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431" r:id="rId2"/>
    <p:sldId id="422" r:id="rId3"/>
    <p:sldId id="433" r:id="rId4"/>
    <p:sldId id="379" r:id="rId5"/>
    <p:sldId id="435" r:id="rId6"/>
    <p:sldId id="436" r:id="rId7"/>
    <p:sldId id="437" r:id="rId8"/>
    <p:sldId id="456" r:id="rId9"/>
    <p:sldId id="438" r:id="rId10"/>
    <p:sldId id="439" r:id="rId11"/>
    <p:sldId id="440" r:id="rId12"/>
    <p:sldId id="457" r:id="rId13"/>
    <p:sldId id="444" r:id="rId14"/>
    <p:sldId id="461" r:id="rId15"/>
    <p:sldId id="462" r:id="rId16"/>
    <p:sldId id="463" r:id="rId17"/>
    <p:sldId id="465" r:id="rId18"/>
    <p:sldId id="464" r:id="rId19"/>
    <p:sldId id="466" r:id="rId20"/>
    <p:sldId id="467" r:id="rId21"/>
    <p:sldId id="468" r:id="rId22"/>
    <p:sldId id="469" r:id="rId23"/>
    <p:sldId id="470" r:id="rId24"/>
    <p:sldId id="471" r:id="rId25"/>
    <p:sldId id="472" r:id="rId26"/>
    <p:sldId id="473" r:id="rId27"/>
    <p:sldId id="474" r:id="rId28"/>
    <p:sldId id="475" r:id="rId29"/>
    <p:sldId id="454" r:id="rId30"/>
    <p:sldId id="453" r:id="rId31"/>
    <p:sldId id="455" r:id="rId32"/>
    <p:sldId id="458" r:id="rId33"/>
  </p:sldIdLst>
  <p:sldSz cx="10287000" cy="6858000" type="35mm"/>
  <p:notesSz cx="7019925" cy="9305925"/>
  <p:defaultTextStyle>
    <a:defPPr>
      <a:defRPr lang="en-US"/>
    </a:defPPr>
    <a:lvl1pPr algn="l" rtl="0" fontAlgn="base">
      <a:spcBef>
        <a:spcPct val="0"/>
      </a:spcBef>
      <a:spcAft>
        <a:spcPct val="0"/>
      </a:spcAft>
      <a:defRPr sz="2400" kern="1200">
        <a:solidFill>
          <a:schemeClr val="tx1"/>
        </a:solidFill>
        <a:latin typeface="Times New Roman" charset="0"/>
        <a:ea typeface="ＭＳ Ｐゴシック" charset="0"/>
        <a:cs typeface="+mn-cs"/>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mn-cs"/>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mn-cs"/>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mn-cs"/>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mn-cs"/>
      </a:defRPr>
    </a:lvl5pPr>
    <a:lvl6pPr marL="2286000" algn="l" defTabSz="457200" rtl="0" eaLnBrk="1" latinLnBrk="0" hangingPunct="1">
      <a:defRPr sz="2400" kern="1200">
        <a:solidFill>
          <a:schemeClr val="tx1"/>
        </a:solidFill>
        <a:latin typeface="Times New Roman" charset="0"/>
        <a:ea typeface="ＭＳ Ｐゴシック" charset="0"/>
        <a:cs typeface="+mn-cs"/>
      </a:defRPr>
    </a:lvl6pPr>
    <a:lvl7pPr marL="2743200" algn="l" defTabSz="457200" rtl="0" eaLnBrk="1" latinLnBrk="0" hangingPunct="1">
      <a:defRPr sz="2400" kern="1200">
        <a:solidFill>
          <a:schemeClr val="tx1"/>
        </a:solidFill>
        <a:latin typeface="Times New Roman" charset="0"/>
        <a:ea typeface="ＭＳ Ｐゴシック" charset="0"/>
        <a:cs typeface="+mn-cs"/>
      </a:defRPr>
    </a:lvl7pPr>
    <a:lvl8pPr marL="3200400" algn="l" defTabSz="457200" rtl="0" eaLnBrk="1" latinLnBrk="0" hangingPunct="1">
      <a:defRPr sz="2400" kern="1200">
        <a:solidFill>
          <a:schemeClr val="tx1"/>
        </a:solidFill>
        <a:latin typeface="Times New Roman" charset="0"/>
        <a:ea typeface="ＭＳ Ｐゴシック" charset="0"/>
        <a:cs typeface="+mn-cs"/>
      </a:defRPr>
    </a:lvl8pPr>
    <a:lvl9pPr marL="3657600" algn="l" defTabSz="457200" rtl="0" eaLnBrk="1" latinLnBrk="0" hangingPunct="1">
      <a:defRPr sz="2400"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FF"/>
    <a:srgbClr val="000000"/>
    <a:srgbClr val="FF6600"/>
    <a:srgbClr val="3399FF"/>
    <a:srgbClr val="66CCFF"/>
    <a:srgbClr val="0000E4"/>
    <a:srgbClr val="0000F0"/>
    <a:srgbClr val="1B8D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snapToGrid="0">
      <p:cViewPr>
        <p:scale>
          <a:sx n="63" d="100"/>
          <a:sy n="63" d="100"/>
        </p:scale>
        <p:origin x="-1832" y="-1552"/>
      </p:cViewPr>
      <p:guideLst>
        <p:guide orient="horz" pos="2160"/>
        <p:guide pos="3240"/>
      </p:guideLst>
    </p:cSldViewPr>
  </p:slideViewPr>
  <p:outlineViewPr>
    <p:cViewPr>
      <p:scale>
        <a:sx n="33" d="100"/>
        <a:sy n="33" d="100"/>
      </p:scale>
      <p:origin x="0" y="27904"/>
    </p:cViewPr>
  </p:outlineViewPr>
  <p:notesTextViewPr>
    <p:cViewPr>
      <p:scale>
        <a:sx n="100" d="100"/>
        <a:sy n="100" d="100"/>
      </p:scale>
      <p:origin x="0" y="0"/>
    </p:cViewPr>
  </p:notesTextViewPr>
  <p:sorterViewPr>
    <p:cViewPr>
      <p:scale>
        <a:sx n="66" d="100"/>
        <a:sy n="66" d="100"/>
      </p:scale>
      <p:origin x="0" y="198"/>
    </p:cViewPr>
  </p:sorterViewPr>
  <p:notesViewPr>
    <p:cSldViewPr snapToGrid="0">
      <p:cViewPr varScale="1">
        <p:scale>
          <a:sx n="48" d="100"/>
          <a:sy n="48" d="100"/>
        </p:scale>
        <p:origin x="-1788" y="-90"/>
      </p:cViewPr>
      <p:guideLst>
        <p:guide orient="horz" pos="2930"/>
        <p:guide pos="221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53200" y="8905875"/>
            <a:ext cx="395288" cy="317500"/>
          </a:xfrm>
          <a:prstGeom prst="rect">
            <a:avLst/>
          </a:prstGeom>
          <a:noFill/>
          <a:ln w="12700">
            <a:noFill/>
            <a:miter lim="800000"/>
            <a:headEnd/>
            <a:tailEnd/>
          </a:ln>
        </p:spPr>
        <p:txBody>
          <a:bodyPr wrap="none" lIns="93618" tIns="45988" rIns="93618" bIns="45988" anchor="ctr">
            <a:spAutoFit/>
          </a:bodyPr>
          <a:lstStyle/>
          <a:p>
            <a:pPr algn="r" defTabSz="946150" eaLnBrk="0" hangingPunct="0"/>
            <a:fld id="{613F4725-B9B0-9F45-B563-38D86E0850B6}" type="slidenum">
              <a:rPr lang="en-US" sz="1400"/>
              <a:pPr algn="r" defTabSz="946150" eaLnBrk="0" hangingPunct="0"/>
              <a:t>‹#›</a:t>
            </a:fld>
            <a:endParaRPr lang="en-US" sz="1400"/>
          </a:p>
        </p:txBody>
      </p:sp>
      <p:sp>
        <p:nvSpPr>
          <p:cNvPr id="3076" name="Rectangle 4"/>
          <p:cNvSpPr>
            <a:spLocks noGrp="1" noChangeArrowheads="1"/>
          </p:cNvSpPr>
          <p:nvPr>
            <p:ph type="ftr" sz="quarter" idx="2"/>
          </p:nvPr>
        </p:nvSpPr>
        <p:spPr bwMode="auto">
          <a:xfrm>
            <a:off x="0" y="8839200"/>
            <a:ext cx="3041650" cy="465138"/>
          </a:xfrm>
          <a:prstGeom prst="rect">
            <a:avLst/>
          </a:prstGeom>
          <a:noFill/>
          <a:ln w="9525">
            <a:noFill/>
            <a:miter lim="800000"/>
            <a:headEnd/>
            <a:tailEnd/>
          </a:ln>
        </p:spPr>
        <p:txBody>
          <a:bodyPr vert="horz" wrap="square" lIns="93068" tIns="46533" rIns="93068" bIns="46533" numCol="1" anchor="b" anchorCtr="0" compatLnSpc="1">
            <a:prstTxWarp prst="textNoShape">
              <a:avLst/>
            </a:prstTxWarp>
          </a:bodyPr>
          <a:lstStyle>
            <a:lvl1pPr defTabSz="930275" eaLnBrk="0" hangingPunct="0">
              <a:defRPr sz="1200">
                <a:latin typeface="Times New Roman" pitchFamily="18" charset="0"/>
                <a:ea typeface="+mn-ea"/>
              </a:defRPr>
            </a:lvl1pPr>
          </a:lstStyle>
          <a:p>
            <a:pPr>
              <a:defRPr/>
            </a:pPr>
            <a:r>
              <a:rPr lang="en-US"/>
              <a:t>Fitzmaurice, August 12, 2010</a:t>
            </a:r>
          </a:p>
        </p:txBody>
      </p:sp>
    </p:spTree>
    <p:extLst>
      <p:ext uri="{BB962C8B-B14F-4D97-AF65-F5344CB8AC3E}">
        <p14:creationId xmlns:p14="http://schemas.microsoft.com/office/powerpoint/2010/main" val="643379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6625" y="4419600"/>
            <a:ext cx="5146675" cy="4186238"/>
          </a:xfrm>
          <a:prstGeom prst="rect">
            <a:avLst/>
          </a:prstGeom>
          <a:noFill/>
          <a:ln w="12700">
            <a:noFill/>
            <a:miter lim="800000"/>
            <a:headEnd/>
            <a:tailEnd/>
          </a:ln>
        </p:spPr>
        <p:txBody>
          <a:bodyPr vert="horz" wrap="square" lIns="93618" tIns="45988" rIns="93618" bIns="45988"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5843" name="Rectangle 3"/>
          <p:cNvSpPr>
            <a:spLocks noGrp="1" noRot="1" noChangeAspect="1" noChangeArrowheads="1" noTextEdit="1"/>
          </p:cNvSpPr>
          <p:nvPr>
            <p:ph type="sldImg" idx="2"/>
          </p:nvPr>
        </p:nvSpPr>
        <p:spPr bwMode="auto">
          <a:xfrm>
            <a:off x="898525" y="701675"/>
            <a:ext cx="5227638" cy="348456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52" name="Rectangle 4"/>
          <p:cNvSpPr>
            <a:spLocks noChangeArrowheads="1"/>
          </p:cNvSpPr>
          <p:nvPr/>
        </p:nvSpPr>
        <p:spPr bwMode="auto">
          <a:xfrm>
            <a:off x="6553200" y="8905875"/>
            <a:ext cx="395288" cy="317500"/>
          </a:xfrm>
          <a:prstGeom prst="rect">
            <a:avLst/>
          </a:prstGeom>
          <a:noFill/>
          <a:ln w="12700">
            <a:noFill/>
            <a:miter lim="800000"/>
            <a:headEnd/>
            <a:tailEnd/>
          </a:ln>
        </p:spPr>
        <p:txBody>
          <a:bodyPr wrap="none" lIns="93618" tIns="45988" rIns="93618" bIns="45988" anchor="ctr">
            <a:spAutoFit/>
          </a:bodyPr>
          <a:lstStyle/>
          <a:p>
            <a:pPr algn="r" defTabSz="946150" eaLnBrk="0" hangingPunct="0"/>
            <a:fld id="{81AFEDAC-6EA3-7244-B116-61E12A85135C}" type="slidenum">
              <a:rPr lang="en-US" sz="1400"/>
              <a:pPr algn="r" defTabSz="946150" eaLnBrk="0" hangingPunct="0"/>
              <a:t>‹#›</a:t>
            </a:fld>
            <a:endParaRPr lang="en-US" sz="1400"/>
          </a:p>
        </p:txBody>
      </p:sp>
    </p:spTree>
    <p:extLst>
      <p:ext uri="{BB962C8B-B14F-4D97-AF65-F5344CB8AC3E}">
        <p14:creationId xmlns:p14="http://schemas.microsoft.com/office/powerpoint/2010/main" val="1116610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895350" y="700088"/>
            <a:ext cx="5229225" cy="3486150"/>
          </a:xfrm>
          <a:ln/>
        </p:spPr>
      </p:sp>
      <p:sp>
        <p:nvSpPr>
          <p:cNvPr id="36867" name="Rectangle 3"/>
          <p:cNvSpPr>
            <a:spLocks noGrp="1" noChangeArrowheads="1"/>
          </p:cNvSpPr>
          <p:nvPr>
            <p:ph type="body" idx="1"/>
          </p:nvPr>
        </p:nvSpPr>
        <p:spPr>
          <a:xfrm>
            <a:off x="936625" y="4419600"/>
            <a:ext cx="5146675" cy="4187825"/>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xfrm>
            <a:off x="896938" y="701675"/>
            <a:ext cx="5226050" cy="3484563"/>
          </a:xfrm>
          <a:ln/>
        </p:spPr>
      </p:sp>
      <p:sp>
        <p:nvSpPr>
          <p:cNvPr id="4608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
        <p:nvSpPr>
          <p:cNvPr id="46084" name="Slide Number Placeholder 3"/>
          <p:cNvSpPr>
            <a:spLocks noGrp="1"/>
          </p:cNvSpPr>
          <p:nvPr>
            <p:ph type="sldNum" sz="quarter" idx="4294967295"/>
          </p:nvPr>
        </p:nvSpPr>
        <p:spPr bwMode="auto">
          <a:xfrm>
            <a:off x="3976688" y="8839200"/>
            <a:ext cx="3041650"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68" tIns="46533" rIns="93068" bIns="46533"/>
          <a:lstStyle>
            <a:lvl1pPr defTabSz="930275" eaLnBrk="0" hangingPunct="0">
              <a:defRPr sz="2400">
                <a:solidFill>
                  <a:schemeClr val="tx1"/>
                </a:solidFill>
                <a:latin typeface="Times New Roman" charset="0"/>
                <a:ea typeface="ＭＳ Ｐゴシック" charset="0"/>
              </a:defRPr>
            </a:lvl1pPr>
            <a:lvl2pPr marL="742950" indent="-285750" defTabSz="930275" eaLnBrk="0" hangingPunct="0">
              <a:defRPr sz="2400">
                <a:solidFill>
                  <a:schemeClr val="tx1"/>
                </a:solidFill>
                <a:latin typeface="Times New Roman" charset="0"/>
                <a:ea typeface="ＭＳ Ｐゴシック" charset="0"/>
              </a:defRPr>
            </a:lvl2pPr>
            <a:lvl3pPr marL="1143000" indent="-228600" defTabSz="930275" eaLnBrk="0" hangingPunct="0">
              <a:defRPr sz="2400">
                <a:solidFill>
                  <a:schemeClr val="tx1"/>
                </a:solidFill>
                <a:latin typeface="Times New Roman" charset="0"/>
                <a:ea typeface="ＭＳ Ｐゴシック" charset="0"/>
              </a:defRPr>
            </a:lvl3pPr>
            <a:lvl4pPr marL="1600200" indent="-228600" defTabSz="930275" eaLnBrk="0" hangingPunct="0">
              <a:defRPr sz="2400">
                <a:solidFill>
                  <a:schemeClr val="tx1"/>
                </a:solidFill>
                <a:latin typeface="Times New Roman" charset="0"/>
                <a:ea typeface="ＭＳ Ｐゴシック" charset="0"/>
              </a:defRPr>
            </a:lvl4pPr>
            <a:lvl5pPr marL="2057400" indent="-228600" defTabSz="930275" eaLnBrk="0" hangingPunct="0">
              <a:defRPr sz="2400">
                <a:solidFill>
                  <a:schemeClr val="tx1"/>
                </a:solidFill>
                <a:latin typeface="Times New Roman" charset="0"/>
                <a:ea typeface="ＭＳ Ｐゴシック" charset="0"/>
              </a:defRPr>
            </a:lvl5pPr>
            <a:lvl6pPr marL="2514600" indent="-228600" defTabSz="930275"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30275"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30275"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30275" eaLnBrk="0" fontAlgn="base" hangingPunct="0">
              <a:spcBef>
                <a:spcPct val="0"/>
              </a:spcBef>
              <a:spcAft>
                <a:spcPct val="0"/>
              </a:spcAft>
              <a:defRPr sz="2400">
                <a:solidFill>
                  <a:schemeClr val="tx1"/>
                </a:solidFill>
                <a:latin typeface="Times New Roman" charset="0"/>
                <a:ea typeface="ＭＳ Ｐゴシック" charset="0"/>
              </a:defRPr>
            </a:lvl9pPr>
          </a:lstStyle>
          <a:p>
            <a:fld id="{F592C0FD-F066-C74A-9154-E7EE296273F2}" type="slidenum">
              <a:rPr lang="en-US"/>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Follows the ISO standard 11179 for metadata registries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903288" y="704850"/>
            <a:ext cx="5213350" cy="3475038"/>
          </a:xfrm>
          <a:ln/>
        </p:spPr>
      </p:sp>
      <p:sp>
        <p:nvSpPr>
          <p:cNvPr id="41987" name="Rectangle 3"/>
          <p:cNvSpPr>
            <a:spLocks noGrp="1" noChangeArrowheads="1"/>
          </p:cNvSpPr>
          <p:nvPr>
            <p:ph type="body" idx="1"/>
          </p:nvPr>
        </p:nvSpPr>
        <p:spPr>
          <a:xfrm>
            <a:off x="936625" y="4419600"/>
            <a:ext cx="5146675" cy="4187825"/>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6"/>
          <p:cNvGrpSpPr>
            <a:grpSpLocks/>
          </p:cNvGrpSpPr>
          <p:nvPr userDrawn="1"/>
        </p:nvGrpSpPr>
        <p:grpSpPr bwMode="auto">
          <a:xfrm>
            <a:off x="4191000" y="5703888"/>
            <a:ext cx="1790700" cy="849312"/>
            <a:chOff x="2040" y="108"/>
            <a:chExt cx="2256" cy="1070"/>
          </a:xfrm>
        </p:grpSpPr>
        <p:grpSp>
          <p:nvGrpSpPr>
            <p:cNvPr id="5" name="Group 52"/>
            <p:cNvGrpSpPr>
              <a:grpSpLocks/>
            </p:cNvGrpSpPr>
            <p:nvPr/>
          </p:nvGrpSpPr>
          <p:grpSpPr bwMode="auto">
            <a:xfrm>
              <a:off x="2092" y="86"/>
              <a:ext cx="2243" cy="1050"/>
              <a:chOff x="5232" y="3640"/>
              <a:chExt cx="1104" cy="519"/>
            </a:xfrm>
          </p:grpSpPr>
          <p:sp>
            <p:nvSpPr>
              <p:cNvPr id="16" name="Freeform 53"/>
              <p:cNvSpPr>
                <a:spLocks/>
              </p:cNvSpPr>
              <p:nvPr/>
            </p:nvSpPr>
            <p:spPr bwMode="auto">
              <a:xfrm>
                <a:off x="5338" y="3640"/>
                <a:ext cx="875" cy="379"/>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sp>
            <p:nvSpPr>
              <p:cNvPr id="17" name="Freeform 54"/>
              <p:cNvSpPr>
                <a:spLocks/>
              </p:cNvSpPr>
              <p:nvPr/>
            </p:nvSpPr>
            <p:spPr bwMode="auto">
              <a:xfrm>
                <a:off x="5547" y="3905"/>
                <a:ext cx="261" cy="235"/>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sp>
            <p:nvSpPr>
              <p:cNvPr id="18" name="Freeform 55"/>
              <p:cNvSpPr>
                <a:spLocks/>
              </p:cNvSpPr>
              <p:nvPr/>
            </p:nvSpPr>
            <p:spPr bwMode="auto">
              <a:xfrm>
                <a:off x="5266" y="3841"/>
                <a:ext cx="304" cy="303"/>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sp>
            <p:nvSpPr>
              <p:cNvPr id="19" name="Freeform 56"/>
              <p:cNvSpPr>
                <a:spLocks/>
              </p:cNvSpPr>
              <p:nvPr/>
            </p:nvSpPr>
            <p:spPr bwMode="auto">
              <a:xfrm>
                <a:off x="5346" y="3921"/>
                <a:ext cx="109" cy="41"/>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sp>
            <p:nvSpPr>
              <p:cNvPr id="20" name="Freeform 57"/>
              <p:cNvSpPr>
                <a:spLocks/>
              </p:cNvSpPr>
              <p:nvPr/>
            </p:nvSpPr>
            <p:spPr bwMode="auto">
              <a:xfrm>
                <a:off x="5320" y="3959"/>
                <a:ext cx="113" cy="29"/>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sp>
            <p:nvSpPr>
              <p:cNvPr id="21" name="Freeform 58"/>
              <p:cNvSpPr>
                <a:spLocks/>
              </p:cNvSpPr>
              <p:nvPr/>
            </p:nvSpPr>
            <p:spPr bwMode="auto">
              <a:xfrm>
                <a:off x="5232" y="4095"/>
                <a:ext cx="121" cy="45"/>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sp>
            <p:nvSpPr>
              <p:cNvPr id="22" name="Freeform 59"/>
              <p:cNvSpPr>
                <a:spLocks/>
              </p:cNvSpPr>
              <p:nvPr/>
            </p:nvSpPr>
            <p:spPr bwMode="auto">
              <a:xfrm>
                <a:off x="5802" y="3905"/>
                <a:ext cx="244" cy="237"/>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sp>
            <p:nvSpPr>
              <p:cNvPr id="23" name="Freeform 60"/>
              <p:cNvSpPr>
                <a:spLocks/>
              </p:cNvSpPr>
              <p:nvPr/>
            </p:nvSpPr>
            <p:spPr bwMode="auto">
              <a:xfrm>
                <a:off x="6155" y="4039"/>
                <a:ext cx="181" cy="120"/>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sp>
            <p:nvSpPr>
              <p:cNvPr id="24" name="Freeform 61"/>
              <p:cNvSpPr>
                <a:spLocks/>
              </p:cNvSpPr>
              <p:nvPr/>
            </p:nvSpPr>
            <p:spPr bwMode="auto">
              <a:xfrm>
                <a:off x="6036" y="3889"/>
                <a:ext cx="284" cy="263"/>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001760"/>
              </a:solidFill>
              <a:ln w="9525">
                <a:noFill/>
                <a:round/>
                <a:headEnd/>
                <a:tailEnd/>
              </a:ln>
            </p:spPr>
            <p:txBody>
              <a:bodyPr/>
              <a:lstStyle/>
              <a:p>
                <a:pPr eaLnBrk="0" hangingPunct="0">
                  <a:defRPr/>
                </a:pPr>
                <a:endParaRPr lang="en-US">
                  <a:latin typeface="Times New Roman" pitchFamily="18" charset="0"/>
                  <a:ea typeface="+mn-ea"/>
                </a:endParaRPr>
              </a:p>
            </p:txBody>
          </p:sp>
        </p:grpSp>
        <p:sp>
          <p:nvSpPr>
            <p:cNvPr id="6" name="Freeform 62"/>
            <p:cNvSpPr>
              <a:spLocks/>
            </p:cNvSpPr>
            <p:nvPr/>
          </p:nvSpPr>
          <p:spPr bwMode="auto">
            <a:xfrm>
              <a:off x="2256" y="108"/>
              <a:ext cx="1778" cy="778"/>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grpSp>
          <p:nvGrpSpPr>
            <p:cNvPr id="7" name="Group 63"/>
            <p:cNvGrpSpPr>
              <a:grpSpLocks/>
            </p:cNvGrpSpPr>
            <p:nvPr/>
          </p:nvGrpSpPr>
          <p:grpSpPr bwMode="auto">
            <a:xfrm>
              <a:off x="2037" y="474"/>
              <a:ext cx="2242" cy="647"/>
              <a:chOff x="5280" y="3849"/>
              <a:chExt cx="1050" cy="305"/>
            </a:xfrm>
          </p:grpSpPr>
          <p:sp>
            <p:nvSpPr>
              <p:cNvPr id="8" name="Freeform 64"/>
              <p:cNvSpPr>
                <a:spLocks/>
              </p:cNvSpPr>
              <p:nvPr/>
            </p:nvSpPr>
            <p:spPr bwMode="auto">
              <a:xfrm>
                <a:off x="5583" y="3913"/>
                <a:ext cx="248" cy="223"/>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33CCFF"/>
              </a:solidFill>
              <a:ln w="9525">
                <a:noFill/>
                <a:round/>
                <a:headEnd/>
                <a:tailEnd/>
              </a:ln>
            </p:spPr>
            <p:txBody>
              <a:bodyPr/>
              <a:lstStyle/>
              <a:p>
                <a:pPr eaLnBrk="0" hangingPunct="0">
                  <a:defRPr/>
                </a:pPr>
                <a:endParaRPr lang="en-US">
                  <a:latin typeface="Times New Roman" pitchFamily="18" charset="0"/>
                  <a:ea typeface="+mn-ea"/>
                </a:endParaRPr>
              </a:p>
            </p:txBody>
          </p:sp>
          <p:sp>
            <p:nvSpPr>
              <p:cNvPr id="9" name="Freeform 65"/>
              <p:cNvSpPr>
                <a:spLocks/>
              </p:cNvSpPr>
              <p:nvPr/>
            </p:nvSpPr>
            <p:spPr bwMode="auto">
              <a:xfrm>
                <a:off x="5310" y="3849"/>
                <a:ext cx="289" cy="289"/>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33CCFF"/>
              </a:solidFill>
              <a:ln w="9525">
                <a:noFill/>
                <a:round/>
                <a:headEnd/>
                <a:tailEnd/>
              </a:ln>
            </p:spPr>
            <p:txBody>
              <a:bodyPr/>
              <a:lstStyle/>
              <a:p>
                <a:pPr eaLnBrk="0" hangingPunct="0">
                  <a:defRPr/>
                </a:pPr>
                <a:endParaRPr lang="en-US">
                  <a:latin typeface="Times New Roman" pitchFamily="18" charset="0"/>
                  <a:ea typeface="+mn-ea"/>
                </a:endParaRPr>
              </a:p>
            </p:txBody>
          </p:sp>
          <p:sp>
            <p:nvSpPr>
              <p:cNvPr id="10" name="Freeform 66"/>
              <p:cNvSpPr>
                <a:spLocks/>
              </p:cNvSpPr>
              <p:nvPr/>
            </p:nvSpPr>
            <p:spPr bwMode="auto">
              <a:xfrm>
                <a:off x="5384" y="3928"/>
                <a:ext cx="111" cy="20"/>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rgbClr val="33CCFF"/>
              </a:solidFill>
              <a:ln w="9525">
                <a:noFill/>
                <a:round/>
                <a:headEnd/>
                <a:tailEnd/>
              </a:ln>
            </p:spPr>
            <p:txBody>
              <a:bodyPr/>
              <a:lstStyle/>
              <a:p>
                <a:pPr eaLnBrk="0" hangingPunct="0">
                  <a:defRPr/>
                </a:pPr>
                <a:endParaRPr lang="en-US">
                  <a:latin typeface="Times New Roman" pitchFamily="18" charset="0"/>
                  <a:ea typeface="+mn-ea"/>
                </a:endParaRPr>
              </a:p>
            </p:txBody>
          </p:sp>
          <p:sp>
            <p:nvSpPr>
              <p:cNvPr id="11" name="Freeform 67"/>
              <p:cNvSpPr>
                <a:spLocks/>
              </p:cNvSpPr>
              <p:nvPr/>
            </p:nvSpPr>
            <p:spPr bwMode="auto">
              <a:xfrm>
                <a:off x="5367" y="3961"/>
                <a:ext cx="107" cy="28"/>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rgbClr val="33CCFF"/>
              </a:solidFill>
              <a:ln w="9525">
                <a:noFill/>
                <a:round/>
                <a:headEnd/>
                <a:tailEnd/>
              </a:ln>
            </p:spPr>
            <p:txBody>
              <a:bodyPr/>
              <a:lstStyle/>
              <a:p>
                <a:pPr eaLnBrk="0" hangingPunct="0">
                  <a:defRPr/>
                </a:pPr>
                <a:endParaRPr lang="en-US">
                  <a:latin typeface="Times New Roman" pitchFamily="18" charset="0"/>
                  <a:ea typeface="+mn-ea"/>
                </a:endParaRPr>
              </a:p>
            </p:txBody>
          </p:sp>
          <p:sp>
            <p:nvSpPr>
              <p:cNvPr id="12" name="Freeform 68"/>
              <p:cNvSpPr>
                <a:spLocks/>
              </p:cNvSpPr>
              <p:nvPr/>
            </p:nvSpPr>
            <p:spPr bwMode="auto">
              <a:xfrm>
                <a:off x="5280" y="4090"/>
                <a:ext cx="115" cy="43"/>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rgbClr val="33CCFF"/>
              </a:solidFill>
              <a:ln w="9525">
                <a:noFill/>
                <a:round/>
                <a:headEnd/>
                <a:tailEnd/>
              </a:ln>
            </p:spPr>
            <p:txBody>
              <a:bodyPr/>
              <a:lstStyle/>
              <a:p>
                <a:pPr eaLnBrk="0" hangingPunct="0">
                  <a:defRPr/>
                </a:pPr>
                <a:endParaRPr lang="en-US">
                  <a:latin typeface="Times New Roman" pitchFamily="18" charset="0"/>
                  <a:ea typeface="+mn-ea"/>
                </a:endParaRPr>
              </a:p>
            </p:txBody>
          </p:sp>
          <p:sp>
            <p:nvSpPr>
              <p:cNvPr id="13" name="Freeform 69"/>
              <p:cNvSpPr>
                <a:spLocks/>
              </p:cNvSpPr>
              <p:nvPr/>
            </p:nvSpPr>
            <p:spPr bwMode="auto">
              <a:xfrm>
                <a:off x="5822" y="3913"/>
                <a:ext cx="232" cy="223"/>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33CCFF"/>
              </a:solidFill>
              <a:ln w="9525">
                <a:noFill/>
                <a:round/>
                <a:headEnd/>
                <a:tailEnd/>
              </a:ln>
            </p:spPr>
            <p:txBody>
              <a:bodyPr/>
              <a:lstStyle/>
              <a:p>
                <a:pPr eaLnBrk="0" hangingPunct="0">
                  <a:defRPr/>
                </a:pPr>
                <a:endParaRPr lang="en-US">
                  <a:latin typeface="Times New Roman" pitchFamily="18" charset="0"/>
                  <a:ea typeface="+mn-ea"/>
                </a:endParaRPr>
              </a:p>
            </p:txBody>
          </p:sp>
          <p:sp>
            <p:nvSpPr>
              <p:cNvPr id="14" name="Freeform 70"/>
              <p:cNvSpPr>
                <a:spLocks/>
              </p:cNvSpPr>
              <p:nvPr/>
            </p:nvSpPr>
            <p:spPr bwMode="auto">
              <a:xfrm>
                <a:off x="6158" y="4040"/>
                <a:ext cx="172" cy="114"/>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33CCFF"/>
              </a:solidFill>
              <a:ln w="9525">
                <a:noFill/>
                <a:round/>
                <a:headEnd/>
                <a:tailEnd/>
              </a:ln>
            </p:spPr>
            <p:txBody>
              <a:bodyPr/>
              <a:lstStyle/>
              <a:p>
                <a:pPr eaLnBrk="0" hangingPunct="0">
                  <a:defRPr/>
                </a:pPr>
                <a:endParaRPr lang="en-US">
                  <a:latin typeface="Times New Roman" pitchFamily="18" charset="0"/>
                  <a:ea typeface="+mn-ea"/>
                </a:endParaRPr>
              </a:p>
            </p:txBody>
          </p:sp>
          <p:sp>
            <p:nvSpPr>
              <p:cNvPr id="15" name="Freeform 71"/>
              <p:cNvSpPr>
                <a:spLocks/>
              </p:cNvSpPr>
              <p:nvPr/>
            </p:nvSpPr>
            <p:spPr bwMode="auto">
              <a:xfrm>
                <a:off x="6045" y="3897"/>
                <a:ext cx="274" cy="256"/>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33CCFF"/>
              </a:solidFill>
              <a:ln w="9525">
                <a:noFill/>
                <a:round/>
                <a:headEnd/>
                <a:tailEnd/>
              </a:ln>
            </p:spPr>
            <p:txBody>
              <a:bodyPr/>
              <a:lstStyle/>
              <a:p>
                <a:pPr eaLnBrk="0" hangingPunct="0">
                  <a:defRPr/>
                </a:pPr>
                <a:endParaRPr lang="en-US">
                  <a:latin typeface="Times New Roman" pitchFamily="18" charset="0"/>
                  <a:ea typeface="+mn-ea"/>
                </a:endParaRPr>
              </a:p>
            </p:txBody>
          </p:sp>
        </p:grpSp>
      </p:grpSp>
      <p:grpSp>
        <p:nvGrpSpPr>
          <p:cNvPr id="25" name="Group 72"/>
          <p:cNvGrpSpPr>
            <a:grpSpLocks/>
          </p:cNvGrpSpPr>
          <p:nvPr/>
        </p:nvGrpSpPr>
        <p:grpSpPr bwMode="auto">
          <a:xfrm>
            <a:off x="0" y="3289300"/>
            <a:ext cx="8985250" cy="19050"/>
            <a:chOff x="0" y="840"/>
            <a:chExt cx="5660" cy="12"/>
          </a:xfrm>
        </p:grpSpPr>
        <p:sp>
          <p:nvSpPr>
            <p:cNvPr id="26" name="Line 73"/>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eaLnBrk="0" hangingPunct="0">
                <a:defRPr/>
              </a:pPr>
              <a:endParaRPr lang="en-US">
                <a:latin typeface="Times New Roman" pitchFamily="18" charset="0"/>
                <a:ea typeface="+mn-ea"/>
              </a:endParaRPr>
            </a:p>
          </p:txBody>
        </p:sp>
        <p:sp>
          <p:nvSpPr>
            <p:cNvPr id="27" name="Line 74"/>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eaLnBrk="0" hangingPunct="0">
                <a:defRPr/>
              </a:pPr>
              <a:endParaRPr lang="en-US">
                <a:latin typeface="Times New Roman" pitchFamily="18" charset="0"/>
                <a:ea typeface="+mn-ea"/>
              </a:endParaRPr>
            </a:p>
          </p:txBody>
        </p:sp>
      </p:grpSp>
      <p:pic>
        <p:nvPicPr>
          <p:cNvPr id="28" name="Picture 8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91000" y="381000"/>
            <a:ext cx="1714500" cy="163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3490" name="Rectangle 2"/>
          <p:cNvSpPr>
            <a:spLocks noGrp="1" noChangeArrowheads="1"/>
          </p:cNvSpPr>
          <p:nvPr>
            <p:ph type="ctrTitle"/>
          </p:nvPr>
        </p:nvSpPr>
        <p:spPr>
          <a:xfrm>
            <a:off x="685800" y="2362200"/>
            <a:ext cx="8763000" cy="914400"/>
          </a:xfrm>
        </p:spPr>
        <p:txBody>
          <a:bodyPr/>
          <a:lstStyle>
            <a:lvl1pPr>
              <a:defRPr/>
            </a:lvl1pPr>
          </a:lstStyle>
          <a:p>
            <a:r>
              <a:rPr lang="en-US"/>
              <a:t>Click to edit Master title style</a:t>
            </a:r>
          </a:p>
        </p:txBody>
      </p:sp>
      <p:sp>
        <p:nvSpPr>
          <p:cNvPr id="63491" name="Rectangle 3"/>
          <p:cNvSpPr>
            <a:spLocks noGrp="1" noChangeArrowheads="1"/>
          </p:cNvSpPr>
          <p:nvPr>
            <p:ph type="subTitle" idx="1"/>
          </p:nvPr>
        </p:nvSpPr>
        <p:spPr>
          <a:xfrm>
            <a:off x="1295401" y="3429000"/>
            <a:ext cx="7239000" cy="2133600"/>
          </a:xfrm>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586161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3"/>
          <p:cNvSpPr>
            <a:spLocks noGrp="1" noChangeArrowheads="1"/>
          </p:cNvSpPr>
          <p:nvPr>
            <p:ph type="sldNum" sz="quarter" idx="10"/>
          </p:nvPr>
        </p:nvSpPr>
        <p:spPr>
          <a:ln/>
        </p:spPr>
        <p:txBody>
          <a:bodyPr/>
          <a:lstStyle>
            <a:lvl1pPr>
              <a:defRPr/>
            </a:lvl1pPr>
          </a:lstStyle>
          <a:p>
            <a:fld id="{FF1C2EDD-65E7-CB44-86F3-DB008FC56207}" type="slidenum">
              <a:rPr lang="en-US"/>
              <a:pPr/>
              <a:t>‹#›</a:t>
            </a:fld>
            <a:endParaRPr lang="en-US"/>
          </a:p>
        </p:txBody>
      </p:sp>
    </p:spTree>
    <p:extLst>
      <p:ext uri="{BB962C8B-B14F-4D97-AF65-F5344CB8AC3E}">
        <p14:creationId xmlns:p14="http://schemas.microsoft.com/office/powerpoint/2010/main" val="2647888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349250"/>
            <a:ext cx="2247900" cy="4222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49250"/>
            <a:ext cx="6591300" cy="4222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3"/>
          <p:cNvSpPr>
            <a:spLocks noGrp="1" noChangeArrowheads="1"/>
          </p:cNvSpPr>
          <p:nvPr>
            <p:ph type="sldNum" sz="quarter" idx="10"/>
          </p:nvPr>
        </p:nvSpPr>
        <p:spPr>
          <a:ln/>
        </p:spPr>
        <p:txBody>
          <a:bodyPr/>
          <a:lstStyle>
            <a:lvl1pPr>
              <a:defRPr/>
            </a:lvl1pPr>
          </a:lstStyle>
          <a:p>
            <a:fld id="{E3657E46-06EB-0F44-BD03-A44D7E0335EA}" type="slidenum">
              <a:rPr lang="en-US"/>
              <a:pPr/>
              <a:t>‹#›</a:t>
            </a:fld>
            <a:endParaRPr lang="en-US"/>
          </a:p>
        </p:txBody>
      </p:sp>
    </p:spTree>
    <p:extLst>
      <p:ext uri="{BB962C8B-B14F-4D97-AF65-F5344CB8AC3E}">
        <p14:creationId xmlns:p14="http://schemas.microsoft.com/office/powerpoint/2010/main" val="3513385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3"/>
          <p:cNvSpPr>
            <a:spLocks noGrp="1" noChangeArrowheads="1"/>
          </p:cNvSpPr>
          <p:nvPr>
            <p:ph type="sldNum" sz="quarter" idx="10"/>
          </p:nvPr>
        </p:nvSpPr>
        <p:spPr>
          <a:ln/>
        </p:spPr>
        <p:txBody>
          <a:bodyPr/>
          <a:lstStyle>
            <a:lvl1pPr>
              <a:defRPr/>
            </a:lvl1pPr>
          </a:lstStyle>
          <a:p>
            <a:fld id="{F6F3DE3A-2C38-F644-83EA-F287F43792CC}" type="slidenum">
              <a:rPr lang="en-US"/>
              <a:pPr/>
              <a:t>‹#›</a:t>
            </a:fld>
            <a:endParaRPr lang="en-US"/>
          </a:p>
        </p:txBody>
      </p:sp>
    </p:spTree>
    <p:extLst>
      <p:ext uri="{BB962C8B-B14F-4D97-AF65-F5344CB8AC3E}">
        <p14:creationId xmlns:p14="http://schemas.microsoft.com/office/powerpoint/2010/main" val="1121757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2"/>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3"/>
          <p:cNvSpPr>
            <a:spLocks noGrp="1" noChangeArrowheads="1"/>
          </p:cNvSpPr>
          <p:nvPr>
            <p:ph type="sldNum" sz="quarter" idx="10"/>
          </p:nvPr>
        </p:nvSpPr>
        <p:spPr>
          <a:ln/>
        </p:spPr>
        <p:txBody>
          <a:bodyPr/>
          <a:lstStyle>
            <a:lvl1pPr>
              <a:defRPr/>
            </a:lvl1pPr>
          </a:lstStyle>
          <a:p>
            <a:fld id="{550B51E2-A1C1-CB4A-A3BC-F01EBC6A334A}" type="slidenum">
              <a:rPr lang="en-US"/>
              <a:pPr/>
              <a:t>‹#›</a:t>
            </a:fld>
            <a:endParaRPr lang="en-US"/>
          </a:p>
        </p:txBody>
      </p:sp>
    </p:spTree>
    <p:extLst>
      <p:ext uri="{BB962C8B-B14F-4D97-AF65-F5344CB8AC3E}">
        <p14:creationId xmlns:p14="http://schemas.microsoft.com/office/powerpoint/2010/main" val="1974277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4419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676400"/>
            <a:ext cx="4419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3"/>
          <p:cNvSpPr>
            <a:spLocks noGrp="1" noChangeArrowheads="1"/>
          </p:cNvSpPr>
          <p:nvPr>
            <p:ph type="sldNum" sz="quarter" idx="10"/>
          </p:nvPr>
        </p:nvSpPr>
        <p:spPr>
          <a:ln/>
        </p:spPr>
        <p:txBody>
          <a:bodyPr/>
          <a:lstStyle>
            <a:lvl1pPr>
              <a:defRPr/>
            </a:lvl1pPr>
          </a:lstStyle>
          <a:p>
            <a:fld id="{C67027D9-59BF-664D-BDAD-E24AA226C822}" type="slidenum">
              <a:rPr lang="en-US"/>
              <a:pPr/>
              <a:t>‹#›</a:t>
            </a:fld>
            <a:endParaRPr lang="en-US"/>
          </a:p>
        </p:txBody>
      </p:sp>
    </p:spTree>
    <p:extLst>
      <p:ext uri="{BB962C8B-B14F-4D97-AF65-F5344CB8AC3E}">
        <p14:creationId xmlns:p14="http://schemas.microsoft.com/office/powerpoint/2010/main" val="1796991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3"/>
          <p:cNvSpPr>
            <a:spLocks noGrp="1" noChangeArrowheads="1"/>
          </p:cNvSpPr>
          <p:nvPr>
            <p:ph type="sldNum" sz="quarter" idx="10"/>
          </p:nvPr>
        </p:nvSpPr>
        <p:spPr>
          <a:ln/>
        </p:spPr>
        <p:txBody>
          <a:bodyPr/>
          <a:lstStyle>
            <a:lvl1pPr>
              <a:defRPr/>
            </a:lvl1pPr>
          </a:lstStyle>
          <a:p>
            <a:fld id="{FA6BD18C-13FE-704A-A10C-3F292A56CB32}" type="slidenum">
              <a:rPr lang="en-US"/>
              <a:pPr/>
              <a:t>‹#›</a:t>
            </a:fld>
            <a:endParaRPr lang="en-US"/>
          </a:p>
        </p:txBody>
      </p:sp>
    </p:spTree>
    <p:extLst>
      <p:ext uri="{BB962C8B-B14F-4D97-AF65-F5344CB8AC3E}">
        <p14:creationId xmlns:p14="http://schemas.microsoft.com/office/powerpoint/2010/main" val="2438892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3"/>
          <p:cNvSpPr>
            <a:spLocks noGrp="1" noChangeArrowheads="1"/>
          </p:cNvSpPr>
          <p:nvPr>
            <p:ph type="sldNum" sz="quarter" idx="10"/>
          </p:nvPr>
        </p:nvSpPr>
        <p:spPr>
          <a:ln/>
        </p:spPr>
        <p:txBody>
          <a:bodyPr/>
          <a:lstStyle>
            <a:lvl1pPr>
              <a:defRPr/>
            </a:lvl1pPr>
          </a:lstStyle>
          <a:p>
            <a:fld id="{4B42B711-CCCB-E84B-9999-68616131CDC1}" type="slidenum">
              <a:rPr lang="en-US"/>
              <a:pPr/>
              <a:t>‹#›</a:t>
            </a:fld>
            <a:endParaRPr lang="en-US"/>
          </a:p>
        </p:txBody>
      </p:sp>
    </p:spTree>
    <p:extLst>
      <p:ext uri="{BB962C8B-B14F-4D97-AF65-F5344CB8AC3E}">
        <p14:creationId xmlns:p14="http://schemas.microsoft.com/office/powerpoint/2010/main" val="2106531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3"/>
          <p:cNvSpPr>
            <a:spLocks noGrp="1" noChangeArrowheads="1"/>
          </p:cNvSpPr>
          <p:nvPr>
            <p:ph type="sldNum" sz="quarter" idx="10"/>
          </p:nvPr>
        </p:nvSpPr>
        <p:spPr>
          <a:ln/>
        </p:spPr>
        <p:txBody>
          <a:bodyPr/>
          <a:lstStyle>
            <a:lvl1pPr>
              <a:defRPr/>
            </a:lvl1pPr>
          </a:lstStyle>
          <a:p>
            <a:fld id="{101B2A3C-32F9-3541-A028-2AF48EDF3609}" type="slidenum">
              <a:rPr lang="en-US"/>
              <a:pPr/>
              <a:t>‹#›</a:t>
            </a:fld>
            <a:endParaRPr lang="en-US"/>
          </a:p>
        </p:txBody>
      </p:sp>
    </p:spTree>
    <p:extLst>
      <p:ext uri="{BB962C8B-B14F-4D97-AF65-F5344CB8AC3E}">
        <p14:creationId xmlns:p14="http://schemas.microsoft.com/office/powerpoint/2010/main" val="2392862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273050"/>
            <a:ext cx="338455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2"/>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1" y="1435102"/>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3"/>
          <p:cNvSpPr>
            <a:spLocks noGrp="1" noChangeArrowheads="1"/>
          </p:cNvSpPr>
          <p:nvPr>
            <p:ph type="sldNum" sz="quarter" idx="10"/>
          </p:nvPr>
        </p:nvSpPr>
        <p:spPr>
          <a:ln/>
        </p:spPr>
        <p:txBody>
          <a:bodyPr/>
          <a:lstStyle>
            <a:lvl1pPr>
              <a:defRPr/>
            </a:lvl1pPr>
          </a:lstStyle>
          <a:p>
            <a:fld id="{CDEE8280-665B-F641-A6A0-61C8D046510A}" type="slidenum">
              <a:rPr lang="en-US"/>
              <a:pPr/>
              <a:t>‹#›</a:t>
            </a:fld>
            <a:endParaRPr lang="en-US"/>
          </a:p>
        </p:txBody>
      </p:sp>
    </p:spTree>
    <p:extLst>
      <p:ext uri="{BB962C8B-B14F-4D97-AF65-F5344CB8AC3E}">
        <p14:creationId xmlns:p14="http://schemas.microsoft.com/office/powerpoint/2010/main" val="2510358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3"/>
          <p:cNvSpPr>
            <a:spLocks noGrp="1" noChangeArrowheads="1"/>
          </p:cNvSpPr>
          <p:nvPr>
            <p:ph type="sldNum" sz="quarter" idx="10"/>
          </p:nvPr>
        </p:nvSpPr>
        <p:spPr>
          <a:ln/>
        </p:spPr>
        <p:txBody>
          <a:bodyPr/>
          <a:lstStyle>
            <a:lvl1pPr>
              <a:defRPr/>
            </a:lvl1pPr>
          </a:lstStyle>
          <a:p>
            <a:fld id="{FBE9EDE9-7C78-8A49-98C7-ADA1B087DB3A}" type="slidenum">
              <a:rPr lang="en-US"/>
              <a:pPr/>
              <a:t>‹#›</a:t>
            </a:fld>
            <a:endParaRPr lang="en-US"/>
          </a:p>
        </p:txBody>
      </p:sp>
    </p:spTree>
    <p:extLst>
      <p:ext uri="{BB962C8B-B14F-4D97-AF65-F5344CB8AC3E}">
        <p14:creationId xmlns:p14="http://schemas.microsoft.com/office/powerpoint/2010/main" val="30340943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333500" y="349250"/>
            <a:ext cx="8343900"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85800" y="1676400"/>
            <a:ext cx="8991600"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 name="Group 34"/>
          <p:cNvGrpSpPr>
            <a:grpSpLocks/>
          </p:cNvGrpSpPr>
          <p:nvPr/>
        </p:nvGrpSpPr>
        <p:grpSpPr bwMode="auto">
          <a:xfrm>
            <a:off x="0" y="1333500"/>
            <a:ext cx="8985250" cy="19050"/>
            <a:chOff x="0" y="840"/>
            <a:chExt cx="5660" cy="12"/>
          </a:xfrm>
        </p:grpSpPr>
        <p:sp>
          <p:nvSpPr>
            <p:cNvPr id="1026" name="Line 2"/>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eaLnBrk="0" hangingPunct="0">
                <a:defRPr/>
              </a:pPr>
              <a:endParaRPr lang="en-US">
                <a:latin typeface="Times New Roman" pitchFamily="18" charset="0"/>
                <a:ea typeface="+mn-ea"/>
              </a:endParaRPr>
            </a:p>
          </p:txBody>
        </p:sp>
        <p:sp>
          <p:nvSpPr>
            <p:cNvPr id="1056" name="Line 32"/>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eaLnBrk="0" hangingPunct="0">
                <a:defRPr/>
              </a:pPr>
              <a:endParaRPr lang="en-US">
                <a:latin typeface="Times New Roman" pitchFamily="18" charset="0"/>
                <a:ea typeface="+mn-ea"/>
              </a:endParaRPr>
            </a:p>
          </p:txBody>
        </p:sp>
      </p:grpSp>
      <p:grpSp>
        <p:nvGrpSpPr>
          <p:cNvPr id="1029" name="Group 44"/>
          <p:cNvGrpSpPr>
            <a:grpSpLocks/>
          </p:cNvGrpSpPr>
          <p:nvPr/>
        </p:nvGrpSpPr>
        <p:grpSpPr bwMode="auto">
          <a:xfrm>
            <a:off x="8656638" y="6219825"/>
            <a:ext cx="1287462" cy="369888"/>
            <a:chOff x="5280" y="3849"/>
            <a:chExt cx="1050" cy="302"/>
          </a:xfrm>
        </p:grpSpPr>
        <p:sp>
          <p:nvSpPr>
            <p:cNvPr id="1069" name="Freeform 45"/>
            <p:cNvSpPr>
              <a:spLocks/>
            </p:cNvSpPr>
            <p:nvPr/>
          </p:nvSpPr>
          <p:spPr bwMode="auto">
            <a:xfrm>
              <a:off x="5580" y="3910"/>
              <a:ext cx="246" cy="220"/>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sp>
          <p:nvSpPr>
            <p:cNvPr id="1070" name="Freeform 46"/>
            <p:cNvSpPr>
              <a:spLocks/>
            </p:cNvSpPr>
            <p:nvPr/>
          </p:nvSpPr>
          <p:spPr bwMode="auto">
            <a:xfrm>
              <a:off x="5312" y="3849"/>
              <a:ext cx="289" cy="281"/>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sp>
          <p:nvSpPr>
            <p:cNvPr id="1071" name="Freeform 47"/>
            <p:cNvSpPr>
              <a:spLocks/>
            </p:cNvSpPr>
            <p:nvPr/>
          </p:nvSpPr>
          <p:spPr bwMode="auto">
            <a:xfrm>
              <a:off x="5387" y="3925"/>
              <a:ext cx="105" cy="18"/>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sp>
          <p:nvSpPr>
            <p:cNvPr id="1072" name="Freeform 48"/>
            <p:cNvSpPr>
              <a:spLocks/>
            </p:cNvSpPr>
            <p:nvPr/>
          </p:nvSpPr>
          <p:spPr bwMode="auto">
            <a:xfrm>
              <a:off x="5364" y="3960"/>
              <a:ext cx="107" cy="26"/>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sp>
          <p:nvSpPr>
            <p:cNvPr id="1073" name="Freeform 49"/>
            <p:cNvSpPr>
              <a:spLocks/>
            </p:cNvSpPr>
            <p:nvPr/>
          </p:nvSpPr>
          <p:spPr bwMode="auto">
            <a:xfrm>
              <a:off x="5280" y="4090"/>
              <a:ext cx="115" cy="43"/>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sp>
          <p:nvSpPr>
            <p:cNvPr id="1074" name="Freeform 50"/>
            <p:cNvSpPr>
              <a:spLocks/>
            </p:cNvSpPr>
            <p:nvPr/>
          </p:nvSpPr>
          <p:spPr bwMode="auto">
            <a:xfrm>
              <a:off x="5822" y="3910"/>
              <a:ext cx="232" cy="222"/>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sp>
          <p:nvSpPr>
            <p:cNvPr id="1075" name="Freeform 51"/>
            <p:cNvSpPr>
              <a:spLocks/>
            </p:cNvSpPr>
            <p:nvPr/>
          </p:nvSpPr>
          <p:spPr bwMode="auto">
            <a:xfrm>
              <a:off x="6158" y="4037"/>
              <a:ext cx="172" cy="114"/>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sp>
          <p:nvSpPr>
            <p:cNvPr id="1076" name="Freeform 52"/>
            <p:cNvSpPr>
              <a:spLocks/>
            </p:cNvSpPr>
            <p:nvPr/>
          </p:nvSpPr>
          <p:spPr bwMode="auto">
            <a:xfrm>
              <a:off x="6045" y="3894"/>
              <a:ext cx="264" cy="250"/>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chemeClr val="tx1"/>
            </a:solidFill>
            <a:ln w="9525">
              <a:noFill/>
              <a:round/>
              <a:headEnd/>
              <a:tailEnd/>
            </a:ln>
          </p:spPr>
          <p:txBody>
            <a:bodyPr/>
            <a:lstStyle/>
            <a:p>
              <a:pPr eaLnBrk="0" hangingPunct="0">
                <a:defRPr/>
              </a:pPr>
              <a:endParaRPr lang="en-US">
                <a:latin typeface="Times New Roman" pitchFamily="18" charset="0"/>
                <a:ea typeface="+mn-ea"/>
              </a:endParaRPr>
            </a:p>
          </p:txBody>
        </p:sp>
      </p:grpSp>
      <p:sp>
        <p:nvSpPr>
          <p:cNvPr id="1077" name="Freeform 53"/>
          <p:cNvSpPr>
            <a:spLocks/>
          </p:cNvSpPr>
          <p:nvPr/>
        </p:nvSpPr>
        <p:spPr bwMode="auto">
          <a:xfrm>
            <a:off x="8785225" y="5986463"/>
            <a:ext cx="1020763" cy="446087"/>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gradFill rotWithShape="0">
            <a:gsLst>
              <a:gs pos="0">
                <a:srgbClr val="3939FF"/>
              </a:gs>
              <a:gs pos="100000">
                <a:srgbClr val="00007A"/>
              </a:gs>
            </a:gsLst>
            <a:lin ang="2700000" scaled="1"/>
          </a:gradFill>
          <a:ln w="9525">
            <a:noFill/>
            <a:round/>
            <a:headEnd/>
            <a:tailEnd/>
          </a:ln>
        </p:spPr>
        <p:txBody>
          <a:bodyPr/>
          <a:lstStyle/>
          <a:p>
            <a:pPr eaLnBrk="0" hangingPunct="0">
              <a:defRPr/>
            </a:pPr>
            <a:endParaRPr lang="en-US">
              <a:latin typeface="Times New Roman" pitchFamily="18" charset="0"/>
              <a:ea typeface="+mn-ea"/>
            </a:endParaRPr>
          </a:p>
        </p:txBody>
      </p:sp>
      <p:pic>
        <p:nvPicPr>
          <p:cNvPr id="1031" name="Picture 61"/>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90500" y="152400"/>
            <a:ext cx="99060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87" name="Rectangle 63"/>
          <p:cNvSpPr>
            <a:spLocks noGrp="1" noChangeArrowheads="1"/>
          </p:cNvSpPr>
          <p:nvPr>
            <p:ph type="sldNum" sz="quarter" idx="4"/>
          </p:nvPr>
        </p:nvSpPr>
        <p:spPr bwMode="auto">
          <a:xfrm>
            <a:off x="2857500" y="6096000"/>
            <a:ext cx="2743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vl1pPr>
          </a:lstStyle>
          <a:p>
            <a:fld id="{DF576B0B-9E41-6F40-ABF3-F5EA5C48BA8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899" r:id="rId1"/>
    <p:sldLayoutId id="2147483889" r:id="rId2"/>
    <p:sldLayoutId id="2147483890" r:id="rId3"/>
    <p:sldLayoutId id="2147483891" r:id="rId4"/>
    <p:sldLayoutId id="2147483892" r:id="rId5"/>
    <p:sldLayoutId id="2147483893" r:id="rId6"/>
    <p:sldLayoutId id="2147483894" r:id="rId7"/>
    <p:sldLayoutId id="2147483895" r:id="rId8"/>
    <p:sldLayoutId id="2147483896" r:id="rId9"/>
    <p:sldLayoutId id="2147483897" r:id="rId10"/>
    <p:sldLayoutId id="2147483898" r:id="rId11"/>
  </p:sldLayoutIdLst>
  <p:hf hdr="0" ftr="0" dt="0"/>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spcBef>
          <a:spcPct val="20000"/>
        </a:spcBef>
        <a:spcAft>
          <a:spcPct val="0"/>
        </a:spcAft>
        <a:buClr>
          <a:schemeClr val="tx2"/>
        </a:buClr>
        <a:buSzPct val="95000"/>
        <a:buFont typeface="Wingdings" charset="0"/>
        <a:buChar char="n"/>
        <a:defRPr sz="3200">
          <a:solidFill>
            <a:srgbClr val="FFFFFF"/>
          </a:solidFill>
          <a:effectLst>
            <a:outerShdw blurRad="38100" dist="38100" dir="2700000" algn="tl">
              <a:srgbClr val="000000"/>
            </a:outerShdw>
          </a:effectLst>
          <a:latin typeface="+mn-lt"/>
          <a:ea typeface="ＭＳ Ｐゴシック" charset="0"/>
          <a:cs typeface="+mn-cs"/>
        </a:defRPr>
      </a:lvl1pPr>
      <a:lvl2pPr marL="976313" indent="-396875" algn="l" rtl="0" eaLnBrk="0" fontAlgn="base" hangingPunct="0">
        <a:spcBef>
          <a:spcPct val="2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49250" algn="l" rtl="0" eaLnBrk="0" fontAlgn="base" hangingPunct="0">
        <a:spcBef>
          <a:spcPct val="2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2763" indent="-228600" algn="l" rtl="0" eaLnBrk="0" fontAlgn="base" hangingPunct="0">
        <a:spcBef>
          <a:spcPct val="2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56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828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www.ushik.org/" TargetMode="External"/><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2.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iki.siframework.org"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ealthit.hhs.gov/portal/server.pt?open=512&amp;mode=2&amp;objID=3584"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ushik.ahrq.gov"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ChangeArrowheads="1"/>
          </p:cNvSpPr>
          <p:nvPr>
            <p:ph type="ctrTitle"/>
          </p:nvPr>
        </p:nvSpPr>
        <p:spPr>
          <a:xfrm>
            <a:off x="0" y="1905000"/>
            <a:ext cx="10287000" cy="1371600"/>
          </a:xfrm>
        </p:spPr>
        <p:txBody>
          <a:bodyPr/>
          <a:lstStyle/>
          <a:p>
            <a:r>
              <a:rPr lang="en-US" dirty="0">
                <a:latin typeface="Arial" charset="0"/>
              </a:rPr>
              <a:t>Data Standards and the United States Health Information Knowledgebase</a:t>
            </a:r>
          </a:p>
        </p:txBody>
      </p:sp>
      <p:sp>
        <p:nvSpPr>
          <p:cNvPr id="392195" name="Rectangle 3"/>
          <p:cNvSpPr>
            <a:spLocks noGrp="1" noChangeArrowheads="1"/>
          </p:cNvSpPr>
          <p:nvPr>
            <p:ph type="subTitle" idx="1"/>
          </p:nvPr>
        </p:nvSpPr>
        <p:spPr>
          <a:xfrm>
            <a:off x="449263" y="3336925"/>
            <a:ext cx="9220200" cy="2438400"/>
          </a:xfrm>
        </p:spPr>
        <p:txBody>
          <a:bodyPr/>
          <a:lstStyle/>
          <a:p>
            <a:pPr>
              <a:lnSpc>
                <a:spcPct val="80000"/>
              </a:lnSpc>
              <a:defRPr/>
            </a:pPr>
            <a:endParaRPr lang="en-US" sz="2000" dirty="0" smtClean="0">
              <a:effectLst/>
              <a:ea typeface="+mn-ea"/>
            </a:endParaRPr>
          </a:p>
          <a:p>
            <a:pPr>
              <a:lnSpc>
                <a:spcPct val="80000"/>
              </a:lnSpc>
              <a:defRPr/>
            </a:pPr>
            <a:endParaRPr lang="en-US" sz="2000" dirty="0" smtClean="0">
              <a:effectLst/>
              <a:ea typeface="+mn-ea"/>
            </a:endParaRPr>
          </a:p>
          <a:p>
            <a:pPr>
              <a:lnSpc>
                <a:spcPct val="80000"/>
              </a:lnSpc>
              <a:defRPr/>
            </a:pPr>
            <a:r>
              <a:rPr lang="en-US" sz="2000" dirty="0" smtClean="0">
                <a:solidFill>
                  <a:schemeClr val="tx2"/>
                </a:solidFill>
                <a:ea typeface="+mn-ea"/>
              </a:rPr>
              <a:t>AHRQ Annual Research Conference 2011</a:t>
            </a:r>
          </a:p>
          <a:p>
            <a:pPr>
              <a:lnSpc>
                <a:spcPct val="80000"/>
              </a:lnSpc>
              <a:defRPr/>
            </a:pPr>
            <a:r>
              <a:rPr lang="en-US" sz="2000" dirty="0" smtClean="0">
                <a:effectLst/>
                <a:ea typeface="+mn-ea"/>
              </a:rPr>
              <a:t> </a:t>
            </a:r>
          </a:p>
          <a:p>
            <a:pPr>
              <a:lnSpc>
                <a:spcPct val="80000"/>
              </a:lnSpc>
              <a:spcBef>
                <a:spcPct val="0"/>
              </a:spcBef>
              <a:buClrTx/>
              <a:buSzTx/>
              <a:buFontTx/>
              <a:buNone/>
              <a:defRPr/>
            </a:pPr>
            <a:endParaRPr lang="en-US" sz="1800" b="1" dirty="0" smtClean="0">
              <a:solidFill>
                <a:schemeClr val="tx2"/>
              </a:solidFill>
              <a:effectLst/>
              <a:ea typeface="+mn-ea"/>
            </a:endParaRPr>
          </a:p>
          <a:p>
            <a:pPr>
              <a:lnSpc>
                <a:spcPct val="80000"/>
              </a:lnSpc>
              <a:spcBef>
                <a:spcPct val="0"/>
              </a:spcBef>
              <a:buClrTx/>
              <a:buSzTx/>
              <a:buFontTx/>
              <a:buNone/>
              <a:defRPr/>
            </a:pPr>
            <a:r>
              <a:rPr lang="en-US" sz="1800" b="1" dirty="0" smtClean="0">
                <a:solidFill>
                  <a:schemeClr val="tx2"/>
                </a:solidFill>
                <a:effectLst/>
                <a:ea typeface="+mn-ea"/>
              </a:rPr>
              <a:t>September 20, 2011</a:t>
            </a:r>
          </a:p>
          <a:p>
            <a:pPr>
              <a:lnSpc>
                <a:spcPct val="80000"/>
              </a:lnSpc>
              <a:defRPr/>
            </a:pPr>
            <a:endParaRPr lang="en-US" sz="1800"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801435EF-A02B-7D41-9C79-8936F4391180}" type="slidenum">
              <a:rPr lang="en-US" sz="1400"/>
              <a:pPr/>
              <a:t>10</a:t>
            </a:fld>
            <a:endParaRPr lang="en-US" sz="1400"/>
          </a:p>
        </p:txBody>
      </p:sp>
      <p:sp>
        <p:nvSpPr>
          <p:cNvPr id="827394" name="Rectangle 2"/>
          <p:cNvSpPr>
            <a:spLocks noGrp="1" noChangeArrowheads="1"/>
          </p:cNvSpPr>
          <p:nvPr>
            <p:ph type="title"/>
          </p:nvPr>
        </p:nvSpPr>
        <p:spPr>
          <a:xfrm>
            <a:off x="1287463" y="349250"/>
            <a:ext cx="8253412" cy="876300"/>
          </a:xfrm>
        </p:spPr>
        <p:txBody>
          <a:bodyPr/>
          <a:lstStyle/>
          <a:p>
            <a:r>
              <a:rPr lang="en-US" sz="3600" dirty="0">
                <a:latin typeface="Arial" charset="0"/>
              </a:rPr>
              <a:t>How does each authority express gender?</a:t>
            </a:r>
          </a:p>
        </p:txBody>
      </p:sp>
      <p:grpSp>
        <p:nvGrpSpPr>
          <p:cNvPr id="2" name="Group 1" descr="4 SDO boxes containing X12, HL7, and NCPCP, with the USHIK circle below and a cross-cut showing that each has a data element called gender.  The NCPDP gender data element is in pink; all others are in black.&#10;"/>
          <p:cNvGrpSpPr/>
          <p:nvPr/>
        </p:nvGrpSpPr>
        <p:grpSpPr>
          <a:xfrm>
            <a:off x="800100" y="2743200"/>
            <a:ext cx="9486900" cy="3032125"/>
            <a:chOff x="800100" y="2743200"/>
            <a:chExt cx="9486900" cy="3032125"/>
          </a:xfrm>
        </p:grpSpPr>
        <p:sp>
          <p:nvSpPr>
            <p:cNvPr id="12292" name="Rectangle 3"/>
            <p:cNvSpPr>
              <a:spLocks noChangeArrowheads="1"/>
            </p:cNvSpPr>
            <p:nvPr/>
          </p:nvSpPr>
          <p:spPr bwMode="auto">
            <a:xfrm>
              <a:off x="800100" y="2743200"/>
              <a:ext cx="2133600" cy="381000"/>
            </a:xfrm>
            <a:prstGeom prst="rect">
              <a:avLst/>
            </a:prstGeom>
            <a:solidFill>
              <a:schemeClr val="accent1"/>
            </a:solidFill>
            <a:ln w="12700">
              <a:solidFill>
                <a:schemeClr val="tx1"/>
              </a:solidFill>
              <a:miter lim="800000"/>
              <a:headEnd/>
              <a:tailEnd/>
            </a:ln>
          </p:spPr>
          <p:txBody>
            <a:bodyPr wrap="none" anchor="ctr"/>
            <a:lstStyle/>
            <a:p>
              <a:pPr eaLnBrk="0" hangingPunct="0"/>
              <a:endParaRPr lang="en-US"/>
            </a:p>
          </p:txBody>
        </p:sp>
        <p:sp>
          <p:nvSpPr>
            <p:cNvPr id="12293" name="Text Box 4"/>
            <p:cNvSpPr txBox="1">
              <a:spLocks noChangeArrowheads="1"/>
            </p:cNvSpPr>
            <p:nvPr/>
          </p:nvSpPr>
          <p:spPr bwMode="auto">
            <a:xfrm>
              <a:off x="1181100" y="2743200"/>
              <a:ext cx="1752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solidFill>
                    <a:srgbClr val="000000"/>
                  </a:solidFill>
                </a:rPr>
                <a:t>X12</a:t>
              </a:r>
            </a:p>
            <a:p>
              <a:pPr>
                <a:spcBef>
                  <a:spcPct val="50000"/>
                </a:spcBef>
              </a:pPr>
              <a:endParaRPr lang="en-US">
                <a:solidFill>
                  <a:srgbClr val="000000"/>
                </a:solidFill>
              </a:endParaRPr>
            </a:p>
          </p:txBody>
        </p:sp>
        <p:sp>
          <p:nvSpPr>
            <p:cNvPr id="15366" name="Rectangle 5"/>
            <p:cNvSpPr>
              <a:spLocks noChangeArrowheads="1"/>
            </p:cNvSpPr>
            <p:nvPr/>
          </p:nvSpPr>
          <p:spPr bwMode="auto">
            <a:xfrm>
              <a:off x="56007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defRPr/>
              </a:pPr>
              <a:r>
                <a:rPr lang="en-US" dirty="0" err="1">
                  <a:solidFill>
                    <a:schemeClr val="accent6"/>
                  </a:solidFill>
                  <a:latin typeface="Times New Roman" pitchFamily="18" charset="0"/>
                  <a:ea typeface="+mn-ea"/>
                </a:rPr>
                <a:t>NCPDP</a:t>
              </a:r>
              <a:endParaRPr lang="en-US" dirty="0">
                <a:solidFill>
                  <a:schemeClr val="accent6"/>
                </a:solidFill>
                <a:latin typeface="Times New Roman" pitchFamily="18" charset="0"/>
                <a:ea typeface="+mn-ea"/>
              </a:endParaRPr>
            </a:p>
          </p:txBody>
        </p:sp>
        <p:sp>
          <p:nvSpPr>
            <p:cNvPr id="12295" name="Rectangle 6"/>
            <p:cNvSpPr>
              <a:spLocks noChangeArrowheads="1"/>
            </p:cNvSpPr>
            <p:nvPr/>
          </p:nvSpPr>
          <p:spPr bwMode="auto">
            <a:xfrm>
              <a:off x="31623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HL7</a:t>
              </a:r>
            </a:p>
          </p:txBody>
        </p:sp>
        <p:sp>
          <p:nvSpPr>
            <p:cNvPr id="12296" name="Rectangle 7"/>
            <p:cNvSpPr>
              <a:spLocks noChangeArrowheads="1"/>
            </p:cNvSpPr>
            <p:nvPr/>
          </p:nvSpPr>
          <p:spPr bwMode="auto">
            <a:xfrm>
              <a:off x="78867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HITSP</a:t>
              </a:r>
            </a:p>
          </p:txBody>
        </p:sp>
        <p:sp>
          <p:nvSpPr>
            <p:cNvPr id="12297" name="Oval 8"/>
            <p:cNvSpPr>
              <a:spLocks noChangeArrowheads="1"/>
            </p:cNvSpPr>
            <p:nvPr/>
          </p:nvSpPr>
          <p:spPr bwMode="auto">
            <a:xfrm>
              <a:off x="2889250" y="4313238"/>
              <a:ext cx="3916363" cy="1462087"/>
            </a:xfrm>
            <a:prstGeom prst="ellipse">
              <a:avLst/>
            </a:prstGeom>
            <a:solidFill>
              <a:schemeClr val="accent1"/>
            </a:solidFill>
            <a:ln w="12700">
              <a:solidFill>
                <a:schemeClr val="tx1"/>
              </a:solidFill>
              <a:round/>
              <a:headEnd/>
              <a:tailEnd/>
            </a:ln>
          </p:spPr>
          <p:txBody>
            <a:bodyPr wrap="none" anchor="ctr"/>
            <a:lstStyle/>
            <a:p>
              <a:pPr eaLnBrk="0" hangingPunct="0"/>
              <a:endParaRPr lang="en-US"/>
            </a:p>
          </p:txBody>
        </p:sp>
        <p:sp>
          <p:nvSpPr>
            <p:cNvPr id="12298" name="Line 9"/>
            <p:cNvSpPr>
              <a:spLocks noChangeShapeType="1"/>
            </p:cNvSpPr>
            <p:nvPr/>
          </p:nvSpPr>
          <p:spPr bwMode="auto">
            <a:xfrm>
              <a:off x="2095500" y="3124200"/>
              <a:ext cx="1295400" cy="15240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9" name="Line 10"/>
            <p:cNvSpPr>
              <a:spLocks noChangeShapeType="1"/>
            </p:cNvSpPr>
            <p:nvPr/>
          </p:nvSpPr>
          <p:spPr bwMode="auto">
            <a:xfrm>
              <a:off x="3848100" y="3124200"/>
              <a:ext cx="762000" cy="12192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0" name="Line 11"/>
            <p:cNvSpPr>
              <a:spLocks noChangeShapeType="1"/>
            </p:cNvSpPr>
            <p:nvPr/>
          </p:nvSpPr>
          <p:spPr bwMode="auto">
            <a:xfrm flipH="1">
              <a:off x="6384925" y="3108325"/>
              <a:ext cx="1966913" cy="1493838"/>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1" name="Line 12"/>
            <p:cNvSpPr>
              <a:spLocks noChangeShapeType="1"/>
            </p:cNvSpPr>
            <p:nvPr/>
          </p:nvSpPr>
          <p:spPr bwMode="auto">
            <a:xfrm flipH="1">
              <a:off x="5775325" y="3124200"/>
              <a:ext cx="808038" cy="1279525"/>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02" name="Text Box 13"/>
            <p:cNvSpPr txBox="1">
              <a:spLocks noChangeArrowheads="1"/>
            </p:cNvSpPr>
            <p:nvPr/>
          </p:nvSpPr>
          <p:spPr bwMode="auto">
            <a:xfrm>
              <a:off x="3848100" y="4800600"/>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t>      </a:t>
              </a:r>
              <a:r>
                <a:rPr lang="en-US">
                  <a:solidFill>
                    <a:srgbClr val="000000"/>
                  </a:solidFill>
                </a:rPr>
                <a:t>USHIK</a:t>
              </a:r>
            </a:p>
          </p:txBody>
        </p:sp>
        <p:sp>
          <p:nvSpPr>
            <p:cNvPr id="12303" name="Rectangle 17"/>
            <p:cNvSpPr>
              <a:spLocks noChangeArrowheads="1"/>
            </p:cNvSpPr>
            <p:nvPr/>
          </p:nvSpPr>
          <p:spPr bwMode="auto">
            <a:xfrm>
              <a:off x="2552700" y="5181600"/>
              <a:ext cx="7372350" cy="247650"/>
            </a:xfrm>
            <a:prstGeom prst="rect">
              <a:avLst/>
            </a:prstGeom>
            <a:solidFill>
              <a:schemeClr val="accent1"/>
            </a:solidFill>
            <a:ln w="12700">
              <a:solidFill>
                <a:schemeClr val="tx1"/>
              </a:solidFill>
              <a:miter lim="800000"/>
              <a:headEnd/>
              <a:tailEnd/>
            </a:ln>
          </p:spPr>
          <p:txBody>
            <a:bodyPr wrap="none" anchor="ctr"/>
            <a:lstStyle/>
            <a:p>
              <a:pPr eaLnBrk="0" hangingPunct="0"/>
              <a:endParaRPr lang="en-US"/>
            </a:p>
          </p:txBody>
        </p:sp>
        <p:sp>
          <p:nvSpPr>
            <p:cNvPr id="12304" name="Text Box 18"/>
            <p:cNvSpPr txBox="1">
              <a:spLocks noChangeArrowheads="1"/>
            </p:cNvSpPr>
            <p:nvPr/>
          </p:nvSpPr>
          <p:spPr bwMode="auto">
            <a:xfrm>
              <a:off x="7848600" y="5124450"/>
              <a:ext cx="2438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solidFill>
                    <a:srgbClr val="000000"/>
                  </a:solidFill>
                </a:rPr>
                <a:t>            Gender</a:t>
              </a:r>
            </a:p>
          </p:txBody>
        </p:sp>
        <p:sp>
          <p:nvSpPr>
            <p:cNvPr id="12305" name="Line 19"/>
            <p:cNvSpPr>
              <a:spLocks noChangeShapeType="1"/>
            </p:cNvSpPr>
            <p:nvPr/>
          </p:nvSpPr>
          <p:spPr bwMode="auto">
            <a:xfrm flipH="1" flipV="1">
              <a:off x="2957513" y="5105400"/>
              <a:ext cx="244475" cy="2603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6" name="Line 20"/>
            <p:cNvSpPr>
              <a:spLocks noChangeShapeType="1"/>
            </p:cNvSpPr>
            <p:nvPr/>
          </p:nvSpPr>
          <p:spPr bwMode="auto">
            <a:xfrm>
              <a:off x="3505200" y="5165725"/>
              <a:ext cx="0" cy="260350"/>
            </a:xfrm>
            <a:prstGeom prst="line">
              <a:avLst/>
            </a:prstGeom>
            <a:noFill/>
            <a:ln w="762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7" name="Line 21"/>
            <p:cNvSpPr>
              <a:spLocks noChangeShapeType="1"/>
            </p:cNvSpPr>
            <p:nvPr/>
          </p:nvSpPr>
          <p:spPr bwMode="auto">
            <a:xfrm flipV="1">
              <a:off x="4175125" y="5197475"/>
              <a:ext cx="0" cy="242888"/>
            </a:xfrm>
            <a:prstGeom prst="line">
              <a:avLst/>
            </a:prstGeom>
            <a:noFill/>
            <a:ln w="762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8" name="Line 22"/>
            <p:cNvSpPr>
              <a:spLocks noChangeShapeType="1"/>
            </p:cNvSpPr>
            <p:nvPr/>
          </p:nvSpPr>
          <p:spPr bwMode="auto">
            <a:xfrm flipH="1">
              <a:off x="5151438" y="5180013"/>
              <a:ext cx="0" cy="276225"/>
            </a:xfrm>
            <a:prstGeom prst="line">
              <a:avLst/>
            </a:prstGeom>
            <a:noFill/>
            <a:ln w="76200">
              <a:solidFill>
                <a:srgbClr val="FF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9" name="Line 23"/>
            <p:cNvSpPr>
              <a:spLocks noChangeShapeType="1"/>
            </p:cNvSpPr>
            <p:nvPr/>
          </p:nvSpPr>
          <p:spPr bwMode="auto">
            <a:xfrm>
              <a:off x="6156325" y="5211763"/>
              <a:ext cx="0" cy="198437"/>
            </a:xfrm>
            <a:prstGeom prst="line">
              <a:avLst/>
            </a:prstGeom>
            <a:noFill/>
            <a:ln w="762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BA069D59-BC1F-3C45-8A0C-02150F25C552}" type="slidenum">
              <a:rPr lang="en-US" sz="1400"/>
              <a:pPr/>
              <a:t>11</a:t>
            </a:fld>
            <a:endParaRPr lang="en-US" sz="1400"/>
          </a:p>
        </p:txBody>
      </p:sp>
      <p:pic>
        <p:nvPicPr>
          <p:cNvPr id="13316" name="Picture 3" descr="Spreadsheet of USHIK’s Comparison matrix for a data element concept—gender.  The data element’s attributes are along the left hand side, the different registration authorities are across the top.  The spreadsheet shows that one of the three registration authorities has a different code set for gender—1,2,3 compared with M, F, U.&#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75" y="609600"/>
            <a:ext cx="10129838"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3317" name="Text Box 4"/>
          <p:cNvSpPr txBox="1">
            <a:spLocks noChangeArrowheads="1"/>
          </p:cNvSpPr>
          <p:nvPr/>
        </p:nvSpPr>
        <p:spPr bwMode="auto">
          <a:xfrm>
            <a:off x="7200900" y="6400800"/>
            <a:ext cx="33432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r>
              <a:rPr lang="en-US" sz="1200" b="1">
                <a:solidFill>
                  <a:srgbClr val="000000"/>
                </a:solidFill>
                <a:latin typeface="Arial Narrow" charset="0"/>
                <a:hlinkClick r:id="rId4"/>
              </a:rPr>
              <a:t>www.USHIK.org</a:t>
            </a:r>
            <a:r>
              <a:rPr lang="en-US" sz="1200" b="1">
                <a:solidFill>
                  <a:srgbClr val="000000"/>
                </a:solidFill>
                <a:latin typeface="Arial Narrow" charset="0"/>
              </a:rPr>
              <a:t> </a:t>
            </a:r>
          </a:p>
        </p:txBody>
      </p:sp>
      <p:sp>
        <p:nvSpPr>
          <p:cNvPr id="2" name="Title 1"/>
          <p:cNvSpPr>
            <a:spLocks noGrp="1"/>
          </p:cNvSpPr>
          <p:nvPr>
            <p:ph type="title" idx="4294967295"/>
          </p:nvPr>
        </p:nvSpPr>
        <p:spPr/>
        <p:txBody>
          <a:bodyPr/>
          <a:lstStyle/>
          <a:p>
            <a:pPr rtl="0" fontAlgn="base"/>
            <a:r>
              <a:rPr lang="en-US" sz="2000" b="1" kern="1200" dirty="0" smtClean="0">
                <a:solidFill>
                  <a:srgbClr val="FFFFFF"/>
                </a:solidFill>
                <a:effectLst/>
                <a:latin typeface="Times New Roman"/>
                <a:ea typeface="ＭＳ Ｐゴシック"/>
                <a:cs typeface="+mn-cs"/>
              </a:rPr>
              <a:t>Comparison Matrix Aids in Harmonizing Data Elements</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1221A7E3-FE6D-8649-8AAB-5DAB44F121ED}" type="slidenum">
              <a:rPr lang="en-US" sz="1400"/>
              <a:pPr/>
              <a:t>12</a:t>
            </a:fld>
            <a:endParaRPr lang="en-US" sz="1400"/>
          </a:p>
        </p:txBody>
      </p:sp>
      <p:sp>
        <p:nvSpPr>
          <p:cNvPr id="826370" name="Rectangle 2"/>
          <p:cNvSpPr>
            <a:spLocks noGrp="1" noChangeArrowheads="1"/>
          </p:cNvSpPr>
          <p:nvPr>
            <p:ph type="title"/>
          </p:nvPr>
        </p:nvSpPr>
        <p:spPr/>
        <p:txBody>
          <a:bodyPr/>
          <a:lstStyle/>
          <a:p>
            <a:r>
              <a:rPr lang="en-US" sz="3600" dirty="0">
                <a:latin typeface="Arial" charset="0"/>
              </a:rPr>
              <a:t>Do the data elements in my EHR fit Meaningful Use specifications?</a:t>
            </a:r>
          </a:p>
        </p:txBody>
      </p:sp>
      <p:grpSp>
        <p:nvGrpSpPr>
          <p:cNvPr id="2" name="Group 1" descr="5 boxes containing X12, HL7, NCPCP,  and Meaningful Use, with the USHIK circle below and a separate text box that asks: Are my EHR’s data define the same as for Meaningful Use?  &#10;"/>
          <p:cNvGrpSpPr/>
          <p:nvPr/>
        </p:nvGrpSpPr>
        <p:grpSpPr>
          <a:xfrm>
            <a:off x="342900" y="1847850"/>
            <a:ext cx="9677400" cy="4803775"/>
            <a:chOff x="342900" y="1847850"/>
            <a:chExt cx="9677400" cy="4803775"/>
          </a:xfrm>
        </p:grpSpPr>
        <p:sp>
          <p:nvSpPr>
            <p:cNvPr id="14340" name="Rectangle 3"/>
            <p:cNvSpPr>
              <a:spLocks noChangeArrowheads="1"/>
            </p:cNvSpPr>
            <p:nvPr/>
          </p:nvSpPr>
          <p:spPr bwMode="auto">
            <a:xfrm>
              <a:off x="800100" y="2743200"/>
              <a:ext cx="2133600" cy="381000"/>
            </a:xfrm>
            <a:prstGeom prst="rect">
              <a:avLst/>
            </a:prstGeom>
            <a:solidFill>
              <a:schemeClr val="accent1"/>
            </a:solidFill>
            <a:ln w="12700">
              <a:solidFill>
                <a:schemeClr val="tx1"/>
              </a:solidFill>
              <a:miter lim="800000"/>
              <a:headEnd/>
              <a:tailEnd/>
            </a:ln>
          </p:spPr>
          <p:txBody>
            <a:bodyPr wrap="none" anchor="ctr"/>
            <a:lstStyle/>
            <a:p>
              <a:pPr eaLnBrk="0" hangingPunct="0"/>
              <a:endParaRPr lang="en-US"/>
            </a:p>
          </p:txBody>
        </p:sp>
        <p:sp>
          <p:nvSpPr>
            <p:cNvPr id="14341" name="Text Box 4"/>
            <p:cNvSpPr txBox="1">
              <a:spLocks noChangeArrowheads="1"/>
            </p:cNvSpPr>
            <p:nvPr/>
          </p:nvSpPr>
          <p:spPr bwMode="auto">
            <a:xfrm>
              <a:off x="1181100" y="27432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solidFill>
                    <a:srgbClr val="000000"/>
                  </a:solidFill>
                </a:rPr>
                <a:t>X12N</a:t>
              </a:r>
            </a:p>
          </p:txBody>
        </p:sp>
        <p:sp>
          <p:nvSpPr>
            <p:cNvPr id="14342" name="Rectangle 5"/>
            <p:cNvSpPr>
              <a:spLocks noChangeArrowheads="1"/>
            </p:cNvSpPr>
            <p:nvPr/>
          </p:nvSpPr>
          <p:spPr bwMode="auto">
            <a:xfrm>
              <a:off x="56007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NCPDP</a:t>
              </a:r>
            </a:p>
          </p:txBody>
        </p:sp>
        <p:sp>
          <p:nvSpPr>
            <p:cNvPr id="14343" name="Rectangle 6"/>
            <p:cNvSpPr>
              <a:spLocks noChangeArrowheads="1"/>
            </p:cNvSpPr>
            <p:nvPr/>
          </p:nvSpPr>
          <p:spPr bwMode="auto">
            <a:xfrm>
              <a:off x="31623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HL7</a:t>
              </a:r>
            </a:p>
          </p:txBody>
        </p:sp>
        <p:sp>
          <p:nvSpPr>
            <p:cNvPr id="14344" name="Rectangle 7"/>
            <p:cNvSpPr>
              <a:spLocks noChangeArrowheads="1"/>
            </p:cNvSpPr>
            <p:nvPr/>
          </p:nvSpPr>
          <p:spPr bwMode="auto">
            <a:xfrm>
              <a:off x="78867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HITSP</a:t>
              </a:r>
            </a:p>
          </p:txBody>
        </p:sp>
        <p:sp>
          <p:nvSpPr>
            <p:cNvPr id="14345" name="Oval 8"/>
            <p:cNvSpPr>
              <a:spLocks noChangeArrowheads="1"/>
            </p:cNvSpPr>
            <p:nvPr/>
          </p:nvSpPr>
          <p:spPr bwMode="auto">
            <a:xfrm>
              <a:off x="2933700" y="4343400"/>
              <a:ext cx="3886200" cy="1447800"/>
            </a:xfrm>
            <a:prstGeom prst="ellipse">
              <a:avLst/>
            </a:prstGeom>
            <a:solidFill>
              <a:schemeClr val="accent1"/>
            </a:solidFill>
            <a:ln w="12700">
              <a:solidFill>
                <a:schemeClr val="tx1"/>
              </a:solidFill>
              <a:round/>
              <a:headEnd/>
              <a:tailEnd/>
            </a:ln>
          </p:spPr>
          <p:txBody>
            <a:bodyPr wrap="none" anchor="ctr"/>
            <a:lstStyle/>
            <a:p>
              <a:pPr eaLnBrk="0" hangingPunct="0"/>
              <a:endParaRPr lang="en-US"/>
            </a:p>
          </p:txBody>
        </p:sp>
        <p:sp>
          <p:nvSpPr>
            <p:cNvPr id="14346" name="Line 9"/>
            <p:cNvSpPr>
              <a:spLocks noChangeShapeType="1"/>
            </p:cNvSpPr>
            <p:nvPr/>
          </p:nvSpPr>
          <p:spPr bwMode="auto">
            <a:xfrm>
              <a:off x="2095500" y="3124200"/>
              <a:ext cx="1295400" cy="15240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7" name="Line 10"/>
            <p:cNvSpPr>
              <a:spLocks noChangeShapeType="1"/>
            </p:cNvSpPr>
            <p:nvPr/>
          </p:nvSpPr>
          <p:spPr bwMode="auto">
            <a:xfrm>
              <a:off x="3848100" y="3124200"/>
              <a:ext cx="762000" cy="12192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8" name="Line 11"/>
            <p:cNvSpPr>
              <a:spLocks noChangeShapeType="1"/>
            </p:cNvSpPr>
            <p:nvPr/>
          </p:nvSpPr>
          <p:spPr bwMode="auto">
            <a:xfrm flipH="1">
              <a:off x="5448300" y="3140075"/>
              <a:ext cx="1058863" cy="127952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9" name="Line 12"/>
            <p:cNvSpPr>
              <a:spLocks noChangeShapeType="1"/>
            </p:cNvSpPr>
            <p:nvPr/>
          </p:nvSpPr>
          <p:spPr bwMode="auto">
            <a:xfrm flipH="1">
              <a:off x="6545263" y="3184525"/>
              <a:ext cx="2271712" cy="147955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0" name="Text Box 13"/>
            <p:cNvSpPr txBox="1">
              <a:spLocks noChangeArrowheads="1"/>
            </p:cNvSpPr>
            <p:nvPr/>
          </p:nvSpPr>
          <p:spPr bwMode="auto">
            <a:xfrm>
              <a:off x="3848100" y="4800600"/>
              <a:ext cx="2590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t>      </a:t>
              </a:r>
              <a:r>
                <a:rPr lang="en-US">
                  <a:solidFill>
                    <a:srgbClr val="000000"/>
                  </a:solidFill>
                </a:rPr>
                <a:t>USHIK</a:t>
              </a:r>
            </a:p>
          </p:txBody>
        </p:sp>
        <p:sp>
          <p:nvSpPr>
            <p:cNvPr id="14351" name="Rectangle 17"/>
            <p:cNvSpPr>
              <a:spLocks noChangeArrowheads="1"/>
            </p:cNvSpPr>
            <p:nvPr/>
          </p:nvSpPr>
          <p:spPr bwMode="auto">
            <a:xfrm>
              <a:off x="342900" y="4114800"/>
              <a:ext cx="1981200" cy="2438400"/>
            </a:xfrm>
            <a:prstGeom prst="rect">
              <a:avLst/>
            </a:prstGeom>
            <a:solidFill>
              <a:schemeClr val="accent1"/>
            </a:solidFill>
            <a:ln w="12700">
              <a:solidFill>
                <a:schemeClr val="tx1"/>
              </a:solidFill>
              <a:miter lim="800000"/>
              <a:headEnd/>
              <a:tailEnd/>
            </a:ln>
          </p:spPr>
          <p:txBody>
            <a:bodyPr wrap="none" anchor="ctr"/>
            <a:lstStyle/>
            <a:p>
              <a:pPr eaLnBrk="0" hangingPunct="0"/>
              <a:endParaRPr lang="en-US"/>
            </a:p>
          </p:txBody>
        </p:sp>
        <p:sp>
          <p:nvSpPr>
            <p:cNvPr id="14352" name="Text Box 18"/>
            <p:cNvSpPr txBox="1">
              <a:spLocks noChangeArrowheads="1"/>
            </p:cNvSpPr>
            <p:nvPr/>
          </p:nvSpPr>
          <p:spPr bwMode="auto">
            <a:xfrm>
              <a:off x="571500" y="4343400"/>
              <a:ext cx="17716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solidFill>
                    <a:srgbClr val="000000"/>
                  </a:solidFill>
                </a:rPr>
                <a:t>Are my EHR</a:t>
              </a:r>
              <a:r>
                <a:rPr lang="ja-JP" altLang="en-US">
                  <a:solidFill>
                    <a:srgbClr val="000000"/>
                  </a:solidFill>
                </a:rPr>
                <a:t>’</a:t>
              </a:r>
              <a:r>
                <a:rPr lang="en-US">
                  <a:solidFill>
                    <a:srgbClr val="000000"/>
                  </a:solidFill>
                </a:rPr>
                <a:t>s data defined the same as for </a:t>
              </a:r>
              <a:r>
                <a:rPr lang="en-US" b="1">
                  <a:solidFill>
                    <a:schemeClr val="accent2"/>
                  </a:solidFill>
                </a:rPr>
                <a:t>Meaningful Use </a:t>
              </a:r>
              <a:r>
                <a:rPr lang="en-US">
                  <a:solidFill>
                    <a:srgbClr val="000000"/>
                  </a:solidFill>
                </a:rPr>
                <a:t>reqs?</a:t>
              </a:r>
            </a:p>
          </p:txBody>
        </p:sp>
        <p:sp>
          <p:nvSpPr>
            <p:cNvPr id="14353" name="Rectangle 7"/>
            <p:cNvSpPr>
              <a:spLocks noChangeArrowheads="1"/>
            </p:cNvSpPr>
            <p:nvPr/>
          </p:nvSpPr>
          <p:spPr bwMode="auto">
            <a:xfrm>
              <a:off x="6858000" y="1847850"/>
              <a:ext cx="2895600" cy="6096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b="1">
                  <a:solidFill>
                    <a:schemeClr val="accent2"/>
                  </a:solidFill>
                </a:rPr>
                <a:t>Meaningful Use</a:t>
              </a:r>
            </a:p>
          </p:txBody>
        </p:sp>
        <p:sp>
          <p:nvSpPr>
            <p:cNvPr id="14354" name="Line 12"/>
            <p:cNvSpPr>
              <a:spLocks noChangeShapeType="1"/>
            </p:cNvSpPr>
            <p:nvPr/>
          </p:nvSpPr>
          <p:spPr bwMode="auto">
            <a:xfrm flipH="1">
              <a:off x="6076950" y="2425700"/>
              <a:ext cx="2214563" cy="2070100"/>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a:effectLst/>
                <a:latin typeface="Arial" charset="0"/>
              </a:rPr>
              <a:t>What Portals are in USHIK?</a:t>
            </a:r>
          </a:p>
        </p:txBody>
      </p:sp>
      <p:sp>
        <p:nvSpPr>
          <p:cNvPr id="70659" name="Rectangle 3"/>
          <p:cNvSpPr>
            <a:spLocks noGrp="1" noChangeArrowheads="1"/>
          </p:cNvSpPr>
          <p:nvPr>
            <p:ph type="body" idx="1"/>
          </p:nvPr>
        </p:nvSpPr>
        <p:spPr>
          <a:xfrm>
            <a:off x="0" y="1695450"/>
            <a:ext cx="10287000" cy="5162550"/>
          </a:xfrm>
          <a:ln w="9525"/>
        </p:spPr>
        <p:txBody>
          <a:bodyPr/>
          <a:lstStyle/>
          <a:p>
            <a:pPr marL="514350" indent="-514350">
              <a:lnSpc>
                <a:spcPct val="80000"/>
              </a:lnSpc>
              <a:buFont typeface="Arial" charset="0"/>
              <a:buAutoNum type="arabicPeriod"/>
            </a:pPr>
            <a:r>
              <a:rPr lang="en-US" sz="2400" b="1">
                <a:solidFill>
                  <a:schemeClr val="tx2"/>
                </a:solidFill>
                <a:latin typeface="Arial" charset="0"/>
              </a:rPr>
              <a:t>USHIK</a:t>
            </a:r>
            <a:r>
              <a:rPr lang="en-US" sz="2400">
                <a:solidFill>
                  <a:schemeClr val="tx2"/>
                </a:solidFill>
                <a:effectLst/>
                <a:latin typeface="Arial" charset="0"/>
              </a:rPr>
              <a:t>:</a:t>
            </a:r>
            <a:r>
              <a:rPr lang="en-US" sz="2400">
                <a:effectLst/>
                <a:latin typeface="Arial" charset="0"/>
              </a:rPr>
              <a:t> HHS Secretary</a:t>
            </a:r>
            <a:r>
              <a:rPr lang="ja-JP" altLang="en-US" sz="2400">
                <a:effectLst/>
                <a:latin typeface="Arial" charset="0"/>
              </a:rPr>
              <a:t>’</a:t>
            </a:r>
            <a:r>
              <a:rPr lang="en-US" sz="2400">
                <a:effectLst/>
                <a:latin typeface="Arial" charset="0"/>
              </a:rPr>
              <a:t>s adopted, endorsed, recognized 		data elements: HIPAA, CHI, HITSP, and all other data elements</a:t>
            </a:r>
          </a:p>
          <a:p>
            <a:pPr marL="514350" indent="-514350">
              <a:lnSpc>
                <a:spcPct val="80000"/>
              </a:lnSpc>
              <a:buFont typeface="Arial" charset="0"/>
              <a:buAutoNum type="arabicPeriod"/>
            </a:pPr>
            <a:r>
              <a:rPr lang="en-US" sz="2400" b="1">
                <a:solidFill>
                  <a:schemeClr val="tx2"/>
                </a:solidFill>
                <a:latin typeface="Arial" charset="0"/>
              </a:rPr>
              <a:t>HITSP</a:t>
            </a:r>
            <a:r>
              <a:rPr lang="en-US" sz="2400">
                <a:solidFill>
                  <a:schemeClr val="tx2"/>
                </a:solidFill>
                <a:effectLst/>
                <a:latin typeface="Arial" charset="0"/>
              </a:rPr>
              <a:t>:</a:t>
            </a:r>
            <a:r>
              <a:rPr lang="en-US" sz="2400">
                <a:effectLst/>
                <a:latin typeface="Arial" charset="0"/>
              </a:rPr>
              <a:t> HITSP data elements linked to all 13 HITSP use cases, interoperability specifications, and other documents</a:t>
            </a:r>
          </a:p>
          <a:p>
            <a:pPr marL="514350" indent="-514350">
              <a:lnSpc>
                <a:spcPct val="80000"/>
              </a:lnSpc>
              <a:buFont typeface="Arial" charset="0"/>
              <a:buAutoNum type="arabicPeriod"/>
            </a:pPr>
            <a:r>
              <a:rPr lang="en-US" sz="2400" b="1">
                <a:solidFill>
                  <a:schemeClr val="tx2"/>
                </a:solidFill>
                <a:effectLst/>
                <a:latin typeface="Arial" charset="0"/>
              </a:rPr>
              <a:t>Patient</a:t>
            </a:r>
            <a:r>
              <a:rPr lang="en-US" sz="2400">
                <a:solidFill>
                  <a:schemeClr val="tx2"/>
                </a:solidFill>
                <a:effectLst/>
                <a:latin typeface="Arial" charset="0"/>
              </a:rPr>
              <a:t> </a:t>
            </a:r>
            <a:r>
              <a:rPr lang="en-US" sz="2400" b="1">
                <a:solidFill>
                  <a:schemeClr val="tx2"/>
                </a:solidFill>
                <a:effectLst/>
                <a:latin typeface="Arial" charset="0"/>
              </a:rPr>
              <a:t>Safety</a:t>
            </a:r>
            <a:r>
              <a:rPr lang="en-US" sz="2400">
                <a:solidFill>
                  <a:schemeClr val="tx2"/>
                </a:solidFill>
                <a:effectLst/>
                <a:latin typeface="Arial" charset="0"/>
              </a:rPr>
              <a:t> </a:t>
            </a:r>
            <a:r>
              <a:rPr lang="en-US" sz="2400" b="1">
                <a:solidFill>
                  <a:schemeClr val="tx2"/>
                </a:solidFill>
                <a:effectLst/>
                <a:latin typeface="Arial" charset="0"/>
              </a:rPr>
              <a:t>Common</a:t>
            </a:r>
            <a:r>
              <a:rPr lang="en-US" sz="2400">
                <a:solidFill>
                  <a:schemeClr val="tx2"/>
                </a:solidFill>
                <a:effectLst/>
                <a:latin typeface="Arial" charset="0"/>
              </a:rPr>
              <a:t> </a:t>
            </a:r>
            <a:r>
              <a:rPr lang="en-US" sz="2400" b="1">
                <a:solidFill>
                  <a:schemeClr val="tx2"/>
                </a:solidFill>
                <a:effectLst/>
                <a:latin typeface="Arial" charset="0"/>
              </a:rPr>
              <a:t>Formats</a:t>
            </a:r>
            <a:r>
              <a:rPr lang="en-US" sz="2400">
                <a:effectLst/>
                <a:latin typeface="Arial" charset="0"/>
              </a:rPr>
              <a:t>: Specifications for electronically reporting patient safety events in hospitals among Patient Safety Organizations</a:t>
            </a:r>
          </a:p>
          <a:p>
            <a:pPr marL="514350" indent="-514350">
              <a:lnSpc>
                <a:spcPct val="80000"/>
              </a:lnSpc>
              <a:buFont typeface="Arial" charset="0"/>
              <a:buAutoNum type="arabicPeriod"/>
            </a:pPr>
            <a:r>
              <a:rPr lang="en-US" sz="2400" b="1">
                <a:solidFill>
                  <a:schemeClr val="tx2"/>
                </a:solidFill>
                <a:latin typeface="Arial" charset="0"/>
              </a:rPr>
              <a:t>Meaningful</a:t>
            </a:r>
            <a:r>
              <a:rPr lang="en-US" sz="2400">
                <a:solidFill>
                  <a:schemeClr val="tx2"/>
                </a:solidFill>
                <a:latin typeface="Arial" charset="0"/>
              </a:rPr>
              <a:t> </a:t>
            </a:r>
            <a:r>
              <a:rPr lang="en-US" sz="2400" b="1">
                <a:solidFill>
                  <a:schemeClr val="tx2"/>
                </a:solidFill>
                <a:latin typeface="Arial" charset="0"/>
              </a:rPr>
              <a:t>Use</a:t>
            </a:r>
            <a:r>
              <a:rPr lang="en-US" sz="2400">
                <a:solidFill>
                  <a:schemeClr val="tx2"/>
                </a:solidFill>
                <a:latin typeface="Arial" charset="0"/>
              </a:rPr>
              <a:t> </a:t>
            </a:r>
            <a:r>
              <a:rPr lang="en-US" sz="2400">
                <a:solidFill>
                  <a:schemeClr val="tx2"/>
                </a:solidFill>
                <a:effectLst/>
                <a:latin typeface="Arial" charset="0"/>
              </a:rPr>
              <a:t>(</a:t>
            </a:r>
            <a:r>
              <a:rPr lang="en-US" sz="2400">
                <a:solidFill>
                  <a:srgbClr val="FF0000"/>
                </a:solidFill>
                <a:effectLst/>
                <a:latin typeface="Arial" charset="0"/>
              </a:rPr>
              <a:t>pilot</a:t>
            </a:r>
            <a:r>
              <a:rPr lang="en-US" sz="2400">
                <a:solidFill>
                  <a:schemeClr val="tx2"/>
                </a:solidFill>
                <a:effectLst/>
                <a:latin typeface="Arial" charset="0"/>
              </a:rPr>
              <a:t>): </a:t>
            </a:r>
            <a:r>
              <a:rPr lang="en-US" sz="2400">
                <a:solidFill>
                  <a:schemeClr val="tx1"/>
                </a:solidFill>
                <a:effectLst/>
                <a:latin typeface="Arial" charset="0"/>
              </a:rPr>
              <a:t>Example: quality measures and the 		data elements associated with their numerators, 		denominators, inclusions, and exclusions</a:t>
            </a:r>
          </a:p>
          <a:p>
            <a:pPr marL="514350" indent="-514350">
              <a:lnSpc>
                <a:spcPct val="80000"/>
              </a:lnSpc>
              <a:buFont typeface="Arial" charset="0"/>
              <a:buAutoNum type="arabicPeriod"/>
            </a:pPr>
            <a:r>
              <a:rPr lang="en-US" sz="2400" b="1">
                <a:solidFill>
                  <a:schemeClr val="tx2"/>
                </a:solidFill>
                <a:latin typeface="Arial" charset="0"/>
              </a:rPr>
              <a:t>State</a:t>
            </a:r>
            <a:r>
              <a:rPr lang="en-US" sz="2400">
                <a:solidFill>
                  <a:schemeClr val="tx2"/>
                </a:solidFill>
                <a:latin typeface="Arial" charset="0"/>
              </a:rPr>
              <a:t> </a:t>
            </a:r>
            <a:r>
              <a:rPr lang="en-US" sz="2400" b="1">
                <a:solidFill>
                  <a:schemeClr val="tx2"/>
                </a:solidFill>
                <a:latin typeface="Arial" charset="0"/>
              </a:rPr>
              <a:t>All-Payer</a:t>
            </a:r>
            <a:r>
              <a:rPr lang="en-US" sz="2400">
                <a:solidFill>
                  <a:schemeClr val="tx2"/>
                </a:solidFill>
                <a:latin typeface="Arial" charset="0"/>
              </a:rPr>
              <a:t> </a:t>
            </a:r>
            <a:r>
              <a:rPr lang="en-US" sz="2400" b="1">
                <a:solidFill>
                  <a:schemeClr val="tx2"/>
                </a:solidFill>
                <a:latin typeface="Arial" charset="0"/>
              </a:rPr>
              <a:t>Claims</a:t>
            </a:r>
            <a:r>
              <a:rPr lang="en-US" sz="2400">
                <a:solidFill>
                  <a:schemeClr val="tx2"/>
                </a:solidFill>
                <a:latin typeface="Arial" charset="0"/>
              </a:rPr>
              <a:t> </a:t>
            </a:r>
            <a:r>
              <a:rPr lang="en-US" sz="2400" b="1">
                <a:solidFill>
                  <a:schemeClr val="tx2"/>
                </a:solidFill>
                <a:latin typeface="Arial" charset="0"/>
              </a:rPr>
              <a:t>Data</a:t>
            </a:r>
            <a:r>
              <a:rPr lang="en-US" sz="2400">
                <a:solidFill>
                  <a:schemeClr val="tx2"/>
                </a:solidFill>
                <a:latin typeface="Arial" charset="0"/>
              </a:rPr>
              <a:t> </a:t>
            </a:r>
            <a:r>
              <a:rPr lang="en-US" sz="2400">
                <a:solidFill>
                  <a:schemeClr val="tx2"/>
                </a:solidFill>
                <a:effectLst/>
                <a:latin typeface="Arial" charset="0"/>
              </a:rPr>
              <a:t>(</a:t>
            </a:r>
            <a:r>
              <a:rPr lang="en-US" sz="2400">
                <a:solidFill>
                  <a:srgbClr val="FF0000"/>
                </a:solidFill>
                <a:effectLst/>
                <a:latin typeface="Arial" charset="0"/>
              </a:rPr>
              <a:t>pilot</a:t>
            </a:r>
            <a:r>
              <a:rPr lang="en-US" sz="2400">
                <a:solidFill>
                  <a:schemeClr val="tx2"/>
                </a:solidFill>
                <a:effectLst/>
                <a:latin typeface="Arial" charset="0"/>
              </a:rPr>
              <a:t>): </a:t>
            </a:r>
            <a:r>
              <a:rPr lang="en-US" sz="2400">
                <a:solidFill>
                  <a:schemeClr val="tx1"/>
                </a:solidFill>
                <a:effectLst/>
                <a:latin typeface="Arial" charset="0"/>
              </a:rPr>
              <a:t>Data element specifications from all-payer data bases of 7 states</a:t>
            </a:r>
          </a:p>
          <a:p>
            <a:pPr marL="514350" indent="-514350">
              <a:lnSpc>
                <a:spcPct val="80000"/>
              </a:lnSpc>
              <a:buFont typeface="Arial" charset="0"/>
              <a:buAutoNum type="arabicPeriod"/>
            </a:pPr>
            <a:r>
              <a:rPr lang="en-US" sz="2400" b="1">
                <a:solidFill>
                  <a:srgbClr val="FFFF00"/>
                </a:solidFill>
                <a:latin typeface="Arial" charset="0"/>
              </a:rPr>
              <a:t>Standards</a:t>
            </a:r>
            <a:r>
              <a:rPr lang="en-US" sz="2400">
                <a:solidFill>
                  <a:srgbClr val="FFFF00"/>
                </a:solidFill>
                <a:latin typeface="Arial" charset="0"/>
              </a:rPr>
              <a:t> </a:t>
            </a:r>
            <a:r>
              <a:rPr lang="en-US" sz="2400" b="1">
                <a:solidFill>
                  <a:srgbClr val="FFFF00"/>
                </a:solidFill>
                <a:latin typeface="Arial" charset="0"/>
              </a:rPr>
              <a:t>and</a:t>
            </a:r>
            <a:r>
              <a:rPr lang="en-US" sz="2400">
                <a:solidFill>
                  <a:srgbClr val="FFFF00"/>
                </a:solidFill>
                <a:latin typeface="Arial" charset="0"/>
              </a:rPr>
              <a:t> </a:t>
            </a:r>
            <a:r>
              <a:rPr lang="en-US" sz="2400" b="1">
                <a:solidFill>
                  <a:srgbClr val="FFFF00"/>
                </a:solidFill>
                <a:latin typeface="Arial" charset="0"/>
              </a:rPr>
              <a:t>Interoperability</a:t>
            </a:r>
            <a:r>
              <a:rPr lang="en-US" sz="2400">
                <a:solidFill>
                  <a:srgbClr val="FFFF00"/>
                </a:solidFill>
                <a:latin typeface="Arial" charset="0"/>
              </a:rPr>
              <a:t> </a:t>
            </a:r>
            <a:r>
              <a:rPr lang="en-US" sz="2400" b="1">
                <a:solidFill>
                  <a:srgbClr val="FFFF00"/>
                </a:solidFill>
                <a:latin typeface="Arial" charset="0"/>
              </a:rPr>
              <a:t>Framework</a:t>
            </a:r>
            <a:r>
              <a:rPr lang="en-US" sz="2400">
                <a:solidFill>
                  <a:schemeClr val="tx1"/>
                </a:solidFill>
                <a:latin typeface="Arial" charset="0"/>
              </a:rPr>
              <a:t> </a:t>
            </a:r>
            <a:r>
              <a:rPr lang="en-US" sz="2400">
                <a:solidFill>
                  <a:schemeClr val="tx1"/>
                </a:solidFill>
                <a:effectLst/>
                <a:latin typeface="Arial" charset="0"/>
              </a:rPr>
              <a:t>(</a:t>
            </a:r>
            <a:r>
              <a:rPr lang="en-US" sz="2400">
                <a:solidFill>
                  <a:srgbClr val="FF0000"/>
                </a:solidFill>
                <a:effectLst/>
                <a:latin typeface="Arial" charset="0"/>
              </a:rPr>
              <a:t>New</a:t>
            </a:r>
            <a:r>
              <a:rPr lang="en-US" sz="2400">
                <a:solidFill>
                  <a:schemeClr val="tx1"/>
                </a:solidFill>
                <a:effectLst/>
                <a:latin typeface="Arial" charset="0"/>
              </a:rPr>
              <a:t>)  Data element Specs from Transitions of Care, Lab Results Interface, and CDA Harmonization initiatives.</a:t>
            </a:r>
          </a:p>
          <a:p>
            <a:pPr marL="514350" indent="-514350">
              <a:lnSpc>
                <a:spcPct val="80000"/>
              </a:lnSpc>
            </a:pPr>
            <a:endParaRPr lang="en-US" sz="2800">
              <a:effectLst/>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Application Projects Highlighted </a:t>
            </a:r>
          </a:p>
        </p:txBody>
      </p:sp>
      <p:sp>
        <p:nvSpPr>
          <p:cNvPr id="3" name="Content Placeholder 2"/>
          <p:cNvSpPr>
            <a:spLocks noGrp="1"/>
          </p:cNvSpPr>
          <p:nvPr>
            <p:ph idx="1"/>
          </p:nvPr>
        </p:nvSpPr>
        <p:spPr>
          <a:xfrm>
            <a:off x="473075" y="1676400"/>
            <a:ext cx="9448800" cy="4389438"/>
          </a:xfrm>
        </p:spPr>
        <p:txBody>
          <a:bodyPr/>
          <a:lstStyle/>
          <a:p>
            <a:r>
              <a:rPr lang="en-US" b="1">
                <a:solidFill>
                  <a:srgbClr val="FFFF00"/>
                </a:solidFill>
                <a:latin typeface="Arial" charset="0"/>
              </a:rPr>
              <a:t>HITSP:</a:t>
            </a:r>
            <a:r>
              <a:rPr lang="en-US" b="1">
                <a:latin typeface="Arial" charset="0"/>
              </a:rPr>
              <a:t>  ONC, AHIC Use Case</a:t>
            </a:r>
            <a:r>
              <a:rPr lang="ja-JP" altLang="en-US" b="1">
                <a:latin typeface="Arial" charset="0"/>
              </a:rPr>
              <a:t>’</a:t>
            </a:r>
            <a:r>
              <a:rPr lang="en-US" b="1">
                <a:latin typeface="Arial" charset="0"/>
              </a:rPr>
              <a:t>s resolved into Interoperabilty Specs and other constructs</a:t>
            </a:r>
          </a:p>
          <a:p>
            <a:r>
              <a:rPr lang="en-US" b="1">
                <a:solidFill>
                  <a:srgbClr val="FFFF00"/>
                </a:solidFill>
                <a:latin typeface="Arial" charset="0"/>
              </a:rPr>
              <a:t>S&amp;I Framework: </a:t>
            </a:r>
            <a:r>
              <a:rPr lang="en-US" b="1">
                <a:latin typeface="Arial" charset="0"/>
              </a:rPr>
              <a:t>ONC, Use Case</a:t>
            </a:r>
            <a:r>
              <a:rPr lang="ja-JP" altLang="en-US" b="1">
                <a:latin typeface="Arial" charset="0"/>
              </a:rPr>
              <a:t>’</a:t>
            </a:r>
            <a:r>
              <a:rPr lang="en-US" b="1">
                <a:latin typeface="Arial" charset="0"/>
              </a:rPr>
              <a:t>s resolved into Requirements, Standards Analysis and Reference Implementation artifacts</a:t>
            </a:r>
          </a:p>
          <a:p>
            <a:r>
              <a:rPr lang="en-US" b="1">
                <a:solidFill>
                  <a:srgbClr val="FFFF00"/>
                </a:solidFill>
                <a:latin typeface="Arial" charset="0"/>
              </a:rPr>
              <a:t>Meaningful Use: </a:t>
            </a:r>
            <a:r>
              <a:rPr lang="en-US" b="1">
                <a:latin typeface="Arial" charset="0"/>
              </a:rPr>
              <a:t>CMS, Quality Measure numerators &amp; denominators,  exclusions etc</a:t>
            </a:r>
          </a:p>
          <a:p>
            <a:endParaRPr lang="en-US">
              <a:latin typeface="Arial" charset="0"/>
            </a:endParaRPr>
          </a:p>
          <a:p>
            <a:endParaRPr lang="en-US">
              <a:latin typeface="Arial" charset="0"/>
            </a:endParaRPr>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E95B9954-84A5-FC45-9008-5435C113F363}" type="slidenum">
              <a:rPr lang="en-US" sz="1400"/>
              <a:pPr/>
              <a:t>14</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HITSP Project Background </a:t>
            </a:r>
          </a:p>
        </p:txBody>
      </p:sp>
      <p:sp>
        <p:nvSpPr>
          <p:cNvPr id="3" name="Content Placeholder 2"/>
          <p:cNvSpPr>
            <a:spLocks noGrp="1"/>
          </p:cNvSpPr>
          <p:nvPr>
            <p:ph idx="1"/>
          </p:nvPr>
        </p:nvSpPr>
        <p:spPr>
          <a:xfrm>
            <a:off x="473075" y="1676400"/>
            <a:ext cx="9448800" cy="4389438"/>
          </a:xfrm>
        </p:spPr>
        <p:txBody>
          <a:bodyPr/>
          <a:lstStyle/>
          <a:p>
            <a:r>
              <a:rPr lang="en-US" b="1">
                <a:solidFill>
                  <a:srgbClr val="FFFF00"/>
                </a:solidFill>
                <a:latin typeface="Arial" charset="0"/>
              </a:rPr>
              <a:t>Approach:</a:t>
            </a:r>
            <a:r>
              <a:rPr lang="en-US" b="1">
                <a:latin typeface="Arial" charset="0"/>
              </a:rPr>
              <a:t>  </a:t>
            </a:r>
          </a:p>
          <a:p>
            <a:pPr lvl="1"/>
            <a:r>
              <a:rPr lang="en-US" b="1">
                <a:latin typeface="Arial" charset="0"/>
              </a:rPr>
              <a:t>Use Case</a:t>
            </a:r>
            <a:r>
              <a:rPr lang="ja-JP" altLang="en-US" b="1">
                <a:latin typeface="Arial" charset="0"/>
              </a:rPr>
              <a:t>’</a:t>
            </a:r>
            <a:r>
              <a:rPr lang="en-US" b="1">
                <a:latin typeface="Arial" charset="0"/>
              </a:rPr>
              <a:t>s – AHIC</a:t>
            </a:r>
          </a:p>
          <a:p>
            <a:pPr lvl="1"/>
            <a:r>
              <a:rPr lang="en-US" b="1">
                <a:latin typeface="Arial" charset="0"/>
              </a:rPr>
              <a:t>Standards Analysis – </a:t>
            </a:r>
            <a:r>
              <a:rPr lang="en-US" b="1">
                <a:solidFill>
                  <a:srgbClr val="FFC000"/>
                </a:solidFill>
                <a:latin typeface="Arial" charset="0"/>
              </a:rPr>
              <a:t>HITSP</a:t>
            </a:r>
          </a:p>
          <a:p>
            <a:pPr lvl="1"/>
            <a:r>
              <a:rPr lang="en-US" b="1">
                <a:latin typeface="Arial" charset="0"/>
              </a:rPr>
              <a:t>Pilot Implementations – NwHIN</a:t>
            </a:r>
          </a:p>
          <a:p>
            <a:r>
              <a:rPr lang="en-US" b="1">
                <a:solidFill>
                  <a:srgbClr val="FFFF00"/>
                </a:solidFill>
                <a:latin typeface="Arial" charset="0"/>
              </a:rPr>
              <a:t>Artifacts: </a:t>
            </a:r>
            <a:r>
              <a:rPr lang="en-US" b="1">
                <a:latin typeface="Arial" charset="0"/>
              </a:rPr>
              <a:t>Interoperability  Specs; Transactions/Transaction Packages; Components</a:t>
            </a:r>
          </a:p>
          <a:p>
            <a:r>
              <a:rPr lang="en-US" b="1">
                <a:solidFill>
                  <a:srgbClr val="FFFF00"/>
                </a:solidFill>
                <a:latin typeface="Arial" charset="0"/>
              </a:rPr>
              <a:t>Data:</a:t>
            </a:r>
            <a:r>
              <a:rPr lang="en-US" b="1">
                <a:latin typeface="Arial" charset="0"/>
              </a:rPr>
              <a:t> Transaction Metadata; Clinical Data</a:t>
            </a:r>
            <a:endParaRPr lang="en-US">
              <a:latin typeface="Arial" charset="0"/>
            </a:endParaRPr>
          </a:p>
          <a:p>
            <a:endParaRPr lang="en-US">
              <a:latin typeface="Arial" charset="0"/>
            </a:endParaRPr>
          </a:p>
        </p:txBody>
      </p:sp>
      <p:sp>
        <p:nvSpPr>
          <p:cNvPr id="1741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F1A04A10-5CF5-9149-AAA8-D90B93870C53}" type="slidenum">
              <a:rPr lang="en-US" sz="1400"/>
              <a:pPr/>
              <a:t>15</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HITSP Project Organization</a:t>
            </a:r>
          </a:p>
        </p:txBody>
      </p:sp>
      <p:sp>
        <p:nvSpPr>
          <p:cNvPr id="1843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DD2CB960-9E07-9E46-A450-37C8977E00C2}" type="slidenum">
              <a:rPr lang="en-US" sz="1400"/>
              <a:pPr/>
              <a:t>16</a:t>
            </a:fld>
            <a:endParaRPr lang="en-US" sz="1400"/>
          </a:p>
        </p:txBody>
      </p:sp>
      <p:grpSp>
        <p:nvGrpSpPr>
          <p:cNvPr id="18436" name="Group 109" descr="Diagram of a cube with the Population, Provider and Consumer Perspective Technical Committees (TCs) diagonally across the top, the Domain TCs comprised of Care Management and Health Records, Infrastructure and Security and Privacy, and Administrative and Financial horizontally across the front, and the Foundations Committees comprised of Modeling, Messaging and Data Types, Terminology and Knowledge Representation, Workflow and Process, and Security and Privacy vertically in the depth. &#10;"/>
          <p:cNvGrpSpPr>
            <a:grpSpLocks/>
          </p:cNvGrpSpPr>
          <p:nvPr/>
        </p:nvGrpSpPr>
        <p:grpSpPr bwMode="auto">
          <a:xfrm>
            <a:off x="234950" y="1630363"/>
            <a:ext cx="8394700" cy="5486400"/>
            <a:chOff x="188988" y="914400"/>
            <a:chExt cx="9046445" cy="5867400"/>
          </a:xfrm>
        </p:grpSpPr>
        <p:sp>
          <p:nvSpPr>
            <p:cNvPr id="18437" name="AutoShape 3"/>
            <p:cNvSpPr>
              <a:spLocks noChangeArrowheads="1"/>
            </p:cNvSpPr>
            <p:nvPr/>
          </p:nvSpPr>
          <p:spPr bwMode="auto">
            <a:xfrm>
              <a:off x="1703388" y="914400"/>
              <a:ext cx="7364412" cy="5334000"/>
            </a:xfrm>
            <a:prstGeom prst="cube">
              <a:avLst>
                <a:gd name="adj" fmla="val 35537"/>
              </a:avLst>
            </a:prstGeom>
            <a:solidFill>
              <a:schemeClr val="bg1"/>
            </a:solidFill>
            <a:ln w="38100">
              <a:solidFill>
                <a:schemeClr val="tx1"/>
              </a:solidFill>
              <a:miter lim="800000"/>
              <a:headEnd/>
              <a:tailEnd/>
            </a:ln>
          </p:spPr>
          <p:txBody>
            <a:bodyPr wrap="none" anchor="ctr"/>
            <a:lstStyle/>
            <a:p>
              <a:pPr eaLnBrk="0" hangingPunct="0"/>
              <a:endParaRPr lang="en-US" b="1"/>
            </a:p>
            <a:p>
              <a:pPr eaLnBrk="0" hangingPunct="0"/>
              <a:endParaRPr lang="en-US" b="1"/>
            </a:p>
            <a:p>
              <a:pPr eaLnBrk="0" hangingPunct="0"/>
              <a:r>
                <a:rPr lang="en-US" sz="1600" b="1"/>
                <a:t>Care Management and Health </a:t>
              </a:r>
            </a:p>
            <a:p>
              <a:pPr eaLnBrk="0" hangingPunct="0"/>
              <a:r>
                <a:rPr lang="en-US" sz="1600" b="1"/>
                <a:t>Records</a:t>
              </a:r>
              <a:r>
                <a:rPr lang="en-US" sz="1600"/>
                <a:t> </a:t>
              </a:r>
              <a:r>
                <a:rPr lang="en-US" sz="1600" b="1"/>
                <a:t>Technical</a:t>
              </a:r>
              <a:r>
                <a:rPr lang="en-US" sz="1600"/>
                <a:t> </a:t>
              </a:r>
              <a:r>
                <a:rPr lang="en-US" sz="1600" b="1"/>
                <a:t>Committee</a:t>
              </a:r>
            </a:p>
            <a:p>
              <a:pPr eaLnBrk="0" hangingPunct="0"/>
              <a:endParaRPr lang="en-US" b="1"/>
            </a:p>
            <a:p>
              <a:pPr eaLnBrk="0" hangingPunct="0"/>
              <a:endParaRPr lang="en-US" sz="2800" b="1"/>
            </a:p>
            <a:p>
              <a:pPr eaLnBrk="0" hangingPunct="0"/>
              <a:r>
                <a:rPr lang="en-US" sz="1600" b="1"/>
                <a:t>Infrastructure, Security and </a:t>
              </a:r>
            </a:p>
            <a:p>
              <a:pPr eaLnBrk="0" hangingPunct="0"/>
              <a:r>
                <a:rPr lang="en-US" sz="1600" b="1"/>
                <a:t>Privacy Technical Committee</a:t>
              </a:r>
            </a:p>
            <a:p>
              <a:pPr eaLnBrk="0" hangingPunct="0"/>
              <a:endParaRPr lang="en-US"/>
            </a:p>
            <a:p>
              <a:pPr eaLnBrk="0" hangingPunct="0"/>
              <a:endParaRPr lang="en-US" sz="1600"/>
            </a:p>
            <a:p>
              <a:pPr eaLnBrk="0" hangingPunct="0"/>
              <a:r>
                <a:rPr lang="en-US" sz="1600" b="1"/>
                <a:t>Administrative and Financial</a:t>
              </a:r>
              <a:r>
                <a:rPr lang="en-US" sz="1600"/>
                <a:t> </a:t>
              </a:r>
            </a:p>
            <a:p>
              <a:pPr eaLnBrk="0" hangingPunct="0"/>
              <a:r>
                <a:rPr lang="en-US" sz="1600" b="1"/>
                <a:t>Technical</a:t>
              </a:r>
              <a:r>
                <a:rPr lang="en-US" sz="1600"/>
                <a:t> </a:t>
              </a:r>
              <a:r>
                <a:rPr lang="en-US" sz="1600" b="1"/>
                <a:t>Committee</a:t>
              </a:r>
            </a:p>
            <a:p>
              <a:pPr eaLnBrk="0" hangingPunct="0"/>
              <a:endParaRPr lang="en-US" b="1"/>
            </a:p>
            <a:p>
              <a:pPr eaLnBrk="0" hangingPunct="0"/>
              <a:r>
                <a:rPr lang="en-US" b="1"/>
                <a:t> </a:t>
              </a:r>
            </a:p>
          </p:txBody>
        </p:sp>
        <p:sp>
          <p:nvSpPr>
            <p:cNvPr id="18438" name="Line 4"/>
            <p:cNvSpPr>
              <a:spLocks noChangeShapeType="1"/>
            </p:cNvSpPr>
            <p:nvPr/>
          </p:nvSpPr>
          <p:spPr bwMode="auto">
            <a:xfrm flipV="1">
              <a:off x="23622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39" name="Line 5"/>
            <p:cNvSpPr>
              <a:spLocks noChangeShapeType="1"/>
            </p:cNvSpPr>
            <p:nvPr/>
          </p:nvSpPr>
          <p:spPr bwMode="auto">
            <a:xfrm>
              <a:off x="7467600" y="2552700"/>
              <a:ext cx="0" cy="3352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0" name="Text Box 6"/>
            <p:cNvSpPr txBox="1">
              <a:spLocks noChangeArrowheads="1"/>
            </p:cNvSpPr>
            <p:nvPr/>
          </p:nvSpPr>
          <p:spPr bwMode="auto">
            <a:xfrm rot="5400000">
              <a:off x="6834981" y="4214019"/>
              <a:ext cx="960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b="1"/>
                <a:t>Modeling</a:t>
              </a:r>
            </a:p>
          </p:txBody>
        </p:sp>
        <p:sp>
          <p:nvSpPr>
            <p:cNvPr id="18441" name="Text Box 7"/>
            <p:cNvSpPr txBox="1">
              <a:spLocks noChangeArrowheads="1"/>
            </p:cNvSpPr>
            <p:nvPr/>
          </p:nvSpPr>
          <p:spPr bwMode="auto">
            <a:xfrm rot="5400000">
              <a:off x="6468269" y="3850482"/>
              <a:ext cx="2357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b="1"/>
                <a:t>Messaging and Datatypes</a:t>
              </a:r>
            </a:p>
          </p:txBody>
        </p:sp>
        <p:sp>
          <p:nvSpPr>
            <p:cNvPr id="18442" name="Text Box 8"/>
            <p:cNvSpPr txBox="1">
              <a:spLocks noChangeArrowheads="1"/>
            </p:cNvSpPr>
            <p:nvPr/>
          </p:nvSpPr>
          <p:spPr bwMode="auto">
            <a:xfrm rot="5400000">
              <a:off x="6824663" y="3308350"/>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1400" b="1"/>
                <a:t>Terminology And</a:t>
              </a:r>
            </a:p>
            <a:p>
              <a:pPr algn="ctr"/>
              <a:r>
                <a:rPr lang="en-US" sz="1400" b="1"/>
                <a:t>Knowledge Representation</a:t>
              </a:r>
            </a:p>
          </p:txBody>
        </p:sp>
        <p:sp>
          <p:nvSpPr>
            <p:cNvPr id="18443" name="Text Box 9"/>
            <p:cNvSpPr txBox="1">
              <a:spLocks noChangeArrowheads="1"/>
            </p:cNvSpPr>
            <p:nvPr/>
          </p:nvSpPr>
          <p:spPr bwMode="auto">
            <a:xfrm rot="5400000">
              <a:off x="7442200" y="3024188"/>
              <a:ext cx="20859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b="1"/>
                <a:t>Workflow and Process</a:t>
              </a:r>
            </a:p>
          </p:txBody>
        </p:sp>
        <p:sp>
          <p:nvSpPr>
            <p:cNvPr id="18444" name="Oval 10"/>
            <p:cNvSpPr>
              <a:spLocks noChangeArrowheads="1"/>
            </p:cNvSpPr>
            <p:nvPr/>
          </p:nvSpPr>
          <p:spPr bwMode="auto">
            <a:xfrm>
              <a:off x="2008188"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45" name="Oval 11"/>
            <p:cNvSpPr>
              <a:spLocks noChangeArrowheads="1"/>
            </p:cNvSpPr>
            <p:nvPr/>
          </p:nvSpPr>
          <p:spPr bwMode="auto">
            <a:xfrm>
              <a:off x="2236788"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46" name="Oval 12"/>
            <p:cNvSpPr>
              <a:spLocks noChangeArrowheads="1"/>
            </p:cNvSpPr>
            <p:nvPr/>
          </p:nvSpPr>
          <p:spPr bwMode="auto">
            <a:xfrm>
              <a:off x="2465388"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47" name="Oval 13"/>
            <p:cNvSpPr>
              <a:spLocks noChangeArrowheads="1"/>
            </p:cNvSpPr>
            <p:nvPr/>
          </p:nvSpPr>
          <p:spPr bwMode="auto">
            <a:xfrm>
              <a:off x="2693988"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48" name="Oval 14"/>
            <p:cNvSpPr>
              <a:spLocks noChangeArrowheads="1"/>
            </p:cNvSpPr>
            <p:nvPr/>
          </p:nvSpPr>
          <p:spPr bwMode="auto">
            <a:xfrm>
              <a:off x="3886200"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49" name="Oval 15"/>
            <p:cNvSpPr>
              <a:spLocks noChangeArrowheads="1"/>
            </p:cNvSpPr>
            <p:nvPr/>
          </p:nvSpPr>
          <p:spPr bwMode="auto">
            <a:xfrm>
              <a:off x="4114800"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50" name="Oval 16"/>
            <p:cNvSpPr>
              <a:spLocks noChangeArrowheads="1"/>
            </p:cNvSpPr>
            <p:nvPr/>
          </p:nvSpPr>
          <p:spPr bwMode="auto">
            <a:xfrm>
              <a:off x="4343400"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51" name="Oval 17"/>
            <p:cNvSpPr>
              <a:spLocks noChangeArrowheads="1"/>
            </p:cNvSpPr>
            <p:nvPr/>
          </p:nvSpPr>
          <p:spPr bwMode="auto">
            <a:xfrm>
              <a:off x="4572000"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52" name="Oval 18"/>
            <p:cNvSpPr>
              <a:spLocks noChangeArrowheads="1"/>
            </p:cNvSpPr>
            <p:nvPr/>
          </p:nvSpPr>
          <p:spPr bwMode="auto">
            <a:xfrm>
              <a:off x="5791200"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53" name="Oval 19"/>
            <p:cNvSpPr>
              <a:spLocks noChangeArrowheads="1"/>
            </p:cNvSpPr>
            <p:nvPr/>
          </p:nvSpPr>
          <p:spPr bwMode="auto">
            <a:xfrm>
              <a:off x="6019800"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54" name="Oval 20"/>
            <p:cNvSpPr>
              <a:spLocks noChangeArrowheads="1"/>
            </p:cNvSpPr>
            <p:nvPr/>
          </p:nvSpPr>
          <p:spPr bwMode="auto">
            <a:xfrm>
              <a:off x="6248400"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55" name="Oval 21"/>
            <p:cNvSpPr>
              <a:spLocks noChangeArrowheads="1"/>
            </p:cNvSpPr>
            <p:nvPr/>
          </p:nvSpPr>
          <p:spPr bwMode="auto">
            <a:xfrm>
              <a:off x="6477000" y="2438400"/>
              <a:ext cx="762000" cy="381000"/>
            </a:xfrm>
            <a:prstGeom prst="ellipse">
              <a:avLst/>
            </a:prstGeom>
            <a:solidFill>
              <a:schemeClr val="bg1"/>
            </a:solidFill>
            <a:ln w="9525">
              <a:solidFill>
                <a:schemeClr val="tx1"/>
              </a:solidFill>
              <a:round/>
              <a:headEnd/>
              <a:tailEnd/>
            </a:ln>
          </p:spPr>
          <p:txBody>
            <a:bodyPr wrap="none" anchor="ctr"/>
            <a:lstStyle/>
            <a:p>
              <a:pPr algn="ctr" eaLnBrk="0" hangingPunct="0"/>
              <a:r>
                <a:rPr lang="en-US" sz="1200"/>
                <a:t>Use Case</a:t>
              </a:r>
            </a:p>
          </p:txBody>
        </p:sp>
        <p:sp>
          <p:nvSpPr>
            <p:cNvPr id="18456" name="Line 22"/>
            <p:cNvSpPr>
              <a:spLocks noChangeShapeType="1"/>
            </p:cNvSpPr>
            <p:nvPr/>
          </p:nvSpPr>
          <p:spPr bwMode="auto">
            <a:xfrm flipV="1">
              <a:off x="25908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7" name="Line 23"/>
            <p:cNvSpPr>
              <a:spLocks noChangeShapeType="1"/>
            </p:cNvSpPr>
            <p:nvPr/>
          </p:nvSpPr>
          <p:spPr bwMode="auto">
            <a:xfrm flipV="1">
              <a:off x="2846388"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8" name="Line 24"/>
            <p:cNvSpPr>
              <a:spLocks noChangeShapeType="1"/>
            </p:cNvSpPr>
            <p:nvPr/>
          </p:nvSpPr>
          <p:spPr bwMode="auto">
            <a:xfrm flipV="1">
              <a:off x="30480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59" name="Line 25"/>
            <p:cNvSpPr>
              <a:spLocks noChangeShapeType="1"/>
            </p:cNvSpPr>
            <p:nvPr/>
          </p:nvSpPr>
          <p:spPr bwMode="auto">
            <a:xfrm>
              <a:off x="2590800" y="2209800"/>
              <a:ext cx="685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0" name="Line 26"/>
            <p:cNvSpPr>
              <a:spLocks noChangeShapeType="1"/>
            </p:cNvSpPr>
            <p:nvPr/>
          </p:nvSpPr>
          <p:spPr bwMode="auto">
            <a:xfrm flipV="1">
              <a:off x="42672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1" name="Line 27"/>
            <p:cNvSpPr>
              <a:spLocks noChangeShapeType="1"/>
            </p:cNvSpPr>
            <p:nvPr/>
          </p:nvSpPr>
          <p:spPr bwMode="auto">
            <a:xfrm flipV="1">
              <a:off x="44958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2" name="Line 28"/>
            <p:cNvSpPr>
              <a:spLocks noChangeShapeType="1"/>
            </p:cNvSpPr>
            <p:nvPr/>
          </p:nvSpPr>
          <p:spPr bwMode="auto">
            <a:xfrm flipV="1">
              <a:off x="47244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3" name="Line 29"/>
            <p:cNvSpPr>
              <a:spLocks noChangeShapeType="1"/>
            </p:cNvSpPr>
            <p:nvPr/>
          </p:nvSpPr>
          <p:spPr bwMode="auto">
            <a:xfrm flipV="1">
              <a:off x="49530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4" name="Line 30"/>
            <p:cNvSpPr>
              <a:spLocks noChangeShapeType="1"/>
            </p:cNvSpPr>
            <p:nvPr/>
          </p:nvSpPr>
          <p:spPr bwMode="auto">
            <a:xfrm>
              <a:off x="4495800" y="2209800"/>
              <a:ext cx="685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5" name="Line 31"/>
            <p:cNvSpPr>
              <a:spLocks noChangeShapeType="1"/>
            </p:cNvSpPr>
            <p:nvPr/>
          </p:nvSpPr>
          <p:spPr bwMode="auto">
            <a:xfrm flipV="1">
              <a:off x="61722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6" name="Line 32"/>
            <p:cNvSpPr>
              <a:spLocks noChangeShapeType="1"/>
            </p:cNvSpPr>
            <p:nvPr/>
          </p:nvSpPr>
          <p:spPr bwMode="auto">
            <a:xfrm flipV="1">
              <a:off x="64008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7" name="Line 33"/>
            <p:cNvSpPr>
              <a:spLocks noChangeShapeType="1"/>
            </p:cNvSpPr>
            <p:nvPr/>
          </p:nvSpPr>
          <p:spPr bwMode="auto">
            <a:xfrm flipV="1">
              <a:off x="66294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8" name="Line 34"/>
            <p:cNvSpPr>
              <a:spLocks noChangeShapeType="1"/>
            </p:cNvSpPr>
            <p:nvPr/>
          </p:nvSpPr>
          <p:spPr bwMode="auto">
            <a:xfrm flipV="1">
              <a:off x="6858000" y="2209800"/>
              <a:ext cx="22860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69" name="Line 35"/>
            <p:cNvSpPr>
              <a:spLocks noChangeShapeType="1"/>
            </p:cNvSpPr>
            <p:nvPr/>
          </p:nvSpPr>
          <p:spPr bwMode="auto">
            <a:xfrm>
              <a:off x="6400800" y="2209800"/>
              <a:ext cx="685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0" name="Line 36"/>
            <p:cNvSpPr>
              <a:spLocks noChangeShapeType="1"/>
            </p:cNvSpPr>
            <p:nvPr/>
          </p:nvSpPr>
          <p:spPr bwMode="auto">
            <a:xfrm flipV="1">
              <a:off x="6724650" y="1905000"/>
              <a:ext cx="30480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1" name="Rectangle 37"/>
            <p:cNvSpPr>
              <a:spLocks noChangeArrowheads="1"/>
            </p:cNvSpPr>
            <p:nvPr/>
          </p:nvSpPr>
          <p:spPr bwMode="auto">
            <a:xfrm rot="-8130632">
              <a:off x="7088188" y="1011238"/>
              <a:ext cx="508000" cy="1143000"/>
            </a:xfrm>
            <a:prstGeom prst="rect">
              <a:avLst/>
            </a:prstGeom>
            <a:solidFill>
              <a:schemeClr val="bg1"/>
            </a:solidFill>
            <a:ln w="76200">
              <a:solidFill>
                <a:schemeClr val="tx1"/>
              </a:solidFill>
              <a:miter lim="800000"/>
              <a:headEnd/>
              <a:tailEnd/>
            </a:ln>
          </p:spPr>
          <p:txBody>
            <a:bodyPr vert="eaVert" wrap="none" anchor="ctr"/>
            <a:lstStyle/>
            <a:p>
              <a:pPr algn="ctr" eaLnBrk="0" hangingPunct="0"/>
              <a:r>
                <a:rPr lang="en-US" sz="1200" b="1"/>
                <a:t>Consumer</a:t>
              </a:r>
            </a:p>
            <a:p>
              <a:pPr algn="ctr" eaLnBrk="0" hangingPunct="0"/>
              <a:r>
                <a:rPr lang="en-US" sz="1200" b="1"/>
                <a:t>Perspective TC</a:t>
              </a:r>
            </a:p>
          </p:txBody>
        </p:sp>
        <p:sp>
          <p:nvSpPr>
            <p:cNvPr id="18472" name="Line 38"/>
            <p:cNvSpPr>
              <a:spLocks noChangeShapeType="1"/>
            </p:cNvSpPr>
            <p:nvPr/>
          </p:nvSpPr>
          <p:spPr bwMode="auto">
            <a:xfrm flipV="1">
              <a:off x="4794250" y="1905000"/>
              <a:ext cx="30480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3" name="Rectangle 39"/>
            <p:cNvSpPr>
              <a:spLocks noChangeArrowheads="1"/>
            </p:cNvSpPr>
            <p:nvPr/>
          </p:nvSpPr>
          <p:spPr bwMode="auto">
            <a:xfrm rot="-8130632">
              <a:off x="5157788" y="1011238"/>
              <a:ext cx="508000" cy="1143000"/>
            </a:xfrm>
            <a:prstGeom prst="rect">
              <a:avLst/>
            </a:prstGeom>
            <a:solidFill>
              <a:schemeClr val="bg1"/>
            </a:solidFill>
            <a:ln w="76200">
              <a:solidFill>
                <a:schemeClr val="tx1"/>
              </a:solidFill>
              <a:miter lim="800000"/>
              <a:headEnd/>
              <a:tailEnd/>
            </a:ln>
          </p:spPr>
          <p:txBody>
            <a:bodyPr vert="eaVert" wrap="none" anchor="ctr"/>
            <a:lstStyle/>
            <a:p>
              <a:pPr algn="ctr" eaLnBrk="0" hangingPunct="0"/>
              <a:r>
                <a:rPr lang="en-US" sz="1200" b="1"/>
                <a:t>Provider</a:t>
              </a:r>
            </a:p>
            <a:p>
              <a:pPr algn="ctr" eaLnBrk="0" hangingPunct="0"/>
              <a:r>
                <a:rPr lang="en-US" sz="1200" b="1"/>
                <a:t>Perspective TC</a:t>
              </a:r>
            </a:p>
          </p:txBody>
        </p:sp>
        <p:sp>
          <p:nvSpPr>
            <p:cNvPr id="18474" name="Line 40"/>
            <p:cNvSpPr>
              <a:spLocks noChangeShapeType="1"/>
            </p:cNvSpPr>
            <p:nvPr/>
          </p:nvSpPr>
          <p:spPr bwMode="auto">
            <a:xfrm flipV="1">
              <a:off x="2922588" y="1905000"/>
              <a:ext cx="30480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5" name="Rectangle 41"/>
            <p:cNvSpPr>
              <a:spLocks noChangeArrowheads="1"/>
            </p:cNvSpPr>
            <p:nvPr/>
          </p:nvSpPr>
          <p:spPr bwMode="auto">
            <a:xfrm rot="-8130632">
              <a:off x="3252788" y="1011238"/>
              <a:ext cx="508000" cy="1143000"/>
            </a:xfrm>
            <a:prstGeom prst="rect">
              <a:avLst/>
            </a:prstGeom>
            <a:solidFill>
              <a:schemeClr val="bg1"/>
            </a:solidFill>
            <a:ln w="76200">
              <a:solidFill>
                <a:schemeClr val="tx1"/>
              </a:solidFill>
              <a:miter lim="800000"/>
              <a:headEnd/>
              <a:tailEnd/>
            </a:ln>
          </p:spPr>
          <p:txBody>
            <a:bodyPr vert="eaVert" wrap="none" anchor="ctr"/>
            <a:lstStyle/>
            <a:p>
              <a:pPr algn="ctr" eaLnBrk="0" hangingPunct="0"/>
              <a:r>
                <a:rPr lang="en-US" sz="1200" b="1"/>
                <a:t>Population</a:t>
              </a:r>
            </a:p>
            <a:p>
              <a:pPr algn="ctr" eaLnBrk="0" hangingPunct="0"/>
              <a:r>
                <a:rPr lang="en-US" sz="1200" b="1"/>
                <a:t>Perspective TC</a:t>
              </a:r>
            </a:p>
          </p:txBody>
        </p:sp>
        <p:sp>
          <p:nvSpPr>
            <p:cNvPr id="18476" name="Line 42"/>
            <p:cNvSpPr>
              <a:spLocks noChangeShapeType="1"/>
            </p:cNvSpPr>
            <p:nvPr/>
          </p:nvSpPr>
          <p:spPr bwMode="auto">
            <a:xfrm flipV="1">
              <a:off x="1730375" y="3962400"/>
              <a:ext cx="54594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7" name="Line 43"/>
            <p:cNvSpPr>
              <a:spLocks noChangeShapeType="1"/>
            </p:cNvSpPr>
            <p:nvPr/>
          </p:nvSpPr>
          <p:spPr bwMode="auto">
            <a:xfrm flipV="1">
              <a:off x="1730375" y="5105400"/>
              <a:ext cx="5459413"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8" name="Line 44"/>
            <p:cNvSpPr>
              <a:spLocks noChangeShapeType="1"/>
            </p:cNvSpPr>
            <p:nvPr/>
          </p:nvSpPr>
          <p:spPr bwMode="auto">
            <a:xfrm>
              <a:off x="7808913" y="2209800"/>
              <a:ext cx="0" cy="3352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79" name="Line 45"/>
            <p:cNvSpPr>
              <a:spLocks noChangeShapeType="1"/>
            </p:cNvSpPr>
            <p:nvPr/>
          </p:nvSpPr>
          <p:spPr bwMode="auto">
            <a:xfrm>
              <a:off x="8289925" y="1752600"/>
              <a:ext cx="0" cy="3352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0" name="Text Box 46"/>
            <p:cNvSpPr txBox="1">
              <a:spLocks noChangeArrowheads="1"/>
            </p:cNvSpPr>
            <p:nvPr/>
          </p:nvSpPr>
          <p:spPr bwMode="auto">
            <a:xfrm rot="5400000">
              <a:off x="7994650" y="2700338"/>
              <a:ext cx="17430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400" b="1"/>
                <a:t>Security &amp; Privacy</a:t>
              </a:r>
            </a:p>
          </p:txBody>
        </p:sp>
        <p:sp>
          <p:nvSpPr>
            <p:cNvPr id="18481" name="Line 47"/>
            <p:cNvSpPr>
              <a:spLocks noChangeShapeType="1"/>
            </p:cNvSpPr>
            <p:nvPr/>
          </p:nvSpPr>
          <p:spPr bwMode="auto">
            <a:xfrm>
              <a:off x="8686800" y="1328738"/>
              <a:ext cx="0" cy="3352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2" name="AutoShape 48"/>
            <p:cNvSpPr>
              <a:spLocks/>
            </p:cNvSpPr>
            <p:nvPr/>
          </p:nvSpPr>
          <p:spPr bwMode="auto">
            <a:xfrm>
              <a:off x="1322388" y="2895600"/>
              <a:ext cx="381000" cy="3352800"/>
            </a:xfrm>
            <a:prstGeom prst="leftBrace">
              <a:avLst>
                <a:gd name="adj1" fmla="val 73333"/>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a:p>
          </p:txBody>
        </p:sp>
        <p:sp>
          <p:nvSpPr>
            <p:cNvPr id="18483" name="Text Box 49"/>
            <p:cNvSpPr txBox="1">
              <a:spLocks noChangeArrowheads="1"/>
            </p:cNvSpPr>
            <p:nvPr/>
          </p:nvSpPr>
          <p:spPr bwMode="auto">
            <a:xfrm>
              <a:off x="188988" y="4232275"/>
              <a:ext cx="936474" cy="584775"/>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1600" b="1"/>
                <a:t>Domain</a:t>
              </a:r>
            </a:p>
            <a:p>
              <a:pPr algn="ctr"/>
              <a:r>
                <a:rPr lang="en-US" sz="1600" b="1"/>
                <a:t>TCs</a:t>
              </a:r>
            </a:p>
          </p:txBody>
        </p:sp>
        <p:sp>
          <p:nvSpPr>
            <p:cNvPr id="18484" name="Text Box 50"/>
            <p:cNvSpPr txBox="1">
              <a:spLocks noChangeArrowheads="1"/>
            </p:cNvSpPr>
            <p:nvPr/>
          </p:nvSpPr>
          <p:spPr bwMode="auto">
            <a:xfrm>
              <a:off x="7821263" y="5688541"/>
              <a:ext cx="141417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76200">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1600" b="1"/>
                <a:t>Foundations</a:t>
              </a:r>
            </a:p>
            <a:p>
              <a:pPr algn="ctr"/>
              <a:r>
                <a:rPr lang="en-US" sz="1600" b="1"/>
                <a:t>Committee</a:t>
              </a:r>
            </a:p>
          </p:txBody>
        </p:sp>
        <p:sp>
          <p:nvSpPr>
            <p:cNvPr id="18485" name="AutoShape 51"/>
            <p:cNvSpPr>
              <a:spLocks/>
            </p:cNvSpPr>
            <p:nvPr/>
          </p:nvSpPr>
          <p:spPr bwMode="auto">
            <a:xfrm rot="-8114235">
              <a:off x="8027988" y="4191000"/>
              <a:ext cx="381000" cy="2590800"/>
            </a:xfrm>
            <a:prstGeom prst="leftBrace">
              <a:avLst>
                <a:gd name="adj1" fmla="val 5666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en-US"/>
            </a:p>
          </p:txBody>
        </p:sp>
        <p:sp>
          <p:nvSpPr>
            <p:cNvPr id="18486" name="Line 52"/>
            <p:cNvSpPr>
              <a:spLocks noChangeShapeType="1"/>
            </p:cNvSpPr>
            <p:nvPr/>
          </p:nvSpPr>
          <p:spPr bwMode="auto">
            <a:xfrm>
              <a:off x="8332789" y="5562600"/>
              <a:ext cx="127323" cy="19240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87" name="Text Box 54"/>
            <p:cNvSpPr txBox="1">
              <a:spLocks noChangeArrowheads="1"/>
            </p:cNvSpPr>
            <p:nvPr/>
          </p:nvSpPr>
          <p:spPr bwMode="auto">
            <a:xfrm>
              <a:off x="716210" y="989013"/>
              <a:ext cx="1393330" cy="830997"/>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r>
                <a:rPr lang="en-US" sz="1600" b="1"/>
                <a:t>Perspective </a:t>
              </a:r>
            </a:p>
            <a:p>
              <a:pPr algn="ctr"/>
              <a:r>
                <a:rPr lang="en-US" sz="1600" b="1"/>
                <a:t>Technical</a:t>
              </a:r>
            </a:p>
            <a:p>
              <a:pPr algn="ctr"/>
              <a:r>
                <a:rPr lang="en-US" sz="1600" b="1"/>
                <a:t>Committees</a:t>
              </a:r>
            </a:p>
          </p:txBody>
        </p:sp>
      </p:gr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HITSP Deliverables </a:t>
            </a:r>
          </a:p>
        </p:txBody>
      </p:sp>
      <p:sp>
        <p:nvSpPr>
          <p:cNvPr id="3" name="Content Placeholder 2"/>
          <p:cNvSpPr>
            <a:spLocks noGrp="1"/>
          </p:cNvSpPr>
          <p:nvPr>
            <p:ph idx="1"/>
          </p:nvPr>
        </p:nvSpPr>
        <p:spPr>
          <a:xfrm>
            <a:off x="473075" y="1676400"/>
            <a:ext cx="9448800" cy="3489325"/>
          </a:xfrm>
        </p:spPr>
        <p:txBody>
          <a:bodyPr/>
          <a:lstStyle/>
          <a:p>
            <a:pPr>
              <a:buFont typeface="Wingdings" pitchFamily="2" charset="2"/>
              <a:buChar char="n"/>
              <a:defRPr/>
            </a:pPr>
            <a:r>
              <a:rPr lang="en-US" b="1" dirty="0" smtClean="0">
                <a:solidFill>
                  <a:schemeClr val="tx2"/>
                </a:solidFill>
                <a:ea typeface="+mn-ea"/>
              </a:rPr>
              <a:t>Use Case Artifacts</a:t>
            </a:r>
          </a:p>
          <a:p>
            <a:pPr lvl="1">
              <a:defRPr/>
            </a:pPr>
            <a:r>
              <a:rPr lang="en-US" b="1" dirty="0" smtClean="0">
                <a:solidFill>
                  <a:schemeClr val="tx1"/>
                </a:solidFill>
              </a:rPr>
              <a:t>15+ Interoperability Specs</a:t>
            </a:r>
            <a:r>
              <a:rPr lang="en-US" b="1" dirty="0" smtClean="0">
                <a:solidFill>
                  <a:srgbClr val="FFFF00"/>
                </a:solidFill>
              </a:rPr>
              <a:t> </a:t>
            </a:r>
            <a:r>
              <a:rPr lang="en-US" b="1" dirty="0" smtClean="0"/>
              <a:t>  </a:t>
            </a:r>
          </a:p>
          <a:p>
            <a:pPr lvl="1">
              <a:defRPr/>
            </a:pPr>
            <a:r>
              <a:rPr lang="en-US" b="1" dirty="0" smtClean="0"/>
              <a:t>30+ Transaction Packages / Transactions</a:t>
            </a:r>
          </a:p>
          <a:p>
            <a:pPr lvl="1">
              <a:defRPr/>
            </a:pPr>
            <a:r>
              <a:rPr lang="en-US" b="1" dirty="0" smtClean="0"/>
              <a:t>40+ Components</a:t>
            </a:r>
          </a:p>
          <a:p>
            <a:pPr>
              <a:buFont typeface="Wingdings" pitchFamily="2" charset="2"/>
              <a:buChar char="n"/>
              <a:defRPr/>
            </a:pPr>
            <a:r>
              <a:rPr lang="en-US" b="1" dirty="0" smtClean="0">
                <a:solidFill>
                  <a:srgbClr val="FFFF00"/>
                </a:solidFill>
                <a:ea typeface="+mn-ea"/>
              </a:rPr>
              <a:t>Technical Notes (7)</a:t>
            </a:r>
          </a:p>
          <a:p>
            <a:pPr>
              <a:buFont typeface="Wingdings" pitchFamily="2" charset="2"/>
              <a:buChar char="n"/>
              <a:defRPr/>
            </a:pPr>
            <a:r>
              <a:rPr lang="en-US" b="1" dirty="0" smtClean="0">
                <a:solidFill>
                  <a:srgbClr val="FFFF00"/>
                </a:solidFill>
                <a:ea typeface="+mn-ea"/>
              </a:rPr>
              <a:t>Acronym and Data Element Glossaries</a:t>
            </a:r>
          </a:p>
          <a:p>
            <a:pPr>
              <a:buFont typeface="Wingdings" pitchFamily="2" charset="2"/>
              <a:buChar char="n"/>
              <a:defRPr/>
            </a:pPr>
            <a:r>
              <a:rPr lang="en-US" b="1" i="1" dirty="0" smtClean="0">
                <a:solidFill>
                  <a:srgbClr val="FFFF00"/>
                </a:solidFill>
                <a:ea typeface="+mn-ea"/>
              </a:rPr>
              <a:t>http://hitsp.org</a:t>
            </a:r>
            <a:endParaRPr lang="en-US" b="1" i="1" dirty="0" smtClean="0">
              <a:ea typeface="+mn-ea"/>
            </a:endParaRPr>
          </a:p>
        </p:txBody>
      </p:sp>
      <p:sp>
        <p:nvSpPr>
          <p:cNvPr id="1946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6084E971-05FA-D443-83BD-69FAA478EF41}" type="slidenum">
              <a:rPr lang="en-US" sz="1400"/>
              <a:pPr/>
              <a:t>17</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USHIK Focus and Deliverables </a:t>
            </a:r>
          </a:p>
        </p:txBody>
      </p:sp>
      <p:sp>
        <p:nvSpPr>
          <p:cNvPr id="3" name="Content Placeholder 2"/>
          <p:cNvSpPr>
            <a:spLocks noGrp="1"/>
          </p:cNvSpPr>
          <p:nvPr>
            <p:ph idx="1"/>
          </p:nvPr>
        </p:nvSpPr>
        <p:spPr>
          <a:xfrm>
            <a:off x="487363" y="1477963"/>
            <a:ext cx="9448800" cy="4876800"/>
          </a:xfrm>
        </p:spPr>
        <p:txBody>
          <a:bodyPr/>
          <a:lstStyle/>
          <a:p>
            <a:r>
              <a:rPr lang="en-US" b="1">
                <a:solidFill>
                  <a:srgbClr val="FFFF00"/>
                </a:solidFill>
                <a:latin typeface="Arial" charset="0"/>
              </a:rPr>
              <a:t>HITSP Data Component Artifacts</a:t>
            </a:r>
            <a:r>
              <a:rPr lang="en-US" b="1">
                <a:latin typeface="Arial" charset="0"/>
              </a:rPr>
              <a:t>  </a:t>
            </a:r>
          </a:p>
          <a:p>
            <a:pPr lvl="1"/>
            <a:r>
              <a:rPr lang="en-US" b="1">
                <a:latin typeface="Arial" charset="0"/>
              </a:rPr>
              <a:t>Constrain existing data standards from SDO</a:t>
            </a:r>
            <a:r>
              <a:rPr lang="ja-JP" altLang="en-US" b="1">
                <a:latin typeface="Arial" charset="0"/>
              </a:rPr>
              <a:t>’</a:t>
            </a:r>
            <a:r>
              <a:rPr lang="en-US" b="1">
                <a:latin typeface="Arial" charset="0"/>
              </a:rPr>
              <a:t>s</a:t>
            </a:r>
          </a:p>
          <a:p>
            <a:pPr lvl="1"/>
            <a:r>
              <a:rPr lang="en-US" b="1">
                <a:latin typeface="Arial" charset="0"/>
              </a:rPr>
              <a:t>HL7 CDA, HL7 2.x, ASTM CCR, ANSI X12, etc</a:t>
            </a:r>
          </a:p>
          <a:p>
            <a:pPr lvl="1"/>
            <a:r>
              <a:rPr lang="en-US" b="1">
                <a:latin typeface="Arial" charset="0"/>
              </a:rPr>
              <a:t>Re-purposing structure for CDA data elements</a:t>
            </a:r>
          </a:p>
          <a:p>
            <a:pPr lvl="2"/>
            <a:r>
              <a:rPr lang="en-US" b="1">
                <a:latin typeface="Arial" charset="0"/>
              </a:rPr>
              <a:t>C154 </a:t>
            </a:r>
            <a:r>
              <a:rPr lang="en-US" b="1">
                <a:latin typeface="Arial" charset="0"/>
                <a:sym typeface="Wingdings" charset="0"/>
              </a:rPr>
              <a:t> C83  C32, C37, C48, C78</a:t>
            </a:r>
            <a:endParaRPr lang="en-US" b="1">
              <a:latin typeface="Arial" charset="0"/>
            </a:endParaRPr>
          </a:p>
          <a:p>
            <a:r>
              <a:rPr lang="en-US" b="1">
                <a:solidFill>
                  <a:srgbClr val="FFFF00"/>
                </a:solidFill>
                <a:latin typeface="Arial" charset="0"/>
              </a:rPr>
              <a:t>Clinical Data Portal: </a:t>
            </a:r>
          </a:p>
          <a:p>
            <a:pPr lvl="1"/>
            <a:r>
              <a:rPr lang="en-US" b="1">
                <a:latin typeface="Arial" charset="0"/>
              </a:rPr>
              <a:t>Clinical Data </a:t>
            </a:r>
            <a:r>
              <a:rPr lang="ja-JP" altLang="en-US" b="1">
                <a:latin typeface="Arial" charset="0"/>
              </a:rPr>
              <a:t>“</a:t>
            </a:r>
            <a:r>
              <a:rPr lang="en-US" b="1">
                <a:latin typeface="Arial" charset="0"/>
              </a:rPr>
              <a:t>Concepts</a:t>
            </a:r>
            <a:r>
              <a:rPr lang="ja-JP" altLang="en-US" b="1">
                <a:latin typeface="Arial" charset="0"/>
              </a:rPr>
              <a:t>”</a:t>
            </a:r>
            <a:r>
              <a:rPr lang="en-US" b="1">
                <a:latin typeface="Arial" charset="0"/>
              </a:rPr>
              <a:t> </a:t>
            </a:r>
          </a:p>
          <a:p>
            <a:pPr lvl="1"/>
            <a:r>
              <a:rPr lang="ja-JP" altLang="en-US" b="1">
                <a:latin typeface="Arial" charset="0"/>
              </a:rPr>
              <a:t>“</a:t>
            </a:r>
            <a:r>
              <a:rPr lang="en-US" b="1">
                <a:latin typeface="Arial" charset="0"/>
              </a:rPr>
              <a:t>Model</a:t>
            </a:r>
            <a:r>
              <a:rPr lang="ja-JP" altLang="en-US" b="1">
                <a:latin typeface="Arial" charset="0"/>
              </a:rPr>
              <a:t>”</a:t>
            </a:r>
            <a:r>
              <a:rPr lang="en-US" b="1">
                <a:latin typeface="Arial" charset="0"/>
              </a:rPr>
              <a:t> Primarily Use Case specific</a:t>
            </a:r>
          </a:p>
          <a:p>
            <a:pPr lvl="1"/>
            <a:r>
              <a:rPr lang="en-US" b="1">
                <a:latin typeface="Arial" charset="0"/>
                <a:sym typeface="Wingdings" charset="0"/>
              </a:rPr>
              <a:t> Leverage HITSP Glossaries</a:t>
            </a:r>
          </a:p>
        </p:txBody>
      </p:sp>
      <p:sp>
        <p:nvSpPr>
          <p:cNvPr id="2048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190D7D13-953A-AC44-90EB-F40F639E0FFB}" type="slidenum">
              <a:rPr lang="en-US" sz="1400"/>
              <a:pPr/>
              <a:t>18</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USHIK Demonstration </a:t>
            </a:r>
          </a:p>
        </p:txBody>
      </p:sp>
      <p:sp>
        <p:nvSpPr>
          <p:cNvPr id="3" name="Content Placeholder 2"/>
          <p:cNvSpPr>
            <a:spLocks noGrp="1"/>
          </p:cNvSpPr>
          <p:nvPr>
            <p:ph idx="1"/>
          </p:nvPr>
        </p:nvSpPr>
        <p:spPr>
          <a:xfrm>
            <a:off x="487363" y="1477963"/>
            <a:ext cx="9448800" cy="4876800"/>
          </a:xfrm>
        </p:spPr>
        <p:txBody>
          <a:bodyPr/>
          <a:lstStyle/>
          <a:p>
            <a:pPr>
              <a:buFont typeface="Wingdings" charset="0"/>
              <a:buNone/>
            </a:pPr>
            <a:endParaRPr lang="en-US" b="1">
              <a:solidFill>
                <a:srgbClr val="FFFF00"/>
              </a:solidFill>
              <a:latin typeface="Arial" charset="0"/>
            </a:endParaRPr>
          </a:p>
          <a:p>
            <a:pPr>
              <a:buFont typeface="Wingdings" charset="0"/>
              <a:buNone/>
            </a:pPr>
            <a:endParaRPr lang="en-US" b="1">
              <a:solidFill>
                <a:srgbClr val="FFFF00"/>
              </a:solidFill>
              <a:latin typeface="Arial" charset="0"/>
            </a:endParaRPr>
          </a:p>
          <a:p>
            <a:pPr>
              <a:buFont typeface="Wingdings" charset="0"/>
              <a:buNone/>
            </a:pPr>
            <a:endParaRPr lang="en-US" b="1">
              <a:solidFill>
                <a:srgbClr val="FFFF00"/>
              </a:solidFill>
              <a:latin typeface="Arial" charset="0"/>
            </a:endParaRPr>
          </a:p>
          <a:p>
            <a:pPr algn="ctr">
              <a:buFont typeface="Wingdings" charset="0"/>
              <a:buNone/>
            </a:pPr>
            <a:r>
              <a:rPr lang="en-US" sz="6000" b="1">
                <a:solidFill>
                  <a:srgbClr val="FFFF00"/>
                </a:solidFill>
                <a:latin typeface="Arial" charset="0"/>
              </a:rPr>
              <a:t>HITSP Portal</a:t>
            </a:r>
            <a:r>
              <a:rPr lang="en-US" b="1">
                <a:latin typeface="Arial" charset="0"/>
              </a:rPr>
              <a:t>  </a:t>
            </a:r>
          </a:p>
        </p:txBody>
      </p:sp>
      <p:sp>
        <p:nvSpPr>
          <p:cNvPr id="2150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E6667607-0B01-8249-9C6F-A39817575E01}" type="slidenum">
              <a:rPr lang="en-US" sz="1400"/>
              <a:pPr/>
              <a:t>19</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p:txBody>
          <a:bodyPr/>
          <a:lstStyle/>
          <a:p>
            <a:r>
              <a:rPr lang="en-US" sz="3600" dirty="0">
                <a:latin typeface="Arial" charset="0"/>
              </a:rPr>
              <a:t>Agency for Healthcare Research and Quality (AHRQ)</a:t>
            </a:r>
          </a:p>
        </p:txBody>
      </p:sp>
      <p:sp>
        <p:nvSpPr>
          <p:cNvPr id="2" name="Vertical Text Placeholder 1"/>
          <p:cNvSpPr>
            <a:spLocks noGrp="1"/>
          </p:cNvSpPr>
          <p:nvPr>
            <p:ph type="body" orient="vert" idx="1"/>
          </p:nvPr>
        </p:nvSpPr>
        <p:spPr>
          <a:xfrm>
            <a:off x="867247" y="4284896"/>
            <a:ext cx="8991600" cy="2895600"/>
          </a:xfrm>
        </p:spPr>
        <p:txBody>
          <a:bodyPr vert="horz"/>
          <a:lstStyle/>
          <a:p>
            <a:pPr marL="0" indent="0" algn="ctr">
              <a:spcBef>
                <a:spcPct val="50000"/>
              </a:spcBef>
              <a:buNone/>
            </a:pPr>
            <a:r>
              <a:rPr lang="en-US" dirty="0">
                <a:latin typeface="Arial" charset="0"/>
              </a:rPr>
              <a:t>Mission</a:t>
            </a:r>
          </a:p>
          <a:p>
            <a:pPr marL="0" indent="0" algn="ctr">
              <a:spcBef>
                <a:spcPct val="50000"/>
              </a:spcBef>
              <a:buNone/>
            </a:pPr>
            <a:r>
              <a:rPr lang="en-US" dirty="0">
                <a:latin typeface="Arial" charset="0"/>
              </a:rPr>
              <a:t>Improve the quality, safety, efficiency and effectiveness of health care for all Americans</a:t>
            </a:r>
          </a:p>
          <a:p>
            <a:pPr marL="0" indent="0">
              <a:buNone/>
            </a:pPr>
            <a:endParaRPr lang="en-US" dirty="0"/>
          </a:p>
        </p:txBody>
      </p:sp>
      <p:sp>
        <p:nvSpPr>
          <p:cNvPr id="409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2797BFF3-2EE6-6149-8F10-1A5D6093F298}" type="slidenum">
              <a:rPr lang="en-US" sz="1400"/>
              <a:pPr/>
              <a:t>2</a:t>
            </a:fld>
            <a:endParaRPr lang="en-US" sz="1400"/>
          </a:p>
        </p:txBody>
      </p:sp>
      <p:pic>
        <p:nvPicPr>
          <p:cNvPr id="4100" name="Picture 3" descr="Graph of the geographical US above AHRQ’s Mission Statement&#10;"/>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245886" y="1483688"/>
            <a:ext cx="4112784" cy="2839779"/>
          </a:xfr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S&amp;I Framework Project Background </a:t>
            </a:r>
          </a:p>
        </p:txBody>
      </p:sp>
      <p:sp>
        <p:nvSpPr>
          <p:cNvPr id="3" name="Content Placeholder 2"/>
          <p:cNvSpPr>
            <a:spLocks noGrp="1"/>
          </p:cNvSpPr>
          <p:nvPr>
            <p:ph idx="1"/>
          </p:nvPr>
        </p:nvSpPr>
        <p:spPr>
          <a:xfrm>
            <a:off x="473075" y="1676400"/>
            <a:ext cx="9448800" cy="4389438"/>
          </a:xfrm>
        </p:spPr>
        <p:txBody>
          <a:bodyPr/>
          <a:lstStyle/>
          <a:p>
            <a:r>
              <a:rPr lang="en-US" b="1">
                <a:solidFill>
                  <a:srgbClr val="FFFF00"/>
                </a:solidFill>
                <a:latin typeface="Arial" charset="0"/>
              </a:rPr>
              <a:t>Approach:</a:t>
            </a:r>
            <a:r>
              <a:rPr lang="en-US" b="1">
                <a:latin typeface="Arial" charset="0"/>
              </a:rPr>
              <a:t>  </a:t>
            </a:r>
          </a:p>
          <a:p>
            <a:pPr lvl="1"/>
            <a:r>
              <a:rPr lang="en-US">
                <a:latin typeface="Arial" charset="0"/>
              </a:rPr>
              <a:t>Use Case</a:t>
            </a:r>
            <a:r>
              <a:rPr lang="ja-JP" altLang="en-US">
                <a:latin typeface="Arial" charset="0"/>
              </a:rPr>
              <a:t>’</a:t>
            </a:r>
            <a:r>
              <a:rPr lang="en-US">
                <a:latin typeface="Arial" charset="0"/>
              </a:rPr>
              <a:t>s, Standards Analysis, Reference and Pilot Implementations –&gt; </a:t>
            </a:r>
            <a:r>
              <a:rPr lang="en-US">
                <a:solidFill>
                  <a:srgbClr val="FFC000"/>
                </a:solidFill>
                <a:latin typeface="Arial" charset="0"/>
              </a:rPr>
              <a:t>Single Contiguous Program</a:t>
            </a:r>
          </a:p>
          <a:p>
            <a:pPr lvl="1"/>
            <a:r>
              <a:rPr lang="en-US">
                <a:latin typeface="Arial" charset="0"/>
              </a:rPr>
              <a:t>Cross-Use Case Harmonization; Use Case Simplification WG for re-purposing</a:t>
            </a:r>
          </a:p>
          <a:p>
            <a:r>
              <a:rPr lang="en-US" b="1">
                <a:solidFill>
                  <a:srgbClr val="FFFF00"/>
                </a:solidFill>
                <a:latin typeface="Arial" charset="0"/>
              </a:rPr>
              <a:t>Artifacts: </a:t>
            </a:r>
            <a:r>
              <a:rPr lang="en-US" sz="2800">
                <a:solidFill>
                  <a:schemeClr val="tx1"/>
                </a:solidFill>
                <a:latin typeface="Arial" charset="0"/>
              </a:rPr>
              <a:t>Use Case Requirements, Clinical Information</a:t>
            </a:r>
            <a:r>
              <a:rPr lang="en-US" sz="2800">
                <a:latin typeface="Arial" charset="0"/>
              </a:rPr>
              <a:t> Model (CIM). Standards Analysis Worksheet, Reference Impl Guide, Pilots Results</a:t>
            </a:r>
            <a:r>
              <a:rPr lang="en-US">
                <a:latin typeface="Arial" charset="0"/>
              </a:rPr>
              <a:t> </a:t>
            </a:r>
          </a:p>
        </p:txBody>
      </p:sp>
      <p:sp>
        <p:nvSpPr>
          <p:cNvPr id="2253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4E199EDF-D30B-CB4C-9154-12949E9D9CD2}" type="slidenum">
              <a:rPr lang="en-US" sz="1400"/>
              <a:pPr/>
              <a:t>20</a:t>
            </a:fld>
            <a:endParaRPr lang="en-US" sz="1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S&amp;I Framework Project Organization</a:t>
            </a:r>
          </a:p>
        </p:txBody>
      </p:sp>
      <p:sp>
        <p:nvSpPr>
          <p:cNvPr id="2355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65550AD5-BABE-B447-88F9-E4BBD5365205}" type="slidenum">
              <a:rPr lang="en-US" sz="1400"/>
              <a:pPr/>
              <a:t>21</a:t>
            </a:fld>
            <a:endParaRPr lang="en-US" sz="1400"/>
          </a:p>
        </p:txBody>
      </p:sp>
      <p:pic>
        <p:nvPicPr>
          <p:cNvPr id="23556" name="Picture 176" descr="Diagram of a sequence of interconnected boxes reflecting the contiguous project flow beginning with Use Case Development, thru Standards Development and Harmonization of Core Concepts (with interaction with SDO’s, SSO’s, and VMO’s), the creation of Implementation Specs and a Reference Implementation Guide, followed by documented results from Pilot Demonstrations.  The final box is the incorporation of this development process into the ONC’s Certification and Testing program.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1025" y="1543050"/>
            <a:ext cx="8013700"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S&amp;I Framework Deliverables </a:t>
            </a:r>
          </a:p>
        </p:txBody>
      </p:sp>
      <p:sp>
        <p:nvSpPr>
          <p:cNvPr id="3" name="Content Placeholder 2"/>
          <p:cNvSpPr>
            <a:spLocks noGrp="1"/>
          </p:cNvSpPr>
          <p:nvPr>
            <p:ph idx="1"/>
          </p:nvPr>
        </p:nvSpPr>
        <p:spPr>
          <a:xfrm>
            <a:off x="441325" y="1493838"/>
            <a:ext cx="9448800" cy="4556125"/>
          </a:xfrm>
        </p:spPr>
        <p:txBody>
          <a:bodyPr/>
          <a:lstStyle/>
          <a:p>
            <a:pPr>
              <a:buFont typeface="Wingdings" pitchFamily="2" charset="2"/>
              <a:buChar char="n"/>
              <a:defRPr/>
            </a:pPr>
            <a:r>
              <a:rPr lang="en-US" b="1" dirty="0" smtClean="0">
                <a:solidFill>
                  <a:schemeClr val="tx2"/>
                </a:solidFill>
                <a:ea typeface="+mn-ea"/>
              </a:rPr>
              <a:t>Use Case and Implementation Artifacts</a:t>
            </a:r>
          </a:p>
          <a:p>
            <a:pPr lvl="1">
              <a:defRPr/>
            </a:pPr>
            <a:r>
              <a:rPr lang="en-US" b="1" dirty="0" smtClean="0">
                <a:solidFill>
                  <a:schemeClr val="tx1"/>
                </a:solidFill>
              </a:rPr>
              <a:t>2 Clinical Operations Initiatives</a:t>
            </a:r>
          </a:p>
          <a:p>
            <a:pPr lvl="2">
              <a:buFont typeface="Wingdings" pitchFamily="2" charset="2"/>
              <a:buChar char="n"/>
              <a:defRPr/>
            </a:pPr>
            <a:r>
              <a:rPr lang="en-US" b="1" dirty="0" smtClean="0">
                <a:solidFill>
                  <a:schemeClr val="tx1"/>
                </a:solidFill>
              </a:rPr>
              <a:t>Transitions of Care (</a:t>
            </a:r>
            <a:r>
              <a:rPr lang="en-US" b="1" dirty="0" err="1" smtClean="0">
                <a:solidFill>
                  <a:schemeClr val="tx1"/>
                </a:solidFill>
              </a:rPr>
              <a:t>ToC</a:t>
            </a:r>
            <a:r>
              <a:rPr lang="en-US" b="1" dirty="0" smtClean="0">
                <a:solidFill>
                  <a:schemeClr val="tx1"/>
                </a:solidFill>
              </a:rPr>
              <a:t>), Lab Results Interface (</a:t>
            </a:r>
            <a:r>
              <a:rPr lang="en-US" b="1" dirty="0" err="1" smtClean="0">
                <a:solidFill>
                  <a:schemeClr val="tx1"/>
                </a:solidFill>
              </a:rPr>
              <a:t>LRI</a:t>
            </a:r>
            <a:r>
              <a:rPr lang="en-US" b="1" dirty="0" smtClean="0">
                <a:solidFill>
                  <a:schemeClr val="tx1"/>
                </a:solidFill>
              </a:rPr>
              <a:t>)</a:t>
            </a:r>
            <a:r>
              <a:rPr lang="en-US" b="1" dirty="0" smtClean="0">
                <a:solidFill>
                  <a:srgbClr val="FFFF00"/>
                </a:solidFill>
              </a:rPr>
              <a:t> </a:t>
            </a:r>
            <a:r>
              <a:rPr lang="en-US" b="1" dirty="0" smtClean="0"/>
              <a:t>  </a:t>
            </a:r>
          </a:p>
          <a:p>
            <a:pPr lvl="1">
              <a:defRPr/>
            </a:pPr>
            <a:r>
              <a:rPr lang="en-US" b="1" dirty="0" smtClean="0"/>
              <a:t>2 IT Infrastructure Initiatives</a:t>
            </a:r>
          </a:p>
          <a:p>
            <a:pPr lvl="2">
              <a:buFont typeface="Wingdings" pitchFamily="2" charset="2"/>
              <a:buChar char="n"/>
              <a:defRPr/>
            </a:pPr>
            <a:r>
              <a:rPr lang="en-US" b="1" dirty="0" smtClean="0"/>
              <a:t>Provider Directories, Certificate Interoperability</a:t>
            </a:r>
          </a:p>
          <a:p>
            <a:pPr lvl="1">
              <a:defRPr/>
            </a:pPr>
            <a:r>
              <a:rPr lang="en-US" b="1" dirty="0" smtClean="0"/>
              <a:t>1 Population Health Initiative (new)</a:t>
            </a:r>
          </a:p>
          <a:p>
            <a:pPr lvl="2">
              <a:buFont typeface="Wingdings" pitchFamily="2" charset="2"/>
              <a:buChar char="n"/>
              <a:defRPr/>
            </a:pPr>
            <a:r>
              <a:rPr lang="en-US" b="1" dirty="0" smtClean="0"/>
              <a:t>Query Health</a:t>
            </a:r>
          </a:p>
          <a:p>
            <a:pPr>
              <a:buFont typeface="Wingdings" pitchFamily="2" charset="2"/>
              <a:buChar char="n"/>
              <a:defRPr/>
            </a:pPr>
            <a:r>
              <a:rPr lang="en-US" b="1" dirty="0" smtClean="0">
                <a:solidFill>
                  <a:srgbClr val="FFFF00"/>
                </a:solidFill>
                <a:ea typeface="+mn-ea"/>
              </a:rPr>
              <a:t>Cross-Initiative Workgroups and Functions</a:t>
            </a:r>
          </a:p>
          <a:p>
            <a:pPr>
              <a:buFont typeface="Wingdings" pitchFamily="2" charset="2"/>
              <a:buChar char="n"/>
              <a:defRPr/>
            </a:pPr>
            <a:r>
              <a:rPr lang="en-US" b="1" i="1" dirty="0" smtClean="0">
                <a:solidFill>
                  <a:srgbClr val="FFFF00"/>
                </a:solidFill>
                <a:ea typeface="+mn-ea"/>
                <a:hlinkClick r:id="rId2"/>
              </a:rPr>
              <a:t>http://wiki.siframework.org</a:t>
            </a:r>
            <a:endParaRPr lang="en-US" b="1" i="1" dirty="0" smtClean="0">
              <a:ea typeface="+mn-ea"/>
            </a:endParaRPr>
          </a:p>
        </p:txBody>
      </p:sp>
      <p:sp>
        <p:nvSpPr>
          <p:cNvPr id="2458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53FF1DF2-938D-C64F-9DA8-3DFDEBBC94DD}" type="slidenum">
              <a:rPr lang="en-US" sz="1400"/>
              <a:pPr/>
              <a:t>22</a:t>
            </a:fld>
            <a:endParaRPr lang="en-US" sz="14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USHIK Focus and Deliverables </a:t>
            </a:r>
          </a:p>
        </p:txBody>
      </p:sp>
      <p:sp>
        <p:nvSpPr>
          <p:cNvPr id="3" name="Content Placeholder 2"/>
          <p:cNvSpPr>
            <a:spLocks noGrp="1"/>
          </p:cNvSpPr>
          <p:nvPr>
            <p:ph idx="1"/>
          </p:nvPr>
        </p:nvSpPr>
        <p:spPr>
          <a:xfrm>
            <a:off x="441325" y="1493838"/>
            <a:ext cx="9448800" cy="4556125"/>
          </a:xfrm>
        </p:spPr>
        <p:txBody>
          <a:bodyPr/>
          <a:lstStyle/>
          <a:p>
            <a:pPr>
              <a:buFont typeface="Wingdings" pitchFamily="2" charset="2"/>
              <a:buChar char="n"/>
              <a:defRPr/>
            </a:pPr>
            <a:r>
              <a:rPr lang="en-US" b="1" dirty="0" err="1" smtClean="0">
                <a:solidFill>
                  <a:schemeClr val="tx2"/>
                </a:solidFill>
                <a:ea typeface="+mn-ea"/>
              </a:rPr>
              <a:t>S&amp;I</a:t>
            </a:r>
            <a:r>
              <a:rPr lang="en-US" b="1" dirty="0" smtClean="0">
                <a:solidFill>
                  <a:schemeClr val="tx2"/>
                </a:solidFill>
                <a:ea typeface="+mn-ea"/>
              </a:rPr>
              <a:t> Cross-Initiative Artifacts</a:t>
            </a:r>
          </a:p>
          <a:p>
            <a:pPr lvl="1">
              <a:defRPr/>
            </a:pPr>
            <a:r>
              <a:rPr lang="en-US" b="1" dirty="0" smtClean="0">
                <a:solidFill>
                  <a:schemeClr val="tx1"/>
                </a:solidFill>
              </a:rPr>
              <a:t>Use Case Simplification Matrix </a:t>
            </a:r>
          </a:p>
          <a:p>
            <a:pPr lvl="2">
              <a:buFont typeface="Wingdings" pitchFamily="2" charset="2"/>
              <a:buChar char="n"/>
              <a:defRPr/>
            </a:pPr>
            <a:r>
              <a:rPr lang="en-US" b="1" dirty="0" smtClean="0">
                <a:solidFill>
                  <a:schemeClr val="tx1"/>
                </a:solidFill>
              </a:rPr>
              <a:t>Actors, Actions, Data Element Sets (DES)</a:t>
            </a:r>
          </a:p>
          <a:p>
            <a:pPr>
              <a:buFont typeface="Wingdings" pitchFamily="2" charset="2"/>
              <a:buChar char="n"/>
              <a:defRPr/>
            </a:pPr>
            <a:r>
              <a:rPr lang="en-US" b="1" dirty="0" smtClean="0">
                <a:solidFill>
                  <a:schemeClr val="tx2"/>
                </a:solidFill>
                <a:ea typeface="+mn-ea"/>
              </a:rPr>
              <a:t>Clinical Information Model (</a:t>
            </a:r>
            <a:r>
              <a:rPr lang="en-US" b="1" dirty="0" err="1" smtClean="0">
                <a:solidFill>
                  <a:schemeClr val="tx2"/>
                </a:solidFill>
                <a:ea typeface="+mn-ea"/>
              </a:rPr>
              <a:t>CIM</a:t>
            </a:r>
            <a:r>
              <a:rPr lang="en-US" b="1" dirty="0" smtClean="0">
                <a:solidFill>
                  <a:schemeClr val="tx2"/>
                </a:solidFill>
                <a:ea typeface="+mn-ea"/>
              </a:rPr>
              <a:t>)</a:t>
            </a:r>
          </a:p>
          <a:p>
            <a:pPr lvl="2">
              <a:buFont typeface="Wingdings" pitchFamily="2" charset="2"/>
              <a:buChar char="n"/>
              <a:defRPr/>
            </a:pPr>
            <a:r>
              <a:rPr lang="en-US" b="1" dirty="0" smtClean="0">
                <a:solidFill>
                  <a:schemeClr val="tx1"/>
                </a:solidFill>
              </a:rPr>
              <a:t>Transitions of Care (</a:t>
            </a:r>
            <a:r>
              <a:rPr lang="en-US" b="1" dirty="0" err="1" smtClean="0">
                <a:solidFill>
                  <a:schemeClr val="tx1"/>
                </a:solidFill>
              </a:rPr>
              <a:t>ToC</a:t>
            </a:r>
            <a:r>
              <a:rPr lang="en-US" b="1" dirty="0" smtClean="0">
                <a:solidFill>
                  <a:schemeClr val="tx1"/>
                </a:solidFill>
              </a:rPr>
              <a:t>), Lab Results Interface (</a:t>
            </a:r>
            <a:r>
              <a:rPr lang="en-US" b="1" dirty="0" err="1" smtClean="0">
                <a:solidFill>
                  <a:schemeClr val="tx1"/>
                </a:solidFill>
              </a:rPr>
              <a:t>LRI</a:t>
            </a:r>
            <a:r>
              <a:rPr lang="en-US" b="1" dirty="0" smtClean="0">
                <a:solidFill>
                  <a:schemeClr val="tx1"/>
                </a:solidFill>
              </a:rPr>
              <a:t>)</a:t>
            </a:r>
          </a:p>
          <a:p>
            <a:pPr>
              <a:buFont typeface="Wingdings" pitchFamily="2" charset="2"/>
              <a:buChar char="n"/>
              <a:defRPr/>
            </a:pPr>
            <a:r>
              <a:rPr lang="en-US" b="1" dirty="0" smtClean="0">
                <a:solidFill>
                  <a:srgbClr val="FFFF00"/>
                </a:solidFill>
                <a:ea typeface="+mn-ea"/>
              </a:rPr>
              <a:t> Standards Analysis Results</a:t>
            </a:r>
          </a:p>
          <a:p>
            <a:pPr lvl="1">
              <a:defRPr/>
            </a:pPr>
            <a:r>
              <a:rPr lang="en-US" b="1" dirty="0" err="1" smtClean="0">
                <a:solidFill>
                  <a:schemeClr val="tx1"/>
                </a:solidFill>
              </a:rPr>
              <a:t>CDA</a:t>
            </a:r>
            <a:r>
              <a:rPr lang="en-US" b="1" dirty="0" smtClean="0">
                <a:solidFill>
                  <a:schemeClr val="tx1"/>
                </a:solidFill>
              </a:rPr>
              <a:t> Consolidation Ballot templates</a:t>
            </a:r>
          </a:p>
          <a:p>
            <a:pPr lvl="1">
              <a:defRPr/>
            </a:pPr>
            <a:r>
              <a:rPr lang="en-US" b="1" dirty="0" smtClean="0"/>
              <a:t>DES correlation to </a:t>
            </a:r>
            <a:r>
              <a:rPr lang="en-US" b="1" dirty="0" err="1" smtClean="0"/>
              <a:t>SDO</a:t>
            </a:r>
            <a:r>
              <a:rPr lang="en-US" b="1" dirty="0" smtClean="0"/>
              <a:t> standards</a:t>
            </a:r>
          </a:p>
          <a:p>
            <a:pPr lvl="2">
              <a:buFont typeface="Wingdings" pitchFamily="2" charset="2"/>
              <a:buChar char="n"/>
              <a:defRPr/>
            </a:pPr>
            <a:r>
              <a:rPr lang="en-US" b="1" dirty="0" smtClean="0"/>
              <a:t>Currently </a:t>
            </a:r>
            <a:r>
              <a:rPr lang="en-US" b="1" dirty="0" err="1" smtClean="0"/>
              <a:t>CDA</a:t>
            </a:r>
            <a:r>
              <a:rPr lang="en-US" b="1" dirty="0" smtClean="0"/>
              <a:t>, HL7 v2.x </a:t>
            </a:r>
          </a:p>
          <a:p>
            <a:pPr lvl="1">
              <a:defRPr/>
            </a:pPr>
            <a:endParaRPr lang="en-US" b="1" dirty="0" smtClean="0"/>
          </a:p>
        </p:txBody>
      </p:sp>
      <p:sp>
        <p:nvSpPr>
          <p:cNvPr id="2560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E7415289-BC6F-6D42-ADEC-82A0F087EE3E}" type="slidenum">
              <a:rPr lang="en-US" sz="1400"/>
              <a:pPr/>
              <a:t>23</a:t>
            </a:fld>
            <a:endParaRPr lang="en-US" sz="14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USHIK Demonstration </a:t>
            </a:r>
          </a:p>
        </p:txBody>
      </p:sp>
      <p:sp>
        <p:nvSpPr>
          <p:cNvPr id="3" name="Content Placeholder 2"/>
          <p:cNvSpPr>
            <a:spLocks noGrp="1"/>
          </p:cNvSpPr>
          <p:nvPr>
            <p:ph idx="1"/>
          </p:nvPr>
        </p:nvSpPr>
        <p:spPr>
          <a:xfrm>
            <a:off x="487363" y="1477963"/>
            <a:ext cx="9448800" cy="4876800"/>
          </a:xfrm>
        </p:spPr>
        <p:txBody>
          <a:bodyPr/>
          <a:lstStyle/>
          <a:p>
            <a:pPr>
              <a:buFont typeface="Wingdings" charset="0"/>
              <a:buNone/>
            </a:pPr>
            <a:endParaRPr lang="en-US" b="1">
              <a:solidFill>
                <a:srgbClr val="FFFF00"/>
              </a:solidFill>
              <a:latin typeface="Arial" charset="0"/>
            </a:endParaRPr>
          </a:p>
          <a:p>
            <a:pPr>
              <a:buFont typeface="Wingdings" charset="0"/>
              <a:buNone/>
            </a:pPr>
            <a:endParaRPr lang="en-US" b="1">
              <a:solidFill>
                <a:srgbClr val="FFFF00"/>
              </a:solidFill>
              <a:latin typeface="Arial" charset="0"/>
            </a:endParaRPr>
          </a:p>
          <a:p>
            <a:pPr>
              <a:buFont typeface="Wingdings" charset="0"/>
              <a:buNone/>
            </a:pPr>
            <a:endParaRPr lang="en-US" b="1">
              <a:solidFill>
                <a:srgbClr val="FFFF00"/>
              </a:solidFill>
              <a:latin typeface="Arial" charset="0"/>
            </a:endParaRPr>
          </a:p>
          <a:p>
            <a:pPr algn="ctr">
              <a:buFont typeface="Wingdings" charset="0"/>
              <a:buNone/>
            </a:pPr>
            <a:r>
              <a:rPr lang="en-US" sz="6000" b="1">
                <a:solidFill>
                  <a:srgbClr val="FFFF00"/>
                </a:solidFill>
                <a:latin typeface="Arial" charset="0"/>
              </a:rPr>
              <a:t>S&amp;I Framework Portal</a:t>
            </a:r>
            <a:r>
              <a:rPr lang="en-US" b="1">
                <a:latin typeface="Arial" charset="0"/>
              </a:rPr>
              <a:t>  </a:t>
            </a:r>
          </a:p>
        </p:txBody>
      </p:sp>
      <p:sp>
        <p:nvSpPr>
          <p:cNvPr id="2662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B4EFBF62-0397-454C-9C4D-BB9268DD6EEC}" type="slidenum">
              <a:rPr lang="en-US" sz="1400"/>
              <a:pPr/>
              <a:t>24</a:t>
            </a:fld>
            <a:endParaRPr lang="en-US" sz="14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Meaningful Use Project Background </a:t>
            </a:r>
          </a:p>
        </p:txBody>
      </p:sp>
      <p:sp>
        <p:nvSpPr>
          <p:cNvPr id="3" name="Content Placeholder 2"/>
          <p:cNvSpPr>
            <a:spLocks noGrp="1"/>
          </p:cNvSpPr>
          <p:nvPr>
            <p:ph idx="1"/>
          </p:nvPr>
        </p:nvSpPr>
        <p:spPr>
          <a:xfrm>
            <a:off x="473075" y="1676400"/>
            <a:ext cx="9448800" cy="4389438"/>
          </a:xfrm>
        </p:spPr>
        <p:txBody>
          <a:bodyPr/>
          <a:lstStyle/>
          <a:p>
            <a:r>
              <a:rPr lang="en-US" b="1">
                <a:solidFill>
                  <a:srgbClr val="FFFF00"/>
                </a:solidFill>
                <a:latin typeface="Arial" charset="0"/>
              </a:rPr>
              <a:t>Approach:</a:t>
            </a:r>
            <a:r>
              <a:rPr lang="en-US" b="1">
                <a:latin typeface="Arial" charset="0"/>
              </a:rPr>
              <a:t>  </a:t>
            </a:r>
          </a:p>
          <a:p>
            <a:pPr lvl="1"/>
            <a:r>
              <a:rPr lang="en-US">
                <a:latin typeface="Arial" charset="0"/>
              </a:rPr>
              <a:t>Product Certification as per HITSP interoperability requirements (ONC/NIST)</a:t>
            </a:r>
            <a:endParaRPr lang="en-US">
              <a:solidFill>
                <a:srgbClr val="FFC000"/>
              </a:solidFill>
              <a:latin typeface="Arial" charset="0"/>
            </a:endParaRPr>
          </a:p>
          <a:p>
            <a:pPr lvl="1"/>
            <a:r>
              <a:rPr lang="en-US">
                <a:latin typeface="Arial" charset="0"/>
              </a:rPr>
              <a:t>Administrative/Operational process changes </a:t>
            </a:r>
          </a:p>
          <a:p>
            <a:pPr lvl="1"/>
            <a:r>
              <a:rPr lang="en-US">
                <a:latin typeface="Arial" charset="0"/>
              </a:rPr>
              <a:t>Quality Measures in harmonization with existing AHRQ authored measures (CMS/AHRQ/NQF)  </a:t>
            </a:r>
          </a:p>
          <a:p>
            <a:r>
              <a:rPr lang="en-US" b="1">
                <a:solidFill>
                  <a:srgbClr val="FFFF00"/>
                </a:solidFill>
                <a:latin typeface="Arial" charset="0"/>
              </a:rPr>
              <a:t>Artifacts: </a:t>
            </a:r>
            <a:r>
              <a:rPr lang="en-US" sz="2800">
                <a:solidFill>
                  <a:schemeClr val="tx1"/>
                </a:solidFill>
                <a:latin typeface="Arial" charset="0"/>
              </a:rPr>
              <a:t>Quality measures expressed as </a:t>
            </a:r>
            <a:r>
              <a:rPr lang="ja-JP" altLang="en-US" sz="2800">
                <a:solidFill>
                  <a:schemeClr val="tx1"/>
                </a:solidFill>
                <a:latin typeface="Arial" charset="0"/>
              </a:rPr>
              <a:t>“</a:t>
            </a:r>
            <a:r>
              <a:rPr lang="en-US" sz="2800">
                <a:solidFill>
                  <a:schemeClr val="tx1"/>
                </a:solidFill>
                <a:latin typeface="Arial" charset="0"/>
              </a:rPr>
              <a:t>eMeasures</a:t>
            </a:r>
            <a:r>
              <a:rPr lang="ja-JP" altLang="en-US" sz="2800">
                <a:solidFill>
                  <a:schemeClr val="tx1"/>
                </a:solidFill>
                <a:latin typeface="Arial" charset="0"/>
              </a:rPr>
              <a:t>”</a:t>
            </a:r>
            <a:r>
              <a:rPr lang="en-US" sz="2800">
                <a:solidFill>
                  <a:schemeClr val="tx1"/>
                </a:solidFill>
                <a:latin typeface="Arial" charset="0"/>
              </a:rPr>
              <a:t> leveraging HITSP and S&amp;I Framework recognized data definitions and vocabularies</a:t>
            </a:r>
            <a:r>
              <a:rPr lang="en-US">
                <a:latin typeface="Arial" charset="0"/>
              </a:rPr>
              <a:t> </a:t>
            </a:r>
          </a:p>
        </p:txBody>
      </p:sp>
      <p:sp>
        <p:nvSpPr>
          <p:cNvPr id="2765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23D5D237-E027-1446-8173-920C966A2E20}" type="slidenum">
              <a:rPr lang="en-US" sz="1400"/>
              <a:pPr/>
              <a:t>25</a:t>
            </a:fld>
            <a:endParaRPr lang="en-US" sz="14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Meaningful Use Measures </a:t>
            </a:r>
          </a:p>
        </p:txBody>
      </p:sp>
      <p:sp>
        <p:nvSpPr>
          <p:cNvPr id="3" name="Content Placeholder 2"/>
          <p:cNvSpPr>
            <a:spLocks noGrp="1"/>
          </p:cNvSpPr>
          <p:nvPr>
            <p:ph idx="1"/>
          </p:nvPr>
        </p:nvSpPr>
        <p:spPr>
          <a:xfrm>
            <a:off x="411163" y="1417638"/>
            <a:ext cx="9448800" cy="5059362"/>
          </a:xfrm>
        </p:spPr>
        <p:txBody>
          <a:bodyPr/>
          <a:lstStyle/>
          <a:p>
            <a:r>
              <a:rPr lang="en-US" b="1" dirty="0">
                <a:solidFill>
                  <a:schemeClr val="tx2"/>
                </a:solidFill>
                <a:latin typeface="Arial" charset="0"/>
              </a:rPr>
              <a:t>Meaningful Use Guidance</a:t>
            </a:r>
          </a:p>
          <a:p>
            <a:pPr lvl="1"/>
            <a:r>
              <a:rPr lang="en-US" b="1" dirty="0">
                <a:solidFill>
                  <a:schemeClr val="tx1"/>
                </a:solidFill>
                <a:latin typeface="Arial" charset="0"/>
              </a:rPr>
              <a:t>Administrative/Operative and Clinical measures</a:t>
            </a:r>
          </a:p>
          <a:p>
            <a:pPr lvl="1"/>
            <a:r>
              <a:rPr lang="en-US" b="1" dirty="0" err="1">
                <a:solidFill>
                  <a:schemeClr val="tx1"/>
                </a:solidFill>
                <a:latin typeface="Arial" charset="0"/>
              </a:rPr>
              <a:t>eMeasure</a:t>
            </a:r>
            <a:r>
              <a:rPr lang="en-US" b="1" dirty="0">
                <a:solidFill>
                  <a:schemeClr val="tx1"/>
                </a:solidFill>
                <a:latin typeface="Arial" charset="0"/>
              </a:rPr>
              <a:t> Numerators, Denominators, Exclusions, Inclusions</a:t>
            </a:r>
            <a:endParaRPr lang="en-US" b="1" dirty="0">
              <a:latin typeface="Arial" charset="0"/>
            </a:endParaRPr>
          </a:p>
          <a:p>
            <a:r>
              <a:rPr lang="en-US" b="1" dirty="0">
                <a:solidFill>
                  <a:srgbClr val="FFFF00"/>
                </a:solidFill>
                <a:latin typeface="Arial" charset="0"/>
              </a:rPr>
              <a:t>Targeting EP and EH provider types</a:t>
            </a:r>
          </a:p>
          <a:p>
            <a:pPr lvl="1"/>
            <a:r>
              <a:rPr lang="en-US" b="1" dirty="0">
                <a:solidFill>
                  <a:schemeClr val="tx1"/>
                </a:solidFill>
                <a:latin typeface="Arial" charset="0"/>
              </a:rPr>
              <a:t>PQRI, RHQDAPU, NQF</a:t>
            </a:r>
          </a:p>
          <a:p>
            <a:r>
              <a:rPr lang="en-US" b="1" dirty="0">
                <a:solidFill>
                  <a:srgbClr val="FFFF00"/>
                </a:solidFill>
                <a:latin typeface="Arial" charset="0"/>
              </a:rPr>
              <a:t>Time Period Based Registration &amp; Attestation Requirements to Qualify    </a:t>
            </a:r>
          </a:p>
          <a:p>
            <a:r>
              <a:rPr lang="en-US" b="1" i="1" dirty="0">
                <a:solidFill>
                  <a:srgbClr val="FFFF00"/>
                </a:solidFill>
                <a:latin typeface="Arial" charset="0"/>
                <a:hlinkClick r:id="rId2"/>
              </a:rPr>
              <a:t>http://</a:t>
            </a:r>
            <a:r>
              <a:rPr lang="en-US" b="1" i="1" dirty="0" err="1">
                <a:solidFill>
                  <a:srgbClr val="FFFF00"/>
                </a:solidFill>
                <a:latin typeface="Arial" charset="0"/>
                <a:hlinkClick r:id="rId2"/>
              </a:rPr>
              <a:t>healthit.hhs.gov</a:t>
            </a:r>
            <a:r>
              <a:rPr lang="en-US" b="1" i="1" dirty="0">
                <a:solidFill>
                  <a:srgbClr val="FFFF00"/>
                </a:solidFill>
                <a:latin typeface="Arial" charset="0"/>
                <a:hlinkClick r:id="rId2"/>
              </a:rPr>
              <a:t>/portal/</a:t>
            </a:r>
            <a:r>
              <a:rPr lang="en-US" b="1" i="1" dirty="0" err="1">
                <a:solidFill>
                  <a:srgbClr val="FFFF00"/>
                </a:solidFill>
                <a:latin typeface="Arial" charset="0"/>
                <a:hlinkClick r:id="rId2"/>
              </a:rPr>
              <a:t>server.pt?open</a:t>
            </a:r>
            <a:r>
              <a:rPr lang="en-US" b="1" i="1" dirty="0">
                <a:solidFill>
                  <a:srgbClr val="FFFF00"/>
                </a:solidFill>
                <a:latin typeface="Arial" charset="0"/>
                <a:hlinkClick r:id="rId2"/>
              </a:rPr>
              <a:t>=512&amp;mode=2&amp;objID=3584</a:t>
            </a:r>
            <a:endParaRPr lang="en-US" b="1" i="1" dirty="0">
              <a:solidFill>
                <a:srgbClr val="FFFF00"/>
              </a:solidFill>
              <a:latin typeface="Arial" charset="0"/>
            </a:endParaRPr>
          </a:p>
        </p:txBody>
      </p:sp>
      <p:sp>
        <p:nvSpPr>
          <p:cNvPr id="2867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4EB1CF1A-43E0-8D48-898D-C63F3F6A86C1}" type="slidenum">
              <a:rPr lang="en-US" sz="1400"/>
              <a:pPr/>
              <a:t>26</a:t>
            </a:fld>
            <a:endParaRPr lang="en-US" sz="1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USHIK Focus and Deliverables </a:t>
            </a:r>
          </a:p>
        </p:txBody>
      </p:sp>
      <p:sp>
        <p:nvSpPr>
          <p:cNvPr id="3" name="Content Placeholder 2"/>
          <p:cNvSpPr>
            <a:spLocks noGrp="1"/>
          </p:cNvSpPr>
          <p:nvPr>
            <p:ph idx="1"/>
          </p:nvPr>
        </p:nvSpPr>
        <p:spPr>
          <a:xfrm>
            <a:off x="441325" y="1493838"/>
            <a:ext cx="9448800" cy="4556125"/>
          </a:xfrm>
        </p:spPr>
        <p:txBody>
          <a:bodyPr/>
          <a:lstStyle/>
          <a:p>
            <a:r>
              <a:rPr lang="en-US" b="1">
                <a:solidFill>
                  <a:schemeClr val="tx2"/>
                </a:solidFill>
                <a:latin typeface="Arial" charset="0"/>
              </a:rPr>
              <a:t>Quality Measure Definition</a:t>
            </a:r>
          </a:p>
          <a:p>
            <a:pPr lvl="1"/>
            <a:r>
              <a:rPr lang="en-US" b="1">
                <a:solidFill>
                  <a:schemeClr val="tx1"/>
                </a:solidFill>
                <a:latin typeface="Arial" charset="0"/>
              </a:rPr>
              <a:t>Description, objective, numerical components</a:t>
            </a:r>
          </a:p>
          <a:p>
            <a:r>
              <a:rPr lang="en-US" b="1">
                <a:solidFill>
                  <a:schemeClr val="tx2"/>
                </a:solidFill>
                <a:latin typeface="Arial" charset="0"/>
              </a:rPr>
              <a:t>Help with knowing </a:t>
            </a:r>
            <a:r>
              <a:rPr lang="ja-JP" altLang="en-US" b="1">
                <a:solidFill>
                  <a:schemeClr val="tx2"/>
                </a:solidFill>
                <a:latin typeface="Arial" charset="0"/>
              </a:rPr>
              <a:t>“</a:t>
            </a:r>
            <a:r>
              <a:rPr lang="en-US" b="1">
                <a:solidFill>
                  <a:schemeClr val="tx2"/>
                </a:solidFill>
                <a:latin typeface="Arial" charset="0"/>
              </a:rPr>
              <a:t>what measures are for what purpose</a:t>
            </a:r>
            <a:r>
              <a:rPr lang="ja-JP" altLang="en-US" b="1">
                <a:solidFill>
                  <a:schemeClr val="tx2"/>
                </a:solidFill>
                <a:latin typeface="Arial" charset="0"/>
              </a:rPr>
              <a:t>”</a:t>
            </a:r>
            <a:endParaRPr lang="en-US" b="1">
              <a:solidFill>
                <a:schemeClr val="tx2"/>
              </a:solidFill>
              <a:latin typeface="Arial" charset="0"/>
            </a:endParaRPr>
          </a:p>
          <a:p>
            <a:pPr lvl="1"/>
            <a:r>
              <a:rPr lang="en-US" b="1">
                <a:solidFill>
                  <a:schemeClr val="tx1"/>
                </a:solidFill>
                <a:latin typeface="Arial" charset="0"/>
              </a:rPr>
              <a:t>MU, PQI, other quality improvement/payment programs</a:t>
            </a:r>
          </a:p>
          <a:p>
            <a:r>
              <a:rPr lang="en-US" b="1">
                <a:solidFill>
                  <a:srgbClr val="FFFF00"/>
                </a:solidFill>
                <a:latin typeface="Arial" charset="0"/>
              </a:rPr>
              <a:t>Help with knowing more about the data elements used in the measure</a:t>
            </a:r>
          </a:p>
          <a:p>
            <a:pPr lvl="1"/>
            <a:r>
              <a:rPr lang="en-US" b="1">
                <a:latin typeface="Arial" charset="0"/>
              </a:rPr>
              <a:t>Base Standards used (e.g SNOMED, LOINC)</a:t>
            </a:r>
          </a:p>
          <a:p>
            <a:pPr lvl="1"/>
            <a:r>
              <a:rPr lang="en-US" b="1">
                <a:latin typeface="Arial" charset="0"/>
              </a:rPr>
              <a:t>Where else these data elements are used</a:t>
            </a:r>
          </a:p>
          <a:p>
            <a:pPr lvl="1"/>
            <a:endParaRPr lang="en-US" b="1">
              <a:latin typeface="Arial" charset="0"/>
            </a:endParaRPr>
          </a:p>
        </p:txBody>
      </p:sp>
      <p:sp>
        <p:nvSpPr>
          <p:cNvPr id="2970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2614553D-B118-3348-A83B-C3CB12E3D2E3}" type="slidenum">
              <a:rPr lang="en-US" sz="1400"/>
              <a:pPr/>
              <a:t>27</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USHIK Demonstration </a:t>
            </a:r>
          </a:p>
        </p:txBody>
      </p:sp>
      <p:sp>
        <p:nvSpPr>
          <p:cNvPr id="3" name="Content Placeholder 2"/>
          <p:cNvSpPr>
            <a:spLocks noGrp="1"/>
          </p:cNvSpPr>
          <p:nvPr>
            <p:ph idx="1"/>
          </p:nvPr>
        </p:nvSpPr>
        <p:spPr>
          <a:xfrm>
            <a:off x="487363" y="1477963"/>
            <a:ext cx="9448800" cy="4876800"/>
          </a:xfrm>
        </p:spPr>
        <p:txBody>
          <a:bodyPr/>
          <a:lstStyle/>
          <a:p>
            <a:pPr>
              <a:buFont typeface="Wingdings" charset="0"/>
              <a:buNone/>
            </a:pPr>
            <a:endParaRPr lang="en-US" b="1">
              <a:solidFill>
                <a:srgbClr val="FFFF00"/>
              </a:solidFill>
              <a:latin typeface="Arial" charset="0"/>
            </a:endParaRPr>
          </a:p>
          <a:p>
            <a:pPr>
              <a:buFont typeface="Wingdings" charset="0"/>
              <a:buNone/>
            </a:pPr>
            <a:endParaRPr lang="en-US" b="1">
              <a:solidFill>
                <a:srgbClr val="FFFF00"/>
              </a:solidFill>
              <a:latin typeface="Arial" charset="0"/>
            </a:endParaRPr>
          </a:p>
          <a:p>
            <a:pPr>
              <a:buFont typeface="Wingdings" charset="0"/>
              <a:buNone/>
            </a:pPr>
            <a:endParaRPr lang="en-US" b="1">
              <a:solidFill>
                <a:srgbClr val="FFFF00"/>
              </a:solidFill>
              <a:latin typeface="Arial" charset="0"/>
            </a:endParaRPr>
          </a:p>
          <a:p>
            <a:pPr algn="ctr">
              <a:buFont typeface="Wingdings" charset="0"/>
              <a:buNone/>
            </a:pPr>
            <a:r>
              <a:rPr lang="en-US" sz="6000" b="1">
                <a:solidFill>
                  <a:srgbClr val="FFFF00"/>
                </a:solidFill>
                <a:latin typeface="Arial" charset="0"/>
              </a:rPr>
              <a:t>MUMM Portal</a:t>
            </a:r>
            <a:r>
              <a:rPr lang="en-US" b="1">
                <a:latin typeface="Arial" charset="0"/>
              </a:rPr>
              <a:t>  </a:t>
            </a:r>
          </a:p>
        </p:txBody>
      </p:sp>
      <p:sp>
        <p:nvSpPr>
          <p:cNvPr id="3072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8A928F6C-4162-E64B-B702-0BD1D61E8B68}" type="slidenum">
              <a:rPr lang="en-US" sz="1400"/>
              <a:pPr/>
              <a:t>28</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This is a form for supplying user feedback to the USHIK Team that requests the user’s identifying information and comment.&#10;"/>
          <p:cNvPicPr>
            <a:picLocks noChangeAspect="1" noChangeArrowheads="1"/>
          </p:cNvPicPr>
          <p:nvPr/>
        </p:nvPicPr>
        <p:blipFill>
          <a:blip r:embed="rId3">
            <a:extLst>
              <a:ext uri="{28A0092B-C50C-407E-A947-70E740481C1C}">
                <a14:useLocalDpi xmlns:a14="http://schemas.microsoft.com/office/drawing/2010/main" val="0"/>
              </a:ext>
            </a:extLst>
          </a:blip>
          <a:srcRect t="9427" b="4378"/>
          <a:stretch>
            <a:fillRect/>
          </a:stretch>
        </p:blipFill>
        <p:spPr bwMode="auto">
          <a:xfrm>
            <a:off x="3162300" y="533400"/>
            <a:ext cx="6850063" cy="598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Arrow 5"/>
          <p:cNvSpPr/>
          <p:nvPr/>
        </p:nvSpPr>
        <p:spPr>
          <a:xfrm>
            <a:off x="3257550" y="3048000"/>
            <a:ext cx="1100138"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
        <p:nvSpPr>
          <p:cNvPr id="2" name="Title 1"/>
          <p:cNvSpPr>
            <a:spLocks noGrp="1"/>
          </p:cNvSpPr>
          <p:nvPr>
            <p:ph type="title"/>
          </p:nvPr>
        </p:nvSpPr>
        <p:spPr>
          <a:xfrm>
            <a:off x="325465" y="1498127"/>
            <a:ext cx="2597838" cy="2492713"/>
          </a:xfrm>
        </p:spPr>
        <p:txBody>
          <a:bodyPr/>
          <a:lstStyle/>
          <a:p>
            <a:pPr>
              <a:defRPr/>
            </a:pPr>
            <a:r>
              <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rPr>
              <a:t>We value</a:t>
            </a:r>
            <a:br>
              <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rPr>
            </a:br>
            <a:r>
              <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rPr>
              <a:t> your </a:t>
            </a:r>
            <a:br>
              <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rPr>
            </a:br>
            <a:r>
              <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rPr>
              <a:t>Input!! </a:t>
            </a:r>
            <a:br>
              <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rPr>
            </a:br>
            <a:endParaRPr lang="en-US" dirty="0"/>
          </a:p>
        </p:txBody>
      </p:sp>
      <p:sp>
        <p:nvSpPr>
          <p:cNvPr id="3" name="Vertical Text Placeholder 2"/>
          <p:cNvSpPr>
            <a:spLocks noGrp="1"/>
          </p:cNvSpPr>
          <p:nvPr>
            <p:ph type="body" orient="vert" idx="1"/>
          </p:nvPr>
        </p:nvSpPr>
        <p:spPr>
          <a:xfrm>
            <a:off x="222104" y="3962400"/>
            <a:ext cx="2902805" cy="2895600"/>
          </a:xfrm>
        </p:spPr>
        <p:txBody>
          <a:bodyPr vert="horz">
            <a:normAutofit fontScale="92500" lnSpcReduction="20000"/>
          </a:bodyPr>
          <a:lstStyle/>
          <a:p>
            <a:pPr marL="0" indent="0">
              <a:buNone/>
            </a:pPr>
            <a:r>
              <a:rPr lang="en-US" dirty="0" smtClean="0"/>
              <a:t>At the bottom left of each page, please find a notepad/pencil icon stating </a:t>
            </a:r>
            <a:r>
              <a:rPr lang="ja-JP" altLang="en-US" dirty="0" smtClean="0"/>
              <a:t>“</a:t>
            </a:r>
            <a:r>
              <a:rPr lang="en-US" dirty="0" smtClean="0">
                <a:solidFill>
                  <a:schemeClr val="tx2"/>
                </a:solidFill>
              </a:rPr>
              <a:t>Give</a:t>
            </a:r>
          </a:p>
          <a:p>
            <a:pPr marL="0" indent="0">
              <a:buNone/>
            </a:pPr>
            <a:r>
              <a:rPr lang="en-US" dirty="0" smtClean="0">
                <a:solidFill>
                  <a:schemeClr val="tx2"/>
                </a:solidFill>
              </a:rPr>
              <a:t>your feedback</a:t>
            </a:r>
            <a:r>
              <a:rPr lang="ja-JP" altLang="en-US" dirty="0" smtClean="0"/>
              <a:t>”</a:t>
            </a:r>
            <a:r>
              <a:rPr lang="en-US" dirty="0" smtClean="0"/>
              <a:t> </a:t>
            </a:r>
          </a:p>
          <a:p>
            <a:pPr marL="0" indent="0">
              <a:buNone/>
            </a:pP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Presentation</a:t>
            </a:r>
          </a:p>
        </p:txBody>
      </p:sp>
      <p:sp>
        <p:nvSpPr>
          <p:cNvPr id="3" name="Content Placeholder 2"/>
          <p:cNvSpPr>
            <a:spLocks noGrp="1"/>
          </p:cNvSpPr>
          <p:nvPr>
            <p:ph idx="1"/>
          </p:nvPr>
        </p:nvSpPr>
        <p:spPr>
          <a:xfrm>
            <a:off x="473075" y="1676400"/>
            <a:ext cx="9448800" cy="2895600"/>
          </a:xfrm>
        </p:spPr>
        <p:txBody>
          <a:bodyPr/>
          <a:lstStyle/>
          <a:p>
            <a:endParaRPr lang="en-US" b="1">
              <a:latin typeface="Arial" charset="0"/>
            </a:endParaRPr>
          </a:p>
          <a:p>
            <a:r>
              <a:rPr lang="en-US" b="1">
                <a:latin typeface="Arial" charset="0"/>
              </a:rPr>
              <a:t>Moderator:  </a:t>
            </a:r>
            <a:r>
              <a:rPr lang="en-US">
                <a:latin typeface="Arial" charset="0"/>
              </a:rPr>
              <a:t>J. Michael Fitzmaurice PhD, AHRQ</a:t>
            </a:r>
          </a:p>
          <a:p>
            <a:r>
              <a:rPr lang="en-US" b="1">
                <a:latin typeface="Arial" charset="0"/>
              </a:rPr>
              <a:t>Speakers: </a:t>
            </a:r>
            <a:r>
              <a:rPr lang="en-US">
                <a:latin typeface="Arial" charset="0"/>
              </a:rPr>
              <a:t>  </a:t>
            </a:r>
          </a:p>
          <a:p>
            <a:pPr lvl="1"/>
            <a:r>
              <a:rPr lang="en-US">
                <a:latin typeface="Arial" charset="0"/>
              </a:rPr>
              <a:t>John Donnelly, IntePro Solutions</a:t>
            </a:r>
          </a:p>
          <a:p>
            <a:pPr lvl="1"/>
            <a:r>
              <a:rPr lang="en-US">
                <a:latin typeface="Arial" charset="0"/>
              </a:rPr>
              <a:t>Robin Barnes, Data Consulting Group</a:t>
            </a:r>
          </a:p>
          <a:p>
            <a:endParaRPr lang="en-US">
              <a:latin typeface="Arial" charset="0"/>
            </a:endParaRPr>
          </a:p>
        </p:txBody>
      </p:sp>
      <p:sp>
        <p:nvSpPr>
          <p:cNvPr id="512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980CC16B-8E14-9445-9447-ABBDD98858DF}" type="slidenum">
              <a:rPr lang="en-US" sz="1400"/>
              <a:pPr/>
              <a:t>3</a:t>
            </a:fld>
            <a:endParaRPr lang="en-US" sz="14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effectLst/>
                <a:latin typeface="Arial" charset="0"/>
              </a:rPr>
              <a:t>Lessons Learned</a:t>
            </a:r>
          </a:p>
        </p:txBody>
      </p:sp>
      <p:sp>
        <p:nvSpPr>
          <p:cNvPr id="32771" name="Rectangle 3"/>
          <p:cNvSpPr>
            <a:spLocks noGrp="1" noChangeArrowheads="1"/>
          </p:cNvSpPr>
          <p:nvPr>
            <p:ph type="body" idx="1"/>
          </p:nvPr>
        </p:nvSpPr>
        <p:spPr>
          <a:xfrm>
            <a:off x="685800" y="1676400"/>
            <a:ext cx="8991600" cy="4743450"/>
          </a:xfrm>
        </p:spPr>
        <p:txBody>
          <a:bodyPr/>
          <a:lstStyle/>
          <a:p>
            <a:pPr>
              <a:lnSpc>
                <a:spcPct val="90000"/>
              </a:lnSpc>
            </a:pPr>
            <a:r>
              <a:rPr lang="en-US">
                <a:effectLst/>
                <a:latin typeface="Arial" charset="0"/>
              </a:rPr>
              <a:t>Use information models</a:t>
            </a:r>
          </a:p>
          <a:p>
            <a:pPr>
              <a:lnSpc>
                <a:spcPct val="90000"/>
              </a:lnSpc>
            </a:pPr>
            <a:r>
              <a:rPr lang="en-US">
                <a:effectLst/>
                <a:latin typeface="Arial" charset="0"/>
              </a:rPr>
              <a:t>Trade off value of what USHIK supplies </a:t>
            </a:r>
            <a:r>
              <a:rPr lang="en-US" u="sng">
                <a:effectLst/>
                <a:latin typeface="Arial" charset="0"/>
              </a:rPr>
              <a:t>against</a:t>
            </a:r>
            <a:r>
              <a:rPr lang="en-US">
                <a:effectLst/>
                <a:latin typeface="Arial" charset="0"/>
              </a:rPr>
              <a:t> the cost of supplying it</a:t>
            </a:r>
          </a:p>
          <a:p>
            <a:pPr>
              <a:lnSpc>
                <a:spcPct val="90000"/>
              </a:lnSpc>
            </a:pPr>
            <a:r>
              <a:rPr lang="en-US">
                <a:effectLst/>
                <a:latin typeface="Arial" charset="0"/>
              </a:rPr>
              <a:t>Intellectual property has value—protect its value</a:t>
            </a:r>
          </a:p>
          <a:p>
            <a:pPr>
              <a:lnSpc>
                <a:spcPct val="90000"/>
              </a:lnSpc>
            </a:pPr>
            <a:r>
              <a:rPr lang="en-US">
                <a:effectLst/>
                <a:latin typeface="Arial" charset="0"/>
              </a:rPr>
              <a:t>Work with users </a:t>
            </a:r>
          </a:p>
          <a:p>
            <a:pPr lvl="1">
              <a:lnSpc>
                <a:spcPct val="90000"/>
              </a:lnSpc>
            </a:pPr>
            <a:r>
              <a:rPr lang="en-US">
                <a:effectLst/>
                <a:latin typeface="Arial" charset="0"/>
              </a:rPr>
              <a:t>Anticipate their needs		Save them time</a:t>
            </a:r>
          </a:p>
          <a:p>
            <a:pPr lvl="1">
              <a:lnSpc>
                <a:spcPct val="90000"/>
              </a:lnSpc>
            </a:pPr>
            <a:r>
              <a:rPr lang="en-US">
                <a:effectLst/>
                <a:latin typeface="Arial" charset="0"/>
              </a:rPr>
              <a:t>Give them accuracy 		Save them money</a:t>
            </a:r>
          </a:p>
          <a:p>
            <a:pPr lvl="1">
              <a:lnSpc>
                <a:spcPct val="90000"/>
              </a:lnSpc>
            </a:pPr>
            <a:r>
              <a:rPr lang="en-US">
                <a:effectLst/>
                <a:latin typeface="Arial" charset="0"/>
              </a:rPr>
              <a:t>Seek their </a:t>
            </a:r>
            <a:r>
              <a:rPr lang="en-US" u="sng">
                <a:effectLst/>
                <a:latin typeface="Arial" charset="0"/>
              </a:rPr>
              <a:t>feedback</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720D2852-222D-9042-BFB1-A25DEA8F7B4A}" type="slidenum">
              <a:rPr lang="en-US" sz="1400"/>
              <a:pPr/>
              <a:t>31</a:t>
            </a:fld>
            <a:endParaRPr lang="en-US" sz="1400"/>
          </a:p>
        </p:txBody>
      </p:sp>
      <p:sp>
        <p:nvSpPr>
          <p:cNvPr id="845826" name="Rectangle 2"/>
          <p:cNvSpPr>
            <a:spLocks noGrp="1" noChangeArrowheads="1"/>
          </p:cNvSpPr>
          <p:nvPr>
            <p:ph type="title"/>
          </p:nvPr>
        </p:nvSpPr>
        <p:spPr/>
        <p:txBody>
          <a:bodyPr/>
          <a:lstStyle/>
          <a:p>
            <a:r>
              <a:rPr lang="en-US" dirty="0">
                <a:latin typeface="Arial" charset="0"/>
              </a:rPr>
              <a:t>Finale</a:t>
            </a:r>
          </a:p>
        </p:txBody>
      </p:sp>
      <p:sp>
        <p:nvSpPr>
          <p:cNvPr id="845827" name="Rectangle 3"/>
          <p:cNvSpPr>
            <a:spLocks noGrp="1" noChangeArrowheads="1"/>
          </p:cNvSpPr>
          <p:nvPr>
            <p:ph type="body" idx="1"/>
          </p:nvPr>
        </p:nvSpPr>
        <p:spPr>
          <a:xfrm>
            <a:off x="685800" y="1676400"/>
            <a:ext cx="9372600" cy="6324600"/>
          </a:xfrm>
        </p:spPr>
        <p:txBody>
          <a:bodyPr/>
          <a:lstStyle/>
          <a:p>
            <a:r>
              <a:rPr lang="en-US" dirty="0">
                <a:latin typeface="Arial" charset="0"/>
              </a:rPr>
              <a:t>Data Dictionaries promote understanding</a:t>
            </a:r>
          </a:p>
          <a:p>
            <a:r>
              <a:rPr lang="en-US" dirty="0">
                <a:latin typeface="Arial" charset="0"/>
              </a:rPr>
              <a:t>Metadata registries promote interoperability,  reuse, and one-stop shopping for information</a:t>
            </a:r>
          </a:p>
          <a:p>
            <a:r>
              <a:rPr lang="en-US" dirty="0">
                <a:latin typeface="Arial" charset="0"/>
              </a:rPr>
              <a:t>Research needs health data that are more uniform, accurate, and computerized</a:t>
            </a:r>
          </a:p>
          <a:p>
            <a:pPr>
              <a:buFont typeface="Wingdings" charset="0"/>
              <a:buNone/>
            </a:pPr>
            <a:r>
              <a:rPr lang="en-US" dirty="0">
                <a:latin typeface="Arial" charset="0"/>
              </a:rPr>
              <a:t>                         Don</a:t>
            </a:r>
            <a:r>
              <a:rPr lang="ja-JP" altLang="en-US" dirty="0">
                <a:latin typeface="Arial" charset="0"/>
              </a:rPr>
              <a:t>’</a:t>
            </a:r>
            <a:r>
              <a:rPr lang="en-US" dirty="0">
                <a:latin typeface="Arial" charset="0"/>
              </a:rPr>
              <a:t>t we all!</a:t>
            </a:r>
          </a:p>
          <a:p>
            <a:r>
              <a:rPr lang="en-US" dirty="0">
                <a:latin typeface="Arial" charset="0"/>
              </a:rPr>
              <a:t>See the HITSP, S&amp;I Framework, MU, USHIK Common Format and APCD Portals at 			            </a:t>
            </a:r>
            <a:r>
              <a:rPr lang="en-US" b="1" dirty="0" smtClean="0">
                <a:solidFill>
                  <a:schemeClr val="tx2"/>
                </a:solidFill>
                <a:latin typeface="Arial" charset="0"/>
                <a:hlinkClick r:id="rId2"/>
              </a:rPr>
              <a:t>http://ushik.ahrq.gov</a:t>
            </a:r>
            <a:r>
              <a:rPr lang="en-US" dirty="0" smtClean="0">
                <a:latin typeface="Arial" charset="0"/>
              </a:rPr>
              <a:t> </a:t>
            </a:r>
            <a:r>
              <a:rPr lang="en-US" dirty="0">
                <a:latin typeface="Arial" charset="0"/>
              </a:rPr>
              <a: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1" nodeType="clickEffect">
                                  <p:stCondLst>
                                    <p:cond delay="0"/>
                                  </p:stCondLst>
                                  <p:childTnLst>
                                    <p:set>
                                      <p:cBhvr>
                                        <p:cTn id="6" dur="1" fill="hold">
                                          <p:stCondLst>
                                            <p:cond delay="0"/>
                                          </p:stCondLst>
                                        </p:cTn>
                                        <p:tgtEl>
                                          <p:spTgt spid="845827">
                                            <p:txEl>
                                              <p:pRg st="0" end="0"/>
                                            </p:txEl>
                                          </p:spTgt>
                                        </p:tgtEl>
                                        <p:attrNameLst>
                                          <p:attrName>style.visibility</p:attrName>
                                        </p:attrNameLst>
                                      </p:cBhvr>
                                      <p:to>
                                        <p:strVal val="visible"/>
                                      </p:to>
                                    </p:set>
                                    <p:anim calcmode="lin" valueType="num">
                                      <p:cBhvr additive="base">
                                        <p:cTn id="7" dur="500" fill="hold"/>
                                        <p:tgtEl>
                                          <p:spTgt spid="8458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458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845827">
                                            <p:txEl>
                                              <p:pRg st="1" end="1"/>
                                            </p:txEl>
                                          </p:spTgt>
                                        </p:tgtEl>
                                        <p:attrNameLst>
                                          <p:attrName>style.visibility</p:attrName>
                                        </p:attrNameLst>
                                      </p:cBhvr>
                                      <p:to>
                                        <p:strVal val="visible"/>
                                      </p:to>
                                    </p:set>
                                    <p:anim calcmode="lin" valueType="num">
                                      <p:cBhvr additive="base">
                                        <p:cTn id="13" dur="500" fill="hold"/>
                                        <p:tgtEl>
                                          <p:spTgt spid="8458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458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845827">
                                            <p:txEl>
                                              <p:pRg st="2" end="2"/>
                                            </p:txEl>
                                          </p:spTgt>
                                        </p:tgtEl>
                                        <p:attrNameLst>
                                          <p:attrName>style.visibility</p:attrName>
                                        </p:attrNameLst>
                                      </p:cBhvr>
                                      <p:to>
                                        <p:strVal val="visible"/>
                                      </p:to>
                                    </p:set>
                                    <p:anim calcmode="lin" valueType="num">
                                      <p:cBhvr additive="base">
                                        <p:cTn id="19" dur="500" fill="hold"/>
                                        <p:tgtEl>
                                          <p:spTgt spid="84582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458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1" nodeType="clickEffect">
                                  <p:stCondLst>
                                    <p:cond delay="0"/>
                                  </p:stCondLst>
                                  <p:childTnLst>
                                    <p:set>
                                      <p:cBhvr>
                                        <p:cTn id="24" dur="1" fill="hold">
                                          <p:stCondLst>
                                            <p:cond delay="0"/>
                                          </p:stCondLst>
                                        </p:cTn>
                                        <p:tgtEl>
                                          <p:spTgt spid="845827">
                                            <p:txEl>
                                              <p:pRg st="3" end="3"/>
                                            </p:txEl>
                                          </p:spTgt>
                                        </p:tgtEl>
                                        <p:attrNameLst>
                                          <p:attrName>style.visibility</p:attrName>
                                        </p:attrNameLst>
                                      </p:cBhvr>
                                      <p:to>
                                        <p:strVal val="visible"/>
                                      </p:to>
                                    </p:set>
                                    <p:anim calcmode="lin" valueType="num">
                                      <p:cBhvr additive="base">
                                        <p:cTn id="25" dur="500" fill="hold"/>
                                        <p:tgtEl>
                                          <p:spTgt spid="84582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458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1" nodeType="clickEffect">
                                  <p:stCondLst>
                                    <p:cond delay="0"/>
                                  </p:stCondLst>
                                  <p:childTnLst>
                                    <p:set>
                                      <p:cBhvr>
                                        <p:cTn id="30" dur="1" fill="hold">
                                          <p:stCondLst>
                                            <p:cond delay="0"/>
                                          </p:stCondLst>
                                        </p:cTn>
                                        <p:tgtEl>
                                          <p:spTgt spid="845827">
                                            <p:txEl>
                                              <p:pRg st="4" end="4"/>
                                            </p:txEl>
                                          </p:spTgt>
                                        </p:tgtEl>
                                        <p:attrNameLst>
                                          <p:attrName>style.visibility</p:attrName>
                                        </p:attrNameLst>
                                      </p:cBhvr>
                                      <p:to>
                                        <p:strVal val="visible"/>
                                      </p:to>
                                    </p:set>
                                    <p:anim calcmode="lin" valueType="num">
                                      <p:cBhvr additive="base">
                                        <p:cTn id="31" dur="500" fill="hold"/>
                                        <p:tgtEl>
                                          <p:spTgt spid="84582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458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45827">
                                            <p:txEl>
                                              <p:pRg st="4" end="4"/>
                                            </p:txEl>
                                          </p:spTgt>
                                        </p:tgtEl>
                                        <p:attrNameLst>
                                          <p:attrName>style.visibility</p:attrName>
                                        </p:attrNameLst>
                                      </p:cBhvr>
                                      <p:to>
                                        <p:strVal val="visible"/>
                                      </p:to>
                                    </p:set>
                                    <p:anim calcmode="lin" valueType="num">
                                      <p:cBhvr additive="base">
                                        <p:cTn id="37" dur="500" fill="hold"/>
                                        <p:tgtEl>
                                          <p:spTgt spid="845827">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4582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5827" grpId="0" build="p"/>
      <p:bldP spid="845827" grpI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Grp="1" noChangeArrowheads="1"/>
          </p:cNvSpPr>
          <p:nvPr>
            <p:ph type="ctrTitle"/>
          </p:nvPr>
        </p:nvSpPr>
        <p:spPr>
          <a:xfrm>
            <a:off x="0" y="1905000"/>
            <a:ext cx="10287000" cy="1371600"/>
          </a:xfrm>
        </p:spPr>
        <p:txBody>
          <a:bodyPr/>
          <a:lstStyle/>
          <a:p>
            <a:r>
              <a:rPr lang="en-US">
                <a:latin typeface="Arial" charset="0"/>
              </a:rPr>
              <a:t>Data Standards and the United States Health Information Knowledgebase</a:t>
            </a:r>
          </a:p>
        </p:txBody>
      </p:sp>
      <p:sp>
        <p:nvSpPr>
          <p:cNvPr id="392195" name="Rectangle 3"/>
          <p:cNvSpPr>
            <a:spLocks noGrp="1" noChangeArrowheads="1"/>
          </p:cNvSpPr>
          <p:nvPr>
            <p:ph type="subTitle" idx="1"/>
          </p:nvPr>
        </p:nvSpPr>
        <p:spPr>
          <a:xfrm>
            <a:off x="495300" y="3429000"/>
            <a:ext cx="9220200" cy="2438400"/>
          </a:xfrm>
        </p:spPr>
        <p:txBody>
          <a:bodyPr/>
          <a:lstStyle/>
          <a:p>
            <a:pPr>
              <a:lnSpc>
                <a:spcPct val="80000"/>
              </a:lnSpc>
              <a:defRPr/>
            </a:pPr>
            <a:r>
              <a:rPr lang="en-US" sz="2000" dirty="0" smtClean="0">
                <a:solidFill>
                  <a:schemeClr val="tx2"/>
                </a:solidFill>
                <a:ea typeface="+mn-ea"/>
              </a:rPr>
              <a:t>AHRQ Annual Research Conference 2011</a:t>
            </a:r>
          </a:p>
          <a:p>
            <a:pPr>
              <a:lnSpc>
                <a:spcPct val="80000"/>
              </a:lnSpc>
              <a:defRPr/>
            </a:pPr>
            <a:endParaRPr lang="en-US" sz="2000" b="1" dirty="0" smtClean="0">
              <a:solidFill>
                <a:schemeClr val="tx2"/>
              </a:solidFill>
              <a:effectLst/>
              <a:ea typeface="+mn-ea"/>
            </a:endParaRPr>
          </a:p>
          <a:p>
            <a:pPr>
              <a:lnSpc>
                <a:spcPct val="80000"/>
              </a:lnSpc>
              <a:defRPr/>
            </a:pPr>
            <a:r>
              <a:rPr lang="en-US" sz="2000" dirty="0" smtClean="0">
                <a:effectLst/>
                <a:ea typeface="+mn-ea"/>
              </a:rPr>
              <a:t>J. Michael Fitzmaurice, Ph.D.  [AHRQ]</a:t>
            </a:r>
          </a:p>
          <a:p>
            <a:pPr>
              <a:lnSpc>
                <a:spcPct val="80000"/>
              </a:lnSpc>
              <a:defRPr/>
            </a:pPr>
            <a:r>
              <a:rPr lang="en-US" sz="2000" dirty="0" smtClean="0">
                <a:effectLst/>
                <a:ea typeface="+mn-ea"/>
              </a:rPr>
              <a:t>John Donnelly [</a:t>
            </a:r>
            <a:r>
              <a:rPr lang="en-US" sz="2000" dirty="0" err="1" smtClean="0">
                <a:effectLst/>
                <a:ea typeface="+mn-ea"/>
              </a:rPr>
              <a:t>Intepro</a:t>
            </a:r>
            <a:r>
              <a:rPr lang="en-US" sz="2000" dirty="0" smtClean="0">
                <a:effectLst/>
                <a:ea typeface="+mn-ea"/>
              </a:rPr>
              <a:t> Solutions]</a:t>
            </a:r>
          </a:p>
          <a:p>
            <a:pPr>
              <a:lnSpc>
                <a:spcPct val="80000"/>
              </a:lnSpc>
              <a:defRPr/>
            </a:pPr>
            <a:r>
              <a:rPr lang="en-US" sz="2000" dirty="0" smtClean="0">
                <a:effectLst/>
                <a:ea typeface="+mn-ea"/>
              </a:rPr>
              <a:t>Robin Barnes (Data Consulting Group)</a:t>
            </a:r>
          </a:p>
          <a:p>
            <a:pPr>
              <a:lnSpc>
                <a:spcPct val="80000"/>
              </a:lnSpc>
              <a:spcBef>
                <a:spcPct val="0"/>
              </a:spcBef>
              <a:buClrTx/>
              <a:buSzTx/>
              <a:buFontTx/>
              <a:buNone/>
              <a:defRPr/>
            </a:pPr>
            <a:endParaRPr lang="en-US" sz="1800" b="1" dirty="0" smtClean="0">
              <a:solidFill>
                <a:schemeClr val="tx2"/>
              </a:solidFill>
              <a:effectLst/>
              <a:ea typeface="+mn-ea"/>
            </a:endParaRPr>
          </a:p>
          <a:p>
            <a:pPr>
              <a:lnSpc>
                <a:spcPct val="80000"/>
              </a:lnSpc>
              <a:spcBef>
                <a:spcPct val="0"/>
              </a:spcBef>
              <a:buClrTx/>
              <a:buSzTx/>
              <a:buFontTx/>
              <a:buNone/>
              <a:defRPr/>
            </a:pPr>
            <a:r>
              <a:rPr lang="en-US" sz="4800" b="1" dirty="0" smtClean="0">
                <a:solidFill>
                  <a:schemeClr val="tx2"/>
                </a:solidFill>
                <a:effectLst/>
                <a:ea typeface="+mn-ea"/>
              </a:rPr>
              <a:t>Thank You</a:t>
            </a:r>
          </a:p>
          <a:p>
            <a:pPr>
              <a:lnSpc>
                <a:spcPct val="80000"/>
              </a:lnSpc>
              <a:defRPr/>
            </a:pPr>
            <a:endParaRPr lang="en-US" sz="1800"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Learning Objectives</a:t>
            </a:r>
          </a:p>
        </p:txBody>
      </p:sp>
      <p:sp>
        <p:nvSpPr>
          <p:cNvPr id="3" name="Content Placeholder 2"/>
          <p:cNvSpPr>
            <a:spLocks noGrp="1"/>
          </p:cNvSpPr>
          <p:nvPr>
            <p:ph idx="1"/>
          </p:nvPr>
        </p:nvSpPr>
        <p:spPr>
          <a:xfrm>
            <a:off x="685800" y="1676400"/>
            <a:ext cx="8991600" cy="4895850"/>
          </a:xfrm>
        </p:spPr>
        <p:txBody>
          <a:bodyPr>
            <a:normAutofit/>
          </a:bodyPr>
          <a:lstStyle/>
          <a:p>
            <a:pPr>
              <a:lnSpc>
                <a:spcPct val="80000"/>
              </a:lnSpc>
            </a:pPr>
            <a:r>
              <a:rPr lang="en-US" sz="2700">
                <a:latin typeface="Arial" charset="0"/>
              </a:rPr>
              <a:t>What is the U. S. Health Information Knowledgebase ?</a:t>
            </a:r>
          </a:p>
          <a:p>
            <a:pPr lvl="1">
              <a:lnSpc>
                <a:spcPct val="80000"/>
              </a:lnSpc>
            </a:pPr>
            <a:r>
              <a:rPr lang="en-US" sz="2300">
                <a:latin typeface="Arial" charset="0"/>
              </a:rPr>
              <a:t>A metadata registry</a:t>
            </a:r>
          </a:p>
          <a:p>
            <a:pPr lvl="1">
              <a:lnSpc>
                <a:spcPct val="80000"/>
              </a:lnSpc>
            </a:pPr>
            <a:r>
              <a:rPr lang="en-US" sz="2300">
                <a:latin typeface="Arial" charset="0"/>
              </a:rPr>
              <a:t>Supporting the HHS Secretary</a:t>
            </a:r>
            <a:r>
              <a:rPr lang="ja-JP" altLang="en-US" sz="2300">
                <a:latin typeface="Arial" charset="0"/>
              </a:rPr>
              <a:t>’</a:t>
            </a:r>
            <a:r>
              <a:rPr lang="en-US" sz="2300">
                <a:latin typeface="Arial" charset="0"/>
              </a:rPr>
              <a:t>s Initiatives</a:t>
            </a:r>
          </a:p>
          <a:p>
            <a:pPr>
              <a:lnSpc>
                <a:spcPct val="80000"/>
              </a:lnSpc>
            </a:pPr>
            <a:r>
              <a:rPr lang="en-US" sz="2700">
                <a:latin typeface="Arial" charset="0"/>
              </a:rPr>
              <a:t>Why is USHIK important?</a:t>
            </a:r>
          </a:p>
          <a:p>
            <a:pPr lvl="1">
              <a:lnSpc>
                <a:spcPct val="80000"/>
              </a:lnSpc>
            </a:pPr>
            <a:r>
              <a:rPr lang="en-US" sz="2400">
                <a:latin typeface="Arial" charset="0"/>
              </a:rPr>
              <a:t>To AHRQ</a:t>
            </a:r>
          </a:p>
          <a:p>
            <a:pPr lvl="1">
              <a:lnSpc>
                <a:spcPct val="80000"/>
              </a:lnSpc>
            </a:pPr>
            <a:r>
              <a:rPr lang="en-US" sz="2400">
                <a:latin typeface="Arial" charset="0"/>
              </a:rPr>
              <a:t>For Quality Measures</a:t>
            </a:r>
          </a:p>
          <a:p>
            <a:pPr lvl="1">
              <a:lnSpc>
                <a:spcPct val="80000"/>
              </a:lnSpc>
            </a:pPr>
            <a:r>
              <a:rPr lang="en-US" sz="2400">
                <a:latin typeface="Arial" charset="0"/>
              </a:rPr>
              <a:t>For Patient Safety Common Formats</a:t>
            </a:r>
          </a:p>
          <a:p>
            <a:pPr>
              <a:lnSpc>
                <a:spcPct val="80000"/>
              </a:lnSpc>
            </a:pPr>
            <a:r>
              <a:rPr lang="en-US" sz="2700">
                <a:latin typeface="Arial" charset="0"/>
              </a:rPr>
              <a:t>What can you do with USHIK.ahrq.gov?</a:t>
            </a:r>
          </a:p>
          <a:p>
            <a:pPr lvl="1">
              <a:lnSpc>
                <a:spcPct val="80000"/>
              </a:lnSpc>
            </a:pPr>
            <a:r>
              <a:rPr lang="en-US" sz="2300">
                <a:latin typeface="Arial" charset="0"/>
              </a:rPr>
              <a:t>Application Projects implemented as USHIK Portals</a:t>
            </a:r>
          </a:p>
        </p:txBody>
      </p:sp>
      <p:sp>
        <p:nvSpPr>
          <p:cNvPr id="614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58646AC0-2FB9-DA46-A4C1-D62362C99DC3}" type="slidenum">
              <a:rPr lang="en-US" sz="1400"/>
              <a:pPr/>
              <a:t>4</a:t>
            </a:fld>
            <a:endParaRPr lang="en-US" sz="140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DC6C47F6-71A1-6940-86A2-D2526DE5C929}" type="slidenum">
              <a:rPr lang="en-US" sz="1400"/>
              <a:pPr/>
              <a:t>5</a:t>
            </a:fld>
            <a:endParaRPr lang="en-US" sz="1400"/>
          </a:p>
        </p:txBody>
      </p:sp>
      <p:sp>
        <p:nvSpPr>
          <p:cNvPr id="823298" name="Rectangle 2"/>
          <p:cNvSpPr>
            <a:spLocks noGrp="1" noChangeArrowheads="1"/>
          </p:cNvSpPr>
          <p:nvPr>
            <p:ph type="title"/>
          </p:nvPr>
        </p:nvSpPr>
        <p:spPr/>
        <p:txBody>
          <a:bodyPr/>
          <a:lstStyle/>
          <a:p>
            <a:r>
              <a:rPr lang="en-US" dirty="0">
                <a:latin typeface="Arial" charset="0"/>
              </a:rPr>
              <a:t>Card Games Metadata Registry</a:t>
            </a:r>
          </a:p>
        </p:txBody>
      </p:sp>
      <p:sp>
        <p:nvSpPr>
          <p:cNvPr id="823299" name="Rectangle 3"/>
          <p:cNvSpPr>
            <a:spLocks noGrp="1" noChangeArrowheads="1"/>
          </p:cNvSpPr>
          <p:nvPr>
            <p:ph type="body" idx="1"/>
          </p:nvPr>
        </p:nvSpPr>
        <p:spPr>
          <a:xfrm>
            <a:off x="266700" y="1676400"/>
            <a:ext cx="9829800" cy="4191000"/>
          </a:xfrm>
        </p:spPr>
        <p:txBody>
          <a:bodyPr/>
          <a:lstStyle/>
          <a:p>
            <a:pPr>
              <a:lnSpc>
                <a:spcPct val="80000"/>
              </a:lnSpc>
            </a:pPr>
            <a:r>
              <a:rPr lang="en-US" sz="2800" dirty="0">
                <a:latin typeface="Arial" charset="0"/>
              </a:rPr>
              <a:t>Each game master is the authority for its game</a:t>
            </a:r>
            <a:r>
              <a:rPr lang="ja-JP" altLang="en-US" sz="2800" dirty="0">
                <a:latin typeface="Arial" charset="0"/>
              </a:rPr>
              <a:t>’</a:t>
            </a:r>
            <a:r>
              <a:rPr lang="en-US" sz="2800" dirty="0">
                <a:latin typeface="Arial" charset="0"/>
              </a:rPr>
              <a:t>s cards</a:t>
            </a:r>
          </a:p>
          <a:p>
            <a:pPr>
              <a:lnSpc>
                <a:spcPct val="80000"/>
              </a:lnSpc>
            </a:pPr>
            <a:r>
              <a:rPr lang="en-US" sz="2800" dirty="0">
                <a:latin typeface="Arial" charset="0"/>
              </a:rPr>
              <a:t>The same card can be used in different games</a:t>
            </a:r>
          </a:p>
          <a:p>
            <a:pPr>
              <a:lnSpc>
                <a:spcPct val="80000"/>
              </a:lnSpc>
            </a:pPr>
            <a:r>
              <a:rPr lang="en-US" sz="2800" dirty="0">
                <a:latin typeface="Arial" charset="0"/>
              </a:rPr>
              <a:t>The same metadata about a card can be reused many times, in a metadata registry</a:t>
            </a:r>
          </a:p>
          <a:p>
            <a:pPr>
              <a:lnSpc>
                <a:spcPct val="80000"/>
              </a:lnSpc>
            </a:pPr>
            <a:r>
              <a:rPr lang="en-US" sz="2800" dirty="0">
                <a:latin typeface="Arial" charset="0"/>
              </a:rPr>
              <a:t>Bridge:     all 52 cards</a:t>
            </a:r>
          </a:p>
          <a:p>
            <a:pPr>
              <a:lnSpc>
                <a:spcPct val="80000"/>
              </a:lnSpc>
            </a:pPr>
            <a:r>
              <a:rPr lang="en-US" sz="2800" dirty="0">
                <a:latin typeface="Arial" charset="0"/>
              </a:rPr>
              <a:t>Euchre:         24 cards, all higher than an 8</a:t>
            </a:r>
          </a:p>
          <a:p>
            <a:pPr>
              <a:lnSpc>
                <a:spcPct val="80000"/>
              </a:lnSpc>
            </a:pPr>
            <a:r>
              <a:rPr lang="en-US" sz="2800" dirty="0">
                <a:latin typeface="Arial" charset="0"/>
              </a:rPr>
              <a:t>Pinochle:      48 cards, all higher than an 8, duplicated</a:t>
            </a:r>
          </a:p>
          <a:p>
            <a:pPr>
              <a:lnSpc>
                <a:spcPct val="80000"/>
              </a:lnSpc>
            </a:pPr>
            <a:r>
              <a:rPr lang="en-US" sz="2800" dirty="0">
                <a:latin typeface="Arial" charset="0"/>
              </a:rPr>
              <a:t>Poker:	  all 52 cards</a:t>
            </a:r>
          </a:p>
          <a:p>
            <a:pPr>
              <a:lnSpc>
                <a:spcPct val="80000"/>
              </a:lnSpc>
            </a:pPr>
            <a:r>
              <a:rPr lang="en-US" sz="2800" dirty="0">
                <a:latin typeface="Arial" charset="0"/>
              </a:rPr>
              <a:t>In total, it would take 176 cards for each of you to display the cards for your games with separate decks</a:t>
            </a:r>
          </a:p>
          <a:p>
            <a:pPr>
              <a:lnSpc>
                <a:spcPct val="80000"/>
              </a:lnSpc>
            </a:pPr>
            <a:endParaRPr lang="en-US" sz="2800" dirty="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A11DF6B3-A1C5-2844-8CB1-E18B16555F54}" type="slidenum">
              <a:rPr lang="en-US" sz="1400"/>
              <a:pPr/>
              <a:t>6</a:t>
            </a:fld>
            <a:endParaRPr lang="en-US" sz="1400"/>
          </a:p>
        </p:txBody>
      </p:sp>
      <p:sp>
        <p:nvSpPr>
          <p:cNvPr id="824322" name="Rectangle 2"/>
          <p:cNvSpPr>
            <a:spLocks noGrp="1" noChangeArrowheads="1"/>
          </p:cNvSpPr>
          <p:nvPr>
            <p:ph type="title"/>
          </p:nvPr>
        </p:nvSpPr>
        <p:spPr/>
        <p:txBody>
          <a:bodyPr/>
          <a:lstStyle/>
          <a:p>
            <a:r>
              <a:rPr lang="en-US" dirty="0">
                <a:latin typeface="Arial" charset="0"/>
              </a:rPr>
              <a:t>What cards are needed to play?</a:t>
            </a:r>
          </a:p>
        </p:txBody>
      </p:sp>
      <p:grpSp>
        <p:nvGrpSpPr>
          <p:cNvPr id="2" name="Group 1" descr="4 rectangles representing 4 card games with arrows pointing into a Deck of Cards, requires 52 cards not 176 cards&#10;"/>
          <p:cNvGrpSpPr/>
          <p:nvPr/>
        </p:nvGrpSpPr>
        <p:grpSpPr>
          <a:xfrm>
            <a:off x="800100" y="2743200"/>
            <a:ext cx="9242425" cy="3048000"/>
            <a:chOff x="800100" y="2743200"/>
            <a:chExt cx="9242425" cy="3048000"/>
          </a:xfrm>
        </p:grpSpPr>
        <p:sp>
          <p:nvSpPr>
            <p:cNvPr id="8196" name="Rectangle 4"/>
            <p:cNvSpPr>
              <a:spLocks noChangeArrowheads="1"/>
            </p:cNvSpPr>
            <p:nvPr/>
          </p:nvSpPr>
          <p:spPr bwMode="auto">
            <a:xfrm>
              <a:off x="800100" y="2743200"/>
              <a:ext cx="2133600" cy="381000"/>
            </a:xfrm>
            <a:prstGeom prst="rect">
              <a:avLst/>
            </a:prstGeom>
            <a:solidFill>
              <a:schemeClr val="accent1"/>
            </a:solidFill>
            <a:ln w="12700">
              <a:solidFill>
                <a:schemeClr val="tx1"/>
              </a:solidFill>
              <a:miter lim="800000"/>
              <a:headEnd/>
              <a:tailEnd/>
            </a:ln>
          </p:spPr>
          <p:txBody>
            <a:bodyPr wrap="none" anchor="ctr"/>
            <a:lstStyle/>
            <a:p>
              <a:pPr eaLnBrk="0" hangingPunct="0"/>
              <a:endParaRPr lang="en-US"/>
            </a:p>
          </p:txBody>
        </p:sp>
        <p:sp>
          <p:nvSpPr>
            <p:cNvPr id="8197" name="Text Box 6"/>
            <p:cNvSpPr txBox="1">
              <a:spLocks noChangeArrowheads="1"/>
            </p:cNvSpPr>
            <p:nvPr/>
          </p:nvSpPr>
          <p:spPr bwMode="auto">
            <a:xfrm>
              <a:off x="1181100" y="27432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dirty="0">
                  <a:solidFill>
                    <a:srgbClr val="000000"/>
                  </a:solidFill>
                </a:rPr>
                <a:t>Bridge</a:t>
              </a:r>
            </a:p>
          </p:txBody>
        </p:sp>
        <p:sp>
          <p:nvSpPr>
            <p:cNvPr id="8198" name="Rectangle 8"/>
            <p:cNvSpPr>
              <a:spLocks noChangeArrowheads="1"/>
            </p:cNvSpPr>
            <p:nvPr/>
          </p:nvSpPr>
          <p:spPr bwMode="auto">
            <a:xfrm>
              <a:off x="56007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Pinochle</a:t>
              </a:r>
            </a:p>
          </p:txBody>
        </p:sp>
        <p:sp>
          <p:nvSpPr>
            <p:cNvPr id="8199" name="Rectangle 9"/>
            <p:cNvSpPr>
              <a:spLocks noChangeArrowheads="1"/>
            </p:cNvSpPr>
            <p:nvPr/>
          </p:nvSpPr>
          <p:spPr bwMode="auto">
            <a:xfrm>
              <a:off x="31623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Euchre</a:t>
              </a:r>
            </a:p>
          </p:txBody>
        </p:sp>
        <p:sp>
          <p:nvSpPr>
            <p:cNvPr id="8200" name="Rectangle 10"/>
            <p:cNvSpPr>
              <a:spLocks noChangeArrowheads="1"/>
            </p:cNvSpPr>
            <p:nvPr/>
          </p:nvSpPr>
          <p:spPr bwMode="auto">
            <a:xfrm>
              <a:off x="78867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Poker</a:t>
              </a:r>
            </a:p>
          </p:txBody>
        </p:sp>
        <p:sp>
          <p:nvSpPr>
            <p:cNvPr id="8201" name="Oval 11"/>
            <p:cNvSpPr>
              <a:spLocks noChangeArrowheads="1"/>
            </p:cNvSpPr>
            <p:nvPr/>
          </p:nvSpPr>
          <p:spPr bwMode="auto">
            <a:xfrm>
              <a:off x="2933700" y="4343400"/>
              <a:ext cx="3886200" cy="1447800"/>
            </a:xfrm>
            <a:prstGeom prst="ellipse">
              <a:avLst/>
            </a:prstGeom>
            <a:solidFill>
              <a:schemeClr val="accent1"/>
            </a:solidFill>
            <a:ln w="12700">
              <a:solidFill>
                <a:schemeClr val="tx1"/>
              </a:solidFill>
              <a:round/>
              <a:headEnd/>
              <a:tailEnd/>
            </a:ln>
          </p:spPr>
          <p:txBody>
            <a:bodyPr wrap="none" anchor="ctr"/>
            <a:lstStyle/>
            <a:p>
              <a:pPr eaLnBrk="0" hangingPunct="0"/>
              <a:endParaRPr lang="en-US"/>
            </a:p>
          </p:txBody>
        </p:sp>
        <p:sp>
          <p:nvSpPr>
            <p:cNvPr id="8202" name="Line 12"/>
            <p:cNvSpPr>
              <a:spLocks noChangeShapeType="1"/>
            </p:cNvSpPr>
            <p:nvPr/>
          </p:nvSpPr>
          <p:spPr bwMode="auto">
            <a:xfrm>
              <a:off x="2095500" y="3124200"/>
              <a:ext cx="1295400" cy="15240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3" name="Line 13"/>
            <p:cNvSpPr>
              <a:spLocks noChangeShapeType="1"/>
            </p:cNvSpPr>
            <p:nvPr/>
          </p:nvSpPr>
          <p:spPr bwMode="auto">
            <a:xfrm>
              <a:off x="3848100" y="3124200"/>
              <a:ext cx="762000" cy="12192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4" name="Line 14"/>
            <p:cNvSpPr>
              <a:spLocks noChangeShapeType="1"/>
            </p:cNvSpPr>
            <p:nvPr/>
          </p:nvSpPr>
          <p:spPr bwMode="auto">
            <a:xfrm flipH="1">
              <a:off x="5448300" y="3200400"/>
              <a:ext cx="990600" cy="12192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5" name="Line 15"/>
            <p:cNvSpPr>
              <a:spLocks noChangeShapeType="1"/>
            </p:cNvSpPr>
            <p:nvPr/>
          </p:nvSpPr>
          <p:spPr bwMode="auto">
            <a:xfrm flipH="1">
              <a:off x="6515100" y="3276600"/>
              <a:ext cx="2133600" cy="13716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6" name="Text Box 16"/>
            <p:cNvSpPr txBox="1">
              <a:spLocks noChangeArrowheads="1"/>
            </p:cNvSpPr>
            <p:nvPr/>
          </p:nvSpPr>
          <p:spPr bwMode="auto">
            <a:xfrm>
              <a:off x="3848100" y="4572000"/>
              <a:ext cx="2590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t>   </a:t>
              </a:r>
              <a:r>
                <a:rPr lang="en-US">
                  <a:solidFill>
                    <a:srgbClr val="000000"/>
                  </a:solidFill>
                </a:rPr>
                <a:t>Deck of            52 CARDS</a:t>
              </a:r>
            </a:p>
          </p:txBody>
        </p:sp>
        <p:sp>
          <p:nvSpPr>
            <p:cNvPr id="8207" name="Oval 18"/>
            <p:cNvSpPr>
              <a:spLocks noChangeArrowheads="1"/>
            </p:cNvSpPr>
            <p:nvPr/>
          </p:nvSpPr>
          <p:spPr bwMode="auto">
            <a:xfrm>
              <a:off x="8382000" y="4557713"/>
              <a:ext cx="1660525" cy="808037"/>
            </a:xfrm>
            <a:prstGeom prst="ellipse">
              <a:avLst/>
            </a:prstGeom>
            <a:solidFill>
              <a:schemeClr val="accent1"/>
            </a:solidFill>
            <a:ln w="12700">
              <a:solidFill>
                <a:schemeClr val="tx1"/>
              </a:solidFill>
              <a:round/>
              <a:headEnd/>
              <a:tailEnd/>
            </a:ln>
          </p:spPr>
          <p:txBody>
            <a:bodyPr wrap="none" anchor="ctr"/>
            <a:lstStyle/>
            <a:p>
              <a:pPr eaLnBrk="0" hangingPunct="0"/>
              <a:endParaRPr lang="en-US"/>
            </a:p>
          </p:txBody>
        </p:sp>
        <p:sp>
          <p:nvSpPr>
            <p:cNvPr id="8208" name="Text Box 19"/>
            <p:cNvSpPr txBox="1">
              <a:spLocks noChangeArrowheads="1"/>
            </p:cNvSpPr>
            <p:nvPr/>
          </p:nvSpPr>
          <p:spPr bwMode="auto">
            <a:xfrm>
              <a:off x="8594725" y="4770438"/>
              <a:ext cx="1219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solidFill>
                    <a:srgbClr val="000000"/>
                  </a:solidFill>
                </a:rPr>
                <a:t>Not 176</a:t>
              </a:r>
            </a:p>
          </p:txBody>
        </p:sp>
      </p:gr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txBox="1">
            <a:spLocks noGrp="1"/>
          </p:cNvSpPr>
          <p:nvPr/>
        </p:nvSpPr>
        <p:spPr bwMode="auto">
          <a:xfrm>
            <a:off x="2857500" y="6096000"/>
            <a:ext cx="27432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r"/>
            <a:fld id="{90B5C208-3320-9643-9DC7-D8BCFEA6C319}" type="slidenum">
              <a:rPr lang="en-US" sz="1400"/>
              <a:pPr algn="r"/>
              <a:t>7</a:t>
            </a:fld>
            <a:endParaRPr lang="en-US" sz="1400"/>
          </a:p>
        </p:txBody>
      </p:sp>
      <p:sp>
        <p:nvSpPr>
          <p:cNvPr id="824322" name="Rectangle 2"/>
          <p:cNvSpPr>
            <a:spLocks noGrp="1" noChangeArrowheads="1"/>
          </p:cNvSpPr>
          <p:nvPr>
            <p:ph type="title" idx="4294967295"/>
          </p:nvPr>
        </p:nvSpPr>
        <p:spPr/>
        <p:txBody>
          <a:bodyPr/>
          <a:lstStyle/>
          <a:p>
            <a:r>
              <a:rPr lang="en-US" sz="3600" dirty="0">
                <a:latin typeface="Arial" charset="0"/>
              </a:rPr>
              <a:t>Which games use the 4 of spades?</a:t>
            </a:r>
          </a:p>
        </p:txBody>
      </p:sp>
      <p:grpSp>
        <p:nvGrpSpPr>
          <p:cNvPr id="2" name="Group 1" descr="Same graph as the slide before with a cross section of the Deck showing which games use the 4 of spades&#10;"/>
          <p:cNvGrpSpPr/>
          <p:nvPr/>
        </p:nvGrpSpPr>
        <p:grpSpPr>
          <a:xfrm>
            <a:off x="800100" y="2743200"/>
            <a:ext cx="9220200" cy="3194050"/>
            <a:chOff x="800100" y="2743200"/>
            <a:chExt cx="9220200" cy="3194050"/>
          </a:xfrm>
        </p:grpSpPr>
        <p:sp>
          <p:nvSpPr>
            <p:cNvPr id="9220" name="Rectangle 4"/>
            <p:cNvSpPr>
              <a:spLocks noChangeArrowheads="1"/>
            </p:cNvSpPr>
            <p:nvPr/>
          </p:nvSpPr>
          <p:spPr bwMode="auto">
            <a:xfrm>
              <a:off x="800100" y="2743200"/>
              <a:ext cx="2133600" cy="381000"/>
            </a:xfrm>
            <a:prstGeom prst="rect">
              <a:avLst/>
            </a:prstGeom>
            <a:solidFill>
              <a:schemeClr val="accent1"/>
            </a:solidFill>
            <a:ln w="12700">
              <a:solidFill>
                <a:schemeClr val="tx1"/>
              </a:solidFill>
              <a:miter lim="800000"/>
              <a:headEnd/>
              <a:tailEnd/>
            </a:ln>
          </p:spPr>
          <p:txBody>
            <a:bodyPr wrap="none" anchor="ctr"/>
            <a:lstStyle/>
            <a:p>
              <a:pPr eaLnBrk="0" hangingPunct="0"/>
              <a:endParaRPr lang="en-US"/>
            </a:p>
          </p:txBody>
        </p:sp>
        <p:sp>
          <p:nvSpPr>
            <p:cNvPr id="9221" name="Text Box 6"/>
            <p:cNvSpPr txBox="1">
              <a:spLocks noChangeArrowheads="1"/>
            </p:cNvSpPr>
            <p:nvPr/>
          </p:nvSpPr>
          <p:spPr bwMode="auto">
            <a:xfrm>
              <a:off x="1181100" y="27432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solidFill>
                    <a:srgbClr val="000000"/>
                  </a:solidFill>
                </a:rPr>
                <a:t>Bridge</a:t>
              </a:r>
            </a:p>
          </p:txBody>
        </p:sp>
        <p:sp>
          <p:nvSpPr>
            <p:cNvPr id="9222" name="Rectangle 8"/>
            <p:cNvSpPr>
              <a:spLocks noChangeArrowheads="1"/>
            </p:cNvSpPr>
            <p:nvPr/>
          </p:nvSpPr>
          <p:spPr bwMode="auto">
            <a:xfrm>
              <a:off x="56007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Pinochle</a:t>
              </a:r>
            </a:p>
          </p:txBody>
        </p:sp>
        <p:sp>
          <p:nvSpPr>
            <p:cNvPr id="9223" name="Rectangle 9"/>
            <p:cNvSpPr>
              <a:spLocks noChangeArrowheads="1"/>
            </p:cNvSpPr>
            <p:nvPr/>
          </p:nvSpPr>
          <p:spPr bwMode="auto">
            <a:xfrm>
              <a:off x="31623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Euchre</a:t>
              </a:r>
            </a:p>
          </p:txBody>
        </p:sp>
        <p:sp>
          <p:nvSpPr>
            <p:cNvPr id="9224" name="Rectangle 10"/>
            <p:cNvSpPr>
              <a:spLocks noChangeArrowheads="1"/>
            </p:cNvSpPr>
            <p:nvPr/>
          </p:nvSpPr>
          <p:spPr bwMode="auto">
            <a:xfrm>
              <a:off x="7886700" y="2743200"/>
              <a:ext cx="2133600" cy="381000"/>
            </a:xfrm>
            <a:prstGeom prst="rect">
              <a:avLst/>
            </a:prstGeom>
            <a:solidFill>
              <a:schemeClr val="accent1"/>
            </a:solidFill>
            <a:ln w="12700">
              <a:solidFill>
                <a:schemeClr val="tx1"/>
              </a:solidFill>
              <a:miter lim="800000"/>
              <a:headEnd/>
              <a:tailEnd/>
            </a:ln>
          </p:spPr>
          <p:txBody>
            <a:bodyPr wrap="none" anchor="ctr"/>
            <a:lstStyle/>
            <a:p>
              <a:pPr algn="ctr" eaLnBrk="0" hangingPunct="0"/>
              <a:r>
                <a:rPr lang="en-US">
                  <a:solidFill>
                    <a:srgbClr val="000000"/>
                  </a:solidFill>
                </a:rPr>
                <a:t>Poker</a:t>
              </a:r>
            </a:p>
          </p:txBody>
        </p:sp>
        <p:sp>
          <p:nvSpPr>
            <p:cNvPr id="9225" name="Oval 11"/>
            <p:cNvSpPr>
              <a:spLocks noChangeArrowheads="1"/>
            </p:cNvSpPr>
            <p:nvPr/>
          </p:nvSpPr>
          <p:spPr bwMode="auto">
            <a:xfrm>
              <a:off x="2933700" y="4343400"/>
              <a:ext cx="3886200" cy="1447800"/>
            </a:xfrm>
            <a:prstGeom prst="ellipse">
              <a:avLst/>
            </a:prstGeom>
            <a:solidFill>
              <a:schemeClr val="accent1"/>
            </a:solidFill>
            <a:ln w="12700">
              <a:solidFill>
                <a:schemeClr val="tx1"/>
              </a:solidFill>
              <a:round/>
              <a:headEnd/>
              <a:tailEnd/>
            </a:ln>
          </p:spPr>
          <p:txBody>
            <a:bodyPr wrap="none" anchor="ctr"/>
            <a:lstStyle/>
            <a:p>
              <a:pPr eaLnBrk="0" hangingPunct="0"/>
              <a:endParaRPr lang="en-US"/>
            </a:p>
          </p:txBody>
        </p:sp>
        <p:sp>
          <p:nvSpPr>
            <p:cNvPr id="9226" name="Line 12"/>
            <p:cNvSpPr>
              <a:spLocks noChangeShapeType="1"/>
            </p:cNvSpPr>
            <p:nvPr/>
          </p:nvSpPr>
          <p:spPr bwMode="auto">
            <a:xfrm>
              <a:off x="2095500" y="3124200"/>
              <a:ext cx="1295400" cy="15240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7" name="Line 13"/>
            <p:cNvSpPr>
              <a:spLocks noChangeShapeType="1"/>
            </p:cNvSpPr>
            <p:nvPr/>
          </p:nvSpPr>
          <p:spPr bwMode="auto">
            <a:xfrm>
              <a:off x="3848100" y="3124200"/>
              <a:ext cx="762000" cy="12192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8" name="Line 14"/>
            <p:cNvSpPr>
              <a:spLocks noChangeShapeType="1"/>
            </p:cNvSpPr>
            <p:nvPr/>
          </p:nvSpPr>
          <p:spPr bwMode="auto">
            <a:xfrm flipH="1">
              <a:off x="5448300" y="3200400"/>
              <a:ext cx="990600" cy="12192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9" name="Line 15"/>
            <p:cNvSpPr>
              <a:spLocks noChangeShapeType="1"/>
            </p:cNvSpPr>
            <p:nvPr/>
          </p:nvSpPr>
          <p:spPr bwMode="auto">
            <a:xfrm flipH="1">
              <a:off x="6515100" y="3276600"/>
              <a:ext cx="2133600" cy="137160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 name="Text Box 16"/>
            <p:cNvSpPr txBox="1">
              <a:spLocks noChangeArrowheads="1"/>
            </p:cNvSpPr>
            <p:nvPr/>
          </p:nvSpPr>
          <p:spPr bwMode="auto">
            <a:xfrm>
              <a:off x="3848100" y="4572000"/>
              <a:ext cx="2590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spcBef>
                  <a:spcPct val="50000"/>
                </a:spcBef>
              </a:pPr>
              <a:r>
                <a:rPr lang="en-US"/>
                <a:t>   </a:t>
              </a:r>
              <a:r>
                <a:rPr lang="en-US">
                  <a:solidFill>
                    <a:srgbClr val="000000"/>
                  </a:solidFill>
                </a:rPr>
                <a:t>Deck of            52 CARDS</a:t>
              </a:r>
            </a:p>
          </p:txBody>
        </p:sp>
        <p:sp>
          <p:nvSpPr>
            <p:cNvPr id="9231" name="Oval 18"/>
            <p:cNvSpPr>
              <a:spLocks noChangeArrowheads="1"/>
            </p:cNvSpPr>
            <p:nvPr/>
          </p:nvSpPr>
          <p:spPr bwMode="auto">
            <a:xfrm>
              <a:off x="8039100" y="5129213"/>
              <a:ext cx="1660525" cy="808037"/>
            </a:xfrm>
            <a:prstGeom prst="ellipse">
              <a:avLst/>
            </a:prstGeom>
            <a:solidFill>
              <a:schemeClr val="accent1"/>
            </a:solidFill>
            <a:ln w="12700">
              <a:solidFill>
                <a:schemeClr val="tx1"/>
              </a:solidFill>
              <a:round/>
              <a:headEnd/>
              <a:tailEnd/>
            </a:ln>
          </p:spPr>
          <p:txBody>
            <a:bodyPr wrap="none" anchor="ctr"/>
            <a:lstStyle/>
            <a:p>
              <a:pPr eaLnBrk="0" hangingPunct="0"/>
              <a:endParaRPr lang="en-US"/>
            </a:p>
          </p:txBody>
        </p:sp>
        <p:sp>
          <p:nvSpPr>
            <p:cNvPr id="9232" name="Rectangle 17"/>
            <p:cNvSpPr>
              <a:spLocks noChangeArrowheads="1"/>
            </p:cNvSpPr>
            <p:nvPr/>
          </p:nvSpPr>
          <p:spPr bwMode="auto">
            <a:xfrm>
              <a:off x="2552700" y="5429250"/>
              <a:ext cx="5505450" cy="209550"/>
            </a:xfrm>
            <a:prstGeom prst="rect">
              <a:avLst/>
            </a:prstGeom>
            <a:solidFill>
              <a:schemeClr val="accent1"/>
            </a:solidFill>
            <a:ln w="12700">
              <a:solidFill>
                <a:schemeClr val="tx1"/>
              </a:solidFill>
              <a:miter lim="800000"/>
              <a:headEnd/>
              <a:tailEnd/>
            </a:ln>
          </p:spPr>
          <p:txBody>
            <a:bodyPr wrap="none" anchor="ctr"/>
            <a:lstStyle/>
            <a:p>
              <a:pPr eaLnBrk="0" hangingPunct="0"/>
              <a:r>
                <a:rPr lang="en-US"/>
                <a:t>                                                                        </a:t>
              </a:r>
              <a:r>
                <a:rPr lang="en-US" b="1">
                  <a:solidFill>
                    <a:schemeClr val="bg2"/>
                  </a:solidFill>
                </a:rPr>
                <a:t>4</a:t>
              </a:r>
              <a:r>
                <a:rPr lang="en-US" b="1"/>
                <a:t> </a:t>
              </a:r>
              <a:r>
                <a:rPr lang="en-US" b="1">
                  <a:solidFill>
                    <a:schemeClr val="bg2"/>
                  </a:solidFill>
                </a:rPr>
                <a:t>of Spades</a:t>
              </a:r>
            </a:p>
          </p:txBody>
        </p:sp>
        <p:sp>
          <p:nvSpPr>
            <p:cNvPr id="9233" name="Rectangle 18"/>
            <p:cNvSpPr>
              <a:spLocks noChangeArrowheads="1"/>
            </p:cNvSpPr>
            <p:nvPr/>
          </p:nvSpPr>
          <p:spPr bwMode="auto">
            <a:xfrm flipV="1">
              <a:off x="3733800" y="5467350"/>
              <a:ext cx="114300" cy="152400"/>
            </a:xfrm>
            <a:prstGeom prst="rect">
              <a:avLst/>
            </a:prstGeom>
            <a:solidFill>
              <a:schemeClr val="accent2"/>
            </a:solidFill>
            <a:ln w="12700">
              <a:solidFill>
                <a:schemeClr val="tx1"/>
              </a:solidFill>
              <a:round/>
              <a:headEnd/>
              <a:tailEnd/>
            </a:ln>
          </p:spPr>
          <p:txBody>
            <a:bodyPr/>
            <a:lstStyle/>
            <a:p>
              <a:pPr eaLnBrk="0" hangingPunct="0"/>
              <a:endParaRPr lang="en-US"/>
            </a:p>
          </p:txBody>
        </p:sp>
        <p:sp>
          <p:nvSpPr>
            <p:cNvPr id="9234" name="Rectangle 19"/>
            <p:cNvSpPr>
              <a:spLocks noChangeArrowheads="1"/>
            </p:cNvSpPr>
            <p:nvPr/>
          </p:nvSpPr>
          <p:spPr bwMode="auto">
            <a:xfrm flipV="1">
              <a:off x="4648200" y="5448300"/>
              <a:ext cx="114300" cy="152400"/>
            </a:xfrm>
            <a:prstGeom prst="rect">
              <a:avLst/>
            </a:prstGeom>
            <a:solidFill>
              <a:srgbClr val="002060"/>
            </a:solidFill>
            <a:ln w="12700">
              <a:solidFill>
                <a:schemeClr val="tx1"/>
              </a:solidFill>
              <a:round/>
              <a:headEnd/>
              <a:tailEnd/>
            </a:ln>
          </p:spPr>
          <p:txBody>
            <a:bodyPr/>
            <a:lstStyle/>
            <a:p>
              <a:pPr eaLnBrk="0" hangingPunct="0"/>
              <a:r>
                <a:rPr lang="en-US"/>
                <a:t> </a:t>
              </a:r>
            </a:p>
          </p:txBody>
        </p:sp>
        <p:sp>
          <p:nvSpPr>
            <p:cNvPr id="9235" name="Rectangle 20"/>
            <p:cNvSpPr>
              <a:spLocks noChangeArrowheads="1"/>
            </p:cNvSpPr>
            <p:nvPr/>
          </p:nvSpPr>
          <p:spPr bwMode="auto">
            <a:xfrm flipV="1">
              <a:off x="5334000" y="5448300"/>
              <a:ext cx="114300" cy="152400"/>
            </a:xfrm>
            <a:prstGeom prst="rect">
              <a:avLst/>
            </a:prstGeom>
            <a:solidFill>
              <a:srgbClr val="002060"/>
            </a:solidFill>
            <a:ln w="12700">
              <a:solidFill>
                <a:schemeClr val="tx1"/>
              </a:solidFill>
              <a:round/>
              <a:headEnd/>
              <a:tailEnd/>
            </a:ln>
          </p:spPr>
          <p:txBody>
            <a:bodyPr/>
            <a:lstStyle/>
            <a:p>
              <a:pPr eaLnBrk="0" hangingPunct="0"/>
              <a:endParaRPr lang="en-US"/>
            </a:p>
          </p:txBody>
        </p:sp>
        <p:sp>
          <p:nvSpPr>
            <p:cNvPr id="9236" name="Rectangle 21"/>
            <p:cNvSpPr>
              <a:spLocks noChangeArrowheads="1"/>
            </p:cNvSpPr>
            <p:nvPr/>
          </p:nvSpPr>
          <p:spPr bwMode="auto">
            <a:xfrm flipV="1">
              <a:off x="6210300" y="5448300"/>
              <a:ext cx="114300" cy="152400"/>
            </a:xfrm>
            <a:prstGeom prst="rect">
              <a:avLst/>
            </a:prstGeom>
            <a:solidFill>
              <a:schemeClr val="accent2"/>
            </a:solidFill>
            <a:ln w="12700">
              <a:solidFill>
                <a:schemeClr val="tx1"/>
              </a:solidFill>
              <a:round/>
              <a:headEnd/>
              <a:tailEnd/>
            </a:ln>
          </p:spPr>
          <p:txBody>
            <a:bodyPr/>
            <a:lstStyle/>
            <a:p>
              <a:pPr eaLnBrk="0" hangingPunct="0"/>
              <a:endParaRPr lang="en-US"/>
            </a:p>
          </p:txBody>
        </p:sp>
      </p:gr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72DC4893-DE50-1542-BE78-A5493DBCC20E}" type="slidenum">
              <a:rPr lang="en-US" sz="1400"/>
              <a:pPr/>
              <a:t>8</a:t>
            </a:fld>
            <a:endParaRPr lang="en-US" sz="1400"/>
          </a:p>
        </p:txBody>
      </p:sp>
      <p:sp>
        <p:nvSpPr>
          <p:cNvPr id="819202" name="Rectangle 2"/>
          <p:cNvSpPr>
            <a:spLocks noGrp="1" noChangeArrowheads="1"/>
          </p:cNvSpPr>
          <p:nvPr>
            <p:ph type="title"/>
          </p:nvPr>
        </p:nvSpPr>
        <p:spPr/>
        <p:txBody>
          <a:bodyPr/>
          <a:lstStyle/>
          <a:p>
            <a:r>
              <a:rPr lang="en-US" dirty="0">
                <a:latin typeface="Arial" charset="0"/>
              </a:rPr>
              <a:t>Bridge: Normal Deck of 52 Cards</a:t>
            </a:r>
          </a:p>
        </p:txBody>
      </p:sp>
      <p:sp>
        <p:nvSpPr>
          <p:cNvPr id="819203" name="Rectangle 3"/>
          <p:cNvSpPr>
            <a:spLocks noGrp="1" noChangeArrowheads="1"/>
          </p:cNvSpPr>
          <p:nvPr>
            <p:ph type="body" idx="1"/>
          </p:nvPr>
        </p:nvSpPr>
        <p:spPr>
          <a:xfrm>
            <a:off x="571500" y="1431925"/>
            <a:ext cx="9105900" cy="5045075"/>
          </a:xfrm>
        </p:spPr>
        <p:txBody>
          <a:bodyPr/>
          <a:lstStyle/>
          <a:p>
            <a:pPr>
              <a:lnSpc>
                <a:spcPct val="80000"/>
              </a:lnSpc>
              <a:buFont typeface="Wingdings" pitchFamily="2" charset="2"/>
              <a:buChar char="n"/>
              <a:defRPr/>
            </a:pPr>
            <a:r>
              <a:rPr lang="en-US" sz="2800" dirty="0" smtClean="0">
                <a:ea typeface="+mn-ea"/>
              </a:rPr>
              <a:t>Data element name(1 of 52): 	</a:t>
            </a:r>
            <a:r>
              <a:rPr lang="en-US" sz="2800" b="1" dirty="0" smtClean="0">
                <a:solidFill>
                  <a:schemeClr val="tx2"/>
                </a:solidFill>
                <a:ea typeface="+mn-ea"/>
              </a:rPr>
              <a:t>4 of spades</a:t>
            </a:r>
          </a:p>
          <a:p>
            <a:pPr>
              <a:lnSpc>
                <a:spcPct val="80000"/>
              </a:lnSpc>
              <a:buFont typeface="Wingdings" pitchFamily="2" charset="2"/>
              <a:buChar char="n"/>
              <a:defRPr/>
            </a:pPr>
            <a:r>
              <a:rPr lang="en-US" sz="2800" dirty="0" smtClean="0">
                <a:ea typeface="+mn-ea"/>
              </a:rPr>
              <a:t>Attributes: </a:t>
            </a:r>
          </a:p>
          <a:p>
            <a:pPr lvl="1">
              <a:lnSpc>
                <a:spcPct val="80000"/>
              </a:lnSpc>
              <a:defRPr/>
            </a:pPr>
            <a:r>
              <a:rPr lang="en-US" sz="2400" dirty="0" smtClean="0"/>
              <a:t>Definition				playing card</a:t>
            </a:r>
          </a:p>
          <a:p>
            <a:pPr lvl="1">
              <a:lnSpc>
                <a:spcPct val="80000"/>
              </a:lnSpc>
              <a:defRPr/>
            </a:pPr>
            <a:r>
              <a:rPr lang="en-US" sz="2400" dirty="0" smtClean="0"/>
              <a:t>Number				4</a:t>
            </a:r>
          </a:p>
          <a:p>
            <a:pPr lvl="1">
              <a:lnSpc>
                <a:spcPct val="80000"/>
              </a:lnSpc>
              <a:defRPr/>
            </a:pPr>
            <a:r>
              <a:rPr lang="en-US" sz="2400" dirty="0" smtClean="0"/>
              <a:t>Suit					spades</a:t>
            </a:r>
          </a:p>
          <a:p>
            <a:pPr lvl="1">
              <a:lnSpc>
                <a:spcPct val="80000"/>
              </a:lnSpc>
              <a:defRPr/>
            </a:pPr>
            <a:r>
              <a:rPr lang="en-US" sz="2400" dirty="0" smtClean="0"/>
              <a:t>Odd/even				</a:t>
            </a:r>
            <a:r>
              <a:rPr lang="en-US" sz="2400" dirty="0" err="1" smtClean="0"/>
              <a:t>even</a:t>
            </a:r>
            <a:endParaRPr lang="en-US" sz="2400" dirty="0" smtClean="0"/>
          </a:p>
          <a:p>
            <a:pPr lvl="1">
              <a:lnSpc>
                <a:spcPct val="80000"/>
              </a:lnSpc>
              <a:defRPr/>
            </a:pPr>
            <a:r>
              <a:rPr lang="en-US" sz="2400" dirty="0" smtClean="0"/>
              <a:t>Picture card				No </a:t>
            </a:r>
          </a:p>
          <a:p>
            <a:pPr lvl="1">
              <a:lnSpc>
                <a:spcPct val="80000"/>
              </a:lnSpc>
              <a:defRPr/>
            </a:pPr>
            <a:r>
              <a:rPr lang="en-US" sz="2400" dirty="0" smtClean="0"/>
              <a:t>Authority				You, or Hoyle</a:t>
            </a:r>
          </a:p>
          <a:p>
            <a:pPr lvl="1">
              <a:lnSpc>
                <a:spcPct val="80000"/>
              </a:lnSpc>
              <a:defRPr/>
            </a:pPr>
            <a:r>
              <a:rPr lang="en-US" sz="2400" dirty="0" smtClean="0"/>
              <a:t>Version or date effective		12-14-1917</a:t>
            </a:r>
          </a:p>
          <a:p>
            <a:pPr lvl="1">
              <a:lnSpc>
                <a:spcPct val="80000"/>
              </a:lnSpc>
              <a:defRPr/>
            </a:pPr>
            <a:r>
              <a:rPr lang="en-US" sz="2400" dirty="0" smtClean="0"/>
              <a:t>Bridge deck member		Yes</a:t>
            </a:r>
          </a:p>
          <a:p>
            <a:pPr lvl="1">
              <a:lnSpc>
                <a:spcPct val="80000"/>
              </a:lnSpc>
              <a:defRPr/>
            </a:pPr>
            <a:r>
              <a:rPr lang="en-US" sz="2400" dirty="0" smtClean="0"/>
              <a:t>Pinochle deck member		No</a:t>
            </a:r>
          </a:p>
          <a:p>
            <a:pPr lvl="1">
              <a:lnSpc>
                <a:spcPct val="80000"/>
              </a:lnSpc>
              <a:defRPr/>
            </a:pPr>
            <a:r>
              <a:rPr lang="en-US" sz="2400" dirty="0" smtClean="0"/>
              <a:t>Euchre deck member		No</a:t>
            </a:r>
          </a:p>
          <a:p>
            <a:pPr lvl="1">
              <a:lnSpc>
                <a:spcPct val="80000"/>
              </a:lnSpc>
              <a:defRPr/>
            </a:pPr>
            <a:r>
              <a:rPr lang="en-US" sz="2400" dirty="0" smtClean="0"/>
              <a:t>Poker deck member		Yes</a:t>
            </a:r>
          </a:p>
          <a:p>
            <a:pPr lvl="1">
              <a:lnSpc>
                <a:spcPct val="80000"/>
              </a:lnSpc>
              <a:defRPr/>
            </a:pPr>
            <a:endParaRPr lang="en-US" sz="2400" dirty="0" smtClean="0"/>
          </a:p>
          <a:p>
            <a:pPr lvl="1">
              <a:lnSpc>
                <a:spcPct val="80000"/>
              </a:lnSpc>
              <a:defRPr/>
            </a:pPr>
            <a:endParaRPr lang="en-US" sz="2400" dirty="0"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fld id="{C2E62F5F-EC8B-B144-993E-DE6CFEEC065B}" type="slidenum">
              <a:rPr lang="en-US" sz="1400"/>
              <a:pPr/>
              <a:t>9</a:t>
            </a:fld>
            <a:endParaRPr lang="en-US" sz="1400"/>
          </a:p>
        </p:txBody>
      </p:sp>
      <p:sp>
        <p:nvSpPr>
          <p:cNvPr id="839682" name="Rectangle 2"/>
          <p:cNvSpPr>
            <a:spLocks noGrp="1" noChangeArrowheads="1"/>
          </p:cNvSpPr>
          <p:nvPr>
            <p:ph type="title"/>
          </p:nvPr>
        </p:nvSpPr>
        <p:spPr/>
        <p:txBody>
          <a:bodyPr/>
          <a:lstStyle/>
          <a:p>
            <a:r>
              <a:rPr lang="en-US" sz="3600" dirty="0">
                <a:latin typeface="Arial" charset="0"/>
              </a:rPr>
              <a:t>Example: AHRQ-USHIK Data Element</a:t>
            </a:r>
          </a:p>
        </p:txBody>
      </p:sp>
      <p:sp>
        <p:nvSpPr>
          <p:cNvPr id="839683" name="Rectangle 3"/>
          <p:cNvSpPr>
            <a:spLocks noGrp="1" noChangeArrowheads="1"/>
          </p:cNvSpPr>
          <p:nvPr>
            <p:ph type="body" idx="1"/>
          </p:nvPr>
        </p:nvSpPr>
        <p:spPr>
          <a:xfrm>
            <a:off x="571500" y="1676400"/>
            <a:ext cx="9364663" cy="5181600"/>
          </a:xfrm>
        </p:spPr>
        <p:txBody>
          <a:bodyPr/>
          <a:lstStyle/>
          <a:p>
            <a:pPr>
              <a:lnSpc>
                <a:spcPct val="90000"/>
              </a:lnSpc>
            </a:pPr>
            <a:r>
              <a:rPr lang="en-US" sz="2800">
                <a:latin typeface="Arial" charset="0"/>
              </a:rPr>
              <a:t>Data Element Name</a:t>
            </a:r>
            <a:r>
              <a:rPr lang="en-US" sz="2400">
                <a:latin typeface="Arial" charset="0"/>
              </a:rPr>
              <a:t>: </a:t>
            </a:r>
            <a:r>
              <a:rPr lang="en-US" sz="2400">
                <a:solidFill>
                  <a:schemeClr val="tx2"/>
                </a:solidFill>
                <a:latin typeface="Arial" charset="0"/>
              </a:rPr>
              <a:t>Gender code</a:t>
            </a:r>
          </a:p>
          <a:p>
            <a:pPr>
              <a:lnSpc>
                <a:spcPct val="90000"/>
              </a:lnSpc>
            </a:pPr>
            <a:r>
              <a:rPr lang="en-US" sz="2800">
                <a:latin typeface="Arial" charset="0"/>
              </a:rPr>
              <a:t>Attributes (Metadata): </a:t>
            </a:r>
            <a:endParaRPr lang="en-US" sz="2400">
              <a:latin typeface="Arial" charset="0"/>
            </a:endParaRPr>
          </a:p>
          <a:p>
            <a:pPr lvl="1">
              <a:lnSpc>
                <a:spcPct val="90000"/>
              </a:lnSpc>
            </a:pPr>
            <a:r>
              <a:rPr lang="en-US" sz="2400">
                <a:latin typeface="Arial" charset="0"/>
              </a:rPr>
              <a:t>Definition				For eligibility, id gender of 						the individual member</a:t>
            </a:r>
          </a:p>
          <a:p>
            <a:pPr lvl="1">
              <a:lnSpc>
                <a:spcPct val="90000"/>
              </a:lnSpc>
            </a:pPr>
            <a:r>
              <a:rPr lang="en-US" sz="2400">
                <a:latin typeface="Arial" charset="0"/>
              </a:rPr>
              <a:t>Context				NCPDP Data Dictionary</a:t>
            </a:r>
          </a:p>
          <a:p>
            <a:pPr lvl="1">
              <a:lnSpc>
                <a:spcPct val="90000"/>
              </a:lnSpc>
            </a:pPr>
            <a:r>
              <a:rPr lang="en-US" sz="2400">
                <a:latin typeface="Arial" charset="0"/>
              </a:rPr>
              <a:t>Registered Authority		NCPDP</a:t>
            </a:r>
          </a:p>
          <a:p>
            <a:pPr lvl="1">
              <a:lnSpc>
                <a:spcPct val="90000"/>
              </a:lnSpc>
            </a:pPr>
            <a:r>
              <a:rPr lang="en-US" sz="2400">
                <a:latin typeface="Arial" charset="0"/>
              </a:rPr>
              <a:t>Effective date 			2001-11-27</a:t>
            </a:r>
          </a:p>
          <a:p>
            <a:pPr lvl="1">
              <a:lnSpc>
                <a:spcPct val="90000"/>
              </a:lnSpc>
            </a:pPr>
            <a:r>
              <a:rPr lang="en-US" sz="2400">
                <a:latin typeface="Arial" charset="0"/>
              </a:rPr>
              <a:t>Data type				Alphabetic extended</a:t>
            </a:r>
          </a:p>
          <a:p>
            <a:pPr lvl="1">
              <a:lnSpc>
                <a:spcPct val="90000"/>
              </a:lnSpc>
            </a:pPr>
            <a:r>
              <a:rPr lang="en-US" sz="2400">
                <a:latin typeface="Arial" charset="0"/>
              </a:rPr>
              <a:t>Representation Layout		X(1)</a:t>
            </a:r>
          </a:p>
          <a:p>
            <a:pPr lvl="1">
              <a:lnSpc>
                <a:spcPct val="90000"/>
              </a:lnSpc>
            </a:pPr>
            <a:r>
              <a:rPr lang="en-US" sz="2400">
                <a:latin typeface="Arial" charset="0"/>
              </a:rPr>
              <a:t>Value Domain			Gender, coded_VD</a:t>
            </a:r>
          </a:p>
          <a:p>
            <a:pPr lvl="1">
              <a:lnSpc>
                <a:spcPct val="90000"/>
              </a:lnSpc>
            </a:pPr>
            <a:r>
              <a:rPr lang="en-US" sz="2400">
                <a:latin typeface="Arial" charset="0"/>
              </a:rPr>
              <a:t>Codes				M (male), F (female), blank 						(unknown)</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17236</TotalTime>
  <Pages>1</Pages>
  <Words>1150</Words>
  <Application>Microsoft Macintosh PowerPoint</Application>
  <PresentationFormat>35mm Slides</PresentationFormat>
  <Paragraphs>291</Paragraphs>
  <Slides>32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Times New Roman</vt:lpstr>
      <vt:lpstr>Arial</vt:lpstr>
      <vt:lpstr>Wingdings</vt:lpstr>
      <vt:lpstr>Monotype Sorts</vt:lpstr>
      <vt:lpstr>Arial Narrow</vt:lpstr>
      <vt:lpstr>Default Design</vt:lpstr>
      <vt:lpstr>Data Standards and the United States Health Information Knowledgebase</vt:lpstr>
      <vt:lpstr>Agency for Healthcare Research and Quality (AHRQ)</vt:lpstr>
      <vt:lpstr>Presentation</vt:lpstr>
      <vt:lpstr>Learning Objectives</vt:lpstr>
      <vt:lpstr>Card Games Metadata Registry</vt:lpstr>
      <vt:lpstr>What cards are needed to play?</vt:lpstr>
      <vt:lpstr>Which games use the 4 of spades?</vt:lpstr>
      <vt:lpstr>Bridge: Normal Deck of 52 Cards</vt:lpstr>
      <vt:lpstr>Example: AHRQ-USHIK Data Element</vt:lpstr>
      <vt:lpstr>How does each authority express gender?</vt:lpstr>
      <vt:lpstr>Comparison Matrix Aids in Harmonizing Data Elements </vt:lpstr>
      <vt:lpstr>Do the data elements in my EHR fit Meaningful Use specifications?</vt:lpstr>
      <vt:lpstr>What Portals are in USHIK?</vt:lpstr>
      <vt:lpstr>Application Projects Highlighted </vt:lpstr>
      <vt:lpstr>HITSP Project Background </vt:lpstr>
      <vt:lpstr>HITSP Project Organization</vt:lpstr>
      <vt:lpstr>HITSP Deliverables </vt:lpstr>
      <vt:lpstr>USHIK Focus and Deliverables </vt:lpstr>
      <vt:lpstr>USHIK Demonstration </vt:lpstr>
      <vt:lpstr>S&amp;I Framework Project Background </vt:lpstr>
      <vt:lpstr>S&amp;I Framework Project Organization</vt:lpstr>
      <vt:lpstr>S&amp;I Framework Deliverables </vt:lpstr>
      <vt:lpstr>USHIK Focus and Deliverables </vt:lpstr>
      <vt:lpstr>USHIK Demonstration </vt:lpstr>
      <vt:lpstr>Meaningful Use Project Background </vt:lpstr>
      <vt:lpstr>Meaningful Use Measures </vt:lpstr>
      <vt:lpstr>USHIK Focus and Deliverables </vt:lpstr>
      <vt:lpstr>USHIK Demonstration </vt:lpstr>
      <vt:lpstr>We value  your  Input!!  </vt:lpstr>
      <vt:lpstr>Lessons Learned</vt:lpstr>
      <vt:lpstr>Finale</vt:lpstr>
      <vt:lpstr>Data Standards and the United States Health Information Knowledgebase</vt:lpstr>
    </vt:vector>
  </TitlesOfParts>
  <Company>AHRQ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 Michael Fitzmaurice</dc:creator>
  <cp:lastModifiedBy>Vanessa Graham</cp:lastModifiedBy>
  <cp:revision>726</cp:revision>
  <cp:lastPrinted>2003-01-21T20:19:23Z</cp:lastPrinted>
  <dcterms:created xsi:type="dcterms:W3CDTF">1998-03-10T09:05:00Z</dcterms:created>
  <dcterms:modified xsi:type="dcterms:W3CDTF">2011-10-20T20:56:33Z</dcterms:modified>
</cp:coreProperties>
</file>