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handoutMasterIdLst>
    <p:handoutMasterId r:id="rId25"/>
  </p:handout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 varScale="1">
        <p:scale>
          <a:sx n="127" d="100"/>
          <a:sy n="127" d="100"/>
        </p:scale>
        <p:origin x="-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2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fiete01\My%20Documents\ADE%20projects\ADEAmb\Coststudy\2wk_intervals_bf_after_ADE3.xls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Total costs in 2-week periods before and after the ADE</a:t>
            </a:r>
          </a:p>
        </c:rich>
      </c:tx>
      <c:layout>
        <c:manualLayout>
          <c:xMode val="edge"/>
          <c:yMode val="edge"/>
          <c:x val="0.0118386977432482"/>
          <c:y val="0.081833060556465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0799112097669257"/>
          <c:y val="0.171849427168576"/>
          <c:w val="0.8157602663707"/>
          <c:h val="0.649754500818331"/>
        </c:manualLayout>
      </c:layout>
      <c:lineChart>
        <c:grouping val="standard"/>
        <c:varyColors val="0"/>
        <c:ser>
          <c:idx val="0"/>
          <c:order val="0"/>
          <c:tx>
            <c:strRef>
              <c:f>Sheet1!$B$24</c:f>
              <c:strCache>
                <c:ptCount val="1"/>
                <c:pt idx="0">
                  <c:v>Cases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rgbClr val="800000"/>
              </a:solidFill>
              <a:ln>
                <a:solidFill>
                  <a:srgbClr val="800000"/>
                </a:solidFill>
                <a:prstDash val="solid"/>
              </a:ln>
            </c:spPr>
          </c:marker>
          <c:val>
            <c:numRef>
              <c:f>Sheet1!$C$24:$N$24</c:f>
              <c:numCache>
                <c:formatCode>0.00</c:formatCode>
                <c:ptCount val="12"/>
                <c:pt idx="0">
                  <c:v>446.4199999999998</c:v>
                </c:pt>
                <c:pt idx="1">
                  <c:v>431.02</c:v>
                </c:pt>
                <c:pt idx="2">
                  <c:v>501.67</c:v>
                </c:pt>
                <c:pt idx="3">
                  <c:v>692.4399999999997</c:v>
                </c:pt>
                <c:pt idx="4">
                  <c:v>877.49</c:v>
                </c:pt>
                <c:pt idx="5">
                  <c:v>705.98</c:v>
                </c:pt>
                <c:pt idx="6" formatCode="General">
                  <c:v>1940.98</c:v>
                </c:pt>
                <c:pt idx="7" formatCode="General">
                  <c:v>825.7700000000003</c:v>
                </c:pt>
                <c:pt idx="8" formatCode="General">
                  <c:v>571.53</c:v>
                </c:pt>
                <c:pt idx="9" formatCode="General">
                  <c:v>564.67</c:v>
                </c:pt>
                <c:pt idx="10" formatCode="General">
                  <c:v>451.4899999999998</c:v>
                </c:pt>
                <c:pt idx="11" formatCode="General">
                  <c:v>343.63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Sheet1!$B$25</c:f>
              <c:strCache>
                <c:ptCount val="1"/>
                <c:pt idx="0">
                  <c:v>Controls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9"/>
            <c:spPr>
              <a:solidFill>
                <a:srgbClr val="0066CC"/>
              </a:solidFill>
              <a:ln>
                <a:solidFill>
                  <a:srgbClr val="0066CC"/>
                </a:solidFill>
                <a:prstDash val="solid"/>
              </a:ln>
            </c:spPr>
          </c:marker>
          <c:val>
            <c:numRef>
              <c:f>Sheet1!$C$25:$N$25</c:f>
              <c:numCache>
                <c:formatCode>0.00</c:formatCode>
                <c:ptCount val="12"/>
                <c:pt idx="0">
                  <c:v>103.37</c:v>
                </c:pt>
                <c:pt idx="1">
                  <c:v>161.29</c:v>
                </c:pt>
                <c:pt idx="2">
                  <c:v>169.87</c:v>
                </c:pt>
                <c:pt idx="3" formatCode="General">
                  <c:v>547.57</c:v>
                </c:pt>
                <c:pt idx="4" formatCode="General">
                  <c:v>444.27</c:v>
                </c:pt>
                <c:pt idx="5" formatCode="General">
                  <c:v>250.65</c:v>
                </c:pt>
                <c:pt idx="6" formatCode="General">
                  <c:v>440.04</c:v>
                </c:pt>
                <c:pt idx="7" formatCode="General">
                  <c:v>233.93</c:v>
                </c:pt>
                <c:pt idx="8" formatCode="General">
                  <c:v>326.2299999999998</c:v>
                </c:pt>
                <c:pt idx="9" formatCode="General">
                  <c:v>245.26</c:v>
                </c:pt>
                <c:pt idx="10" formatCode="General">
                  <c:v>217.08</c:v>
                </c:pt>
                <c:pt idx="11" formatCode="General">
                  <c:v>237.12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1857848"/>
        <c:axId val="551822632"/>
      </c:lineChart>
      <c:catAx>
        <c:axId val="551857848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ln w="3175">
            <a:solidFill>
              <a:srgbClr val="000000"/>
            </a:solidFill>
            <a:prstDash val="solid"/>
          </a:ln>
        </c:spPr>
        <c:crossAx val="551822632"/>
        <c:crosses val="autoZero"/>
        <c:auto val="1"/>
        <c:lblAlgn val="ctr"/>
        <c:lblOffset val="100"/>
        <c:tickMarkSkip val="1"/>
        <c:noMultiLvlLbl val="0"/>
      </c:catAx>
      <c:valAx>
        <c:axId val="551822632"/>
        <c:scaling>
          <c:orientation val="minMax"/>
          <c:max val="2500.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51857848"/>
        <c:crosses val="autoZero"/>
        <c:crossBetween val="between"/>
        <c:majorUnit val="500.0"/>
        <c:minorUnit val="100.0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915649278579357"/>
          <c:y val="0.461538461538462"/>
          <c:w val="0.0799112097669257"/>
          <c:h val="0.0703764320785598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0.084</cdr:x>
      <cdr:y>0.826</cdr:y>
    </cdr:from>
    <cdr:to>
      <cdr:x>0.142</cdr:x>
      <cdr:y>0.8645</cdr:y>
    </cdr:to>
    <cdr:sp macro="" textlink="">
      <cdr:nvSpPr>
        <cdr:cNvPr id="2053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20890" y="4807134"/>
          <a:ext cx="497758" cy="22406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000000"/>
              </a:solidFill>
              <a:latin typeface="Arial"/>
              <a:cs typeface="Arial"/>
            </a:rPr>
            <a:t>12-11</a:t>
          </a:r>
        </a:p>
      </cdr:txBody>
    </cdr:sp>
  </cdr:relSizeAnchor>
  <cdr:relSizeAnchor xmlns:cdr="http://schemas.openxmlformats.org/drawingml/2006/chartDrawing">
    <cdr:from>
      <cdr:x>0.1535</cdr:x>
      <cdr:y>0.826</cdr:y>
    </cdr:from>
    <cdr:to>
      <cdr:x>0.21125</cdr:x>
      <cdr:y>0.86625</cdr:y>
    </cdr:to>
    <cdr:sp macro="" textlink="">
      <cdr:nvSpPr>
        <cdr:cNvPr id="2054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17341" y="4807134"/>
          <a:ext cx="495612" cy="2342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000000"/>
              </a:solidFill>
              <a:latin typeface="Arial"/>
              <a:cs typeface="Arial"/>
            </a:rPr>
            <a:t>10-9</a:t>
          </a:r>
        </a:p>
      </cdr:txBody>
    </cdr:sp>
  </cdr:relSizeAnchor>
  <cdr:relSizeAnchor xmlns:cdr="http://schemas.openxmlformats.org/drawingml/2006/chartDrawing">
    <cdr:from>
      <cdr:x>0.23175</cdr:x>
      <cdr:y>0.826</cdr:y>
    </cdr:from>
    <cdr:to>
      <cdr:x>0.271</cdr:x>
      <cdr:y>0.86625</cdr:y>
    </cdr:to>
    <cdr:sp macro="" textlink="">
      <cdr:nvSpPr>
        <cdr:cNvPr id="2055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88884" y="4807134"/>
          <a:ext cx="336845" cy="2342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000000"/>
              </a:solidFill>
              <a:latin typeface="Arial"/>
              <a:cs typeface="Arial"/>
            </a:rPr>
            <a:t>8-7</a:t>
          </a:r>
        </a:p>
      </cdr:txBody>
    </cdr:sp>
  </cdr:relSizeAnchor>
  <cdr:relSizeAnchor xmlns:cdr="http://schemas.openxmlformats.org/drawingml/2006/chartDrawing">
    <cdr:from>
      <cdr:x>0.30025</cdr:x>
      <cdr:y>0.826</cdr:y>
    </cdr:from>
    <cdr:to>
      <cdr:x>0.345</cdr:x>
      <cdr:y>0.8685</cdr:y>
    </cdr:to>
    <cdr:sp macro="" textlink="">
      <cdr:nvSpPr>
        <cdr:cNvPr id="2056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576753" y="4807134"/>
          <a:ext cx="384046" cy="2473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000000"/>
              </a:solidFill>
              <a:latin typeface="Arial"/>
              <a:cs typeface="Arial"/>
            </a:rPr>
            <a:t>6-5</a:t>
          </a:r>
        </a:p>
      </cdr:txBody>
    </cdr:sp>
  </cdr:relSizeAnchor>
  <cdr:relSizeAnchor xmlns:cdr="http://schemas.openxmlformats.org/drawingml/2006/chartDrawing">
    <cdr:from>
      <cdr:x>0.37125</cdr:x>
      <cdr:y>0.826</cdr:y>
    </cdr:from>
    <cdr:to>
      <cdr:x>0.4105</cdr:x>
      <cdr:y>0.8685</cdr:y>
    </cdr:to>
    <cdr:sp macro="" textlink="">
      <cdr:nvSpPr>
        <cdr:cNvPr id="2057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186077" y="4807134"/>
          <a:ext cx="336844" cy="2473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000000"/>
              </a:solidFill>
              <a:latin typeface="Arial"/>
              <a:cs typeface="Arial"/>
            </a:rPr>
            <a:t>4-3</a:t>
          </a:r>
        </a:p>
      </cdr:txBody>
    </cdr:sp>
  </cdr:relSizeAnchor>
  <cdr:relSizeAnchor xmlns:cdr="http://schemas.openxmlformats.org/drawingml/2006/chartDrawing">
    <cdr:from>
      <cdr:x>0.43475</cdr:x>
      <cdr:y>0.826</cdr:y>
    </cdr:from>
    <cdr:to>
      <cdr:x>0.48125</cdr:x>
      <cdr:y>0.86625</cdr:y>
    </cdr:to>
    <cdr:sp macro="" textlink="">
      <cdr:nvSpPr>
        <cdr:cNvPr id="2058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731035" y="4807134"/>
          <a:ext cx="399065" cy="2342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000000"/>
              </a:solidFill>
              <a:latin typeface="Arial"/>
              <a:cs typeface="Arial"/>
            </a:rPr>
            <a:t>2-1</a:t>
          </a:r>
        </a:p>
      </cdr:txBody>
    </cdr:sp>
  </cdr:relSizeAnchor>
  <cdr:relSizeAnchor xmlns:cdr="http://schemas.openxmlformats.org/drawingml/2006/chartDrawing">
    <cdr:from>
      <cdr:x>0.488</cdr:x>
      <cdr:y>0.173</cdr:y>
    </cdr:from>
    <cdr:to>
      <cdr:x>0.488</cdr:x>
      <cdr:y>0.8255</cdr:y>
    </cdr:to>
    <cdr:sp macro="" textlink="">
      <cdr:nvSpPr>
        <cdr:cNvPr id="2059" name="Line 11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4188028" y="1006821"/>
          <a:ext cx="0" cy="3797403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5400">
          <a:solidFill>
            <a:srgbClr val="000000"/>
          </a:solidFill>
          <a:round/>
          <a:headEnd/>
          <a:tailEnd/>
        </a:ln>
      </cdr:spPr>
    </cdr:sp>
  </cdr:relSizeAnchor>
  <cdr:relSizeAnchor xmlns:cdr="http://schemas.openxmlformats.org/drawingml/2006/chartDrawing">
    <cdr:from>
      <cdr:x>0.505</cdr:x>
      <cdr:y>0.826</cdr:y>
    </cdr:from>
    <cdr:to>
      <cdr:x>0.55075</cdr:x>
      <cdr:y>0.86625</cdr:y>
    </cdr:to>
    <cdr:sp macro="" textlink="">
      <cdr:nvSpPr>
        <cdr:cNvPr id="2060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333923" y="4807134"/>
          <a:ext cx="392627" cy="2342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000000"/>
              </a:solidFill>
              <a:latin typeface="Arial"/>
              <a:cs typeface="Arial"/>
            </a:rPr>
            <a:t>1-2</a:t>
          </a:r>
        </a:p>
      </cdr:txBody>
    </cdr:sp>
  </cdr:relSizeAnchor>
  <cdr:relSizeAnchor xmlns:cdr="http://schemas.openxmlformats.org/drawingml/2006/chartDrawing">
    <cdr:from>
      <cdr:x>0.5695</cdr:x>
      <cdr:y>0.826</cdr:y>
    </cdr:from>
    <cdr:to>
      <cdr:x>0.61525</cdr:x>
      <cdr:y>0.86625</cdr:y>
    </cdr:to>
    <cdr:sp macro="" textlink="">
      <cdr:nvSpPr>
        <cdr:cNvPr id="2061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87463" y="4807134"/>
          <a:ext cx="392628" cy="2342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000000"/>
              </a:solidFill>
              <a:latin typeface="Arial"/>
              <a:cs typeface="Arial"/>
            </a:rPr>
            <a:t>3-4</a:t>
          </a:r>
        </a:p>
      </cdr:txBody>
    </cdr:sp>
  </cdr:relSizeAnchor>
  <cdr:relSizeAnchor xmlns:cdr="http://schemas.openxmlformats.org/drawingml/2006/chartDrawing">
    <cdr:from>
      <cdr:x>0.63475</cdr:x>
      <cdr:y>0.826</cdr:y>
    </cdr:from>
    <cdr:to>
      <cdr:x>0.68125</cdr:x>
      <cdr:y>0.86625</cdr:y>
    </cdr:to>
    <cdr:sp macro="" textlink="">
      <cdr:nvSpPr>
        <cdr:cNvPr id="2062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447440" y="4807134"/>
          <a:ext cx="399065" cy="2342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000000"/>
              </a:solidFill>
              <a:latin typeface="Arial"/>
              <a:cs typeface="Arial"/>
            </a:rPr>
            <a:t>5-6</a:t>
          </a:r>
        </a:p>
      </cdr:txBody>
    </cdr:sp>
  </cdr:relSizeAnchor>
  <cdr:relSizeAnchor xmlns:cdr="http://schemas.openxmlformats.org/drawingml/2006/chartDrawing">
    <cdr:from>
      <cdr:x>0.70325</cdr:x>
      <cdr:y>0.826</cdr:y>
    </cdr:from>
    <cdr:to>
      <cdr:x>0.749</cdr:x>
      <cdr:y>0.86625</cdr:y>
    </cdr:to>
    <cdr:sp macro="" textlink="">
      <cdr:nvSpPr>
        <cdr:cNvPr id="2063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035309" y="4807134"/>
          <a:ext cx="392628" cy="2342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000000"/>
              </a:solidFill>
              <a:latin typeface="Arial"/>
              <a:cs typeface="Arial"/>
            </a:rPr>
            <a:t>7-8</a:t>
          </a:r>
        </a:p>
      </cdr:txBody>
    </cdr:sp>
  </cdr:relSizeAnchor>
  <cdr:relSizeAnchor xmlns:cdr="http://schemas.openxmlformats.org/drawingml/2006/chartDrawing">
    <cdr:from>
      <cdr:x>0.775</cdr:x>
      <cdr:y>0.826</cdr:y>
    </cdr:from>
    <cdr:to>
      <cdr:x>0.8215</cdr:x>
      <cdr:y>0.86625</cdr:y>
    </cdr:to>
    <cdr:sp macro="" textlink="">
      <cdr:nvSpPr>
        <cdr:cNvPr id="2064" name="Text Box 1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651069" y="4807134"/>
          <a:ext cx="399065" cy="2342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000000"/>
              </a:solidFill>
              <a:latin typeface="Arial"/>
              <a:cs typeface="Arial"/>
            </a:rPr>
            <a:t>9-10</a:t>
          </a:r>
        </a:p>
      </cdr:txBody>
    </cdr:sp>
  </cdr:relSizeAnchor>
  <cdr:relSizeAnchor xmlns:cdr="http://schemas.openxmlformats.org/drawingml/2006/chartDrawing">
    <cdr:from>
      <cdr:x>0.846</cdr:x>
      <cdr:y>0.826</cdr:y>
    </cdr:from>
    <cdr:to>
      <cdr:x>0.91025</cdr:x>
      <cdr:y>0.8685</cdr:y>
    </cdr:to>
    <cdr:sp macro="" textlink="">
      <cdr:nvSpPr>
        <cdr:cNvPr id="2065" name="Text Box 1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260393" y="4807134"/>
          <a:ext cx="551395" cy="2473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00" b="1" i="0" u="none" strike="noStrike" baseline="0">
              <a:solidFill>
                <a:srgbClr val="000000"/>
              </a:solidFill>
              <a:latin typeface="Arial"/>
              <a:cs typeface="Arial"/>
            </a:rPr>
            <a:t>11-12</a:t>
          </a:r>
        </a:p>
      </cdr:txBody>
    </cdr:sp>
  </cdr:relSizeAnchor>
  <cdr:relSizeAnchor xmlns:cdr="http://schemas.openxmlformats.org/drawingml/2006/chartDrawing">
    <cdr:from>
      <cdr:x>0.18675</cdr:x>
      <cdr:y>0.8685</cdr:y>
    </cdr:from>
    <cdr:to>
      <cdr:x>0.30675</cdr:x>
      <cdr:y>0.92675</cdr:y>
    </cdr:to>
    <cdr:sp macro="" textlink="">
      <cdr:nvSpPr>
        <cdr:cNvPr id="2066" name="Text Box 1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02693" y="5054475"/>
          <a:ext cx="1029843" cy="33900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400" b="1" i="0" u="none" strike="noStrike" baseline="0">
              <a:solidFill>
                <a:srgbClr val="000000"/>
              </a:solidFill>
              <a:latin typeface="Arial"/>
              <a:cs typeface="Arial"/>
            </a:rPr>
            <a:t>Pre-Period</a:t>
          </a:r>
        </a:p>
      </cdr:txBody>
    </cdr:sp>
  </cdr:relSizeAnchor>
  <cdr:relSizeAnchor xmlns:cdr="http://schemas.openxmlformats.org/drawingml/2006/chartDrawing">
    <cdr:from>
      <cdr:x>0.62825</cdr:x>
      <cdr:y>0.8685</cdr:y>
    </cdr:from>
    <cdr:to>
      <cdr:x>0.775</cdr:x>
      <cdr:y>0.9255</cdr:y>
    </cdr:to>
    <cdr:sp macro="" textlink="">
      <cdr:nvSpPr>
        <cdr:cNvPr id="2067" name="Text Box 1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91657" y="5054475"/>
          <a:ext cx="1259412" cy="33172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400" b="1" i="0" u="none" strike="noStrike" baseline="0">
              <a:solidFill>
                <a:srgbClr val="000000"/>
              </a:solidFill>
              <a:latin typeface="Arial"/>
              <a:cs typeface="Arial"/>
            </a:rPr>
            <a:t>Post-Period</a:t>
          </a:r>
        </a:p>
      </cdr:txBody>
    </cdr:sp>
  </cdr:relSizeAnchor>
  <cdr:relSizeAnchor xmlns:cdr="http://schemas.openxmlformats.org/drawingml/2006/chartDrawing">
    <cdr:from>
      <cdr:x>0.4105</cdr:x>
      <cdr:y>0.8685</cdr:y>
    </cdr:from>
    <cdr:to>
      <cdr:x>0.58075</cdr:x>
      <cdr:y>0.9255</cdr:y>
    </cdr:to>
    <cdr:sp macro="" textlink="">
      <cdr:nvSpPr>
        <cdr:cNvPr id="2068" name="Text Box 2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22921" y="5054475"/>
          <a:ext cx="1461090" cy="33172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400" b="1" i="0" u="none" strike="noStrike" baseline="0">
              <a:solidFill>
                <a:srgbClr val="000000"/>
              </a:solidFill>
              <a:latin typeface="Arial"/>
              <a:cs typeface="Arial"/>
            </a:rPr>
            <a:t>Day of the ADE</a:t>
          </a:r>
        </a:p>
      </cdr:txBody>
    </cdr:sp>
  </cdr:relSizeAnchor>
  <cdr:relSizeAnchor xmlns:cdr="http://schemas.openxmlformats.org/drawingml/2006/chartDrawing">
    <cdr:from>
      <cdr:x>0.488</cdr:x>
      <cdr:y>0.83</cdr:y>
    </cdr:from>
    <cdr:to>
      <cdr:x>0.488</cdr:x>
      <cdr:y>0.87275</cdr:y>
    </cdr:to>
    <cdr:sp macro="" textlink="">
      <cdr:nvSpPr>
        <cdr:cNvPr id="2069" name="Line 21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4188028" y="4830413"/>
          <a:ext cx="0" cy="248796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22225">
          <a:solidFill>
            <a:srgbClr val="00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0.32725</cdr:x>
      <cdr:y>0.93725</cdr:y>
    </cdr:from>
    <cdr:to>
      <cdr:x>0.717</cdr:x>
      <cdr:y>0.99425</cdr:y>
    </cdr:to>
    <cdr:sp macro="" textlink="">
      <cdr:nvSpPr>
        <cdr:cNvPr id="2070" name="Text Box 2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808468" y="5454584"/>
          <a:ext cx="3344844" cy="33172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4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Weeks Before and After </a:t>
          </a:r>
          <a:r>
            <a:rPr lang="en-US" sz="1400" b="1" i="0" u="none" strike="noStrike" baseline="0" dirty="0" smtClean="0">
              <a:solidFill>
                <a:srgbClr val="000000"/>
              </a:solidFill>
              <a:latin typeface="Arial"/>
              <a:cs typeface="Arial"/>
            </a:rPr>
            <a:t>Day </a:t>
          </a:r>
          <a:r>
            <a:rPr lang="en-US" sz="14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of ADE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3CFF1-0E86-49FD-936C-5091B14B3096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FC785-09DA-45A1-BB09-E2F39DF006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413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PPP_SBUSC_TLE_Jigsaw_Puzz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524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600200"/>
            <a:ext cx="6400800" cy="1447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E618-624C-46E5-92A1-8D0E8F1A480C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056D-0902-4B05-B578-8FD2F98A81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E618-624C-46E5-92A1-8D0E8F1A480C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056D-0902-4B05-B578-8FD2F98A81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E618-624C-46E5-92A1-8D0E8F1A480C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056D-0902-4B05-B578-8FD2F98A81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E618-624C-46E5-92A1-8D0E8F1A480C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056D-0902-4B05-B578-8FD2F98A81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E618-624C-46E5-92A1-8D0E8F1A480C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056D-0902-4B05-B578-8FD2F98A81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E618-624C-46E5-92A1-8D0E8F1A480C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056D-0902-4B05-B578-8FD2F98A81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71600"/>
            <a:ext cx="9144000" cy="5486400"/>
          </a:xfrm>
          <a:prstGeom prst="rect">
            <a:avLst/>
          </a:prstGeom>
          <a:gradFill flip="none" rotWithShape="1">
            <a:gsLst>
              <a:gs pos="29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PPP_SBUSC_TXT_Jigsaw_Puzzle.png"/>
          <p:cNvPicPr>
            <a:picLocks noChangeAspect="1"/>
          </p:cNvPicPr>
          <p:nvPr/>
        </p:nvPicPr>
        <p:blipFill>
          <a:blip r:embed="rId2" cstate="print"/>
          <a:srcRect b="80000"/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E618-624C-46E5-92A1-8D0E8F1A480C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056D-0902-4B05-B578-8FD2F98A81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7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PPP_SBUSC_TXT_Jigsaw_Puzzle.png"/>
          <p:cNvPicPr>
            <a:picLocks noChangeAspect="1"/>
          </p:cNvPicPr>
          <p:nvPr/>
        </p:nvPicPr>
        <p:blipFill>
          <a:blip r:embed="rId2" cstate="print"/>
          <a:srcRect b="80000"/>
          <a:stretch>
            <a:fillRect/>
          </a:stretch>
        </p:blipFill>
        <p:spPr>
          <a:xfrm>
            <a:off x="0" y="0"/>
            <a:ext cx="91440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E618-624C-46E5-92A1-8D0E8F1A480C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056D-0902-4B05-B578-8FD2F98A81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E618-624C-46E5-92A1-8D0E8F1A480C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056D-0902-4B05-B578-8FD2F98A81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E618-624C-46E5-92A1-8D0E8F1A480C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056D-0902-4B05-B578-8FD2F98A81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E618-624C-46E5-92A1-8D0E8F1A480C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056D-0902-4B05-B578-8FD2F98A81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E618-624C-46E5-92A1-8D0E8F1A480C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056D-0902-4B05-B578-8FD2F98A81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CE618-624C-46E5-92A1-8D0E8F1A480C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5056D-0902-4B05-B578-8FD2F98A81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PPP_SBUSC_TXT_Jigsaw_Puzzle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6200"/>
            <a:ext cx="7467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CE618-624C-46E5-92A1-8D0E8F1A480C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5056D-0902-4B05-B578-8FD2F98A81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838200"/>
            <a:ext cx="7924800" cy="1847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Estimating the ROI for Computerized Clinical Decision Support Systems:</a:t>
            </a:r>
            <a:br>
              <a:rPr lang="en-US" dirty="0" smtClean="0"/>
            </a:br>
            <a:r>
              <a:rPr lang="en-US" dirty="0" smtClean="0"/>
              <a:t>Pieces of the Puzzle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33800" y="3352800"/>
            <a:ext cx="5181600" cy="1447800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en-US" sz="4500" dirty="0" smtClean="0"/>
              <a:t>Terry Field, D.Sc.</a:t>
            </a:r>
          </a:p>
          <a:p>
            <a:pPr algn="r"/>
            <a:r>
              <a:rPr lang="en-US" sz="3800" dirty="0" smtClean="0"/>
              <a:t>Meyers Primary Care Institute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University of Massachusetts Medical School, Fallon Community Health Plan, Fallon Clinic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– Personnel Time &amp; Costs</a:t>
            </a:r>
            <a:endParaRPr lang="en-US" dirty="0"/>
          </a:p>
        </p:txBody>
      </p:sp>
      <p:graphicFrame>
        <p:nvGraphicFramePr>
          <p:cNvPr id="4" name="Content Placeholder 3" title="Results - Personnel Time &amp; Cost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6681130"/>
              </p:ext>
            </p:extLst>
          </p:nvPr>
        </p:nvGraphicFramePr>
        <p:xfrm>
          <a:off x="990600" y="1371600"/>
          <a:ext cx="7391399" cy="4916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7385"/>
                <a:gridCol w="1096200"/>
                <a:gridCol w="1192792"/>
                <a:gridCol w="1095022"/>
              </a:tblGrid>
              <a:tr h="114898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Category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Hours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Cost ($)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% of total time</a:t>
                      </a:r>
                      <a:endParaRPr lang="en-US" sz="2400" dirty="0"/>
                    </a:p>
                  </a:txBody>
                  <a:tcPr/>
                </a:tc>
              </a:tr>
              <a:tr h="46597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Physicians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614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55,340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47</a:t>
                      </a:r>
                      <a:endParaRPr lang="en-US" sz="2400" dirty="0"/>
                    </a:p>
                  </a:txBody>
                  <a:tcPr/>
                </a:tc>
              </a:tr>
              <a:tr h="46597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Operations research analyst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370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12,561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28</a:t>
                      </a:r>
                      <a:endParaRPr lang="en-US" sz="2400" dirty="0"/>
                    </a:p>
                  </a:txBody>
                  <a:tcPr/>
                </a:tc>
              </a:tr>
              <a:tr h="46597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Research assistant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202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3,885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/>
                </a:tc>
              </a:tr>
              <a:tr h="46597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Registered nurse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58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1,873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</a:tr>
              <a:tr h="46597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Computer software</a:t>
                      </a:r>
                      <a:r>
                        <a:rPr lang="en-US" sz="2400" baseline="0" dirty="0" smtClean="0"/>
                        <a:t> engineer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1,692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</a:tr>
              <a:tr h="46597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Database administrator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597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</a:tr>
              <a:tr h="46597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Pharmacist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367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</a:tr>
              <a:tr h="46597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Total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1,308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76,314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Activities &amp; Costs</a:t>
            </a:r>
            <a:endParaRPr lang="en-US" dirty="0"/>
          </a:p>
        </p:txBody>
      </p:sp>
      <p:graphicFrame>
        <p:nvGraphicFramePr>
          <p:cNvPr id="4" name="Content Placeholder 3" title="Results - Activities &amp; Cost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2141239"/>
              </p:ext>
            </p:extLst>
          </p:nvPr>
        </p:nvGraphicFramePr>
        <p:xfrm>
          <a:off x="228600" y="1524000"/>
          <a:ext cx="8686800" cy="4550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8599"/>
                <a:gridCol w="1067034"/>
                <a:gridCol w="1195431"/>
                <a:gridCol w="1115736"/>
              </a:tblGrid>
              <a:tr h="82899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Activity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Hours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Cost</a:t>
                      </a:r>
                      <a:r>
                        <a:rPr lang="en-US" sz="2400" baseline="0" dirty="0" smtClean="0"/>
                        <a:t> ($)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% of total cost</a:t>
                      </a:r>
                      <a:endParaRPr lang="en-US" sz="2400" dirty="0"/>
                    </a:p>
                  </a:txBody>
                  <a:tcPr/>
                </a:tc>
              </a:tr>
              <a:tr h="48028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Determining content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169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14,977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/>
                </a:tc>
              </a:tr>
              <a:tr h="48028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Designing and preparing HIT application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330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15,847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/>
                </a:tc>
              </a:tr>
              <a:tr h="48028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Developing blueprints</a:t>
                      </a:r>
                      <a:r>
                        <a:rPr lang="en-US" sz="2400" baseline="0" dirty="0" smtClean="0"/>
                        <a:t> for programming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325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14,917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/>
                </a:tc>
              </a:tr>
              <a:tr h="48028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Programming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273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17,406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23</a:t>
                      </a:r>
                      <a:endParaRPr lang="en-US" sz="2400" dirty="0"/>
                    </a:p>
                  </a:txBody>
                  <a:tcPr/>
                </a:tc>
              </a:tr>
              <a:tr h="48028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Testing/revising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164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8,954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11</a:t>
                      </a:r>
                      <a:endParaRPr lang="en-US" sz="2400" dirty="0"/>
                    </a:p>
                  </a:txBody>
                  <a:tcPr/>
                </a:tc>
              </a:tr>
              <a:tr h="48028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Project management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1983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</a:tr>
              <a:tr h="48028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Maintaining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2,231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Special Issues in Development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Substantial time required from clinical personnel!</a:t>
            </a:r>
            <a:br>
              <a:rPr lang="en-US" dirty="0" smtClean="0"/>
            </a:br>
            <a:r>
              <a:rPr lang="en-US" dirty="0" smtClean="0"/>
              <a:t>- determining contents (or reviewing if </a:t>
            </a:r>
            <a:br>
              <a:rPr lang="en-US" dirty="0" smtClean="0"/>
            </a:br>
            <a:r>
              <a:rPr lang="en-US" dirty="0" smtClean="0"/>
              <a:t>   purchased)</a:t>
            </a:r>
            <a:br>
              <a:rPr lang="en-US" dirty="0" smtClean="0"/>
            </a:br>
            <a:r>
              <a:rPr lang="en-US" dirty="0" smtClean="0"/>
              <a:t>- extensive time spent testing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Potential Costs &amp; Savings</a:t>
            </a:r>
            <a:br>
              <a:rPr lang="en-US" dirty="0" smtClean="0"/>
            </a:br>
            <a:r>
              <a:rPr lang="en-US" dirty="0" smtClean="0"/>
              <a:t>Immediate, Direct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Long-term care setting</a:t>
            </a:r>
          </a:p>
          <a:p>
            <a:r>
              <a:rPr lang="en-US" dirty="0" smtClean="0"/>
              <a:t>Within an RCT of the renal dosing CDSS described earlier</a:t>
            </a:r>
          </a:p>
          <a:p>
            <a:r>
              <a:rPr lang="en-US" dirty="0" smtClean="0"/>
              <a:t>Randomized by unit within a large long-term care facility</a:t>
            </a:r>
          </a:p>
          <a:p>
            <a:r>
              <a:rPr lang="en-US" dirty="0" smtClean="0"/>
              <a:t>Costs and savings related to drugs and laboratory tests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Costs &amp; Savings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Drugs that triggered an alert as prescriber began the order vs. drugs actually ordered</a:t>
            </a:r>
          </a:p>
          <a:p>
            <a:r>
              <a:rPr lang="en-US" dirty="0" smtClean="0"/>
              <a:t>All drug orders for the day of an alert reviewed to identify potential substitutes</a:t>
            </a:r>
          </a:p>
          <a:p>
            <a:r>
              <a:rPr lang="en-US" dirty="0" smtClean="0"/>
              <a:t>Drug costs based on US wholesale price at the time</a:t>
            </a:r>
          </a:p>
          <a:p>
            <a:r>
              <a:rPr lang="en-US" dirty="0" smtClean="0"/>
              <a:t>Serum </a:t>
            </a:r>
            <a:r>
              <a:rPr lang="en-US" dirty="0" err="1" smtClean="0"/>
              <a:t>creatinine</a:t>
            </a:r>
            <a:r>
              <a:rPr lang="en-US" dirty="0" smtClean="0"/>
              <a:t> tests ordered within 24 hrs of alert of missing lab information – costs based on Medicare allowable payments at the time of the order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Within both intervention and control units, we compared costs for initial vs. final submitted drug orders</a:t>
            </a:r>
          </a:p>
          <a:p>
            <a:r>
              <a:rPr lang="en-US" dirty="0" smtClean="0"/>
              <a:t>Adjusted findings from the intervention units by findings in the control units </a:t>
            </a:r>
            <a:br>
              <a:rPr lang="en-US" dirty="0" smtClean="0"/>
            </a:br>
            <a:r>
              <a:rPr lang="en-US" sz="2800" i="1" dirty="0" smtClean="0"/>
              <a:t>Note:  even in the control units, prescribers changed their minds during an order!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Estimated  savings for drug orders: $2,160</a:t>
            </a:r>
          </a:p>
          <a:p>
            <a:r>
              <a:rPr lang="en-US" dirty="0" smtClean="0"/>
              <a:t>Estimated additional costs for lab orders: $769</a:t>
            </a:r>
          </a:p>
          <a:p>
            <a:r>
              <a:rPr lang="en-US" dirty="0" smtClean="0"/>
              <a:t>Total estimated savings: $1,391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Potential Additional Savings:</a:t>
            </a:r>
            <a:br>
              <a:rPr lang="en-US" dirty="0" smtClean="0"/>
            </a:br>
            <a:r>
              <a:rPr lang="en-US" dirty="0" smtClean="0"/>
              <a:t>Reduced 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Setting: large, multispecialty group practice providing care to &gt;30,000 Medicare enrollees</a:t>
            </a:r>
          </a:p>
          <a:p>
            <a:r>
              <a:rPr lang="en-US" dirty="0" smtClean="0"/>
              <a:t>Case-control study nested in a cohort study that identified adverse drug events from 7/1/1999 to 6/30/2000</a:t>
            </a:r>
          </a:p>
          <a:p>
            <a:r>
              <a:rPr lang="en-US" dirty="0" smtClean="0"/>
              <a:t>Control group – for each subject with an event, we randomly selected a control matched by having an encounter and dispensing in the month prior to the event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Determination of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Outcome measure: costs of medical care from 6 weeks prior to the event through 6 weeks after</a:t>
            </a:r>
          </a:p>
          <a:p>
            <a:r>
              <a:rPr lang="en-US" dirty="0" smtClean="0"/>
              <a:t>In-patient stays, ED visits – national average of cost-to-charge ratios</a:t>
            </a:r>
          </a:p>
          <a:p>
            <a:r>
              <a:rPr lang="en-US" dirty="0" smtClean="0"/>
              <a:t>MD visits, </a:t>
            </a:r>
            <a:r>
              <a:rPr lang="en-US" dirty="0" err="1" smtClean="0"/>
              <a:t>dx</a:t>
            </a:r>
            <a:r>
              <a:rPr lang="en-US" dirty="0" smtClean="0"/>
              <a:t> tests, therapy, lab, ambulance use, home health, DME – Medicare fee schedules</a:t>
            </a:r>
          </a:p>
          <a:p>
            <a:r>
              <a:rPr lang="en-US" dirty="0" smtClean="0"/>
              <a:t>Pharmaceuticals – average wholesale cost on day dispensed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Average total costs for cases and controls calculated and plotted </a:t>
            </a:r>
          </a:p>
          <a:p>
            <a:r>
              <a:rPr lang="en-US" dirty="0" smtClean="0"/>
              <a:t>Estimated surge in costs calculated by subtracting pre-event costs from post-event costs for each individual</a:t>
            </a:r>
          </a:p>
          <a:p>
            <a:r>
              <a:rPr lang="en-US" dirty="0" smtClean="0"/>
              <a:t>MVA with cost surge as outcome and case status as exposure, controlling for confounders</a:t>
            </a:r>
          </a:p>
          <a:p>
            <a:r>
              <a:rPr lang="en-US" dirty="0" smtClean="0"/>
              <a:t>Analyzed for 1225 case/control pairs and 325 pairs for preventable ADEs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Pieces of the Puzzle</a:t>
            </a:r>
            <a:br>
              <a:rPr lang="en-US" dirty="0" smtClean="0"/>
            </a:br>
            <a:r>
              <a:rPr lang="en-US" dirty="0" smtClean="0"/>
              <a:t>Adding CDSS to Existing EHR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Development and implementation costs</a:t>
            </a:r>
          </a:p>
          <a:p>
            <a:r>
              <a:rPr lang="en-US" dirty="0" smtClean="0"/>
              <a:t>Immediate, direct costs and savings</a:t>
            </a:r>
          </a:p>
          <a:p>
            <a:r>
              <a:rPr lang="en-US" dirty="0" smtClean="0"/>
              <a:t>Potential additional savings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8" name="Rectangle 7" descr="Total costs in 2-week periods before and after the ADE"/>
          <p:cNvSpPr/>
          <p:nvPr/>
        </p:nvSpPr>
        <p:spPr>
          <a:xfrm>
            <a:off x="0" y="1371600"/>
            <a:ext cx="9144000" cy="5486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hart 8"/>
          <p:cNvGraphicFramePr>
            <a:graphicFrameLocks noGrp="1"/>
          </p:cNvGraphicFramePr>
          <p:nvPr/>
        </p:nvGraphicFramePr>
        <p:xfrm>
          <a:off x="304800" y="1038225"/>
          <a:ext cx="8582025" cy="581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4" name="Content Placeholder 3" title="Result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3548089"/>
              </p:ext>
            </p:extLst>
          </p:nvPr>
        </p:nvGraphicFramePr>
        <p:xfrm>
          <a:off x="838200" y="1447800"/>
          <a:ext cx="7239000" cy="4077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9819"/>
                <a:gridCol w="3729181"/>
              </a:tblGrid>
              <a:tr h="99727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Component of cost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Increase in costs after preventable ADE* (95% confidence interval)</a:t>
                      </a:r>
                      <a:endParaRPr lang="en-US" sz="2400" dirty="0"/>
                    </a:p>
                  </a:txBody>
                  <a:tcPr/>
                </a:tc>
              </a:tr>
              <a:tr h="57778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Total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1983 (193, 3773)</a:t>
                      </a:r>
                      <a:endParaRPr lang="en-US" sz="2400" dirty="0"/>
                    </a:p>
                  </a:txBody>
                  <a:tcPr/>
                </a:tc>
              </a:tr>
              <a:tr h="57778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In-patient stays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1222 (-320, 2763)</a:t>
                      </a:r>
                      <a:endParaRPr lang="en-US" sz="2400" dirty="0"/>
                    </a:p>
                  </a:txBody>
                  <a:tcPr/>
                </a:tc>
              </a:tr>
              <a:tr h="57778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ED visits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111 (17, 205)</a:t>
                      </a:r>
                      <a:endParaRPr lang="en-US" sz="2400" dirty="0"/>
                    </a:p>
                  </a:txBody>
                  <a:tcPr/>
                </a:tc>
              </a:tr>
              <a:tr h="57778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Out-patient care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571 (227, 915)</a:t>
                      </a:r>
                      <a:endParaRPr lang="en-US" sz="2400" dirty="0"/>
                    </a:p>
                  </a:txBody>
                  <a:tcPr/>
                </a:tc>
              </a:tr>
              <a:tr h="57778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Prescribed meds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79 (24, 134)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56388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*Controlling for age, gender, </a:t>
            </a:r>
            <a:r>
              <a:rPr lang="en-US" dirty="0" err="1" smtClean="0">
                <a:solidFill>
                  <a:schemeClr val="bg1"/>
                </a:solidFill>
              </a:rPr>
              <a:t>Charlson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comorbidity</a:t>
            </a:r>
            <a:r>
              <a:rPr lang="en-US" dirty="0" smtClean="0">
                <a:solidFill>
                  <a:schemeClr val="bg1"/>
                </a:solidFill>
              </a:rPr>
              <a:t> index, # scheduled meds,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   hospitalization in pre-period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Extrapolation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1,000 enrollees age 65+ for 1 year</a:t>
            </a:r>
            <a:br>
              <a:rPr lang="en-US" dirty="0" smtClean="0"/>
            </a:br>
            <a:r>
              <a:rPr lang="en-US" dirty="0" smtClean="0"/>
              <a:t>13.8 preventable ADEs</a:t>
            </a:r>
            <a:br>
              <a:rPr lang="en-US" dirty="0" smtClean="0"/>
            </a:br>
            <a:r>
              <a:rPr lang="en-US" dirty="0" smtClean="0"/>
              <a:t>$27,365 (CI $2,663, $52,067) </a:t>
            </a:r>
            <a:r>
              <a:rPr lang="en-US" sz="2400" i="1" dirty="0" smtClean="0"/>
              <a:t>in 2000 dollars</a:t>
            </a:r>
          </a:p>
          <a:p>
            <a:r>
              <a:rPr lang="en-US" dirty="0" smtClean="0"/>
              <a:t>All Medicare enrollees age 65+ in 2000</a:t>
            </a:r>
            <a:br>
              <a:rPr lang="en-US" dirty="0" smtClean="0"/>
            </a:br>
            <a:r>
              <a:rPr lang="en-US" dirty="0" smtClean="0"/>
              <a:t>$887 million for preventable adverse drug events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Development costs are significant </a:t>
            </a:r>
          </a:p>
          <a:p>
            <a:r>
              <a:rPr lang="en-US" dirty="0" smtClean="0"/>
              <a:t>Development (or even implementation) requires extensive time from clinicians</a:t>
            </a:r>
          </a:p>
          <a:p>
            <a:r>
              <a:rPr lang="en-US" dirty="0" smtClean="0"/>
              <a:t>Immediate, direct cost savings may be minor</a:t>
            </a:r>
          </a:p>
          <a:p>
            <a:r>
              <a:rPr lang="en-US" dirty="0" smtClean="0"/>
              <a:t>Savings from reductions in adverse events are likely to be substantial</a:t>
            </a:r>
          </a:p>
          <a:p>
            <a:r>
              <a:rPr lang="en-US" dirty="0" smtClean="0"/>
              <a:t>Complete, detailed tracking of adverse events and their associated costs is a large and expensive task!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 Cost</a:t>
            </a:r>
            <a:br>
              <a:rPr lang="en-US" dirty="0" smtClean="0"/>
            </a:br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Long-term care setting</a:t>
            </a:r>
          </a:p>
          <a:p>
            <a:r>
              <a:rPr lang="en-US" dirty="0" smtClean="0"/>
              <a:t>CDSS to provide prescribers with patient-specific maximum dosing recommendations based on renal function</a:t>
            </a:r>
          </a:p>
          <a:p>
            <a:r>
              <a:rPr lang="en-US" dirty="0" smtClean="0"/>
              <a:t>Added to a commercial EHR with integrated CPOE (</a:t>
            </a:r>
            <a:r>
              <a:rPr lang="en-US" dirty="0" err="1" smtClean="0"/>
              <a:t>Meditech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Included 62 drugs; 94 alerts specific to the level of renal insufficiency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Tracking Personnel Time &amp;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Internal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physicians, pharmacists, informatics project manager, project coordinator, health services researcher</a:t>
            </a:r>
            <a:br>
              <a:rPr lang="en-US" dirty="0" smtClean="0"/>
            </a:br>
            <a:r>
              <a:rPr lang="en-US" dirty="0" smtClean="0"/>
              <a:t>weekly reports from each participant with hours by category</a:t>
            </a:r>
          </a:p>
          <a:p>
            <a:r>
              <a:rPr lang="en-US" sz="3600" dirty="0" smtClean="0"/>
              <a:t>External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specialized programmer</a:t>
            </a:r>
            <a:br>
              <a:rPr lang="en-US" dirty="0" smtClean="0"/>
            </a:br>
            <a:r>
              <a:rPr lang="en-US" dirty="0" smtClean="0"/>
              <a:t>tracked through bills submitted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Reported hours combined with US national average hourly wages for the appropriate personnel categories</a:t>
            </a:r>
          </a:p>
          <a:p>
            <a:r>
              <a:rPr lang="en-US" dirty="0" smtClean="0"/>
              <a:t>Submitted bills from external programmer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– Personnel Time &amp; Costs</a:t>
            </a:r>
            <a:endParaRPr lang="en-US" dirty="0"/>
          </a:p>
        </p:txBody>
      </p:sp>
      <p:graphicFrame>
        <p:nvGraphicFramePr>
          <p:cNvPr id="4" name="Content Placeholder 3" title="Results - Personnel TIme &amp; Cost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8313377"/>
              </p:ext>
            </p:extLst>
          </p:nvPr>
        </p:nvGraphicFramePr>
        <p:xfrm>
          <a:off x="609601" y="1447797"/>
          <a:ext cx="7391399" cy="5077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6967"/>
                <a:gridCol w="958144"/>
                <a:gridCol w="958144"/>
                <a:gridCol w="958144"/>
              </a:tblGrid>
              <a:tr h="95798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Category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Hours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Cost ($)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% of total time</a:t>
                      </a:r>
                      <a:endParaRPr lang="en-US" sz="2000" dirty="0"/>
                    </a:p>
                  </a:txBody>
                  <a:tcPr/>
                </a:tc>
              </a:tr>
              <a:tr h="50890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Physicians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414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25, 902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45</a:t>
                      </a:r>
                      <a:endParaRPr lang="en-US" sz="2000" dirty="0"/>
                    </a:p>
                  </a:txBody>
                  <a:tcPr/>
                </a:tc>
              </a:tr>
              <a:tr h="50890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Pharmacist – MS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120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5,307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13</a:t>
                      </a:r>
                      <a:endParaRPr lang="en-US" sz="2000" dirty="0"/>
                    </a:p>
                  </a:txBody>
                  <a:tcPr/>
                </a:tc>
              </a:tr>
              <a:tr h="50890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Pharmacist – BS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60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1,814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6</a:t>
                      </a:r>
                      <a:endParaRPr lang="en-US" sz="2000" dirty="0"/>
                    </a:p>
                  </a:txBody>
                  <a:tcPr/>
                </a:tc>
              </a:tr>
              <a:tr h="50890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Informatics Project Manager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122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4,987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13</a:t>
                      </a:r>
                      <a:endParaRPr lang="en-US" sz="2000" dirty="0"/>
                    </a:p>
                  </a:txBody>
                  <a:tcPr/>
                </a:tc>
              </a:tr>
              <a:tr h="50890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Project Coordinator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80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1,315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9</a:t>
                      </a:r>
                      <a:endParaRPr lang="en-US" sz="2000" dirty="0"/>
                    </a:p>
                  </a:txBody>
                  <a:tcPr/>
                </a:tc>
              </a:tr>
              <a:tr h="50890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Researcher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18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529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/>
                </a:tc>
              </a:tr>
              <a:tr h="50890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Programmer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110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8,813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12</a:t>
                      </a:r>
                      <a:endParaRPr lang="en-US" sz="2000" dirty="0"/>
                    </a:p>
                  </a:txBody>
                  <a:tcPr/>
                </a:tc>
              </a:tr>
              <a:tr h="50890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Total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924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48,668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Activities &amp; Costs</a:t>
            </a:r>
            <a:endParaRPr lang="en-US" dirty="0"/>
          </a:p>
        </p:txBody>
      </p:sp>
      <p:graphicFrame>
        <p:nvGraphicFramePr>
          <p:cNvPr id="4" name="Content Placeholder 3" title="Results - Activities &amp; Cost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8141470"/>
              </p:ext>
            </p:extLst>
          </p:nvPr>
        </p:nvGraphicFramePr>
        <p:xfrm>
          <a:off x="533400" y="1600200"/>
          <a:ext cx="7924801" cy="4495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9556"/>
                <a:gridCol w="1027289"/>
                <a:gridCol w="1047301"/>
                <a:gridCol w="1080655"/>
              </a:tblGrid>
              <a:tr h="117112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Activity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Hours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Cost ($)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% of total</a:t>
                      </a:r>
                      <a:r>
                        <a:rPr lang="en-US" sz="2000" baseline="0" dirty="0" smtClean="0"/>
                        <a:t> cost</a:t>
                      </a:r>
                      <a:endParaRPr lang="en-US" sz="2000" dirty="0"/>
                    </a:p>
                  </a:txBody>
                  <a:tcPr/>
                </a:tc>
              </a:tr>
              <a:tr h="47495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Determining</a:t>
                      </a:r>
                      <a:r>
                        <a:rPr lang="en-US" sz="2000" baseline="0" dirty="0" smtClean="0"/>
                        <a:t> contents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482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27,455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56</a:t>
                      </a:r>
                      <a:endParaRPr lang="en-US" sz="2000" dirty="0"/>
                    </a:p>
                  </a:txBody>
                  <a:tcPr/>
                </a:tc>
              </a:tr>
              <a:tr h="47495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Preparing blueprint</a:t>
                      </a:r>
                      <a:r>
                        <a:rPr lang="en-US" sz="2000" baseline="0" dirty="0" smtClean="0"/>
                        <a:t>s for programmer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51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1,869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4</a:t>
                      </a:r>
                      <a:endParaRPr lang="en-US" sz="2000" dirty="0"/>
                    </a:p>
                  </a:txBody>
                  <a:tcPr/>
                </a:tc>
              </a:tr>
              <a:tr h="47495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Programming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110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8,813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18</a:t>
                      </a:r>
                      <a:endParaRPr lang="en-US" sz="2000" dirty="0"/>
                    </a:p>
                  </a:txBody>
                  <a:tcPr/>
                </a:tc>
              </a:tr>
              <a:tr h="47495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Testing and implementing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79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3,322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7</a:t>
                      </a:r>
                      <a:endParaRPr lang="en-US" sz="2000" dirty="0"/>
                    </a:p>
                  </a:txBody>
                  <a:tcPr/>
                </a:tc>
              </a:tr>
              <a:tr h="47495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Informatics</a:t>
                      </a:r>
                      <a:r>
                        <a:rPr lang="en-US" sz="2000" baseline="0" dirty="0" smtClean="0"/>
                        <a:t> project management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122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4,987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10</a:t>
                      </a:r>
                      <a:endParaRPr lang="en-US" sz="2000" dirty="0"/>
                    </a:p>
                  </a:txBody>
                  <a:tcPr/>
                </a:tc>
              </a:tr>
              <a:tr h="47495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Project coordination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80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2,220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5</a:t>
                      </a:r>
                      <a:endParaRPr lang="en-US" sz="2000" dirty="0"/>
                    </a:p>
                  </a:txBody>
                  <a:tcPr/>
                </a:tc>
              </a:tr>
              <a:tr h="47495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Total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924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48,668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/>
              <a:t>CPOE system does not require specialized programmer</a:t>
            </a:r>
            <a:br>
              <a:rPr lang="en-US" dirty="0" smtClean="0"/>
            </a:br>
            <a:r>
              <a:rPr lang="en-US" dirty="0" smtClean="0"/>
              <a:t>Hours: 924, Cost: $43,268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Database for renal dosing exists</a:t>
            </a:r>
            <a:br>
              <a:rPr lang="en-US" dirty="0" smtClean="0"/>
            </a:br>
            <a:r>
              <a:rPr lang="en-US" dirty="0" smtClean="0"/>
              <a:t>Hours: 657, Cost: $34,201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CDSS Product exists</a:t>
            </a:r>
            <a:br>
              <a:rPr lang="en-US" dirty="0" smtClean="0"/>
            </a:br>
            <a:r>
              <a:rPr lang="en-US" dirty="0" smtClean="0"/>
              <a:t>Hours: 475, Cost: $23,695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 Cost</a:t>
            </a:r>
            <a:br>
              <a:rPr lang="en-US" dirty="0" smtClean="0"/>
            </a:br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Ambulatory setting – large group practice</a:t>
            </a:r>
          </a:p>
          <a:p>
            <a:r>
              <a:rPr lang="en-US" dirty="0" smtClean="0"/>
              <a:t>Automated alert system to provide PCPs with:</a:t>
            </a:r>
            <a:br>
              <a:rPr lang="en-US" dirty="0" smtClean="0"/>
            </a:br>
            <a:r>
              <a:rPr lang="en-US" dirty="0" smtClean="0"/>
              <a:t>- notification of hospital and SNF discharges</a:t>
            </a:r>
            <a:br>
              <a:rPr lang="en-US" dirty="0" smtClean="0"/>
            </a:br>
            <a:r>
              <a:rPr lang="en-US" dirty="0" smtClean="0"/>
              <a:t>- new drugs added during hospital stay</a:t>
            </a:r>
            <a:br>
              <a:rPr lang="en-US" dirty="0" smtClean="0"/>
            </a:br>
            <a:r>
              <a:rPr lang="en-US" dirty="0" smtClean="0"/>
              <a:t>- recommendations related to dosing and </a:t>
            </a:r>
            <a:br>
              <a:rPr lang="en-US" dirty="0" smtClean="0"/>
            </a:br>
            <a:r>
              <a:rPr lang="en-US" dirty="0" smtClean="0"/>
              <a:t>   monitoring</a:t>
            </a:r>
            <a:br>
              <a:rPr lang="en-US" dirty="0" smtClean="0"/>
            </a:br>
            <a:r>
              <a:rPr lang="en-US" dirty="0" smtClean="0"/>
              <a:t> - reminders to support staff to schedule follow-</a:t>
            </a:r>
            <a:br>
              <a:rPr lang="en-US" dirty="0" smtClean="0"/>
            </a:br>
            <a:r>
              <a:rPr lang="en-US" dirty="0" smtClean="0"/>
              <a:t>   up visit</a:t>
            </a:r>
          </a:p>
          <a:p>
            <a:r>
              <a:rPr lang="en-US" dirty="0" smtClean="0"/>
              <a:t>Added to a commercial EHR with CPOE (</a:t>
            </a:r>
            <a:r>
              <a:rPr lang="en-US" dirty="0" err="1" smtClean="0"/>
              <a:t>EpicCare</a:t>
            </a:r>
            <a:r>
              <a:rPr lang="en-US" dirty="0" smtClean="0"/>
              <a:t> Ambulatory EMR)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PP_XBUSI_TXT_Missing_Piec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TS101881348</Template>
  <TotalTime>359</TotalTime>
  <Words>926</Words>
  <Application>Microsoft Macintosh PowerPoint</Application>
  <PresentationFormat>On-screen Show (4:3)</PresentationFormat>
  <Paragraphs>237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PPP_XBUSI_TXT_Missing_Piece</vt:lpstr>
      <vt:lpstr>Estimating the ROI for Computerized Clinical Decision Support Systems: Pieces of the Puzzle</vt:lpstr>
      <vt:lpstr>Pieces of the Puzzle Adding CDSS to Existing EHR</vt:lpstr>
      <vt:lpstr>Development Cost Example 1</vt:lpstr>
      <vt:lpstr>Tracking Personnel Time &amp; Costs</vt:lpstr>
      <vt:lpstr>Cost Analysis</vt:lpstr>
      <vt:lpstr>Results – Personnel Time &amp; Costs</vt:lpstr>
      <vt:lpstr>Results – Activities &amp; Costs</vt:lpstr>
      <vt:lpstr>Alternative Scenarios</vt:lpstr>
      <vt:lpstr>Development Cost Example 2</vt:lpstr>
      <vt:lpstr>Results – Personnel Time &amp; Costs</vt:lpstr>
      <vt:lpstr>Results – Activities &amp; Costs</vt:lpstr>
      <vt:lpstr>Special Issues in Development Costs</vt:lpstr>
      <vt:lpstr>Potential Costs &amp; Savings Immediate, Direct Impact</vt:lpstr>
      <vt:lpstr>Tracking Costs &amp; Savings</vt:lpstr>
      <vt:lpstr>Analysis</vt:lpstr>
      <vt:lpstr>Results</vt:lpstr>
      <vt:lpstr>Potential Additional Savings: Reduced ADEs</vt:lpstr>
      <vt:lpstr>Determination of Costs</vt:lpstr>
      <vt:lpstr>Analysis</vt:lpstr>
      <vt:lpstr>Results</vt:lpstr>
      <vt:lpstr>Results</vt:lpstr>
      <vt:lpstr>Extrapolation</vt:lpstr>
      <vt:lpstr>Summary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Field, Terry</dc:creator>
  <cp:lastModifiedBy>Vanessa Graham</cp:lastModifiedBy>
  <cp:revision>34</cp:revision>
  <dcterms:created xsi:type="dcterms:W3CDTF">2011-08-26T13:25:11Z</dcterms:created>
  <dcterms:modified xsi:type="dcterms:W3CDTF">2011-10-18T22:37:08Z</dcterms:modified>
</cp:coreProperties>
</file>