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371" r:id="rId4"/>
    <p:sldId id="359" r:id="rId5"/>
    <p:sldId id="372" r:id="rId6"/>
    <p:sldId id="373" r:id="rId7"/>
    <p:sldId id="374" r:id="rId8"/>
    <p:sldId id="375" r:id="rId9"/>
    <p:sldId id="268" r:id="rId10"/>
    <p:sldId id="270" r:id="rId11"/>
    <p:sldId id="353" r:id="rId12"/>
    <p:sldId id="377" r:id="rId13"/>
    <p:sldId id="37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E6"/>
    <a:srgbClr val="E29C10"/>
    <a:srgbClr val="FFFF66"/>
    <a:srgbClr val="A3A3A3"/>
    <a:srgbClr val="FFFFFF"/>
    <a:srgbClr val="FFD88B"/>
    <a:srgbClr val="008000"/>
    <a:srgbClr val="FFD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0" d="100"/>
          <a:sy n="70" d="100"/>
        </p:scale>
        <p:origin x="-1856" y="-1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25006DA-0006-41CF-8AA2-108225C42F70}" type="datetimeFigureOut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3DED2B-9D1C-4A06-930B-9B9E82322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761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49A46D1-2C86-440B-9310-65746B9F6DB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D562A9-CFC5-4066-B322-C5FA71FC8655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1FDFAF-49EF-45D0-BF00-2A6859D9E6F3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300896-9DFC-4F45-B178-6DB97F2F1AC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5720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100357" name="Rectangle 6"/>
          <p:cNvSpPr>
            <a:spLocks noChangeArrowheads="1"/>
          </p:cNvSpPr>
          <p:nvPr/>
        </p:nvSpPr>
        <p:spPr bwMode="auto">
          <a:xfrm>
            <a:off x="835025" y="4492625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1" rIns="91422" bIns="45711"/>
          <a:lstStyle/>
          <a:p>
            <a:pPr>
              <a:spcBef>
                <a:spcPct val="30000"/>
              </a:spcBef>
            </a:pPr>
            <a:endParaRPr lang="en-US" sz="1200" b="1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732BBD-C945-4D49-8524-31A2EAB138EF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FFFF66"/>
                </a:solidFill>
              </a:rPr>
              <a:t/>
            </a:r>
            <a:br>
              <a:rPr lang="en-US" dirty="0" smtClean="0">
                <a:solidFill>
                  <a:srgbClr val="FFFF66"/>
                </a:solidFill>
              </a:rPr>
            </a:br>
            <a:endParaRPr lang="en-US" dirty="0" smtClean="0"/>
          </a:p>
          <a:p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5E575-F9BF-464D-8359-8239974EE1F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5720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67589" name="Rectangle 4"/>
          <p:cNvSpPr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1" rIns="91422" bIns="45711"/>
          <a:lstStyle/>
          <a:p>
            <a:pPr>
              <a:spcBef>
                <a:spcPct val="30000"/>
              </a:spcBef>
            </a:pPr>
            <a:endParaRPr lang="en-US" sz="1200">
              <a:latin typeface="Calibri" pitchFamily="34" charset="0"/>
            </a:endParaRPr>
          </a:p>
          <a:p>
            <a:pPr>
              <a:spcBef>
                <a:spcPct val="30000"/>
              </a:spcBef>
            </a:pPr>
            <a:endParaRPr lang="en-US" sz="1200">
              <a:latin typeface="Calibri" pitchFamily="34" charset="0"/>
            </a:endParaRPr>
          </a:p>
          <a:p>
            <a:pPr>
              <a:spcBef>
                <a:spcPct val="30000"/>
              </a:spcBef>
            </a:pPr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25DB22-FB3C-4DC1-B2D4-4B1BF3EB4FE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25DB22-FB3C-4DC1-B2D4-4B1BF3EB4FE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6F7A8B-A51C-44B1-B446-0E02B71FB08D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FC5FE3-D05F-4E30-9532-7EFCDC882B3B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ED7BF6-A7D8-4C67-9DBB-95F991F6BAF8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Courier New" pitchFamily="49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ED7BF6-A7D8-4C67-9DBB-95F991F6BAF8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Courier New" pitchFamily="49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C17585-5C2C-46D0-AA43-7F63BC459683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2590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574675" y="246063"/>
            <a:ext cx="8059738" cy="2268537"/>
            <a:chOff x="362" y="155"/>
            <a:chExt cx="5077" cy="1429"/>
          </a:xfrm>
        </p:grpSpPr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362" y="201"/>
              <a:ext cx="5075" cy="1292"/>
            </a:xfrm>
            <a:prstGeom prst="rect">
              <a:avLst/>
            </a:prstGeom>
            <a:gradFill rotWithShape="1">
              <a:gsLst>
                <a:gs pos="0">
                  <a:srgbClr val="002F76"/>
                </a:gs>
                <a:gs pos="100000">
                  <a:srgbClr val="0066FF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aphicFrame>
          <p:nvGraphicFramePr>
            <p:cNvPr id="10" name="Object 18"/>
            <p:cNvGraphicFramePr>
              <a:graphicFrameLocks noChangeAspect="1"/>
            </p:cNvGraphicFramePr>
            <p:nvPr/>
          </p:nvGraphicFramePr>
          <p:xfrm>
            <a:off x="420" y="155"/>
            <a:ext cx="1483" cy="14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201" name="Photo Editor Photo" r:id="rId3" imgW="3362794" imgH="3296110" progId="">
                    <p:embed/>
                  </p:oleObj>
                </mc:Choice>
                <mc:Fallback>
                  <p:oleObj name="Photo Editor Photo" r:id="rId3" imgW="3362794" imgH="3296110" progId="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" y="155"/>
                          <a:ext cx="1483" cy="14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 Box 10"/>
            <p:cNvSpPr txBox="1">
              <a:spLocks noChangeArrowheads="1"/>
            </p:cNvSpPr>
            <p:nvPr userDrawn="1"/>
          </p:nvSpPr>
          <p:spPr bwMode="auto">
            <a:xfrm>
              <a:off x="1913" y="980"/>
              <a:ext cx="3526" cy="4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fontAlgn="auto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Agency for Healthcare Research and Quality</a:t>
              </a:r>
            </a:p>
            <a:p>
              <a:pPr eaLnBrk="0" fontAlgn="auto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>
                  <a:solidFill>
                    <a:srgbClr val="99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Advancing Excellence in Health Care</a:t>
              </a:r>
              <a:r>
                <a:rPr lang="en-US" i="1"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 </a:t>
              </a:r>
              <a:r>
                <a:rPr lang="en-US" i="1"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Arial" charset="0"/>
                </a:rPr>
                <a:t>• </a:t>
              </a:r>
              <a:r>
                <a:rPr lang="en-US">
                  <a:solidFill>
                    <a:srgbClr val="99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  <a:cs typeface="Arial" charset="0"/>
                </a:rPr>
                <a:t>www.ahrq.gov</a:t>
              </a:r>
            </a:p>
          </p:txBody>
        </p:sp>
        <p:sp>
          <p:nvSpPr>
            <p:cNvPr id="12" name="Line 11"/>
            <p:cNvSpPr>
              <a:spLocks noChangeShapeType="1"/>
            </p:cNvSpPr>
            <p:nvPr userDrawn="1"/>
          </p:nvSpPr>
          <p:spPr bwMode="auto">
            <a:xfrm>
              <a:off x="1913" y="201"/>
              <a:ext cx="0" cy="12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 userDrawn="1"/>
          </p:nvSpPr>
          <p:spPr bwMode="auto">
            <a:xfrm>
              <a:off x="1916" y="1196"/>
              <a:ext cx="352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14" name="Object 22"/>
          <p:cNvGraphicFramePr>
            <a:graphicFrameLocks noChangeAspect="1"/>
          </p:cNvGraphicFramePr>
          <p:nvPr/>
        </p:nvGraphicFramePr>
        <p:xfrm>
          <a:off x="2914650" y="142875"/>
          <a:ext cx="3333750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02" name="Photo Editor Photo" r:id="rId5" imgW="4076190" imgH="2247619" progId="">
                  <p:embed/>
                </p:oleObj>
              </mc:Choice>
              <mc:Fallback>
                <p:oleObj name="Photo Editor Photo" r:id="rId5" imgW="4076190" imgH="2247619" progId="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650" y="142875"/>
                        <a:ext cx="3333750" cy="183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908925" y="5827713"/>
            <a:ext cx="184150" cy="36671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6DCDF-B91C-40A5-ABFB-C31BB4A66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457200"/>
            <a:ext cx="1997075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843588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EAAC7-AE8E-44ED-AD5F-CB5E5F130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8789E-E0BA-4F51-8C34-63141B358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95F47-BE52-4B77-A722-5E31AD5B2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F2F0E-91A5-42D8-8798-CA7412CD85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1A73B-817D-4080-A022-D994065D7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CC5EE-F89A-412F-B86F-44BD94B5A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08EE6-E167-43D6-AB6C-244F09372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63BF2-3271-42F3-8D67-BB82D2A66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20801-ABDB-41E5-B0C5-B32717F136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78ADE-FA04-4D72-9D67-465CED22E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17333-899E-4F9A-8D42-E2110EC5B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55738" y="457200"/>
            <a:ext cx="6088062" cy="76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404A18C-F798-4F49-9C94-4114BE9A3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3077" name="Group 5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035" name="Line 6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6" name="Line 7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3078" name="Picture 8" descr="HCUP Logo_l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0000" y="63500"/>
            <a:ext cx="1295400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9" name="Group 9"/>
          <p:cNvGrpSpPr>
            <a:grpSpLocks/>
          </p:cNvGrpSpPr>
          <p:nvPr/>
        </p:nvGrpSpPr>
        <p:grpSpPr bwMode="auto">
          <a:xfrm>
            <a:off x="152400" y="76200"/>
            <a:ext cx="1219200" cy="1154113"/>
            <a:chOff x="96" y="96"/>
            <a:chExt cx="678" cy="533"/>
          </a:xfrm>
        </p:grpSpPr>
        <p:pic>
          <p:nvPicPr>
            <p:cNvPr id="3080" name="Picture 10" descr="AHRQ Logo lg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44" y="96"/>
              <a:ext cx="62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5" name="Text Box 11"/>
            <p:cNvSpPr txBox="1">
              <a:spLocks noChangeArrowheads="1"/>
            </p:cNvSpPr>
            <p:nvPr userDrawn="1"/>
          </p:nvSpPr>
          <p:spPr bwMode="auto">
            <a:xfrm>
              <a:off x="96" y="384"/>
              <a:ext cx="678" cy="2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fontAlgn="auto" hangingPunct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i="1">
                  <a:solidFill>
                    <a:srgbClr val="66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Advancing Excellence in Health Care</a:t>
              </a:r>
            </a:p>
          </p:txBody>
        </p:sp>
        <p:sp>
          <p:nvSpPr>
            <p:cNvPr id="1034" name="Line 12"/>
            <p:cNvSpPr>
              <a:spLocks noChangeShapeType="1"/>
            </p:cNvSpPr>
            <p:nvPr userDrawn="1"/>
          </p:nvSpPr>
          <p:spPr bwMode="auto">
            <a:xfrm>
              <a:off x="144" y="384"/>
              <a:ext cx="61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8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  <p:sldLayoutId id="2147484036" r:id="rId12"/>
    <p:sldLayoutId id="2147484037" r:id="rId13"/>
  </p:sldLayoutIdLst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monahrq.ahrq.gov/" TargetMode="External"/><Relationship Id="rId5" Type="http://schemas.openxmlformats.org/officeDocument/2006/relationships/hyperlink" Target="mailto:monahrq@ahrq.gov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monahrq.ahrq.gov" TargetMode="External"/><Relationship Id="rId5" Type="http://schemas.openxmlformats.org/officeDocument/2006/relationships/hyperlink" Target="mailto:monahrq@ahrq.gov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MONAHRQ logo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676400"/>
            <a:ext cx="5845175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114800"/>
            <a:ext cx="7789863" cy="914400"/>
          </a:xfrm>
        </p:spPr>
        <p:txBody>
          <a:bodyPr/>
          <a:lstStyle/>
          <a:p>
            <a:r>
              <a:rPr lang="en-US" dirty="0"/>
              <a:t>Input Your Data. </a:t>
            </a:r>
            <a:br>
              <a:rPr lang="en-US" dirty="0"/>
            </a:br>
            <a:r>
              <a:rPr lang="en-US" dirty="0"/>
              <a:t>Output Your Website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0938" y="5257800"/>
            <a:ext cx="6435725" cy="2133600"/>
          </a:xfrm>
        </p:spPr>
        <p:txBody>
          <a:bodyPr/>
          <a:lstStyle/>
          <a:p>
            <a:pPr>
              <a:defRPr/>
            </a:pPr>
            <a:r>
              <a:rPr lang="en-US" sz="2000" b="1" dirty="0"/>
              <a:t>Visit our Website at: 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EEA512"/>
                </a:solidFill>
                <a:hlinkClick r:id="rId4"/>
              </a:rPr>
              <a:t>http://www.monahrq.ahrq.gov</a:t>
            </a:r>
            <a:endParaRPr lang="en-US" sz="2000" b="1" dirty="0">
              <a:solidFill>
                <a:srgbClr val="EEA512"/>
              </a:solidFill>
            </a:endParaRPr>
          </a:p>
          <a:p>
            <a:pPr>
              <a:defRPr/>
            </a:pPr>
            <a:r>
              <a:rPr lang="en-US" sz="2000" b="1" dirty="0"/>
              <a:t>For technical assistance or to join the MONAHRQ mailing list, email:</a:t>
            </a:r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>
                <a:solidFill>
                  <a:schemeClr val="tx2"/>
                </a:solidFill>
                <a:hlinkClick r:id="rId5"/>
              </a:rPr>
              <a:t>monahrq@ahrq.gov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1831975" y="457200"/>
            <a:ext cx="5711825" cy="76835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a hospital and DRG</a:t>
            </a:r>
          </a:p>
        </p:txBody>
      </p:sp>
      <p:pic>
        <p:nvPicPr>
          <p:cNvPr id="18440" name="Picture 8" descr="Slide explanation box 1: Select hospitals from the entire dataset, by ZIP Code, or from specific regions. &#10;Default in MONAHRQ is to list hospitals by name, but names can be masked. &#10; &#10;Slide explanation box 2: AHRQ Quality Indicators grouped into health topics that have been consumer-tested for salience and understandability.&#10;&#10;Screen shot of website with navigation tabs at the top of the page; main page has two boxes with options to choose hospitals and choose a health topic. Navigation buttons at bottom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76400"/>
            <a:ext cx="6858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52400" y="6399213"/>
            <a:ext cx="1666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/>
              <a:t>– Synthetic data – </a:t>
            </a: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1447801" y="457200"/>
            <a:ext cx="6096000" cy="76835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View DRG statistics by hospital</a:t>
            </a:r>
          </a:p>
        </p:txBody>
      </p:sp>
      <p:pic>
        <p:nvPicPr>
          <p:cNvPr id="19468" name="Picture 12" descr="Slide explanation box 1: Shows quality ratings for each indicator and hospital selected &#10;Slide explanation box 2: Understandable icons&#10;Slide explanation box 3: Sortable columns&#10;Slide explanation box 4: Choose national or local benchmarks&#10;Slide explanation box 5: Drill down to details&#10;&#10;Screen shot of website with navigation tabs at the top of the page; main page has two boxes with options to choose hospitals and choose a health topic. Navigation buttons at bottom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00200"/>
            <a:ext cx="6858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52400" y="6399213"/>
            <a:ext cx="1666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/>
              <a:t>– Synthetic data – </a:t>
            </a: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04800"/>
            <a:ext cx="6088063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MONAHRQ: Near-term enhancements</a:t>
            </a:r>
          </a:p>
        </p:txBody>
      </p:sp>
      <p:sp>
        <p:nvSpPr>
          <p:cNvPr id="15381" name="Rectangle 21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1638300"/>
            <a:ext cx="7543799" cy="39243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defRPr/>
            </a:pPr>
            <a:r>
              <a:rPr lang="en-US" sz="2400" dirty="0" smtClean="0">
                <a:effectLst/>
              </a:rPr>
              <a:t>Strategic coordination with evolving health quality measurement and reporting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Increased usability and stability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sz="2400" dirty="0" smtClean="0">
                <a:effectLst/>
              </a:rPr>
              <a:t>Add new measures and topics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sz="2400" dirty="0" smtClean="0">
                <a:effectLst/>
              </a:rPr>
              <a:t>Consult users for desired changes</a:t>
            </a:r>
          </a:p>
        </p:txBody>
      </p:sp>
      <p:grpSp>
        <p:nvGrpSpPr>
          <p:cNvPr id="2" name="Group 1" descr="MONAHRQ logo"/>
          <p:cNvGrpSpPr/>
          <p:nvPr/>
        </p:nvGrpSpPr>
        <p:grpSpPr>
          <a:xfrm>
            <a:off x="3417888" y="5181600"/>
            <a:ext cx="6107112" cy="1371600"/>
            <a:chOff x="3417888" y="5181600"/>
            <a:chExt cx="6107112" cy="1371600"/>
          </a:xfrm>
        </p:grpSpPr>
        <p:pic>
          <p:nvPicPr>
            <p:cNvPr id="39941" name="Picture 5" descr="pres-logo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29200" y="5214938"/>
              <a:ext cx="3863975" cy="1338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2"/>
            <p:cNvSpPr txBox="1">
              <a:spLocks noChangeArrowheads="1"/>
            </p:cNvSpPr>
            <p:nvPr/>
          </p:nvSpPr>
          <p:spPr bwMode="auto">
            <a:xfrm>
              <a:off x="3417888" y="5181600"/>
              <a:ext cx="6107112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>
              <a:lvl1pPr algn="ctr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defRPr>
              </a:lvl2pPr>
              <a:lvl3pPr algn="ctr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defRPr>
              </a:lvl3pPr>
              <a:lvl4pPr algn="ctr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defRPr>
              </a:lvl4pPr>
              <a:lvl5pPr algn="ctr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defRPr>
              </a:lvl5pPr>
              <a:lvl6pPr marL="457200" algn="ctr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defRPr>
              </a:lvl6pPr>
              <a:lvl7pPr marL="914400" algn="ctr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defRPr>
              </a:lvl7pPr>
              <a:lvl8pPr marL="1371600" algn="ctr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defRPr>
              </a:lvl8pPr>
              <a:lvl9pPr marL="1828800" algn="ctr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200" b="1" i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2000" dirty="0" smtClean="0"/>
                <a:t>Input Your Data. </a:t>
              </a:r>
              <a:br>
                <a:rPr lang="en-US" sz="2000" dirty="0" smtClean="0"/>
              </a:br>
              <a:r>
                <a:rPr lang="en-US" sz="2000" dirty="0" smtClean="0"/>
                <a:t>Output Your Website.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438400" y="4732338"/>
            <a:ext cx="6107113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dirty="0" smtClean="0"/>
              <a:t>Input Your Data. </a:t>
            </a:r>
            <a:br>
              <a:rPr lang="en-US" sz="2400" dirty="0" smtClean="0"/>
            </a:br>
            <a:r>
              <a:rPr lang="en-US" sz="2400" dirty="0" smtClean="0"/>
              <a:t>Output Your Website.</a:t>
            </a:r>
          </a:p>
        </p:txBody>
      </p:sp>
      <p:pic>
        <p:nvPicPr>
          <p:cNvPr id="62472" name="Picture 5" descr="MONAHRQ logo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4025" y="4376738"/>
            <a:ext cx="5845175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2057400"/>
          </a:xfrm>
        </p:spPr>
        <p:txBody>
          <a:bodyPr/>
          <a:lstStyle/>
          <a:p>
            <a:pPr marL="0" indent="0">
              <a:buNone/>
            </a:pPr>
            <a:r>
              <a:rPr lang="en-US" kern="1200" dirty="0">
                <a:solidFill>
                  <a:srgbClr val="FFFF66"/>
                </a:solidFill>
              </a:rPr>
              <a:t>For more information or to visit our live demo site:</a:t>
            </a:r>
            <a:br>
              <a:rPr lang="en-US" kern="1200" dirty="0">
                <a:solidFill>
                  <a:srgbClr val="FFFF66"/>
                </a:solidFill>
              </a:rPr>
            </a:br>
            <a:r>
              <a:rPr lang="en-US" dirty="0">
                <a:solidFill>
                  <a:srgbClr val="FFFF66"/>
                </a:solidFill>
                <a:hlinkClick r:id="rId4"/>
              </a:rPr>
              <a:t>http://</a:t>
            </a:r>
            <a:r>
              <a:rPr lang="en-US" dirty="0" err="1">
                <a:solidFill>
                  <a:srgbClr val="FFFF66"/>
                </a:solidFill>
                <a:hlinkClick r:id="rId4"/>
              </a:rPr>
              <a:t>www.monahrq.ahrq.gov</a:t>
            </a:r>
            <a:endParaRPr lang="en-US" dirty="0">
              <a:solidFill>
                <a:srgbClr val="FFFF66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FF66"/>
                </a:solidFill>
              </a:rPr>
              <a:t>For technical assistance or to join the MONAHRQ mailing list email: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FFFF66"/>
                </a:solidFill>
                <a:hlinkClick r:id="rId5"/>
              </a:rPr>
              <a:t>monahrq@ahrq.gov</a:t>
            </a:r>
            <a:endParaRPr lang="en-US" dirty="0">
              <a:solidFill>
                <a:srgbClr val="FFFF66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57200"/>
            <a:ext cx="6248400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data to information to action</a:t>
            </a:r>
          </a:p>
        </p:txBody>
      </p:sp>
      <p:grpSp>
        <p:nvGrpSpPr>
          <p:cNvPr id="2" name="Group 1" descr="Hospital discharge data are already being collected (associated with a picture of files) &#10;Hospital discharge data can generate valuable healthcare information (associated with a picture of data; connects to five additional text boxes)&#10;Box 1 -- Utilization and costs of care in hospitals&#10;Box 2 -- Rates of diseases in particular areas&#10;Box 3 -- Quality of care in hospitals&#10;Box 4 -- Rates of procedures in particular areas&#10;Box 5 -- Preventable hospital stays that indicate breakdowns in care&#10;&#10;Information can be used to make decisions (associated with three pictures of individual people). "/>
          <p:cNvGrpSpPr/>
          <p:nvPr/>
        </p:nvGrpSpPr>
        <p:grpSpPr>
          <a:xfrm>
            <a:off x="533400" y="1752600"/>
            <a:ext cx="8001000" cy="4572000"/>
            <a:chOff x="533400" y="1752600"/>
            <a:chExt cx="8001000" cy="4572000"/>
          </a:xfrm>
        </p:grpSpPr>
        <p:sp>
          <p:nvSpPr>
            <p:cNvPr id="7171" name="Line 44"/>
            <p:cNvSpPr>
              <a:spLocks noChangeShapeType="1"/>
            </p:cNvSpPr>
            <p:nvPr/>
          </p:nvSpPr>
          <p:spPr bwMode="auto">
            <a:xfrm>
              <a:off x="1905000" y="2438400"/>
              <a:ext cx="472440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Text Box 47"/>
            <p:cNvSpPr txBox="1">
              <a:spLocks noChangeArrowheads="1"/>
            </p:cNvSpPr>
            <p:nvPr/>
          </p:nvSpPr>
          <p:spPr bwMode="auto">
            <a:xfrm>
              <a:off x="6705600" y="3219450"/>
              <a:ext cx="1828800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b="1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Information can be used to make decisions</a:t>
              </a:r>
            </a:p>
          </p:txBody>
        </p:sp>
        <p:sp>
          <p:nvSpPr>
            <p:cNvPr id="6149" name="Text Box 45"/>
            <p:cNvSpPr txBox="1">
              <a:spLocks noChangeArrowheads="1"/>
            </p:cNvSpPr>
            <p:nvPr/>
          </p:nvSpPr>
          <p:spPr bwMode="auto">
            <a:xfrm>
              <a:off x="533400" y="3200400"/>
              <a:ext cx="2133600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Hospital discharge data are already being collected</a:t>
              </a:r>
            </a:p>
          </p:txBody>
        </p:sp>
        <p:sp>
          <p:nvSpPr>
            <p:cNvPr id="7174" name="Line 51"/>
            <p:cNvSpPr>
              <a:spLocks noChangeShapeType="1"/>
            </p:cNvSpPr>
            <p:nvPr/>
          </p:nvSpPr>
          <p:spPr bwMode="auto">
            <a:xfrm>
              <a:off x="7620000" y="2514600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7175" name="Picture 36" descr="AWPNXJ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" y="1781175"/>
              <a:ext cx="1803400" cy="1219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64910" name="Text Box 46"/>
            <p:cNvSpPr txBox="1">
              <a:spLocks noChangeArrowheads="1"/>
            </p:cNvSpPr>
            <p:nvPr/>
          </p:nvSpPr>
          <p:spPr bwMode="auto">
            <a:xfrm>
              <a:off x="3352800" y="3219450"/>
              <a:ext cx="2590800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Hospital discharge data can generate valuable health care information</a:t>
              </a:r>
            </a:p>
          </p:txBody>
        </p:sp>
        <p:pic>
          <p:nvPicPr>
            <p:cNvPr id="7177" name="Picture 41" descr="Japanese Elderly Man"/>
            <p:cNvPicPr>
              <a:picLocks noChangeAspect="1" noChangeArrowheads="1"/>
            </p:cNvPicPr>
            <p:nvPr/>
          </p:nvPicPr>
          <p:blipFill>
            <a:blip r:embed="rId4" cstate="print"/>
            <a:srcRect r="21777" b="7210"/>
            <a:stretch>
              <a:fillRect/>
            </a:stretch>
          </p:blipFill>
          <p:spPr bwMode="auto">
            <a:xfrm>
              <a:off x="6705600" y="1752600"/>
              <a:ext cx="1763713" cy="1295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178" name="Picture 39" descr="A6AK0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33800" y="1752600"/>
              <a:ext cx="1676400" cy="12985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7" name="Text Box 53"/>
            <p:cNvSpPr txBox="1">
              <a:spLocks noChangeArrowheads="1"/>
            </p:cNvSpPr>
            <p:nvPr/>
          </p:nvSpPr>
          <p:spPr bwMode="auto">
            <a:xfrm>
              <a:off x="1166813" y="5054600"/>
              <a:ext cx="2109787" cy="5842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Quality of care in hospitals</a:t>
              </a:r>
            </a:p>
          </p:txBody>
        </p:sp>
        <p:sp>
          <p:nvSpPr>
            <p:cNvPr id="18" name="Text Box 54"/>
            <p:cNvSpPr txBox="1">
              <a:spLocks noChangeArrowheads="1"/>
            </p:cNvSpPr>
            <p:nvPr/>
          </p:nvSpPr>
          <p:spPr bwMode="auto">
            <a:xfrm>
              <a:off x="3582988" y="5054600"/>
              <a:ext cx="2108200" cy="5842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Rates of diseases</a:t>
              </a:r>
            </a:p>
            <a:p>
              <a:pPr algn="ctr">
                <a:defRPr/>
              </a:pP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in particular areas</a:t>
              </a:r>
            </a:p>
          </p:txBody>
        </p:sp>
        <p:sp>
          <p:nvSpPr>
            <p:cNvPr id="19" name="Text Box 55"/>
            <p:cNvSpPr txBox="1">
              <a:spLocks noChangeArrowheads="1"/>
            </p:cNvSpPr>
            <p:nvPr/>
          </p:nvSpPr>
          <p:spPr bwMode="auto">
            <a:xfrm>
              <a:off x="1166813" y="5740400"/>
              <a:ext cx="2109787" cy="5842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Utilization and costs in hospitals</a:t>
              </a:r>
            </a:p>
          </p:txBody>
        </p:sp>
        <p:sp>
          <p:nvSpPr>
            <p:cNvPr id="20" name="Text Box 56"/>
            <p:cNvSpPr txBox="1">
              <a:spLocks noChangeArrowheads="1"/>
            </p:cNvSpPr>
            <p:nvPr/>
          </p:nvSpPr>
          <p:spPr bwMode="auto">
            <a:xfrm>
              <a:off x="3581400" y="5740400"/>
              <a:ext cx="2109788" cy="5842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Rates of procedures</a:t>
              </a:r>
            </a:p>
            <a:p>
              <a:pPr algn="ctr">
                <a:defRPr/>
              </a:pP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in particular areas</a:t>
              </a:r>
            </a:p>
          </p:txBody>
        </p:sp>
        <p:sp>
          <p:nvSpPr>
            <p:cNvPr id="21" name="Text Box 57"/>
            <p:cNvSpPr txBox="1">
              <a:spLocks noChangeArrowheads="1"/>
            </p:cNvSpPr>
            <p:nvPr/>
          </p:nvSpPr>
          <p:spPr bwMode="auto">
            <a:xfrm>
              <a:off x="5943600" y="5057775"/>
              <a:ext cx="2087563" cy="107791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Preventable hospital stays suggesting breakdowns in primary care</a:t>
              </a:r>
            </a:p>
          </p:txBody>
        </p:sp>
        <p:cxnSp>
          <p:nvCxnSpPr>
            <p:cNvPr id="22" name="Elbow Connector 21"/>
            <p:cNvCxnSpPr/>
            <p:nvPr/>
          </p:nvCxnSpPr>
          <p:spPr>
            <a:xfrm rot="10800000" flipV="1">
              <a:off x="2122488" y="4649788"/>
              <a:ext cx="2513012" cy="374650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/>
            <p:nvPr/>
          </p:nvCxnSpPr>
          <p:spPr>
            <a:xfrm>
              <a:off x="4230688" y="4648200"/>
              <a:ext cx="2779712" cy="414338"/>
            </a:xfrm>
            <a:prstGeom prst="bentConnector2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901" name="Straight Connector 164900"/>
            <p:cNvCxnSpPr>
              <a:endCxn id="18" idx="0"/>
            </p:cNvCxnSpPr>
            <p:nvPr/>
          </p:nvCxnSpPr>
          <p:spPr>
            <a:xfrm flipH="1">
              <a:off x="4637088" y="4495800"/>
              <a:ext cx="11112" cy="55880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itle 1"/>
          <p:cNvSpPr>
            <a:spLocks noGrp="1"/>
          </p:cNvSpPr>
          <p:nvPr>
            <p:ph type="title"/>
          </p:nvPr>
        </p:nvSpPr>
        <p:spPr>
          <a:xfrm>
            <a:off x="1455738" y="762000"/>
            <a:ext cx="6088062" cy="381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Use MONAHRQ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04800" y="6146800"/>
            <a:ext cx="574675" cy="2286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D03F44-0AC7-4435-BBC5-B12F7F25922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  <p:grpSp>
        <p:nvGrpSpPr>
          <p:cNvPr id="3" name="Group 2" descr="Each feature is paired with a picture or symbolic graphic; the features flow from upper left to right, downward and back toward center of page; last feature points toward results, which will be described after the five key features, which are:&#10;&#10;Currently based on hospital discharge data and CMS Hospital Compare Data (picture of files) &#10;Host user downloads MONAHRQ software from AHRQ website (picture of a person)&#10;Host user applies software to own data locally and/or CMS Hospital Compare data (picture of web site application)&#10;Host user creates local website on their own server (picture of computers)&#10;Host user makes website available (MONAHRQ logo)  &#10;&#10;Results: &#10;Internally to better understand own data and to answer questions&#10;To member organizations, e.g., through a password protected site&#10;Publicly to provide information to the community"/>
          <p:cNvGrpSpPr/>
          <p:nvPr/>
        </p:nvGrpSpPr>
        <p:grpSpPr>
          <a:xfrm>
            <a:off x="404813" y="1447800"/>
            <a:ext cx="9043987" cy="4886325"/>
            <a:chOff x="404813" y="1447800"/>
            <a:chExt cx="9043987" cy="4886325"/>
          </a:xfrm>
        </p:grpSpPr>
        <p:sp>
          <p:nvSpPr>
            <p:cNvPr id="12290" name="Freeform 2"/>
            <p:cNvSpPr>
              <a:spLocks/>
            </p:cNvSpPr>
            <p:nvPr/>
          </p:nvSpPr>
          <p:spPr bwMode="auto">
            <a:xfrm>
              <a:off x="838200" y="2476500"/>
              <a:ext cx="8610600" cy="3352800"/>
            </a:xfrm>
            <a:custGeom>
              <a:avLst/>
              <a:gdLst>
                <a:gd name="T0" fmla="*/ 0 w 5792"/>
                <a:gd name="T1" fmla="*/ 2147483647 h 2480"/>
                <a:gd name="T2" fmla="*/ 2147483647 w 5792"/>
                <a:gd name="T3" fmla="*/ 2147483647 h 2480"/>
                <a:gd name="T4" fmla="*/ 2147483647 w 5792"/>
                <a:gd name="T5" fmla="*/ 2147483647 h 2480"/>
                <a:gd name="T6" fmla="*/ 2147483647 w 5792"/>
                <a:gd name="T7" fmla="*/ 2147483647 h 2480"/>
                <a:gd name="T8" fmla="*/ 2147483647 w 5792"/>
                <a:gd name="T9" fmla="*/ 2147483647 h 24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92"/>
                <a:gd name="T16" fmla="*/ 0 h 2480"/>
                <a:gd name="T17" fmla="*/ 5792 w 5792"/>
                <a:gd name="T18" fmla="*/ 2480 h 24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92" h="2480">
                  <a:moveTo>
                    <a:pt x="0" y="56"/>
                  </a:moveTo>
                  <a:cubicBezTo>
                    <a:pt x="2144" y="28"/>
                    <a:pt x="4288" y="0"/>
                    <a:pt x="5040" y="248"/>
                  </a:cubicBezTo>
                  <a:cubicBezTo>
                    <a:pt x="5792" y="496"/>
                    <a:pt x="4920" y="1192"/>
                    <a:pt x="4512" y="1544"/>
                  </a:cubicBezTo>
                  <a:cubicBezTo>
                    <a:pt x="4104" y="1896"/>
                    <a:pt x="3056" y="2240"/>
                    <a:pt x="2592" y="2360"/>
                  </a:cubicBezTo>
                  <a:cubicBezTo>
                    <a:pt x="2128" y="2480"/>
                    <a:pt x="1928" y="2372"/>
                    <a:pt x="1728" y="2264"/>
                  </a:cubicBezTo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1" name="Line 15"/>
            <p:cNvSpPr>
              <a:spLocks noChangeShapeType="1"/>
            </p:cNvSpPr>
            <p:nvPr/>
          </p:nvSpPr>
          <p:spPr bwMode="auto">
            <a:xfrm flipH="1">
              <a:off x="8015288" y="3910013"/>
              <a:ext cx="304800" cy="323850"/>
            </a:xfrm>
            <a:prstGeom prst="line">
              <a:avLst/>
            </a:prstGeom>
            <a:noFill/>
            <a:ln w="76200">
              <a:solidFill>
                <a:srgbClr val="FFD28F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2" name="Line 784"/>
            <p:cNvSpPr>
              <a:spLocks noChangeShapeType="1"/>
            </p:cNvSpPr>
            <p:nvPr/>
          </p:nvSpPr>
          <p:spPr bwMode="auto">
            <a:xfrm flipV="1">
              <a:off x="3875088" y="2530475"/>
              <a:ext cx="409575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3" name="Line 787"/>
            <p:cNvSpPr>
              <a:spLocks noChangeShapeType="1"/>
            </p:cNvSpPr>
            <p:nvPr/>
          </p:nvSpPr>
          <p:spPr bwMode="auto">
            <a:xfrm>
              <a:off x="1057275" y="2552700"/>
              <a:ext cx="390525" cy="9525"/>
            </a:xfrm>
            <a:prstGeom prst="line">
              <a:avLst/>
            </a:prstGeom>
            <a:noFill/>
            <a:ln w="76200">
              <a:solidFill>
                <a:srgbClr val="FFD28F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4" name="Line 784"/>
            <p:cNvSpPr>
              <a:spLocks noChangeShapeType="1"/>
            </p:cNvSpPr>
            <p:nvPr/>
          </p:nvSpPr>
          <p:spPr bwMode="auto">
            <a:xfrm>
              <a:off x="7053263" y="2617788"/>
              <a:ext cx="414337" cy="460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TextBox 60"/>
            <p:cNvSpPr txBox="1">
              <a:spLocks noChangeArrowheads="1"/>
            </p:cNvSpPr>
            <p:nvPr/>
          </p:nvSpPr>
          <p:spPr bwMode="auto">
            <a:xfrm>
              <a:off x="6259513" y="1447800"/>
              <a:ext cx="2503487" cy="1077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</a:rPr>
                <a:t>Load hospital discharge data and/or Hospital Compare measure results</a:t>
              </a:r>
            </a:p>
          </p:txBody>
        </p:sp>
        <p:sp>
          <p:nvSpPr>
            <p:cNvPr id="17" name="TextBox 60"/>
            <p:cNvSpPr txBox="1">
              <a:spLocks noChangeArrowheads="1"/>
            </p:cNvSpPr>
            <p:nvPr/>
          </p:nvSpPr>
          <p:spPr bwMode="auto">
            <a:xfrm>
              <a:off x="1609725" y="1628775"/>
              <a:ext cx="2657475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</a:rPr>
                <a:t>Download the free MONAHRQ software from AHRQ’s Website</a:t>
              </a:r>
            </a:p>
          </p:txBody>
        </p:sp>
        <p:pic>
          <p:nvPicPr>
            <p:cNvPr id="12299" name="Picture 786" descr="AWPNXJ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9600" y="1905000"/>
              <a:ext cx="1917700" cy="1295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2300" name="Picture 21" descr="03_040_04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4813" y="1693863"/>
              <a:ext cx="1309687" cy="15065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7162800" y="4648200"/>
              <a:ext cx="2027238" cy="1323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</a:rPr>
                <a:t>Select data analysis and Website options, and run MONAHRQ</a:t>
              </a:r>
            </a:p>
          </p:txBody>
        </p:sp>
        <p:sp>
          <p:nvSpPr>
            <p:cNvPr id="28" name="Text Box 781"/>
            <p:cNvSpPr txBox="1">
              <a:spLocks noChangeArrowheads="1"/>
            </p:cNvSpPr>
            <p:nvPr/>
          </p:nvSpPr>
          <p:spPr bwMode="auto">
            <a:xfrm>
              <a:off x="4038600" y="4114800"/>
              <a:ext cx="2438400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</a:rPr>
                <a:t>MONAHRQ generates your  Website onto your own computer</a:t>
              </a:r>
            </a:p>
          </p:txBody>
        </p:sp>
        <p:sp>
          <p:nvSpPr>
            <p:cNvPr id="29" name="Text Box 799"/>
            <p:cNvSpPr txBox="1">
              <a:spLocks noChangeArrowheads="1"/>
            </p:cNvSpPr>
            <p:nvPr/>
          </p:nvSpPr>
          <p:spPr bwMode="auto">
            <a:xfrm>
              <a:off x="762000" y="3657600"/>
              <a:ext cx="2303463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600" b="1" i="1" dirty="0">
                  <a:latin typeface="+mn-lt"/>
                </a:rPr>
                <a:t>Host your MONAHRQ Website as you prefer</a:t>
              </a:r>
            </a:p>
          </p:txBody>
        </p:sp>
        <p:sp>
          <p:nvSpPr>
            <p:cNvPr id="34" name="Text Box 801"/>
            <p:cNvSpPr txBox="1">
              <a:spLocks noChangeArrowheads="1"/>
            </p:cNvSpPr>
            <p:nvPr/>
          </p:nvSpPr>
          <p:spPr bwMode="auto">
            <a:xfrm>
              <a:off x="457200" y="4267200"/>
              <a:ext cx="2895600" cy="1816100"/>
            </a:xfrm>
            <a:prstGeom prst="rect">
              <a:avLst/>
            </a:prstGeom>
            <a:solidFill>
              <a:schemeClr val="bg1">
                <a:lumMod val="50000"/>
                <a:alpha val="4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174625" indent="-174625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Internal</a:t>
              </a:r>
              <a:r>
                <a:rPr lang="en-US" sz="1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n-lt"/>
                </a:rPr>
                <a:t>: </a:t>
              </a:r>
              <a:r>
                <a:rPr lang="en-US" sz="1400" b="1" dirty="0">
                  <a:latin typeface="+mn-lt"/>
                </a:rPr>
                <a:t>better understand your data and answer questions</a:t>
              </a:r>
            </a:p>
            <a:p>
              <a:pPr marL="174625" indent="-174625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Private: </a:t>
              </a:r>
              <a:r>
                <a:rPr lang="en-US" sz="1400" b="1" dirty="0">
                  <a:latin typeface="+mn-lt"/>
                </a:rPr>
                <a:t>provide a password-protected site for member organizations</a:t>
              </a:r>
            </a:p>
            <a:p>
              <a:pPr marL="174625" indent="-174625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Public:</a:t>
              </a:r>
              <a:r>
                <a:rPr lang="en-US" sz="1400" b="1" i="1" dirty="0">
                  <a:solidFill>
                    <a:srgbClr val="FFD88B"/>
                  </a:solidFill>
                  <a:latin typeface="+mn-lt"/>
                </a:rPr>
                <a:t> </a:t>
              </a:r>
              <a:r>
                <a:rPr lang="en-US" sz="1400" b="1" dirty="0">
                  <a:latin typeface="+mn-lt"/>
                </a:rPr>
                <a:t>report healthcare information to the community</a:t>
              </a:r>
            </a:p>
          </p:txBody>
        </p:sp>
        <p:pic>
          <p:nvPicPr>
            <p:cNvPr id="12305" name="Picture 35" descr="03_010_01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69200" y="3279775"/>
              <a:ext cx="1196975" cy="12604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2306" name="Picture 12"/>
            <p:cNvPicPr>
              <a:picLocks noChangeAspect="1" noChangeArrowheads="1"/>
            </p:cNvPicPr>
            <p:nvPr/>
          </p:nvPicPr>
          <p:blipFill>
            <a:blip r:embed="rId6" cstate="print"/>
            <a:srcRect l="3084" t="12932" r="6168"/>
            <a:stretch>
              <a:fillRect/>
            </a:stretch>
          </p:blipFill>
          <p:spPr bwMode="auto">
            <a:xfrm>
              <a:off x="4278313" y="4962525"/>
              <a:ext cx="1893887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Title 1"/>
          <p:cNvSpPr>
            <a:spLocks noGrp="1"/>
          </p:cNvSpPr>
          <p:nvPr>
            <p:ph type="title"/>
          </p:nvPr>
        </p:nvSpPr>
        <p:spPr>
          <a:xfrm>
            <a:off x="1295400" y="762000"/>
            <a:ext cx="62484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MONAHRQ 2.0.1       MONAHRQ 3.0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4343400" y="685800"/>
            <a:ext cx="521208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" name="Group 1" descr="Each feature is paired with a picture or symbolic graphic; the features flow from upper left to right, downward and back toward center of page; last feature points toward results, which will be described after the five key features, which are:&#10;&#10;Currently based on hospital discharge data and CMS Hospital Compare Data (picture of files) &#10;Host user downloads MONAHRQ software from AHRQ website (picture of a person)&#10;Host user applies software to own data locally and/or CMS Hospital Compare data (picture of web site application)&#10;Host user creates local website on their own server (picture of computers)&#10;Host user makes website available (MONAHRQ logo)  &#10;&#10;Results: &#10;Internally to better understand own data and to answer questions&#10;To member organizations, e.g., through a password protected site&#10;Publicly to provide information to the community"/>
          <p:cNvGrpSpPr/>
          <p:nvPr/>
        </p:nvGrpSpPr>
        <p:grpSpPr>
          <a:xfrm>
            <a:off x="609600" y="1905000"/>
            <a:ext cx="8001000" cy="4419600"/>
            <a:chOff x="609600" y="1905000"/>
            <a:chExt cx="8001000" cy="4419600"/>
          </a:xfrm>
        </p:grpSpPr>
        <p:sp>
          <p:nvSpPr>
            <p:cNvPr id="20" name="Rounded Rectangle 19"/>
            <p:cNvSpPr/>
            <p:nvPr/>
          </p:nvSpPr>
          <p:spPr>
            <a:xfrm>
              <a:off x="609600" y="1905000"/>
              <a:ext cx="3505200" cy="2743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rgbClr val="0000E6"/>
                  </a:solidFill>
                </a:rPr>
                <a:t>MONAHRQ 2.0.1</a:t>
              </a:r>
            </a:p>
            <a:p>
              <a:pPr algn="ctr"/>
              <a:r>
                <a:rPr lang="en-US" sz="2000" b="1" dirty="0" smtClean="0">
                  <a:solidFill>
                    <a:srgbClr val="0000E6"/>
                  </a:solidFill>
                </a:rPr>
                <a:t>____________________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b="1" dirty="0">
                  <a:solidFill>
                    <a:srgbClr val="0000E6"/>
                  </a:solidFill>
                </a:rPr>
                <a:t> </a:t>
              </a:r>
              <a:r>
                <a:rPr lang="en-US" sz="2000" b="1" dirty="0" smtClean="0">
                  <a:solidFill>
                    <a:srgbClr val="0000E6"/>
                  </a:solidFill>
                </a:rPr>
                <a:t>Re-organized style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b="1" dirty="0">
                  <a:solidFill>
                    <a:srgbClr val="0000E6"/>
                  </a:solidFill>
                </a:rPr>
                <a:t> </a:t>
              </a:r>
              <a:r>
                <a:rPr lang="en-US" sz="2000" b="1" dirty="0" smtClean="0">
                  <a:solidFill>
                    <a:srgbClr val="0000E6"/>
                  </a:solidFill>
                </a:rPr>
                <a:t>CMS Hospital Compare 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b="1" dirty="0">
                  <a:solidFill>
                    <a:srgbClr val="0000E6"/>
                  </a:solidFill>
                </a:rPr>
                <a:t> </a:t>
              </a:r>
              <a:r>
                <a:rPr lang="en-US" sz="2000" b="1" dirty="0" smtClean="0">
                  <a:solidFill>
                    <a:srgbClr val="0000E6"/>
                  </a:solidFill>
                </a:rPr>
                <a:t>Enhanced graphics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b="1" dirty="0" smtClean="0">
                  <a:solidFill>
                    <a:srgbClr val="0000E6"/>
                  </a:solidFill>
                </a:rPr>
                <a:t> Complete statistics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5105400" y="3581400"/>
              <a:ext cx="3505200" cy="2743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solidFill>
                    <a:srgbClr val="0000E6"/>
                  </a:solidFill>
                </a:rPr>
                <a:t>MONAHRQ 3.0</a:t>
              </a:r>
            </a:p>
            <a:p>
              <a:pPr algn="ctr"/>
              <a:r>
                <a:rPr lang="en-US" sz="2000" b="1" dirty="0" smtClean="0">
                  <a:solidFill>
                    <a:srgbClr val="0000E6"/>
                  </a:solidFill>
                </a:rPr>
                <a:t>____________________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b="1" dirty="0" smtClean="0">
                  <a:solidFill>
                    <a:srgbClr val="0000E6"/>
                  </a:solidFill>
                </a:rPr>
                <a:t> User can input DRGs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b="1" dirty="0">
                  <a:solidFill>
                    <a:srgbClr val="0000E6"/>
                  </a:solidFill>
                </a:rPr>
                <a:t> </a:t>
              </a:r>
              <a:r>
                <a:rPr lang="en-US" sz="2000" b="1" dirty="0" smtClean="0">
                  <a:solidFill>
                    <a:srgbClr val="0000E6"/>
                  </a:solidFill>
                </a:rPr>
                <a:t>Save modified data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b="1" dirty="0">
                  <a:solidFill>
                    <a:srgbClr val="0000E6"/>
                  </a:solidFill>
                </a:rPr>
                <a:t> </a:t>
              </a:r>
              <a:r>
                <a:rPr lang="en-US" sz="2000" b="1" dirty="0" smtClean="0">
                  <a:solidFill>
                    <a:srgbClr val="0000E6"/>
                  </a:solidFill>
                </a:rPr>
                <a:t>Additional QI measures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2000" b="1" dirty="0" smtClean="0">
                  <a:solidFill>
                    <a:srgbClr val="0000E6"/>
                  </a:solidFill>
                </a:rPr>
                <a:t> Update ancillary files</a:t>
              </a:r>
            </a:p>
          </p:txBody>
        </p:sp>
        <p:cxnSp>
          <p:nvCxnSpPr>
            <p:cNvPr id="25" name="Elbow Connector 24"/>
            <p:cNvCxnSpPr>
              <a:stCxn id="20" idx="3"/>
              <a:endCxn id="22" idx="1"/>
            </p:cNvCxnSpPr>
            <p:nvPr/>
          </p:nvCxnSpPr>
          <p:spPr>
            <a:xfrm>
              <a:off x="4114800" y="3276600"/>
              <a:ext cx="990600" cy="1676400"/>
            </a:xfrm>
            <a:prstGeom prst="bentConnector3">
              <a:avLst>
                <a:gd name="adj1" fmla="val 50000"/>
              </a:avLst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4343400" y="1905000"/>
              <a:ext cx="1981200" cy="838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0000E6"/>
                  </a:solidFill>
                </a:rPr>
                <a:t>Technical assistance</a:t>
              </a:r>
              <a:endParaRPr lang="en-US" b="1" dirty="0">
                <a:solidFill>
                  <a:srgbClr val="0000E6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4648200" y="2590800"/>
              <a:ext cx="2057400" cy="838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0000E6"/>
                  </a:solidFill>
                </a:rPr>
                <a:t>User requests</a:t>
              </a:r>
              <a:endParaRPr lang="en-US" b="1" dirty="0">
                <a:solidFill>
                  <a:srgbClr val="0000E6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2590800" y="4800600"/>
              <a:ext cx="2057400" cy="838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0000E6"/>
                  </a:solidFill>
                </a:rPr>
                <a:t>AHRQ Strategy</a:t>
              </a:r>
              <a:endParaRPr lang="en-US" b="1" dirty="0">
                <a:solidFill>
                  <a:srgbClr val="0000E6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057400" y="5486400"/>
              <a:ext cx="2057400" cy="838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0000E6"/>
                  </a:solidFill>
                </a:rPr>
                <a:t>New measures</a:t>
              </a:r>
              <a:endParaRPr lang="en-US" b="1" dirty="0">
                <a:solidFill>
                  <a:srgbClr val="0000E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5410200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kern="1200" dirty="0" smtClean="0">
                <a:solidFill>
                  <a:srgbClr val="FFFF66"/>
                </a:solidFill>
              </a:rPr>
              <a:t>MONAHRQ 3.0</a:t>
            </a:r>
            <a:br>
              <a:rPr lang="en-US" sz="2800" kern="1200" dirty="0" smtClean="0">
                <a:solidFill>
                  <a:srgbClr val="FFFF66"/>
                </a:solidFill>
              </a:rPr>
            </a:br>
            <a:r>
              <a:rPr lang="en-US" sz="2800" kern="1200" dirty="0" smtClean="0">
                <a:solidFill>
                  <a:srgbClr val="FFFF66"/>
                </a:solidFill>
              </a:rPr>
              <a:t>Workflow panel</a:t>
            </a:r>
          </a:p>
        </p:txBody>
      </p:sp>
      <p:grpSp>
        <p:nvGrpSpPr>
          <p:cNvPr id="2" name="Group 1" descr="Screen shot of M O N A H R Q Wizard home page.  &#10;Including Task Menu; menu options ‘Import Data Wizard’ and ‘Define Regions and Hospitals’ are circled.&#10;"/>
          <p:cNvGrpSpPr/>
          <p:nvPr/>
        </p:nvGrpSpPr>
        <p:grpSpPr>
          <a:xfrm>
            <a:off x="381000" y="1676400"/>
            <a:ext cx="8172450" cy="4876997"/>
            <a:chOff x="381000" y="1676400"/>
            <a:chExt cx="8172450" cy="4876997"/>
          </a:xfrm>
        </p:grpSpPr>
        <p:pic>
          <p:nvPicPr>
            <p:cNvPr id="5" name="Picture 4"/>
            <p:cNvPicPr/>
            <p:nvPr/>
          </p:nvPicPr>
          <p:blipFill>
            <a:blip r:embed="rId3" cstate="print"/>
            <a:srcRect l="19070" t="6667" r="19071" b="10256"/>
            <a:stretch>
              <a:fillRect/>
            </a:stretch>
          </p:blipFill>
          <p:spPr bwMode="auto">
            <a:xfrm>
              <a:off x="2743200" y="1676400"/>
              <a:ext cx="5810250" cy="4876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/>
            <p:nvPr/>
          </p:nvSpPr>
          <p:spPr>
            <a:xfrm>
              <a:off x="381000" y="18288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Import hospital discharge data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81000" y="27432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Add Hospital Compare data (optional)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81000" y="36576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Generate a website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81000" y="45720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Supplemental and diagnostic reports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81000" y="54864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Help and user support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2209800" y="2362200"/>
              <a:ext cx="457200" cy="1588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209800" y="2971800"/>
              <a:ext cx="457200" cy="1588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209800" y="4724400"/>
              <a:ext cx="457200" cy="1588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209800" y="5638800"/>
              <a:ext cx="457200" cy="1588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209800" y="3886200"/>
              <a:ext cx="457200" cy="1588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4" name="Rectangle 4"/>
          <p:cNvSpPr>
            <a:spLocks noGrp="1" noChangeArrowheads="1"/>
          </p:cNvSpPr>
          <p:nvPr>
            <p:ph type="title"/>
          </p:nvPr>
        </p:nvSpPr>
        <p:spPr>
          <a:xfrm>
            <a:off x="1455738" y="381000"/>
            <a:ext cx="6088062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kern="1200" dirty="0" smtClean="0">
                <a:solidFill>
                  <a:srgbClr val="FFFF66"/>
                </a:solidFill>
              </a:rPr>
              <a:t>MONAHRQ 3.0</a:t>
            </a:r>
            <a:br>
              <a:rPr lang="en-US" sz="2800" kern="1200" dirty="0" smtClean="0">
                <a:solidFill>
                  <a:srgbClr val="FFFF66"/>
                </a:solidFill>
              </a:rPr>
            </a:br>
            <a:r>
              <a:rPr lang="en-US" sz="2800" kern="1200" dirty="0" smtClean="0">
                <a:solidFill>
                  <a:srgbClr val="FFFF66"/>
                </a:solidFill>
              </a:rPr>
              <a:t>Import DRGs with discharges</a:t>
            </a:r>
          </a:p>
        </p:txBody>
      </p:sp>
      <p:grpSp>
        <p:nvGrpSpPr>
          <p:cNvPr id="2" name="Group 1" descr="Slide explanation box: The Import Data Wizard takes you through a step-by-step process of: &#10;importing your data,&#10;mapping it to the format required by MONAHRQ, &#10;analyzing the data, and &#10;defining your hospitals and regions. &#10;"/>
          <p:cNvGrpSpPr/>
          <p:nvPr/>
        </p:nvGrpSpPr>
        <p:grpSpPr>
          <a:xfrm>
            <a:off x="685800" y="1600200"/>
            <a:ext cx="8001000" cy="5029200"/>
            <a:chOff x="685800" y="1600200"/>
            <a:chExt cx="8001000" cy="5029200"/>
          </a:xfrm>
        </p:grpSpPr>
        <p:pic>
          <p:nvPicPr>
            <p:cNvPr id="7" name="Picture 6"/>
            <p:cNvPicPr/>
            <p:nvPr/>
          </p:nvPicPr>
          <p:blipFill>
            <a:blip r:embed="rId3" cstate="print"/>
            <a:srcRect l="19712" t="9744" r="19597" b="13673"/>
            <a:stretch>
              <a:fillRect/>
            </a:stretch>
          </p:blipFill>
          <p:spPr bwMode="auto">
            <a:xfrm>
              <a:off x="1524000" y="1600200"/>
              <a:ext cx="6143625" cy="4848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ounded Rectangle 7"/>
            <p:cNvSpPr/>
            <p:nvPr/>
          </p:nvSpPr>
          <p:spPr>
            <a:xfrm>
              <a:off x="6858000" y="23622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Import discharge data file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85800" y="44958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Import DRGs (optional)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648200" y="58674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Used saved mappings (optional)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55738" y="381000"/>
            <a:ext cx="6088062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kern="1200" dirty="0" smtClean="0">
                <a:solidFill>
                  <a:srgbClr val="FFFF66"/>
                </a:solidFill>
              </a:rPr>
              <a:t>MONAHRQ 3.0</a:t>
            </a:r>
            <a:br>
              <a:rPr lang="en-US" sz="2800" kern="1200" dirty="0" smtClean="0">
                <a:solidFill>
                  <a:srgbClr val="FFFF66"/>
                </a:solidFill>
              </a:rPr>
            </a:br>
            <a:r>
              <a:rPr lang="en-US" sz="2800" kern="1200" dirty="0" smtClean="0">
                <a:solidFill>
                  <a:srgbClr val="FFFF66"/>
                </a:solidFill>
              </a:rPr>
              <a:t>Export hospital attributes data</a:t>
            </a:r>
          </a:p>
        </p:txBody>
      </p:sp>
      <p:grpSp>
        <p:nvGrpSpPr>
          <p:cNvPr id="2" name="Group 1" descr="Screen shot includes Screen shot of wizard Select Input File page; &#10;Shows browse window with browse button to search for file; &#10;Screen shot also shows Import  Data File Options (Specific to File Type) with 'No Files Selected' in results section. &#10;Bottom section of screen displays 'Data Mapping and Crosswalk‘ &#10;Two primary options, the first,  Data Layout Unknown w/ active button to right labeled 'Edit Mapper Shortcuts'. &#10;Second option is to select 'Use Mapping File' with Browse button and search window to the right. &#10;Final option on page is a checkbox at bottom with 'Skip validation and mapping screens (jump to Data Load) &#10;&#10;Navigation buttons at bottom of page. "/>
          <p:cNvGrpSpPr/>
          <p:nvPr/>
        </p:nvGrpSpPr>
        <p:grpSpPr>
          <a:xfrm>
            <a:off x="685800" y="1600200"/>
            <a:ext cx="6922127" cy="4438650"/>
            <a:chOff x="685800" y="1600200"/>
            <a:chExt cx="6922127" cy="4438650"/>
          </a:xfrm>
        </p:grpSpPr>
        <p:pic>
          <p:nvPicPr>
            <p:cNvPr id="6" name="Picture 5"/>
            <p:cNvPicPr/>
            <p:nvPr/>
          </p:nvPicPr>
          <p:blipFill>
            <a:blip r:embed="rId3" cstate="print"/>
            <a:srcRect l="15865" t="7949" r="16026" b="11538"/>
            <a:stretch>
              <a:fillRect/>
            </a:stretch>
          </p:blipFill>
          <p:spPr bwMode="auto">
            <a:xfrm>
              <a:off x="1600200" y="1600200"/>
              <a:ext cx="6007727" cy="443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/>
            <p:nvPr/>
          </p:nvSpPr>
          <p:spPr>
            <a:xfrm>
              <a:off x="685800" y="45720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Export modified data (optional)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55738" y="381000"/>
            <a:ext cx="6088062" cy="7683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kern="1200" dirty="0" smtClean="0">
                <a:solidFill>
                  <a:srgbClr val="FFFF66"/>
                </a:solidFill>
              </a:rPr>
              <a:t>MONAHRQ 3.0</a:t>
            </a:r>
            <a:br>
              <a:rPr lang="en-US" sz="2800" kern="1200" dirty="0" smtClean="0">
                <a:solidFill>
                  <a:srgbClr val="FFFF66"/>
                </a:solidFill>
              </a:rPr>
            </a:br>
            <a:r>
              <a:rPr lang="en-US" sz="2800" kern="1200" dirty="0" smtClean="0">
                <a:solidFill>
                  <a:srgbClr val="FFFF66"/>
                </a:solidFill>
              </a:rPr>
              <a:t>Load saved hospital attributes</a:t>
            </a:r>
          </a:p>
        </p:txBody>
      </p:sp>
      <p:grpSp>
        <p:nvGrpSpPr>
          <p:cNvPr id="2" name="Group 1" descr="Screen shot includes Screen shot of wizard Select Input File page; &#10;Shows browse window with browse button to search for file; &#10;Screen shot also shows Import  Data File Options (Specific to File Type) with 'No Files Selected' in results section. &#10;Bottom section of screen displays 'Data Mapping and Crosswalk‘ &#10;Two primary options, the first,  Data Layout Unknown w/ active button to right labeled 'Edit Mapper Shortcuts'. &#10;Second option is to select 'Use Mapping File' with Browse button and search window to the right. &#10;Final option on page is a checkbox at bottom with 'Skip validation and mapping screens (jump to Data Load) &#10;&#10;Navigation buttons at bottom of page. "/>
          <p:cNvGrpSpPr/>
          <p:nvPr/>
        </p:nvGrpSpPr>
        <p:grpSpPr>
          <a:xfrm>
            <a:off x="609600" y="1752600"/>
            <a:ext cx="6811988" cy="4267200"/>
            <a:chOff x="609600" y="1752600"/>
            <a:chExt cx="6811988" cy="4267200"/>
          </a:xfrm>
        </p:grpSpPr>
        <p:pic>
          <p:nvPicPr>
            <p:cNvPr id="5" name="Picture 4"/>
            <p:cNvPicPr/>
            <p:nvPr/>
          </p:nvPicPr>
          <p:blipFill>
            <a:blip r:embed="rId3" cstate="print"/>
            <a:srcRect l="15705" t="7949" r="15865" b="11795"/>
            <a:stretch>
              <a:fillRect/>
            </a:stretch>
          </p:blipFill>
          <p:spPr bwMode="auto">
            <a:xfrm>
              <a:off x="1600200" y="1752600"/>
              <a:ext cx="5821388" cy="426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ounded Rectangle 6"/>
            <p:cNvSpPr/>
            <p:nvPr/>
          </p:nvSpPr>
          <p:spPr>
            <a:xfrm>
              <a:off x="609600" y="4572000"/>
              <a:ext cx="1828800" cy="762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rgbClr val="0000E6"/>
                  </a:solidFill>
                </a:rPr>
                <a:t>Load previously exported data (optional)</a:t>
              </a:r>
              <a:endParaRPr lang="en-US" sz="1600" b="1" dirty="0">
                <a:solidFill>
                  <a:srgbClr val="0000E6"/>
                </a:solidFill>
              </a:endParaRPr>
            </a:p>
          </p:txBody>
        </p:sp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Select the information you want:&#10;HOSPITAL QUALITY RATINGS&#10;Ratings for the Public&#10;Detailed Quality Statistics&#10;MAPS OF AVOIDABLE HOSPITAL STAYS&#10;HOSPITAL UTILIZATION&#10;COUNTY RATES OF HOSPITAL USE&#10;&#10;Image of website screenshot; shows website page title, State Health Care Information Portal; navigational tabs at the top of the page; four additional portals; each contains a separate category, each with a picture, text and active link to a category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0"/>
            <a:ext cx="6858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MONAHRQ</a:t>
            </a:r>
            <a:r>
              <a:rPr lang="en-US" baseline="0" dirty="0" smtClean="0"/>
              <a:t> 3.0 Reporting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6019800"/>
            <a:ext cx="3919538" cy="2895600"/>
          </a:xfrm>
        </p:spPr>
        <p:txBody>
          <a:bodyPr/>
          <a:lstStyle/>
          <a:p>
            <a:pPr marL="342900" indent="-342900">
              <a:buClr>
                <a:srgbClr val="FFFF00"/>
              </a:buClr>
              <a:buSzPct val="120000"/>
              <a:buFont typeface="Arial" pitchFamily="34" charset="0"/>
              <a:buChar char="■"/>
              <a:defRPr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Hospital Quality Ratings</a:t>
            </a:r>
          </a:p>
          <a:p>
            <a:pPr marL="342900" indent="-342900">
              <a:buClr>
                <a:srgbClr val="FFFF00"/>
              </a:buClr>
              <a:buSzPct val="120000"/>
              <a:buFont typeface="Arial" pitchFamily="34" charset="0"/>
              <a:buChar char="■"/>
              <a:defRPr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Maps of Avoidable Hospital 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Stays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6019800"/>
            <a:ext cx="3921125" cy="2895600"/>
          </a:xfrm>
        </p:spPr>
        <p:txBody>
          <a:bodyPr/>
          <a:lstStyle/>
          <a:p>
            <a:pPr>
              <a:buClr>
                <a:srgbClr val="FFFF00"/>
              </a:buClr>
              <a:buSzPct val="120000"/>
              <a:buFont typeface="Arial" pitchFamily="34" charset="0"/>
              <a:buChar char="■"/>
              <a:defRPr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Hospital Utilization</a:t>
            </a:r>
          </a:p>
          <a:p>
            <a:pPr>
              <a:buClr>
                <a:srgbClr val="FFFF00"/>
              </a:buClr>
              <a:buSzPct val="120000"/>
              <a:buFont typeface="Arial" pitchFamily="34" charset="0"/>
              <a:buChar char="■"/>
              <a:defRPr/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County Rates of Hospital Use</a:t>
            </a:r>
            <a:endParaRPr lang="en-US" sz="1600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 template onscreen 2004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template onscreen 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slide template onscreen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template onscreen 20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4054</TotalTime>
  <Words>376</Words>
  <Application>Microsoft Macintosh PowerPoint</Application>
  <PresentationFormat>On-screen Show (4:3)</PresentationFormat>
  <Paragraphs>93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master slide template onscreen 2004</vt:lpstr>
      <vt:lpstr>Photo Editor Photo</vt:lpstr>
      <vt:lpstr>Input Your Data.  Output Your Website.</vt:lpstr>
      <vt:lpstr>From data to information to action</vt:lpstr>
      <vt:lpstr>How to Use MONAHRQ</vt:lpstr>
      <vt:lpstr>MONAHRQ 2.0.1       MONAHRQ 3.0</vt:lpstr>
      <vt:lpstr>MONAHRQ 3.0 Workflow panel</vt:lpstr>
      <vt:lpstr>MONAHRQ 3.0 Import DRGs with discharges</vt:lpstr>
      <vt:lpstr>MONAHRQ 3.0 Export hospital attributes data</vt:lpstr>
      <vt:lpstr>MONAHRQ 3.0 Load saved hospital attributes</vt:lpstr>
      <vt:lpstr>MONAHRQ 3.0 Reporting Website</vt:lpstr>
      <vt:lpstr>Select a hospital and DRG</vt:lpstr>
      <vt:lpstr>View DRG statistics by hospital</vt:lpstr>
      <vt:lpstr>MONAHRQ: Near-term enhancements</vt:lpstr>
      <vt:lpstr>Questions?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 Web-Based Tool for Quality and Utilization Reporting</dc:title>
  <dc:creator>Amanda</dc:creator>
  <cp:lastModifiedBy>Vanessa Graham</cp:lastModifiedBy>
  <cp:revision>318</cp:revision>
  <dcterms:created xsi:type="dcterms:W3CDTF">2011-02-15T23:45:33Z</dcterms:created>
  <dcterms:modified xsi:type="dcterms:W3CDTF">2011-10-18T19:05:26Z</dcterms:modified>
</cp:coreProperties>
</file>