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1" r:id="rId1"/>
  </p:sldMasterIdLst>
  <p:notesMasterIdLst>
    <p:notesMasterId r:id="rId11"/>
  </p:notesMasterIdLst>
  <p:handoutMasterIdLst>
    <p:handoutMasterId r:id="rId12"/>
  </p:handoutMasterIdLst>
  <p:sldIdLst>
    <p:sldId id="389" r:id="rId2"/>
    <p:sldId id="418" r:id="rId3"/>
    <p:sldId id="424" r:id="rId4"/>
    <p:sldId id="419" r:id="rId5"/>
    <p:sldId id="425" r:id="rId6"/>
    <p:sldId id="426" r:id="rId7"/>
    <p:sldId id="427" r:id="rId8"/>
    <p:sldId id="428" r:id="rId9"/>
    <p:sldId id="429" r:id="rId10"/>
  </p:sldIdLst>
  <p:sldSz cx="9601200" cy="7200900"/>
  <p:notesSz cx="7010400" cy="9296400"/>
  <p:defaultTextStyle>
    <a:defPPr>
      <a:defRPr lang="en-US"/>
    </a:defPPr>
    <a:lvl1pPr algn="ctr" rtl="0" fontAlgn="base">
      <a:spcBef>
        <a:spcPct val="20000"/>
      </a:spcBef>
      <a:spcAft>
        <a:spcPct val="0"/>
      </a:spcAft>
      <a:defRPr sz="2400" b="1" kern="1200">
        <a:solidFill>
          <a:schemeClr val="tx1"/>
        </a:solidFill>
        <a:latin typeface="Verdana" charset="0"/>
        <a:ea typeface="ＭＳ Ｐゴシック" charset="0"/>
        <a:cs typeface="ＭＳ Ｐゴシック" charset="0"/>
      </a:defRPr>
    </a:lvl1pPr>
    <a:lvl2pPr marL="457200" algn="ctr" rtl="0" fontAlgn="base">
      <a:spcBef>
        <a:spcPct val="20000"/>
      </a:spcBef>
      <a:spcAft>
        <a:spcPct val="0"/>
      </a:spcAft>
      <a:defRPr sz="2400" b="1" kern="1200">
        <a:solidFill>
          <a:schemeClr val="tx1"/>
        </a:solidFill>
        <a:latin typeface="Verdana" charset="0"/>
        <a:ea typeface="ＭＳ Ｐゴシック" charset="0"/>
        <a:cs typeface="ＭＳ Ｐゴシック" charset="0"/>
      </a:defRPr>
    </a:lvl2pPr>
    <a:lvl3pPr marL="914400" algn="ctr" rtl="0" fontAlgn="base">
      <a:spcBef>
        <a:spcPct val="20000"/>
      </a:spcBef>
      <a:spcAft>
        <a:spcPct val="0"/>
      </a:spcAft>
      <a:defRPr sz="2400" b="1" kern="1200">
        <a:solidFill>
          <a:schemeClr val="tx1"/>
        </a:solidFill>
        <a:latin typeface="Verdana" charset="0"/>
        <a:ea typeface="ＭＳ Ｐゴシック" charset="0"/>
        <a:cs typeface="ＭＳ Ｐゴシック" charset="0"/>
      </a:defRPr>
    </a:lvl3pPr>
    <a:lvl4pPr marL="1371600" algn="ctr" rtl="0" fontAlgn="base">
      <a:spcBef>
        <a:spcPct val="20000"/>
      </a:spcBef>
      <a:spcAft>
        <a:spcPct val="0"/>
      </a:spcAft>
      <a:defRPr sz="2400" b="1" kern="1200">
        <a:solidFill>
          <a:schemeClr val="tx1"/>
        </a:solidFill>
        <a:latin typeface="Verdana" charset="0"/>
        <a:ea typeface="ＭＳ Ｐゴシック" charset="0"/>
        <a:cs typeface="ＭＳ Ｐゴシック" charset="0"/>
      </a:defRPr>
    </a:lvl4pPr>
    <a:lvl5pPr marL="1828800" algn="ctr" rtl="0" fontAlgn="base">
      <a:spcBef>
        <a:spcPct val="20000"/>
      </a:spcBef>
      <a:spcAft>
        <a:spcPct val="0"/>
      </a:spcAft>
      <a:defRPr sz="2400" b="1" kern="1200">
        <a:solidFill>
          <a:schemeClr val="tx1"/>
        </a:solidFill>
        <a:latin typeface="Verdana" charset="0"/>
        <a:ea typeface="ＭＳ Ｐゴシック" charset="0"/>
        <a:cs typeface="ＭＳ Ｐゴシック" charset="0"/>
      </a:defRPr>
    </a:lvl5pPr>
    <a:lvl6pPr marL="2286000" algn="l" defTabSz="457200" rtl="0" eaLnBrk="1" latinLnBrk="0" hangingPunct="1">
      <a:defRPr sz="2400" b="1" kern="1200">
        <a:solidFill>
          <a:schemeClr val="tx1"/>
        </a:solidFill>
        <a:latin typeface="Verdana" charset="0"/>
        <a:ea typeface="ＭＳ Ｐゴシック" charset="0"/>
        <a:cs typeface="ＭＳ Ｐゴシック" charset="0"/>
      </a:defRPr>
    </a:lvl6pPr>
    <a:lvl7pPr marL="2743200" algn="l" defTabSz="457200" rtl="0" eaLnBrk="1" latinLnBrk="0" hangingPunct="1">
      <a:defRPr sz="2400" b="1" kern="1200">
        <a:solidFill>
          <a:schemeClr val="tx1"/>
        </a:solidFill>
        <a:latin typeface="Verdana" charset="0"/>
        <a:ea typeface="ＭＳ Ｐゴシック" charset="0"/>
        <a:cs typeface="ＭＳ Ｐゴシック" charset="0"/>
      </a:defRPr>
    </a:lvl7pPr>
    <a:lvl8pPr marL="3200400" algn="l" defTabSz="457200" rtl="0" eaLnBrk="1" latinLnBrk="0" hangingPunct="1">
      <a:defRPr sz="2400" b="1" kern="1200">
        <a:solidFill>
          <a:schemeClr val="tx1"/>
        </a:solidFill>
        <a:latin typeface="Verdana" charset="0"/>
        <a:ea typeface="ＭＳ Ｐゴシック" charset="0"/>
        <a:cs typeface="ＭＳ Ｐゴシック" charset="0"/>
      </a:defRPr>
    </a:lvl8pPr>
    <a:lvl9pPr marL="3657600" algn="l" defTabSz="457200" rtl="0" eaLnBrk="1" latinLnBrk="0" hangingPunct="1">
      <a:defRPr sz="2400" b="1" kern="1200">
        <a:solidFill>
          <a:schemeClr val="tx1"/>
        </a:solidFill>
        <a:latin typeface="Verdana"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3300"/>
    <a:srgbClr val="CC0000"/>
    <a:srgbClr val="FF6600"/>
    <a:srgbClr val="FF0000"/>
    <a:srgbClr val="FF5050"/>
    <a:srgbClr val="FFFF99"/>
    <a:srgbClr val="4F009E"/>
    <a:srgbClr val="6600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4" autoAdjust="0"/>
    <p:restoredTop sz="86374" autoAdjust="0"/>
  </p:normalViewPr>
  <p:slideViewPr>
    <p:cSldViewPr>
      <p:cViewPr>
        <p:scale>
          <a:sx n="60" d="100"/>
          <a:sy n="60" d="100"/>
        </p:scale>
        <p:origin x="-2056" y="-1552"/>
      </p:cViewPr>
      <p:guideLst>
        <p:guide orient="horz" pos="2700"/>
        <p:guide pos="3024"/>
      </p:guideLst>
    </p:cSldViewPr>
  </p:slideViewPr>
  <p:outlineViewPr>
    <p:cViewPr>
      <p:scale>
        <a:sx n="33" d="100"/>
        <a:sy n="33" d="100"/>
      </p:scale>
      <p:origin x="0" y="3776"/>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69" d="100"/>
          <a:sy n="69" d="100"/>
        </p:scale>
        <p:origin x="-2142" y="-114"/>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8100" y="0"/>
            <a:ext cx="3092450"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8784" tIns="0" rIns="18784" bIns="0" numCol="1" anchor="t" anchorCtr="0" compatLnSpc="1">
            <a:prstTxWarp prst="textNoShape">
              <a:avLst/>
            </a:prstTxWarp>
          </a:bodyPr>
          <a:lstStyle>
            <a:lvl1pPr algn="l" defTabSz="957263" eaLnBrk="0" hangingPunct="0">
              <a:spcBef>
                <a:spcPct val="0"/>
              </a:spcBef>
              <a:defRPr sz="1000" b="0" i="1">
                <a:latin typeface="Times New Roman" charset="0"/>
              </a:defRPr>
            </a:lvl1pPr>
          </a:lstStyle>
          <a:p>
            <a:endParaRPr lang="en-US"/>
          </a:p>
        </p:txBody>
      </p:sp>
      <p:sp>
        <p:nvSpPr>
          <p:cNvPr id="3075" name="Rectangle 3"/>
          <p:cNvSpPr>
            <a:spLocks noGrp="1" noChangeArrowheads="1"/>
          </p:cNvSpPr>
          <p:nvPr>
            <p:ph type="dt" sz="quarter" idx="1"/>
          </p:nvPr>
        </p:nvSpPr>
        <p:spPr bwMode="auto">
          <a:xfrm>
            <a:off x="3956050" y="0"/>
            <a:ext cx="3016250"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8784" tIns="0" rIns="18784" bIns="0" numCol="1" anchor="t" anchorCtr="0" compatLnSpc="1">
            <a:prstTxWarp prst="textNoShape">
              <a:avLst/>
            </a:prstTxWarp>
          </a:bodyPr>
          <a:lstStyle>
            <a:lvl1pPr algn="r" defTabSz="957263" eaLnBrk="0" hangingPunct="0">
              <a:spcBef>
                <a:spcPct val="0"/>
              </a:spcBef>
              <a:defRPr sz="1000" b="0" i="1">
                <a:latin typeface="Times New Roman" charset="0"/>
              </a:defRPr>
            </a:lvl1pPr>
          </a:lstStyle>
          <a:p>
            <a:endParaRPr lang="en-US"/>
          </a:p>
        </p:txBody>
      </p:sp>
      <p:sp>
        <p:nvSpPr>
          <p:cNvPr id="3076" name="Rectangle 4"/>
          <p:cNvSpPr>
            <a:spLocks noGrp="1" noChangeArrowheads="1"/>
          </p:cNvSpPr>
          <p:nvPr>
            <p:ph type="ftr" sz="quarter" idx="2"/>
          </p:nvPr>
        </p:nvSpPr>
        <p:spPr bwMode="auto">
          <a:xfrm>
            <a:off x="-38100" y="8845550"/>
            <a:ext cx="3092450"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8784" tIns="0" rIns="18784" bIns="0" numCol="1" anchor="b" anchorCtr="0" compatLnSpc="1">
            <a:prstTxWarp prst="textNoShape">
              <a:avLst/>
            </a:prstTxWarp>
          </a:bodyPr>
          <a:lstStyle>
            <a:lvl1pPr algn="l" defTabSz="957263" eaLnBrk="0" hangingPunct="0">
              <a:spcBef>
                <a:spcPct val="0"/>
              </a:spcBef>
              <a:defRPr sz="1000" b="0" i="1">
                <a:latin typeface="Times New Roman" charset="0"/>
              </a:defRPr>
            </a:lvl1pPr>
          </a:lstStyle>
          <a:p>
            <a:endParaRPr lang="en-US"/>
          </a:p>
        </p:txBody>
      </p:sp>
      <p:sp>
        <p:nvSpPr>
          <p:cNvPr id="3077" name="Rectangle 5"/>
          <p:cNvSpPr>
            <a:spLocks noGrp="1" noChangeArrowheads="1"/>
          </p:cNvSpPr>
          <p:nvPr>
            <p:ph type="sldNum" sz="quarter" idx="3"/>
          </p:nvPr>
        </p:nvSpPr>
        <p:spPr bwMode="auto">
          <a:xfrm>
            <a:off x="3956050" y="8845550"/>
            <a:ext cx="3016250"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8784" tIns="0" rIns="18784" bIns="0" numCol="1" anchor="b" anchorCtr="0" compatLnSpc="1">
            <a:prstTxWarp prst="textNoShape">
              <a:avLst/>
            </a:prstTxWarp>
          </a:bodyPr>
          <a:lstStyle>
            <a:lvl1pPr algn="r" defTabSz="957263" eaLnBrk="0" hangingPunct="0">
              <a:spcBef>
                <a:spcPct val="0"/>
              </a:spcBef>
              <a:defRPr sz="1000" b="0" i="1">
                <a:latin typeface="Times New Roman" charset="0"/>
              </a:defRPr>
            </a:lvl1pPr>
          </a:lstStyle>
          <a:p>
            <a:fld id="{9EDDF5FD-0581-504E-B8B8-E7CAE51567F3}" type="slidenum">
              <a:rPr lang="en-US"/>
              <a:pPr/>
              <a:t>‹#›</a:t>
            </a:fld>
            <a:endParaRPr lang="en-US"/>
          </a:p>
        </p:txBody>
      </p:sp>
    </p:spTree>
    <p:extLst>
      <p:ext uri="{BB962C8B-B14F-4D97-AF65-F5344CB8AC3E}">
        <p14:creationId xmlns:p14="http://schemas.microsoft.com/office/powerpoint/2010/main" val="2022192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38100" y="0"/>
            <a:ext cx="3092450"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8784" tIns="0" rIns="18784" bIns="0" numCol="1" anchor="t" anchorCtr="0" compatLnSpc="1">
            <a:prstTxWarp prst="textNoShape">
              <a:avLst/>
            </a:prstTxWarp>
          </a:bodyPr>
          <a:lstStyle>
            <a:lvl1pPr algn="l" defTabSz="901700" eaLnBrk="0" hangingPunct="0">
              <a:spcBef>
                <a:spcPct val="0"/>
              </a:spcBef>
              <a:defRPr sz="1000" b="0" i="1">
                <a:latin typeface="Times New Roman" charset="0"/>
              </a:defRPr>
            </a:lvl1pPr>
          </a:lstStyle>
          <a:p>
            <a:endParaRPr lang="en-US"/>
          </a:p>
        </p:txBody>
      </p:sp>
      <p:sp>
        <p:nvSpPr>
          <p:cNvPr id="2051" name="Rectangle 3"/>
          <p:cNvSpPr>
            <a:spLocks noGrp="1" noChangeArrowheads="1"/>
          </p:cNvSpPr>
          <p:nvPr>
            <p:ph type="dt" idx="1"/>
          </p:nvPr>
        </p:nvSpPr>
        <p:spPr bwMode="auto">
          <a:xfrm>
            <a:off x="3956050" y="0"/>
            <a:ext cx="3016250"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8784" tIns="0" rIns="18784" bIns="0" numCol="1" anchor="t" anchorCtr="0" compatLnSpc="1">
            <a:prstTxWarp prst="textNoShape">
              <a:avLst/>
            </a:prstTxWarp>
          </a:bodyPr>
          <a:lstStyle>
            <a:lvl1pPr algn="r" defTabSz="901700" eaLnBrk="0" hangingPunct="0">
              <a:spcBef>
                <a:spcPct val="0"/>
              </a:spcBef>
              <a:defRPr sz="1000" b="0" i="1">
                <a:latin typeface="Times New Roman" charset="0"/>
              </a:defRPr>
            </a:lvl1pPr>
          </a:lstStyle>
          <a:p>
            <a:endParaRPr lang="en-US"/>
          </a:p>
        </p:txBody>
      </p:sp>
      <p:sp>
        <p:nvSpPr>
          <p:cNvPr id="2052" name="Rectangle 4"/>
          <p:cNvSpPr>
            <a:spLocks noGrp="1" noChangeArrowheads="1"/>
          </p:cNvSpPr>
          <p:nvPr>
            <p:ph type="ftr" sz="quarter" idx="4"/>
          </p:nvPr>
        </p:nvSpPr>
        <p:spPr bwMode="auto">
          <a:xfrm>
            <a:off x="-38100" y="8845550"/>
            <a:ext cx="3092450"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8784" tIns="0" rIns="18784" bIns="0" numCol="1" anchor="b" anchorCtr="0" compatLnSpc="1">
            <a:prstTxWarp prst="textNoShape">
              <a:avLst/>
            </a:prstTxWarp>
          </a:bodyPr>
          <a:lstStyle>
            <a:lvl1pPr algn="l" defTabSz="901700" eaLnBrk="0" hangingPunct="0">
              <a:spcBef>
                <a:spcPct val="0"/>
              </a:spcBef>
              <a:defRPr sz="1000" b="0" i="1">
                <a:latin typeface="Times New Roman" charset="0"/>
              </a:defRPr>
            </a:lvl1pPr>
          </a:lstStyle>
          <a:p>
            <a:endParaRPr lang="en-US"/>
          </a:p>
        </p:txBody>
      </p:sp>
      <p:sp>
        <p:nvSpPr>
          <p:cNvPr id="2053" name="Rectangle 5"/>
          <p:cNvSpPr>
            <a:spLocks noGrp="1" noChangeArrowheads="1"/>
          </p:cNvSpPr>
          <p:nvPr>
            <p:ph type="sldNum" sz="quarter" idx="5"/>
          </p:nvPr>
        </p:nvSpPr>
        <p:spPr bwMode="auto">
          <a:xfrm>
            <a:off x="3956050" y="8845550"/>
            <a:ext cx="3016250" cy="45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18784" tIns="0" rIns="18784" bIns="0" numCol="1" anchor="b" anchorCtr="0" compatLnSpc="1">
            <a:prstTxWarp prst="textNoShape">
              <a:avLst/>
            </a:prstTxWarp>
          </a:bodyPr>
          <a:lstStyle>
            <a:lvl1pPr algn="r" defTabSz="901700" eaLnBrk="0" hangingPunct="0">
              <a:spcBef>
                <a:spcPct val="0"/>
              </a:spcBef>
              <a:defRPr sz="1000" b="0" i="1">
                <a:latin typeface="Times New Roman" charset="0"/>
              </a:defRPr>
            </a:lvl1pPr>
          </a:lstStyle>
          <a:p>
            <a:fld id="{97376D4D-915C-2F4E-8133-A0583D4A96DE}" type="slidenum">
              <a:rPr lang="en-US"/>
              <a:pPr/>
              <a:t>‹#›</a:t>
            </a:fld>
            <a:endParaRPr lang="en-US"/>
          </a:p>
        </p:txBody>
      </p:sp>
      <p:sp>
        <p:nvSpPr>
          <p:cNvPr id="2054" name="Rectangle 6"/>
          <p:cNvSpPr>
            <a:spLocks noChangeArrowheads="1" noTextEdit="1"/>
          </p:cNvSpPr>
          <p:nvPr>
            <p:ph type="sldImg" idx="2"/>
          </p:nvPr>
        </p:nvSpPr>
        <p:spPr bwMode="auto">
          <a:xfrm>
            <a:off x="1154113" y="565150"/>
            <a:ext cx="4716462" cy="353695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Tree>
    <p:extLst>
      <p:ext uri="{BB962C8B-B14F-4D97-AF65-F5344CB8AC3E}">
        <p14:creationId xmlns:p14="http://schemas.microsoft.com/office/powerpoint/2010/main" val="3360525986"/>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ＭＳ Ｐゴシック" charset="0"/>
        <a:cs typeface="+mn-cs"/>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23938" name="Rectangle 2"/>
          <p:cNvSpPr>
            <a:spLocks noGrp="1" noChangeArrowheads="1"/>
          </p:cNvSpPr>
          <p:nvPr>
            <p:ph type="ctrTitle"/>
          </p:nvPr>
        </p:nvSpPr>
        <p:spPr>
          <a:xfrm>
            <a:off x="720725" y="2236788"/>
            <a:ext cx="8159750" cy="1543050"/>
          </a:xfrm>
        </p:spPr>
        <p:txBody>
          <a:bodyPr/>
          <a:lstStyle>
            <a:lvl1pPr algn="ctr">
              <a:defRPr/>
            </a:lvl1pPr>
          </a:lstStyle>
          <a:p>
            <a:pPr lvl="0"/>
            <a:r>
              <a:rPr lang="en-US" noProof="0" smtClean="0"/>
              <a:t>Click to edit Master title style</a:t>
            </a:r>
          </a:p>
        </p:txBody>
      </p:sp>
      <p:sp>
        <p:nvSpPr>
          <p:cNvPr id="423939" name="Rectangle 3"/>
          <p:cNvSpPr>
            <a:spLocks noGrp="1" noChangeArrowheads="1"/>
          </p:cNvSpPr>
          <p:nvPr>
            <p:ph type="subTitle" idx="1"/>
          </p:nvPr>
        </p:nvSpPr>
        <p:spPr>
          <a:xfrm>
            <a:off x="1439863" y="4079875"/>
            <a:ext cx="6721475" cy="1841500"/>
          </a:xfrm>
        </p:spPr>
        <p:txBody>
          <a:bodyPr/>
          <a:lstStyle>
            <a:lvl1pPr marL="0" indent="0" algn="ctr">
              <a:buFontTx/>
              <a:buNone/>
              <a:defRPr/>
            </a:lvl1pPr>
          </a:lstStyle>
          <a:p>
            <a:pPr lvl="0"/>
            <a:r>
              <a:rPr lang="en-US" noProof="0" smtClean="0"/>
              <a:t>Click to add name and affiliation</a:t>
            </a:r>
          </a:p>
        </p:txBody>
      </p:sp>
      <p:sp>
        <p:nvSpPr>
          <p:cNvPr id="423941" name="Rectangle 5"/>
          <p:cNvSpPr>
            <a:spLocks noChangeArrowheads="1"/>
          </p:cNvSpPr>
          <p:nvPr/>
        </p:nvSpPr>
        <p:spPr bwMode="auto">
          <a:xfrm>
            <a:off x="0" y="1520825"/>
            <a:ext cx="9601200" cy="158750"/>
          </a:xfrm>
          <a:prstGeom prst="rect">
            <a:avLst/>
          </a:prstGeom>
          <a:gradFill rotWithShape="1">
            <a:gsLst>
              <a:gs pos="0">
                <a:srgbClr val="0099CC"/>
              </a:gs>
              <a:gs pos="100000">
                <a:srgbClr val="6600CC"/>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pic>
        <p:nvPicPr>
          <p:cNvPr id="423942" name="Picture 6" descr="CAHPS logo; Text: CAHPS: Surveys and Tools To Advance Patient-Centered Care"/>
          <p:cNvPicPr>
            <a:picLocks noChangeAspect="1" noChangeArrowheads="1"/>
          </p:cNvPicPr>
          <p:nvPr/>
        </p:nvPicPr>
        <p:blipFill>
          <a:blip r:embed="rId2">
            <a:extLst>
              <a:ext uri="{28A0092B-C50C-407E-A947-70E740481C1C}">
                <a14:useLocalDpi xmlns:a14="http://schemas.microsoft.com/office/drawing/2010/main" val="0"/>
              </a:ext>
            </a:extLst>
          </a:blip>
          <a:srcRect r="6133"/>
          <a:stretch>
            <a:fillRect/>
          </a:stretch>
        </p:blipFill>
        <p:spPr bwMode="auto">
          <a:xfrm>
            <a:off x="320675" y="479425"/>
            <a:ext cx="3836988" cy="15271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2D5CE108-DACB-AA4C-B8C6-2714A643C83A}" type="slidenum">
              <a:rPr lang="en-US"/>
              <a:pPr/>
              <a:t>‹#›</a:t>
            </a:fld>
            <a:endParaRPr lang="en-US"/>
          </a:p>
        </p:txBody>
      </p:sp>
    </p:spTree>
    <p:extLst>
      <p:ext uri="{BB962C8B-B14F-4D97-AF65-F5344CB8AC3E}">
        <p14:creationId xmlns:p14="http://schemas.microsoft.com/office/powerpoint/2010/main" val="3908377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61188" y="288925"/>
            <a:ext cx="2160587" cy="61436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79425" y="288925"/>
            <a:ext cx="6329363" cy="6143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738D0135-1903-5045-BB19-1D8E60ECA355}" type="slidenum">
              <a:rPr lang="en-US"/>
              <a:pPr/>
              <a:t>‹#›</a:t>
            </a:fld>
            <a:endParaRPr lang="en-US"/>
          </a:p>
        </p:txBody>
      </p:sp>
    </p:spTree>
    <p:extLst>
      <p:ext uri="{BB962C8B-B14F-4D97-AF65-F5344CB8AC3E}">
        <p14:creationId xmlns:p14="http://schemas.microsoft.com/office/powerpoint/2010/main" val="406297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C33563D8-0132-0A47-875F-494A931F42DA}" type="slidenum">
              <a:rPr lang="en-US"/>
              <a:pPr/>
              <a:t>‹#›</a:t>
            </a:fld>
            <a:endParaRPr lang="en-US"/>
          </a:p>
        </p:txBody>
      </p:sp>
    </p:spTree>
    <p:extLst>
      <p:ext uri="{BB962C8B-B14F-4D97-AF65-F5344CB8AC3E}">
        <p14:creationId xmlns:p14="http://schemas.microsoft.com/office/powerpoint/2010/main" val="2996903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58825" y="4627563"/>
            <a:ext cx="8161338" cy="1430337"/>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58825" y="3052763"/>
            <a:ext cx="8161338" cy="15748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21E95903-276E-9E45-B212-302B3A6D34C6}" type="slidenum">
              <a:rPr lang="en-US"/>
              <a:pPr/>
              <a:t>‹#›</a:t>
            </a:fld>
            <a:endParaRPr lang="en-US"/>
          </a:p>
        </p:txBody>
      </p:sp>
    </p:spTree>
    <p:extLst>
      <p:ext uri="{BB962C8B-B14F-4D97-AF65-F5344CB8AC3E}">
        <p14:creationId xmlns:p14="http://schemas.microsoft.com/office/powerpoint/2010/main" val="3105022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79425" y="1839913"/>
            <a:ext cx="4244975" cy="45926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839913"/>
            <a:ext cx="4244975" cy="45926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2B7FCBA7-9D23-B74A-AAC7-2BEB5FDFFF78}" type="slidenum">
              <a:rPr lang="en-US"/>
              <a:pPr/>
              <a:t>‹#›</a:t>
            </a:fld>
            <a:endParaRPr lang="en-US"/>
          </a:p>
        </p:txBody>
      </p:sp>
    </p:spTree>
    <p:extLst>
      <p:ext uri="{BB962C8B-B14F-4D97-AF65-F5344CB8AC3E}">
        <p14:creationId xmlns:p14="http://schemas.microsoft.com/office/powerpoint/2010/main" val="2561503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9425" y="288925"/>
            <a:ext cx="8642350" cy="12001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79425" y="1611313"/>
            <a:ext cx="4243388" cy="6731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79425" y="2284413"/>
            <a:ext cx="4243388" cy="41481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876800" y="1611313"/>
            <a:ext cx="4244975" cy="6731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76800" y="2284413"/>
            <a:ext cx="4244975" cy="41481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1D383B00-E415-FC48-86EB-8518D0DAD02E}" type="slidenum">
              <a:rPr lang="en-US"/>
              <a:pPr/>
              <a:t>‹#›</a:t>
            </a:fld>
            <a:endParaRPr lang="en-US"/>
          </a:p>
        </p:txBody>
      </p:sp>
    </p:spTree>
    <p:extLst>
      <p:ext uri="{BB962C8B-B14F-4D97-AF65-F5344CB8AC3E}">
        <p14:creationId xmlns:p14="http://schemas.microsoft.com/office/powerpoint/2010/main" val="14059416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DA06A3B-63F9-8344-975B-49FD4A172198}" type="slidenum">
              <a:rPr lang="en-US"/>
              <a:pPr/>
              <a:t>‹#›</a:t>
            </a:fld>
            <a:endParaRPr lang="en-US"/>
          </a:p>
        </p:txBody>
      </p:sp>
    </p:spTree>
    <p:extLst>
      <p:ext uri="{BB962C8B-B14F-4D97-AF65-F5344CB8AC3E}">
        <p14:creationId xmlns:p14="http://schemas.microsoft.com/office/powerpoint/2010/main" val="454425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A9612BE8-2CCF-7246-A0DD-C5F34A216CE7}" type="slidenum">
              <a:rPr lang="en-US"/>
              <a:pPr/>
              <a:t>‹#›</a:t>
            </a:fld>
            <a:endParaRPr lang="en-US"/>
          </a:p>
        </p:txBody>
      </p:sp>
    </p:spTree>
    <p:extLst>
      <p:ext uri="{BB962C8B-B14F-4D97-AF65-F5344CB8AC3E}">
        <p14:creationId xmlns:p14="http://schemas.microsoft.com/office/powerpoint/2010/main" val="1113118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425" y="287338"/>
            <a:ext cx="3159125" cy="12192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754438" y="287338"/>
            <a:ext cx="5367337" cy="61452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79425" y="1506538"/>
            <a:ext cx="3159125" cy="49260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DDB55701-CC4F-A34A-BBFC-FD58B4817BC3}" type="slidenum">
              <a:rPr lang="en-US"/>
              <a:pPr/>
              <a:t>‹#›</a:t>
            </a:fld>
            <a:endParaRPr lang="en-US"/>
          </a:p>
        </p:txBody>
      </p:sp>
    </p:spTree>
    <p:extLst>
      <p:ext uri="{BB962C8B-B14F-4D97-AF65-F5344CB8AC3E}">
        <p14:creationId xmlns:p14="http://schemas.microsoft.com/office/powerpoint/2010/main" val="3632479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81188" y="5040313"/>
            <a:ext cx="5761037" cy="59531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81188" y="642938"/>
            <a:ext cx="5761037" cy="43211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881188" y="5635625"/>
            <a:ext cx="5761037" cy="8445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7D966307-7117-E54E-A939-CCC8C50A2057}" type="slidenum">
              <a:rPr lang="en-US"/>
              <a:pPr/>
              <a:t>‹#›</a:t>
            </a:fld>
            <a:endParaRPr lang="en-US"/>
          </a:p>
        </p:txBody>
      </p:sp>
    </p:spTree>
    <p:extLst>
      <p:ext uri="{BB962C8B-B14F-4D97-AF65-F5344CB8AC3E}">
        <p14:creationId xmlns:p14="http://schemas.microsoft.com/office/powerpoint/2010/main" val="158313396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22914" name="Rectangle 2"/>
          <p:cNvSpPr>
            <a:spLocks noGrp="1" noChangeArrowheads="1"/>
          </p:cNvSpPr>
          <p:nvPr>
            <p:ph type="title"/>
          </p:nvPr>
        </p:nvSpPr>
        <p:spPr bwMode="auto">
          <a:xfrm>
            <a:off x="479425" y="288925"/>
            <a:ext cx="7681913"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6012" tIns="48006" rIns="96012" bIns="48006" numCol="1" anchor="ctr" anchorCtr="0" compatLnSpc="1">
            <a:prstTxWarp prst="textNoShape">
              <a:avLst/>
            </a:prstTxWarp>
          </a:bodyPr>
          <a:lstStyle/>
          <a:p>
            <a:pPr lvl="0"/>
            <a:r>
              <a:rPr lang="en-US"/>
              <a:t>Click to edit Master title style</a:t>
            </a:r>
          </a:p>
        </p:txBody>
      </p:sp>
      <p:sp>
        <p:nvSpPr>
          <p:cNvPr id="422915" name="Rectangle 3"/>
          <p:cNvSpPr>
            <a:spLocks noGrp="1" noChangeArrowheads="1"/>
          </p:cNvSpPr>
          <p:nvPr>
            <p:ph type="body" idx="1"/>
          </p:nvPr>
        </p:nvSpPr>
        <p:spPr bwMode="auto">
          <a:xfrm>
            <a:off x="479425" y="1839913"/>
            <a:ext cx="8642350" cy="4592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6012" tIns="48006" rIns="96012" bIns="4800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22916" name="Rectangle 4"/>
          <p:cNvSpPr>
            <a:spLocks noGrp="1" noChangeArrowheads="1"/>
          </p:cNvSpPr>
          <p:nvPr>
            <p:ph type="sldNum" sz="quarter" idx="4"/>
          </p:nvPr>
        </p:nvSpPr>
        <p:spPr bwMode="auto">
          <a:xfrm>
            <a:off x="6880225" y="6700838"/>
            <a:ext cx="2241550" cy="500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6012" tIns="48006" rIns="96012" bIns="48006" numCol="1" anchor="t" anchorCtr="0" compatLnSpc="1">
            <a:prstTxWarp prst="textNoShape">
              <a:avLst/>
            </a:prstTxWarp>
          </a:bodyPr>
          <a:lstStyle>
            <a:lvl1pPr algn="r" defTabSz="960438" eaLnBrk="0" hangingPunct="0">
              <a:spcBef>
                <a:spcPct val="0"/>
              </a:spcBef>
              <a:defRPr sz="1500" b="0"/>
            </a:lvl1pPr>
          </a:lstStyle>
          <a:p>
            <a:fld id="{DCEA47E7-EBEE-3247-80D0-A781FC610943}" type="slidenum">
              <a:rPr lang="en-US"/>
              <a:pPr/>
              <a:t>‹#›</a:t>
            </a:fld>
            <a:endParaRPr lang="en-US"/>
          </a:p>
        </p:txBody>
      </p:sp>
      <p:pic>
        <p:nvPicPr>
          <p:cNvPr id="422917" name="Picture 5" descr="CAHPS logo"/>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161338" y="239713"/>
            <a:ext cx="12001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2919" name="Rectangle 7"/>
          <p:cNvSpPr>
            <a:spLocks noChangeArrowheads="1"/>
          </p:cNvSpPr>
          <p:nvPr/>
        </p:nvSpPr>
        <p:spPr bwMode="auto">
          <a:xfrm>
            <a:off x="0" y="1520825"/>
            <a:ext cx="9601200" cy="158750"/>
          </a:xfrm>
          <a:prstGeom prst="rect">
            <a:avLst/>
          </a:prstGeom>
          <a:gradFill rotWithShape="1">
            <a:gsLst>
              <a:gs pos="0">
                <a:srgbClr val="0099CC"/>
              </a:gs>
              <a:gs pos="100000">
                <a:srgbClr val="6600CC"/>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hdr="0" ftr="0" dt="0"/>
  <p:txStyles>
    <p:titleStyle>
      <a:lvl1pPr algn="l" defTabSz="960438" rtl="0" fontAlgn="base">
        <a:spcBef>
          <a:spcPct val="0"/>
        </a:spcBef>
        <a:spcAft>
          <a:spcPct val="0"/>
        </a:spcAft>
        <a:defRPr sz="2900" b="1">
          <a:solidFill>
            <a:schemeClr val="accent2"/>
          </a:solidFill>
          <a:latin typeface="+mj-lt"/>
          <a:ea typeface="+mj-ea"/>
          <a:cs typeface="+mj-cs"/>
        </a:defRPr>
      </a:lvl1pPr>
      <a:lvl2pPr algn="l" defTabSz="960438" rtl="0" fontAlgn="base">
        <a:spcBef>
          <a:spcPct val="0"/>
        </a:spcBef>
        <a:spcAft>
          <a:spcPct val="0"/>
        </a:spcAft>
        <a:defRPr sz="2900" b="1">
          <a:solidFill>
            <a:schemeClr val="accent2"/>
          </a:solidFill>
          <a:latin typeface="Verdana" charset="0"/>
          <a:ea typeface="ＭＳ Ｐゴシック" charset="0"/>
        </a:defRPr>
      </a:lvl2pPr>
      <a:lvl3pPr algn="l" defTabSz="960438" rtl="0" fontAlgn="base">
        <a:spcBef>
          <a:spcPct val="0"/>
        </a:spcBef>
        <a:spcAft>
          <a:spcPct val="0"/>
        </a:spcAft>
        <a:defRPr sz="2900" b="1">
          <a:solidFill>
            <a:schemeClr val="accent2"/>
          </a:solidFill>
          <a:latin typeface="Verdana" charset="0"/>
          <a:ea typeface="ＭＳ Ｐゴシック" charset="0"/>
        </a:defRPr>
      </a:lvl3pPr>
      <a:lvl4pPr algn="l" defTabSz="960438" rtl="0" fontAlgn="base">
        <a:spcBef>
          <a:spcPct val="0"/>
        </a:spcBef>
        <a:spcAft>
          <a:spcPct val="0"/>
        </a:spcAft>
        <a:defRPr sz="2900" b="1">
          <a:solidFill>
            <a:schemeClr val="accent2"/>
          </a:solidFill>
          <a:latin typeface="Verdana" charset="0"/>
          <a:ea typeface="ＭＳ Ｐゴシック" charset="0"/>
        </a:defRPr>
      </a:lvl4pPr>
      <a:lvl5pPr algn="l" defTabSz="960438" rtl="0" fontAlgn="base">
        <a:spcBef>
          <a:spcPct val="0"/>
        </a:spcBef>
        <a:spcAft>
          <a:spcPct val="0"/>
        </a:spcAft>
        <a:defRPr sz="2900" b="1">
          <a:solidFill>
            <a:schemeClr val="accent2"/>
          </a:solidFill>
          <a:latin typeface="Verdana" charset="0"/>
          <a:ea typeface="ＭＳ Ｐゴシック" charset="0"/>
        </a:defRPr>
      </a:lvl5pPr>
      <a:lvl6pPr marL="457200" algn="l" defTabSz="960438" rtl="0" fontAlgn="base">
        <a:spcBef>
          <a:spcPct val="0"/>
        </a:spcBef>
        <a:spcAft>
          <a:spcPct val="0"/>
        </a:spcAft>
        <a:defRPr sz="2900" b="1">
          <a:solidFill>
            <a:schemeClr val="accent2"/>
          </a:solidFill>
          <a:latin typeface="Verdana" charset="0"/>
          <a:ea typeface="ＭＳ Ｐゴシック" charset="0"/>
        </a:defRPr>
      </a:lvl6pPr>
      <a:lvl7pPr marL="914400" algn="l" defTabSz="960438" rtl="0" fontAlgn="base">
        <a:spcBef>
          <a:spcPct val="0"/>
        </a:spcBef>
        <a:spcAft>
          <a:spcPct val="0"/>
        </a:spcAft>
        <a:defRPr sz="2900" b="1">
          <a:solidFill>
            <a:schemeClr val="accent2"/>
          </a:solidFill>
          <a:latin typeface="Verdana" charset="0"/>
          <a:ea typeface="ＭＳ Ｐゴシック" charset="0"/>
        </a:defRPr>
      </a:lvl7pPr>
      <a:lvl8pPr marL="1371600" algn="l" defTabSz="960438" rtl="0" fontAlgn="base">
        <a:spcBef>
          <a:spcPct val="0"/>
        </a:spcBef>
        <a:spcAft>
          <a:spcPct val="0"/>
        </a:spcAft>
        <a:defRPr sz="2900" b="1">
          <a:solidFill>
            <a:schemeClr val="accent2"/>
          </a:solidFill>
          <a:latin typeface="Verdana" charset="0"/>
          <a:ea typeface="ＭＳ Ｐゴシック" charset="0"/>
        </a:defRPr>
      </a:lvl8pPr>
      <a:lvl9pPr marL="1828800" algn="l" defTabSz="960438" rtl="0" fontAlgn="base">
        <a:spcBef>
          <a:spcPct val="0"/>
        </a:spcBef>
        <a:spcAft>
          <a:spcPct val="0"/>
        </a:spcAft>
        <a:defRPr sz="2900" b="1">
          <a:solidFill>
            <a:schemeClr val="accent2"/>
          </a:solidFill>
          <a:latin typeface="Verdana" charset="0"/>
          <a:ea typeface="ＭＳ Ｐゴシック" charset="0"/>
        </a:defRPr>
      </a:lvl9pPr>
    </p:titleStyle>
    <p:bodyStyle>
      <a:lvl1pPr marL="360363" indent="-360363" algn="l" defTabSz="960438" rtl="0" fontAlgn="base">
        <a:spcBef>
          <a:spcPct val="20000"/>
        </a:spcBef>
        <a:spcAft>
          <a:spcPct val="0"/>
        </a:spcAft>
        <a:buChar char="•"/>
        <a:defRPr sz="2500" b="1">
          <a:solidFill>
            <a:schemeClr val="tx1"/>
          </a:solidFill>
          <a:latin typeface="+mn-lt"/>
          <a:ea typeface="+mn-ea"/>
          <a:cs typeface="+mn-cs"/>
        </a:defRPr>
      </a:lvl1pPr>
      <a:lvl2pPr marL="779463" indent="-300038" algn="l" defTabSz="960438" rtl="0" fontAlgn="base">
        <a:spcBef>
          <a:spcPct val="20000"/>
        </a:spcBef>
        <a:spcAft>
          <a:spcPct val="0"/>
        </a:spcAft>
        <a:buChar char="–"/>
        <a:defRPr sz="2500">
          <a:solidFill>
            <a:schemeClr val="tx1"/>
          </a:solidFill>
          <a:latin typeface="+mn-lt"/>
          <a:ea typeface="+mn-ea"/>
        </a:defRPr>
      </a:lvl2pPr>
      <a:lvl3pPr marL="1200150" indent="-239713" algn="l" defTabSz="960438" rtl="0" fontAlgn="base">
        <a:spcBef>
          <a:spcPct val="20000"/>
        </a:spcBef>
        <a:spcAft>
          <a:spcPct val="0"/>
        </a:spcAft>
        <a:buChar char="•"/>
        <a:defRPr sz="2300">
          <a:solidFill>
            <a:schemeClr val="tx1"/>
          </a:solidFill>
          <a:latin typeface="Arial" charset="0"/>
          <a:ea typeface="+mn-ea"/>
        </a:defRPr>
      </a:lvl3pPr>
      <a:lvl4pPr marL="1679575" indent="-239713" algn="l" defTabSz="960438" rtl="0" fontAlgn="base">
        <a:spcBef>
          <a:spcPct val="20000"/>
        </a:spcBef>
        <a:spcAft>
          <a:spcPct val="0"/>
        </a:spcAft>
        <a:buChar char="–"/>
        <a:defRPr sz="2100">
          <a:solidFill>
            <a:schemeClr val="tx1"/>
          </a:solidFill>
          <a:latin typeface="Arial" charset="0"/>
          <a:ea typeface="+mn-ea"/>
        </a:defRPr>
      </a:lvl4pPr>
      <a:lvl5pPr marL="2160588" indent="-239713" algn="l" defTabSz="960438" rtl="0" fontAlgn="base">
        <a:spcBef>
          <a:spcPct val="20000"/>
        </a:spcBef>
        <a:spcAft>
          <a:spcPct val="0"/>
        </a:spcAft>
        <a:buChar char="»"/>
        <a:defRPr sz="2100">
          <a:solidFill>
            <a:schemeClr val="tx1"/>
          </a:solidFill>
          <a:latin typeface="Arial" charset="0"/>
          <a:ea typeface="+mn-ea"/>
        </a:defRPr>
      </a:lvl5pPr>
      <a:lvl6pPr marL="2617788" indent="-239713" algn="l" defTabSz="960438" rtl="0" fontAlgn="base">
        <a:spcBef>
          <a:spcPct val="20000"/>
        </a:spcBef>
        <a:spcAft>
          <a:spcPct val="0"/>
        </a:spcAft>
        <a:buChar char="»"/>
        <a:defRPr sz="2100">
          <a:solidFill>
            <a:schemeClr val="tx1"/>
          </a:solidFill>
          <a:latin typeface="Arial" charset="0"/>
          <a:ea typeface="+mn-ea"/>
        </a:defRPr>
      </a:lvl6pPr>
      <a:lvl7pPr marL="3074988" indent="-239713" algn="l" defTabSz="960438" rtl="0" fontAlgn="base">
        <a:spcBef>
          <a:spcPct val="20000"/>
        </a:spcBef>
        <a:spcAft>
          <a:spcPct val="0"/>
        </a:spcAft>
        <a:buChar char="»"/>
        <a:defRPr sz="2100">
          <a:solidFill>
            <a:schemeClr val="tx1"/>
          </a:solidFill>
          <a:latin typeface="Arial" charset="0"/>
          <a:ea typeface="+mn-ea"/>
        </a:defRPr>
      </a:lvl7pPr>
      <a:lvl8pPr marL="3532188" indent="-239713" algn="l" defTabSz="960438" rtl="0" fontAlgn="base">
        <a:spcBef>
          <a:spcPct val="20000"/>
        </a:spcBef>
        <a:spcAft>
          <a:spcPct val="0"/>
        </a:spcAft>
        <a:buChar char="»"/>
        <a:defRPr sz="2100">
          <a:solidFill>
            <a:schemeClr val="tx1"/>
          </a:solidFill>
          <a:latin typeface="Arial" charset="0"/>
          <a:ea typeface="+mn-ea"/>
        </a:defRPr>
      </a:lvl8pPr>
      <a:lvl9pPr marL="3989388" indent="-239713" algn="l" defTabSz="960438" rtl="0" fontAlgn="base">
        <a:spcBef>
          <a:spcPct val="20000"/>
        </a:spcBef>
        <a:spcAft>
          <a:spcPct val="0"/>
        </a:spcAft>
        <a:buChar char="»"/>
        <a:defRPr sz="2100">
          <a:solidFill>
            <a:schemeClr val="tx1"/>
          </a:solidFill>
          <a:latin typeface="Arial" charset="0"/>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Rectangle 2"/>
          <p:cNvSpPr>
            <a:spLocks noGrp="1" noChangeArrowheads="1"/>
          </p:cNvSpPr>
          <p:nvPr>
            <p:ph type="ctrTitle"/>
          </p:nvPr>
        </p:nvSpPr>
        <p:spPr/>
        <p:txBody>
          <a:bodyPr/>
          <a:lstStyle/>
          <a:p>
            <a:r>
              <a:rPr lang="en-US" dirty="0"/>
              <a:t>Using CAHPS Surveys to Improve the Patient</a:t>
            </a:r>
            <a:r>
              <a:rPr lang="ja-JP" altLang="en-US" dirty="0">
                <a:latin typeface="Arial"/>
              </a:rPr>
              <a:t>’</a:t>
            </a:r>
            <a:r>
              <a:rPr lang="en-US" dirty="0"/>
              <a:t>s Experience of Care</a:t>
            </a:r>
            <a:br>
              <a:rPr lang="en-US" dirty="0"/>
            </a:br>
            <a:endParaRPr lang="en-US" dirty="0"/>
          </a:p>
        </p:txBody>
      </p:sp>
      <p:sp>
        <p:nvSpPr>
          <p:cNvPr id="2" name="Subtitle 1"/>
          <p:cNvSpPr>
            <a:spLocks noGrp="1"/>
          </p:cNvSpPr>
          <p:nvPr>
            <p:ph type="subTitle" idx="1"/>
          </p:nvPr>
        </p:nvSpPr>
        <p:spPr/>
        <p:txBody>
          <a:bodyPr/>
          <a:lstStyle/>
          <a:p>
            <a:pPr>
              <a:spcBef>
                <a:spcPct val="50000"/>
              </a:spcBef>
            </a:pPr>
            <a:r>
              <a:rPr lang="en-US" dirty="0" smtClean="0">
                <a:latin typeface="Verdana" charset="0"/>
              </a:rPr>
              <a:t>Susan </a:t>
            </a:r>
            <a:r>
              <a:rPr lang="en-US" dirty="0" err="1" smtClean="0">
                <a:latin typeface="Verdana" charset="0"/>
              </a:rPr>
              <a:t>Edgman-Levitan</a:t>
            </a:r>
            <a:r>
              <a:rPr lang="en-US" dirty="0" smtClean="0">
                <a:latin typeface="Verdana" charset="0"/>
              </a:rPr>
              <a:t>, PA</a:t>
            </a:r>
            <a:br>
              <a:rPr lang="en-US" dirty="0" smtClean="0">
                <a:latin typeface="Verdana" charset="0"/>
              </a:rPr>
            </a:br>
            <a:r>
              <a:rPr lang="en-US" sz="2800" dirty="0" smtClean="0">
                <a:latin typeface="Verdana" charset="0"/>
              </a:rPr>
              <a:t>Executive Director</a:t>
            </a:r>
            <a:br>
              <a:rPr lang="en-US" sz="2800" dirty="0" smtClean="0">
                <a:latin typeface="Verdana" charset="0"/>
              </a:rPr>
            </a:br>
            <a:r>
              <a:rPr lang="en-US" sz="2800" dirty="0" smtClean="0">
                <a:latin typeface="Verdana" charset="0"/>
              </a:rPr>
              <a:t>John D. </a:t>
            </a:r>
            <a:r>
              <a:rPr lang="en-US" sz="2800" dirty="0" err="1" smtClean="0">
                <a:latin typeface="Verdana" charset="0"/>
              </a:rPr>
              <a:t>Stoeckle</a:t>
            </a:r>
            <a:r>
              <a:rPr lang="en-US" sz="2800" dirty="0" smtClean="0">
                <a:latin typeface="Verdana" charset="0"/>
              </a:rPr>
              <a:t> Center for Primary Care Innovation</a:t>
            </a:r>
            <a:br>
              <a:rPr lang="en-US" sz="2800" dirty="0" smtClean="0">
                <a:latin typeface="Verdana" charset="0"/>
              </a:rPr>
            </a:br>
            <a:r>
              <a:rPr lang="en-US" sz="2800" dirty="0" smtClean="0">
                <a:latin typeface="Verdana" charset="0"/>
              </a:rPr>
              <a:t>Massachusetts General Hospital</a:t>
            </a:r>
          </a:p>
          <a:p>
            <a:pPr>
              <a:spcBef>
                <a:spcPct val="50000"/>
              </a:spcBef>
            </a:pPr>
            <a:r>
              <a:rPr lang="en-US" sz="2800" dirty="0" smtClean="0">
                <a:latin typeface="Verdana" charset="0"/>
              </a:rPr>
              <a:t>Co-PI Yale CAHPS Team</a:t>
            </a:r>
            <a:endParaRPr lang="en-US" sz="2800" b="0" dirty="0" smtClean="0">
              <a:latin typeface="Verdana" charset="0"/>
            </a:endParaRPr>
          </a:p>
          <a:p>
            <a:endParaRPr lang="en-US" dirty="0"/>
          </a:p>
        </p:txBody>
      </p:sp>
      <p:sp>
        <p:nvSpPr>
          <p:cNvPr id="322564" name="Rectangle 4"/>
          <p:cNvSpPr>
            <a:spLocks noChangeArrowheads="1"/>
          </p:cNvSpPr>
          <p:nvPr/>
        </p:nvSpPr>
        <p:spPr bwMode="auto">
          <a:xfrm>
            <a:off x="1905000" y="4867275"/>
            <a:ext cx="5791200" cy="1171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2075" tIns="46038" rIns="92075" bIns="46038" anchor="ctr" anchorCtr="1"/>
          <a:lstStyle/>
          <a:p>
            <a:pPr defTabSz="960438">
              <a:spcBef>
                <a:spcPct val="0"/>
              </a:spcBef>
            </a:pPr>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A08C2CD-1752-5947-9D22-2C9EF278291F}" type="slidenum">
              <a:rPr lang="en-US"/>
              <a:pPr/>
              <a:t>2</a:t>
            </a:fld>
            <a:endParaRPr lang="en-US"/>
          </a:p>
        </p:txBody>
      </p:sp>
      <p:sp>
        <p:nvSpPr>
          <p:cNvPr id="405506" name="Rectangle 2"/>
          <p:cNvSpPr>
            <a:spLocks noGrp="1" noChangeArrowheads="1"/>
          </p:cNvSpPr>
          <p:nvPr>
            <p:ph type="title"/>
          </p:nvPr>
        </p:nvSpPr>
        <p:spPr>
          <a:xfrm>
            <a:off x="457200" y="247650"/>
            <a:ext cx="7696200" cy="1200150"/>
          </a:xfrm>
          <a:noFill/>
          <a:ln/>
        </p:spPr>
        <p:txBody>
          <a:bodyPr/>
          <a:lstStyle/>
          <a:p>
            <a:r>
              <a:rPr lang="en-US" sz="3200" dirty="0"/>
              <a:t>Rationale for Critical Stakeholders</a:t>
            </a:r>
          </a:p>
        </p:txBody>
      </p:sp>
      <p:sp>
        <p:nvSpPr>
          <p:cNvPr id="405507" name="Rectangle 3"/>
          <p:cNvSpPr>
            <a:spLocks noGrp="1" noChangeArrowheads="1"/>
          </p:cNvSpPr>
          <p:nvPr>
            <p:ph type="body" idx="1"/>
          </p:nvPr>
        </p:nvSpPr>
        <p:spPr>
          <a:xfrm>
            <a:off x="609600" y="2076450"/>
            <a:ext cx="8305800" cy="4724400"/>
          </a:xfrm>
        </p:spPr>
        <p:txBody>
          <a:bodyPr/>
          <a:lstStyle/>
          <a:p>
            <a:pPr>
              <a:spcBef>
                <a:spcPct val="0"/>
              </a:spcBef>
            </a:pPr>
            <a:r>
              <a:rPr lang="en-US" sz="2400"/>
              <a:t>Environment</a:t>
            </a:r>
          </a:p>
          <a:p>
            <a:pPr lvl="1">
              <a:spcBef>
                <a:spcPct val="0"/>
              </a:spcBef>
            </a:pPr>
            <a:r>
              <a:rPr lang="en-US" sz="2400"/>
              <a:t>Transparency of performance measures, including patient experience at hospital, practice, and MD level</a:t>
            </a:r>
          </a:p>
          <a:p>
            <a:pPr lvl="1"/>
            <a:r>
              <a:rPr lang="en-US" sz="2400"/>
              <a:t>Cost-shifting to patients is growing</a:t>
            </a:r>
          </a:p>
          <a:p>
            <a:pPr lvl="1"/>
            <a:r>
              <a:rPr lang="en-US" sz="2400"/>
              <a:t>Patient-centeredness is one of the IOM six aims</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C6274EDC-99FC-824C-8884-0A5EA8E67ED8}" type="slidenum">
              <a:rPr lang="en-US"/>
              <a:pPr/>
              <a:t>3</a:t>
            </a:fld>
            <a:endParaRPr lang="en-US"/>
          </a:p>
        </p:txBody>
      </p:sp>
      <p:sp>
        <p:nvSpPr>
          <p:cNvPr id="427010" name="Rectangle 2"/>
          <p:cNvSpPr>
            <a:spLocks noGrp="1" noChangeArrowheads="1"/>
          </p:cNvSpPr>
          <p:nvPr>
            <p:ph type="title"/>
          </p:nvPr>
        </p:nvSpPr>
        <p:spPr>
          <a:xfrm>
            <a:off x="457200" y="247650"/>
            <a:ext cx="7696200" cy="1200150"/>
          </a:xfrm>
          <a:noFill/>
          <a:ln/>
        </p:spPr>
        <p:txBody>
          <a:bodyPr/>
          <a:lstStyle/>
          <a:p>
            <a:r>
              <a:rPr lang="en-US" sz="3200" dirty="0"/>
              <a:t>Rationale for Critical Stakeholders</a:t>
            </a:r>
          </a:p>
        </p:txBody>
      </p:sp>
      <p:sp>
        <p:nvSpPr>
          <p:cNvPr id="427011" name="Rectangle 3"/>
          <p:cNvSpPr>
            <a:spLocks noGrp="1" noChangeArrowheads="1"/>
          </p:cNvSpPr>
          <p:nvPr>
            <p:ph type="body" idx="1"/>
          </p:nvPr>
        </p:nvSpPr>
        <p:spPr>
          <a:xfrm>
            <a:off x="762000" y="2000250"/>
            <a:ext cx="8077200" cy="4267200"/>
          </a:xfrm>
        </p:spPr>
        <p:txBody>
          <a:bodyPr/>
          <a:lstStyle/>
          <a:p>
            <a:r>
              <a:rPr lang="en-US" sz="2400"/>
              <a:t>Quality of Care</a:t>
            </a:r>
          </a:p>
          <a:p>
            <a:pPr lvl="1"/>
            <a:r>
              <a:rPr lang="en-US" sz="2400"/>
              <a:t>Improved patient adherence and patient outcomes</a:t>
            </a:r>
          </a:p>
          <a:p>
            <a:pPr lvl="1"/>
            <a:r>
              <a:rPr lang="en-US" sz="2400"/>
              <a:t>Improved patient safety </a:t>
            </a:r>
          </a:p>
          <a:p>
            <a:pPr lvl="1"/>
            <a:r>
              <a:rPr lang="en-US" sz="2400"/>
              <a:t>Reduction in malpractice risk (potential large savings by reducing patient dissatisfaction)</a:t>
            </a:r>
          </a:p>
          <a:p>
            <a:pPr lvl="1"/>
            <a:r>
              <a:rPr lang="en-US" sz="2400"/>
              <a:t>Patients are the </a:t>
            </a:r>
            <a:r>
              <a:rPr lang="en-US" sz="2400" i="1"/>
              <a:t>only</a:t>
            </a:r>
            <a:r>
              <a:rPr lang="en-US" sz="2400"/>
              <a:t> ones who can judge many aspects of quality of care</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360EEE19-A1BD-D04E-9B15-F8F47661D3A5}" type="slidenum">
              <a:rPr lang="en-US"/>
              <a:pPr/>
              <a:t>4</a:t>
            </a:fld>
            <a:endParaRPr lang="en-US"/>
          </a:p>
        </p:txBody>
      </p:sp>
      <p:sp>
        <p:nvSpPr>
          <p:cNvPr id="406530" name="Rectangle 2"/>
          <p:cNvSpPr>
            <a:spLocks noGrp="1" noChangeArrowheads="1"/>
          </p:cNvSpPr>
          <p:nvPr>
            <p:ph type="title"/>
          </p:nvPr>
        </p:nvSpPr>
        <p:spPr>
          <a:xfrm>
            <a:off x="457200" y="247650"/>
            <a:ext cx="7620000" cy="1200150"/>
          </a:xfrm>
          <a:noFill/>
          <a:ln/>
        </p:spPr>
        <p:txBody>
          <a:bodyPr/>
          <a:lstStyle/>
          <a:p>
            <a:r>
              <a:rPr lang="en-US" sz="3200" dirty="0"/>
              <a:t>Rationale for Critical Stakeholders</a:t>
            </a:r>
          </a:p>
        </p:txBody>
      </p:sp>
      <p:sp>
        <p:nvSpPr>
          <p:cNvPr id="406531" name="Rectangle 3"/>
          <p:cNvSpPr>
            <a:spLocks noGrp="1" noChangeArrowheads="1"/>
          </p:cNvSpPr>
          <p:nvPr>
            <p:ph type="body" idx="1"/>
          </p:nvPr>
        </p:nvSpPr>
        <p:spPr>
          <a:xfrm>
            <a:off x="479425" y="2160588"/>
            <a:ext cx="8642350" cy="4749800"/>
          </a:xfrm>
        </p:spPr>
        <p:txBody>
          <a:bodyPr/>
          <a:lstStyle/>
          <a:p>
            <a:r>
              <a:rPr lang="ja-JP" altLang="en-US" sz="2400">
                <a:latin typeface="Arial"/>
              </a:rPr>
              <a:t>“</a:t>
            </a:r>
            <a:r>
              <a:rPr lang="en-US" sz="2400"/>
              <a:t>What</a:t>
            </a:r>
            <a:r>
              <a:rPr lang="ja-JP" altLang="en-US" sz="2400">
                <a:latin typeface="Arial"/>
              </a:rPr>
              <a:t>’</a:t>
            </a:r>
            <a:r>
              <a:rPr lang="en-US" sz="2400"/>
              <a:t>s In It For Me</a:t>
            </a:r>
            <a:r>
              <a:rPr lang="ja-JP" altLang="en-US" sz="2400">
                <a:latin typeface="Arial"/>
              </a:rPr>
              <a:t>”</a:t>
            </a:r>
            <a:r>
              <a:rPr lang="en-US" sz="2400"/>
              <a:t>: The Clinical Environment</a:t>
            </a:r>
          </a:p>
          <a:p>
            <a:pPr lvl="1"/>
            <a:r>
              <a:rPr lang="en-US" sz="2400"/>
              <a:t>Creates high performance practices/units and integrally links to care redesign efforts</a:t>
            </a:r>
          </a:p>
          <a:p>
            <a:pPr lvl="1"/>
            <a:r>
              <a:rPr lang="en-US" sz="2400"/>
              <a:t>Strengthens ability to recruit and retain excellent staff</a:t>
            </a:r>
          </a:p>
          <a:p>
            <a:pPr lvl="1"/>
            <a:r>
              <a:rPr lang="en-US" sz="2400"/>
              <a:t>Improves clinician and staff satisfaction</a:t>
            </a:r>
          </a:p>
          <a:p>
            <a:pPr lvl="1"/>
            <a:r>
              <a:rPr lang="en-US" sz="2400"/>
              <a:t>Reduces the time and energy currently invested in </a:t>
            </a:r>
            <a:r>
              <a:rPr lang="ja-JP" altLang="en-US" sz="2400">
                <a:latin typeface="Arial"/>
              </a:rPr>
              <a:t>“</a:t>
            </a:r>
            <a:r>
              <a:rPr lang="en-US" sz="2400"/>
              <a:t>service recovery</a:t>
            </a:r>
            <a:r>
              <a:rPr lang="ja-JP" altLang="en-US" sz="2400">
                <a:latin typeface="Arial"/>
              </a:rPr>
              <a:t>”</a:t>
            </a:r>
            <a:endParaRPr lang="en-US" sz="2400"/>
          </a:p>
          <a:p>
            <a:pPr lvl="1"/>
            <a:r>
              <a:rPr lang="en-US" sz="2400"/>
              <a:t>Reduces cost of rework </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14728BAD-4637-5F48-B9CB-E21A02D2385B}" type="slidenum">
              <a:rPr lang="en-US"/>
              <a:pPr/>
              <a:t>5</a:t>
            </a:fld>
            <a:endParaRPr lang="en-US"/>
          </a:p>
        </p:txBody>
      </p:sp>
      <p:sp>
        <p:nvSpPr>
          <p:cNvPr id="429058" name="Rectangle 2"/>
          <p:cNvSpPr>
            <a:spLocks noGrp="1" noChangeArrowheads="1"/>
          </p:cNvSpPr>
          <p:nvPr>
            <p:ph type="title"/>
          </p:nvPr>
        </p:nvSpPr>
        <p:spPr/>
        <p:txBody>
          <a:bodyPr/>
          <a:lstStyle/>
          <a:p>
            <a:r>
              <a:rPr lang="en-US" sz="2500" dirty="0"/>
              <a:t>High-Impact Suggestions for Improvement</a:t>
            </a:r>
            <a:endParaRPr lang="en-US" sz="2500" i="1" dirty="0">
              <a:solidFill>
                <a:schemeClr val="bg2"/>
              </a:solidFill>
            </a:endParaRPr>
          </a:p>
        </p:txBody>
      </p:sp>
      <p:sp>
        <p:nvSpPr>
          <p:cNvPr id="429059" name="Rectangle 3"/>
          <p:cNvSpPr>
            <a:spLocks noGrp="1" noChangeArrowheads="1"/>
          </p:cNvSpPr>
          <p:nvPr>
            <p:ph type="body" idx="1"/>
          </p:nvPr>
        </p:nvSpPr>
        <p:spPr>
          <a:xfrm>
            <a:off x="381000" y="1695450"/>
            <a:ext cx="7823200" cy="5119688"/>
          </a:xfrm>
        </p:spPr>
        <p:txBody>
          <a:bodyPr/>
          <a:lstStyle/>
          <a:p>
            <a:pPr lvl="1">
              <a:lnSpc>
                <a:spcPct val="95000"/>
              </a:lnSpc>
              <a:spcBef>
                <a:spcPct val="40000"/>
              </a:spcBef>
            </a:pPr>
            <a:r>
              <a:rPr lang="en-US" sz="2400"/>
              <a:t>Create formal patient/family advisory councils and patient/family faculty programs for all major services and practices.</a:t>
            </a:r>
          </a:p>
          <a:p>
            <a:pPr lvl="1">
              <a:lnSpc>
                <a:spcPct val="95000"/>
              </a:lnSpc>
              <a:spcBef>
                <a:spcPct val="40000"/>
              </a:spcBef>
            </a:pPr>
            <a:r>
              <a:rPr lang="en-US" sz="2400"/>
              <a:t>Include a review of patient experience of care data and comments in all senior leadership meetings.</a:t>
            </a:r>
          </a:p>
          <a:p>
            <a:pPr lvl="1">
              <a:lnSpc>
                <a:spcPct val="95000"/>
              </a:lnSpc>
              <a:spcBef>
                <a:spcPct val="40000"/>
              </a:spcBef>
            </a:pPr>
            <a:r>
              <a:rPr lang="en-US" sz="2400"/>
              <a:t>Implement leadership interviews of patients who have experienced a medical error and/or who have had an experience of care on a quarterly basis. </a:t>
            </a:r>
          </a:p>
          <a:p>
            <a:pPr lvl="2">
              <a:lnSpc>
                <a:spcPct val="95000"/>
              </a:lnSpc>
              <a:spcBef>
                <a:spcPct val="40000"/>
              </a:spcBef>
            </a:pPr>
            <a:r>
              <a:rPr lang="en-US" sz="2400"/>
              <a:t>Share stories from these interviews in leadership meetings and with front line staff.</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B3F467E1-F273-9E4E-AD67-7BA728BA7924}" type="slidenum">
              <a:rPr lang="en-US"/>
              <a:pPr/>
              <a:t>6</a:t>
            </a:fld>
            <a:endParaRPr lang="en-US"/>
          </a:p>
        </p:txBody>
      </p:sp>
      <p:sp>
        <p:nvSpPr>
          <p:cNvPr id="430082" name="Rectangle 2"/>
          <p:cNvSpPr>
            <a:spLocks noGrp="1" noChangeArrowheads="1"/>
          </p:cNvSpPr>
          <p:nvPr>
            <p:ph type="title"/>
          </p:nvPr>
        </p:nvSpPr>
        <p:spPr/>
        <p:txBody>
          <a:bodyPr/>
          <a:lstStyle/>
          <a:p>
            <a:r>
              <a:rPr lang="en-US" sz="2500" dirty="0"/>
              <a:t>High-Impact Suggestions for Improvement</a:t>
            </a:r>
            <a:endParaRPr lang="en-US" sz="2500" i="1" dirty="0">
              <a:solidFill>
                <a:schemeClr val="bg2"/>
              </a:solidFill>
            </a:endParaRPr>
          </a:p>
        </p:txBody>
      </p:sp>
      <p:sp>
        <p:nvSpPr>
          <p:cNvPr id="430083" name="Rectangle 3"/>
          <p:cNvSpPr>
            <a:spLocks noGrp="1" noChangeArrowheads="1"/>
          </p:cNvSpPr>
          <p:nvPr>
            <p:ph type="body" idx="1"/>
          </p:nvPr>
        </p:nvSpPr>
        <p:spPr>
          <a:xfrm>
            <a:off x="0" y="1695450"/>
            <a:ext cx="8320088" cy="5176838"/>
          </a:xfrm>
        </p:spPr>
        <p:txBody>
          <a:bodyPr/>
          <a:lstStyle/>
          <a:p>
            <a:pPr lvl="1"/>
            <a:r>
              <a:rPr lang="en-US" sz="2400"/>
              <a:t>Implement HR policies to link hiring, orientation, training, staff education, and performance evaluations to quality and safety goals. Be aggressive about managing people who do not uphold the values and culture you are building.</a:t>
            </a:r>
          </a:p>
          <a:p>
            <a:pPr lvl="1">
              <a:buFontTx/>
              <a:buNone/>
            </a:pPr>
            <a:endParaRPr lang="en-US" sz="2400"/>
          </a:p>
          <a:p>
            <a:pPr lvl="1"/>
            <a:r>
              <a:rPr lang="en-US" sz="2400"/>
              <a:t>Implement employee surveys to identify barriers to culture change and quality of work life for all staff. </a:t>
            </a:r>
          </a:p>
          <a:p>
            <a:pPr lvl="1">
              <a:buFontTx/>
              <a:buNone/>
            </a:pPr>
            <a:endParaRPr lang="en-US" sz="2400"/>
          </a:p>
          <a:p>
            <a:pPr lvl="1"/>
            <a:r>
              <a:rPr lang="en-US" sz="2400"/>
              <a:t>Expand service excellence training programs for all front-line staff.</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BB2E3478-7059-F940-B467-BAFC623EC6F2}" type="slidenum">
              <a:rPr lang="en-US"/>
              <a:pPr/>
              <a:t>7</a:t>
            </a:fld>
            <a:endParaRPr lang="en-US"/>
          </a:p>
        </p:txBody>
      </p:sp>
      <p:sp>
        <p:nvSpPr>
          <p:cNvPr id="431106" name="Rectangle 2"/>
          <p:cNvSpPr>
            <a:spLocks noGrp="1" noChangeArrowheads="1"/>
          </p:cNvSpPr>
          <p:nvPr>
            <p:ph type="title"/>
          </p:nvPr>
        </p:nvSpPr>
        <p:spPr/>
        <p:txBody>
          <a:bodyPr/>
          <a:lstStyle/>
          <a:p>
            <a:r>
              <a:rPr lang="en-US" sz="2500" dirty="0"/>
              <a:t>High-Impact Suggestions for Improvement</a:t>
            </a:r>
          </a:p>
        </p:txBody>
      </p:sp>
      <p:sp>
        <p:nvSpPr>
          <p:cNvPr id="431107" name="Rectangle 3"/>
          <p:cNvSpPr>
            <a:spLocks noGrp="1" noChangeArrowheads="1"/>
          </p:cNvSpPr>
          <p:nvPr>
            <p:ph type="body" idx="1"/>
          </p:nvPr>
        </p:nvSpPr>
        <p:spPr>
          <a:xfrm>
            <a:off x="381000" y="1760538"/>
            <a:ext cx="7823200" cy="5440362"/>
          </a:xfrm>
        </p:spPr>
        <p:txBody>
          <a:bodyPr/>
          <a:lstStyle/>
          <a:p>
            <a:pPr lvl="1">
              <a:lnSpc>
                <a:spcPct val="90000"/>
              </a:lnSpc>
            </a:pPr>
            <a:r>
              <a:rPr lang="en-US" sz="2400"/>
              <a:t>Create thoughtful reward and recognition programs for all staff, based on the patient experience of care data and comments. </a:t>
            </a:r>
          </a:p>
          <a:p>
            <a:pPr lvl="2">
              <a:lnSpc>
                <a:spcPct val="90000"/>
              </a:lnSpc>
            </a:pPr>
            <a:r>
              <a:rPr lang="en-US" sz="2400"/>
              <a:t>Include stories in practice newsletters and local papers. </a:t>
            </a:r>
          </a:p>
          <a:p>
            <a:pPr lvl="2">
              <a:lnSpc>
                <a:spcPct val="90000"/>
              </a:lnSpc>
            </a:pPr>
            <a:r>
              <a:rPr lang="en-US" sz="2400"/>
              <a:t>Provide tuition reimbursement to attend educational programs, and financial incentives for worthy employees. </a:t>
            </a:r>
          </a:p>
          <a:p>
            <a:pPr lvl="2">
              <a:lnSpc>
                <a:spcPct val="90000"/>
              </a:lnSpc>
            </a:pPr>
            <a:endParaRPr lang="en-US" sz="2400"/>
          </a:p>
          <a:p>
            <a:pPr lvl="1">
              <a:lnSpc>
                <a:spcPct val="90000"/>
              </a:lnSpc>
            </a:pPr>
            <a:r>
              <a:rPr lang="en-US" sz="2400"/>
              <a:t>Provide regular educational programs and webinars on topics relevant to improving the patient</a:t>
            </a:r>
            <a:r>
              <a:rPr lang="ja-JP" altLang="en-US" sz="2400">
                <a:latin typeface="Arial"/>
              </a:rPr>
              <a:t>’</a:t>
            </a:r>
            <a:r>
              <a:rPr lang="en-US" sz="2400"/>
              <a:t>s experience of care</a:t>
            </a:r>
          </a:p>
          <a:p>
            <a:pPr lvl="1">
              <a:lnSpc>
                <a:spcPct val="90000"/>
              </a:lnSpc>
            </a:pPr>
            <a:endParaRPr lang="en-US" sz="2400"/>
          </a:p>
          <a:p>
            <a:pPr lvl="2">
              <a:lnSpc>
                <a:spcPct val="90000"/>
              </a:lnSpc>
            </a:pPr>
            <a:endParaRPr lang="en-US" sz="240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B767E165-EC78-034A-B849-5AFC4B4C8949}" type="slidenum">
              <a:rPr lang="en-US"/>
              <a:pPr/>
              <a:t>8</a:t>
            </a:fld>
            <a:endParaRPr lang="en-US"/>
          </a:p>
        </p:txBody>
      </p:sp>
      <p:sp>
        <p:nvSpPr>
          <p:cNvPr id="432130" name="Rectangle 2"/>
          <p:cNvSpPr>
            <a:spLocks noGrp="1" noChangeArrowheads="1"/>
          </p:cNvSpPr>
          <p:nvPr>
            <p:ph type="title"/>
          </p:nvPr>
        </p:nvSpPr>
        <p:spPr/>
        <p:txBody>
          <a:bodyPr/>
          <a:lstStyle/>
          <a:p>
            <a:r>
              <a:rPr lang="en-US" dirty="0"/>
              <a:t>High-Impact Suggestions for Improvement</a:t>
            </a:r>
          </a:p>
        </p:txBody>
      </p:sp>
      <p:sp>
        <p:nvSpPr>
          <p:cNvPr id="432131" name="Rectangle 3"/>
          <p:cNvSpPr>
            <a:spLocks noGrp="1" noChangeArrowheads="1"/>
          </p:cNvSpPr>
          <p:nvPr>
            <p:ph type="body" idx="1"/>
          </p:nvPr>
        </p:nvSpPr>
        <p:spPr/>
        <p:txBody>
          <a:bodyPr/>
          <a:lstStyle/>
          <a:p>
            <a:pPr lvl="1"/>
            <a:r>
              <a:rPr lang="en-US" sz="2400"/>
              <a:t>Provide support for implementing qualitative methods of collecting patient feedback to complement CAHPS survey data.</a:t>
            </a:r>
          </a:p>
          <a:p>
            <a:pPr lvl="2"/>
            <a:r>
              <a:rPr lang="en-US" sz="2400"/>
              <a:t>Practice walkthroughs</a:t>
            </a:r>
          </a:p>
          <a:p>
            <a:pPr lvl="2"/>
            <a:r>
              <a:rPr lang="en-US" sz="2400"/>
              <a:t>Focus groups</a:t>
            </a:r>
          </a:p>
          <a:p>
            <a:pPr lvl="2"/>
            <a:r>
              <a:rPr lang="en-US" sz="2400"/>
              <a:t>Comment cards</a:t>
            </a:r>
          </a:p>
          <a:p>
            <a:pPr lvl="2"/>
            <a:endParaRPr lang="en-US" sz="2400"/>
          </a:p>
          <a:p>
            <a:pPr lvl="1"/>
            <a:r>
              <a:rPr lang="en-US"/>
              <a:t>Collect survey data at the clinician level, whenever possible.  </a:t>
            </a:r>
          </a:p>
          <a:p>
            <a:endParaRPr lang="en-US" sz="24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C22303F6-F48C-3748-858E-D8623C80D2CC}" type="slidenum">
              <a:rPr lang="en-US"/>
              <a:pPr/>
              <a:t>9</a:t>
            </a:fld>
            <a:endParaRPr lang="en-US"/>
          </a:p>
        </p:txBody>
      </p:sp>
      <p:sp>
        <p:nvSpPr>
          <p:cNvPr id="433154" name="Rectangle 2"/>
          <p:cNvSpPr>
            <a:spLocks noGrp="1" noChangeArrowheads="1"/>
          </p:cNvSpPr>
          <p:nvPr>
            <p:ph type="title"/>
          </p:nvPr>
        </p:nvSpPr>
        <p:spPr/>
        <p:txBody>
          <a:bodyPr/>
          <a:lstStyle/>
          <a:p>
            <a:r>
              <a:rPr lang="en-US"/>
              <a:t>High-Impact Suggestions for Improvement</a:t>
            </a:r>
          </a:p>
        </p:txBody>
      </p:sp>
      <p:sp>
        <p:nvSpPr>
          <p:cNvPr id="433155" name="Rectangle 3"/>
          <p:cNvSpPr>
            <a:spLocks noGrp="1" noChangeArrowheads="1"/>
          </p:cNvSpPr>
          <p:nvPr>
            <p:ph type="body" idx="1"/>
          </p:nvPr>
        </p:nvSpPr>
        <p:spPr/>
        <p:txBody>
          <a:bodyPr/>
          <a:lstStyle/>
          <a:p>
            <a:r>
              <a:rPr lang="en-US" b="0"/>
              <a:t>Use </a:t>
            </a:r>
            <a:r>
              <a:rPr lang="en-US" b="0" i="1"/>
              <a:t>The CAHPS Improvement Guide</a:t>
            </a:r>
            <a:r>
              <a:rPr lang="en-US" b="0"/>
              <a:t> as a free resource for information about quality improvement methods, data analysis, practical strategies, and interventions. </a:t>
            </a:r>
          </a:p>
        </p:txBody>
      </p:sp>
    </p:spTree>
  </p:cSld>
  <p:clrMapOvr>
    <a:masterClrMapping/>
  </p:clrMapOvr>
</p:sld>
</file>

<file path=ppt/theme/theme1.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triangle" w="lg" len="med"/>
              <a:tailEnd type="triangle" w="lg"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cs typeface="ＭＳ Ｐゴシック"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triangle" w="lg" len="med"/>
              <a:tailEnd type="triangle" w="lg"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20000"/>
          </a:spcBef>
          <a:spcAft>
            <a:spcPct val="0"/>
          </a:spcAft>
          <a:buClrTx/>
          <a:buSzTx/>
          <a:buFontTx/>
          <a:buNone/>
          <a:tabLst/>
          <a:defRPr kumimoji="0" lang="en-US" sz="2400" b="0" i="0" u="none" strike="noStrike" cap="none" normalizeH="0" baseline="0">
            <a:ln>
              <a:noFill/>
            </a:ln>
            <a:solidFill>
              <a:srgbClr val="000000"/>
            </a:solidFill>
            <a:effectLst/>
            <a:latin typeface="Verdana" charset="0"/>
            <a:ea typeface="ＭＳ Ｐゴシック" charset="0"/>
            <a:cs typeface="ＭＳ Ｐゴシック"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8011"/>
      </a:dk2>
      <a:lt2>
        <a:srgbClr val="DD0806"/>
      </a:lt2>
      <a:accent1>
        <a:srgbClr val="0000D4"/>
      </a:accent1>
      <a:accent2>
        <a:srgbClr val="02ABEA"/>
      </a:accent2>
      <a:accent3>
        <a:srgbClr val="FFFFFF"/>
      </a:accent3>
      <a:accent4>
        <a:srgbClr val="000000"/>
      </a:accent4>
      <a:accent5>
        <a:srgbClr val="AAAAE6"/>
      </a:accent5>
      <a:accent6>
        <a:srgbClr val="029BD4"/>
      </a:accent6>
      <a:hlink>
        <a:srgbClr val="F20884"/>
      </a:hlink>
      <a:folHlink>
        <a:srgbClr val="FCF30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8011"/>
      </a:dk2>
      <a:lt2>
        <a:srgbClr val="DD0806"/>
      </a:lt2>
      <a:accent1>
        <a:srgbClr val="0000D4"/>
      </a:accent1>
      <a:accent2>
        <a:srgbClr val="02ABEA"/>
      </a:accent2>
      <a:accent3>
        <a:srgbClr val="FFFFFF"/>
      </a:accent3>
      <a:accent4>
        <a:srgbClr val="000000"/>
      </a:accent4>
      <a:accent5>
        <a:srgbClr val="AAAAE6"/>
      </a:accent5>
      <a:accent6>
        <a:srgbClr val="029BD4"/>
      </a:accent6>
      <a:hlink>
        <a:srgbClr val="F20884"/>
      </a:hlink>
      <a:folHlink>
        <a:srgbClr val="FCF30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CAHPS Webcasts</Template>
  <TotalTime>0</TotalTime>
  <Pages>12</Pages>
  <Words>458</Words>
  <Application>Microsoft Macintosh PowerPoint</Application>
  <PresentationFormat>Custom</PresentationFormat>
  <Paragraphs>55</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Times New Roman</vt:lpstr>
      <vt:lpstr>Verdana</vt:lpstr>
      <vt:lpstr>Arial</vt:lpstr>
      <vt:lpstr>ＭＳ Ｐゴシック</vt:lpstr>
      <vt:lpstr>1_Custom Design</vt:lpstr>
      <vt:lpstr>Using CAHPS Surveys to Improve the Patient’s Experience of Care </vt:lpstr>
      <vt:lpstr>Rationale for Critical Stakeholders</vt:lpstr>
      <vt:lpstr>Rationale for Critical Stakeholders</vt:lpstr>
      <vt:lpstr>Rationale for Critical Stakeholders</vt:lpstr>
      <vt:lpstr>High-Impact Suggestions for Improvement</vt:lpstr>
      <vt:lpstr>High-Impact Suggestions for Improvement</vt:lpstr>
      <vt:lpstr>High-Impact Suggestions for Improvement</vt:lpstr>
      <vt:lpstr>High-Impact Suggestions for Improvement</vt:lpstr>
      <vt:lpstr>High-Impact Suggestions for Improvement</vt:lpstr>
    </vt:vector>
  </TitlesOfParts>
  <Company>Stoeckle Center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Improving the Patient's Experience of Care</dc:title>
  <dc:subject>Partner Community Health Performance Initiative</dc:subject>
  <dc:creator>Susan Edgman-Levitan</dc:creator>
  <cp:keywords>patient experience, Massachusetts, Partners, quality improvement, medical, physician</cp:keywords>
  <dc:description/>
  <cp:lastModifiedBy>Vanessa Graham</cp:lastModifiedBy>
  <cp:revision>571</cp:revision>
  <cp:lastPrinted>2002-05-10T22:54:38Z</cp:lastPrinted>
  <dcterms:created xsi:type="dcterms:W3CDTF">1998-06-15T15:56:24Z</dcterms:created>
  <dcterms:modified xsi:type="dcterms:W3CDTF">2011-10-19T00:13:57Z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