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5" r:id="rId2"/>
    <p:sldId id="341" r:id="rId3"/>
    <p:sldId id="342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52" r:id="rId14"/>
    <p:sldId id="353" r:id="rId15"/>
    <p:sldId id="354" r:id="rId16"/>
    <p:sldId id="355" r:id="rId17"/>
    <p:sldId id="356" r:id="rId18"/>
    <p:sldId id="357" r:id="rId19"/>
  </p:sldIdLst>
  <p:sldSz cx="9144000" cy="6858000" type="letter"/>
  <p:notesSz cx="7010400" cy="9296400"/>
  <p:defaultTextStyle>
    <a:defPPr>
      <a:defRPr lang="en-US"/>
    </a:defPPr>
    <a:lvl1pPr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100000"/>
      </a:spcBef>
      <a:spcAft>
        <a:spcPct val="0"/>
      </a:spcAft>
      <a:buClr>
        <a:srgbClr val="005B4C"/>
      </a:buClr>
      <a:buSzPct val="70000"/>
      <a:buFont typeface="Wingdings" pitchFamily="2" charset="2"/>
      <a:defRPr sz="1100" kern="1200">
        <a:solidFill>
          <a:srgbClr val="00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100" kern="1200">
        <a:solidFill>
          <a:srgbClr val="000000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00FF"/>
    <a:srgbClr val="00863D"/>
    <a:srgbClr val="FF0000"/>
    <a:srgbClr val="C2CFF4"/>
    <a:srgbClr val="99FF66"/>
    <a:srgbClr val="CC99FF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60" d="100"/>
          <a:sy n="60" d="100"/>
        </p:scale>
        <p:origin x="-2144" y="-1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46"/>
    </p:cViewPr>
  </p:sorterViewPr>
  <p:notesViewPr>
    <p:cSldViewPr>
      <p:cViewPr>
        <p:scale>
          <a:sx n="100" d="100"/>
          <a:sy n="100" d="100"/>
        </p:scale>
        <p:origin x="-780" y="2406"/>
      </p:cViewPr>
      <p:guideLst>
        <p:guide orient="horz" pos="2929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6069" y="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t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4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6069" y="8832851"/>
            <a:ext cx="305082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45" tIns="44772" rIns="89545" bIns="44772" numCol="1" anchor="b" anchorCtr="0" compatLnSpc="1">
            <a:prstTxWarp prst="textNoShape">
              <a:avLst/>
            </a:prstTxWarp>
          </a:bodyPr>
          <a:lstStyle>
            <a:lvl1pPr algn="r" defTabSz="895350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2C904067-082A-4797-AA0E-E2825B79AC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041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695325"/>
            <a:ext cx="4651375" cy="3489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6425"/>
            <a:ext cx="514096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9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70" tIns="45285" rIns="90570" bIns="45285" numCol="1" anchor="b" anchorCtr="0" compatLnSpc="1">
            <a:prstTxWarp prst="textNoShape">
              <a:avLst/>
            </a:prstTxWarp>
          </a:bodyPr>
          <a:lstStyle>
            <a:lvl1pPr algn="r" defTabSz="906463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3827A66-7AF3-4454-A401-35277DCC4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95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9569D6-2FDF-4A27-A118-05706B2BA594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A130DC5B-C0AE-4B46-8B90-EB9A8D5C3C42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10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F62C8890-E1FD-4F9F-9C0D-81BDA1BE9D06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14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5228C213-5A28-41B7-A593-06D58539D9F9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15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8644E6EE-D3C0-40C5-8FBA-804A3BADA9ED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16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D4D860B3-1A7C-4813-B33A-AF4B3DC7BCC7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17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pitchFamily="18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BCC472F4-0E2A-40AD-AD8A-8B41F9D3E39B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18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FAF2614D-E053-489C-A968-9C8700F03686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2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600" dirty="0" smtClean="0">
              <a:latin typeface="Times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143D39A5-2F70-41BF-BEC9-FD4F6829C0B9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3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1100" dirty="0" smtClean="0">
              <a:latin typeface="Times" pitchFamily="18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865EBBB3-5465-48DF-8A32-056BF461B50C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4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>
                <a:ea typeface="ＭＳ Ｐゴシック" pitchFamily="-110" charset="-128"/>
              </a:rPr>
              <a:t/>
            </a:r>
            <a:br>
              <a:rPr lang="en-US" dirty="0" smtClean="0">
                <a:ea typeface="ＭＳ Ｐゴシック" pitchFamily="-110" charset="-128"/>
              </a:rPr>
            </a:br>
            <a:endParaRPr lang="en-US" dirty="0" smtClean="0">
              <a:ea typeface="ＭＳ Ｐゴシック" pitchFamily="-110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3970938" y="8829675"/>
            <a:ext cx="3037840" cy="465138"/>
          </a:xfrm>
          <a:prstGeom prst="rect">
            <a:avLst/>
          </a:prstGeom>
          <a:noFill/>
        </p:spPr>
        <p:txBody>
          <a:bodyPr/>
          <a:lstStyle/>
          <a:p>
            <a:fld id="{A7278FE2-B74F-463B-8BE6-820ECF76F581}" type="slidenum">
              <a:rPr lang="en-US" smtClean="0">
                <a:latin typeface="Times" pitchFamily="18" charset="0"/>
                <a:ea typeface="MS PGothic" pitchFamily="34" charset="-128"/>
              </a:rPr>
              <a:pPr/>
              <a:t>5</a:t>
            </a:fld>
            <a:endParaRPr lang="en-US" smtClean="0">
              <a:latin typeface="Times" pitchFamily="18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>
              <a:ea typeface="ＭＳ Ｐゴシック" pitchFamily="-110" charset="-128"/>
            </a:endParaRPr>
          </a:p>
          <a:p>
            <a:pPr>
              <a:defRPr/>
            </a:pPr>
            <a:endParaRPr lang="en-US" dirty="0" smtClean="0">
              <a:ea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4350" y="142875"/>
            <a:ext cx="2135188" cy="5983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2875"/>
            <a:ext cx="6254750" cy="59832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019800" y="6477000"/>
            <a:ext cx="290671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4" tIns="0" rIns="91424" bIns="0" anchor="b"/>
          <a:lstStyle/>
          <a:p>
            <a:pPr>
              <a:spcBef>
                <a:spcPct val="50000"/>
              </a:spcBef>
              <a:buClrTx/>
              <a:buSzTx/>
              <a:buFontTx/>
              <a:buNone/>
              <a:defRPr/>
            </a:pPr>
            <a:endParaRPr lang="en-US" sz="1300" b="1" i="1" dirty="0">
              <a:solidFill>
                <a:srgbClr val="005B4C"/>
              </a:solidFill>
              <a:latin typeface="Times New Roman" pitchFamily="18" charset="0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42875"/>
            <a:ext cx="747553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4" tIns="0" rIns="91424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Text Box 21"/>
          <p:cNvSpPr txBox="1">
            <a:spLocks noChangeArrowheads="1"/>
          </p:cNvSpPr>
          <p:nvPr/>
        </p:nvSpPr>
        <p:spPr bwMode="auto">
          <a:xfrm>
            <a:off x="8534400" y="6553200"/>
            <a:ext cx="465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86" tIns="0" rIns="86486" bIns="0">
            <a:spAutoFit/>
          </a:bodyPr>
          <a:lstStyle/>
          <a:p>
            <a:pPr defTabSz="865188">
              <a:spcBef>
                <a:spcPct val="50000"/>
              </a:spcBef>
              <a:buClrTx/>
              <a:buSzTx/>
              <a:buFontTx/>
              <a:buNone/>
              <a:defRPr/>
            </a:pPr>
            <a:fld id="{DD47DBDE-F42A-4D3B-A5DC-5DC4309A4C26}" type="slidenum">
              <a:rPr lang="en-US" sz="800">
                <a:solidFill>
                  <a:schemeClr val="tx1"/>
                </a:solidFill>
              </a:rPr>
              <a:pPr defTabSz="865188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sz="23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01" name="Text Box 177"/>
          <p:cNvSpPr txBox="1">
            <a:spLocks noChangeArrowheads="1"/>
          </p:cNvSpPr>
          <p:nvPr userDrawn="1"/>
        </p:nvSpPr>
        <p:spPr bwMode="auto">
          <a:xfrm>
            <a:off x="1524000" y="1071563"/>
            <a:ext cx="7256463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6493" tIns="43247" rIns="86493" bIns="43247"/>
          <a:lstStyle/>
          <a:p>
            <a:pPr algn="ctr" defTabSz="865188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026" name="Object 229"/>
          <p:cNvGraphicFramePr>
            <a:graphicFrameLocks noChangeAspect="1"/>
          </p:cNvGraphicFramePr>
          <p:nvPr/>
        </p:nvGraphicFramePr>
        <p:xfrm>
          <a:off x="0" y="0"/>
          <a:ext cx="8991600" cy="683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Bitmap Image" r:id="rId14" imgW="6342857" imgH="4904762" progId="PBrush">
                  <p:embed/>
                </p:oleObj>
              </mc:Choice>
              <mc:Fallback>
                <p:oleObj name="Bitmap Image" r:id="rId14" imgW="6342857" imgH="4904762" progId="PBrush">
                  <p:embed/>
                  <p:pic>
                    <p:nvPicPr>
                      <p:cNvPr id="0" name="Object 2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8991600" cy="6835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4" name="Text Box 230"/>
          <p:cNvSpPr txBox="1">
            <a:spLocks noChangeArrowheads="1"/>
          </p:cNvSpPr>
          <p:nvPr userDrawn="1"/>
        </p:nvSpPr>
        <p:spPr bwMode="auto">
          <a:xfrm>
            <a:off x="8208963" y="6445250"/>
            <a:ext cx="193675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endParaRPr lang="en-US" dirty="0"/>
          </a:p>
        </p:txBody>
      </p:sp>
      <p:sp>
        <p:nvSpPr>
          <p:cNvPr id="1255" name="Text Box 231"/>
          <p:cNvSpPr txBox="1">
            <a:spLocks noChangeArrowheads="1"/>
          </p:cNvSpPr>
          <p:nvPr userDrawn="1"/>
        </p:nvSpPr>
        <p:spPr bwMode="auto">
          <a:xfrm>
            <a:off x="8437563" y="6369050"/>
            <a:ext cx="363537" cy="263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>
            <a:spAutoFit/>
          </a:bodyPr>
          <a:lstStyle/>
          <a:p>
            <a:pPr marL="323850" indent="-323850" defTabSz="865188">
              <a:defRPr/>
            </a:pPr>
            <a:fld id="{9CEBBF53-4F07-4B71-815E-147693E894FE}" type="slidenum">
              <a:rPr lang="en-US"/>
              <a:pPr marL="323850" indent="-323850" defTabSz="865188">
                <a:defRPr/>
              </a:pPr>
              <a:t>‹#›</a:t>
            </a:fld>
            <a:endParaRPr lang="en-US" dirty="0"/>
          </a:p>
        </p:txBody>
      </p:sp>
      <p:sp>
        <p:nvSpPr>
          <p:cNvPr id="1256" name="Rectangle 232"/>
          <p:cNvSpPr>
            <a:spLocks noChangeArrowheads="1"/>
          </p:cNvSpPr>
          <p:nvPr userDrawn="1"/>
        </p:nvSpPr>
        <p:spPr bwMode="auto">
          <a:xfrm>
            <a:off x="1447800" y="0"/>
            <a:ext cx="381000" cy="6858000"/>
          </a:xfrm>
          <a:prstGeom prst="rect">
            <a:avLst/>
          </a:prstGeom>
          <a:solidFill>
            <a:srgbClr val="FF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6653" tIns="48326" rIns="96653" bIns="48326" anchor="ctr"/>
          <a:lstStyle/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400" b="1" i="1">
          <a:solidFill>
            <a:schemeClr val="accent2"/>
          </a:solidFill>
          <a:latin typeface="Arial" charset="0"/>
        </a:defRPr>
      </a:lvl9pPr>
    </p:titleStyle>
    <p:bodyStyle>
      <a:lvl1pPr marL="457200" indent="-457200" algn="ctr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70000"/>
        <a:buFont typeface="Wingdings" pitchFamily="2" charset="2"/>
        <a:defRPr sz="2600" b="1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60000"/>
        <a:buFont typeface="Wingdings" pitchFamily="2" charset="2"/>
        <a:defRPr sz="2600" b="1">
          <a:solidFill>
            <a:schemeClr val="tx1"/>
          </a:solidFill>
          <a:latin typeface="+mn-lt"/>
        </a:defRPr>
      </a:lvl2pPr>
      <a:lvl3pPr marL="120015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buSzPct val="120000"/>
        <a:defRPr sz="2300" b="1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Clr>
          <a:srgbClr val="005B4C"/>
        </a:buClr>
        <a:defRPr sz="1900" b="1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ahrq.gov/qual/patientsafetycultur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hrq.gov/qual/patientsafetyculture/nhsurvindex.htm" TargetMode="External"/><Relationship Id="rId4" Type="http://schemas.openxmlformats.org/officeDocument/2006/relationships/hyperlink" Target="http://www.medicare.gov/NHCompare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4000" y="381000"/>
            <a:ext cx="7323138" cy="6096000"/>
          </a:xfrm>
          <a:noFill/>
          <a:ln>
            <a:miter lim="800000"/>
            <a:headEnd/>
            <a:tailEnd/>
          </a:ln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3600" dirty="0" smtClean="0"/>
              <a:t>Is Patient Safety Culture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3600" dirty="0" smtClean="0"/>
              <a:t>Related to </a:t>
            </a:r>
            <a:br>
              <a:rPr lang="en-US" sz="3600" dirty="0" smtClean="0"/>
            </a:br>
            <a:r>
              <a:rPr lang="en-US" sz="3600" dirty="0" smtClean="0"/>
              <a:t>Nursing Home Quality? 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dirty="0" smtClean="0"/>
              <a:t>Linking Nursing Home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r>
              <a:rPr lang="en-US" sz="2800" dirty="0" smtClean="0"/>
              <a:t>SOPS Scores With </a:t>
            </a:r>
            <a:br>
              <a:rPr lang="en-US" sz="2800" dirty="0" smtClean="0"/>
            </a:br>
            <a:r>
              <a:rPr lang="en-US" sz="2800" dirty="0" smtClean="0"/>
              <a:t>CMS Five-Star Quality Ratings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sz="2000" dirty="0" smtClean="0"/>
          </a:p>
          <a:p>
            <a:pPr marL="0" indent="0">
              <a:lnSpc>
                <a:spcPct val="100000"/>
              </a:lnSpc>
              <a:spcBef>
                <a:spcPct val="0"/>
              </a:spcBef>
            </a:pPr>
            <a:endParaRPr lang="en-US" sz="2000" dirty="0" smtClean="0"/>
          </a:p>
          <a:p>
            <a:pPr>
              <a:lnSpc>
                <a:spcPts val="1400"/>
              </a:lnSpc>
            </a:pPr>
            <a:r>
              <a:rPr lang="en-US" sz="2000" dirty="0" smtClean="0"/>
              <a:t>Naomi Dyer, Westat</a:t>
            </a:r>
          </a:p>
          <a:p>
            <a:pPr>
              <a:lnSpc>
                <a:spcPts val="1400"/>
              </a:lnSpc>
            </a:pPr>
            <a:r>
              <a:rPr lang="en-US" sz="2000" dirty="0" smtClean="0"/>
              <a:t>Joann Sorra, Westat</a:t>
            </a:r>
          </a:p>
          <a:p>
            <a:pPr>
              <a:lnSpc>
                <a:spcPts val="1200"/>
              </a:lnSpc>
            </a:pPr>
            <a:r>
              <a:rPr lang="en-US" sz="2000" dirty="0" smtClean="0"/>
              <a:t>Kabir Khanna, Princeton University</a:t>
            </a:r>
            <a:endParaRPr lang="en-US" sz="1400" dirty="0" smtClean="0"/>
          </a:p>
        </p:txBody>
      </p:sp>
      <p:sp>
        <p:nvSpPr>
          <p:cNvPr id="3" name="Line 4"/>
          <p:cNvSpPr>
            <a:spLocks noChangeShapeType="1"/>
          </p:cNvSpPr>
          <p:nvPr/>
        </p:nvSpPr>
        <p:spPr bwMode="auto">
          <a:xfrm>
            <a:off x="1981200" y="2362200"/>
            <a:ext cx="640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Method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447800" y="1295400"/>
            <a:ext cx="7696200" cy="49530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Five-Star Rating data identified for 219 of 226 nursing homes from NH SOPS Database.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Used the following 15 NH SOPS scores: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12 composite scores,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Average composite score (mean across the 12 composites), and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2 overall ratings</a:t>
            </a:r>
          </a:p>
          <a:p>
            <a:pPr lvl="2">
              <a:buClrTx/>
              <a:buSzPct val="100000"/>
              <a:buFont typeface="Arial" pitchFamily="34" charset="0"/>
              <a:buChar char="•"/>
            </a:pPr>
            <a:r>
              <a:rPr lang="en-US" sz="2200" b="0" dirty="0" smtClean="0"/>
              <a:t>Recommend the Nursing Home  (Yes)</a:t>
            </a:r>
          </a:p>
          <a:p>
            <a:pPr lvl="2">
              <a:buClrTx/>
              <a:buSzPct val="100000"/>
              <a:buFont typeface="Arial" pitchFamily="34" charset="0"/>
              <a:buChar char="•"/>
            </a:pPr>
            <a:r>
              <a:rPr lang="en-US" sz="2200" b="0" dirty="0" smtClean="0"/>
              <a:t>Overall rating (Excellent/Very Good).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4 Five-Star Quality Ratings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endParaRPr lang="en-US" sz="2500" b="0" dirty="0" smtClean="0"/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Method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71600"/>
            <a:ext cx="7696200" cy="4830763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Matched the Five-star rating time frame to the culture survey administration dates</a:t>
            </a:r>
          </a:p>
          <a:p>
            <a:endParaRPr lang="en-US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Time difference between measures: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Average = 129 days (~ 4 months)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Minimum = 0 days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Maximum = 399 days (~13 months)</a:t>
            </a:r>
          </a:p>
          <a:p>
            <a:endParaRPr lang="en-US" dirty="0" smtClean="0"/>
          </a:p>
          <a:p>
            <a:pPr algn="l"/>
            <a:r>
              <a:rPr lang="en-US" sz="1800" dirty="0" smtClean="0"/>
              <a:t>* </a:t>
            </a:r>
            <a:r>
              <a:rPr lang="en-US" sz="1800" b="0" dirty="0" smtClean="0"/>
              <a:t>Special thanks to Frank Nagy and Edward Mortimore at CMS for sending us Five-Star Quality Ratings data from 2008 to 2011.</a:t>
            </a:r>
          </a:p>
          <a:p>
            <a:pPr algn="l"/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Analysis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71600"/>
            <a:ext cx="7696200" cy="48768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Relationships between NH SOPS and the 4 Five-Star Ratings. 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Examined correlations for potential confounding variables (e.g., nursing home size, ownership)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endParaRPr lang="en-US" sz="2400" b="0" dirty="0" smtClean="0"/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Performed regressions controlling for</a:t>
            </a:r>
          </a:p>
          <a:p>
            <a:pPr lvl="2">
              <a:buClrTx/>
              <a:buSzPct val="100000"/>
              <a:buFont typeface="Arial" pitchFamily="34" charset="0"/>
              <a:buChar char="•"/>
            </a:pPr>
            <a:r>
              <a:rPr lang="en-US" sz="2200" b="0" dirty="0" smtClean="0">
                <a:latin typeface="+mn-lt"/>
              </a:rPr>
              <a:t>Number of beds (a proxy for size),</a:t>
            </a:r>
          </a:p>
          <a:p>
            <a:pPr lvl="2">
              <a:buClrTx/>
              <a:buSzPct val="100000"/>
              <a:buFont typeface="Arial" pitchFamily="34" charset="0"/>
              <a:buChar char="•"/>
            </a:pPr>
            <a:r>
              <a:rPr lang="en-US" sz="2200" b="0" dirty="0" smtClean="0">
                <a:latin typeface="+mn-lt"/>
              </a:rPr>
              <a:t>Ownership (For profit, Nonprofit), and </a:t>
            </a:r>
          </a:p>
          <a:p>
            <a:pPr lvl="2">
              <a:buClrTx/>
              <a:buSzPct val="100000"/>
              <a:buFont typeface="Arial" pitchFamily="34" charset="0"/>
              <a:buChar char="•"/>
            </a:pPr>
            <a:r>
              <a:rPr lang="en-US" sz="2200" b="0" dirty="0" smtClean="0">
                <a:latin typeface="+mn-lt"/>
              </a:rPr>
              <a:t>Facility owned/leased by multi-facility organization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Control Variable Relationships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696200" cy="48006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Smaller nursing homes were more positive on 5 of the 15 NH SOPS measures and 3 of the 4 NH Five-Star Ratings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Nonprofit nursing homes were more positive on 9 of the 15 NH SOPS measures and 3 of the 4 NH Five-Star Ratings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Multi-facility nursing homes were less positive on 9 of the 15 NH SOPS measures and 3 of the 4 NH Five-Star Ratings</a:t>
            </a:r>
          </a:p>
          <a:p>
            <a:pPr algn="l">
              <a:buClrTx/>
              <a:buSzPct val="100000"/>
            </a:pPr>
            <a:r>
              <a:rPr lang="en-US" dirty="0" smtClean="0"/>
              <a:t> </a:t>
            </a:r>
          </a:p>
          <a:p>
            <a:pPr algn="l">
              <a:buClrTx/>
              <a:buSzPct val="100000"/>
            </a:pPr>
            <a:r>
              <a:rPr lang="en-US" sz="1800" dirty="0" smtClean="0"/>
              <a:t>	Note:  </a:t>
            </a:r>
            <a:r>
              <a:rPr lang="en-US" sz="1800" b="0" dirty="0" smtClean="0"/>
              <a:t>None of the control variables were related to the Quality 		Measures Rating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7696200" cy="48006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All 15 NH SOPS measures </a:t>
            </a:r>
            <a:r>
              <a:rPr lang="en-US" u="sng" dirty="0" smtClean="0"/>
              <a:t>positively related </a:t>
            </a:r>
            <a:r>
              <a:rPr lang="en-US" dirty="0" smtClean="0"/>
              <a:t>with 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Overall Five-Star Rating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Health Inspections Rating</a:t>
            </a:r>
          </a:p>
          <a:p>
            <a:pPr lvl="1">
              <a:buNone/>
            </a:pPr>
            <a:endParaRPr lang="en-US" b="1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None of the NH SOPS measures were significantly related with 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Quality Measures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Staffing</a:t>
            </a:r>
          </a:p>
          <a:p>
            <a:endParaRPr lang="en-US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Health Inspection Rating Regression Results</a:t>
            </a:r>
          </a:p>
        </p:txBody>
      </p:sp>
      <p:graphicFrame>
        <p:nvGraphicFramePr>
          <p:cNvPr id="8" name="Table 7" title="Health Inspection Rating Regression Result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467827"/>
              </p:ext>
            </p:extLst>
          </p:nvPr>
        </p:nvGraphicFramePr>
        <p:xfrm>
          <a:off x="1600200" y="1295400"/>
          <a:ext cx="7391400" cy="496213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196830"/>
                <a:gridCol w="1194570"/>
              </a:tblGrid>
              <a:tr h="280405">
                <a:tc>
                  <a:txBody>
                    <a:bodyPr/>
                    <a:lstStyle/>
                    <a:p>
                      <a:pPr marL="228600" marR="0" indent="-228600" algn="l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US" sz="1800" dirty="0"/>
                        <a:t>NH SOPS </a:t>
                      </a:r>
                      <a:r>
                        <a:rPr lang="en-US" sz="1800" dirty="0" smtClean="0"/>
                        <a:t>Measure (N=219)</a:t>
                      </a:r>
                      <a:endParaRPr lang="en-US" sz="1800" b="1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60170" algn="dec"/>
                        </a:tabLst>
                        <a:defRPr/>
                      </a:pPr>
                      <a:r>
                        <a:rPr lang="en-US" sz="1800" b="1" dirty="0" smtClean="0">
                          <a:latin typeface="+mj-lt"/>
                          <a:ea typeface="Times New Roman"/>
                          <a:cs typeface="Times New Roman"/>
                        </a:rPr>
                        <a:t>Beta  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Composite Measures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Compliance with procedures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0.39*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Overall perceptions of resident safety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0.36*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Training &amp; skills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0.35*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Staffing  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0.35*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Organizational learning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0.34*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Handoffs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0.32*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Nonpunitive response to mistakes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0.29*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Teamwork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0.29*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ITC Bookman, Thorndale AMT"/>
                        </a:rPr>
                        <a:t>Management support for resident safety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0.28*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Feedback &amp; communication about incidents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0.27*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ITC Bookman, Thorndale AMT"/>
                        </a:rPr>
                        <a:t>Supervisor expectations &amp; actions promoting resident safety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0.26*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Communication openness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0.24*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Average NH SOPS Composite Score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0.35*</a:t>
                      </a:r>
                      <a:endParaRPr lang="en-US" sz="1800" b="1" i="0" u="sng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Overall Rating on Resident Safety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0.40*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  <a:tr h="29260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ITC Bookman, Thorndale AMT"/>
                        </a:rPr>
                        <a:t>Overall Recommendation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ITC Bookman, Thorndale AMT"/>
                        </a:rPr>
                        <a:t>0.39*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ITC Bookman, Thorndale AM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1321" name="TextBox 8"/>
          <p:cNvSpPr txBox="1">
            <a:spLocks noChangeArrowheads="1"/>
          </p:cNvSpPr>
          <p:nvPr/>
        </p:nvSpPr>
        <p:spPr bwMode="auto">
          <a:xfrm>
            <a:off x="6553200" y="6400800"/>
            <a:ext cx="1066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eaLnBrk="0" hangingPunct="0">
              <a:lnSpc>
                <a:spcPts val="1200"/>
              </a:lnSpc>
              <a:spcBef>
                <a:spcPct val="50000"/>
              </a:spcBef>
            </a:pPr>
            <a:r>
              <a:rPr lang="en-US" sz="1600" dirty="0">
                <a:solidFill>
                  <a:schemeClr val="tx1"/>
                </a:solidFill>
              </a:rPr>
              <a:t>*p&lt;.</a:t>
            </a:r>
            <a:r>
              <a:rPr lang="en-US" sz="1600" dirty="0" smtClean="0">
                <a:solidFill>
                  <a:schemeClr val="tx1"/>
                </a:solidFill>
              </a:rPr>
              <a:t>01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10668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1447800" y="1143000"/>
            <a:ext cx="7696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rgbClr val="1B2C4D"/>
              </a:buClr>
              <a:buFont typeface="Times" pitchFamily="1" charset="0"/>
              <a:buNone/>
              <a:defRPr/>
            </a:pPr>
            <a:r>
              <a:rPr lang="en-US" sz="1800" b="1" kern="0" dirty="0">
                <a:solidFill>
                  <a:schemeClr val="tx1"/>
                </a:solidFill>
                <a:latin typeface="+mn-lt"/>
                <a:ea typeface="ＭＳ Ｐゴシック" pitchFamily="-110" charset="-128"/>
              </a:rPr>
              <a:t>Health Inspections Rating vs. Average NH SOPS Composite Score</a:t>
            </a:r>
          </a:p>
        </p:txBody>
      </p:sp>
      <p:sp>
        <p:nvSpPr>
          <p:cNvPr id="10246" name="AutoShape 3"/>
          <p:cNvSpPr>
            <a:spLocks noChangeAspect="1" noChangeArrowheads="1"/>
          </p:cNvSpPr>
          <p:nvPr/>
        </p:nvSpPr>
        <p:spPr bwMode="auto">
          <a:xfrm>
            <a:off x="838200" y="1295400"/>
            <a:ext cx="76200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ts val="1200"/>
              </a:lnSpc>
              <a:spcBef>
                <a:spcPct val="50000"/>
              </a:spcBef>
            </a:pPr>
            <a:endParaRPr lang="en-US"/>
          </a:p>
        </p:txBody>
      </p:sp>
      <p:pic>
        <p:nvPicPr>
          <p:cNvPr id="64516" name="Picture 4" title="Health Inspections Rating vs. Average NH SOPS Composite Score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752601"/>
            <a:ext cx="7365871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1447800" y="1219200"/>
            <a:ext cx="7696200" cy="50292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Important analysis attempting to link patient safety culture and measures of nursing home quality.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Nursing homes with more positive patient safety culture tend to have higher Overall and Health Inspections Five-Star Ratings.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Staffing and Quality Measures Five-Star Ratings not associated with patient safety culture.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Future Directions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7696200" cy="51816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sz="2500" dirty="0" smtClean="0"/>
              <a:t>AHRQ funded national comparative</a:t>
            </a:r>
            <a:r>
              <a:rPr lang="en-US" sz="2500" i="1" dirty="0" smtClean="0"/>
              <a:t> </a:t>
            </a:r>
            <a:r>
              <a:rPr lang="en-US" sz="2500" dirty="0" smtClean="0"/>
              <a:t>database for NH SOPS and recently published the Nursing Home Comparative Database Report.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>
                <a:hlinkClick r:id="rId3"/>
              </a:rPr>
              <a:t>http://www.ahrq.gov/qual/patientsafetyculture</a:t>
            </a:r>
            <a:endParaRPr lang="en-US" sz="2400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sz="2500" dirty="0" smtClean="0"/>
              <a:t>Further studies needed to…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Replicate study or examine potential linkages with other measures of nursing home quality;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Examine validity of Nursing Home Compare Five-Star Rating System; and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/>
              <a:t>Study relationship between improvements in patient safety culture and the impact on quality of nursing home care.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42875"/>
            <a:ext cx="7475538" cy="5429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Background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1400" y="1447800"/>
            <a:ext cx="5562600" cy="44196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/>
              <a:t>Challenge to change culture of healthcare organizations.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/>
              <a:t>Focus has been on hospital patient safety and quality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sz="2800" dirty="0" smtClean="0"/>
              <a:t>Diagnostic tool: </a:t>
            </a:r>
            <a:r>
              <a:rPr lang="en-US" sz="2800" i="1" dirty="0" smtClean="0"/>
              <a:t>AHRQ</a:t>
            </a:r>
            <a:r>
              <a:rPr lang="en-US" sz="2800" dirty="0" smtClean="0"/>
              <a:t> </a:t>
            </a:r>
            <a:r>
              <a:rPr lang="en-US" sz="2800" i="1" dirty="0" smtClean="0"/>
              <a:t>Nursing Home Survey on Patient Safety Culture  </a:t>
            </a:r>
            <a:r>
              <a:rPr lang="en-US" sz="2800" dirty="0" smtClean="0"/>
              <a:t>focuses on Nursing Homes</a:t>
            </a:r>
          </a:p>
          <a:p>
            <a:endParaRPr lang="en-US" sz="2800" dirty="0" smtClean="0"/>
          </a:p>
        </p:txBody>
      </p:sp>
      <p:pic>
        <p:nvPicPr>
          <p:cNvPr id="4100" name="Picture 4" descr="Picture of a nurse giving an elderly woman medicatoin at her be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2909"/>
            <a:ext cx="3505200" cy="521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Research Objective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1447800" y="1143000"/>
            <a:ext cx="7696200" cy="5105400"/>
          </a:xfrm>
        </p:spPr>
        <p:txBody>
          <a:bodyPr/>
          <a:lstStyle/>
          <a:p>
            <a:pPr algn="l">
              <a:buClrTx/>
              <a:buSzPct val="100000"/>
              <a:buFontTx/>
              <a:buChar char="•"/>
            </a:pPr>
            <a:r>
              <a:rPr lang="en-US" sz="2800" dirty="0" smtClean="0"/>
              <a:t>Examine relationship between </a:t>
            </a:r>
            <a:r>
              <a:rPr lang="en-US" sz="2800" u="sng" dirty="0" smtClean="0"/>
              <a:t>resident safety culture </a:t>
            </a:r>
            <a:r>
              <a:rPr lang="en-US" sz="2800" dirty="0" smtClean="0"/>
              <a:t>and </a:t>
            </a:r>
            <a:r>
              <a:rPr lang="en-US" sz="2800" u="sng" dirty="0" smtClean="0"/>
              <a:t>nursing home quality</a:t>
            </a:r>
            <a:r>
              <a:rPr lang="en-US" sz="2800" dirty="0" smtClean="0"/>
              <a:t>, as measured by:</a:t>
            </a:r>
          </a:p>
          <a:p>
            <a:pPr lvl="1">
              <a:buClrTx/>
              <a:buFont typeface="Wingdings" pitchFamily="2" charset="2"/>
              <a:buChar char="Ø"/>
            </a:pPr>
            <a:r>
              <a:rPr lang="en-US" sz="2400" b="0" dirty="0" smtClean="0"/>
              <a:t>AHRQ Nursing Home Survey on Patient Safety Culture</a:t>
            </a:r>
          </a:p>
          <a:p>
            <a:pPr lvl="2">
              <a:buClrTx/>
            </a:pPr>
            <a:r>
              <a:rPr lang="en-US" sz="1800" u="sng" dirty="0" smtClean="0">
                <a:hlinkClick r:id="rId3"/>
              </a:rPr>
              <a:t>http://www.ahrq.gov/qual/patientsafetyculture/nhsurvindex.htm</a:t>
            </a:r>
            <a:endParaRPr lang="en-US" sz="1800" u="sng" dirty="0" smtClean="0"/>
          </a:p>
          <a:p>
            <a:pPr lvl="1">
              <a:buClrTx/>
              <a:buFont typeface="Wingdings" pitchFamily="2" charset="2"/>
              <a:buChar char="Ø"/>
            </a:pPr>
            <a:r>
              <a:rPr lang="en-US" sz="2400" b="0" dirty="0" smtClean="0"/>
              <a:t>Nursing Home Compare Five-Star Quality Ratings</a:t>
            </a:r>
          </a:p>
          <a:p>
            <a:pPr lvl="2">
              <a:buClrTx/>
            </a:pPr>
            <a:r>
              <a:rPr lang="en-US" sz="1800" dirty="0" smtClean="0">
                <a:hlinkClick r:id="rId4"/>
              </a:rPr>
              <a:t>http://www.medicare.gov/NHCompare/</a:t>
            </a:r>
            <a:endParaRPr lang="en-US" sz="1800" dirty="0" smtClean="0"/>
          </a:p>
          <a:p>
            <a:pPr algn="l">
              <a:spcBef>
                <a:spcPts val="2400"/>
              </a:spcBef>
              <a:buClrTx/>
              <a:buSzPct val="100000"/>
              <a:buFontTx/>
              <a:buChar char="•"/>
            </a:pPr>
            <a:r>
              <a:rPr lang="en-US" sz="2800" i="1" dirty="0" smtClean="0"/>
              <a:t>Hypothesis</a:t>
            </a:r>
            <a:r>
              <a:rPr lang="en-US" sz="2800" dirty="0" smtClean="0"/>
              <a:t>: </a:t>
            </a:r>
            <a:r>
              <a:rPr lang="en-US" sz="2800" b="0" dirty="0" smtClean="0"/>
              <a:t>Facilities with higher patient safety culture scores will have higher Five-Star Quality Ratings.</a:t>
            </a:r>
          </a:p>
          <a:p>
            <a:pPr lvl="1"/>
            <a:endParaRPr lang="en-US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1447800" y="7620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Image of a surve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295400"/>
            <a:ext cx="2286000" cy="2373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1676400" y="60325"/>
            <a:ext cx="7467600" cy="115887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AHRQ Nursing Home SOPS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(NH SOPS) Measures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676400"/>
            <a:ext cx="7696200" cy="45720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800" dirty="0" smtClean="0">
                <a:ea typeface="ＭＳ Ｐゴシック" pitchFamily="-110" charset="-128"/>
              </a:rPr>
              <a:t>Twelve composites</a:t>
            </a:r>
          </a:p>
          <a:p>
            <a:pPr lvl="1">
              <a:buClrTx/>
              <a:buFont typeface="Wingdings" pitchFamily="2" charset="2"/>
              <a:buChar char="Ø"/>
              <a:defRPr/>
            </a:pPr>
            <a:r>
              <a:rPr lang="en-US" sz="2400" b="0" dirty="0" smtClean="0">
                <a:ea typeface="+mn-ea"/>
                <a:cs typeface="+mn-cs"/>
              </a:rPr>
              <a:t>Three or four items each</a:t>
            </a:r>
          </a:p>
          <a:p>
            <a:pPr lvl="1">
              <a:buClrTx/>
              <a:buFont typeface="Wingdings" pitchFamily="2" charset="2"/>
              <a:buChar char="Ø"/>
              <a:defRPr/>
            </a:pPr>
            <a:r>
              <a:rPr lang="en-US" sz="2400" b="0" dirty="0" smtClean="0">
                <a:ea typeface="+mn-ea"/>
                <a:cs typeface="+mn-cs"/>
              </a:rPr>
              <a:t>5-point Likert scale</a:t>
            </a:r>
          </a:p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800" dirty="0" smtClean="0">
                <a:ea typeface="ＭＳ Ｐゴシック" pitchFamily="-110" charset="-128"/>
              </a:rPr>
              <a:t>Average composite score</a:t>
            </a:r>
          </a:p>
          <a:p>
            <a:pPr lvl="1">
              <a:buClrTx/>
              <a:buFont typeface="Wingdings" pitchFamily="2" charset="2"/>
              <a:buChar char="Ø"/>
              <a:defRPr/>
            </a:pPr>
            <a:r>
              <a:rPr lang="en-US" sz="2400" b="0" dirty="0" smtClean="0">
                <a:ea typeface="ＭＳ Ｐゴシック" pitchFamily="-110" charset="-128"/>
              </a:rPr>
              <a:t>Average of the 12 composites</a:t>
            </a:r>
          </a:p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800" dirty="0" smtClean="0">
                <a:ea typeface="ＭＳ Ｐゴシック" pitchFamily="-110" charset="-128"/>
              </a:rPr>
              <a:t>Two overall ratings</a:t>
            </a:r>
          </a:p>
          <a:p>
            <a:pPr lvl="1">
              <a:buClrTx/>
              <a:buFont typeface="Wingdings" pitchFamily="2" charset="2"/>
              <a:buChar char="Ø"/>
              <a:defRPr/>
            </a:pPr>
            <a:r>
              <a:rPr lang="en-US" sz="2400" b="0" dirty="0" smtClean="0">
                <a:ea typeface="+mn-ea"/>
                <a:cs typeface="+mn-cs"/>
              </a:rPr>
              <a:t>Overall recommendation: </a:t>
            </a:r>
            <a:r>
              <a:rPr lang="en-US" sz="2400" b="0" dirty="0" smtClean="0">
                <a:ea typeface="ＭＳ Ｐゴシック" pitchFamily="-110" charset="-128"/>
              </a:rPr>
              <a:t>Yes, Maybe, No</a:t>
            </a:r>
            <a:endParaRPr lang="en-US" sz="2400" b="0" dirty="0" smtClean="0">
              <a:ea typeface="+mn-ea"/>
              <a:cs typeface="+mn-cs"/>
            </a:endParaRPr>
          </a:p>
          <a:p>
            <a:pPr lvl="1">
              <a:buClrTx/>
              <a:buFont typeface="Wingdings" pitchFamily="2" charset="2"/>
              <a:buChar char="Ø"/>
              <a:defRPr/>
            </a:pPr>
            <a:r>
              <a:rPr lang="en-US" sz="2400" b="0" dirty="0" smtClean="0">
                <a:ea typeface="+mn-ea"/>
                <a:cs typeface="+mn-cs"/>
              </a:rPr>
              <a:t>Overall rating: </a:t>
            </a:r>
            <a:r>
              <a:rPr lang="en-US" sz="2400" b="0" dirty="0" smtClean="0">
                <a:ea typeface="ＭＳ Ｐゴシック" pitchFamily="-110" charset="-128"/>
              </a:rPr>
              <a:t>Poor, Fair, Good, Very good, Excellent</a:t>
            </a:r>
          </a:p>
          <a:p>
            <a:pPr lvl="1">
              <a:buFont typeface="Arial" charset="0"/>
              <a:buChar char="–"/>
              <a:defRPr/>
            </a:pPr>
            <a:endParaRPr lang="en-US" sz="2400" dirty="0">
              <a:ea typeface="ＭＳ Ｐゴシック" pitchFamily="-110" charset="-128"/>
            </a:endParaRPr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12954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96200" cy="990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Nursing Home Compare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Five-Star Quality Ratings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696200" cy="41910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400" dirty="0" smtClean="0">
                <a:ea typeface="ＭＳ Ｐゴシック" pitchFamily="-110" charset="-128"/>
              </a:rPr>
              <a:t>Released by Centers for Medicare and Medicaid Services (CMS) in December 2008</a:t>
            </a:r>
          </a:p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400" dirty="0" smtClean="0">
                <a:ea typeface="ＭＳ Ｐゴシック" pitchFamily="-110" charset="-128"/>
              </a:rPr>
              <a:t>Provides snapshot of quality of care in facility</a:t>
            </a:r>
          </a:p>
          <a:p>
            <a:pPr algn="l">
              <a:buClrTx/>
              <a:buSzPct val="100000"/>
              <a:buFont typeface="Arial" pitchFamily="34" charset="0"/>
              <a:buChar char="•"/>
              <a:defRPr/>
            </a:pPr>
            <a:r>
              <a:rPr lang="en-US" sz="2400" dirty="0" smtClean="0">
                <a:ea typeface="ＭＳ Ｐゴシック" pitchFamily="-110" charset="-128"/>
              </a:rPr>
              <a:t>Consists of four ratings (from one to five stars)</a:t>
            </a:r>
          </a:p>
          <a:p>
            <a:pPr lvl="1"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>
                <a:ea typeface="+mn-ea"/>
                <a:cs typeface="+mn-cs"/>
              </a:rPr>
              <a:t>Health Inspections</a:t>
            </a:r>
          </a:p>
          <a:p>
            <a:pPr lvl="1"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/>
              <a:t>Staffing</a:t>
            </a:r>
          </a:p>
          <a:p>
            <a:pPr lvl="1"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>
                <a:ea typeface="+mn-ea"/>
                <a:cs typeface="+mn-cs"/>
              </a:rPr>
              <a:t>Quality Measures</a:t>
            </a:r>
          </a:p>
          <a:p>
            <a:pPr lvl="1">
              <a:buClrTx/>
              <a:buSzPct val="100000"/>
              <a:buFont typeface="Wingdings" pitchFamily="2" charset="2"/>
              <a:buChar char="Ø"/>
              <a:defRPr/>
            </a:pPr>
            <a:r>
              <a:rPr lang="en-US" sz="2000" dirty="0" smtClean="0">
                <a:ea typeface="+mn-ea"/>
                <a:cs typeface="+mn-cs"/>
              </a:rPr>
              <a:t>Overall Rating</a:t>
            </a:r>
          </a:p>
          <a:p>
            <a:pPr algn="l">
              <a:spcBef>
                <a:spcPts val="0"/>
              </a:spcBef>
              <a:buNone/>
              <a:defRPr/>
            </a:pPr>
            <a:endParaRPr lang="en-US" sz="1800" dirty="0" smtClean="0">
              <a:ea typeface="+mn-ea"/>
              <a:cs typeface="+mn-cs"/>
            </a:endParaRPr>
          </a:p>
        </p:txBody>
      </p:sp>
      <p:pic>
        <p:nvPicPr>
          <p:cNvPr id="5" name="Picture 4" descr="Image of five 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1447800"/>
            <a:ext cx="2743200" cy="5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1447800" y="13716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Health Inspections Rating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696200" cy="46482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Health Inspections Rating based on annual inspections assessing over 180 items designed to protect residents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Examples: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>
                <a:ea typeface="+mn-ea"/>
                <a:cs typeface="+mn-cs"/>
              </a:rPr>
              <a:t>“Keep all essential equipment working safely”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>
                <a:ea typeface="+mn-ea"/>
                <a:cs typeface="+mn-cs"/>
              </a:rPr>
              <a:t>“Properly mark drugs and other similar products”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b="0" dirty="0" smtClean="0">
                <a:ea typeface="+mn-ea"/>
                <a:cs typeface="+mn-cs"/>
              </a:rPr>
              <a:t>“Try to resolve each resident’s complaints quickly”</a:t>
            </a:r>
          </a:p>
        </p:txBody>
      </p:sp>
      <p:pic>
        <p:nvPicPr>
          <p:cNvPr id="4" name="Picture 4" descr="Image of five 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914400"/>
            <a:ext cx="2743200" cy="5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Staffing Rating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00200"/>
            <a:ext cx="7315200" cy="46482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Staffing Rating is based on staffing hours per resident per day.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/>
              <a:t>Total nursing hours per resident day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/>
              <a:t>RN hours per resident day. </a:t>
            </a:r>
          </a:p>
          <a:p>
            <a:pPr lvl="1">
              <a:buClrTx/>
              <a:buSzPct val="100000"/>
            </a:pPr>
            <a:endParaRPr lang="en-US" sz="2400" dirty="0" smtClean="0"/>
          </a:p>
          <a:p>
            <a:pPr algn="l">
              <a:buClrTx/>
              <a:buSzPct val="100000"/>
            </a:pPr>
            <a:endParaRPr lang="en-US" sz="2400" dirty="0" smtClean="0"/>
          </a:p>
          <a:p>
            <a:pPr algn="l">
              <a:buClrTx/>
              <a:buSzPct val="100000"/>
            </a:pPr>
            <a:r>
              <a:rPr lang="en-US" sz="2200" dirty="0" smtClean="0"/>
              <a:t>Note: </a:t>
            </a:r>
            <a:r>
              <a:rPr lang="en-US" sz="2200" b="0" dirty="0" smtClean="0"/>
              <a:t>These numbers represent staffing levels for a two-week period prior to the time of the state inspection.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Image of five 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914400"/>
            <a:ext cx="2743200" cy="5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Quality Measures Rating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524000"/>
            <a:ext cx="7696200" cy="1676400"/>
          </a:xfrm>
        </p:spPr>
        <p:txBody>
          <a:bodyPr numCol="1"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Quality Measures Rating based on self-reported clinical/physical measure of quality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Percent of residents</a:t>
            </a:r>
            <a:r>
              <a:rPr lang="en-US" dirty="0" smtClean="0"/>
              <a:t>: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With pressure ulcers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In moderate to severe pain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Who were physically restrained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With a urinary tract infection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Whose ability to move </a:t>
            </a:r>
            <a:r>
              <a:rPr lang="en-US" sz="1600" dirty="0" smtClean="0"/>
              <a:t>worsened</a:t>
            </a:r>
            <a:endParaRPr lang="en-US" sz="1600" dirty="0"/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Who had a catheter inserted and left in their bladder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With delirium</a:t>
            </a:r>
          </a:p>
          <a:p>
            <a:pPr marL="1371600" lvl="2" indent="-457200">
              <a:spcBef>
                <a:spcPts val="1200"/>
              </a:spcBef>
              <a:buClrTx/>
              <a:buSzPct val="100000"/>
              <a:buFont typeface="+mj-lt"/>
              <a:buAutoNum type="arabicPeriod"/>
            </a:pPr>
            <a:r>
              <a:rPr lang="en-US" sz="1600" dirty="0"/>
              <a:t>Needing increased help with daily activities</a:t>
            </a:r>
          </a:p>
          <a:p>
            <a:pPr algn="l">
              <a:buClrTx/>
              <a:buSzPct val="100000"/>
              <a:buFont typeface="Arial" pitchFamily="34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sz="2400" dirty="0"/>
          </a:p>
        </p:txBody>
      </p:sp>
      <p:pic>
        <p:nvPicPr>
          <p:cNvPr id="5" name="Picture 4" descr="Image of five 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914400"/>
            <a:ext cx="2743200" cy="5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6962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Overall Rating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81200"/>
            <a:ext cx="7696200" cy="4191000"/>
          </a:xfrm>
        </p:spPr>
        <p:txBody>
          <a:bodyPr/>
          <a:lstStyle/>
          <a:p>
            <a:pPr algn="l">
              <a:buClrTx/>
              <a:buSzPct val="100000"/>
              <a:buFont typeface="Arial" pitchFamily="34" charset="0"/>
              <a:buChar char="•"/>
            </a:pPr>
            <a:r>
              <a:rPr lang="en-US" dirty="0" smtClean="0"/>
              <a:t>The Overall Rating combines: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/>
              <a:t>Health Inspections Rating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/>
              <a:t>Staffing Rating</a:t>
            </a:r>
          </a:p>
          <a:p>
            <a:pPr lvl="1">
              <a:buClrTx/>
              <a:buSzPct val="100000"/>
              <a:buFont typeface="Wingdings" pitchFamily="2" charset="2"/>
              <a:buChar char="Ø"/>
            </a:pPr>
            <a:r>
              <a:rPr lang="en-US" sz="2400" dirty="0" smtClean="0"/>
              <a:t>Quality Measures Rating</a:t>
            </a:r>
          </a:p>
        </p:txBody>
      </p:sp>
      <p:pic>
        <p:nvPicPr>
          <p:cNvPr id="4" name="Picture 3" descr="Image of five 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914400"/>
            <a:ext cx="2743200" cy="52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1447800" y="838200"/>
            <a:ext cx="7696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lIns="96653" tIns="48326" rIns="96653" bIns="48326"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6653" tIns="48326" rIns="96653" bIns="48326" numCol="1" anchor="t" anchorCtr="0" compatLnSpc="1">
        <a:prstTxWarp prst="textNoShape">
          <a:avLst/>
        </a:prstTxWarp>
      </a:bodyPr>
      <a:lstStyle>
        <a:defPPr marL="323850" marR="0" indent="-323850" algn="l" defTabSz="865188" rtl="0" eaLnBrk="0" fontAlgn="base" latinLnBrk="0" hangingPunct="0">
          <a:lnSpc>
            <a:spcPct val="100000"/>
          </a:lnSpc>
          <a:spcBef>
            <a:spcPct val="100000"/>
          </a:spcBef>
          <a:spcAft>
            <a:spcPct val="0"/>
          </a:spcAft>
          <a:buClr>
            <a:srgbClr val="005B4C"/>
          </a:buClr>
          <a:buSzPct val="70000"/>
          <a:buFont typeface="Wingdings" pitchFamily="2" charset="2"/>
          <a:buNone/>
          <a:tabLst/>
          <a:defRPr kumimoji="0" lang="en-US" sz="11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11738</TotalTime>
  <Words>928</Words>
  <Application>Microsoft Macintosh PowerPoint</Application>
  <PresentationFormat>Letter Paper (8.5x11 in)</PresentationFormat>
  <Paragraphs>176</Paragraphs>
  <Slides>18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Default Design</vt:lpstr>
      <vt:lpstr>Bitmap Image</vt:lpstr>
      <vt:lpstr>PowerPoint Presentation</vt:lpstr>
      <vt:lpstr>Background</vt:lpstr>
      <vt:lpstr>Research Objective</vt:lpstr>
      <vt:lpstr>AHRQ Nursing Home SOPS (NH SOPS) Measures</vt:lpstr>
      <vt:lpstr>Nursing Home Compare  Five-Star Quality Ratings</vt:lpstr>
      <vt:lpstr>Health Inspections Rating</vt:lpstr>
      <vt:lpstr>Staffing Rating</vt:lpstr>
      <vt:lpstr>Quality Measures Rating</vt:lpstr>
      <vt:lpstr>Overall Rating</vt:lpstr>
      <vt:lpstr>Method</vt:lpstr>
      <vt:lpstr>Method</vt:lpstr>
      <vt:lpstr>Analysis</vt:lpstr>
      <vt:lpstr>Control Variable Relationships</vt:lpstr>
      <vt:lpstr>Results</vt:lpstr>
      <vt:lpstr>Health Inspection Rating Regression Results</vt:lpstr>
      <vt:lpstr>Results</vt:lpstr>
      <vt:lpstr>Conclusions</vt:lpstr>
      <vt:lpstr>Future Directions</vt:lpstr>
    </vt:vector>
  </TitlesOfParts>
  <Company>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SORRA_J</dc:creator>
  <cp:lastModifiedBy>Vanessa Graham</cp:lastModifiedBy>
  <cp:revision>649</cp:revision>
  <cp:lastPrinted>2002-08-15T18:44:16Z</cp:lastPrinted>
  <dcterms:created xsi:type="dcterms:W3CDTF">2002-06-13T15:30:42Z</dcterms:created>
  <dcterms:modified xsi:type="dcterms:W3CDTF">2011-10-18T23:46:50Z</dcterms:modified>
</cp:coreProperties>
</file>