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03" r:id="rId4"/>
    <p:sldId id="304" r:id="rId5"/>
    <p:sldId id="312" r:id="rId6"/>
    <p:sldId id="300" r:id="rId7"/>
    <p:sldId id="314" r:id="rId8"/>
    <p:sldId id="313" r:id="rId9"/>
    <p:sldId id="308" r:id="rId10"/>
    <p:sldId id="315" r:id="rId11"/>
    <p:sldId id="316" r:id="rId12"/>
    <p:sldId id="317" r:id="rId13"/>
    <p:sldId id="320" r:id="rId14"/>
    <p:sldId id="321" r:id="rId15"/>
    <p:sldId id="322" r:id="rId16"/>
    <p:sldId id="323" r:id="rId17"/>
    <p:sldId id="324" r:id="rId18"/>
    <p:sldId id="327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294" r:id="rId30"/>
    <p:sldId id="339" r:id="rId31"/>
    <p:sldId id="310" r:id="rId32"/>
    <p:sldId id="340" r:id="rId33"/>
    <p:sldId id="342" r:id="rId34"/>
    <p:sldId id="341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4" autoAdjust="0"/>
    <p:restoredTop sz="86374" autoAdjust="0"/>
  </p:normalViewPr>
  <p:slideViewPr>
    <p:cSldViewPr>
      <p:cViewPr varScale="1">
        <p:scale>
          <a:sx n="130" d="100"/>
          <a:sy n="130" d="100"/>
        </p:scale>
        <p:origin x="-12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5" d="100"/>
        <a:sy n="175" d="100"/>
      </p:scale>
      <p:origin x="0" y="22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5E5EBE-E317-45BC-8D02-0CC986CE77BF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6DD05DC-FA7B-401D-B637-CAFE450C7225}">
      <dgm:prSet phldrT="[Text]" custT="1"/>
      <dgm:spPr>
        <a:solidFill>
          <a:schemeClr val="accent4">
            <a:alpha val="50000"/>
          </a:schemeClr>
        </a:solidFill>
      </dgm:spPr>
      <dgm:t>
        <a:bodyPr lIns="0" tIns="0" rIns="0" bIns="0" anchor="t" anchorCtr="0"/>
        <a:lstStyle/>
        <a:p>
          <a:r>
            <a:rPr lang="en-US" sz="2000" dirty="0" smtClean="0"/>
            <a:t>CAB</a:t>
          </a:r>
          <a:endParaRPr lang="en-US" sz="2000" dirty="0"/>
        </a:p>
      </dgm:t>
    </dgm:pt>
    <dgm:pt modelId="{854DB339-BA10-4655-A9A8-613EE1F976D8}" type="parTrans" cxnId="{E88A6450-21CC-4E8F-B6BB-2AA9527390AD}">
      <dgm:prSet/>
      <dgm:spPr/>
      <dgm:t>
        <a:bodyPr/>
        <a:lstStyle/>
        <a:p>
          <a:endParaRPr lang="en-US"/>
        </a:p>
      </dgm:t>
    </dgm:pt>
    <dgm:pt modelId="{CAE27FB2-69E0-4C08-B221-A4C82A24A950}" type="sibTrans" cxnId="{E88A6450-21CC-4E8F-B6BB-2AA9527390AD}">
      <dgm:prSet/>
      <dgm:spPr/>
      <dgm:t>
        <a:bodyPr/>
        <a:lstStyle/>
        <a:p>
          <a:endParaRPr lang="en-US"/>
        </a:p>
      </dgm:t>
    </dgm:pt>
    <dgm:pt modelId="{17C892EA-58CB-4766-91D9-5A599F7290E2}">
      <dgm:prSet phldrT="[Text]" custT="1"/>
      <dgm:spPr>
        <a:solidFill>
          <a:schemeClr val="accent2">
            <a:lumMod val="60000"/>
            <a:lumOff val="40000"/>
            <a:alpha val="50000"/>
          </a:schemeClr>
        </a:solidFill>
      </dgm:spPr>
      <dgm:t>
        <a:bodyPr lIns="0" tIns="0" rIns="0" bIns="0" anchor="t" anchorCtr="0"/>
        <a:lstStyle/>
        <a:p>
          <a:r>
            <a:rPr lang="en-US" sz="1200" dirty="0" smtClean="0"/>
            <a:t>Research Team</a:t>
          </a:r>
          <a:endParaRPr lang="en-US" sz="1200" dirty="0"/>
        </a:p>
      </dgm:t>
    </dgm:pt>
    <dgm:pt modelId="{3FE344D0-D494-481A-A46B-2351E4F06B45}" type="parTrans" cxnId="{2E4BE326-A852-4AD7-8AEE-9C3506469918}">
      <dgm:prSet/>
      <dgm:spPr/>
      <dgm:t>
        <a:bodyPr/>
        <a:lstStyle/>
        <a:p>
          <a:endParaRPr lang="en-US"/>
        </a:p>
      </dgm:t>
    </dgm:pt>
    <dgm:pt modelId="{B33116B3-B0E1-43FF-B74E-DAB5B2D88EF5}" type="sibTrans" cxnId="{2E4BE326-A852-4AD7-8AEE-9C3506469918}">
      <dgm:prSet/>
      <dgm:spPr/>
      <dgm:t>
        <a:bodyPr/>
        <a:lstStyle/>
        <a:p>
          <a:endParaRPr lang="en-US"/>
        </a:p>
      </dgm:t>
    </dgm:pt>
    <dgm:pt modelId="{C0D70AB2-6DD3-45DB-833C-54EB9F7CA3D9}">
      <dgm:prSet phldrT="[Text]" custT="1"/>
      <dgm:spPr/>
      <dgm:t>
        <a:bodyPr lIns="0" tIns="0" rIns="0" bIns="0"/>
        <a:lstStyle/>
        <a:p>
          <a:r>
            <a:rPr lang="en-US" sz="1200" dirty="0" smtClean="0"/>
            <a:t>Latino Community</a:t>
          </a:r>
          <a:endParaRPr lang="en-US" sz="1200" dirty="0"/>
        </a:p>
      </dgm:t>
    </dgm:pt>
    <dgm:pt modelId="{E530B991-A335-4840-BFE8-AB7385188709}" type="parTrans" cxnId="{04F81979-C63E-4929-B5C4-30BC0B411096}">
      <dgm:prSet/>
      <dgm:spPr/>
      <dgm:t>
        <a:bodyPr/>
        <a:lstStyle/>
        <a:p>
          <a:endParaRPr lang="en-US"/>
        </a:p>
      </dgm:t>
    </dgm:pt>
    <dgm:pt modelId="{3F47C076-528F-413A-B166-D246864E7357}" type="sibTrans" cxnId="{04F81979-C63E-4929-B5C4-30BC0B411096}">
      <dgm:prSet/>
      <dgm:spPr/>
      <dgm:t>
        <a:bodyPr/>
        <a:lstStyle/>
        <a:p>
          <a:endParaRPr lang="en-US"/>
        </a:p>
      </dgm:t>
    </dgm:pt>
    <dgm:pt modelId="{047F9D3A-50E6-4BF5-969D-DF1B478AC6A5}">
      <dgm:prSet phldrT="[Text]" custT="1"/>
      <dgm:spPr/>
      <dgm:t>
        <a:bodyPr lIns="0" tIns="0" rIns="0" bIns="0"/>
        <a:lstStyle/>
        <a:p>
          <a:r>
            <a:rPr lang="en-US" sz="1200" dirty="0" smtClean="0"/>
            <a:t>Healthcare Providers</a:t>
          </a:r>
          <a:endParaRPr lang="en-US" sz="1200" dirty="0"/>
        </a:p>
      </dgm:t>
    </dgm:pt>
    <dgm:pt modelId="{B0AB4F25-9482-41D5-85D4-D13559233EE7}" type="parTrans" cxnId="{7E298E8D-6172-4AC4-8A4D-F7B29D33EE61}">
      <dgm:prSet/>
      <dgm:spPr/>
      <dgm:t>
        <a:bodyPr/>
        <a:lstStyle/>
        <a:p>
          <a:endParaRPr lang="en-US"/>
        </a:p>
      </dgm:t>
    </dgm:pt>
    <dgm:pt modelId="{E76FF02E-DC82-43E1-B619-3EA5183D1CE0}" type="sibTrans" cxnId="{7E298E8D-6172-4AC4-8A4D-F7B29D33EE61}">
      <dgm:prSet/>
      <dgm:spPr/>
      <dgm:t>
        <a:bodyPr/>
        <a:lstStyle/>
        <a:p>
          <a:endParaRPr lang="en-US"/>
        </a:p>
      </dgm:t>
    </dgm:pt>
    <dgm:pt modelId="{B6CA77E4-60CD-4E10-ABB5-A67333ECE6CF}" type="pres">
      <dgm:prSet presAssocID="{995E5EBE-E317-45BC-8D02-0CC986CE77B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BB8195D-7C62-4AA0-A367-4D18AF12A26B}" type="pres">
      <dgm:prSet presAssocID="{995E5EBE-E317-45BC-8D02-0CC986CE77BF}" presName="radial" presStyleCnt="0">
        <dgm:presLayoutVars>
          <dgm:animLvl val="ctr"/>
        </dgm:presLayoutVars>
      </dgm:prSet>
      <dgm:spPr/>
    </dgm:pt>
    <dgm:pt modelId="{BC634124-10F1-4541-867D-4F2597F38FFC}" type="pres">
      <dgm:prSet presAssocID="{16DD05DC-FA7B-401D-B637-CAFE450C7225}" presName="centerShape" presStyleLbl="vennNode1" presStyleIdx="0" presStyleCnt="4" custScaleY="104110" custLinFactNeighborX="6618" custLinFactNeighborY="-23320"/>
      <dgm:spPr/>
      <dgm:t>
        <a:bodyPr/>
        <a:lstStyle/>
        <a:p>
          <a:endParaRPr lang="en-US"/>
        </a:p>
      </dgm:t>
    </dgm:pt>
    <dgm:pt modelId="{7AB8B096-F7F3-4C74-A0CC-8CA7167D1A5F}" type="pres">
      <dgm:prSet presAssocID="{17C892EA-58CB-4766-91D9-5A599F7290E2}" presName="node" presStyleLbl="vennNode1" presStyleIdx="1" presStyleCnt="4" custScaleX="134383" custScaleY="124760" custRadScaleRad="20894" custRadScaleInc="381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90AC3F-6E24-43A8-9B53-50FD479C92C3}" type="pres">
      <dgm:prSet presAssocID="{C0D70AB2-6DD3-45DB-833C-54EB9F7CA3D9}" presName="node" presStyleLbl="vennNode1" presStyleIdx="2" presStyleCnt="4" custScaleX="158979" custScaleY="153866" custRadScaleRad="65857" custRadScaleInc="989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240E15-0E4E-4D90-AF5C-16C38BE1E921}" type="pres">
      <dgm:prSet presAssocID="{047F9D3A-50E6-4BF5-969D-DF1B478AC6A5}" presName="node" presStyleLbl="vennNode1" presStyleIdx="3" presStyleCnt="4" custScaleX="157013" custScaleY="150571" custRadScaleRad="91459" custRadScaleInc="-1049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298E8D-6172-4AC4-8A4D-F7B29D33EE61}" srcId="{16DD05DC-FA7B-401D-B637-CAFE450C7225}" destId="{047F9D3A-50E6-4BF5-969D-DF1B478AC6A5}" srcOrd="2" destOrd="0" parTransId="{B0AB4F25-9482-41D5-85D4-D13559233EE7}" sibTransId="{E76FF02E-DC82-43E1-B619-3EA5183D1CE0}"/>
    <dgm:cxn modelId="{9C57F5EE-8394-DF4E-AFA5-3747BED5E122}" type="presOf" srcId="{047F9D3A-50E6-4BF5-969D-DF1B478AC6A5}" destId="{33240E15-0E4E-4D90-AF5C-16C38BE1E921}" srcOrd="0" destOrd="0" presId="urn:microsoft.com/office/officeart/2005/8/layout/radial3"/>
    <dgm:cxn modelId="{2F0862FE-415E-9D40-8B7E-73818714BAA8}" type="presOf" srcId="{995E5EBE-E317-45BC-8D02-0CC986CE77BF}" destId="{B6CA77E4-60CD-4E10-ABB5-A67333ECE6CF}" srcOrd="0" destOrd="0" presId="urn:microsoft.com/office/officeart/2005/8/layout/radial3"/>
    <dgm:cxn modelId="{02A6AF6C-1949-1B4E-847A-4B582D82989C}" type="presOf" srcId="{16DD05DC-FA7B-401D-B637-CAFE450C7225}" destId="{BC634124-10F1-4541-867D-4F2597F38FFC}" srcOrd="0" destOrd="0" presId="urn:microsoft.com/office/officeart/2005/8/layout/radial3"/>
    <dgm:cxn modelId="{8E4CCCE6-4777-424C-ABFC-38D65638CA39}" type="presOf" srcId="{17C892EA-58CB-4766-91D9-5A599F7290E2}" destId="{7AB8B096-F7F3-4C74-A0CC-8CA7167D1A5F}" srcOrd="0" destOrd="0" presId="urn:microsoft.com/office/officeart/2005/8/layout/radial3"/>
    <dgm:cxn modelId="{2E4BE326-A852-4AD7-8AEE-9C3506469918}" srcId="{16DD05DC-FA7B-401D-B637-CAFE450C7225}" destId="{17C892EA-58CB-4766-91D9-5A599F7290E2}" srcOrd="0" destOrd="0" parTransId="{3FE344D0-D494-481A-A46B-2351E4F06B45}" sibTransId="{B33116B3-B0E1-43FF-B74E-DAB5B2D88EF5}"/>
    <dgm:cxn modelId="{2BD439A3-6587-BD43-9330-C992E5D1F2B2}" type="presOf" srcId="{C0D70AB2-6DD3-45DB-833C-54EB9F7CA3D9}" destId="{D890AC3F-6E24-43A8-9B53-50FD479C92C3}" srcOrd="0" destOrd="0" presId="urn:microsoft.com/office/officeart/2005/8/layout/radial3"/>
    <dgm:cxn modelId="{E88A6450-21CC-4E8F-B6BB-2AA9527390AD}" srcId="{995E5EBE-E317-45BC-8D02-0CC986CE77BF}" destId="{16DD05DC-FA7B-401D-B637-CAFE450C7225}" srcOrd="0" destOrd="0" parTransId="{854DB339-BA10-4655-A9A8-613EE1F976D8}" sibTransId="{CAE27FB2-69E0-4C08-B221-A4C82A24A950}"/>
    <dgm:cxn modelId="{04F81979-C63E-4929-B5C4-30BC0B411096}" srcId="{16DD05DC-FA7B-401D-B637-CAFE450C7225}" destId="{C0D70AB2-6DD3-45DB-833C-54EB9F7CA3D9}" srcOrd="1" destOrd="0" parTransId="{E530B991-A335-4840-BFE8-AB7385188709}" sibTransId="{3F47C076-528F-413A-B166-D246864E7357}"/>
    <dgm:cxn modelId="{0F70DD6E-C78D-D441-A85A-C4AF3E5F435B}" type="presParOf" srcId="{B6CA77E4-60CD-4E10-ABB5-A67333ECE6CF}" destId="{2BB8195D-7C62-4AA0-A367-4D18AF12A26B}" srcOrd="0" destOrd="0" presId="urn:microsoft.com/office/officeart/2005/8/layout/radial3"/>
    <dgm:cxn modelId="{AA7AE8DC-28D1-0A42-B973-3F856CA0DA6D}" type="presParOf" srcId="{2BB8195D-7C62-4AA0-A367-4D18AF12A26B}" destId="{BC634124-10F1-4541-867D-4F2597F38FFC}" srcOrd="0" destOrd="0" presId="urn:microsoft.com/office/officeart/2005/8/layout/radial3"/>
    <dgm:cxn modelId="{4714DBE9-A70D-BD4F-B6BD-69329BE5C1B6}" type="presParOf" srcId="{2BB8195D-7C62-4AA0-A367-4D18AF12A26B}" destId="{7AB8B096-F7F3-4C74-A0CC-8CA7167D1A5F}" srcOrd="1" destOrd="0" presId="urn:microsoft.com/office/officeart/2005/8/layout/radial3"/>
    <dgm:cxn modelId="{C8544CB3-CE8D-1143-BBC4-90F96B28A853}" type="presParOf" srcId="{2BB8195D-7C62-4AA0-A367-4D18AF12A26B}" destId="{D890AC3F-6E24-43A8-9B53-50FD479C92C3}" srcOrd="2" destOrd="0" presId="urn:microsoft.com/office/officeart/2005/8/layout/radial3"/>
    <dgm:cxn modelId="{A24A93F9-B22E-8D49-866A-A66E6F832977}" type="presParOf" srcId="{2BB8195D-7C62-4AA0-A367-4D18AF12A26B}" destId="{33240E15-0E4E-4D90-AF5C-16C38BE1E921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634124-10F1-4541-867D-4F2597F38FFC}">
      <dsp:nvSpPr>
        <dsp:cNvPr id="0" name=""/>
        <dsp:cNvSpPr/>
      </dsp:nvSpPr>
      <dsp:spPr>
        <a:xfrm>
          <a:off x="1088270" y="206802"/>
          <a:ext cx="1778644" cy="1851747"/>
        </a:xfrm>
        <a:prstGeom prst="ellipse">
          <a:avLst/>
        </a:prstGeom>
        <a:solidFill>
          <a:schemeClr val="accent4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CAB</a:t>
          </a:r>
          <a:endParaRPr lang="en-US" sz="2000" kern="1200" dirty="0"/>
        </a:p>
      </dsp:txBody>
      <dsp:txXfrm>
        <a:off x="1348746" y="477984"/>
        <a:ext cx="1257692" cy="1309383"/>
      </dsp:txXfrm>
    </dsp:sp>
    <dsp:sp modelId="{7AB8B096-F7F3-4C74-A0CC-8CA7167D1A5F}">
      <dsp:nvSpPr>
        <dsp:cNvPr id="0" name=""/>
        <dsp:cNvSpPr/>
      </dsp:nvSpPr>
      <dsp:spPr>
        <a:xfrm>
          <a:off x="1400187" y="949034"/>
          <a:ext cx="1195098" cy="1109518"/>
        </a:xfrm>
        <a:prstGeom prst="ellipse">
          <a:avLst/>
        </a:prstGeom>
        <a:solidFill>
          <a:schemeClr val="accent2">
            <a:lumMod val="60000"/>
            <a:lumOff val="4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Research Team</a:t>
          </a:r>
          <a:endParaRPr lang="en-US" sz="1200" kern="1200" dirty="0"/>
        </a:p>
      </dsp:txBody>
      <dsp:txXfrm>
        <a:off x="1575205" y="1111519"/>
        <a:ext cx="845062" cy="784548"/>
      </dsp:txXfrm>
    </dsp:sp>
    <dsp:sp modelId="{D890AC3F-6E24-43A8-9B53-50FD479C92C3}">
      <dsp:nvSpPr>
        <dsp:cNvPr id="0" name=""/>
        <dsp:cNvSpPr/>
      </dsp:nvSpPr>
      <dsp:spPr>
        <a:xfrm>
          <a:off x="466060" y="1383646"/>
          <a:ext cx="1413835" cy="136836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Latino Community</a:t>
          </a:r>
          <a:endParaRPr lang="en-US" sz="1200" kern="1200" dirty="0"/>
        </a:p>
      </dsp:txBody>
      <dsp:txXfrm>
        <a:off x="673111" y="1584038"/>
        <a:ext cx="999733" cy="967580"/>
      </dsp:txXfrm>
    </dsp:sp>
    <dsp:sp modelId="{33240E15-0E4E-4D90-AF5C-16C38BE1E921}">
      <dsp:nvSpPr>
        <dsp:cNvPr id="0" name=""/>
        <dsp:cNvSpPr/>
      </dsp:nvSpPr>
      <dsp:spPr>
        <a:xfrm>
          <a:off x="2092752" y="1434086"/>
          <a:ext cx="1396351" cy="133906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Healthcare Providers</a:t>
          </a:r>
          <a:endParaRPr lang="en-US" sz="1200" kern="1200" dirty="0"/>
        </a:p>
      </dsp:txBody>
      <dsp:txXfrm>
        <a:off x="2297243" y="1630187"/>
        <a:ext cx="987369" cy="9468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1BE24-63EB-3E4C-A8F0-3E4B9DB57ABC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68DEC-EE63-CD40-8192-F9010240E1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131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27A7F-1146-1346-AD8D-5C0A5A99858C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75453-A252-E946-BBE7-06A5A2EF8F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791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CA8FC-F062-CF4B-A002-CA168F6DC656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F8902-8EFB-9B41-B69C-76DC432B5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10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0C40E-9E3C-DE4C-8226-C08AFE22CB43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4B6D5-F755-7F4C-9C23-FC29F5872D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787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98BD6-EC52-AA4C-8BC4-CF2C8BEBFC4C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B2ED2-E209-FC45-BFF8-BF5A953338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077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F896E-D7B6-D14B-AD7A-0E37C6D5733D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FEFA3-18C4-254B-AAC3-F4C097439E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124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6BE06-A40F-BF4E-97D5-F1519479E514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7A9B7-BEF0-014C-AAD0-E8DDB7A925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244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9825B-C076-F946-B9FB-B5F40471FE10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6FEBA-1D83-BA44-8E0A-B6A3FB6940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032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6909B-E47D-E942-9124-F5BEBDE7227D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2D070-7084-9749-A365-4D7EEAFDF3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100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2A50D-41EE-9542-A13E-B44805F83C7F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5765C-B14F-3644-8824-8C3897A5A6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09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7A77C-9302-6F45-BDEE-57BCB07CE9BD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C6AF7-B121-5C41-A2D9-A12651C35A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763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9BAE3C20-8FDF-3C4A-A620-C504CDE1FF4A}" type="datetimeFigureOut">
              <a:rPr lang="en-US"/>
              <a:pPr>
                <a:defRPr/>
              </a:pPr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432EAF3E-47C6-7641-AD20-A7E82D7E4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>Using GIS to Evaluate the Social Determinants of Health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ea typeface="+mn-ea"/>
                <a:cs typeface="+mn-cs"/>
              </a:rPr>
              <a:t>Michael Dulin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Percent Hispanic (2010)</a:t>
            </a:r>
          </a:p>
        </p:txBody>
      </p:sp>
      <p:pic>
        <p:nvPicPr>
          <p:cNvPr id="22530" name="Picture 3" descr="Hispanic_by_census_tract_2010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788" y="1371600"/>
            <a:ext cx="424021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ea typeface="+mj-ea"/>
              </a:rPr>
              <a:t>Access to Public Transportation</a:t>
            </a:r>
            <a:br>
              <a:rPr lang="en-US" sz="3600" dirty="0" smtClean="0">
                <a:ea typeface="+mj-ea"/>
              </a:rPr>
            </a:br>
            <a:endParaRPr lang="en-US" sz="3600" dirty="0" smtClean="0">
              <a:ea typeface="+mj-ea"/>
            </a:endParaRPr>
          </a:p>
        </p:txBody>
      </p:sp>
      <p:pic>
        <p:nvPicPr>
          <p:cNvPr id="23554" name="Picture 4" descr="Hispanic_by_census_tract_2010_CATS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3000"/>
            <a:ext cx="4275138" cy="553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Calibri" charset="0"/>
              </a:rPr>
              <a:t>Violent Crime Rate</a:t>
            </a:r>
          </a:p>
        </p:txBody>
      </p:sp>
      <p:pic>
        <p:nvPicPr>
          <p:cNvPr id="24578" name="Picture 3" descr="Hispanic_by_census_tract_2010_violent_crime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325563"/>
            <a:ext cx="4275138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371600"/>
          </a:xfrm>
        </p:spPr>
        <p:txBody>
          <a:bodyPr/>
          <a:lstStyle/>
          <a:p>
            <a:r>
              <a:rPr lang="en-US" sz="3600" dirty="0">
                <a:latin typeface="Calibri" charset="0"/>
              </a:rPr>
              <a:t>Emergency Department for Primary Care</a:t>
            </a:r>
          </a:p>
        </p:txBody>
      </p:sp>
      <p:pic>
        <p:nvPicPr>
          <p:cNvPr id="25602" name="Picture 2" descr="Hispanic_by_census_tract_Ed_primary_care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325563"/>
            <a:ext cx="4275138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ispanic_by_census_tract_FB_Since_2000_no_citizen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325563"/>
            <a:ext cx="4275138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0" y="-152400"/>
            <a:ext cx="9144000" cy="2087563"/>
          </a:xfrm>
        </p:spPr>
        <p:txBody>
          <a:bodyPr/>
          <a:lstStyle/>
          <a:p>
            <a:r>
              <a:rPr lang="en-US" sz="3600" dirty="0">
                <a:latin typeface="Calibri" charset="0"/>
              </a:rPr>
              <a:t>Latin American Born Population who Entered the US after 2000 and not US Citizens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dirty="0">
                <a:latin typeface="Calibri" charset="0"/>
              </a:rPr>
              <a:t>Hispanic Renter-Occupied</a:t>
            </a:r>
            <a:br>
              <a:rPr lang="en-US" sz="3600" dirty="0">
                <a:latin typeface="Calibri" charset="0"/>
              </a:rPr>
            </a:br>
            <a:r>
              <a:rPr lang="en-US" sz="3600" dirty="0">
                <a:latin typeface="Calibri" charset="0"/>
              </a:rPr>
              <a:t>Housing</a:t>
            </a:r>
          </a:p>
        </p:txBody>
      </p:sp>
      <p:pic>
        <p:nvPicPr>
          <p:cNvPr id="27650" name="Picture 2" descr="Hispanic_by_census_tract_renter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325563"/>
            <a:ext cx="4275138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 descr="Hispanic_by_census_tract_hospital_rate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863" y="1325563"/>
            <a:ext cx="4275137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Calibri" charset="0"/>
              </a:rPr>
              <a:t>Hispanic Hospitalization Rate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Median Household Income</a:t>
            </a:r>
          </a:p>
        </p:txBody>
      </p:sp>
      <p:pic>
        <p:nvPicPr>
          <p:cNvPr id="29698" name="Picture 2" descr="Hispanic_by_census_tract_MHI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463" y="1325563"/>
            <a:ext cx="4275137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ispanic_by_census_tract_No_english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263" y="1295400"/>
            <a:ext cx="4275137" cy="553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52600"/>
          </a:xfrm>
        </p:spPr>
        <p:txBody>
          <a:bodyPr/>
          <a:lstStyle/>
          <a:p>
            <a:r>
              <a:rPr lang="en-US" sz="3600" dirty="0">
                <a:latin typeface="Calibri" charset="0"/>
              </a:rPr>
              <a:t>Hispanic Children Speaking Spanish at Home - Not Proficient in English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>
                <a:latin typeface="Calibri" charset="0"/>
              </a:rPr>
              <a:t>Hispanic Families below the</a:t>
            </a:r>
            <a:br>
              <a:rPr lang="en-US" sz="3600" dirty="0">
                <a:latin typeface="Calibri" charset="0"/>
              </a:rPr>
            </a:br>
            <a:r>
              <a:rPr lang="en-US" sz="3600" dirty="0">
                <a:latin typeface="Calibri" charset="0"/>
              </a:rPr>
              <a:t>Poverty Line</a:t>
            </a:r>
          </a:p>
        </p:txBody>
      </p:sp>
      <p:pic>
        <p:nvPicPr>
          <p:cNvPr id="31746" name="Picture 2" descr="Hispanic_by_census_tract_poverty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263" y="1325563"/>
            <a:ext cx="4275137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Disclosures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I have no relationships to disclose.</a:t>
            </a:r>
          </a:p>
          <a:p>
            <a:r>
              <a:rPr lang="en-US">
                <a:latin typeface="Calibri" charset="0"/>
              </a:rPr>
              <a:t>I will not discuss off label use and/or investigational use in my presentation.</a:t>
            </a:r>
          </a:p>
          <a:p>
            <a:endParaRPr lang="en-US">
              <a:latin typeface="Calibri" charset="0"/>
            </a:endParaRPr>
          </a:p>
          <a:p>
            <a:r>
              <a:rPr lang="en-US">
                <a:latin typeface="Calibri" charset="0"/>
              </a:rPr>
              <a:t>Funding from:</a:t>
            </a:r>
          </a:p>
          <a:p>
            <a:pPr lvl="1"/>
            <a:r>
              <a:rPr lang="en-US">
                <a:latin typeface="Calibri" charset="0"/>
              </a:rPr>
              <a:t>NIH (R01 MD006127)</a:t>
            </a:r>
          </a:p>
          <a:p>
            <a:pPr lvl="1"/>
            <a:r>
              <a:rPr lang="en-US">
                <a:latin typeface="Calibri" charset="0"/>
              </a:rPr>
              <a:t>The Robert Wood Johnson Foundation</a:t>
            </a:r>
          </a:p>
          <a:p>
            <a:pPr lvl="1"/>
            <a:r>
              <a:rPr lang="en-US">
                <a:latin typeface="Calibri" charset="0"/>
              </a:rPr>
              <a:t>NIH (R24 MD004930)</a:t>
            </a:r>
          </a:p>
          <a:p>
            <a:endParaRPr lang="en-US">
              <a:latin typeface="Calibri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dirty="0">
                <a:latin typeface="Calibri" charset="0"/>
              </a:rPr>
              <a:t>Hispanic Patients Using a Safety Net Clinic</a:t>
            </a:r>
          </a:p>
        </p:txBody>
      </p:sp>
      <p:pic>
        <p:nvPicPr>
          <p:cNvPr id="32770" name="Picture 4" descr="Hispanic_by_census_tract_safety_net_clinic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63" y="1325563"/>
            <a:ext cx="4275137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Hispanic Families</a:t>
            </a:r>
          </a:p>
        </p:txBody>
      </p:sp>
      <p:pic>
        <p:nvPicPr>
          <p:cNvPr id="33794" name="Picture 3" descr="Simple_Hispanic_Familie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8" b="6374"/>
          <a:stretch>
            <a:fillRect/>
          </a:stretch>
        </p:blipFill>
        <p:spPr bwMode="auto">
          <a:xfrm>
            <a:off x="2379663" y="1676400"/>
            <a:ext cx="4402137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Calibri" charset="0"/>
              </a:rPr>
              <a:t>Hispanic High School Graduation Rate</a:t>
            </a:r>
          </a:p>
        </p:txBody>
      </p:sp>
      <p:pic>
        <p:nvPicPr>
          <p:cNvPr id="34818" name="Picture 2" descr="Simple_Hispanic_Graduation_Ra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457325"/>
            <a:ext cx="4173538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534400" cy="1706562"/>
          </a:xfrm>
        </p:spPr>
        <p:txBody>
          <a:bodyPr/>
          <a:lstStyle/>
          <a:p>
            <a:r>
              <a:rPr lang="en-US" sz="3600" dirty="0">
                <a:latin typeface="Calibri" charset="0"/>
              </a:rPr>
              <a:t>Hispanic Population that Moved from Abroad in the Past Year</a:t>
            </a:r>
          </a:p>
        </p:txBody>
      </p:sp>
      <p:pic>
        <p:nvPicPr>
          <p:cNvPr id="35842" name="Picture 2" descr="Simple_Hispanic_Moved_from_Abroa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" b="8333"/>
          <a:stretch>
            <a:fillRect/>
          </a:stretch>
        </p:blipFill>
        <p:spPr bwMode="auto">
          <a:xfrm>
            <a:off x="2438400" y="2133600"/>
            <a:ext cx="4240213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Calibri" charset="0"/>
              </a:rPr>
              <a:t>Hispanic Single Mother Families</a:t>
            </a:r>
          </a:p>
        </p:txBody>
      </p:sp>
      <p:pic>
        <p:nvPicPr>
          <p:cNvPr id="36866" name="Picture 2" descr="Simple_Hispanic_Single_Mother_Familie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524000"/>
            <a:ext cx="412115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Calibri" charset="0"/>
              </a:rPr>
              <a:t>Hispanic Unemployment Rate</a:t>
            </a:r>
          </a:p>
        </p:txBody>
      </p:sp>
      <p:pic>
        <p:nvPicPr>
          <p:cNvPr id="37890" name="Picture 2" descr="Simple_Hispanic_Unemployment_Rat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435100"/>
            <a:ext cx="4191000" cy="542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latin typeface="Calibri" charset="0"/>
              </a:rPr>
              <a:t>Latin American-Born Population</a:t>
            </a:r>
          </a:p>
        </p:txBody>
      </p:sp>
      <p:pic>
        <p:nvPicPr>
          <p:cNvPr id="38914" name="Picture 2" descr="Simple_Latin_American_Bor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0" y="1524000"/>
            <a:ext cx="412115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sz="3600" dirty="0">
                <a:latin typeface="Calibri" charset="0"/>
              </a:rPr>
              <a:t>Latin American-Born Population that Entered the U.S. in 2000 or Later</a:t>
            </a:r>
          </a:p>
        </p:txBody>
      </p:sp>
      <p:pic>
        <p:nvPicPr>
          <p:cNvPr id="39938" name="Picture 2" descr="Simple_Latin_American_Born_Arrived_2000_or_Lat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7" b="8109"/>
          <a:stretch>
            <a:fillRect/>
          </a:stretch>
        </p:blipFill>
        <p:spPr bwMode="auto">
          <a:xfrm>
            <a:off x="2500313" y="1981200"/>
            <a:ext cx="4357687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sz="3600" dirty="0">
                <a:latin typeface="Calibri" charset="0"/>
              </a:rPr>
              <a:t>Latin American-Born Population who are not U.S. Citizens</a:t>
            </a:r>
          </a:p>
        </p:txBody>
      </p:sp>
      <p:pic>
        <p:nvPicPr>
          <p:cNvPr id="40962" name="Picture 2" descr="Simple_Latin_American_Born_Not_US_Citiz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4" b="8018"/>
          <a:stretch>
            <a:fillRect/>
          </a:stretch>
        </p:blipFill>
        <p:spPr bwMode="auto">
          <a:xfrm>
            <a:off x="2286000" y="1981200"/>
            <a:ext cx="4405313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Calibri" charset="0"/>
              </a:rPr>
              <a:t>Combining 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Variables Identified are Normalized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CAB asked to Weigh Each Variable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Variables are combined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CAB Adds Exclusion Criteria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Composite Map Created</a:t>
            </a:r>
          </a:p>
        </p:txBody>
      </p:sp>
      <p:sp>
        <p:nvSpPr>
          <p:cNvPr id="41987" name="TextBox 3"/>
          <p:cNvSpPr txBox="1">
            <a:spLocks noChangeArrowheads="1"/>
          </p:cNvSpPr>
          <p:nvPr/>
        </p:nvSpPr>
        <p:spPr bwMode="auto">
          <a:xfrm>
            <a:off x="304800" y="5638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200"/>
              <a:t>Dulin MF, et. al. Geographic Information Systems (GIS) demonstrating primary care needs for a transitioning Hispanic community. J Am Board Fam Med. 2010 Jan-Feb;23(1):109-20. </a:t>
            </a:r>
          </a:p>
          <a:p>
            <a:pPr eaLnBrk="1" hangingPunct="1"/>
            <a:endParaRPr lang="en-US" sz="1200"/>
          </a:p>
          <a:p>
            <a:pPr eaLnBrk="1" hangingPunct="1"/>
            <a:r>
              <a:rPr lang="en-US" sz="1200"/>
              <a:t>Dulin MF, et. al. Using Geographic Information Systems (GIS) to understand a community’s primary care needs. J Am Board Fam Med. 2010 Jan-Feb;23(1):13-21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Content Placeholder 3" descr="Background&#10;A. Percent Hispanic by Census Tract - 1990&#10;B. Percent Hispanic by Census Tract - 200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609600"/>
            <a:ext cx="8580438" cy="6629400"/>
          </a:xfrm>
        </p:spPr>
      </p:pic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>
                <a:latin typeface="Calibri" charset="0"/>
              </a:rPr>
              <a:t>Background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Hispanic_by_census_tract_2010_priority_2_ma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61913"/>
            <a:ext cx="5722938" cy="740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-1588" y="-228600"/>
            <a:ext cx="9144001" cy="1143000"/>
          </a:xfrm>
        </p:spPr>
        <p:txBody>
          <a:bodyPr/>
          <a:lstStyle/>
          <a:p>
            <a:r>
              <a:rPr lang="en-US" sz="3600" dirty="0">
                <a:latin typeface="Calibri" charset="0"/>
              </a:rPr>
              <a:t>Composite Map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>
                <a:latin typeface="Calibri" charset="0"/>
              </a:rPr>
              <a:t>Neighborhood Evaluation / </a:t>
            </a:r>
            <a:br>
              <a:rPr lang="en-US" sz="3600" dirty="0">
                <a:latin typeface="Calibri" charset="0"/>
              </a:rPr>
            </a:br>
            <a:r>
              <a:rPr lang="en-US" sz="3600" dirty="0">
                <a:latin typeface="Calibri" charset="0"/>
              </a:rPr>
              <a:t>Ground </a:t>
            </a:r>
            <a:r>
              <a:rPr lang="en-US" sz="3600" dirty="0" err="1">
                <a:latin typeface="Calibri" charset="0"/>
              </a:rPr>
              <a:t>Truthing</a:t>
            </a:r>
            <a:endParaRPr lang="en-US" sz="3600" dirty="0">
              <a:latin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Drill Down to the Neighborhood Level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Validation Process Started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Qualitative / </a:t>
            </a:r>
            <a:r>
              <a:rPr lang="en-US" dirty="0" err="1" smtClean="0">
                <a:ea typeface="+mn-ea"/>
              </a:rPr>
              <a:t>Photovoice</a:t>
            </a:r>
            <a:endParaRPr lang="en-US" dirty="0" smtClean="0">
              <a:ea typeface="+mn-ea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Quantitative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Begin to Build Intervention Team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 descr="2011_9_16_profile_maps_P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0"/>
            <a:ext cx="8874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 descr="profiles_no_pictures_P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775" y="-381000"/>
            <a:ext cx="10452100" cy="807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 descr="2011_9_16_profile_maps_Pag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0"/>
            <a:ext cx="8874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Goal</a:t>
            </a: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Examine the relationship between social determinants and health outcomes</a:t>
            </a:r>
          </a:p>
          <a:p>
            <a:r>
              <a:rPr lang="en-US">
                <a:latin typeface="Calibri" charset="0"/>
              </a:rPr>
              <a:t>Design and validate GIS models that can identify areas within our community in need of health resources</a:t>
            </a:r>
          </a:p>
          <a:p>
            <a:r>
              <a:rPr lang="en-US">
                <a:latin typeface="Calibri" charset="0"/>
              </a:rPr>
              <a:t>Implement community-based interventions to improve appropriate healthcare utilization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Community-Based Participatory Research</a:t>
            </a:r>
            <a:endParaRPr lang="en-US" dirty="0">
              <a:ea typeface="+mj-ea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endParaRPr lang="en-US" dirty="0">
              <a:latin typeface="Gill Sans MT" charset="0"/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dirty="0" smtClean="0">
                <a:latin typeface="Gill Sans MT" charset="0"/>
              </a:rPr>
              <a:t> </a:t>
            </a:r>
            <a:r>
              <a:rPr lang="en-US" dirty="0">
                <a:latin typeface="Gill Sans MT" charset="0"/>
              </a:rPr>
              <a:t>Community Advisory </a:t>
            </a:r>
            <a:r>
              <a:rPr lang="en-US" dirty="0" smtClean="0">
                <a:latin typeface="Gill Sans MT" charset="0"/>
              </a:rPr>
              <a:t>Board (CAB)</a:t>
            </a:r>
            <a:endParaRPr lang="en-US" dirty="0">
              <a:latin typeface="Gill Sans MT" charset="0"/>
            </a:endParaRPr>
          </a:p>
          <a:p>
            <a:pPr eaLnBrk="1" hangingPunct="1">
              <a:defRPr/>
            </a:pPr>
            <a:endParaRPr lang="en-US" dirty="0">
              <a:latin typeface="Gill Sans MT" charset="0"/>
            </a:endParaRPr>
          </a:p>
        </p:txBody>
      </p:sp>
      <p:graphicFrame>
        <p:nvGraphicFramePr>
          <p:cNvPr id="5" name="Diagram 4" title="Community Advisory Board"/>
          <p:cNvGraphicFramePr/>
          <p:nvPr>
            <p:extLst>
              <p:ext uri="{D42A27DB-BD31-4B8C-83A1-F6EECF244321}">
                <p14:modId xmlns:p14="http://schemas.microsoft.com/office/powerpoint/2010/main" val="2903776788"/>
              </p:ext>
            </p:extLst>
          </p:nvPr>
        </p:nvGraphicFramePr>
        <p:xfrm>
          <a:off x="2133600" y="2895600"/>
          <a:ext cx="3657600" cy="2895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Calibri" charset="0"/>
              </a:rPr>
              <a:t>Community Advisory Board (CAB)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>
                <a:latin typeface="Calibri" charset="0"/>
              </a:rPr>
              <a:t>Healthcare System (Providers, Administrators)</a:t>
            </a:r>
          </a:p>
          <a:p>
            <a:pPr eaLnBrk="1" hangingPunct="1"/>
            <a:r>
              <a:rPr lang="en-US" sz="2800">
                <a:latin typeface="Calibri" charset="0"/>
              </a:rPr>
              <a:t>School Board</a:t>
            </a:r>
          </a:p>
          <a:p>
            <a:pPr eaLnBrk="1" hangingPunct="1"/>
            <a:r>
              <a:rPr lang="en-US" sz="2800">
                <a:latin typeface="Calibri" charset="0"/>
              </a:rPr>
              <a:t>City/County Management</a:t>
            </a:r>
          </a:p>
          <a:p>
            <a:pPr eaLnBrk="1" hangingPunct="1"/>
            <a:r>
              <a:rPr lang="en-US" sz="2800">
                <a:latin typeface="Calibri" charset="0"/>
              </a:rPr>
              <a:t>Parks Department</a:t>
            </a:r>
          </a:p>
          <a:p>
            <a:pPr eaLnBrk="1" hangingPunct="1"/>
            <a:r>
              <a:rPr lang="en-US" sz="2800">
                <a:latin typeface="Calibri" charset="0"/>
              </a:rPr>
              <a:t>Law Enforcement</a:t>
            </a:r>
          </a:p>
          <a:p>
            <a:pPr eaLnBrk="1" hangingPunct="1"/>
            <a:r>
              <a:rPr lang="en-US" sz="2800">
                <a:latin typeface="Calibri" charset="0"/>
              </a:rPr>
              <a:t>Community</a:t>
            </a:r>
          </a:p>
          <a:p>
            <a:pPr eaLnBrk="1" hangingPunct="1"/>
            <a:r>
              <a:rPr lang="en-US" sz="2800">
                <a:latin typeface="Calibri" charset="0"/>
              </a:rPr>
              <a:t>Academic (Social Sciences, Statistical Support, GIS)</a:t>
            </a:r>
          </a:p>
          <a:p>
            <a:pPr eaLnBrk="1" hangingPunct="1"/>
            <a:r>
              <a:rPr lang="en-US" sz="2800">
                <a:latin typeface="Calibri" charset="0"/>
              </a:rPr>
              <a:t>Health Department</a:t>
            </a:r>
          </a:p>
          <a:p>
            <a:pPr eaLnBrk="1" hangingPunct="1"/>
            <a:endParaRPr lang="en-US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Variables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Race / Ethnicity</a:t>
            </a:r>
          </a:p>
          <a:p>
            <a:r>
              <a:rPr lang="en-US">
                <a:latin typeface="Calibri" charset="0"/>
              </a:rPr>
              <a:t>Income</a:t>
            </a:r>
          </a:p>
          <a:p>
            <a:r>
              <a:rPr lang="en-US">
                <a:latin typeface="Calibri" charset="0"/>
              </a:rPr>
              <a:t>Access to Grocery Stores</a:t>
            </a:r>
          </a:p>
          <a:p>
            <a:r>
              <a:rPr lang="en-US">
                <a:latin typeface="Calibri" charset="0"/>
              </a:rPr>
              <a:t>Distance to Green Space</a:t>
            </a:r>
          </a:p>
          <a:p>
            <a:r>
              <a:rPr lang="en-US">
                <a:latin typeface="Calibri" charset="0"/>
              </a:rPr>
              <a:t>Access to Public Transportation</a:t>
            </a:r>
          </a:p>
          <a:p>
            <a:r>
              <a:rPr lang="en-US">
                <a:latin typeface="Calibri" charset="0"/>
              </a:rPr>
              <a:t>Access to Healthcare</a:t>
            </a:r>
          </a:p>
        </p:txBody>
      </p:sp>
      <p:sp>
        <p:nvSpPr>
          <p:cNvPr id="19459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>
                <a:latin typeface="Calibri" charset="0"/>
              </a:rPr>
              <a:t>Social Network</a:t>
            </a:r>
          </a:p>
          <a:p>
            <a:r>
              <a:rPr lang="en-US">
                <a:latin typeface="Calibri" charset="0"/>
              </a:rPr>
              <a:t>Hospitalizations</a:t>
            </a:r>
          </a:p>
          <a:p>
            <a:r>
              <a:rPr lang="en-US">
                <a:latin typeface="Calibri" charset="0"/>
              </a:rPr>
              <a:t>ED Visits</a:t>
            </a:r>
          </a:p>
          <a:p>
            <a:r>
              <a:rPr lang="en-US">
                <a:latin typeface="Calibri" charset="0"/>
              </a:rPr>
              <a:t>Primary Care Treatable ED Visits</a:t>
            </a:r>
          </a:p>
          <a:p>
            <a:r>
              <a:rPr lang="en-US">
                <a:latin typeface="Calibri" charset="0"/>
              </a:rPr>
              <a:t>Utilization of Primary Care</a:t>
            </a:r>
          </a:p>
          <a:p>
            <a:r>
              <a:rPr lang="en-US">
                <a:latin typeface="Calibri" charset="0"/>
              </a:rPr>
              <a:t>Quality of Life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Bookman Old Style" charset="0"/>
              </a:rPr>
              <a:t>Variable Selection Process</a:t>
            </a:r>
          </a:p>
        </p:txBody>
      </p:sp>
      <p:pic>
        <p:nvPicPr>
          <p:cNvPr id="20482" name="Content Placeholder 3" descr="Variable Selection graphic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219200"/>
            <a:ext cx="8510588" cy="5486400"/>
          </a:xfrm>
        </p:spPr>
      </p:pic>
      <p:grpSp>
        <p:nvGrpSpPr>
          <p:cNvPr id="20483" name="Group 28"/>
          <p:cNvGrpSpPr>
            <a:grpSpLocks/>
          </p:cNvGrpSpPr>
          <p:nvPr/>
        </p:nvGrpSpPr>
        <p:grpSpPr bwMode="auto">
          <a:xfrm>
            <a:off x="304800" y="4191000"/>
            <a:ext cx="1828800" cy="2057400"/>
            <a:chOff x="152400" y="4267200"/>
            <a:chExt cx="1828800" cy="2057400"/>
          </a:xfrm>
        </p:grpSpPr>
        <p:sp>
          <p:nvSpPr>
            <p:cNvPr id="6" name="Rectangle 5"/>
            <p:cNvSpPr/>
            <p:nvPr/>
          </p:nvSpPr>
          <p:spPr>
            <a:xfrm>
              <a:off x="152400" y="4267200"/>
              <a:ext cx="1828800" cy="2057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489" name="TextBox 16"/>
            <p:cNvSpPr txBox="1">
              <a:spLocks noChangeArrowheads="1"/>
            </p:cNvSpPr>
            <p:nvPr/>
          </p:nvSpPr>
          <p:spPr bwMode="auto">
            <a:xfrm>
              <a:off x="304800" y="4278868"/>
              <a:ext cx="15240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800">
                  <a:latin typeface="Gill Sans MT" charset="0"/>
                </a:rPr>
                <a:t>Key Actors</a:t>
              </a:r>
            </a:p>
          </p:txBody>
        </p:sp>
        <p:grpSp>
          <p:nvGrpSpPr>
            <p:cNvPr id="20490" name="Group 17"/>
            <p:cNvGrpSpPr>
              <a:grpSpLocks/>
            </p:cNvGrpSpPr>
            <p:nvPr/>
          </p:nvGrpSpPr>
          <p:grpSpPr bwMode="auto">
            <a:xfrm>
              <a:off x="304800" y="5181600"/>
              <a:ext cx="1524000" cy="381000"/>
              <a:chOff x="7620004" y="4420911"/>
              <a:chExt cx="822133" cy="607138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7620004" y="4420911"/>
                <a:ext cx="822133" cy="607138"/>
              </a:xfrm>
              <a:prstGeom prst="rect">
                <a:avLst/>
              </a:prstGeom>
              <a:solidFill>
                <a:schemeClr val="accent4">
                  <a:alpha val="5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</p:sp>
          <p:sp>
            <p:nvSpPr>
              <p:cNvPr id="16" name="Rectangle 15"/>
              <p:cNvSpPr/>
              <p:nvPr/>
            </p:nvSpPr>
            <p:spPr>
              <a:xfrm>
                <a:off x="7620004" y="4420911"/>
                <a:ext cx="822133" cy="60713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lIns="0" tIns="0" rIns="0" bIns="0" spcCol="1270" anchor="ctr"/>
              <a:lstStyle/>
              <a:p>
                <a:pPr algn="ctr" defTabSz="6223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400" dirty="0"/>
                  <a:t>CAB</a:t>
                </a:r>
              </a:p>
            </p:txBody>
          </p:sp>
        </p:grpSp>
        <p:grpSp>
          <p:nvGrpSpPr>
            <p:cNvPr id="20491" name="Group 18"/>
            <p:cNvGrpSpPr>
              <a:grpSpLocks/>
            </p:cNvGrpSpPr>
            <p:nvPr/>
          </p:nvGrpSpPr>
          <p:grpSpPr bwMode="auto">
            <a:xfrm>
              <a:off x="304800" y="4692650"/>
              <a:ext cx="1524000" cy="412750"/>
              <a:chOff x="7619988" y="3687552"/>
              <a:chExt cx="818369" cy="565228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7619988" y="3687552"/>
                <a:ext cx="818369" cy="56522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</p:sp>
          <p:sp>
            <p:nvSpPr>
              <p:cNvPr id="14" name="Rectangle 13"/>
              <p:cNvSpPr/>
              <p:nvPr/>
            </p:nvSpPr>
            <p:spPr>
              <a:xfrm>
                <a:off x="7619988" y="3687552"/>
                <a:ext cx="818369" cy="56522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lIns="0" tIns="0" rIns="0" bIns="0" spcCol="1270" anchor="ctr"/>
              <a:lstStyle/>
              <a:p>
                <a:pPr algn="ctr" defTabSz="5334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200" dirty="0"/>
                  <a:t>Research Team</a:t>
                </a:r>
              </a:p>
            </p:txBody>
          </p:sp>
        </p:grpSp>
        <p:grpSp>
          <p:nvGrpSpPr>
            <p:cNvPr id="20492" name="Group 19"/>
            <p:cNvGrpSpPr>
              <a:grpSpLocks/>
            </p:cNvGrpSpPr>
            <p:nvPr/>
          </p:nvGrpSpPr>
          <p:grpSpPr bwMode="auto">
            <a:xfrm>
              <a:off x="304800" y="5638799"/>
              <a:ext cx="1524000" cy="571500"/>
              <a:chOff x="7484309" y="5182923"/>
              <a:chExt cx="1126252" cy="875937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7484309" y="5182925"/>
                <a:ext cx="1126252" cy="875937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</p:sp>
          <p:sp>
            <p:nvSpPr>
              <p:cNvPr id="12" name="Rectangle 11"/>
              <p:cNvSpPr/>
              <p:nvPr/>
            </p:nvSpPr>
            <p:spPr>
              <a:xfrm>
                <a:off x="7484309" y="5182925"/>
                <a:ext cx="1126252" cy="87593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lIns="0" tIns="0" rIns="0" bIns="0" spcCol="1270" anchor="ctr"/>
              <a:lstStyle/>
              <a:p>
                <a:pPr algn="ctr" defTabSz="5334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200" dirty="0"/>
                  <a:t>Latino Community &amp; Healthcare Providers </a:t>
                </a:r>
              </a:p>
            </p:txBody>
          </p:sp>
        </p:grpSp>
      </p:grpSp>
      <p:sp>
        <p:nvSpPr>
          <p:cNvPr id="17" name="Down Arrow 16"/>
          <p:cNvSpPr/>
          <p:nvPr/>
        </p:nvSpPr>
        <p:spPr>
          <a:xfrm>
            <a:off x="5105400" y="4724400"/>
            <a:ext cx="762000" cy="1143000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0485" name="Group 94"/>
          <p:cNvGrpSpPr>
            <a:grpSpLocks/>
          </p:cNvGrpSpPr>
          <p:nvPr/>
        </p:nvGrpSpPr>
        <p:grpSpPr bwMode="auto">
          <a:xfrm>
            <a:off x="2743200" y="1295400"/>
            <a:ext cx="2081213" cy="311150"/>
            <a:chOff x="4242839" y="20866"/>
            <a:chExt cx="2081764" cy="310471"/>
          </a:xfrm>
        </p:grpSpPr>
        <p:sp>
          <p:nvSpPr>
            <p:cNvPr id="19" name="Up Arrow 18"/>
            <p:cNvSpPr/>
            <p:nvPr/>
          </p:nvSpPr>
          <p:spPr>
            <a:xfrm rot="10800000">
              <a:off x="4242839" y="20866"/>
              <a:ext cx="2081764" cy="310471"/>
            </a:xfrm>
            <a:prstGeom prst="upArrow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Up Arrow 4"/>
            <p:cNvSpPr/>
            <p:nvPr/>
          </p:nvSpPr>
          <p:spPr>
            <a:xfrm>
              <a:off x="4944700" y="20866"/>
              <a:ext cx="678042" cy="232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15240" rIns="0" bIns="15240" spcCol="1270" anchor="ctr"/>
            <a:lstStyle/>
            <a:p>
              <a:pPr algn="ctr" defTabSz="533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>
                  <a:solidFill>
                    <a:schemeClr val="tx1"/>
                  </a:solidFill>
                </a:rPr>
                <a:t>Survey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dirty="0" smtClean="0">
                <a:latin typeface="Calibri" charset="0"/>
                <a:cs typeface="+mj-cs"/>
              </a:rPr>
              <a:t>Themes Identified  /  Data Elements Selected</a:t>
            </a:r>
            <a:endParaRPr lang="en-US" sz="4000" dirty="0">
              <a:latin typeface="Calibri" charset="0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ea typeface="+mn-ea"/>
                <a:cs typeface="+mn-cs"/>
              </a:rPr>
              <a:t>Education</a:t>
            </a:r>
            <a:r>
              <a:rPr lang="en-US" dirty="0" smtClean="0">
                <a:ea typeface="+mn-ea"/>
                <a:cs typeface="+mn-cs"/>
              </a:rPr>
              <a:t> – Hispanic Population Speaking Spanish at Home and Not Proficient in English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ea typeface="+mn-ea"/>
                <a:cs typeface="+mn-cs"/>
              </a:rPr>
              <a:t>Economic Status </a:t>
            </a:r>
            <a:r>
              <a:rPr lang="en-US" dirty="0" smtClean="0">
                <a:ea typeface="+mn-ea"/>
                <a:cs typeface="+mn-cs"/>
              </a:rPr>
              <a:t>- Hispanic/Latino Families below the Poverty Line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ea typeface="+mn-ea"/>
                <a:cs typeface="+mn-cs"/>
              </a:rPr>
              <a:t>Acculturation - </a:t>
            </a:r>
            <a:r>
              <a:rPr lang="en-US" dirty="0" smtClean="0">
                <a:ea typeface="+mn-ea"/>
                <a:cs typeface="+mn-cs"/>
              </a:rPr>
              <a:t>Time of Arrival/Latin American-born Population who Entered U.S. in 2000 or Later and are Not U.S. Citizens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ea typeface="+mn-ea"/>
                <a:cs typeface="+mn-cs"/>
              </a:rPr>
              <a:t>Safety</a:t>
            </a:r>
            <a:r>
              <a:rPr lang="en-US" dirty="0" smtClean="0">
                <a:ea typeface="+mn-ea"/>
                <a:cs typeface="+mn-cs"/>
              </a:rPr>
              <a:t> - Violent Crime Rate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8877</TotalTime>
  <Words>503</Words>
  <Application>Microsoft Macintosh PowerPoint</Application>
  <PresentationFormat>On-screen Show (4:3)</PresentationFormat>
  <Paragraphs>91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ＭＳ Ｐゴシック</vt:lpstr>
      <vt:lpstr>Calibri</vt:lpstr>
      <vt:lpstr>Gill Sans MT</vt:lpstr>
      <vt:lpstr>Bookman Old Style</vt:lpstr>
      <vt:lpstr>Office Theme</vt:lpstr>
      <vt:lpstr>Using GIS to Evaluate the Social Determinants of Health</vt:lpstr>
      <vt:lpstr>Disclosures</vt:lpstr>
      <vt:lpstr>Background</vt:lpstr>
      <vt:lpstr>Goal</vt:lpstr>
      <vt:lpstr>Community-Based Participatory Research</vt:lpstr>
      <vt:lpstr>Community Advisory Board (CAB)</vt:lpstr>
      <vt:lpstr>Variables</vt:lpstr>
      <vt:lpstr>Variable Selection Process</vt:lpstr>
      <vt:lpstr>Themes Identified  /  Data Elements Selected</vt:lpstr>
      <vt:lpstr>Percent Hispanic (2010)</vt:lpstr>
      <vt:lpstr>Access to Public Transportation </vt:lpstr>
      <vt:lpstr>Violent Crime Rate</vt:lpstr>
      <vt:lpstr>Emergency Department for Primary Care</vt:lpstr>
      <vt:lpstr>Latin American Born Population who Entered the US after 2000 and not US Citizens</vt:lpstr>
      <vt:lpstr>Hispanic Renter-Occupied Housing</vt:lpstr>
      <vt:lpstr>Hispanic Hospitalization Rate</vt:lpstr>
      <vt:lpstr>Median Household Income</vt:lpstr>
      <vt:lpstr>Hispanic Children Speaking Spanish at Home - Not Proficient in English</vt:lpstr>
      <vt:lpstr>Hispanic Families below the Poverty Line</vt:lpstr>
      <vt:lpstr>Hispanic Patients Using a Safety Net Clinic</vt:lpstr>
      <vt:lpstr>Hispanic Families</vt:lpstr>
      <vt:lpstr>Hispanic High School Graduation Rate</vt:lpstr>
      <vt:lpstr>Hispanic Population that Moved from Abroad in the Past Year</vt:lpstr>
      <vt:lpstr>Hispanic Single Mother Families</vt:lpstr>
      <vt:lpstr>Hispanic Unemployment Rate</vt:lpstr>
      <vt:lpstr>Latin American-Born Population</vt:lpstr>
      <vt:lpstr>Latin American-Born Population that Entered the U.S. in 2000 or Later</vt:lpstr>
      <vt:lpstr>Latin American-Born Population who are not U.S. Citizens</vt:lpstr>
      <vt:lpstr>Combining Variables</vt:lpstr>
      <vt:lpstr>Composite Map</vt:lpstr>
      <vt:lpstr>Neighborhood Evaluation /  Ground Truthing</vt:lpstr>
      <vt:lpstr>PowerPoint Presentation</vt:lpstr>
      <vt:lpstr>PowerPoint Presentation</vt:lpstr>
      <vt:lpstr>PowerPoint Presentation</vt:lpstr>
    </vt:vector>
  </TitlesOfParts>
  <Company>UNC Charlotte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tmludden</dc:creator>
  <cp:lastModifiedBy>Vanessa Graham</cp:lastModifiedBy>
  <cp:revision>19</cp:revision>
  <dcterms:created xsi:type="dcterms:W3CDTF">2011-09-05T18:42:40Z</dcterms:created>
  <dcterms:modified xsi:type="dcterms:W3CDTF">2011-10-18T20:42:10Z</dcterms:modified>
</cp:coreProperties>
</file>