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258" r:id="rId3"/>
    <p:sldId id="271" r:id="rId4"/>
    <p:sldId id="270" r:id="rId5"/>
    <p:sldId id="259" r:id="rId6"/>
    <p:sldId id="264" r:id="rId7"/>
    <p:sldId id="260" r:id="rId8"/>
    <p:sldId id="263" r:id="rId9"/>
    <p:sldId id="265" r:id="rId10"/>
    <p:sldId id="278" r:id="rId11"/>
    <p:sldId id="267" r:id="rId12"/>
    <p:sldId id="272" r:id="rId13"/>
    <p:sldId id="269" r:id="rId14"/>
    <p:sldId id="274" r:id="rId15"/>
    <p:sldId id="276" r:id="rId16"/>
    <p:sldId id="275" r:id="rId17"/>
    <p:sldId id="279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sengw" initials="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6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ohsum01.ohsu.edu\OHSU\SOM\Informatics\Informat\ICCIS%20IT%20Shared\Clinic%20visit%20transcripts\documents%20from%20team%20voice%20meeting\ICCIS_Categorized_Voic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Additional Care Management elements requested from 7</a:t>
            </a:r>
            <a:r>
              <a:rPr lang="en-US" baseline="0" dirty="0" smtClean="0"/>
              <a:t> teams with EHRs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Before!$A$1</c:f>
              <c:strCache>
                <c:ptCount val="1"/>
                <c:pt idx="0">
                  <c:v>Category</c:v>
                </c:pt>
              </c:strCache>
            </c:strRef>
          </c:tx>
          <c:invertIfNegative val="0"/>
          <c:cat>
            <c:strRef>
              <c:f>Before!$B$1:$I$1</c:f>
              <c:strCache>
                <c:ptCount val="8"/>
                <c:pt idx="0">
                  <c:v>Referral</c:v>
                </c:pt>
                <c:pt idx="1">
                  <c:v>Care Planning</c:v>
                </c:pt>
                <c:pt idx="2">
                  <c:v>Education</c:v>
                </c:pt>
                <c:pt idx="3">
                  <c:v>Follow Up</c:v>
                </c:pt>
                <c:pt idx="4">
                  <c:v>System</c:v>
                </c:pt>
                <c:pt idx="5">
                  <c:v>Reminders</c:v>
                </c:pt>
                <c:pt idx="6">
                  <c:v>Communication</c:v>
                </c:pt>
                <c:pt idx="7">
                  <c:v>Population</c:v>
                </c:pt>
              </c:strCache>
            </c:strRef>
          </c:cat>
          <c:val>
            <c:numRef>
              <c:f>Before!$B$29:$I$29</c:f>
              <c:numCache>
                <c:formatCode>General</c:formatCode>
                <c:ptCount val="8"/>
                <c:pt idx="0">
                  <c:v>4.0</c:v>
                </c:pt>
                <c:pt idx="1">
                  <c:v>22.0</c:v>
                </c:pt>
                <c:pt idx="2">
                  <c:v>2.0</c:v>
                </c:pt>
                <c:pt idx="3">
                  <c:v>14.0</c:v>
                </c:pt>
                <c:pt idx="4">
                  <c:v>11.0</c:v>
                </c:pt>
                <c:pt idx="5">
                  <c:v>22.0</c:v>
                </c:pt>
                <c:pt idx="6">
                  <c:v>27.0</c:v>
                </c:pt>
                <c:pt idx="7">
                  <c:v>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4824040"/>
        <c:axId val="514164392"/>
      </c:barChart>
      <c:catAx>
        <c:axId val="5048240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14164392"/>
        <c:crosses val="autoZero"/>
        <c:auto val="1"/>
        <c:lblAlgn val="ctr"/>
        <c:lblOffset val="100"/>
        <c:noMultiLvlLbl val="0"/>
      </c:catAx>
      <c:valAx>
        <c:axId val="514164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50482404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8A519-6FD7-4EF0-8B0E-1ACDF779CB4D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BE01-9A0C-4EF5-B37A-D76CB3C678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18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C2F934-5828-4914-B9D2-6EF06A25A2C8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163E51-D62E-4C70-8835-03A494F4C2B8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633CC-3893-49E0-911D-4A295FCF949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7.png"/><Relationship Id="rId6" Type="http://schemas.openxmlformats.org/officeDocument/2006/relationships/image" Target="../media/image8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dorrd@ohsu.edu" TargetMode="External"/><Relationship Id="rId3" Type="http://schemas.openxmlformats.org/officeDocument/2006/relationships/hyperlink" Target="http://www.caremanagementplus.org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dorrd@ohsu.edu" TargetMode="External"/><Relationship Id="rId3" Type="http://schemas.openxmlformats.org/officeDocument/2006/relationships/hyperlink" Target="http://www.caremanagementplus.org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ctrTitle"/>
          </p:nvPr>
        </p:nvSpPr>
        <p:spPr>
          <a:xfrm>
            <a:off x="762000" y="990600"/>
            <a:ext cx="7848600" cy="17748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Integrated Care Coordination Information System: primary care redesign through care coordination and population management</a:t>
            </a:r>
            <a:endParaRPr lang="en-US" sz="40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00400"/>
            <a:ext cx="6400800" cy="33528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David A. Dorr, MD, MS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Associate Professor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Department of Medical Informatics &amp; Clinical Epidemiology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General Internal Medicine &amp; Geriatrics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OHSU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Funding for this research from The John A. Hartford Foundation, AHRQ, Intermountain Healthcare, and the National Library of Medicine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More information at caremanagementplus.org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59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It worked! (see our poster)</a:t>
            </a:r>
            <a:endParaRPr lang="en-US" dirty="0"/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5114192" y="762000"/>
            <a:ext cx="4029808" cy="743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6588" tIns="63294" rIns="126588" bIns="63294">
            <a:spAutoFit/>
          </a:bodyPr>
          <a:lstStyle/>
          <a:p>
            <a:pPr defTabSz="263526" eaLnBrk="0" hangingPunct="0">
              <a:defRPr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</a:rPr>
              <a:t>Figure 3: Absolute adherence change for  Arms and Clinics</a:t>
            </a:r>
          </a:p>
        </p:txBody>
      </p:sp>
      <p:graphicFrame>
        <p:nvGraphicFramePr>
          <p:cNvPr id="10" name="Chart 4" title="Absolute adherence change for Arms and Clinic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94445"/>
              </p:ext>
            </p:extLst>
          </p:nvPr>
        </p:nvGraphicFramePr>
        <p:xfrm>
          <a:off x="4953000" y="1600200"/>
          <a:ext cx="4191000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11888230" imgH="9754445" progId="Excel.Sheet.8">
                  <p:embed/>
                </p:oleObj>
              </mc:Choice>
              <mc:Fallback>
                <p:oleObj r:id="rId4" imgW="11888230" imgH="9754445" progId="Excel.Sheet.8">
                  <p:embed/>
                  <p:pic>
                    <p:nvPicPr>
                      <p:cNvPr id="0" name="Char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600200"/>
                        <a:ext cx="4191000" cy="525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3524277" y="3244334"/>
            <a:ext cx="2095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5637213" fontAlgn="base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  <a:latin typeface="Arial" charset="0"/>
                <a:cs typeface="Arial" charset="0"/>
              </a:rPr>
              <a:t>Arms reimbursed</a:t>
            </a:r>
            <a:endParaRPr lang="en-US" b="1" dirty="0" smtClean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1030" name="Picture 6" title="Care Coordination Activiti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209801"/>
            <a:ext cx="4800600" cy="309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228600" y="1905000"/>
            <a:ext cx="3517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Table 1. Care coordination activities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Unintended consequences: Errors / fixes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278 fixes of systemic errors in first 6 months of study</a:t>
            </a:r>
          </a:p>
          <a:p>
            <a:r>
              <a:rPr lang="en-US" dirty="0" smtClean="0"/>
              <a:t>Sources : </a:t>
            </a:r>
          </a:p>
          <a:p>
            <a:pPr lvl="1"/>
            <a:r>
              <a:rPr lang="en-US" dirty="0" smtClean="0"/>
              <a:t>data (multiple EHRs, minimal standards); </a:t>
            </a:r>
          </a:p>
          <a:p>
            <a:pPr lvl="1"/>
            <a:r>
              <a:rPr lang="en-US" dirty="0" smtClean="0"/>
              <a:t>workflow/usability; </a:t>
            </a:r>
          </a:p>
          <a:p>
            <a:pPr lvl="1"/>
            <a:r>
              <a:rPr lang="en-US" dirty="0" smtClean="0"/>
              <a:t>Understanding/naming to reduce confusion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8794750" cy="2984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 smtClean="0">
                <a:latin typeface="+mn-lt"/>
              </a:rPr>
              <a:t>Sustainability - ‘Free, take one’ – dissemination to 208 teams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81000" y="6111875"/>
            <a:ext cx="86106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3" name="Group 2" descr="Sustainability - Free, take one - dissemination to 208 teams"/>
          <p:cNvGrpSpPr/>
          <p:nvPr/>
        </p:nvGrpSpPr>
        <p:grpSpPr>
          <a:xfrm>
            <a:off x="152400" y="1143000"/>
            <a:ext cx="8872538" cy="4724400"/>
            <a:chOff x="152400" y="1143000"/>
            <a:chExt cx="8872538" cy="47244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4834" t="31554" r="2560" b="2473"/>
            <a:stretch>
              <a:fillRect/>
            </a:stretch>
          </p:blipFill>
          <p:spPr bwMode="auto">
            <a:xfrm>
              <a:off x="152400" y="1143000"/>
              <a:ext cx="8872538" cy="472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7840" t="75964" r="18708" b="21365"/>
            <a:stretch>
              <a:fillRect/>
            </a:stretch>
          </p:blipFill>
          <p:spPr bwMode="auto">
            <a:xfrm>
              <a:off x="838200" y="3466493"/>
              <a:ext cx="421932" cy="191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7840" t="75964" r="18708" b="21365"/>
            <a:stretch>
              <a:fillRect/>
            </a:stretch>
          </p:blipFill>
          <p:spPr bwMode="auto">
            <a:xfrm>
              <a:off x="762000" y="3618893"/>
              <a:ext cx="421932" cy="191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85800" y="2895600"/>
              <a:ext cx="1282723" cy="2616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SFDPH (12 sites)</a:t>
              </a:r>
              <a:endParaRPr lang="en-US" sz="1100" dirty="0"/>
            </a:p>
          </p:txBody>
        </p:sp>
        <p:cxnSp>
          <p:nvCxnSpPr>
            <p:cNvPr id="19" name="Straight Connector 18"/>
            <p:cNvCxnSpPr>
              <a:stCxn id="16" idx="0"/>
              <a:endCxn id="18" idx="2"/>
            </p:cNvCxnSpPr>
            <p:nvPr/>
          </p:nvCxnSpPr>
          <p:spPr>
            <a:xfrm rot="5400000" flipH="1" flipV="1">
              <a:off x="1033523" y="3172854"/>
              <a:ext cx="309283" cy="2779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743200" y="2514600"/>
              <a:ext cx="1755609" cy="26161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Intermountain (16 teams)</a:t>
              </a:r>
            </a:p>
          </p:txBody>
        </p:sp>
        <p:cxnSp>
          <p:nvCxnSpPr>
            <p:cNvPr id="21" name="Straight Connector 20"/>
            <p:cNvCxnSpPr>
              <a:endCxn id="20" idx="2"/>
            </p:cNvCxnSpPr>
            <p:nvPr/>
          </p:nvCxnSpPr>
          <p:spPr>
            <a:xfrm flipV="1">
              <a:off x="2667000" y="2776210"/>
              <a:ext cx="954005" cy="2717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447800" y="1371600"/>
              <a:ext cx="1225015" cy="26161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OHSU (9 teams)</a:t>
              </a:r>
            </a:p>
          </p:txBody>
        </p:sp>
        <p:cxnSp>
          <p:nvCxnSpPr>
            <p:cNvPr id="23" name="Straight Connector 22"/>
            <p:cNvCxnSpPr>
              <a:endCxn id="22" idx="2"/>
            </p:cNvCxnSpPr>
            <p:nvPr/>
          </p:nvCxnSpPr>
          <p:spPr>
            <a:xfrm flipV="1">
              <a:off x="1066800" y="1633210"/>
              <a:ext cx="993508" cy="2717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828800" y="1828800"/>
              <a:ext cx="1704313" cy="2616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PeaceHealth</a:t>
              </a:r>
              <a:r>
                <a:rPr lang="en-US" sz="1100" dirty="0" smtClean="0"/>
                <a:t> (20 teams)</a:t>
              </a:r>
              <a:endParaRPr lang="en-US" sz="1100" dirty="0"/>
            </a:p>
          </p:txBody>
        </p:sp>
        <p:cxnSp>
          <p:nvCxnSpPr>
            <p:cNvPr id="25" name="Straight Connector 24"/>
            <p:cNvCxnSpPr>
              <a:endCxn id="24" idx="1"/>
            </p:cNvCxnSpPr>
            <p:nvPr/>
          </p:nvCxnSpPr>
          <p:spPr>
            <a:xfrm flipV="1">
              <a:off x="914400" y="1959605"/>
              <a:ext cx="914400" cy="3695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715000" y="4572000"/>
              <a:ext cx="2108269" cy="2616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Daughters of Charity (5 teams)</a:t>
              </a:r>
              <a:endParaRPr lang="en-US" sz="1100" dirty="0"/>
            </a:p>
          </p:txBody>
        </p:sp>
        <p:cxnSp>
          <p:nvCxnSpPr>
            <p:cNvPr id="27" name="Straight Connector 26"/>
            <p:cNvCxnSpPr>
              <a:endCxn id="26" idx="2"/>
            </p:cNvCxnSpPr>
            <p:nvPr/>
          </p:nvCxnSpPr>
          <p:spPr>
            <a:xfrm flipV="1">
              <a:off x="6078366" y="4833610"/>
              <a:ext cx="690769" cy="30928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810000" y="2971800"/>
              <a:ext cx="1962397" cy="2616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Colorado Access (16 teams)</a:t>
              </a:r>
              <a:endParaRPr lang="en-US" sz="1100" dirty="0"/>
            </a:p>
          </p:txBody>
        </p:sp>
        <p:cxnSp>
          <p:nvCxnSpPr>
            <p:cNvPr id="29" name="Straight Connector 28"/>
            <p:cNvCxnSpPr>
              <a:endCxn id="28" idx="2"/>
            </p:cNvCxnSpPr>
            <p:nvPr/>
          </p:nvCxnSpPr>
          <p:spPr>
            <a:xfrm flipV="1">
              <a:off x="3581400" y="3233410"/>
              <a:ext cx="1209799" cy="2717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600200" y="3810000"/>
              <a:ext cx="2008883" cy="26161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HealthCare Partners (2 sites)</a:t>
              </a:r>
              <a:endParaRPr lang="en-US" sz="1100" dirty="0"/>
            </a:p>
          </p:txBody>
        </p:sp>
        <p:cxnSp>
          <p:nvCxnSpPr>
            <p:cNvPr id="31" name="Straight Connector 30"/>
            <p:cNvCxnSpPr>
              <a:endCxn id="30" idx="2"/>
            </p:cNvCxnSpPr>
            <p:nvPr/>
          </p:nvCxnSpPr>
          <p:spPr>
            <a:xfrm flipV="1">
              <a:off x="1600200" y="4071610"/>
              <a:ext cx="1004442" cy="2717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77840" t="75964" r="18708" b="21365"/>
            <a:stretch>
              <a:fillRect/>
            </a:stretch>
          </p:blipFill>
          <p:spPr bwMode="auto">
            <a:xfrm>
              <a:off x="609600" y="3505200"/>
              <a:ext cx="421932" cy="191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536119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Sustainability: Thoughtful partnership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Readiness assessment : define benefit up front</a:t>
            </a:r>
          </a:p>
          <a:p>
            <a:pPr lvl="1"/>
            <a:r>
              <a:rPr lang="en-US" dirty="0" smtClean="0"/>
              <a:t>E.g., Medical Home care coordination; ACO reduction in hospitalizations and shared savings</a:t>
            </a:r>
          </a:p>
          <a:p>
            <a:r>
              <a:rPr lang="en-US" dirty="0" smtClean="0"/>
              <a:t>Partner on achievement of goals</a:t>
            </a:r>
          </a:p>
          <a:p>
            <a:r>
              <a:rPr lang="en-US" dirty="0" smtClean="0"/>
              <a:t>Share savings or benefit together</a:t>
            </a:r>
          </a:p>
          <a:p>
            <a:pPr lvl="1"/>
            <a:r>
              <a:rPr lang="en-US" dirty="0" smtClean="0"/>
              <a:t>Example: intensive care management demonstrations; SNP plans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body" sz="half" idx="1"/>
          </p:nvPr>
        </p:nvSpPr>
        <p:spPr>
          <a:xfrm>
            <a:off x="533400" y="1524000"/>
            <a:ext cx="4038600" cy="419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smtClean="0"/>
              <a:t>Oregon Health &amp; Science University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David Dorr, PI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Kelli Radican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Susan Butterworth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Nima Behkami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Marsha Pierre-Jacques Williams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Gwenivere Olsen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Molly King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Kristin Dahlgren</a:t>
            </a:r>
          </a:p>
          <a:p>
            <a:pPr>
              <a:lnSpc>
                <a:spcPct val="90000"/>
              </a:lnSpc>
            </a:pPr>
            <a:endParaRPr lang="en-US" sz="2000" smtClean="0"/>
          </a:p>
          <a:p>
            <a:pPr>
              <a:lnSpc>
                <a:spcPct val="90000"/>
              </a:lnSpc>
            </a:pPr>
            <a:r>
              <a:rPr lang="en-US" sz="2000" smtClean="0"/>
              <a:t>Columbia University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Adam Wilcox</a:t>
            </a:r>
          </a:p>
          <a:p>
            <a:pPr lvl="1">
              <a:lnSpc>
                <a:spcPct val="90000"/>
              </a:lnSpc>
            </a:pPr>
            <a:endParaRPr lang="en-US" sz="2000" smtClean="0"/>
          </a:p>
          <a:p>
            <a:pPr>
              <a:lnSpc>
                <a:spcPct val="90000"/>
              </a:lnSpc>
            </a:pPr>
            <a:endParaRPr lang="en-US" sz="2000" smtClean="0"/>
          </a:p>
        </p:txBody>
      </p:sp>
      <p:sp>
        <p:nvSpPr>
          <p:cNvPr id="25602" name="Rectangle 3"/>
          <p:cNvSpPr>
            <a:spLocks noGrp="1"/>
          </p:cNvSpPr>
          <p:nvPr>
            <p:ph type="body" sz="half" idx="2"/>
          </p:nvPr>
        </p:nvSpPr>
        <p:spPr>
          <a:xfrm>
            <a:off x="5029200" y="1524000"/>
            <a:ext cx="3630613" cy="4267200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smtClean="0"/>
              <a:t>Intermountain Healthcare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smtClean="0"/>
              <a:t>Cherie Brunker, Co-PI (UU)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smtClean="0"/>
              <a:t>Liza Widmier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smtClean="0"/>
              <a:t>Mary Carpenter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smtClean="0"/>
              <a:t>Bryan Gardner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smtClean="0"/>
              <a:t>Ann Larsen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200" smtClean="0"/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smtClean="0"/>
              <a:t>Advisory Board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smtClean="0"/>
              <a:t>K. John McConnell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smtClean="0"/>
              <a:t>Tom Bodenheimer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smtClean="0"/>
              <a:t>Eric Coleman 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smtClean="0"/>
              <a:t>Cheryl Schraeder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smtClean="0"/>
              <a:t>Heather Young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smtClean="0"/>
              <a:t>Steven Counsell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smtClean="0"/>
              <a:t>Larry Casalino</a:t>
            </a:r>
          </a:p>
        </p:txBody>
      </p:sp>
      <p:pic>
        <p:nvPicPr>
          <p:cNvPr id="18435" name="Picture 4" descr="CMplus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56388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2191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Thank you &amp; Main lessons</a:t>
            </a:r>
            <a:endParaRPr lang="en-US" dirty="0"/>
          </a:p>
        </p:txBody>
      </p:sp>
      <p:graphicFrame>
        <p:nvGraphicFramePr>
          <p:cNvPr id="4" name="Content Placeholder 3" title="Main Lesson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1999342"/>
              </p:ext>
            </p:extLst>
          </p:nvPr>
        </p:nvGraphicFramePr>
        <p:xfrm>
          <a:off x="457200" y="1066800"/>
          <a:ext cx="82296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Topic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Tool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Assessment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Workflow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Tickler as</a:t>
                      </a:r>
                      <a:r>
                        <a:rPr lang="en-US" sz="2400" baseline="0" dirty="0" smtClean="0"/>
                        <a:t> CDSS and single workflow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Needs assessment and requirements; usability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Patient-centered Care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Patient  Worksheet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Accuracy, usefulness from clinical staff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Unintended consequences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Error tracking with clinical consequences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/>
                        <a:t>Fixes</a:t>
                      </a:r>
                      <a:r>
                        <a:rPr lang="en-US" sz="2400" b="0" baseline="0" dirty="0" smtClean="0"/>
                        <a:t> needed</a:t>
                      </a:r>
                      <a:endParaRPr lang="en-US" sz="2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Sustainability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“Free, take one” v.</a:t>
                      </a:r>
                      <a:endParaRPr lang="en-US" sz="2400" baseline="0" dirty="0" smtClean="0"/>
                    </a:p>
                    <a:p>
                      <a:r>
                        <a:rPr lang="en-US" sz="2400" baseline="0" dirty="0" smtClean="0"/>
                        <a:t>Thoughtful partnership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Need</a:t>
                      </a:r>
                      <a:r>
                        <a:rPr lang="en-US" sz="2400" baseline="0" dirty="0" smtClean="0"/>
                        <a:t> has to be clearly assessed and targeted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5943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dorrd@ohsu.edu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http://www.caremanagementplus.org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dorrd@ohsu.edu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http://www.caremanagementplus.org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4349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Sticky problems</a:t>
            </a:r>
            <a:endParaRPr lang="en-US" dirty="0"/>
          </a:p>
        </p:txBody>
      </p:sp>
      <p:graphicFrame>
        <p:nvGraphicFramePr>
          <p:cNvPr id="4" name="Content Placeholder 3" title="Sticky Problem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123181"/>
              </p:ext>
            </p:extLst>
          </p:nvPr>
        </p:nvGraphicFramePr>
        <p:xfrm>
          <a:off x="457200" y="1600200"/>
          <a:ext cx="8229600" cy="3754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Problem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Explanation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ICCIS Result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Data in many different EHRs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EHRs</a:t>
                      </a:r>
                      <a:r>
                        <a:rPr lang="en-US" baseline="0" smtClean="0"/>
                        <a:t> have different data structures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Extracted</a:t>
                      </a:r>
                      <a:r>
                        <a:rPr lang="en-US" baseline="0" smtClean="0"/>
                        <a:t> data from 4 different EHRs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Functions in HIT systems siloed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Many functions are in separate EHR</a:t>
                      </a:r>
                      <a:r>
                        <a:rPr lang="en-US" baseline="0" smtClean="0"/>
                        <a:t> settings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Create universal workflows</a:t>
                      </a:r>
                      <a:r>
                        <a:rPr lang="en-US" baseline="0" smtClean="0"/>
                        <a:t> in separate application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EHRs have variable standard implementations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Although a standard vocabulary</a:t>
                      </a:r>
                      <a:r>
                        <a:rPr lang="en-US" baseline="0" smtClean="0"/>
                        <a:t> is available, it isn’t used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NOT</a:t>
                      </a:r>
                      <a:r>
                        <a:rPr lang="en-US" baseline="0" smtClean="0"/>
                        <a:t> EASY – manual mappings, many errors until it is solved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Population management is an</a:t>
                      </a:r>
                      <a:r>
                        <a:rPr lang="en-US" baseline="0" dirty="0" smtClean="0"/>
                        <a:t> analytic, not transactional issue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Reports take a long time to run and</a:t>
                      </a:r>
                      <a:r>
                        <a:rPr lang="en-US" baseline="0" smtClean="0"/>
                        <a:t> are static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Create interactive</a:t>
                      </a:r>
                      <a:r>
                        <a:rPr lang="en-US" baseline="0" dirty="0" smtClean="0"/>
                        <a:t> views of the reports (e.g., quality measure performance) with associated tables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207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Log metrics:  click </a:t>
            </a:r>
            <a:r>
              <a:rPr lang="en-US" dirty="0" err="1"/>
              <a:t>throughs</a:t>
            </a:r>
            <a:r>
              <a:rPr lang="en-US" dirty="0"/>
              <a:t> (&lt;5 seconds on page): 62% ; loops/ repeated actions</a:t>
            </a:r>
          </a:p>
          <a:p>
            <a:pPr marL="0" indent="0">
              <a:buNone/>
            </a:pPr>
            <a:r>
              <a:rPr lang="en-US" dirty="0"/>
              <a:t>Interviews:  Use / workflow / challenges / errors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t="36408" r="9192" b="16990"/>
          <a:stretch>
            <a:fillRect/>
          </a:stretch>
        </p:blipFill>
        <p:spPr bwMode="auto">
          <a:xfrm>
            <a:off x="-1" y="1600200"/>
            <a:ext cx="881737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Usability"/>
          <p:cNvPicPr>
            <a:picLocks noChangeAspect="1" noChangeArrowheads="1"/>
          </p:cNvPicPr>
          <p:nvPr/>
        </p:nvPicPr>
        <p:blipFill rotWithShape="1">
          <a:blip r:embed="rId3" cstate="print"/>
          <a:srcRect l="42040" t="40500" r="2973" b="16990"/>
          <a:stretch/>
        </p:blipFill>
        <p:spPr bwMode="auto">
          <a:xfrm>
            <a:off x="242977" y="1976527"/>
            <a:ext cx="9482645" cy="3209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Care Management Plus: ICCIS need and trial</a:t>
            </a:r>
          </a:p>
          <a:p>
            <a:r>
              <a:rPr lang="en-US" dirty="0" smtClean="0"/>
              <a:t>Prioritized functions</a:t>
            </a:r>
          </a:p>
          <a:p>
            <a:r>
              <a:rPr lang="en-US" dirty="0" smtClean="0"/>
              <a:t>Unintended consequences</a:t>
            </a:r>
          </a:p>
          <a:p>
            <a:r>
              <a:rPr lang="en-US" dirty="0" smtClean="0"/>
              <a:t>Sustainability: Free take one vs. thoughtful partnership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3257" y="5038360"/>
            <a:ext cx="8120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A.k.a</a:t>
            </a:r>
            <a:r>
              <a:rPr lang="en-US" sz="3600" dirty="0" smtClean="0"/>
              <a:t> – How to build a better system of care for your most at-risk primary care patients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Rectangle 508"/>
          <p:cNvSpPr/>
          <p:nvPr/>
        </p:nvSpPr>
        <p:spPr>
          <a:xfrm rot="-2400000">
            <a:off x="2622176" y="4531343"/>
            <a:ext cx="2057400" cy="274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8" name="TextBox 507"/>
          <p:cNvSpPr txBox="1"/>
          <p:nvPr/>
        </p:nvSpPr>
        <p:spPr>
          <a:xfrm rot="-2220000">
            <a:off x="-1402120" y="3061842"/>
            <a:ext cx="1176511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Becomes</a:t>
            </a:r>
            <a:endParaRPr lang="en-US" dirty="0"/>
          </a:p>
        </p:txBody>
      </p:sp>
      <p:pic>
        <p:nvPicPr>
          <p:cNvPr id="4" name="Picture 3" descr="diagram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40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155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4</a:t>
            </a:fld>
            <a:endParaRPr kumimoji="0" lang="en-US" dirty="0"/>
          </a:p>
        </p:txBody>
      </p:sp>
      <p:grpSp>
        <p:nvGrpSpPr>
          <p:cNvPr id="2" name="Group 1" descr="diagram"/>
          <p:cNvGrpSpPr/>
          <p:nvPr/>
        </p:nvGrpSpPr>
        <p:grpSpPr>
          <a:xfrm>
            <a:off x="381000" y="457200"/>
            <a:ext cx="8229600" cy="6104930"/>
            <a:chOff x="381000" y="457200"/>
            <a:chExt cx="8229600" cy="6104930"/>
          </a:xfrm>
        </p:grpSpPr>
        <p:sp>
          <p:nvSpPr>
            <p:cNvPr id="22" name="TextBox 21"/>
            <p:cNvSpPr txBox="1"/>
            <p:nvPr/>
          </p:nvSpPr>
          <p:spPr>
            <a:xfrm>
              <a:off x="381000" y="2971800"/>
              <a:ext cx="3581400" cy="184665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Arm 1: Coordination of Care</a:t>
              </a:r>
            </a:p>
            <a:p>
              <a:r>
                <a:rPr lang="en-US" sz="1600" dirty="0" smtClean="0"/>
                <a:t>-Complete assessment/care plan</a:t>
              </a:r>
            </a:p>
            <a:p>
              <a:r>
                <a:rPr lang="en-US" sz="1600" dirty="0" smtClean="0"/>
                <a:t>-Education</a:t>
              </a:r>
            </a:p>
            <a:p>
              <a:r>
                <a:rPr lang="en-US" sz="1600" dirty="0" smtClean="0"/>
                <a:t>-Goal setting and follow up</a:t>
              </a:r>
            </a:p>
            <a:p>
              <a:r>
                <a:rPr lang="en-US" sz="1600" dirty="0" smtClean="0"/>
                <a:t>-Communication</a:t>
              </a:r>
            </a:p>
            <a:p>
              <a:r>
                <a:rPr lang="en-US" sz="1600" dirty="0" smtClean="0"/>
                <a:t>-Motivation/coaching</a:t>
              </a:r>
            </a:p>
            <a:p>
              <a:r>
                <a:rPr lang="en-US" sz="1600" dirty="0" smtClean="0"/>
                <a:t>-Completing CM services</a:t>
              </a:r>
              <a:endParaRPr lang="en-US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71600" y="5638800"/>
              <a:ext cx="6400800" cy="92333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Evaluation (Aim 4):</a:t>
              </a:r>
            </a:p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Outcomes (health/satisfaction) and their relationship to implementation and use of IT 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43200" y="457200"/>
              <a:ext cx="3352800" cy="120032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Needs assessment / Build system (1 year + )</a:t>
              </a:r>
            </a:p>
            <a:p>
              <a:r>
                <a:rPr lang="en-US" dirty="0" smtClean="0"/>
                <a:t>Train clinics and care managers  </a:t>
              </a:r>
            </a:p>
            <a:p>
              <a:endParaRPr lang="en-US" dirty="0" smtClean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10800000" flipV="1">
              <a:off x="1905000" y="2286000"/>
              <a:ext cx="1447800" cy="6096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486400" y="2209800"/>
              <a:ext cx="1524000" cy="6858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124200" y="1981200"/>
              <a:ext cx="2514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Randomly assigned goals for IT use</a:t>
              </a:r>
              <a:endParaRPr lang="en-US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29200" y="2971800"/>
              <a:ext cx="3581400" cy="187743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Arm 2: Quality</a:t>
              </a:r>
            </a:p>
            <a:p>
              <a:r>
                <a:rPr lang="en-US" sz="1600" dirty="0" smtClean="0"/>
                <a:t>-choose 5 of 20 quality measures: prevention, diabetes, vulnerable elderly, asthma, congestive hearth failure</a:t>
              </a:r>
            </a:p>
            <a:p>
              <a:endParaRPr lang="en-US" sz="1600" dirty="0" smtClean="0"/>
            </a:p>
            <a:p>
              <a:endParaRPr lang="en-US" sz="1600" dirty="0" smtClean="0"/>
            </a:p>
            <a:p>
              <a:endParaRPr lang="en-US" dirty="0" smtClean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5400000">
              <a:off x="4115594" y="1828006"/>
              <a:ext cx="4572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6200000" flipH="1">
              <a:off x="2580680" y="4505921"/>
              <a:ext cx="667941" cy="14097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5400000">
              <a:off x="5948867" y="4642933"/>
              <a:ext cx="713365" cy="11811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200400" y="50292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Data from ICCIS, Payers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Needs assessment</a:t>
            </a:r>
            <a:endParaRPr lang="en-US" sz="3200" dirty="0"/>
          </a:p>
        </p:txBody>
      </p:sp>
      <p:graphicFrame>
        <p:nvGraphicFramePr>
          <p:cNvPr id="4" name="Chart 3" title="Needs assessment"/>
          <p:cNvGraphicFramePr/>
          <p:nvPr>
            <p:extLst>
              <p:ext uri="{D42A27DB-BD31-4B8C-83A1-F6EECF244321}">
                <p14:modId xmlns:p14="http://schemas.microsoft.com/office/powerpoint/2010/main" val="682413700"/>
              </p:ext>
            </p:extLst>
          </p:nvPr>
        </p:nvGraphicFramePr>
        <p:xfrm>
          <a:off x="609600" y="1447800"/>
          <a:ext cx="7620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553200"/>
            <a:ext cx="2941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Behkami, Proc AMIA, 2009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63064" y="173426"/>
            <a:ext cx="792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US" sz="2800" b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 descr="enhance health care experiences for individuals&#10;"/>
          <p:cNvGrpSpPr/>
          <p:nvPr/>
        </p:nvGrpSpPr>
        <p:grpSpPr>
          <a:xfrm>
            <a:off x="1308100" y="381000"/>
            <a:ext cx="7835900" cy="5572125"/>
            <a:chOff x="1308100" y="381000"/>
            <a:chExt cx="7835900" cy="5572125"/>
          </a:xfrm>
        </p:grpSpPr>
        <p:pic>
          <p:nvPicPr>
            <p:cNvPr id="19460" name="Picture 5" descr="C:\Documents and Settings\dorrd\Local Settings\Temporary Internet Files\Content.Word\encounter tickler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00400" y="381000"/>
              <a:ext cx="5943600" cy="557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close up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08100" y="2565400"/>
              <a:ext cx="7835900" cy="787400"/>
            </a:xfrm>
            <a:prstGeom prst="rect">
              <a:avLst/>
            </a:prstGeom>
            <a:ln w="28575">
              <a:solidFill>
                <a:schemeClr val="tx2"/>
              </a:solidFill>
            </a:ln>
          </p:spPr>
        </p:pic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27432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ICCIS Care Coordination Workflow</a:t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3505200"/>
            <a:ext cx="2667000" cy="31083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A centralized reminder list of tasks and communications that were proactively planned but incomplete allows  population-based tasks to be merged with individual encounter tasks.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Quality measure dashboard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63064" y="173426"/>
            <a:ext cx="792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US" sz="2800" b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diabetes dashboard"/>
          <p:cNvPicPr>
            <a:picLocks noChangeAspect="1"/>
          </p:cNvPicPr>
          <p:nvPr/>
        </p:nvPicPr>
        <p:blipFill>
          <a:blip r:embed="rId2" cstate="print"/>
          <a:srcRect t="10323"/>
          <a:stretch>
            <a:fillRect/>
          </a:stretch>
        </p:blipFill>
        <p:spPr>
          <a:xfrm>
            <a:off x="0" y="1324814"/>
            <a:ext cx="9144000" cy="40853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5410200"/>
            <a:ext cx="5891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Dashboard can be run by clinic, team, or individual PCP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Edited flowchart.&#10;"/>
          <p:cNvPicPr>
            <a:picLocks noChangeAspect="1" noChangeArrowheads="1"/>
          </p:cNvPicPr>
          <p:nvPr/>
        </p:nvPicPr>
        <p:blipFill>
          <a:blip r:embed="rId3" cstate="print"/>
          <a:srcRect t="14595" b="19459"/>
          <a:stretch>
            <a:fillRect/>
          </a:stretch>
        </p:blipFill>
        <p:spPr bwMode="auto">
          <a:xfrm>
            <a:off x="381000" y="965546"/>
            <a:ext cx="8305800" cy="399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0207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The abilities to document exclusions at multiple levels and generate targeted population-based review cycles avoid the problems caused by static quality reports and allow providers to efficiently focus outreach efforts on high risk populations.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latinLnBrk="0" hangingPunct="0"/>
            <a:r>
              <a:rPr lang="en-US" sz="4000" b="0" kern="1200" dirty="0" smtClean="0"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>ICCIS Interactive Quality Reports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 bwMode="auto">
          <a:xfrm>
            <a:off x="63064" y="173426"/>
            <a:ext cx="7924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en-US" sz="2800" b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436" name="Text Box 11"/>
          <p:cNvSpPr txBox="1">
            <a:spLocks noChangeArrowheads="1"/>
          </p:cNvSpPr>
          <p:nvPr/>
        </p:nvSpPr>
        <p:spPr bwMode="auto">
          <a:xfrm>
            <a:off x="6400800" y="5715000"/>
            <a:ext cx="25304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0" dirty="0">
                <a:solidFill>
                  <a:schemeClr val="tx1"/>
                </a:solidFill>
                <a:latin typeface="Times New Roman" pitchFamily="1" charset="0"/>
              </a:rPr>
              <a:t>(1)</a:t>
            </a:r>
            <a:r>
              <a:rPr lang="en-US" sz="1100" b="0" dirty="0">
                <a:solidFill>
                  <a:schemeClr val="tx1"/>
                </a:solidFill>
                <a:latin typeface="Times New Roman" pitchFamily="1" charset="0"/>
              </a:rPr>
              <a:t>Wilcox, Proc of AMIA </a:t>
            </a:r>
            <a:r>
              <a:rPr lang="en-US" sz="1100" b="0" dirty="0" err="1">
                <a:solidFill>
                  <a:schemeClr val="tx1"/>
                </a:solidFill>
                <a:latin typeface="Times New Roman" pitchFamily="1" charset="0"/>
              </a:rPr>
              <a:t>Symp</a:t>
            </a:r>
            <a:r>
              <a:rPr lang="en-US" sz="1100" b="0" dirty="0">
                <a:solidFill>
                  <a:schemeClr val="tx1"/>
                </a:solidFill>
                <a:latin typeface="Times New Roman" pitchFamily="1" charset="0"/>
              </a:rPr>
              <a:t>, 2005</a:t>
            </a:r>
          </a:p>
        </p:txBody>
      </p:sp>
      <p:grpSp>
        <p:nvGrpSpPr>
          <p:cNvPr id="2" name="Group 1" descr="enhance health care experiences for individuals&#10;"/>
          <p:cNvGrpSpPr/>
          <p:nvPr/>
        </p:nvGrpSpPr>
        <p:grpSpPr>
          <a:xfrm>
            <a:off x="0" y="457200"/>
            <a:ext cx="8773250" cy="6400800"/>
            <a:chOff x="0" y="457200"/>
            <a:chExt cx="8773250" cy="6400800"/>
          </a:xfrm>
        </p:grpSpPr>
        <p:pic>
          <p:nvPicPr>
            <p:cNvPr id="18435" name="Picture 2" descr="patient workshee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" y="457200"/>
              <a:ext cx="4876800" cy="5427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 descr="patient worksheet"/>
            <p:cNvPicPr>
              <a:picLocks noChangeAspect="1" noChangeArrowheads="1"/>
            </p:cNvPicPr>
            <p:nvPr/>
          </p:nvPicPr>
          <p:blipFill>
            <a:blip r:embed="rId3" cstate="print"/>
            <a:srcRect t="82831"/>
            <a:stretch>
              <a:fillRect/>
            </a:stretch>
          </p:blipFill>
          <p:spPr bwMode="auto">
            <a:xfrm>
              <a:off x="0" y="5181600"/>
              <a:ext cx="8773250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81600" y="274638"/>
            <a:ext cx="3505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Patient Worksheet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257800" y="1600201"/>
            <a:ext cx="3429000" cy="33528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When working with persons with multiple illnesses or complex illness, a clinical summary that captures a core set of information improves patient outcomes </a:t>
            </a:r>
            <a:r>
              <a:rPr lang="en-US" sz="1200" dirty="0"/>
              <a:t>(</a:t>
            </a:r>
            <a:r>
              <a:rPr lang="en-US" sz="1600" dirty="0"/>
              <a:t>1)</a:t>
            </a:r>
            <a:r>
              <a:rPr lang="en-US" dirty="0"/>
              <a:t>.  Care coordination and behavioral modification (goal setting) elements often require special effort and the quality summary requires more advanced monitoring and implementation than most standard EHRs provide.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829</Words>
  <Application>Microsoft Macintosh PowerPoint</Application>
  <PresentationFormat>On-screen Show (4:3)</PresentationFormat>
  <Paragraphs>141</Paragraphs>
  <Slides>18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Excel.Sheet.8</vt:lpstr>
      <vt:lpstr>Integrated Care Coordination Information System: primary care redesign through care coordination and population management</vt:lpstr>
      <vt:lpstr>Overview</vt:lpstr>
      <vt:lpstr>PowerPoint Presentation</vt:lpstr>
      <vt:lpstr>PowerPoint Presentation</vt:lpstr>
      <vt:lpstr>Needs assessment</vt:lpstr>
      <vt:lpstr>ICCIS Care Coordination Workflow </vt:lpstr>
      <vt:lpstr>Quality measure dashboard</vt:lpstr>
      <vt:lpstr>ICCIS Interactive Quality Reports </vt:lpstr>
      <vt:lpstr>Patient Worksheet</vt:lpstr>
      <vt:lpstr>It worked! (see our poster)</vt:lpstr>
      <vt:lpstr>Unintended consequences: Errors / fixes</vt:lpstr>
      <vt:lpstr>Sustainability - ‘Free, take one’ – dissemination to 208 teams</vt:lpstr>
      <vt:lpstr>Sustainability: Thoughtful partnership</vt:lpstr>
      <vt:lpstr>PowerPoint Presentation</vt:lpstr>
      <vt:lpstr>Thank you &amp; Main lessons</vt:lpstr>
      <vt:lpstr>Thank you!</vt:lpstr>
      <vt:lpstr>Sticky problems</vt:lpstr>
      <vt:lpstr>Usability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ICCIS</dc:title>
  <dc:creator/>
  <cp:lastModifiedBy>Vanessa Graham</cp:lastModifiedBy>
  <cp:revision>20</cp:revision>
  <dcterms:created xsi:type="dcterms:W3CDTF">2006-08-16T00:00:00Z</dcterms:created>
  <dcterms:modified xsi:type="dcterms:W3CDTF">2011-10-18T22:49:34Z</dcterms:modified>
</cp:coreProperties>
</file>