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  <p:sldMasterId id="2147483934" r:id="rId3"/>
  </p:sldMasterIdLst>
  <p:notesMasterIdLst>
    <p:notesMasterId r:id="rId13"/>
  </p:notesMasterIdLst>
  <p:handoutMasterIdLst>
    <p:handoutMasterId r:id="rId14"/>
  </p:handoutMasterIdLst>
  <p:sldIdLst>
    <p:sldId id="360" r:id="rId4"/>
    <p:sldId id="319" r:id="rId5"/>
    <p:sldId id="338" r:id="rId6"/>
    <p:sldId id="339" r:id="rId7"/>
    <p:sldId id="301" r:id="rId8"/>
    <p:sldId id="353" r:id="rId9"/>
    <p:sldId id="354" r:id="rId10"/>
    <p:sldId id="355" r:id="rId11"/>
    <p:sldId id="347" r:id="rId1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FEFE1"/>
    <a:srgbClr val="000000"/>
    <a:srgbClr val="DDDDDD"/>
    <a:srgbClr val="002060"/>
    <a:srgbClr val="FF0000"/>
    <a:srgbClr val="CCECFF"/>
    <a:srgbClr val="FFFFFF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4" autoAdjust="0"/>
    <p:restoredTop sz="86374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66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A5C24504-4B75-4959-A503-6F3EBA7D6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574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316" tIns="48158" rIns="96316" bIns="4815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CBD7B11A-EFC8-4910-A5FE-ACD95EACC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9989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316" tIns="48158" rIns="96316" bIns="48158" anchor="b"/>
          <a:lstStyle/>
          <a:p>
            <a:pPr algn="r"/>
            <a:fld id="{40656B4B-9325-4ECE-AFB7-D731AE3A1CB4}" type="slidenum">
              <a:rPr lang="en-US" sz="1300">
                <a:latin typeface="Arial" charset="0"/>
              </a:rPr>
              <a:pPr algn="r"/>
              <a:t>4</a:t>
            </a:fld>
            <a:endParaRPr lang="en-US" sz="1300">
              <a:latin typeface="Arial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.v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83972" name="Photo Editor Photo" r:id="rId3" imgW="3486637" imgH="1638529" progId="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34E0538-3143-4A70-8635-069BE28B3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7" name="Object 7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84996" name="Photo Editor Photo" r:id="rId3" imgW="6400000" imgH="1514686" progId="">
              <p:embed/>
            </p:oleObj>
          </a:graphicData>
        </a:graphic>
      </p:graphicFrame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3.v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vmlDrawing" Target="../drawings/vmlDrawing4.v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3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030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1031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1029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32" name="Photo Editor Photo" r:id="rId15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947" r:id="rId1"/>
    <p:sldLayoutId id="2147483946" r:id="rId2"/>
    <p:sldLayoutId id="2147483945" r:id="rId3"/>
    <p:sldLayoutId id="2147483944" r:id="rId4"/>
    <p:sldLayoutId id="2147483943" r:id="rId5"/>
    <p:sldLayoutId id="2147483942" r:id="rId6"/>
    <p:sldLayoutId id="2147483941" r:id="rId7"/>
    <p:sldLayoutId id="2147483940" r:id="rId8"/>
    <p:sldLayoutId id="2147483939" r:id="rId9"/>
    <p:sldLayoutId id="2147483938" r:id="rId10"/>
    <p:sldLayoutId id="2147483937" r:id="rId11"/>
    <p:sldLayoutId id="2147483959" r:id="rId12"/>
  </p:sldLayoutIdLst>
  <p:transition/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85000"/>
        <a:buFont typeface="Wingdings" pitchFamily="2" charset="2"/>
        <a:buChar char="n"/>
        <a:defRPr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1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16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2057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30000"/>
                </a:spcBef>
                <a:buClr>
                  <a:srgbClr val="FFFF00"/>
                </a:buClr>
                <a:buSzPct val="95000"/>
                <a:buFontTx/>
                <a:buChar char="–"/>
                <a:defRPr/>
              </a:pPr>
              <a:endParaRPr 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30000"/>
                </a:spcBef>
                <a:buClr>
                  <a:srgbClr val="FFFF00"/>
                </a:buClr>
                <a:buSzPct val="95000"/>
                <a:buFontTx/>
                <a:buChar char="–"/>
                <a:defRPr/>
              </a:pPr>
              <a:endParaRPr lang="en-US" sz="28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endParaRPr>
            </a:p>
          </p:txBody>
        </p:sp>
      </p:grpSp>
      <p:graphicFrame>
        <p:nvGraphicFramePr>
          <p:cNvPr id="2053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2056" name="Photo Editor Photo" r:id="rId4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948" r:id="rId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3081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3078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3079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graphicFrame>
        <p:nvGraphicFramePr>
          <p:cNvPr id="3077" name="Object 7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3080" name="Photo Editor Photo" r:id="rId14" imgW="3486637" imgH="1638529" progId="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960" r:id="rId1"/>
    <p:sldLayoutId id="2147483958" r:id="rId2"/>
    <p:sldLayoutId id="2147483957" r:id="rId3"/>
    <p:sldLayoutId id="2147483956" r:id="rId4"/>
    <p:sldLayoutId id="2147483955" r:id="rId5"/>
    <p:sldLayoutId id="2147483954" r:id="rId6"/>
    <p:sldLayoutId id="2147483953" r:id="rId7"/>
    <p:sldLayoutId id="2147483952" r:id="rId8"/>
    <p:sldLayoutId id="2147483951" r:id="rId9"/>
    <p:sldLayoutId id="2147483950" r:id="rId10"/>
    <p:sldLayoutId id="2147483949" r:id="rId1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828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95600"/>
            <a:ext cx="7789863" cy="9144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AHRQ’s Chartered Value Exchanges: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Overview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Jan De La Mare</a:t>
            </a:r>
          </a:p>
          <a:p>
            <a:pPr>
              <a:defRPr/>
            </a:pPr>
            <a:r>
              <a:rPr lang="en-US" sz="2000" dirty="0" smtClean="0"/>
              <a:t>AHRQ CVE Learning Network</a:t>
            </a:r>
          </a:p>
          <a:p>
            <a:pPr>
              <a:defRPr/>
            </a:pPr>
            <a:r>
              <a:rPr lang="en-US" sz="2000" dirty="0" smtClean="0"/>
              <a:t>September 20, 2011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392863" cy="914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Underlying Philosophy of </a:t>
            </a:r>
            <a:r>
              <a:rPr lang="en-US" sz="2400" dirty="0" err="1" smtClean="0"/>
              <a:t>Collaboratives</a:t>
            </a:r>
            <a:r>
              <a:rPr lang="en-US" sz="2400" dirty="0" smtClean="0"/>
              <a:t>: “All Health Care is Local”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800600"/>
          </a:xfrm>
        </p:spPr>
        <p:txBody>
          <a:bodyPr/>
          <a:lstStyle/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goals and common standards are important, but real improvement takes place in local settings</a:t>
            </a:r>
          </a:p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Growing number of National programs and organizations supporting local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95338" lvl="1" indent="-331788">
              <a:lnSpc>
                <a:spcPct val="95000"/>
              </a:lnSpc>
              <a:spcBef>
                <a:spcPct val="0"/>
              </a:spcBef>
              <a:spcAft>
                <a:spcPts val="1500"/>
              </a:spcAft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HHS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AHRQ </a:t>
            </a:r>
            <a:r>
              <a:rPr lang="en-US" sz="1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Chartered Value Exchange (CVE)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– 24 regional or community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95338" lvl="1" indent="-331788">
              <a:lnSpc>
                <a:spcPct val="95000"/>
              </a:lnSpc>
              <a:spcBef>
                <a:spcPct val="0"/>
              </a:spcBef>
              <a:spcAft>
                <a:spcPts val="1500"/>
              </a:spcAft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HHS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 </a:t>
            </a:r>
            <a:r>
              <a:rPr lang="en-US" sz="1600" b="1" dirty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Beacon Community </a:t>
            </a:r>
            <a:r>
              <a:rPr lang="en-US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</a:t>
            </a:r>
            <a:r>
              <a:rPr lang="en-US" sz="1600" b="1" dirty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15 regional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95338" lvl="1" indent="-331788">
              <a:lnSpc>
                <a:spcPct val="95000"/>
              </a:lnSpc>
              <a:spcBef>
                <a:spcPct val="0"/>
              </a:spcBef>
              <a:spcAft>
                <a:spcPts val="1500"/>
              </a:spcAft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RWJ </a:t>
            </a:r>
            <a:r>
              <a:rPr lang="en-US" sz="1600" b="1" dirty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Aligning Forces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– 16 regional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95338" lvl="1" indent="-331788">
              <a:lnSpc>
                <a:spcPct val="95000"/>
              </a:lnSpc>
              <a:spcBef>
                <a:spcPct val="0"/>
              </a:spcBef>
              <a:spcAft>
                <a:spcPts val="1500"/>
              </a:spcAft>
              <a:defRPr/>
            </a:pPr>
            <a:r>
              <a:rPr lang="en-US" sz="1600" b="1" dirty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Business Coalition on Health (NBCH)</a:t>
            </a:r>
            <a:r>
              <a:rPr lang="en-US" sz="1600" dirty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business-led coalitions – 60 regional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collaboratives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95338" lvl="1" indent="-331788">
              <a:lnSpc>
                <a:spcPct val="95000"/>
              </a:lnSpc>
              <a:spcBef>
                <a:spcPct val="0"/>
              </a:spcBef>
              <a:spcAft>
                <a:spcPts val="1500"/>
              </a:spcAft>
              <a:defRPr/>
            </a:pPr>
            <a:r>
              <a:rPr lang="en-US" sz="1600" b="1" dirty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 for Regional Healthcare </a:t>
            </a:r>
            <a:r>
              <a:rPr lang="en-US" sz="1600" b="1" dirty="0" smtClean="0">
                <a:solidFill>
                  <a:srgbClr val="5FE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Improvement (NRHI) 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31 regional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collaboratives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4163" indent="-331788">
              <a:lnSpc>
                <a:spcPct val="95000"/>
              </a:lnSpc>
              <a:spcBef>
                <a:spcPct val="0"/>
              </a:spcBef>
              <a:spcAft>
                <a:spcPts val="1500"/>
              </a:spcAft>
              <a:defRPr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promote federal-level coordination, AHRQ staff liaises with leadership of these community-based quality improvement initiatives, as well as the Quality Alliance Steering Committee (QASC), National Quality Forum (NQF), etc.</a:t>
            </a:r>
            <a:endParaRPr lang="en-US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76200"/>
            <a:ext cx="7239000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AHRQ CVE Program: </a:t>
            </a:r>
            <a:br>
              <a:rPr lang="en-US" sz="2400" dirty="0" smtClean="0"/>
            </a:br>
            <a:r>
              <a:rPr lang="en-US" sz="2400" dirty="0" smtClean="0"/>
              <a:t>Opportunities for Strategic Alignment </a:t>
            </a:r>
            <a:br>
              <a:rPr lang="en-US" sz="2400" dirty="0" smtClean="0"/>
            </a:br>
            <a:r>
              <a:rPr lang="en-US" sz="2400" dirty="0" smtClean="0"/>
              <a:t>within Communities</a:t>
            </a:r>
            <a:endParaRPr lang="en-US" sz="2400" dirty="0" smtClean="0">
              <a:effectLst/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  <a:ln w="9525"/>
        </p:spPr>
        <p:txBody>
          <a:bodyPr/>
          <a:lstStyle/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800" dirty="0" smtClean="0"/>
              <a:t>Formed in 2007, brings together 24 community quality </a:t>
            </a:r>
            <a:r>
              <a:rPr lang="en-US" sz="2800" dirty="0" err="1" smtClean="0"/>
              <a:t>collaboratives</a:t>
            </a:r>
            <a:endParaRPr lang="en-US" sz="2800" dirty="0" smtClean="0"/>
          </a:p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800" dirty="0" smtClean="0"/>
              <a:t>Communities committed to mission of quality transparency and improvement</a:t>
            </a:r>
          </a:p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800" dirty="0" smtClean="0"/>
              <a:t>Represents 124 million lives, more than one-third of U.S. population</a:t>
            </a:r>
          </a:p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800" dirty="0" smtClean="0"/>
              <a:t>Involves more than 600 health care leaders</a:t>
            </a:r>
          </a:p>
          <a:p>
            <a:pPr marL="344488" indent="-344488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7848600" cy="990600"/>
          </a:xfrm>
          <a:noFill/>
          <a:ln w="9525"/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400" dirty="0" smtClean="0">
                <a:effectLst/>
              </a:rPr>
              <a:t>600 Leaders with a Stake in Quality                          Provide Opportunity for Strategy Alignment            Within the Community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8686800" cy="4648200"/>
          </a:xfrm>
        </p:spPr>
        <p:txBody>
          <a:bodyPr/>
          <a:lstStyle/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/>
              <a:t>Purchasers:</a:t>
            </a:r>
            <a:r>
              <a:rPr lang="en-US" sz="2000" b="1" dirty="0" smtClean="0"/>
              <a:t> </a:t>
            </a:r>
            <a:r>
              <a:rPr lang="en-US" sz="2000" dirty="0" smtClean="0"/>
              <a:t>Regional employer coalitions; State Medicaid Agencies; employers such as Ford, Dow, Procter and Gamble, FedEx </a:t>
            </a:r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>
                <a:solidFill>
                  <a:schemeClr val="tx1"/>
                </a:solidFill>
              </a:rPr>
              <a:t>Consumer Organizations: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State American Heart Association chapters; State American Cancer Society chapters; State American Red Cross chapters; unions;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consumer health coalitions; State AARP chapters; Aging Commissions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>
                <a:solidFill>
                  <a:schemeClr val="tx1"/>
                </a:solidFill>
              </a:rPr>
              <a:t>Health Plans: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State health plan associations; regional and national commercial plans; Medicaid health plans </a:t>
            </a:r>
            <a:endParaRPr lang="en-US" sz="2000" b="1" dirty="0" smtClean="0">
              <a:solidFill>
                <a:schemeClr val="tx1"/>
              </a:solidFill>
            </a:endParaRPr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u="sng" dirty="0" smtClean="0">
                <a:solidFill>
                  <a:schemeClr val="tx1"/>
                </a:solidFill>
              </a:rPr>
              <a:t>Providers: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State hospital associations;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hospital CEOs,</a:t>
            </a:r>
            <a:r>
              <a:rPr lang="en-US" sz="2000" dirty="0" smtClean="0"/>
              <a:t> State American College of Physicians chapters; State Medical Societies, academic medical centers; individual practicing physicians</a:t>
            </a:r>
            <a:endParaRPr lang="en-US" sz="2000" b="1" dirty="0" smtClean="0"/>
          </a:p>
          <a:p>
            <a:pPr marL="346075" indent="-346075">
              <a:lnSpc>
                <a:spcPct val="95000"/>
              </a:lnSpc>
              <a:spcBef>
                <a:spcPct val="0"/>
              </a:spcBef>
              <a:spcAft>
                <a:spcPts val="2000"/>
              </a:spcAft>
              <a:defRPr/>
            </a:pPr>
            <a:r>
              <a:rPr lang="en-US" sz="2000" b="1" dirty="0" smtClean="0"/>
              <a:t>…</a:t>
            </a:r>
            <a:r>
              <a:rPr lang="en-US" sz="2000" u="sng" dirty="0" smtClean="0"/>
              <a:t>and</a:t>
            </a:r>
            <a:r>
              <a:rPr lang="en-US" sz="2000" b="1" dirty="0" smtClean="0"/>
              <a:t> </a:t>
            </a:r>
            <a:r>
              <a:rPr lang="en-US" sz="2000" dirty="0" smtClean="0"/>
              <a:t>State Departments of Health, State data </a:t>
            </a:r>
            <a:r>
              <a:rPr lang="en-US" sz="2000" dirty="0"/>
              <a:t>o</a:t>
            </a:r>
            <a:r>
              <a:rPr lang="en-US" sz="2000" dirty="0" smtClean="0"/>
              <a:t>rganizations, QIOs, HIEs, universities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/>
              </a:rPr>
              <a:t>24 Chartered Value Exchanges </a:t>
            </a:r>
          </a:p>
        </p:txBody>
      </p:sp>
      <p:pic>
        <p:nvPicPr>
          <p:cNvPr id="53250" name="Picture 3" descr="Chartered Value Exchanges-Update 0904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8534400" cy="518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/>
              </a:rPr>
              <a:t>24 Chartered Value Exchanges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28600" y="1676400"/>
            <a:ext cx="3919538" cy="2895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1. California Chartered Value Exchange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2. Colorado Value Exchange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3. Connecticut – </a:t>
            </a:r>
            <a:r>
              <a:rPr lang="en-US" sz="1600" dirty="0" err="1" smtClean="0">
                <a:effectLst/>
              </a:rPr>
              <a:t>eHealthConnecticut</a:t>
            </a:r>
            <a:r>
              <a:rPr lang="en-US" sz="1600" dirty="0" smtClean="0">
                <a:effectLst/>
              </a:rPr>
              <a:t>, Inc.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4. Indiana – Quality Health First Program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5. Kansas – Kansas City Quality Improvement Consortium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6. Kentucky – Greater Louisville Value Exchange Partnership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7. Louisiana Health Care Quality Forum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8. Maine Chartered Value Exchange Alliance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9. Massachusetts Chartered Value Exchange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10. Michigan -- Alliance for Health 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11. Michigan -- Greater Detroit Area Health Council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>
                <a:effectLst/>
              </a:rPr>
              <a:t>12. Michigan Health Information Alliance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495800" y="1676400"/>
            <a:ext cx="4495800" cy="49530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13. Minnesota Healthcare Value Exchange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14. Nevada Partnership for Value-driven Health Care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15. New York Quality Alliance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16. Ohio – Health Improvement Collaborative of Greater Cincinnati and </a:t>
            </a:r>
            <a:r>
              <a:rPr lang="en-US" sz="1500" dirty="0" err="1">
                <a:effectLst/>
                <a:latin typeface="Arial" charset="0"/>
              </a:rPr>
              <a:t>HealthBridge</a:t>
            </a:r>
            <a:endParaRPr lang="en-US" sz="1500" dirty="0">
              <a:effectLst/>
              <a:latin typeface="Arial" charset="0"/>
            </a:endParaRP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17. Oregon Health Care Quality Corporation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18. Pennsylvania -- Pittsburgh Regional Health Initiative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19. Pennsylvania – Aligning Forces for Quality–South Central PA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20. Tennessee -- Healthy Memphis Common Table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21. Utah Partnership for Value-driven Health Care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22. Virginia Health Care Alliance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23. Washington -- Puget Sound Health Alliance</a:t>
            </a:r>
          </a:p>
          <a:p>
            <a:pPr>
              <a:lnSpc>
                <a:spcPct val="110000"/>
              </a:lnSpc>
              <a:buSzPct val="95000"/>
              <a:buNone/>
            </a:pPr>
            <a:r>
              <a:rPr lang="en-US" sz="1500" dirty="0">
                <a:effectLst/>
                <a:latin typeface="Arial" charset="0"/>
              </a:rPr>
              <a:t>24. Wisconsin Healthcare Value Exchange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ffectLst/>
              </a:rPr>
              <a:t>CVEs and Public Reporting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  <a:p>
            <a:pPr>
              <a:lnSpc>
                <a:spcPct val="100000"/>
              </a:lnSpc>
            </a:pPr>
            <a:r>
              <a:rPr lang="en-US" sz="2000" dirty="0" smtClean="0">
                <a:effectLst/>
              </a:rPr>
              <a:t>9 CVEs sponsor a hospital or physician public report,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effectLst/>
              </a:rPr>
              <a:t>An additional 5 are preparing to do so, and</a:t>
            </a:r>
          </a:p>
          <a:p>
            <a:pPr>
              <a:lnSpc>
                <a:spcPct val="100000"/>
              </a:lnSpc>
            </a:pPr>
            <a:r>
              <a:rPr lang="en-US" sz="2000" dirty="0" smtClean="0">
                <a:effectLst/>
              </a:rPr>
              <a:t>10 CVEs not directly involved in public reporting include one or more affiliate organizations that already produce a public report.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</a:pPr>
            <a:endParaRPr lang="en-US" sz="2000" dirty="0" smtClean="0"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ln w="9525"/>
        </p:spPr>
        <p:txBody>
          <a:bodyPr/>
          <a:lstStyle/>
          <a:p>
            <a:pPr>
              <a:defRPr/>
            </a:pPr>
            <a:r>
              <a:rPr lang="en-US" sz="3600" dirty="0" smtClean="0"/>
              <a:t> </a:t>
            </a:r>
            <a:r>
              <a:rPr lang="en-US" sz="3200" dirty="0" smtClean="0">
                <a:effectLst/>
              </a:rPr>
              <a:t>Focus of AHRQ Learning </a:t>
            </a:r>
            <a:br>
              <a:rPr lang="en-US" sz="3200" dirty="0" smtClean="0">
                <a:effectLst/>
              </a:rPr>
            </a:br>
            <a:r>
              <a:rPr lang="en-US" sz="3200" dirty="0" smtClean="0">
                <a:effectLst/>
              </a:rPr>
              <a:t>Network Activities</a:t>
            </a:r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7993063" cy="2895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chemeClr val="tx1"/>
                </a:solidFill>
                <a:effectLst/>
              </a:rPr>
              <a:t>Content is user-driven.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400" smtClean="0"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400" smtClean="0">
                <a:solidFill>
                  <a:schemeClr val="tx1"/>
                </a:solidFill>
                <a:effectLst/>
              </a:rPr>
              <a:t>Through AHRQ’s Learning Network, CVE members learn from each other and from experts, sharing experiences and best practices in the following areas: </a:t>
            </a:r>
          </a:p>
          <a:p>
            <a:r>
              <a:rPr lang="en-US" sz="2100" smtClean="0">
                <a:effectLst/>
              </a:rPr>
              <a:t>Collaborative Leadership &amp; Sustainability</a:t>
            </a:r>
          </a:p>
          <a:p>
            <a:r>
              <a:rPr lang="en-US" sz="2100" smtClean="0">
                <a:effectLst/>
              </a:rPr>
              <a:t>Consumer Engagement</a:t>
            </a:r>
          </a:p>
          <a:p>
            <a:r>
              <a:rPr lang="en-US" sz="2100" smtClean="0">
                <a:effectLst/>
              </a:rPr>
              <a:t>Quality and Efficiency Measurement</a:t>
            </a:r>
          </a:p>
          <a:p>
            <a:r>
              <a:rPr lang="en-US" sz="2100" smtClean="0">
                <a:effectLst/>
              </a:rPr>
              <a:t>Public Reporting for Consumers</a:t>
            </a:r>
          </a:p>
          <a:p>
            <a:r>
              <a:rPr lang="en-US" sz="2100" smtClean="0">
                <a:effectLst/>
              </a:rPr>
              <a:t>Provider Incentives for Quality</a:t>
            </a:r>
          </a:p>
          <a:p>
            <a:r>
              <a:rPr lang="en-US" sz="2100" smtClean="0">
                <a:effectLst/>
              </a:rPr>
              <a:t>Consumer Incentives for Quality</a:t>
            </a:r>
          </a:p>
          <a:p>
            <a:r>
              <a:rPr lang="en-US" sz="2100" smtClean="0">
                <a:effectLst/>
              </a:rPr>
              <a:t>Collaborative Strategies to Improve Quality and Efficiency</a:t>
            </a:r>
          </a:p>
          <a:p>
            <a:r>
              <a:rPr lang="en-US" sz="2100" smtClean="0">
                <a:effectLst/>
              </a:rPr>
              <a:t>Health Information Technology/Health Information Exchange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 descr="It takes a metropolis. "/>
          <p:cNvGrpSpPr/>
          <p:nvPr/>
        </p:nvGrpSpPr>
        <p:grpSpPr>
          <a:xfrm>
            <a:off x="0" y="0"/>
            <a:ext cx="9144000" cy="6867525"/>
            <a:chOff x="0" y="0"/>
            <a:chExt cx="9144000" cy="6867525"/>
          </a:xfrm>
        </p:grpSpPr>
        <p:pic>
          <p:nvPicPr>
            <p:cNvPr id="5836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50943"/>
            <a:stretch>
              <a:fillRect/>
            </a:stretch>
          </p:blipFill>
          <p:spPr bwMode="auto">
            <a:xfrm>
              <a:off x="0" y="3429000"/>
              <a:ext cx="9144000" cy="3438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8370" name="Text Box 3"/>
            <p:cNvSpPr txBox="1">
              <a:spLocks noChangeArrowheads="1"/>
            </p:cNvSpPr>
            <p:nvPr/>
          </p:nvSpPr>
          <p:spPr bwMode="auto">
            <a:xfrm>
              <a:off x="152400" y="3930650"/>
              <a:ext cx="163195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600" b="1">
                  <a:solidFill>
                    <a:srgbClr val="0000CC"/>
                  </a:solidFill>
                  <a:latin typeface="Book Antiqua" pitchFamily="18" charset="0"/>
                </a:rPr>
                <a:t>AHRQ</a:t>
              </a:r>
            </a:p>
          </p:txBody>
        </p:sp>
        <p:sp>
          <p:nvSpPr>
            <p:cNvPr id="58371" name="Text Box 4"/>
            <p:cNvSpPr txBox="1">
              <a:spLocks noChangeArrowheads="1"/>
            </p:cNvSpPr>
            <p:nvPr/>
          </p:nvSpPr>
          <p:spPr bwMode="auto">
            <a:xfrm>
              <a:off x="228600" y="4572000"/>
              <a:ext cx="3344863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5400" b="1">
                  <a:solidFill>
                    <a:srgbClr val="FF0000"/>
                  </a:solidFill>
                  <a:latin typeface="Calibri" pitchFamily="34" charset="0"/>
                </a:rPr>
                <a:t>Consumers</a:t>
              </a:r>
            </a:p>
          </p:txBody>
        </p:sp>
        <p:sp>
          <p:nvSpPr>
            <p:cNvPr id="58372" name="Text Box 5"/>
            <p:cNvSpPr txBox="1">
              <a:spLocks noChangeArrowheads="1"/>
            </p:cNvSpPr>
            <p:nvPr/>
          </p:nvSpPr>
          <p:spPr bwMode="auto">
            <a:xfrm>
              <a:off x="7315200" y="3429000"/>
              <a:ext cx="115252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rgbClr val="0000CC"/>
                  </a:solidFill>
                  <a:latin typeface="Verdana" pitchFamily="34" charset="0"/>
                </a:rPr>
                <a:t>CMS</a:t>
              </a:r>
            </a:p>
          </p:txBody>
        </p:sp>
        <p:sp>
          <p:nvSpPr>
            <p:cNvPr id="58373" name="Text Box 6"/>
            <p:cNvSpPr txBox="1">
              <a:spLocks noChangeArrowheads="1"/>
            </p:cNvSpPr>
            <p:nvPr/>
          </p:nvSpPr>
          <p:spPr bwMode="auto">
            <a:xfrm>
              <a:off x="5105400" y="5668963"/>
              <a:ext cx="2341563" cy="579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>
                  <a:latin typeface="Forte" pitchFamily="66" charset="0"/>
                </a:rPr>
                <a:t>Foundations</a:t>
              </a:r>
            </a:p>
          </p:txBody>
        </p:sp>
        <p:sp>
          <p:nvSpPr>
            <p:cNvPr id="58374" name="Text Box 7"/>
            <p:cNvSpPr txBox="1">
              <a:spLocks noChangeArrowheads="1"/>
            </p:cNvSpPr>
            <p:nvPr/>
          </p:nvSpPr>
          <p:spPr bwMode="auto">
            <a:xfrm>
              <a:off x="6438900" y="5213350"/>
              <a:ext cx="207645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rgbClr val="009900"/>
                  </a:solidFill>
                  <a:latin typeface="Garamond" pitchFamily="18" charset="0"/>
                </a:rPr>
                <a:t>Purchasers</a:t>
              </a:r>
            </a:p>
          </p:txBody>
        </p:sp>
        <p:sp>
          <p:nvSpPr>
            <p:cNvPr id="58375" name="Text Box 8"/>
            <p:cNvSpPr txBox="1">
              <a:spLocks noChangeArrowheads="1"/>
            </p:cNvSpPr>
            <p:nvPr/>
          </p:nvSpPr>
          <p:spPr bwMode="auto">
            <a:xfrm>
              <a:off x="5562600" y="3429000"/>
              <a:ext cx="1752600" cy="769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4400" b="1">
                  <a:solidFill>
                    <a:srgbClr val="CC3300"/>
                  </a:solidFill>
                  <a:latin typeface="Bodoni MT Black" pitchFamily="18" charset="0"/>
                </a:rPr>
                <a:t>CVEs</a:t>
              </a:r>
            </a:p>
          </p:txBody>
        </p:sp>
        <p:sp>
          <p:nvSpPr>
            <p:cNvPr id="58376" name="Text Box 9"/>
            <p:cNvSpPr txBox="1">
              <a:spLocks noChangeArrowheads="1"/>
            </p:cNvSpPr>
            <p:nvPr/>
          </p:nvSpPr>
          <p:spPr bwMode="auto">
            <a:xfrm>
              <a:off x="1163638" y="5334000"/>
              <a:ext cx="2036762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rgbClr val="009900"/>
                  </a:solidFill>
                  <a:latin typeface="Garamond" pitchFamily="18" charset="0"/>
                </a:rPr>
                <a:t>Physicians</a:t>
              </a:r>
            </a:p>
          </p:txBody>
        </p:sp>
        <p:sp>
          <p:nvSpPr>
            <p:cNvPr id="58377" name="Text Box 10"/>
            <p:cNvSpPr txBox="1">
              <a:spLocks noChangeArrowheads="1"/>
            </p:cNvSpPr>
            <p:nvPr/>
          </p:nvSpPr>
          <p:spPr bwMode="auto">
            <a:xfrm>
              <a:off x="4038600" y="4919663"/>
              <a:ext cx="1909763" cy="860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800">
                  <a:solidFill>
                    <a:srgbClr val="663300"/>
                  </a:solidFill>
                  <a:latin typeface="Bodoni MT Black" pitchFamily="18" charset="0"/>
                </a:rPr>
                <a:t>Technical</a:t>
              </a:r>
              <a:br>
                <a:rPr lang="en-US" sz="2800">
                  <a:solidFill>
                    <a:srgbClr val="663300"/>
                  </a:solidFill>
                  <a:latin typeface="Bodoni MT Black" pitchFamily="18" charset="0"/>
                </a:rPr>
              </a:br>
              <a:r>
                <a:rPr lang="en-US" sz="2800">
                  <a:solidFill>
                    <a:srgbClr val="663300"/>
                  </a:solidFill>
                  <a:latin typeface="Bodoni MT Black" pitchFamily="18" charset="0"/>
                </a:rPr>
                <a:t>Experts</a:t>
              </a:r>
            </a:p>
          </p:txBody>
        </p:sp>
        <p:sp>
          <p:nvSpPr>
            <p:cNvPr id="58378" name="Text Box 11"/>
            <p:cNvSpPr txBox="1">
              <a:spLocks noChangeArrowheads="1"/>
            </p:cNvSpPr>
            <p:nvPr/>
          </p:nvSpPr>
          <p:spPr bwMode="auto">
            <a:xfrm>
              <a:off x="2362200" y="4038600"/>
              <a:ext cx="8128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CC3300"/>
                  </a:solidFill>
                  <a:latin typeface="Cooper Std Black"/>
                </a:rPr>
                <a:t>NRHI</a:t>
              </a:r>
            </a:p>
          </p:txBody>
        </p:sp>
        <p:sp>
          <p:nvSpPr>
            <p:cNvPr id="58379" name="Text Box 12"/>
            <p:cNvSpPr txBox="1">
              <a:spLocks noChangeArrowheads="1"/>
            </p:cNvSpPr>
            <p:nvPr/>
          </p:nvSpPr>
          <p:spPr bwMode="auto">
            <a:xfrm>
              <a:off x="1743075" y="4419600"/>
              <a:ext cx="337185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solidFill>
                    <a:srgbClr val="CC0099"/>
                  </a:solidFill>
                  <a:latin typeface="Cooper Std Black"/>
                </a:rPr>
                <a:t>State Data Organizations</a:t>
              </a:r>
            </a:p>
          </p:txBody>
        </p:sp>
        <p:sp>
          <p:nvSpPr>
            <p:cNvPr id="58380" name="Text Box 13"/>
            <p:cNvSpPr txBox="1">
              <a:spLocks noChangeArrowheads="1"/>
            </p:cNvSpPr>
            <p:nvPr/>
          </p:nvSpPr>
          <p:spPr bwMode="auto">
            <a:xfrm>
              <a:off x="7239000" y="4206875"/>
              <a:ext cx="852488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>
                  <a:solidFill>
                    <a:srgbClr val="CC0099"/>
                  </a:solidFill>
                  <a:latin typeface="Cooper Std Black"/>
                </a:rPr>
                <a:t>QIOs</a:t>
              </a:r>
            </a:p>
          </p:txBody>
        </p:sp>
        <p:sp>
          <p:nvSpPr>
            <p:cNvPr id="58381" name="Text Box 14"/>
            <p:cNvSpPr txBox="1">
              <a:spLocks noChangeArrowheads="1"/>
            </p:cNvSpPr>
            <p:nvPr/>
          </p:nvSpPr>
          <p:spPr bwMode="auto">
            <a:xfrm>
              <a:off x="5562600" y="4267200"/>
              <a:ext cx="1524000" cy="708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000" b="1"/>
                <a:t>The Lewin Group</a:t>
              </a:r>
            </a:p>
          </p:txBody>
        </p:sp>
        <p:sp>
          <p:nvSpPr>
            <p:cNvPr id="58382" name="Text Box 15"/>
            <p:cNvSpPr txBox="1">
              <a:spLocks noChangeArrowheads="1"/>
            </p:cNvSpPr>
            <p:nvPr/>
          </p:nvSpPr>
          <p:spPr bwMode="auto">
            <a:xfrm>
              <a:off x="3797300" y="3932238"/>
              <a:ext cx="1695450" cy="868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800" b="1">
                  <a:solidFill>
                    <a:schemeClr val="hlink"/>
                  </a:solidFill>
                  <a:latin typeface="Trebuchet MS" pitchFamily="34" charset="0"/>
                </a:rPr>
                <a:t>Hospitals</a:t>
              </a:r>
              <a:br>
                <a:rPr lang="en-US" sz="2800" b="1">
                  <a:solidFill>
                    <a:schemeClr val="hlink"/>
                  </a:solidFill>
                  <a:latin typeface="Trebuchet MS" pitchFamily="34" charset="0"/>
                </a:rPr>
              </a:br>
              <a:endParaRPr lang="en-US" sz="2800" b="1">
                <a:solidFill>
                  <a:schemeClr val="hlink"/>
                </a:solidFill>
                <a:latin typeface="Trebuchet MS" pitchFamily="34" charset="0"/>
              </a:endParaRPr>
            </a:p>
          </p:txBody>
        </p:sp>
        <p:sp>
          <p:nvSpPr>
            <p:cNvPr id="58383" name="Text Box 16"/>
            <p:cNvSpPr txBox="1">
              <a:spLocks noChangeArrowheads="1"/>
            </p:cNvSpPr>
            <p:nvPr/>
          </p:nvSpPr>
          <p:spPr bwMode="auto">
            <a:xfrm>
              <a:off x="609600" y="3429000"/>
              <a:ext cx="2424113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3200" b="1">
                  <a:solidFill>
                    <a:srgbClr val="009900"/>
                  </a:solidFill>
                  <a:latin typeface="Garamond" pitchFamily="18" charset="0"/>
                </a:rPr>
                <a:t>Health Plans</a:t>
              </a:r>
            </a:p>
          </p:txBody>
        </p:sp>
        <p:sp>
          <p:nvSpPr>
            <p:cNvPr id="58384" name="Text Box 17"/>
            <p:cNvSpPr txBox="1">
              <a:spLocks noChangeArrowheads="1"/>
            </p:cNvSpPr>
            <p:nvPr/>
          </p:nvSpPr>
          <p:spPr bwMode="auto">
            <a:xfrm>
              <a:off x="228600" y="5792788"/>
              <a:ext cx="1003300" cy="476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800">
                  <a:solidFill>
                    <a:srgbClr val="663300"/>
                  </a:solidFill>
                  <a:latin typeface="Bodoni MT Black" pitchFamily="18" charset="0"/>
                </a:rPr>
                <a:t>NQF</a:t>
              </a:r>
            </a:p>
          </p:txBody>
        </p:sp>
        <p:sp>
          <p:nvSpPr>
            <p:cNvPr id="58385" name="Text Box 18"/>
            <p:cNvSpPr txBox="1">
              <a:spLocks noChangeArrowheads="1"/>
            </p:cNvSpPr>
            <p:nvPr/>
          </p:nvSpPr>
          <p:spPr bwMode="auto">
            <a:xfrm>
              <a:off x="7110413" y="4746625"/>
              <a:ext cx="1920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CC3300"/>
                  </a:solidFill>
                  <a:latin typeface="Garamond" pitchFamily="18" charset="0"/>
                </a:rPr>
                <a:t>Policymakers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0" y="0"/>
              <a:ext cx="9144000" cy="3429000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6000" dirty="0"/>
                <a:t>It takes a </a:t>
              </a:r>
              <a:r>
                <a:rPr lang="en-US" sz="6000" strike="dblStrike" dirty="0"/>
                <a:t>village</a:t>
              </a:r>
              <a:r>
                <a:rPr lang="en-US" sz="6000" dirty="0"/>
                <a:t>.</a:t>
              </a:r>
            </a:p>
            <a:p>
              <a:pPr>
                <a:defRPr/>
              </a:pPr>
              <a:endParaRPr lang="en-US" sz="6000" dirty="0"/>
            </a:p>
            <a:p>
              <a:pPr algn="ctr">
                <a:defRPr/>
              </a:pPr>
              <a:r>
                <a:rPr lang="en-US" sz="6000" dirty="0"/>
                <a:t>It takes a metropolis.  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781925" y="5918200"/>
              <a:ext cx="1219200" cy="45720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b="1" dirty="0">
                  <a:solidFill>
                    <a:schemeClr val="bg1">
                      <a:lumMod val="75000"/>
                    </a:schemeClr>
                  </a:solidFill>
                </a:rPr>
                <a:t>NBCH</a:t>
              </a:r>
            </a:p>
          </p:txBody>
        </p:sp>
        <p:sp>
          <p:nvSpPr>
            <p:cNvPr id="58388" name="TextBox 3"/>
            <p:cNvSpPr txBox="1">
              <a:spLocks noChangeArrowheads="1"/>
            </p:cNvSpPr>
            <p:nvPr/>
          </p:nvSpPr>
          <p:spPr bwMode="auto">
            <a:xfrm>
              <a:off x="609600" y="6324600"/>
              <a:ext cx="17526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sz="2800" b="1">
                  <a:solidFill>
                    <a:srgbClr val="FFC000"/>
                  </a:solidFill>
                  <a:latin typeface="Palatino Linotype" pitchFamily="18" charset="0"/>
                </a:rPr>
                <a:t>Medicaid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00400" y="3505200"/>
              <a:ext cx="1676400" cy="46196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dirty="0">
                  <a:solidFill>
                    <a:schemeClr val="accent5">
                      <a:lumMod val="25000"/>
                    </a:schemeClr>
                  </a:solidFill>
                  <a:latin typeface="Tw Cen MT" pitchFamily="34" charset="0"/>
                </a:rPr>
                <a:t>Beacon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HRQ March 2005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AHRQ March 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HRQ March 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HRQ March 20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HRQ March 20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Cpresentation_July20_NCSL.CT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CCpresentation_July20_NCSL.C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976313" marR="0" indent="-396875" algn="l" defTabSz="914400" rtl="0" eaLnBrk="0" fontAlgn="base" latinLnBrk="0" hangingPunct="0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tx2"/>
          </a:buClr>
          <a:buSzPct val="95000"/>
          <a:buFontTx/>
          <a:buChar char="–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976313" marR="0" indent="-396875" algn="l" defTabSz="914400" rtl="0" eaLnBrk="0" fontAlgn="base" latinLnBrk="0" hangingPunct="0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tx2"/>
          </a:buClr>
          <a:buSzPct val="95000"/>
          <a:buFontTx/>
          <a:buChar char="–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CCpresentation_July20_NCSL.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presentation_July20_NCSL.C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Presentation to Idaho State Hospital Associatio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Presentation to Idaho State Hospital Associ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lnDef>
  </a:objectDefaults>
  <a:extraClrSchemeLst>
    <a:extraClrScheme>
      <a:clrScheme name="Presentation to Idaho State Hospital Associ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to Idaho State Hospital Associ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to Idaho State Hospital Associ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to Idaho State Hospital Associ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to Idaho State Hospital Associ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to Idaho State Hospital Associ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to Idaho State Hospital Associ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AHRQ March 2005</Template>
  <TotalTime>4066</TotalTime>
  <Words>640</Words>
  <Application>Microsoft Office PowerPoint</Application>
  <PresentationFormat>On-screen Show (4:3)</PresentationFormat>
  <Paragraphs>92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AHRQ March 2005</vt:lpstr>
      <vt:lpstr>CCpresentation_July20_NCSL.CT</vt:lpstr>
      <vt:lpstr>2_Presentation to Idaho State Hospital Association</vt:lpstr>
      <vt:lpstr>Photo Editor Photo</vt:lpstr>
      <vt:lpstr>        AHRQ’s Chartered Value Exchanges: An Overview</vt:lpstr>
      <vt:lpstr> Underlying Philosophy of Collaboratives: “All Health Care is Local”</vt:lpstr>
      <vt:lpstr>AHRQ CVE Program:  Opportunities for Strategic Alignment  within Communities</vt:lpstr>
      <vt:lpstr>600 Leaders with a Stake in Quality                          Provide Opportunity for Strategy Alignment            Within the Community </vt:lpstr>
      <vt:lpstr>24 Chartered Value Exchanges </vt:lpstr>
      <vt:lpstr>24 Chartered Value Exchanges</vt:lpstr>
      <vt:lpstr>CVEs and Public Reporting</vt:lpstr>
      <vt:lpstr> Focus of AHRQ Learning  Network Activities</vt:lpstr>
      <vt:lpstr>Slide 9</vt:lpstr>
    </vt:vector>
  </TitlesOfParts>
  <Company>DHHS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Quality Initiatives: Driving System Transformation through Local, Regional and National Collaboration</dc:title>
  <dc:creator>Carolyn M. Clancy, MD w/Jeff Hardy</dc:creator>
  <dc:description>Alliance for Health Reform, Washington, DC, April 15, 2011</dc:description>
  <cp:lastModifiedBy>DHHS</cp:lastModifiedBy>
  <cp:revision>342</cp:revision>
  <cp:lastPrinted>2011-08-09T17:05:36Z</cp:lastPrinted>
  <dcterms:created xsi:type="dcterms:W3CDTF">2007-07-16T17:26:21Z</dcterms:created>
  <dcterms:modified xsi:type="dcterms:W3CDTF">2011-12-08T18:24:00Z</dcterms:modified>
</cp:coreProperties>
</file>