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embeddings/oleObject6.bin" ContentType="application/vnd.openxmlformats-officedocument.oleObject"/>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embeddings/oleObject16.bin" ContentType="application/vnd.openxmlformats-officedocument.oleObject"/>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embeddings/oleObject17.bin" ContentType="application/vnd.openxmlformats-officedocument.oleObject"/>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embeddings/oleObject18.bin" ContentType="application/vnd.openxmlformats-officedocument.oleObject"/>
  <Override PartName="/ppt/embeddings/oleObject19.bin" ContentType="application/vnd.openxmlformats-officedocument.oleObject"/>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51" r:id="rId1"/>
    <p:sldMasterId id="2147483675" r:id="rId2"/>
    <p:sldMasterId id="2147483689" r:id="rId3"/>
    <p:sldMasterId id="2147483701" r:id="rId4"/>
    <p:sldMasterId id="2147483715" r:id="rId5"/>
  </p:sldMasterIdLst>
  <p:notesMasterIdLst>
    <p:notesMasterId r:id="rId146"/>
  </p:notesMasterIdLst>
  <p:handoutMasterIdLst>
    <p:handoutMasterId r:id="rId147"/>
  </p:handoutMasterIdLst>
  <p:sldIdLst>
    <p:sldId id="960" r:id="rId6"/>
    <p:sldId id="1118" r:id="rId7"/>
    <p:sldId id="1123" r:id="rId8"/>
    <p:sldId id="1119" r:id="rId9"/>
    <p:sldId id="1257" r:id="rId10"/>
    <p:sldId id="1115" r:id="rId11"/>
    <p:sldId id="1105" r:id="rId12"/>
    <p:sldId id="1318" r:id="rId13"/>
    <p:sldId id="1122" r:id="rId14"/>
    <p:sldId id="1247" r:id="rId15"/>
    <p:sldId id="1120" r:id="rId16"/>
    <p:sldId id="1121" r:id="rId17"/>
    <p:sldId id="968" r:id="rId18"/>
    <p:sldId id="969" r:id="rId19"/>
    <p:sldId id="970" r:id="rId20"/>
    <p:sldId id="1248" r:id="rId21"/>
    <p:sldId id="1314" r:id="rId22"/>
    <p:sldId id="1315" r:id="rId23"/>
    <p:sldId id="1316" r:id="rId24"/>
    <p:sldId id="1317" r:id="rId25"/>
    <p:sldId id="1125" r:id="rId26"/>
    <p:sldId id="1299" r:id="rId27"/>
    <p:sldId id="1129" r:id="rId28"/>
    <p:sldId id="1297" r:id="rId29"/>
    <p:sldId id="943" r:id="rId30"/>
    <p:sldId id="1298" r:id="rId31"/>
    <p:sldId id="1106" r:id="rId32"/>
    <p:sldId id="939" r:id="rId33"/>
    <p:sldId id="1249" r:id="rId34"/>
    <p:sldId id="1295" r:id="rId35"/>
    <p:sldId id="1296" r:id="rId36"/>
    <p:sldId id="1167" r:id="rId37"/>
    <p:sldId id="1132" r:id="rId38"/>
    <p:sldId id="1135" r:id="rId39"/>
    <p:sldId id="1136" r:id="rId40"/>
    <p:sldId id="1138" r:id="rId41"/>
    <p:sldId id="1139" r:id="rId42"/>
    <p:sldId id="1133" r:id="rId43"/>
    <p:sldId id="1140" r:id="rId44"/>
    <p:sldId id="1148" r:id="rId45"/>
    <p:sldId id="1250" r:id="rId46"/>
    <p:sldId id="1143" r:id="rId47"/>
    <p:sldId id="1251" r:id="rId48"/>
    <p:sldId id="1146" r:id="rId49"/>
    <p:sldId id="1300" r:id="rId50"/>
    <p:sldId id="1112" r:id="rId51"/>
    <p:sldId id="1158" r:id="rId52"/>
    <p:sldId id="1088" r:id="rId53"/>
    <p:sldId id="1168" r:id="rId54"/>
    <p:sldId id="1150" r:id="rId55"/>
    <p:sldId id="1131" r:id="rId56"/>
    <p:sldId id="1169" r:id="rId57"/>
    <p:sldId id="1172" r:id="rId58"/>
    <p:sldId id="1173" r:id="rId59"/>
    <p:sldId id="1174" r:id="rId60"/>
    <p:sldId id="1171" r:id="rId61"/>
    <p:sldId id="1170" r:id="rId62"/>
    <p:sldId id="1175" r:id="rId63"/>
    <p:sldId id="1235" r:id="rId64"/>
    <p:sldId id="1252" r:id="rId65"/>
    <p:sldId id="1178" r:id="rId66"/>
    <p:sldId id="1258" r:id="rId67"/>
    <p:sldId id="1180" r:id="rId68"/>
    <p:sldId id="1181" r:id="rId69"/>
    <p:sldId id="1182" r:id="rId70"/>
    <p:sldId id="1184" r:id="rId71"/>
    <p:sldId id="1185" r:id="rId72"/>
    <p:sldId id="1186" r:id="rId73"/>
    <p:sldId id="1187" r:id="rId74"/>
    <p:sldId id="1188" r:id="rId75"/>
    <p:sldId id="1189" r:id="rId76"/>
    <p:sldId id="1301" r:id="rId77"/>
    <p:sldId id="1302" r:id="rId78"/>
    <p:sldId id="1303" r:id="rId79"/>
    <p:sldId id="1304" r:id="rId80"/>
    <p:sldId id="1305" r:id="rId81"/>
    <p:sldId id="1306" r:id="rId82"/>
    <p:sldId id="1307" r:id="rId83"/>
    <p:sldId id="1308" r:id="rId84"/>
    <p:sldId id="1309" r:id="rId85"/>
    <p:sldId id="1310" r:id="rId86"/>
    <p:sldId id="1311" r:id="rId87"/>
    <p:sldId id="1211" r:id="rId88"/>
    <p:sldId id="1312" r:id="rId89"/>
    <p:sldId id="1313" r:id="rId90"/>
    <p:sldId id="1202" r:id="rId91"/>
    <p:sldId id="1203" r:id="rId92"/>
    <p:sldId id="1262" r:id="rId93"/>
    <p:sldId id="1264" r:id="rId94"/>
    <p:sldId id="1265" r:id="rId95"/>
    <p:sldId id="1266" r:id="rId96"/>
    <p:sldId id="1267" r:id="rId97"/>
    <p:sldId id="1268" r:id="rId98"/>
    <p:sldId id="1269" r:id="rId99"/>
    <p:sldId id="1270" r:id="rId100"/>
    <p:sldId id="1271" r:id="rId101"/>
    <p:sldId id="1272" r:id="rId102"/>
    <p:sldId id="1273" r:id="rId103"/>
    <p:sldId id="1274" r:id="rId104"/>
    <p:sldId id="1275" r:id="rId105"/>
    <p:sldId id="1276" r:id="rId106"/>
    <p:sldId id="1277" r:id="rId107"/>
    <p:sldId id="1293" r:id="rId108"/>
    <p:sldId id="1278" r:id="rId109"/>
    <p:sldId id="1279" r:id="rId110"/>
    <p:sldId id="1280" r:id="rId111"/>
    <p:sldId id="1281" r:id="rId112"/>
    <p:sldId id="1282" r:id="rId113"/>
    <p:sldId id="1283" r:id="rId114"/>
    <p:sldId id="1284" r:id="rId115"/>
    <p:sldId id="1285" r:id="rId116"/>
    <p:sldId id="1286" r:id="rId117"/>
    <p:sldId id="1287" r:id="rId118"/>
    <p:sldId id="1288" r:id="rId119"/>
    <p:sldId id="1289" r:id="rId120"/>
    <p:sldId id="1290" r:id="rId121"/>
    <p:sldId id="1291" r:id="rId122"/>
    <p:sldId id="1292" r:id="rId123"/>
    <p:sldId id="1212" r:id="rId124"/>
    <p:sldId id="1204" r:id="rId125"/>
    <p:sldId id="1205" r:id="rId126"/>
    <p:sldId id="1246" r:id="rId127"/>
    <p:sldId id="1213" r:id="rId128"/>
    <p:sldId id="1207" r:id="rId129"/>
    <p:sldId id="1208" r:id="rId130"/>
    <p:sldId id="1254" r:id="rId131"/>
    <p:sldId id="1255" r:id="rId132"/>
    <p:sldId id="1241" r:id="rId133"/>
    <p:sldId id="1216" r:id="rId134"/>
    <p:sldId id="1219" r:id="rId135"/>
    <p:sldId id="1220" r:id="rId136"/>
    <p:sldId id="1242" r:id="rId137"/>
    <p:sldId id="1243" r:id="rId138"/>
    <p:sldId id="1244" r:id="rId139"/>
    <p:sldId id="1245" r:id="rId140"/>
    <p:sldId id="1260" r:id="rId141"/>
    <p:sldId id="1221" r:id="rId142"/>
    <p:sldId id="1224" r:id="rId143"/>
    <p:sldId id="1227" r:id="rId144"/>
    <p:sldId id="1226" r:id="rId145"/>
  </p:sldIdLst>
  <p:sldSz cx="9144000" cy="6858000" type="screen4x3"/>
  <p:notesSz cx="7010400" cy="9296400"/>
  <p:defaultTextStyle>
    <a:defPPr>
      <a:defRPr lang="en-US"/>
    </a:defPPr>
    <a:lvl1pPr algn="l" rtl="0" fontAlgn="base">
      <a:spcBef>
        <a:spcPct val="0"/>
      </a:spcBef>
      <a:spcAft>
        <a:spcPct val="0"/>
      </a:spcAft>
      <a:defRPr sz="1100" kern="1200">
        <a:solidFill>
          <a:schemeClr val="tx1"/>
        </a:solidFill>
        <a:latin typeface="Arial" charset="0"/>
        <a:ea typeface="ＭＳ Ｐゴシック" charset="0"/>
        <a:cs typeface="+mn-cs"/>
      </a:defRPr>
    </a:lvl1pPr>
    <a:lvl2pPr marL="457200" algn="l" rtl="0" fontAlgn="base">
      <a:spcBef>
        <a:spcPct val="0"/>
      </a:spcBef>
      <a:spcAft>
        <a:spcPct val="0"/>
      </a:spcAft>
      <a:defRPr sz="1100" kern="1200">
        <a:solidFill>
          <a:schemeClr val="tx1"/>
        </a:solidFill>
        <a:latin typeface="Arial" charset="0"/>
        <a:ea typeface="ＭＳ Ｐゴシック" charset="0"/>
        <a:cs typeface="+mn-cs"/>
      </a:defRPr>
    </a:lvl2pPr>
    <a:lvl3pPr marL="914400" algn="l" rtl="0" fontAlgn="base">
      <a:spcBef>
        <a:spcPct val="0"/>
      </a:spcBef>
      <a:spcAft>
        <a:spcPct val="0"/>
      </a:spcAft>
      <a:defRPr sz="1100" kern="1200">
        <a:solidFill>
          <a:schemeClr val="tx1"/>
        </a:solidFill>
        <a:latin typeface="Arial" charset="0"/>
        <a:ea typeface="ＭＳ Ｐゴシック" charset="0"/>
        <a:cs typeface="+mn-cs"/>
      </a:defRPr>
    </a:lvl3pPr>
    <a:lvl4pPr marL="1371600" algn="l" rtl="0" fontAlgn="base">
      <a:spcBef>
        <a:spcPct val="0"/>
      </a:spcBef>
      <a:spcAft>
        <a:spcPct val="0"/>
      </a:spcAft>
      <a:defRPr sz="1100" kern="1200">
        <a:solidFill>
          <a:schemeClr val="tx1"/>
        </a:solidFill>
        <a:latin typeface="Arial" charset="0"/>
        <a:ea typeface="ＭＳ Ｐゴシック" charset="0"/>
        <a:cs typeface="+mn-cs"/>
      </a:defRPr>
    </a:lvl4pPr>
    <a:lvl5pPr marL="1828800" algn="l" rtl="0" fontAlgn="base">
      <a:spcBef>
        <a:spcPct val="0"/>
      </a:spcBef>
      <a:spcAft>
        <a:spcPct val="0"/>
      </a:spcAft>
      <a:defRPr sz="1100" kern="1200">
        <a:solidFill>
          <a:schemeClr val="tx1"/>
        </a:solidFill>
        <a:latin typeface="Arial" charset="0"/>
        <a:ea typeface="ＭＳ Ｐゴシック" charset="0"/>
        <a:cs typeface="+mn-cs"/>
      </a:defRPr>
    </a:lvl5pPr>
    <a:lvl6pPr marL="2286000" algn="l" defTabSz="457200" rtl="0" eaLnBrk="1" latinLnBrk="0" hangingPunct="1">
      <a:defRPr sz="1100" kern="1200">
        <a:solidFill>
          <a:schemeClr val="tx1"/>
        </a:solidFill>
        <a:latin typeface="Arial" charset="0"/>
        <a:ea typeface="ＭＳ Ｐゴシック" charset="0"/>
        <a:cs typeface="+mn-cs"/>
      </a:defRPr>
    </a:lvl6pPr>
    <a:lvl7pPr marL="2743200" algn="l" defTabSz="457200" rtl="0" eaLnBrk="1" latinLnBrk="0" hangingPunct="1">
      <a:defRPr sz="1100" kern="1200">
        <a:solidFill>
          <a:schemeClr val="tx1"/>
        </a:solidFill>
        <a:latin typeface="Arial" charset="0"/>
        <a:ea typeface="ＭＳ Ｐゴシック" charset="0"/>
        <a:cs typeface="+mn-cs"/>
      </a:defRPr>
    </a:lvl7pPr>
    <a:lvl8pPr marL="3200400" algn="l" defTabSz="457200" rtl="0" eaLnBrk="1" latinLnBrk="0" hangingPunct="1">
      <a:defRPr sz="1100" kern="1200">
        <a:solidFill>
          <a:schemeClr val="tx1"/>
        </a:solidFill>
        <a:latin typeface="Arial" charset="0"/>
        <a:ea typeface="ＭＳ Ｐゴシック" charset="0"/>
        <a:cs typeface="+mn-cs"/>
      </a:defRPr>
    </a:lvl8pPr>
    <a:lvl9pPr marL="3657600" algn="l" defTabSz="457200" rtl="0" eaLnBrk="1" latinLnBrk="0" hangingPunct="1">
      <a:defRPr sz="1100"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FF00"/>
    <a:srgbClr val="F0EA00"/>
    <a:srgbClr val="D3D6DF"/>
    <a:srgbClr val="001454"/>
    <a:srgbClr val="5DBEF9"/>
    <a:srgbClr val="216FEF"/>
    <a:srgbClr val="14D2C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4" autoAdjust="0"/>
    <p:restoredTop sz="86374" autoAdjust="0"/>
  </p:normalViewPr>
  <p:slideViewPr>
    <p:cSldViewPr snapToGrid="0">
      <p:cViewPr>
        <p:scale>
          <a:sx n="60" d="100"/>
          <a:sy n="60" d="100"/>
        </p:scale>
        <p:origin x="-2144" y="-1616"/>
      </p:cViewPr>
      <p:guideLst>
        <p:guide orient="horz" pos="2160"/>
        <p:guide pos="2880"/>
      </p:guideLst>
    </p:cSldViewPr>
  </p:slideViewPr>
  <p:outlineViewPr>
    <p:cViewPr>
      <p:scale>
        <a:sx n="33" d="100"/>
        <a:sy n="33" d="100"/>
      </p:scale>
      <p:origin x="0" y="98856"/>
    </p:cViewPr>
  </p:outlineViewPr>
  <p:notesTextViewPr>
    <p:cViewPr>
      <p:scale>
        <a:sx n="100" d="100"/>
        <a:sy n="100" d="100"/>
      </p:scale>
      <p:origin x="0" y="0"/>
    </p:cViewPr>
  </p:notesTextViewPr>
  <p:sorterViewPr>
    <p:cViewPr>
      <p:scale>
        <a:sx n="66" d="100"/>
        <a:sy n="66" d="100"/>
      </p:scale>
      <p:origin x="0" y="13122"/>
    </p:cViewPr>
  </p:sorterViewPr>
  <p:notesViewPr>
    <p:cSldViewPr snapToGrid="0">
      <p:cViewPr>
        <p:scale>
          <a:sx n="100" d="100"/>
          <a:sy n="100" d="100"/>
        </p:scale>
        <p:origin x="-1500" y="62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120" Type="http://schemas.openxmlformats.org/officeDocument/2006/relationships/slide" Target="slides/slide115.xml"/><Relationship Id="rId121" Type="http://schemas.openxmlformats.org/officeDocument/2006/relationships/slide" Target="slides/slide116.xml"/><Relationship Id="rId122" Type="http://schemas.openxmlformats.org/officeDocument/2006/relationships/slide" Target="slides/slide117.xml"/><Relationship Id="rId123" Type="http://schemas.openxmlformats.org/officeDocument/2006/relationships/slide" Target="slides/slide118.xml"/><Relationship Id="rId124" Type="http://schemas.openxmlformats.org/officeDocument/2006/relationships/slide" Target="slides/slide119.xml"/><Relationship Id="rId125" Type="http://schemas.openxmlformats.org/officeDocument/2006/relationships/slide" Target="slides/slide120.xml"/><Relationship Id="rId126" Type="http://schemas.openxmlformats.org/officeDocument/2006/relationships/slide" Target="slides/slide121.xml"/><Relationship Id="rId127" Type="http://schemas.openxmlformats.org/officeDocument/2006/relationships/slide" Target="slides/slide122.xml"/><Relationship Id="rId128" Type="http://schemas.openxmlformats.org/officeDocument/2006/relationships/slide" Target="slides/slide123.xml"/><Relationship Id="rId129" Type="http://schemas.openxmlformats.org/officeDocument/2006/relationships/slide" Target="slides/slide12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90" Type="http://schemas.openxmlformats.org/officeDocument/2006/relationships/slide" Target="slides/slide85.xml"/><Relationship Id="rId91" Type="http://schemas.openxmlformats.org/officeDocument/2006/relationships/slide" Target="slides/slide86.xml"/><Relationship Id="rId92" Type="http://schemas.openxmlformats.org/officeDocument/2006/relationships/slide" Target="slides/slide87.xml"/><Relationship Id="rId93" Type="http://schemas.openxmlformats.org/officeDocument/2006/relationships/slide" Target="slides/slide88.xml"/><Relationship Id="rId94" Type="http://schemas.openxmlformats.org/officeDocument/2006/relationships/slide" Target="slides/slide89.xml"/><Relationship Id="rId95" Type="http://schemas.openxmlformats.org/officeDocument/2006/relationships/slide" Target="slides/slide90.xml"/><Relationship Id="rId96" Type="http://schemas.openxmlformats.org/officeDocument/2006/relationships/slide" Target="slides/slide91.xml"/><Relationship Id="rId101" Type="http://schemas.openxmlformats.org/officeDocument/2006/relationships/slide" Target="slides/slide96.xml"/><Relationship Id="rId102" Type="http://schemas.openxmlformats.org/officeDocument/2006/relationships/slide" Target="slides/slide97.xml"/><Relationship Id="rId103" Type="http://schemas.openxmlformats.org/officeDocument/2006/relationships/slide" Target="slides/slide98.xml"/><Relationship Id="rId104" Type="http://schemas.openxmlformats.org/officeDocument/2006/relationships/slide" Target="slides/slide99.xml"/><Relationship Id="rId105" Type="http://schemas.openxmlformats.org/officeDocument/2006/relationships/slide" Target="slides/slide100.xml"/><Relationship Id="rId106" Type="http://schemas.openxmlformats.org/officeDocument/2006/relationships/slide" Target="slides/slide101.xml"/><Relationship Id="rId107" Type="http://schemas.openxmlformats.org/officeDocument/2006/relationships/slide" Target="slides/slide102.xml"/><Relationship Id="rId108" Type="http://schemas.openxmlformats.org/officeDocument/2006/relationships/slide" Target="slides/slide103.xml"/><Relationship Id="rId109" Type="http://schemas.openxmlformats.org/officeDocument/2006/relationships/slide" Target="slides/slide104.xml"/><Relationship Id="rId97" Type="http://schemas.openxmlformats.org/officeDocument/2006/relationships/slide" Target="slides/slide92.xml"/><Relationship Id="rId98" Type="http://schemas.openxmlformats.org/officeDocument/2006/relationships/slide" Target="slides/slide93.xml"/><Relationship Id="rId99" Type="http://schemas.openxmlformats.org/officeDocument/2006/relationships/slide" Target="slides/slide94.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100" Type="http://schemas.openxmlformats.org/officeDocument/2006/relationships/slide" Target="slides/slide95.xml"/><Relationship Id="rId150" Type="http://schemas.openxmlformats.org/officeDocument/2006/relationships/viewProps" Target="viewProps.xml"/><Relationship Id="rId151" Type="http://schemas.openxmlformats.org/officeDocument/2006/relationships/theme" Target="theme/theme1.xml"/><Relationship Id="rId152" Type="http://schemas.openxmlformats.org/officeDocument/2006/relationships/tableStyles" Target="tableStyles.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slide" Target="slides/slide72.xml"/><Relationship Id="rId78" Type="http://schemas.openxmlformats.org/officeDocument/2006/relationships/slide" Target="slides/slide73.xml"/><Relationship Id="rId79" Type="http://schemas.openxmlformats.org/officeDocument/2006/relationships/slide" Target="slides/slide74.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30" Type="http://schemas.openxmlformats.org/officeDocument/2006/relationships/slide" Target="slides/slide125.xml"/><Relationship Id="rId131" Type="http://schemas.openxmlformats.org/officeDocument/2006/relationships/slide" Target="slides/slide126.xml"/><Relationship Id="rId132" Type="http://schemas.openxmlformats.org/officeDocument/2006/relationships/slide" Target="slides/slide127.xml"/><Relationship Id="rId133" Type="http://schemas.openxmlformats.org/officeDocument/2006/relationships/slide" Target="slides/slide128.xml"/><Relationship Id="rId134" Type="http://schemas.openxmlformats.org/officeDocument/2006/relationships/slide" Target="slides/slide129.xml"/><Relationship Id="rId135" Type="http://schemas.openxmlformats.org/officeDocument/2006/relationships/slide" Target="slides/slide130.xml"/><Relationship Id="rId136" Type="http://schemas.openxmlformats.org/officeDocument/2006/relationships/slide" Target="slides/slide131.xml"/><Relationship Id="rId137" Type="http://schemas.openxmlformats.org/officeDocument/2006/relationships/slide" Target="slides/slide132.xml"/><Relationship Id="rId138" Type="http://schemas.openxmlformats.org/officeDocument/2006/relationships/slide" Target="slides/slide133.xml"/><Relationship Id="rId139" Type="http://schemas.openxmlformats.org/officeDocument/2006/relationships/slide" Target="slides/slide13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110" Type="http://schemas.openxmlformats.org/officeDocument/2006/relationships/slide" Target="slides/slide105.xml"/><Relationship Id="rId111" Type="http://schemas.openxmlformats.org/officeDocument/2006/relationships/slide" Target="slides/slide106.xml"/><Relationship Id="rId112" Type="http://schemas.openxmlformats.org/officeDocument/2006/relationships/slide" Target="slides/slide107.xml"/><Relationship Id="rId113" Type="http://schemas.openxmlformats.org/officeDocument/2006/relationships/slide" Target="slides/slide108.xml"/><Relationship Id="rId114" Type="http://schemas.openxmlformats.org/officeDocument/2006/relationships/slide" Target="slides/slide109.xml"/><Relationship Id="rId115" Type="http://schemas.openxmlformats.org/officeDocument/2006/relationships/slide" Target="slides/slide110.xml"/><Relationship Id="rId116" Type="http://schemas.openxmlformats.org/officeDocument/2006/relationships/slide" Target="slides/slide111.xml"/><Relationship Id="rId117" Type="http://schemas.openxmlformats.org/officeDocument/2006/relationships/slide" Target="slides/slide112.xml"/><Relationship Id="rId118" Type="http://schemas.openxmlformats.org/officeDocument/2006/relationships/slide" Target="slides/slide113.xml"/><Relationship Id="rId119" Type="http://schemas.openxmlformats.org/officeDocument/2006/relationships/slide" Target="slides/slide11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80" Type="http://schemas.openxmlformats.org/officeDocument/2006/relationships/slide" Target="slides/slide75.xml"/><Relationship Id="rId81" Type="http://schemas.openxmlformats.org/officeDocument/2006/relationships/slide" Target="slides/slide76.xml"/><Relationship Id="rId82" Type="http://schemas.openxmlformats.org/officeDocument/2006/relationships/slide" Target="slides/slide77.xml"/><Relationship Id="rId83" Type="http://schemas.openxmlformats.org/officeDocument/2006/relationships/slide" Target="slides/slide78.xml"/><Relationship Id="rId84" Type="http://schemas.openxmlformats.org/officeDocument/2006/relationships/slide" Target="slides/slide79.xml"/><Relationship Id="rId85" Type="http://schemas.openxmlformats.org/officeDocument/2006/relationships/slide" Target="slides/slide80.xml"/><Relationship Id="rId86" Type="http://schemas.openxmlformats.org/officeDocument/2006/relationships/slide" Target="slides/slide81.xml"/><Relationship Id="rId87" Type="http://schemas.openxmlformats.org/officeDocument/2006/relationships/slide" Target="slides/slide82.xml"/><Relationship Id="rId88" Type="http://schemas.openxmlformats.org/officeDocument/2006/relationships/slide" Target="slides/slide83.xml"/><Relationship Id="rId89" Type="http://schemas.openxmlformats.org/officeDocument/2006/relationships/slide" Target="slides/slide84.xml"/><Relationship Id="rId140" Type="http://schemas.openxmlformats.org/officeDocument/2006/relationships/slide" Target="slides/slide135.xml"/><Relationship Id="rId141" Type="http://schemas.openxmlformats.org/officeDocument/2006/relationships/slide" Target="slides/slide136.xml"/><Relationship Id="rId142" Type="http://schemas.openxmlformats.org/officeDocument/2006/relationships/slide" Target="slides/slide137.xml"/><Relationship Id="rId143" Type="http://schemas.openxmlformats.org/officeDocument/2006/relationships/slide" Target="slides/slide138.xml"/><Relationship Id="rId144" Type="http://schemas.openxmlformats.org/officeDocument/2006/relationships/slide" Target="slides/slide139.xml"/><Relationship Id="rId145" Type="http://schemas.openxmlformats.org/officeDocument/2006/relationships/slide" Target="slides/slide140.xml"/><Relationship Id="rId146" Type="http://schemas.openxmlformats.org/officeDocument/2006/relationships/notesMaster" Target="notesMasters/notesMaster1.xml"/><Relationship Id="rId147" Type="http://schemas.openxmlformats.org/officeDocument/2006/relationships/handoutMaster" Target="handoutMasters/handoutMaster1.xml"/><Relationship Id="rId148" Type="http://schemas.openxmlformats.org/officeDocument/2006/relationships/printerSettings" Target="printerSettings/printerSettings1.bin"/><Relationship Id="rId14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1A33E4-47C6-41F5-BF75-114F56507715}" type="doc">
      <dgm:prSet loTypeId="urn:microsoft.com/office/officeart/2005/8/layout/orgChart1" loCatId="hierarchy" qsTypeId="urn:microsoft.com/office/officeart/2005/8/quickstyle/simple5" qsCatId="simple" csTypeId="urn:microsoft.com/office/officeart/2005/8/colors/colorful2" csCatId="colorful" phldr="1"/>
      <dgm:spPr/>
      <dgm:t>
        <a:bodyPr/>
        <a:lstStyle/>
        <a:p>
          <a:endParaRPr lang="en-US"/>
        </a:p>
      </dgm:t>
    </dgm:pt>
    <dgm:pt modelId="{E1A96A46-DBA9-4B83-A9EB-FE409EA7A825}">
      <dgm:prSet phldrT="[Text]" custT="1"/>
      <dgm:spPr>
        <a:solidFill>
          <a:schemeClr val="accent4">
            <a:lumMod val="50000"/>
          </a:schemeClr>
        </a:solidFill>
      </dgm:spPr>
      <dgm:t>
        <a:bodyPr/>
        <a:lstStyle/>
        <a:p>
          <a:endParaRPr lang="en-US" sz="3200" b="1" dirty="0"/>
        </a:p>
      </dgm:t>
    </dgm:pt>
    <dgm:pt modelId="{79A66117-E9E4-4446-B6F8-1E1215874189}" type="parTrans" cxnId="{86083966-D380-4BB6-8069-3FC866C75E4E}">
      <dgm:prSet/>
      <dgm:spPr/>
      <dgm:t>
        <a:bodyPr/>
        <a:lstStyle/>
        <a:p>
          <a:endParaRPr lang="en-US" b="1"/>
        </a:p>
      </dgm:t>
    </dgm:pt>
    <dgm:pt modelId="{998D24BC-6CB7-45EE-9B3F-0283A162D9D7}" type="sibTrans" cxnId="{86083966-D380-4BB6-8069-3FC866C75E4E}">
      <dgm:prSet/>
      <dgm:spPr/>
      <dgm:t>
        <a:bodyPr/>
        <a:lstStyle/>
        <a:p>
          <a:endParaRPr lang="en-US" b="1"/>
        </a:p>
      </dgm:t>
    </dgm:pt>
    <dgm:pt modelId="{5C0D6FBF-504B-40FD-B672-CFA3FB5FB899}">
      <dgm:prSet phldrT="[Text]" custT="1"/>
      <dgm:spPr>
        <a:solidFill>
          <a:schemeClr val="accent1">
            <a:lumMod val="50000"/>
          </a:schemeClr>
        </a:solidFill>
      </dgm:spPr>
      <dgm:t>
        <a:bodyPr/>
        <a:lstStyle/>
        <a:p>
          <a:r>
            <a:rPr lang="en-US" sz="2000" b="1" dirty="0" smtClean="0"/>
            <a:t>Research Tools</a:t>
          </a:r>
          <a:endParaRPr lang="en-US" sz="2000" b="1" dirty="0"/>
        </a:p>
      </dgm:t>
    </dgm:pt>
    <dgm:pt modelId="{62D0253E-5347-4552-B02A-C0EE1E02A72A}" type="parTrans" cxnId="{752EDD98-3270-4D30-A27E-CF7302E268C2}">
      <dgm:prSet/>
      <dgm:spPr/>
      <dgm:t>
        <a:bodyPr/>
        <a:lstStyle/>
        <a:p>
          <a:endParaRPr lang="en-US" b="1"/>
        </a:p>
      </dgm:t>
    </dgm:pt>
    <dgm:pt modelId="{1D5F39F8-E9EC-415A-8A42-C545A9320AC1}" type="sibTrans" cxnId="{752EDD98-3270-4D30-A27E-CF7302E268C2}">
      <dgm:prSet/>
      <dgm:spPr/>
      <dgm:t>
        <a:bodyPr/>
        <a:lstStyle/>
        <a:p>
          <a:endParaRPr lang="en-US" b="1"/>
        </a:p>
      </dgm:t>
    </dgm:pt>
    <dgm:pt modelId="{F2213305-8115-4F9B-800B-1CAEA18541DC}">
      <dgm:prSet phldrT="[Text]" custT="1"/>
      <dgm:spPr>
        <a:solidFill>
          <a:schemeClr val="accent1">
            <a:lumMod val="50000"/>
          </a:schemeClr>
        </a:solidFill>
      </dgm:spPr>
      <dgm:t>
        <a:bodyPr/>
        <a:lstStyle/>
        <a:p>
          <a:r>
            <a:rPr lang="en-US" sz="2000" b="1" dirty="0" smtClean="0"/>
            <a:t>Research Publications</a:t>
          </a:r>
          <a:endParaRPr lang="en-US" sz="2000" b="1" dirty="0"/>
        </a:p>
      </dgm:t>
    </dgm:pt>
    <dgm:pt modelId="{F1974F1A-E065-40DD-852E-E1A961FA3A9C}" type="parTrans" cxnId="{1F6EF08A-3762-438F-A1A1-38D725D07D53}">
      <dgm:prSet/>
      <dgm:spPr/>
      <dgm:t>
        <a:bodyPr/>
        <a:lstStyle/>
        <a:p>
          <a:endParaRPr lang="en-US" b="1"/>
        </a:p>
      </dgm:t>
    </dgm:pt>
    <dgm:pt modelId="{7D1B5418-651C-4C21-A792-E02DCB1AD903}" type="sibTrans" cxnId="{1F6EF08A-3762-438F-A1A1-38D725D07D53}">
      <dgm:prSet/>
      <dgm:spPr/>
      <dgm:t>
        <a:bodyPr/>
        <a:lstStyle/>
        <a:p>
          <a:endParaRPr lang="en-US" b="1"/>
        </a:p>
      </dgm:t>
    </dgm:pt>
    <dgm:pt modelId="{FBE092F7-6ABE-4BDB-94DC-E9A549888A52}">
      <dgm:prSet phldrT="[Text]" custT="1"/>
      <dgm:spPr>
        <a:solidFill>
          <a:schemeClr val="accent1">
            <a:lumMod val="50000"/>
          </a:schemeClr>
        </a:solidFill>
      </dgm:spPr>
      <dgm:t>
        <a:bodyPr/>
        <a:lstStyle/>
        <a:p>
          <a:r>
            <a:rPr lang="en-US" sz="2000" b="1" dirty="0" smtClean="0"/>
            <a:t>User Support</a:t>
          </a:r>
          <a:endParaRPr lang="en-US" sz="2000" b="1" dirty="0"/>
        </a:p>
      </dgm:t>
    </dgm:pt>
    <dgm:pt modelId="{082BD50E-23A6-4EE6-BC2F-711F29CC9428}" type="parTrans" cxnId="{47499E04-54AF-4589-8131-23F883BF3DA2}">
      <dgm:prSet/>
      <dgm:spPr/>
      <dgm:t>
        <a:bodyPr/>
        <a:lstStyle/>
        <a:p>
          <a:endParaRPr lang="en-US" b="1"/>
        </a:p>
      </dgm:t>
    </dgm:pt>
    <dgm:pt modelId="{1666EAF3-D9C0-4AC2-B00F-E227D49EC39A}" type="sibTrans" cxnId="{47499E04-54AF-4589-8131-23F883BF3DA2}">
      <dgm:prSet/>
      <dgm:spPr/>
      <dgm:t>
        <a:bodyPr/>
        <a:lstStyle/>
        <a:p>
          <a:endParaRPr lang="en-US" b="1"/>
        </a:p>
      </dgm:t>
    </dgm:pt>
    <dgm:pt modelId="{5634C646-637B-4C27-A130-4E15DF1F27A8}">
      <dgm:prSet custT="1"/>
      <dgm:spPr>
        <a:solidFill>
          <a:schemeClr val="accent1">
            <a:lumMod val="50000"/>
          </a:schemeClr>
        </a:solidFill>
      </dgm:spPr>
      <dgm:t>
        <a:bodyPr/>
        <a:lstStyle/>
        <a:p>
          <a:r>
            <a:rPr lang="en-US" sz="2000" b="1" dirty="0" smtClean="0"/>
            <a:t>HCUP Databases</a:t>
          </a:r>
          <a:endParaRPr lang="en-US" sz="2000" b="1" dirty="0"/>
        </a:p>
      </dgm:t>
    </dgm:pt>
    <dgm:pt modelId="{CBBFD226-62D7-4635-8668-07F951524952}" type="parTrans" cxnId="{DAAD4D4B-E381-469F-8E9C-7000D9359B9A}">
      <dgm:prSet/>
      <dgm:spPr/>
      <dgm:t>
        <a:bodyPr/>
        <a:lstStyle/>
        <a:p>
          <a:endParaRPr lang="en-US" b="1"/>
        </a:p>
      </dgm:t>
    </dgm:pt>
    <dgm:pt modelId="{F16C365B-7614-44DB-8930-34366479F3A1}" type="sibTrans" cxnId="{DAAD4D4B-E381-469F-8E9C-7000D9359B9A}">
      <dgm:prSet/>
      <dgm:spPr/>
      <dgm:t>
        <a:bodyPr/>
        <a:lstStyle/>
        <a:p>
          <a:endParaRPr lang="en-US" b="1"/>
        </a:p>
      </dgm:t>
    </dgm:pt>
    <dgm:pt modelId="{ABFD6E14-7E65-4DC1-82F7-9D74538AEF34}" type="pres">
      <dgm:prSet presAssocID="{3D1A33E4-47C6-41F5-BF75-114F56507715}" presName="hierChild1" presStyleCnt="0">
        <dgm:presLayoutVars>
          <dgm:orgChart val="1"/>
          <dgm:chPref val="1"/>
          <dgm:dir/>
          <dgm:animOne val="branch"/>
          <dgm:animLvl val="lvl"/>
          <dgm:resizeHandles/>
        </dgm:presLayoutVars>
      </dgm:prSet>
      <dgm:spPr/>
      <dgm:t>
        <a:bodyPr/>
        <a:lstStyle/>
        <a:p>
          <a:endParaRPr lang="en-US"/>
        </a:p>
      </dgm:t>
    </dgm:pt>
    <dgm:pt modelId="{D8320E64-517B-4B0E-BE62-D378C1DA83B5}" type="pres">
      <dgm:prSet presAssocID="{E1A96A46-DBA9-4B83-A9EB-FE409EA7A825}" presName="hierRoot1" presStyleCnt="0">
        <dgm:presLayoutVars>
          <dgm:hierBranch val="init"/>
        </dgm:presLayoutVars>
      </dgm:prSet>
      <dgm:spPr/>
    </dgm:pt>
    <dgm:pt modelId="{31B43478-DDA4-40BE-9D4E-E33379D749A5}" type="pres">
      <dgm:prSet presAssocID="{E1A96A46-DBA9-4B83-A9EB-FE409EA7A825}" presName="rootComposite1" presStyleCnt="0"/>
      <dgm:spPr/>
    </dgm:pt>
    <dgm:pt modelId="{A004181F-6D36-4915-9996-F4BA501D35B1}" type="pres">
      <dgm:prSet presAssocID="{E1A96A46-DBA9-4B83-A9EB-FE409EA7A825}" presName="rootText1" presStyleLbl="node0" presStyleIdx="0" presStyleCnt="1" custScaleY="193471">
        <dgm:presLayoutVars>
          <dgm:chPref val="3"/>
        </dgm:presLayoutVars>
      </dgm:prSet>
      <dgm:spPr/>
      <dgm:t>
        <a:bodyPr/>
        <a:lstStyle/>
        <a:p>
          <a:endParaRPr lang="en-US"/>
        </a:p>
      </dgm:t>
    </dgm:pt>
    <dgm:pt modelId="{41167129-77F6-4B51-99AA-027B510E8BE8}" type="pres">
      <dgm:prSet presAssocID="{E1A96A46-DBA9-4B83-A9EB-FE409EA7A825}" presName="rootConnector1" presStyleLbl="node1" presStyleIdx="0" presStyleCnt="0"/>
      <dgm:spPr/>
      <dgm:t>
        <a:bodyPr/>
        <a:lstStyle/>
        <a:p>
          <a:endParaRPr lang="en-US"/>
        </a:p>
      </dgm:t>
    </dgm:pt>
    <dgm:pt modelId="{564FCAEB-CB47-4569-839B-32488733BAA4}" type="pres">
      <dgm:prSet presAssocID="{E1A96A46-DBA9-4B83-A9EB-FE409EA7A825}" presName="hierChild2" presStyleCnt="0"/>
      <dgm:spPr/>
    </dgm:pt>
    <dgm:pt modelId="{48C02A65-F580-4B64-9489-642B66FEEADB}" type="pres">
      <dgm:prSet presAssocID="{CBBFD226-62D7-4635-8668-07F951524952}" presName="Name37" presStyleLbl="parChTrans1D2" presStyleIdx="0" presStyleCnt="4"/>
      <dgm:spPr/>
      <dgm:t>
        <a:bodyPr/>
        <a:lstStyle/>
        <a:p>
          <a:endParaRPr lang="en-US"/>
        </a:p>
      </dgm:t>
    </dgm:pt>
    <dgm:pt modelId="{D1AAC178-CE1F-4A67-9E0B-E2D48C202409}" type="pres">
      <dgm:prSet presAssocID="{5634C646-637B-4C27-A130-4E15DF1F27A8}" presName="hierRoot2" presStyleCnt="0">
        <dgm:presLayoutVars>
          <dgm:hierBranch val="init"/>
        </dgm:presLayoutVars>
      </dgm:prSet>
      <dgm:spPr/>
    </dgm:pt>
    <dgm:pt modelId="{F503A2A2-0457-4B4A-AD9F-9821781C13A1}" type="pres">
      <dgm:prSet presAssocID="{5634C646-637B-4C27-A130-4E15DF1F27A8}" presName="rootComposite" presStyleCnt="0"/>
      <dgm:spPr/>
    </dgm:pt>
    <dgm:pt modelId="{E8EC03BE-F8E5-488A-9054-A31AC91BC7EF}" type="pres">
      <dgm:prSet presAssocID="{5634C646-637B-4C27-A130-4E15DF1F27A8}" presName="rootText" presStyleLbl="node2" presStyleIdx="0" presStyleCnt="4">
        <dgm:presLayoutVars>
          <dgm:chPref val="3"/>
        </dgm:presLayoutVars>
      </dgm:prSet>
      <dgm:spPr/>
      <dgm:t>
        <a:bodyPr/>
        <a:lstStyle/>
        <a:p>
          <a:endParaRPr lang="en-US"/>
        </a:p>
      </dgm:t>
    </dgm:pt>
    <dgm:pt modelId="{9D7B1C57-19E1-4E8C-B543-B44178D536AE}" type="pres">
      <dgm:prSet presAssocID="{5634C646-637B-4C27-A130-4E15DF1F27A8}" presName="rootConnector" presStyleLbl="node2" presStyleIdx="0" presStyleCnt="4"/>
      <dgm:spPr/>
      <dgm:t>
        <a:bodyPr/>
        <a:lstStyle/>
        <a:p>
          <a:endParaRPr lang="en-US"/>
        </a:p>
      </dgm:t>
    </dgm:pt>
    <dgm:pt modelId="{301413D1-D6BC-4A46-AFC1-0DA22398AA0D}" type="pres">
      <dgm:prSet presAssocID="{5634C646-637B-4C27-A130-4E15DF1F27A8}" presName="hierChild4" presStyleCnt="0"/>
      <dgm:spPr/>
    </dgm:pt>
    <dgm:pt modelId="{5EB89EC2-9084-4300-98C5-094E212F56EA}" type="pres">
      <dgm:prSet presAssocID="{5634C646-637B-4C27-A130-4E15DF1F27A8}" presName="hierChild5" presStyleCnt="0"/>
      <dgm:spPr/>
    </dgm:pt>
    <dgm:pt modelId="{253998DC-3B4B-4607-92E6-C8471F646A07}" type="pres">
      <dgm:prSet presAssocID="{62D0253E-5347-4552-B02A-C0EE1E02A72A}" presName="Name37" presStyleLbl="parChTrans1D2" presStyleIdx="1" presStyleCnt="4"/>
      <dgm:spPr/>
      <dgm:t>
        <a:bodyPr/>
        <a:lstStyle/>
        <a:p>
          <a:endParaRPr lang="en-US"/>
        </a:p>
      </dgm:t>
    </dgm:pt>
    <dgm:pt modelId="{7ED6B837-0958-490A-97E1-8DCEAD377085}" type="pres">
      <dgm:prSet presAssocID="{5C0D6FBF-504B-40FD-B672-CFA3FB5FB899}" presName="hierRoot2" presStyleCnt="0">
        <dgm:presLayoutVars>
          <dgm:hierBranch val="init"/>
        </dgm:presLayoutVars>
      </dgm:prSet>
      <dgm:spPr/>
    </dgm:pt>
    <dgm:pt modelId="{A29B5801-CDDE-49CC-A482-D739417DC255}" type="pres">
      <dgm:prSet presAssocID="{5C0D6FBF-504B-40FD-B672-CFA3FB5FB899}" presName="rootComposite" presStyleCnt="0"/>
      <dgm:spPr/>
    </dgm:pt>
    <dgm:pt modelId="{819D9C47-F1EF-4DF6-832B-AF36BF873E27}" type="pres">
      <dgm:prSet presAssocID="{5C0D6FBF-504B-40FD-B672-CFA3FB5FB899}" presName="rootText" presStyleLbl="node2" presStyleIdx="1" presStyleCnt="4">
        <dgm:presLayoutVars>
          <dgm:chPref val="3"/>
        </dgm:presLayoutVars>
      </dgm:prSet>
      <dgm:spPr/>
      <dgm:t>
        <a:bodyPr/>
        <a:lstStyle/>
        <a:p>
          <a:endParaRPr lang="en-US"/>
        </a:p>
      </dgm:t>
    </dgm:pt>
    <dgm:pt modelId="{6803DB90-7893-4753-95CE-16DEA880D622}" type="pres">
      <dgm:prSet presAssocID="{5C0D6FBF-504B-40FD-B672-CFA3FB5FB899}" presName="rootConnector" presStyleLbl="node2" presStyleIdx="1" presStyleCnt="4"/>
      <dgm:spPr/>
      <dgm:t>
        <a:bodyPr/>
        <a:lstStyle/>
        <a:p>
          <a:endParaRPr lang="en-US"/>
        </a:p>
      </dgm:t>
    </dgm:pt>
    <dgm:pt modelId="{8A227630-E7AF-4769-9929-353A6073D91A}" type="pres">
      <dgm:prSet presAssocID="{5C0D6FBF-504B-40FD-B672-CFA3FB5FB899}" presName="hierChild4" presStyleCnt="0"/>
      <dgm:spPr/>
    </dgm:pt>
    <dgm:pt modelId="{28C5271E-0C93-4FBE-AAC9-1F90C582E9B8}" type="pres">
      <dgm:prSet presAssocID="{5C0D6FBF-504B-40FD-B672-CFA3FB5FB899}" presName="hierChild5" presStyleCnt="0"/>
      <dgm:spPr/>
    </dgm:pt>
    <dgm:pt modelId="{DE17BD5F-013E-4311-922C-CD05FC45FBCF}" type="pres">
      <dgm:prSet presAssocID="{F1974F1A-E065-40DD-852E-E1A961FA3A9C}" presName="Name37" presStyleLbl="parChTrans1D2" presStyleIdx="2" presStyleCnt="4"/>
      <dgm:spPr/>
      <dgm:t>
        <a:bodyPr/>
        <a:lstStyle/>
        <a:p>
          <a:endParaRPr lang="en-US"/>
        </a:p>
      </dgm:t>
    </dgm:pt>
    <dgm:pt modelId="{1464E52F-2063-4ABD-ABEB-4A966912C9D0}" type="pres">
      <dgm:prSet presAssocID="{F2213305-8115-4F9B-800B-1CAEA18541DC}" presName="hierRoot2" presStyleCnt="0">
        <dgm:presLayoutVars>
          <dgm:hierBranch val="init"/>
        </dgm:presLayoutVars>
      </dgm:prSet>
      <dgm:spPr/>
    </dgm:pt>
    <dgm:pt modelId="{72E5CAED-E90C-43B7-9A81-143C0C531DDA}" type="pres">
      <dgm:prSet presAssocID="{F2213305-8115-4F9B-800B-1CAEA18541DC}" presName="rootComposite" presStyleCnt="0"/>
      <dgm:spPr/>
    </dgm:pt>
    <dgm:pt modelId="{DE3EC83F-0A38-483E-8E2E-179329364B02}" type="pres">
      <dgm:prSet presAssocID="{F2213305-8115-4F9B-800B-1CAEA18541DC}" presName="rootText" presStyleLbl="node2" presStyleIdx="2" presStyleCnt="4">
        <dgm:presLayoutVars>
          <dgm:chPref val="3"/>
        </dgm:presLayoutVars>
      </dgm:prSet>
      <dgm:spPr/>
      <dgm:t>
        <a:bodyPr/>
        <a:lstStyle/>
        <a:p>
          <a:endParaRPr lang="en-US"/>
        </a:p>
      </dgm:t>
    </dgm:pt>
    <dgm:pt modelId="{8D974CDE-9422-4ACA-AB5A-F8A54A72F0CD}" type="pres">
      <dgm:prSet presAssocID="{F2213305-8115-4F9B-800B-1CAEA18541DC}" presName="rootConnector" presStyleLbl="node2" presStyleIdx="2" presStyleCnt="4"/>
      <dgm:spPr/>
      <dgm:t>
        <a:bodyPr/>
        <a:lstStyle/>
        <a:p>
          <a:endParaRPr lang="en-US"/>
        </a:p>
      </dgm:t>
    </dgm:pt>
    <dgm:pt modelId="{BEF75A86-39E0-40EF-B2E6-AC9CF6A8D980}" type="pres">
      <dgm:prSet presAssocID="{F2213305-8115-4F9B-800B-1CAEA18541DC}" presName="hierChild4" presStyleCnt="0"/>
      <dgm:spPr/>
    </dgm:pt>
    <dgm:pt modelId="{59E86176-AFF7-4AF5-8E2D-23227AB59FB2}" type="pres">
      <dgm:prSet presAssocID="{F2213305-8115-4F9B-800B-1CAEA18541DC}" presName="hierChild5" presStyleCnt="0"/>
      <dgm:spPr/>
    </dgm:pt>
    <dgm:pt modelId="{BE784487-5BE5-46E8-9CF5-6D197E516B29}" type="pres">
      <dgm:prSet presAssocID="{082BD50E-23A6-4EE6-BC2F-711F29CC9428}" presName="Name37" presStyleLbl="parChTrans1D2" presStyleIdx="3" presStyleCnt="4"/>
      <dgm:spPr/>
      <dgm:t>
        <a:bodyPr/>
        <a:lstStyle/>
        <a:p>
          <a:endParaRPr lang="en-US"/>
        </a:p>
      </dgm:t>
    </dgm:pt>
    <dgm:pt modelId="{E9A6596D-FA17-4357-8204-06C63C60CED2}" type="pres">
      <dgm:prSet presAssocID="{FBE092F7-6ABE-4BDB-94DC-E9A549888A52}" presName="hierRoot2" presStyleCnt="0">
        <dgm:presLayoutVars>
          <dgm:hierBranch val="init"/>
        </dgm:presLayoutVars>
      </dgm:prSet>
      <dgm:spPr/>
    </dgm:pt>
    <dgm:pt modelId="{1FFF5F69-47EF-4B44-A4E2-0306115B3683}" type="pres">
      <dgm:prSet presAssocID="{FBE092F7-6ABE-4BDB-94DC-E9A549888A52}" presName="rootComposite" presStyleCnt="0"/>
      <dgm:spPr/>
    </dgm:pt>
    <dgm:pt modelId="{EEFCD30F-8C7B-429E-9399-78527E9A0D73}" type="pres">
      <dgm:prSet presAssocID="{FBE092F7-6ABE-4BDB-94DC-E9A549888A52}" presName="rootText" presStyleLbl="node2" presStyleIdx="3" presStyleCnt="4">
        <dgm:presLayoutVars>
          <dgm:chPref val="3"/>
        </dgm:presLayoutVars>
      </dgm:prSet>
      <dgm:spPr/>
      <dgm:t>
        <a:bodyPr/>
        <a:lstStyle/>
        <a:p>
          <a:endParaRPr lang="en-US"/>
        </a:p>
      </dgm:t>
    </dgm:pt>
    <dgm:pt modelId="{EE108B9F-8E7A-42DF-B1AC-CE2BBAEC823B}" type="pres">
      <dgm:prSet presAssocID="{FBE092F7-6ABE-4BDB-94DC-E9A549888A52}" presName="rootConnector" presStyleLbl="node2" presStyleIdx="3" presStyleCnt="4"/>
      <dgm:spPr/>
      <dgm:t>
        <a:bodyPr/>
        <a:lstStyle/>
        <a:p>
          <a:endParaRPr lang="en-US"/>
        </a:p>
      </dgm:t>
    </dgm:pt>
    <dgm:pt modelId="{E817905D-4C2A-41F2-8DD2-0A7FD001B7BA}" type="pres">
      <dgm:prSet presAssocID="{FBE092F7-6ABE-4BDB-94DC-E9A549888A52}" presName="hierChild4" presStyleCnt="0"/>
      <dgm:spPr/>
    </dgm:pt>
    <dgm:pt modelId="{986C3673-2C61-4A56-8B2D-E2E7A2EBD097}" type="pres">
      <dgm:prSet presAssocID="{FBE092F7-6ABE-4BDB-94DC-E9A549888A52}" presName="hierChild5" presStyleCnt="0"/>
      <dgm:spPr/>
    </dgm:pt>
    <dgm:pt modelId="{DA55C3E9-E063-49F5-8C78-78C82665B028}" type="pres">
      <dgm:prSet presAssocID="{E1A96A46-DBA9-4B83-A9EB-FE409EA7A825}" presName="hierChild3" presStyleCnt="0"/>
      <dgm:spPr/>
    </dgm:pt>
  </dgm:ptLst>
  <dgm:cxnLst>
    <dgm:cxn modelId="{428129BB-05D3-4BD8-BF39-CC49A2FB8089}" type="presOf" srcId="{5C0D6FBF-504B-40FD-B672-CFA3FB5FB899}" destId="{6803DB90-7893-4753-95CE-16DEA880D622}" srcOrd="1" destOrd="0" presId="urn:microsoft.com/office/officeart/2005/8/layout/orgChart1"/>
    <dgm:cxn modelId="{47499E04-54AF-4589-8131-23F883BF3DA2}" srcId="{E1A96A46-DBA9-4B83-A9EB-FE409EA7A825}" destId="{FBE092F7-6ABE-4BDB-94DC-E9A549888A52}" srcOrd="3" destOrd="0" parTransId="{082BD50E-23A6-4EE6-BC2F-711F29CC9428}" sibTransId="{1666EAF3-D9C0-4AC2-B00F-E227D49EC39A}"/>
    <dgm:cxn modelId="{84533527-BF31-4296-AA54-58D9AC55B615}" type="presOf" srcId="{CBBFD226-62D7-4635-8668-07F951524952}" destId="{48C02A65-F580-4B64-9489-642B66FEEADB}" srcOrd="0" destOrd="0" presId="urn:microsoft.com/office/officeart/2005/8/layout/orgChart1"/>
    <dgm:cxn modelId="{1D743CDB-4708-4773-86DC-E17AAFC49B5F}" type="presOf" srcId="{5C0D6FBF-504B-40FD-B672-CFA3FB5FB899}" destId="{819D9C47-F1EF-4DF6-832B-AF36BF873E27}" srcOrd="0" destOrd="0" presId="urn:microsoft.com/office/officeart/2005/8/layout/orgChart1"/>
    <dgm:cxn modelId="{FB3749DB-61D7-4945-9DD5-EF035D82DEC3}" type="presOf" srcId="{082BD50E-23A6-4EE6-BC2F-711F29CC9428}" destId="{BE784487-5BE5-46E8-9CF5-6D197E516B29}" srcOrd="0" destOrd="0" presId="urn:microsoft.com/office/officeart/2005/8/layout/orgChart1"/>
    <dgm:cxn modelId="{869E4F99-F55E-40E5-8013-51ACC79DB563}" type="presOf" srcId="{3D1A33E4-47C6-41F5-BF75-114F56507715}" destId="{ABFD6E14-7E65-4DC1-82F7-9D74538AEF34}" srcOrd="0" destOrd="0" presId="urn:microsoft.com/office/officeart/2005/8/layout/orgChart1"/>
    <dgm:cxn modelId="{CC578590-3556-4F0F-9C97-D3B20AE5CF4D}" type="presOf" srcId="{F2213305-8115-4F9B-800B-1CAEA18541DC}" destId="{DE3EC83F-0A38-483E-8E2E-179329364B02}" srcOrd="0" destOrd="0" presId="urn:microsoft.com/office/officeart/2005/8/layout/orgChart1"/>
    <dgm:cxn modelId="{E7100B1F-5980-47A2-8BB1-0DF5FE3C3D23}" type="presOf" srcId="{62D0253E-5347-4552-B02A-C0EE1E02A72A}" destId="{253998DC-3B4B-4607-92E6-C8471F646A07}" srcOrd="0" destOrd="0" presId="urn:microsoft.com/office/officeart/2005/8/layout/orgChart1"/>
    <dgm:cxn modelId="{E29B9AF2-9255-4D33-B5D6-3D0740B9F075}" type="presOf" srcId="{E1A96A46-DBA9-4B83-A9EB-FE409EA7A825}" destId="{A004181F-6D36-4915-9996-F4BA501D35B1}" srcOrd="0" destOrd="0" presId="urn:microsoft.com/office/officeart/2005/8/layout/orgChart1"/>
    <dgm:cxn modelId="{DAAD4D4B-E381-469F-8E9C-7000D9359B9A}" srcId="{E1A96A46-DBA9-4B83-A9EB-FE409EA7A825}" destId="{5634C646-637B-4C27-A130-4E15DF1F27A8}" srcOrd="0" destOrd="0" parTransId="{CBBFD226-62D7-4635-8668-07F951524952}" sibTransId="{F16C365B-7614-44DB-8930-34366479F3A1}"/>
    <dgm:cxn modelId="{7184D37A-3EC3-4CA0-8F53-94E57A370012}" type="presOf" srcId="{5634C646-637B-4C27-A130-4E15DF1F27A8}" destId="{E8EC03BE-F8E5-488A-9054-A31AC91BC7EF}" srcOrd="0" destOrd="0" presId="urn:microsoft.com/office/officeart/2005/8/layout/orgChart1"/>
    <dgm:cxn modelId="{752EDD98-3270-4D30-A27E-CF7302E268C2}" srcId="{E1A96A46-DBA9-4B83-A9EB-FE409EA7A825}" destId="{5C0D6FBF-504B-40FD-B672-CFA3FB5FB899}" srcOrd="1" destOrd="0" parTransId="{62D0253E-5347-4552-B02A-C0EE1E02A72A}" sibTransId="{1D5F39F8-E9EC-415A-8A42-C545A9320AC1}"/>
    <dgm:cxn modelId="{1F6EF08A-3762-438F-A1A1-38D725D07D53}" srcId="{E1A96A46-DBA9-4B83-A9EB-FE409EA7A825}" destId="{F2213305-8115-4F9B-800B-1CAEA18541DC}" srcOrd="2" destOrd="0" parTransId="{F1974F1A-E065-40DD-852E-E1A961FA3A9C}" sibTransId="{7D1B5418-651C-4C21-A792-E02DCB1AD903}"/>
    <dgm:cxn modelId="{98F84C05-8A7E-4600-97D5-3A28DC818C51}" type="presOf" srcId="{FBE092F7-6ABE-4BDB-94DC-E9A549888A52}" destId="{EE108B9F-8E7A-42DF-B1AC-CE2BBAEC823B}" srcOrd="1" destOrd="0" presId="urn:microsoft.com/office/officeart/2005/8/layout/orgChart1"/>
    <dgm:cxn modelId="{86083966-D380-4BB6-8069-3FC866C75E4E}" srcId="{3D1A33E4-47C6-41F5-BF75-114F56507715}" destId="{E1A96A46-DBA9-4B83-A9EB-FE409EA7A825}" srcOrd="0" destOrd="0" parTransId="{79A66117-E9E4-4446-B6F8-1E1215874189}" sibTransId="{998D24BC-6CB7-45EE-9B3F-0283A162D9D7}"/>
    <dgm:cxn modelId="{4794F159-E986-4F9A-93BB-89D0AA848C91}" type="presOf" srcId="{E1A96A46-DBA9-4B83-A9EB-FE409EA7A825}" destId="{41167129-77F6-4B51-99AA-027B510E8BE8}" srcOrd="1" destOrd="0" presId="urn:microsoft.com/office/officeart/2005/8/layout/orgChart1"/>
    <dgm:cxn modelId="{A9465A19-CB67-4285-8F4C-8A782E674E07}" type="presOf" srcId="{5634C646-637B-4C27-A130-4E15DF1F27A8}" destId="{9D7B1C57-19E1-4E8C-B543-B44178D536AE}" srcOrd="1" destOrd="0" presId="urn:microsoft.com/office/officeart/2005/8/layout/orgChart1"/>
    <dgm:cxn modelId="{2107B5B0-9013-496E-AD01-256A2FA719AC}" type="presOf" srcId="{F1974F1A-E065-40DD-852E-E1A961FA3A9C}" destId="{DE17BD5F-013E-4311-922C-CD05FC45FBCF}" srcOrd="0" destOrd="0" presId="urn:microsoft.com/office/officeart/2005/8/layout/orgChart1"/>
    <dgm:cxn modelId="{F1C2E5A2-74C0-4A2E-926C-75356805762A}" type="presOf" srcId="{FBE092F7-6ABE-4BDB-94DC-E9A549888A52}" destId="{EEFCD30F-8C7B-429E-9399-78527E9A0D73}" srcOrd="0" destOrd="0" presId="urn:microsoft.com/office/officeart/2005/8/layout/orgChart1"/>
    <dgm:cxn modelId="{E4753BC6-1052-4F9B-AE39-DC19C97B6D6C}" type="presOf" srcId="{F2213305-8115-4F9B-800B-1CAEA18541DC}" destId="{8D974CDE-9422-4ACA-AB5A-F8A54A72F0CD}" srcOrd="1" destOrd="0" presId="urn:microsoft.com/office/officeart/2005/8/layout/orgChart1"/>
    <dgm:cxn modelId="{6D1EB82E-9AE3-4752-B90D-B92C0F5290E2}" type="presParOf" srcId="{ABFD6E14-7E65-4DC1-82F7-9D74538AEF34}" destId="{D8320E64-517B-4B0E-BE62-D378C1DA83B5}" srcOrd="0" destOrd="0" presId="urn:microsoft.com/office/officeart/2005/8/layout/orgChart1"/>
    <dgm:cxn modelId="{C80EF1B2-FF72-4781-B704-F70479C5B4A9}" type="presParOf" srcId="{D8320E64-517B-4B0E-BE62-D378C1DA83B5}" destId="{31B43478-DDA4-40BE-9D4E-E33379D749A5}" srcOrd="0" destOrd="0" presId="urn:microsoft.com/office/officeart/2005/8/layout/orgChart1"/>
    <dgm:cxn modelId="{A80AC28E-09BD-40C7-9967-AFE32860A02C}" type="presParOf" srcId="{31B43478-DDA4-40BE-9D4E-E33379D749A5}" destId="{A004181F-6D36-4915-9996-F4BA501D35B1}" srcOrd="0" destOrd="0" presId="urn:microsoft.com/office/officeart/2005/8/layout/orgChart1"/>
    <dgm:cxn modelId="{728120A6-7456-4923-877B-04C4F89D9222}" type="presParOf" srcId="{31B43478-DDA4-40BE-9D4E-E33379D749A5}" destId="{41167129-77F6-4B51-99AA-027B510E8BE8}" srcOrd="1" destOrd="0" presId="urn:microsoft.com/office/officeart/2005/8/layout/orgChart1"/>
    <dgm:cxn modelId="{9D69C019-0F4F-495A-8C3B-8F0B08B79010}" type="presParOf" srcId="{D8320E64-517B-4B0E-BE62-D378C1DA83B5}" destId="{564FCAEB-CB47-4569-839B-32488733BAA4}" srcOrd="1" destOrd="0" presId="urn:microsoft.com/office/officeart/2005/8/layout/orgChart1"/>
    <dgm:cxn modelId="{E0A68A86-1450-4010-92E0-01600D7BA3E4}" type="presParOf" srcId="{564FCAEB-CB47-4569-839B-32488733BAA4}" destId="{48C02A65-F580-4B64-9489-642B66FEEADB}" srcOrd="0" destOrd="0" presId="urn:microsoft.com/office/officeart/2005/8/layout/orgChart1"/>
    <dgm:cxn modelId="{DDCB3AD4-D1CD-42C2-B928-4F1613F767FB}" type="presParOf" srcId="{564FCAEB-CB47-4569-839B-32488733BAA4}" destId="{D1AAC178-CE1F-4A67-9E0B-E2D48C202409}" srcOrd="1" destOrd="0" presId="urn:microsoft.com/office/officeart/2005/8/layout/orgChart1"/>
    <dgm:cxn modelId="{DC8AF9C5-9EFD-43D3-9FB3-9B6CA403C981}" type="presParOf" srcId="{D1AAC178-CE1F-4A67-9E0B-E2D48C202409}" destId="{F503A2A2-0457-4B4A-AD9F-9821781C13A1}" srcOrd="0" destOrd="0" presId="urn:microsoft.com/office/officeart/2005/8/layout/orgChart1"/>
    <dgm:cxn modelId="{EAFFF499-B9FE-4DF7-B4A2-9525F5B10519}" type="presParOf" srcId="{F503A2A2-0457-4B4A-AD9F-9821781C13A1}" destId="{E8EC03BE-F8E5-488A-9054-A31AC91BC7EF}" srcOrd="0" destOrd="0" presId="urn:microsoft.com/office/officeart/2005/8/layout/orgChart1"/>
    <dgm:cxn modelId="{654EC43D-B642-4BD1-9E94-0436A70CE980}" type="presParOf" srcId="{F503A2A2-0457-4B4A-AD9F-9821781C13A1}" destId="{9D7B1C57-19E1-4E8C-B543-B44178D536AE}" srcOrd="1" destOrd="0" presId="urn:microsoft.com/office/officeart/2005/8/layout/orgChart1"/>
    <dgm:cxn modelId="{D73718CB-CFDD-4100-8BA4-CA1793FCD240}" type="presParOf" srcId="{D1AAC178-CE1F-4A67-9E0B-E2D48C202409}" destId="{301413D1-D6BC-4A46-AFC1-0DA22398AA0D}" srcOrd="1" destOrd="0" presId="urn:microsoft.com/office/officeart/2005/8/layout/orgChart1"/>
    <dgm:cxn modelId="{A4D1F695-6A12-4729-9FE3-BAACA6FDDEEB}" type="presParOf" srcId="{D1AAC178-CE1F-4A67-9E0B-E2D48C202409}" destId="{5EB89EC2-9084-4300-98C5-094E212F56EA}" srcOrd="2" destOrd="0" presId="urn:microsoft.com/office/officeart/2005/8/layout/orgChart1"/>
    <dgm:cxn modelId="{2DE3CC78-0B62-491F-A16E-4EBE9B4EE686}" type="presParOf" srcId="{564FCAEB-CB47-4569-839B-32488733BAA4}" destId="{253998DC-3B4B-4607-92E6-C8471F646A07}" srcOrd="2" destOrd="0" presId="urn:microsoft.com/office/officeart/2005/8/layout/orgChart1"/>
    <dgm:cxn modelId="{2B91603F-A8E5-469B-B2CD-A535A6828186}" type="presParOf" srcId="{564FCAEB-CB47-4569-839B-32488733BAA4}" destId="{7ED6B837-0958-490A-97E1-8DCEAD377085}" srcOrd="3" destOrd="0" presId="urn:microsoft.com/office/officeart/2005/8/layout/orgChart1"/>
    <dgm:cxn modelId="{8232AE7F-7F6C-49D4-83ED-50293D2973F3}" type="presParOf" srcId="{7ED6B837-0958-490A-97E1-8DCEAD377085}" destId="{A29B5801-CDDE-49CC-A482-D739417DC255}" srcOrd="0" destOrd="0" presId="urn:microsoft.com/office/officeart/2005/8/layout/orgChart1"/>
    <dgm:cxn modelId="{B51AC692-8DCB-474D-9F9E-B0ECE75FB43F}" type="presParOf" srcId="{A29B5801-CDDE-49CC-A482-D739417DC255}" destId="{819D9C47-F1EF-4DF6-832B-AF36BF873E27}" srcOrd="0" destOrd="0" presId="urn:microsoft.com/office/officeart/2005/8/layout/orgChart1"/>
    <dgm:cxn modelId="{6160A601-707F-40A2-8E4D-AC662A9C281B}" type="presParOf" srcId="{A29B5801-CDDE-49CC-A482-D739417DC255}" destId="{6803DB90-7893-4753-95CE-16DEA880D622}" srcOrd="1" destOrd="0" presId="urn:microsoft.com/office/officeart/2005/8/layout/orgChart1"/>
    <dgm:cxn modelId="{82BC2728-5904-4514-A8F8-E8A6668EC6C6}" type="presParOf" srcId="{7ED6B837-0958-490A-97E1-8DCEAD377085}" destId="{8A227630-E7AF-4769-9929-353A6073D91A}" srcOrd="1" destOrd="0" presId="urn:microsoft.com/office/officeart/2005/8/layout/orgChart1"/>
    <dgm:cxn modelId="{C99E6C69-AAC7-4677-B140-E0B8FEF29E52}" type="presParOf" srcId="{7ED6B837-0958-490A-97E1-8DCEAD377085}" destId="{28C5271E-0C93-4FBE-AAC9-1F90C582E9B8}" srcOrd="2" destOrd="0" presId="urn:microsoft.com/office/officeart/2005/8/layout/orgChart1"/>
    <dgm:cxn modelId="{CE7436D3-02FB-4717-9507-7C26137E3143}" type="presParOf" srcId="{564FCAEB-CB47-4569-839B-32488733BAA4}" destId="{DE17BD5F-013E-4311-922C-CD05FC45FBCF}" srcOrd="4" destOrd="0" presId="urn:microsoft.com/office/officeart/2005/8/layout/orgChart1"/>
    <dgm:cxn modelId="{737B2FB7-7E36-4A4D-995E-382F475023B8}" type="presParOf" srcId="{564FCAEB-CB47-4569-839B-32488733BAA4}" destId="{1464E52F-2063-4ABD-ABEB-4A966912C9D0}" srcOrd="5" destOrd="0" presId="urn:microsoft.com/office/officeart/2005/8/layout/orgChart1"/>
    <dgm:cxn modelId="{CFE94E5F-4873-4913-AEBC-6F909CA0A1A9}" type="presParOf" srcId="{1464E52F-2063-4ABD-ABEB-4A966912C9D0}" destId="{72E5CAED-E90C-43B7-9A81-143C0C531DDA}" srcOrd="0" destOrd="0" presId="urn:microsoft.com/office/officeart/2005/8/layout/orgChart1"/>
    <dgm:cxn modelId="{BC77EB37-B56F-4E7E-AF85-FE32CFF78B60}" type="presParOf" srcId="{72E5CAED-E90C-43B7-9A81-143C0C531DDA}" destId="{DE3EC83F-0A38-483E-8E2E-179329364B02}" srcOrd="0" destOrd="0" presId="urn:microsoft.com/office/officeart/2005/8/layout/orgChart1"/>
    <dgm:cxn modelId="{A262C9ED-BB6F-42BE-9872-85D2B847094E}" type="presParOf" srcId="{72E5CAED-E90C-43B7-9A81-143C0C531DDA}" destId="{8D974CDE-9422-4ACA-AB5A-F8A54A72F0CD}" srcOrd="1" destOrd="0" presId="urn:microsoft.com/office/officeart/2005/8/layout/orgChart1"/>
    <dgm:cxn modelId="{28540FA2-B184-40DE-BBE5-A1E21C27FE08}" type="presParOf" srcId="{1464E52F-2063-4ABD-ABEB-4A966912C9D0}" destId="{BEF75A86-39E0-40EF-B2E6-AC9CF6A8D980}" srcOrd="1" destOrd="0" presId="urn:microsoft.com/office/officeart/2005/8/layout/orgChart1"/>
    <dgm:cxn modelId="{C4379206-98B5-4F7D-B8D0-73485894DA32}" type="presParOf" srcId="{1464E52F-2063-4ABD-ABEB-4A966912C9D0}" destId="{59E86176-AFF7-4AF5-8E2D-23227AB59FB2}" srcOrd="2" destOrd="0" presId="urn:microsoft.com/office/officeart/2005/8/layout/orgChart1"/>
    <dgm:cxn modelId="{BD24ADBD-F334-4BE6-BF1A-484444AC9790}" type="presParOf" srcId="{564FCAEB-CB47-4569-839B-32488733BAA4}" destId="{BE784487-5BE5-46E8-9CF5-6D197E516B29}" srcOrd="6" destOrd="0" presId="urn:microsoft.com/office/officeart/2005/8/layout/orgChart1"/>
    <dgm:cxn modelId="{D87B9B7B-58E8-4A94-A3F5-82E614B76A5B}" type="presParOf" srcId="{564FCAEB-CB47-4569-839B-32488733BAA4}" destId="{E9A6596D-FA17-4357-8204-06C63C60CED2}" srcOrd="7" destOrd="0" presId="urn:microsoft.com/office/officeart/2005/8/layout/orgChart1"/>
    <dgm:cxn modelId="{0EC8CC80-55DF-4FB1-B686-C013019CFCCC}" type="presParOf" srcId="{E9A6596D-FA17-4357-8204-06C63C60CED2}" destId="{1FFF5F69-47EF-4B44-A4E2-0306115B3683}" srcOrd="0" destOrd="0" presId="urn:microsoft.com/office/officeart/2005/8/layout/orgChart1"/>
    <dgm:cxn modelId="{8D9D13C2-4189-4773-9FBE-06CC5F6ED074}" type="presParOf" srcId="{1FFF5F69-47EF-4B44-A4E2-0306115B3683}" destId="{EEFCD30F-8C7B-429E-9399-78527E9A0D73}" srcOrd="0" destOrd="0" presId="urn:microsoft.com/office/officeart/2005/8/layout/orgChart1"/>
    <dgm:cxn modelId="{51CC3F44-9E0E-41BD-9154-82889B35E079}" type="presParOf" srcId="{1FFF5F69-47EF-4B44-A4E2-0306115B3683}" destId="{EE108B9F-8E7A-42DF-B1AC-CE2BBAEC823B}" srcOrd="1" destOrd="0" presId="urn:microsoft.com/office/officeart/2005/8/layout/orgChart1"/>
    <dgm:cxn modelId="{1E120A03-B37B-45D2-BE29-1A2DFD0A9DE6}" type="presParOf" srcId="{E9A6596D-FA17-4357-8204-06C63C60CED2}" destId="{E817905D-4C2A-41F2-8DD2-0A7FD001B7BA}" srcOrd="1" destOrd="0" presId="urn:microsoft.com/office/officeart/2005/8/layout/orgChart1"/>
    <dgm:cxn modelId="{63DB1A99-F008-4469-BE01-3D51DD5D8954}" type="presParOf" srcId="{E9A6596D-FA17-4357-8204-06C63C60CED2}" destId="{986C3673-2C61-4A56-8B2D-E2E7A2EBD097}" srcOrd="2" destOrd="0" presId="urn:microsoft.com/office/officeart/2005/8/layout/orgChart1"/>
    <dgm:cxn modelId="{629749DC-7542-4836-BC32-9D09BAE706A3}" type="presParOf" srcId="{D8320E64-517B-4B0E-BE62-D378C1DA83B5}" destId="{DA55C3E9-E063-49F5-8C78-78C82665B028}"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784487-5BE5-46E8-9CF5-6D197E516B29}">
      <dsp:nvSpPr>
        <dsp:cNvPr id="0" name=""/>
        <dsp:cNvSpPr/>
      </dsp:nvSpPr>
      <dsp:spPr>
        <a:xfrm>
          <a:off x="4000134" y="1860663"/>
          <a:ext cx="3132930" cy="362487"/>
        </a:xfrm>
        <a:custGeom>
          <a:avLst/>
          <a:gdLst/>
          <a:ahLst/>
          <a:cxnLst/>
          <a:rect l="0" t="0" r="0" b="0"/>
          <a:pathLst>
            <a:path>
              <a:moveTo>
                <a:pt x="0" y="0"/>
              </a:moveTo>
              <a:lnTo>
                <a:pt x="0" y="181243"/>
              </a:lnTo>
              <a:lnTo>
                <a:pt x="3132930" y="181243"/>
              </a:lnTo>
              <a:lnTo>
                <a:pt x="3132930" y="3624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E17BD5F-013E-4311-922C-CD05FC45FBCF}">
      <dsp:nvSpPr>
        <dsp:cNvPr id="0" name=""/>
        <dsp:cNvSpPr/>
      </dsp:nvSpPr>
      <dsp:spPr>
        <a:xfrm>
          <a:off x="4000134" y="1860663"/>
          <a:ext cx="1044310" cy="362487"/>
        </a:xfrm>
        <a:custGeom>
          <a:avLst/>
          <a:gdLst/>
          <a:ahLst/>
          <a:cxnLst/>
          <a:rect l="0" t="0" r="0" b="0"/>
          <a:pathLst>
            <a:path>
              <a:moveTo>
                <a:pt x="0" y="0"/>
              </a:moveTo>
              <a:lnTo>
                <a:pt x="0" y="181243"/>
              </a:lnTo>
              <a:lnTo>
                <a:pt x="1044310" y="181243"/>
              </a:lnTo>
              <a:lnTo>
                <a:pt x="1044310" y="3624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3998DC-3B4B-4607-92E6-C8471F646A07}">
      <dsp:nvSpPr>
        <dsp:cNvPr id="0" name=""/>
        <dsp:cNvSpPr/>
      </dsp:nvSpPr>
      <dsp:spPr>
        <a:xfrm>
          <a:off x="2955824" y="1860663"/>
          <a:ext cx="1044310" cy="362487"/>
        </a:xfrm>
        <a:custGeom>
          <a:avLst/>
          <a:gdLst/>
          <a:ahLst/>
          <a:cxnLst/>
          <a:rect l="0" t="0" r="0" b="0"/>
          <a:pathLst>
            <a:path>
              <a:moveTo>
                <a:pt x="1044310" y="0"/>
              </a:moveTo>
              <a:lnTo>
                <a:pt x="1044310" y="181243"/>
              </a:lnTo>
              <a:lnTo>
                <a:pt x="0" y="181243"/>
              </a:lnTo>
              <a:lnTo>
                <a:pt x="0" y="3624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C02A65-F580-4B64-9489-642B66FEEADB}">
      <dsp:nvSpPr>
        <dsp:cNvPr id="0" name=""/>
        <dsp:cNvSpPr/>
      </dsp:nvSpPr>
      <dsp:spPr>
        <a:xfrm>
          <a:off x="867204" y="1860663"/>
          <a:ext cx="3132930" cy="362487"/>
        </a:xfrm>
        <a:custGeom>
          <a:avLst/>
          <a:gdLst/>
          <a:ahLst/>
          <a:cxnLst/>
          <a:rect l="0" t="0" r="0" b="0"/>
          <a:pathLst>
            <a:path>
              <a:moveTo>
                <a:pt x="3132930" y="0"/>
              </a:moveTo>
              <a:lnTo>
                <a:pt x="3132930" y="181243"/>
              </a:lnTo>
              <a:lnTo>
                <a:pt x="0" y="181243"/>
              </a:lnTo>
              <a:lnTo>
                <a:pt x="0" y="36248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04181F-6D36-4915-9996-F4BA501D35B1}">
      <dsp:nvSpPr>
        <dsp:cNvPr id="0" name=""/>
        <dsp:cNvSpPr/>
      </dsp:nvSpPr>
      <dsp:spPr>
        <a:xfrm>
          <a:off x="3137068" y="190881"/>
          <a:ext cx="1726132" cy="1669782"/>
        </a:xfrm>
        <a:prstGeom prst="rect">
          <a:avLst/>
        </a:prstGeom>
        <a:solidFill>
          <a:schemeClr val="accent4">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endParaRPr lang="en-US" sz="3200" b="1" kern="1200" dirty="0"/>
        </a:p>
      </dsp:txBody>
      <dsp:txXfrm>
        <a:off x="3137068" y="190881"/>
        <a:ext cx="1726132" cy="1669782"/>
      </dsp:txXfrm>
    </dsp:sp>
    <dsp:sp modelId="{E8EC03BE-F8E5-488A-9054-A31AC91BC7EF}">
      <dsp:nvSpPr>
        <dsp:cNvPr id="0" name=""/>
        <dsp:cNvSpPr/>
      </dsp:nvSpPr>
      <dsp:spPr>
        <a:xfrm>
          <a:off x="4138" y="2223151"/>
          <a:ext cx="1726132" cy="863066"/>
        </a:xfrm>
        <a:prstGeom prst="rect">
          <a:avLst/>
        </a:prstGeom>
        <a:solidFill>
          <a:schemeClr val="accent1">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HCUP Databases</a:t>
          </a:r>
          <a:endParaRPr lang="en-US" sz="2000" b="1" kern="1200" dirty="0"/>
        </a:p>
      </dsp:txBody>
      <dsp:txXfrm>
        <a:off x="4138" y="2223151"/>
        <a:ext cx="1726132" cy="863066"/>
      </dsp:txXfrm>
    </dsp:sp>
    <dsp:sp modelId="{819D9C47-F1EF-4DF6-832B-AF36BF873E27}">
      <dsp:nvSpPr>
        <dsp:cNvPr id="0" name=""/>
        <dsp:cNvSpPr/>
      </dsp:nvSpPr>
      <dsp:spPr>
        <a:xfrm>
          <a:off x="2092758" y="2223151"/>
          <a:ext cx="1726132" cy="863066"/>
        </a:xfrm>
        <a:prstGeom prst="rect">
          <a:avLst/>
        </a:prstGeom>
        <a:solidFill>
          <a:schemeClr val="accent1">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Research Tools</a:t>
          </a:r>
          <a:endParaRPr lang="en-US" sz="2000" b="1" kern="1200" dirty="0"/>
        </a:p>
      </dsp:txBody>
      <dsp:txXfrm>
        <a:off x="2092758" y="2223151"/>
        <a:ext cx="1726132" cy="863066"/>
      </dsp:txXfrm>
    </dsp:sp>
    <dsp:sp modelId="{DE3EC83F-0A38-483E-8E2E-179329364B02}">
      <dsp:nvSpPr>
        <dsp:cNvPr id="0" name=""/>
        <dsp:cNvSpPr/>
      </dsp:nvSpPr>
      <dsp:spPr>
        <a:xfrm>
          <a:off x="4181378" y="2223151"/>
          <a:ext cx="1726132" cy="863066"/>
        </a:xfrm>
        <a:prstGeom prst="rect">
          <a:avLst/>
        </a:prstGeom>
        <a:solidFill>
          <a:schemeClr val="accent1">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Research Publications</a:t>
          </a:r>
          <a:endParaRPr lang="en-US" sz="2000" b="1" kern="1200" dirty="0"/>
        </a:p>
      </dsp:txBody>
      <dsp:txXfrm>
        <a:off x="4181378" y="2223151"/>
        <a:ext cx="1726132" cy="863066"/>
      </dsp:txXfrm>
    </dsp:sp>
    <dsp:sp modelId="{EEFCD30F-8C7B-429E-9399-78527E9A0D73}">
      <dsp:nvSpPr>
        <dsp:cNvPr id="0" name=""/>
        <dsp:cNvSpPr/>
      </dsp:nvSpPr>
      <dsp:spPr>
        <a:xfrm>
          <a:off x="6269998" y="2223151"/>
          <a:ext cx="1726132" cy="863066"/>
        </a:xfrm>
        <a:prstGeom prst="rect">
          <a:avLst/>
        </a:prstGeom>
        <a:solidFill>
          <a:schemeClr val="accent1">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t>User Support</a:t>
          </a:r>
          <a:endParaRPr lang="en-US" sz="2000" b="1" kern="1200" dirty="0"/>
        </a:p>
      </dsp:txBody>
      <dsp:txXfrm>
        <a:off x="6269998" y="2223151"/>
        <a:ext cx="1726132" cy="86306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41.emf"/><Relationship Id="rId2" Type="http://schemas.openxmlformats.org/officeDocument/2006/relationships/image" Target="../media/image14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3506" name="Rectangle 2"/>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2138" tIns="46070" rIns="92138" bIns="46070" numCol="1" anchor="t" anchorCtr="0" compatLnSpc="1">
            <a:prstTxWarp prst="textNoShape">
              <a:avLst/>
            </a:prstTxWarp>
          </a:bodyPr>
          <a:lstStyle>
            <a:lvl1pPr algn="l" defTabSz="922338">
              <a:spcBef>
                <a:spcPct val="0"/>
              </a:spcBef>
              <a:defRPr sz="1300">
                <a:latin typeface="Arial" charset="0"/>
                <a:ea typeface="+mn-ea"/>
              </a:defRPr>
            </a:lvl1pPr>
          </a:lstStyle>
          <a:p>
            <a:pPr>
              <a:defRPr/>
            </a:pPr>
            <a:endParaRPr lang="en-US"/>
          </a:p>
        </p:txBody>
      </p:sp>
      <p:sp>
        <p:nvSpPr>
          <p:cNvPr id="533507" name="Rectangle 3"/>
          <p:cNvSpPr>
            <a:spLocks noGrp="1" noChangeArrowheads="1"/>
          </p:cNvSpPr>
          <p:nvPr>
            <p:ph type="dt" sz="quarter" idx="1"/>
          </p:nvPr>
        </p:nvSpPr>
        <p:spPr bwMode="auto">
          <a:xfrm>
            <a:off x="3970338" y="0"/>
            <a:ext cx="3038475" cy="463550"/>
          </a:xfrm>
          <a:prstGeom prst="rect">
            <a:avLst/>
          </a:prstGeom>
          <a:noFill/>
          <a:ln w="9525">
            <a:noFill/>
            <a:miter lim="800000"/>
            <a:headEnd/>
            <a:tailEnd/>
          </a:ln>
          <a:effectLst/>
        </p:spPr>
        <p:txBody>
          <a:bodyPr vert="horz" wrap="square" lIns="92138" tIns="46070" rIns="92138" bIns="46070" numCol="1" anchor="t" anchorCtr="0" compatLnSpc="1">
            <a:prstTxWarp prst="textNoShape">
              <a:avLst/>
            </a:prstTxWarp>
          </a:bodyPr>
          <a:lstStyle>
            <a:lvl1pPr algn="r" defTabSz="922338">
              <a:spcBef>
                <a:spcPct val="0"/>
              </a:spcBef>
              <a:defRPr sz="1300">
                <a:latin typeface="Arial" charset="0"/>
                <a:ea typeface="+mn-ea"/>
              </a:defRPr>
            </a:lvl1pPr>
          </a:lstStyle>
          <a:p>
            <a:pPr>
              <a:defRPr/>
            </a:pPr>
            <a:endParaRPr lang="en-US"/>
          </a:p>
        </p:txBody>
      </p:sp>
      <p:sp>
        <p:nvSpPr>
          <p:cNvPr id="533508" name="Rectangle 4"/>
          <p:cNvSpPr>
            <a:spLocks noGrp="1" noChangeArrowheads="1"/>
          </p:cNvSpPr>
          <p:nvPr>
            <p:ph type="ftr" sz="quarter" idx="2"/>
          </p:nvPr>
        </p:nvSpPr>
        <p:spPr bwMode="auto">
          <a:xfrm>
            <a:off x="0" y="8831263"/>
            <a:ext cx="3038475" cy="463550"/>
          </a:xfrm>
          <a:prstGeom prst="rect">
            <a:avLst/>
          </a:prstGeom>
          <a:noFill/>
          <a:ln w="9525">
            <a:noFill/>
            <a:miter lim="800000"/>
            <a:headEnd/>
            <a:tailEnd/>
          </a:ln>
          <a:effectLst/>
        </p:spPr>
        <p:txBody>
          <a:bodyPr vert="horz" wrap="square" lIns="92138" tIns="46070" rIns="92138" bIns="46070" numCol="1" anchor="b" anchorCtr="0" compatLnSpc="1">
            <a:prstTxWarp prst="textNoShape">
              <a:avLst/>
            </a:prstTxWarp>
          </a:bodyPr>
          <a:lstStyle>
            <a:lvl1pPr algn="l" defTabSz="922338">
              <a:spcBef>
                <a:spcPct val="0"/>
              </a:spcBef>
              <a:defRPr sz="1300">
                <a:latin typeface="Arial" charset="0"/>
                <a:ea typeface="+mn-ea"/>
              </a:defRPr>
            </a:lvl1pPr>
          </a:lstStyle>
          <a:p>
            <a:pPr>
              <a:defRPr/>
            </a:pPr>
            <a:endParaRPr lang="en-US"/>
          </a:p>
        </p:txBody>
      </p:sp>
      <p:sp>
        <p:nvSpPr>
          <p:cNvPr id="533509" name="Rectangle 5"/>
          <p:cNvSpPr>
            <a:spLocks noGrp="1" noChangeArrowheads="1"/>
          </p:cNvSpPr>
          <p:nvPr>
            <p:ph type="sldNum" sz="quarter" idx="3"/>
          </p:nvPr>
        </p:nvSpPr>
        <p:spPr bwMode="auto">
          <a:xfrm>
            <a:off x="3970338" y="8831263"/>
            <a:ext cx="3038475" cy="463550"/>
          </a:xfrm>
          <a:prstGeom prst="rect">
            <a:avLst/>
          </a:prstGeom>
          <a:noFill/>
          <a:ln w="9525">
            <a:noFill/>
            <a:miter lim="800000"/>
            <a:headEnd/>
            <a:tailEnd/>
          </a:ln>
          <a:effectLst/>
        </p:spPr>
        <p:txBody>
          <a:bodyPr vert="horz" wrap="square" lIns="92138" tIns="46070" rIns="92138" bIns="46070" numCol="1" anchor="b" anchorCtr="0" compatLnSpc="1">
            <a:prstTxWarp prst="textNoShape">
              <a:avLst/>
            </a:prstTxWarp>
          </a:bodyPr>
          <a:lstStyle>
            <a:lvl1pPr algn="r" defTabSz="922338">
              <a:defRPr sz="1300"/>
            </a:lvl1pPr>
          </a:lstStyle>
          <a:p>
            <a:fld id="{C11C2B1B-360E-FA4A-A9E7-B1A06301AFB2}" type="slidenum">
              <a:rPr lang="en-US"/>
              <a:pPr/>
              <a:t>‹#›</a:t>
            </a:fld>
            <a:endParaRPr lang="en-US"/>
          </a:p>
        </p:txBody>
      </p:sp>
    </p:spTree>
    <p:extLst>
      <p:ext uri="{BB962C8B-B14F-4D97-AF65-F5344CB8AC3E}">
        <p14:creationId xmlns:p14="http://schemas.microsoft.com/office/powerpoint/2010/main" val="20063634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3550"/>
          </a:xfrm>
          <a:prstGeom prst="rect">
            <a:avLst/>
          </a:prstGeom>
          <a:noFill/>
          <a:ln w="9525">
            <a:noFill/>
            <a:miter lim="800000"/>
            <a:headEnd/>
            <a:tailEnd/>
          </a:ln>
          <a:effectLst/>
        </p:spPr>
        <p:txBody>
          <a:bodyPr vert="horz" wrap="square" lIns="93160" tIns="46579" rIns="93160" bIns="46579" numCol="1" anchor="t" anchorCtr="0" compatLnSpc="1">
            <a:prstTxWarp prst="textNoShape">
              <a:avLst/>
            </a:prstTxWarp>
          </a:bodyPr>
          <a:lstStyle>
            <a:lvl1pPr algn="l" defTabSz="931863">
              <a:spcBef>
                <a:spcPct val="0"/>
              </a:spcBef>
              <a:defRPr sz="1200">
                <a:latin typeface="Arial" charset="0"/>
                <a:ea typeface="+mn-ea"/>
              </a:defRPr>
            </a:lvl1pPr>
          </a:lstStyle>
          <a:p>
            <a:pPr>
              <a:defRPr/>
            </a:pPr>
            <a:endParaRPr lang="en-US"/>
          </a:p>
        </p:txBody>
      </p:sp>
      <p:sp>
        <p:nvSpPr>
          <p:cNvPr id="4099" name="Rectangle 3"/>
          <p:cNvSpPr>
            <a:spLocks noGrp="1" noChangeArrowheads="1"/>
          </p:cNvSpPr>
          <p:nvPr>
            <p:ph type="dt" idx="1"/>
          </p:nvPr>
        </p:nvSpPr>
        <p:spPr bwMode="auto">
          <a:xfrm>
            <a:off x="3970338" y="0"/>
            <a:ext cx="3038475" cy="463550"/>
          </a:xfrm>
          <a:prstGeom prst="rect">
            <a:avLst/>
          </a:prstGeom>
          <a:noFill/>
          <a:ln w="9525">
            <a:noFill/>
            <a:miter lim="800000"/>
            <a:headEnd/>
            <a:tailEnd/>
          </a:ln>
          <a:effectLst/>
        </p:spPr>
        <p:txBody>
          <a:bodyPr vert="horz" wrap="square" lIns="93160" tIns="46579" rIns="93160" bIns="46579" numCol="1" anchor="t" anchorCtr="0" compatLnSpc="1">
            <a:prstTxWarp prst="textNoShape">
              <a:avLst/>
            </a:prstTxWarp>
          </a:bodyPr>
          <a:lstStyle>
            <a:lvl1pPr algn="r" defTabSz="931863">
              <a:spcBef>
                <a:spcPct val="0"/>
              </a:spcBef>
              <a:defRPr sz="1200">
                <a:latin typeface="Arial" charset="0"/>
                <a:ea typeface="+mn-ea"/>
              </a:defRPr>
            </a:lvl1pPr>
          </a:lstStyle>
          <a:p>
            <a:pPr>
              <a:defRPr/>
            </a:pPr>
            <a:endParaRPr lang="en-US"/>
          </a:p>
        </p:txBody>
      </p:sp>
      <p:sp>
        <p:nvSpPr>
          <p:cNvPr id="167940" name="Rectangle 4"/>
          <p:cNvSpPr>
            <a:spLocks noGrp="1" noRot="1" noChangeAspect="1" noChangeArrowheads="1" noTextEdit="1"/>
          </p:cNvSpPr>
          <p:nvPr>
            <p:ph type="sldImg" idx="2"/>
          </p:nvPr>
        </p:nvSpPr>
        <p:spPr bwMode="auto">
          <a:xfrm>
            <a:off x="1182688" y="698500"/>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101" name="Rectangle 5"/>
          <p:cNvSpPr>
            <a:spLocks noGrp="1" noChangeArrowheads="1"/>
          </p:cNvSpPr>
          <p:nvPr>
            <p:ph type="body" sz="quarter" idx="3"/>
          </p:nvPr>
        </p:nvSpPr>
        <p:spPr bwMode="auto">
          <a:xfrm>
            <a:off x="660400" y="4418013"/>
            <a:ext cx="5605463" cy="4181475"/>
          </a:xfrm>
          <a:prstGeom prst="rect">
            <a:avLst/>
          </a:prstGeom>
          <a:noFill/>
          <a:ln w="9525">
            <a:noFill/>
            <a:miter lim="800000"/>
            <a:headEnd/>
            <a:tailEnd/>
          </a:ln>
          <a:effectLst/>
        </p:spPr>
        <p:txBody>
          <a:bodyPr vert="horz" wrap="square" lIns="93160" tIns="46579" rIns="93160" bIns="4657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leveldd</a:t>
            </a:r>
          </a:p>
        </p:txBody>
      </p:sp>
      <p:sp>
        <p:nvSpPr>
          <p:cNvPr id="4102" name="Rectangle 6"/>
          <p:cNvSpPr>
            <a:spLocks noGrp="1" noChangeArrowheads="1"/>
          </p:cNvSpPr>
          <p:nvPr>
            <p:ph type="ftr" sz="quarter" idx="4"/>
          </p:nvPr>
        </p:nvSpPr>
        <p:spPr bwMode="auto">
          <a:xfrm>
            <a:off x="0" y="8831263"/>
            <a:ext cx="3038475" cy="463550"/>
          </a:xfrm>
          <a:prstGeom prst="rect">
            <a:avLst/>
          </a:prstGeom>
          <a:noFill/>
          <a:ln w="9525">
            <a:noFill/>
            <a:miter lim="800000"/>
            <a:headEnd/>
            <a:tailEnd/>
          </a:ln>
          <a:effectLst/>
        </p:spPr>
        <p:txBody>
          <a:bodyPr vert="horz" wrap="square" lIns="93160" tIns="46579" rIns="93160" bIns="46579" numCol="1" anchor="b" anchorCtr="0" compatLnSpc="1">
            <a:prstTxWarp prst="textNoShape">
              <a:avLst/>
            </a:prstTxWarp>
          </a:bodyPr>
          <a:lstStyle>
            <a:lvl1pPr algn="l" defTabSz="931863">
              <a:spcBef>
                <a:spcPct val="0"/>
              </a:spcBef>
              <a:defRPr sz="1200">
                <a:latin typeface="Arial" charset="0"/>
                <a:ea typeface="+mn-ea"/>
              </a:defRPr>
            </a:lvl1pPr>
          </a:lstStyle>
          <a:p>
            <a:pPr>
              <a:defRPr/>
            </a:pPr>
            <a:endParaRPr lang="en-US"/>
          </a:p>
        </p:txBody>
      </p:sp>
      <p:sp>
        <p:nvSpPr>
          <p:cNvPr id="4103" name="Rectangle 7"/>
          <p:cNvSpPr>
            <a:spLocks noGrp="1" noChangeArrowheads="1"/>
          </p:cNvSpPr>
          <p:nvPr>
            <p:ph type="sldNum" sz="quarter" idx="5"/>
          </p:nvPr>
        </p:nvSpPr>
        <p:spPr bwMode="auto">
          <a:xfrm>
            <a:off x="3970338" y="8831263"/>
            <a:ext cx="3038475" cy="463550"/>
          </a:xfrm>
          <a:prstGeom prst="rect">
            <a:avLst/>
          </a:prstGeom>
          <a:noFill/>
          <a:ln w="9525">
            <a:noFill/>
            <a:miter lim="800000"/>
            <a:headEnd/>
            <a:tailEnd/>
          </a:ln>
          <a:effectLst/>
        </p:spPr>
        <p:txBody>
          <a:bodyPr vert="horz" wrap="square" lIns="93160" tIns="46579" rIns="93160" bIns="46579" numCol="1" anchor="b" anchorCtr="0" compatLnSpc="1">
            <a:prstTxWarp prst="textNoShape">
              <a:avLst/>
            </a:prstTxWarp>
          </a:bodyPr>
          <a:lstStyle>
            <a:lvl1pPr algn="r" defTabSz="931863">
              <a:defRPr sz="1200"/>
            </a:lvl1pPr>
          </a:lstStyle>
          <a:p>
            <a:fld id="{273AEF1E-0FDF-5F46-A306-B9B5055B4743}" type="slidenum">
              <a:rPr lang="en-US"/>
              <a:pPr/>
              <a:t>‹#›</a:t>
            </a:fld>
            <a:endParaRPr lang="en-US"/>
          </a:p>
        </p:txBody>
      </p:sp>
    </p:spTree>
    <p:extLst>
      <p:ext uri="{BB962C8B-B14F-4D97-AF65-F5344CB8AC3E}">
        <p14:creationId xmlns:p14="http://schemas.microsoft.com/office/powerpoint/2010/main" val="36488883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1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1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1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1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A729B3E-AEB3-7242-AF9B-4AB5C3BBE31F}" type="slidenum">
              <a:rPr lang="en-US" sz="1200">
                <a:solidFill>
                  <a:srgbClr val="000000"/>
                </a:solidFill>
              </a:rPr>
              <a:pPr eaLnBrk="1" hangingPunct="1"/>
              <a:t>1</a:t>
            </a:fld>
            <a:endParaRPr lang="en-US" sz="1200">
              <a:solidFill>
                <a:srgbClr val="000000"/>
              </a:solidFill>
            </a:endParaRPr>
          </a:p>
        </p:txBody>
      </p:sp>
      <p:sp>
        <p:nvSpPr>
          <p:cNvPr id="168963" name="Rectangle 2"/>
          <p:cNvSpPr>
            <a:spLocks noGrp="1" noRot="1" noChangeAspect="1" noChangeArrowheads="1" noTextEdit="1"/>
          </p:cNvSpPr>
          <p:nvPr>
            <p:ph type="sldImg"/>
          </p:nvPr>
        </p:nvSpPr>
        <p:spPr>
          <a:xfrm>
            <a:off x="1184275" y="701675"/>
            <a:ext cx="4641850" cy="3481388"/>
          </a:xfrm>
          <a:ln/>
        </p:spPr>
      </p:sp>
      <p:sp>
        <p:nvSpPr>
          <p:cNvPr id="168964" name="Rectangle 3"/>
          <p:cNvSpPr>
            <a:spLocks noGrp="1" noChangeArrowheads="1"/>
          </p:cNvSpPr>
          <p:nvPr>
            <p:ph type="body" idx="1"/>
          </p:nvPr>
        </p:nvSpPr>
        <p:spPr>
          <a:xfrm>
            <a:off x="893763" y="4416425"/>
            <a:ext cx="5141912"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lIns="93195" tIns="46599" rIns="93195" bIns="46599"/>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AB9EDBA-7F2F-3147-ADE2-1D7E48E5FDEC}" type="slidenum">
              <a:rPr lang="en-US" sz="1200"/>
              <a:pPr eaLnBrk="1" hangingPunct="1"/>
              <a:t>10</a:t>
            </a:fld>
            <a:endParaRPr lang="en-US" sz="120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Slide Image Placeholder 1"/>
          <p:cNvSpPr>
            <a:spLocks noGrp="1" noRot="1" noChangeAspect="1" noTextEdit="1"/>
          </p:cNvSpPr>
          <p:nvPr>
            <p:ph type="sldImg"/>
          </p:nvPr>
        </p:nvSpPr>
        <p:spPr>
          <a:ln/>
        </p:spPr>
      </p:sp>
      <p:sp>
        <p:nvSpPr>
          <p:cNvPr id="270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70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189811C-D06C-824D-85B2-BE9403216CE5}" type="slidenum">
              <a:rPr lang="en-US" sz="1200"/>
              <a:pPr eaLnBrk="1" hangingPunct="1"/>
              <a:t>100</a:t>
            </a:fld>
            <a:endParaRPr lang="en-US" sz="120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Slide Image Placeholder 1"/>
          <p:cNvSpPr>
            <a:spLocks noGrp="1" noRot="1" noChangeAspect="1" noTextEdit="1"/>
          </p:cNvSpPr>
          <p:nvPr>
            <p:ph type="sldImg"/>
          </p:nvPr>
        </p:nvSpPr>
        <p:spPr>
          <a:ln/>
        </p:spPr>
      </p:sp>
      <p:sp>
        <p:nvSpPr>
          <p:cNvPr id="271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71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55E94E21-C4C5-0B4B-9E92-00EC9824DC31}" type="slidenum">
              <a:rPr lang="en-US" sz="1200"/>
              <a:pPr eaLnBrk="1" hangingPunct="1"/>
              <a:t>101</a:t>
            </a:fld>
            <a:endParaRPr lang="en-US" sz="120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Slide Image Placeholder 1"/>
          <p:cNvSpPr>
            <a:spLocks noGrp="1" noRot="1" noChangeAspect="1" noTextEdit="1"/>
          </p:cNvSpPr>
          <p:nvPr>
            <p:ph type="sldImg"/>
          </p:nvPr>
        </p:nvSpPr>
        <p:spPr>
          <a:ln/>
        </p:spPr>
      </p:sp>
      <p:sp>
        <p:nvSpPr>
          <p:cNvPr id="272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72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BBC674FE-4A5E-AB4A-80D7-0EAC7A16553A}" type="slidenum">
              <a:rPr lang="en-US" sz="1200"/>
              <a:pPr eaLnBrk="1" hangingPunct="1"/>
              <a:t>102</a:t>
            </a:fld>
            <a:endParaRPr lang="en-US" sz="120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Slide Image Placeholder 1"/>
          <p:cNvSpPr>
            <a:spLocks noGrp="1" noRot="1" noChangeAspect="1" noTextEdit="1"/>
          </p:cNvSpPr>
          <p:nvPr>
            <p:ph type="sldImg"/>
          </p:nvPr>
        </p:nvSpPr>
        <p:spPr>
          <a:ln/>
        </p:spPr>
      </p:sp>
      <p:sp>
        <p:nvSpPr>
          <p:cNvPr id="273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73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9205E277-EC8C-7E45-B87E-5794C56E79DC}" type="slidenum">
              <a:rPr lang="en-US" sz="1200"/>
              <a:pPr eaLnBrk="1" hangingPunct="1"/>
              <a:t>103</a:t>
            </a:fld>
            <a:endParaRPr lang="en-US" sz="120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Slide Image Placeholder 1"/>
          <p:cNvSpPr>
            <a:spLocks noGrp="1" noRot="1" noChangeAspect="1" noTextEdit="1"/>
          </p:cNvSpPr>
          <p:nvPr>
            <p:ph type="sldImg"/>
          </p:nvPr>
        </p:nvSpPr>
        <p:spPr>
          <a:ln/>
        </p:spPr>
      </p:sp>
      <p:sp>
        <p:nvSpPr>
          <p:cNvPr id="274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74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60A4B29-96B4-9549-9F01-2FDD5142CEA4}" type="slidenum">
              <a:rPr lang="en-US" sz="1200"/>
              <a:pPr eaLnBrk="1" hangingPunct="1"/>
              <a:t>104</a:t>
            </a:fld>
            <a:endParaRPr lang="en-US" sz="120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091729A7-63B0-B24D-9F65-464E2B8A1385}" type="slidenum">
              <a:rPr lang="en-US" sz="1200"/>
              <a:pPr eaLnBrk="1" hangingPunct="1"/>
              <a:t>105</a:t>
            </a:fld>
            <a:endParaRPr lang="en-US" sz="1200"/>
          </a:p>
        </p:txBody>
      </p:sp>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F37DC68-FFCD-8A42-BCD3-CAB79467A96E}" type="slidenum">
              <a:rPr lang="en-US" sz="1200"/>
              <a:pPr eaLnBrk="1" hangingPunct="1"/>
              <a:t>106</a:t>
            </a:fld>
            <a:endParaRPr lang="en-US" sz="1200"/>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F8D14C55-3A41-1143-8F34-CDAF670A8765}" type="slidenum">
              <a:rPr lang="en-US" sz="1200"/>
              <a:pPr eaLnBrk="1" hangingPunct="1"/>
              <a:t>107</a:t>
            </a:fld>
            <a:endParaRPr lang="en-US" sz="1200"/>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9F252C98-738A-FE4C-834A-D4A6FB9301BD}" type="slidenum">
              <a:rPr lang="en-US" sz="1200"/>
              <a:pPr eaLnBrk="1" hangingPunct="1"/>
              <a:t>108</a:t>
            </a:fld>
            <a:endParaRPr lang="en-US" sz="1200"/>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9691C4D-BF16-DF41-ADAC-CCFBB0B8E80D}" type="slidenum">
              <a:rPr lang="en-US" sz="1200"/>
              <a:pPr eaLnBrk="1" hangingPunct="1"/>
              <a:t>109</a:t>
            </a:fld>
            <a:endParaRPr lang="en-US" sz="1200"/>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100" eaLnBrk="0" hangingPunct="0">
              <a:defRPr sz="1100">
                <a:solidFill>
                  <a:schemeClr val="tx1"/>
                </a:solidFill>
                <a:latin typeface="Arial" charset="0"/>
                <a:ea typeface="ＭＳ Ｐゴシック" charset="0"/>
              </a:defRPr>
            </a:lvl1pPr>
            <a:lvl2pPr marL="742950" indent="-285750" defTabSz="927100" eaLnBrk="0" hangingPunct="0">
              <a:defRPr sz="1100">
                <a:solidFill>
                  <a:schemeClr val="tx1"/>
                </a:solidFill>
                <a:latin typeface="Arial" charset="0"/>
                <a:ea typeface="ＭＳ Ｐゴシック" charset="0"/>
              </a:defRPr>
            </a:lvl2pPr>
            <a:lvl3pPr marL="1143000" indent="-228600" defTabSz="927100" eaLnBrk="0" hangingPunct="0">
              <a:defRPr sz="1100">
                <a:solidFill>
                  <a:schemeClr val="tx1"/>
                </a:solidFill>
                <a:latin typeface="Arial" charset="0"/>
                <a:ea typeface="ＭＳ Ｐゴシック" charset="0"/>
              </a:defRPr>
            </a:lvl3pPr>
            <a:lvl4pPr marL="1600200" indent="-228600" defTabSz="927100" eaLnBrk="0" hangingPunct="0">
              <a:defRPr sz="1100">
                <a:solidFill>
                  <a:schemeClr val="tx1"/>
                </a:solidFill>
                <a:latin typeface="Arial" charset="0"/>
                <a:ea typeface="ＭＳ Ｐゴシック" charset="0"/>
              </a:defRPr>
            </a:lvl4pPr>
            <a:lvl5pPr marL="2057400" indent="-228600" defTabSz="927100" eaLnBrk="0" hangingPunct="0">
              <a:defRPr sz="1100">
                <a:solidFill>
                  <a:schemeClr val="tx1"/>
                </a:solidFill>
                <a:latin typeface="Arial" charset="0"/>
                <a:ea typeface="ＭＳ Ｐゴシック" charset="0"/>
              </a:defRPr>
            </a:lvl5pPr>
            <a:lvl6pPr marL="2514600" indent="-228600" defTabSz="927100"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7100"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7100"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71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7216698-EB7A-6546-A323-43007CEBF28F}" type="slidenum">
              <a:rPr lang="en-US" sz="1200"/>
              <a:pPr eaLnBrk="1" hangingPunct="1"/>
              <a:t>11</a:t>
            </a:fld>
            <a:endParaRPr lang="en-US" sz="1200"/>
          </a:p>
        </p:txBody>
      </p:sp>
      <p:sp>
        <p:nvSpPr>
          <p:cNvPr id="179203" name="Rectangle 2"/>
          <p:cNvSpPr>
            <a:spLocks noGrp="1" noRot="1" noChangeAspect="1" noChangeArrowheads="1" noTextEdit="1"/>
          </p:cNvSpPr>
          <p:nvPr>
            <p:ph type="sldImg"/>
          </p:nvPr>
        </p:nvSpPr>
        <p:spPr>
          <a:xfrm>
            <a:off x="925513" y="663575"/>
            <a:ext cx="4648200" cy="3486150"/>
          </a:xfrm>
          <a:ln/>
        </p:spPr>
      </p:sp>
      <p:sp>
        <p:nvSpPr>
          <p:cNvPr id="179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F630AD6F-425A-D941-84C8-AB371A1CC250}" type="slidenum">
              <a:rPr lang="en-US" sz="1200"/>
              <a:pPr eaLnBrk="1" hangingPunct="1"/>
              <a:t>110</a:t>
            </a:fld>
            <a:endParaRPr lang="en-US" sz="1200"/>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84029F9-A36B-0F4F-9C2B-E3B92953AE63}" type="slidenum">
              <a:rPr lang="en-US" sz="1200"/>
              <a:pPr eaLnBrk="1" hangingPunct="1"/>
              <a:t>111</a:t>
            </a:fld>
            <a:endParaRPr lang="en-US" sz="1200"/>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021B40EF-9D86-344E-80D0-16B85EE6DA7C}" type="slidenum">
              <a:rPr lang="en-US" sz="1200"/>
              <a:pPr eaLnBrk="1" hangingPunct="1"/>
              <a:t>112</a:t>
            </a:fld>
            <a:endParaRPr lang="en-US" sz="1200"/>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19120835-A2D7-F148-9388-F99DDBBE2AB7}" type="slidenum">
              <a:rPr lang="en-US" sz="1200"/>
              <a:pPr eaLnBrk="1" hangingPunct="1"/>
              <a:t>113</a:t>
            </a:fld>
            <a:endParaRPr lang="en-US" sz="1200"/>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09EAD092-8496-3D47-949A-0C6A52EE4D3C}" type="slidenum">
              <a:rPr lang="en-US" sz="1200"/>
              <a:pPr eaLnBrk="1" hangingPunct="1"/>
              <a:t>114</a:t>
            </a:fld>
            <a:endParaRPr lang="en-US" sz="1200"/>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p:cNvSpPr>
            <a:spLocks noGrp="1" noRot="1" noChangeAspect="1" noTextEdit="1"/>
          </p:cNvSpPr>
          <p:nvPr>
            <p:ph type="sldImg"/>
          </p:nvPr>
        </p:nvSpPr>
        <p:spPr>
          <a:ln/>
        </p:spPr>
      </p:sp>
      <p:sp>
        <p:nvSpPr>
          <p:cNvPr id="285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85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DF4C5EB-BF87-6D44-B607-91AB2C4F9D47}" type="slidenum">
              <a:rPr lang="en-US" sz="1200"/>
              <a:pPr eaLnBrk="1" hangingPunct="1"/>
              <a:t>115</a:t>
            </a:fld>
            <a:endParaRPr lang="en-US" sz="120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a:ln/>
        </p:spPr>
      </p:sp>
      <p:sp>
        <p:nvSpPr>
          <p:cNvPr id="286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86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159582C-0707-7E40-B2E0-BFCD0CC0032F}" type="slidenum">
              <a:rPr lang="en-US" sz="1200"/>
              <a:pPr eaLnBrk="1" hangingPunct="1"/>
              <a:t>116</a:t>
            </a:fld>
            <a:endParaRPr lang="en-US" sz="120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p:cNvSpPr>
            <a:spLocks noGrp="1" noRot="1" noChangeAspect="1" noTextEdit="1"/>
          </p:cNvSpPr>
          <p:nvPr>
            <p:ph type="sldImg"/>
          </p:nvPr>
        </p:nvSpPr>
        <p:spPr>
          <a:ln/>
        </p:spPr>
      </p:sp>
      <p:sp>
        <p:nvSpPr>
          <p:cNvPr id="287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87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6191CA0-A7D8-B943-99E8-D82EBB6AA85D}" type="slidenum">
              <a:rPr lang="en-US" sz="1200"/>
              <a:pPr eaLnBrk="1" hangingPunct="1"/>
              <a:t>117</a:t>
            </a:fld>
            <a:endParaRPr lang="en-US" sz="120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Slide Image Placeholder 1"/>
          <p:cNvSpPr>
            <a:spLocks noGrp="1" noRot="1" noChangeAspect="1" noTextEdit="1"/>
          </p:cNvSpPr>
          <p:nvPr>
            <p:ph type="sldImg"/>
          </p:nvPr>
        </p:nvSpPr>
        <p:spPr>
          <a:ln/>
        </p:spPr>
      </p:sp>
      <p:sp>
        <p:nvSpPr>
          <p:cNvPr id="288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88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74D5794-8203-854E-9101-30A5A13DC496}" type="slidenum">
              <a:rPr lang="en-US" sz="1200"/>
              <a:pPr eaLnBrk="1" hangingPunct="1"/>
              <a:t>118</a:t>
            </a:fld>
            <a:endParaRPr lang="en-US" sz="120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lide Image Placeholder 1"/>
          <p:cNvSpPr>
            <a:spLocks noGrp="1" noRot="1" noChangeAspect="1" noTextEdit="1"/>
          </p:cNvSpPr>
          <p:nvPr>
            <p:ph type="sldImg"/>
          </p:nvPr>
        </p:nvSpPr>
        <p:spPr>
          <a:ln/>
        </p:spPr>
      </p:sp>
      <p:sp>
        <p:nvSpPr>
          <p:cNvPr id="289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89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69CEB36-7D84-A140-BA98-B5D3A49D1499}" type="slidenum">
              <a:rPr lang="en-US" sz="1200"/>
              <a:pPr eaLnBrk="1" hangingPunct="1"/>
              <a:t>119</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80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79CD231-8AD0-5247-8B63-34F252010CFA}" type="slidenum">
              <a:rPr lang="en-US" sz="1200"/>
              <a:pPr eaLnBrk="1" hangingPunct="1"/>
              <a:t>12</a:t>
            </a:fld>
            <a:endParaRPr lang="en-US" sz="120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Slide Image Placeholder 1"/>
          <p:cNvSpPr>
            <a:spLocks noGrp="1" noRot="1" noChangeAspect="1" noTextEdit="1"/>
          </p:cNvSpPr>
          <p:nvPr>
            <p:ph type="sldImg"/>
          </p:nvPr>
        </p:nvSpPr>
        <p:spPr>
          <a:ln/>
        </p:spPr>
      </p:sp>
      <p:sp>
        <p:nvSpPr>
          <p:cNvPr id="290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90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9A374E69-8B28-3C46-A4D8-225B5D970A03}" type="slidenum">
              <a:rPr lang="en-US" sz="1200"/>
              <a:pPr eaLnBrk="1" hangingPunct="1"/>
              <a:t>120</a:t>
            </a:fld>
            <a:endParaRPr lang="en-US" sz="120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a:ln/>
        </p:spPr>
      </p:sp>
      <p:sp>
        <p:nvSpPr>
          <p:cNvPr id="291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91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6C1C82D-7C82-9641-9C88-6B8C9500728A}" type="slidenum">
              <a:rPr lang="en-US" sz="1200"/>
              <a:pPr eaLnBrk="1" hangingPunct="1"/>
              <a:t>121</a:t>
            </a:fld>
            <a:endParaRPr lang="en-US" sz="120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16F309B-4A44-7149-92B2-5E5FCB7C776C}" type="slidenum">
              <a:rPr lang="en-US" sz="1200"/>
              <a:pPr eaLnBrk="1" hangingPunct="1"/>
              <a:t>122</a:t>
            </a:fld>
            <a:endParaRPr lang="en-US" sz="1200"/>
          </a:p>
        </p:txBody>
      </p:sp>
      <p:sp>
        <p:nvSpPr>
          <p:cNvPr id="292867" name="Rectangle 2"/>
          <p:cNvSpPr>
            <a:spLocks noGrp="1" noRot="1" noChangeAspect="1" noChangeArrowheads="1" noTextEdit="1"/>
          </p:cNvSpPr>
          <p:nvPr>
            <p:ph type="sldImg"/>
          </p:nvPr>
        </p:nvSpPr>
        <p:spPr>
          <a:ln/>
        </p:spPr>
      </p:sp>
      <p:sp>
        <p:nvSpPr>
          <p:cNvPr id="292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Slide Image Placeholder 1"/>
          <p:cNvSpPr>
            <a:spLocks noGrp="1" noRot="1" noChangeAspect="1" noTextEdit="1"/>
          </p:cNvSpPr>
          <p:nvPr>
            <p:ph type="sldImg"/>
          </p:nvPr>
        </p:nvSpPr>
        <p:spPr>
          <a:ln/>
        </p:spPr>
      </p:sp>
      <p:sp>
        <p:nvSpPr>
          <p:cNvPr id="293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93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53DE634-CAE4-4A49-BC35-EE1ACAF50003}" type="slidenum">
              <a:rPr lang="en-US" sz="1200"/>
              <a:pPr eaLnBrk="1" hangingPunct="1"/>
              <a:t>123</a:t>
            </a:fld>
            <a:endParaRPr lang="en-US" sz="120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Slide Image Placeholder 1"/>
          <p:cNvSpPr>
            <a:spLocks noGrp="1" noRot="1" noChangeAspect="1" noTextEdit="1"/>
          </p:cNvSpPr>
          <p:nvPr>
            <p:ph type="sldImg"/>
          </p:nvPr>
        </p:nvSpPr>
        <p:spPr>
          <a:ln/>
        </p:spPr>
      </p:sp>
      <p:sp>
        <p:nvSpPr>
          <p:cNvPr id="294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94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5F18E05-737D-8B40-B575-52F07EF9BAE9}" type="slidenum">
              <a:rPr lang="en-US" sz="1200"/>
              <a:pPr eaLnBrk="1" hangingPunct="1"/>
              <a:t>124</a:t>
            </a:fld>
            <a:endParaRPr lang="en-US" sz="120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Slide Image Placeholder 1"/>
          <p:cNvSpPr>
            <a:spLocks noGrp="1" noRot="1" noChangeAspect="1" noTextEdit="1"/>
          </p:cNvSpPr>
          <p:nvPr>
            <p:ph type="sldImg"/>
          </p:nvPr>
        </p:nvSpPr>
        <p:spPr>
          <a:ln/>
        </p:spPr>
      </p:sp>
      <p:sp>
        <p:nvSpPr>
          <p:cNvPr id="295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95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B3F1891E-86DD-4E43-B164-3F06E62A8F49}" type="slidenum">
              <a:rPr lang="en-US" sz="1200"/>
              <a:pPr eaLnBrk="1" hangingPunct="1"/>
              <a:t>125</a:t>
            </a:fld>
            <a:endParaRPr lang="en-US" sz="120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Rot="1" noChangeArrowheads="1" noTextEdit="1"/>
          </p:cNvSpPr>
          <p:nvPr>
            <p:ph type="sldImg"/>
          </p:nvPr>
        </p:nvSpPr>
        <p:spPr>
          <a:xfrm>
            <a:off x="1182688" y="696913"/>
            <a:ext cx="4648200" cy="3486150"/>
          </a:xfrm>
          <a:ln/>
        </p:spPr>
      </p:sp>
      <p:sp>
        <p:nvSpPr>
          <p:cNvPr id="296963" name="Rectangle 3"/>
          <p:cNvSpPr>
            <a:spLocks noGrp="1" noChangeArrowheads="1"/>
          </p:cNvSpPr>
          <p:nvPr>
            <p:ph type="body" idx="1"/>
          </p:nvPr>
        </p:nvSpPr>
        <p:spPr>
          <a:xfrm>
            <a:off x="660400" y="4418013"/>
            <a:ext cx="5607050" cy="41830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Rot="1" noChangeArrowheads="1" noTextEdit="1"/>
          </p:cNvSpPr>
          <p:nvPr>
            <p:ph type="sldImg"/>
          </p:nvPr>
        </p:nvSpPr>
        <p:spPr>
          <a:xfrm>
            <a:off x="1181100" y="698500"/>
            <a:ext cx="4648200" cy="3486150"/>
          </a:xfrm>
          <a:ln/>
        </p:spPr>
      </p:sp>
      <p:sp>
        <p:nvSpPr>
          <p:cNvPr id="297987" name="Rectangle 3"/>
          <p:cNvSpPr>
            <a:spLocks noGrp="1" noChangeArrowheads="1"/>
          </p:cNvSpPr>
          <p:nvPr>
            <p:ph type="body" idx="1"/>
          </p:nvPr>
        </p:nvSpPr>
        <p:spPr>
          <a:xfrm>
            <a:off x="609600" y="4205288"/>
            <a:ext cx="5715000" cy="41830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206375" indent="-206375" eaLnBrk="1" hangingPunct="1">
              <a:lnSpc>
                <a:spcPct val="90000"/>
              </a:lnSpc>
            </a:pPr>
            <a:endParaRPr 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Slide Image Placeholder 1"/>
          <p:cNvSpPr>
            <a:spLocks noGrp="1" noRot="1" noChangeAspect="1" noTextEdit="1"/>
          </p:cNvSpPr>
          <p:nvPr>
            <p:ph type="sldImg"/>
          </p:nvPr>
        </p:nvSpPr>
        <p:spPr>
          <a:ln/>
        </p:spPr>
      </p:sp>
      <p:sp>
        <p:nvSpPr>
          <p:cNvPr id="299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99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FBFF8753-C11E-E141-9F0D-7EC196A2E39B}" type="slidenum">
              <a:rPr lang="en-US" sz="1200"/>
              <a:pPr eaLnBrk="1" hangingPunct="1"/>
              <a:t>128</a:t>
            </a:fld>
            <a:endParaRPr lang="en-US" sz="120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Slide Image Placeholder 1"/>
          <p:cNvSpPr>
            <a:spLocks noGrp="1" noRot="1" noChangeAspect="1" noTextEdit="1"/>
          </p:cNvSpPr>
          <p:nvPr>
            <p:ph type="sldImg"/>
          </p:nvPr>
        </p:nvSpPr>
        <p:spPr>
          <a:ln/>
        </p:spPr>
      </p:sp>
      <p:sp>
        <p:nvSpPr>
          <p:cNvPr id="300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300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01EEAF21-7746-6A4D-8D34-1CCB5C1C1185}" type="slidenum">
              <a:rPr lang="en-US" sz="1200"/>
              <a:pPr eaLnBrk="1" hangingPunct="1"/>
              <a:t>129</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900B7983-6B72-6240-9F81-2397D9D87F49}" type="slidenum">
              <a:rPr lang="en-US" sz="1200"/>
              <a:pPr eaLnBrk="1" hangingPunct="1"/>
              <a:t>13</a:t>
            </a:fld>
            <a:endParaRPr lang="en-US" sz="120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Slide Image Placeholder 1"/>
          <p:cNvSpPr>
            <a:spLocks noGrp="1" noRot="1" noChangeAspect="1" noTextEdit="1"/>
          </p:cNvSpPr>
          <p:nvPr>
            <p:ph type="sldImg"/>
          </p:nvPr>
        </p:nvSpPr>
        <p:spPr>
          <a:ln/>
        </p:spPr>
      </p:sp>
      <p:sp>
        <p:nvSpPr>
          <p:cNvPr id="301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301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A01CED21-F522-7943-B121-82868F7C3089}" type="slidenum">
              <a:rPr lang="en-US" sz="1200"/>
              <a:pPr eaLnBrk="1" hangingPunct="1"/>
              <a:t>130</a:t>
            </a:fld>
            <a:endParaRPr lang="en-US" sz="120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Rot="1" noChangeAspect="1" noChangeArrowheads="1" noTextEdit="1"/>
          </p:cNvSpPr>
          <p:nvPr>
            <p:ph type="sldImg"/>
          </p:nvPr>
        </p:nvSpPr>
        <p:spPr>
          <a:xfrm>
            <a:off x="1182688" y="700088"/>
            <a:ext cx="4646612" cy="3484562"/>
          </a:xfrm>
          <a:ln/>
        </p:spPr>
      </p:sp>
      <p:sp>
        <p:nvSpPr>
          <p:cNvPr id="302083" name="Rectangle 3"/>
          <p:cNvSpPr>
            <a:spLocks noGrp="1" noChangeArrowheads="1"/>
          </p:cNvSpPr>
          <p:nvPr>
            <p:ph type="body" idx="1"/>
          </p:nvPr>
        </p:nvSpPr>
        <p:spPr>
          <a:xfrm>
            <a:off x="660400" y="4418013"/>
            <a:ext cx="5605463" cy="41798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Slide Image Placeholder 1"/>
          <p:cNvSpPr>
            <a:spLocks noGrp="1" noRot="1" noChangeAspect="1" noTextEdit="1"/>
          </p:cNvSpPr>
          <p:nvPr>
            <p:ph type="sldImg"/>
          </p:nvPr>
        </p:nvSpPr>
        <p:spPr>
          <a:ln/>
        </p:spPr>
      </p:sp>
      <p:sp>
        <p:nvSpPr>
          <p:cNvPr id="303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303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076B0AEA-4D31-0340-874E-5082C841B014}" type="slidenum">
              <a:rPr lang="en-US" sz="1200"/>
              <a:pPr eaLnBrk="1" hangingPunct="1"/>
              <a:t>132</a:t>
            </a:fld>
            <a:endParaRPr lang="en-US" sz="120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a:ln/>
        </p:spPr>
      </p:sp>
      <p:sp>
        <p:nvSpPr>
          <p:cNvPr id="304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304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AF2CA288-704F-544A-932C-A2C5049AE8FC}" type="slidenum">
              <a:rPr lang="en-US" sz="1200"/>
              <a:pPr eaLnBrk="1" hangingPunct="1"/>
              <a:t>133</a:t>
            </a:fld>
            <a:endParaRPr lang="en-US" sz="120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Slide Image Placeholder 1"/>
          <p:cNvSpPr>
            <a:spLocks noGrp="1" noRot="1" noChangeAspect="1" noTextEdit="1"/>
          </p:cNvSpPr>
          <p:nvPr>
            <p:ph type="sldImg"/>
          </p:nvPr>
        </p:nvSpPr>
        <p:spPr>
          <a:ln/>
        </p:spPr>
      </p:sp>
      <p:sp>
        <p:nvSpPr>
          <p:cNvPr id="305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305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AEB7A031-CB15-2A49-A1B8-41FCA316ED59}" type="slidenum">
              <a:rPr lang="en-US" sz="1200"/>
              <a:pPr eaLnBrk="1" hangingPunct="1"/>
              <a:t>134</a:t>
            </a:fld>
            <a:endParaRPr lang="en-US" sz="120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Slide Image Placeholder 1"/>
          <p:cNvSpPr>
            <a:spLocks noGrp="1" noRot="1" noChangeAspect="1" noTextEdit="1"/>
          </p:cNvSpPr>
          <p:nvPr>
            <p:ph type="sldImg"/>
          </p:nvPr>
        </p:nvSpPr>
        <p:spPr>
          <a:ln/>
        </p:spPr>
      </p:sp>
      <p:sp>
        <p:nvSpPr>
          <p:cNvPr id="306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306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763B064-E3B1-B743-A104-3A7572A29053}" type="slidenum">
              <a:rPr lang="en-US" sz="1200"/>
              <a:pPr eaLnBrk="1" hangingPunct="1"/>
              <a:t>135</a:t>
            </a:fld>
            <a:endParaRPr lang="en-US" sz="120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Slide Image Placeholder 1"/>
          <p:cNvSpPr>
            <a:spLocks noGrp="1" noRot="1" noChangeAspect="1" noTextEdit="1"/>
          </p:cNvSpPr>
          <p:nvPr>
            <p:ph type="sldImg"/>
          </p:nvPr>
        </p:nvSpPr>
        <p:spPr>
          <a:ln/>
        </p:spPr>
      </p:sp>
      <p:sp>
        <p:nvSpPr>
          <p:cNvPr id="307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307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97433CC-3EF4-1D4F-A147-5653E8097C55}" type="slidenum">
              <a:rPr lang="en-US" sz="1200"/>
              <a:pPr eaLnBrk="1" hangingPunct="1"/>
              <a:t>136</a:t>
            </a:fld>
            <a:endParaRPr lang="en-US" sz="120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Rot="1" noChangeAspect="1" noChangeArrowheads="1" noTextEdit="1"/>
          </p:cNvSpPr>
          <p:nvPr>
            <p:ph type="sldImg"/>
          </p:nvPr>
        </p:nvSpPr>
        <p:spPr>
          <a:xfrm>
            <a:off x="1184275" y="701675"/>
            <a:ext cx="4641850" cy="3481388"/>
          </a:xfrm>
          <a:ln/>
        </p:spPr>
      </p:sp>
      <p:sp>
        <p:nvSpPr>
          <p:cNvPr id="308227" name="Rectangle 3"/>
          <p:cNvSpPr>
            <a:spLocks noGrp="1" noChangeArrowheads="1"/>
          </p:cNvSpPr>
          <p:nvPr>
            <p:ph type="body" idx="1"/>
          </p:nvPr>
        </p:nvSpPr>
        <p:spPr>
          <a:xfrm>
            <a:off x="893763" y="4418013"/>
            <a:ext cx="5141912" cy="41798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90000"/>
              </a:lnSpc>
            </a:pPr>
            <a:endParaRPr 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Slide Image Placeholder 1"/>
          <p:cNvSpPr>
            <a:spLocks noGrp="1" noRot="1" noChangeAspect="1" noTextEdit="1"/>
          </p:cNvSpPr>
          <p:nvPr>
            <p:ph type="sldImg"/>
          </p:nvPr>
        </p:nvSpPr>
        <p:spPr>
          <a:ln/>
        </p:spPr>
      </p:sp>
      <p:sp>
        <p:nvSpPr>
          <p:cNvPr id="310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310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125044B9-BE53-C14B-AACF-C093A42F03FB}" type="slidenum">
              <a:rPr lang="en-US" sz="1200"/>
              <a:pPr eaLnBrk="1" hangingPunct="1"/>
              <a:t>139</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DB75478-0575-9A46-8F6B-73F7FA80F149}" type="slidenum">
              <a:rPr lang="en-US" sz="1200"/>
              <a:pPr eaLnBrk="1" hangingPunct="1"/>
              <a:t>14</a:t>
            </a:fld>
            <a:endParaRPr lang="en-US" sz="1200"/>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100">
                <a:solidFill>
                  <a:schemeClr val="tx1"/>
                </a:solidFill>
                <a:latin typeface="Arial" charset="0"/>
                <a:ea typeface="ＭＳ Ｐゴシック" charset="0"/>
              </a:defRPr>
            </a:lvl1pPr>
            <a:lvl2pPr marL="742950" indent="-285750" defTabSz="930275" eaLnBrk="0" hangingPunct="0">
              <a:defRPr sz="1100">
                <a:solidFill>
                  <a:schemeClr val="tx1"/>
                </a:solidFill>
                <a:latin typeface="Arial" charset="0"/>
                <a:ea typeface="ＭＳ Ｐゴシック" charset="0"/>
              </a:defRPr>
            </a:lvl2pPr>
            <a:lvl3pPr marL="1143000" indent="-228600" defTabSz="930275" eaLnBrk="0" hangingPunct="0">
              <a:defRPr sz="1100">
                <a:solidFill>
                  <a:schemeClr val="tx1"/>
                </a:solidFill>
                <a:latin typeface="Arial" charset="0"/>
                <a:ea typeface="ＭＳ Ｐゴシック" charset="0"/>
              </a:defRPr>
            </a:lvl3pPr>
            <a:lvl4pPr marL="1600200" indent="-228600" defTabSz="930275" eaLnBrk="0" hangingPunct="0">
              <a:defRPr sz="1100">
                <a:solidFill>
                  <a:schemeClr val="tx1"/>
                </a:solidFill>
                <a:latin typeface="Arial" charset="0"/>
                <a:ea typeface="ＭＳ Ｐゴシック" charset="0"/>
              </a:defRPr>
            </a:lvl4pPr>
            <a:lvl5pPr marL="2057400" indent="-228600" defTabSz="930275" eaLnBrk="0" hangingPunct="0">
              <a:defRPr sz="1100">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5D7E178-0F94-E74F-90D7-865CFEA81D30}" type="slidenum">
              <a:rPr lang="en-US" sz="1200"/>
              <a:pPr eaLnBrk="1" hangingPunct="1"/>
              <a:t>140</a:t>
            </a:fld>
            <a:endParaRPr lang="en-US" sz="1200"/>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818BECD-AF61-ED43-90BC-DB057392EE82}" type="slidenum">
              <a:rPr lang="en-US" sz="1200"/>
              <a:pPr eaLnBrk="1" hangingPunct="1"/>
              <a:t>15</a:t>
            </a:fld>
            <a:endParaRPr lang="en-US" sz="120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lnSpc>
                <a:spcPct val="90000"/>
              </a:lnSpc>
            </a:pP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13949F73-4ACE-EB49-84FF-9C1985BA0CF6}" type="slidenum">
              <a:rPr lang="en-US" sz="1200"/>
              <a:pPr eaLnBrk="1" hangingPunct="1"/>
              <a:t>16</a:t>
            </a:fld>
            <a:endParaRPr lang="en-US" sz="1200"/>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2227086-E6B1-A241-925E-2C9092FF4E5F}" type="slidenum">
              <a:rPr lang="en-US" sz="1200"/>
              <a:pPr eaLnBrk="1" hangingPunct="1"/>
              <a:t>17</a:t>
            </a:fld>
            <a:endParaRPr lang="en-US" sz="120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spcBef>
                <a:spcPct val="0"/>
              </a:spcBef>
            </a:pP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AABDDE3B-4E07-5142-8B5D-904C206A3543}" type="slidenum">
              <a:rPr lang="en-US" sz="1200"/>
              <a:pPr eaLnBrk="1" hangingPunct="1"/>
              <a:t>18</a:t>
            </a:fld>
            <a:endParaRPr lang="en-US" sz="1200"/>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spcBef>
                <a:spcPct val="0"/>
              </a:spcBef>
            </a:pP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275755C-49A1-9A46-87D8-B3680628C4B9}" type="slidenum">
              <a:rPr lang="en-US" sz="1200"/>
              <a:pPr eaLnBrk="1" hangingPunct="1"/>
              <a:t>19</a:t>
            </a:fld>
            <a:endParaRPr lang="en-US" sz="1200"/>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spcBef>
                <a:spcPct val="0"/>
              </a:spcBef>
            </a:pP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04C31DA-A70D-9C40-9B19-5B4BAF70F2ED}" type="slidenum">
              <a:rPr lang="en-US" sz="1200"/>
              <a:pPr eaLnBrk="1" hangingPunct="1"/>
              <a:t>2</a:t>
            </a:fld>
            <a:endParaRPr 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F7F7A9F-3F00-5044-B758-004E49D4F4CB}" type="slidenum">
              <a:rPr lang="en-US" sz="1200"/>
              <a:pPr eaLnBrk="1" hangingPunct="1"/>
              <a:t>20</a:t>
            </a:fld>
            <a:endParaRPr lang="en-US" sz="1200"/>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spcBef>
                <a:spcPct val="0"/>
              </a:spcBef>
            </a:pP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89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59615624-6E12-7E42-AFE8-F501E500BEF4}" type="slidenum">
              <a:rPr lang="en-US" sz="1200"/>
              <a:pPr eaLnBrk="1" hangingPunct="1"/>
              <a:t>21</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7ABDCFC-6900-0849-818A-370230D3D29B}" type="slidenum">
              <a:rPr lang="en-US" sz="1200"/>
              <a:pPr eaLnBrk="1" hangingPunct="1"/>
              <a:t>22</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100">
                <a:solidFill>
                  <a:schemeClr val="tx1"/>
                </a:solidFill>
                <a:latin typeface="Arial" charset="0"/>
                <a:ea typeface="ＭＳ Ｐゴシック" charset="0"/>
              </a:defRPr>
            </a:lvl1pPr>
            <a:lvl2pPr marL="742950" indent="-285750" defTabSz="930275" eaLnBrk="0" hangingPunct="0">
              <a:defRPr sz="1100">
                <a:solidFill>
                  <a:schemeClr val="tx1"/>
                </a:solidFill>
                <a:latin typeface="Arial" charset="0"/>
                <a:ea typeface="ＭＳ Ｐゴシック" charset="0"/>
              </a:defRPr>
            </a:lvl2pPr>
            <a:lvl3pPr marL="1143000" indent="-228600" defTabSz="930275" eaLnBrk="0" hangingPunct="0">
              <a:defRPr sz="1100">
                <a:solidFill>
                  <a:schemeClr val="tx1"/>
                </a:solidFill>
                <a:latin typeface="Arial" charset="0"/>
                <a:ea typeface="ＭＳ Ｐゴシック" charset="0"/>
              </a:defRPr>
            </a:lvl3pPr>
            <a:lvl4pPr marL="1600200" indent="-228600" defTabSz="930275" eaLnBrk="0" hangingPunct="0">
              <a:defRPr sz="1100">
                <a:solidFill>
                  <a:schemeClr val="tx1"/>
                </a:solidFill>
                <a:latin typeface="Arial" charset="0"/>
                <a:ea typeface="ＭＳ Ｐゴシック" charset="0"/>
              </a:defRPr>
            </a:lvl4pPr>
            <a:lvl5pPr marL="2057400" indent="-228600" defTabSz="930275" eaLnBrk="0" hangingPunct="0">
              <a:defRPr sz="1100">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A92CBE87-9694-DD42-AF69-4C4440242D5D}" type="slidenum">
              <a:rPr lang="en-US" sz="1200"/>
              <a:pPr eaLnBrk="1" hangingPunct="1"/>
              <a:t>23</a:t>
            </a:fld>
            <a:endParaRPr lang="en-US" sz="1200"/>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AA7DA87-6389-5144-A37F-576706827E71}" type="slidenum">
              <a:rPr lang="en-US" sz="1200"/>
              <a:pPr eaLnBrk="1" hangingPunct="1"/>
              <a:t>24</a:t>
            </a:fld>
            <a:endParaRPr lang="en-US" sz="1200"/>
          </a:p>
        </p:txBody>
      </p:sp>
      <p:sp>
        <p:nvSpPr>
          <p:cNvPr id="192515" name="Rectangle 2"/>
          <p:cNvSpPr>
            <a:spLocks noGrp="1" noRot="1" noChangeAspect="1" noChangeArrowheads="1" noTextEdit="1"/>
          </p:cNvSpPr>
          <p:nvPr>
            <p:ph type="sldImg"/>
          </p:nvPr>
        </p:nvSpPr>
        <p:spPr>
          <a:xfrm>
            <a:off x="1204913" y="736600"/>
            <a:ext cx="4648200" cy="3486150"/>
          </a:xfrm>
          <a:ln/>
        </p:spPr>
      </p:sp>
      <p:sp>
        <p:nvSpPr>
          <p:cNvPr id="1925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E0AA79C-4CAC-3C47-B2F5-6928FD2C87F4}" type="slidenum">
              <a:rPr lang="en-US" sz="1200"/>
              <a:pPr eaLnBrk="1" hangingPunct="1"/>
              <a:t>25</a:t>
            </a:fld>
            <a:endParaRPr lang="en-US" sz="1200"/>
          </a:p>
        </p:txBody>
      </p:sp>
      <p:sp>
        <p:nvSpPr>
          <p:cNvPr id="193539" name="Rectangle 2"/>
          <p:cNvSpPr>
            <a:spLocks noGrp="1" noRot="1" noChangeAspect="1" noChangeArrowheads="1" noTextEdit="1"/>
          </p:cNvSpPr>
          <p:nvPr>
            <p:ph type="sldImg"/>
          </p:nvPr>
        </p:nvSpPr>
        <p:spPr>
          <a:xfrm>
            <a:off x="1182688" y="619125"/>
            <a:ext cx="4649787" cy="3486150"/>
          </a:xfrm>
          <a:ln/>
        </p:spPr>
      </p:sp>
      <p:sp>
        <p:nvSpPr>
          <p:cNvPr id="193540" name="Rectangle 3"/>
          <p:cNvSpPr>
            <a:spLocks noGrp="1" noChangeArrowheads="1"/>
          </p:cNvSpPr>
          <p:nvPr>
            <p:ph type="body" idx="1"/>
          </p:nvPr>
        </p:nvSpPr>
        <p:spPr>
          <a:xfrm>
            <a:off x="660400" y="4418013"/>
            <a:ext cx="5605463" cy="43354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D37D8010-D95B-8445-81CA-45F281925CBC}" type="slidenum">
              <a:rPr lang="en-US" sz="1200"/>
              <a:pPr eaLnBrk="1" hangingPunct="1"/>
              <a:t>26</a:t>
            </a:fld>
            <a:endParaRPr lang="en-US" sz="1200"/>
          </a:p>
        </p:txBody>
      </p:sp>
      <p:sp>
        <p:nvSpPr>
          <p:cNvPr id="194563" name="Rectangle 2"/>
          <p:cNvSpPr>
            <a:spLocks noGrp="1" noRot="1" noChangeAspect="1" noChangeArrowheads="1" noTextEdit="1"/>
          </p:cNvSpPr>
          <p:nvPr>
            <p:ph type="sldImg"/>
          </p:nvPr>
        </p:nvSpPr>
        <p:spPr>
          <a:xfrm>
            <a:off x="1185863" y="698500"/>
            <a:ext cx="4645025" cy="3484563"/>
          </a:xfrm>
          <a:ln/>
        </p:spPr>
      </p:sp>
      <p:sp>
        <p:nvSpPr>
          <p:cNvPr id="194564" name="Rectangle 3"/>
          <p:cNvSpPr>
            <a:spLocks noGrp="1" noChangeArrowheads="1"/>
          </p:cNvSpPr>
          <p:nvPr>
            <p:ph type="body" idx="1"/>
          </p:nvPr>
        </p:nvSpPr>
        <p:spPr>
          <a:xfrm>
            <a:off x="893763" y="4418013"/>
            <a:ext cx="5141912" cy="45672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100" eaLnBrk="0" hangingPunct="0">
              <a:defRPr sz="1100">
                <a:solidFill>
                  <a:schemeClr val="tx1"/>
                </a:solidFill>
                <a:latin typeface="Arial" charset="0"/>
                <a:ea typeface="ＭＳ Ｐゴシック" charset="0"/>
              </a:defRPr>
            </a:lvl1pPr>
            <a:lvl2pPr marL="742950" indent="-285750" defTabSz="927100" eaLnBrk="0" hangingPunct="0">
              <a:defRPr sz="1100">
                <a:solidFill>
                  <a:schemeClr val="tx1"/>
                </a:solidFill>
                <a:latin typeface="Arial" charset="0"/>
                <a:ea typeface="ＭＳ Ｐゴシック" charset="0"/>
              </a:defRPr>
            </a:lvl2pPr>
            <a:lvl3pPr marL="1143000" indent="-228600" defTabSz="927100" eaLnBrk="0" hangingPunct="0">
              <a:defRPr sz="1100">
                <a:solidFill>
                  <a:schemeClr val="tx1"/>
                </a:solidFill>
                <a:latin typeface="Arial" charset="0"/>
                <a:ea typeface="ＭＳ Ｐゴシック" charset="0"/>
              </a:defRPr>
            </a:lvl3pPr>
            <a:lvl4pPr marL="1600200" indent="-228600" defTabSz="927100" eaLnBrk="0" hangingPunct="0">
              <a:defRPr sz="1100">
                <a:solidFill>
                  <a:schemeClr val="tx1"/>
                </a:solidFill>
                <a:latin typeface="Arial" charset="0"/>
                <a:ea typeface="ＭＳ Ｐゴシック" charset="0"/>
              </a:defRPr>
            </a:lvl4pPr>
            <a:lvl5pPr marL="2057400" indent="-228600" defTabSz="927100" eaLnBrk="0" hangingPunct="0">
              <a:defRPr sz="1100">
                <a:solidFill>
                  <a:schemeClr val="tx1"/>
                </a:solidFill>
                <a:latin typeface="Arial" charset="0"/>
                <a:ea typeface="ＭＳ Ｐゴシック" charset="0"/>
              </a:defRPr>
            </a:lvl5pPr>
            <a:lvl6pPr marL="2514600" indent="-228600" defTabSz="927100"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7100"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7100"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71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D2FE09E4-C36A-7240-9A93-8EA677185895}" type="slidenum">
              <a:rPr lang="en-US" sz="1200"/>
              <a:pPr eaLnBrk="1" hangingPunct="1"/>
              <a:t>27</a:t>
            </a:fld>
            <a:endParaRPr lang="en-US" sz="1200"/>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lnSpc>
                <a:spcPct val="90000"/>
              </a:lnSpc>
            </a:pPr>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95EFCC9A-7D91-A24B-8458-C7EA5870C293}" type="slidenum">
              <a:rPr lang="en-US" sz="1200"/>
              <a:pPr eaLnBrk="1" hangingPunct="1"/>
              <a:t>28</a:t>
            </a:fld>
            <a:endParaRPr lang="en-US" sz="120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90000"/>
              </a:lnSpc>
              <a:spcBef>
                <a:spcPct val="0"/>
              </a:spcBef>
            </a:pP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34DD9832-ABD2-D84B-9A93-F3868A27EC6F}" type="slidenum">
              <a:rPr lang="en-US" sz="1200"/>
              <a:pPr eaLnBrk="1" hangingPunct="1"/>
              <a:t>29</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71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94800028-2985-1E4B-B60F-C3669B38D0BF}" type="slidenum">
              <a:rPr lang="en-US" sz="1200"/>
              <a:pPr eaLnBrk="1" hangingPunct="1"/>
              <a:t>3</a:t>
            </a:fld>
            <a:endParaRPr 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100">
                <a:solidFill>
                  <a:schemeClr val="tx1"/>
                </a:solidFill>
                <a:latin typeface="Arial" charset="0"/>
                <a:ea typeface="ＭＳ Ｐゴシック" charset="0"/>
              </a:defRPr>
            </a:lvl1pPr>
            <a:lvl2pPr marL="742950" indent="-285750" defTabSz="930275" eaLnBrk="0" hangingPunct="0">
              <a:defRPr sz="1100">
                <a:solidFill>
                  <a:schemeClr val="tx1"/>
                </a:solidFill>
                <a:latin typeface="Arial" charset="0"/>
                <a:ea typeface="ＭＳ Ｐゴシック" charset="0"/>
              </a:defRPr>
            </a:lvl2pPr>
            <a:lvl3pPr marL="1143000" indent="-228600" defTabSz="930275" eaLnBrk="0" hangingPunct="0">
              <a:defRPr sz="1100">
                <a:solidFill>
                  <a:schemeClr val="tx1"/>
                </a:solidFill>
                <a:latin typeface="Arial" charset="0"/>
                <a:ea typeface="ＭＳ Ｐゴシック" charset="0"/>
              </a:defRPr>
            </a:lvl3pPr>
            <a:lvl4pPr marL="1600200" indent="-228600" defTabSz="930275" eaLnBrk="0" hangingPunct="0">
              <a:defRPr sz="1100">
                <a:solidFill>
                  <a:schemeClr val="tx1"/>
                </a:solidFill>
                <a:latin typeface="Arial" charset="0"/>
                <a:ea typeface="ＭＳ Ｐゴシック" charset="0"/>
              </a:defRPr>
            </a:lvl4pPr>
            <a:lvl5pPr marL="2057400" indent="-228600" defTabSz="930275" eaLnBrk="0" hangingPunct="0">
              <a:defRPr sz="1100">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D24AFAB8-4A2A-904A-92D0-158FCF8C9C44}" type="slidenum">
              <a:rPr lang="en-US" sz="1200"/>
              <a:pPr eaLnBrk="1" hangingPunct="1"/>
              <a:t>30</a:t>
            </a:fld>
            <a:endParaRPr lang="en-US" sz="1200"/>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xfrm>
            <a:off x="660400" y="4418013"/>
            <a:ext cx="5605463" cy="44910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100">
                <a:solidFill>
                  <a:schemeClr val="tx1"/>
                </a:solidFill>
                <a:latin typeface="Arial" charset="0"/>
                <a:ea typeface="ＭＳ Ｐゴシック" charset="0"/>
              </a:defRPr>
            </a:lvl1pPr>
            <a:lvl2pPr marL="742950" indent="-285750" defTabSz="930275" eaLnBrk="0" hangingPunct="0">
              <a:defRPr sz="1100">
                <a:solidFill>
                  <a:schemeClr val="tx1"/>
                </a:solidFill>
                <a:latin typeface="Arial" charset="0"/>
                <a:ea typeface="ＭＳ Ｐゴシック" charset="0"/>
              </a:defRPr>
            </a:lvl2pPr>
            <a:lvl3pPr marL="1143000" indent="-228600" defTabSz="930275" eaLnBrk="0" hangingPunct="0">
              <a:defRPr sz="1100">
                <a:solidFill>
                  <a:schemeClr val="tx1"/>
                </a:solidFill>
                <a:latin typeface="Arial" charset="0"/>
                <a:ea typeface="ＭＳ Ｐゴシック" charset="0"/>
              </a:defRPr>
            </a:lvl3pPr>
            <a:lvl4pPr marL="1600200" indent="-228600" defTabSz="930275" eaLnBrk="0" hangingPunct="0">
              <a:defRPr sz="1100">
                <a:solidFill>
                  <a:schemeClr val="tx1"/>
                </a:solidFill>
                <a:latin typeface="Arial" charset="0"/>
                <a:ea typeface="ＭＳ Ｐゴシック" charset="0"/>
              </a:defRPr>
            </a:lvl4pPr>
            <a:lvl5pPr marL="2057400" indent="-228600" defTabSz="930275" eaLnBrk="0" hangingPunct="0">
              <a:defRPr sz="1100">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F06C68F-1E4D-FF4A-B14E-47F0CAED4159}" type="slidenum">
              <a:rPr lang="en-US" sz="1200"/>
              <a:pPr eaLnBrk="1" hangingPunct="1"/>
              <a:t>31</a:t>
            </a:fld>
            <a:endParaRPr lang="en-US" sz="120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xfrm>
            <a:off x="660400" y="4418013"/>
            <a:ext cx="5605463" cy="44910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ln/>
        </p:spPr>
      </p:sp>
      <p:sp>
        <p:nvSpPr>
          <p:cNvPr id="200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00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4C11A2F-CA76-F546-A06E-71E6CB873E57}" type="slidenum">
              <a:rPr lang="en-US" sz="1200"/>
              <a:pPr eaLnBrk="1" hangingPunct="1"/>
              <a:t>32</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100">
                <a:solidFill>
                  <a:schemeClr val="tx1"/>
                </a:solidFill>
                <a:latin typeface="Arial" charset="0"/>
                <a:ea typeface="ＭＳ Ｐゴシック" charset="0"/>
              </a:defRPr>
            </a:lvl1pPr>
            <a:lvl2pPr marL="742950" indent="-285750" defTabSz="930275" eaLnBrk="0" hangingPunct="0">
              <a:defRPr sz="1100">
                <a:solidFill>
                  <a:schemeClr val="tx1"/>
                </a:solidFill>
                <a:latin typeface="Arial" charset="0"/>
                <a:ea typeface="ＭＳ Ｐゴシック" charset="0"/>
              </a:defRPr>
            </a:lvl2pPr>
            <a:lvl3pPr marL="1143000" indent="-228600" defTabSz="930275" eaLnBrk="0" hangingPunct="0">
              <a:defRPr sz="1100">
                <a:solidFill>
                  <a:schemeClr val="tx1"/>
                </a:solidFill>
                <a:latin typeface="Arial" charset="0"/>
                <a:ea typeface="ＭＳ Ｐゴシック" charset="0"/>
              </a:defRPr>
            </a:lvl3pPr>
            <a:lvl4pPr marL="1600200" indent="-228600" defTabSz="930275" eaLnBrk="0" hangingPunct="0">
              <a:defRPr sz="1100">
                <a:solidFill>
                  <a:schemeClr val="tx1"/>
                </a:solidFill>
                <a:latin typeface="Arial" charset="0"/>
                <a:ea typeface="ＭＳ Ｐゴシック" charset="0"/>
              </a:defRPr>
            </a:lvl4pPr>
            <a:lvl5pPr marL="2057400" indent="-228600" defTabSz="930275" eaLnBrk="0" hangingPunct="0">
              <a:defRPr sz="1100">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72DFEFF1-AE70-C949-A3C3-3FCA6D876D72}" type="slidenum">
              <a:rPr lang="en-US" sz="1200"/>
              <a:pPr eaLnBrk="1" hangingPunct="1"/>
              <a:t>33</a:t>
            </a:fld>
            <a:endParaRPr lang="en-US" sz="120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xfrm>
            <a:off x="660400" y="4418013"/>
            <a:ext cx="5605463" cy="44910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021F591A-C995-3145-A94B-E50BA95C0EB0}" type="slidenum">
              <a:rPr lang="en-US" sz="1200"/>
              <a:pPr eaLnBrk="1" hangingPunct="1"/>
              <a:t>34</a:t>
            </a:fld>
            <a:endParaRPr lang="en-US" sz="1200"/>
          </a:p>
        </p:txBody>
      </p:sp>
      <p:sp>
        <p:nvSpPr>
          <p:cNvPr id="202755" name="Rectangle 2"/>
          <p:cNvSpPr>
            <a:spLocks noGrp="1" noRot="1" noChangeAspect="1" noChangeArrowheads="1" noTextEdit="1"/>
          </p:cNvSpPr>
          <p:nvPr>
            <p:ph type="sldImg"/>
          </p:nvPr>
        </p:nvSpPr>
        <p:spPr>
          <a:xfrm>
            <a:off x="1185863" y="700088"/>
            <a:ext cx="4645025" cy="3484562"/>
          </a:xfrm>
          <a:ln w="12700" cap="flat">
            <a:solidFill>
              <a:schemeClr val="tx1"/>
            </a:solidFill>
          </a:ln>
        </p:spPr>
      </p:sp>
      <p:sp>
        <p:nvSpPr>
          <p:cNvPr id="202756" name="Rectangle 3"/>
          <p:cNvSpPr>
            <a:spLocks noGrp="1" noChangeArrowheads="1"/>
          </p:cNvSpPr>
          <p:nvPr>
            <p:ph type="body" idx="1"/>
          </p:nvPr>
        </p:nvSpPr>
        <p:spPr>
          <a:xfrm>
            <a:off x="968375" y="4418013"/>
            <a:ext cx="5305425"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6AF5489-0BA1-F14C-9874-CE011A33DB03}" type="slidenum">
              <a:rPr lang="en-US" sz="1200"/>
              <a:pPr eaLnBrk="1" hangingPunct="1"/>
              <a:t>35</a:t>
            </a:fld>
            <a:endParaRPr lang="en-US" sz="1200"/>
          </a:p>
        </p:txBody>
      </p:sp>
      <p:sp>
        <p:nvSpPr>
          <p:cNvPr id="203779" name="Rectangle 2"/>
          <p:cNvSpPr>
            <a:spLocks noGrp="1" noRot="1" noChangeAspect="1" noChangeArrowheads="1" noTextEdit="1"/>
          </p:cNvSpPr>
          <p:nvPr>
            <p:ph type="sldImg"/>
          </p:nvPr>
        </p:nvSpPr>
        <p:spPr>
          <a:xfrm>
            <a:off x="1185863" y="700088"/>
            <a:ext cx="4645025" cy="3484562"/>
          </a:xfrm>
          <a:ln w="12700" cap="flat">
            <a:solidFill>
              <a:schemeClr val="tx1"/>
            </a:solidFill>
          </a:ln>
        </p:spPr>
      </p:sp>
      <p:sp>
        <p:nvSpPr>
          <p:cNvPr id="203780" name="Rectangle 3"/>
          <p:cNvSpPr>
            <a:spLocks noGrp="1" noChangeArrowheads="1"/>
          </p:cNvSpPr>
          <p:nvPr>
            <p:ph type="body" idx="1"/>
          </p:nvPr>
        </p:nvSpPr>
        <p:spPr>
          <a:xfrm>
            <a:off x="893763" y="4418013"/>
            <a:ext cx="5141912"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lnSpc>
                <a:spcPct val="80000"/>
              </a:lnSpc>
            </a:pPr>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3E11513-2405-CE47-928F-E22351622E05}" type="slidenum">
              <a:rPr lang="en-US" sz="1200"/>
              <a:pPr eaLnBrk="1" hangingPunct="1"/>
              <a:t>36</a:t>
            </a:fld>
            <a:endParaRPr lang="en-US" sz="1200"/>
          </a:p>
        </p:txBody>
      </p:sp>
      <p:sp>
        <p:nvSpPr>
          <p:cNvPr id="204803" name="Rectangle 2"/>
          <p:cNvSpPr>
            <a:spLocks noGrp="1" noRot="1" noChangeAspect="1" noChangeArrowheads="1" noTextEdit="1"/>
          </p:cNvSpPr>
          <p:nvPr>
            <p:ph type="sldImg"/>
          </p:nvPr>
        </p:nvSpPr>
        <p:spPr>
          <a:xfrm>
            <a:off x="1181100" y="696913"/>
            <a:ext cx="4649788" cy="3486150"/>
          </a:xfrm>
          <a:ln/>
        </p:spPr>
      </p:sp>
      <p:sp>
        <p:nvSpPr>
          <p:cNvPr id="204804" name="Rectangle 3"/>
          <p:cNvSpPr>
            <a:spLocks noGrp="1" noChangeArrowheads="1"/>
          </p:cNvSpPr>
          <p:nvPr>
            <p:ph type="body" idx="1"/>
          </p:nvPr>
        </p:nvSpPr>
        <p:spPr>
          <a:xfrm>
            <a:off x="660400" y="4418013"/>
            <a:ext cx="5607050" cy="41830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39F2B1B3-29A9-754D-8887-6EDFADA2C924}" type="datetime8">
              <a:rPr lang="en-US" sz="1200"/>
              <a:pPr eaLnBrk="1" hangingPunct="1"/>
              <a:t>10/21/11 09:43</a:t>
            </a:fld>
            <a:endParaRPr lang="en-US" sz="1200"/>
          </a:p>
        </p:txBody>
      </p:sp>
      <p:sp>
        <p:nvSpPr>
          <p:cNvPr id="20582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2FB0C0C-B4CD-0D48-AA0E-85F38936F710}" type="slidenum">
              <a:rPr lang="en-US" sz="1200"/>
              <a:pPr eaLnBrk="1" hangingPunct="1"/>
              <a:t>37</a:t>
            </a:fld>
            <a:endParaRPr lang="en-US" sz="1200"/>
          </a:p>
        </p:txBody>
      </p:sp>
      <p:sp>
        <p:nvSpPr>
          <p:cNvPr id="205828" name="Rectangle 2"/>
          <p:cNvSpPr>
            <a:spLocks noGrp="1" noRot="1" noChangeAspect="1" noChangeArrowheads="1" noTextEdit="1"/>
          </p:cNvSpPr>
          <p:nvPr>
            <p:ph type="sldImg"/>
          </p:nvPr>
        </p:nvSpPr>
        <p:spPr>
          <a:xfrm>
            <a:off x="1181100" y="696913"/>
            <a:ext cx="4649788" cy="3486150"/>
          </a:xfrm>
          <a:ln/>
        </p:spPr>
      </p:sp>
      <p:sp>
        <p:nvSpPr>
          <p:cNvPr id="20582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17B277A9-E7CD-1F44-AD00-283D4FBF2D83}" type="slidenum">
              <a:rPr lang="en-US" sz="1200"/>
              <a:pPr eaLnBrk="1" hangingPunct="1"/>
              <a:t>38</a:t>
            </a:fld>
            <a:endParaRPr lang="en-US" sz="1200"/>
          </a:p>
        </p:txBody>
      </p:sp>
      <p:sp>
        <p:nvSpPr>
          <p:cNvPr id="206851" name="Rectangle 2"/>
          <p:cNvSpPr>
            <a:spLocks noGrp="1" noRot="1" noChangeAspect="1" noChangeArrowheads="1" noTextEdit="1"/>
          </p:cNvSpPr>
          <p:nvPr>
            <p:ph type="sldImg"/>
          </p:nvPr>
        </p:nvSpPr>
        <p:spPr>
          <a:xfrm>
            <a:off x="1185863" y="700088"/>
            <a:ext cx="4645025" cy="3484562"/>
          </a:xfrm>
          <a:ln/>
        </p:spPr>
      </p:sp>
      <p:sp>
        <p:nvSpPr>
          <p:cNvPr id="206852" name="Rectangle 3"/>
          <p:cNvSpPr>
            <a:spLocks noGrp="1" noChangeArrowheads="1"/>
          </p:cNvSpPr>
          <p:nvPr>
            <p:ph type="body" idx="1"/>
          </p:nvPr>
        </p:nvSpPr>
        <p:spPr>
          <a:xfrm>
            <a:off x="893763" y="4418013"/>
            <a:ext cx="5141912"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231775" indent="-231775" eaLnBrk="1" hangingPunct="1"/>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A6535F6-DFB1-434F-AD3B-3309CAD71152}" type="slidenum">
              <a:rPr lang="en-US" sz="1200"/>
              <a:pPr eaLnBrk="1" hangingPunct="1"/>
              <a:t>39</a:t>
            </a:fld>
            <a:endParaRPr lang="en-US" sz="1200"/>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
        <p:nvSpPr>
          <p:cNvPr id="172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901920E-0AEB-4F44-9CE0-451412E85932}" type="slidenum">
              <a:rPr lang="en-US" sz="1200"/>
              <a:pPr eaLnBrk="1" hangingPunct="1"/>
              <a:t>4</a:t>
            </a:fld>
            <a:endParaRPr 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a:ln/>
        </p:spPr>
      </p:sp>
      <p:sp>
        <p:nvSpPr>
          <p:cNvPr id="208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08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E5437F8-C869-CA41-9351-C164EE1524CD}" type="slidenum">
              <a:rPr lang="en-US" sz="1200"/>
              <a:pPr eaLnBrk="1" hangingPunct="1"/>
              <a:t>40</a:t>
            </a:fld>
            <a:endParaRPr 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100">
                <a:solidFill>
                  <a:schemeClr val="tx1"/>
                </a:solidFill>
                <a:latin typeface="Arial" charset="0"/>
                <a:ea typeface="ＭＳ Ｐゴシック" charset="0"/>
              </a:defRPr>
            </a:lvl1pPr>
            <a:lvl2pPr marL="742950" indent="-285750" defTabSz="930275" eaLnBrk="0" hangingPunct="0">
              <a:defRPr sz="1100">
                <a:solidFill>
                  <a:schemeClr val="tx1"/>
                </a:solidFill>
                <a:latin typeface="Arial" charset="0"/>
                <a:ea typeface="ＭＳ Ｐゴシック" charset="0"/>
              </a:defRPr>
            </a:lvl2pPr>
            <a:lvl3pPr marL="1143000" indent="-228600" defTabSz="930275" eaLnBrk="0" hangingPunct="0">
              <a:defRPr sz="1100">
                <a:solidFill>
                  <a:schemeClr val="tx1"/>
                </a:solidFill>
                <a:latin typeface="Arial" charset="0"/>
                <a:ea typeface="ＭＳ Ｐゴシック" charset="0"/>
              </a:defRPr>
            </a:lvl3pPr>
            <a:lvl4pPr marL="1600200" indent="-228600" defTabSz="930275" eaLnBrk="0" hangingPunct="0">
              <a:defRPr sz="1100">
                <a:solidFill>
                  <a:schemeClr val="tx1"/>
                </a:solidFill>
                <a:latin typeface="Arial" charset="0"/>
                <a:ea typeface="ＭＳ Ｐゴシック" charset="0"/>
              </a:defRPr>
            </a:lvl4pPr>
            <a:lvl5pPr marL="2057400" indent="-228600" defTabSz="930275" eaLnBrk="0" hangingPunct="0">
              <a:defRPr sz="1100">
                <a:solidFill>
                  <a:schemeClr val="tx1"/>
                </a:solidFill>
                <a:latin typeface="Arial" charset="0"/>
                <a:ea typeface="ＭＳ Ｐゴシック" charset="0"/>
              </a:defRPr>
            </a:lvl5pPr>
            <a:lvl6pPr marL="2514600" indent="-228600" defTabSz="930275"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0275"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0275"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0275"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D3A8564F-6ACC-E848-8357-6E2F3E71FAEE}" type="slidenum">
              <a:rPr lang="en-US" sz="1200"/>
              <a:pPr eaLnBrk="1" hangingPunct="1"/>
              <a:t>41</a:t>
            </a:fld>
            <a:endParaRPr lang="en-US" sz="1200"/>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xfrm>
            <a:off x="660400" y="4418013"/>
            <a:ext cx="5605463" cy="449103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210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10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0201ABF-5EFA-2B43-AFD7-9973A4E4BC8C}" type="slidenum">
              <a:rPr lang="en-US" sz="1200"/>
              <a:pPr eaLnBrk="1" hangingPunct="1"/>
              <a:t>42</a:t>
            </a:fld>
            <a:endParaRPr 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a:ln/>
        </p:spPr>
      </p:sp>
      <p:sp>
        <p:nvSpPr>
          <p:cNvPr id="211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tabLst>
                <a:tab pos="3487738" algn="l"/>
              </a:tabLst>
            </a:pPr>
            <a:endParaRPr lang="en-US"/>
          </a:p>
        </p:txBody>
      </p:sp>
      <p:sp>
        <p:nvSpPr>
          <p:cNvPr id="211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53CBE9AA-297B-CF43-811E-4C2FB85EA265}" type="slidenum">
              <a:rPr lang="en-US" sz="1200"/>
              <a:pPr eaLnBrk="1" hangingPunct="1"/>
              <a:t>43</a:t>
            </a:fld>
            <a:endParaRPr 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a:ln/>
        </p:spPr>
      </p:sp>
      <p:sp>
        <p:nvSpPr>
          <p:cNvPr id="212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
        <p:nvSpPr>
          <p:cNvPr id="2129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416E074-F17E-5642-A958-EB08A311D49F}" type="slidenum">
              <a:rPr lang="en-US" sz="1200"/>
              <a:pPr eaLnBrk="1" hangingPunct="1"/>
              <a:t>44</a:t>
            </a:fld>
            <a:endParaRPr 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7100" eaLnBrk="0" hangingPunct="0">
              <a:defRPr sz="1100">
                <a:solidFill>
                  <a:schemeClr val="tx1"/>
                </a:solidFill>
                <a:latin typeface="Arial" charset="0"/>
                <a:ea typeface="ＭＳ Ｐゴシック" charset="0"/>
              </a:defRPr>
            </a:lvl1pPr>
            <a:lvl2pPr marL="742950" indent="-285750" defTabSz="927100" eaLnBrk="0" hangingPunct="0">
              <a:defRPr sz="1100">
                <a:solidFill>
                  <a:schemeClr val="tx1"/>
                </a:solidFill>
                <a:latin typeface="Arial" charset="0"/>
                <a:ea typeface="ＭＳ Ｐゴシック" charset="0"/>
              </a:defRPr>
            </a:lvl2pPr>
            <a:lvl3pPr marL="1143000" indent="-228600" defTabSz="927100" eaLnBrk="0" hangingPunct="0">
              <a:defRPr sz="1100">
                <a:solidFill>
                  <a:schemeClr val="tx1"/>
                </a:solidFill>
                <a:latin typeface="Arial" charset="0"/>
                <a:ea typeface="ＭＳ Ｐゴシック" charset="0"/>
              </a:defRPr>
            </a:lvl3pPr>
            <a:lvl4pPr marL="1600200" indent="-228600" defTabSz="927100" eaLnBrk="0" hangingPunct="0">
              <a:defRPr sz="1100">
                <a:solidFill>
                  <a:schemeClr val="tx1"/>
                </a:solidFill>
                <a:latin typeface="Arial" charset="0"/>
                <a:ea typeface="ＭＳ Ｐゴシック" charset="0"/>
              </a:defRPr>
            </a:lvl4pPr>
            <a:lvl5pPr marL="2057400" indent="-228600" defTabSz="927100" eaLnBrk="0" hangingPunct="0">
              <a:defRPr sz="1100">
                <a:solidFill>
                  <a:schemeClr val="tx1"/>
                </a:solidFill>
                <a:latin typeface="Arial" charset="0"/>
                <a:ea typeface="ＭＳ Ｐゴシック" charset="0"/>
              </a:defRPr>
            </a:lvl5pPr>
            <a:lvl6pPr marL="2514600" indent="-228600" defTabSz="927100"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7100"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7100"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71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14D4B44D-9987-624D-9005-A8C9580B4D19}" type="slidenum">
              <a:rPr lang="en-US" sz="1200"/>
              <a:pPr eaLnBrk="1" hangingPunct="1"/>
              <a:t>45</a:t>
            </a:fld>
            <a:endParaRPr lang="en-US" sz="1200"/>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1D8E9C09-63E0-E746-BB88-2929EF309DD7}" type="slidenum">
              <a:rPr lang="en-US" sz="1200"/>
              <a:pPr eaLnBrk="1" hangingPunct="1"/>
              <a:t>46</a:t>
            </a:fld>
            <a:endParaRPr lang="en-US" sz="1200"/>
          </a:p>
        </p:txBody>
      </p:sp>
      <p:sp>
        <p:nvSpPr>
          <p:cNvPr id="215043" name="Rectangle 2"/>
          <p:cNvSpPr>
            <a:spLocks noGrp="1" noRot="1" noChangeAspect="1" noChangeArrowheads="1" noTextEdit="1"/>
          </p:cNvSpPr>
          <p:nvPr>
            <p:ph type="sldImg"/>
          </p:nvPr>
        </p:nvSpPr>
        <p:spPr>
          <a:xfrm>
            <a:off x="1182688" y="698500"/>
            <a:ext cx="4646612" cy="3484563"/>
          </a:xfrm>
          <a:ln/>
        </p:spPr>
      </p:sp>
      <p:sp>
        <p:nvSpPr>
          <p:cNvPr id="215044" name="Rectangle 3"/>
          <p:cNvSpPr>
            <a:spLocks noGrp="1" noChangeArrowheads="1"/>
          </p:cNvSpPr>
          <p:nvPr>
            <p:ph type="body" idx="1"/>
          </p:nvPr>
        </p:nvSpPr>
        <p:spPr>
          <a:xfrm>
            <a:off x="622300" y="4183063"/>
            <a:ext cx="5608638" cy="4878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AB2811F8-AA92-6A49-9A15-6F6E18CAFC5B}" type="slidenum">
              <a:rPr lang="en-US" sz="1200"/>
              <a:pPr eaLnBrk="1" hangingPunct="1"/>
              <a:t>47</a:t>
            </a:fld>
            <a:endParaRPr lang="en-US" sz="1200"/>
          </a:p>
        </p:txBody>
      </p:sp>
      <p:sp>
        <p:nvSpPr>
          <p:cNvPr id="216067" name="Rectangle 2"/>
          <p:cNvSpPr>
            <a:spLocks noGrp="1" noRot="1" noChangeAspect="1" noChangeArrowheads="1" noTextEdit="1"/>
          </p:cNvSpPr>
          <p:nvPr>
            <p:ph type="sldImg"/>
          </p:nvPr>
        </p:nvSpPr>
        <p:spPr>
          <a:xfrm>
            <a:off x="1182688" y="698500"/>
            <a:ext cx="4646612" cy="3484563"/>
          </a:xfrm>
          <a:ln/>
        </p:spPr>
      </p:sp>
      <p:sp>
        <p:nvSpPr>
          <p:cNvPr id="216068" name="Rectangle 3"/>
          <p:cNvSpPr>
            <a:spLocks noGrp="1" noChangeArrowheads="1"/>
          </p:cNvSpPr>
          <p:nvPr>
            <p:ph type="body" idx="1"/>
          </p:nvPr>
        </p:nvSpPr>
        <p:spPr>
          <a:xfrm>
            <a:off x="622300" y="4183063"/>
            <a:ext cx="5608638" cy="4878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F8F005BF-9CB9-5F43-9A83-1489C3930DE3}" type="slidenum">
              <a:rPr lang="en-US" sz="1200"/>
              <a:pPr eaLnBrk="1" hangingPunct="1"/>
              <a:t>48</a:t>
            </a:fld>
            <a:endParaRPr lang="en-US" sz="1200"/>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lnSpc>
                <a:spcPct val="90000"/>
              </a:lnSpc>
              <a:buFont typeface="Wingdings" charset="0"/>
              <a:buNone/>
            </a:pPr>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Slide Image Placeholder 1"/>
          <p:cNvSpPr>
            <a:spLocks noGrp="1" noRot="1" noChangeAspect="1" noTextEdit="1"/>
          </p:cNvSpPr>
          <p:nvPr>
            <p:ph type="sldImg"/>
          </p:nvPr>
        </p:nvSpPr>
        <p:spPr>
          <a:ln/>
        </p:spPr>
      </p:sp>
      <p:sp>
        <p:nvSpPr>
          <p:cNvPr id="218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18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759AF16-111E-0A46-8D9F-592A4F5A3FE2}" type="slidenum">
              <a:rPr lang="en-US" sz="1200"/>
              <a:pPr eaLnBrk="1" hangingPunct="1"/>
              <a:t>49</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73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7B0534CE-2B57-B44B-ACA3-BAABA5E5DFE9}" type="slidenum">
              <a:rPr lang="en-US" sz="1200"/>
              <a:pPr eaLnBrk="1" hangingPunct="1"/>
              <a:t>5</a:t>
            </a:fld>
            <a:endParaRPr lang="en-US" sz="12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Slide Image Placeholder 1"/>
          <p:cNvSpPr>
            <a:spLocks noGrp="1" noRot="1" noChangeAspect="1" noTextEdit="1"/>
          </p:cNvSpPr>
          <p:nvPr>
            <p:ph type="sldImg"/>
          </p:nvPr>
        </p:nvSpPr>
        <p:spPr>
          <a:ln/>
        </p:spPr>
      </p:sp>
      <p:sp>
        <p:nvSpPr>
          <p:cNvPr id="219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19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76693AE0-CD07-984F-8C83-EBADBE48E2E0}" type="slidenum">
              <a:rPr lang="en-US" sz="1200"/>
              <a:pPr eaLnBrk="1" hangingPunct="1"/>
              <a:t>50</a:t>
            </a:fld>
            <a:endParaRPr lang="en-US"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7519062-0D72-214E-8F1B-8E79E76FADB6}" type="slidenum">
              <a:rPr lang="en-US" sz="1200"/>
              <a:pPr eaLnBrk="1" hangingPunct="1"/>
              <a:t>51</a:t>
            </a:fld>
            <a:endParaRPr lang="en-US" sz="1200"/>
          </a:p>
        </p:txBody>
      </p:sp>
      <p:sp>
        <p:nvSpPr>
          <p:cNvPr id="220163" name="Rectangle 2"/>
          <p:cNvSpPr>
            <a:spLocks noGrp="1" noRot="1" noChangeAspect="1" noChangeArrowheads="1" noTextEdit="1"/>
          </p:cNvSpPr>
          <p:nvPr>
            <p:ph type="sldImg"/>
          </p:nvPr>
        </p:nvSpPr>
        <p:spPr>
          <a:xfrm>
            <a:off x="1184275" y="700088"/>
            <a:ext cx="4643438" cy="3482975"/>
          </a:xfrm>
          <a:ln/>
        </p:spPr>
      </p:sp>
      <p:sp>
        <p:nvSpPr>
          <p:cNvPr id="220164" name="Rectangle 3"/>
          <p:cNvSpPr>
            <a:spLocks noGrp="1" noChangeArrowheads="1"/>
          </p:cNvSpPr>
          <p:nvPr>
            <p:ph type="body" idx="1"/>
          </p:nvPr>
        </p:nvSpPr>
        <p:spPr>
          <a:xfrm>
            <a:off x="893763" y="4418013"/>
            <a:ext cx="5141912" cy="41814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Slide Image Placeholder 1"/>
          <p:cNvSpPr>
            <a:spLocks noGrp="1" noRot="1" noChangeAspect="1" noTextEdit="1"/>
          </p:cNvSpPr>
          <p:nvPr>
            <p:ph type="sldImg"/>
          </p:nvPr>
        </p:nvSpPr>
        <p:spPr>
          <a:ln/>
        </p:spPr>
      </p:sp>
      <p:sp>
        <p:nvSpPr>
          <p:cNvPr id="221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211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5AD5ACC-F60E-974B-ADC7-294C720C810D}" type="slidenum">
              <a:rPr lang="en-US" sz="1200"/>
              <a:pPr eaLnBrk="1" hangingPunct="1"/>
              <a:t>52</a:t>
            </a:fld>
            <a:endParaRPr lang="en-US"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Slide Image Placeholder 1"/>
          <p:cNvSpPr>
            <a:spLocks noGrp="1" noRot="1" noChangeAspect="1" noTextEdit="1"/>
          </p:cNvSpPr>
          <p:nvPr>
            <p:ph type="sldImg"/>
          </p:nvPr>
        </p:nvSpPr>
        <p:spPr>
          <a:ln/>
        </p:spPr>
      </p:sp>
      <p:sp>
        <p:nvSpPr>
          <p:cNvPr id="222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22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D4D6311-661E-AD4F-9E81-74A781935962}" type="slidenum">
              <a:rPr lang="en-US" sz="1200"/>
              <a:pPr eaLnBrk="1" hangingPunct="1"/>
              <a:t>53</a:t>
            </a:fld>
            <a:endParaRPr lang="en-US" sz="12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a:ln/>
        </p:spPr>
      </p:sp>
      <p:sp>
        <p:nvSpPr>
          <p:cNvPr id="223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23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7E9CC6F5-2F19-5446-A584-05699B83C812}" type="slidenum">
              <a:rPr lang="en-US" sz="1200"/>
              <a:pPr eaLnBrk="1" hangingPunct="1"/>
              <a:t>54</a:t>
            </a:fld>
            <a:endParaRPr lang="en-US" sz="12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Slide Image Placeholder 1"/>
          <p:cNvSpPr>
            <a:spLocks noGrp="1" noRot="1" noChangeAspect="1" noTextEdit="1"/>
          </p:cNvSpPr>
          <p:nvPr>
            <p:ph type="sldImg"/>
          </p:nvPr>
        </p:nvSpPr>
        <p:spPr>
          <a:ln/>
        </p:spPr>
      </p:sp>
      <p:sp>
        <p:nvSpPr>
          <p:cNvPr id="224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24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FCCA68C-C2C5-E543-AF9D-80C260B70F80}" type="slidenum">
              <a:rPr lang="en-US" sz="1200"/>
              <a:pPr eaLnBrk="1" hangingPunct="1"/>
              <a:t>55</a:t>
            </a:fld>
            <a:endParaRPr lang="en-US"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Slide Image Placeholder 1"/>
          <p:cNvSpPr>
            <a:spLocks noGrp="1" noRot="1" noChangeAspect="1" noTextEdit="1"/>
          </p:cNvSpPr>
          <p:nvPr>
            <p:ph type="sldImg"/>
          </p:nvPr>
        </p:nvSpPr>
        <p:spPr>
          <a:ln/>
        </p:spPr>
      </p:sp>
      <p:sp>
        <p:nvSpPr>
          <p:cNvPr id="225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25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1949E768-0F4E-D64B-9478-48C7148142D4}" type="slidenum">
              <a:rPr lang="en-US" sz="1200"/>
              <a:pPr eaLnBrk="1" hangingPunct="1"/>
              <a:t>56</a:t>
            </a:fld>
            <a:endParaRPr lang="en-US" sz="12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F6FF7D11-21CB-EE48-A76A-1570CBCBFEDE}" type="slidenum">
              <a:rPr lang="en-US" sz="1200"/>
              <a:pPr eaLnBrk="1" hangingPunct="1"/>
              <a:t>57</a:t>
            </a:fld>
            <a:endParaRPr lang="en-US" sz="1200"/>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xfrm>
            <a:off x="660400" y="4418013"/>
            <a:ext cx="5608638" cy="41830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a:ln/>
        </p:spPr>
      </p:sp>
      <p:sp>
        <p:nvSpPr>
          <p:cNvPr id="227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27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D681095F-F11E-7F4F-8CFA-13C264EC9C28}" type="slidenum">
              <a:rPr lang="en-US" sz="1200"/>
              <a:pPr eaLnBrk="1" hangingPunct="1"/>
              <a:t>58</a:t>
            </a:fld>
            <a:endParaRPr lang="en-US" sz="120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a:ln/>
        </p:spPr>
      </p:sp>
      <p:sp>
        <p:nvSpPr>
          <p:cNvPr id="228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
        <p:nvSpPr>
          <p:cNvPr id="228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8523AE8-296C-1A4F-8D0B-35FB7F1BE074}" type="slidenum">
              <a:rPr lang="en-US" sz="1200"/>
              <a:pPr eaLnBrk="1" hangingPunct="1"/>
              <a:t>59</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sz="1100">
                <a:solidFill>
                  <a:schemeClr val="tx1"/>
                </a:solidFill>
                <a:latin typeface="Arial" charset="0"/>
                <a:ea typeface="ＭＳ Ｐゴシック" charset="0"/>
              </a:defRPr>
            </a:lvl1pPr>
            <a:lvl2pPr marL="742950" indent="-285750" defTabSz="928688" eaLnBrk="0" hangingPunct="0">
              <a:defRPr sz="1100">
                <a:solidFill>
                  <a:schemeClr val="tx1"/>
                </a:solidFill>
                <a:latin typeface="Arial" charset="0"/>
                <a:ea typeface="ＭＳ Ｐゴシック" charset="0"/>
              </a:defRPr>
            </a:lvl2pPr>
            <a:lvl3pPr marL="1143000" indent="-228600" defTabSz="928688" eaLnBrk="0" hangingPunct="0">
              <a:defRPr sz="1100">
                <a:solidFill>
                  <a:schemeClr val="tx1"/>
                </a:solidFill>
                <a:latin typeface="Arial" charset="0"/>
                <a:ea typeface="ＭＳ Ｐゴシック" charset="0"/>
              </a:defRPr>
            </a:lvl3pPr>
            <a:lvl4pPr marL="1600200" indent="-228600" defTabSz="928688" eaLnBrk="0" hangingPunct="0">
              <a:defRPr sz="1100">
                <a:solidFill>
                  <a:schemeClr val="tx1"/>
                </a:solidFill>
                <a:latin typeface="Arial" charset="0"/>
                <a:ea typeface="ＭＳ Ｐゴシック" charset="0"/>
              </a:defRPr>
            </a:lvl4pPr>
            <a:lvl5pPr marL="2057400" indent="-228600" defTabSz="928688" eaLnBrk="0" hangingPunct="0">
              <a:defRPr sz="1100">
                <a:solidFill>
                  <a:schemeClr val="tx1"/>
                </a:solidFill>
                <a:latin typeface="Arial" charset="0"/>
                <a:ea typeface="ＭＳ Ｐゴシック" charset="0"/>
              </a:defRPr>
            </a:lvl5pPr>
            <a:lvl6pPr marL="2514600" indent="-228600" defTabSz="9286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286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286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28688"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7203503-05F0-7E45-A203-5EEEAE5693A4}" type="slidenum">
              <a:rPr lang="en-US" sz="1200"/>
              <a:pPr eaLnBrk="1" hangingPunct="1"/>
              <a:t>6</a:t>
            </a:fld>
            <a:endParaRPr lang="en-US" sz="1200"/>
          </a:p>
        </p:txBody>
      </p:sp>
      <p:sp>
        <p:nvSpPr>
          <p:cNvPr id="174083" name="Rectangle 2"/>
          <p:cNvSpPr>
            <a:spLocks noGrp="1" noRot="1" noChangeAspect="1" noChangeArrowheads="1" noTextEdit="1"/>
          </p:cNvSpPr>
          <p:nvPr>
            <p:ph type="sldImg"/>
          </p:nvPr>
        </p:nvSpPr>
        <p:spPr>
          <a:xfrm>
            <a:off x="1219200" y="685800"/>
            <a:ext cx="4649788" cy="3486150"/>
          </a:xfrm>
          <a:ln/>
        </p:spPr>
      </p:sp>
      <p:sp>
        <p:nvSpPr>
          <p:cNvPr id="174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Rot="1" noChangeArrowheads="1" noTextEdit="1"/>
          </p:cNvSpPr>
          <p:nvPr>
            <p:ph type="sldImg"/>
          </p:nvPr>
        </p:nvSpPr>
        <p:spPr>
          <a:xfrm>
            <a:off x="1220788" y="685800"/>
            <a:ext cx="4648200" cy="3486150"/>
          </a:xfrm>
          <a:ln/>
        </p:spPr>
      </p:sp>
      <p:sp>
        <p:nvSpPr>
          <p:cNvPr id="229379" name="Rectangle 3"/>
          <p:cNvSpPr>
            <a:spLocks noGrp="1" noChangeArrowheads="1"/>
          </p:cNvSpPr>
          <p:nvPr>
            <p:ph type="body" idx="1"/>
          </p:nvPr>
        </p:nvSpPr>
        <p:spPr>
          <a:xfrm>
            <a:off x="660400" y="4418013"/>
            <a:ext cx="5607050" cy="41830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a:ln/>
        </p:spPr>
      </p:sp>
      <p:sp>
        <p:nvSpPr>
          <p:cNvPr id="230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30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9952946F-2C90-504A-88D3-849E88E179B4}" type="slidenum">
              <a:rPr lang="en-US" sz="1200"/>
              <a:pPr eaLnBrk="1" hangingPunct="1"/>
              <a:t>61</a:t>
            </a:fld>
            <a:endParaRPr lang="en-US" sz="120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Slide Image Placeholder 1"/>
          <p:cNvSpPr>
            <a:spLocks noGrp="1" noRot="1" noChangeAspect="1" noTextEdit="1"/>
          </p:cNvSpPr>
          <p:nvPr>
            <p:ph type="sldImg"/>
          </p:nvPr>
        </p:nvSpPr>
        <p:spPr>
          <a:ln/>
        </p:spPr>
      </p:sp>
      <p:sp>
        <p:nvSpPr>
          <p:cNvPr id="231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31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EBB6AC7-BA42-2444-852C-02BE062540D7}" type="slidenum">
              <a:rPr lang="en-US" sz="1200"/>
              <a:pPr eaLnBrk="1" hangingPunct="1"/>
              <a:t>62</a:t>
            </a:fld>
            <a:endParaRPr lang="en-US" sz="12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Slide Image Placeholder 1"/>
          <p:cNvSpPr>
            <a:spLocks noGrp="1" noRot="1" noChangeAspect="1" noTextEdit="1"/>
          </p:cNvSpPr>
          <p:nvPr>
            <p:ph type="sldImg"/>
          </p:nvPr>
        </p:nvSpPr>
        <p:spPr>
          <a:ln/>
        </p:spPr>
      </p:sp>
      <p:sp>
        <p:nvSpPr>
          <p:cNvPr id="232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32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3138C2A3-CA7D-4049-B424-4EC2F07A786F}" type="slidenum">
              <a:rPr lang="en-US" sz="1200"/>
              <a:pPr eaLnBrk="1" hangingPunct="1"/>
              <a:t>63</a:t>
            </a:fld>
            <a:endParaRPr lang="en-US" sz="12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Slide Image Placeholder 1"/>
          <p:cNvSpPr>
            <a:spLocks noGrp="1" noRot="1" noChangeAspect="1" noTextEdit="1"/>
          </p:cNvSpPr>
          <p:nvPr>
            <p:ph type="sldImg"/>
          </p:nvPr>
        </p:nvSpPr>
        <p:spPr>
          <a:ln/>
        </p:spPr>
      </p:sp>
      <p:sp>
        <p:nvSpPr>
          <p:cNvPr id="233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33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719000B0-517E-0148-A6BE-A9F033E73153}" type="slidenum">
              <a:rPr lang="en-US" sz="1200"/>
              <a:pPr eaLnBrk="1" hangingPunct="1"/>
              <a:t>64</a:t>
            </a:fld>
            <a:endParaRPr lang="en-US" sz="120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34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FD0F4FED-64D8-974C-B1F3-3BA70FBBD135}" type="slidenum">
              <a:rPr lang="en-US" sz="1200"/>
              <a:pPr eaLnBrk="1" hangingPunct="1"/>
              <a:t>65</a:t>
            </a:fld>
            <a:endParaRPr lang="en-US" sz="120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Slide Image Placeholder 1"/>
          <p:cNvSpPr>
            <a:spLocks noGrp="1" noRot="1" noChangeAspect="1" noTextEdit="1"/>
          </p:cNvSpPr>
          <p:nvPr>
            <p:ph type="sldImg"/>
          </p:nvPr>
        </p:nvSpPr>
        <p:spPr>
          <a:ln/>
        </p:spPr>
      </p:sp>
      <p:sp>
        <p:nvSpPr>
          <p:cNvPr id="2355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355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D8046C4E-D58A-7E41-AB31-4DC37125556B}" type="slidenum">
              <a:rPr lang="en-US" sz="1200"/>
              <a:pPr eaLnBrk="1" hangingPunct="1"/>
              <a:t>66</a:t>
            </a:fld>
            <a:endParaRPr lang="en-US" sz="120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Slide Image Placeholder 1"/>
          <p:cNvSpPr>
            <a:spLocks noGrp="1" noRot="1" noChangeAspect="1" noTextEdit="1"/>
          </p:cNvSpPr>
          <p:nvPr>
            <p:ph type="sldImg"/>
          </p:nvPr>
        </p:nvSpPr>
        <p:spPr>
          <a:ln/>
        </p:spPr>
      </p:sp>
      <p:sp>
        <p:nvSpPr>
          <p:cNvPr id="236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36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B4B6F7AE-F99F-EB48-ABC9-12D2C89D3BEE}" type="slidenum">
              <a:rPr lang="en-US" sz="1200"/>
              <a:pPr eaLnBrk="1" hangingPunct="1"/>
              <a:t>67</a:t>
            </a:fld>
            <a:endParaRPr lang="en-US" sz="120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Slide Image Placeholder 1"/>
          <p:cNvSpPr>
            <a:spLocks noGrp="1" noRot="1" noChangeAspect="1" noTextEdit="1"/>
          </p:cNvSpPr>
          <p:nvPr>
            <p:ph type="sldImg"/>
          </p:nvPr>
        </p:nvSpPr>
        <p:spPr>
          <a:ln/>
        </p:spPr>
      </p:sp>
      <p:sp>
        <p:nvSpPr>
          <p:cNvPr id="2375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375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FF03325-059C-8F44-B498-480F83C5FDE8}" type="slidenum">
              <a:rPr lang="en-US" sz="1200"/>
              <a:pPr eaLnBrk="1" hangingPunct="1"/>
              <a:t>68</a:t>
            </a:fld>
            <a:endParaRPr lang="en-US" sz="120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Slide Image Placeholder 1"/>
          <p:cNvSpPr>
            <a:spLocks noGrp="1" noRot="1" noChangeAspect="1" noTextEdit="1"/>
          </p:cNvSpPr>
          <p:nvPr>
            <p:ph type="sldImg"/>
          </p:nvPr>
        </p:nvSpPr>
        <p:spPr>
          <a:ln/>
        </p:spPr>
      </p:sp>
      <p:sp>
        <p:nvSpPr>
          <p:cNvPr id="238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lvl="1" eaLnBrk="1" hangingPunct="1"/>
            <a:endParaRPr lang="en-US"/>
          </a:p>
        </p:txBody>
      </p:sp>
      <p:sp>
        <p:nvSpPr>
          <p:cNvPr id="238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BB25760-5599-BB46-8225-451CED4D309D}" type="slidenum">
              <a:rPr lang="en-US" sz="1200"/>
              <a:pPr eaLnBrk="1" hangingPunct="1"/>
              <a:t>69</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75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F24BFDE9-8BE6-5D42-A669-4A54BE0DE173}" type="slidenum">
              <a:rPr lang="en-US" sz="1200"/>
              <a:pPr eaLnBrk="1" hangingPunct="1"/>
              <a:t>7</a:t>
            </a:fld>
            <a:endParaRPr lang="en-US" sz="120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a:ln/>
        </p:spPr>
      </p:sp>
      <p:sp>
        <p:nvSpPr>
          <p:cNvPr id="239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lvl="1" eaLnBrk="1" hangingPunct="1"/>
            <a:endParaRPr lang="en-US"/>
          </a:p>
        </p:txBody>
      </p:sp>
      <p:sp>
        <p:nvSpPr>
          <p:cNvPr id="2396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D602DDE7-B9E8-174F-8A7B-557477A1EBC1}" type="slidenum">
              <a:rPr lang="en-US" sz="1200"/>
              <a:pPr eaLnBrk="1" hangingPunct="1"/>
              <a:t>70</a:t>
            </a:fld>
            <a:endParaRPr lang="en-US" sz="120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lvl="1" eaLnBrk="1" hangingPunct="1"/>
            <a:endParaRPr lang="en-US"/>
          </a:p>
        </p:txBody>
      </p:sp>
      <p:sp>
        <p:nvSpPr>
          <p:cNvPr id="240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1B6DB929-75D1-D64E-B93F-7698F80D1B97}" type="slidenum">
              <a:rPr lang="en-US" sz="1200"/>
              <a:pPr eaLnBrk="1" hangingPunct="1"/>
              <a:t>71</a:t>
            </a:fld>
            <a:endParaRPr lang="en-US" sz="120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a:ln/>
        </p:spPr>
      </p:sp>
      <p:sp>
        <p:nvSpPr>
          <p:cNvPr id="241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41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0AA8BEB3-6250-2043-87E6-11A67963A8BC}" type="slidenum">
              <a:rPr lang="en-US" sz="1200"/>
              <a:pPr eaLnBrk="1" hangingPunct="1"/>
              <a:t>72</a:t>
            </a:fld>
            <a:endParaRPr lang="en-US" sz="120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a:ln/>
        </p:spPr>
      </p:sp>
      <p:sp>
        <p:nvSpPr>
          <p:cNvPr id="242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42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3AEB0A70-8ED0-A241-BCAE-6D7421782C94}" type="slidenum">
              <a:rPr lang="en-US" sz="1200"/>
              <a:pPr eaLnBrk="1" hangingPunct="1"/>
              <a:t>73</a:t>
            </a:fld>
            <a:endParaRPr lang="en-US" sz="120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a:defRPr/>
            </a:pPr>
            <a:endParaRPr lang="en-US" dirty="0">
              <a:ea typeface="+mn-ea"/>
            </a:endParaRPr>
          </a:p>
        </p:txBody>
      </p:sp>
      <p:sp>
        <p:nvSpPr>
          <p:cNvPr id="243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541D8190-65EB-1A4E-B747-692E6D7CB330}" type="slidenum">
              <a:rPr lang="en-US" sz="1200"/>
              <a:pPr eaLnBrk="1" hangingPunct="1"/>
              <a:t>74</a:t>
            </a:fld>
            <a:endParaRPr lang="en-US" sz="120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a:ln/>
        </p:spPr>
      </p:sp>
      <p:sp>
        <p:nvSpPr>
          <p:cNvPr id="244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44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5DD475C-0833-CE44-B50A-571B317B3DD4}" type="slidenum">
              <a:rPr lang="en-US" sz="1200"/>
              <a:pPr eaLnBrk="1" hangingPunct="1"/>
              <a:t>75</a:t>
            </a:fld>
            <a:endParaRPr lang="en-US" sz="120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a:ln/>
        </p:spPr>
      </p:sp>
      <p:sp>
        <p:nvSpPr>
          <p:cNvPr id="245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45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BD370A1-2088-2143-9262-61CFC89010CD}" type="slidenum">
              <a:rPr lang="en-US" sz="1200"/>
              <a:pPr eaLnBrk="1" hangingPunct="1"/>
              <a:t>76</a:t>
            </a:fld>
            <a:endParaRPr lang="en-US" sz="120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0000" lnSpcReduction="20000"/>
          </a:bodyPr>
          <a:lstStyle/>
          <a:p>
            <a:pPr>
              <a:defRPr/>
            </a:pPr>
            <a:endParaRPr lang="en-US" dirty="0">
              <a:ea typeface="+mn-ea"/>
            </a:endParaRPr>
          </a:p>
        </p:txBody>
      </p:sp>
      <p:sp>
        <p:nvSpPr>
          <p:cNvPr id="246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A461F05-9A9E-5445-B6BB-B56B16035976}" type="slidenum">
              <a:rPr lang="en-US" sz="1200"/>
              <a:pPr eaLnBrk="1" hangingPunct="1"/>
              <a:t>77</a:t>
            </a:fld>
            <a:endParaRPr lang="en-US" sz="120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a:ln/>
        </p:spPr>
      </p:sp>
      <p:sp>
        <p:nvSpPr>
          <p:cNvPr id="247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lnSpc>
                <a:spcPct val="80000"/>
              </a:lnSpc>
            </a:pPr>
            <a:endParaRPr lang="en-US"/>
          </a:p>
        </p:txBody>
      </p:sp>
      <p:sp>
        <p:nvSpPr>
          <p:cNvPr id="247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7EE4F878-F006-7B46-8B8B-231A47EC8A3F}" type="slidenum">
              <a:rPr lang="en-US" sz="1200"/>
              <a:pPr eaLnBrk="1" hangingPunct="1"/>
              <a:t>78</a:t>
            </a:fld>
            <a:endParaRPr lang="en-US" sz="120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a:ln/>
        </p:spPr>
      </p:sp>
      <p:sp>
        <p:nvSpPr>
          <p:cNvPr id="248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48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68397C8-6EBF-EF47-BD7D-C97F97DFCA78}" type="slidenum">
              <a:rPr lang="en-US" sz="1200"/>
              <a:pPr eaLnBrk="1" hangingPunct="1"/>
              <a:t>79</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57EED9ED-E927-6E49-9F1B-52B110F77F46}" type="slidenum">
              <a:rPr lang="en-US" sz="1200"/>
              <a:pPr eaLnBrk="1" hangingPunct="1"/>
              <a:t>8</a:t>
            </a:fld>
            <a:endParaRPr lang="en-US" sz="1200"/>
          </a:p>
        </p:txBody>
      </p:sp>
      <p:sp>
        <p:nvSpPr>
          <p:cNvPr id="176131" name="Rectangle 2"/>
          <p:cNvSpPr>
            <a:spLocks noGrp="1" noRot="1" noChangeAspect="1" noChangeArrowheads="1" noTextEdit="1"/>
          </p:cNvSpPr>
          <p:nvPr>
            <p:ph type="sldImg"/>
          </p:nvPr>
        </p:nvSpPr>
        <p:spPr>
          <a:xfrm>
            <a:off x="1185863" y="701675"/>
            <a:ext cx="4640262" cy="3479800"/>
          </a:xfrm>
          <a:ln/>
        </p:spPr>
      </p:sp>
      <p:sp>
        <p:nvSpPr>
          <p:cNvPr id="176132" name="Rectangle 3"/>
          <p:cNvSpPr>
            <a:spLocks noGrp="1" noChangeArrowheads="1"/>
          </p:cNvSpPr>
          <p:nvPr>
            <p:ph type="body" idx="1"/>
          </p:nvPr>
        </p:nvSpPr>
        <p:spPr>
          <a:xfrm>
            <a:off x="892175" y="4414838"/>
            <a:ext cx="5143500" cy="41830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lnSpc>
                <a:spcPct val="80000"/>
              </a:lnSpc>
            </a:pPr>
            <a:endParaRPr lang="en-US"/>
          </a:p>
        </p:txBody>
      </p:sp>
      <p:sp>
        <p:nvSpPr>
          <p:cNvPr id="176133" name="Rectangle 4"/>
          <p:cNvSpPr>
            <a:spLocks noChangeArrowheads="1"/>
          </p:cNvSpPr>
          <p:nvPr/>
        </p:nvSpPr>
        <p:spPr bwMode="auto">
          <a:xfrm>
            <a:off x="312738" y="4260850"/>
            <a:ext cx="6307137" cy="379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1" tIns="46586" rIns="93171" bIns="46586"/>
          <a:lstStyle/>
          <a:p>
            <a:r>
              <a:rPr lang="en-US"/>
              <a:t>You</a:t>
            </a:r>
            <a:r>
              <a:rPr lang="ja-JP" altLang="en-US"/>
              <a:t>’</a:t>
            </a:r>
            <a:r>
              <a:rPr lang="en-US"/>
              <a:t>ll see that the applications of HCUP data are endless. HCUP data support cutting-edge health services research and policy analyses. </a:t>
            </a:r>
          </a:p>
          <a:p>
            <a:endParaRPr lang="en-US"/>
          </a:p>
          <a:p>
            <a:r>
              <a:rPr lang="en-US"/>
              <a:t>Here are some of the journals that have published studies using HCUP data -- these  journal reflect the broad applications of the data from clinical to public health to health services research to economics, and so on..</a:t>
            </a:r>
          </a:p>
          <a:p>
            <a:endParaRPr lang="en-US"/>
          </a:p>
          <a:p>
            <a:r>
              <a:rPr lang="en-US"/>
              <a:t>To date, HCUP data have been used in more than 1,000 research articles published in prestigious journals, such as The New England Journal of Medicine (NEJM), The Journal of the American Medical Association (JAMA), and Pediatrics.  HCUP data also support congressionally mandated reports, such as the National Healthcare Disparities Report and the National Healthcare Quality Report.  Additionally, studies that use HCUP data have been featured in magazines such as Newsweek . The possible applications of these data are extremely diverse.  </a:t>
            </a:r>
          </a:p>
          <a:p>
            <a:endParaRPr lang="en-US"/>
          </a:p>
          <a:p>
            <a:endParaRPr lang="en-US" sz="1200" i="1">
              <a:solidFill>
                <a:srgbClr val="CC3399"/>
              </a:solidFill>
            </a:endParaRPr>
          </a:p>
          <a:p>
            <a:endParaRPr lang="en-US" sz="60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a:defRPr/>
            </a:pPr>
            <a:endParaRPr lang="en-US" dirty="0">
              <a:ea typeface="+mn-ea"/>
            </a:endParaRPr>
          </a:p>
        </p:txBody>
      </p:sp>
      <p:sp>
        <p:nvSpPr>
          <p:cNvPr id="249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A7286987-5644-0B45-A661-56B74B54520D}" type="slidenum">
              <a:rPr lang="en-US" sz="1200"/>
              <a:pPr eaLnBrk="1" hangingPunct="1"/>
              <a:t>80</a:t>
            </a:fld>
            <a:endParaRPr lang="en-US" sz="120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Slide Image Placeholder 1"/>
          <p:cNvSpPr>
            <a:spLocks noGrp="1" noRot="1" noChangeAspect="1" noTextEdit="1"/>
          </p:cNvSpPr>
          <p:nvPr>
            <p:ph type="sldImg"/>
          </p:nvPr>
        </p:nvSpPr>
        <p:spPr>
          <a:ln/>
        </p:spPr>
      </p:sp>
      <p:sp>
        <p:nvSpPr>
          <p:cNvPr id="250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50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3F78AE2-29B7-F64E-9D7E-41BE8F054A57}" type="slidenum">
              <a:rPr lang="en-US" sz="1200"/>
              <a:pPr eaLnBrk="1" hangingPunct="1"/>
              <a:t>81</a:t>
            </a:fld>
            <a:endParaRPr lang="en-US" sz="120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Slide Image Placeholder 1"/>
          <p:cNvSpPr>
            <a:spLocks noGrp="1" noRot="1" noChangeAspect="1" noTextEdit="1"/>
          </p:cNvSpPr>
          <p:nvPr>
            <p:ph type="sldImg"/>
          </p:nvPr>
        </p:nvSpPr>
        <p:spPr>
          <a:ln/>
        </p:spPr>
      </p:sp>
      <p:sp>
        <p:nvSpPr>
          <p:cNvPr id="251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51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7C12FFE3-C331-E149-9884-B192A7D57794}" type="slidenum">
              <a:rPr lang="en-US" sz="1200"/>
              <a:pPr eaLnBrk="1" hangingPunct="1"/>
              <a:t>82</a:t>
            </a:fld>
            <a:endParaRPr lang="en-US" sz="120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a:ln/>
        </p:spPr>
      </p:sp>
      <p:sp>
        <p:nvSpPr>
          <p:cNvPr id="252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52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9F5DF4EB-BB54-7142-908A-0876DD1A1830}" type="slidenum">
              <a:rPr lang="en-US" sz="1200"/>
              <a:pPr eaLnBrk="1" hangingPunct="1"/>
              <a:t>83</a:t>
            </a:fld>
            <a:endParaRPr lang="en-US" sz="120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a:ln/>
        </p:spPr>
      </p:sp>
      <p:sp>
        <p:nvSpPr>
          <p:cNvPr id="253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53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CAFFAE39-99F2-8B42-ADA0-B47A4CD19ECB}" type="slidenum">
              <a:rPr lang="en-US" sz="1200"/>
              <a:pPr eaLnBrk="1" hangingPunct="1"/>
              <a:t>84</a:t>
            </a:fld>
            <a:endParaRPr lang="en-US" sz="120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Slide Image Placeholder 1"/>
          <p:cNvSpPr>
            <a:spLocks noGrp="1" noRot="1" noChangeAspect="1" noTextEdit="1"/>
          </p:cNvSpPr>
          <p:nvPr>
            <p:ph type="sldImg"/>
          </p:nvPr>
        </p:nvSpPr>
        <p:spPr>
          <a:ln/>
        </p:spPr>
      </p:sp>
      <p:sp>
        <p:nvSpPr>
          <p:cNvPr id="254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54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54A24668-F7CA-9644-B548-BD4F27D1C8A9}" type="slidenum">
              <a:rPr lang="en-US" sz="1200"/>
              <a:pPr eaLnBrk="1" hangingPunct="1"/>
              <a:t>85</a:t>
            </a:fld>
            <a:endParaRPr lang="en-US" sz="120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ln/>
        </p:spPr>
      </p:sp>
      <p:sp>
        <p:nvSpPr>
          <p:cNvPr id="256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560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83B1D41A-38B6-E145-B2B2-1B20908808AE}" type="slidenum">
              <a:rPr lang="en-US" sz="1200"/>
              <a:pPr eaLnBrk="1" hangingPunct="1"/>
              <a:t>86</a:t>
            </a:fld>
            <a:endParaRPr lang="en-US" sz="120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Slide Image Placeholder 1"/>
          <p:cNvSpPr>
            <a:spLocks noGrp="1" noRot="1" noChangeAspect="1" noTextEdit="1"/>
          </p:cNvSpPr>
          <p:nvPr>
            <p:ph type="sldImg"/>
          </p:nvPr>
        </p:nvSpPr>
        <p:spPr>
          <a:ln/>
        </p:spPr>
      </p:sp>
      <p:sp>
        <p:nvSpPr>
          <p:cNvPr id="257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57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6471A370-587F-9744-9027-6E6DF3A2C968}" type="slidenum">
              <a:rPr lang="en-US" sz="1200"/>
              <a:pPr eaLnBrk="1" hangingPunct="1"/>
              <a:t>87</a:t>
            </a:fld>
            <a:endParaRPr lang="en-US" sz="120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26F04694-7A98-B94B-8F9D-929E79B43C20}" type="slidenum">
              <a:rPr lang="en-US" sz="1200"/>
              <a:pPr eaLnBrk="1" hangingPunct="1"/>
              <a:t>88</a:t>
            </a:fld>
            <a:endParaRPr lang="en-US" sz="1200"/>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Slide Image Placeholder 1"/>
          <p:cNvSpPr>
            <a:spLocks noGrp="1" noRot="1" noChangeAspect="1" noTextEdit="1"/>
          </p:cNvSpPr>
          <p:nvPr>
            <p:ph type="sldImg"/>
          </p:nvPr>
        </p:nvSpPr>
        <p:spPr>
          <a:ln/>
        </p:spPr>
      </p:sp>
      <p:sp>
        <p:nvSpPr>
          <p:cNvPr id="259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59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DD59EBB3-563C-EB4C-BD36-44F9B5AA4D05}" type="slidenum">
              <a:rPr lang="en-US" sz="1200"/>
              <a:pPr eaLnBrk="1" hangingPunct="1"/>
              <a:t>89</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177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CB96F78-E9D2-8345-B120-A9D38B3F2D08}" type="slidenum">
              <a:rPr lang="en-US" sz="1200"/>
              <a:pPr eaLnBrk="1" hangingPunct="1"/>
              <a:t>9</a:t>
            </a:fld>
            <a:endParaRPr lang="en-US" sz="120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Slide Image Placeholder 1"/>
          <p:cNvSpPr>
            <a:spLocks noGrp="1" noRot="1" noChangeAspect="1" noTextEdit="1"/>
          </p:cNvSpPr>
          <p:nvPr>
            <p:ph type="sldImg"/>
          </p:nvPr>
        </p:nvSpPr>
        <p:spPr>
          <a:ln/>
        </p:spPr>
      </p:sp>
      <p:sp>
        <p:nvSpPr>
          <p:cNvPr id="2600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01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169E714A-CA01-6E45-99A5-68C763945981}" type="slidenum">
              <a:rPr lang="en-US" sz="1200"/>
              <a:pPr eaLnBrk="1" hangingPunct="1"/>
              <a:t>90</a:t>
            </a:fld>
            <a:endParaRPr lang="en-US" sz="120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Slide Image Placeholder 1"/>
          <p:cNvSpPr>
            <a:spLocks noGrp="1" noRot="1" noChangeAspect="1" noTextEdit="1"/>
          </p:cNvSpPr>
          <p:nvPr>
            <p:ph type="sldImg"/>
          </p:nvPr>
        </p:nvSpPr>
        <p:spPr>
          <a:ln/>
        </p:spPr>
      </p:sp>
      <p:sp>
        <p:nvSpPr>
          <p:cNvPr id="261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1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15C5BF2-6EA0-CD49-8DD9-D3627E7FC9F3}" type="slidenum">
              <a:rPr lang="en-US" sz="1200"/>
              <a:pPr eaLnBrk="1" hangingPunct="1"/>
              <a:t>91</a:t>
            </a:fld>
            <a:endParaRPr lang="en-US" sz="120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a:ln/>
        </p:spPr>
      </p:sp>
      <p:sp>
        <p:nvSpPr>
          <p:cNvPr id="262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2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939B52C6-1912-9B43-92BF-DCA5BC3DB352}" type="slidenum">
              <a:rPr lang="en-US" sz="1200"/>
              <a:pPr eaLnBrk="1" hangingPunct="1"/>
              <a:t>92</a:t>
            </a:fld>
            <a:endParaRPr lang="en-US" sz="120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Slide Image Placeholder 1"/>
          <p:cNvSpPr>
            <a:spLocks noGrp="1" noRot="1" noChangeAspect="1" noTextEdit="1"/>
          </p:cNvSpPr>
          <p:nvPr>
            <p:ph type="sldImg"/>
          </p:nvPr>
        </p:nvSpPr>
        <p:spPr>
          <a:ln/>
        </p:spPr>
      </p:sp>
      <p:sp>
        <p:nvSpPr>
          <p:cNvPr id="263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3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BFF45396-6C16-7949-975C-C2C17ABB5618}" type="slidenum">
              <a:rPr lang="en-US" sz="1200"/>
              <a:pPr eaLnBrk="1" hangingPunct="1"/>
              <a:t>93</a:t>
            </a:fld>
            <a:endParaRPr lang="en-US" sz="120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a:ln/>
        </p:spPr>
      </p:sp>
      <p:sp>
        <p:nvSpPr>
          <p:cNvPr id="264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4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42706244-B895-9C4A-A6C8-050DD3524A10}" type="slidenum">
              <a:rPr lang="en-US" sz="1200"/>
              <a:pPr eaLnBrk="1" hangingPunct="1"/>
              <a:t>94</a:t>
            </a:fld>
            <a:endParaRPr lang="en-US" sz="120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Slide Image Placeholder 1"/>
          <p:cNvSpPr>
            <a:spLocks noGrp="1" noRot="1" noChangeAspect="1" noTextEdit="1"/>
          </p:cNvSpPr>
          <p:nvPr>
            <p:ph type="sldImg"/>
          </p:nvPr>
        </p:nvSpPr>
        <p:spPr>
          <a:ln/>
        </p:spPr>
      </p:sp>
      <p:sp>
        <p:nvSpPr>
          <p:cNvPr id="265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5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0C82014E-6310-6243-B4D0-3A962BBA0C81}" type="slidenum">
              <a:rPr lang="en-US" sz="1200"/>
              <a:pPr eaLnBrk="1" hangingPunct="1"/>
              <a:t>95</a:t>
            </a:fld>
            <a:endParaRPr lang="en-US" sz="120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p:cNvSpPr>
            <a:spLocks noGrp="1" noRot="1" noChangeAspect="1" noTextEdit="1"/>
          </p:cNvSpPr>
          <p:nvPr>
            <p:ph type="sldImg"/>
          </p:nvPr>
        </p:nvSpPr>
        <p:spPr>
          <a:ln/>
        </p:spPr>
      </p:sp>
      <p:sp>
        <p:nvSpPr>
          <p:cNvPr id="266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6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38C3699A-1597-CE41-83C4-73B3B21C701A}" type="slidenum">
              <a:rPr lang="en-US" sz="1200"/>
              <a:pPr eaLnBrk="1" hangingPunct="1"/>
              <a:t>96</a:t>
            </a:fld>
            <a:endParaRPr lang="en-US" sz="120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Slide Image Placeholder 1"/>
          <p:cNvSpPr>
            <a:spLocks noGrp="1" noRot="1" noChangeAspect="1" noTextEdit="1"/>
          </p:cNvSpPr>
          <p:nvPr>
            <p:ph type="sldImg"/>
          </p:nvPr>
        </p:nvSpPr>
        <p:spPr>
          <a:ln/>
        </p:spPr>
      </p:sp>
      <p:sp>
        <p:nvSpPr>
          <p:cNvPr id="267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7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065E678F-3998-1948-BBEE-B31D682C1265}" type="slidenum">
              <a:rPr lang="en-US" sz="1200"/>
              <a:pPr eaLnBrk="1" hangingPunct="1"/>
              <a:t>97</a:t>
            </a:fld>
            <a:endParaRPr lang="en-US" sz="120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Slide Image Placeholder 1"/>
          <p:cNvSpPr>
            <a:spLocks noGrp="1" noRot="1" noChangeAspect="1" noTextEdit="1"/>
          </p:cNvSpPr>
          <p:nvPr>
            <p:ph type="sldImg"/>
          </p:nvPr>
        </p:nvSpPr>
        <p:spPr>
          <a:ln/>
        </p:spPr>
      </p:sp>
      <p:sp>
        <p:nvSpPr>
          <p:cNvPr id="268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8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B742F942-A2E1-B249-B438-C7B9996A83BE}" type="slidenum">
              <a:rPr lang="en-US" sz="1200"/>
              <a:pPr eaLnBrk="1" hangingPunct="1"/>
              <a:t>98</a:t>
            </a:fld>
            <a:endParaRPr lang="en-US" sz="120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Slide Image Placeholder 1"/>
          <p:cNvSpPr>
            <a:spLocks noGrp="1" noRot="1" noChangeAspect="1" noTextEdit="1"/>
          </p:cNvSpPr>
          <p:nvPr>
            <p:ph type="sldImg"/>
          </p:nvPr>
        </p:nvSpPr>
        <p:spPr>
          <a:ln/>
        </p:spPr>
      </p:sp>
      <p:sp>
        <p:nvSpPr>
          <p:cNvPr id="269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269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sz="1100">
                <a:solidFill>
                  <a:schemeClr val="tx1"/>
                </a:solidFill>
                <a:latin typeface="Arial" charset="0"/>
                <a:ea typeface="ＭＳ Ｐゴシック" charset="0"/>
              </a:defRPr>
            </a:lvl1pPr>
            <a:lvl2pPr marL="742950" indent="-285750" defTabSz="931863" eaLnBrk="0" hangingPunct="0">
              <a:defRPr sz="1100">
                <a:solidFill>
                  <a:schemeClr val="tx1"/>
                </a:solidFill>
                <a:latin typeface="Arial" charset="0"/>
                <a:ea typeface="ＭＳ Ｐゴシック" charset="0"/>
              </a:defRPr>
            </a:lvl2pPr>
            <a:lvl3pPr marL="1143000" indent="-228600" defTabSz="931863" eaLnBrk="0" hangingPunct="0">
              <a:defRPr sz="1100">
                <a:solidFill>
                  <a:schemeClr val="tx1"/>
                </a:solidFill>
                <a:latin typeface="Arial" charset="0"/>
                <a:ea typeface="ＭＳ Ｐゴシック" charset="0"/>
              </a:defRPr>
            </a:lvl3pPr>
            <a:lvl4pPr marL="1600200" indent="-228600" defTabSz="931863" eaLnBrk="0" hangingPunct="0">
              <a:defRPr sz="1100">
                <a:solidFill>
                  <a:schemeClr val="tx1"/>
                </a:solidFill>
                <a:latin typeface="Arial" charset="0"/>
                <a:ea typeface="ＭＳ Ｐゴシック" charset="0"/>
              </a:defRPr>
            </a:lvl4pPr>
            <a:lvl5pPr marL="2057400" indent="-228600" defTabSz="931863" eaLnBrk="0" hangingPunct="0">
              <a:defRPr sz="1100">
                <a:solidFill>
                  <a:schemeClr val="tx1"/>
                </a:solidFill>
                <a:latin typeface="Arial" charset="0"/>
                <a:ea typeface="ＭＳ Ｐゴシック" charset="0"/>
              </a:defRPr>
            </a:lvl5pPr>
            <a:lvl6pPr marL="2514600" indent="-228600" defTabSz="931863"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931863"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931863"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931863"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fld id="{EC0F8EF0-DFEE-4E40-8E29-7EC6AB8DFFDD}" type="slidenum">
              <a:rPr lang="en-US" sz="1200"/>
              <a:pPr eaLnBrk="1" hangingPunct="1"/>
              <a:t>99</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3.bin"/><Relationship Id="rId5" Type="http://schemas.openxmlformats.org/officeDocument/2006/relationships/image" Target="../media/image2.png"/><Relationship Id="rId6" Type="http://schemas.openxmlformats.org/officeDocument/2006/relationships/image" Target="../media/image4.png"/><Relationship Id="rId7" Type="http://schemas.openxmlformats.org/officeDocument/2006/relationships/oleObject" Target="../embeddings/oleObject4.bin"/><Relationship Id="rId8" Type="http://schemas.openxmlformats.org/officeDocument/2006/relationships/image" Target="../media/image1.png"/><Relationship Id="rId9" Type="http://schemas.openxmlformats.org/officeDocument/2006/relationships/oleObject" Target="../embeddings/oleObject5.bin"/><Relationship Id="rId1" Type="http://schemas.openxmlformats.org/officeDocument/2006/relationships/vmlDrawing" Target="../drawings/vmlDrawing3.vml"/><Relationship Id="rId2"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oleObject" Target="../embeddings/oleObject8.bin"/><Relationship Id="rId4" Type="http://schemas.openxmlformats.org/officeDocument/2006/relationships/image" Target="../media/image1.png"/><Relationship Id="rId1" Type="http://schemas.openxmlformats.org/officeDocument/2006/relationships/vmlDrawing" Target="../drawings/vmlDrawing6.vml"/><Relationship Id="rId2"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9.bin"/><Relationship Id="rId5" Type="http://schemas.openxmlformats.org/officeDocument/2006/relationships/image" Target="../media/image2.png"/><Relationship Id="rId1" Type="http://schemas.openxmlformats.org/officeDocument/2006/relationships/vmlDrawing" Target="../drawings/vmlDrawing7.vml"/><Relationship Id="rId2"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10.bin"/><Relationship Id="rId5" Type="http://schemas.openxmlformats.org/officeDocument/2006/relationships/image" Target="../media/image2.png"/><Relationship Id="rId1" Type="http://schemas.openxmlformats.org/officeDocument/2006/relationships/vmlDrawing" Target="../drawings/vmlDrawing8.vml"/><Relationship Id="rId2"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11.bin"/><Relationship Id="rId5" Type="http://schemas.openxmlformats.org/officeDocument/2006/relationships/image" Target="../media/image2.png"/><Relationship Id="rId1" Type="http://schemas.openxmlformats.org/officeDocument/2006/relationships/vmlDrawing" Target="../drawings/vmlDrawing9.vml"/><Relationship Id="rId2"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12.bin"/><Relationship Id="rId5" Type="http://schemas.openxmlformats.org/officeDocument/2006/relationships/image" Target="../media/image2.png"/><Relationship Id="rId1" Type="http://schemas.openxmlformats.org/officeDocument/2006/relationships/vmlDrawing" Target="../drawings/vmlDrawing10.vml"/><Relationship Id="rId2"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13.bin"/><Relationship Id="rId5" Type="http://schemas.openxmlformats.org/officeDocument/2006/relationships/image" Target="../media/image2.png"/><Relationship Id="rId1" Type="http://schemas.openxmlformats.org/officeDocument/2006/relationships/vmlDrawing" Target="../drawings/vmlDrawing11.vml"/><Relationship Id="rId2"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14.bin"/><Relationship Id="rId5" Type="http://schemas.openxmlformats.org/officeDocument/2006/relationships/image" Target="../media/image2.png"/><Relationship Id="rId1" Type="http://schemas.openxmlformats.org/officeDocument/2006/relationships/vmlDrawing" Target="../drawings/vmlDrawing12.vml"/><Relationship Id="rId2"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15.bin"/><Relationship Id="rId5" Type="http://schemas.openxmlformats.org/officeDocument/2006/relationships/image" Target="../media/image2.png"/><Relationship Id="rId1" Type="http://schemas.openxmlformats.org/officeDocument/2006/relationships/vmlDrawing" Target="../drawings/vmlDrawing13.vml"/><Relationship Id="rId2"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D9A63E2-40F0-284A-A15C-D82D1C9A0D77}" type="slidenum">
              <a:rPr lang="en-US"/>
              <a:pPr/>
              <a:t>‹#›</a:t>
            </a:fld>
            <a:endParaRPr lang="en-US"/>
          </a:p>
        </p:txBody>
      </p:sp>
    </p:spTree>
    <p:extLst>
      <p:ext uri="{BB962C8B-B14F-4D97-AF65-F5344CB8AC3E}">
        <p14:creationId xmlns:p14="http://schemas.microsoft.com/office/powerpoint/2010/main" val="482718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CA3BC5A-D033-9140-BC69-F428B57F8CDB}" type="slidenum">
              <a:rPr lang="en-US"/>
              <a:pPr/>
              <a:t>‹#›</a:t>
            </a:fld>
            <a:endParaRPr lang="en-US"/>
          </a:p>
        </p:txBody>
      </p:sp>
    </p:spTree>
    <p:extLst>
      <p:ext uri="{BB962C8B-B14F-4D97-AF65-F5344CB8AC3E}">
        <p14:creationId xmlns:p14="http://schemas.microsoft.com/office/powerpoint/2010/main" val="4200446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2E8F0F8-78E5-7A42-B1BD-0528DA1BC27C}" type="slidenum">
              <a:rPr lang="en-US"/>
              <a:pPr/>
              <a:t>‹#›</a:t>
            </a:fld>
            <a:endParaRPr lang="en-US"/>
          </a:p>
        </p:txBody>
      </p:sp>
    </p:spTree>
    <p:extLst>
      <p:ext uri="{BB962C8B-B14F-4D97-AF65-F5344CB8AC3E}">
        <p14:creationId xmlns:p14="http://schemas.microsoft.com/office/powerpoint/2010/main" val="18172685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7"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14"/>
          <p:cNvGraphicFramePr>
            <a:graphicFrameLocks noChangeAspect="1"/>
          </p:cNvGraphicFramePr>
          <p:nvPr/>
        </p:nvGraphicFramePr>
        <p:xfrm>
          <a:off x="142875" y="317500"/>
          <a:ext cx="1428750" cy="671513"/>
        </p:xfrm>
        <a:graphic>
          <a:graphicData uri="http://schemas.openxmlformats.org/presentationml/2006/ole">
            <mc:AlternateContent xmlns:mc="http://schemas.openxmlformats.org/markup-compatibility/2006">
              <mc:Choice xmlns:v="urn:schemas-microsoft-com:vml" Requires="v">
                <p:oleObj spid="_x0000_s434189" name="Photo Editor Photo" r:id="rId4" imgW="3486637" imgH="1638529" progId="">
                  <p:embed/>
                </p:oleObj>
              </mc:Choice>
              <mc:Fallback>
                <p:oleObj name="Photo Editor Photo" r:id="rId4" imgW="3486637" imgH="16385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2875" y="31750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grpSp>
        <p:nvGrpSpPr>
          <p:cNvPr id="9" name="Group 43"/>
          <p:cNvGrpSpPr>
            <a:grpSpLocks/>
          </p:cNvGrpSpPr>
          <p:nvPr/>
        </p:nvGrpSpPr>
        <p:grpSpPr bwMode="auto">
          <a:xfrm>
            <a:off x="0" y="1277938"/>
            <a:ext cx="9144000" cy="74612"/>
            <a:chOff x="0" y="840"/>
            <a:chExt cx="5660" cy="12"/>
          </a:xfrm>
        </p:grpSpPr>
        <p:sp>
          <p:nvSpPr>
            <p:cNvPr id="10"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1"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grpSp>
        <p:nvGrpSpPr>
          <p:cNvPr id="12" name="Group 67"/>
          <p:cNvGrpSpPr>
            <a:grpSpLocks/>
          </p:cNvGrpSpPr>
          <p:nvPr/>
        </p:nvGrpSpPr>
        <p:grpSpPr bwMode="auto">
          <a:xfrm>
            <a:off x="0" y="101600"/>
            <a:ext cx="1341438" cy="1131888"/>
            <a:chOff x="0" y="64"/>
            <a:chExt cx="845" cy="713"/>
          </a:xfrm>
        </p:grpSpPr>
        <p:sp>
          <p:nvSpPr>
            <p:cNvPr id="13" name="Line 68"/>
            <p:cNvSpPr>
              <a:spLocks noChangeShapeType="1"/>
            </p:cNvSpPr>
            <p:nvPr userDrawn="1"/>
          </p:nvSpPr>
          <p:spPr bwMode="auto">
            <a:xfrm>
              <a:off x="54" y="443"/>
              <a:ext cx="700" cy="0"/>
            </a:xfrm>
            <a:prstGeom prst="line">
              <a:avLst/>
            </a:prstGeom>
            <a:noFill/>
            <a:ln w="12700">
              <a:solidFill>
                <a:schemeClr val="tx1"/>
              </a:solidFill>
              <a:round/>
              <a:headEnd/>
              <a:tailEnd/>
            </a:ln>
            <a:effectLst/>
          </p:spPr>
          <p:txBody>
            <a:bodyPr/>
            <a:lstStyle/>
            <a:p>
              <a:pPr algn="ctr">
                <a:spcBef>
                  <a:spcPct val="30000"/>
                </a:spcBef>
                <a:defRPr/>
              </a:pPr>
              <a:endParaRPr lang="en-US">
                <a:ea typeface="+mn-ea"/>
              </a:endParaRPr>
            </a:p>
          </p:txBody>
        </p:sp>
        <p:grpSp>
          <p:nvGrpSpPr>
            <p:cNvPr id="14" name="Group 69"/>
            <p:cNvGrpSpPr>
              <a:grpSpLocks/>
            </p:cNvGrpSpPr>
            <p:nvPr userDrawn="1"/>
          </p:nvGrpSpPr>
          <p:grpSpPr bwMode="auto">
            <a:xfrm>
              <a:off x="0" y="64"/>
              <a:ext cx="845" cy="713"/>
              <a:chOff x="0" y="64"/>
              <a:chExt cx="845" cy="713"/>
            </a:xfrm>
          </p:grpSpPr>
          <p:sp>
            <p:nvSpPr>
              <p:cNvPr id="15" name="Text Box 70"/>
              <p:cNvSpPr txBox="1">
                <a:spLocks noChangeArrowheads="1"/>
              </p:cNvSpPr>
              <p:nvPr userDrawn="1"/>
            </p:nvSpPr>
            <p:spPr bwMode="auto">
              <a:xfrm>
                <a:off x="0" y="443"/>
                <a:ext cx="768" cy="334"/>
              </a:xfrm>
              <a:prstGeom prst="rect">
                <a:avLst/>
              </a:prstGeom>
              <a:noFill/>
              <a:ln w="12700">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lnSpc>
                    <a:spcPct val="80000"/>
                  </a:lnSpc>
                </a:pPr>
                <a:r>
                  <a:rPr lang="en-US" sz="1200" b="1" i="1">
                    <a:solidFill>
                      <a:srgbClr val="66CCFF"/>
                    </a:solidFill>
                    <a:effectLst>
                      <a:outerShdw blurRad="38100" dist="38100" dir="2700000" algn="tl">
                        <a:srgbClr val="000000"/>
                      </a:outerShdw>
                    </a:effectLst>
                  </a:rPr>
                  <a:t>Advancing Excellence in Health Care</a:t>
                </a:r>
              </a:p>
            </p:txBody>
          </p:sp>
          <p:pic>
            <p:nvPicPr>
              <p:cNvPr id="16" name="Picture 71" descr="AHRQ Logo_Lg_blu_June 19 Test"/>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8" y="64"/>
                <a:ext cx="837"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7"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18" name="Group 4"/>
          <p:cNvGrpSpPr>
            <a:grpSpLocks/>
          </p:cNvGrpSpPr>
          <p:nvPr/>
        </p:nvGrpSpPr>
        <p:grpSpPr bwMode="auto">
          <a:xfrm>
            <a:off x="0" y="3867150"/>
            <a:ext cx="7986713" cy="19050"/>
            <a:chOff x="0" y="840"/>
            <a:chExt cx="5660" cy="12"/>
          </a:xfrm>
        </p:grpSpPr>
        <p:sp>
          <p:nvSpPr>
            <p:cNvPr id="19"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20"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sp>
        <p:nvSpPr>
          <p:cNvPr id="21" name="Text Box 15"/>
          <p:cNvSpPr txBox="1">
            <a:spLocks noChangeArrowheads="1"/>
          </p:cNvSpPr>
          <p:nvPr/>
        </p:nvSpPr>
        <p:spPr bwMode="auto">
          <a:xfrm>
            <a:off x="7908925" y="5827713"/>
            <a:ext cx="184150" cy="366712"/>
          </a:xfrm>
          <a:prstGeom prst="rect">
            <a:avLst/>
          </a:prstGeom>
          <a:noFill/>
          <a:ln w="9525">
            <a:noFill/>
            <a:miter lim="800000"/>
            <a:headEnd/>
            <a:tailEnd/>
          </a:ln>
          <a:effectLst/>
        </p:spPr>
        <p:txBody>
          <a:bodyPr wrap="none">
            <a:spAutoFit/>
          </a:bodyPr>
          <a:lstStyle/>
          <a:p>
            <a:pPr>
              <a:defRPr/>
            </a:pPr>
            <a:endParaRPr lang="en-US" sz="1800">
              <a:ea typeface="+mn-ea"/>
            </a:endParaRPr>
          </a:p>
        </p:txBody>
      </p:sp>
      <p:grpSp>
        <p:nvGrpSpPr>
          <p:cNvPr id="22" name="Group 18"/>
          <p:cNvGrpSpPr>
            <a:grpSpLocks/>
          </p:cNvGrpSpPr>
          <p:nvPr/>
        </p:nvGrpSpPr>
        <p:grpSpPr bwMode="auto">
          <a:xfrm>
            <a:off x="0" y="3867150"/>
            <a:ext cx="7986713" cy="19050"/>
            <a:chOff x="0" y="840"/>
            <a:chExt cx="5660" cy="12"/>
          </a:xfrm>
        </p:grpSpPr>
        <p:sp>
          <p:nvSpPr>
            <p:cNvPr id="23" name="Line 19"/>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24" name="Line 20"/>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graphicFrame>
        <p:nvGraphicFramePr>
          <p:cNvPr id="25" name="Object 21"/>
          <p:cNvGraphicFramePr>
            <a:graphicFrameLocks noChangeAspect="1"/>
          </p:cNvGraphicFramePr>
          <p:nvPr/>
        </p:nvGraphicFramePr>
        <p:xfrm>
          <a:off x="990600" y="381000"/>
          <a:ext cx="7162800" cy="1695450"/>
        </p:xfrm>
        <a:graphic>
          <a:graphicData uri="http://schemas.openxmlformats.org/presentationml/2006/ole">
            <mc:AlternateContent xmlns:mc="http://schemas.openxmlformats.org/markup-compatibility/2006">
              <mc:Choice xmlns:v="urn:schemas-microsoft-com:vml" Requires="v">
                <p:oleObj spid="_x0000_s434190" name="Photo Editor Photo" r:id="rId7" imgW="6400000" imgH="1514686" progId="">
                  <p:embed/>
                </p:oleObj>
              </mc:Choice>
              <mc:Fallback>
                <p:oleObj name="Photo Editor Photo" r:id="rId7" imgW="6400000" imgH="1514686"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0600" y="381000"/>
                        <a:ext cx="71628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6" name="Text Box 15"/>
          <p:cNvSpPr txBox="1">
            <a:spLocks noChangeArrowheads="1"/>
          </p:cNvSpPr>
          <p:nvPr userDrawn="1"/>
        </p:nvSpPr>
        <p:spPr bwMode="auto">
          <a:xfrm>
            <a:off x="7908925" y="5827713"/>
            <a:ext cx="184150" cy="366712"/>
          </a:xfrm>
          <a:prstGeom prst="rect">
            <a:avLst/>
          </a:prstGeom>
          <a:noFill/>
          <a:ln w="9525">
            <a:noFill/>
            <a:miter lim="800000"/>
            <a:headEnd/>
            <a:tailEnd/>
          </a:ln>
          <a:effectLst/>
        </p:spPr>
        <p:txBody>
          <a:bodyPr wrap="none">
            <a:spAutoFit/>
          </a:bodyPr>
          <a:lstStyle/>
          <a:p>
            <a:pPr>
              <a:defRPr/>
            </a:pPr>
            <a:endParaRPr lang="en-US" sz="1800">
              <a:ea typeface="+mn-ea"/>
            </a:endParaRPr>
          </a:p>
        </p:txBody>
      </p:sp>
      <p:grpSp>
        <p:nvGrpSpPr>
          <p:cNvPr id="27" name="Group 18"/>
          <p:cNvGrpSpPr>
            <a:grpSpLocks/>
          </p:cNvGrpSpPr>
          <p:nvPr userDrawn="1"/>
        </p:nvGrpSpPr>
        <p:grpSpPr bwMode="auto">
          <a:xfrm>
            <a:off x="0" y="3867150"/>
            <a:ext cx="7986713" cy="19050"/>
            <a:chOff x="0" y="840"/>
            <a:chExt cx="5660" cy="12"/>
          </a:xfrm>
        </p:grpSpPr>
        <p:sp>
          <p:nvSpPr>
            <p:cNvPr id="28" name="Line 19"/>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29" name="Line 20"/>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graphicFrame>
        <p:nvGraphicFramePr>
          <p:cNvPr id="30" name="Object 3"/>
          <p:cNvGraphicFramePr>
            <a:graphicFrameLocks noChangeAspect="1"/>
          </p:cNvGraphicFramePr>
          <p:nvPr userDrawn="1"/>
        </p:nvGraphicFramePr>
        <p:xfrm>
          <a:off x="990600" y="381000"/>
          <a:ext cx="7162800" cy="1695450"/>
        </p:xfrm>
        <a:graphic>
          <a:graphicData uri="http://schemas.openxmlformats.org/presentationml/2006/ole">
            <mc:AlternateContent xmlns:mc="http://schemas.openxmlformats.org/markup-compatibility/2006">
              <mc:Choice xmlns:v="urn:schemas-microsoft-com:vml" Requires="v">
                <p:oleObj spid="_x0000_s434191" name="Photo Editor Photo" r:id="rId9" imgW="6400000" imgH="1514686" progId="">
                  <p:embed/>
                </p:oleObj>
              </mc:Choice>
              <mc:Fallback>
                <p:oleObj name="Photo Editor Photo" r:id="rId9" imgW="6400000" imgH="1514686"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0600" y="381000"/>
                        <a:ext cx="71628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23906"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123907"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spTree>
    <p:extLst>
      <p:ext uri="{BB962C8B-B14F-4D97-AF65-F5344CB8AC3E}">
        <p14:creationId xmlns:p14="http://schemas.microsoft.com/office/powerpoint/2010/main" val="3092543991"/>
      </p:ext>
    </p:extLst>
  </p:cSld>
  <p:clrMapOvr>
    <a:masterClrMapping/>
  </p:clrMapOvr>
  <p:transition xmlns:p14="http://schemas.microsoft.com/office/powerpoint/2010/main" spd="med" advClick="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E52F73BA-1F2F-8D4F-AC8F-FC8C7C5CC3E8}" type="slidenum">
              <a:rPr lang="en-US"/>
              <a:pPr/>
              <a:t>‹#›</a:t>
            </a:fld>
            <a:endParaRPr lang="en-US"/>
          </a:p>
        </p:txBody>
      </p:sp>
    </p:spTree>
    <p:extLst>
      <p:ext uri="{BB962C8B-B14F-4D97-AF65-F5344CB8AC3E}">
        <p14:creationId xmlns:p14="http://schemas.microsoft.com/office/powerpoint/2010/main" val="1597205399"/>
      </p:ext>
    </p:extLst>
  </p:cSld>
  <p:clrMapOvr>
    <a:masterClrMapping/>
  </p:clrMapOvr>
  <p:transition xmlns:p14="http://schemas.microsoft.com/office/powerpoint/2010/main" spd="med" advClick="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1"/>
          <p:cNvSpPr>
            <a:spLocks noGrp="1" noChangeArrowheads="1"/>
          </p:cNvSpPr>
          <p:nvPr>
            <p:ph type="sldNum" sz="quarter" idx="10"/>
          </p:nvPr>
        </p:nvSpPr>
        <p:spPr>
          <a:ln/>
        </p:spPr>
        <p:txBody>
          <a:bodyPr/>
          <a:lstStyle>
            <a:lvl1pPr>
              <a:defRPr/>
            </a:lvl1pPr>
          </a:lstStyle>
          <a:p>
            <a:fld id="{28A8C5E3-2BB2-9146-B0A7-78782EFCE805}" type="slidenum">
              <a:rPr lang="en-US"/>
              <a:pPr/>
              <a:t>‹#›</a:t>
            </a:fld>
            <a:endParaRPr lang="en-US"/>
          </a:p>
        </p:txBody>
      </p:sp>
    </p:spTree>
    <p:extLst>
      <p:ext uri="{BB962C8B-B14F-4D97-AF65-F5344CB8AC3E}">
        <p14:creationId xmlns:p14="http://schemas.microsoft.com/office/powerpoint/2010/main" val="284957707"/>
      </p:ext>
    </p:extLst>
  </p:cSld>
  <p:clrMapOvr>
    <a:masterClrMapping/>
  </p:clrMapOvr>
  <p:transition xmlns:p14="http://schemas.microsoft.com/office/powerpoint/2010/main" spd="med" advClick="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D512A4A5-12C9-644C-85BF-F33C1F283C03}" type="slidenum">
              <a:rPr lang="en-US"/>
              <a:pPr/>
              <a:t>‹#›</a:t>
            </a:fld>
            <a:endParaRPr lang="en-US"/>
          </a:p>
        </p:txBody>
      </p:sp>
    </p:spTree>
    <p:extLst>
      <p:ext uri="{BB962C8B-B14F-4D97-AF65-F5344CB8AC3E}">
        <p14:creationId xmlns:p14="http://schemas.microsoft.com/office/powerpoint/2010/main" val="327091688"/>
      </p:ext>
    </p:extLst>
  </p:cSld>
  <p:clrMapOvr>
    <a:masterClrMapping/>
  </p:clrMapOvr>
  <p:transition xmlns:p14="http://schemas.microsoft.com/office/powerpoint/2010/main" spd="med" advClick="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69D76897-0BCF-F34F-8330-0CF6B80AA233}" type="slidenum">
              <a:rPr lang="en-US"/>
              <a:pPr/>
              <a:t>‹#›</a:t>
            </a:fld>
            <a:endParaRPr lang="en-US"/>
          </a:p>
        </p:txBody>
      </p:sp>
    </p:spTree>
    <p:extLst>
      <p:ext uri="{BB962C8B-B14F-4D97-AF65-F5344CB8AC3E}">
        <p14:creationId xmlns:p14="http://schemas.microsoft.com/office/powerpoint/2010/main" val="3793089560"/>
      </p:ext>
    </p:extLst>
  </p:cSld>
  <p:clrMapOvr>
    <a:masterClrMapping/>
  </p:clrMapOvr>
  <p:transition xmlns:p14="http://schemas.microsoft.com/office/powerpoint/2010/main" spd="med" advClick="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1"/>
          <p:cNvSpPr>
            <a:spLocks noGrp="1" noChangeArrowheads="1"/>
          </p:cNvSpPr>
          <p:nvPr>
            <p:ph type="sldNum" sz="quarter" idx="10"/>
          </p:nvPr>
        </p:nvSpPr>
        <p:spPr>
          <a:ln/>
        </p:spPr>
        <p:txBody>
          <a:bodyPr/>
          <a:lstStyle>
            <a:lvl1pPr>
              <a:defRPr/>
            </a:lvl1pPr>
          </a:lstStyle>
          <a:p>
            <a:fld id="{642A2F29-5323-A148-9AEF-A7590C05336E}" type="slidenum">
              <a:rPr lang="en-US"/>
              <a:pPr/>
              <a:t>‹#›</a:t>
            </a:fld>
            <a:endParaRPr lang="en-US"/>
          </a:p>
        </p:txBody>
      </p:sp>
    </p:spTree>
    <p:extLst>
      <p:ext uri="{BB962C8B-B14F-4D97-AF65-F5344CB8AC3E}">
        <p14:creationId xmlns:p14="http://schemas.microsoft.com/office/powerpoint/2010/main" val="3384648173"/>
      </p:ext>
    </p:extLst>
  </p:cSld>
  <p:clrMapOvr>
    <a:masterClrMapping/>
  </p:clrMapOvr>
  <p:transition xmlns:p14="http://schemas.microsoft.com/office/powerpoint/2010/main" spd="med" advClick="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1"/>
          <p:cNvSpPr>
            <a:spLocks noGrp="1" noChangeArrowheads="1"/>
          </p:cNvSpPr>
          <p:nvPr>
            <p:ph type="sldNum" sz="quarter" idx="10"/>
          </p:nvPr>
        </p:nvSpPr>
        <p:spPr>
          <a:ln/>
        </p:spPr>
        <p:txBody>
          <a:bodyPr/>
          <a:lstStyle>
            <a:lvl1pPr>
              <a:defRPr/>
            </a:lvl1pPr>
          </a:lstStyle>
          <a:p>
            <a:fld id="{0676CDA6-EF17-BD49-89CF-6C617524BF40}" type="slidenum">
              <a:rPr lang="en-US"/>
              <a:pPr/>
              <a:t>‹#›</a:t>
            </a:fld>
            <a:endParaRPr lang="en-US"/>
          </a:p>
        </p:txBody>
      </p:sp>
    </p:spTree>
    <p:extLst>
      <p:ext uri="{BB962C8B-B14F-4D97-AF65-F5344CB8AC3E}">
        <p14:creationId xmlns:p14="http://schemas.microsoft.com/office/powerpoint/2010/main" val="3290476088"/>
      </p:ext>
    </p:extLst>
  </p:cSld>
  <p:clrMapOvr>
    <a:masterClrMapping/>
  </p:clrMapOvr>
  <p:transition xmlns:p14="http://schemas.microsoft.com/office/powerpoint/2010/main" spd="med" advClick="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58C4B032-01B2-E44B-A409-7EE36F7B93B4}" type="slidenum">
              <a:rPr lang="en-US"/>
              <a:pPr/>
              <a:t>‹#›</a:t>
            </a:fld>
            <a:endParaRPr lang="en-US"/>
          </a:p>
        </p:txBody>
      </p:sp>
    </p:spTree>
    <p:extLst>
      <p:ext uri="{BB962C8B-B14F-4D97-AF65-F5344CB8AC3E}">
        <p14:creationId xmlns:p14="http://schemas.microsoft.com/office/powerpoint/2010/main" val="142790100"/>
      </p:ext>
    </p:extLst>
  </p:cSld>
  <p:clrMapOvr>
    <a:masterClrMapping/>
  </p:clrMapOvr>
  <p:transition xmlns:p14="http://schemas.microsoft.com/office/powerpoint/2010/main" spd="med" advClick="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FE1E84B-27D6-7E44-9D0F-6A49CC641F57}" type="slidenum">
              <a:rPr lang="en-US"/>
              <a:pPr/>
              <a:t>‹#›</a:t>
            </a:fld>
            <a:endParaRPr lang="en-US"/>
          </a:p>
        </p:txBody>
      </p:sp>
    </p:spTree>
    <p:extLst>
      <p:ext uri="{BB962C8B-B14F-4D97-AF65-F5344CB8AC3E}">
        <p14:creationId xmlns:p14="http://schemas.microsoft.com/office/powerpoint/2010/main" val="28189638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FA8C3B1D-B600-574F-978F-1997EB816B28}" type="slidenum">
              <a:rPr lang="en-US"/>
              <a:pPr/>
              <a:t>‹#›</a:t>
            </a:fld>
            <a:endParaRPr lang="en-US"/>
          </a:p>
        </p:txBody>
      </p:sp>
    </p:spTree>
    <p:extLst>
      <p:ext uri="{BB962C8B-B14F-4D97-AF65-F5344CB8AC3E}">
        <p14:creationId xmlns:p14="http://schemas.microsoft.com/office/powerpoint/2010/main" val="3197574866"/>
      </p:ext>
    </p:extLst>
  </p:cSld>
  <p:clrMapOvr>
    <a:masterClrMapping/>
  </p:clrMapOvr>
  <p:transition xmlns:p14="http://schemas.microsoft.com/office/powerpoint/2010/main" spd="med" advClick="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E2EEBF9E-F7E1-344A-908D-9705F69A262C}" type="slidenum">
              <a:rPr lang="en-US"/>
              <a:pPr/>
              <a:t>‹#›</a:t>
            </a:fld>
            <a:endParaRPr lang="en-US"/>
          </a:p>
        </p:txBody>
      </p:sp>
    </p:spTree>
    <p:extLst>
      <p:ext uri="{BB962C8B-B14F-4D97-AF65-F5344CB8AC3E}">
        <p14:creationId xmlns:p14="http://schemas.microsoft.com/office/powerpoint/2010/main" val="3621862177"/>
      </p:ext>
    </p:extLst>
  </p:cSld>
  <p:clrMapOvr>
    <a:masterClrMapping/>
  </p:clrMapOvr>
  <p:transition xmlns:p14="http://schemas.microsoft.com/office/powerpoint/2010/main" spd="med" advClick="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457200"/>
            <a:ext cx="1997075" cy="4114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457200"/>
            <a:ext cx="5843588" cy="411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66F1EC75-64D1-E946-AE30-168D2A9193F2}" type="slidenum">
              <a:rPr lang="en-US"/>
              <a:pPr/>
              <a:t>‹#›</a:t>
            </a:fld>
            <a:endParaRPr lang="en-US"/>
          </a:p>
        </p:txBody>
      </p:sp>
    </p:spTree>
    <p:extLst>
      <p:ext uri="{BB962C8B-B14F-4D97-AF65-F5344CB8AC3E}">
        <p14:creationId xmlns:p14="http://schemas.microsoft.com/office/powerpoint/2010/main" val="1730928345"/>
      </p:ext>
    </p:extLst>
  </p:cSld>
  <p:clrMapOvr>
    <a:masterClrMapping/>
  </p:clrMapOvr>
  <p:transition xmlns:p14="http://schemas.microsoft.com/office/powerpoint/2010/main" spd="med" advClick="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BA94B335-22BD-5A42-885A-61342161D598}" type="slidenum">
              <a:rPr lang="en-US"/>
              <a:pPr/>
              <a:t>‹#›</a:t>
            </a:fld>
            <a:endParaRPr lang="en-US"/>
          </a:p>
        </p:txBody>
      </p:sp>
    </p:spTree>
    <p:extLst>
      <p:ext uri="{BB962C8B-B14F-4D97-AF65-F5344CB8AC3E}">
        <p14:creationId xmlns:p14="http://schemas.microsoft.com/office/powerpoint/2010/main" val="2342147811"/>
      </p:ext>
    </p:extLst>
  </p:cSld>
  <p:clrMapOvr>
    <a:masterClrMapping/>
  </p:clrMapOvr>
  <p:transition xmlns:p14="http://schemas.microsoft.com/office/powerpoint/2010/main" spd="med" advClick="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76400"/>
            <a:ext cx="7993063" cy="2895600"/>
          </a:xfrm>
        </p:spPr>
        <p:txBody>
          <a:bodyPr/>
          <a:lstStyle/>
          <a:p>
            <a:pPr lvl="0"/>
            <a:r>
              <a:rPr lang="en-US" noProof="0" smtClean="0"/>
              <a:t>Click icon to add table</a:t>
            </a:r>
          </a:p>
        </p:txBody>
      </p:sp>
      <p:sp>
        <p:nvSpPr>
          <p:cNvPr id="4" name="Rectangle 41"/>
          <p:cNvSpPr>
            <a:spLocks noGrp="1" noChangeArrowheads="1"/>
          </p:cNvSpPr>
          <p:nvPr>
            <p:ph type="sldNum" sz="quarter" idx="10"/>
          </p:nvPr>
        </p:nvSpPr>
        <p:spPr>
          <a:ln/>
        </p:spPr>
        <p:txBody>
          <a:bodyPr/>
          <a:lstStyle>
            <a:lvl1pPr>
              <a:defRPr/>
            </a:lvl1pPr>
          </a:lstStyle>
          <a:p>
            <a:fld id="{55EFC1AA-23D3-E049-BB42-F9A2EAD08AC2}" type="slidenum">
              <a:rPr lang="en-US"/>
              <a:pPr/>
              <a:t>‹#›</a:t>
            </a:fld>
            <a:endParaRPr lang="en-US"/>
          </a:p>
        </p:txBody>
      </p:sp>
    </p:spTree>
    <p:extLst>
      <p:ext uri="{BB962C8B-B14F-4D97-AF65-F5344CB8AC3E}">
        <p14:creationId xmlns:p14="http://schemas.microsoft.com/office/powerpoint/2010/main" val="3796823344"/>
      </p:ext>
    </p:extLst>
  </p:cSld>
  <p:clrMapOvr>
    <a:masterClrMapping/>
  </p:clrMapOvr>
  <p:transition xmlns:p14="http://schemas.microsoft.com/office/powerpoint/2010/main" spd="med" advClick="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6866428B-FB0B-A545-AFDF-324F2230FE8B}" type="slidenum">
              <a:rPr lang="en-US"/>
              <a:pPr/>
              <a:t>‹#›</a:t>
            </a:fld>
            <a:endParaRPr lang="en-US"/>
          </a:p>
        </p:txBody>
      </p:sp>
    </p:spTree>
    <p:extLst>
      <p:ext uri="{BB962C8B-B14F-4D97-AF65-F5344CB8AC3E}">
        <p14:creationId xmlns:p14="http://schemas.microsoft.com/office/powerpoint/2010/main" val="27595603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7DF4D87-FA77-474B-9F37-0D77F06B7E42}" type="slidenum">
              <a:rPr lang="en-US"/>
              <a:pPr/>
              <a:t>‹#›</a:t>
            </a:fld>
            <a:endParaRPr lang="en-US"/>
          </a:p>
        </p:txBody>
      </p:sp>
    </p:spTree>
    <p:extLst>
      <p:ext uri="{BB962C8B-B14F-4D97-AF65-F5344CB8AC3E}">
        <p14:creationId xmlns:p14="http://schemas.microsoft.com/office/powerpoint/2010/main" val="13260935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55BFB19-44AB-3740-BD65-127D2B779415}" type="slidenum">
              <a:rPr lang="en-US"/>
              <a:pPr/>
              <a:t>‹#›</a:t>
            </a:fld>
            <a:endParaRPr lang="en-US"/>
          </a:p>
        </p:txBody>
      </p:sp>
    </p:spTree>
    <p:extLst>
      <p:ext uri="{BB962C8B-B14F-4D97-AF65-F5344CB8AC3E}">
        <p14:creationId xmlns:p14="http://schemas.microsoft.com/office/powerpoint/2010/main" val="18336183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89AD5C9-C8D0-6348-8364-919DEC2C6959}" type="slidenum">
              <a:rPr lang="en-US"/>
              <a:pPr/>
              <a:t>‹#›</a:t>
            </a:fld>
            <a:endParaRPr lang="en-US"/>
          </a:p>
        </p:txBody>
      </p:sp>
    </p:spTree>
    <p:extLst>
      <p:ext uri="{BB962C8B-B14F-4D97-AF65-F5344CB8AC3E}">
        <p14:creationId xmlns:p14="http://schemas.microsoft.com/office/powerpoint/2010/main" val="9137831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1EC9972F-B03E-044D-A122-105670105843}" type="slidenum">
              <a:rPr lang="en-US"/>
              <a:pPr/>
              <a:t>‹#›</a:t>
            </a:fld>
            <a:endParaRPr lang="en-US"/>
          </a:p>
        </p:txBody>
      </p:sp>
    </p:spTree>
    <p:extLst>
      <p:ext uri="{BB962C8B-B14F-4D97-AF65-F5344CB8AC3E}">
        <p14:creationId xmlns:p14="http://schemas.microsoft.com/office/powerpoint/2010/main" val="1371175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1997240-48C5-F646-9416-D51B5016AA81}" type="slidenum">
              <a:rPr lang="en-US"/>
              <a:pPr/>
              <a:t>‹#›</a:t>
            </a:fld>
            <a:endParaRPr lang="en-US"/>
          </a:p>
        </p:txBody>
      </p:sp>
    </p:spTree>
    <p:extLst>
      <p:ext uri="{BB962C8B-B14F-4D97-AF65-F5344CB8AC3E}">
        <p14:creationId xmlns:p14="http://schemas.microsoft.com/office/powerpoint/2010/main" val="26234140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8C34405D-5C44-1E45-9ADC-0D5D38B7EF89}" type="slidenum">
              <a:rPr lang="en-US"/>
              <a:pPr/>
              <a:t>‹#›</a:t>
            </a:fld>
            <a:endParaRPr lang="en-US"/>
          </a:p>
        </p:txBody>
      </p:sp>
    </p:spTree>
    <p:extLst>
      <p:ext uri="{BB962C8B-B14F-4D97-AF65-F5344CB8AC3E}">
        <p14:creationId xmlns:p14="http://schemas.microsoft.com/office/powerpoint/2010/main" val="11824005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5DC81519-1E24-784E-93AD-D01329C4C127}" type="slidenum">
              <a:rPr lang="en-US"/>
              <a:pPr/>
              <a:t>‹#›</a:t>
            </a:fld>
            <a:endParaRPr lang="en-US"/>
          </a:p>
        </p:txBody>
      </p:sp>
    </p:spTree>
    <p:extLst>
      <p:ext uri="{BB962C8B-B14F-4D97-AF65-F5344CB8AC3E}">
        <p14:creationId xmlns:p14="http://schemas.microsoft.com/office/powerpoint/2010/main" val="30010114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3D9C44F-785B-A045-9C95-C20ED156E79C}" type="slidenum">
              <a:rPr lang="en-US"/>
              <a:pPr/>
              <a:t>‹#›</a:t>
            </a:fld>
            <a:endParaRPr lang="en-US"/>
          </a:p>
        </p:txBody>
      </p:sp>
    </p:spTree>
    <p:extLst>
      <p:ext uri="{BB962C8B-B14F-4D97-AF65-F5344CB8AC3E}">
        <p14:creationId xmlns:p14="http://schemas.microsoft.com/office/powerpoint/2010/main" val="147798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C36C178-B132-DD46-8200-BC59BCFB20D1}" type="slidenum">
              <a:rPr lang="en-US"/>
              <a:pPr/>
              <a:t>‹#›</a:t>
            </a:fld>
            <a:endParaRPr lang="en-US"/>
          </a:p>
        </p:txBody>
      </p:sp>
    </p:spTree>
    <p:extLst>
      <p:ext uri="{BB962C8B-B14F-4D97-AF65-F5344CB8AC3E}">
        <p14:creationId xmlns:p14="http://schemas.microsoft.com/office/powerpoint/2010/main" val="8402103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2D095E7-7405-8F48-9F35-46DD9D6A27D9}" type="slidenum">
              <a:rPr lang="en-US"/>
              <a:pPr/>
              <a:t>‹#›</a:t>
            </a:fld>
            <a:endParaRPr lang="en-US"/>
          </a:p>
        </p:txBody>
      </p:sp>
    </p:spTree>
    <p:extLst>
      <p:ext uri="{BB962C8B-B14F-4D97-AF65-F5344CB8AC3E}">
        <p14:creationId xmlns:p14="http://schemas.microsoft.com/office/powerpoint/2010/main" val="5097922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BED61C6-51B9-EF40-A739-5B2284424E58}" type="slidenum">
              <a:rPr lang="en-US"/>
              <a:pPr/>
              <a:t>‹#›</a:t>
            </a:fld>
            <a:endParaRPr lang="en-US"/>
          </a:p>
        </p:txBody>
      </p:sp>
    </p:spTree>
    <p:extLst>
      <p:ext uri="{BB962C8B-B14F-4D97-AF65-F5344CB8AC3E}">
        <p14:creationId xmlns:p14="http://schemas.microsoft.com/office/powerpoint/2010/main" val="38131289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4"/>
          <p:cNvGrpSpPr>
            <a:grpSpLocks/>
          </p:cNvGrpSpPr>
          <p:nvPr/>
        </p:nvGrpSpPr>
        <p:grpSpPr bwMode="auto">
          <a:xfrm>
            <a:off x="0" y="3867150"/>
            <a:ext cx="7986713" cy="19050"/>
            <a:chOff x="0" y="840"/>
            <a:chExt cx="5660" cy="12"/>
          </a:xfrm>
        </p:grpSpPr>
        <p:sp>
          <p:nvSpPr>
            <p:cNvPr id="5"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6"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sp>
        <p:nvSpPr>
          <p:cNvPr id="7" name="Text Box 15"/>
          <p:cNvSpPr txBox="1">
            <a:spLocks noChangeArrowheads="1"/>
          </p:cNvSpPr>
          <p:nvPr/>
        </p:nvSpPr>
        <p:spPr bwMode="auto">
          <a:xfrm>
            <a:off x="7908925" y="5827713"/>
            <a:ext cx="184150" cy="366712"/>
          </a:xfrm>
          <a:prstGeom prst="rect">
            <a:avLst/>
          </a:prstGeom>
          <a:noFill/>
          <a:ln w="9525">
            <a:noFill/>
            <a:miter lim="800000"/>
            <a:headEnd/>
            <a:tailEnd/>
          </a:ln>
          <a:effectLst/>
        </p:spPr>
        <p:txBody>
          <a:bodyPr wrap="none">
            <a:spAutoFit/>
          </a:bodyPr>
          <a:lstStyle/>
          <a:p>
            <a:pPr>
              <a:defRPr/>
            </a:pPr>
            <a:endParaRPr lang="en-US" sz="1800">
              <a:ea typeface="+mn-ea"/>
            </a:endParaRPr>
          </a:p>
        </p:txBody>
      </p:sp>
      <p:grpSp>
        <p:nvGrpSpPr>
          <p:cNvPr id="8" name="Group 18"/>
          <p:cNvGrpSpPr>
            <a:grpSpLocks/>
          </p:cNvGrpSpPr>
          <p:nvPr/>
        </p:nvGrpSpPr>
        <p:grpSpPr bwMode="auto">
          <a:xfrm>
            <a:off x="0" y="3867150"/>
            <a:ext cx="7986713" cy="19050"/>
            <a:chOff x="0" y="840"/>
            <a:chExt cx="5660" cy="12"/>
          </a:xfrm>
        </p:grpSpPr>
        <p:sp>
          <p:nvSpPr>
            <p:cNvPr id="9" name="Line 19"/>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0" name="Line 20"/>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graphicFrame>
        <p:nvGraphicFramePr>
          <p:cNvPr id="11" name="Object 21"/>
          <p:cNvGraphicFramePr>
            <a:graphicFrameLocks noChangeAspect="1"/>
          </p:cNvGraphicFramePr>
          <p:nvPr/>
        </p:nvGraphicFramePr>
        <p:xfrm>
          <a:off x="990600" y="381000"/>
          <a:ext cx="7162800" cy="1695450"/>
        </p:xfrm>
        <a:graphic>
          <a:graphicData uri="http://schemas.openxmlformats.org/presentationml/2006/ole">
            <mc:AlternateContent xmlns:mc="http://schemas.openxmlformats.org/markup-compatibility/2006">
              <mc:Choice xmlns:v="urn:schemas-microsoft-com:vml" Requires="v">
                <p:oleObj spid="_x0000_s435205" name="Photo Editor Photo" r:id="rId3" imgW="6400000" imgH="1514686" progId="">
                  <p:embed/>
                </p:oleObj>
              </mc:Choice>
              <mc:Fallback>
                <p:oleObj name="Photo Editor Photo" r:id="rId3" imgW="6400000" imgH="1514686"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81000"/>
                        <a:ext cx="71628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123906"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123907"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spTree>
    <p:extLst>
      <p:ext uri="{BB962C8B-B14F-4D97-AF65-F5344CB8AC3E}">
        <p14:creationId xmlns:p14="http://schemas.microsoft.com/office/powerpoint/2010/main" val="2728062514"/>
      </p:ext>
    </p:extLst>
  </p:cSld>
  <p:clrMapOvr>
    <a:masterClrMapping/>
  </p:clrMapOvr>
  <p:transition xmlns:p14="http://schemas.microsoft.com/office/powerpoint/2010/main" spd="med" advClick="0">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i="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238ECF3E-46AB-6F46-B2EA-39D166EF39FF}" type="slidenum">
              <a:rPr lang="en-US"/>
              <a:pPr/>
              <a:t>‹#›</a:t>
            </a:fld>
            <a:endParaRPr lang="en-US"/>
          </a:p>
        </p:txBody>
      </p:sp>
    </p:spTree>
    <p:extLst>
      <p:ext uri="{BB962C8B-B14F-4D97-AF65-F5344CB8AC3E}">
        <p14:creationId xmlns:p14="http://schemas.microsoft.com/office/powerpoint/2010/main" val="750329879"/>
      </p:ext>
    </p:extLst>
  </p:cSld>
  <p:clrMapOvr>
    <a:masterClrMapping/>
  </p:clrMapOvr>
  <p:transition xmlns:p14="http://schemas.microsoft.com/office/powerpoint/2010/main" spd="med" advClick="0">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1"/>
          <p:cNvSpPr>
            <a:spLocks noGrp="1" noChangeArrowheads="1"/>
          </p:cNvSpPr>
          <p:nvPr>
            <p:ph type="sldNum" sz="quarter" idx="10"/>
          </p:nvPr>
        </p:nvSpPr>
        <p:spPr>
          <a:ln/>
        </p:spPr>
        <p:txBody>
          <a:bodyPr/>
          <a:lstStyle>
            <a:lvl1pPr>
              <a:defRPr/>
            </a:lvl1pPr>
          </a:lstStyle>
          <a:p>
            <a:fld id="{B3B7B29C-D382-DD4F-B98D-217F416A5D38}" type="slidenum">
              <a:rPr lang="en-US"/>
              <a:pPr/>
              <a:t>‹#›</a:t>
            </a:fld>
            <a:endParaRPr lang="en-US"/>
          </a:p>
        </p:txBody>
      </p:sp>
    </p:spTree>
    <p:extLst>
      <p:ext uri="{BB962C8B-B14F-4D97-AF65-F5344CB8AC3E}">
        <p14:creationId xmlns:p14="http://schemas.microsoft.com/office/powerpoint/2010/main" val="2907021930"/>
      </p:ext>
    </p:extLst>
  </p:cSld>
  <p:clrMapOvr>
    <a:masterClrMapping/>
  </p:clrMapOvr>
  <p:transition xmlns:p14="http://schemas.microsoft.com/office/powerpoint/2010/main" spd="med" advClick="0">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4AB403F5-7EDD-4143-9C2E-99A9905892F3}" type="slidenum">
              <a:rPr lang="en-US"/>
              <a:pPr/>
              <a:t>‹#›</a:t>
            </a:fld>
            <a:endParaRPr lang="en-US"/>
          </a:p>
        </p:txBody>
      </p:sp>
    </p:spTree>
    <p:extLst>
      <p:ext uri="{BB962C8B-B14F-4D97-AF65-F5344CB8AC3E}">
        <p14:creationId xmlns:p14="http://schemas.microsoft.com/office/powerpoint/2010/main" val="1871513419"/>
      </p:ext>
    </p:extLst>
  </p:cSld>
  <p:clrMapOvr>
    <a:masterClrMapping/>
  </p:clrMapOvr>
  <p:transition xmlns:p14="http://schemas.microsoft.com/office/powerpoint/2010/main" spd="med"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23BB7716-63F6-364A-A5C5-7A48631FCE7A}" type="slidenum">
              <a:rPr lang="en-US"/>
              <a:pPr/>
              <a:t>‹#›</a:t>
            </a:fld>
            <a:endParaRPr lang="en-US"/>
          </a:p>
        </p:txBody>
      </p:sp>
    </p:spTree>
    <p:extLst>
      <p:ext uri="{BB962C8B-B14F-4D97-AF65-F5344CB8AC3E}">
        <p14:creationId xmlns:p14="http://schemas.microsoft.com/office/powerpoint/2010/main" val="10897810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C5C6CB9E-BE98-3D4D-96E2-41BAAA19AF72}" type="slidenum">
              <a:rPr lang="en-US"/>
              <a:pPr/>
              <a:t>‹#›</a:t>
            </a:fld>
            <a:endParaRPr lang="en-US"/>
          </a:p>
        </p:txBody>
      </p:sp>
    </p:spTree>
    <p:extLst>
      <p:ext uri="{BB962C8B-B14F-4D97-AF65-F5344CB8AC3E}">
        <p14:creationId xmlns:p14="http://schemas.microsoft.com/office/powerpoint/2010/main" val="2398606744"/>
      </p:ext>
    </p:extLst>
  </p:cSld>
  <p:clrMapOvr>
    <a:masterClrMapping/>
  </p:clrMapOvr>
  <p:transition xmlns:p14="http://schemas.microsoft.com/office/powerpoint/2010/main" spd="med" advClick="0">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i="0"/>
            </a:lvl1pPr>
          </a:lstStyle>
          <a:p>
            <a:r>
              <a:rPr lang="en-US" smtClean="0"/>
              <a:t>Click to edit Master title style</a:t>
            </a:r>
            <a:endParaRPr lang="en-US"/>
          </a:p>
        </p:txBody>
      </p:sp>
      <p:sp>
        <p:nvSpPr>
          <p:cNvPr id="3" name="Rectangle 41"/>
          <p:cNvSpPr>
            <a:spLocks noGrp="1" noChangeArrowheads="1"/>
          </p:cNvSpPr>
          <p:nvPr>
            <p:ph type="sldNum" sz="quarter" idx="10"/>
          </p:nvPr>
        </p:nvSpPr>
        <p:spPr>
          <a:ln/>
        </p:spPr>
        <p:txBody>
          <a:bodyPr/>
          <a:lstStyle>
            <a:lvl1pPr>
              <a:defRPr/>
            </a:lvl1pPr>
          </a:lstStyle>
          <a:p>
            <a:fld id="{A2B37622-5D21-AB46-BD6D-8A3A8BC2FA00}" type="slidenum">
              <a:rPr lang="en-US"/>
              <a:pPr/>
              <a:t>‹#›</a:t>
            </a:fld>
            <a:endParaRPr lang="en-US"/>
          </a:p>
        </p:txBody>
      </p:sp>
    </p:spTree>
    <p:extLst>
      <p:ext uri="{BB962C8B-B14F-4D97-AF65-F5344CB8AC3E}">
        <p14:creationId xmlns:p14="http://schemas.microsoft.com/office/powerpoint/2010/main" val="2818229294"/>
      </p:ext>
    </p:extLst>
  </p:cSld>
  <p:clrMapOvr>
    <a:masterClrMapping/>
  </p:clrMapOvr>
  <p:transition xmlns:p14="http://schemas.microsoft.com/office/powerpoint/2010/main" spd="med" advClick="0">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1"/>
          <p:cNvSpPr>
            <a:spLocks noGrp="1" noChangeArrowheads="1"/>
          </p:cNvSpPr>
          <p:nvPr>
            <p:ph type="sldNum" sz="quarter" idx="10"/>
          </p:nvPr>
        </p:nvSpPr>
        <p:spPr>
          <a:ln/>
        </p:spPr>
        <p:txBody>
          <a:bodyPr/>
          <a:lstStyle>
            <a:lvl1pPr>
              <a:defRPr/>
            </a:lvl1pPr>
          </a:lstStyle>
          <a:p>
            <a:fld id="{9A3E1E31-1BC4-664E-8E82-66DD899FF767}" type="slidenum">
              <a:rPr lang="en-US"/>
              <a:pPr/>
              <a:t>‹#›</a:t>
            </a:fld>
            <a:endParaRPr lang="en-US"/>
          </a:p>
        </p:txBody>
      </p:sp>
    </p:spTree>
    <p:extLst>
      <p:ext uri="{BB962C8B-B14F-4D97-AF65-F5344CB8AC3E}">
        <p14:creationId xmlns:p14="http://schemas.microsoft.com/office/powerpoint/2010/main" val="370209667"/>
      </p:ext>
    </p:extLst>
  </p:cSld>
  <p:clrMapOvr>
    <a:masterClrMapping/>
  </p:clrMapOvr>
  <p:transition xmlns:p14="http://schemas.microsoft.com/office/powerpoint/2010/main" spd="med" advClick="0">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86CA5004-48FF-CC4F-A81D-A892F045141B}" type="slidenum">
              <a:rPr lang="en-US"/>
              <a:pPr/>
              <a:t>‹#›</a:t>
            </a:fld>
            <a:endParaRPr lang="en-US"/>
          </a:p>
        </p:txBody>
      </p:sp>
    </p:spTree>
    <p:extLst>
      <p:ext uri="{BB962C8B-B14F-4D97-AF65-F5344CB8AC3E}">
        <p14:creationId xmlns:p14="http://schemas.microsoft.com/office/powerpoint/2010/main" val="2193617392"/>
      </p:ext>
    </p:extLst>
  </p:cSld>
  <p:clrMapOvr>
    <a:masterClrMapping/>
  </p:clrMapOvr>
  <p:transition xmlns:p14="http://schemas.microsoft.com/office/powerpoint/2010/main" spd="med" advClick="0">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854A68D0-9E61-C14D-904B-24385EECE642}" type="slidenum">
              <a:rPr lang="en-US"/>
              <a:pPr/>
              <a:t>‹#›</a:t>
            </a:fld>
            <a:endParaRPr lang="en-US"/>
          </a:p>
        </p:txBody>
      </p:sp>
    </p:spTree>
    <p:extLst>
      <p:ext uri="{BB962C8B-B14F-4D97-AF65-F5344CB8AC3E}">
        <p14:creationId xmlns:p14="http://schemas.microsoft.com/office/powerpoint/2010/main" val="2755035556"/>
      </p:ext>
    </p:extLst>
  </p:cSld>
  <p:clrMapOvr>
    <a:masterClrMapping/>
  </p:clrMapOvr>
  <p:transition xmlns:p14="http://schemas.microsoft.com/office/powerpoint/2010/main" spd="med" advClick="0">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94BB6495-638B-4A43-8DD0-0468B5FE6126}" type="slidenum">
              <a:rPr lang="en-US"/>
              <a:pPr/>
              <a:t>‹#›</a:t>
            </a:fld>
            <a:endParaRPr lang="en-US"/>
          </a:p>
        </p:txBody>
      </p:sp>
    </p:spTree>
    <p:extLst>
      <p:ext uri="{BB962C8B-B14F-4D97-AF65-F5344CB8AC3E}">
        <p14:creationId xmlns:p14="http://schemas.microsoft.com/office/powerpoint/2010/main" val="313274428"/>
      </p:ext>
    </p:extLst>
  </p:cSld>
  <p:clrMapOvr>
    <a:masterClrMapping/>
  </p:clrMapOvr>
  <p:transition xmlns:p14="http://schemas.microsoft.com/office/powerpoint/2010/main" spd="med" advClick="0">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457200"/>
            <a:ext cx="1997075" cy="4114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457200"/>
            <a:ext cx="5843588" cy="411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905C2B8C-9726-6545-819B-2E9009C02D6D}" type="slidenum">
              <a:rPr lang="en-US"/>
              <a:pPr/>
              <a:t>‹#›</a:t>
            </a:fld>
            <a:endParaRPr lang="en-US"/>
          </a:p>
        </p:txBody>
      </p:sp>
    </p:spTree>
    <p:extLst>
      <p:ext uri="{BB962C8B-B14F-4D97-AF65-F5344CB8AC3E}">
        <p14:creationId xmlns:p14="http://schemas.microsoft.com/office/powerpoint/2010/main" val="4159185240"/>
      </p:ext>
    </p:extLst>
  </p:cSld>
  <p:clrMapOvr>
    <a:masterClrMapping/>
  </p:clrMapOvr>
  <p:transition xmlns:p14="http://schemas.microsoft.com/office/powerpoint/2010/main" spd="med" advClick="0">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62FC36C3-E4A1-B241-A9D3-F4374AA3F700}" type="slidenum">
              <a:rPr lang="en-US"/>
              <a:pPr/>
              <a:t>‹#›</a:t>
            </a:fld>
            <a:endParaRPr lang="en-US"/>
          </a:p>
        </p:txBody>
      </p:sp>
    </p:spTree>
    <p:extLst>
      <p:ext uri="{BB962C8B-B14F-4D97-AF65-F5344CB8AC3E}">
        <p14:creationId xmlns:p14="http://schemas.microsoft.com/office/powerpoint/2010/main" val="571257838"/>
      </p:ext>
    </p:extLst>
  </p:cSld>
  <p:clrMapOvr>
    <a:masterClrMapping/>
  </p:clrMapOvr>
  <p:transition xmlns:p14="http://schemas.microsoft.com/office/powerpoint/2010/main" spd="med" advClick="0">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668389" y="287079"/>
            <a:ext cx="6088062" cy="768350"/>
          </a:xfrm>
        </p:spPr>
        <p:txBody>
          <a:bodyPr/>
          <a:lstStyle>
            <a:lvl1pPr>
              <a:defRPr sz="2800"/>
            </a:lvl1pPr>
          </a:lstStyle>
          <a:p>
            <a:r>
              <a:rPr lang="en-US" smtClean="0"/>
              <a:t>Click to edit Master title style</a:t>
            </a:r>
            <a:endParaRPr lang="en-US"/>
          </a:p>
        </p:txBody>
      </p:sp>
      <p:sp>
        <p:nvSpPr>
          <p:cNvPr id="3" name="Table Placeholder 2"/>
          <p:cNvSpPr>
            <a:spLocks noGrp="1"/>
          </p:cNvSpPr>
          <p:nvPr>
            <p:ph type="tbl" idx="1"/>
          </p:nvPr>
        </p:nvSpPr>
        <p:spPr>
          <a:xfrm>
            <a:off x="609600" y="1676400"/>
            <a:ext cx="7993063" cy="2895600"/>
          </a:xfrm>
        </p:spPr>
        <p:txBody>
          <a:bodyPr/>
          <a:lstStyle/>
          <a:p>
            <a:pPr lvl="0"/>
            <a:r>
              <a:rPr lang="en-US" noProof="0" smtClean="0"/>
              <a:t>Click icon to add table</a:t>
            </a:r>
          </a:p>
        </p:txBody>
      </p:sp>
      <p:sp>
        <p:nvSpPr>
          <p:cNvPr id="4" name="Rectangle 41"/>
          <p:cNvSpPr>
            <a:spLocks noGrp="1" noChangeArrowheads="1"/>
          </p:cNvSpPr>
          <p:nvPr>
            <p:ph type="sldNum" sz="quarter" idx="10"/>
          </p:nvPr>
        </p:nvSpPr>
        <p:spPr>
          <a:ln/>
        </p:spPr>
        <p:txBody>
          <a:bodyPr/>
          <a:lstStyle>
            <a:lvl1pPr>
              <a:defRPr/>
            </a:lvl1pPr>
          </a:lstStyle>
          <a:p>
            <a:fld id="{0E3086CF-DE1E-484E-9A1D-657344CFD2B2}" type="slidenum">
              <a:rPr lang="en-US"/>
              <a:pPr/>
              <a:t>‹#›</a:t>
            </a:fld>
            <a:endParaRPr lang="en-US"/>
          </a:p>
        </p:txBody>
      </p:sp>
    </p:spTree>
    <p:extLst>
      <p:ext uri="{BB962C8B-B14F-4D97-AF65-F5344CB8AC3E}">
        <p14:creationId xmlns:p14="http://schemas.microsoft.com/office/powerpoint/2010/main" val="2927203715"/>
      </p:ext>
    </p:extLst>
  </p:cSld>
  <p:clrMapOvr>
    <a:masterClrMapping/>
  </p:clrMapOvr>
  <p:transition xmlns:p14="http://schemas.microsoft.com/office/powerpoint/2010/main" spd="med" advClick="0">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7"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14"/>
          <p:cNvGraphicFramePr>
            <a:graphicFrameLocks noChangeAspect="1"/>
          </p:cNvGraphicFramePr>
          <p:nvPr/>
        </p:nvGraphicFramePr>
        <p:xfrm>
          <a:off x="257175" y="260350"/>
          <a:ext cx="1428750" cy="671513"/>
        </p:xfrm>
        <a:graphic>
          <a:graphicData uri="http://schemas.openxmlformats.org/presentationml/2006/ole">
            <mc:AlternateContent xmlns:mc="http://schemas.openxmlformats.org/markup-compatibility/2006">
              <mc:Choice xmlns:v="urn:schemas-microsoft-com:vml" Requires="v">
                <p:oleObj spid="_x0000_s436229" name="Photo Editor Photo" r:id="rId4" imgW="3486637" imgH="1638529" progId="">
                  <p:embed/>
                </p:oleObj>
              </mc:Choice>
              <mc:Fallback>
                <p:oleObj name="Photo Editor Photo" r:id="rId4" imgW="3486637" imgH="16385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26035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grpSp>
        <p:nvGrpSpPr>
          <p:cNvPr id="11" name="Group 43"/>
          <p:cNvGrpSpPr>
            <a:grpSpLocks/>
          </p:cNvGrpSpPr>
          <p:nvPr/>
        </p:nvGrpSpPr>
        <p:grpSpPr bwMode="auto">
          <a:xfrm>
            <a:off x="0" y="1277938"/>
            <a:ext cx="9144000" cy="74612"/>
            <a:chOff x="0" y="840"/>
            <a:chExt cx="5660" cy="12"/>
          </a:xfrm>
        </p:grpSpPr>
        <p:sp>
          <p:nvSpPr>
            <p:cNvPr id="12"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3"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14"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652462" y="1674814"/>
            <a:ext cx="8029811" cy="18560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1"/>
          </p:nvPr>
        </p:nvSpPr>
        <p:spPr>
          <a:xfrm>
            <a:off x="679450" y="3838575"/>
            <a:ext cx="8029984" cy="25803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5694701"/>
      </p:ext>
    </p:extLst>
  </p:cSld>
  <p:clrMapOvr>
    <a:masterClrMapping/>
  </p:clrMapOvr>
  <p:transition xmlns:p14="http://schemas.microsoft.com/office/powerpoint/2010/main" spd="med" advClick="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2203B7C3-8D1B-5C40-A873-855F3B39941F}" type="slidenum">
              <a:rPr lang="en-US"/>
              <a:pPr/>
              <a:t>‹#›</a:t>
            </a:fld>
            <a:endParaRPr lang="en-US"/>
          </a:p>
        </p:txBody>
      </p:sp>
    </p:spTree>
    <p:extLst>
      <p:ext uri="{BB962C8B-B14F-4D97-AF65-F5344CB8AC3E}">
        <p14:creationId xmlns:p14="http://schemas.microsoft.com/office/powerpoint/2010/main" val="297877572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7"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14"/>
          <p:cNvGraphicFramePr>
            <a:graphicFrameLocks noChangeAspect="1"/>
          </p:cNvGraphicFramePr>
          <p:nvPr/>
        </p:nvGraphicFramePr>
        <p:xfrm>
          <a:off x="257175" y="260350"/>
          <a:ext cx="1428750" cy="671513"/>
        </p:xfrm>
        <a:graphic>
          <a:graphicData uri="http://schemas.openxmlformats.org/presentationml/2006/ole">
            <mc:AlternateContent xmlns:mc="http://schemas.openxmlformats.org/markup-compatibility/2006">
              <mc:Choice xmlns:v="urn:schemas-microsoft-com:vml" Requires="v">
                <p:oleObj spid="_x0000_s437253" name="Photo Editor Photo" r:id="rId4" imgW="3486637" imgH="1638529" progId="">
                  <p:embed/>
                </p:oleObj>
              </mc:Choice>
              <mc:Fallback>
                <p:oleObj name="Photo Editor Photo" r:id="rId4" imgW="3486637" imgH="16385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26035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grpSp>
        <p:nvGrpSpPr>
          <p:cNvPr id="11" name="Group 43"/>
          <p:cNvGrpSpPr>
            <a:grpSpLocks/>
          </p:cNvGrpSpPr>
          <p:nvPr/>
        </p:nvGrpSpPr>
        <p:grpSpPr bwMode="auto">
          <a:xfrm>
            <a:off x="0" y="1277938"/>
            <a:ext cx="9144000" cy="74612"/>
            <a:chOff x="0" y="840"/>
            <a:chExt cx="5660" cy="12"/>
          </a:xfrm>
        </p:grpSpPr>
        <p:sp>
          <p:nvSpPr>
            <p:cNvPr id="12"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3"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14"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652462" y="1674814"/>
            <a:ext cx="8029811" cy="18560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1"/>
          </p:nvPr>
        </p:nvSpPr>
        <p:spPr>
          <a:xfrm>
            <a:off x="679450" y="3838575"/>
            <a:ext cx="8029984" cy="25803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41340607"/>
      </p:ext>
    </p:extLst>
  </p:cSld>
  <p:clrMapOvr>
    <a:masterClrMapping/>
  </p:clrMapOvr>
  <p:transition xmlns:p14="http://schemas.microsoft.com/office/powerpoint/2010/main" spd="med" advClick="0">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7"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14"/>
          <p:cNvGraphicFramePr>
            <a:graphicFrameLocks noChangeAspect="1"/>
          </p:cNvGraphicFramePr>
          <p:nvPr/>
        </p:nvGraphicFramePr>
        <p:xfrm>
          <a:off x="257175" y="260350"/>
          <a:ext cx="1428750" cy="671513"/>
        </p:xfrm>
        <a:graphic>
          <a:graphicData uri="http://schemas.openxmlformats.org/presentationml/2006/ole">
            <mc:AlternateContent xmlns:mc="http://schemas.openxmlformats.org/markup-compatibility/2006">
              <mc:Choice xmlns:v="urn:schemas-microsoft-com:vml" Requires="v">
                <p:oleObj spid="_x0000_s438277" name="Photo Editor Photo" r:id="rId4" imgW="3486637" imgH="1638529" progId="">
                  <p:embed/>
                </p:oleObj>
              </mc:Choice>
              <mc:Fallback>
                <p:oleObj name="Photo Editor Photo" r:id="rId4" imgW="3486637" imgH="16385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26035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grpSp>
        <p:nvGrpSpPr>
          <p:cNvPr id="11" name="Group 43"/>
          <p:cNvGrpSpPr>
            <a:grpSpLocks/>
          </p:cNvGrpSpPr>
          <p:nvPr/>
        </p:nvGrpSpPr>
        <p:grpSpPr bwMode="auto">
          <a:xfrm>
            <a:off x="0" y="1277938"/>
            <a:ext cx="9144000" cy="74612"/>
            <a:chOff x="0" y="840"/>
            <a:chExt cx="5660" cy="12"/>
          </a:xfrm>
        </p:grpSpPr>
        <p:sp>
          <p:nvSpPr>
            <p:cNvPr id="12"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3"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14"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652462" y="1674814"/>
            <a:ext cx="8029811" cy="18560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1"/>
          </p:nvPr>
        </p:nvSpPr>
        <p:spPr>
          <a:xfrm>
            <a:off x="679450" y="3838575"/>
            <a:ext cx="8029984" cy="25803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8384068"/>
      </p:ext>
    </p:extLst>
  </p:cSld>
  <p:clrMapOvr>
    <a:masterClrMapping/>
  </p:clrMapOvr>
  <p:transition xmlns:p14="http://schemas.microsoft.com/office/powerpoint/2010/main" spd="med" advClick="0">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15_Title and Content">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7"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14"/>
          <p:cNvGraphicFramePr>
            <a:graphicFrameLocks noChangeAspect="1"/>
          </p:cNvGraphicFramePr>
          <p:nvPr/>
        </p:nvGraphicFramePr>
        <p:xfrm>
          <a:off x="257175" y="260350"/>
          <a:ext cx="1428750" cy="671513"/>
        </p:xfrm>
        <a:graphic>
          <a:graphicData uri="http://schemas.openxmlformats.org/presentationml/2006/ole">
            <mc:AlternateContent xmlns:mc="http://schemas.openxmlformats.org/markup-compatibility/2006">
              <mc:Choice xmlns:v="urn:schemas-microsoft-com:vml" Requires="v">
                <p:oleObj spid="_x0000_s439301" name="Photo Editor Photo" r:id="rId4" imgW="3486637" imgH="1638529" progId="">
                  <p:embed/>
                </p:oleObj>
              </mc:Choice>
              <mc:Fallback>
                <p:oleObj name="Photo Editor Photo" r:id="rId4" imgW="3486637" imgH="16385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26035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grpSp>
        <p:nvGrpSpPr>
          <p:cNvPr id="11" name="Group 43"/>
          <p:cNvGrpSpPr>
            <a:grpSpLocks/>
          </p:cNvGrpSpPr>
          <p:nvPr/>
        </p:nvGrpSpPr>
        <p:grpSpPr bwMode="auto">
          <a:xfrm>
            <a:off x="0" y="1277938"/>
            <a:ext cx="9144000" cy="74612"/>
            <a:chOff x="0" y="840"/>
            <a:chExt cx="5660" cy="12"/>
          </a:xfrm>
        </p:grpSpPr>
        <p:sp>
          <p:nvSpPr>
            <p:cNvPr id="12"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3"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14"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652462" y="1674814"/>
            <a:ext cx="8029811" cy="18560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1"/>
          </p:nvPr>
        </p:nvSpPr>
        <p:spPr>
          <a:xfrm>
            <a:off x="679450" y="3838575"/>
            <a:ext cx="8029984" cy="25803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5755678"/>
      </p:ext>
    </p:extLst>
  </p:cSld>
  <p:clrMapOvr>
    <a:masterClrMapping/>
  </p:clrMapOvr>
  <p:transition xmlns:p14="http://schemas.microsoft.com/office/powerpoint/2010/main" spd="med" advClick="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684338" y="457200"/>
            <a:ext cx="6088062" cy="768350"/>
          </a:xfrm>
        </p:spPr>
        <p:txBody>
          <a:bodyPr/>
          <a:lstStyle>
            <a:lvl1pPr>
              <a:defRPr>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1538" y="1676400"/>
            <a:ext cx="3921125" cy="2895600"/>
          </a:xfrm>
        </p:spPr>
        <p:txBody>
          <a:bodyPr/>
          <a:lstStyle/>
          <a:p>
            <a:pPr lvl="0"/>
            <a:endParaRPr lang="en-US" noProof="0" dirty="0" smtClean="0"/>
          </a:p>
        </p:txBody>
      </p:sp>
      <p:sp>
        <p:nvSpPr>
          <p:cNvPr id="5" name="Rectangle 41"/>
          <p:cNvSpPr>
            <a:spLocks noGrp="1" noChangeArrowheads="1"/>
          </p:cNvSpPr>
          <p:nvPr>
            <p:ph type="sldNum" sz="quarter" idx="10"/>
          </p:nvPr>
        </p:nvSpPr>
        <p:spPr>
          <a:ln/>
        </p:spPr>
        <p:txBody>
          <a:bodyPr/>
          <a:lstStyle>
            <a:lvl1pPr>
              <a:defRPr/>
            </a:lvl1pPr>
          </a:lstStyle>
          <a:p>
            <a:fld id="{D017DD38-84AE-4943-B91C-F67EA7F85407}" type="slidenum">
              <a:rPr lang="en-US"/>
              <a:pPr/>
              <a:t>‹#›</a:t>
            </a:fld>
            <a:endParaRPr lang="en-US"/>
          </a:p>
        </p:txBody>
      </p:sp>
    </p:spTree>
    <p:extLst>
      <p:ext uri="{BB962C8B-B14F-4D97-AF65-F5344CB8AC3E}">
        <p14:creationId xmlns:p14="http://schemas.microsoft.com/office/powerpoint/2010/main" val="1888409134"/>
      </p:ext>
    </p:extLst>
  </p:cSld>
  <p:clrMapOvr>
    <a:masterClrMapping/>
  </p:clrMapOvr>
  <p:transition xmlns:p14="http://schemas.microsoft.com/office/powerpoint/2010/main" spd="med" advClick="0">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684338" y="457200"/>
            <a:ext cx="6088062" cy="76835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09600" y="1676400"/>
            <a:ext cx="3919538" cy="2895600"/>
          </a:xfrm>
        </p:spPr>
        <p:txBody>
          <a:bodyPr/>
          <a:lstStyle/>
          <a:p>
            <a:pPr lvl="0"/>
            <a:endParaRPr lang="en-US" noProof="0" dirty="0" smtClean="0"/>
          </a:p>
        </p:txBody>
      </p:sp>
      <p:sp>
        <p:nvSpPr>
          <p:cNvPr id="4" name="Text Placeholder 3"/>
          <p:cNvSpPr>
            <a:spLocks noGrp="1"/>
          </p:cNvSpPr>
          <p:nvPr>
            <p:ph type="body"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D192C076-AF2D-F240-81DE-E6E1729AEDE7}" type="slidenum">
              <a:rPr lang="en-US"/>
              <a:pPr/>
              <a:t>‹#›</a:t>
            </a:fld>
            <a:endParaRPr lang="en-US"/>
          </a:p>
        </p:txBody>
      </p:sp>
    </p:spTree>
    <p:extLst>
      <p:ext uri="{BB962C8B-B14F-4D97-AF65-F5344CB8AC3E}">
        <p14:creationId xmlns:p14="http://schemas.microsoft.com/office/powerpoint/2010/main" val="2149148619"/>
      </p:ext>
    </p:extLst>
  </p:cSld>
  <p:clrMapOvr>
    <a:masterClrMapping/>
  </p:clrMapOvr>
  <p:transition xmlns:p14="http://schemas.microsoft.com/office/powerpoint/2010/main" spd="med" advClick="0">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7"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14"/>
          <p:cNvGraphicFramePr>
            <a:graphicFrameLocks noChangeAspect="1"/>
          </p:cNvGraphicFramePr>
          <p:nvPr/>
        </p:nvGraphicFramePr>
        <p:xfrm>
          <a:off x="257175" y="260350"/>
          <a:ext cx="1428750" cy="671513"/>
        </p:xfrm>
        <a:graphic>
          <a:graphicData uri="http://schemas.openxmlformats.org/presentationml/2006/ole">
            <mc:AlternateContent xmlns:mc="http://schemas.openxmlformats.org/markup-compatibility/2006">
              <mc:Choice xmlns:v="urn:schemas-microsoft-com:vml" Requires="v">
                <p:oleObj spid="_x0000_s440325" name="Photo Editor Photo" r:id="rId4" imgW="3486637" imgH="1638529" progId="">
                  <p:embed/>
                </p:oleObj>
              </mc:Choice>
              <mc:Fallback>
                <p:oleObj name="Photo Editor Photo" r:id="rId4" imgW="3486637" imgH="16385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26035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grpSp>
        <p:nvGrpSpPr>
          <p:cNvPr id="11" name="Group 43"/>
          <p:cNvGrpSpPr>
            <a:grpSpLocks/>
          </p:cNvGrpSpPr>
          <p:nvPr/>
        </p:nvGrpSpPr>
        <p:grpSpPr bwMode="auto">
          <a:xfrm>
            <a:off x="0" y="1277938"/>
            <a:ext cx="9144000" cy="74612"/>
            <a:chOff x="0" y="840"/>
            <a:chExt cx="5660" cy="12"/>
          </a:xfrm>
        </p:grpSpPr>
        <p:sp>
          <p:nvSpPr>
            <p:cNvPr id="12"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3"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14"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652462" y="1674814"/>
            <a:ext cx="8029811" cy="18560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1"/>
          </p:nvPr>
        </p:nvSpPr>
        <p:spPr>
          <a:xfrm>
            <a:off x="679450" y="3838575"/>
            <a:ext cx="8029984" cy="25803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5576473"/>
      </p:ext>
    </p:extLst>
  </p:cSld>
  <p:clrMapOvr>
    <a:masterClrMapping/>
  </p:clrMapOvr>
  <p:transition xmlns:p14="http://schemas.microsoft.com/office/powerpoint/2010/main" spd="med" advClick="0">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7"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14"/>
          <p:cNvGraphicFramePr>
            <a:graphicFrameLocks noChangeAspect="1"/>
          </p:cNvGraphicFramePr>
          <p:nvPr/>
        </p:nvGraphicFramePr>
        <p:xfrm>
          <a:off x="257175" y="260350"/>
          <a:ext cx="1428750" cy="671513"/>
        </p:xfrm>
        <a:graphic>
          <a:graphicData uri="http://schemas.openxmlformats.org/presentationml/2006/ole">
            <mc:AlternateContent xmlns:mc="http://schemas.openxmlformats.org/markup-compatibility/2006">
              <mc:Choice xmlns:v="urn:schemas-microsoft-com:vml" Requires="v">
                <p:oleObj spid="_x0000_s441349" name="Photo Editor Photo" r:id="rId4" imgW="3486637" imgH="1638529" progId="">
                  <p:embed/>
                </p:oleObj>
              </mc:Choice>
              <mc:Fallback>
                <p:oleObj name="Photo Editor Photo" r:id="rId4" imgW="3486637" imgH="16385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26035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grpSp>
        <p:nvGrpSpPr>
          <p:cNvPr id="11" name="Group 43"/>
          <p:cNvGrpSpPr>
            <a:grpSpLocks/>
          </p:cNvGrpSpPr>
          <p:nvPr/>
        </p:nvGrpSpPr>
        <p:grpSpPr bwMode="auto">
          <a:xfrm>
            <a:off x="0" y="1277938"/>
            <a:ext cx="9144000" cy="74612"/>
            <a:chOff x="0" y="840"/>
            <a:chExt cx="5660" cy="12"/>
          </a:xfrm>
        </p:grpSpPr>
        <p:sp>
          <p:nvSpPr>
            <p:cNvPr id="12"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3"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14"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Text Placeholder 7"/>
          <p:cNvSpPr>
            <a:spLocks noGrp="1"/>
          </p:cNvSpPr>
          <p:nvPr>
            <p:ph type="body" sz="quarter" idx="10"/>
          </p:nvPr>
        </p:nvSpPr>
        <p:spPr>
          <a:xfrm>
            <a:off x="652462" y="1674814"/>
            <a:ext cx="8029811" cy="18560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1"/>
          </p:nvPr>
        </p:nvSpPr>
        <p:spPr>
          <a:xfrm>
            <a:off x="679450" y="3838575"/>
            <a:ext cx="8029984" cy="25803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6770589"/>
      </p:ext>
    </p:extLst>
  </p:cSld>
  <p:clrMapOvr>
    <a:masterClrMapping/>
  </p:clrMapOvr>
  <p:transition xmlns:p14="http://schemas.microsoft.com/office/powerpoint/2010/main" spd="med" advClick="0">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7" name="Picture 72" descr="HCUP LOGO_bl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14"/>
          <p:cNvGraphicFramePr>
            <a:graphicFrameLocks noChangeAspect="1"/>
          </p:cNvGraphicFramePr>
          <p:nvPr/>
        </p:nvGraphicFramePr>
        <p:xfrm>
          <a:off x="257175" y="260350"/>
          <a:ext cx="1428750" cy="671513"/>
        </p:xfrm>
        <a:graphic>
          <a:graphicData uri="http://schemas.openxmlformats.org/presentationml/2006/ole">
            <mc:AlternateContent xmlns:mc="http://schemas.openxmlformats.org/markup-compatibility/2006">
              <mc:Choice xmlns:v="urn:schemas-microsoft-com:vml" Requires="v">
                <p:oleObj spid="_x0000_s442373" name="Photo Editor Photo" r:id="rId4" imgW="3486637" imgH="1638529" progId="">
                  <p:embed/>
                </p:oleObj>
              </mc:Choice>
              <mc:Fallback>
                <p:oleObj name="Photo Editor Photo" r:id="rId4" imgW="3486637" imgH="163852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175" y="26035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sp>
        <p:nvSpPr>
          <p:cNvPr id="8" name="Text Placeholder 7"/>
          <p:cNvSpPr>
            <a:spLocks noGrp="1"/>
          </p:cNvSpPr>
          <p:nvPr>
            <p:ph type="body" sz="quarter" idx="10"/>
          </p:nvPr>
        </p:nvSpPr>
        <p:spPr>
          <a:xfrm>
            <a:off x="652462" y="1674814"/>
            <a:ext cx="8029811" cy="18560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1"/>
          </p:nvPr>
        </p:nvSpPr>
        <p:spPr>
          <a:xfrm>
            <a:off x="679450" y="3838575"/>
            <a:ext cx="8029984" cy="25803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96774226"/>
      </p:ext>
    </p:extLst>
  </p:cSld>
  <p:clrMapOvr>
    <a:masterClrMapping/>
  </p:clrMapOvr>
  <p:transition xmlns:p14="http://schemas.microsoft.com/office/powerpoint/2010/main" spd="med" advClick="0">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D675BFA-7E32-854C-9A7F-18B24B5D35CA}" type="slidenum">
              <a:rPr lang="en-US"/>
              <a:pPr/>
              <a:t>‹#›</a:t>
            </a:fld>
            <a:endParaRPr lang="en-US"/>
          </a:p>
        </p:txBody>
      </p:sp>
    </p:spTree>
    <p:extLst>
      <p:ext uri="{BB962C8B-B14F-4D97-AF65-F5344CB8AC3E}">
        <p14:creationId xmlns:p14="http://schemas.microsoft.com/office/powerpoint/2010/main" val="8900589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A56DD33-1E98-224F-A934-ACB760DC72B3}" type="slidenum">
              <a:rPr lang="en-US"/>
              <a:pPr/>
              <a:t>‹#›</a:t>
            </a:fld>
            <a:endParaRPr lang="en-US"/>
          </a:p>
        </p:txBody>
      </p:sp>
    </p:spTree>
    <p:extLst>
      <p:ext uri="{BB962C8B-B14F-4D97-AF65-F5344CB8AC3E}">
        <p14:creationId xmlns:p14="http://schemas.microsoft.com/office/powerpoint/2010/main" val="4135077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796FA874-C64E-7B4E-BB3E-4231149DC99C}" type="slidenum">
              <a:rPr lang="en-US"/>
              <a:pPr/>
              <a:t>‹#›</a:t>
            </a:fld>
            <a:endParaRPr lang="en-US"/>
          </a:p>
        </p:txBody>
      </p:sp>
    </p:spTree>
    <p:extLst>
      <p:ext uri="{BB962C8B-B14F-4D97-AF65-F5344CB8AC3E}">
        <p14:creationId xmlns:p14="http://schemas.microsoft.com/office/powerpoint/2010/main" val="4855449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D419329-A67F-294F-AEE0-F44BF4BCCB85}" type="slidenum">
              <a:rPr lang="en-US"/>
              <a:pPr/>
              <a:t>‹#›</a:t>
            </a:fld>
            <a:endParaRPr lang="en-US"/>
          </a:p>
        </p:txBody>
      </p:sp>
    </p:spTree>
    <p:extLst>
      <p:ext uri="{BB962C8B-B14F-4D97-AF65-F5344CB8AC3E}">
        <p14:creationId xmlns:p14="http://schemas.microsoft.com/office/powerpoint/2010/main" val="34493244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2B60BED-E101-CD4E-ABFC-95ABF26F527B}" type="slidenum">
              <a:rPr lang="en-US"/>
              <a:pPr/>
              <a:t>‹#›</a:t>
            </a:fld>
            <a:endParaRPr lang="en-US"/>
          </a:p>
        </p:txBody>
      </p:sp>
    </p:spTree>
    <p:extLst>
      <p:ext uri="{BB962C8B-B14F-4D97-AF65-F5344CB8AC3E}">
        <p14:creationId xmlns:p14="http://schemas.microsoft.com/office/powerpoint/2010/main" val="26480587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A5068492-D748-1B4D-BDE9-BEA86824F7E0}" type="slidenum">
              <a:rPr lang="en-US"/>
              <a:pPr/>
              <a:t>‹#›</a:t>
            </a:fld>
            <a:endParaRPr lang="en-US"/>
          </a:p>
        </p:txBody>
      </p:sp>
    </p:spTree>
    <p:extLst>
      <p:ext uri="{BB962C8B-B14F-4D97-AF65-F5344CB8AC3E}">
        <p14:creationId xmlns:p14="http://schemas.microsoft.com/office/powerpoint/2010/main" val="71737701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34E4D7A-1FA6-8744-B9D0-A8EF543F76CD}" type="slidenum">
              <a:rPr lang="en-US"/>
              <a:pPr/>
              <a:t>‹#›</a:t>
            </a:fld>
            <a:endParaRPr lang="en-US"/>
          </a:p>
        </p:txBody>
      </p:sp>
    </p:spTree>
    <p:extLst>
      <p:ext uri="{BB962C8B-B14F-4D97-AF65-F5344CB8AC3E}">
        <p14:creationId xmlns:p14="http://schemas.microsoft.com/office/powerpoint/2010/main" val="35977209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9C17AA65-C382-584F-B3E7-EAC74477C7DE}" type="slidenum">
              <a:rPr lang="en-US"/>
              <a:pPr/>
              <a:t>‹#›</a:t>
            </a:fld>
            <a:endParaRPr lang="en-US"/>
          </a:p>
        </p:txBody>
      </p:sp>
    </p:spTree>
    <p:extLst>
      <p:ext uri="{BB962C8B-B14F-4D97-AF65-F5344CB8AC3E}">
        <p14:creationId xmlns:p14="http://schemas.microsoft.com/office/powerpoint/2010/main" val="25789061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28A8E83-A988-C743-9A17-DBC11003E8E0}" type="slidenum">
              <a:rPr lang="en-US"/>
              <a:pPr/>
              <a:t>‹#›</a:t>
            </a:fld>
            <a:endParaRPr lang="en-US"/>
          </a:p>
        </p:txBody>
      </p:sp>
    </p:spTree>
    <p:extLst>
      <p:ext uri="{BB962C8B-B14F-4D97-AF65-F5344CB8AC3E}">
        <p14:creationId xmlns:p14="http://schemas.microsoft.com/office/powerpoint/2010/main" val="278331960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87586F0-9E28-7844-AD8B-42E66E82251B}" type="slidenum">
              <a:rPr lang="en-US"/>
              <a:pPr/>
              <a:t>‹#›</a:t>
            </a:fld>
            <a:endParaRPr lang="en-US"/>
          </a:p>
        </p:txBody>
      </p:sp>
    </p:spTree>
    <p:extLst>
      <p:ext uri="{BB962C8B-B14F-4D97-AF65-F5344CB8AC3E}">
        <p14:creationId xmlns:p14="http://schemas.microsoft.com/office/powerpoint/2010/main" val="8823593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BCBB4A4-1B2C-984B-AE19-10F55C5F4C82}" type="slidenum">
              <a:rPr lang="en-US"/>
              <a:pPr/>
              <a:t>‹#›</a:t>
            </a:fld>
            <a:endParaRPr lang="en-US"/>
          </a:p>
        </p:txBody>
      </p:sp>
    </p:spTree>
    <p:extLst>
      <p:ext uri="{BB962C8B-B14F-4D97-AF65-F5344CB8AC3E}">
        <p14:creationId xmlns:p14="http://schemas.microsoft.com/office/powerpoint/2010/main" val="41044232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FF6FC86-E3DC-4943-B175-2FE86F61ECF6}" type="slidenum">
              <a:rPr lang="en-US"/>
              <a:pPr/>
              <a:t>‹#›</a:t>
            </a:fld>
            <a:endParaRPr lang="en-US"/>
          </a:p>
        </p:txBody>
      </p:sp>
    </p:spTree>
    <p:extLst>
      <p:ext uri="{BB962C8B-B14F-4D97-AF65-F5344CB8AC3E}">
        <p14:creationId xmlns:p14="http://schemas.microsoft.com/office/powerpoint/2010/main" val="1679666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0EDEE8A8-A716-504F-A664-33ED8DBC50CA}" type="slidenum">
              <a:rPr lang="en-US"/>
              <a:pPr/>
              <a:t>‹#›</a:t>
            </a:fld>
            <a:endParaRPr lang="en-US"/>
          </a:p>
        </p:txBody>
      </p:sp>
    </p:spTree>
    <p:extLst>
      <p:ext uri="{BB962C8B-B14F-4D97-AF65-F5344CB8AC3E}">
        <p14:creationId xmlns:p14="http://schemas.microsoft.com/office/powerpoint/2010/main" val="1507283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8E27AAF-7209-2848-9DF0-E9A9F877620A}" type="slidenum">
              <a:rPr lang="en-US"/>
              <a:pPr/>
              <a:t>‹#›</a:t>
            </a:fld>
            <a:endParaRPr lang="en-US"/>
          </a:p>
        </p:txBody>
      </p:sp>
    </p:spTree>
    <p:extLst>
      <p:ext uri="{BB962C8B-B14F-4D97-AF65-F5344CB8AC3E}">
        <p14:creationId xmlns:p14="http://schemas.microsoft.com/office/powerpoint/2010/main" val="3538809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77F7C32-66EF-8544-9BBC-BCD9C5313650}" type="slidenum">
              <a:rPr lang="en-US"/>
              <a:pPr/>
              <a:t>‹#›</a:t>
            </a:fld>
            <a:endParaRPr lang="en-US"/>
          </a:p>
        </p:txBody>
      </p:sp>
    </p:spTree>
    <p:extLst>
      <p:ext uri="{BB962C8B-B14F-4D97-AF65-F5344CB8AC3E}">
        <p14:creationId xmlns:p14="http://schemas.microsoft.com/office/powerpoint/2010/main" val="163023488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vmlDrawing" Target="../drawings/vmlDrawing1.vml"/><Relationship Id="rId14" Type="http://schemas.openxmlformats.org/officeDocument/2006/relationships/oleObject" Target="../embeddings/oleObject1.bin"/><Relationship Id="rId1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vmlDrawing" Target="../drawings/vmlDrawing2.vml"/><Relationship Id="rId16" Type="http://schemas.openxmlformats.org/officeDocument/2006/relationships/image" Target="../media/image3.png"/><Relationship Id="rId17" Type="http://schemas.openxmlformats.org/officeDocument/2006/relationships/oleObject" Target="../embeddings/oleObject2.bin"/><Relationship Id="rId18" Type="http://schemas.openxmlformats.org/officeDocument/2006/relationships/image" Target="../media/image2.png"/><Relationship Id="rId19"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5.xml"/><Relationship Id="rId12" Type="http://schemas.openxmlformats.org/officeDocument/2006/relationships/theme" Target="../theme/theme3.xml"/><Relationship Id="rId13" Type="http://schemas.openxmlformats.org/officeDocument/2006/relationships/vmlDrawing" Target="../drawings/vmlDrawing4.vml"/><Relationship Id="rId14" Type="http://schemas.openxmlformats.org/officeDocument/2006/relationships/oleObject" Target="../embeddings/oleObject6.bin"/><Relationship Id="rId15" Type="http://schemas.openxmlformats.org/officeDocument/2006/relationships/image" Target="../media/image1.png"/><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slideLayout" Target="../slideLayouts/slideLayout27.xml"/><Relationship Id="rId4" Type="http://schemas.openxmlformats.org/officeDocument/2006/relationships/slideLayout" Target="../slideLayouts/slideLayout28.xml"/><Relationship Id="rId5" Type="http://schemas.openxmlformats.org/officeDocument/2006/relationships/slideLayout" Target="../slideLayouts/slideLayout29.xml"/><Relationship Id="rId6" Type="http://schemas.openxmlformats.org/officeDocument/2006/relationships/slideLayout" Target="../slideLayouts/slideLayout30.xml"/><Relationship Id="rId7" Type="http://schemas.openxmlformats.org/officeDocument/2006/relationships/slideLayout" Target="../slideLayouts/slideLayout31.xml"/><Relationship Id="rId8" Type="http://schemas.openxmlformats.org/officeDocument/2006/relationships/slideLayout" Target="../slideLayouts/slideLayout32.xml"/><Relationship Id="rId9" Type="http://schemas.openxmlformats.org/officeDocument/2006/relationships/slideLayout" Target="../slideLayouts/slideLayout33.xml"/><Relationship Id="rId10"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20" Type="http://schemas.openxmlformats.org/officeDocument/2006/relationships/slideLayout" Target="../slideLayouts/slideLayout55.xml"/><Relationship Id="rId21" Type="http://schemas.openxmlformats.org/officeDocument/2006/relationships/slideLayout" Target="../slideLayouts/slideLayout56.xml"/><Relationship Id="rId22" Type="http://schemas.openxmlformats.org/officeDocument/2006/relationships/slideLayout" Target="../slideLayouts/slideLayout57.xml"/><Relationship Id="rId23" Type="http://schemas.openxmlformats.org/officeDocument/2006/relationships/theme" Target="../theme/theme4.xml"/><Relationship Id="rId24" Type="http://schemas.openxmlformats.org/officeDocument/2006/relationships/vmlDrawing" Target="../drawings/vmlDrawing5.vml"/><Relationship Id="rId25" Type="http://schemas.openxmlformats.org/officeDocument/2006/relationships/image" Target="../media/image3.png"/><Relationship Id="rId26" Type="http://schemas.openxmlformats.org/officeDocument/2006/relationships/oleObject" Target="../embeddings/oleObject7.bin"/><Relationship Id="rId27" Type="http://schemas.openxmlformats.org/officeDocument/2006/relationships/image" Target="../media/image2.png"/><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Relationship Id="rId14" Type="http://schemas.openxmlformats.org/officeDocument/2006/relationships/slideLayout" Target="../slideLayouts/slideLayout49.xml"/><Relationship Id="rId15" Type="http://schemas.openxmlformats.org/officeDocument/2006/relationships/slideLayout" Target="../slideLayouts/slideLayout50.xml"/><Relationship Id="rId16" Type="http://schemas.openxmlformats.org/officeDocument/2006/relationships/slideLayout" Target="../slideLayouts/slideLayout51.xml"/><Relationship Id="rId17" Type="http://schemas.openxmlformats.org/officeDocument/2006/relationships/slideLayout" Target="../slideLayouts/slideLayout52.xml"/><Relationship Id="rId18" Type="http://schemas.openxmlformats.org/officeDocument/2006/relationships/slideLayout" Target="../slideLayouts/slideLayout53.xml"/><Relationship Id="rId19" Type="http://schemas.openxmlformats.org/officeDocument/2006/relationships/slideLayout" Target="../slideLayouts/slideLayout54.xml"/><Relationship Id="rId1" Type="http://schemas.openxmlformats.org/officeDocument/2006/relationships/slideLayout" Target="../slideLayouts/slideLayout36.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8.xml"/><Relationship Id="rId12" Type="http://schemas.openxmlformats.org/officeDocument/2006/relationships/theme" Target="../theme/theme5.xml"/><Relationship Id="rId13" Type="http://schemas.openxmlformats.org/officeDocument/2006/relationships/vmlDrawing" Target="../drawings/vmlDrawing14.vml"/><Relationship Id="rId14" Type="http://schemas.openxmlformats.org/officeDocument/2006/relationships/oleObject" Target="../embeddings/oleObject16.bin"/><Relationship Id="rId15" Type="http://schemas.openxmlformats.org/officeDocument/2006/relationships/image" Target="../media/image1.png"/><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5" Type="http://schemas.openxmlformats.org/officeDocument/2006/relationships/slideLayout" Target="../slideLayouts/slideLayout62.xml"/><Relationship Id="rId6" Type="http://schemas.openxmlformats.org/officeDocument/2006/relationships/slideLayout" Target="../slideLayouts/slideLayout63.xml"/><Relationship Id="rId7" Type="http://schemas.openxmlformats.org/officeDocument/2006/relationships/slideLayout" Target="../slideLayouts/slideLayout64.xml"/><Relationship Id="rId8" Type="http://schemas.openxmlformats.org/officeDocument/2006/relationships/slideLayout" Target="../slideLayouts/slideLayout65.xml"/><Relationship Id="rId9" Type="http://schemas.openxmlformats.org/officeDocument/2006/relationships/slideLayout" Target="../slideLayouts/slideLayout66.xml"/><Relationship Id="rId10"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75000"/>
          </a:schemeClr>
        </a:soli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089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400">
                <a:latin typeface="Arial" charset="0"/>
                <a:ea typeface="+mn-ea"/>
              </a:defRPr>
            </a:lvl1pPr>
          </a:lstStyle>
          <a:p>
            <a:pPr>
              <a:defRPr/>
            </a:pPr>
            <a:endParaRPr lang="en-US"/>
          </a:p>
        </p:txBody>
      </p:sp>
      <p:sp>
        <p:nvSpPr>
          <p:cNvPr id="11089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1400">
                <a:latin typeface="Arial" charset="0"/>
                <a:ea typeface="+mn-ea"/>
              </a:defRPr>
            </a:lvl1pPr>
          </a:lstStyle>
          <a:p>
            <a:pPr>
              <a:defRPr/>
            </a:pPr>
            <a:endParaRPr lang="en-US"/>
          </a:p>
        </p:txBody>
      </p:sp>
      <p:sp>
        <p:nvSpPr>
          <p:cNvPr id="11089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B7B88D7-E610-A548-A386-6224B01ECC40}" type="slidenum">
              <a:rPr lang="en-US"/>
              <a:pPr/>
              <a:t>‹#›</a:t>
            </a:fld>
            <a:endParaRPr lang="en-US"/>
          </a:p>
        </p:txBody>
      </p:sp>
      <p:sp>
        <p:nvSpPr>
          <p:cNvPr id="1108999" name="Rectangle 7"/>
          <p:cNvSpPr>
            <a:spLocks noChangeArrowheads="1"/>
          </p:cNvSpPr>
          <p:nvPr/>
        </p:nvSpPr>
        <p:spPr bwMode="auto">
          <a:xfrm>
            <a:off x="609600" y="2819400"/>
            <a:ext cx="7789863" cy="914400"/>
          </a:xfrm>
          <a:prstGeom prst="rect">
            <a:avLst/>
          </a:prstGeom>
          <a:noFill/>
          <a:ln w="12700">
            <a:noFill/>
            <a:miter lim="800000"/>
            <a:headEnd/>
            <a:tailEnd/>
          </a:ln>
          <a:effectLst/>
        </p:spPr>
        <p:txBody>
          <a:bodyPr lIns="90488" tIns="44450" rIns="90488" bIns="44450" anchor="b"/>
          <a:lstStyle/>
          <a:p>
            <a:pPr algn="ctr">
              <a:defRPr/>
            </a:pPr>
            <a:r>
              <a:rPr lang="en-US" sz="4400">
                <a:solidFill>
                  <a:schemeClr val="tx2"/>
                </a:solidFill>
                <a:ea typeface="+mn-ea"/>
              </a:rPr>
              <a:t>Click to edit Master title style and use in 1 or 2 lines</a:t>
            </a:r>
          </a:p>
        </p:txBody>
      </p:sp>
      <p:sp>
        <p:nvSpPr>
          <p:cNvPr id="1109000" name="Rectangle 8"/>
          <p:cNvSpPr>
            <a:spLocks noChangeArrowheads="1"/>
          </p:cNvSpPr>
          <p:nvPr/>
        </p:nvSpPr>
        <p:spPr bwMode="auto">
          <a:xfrm>
            <a:off x="1150938" y="3962400"/>
            <a:ext cx="6435725" cy="2133600"/>
          </a:xfrm>
          <a:prstGeom prst="rect">
            <a:avLst/>
          </a:prstGeom>
          <a:noFill/>
          <a:ln w="12700">
            <a:noFill/>
            <a:miter lim="800000"/>
            <a:headEnd/>
            <a:tailEnd/>
          </a:ln>
          <a:effectLst/>
        </p:spPr>
        <p:txBody>
          <a:bodyPr lIns="90488" tIns="44450" rIns="90488" bIns="44450"/>
          <a:lstStyle/>
          <a:p>
            <a:pPr algn="ctr">
              <a:spcBef>
                <a:spcPct val="20000"/>
              </a:spcBef>
              <a:defRPr/>
            </a:pPr>
            <a:r>
              <a:rPr lang="en-US" sz="3200">
                <a:ea typeface="+mn-ea"/>
              </a:rPr>
              <a:t>Click to edit Master subtitle style and use in 1 or more lines</a:t>
            </a:r>
          </a:p>
        </p:txBody>
      </p:sp>
      <p:grpSp>
        <p:nvGrpSpPr>
          <p:cNvPr id="1035" name="Group 9"/>
          <p:cNvGrpSpPr>
            <a:grpSpLocks/>
          </p:cNvGrpSpPr>
          <p:nvPr/>
        </p:nvGrpSpPr>
        <p:grpSpPr bwMode="auto">
          <a:xfrm>
            <a:off x="0" y="3867150"/>
            <a:ext cx="7986713" cy="19050"/>
            <a:chOff x="0" y="840"/>
            <a:chExt cx="5660" cy="12"/>
          </a:xfrm>
        </p:grpSpPr>
        <p:sp>
          <p:nvSpPr>
            <p:cNvPr id="1109002" name="Line 10"/>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109003" name="Line 11"/>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graphicFrame>
        <p:nvGraphicFramePr>
          <p:cNvPr id="1026" name="Object 12"/>
          <p:cNvGraphicFramePr>
            <a:graphicFrameLocks noChangeAspect="1"/>
          </p:cNvGraphicFramePr>
          <p:nvPr/>
        </p:nvGraphicFramePr>
        <p:xfrm>
          <a:off x="990600" y="381000"/>
          <a:ext cx="7162800" cy="1695450"/>
        </p:xfrm>
        <a:graphic>
          <a:graphicData uri="http://schemas.openxmlformats.org/presentationml/2006/ole">
            <mc:AlternateContent xmlns:mc="http://schemas.openxmlformats.org/markup-compatibility/2006">
              <mc:Choice xmlns:v="urn:schemas-microsoft-com:vml" Requires="v">
                <p:oleObj spid="_x0000_s1042" name="Photo Editor Photo" r:id="rId14" imgW="6400000" imgH="1514686" progId="">
                  <p:embed/>
                </p:oleObj>
              </mc:Choice>
              <mc:Fallback>
                <p:oleObj name="Photo Editor Photo" r:id="rId14" imgW="6400000" imgH="1514686" progId="">
                  <p:embed/>
                  <p:pic>
                    <p:nvPicPr>
                      <p:cNvPr id="0" name="Object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90600" y="381000"/>
                        <a:ext cx="7162800" cy="169545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8373" r:id="rId1"/>
    <p:sldLayoutId id="2147488374" r:id="rId2"/>
    <p:sldLayoutId id="2147488375" r:id="rId3"/>
    <p:sldLayoutId id="2147488376" r:id="rId4"/>
    <p:sldLayoutId id="2147488377" r:id="rId5"/>
    <p:sldLayoutId id="2147488378" r:id="rId6"/>
    <p:sldLayoutId id="2147488379" r:id="rId7"/>
    <p:sldLayoutId id="2147488380" r:id="rId8"/>
    <p:sldLayoutId id="2147488381" r:id="rId9"/>
    <p:sldLayoutId id="2147488382" r:id="rId10"/>
    <p:sldLayoutId id="2147488383" r:id="rId11"/>
  </p:sldLayoutIdLst>
  <p:hf hdr="0" ftr="0" dt="0"/>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75000"/>
          </a:schemeClr>
        </a:solidFill>
        <a:effectLst/>
      </p:bgPr>
    </p:bg>
    <p:spTree>
      <p:nvGrpSpPr>
        <p:cNvPr id="1" name=""/>
        <p:cNvGrpSpPr/>
        <p:nvPr/>
      </p:nvGrpSpPr>
      <p:grpSpPr>
        <a:xfrm>
          <a:off x="0" y="0"/>
          <a:ext cx="0" cy="0"/>
          <a:chOff x="0" y="0"/>
          <a:chExt cx="0" cy="0"/>
        </a:xfrm>
      </p:grpSpPr>
      <p:sp>
        <p:nvSpPr>
          <p:cNvPr id="122913" name="Rectangle 33"/>
          <p:cNvSpPr>
            <a:spLocks noGrp="1" noChangeArrowheads="1"/>
          </p:cNvSpPr>
          <p:nvPr>
            <p:ph type="title"/>
          </p:nvPr>
        </p:nvSpPr>
        <p:spPr bwMode="auto">
          <a:xfrm>
            <a:off x="1455738" y="457200"/>
            <a:ext cx="6088062" cy="76835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22914" name="Rectangle 3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1" name="Rectangle 41"/>
          <p:cNvSpPr>
            <a:spLocks noGrp="1" noChangeArrowheads="1"/>
          </p:cNvSpPr>
          <p:nvPr>
            <p:ph type="sldNum" sz="quarter" idx="4"/>
          </p:nvPr>
        </p:nvSpPr>
        <p:spPr bwMode="auto">
          <a:xfrm>
            <a:off x="304800" y="6400800"/>
            <a:ext cx="574675"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0" hangingPunct="0">
              <a:defRPr sz="1200"/>
            </a:lvl1pPr>
          </a:lstStyle>
          <a:p>
            <a:fld id="{3BA5D35B-B7F2-6442-9CDF-14901D94FC9B}" type="slidenum">
              <a:rPr lang="en-US"/>
              <a:pPr/>
              <a:t>‹#›</a:t>
            </a:fld>
            <a:endParaRPr lang="en-US"/>
          </a:p>
        </p:txBody>
      </p:sp>
      <p:grpSp>
        <p:nvGrpSpPr>
          <p:cNvPr id="2055" name="Group 43"/>
          <p:cNvGrpSpPr>
            <a:grpSpLocks/>
          </p:cNvGrpSpPr>
          <p:nvPr/>
        </p:nvGrpSpPr>
        <p:grpSpPr bwMode="auto">
          <a:xfrm>
            <a:off x="0" y="1277938"/>
            <a:ext cx="9144000" cy="74612"/>
            <a:chOff x="0" y="840"/>
            <a:chExt cx="5660" cy="12"/>
          </a:xfrm>
        </p:grpSpPr>
        <p:sp>
          <p:nvSpPr>
            <p:cNvPr id="122924"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22925"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2056" name="Picture 72" descr="HCUP LOGO_blu"/>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2050" name="Object 14"/>
          <p:cNvGraphicFramePr>
            <a:graphicFrameLocks noChangeAspect="1"/>
          </p:cNvGraphicFramePr>
          <p:nvPr/>
        </p:nvGraphicFramePr>
        <p:xfrm>
          <a:off x="142875" y="317500"/>
          <a:ext cx="1428750" cy="671513"/>
        </p:xfrm>
        <a:graphic>
          <a:graphicData uri="http://schemas.openxmlformats.org/presentationml/2006/ole">
            <mc:AlternateContent xmlns:mc="http://schemas.openxmlformats.org/markup-compatibility/2006">
              <mc:Choice xmlns:v="urn:schemas-microsoft-com:vml" Requires="v">
                <p:oleObj spid="_x0000_s2072" name="Photo Editor Photo" r:id="rId17" imgW="3486637" imgH="1638529" progId="">
                  <p:embed/>
                </p:oleObj>
              </mc:Choice>
              <mc:Fallback>
                <p:oleObj name="Photo Editor Photo" r:id="rId17" imgW="3486637" imgH="1638529" progId="">
                  <p:embed/>
                  <p:pic>
                    <p:nvPicPr>
                      <p:cNvPr id="0" name="Object 1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42875" y="31750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grpSp>
        <p:nvGrpSpPr>
          <p:cNvPr id="2057" name="Group 43"/>
          <p:cNvGrpSpPr>
            <a:grpSpLocks/>
          </p:cNvGrpSpPr>
          <p:nvPr/>
        </p:nvGrpSpPr>
        <p:grpSpPr bwMode="auto">
          <a:xfrm>
            <a:off x="0" y="1277938"/>
            <a:ext cx="9144000" cy="74612"/>
            <a:chOff x="0" y="840"/>
            <a:chExt cx="5660" cy="12"/>
          </a:xfrm>
        </p:grpSpPr>
        <p:sp>
          <p:nvSpPr>
            <p:cNvPr id="11"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2"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grpSp>
        <p:nvGrpSpPr>
          <p:cNvPr id="2058" name="Group 67"/>
          <p:cNvGrpSpPr>
            <a:grpSpLocks/>
          </p:cNvGrpSpPr>
          <p:nvPr/>
        </p:nvGrpSpPr>
        <p:grpSpPr bwMode="auto">
          <a:xfrm>
            <a:off x="0" y="101600"/>
            <a:ext cx="1341438" cy="1131888"/>
            <a:chOff x="0" y="64"/>
            <a:chExt cx="845" cy="713"/>
          </a:xfrm>
        </p:grpSpPr>
        <p:sp>
          <p:nvSpPr>
            <p:cNvPr id="14" name="Line 68"/>
            <p:cNvSpPr>
              <a:spLocks noChangeShapeType="1"/>
            </p:cNvSpPr>
            <p:nvPr userDrawn="1"/>
          </p:nvSpPr>
          <p:spPr bwMode="auto">
            <a:xfrm>
              <a:off x="54" y="443"/>
              <a:ext cx="700" cy="0"/>
            </a:xfrm>
            <a:prstGeom prst="line">
              <a:avLst/>
            </a:prstGeom>
            <a:noFill/>
            <a:ln w="12700">
              <a:solidFill>
                <a:schemeClr val="tx1"/>
              </a:solidFill>
              <a:round/>
              <a:headEnd/>
              <a:tailEnd/>
            </a:ln>
            <a:effectLst/>
          </p:spPr>
          <p:txBody>
            <a:bodyPr/>
            <a:lstStyle/>
            <a:p>
              <a:pPr algn="ctr">
                <a:spcBef>
                  <a:spcPct val="30000"/>
                </a:spcBef>
                <a:defRPr/>
              </a:pPr>
              <a:endParaRPr lang="en-US">
                <a:ea typeface="+mn-ea"/>
              </a:endParaRPr>
            </a:p>
          </p:txBody>
        </p:sp>
        <p:grpSp>
          <p:nvGrpSpPr>
            <p:cNvPr id="2061" name="Group 69"/>
            <p:cNvGrpSpPr>
              <a:grpSpLocks/>
            </p:cNvGrpSpPr>
            <p:nvPr userDrawn="1"/>
          </p:nvGrpSpPr>
          <p:grpSpPr bwMode="auto">
            <a:xfrm>
              <a:off x="0" y="64"/>
              <a:ext cx="845" cy="713"/>
              <a:chOff x="0" y="64"/>
              <a:chExt cx="845" cy="713"/>
            </a:xfrm>
          </p:grpSpPr>
          <p:sp>
            <p:nvSpPr>
              <p:cNvPr id="16" name="Text Box 70"/>
              <p:cNvSpPr txBox="1">
                <a:spLocks noChangeArrowheads="1"/>
              </p:cNvSpPr>
              <p:nvPr userDrawn="1"/>
            </p:nvSpPr>
            <p:spPr bwMode="auto">
              <a:xfrm>
                <a:off x="0" y="443"/>
                <a:ext cx="768" cy="334"/>
              </a:xfrm>
              <a:prstGeom prst="rect">
                <a:avLst/>
              </a:prstGeom>
              <a:noFill/>
              <a:ln w="12700">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lnSpc>
                    <a:spcPct val="80000"/>
                  </a:lnSpc>
                </a:pPr>
                <a:r>
                  <a:rPr lang="en-US" sz="1200" b="1" i="1">
                    <a:solidFill>
                      <a:srgbClr val="66CCFF"/>
                    </a:solidFill>
                    <a:effectLst>
                      <a:outerShdw blurRad="38100" dist="38100" dir="2700000" algn="tl">
                        <a:srgbClr val="000000"/>
                      </a:outerShdw>
                    </a:effectLst>
                  </a:rPr>
                  <a:t>Advancing Excellence in Health Care</a:t>
                </a:r>
              </a:p>
            </p:txBody>
          </p:sp>
          <p:pic>
            <p:nvPicPr>
              <p:cNvPr id="2063" name="Picture 71" descr="AHRQ Logo_Lg_blu_June 19 Test"/>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8" y="64"/>
                <a:ext cx="837"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059" name="Picture 72" descr="HCUP LOGO_blu"/>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8432" r:id="rId1"/>
    <p:sldLayoutId id="2147488384" r:id="rId2"/>
    <p:sldLayoutId id="2147488385" r:id="rId3"/>
    <p:sldLayoutId id="2147488386" r:id="rId4"/>
    <p:sldLayoutId id="2147488387" r:id="rId5"/>
    <p:sldLayoutId id="2147488388" r:id="rId6"/>
    <p:sldLayoutId id="2147488389" r:id="rId7"/>
    <p:sldLayoutId id="2147488390" r:id="rId8"/>
    <p:sldLayoutId id="2147488391" r:id="rId9"/>
    <p:sldLayoutId id="2147488392" r:id="rId10"/>
    <p:sldLayoutId id="2147488393" r:id="rId11"/>
    <p:sldLayoutId id="2147488394" r:id="rId12"/>
    <p:sldLayoutId id="2147488395" r:id="rId13"/>
  </p:sldLayoutIdLst>
  <p:transition xmlns:p14="http://schemas.microsoft.com/office/powerpoint/2010/main" spd="med" advClick="0">
    <p:fade/>
  </p:transition>
  <p:timing>
    <p:tnLst>
      <p:par>
        <p:cTn xmlns:p14="http://schemas.microsoft.com/office/powerpoint/2010/main" id="1" dur="indefinite" restart="never" nodeType="tmRoot"/>
      </p:par>
    </p:tnLst>
  </p:timing>
  <p:hf hdr="0" ftr="0" dt="0"/>
  <p:txStyles>
    <p:titleStyle>
      <a:lvl1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3600" b="1">
          <a:solidFill>
            <a:schemeClr val="tx2"/>
          </a:solidFill>
          <a:effectLst>
            <a:outerShdw blurRad="38100" dist="38100" dir="2700000" algn="tl">
              <a:srgbClr val="000000"/>
            </a:outerShdw>
          </a:effectLst>
          <a:latin typeface="Arial" charset="0"/>
          <a:ea typeface="ＭＳ Ｐゴシック" charset="0"/>
        </a:defRPr>
      </a:lvl5pPr>
      <a:lvl6pPr marL="4572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28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2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75000"/>
          </a:schemeClr>
        </a:solidFill>
        <a:effectLst/>
      </p:bgPr>
    </p:bg>
    <p:spTree>
      <p:nvGrpSpPr>
        <p:cNvPr id="1" name=""/>
        <p:cNvGrpSpPr/>
        <p:nvPr/>
      </p:nvGrpSpPr>
      <p:grpSpPr>
        <a:xfrm>
          <a:off x="0" y="0"/>
          <a:ext cx="0" cy="0"/>
          <a:chOff x="0" y="0"/>
          <a:chExt cx="0" cy="0"/>
        </a:xfrm>
      </p:grpSpPr>
      <p:sp>
        <p:nvSpPr>
          <p:cNvPr id="410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10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089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400">
                <a:latin typeface="Arial" charset="0"/>
                <a:ea typeface="+mn-ea"/>
              </a:defRPr>
            </a:lvl1pPr>
          </a:lstStyle>
          <a:p>
            <a:pPr>
              <a:defRPr/>
            </a:pPr>
            <a:endParaRPr lang="en-US"/>
          </a:p>
        </p:txBody>
      </p:sp>
      <p:sp>
        <p:nvSpPr>
          <p:cNvPr id="11089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1400">
                <a:latin typeface="Arial" charset="0"/>
                <a:ea typeface="+mn-ea"/>
              </a:defRPr>
            </a:lvl1pPr>
          </a:lstStyle>
          <a:p>
            <a:pPr>
              <a:defRPr/>
            </a:pPr>
            <a:endParaRPr lang="en-US"/>
          </a:p>
        </p:txBody>
      </p:sp>
      <p:sp>
        <p:nvSpPr>
          <p:cNvPr id="11089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578DE63-21D8-AD40-A85C-09912FB7F756}" type="slidenum">
              <a:rPr lang="en-US"/>
              <a:pPr/>
              <a:t>‹#›</a:t>
            </a:fld>
            <a:endParaRPr lang="en-US"/>
          </a:p>
        </p:txBody>
      </p:sp>
      <p:sp>
        <p:nvSpPr>
          <p:cNvPr id="1108999" name="Rectangle 7"/>
          <p:cNvSpPr>
            <a:spLocks noChangeArrowheads="1"/>
          </p:cNvSpPr>
          <p:nvPr/>
        </p:nvSpPr>
        <p:spPr bwMode="auto">
          <a:xfrm>
            <a:off x="609600" y="2819400"/>
            <a:ext cx="7789863" cy="914400"/>
          </a:xfrm>
          <a:prstGeom prst="rect">
            <a:avLst/>
          </a:prstGeom>
          <a:noFill/>
          <a:ln w="12700">
            <a:noFill/>
            <a:miter lim="800000"/>
            <a:headEnd/>
            <a:tailEnd/>
          </a:ln>
          <a:effectLst/>
        </p:spPr>
        <p:txBody>
          <a:bodyPr lIns="90488" tIns="44450" rIns="90488" bIns="44450" anchor="b"/>
          <a:lstStyle/>
          <a:p>
            <a:pPr algn="ctr">
              <a:defRPr/>
            </a:pPr>
            <a:r>
              <a:rPr lang="en-US" sz="4400">
                <a:solidFill>
                  <a:schemeClr val="tx2"/>
                </a:solidFill>
                <a:ea typeface="+mn-ea"/>
              </a:rPr>
              <a:t>Click to edit Master title style and use in 1 or 2 lines</a:t>
            </a:r>
          </a:p>
        </p:txBody>
      </p:sp>
      <p:sp>
        <p:nvSpPr>
          <p:cNvPr id="1109000" name="Rectangle 8"/>
          <p:cNvSpPr>
            <a:spLocks noChangeArrowheads="1"/>
          </p:cNvSpPr>
          <p:nvPr/>
        </p:nvSpPr>
        <p:spPr bwMode="auto">
          <a:xfrm>
            <a:off x="1150938" y="3962400"/>
            <a:ext cx="6435725" cy="2133600"/>
          </a:xfrm>
          <a:prstGeom prst="rect">
            <a:avLst/>
          </a:prstGeom>
          <a:noFill/>
          <a:ln w="12700">
            <a:noFill/>
            <a:miter lim="800000"/>
            <a:headEnd/>
            <a:tailEnd/>
          </a:ln>
          <a:effectLst/>
        </p:spPr>
        <p:txBody>
          <a:bodyPr lIns="90488" tIns="44450" rIns="90488" bIns="44450"/>
          <a:lstStyle/>
          <a:p>
            <a:pPr algn="ctr">
              <a:spcBef>
                <a:spcPct val="20000"/>
              </a:spcBef>
              <a:defRPr/>
            </a:pPr>
            <a:r>
              <a:rPr lang="en-US" sz="3200">
                <a:ea typeface="+mn-ea"/>
              </a:rPr>
              <a:t>Click to edit Master subtitle style and use in 1 or more lines</a:t>
            </a:r>
          </a:p>
        </p:txBody>
      </p:sp>
      <p:grpSp>
        <p:nvGrpSpPr>
          <p:cNvPr id="4107" name="Group 9"/>
          <p:cNvGrpSpPr>
            <a:grpSpLocks/>
          </p:cNvGrpSpPr>
          <p:nvPr/>
        </p:nvGrpSpPr>
        <p:grpSpPr bwMode="auto">
          <a:xfrm>
            <a:off x="0" y="3867150"/>
            <a:ext cx="7986713" cy="19050"/>
            <a:chOff x="0" y="840"/>
            <a:chExt cx="5660" cy="12"/>
          </a:xfrm>
        </p:grpSpPr>
        <p:sp>
          <p:nvSpPr>
            <p:cNvPr id="1109002" name="Line 10"/>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109003" name="Line 11"/>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graphicFrame>
        <p:nvGraphicFramePr>
          <p:cNvPr id="4098" name="Object 12"/>
          <p:cNvGraphicFramePr>
            <a:graphicFrameLocks noChangeAspect="1"/>
          </p:cNvGraphicFramePr>
          <p:nvPr/>
        </p:nvGraphicFramePr>
        <p:xfrm>
          <a:off x="990600" y="381000"/>
          <a:ext cx="7162800" cy="1695450"/>
        </p:xfrm>
        <a:graphic>
          <a:graphicData uri="http://schemas.openxmlformats.org/presentationml/2006/ole">
            <mc:AlternateContent xmlns:mc="http://schemas.openxmlformats.org/markup-compatibility/2006">
              <mc:Choice xmlns:v="urn:schemas-microsoft-com:vml" Requires="v">
                <p:oleObj spid="_x0000_s4114" name="Photo Editor Photo" r:id="rId14" imgW="6400000" imgH="1514686" progId="">
                  <p:embed/>
                </p:oleObj>
              </mc:Choice>
              <mc:Fallback>
                <p:oleObj name="Photo Editor Photo" r:id="rId14" imgW="6400000" imgH="1514686" progId="">
                  <p:embed/>
                  <p:pic>
                    <p:nvPicPr>
                      <p:cNvPr id="0" name="Object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90600" y="381000"/>
                        <a:ext cx="7162800" cy="169545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8396" r:id="rId1"/>
    <p:sldLayoutId id="2147488397" r:id="rId2"/>
    <p:sldLayoutId id="2147488398" r:id="rId3"/>
    <p:sldLayoutId id="2147488399" r:id="rId4"/>
    <p:sldLayoutId id="2147488400" r:id="rId5"/>
    <p:sldLayoutId id="2147488401" r:id="rId6"/>
    <p:sldLayoutId id="2147488402" r:id="rId7"/>
    <p:sldLayoutId id="2147488403" r:id="rId8"/>
    <p:sldLayoutId id="2147488404" r:id="rId9"/>
    <p:sldLayoutId id="2147488405" r:id="rId10"/>
    <p:sldLayoutId id="2147488406" r:id="rId11"/>
  </p:sldLayoutIdLst>
  <p:hf hdr="0" ftr="0" dt="0"/>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75000"/>
          </a:schemeClr>
        </a:solidFill>
        <a:effectLst/>
      </p:bgPr>
    </p:bg>
    <p:spTree>
      <p:nvGrpSpPr>
        <p:cNvPr id="1" name=""/>
        <p:cNvGrpSpPr/>
        <p:nvPr/>
      </p:nvGrpSpPr>
      <p:grpSpPr>
        <a:xfrm>
          <a:off x="0" y="0"/>
          <a:ext cx="0" cy="0"/>
          <a:chOff x="0" y="0"/>
          <a:chExt cx="0" cy="0"/>
        </a:xfrm>
      </p:grpSpPr>
      <p:sp>
        <p:nvSpPr>
          <p:cNvPr id="122913" name="Rectangle 33"/>
          <p:cNvSpPr>
            <a:spLocks noGrp="1" noChangeArrowheads="1"/>
          </p:cNvSpPr>
          <p:nvPr>
            <p:ph type="title"/>
          </p:nvPr>
        </p:nvSpPr>
        <p:spPr bwMode="auto">
          <a:xfrm>
            <a:off x="1674813" y="285750"/>
            <a:ext cx="6088062" cy="76835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dirty="0" smtClean="0"/>
              <a:t>Click to edit Master title style</a:t>
            </a:r>
          </a:p>
        </p:txBody>
      </p:sp>
      <p:sp>
        <p:nvSpPr>
          <p:cNvPr id="122914" name="Rectangle 3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1" name="Rectangle 41"/>
          <p:cNvSpPr>
            <a:spLocks noGrp="1" noChangeArrowheads="1"/>
          </p:cNvSpPr>
          <p:nvPr>
            <p:ph type="sldNum" sz="quarter" idx="4"/>
          </p:nvPr>
        </p:nvSpPr>
        <p:spPr bwMode="auto">
          <a:xfrm>
            <a:off x="304800" y="6400800"/>
            <a:ext cx="574675"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0" hangingPunct="0">
              <a:defRPr sz="1200"/>
            </a:lvl1pPr>
          </a:lstStyle>
          <a:p>
            <a:fld id="{50C7144D-533E-9D4B-B618-0D1EF618C5CD}" type="slidenum">
              <a:rPr lang="en-US"/>
              <a:pPr/>
              <a:t>‹#›</a:t>
            </a:fld>
            <a:endParaRPr lang="en-US"/>
          </a:p>
        </p:txBody>
      </p:sp>
      <p:grpSp>
        <p:nvGrpSpPr>
          <p:cNvPr id="5127" name="Group 43"/>
          <p:cNvGrpSpPr>
            <a:grpSpLocks/>
          </p:cNvGrpSpPr>
          <p:nvPr/>
        </p:nvGrpSpPr>
        <p:grpSpPr bwMode="auto">
          <a:xfrm>
            <a:off x="0" y="1277938"/>
            <a:ext cx="9144000" cy="74612"/>
            <a:chOff x="0" y="840"/>
            <a:chExt cx="5660" cy="12"/>
          </a:xfrm>
        </p:grpSpPr>
        <p:sp>
          <p:nvSpPr>
            <p:cNvPr id="122924"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22925"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pic>
        <p:nvPicPr>
          <p:cNvPr id="5128" name="Picture 72" descr="HCUP LOGO_blu"/>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graphicFrame>
        <p:nvGraphicFramePr>
          <p:cNvPr id="5122" name="Object 14"/>
          <p:cNvGraphicFramePr>
            <a:graphicFrameLocks noChangeAspect="1"/>
          </p:cNvGraphicFramePr>
          <p:nvPr/>
        </p:nvGraphicFramePr>
        <p:xfrm>
          <a:off x="257175" y="260350"/>
          <a:ext cx="1428750" cy="671513"/>
        </p:xfrm>
        <a:graphic>
          <a:graphicData uri="http://schemas.openxmlformats.org/presentationml/2006/ole">
            <mc:AlternateContent xmlns:mc="http://schemas.openxmlformats.org/markup-compatibility/2006">
              <mc:Choice xmlns:v="urn:schemas-microsoft-com:vml" Requires="v">
                <p:oleObj spid="_x0000_s5135" name="Photo Editor Photo" r:id="rId26" imgW="3486637" imgH="1638529" progId="">
                  <p:embed/>
                </p:oleObj>
              </mc:Choice>
              <mc:Fallback>
                <p:oleObj name="Photo Editor Photo" r:id="rId26" imgW="3486637" imgH="1638529" progId="">
                  <p:embed/>
                  <p:pic>
                    <p:nvPicPr>
                      <p:cNvPr id="0" name="Object 1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57175" y="260350"/>
                        <a:ext cx="1428750" cy="671513"/>
                      </a:xfrm>
                      <a:prstGeom prst="rect">
                        <a:avLst/>
                      </a:prstGeom>
                      <a:noFill/>
                      <a:ln>
                        <a:noFill/>
                      </a:ln>
                      <a:effectLst/>
                      <a:extLst>
                        <a:ext uri="{909E8E84-426E-40dd-AFC4-6F175D3DCCD1}">
                          <a14:hiddenFill xmlns:a14="http://schemas.microsoft.com/office/drawing/2010/main">
                            <a:solidFill>
                              <a:srgbClr val="8CF4EA"/>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279F">
                                  <a:alpha val="74998"/>
                                </a:srgbClr>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8433" r:id="rId1"/>
    <p:sldLayoutId id="2147488407" r:id="rId2"/>
    <p:sldLayoutId id="2147488408" r:id="rId3"/>
    <p:sldLayoutId id="2147488409" r:id="rId4"/>
    <p:sldLayoutId id="2147488410" r:id="rId5"/>
    <p:sldLayoutId id="2147488411" r:id="rId6"/>
    <p:sldLayoutId id="2147488412" r:id="rId7"/>
    <p:sldLayoutId id="2147488413" r:id="rId8"/>
    <p:sldLayoutId id="2147488414" r:id="rId9"/>
    <p:sldLayoutId id="2147488415" r:id="rId10"/>
    <p:sldLayoutId id="2147488416" r:id="rId11"/>
    <p:sldLayoutId id="2147488417" r:id="rId12"/>
    <p:sldLayoutId id="2147488418" r:id="rId13"/>
    <p:sldLayoutId id="2147488434" r:id="rId14"/>
    <p:sldLayoutId id="2147488435" r:id="rId15"/>
    <p:sldLayoutId id="2147488436" r:id="rId16"/>
    <p:sldLayoutId id="2147488437" r:id="rId17"/>
    <p:sldLayoutId id="2147488419" r:id="rId18"/>
    <p:sldLayoutId id="2147488420" r:id="rId19"/>
    <p:sldLayoutId id="2147488438" r:id="rId20"/>
    <p:sldLayoutId id="2147488439" r:id="rId21"/>
    <p:sldLayoutId id="2147488440" r:id="rId22"/>
  </p:sldLayoutIdLst>
  <p:transition xmlns:p14="http://schemas.microsoft.com/office/powerpoint/2010/main" spd="med" advClick="0">
    <p:fade/>
  </p:transition>
  <p:timing>
    <p:tnLst>
      <p:par>
        <p:cTn xmlns:p14="http://schemas.microsoft.com/office/powerpoint/2010/main" id="1" dur="indefinite" restart="never" nodeType="tmRoot"/>
      </p:par>
    </p:tnLst>
  </p:timing>
  <p:hf hdr="0" ftr="0" dt="0"/>
  <p:txStyles>
    <p:titleStyle>
      <a:lvl1pPr algn="ctr" rtl="0" eaLnBrk="0" fontAlgn="base" hangingPunct="0">
        <a:lnSpc>
          <a:spcPct val="90000"/>
        </a:lnSpc>
        <a:spcBef>
          <a:spcPct val="0"/>
        </a:spcBef>
        <a:spcAft>
          <a:spcPct val="0"/>
        </a:spcAft>
        <a:defRPr sz="2800" b="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2800" b="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2800" b="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2800" b="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2800" b="1">
          <a:solidFill>
            <a:schemeClr val="tx2"/>
          </a:solidFill>
          <a:effectLst>
            <a:outerShdw blurRad="38100" dist="38100" dir="2700000" algn="tl">
              <a:srgbClr val="000000"/>
            </a:outerShdw>
          </a:effectLst>
          <a:latin typeface="Arial" charset="0"/>
          <a:ea typeface="ＭＳ Ｐゴシック" charset="0"/>
        </a:defRPr>
      </a:lvl5pPr>
      <a:lvl6pPr marL="4572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28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2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75000"/>
          </a:schemeClr>
        </a:solidFill>
        <a:effectLst/>
      </p:bgPr>
    </p:bg>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434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0899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400">
                <a:latin typeface="Arial" charset="0"/>
                <a:ea typeface="+mn-ea"/>
              </a:defRPr>
            </a:lvl1pPr>
          </a:lstStyle>
          <a:p>
            <a:pPr>
              <a:defRPr/>
            </a:pPr>
            <a:endParaRPr lang="en-US"/>
          </a:p>
        </p:txBody>
      </p:sp>
      <p:sp>
        <p:nvSpPr>
          <p:cNvPr id="110899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1400">
                <a:latin typeface="Arial" charset="0"/>
                <a:ea typeface="+mn-ea"/>
              </a:defRPr>
            </a:lvl1pPr>
          </a:lstStyle>
          <a:p>
            <a:pPr>
              <a:defRPr/>
            </a:pPr>
            <a:endParaRPr lang="en-US"/>
          </a:p>
        </p:txBody>
      </p:sp>
      <p:sp>
        <p:nvSpPr>
          <p:cNvPr id="110899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582D4A7E-B27B-EB43-8D7C-1E0DB3900181}" type="slidenum">
              <a:rPr lang="en-US"/>
              <a:pPr/>
              <a:t>‹#›</a:t>
            </a:fld>
            <a:endParaRPr lang="en-US"/>
          </a:p>
        </p:txBody>
      </p:sp>
      <p:sp>
        <p:nvSpPr>
          <p:cNvPr id="1108999" name="Rectangle 7"/>
          <p:cNvSpPr>
            <a:spLocks noChangeArrowheads="1"/>
          </p:cNvSpPr>
          <p:nvPr/>
        </p:nvSpPr>
        <p:spPr bwMode="auto">
          <a:xfrm>
            <a:off x="609600" y="2819400"/>
            <a:ext cx="7789863" cy="914400"/>
          </a:xfrm>
          <a:prstGeom prst="rect">
            <a:avLst/>
          </a:prstGeom>
          <a:noFill/>
          <a:ln w="12700">
            <a:noFill/>
            <a:miter lim="800000"/>
            <a:headEnd/>
            <a:tailEnd/>
          </a:ln>
          <a:effectLst/>
        </p:spPr>
        <p:txBody>
          <a:bodyPr lIns="90488" tIns="44450" rIns="90488" bIns="44450" anchor="b"/>
          <a:lstStyle/>
          <a:p>
            <a:pPr algn="ctr">
              <a:defRPr/>
            </a:pPr>
            <a:r>
              <a:rPr lang="en-US" sz="4400">
                <a:solidFill>
                  <a:schemeClr val="tx2"/>
                </a:solidFill>
                <a:ea typeface="+mn-ea"/>
              </a:rPr>
              <a:t>Click to edit Master title style and use in 1 or 2 lines</a:t>
            </a:r>
          </a:p>
        </p:txBody>
      </p:sp>
      <p:sp>
        <p:nvSpPr>
          <p:cNvPr id="1109000" name="Rectangle 8"/>
          <p:cNvSpPr>
            <a:spLocks noChangeArrowheads="1"/>
          </p:cNvSpPr>
          <p:nvPr/>
        </p:nvSpPr>
        <p:spPr bwMode="auto">
          <a:xfrm>
            <a:off x="1150938" y="3962400"/>
            <a:ext cx="6435725" cy="2133600"/>
          </a:xfrm>
          <a:prstGeom prst="rect">
            <a:avLst/>
          </a:prstGeom>
          <a:noFill/>
          <a:ln w="12700">
            <a:noFill/>
            <a:miter lim="800000"/>
            <a:headEnd/>
            <a:tailEnd/>
          </a:ln>
          <a:effectLst/>
        </p:spPr>
        <p:txBody>
          <a:bodyPr lIns="90488" tIns="44450" rIns="90488" bIns="44450"/>
          <a:lstStyle/>
          <a:p>
            <a:pPr algn="ctr">
              <a:spcBef>
                <a:spcPct val="20000"/>
              </a:spcBef>
              <a:defRPr/>
            </a:pPr>
            <a:r>
              <a:rPr lang="en-US" sz="3200">
                <a:ea typeface="+mn-ea"/>
              </a:rPr>
              <a:t>Click to edit Master subtitle style and use in 1 or more lines</a:t>
            </a:r>
          </a:p>
        </p:txBody>
      </p:sp>
      <p:grpSp>
        <p:nvGrpSpPr>
          <p:cNvPr id="14347" name="Group 9"/>
          <p:cNvGrpSpPr>
            <a:grpSpLocks/>
          </p:cNvGrpSpPr>
          <p:nvPr/>
        </p:nvGrpSpPr>
        <p:grpSpPr bwMode="auto">
          <a:xfrm>
            <a:off x="0" y="3867150"/>
            <a:ext cx="7986713" cy="19050"/>
            <a:chOff x="0" y="840"/>
            <a:chExt cx="5660" cy="12"/>
          </a:xfrm>
        </p:grpSpPr>
        <p:sp>
          <p:nvSpPr>
            <p:cNvPr id="1109002" name="Line 10"/>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a:ea typeface="+mn-ea"/>
              </a:endParaRPr>
            </a:p>
          </p:txBody>
        </p:sp>
        <p:sp>
          <p:nvSpPr>
            <p:cNvPr id="1109003" name="Line 11"/>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a:ea typeface="+mn-ea"/>
              </a:endParaRPr>
            </a:p>
          </p:txBody>
        </p:sp>
      </p:grpSp>
      <p:graphicFrame>
        <p:nvGraphicFramePr>
          <p:cNvPr id="14338" name="Object 12"/>
          <p:cNvGraphicFramePr>
            <a:graphicFrameLocks noChangeAspect="1"/>
          </p:cNvGraphicFramePr>
          <p:nvPr/>
        </p:nvGraphicFramePr>
        <p:xfrm>
          <a:off x="990600" y="381000"/>
          <a:ext cx="7162800" cy="1695450"/>
        </p:xfrm>
        <a:graphic>
          <a:graphicData uri="http://schemas.openxmlformats.org/presentationml/2006/ole">
            <mc:AlternateContent xmlns:mc="http://schemas.openxmlformats.org/markup-compatibility/2006">
              <mc:Choice xmlns:v="urn:schemas-microsoft-com:vml" Requires="v">
                <p:oleObj spid="_x0000_s14354" name="Photo Editor Photo" r:id="rId14" imgW="6400000" imgH="1514686" progId="">
                  <p:embed/>
                </p:oleObj>
              </mc:Choice>
              <mc:Fallback>
                <p:oleObj name="Photo Editor Photo" r:id="rId14" imgW="6400000" imgH="1514686" progId="">
                  <p:embed/>
                  <p:pic>
                    <p:nvPicPr>
                      <p:cNvPr id="0" name="Object 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90600" y="381000"/>
                        <a:ext cx="7162800" cy="169545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chemeClr val="tx1"/>
                            </a:solidFill>
                            <a:miter lim="800000"/>
                            <a:headEnd/>
                            <a:tailEnd/>
                          </a14:hiddenLine>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8421" r:id="rId1"/>
    <p:sldLayoutId id="2147488422" r:id="rId2"/>
    <p:sldLayoutId id="2147488423" r:id="rId3"/>
    <p:sldLayoutId id="2147488424" r:id="rId4"/>
    <p:sldLayoutId id="2147488425" r:id="rId5"/>
    <p:sldLayoutId id="2147488426" r:id="rId6"/>
    <p:sldLayoutId id="2147488427" r:id="rId7"/>
    <p:sldLayoutId id="2147488428" r:id="rId8"/>
    <p:sldLayoutId id="2147488429" r:id="rId9"/>
    <p:sldLayoutId id="2147488430" r:id="rId10"/>
    <p:sldLayoutId id="2147488431" r:id="rId11"/>
  </p:sldLayoutIdLst>
  <p:hf hdr="0" ftr="0" dt="0"/>
  <p:txStyles>
    <p:titleStyle>
      <a:lvl1pPr algn="ctr" rtl="0" eaLnBrk="0" fontAlgn="base" hangingPunct="0">
        <a:spcBef>
          <a:spcPct val="0"/>
        </a:spcBef>
        <a:spcAft>
          <a:spcPct val="0"/>
        </a:spcAft>
        <a:defRPr sz="4400">
          <a:solidFill>
            <a:schemeClr val="tx2"/>
          </a:solidFill>
          <a:latin typeface="+mj-lt"/>
          <a:ea typeface="ＭＳ Ｐゴシック" charset="0"/>
          <a:cs typeface="+mj-cs"/>
        </a:defRPr>
      </a:lvl1pPr>
      <a:lvl2pPr algn="ctr" rtl="0" eaLnBrk="0" fontAlgn="base" hangingPunct="0">
        <a:spcBef>
          <a:spcPct val="0"/>
        </a:spcBef>
        <a:spcAft>
          <a:spcPct val="0"/>
        </a:spcAft>
        <a:defRPr sz="4400">
          <a:solidFill>
            <a:schemeClr val="tx2"/>
          </a:solidFill>
          <a:latin typeface="Arial" charset="0"/>
          <a:ea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37.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0.xml"/><Relationship Id="rId3" Type="http://schemas.openxmlformats.org/officeDocument/2006/relationships/image" Target="../media/image120.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1.xml"/><Relationship Id="rId3" Type="http://schemas.openxmlformats.org/officeDocument/2006/relationships/image" Target="../media/image12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2.xml"/><Relationship Id="rId3" Type="http://schemas.openxmlformats.org/officeDocument/2006/relationships/image" Target="../media/image122.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3.xml"/><Relationship Id="rId3" Type="http://schemas.openxmlformats.org/officeDocument/2006/relationships/image" Target="../media/image123.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4.xml"/><Relationship Id="rId3" Type="http://schemas.openxmlformats.org/officeDocument/2006/relationships/image" Target="../media/image124.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5.xml"/><Relationship Id="rId3" Type="http://schemas.openxmlformats.org/officeDocument/2006/relationships/image" Target="../media/image125.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6.xml"/><Relationship Id="rId3" Type="http://schemas.openxmlformats.org/officeDocument/2006/relationships/image" Target="../media/image126.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7.xml"/><Relationship Id="rId3" Type="http://schemas.openxmlformats.org/officeDocument/2006/relationships/image" Target="../media/image127.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8.xml"/><Relationship Id="rId3" Type="http://schemas.openxmlformats.org/officeDocument/2006/relationships/image" Target="../media/image128.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09.xml"/><Relationship Id="rId3" Type="http://schemas.openxmlformats.org/officeDocument/2006/relationships/image" Target="../media/image129.png"/></Relationships>
</file>

<file path=ppt/slides/_rels/slide11.xml.rels><?xml version="1.0" encoding="UTF-8" standalone="yes"?>
<Relationships xmlns="http://schemas.openxmlformats.org/package/2006/relationships"><Relationship Id="rId11" Type="http://schemas.openxmlformats.org/officeDocument/2006/relationships/image" Target="../media/image43.png"/><Relationship Id="rId12" Type="http://schemas.openxmlformats.org/officeDocument/2006/relationships/image" Target="../media/image44.jpeg"/><Relationship Id="rId13" Type="http://schemas.openxmlformats.org/officeDocument/2006/relationships/image" Target="../media/image45.png"/><Relationship Id="rId14" Type="http://schemas.openxmlformats.org/officeDocument/2006/relationships/image" Target="../media/image4.png"/><Relationship Id="rId15" Type="http://schemas.openxmlformats.org/officeDocument/2006/relationships/image" Target="../media/image5.png"/><Relationship Id="rId1" Type="http://schemas.openxmlformats.org/officeDocument/2006/relationships/slideLayout" Target="../slideLayouts/slideLayout49.xml"/><Relationship Id="rId2" Type="http://schemas.openxmlformats.org/officeDocument/2006/relationships/notesSlide" Target="../notesSlides/notesSlide11.xml"/><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jpeg"/><Relationship Id="rId6" Type="http://schemas.openxmlformats.org/officeDocument/2006/relationships/image" Target="../media/image38.png"/><Relationship Id="rId7" Type="http://schemas.openxmlformats.org/officeDocument/2006/relationships/image" Target="../media/image39.png"/><Relationship Id="rId8" Type="http://schemas.openxmlformats.org/officeDocument/2006/relationships/image" Target="../media/image40.png"/><Relationship Id="rId9" Type="http://schemas.openxmlformats.org/officeDocument/2006/relationships/image" Target="../media/image41.png"/><Relationship Id="rId10" Type="http://schemas.openxmlformats.org/officeDocument/2006/relationships/image" Target="../media/image42.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0.xml"/><Relationship Id="rId3" Type="http://schemas.openxmlformats.org/officeDocument/2006/relationships/image" Target="../media/image130.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1.xml"/><Relationship Id="rId3" Type="http://schemas.openxmlformats.org/officeDocument/2006/relationships/image" Target="../media/image131.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2.xml"/><Relationship Id="rId3" Type="http://schemas.openxmlformats.org/officeDocument/2006/relationships/image" Target="../media/image132.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3.xml"/><Relationship Id="rId3" Type="http://schemas.openxmlformats.org/officeDocument/2006/relationships/image" Target="../media/image133.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4.xml"/><Relationship Id="rId3" Type="http://schemas.openxmlformats.org/officeDocument/2006/relationships/image" Target="../media/image134.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5.xml"/><Relationship Id="rId3" Type="http://schemas.openxmlformats.org/officeDocument/2006/relationships/image" Target="../media/image135.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6.xml"/><Relationship Id="rId3" Type="http://schemas.openxmlformats.org/officeDocument/2006/relationships/image" Target="../media/image136.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7.xml"/><Relationship Id="rId3" Type="http://schemas.openxmlformats.org/officeDocument/2006/relationships/image" Target="../media/image137.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8.xml"/><Relationship Id="rId3" Type="http://schemas.openxmlformats.org/officeDocument/2006/relationships/image" Target="../media/image138.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20.xml"/><Relationship Id="rId3" Type="http://schemas.openxmlformats.org/officeDocument/2006/relationships/image" Target="../media/image139.png"/></Relationships>
</file>

<file path=ppt/slides/_rels/slide121.xml.rels><?xml version="1.0" encoding="UTF-8" standalone="yes"?>
<Relationships xmlns="http://schemas.openxmlformats.org/package/2006/relationships"><Relationship Id="rId3" Type="http://schemas.openxmlformats.org/officeDocument/2006/relationships/hyperlink" Target="http://www.hcup-us.ahrq.gov/reports/methods.jsp" TargetMode="External"/><Relationship Id="rId4" Type="http://schemas.openxmlformats.org/officeDocument/2006/relationships/image" Target="../media/image140.jpeg"/><Relationship Id="rId1" Type="http://schemas.openxmlformats.org/officeDocument/2006/relationships/slideLayout" Target="../slideLayouts/slideLayout40.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4" Type="http://schemas.openxmlformats.org/officeDocument/2006/relationships/oleObject" Target="../embeddings/oleObject18.bin"/><Relationship Id="rId5" Type="http://schemas.openxmlformats.org/officeDocument/2006/relationships/image" Target="../media/image141.emf"/><Relationship Id="rId6" Type="http://schemas.openxmlformats.org/officeDocument/2006/relationships/oleObject" Target="../embeddings/oleObject19.bin"/><Relationship Id="rId7" Type="http://schemas.openxmlformats.org/officeDocument/2006/relationships/image" Target="../media/image142.emf"/><Relationship Id="rId1" Type="http://schemas.openxmlformats.org/officeDocument/2006/relationships/vmlDrawing" Target="../drawings/vmlDrawing16.vml"/><Relationship Id="rId2" Type="http://schemas.openxmlformats.org/officeDocument/2006/relationships/slideLayout" Target="../slideLayouts/slideLayout3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23.xml"/></Relationships>
</file>

<file path=ppt/slides/_rels/slide124.xml.rels><?xml version="1.0" encoding="UTF-8" standalone="yes"?>
<Relationships xmlns="http://schemas.openxmlformats.org/package/2006/relationships"><Relationship Id="rId3" Type="http://schemas.openxmlformats.org/officeDocument/2006/relationships/image" Target="../media/image143.png"/><Relationship Id="rId4" Type="http://schemas.openxmlformats.org/officeDocument/2006/relationships/image" Target="../media/image144.jpeg"/><Relationship Id="rId5" Type="http://schemas.openxmlformats.org/officeDocument/2006/relationships/image" Target="../media/image145.png"/><Relationship Id="rId1" Type="http://schemas.openxmlformats.org/officeDocument/2006/relationships/slideLayout" Target="../slideLayouts/slideLayout47.xml"/><Relationship Id="rId2" Type="http://schemas.openxmlformats.org/officeDocument/2006/relationships/notesSlide" Target="../notesSlides/notesSlide124.xml"/></Relationships>
</file>

<file path=ppt/slides/_rels/slide125.xml.rels><?xml version="1.0" encoding="UTF-8" standalone="yes"?>
<Relationships xmlns="http://schemas.openxmlformats.org/package/2006/relationships"><Relationship Id="rId3" Type="http://schemas.openxmlformats.org/officeDocument/2006/relationships/hyperlink" Target="http://www.hcup-us.ahrq.gov/reports.jsp" TargetMode="External"/><Relationship Id="rId4" Type="http://schemas.openxmlformats.org/officeDocument/2006/relationships/image" Target="../media/image146.png"/><Relationship Id="rId1" Type="http://schemas.openxmlformats.org/officeDocument/2006/relationships/slideLayout" Target="../slideLayouts/slideLayout47.xml"/><Relationship Id="rId2" Type="http://schemas.openxmlformats.org/officeDocument/2006/relationships/notesSlide" Target="../notesSlides/notesSlide125.xml"/></Relationships>
</file>

<file path=ppt/slides/_rels/slide126.xml.rels><?xml version="1.0" encoding="UTF-8" standalone="yes"?>
<Relationships xmlns="http://schemas.openxmlformats.org/package/2006/relationships"><Relationship Id="rId3" Type="http://schemas.openxmlformats.org/officeDocument/2006/relationships/image" Target="../media/image147.png"/><Relationship Id="rId4" Type="http://schemas.openxmlformats.org/officeDocument/2006/relationships/image" Target="../media/image148.png"/><Relationship Id="rId5" Type="http://schemas.openxmlformats.org/officeDocument/2006/relationships/image" Target="../media/image145.png"/><Relationship Id="rId1" Type="http://schemas.openxmlformats.org/officeDocument/2006/relationships/slideLayout" Target="../slideLayouts/slideLayout42.xml"/><Relationship Id="rId2" Type="http://schemas.openxmlformats.org/officeDocument/2006/relationships/notesSlide" Target="../notesSlides/notesSlide126.xml"/></Relationships>
</file>

<file path=ppt/slides/_rels/slide127.xml.rels><?xml version="1.0" encoding="UTF-8" standalone="yes"?>
<Relationships xmlns="http://schemas.openxmlformats.org/package/2006/relationships"><Relationship Id="rId3" Type="http://schemas.openxmlformats.org/officeDocument/2006/relationships/image" Target="../media/image149.png"/><Relationship Id="rId4" Type="http://schemas.openxmlformats.org/officeDocument/2006/relationships/image" Target="../media/image150.png"/><Relationship Id="rId5" Type="http://schemas.openxmlformats.org/officeDocument/2006/relationships/image" Target="../media/image151.png"/><Relationship Id="rId1" Type="http://schemas.openxmlformats.org/officeDocument/2006/relationships/slideLayout" Target="../slideLayouts/slideLayout42.xml"/><Relationship Id="rId2" Type="http://schemas.openxmlformats.org/officeDocument/2006/relationships/notesSlide" Target="../notesSlides/notesSlide127.xml"/></Relationships>
</file>

<file path=ppt/slides/_rels/slide128.xml.rels><?xml version="1.0" encoding="UTF-8" standalone="yes"?>
<Relationships xmlns="http://schemas.openxmlformats.org/package/2006/relationships"><Relationship Id="rId3" Type="http://schemas.openxmlformats.org/officeDocument/2006/relationships/image" Target="../media/image152.png"/><Relationship Id="rId4" Type="http://schemas.openxmlformats.org/officeDocument/2006/relationships/image" Target="../media/image153.png"/><Relationship Id="rId1" Type="http://schemas.openxmlformats.org/officeDocument/2006/relationships/slideLayout" Target="../slideLayouts/slideLayout37.xml"/><Relationship Id="rId2" Type="http://schemas.openxmlformats.org/officeDocument/2006/relationships/notesSlide" Target="../notesSlides/notesSlide128.xml"/></Relationships>
</file>

<file path=ppt/slides/_rels/slide129.xml.rels><?xml version="1.0" encoding="UTF-8" standalone="yes"?>
<Relationships xmlns="http://schemas.openxmlformats.org/package/2006/relationships"><Relationship Id="rId3" Type="http://schemas.openxmlformats.org/officeDocument/2006/relationships/image" Target="../media/image154.png"/><Relationship Id="rId4" Type="http://schemas.openxmlformats.org/officeDocument/2006/relationships/image" Target="../media/image155.jpeg"/><Relationship Id="rId1" Type="http://schemas.openxmlformats.org/officeDocument/2006/relationships/slideLayout" Target="../slideLayouts/slideLayout47.xml"/><Relationship Id="rId2" Type="http://schemas.openxmlformats.org/officeDocument/2006/relationships/notesSlide" Target="../notesSlides/notesSlide1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3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3.xml"/><Relationship Id="rId2" Type="http://schemas.openxmlformats.org/officeDocument/2006/relationships/notesSlide" Target="../notesSlides/notesSlide131.xml"/><Relationship Id="rId3" Type="http://schemas.openxmlformats.org/officeDocument/2006/relationships/image" Target="../media/image156.png"/></Relationships>
</file>

<file path=ppt/slides/_rels/slide132.xml.rels><?xml version="1.0" encoding="UTF-8" standalone="yes"?>
<Relationships xmlns="http://schemas.openxmlformats.org/package/2006/relationships"><Relationship Id="rId3" Type="http://schemas.openxmlformats.org/officeDocument/2006/relationships/image" Target="../media/image157.png"/><Relationship Id="rId4" Type="http://schemas.openxmlformats.org/officeDocument/2006/relationships/image" Target="../media/image158.png"/><Relationship Id="rId1" Type="http://schemas.openxmlformats.org/officeDocument/2006/relationships/slideLayout" Target="../slideLayouts/slideLayout37.xml"/><Relationship Id="rId2" Type="http://schemas.openxmlformats.org/officeDocument/2006/relationships/notesSlide" Target="../notesSlides/notesSlide132.xml"/></Relationships>
</file>

<file path=ppt/slides/_rels/slide133.xml.rels><?xml version="1.0" encoding="UTF-8" standalone="yes"?>
<Relationships xmlns="http://schemas.openxmlformats.org/package/2006/relationships"><Relationship Id="rId3" Type="http://schemas.openxmlformats.org/officeDocument/2006/relationships/image" Target="../media/image159.jpeg"/><Relationship Id="rId4" Type="http://schemas.openxmlformats.org/officeDocument/2006/relationships/image" Target="../media/image160.png"/><Relationship Id="rId1" Type="http://schemas.openxmlformats.org/officeDocument/2006/relationships/slideLayout" Target="../slideLayouts/slideLayout37.xml"/><Relationship Id="rId2" Type="http://schemas.openxmlformats.org/officeDocument/2006/relationships/notesSlide" Target="../notesSlides/notesSlide133.xml"/></Relationships>
</file>

<file path=ppt/slides/_rels/slide134.xml.rels><?xml version="1.0" encoding="UTF-8" standalone="yes"?>
<Relationships xmlns="http://schemas.openxmlformats.org/package/2006/relationships"><Relationship Id="rId3" Type="http://schemas.openxmlformats.org/officeDocument/2006/relationships/image" Target="../media/image161.png"/><Relationship Id="rId4" Type="http://schemas.openxmlformats.org/officeDocument/2006/relationships/image" Target="../media/image162.png"/><Relationship Id="rId1" Type="http://schemas.openxmlformats.org/officeDocument/2006/relationships/slideLayout" Target="../slideLayouts/slideLayout37.xml"/><Relationship Id="rId2" Type="http://schemas.openxmlformats.org/officeDocument/2006/relationships/notesSlide" Target="../notesSlides/notesSlide134.xml"/></Relationships>
</file>

<file path=ppt/slides/_rels/slide135.xml.rels><?xml version="1.0" encoding="UTF-8" standalone="yes"?>
<Relationships xmlns="http://schemas.openxmlformats.org/package/2006/relationships"><Relationship Id="rId3" Type="http://schemas.openxmlformats.org/officeDocument/2006/relationships/image" Target="../media/image163.png"/><Relationship Id="rId4" Type="http://schemas.openxmlformats.org/officeDocument/2006/relationships/image" Target="../media/image164.png"/><Relationship Id="rId1" Type="http://schemas.openxmlformats.org/officeDocument/2006/relationships/slideLayout" Target="../slideLayouts/slideLayout37.xml"/><Relationship Id="rId2" Type="http://schemas.openxmlformats.org/officeDocument/2006/relationships/notesSlide" Target="../notesSlides/notesSlide135.xml"/></Relationships>
</file>

<file path=ppt/slides/_rels/slide136.xml.rels><?xml version="1.0" encoding="UTF-8" standalone="yes"?>
<Relationships xmlns="http://schemas.openxmlformats.org/package/2006/relationships"><Relationship Id="rId3" Type="http://schemas.openxmlformats.org/officeDocument/2006/relationships/image" Target="../media/image165.png"/><Relationship Id="rId4" Type="http://schemas.openxmlformats.org/officeDocument/2006/relationships/image" Target="../media/image166.jpeg"/><Relationship Id="rId1" Type="http://schemas.openxmlformats.org/officeDocument/2006/relationships/slideLayout" Target="../slideLayouts/slideLayout37.xml"/><Relationship Id="rId2" Type="http://schemas.openxmlformats.org/officeDocument/2006/relationships/notesSlide" Target="../notesSlides/notesSlide136.xml"/></Relationships>
</file>

<file path=ppt/slides/_rels/slide137.xml.rels><?xml version="1.0" encoding="UTF-8" standalone="yes"?>
<Relationships xmlns="http://schemas.openxmlformats.org/package/2006/relationships"><Relationship Id="rId3" Type="http://schemas.openxmlformats.org/officeDocument/2006/relationships/hyperlink" Target="mailto:hcup@ahrq.gov" TargetMode="External"/><Relationship Id="rId4" Type="http://schemas.openxmlformats.org/officeDocument/2006/relationships/image" Target="../media/image167.jpeg"/><Relationship Id="rId1" Type="http://schemas.openxmlformats.org/officeDocument/2006/relationships/slideLayout" Target="../slideLayouts/slideLayout54.xml"/><Relationship Id="rId2" Type="http://schemas.openxmlformats.org/officeDocument/2006/relationships/notesSlide" Target="../notesSlides/notesSlide137.xml"/></Relationships>
</file>

<file path=ppt/slides/_rels/slide138.xml.rels><?xml version="1.0" encoding="UTF-8" standalone="yes"?>
<Relationships xmlns="http://schemas.openxmlformats.org/package/2006/relationships"><Relationship Id="rId3" Type="http://schemas.openxmlformats.org/officeDocument/2006/relationships/image" Target="../media/image168.png"/><Relationship Id="rId4" Type="http://schemas.openxmlformats.org/officeDocument/2006/relationships/hyperlink" Target="http://www.hcup-us.ahrq.gov/tech_assist/tutorials.jsp" TargetMode="External"/><Relationship Id="rId1" Type="http://schemas.openxmlformats.org/officeDocument/2006/relationships/slideLayout" Target="../slideLayouts/slideLayout47.xml"/><Relationship Id="rId2" Type="http://schemas.openxmlformats.org/officeDocument/2006/relationships/notesSlide" Target="../notesSlides/notesSlide138.xml"/></Relationships>
</file>

<file path=ppt/slides/_rels/slide139.xml.rels><?xml version="1.0" encoding="UTF-8" standalone="yes"?>
<Relationships xmlns="http://schemas.openxmlformats.org/package/2006/relationships"><Relationship Id="rId3" Type="http://schemas.openxmlformats.org/officeDocument/2006/relationships/image" Target="../media/image169.png"/><Relationship Id="rId4" Type="http://schemas.openxmlformats.org/officeDocument/2006/relationships/image" Target="../media/image70.jpeg"/><Relationship Id="rId5" Type="http://schemas.openxmlformats.org/officeDocument/2006/relationships/image" Target="../media/image170.jpeg"/><Relationship Id="rId6" Type="http://schemas.openxmlformats.org/officeDocument/2006/relationships/image" Target="../media/image171.jpeg"/><Relationship Id="rId7" Type="http://schemas.openxmlformats.org/officeDocument/2006/relationships/image" Target="../media/image11.jpeg"/><Relationship Id="rId8" Type="http://schemas.openxmlformats.org/officeDocument/2006/relationships/image" Target="../media/image172.jpeg"/><Relationship Id="rId1" Type="http://schemas.openxmlformats.org/officeDocument/2006/relationships/slideLayout" Target="../slideLayouts/slideLayout47.xml"/><Relationship Id="rId2" Type="http://schemas.openxmlformats.org/officeDocument/2006/relationships/notesSlide" Target="../notesSlides/notesSlide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40.xml"/><Relationship Id="rId3" Type="http://schemas.openxmlformats.org/officeDocument/2006/relationships/image" Target="../media/image17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1" Type="http://schemas.openxmlformats.org/officeDocument/2006/relationships/slideLayout" Target="../slideLayouts/slideLayout4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4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jpeg"/><Relationship Id="rId7" Type="http://schemas.openxmlformats.org/officeDocument/2006/relationships/image" Target="../media/image5.png"/><Relationship Id="rId8" Type="http://schemas.openxmlformats.org/officeDocument/2006/relationships/image" Target="../media/image55.png"/><Relationship Id="rId1" Type="http://schemas.openxmlformats.org/officeDocument/2006/relationships/slideLayout" Target="../slideLayouts/slideLayout4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oleObject" Target="../embeddings/oleObject17.bin"/><Relationship Id="rId5" Type="http://schemas.openxmlformats.org/officeDocument/2006/relationships/image" Target="../media/image56.emf"/><Relationship Id="rId1" Type="http://schemas.openxmlformats.org/officeDocument/2006/relationships/vmlDrawing" Target="../drawings/vmlDrawing15.vml"/><Relationship Id="rId2"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jpeg"/><Relationship Id="rId5" Type="http://schemas.openxmlformats.org/officeDocument/2006/relationships/image" Target="../media/image59.jpeg"/><Relationship Id="rId1" Type="http://schemas.openxmlformats.org/officeDocument/2006/relationships/slideLayout" Target="../slideLayouts/slideLayout55.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4" Type="http://schemas.openxmlformats.org/officeDocument/2006/relationships/image" Target="../media/image61.jpeg"/><Relationship Id="rId5" Type="http://schemas.openxmlformats.org/officeDocument/2006/relationships/image" Target="../media/image62.jpeg"/><Relationship Id="rId1" Type="http://schemas.openxmlformats.org/officeDocument/2006/relationships/slideLayout" Target="../slideLayouts/slideLayout5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34.xml"/><Relationship Id="rId3" Type="http://schemas.openxmlformats.org/officeDocument/2006/relationships/image" Target="../media/image6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5.xml"/><Relationship Id="rId3" Type="http://schemas.openxmlformats.org/officeDocument/2006/relationships/image" Target="../media/image3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1" Type="http://schemas.openxmlformats.org/officeDocument/2006/relationships/image" Target="../media/image8.png"/><Relationship Id="rId12" Type="http://schemas.openxmlformats.org/officeDocument/2006/relationships/image" Target="../media/image9.jpeg"/><Relationship Id="rId13" Type="http://schemas.openxmlformats.org/officeDocument/2006/relationships/image" Target="../media/image10.png"/><Relationship Id="rId1" Type="http://schemas.openxmlformats.org/officeDocument/2006/relationships/slideLayout" Target="../slideLayouts/slideLayout37.xml"/><Relationship Id="rId2" Type="http://schemas.openxmlformats.org/officeDocument/2006/relationships/notesSlide" Target="../notesSlides/notesSlide4.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5.png"/><Relationship Id="rId9" Type="http://schemas.openxmlformats.org/officeDocument/2006/relationships/image" Target="../media/image6.jpeg"/><Relationship Id="rId10"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2.xml"/><Relationship Id="rId3" Type="http://schemas.openxmlformats.org/officeDocument/2006/relationships/image" Target="../media/image64.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3.xml"/><Relationship Id="rId3" Type="http://schemas.openxmlformats.org/officeDocument/2006/relationships/image" Target="../media/image65.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44.xml"/><Relationship Id="rId3" Type="http://schemas.openxmlformats.org/officeDocument/2006/relationships/image" Target="../media/image6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45.xml"/><Relationship Id="rId3" Type="http://schemas.openxmlformats.org/officeDocument/2006/relationships/image" Target="../media/image6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xml"/><Relationship Id="rId3" Type="http://schemas.openxmlformats.org/officeDocument/2006/relationships/image" Target="../media/image11.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51.xml"/><Relationship Id="rId3" Type="http://schemas.openxmlformats.org/officeDocument/2006/relationships/image" Target="../media/image68.jpeg"/></Relationships>
</file>

<file path=ppt/slides/_rels/slide52.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jpeg"/><Relationship Id="rId5" Type="http://schemas.openxmlformats.org/officeDocument/2006/relationships/image" Target="../media/image71.png"/><Relationship Id="rId6" Type="http://schemas.openxmlformats.org/officeDocument/2006/relationships/image" Target="../media/image72.jpeg"/><Relationship Id="rId7" Type="http://schemas.openxmlformats.org/officeDocument/2006/relationships/image" Target="../media/image73.png"/><Relationship Id="rId1" Type="http://schemas.openxmlformats.org/officeDocument/2006/relationships/slideLayout" Target="../slideLayouts/slideLayout47.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image" Target="../media/image74.jpeg"/><Relationship Id="rId4" Type="http://schemas.openxmlformats.org/officeDocument/2006/relationships/hyperlink" Target="http://www.hcup-us.ahrq.gov/tech_assist/centdist.jsp" TargetMode="External"/><Relationship Id="rId1" Type="http://schemas.openxmlformats.org/officeDocument/2006/relationships/slideLayout" Target="../slideLayouts/slideLayout39.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3" Type="http://schemas.openxmlformats.org/officeDocument/2006/relationships/hyperlink" Target="http://www.hcup-us.ahrq.gov/tech_assist/centdist.jsp" TargetMode="External"/><Relationship Id="rId4" Type="http://schemas.openxmlformats.org/officeDocument/2006/relationships/hyperlink" Target="mailto:HCUPDistributor@ahrq.gov" TargetMode="External"/><Relationship Id="rId1" Type="http://schemas.openxmlformats.org/officeDocument/2006/relationships/slideLayout" Target="../slideLayouts/slideLayout5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hyperlink" Target="http://www.hcup-us.ahrq.gov/tech_assist/dua.jsp" TargetMode="External"/><Relationship Id="rId1" Type="http://schemas.openxmlformats.org/officeDocument/2006/relationships/slideLayout" Target="../slideLayouts/slideLayout53.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png"/><Relationship Id="rId5" Type="http://schemas.openxmlformats.org/officeDocument/2006/relationships/image" Target="../media/image78.png"/><Relationship Id="rId6" Type="http://schemas.openxmlformats.org/officeDocument/2006/relationships/image" Target="../media/image79.png"/><Relationship Id="rId1" Type="http://schemas.openxmlformats.org/officeDocument/2006/relationships/slideLayout" Target="../slideLayouts/slideLayout37.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png"/><Relationship Id="rId1" Type="http://schemas.openxmlformats.org/officeDocument/2006/relationships/slideLayout" Target="../slideLayouts/slideLayout39.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hyperlink" Target="http://www.amazon.com/gp/product/images/1556483716/ref=dp_image_z_0?ie=UTF8&amp;n=283155&amp;s=books" TargetMode="External"/><Relationship Id="rId4" Type="http://schemas.openxmlformats.org/officeDocument/2006/relationships/image" Target="../media/image82.jpeg"/><Relationship Id="rId5" Type="http://schemas.openxmlformats.org/officeDocument/2006/relationships/hyperlink" Target="http://www.amazon.com/gp/product/images/1570666431/ref=dp_image_0?ie=UTF8&amp;n=283155&amp;s=books" TargetMode="External"/><Relationship Id="rId6" Type="http://schemas.openxmlformats.org/officeDocument/2006/relationships/image" Target="../media/image83.jpeg"/><Relationship Id="rId7" Type="http://schemas.openxmlformats.org/officeDocument/2006/relationships/image" Target="../media/image81.png"/><Relationship Id="rId1" Type="http://schemas.openxmlformats.org/officeDocument/2006/relationships/slideLayout" Target="../slideLayouts/slideLayout4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5.xml"/><Relationship Id="rId3" Type="http://schemas.openxmlformats.org/officeDocument/2006/relationships/image" Target="../media/image8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66.xml"/><Relationship Id="rId3" Type="http://schemas.openxmlformats.org/officeDocument/2006/relationships/image" Target="../media/image85.jpeg"/></Relationships>
</file>

<file path=ppt/slides/_rels/slide67.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png"/><Relationship Id="rId5" Type="http://schemas.openxmlformats.org/officeDocument/2006/relationships/image" Target="../media/image88.png"/><Relationship Id="rId6" Type="http://schemas.openxmlformats.org/officeDocument/2006/relationships/image" Target="../media/image89.png"/><Relationship Id="rId1" Type="http://schemas.openxmlformats.org/officeDocument/2006/relationships/slideLayout" Target="../slideLayouts/slideLayout47.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8.xml"/><Relationship Id="rId3" Type="http://schemas.openxmlformats.org/officeDocument/2006/relationships/image" Target="../media/image86.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9.xml"/><Relationship Id="rId3" Type="http://schemas.openxmlformats.org/officeDocument/2006/relationships/image" Target="../media/image9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70.xml"/><Relationship Id="rId3" Type="http://schemas.openxmlformats.org/officeDocument/2006/relationships/image" Target="../media/image8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71.xml"/><Relationship Id="rId3" Type="http://schemas.openxmlformats.org/officeDocument/2006/relationships/image" Target="../media/image9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73.xml"/><Relationship Id="rId3" Type="http://schemas.openxmlformats.org/officeDocument/2006/relationships/image" Target="../media/image92.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3" Type="http://schemas.openxmlformats.org/officeDocument/2006/relationships/image" Target="../media/image93.jpeg"/><Relationship Id="rId4" Type="http://schemas.openxmlformats.org/officeDocument/2006/relationships/hyperlink" Target="http://jama.ama-assn.org/" TargetMode="External"/><Relationship Id="rId5" Type="http://schemas.openxmlformats.org/officeDocument/2006/relationships/image" Target="../media/image94.png"/><Relationship Id="rId6" Type="http://schemas.openxmlformats.org/officeDocument/2006/relationships/image" Target="../media/image95.jpeg"/><Relationship Id="rId7" Type="http://schemas.openxmlformats.org/officeDocument/2006/relationships/image" Target="../media/image96.jpeg"/><Relationship Id="rId1" Type="http://schemas.openxmlformats.org/officeDocument/2006/relationships/slideLayout" Target="../slideLayouts/slideLayout47.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3" Type="http://schemas.openxmlformats.org/officeDocument/2006/relationships/image" Target="../media/image97.jpeg"/><Relationship Id="rId4" Type="http://schemas.openxmlformats.org/officeDocument/2006/relationships/image" Target="../media/image98.png"/><Relationship Id="rId1" Type="http://schemas.openxmlformats.org/officeDocument/2006/relationships/slideLayout" Target="../slideLayouts/slideLayout47.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9" Type="http://schemas.openxmlformats.org/officeDocument/2006/relationships/image" Target="../media/image18.png"/><Relationship Id="rId20" Type="http://schemas.openxmlformats.org/officeDocument/2006/relationships/image" Target="../media/image29.png"/><Relationship Id="rId21" Type="http://schemas.openxmlformats.org/officeDocument/2006/relationships/image" Target="../media/image30.jpeg"/><Relationship Id="rId22" Type="http://schemas.openxmlformats.org/officeDocument/2006/relationships/image" Target="../media/image31.png"/><Relationship Id="rId10" Type="http://schemas.openxmlformats.org/officeDocument/2006/relationships/image" Target="../media/image19.png"/><Relationship Id="rId11" Type="http://schemas.openxmlformats.org/officeDocument/2006/relationships/image" Target="../media/image20.png"/><Relationship Id="rId12" Type="http://schemas.openxmlformats.org/officeDocument/2006/relationships/image" Target="../media/image21.png"/><Relationship Id="rId13" Type="http://schemas.openxmlformats.org/officeDocument/2006/relationships/image" Target="../media/image22.png"/><Relationship Id="rId14" Type="http://schemas.openxmlformats.org/officeDocument/2006/relationships/image" Target="../media/image23.jpeg"/><Relationship Id="rId15" Type="http://schemas.openxmlformats.org/officeDocument/2006/relationships/image" Target="../media/image24.png"/><Relationship Id="rId16" Type="http://schemas.openxmlformats.org/officeDocument/2006/relationships/image" Target="../media/image25.png"/><Relationship Id="rId17" Type="http://schemas.openxmlformats.org/officeDocument/2006/relationships/image" Target="../media/image26.jpeg"/><Relationship Id="rId18" Type="http://schemas.openxmlformats.org/officeDocument/2006/relationships/image" Target="../media/image27.png"/><Relationship Id="rId19" Type="http://schemas.openxmlformats.org/officeDocument/2006/relationships/image" Target="../media/image28.jpeg"/><Relationship Id="rId1" Type="http://schemas.openxmlformats.org/officeDocument/2006/relationships/slideLayout" Target="../slideLayouts/slideLayout39.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3.jpe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80.xml"/><Relationship Id="rId3" Type="http://schemas.openxmlformats.org/officeDocument/2006/relationships/image" Target="../media/image99.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81.xml"/><Relationship Id="rId3" Type="http://schemas.openxmlformats.org/officeDocument/2006/relationships/hyperlink" Target="http://www.hcup-us.ahrq.gov/tools_software.jsp"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100.jpeg"/><Relationship Id="rId4" Type="http://schemas.openxmlformats.org/officeDocument/2006/relationships/hyperlink" Target="http://www.hcup-us.ahrq.gov/tools_software.jsp" TargetMode="External"/><Relationship Id="rId1" Type="http://schemas.openxmlformats.org/officeDocument/2006/relationships/slideLayout" Target="../slideLayouts/slideLayout47.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3" Type="http://schemas.openxmlformats.org/officeDocument/2006/relationships/hyperlink" Target="http://monahrq.ahrq.gov/" TargetMode="External"/><Relationship Id="rId4" Type="http://schemas.openxmlformats.org/officeDocument/2006/relationships/hyperlink" Target="http://hcup.ahrq.gov/hcupnet" TargetMode="External"/><Relationship Id="rId5" Type="http://schemas.openxmlformats.org/officeDocument/2006/relationships/image" Target="../media/image101.png"/><Relationship Id="rId6" Type="http://schemas.openxmlformats.org/officeDocument/2006/relationships/image" Target="../media/image102.png"/><Relationship Id="rId1" Type="http://schemas.openxmlformats.org/officeDocument/2006/relationships/slideLayout" Target="../slideLayouts/slideLayout47.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3" Type="http://schemas.openxmlformats.org/officeDocument/2006/relationships/image" Target="../media/image103.jpeg"/><Relationship Id="rId4" Type="http://schemas.openxmlformats.org/officeDocument/2006/relationships/image" Target="../media/image104.jpeg"/><Relationship Id="rId5" Type="http://schemas.openxmlformats.org/officeDocument/2006/relationships/image" Target="../media/image105.jpeg"/><Relationship Id="rId6" Type="http://schemas.openxmlformats.org/officeDocument/2006/relationships/image" Target="../media/image106.png"/><Relationship Id="rId1" Type="http://schemas.openxmlformats.org/officeDocument/2006/relationships/slideLayout" Target="../slideLayouts/slideLayout47.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3" Type="http://schemas.openxmlformats.org/officeDocument/2006/relationships/image" Target="../media/image107.png"/><Relationship Id="rId4" Type="http://schemas.openxmlformats.org/officeDocument/2006/relationships/hyperlink" Target="http://hcup.ahrq.gov/hcup.net" TargetMode="External"/><Relationship Id="rId1" Type="http://schemas.openxmlformats.org/officeDocument/2006/relationships/slideLayout" Target="../slideLayouts/slideLayout47.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88.xml"/><Relationship Id="rId3" Type="http://schemas.openxmlformats.org/officeDocument/2006/relationships/image" Target="../media/image108.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89.xml"/><Relationship Id="rId3" Type="http://schemas.openxmlformats.org/officeDocument/2006/relationships/image" Target="../media/image10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0.xml"/><Relationship Id="rId3" Type="http://schemas.openxmlformats.org/officeDocument/2006/relationships/image" Target="../media/image11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1.xml"/><Relationship Id="rId3" Type="http://schemas.openxmlformats.org/officeDocument/2006/relationships/image" Target="../media/image11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2.xml"/><Relationship Id="rId3" Type="http://schemas.openxmlformats.org/officeDocument/2006/relationships/image" Target="../media/image112.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3.xml"/><Relationship Id="rId3" Type="http://schemas.openxmlformats.org/officeDocument/2006/relationships/image" Target="../media/image113.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4.xml"/><Relationship Id="rId3" Type="http://schemas.openxmlformats.org/officeDocument/2006/relationships/image" Target="../media/image114.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5.xml"/><Relationship Id="rId3" Type="http://schemas.openxmlformats.org/officeDocument/2006/relationships/image" Target="../media/image11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6.xml"/><Relationship Id="rId3" Type="http://schemas.openxmlformats.org/officeDocument/2006/relationships/image" Target="../media/image116.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7.xml"/><Relationship Id="rId3" Type="http://schemas.openxmlformats.org/officeDocument/2006/relationships/image" Target="../media/image117.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8.xml"/><Relationship Id="rId3" Type="http://schemas.openxmlformats.org/officeDocument/2006/relationships/image" Target="../media/image118.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99.xml"/><Relationship Id="rId3" Type="http://schemas.openxmlformats.org/officeDocument/2006/relationships/image" Target="../media/image1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ctrTitle"/>
          </p:nvPr>
        </p:nvSpPr>
        <p:spPr/>
        <p:txBody>
          <a:bodyPr/>
          <a:lstStyle/>
          <a:p>
            <a:pPr eaLnBrk="1" hangingPunct="1"/>
            <a:r>
              <a:rPr lang="en-US" sz="3600" dirty="0">
                <a:latin typeface="Arial" charset="0"/>
              </a:rPr>
              <a:t>The Healthcare Cost and Utilization Project (HCUP)</a:t>
            </a:r>
          </a:p>
        </p:txBody>
      </p:sp>
      <p:sp>
        <p:nvSpPr>
          <p:cNvPr id="2" name="Subtitle 1"/>
          <p:cNvSpPr>
            <a:spLocks noGrp="1"/>
          </p:cNvSpPr>
          <p:nvPr>
            <p:ph type="subTitle" idx="1"/>
          </p:nvPr>
        </p:nvSpPr>
        <p:spPr/>
        <p:txBody>
          <a:bodyPr/>
          <a:lstStyle/>
          <a:p>
            <a:pPr>
              <a:lnSpc>
                <a:spcPct val="80000"/>
              </a:lnSpc>
              <a:buClr>
                <a:srgbClr val="FFFF00"/>
              </a:buClr>
              <a:defRPr/>
            </a:pPr>
            <a:r>
              <a:rPr lang="en-US" b="1" dirty="0"/>
              <a:t>HCUP Data Resources for Research &amp; Policy</a:t>
            </a:r>
          </a:p>
          <a:p>
            <a:pPr>
              <a:lnSpc>
                <a:spcPct val="80000"/>
              </a:lnSpc>
              <a:buClr>
                <a:srgbClr val="FFFF00"/>
              </a:buClr>
              <a:defRPr/>
            </a:pPr>
            <a:endParaRPr lang="en-US" sz="600" b="1" dirty="0">
              <a:solidFill>
                <a:srgbClr val="F0EA00"/>
              </a:solidFill>
            </a:endParaRPr>
          </a:p>
          <a:p>
            <a:pPr>
              <a:lnSpc>
                <a:spcPct val="80000"/>
              </a:lnSpc>
              <a:buClr>
                <a:srgbClr val="FFFF00"/>
              </a:buClr>
              <a:defRPr/>
            </a:pPr>
            <a:endParaRPr lang="en-US" sz="600" b="1" dirty="0">
              <a:solidFill>
                <a:srgbClr val="F0EA00"/>
              </a:solidFill>
            </a:endParaRPr>
          </a:p>
          <a:p>
            <a:pPr>
              <a:lnSpc>
                <a:spcPct val="80000"/>
              </a:lnSpc>
              <a:buClr>
                <a:srgbClr val="FFFF00"/>
              </a:buClr>
              <a:defRPr/>
            </a:pPr>
            <a:endParaRPr lang="en-US" sz="600" b="1" dirty="0">
              <a:solidFill>
                <a:srgbClr val="F0EA00"/>
              </a:solidFill>
            </a:endParaRPr>
          </a:p>
          <a:p>
            <a:pPr>
              <a:lnSpc>
                <a:spcPct val="80000"/>
              </a:lnSpc>
              <a:buClr>
                <a:srgbClr val="FFFF00"/>
              </a:buClr>
              <a:defRPr/>
            </a:pPr>
            <a:r>
              <a:rPr lang="en-US" b="1" dirty="0">
                <a:solidFill>
                  <a:srgbClr val="F0EA00"/>
                </a:solidFill>
              </a:rPr>
              <a:t>P. Hannah Davis, MS</a:t>
            </a:r>
          </a:p>
          <a:p>
            <a:pPr>
              <a:lnSpc>
                <a:spcPct val="80000"/>
              </a:lnSpc>
              <a:buClr>
                <a:srgbClr val="FFFF00"/>
              </a:buClr>
              <a:defRPr/>
            </a:pPr>
            <a:r>
              <a:rPr lang="en-US" b="1" dirty="0">
                <a:solidFill>
                  <a:srgbClr val="F0EA00"/>
                </a:solidFill>
              </a:rPr>
              <a:t>Claudia Steiner, MD, MPH</a:t>
            </a:r>
          </a:p>
          <a:p>
            <a:pPr>
              <a:lnSpc>
                <a:spcPct val="80000"/>
              </a:lnSpc>
              <a:buClr>
                <a:srgbClr val="FFFF00"/>
              </a:buClr>
              <a:defRPr/>
            </a:pPr>
            <a:r>
              <a:rPr lang="en-US" sz="2000" b="1" dirty="0"/>
              <a:t>Agency for Healthcare Research and Quality</a:t>
            </a:r>
          </a:p>
          <a:p>
            <a:endParaRPr lang="en-US" dirty="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7663" y="214313"/>
            <a:ext cx="6088062" cy="768350"/>
          </a:xfrm>
        </p:spPr>
        <p:txBody>
          <a:bodyPr/>
          <a:lstStyle/>
          <a:p>
            <a:r>
              <a:rPr lang="en-US" dirty="0">
                <a:latin typeface="Arial" charset="0"/>
              </a:rPr>
              <a:t>The HCUP Partnership</a:t>
            </a:r>
          </a:p>
        </p:txBody>
      </p:sp>
      <p:sp>
        <p:nvSpPr>
          <p:cNvPr id="3584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57DEB07-BE93-1842-AEAB-5834AF3BB825}" type="slidenum">
              <a:rPr lang="en-US" sz="1200"/>
              <a:pPr/>
              <a:t>10</a:t>
            </a:fld>
            <a:endParaRPr lang="en-US" sz="1200"/>
          </a:p>
        </p:txBody>
      </p:sp>
      <p:grpSp>
        <p:nvGrpSpPr>
          <p:cNvPr id="3" name="Group 2" descr="HCUP Partnership: State &gt; Federal &gt; Industry"/>
          <p:cNvGrpSpPr/>
          <p:nvPr/>
        </p:nvGrpSpPr>
        <p:grpSpPr>
          <a:xfrm>
            <a:off x="603250" y="1416050"/>
            <a:ext cx="8293100" cy="5441950"/>
            <a:chOff x="603250" y="1416050"/>
            <a:chExt cx="8293100" cy="5441950"/>
          </a:xfrm>
        </p:grpSpPr>
        <p:pic>
          <p:nvPicPr>
            <p:cNvPr id="35844" name="Picture 4" descr="Untitled-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3250" y="1716088"/>
              <a:ext cx="3749675"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8" descr="Capital.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49738" y="1516063"/>
              <a:ext cx="4646612"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32" descr="udx8mr9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671763" y="4475163"/>
              <a:ext cx="3122612" cy="238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7" name="TextBox 11"/>
            <p:cNvSpPr txBox="1">
              <a:spLocks noChangeArrowheads="1"/>
            </p:cNvSpPr>
            <p:nvPr/>
          </p:nvSpPr>
          <p:spPr bwMode="auto">
            <a:xfrm>
              <a:off x="1020763" y="3640138"/>
              <a:ext cx="2306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a:t>State</a:t>
              </a:r>
            </a:p>
          </p:txBody>
        </p:sp>
        <p:sp>
          <p:nvSpPr>
            <p:cNvPr id="35848" name="TextBox 12"/>
            <p:cNvSpPr txBox="1">
              <a:spLocks noChangeArrowheads="1"/>
            </p:cNvSpPr>
            <p:nvPr/>
          </p:nvSpPr>
          <p:spPr bwMode="auto">
            <a:xfrm>
              <a:off x="5273675" y="3789363"/>
              <a:ext cx="2913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a:t>Federal</a:t>
              </a:r>
            </a:p>
          </p:txBody>
        </p:sp>
        <p:sp>
          <p:nvSpPr>
            <p:cNvPr id="35849" name="TextBox 13"/>
            <p:cNvSpPr txBox="1">
              <a:spLocks noChangeArrowheads="1"/>
            </p:cNvSpPr>
            <p:nvPr/>
          </p:nvSpPr>
          <p:spPr bwMode="auto">
            <a:xfrm>
              <a:off x="2808288" y="6210300"/>
              <a:ext cx="2911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a:t>Industry</a:t>
              </a:r>
            </a:p>
          </p:txBody>
        </p:sp>
        <p:grpSp>
          <p:nvGrpSpPr>
            <p:cNvPr id="35850" name="Group 84"/>
            <p:cNvGrpSpPr>
              <a:grpSpLocks/>
            </p:cNvGrpSpPr>
            <p:nvPr/>
          </p:nvGrpSpPr>
          <p:grpSpPr bwMode="auto">
            <a:xfrm>
              <a:off x="5845175" y="4435475"/>
              <a:ext cx="1328738" cy="1225550"/>
              <a:chOff x="4931404" y="3738710"/>
              <a:chExt cx="1052381" cy="972279"/>
            </a:xfrm>
          </p:grpSpPr>
          <p:sp>
            <p:nvSpPr>
              <p:cNvPr id="83" name="Bent Arrow 82"/>
              <p:cNvSpPr/>
              <p:nvPr/>
            </p:nvSpPr>
            <p:spPr bwMode="auto">
              <a:xfrm rot="9897900">
                <a:off x="4931404" y="3949035"/>
                <a:ext cx="978198" cy="761954"/>
              </a:xfrm>
              <a:prstGeom prst="bentArrow">
                <a:avLst/>
              </a:prstGeom>
              <a:solidFill>
                <a:schemeClr val="tx2"/>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84" name="Bent Arrow 83"/>
              <p:cNvSpPr/>
              <p:nvPr/>
            </p:nvSpPr>
            <p:spPr bwMode="auto">
              <a:xfrm rot="15165356" flipV="1">
                <a:off x="5173386" y="3744421"/>
                <a:ext cx="816110" cy="804688"/>
              </a:xfrm>
              <a:prstGeom prst="bentArrow">
                <a:avLst/>
              </a:prstGeom>
              <a:solidFill>
                <a:schemeClr val="tx2"/>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grpSp>
        <p:grpSp>
          <p:nvGrpSpPr>
            <p:cNvPr id="35851" name="Group 85"/>
            <p:cNvGrpSpPr>
              <a:grpSpLocks/>
            </p:cNvGrpSpPr>
            <p:nvPr/>
          </p:nvGrpSpPr>
          <p:grpSpPr bwMode="auto">
            <a:xfrm rot="20862585" flipH="1">
              <a:off x="1341438" y="4200525"/>
              <a:ext cx="1368425" cy="1228725"/>
              <a:chOff x="4931404" y="3738710"/>
              <a:chExt cx="1052381" cy="972279"/>
            </a:xfrm>
          </p:grpSpPr>
          <p:sp>
            <p:nvSpPr>
              <p:cNvPr id="87" name="Bent Arrow 86"/>
              <p:cNvSpPr/>
              <p:nvPr/>
            </p:nvSpPr>
            <p:spPr bwMode="auto">
              <a:xfrm rot="9897900">
                <a:off x="4933878" y="3942030"/>
                <a:ext cx="977909" cy="762498"/>
              </a:xfrm>
              <a:prstGeom prst="bentArrow">
                <a:avLst/>
              </a:prstGeom>
              <a:solidFill>
                <a:schemeClr val="tx2"/>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88" name="Bent Arrow 87"/>
              <p:cNvSpPr/>
              <p:nvPr/>
            </p:nvSpPr>
            <p:spPr bwMode="auto">
              <a:xfrm rot="15165356" flipV="1">
                <a:off x="5179337" y="3733686"/>
                <a:ext cx="816513" cy="805767"/>
              </a:xfrm>
              <a:prstGeom prst="bentArrow">
                <a:avLst/>
              </a:prstGeom>
              <a:solidFill>
                <a:schemeClr val="tx2"/>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grpSp>
        <p:grpSp>
          <p:nvGrpSpPr>
            <p:cNvPr id="35852" name="Group 88"/>
            <p:cNvGrpSpPr>
              <a:grpSpLocks/>
            </p:cNvGrpSpPr>
            <p:nvPr/>
          </p:nvGrpSpPr>
          <p:grpSpPr bwMode="auto">
            <a:xfrm rot="8270971" flipH="1">
              <a:off x="4152900" y="1416050"/>
              <a:ext cx="1371600" cy="1227138"/>
              <a:chOff x="4931404" y="3738710"/>
              <a:chExt cx="1052381" cy="972279"/>
            </a:xfrm>
          </p:grpSpPr>
          <p:sp>
            <p:nvSpPr>
              <p:cNvPr id="90" name="Bent Arrow 89"/>
              <p:cNvSpPr/>
              <p:nvPr/>
            </p:nvSpPr>
            <p:spPr bwMode="auto">
              <a:xfrm rot="9897900">
                <a:off x="4896666" y="3957587"/>
                <a:ext cx="978081" cy="762226"/>
              </a:xfrm>
              <a:prstGeom prst="bentArrow">
                <a:avLst/>
              </a:prstGeom>
              <a:solidFill>
                <a:schemeClr val="tx2"/>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91" name="Bent Arrow 90"/>
              <p:cNvSpPr/>
              <p:nvPr/>
            </p:nvSpPr>
            <p:spPr bwMode="auto">
              <a:xfrm rot="15165356" flipV="1">
                <a:off x="5163446" y="3765533"/>
                <a:ext cx="816311" cy="803902"/>
              </a:xfrm>
              <a:prstGeom prst="bentArrow">
                <a:avLst/>
              </a:prstGeom>
              <a:solidFill>
                <a:schemeClr val="tx2"/>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gr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26978" name="Picture 2"/>
            <p:cNvPicPr>
              <a:picLocks noChangeAspect="1" noChangeArrowheads="1"/>
            </p:cNvPicPr>
            <p:nvPr/>
          </p:nvPicPr>
          <p:blipFill>
            <a:blip r:embed="rId3">
              <a:extLst>
                <a:ext uri="{28A0092B-C50C-407E-A947-70E740481C1C}">
                  <a14:useLocalDpi xmlns:a14="http://schemas.microsoft.com/office/drawing/2010/main" val="0"/>
                </a:ext>
              </a:extLst>
            </a:blip>
            <a:srcRect t="14583" r="1945"/>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6979" name="Straight Arrow Connector 5"/>
            <p:cNvCxnSpPr>
              <a:cxnSpLocks noChangeShapeType="1"/>
            </p:cNvCxnSpPr>
            <p:nvPr/>
          </p:nvCxnSpPr>
          <p:spPr bwMode="auto">
            <a:xfrm rot="10800000" flipV="1">
              <a:off x="1371600" y="2819400"/>
              <a:ext cx="762000" cy="1524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3"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t="14583" r="272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t="14583" r="1945"/>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ea typeface="+mj-ea"/>
            </a:endParaRPr>
          </a:p>
        </p:txBody>
      </p:sp>
      <p:sp>
        <p:nvSpPr>
          <p:cNvPr id="3" name="Content Placeholder 2"/>
          <p:cNvSpPr>
            <a:spLocks noGrp="1"/>
          </p:cNvSpPr>
          <p:nvPr>
            <p:ph idx="1"/>
          </p:nvPr>
        </p:nvSpPr>
        <p:spPr/>
        <p:txBody>
          <a:bodyPr/>
          <a:lstStyle/>
          <a:p>
            <a:pPr>
              <a:buFont typeface="Wingdings" pitchFamily="2" charset="2"/>
              <a:buChar char="n"/>
              <a:defRPr/>
            </a:pPr>
            <a:endParaRPr lang="en-US">
              <a:ea typeface="+mn-ea"/>
            </a:endParaRPr>
          </a:p>
        </p:txBody>
      </p:sp>
      <p:sp>
        <p:nvSpPr>
          <p:cNvPr id="13005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090184D2-2312-F240-82AF-0167B5AE8B9F}" type="slidenum">
              <a:rPr lang="en-US" sz="1200"/>
              <a:pPr/>
              <a:t>103</a:t>
            </a:fld>
            <a:endParaRPr lang="en-US" sz="1200"/>
          </a:p>
        </p:txBody>
      </p:sp>
      <p:grpSp>
        <p:nvGrpSpPr>
          <p:cNvPr id="4" name="Group 3" descr="H-CUPnet Screen shot"/>
          <p:cNvGrpSpPr/>
          <p:nvPr/>
        </p:nvGrpSpPr>
        <p:grpSpPr>
          <a:xfrm>
            <a:off x="0" y="-23813"/>
            <a:ext cx="9432925" cy="6881813"/>
            <a:chOff x="0" y="-23813"/>
            <a:chExt cx="9432925" cy="6881813"/>
          </a:xfrm>
        </p:grpSpPr>
        <p:pic>
          <p:nvPicPr>
            <p:cNvPr id="130053" name="Picture 2"/>
            <p:cNvPicPr>
              <a:picLocks noChangeAspect="1" noChangeArrowheads="1"/>
            </p:cNvPicPr>
            <p:nvPr/>
          </p:nvPicPr>
          <p:blipFill>
            <a:blip r:embed="rId3">
              <a:extLst>
                <a:ext uri="{28A0092B-C50C-407E-A947-70E740481C1C}">
                  <a14:useLocalDpi xmlns:a14="http://schemas.microsoft.com/office/drawing/2010/main" val="0"/>
                </a:ext>
              </a:extLst>
            </a:blip>
            <a:srcRect t="12090" r="922" b="7977"/>
            <a:stretch>
              <a:fillRect/>
            </a:stretch>
          </p:blipFill>
          <p:spPr bwMode="auto">
            <a:xfrm>
              <a:off x="0" y="-23813"/>
              <a:ext cx="9432925"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0054" name="Straight Arrow Connector 5"/>
            <p:cNvCxnSpPr>
              <a:cxnSpLocks noChangeShapeType="1"/>
            </p:cNvCxnSpPr>
            <p:nvPr/>
          </p:nvCxnSpPr>
          <p:spPr bwMode="auto">
            <a:xfrm rot="10800000" flipV="1">
              <a:off x="1804988" y="2940050"/>
              <a:ext cx="762000" cy="1524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t="14583" r="3502"/>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E832600E-8CCF-3646-AE63-7A4C574F5EA9}" type="slidenum">
              <a:rPr lang="en-US" sz="1200"/>
              <a:pPr/>
              <a:t>105</a:t>
            </a:fld>
            <a:endParaRPr lang="en-US" sz="1200"/>
          </a:p>
        </p:txBody>
      </p:sp>
      <p:grpSp>
        <p:nvGrpSpPr>
          <p:cNvPr id="2" name="Group 1" descr="H-CUPnet Screen shot"/>
          <p:cNvGrpSpPr/>
          <p:nvPr/>
        </p:nvGrpSpPr>
        <p:grpSpPr>
          <a:xfrm>
            <a:off x="-152400" y="0"/>
            <a:ext cx="9296400" cy="6858000"/>
            <a:chOff x="-152400" y="0"/>
            <a:chExt cx="9296400" cy="6858000"/>
          </a:xfrm>
        </p:grpSpPr>
        <p:pic>
          <p:nvPicPr>
            <p:cNvPr id="13209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0" name="Oval 3"/>
            <p:cNvSpPr>
              <a:spLocks noChangeArrowheads="1"/>
            </p:cNvSpPr>
            <p:nvPr/>
          </p:nvSpPr>
          <p:spPr bwMode="auto">
            <a:xfrm>
              <a:off x="-152400" y="6400800"/>
              <a:ext cx="5181600" cy="304800"/>
            </a:xfrm>
            <a:prstGeom prst="ellipse">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spcBef>
                  <a:spcPct val="30000"/>
                </a:spcBef>
              </a:pPr>
              <a:endParaRPr lang="en-US"/>
            </a:p>
          </p:txBody>
        </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4881F2C9-4136-7C45-802E-97F2F08A2DB4}" type="slidenum">
              <a:rPr lang="en-US" sz="1200"/>
              <a:pPr/>
              <a:t>106</a:t>
            </a:fld>
            <a:endParaRPr lang="en-US" sz="1200"/>
          </a:p>
        </p:txBody>
      </p:sp>
      <p:grpSp>
        <p:nvGrpSpPr>
          <p:cNvPr id="2" name="Group 1" descr="H-CUPnet Screen shot"/>
          <p:cNvGrpSpPr/>
          <p:nvPr/>
        </p:nvGrpSpPr>
        <p:grpSpPr>
          <a:xfrm>
            <a:off x="0" y="0"/>
            <a:ext cx="9144000" cy="6858000"/>
            <a:chOff x="0" y="0"/>
            <a:chExt cx="9144000" cy="6858000"/>
          </a:xfrm>
        </p:grpSpPr>
        <p:pic>
          <p:nvPicPr>
            <p:cNvPr id="1331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3124" name="Straight Arrow Connector 8"/>
            <p:cNvCxnSpPr>
              <a:cxnSpLocks noChangeShapeType="1"/>
            </p:cNvCxnSpPr>
            <p:nvPr/>
          </p:nvCxnSpPr>
          <p:spPr bwMode="auto">
            <a:xfrm rot="10800000" flipV="1">
              <a:off x="990600" y="3581400"/>
              <a:ext cx="990600" cy="762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83F11D1D-5E67-5242-84DD-70EE8E0AD668}" type="slidenum">
              <a:rPr lang="en-US" sz="1200"/>
              <a:pPr/>
              <a:t>107</a:t>
            </a:fld>
            <a:endParaRPr lang="en-US" sz="1200"/>
          </a:p>
        </p:txBody>
      </p:sp>
      <p:grpSp>
        <p:nvGrpSpPr>
          <p:cNvPr id="2" name="Group 1" descr="H-CUPnet Screen shot"/>
          <p:cNvGrpSpPr/>
          <p:nvPr/>
        </p:nvGrpSpPr>
        <p:grpSpPr>
          <a:xfrm>
            <a:off x="0" y="-857250"/>
            <a:ext cx="9144000" cy="7715250"/>
            <a:chOff x="0" y="-857250"/>
            <a:chExt cx="9144000" cy="7715250"/>
          </a:xfrm>
        </p:grpSpPr>
        <p:pic>
          <p:nvPicPr>
            <p:cNvPr id="134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7250"/>
              <a:ext cx="9144000" cy="771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4148" name="Straight Arrow Connector 4"/>
            <p:cNvCxnSpPr>
              <a:cxnSpLocks noChangeShapeType="1"/>
            </p:cNvCxnSpPr>
            <p:nvPr/>
          </p:nvCxnSpPr>
          <p:spPr bwMode="auto">
            <a:xfrm rot="10800000" flipV="1">
              <a:off x="1981200" y="2286000"/>
              <a:ext cx="990600" cy="762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BED9174-88F9-6D48-87EA-472479CA4D60}" type="slidenum">
              <a:rPr lang="en-US" sz="1200"/>
              <a:pPr/>
              <a:t>108</a:t>
            </a:fld>
            <a:endParaRPr lang="en-US" sz="1200"/>
          </a:p>
        </p:txBody>
      </p:sp>
      <p:grpSp>
        <p:nvGrpSpPr>
          <p:cNvPr id="2" name="Group 1" descr="H-CUPnet Screen shot"/>
          <p:cNvGrpSpPr/>
          <p:nvPr/>
        </p:nvGrpSpPr>
        <p:grpSpPr>
          <a:xfrm>
            <a:off x="0" y="0"/>
            <a:ext cx="9144000" cy="6858000"/>
            <a:chOff x="0" y="0"/>
            <a:chExt cx="9144000" cy="6858000"/>
          </a:xfrm>
        </p:grpSpPr>
        <p:pic>
          <p:nvPicPr>
            <p:cNvPr id="13517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5172" name="Straight Arrow Connector 3"/>
            <p:cNvCxnSpPr>
              <a:cxnSpLocks noChangeShapeType="1"/>
            </p:cNvCxnSpPr>
            <p:nvPr/>
          </p:nvCxnSpPr>
          <p:spPr bwMode="auto">
            <a:xfrm rot="10800000" flipV="1">
              <a:off x="609600" y="3200400"/>
              <a:ext cx="990600" cy="762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363736CC-3E0E-154B-92FC-D39952D2C237}" type="slidenum">
              <a:rPr lang="en-US" sz="1200"/>
              <a:pPr/>
              <a:t>109</a:t>
            </a:fld>
            <a:endParaRPr lang="en-US" sz="1200"/>
          </a:p>
        </p:txBody>
      </p:sp>
      <p:grpSp>
        <p:nvGrpSpPr>
          <p:cNvPr id="2" name="Group 1" descr="H-CUPnet Screen shot"/>
          <p:cNvGrpSpPr/>
          <p:nvPr/>
        </p:nvGrpSpPr>
        <p:grpSpPr>
          <a:xfrm>
            <a:off x="0" y="0"/>
            <a:ext cx="9144000" cy="6858000"/>
            <a:chOff x="0" y="0"/>
            <a:chExt cx="9144000" cy="6858000"/>
          </a:xfrm>
        </p:grpSpPr>
        <p:pic>
          <p:nvPicPr>
            <p:cNvPr id="1361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6196" name="Straight Arrow Connector 3"/>
            <p:cNvCxnSpPr>
              <a:cxnSpLocks noChangeShapeType="1"/>
            </p:cNvCxnSpPr>
            <p:nvPr/>
          </p:nvCxnSpPr>
          <p:spPr bwMode="auto">
            <a:xfrm rot="10800000" flipV="1">
              <a:off x="3581400" y="2819400"/>
              <a:ext cx="990600" cy="762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 Placeholder 32"/>
          <p:cNvSpPr>
            <a:spLocks noGrp="1"/>
          </p:cNvSpPr>
          <p:nvPr>
            <p:ph type="body" sz="quarter" idx="10"/>
          </p:nvPr>
        </p:nvSpPr>
        <p:spPr>
          <a:xfrm>
            <a:off x="652463" y="1538288"/>
            <a:ext cx="8029575" cy="1108075"/>
          </a:xfrm>
        </p:spPr>
        <p:txBody>
          <a:bodyPr/>
          <a:lstStyle/>
          <a:p>
            <a:r>
              <a:rPr lang="en-US" sz="2400">
                <a:latin typeface="Arial" charset="0"/>
              </a:rPr>
              <a:t>The Agency for Healthcare Research and Quality (AHRQ) is a federal agency under the Department of Health and Human Services.</a:t>
            </a:r>
          </a:p>
        </p:txBody>
      </p:sp>
      <p:sp>
        <p:nvSpPr>
          <p:cNvPr id="13316" name="Rectangle 4"/>
          <p:cNvSpPr>
            <a:spLocks noGrp="1" noChangeArrowheads="1"/>
          </p:cNvSpPr>
          <p:nvPr>
            <p:ph type="title" idx="4294967295"/>
          </p:nvPr>
        </p:nvSpPr>
        <p:spPr>
          <a:xfrm>
            <a:off x="1655763" y="328613"/>
            <a:ext cx="6088062" cy="768350"/>
          </a:xfrm>
        </p:spPr>
        <p:txBody>
          <a:bodyPr/>
          <a:lstStyle/>
          <a:p>
            <a:pPr eaLnBrk="1" hangingPunct="1"/>
            <a:r>
              <a:rPr lang="en-US" dirty="0">
                <a:latin typeface="Arial" charset="0"/>
              </a:rPr>
              <a:t>What is the Agency for Healthcare Research and Quality (AHRQ)?</a:t>
            </a:r>
          </a:p>
        </p:txBody>
      </p:sp>
      <p:sp>
        <p:nvSpPr>
          <p:cNvPr id="36892"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0FAD3632-FE44-C144-B241-0A03B4BD0ACC}" type="slidenum">
              <a:rPr lang="en-US" sz="1200"/>
              <a:pPr algn="ctr"/>
              <a:t>11</a:t>
            </a:fld>
            <a:endParaRPr lang="en-US" sz="1200"/>
          </a:p>
        </p:txBody>
      </p:sp>
      <p:grpSp>
        <p:nvGrpSpPr>
          <p:cNvPr id="2" name="Group 1" descr="AHRQ diagram"/>
          <p:cNvGrpSpPr/>
          <p:nvPr/>
        </p:nvGrpSpPr>
        <p:grpSpPr>
          <a:xfrm>
            <a:off x="365530" y="2868891"/>
            <a:ext cx="8419329" cy="3514447"/>
            <a:chOff x="365530" y="2868891"/>
            <a:chExt cx="8419329" cy="3514447"/>
          </a:xfrm>
        </p:grpSpPr>
        <p:pic>
          <p:nvPicPr>
            <p:cNvPr id="35" name="Picture 20" descr="ATSDR logo"/>
            <p:cNvPicPr>
              <a:picLocks noChangeAspect="1" noChangeArrowheads="1"/>
            </p:cNvPicPr>
            <p:nvPr/>
          </p:nvPicPr>
          <p:blipFill>
            <a:blip r:embed="rId3" cstate="print"/>
            <a:srcRect l="1479" r="80777" b="-1819"/>
            <a:stretch>
              <a:fillRect/>
            </a:stretch>
          </p:blipFill>
          <p:spPr bwMode="auto">
            <a:xfrm>
              <a:off x="724304" y="4105300"/>
              <a:ext cx="602052" cy="3400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6" name="Picture 26" descr="NIH logo"/>
            <p:cNvPicPr>
              <a:picLocks noChangeAspect="1" noChangeArrowheads="1"/>
            </p:cNvPicPr>
            <p:nvPr/>
          </p:nvPicPr>
          <p:blipFill>
            <a:blip r:embed="rId4" cstate="print"/>
            <a:srcRect/>
            <a:stretch>
              <a:fillRect/>
            </a:stretch>
          </p:blipFill>
          <p:spPr bwMode="auto">
            <a:xfrm>
              <a:off x="1544529" y="4116495"/>
              <a:ext cx="410881" cy="4641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7" name="Picture 27" descr="SAMHSA logo2"/>
            <p:cNvPicPr>
              <a:picLocks noChangeAspect="1" noChangeArrowheads="1"/>
            </p:cNvPicPr>
            <p:nvPr/>
          </p:nvPicPr>
          <p:blipFill>
            <a:blip r:embed="rId5" cstate="print"/>
            <a:srcRect/>
            <a:stretch>
              <a:fillRect/>
            </a:stretch>
          </p:blipFill>
          <p:spPr bwMode="auto">
            <a:xfrm>
              <a:off x="2148486" y="4436360"/>
              <a:ext cx="665054" cy="2065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8" name="Picture 25" descr="IHS logo"/>
            <p:cNvPicPr>
              <a:picLocks noChangeAspect="1" noChangeArrowheads="1"/>
            </p:cNvPicPr>
            <p:nvPr/>
          </p:nvPicPr>
          <p:blipFill>
            <a:blip r:embed="rId6" cstate="print"/>
            <a:srcRect/>
            <a:stretch>
              <a:fillRect/>
            </a:stretch>
          </p:blipFill>
          <p:spPr bwMode="auto">
            <a:xfrm>
              <a:off x="8374967" y="3538723"/>
              <a:ext cx="409892" cy="4340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 name="Picture 24" descr="HRSA logo"/>
            <p:cNvPicPr>
              <a:picLocks noChangeAspect="1" noChangeArrowheads="1"/>
            </p:cNvPicPr>
            <p:nvPr/>
          </p:nvPicPr>
          <p:blipFill>
            <a:blip r:embed="rId7" cstate="print"/>
            <a:srcRect t="-9877" r="62477"/>
            <a:stretch>
              <a:fillRect/>
            </a:stretch>
          </p:blipFill>
          <p:spPr bwMode="auto">
            <a:xfrm>
              <a:off x="7666979" y="4109108"/>
              <a:ext cx="524156" cy="3503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 name="Picture 28" descr="AoA Logo"/>
            <p:cNvPicPr>
              <a:picLocks noChangeAspect="1" noChangeArrowheads="1"/>
            </p:cNvPicPr>
            <p:nvPr/>
          </p:nvPicPr>
          <p:blipFill>
            <a:blip r:embed="rId8" cstate="print"/>
            <a:srcRect t="5057" r="53065" b="32022"/>
            <a:stretch>
              <a:fillRect/>
            </a:stretch>
          </p:blipFill>
          <p:spPr bwMode="auto">
            <a:xfrm>
              <a:off x="365530" y="3662279"/>
              <a:ext cx="502126" cy="2292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2" name="Picture 23" descr="FDA logo"/>
            <p:cNvPicPr>
              <a:picLocks noChangeAspect="1" noChangeArrowheads="1"/>
            </p:cNvPicPr>
            <p:nvPr/>
          </p:nvPicPr>
          <p:blipFill>
            <a:blip r:embed="rId9" cstate="print"/>
            <a:srcRect r="85735" b="-4918"/>
            <a:stretch>
              <a:fillRect/>
            </a:stretch>
          </p:blipFill>
          <p:spPr bwMode="auto">
            <a:xfrm>
              <a:off x="6306524" y="4336683"/>
              <a:ext cx="544443" cy="3343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4" name="Picture 21" descr="CDC logo"/>
            <p:cNvPicPr>
              <a:picLocks noChangeAspect="1" noChangeArrowheads="1"/>
            </p:cNvPicPr>
            <p:nvPr/>
          </p:nvPicPr>
          <p:blipFill>
            <a:blip r:embed="rId10" cstate="print"/>
            <a:srcRect l="1479" t="-7878" r="80777" b="-1819"/>
            <a:stretch>
              <a:fillRect/>
            </a:stretch>
          </p:blipFill>
          <p:spPr bwMode="auto">
            <a:xfrm>
              <a:off x="5409289" y="4360939"/>
              <a:ext cx="667956" cy="420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7" name="Picture 37" descr="DHHS banner"/>
            <p:cNvPicPr>
              <a:picLocks noChangeAspect="1" noChangeArrowheads="1"/>
            </p:cNvPicPr>
            <p:nvPr/>
          </p:nvPicPr>
          <p:blipFill>
            <a:blip r:embed="rId11" cstate="print"/>
            <a:srcRect/>
            <a:stretch>
              <a:fillRect/>
            </a:stretch>
          </p:blipFill>
          <p:spPr bwMode="auto">
            <a:xfrm>
              <a:off x="3007251" y="2868891"/>
              <a:ext cx="2997765" cy="5776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8" name="Picture 22" descr="CMS logs"/>
            <p:cNvPicPr>
              <a:picLocks noChangeAspect="1" noChangeArrowheads="1"/>
            </p:cNvPicPr>
            <p:nvPr/>
          </p:nvPicPr>
          <p:blipFill>
            <a:blip r:embed="rId12" cstate="print"/>
            <a:srcRect/>
            <a:stretch>
              <a:fillRect/>
            </a:stretch>
          </p:blipFill>
          <p:spPr bwMode="auto">
            <a:xfrm>
              <a:off x="2982277" y="4347120"/>
              <a:ext cx="607663" cy="379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0" name="Picture 59"/>
            <p:cNvPicPr>
              <a:picLocks noChangeAspect="1" noChangeArrowheads="1"/>
            </p:cNvPicPr>
            <p:nvPr/>
          </p:nvPicPr>
          <p:blipFill>
            <a:blip r:embed="rId13" cstate="print"/>
            <a:srcRect/>
            <a:stretch>
              <a:fillRect/>
            </a:stretch>
          </p:blipFill>
          <p:spPr bwMode="auto">
            <a:xfrm>
              <a:off x="7076050" y="4114491"/>
              <a:ext cx="397192" cy="5106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4" name="Picture 42" descr="AHRQ Logo_Lg_blu_June 19 Test"/>
            <p:cNvPicPr>
              <a:picLocks noChangeAspect="1" noChangeArrowheads="1"/>
            </p:cNvPicPr>
            <p:nvPr/>
          </p:nvPicPr>
          <p:blipFill>
            <a:blip r:embed="rId14" cstate="print"/>
            <a:srcRect/>
            <a:stretch>
              <a:fillRect/>
            </a:stretch>
          </p:blipFill>
          <p:spPr bwMode="auto">
            <a:xfrm>
              <a:off x="3868619" y="4434632"/>
              <a:ext cx="1254026" cy="515046"/>
            </a:xfrm>
            <a:prstGeom prst="roundRect">
              <a:avLst>
                <a:gd name="adj" fmla="val 8594"/>
              </a:avLst>
            </a:prstGeom>
            <a:solidFill>
              <a:srgbClr val="FFFFFF">
                <a:shade val="85000"/>
              </a:srgbClr>
            </a:solidFill>
            <a:ln>
              <a:solidFill>
                <a:schemeClr val="tx1"/>
              </a:solidFill>
            </a:ln>
            <a:effectLst/>
          </p:spPr>
        </p:pic>
        <p:cxnSp>
          <p:nvCxnSpPr>
            <p:cNvPr id="36880" name="Straight Connector 32"/>
            <p:cNvCxnSpPr>
              <a:cxnSpLocks noChangeShapeType="1"/>
            </p:cNvCxnSpPr>
            <p:nvPr/>
          </p:nvCxnSpPr>
          <p:spPr bwMode="auto">
            <a:xfrm rot="5400000">
              <a:off x="4335463" y="3613150"/>
              <a:ext cx="338137" cy="47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6881" name="Straight Connector 47"/>
            <p:cNvCxnSpPr>
              <a:cxnSpLocks noChangeShapeType="1"/>
            </p:cNvCxnSpPr>
            <p:nvPr/>
          </p:nvCxnSpPr>
          <p:spPr bwMode="auto">
            <a:xfrm flipV="1">
              <a:off x="868363" y="3756025"/>
              <a:ext cx="7507287" cy="206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82" name="Straight Connector 53"/>
            <p:cNvCxnSpPr>
              <a:cxnSpLocks noChangeShapeType="1"/>
            </p:cNvCxnSpPr>
            <p:nvPr/>
          </p:nvCxnSpPr>
          <p:spPr bwMode="auto">
            <a:xfrm rot="5400000">
              <a:off x="862807" y="3939381"/>
              <a:ext cx="328612" cy="317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83" name="Straight Connector 58"/>
            <p:cNvCxnSpPr>
              <a:cxnSpLocks noChangeShapeType="1"/>
            </p:cNvCxnSpPr>
            <p:nvPr/>
          </p:nvCxnSpPr>
          <p:spPr bwMode="auto">
            <a:xfrm rot="5400000">
              <a:off x="2155826" y="4102100"/>
              <a:ext cx="660400" cy="95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84" name="Straight Connector 62"/>
            <p:cNvCxnSpPr>
              <a:cxnSpLocks noChangeShapeType="1"/>
            </p:cNvCxnSpPr>
            <p:nvPr/>
          </p:nvCxnSpPr>
          <p:spPr bwMode="auto">
            <a:xfrm rot="5400000">
              <a:off x="2998787" y="4059238"/>
              <a:ext cx="5746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85" name="Straight Connector 64"/>
            <p:cNvCxnSpPr>
              <a:cxnSpLocks noChangeShapeType="1"/>
            </p:cNvCxnSpPr>
            <p:nvPr/>
          </p:nvCxnSpPr>
          <p:spPr bwMode="auto">
            <a:xfrm rot="5400000">
              <a:off x="4007644" y="3934619"/>
              <a:ext cx="987425" cy="1111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86" name="Straight Connector 68"/>
            <p:cNvCxnSpPr>
              <a:cxnSpLocks noChangeShapeType="1"/>
            </p:cNvCxnSpPr>
            <p:nvPr/>
          </p:nvCxnSpPr>
          <p:spPr bwMode="auto">
            <a:xfrm rot="5400000">
              <a:off x="4166394" y="5276056"/>
              <a:ext cx="655638" cy="317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87" name="Straight Connector 71"/>
            <p:cNvCxnSpPr>
              <a:cxnSpLocks noChangeShapeType="1"/>
            </p:cNvCxnSpPr>
            <p:nvPr/>
          </p:nvCxnSpPr>
          <p:spPr bwMode="auto">
            <a:xfrm rot="16200000" flipH="1">
              <a:off x="6292851" y="4051300"/>
              <a:ext cx="569912"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88" name="Straight Connector 73"/>
            <p:cNvCxnSpPr>
              <a:cxnSpLocks noChangeShapeType="1"/>
            </p:cNvCxnSpPr>
            <p:nvPr/>
          </p:nvCxnSpPr>
          <p:spPr bwMode="auto">
            <a:xfrm rot="16200000" flipH="1">
              <a:off x="7101682" y="3942556"/>
              <a:ext cx="342900" cy="15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89" name="Straight Connector 99"/>
            <p:cNvCxnSpPr>
              <a:cxnSpLocks noChangeShapeType="1"/>
            </p:cNvCxnSpPr>
            <p:nvPr/>
          </p:nvCxnSpPr>
          <p:spPr bwMode="auto">
            <a:xfrm rot="5400000">
              <a:off x="7754144" y="3933032"/>
              <a:ext cx="35083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90" name="Straight Connector 107"/>
            <p:cNvCxnSpPr>
              <a:cxnSpLocks noChangeShapeType="1"/>
            </p:cNvCxnSpPr>
            <p:nvPr/>
          </p:nvCxnSpPr>
          <p:spPr bwMode="auto">
            <a:xfrm rot="5400000">
              <a:off x="5432425" y="4073526"/>
              <a:ext cx="5746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6891" name="Straight Connector 108"/>
            <p:cNvCxnSpPr>
              <a:cxnSpLocks noChangeShapeType="1"/>
            </p:cNvCxnSpPr>
            <p:nvPr/>
          </p:nvCxnSpPr>
          <p:spPr bwMode="auto">
            <a:xfrm rot="5400000">
              <a:off x="1534319" y="4009232"/>
              <a:ext cx="434975" cy="142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cxnSp>
        <p:grpSp>
          <p:nvGrpSpPr>
            <p:cNvPr id="36893" name="Group 39"/>
            <p:cNvGrpSpPr>
              <a:grpSpLocks/>
            </p:cNvGrpSpPr>
            <p:nvPr/>
          </p:nvGrpSpPr>
          <p:grpSpPr bwMode="auto">
            <a:xfrm>
              <a:off x="4032250" y="5588000"/>
              <a:ext cx="933450" cy="795338"/>
              <a:chOff x="3708934" y="2594109"/>
              <a:chExt cx="1726132" cy="1669782"/>
            </a:xfrm>
          </p:grpSpPr>
          <p:grpSp>
            <p:nvGrpSpPr>
              <p:cNvPr id="36894" name="Group 29"/>
              <p:cNvGrpSpPr>
                <a:grpSpLocks/>
              </p:cNvGrpSpPr>
              <p:nvPr/>
            </p:nvGrpSpPr>
            <p:grpSpPr bwMode="auto">
              <a:xfrm>
                <a:off x="3708934" y="2594109"/>
                <a:ext cx="1726132" cy="1669782"/>
                <a:chOff x="3137068" y="190881"/>
                <a:chExt cx="1726132" cy="1669782"/>
              </a:xfrm>
            </p:grpSpPr>
            <p:sp>
              <p:nvSpPr>
                <p:cNvPr id="31" name="Rectangle 30"/>
                <p:cNvSpPr/>
                <p:nvPr/>
              </p:nvSpPr>
              <p:spPr>
                <a:xfrm>
                  <a:off x="3137068" y="190881"/>
                  <a:ext cx="1726132" cy="1669782"/>
                </a:xfrm>
                <a:prstGeom prst="rect">
                  <a:avLst/>
                </a:prstGeom>
                <a:solidFill>
                  <a:schemeClr val="accent4">
                    <a:lumMod val="50000"/>
                  </a:schemeClr>
                </a:solid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32" name="Rectangle 31"/>
                <p:cNvSpPr/>
                <p:nvPr/>
              </p:nvSpPr>
              <p:spPr>
                <a:xfrm>
                  <a:off x="3137068" y="190881"/>
                  <a:ext cx="1726132" cy="1669782"/>
                </a:xfrm>
                <a:prstGeom prst="rect">
                  <a:avLst/>
                </a:prstGeom>
              </p:spPr>
              <p:style>
                <a:lnRef idx="0">
                  <a:scrgbClr r="0" g="0" b="0"/>
                </a:lnRef>
                <a:fillRef idx="0">
                  <a:scrgbClr r="0" g="0" b="0"/>
                </a:fillRef>
                <a:effectRef idx="0">
                  <a:scrgbClr r="0" g="0" b="0"/>
                </a:effectRef>
                <a:fontRef idx="minor">
                  <a:schemeClr val="lt1"/>
                </a:fontRef>
              </p:style>
              <p:txBody>
                <a:bodyPr lIns="20320" tIns="20320" rIns="20320" bIns="20320" spcCol="1270" anchor="ctr"/>
                <a:lstStyle/>
                <a:p>
                  <a:pPr algn="ctr" defTabSz="1422400">
                    <a:lnSpc>
                      <a:spcPct val="90000"/>
                    </a:lnSpc>
                    <a:spcAft>
                      <a:spcPct val="35000"/>
                    </a:spcAft>
                    <a:defRPr/>
                  </a:pPr>
                  <a:endParaRPr lang="en-US" sz="3200" b="1" dirty="0"/>
                </a:p>
              </p:txBody>
            </p:sp>
          </p:grpSp>
          <p:pic>
            <p:nvPicPr>
              <p:cNvPr id="36895" name="Picture 10" descr="HCUP Logo_l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94872" y="2768135"/>
                <a:ext cx="1536698" cy="1360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82E33120-928D-604F-A899-046EBA3EBD51}" type="slidenum">
              <a:rPr lang="en-US" sz="1200"/>
              <a:pPr/>
              <a:t>110</a:t>
            </a:fld>
            <a:endParaRPr lang="en-US" sz="1200"/>
          </a:p>
        </p:txBody>
      </p:sp>
      <p:grpSp>
        <p:nvGrpSpPr>
          <p:cNvPr id="2" name="Group 1" descr="H-CUPnet Screen shot"/>
          <p:cNvGrpSpPr/>
          <p:nvPr/>
        </p:nvGrpSpPr>
        <p:grpSpPr>
          <a:xfrm>
            <a:off x="0" y="0"/>
            <a:ext cx="9144000" cy="6858000"/>
            <a:chOff x="0" y="0"/>
            <a:chExt cx="9144000" cy="6858000"/>
          </a:xfrm>
        </p:grpSpPr>
        <p:pic>
          <p:nvPicPr>
            <p:cNvPr id="1372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7220" name="Straight Arrow Connector 3"/>
            <p:cNvCxnSpPr>
              <a:cxnSpLocks noChangeShapeType="1"/>
            </p:cNvCxnSpPr>
            <p:nvPr/>
          </p:nvCxnSpPr>
          <p:spPr bwMode="auto">
            <a:xfrm rot="10800000" flipV="1">
              <a:off x="1595967" y="2895600"/>
              <a:ext cx="990600" cy="762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C1840265-C7FF-0B4B-A712-76C0B8841FF6}" type="slidenum">
              <a:rPr lang="en-US" sz="1200"/>
              <a:pPr/>
              <a:t>111</a:t>
            </a:fld>
            <a:endParaRPr lang="en-US" sz="1200"/>
          </a:p>
        </p:txBody>
      </p:sp>
      <p:pic>
        <p:nvPicPr>
          <p:cNvPr id="138243" name="Picture 3"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87E3C283-CF20-8748-ADAC-D72E7721CDA3}" type="slidenum">
              <a:rPr lang="en-US" sz="1200"/>
              <a:pPr/>
              <a:t>112</a:t>
            </a:fld>
            <a:endParaRPr lang="en-US" sz="1200"/>
          </a:p>
        </p:txBody>
      </p:sp>
      <p:pic>
        <p:nvPicPr>
          <p:cNvPr id="139267" name="Picture 2"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2BA6C99A-806E-314D-A37E-3BF6E6EB591B}" type="slidenum">
              <a:rPr lang="en-US" sz="1200"/>
              <a:pPr/>
              <a:t>113</a:t>
            </a:fld>
            <a:endParaRPr lang="en-US" sz="1200"/>
          </a:p>
        </p:txBody>
      </p:sp>
      <p:pic>
        <p:nvPicPr>
          <p:cNvPr id="140291" name="Picture 2"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D4C40A1-4B22-984F-B2CE-339A0396F961}" type="slidenum">
              <a:rPr lang="en-US" sz="1200"/>
              <a:pPr/>
              <a:t>114</a:t>
            </a:fld>
            <a:endParaRPr lang="en-US" sz="1200"/>
          </a:p>
        </p:txBody>
      </p:sp>
      <p:pic>
        <p:nvPicPr>
          <p:cNvPr id="141315" name="Picture 2"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42338" name="Picture 2"/>
            <p:cNvPicPr>
              <a:picLocks noChangeAspect="1" noChangeArrowheads="1"/>
            </p:cNvPicPr>
            <p:nvPr/>
          </p:nvPicPr>
          <p:blipFill>
            <a:blip r:embed="rId3">
              <a:extLst>
                <a:ext uri="{28A0092B-C50C-407E-A947-70E740481C1C}">
                  <a14:useLocalDpi xmlns:a14="http://schemas.microsoft.com/office/drawing/2010/main" val="0"/>
                </a:ext>
              </a:extLst>
            </a:blip>
            <a:srcRect t="13542" r="2724" b="1042"/>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39" name="Oval 5"/>
            <p:cNvSpPr>
              <a:spLocks noChangeArrowheads="1"/>
            </p:cNvSpPr>
            <p:nvPr/>
          </p:nvSpPr>
          <p:spPr bwMode="auto">
            <a:xfrm>
              <a:off x="0" y="5334000"/>
              <a:ext cx="3276600" cy="457200"/>
            </a:xfrm>
            <a:prstGeom prst="ellipse">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spcBef>
                  <a:spcPct val="30000"/>
                </a:spcBef>
              </a:pPr>
              <a:endParaRPr lang="en-US"/>
            </a:p>
          </p:txBody>
        </p:sp>
      </p:grpSp>
    </p:spTree>
  </p:cSld>
  <p:clrMapOvr>
    <a:masterClrMapping/>
  </p:clrMapOvr>
  <p:transition xmlns:p14="http://schemas.microsoft.com/office/powerpoint/2010/main" spd="med" advClick="0">
    <p:fad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43362" name="Picture 2"/>
            <p:cNvPicPr>
              <a:picLocks noChangeAspect="1" noChangeArrowheads="1"/>
            </p:cNvPicPr>
            <p:nvPr/>
          </p:nvPicPr>
          <p:blipFill>
            <a:blip r:embed="rId3">
              <a:extLst>
                <a:ext uri="{28A0092B-C50C-407E-A947-70E740481C1C}">
                  <a14:useLocalDpi xmlns:a14="http://schemas.microsoft.com/office/drawing/2010/main" val="0"/>
                </a:ext>
              </a:extLst>
            </a:blip>
            <a:srcRect t="13542" r="272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363" name="Straight Arrow Connector 5"/>
            <p:cNvCxnSpPr>
              <a:cxnSpLocks noChangeShapeType="1"/>
            </p:cNvCxnSpPr>
            <p:nvPr/>
          </p:nvCxnSpPr>
          <p:spPr bwMode="auto">
            <a:xfrm rot="10800000" flipV="1">
              <a:off x="2044700" y="3429000"/>
              <a:ext cx="609600" cy="762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44386" name="Picture 2"/>
            <p:cNvPicPr>
              <a:picLocks noChangeAspect="1" noChangeArrowheads="1"/>
            </p:cNvPicPr>
            <p:nvPr/>
          </p:nvPicPr>
          <p:blipFill>
            <a:blip r:embed="rId3">
              <a:extLst>
                <a:ext uri="{28A0092B-C50C-407E-A947-70E740481C1C}">
                  <a14:useLocalDpi xmlns:a14="http://schemas.microsoft.com/office/drawing/2010/main" val="0"/>
                </a:ext>
              </a:extLst>
            </a:blip>
            <a:srcRect t="14583" r="272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4387" name="Straight Arrow Connector 5"/>
            <p:cNvCxnSpPr>
              <a:cxnSpLocks noChangeShapeType="1"/>
            </p:cNvCxnSpPr>
            <p:nvPr/>
          </p:nvCxnSpPr>
          <p:spPr bwMode="auto">
            <a:xfrm rot="10800000" flipV="1">
              <a:off x="2438400" y="4343400"/>
              <a:ext cx="609600" cy="762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t="14583" r="6615"/>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4813" y="222250"/>
            <a:ext cx="6088062"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1"/>
                </a:solidFill>
                <a:latin typeface="Arial" charset="0"/>
              </a:rPr>
              <a:t>The HCUP Databases</a:t>
            </a:r>
          </a:p>
          <a:p>
            <a:r>
              <a:rPr lang="en-US" sz="2400">
                <a:solidFill>
                  <a:schemeClr val="tx1"/>
                </a:solidFill>
                <a:latin typeface="Arial" charset="0"/>
              </a:rPr>
              <a:t>Obtaining HCUP Databases</a:t>
            </a:r>
          </a:p>
          <a:p>
            <a:r>
              <a:rPr lang="en-US" sz="2400" b="1">
                <a:solidFill>
                  <a:schemeClr val="tx2"/>
                </a:solidFill>
                <a:latin typeface="Arial" charset="0"/>
              </a:rPr>
              <a:t>The HCUP Tools and Products</a:t>
            </a:r>
          </a:p>
          <a:p>
            <a:pPr lvl="1"/>
            <a:r>
              <a:rPr lang="en-US" sz="2000">
                <a:solidFill>
                  <a:schemeClr val="tx1"/>
                </a:solidFill>
                <a:latin typeface="Arial" charset="0"/>
              </a:rPr>
              <a:t>Software Tools</a:t>
            </a:r>
          </a:p>
          <a:p>
            <a:pPr lvl="1"/>
            <a:r>
              <a:rPr lang="en-US" sz="2000">
                <a:solidFill>
                  <a:schemeClr val="tx1"/>
                </a:solidFill>
                <a:latin typeface="Arial" charset="0"/>
              </a:rPr>
              <a:t>Supplemental Files</a:t>
            </a:r>
          </a:p>
          <a:p>
            <a:pPr lvl="1"/>
            <a:r>
              <a:rPr lang="en-US" sz="2000">
                <a:solidFill>
                  <a:schemeClr val="tx1"/>
                </a:solidFill>
                <a:latin typeface="Arial" charset="0"/>
              </a:rPr>
              <a:t>Online Tools</a:t>
            </a:r>
          </a:p>
          <a:p>
            <a:pPr lvl="1"/>
            <a:r>
              <a:rPr lang="en-US" sz="2000" b="1">
                <a:solidFill>
                  <a:schemeClr val="tx2"/>
                </a:solidFill>
                <a:latin typeface="Arial" charset="0"/>
              </a:rPr>
              <a:t>Methods Reports</a:t>
            </a:r>
          </a:p>
          <a:p>
            <a:r>
              <a:rPr lang="en-US" sz="2400">
                <a:latin typeface="Arial" charset="0"/>
              </a:rPr>
              <a:t>Additional HCUP Resources</a:t>
            </a:r>
          </a:p>
        </p:txBody>
      </p:sp>
      <p:sp>
        <p:nvSpPr>
          <p:cNvPr id="14643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3F6B31A4-4656-3145-BE55-E56A3EF2A009}" type="slidenum">
              <a:rPr lang="en-US" sz="1200"/>
              <a:pPr/>
              <a:t>119</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3"/>
          <p:cNvSpPr>
            <a:spLocks noGrp="1"/>
          </p:cNvSpPr>
          <p:nvPr>
            <p:ph idx="4294967295"/>
          </p:nvPr>
        </p:nvSpPr>
        <p:spPr>
          <a:xfrm>
            <a:off x="609600" y="1638300"/>
            <a:ext cx="8204200" cy="4965700"/>
          </a:xfrm>
        </p:spPr>
        <p:txBody>
          <a:bodyPr/>
          <a:lstStyle/>
          <a:p>
            <a:pPr>
              <a:buFont typeface="Wingdings" pitchFamily="2" charset="2"/>
              <a:buNone/>
              <a:defRPr/>
            </a:pPr>
            <a:r>
              <a:rPr lang="en-US" sz="2400" dirty="0" smtClean="0">
                <a:solidFill>
                  <a:srgbClr val="FFFF00"/>
                </a:solidFill>
                <a:ea typeface="+mn-ea"/>
              </a:rPr>
              <a:t>Mission: </a:t>
            </a:r>
          </a:p>
          <a:p>
            <a:pPr>
              <a:buFont typeface="Wingdings" pitchFamily="2" charset="2"/>
              <a:buNone/>
              <a:defRPr/>
            </a:pPr>
            <a:r>
              <a:rPr lang="en-US" sz="2400" b="1" dirty="0" smtClean="0">
                <a:ea typeface="+mn-ea"/>
              </a:rPr>
              <a:t>	</a:t>
            </a:r>
            <a:r>
              <a:rPr lang="en-US" sz="2400" dirty="0" smtClean="0">
                <a:ea typeface="+mn-ea"/>
              </a:rPr>
              <a:t>To improve the quality, safety, efficiency, and effectiveness of health care for all Americans. </a:t>
            </a:r>
          </a:p>
          <a:p>
            <a:pPr>
              <a:buFont typeface="Wingdings" pitchFamily="2" charset="2"/>
              <a:buNone/>
              <a:defRPr/>
            </a:pPr>
            <a:endParaRPr lang="en-US" sz="2400" b="1" dirty="0" smtClean="0">
              <a:ea typeface="+mn-ea"/>
            </a:endParaRPr>
          </a:p>
          <a:p>
            <a:pPr>
              <a:buFont typeface="Wingdings" pitchFamily="2" charset="2"/>
              <a:buNone/>
              <a:defRPr/>
            </a:pPr>
            <a:r>
              <a:rPr lang="en-US" sz="2400" dirty="0" smtClean="0">
                <a:solidFill>
                  <a:srgbClr val="FFFF00"/>
                </a:solidFill>
                <a:ea typeface="+mn-ea"/>
              </a:rPr>
              <a:t>Strategic Goals: </a:t>
            </a:r>
          </a:p>
          <a:p>
            <a:pPr lvl="1">
              <a:defRPr/>
            </a:pPr>
            <a:r>
              <a:rPr lang="en-US" sz="2000" dirty="0" smtClean="0"/>
              <a:t>Support improvements in health outcomes</a:t>
            </a:r>
          </a:p>
          <a:p>
            <a:pPr lvl="1">
              <a:defRPr/>
            </a:pPr>
            <a:r>
              <a:rPr lang="en-US" sz="2000" dirty="0" smtClean="0"/>
              <a:t>Strengthen quality measurement and improvement</a:t>
            </a:r>
          </a:p>
          <a:p>
            <a:pPr lvl="1">
              <a:defRPr/>
            </a:pPr>
            <a:r>
              <a:rPr lang="en-US" sz="2000" dirty="0" smtClean="0"/>
              <a:t>Identify strategies that:</a:t>
            </a:r>
          </a:p>
          <a:p>
            <a:pPr lvl="2">
              <a:buFont typeface="Wingdings" pitchFamily="2" charset="2"/>
              <a:buChar char="n"/>
              <a:defRPr/>
            </a:pPr>
            <a:r>
              <a:rPr lang="en-US" sz="1800" dirty="0" smtClean="0"/>
              <a:t>improve access, </a:t>
            </a:r>
          </a:p>
          <a:p>
            <a:pPr lvl="2">
              <a:buFont typeface="Wingdings" pitchFamily="2" charset="2"/>
              <a:buChar char="n"/>
              <a:defRPr/>
            </a:pPr>
            <a:r>
              <a:rPr lang="en-US" sz="1800" dirty="0" smtClean="0"/>
              <a:t>foster appropriate use, and </a:t>
            </a:r>
          </a:p>
          <a:p>
            <a:pPr lvl="2">
              <a:buFont typeface="Wingdings" pitchFamily="2" charset="2"/>
              <a:buChar char="n"/>
              <a:defRPr/>
            </a:pPr>
            <a:r>
              <a:rPr lang="en-US" sz="1800" dirty="0" smtClean="0"/>
              <a:t>reduce unnecessary expenditures </a:t>
            </a:r>
          </a:p>
          <a:p>
            <a:pPr>
              <a:buFont typeface="Wingdings" pitchFamily="2" charset="2"/>
              <a:buChar char="n"/>
              <a:defRPr/>
            </a:pPr>
            <a:endParaRPr lang="en-US" sz="2400" dirty="0" smtClean="0">
              <a:ea typeface="+mn-ea"/>
            </a:endParaRPr>
          </a:p>
        </p:txBody>
      </p:sp>
      <p:sp>
        <p:nvSpPr>
          <p:cNvPr id="37892"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FB5D8E79-9EB1-D941-8CAA-9CA9849A3F6B}" type="slidenum">
              <a:rPr lang="en-US" sz="1200"/>
              <a:pPr algn="ctr"/>
              <a:t>12</a:t>
            </a:fld>
            <a:endParaRPr lang="en-US" sz="1200"/>
          </a:p>
        </p:txBody>
      </p:sp>
      <p:sp>
        <p:nvSpPr>
          <p:cNvPr id="2" name="Title 1"/>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Agency for Healthcare Research and Quality (AHRQ)</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8150" y="261938"/>
            <a:ext cx="6088063" cy="768350"/>
          </a:xfrm>
        </p:spPr>
        <p:txBody>
          <a:bodyPr/>
          <a:lstStyle/>
          <a:p>
            <a:r>
              <a:rPr lang="en-US" dirty="0">
                <a:latin typeface="Arial" charset="0"/>
              </a:rPr>
              <a:t>HCUP Methods Reports</a:t>
            </a:r>
          </a:p>
        </p:txBody>
      </p:sp>
      <p:sp>
        <p:nvSpPr>
          <p:cNvPr id="3" name="Text Placeholder 2"/>
          <p:cNvSpPr>
            <a:spLocks noGrp="1"/>
          </p:cNvSpPr>
          <p:nvPr>
            <p:ph type="body" sz="half" idx="1"/>
          </p:nvPr>
        </p:nvSpPr>
        <p:spPr>
          <a:xfrm>
            <a:off x="609600" y="1676400"/>
            <a:ext cx="8261350" cy="2895600"/>
          </a:xfrm>
        </p:spPr>
        <p:txBody>
          <a:bodyPr/>
          <a:lstStyle/>
          <a:p>
            <a:r>
              <a:rPr lang="en-US" sz="2400">
                <a:latin typeface="Arial" charset="0"/>
              </a:rPr>
              <a:t>Methodological information on the HCUP databases and software tools</a:t>
            </a:r>
          </a:p>
        </p:txBody>
      </p:sp>
      <p:sp>
        <p:nvSpPr>
          <p:cNvPr id="147460"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22490295-231F-F143-85AA-705073AE66D6}" type="slidenum">
              <a:rPr lang="en-US" sz="1200"/>
              <a:pPr/>
              <a:t>120</a:t>
            </a:fld>
            <a:endParaRPr lang="en-US" sz="1200"/>
          </a:p>
        </p:txBody>
      </p:sp>
      <p:pic>
        <p:nvPicPr>
          <p:cNvPr id="147461" name="Picture 2" descr="HCUP Report"/>
          <p:cNvPicPr>
            <a:picLocks noChangeAspect="1" noChangeArrowheads="1"/>
          </p:cNvPicPr>
          <p:nvPr/>
        </p:nvPicPr>
        <p:blipFill>
          <a:blip r:embed="rId3">
            <a:extLst>
              <a:ext uri="{28A0092B-C50C-407E-A947-70E740481C1C}">
                <a14:useLocalDpi xmlns:a14="http://schemas.microsoft.com/office/drawing/2010/main" val="0"/>
              </a:ext>
            </a:extLst>
          </a:blip>
          <a:srcRect t="11000" b="3999"/>
          <a:stretch>
            <a:fillRect/>
          </a:stretch>
        </p:blipFill>
        <p:spPr bwMode="auto">
          <a:xfrm>
            <a:off x="1162050" y="2743200"/>
            <a:ext cx="6716713" cy="35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34"/>
            <a:ext cx="8229600" cy="1143000"/>
          </a:xfrm>
        </p:spPr>
        <p:txBody>
          <a:bodyPr/>
          <a:lstStyle/>
          <a:p>
            <a:r>
              <a:rPr lang="en-US" dirty="0">
                <a:latin typeface="Arial" charset="0"/>
              </a:rPr>
              <a:t>HCUP Methods Reports: </a:t>
            </a:r>
            <a:br>
              <a:rPr lang="en-US" dirty="0">
                <a:latin typeface="Arial" charset="0"/>
              </a:rPr>
            </a:br>
            <a:r>
              <a:rPr lang="en-US" dirty="0">
                <a:latin typeface="Arial" charset="0"/>
              </a:rPr>
              <a:t>Example</a:t>
            </a:r>
          </a:p>
        </p:txBody>
      </p:sp>
      <p:sp>
        <p:nvSpPr>
          <p:cNvPr id="4" name="Text Placeholder 3"/>
          <p:cNvSpPr>
            <a:spLocks noGrp="1"/>
          </p:cNvSpPr>
          <p:nvPr>
            <p:ph type="body" idx="1"/>
          </p:nvPr>
        </p:nvSpPr>
        <p:spPr>
          <a:xfrm>
            <a:off x="457199" y="6472242"/>
            <a:ext cx="8263467" cy="639762"/>
          </a:xfrm>
        </p:spPr>
        <p:txBody>
          <a:bodyPr/>
          <a:lstStyle/>
          <a:p>
            <a:r>
              <a:rPr lang="en-US" dirty="0">
                <a:solidFill>
                  <a:schemeClr val="tx2"/>
                </a:solidFill>
                <a:effectLst>
                  <a:outerShdw blurRad="38100" dist="38100" dir="2700000" algn="tl">
                    <a:srgbClr val="000000">
                      <a:alpha val="43137"/>
                    </a:srgbClr>
                  </a:outerShdw>
                </a:effectLst>
                <a:hlinkClick r:id="rId3"/>
              </a:rPr>
              <a:t>http://www.hcup-us.ahrq.gov/reports/methods.jsp</a:t>
            </a:r>
            <a:endParaRPr lang="en-US" dirty="0">
              <a:solidFill>
                <a:schemeClr val="tx2"/>
              </a:solidFill>
              <a:effectLst>
                <a:outerShdw blurRad="38100" dist="38100" dir="2700000" algn="tl">
                  <a:srgbClr val="000000">
                    <a:alpha val="43137"/>
                  </a:srgbClr>
                </a:outerShdw>
              </a:effectLst>
            </a:endParaRPr>
          </a:p>
          <a:p>
            <a:endParaRPr lang="en-US" dirty="0"/>
          </a:p>
        </p:txBody>
      </p:sp>
      <p:pic>
        <p:nvPicPr>
          <p:cNvPr id="148483" name="Content Placeholder 5" descr="HCUP Methods Series cover"/>
          <p:cNvPicPr>
            <a:picLocks noGrp="1" noChangeAspect="1"/>
          </p:cNvPicPr>
          <p:nvPr>
            <p:ph sz="half" idx="2"/>
          </p:nvPr>
        </p:nvPicPr>
        <p:blipFill rotWithShape="1">
          <a:blip r:embed="rId4">
            <a:extLst>
              <a:ext uri="{28A0092B-C50C-407E-A947-70E740481C1C}">
                <a14:useLocalDpi xmlns:a14="http://schemas.microsoft.com/office/drawing/2010/main" val="0"/>
              </a:ext>
            </a:extLst>
          </a:blip>
          <a:srcRect t="-245" b="-1794"/>
          <a:stretch/>
        </p:blipFill>
        <p:spPr>
          <a:xfrm>
            <a:off x="457200" y="1524000"/>
            <a:ext cx="3458633" cy="4566210"/>
          </a:xfrm>
          <a:ln>
            <a:solidFill>
              <a:schemeClr val="tx1"/>
            </a:solidFill>
          </a:ln>
        </p:spPr>
      </p:pic>
      <p:sp>
        <p:nvSpPr>
          <p:cNvPr id="7" name="Content Placeholder 6"/>
          <p:cNvSpPr>
            <a:spLocks noGrp="1"/>
          </p:cNvSpPr>
          <p:nvPr>
            <p:ph sz="quarter" idx="4"/>
          </p:nvPr>
        </p:nvSpPr>
        <p:spPr/>
        <p:txBody>
          <a:bodyPr>
            <a:normAutofit fontScale="92500"/>
          </a:bodyPr>
          <a:lstStyle/>
          <a:p>
            <a:pPr eaLnBrk="1" hangingPunct="1"/>
            <a:r>
              <a:rPr lang="en-US" sz="2800" b="1" i="1" dirty="0"/>
              <a:t>Population Denominator Data for Use with the HCUP Databases (Updated with 2009 Population Data)</a:t>
            </a:r>
          </a:p>
          <a:p>
            <a:pPr eaLnBrk="1" hangingPunct="1"/>
            <a:endParaRPr lang="en-US" i="1" dirty="0"/>
          </a:p>
          <a:p>
            <a:pPr eaLnBrk="1" hangingPunct="1"/>
            <a:r>
              <a:rPr lang="en-US" dirty="0" err="1"/>
              <a:t>Barret</a:t>
            </a:r>
            <a:r>
              <a:rPr lang="en-US" dirty="0"/>
              <a:t> M, Hunter K, Coffey R, </a:t>
            </a:r>
            <a:r>
              <a:rPr lang="en-US" dirty="0" err="1"/>
              <a:t>Levit</a:t>
            </a:r>
            <a:r>
              <a:rPr lang="en-US" dirty="0"/>
              <a:t> K. </a:t>
            </a:r>
            <a:r>
              <a:rPr lang="en-US" i="1" dirty="0"/>
              <a:t>HCUP Methods. </a:t>
            </a:r>
            <a:r>
              <a:rPr lang="en-US" dirty="0"/>
              <a:t>Series Report # 2010-02. Online April 12, 2010.</a:t>
            </a:r>
          </a:p>
          <a:p>
            <a:endParaRPr lang="en-US" dirty="0"/>
          </a:p>
        </p:txBody>
      </p:sp>
      <p:sp>
        <p:nvSpPr>
          <p:cNvPr id="148484"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E584F4F6-E1B4-964F-A734-7EC03B76C1D4}" type="slidenum">
              <a:rPr lang="en-US" sz="1200"/>
              <a:pPr/>
              <a:t>121</a:t>
            </a:fld>
            <a:endParaRPr lang="en-US" sz="1200"/>
          </a:p>
        </p:txBody>
      </p:sp>
    </p:spTree>
  </p:cSld>
  <p:clrMapOvr>
    <a:masterClrMapping/>
  </p:clrMapOvr>
  <p:transition xmlns:p14="http://schemas.microsoft.com/office/powerpoint/2010/main" spd="med" advClick="0">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3219" name="Rectangle 3"/>
          <p:cNvSpPr>
            <a:spLocks noGrp="1" noChangeArrowheads="1"/>
          </p:cNvSpPr>
          <p:nvPr>
            <p:ph type="title"/>
          </p:nvPr>
        </p:nvSpPr>
        <p:spPr>
          <a:xfrm>
            <a:off x="1755775" y="620713"/>
            <a:ext cx="5632450" cy="381000"/>
          </a:xfrm>
        </p:spPr>
        <p:txBody>
          <a:bodyPr lIns="84446" tIns="41482" rIns="84446" bIns="41482"/>
          <a:lstStyle/>
          <a:p>
            <a:pPr defTabSz="725488" eaLnBrk="1" hangingPunct="1"/>
            <a:r>
              <a:rPr lang="en-US" sz="2700" dirty="0">
                <a:latin typeface="Arial" charset="0"/>
              </a:rPr>
              <a:t>Example of Using Rate </a:t>
            </a:r>
            <a:br>
              <a:rPr lang="en-US" sz="2700" dirty="0">
                <a:latin typeface="Arial" charset="0"/>
              </a:rPr>
            </a:br>
            <a:r>
              <a:rPr lang="en-US" sz="2700" dirty="0">
                <a:latin typeface="Arial" charset="0"/>
              </a:rPr>
              <a:t>Calculations</a:t>
            </a:r>
          </a:p>
        </p:txBody>
      </p:sp>
      <p:graphicFrame>
        <p:nvGraphicFramePr>
          <p:cNvPr id="16386" name="Object 2"/>
          <p:cNvGraphicFramePr>
            <a:graphicFrameLocks noChangeAspect="1"/>
          </p:cNvGraphicFramePr>
          <p:nvPr/>
        </p:nvGraphicFramePr>
        <p:xfrm>
          <a:off x="2206625" y="1458913"/>
          <a:ext cx="4587875" cy="2300287"/>
        </p:xfrm>
        <a:graphic>
          <a:graphicData uri="http://schemas.openxmlformats.org/presentationml/2006/ole">
            <mc:AlternateContent xmlns:mc="http://schemas.openxmlformats.org/markup-compatibility/2006">
              <mc:Choice xmlns:v="urn:schemas-microsoft-com:vml" Requires="v">
                <p:oleObj spid="_x0000_s16425" name="Worksheet" r:id="rId4" imgW="9229725" imgH="4467225" progId="Excel.Sheet.8">
                  <p:embed/>
                </p:oleObj>
              </mc:Choice>
              <mc:Fallback>
                <p:oleObj name="Worksheet" r:id="rId4" imgW="9229725" imgH="4467225" progId="Excel.Shee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6625" y="1458913"/>
                        <a:ext cx="4587875" cy="2300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389" name="Text Box 5"/>
          <p:cNvSpPr txBox="1">
            <a:spLocks noChangeArrowheads="1"/>
          </p:cNvSpPr>
          <p:nvPr/>
        </p:nvSpPr>
        <p:spPr bwMode="auto">
          <a:xfrm>
            <a:off x="10983913" y="1901825"/>
            <a:ext cx="206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460" tIns="53730" rIns="107460" bIns="53730">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endParaRPr lang="en-US" sz="1800"/>
          </a:p>
        </p:txBody>
      </p:sp>
      <p:sp>
        <p:nvSpPr>
          <p:cNvPr id="8199" name="TextBox 7"/>
          <p:cNvSpPr txBox="1">
            <a:spLocks noChangeArrowheads="1"/>
          </p:cNvSpPr>
          <p:nvPr/>
        </p:nvSpPr>
        <p:spPr bwMode="auto">
          <a:xfrm>
            <a:off x="295275" y="1619250"/>
            <a:ext cx="1974850" cy="1754188"/>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1800" b="1">
                <a:solidFill>
                  <a:schemeClr val="tx2"/>
                </a:solidFill>
                <a:effectLst>
                  <a:outerShdw blurRad="38100" dist="38100" dir="2700000" algn="tl">
                    <a:srgbClr val="000000"/>
                  </a:outerShdw>
                </a:effectLst>
              </a:rPr>
              <a:t>Does the South have the highest prevalence of CDAD hospital stays?</a:t>
            </a:r>
          </a:p>
        </p:txBody>
      </p:sp>
      <p:graphicFrame>
        <p:nvGraphicFramePr>
          <p:cNvPr id="9" name="Table 8"/>
          <p:cNvGraphicFramePr>
            <a:graphicFrameLocks noGrp="1"/>
          </p:cNvGraphicFramePr>
          <p:nvPr/>
        </p:nvGraphicFramePr>
        <p:xfrm>
          <a:off x="6084888" y="4510088"/>
          <a:ext cx="2822575" cy="1968500"/>
        </p:xfrm>
        <a:graphic>
          <a:graphicData uri="http://schemas.openxmlformats.org/drawingml/2006/table">
            <a:tbl>
              <a:tblPr/>
              <a:tblGrid>
                <a:gridCol w="1414462"/>
                <a:gridCol w="1408113"/>
              </a:tblGrid>
              <a:tr h="3937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rPr>
                        <a:t>Region</a:t>
                      </a:r>
                      <a:endParaRPr kumimoji="0" lang="en-US" sz="1800" b="1"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a:ln>
                            <a:noFill/>
                          </a:ln>
                          <a:solidFill>
                            <a:schemeClr val="tx1"/>
                          </a:solidFill>
                          <a:effectLst/>
                          <a:latin typeface="Arial" charset="0"/>
                          <a:ea typeface="ＭＳ Ｐゴシック" charset="0"/>
                        </a:rPr>
                        <a:t>Count</a:t>
                      </a:r>
                      <a:endParaRPr kumimoji="0" lang="en-US" sz="1800" b="1"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rPr>
                        <a:t>Northeast</a:t>
                      </a:r>
                      <a:endParaRPr kumimoji="0" lang="en-US" sz="1800" b="0"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rPr>
                        <a:t> 54,917,435</a:t>
                      </a:r>
                      <a:endParaRPr kumimoji="0" lang="en-US" sz="1800" b="0"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rPr>
                        <a:t>Midwest</a:t>
                      </a:r>
                      <a:endParaRPr kumimoji="0" lang="en-US" sz="1800" b="0"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rPr>
                        <a:t> 66,414,030</a:t>
                      </a:r>
                      <a:endParaRPr kumimoji="0" lang="en-US" sz="1800" b="0"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rPr>
                        <a:t>South</a:t>
                      </a:r>
                      <a:endParaRPr kumimoji="0" lang="en-US" sz="1800" b="0"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rPr>
                        <a:t>109,596,119</a:t>
                      </a:r>
                      <a:endParaRPr kumimoji="0" lang="en-US" sz="1800" b="0"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3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rPr>
                        <a:t>West</a:t>
                      </a:r>
                      <a:endParaRPr kumimoji="0" lang="en-US" sz="1800" b="0"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0"/>
                        </a:rPr>
                        <a:t>70,072,384</a:t>
                      </a:r>
                      <a:endParaRPr kumimoji="0" lang="en-US" sz="1800" b="0" i="0" u="none" strike="noStrike" cap="none" normalizeH="0" baseline="0">
                        <a:ln>
                          <a:noFill/>
                        </a:ln>
                        <a:solidFill>
                          <a:schemeClr val="tx1"/>
                        </a:solidFill>
                        <a:effectLst/>
                        <a:latin typeface="Times New Roman" charset="0"/>
                        <a:ea typeface="Calibri" charset="0"/>
                        <a:cs typeface="Times New Roman" charset="0"/>
                      </a:endParaRPr>
                    </a:p>
                  </a:txBody>
                  <a:tcPr marL="30489" marR="30489"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6387" name="Object 3"/>
          <p:cNvGraphicFramePr>
            <a:graphicFrameLocks noChangeAspect="1"/>
          </p:cNvGraphicFramePr>
          <p:nvPr/>
        </p:nvGraphicFramePr>
        <p:xfrm>
          <a:off x="473075" y="4613275"/>
          <a:ext cx="4430713" cy="2244725"/>
        </p:xfrm>
        <a:graphic>
          <a:graphicData uri="http://schemas.openxmlformats.org/presentationml/2006/ole">
            <mc:AlternateContent xmlns:mc="http://schemas.openxmlformats.org/markup-compatibility/2006">
              <mc:Choice xmlns:v="urn:schemas-microsoft-com:vml" Requires="v">
                <p:oleObj spid="_x0000_s16426" name="Worksheet" r:id="rId6" imgW="9229832" imgH="4676851" progId="Excel.Sheet.8">
                  <p:embed/>
                </p:oleObj>
              </mc:Choice>
              <mc:Fallback>
                <p:oleObj name="Worksheet" r:id="rId6" imgW="9229832" imgH="4676851" progId="Excel.Sheet.8">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075" y="4613275"/>
                        <a:ext cx="4430713" cy="2244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3"/>
          <p:cNvSpPr txBox="1">
            <a:spLocks noChangeArrowheads="1"/>
          </p:cNvSpPr>
          <p:nvPr/>
        </p:nvSpPr>
        <p:spPr bwMode="auto">
          <a:xfrm>
            <a:off x="496888" y="3925888"/>
            <a:ext cx="4611687" cy="741362"/>
          </a:xfrm>
          <a:prstGeom prst="rect">
            <a:avLst/>
          </a:prstGeom>
          <a:noFill/>
          <a:ln w="12700">
            <a:noFill/>
            <a:miter lim="800000"/>
            <a:headEnd/>
            <a:tailEnd/>
          </a:ln>
          <a:effectLst/>
        </p:spPr>
        <p:txBody>
          <a:bodyPr lIns="84446" tIns="41482" rIns="84446" bIns="41482" anchor="b"/>
          <a:lstStyle>
            <a:lvl1pPr defTabSz="725488" eaLnBrk="0" hangingPunct="0">
              <a:defRPr sz="1100">
                <a:solidFill>
                  <a:schemeClr val="tx1"/>
                </a:solidFill>
                <a:latin typeface="Arial" charset="0"/>
                <a:ea typeface="ＭＳ Ｐゴシック" charset="0"/>
              </a:defRPr>
            </a:lvl1pPr>
            <a:lvl2pPr marL="742950" indent="-285750" defTabSz="725488" eaLnBrk="0" hangingPunct="0">
              <a:defRPr sz="1100">
                <a:solidFill>
                  <a:schemeClr val="tx1"/>
                </a:solidFill>
                <a:latin typeface="Arial" charset="0"/>
                <a:ea typeface="ＭＳ Ｐゴシック" charset="0"/>
              </a:defRPr>
            </a:lvl2pPr>
            <a:lvl3pPr marL="1143000" indent="-228600" defTabSz="725488" eaLnBrk="0" hangingPunct="0">
              <a:defRPr sz="1100">
                <a:solidFill>
                  <a:schemeClr val="tx1"/>
                </a:solidFill>
                <a:latin typeface="Arial" charset="0"/>
                <a:ea typeface="ＭＳ Ｐゴシック" charset="0"/>
              </a:defRPr>
            </a:lvl3pPr>
            <a:lvl4pPr marL="1600200" indent="-228600" defTabSz="725488" eaLnBrk="0" hangingPunct="0">
              <a:defRPr sz="1100">
                <a:solidFill>
                  <a:schemeClr val="tx1"/>
                </a:solidFill>
                <a:latin typeface="Arial" charset="0"/>
                <a:ea typeface="ＭＳ Ｐゴシック" charset="0"/>
              </a:defRPr>
            </a:lvl4pPr>
            <a:lvl5pPr marL="2057400" indent="-228600" defTabSz="725488" eaLnBrk="0" hangingPunct="0">
              <a:defRPr sz="1100">
                <a:solidFill>
                  <a:schemeClr val="tx1"/>
                </a:solidFill>
                <a:latin typeface="Arial" charset="0"/>
                <a:ea typeface="ＭＳ Ｐゴシック" charset="0"/>
              </a:defRPr>
            </a:lvl5pPr>
            <a:lvl6pPr marL="2514600" indent="-228600" defTabSz="725488" eaLnBrk="0" fontAlgn="base" hangingPunct="0">
              <a:spcBef>
                <a:spcPct val="0"/>
              </a:spcBef>
              <a:spcAft>
                <a:spcPct val="0"/>
              </a:spcAft>
              <a:defRPr sz="1100">
                <a:solidFill>
                  <a:schemeClr val="tx1"/>
                </a:solidFill>
                <a:latin typeface="Arial" charset="0"/>
                <a:ea typeface="ＭＳ Ｐゴシック" charset="0"/>
              </a:defRPr>
            </a:lvl6pPr>
            <a:lvl7pPr marL="2971800" indent="-228600" defTabSz="725488" eaLnBrk="0" fontAlgn="base" hangingPunct="0">
              <a:spcBef>
                <a:spcPct val="0"/>
              </a:spcBef>
              <a:spcAft>
                <a:spcPct val="0"/>
              </a:spcAft>
              <a:defRPr sz="1100">
                <a:solidFill>
                  <a:schemeClr val="tx1"/>
                </a:solidFill>
                <a:latin typeface="Arial" charset="0"/>
                <a:ea typeface="ＭＳ Ｐゴシック" charset="0"/>
              </a:defRPr>
            </a:lvl7pPr>
            <a:lvl8pPr marL="3429000" indent="-228600" defTabSz="725488" eaLnBrk="0" fontAlgn="base" hangingPunct="0">
              <a:spcBef>
                <a:spcPct val="0"/>
              </a:spcBef>
              <a:spcAft>
                <a:spcPct val="0"/>
              </a:spcAft>
              <a:defRPr sz="1100">
                <a:solidFill>
                  <a:schemeClr val="tx1"/>
                </a:solidFill>
                <a:latin typeface="Arial" charset="0"/>
                <a:ea typeface="ＭＳ Ｐゴシック" charset="0"/>
              </a:defRPr>
            </a:lvl8pPr>
            <a:lvl9pPr marL="3886200" indent="-228600" defTabSz="725488"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lnSpc>
                <a:spcPct val="90000"/>
              </a:lnSpc>
            </a:pPr>
            <a:r>
              <a:rPr lang="en-US" sz="1800" b="1">
                <a:solidFill>
                  <a:schemeClr val="tx2"/>
                </a:solidFill>
                <a:effectLst>
                  <a:outerShdw blurRad="38100" dist="38100" dir="2700000" algn="tl">
                    <a:srgbClr val="000000"/>
                  </a:outerShdw>
                </a:effectLst>
              </a:rPr>
              <a:t>Rate of CDAD stays highest in the Northeast and lowest in the West</a:t>
            </a:r>
          </a:p>
        </p:txBody>
      </p:sp>
      <p:sp>
        <p:nvSpPr>
          <p:cNvPr id="13" name="TextBox 12"/>
          <p:cNvSpPr txBox="1"/>
          <p:nvPr/>
        </p:nvSpPr>
        <p:spPr>
          <a:xfrm>
            <a:off x="7504113" y="2149475"/>
            <a:ext cx="1639887" cy="922338"/>
          </a:xfrm>
          <a:prstGeom prst="rect">
            <a:avLst/>
          </a:prstGeom>
          <a:noFill/>
        </p:spPr>
        <p:txBody>
          <a:bodyPr>
            <a:spAutoFit/>
          </a:bodyPr>
          <a:lstStyle/>
          <a:p>
            <a:pPr algn="ctr">
              <a:defRPr/>
            </a:pPr>
            <a:r>
              <a:rPr lang="en-US" sz="1800" b="1" dirty="0">
                <a:solidFill>
                  <a:schemeClr val="tx2"/>
                </a:solidFill>
                <a:effectLst>
                  <a:outerShdw blurRad="38100" dist="38100" dir="2700000" algn="tl">
                    <a:srgbClr val="000000">
                      <a:alpha val="43137"/>
                    </a:srgbClr>
                  </a:outerShdw>
                </a:effectLst>
                <a:ea typeface="+mn-ea"/>
              </a:rPr>
              <a:t>Adjust for population differences</a:t>
            </a:r>
            <a:endParaRPr lang="en-US" sz="1800" b="1" i="1" dirty="0">
              <a:solidFill>
                <a:schemeClr val="tx2"/>
              </a:solidFill>
              <a:effectLst>
                <a:outerShdw blurRad="38100" dist="38100" dir="2700000" algn="tl">
                  <a:srgbClr val="000000">
                    <a:alpha val="43137"/>
                  </a:srgbClr>
                </a:outerShdw>
              </a:effectLst>
              <a:ea typeface="+mn-ea"/>
            </a:endParaRPr>
          </a:p>
        </p:txBody>
      </p:sp>
      <p:sp>
        <p:nvSpPr>
          <p:cNvPr id="15" name="Right Arrow 14"/>
          <p:cNvSpPr/>
          <p:nvPr/>
        </p:nvSpPr>
        <p:spPr bwMode="auto">
          <a:xfrm>
            <a:off x="6637338" y="2235200"/>
            <a:ext cx="965200" cy="485775"/>
          </a:xfrm>
          <a:prstGeom prst="rightArrow">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6" name="Right Arrow 15"/>
          <p:cNvSpPr/>
          <p:nvPr/>
        </p:nvSpPr>
        <p:spPr bwMode="auto">
          <a:xfrm rot="10800000">
            <a:off x="4840288" y="5160963"/>
            <a:ext cx="1087437" cy="506412"/>
          </a:xfrm>
          <a:prstGeom prst="rightArrow">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20" name="Right Arrow 19"/>
          <p:cNvSpPr/>
          <p:nvPr/>
        </p:nvSpPr>
        <p:spPr bwMode="auto">
          <a:xfrm rot="5400000">
            <a:off x="7685881" y="3480594"/>
            <a:ext cx="1011238" cy="508000"/>
          </a:xfrm>
          <a:prstGeom prst="rightArrow">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6416" name="Rectangle 20"/>
          <p:cNvSpPr>
            <a:spLocks noChangeArrowheads="1"/>
          </p:cNvSpPr>
          <p:nvPr/>
        </p:nvSpPr>
        <p:spPr bwMode="auto">
          <a:xfrm>
            <a:off x="300038" y="1387475"/>
            <a:ext cx="6510337" cy="2395538"/>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spcBef>
                <a:spcPct val="30000"/>
              </a:spcBef>
            </a:pPr>
            <a:endParaRPr lang="en-US"/>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4813" y="222250"/>
            <a:ext cx="6088062"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1"/>
                </a:solidFill>
                <a:latin typeface="Arial" charset="0"/>
              </a:rPr>
              <a:t>The HCUP Databases</a:t>
            </a:r>
          </a:p>
          <a:p>
            <a:r>
              <a:rPr lang="en-US" sz="2400">
                <a:solidFill>
                  <a:schemeClr val="tx1"/>
                </a:solidFill>
                <a:latin typeface="Arial" charset="0"/>
              </a:rPr>
              <a:t>Obtaining HCUP Databases</a:t>
            </a:r>
          </a:p>
          <a:p>
            <a:r>
              <a:rPr lang="en-US" sz="2400">
                <a:solidFill>
                  <a:schemeClr val="tx1"/>
                </a:solidFill>
                <a:latin typeface="Arial" charset="0"/>
              </a:rPr>
              <a:t>The HCUP Tools and Products</a:t>
            </a:r>
          </a:p>
          <a:p>
            <a:r>
              <a:rPr lang="en-US" sz="2400" b="1">
                <a:solidFill>
                  <a:schemeClr val="tx2"/>
                </a:solidFill>
                <a:latin typeface="Arial" charset="0"/>
              </a:rPr>
              <a:t>Additional HCUP Resources</a:t>
            </a:r>
          </a:p>
          <a:p>
            <a:pPr lvl="1"/>
            <a:r>
              <a:rPr lang="en-US" sz="2000" b="1">
                <a:solidFill>
                  <a:schemeClr val="tx2"/>
                </a:solidFill>
                <a:latin typeface="Arial" charset="0"/>
              </a:rPr>
              <a:t>HCUP Publications</a:t>
            </a:r>
          </a:p>
          <a:p>
            <a:pPr lvl="1"/>
            <a:r>
              <a:rPr lang="en-US" sz="2000">
                <a:solidFill>
                  <a:schemeClr val="tx1"/>
                </a:solidFill>
                <a:latin typeface="Arial" charset="0"/>
              </a:rPr>
              <a:t>User Support</a:t>
            </a:r>
          </a:p>
        </p:txBody>
      </p:sp>
      <p:sp>
        <p:nvSpPr>
          <p:cNvPr id="14950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7274980E-892D-1846-A20B-42F3F56DDCFB}" type="slidenum">
              <a:rPr lang="en-US" sz="1200"/>
              <a:pPr/>
              <a:t>123</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4175" y="277813"/>
            <a:ext cx="6088063" cy="768350"/>
          </a:xfrm>
        </p:spPr>
        <p:txBody>
          <a:bodyPr/>
          <a:lstStyle/>
          <a:p>
            <a:r>
              <a:rPr lang="en-US" dirty="0">
                <a:latin typeface="Arial" charset="0"/>
              </a:rPr>
              <a:t>HCUP Publications</a:t>
            </a:r>
          </a:p>
        </p:txBody>
      </p:sp>
      <p:sp>
        <p:nvSpPr>
          <p:cNvPr id="3" name="Text Placeholder 2"/>
          <p:cNvSpPr>
            <a:spLocks noGrp="1"/>
          </p:cNvSpPr>
          <p:nvPr>
            <p:ph type="body" sz="half" idx="1"/>
          </p:nvPr>
        </p:nvSpPr>
        <p:spPr>
          <a:xfrm>
            <a:off x="609600" y="1676400"/>
            <a:ext cx="4346575" cy="2895600"/>
          </a:xfrm>
        </p:spPr>
        <p:txBody>
          <a:bodyPr/>
          <a:lstStyle/>
          <a:p>
            <a:pPr>
              <a:lnSpc>
                <a:spcPct val="200000"/>
              </a:lnSpc>
            </a:pPr>
            <a:r>
              <a:rPr lang="en-US" sz="2400" b="1">
                <a:latin typeface="Arial" charset="0"/>
              </a:rPr>
              <a:t>Statistical Briefs</a:t>
            </a:r>
          </a:p>
          <a:p>
            <a:pPr>
              <a:lnSpc>
                <a:spcPct val="200000"/>
              </a:lnSpc>
            </a:pPr>
            <a:r>
              <a:rPr lang="en-US" sz="2400" b="1">
                <a:latin typeface="Arial" charset="0"/>
              </a:rPr>
              <a:t>Annual Reports</a:t>
            </a:r>
          </a:p>
          <a:p>
            <a:pPr>
              <a:lnSpc>
                <a:spcPct val="200000"/>
              </a:lnSpc>
            </a:pPr>
            <a:r>
              <a:rPr lang="en-US" sz="2400" b="1">
                <a:latin typeface="Arial" charset="0"/>
              </a:rPr>
              <a:t>Special Analysis Reports</a:t>
            </a:r>
          </a:p>
          <a:p>
            <a:pPr>
              <a:lnSpc>
                <a:spcPct val="200000"/>
              </a:lnSpc>
            </a:pPr>
            <a:r>
              <a:rPr lang="en-US" sz="2400" b="1">
                <a:latin typeface="Arial" charset="0"/>
              </a:rPr>
              <a:t>Fact Books</a:t>
            </a:r>
          </a:p>
        </p:txBody>
      </p:sp>
      <p:sp>
        <p:nvSpPr>
          <p:cNvPr id="150532"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C9124EE0-151F-D54A-A49E-E1B11F3195AD}" type="slidenum">
              <a:rPr lang="en-US" sz="1200"/>
              <a:pPr/>
              <a:t>124</a:t>
            </a:fld>
            <a:endParaRPr lang="en-US" sz="1200"/>
          </a:p>
        </p:txBody>
      </p:sp>
      <p:grpSp>
        <p:nvGrpSpPr>
          <p:cNvPr id="4" name="Group 3" descr="HCUP Publications"/>
          <p:cNvGrpSpPr/>
          <p:nvPr/>
        </p:nvGrpSpPr>
        <p:grpSpPr>
          <a:xfrm>
            <a:off x="4972050" y="1774825"/>
            <a:ext cx="3903663" cy="4341813"/>
            <a:chOff x="4972050" y="1774825"/>
            <a:chExt cx="3903663" cy="4341813"/>
          </a:xfrm>
        </p:grpSpPr>
        <p:pic>
          <p:nvPicPr>
            <p:cNvPr id="9" name="Picture 5"/>
            <p:cNvPicPr>
              <a:picLocks noChangeAspect="1" noChangeArrowheads="1"/>
            </p:cNvPicPr>
            <p:nvPr/>
          </p:nvPicPr>
          <p:blipFill>
            <a:blip r:embed="rId3"/>
            <a:srcRect l="13429" t="13429" r="12857" b="10381"/>
            <a:stretch>
              <a:fillRect/>
            </a:stretch>
          </p:blipFill>
          <p:spPr bwMode="auto">
            <a:xfrm>
              <a:off x="4972050" y="2074863"/>
              <a:ext cx="2476500" cy="1919287"/>
            </a:xfrm>
            <a:prstGeom prst="rect">
              <a:avLst/>
            </a:prstGeom>
            <a:ln>
              <a:noFill/>
            </a:ln>
            <a:effectLst>
              <a:outerShdw blurRad="292100" dist="139700" dir="2700000" algn="tl" rotWithShape="0">
                <a:srgbClr val="333333">
                  <a:alpha val="65000"/>
                </a:srgbClr>
              </a:outerShdw>
            </a:effectLst>
          </p:spPr>
        </p:pic>
        <p:pic>
          <p:nvPicPr>
            <p:cNvPr id="150534" name="Picture 9" descr="HCUPFACTS.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84850" y="1774825"/>
              <a:ext cx="2395538" cy="294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5" name="Picture 8"/>
            <p:cNvPicPr>
              <a:picLocks noChangeAspect="1" noChangeArrowheads="1"/>
            </p:cNvPicPr>
            <p:nvPr/>
          </p:nvPicPr>
          <p:blipFill>
            <a:blip r:embed="rId5">
              <a:extLst>
                <a:ext uri="{28A0092B-C50C-407E-A947-70E740481C1C}">
                  <a14:useLocalDpi xmlns:a14="http://schemas.microsoft.com/office/drawing/2010/main" val="0"/>
                </a:ext>
              </a:extLst>
            </a:blip>
            <a:srcRect l="26767" t="14871" r="25000" b="6573"/>
            <a:stretch>
              <a:fillRect/>
            </a:stretch>
          </p:blipFill>
          <p:spPr bwMode="auto">
            <a:xfrm>
              <a:off x="6321425" y="2789238"/>
              <a:ext cx="2554288"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ea typeface="+mj-ea"/>
            </a:endParaRPr>
          </a:p>
        </p:txBody>
      </p:sp>
      <p:sp>
        <p:nvSpPr>
          <p:cNvPr id="3" name="Text Placeholder 2"/>
          <p:cNvSpPr>
            <a:spLocks noGrp="1"/>
          </p:cNvSpPr>
          <p:nvPr>
            <p:ph type="body" sz="half" idx="1"/>
          </p:nvPr>
        </p:nvSpPr>
        <p:spPr/>
        <p:txBody>
          <a:bodyPr/>
          <a:lstStyle/>
          <a:p>
            <a:pPr>
              <a:buFont typeface="Wingdings" pitchFamily="2" charset="2"/>
              <a:buChar char="n"/>
              <a:defRPr/>
            </a:pPr>
            <a:endParaRPr lang="en-US">
              <a:ea typeface="+mn-ea"/>
            </a:endParaRPr>
          </a:p>
        </p:txBody>
      </p:sp>
      <p:sp>
        <p:nvSpPr>
          <p:cNvPr id="4" name="Content Placeholder 3"/>
          <p:cNvSpPr>
            <a:spLocks noGrp="1"/>
          </p:cNvSpPr>
          <p:nvPr>
            <p:ph sz="half" idx="2"/>
          </p:nvPr>
        </p:nvSpPr>
        <p:spPr/>
        <p:txBody>
          <a:bodyPr/>
          <a:lstStyle/>
          <a:p>
            <a:pPr>
              <a:buFont typeface="Wingdings" pitchFamily="2" charset="2"/>
              <a:buChar char="n"/>
              <a:defRPr/>
            </a:pPr>
            <a:endParaRPr lang="en-US">
              <a:ea typeface="+mn-ea"/>
            </a:endParaRPr>
          </a:p>
        </p:txBody>
      </p:sp>
      <p:sp>
        <p:nvSpPr>
          <p:cNvPr id="151557"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586F2081-083D-5341-AD9B-8237BD325A3F}" type="slidenum">
              <a:rPr lang="en-US" sz="1200"/>
              <a:pPr/>
              <a:t>125</a:t>
            </a:fld>
            <a:endParaRPr lang="en-US" sz="1200"/>
          </a:p>
        </p:txBody>
      </p:sp>
      <p:sp>
        <p:nvSpPr>
          <p:cNvPr id="9" name="TextBox 8"/>
          <p:cNvSpPr txBox="1"/>
          <p:nvPr/>
        </p:nvSpPr>
        <p:spPr>
          <a:xfrm>
            <a:off x="0" y="6005513"/>
            <a:ext cx="9144000" cy="461962"/>
          </a:xfrm>
          <a:prstGeom prst="rect">
            <a:avLst/>
          </a:prstGeom>
          <a:noFill/>
        </p:spPr>
        <p:txBody>
          <a:bodyPr>
            <a:spAutoFit/>
          </a:bodyPr>
          <a:lstStyle/>
          <a:p>
            <a:pPr algn="ctr">
              <a:defRPr/>
            </a:pPr>
            <a:r>
              <a:rPr lang="en-US" sz="2400" b="1" dirty="0">
                <a:solidFill>
                  <a:schemeClr val="tx2"/>
                </a:solidFill>
                <a:effectLst>
                  <a:outerShdw blurRad="38100" dist="38100" dir="2700000" algn="tl">
                    <a:srgbClr val="000000">
                      <a:alpha val="43137"/>
                    </a:srgbClr>
                  </a:outerShdw>
                </a:effectLst>
                <a:ea typeface="+mn-ea"/>
                <a:hlinkClick r:id="rId3"/>
              </a:rPr>
              <a:t>http://www.hcup-us.ahrq.gov/reports.jsp</a:t>
            </a:r>
            <a:endParaRPr lang="en-US" sz="2400" b="1" dirty="0">
              <a:solidFill>
                <a:schemeClr val="tx2"/>
              </a:solidFill>
              <a:effectLst>
                <a:outerShdw blurRad="38100" dist="38100" dir="2700000" algn="tl">
                  <a:srgbClr val="000000">
                    <a:alpha val="43137"/>
                  </a:srgbClr>
                </a:outerShdw>
              </a:effectLst>
              <a:ea typeface="+mn-ea"/>
            </a:endParaRPr>
          </a:p>
        </p:txBody>
      </p:sp>
      <p:pic>
        <p:nvPicPr>
          <p:cNvPr id="151559" name="Picture 8" descr="http://www.hcup-us.ahrq.gov/reports.jsp&#10;Screen shot"/>
          <p:cNvPicPr>
            <a:picLocks noChangeAspect="1" noChangeArrowheads="1"/>
          </p:cNvPicPr>
          <p:nvPr/>
        </p:nvPicPr>
        <p:blipFill>
          <a:blip r:embed="rId4">
            <a:extLst>
              <a:ext uri="{28A0092B-C50C-407E-A947-70E740481C1C}">
                <a14:useLocalDpi xmlns:a14="http://schemas.microsoft.com/office/drawing/2010/main" val="0"/>
              </a:ext>
            </a:extLst>
          </a:blip>
          <a:srcRect b="13792"/>
          <a:stretch>
            <a:fillRect/>
          </a:stretch>
        </p:blipFill>
        <p:spPr bwMode="auto">
          <a:xfrm>
            <a:off x="0" y="-173038"/>
            <a:ext cx="9144000" cy="613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62" name="Rectangle 2"/>
          <p:cNvSpPr>
            <a:spLocks noGrp="1" noChangeArrowheads="1"/>
          </p:cNvSpPr>
          <p:nvPr>
            <p:ph type="title" idx="4294967295"/>
          </p:nvPr>
        </p:nvSpPr>
        <p:spPr/>
        <p:txBody>
          <a:bodyPr/>
          <a:lstStyle/>
          <a:p>
            <a:pPr eaLnBrk="1" hangingPunct="1"/>
            <a:r>
              <a:rPr lang="en-US" dirty="0">
                <a:latin typeface="Arial" charset="0"/>
              </a:rPr>
              <a:t>Statistical Briefs</a:t>
            </a:r>
          </a:p>
        </p:txBody>
      </p:sp>
      <p:sp>
        <p:nvSpPr>
          <p:cNvPr id="152580" name="Slide Number Placeholder 7"/>
          <p:cNvSpPr txBox="1">
            <a:spLocks noGrp="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81302EC5-51B9-B742-9303-B7A6E6E12A9A}" type="slidenum">
              <a:rPr lang="en-US" sz="1200"/>
              <a:pPr algn="ctr"/>
              <a:t>126</a:t>
            </a:fld>
            <a:endParaRPr lang="en-US" sz="1200"/>
          </a:p>
        </p:txBody>
      </p:sp>
      <p:grpSp>
        <p:nvGrpSpPr>
          <p:cNvPr id="2" name="Group 1" descr="Statistical Briefs"/>
          <p:cNvGrpSpPr/>
          <p:nvPr/>
        </p:nvGrpSpPr>
        <p:grpSpPr>
          <a:xfrm>
            <a:off x="773113" y="1498600"/>
            <a:ext cx="7629525" cy="5218113"/>
            <a:chOff x="773113" y="1498600"/>
            <a:chExt cx="7629525" cy="5218113"/>
          </a:xfrm>
        </p:grpSpPr>
        <p:pic>
          <p:nvPicPr>
            <p:cNvPr id="152578" name="Picture 8"/>
            <p:cNvPicPr>
              <a:picLocks noChangeAspect="1" noChangeArrowheads="1"/>
            </p:cNvPicPr>
            <p:nvPr/>
          </p:nvPicPr>
          <p:blipFill>
            <a:blip r:embed="rId3">
              <a:extLst>
                <a:ext uri="{28A0092B-C50C-407E-A947-70E740481C1C}">
                  <a14:useLocalDpi xmlns:a14="http://schemas.microsoft.com/office/drawing/2010/main" val="0"/>
                </a:ext>
              </a:extLst>
            </a:blip>
            <a:srcRect l="26595" t="14844" r="25043" b="6599"/>
            <a:stretch>
              <a:fillRect/>
            </a:stretch>
          </p:blipFill>
          <p:spPr bwMode="auto">
            <a:xfrm>
              <a:off x="773113" y="1498600"/>
              <a:ext cx="3032125"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1" name="Picture 7"/>
            <p:cNvPicPr>
              <a:picLocks noChangeAspect="1" noChangeArrowheads="1"/>
            </p:cNvPicPr>
            <p:nvPr/>
          </p:nvPicPr>
          <p:blipFill>
            <a:blip r:embed="rId4">
              <a:extLst>
                <a:ext uri="{28A0092B-C50C-407E-A947-70E740481C1C}">
                  <a14:useLocalDpi xmlns:a14="http://schemas.microsoft.com/office/drawing/2010/main" val="0"/>
                </a:ext>
              </a:extLst>
            </a:blip>
            <a:srcRect l="26767" t="15031" r="25000" b="6735"/>
            <a:stretch>
              <a:fillRect/>
            </a:stretch>
          </p:blipFill>
          <p:spPr bwMode="auto">
            <a:xfrm>
              <a:off x="3043238" y="2120900"/>
              <a:ext cx="3041650" cy="394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2582" name="Picture 8"/>
            <p:cNvPicPr>
              <a:picLocks noChangeAspect="1" noChangeArrowheads="1"/>
            </p:cNvPicPr>
            <p:nvPr/>
          </p:nvPicPr>
          <p:blipFill>
            <a:blip r:embed="rId5">
              <a:extLst>
                <a:ext uri="{28A0092B-C50C-407E-A947-70E740481C1C}">
                  <a14:useLocalDpi xmlns:a14="http://schemas.microsoft.com/office/drawing/2010/main" val="0"/>
                </a:ext>
              </a:extLst>
            </a:blip>
            <a:srcRect l="26767" t="14871" r="25000" b="6573"/>
            <a:stretch>
              <a:fillRect/>
            </a:stretch>
          </p:blipFill>
          <p:spPr bwMode="auto">
            <a:xfrm>
              <a:off x="5378450" y="2774950"/>
              <a:ext cx="3024188" cy="394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Number Placeholder 6"/>
          <p:cNvSpPr txBox="1">
            <a:spLocks noGrp="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3D8402AA-903E-D842-BB72-FC8E3871AC25}" type="slidenum">
              <a:rPr lang="en-US" sz="1200"/>
              <a:pPr algn="ctr"/>
              <a:t>127</a:t>
            </a:fld>
            <a:endParaRPr lang="en-US" sz="1200"/>
          </a:p>
        </p:txBody>
      </p:sp>
      <p:grpSp>
        <p:nvGrpSpPr>
          <p:cNvPr id="3" name="Group 2" descr="HCUP Facts and Figures&#10;"/>
          <p:cNvGrpSpPr/>
          <p:nvPr/>
        </p:nvGrpSpPr>
        <p:grpSpPr>
          <a:xfrm>
            <a:off x="381000" y="1438275"/>
            <a:ext cx="8432800" cy="5329238"/>
            <a:chOff x="381000" y="1438275"/>
            <a:chExt cx="8432800" cy="5329238"/>
          </a:xfrm>
        </p:grpSpPr>
        <p:pic>
          <p:nvPicPr>
            <p:cNvPr id="153603" name="Picture 7"/>
            <p:cNvPicPr>
              <a:picLocks noChangeAspect="1" noChangeArrowheads="1"/>
            </p:cNvPicPr>
            <p:nvPr/>
          </p:nvPicPr>
          <p:blipFill>
            <a:blip r:embed="rId3">
              <a:extLst>
                <a:ext uri="{28A0092B-C50C-407E-A947-70E740481C1C}">
                  <a14:useLocalDpi xmlns:a14="http://schemas.microsoft.com/office/drawing/2010/main" val="0"/>
                </a:ext>
              </a:extLst>
            </a:blip>
            <a:srcRect l="27342" t="16930" r="26456" b="8228"/>
            <a:stretch>
              <a:fillRect/>
            </a:stretch>
          </p:blipFill>
          <p:spPr bwMode="auto">
            <a:xfrm>
              <a:off x="381000" y="2260600"/>
              <a:ext cx="3041650" cy="394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04" name="Picture 8"/>
            <p:cNvPicPr>
              <a:picLocks noChangeAspect="1" noChangeArrowheads="1"/>
            </p:cNvPicPr>
            <p:nvPr/>
          </p:nvPicPr>
          <p:blipFill>
            <a:blip r:embed="rId4">
              <a:extLst>
                <a:ext uri="{28A0092B-C50C-407E-A947-70E740481C1C}">
                  <a14:useLocalDpi xmlns:a14="http://schemas.microsoft.com/office/drawing/2010/main" val="0"/>
                </a:ext>
              </a:extLst>
            </a:blip>
            <a:srcRect l="30145" t="17909" r="33220" b="52695"/>
            <a:stretch>
              <a:fillRect/>
            </a:stretch>
          </p:blipFill>
          <p:spPr bwMode="auto">
            <a:xfrm>
              <a:off x="2373313" y="1438275"/>
              <a:ext cx="3948112" cy="2535238"/>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3605" name="Picture 9"/>
            <p:cNvPicPr>
              <a:picLocks noChangeAspect="1" noChangeArrowheads="1"/>
            </p:cNvPicPr>
            <p:nvPr/>
          </p:nvPicPr>
          <p:blipFill>
            <a:blip r:embed="rId5">
              <a:extLst>
                <a:ext uri="{28A0092B-C50C-407E-A947-70E740481C1C}">
                  <a14:useLocalDpi xmlns:a14="http://schemas.microsoft.com/office/drawing/2010/main" val="0"/>
                </a:ext>
              </a:extLst>
            </a:blip>
            <a:srcRect l="29247" t="29816" r="30296" b="26440"/>
            <a:stretch>
              <a:fillRect/>
            </a:stretch>
          </p:blipFill>
          <p:spPr bwMode="auto">
            <a:xfrm>
              <a:off x="5000625" y="3470275"/>
              <a:ext cx="3813175" cy="3297238"/>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HCUP Facts and Figures</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Special Analysis Reports</a:t>
            </a:r>
          </a:p>
        </p:txBody>
      </p:sp>
      <p:sp>
        <p:nvSpPr>
          <p:cNvPr id="3" name="Content Placeholder 2"/>
          <p:cNvSpPr>
            <a:spLocks noGrp="1"/>
          </p:cNvSpPr>
          <p:nvPr>
            <p:ph idx="1"/>
          </p:nvPr>
        </p:nvSpPr>
        <p:spPr/>
        <p:txBody>
          <a:bodyPr/>
          <a:lstStyle/>
          <a:p>
            <a:pPr marL="0" indent="0">
              <a:buNone/>
            </a:pPr>
            <a:r>
              <a:rPr lang="en-US" sz="1800" b="1" dirty="0">
                <a:solidFill>
                  <a:schemeClr val="tx2"/>
                </a:solidFill>
              </a:rPr>
              <a:t>State Uses of Hospital Discharge Databases to Reduce Racial and Ethnic Disparities, 2010</a:t>
            </a:r>
          </a:p>
          <a:p>
            <a:pPr marL="0" indent="0">
              <a:buNone/>
            </a:pPr>
            <a:endParaRPr lang="en-US" sz="1800" dirty="0"/>
          </a:p>
        </p:txBody>
      </p:sp>
      <p:sp>
        <p:nvSpPr>
          <p:cNvPr id="154627"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8EB3D866-6A4B-7049-9CA8-1CBD051B9757}" type="slidenum">
              <a:rPr lang="en-US" sz="1200"/>
              <a:pPr/>
              <a:t>128</a:t>
            </a:fld>
            <a:endParaRPr lang="en-US" sz="1200"/>
          </a:p>
        </p:txBody>
      </p:sp>
      <p:grpSp>
        <p:nvGrpSpPr>
          <p:cNvPr id="4" name="Group 3" descr="Special Analysis Reports"/>
          <p:cNvGrpSpPr/>
          <p:nvPr/>
        </p:nvGrpSpPr>
        <p:grpSpPr>
          <a:xfrm>
            <a:off x="501650" y="2465388"/>
            <a:ext cx="7835900" cy="3654425"/>
            <a:chOff x="501650" y="2465388"/>
            <a:chExt cx="7835900" cy="3654425"/>
          </a:xfrm>
        </p:grpSpPr>
        <p:pic>
          <p:nvPicPr>
            <p:cNvPr id="1546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50" y="2570163"/>
              <a:ext cx="3979863"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63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5925" y="2465388"/>
              <a:ext cx="2841625"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4813" y="257175"/>
            <a:ext cx="6088062" cy="768350"/>
          </a:xfrm>
        </p:spPr>
        <p:txBody>
          <a:bodyPr/>
          <a:lstStyle/>
          <a:p>
            <a:r>
              <a:rPr lang="en-US" dirty="0">
                <a:latin typeface="Arial" charset="0"/>
              </a:rPr>
              <a:t>Publications Search Page on HCUP-US</a:t>
            </a:r>
          </a:p>
        </p:txBody>
      </p:sp>
      <p:sp>
        <p:nvSpPr>
          <p:cNvPr id="3" name="Text Placeholder 2"/>
          <p:cNvSpPr>
            <a:spLocks noGrp="1"/>
          </p:cNvSpPr>
          <p:nvPr>
            <p:ph type="body" sz="half" idx="1"/>
          </p:nvPr>
        </p:nvSpPr>
        <p:spPr>
          <a:xfrm>
            <a:off x="609600" y="1676400"/>
            <a:ext cx="7997825" cy="2895600"/>
          </a:xfrm>
        </p:spPr>
        <p:txBody>
          <a:bodyPr/>
          <a:lstStyle/>
          <a:p>
            <a:r>
              <a:rPr lang="en-US" sz="2400" b="1">
                <a:latin typeface="Arial" charset="0"/>
              </a:rPr>
              <a:t>Simple or advanced search options</a:t>
            </a:r>
          </a:p>
          <a:p>
            <a:pPr lvl="1"/>
            <a:r>
              <a:rPr lang="en-US" sz="2000">
                <a:latin typeface="Arial" charset="0"/>
              </a:rPr>
              <a:t>Data Year</a:t>
            </a:r>
          </a:p>
          <a:p>
            <a:pPr lvl="1"/>
            <a:r>
              <a:rPr lang="en-US" sz="2000">
                <a:latin typeface="Arial" charset="0"/>
              </a:rPr>
              <a:t>Database, Tool, &amp; Product</a:t>
            </a:r>
          </a:p>
          <a:p>
            <a:pPr lvl="1"/>
            <a:r>
              <a:rPr lang="en-US" sz="2000">
                <a:latin typeface="Arial" charset="0"/>
              </a:rPr>
              <a:t>Author</a:t>
            </a:r>
          </a:p>
          <a:p>
            <a:pPr lvl="1"/>
            <a:r>
              <a:rPr lang="en-US" sz="2000">
                <a:latin typeface="Arial" charset="0"/>
              </a:rPr>
              <a:t>Title</a:t>
            </a:r>
          </a:p>
          <a:p>
            <a:pPr lvl="1"/>
            <a:r>
              <a:rPr lang="en-US" sz="2000">
                <a:latin typeface="Arial" charset="0"/>
              </a:rPr>
              <a:t>State</a:t>
            </a:r>
          </a:p>
        </p:txBody>
      </p:sp>
      <p:sp>
        <p:nvSpPr>
          <p:cNvPr id="155652"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CEE6F941-0EB0-7648-89FF-4C9679B08B04}" type="slidenum">
              <a:rPr lang="en-US" sz="1200"/>
              <a:pPr/>
              <a:t>129</a:t>
            </a:fld>
            <a:endParaRPr lang="en-US" sz="1200"/>
          </a:p>
        </p:txBody>
      </p:sp>
      <p:grpSp>
        <p:nvGrpSpPr>
          <p:cNvPr id="4" name="Group 3" descr="Left Image: books&#10;Right Image: magnifying glass"/>
          <p:cNvGrpSpPr/>
          <p:nvPr/>
        </p:nvGrpSpPr>
        <p:grpSpPr>
          <a:xfrm>
            <a:off x="3260725" y="3316288"/>
            <a:ext cx="4610100" cy="2840037"/>
            <a:chOff x="3260725" y="3316288"/>
            <a:chExt cx="4610100" cy="2840037"/>
          </a:xfrm>
        </p:grpSpPr>
        <p:pic>
          <p:nvPicPr>
            <p:cNvPr id="15565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9013" y="3316288"/>
              <a:ext cx="1801812" cy="13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0725" y="3324225"/>
              <a:ext cx="2432050"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97442" name="Rectangle 2"/>
          <p:cNvSpPr>
            <a:spLocks noGrp="1" noChangeArrowheads="1"/>
          </p:cNvSpPr>
          <p:nvPr>
            <p:ph type="title"/>
          </p:nvPr>
        </p:nvSpPr>
        <p:spPr>
          <a:xfrm>
            <a:off x="1528763" y="242888"/>
            <a:ext cx="6086475" cy="768350"/>
          </a:xfrm>
        </p:spPr>
        <p:txBody>
          <a:bodyPr/>
          <a:lstStyle/>
          <a:p>
            <a:pPr eaLnBrk="1" hangingPunct="1"/>
            <a:r>
              <a:rPr lang="en-US" dirty="0">
                <a:latin typeface="Arial" charset="0"/>
              </a:rPr>
              <a:t>Current HCUP State Partners</a:t>
            </a:r>
          </a:p>
        </p:txBody>
      </p:sp>
      <p:sp>
        <p:nvSpPr>
          <p:cNvPr id="1597443" name="Rectangle 3"/>
          <p:cNvSpPr>
            <a:spLocks noGrp="1" noChangeArrowheads="1"/>
          </p:cNvSpPr>
          <p:nvPr>
            <p:ph idx="1"/>
          </p:nvPr>
        </p:nvSpPr>
        <p:spPr>
          <a:xfrm>
            <a:off x="457200" y="1600200"/>
            <a:ext cx="8145463" cy="4800600"/>
          </a:xfrm>
        </p:spPr>
        <p:txBody>
          <a:bodyPr/>
          <a:lstStyle/>
          <a:p>
            <a:pPr eaLnBrk="1" hangingPunct="1">
              <a:lnSpc>
                <a:spcPct val="70000"/>
              </a:lnSpc>
              <a:spcBef>
                <a:spcPct val="0"/>
              </a:spcBef>
              <a:spcAft>
                <a:spcPct val="50000"/>
              </a:spcAft>
              <a:buFont typeface="Wingdings" charset="0"/>
              <a:buNone/>
            </a:pPr>
            <a:r>
              <a:rPr lang="en-US" sz="2200" b="1">
                <a:solidFill>
                  <a:schemeClr val="tx2"/>
                </a:solidFill>
                <a:latin typeface="Arial" charset="0"/>
              </a:rPr>
              <a:t>Arizona</a:t>
            </a:r>
            <a:r>
              <a:rPr lang="en-US" sz="2200">
                <a:solidFill>
                  <a:schemeClr val="tx2"/>
                </a:solidFill>
                <a:latin typeface="Arial" charset="0"/>
              </a:rPr>
              <a:t> </a:t>
            </a:r>
            <a:r>
              <a:rPr lang="en-US" sz="2200">
                <a:latin typeface="Arial" charset="0"/>
              </a:rPr>
              <a:t>Department of Health Services</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Arkansas </a:t>
            </a:r>
            <a:r>
              <a:rPr lang="en-US" sz="2200">
                <a:solidFill>
                  <a:schemeClr val="tx1"/>
                </a:solidFill>
                <a:latin typeface="Arial" charset="0"/>
              </a:rPr>
              <a:t>Department of Health</a:t>
            </a:r>
            <a:endParaRPr lang="en-US" sz="2200">
              <a:latin typeface="Arial" charset="0"/>
            </a:endParaRP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California</a:t>
            </a:r>
            <a:r>
              <a:rPr lang="en-US" sz="2200">
                <a:latin typeface="Arial" charset="0"/>
              </a:rPr>
              <a:t> Office of Statewide Health Planning &amp; Development</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Colorado</a:t>
            </a:r>
            <a:r>
              <a:rPr lang="en-US" sz="2200">
                <a:latin typeface="Arial" charset="0"/>
              </a:rPr>
              <a:t> Hospital Association </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Connecticut</a:t>
            </a:r>
            <a:r>
              <a:rPr lang="en-US" sz="2200">
                <a:latin typeface="Arial" charset="0"/>
              </a:rPr>
              <a:t> Integrated Health Information (Chime, Inc.) </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Florida</a:t>
            </a:r>
            <a:r>
              <a:rPr lang="en-US" sz="2200">
                <a:latin typeface="Arial" charset="0"/>
              </a:rPr>
              <a:t> Agency for Health Care Administration </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Georgia </a:t>
            </a:r>
            <a:r>
              <a:rPr lang="en-US" sz="2200">
                <a:latin typeface="Arial" charset="0"/>
              </a:rPr>
              <a:t>Hospital Association</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Hawaii</a:t>
            </a:r>
            <a:r>
              <a:rPr lang="en-US" sz="2200">
                <a:solidFill>
                  <a:schemeClr val="tx2"/>
                </a:solidFill>
                <a:latin typeface="Arial" charset="0"/>
              </a:rPr>
              <a:t> </a:t>
            </a:r>
            <a:r>
              <a:rPr lang="en-US" sz="2200">
                <a:latin typeface="Arial" charset="0"/>
              </a:rPr>
              <a:t>Health Information Corporation</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Illinois</a:t>
            </a:r>
            <a:r>
              <a:rPr lang="en-US" sz="2200">
                <a:solidFill>
                  <a:schemeClr val="tx2"/>
                </a:solidFill>
                <a:latin typeface="Arial" charset="0"/>
              </a:rPr>
              <a:t> </a:t>
            </a:r>
            <a:r>
              <a:rPr lang="en-US" sz="2200">
                <a:latin typeface="Arial" charset="0"/>
              </a:rPr>
              <a:t>Department of Public Health</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Indiana </a:t>
            </a:r>
            <a:r>
              <a:rPr lang="en-US" sz="2200">
                <a:latin typeface="Arial" charset="0"/>
              </a:rPr>
              <a:t>Hospital &amp; Health Association</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Iowa</a:t>
            </a:r>
            <a:r>
              <a:rPr lang="en-US" sz="2200">
                <a:latin typeface="Arial" charset="0"/>
              </a:rPr>
              <a:t> Hospital Association</a:t>
            </a:r>
          </a:p>
          <a:p>
            <a:pPr eaLnBrk="1" hangingPunct="1">
              <a:lnSpc>
                <a:spcPct val="70000"/>
              </a:lnSpc>
              <a:spcBef>
                <a:spcPct val="0"/>
              </a:spcBef>
              <a:spcAft>
                <a:spcPct val="50000"/>
              </a:spcAft>
              <a:buFont typeface="Wingdings" charset="0"/>
              <a:buNone/>
            </a:pPr>
            <a:r>
              <a:rPr lang="en-US" sz="2200" b="1">
                <a:solidFill>
                  <a:schemeClr val="tx2"/>
                </a:solidFill>
                <a:latin typeface="Arial" charset="0"/>
              </a:rPr>
              <a:t>Kansas</a:t>
            </a:r>
            <a:r>
              <a:rPr lang="en-US" sz="2200">
                <a:solidFill>
                  <a:schemeClr val="tx2"/>
                </a:solidFill>
                <a:latin typeface="Arial" charset="0"/>
              </a:rPr>
              <a:t> </a:t>
            </a:r>
            <a:r>
              <a:rPr lang="en-US" sz="2200">
                <a:latin typeface="Arial" charset="0"/>
              </a:rPr>
              <a:t>Hospital Association</a:t>
            </a:r>
          </a:p>
        </p:txBody>
      </p:sp>
      <p:sp>
        <p:nvSpPr>
          <p:cNvPr id="3891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2D21A2C1-346B-E24B-A963-5AE5630A54B0}" type="slidenum">
              <a:rPr lang="en-US" sz="1200"/>
              <a:pPr/>
              <a:t>13</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22250"/>
            <a:ext cx="6086475"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1"/>
                </a:solidFill>
                <a:latin typeface="Arial" charset="0"/>
              </a:rPr>
              <a:t>The HCUP Databases</a:t>
            </a:r>
          </a:p>
          <a:p>
            <a:r>
              <a:rPr lang="en-US" sz="2400">
                <a:solidFill>
                  <a:schemeClr val="tx1"/>
                </a:solidFill>
                <a:latin typeface="Arial" charset="0"/>
              </a:rPr>
              <a:t>Obtaining HCUP Databases</a:t>
            </a:r>
          </a:p>
          <a:p>
            <a:r>
              <a:rPr lang="en-US" sz="2400">
                <a:solidFill>
                  <a:schemeClr val="tx1"/>
                </a:solidFill>
                <a:latin typeface="Arial" charset="0"/>
              </a:rPr>
              <a:t>The HCUP Tools and Products</a:t>
            </a:r>
          </a:p>
          <a:p>
            <a:r>
              <a:rPr lang="en-US" sz="2400" b="1">
                <a:solidFill>
                  <a:schemeClr val="tx2"/>
                </a:solidFill>
                <a:latin typeface="Arial" charset="0"/>
              </a:rPr>
              <a:t>Additional HCUP Resources</a:t>
            </a:r>
          </a:p>
          <a:p>
            <a:pPr lvl="1"/>
            <a:r>
              <a:rPr lang="en-US" sz="2000">
                <a:solidFill>
                  <a:schemeClr val="tx1"/>
                </a:solidFill>
                <a:latin typeface="Arial" charset="0"/>
              </a:rPr>
              <a:t>HCUP Publications</a:t>
            </a:r>
          </a:p>
          <a:p>
            <a:pPr lvl="1"/>
            <a:r>
              <a:rPr lang="en-US" sz="2000" b="1">
                <a:solidFill>
                  <a:schemeClr val="tx2"/>
                </a:solidFill>
                <a:latin typeface="Arial" charset="0"/>
              </a:rPr>
              <a:t>User Support</a:t>
            </a:r>
          </a:p>
        </p:txBody>
      </p:sp>
      <p:sp>
        <p:nvSpPr>
          <p:cNvPr id="15667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24DB42C2-9E04-064B-B872-1FB46E3F20EE}" type="slidenum">
              <a:rPr lang="en-US" sz="1200"/>
              <a:pPr/>
              <a:t>130</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1378" name="Rectangle 2"/>
          <p:cNvSpPr>
            <a:spLocks noGrp="1" noChangeArrowheads="1"/>
          </p:cNvSpPr>
          <p:nvPr>
            <p:ph type="title"/>
          </p:nvPr>
        </p:nvSpPr>
        <p:spPr>
          <a:xfrm>
            <a:off x="1528763" y="227013"/>
            <a:ext cx="6086475" cy="768350"/>
          </a:xfrm>
        </p:spPr>
        <p:txBody>
          <a:bodyPr/>
          <a:lstStyle/>
          <a:p>
            <a:r>
              <a:rPr lang="en-US" dirty="0">
                <a:latin typeface="Arial" charset="0"/>
              </a:rPr>
              <a:t>HCUP User Support Website</a:t>
            </a:r>
          </a:p>
        </p:txBody>
      </p:sp>
      <p:sp>
        <p:nvSpPr>
          <p:cNvPr id="1381379" name="Rectangle 3"/>
          <p:cNvSpPr>
            <a:spLocks noGrp="1" noChangeArrowheads="1"/>
          </p:cNvSpPr>
          <p:nvPr>
            <p:ph type="body" sz="half" idx="1"/>
          </p:nvPr>
        </p:nvSpPr>
        <p:spPr>
          <a:xfrm>
            <a:off x="198438" y="1760538"/>
            <a:ext cx="4645025" cy="3725862"/>
          </a:xfrm>
        </p:spPr>
        <p:txBody>
          <a:bodyPr/>
          <a:lstStyle/>
          <a:p>
            <a:pPr>
              <a:lnSpc>
                <a:spcPct val="120000"/>
              </a:lnSpc>
              <a:buFont typeface="Wingdings" pitchFamily="2" charset="2"/>
              <a:buChar char="n"/>
              <a:defRPr/>
            </a:pPr>
            <a:r>
              <a:rPr lang="en-US" sz="2200" dirty="0" smtClean="0">
                <a:ea typeface="+mn-ea"/>
              </a:rPr>
              <a:t>Find detailed information on HCUP databases, tools, and products</a:t>
            </a:r>
          </a:p>
          <a:p>
            <a:pPr>
              <a:lnSpc>
                <a:spcPct val="120000"/>
              </a:lnSpc>
              <a:buFont typeface="Wingdings" pitchFamily="2" charset="2"/>
              <a:buChar char="n"/>
              <a:defRPr/>
            </a:pPr>
            <a:r>
              <a:rPr lang="en-US" sz="2200" dirty="0" smtClean="0">
                <a:ea typeface="+mn-ea"/>
              </a:rPr>
              <a:t>Access HCUPnet</a:t>
            </a:r>
          </a:p>
          <a:p>
            <a:pPr>
              <a:lnSpc>
                <a:spcPct val="120000"/>
              </a:lnSpc>
              <a:buFont typeface="Wingdings" pitchFamily="2" charset="2"/>
              <a:buChar char="n"/>
              <a:defRPr/>
            </a:pPr>
            <a:r>
              <a:rPr lang="en-US" sz="2200" dirty="0" smtClean="0">
                <a:ea typeface="+mn-ea"/>
              </a:rPr>
              <a:t>Find comprehensive list of HCUP-related publications, database reports, and fact books</a:t>
            </a:r>
          </a:p>
          <a:p>
            <a:pPr>
              <a:lnSpc>
                <a:spcPct val="120000"/>
              </a:lnSpc>
              <a:buFont typeface="Wingdings" pitchFamily="2" charset="2"/>
              <a:buChar char="n"/>
              <a:defRPr/>
            </a:pPr>
            <a:r>
              <a:rPr lang="en-US" sz="2200" dirty="0" smtClean="0">
                <a:ea typeface="+mn-ea"/>
              </a:rPr>
              <a:t>Access technical assistance</a:t>
            </a:r>
          </a:p>
          <a:p>
            <a:pPr algn="ctr">
              <a:lnSpc>
                <a:spcPct val="120000"/>
              </a:lnSpc>
              <a:spcBef>
                <a:spcPct val="50000"/>
              </a:spcBef>
              <a:buFont typeface="Wingdings" pitchFamily="2" charset="2"/>
              <a:buChar char="n"/>
              <a:defRPr/>
            </a:pPr>
            <a:endParaRPr lang="en-US" sz="2200" b="1" dirty="0" smtClean="0">
              <a:solidFill>
                <a:schemeClr val="tx2"/>
              </a:solidFill>
              <a:ea typeface="+mn-ea"/>
            </a:endParaRPr>
          </a:p>
        </p:txBody>
      </p:sp>
      <p:sp>
        <p:nvSpPr>
          <p:cNvPr id="157700" name="Slide Number Placeholder 6"/>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40ACE2B-61BC-0149-95B8-F115415E57F7}" type="slidenum">
              <a:rPr lang="en-US" sz="1200"/>
              <a:pPr/>
              <a:t>131</a:t>
            </a:fld>
            <a:endParaRPr lang="en-US" sz="1200"/>
          </a:p>
        </p:txBody>
      </p:sp>
      <p:sp>
        <p:nvSpPr>
          <p:cNvPr id="1381384" name="Rectangle 8"/>
          <p:cNvSpPr>
            <a:spLocks noChangeArrowheads="1"/>
          </p:cNvSpPr>
          <p:nvPr/>
        </p:nvSpPr>
        <p:spPr bwMode="auto">
          <a:xfrm>
            <a:off x="4692650" y="4837113"/>
            <a:ext cx="4376738" cy="457200"/>
          </a:xfrm>
          <a:prstGeom prst="rect">
            <a:avLst/>
          </a:prstGeom>
          <a:noFill/>
          <a:ln w="9525" algn="ctr">
            <a:noFill/>
            <a:miter lim="800000"/>
            <a:headEnd/>
            <a:tailEnd/>
          </a:ln>
          <a:effectLst/>
        </p:spPr>
        <p:txBody>
          <a:bodyPr wrap="none">
            <a:spAutoFit/>
          </a:bodyPr>
          <a:lstStyle/>
          <a:p>
            <a:r>
              <a:rPr lang="en-US" sz="2400" b="1" u="sng" dirty="0">
                <a:solidFill>
                  <a:schemeClr val="tx2"/>
                </a:solidFill>
                <a:effectLst>
                  <a:outerShdw blurRad="38100" dist="38100" dir="2700000" algn="tl">
                    <a:srgbClr val="000000"/>
                  </a:outerShdw>
                </a:effectLst>
              </a:rPr>
              <a:t>http://</a:t>
            </a:r>
            <a:r>
              <a:rPr lang="en-US" sz="2400" b="1" u="sng" dirty="0" err="1">
                <a:solidFill>
                  <a:schemeClr val="tx2"/>
                </a:solidFill>
                <a:effectLst>
                  <a:outerShdw blurRad="38100" dist="38100" dir="2700000" algn="tl">
                    <a:srgbClr val="000000"/>
                  </a:outerShdw>
                </a:effectLst>
              </a:rPr>
              <a:t>www.hcup-us.ahrq.gov</a:t>
            </a:r>
            <a:endParaRPr lang="en-US" sz="2400" b="1" u="sng" dirty="0">
              <a:solidFill>
                <a:schemeClr val="tx2"/>
              </a:solidFill>
              <a:effectLst>
                <a:outerShdw blurRad="38100" dist="38100" dir="2700000" algn="tl">
                  <a:srgbClr val="000000"/>
                </a:outerShdw>
              </a:effectLst>
            </a:endParaRPr>
          </a:p>
        </p:txBody>
      </p:sp>
      <p:pic>
        <p:nvPicPr>
          <p:cNvPr id="157702" name="Picture 7" descr="http://www.hcup-us.ahrq.gov&#10;Screen shot"/>
          <p:cNvPicPr>
            <a:picLocks noChangeAspect="1" noChangeArrowheads="1"/>
          </p:cNvPicPr>
          <p:nvPr/>
        </p:nvPicPr>
        <p:blipFill>
          <a:blip r:embed="rId3">
            <a:extLst>
              <a:ext uri="{28A0092B-C50C-407E-A947-70E740481C1C}">
                <a14:useLocalDpi xmlns:a14="http://schemas.microsoft.com/office/drawing/2010/main" val="0"/>
              </a:ext>
            </a:extLst>
          </a:blip>
          <a:srcRect l="604" t="3394" r="1971"/>
          <a:stretch>
            <a:fillRect/>
          </a:stretch>
        </p:blipFill>
        <p:spPr bwMode="auto">
          <a:xfrm>
            <a:off x="4867275" y="2201863"/>
            <a:ext cx="4083050"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963" y="1500188"/>
            <a:ext cx="8121650" cy="2895600"/>
          </a:xfrm>
        </p:spPr>
        <p:txBody>
          <a:bodyPr/>
          <a:lstStyle/>
          <a:p>
            <a:r>
              <a:rPr lang="en-US" sz="2400">
                <a:latin typeface="Arial" charset="0"/>
              </a:rPr>
              <a:t>Provides information about HCUP data, software tools, and products</a:t>
            </a:r>
          </a:p>
          <a:p>
            <a:r>
              <a:rPr lang="en-US" sz="2400">
                <a:latin typeface="Arial" charset="0"/>
              </a:rPr>
              <a:t>Length 90 min</a:t>
            </a:r>
          </a:p>
        </p:txBody>
      </p:sp>
      <p:sp>
        <p:nvSpPr>
          <p:cNvPr id="15872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4F885E3D-1C39-504C-83DC-BB6CC05D2BFA}" type="slidenum">
              <a:rPr lang="en-US" sz="1200"/>
              <a:pPr/>
              <a:t>132</a:t>
            </a:fld>
            <a:endParaRPr lang="en-US" sz="1200"/>
          </a:p>
        </p:txBody>
      </p:sp>
      <p:grpSp>
        <p:nvGrpSpPr>
          <p:cNvPr id="4" name="Group 3" descr="Interactive On-line HCUP Overview Course Available&#10;"/>
          <p:cNvGrpSpPr/>
          <p:nvPr/>
        </p:nvGrpSpPr>
        <p:grpSpPr>
          <a:xfrm>
            <a:off x="944563" y="3376613"/>
            <a:ext cx="7232650" cy="2217737"/>
            <a:chOff x="944563" y="3376613"/>
            <a:chExt cx="7232650" cy="2217737"/>
          </a:xfrm>
        </p:grpSpPr>
        <p:pic>
          <p:nvPicPr>
            <p:cNvPr id="158724" name="Picture 2"/>
            <p:cNvPicPr>
              <a:picLocks noChangeAspect="1" noChangeArrowheads="1"/>
            </p:cNvPicPr>
            <p:nvPr/>
          </p:nvPicPr>
          <p:blipFill>
            <a:blip r:embed="rId3">
              <a:extLst>
                <a:ext uri="{28A0092B-C50C-407E-A947-70E740481C1C}">
                  <a14:useLocalDpi xmlns:a14="http://schemas.microsoft.com/office/drawing/2010/main" val="0"/>
                </a:ext>
              </a:extLst>
            </a:blip>
            <a:srcRect l="534" t="8897" r="1697" b="4211"/>
            <a:stretch>
              <a:fillRect/>
            </a:stretch>
          </p:blipFill>
          <p:spPr bwMode="auto">
            <a:xfrm>
              <a:off x="944563" y="3376613"/>
              <a:ext cx="3233737"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5" name="Picture 4"/>
            <p:cNvPicPr>
              <a:picLocks noChangeAspect="1" noChangeArrowheads="1"/>
            </p:cNvPicPr>
            <p:nvPr/>
          </p:nvPicPr>
          <p:blipFill>
            <a:blip r:embed="rId4">
              <a:extLst>
                <a:ext uri="{28A0092B-C50C-407E-A947-70E740481C1C}">
                  <a14:useLocalDpi xmlns:a14="http://schemas.microsoft.com/office/drawing/2010/main" val="0"/>
                </a:ext>
              </a:extLst>
            </a:blip>
            <a:srcRect l="21690" t="23589" r="21825" b="25310"/>
            <a:stretch>
              <a:fillRect/>
            </a:stretch>
          </p:blipFill>
          <p:spPr bwMode="auto">
            <a:xfrm>
              <a:off x="4930775" y="3392488"/>
              <a:ext cx="3246438" cy="220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5"/>
          <p:cNvSpPr>
            <a:spLocks noChangeArrowheads="1"/>
          </p:cNvSpPr>
          <p:nvPr/>
        </p:nvSpPr>
        <p:spPr bwMode="auto">
          <a:xfrm>
            <a:off x="0" y="5948363"/>
            <a:ext cx="9144000" cy="461962"/>
          </a:xfrm>
          <a:prstGeom prst="rect">
            <a:avLst/>
          </a:prstGeom>
          <a:noFill/>
          <a:ln w="9525" algn="ctr">
            <a:noFill/>
            <a:miter lim="800000"/>
            <a:headEnd/>
            <a:tailEnd/>
          </a:ln>
        </p:spPr>
        <p:txBody>
          <a:bodyPr>
            <a:spAutoFit/>
          </a:bodyPr>
          <a:lstStyle/>
          <a:p>
            <a:pPr algn="ctr"/>
            <a:r>
              <a:rPr lang="en-US" sz="2400" b="1" u="sng">
                <a:solidFill>
                  <a:schemeClr val="tx2"/>
                </a:solidFill>
                <a:effectLst>
                  <a:outerShdw blurRad="38100" dist="38100" dir="2700000" algn="tl">
                    <a:srgbClr val="000000"/>
                  </a:outerShdw>
                </a:effectLst>
              </a:rPr>
              <a:t>http://www.hcup-us.ahrq.gov/overviewcourse.jsp</a:t>
            </a:r>
          </a:p>
        </p:txBody>
      </p:sp>
      <p:sp>
        <p:nvSpPr>
          <p:cNvPr id="2" name="Title 1"/>
          <p:cNvSpPr>
            <a:spLocks noGrp="1"/>
          </p:cNvSpPr>
          <p:nvPr>
            <p:ph type="title"/>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Interactive On-line HCUP Overview Course Available</a:t>
            </a:r>
            <a:endParaRPr lang="en-US" dirty="0" smtClean="0">
              <a:effectLst/>
            </a:endParaRPr>
          </a:p>
        </p:txBody>
      </p:sp>
    </p:spTree>
  </p:cSld>
  <p:clrMapOvr>
    <a:masterClrMapping/>
  </p:clrMapOvr>
  <p:transition xmlns:p14="http://schemas.microsoft.com/office/powerpoint/2010/main" spd="med" advClick="0">
    <p:fad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168275"/>
            <a:ext cx="6086475" cy="768350"/>
          </a:xfrm>
        </p:spPr>
        <p:txBody>
          <a:bodyPr/>
          <a:lstStyle/>
          <a:p>
            <a:r>
              <a:rPr lang="en-US" dirty="0">
                <a:latin typeface="Arial" charset="0"/>
              </a:rPr>
              <a:t>HCUP Sample Design</a:t>
            </a:r>
          </a:p>
        </p:txBody>
      </p:sp>
      <p:sp>
        <p:nvSpPr>
          <p:cNvPr id="3" name="Content Placeholder 2"/>
          <p:cNvSpPr>
            <a:spLocks noGrp="1"/>
          </p:cNvSpPr>
          <p:nvPr>
            <p:ph idx="1"/>
          </p:nvPr>
        </p:nvSpPr>
        <p:spPr>
          <a:xfrm>
            <a:off x="461963" y="1500188"/>
            <a:ext cx="8121650" cy="2895600"/>
          </a:xfrm>
        </p:spPr>
        <p:txBody>
          <a:bodyPr/>
          <a:lstStyle/>
          <a:p>
            <a:r>
              <a:rPr lang="en-US" sz="2400">
                <a:latin typeface="Arial" charset="0"/>
              </a:rPr>
              <a:t>Tutorial explains the sampling strategy of the three nationwide databases – the NIS, KID, and NEDS</a:t>
            </a:r>
          </a:p>
          <a:p>
            <a:r>
              <a:rPr lang="en-US" sz="2400">
                <a:latin typeface="Arial" charset="0"/>
              </a:rPr>
              <a:t>Length 30 min</a:t>
            </a:r>
          </a:p>
        </p:txBody>
      </p:sp>
      <p:sp>
        <p:nvSpPr>
          <p:cNvPr id="1597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2096EAC-A2E0-174D-B39C-CF2BAAE36B2F}" type="slidenum">
              <a:rPr lang="en-US" sz="1200"/>
              <a:pPr/>
              <a:t>133</a:t>
            </a:fld>
            <a:endParaRPr lang="en-US" sz="1200"/>
          </a:p>
        </p:txBody>
      </p:sp>
      <p:sp>
        <p:nvSpPr>
          <p:cNvPr id="7" name="Rectangle 5"/>
          <p:cNvSpPr>
            <a:spLocks noChangeArrowheads="1"/>
          </p:cNvSpPr>
          <p:nvPr/>
        </p:nvSpPr>
        <p:spPr bwMode="auto">
          <a:xfrm>
            <a:off x="0" y="5948363"/>
            <a:ext cx="9144000" cy="461962"/>
          </a:xfrm>
          <a:prstGeom prst="rect">
            <a:avLst/>
          </a:prstGeom>
          <a:noFill/>
          <a:ln w="9525" algn="ctr">
            <a:noFill/>
            <a:miter lim="800000"/>
            <a:headEnd/>
            <a:tailEnd/>
          </a:ln>
        </p:spPr>
        <p:txBody>
          <a:bodyPr>
            <a:spAutoFit/>
          </a:bodyPr>
          <a:lstStyle/>
          <a:p>
            <a:pPr algn="ctr"/>
            <a:r>
              <a:rPr lang="en-US" sz="2400" b="1" u="sng">
                <a:solidFill>
                  <a:schemeClr val="tx2"/>
                </a:solidFill>
                <a:effectLst>
                  <a:outerShdw blurRad="38100" dist="38100" dir="2700000" algn="tl">
                    <a:srgbClr val="000000"/>
                  </a:outerShdw>
                </a:effectLst>
              </a:rPr>
              <a:t>http://www.hcup-us.ahrq.gov/tech_assist/tutorials.jsp</a:t>
            </a:r>
          </a:p>
        </p:txBody>
      </p:sp>
      <p:grpSp>
        <p:nvGrpSpPr>
          <p:cNvPr id="4" name="Group 3" descr="HCUP Sample Design"/>
          <p:cNvGrpSpPr/>
          <p:nvPr/>
        </p:nvGrpSpPr>
        <p:grpSpPr>
          <a:xfrm>
            <a:off x="825500" y="3379788"/>
            <a:ext cx="7413625" cy="2203450"/>
            <a:chOff x="825500" y="3379788"/>
            <a:chExt cx="7413625" cy="2203450"/>
          </a:xfrm>
        </p:grpSpPr>
        <p:pic>
          <p:nvPicPr>
            <p:cNvPr id="159750" name="Picture 7"/>
            <p:cNvPicPr>
              <a:picLocks noChangeAspect="1" noChangeArrowheads="1"/>
            </p:cNvPicPr>
            <p:nvPr/>
          </p:nvPicPr>
          <p:blipFill>
            <a:blip r:embed="rId3">
              <a:extLst>
                <a:ext uri="{28A0092B-C50C-407E-A947-70E740481C1C}">
                  <a14:useLocalDpi xmlns:a14="http://schemas.microsoft.com/office/drawing/2010/main" val="0"/>
                </a:ext>
              </a:extLst>
            </a:blip>
            <a:srcRect t="6834" r="1157" b="4034"/>
            <a:stretch>
              <a:fillRect/>
            </a:stretch>
          </p:blipFill>
          <p:spPr bwMode="auto">
            <a:xfrm>
              <a:off x="825500" y="3382963"/>
              <a:ext cx="3328988"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51" name="Picture 2"/>
            <p:cNvPicPr>
              <a:picLocks noChangeAspect="1" noChangeArrowheads="1"/>
            </p:cNvPicPr>
            <p:nvPr/>
          </p:nvPicPr>
          <p:blipFill>
            <a:blip r:embed="rId4">
              <a:extLst>
                <a:ext uri="{28A0092B-C50C-407E-A947-70E740481C1C}">
                  <a14:useLocalDpi xmlns:a14="http://schemas.microsoft.com/office/drawing/2010/main" val="0"/>
                </a:ext>
              </a:extLst>
            </a:blip>
            <a:srcRect l="1239" t="7423" r="1215" b="2571"/>
            <a:stretch>
              <a:fillRect/>
            </a:stretch>
          </p:blipFill>
          <p:spPr bwMode="auto">
            <a:xfrm>
              <a:off x="4937125" y="3379788"/>
              <a:ext cx="3302000" cy="220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168275"/>
            <a:ext cx="6086475" cy="768350"/>
          </a:xfrm>
        </p:spPr>
        <p:txBody>
          <a:bodyPr/>
          <a:lstStyle/>
          <a:p>
            <a:r>
              <a:rPr lang="en-US" dirty="0">
                <a:latin typeface="Arial" charset="0"/>
              </a:rPr>
              <a:t>Load and Check HCUP Data</a:t>
            </a:r>
          </a:p>
        </p:txBody>
      </p:sp>
      <p:sp>
        <p:nvSpPr>
          <p:cNvPr id="3" name="Content Placeholder 2"/>
          <p:cNvSpPr>
            <a:spLocks noGrp="1"/>
          </p:cNvSpPr>
          <p:nvPr>
            <p:ph idx="1"/>
          </p:nvPr>
        </p:nvSpPr>
        <p:spPr>
          <a:xfrm>
            <a:off x="461963" y="1500188"/>
            <a:ext cx="8426450" cy="2895600"/>
          </a:xfrm>
        </p:spPr>
        <p:txBody>
          <a:bodyPr/>
          <a:lstStyle/>
          <a:p>
            <a:r>
              <a:rPr lang="en-US" sz="2400">
                <a:latin typeface="Arial" charset="0"/>
              </a:rPr>
              <a:t>Provides instructions on how to unzip HCUP data, save it on your computer, and load data into a statistical software package</a:t>
            </a:r>
          </a:p>
          <a:p>
            <a:r>
              <a:rPr lang="en-US" sz="2400">
                <a:latin typeface="Arial" charset="0"/>
              </a:rPr>
              <a:t>Length 20 min</a:t>
            </a:r>
          </a:p>
        </p:txBody>
      </p:sp>
      <p:sp>
        <p:nvSpPr>
          <p:cNvPr id="16077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5C27F2C5-3C40-7C45-99D1-49FF64C0B6B1}" type="slidenum">
              <a:rPr lang="en-US" sz="1200"/>
              <a:pPr/>
              <a:t>134</a:t>
            </a:fld>
            <a:endParaRPr lang="en-US" sz="1200"/>
          </a:p>
        </p:txBody>
      </p:sp>
      <p:sp>
        <p:nvSpPr>
          <p:cNvPr id="7" name="Rectangle 5"/>
          <p:cNvSpPr>
            <a:spLocks noChangeArrowheads="1"/>
          </p:cNvSpPr>
          <p:nvPr/>
        </p:nvSpPr>
        <p:spPr bwMode="auto">
          <a:xfrm>
            <a:off x="0" y="5948363"/>
            <a:ext cx="9144000" cy="461962"/>
          </a:xfrm>
          <a:prstGeom prst="rect">
            <a:avLst/>
          </a:prstGeom>
          <a:noFill/>
          <a:ln w="9525" algn="ctr">
            <a:noFill/>
            <a:miter lim="800000"/>
            <a:headEnd/>
            <a:tailEnd/>
          </a:ln>
        </p:spPr>
        <p:txBody>
          <a:bodyPr>
            <a:spAutoFit/>
          </a:bodyPr>
          <a:lstStyle/>
          <a:p>
            <a:pPr algn="ctr"/>
            <a:r>
              <a:rPr lang="en-US" sz="2400" b="1" u="sng">
                <a:solidFill>
                  <a:schemeClr val="tx2"/>
                </a:solidFill>
                <a:effectLst>
                  <a:outerShdw blurRad="38100" dist="38100" dir="2700000" algn="tl">
                    <a:srgbClr val="000000"/>
                  </a:outerShdw>
                </a:effectLst>
              </a:rPr>
              <a:t>http://www.hcup-us.ahrq.gov/tech_assist/tutorials.jsp</a:t>
            </a:r>
          </a:p>
        </p:txBody>
      </p:sp>
      <p:grpSp>
        <p:nvGrpSpPr>
          <p:cNvPr id="4" name="Group 3" descr="Load and Check HCUP Data"/>
          <p:cNvGrpSpPr/>
          <p:nvPr/>
        </p:nvGrpSpPr>
        <p:grpSpPr>
          <a:xfrm>
            <a:off x="825500" y="3397250"/>
            <a:ext cx="7418388" cy="2192338"/>
            <a:chOff x="825500" y="3397250"/>
            <a:chExt cx="7418388" cy="2192338"/>
          </a:xfrm>
        </p:grpSpPr>
        <p:pic>
          <p:nvPicPr>
            <p:cNvPr id="160774" name="Picture 2"/>
            <p:cNvPicPr>
              <a:picLocks noChangeAspect="1" noChangeArrowheads="1"/>
            </p:cNvPicPr>
            <p:nvPr/>
          </p:nvPicPr>
          <p:blipFill>
            <a:blip r:embed="rId3">
              <a:extLst>
                <a:ext uri="{28A0092B-C50C-407E-A947-70E740481C1C}">
                  <a14:useLocalDpi xmlns:a14="http://schemas.microsoft.com/office/drawing/2010/main" val="0"/>
                </a:ext>
              </a:extLst>
            </a:blip>
            <a:srcRect l="4504" t="22073" r="4633" b="10490"/>
            <a:stretch>
              <a:fillRect/>
            </a:stretch>
          </p:blipFill>
          <p:spPr bwMode="auto">
            <a:xfrm>
              <a:off x="825500" y="3397250"/>
              <a:ext cx="3376613"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0775" name="Picture 3"/>
            <p:cNvPicPr>
              <a:picLocks noChangeAspect="1" noChangeArrowheads="1"/>
            </p:cNvPicPr>
            <p:nvPr/>
          </p:nvPicPr>
          <p:blipFill>
            <a:blip r:embed="rId4">
              <a:extLst>
                <a:ext uri="{28A0092B-C50C-407E-A947-70E740481C1C}">
                  <a14:useLocalDpi xmlns:a14="http://schemas.microsoft.com/office/drawing/2010/main" val="0"/>
                </a:ext>
              </a:extLst>
            </a:blip>
            <a:srcRect l="4619" t="21964" r="4906" b="10457"/>
            <a:stretch>
              <a:fillRect/>
            </a:stretch>
          </p:blipFill>
          <p:spPr bwMode="auto">
            <a:xfrm>
              <a:off x="4886325" y="3402013"/>
              <a:ext cx="3357563"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4813" y="255588"/>
            <a:ext cx="6088062" cy="768350"/>
          </a:xfrm>
        </p:spPr>
        <p:txBody>
          <a:bodyPr/>
          <a:lstStyle/>
          <a:p>
            <a:r>
              <a:rPr lang="en-US" dirty="0">
                <a:latin typeface="Arial" charset="0"/>
              </a:rPr>
              <a:t>Producing National HCUP Estimates</a:t>
            </a:r>
          </a:p>
        </p:txBody>
      </p:sp>
      <p:sp>
        <p:nvSpPr>
          <p:cNvPr id="16179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157C8C06-8651-8A49-A100-F0D06CA01E83}" type="slidenum">
              <a:rPr lang="en-US" sz="1200"/>
              <a:pPr/>
              <a:t>135</a:t>
            </a:fld>
            <a:endParaRPr lang="en-US" sz="1200"/>
          </a:p>
        </p:txBody>
      </p:sp>
      <p:sp>
        <p:nvSpPr>
          <p:cNvPr id="7" name="Rectangle 5"/>
          <p:cNvSpPr>
            <a:spLocks noChangeArrowheads="1"/>
          </p:cNvSpPr>
          <p:nvPr/>
        </p:nvSpPr>
        <p:spPr bwMode="auto">
          <a:xfrm>
            <a:off x="0" y="5948363"/>
            <a:ext cx="9144000" cy="461962"/>
          </a:xfrm>
          <a:prstGeom prst="rect">
            <a:avLst/>
          </a:prstGeom>
          <a:noFill/>
          <a:ln w="9525" algn="ctr">
            <a:noFill/>
            <a:miter lim="800000"/>
            <a:headEnd/>
            <a:tailEnd/>
          </a:ln>
        </p:spPr>
        <p:txBody>
          <a:bodyPr>
            <a:spAutoFit/>
          </a:bodyPr>
          <a:lstStyle/>
          <a:p>
            <a:pPr algn="ctr"/>
            <a:r>
              <a:rPr lang="en-US" sz="2400" b="1" u="sng">
                <a:solidFill>
                  <a:schemeClr val="tx2"/>
                </a:solidFill>
                <a:effectLst>
                  <a:outerShdw blurRad="38100" dist="38100" dir="2700000" algn="tl">
                    <a:srgbClr val="000000"/>
                  </a:outerShdw>
                </a:effectLst>
              </a:rPr>
              <a:t>http://www.hcup-us.ahrq.gov/tech_assist/tutorials.jsp</a:t>
            </a:r>
          </a:p>
        </p:txBody>
      </p:sp>
      <p:grpSp>
        <p:nvGrpSpPr>
          <p:cNvPr id="3" name="Group 2" descr="Producing National HCUP Estimates"/>
          <p:cNvGrpSpPr/>
          <p:nvPr/>
        </p:nvGrpSpPr>
        <p:grpSpPr>
          <a:xfrm>
            <a:off x="806450" y="3400425"/>
            <a:ext cx="7462838" cy="2201863"/>
            <a:chOff x="806450" y="3400425"/>
            <a:chExt cx="7462838" cy="2201863"/>
          </a:xfrm>
        </p:grpSpPr>
        <p:pic>
          <p:nvPicPr>
            <p:cNvPr id="161797" name="Picture 2"/>
            <p:cNvPicPr>
              <a:picLocks noChangeAspect="1" noChangeArrowheads="1"/>
            </p:cNvPicPr>
            <p:nvPr/>
          </p:nvPicPr>
          <p:blipFill>
            <a:blip r:embed="rId3">
              <a:extLst>
                <a:ext uri="{28A0092B-C50C-407E-A947-70E740481C1C}">
                  <a14:useLocalDpi xmlns:a14="http://schemas.microsoft.com/office/drawing/2010/main" val="0"/>
                </a:ext>
              </a:extLst>
            </a:blip>
            <a:srcRect l="4530" t="22450" r="4697" b="10379"/>
            <a:stretch>
              <a:fillRect/>
            </a:stretch>
          </p:blipFill>
          <p:spPr bwMode="auto">
            <a:xfrm>
              <a:off x="806450" y="3411538"/>
              <a:ext cx="3390900" cy="218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1798" name="Picture 3"/>
            <p:cNvPicPr>
              <a:picLocks noChangeAspect="1" noChangeArrowheads="1"/>
            </p:cNvPicPr>
            <p:nvPr/>
          </p:nvPicPr>
          <p:blipFill>
            <a:blip r:embed="rId4">
              <a:extLst>
                <a:ext uri="{28A0092B-C50C-407E-A947-70E740481C1C}">
                  <a14:useLocalDpi xmlns:a14="http://schemas.microsoft.com/office/drawing/2010/main" val="0"/>
                </a:ext>
              </a:extLst>
            </a:blip>
            <a:srcRect l="4585" t="22279" r="4613" b="10884"/>
            <a:stretch>
              <a:fillRect/>
            </a:stretch>
          </p:blipFill>
          <p:spPr bwMode="auto">
            <a:xfrm>
              <a:off x="4841875" y="3400425"/>
              <a:ext cx="3427413" cy="220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Content Placeholder 2"/>
          <p:cNvSpPr>
            <a:spLocks noGrp="1"/>
          </p:cNvSpPr>
          <p:nvPr>
            <p:ph idx="1"/>
          </p:nvPr>
        </p:nvSpPr>
        <p:spPr>
          <a:xfrm>
            <a:off x="461963" y="1500188"/>
            <a:ext cx="8426450" cy="2895600"/>
          </a:xfrm>
        </p:spPr>
        <p:txBody>
          <a:bodyPr/>
          <a:lstStyle/>
          <a:p>
            <a:r>
              <a:rPr lang="en-US" sz="2400" dirty="0">
                <a:solidFill>
                  <a:schemeClr val="tx1"/>
                </a:solidFill>
                <a:latin typeface="Arial" charset="0"/>
              </a:rPr>
              <a:t>Explains how to produce national estimates from the three nationwide databases (NIS, NEDS, KID)</a:t>
            </a:r>
          </a:p>
          <a:p>
            <a:r>
              <a:rPr lang="en-US" sz="2400" dirty="0">
                <a:solidFill>
                  <a:schemeClr val="tx1"/>
                </a:solidFill>
                <a:latin typeface="Arial" charset="0"/>
              </a:rPr>
              <a:t>Length 45 min</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4813" y="255588"/>
            <a:ext cx="6088062" cy="768350"/>
          </a:xfrm>
        </p:spPr>
        <p:txBody>
          <a:bodyPr/>
          <a:lstStyle/>
          <a:p>
            <a:r>
              <a:rPr lang="en-US" dirty="0">
                <a:latin typeface="Arial" charset="0"/>
              </a:rPr>
              <a:t>Calculating Standard Errors</a:t>
            </a:r>
          </a:p>
        </p:txBody>
      </p:sp>
      <p:sp>
        <p:nvSpPr>
          <p:cNvPr id="16281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4C4C817F-351D-E343-AA9C-43E44A6CE1E6}" type="slidenum">
              <a:rPr lang="en-US" sz="1200"/>
              <a:pPr/>
              <a:t>136</a:t>
            </a:fld>
            <a:endParaRPr lang="en-US" sz="1200"/>
          </a:p>
        </p:txBody>
      </p:sp>
      <p:sp>
        <p:nvSpPr>
          <p:cNvPr id="7" name="Rectangle 5"/>
          <p:cNvSpPr>
            <a:spLocks noChangeArrowheads="1"/>
          </p:cNvSpPr>
          <p:nvPr/>
        </p:nvSpPr>
        <p:spPr bwMode="auto">
          <a:xfrm>
            <a:off x="0" y="5948363"/>
            <a:ext cx="9144000" cy="461962"/>
          </a:xfrm>
          <a:prstGeom prst="rect">
            <a:avLst/>
          </a:prstGeom>
          <a:noFill/>
          <a:ln w="9525" algn="ctr">
            <a:noFill/>
            <a:miter lim="800000"/>
            <a:headEnd/>
            <a:tailEnd/>
          </a:ln>
        </p:spPr>
        <p:txBody>
          <a:bodyPr>
            <a:spAutoFit/>
          </a:bodyPr>
          <a:lstStyle/>
          <a:p>
            <a:pPr algn="ctr"/>
            <a:r>
              <a:rPr lang="en-US" sz="2400" b="1" u="sng">
                <a:solidFill>
                  <a:schemeClr val="tx2"/>
                </a:solidFill>
                <a:effectLst>
                  <a:outerShdw blurRad="38100" dist="38100" dir="2700000" algn="tl">
                    <a:srgbClr val="000000"/>
                  </a:outerShdw>
                </a:effectLst>
              </a:rPr>
              <a:t>http://www.hcup-us.ahrq.gov/tech_assist/tutorials.jsp</a:t>
            </a:r>
          </a:p>
        </p:txBody>
      </p:sp>
      <p:sp>
        <p:nvSpPr>
          <p:cNvPr id="9" name="Content Placeholder 2"/>
          <p:cNvSpPr>
            <a:spLocks noGrp="1"/>
          </p:cNvSpPr>
          <p:nvPr>
            <p:ph idx="1"/>
          </p:nvPr>
        </p:nvSpPr>
        <p:spPr>
          <a:xfrm>
            <a:off x="461963" y="1500188"/>
            <a:ext cx="8426450" cy="2895600"/>
          </a:xfrm>
        </p:spPr>
        <p:txBody>
          <a:bodyPr/>
          <a:lstStyle/>
          <a:p>
            <a:pPr>
              <a:buFont typeface="Wingdings" pitchFamily="2" charset="2"/>
              <a:buChar char="n"/>
              <a:defRPr/>
            </a:pPr>
            <a:r>
              <a:rPr lang="en-US" sz="2400" dirty="0" smtClean="0">
                <a:ea typeface="+mn-ea"/>
              </a:rPr>
              <a:t>Explains how to accurately determine the precision of the estimates produced from the HCUP nationwide databases</a:t>
            </a:r>
          </a:p>
          <a:p>
            <a:pPr>
              <a:buFont typeface="Wingdings" pitchFamily="2" charset="2"/>
              <a:buChar char="n"/>
              <a:defRPr/>
            </a:pPr>
            <a:r>
              <a:rPr lang="en-US" sz="2400" dirty="0" smtClean="0">
                <a:ea typeface="+mn-ea"/>
              </a:rPr>
              <a:t>Length 30 min</a:t>
            </a:r>
          </a:p>
          <a:p>
            <a:pPr>
              <a:buFont typeface="Wingdings" pitchFamily="2" charset="2"/>
              <a:buChar char="n"/>
              <a:defRPr/>
            </a:pPr>
            <a:endParaRPr lang="en-US" sz="2400" dirty="0" smtClean="0">
              <a:solidFill>
                <a:schemeClr val="tx1"/>
              </a:solidFill>
              <a:ea typeface="+mn-ea"/>
            </a:endParaRPr>
          </a:p>
        </p:txBody>
      </p:sp>
      <p:grpSp>
        <p:nvGrpSpPr>
          <p:cNvPr id="3" name="Group 2" descr="Calculating Standard Errors"/>
          <p:cNvGrpSpPr/>
          <p:nvPr/>
        </p:nvGrpSpPr>
        <p:grpSpPr>
          <a:xfrm>
            <a:off x="636588" y="3295650"/>
            <a:ext cx="8066087" cy="2490788"/>
            <a:chOff x="636588" y="3295650"/>
            <a:chExt cx="8066087" cy="2490788"/>
          </a:xfrm>
        </p:grpSpPr>
        <p:pic>
          <p:nvPicPr>
            <p:cNvPr id="162822" name="Picture 2"/>
            <p:cNvPicPr>
              <a:picLocks noChangeAspect="1" noChangeArrowheads="1"/>
            </p:cNvPicPr>
            <p:nvPr/>
          </p:nvPicPr>
          <p:blipFill>
            <a:blip r:embed="rId3">
              <a:extLst>
                <a:ext uri="{28A0092B-C50C-407E-A947-70E740481C1C}">
                  <a14:useLocalDpi xmlns:a14="http://schemas.microsoft.com/office/drawing/2010/main" val="0"/>
                </a:ext>
              </a:extLst>
            </a:blip>
            <a:srcRect l="9879" t="20042" r="9818" b="15625"/>
            <a:stretch>
              <a:fillRect/>
            </a:stretch>
          </p:blipFill>
          <p:spPr bwMode="auto">
            <a:xfrm>
              <a:off x="636588" y="3295650"/>
              <a:ext cx="3886200" cy="249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3" name="Picture 3"/>
            <p:cNvPicPr>
              <a:picLocks noChangeAspect="1" noChangeArrowheads="1"/>
            </p:cNvPicPr>
            <p:nvPr/>
          </p:nvPicPr>
          <p:blipFill>
            <a:blip r:embed="rId4">
              <a:extLst>
                <a:ext uri="{28A0092B-C50C-407E-A947-70E740481C1C}">
                  <a14:useLocalDpi xmlns:a14="http://schemas.microsoft.com/office/drawing/2010/main" val="0"/>
                </a:ext>
              </a:extLst>
            </a:blip>
            <a:srcRect l="9828" t="20042" r="10516" b="15948"/>
            <a:stretch>
              <a:fillRect/>
            </a:stretch>
          </p:blipFill>
          <p:spPr bwMode="auto">
            <a:xfrm>
              <a:off x="4887913" y="3308350"/>
              <a:ext cx="3814762"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570" name="Rectangle 2"/>
          <p:cNvSpPr>
            <a:spLocks noGrp="1" noChangeArrowheads="1"/>
          </p:cNvSpPr>
          <p:nvPr>
            <p:ph type="title"/>
          </p:nvPr>
        </p:nvSpPr>
        <p:spPr>
          <a:xfrm>
            <a:off x="1662113" y="230188"/>
            <a:ext cx="6088062" cy="768350"/>
          </a:xfrm>
        </p:spPr>
        <p:txBody>
          <a:bodyPr/>
          <a:lstStyle/>
          <a:p>
            <a:r>
              <a:rPr lang="en-US" dirty="0">
                <a:latin typeface="Arial" charset="0"/>
              </a:rPr>
              <a:t>Using HCUP Technical Assistance</a:t>
            </a:r>
          </a:p>
        </p:txBody>
      </p:sp>
      <p:sp>
        <p:nvSpPr>
          <p:cNvPr id="1389571" name="Rectangle 3"/>
          <p:cNvSpPr>
            <a:spLocks noGrp="1" noChangeArrowheads="1"/>
          </p:cNvSpPr>
          <p:nvPr>
            <p:ph type="body" sz="half" idx="2"/>
          </p:nvPr>
        </p:nvSpPr>
        <p:spPr>
          <a:xfrm>
            <a:off x="4057650" y="1990725"/>
            <a:ext cx="5086350" cy="2895600"/>
          </a:xfrm>
        </p:spPr>
        <p:txBody>
          <a:bodyPr/>
          <a:lstStyle/>
          <a:p>
            <a:pPr>
              <a:lnSpc>
                <a:spcPct val="120000"/>
              </a:lnSpc>
              <a:buFont typeface="Wingdings" pitchFamily="2" charset="2"/>
              <a:buNone/>
              <a:defRPr/>
            </a:pPr>
            <a:r>
              <a:rPr lang="en-US" sz="2600" b="1" dirty="0">
                <a:ea typeface="+mn-ea"/>
              </a:rPr>
              <a:t>Active Technical Assistance </a:t>
            </a:r>
          </a:p>
          <a:p>
            <a:pPr>
              <a:lnSpc>
                <a:spcPct val="120000"/>
              </a:lnSpc>
              <a:buFont typeface="Wingdings" pitchFamily="2" charset="2"/>
              <a:buChar char="n"/>
              <a:defRPr/>
            </a:pPr>
            <a:r>
              <a:rPr lang="en-US" sz="2400" dirty="0">
                <a:ea typeface="+mn-ea"/>
              </a:rPr>
              <a:t>Responds to inquiries about HCUP data, products, and tools</a:t>
            </a:r>
          </a:p>
          <a:p>
            <a:pPr>
              <a:lnSpc>
                <a:spcPct val="120000"/>
              </a:lnSpc>
              <a:buFont typeface="Wingdings" pitchFamily="2" charset="2"/>
              <a:buChar char="n"/>
              <a:defRPr/>
            </a:pPr>
            <a:r>
              <a:rPr lang="en-US" sz="2400" dirty="0">
                <a:ea typeface="+mn-ea"/>
              </a:rPr>
              <a:t>Collects user feedback and suggestions for </a:t>
            </a:r>
            <a:r>
              <a:rPr lang="en-US" sz="2400" dirty="0" smtClean="0">
                <a:ea typeface="+mn-ea"/>
              </a:rPr>
              <a:t>improvement</a:t>
            </a:r>
          </a:p>
          <a:p>
            <a:pPr>
              <a:lnSpc>
                <a:spcPct val="120000"/>
              </a:lnSpc>
              <a:buFont typeface="Wingdings" pitchFamily="2" charset="2"/>
              <a:buChar char="n"/>
              <a:defRPr/>
            </a:pPr>
            <a:endParaRPr lang="en-US" sz="2400" dirty="0">
              <a:ea typeface="+mn-ea"/>
            </a:endParaRPr>
          </a:p>
          <a:p>
            <a:pPr>
              <a:lnSpc>
                <a:spcPct val="120000"/>
              </a:lnSpc>
              <a:buFont typeface="Wingdings" pitchFamily="2" charset="2"/>
              <a:buNone/>
              <a:defRPr/>
            </a:pPr>
            <a:r>
              <a:rPr lang="en-US" sz="2400" b="1" dirty="0" smtClean="0">
                <a:solidFill>
                  <a:schemeClr val="tx2"/>
                </a:solidFill>
                <a:ea typeface="+mn-ea"/>
              </a:rPr>
              <a:t>       E-mail</a:t>
            </a:r>
            <a:r>
              <a:rPr lang="en-US" sz="2400" b="1" dirty="0">
                <a:solidFill>
                  <a:schemeClr val="tx2"/>
                </a:solidFill>
                <a:ea typeface="+mn-ea"/>
              </a:rPr>
              <a:t>: </a:t>
            </a:r>
            <a:r>
              <a:rPr lang="en-US" sz="2400" b="1" dirty="0" smtClean="0">
                <a:solidFill>
                  <a:schemeClr val="tx2"/>
                </a:solidFill>
                <a:ea typeface="+mn-ea"/>
                <a:hlinkClick r:id="rId3"/>
              </a:rPr>
              <a:t>hcup@ahrq.gov</a:t>
            </a:r>
            <a:endParaRPr lang="en-US" sz="2400" b="1" dirty="0">
              <a:solidFill>
                <a:schemeClr val="tx2"/>
              </a:solidFill>
              <a:ea typeface="+mn-ea"/>
            </a:endParaRPr>
          </a:p>
        </p:txBody>
      </p:sp>
      <p:sp>
        <p:nvSpPr>
          <p:cNvPr id="163844"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65DF3224-A5B3-EB45-A316-AEBD8D845B23}" type="slidenum">
              <a:rPr lang="en-US" sz="1200"/>
              <a:pPr/>
              <a:t>137</a:t>
            </a:fld>
            <a:endParaRPr lang="en-US" sz="1200"/>
          </a:p>
        </p:txBody>
      </p:sp>
      <p:pic>
        <p:nvPicPr>
          <p:cNvPr id="163845" name="Picture 5" descr="HCUP data"/>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5775" y="2592388"/>
            <a:ext cx="318135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3826" name="Rectangle 2"/>
          <p:cNvSpPr>
            <a:spLocks noGrp="1" noChangeArrowheads="1"/>
          </p:cNvSpPr>
          <p:nvPr>
            <p:ph type="title"/>
          </p:nvPr>
        </p:nvSpPr>
        <p:spPr>
          <a:xfrm>
            <a:off x="1528763" y="250825"/>
            <a:ext cx="6086475" cy="768350"/>
          </a:xfrm>
        </p:spPr>
        <p:txBody>
          <a:bodyPr/>
          <a:lstStyle/>
          <a:p>
            <a:pPr eaLnBrk="1" hangingPunct="1"/>
            <a:r>
              <a:rPr lang="en-US" dirty="0">
                <a:latin typeface="Arial" charset="0"/>
              </a:rPr>
              <a:t>Join the HCUP Email List</a:t>
            </a:r>
          </a:p>
        </p:txBody>
      </p:sp>
      <p:sp>
        <p:nvSpPr>
          <p:cNvPr id="8" name="Content Placeholder 7"/>
          <p:cNvSpPr>
            <a:spLocks noGrp="1"/>
          </p:cNvSpPr>
          <p:nvPr>
            <p:ph sz="half" idx="2"/>
          </p:nvPr>
        </p:nvSpPr>
        <p:spPr>
          <a:xfrm>
            <a:off x="5321300" y="1711325"/>
            <a:ext cx="3567113" cy="4079875"/>
          </a:xfrm>
        </p:spPr>
        <p:txBody>
          <a:bodyPr/>
          <a:lstStyle/>
          <a:p>
            <a:r>
              <a:rPr lang="en-US" sz="2400">
                <a:latin typeface="Arial" charset="0"/>
              </a:rPr>
              <a:t>HCUP Newsletter, published quarterly</a:t>
            </a:r>
          </a:p>
          <a:p>
            <a:pPr lvl="1"/>
            <a:r>
              <a:rPr lang="en-US" sz="2000">
                <a:latin typeface="Arial" charset="0"/>
              </a:rPr>
              <a:t>User Tech Tips</a:t>
            </a:r>
          </a:p>
          <a:p>
            <a:pPr lvl="1"/>
            <a:r>
              <a:rPr lang="en-US" sz="2000">
                <a:latin typeface="Arial" charset="0"/>
              </a:rPr>
              <a:t>Upcoming Events</a:t>
            </a:r>
          </a:p>
          <a:p>
            <a:r>
              <a:rPr lang="en-US" sz="2400">
                <a:latin typeface="Arial" charset="0"/>
              </a:rPr>
              <a:t>New Data Releases</a:t>
            </a:r>
          </a:p>
          <a:p>
            <a:r>
              <a:rPr lang="en-US" sz="2400">
                <a:latin typeface="Arial" charset="0"/>
              </a:rPr>
              <a:t>New Reports</a:t>
            </a:r>
          </a:p>
        </p:txBody>
      </p:sp>
      <p:sp>
        <p:nvSpPr>
          <p:cNvPr id="164868" name="Slide Number Placeholder 6"/>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43689E18-1350-8644-8469-611FCD66514A}" type="slidenum">
              <a:rPr lang="en-US" sz="1200"/>
              <a:pPr/>
              <a:t>138</a:t>
            </a:fld>
            <a:endParaRPr lang="en-US" sz="1200"/>
          </a:p>
        </p:txBody>
      </p:sp>
      <p:pic>
        <p:nvPicPr>
          <p:cNvPr id="164869" name="Picture 3" descr="http://www.ahrq.gov/data/hcup/hcuplist.htm&#10;Screen shot"/>
          <p:cNvPicPr>
            <a:picLocks noChangeAspect="1" noChangeArrowheads="1"/>
          </p:cNvPicPr>
          <p:nvPr/>
        </p:nvPicPr>
        <p:blipFill>
          <a:blip r:embed="rId3">
            <a:extLst>
              <a:ext uri="{28A0092B-C50C-407E-A947-70E740481C1C}">
                <a14:useLocalDpi xmlns:a14="http://schemas.microsoft.com/office/drawing/2010/main" val="0"/>
              </a:ext>
            </a:extLst>
          </a:blip>
          <a:srcRect l="15715" t="27142" r="28857" b="22571"/>
          <a:stretch>
            <a:fillRect/>
          </a:stretch>
        </p:blipFill>
        <p:spPr bwMode="auto">
          <a:xfrm>
            <a:off x="609600" y="1724025"/>
            <a:ext cx="4443413"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ext Box 4"/>
          <p:cNvSpPr txBox="1">
            <a:spLocks noChangeArrowheads="1"/>
          </p:cNvSpPr>
          <p:nvPr/>
        </p:nvSpPr>
        <p:spPr bwMode="auto">
          <a:xfrm>
            <a:off x="0" y="5857875"/>
            <a:ext cx="9144000" cy="461963"/>
          </a:xfrm>
          <a:prstGeom prst="rect">
            <a:avLst/>
          </a:prstGeom>
          <a:noFill/>
          <a:ln w="9525" algn="ctr">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2400" b="1" dirty="0">
                <a:solidFill>
                  <a:schemeClr val="tx2"/>
                </a:solidFill>
                <a:effectLst>
                  <a:outerShdw blurRad="38100" dist="38100" dir="2700000" algn="tl">
                    <a:srgbClr val="000000"/>
                  </a:outerShdw>
                </a:effectLst>
                <a:hlinkClick r:id="rId4"/>
              </a:rPr>
              <a:t>http://www.ahrq.gov/data/hcup/hcuplist.htm</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0" y="0"/>
            <a:ext cx="9144000" cy="6219825"/>
          </a:xfrm>
          <a:prstGeom prst="rect">
            <a:avLst/>
          </a:prstGeom>
          <a:solidFill>
            <a:schemeClr val="bg1">
              <a:lumMod val="75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65891"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8F988D87-2E76-2B49-8C52-7CE201EACC54}" type="slidenum">
              <a:rPr lang="en-US" sz="1200"/>
              <a:pPr/>
              <a:t>139</a:t>
            </a:fld>
            <a:endParaRPr lang="en-US" sz="1200"/>
          </a:p>
        </p:txBody>
      </p:sp>
      <p:pic>
        <p:nvPicPr>
          <p:cNvPr id="165893" name="Picture 9" descr="HCUP_20th_Logo"/>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43300" y="2082800"/>
            <a:ext cx="2057400" cy="205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Health care images"/>
          <p:cNvGrpSpPr/>
          <p:nvPr/>
        </p:nvGrpSpPr>
        <p:grpSpPr>
          <a:xfrm>
            <a:off x="-666750" y="4600575"/>
            <a:ext cx="10331450" cy="1514475"/>
            <a:chOff x="-666750" y="4600575"/>
            <a:chExt cx="10331450" cy="1514475"/>
          </a:xfrm>
        </p:grpSpPr>
        <p:sp>
          <p:nvSpPr>
            <p:cNvPr id="17" name="Rectangle 16"/>
            <p:cNvSpPr/>
            <p:nvPr/>
          </p:nvSpPr>
          <p:spPr bwMode="auto">
            <a:xfrm>
              <a:off x="0" y="4600575"/>
              <a:ext cx="9144000" cy="1514475"/>
            </a:xfrm>
            <a:prstGeom prst="rect">
              <a:avLst/>
            </a:pr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pic>
          <p:nvPicPr>
            <p:cNvPr id="165895" name="Picture 17" descr="166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750" y="4665663"/>
              <a:ext cx="192405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896" name="Picture 18" descr="SASD.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83500" y="4687888"/>
              <a:ext cx="1981200"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897" name="Picture 19" descr="NIS.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597525" y="4683125"/>
              <a:ext cx="2028825"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898" name="Picture 20" descr="SI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511550" y="4691063"/>
              <a:ext cx="201930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899" name="Picture 22" descr="QI_Prof_.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322388" y="4684713"/>
              <a:ext cx="213042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itle 2"/>
          <p:cNvSpPr>
            <a:spLocks noGrp="1"/>
          </p:cNvSpPr>
          <p:nvPr>
            <p:ph type="title"/>
          </p:nvPr>
        </p:nvSpPr>
        <p:spPr>
          <a:xfrm>
            <a:off x="1455738" y="1282713"/>
            <a:ext cx="6088062" cy="768350"/>
          </a:xfrm>
        </p:spPr>
        <p:txBody>
          <a:bodyPr/>
          <a:lstStyle/>
          <a:p>
            <a:pPr rtl="0" fontAlgn="base"/>
            <a:r>
              <a:rPr lang="en-US" sz="3600" b="1" kern="1200" dirty="0" smtClean="0">
                <a:solidFill>
                  <a:srgbClr val="FFFF00"/>
                </a:solidFill>
                <a:effectLst>
                  <a:outerShdw blurRad="38100" dist="38100" dir="2700000" algn="tl" rotWithShape="0">
                    <a:srgbClr val="000000"/>
                  </a:outerShdw>
                </a:effectLst>
                <a:latin typeface="Arial"/>
                <a:ea typeface="ＭＳ Ｐゴシック"/>
                <a:cs typeface="+mn-cs"/>
              </a:rPr>
              <a:t>Healthcare Cost and Utilization Project (HCUP)</a:t>
            </a:r>
            <a:endParaRPr lang="en-US" dirty="0" smtClean="0">
              <a:effectLst/>
            </a:endParaRPr>
          </a:p>
          <a:p>
            <a:endParaRPr lang="en-US" dirty="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9763" name="Rectangle 275"/>
          <p:cNvSpPr>
            <a:spLocks noGrp="1" noChangeArrowheads="1"/>
          </p:cNvSpPr>
          <p:nvPr>
            <p:ph type="title"/>
          </p:nvPr>
        </p:nvSpPr>
        <p:spPr/>
        <p:txBody>
          <a:bodyPr/>
          <a:lstStyle/>
          <a:p>
            <a:pPr eaLnBrk="1" hangingPunct="1"/>
            <a:r>
              <a:rPr lang="en-US" dirty="0">
                <a:latin typeface="Arial" charset="0"/>
              </a:rPr>
              <a:t>Current HCUP State Partners</a:t>
            </a:r>
          </a:p>
        </p:txBody>
      </p:sp>
      <p:sp>
        <p:nvSpPr>
          <p:cNvPr id="2" name="Content Placeholder 1"/>
          <p:cNvSpPr>
            <a:spLocks noGrp="1"/>
          </p:cNvSpPr>
          <p:nvPr>
            <p:ph idx="1"/>
          </p:nvPr>
        </p:nvSpPr>
        <p:spPr>
          <a:xfrm>
            <a:off x="254000" y="1676400"/>
            <a:ext cx="8657167" cy="4737100"/>
          </a:xfrm>
        </p:spPr>
        <p:txBody>
          <a:bodyPr>
            <a:normAutofit fontScale="85000" lnSpcReduction="10000"/>
          </a:bodyPr>
          <a:lstStyle/>
          <a:p>
            <a:pPr>
              <a:buNone/>
            </a:pPr>
            <a:r>
              <a:rPr lang="en-US" b="1" dirty="0">
                <a:solidFill>
                  <a:schemeClr val="tx2"/>
                </a:solidFill>
              </a:rPr>
              <a:t>Kentucky</a:t>
            </a:r>
            <a:r>
              <a:rPr lang="en-US" dirty="0">
                <a:solidFill>
                  <a:schemeClr val="tx2"/>
                </a:solidFill>
              </a:rPr>
              <a:t> </a:t>
            </a:r>
            <a:r>
              <a:rPr lang="en-US" dirty="0"/>
              <a:t>Cabinet for Health and Family Services</a:t>
            </a:r>
          </a:p>
          <a:p>
            <a:pPr>
              <a:buNone/>
            </a:pPr>
            <a:r>
              <a:rPr lang="en-US" b="1" dirty="0">
                <a:solidFill>
                  <a:schemeClr val="tx2"/>
                </a:solidFill>
              </a:rPr>
              <a:t>Louisiana </a:t>
            </a:r>
            <a:r>
              <a:rPr lang="en-US" dirty="0"/>
              <a:t>Department of Health and Hospitals</a:t>
            </a:r>
            <a:endParaRPr lang="en-US" b="1" dirty="0">
              <a:solidFill>
                <a:schemeClr val="tx2"/>
              </a:solidFill>
            </a:endParaRPr>
          </a:p>
          <a:p>
            <a:pPr>
              <a:buNone/>
            </a:pPr>
            <a:r>
              <a:rPr lang="en-US" b="1" dirty="0">
                <a:solidFill>
                  <a:schemeClr val="tx2"/>
                </a:solidFill>
              </a:rPr>
              <a:t>Maine </a:t>
            </a:r>
            <a:r>
              <a:rPr lang="en-US" dirty="0"/>
              <a:t>Health Data Organization</a:t>
            </a:r>
          </a:p>
          <a:p>
            <a:pPr>
              <a:buNone/>
            </a:pPr>
            <a:r>
              <a:rPr lang="en-US" b="1" dirty="0">
                <a:solidFill>
                  <a:schemeClr val="tx2"/>
                </a:solidFill>
              </a:rPr>
              <a:t>Maryland</a:t>
            </a:r>
            <a:r>
              <a:rPr lang="en-US" dirty="0"/>
              <a:t> Health Services Cost Review Commission</a:t>
            </a:r>
          </a:p>
          <a:p>
            <a:pPr>
              <a:buNone/>
            </a:pPr>
            <a:r>
              <a:rPr lang="en-US" b="1" dirty="0">
                <a:solidFill>
                  <a:schemeClr val="tx2"/>
                </a:solidFill>
              </a:rPr>
              <a:t>Massachusetts</a:t>
            </a:r>
            <a:r>
              <a:rPr lang="en-US" dirty="0"/>
              <a:t> Division of Health Care Finance and Policy</a:t>
            </a:r>
          </a:p>
          <a:p>
            <a:pPr>
              <a:buNone/>
            </a:pPr>
            <a:r>
              <a:rPr lang="en-US" b="1" dirty="0">
                <a:solidFill>
                  <a:schemeClr val="tx2"/>
                </a:solidFill>
              </a:rPr>
              <a:t>Michigan</a:t>
            </a:r>
            <a:r>
              <a:rPr lang="en-US" dirty="0"/>
              <a:t> Health &amp; Hospital Association</a:t>
            </a:r>
          </a:p>
          <a:p>
            <a:pPr>
              <a:buNone/>
            </a:pPr>
            <a:r>
              <a:rPr lang="en-US" b="1" dirty="0">
                <a:solidFill>
                  <a:schemeClr val="tx2"/>
                </a:solidFill>
              </a:rPr>
              <a:t>Minnesota</a:t>
            </a:r>
            <a:r>
              <a:rPr lang="en-US" dirty="0">
                <a:solidFill>
                  <a:schemeClr val="tx2"/>
                </a:solidFill>
              </a:rPr>
              <a:t> </a:t>
            </a:r>
            <a:r>
              <a:rPr lang="en-US" dirty="0"/>
              <a:t>Hospital Association</a:t>
            </a:r>
          </a:p>
          <a:p>
            <a:pPr>
              <a:buNone/>
            </a:pPr>
            <a:r>
              <a:rPr lang="en-US" b="1" dirty="0">
                <a:solidFill>
                  <a:schemeClr val="tx2"/>
                </a:solidFill>
              </a:rPr>
              <a:t>Missouri</a:t>
            </a:r>
            <a:r>
              <a:rPr lang="en-US" dirty="0"/>
              <a:t> Hospital Industry Data Institute</a:t>
            </a:r>
          </a:p>
          <a:p>
            <a:pPr>
              <a:buNone/>
            </a:pPr>
            <a:r>
              <a:rPr lang="en-US" b="1" dirty="0">
                <a:solidFill>
                  <a:schemeClr val="tx2"/>
                </a:solidFill>
              </a:rPr>
              <a:t>Montana </a:t>
            </a:r>
            <a:r>
              <a:rPr lang="en-US" dirty="0"/>
              <a:t>Hospital Association</a:t>
            </a:r>
            <a:endParaRPr lang="en-US" b="1" dirty="0">
              <a:solidFill>
                <a:schemeClr val="tx2"/>
              </a:solidFill>
            </a:endParaRPr>
          </a:p>
          <a:p>
            <a:pPr>
              <a:buNone/>
            </a:pPr>
            <a:r>
              <a:rPr lang="en-US" b="1" dirty="0">
                <a:solidFill>
                  <a:schemeClr val="tx2"/>
                </a:solidFill>
              </a:rPr>
              <a:t>Nebraska</a:t>
            </a:r>
            <a:r>
              <a:rPr lang="en-US" dirty="0">
                <a:solidFill>
                  <a:schemeClr val="tx2"/>
                </a:solidFill>
              </a:rPr>
              <a:t> </a:t>
            </a:r>
            <a:r>
              <a:rPr lang="en-US" dirty="0"/>
              <a:t>Hospital Association</a:t>
            </a:r>
          </a:p>
          <a:p>
            <a:pPr>
              <a:buNone/>
            </a:pPr>
            <a:r>
              <a:rPr lang="en-US" b="1" dirty="0">
                <a:solidFill>
                  <a:schemeClr val="tx2"/>
                </a:solidFill>
              </a:rPr>
              <a:t>Nevada</a:t>
            </a:r>
            <a:r>
              <a:rPr lang="en-US" dirty="0"/>
              <a:t> Division of Health Care Financing and Policy, 	 	  Department of Health and Human Services</a:t>
            </a:r>
          </a:p>
          <a:p>
            <a:pPr marL="0" indent="0">
              <a:buNone/>
            </a:pPr>
            <a:endParaRPr lang="en-US" dirty="0"/>
          </a:p>
        </p:txBody>
      </p:sp>
      <p:sp>
        <p:nvSpPr>
          <p:cNvPr id="3993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90FC43F7-368A-6C4D-A3F4-15CBC25E0BDB}" type="slidenum">
              <a:rPr lang="en-US" sz="1200"/>
              <a:pPr/>
              <a:t>14</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0210" name="Rectangle 2"/>
          <p:cNvSpPr>
            <a:spLocks noGrp="1" noChangeArrowheads="1"/>
          </p:cNvSpPr>
          <p:nvPr>
            <p:ph type="title"/>
          </p:nvPr>
        </p:nvSpPr>
        <p:spPr/>
        <p:txBody>
          <a:bodyPr/>
          <a:lstStyle/>
          <a:p>
            <a:pPr eaLnBrk="1" hangingPunct="1"/>
            <a:r>
              <a:rPr lang="en-US" dirty="0">
                <a:latin typeface="Arial" charset="0"/>
              </a:rPr>
              <a:t>Questions/Comments?</a:t>
            </a:r>
          </a:p>
        </p:txBody>
      </p:sp>
      <p:sp>
        <p:nvSpPr>
          <p:cNvPr id="2" name="Content Placeholder 1"/>
          <p:cNvSpPr>
            <a:spLocks noGrp="1"/>
          </p:cNvSpPr>
          <p:nvPr>
            <p:ph sz="half" idx="1"/>
          </p:nvPr>
        </p:nvSpPr>
        <p:spPr/>
        <p:txBody>
          <a:bodyPr/>
          <a:lstStyle/>
          <a:p>
            <a:pPr marL="0" indent="0">
              <a:buNone/>
            </a:pPr>
            <a:r>
              <a:rPr lang="en-US" b="1" dirty="0"/>
              <a:t>Time for Questions and/or Comments.</a:t>
            </a:r>
          </a:p>
          <a:p>
            <a:pPr marL="0" indent="0">
              <a:buNone/>
            </a:pPr>
            <a:endParaRPr lang="en-US" dirty="0"/>
          </a:p>
        </p:txBody>
      </p:sp>
      <p:sp>
        <p:nvSpPr>
          <p:cNvPr id="16691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731F9473-9922-E04A-9591-EB0C974ED02F}" type="slidenum">
              <a:rPr lang="en-US" sz="1200"/>
              <a:pPr/>
              <a:t>140</a:t>
            </a:fld>
            <a:endParaRPr lang="en-US" sz="1200"/>
          </a:p>
        </p:txBody>
      </p:sp>
      <p:pic>
        <p:nvPicPr>
          <p:cNvPr id="166917" name="Picture 2" descr="Question marks on pap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3425" y="1885950"/>
            <a:ext cx="2797175"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1539" name="Rectangle 3"/>
          <p:cNvSpPr>
            <a:spLocks noGrp="1" noChangeArrowheads="1"/>
          </p:cNvSpPr>
          <p:nvPr>
            <p:ph idx="1"/>
          </p:nvPr>
        </p:nvSpPr>
        <p:spPr>
          <a:xfrm>
            <a:off x="457200" y="1600200"/>
            <a:ext cx="8145463" cy="4191000"/>
          </a:xfrm>
        </p:spPr>
        <p:txBody>
          <a:bodyPr/>
          <a:lstStyle/>
          <a:p>
            <a:pPr eaLnBrk="1" hangingPunct="1">
              <a:lnSpc>
                <a:spcPct val="80000"/>
              </a:lnSpc>
              <a:buFont typeface="Wingdings" charset="0"/>
              <a:buNone/>
            </a:pPr>
            <a:r>
              <a:rPr lang="en-US" sz="2200" b="1">
                <a:solidFill>
                  <a:schemeClr val="tx2"/>
                </a:solidFill>
                <a:latin typeface="Arial" charset="0"/>
              </a:rPr>
              <a:t>New Hampshire </a:t>
            </a:r>
            <a:r>
              <a:rPr lang="en-US" sz="2200">
                <a:latin typeface="Arial" charset="0"/>
              </a:rPr>
              <a:t>Department of Health &amp; Human Services</a:t>
            </a:r>
          </a:p>
          <a:p>
            <a:pPr eaLnBrk="1" hangingPunct="1">
              <a:lnSpc>
                <a:spcPct val="80000"/>
              </a:lnSpc>
              <a:buFont typeface="Wingdings" charset="0"/>
              <a:buNone/>
            </a:pPr>
            <a:r>
              <a:rPr lang="en-US" sz="2200" b="1">
                <a:solidFill>
                  <a:schemeClr val="tx2"/>
                </a:solidFill>
                <a:latin typeface="Arial" charset="0"/>
              </a:rPr>
              <a:t>New Jersey</a:t>
            </a:r>
            <a:r>
              <a:rPr lang="en-US" sz="2200">
                <a:latin typeface="Arial" charset="0"/>
              </a:rPr>
              <a:t> Department of Health and Senior Services</a:t>
            </a:r>
          </a:p>
          <a:p>
            <a:pPr eaLnBrk="1" hangingPunct="1">
              <a:lnSpc>
                <a:spcPct val="80000"/>
              </a:lnSpc>
              <a:buFont typeface="Wingdings" charset="0"/>
              <a:buNone/>
            </a:pPr>
            <a:r>
              <a:rPr lang="en-US" sz="2200" b="1">
                <a:solidFill>
                  <a:schemeClr val="tx2"/>
                </a:solidFill>
                <a:latin typeface="Arial" charset="0"/>
              </a:rPr>
              <a:t>New Mexico </a:t>
            </a:r>
            <a:r>
              <a:rPr lang="en-US" sz="2200">
                <a:latin typeface="Arial" charset="0"/>
              </a:rPr>
              <a:t>Health Policy Commission</a:t>
            </a:r>
          </a:p>
          <a:p>
            <a:pPr eaLnBrk="1" hangingPunct="1">
              <a:lnSpc>
                <a:spcPct val="80000"/>
              </a:lnSpc>
              <a:buFont typeface="Wingdings" charset="0"/>
              <a:buNone/>
            </a:pPr>
            <a:r>
              <a:rPr lang="en-US" sz="2200" b="1">
                <a:solidFill>
                  <a:schemeClr val="tx2"/>
                </a:solidFill>
                <a:latin typeface="Arial" charset="0"/>
              </a:rPr>
              <a:t>New York</a:t>
            </a:r>
            <a:r>
              <a:rPr lang="en-US" sz="2200">
                <a:latin typeface="Arial" charset="0"/>
              </a:rPr>
              <a:t> State Department of Health</a:t>
            </a:r>
            <a:endParaRPr lang="en-US" sz="2200" b="1">
              <a:solidFill>
                <a:schemeClr val="tx2"/>
              </a:solidFill>
              <a:latin typeface="Arial" charset="0"/>
            </a:endParaRPr>
          </a:p>
          <a:p>
            <a:pPr eaLnBrk="1" hangingPunct="1">
              <a:lnSpc>
                <a:spcPct val="80000"/>
              </a:lnSpc>
              <a:buFont typeface="Wingdings" charset="0"/>
              <a:buNone/>
            </a:pPr>
            <a:r>
              <a:rPr lang="en-US" sz="2200" b="1">
                <a:solidFill>
                  <a:schemeClr val="tx2"/>
                </a:solidFill>
                <a:latin typeface="Arial" charset="0"/>
              </a:rPr>
              <a:t>North Carolina</a:t>
            </a:r>
            <a:r>
              <a:rPr lang="en-US" sz="2200">
                <a:solidFill>
                  <a:schemeClr val="tx1"/>
                </a:solidFill>
                <a:latin typeface="Arial" charset="0"/>
              </a:rPr>
              <a:t> Department of Health and Human Services</a:t>
            </a:r>
          </a:p>
          <a:p>
            <a:pPr eaLnBrk="1" hangingPunct="1">
              <a:lnSpc>
                <a:spcPct val="80000"/>
              </a:lnSpc>
              <a:buFont typeface="Wingdings" charset="0"/>
              <a:buNone/>
            </a:pPr>
            <a:r>
              <a:rPr lang="en-US" sz="2200" b="1">
                <a:solidFill>
                  <a:schemeClr val="tx2"/>
                </a:solidFill>
                <a:latin typeface="Arial" charset="0"/>
              </a:rPr>
              <a:t>Ohio</a:t>
            </a:r>
            <a:r>
              <a:rPr lang="en-US" sz="2200">
                <a:solidFill>
                  <a:schemeClr val="tx2"/>
                </a:solidFill>
                <a:latin typeface="Arial" charset="0"/>
              </a:rPr>
              <a:t> </a:t>
            </a:r>
            <a:r>
              <a:rPr lang="en-US" sz="2200">
                <a:solidFill>
                  <a:schemeClr val="tx1"/>
                </a:solidFill>
                <a:latin typeface="Arial" charset="0"/>
              </a:rPr>
              <a:t>Hospital Association</a:t>
            </a:r>
          </a:p>
          <a:p>
            <a:pPr eaLnBrk="1" hangingPunct="1">
              <a:lnSpc>
                <a:spcPct val="80000"/>
              </a:lnSpc>
              <a:buFont typeface="Wingdings" charset="0"/>
              <a:buNone/>
            </a:pPr>
            <a:r>
              <a:rPr lang="en-US" sz="2200" b="1">
                <a:solidFill>
                  <a:schemeClr val="tx2"/>
                </a:solidFill>
                <a:latin typeface="Arial" charset="0"/>
              </a:rPr>
              <a:t>Oklahoma</a:t>
            </a:r>
            <a:r>
              <a:rPr lang="en-US" sz="2200" b="1">
                <a:solidFill>
                  <a:schemeClr val="hlink"/>
                </a:solidFill>
                <a:latin typeface="Arial" charset="0"/>
              </a:rPr>
              <a:t> </a:t>
            </a:r>
            <a:r>
              <a:rPr lang="en-US" sz="2200">
                <a:solidFill>
                  <a:schemeClr val="tx1"/>
                </a:solidFill>
                <a:latin typeface="Arial" charset="0"/>
              </a:rPr>
              <a:t>Health Care Information Center for Health Statistics</a:t>
            </a:r>
          </a:p>
          <a:p>
            <a:pPr eaLnBrk="1" hangingPunct="1">
              <a:lnSpc>
                <a:spcPct val="80000"/>
              </a:lnSpc>
              <a:buFont typeface="Wingdings" charset="0"/>
              <a:buNone/>
            </a:pPr>
            <a:r>
              <a:rPr lang="en-US" sz="2200" b="1">
                <a:solidFill>
                  <a:schemeClr val="tx2"/>
                </a:solidFill>
                <a:latin typeface="Arial" charset="0"/>
              </a:rPr>
              <a:t>Oregon</a:t>
            </a:r>
            <a:r>
              <a:rPr lang="en-US" sz="2200">
                <a:solidFill>
                  <a:schemeClr val="tx1"/>
                </a:solidFill>
                <a:latin typeface="Arial" charset="0"/>
              </a:rPr>
              <a:t> Association of Hospitals and Health Systems </a:t>
            </a:r>
          </a:p>
          <a:p>
            <a:pPr eaLnBrk="1" hangingPunct="1">
              <a:lnSpc>
                <a:spcPct val="80000"/>
              </a:lnSpc>
              <a:buFont typeface="Wingdings" charset="0"/>
              <a:buNone/>
            </a:pPr>
            <a:r>
              <a:rPr lang="en-US" sz="2200" b="1">
                <a:solidFill>
                  <a:schemeClr val="tx2"/>
                </a:solidFill>
                <a:latin typeface="Arial" charset="0"/>
              </a:rPr>
              <a:t>Pennsylvania</a:t>
            </a:r>
            <a:r>
              <a:rPr lang="en-US" sz="2200">
                <a:solidFill>
                  <a:schemeClr val="tx1"/>
                </a:solidFill>
                <a:latin typeface="Arial" charset="0"/>
              </a:rPr>
              <a:t> Health Care Cost Containment Council</a:t>
            </a:r>
          </a:p>
          <a:p>
            <a:pPr eaLnBrk="1" hangingPunct="1">
              <a:lnSpc>
                <a:spcPct val="80000"/>
              </a:lnSpc>
              <a:buFont typeface="Wingdings" charset="0"/>
              <a:buNone/>
            </a:pPr>
            <a:r>
              <a:rPr lang="en-US" sz="2200" b="1">
                <a:solidFill>
                  <a:schemeClr val="tx2"/>
                </a:solidFill>
                <a:latin typeface="Arial" charset="0"/>
              </a:rPr>
              <a:t>Rhode Island</a:t>
            </a:r>
            <a:r>
              <a:rPr lang="en-US" sz="2200">
                <a:solidFill>
                  <a:schemeClr val="tx1"/>
                </a:solidFill>
                <a:latin typeface="Arial" charset="0"/>
              </a:rPr>
              <a:t> Department of Health</a:t>
            </a:r>
          </a:p>
          <a:p>
            <a:pPr eaLnBrk="1" hangingPunct="1">
              <a:lnSpc>
                <a:spcPct val="80000"/>
              </a:lnSpc>
              <a:buFont typeface="Wingdings" charset="0"/>
              <a:buNone/>
            </a:pPr>
            <a:r>
              <a:rPr lang="en-US" sz="2200" b="1">
                <a:solidFill>
                  <a:schemeClr val="tx2"/>
                </a:solidFill>
                <a:latin typeface="Arial" charset="0"/>
              </a:rPr>
              <a:t>South Carolina</a:t>
            </a:r>
            <a:r>
              <a:rPr lang="en-US" sz="2200">
                <a:solidFill>
                  <a:schemeClr val="tx1"/>
                </a:solidFill>
                <a:latin typeface="Arial" charset="0"/>
              </a:rPr>
              <a:t> State Budget &amp; Control Board</a:t>
            </a:r>
          </a:p>
          <a:p>
            <a:pPr eaLnBrk="1" hangingPunct="1">
              <a:lnSpc>
                <a:spcPct val="80000"/>
              </a:lnSpc>
              <a:buFont typeface="Wingdings" charset="0"/>
              <a:buNone/>
            </a:pPr>
            <a:r>
              <a:rPr lang="en-US" sz="2200" b="1">
                <a:solidFill>
                  <a:schemeClr val="tx2"/>
                </a:solidFill>
                <a:latin typeface="Arial" charset="0"/>
              </a:rPr>
              <a:t>South Dakota</a:t>
            </a:r>
            <a:r>
              <a:rPr lang="en-US" sz="2200">
                <a:solidFill>
                  <a:schemeClr val="tx2"/>
                </a:solidFill>
                <a:latin typeface="Arial" charset="0"/>
              </a:rPr>
              <a:t> </a:t>
            </a:r>
            <a:r>
              <a:rPr lang="en-US" sz="2200">
                <a:solidFill>
                  <a:schemeClr val="tx1"/>
                </a:solidFill>
                <a:latin typeface="Arial" charset="0"/>
              </a:rPr>
              <a:t>Association of Health Care Organizations</a:t>
            </a:r>
          </a:p>
          <a:p>
            <a:pPr eaLnBrk="1" hangingPunct="1">
              <a:lnSpc>
                <a:spcPct val="80000"/>
              </a:lnSpc>
              <a:buFont typeface="Wingdings" charset="0"/>
              <a:buNone/>
            </a:pPr>
            <a:r>
              <a:rPr lang="en-US" sz="2200" b="1">
                <a:solidFill>
                  <a:schemeClr val="tx2"/>
                </a:solidFill>
                <a:latin typeface="Arial" charset="0"/>
              </a:rPr>
              <a:t>Tennessee</a:t>
            </a:r>
            <a:r>
              <a:rPr lang="en-US" sz="2200">
                <a:solidFill>
                  <a:schemeClr val="tx1"/>
                </a:solidFill>
                <a:latin typeface="Arial" charset="0"/>
              </a:rPr>
              <a:t> Hospital Association</a:t>
            </a:r>
          </a:p>
        </p:txBody>
      </p:sp>
      <p:sp>
        <p:nvSpPr>
          <p:cNvPr id="4096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9A983639-DB7E-A948-9C36-778DF0D27C9E}" type="slidenum">
              <a:rPr lang="en-US" sz="1200"/>
              <a:pPr/>
              <a:t>15</a:t>
            </a:fld>
            <a:endParaRPr lang="en-US" sz="1200"/>
          </a:p>
        </p:txBody>
      </p:sp>
      <p:sp>
        <p:nvSpPr>
          <p:cNvPr id="6" name="Rectangle 275"/>
          <p:cNvSpPr>
            <a:spLocks noGrp="1" noChangeArrowheads="1"/>
          </p:cNvSpPr>
          <p:nvPr>
            <p:ph type="title"/>
          </p:nvPr>
        </p:nvSpPr>
        <p:spPr>
          <a:xfrm>
            <a:off x="1528763" y="238125"/>
            <a:ext cx="6086475" cy="768350"/>
          </a:xfrm>
        </p:spPr>
        <p:txBody>
          <a:bodyPr/>
          <a:lstStyle/>
          <a:p>
            <a:pPr eaLnBrk="1" hangingPunct="1"/>
            <a:r>
              <a:rPr lang="en-US" dirty="0">
                <a:latin typeface="Arial" charset="0"/>
              </a:rPr>
              <a:t>Current HCUP State Partners</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3586" name="Rectangle 2"/>
          <p:cNvSpPr>
            <a:spLocks noGrp="1" noChangeArrowheads="1"/>
          </p:cNvSpPr>
          <p:nvPr>
            <p:ph type="title"/>
          </p:nvPr>
        </p:nvSpPr>
        <p:spPr>
          <a:xfrm>
            <a:off x="1752600" y="223838"/>
            <a:ext cx="6088063" cy="768350"/>
          </a:xfrm>
        </p:spPr>
        <p:txBody>
          <a:bodyPr/>
          <a:lstStyle/>
          <a:p>
            <a:pPr eaLnBrk="1" hangingPunct="1"/>
            <a:r>
              <a:rPr lang="en-US" dirty="0">
                <a:latin typeface="Arial" charset="0"/>
              </a:rPr>
              <a:t>Current HCUP State Partners</a:t>
            </a:r>
          </a:p>
        </p:txBody>
      </p:sp>
      <p:sp>
        <p:nvSpPr>
          <p:cNvPr id="1603587" name="Rectangle 3"/>
          <p:cNvSpPr>
            <a:spLocks noGrp="1" noChangeArrowheads="1"/>
          </p:cNvSpPr>
          <p:nvPr>
            <p:ph idx="1"/>
          </p:nvPr>
        </p:nvSpPr>
        <p:spPr>
          <a:xfrm>
            <a:off x="457200" y="1600200"/>
            <a:ext cx="8145463" cy="5029200"/>
          </a:xfrm>
        </p:spPr>
        <p:txBody>
          <a:bodyPr/>
          <a:lstStyle/>
          <a:p>
            <a:pPr eaLnBrk="1" hangingPunct="1">
              <a:buFont typeface="Wingdings" charset="0"/>
              <a:buNone/>
            </a:pPr>
            <a:r>
              <a:rPr lang="en-US" sz="2200" b="1">
                <a:solidFill>
                  <a:schemeClr val="tx2"/>
                </a:solidFill>
                <a:latin typeface="Arial" charset="0"/>
              </a:rPr>
              <a:t>Texas</a:t>
            </a:r>
            <a:r>
              <a:rPr lang="en-US" sz="2200">
                <a:solidFill>
                  <a:schemeClr val="tx2"/>
                </a:solidFill>
                <a:latin typeface="Arial" charset="0"/>
              </a:rPr>
              <a:t> </a:t>
            </a:r>
            <a:r>
              <a:rPr lang="en-US" sz="2200">
                <a:solidFill>
                  <a:schemeClr val="tx1"/>
                </a:solidFill>
                <a:latin typeface="Arial" charset="0"/>
              </a:rPr>
              <a:t>Department of State Health Services</a:t>
            </a:r>
          </a:p>
          <a:p>
            <a:pPr eaLnBrk="1" hangingPunct="1">
              <a:buFont typeface="Wingdings" charset="0"/>
              <a:buNone/>
            </a:pPr>
            <a:r>
              <a:rPr lang="en-US" sz="2200" b="1">
                <a:solidFill>
                  <a:schemeClr val="tx2"/>
                </a:solidFill>
                <a:latin typeface="Arial" charset="0"/>
              </a:rPr>
              <a:t>Utah</a:t>
            </a:r>
            <a:r>
              <a:rPr lang="en-US" sz="2200">
                <a:solidFill>
                  <a:schemeClr val="tx1"/>
                </a:solidFill>
                <a:latin typeface="Arial" charset="0"/>
              </a:rPr>
              <a:t> Department of Health</a:t>
            </a:r>
          </a:p>
          <a:p>
            <a:pPr eaLnBrk="1" hangingPunct="1">
              <a:buFont typeface="Wingdings" charset="0"/>
              <a:buNone/>
            </a:pPr>
            <a:r>
              <a:rPr lang="en-US" sz="2200" b="1">
                <a:solidFill>
                  <a:schemeClr val="tx2"/>
                </a:solidFill>
                <a:latin typeface="Arial" charset="0"/>
              </a:rPr>
              <a:t>Vermont</a:t>
            </a:r>
            <a:r>
              <a:rPr lang="en-US" sz="2200">
                <a:solidFill>
                  <a:schemeClr val="tx1"/>
                </a:solidFill>
                <a:latin typeface="Arial" charset="0"/>
              </a:rPr>
              <a:t> Association of Hospitals and Health Systems</a:t>
            </a:r>
            <a:endParaRPr lang="en-US" sz="2200" b="1">
              <a:solidFill>
                <a:schemeClr val="tx1"/>
              </a:solidFill>
              <a:latin typeface="Arial" charset="0"/>
            </a:endParaRPr>
          </a:p>
          <a:p>
            <a:pPr eaLnBrk="1" hangingPunct="1">
              <a:buFont typeface="Wingdings" charset="0"/>
              <a:buNone/>
            </a:pPr>
            <a:r>
              <a:rPr lang="en-US" sz="2200" b="1">
                <a:solidFill>
                  <a:schemeClr val="tx2"/>
                </a:solidFill>
                <a:latin typeface="Arial" charset="0"/>
              </a:rPr>
              <a:t>Virginia</a:t>
            </a:r>
            <a:r>
              <a:rPr lang="en-US" sz="2200">
                <a:solidFill>
                  <a:srgbClr val="FF0000"/>
                </a:solidFill>
                <a:latin typeface="Arial" charset="0"/>
              </a:rPr>
              <a:t> </a:t>
            </a:r>
            <a:r>
              <a:rPr lang="en-US" sz="2200">
                <a:solidFill>
                  <a:schemeClr val="tx1"/>
                </a:solidFill>
                <a:latin typeface="Arial" charset="0"/>
              </a:rPr>
              <a:t>Health Information</a:t>
            </a:r>
          </a:p>
          <a:p>
            <a:pPr eaLnBrk="1" hangingPunct="1">
              <a:buFont typeface="Wingdings" charset="0"/>
              <a:buNone/>
            </a:pPr>
            <a:r>
              <a:rPr lang="en-US" sz="2200" b="1">
                <a:solidFill>
                  <a:schemeClr val="tx2"/>
                </a:solidFill>
                <a:latin typeface="Arial" charset="0"/>
              </a:rPr>
              <a:t>Washington</a:t>
            </a:r>
            <a:r>
              <a:rPr lang="en-US" sz="2200">
                <a:solidFill>
                  <a:schemeClr val="tx2"/>
                </a:solidFill>
                <a:latin typeface="Arial" charset="0"/>
              </a:rPr>
              <a:t> </a:t>
            </a:r>
            <a:r>
              <a:rPr lang="en-US" sz="2200">
                <a:solidFill>
                  <a:schemeClr val="tx1"/>
                </a:solidFill>
                <a:latin typeface="Arial" charset="0"/>
              </a:rPr>
              <a:t>State Department of Health</a:t>
            </a:r>
          </a:p>
          <a:p>
            <a:pPr eaLnBrk="1" hangingPunct="1">
              <a:buFont typeface="Wingdings" charset="0"/>
              <a:buNone/>
            </a:pPr>
            <a:r>
              <a:rPr lang="en-US" sz="2200" b="1">
                <a:solidFill>
                  <a:schemeClr val="tx2"/>
                </a:solidFill>
                <a:latin typeface="Arial" charset="0"/>
              </a:rPr>
              <a:t>West Virginia</a:t>
            </a:r>
            <a:r>
              <a:rPr lang="en-US" sz="2200">
                <a:solidFill>
                  <a:schemeClr val="tx1"/>
                </a:solidFill>
                <a:latin typeface="Arial" charset="0"/>
              </a:rPr>
              <a:t> Health Care Authority</a:t>
            </a:r>
          </a:p>
          <a:p>
            <a:pPr eaLnBrk="1" hangingPunct="1">
              <a:buFont typeface="Wingdings" charset="0"/>
              <a:buNone/>
            </a:pPr>
            <a:r>
              <a:rPr lang="en-US" sz="2200" b="1">
                <a:solidFill>
                  <a:schemeClr val="tx2"/>
                </a:solidFill>
                <a:latin typeface="Arial" charset="0"/>
              </a:rPr>
              <a:t>Wisconsin</a:t>
            </a:r>
            <a:r>
              <a:rPr lang="en-US" sz="2200">
                <a:solidFill>
                  <a:schemeClr val="tx1"/>
                </a:solidFill>
                <a:latin typeface="Arial" charset="0"/>
              </a:rPr>
              <a:t> Department of Health and Family Services</a:t>
            </a:r>
          </a:p>
          <a:p>
            <a:pPr eaLnBrk="1" hangingPunct="1">
              <a:buFont typeface="Wingdings" charset="0"/>
              <a:buNone/>
            </a:pPr>
            <a:r>
              <a:rPr lang="en-US" sz="2200" b="1">
                <a:solidFill>
                  <a:schemeClr val="tx2"/>
                </a:solidFill>
                <a:latin typeface="Arial" charset="0"/>
              </a:rPr>
              <a:t>Wyoming </a:t>
            </a:r>
            <a:r>
              <a:rPr lang="en-US" sz="2200">
                <a:solidFill>
                  <a:schemeClr val="tx1"/>
                </a:solidFill>
                <a:latin typeface="Arial" charset="0"/>
              </a:rPr>
              <a:t>Hospital Association</a:t>
            </a:r>
          </a:p>
        </p:txBody>
      </p:sp>
      <p:sp>
        <p:nvSpPr>
          <p:cNvPr id="4198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6014EFFF-F01F-D048-94B4-BD3F7FDA2BB4}" type="slidenum">
              <a:rPr lang="en-US" sz="1200"/>
              <a:pPr/>
              <a:t>16</a:t>
            </a:fld>
            <a:endParaRPr lang="en-US" sz="1200"/>
          </a:p>
        </p:txBody>
      </p:sp>
      <p:sp>
        <p:nvSpPr>
          <p:cNvPr id="20486" name="TextBox 277"/>
          <p:cNvSpPr txBox="1">
            <a:spLocks noChangeArrowheads="1"/>
          </p:cNvSpPr>
          <p:nvPr/>
        </p:nvSpPr>
        <p:spPr bwMode="auto">
          <a:xfrm>
            <a:off x="1471613" y="5211763"/>
            <a:ext cx="6200775" cy="1306512"/>
          </a:xfrm>
          <a:prstGeom prst="rect">
            <a:avLst/>
          </a:prstGeom>
          <a:solidFill>
            <a:schemeClr val="accent4">
              <a:lumMod val="50000"/>
            </a:schemeClr>
          </a:solidFill>
          <a:ln w="9525">
            <a:solidFill>
              <a:schemeClr val="tx1"/>
            </a:solid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30000"/>
              </a:spcBef>
            </a:pPr>
            <a:r>
              <a:rPr lang="en-US" sz="2400" b="1">
                <a:effectLst>
                  <a:outerShdw blurRad="38100" dist="38100" dir="2700000" algn="tl">
                    <a:srgbClr val="000000"/>
                  </a:outerShdw>
                </a:effectLst>
              </a:rPr>
              <a:t>44 States </a:t>
            </a:r>
          </a:p>
          <a:p>
            <a:pPr algn="ctr" eaLnBrk="1" hangingPunct="1">
              <a:spcBef>
                <a:spcPct val="30000"/>
              </a:spcBef>
            </a:pPr>
            <a:r>
              <a:rPr lang="en-US" sz="2400" b="1">
                <a:effectLst>
                  <a:outerShdw blurRad="38100" dist="38100" dir="2700000" algn="tl">
                    <a:srgbClr val="000000"/>
                  </a:outerShdw>
                </a:effectLst>
              </a:rPr>
              <a:t>and continuing to recruit additional States to the HCUP Partnership</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HCUP Partners Providing 2010 Inpatient Data map"/>
          <p:cNvGrpSpPr/>
          <p:nvPr/>
        </p:nvGrpSpPr>
        <p:grpSpPr>
          <a:xfrm>
            <a:off x="304800" y="1447800"/>
            <a:ext cx="8680450" cy="4924425"/>
            <a:chOff x="304800" y="1447800"/>
            <a:chExt cx="8680450" cy="4924425"/>
          </a:xfrm>
        </p:grpSpPr>
        <p:grpSp>
          <p:nvGrpSpPr>
            <p:cNvPr id="43013" name="Group 218"/>
            <p:cNvGrpSpPr>
              <a:grpSpLocks/>
            </p:cNvGrpSpPr>
            <p:nvPr/>
          </p:nvGrpSpPr>
          <p:grpSpPr bwMode="auto">
            <a:xfrm>
              <a:off x="7086600" y="5715000"/>
              <a:ext cx="1898650" cy="657225"/>
              <a:chOff x="4224" y="3744"/>
              <a:chExt cx="1440" cy="480"/>
            </a:xfrm>
          </p:grpSpPr>
          <p:sp>
            <p:nvSpPr>
              <p:cNvPr id="40" name="Rectangle 219"/>
              <p:cNvSpPr>
                <a:spLocks noChangeArrowheads="1"/>
              </p:cNvSpPr>
              <p:nvPr/>
            </p:nvSpPr>
            <p:spPr bwMode="auto">
              <a:xfrm>
                <a:off x="4224" y="3744"/>
                <a:ext cx="1440" cy="480"/>
              </a:xfrm>
              <a:prstGeom prst="rect">
                <a:avLst/>
              </a:prstGeom>
              <a:noFill/>
              <a:ln w="9525">
                <a:solidFill>
                  <a:srgbClr val="000000"/>
                </a:solidFill>
                <a:miter lim="800000"/>
                <a:headEnd/>
                <a:tailEnd/>
              </a:ln>
              <a:effectLst>
                <a:outerShdw dist="35921" dir="2700000" algn="ctr" rotWithShape="0">
                  <a:srgbClr val="808080"/>
                </a:outerShdw>
              </a:effectLst>
            </p:spPr>
            <p:txBody>
              <a:bodyPr wrap="none" anchor="ct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41" name="Text Box 220"/>
              <p:cNvSpPr txBox="1">
                <a:spLocks noChangeArrowheads="1"/>
              </p:cNvSpPr>
              <p:nvPr/>
            </p:nvSpPr>
            <p:spPr bwMode="auto">
              <a:xfrm>
                <a:off x="4224" y="3792"/>
                <a:ext cx="427" cy="292"/>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400" kern="0" dirty="0">
                    <a:solidFill>
                      <a:sysClr val="windowText" lastClr="000000"/>
                    </a:solidFill>
                    <a:latin typeface="+mn-lt"/>
                    <a:ea typeface="+mn-ea"/>
                  </a:rPr>
                  <a:t>Key</a:t>
                </a:r>
                <a:r>
                  <a:rPr lang="en-US" sz="2000" kern="0" dirty="0">
                    <a:solidFill>
                      <a:sysClr val="windowText" lastClr="000000"/>
                    </a:solidFill>
                    <a:latin typeface="+mn-lt"/>
                    <a:ea typeface="+mn-ea"/>
                  </a:rPr>
                  <a:t>:</a:t>
                </a:r>
                <a:endParaRPr lang="en-US" kern="0" dirty="0">
                  <a:solidFill>
                    <a:sysClr val="windowText" lastClr="000000"/>
                  </a:solidFill>
                  <a:latin typeface="+mn-lt"/>
                  <a:ea typeface="+mn-ea"/>
                </a:endParaRPr>
              </a:p>
            </p:txBody>
          </p:sp>
          <p:sp>
            <p:nvSpPr>
              <p:cNvPr id="42" name="Rectangle 221"/>
              <p:cNvSpPr>
                <a:spLocks noChangeArrowheads="1"/>
              </p:cNvSpPr>
              <p:nvPr/>
            </p:nvSpPr>
            <p:spPr bwMode="auto">
              <a:xfrm>
                <a:off x="4656" y="3840"/>
                <a:ext cx="951" cy="143"/>
              </a:xfrm>
              <a:prstGeom prst="rect">
                <a:avLst/>
              </a:prstGeom>
              <a:solidFill>
                <a:schemeClr val="tx2">
                  <a:lumMod val="60000"/>
                  <a:lumOff val="40000"/>
                </a:schemeClr>
              </a:solidFill>
              <a:ln w="9525">
                <a:solidFill>
                  <a:srgbClr val="000000"/>
                </a:solidFill>
                <a:miter lim="800000"/>
                <a:headEnd/>
                <a:tailEnd/>
              </a:ln>
            </p:spPr>
            <p:txBody>
              <a:bodyPr wrap="none" anchor="ctr"/>
              <a:lstStyle/>
              <a:p>
                <a:pPr eaLnBrk="0" fontAlgn="auto" hangingPunct="0">
                  <a:spcBef>
                    <a:spcPts val="0"/>
                  </a:spcBef>
                  <a:spcAft>
                    <a:spcPts val="0"/>
                  </a:spcAft>
                  <a:defRPr/>
                </a:pPr>
                <a:r>
                  <a:rPr lang="en-US" kern="0" dirty="0">
                    <a:solidFill>
                      <a:sysClr val="windowText" lastClr="000000"/>
                    </a:solidFill>
                    <a:latin typeface="+mn-lt"/>
                    <a:ea typeface="+mn-ea"/>
                  </a:rPr>
                  <a:t>Participating</a:t>
                </a:r>
              </a:p>
            </p:txBody>
          </p:sp>
          <p:sp>
            <p:nvSpPr>
              <p:cNvPr id="43" name="Rectangle 222"/>
              <p:cNvSpPr>
                <a:spLocks noChangeArrowheads="1"/>
              </p:cNvSpPr>
              <p:nvPr/>
            </p:nvSpPr>
            <p:spPr bwMode="auto">
              <a:xfrm>
                <a:off x="4656" y="4051"/>
                <a:ext cx="957" cy="125"/>
              </a:xfrm>
              <a:prstGeom prst="rect">
                <a:avLst/>
              </a:prstGeom>
              <a:solidFill>
                <a:srgbClr val="FFFFFF"/>
              </a:solidFill>
              <a:ln w="9525">
                <a:solidFill>
                  <a:srgbClr val="000000"/>
                </a:solidFill>
                <a:miter lim="800000"/>
                <a:headEnd/>
                <a:tailEnd/>
              </a:ln>
            </p:spPr>
            <p:txBody>
              <a:bodyPr wrap="none" anchor="ctr"/>
              <a:lstStyle/>
              <a:p>
                <a:pPr eaLnBrk="0" fontAlgn="auto" hangingPunct="0">
                  <a:spcBef>
                    <a:spcPts val="0"/>
                  </a:spcBef>
                  <a:spcAft>
                    <a:spcPts val="0"/>
                  </a:spcAft>
                  <a:defRPr/>
                </a:pPr>
                <a:r>
                  <a:rPr lang="en-US" kern="0" dirty="0">
                    <a:solidFill>
                      <a:sysClr val="windowText" lastClr="000000"/>
                    </a:solidFill>
                    <a:latin typeface="+mn-lt"/>
                    <a:ea typeface="+mn-ea"/>
                  </a:rPr>
                  <a:t>Non-participating</a:t>
                </a:r>
              </a:p>
            </p:txBody>
          </p:sp>
        </p:grpSp>
        <p:grpSp>
          <p:nvGrpSpPr>
            <p:cNvPr id="4" name="Group 3"/>
            <p:cNvGrpSpPr/>
            <p:nvPr/>
          </p:nvGrpSpPr>
          <p:grpSpPr>
            <a:xfrm>
              <a:off x="304800" y="1447800"/>
              <a:ext cx="7818438" cy="4598988"/>
              <a:chOff x="304800" y="1447800"/>
              <a:chExt cx="7818438" cy="4598988"/>
            </a:xfrm>
          </p:grpSpPr>
          <p:grpSp>
            <p:nvGrpSpPr>
              <p:cNvPr id="43011" name="Group 11"/>
              <p:cNvGrpSpPr>
                <a:grpSpLocks/>
              </p:cNvGrpSpPr>
              <p:nvPr/>
            </p:nvGrpSpPr>
            <p:grpSpPr bwMode="auto">
              <a:xfrm>
                <a:off x="1752600" y="5105400"/>
                <a:ext cx="949325" cy="941388"/>
                <a:chOff x="144" y="2832"/>
                <a:chExt cx="912" cy="672"/>
              </a:xfrm>
            </p:grpSpPr>
            <p:sp>
              <p:nvSpPr>
                <p:cNvPr id="5" name="Rectangle 12"/>
                <p:cNvSpPr>
                  <a:spLocks noChangeArrowheads="1"/>
                </p:cNvSpPr>
                <p:nvPr/>
              </p:nvSpPr>
              <p:spPr bwMode="auto">
                <a:xfrm>
                  <a:off x="144" y="2832"/>
                  <a:ext cx="912" cy="672"/>
                </a:xfrm>
                <a:prstGeom prst="rect">
                  <a:avLst/>
                </a:prstGeom>
                <a:noFill/>
                <a:ln w="12700" cmpd="dbl">
                  <a:solidFill>
                    <a:srgbClr val="000000"/>
                  </a:solidFill>
                  <a:miter lim="800000"/>
                  <a:headEnd/>
                  <a:tailEnd/>
                </a:ln>
                <a:effectLst>
                  <a:outerShdw dist="35921" dir="2700000" algn="ctr" rotWithShape="0">
                    <a:srgbClr val="808080"/>
                  </a:outerShdw>
                </a:effectLst>
              </p:spPr>
              <p:txBody>
                <a:bodyPr wrap="none" anchor="ctr"/>
                <a:lstStyle/>
                <a:p>
                  <a:pPr fontAlgn="auto">
                    <a:spcBef>
                      <a:spcPts val="0"/>
                    </a:spcBef>
                    <a:spcAft>
                      <a:spcPts val="0"/>
                    </a:spcAft>
                    <a:defRPr/>
                  </a:pPr>
                  <a:endParaRPr lang="en-US" kern="0" dirty="0">
                    <a:solidFill>
                      <a:sysClr val="windowText" lastClr="000000"/>
                    </a:solidFill>
                    <a:latin typeface="+mn-lt"/>
                    <a:ea typeface="+mn-ea"/>
                  </a:endParaRPr>
                </a:p>
              </p:txBody>
            </p:sp>
            <p:grpSp>
              <p:nvGrpSpPr>
                <p:cNvPr id="43202" name="Group 13"/>
                <p:cNvGrpSpPr>
                  <a:grpSpLocks noChangeAspect="1"/>
                </p:cNvGrpSpPr>
                <p:nvPr/>
              </p:nvGrpSpPr>
              <p:grpSpPr bwMode="auto">
                <a:xfrm>
                  <a:off x="190" y="2939"/>
                  <a:ext cx="695" cy="474"/>
                  <a:chOff x="240" y="3319"/>
                  <a:chExt cx="869" cy="590"/>
                </a:xfrm>
              </p:grpSpPr>
              <p:sp>
                <p:nvSpPr>
                  <p:cNvPr id="8" name="Freeform 14"/>
                  <p:cNvSpPr>
                    <a:spLocks noChangeAspect="1"/>
                  </p:cNvSpPr>
                  <p:nvPr/>
                </p:nvSpPr>
                <p:spPr bwMode="auto">
                  <a:xfrm>
                    <a:off x="894" y="3680"/>
                    <a:ext cx="215" cy="231"/>
                  </a:xfrm>
                  <a:custGeom>
                    <a:avLst/>
                    <a:gdLst>
                      <a:gd name="T0" fmla="*/ 1 w 860"/>
                      <a:gd name="T1" fmla="*/ 3 h 917"/>
                      <a:gd name="T2" fmla="*/ 1 w 860"/>
                      <a:gd name="T3" fmla="*/ 3 h 917"/>
                      <a:gd name="T4" fmla="*/ 1 w 860"/>
                      <a:gd name="T5" fmla="*/ 3 h 917"/>
                      <a:gd name="T6" fmla="*/ 2 w 860"/>
                      <a:gd name="T7" fmla="*/ 3 h 917"/>
                      <a:gd name="T8" fmla="*/ 2 w 860"/>
                      <a:gd name="T9" fmla="*/ 2 h 917"/>
                      <a:gd name="T10" fmla="*/ 2 w 860"/>
                      <a:gd name="T11" fmla="*/ 3 h 917"/>
                      <a:gd name="T12" fmla="*/ 3 w 860"/>
                      <a:gd name="T13" fmla="*/ 2 h 917"/>
                      <a:gd name="T14" fmla="*/ 3 w 860"/>
                      <a:gd name="T15" fmla="*/ 2 h 917"/>
                      <a:gd name="T16" fmla="*/ 3 w 860"/>
                      <a:gd name="T17" fmla="*/ 2 h 917"/>
                      <a:gd name="T18" fmla="*/ 3 w 860"/>
                      <a:gd name="T19" fmla="*/ 2 h 917"/>
                      <a:gd name="T20" fmla="*/ 3 w 860"/>
                      <a:gd name="T21" fmla="*/ 2 h 917"/>
                      <a:gd name="T22" fmla="*/ 3 w 860"/>
                      <a:gd name="T23" fmla="*/ 2 h 917"/>
                      <a:gd name="T24" fmla="*/ 3 w 860"/>
                      <a:gd name="T25" fmla="*/ 1 h 917"/>
                      <a:gd name="T26" fmla="*/ 3 w 860"/>
                      <a:gd name="T27" fmla="*/ 1 h 917"/>
                      <a:gd name="T28" fmla="*/ 3 w 860"/>
                      <a:gd name="T29" fmla="*/ 1 h 917"/>
                      <a:gd name="T30" fmla="*/ 3 w 860"/>
                      <a:gd name="T31" fmla="*/ 1 h 917"/>
                      <a:gd name="T32" fmla="*/ 2 w 860"/>
                      <a:gd name="T33" fmla="*/ 0 h 917"/>
                      <a:gd name="T34" fmla="*/ 2 w 860"/>
                      <a:gd name="T35" fmla="*/ 0 h 917"/>
                      <a:gd name="T36" fmla="*/ 2 w 860"/>
                      <a:gd name="T37" fmla="*/ 0 h 917"/>
                      <a:gd name="T38" fmla="*/ 1 w 860"/>
                      <a:gd name="T39" fmla="*/ 0 h 917"/>
                      <a:gd name="T40" fmla="*/ 1 w 860"/>
                      <a:gd name="T41" fmla="*/ 0 h 917"/>
                      <a:gd name="T42" fmla="*/ 1 w 860"/>
                      <a:gd name="T43" fmla="*/ 0 h 917"/>
                      <a:gd name="T44" fmla="*/ 1 w 860"/>
                      <a:gd name="T45" fmla="*/ 0 h 917"/>
                      <a:gd name="T46" fmla="*/ 1 w 860"/>
                      <a:gd name="T47" fmla="*/ 1 h 917"/>
                      <a:gd name="T48" fmla="*/ 1 w 860"/>
                      <a:gd name="T49" fmla="*/ 1 h 917"/>
                      <a:gd name="T50" fmla="*/ 1 w 860"/>
                      <a:gd name="T51" fmla="*/ 1 h 917"/>
                      <a:gd name="T52" fmla="*/ 0 w 860"/>
                      <a:gd name="T53" fmla="*/ 1 h 917"/>
                      <a:gd name="T54" fmla="*/ 0 w 860"/>
                      <a:gd name="T55" fmla="*/ 1 h 917"/>
                      <a:gd name="T56" fmla="*/ 1 w 860"/>
                      <a:gd name="T57" fmla="*/ 2 h 917"/>
                      <a:gd name="T58" fmla="*/ 1 w 860"/>
                      <a:gd name="T59" fmla="*/ 3 h 917"/>
                      <a:gd name="T60" fmla="*/ 1 w 860"/>
                      <a:gd name="T61" fmla="*/ 3 h 917"/>
                      <a:gd name="T62" fmla="*/ 1 w 860"/>
                      <a:gd name="T63" fmla="*/ 3 h 917"/>
                      <a:gd name="T64" fmla="*/ 1 w 860"/>
                      <a:gd name="T65" fmla="*/ 3 h 917"/>
                      <a:gd name="T66" fmla="*/ 1 w 860"/>
                      <a:gd name="T67" fmla="*/ 3 h 917"/>
                      <a:gd name="T68" fmla="*/ 1 w 860"/>
                      <a:gd name="T69" fmla="*/ 3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6" y="893"/>
                        </a:moveTo>
                        <a:lnTo>
                          <a:pt x="341" y="871"/>
                        </a:lnTo>
                        <a:lnTo>
                          <a:pt x="333" y="836"/>
                        </a:lnTo>
                        <a:lnTo>
                          <a:pt x="434" y="778"/>
                        </a:lnTo>
                        <a:lnTo>
                          <a:pt x="517" y="672"/>
                        </a:lnTo>
                        <a:lnTo>
                          <a:pt x="573" y="720"/>
                        </a:lnTo>
                        <a:lnTo>
                          <a:pt x="682" y="660"/>
                        </a:lnTo>
                        <a:lnTo>
                          <a:pt x="739" y="627"/>
                        </a:lnTo>
                        <a:lnTo>
                          <a:pt x="767" y="569"/>
                        </a:lnTo>
                        <a:lnTo>
                          <a:pt x="850" y="521"/>
                        </a:lnTo>
                        <a:lnTo>
                          <a:pt x="860" y="475"/>
                        </a:lnTo>
                        <a:lnTo>
                          <a:pt x="776" y="451"/>
                        </a:lnTo>
                        <a:lnTo>
                          <a:pt x="739" y="326"/>
                        </a:lnTo>
                        <a:lnTo>
                          <a:pt x="657" y="347"/>
                        </a:lnTo>
                        <a:lnTo>
                          <a:pt x="657" y="266"/>
                        </a:lnTo>
                        <a:lnTo>
                          <a:pt x="618" y="221"/>
                        </a:lnTo>
                        <a:lnTo>
                          <a:pt x="490" y="139"/>
                        </a:lnTo>
                        <a:lnTo>
                          <a:pt x="396" y="128"/>
                        </a:lnTo>
                        <a:lnTo>
                          <a:pt x="351" y="82"/>
                        </a:lnTo>
                        <a:lnTo>
                          <a:pt x="147" y="0"/>
                        </a:lnTo>
                        <a:lnTo>
                          <a:pt x="120" y="24"/>
                        </a:lnTo>
                        <a:lnTo>
                          <a:pt x="120" y="92"/>
                        </a:lnTo>
                        <a:lnTo>
                          <a:pt x="157" y="114"/>
                        </a:lnTo>
                        <a:lnTo>
                          <a:pt x="157" y="186"/>
                        </a:lnTo>
                        <a:lnTo>
                          <a:pt x="128" y="231"/>
                        </a:lnTo>
                        <a:lnTo>
                          <a:pt x="100" y="266"/>
                        </a:lnTo>
                        <a:lnTo>
                          <a:pt x="47" y="279"/>
                        </a:lnTo>
                        <a:lnTo>
                          <a:pt x="0" y="369"/>
                        </a:lnTo>
                        <a:lnTo>
                          <a:pt x="110" y="604"/>
                        </a:lnTo>
                        <a:lnTo>
                          <a:pt x="110" y="753"/>
                        </a:lnTo>
                        <a:lnTo>
                          <a:pt x="90" y="798"/>
                        </a:lnTo>
                        <a:lnTo>
                          <a:pt x="110" y="858"/>
                        </a:lnTo>
                        <a:lnTo>
                          <a:pt x="239" y="917"/>
                        </a:lnTo>
                        <a:lnTo>
                          <a:pt x="276" y="893"/>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9" name="Freeform 15"/>
                  <p:cNvSpPr>
                    <a:spLocks noChangeAspect="1"/>
                  </p:cNvSpPr>
                  <p:nvPr/>
                </p:nvSpPr>
                <p:spPr bwMode="auto">
                  <a:xfrm>
                    <a:off x="776" y="3531"/>
                    <a:ext cx="128" cy="79"/>
                  </a:xfrm>
                  <a:custGeom>
                    <a:avLst/>
                    <a:gdLst>
                      <a:gd name="T0" fmla="*/ 2 w 510"/>
                      <a:gd name="T1" fmla="*/ 1 h 326"/>
                      <a:gd name="T2" fmla="*/ 2 w 510"/>
                      <a:gd name="T3" fmla="*/ 0 h 326"/>
                      <a:gd name="T4" fmla="*/ 1 w 510"/>
                      <a:gd name="T5" fmla="*/ 0 h 326"/>
                      <a:gd name="T6" fmla="*/ 1 w 510"/>
                      <a:gd name="T7" fmla="*/ 0 h 326"/>
                      <a:gd name="T8" fmla="*/ 1 w 510"/>
                      <a:gd name="T9" fmla="*/ 0 h 326"/>
                      <a:gd name="T10" fmla="*/ 1 w 510"/>
                      <a:gd name="T11" fmla="*/ 0 h 326"/>
                      <a:gd name="T12" fmla="*/ 1 w 510"/>
                      <a:gd name="T13" fmla="*/ 0 h 326"/>
                      <a:gd name="T14" fmla="*/ 0 w 510"/>
                      <a:gd name="T15" fmla="*/ 0 h 326"/>
                      <a:gd name="T16" fmla="*/ 0 w 510"/>
                      <a:gd name="T17" fmla="*/ 0 h 326"/>
                      <a:gd name="T18" fmla="*/ 0 w 510"/>
                      <a:gd name="T19" fmla="*/ 0 h 326"/>
                      <a:gd name="T20" fmla="*/ 0 w 510"/>
                      <a:gd name="T21" fmla="*/ 0 h 326"/>
                      <a:gd name="T22" fmla="*/ 0 w 510"/>
                      <a:gd name="T23" fmla="*/ 0 h 326"/>
                      <a:gd name="T24" fmla="*/ 0 w 510"/>
                      <a:gd name="T25" fmla="*/ 1 h 326"/>
                      <a:gd name="T26" fmla="*/ 1 w 510"/>
                      <a:gd name="T27" fmla="*/ 1 h 326"/>
                      <a:gd name="T28" fmla="*/ 0 w 510"/>
                      <a:gd name="T29" fmla="*/ 1 h 326"/>
                      <a:gd name="T30" fmla="*/ 1 w 510"/>
                      <a:gd name="T31" fmla="*/ 1 h 326"/>
                      <a:gd name="T32" fmla="*/ 1 w 510"/>
                      <a:gd name="T33" fmla="*/ 1 h 326"/>
                      <a:gd name="T34" fmla="*/ 2 w 510"/>
                      <a:gd name="T35" fmla="*/ 1 h 326"/>
                      <a:gd name="T36" fmla="*/ 2 w 510"/>
                      <a:gd name="T37" fmla="*/ 1 h 326"/>
                      <a:gd name="T38" fmla="*/ 2 w 510"/>
                      <a:gd name="T39" fmla="*/ 1 h 3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0"/>
                      <a:gd name="T61" fmla="*/ 0 h 326"/>
                      <a:gd name="T62" fmla="*/ 510 w 510"/>
                      <a:gd name="T63" fmla="*/ 326 h 3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0" h="326">
                        <a:moveTo>
                          <a:pt x="510" y="219"/>
                        </a:moveTo>
                        <a:lnTo>
                          <a:pt x="510" y="152"/>
                        </a:lnTo>
                        <a:lnTo>
                          <a:pt x="419" y="128"/>
                        </a:lnTo>
                        <a:lnTo>
                          <a:pt x="401" y="80"/>
                        </a:lnTo>
                        <a:lnTo>
                          <a:pt x="362" y="80"/>
                        </a:lnTo>
                        <a:lnTo>
                          <a:pt x="327" y="26"/>
                        </a:lnTo>
                        <a:lnTo>
                          <a:pt x="225" y="26"/>
                        </a:lnTo>
                        <a:lnTo>
                          <a:pt x="153" y="80"/>
                        </a:lnTo>
                        <a:lnTo>
                          <a:pt x="96" y="0"/>
                        </a:lnTo>
                        <a:lnTo>
                          <a:pt x="50" y="0"/>
                        </a:lnTo>
                        <a:lnTo>
                          <a:pt x="0" y="47"/>
                        </a:lnTo>
                        <a:lnTo>
                          <a:pt x="30" y="128"/>
                        </a:lnTo>
                        <a:lnTo>
                          <a:pt x="113" y="176"/>
                        </a:lnTo>
                        <a:lnTo>
                          <a:pt x="177" y="244"/>
                        </a:lnTo>
                        <a:lnTo>
                          <a:pt x="161" y="280"/>
                        </a:lnTo>
                        <a:lnTo>
                          <a:pt x="272" y="326"/>
                        </a:lnTo>
                        <a:lnTo>
                          <a:pt x="353" y="268"/>
                        </a:lnTo>
                        <a:lnTo>
                          <a:pt x="448" y="268"/>
                        </a:lnTo>
                        <a:lnTo>
                          <a:pt x="510" y="219"/>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0" name="Freeform 16"/>
                  <p:cNvSpPr>
                    <a:spLocks noChangeAspect="1"/>
                  </p:cNvSpPr>
                  <p:nvPr/>
                </p:nvSpPr>
                <p:spPr bwMode="auto">
                  <a:xfrm>
                    <a:off x="781" y="3595"/>
                    <a:ext cx="27" cy="30"/>
                  </a:xfrm>
                  <a:custGeom>
                    <a:avLst/>
                    <a:gdLst>
                      <a:gd name="T0" fmla="*/ 0 w 110"/>
                      <a:gd name="T1" fmla="*/ 1 h 116"/>
                      <a:gd name="T2" fmla="*/ 0 w 110"/>
                      <a:gd name="T3" fmla="*/ 0 h 116"/>
                      <a:gd name="T4" fmla="*/ 0 w 110"/>
                      <a:gd name="T5" fmla="*/ 1 h 116"/>
                      <a:gd name="T6" fmla="*/ 0 w 110"/>
                      <a:gd name="T7" fmla="*/ 1 h 116"/>
                      <a:gd name="T8" fmla="*/ 0 w 110"/>
                      <a:gd name="T9" fmla="*/ 1 h 116"/>
                      <a:gd name="T10" fmla="*/ 0 w 110"/>
                      <a:gd name="T11" fmla="*/ 1 h 116"/>
                      <a:gd name="T12" fmla="*/ 0 60000 65536"/>
                      <a:gd name="T13" fmla="*/ 0 60000 65536"/>
                      <a:gd name="T14" fmla="*/ 0 60000 65536"/>
                      <a:gd name="T15" fmla="*/ 0 60000 65536"/>
                      <a:gd name="T16" fmla="*/ 0 60000 65536"/>
                      <a:gd name="T17" fmla="*/ 0 60000 65536"/>
                      <a:gd name="T18" fmla="*/ 0 w 110"/>
                      <a:gd name="T19" fmla="*/ 0 h 116"/>
                      <a:gd name="T20" fmla="*/ 110 w 110"/>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110" h="116">
                        <a:moveTo>
                          <a:pt x="110" y="108"/>
                        </a:moveTo>
                        <a:lnTo>
                          <a:pt x="92" y="0"/>
                        </a:lnTo>
                        <a:lnTo>
                          <a:pt x="0" y="91"/>
                        </a:lnTo>
                        <a:lnTo>
                          <a:pt x="9" y="116"/>
                        </a:lnTo>
                        <a:lnTo>
                          <a:pt x="110" y="108"/>
                        </a:lnTo>
                        <a:close/>
                      </a:path>
                    </a:pathLst>
                  </a:custGeom>
                  <a:solidFill>
                    <a:srgbClr val="99CC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1" name="Freeform 17"/>
                  <p:cNvSpPr>
                    <a:spLocks noChangeAspect="1"/>
                  </p:cNvSpPr>
                  <p:nvPr/>
                </p:nvSpPr>
                <p:spPr bwMode="auto">
                  <a:xfrm>
                    <a:off x="715" y="3543"/>
                    <a:ext cx="42" cy="41"/>
                  </a:xfrm>
                  <a:custGeom>
                    <a:avLst/>
                    <a:gdLst>
                      <a:gd name="T0" fmla="*/ 0 w 174"/>
                      <a:gd name="T1" fmla="*/ 1 h 163"/>
                      <a:gd name="T2" fmla="*/ 1 w 174"/>
                      <a:gd name="T3" fmla="*/ 1 h 163"/>
                      <a:gd name="T4" fmla="*/ 0 w 174"/>
                      <a:gd name="T5" fmla="*/ 0 h 163"/>
                      <a:gd name="T6" fmla="*/ 0 w 174"/>
                      <a:gd name="T7" fmla="*/ 0 h 163"/>
                      <a:gd name="T8" fmla="*/ 0 w 174"/>
                      <a:gd name="T9" fmla="*/ 0 h 163"/>
                      <a:gd name="T10" fmla="*/ 0 w 174"/>
                      <a:gd name="T11" fmla="*/ 0 h 163"/>
                      <a:gd name="T12" fmla="*/ 0 w 174"/>
                      <a:gd name="T13" fmla="*/ 1 h 163"/>
                      <a:gd name="T14" fmla="*/ 0 w 174"/>
                      <a:gd name="T15" fmla="*/ 1 h 163"/>
                      <a:gd name="T16" fmla="*/ 0 w 174"/>
                      <a:gd name="T17" fmla="*/ 1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3"/>
                      <a:gd name="T29" fmla="*/ 174 w 174"/>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3">
                        <a:moveTo>
                          <a:pt x="157" y="163"/>
                        </a:moveTo>
                        <a:lnTo>
                          <a:pt x="174" y="105"/>
                        </a:lnTo>
                        <a:lnTo>
                          <a:pt x="117" y="47"/>
                        </a:lnTo>
                        <a:lnTo>
                          <a:pt x="110" y="0"/>
                        </a:lnTo>
                        <a:lnTo>
                          <a:pt x="0" y="0"/>
                        </a:lnTo>
                        <a:lnTo>
                          <a:pt x="0" y="56"/>
                        </a:lnTo>
                        <a:lnTo>
                          <a:pt x="54" y="105"/>
                        </a:lnTo>
                        <a:lnTo>
                          <a:pt x="157" y="163"/>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2" name="Freeform 18"/>
                  <p:cNvSpPr>
                    <a:spLocks noChangeAspect="1"/>
                  </p:cNvSpPr>
                  <p:nvPr/>
                </p:nvSpPr>
                <p:spPr bwMode="auto">
                  <a:xfrm>
                    <a:off x="673" y="3492"/>
                    <a:ext cx="101" cy="34"/>
                  </a:xfrm>
                  <a:custGeom>
                    <a:avLst/>
                    <a:gdLst>
                      <a:gd name="T0" fmla="*/ 2 w 406"/>
                      <a:gd name="T1" fmla="*/ 0 h 140"/>
                      <a:gd name="T2" fmla="*/ 2 w 406"/>
                      <a:gd name="T3" fmla="*/ 0 h 140"/>
                      <a:gd name="T4" fmla="*/ 1 w 406"/>
                      <a:gd name="T5" fmla="*/ 0 h 140"/>
                      <a:gd name="T6" fmla="*/ 0 w 406"/>
                      <a:gd name="T7" fmla="*/ 0 h 140"/>
                      <a:gd name="T8" fmla="*/ 0 w 406"/>
                      <a:gd name="T9" fmla="*/ 0 h 140"/>
                      <a:gd name="T10" fmla="*/ 0 w 406"/>
                      <a:gd name="T11" fmla="*/ 0 h 140"/>
                      <a:gd name="T12" fmla="*/ 1 w 406"/>
                      <a:gd name="T13" fmla="*/ 0 h 140"/>
                      <a:gd name="T14" fmla="*/ 1 w 406"/>
                      <a:gd name="T15" fmla="*/ 0 h 140"/>
                      <a:gd name="T16" fmla="*/ 1 w 406"/>
                      <a:gd name="T17" fmla="*/ 0 h 140"/>
                      <a:gd name="T18" fmla="*/ 1 w 406"/>
                      <a:gd name="T19" fmla="*/ 0 h 140"/>
                      <a:gd name="T20" fmla="*/ 2 w 406"/>
                      <a:gd name="T21" fmla="*/ 0 h 140"/>
                      <a:gd name="T22" fmla="*/ 2 w 406"/>
                      <a:gd name="T23" fmla="*/ 0 h 140"/>
                      <a:gd name="T24" fmla="*/ 2 w 406"/>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140"/>
                      <a:gd name="T41" fmla="*/ 406 w 406"/>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140">
                        <a:moveTo>
                          <a:pt x="406" y="58"/>
                        </a:moveTo>
                        <a:lnTo>
                          <a:pt x="369" y="22"/>
                        </a:lnTo>
                        <a:lnTo>
                          <a:pt x="269" y="58"/>
                        </a:lnTo>
                        <a:lnTo>
                          <a:pt x="28" y="0"/>
                        </a:lnTo>
                        <a:lnTo>
                          <a:pt x="0" y="71"/>
                        </a:lnTo>
                        <a:lnTo>
                          <a:pt x="0" y="105"/>
                        </a:lnTo>
                        <a:lnTo>
                          <a:pt x="111" y="116"/>
                        </a:lnTo>
                        <a:lnTo>
                          <a:pt x="168" y="88"/>
                        </a:lnTo>
                        <a:lnTo>
                          <a:pt x="222" y="140"/>
                        </a:lnTo>
                        <a:lnTo>
                          <a:pt x="314" y="140"/>
                        </a:lnTo>
                        <a:lnTo>
                          <a:pt x="369" y="105"/>
                        </a:lnTo>
                        <a:lnTo>
                          <a:pt x="406" y="58"/>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3" name="Freeform 19"/>
                  <p:cNvSpPr>
                    <a:spLocks noChangeAspect="1"/>
                  </p:cNvSpPr>
                  <p:nvPr/>
                </p:nvSpPr>
                <p:spPr bwMode="auto">
                  <a:xfrm>
                    <a:off x="503" y="3410"/>
                    <a:ext cx="109" cy="82"/>
                  </a:xfrm>
                  <a:custGeom>
                    <a:avLst/>
                    <a:gdLst>
                      <a:gd name="T0" fmla="*/ 2 w 435"/>
                      <a:gd name="T1" fmla="*/ 1 h 323"/>
                      <a:gd name="T2" fmla="*/ 2 w 435"/>
                      <a:gd name="T3" fmla="*/ 1 h 323"/>
                      <a:gd name="T4" fmla="*/ 2 w 435"/>
                      <a:gd name="T5" fmla="*/ 1 h 323"/>
                      <a:gd name="T6" fmla="*/ 2 w 435"/>
                      <a:gd name="T7" fmla="*/ 1 h 323"/>
                      <a:gd name="T8" fmla="*/ 2 w 435"/>
                      <a:gd name="T9" fmla="*/ 1 h 323"/>
                      <a:gd name="T10" fmla="*/ 1 w 435"/>
                      <a:gd name="T11" fmla="*/ 1 h 323"/>
                      <a:gd name="T12" fmla="*/ 1 w 435"/>
                      <a:gd name="T13" fmla="*/ 1 h 323"/>
                      <a:gd name="T14" fmla="*/ 1 w 435"/>
                      <a:gd name="T15" fmla="*/ 0 h 323"/>
                      <a:gd name="T16" fmla="*/ 1 w 435"/>
                      <a:gd name="T17" fmla="*/ 0 h 323"/>
                      <a:gd name="T18" fmla="*/ 1 w 435"/>
                      <a:gd name="T19" fmla="*/ 1 h 323"/>
                      <a:gd name="T20" fmla="*/ 0 w 435"/>
                      <a:gd name="T21" fmla="*/ 1 h 323"/>
                      <a:gd name="T22" fmla="*/ 0 w 435"/>
                      <a:gd name="T23" fmla="*/ 1 h 323"/>
                      <a:gd name="T24" fmla="*/ 1 w 435"/>
                      <a:gd name="T25" fmla="*/ 1 h 323"/>
                      <a:gd name="T26" fmla="*/ 1 w 435"/>
                      <a:gd name="T27" fmla="*/ 1 h 323"/>
                      <a:gd name="T28" fmla="*/ 1 w 435"/>
                      <a:gd name="T29" fmla="*/ 1 h 323"/>
                      <a:gd name="T30" fmla="*/ 1 w 435"/>
                      <a:gd name="T31" fmla="*/ 1 h 323"/>
                      <a:gd name="T32" fmla="*/ 1 w 435"/>
                      <a:gd name="T33" fmla="*/ 1 h 323"/>
                      <a:gd name="T34" fmla="*/ 1 w 435"/>
                      <a:gd name="T35" fmla="*/ 1 h 323"/>
                      <a:gd name="T36" fmla="*/ 2 w 435"/>
                      <a:gd name="T37" fmla="*/ 1 h 323"/>
                      <a:gd name="T38" fmla="*/ 2 w 435"/>
                      <a:gd name="T39" fmla="*/ 1 h 3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3"/>
                      <a:gd name="T62" fmla="*/ 435 w 435"/>
                      <a:gd name="T63" fmla="*/ 323 h 3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3">
                        <a:moveTo>
                          <a:pt x="427" y="288"/>
                        </a:moveTo>
                        <a:lnTo>
                          <a:pt x="435" y="252"/>
                        </a:lnTo>
                        <a:lnTo>
                          <a:pt x="389" y="242"/>
                        </a:lnTo>
                        <a:lnTo>
                          <a:pt x="389" y="161"/>
                        </a:lnTo>
                        <a:lnTo>
                          <a:pt x="343" y="195"/>
                        </a:lnTo>
                        <a:lnTo>
                          <a:pt x="297" y="115"/>
                        </a:lnTo>
                        <a:lnTo>
                          <a:pt x="332" y="115"/>
                        </a:lnTo>
                        <a:lnTo>
                          <a:pt x="241" y="0"/>
                        </a:lnTo>
                        <a:lnTo>
                          <a:pt x="185" y="0"/>
                        </a:lnTo>
                        <a:lnTo>
                          <a:pt x="129" y="92"/>
                        </a:lnTo>
                        <a:lnTo>
                          <a:pt x="0" y="92"/>
                        </a:lnTo>
                        <a:lnTo>
                          <a:pt x="49" y="208"/>
                        </a:lnTo>
                        <a:lnTo>
                          <a:pt x="101" y="299"/>
                        </a:lnTo>
                        <a:lnTo>
                          <a:pt x="223" y="299"/>
                        </a:lnTo>
                        <a:lnTo>
                          <a:pt x="195" y="252"/>
                        </a:lnTo>
                        <a:lnTo>
                          <a:pt x="258" y="252"/>
                        </a:lnTo>
                        <a:lnTo>
                          <a:pt x="287" y="267"/>
                        </a:lnTo>
                        <a:lnTo>
                          <a:pt x="323" y="323"/>
                        </a:lnTo>
                        <a:lnTo>
                          <a:pt x="427" y="288"/>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4" name="Freeform 20"/>
                  <p:cNvSpPr>
                    <a:spLocks noChangeAspect="1"/>
                  </p:cNvSpPr>
                  <p:nvPr/>
                </p:nvSpPr>
                <p:spPr bwMode="auto">
                  <a:xfrm>
                    <a:off x="320" y="3324"/>
                    <a:ext cx="88" cy="72"/>
                  </a:xfrm>
                  <a:custGeom>
                    <a:avLst/>
                    <a:gdLst>
                      <a:gd name="T0" fmla="*/ 1 w 350"/>
                      <a:gd name="T1" fmla="*/ 1 h 291"/>
                      <a:gd name="T2" fmla="*/ 1 w 350"/>
                      <a:gd name="T3" fmla="*/ 1 h 291"/>
                      <a:gd name="T4" fmla="*/ 1 w 350"/>
                      <a:gd name="T5" fmla="*/ 1 h 291"/>
                      <a:gd name="T6" fmla="*/ 1 w 350"/>
                      <a:gd name="T7" fmla="*/ 1 h 291"/>
                      <a:gd name="T8" fmla="*/ 2 w 350"/>
                      <a:gd name="T9" fmla="*/ 1 h 291"/>
                      <a:gd name="T10" fmla="*/ 2 w 350"/>
                      <a:gd name="T11" fmla="*/ 0 h 291"/>
                      <a:gd name="T12" fmla="*/ 1 w 350"/>
                      <a:gd name="T13" fmla="*/ 0 h 291"/>
                      <a:gd name="T14" fmla="*/ 1 w 350"/>
                      <a:gd name="T15" fmla="*/ 0 h 291"/>
                      <a:gd name="T16" fmla="*/ 1 w 350"/>
                      <a:gd name="T17" fmla="*/ 0 h 291"/>
                      <a:gd name="T18" fmla="*/ 0 w 350"/>
                      <a:gd name="T19" fmla="*/ 0 h 291"/>
                      <a:gd name="T20" fmla="*/ 0 w 350"/>
                      <a:gd name="T21" fmla="*/ 1 h 291"/>
                      <a:gd name="T22" fmla="*/ 0 w 350"/>
                      <a:gd name="T23" fmla="*/ 1 h 291"/>
                      <a:gd name="T24" fmla="*/ 1 w 350"/>
                      <a:gd name="T25" fmla="*/ 1 h 291"/>
                      <a:gd name="T26" fmla="*/ 1 w 350"/>
                      <a:gd name="T27" fmla="*/ 1 h 291"/>
                      <a:gd name="T28" fmla="*/ 1 w 350"/>
                      <a:gd name="T29" fmla="*/ 1 h 291"/>
                      <a:gd name="T30" fmla="*/ 1 w 350"/>
                      <a:gd name="T31" fmla="*/ 1 h 291"/>
                      <a:gd name="T32" fmla="*/ 1 w 350"/>
                      <a:gd name="T33" fmla="*/ 1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0"/>
                      <a:gd name="T52" fmla="*/ 0 h 291"/>
                      <a:gd name="T53" fmla="*/ 350 w 350"/>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0" h="291">
                        <a:moveTo>
                          <a:pt x="240" y="255"/>
                        </a:moveTo>
                        <a:lnTo>
                          <a:pt x="268" y="223"/>
                        </a:lnTo>
                        <a:lnTo>
                          <a:pt x="284" y="199"/>
                        </a:lnTo>
                        <a:lnTo>
                          <a:pt x="284" y="140"/>
                        </a:lnTo>
                        <a:lnTo>
                          <a:pt x="350" y="104"/>
                        </a:lnTo>
                        <a:lnTo>
                          <a:pt x="350" y="49"/>
                        </a:lnTo>
                        <a:lnTo>
                          <a:pt x="313" y="0"/>
                        </a:lnTo>
                        <a:lnTo>
                          <a:pt x="212" y="0"/>
                        </a:lnTo>
                        <a:lnTo>
                          <a:pt x="164" y="11"/>
                        </a:lnTo>
                        <a:lnTo>
                          <a:pt x="46" y="59"/>
                        </a:lnTo>
                        <a:lnTo>
                          <a:pt x="0" y="128"/>
                        </a:lnTo>
                        <a:lnTo>
                          <a:pt x="0" y="209"/>
                        </a:lnTo>
                        <a:lnTo>
                          <a:pt x="119" y="223"/>
                        </a:lnTo>
                        <a:lnTo>
                          <a:pt x="156" y="291"/>
                        </a:lnTo>
                        <a:lnTo>
                          <a:pt x="212" y="265"/>
                        </a:lnTo>
                        <a:lnTo>
                          <a:pt x="240" y="255"/>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5" name="Freeform 21"/>
                  <p:cNvSpPr>
                    <a:spLocks noChangeAspect="1"/>
                  </p:cNvSpPr>
                  <p:nvPr/>
                </p:nvSpPr>
                <p:spPr bwMode="auto">
                  <a:xfrm>
                    <a:off x="244" y="3368"/>
                    <a:ext cx="40" cy="44"/>
                  </a:xfrm>
                  <a:custGeom>
                    <a:avLst/>
                    <a:gdLst>
                      <a:gd name="T0" fmla="*/ 0 w 156"/>
                      <a:gd name="T1" fmla="*/ 1 h 174"/>
                      <a:gd name="T2" fmla="*/ 0 w 156"/>
                      <a:gd name="T3" fmla="*/ 0 h 174"/>
                      <a:gd name="T4" fmla="*/ 1 w 156"/>
                      <a:gd name="T5" fmla="*/ 0 h 174"/>
                      <a:gd name="T6" fmla="*/ 1 w 156"/>
                      <a:gd name="T7" fmla="*/ 0 h 174"/>
                      <a:gd name="T8" fmla="*/ 1 w 156"/>
                      <a:gd name="T9" fmla="*/ 0 h 174"/>
                      <a:gd name="T10" fmla="*/ 0 w 156"/>
                      <a:gd name="T11" fmla="*/ 0 h 174"/>
                      <a:gd name="T12" fmla="*/ 0 w 156"/>
                      <a:gd name="T13" fmla="*/ 0 h 174"/>
                      <a:gd name="T14" fmla="*/ 0 w 156"/>
                      <a:gd name="T15" fmla="*/ 0 h 174"/>
                      <a:gd name="T16" fmla="*/ 0 w 156"/>
                      <a:gd name="T17" fmla="*/ 1 h 174"/>
                      <a:gd name="T18" fmla="*/ 0 w 156"/>
                      <a:gd name="T19" fmla="*/ 1 h 174"/>
                      <a:gd name="T20" fmla="*/ 0 w 156"/>
                      <a:gd name="T21" fmla="*/ 1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
                      <a:gd name="T34" fmla="*/ 0 h 174"/>
                      <a:gd name="T35" fmla="*/ 156 w 156"/>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 h="174">
                        <a:moveTo>
                          <a:pt x="19" y="174"/>
                        </a:moveTo>
                        <a:lnTo>
                          <a:pt x="43" y="104"/>
                        </a:lnTo>
                        <a:lnTo>
                          <a:pt x="119" y="71"/>
                        </a:lnTo>
                        <a:lnTo>
                          <a:pt x="119" y="49"/>
                        </a:lnTo>
                        <a:lnTo>
                          <a:pt x="156" y="0"/>
                        </a:lnTo>
                        <a:lnTo>
                          <a:pt x="100" y="0"/>
                        </a:lnTo>
                        <a:lnTo>
                          <a:pt x="64" y="59"/>
                        </a:lnTo>
                        <a:lnTo>
                          <a:pt x="7" y="71"/>
                        </a:lnTo>
                        <a:lnTo>
                          <a:pt x="0" y="174"/>
                        </a:lnTo>
                        <a:lnTo>
                          <a:pt x="19" y="174"/>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6" name="Freeform 22"/>
                  <p:cNvSpPr>
                    <a:spLocks noChangeAspect="1"/>
                  </p:cNvSpPr>
                  <p:nvPr/>
                </p:nvSpPr>
                <p:spPr bwMode="auto">
                  <a:xfrm>
                    <a:off x="890" y="3672"/>
                    <a:ext cx="215" cy="231"/>
                  </a:xfrm>
                  <a:custGeom>
                    <a:avLst/>
                    <a:gdLst>
                      <a:gd name="T0" fmla="*/ 1 w 860"/>
                      <a:gd name="T1" fmla="*/ 4 h 917"/>
                      <a:gd name="T2" fmla="*/ 1 w 860"/>
                      <a:gd name="T3" fmla="*/ 4 h 917"/>
                      <a:gd name="T4" fmla="*/ 1 w 860"/>
                      <a:gd name="T5" fmla="*/ 3 h 917"/>
                      <a:gd name="T6" fmla="*/ 2 w 860"/>
                      <a:gd name="T7" fmla="*/ 3 h 917"/>
                      <a:gd name="T8" fmla="*/ 2 w 860"/>
                      <a:gd name="T9" fmla="*/ 3 h 917"/>
                      <a:gd name="T10" fmla="*/ 2 w 860"/>
                      <a:gd name="T11" fmla="*/ 3 h 917"/>
                      <a:gd name="T12" fmla="*/ 3 w 860"/>
                      <a:gd name="T13" fmla="*/ 3 h 917"/>
                      <a:gd name="T14" fmla="*/ 3 w 860"/>
                      <a:gd name="T15" fmla="*/ 3 h 917"/>
                      <a:gd name="T16" fmla="*/ 3 w 860"/>
                      <a:gd name="T17" fmla="*/ 2 h 917"/>
                      <a:gd name="T18" fmla="*/ 3 w 860"/>
                      <a:gd name="T19" fmla="*/ 2 h 917"/>
                      <a:gd name="T20" fmla="*/ 3 w 860"/>
                      <a:gd name="T21" fmla="*/ 2 h 917"/>
                      <a:gd name="T22" fmla="*/ 3 w 860"/>
                      <a:gd name="T23" fmla="*/ 2 h 917"/>
                      <a:gd name="T24" fmla="*/ 3 w 860"/>
                      <a:gd name="T25" fmla="*/ 1 h 917"/>
                      <a:gd name="T26" fmla="*/ 3 w 860"/>
                      <a:gd name="T27" fmla="*/ 2 h 917"/>
                      <a:gd name="T28" fmla="*/ 3 w 860"/>
                      <a:gd name="T29" fmla="*/ 1 h 917"/>
                      <a:gd name="T30" fmla="*/ 3 w 860"/>
                      <a:gd name="T31" fmla="*/ 1 h 917"/>
                      <a:gd name="T32" fmla="*/ 2 w 860"/>
                      <a:gd name="T33" fmla="*/ 1 h 917"/>
                      <a:gd name="T34" fmla="*/ 2 w 860"/>
                      <a:gd name="T35" fmla="*/ 1 h 917"/>
                      <a:gd name="T36" fmla="*/ 2 w 860"/>
                      <a:gd name="T37" fmla="*/ 0 h 917"/>
                      <a:gd name="T38" fmla="*/ 1 w 860"/>
                      <a:gd name="T39" fmla="*/ 0 h 917"/>
                      <a:gd name="T40" fmla="*/ 1 w 860"/>
                      <a:gd name="T41" fmla="*/ 0 h 917"/>
                      <a:gd name="T42" fmla="*/ 1 w 860"/>
                      <a:gd name="T43" fmla="*/ 1 h 917"/>
                      <a:gd name="T44" fmla="*/ 1 w 860"/>
                      <a:gd name="T45" fmla="*/ 1 h 917"/>
                      <a:gd name="T46" fmla="*/ 1 w 860"/>
                      <a:gd name="T47" fmla="*/ 1 h 917"/>
                      <a:gd name="T48" fmla="*/ 1 w 860"/>
                      <a:gd name="T49" fmla="*/ 1 h 917"/>
                      <a:gd name="T50" fmla="*/ 1 w 860"/>
                      <a:gd name="T51" fmla="*/ 1 h 917"/>
                      <a:gd name="T52" fmla="*/ 0 w 860"/>
                      <a:gd name="T53" fmla="*/ 1 h 917"/>
                      <a:gd name="T54" fmla="*/ 0 w 860"/>
                      <a:gd name="T55" fmla="*/ 2 h 917"/>
                      <a:gd name="T56" fmla="*/ 1 w 860"/>
                      <a:gd name="T57" fmla="*/ 3 h 917"/>
                      <a:gd name="T58" fmla="*/ 1 w 860"/>
                      <a:gd name="T59" fmla="*/ 3 h 917"/>
                      <a:gd name="T60" fmla="*/ 1 w 860"/>
                      <a:gd name="T61" fmla="*/ 3 h 917"/>
                      <a:gd name="T62" fmla="*/ 1 w 860"/>
                      <a:gd name="T63" fmla="*/ 4 h 917"/>
                      <a:gd name="T64" fmla="*/ 1 w 860"/>
                      <a:gd name="T65" fmla="*/ 4 h 917"/>
                      <a:gd name="T66" fmla="*/ 1 w 860"/>
                      <a:gd name="T67" fmla="*/ 4 h 917"/>
                      <a:gd name="T68" fmla="*/ 1 w 860"/>
                      <a:gd name="T69" fmla="*/ 4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7" y="893"/>
                        </a:moveTo>
                        <a:lnTo>
                          <a:pt x="341" y="873"/>
                        </a:lnTo>
                        <a:lnTo>
                          <a:pt x="333" y="838"/>
                        </a:lnTo>
                        <a:lnTo>
                          <a:pt x="433" y="779"/>
                        </a:lnTo>
                        <a:lnTo>
                          <a:pt x="516" y="672"/>
                        </a:lnTo>
                        <a:lnTo>
                          <a:pt x="573" y="722"/>
                        </a:lnTo>
                        <a:lnTo>
                          <a:pt x="682" y="662"/>
                        </a:lnTo>
                        <a:lnTo>
                          <a:pt x="739" y="627"/>
                        </a:lnTo>
                        <a:lnTo>
                          <a:pt x="766" y="571"/>
                        </a:lnTo>
                        <a:lnTo>
                          <a:pt x="849" y="522"/>
                        </a:lnTo>
                        <a:lnTo>
                          <a:pt x="860" y="476"/>
                        </a:lnTo>
                        <a:lnTo>
                          <a:pt x="776" y="453"/>
                        </a:lnTo>
                        <a:lnTo>
                          <a:pt x="739" y="328"/>
                        </a:lnTo>
                        <a:lnTo>
                          <a:pt x="657" y="347"/>
                        </a:lnTo>
                        <a:lnTo>
                          <a:pt x="657" y="268"/>
                        </a:lnTo>
                        <a:lnTo>
                          <a:pt x="618" y="223"/>
                        </a:lnTo>
                        <a:lnTo>
                          <a:pt x="490" y="141"/>
                        </a:lnTo>
                        <a:lnTo>
                          <a:pt x="395" y="129"/>
                        </a:lnTo>
                        <a:lnTo>
                          <a:pt x="350" y="83"/>
                        </a:lnTo>
                        <a:lnTo>
                          <a:pt x="147" y="0"/>
                        </a:lnTo>
                        <a:lnTo>
                          <a:pt x="120" y="25"/>
                        </a:lnTo>
                        <a:lnTo>
                          <a:pt x="120" y="94"/>
                        </a:lnTo>
                        <a:lnTo>
                          <a:pt x="157" y="116"/>
                        </a:lnTo>
                        <a:lnTo>
                          <a:pt x="157" y="188"/>
                        </a:lnTo>
                        <a:lnTo>
                          <a:pt x="128" y="233"/>
                        </a:lnTo>
                        <a:lnTo>
                          <a:pt x="100" y="268"/>
                        </a:lnTo>
                        <a:lnTo>
                          <a:pt x="47" y="280"/>
                        </a:lnTo>
                        <a:lnTo>
                          <a:pt x="0" y="370"/>
                        </a:lnTo>
                        <a:lnTo>
                          <a:pt x="109" y="605"/>
                        </a:lnTo>
                        <a:lnTo>
                          <a:pt x="109" y="755"/>
                        </a:lnTo>
                        <a:lnTo>
                          <a:pt x="90" y="800"/>
                        </a:lnTo>
                        <a:lnTo>
                          <a:pt x="109" y="860"/>
                        </a:lnTo>
                        <a:lnTo>
                          <a:pt x="238" y="917"/>
                        </a:lnTo>
                        <a:lnTo>
                          <a:pt x="277" y="893"/>
                        </a:lnTo>
                        <a:close/>
                      </a:path>
                    </a:pathLst>
                  </a:custGeom>
                  <a:solidFill>
                    <a:schemeClr val="tx2">
                      <a:lumMod val="60000"/>
                      <a:lumOff val="4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 name="Freeform 23"/>
                  <p:cNvSpPr>
                    <a:spLocks noChangeAspect="1"/>
                  </p:cNvSpPr>
                  <p:nvPr/>
                </p:nvSpPr>
                <p:spPr bwMode="auto">
                  <a:xfrm>
                    <a:off x="772" y="3526"/>
                    <a:ext cx="128" cy="80"/>
                  </a:xfrm>
                  <a:custGeom>
                    <a:avLst/>
                    <a:gdLst>
                      <a:gd name="T0" fmla="*/ 2 w 509"/>
                      <a:gd name="T1" fmla="*/ 1 h 325"/>
                      <a:gd name="T2" fmla="*/ 2 w 509"/>
                      <a:gd name="T3" fmla="*/ 0 h 325"/>
                      <a:gd name="T4" fmla="*/ 1 w 509"/>
                      <a:gd name="T5" fmla="*/ 0 h 325"/>
                      <a:gd name="T6" fmla="*/ 1 w 509"/>
                      <a:gd name="T7" fmla="*/ 0 h 325"/>
                      <a:gd name="T8" fmla="*/ 1 w 509"/>
                      <a:gd name="T9" fmla="*/ 0 h 325"/>
                      <a:gd name="T10" fmla="*/ 1 w 509"/>
                      <a:gd name="T11" fmla="*/ 0 h 325"/>
                      <a:gd name="T12" fmla="*/ 1 w 509"/>
                      <a:gd name="T13" fmla="*/ 0 h 325"/>
                      <a:gd name="T14" fmla="*/ 0 w 509"/>
                      <a:gd name="T15" fmla="*/ 0 h 325"/>
                      <a:gd name="T16" fmla="*/ 0 w 509"/>
                      <a:gd name="T17" fmla="*/ 0 h 325"/>
                      <a:gd name="T18" fmla="*/ 0 w 509"/>
                      <a:gd name="T19" fmla="*/ 0 h 325"/>
                      <a:gd name="T20" fmla="*/ 0 w 509"/>
                      <a:gd name="T21" fmla="*/ 0 h 325"/>
                      <a:gd name="T22" fmla="*/ 0 w 509"/>
                      <a:gd name="T23" fmla="*/ 0 h 325"/>
                      <a:gd name="T24" fmla="*/ 0 w 509"/>
                      <a:gd name="T25" fmla="*/ 1 h 325"/>
                      <a:gd name="T26" fmla="*/ 1 w 509"/>
                      <a:gd name="T27" fmla="*/ 1 h 325"/>
                      <a:gd name="T28" fmla="*/ 0 w 509"/>
                      <a:gd name="T29" fmla="*/ 1 h 325"/>
                      <a:gd name="T30" fmla="*/ 1 w 509"/>
                      <a:gd name="T31" fmla="*/ 1 h 325"/>
                      <a:gd name="T32" fmla="*/ 1 w 509"/>
                      <a:gd name="T33" fmla="*/ 1 h 325"/>
                      <a:gd name="T34" fmla="*/ 2 w 509"/>
                      <a:gd name="T35" fmla="*/ 1 h 325"/>
                      <a:gd name="T36" fmla="*/ 2 w 509"/>
                      <a:gd name="T37" fmla="*/ 1 h 325"/>
                      <a:gd name="T38" fmla="*/ 2 w 509"/>
                      <a:gd name="T39" fmla="*/ 1 h 3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9"/>
                      <a:gd name="T61" fmla="*/ 0 h 325"/>
                      <a:gd name="T62" fmla="*/ 509 w 509"/>
                      <a:gd name="T63" fmla="*/ 325 h 3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9" h="325">
                        <a:moveTo>
                          <a:pt x="509" y="219"/>
                        </a:moveTo>
                        <a:lnTo>
                          <a:pt x="509" y="152"/>
                        </a:lnTo>
                        <a:lnTo>
                          <a:pt x="417" y="128"/>
                        </a:lnTo>
                        <a:lnTo>
                          <a:pt x="400" y="80"/>
                        </a:lnTo>
                        <a:lnTo>
                          <a:pt x="361" y="80"/>
                        </a:lnTo>
                        <a:lnTo>
                          <a:pt x="325" y="27"/>
                        </a:lnTo>
                        <a:lnTo>
                          <a:pt x="224" y="27"/>
                        </a:lnTo>
                        <a:lnTo>
                          <a:pt x="151" y="80"/>
                        </a:lnTo>
                        <a:lnTo>
                          <a:pt x="95" y="0"/>
                        </a:lnTo>
                        <a:lnTo>
                          <a:pt x="49" y="0"/>
                        </a:lnTo>
                        <a:lnTo>
                          <a:pt x="0" y="48"/>
                        </a:lnTo>
                        <a:lnTo>
                          <a:pt x="30" y="128"/>
                        </a:lnTo>
                        <a:lnTo>
                          <a:pt x="112" y="177"/>
                        </a:lnTo>
                        <a:lnTo>
                          <a:pt x="175" y="245"/>
                        </a:lnTo>
                        <a:lnTo>
                          <a:pt x="159" y="280"/>
                        </a:lnTo>
                        <a:lnTo>
                          <a:pt x="271" y="325"/>
                        </a:lnTo>
                        <a:lnTo>
                          <a:pt x="352" y="269"/>
                        </a:lnTo>
                        <a:lnTo>
                          <a:pt x="447" y="269"/>
                        </a:lnTo>
                        <a:lnTo>
                          <a:pt x="509" y="219"/>
                        </a:lnTo>
                        <a:close/>
                      </a:path>
                    </a:pathLst>
                  </a:custGeom>
                  <a:solidFill>
                    <a:schemeClr val="tx2">
                      <a:lumMod val="60000"/>
                      <a:lumOff val="4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8" name="Freeform 24"/>
                  <p:cNvSpPr>
                    <a:spLocks noChangeAspect="1"/>
                  </p:cNvSpPr>
                  <p:nvPr/>
                </p:nvSpPr>
                <p:spPr bwMode="auto">
                  <a:xfrm>
                    <a:off x="776" y="3589"/>
                    <a:ext cx="29" cy="28"/>
                  </a:xfrm>
                  <a:custGeom>
                    <a:avLst/>
                    <a:gdLst>
                      <a:gd name="T0" fmla="*/ 1 w 111"/>
                      <a:gd name="T1" fmla="*/ 0 h 115"/>
                      <a:gd name="T2" fmla="*/ 1 w 111"/>
                      <a:gd name="T3" fmla="*/ 0 h 115"/>
                      <a:gd name="T4" fmla="*/ 0 w 111"/>
                      <a:gd name="T5" fmla="*/ 0 h 115"/>
                      <a:gd name="T6" fmla="*/ 0 w 111"/>
                      <a:gd name="T7" fmla="*/ 0 h 115"/>
                      <a:gd name="T8" fmla="*/ 1 w 111"/>
                      <a:gd name="T9" fmla="*/ 0 h 115"/>
                      <a:gd name="T10" fmla="*/ 1 w 111"/>
                      <a:gd name="T11" fmla="*/ 0 h 115"/>
                      <a:gd name="T12" fmla="*/ 0 60000 65536"/>
                      <a:gd name="T13" fmla="*/ 0 60000 65536"/>
                      <a:gd name="T14" fmla="*/ 0 60000 65536"/>
                      <a:gd name="T15" fmla="*/ 0 60000 65536"/>
                      <a:gd name="T16" fmla="*/ 0 60000 65536"/>
                      <a:gd name="T17" fmla="*/ 0 60000 65536"/>
                      <a:gd name="T18" fmla="*/ 0 w 111"/>
                      <a:gd name="T19" fmla="*/ 0 h 115"/>
                      <a:gd name="T20" fmla="*/ 111 w 11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11" h="115">
                        <a:moveTo>
                          <a:pt x="111" y="107"/>
                        </a:moveTo>
                        <a:lnTo>
                          <a:pt x="92" y="0"/>
                        </a:lnTo>
                        <a:lnTo>
                          <a:pt x="0" y="91"/>
                        </a:lnTo>
                        <a:lnTo>
                          <a:pt x="10" y="115"/>
                        </a:lnTo>
                        <a:lnTo>
                          <a:pt x="111" y="107"/>
                        </a:lnTo>
                        <a:close/>
                      </a:path>
                    </a:pathLst>
                  </a:custGeom>
                  <a:solidFill>
                    <a:srgbClr val="F0EA00"/>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9" name="Freeform 25"/>
                  <p:cNvSpPr>
                    <a:spLocks noChangeAspect="1"/>
                  </p:cNvSpPr>
                  <p:nvPr/>
                </p:nvSpPr>
                <p:spPr bwMode="auto">
                  <a:xfrm>
                    <a:off x="711" y="3536"/>
                    <a:ext cx="42" cy="41"/>
                  </a:xfrm>
                  <a:custGeom>
                    <a:avLst/>
                    <a:gdLst>
                      <a:gd name="T0" fmla="*/ 0 w 174"/>
                      <a:gd name="T1" fmla="*/ 1 h 162"/>
                      <a:gd name="T2" fmla="*/ 1 w 174"/>
                      <a:gd name="T3" fmla="*/ 1 h 162"/>
                      <a:gd name="T4" fmla="*/ 0 w 174"/>
                      <a:gd name="T5" fmla="*/ 0 h 162"/>
                      <a:gd name="T6" fmla="*/ 0 w 174"/>
                      <a:gd name="T7" fmla="*/ 0 h 162"/>
                      <a:gd name="T8" fmla="*/ 0 w 174"/>
                      <a:gd name="T9" fmla="*/ 0 h 162"/>
                      <a:gd name="T10" fmla="*/ 0 w 174"/>
                      <a:gd name="T11" fmla="*/ 0 h 162"/>
                      <a:gd name="T12" fmla="*/ 0 w 174"/>
                      <a:gd name="T13" fmla="*/ 1 h 162"/>
                      <a:gd name="T14" fmla="*/ 0 w 174"/>
                      <a:gd name="T15" fmla="*/ 1 h 162"/>
                      <a:gd name="T16" fmla="*/ 0 w 174"/>
                      <a:gd name="T17" fmla="*/ 1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2"/>
                      <a:gd name="T29" fmla="*/ 174 w 174"/>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2">
                        <a:moveTo>
                          <a:pt x="155" y="162"/>
                        </a:moveTo>
                        <a:lnTo>
                          <a:pt x="174" y="104"/>
                        </a:lnTo>
                        <a:lnTo>
                          <a:pt x="116" y="47"/>
                        </a:lnTo>
                        <a:lnTo>
                          <a:pt x="110" y="0"/>
                        </a:lnTo>
                        <a:lnTo>
                          <a:pt x="0" y="0"/>
                        </a:lnTo>
                        <a:lnTo>
                          <a:pt x="0" y="56"/>
                        </a:lnTo>
                        <a:lnTo>
                          <a:pt x="54" y="104"/>
                        </a:lnTo>
                        <a:lnTo>
                          <a:pt x="155" y="162"/>
                        </a:lnTo>
                        <a:close/>
                      </a:path>
                    </a:pathLst>
                  </a:custGeom>
                  <a:solidFill>
                    <a:srgbClr val="F0EA00"/>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0" name="Freeform 26"/>
                  <p:cNvSpPr>
                    <a:spLocks noChangeAspect="1"/>
                  </p:cNvSpPr>
                  <p:nvPr/>
                </p:nvSpPr>
                <p:spPr bwMode="auto">
                  <a:xfrm>
                    <a:off x="669" y="3485"/>
                    <a:ext cx="101" cy="34"/>
                  </a:xfrm>
                  <a:custGeom>
                    <a:avLst/>
                    <a:gdLst>
                      <a:gd name="T0" fmla="*/ 2 w 408"/>
                      <a:gd name="T1" fmla="*/ 0 h 139"/>
                      <a:gd name="T2" fmla="*/ 2 w 408"/>
                      <a:gd name="T3" fmla="*/ 0 h 139"/>
                      <a:gd name="T4" fmla="*/ 1 w 408"/>
                      <a:gd name="T5" fmla="*/ 0 h 139"/>
                      <a:gd name="T6" fmla="*/ 0 w 408"/>
                      <a:gd name="T7" fmla="*/ 0 h 139"/>
                      <a:gd name="T8" fmla="*/ 0 w 408"/>
                      <a:gd name="T9" fmla="*/ 0 h 139"/>
                      <a:gd name="T10" fmla="*/ 0 w 408"/>
                      <a:gd name="T11" fmla="*/ 1 h 139"/>
                      <a:gd name="T12" fmla="*/ 1 w 408"/>
                      <a:gd name="T13" fmla="*/ 1 h 139"/>
                      <a:gd name="T14" fmla="*/ 1 w 408"/>
                      <a:gd name="T15" fmla="*/ 1 h 139"/>
                      <a:gd name="T16" fmla="*/ 1 w 408"/>
                      <a:gd name="T17" fmla="*/ 1 h 139"/>
                      <a:gd name="T18" fmla="*/ 1 w 408"/>
                      <a:gd name="T19" fmla="*/ 1 h 139"/>
                      <a:gd name="T20" fmla="*/ 2 w 408"/>
                      <a:gd name="T21" fmla="*/ 1 h 139"/>
                      <a:gd name="T22" fmla="*/ 2 w 408"/>
                      <a:gd name="T23" fmla="*/ 0 h 139"/>
                      <a:gd name="T24" fmla="*/ 2 w 408"/>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8"/>
                      <a:gd name="T40" fmla="*/ 0 h 139"/>
                      <a:gd name="T41" fmla="*/ 408 w 408"/>
                      <a:gd name="T42" fmla="*/ 139 h 1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8" h="139">
                        <a:moveTo>
                          <a:pt x="408" y="58"/>
                        </a:moveTo>
                        <a:lnTo>
                          <a:pt x="370" y="22"/>
                        </a:lnTo>
                        <a:lnTo>
                          <a:pt x="270" y="58"/>
                        </a:lnTo>
                        <a:lnTo>
                          <a:pt x="29" y="0"/>
                        </a:lnTo>
                        <a:lnTo>
                          <a:pt x="0" y="70"/>
                        </a:lnTo>
                        <a:lnTo>
                          <a:pt x="0" y="105"/>
                        </a:lnTo>
                        <a:lnTo>
                          <a:pt x="113" y="115"/>
                        </a:lnTo>
                        <a:lnTo>
                          <a:pt x="170" y="88"/>
                        </a:lnTo>
                        <a:lnTo>
                          <a:pt x="224" y="139"/>
                        </a:lnTo>
                        <a:lnTo>
                          <a:pt x="315" y="139"/>
                        </a:lnTo>
                        <a:lnTo>
                          <a:pt x="370" y="105"/>
                        </a:lnTo>
                        <a:lnTo>
                          <a:pt x="408" y="58"/>
                        </a:lnTo>
                        <a:close/>
                      </a:path>
                    </a:pathLst>
                  </a:custGeom>
                  <a:solidFill>
                    <a:srgbClr val="F0EA00"/>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1" name="Freeform 27"/>
                  <p:cNvSpPr>
                    <a:spLocks noChangeAspect="1"/>
                  </p:cNvSpPr>
                  <p:nvPr/>
                </p:nvSpPr>
                <p:spPr bwMode="auto">
                  <a:xfrm>
                    <a:off x="499" y="3403"/>
                    <a:ext cx="109" cy="82"/>
                  </a:xfrm>
                  <a:custGeom>
                    <a:avLst/>
                    <a:gdLst>
                      <a:gd name="T0" fmla="*/ 2 w 435"/>
                      <a:gd name="T1" fmla="*/ 1 h 324"/>
                      <a:gd name="T2" fmla="*/ 2 w 435"/>
                      <a:gd name="T3" fmla="*/ 1 h 324"/>
                      <a:gd name="T4" fmla="*/ 2 w 435"/>
                      <a:gd name="T5" fmla="*/ 1 h 324"/>
                      <a:gd name="T6" fmla="*/ 2 w 435"/>
                      <a:gd name="T7" fmla="*/ 1 h 324"/>
                      <a:gd name="T8" fmla="*/ 2 w 435"/>
                      <a:gd name="T9" fmla="*/ 1 h 324"/>
                      <a:gd name="T10" fmla="*/ 1 w 435"/>
                      <a:gd name="T11" fmla="*/ 1 h 324"/>
                      <a:gd name="T12" fmla="*/ 1 w 435"/>
                      <a:gd name="T13" fmla="*/ 1 h 324"/>
                      <a:gd name="T14" fmla="*/ 1 w 435"/>
                      <a:gd name="T15" fmla="*/ 0 h 324"/>
                      <a:gd name="T16" fmla="*/ 1 w 435"/>
                      <a:gd name="T17" fmla="*/ 0 h 324"/>
                      <a:gd name="T18" fmla="*/ 1 w 435"/>
                      <a:gd name="T19" fmla="*/ 0 h 324"/>
                      <a:gd name="T20" fmla="*/ 0 w 435"/>
                      <a:gd name="T21" fmla="*/ 0 h 324"/>
                      <a:gd name="T22" fmla="*/ 0 w 435"/>
                      <a:gd name="T23" fmla="*/ 1 h 324"/>
                      <a:gd name="T24" fmla="*/ 1 w 435"/>
                      <a:gd name="T25" fmla="*/ 1 h 324"/>
                      <a:gd name="T26" fmla="*/ 1 w 435"/>
                      <a:gd name="T27" fmla="*/ 1 h 324"/>
                      <a:gd name="T28" fmla="*/ 1 w 435"/>
                      <a:gd name="T29" fmla="*/ 1 h 324"/>
                      <a:gd name="T30" fmla="*/ 1 w 435"/>
                      <a:gd name="T31" fmla="*/ 1 h 324"/>
                      <a:gd name="T32" fmla="*/ 1 w 435"/>
                      <a:gd name="T33" fmla="*/ 1 h 324"/>
                      <a:gd name="T34" fmla="*/ 1 w 435"/>
                      <a:gd name="T35" fmla="*/ 1 h 324"/>
                      <a:gd name="T36" fmla="*/ 2 w 435"/>
                      <a:gd name="T37" fmla="*/ 1 h 324"/>
                      <a:gd name="T38" fmla="*/ 2 w 435"/>
                      <a:gd name="T39" fmla="*/ 1 h 3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4"/>
                      <a:gd name="T62" fmla="*/ 435 w 435"/>
                      <a:gd name="T63" fmla="*/ 324 h 3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4">
                        <a:moveTo>
                          <a:pt x="426" y="288"/>
                        </a:moveTo>
                        <a:lnTo>
                          <a:pt x="435" y="253"/>
                        </a:lnTo>
                        <a:lnTo>
                          <a:pt x="390" y="242"/>
                        </a:lnTo>
                        <a:lnTo>
                          <a:pt x="390" y="162"/>
                        </a:lnTo>
                        <a:lnTo>
                          <a:pt x="342" y="196"/>
                        </a:lnTo>
                        <a:lnTo>
                          <a:pt x="297" y="115"/>
                        </a:lnTo>
                        <a:lnTo>
                          <a:pt x="333" y="115"/>
                        </a:lnTo>
                        <a:lnTo>
                          <a:pt x="241" y="0"/>
                        </a:lnTo>
                        <a:lnTo>
                          <a:pt x="184" y="0"/>
                        </a:lnTo>
                        <a:lnTo>
                          <a:pt x="129" y="92"/>
                        </a:lnTo>
                        <a:lnTo>
                          <a:pt x="0" y="92"/>
                        </a:lnTo>
                        <a:lnTo>
                          <a:pt x="48" y="208"/>
                        </a:lnTo>
                        <a:lnTo>
                          <a:pt x="100" y="300"/>
                        </a:lnTo>
                        <a:lnTo>
                          <a:pt x="222" y="300"/>
                        </a:lnTo>
                        <a:lnTo>
                          <a:pt x="196" y="253"/>
                        </a:lnTo>
                        <a:lnTo>
                          <a:pt x="259" y="253"/>
                        </a:lnTo>
                        <a:lnTo>
                          <a:pt x="287" y="268"/>
                        </a:lnTo>
                        <a:lnTo>
                          <a:pt x="323" y="324"/>
                        </a:lnTo>
                        <a:lnTo>
                          <a:pt x="426" y="288"/>
                        </a:lnTo>
                        <a:close/>
                      </a:path>
                    </a:pathLst>
                  </a:custGeom>
                  <a:solidFill>
                    <a:schemeClr val="tx2">
                      <a:lumMod val="60000"/>
                      <a:lumOff val="4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2" name="Freeform 28"/>
                  <p:cNvSpPr>
                    <a:spLocks noChangeAspect="1"/>
                  </p:cNvSpPr>
                  <p:nvPr/>
                </p:nvSpPr>
                <p:spPr bwMode="auto">
                  <a:xfrm>
                    <a:off x="316" y="3317"/>
                    <a:ext cx="88" cy="72"/>
                  </a:xfrm>
                  <a:custGeom>
                    <a:avLst/>
                    <a:gdLst>
                      <a:gd name="T0" fmla="*/ 1 w 352"/>
                      <a:gd name="T1" fmla="*/ 1 h 289"/>
                      <a:gd name="T2" fmla="*/ 1 w 352"/>
                      <a:gd name="T3" fmla="*/ 1 h 289"/>
                      <a:gd name="T4" fmla="*/ 1 w 352"/>
                      <a:gd name="T5" fmla="*/ 1 h 289"/>
                      <a:gd name="T6" fmla="*/ 1 w 352"/>
                      <a:gd name="T7" fmla="*/ 0 h 289"/>
                      <a:gd name="T8" fmla="*/ 1 w 352"/>
                      <a:gd name="T9" fmla="*/ 0 h 289"/>
                      <a:gd name="T10" fmla="*/ 1 w 352"/>
                      <a:gd name="T11" fmla="*/ 0 h 289"/>
                      <a:gd name="T12" fmla="*/ 1 w 352"/>
                      <a:gd name="T13" fmla="*/ 0 h 289"/>
                      <a:gd name="T14" fmla="*/ 1 w 352"/>
                      <a:gd name="T15" fmla="*/ 0 h 289"/>
                      <a:gd name="T16" fmla="*/ 1 w 352"/>
                      <a:gd name="T17" fmla="*/ 0 h 289"/>
                      <a:gd name="T18" fmla="*/ 0 w 352"/>
                      <a:gd name="T19" fmla="*/ 0 h 289"/>
                      <a:gd name="T20" fmla="*/ 0 w 352"/>
                      <a:gd name="T21" fmla="*/ 0 h 289"/>
                      <a:gd name="T22" fmla="*/ 0 w 352"/>
                      <a:gd name="T23" fmla="*/ 1 h 289"/>
                      <a:gd name="T24" fmla="*/ 1 w 352"/>
                      <a:gd name="T25" fmla="*/ 1 h 289"/>
                      <a:gd name="T26" fmla="*/ 1 w 352"/>
                      <a:gd name="T27" fmla="*/ 1 h 289"/>
                      <a:gd name="T28" fmla="*/ 1 w 352"/>
                      <a:gd name="T29" fmla="*/ 1 h 289"/>
                      <a:gd name="T30" fmla="*/ 1 w 352"/>
                      <a:gd name="T31" fmla="*/ 1 h 289"/>
                      <a:gd name="T32" fmla="*/ 1 w 352"/>
                      <a:gd name="T33" fmla="*/ 1 h 28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2"/>
                      <a:gd name="T52" fmla="*/ 0 h 289"/>
                      <a:gd name="T53" fmla="*/ 352 w 352"/>
                      <a:gd name="T54" fmla="*/ 289 h 28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2" h="289">
                        <a:moveTo>
                          <a:pt x="241" y="255"/>
                        </a:moveTo>
                        <a:lnTo>
                          <a:pt x="270" y="222"/>
                        </a:lnTo>
                        <a:lnTo>
                          <a:pt x="286" y="198"/>
                        </a:lnTo>
                        <a:lnTo>
                          <a:pt x="286" y="139"/>
                        </a:lnTo>
                        <a:lnTo>
                          <a:pt x="352" y="104"/>
                        </a:lnTo>
                        <a:lnTo>
                          <a:pt x="352" y="47"/>
                        </a:lnTo>
                        <a:lnTo>
                          <a:pt x="315" y="0"/>
                        </a:lnTo>
                        <a:lnTo>
                          <a:pt x="213" y="0"/>
                        </a:lnTo>
                        <a:lnTo>
                          <a:pt x="165" y="10"/>
                        </a:lnTo>
                        <a:lnTo>
                          <a:pt x="47" y="59"/>
                        </a:lnTo>
                        <a:lnTo>
                          <a:pt x="0" y="128"/>
                        </a:lnTo>
                        <a:lnTo>
                          <a:pt x="0" y="209"/>
                        </a:lnTo>
                        <a:lnTo>
                          <a:pt x="121" y="222"/>
                        </a:lnTo>
                        <a:lnTo>
                          <a:pt x="157" y="289"/>
                        </a:lnTo>
                        <a:lnTo>
                          <a:pt x="213" y="265"/>
                        </a:lnTo>
                        <a:lnTo>
                          <a:pt x="241" y="255"/>
                        </a:lnTo>
                        <a:close/>
                      </a:path>
                    </a:pathLst>
                  </a:custGeom>
                  <a:solidFill>
                    <a:schemeClr val="tx2">
                      <a:lumMod val="60000"/>
                      <a:lumOff val="4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3" name="Freeform 29"/>
                  <p:cNvSpPr>
                    <a:spLocks noChangeAspect="1"/>
                  </p:cNvSpPr>
                  <p:nvPr/>
                </p:nvSpPr>
                <p:spPr bwMode="auto">
                  <a:xfrm>
                    <a:off x="240" y="3361"/>
                    <a:ext cx="38" cy="45"/>
                  </a:xfrm>
                  <a:custGeom>
                    <a:avLst/>
                    <a:gdLst>
                      <a:gd name="T0" fmla="*/ 0 w 154"/>
                      <a:gd name="T1" fmla="*/ 1 h 174"/>
                      <a:gd name="T2" fmla="*/ 0 w 154"/>
                      <a:gd name="T3" fmla="*/ 1 h 174"/>
                      <a:gd name="T4" fmla="*/ 1 w 154"/>
                      <a:gd name="T5" fmla="*/ 0 h 174"/>
                      <a:gd name="T6" fmla="*/ 1 w 154"/>
                      <a:gd name="T7" fmla="*/ 0 h 174"/>
                      <a:gd name="T8" fmla="*/ 1 w 154"/>
                      <a:gd name="T9" fmla="*/ 0 h 174"/>
                      <a:gd name="T10" fmla="*/ 1 w 154"/>
                      <a:gd name="T11" fmla="*/ 0 h 174"/>
                      <a:gd name="T12" fmla="*/ 0 w 154"/>
                      <a:gd name="T13" fmla="*/ 0 h 174"/>
                      <a:gd name="T14" fmla="*/ 0 w 154"/>
                      <a:gd name="T15" fmla="*/ 0 h 174"/>
                      <a:gd name="T16" fmla="*/ 0 w 154"/>
                      <a:gd name="T17" fmla="*/ 1 h 174"/>
                      <a:gd name="T18" fmla="*/ 0 w 154"/>
                      <a:gd name="T19" fmla="*/ 1 h 174"/>
                      <a:gd name="T20" fmla="*/ 0 w 154"/>
                      <a:gd name="T21" fmla="*/ 1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74"/>
                      <a:gd name="T35" fmla="*/ 154 w 154"/>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74">
                        <a:moveTo>
                          <a:pt x="17" y="174"/>
                        </a:moveTo>
                        <a:lnTo>
                          <a:pt x="43" y="104"/>
                        </a:lnTo>
                        <a:lnTo>
                          <a:pt x="118" y="69"/>
                        </a:lnTo>
                        <a:lnTo>
                          <a:pt x="118" y="48"/>
                        </a:lnTo>
                        <a:lnTo>
                          <a:pt x="154" y="0"/>
                        </a:lnTo>
                        <a:lnTo>
                          <a:pt x="99" y="0"/>
                        </a:lnTo>
                        <a:lnTo>
                          <a:pt x="63" y="59"/>
                        </a:lnTo>
                        <a:lnTo>
                          <a:pt x="7" y="69"/>
                        </a:lnTo>
                        <a:lnTo>
                          <a:pt x="0" y="174"/>
                        </a:lnTo>
                        <a:lnTo>
                          <a:pt x="17" y="174"/>
                        </a:lnTo>
                        <a:close/>
                      </a:path>
                    </a:pathLst>
                  </a:custGeom>
                  <a:solidFill>
                    <a:srgbClr val="F0EA00"/>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sp>
              <p:nvSpPr>
                <p:cNvPr id="7" name="Text Box 30"/>
                <p:cNvSpPr txBox="1">
                  <a:spLocks noChangeArrowheads="1"/>
                </p:cNvSpPr>
                <p:nvPr/>
              </p:nvSpPr>
              <p:spPr bwMode="auto">
                <a:xfrm>
                  <a:off x="191" y="3261"/>
                  <a:ext cx="302" cy="177"/>
                </a:xfrm>
                <a:prstGeom prst="rect">
                  <a:avLst/>
                </a:prstGeom>
                <a:noFill/>
                <a:ln w="3175">
                  <a:solidFill>
                    <a:srgbClr val="000000"/>
                  </a:solid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HI</a:t>
                  </a:r>
                </a:p>
              </p:txBody>
            </p:sp>
          </p:grpSp>
          <p:grpSp>
            <p:nvGrpSpPr>
              <p:cNvPr id="43012" name="Group 188"/>
              <p:cNvGrpSpPr>
                <a:grpSpLocks/>
              </p:cNvGrpSpPr>
              <p:nvPr/>
            </p:nvGrpSpPr>
            <p:grpSpPr bwMode="auto">
              <a:xfrm>
                <a:off x="304800" y="4876800"/>
                <a:ext cx="1139825" cy="1150938"/>
                <a:chOff x="4" y="3976"/>
                <a:chExt cx="1253" cy="975"/>
              </a:xfrm>
            </p:grpSpPr>
            <p:grpSp>
              <p:nvGrpSpPr>
                <p:cNvPr id="43187" name="Group 191"/>
                <p:cNvGrpSpPr>
                  <a:grpSpLocks/>
                </p:cNvGrpSpPr>
                <p:nvPr/>
              </p:nvGrpSpPr>
              <p:grpSpPr bwMode="auto">
                <a:xfrm>
                  <a:off x="77" y="4073"/>
                  <a:ext cx="1087" cy="711"/>
                  <a:chOff x="77" y="4073"/>
                  <a:chExt cx="1087" cy="711"/>
                </a:xfrm>
              </p:grpSpPr>
              <p:sp>
                <p:nvSpPr>
                  <p:cNvPr id="37" name="Freeform 192"/>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38" name="Freeform 19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sp>
              <p:nvSpPr>
                <p:cNvPr id="26" name="Rectangle 194"/>
                <p:cNvSpPr>
                  <a:spLocks noChangeArrowheads="1"/>
                </p:cNvSpPr>
                <p:nvPr/>
              </p:nvSpPr>
              <p:spPr bwMode="auto">
                <a:xfrm>
                  <a:off x="454" y="4240"/>
                  <a:ext cx="133" cy="90"/>
                </a:xfrm>
                <a:prstGeom prst="rect">
                  <a:avLst/>
                </a:prstGeom>
                <a:noFill/>
                <a:ln w="9525">
                  <a:noFill/>
                  <a:miter lim="800000"/>
                  <a:headEnd/>
                  <a:tailEnd/>
                </a:ln>
              </p:spPr>
              <p:txBody>
                <a:bodyPr wrap="none" lIns="0" tIns="0" rIns="0" bIns="0">
                  <a:spAutoFit/>
                </a:bodyPr>
                <a:lstStyle/>
                <a:p>
                  <a:pPr eaLnBrk="0" fontAlgn="auto" hangingPunct="0">
                    <a:spcBef>
                      <a:spcPts val="0"/>
                    </a:spcBef>
                    <a:spcAft>
                      <a:spcPts val="0"/>
                    </a:spcAft>
                    <a:defRPr/>
                  </a:pPr>
                  <a:r>
                    <a:rPr lang="en-US" sz="800" kern="0" dirty="0">
                      <a:solidFill>
                        <a:srgbClr val="000000"/>
                      </a:solidFill>
                      <a:ea typeface="Times New Roman" pitchFamily="18" charset="0"/>
                      <a:cs typeface="Arial" charset="0"/>
                    </a:rPr>
                    <a:t>AK</a:t>
                  </a:r>
                  <a:endParaRPr lang="en-US" kern="0" dirty="0">
                    <a:solidFill>
                      <a:sysClr val="windowText" lastClr="000000"/>
                    </a:solidFill>
                    <a:ea typeface="Times New Roman" pitchFamily="18" charset="0"/>
                    <a:cs typeface="Arial" charset="0"/>
                  </a:endParaRPr>
                </a:p>
              </p:txBody>
            </p:sp>
            <p:sp>
              <p:nvSpPr>
                <p:cNvPr id="27" name="Rectangle 195"/>
                <p:cNvSpPr>
                  <a:spLocks noChangeArrowheads="1"/>
                </p:cNvSpPr>
                <p:nvPr/>
              </p:nvSpPr>
              <p:spPr bwMode="auto">
                <a:xfrm>
                  <a:off x="4" y="3976"/>
                  <a:ext cx="1253" cy="975"/>
                </a:xfrm>
                <a:prstGeom prst="rect">
                  <a:avLst/>
                </a:prstGeom>
                <a:noFill/>
                <a:ln w="5715" cap="rnd">
                  <a:solidFill>
                    <a:srgbClr val="000000"/>
                  </a:solidFill>
                  <a:miter lim="800000"/>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nvGrpSpPr>
                <p:cNvPr id="43190" name="Group 196"/>
                <p:cNvGrpSpPr>
                  <a:grpSpLocks/>
                </p:cNvGrpSpPr>
                <p:nvPr/>
              </p:nvGrpSpPr>
              <p:grpSpPr bwMode="auto">
                <a:xfrm>
                  <a:off x="4" y="3976"/>
                  <a:ext cx="1253" cy="975"/>
                  <a:chOff x="4" y="3976"/>
                  <a:chExt cx="1253" cy="975"/>
                </a:xfrm>
              </p:grpSpPr>
              <p:grpSp>
                <p:nvGrpSpPr>
                  <p:cNvPr id="43191" name="Group 198"/>
                  <p:cNvGrpSpPr>
                    <a:grpSpLocks/>
                  </p:cNvGrpSpPr>
                  <p:nvPr/>
                </p:nvGrpSpPr>
                <p:grpSpPr bwMode="auto">
                  <a:xfrm>
                    <a:off x="77" y="4073"/>
                    <a:ext cx="1087" cy="711"/>
                    <a:chOff x="77" y="4073"/>
                    <a:chExt cx="1087" cy="711"/>
                  </a:xfrm>
                </p:grpSpPr>
                <p:sp>
                  <p:nvSpPr>
                    <p:cNvPr id="35" name="Freeform 199"/>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36" name="Freeform 200"/>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grpSp>
                <p:nvGrpSpPr>
                  <p:cNvPr id="43192" name="Group 202"/>
                  <p:cNvGrpSpPr>
                    <a:grpSpLocks/>
                  </p:cNvGrpSpPr>
                  <p:nvPr/>
                </p:nvGrpSpPr>
                <p:grpSpPr bwMode="auto">
                  <a:xfrm>
                    <a:off x="77" y="4073"/>
                    <a:ext cx="1087" cy="711"/>
                    <a:chOff x="77" y="4073"/>
                    <a:chExt cx="1087" cy="711"/>
                  </a:xfrm>
                </p:grpSpPr>
                <p:sp>
                  <p:nvSpPr>
                    <p:cNvPr id="33" name="Freeform 20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34" name="Freeform 204"/>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sp>
                <p:nvSpPr>
                  <p:cNvPr id="31" name="Rectangle 205"/>
                  <p:cNvSpPr>
                    <a:spLocks noChangeArrowheads="1"/>
                  </p:cNvSpPr>
                  <p:nvPr/>
                </p:nvSpPr>
                <p:spPr bwMode="auto">
                  <a:xfrm>
                    <a:off x="454" y="4240"/>
                    <a:ext cx="208" cy="144"/>
                  </a:xfrm>
                  <a:prstGeom prst="rect">
                    <a:avLst/>
                  </a:prstGeom>
                  <a:noFill/>
                  <a:ln w="9525">
                    <a:noFill/>
                    <a:miter lim="800000"/>
                    <a:headEnd/>
                    <a:tailEnd/>
                  </a:ln>
                </p:spPr>
                <p:txBody>
                  <a:bodyPr wrap="none" lIns="0" tIns="0" rIns="0" bIns="0">
                    <a:spAutoFit/>
                  </a:bodyPr>
                  <a:lstStyle/>
                  <a:p>
                    <a:pPr eaLnBrk="0" fontAlgn="auto" hangingPunct="0">
                      <a:spcBef>
                        <a:spcPts val="0"/>
                      </a:spcBef>
                      <a:spcAft>
                        <a:spcPts val="0"/>
                      </a:spcAft>
                      <a:defRPr/>
                    </a:pPr>
                    <a:r>
                      <a:rPr lang="en-US" kern="0" dirty="0">
                        <a:solidFill>
                          <a:srgbClr val="000000"/>
                        </a:solidFill>
                        <a:latin typeface="+mn-lt"/>
                        <a:ea typeface="Times New Roman" pitchFamily="18" charset="0"/>
                        <a:cs typeface="Arial" charset="0"/>
                      </a:rPr>
                      <a:t>AK</a:t>
                    </a:r>
                    <a:endParaRPr lang="en-US" kern="0" dirty="0">
                      <a:solidFill>
                        <a:sysClr val="windowText" lastClr="000000"/>
                      </a:solidFill>
                      <a:latin typeface="+mn-lt"/>
                      <a:ea typeface="Times New Roman" pitchFamily="18" charset="0"/>
                      <a:cs typeface="Arial" charset="0"/>
                    </a:endParaRPr>
                  </a:p>
                </p:txBody>
              </p:sp>
              <p:sp>
                <p:nvSpPr>
                  <p:cNvPr id="32" name="Rectangle 206"/>
                  <p:cNvSpPr>
                    <a:spLocks noChangeArrowheads="1"/>
                  </p:cNvSpPr>
                  <p:nvPr/>
                </p:nvSpPr>
                <p:spPr bwMode="auto">
                  <a:xfrm>
                    <a:off x="4" y="3976"/>
                    <a:ext cx="1253" cy="975"/>
                  </a:xfrm>
                  <a:prstGeom prst="rect">
                    <a:avLst/>
                  </a:prstGeom>
                  <a:noFill/>
                  <a:ln w="12700" cap="rnd" cmpd="dbl">
                    <a:solidFill>
                      <a:srgbClr val="000000"/>
                    </a:solidFill>
                    <a:miter lim="800000"/>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grpSp>
          <p:grpSp>
            <p:nvGrpSpPr>
              <p:cNvPr id="43014" name="Group 332"/>
              <p:cNvGrpSpPr>
                <a:grpSpLocks noChangeAspect="1"/>
              </p:cNvGrpSpPr>
              <p:nvPr/>
            </p:nvGrpSpPr>
            <p:grpSpPr bwMode="auto">
              <a:xfrm>
                <a:off x="990600" y="1447800"/>
                <a:ext cx="7132638" cy="4332288"/>
                <a:chOff x="816" y="576"/>
                <a:chExt cx="4854" cy="2948"/>
              </a:xfrm>
            </p:grpSpPr>
            <p:sp>
              <p:nvSpPr>
                <p:cNvPr id="45" name="Freeform 31"/>
                <p:cNvSpPr>
                  <a:spLocks/>
                </p:cNvSpPr>
                <p:nvPr/>
              </p:nvSpPr>
              <p:spPr bwMode="auto">
                <a:xfrm>
                  <a:off x="1058" y="601"/>
                  <a:ext cx="584" cy="441"/>
                </a:xfrm>
                <a:custGeom>
                  <a:avLst/>
                  <a:gdLst>
                    <a:gd name="T0" fmla="*/ 19 w 622"/>
                    <a:gd name="T1" fmla="*/ 95 h 440"/>
                    <a:gd name="T2" fmla="*/ 11 w 622"/>
                    <a:gd name="T3" fmla="*/ 217 h 440"/>
                    <a:gd name="T4" fmla="*/ 23 w 622"/>
                    <a:gd name="T5" fmla="*/ 217 h 440"/>
                    <a:gd name="T6" fmla="*/ 17 w 622"/>
                    <a:gd name="T7" fmla="*/ 246 h 440"/>
                    <a:gd name="T8" fmla="*/ 8 w 622"/>
                    <a:gd name="T9" fmla="*/ 230 h 440"/>
                    <a:gd name="T10" fmla="*/ 0 w 622"/>
                    <a:gd name="T11" fmla="*/ 263 h 440"/>
                    <a:gd name="T12" fmla="*/ 35 w 622"/>
                    <a:gd name="T13" fmla="*/ 287 h 440"/>
                    <a:gd name="T14" fmla="*/ 36 w 622"/>
                    <a:gd name="T15" fmla="*/ 298 h 440"/>
                    <a:gd name="T16" fmla="*/ 45 w 622"/>
                    <a:gd name="T17" fmla="*/ 300 h 440"/>
                    <a:gd name="T18" fmla="*/ 89 w 622"/>
                    <a:gd name="T19" fmla="*/ 389 h 440"/>
                    <a:gd name="T20" fmla="*/ 138 w 622"/>
                    <a:gd name="T21" fmla="*/ 386 h 440"/>
                    <a:gd name="T22" fmla="*/ 175 w 622"/>
                    <a:gd name="T23" fmla="*/ 407 h 440"/>
                    <a:gd name="T24" fmla="*/ 193 w 622"/>
                    <a:gd name="T25" fmla="*/ 403 h 440"/>
                    <a:gd name="T26" fmla="*/ 305 w 622"/>
                    <a:gd name="T27" fmla="*/ 407 h 440"/>
                    <a:gd name="T28" fmla="*/ 431 w 622"/>
                    <a:gd name="T29" fmla="*/ 444 h 440"/>
                    <a:gd name="T30" fmla="*/ 434 w 622"/>
                    <a:gd name="T31" fmla="*/ 395 h 440"/>
                    <a:gd name="T32" fmla="*/ 486 w 622"/>
                    <a:gd name="T33" fmla="*/ 108 h 440"/>
                    <a:gd name="T34" fmla="*/ 150 w 622"/>
                    <a:gd name="T35" fmla="*/ 0 h 440"/>
                    <a:gd name="T36" fmla="*/ 152 w 622"/>
                    <a:gd name="T37" fmla="*/ 82 h 440"/>
                    <a:gd name="T38" fmla="*/ 136 w 622"/>
                    <a:gd name="T39" fmla="*/ 150 h 440"/>
                    <a:gd name="T40" fmla="*/ 133 w 622"/>
                    <a:gd name="T41" fmla="*/ 186 h 440"/>
                    <a:gd name="T42" fmla="*/ 98 w 622"/>
                    <a:gd name="T43" fmla="*/ 197 h 440"/>
                    <a:gd name="T44" fmla="*/ 96 w 622"/>
                    <a:gd name="T45" fmla="*/ 181 h 440"/>
                    <a:gd name="T46" fmla="*/ 125 w 622"/>
                    <a:gd name="T47" fmla="*/ 158 h 440"/>
                    <a:gd name="T48" fmla="*/ 122 w 622"/>
                    <a:gd name="T49" fmla="*/ 139 h 440"/>
                    <a:gd name="T50" fmla="*/ 96 w 622"/>
                    <a:gd name="T51" fmla="*/ 144 h 440"/>
                    <a:gd name="T52" fmla="*/ 116 w 622"/>
                    <a:gd name="T53" fmla="*/ 123 h 440"/>
                    <a:gd name="T54" fmla="*/ 130 w 622"/>
                    <a:gd name="T55" fmla="*/ 108 h 440"/>
                    <a:gd name="T56" fmla="*/ 21 w 622"/>
                    <a:gd name="T57" fmla="*/ 21 h 440"/>
                    <a:gd name="T58" fmla="*/ 11 w 622"/>
                    <a:gd name="T59" fmla="*/ 45 h 440"/>
                    <a:gd name="T60" fmla="*/ 19 w 622"/>
                    <a:gd name="T61" fmla="*/ 95 h 440"/>
                    <a:gd name="T62" fmla="*/ 19 w 622"/>
                    <a:gd name="T63" fmla="*/ 95 h 44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0"/>
                    <a:gd name="T98" fmla="*/ 622 w 622"/>
                    <a:gd name="T99" fmla="*/ 440 h 44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0">
                      <a:moveTo>
                        <a:pt x="23" y="95"/>
                      </a:moveTo>
                      <a:lnTo>
                        <a:pt x="15" y="217"/>
                      </a:lnTo>
                      <a:lnTo>
                        <a:pt x="30" y="217"/>
                      </a:lnTo>
                      <a:lnTo>
                        <a:pt x="21" y="242"/>
                      </a:lnTo>
                      <a:lnTo>
                        <a:pt x="10" y="226"/>
                      </a:lnTo>
                      <a:lnTo>
                        <a:pt x="0" y="259"/>
                      </a:lnTo>
                      <a:lnTo>
                        <a:pt x="44" y="283"/>
                      </a:lnTo>
                      <a:lnTo>
                        <a:pt x="46" y="294"/>
                      </a:lnTo>
                      <a:lnTo>
                        <a:pt x="57" y="296"/>
                      </a:lnTo>
                      <a:lnTo>
                        <a:pt x="114" y="385"/>
                      </a:lnTo>
                      <a:lnTo>
                        <a:pt x="177" y="382"/>
                      </a:lnTo>
                      <a:lnTo>
                        <a:pt x="224" y="403"/>
                      </a:lnTo>
                      <a:lnTo>
                        <a:pt x="247" y="399"/>
                      </a:lnTo>
                      <a:lnTo>
                        <a:pt x="389" y="403"/>
                      </a:lnTo>
                      <a:lnTo>
                        <a:pt x="551" y="440"/>
                      </a:lnTo>
                      <a:lnTo>
                        <a:pt x="554" y="391"/>
                      </a:lnTo>
                      <a:lnTo>
                        <a:pt x="622" y="108"/>
                      </a:lnTo>
                      <a:lnTo>
                        <a:pt x="191" y="0"/>
                      </a:lnTo>
                      <a:lnTo>
                        <a:pt x="195" y="82"/>
                      </a:lnTo>
                      <a:lnTo>
                        <a:pt x="174" y="150"/>
                      </a:lnTo>
                      <a:lnTo>
                        <a:pt x="170" y="186"/>
                      </a:lnTo>
                      <a:lnTo>
                        <a:pt x="125" y="197"/>
                      </a:lnTo>
                      <a:lnTo>
                        <a:pt x="122" y="181"/>
                      </a:lnTo>
                      <a:lnTo>
                        <a:pt x="159" y="158"/>
                      </a:lnTo>
                      <a:lnTo>
                        <a:pt x="156" y="139"/>
                      </a:lnTo>
                      <a:lnTo>
                        <a:pt x="122" y="144"/>
                      </a:lnTo>
                      <a:lnTo>
                        <a:pt x="148" y="123"/>
                      </a:lnTo>
                      <a:lnTo>
                        <a:pt x="166" y="108"/>
                      </a:lnTo>
                      <a:lnTo>
                        <a:pt x="26" y="21"/>
                      </a:lnTo>
                      <a:lnTo>
                        <a:pt x="15" y="45"/>
                      </a:lnTo>
                      <a:lnTo>
                        <a:pt x="23" y="9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6" name="Freeform 32"/>
                <p:cNvSpPr>
                  <a:spLocks/>
                </p:cNvSpPr>
                <p:nvPr/>
              </p:nvSpPr>
              <p:spPr bwMode="auto">
                <a:xfrm>
                  <a:off x="1195" y="627"/>
                  <a:ext cx="27" cy="32"/>
                </a:xfrm>
                <a:custGeom>
                  <a:avLst/>
                  <a:gdLst>
                    <a:gd name="T0" fmla="*/ 0 w 29"/>
                    <a:gd name="T1" fmla="*/ 14 h 32"/>
                    <a:gd name="T2" fmla="*/ 18 w 29"/>
                    <a:gd name="T3" fmla="*/ 0 h 32"/>
                    <a:gd name="T4" fmla="*/ 21 w 29"/>
                    <a:gd name="T5" fmla="*/ 14 h 32"/>
                    <a:gd name="T6" fmla="*/ 18 w 29"/>
                    <a:gd name="T7" fmla="*/ 32 h 32"/>
                    <a:gd name="T8" fmla="*/ 0 w 29"/>
                    <a:gd name="T9" fmla="*/ 14 h 32"/>
                    <a:gd name="T10" fmla="*/ 0 w 29"/>
                    <a:gd name="T11" fmla="*/ 14 h 32"/>
                    <a:gd name="T12" fmla="*/ 0 w 29"/>
                    <a:gd name="T13" fmla="*/ 14 h 32"/>
                    <a:gd name="T14" fmla="*/ 0 60000 65536"/>
                    <a:gd name="T15" fmla="*/ 0 60000 65536"/>
                    <a:gd name="T16" fmla="*/ 0 60000 65536"/>
                    <a:gd name="T17" fmla="*/ 0 60000 65536"/>
                    <a:gd name="T18" fmla="*/ 0 60000 65536"/>
                    <a:gd name="T19" fmla="*/ 0 60000 65536"/>
                    <a:gd name="T20" fmla="*/ 0 60000 65536"/>
                    <a:gd name="T21" fmla="*/ 0 w 29"/>
                    <a:gd name="T22" fmla="*/ 0 h 32"/>
                    <a:gd name="T23" fmla="*/ 29 w 29"/>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2">
                      <a:moveTo>
                        <a:pt x="0" y="14"/>
                      </a:moveTo>
                      <a:lnTo>
                        <a:pt x="23" y="0"/>
                      </a:lnTo>
                      <a:lnTo>
                        <a:pt x="29" y="14"/>
                      </a:lnTo>
                      <a:lnTo>
                        <a:pt x="24" y="32"/>
                      </a:lnTo>
                      <a:lnTo>
                        <a:pt x="0" y="1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7" name="Freeform 33"/>
                <p:cNvSpPr>
                  <a:spLocks/>
                </p:cNvSpPr>
                <p:nvPr/>
              </p:nvSpPr>
              <p:spPr bwMode="auto">
                <a:xfrm>
                  <a:off x="1598" y="1537"/>
                  <a:ext cx="495" cy="641"/>
                </a:xfrm>
                <a:custGeom>
                  <a:avLst/>
                  <a:gdLst>
                    <a:gd name="T0" fmla="*/ 89 w 526"/>
                    <a:gd name="T1" fmla="*/ 0 h 641"/>
                    <a:gd name="T2" fmla="*/ 290 w 526"/>
                    <a:gd name="T3" fmla="*/ 47 h 641"/>
                    <a:gd name="T4" fmla="*/ 275 w 526"/>
                    <a:gd name="T5" fmla="*/ 159 h 641"/>
                    <a:gd name="T6" fmla="*/ 413 w 526"/>
                    <a:gd name="T7" fmla="*/ 186 h 641"/>
                    <a:gd name="T8" fmla="*/ 359 w 526"/>
                    <a:gd name="T9" fmla="*/ 641 h 641"/>
                    <a:gd name="T10" fmla="*/ 0 w 526"/>
                    <a:gd name="T11" fmla="*/ 565 h 641"/>
                    <a:gd name="T12" fmla="*/ 89 w 526"/>
                    <a:gd name="T13" fmla="*/ 0 h 641"/>
                    <a:gd name="T14" fmla="*/ 89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4" y="0"/>
                      </a:moveTo>
                      <a:lnTo>
                        <a:pt x="369" y="47"/>
                      </a:lnTo>
                      <a:lnTo>
                        <a:pt x="350" y="159"/>
                      </a:lnTo>
                      <a:lnTo>
                        <a:pt x="526" y="186"/>
                      </a:lnTo>
                      <a:lnTo>
                        <a:pt x="458" y="641"/>
                      </a:lnTo>
                      <a:lnTo>
                        <a:pt x="0" y="565"/>
                      </a:lnTo>
                      <a:lnTo>
                        <a:pt x="114"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8" name="Freeform 34"/>
                <p:cNvSpPr>
                  <a:spLocks/>
                </p:cNvSpPr>
                <p:nvPr/>
              </p:nvSpPr>
              <p:spPr bwMode="auto">
                <a:xfrm>
                  <a:off x="904" y="869"/>
                  <a:ext cx="699" cy="616"/>
                </a:xfrm>
                <a:custGeom>
                  <a:avLst/>
                  <a:gdLst>
                    <a:gd name="T0" fmla="*/ 0 w 741"/>
                    <a:gd name="T1" fmla="*/ 462 h 614"/>
                    <a:gd name="T2" fmla="*/ 24 w 741"/>
                    <a:gd name="T3" fmla="*/ 303 h 614"/>
                    <a:gd name="T4" fmla="*/ 55 w 741"/>
                    <a:gd name="T5" fmla="*/ 258 h 614"/>
                    <a:gd name="T6" fmla="*/ 125 w 741"/>
                    <a:gd name="T7" fmla="*/ 0 h 614"/>
                    <a:gd name="T8" fmla="*/ 162 w 741"/>
                    <a:gd name="T9" fmla="*/ 13 h 614"/>
                    <a:gd name="T10" fmla="*/ 164 w 741"/>
                    <a:gd name="T11" fmla="*/ 25 h 614"/>
                    <a:gd name="T12" fmla="*/ 172 w 741"/>
                    <a:gd name="T13" fmla="*/ 26 h 614"/>
                    <a:gd name="T14" fmla="*/ 217 w 741"/>
                    <a:gd name="T15" fmla="*/ 115 h 614"/>
                    <a:gd name="T16" fmla="*/ 266 w 741"/>
                    <a:gd name="T17" fmla="*/ 112 h 614"/>
                    <a:gd name="T18" fmla="*/ 303 w 741"/>
                    <a:gd name="T19" fmla="*/ 133 h 614"/>
                    <a:gd name="T20" fmla="*/ 321 w 741"/>
                    <a:gd name="T21" fmla="*/ 130 h 614"/>
                    <a:gd name="T22" fmla="*/ 432 w 741"/>
                    <a:gd name="T23" fmla="*/ 133 h 614"/>
                    <a:gd name="T24" fmla="*/ 559 w 741"/>
                    <a:gd name="T25" fmla="*/ 170 h 614"/>
                    <a:gd name="T26" fmla="*/ 565 w 741"/>
                    <a:gd name="T27" fmla="*/ 190 h 614"/>
                    <a:gd name="T28" fmla="*/ 580 w 741"/>
                    <a:gd name="T29" fmla="*/ 217 h 614"/>
                    <a:gd name="T30" fmla="*/ 537 w 741"/>
                    <a:gd name="T31" fmla="*/ 301 h 614"/>
                    <a:gd name="T32" fmla="*/ 510 w 741"/>
                    <a:gd name="T33" fmla="*/ 336 h 614"/>
                    <a:gd name="T34" fmla="*/ 506 w 741"/>
                    <a:gd name="T35" fmla="*/ 359 h 614"/>
                    <a:gd name="T36" fmla="*/ 522 w 741"/>
                    <a:gd name="T37" fmla="*/ 381 h 614"/>
                    <a:gd name="T38" fmla="*/ 504 w 741"/>
                    <a:gd name="T39" fmla="*/ 433 h 614"/>
                    <a:gd name="T40" fmla="*/ 469 w 741"/>
                    <a:gd name="T41" fmla="*/ 618 h 614"/>
                    <a:gd name="T42" fmla="*/ 273 w 741"/>
                    <a:gd name="T43" fmla="*/ 558 h 614"/>
                    <a:gd name="T44" fmla="*/ 0 w 741"/>
                    <a:gd name="T45" fmla="*/ 462 h 614"/>
                    <a:gd name="T46" fmla="*/ 0 w 741"/>
                    <a:gd name="T47" fmla="*/ 462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70" y="258"/>
                      </a:lnTo>
                      <a:lnTo>
                        <a:pt x="160" y="0"/>
                      </a:lnTo>
                      <a:lnTo>
                        <a:pt x="207" y="13"/>
                      </a:lnTo>
                      <a:lnTo>
                        <a:pt x="209" y="25"/>
                      </a:lnTo>
                      <a:lnTo>
                        <a:pt x="220" y="26"/>
                      </a:lnTo>
                      <a:lnTo>
                        <a:pt x="277" y="115"/>
                      </a:lnTo>
                      <a:lnTo>
                        <a:pt x="340" y="112"/>
                      </a:lnTo>
                      <a:lnTo>
                        <a:pt x="387" y="133"/>
                      </a:lnTo>
                      <a:lnTo>
                        <a:pt x="410" y="130"/>
                      </a:lnTo>
                      <a:lnTo>
                        <a:pt x="552" y="133"/>
                      </a:lnTo>
                      <a:lnTo>
                        <a:pt x="714" y="170"/>
                      </a:lnTo>
                      <a:lnTo>
                        <a:pt x="722" y="190"/>
                      </a:lnTo>
                      <a:lnTo>
                        <a:pt x="741" y="217"/>
                      </a:lnTo>
                      <a:lnTo>
                        <a:pt x="686" y="301"/>
                      </a:lnTo>
                      <a:lnTo>
                        <a:pt x="651" y="332"/>
                      </a:lnTo>
                      <a:lnTo>
                        <a:pt x="646" y="355"/>
                      </a:lnTo>
                      <a:lnTo>
                        <a:pt x="667" y="377"/>
                      </a:lnTo>
                      <a:lnTo>
                        <a:pt x="644" y="429"/>
                      </a:lnTo>
                      <a:lnTo>
                        <a:pt x="599" y="614"/>
                      </a:lnTo>
                      <a:lnTo>
                        <a:pt x="348" y="554"/>
                      </a:lnTo>
                      <a:lnTo>
                        <a:pt x="0" y="45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9" name="Freeform 35"/>
                <p:cNvSpPr>
                  <a:spLocks/>
                </p:cNvSpPr>
                <p:nvPr/>
              </p:nvSpPr>
              <p:spPr bwMode="auto">
                <a:xfrm>
                  <a:off x="838" y="1327"/>
                  <a:ext cx="698" cy="1230"/>
                </a:xfrm>
                <a:custGeom>
                  <a:avLst/>
                  <a:gdLst>
                    <a:gd name="T0" fmla="*/ 21 w 738"/>
                    <a:gd name="T1" fmla="*/ 250 h 1229"/>
                    <a:gd name="T2" fmla="*/ 5 w 738"/>
                    <a:gd name="T3" fmla="*/ 345 h 1229"/>
                    <a:gd name="T4" fmla="*/ 59 w 738"/>
                    <a:gd name="T5" fmla="*/ 499 h 1229"/>
                    <a:gd name="T6" fmla="*/ 70 w 738"/>
                    <a:gd name="T7" fmla="*/ 489 h 1229"/>
                    <a:gd name="T8" fmla="*/ 86 w 738"/>
                    <a:gd name="T9" fmla="*/ 554 h 1229"/>
                    <a:gd name="T10" fmla="*/ 59 w 738"/>
                    <a:gd name="T11" fmla="*/ 509 h 1229"/>
                    <a:gd name="T12" fmla="*/ 53 w 738"/>
                    <a:gd name="T13" fmla="*/ 580 h 1229"/>
                    <a:gd name="T14" fmla="*/ 84 w 738"/>
                    <a:gd name="T15" fmla="*/ 628 h 1229"/>
                    <a:gd name="T16" fmla="*/ 63 w 738"/>
                    <a:gd name="T17" fmla="*/ 687 h 1229"/>
                    <a:gd name="T18" fmla="*/ 124 w 738"/>
                    <a:gd name="T19" fmla="*/ 851 h 1229"/>
                    <a:gd name="T20" fmla="*/ 111 w 738"/>
                    <a:gd name="T21" fmla="*/ 911 h 1229"/>
                    <a:gd name="T22" fmla="*/ 190 w 738"/>
                    <a:gd name="T23" fmla="*/ 958 h 1229"/>
                    <a:gd name="T24" fmla="*/ 218 w 738"/>
                    <a:gd name="T25" fmla="*/ 1006 h 1229"/>
                    <a:gd name="T26" fmla="*/ 252 w 738"/>
                    <a:gd name="T27" fmla="*/ 1022 h 1229"/>
                    <a:gd name="T28" fmla="*/ 253 w 738"/>
                    <a:gd name="T29" fmla="*/ 1052 h 1229"/>
                    <a:gd name="T30" fmla="*/ 275 w 738"/>
                    <a:gd name="T31" fmla="*/ 1058 h 1229"/>
                    <a:gd name="T32" fmla="*/ 321 w 738"/>
                    <a:gd name="T33" fmla="*/ 1152 h 1229"/>
                    <a:gd name="T34" fmla="*/ 321 w 738"/>
                    <a:gd name="T35" fmla="*/ 1218 h 1229"/>
                    <a:gd name="T36" fmla="*/ 527 w 738"/>
                    <a:gd name="T37" fmla="*/ 1233 h 1229"/>
                    <a:gd name="T38" fmla="*/ 513 w 738"/>
                    <a:gd name="T39" fmla="*/ 1205 h 1229"/>
                    <a:gd name="T40" fmla="*/ 520 w 738"/>
                    <a:gd name="T41" fmla="*/ 1167 h 1229"/>
                    <a:gd name="T42" fmla="*/ 553 w 738"/>
                    <a:gd name="T43" fmla="*/ 1099 h 1229"/>
                    <a:gd name="T44" fmla="*/ 577 w 738"/>
                    <a:gd name="T45" fmla="*/ 1081 h 1229"/>
                    <a:gd name="T46" fmla="*/ 563 w 738"/>
                    <a:gd name="T47" fmla="*/ 1056 h 1229"/>
                    <a:gd name="T48" fmla="*/ 553 w 738"/>
                    <a:gd name="T49" fmla="*/ 990 h 1229"/>
                    <a:gd name="T50" fmla="*/ 260 w 738"/>
                    <a:gd name="T51" fmla="*/ 423 h 1229"/>
                    <a:gd name="T52" fmla="*/ 328 w 738"/>
                    <a:gd name="T53" fmla="*/ 96 h 1229"/>
                    <a:gd name="T54" fmla="*/ 55 w 738"/>
                    <a:gd name="T55" fmla="*/ 0 h 1229"/>
                    <a:gd name="T56" fmla="*/ 48 w 738"/>
                    <a:gd name="T57" fmla="*/ 20 h 1229"/>
                    <a:gd name="T58" fmla="*/ 0 w 738"/>
                    <a:gd name="T59" fmla="*/ 164 h 1229"/>
                    <a:gd name="T60" fmla="*/ 21 w 738"/>
                    <a:gd name="T61" fmla="*/ 250 h 1229"/>
                    <a:gd name="T62" fmla="*/ 21 w 738"/>
                    <a:gd name="T63" fmla="*/ 250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8"/>
                    <a:gd name="T97" fmla="*/ 0 h 1229"/>
                    <a:gd name="T98" fmla="*/ 738 w 738"/>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8" h="1229">
                      <a:moveTo>
                        <a:pt x="26" y="250"/>
                      </a:moveTo>
                      <a:lnTo>
                        <a:pt x="5" y="345"/>
                      </a:lnTo>
                      <a:lnTo>
                        <a:pt x="76" y="499"/>
                      </a:lnTo>
                      <a:lnTo>
                        <a:pt x="89" y="489"/>
                      </a:lnTo>
                      <a:lnTo>
                        <a:pt x="110" y="554"/>
                      </a:lnTo>
                      <a:lnTo>
                        <a:pt x="76" y="509"/>
                      </a:lnTo>
                      <a:lnTo>
                        <a:pt x="68" y="580"/>
                      </a:lnTo>
                      <a:lnTo>
                        <a:pt x="107" y="624"/>
                      </a:lnTo>
                      <a:lnTo>
                        <a:pt x="81" y="683"/>
                      </a:lnTo>
                      <a:lnTo>
                        <a:pt x="158" y="847"/>
                      </a:lnTo>
                      <a:lnTo>
                        <a:pt x="141" y="907"/>
                      </a:lnTo>
                      <a:lnTo>
                        <a:pt x="243" y="954"/>
                      </a:lnTo>
                      <a:lnTo>
                        <a:pt x="280" y="1002"/>
                      </a:lnTo>
                      <a:lnTo>
                        <a:pt x="322" y="1018"/>
                      </a:lnTo>
                      <a:lnTo>
                        <a:pt x="323" y="1048"/>
                      </a:lnTo>
                      <a:lnTo>
                        <a:pt x="351" y="1054"/>
                      </a:lnTo>
                      <a:lnTo>
                        <a:pt x="411" y="1148"/>
                      </a:lnTo>
                      <a:lnTo>
                        <a:pt x="411" y="1214"/>
                      </a:lnTo>
                      <a:lnTo>
                        <a:pt x="673" y="1229"/>
                      </a:lnTo>
                      <a:lnTo>
                        <a:pt x="657" y="1201"/>
                      </a:lnTo>
                      <a:lnTo>
                        <a:pt x="665" y="1163"/>
                      </a:lnTo>
                      <a:lnTo>
                        <a:pt x="707" y="1095"/>
                      </a:lnTo>
                      <a:lnTo>
                        <a:pt x="738" y="1077"/>
                      </a:lnTo>
                      <a:lnTo>
                        <a:pt x="720" y="1052"/>
                      </a:lnTo>
                      <a:lnTo>
                        <a:pt x="707" y="986"/>
                      </a:lnTo>
                      <a:lnTo>
                        <a:pt x="332" y="423"/>
                      </a:lnTo>
                      <a:lnTo>
                        <a:pt x="419" y="96"/>
                      </a:lnTo>
                      <a:lnTo>
                        <a:pt x="71" y="0"/>
                      </a:lnTo>
                      <a:lnTo>
                        <a:pt x="61" y="20"/>
                      </a:lnTo>
                      <a:lnTo>
                        <a:pt x="0" y="164"/>
                      </a:lnTo>
                      <a:lnTo>
                        <a:pt x="26" y="25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0" name="Freeform 36"/>
                <p:cNvSpPr>
                  <a:spLocks/>
                </p:cNvSpPr>
                <p:nvPr/>
              </p:nvSpPr>
              <p:spPr bwMode="auto">
                <a:xfrm>
                  <a:off x="1150" y="1424"/>
                  <a:ext cx="556" cy="890"/>
                </a:xfrm>
                <a:custGeom>
                  <a:avLst/>
                  <a:gdLst>
                    <a:gd name="T0" fmla="*/ 0 w 591"/>
                    <a:gd name="T1" fmla="*/ 327 h 890"/>
                    <a:gd name="T2" fmla="*/ 294 w 591"/>
                    <a:gd name="T3" fmla="*/ 890 h 890"/>
                    <a:gd name="T4" fmla="*/ 306 w 591"/>
                    <a:gd name="T5" fmla="*/ 770 h 890"/>
                    <a:gd name="T6" fmla="*/ 322 w 591"/>
                    <a:gd name="T7" fmla="*/ 764 h 890"/>
                    <a:gd name="T8" fmla="*/ 350 w 591"/>
                    <a:gd name="T9" fmla="*/ 785 h 890"/>
                    <a:gd name="T10" fmla="*/ 373 w 591"/>
                    <a:gd name="T11" fmla="*/ 678 h 890"/>
                    <a:gd name="T12" fmla="*/ 463 w 591"/>
                    <a:gd name="T13" fmla="*/ 113 h 890"/>
                    <a:gd name="T14" fmla="*/ 264 w 591"/>
                    <a:gd name="T15" fmla="*/ 60 h 890"/>
                    <a:gd name="T16" fmla="*/ 68 w 591"/>
                    <a:gd name="T17" fmla="*/ 0 h 890"/>
                    <a:gd name="T18" fmla="*/ 0 w 591"/>
                    <a:gd name="T19" fmla="*/ 327 h 890"/>
                    <a:gd name="T20" fmla="*/ 0 w 591"/>
                    <a:gd name="T21" fmla="*/ 327 h 8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890"/>
                    <a:gd name="T35" fmla="*/ 591 w 591"/>
                    <a:gd name="T36" fmla="*/ 890 h 8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890">
                      <a:moveTo>
                        <a:pt x="0" y="327"/>
                      </a:moveTo>
                      <a:lnTo>
                        <a:pt x="375" y="890"/>
                      </a:lnTo>
                      <a:lnTo>
                        <a:pt x="390" y="770"/>
                      </a:lnTo>
                      <a:lnTo>
                        <a:pt x="411" y="764"/>
                      </a:lnTo>
                      <a:lnTo>
                        <a:pt x="446" y="785"/>
                      </a:lnTo>
                      <a:lnTo>
                        <a:pt x="477" y="678"/>
                      </a:lnTo>
                      <a:lnTo>
                        <a:pt x="591" y="113"/>
                      </a:lnTo>
                      <a:lnTo>
                        <a:pt x="338" y="60"/>
                      </a:lnTo>
                      <a:lnTo>
                        <a:pt x="87" y="0"/>
                      </a:lnTo>
                      <a:lnTo>
                        <a:pt x="0" y="32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1" name="Freeform 37"/>
                <p:cNvSpPr>
                  <a:spLocks/>
                </p:cNvSpPr>
                <p:nvPr/>
              </p:nvSpPr>
              <p:spPr bwMode="auto">
                <a:xfrm>
                  <a:off x="1469" y="709"/>
                  <a:ext cx="524" cy="873"/>
                </a:xfrm>
                <a:custGeom>
                  <a:avLst/>
                  <a:gdLst>
                    <a:gd name="T0" fmla="*/ 0 w 557"/>
                    <a:gd name="T1" fmla="*/ 774 h 873"/>
                    <a:gd name="T2" fmla="*/ 35 w 557"/>
                    <a:gd name="T3" fmla="*/ 589 h 873"/>
                    <a:gd name="T4" fmla="*/ 53 w 557"/>
                    <a:gd name="T5" fmla="*/ 537 h 873"/>
                    <a:gd name="T6" fmla="*/ 36 w 557"/>
                    <a:gd name="T7" fmla="*/ 515 h 873"/>
                    <a:gd name="T8" fmla="*/ 40 w 557"/>
                    <a:gd name="T9" fmla="*/ 492 h 873"/>
                    <a:gd name="T10" fmla="*/ 68 w 557"/>
                    <a:gd name="T11" fmla="*/ 461 h 873"/>
                    <a:gd name="T12" fmla="*/ 110 w 557"/>
                    <a:gd name="T13" fmla="*/ 377 h 873"/>
                    <a:gd name="T14" fmla="*/ 95 w 557"/>
                    <a:gd name="T15" fmla="*/ 350 h 873"/>
                    <a:gd name="T16" fmla="*/ 89 w 557"/>
                    <a:gd name="T17" fmla="*/ 330 h 873"/>
                    <a:gd name="T18" fmla="*/ 92 w 557"/>
                    <a:gd name="T19" fmla="*/ 283 h 873"/>
                    <a:gd name="T20" fmla="*/ 145 w 557"/>
                    <a:gd name="T21" fmla="*/ 0 h 873"/>
                    <a:gd name="T22" fmla="*/ 201 w 557"/>
                    <a:gd name="T23" fmla="*/ 15 h 873"/>
                    <a:gd name="T24" fmla="*/ 183 w 557"/>
                    <a:gd name="T25" fmla="*/ 126 h 873"/>
                    <a:gd name="T26" fmla="*/ 195 w 557"/>
                    <a:gd name="T27" fmla="*/ 165 h 873"/>
                    <a:gd name="T28" fmla="*/ 196 w 557"/>
                    <a:gd name="T29" fmla="*/ 189 h 873"/>
                    <a:gd name="T30" fmla="*/ 190 w 557"/>
                    <a:gd name="T31" fmla="*/ 194 h 873"/>
                    <a:gd name="T32" fmla="*/ 210 w 557"/>
                    <a:gd name="T33" fmla="*/ 220 h 873"/>
                    <a:gd name="T34" fmla="*/ 235 w 557"/>
                    <a:gd name="T35" fmla="*/ 291 h 873"/>
                    <a:gd name="T36" fmla="*/ 241 w 557"/>
                    <a:gd name="T37" fmla="*/ 355 h 873"/>
                    <a:gd name="T38" fmla="*/ 246 w 557"/>
                    <a:gd name="T39" fmla="*/ 389 h 873"/>
                    <a:gd name="T40" fmla="*/ 229 w 557"/>
                    <a:gd name="T41" fmla="*/ 421 h 873"/>
                    <a:gd name="T42" fmla="*/ 239 w 557"/>
                    <a:gd name="T43" fmla="*/ 435 h 873"/>
                    <a:gd name="T44" fmla="*/ 270 w 557"/>
                    <a:gd name="T45" fmla="*/ 414 h 873"/>
                    <a:gd name="T46" fmla="*/ 291 w 557"/>
                    <a:gd name="T47" fmla="*/ 526 h 873"/>
                    <a:gd name="T48" fmla="*/ 305 w 557"/>
                    <a:gd name="T49" fmla="*/ 531 h 873"/>
                    <a:gd name="T50" fmla="*/ 307 w 557"/>
                    <a:gd name="T51" fmla="*/ 563 h 873"/>
                    <a:gd name="T52" fmla="*/ 346 w 557"/>
                    <a:gd name="T53" fmla="*/ 576 h 873"/>
                    <a:gd name="T54" fmla="*/ 407 w 557"/>
                    <a:gd name="T55" fmla="*/ 578 h 873"/>
                    <a:gd name="T56" fmla="*/ 433 w 557"/>
                    <a:gd name="T57" fmla="*/ 593 h 873"/>
                    <a:gd name="T58" fmla="*/ 395 w 557"/>
                    <a:gd name="T59" fmla="*/ 873 h 873"/>
                    <a:gd name="T60" fmla="*/ 196 w 557"/>
                    <a:gd name="T61" fmla="*/ 827 h 873"/>
                    <a:gd name="T62" fmla="*/ 0 w 557"/>
                    <a:gd name="T63" fmla="*/ 774 h 873"/>
                    <a:gd name="T64" fmla="*/ 0 w 557"/>
                    <a:gd name="T65" fmla="*/ 774 h 8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3"/>
                    <a:gd name="T101" fmla="*/ 557 w 557"/>
                    <a:gd name="T102" fmla="*/ 873 h 8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3">
                      <a:moveTo>
                        <a:pt x="0" y="774"/>
                      </a:moveTo>
                      <a:lnTo>
                        <a:pt x="45" y="589"/>
                      </a:lnTo>
                      <a:lnTo>
                        <a:pt x="68" y="537"/>
                      </a:lnTo>
                      <a:lnTo>
                        <a:pt x="47" y="515"/>
                      </a:lnTo>
                      <a:lnTo>
                        <a:pt x="52" y="492"/>
                      </a:lnTo>
                      <a:lnTo>
                        <a:pt x="87" y="461"/>
                      </a:lnTo>
                      <a:lnTo>
                        <a:pt x="142" y="377"/>
                      </a:lnTo>
                      <a:lnTo>
                        <a:pt x="123" y="350"/>
                      </a:lnTo>
                      <a:lnTo>
                        <a:pt x="115" y="330"/>
                      </a:lnTo>
                      <a:lnTo>
                        <a:pt x="118" y="283"/>
                      </a:lnTo>
                      <a:lnTo>
                        <a:pt x="186" y="0"/>
                      </a:lnTo>
                      <a:lnTo>
                        <a:pt x="259" y="15"/>
                      </a:lnTo>
                      <a:lnTo>
                        <a:pt x="235" y="126"/>
                      </a:lnTo>
                      <a:lnTo>
                        <a:pt x="251" y="165"/>
                      </a:lnTo>
                      <a:lnTo>
                        <a:pt x="253" y="189"/>
                      </a:lnTo>
                      <a:lnTo>
                        <a:pt x="244" y="194"/>
                      </a:lnTo>
                      <a:lnTo>
                        <a:pt x="272" y="220"/>
                      </a:lnTo>
                      <a:lnTo>
                        <a:pt x="301" y="291"/>
                      </a:lnTo>
                      <a:lnTo>
                        <a:pt x="311" y="355"/>
                      </a:lnTo>
                      <a:lnTo>
                        <a:pt x="316" y="389"/>
                      </a:lnTo>
                      <a:lnTo>
                        <a:pt x="295" y="421"/>
                      </a:lnTo>
                      <a:lnTo>
                        <a:pt x="309" y="435"/>
                      </a:lnTo>
                      <a:lnTo>
                        <a:pt x="348" y="414"/>
                      </a:lnTo>
                      <a:lnTo>
                        <a:pt x="374" y="526"/>
                      </a:lnTo>
                      <a:lnTo>
                        <a:pt x="392" y="531"/>
                      </a:lnTo>
                      <a:lnTo>
                        <a:pt x="395" y="563"/>
                      </a:lnTo>
                      <a:lnTo>
                        <a:pt x="445" y="576"/>
                      </a:lnTo>
                      <a:lnTo>
                        <a:pt x="523" y="578"/>
                      </a:lnTo>
                      <a:lnTo>
                        <a:pt x="557" y="593"/>
                      </a:lnTo>
                      <a:lnTo>
                        <a:pt x="508" y="873"/>
                      </a:lnTo>
                      <a:lnTo>
                        <a:pt x="253" y="827"/>
                      </a:lnTo>
                      <a:lnTo>
                        <a:pt x="0" y="77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2" name="Freeform 38"/>
                <p:cNvSpPr>
                  <a:spLocks/>
                </p:cNvSpPr>
                <p:nvPr/>
              </p:nvSpPr>
              <p:spPr bwMode="auto">
                <a:xfrm>
                  <a:off x="1689" y="724"/>
                  <a:ext cx="896" cy="590"/>
                </a:xfrm>
                <a:custGeom>
                  <a:avLst/>
                  <a:gdLst>
                    <a:gd name="T0" fmla="*/ 12 w 952"/>
                    <a:gd name="T1" fmla="*/ 150 h 590"/>
                    <a:gd name="T2" fmla="*/ 14 w 952"/>
                    <a:gd name="T3" fmla="*/ 174 h 590"/>
                    <a:gd name="T4" fmla="*/ 8 w 952"/>
                    <a:gd name="T5" fmla="*/ 179 h 590"/>
                    <a:gd name="T6" fmla="*/ 29 w 952"/>
                    <a:gd name="T7" fmla="*/ 205 h 590"/>
                    <a:gd name="T8" fmla="*/ 52 w 952"/>
                    <a:gd name="T9" fmla="*/ 276 h 590"/>
                    <a:gd name="T10" fmla="*/ 59 w 952"/>
                    <a:gd name="T11" fmla="*/ 340 h 590"/>
                    <a:gd name="T12" fmla="*/ 63 w 952"/>
                    <a:gd name="T13" fmla="*/ 374 h 590"/>
                    <a:gd name="T14" fmla="*/ 47 w 952"/>
                    <a:gd name="T15" fmla="*/ 406 h 590"/>
                    <a:gd name="T16" fmla="*/ 58 w 952"/>
                    <a:gd name="T17" fmla="*/ 420 h 590"/>
                    <a:gd name="T18" fmla="*/ 88 w 952"/>
                    <a:gd name="T19" fmla="*/ 399 h 590"/>
                    <a:gd name="T20" fmla="*/ 109 w 952"/>
                    <a:gd name="T21" fmla="*/ 511 h 590"/>
                    <a:gd name="T22" fmla="*/ 123 w 952"/>
                    <a:gd name="T23" fmla="*/ 516 h 590"/>
                    <a:gd name="T24" fmla="*/ 125 w 952"/>
                    <a:gd name="T25" fmla="*/ 548 h 590"/>
                    <a:gd name="T26" fmla="*/ 135 w 952"/>
                    <a:gd name="T27" fmla="*/ 565 h 590"/>
                    <a:gd name="T28" fmla="*/ 164 w 952"/>
                    <a:gd name="T29" fmla="*/ 561 h 590"/>
                    <a:gd name="T30" fmla="*/ 226 w 952"/>
                    <a:gd name="T31" fmla="*/ 563 h 590"/>
                    <a:gd name="T32" fmla="*/ 252 w 952"/>
                    <a:gd name="T33" fmla="*/ 578 h 590"/>
                    <a:gd name="T34" fmla="*/ 259 w 952"/>
                    <a:gd name="T35" fmla="*/ 519 h 590"/>
                    <a:gd name="T36" fmla="*/ 463 w 952"/>
                    <a:gd name="T37" fmla="*/ 558 h 590"/>
                    <a:gd name="T38" fmla="*/ 710 w 952"/>
                    <a:gd name="T39" fmla="*/ 590 h 590"/>
                    <a:gd name="T40" fmla="*/ 717 w 952"/>
                    <a:gd name="T41" fmla="*/ 484 h 590"/>
                    <a:gd name="T42" fmla="*/ 744 w 952"/>
                    <a:gd name="T43" fmla="*/ 139 h 590"/>
                    <a:gd name="T44" fmla="*/ 413 w 952"/>
                    <a:gd name="T45" fmla="*/ 90 h 590"/>
                    <a:gd name="T46" fmla="*/ 250 w 952"/>
                    <a:gd name="T47" fmla="*/ 56 h 590"/>
                    <a:gd name="T48" fmla="*/ 20 w 952"/>
                    <a:gd name="T49" fmla="*/ 0 h 590"/>
                    <a:gd name="T50" fmla="*/ 0 w 952"/>
                    <a:gd name="T51" fmla="*/ 111 h 590"/>
                    <a:gd name="T52" fmla="*/ 12 w 952"/>
                    <a:gd name="T53" fmla="*/ 150 h 590"/>
                    <a:gd name="T54" fmla="*/ 12 w 952"/>
                    <a:gd name="T55" fmla="*/ 150 h 5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90"/>
                    <a:gd name="T86" fmla="*/ 952 w 952"/>
                    <a:gd name="T87" fmla="*/ 590 h 5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90">
                      <a:moveTo>
                        <a:pt x="16" y="150"/>
                      </a:moveTo>
                      <a:lnTo>
                        <a:pt x="18" y="174"/>
                      </a:lnTo>
                      <a:lnTo>
                        <a:pt x="9" y="179"/>
                      </a:lnTo>
                      <a:lnTo>
                        <a:pt x="37" y="205"/>
                      </a:lnTo>
                      <a:lnTo>
                        <a:pt x="66" y="276"/>
                      </a:lnTo>
                      <a:lnTo>
                        <a:pt x="76" y="340"/>
                      </a:lnTo>
                      <a:lnTo>
                        <a:pt x="81" y="374"/>
                      </a:lnTo>
                      <a:lnTo>
                        <a:pt x="60" y="406"/>
                      </a:lnTo>
                      <a:lnTo>
                        <a:pt x="74" y="420"/>
                      </a:lnTo>
                      <a:lnTo>
                        <a:pt x="113" y="399"/>
                      </a:lnTo>
                      <a:lnTo>
                        <a:pt x="139" y="511"/>
                      </a:lnTo>
                      <a:lnTo>
                        <a:pt x="157" y="516"/>
                      </a:lnTo>
                      <a:lnTo>
                        <a:pt x="160" y="548"/>
                      </a:lnTo>
                      <a:lnTo>
                        <a:pt x="173" y="565"/>
                      </a:lnTo>
                      <a:lnTo>
                        <a:pt x="210" y="561"/>
                      </a:lnTo>
                      <a:lnTo>
                        <a:pt x="288" y="563"/>
                      </a:lnTo>
                      <a:lnTo>
                        <a:pt x="322" y="578"/>
                      </a:lnTo>
                      <a:lnTo>
                        <a:pt x="332" y="519"/>
                      </a:lnTo>
                      <a:lnTo>
                        <a:pt x="591" y="558"/>
                      </a:lnTo>
                      <a:lnTo>
                        <a:pt x="908" y="590"/>
                      </a:lnTo>
                      <a:lnTo>
                        <a:pt x="919" y="484"/>
                      </a:lnTo>
                      <a:lnTo>
                        <a:pt x="952" y="139"/>
                      </a:lnTo>
                      <a:lnTo>
                        <a:pt x="529" y="90"/>
                      </a:lnTo>
                      <a:lnTo>
                        <a:pt x="320" y="56"/>
                      </a:lnTo>
                      <a:lnTo>
                        <a:pt x="24" y="0"/>
                      </a:lnTo>
                      <a:lnTo>
                        <a:pt x="0" y="111"/>
                      </a:lnTo>
                      <a:lnTo>
                        <a:pt x="16" y="15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3" name="Freeform 39"/>
                <p:cNvSpPr>
                  <a:spLocks/>
                </p:cNvSpPr>
                <p:nvPr/>
              </p:nvSpPr>
              <p:spPr bwMode="auto">
                <a:xfrm>
                  <a:off x="1433" y="2102"/>
                  <a:ext cx="596" cy="715"/>
                </a:xfrm>
                <a:custGeom>
                  <a:avLst/>
                  <a:gdLst>
                    <a:gd name="T0" fmla="*/ 32 w 634"/>
                    <a:gd name="T1" fmla="*/ 459 h 716"/>
                    <a:gd name="T2" fmla="*/ 20 w 634"/>
                    <a:gd name="T3" fmla="*/ 431 h 716"/>
                    <a:gd name="T4" fmla="*/ 24 w 634"/>
                    <a:gd name="T5" fmla="*/ 393 h 716"/>
                    <a:gd name="T6" fmla="*/ 58 w 634"/>
                    <a:gd name="T7" fmla="*/ 321 h 716"/>
                    <a:gd name="T8" fmla="*/ 82 w 634"/>
                    <a:gd name="T9" fmla="*/ 303 h 716"/>
                    <a:gd name="T10" fmla="*/ 68 w 634"/>
                    <a:gd name="T11" fmla="*/ 278 h 716"/>
                    <a:gd name="T12" fmla="*/ 58 w 634"/>
                    <a:gd name="T13" fmla="*/ 212 h 716"/>
                    <a:gd name="T14" fmla="*/ 70 w 634"/>
                    <a:gd name="T15" fmla="*/ 92 h 716"/>
                    <a:gd name="T16" fmla="*/ 86 w 634"/>
                    <a:gd name="T17" fmla="*/ 86 h 716"/>
                    <a:gd name="T18" fmla="*/ 113 w 634"/>
                    <a:gd name="T19" fmla="*/ 107 h 716"/>
                    <a:gd name="T20" fmla="*/ 137 w 634"/>
                    <a:gd name="T21" fmla="*/ 0 h 716"/>
                    <a:gd name="T22" fmla="*/ 494 w 634"/>
                    <a:gd name="T23" fmla="*/ 76 h 716"/>
                    <a:gd name="T24" fmla="*/ 421 w 634"/>
                    <a:gd name="T25" fmla="*/ 720 h 716"/>
                    <a:gd name="T26" fmla="*/ 311 w 634"/>
                    <a:gd name="T27" fmla="*/ 700 h 716"/>
                    <a:gd name="T28" fmla="*/ 243 w 634"/>
                    <a:gd name="T29" fmla="*/ 676 h 716"/>
                    <a:gd name="T30" fmla="*/ 102 w 634"/>
                    <a:gd name="T31" fmla="*/ 605 h 716"/>
                    <a:gd name="T32" fmla="*/ 0 w 634"/>
                    <a:gd name="T33" fmla="*/ 495 h 716"/>
                    <a:gd name="T34" fmla="*/ 32 w 634"/>
                    <a:gd name="T35" fmla="*/ 459 h 716"/>
                    <a:gd name="T36" fmla="*/ 32 w 634"/>
                    <a:gd name="T37" fmla="*/ 459 h 7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4"/>
                    <a:gd name="T58" fmla="*/ 0 h 716"/>
                    <a:gd name="T59" fmla="*/ 634 w 634"/>
                    <a:gd name="T60" fmla="*/ 716 h 7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4" h="716">
                      <a:moveTo>
                        <a:pt x="40" y="455"/>
                      </a:moveTo>
                      <a:lnTo>
                        <a:pt x="24" y="427"/>
                      </a:lnTo>
                      <a:lnTo>
                        <a:pt x="32" y="389"/>
                      </a:lnTo>
                      <a:lnTo>
                        <a:pt x="74" y="321"/>
                      </a:lnTo>
                      <a:lnTo>
                        <a:pt x="105" y="303"/>
                      </a:lnTo>
                      <a:lnTo>
                        <a:pt x="87" y="278"/>
                      </a:lnTo>
                      <a:lnTo>
                        <a:pt x="74" y="212"/>
                      </a:lnTo>
                      <a:lnTo>
                        <a:pt x="89" y="92"/>
                      </a:lnTo>
                      <a:lnTo>
                        <a:pt x="110" y="86"/>
                      </a:lnTo>
                      <a:lnTo>
                        <a:pt x="145" y="107"/>
                      </a:lnTo>
                      <a:lnTo>
                        <a:pt x="176" y="0"/>
                      </a:lnTo>
                      <a:lnTo>
                        <a:pt x="634" y="76"/>
                      </a:lnTo>
                      <a:lnTo>
                        <a:pt x="539" y="716"/>
                      </a:lnTo>
                      <a:lnTo>
                        <a:pt x="398" y="696"/>
                      </a:lnTo>
                      <a:lnTo>
                        <a:pt x="311" y="672"/>
                      </a:lnTo>
                      <a:lnTo>
                        <a:pt x="131" y="601"/>
                      </a:lnTo>
                      <a:lnTo>
                        <a:pt x="0" y="491"/>
                      </a:lnTo>
                      <a:lnTo>
                        <a:pt x="40" y="45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4" name="Freeform 40"/>
                <p:cNvSpPr>
                  <a:spLocks/>
                </p:cNvSpPr>
                <p:nvPr/>
              </p:nvSpPr>
              <p:spPr bwMode="auto">
                <a:xfrm>
                  <a:off x="1927" y="1244"/>
                  <a:ext cx="617" cy="525"/>
                </a:xfrm>
                <a:custGeom>
                  <a:avLst/>
                  <a:gdLst>
                    <a:gd name="T0" fmla="*/ 0 w 654"/>
                    <a:gd name="T1" fmla="*/ 448 h 526"/>
                    <a:gd name="T2" fmla="*/ 61 w 654"/>
                    <a:gd name="T3" fmla="*/ 0 h 526"/>
                    <a:gd name="T4" fmla="*/ 263 w 654"/>
                    <a:gd name="T5" fmla="*/ 39 h 526"/>
                    <a:gd name="T6" fmla="*/ 512 w 654"/>
                    <a:gd name="T7" fmla="*/ 71 h 526"/>
                    <a:gd name="T8" fmla="*/ 496 w 654"/>
                    <a:gd name="T9" fmla="*/ 296 h 526"/>
                    <a:gd name="T10" fmla="*/ 480 w 654"/>
                    <a:gd name="T11" fmla="*/ 522 h 526"/>
                    <a:gd name="T12" fmla="*/ 138 w 654"/>
                    <a:gd name="T13" fmla="*/ 475 h 526"/>
                    <a:gd name="T14" fmla="*/ 0 w 654"/>
                    <a:gd name="T15" fmla="*/ 448 h 526"/>
                    <a:gd name="T16" fmla="*/ 0 w 654"/>
                    <a:gd name="T17" fmla="*/ 448 h 5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4"/>
                    <a:gd name="T28" fmla="*/ 0 h 526"/>
                    <a:gd name="T29" fmla="*/ 654 w 654"/>
                    <a:gd name="T30" fmla="*/ 526 h 5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4" h="526">
                      <a:moveTo>
                        <a:pt x="0" y="452"/>
                      </a:moveTo>
                      <a:lnTo>
                        <a:pt x="78" y="0"/>
                      </a:lnTo>
                      <a:lnTo>
                        <a:pt x="337" y="39"/>
                      </a:lnTo>
                      <a:lnTo>
                        <a:pt x="654" y="71"/>
                      </a:lnTo>
                      <a:lnTo>
                        <a:pt x="633" y="300"/>
                      </a:lnTo>
                      <a:lnTo>
                        <a:pt x="612" y="526"/>
                      </a:lnTo>
                      <a:lnTo>
                        <a:pt x="176" y="479"/>
                      </a:lnTo>
                      <a:lnTo>
                        <a:pt x="0" y="45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5" name="Freeform 41"/>
                <p:cNvSpPr>
                  <a:spLocks/>
                </p:cNvSpPr>
                <p:nvPr/>
              </p:nvSpPr>
              <p:spPr bwMode="auto">
                <a:xfrm>
                  <a:off x="2029" y="1723"/>
                  <a:ext cx="635" cy="522"/>
                </a:xfrm>
                <a:custGeom>
                  <a:avLst/>
                  <a:gdLst>
                    <a:gd name="T0" fmla="*/ 53 w 679"/>
                    <a:gd name="T1" fmla="*/ 0 h 522"/>
                    <a:gd name="T2" fmla="*/ 395 w 679"/>
                    <a:gd name="T3" fmla="*/ 47 h 522"/>
                    <a:gd name="T4" fmla="*/ 533 w 679"/>
                    <a:gd name="T5" fmla="*/ 63 h 522"/>
                    <a:gd name="T6" fmla="*/ 526 w 679"/>
                    <a:gd name="T7" fmla="*/ 175 h 522"/>
                    <a:gd name="T8" fmla="*/ 508 w 679"/>
                    <a:gd name="T9" fmla="*/ 522 h 522"/>
                    <a:gd name="T10" fmla="*/ 439 w 679"/>
                    <a:gd name="T11" fmla="*/ 515 h 522"/>
                    <a:gd name="T12" fmla="*/ 219 w 679"/>
                    <a:gd name="T13" fmla="*/ 491 h 522"/>
                    <a:gd name="T14" fmla="*/ 0 w 679"/>
                    <a:gd name="T15" fmla="*/ 455 h 522"/>
                    <a:gd name="T16" fmla="*/ 53 w 679"/>
                    <a:gd name="T17" fmla="*/ 0 h 522"/>
                    <a:gd name="T18" fmla="*/ 53 w 679"/>
                    <a:gd name="T19" fmla="*/ 0 h 5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9"/>
                    <a:gd name="T31" fmla="*/ 0 h 522"/>
                    <a:gd name="T32" fmla="*/ 679 w 679"/>
                    <a:gd name="T33" fmla="*/ 522 h 5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9" h="522">
                      <a:moveTo>
                        <a:pt x="68" y="0"/>
                      </a:moveTo>
                      <a:lnTo>
                        <a:pt x="504" y="47"/>
                      </a:lnTo>
                      <a:lnTo>
                        <a:pt x="679" y="63"/>
                      </a:lnTo>
                      <a:lnTo>
                        <a:pt x="671" y="175"/>
                      </a:lnTo>
                      <a:lnTo>
                        <a:pt x="648" y="522"/>
                      </a:lnTo>
                      <a:lnTo>
                        <a:pt x="559" y="515"/>
                      </a:lnTo>
                      <a:lnTo>
                        <a:pt x="280" y="491"/>
                      </a:lnTo>
                      <a:lnTo>
                        <a:pt x="0" y="455"/>
                      </a:lnTo>
                      <a:lnTo>
                        <a:pt x="68"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6" name="Freeform 42"/>
                <p:cNvSpPr>
                  <a:spLocks/>
                </p:cNvSpPr>
                <p:nvPr/>
              </p:nvSpPr>
              <p:spPr bwMode="auto">
                <a:xfrm>
                  <a:off x="1940" y="2178"/>
                  <a:ext cx="618" cy="652"/>
                </a:xfrm>
                <a:custGeom>
                  <a:avLst/>
                  <a:gdLst>
                    <a:gd name="T0" fmla="*/ 64 w 654"/>
                    <a:gd name="T1" fmla="*/ 655 h 651"/>
                    <a:gd name="T2" fmla="*/ 71 w 654"/>
                    <a:gd name="T3" fmla="*/ 606 h 651"/>
                    <a:gd name="T4" fmla="*/ 199 w 654"/>
                    <a:gd name="T5" fmla="*/ 627 h 651"/>
                    <a:gd name="T6" fmla="*/ 192 w 654"/>
                    <a:gd name="T7" fmla="*/ 603 h 651"/>
                    <a:gd name="T8" fmla="*/ 469 w 654"/>
                    <a:gd name="T9" fmla="*/ 635 h 651"/>
                    <a:gd name="T10" fmla="*/ 512 w 654"/>
                    <a:gd name="T11" fmla="*/ 60 h 651"/>
                    <a:gd name="T12" fmla="*/ 293 w 654"/>
                    <a:gd name="T13" fmla="*/ 36 h 651"/>
                    <a:gd name="T14" fmla="*/ 74 w 654"/>
                    <a:gd name="T15" fmla="*/ 0 h 651"/>
                    <a:gd name="T16" fmla="*/ 0 w 654"/>
                    <a:gd name="T17" fmla="*/ 644 h 651"/>
                    <a:gd name="T18" fmla="*/ 64 w 654"/>
                    <a:gd name="T19" fmla="*/ 655 h 651"/>
                    <a:gd name="T20" fmla="*/ 64 w 654"/>
                    <a:gd name="T21" fmla="*/ 655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1" y="602"/>
                      </a:lnTo>
                      <a:lnTo>
                        <a:pt x="254" y="623"/>
                      </a:lnTo>
                      <a:lnTo>
                        <a:pt x="246" y="599"/>
                      </a:lnTo>
                      <a:lnTo>
                        <a:pt x="601" y="631"/>
                      </a:lnTo>
                      <a:lnTo>
                        <a:pt x="654" y="60"/>
                      </a:lnTo>
                      <a:lnTo>
                        <a:pt x="375" y="36"/>
                      </a:lnTo>
                      <a:lnTo>
                        <a:pt x="95" y="0"/>
                      </a:lnTo>
                      <a:lnTo>
                        <a:pt x="0" y="640"/>
                      </a:lnTo>
                      <a:lnTo>
                        <a:pt x="82" y="65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7" name="Freeform 43"/>
                <p:cNvSpPr>
                  <a:spLocks/>
                </p:cNvSpPr>
                <p:nvPr/>
              </p:nvSpPr>
              <p:spPr bwMode="auto">
                <a:xfrm>
                  <a:off x="2171" y="2298"/>
                  <a:ext cx="1224" cy="1226"/>
                </a:xfrm>
                <a:custGeom>
                  <a:avLst/>
                  <a:gdLst>
                    <a:gd name="T0" fmla="*/ 0 w 1302"/>
                    <a:gd name="T1" fmla="*/ 479 h 1225"/>
                    <a:gd name="T2" fmla="*/ 277 w 1302"/>
                    <a:gd name="T3" fmla="*/ 511 h 1225"/>
                    <a:gd name="T4" fmla="*/ 315 w 1302"/>
                    <a:gd name="T5" fmla="*/ 0 h 1225"/>
                    <a:gd name="T6" fmla="*/ 535 w 1302"/>
                    <a:gd name="T7" fmla="*/ 16 h 1225"/>
                    <a:gd name="T8" fmla="*/ 527 w 1302"/>
                    <a:gd name="T9" fmla="*/ 236 h 1225"/>
                    <a:gd name="T10" fmla="*/ 549 w 1302"/>
                    <a:gd name="T11" fmla="*/ 259 h 1225"/>
                    <a:gd name="T12" fmla="*/ 569 w 1302"/>
                    <a:gd name="T13" fmla="*/ 259 h 1225"/>
                    <a:gd name="T14" fmla="*/ 586 w 1302"/>
                    <a:gd name="T15" fmla="*/ 280 h 1225"/>
                    <a:gd name="T16" fmla="*/ 619 w 1302"/>
                    <a:gd name="T17" fmla="*/ 290 h 1225"/>
                    <a:gd name="T18" fmla="*/ 685 w 1302"/>
                    <a:gd name="T19" fmla="*/ 327 h 1225"/>
                    <a:gd name="T20" fmla="*/ 698 w 1302"/>
                    <a:gd name="T21" fmla="*/ 311 h 1225"/>
                    <a:gd name="T22" fmla="*/ 740 w 1302"/>
                    <a:gd name="T23" fmla="*/ 341 h 1225"/>
                    <a:gd name="T24" fmla="*/ 797 w 1302"/>
                    <a:gd name="T25" fmla="*/ 341 h 1225"/>
                    <a:gd name="T26" fmla="*/ 836 w 1302"/>
                    <a:gd name="T27" fmla="*/ 327 h 1225"/>
                    <a:gd name="T28" fmla="*/ 889 w 1302"/>
                    <a:gd name="T29" fmla="*/ 314 h 1225"/>
                    <a:gd name="T30" fmla="*/ 939 w 1302"/>
                    <a:gd name="T31" fmla="*/ 348 h 1225"/>
                    <a:gd name="T32" fmla="*/ 948 w 1302"/>
                    <a:gd name="T33" fmla="*/ 359 h 1225"/>
                    <a:gd name="T34" fmla="*/ 972 w 1302"/>
                    <a:gd name="T35" fmla="*/ 359 h 1225"/>
                    <a:gd name="T36" fmla="*/ 979 w 1302"/>
                    <a:gd name="T37" fmla="*/ 541 h 1225"/>
                    <a:gd name="T38" fmla="*/ 1017 w 1302"/>
                    <a:gd name="T39" fmla="*/ 634 h 1225"/>
                    <a:gd name="T40" fmla="*/ 1003 w 1302"/>
                    <a:gd name="T41" fmla="*/ 703 h 1225"/>
                    <a:gd name="T42" fmla="*/ 1006 w 1302"/>
                    <a:gd name="T43" fmla="*/ 761 h 1225"/>
                    <a:gd name="T44" fmla="*/ 987 w 1302"/>
                    <a:gd name="T45" fmla="*/ 791 h 1225"/>
                    <a:gd name="T46" fmla="*/ 996 w 1302"/>
                    <a:gd name="T47" fmla="*/ 800 h 1225"/>
                    <a:gd name="T48" fmla="*/ 953 w 1302"/>
                    <a:gd name="T49" fmla="*/ 816 h 1225"/>
                    <a:gd name="T50" fmla="*/ 921 w 1302"/>
                    <a:gd name="T51" fmla="*/ 821 h 1225"/>
                    <a:gd name="T52" fmla="*/ 927 w 1302"/>
                    <a:gd name="T53" fmla="*/ 789 h 1225"/>
                    <a:gd name="T54" fmla="*/ 907 w 1302"/>
                    <a:gd name="T55" fmla="*/ 807 h 1225"/>
                    <a:gd name="T56" fmla="*/ 908 w 1302"/>
                    <a:gd name="T57" fmla="*/ 844 h 1225"/>
                    <a:gd name="T58" fmla="*/ 887 w 1302"/>
                    <a:gd name="T59" fmla="*/ 881 h 1225"/>
                    <a:gd name="T60" fmla="*/ 768 w 1302"/>
                    <a:gd name="T61" fmla="*/ 959 h 1225"/>
                    <a:gd name="T62" fmla="*/ 729 w 1302"/>
                    <a:gd name="T63" fmla="*/ 1009 h 1225"/>
                    <a:gd name="T64" fmla="*/ 695 w 1302"/>
                    <a:gd name="T65" fmla="*/ 1116 h 1225"/>
                    <a:gd name="T66" fmla="*/ 724 w 1302"/>
                    <a:gd name="T67" fmla="*/ 1229 h 1225"/>
                    <a:gd name="T68" fmla="*/ 695 w 1302"/>
                    <a:gd name="T69" fmla="*/ 1229 h 1225"/>
                    <a:gd name="T70" fmla="*/ 566 w 1302"/>
                    <a:gd name="T71" fmla="*/ 1171 h 1225"/>
                    <a:gd name="T72" fmla="*/ 552 w 1302"/>
                    <a:gd name="T73" fmla="*/ 1122 h 1225"/>
                    <a:gd name="T74" fmla="*/ 538 w 1302"/>
                    <a:gd name="T75" fmla="*/ 1100 h 1225"/>
                    <a:gd name="T76" fmla="*/ 533 w 1302"/>
                    <a:gd name="T77" fmla="*/ 1037 h 1225"/>
                    <a:gd name="T78" fmla="*/ 509 w 1302"/>
                    <a:gd name="T79" fmla="*/ 1012 h 1225"/>
                    <a:gd name="T80" fmla="*/ 436 w 1302"/>
                    <a:gd name="T81" fmla="*/ 842 h 1225"/>
                    <a:gd name="T82" fmla="*/ 405 w 1302"/>
                    <a:gd name="T83" fmla="*/ 810 h 1225"/>
                    <a:gd name="T84" fmla="*/ 395 w 1302"/>
                    <a:gd name="T85" fmla="*/ 782 h 1225"/>
                    <a:gd name="T86" fmla="*/ 292 w 1302"/>
                    <a:gd name="T87" fmla="*/ 776 h 1225"/>
                    <a:gd name="T88" fmla="*/ 238 w 1302"/>
                    <a:gd name="T89" fmla="*/ 857 h 1225"/>
                    <a:gd name="T90" fmla="*/ 145 w 1302"/>
                    <a:gd name="T91" fmla="*/ 773 h 1225"/>
                    <a:gd name="T92" fmla="*/ 118 w 1302"/>
                    <a:gd name="T93" fmla="*/ 656 h 1225"/>
                    <a:gd name="T94" fmla="*/ 29 w 1302"/>
                    <a:gd name="T95" fmla="*/ 542 h 1225"/>
                    <a:gd name="T96" fmla="*/ 19 w 1302"/>
                    <a:gd name="T97" fmla="*/ 508 h 1225"/>
                    <a:gd name="T98" fmla="*/ 8 w 1302"/>
                    <a:gd name="T99" fmla="*/ 503 h 1225"/>
                    <a:gd name="T100" fmla="*/ 0 w 1302"/>
                    <a:gd name="T101" fmla="*/ 479 h 1225"/>
                    <a:gd name="T102" fmla="*/ 0 w 1302"/>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2"/>
                    <a:gd name="T157" fmla="*/ 0 h 1225"/>
                    <a:gd name="T158" fmla="*/ 1302 w 1302"/>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2" h="1225">
                      <a:moveTo>
                        <a:pt x="0" y="479"/>
                      </a:moveTo>
                      <a:lnTo>
                        <a:pt x="355" y="511"/>
                      </a:lnTo>
                      <a:lnTo>
                        <a:pt x="403" y="0"/>
                      </a:lnTo>
                      <a:lnTo>
                        <a:pt x="685" y="16"/>
                      </a:lnTo>
                      <a:lnTo>
                        <a:pt x="675" y="236"/>
                      </a:lnTo>
                      <a:lnTo>
                        <a:pt x="703" y="259"/>
                      </a:lnTo>
                      <a:lnTo>
                        <a:pt x="729" y="259"/>
                      </a:lnTo>
                      <a:lnTo>
                        <a:pt x="750" y="280"/>
                      </a:lnTo>
                      <a:lnTo>
                        <a:pt x="792" y="290"/>
                      </a:lnTo>
                      <a:lnTo>
                        <a:pt x="876" y="327"/>
                      </a:lnTo>
                      <a:lnTo>
                        <a:pt x="892" y="311"/>
                      </a:lnTo>
                      <a:lnTo>
                        <a:pt x="947" y="341"/>
                      </a:lnTo>
                      <a:lnTo>
                        <a:pt x="1020" y="341"/>
                      </a:lnTo>
                      <a:lnTo>
                        <a:pt x="1070" y="327"/>
                      </a:lnTo>
                      <a:lnTo>
                        <a:pt x="1138" y="314"/>
                      </a:lnTo>
                      <a:lnTo>
                        <a:pt x="1203" y="348"/>
                      </a:lnTo>
                      <a:lnTo>
                        <a:pt x="1213" y="359"/>
                      </a:lnTo>
                      <a:lnTo>
                        <a:pt x="1245" y="359"/>
                      </a:lnTo>
                      <a:lnTo>
                        <a:pt x="1253" y="541"/>
                      </a:lnTo>
                      <a:lnTo>
                        <a:pt x="1302" y="630"/>
                      </a:lnTo>
                      <a:lnTo>
                        <a:pt x="1284" y="699"/>
                      </a:lnTo>
                      <a:lnTo>
                        <a:pt x="1287" y="757"/>
                      </a:lnTo>
                      <a:lnTo>
                        <a:pt x="1264" y="787"/>
                      </a:lnTo>
                      <a:lnTo>
                        <a:pt x="1274" y="796"/>
                      </a:lnTo>
                      <a:lnTo>
                        <a:pt x="1221" y="812"/>
                      </a:lnTo>
                      <a:lnTo>
                        <a:pt x="1179" y="817"/>
                      </a:lnTo>
                      <a:lnTo>
                        <a:pt x="1187" y="785"/>
                      </a:lnTo>
                      <a:lnTo>
                        <a:pt x="1162" y="803"/>
                      </a:lnTo>
                      <a:lnTo>
                        <a:pt x="1164" y="840"/>
                      </a:lnTo>
                      <a:lnTo>
                        <a:pt x="1136" y="877"/>
                      </a:lnTo>
                      <a:lnTo>
                        <a:pt x="983" y="955"/>
                      </a:lnTo>
                      <a:lnTo>
                        <a:pt x="933" y="1005"/>
                      </a:lnTo>
                      <a:lnTo>
                        <a:pt x="889" y="1112"/>
                      </a:lnTo>
                      <a:lnTo>
                        <a:pt x="926" y="1225"/>
                      </a:lnTo>
                      <a:lnTo>
                        <a:pt x="889" y="1225"/>
                      </a:lnTo>
                      <a:lnTo>
                        <a:pt x="724" y="1167"/>
                      </a:lnTo>
                      <a:lnTo>
                        <a:pt x="706" y="1118"/>
                      </a:lnTo>
                      <a:lnTo>
                        <a:pt x="688" y="1096"/>
                      </a:lnTo>
                      <a:lnTo>
                        <a:pt x="682" y="1033"/>
                      </a:lnTo>
                      <a:lnTo>
                        <a:pt x="651" y="1008"/>
                      </a:lnTo>
                      <a:lnTo>
                        <a:pt x="560" y="838"/>
                      </a:lnTo>
                      <a:lnTo>
                        <a:pt x="518" y="806"/>
                      </a:lnTo>
                      <a:lnTo>
                        <a:pt x="505" y="778"/>
                      </a:lnTo>
                      <a:lnTo>
                        <a:pt x="374" y="772"/>
                      </a:lnTo>
                      <a:lnTo>
                        <a:pt x="304" y="853"/>
                      </a:lnTo>
                      <a:lnTo>
                        <a:pt x="185" y="769"/>
                      </a:lnTo>
                      <a:lnTo>
                        <a:pt x="151" y="652"/>
                      </a:lnTo>
                      <a:lnTo>
                        <a:pt x="37" y="542"/>
                      </a:lnTo>
                      <a:lnTo>
                        <a:pt x="23" y="508"/>
                      </a:lnTo>
                      <a:lnTo>
                        <a:pt x="8" y="503"/>
                      </a:lnTo>
                      <a:lnTo>
                        <a:pt x="0" y="47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8" name="Freeform 44"/>
                <p:cNvSpPr>
                  <a:spLocks/>
                </p:cNvSpPr>
                <p:nvPr/>
              </p:nvSpPr>
              <p:spPr bwMode="auto">
                <a:xfrm>
                  <a:off x="2553" y="864"/>
                  <a:ext cx="575" cy="375"/>
                </a:xfrm>
                <a:custGeom>
                  <a:avLst/>
                  <a:gdLst>
                    <a:gd name="T0" fmla="*/ 25 w 612"/>
                    <a:gd name="T1" fmla="*/ 0 h 375"/>
                    <a:gd name="T2" fmla="*/ 441 w 612"/>
                    <a:gd name="T3" fmla="*/ 27 h 375"/>
                    <a:gd name="T4" fmla="*/ 444 w 612"/>
                    <a:gd name="T5" fmla="*/ 121 h 375"/>
                    <a:gd name="T6" fmla="*/ 461 w 612"/>
                    <a:gd name="T7" fmla="*/ 197 h 375"/>
                    <a:gd name="T8" fmla="*/ 464 w 612"/>
                    <a:gd name="T9" fmla="*/ 296 h 375"/>
                    <a:gd name="T10" fmla="*/ 476 w 612"/>
                    <a:gd name="T11" fmla="*/ 375 h 375"/>
                    <a:gd name="T12" fmla="*/ 226 w 612"/>
                    <a:gd name="T13" fmla="*/ 366 h 375"/>
                    <a:gd name="T14" fmla="*/ 0 w 612"/>
                    <a:gd name="T15" fmla="*/ 345 h 375"/>
                    <a:gd name="T16" fmla="*/ 25 w 612"/>
                    <a:gd name="T17" fmla="*/ 0 h 375"/>
                    <a:gd name="T18" fmla="*/ 25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3" y="0"/>
                      </a:moveTo>
                      <a:lnTo>
                        <a:pt x="565" y="27"/>
                      </a:lnTo>
                      <a:lnTo>
                        <a:pt x="569" y="121"/>
                      </a:lnTo>
                      <a:lnTo>
                        <a:pt x="593" y="197"/>
                      </a:lnTo>
                      <a:lnTo>
                        <a:pt x="596" y="296"/>
                      </a:lnTo>
                      <a:lnTo>
                        <a:pt x="612" y="375"/>
                      </a:lnTo>
                      <a:lnTo>
                        <a:pt x="290" y="366"/>
                      </a:lnTo>
                      <a:lnTo>
                        <a:pt x="0" y="345"/>
                      </a:lnTo>
                      <a:lnTo>
                        <a:pt x="33"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9" name="Freeform 45"/>
                <p:cNvSpPr>
                  <a:spLocks/>
                </p:cNvSpPr>
                <p:nvPr/>
              </p:nvSpPr>
              <p:spPr bwMode="auto">
                <a:xfrm>
                  <a:off x="2523" y="1208"/>
                  <a:ext cx="615" cy="427"/>
                </a:xfrm>
                <a:custGeom>
                  <a:avLst/>
                  <a:gdLst>
                    <a:gd name="T0" fmla="*/ 24 w 654"/>
                    <a:gd name="T1" fmla="*/ 0 h 427"/>
                    <a:gd name="T2" fmla="*/ 252 w 654"/>
                    <a:gd name="T3" fmla="*/ 21 h 427"/>
                    <a:gd name="T4" fmla="*/ 504 w 654"/>
                    <a:gd name="T5" fmla="*/ 30 h 427"/>
                    <a:gd name="T6" fmla="*/ 486 w 654"/>
                    <a:gd name="T7" fmla="*/ 71 h 427"/>
                    <a:gd name="T8" fmla="*/ 512 w 654"/>
                    <a:gd name="T9" fmla="*/ 100 h 427"/>
                    <a:gd name="T10" fmla="*/ 510 w 654"/>
                    <a:gd name="T11" fmla="*/ 310 h 427"/>
                    <a:gd name="T12" fmla="*/ 499 w 654"/>
                    <a:gd name="T13" fmla="*/ 309 h 427"/>
                    <a:gd name="T14" fmla="*/ 499 w 654"/>
                    <a:gd name="T15" fmla="*/ 336 h 427"/>
                    <a:gd name="T16" fmla="*/ 510 w 654"/>
                    <a:gd name="T17" fmla="*/ 356 h 427"/>
                    <a:gd name="T18" fmla="*/ 504 w 654"/>
                    <a:gd name="T19" fmla="*/ 377 h 427"/>
                    <a:gd name="T20" fmla="*/ 510 w 654"/>
                    <a:gd name="T21" fmla="*/ 427 h 427"/>
                    <a:gd name="T22" fmla="*/ 497 w 654"/>
                    <a:gd name="T23" fmla="*/ 420 h 427"/>
                    <a:gd name="T24" fmla="*/ 482 w 654"/>
                    <a:gd name="T25" fmla="*/ 403 h 427"/>
                    <a:gd name="T26" fmla="*/ 439 w 654"/>
                    <a:gd name="T27" fmla="*/ 383 h 427"/>
                    <a:gd name="T28" fmla="*/ 395 w 654"/>
                    <a:gd name="T29" fmla="*/ 386 h 427"/>
                    <a:gd name="T30" fmla="*/ 370 w 654"/>
                    <a:gd name="T31" fmla="*/ 362 h 427"/>
                    <a:gd name="T32" fmla="*/ 0 w 654"/>
                    <a:gd name="T33" fmla="*/ 335 h 427"/>
                    <a:gd name="T34" fmla="*/ 24 w 654"/>
                    <a:gd name="T35" fmla="*/ 0 h 427"/>
                    <a:gd name="T36" fmla="*/ 24 w 654"/>
                    <a:gd name="T37" fmla="*/ 0 h 4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7"/>
                    <a:gd name="T59" fmla="*/ 654 w 654"/>
                    <a:gd name="T60" fmla="*/ 427 h 4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7">
                      <a:moveTo>
                        <a:pt x="32" y="0"/>
                      </a:moveTo>
                      <a:lnTo>
                        <a:pt x="322" y="21"/>
                      </a:lnTo>
                      <a:lnTo>
                        <a:pt x="644" y="30"/>
                      </a:lnTo>
                      <a:lnTo>
                        <a:pt x="622" y="71"/>
                      </a:lnTo>
                      <a:lnTo>
                        <a:pt x="654" y="100"/>
                      </a:lnTo>
                      <a:lnTo>
                        <a:pt x="652" y="310"/>
                      </a:lnTo>
                      <a:lnTo>
                        <a:pt x="639" y="309"/>
                      </a:lnTo>
                      <a:lnTo>
                        <a:pt x="639" y="336"/>
                      </a:lnTo>
                      <a:lnTo>
                        <a:pt x="651" y="356"/>
                      </a:lnTo>
                      <a:lnTo>
                        <a:pt x="644" y="377"/>
                      </a:lnTo>
                      <a:lnTo>
                        <a:pt x="651" y="427"/>
                      </a:lnTo>
                      <a:lnTo>
                        <a:pt x="636" y="420"/>
                      </a:lnTo>
                      <a:lnTo>
                        <a:pt x="618" y="403"/>
                      </a:lnTo>
                      <a:lnTo>
                        <a:pt x="562" y="383"/>
                      </a:lnTo>
                      <a:lnTo>
                        <a:pt x="505" y="386"/>
                      </a:lnTo>
                      <a:lnTo>
                        <a:pt x="473" y="362"/>
                      </a:lnTo>
                      <a:lnTo>
                        <a:pt x="0" y="335"/>
                      </a:lnTo>
                      <a:lnTo>
                        <a:pt x="32"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0" name="Freeform 46"/>
                <p:cNvSpPr>
                  <a:spLocks/>
                </p:cNvSpPr>
                <p:nvPr/>
              </p:nvSpPr>
              <p:spPr bwMode="auto">
                <a:xfrm>
                  <a:off x="2504" y="1544"/>
                  <a:ext cx="726" cy="374"/>
                </a:xfrm>
                <a:custGeom>
                  <a:avLst/>
                  <a:gdLst>
                    <a:gd name="T0" fmla="*/ 17 w 767"/>
                    <a:gd name="T1" fmla="*/ 0 h 374"/>
                    <a:gd name="T2" fmla="*/ 385 w 767"/>
                    <a:gd name="T3" fmla="*/ 27 h 374"/>
                    <a:gd name="T4" fmla="*/ 410 w 767"/>
                    <a:gd name="T5" fmla="*/ 51 h 374"/>
                    <a:gd name="T6" fmla="*/ 455 w 767"/>
                    <a:gd name="T7" fmla="*/ 48 h 374"/>
                    <a:gd name="T8" fmla="*/ 499 w 767"/>
                    <a:gd name="T9" fmla="*/ 68 h 374"/>
                    <a:gd name="T10" fmla="*/ 513 w 767"/>
                    <a:gd name="T11" fmla="*/ 85 h 374"/>
                    <a:gd name="T12" fmla="*/ 525 w 767"/>
                    <a:gd name="T13" fmla="*/ 92 h 374"/>
                    <a:gd name="T14" fmla="*/ 545 w 767"/>
                    <a:gd name="T15" fmla="*/ 163 h 374"/>
                    <a:gd name="T16" fmla="*/ 545 w 767"/>
                    <a:gd name="T17" fmla="*/ 184 h 374"/>
                    <a:gd name="T18" fmla="*/ 558 w 767"/>
                    <a:gd name="T19" fmla="*/ 218 h 374"/>
                    <a:gd name="T20" fmla="*/ 566 w 767"/>
                    <a:gd name="T21" fmla="*/ 272 h 374"/>
                    <a:gd name="T22" fmla="*/ 561 w 767"/>
                    <a:gd name="T23" fmla="*/ 288 h 374"/>
                    <a:gd name="T24" fmla="*/ 570 w 767"/>
                    <a:gd name="T25" fmla="*/ 306 h 374"/>
                    <a:gd name="T26" fmla="*/ 599 w 767"/>
                    <a:gd name="T27" fmla="*/ 374 h 374"/>
                    <a:gd name="T28" fmla="*/ 332 w 767"/>
                    <a:gd name="T29" fmla="*/ 370 h 374"/>
                    <a:gd name="T30" fmla="*/ 131 w 767"/>
                    <a:gd name="T31" fmla="*/ 354 h 374"/>
                    <a:gd name="T32" fmla="*/ 137 w 767"/>
                    <a:gd name="T33" fmla="*/ 242 h 374"/>
                    <a:gd name="T34" fmla="*/ 0 w 767"/>
                    <a:gd name="T35" fmla="*/ 226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4" y="27"/>
                      </a:lnTo>
                      <a:lnTo>
                        <a:pt x="526" y="51"/>
                      </a:lnTo>
                      <a:lnTo>
                        <a:pt x="583" y="48"/>
                      </a:lnTo>
                      <a:lnTo>
                        <a:pt x="639" y="68"/>
                      </a:lnTo>
                      <a:lnTo>
                        <a:pt x="657" y="85"/>
                      </a:lnTo>
                      <a:lnTo>
                        <a:pt x="672" y="92"/>
                      </a:lnTo>
                      <a:lnTo>
                        <a:pt x="698" y="163"/>
                      </a:lnTo>
                      <a:lnTo>
                        <a:pt x="698" y="184"/>
                      </a:lnTo>
                      <a:lnTo>
                        <a:pt x="715" y="218"/>
                      </a:lnTo>
                      <a:lnTo>
                        <a:pt x="724" y="272"/>
                      </a:lnTo>
                      <a:lnTo>
                        <a:pt x="719" y="288"/>
                      </a:lnTo>
                      <a:lnTo>
                        <a:pt x="730" y="306"/>
                      </a:lnTo>
                      <a:lnTo>
                        <a:pt x="767" y="374"/>
                      </a:lnTo>
                      <a:lnTo>
                        <a:pt x="426" y="370"/>
                      </a:lnTo>
                      <a:lnTo>
                        <a:pt x="167" y="354"/>
                      </a:lnTo>
                      <a:lnTo>
                        <a:pt x="175" y="242"/>
                      </a:lnTo>
                      <a:lnTo>
                        <a:pt x="0" y="226"/>
                      </a:lnTo>
                      <a:lnTo>
                        <a:pt x="21"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1" name="Freeform 47"/>
                <p:cNvSpPr>
                  <a:spLocks/>
                </p:cNvSpPr>
                <p:nvPr/>
              </p:nvSpPr>
              <p:spPr bwMode="auto">
                <a:xfrm>
                  <a:off x="2637" y="1898"/>
                  <a:ext cx="646" cy="364"/>
                </a:xfrm>
                <a:custGeom>
                  <a:avLst/>
                  <a:gdLst>
                    <a:gd name="T0" fmla="*/ 19 w 691"/>
                    <a:gd name="T1" fmla="*/ 0 h 364"/>
                    <a:gd name="T2" fmla="*/ 220 w 691"/>
                    <a:gd name="T3" fmla="*/ 16 h 364"/>
                    <a:gd name="T4" fmla="*/ 487 w 691"/>
                    <a:gd name="T5" fmla="*/ 20 h 364"/>
                    <a:gd name="T6" fmla="*/ 501 w 691"/>
                    <a:gd name="T7" fmla="*/ 36 h 364"/>
                    <a:gd name="T8" fmla="*/ 511 w 691"/>
                    <a:gd name="T9" fmla="*/ 33 h 364"/>
                    <a:gd name="T10" fmla="*/ 521 w 691"/>
                    <a:gd name="T11" fmla="*/ 50 h 364"/>
                    <a:gd name="T12" fmla="*/ 513 w 691"/>
                    <a:gd name="T13" fmla="*/ 50 h 364"/>
                    <a:gd name="T14" fmla="*/ 503 w 691"/>
                    <a:gd name="T15" fmla="*/ 73 h 364"/>
                    <a:gd name="T16" fmla="*/ 525 w 691"/>
                    <a:gd name="T17" fmla="*/ 112 h 364"/>
                    <a:gd name="T18" fmla="*/ 541 w 691"/>
                    <a:gd name="T19" fmla="*/ 118 h 364"/>
                    <a:gd name="T20" fmla="*/ 539 w 691"/>
                    <a:gd name="T21" fmla="*/ 363 h 364"/>
                    <a:gd name="T22" fmla="*/ 309 w 691"/>
                    <a:gd name="T23" fmla="*/ 364 h 364"/>
                    <a:gd name="T24" fmla="*/ 0 w 691"/>
                    <a:gd name="T25" fmla="*/ 347 h 364"/>
                    <a:gd name="T26" fmla="*/ 19 w 691"/>
                    <a:gd name="T27" fmla="*/ 0 h 364"/>
                    <a:gd name="T28" fmla="*/ 19 w 691"/>
                    <a:gd name="T29" fmla="*/ 0 h 3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4"/>
                    <a:gd name="T47" fmla="*/ 691 w 691"/>
                    <a:gd name="T48" fmla="*/ 364 h 3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4">
                      <a:moveTo>
                        <a:pt x="23" y="0"/>
                      </a:moveTo>
                      <a:lnTo>
                        <a:pt x="282" y="16"/>
                      </a:lnTo>
                      <a:lnTo>
                        <a:pt x="623" y="20"/>
                      </a:lnTo>
                      <a:lnTo>
                        <a:pt x="641" y="36"/>
                      </a:lnTo>
                      <a:lnTo>
                        <a:pt x="652" y="33"/>
                      </a:lnTo>
                      <a:lnTo>
                        <a:pt x="665" y="50"/>
                      </a:lnTo>
                      <a:lnTo>
                        <a:pt x="654" y="50"/>
                      </a:lnTo>
                      <a:lnTo>
                        <a:pt x="643" y="73"/>
                      </a:lnTo>
                      <a:lnTo>
                        <a:pt x="670" y="112"/>
                      </a:lnTo>
                      <a:lnTo>
                        <a:pt x="691" y="118"/>
                      </a:lnTo>
                      <a:lnTo>
                        <a:pt x="688" y="363"/>
                      </a:lnTo>
                      <a:lnTo>
                        <a:pt x="395" y="364"/>
                      </a:lnTo>
                      <a:lnTo>
                        <a:pt x="0" y="347"/>
                      </a:lnTo>
                      <a:lnTo>
                        <a:pt x="23"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2" name="Freeform 48"/>
                <p:cNvSpPr>
                  <a:spLocks/>
                </p:cNvSpPr>
                <p:nvPr/>
              </p:nvSpPr>
              <p:spPr bwMode="auto">
                <a:xfrm>
                  <a:off x="2550" y="2239"/>
                  <a:ext cx="755" cy="408"/>
                </a:xfrm>
                <a:custGeom>
                  <a:avLst/>
                  <a:gdLst>
                    <a:gd name="T0" fmla="*/ 5 w 803"/>
                    <a:gd name="T1" fmla="*/ 0 h 408"/>
                    <a:gd name="T2" fmla="*/ 73 w 803"/>
                    <a:gd name="T3" fmla="*/ 7 h 408"/>
                    <a:gd name="T4" fmla="*/ 383 w 803"/>
                    <a:gd name="T5" fmla="*/ 24 h 408"/>
                    <a:gd name="T6" fmla="*/ 611 w 803"/>
                    <a:gd name="T7" fmla="*/ 23 h 408"/>
                    <a:gd name="T8" fmla="*/ 614 w 803"/>
                    <a:gd name="T9" fmla="*/ 83 h 408"/>
                    <a:gd name="T10" fmla="*/ 628 w 803"/>
                    <a:gd name="T11" fmla="*/ 213 h 408"/>
                    <a:gd name="T12" fmla="*/ 625 w 803"/>
                    <a:gd name="T13" fmla="*/ 412 h 408"/>
                    <a:gd name="T14" fmla="*/ 574 w 803"/>
                    <a:gd name="T15" fmla="*/ 378 h 408"/>
                    <a:gd name="T16" fmla="*/ 522 w 803"/>
                    <a:gd name="T17" fmla="*/ 391 h 408"/>
                    <a:gd name="T18" fmla="*/ 481 w 803"/>
                    <a:gd name="T19" fmla="*/ 405 h 408"/>
                    <a:gd name="T20" fmla="*/ 424 w 803"/>
                    <a:gd name="T21" fmla="*/ 405 h 408"/>
                    <a:gd name="T22" fmla="*/ 383 w 803"/>
                    <a:gd name="T23" fmla="*/ 375 h 408"/>
                    <a:gd name="T24" fmla="*/ 370 w 803"/>
                    <a:gd name="T25" fmla="*/ 391 h 408"/>
                    <a:gd name="T26" fmla="*/ 304 w 803"/>
                    <a:gd name="T27" fmla="*/ 354 h 408"/>
                    <a:gd name="T28" fmla="*/ 272 w 803"/>
                    <a:gd name="T29" fmla="*/ 344 h 408"/>
                    <a:gd name="T30" fmla="*/ 256 w 803"/>
                    <a:gd name="T31" fmla="*/ 323 h 408"/>
                    <a:gd name="T32" fmla="*/ 234 w 803"/>
                    <a:gd name="T33" fmla="*/ 323 h 408"/>
                    <a:gd name="T34" fmla="*/ 213 w 803"/>
                    <a:gd name="T35" fmla="*/ 300 h 408"/>
                    <a:gd name="T36" fmla="*/ 220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7"/>
                      </a:lnTo>
                      <a:lnTo>
                        <a:pt x="489" y="24"/>
                      </a:lnTo>
                      <a:lnTo>
                        <a:pt x="782" y="23"/>
                      </a:lnTo>
                      <a:lnTo>
                        <a:pt x="785" y="83"/>
                      </a:lnTo>
                      <a:lnTo>
                        <a:pt x="803" y="209"/>
                      </a:lnTo>
                      <a:lnTo>
                        <a:pt x="800" y="408"/>
                      </a:lnTo>
                      <a:lnTo>
                        <a:pt x="735" y="374"/>
                      </a:lnTo>
                      <a:lnTo>
                        <a:pt x="667" y="387"/>
                      </a:lnTo>
                      <a:lnTo>
                        <a:pt x="617" y="401"/>
                      </a:lnTo>
                      <a:lnTo>
                        <a:pt x="544" y="401"/>
                      </a:lnTo>
                      <a:lnTo>
                        <a:pt x="489" y="371"/>
                      </a:lnTo>
                      <a:lnTo>
                        <a:pt x="473" y="387"/>
                      </a:lnTo>
                      <a:lnTo>
                        <a:pt x="389" y="350"/>
                      </a:lnTo>
                      <a:lnTo>
                        <a:pt x="347" y="340"/>
                      </a:lnTo>
                      <a:lnTo>
                        <a:pt x="326" y="319"/>
                      </a:lnTo>
                      <a:lnTo>
                        <a:pt x="300" y="319"/>
                      </a:lnTo>
                      <a:lnTo>
                        <a:pt x="272" y="296"/>
                      </a:lnTo>
                      <a:lnTo>
                        <a:pt x="282" y="76"/>
                      </a:lnTo>
                      <a:lnTo>
                        <a:pt x="0" y="60"/>
                      </a:lnTo>
                      <a:lnTo>
                        <a:pt x="5"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3" name="Freeform 49"/>
                <p:cNvSpPr>
                  <a:spLocks/>
                </p:cNvSpPr>
                <p:nvPr/>
              </p:nvSpPr>
              <p:spPr bwMode="auto">
                <a:xfrm>
                  <a:off x="3084" y="861"/>
                  <a:ext cx="570" cy="657"/>
                </a:xfrm>
                <a:custGeom>
                  <a:avLst/>
                  <a:gdLst>
                    <a:gd name="T0" fmla="*/ 4 w 606"/>
                    <a:gd name="T1" fmla="*/ 124 h 658"/>
                    <a:gd name="T2" fmla="*/ 22 w 606"/>
                    <a:gd name="T3" fmla="*/ 200 h 658"/>
                    <a:gd name="T4" fmla="*/ 24 w 606"/>
                    <a:gd name="T5" fmla="*/ 299 h 658"/>
                    <a:gd name="T6" fmla="*/ 37 w 606"/>
                    <a:gd name="T7" fmla="*/ 374 h 658"/>
                    <a:gd name="T8" fmla="*/ 21 w 606"/>
                    <a:gd name="T9" fmla="*/ 415 h 658"/>
                    <a:gd name="T10" fmla="*/ 45 w 606"/>
                    <a:gd name="T11" fmla="*/ 444 h 658"/>
                    <a:gd name="T12" fmla="*/ 43 w 606"/>
                    <a:gd name="T13" fmla="*/ 654 h 658"/>
                    <a:gd name="T14" fmla="*/ 388 w 606"/>
                    <a:gd name="T15" fmla="*/ 645 h 658"/>
                    <a:gd name="T16" fmla="*/ 383 w 606"/>
                    <a:gd name="T17" fmla="*/ 604 h 658"/>
                    <a:gd name="T18" fmla="*/ 346 w 606"/>
                    <a:gd name="T19" fmla="*/ 569 h 658"/>
                    <a:gd name="T20" fmla="*/ 327 w 606"/>
                    <a:gd name="T21" fmla="*/ 543 h 658"/>
                    <a:gd name="T22" fmla="*/ 280 w 606"/>
                    <a:gd name="T23" fmla="*/ 505 h 658"/>
                    <a:gd name="T24" fmla="*/ 282 w 606"/>
                    <a:gd name="T25" fmla="*/ 444 h 658"/>
                    <a:gd name="T26" fmla="*/ 272 w 606"/>
                    <a:gd name="T27" fmla="*/ 405 h 658"/>
                    <a:gd name="T28" fmla="*/ 310 w 606"/>
                    <a:gd name="T29" fmla="*/ 347 h 658"/>
                    <a:gd name="T30" fmla="*/ 309 w 606"/>
                    <a:gd name="T31" fmla="*/ 293 h 658"/>
                    <a:gd name="T32" fmla="*/ 372 w 606"/>
                    <a:gd name="T33" fmla="*/ 233 h 658"/>
                    <a:gd name="T34" fmla="*/ 387 w 606"/>
                    <a:gd name="T35" fmla="*/ 199 h 658"/>
                    <a:gd name="T36" fmla="*/ 474 w 606"/>
                    <a:gd name="T37" fmla="*/ 140 h 658"/>
                    <a:gd name="T38" fmla="*/ 435 w 606"/>
                    <a:gd name="T39" fmla="*/ 119 h 658"/>
                    <a:gd name="T40" fmla="*/ 401 w 606"/>
                    <a:gd name="T41" fmla="*/ 123 h 658"/>
                    <a:gd name="T42" fmla="*/ 393 w 606"/>
                    <a:gd name="T43" fmla="*/ 106 h 658"/>
                    <a:gd name="T44" fmla="*/ 329 w 606"/>
                    <a:gd name="T45" fmla="*/ 105 h 658"/>
                    <a:gd name="T46" fmla="*/ 288 w 606"/>
                    <a:gd name="T47" fmla="*/ 90 h 658"/>
                    <a:gd name="T48" fmla="*/ 201 w 606"/>
                    <a:gd name="T49" fmla="*/ 79 h 658"/>
                    <a:gd name="T50" fmla="*/ 188 w 606"/>
                    <a:gd name="T51" fmla="*/ 60 h 658"/>
                    <a:gd name="T52" fmla="*/ 152 w 606"/>
                    <a:gd name="T53" fmla="*/ 40 h 658"/>
                    <a:gd name="T54" fmla="*/ 147 w 606"/>
                    <a:gd name="T55" fmla="*/ 0 h 658"/>
                    <a:gd name="T56" fmla="*/ 123 w 606"/>
                    <a:gd name="T57" fmla="*/ 0 h 658"/>
                    <a:gd name="T58" fmla="*/ 123 w 606"/>
                    <a:gd name="T59" fmla="*/ 30 h 658"/>
                    <a:gd name="T60" fmla="*/ 0 w 606"/>
                    <a:gd name="T61" fmla="*/ 30 h 658"/>
                    <a:gd name="T62" fmla="*/ 4 w 606"/>
                    <a:gd name="T63" fmla="*/ 124 h 658"/>
                    <a:gd name="T64" fmla="*/ 4 w 606"/>
                    <a:gd name="T65" fmla="*/ 124 h 6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8"/>
                    <a:gd name="T101" fmla="*/ 606 w 606"/>
                    <a:gd name="T102" fmla="*/ 658 h 6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8">
                      <a:moveTo>
                        <a:pt x="4" y="124"/>
                      </a:moveTo>
                      <a:lnTo>
                        <a:pt x="28" y="200"/>
                      </a:lnTo>
                      <a:lnTo>
                        <a:pt x="31" y="299"/>
                      </a:lnTo>
                      <a:lnTo>
                        <a:pt x="47" y="378"/>
                      </a:lnTo>
                      <a:lnTo>
                        <a:pt x="25" y="419"/>
                      </a:lnTo>
                      <a:lnTo>
                        <a:pt x="57" y="448"/>
                      </a:lnTo>
                      <a:lnTo>
                        <a:pt x="55" y="658"/>
                      </a:lnTo>
                      <a:lnTo>
                        <a:pt x="497" y="649"/>
                      </a:lnTo>
                      <a:lnTo>
                        <a:pt x="489" y="608"/>
                      </a:lnTo>
                      <a:lnTo>
                        <a:pt x="442" y="573"/>
                      </a:lnTo>
                      <a:lnTo>
                        <a:pt x="418" y="547"/>
                      </a:lnTo>
                      <a:lnTo>
                        <a:pt x="358" y="509"/>
                      </a:lnTo>
                      <a:lnTo>
                        <a:pt x="360" y="448"/>
                      </a:lnTo>
                      <a:lnTo>
                        <a:pt x="347" y="409"/>
                      </a:lnTo>
                      <a:lnTo>
                        <a:pt x="397" y="351"/>
                      </a:lnTo>
                      <a:lnTo>
                        <a:pt x="394" y="293"/>
                      </a:lnTo>
                      <a:lnTo>
                        <a:pt x="475" y="233"/>
                      </a:lnTo>
                      <a:lnTo>
                        <a:pt x="494" y="199"/>
                      </a:lnTo>
                      <a:lnTo>
                        <a:pt x="606" y="140"/>
                      </a:lnTo>
                      <a:lnTo>
                        <a:pt x="556" y="119"/>
                      </a:lnTo>
                      <a:lnTo>
                        <a:pt x="512" y="123"/>
                      </a:lnTo>
                      <a:lnTo>
                        <a:pt x="502" y="106"/>
                      </a:lnTo>
                      <a:lnTo>
                        <a:pt x="421" y="105"/>
                      </a:lnTo>
                      <a:lnTo>
                        <a:pt x="368" y="90"/>
                      </a:lnTo>
                      <a:lnTo>
                        <a:pt x="256" y="79"/>
                      </a:lnTo>
                      <a:lnTo>
                        <a:pt x="240" y="60"/>
                      </a:lnTo>
                      <a:lnTo>
                        <a:pt x="195" y="40"/>
                      </a:lnTo>
                      <a:lnTo>
                        <a:pt x="187" y="0"/>
                      </a:lnTo>
                      <a:lnTo>
                        <a:pt x="157" y="0"/>
                      </a:lnTo>
                      <a:lnTo>
                        <a:pt x="157" y="30"/>
                      </a:lnTo>
                      <a:lnTo>
                        <a:pt x="0" y="30"/>
                      </a:lnTo>
                      <a:lnTo>
                        <a:pt x="4" y="12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4" name="Freeform 50"/>
                <p:cNvSpPr>
                  <a:spLocks/>
                </p:cNvSpPr>
                <p:nvPr/>
              </p:nvSpPr>
              <p:spPr bwMode="auto">
                <a:xfrm>
                  <a:off x="3124" y="1509"/>
                  <a:ext cx="523" cy="360"/>
                </a:xfrm>
                <a:custGeom>
                  <a:avLst/>
                  <a:gdLst>
                    <a:gd name="T0" fmla="*/ 0 w 556"/>
                    <a:gd name="T1" fmla="*/ 35 h 359"/>
                    <a:gd name="T2" fmla="*/ 8 w 556"/>
                    <a:gd name="T3" fmla="*/ 55 h 359"/>
                    <a:gd name="T4" fmla="*/ 5 w 556"/>
                    <a:gd name="T5" fmla="*/ 76 h 359"/>
                    <a:gd name="T6" fmla="*/ 8 w 556"/>
                    <a:gd name="T7" fmla="*/ 126 h 359"/>
                    <a:gd name="T8" fmla="*/ 30 w 556"/>
                    <a:gd name="T9" fmla="*/ 201 h 359"/>
                    <a:gd name="T10" fmla="*/ 30 w 556"/>
                    <a:gd name="T11" fmla="*/ 222 h 359"/>
                    <a:gd name="T12" fmla="*/ 43 w 556"/>
                    <a:gd name="T13" fmla="*/ 256 h 359"/>
                    <a:gd name="T14" fmla="*/ 50 w 556"/>
                    <a:gd name="T15" fmla="*/ 310 h 359"/>
                    <a:gd name="T16" fmla="*/ 46 w 556"/>
                    <a:gd name="T17" fmla="*/ 326 h 359"/>
                    <a:gd name="T18" fmla="*/ 54 w 556"/>
                    <a:gd name="T19" fmla="*/ 344 h 359"/>
                    <a:gd name="T20" fmla="*/ 333 w 556"/>
                    <a:gd name="T21" fmla="*/ 335 h 359"/>
                    <a:gd name="T22" fmla="*/ 353 w 556"/>
                    <a:gd name="T23" fmla="*/ 363 h 359"/>
                    <a:gd name="T24" fmla="*/ 383 w 556"/>
                    <a:gd name="T25" fmla="*/ 282 h 359"/>
                    <a:gd name="T26" fmla="*/ 374 w 556"/>
                    <a:gd name="T27" fmla="*/ 251 h 359"/>
                    <a:gd name="T28" fmla="*/ 422 w 556"/>
                    <a:gd name="T29" fmla="*/ 203 h 359"/>
                    <a:gd name="T30" fmla="*/ 432 w 556"/>
                    <a:gd name="T31" fmla="*/ 163 h 359"/>
                    <a:gd name="T32" fmla="*/ 396 w 556"/>
                    <a:gd name="T33" fmla="*/ 111 h 359"/>
                    <a:gd name="T34" fmla="*/ 360 w 556"/>
                    <a:gd name="T35" fmla="*/ 58 h 359"/>
                    <a:gd name="T36" fmla="*/ 353 w 556"/>
                    <a:gd name="T37" fmla="*/ 0 h 359"/>
                    <a:gd name="T38" fmla="*/ 9 w 556"/>
                    <a:gd name="T39" fmla="*/ 9 h 359"/>
                    <a:gd name="T40" fmla="*/ 0 w 556"/>
                    <a:gd name="T41" fmla="*/ 8 h 359"/>
                    <a:gd name="T42" fmla="*/ 0 w 556"/>
                    <a:gd name="T43" fmla="*/ 35 h 359"/>
                    <a:gd name="T44" fmla="*/ 0 w 556"/>
                    <a:gd name="T45" fmla="*/ 35 h 3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6"/>
                    <a:gd name="T70" fmla="*/ 0 h 359"/>
                    <a:gd name="T71" fmla="*/ 556 w 556"/>
                    <a:gd name="T72" fmla="*/ 359 h 3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6" h="359">
                      <a:moveTo>
                        <a:pt x="0" y="35"/>
                      </a:moveTo>
                      <a:lnTo>
                        <a:pt x="12" y="55"/>
                      </a:lnTo>
                      <a:lnTo>
                        <a:pt x="5" y="76"/>
                      </a:lnTo>
                      <a:lnTo>
                        <a:pt x="12" y="126"/>
                      </a:lnTo>
                      <a:lnTo>
                        <a:pt x="38" y="197"/>
                      </a:lnTo>
                      <a:lnTo>
                        <a:pt x="38" y="218"/>
                      </a:lnTo>
                      <a:lnTo>
                        <a:pt x="55" y="252"/>
                      </a:lnTo>
                      <a:lnTo>
                        <a:pt x="64" y="306"/>
                      </a:lnTo>
                      <a:lnTo>
                        <a:pt x="59" y="322"/>
                      </a:lnTo>
                      <a:lnTo>
                        <a:pt x="70" y="340"/>
                      </a:lnTo>
                      <a:lnTo>
                        <a:pt x="429" y="331"/>
                      </a:lnTo>
                      <a:lnTo>
                        <a:pt x="455" y="359"/>
                      </a:lnTo>
                      <a:lnTo>
                        <a:pt x="493" y="278"/>
                      </a:lnTo>
                      <a:lnTo>
                        <a:pt x="481" y="247"/>
                      </a:lnTo>
                      <a:lnTo>
                        <a:pt x="543" y="199"/>
                      </a:lnTo>
                      <a:lnTo>
                        <a:pt x="556" y="163"/>
                      </a:lnTo>
                      <a:lnTo>
                        <a:pt x="510" y="111"/>
                      </a:lnTo>
                      <a:lnTo>
                        <a:pt x="463" y="58"/>
                      </a:lnTo>
                      <a:lnTo>
                        <a:pt x="455" y="0"/>
                      </a:lnTo>
                      <a:lnTo>
                        <a:pt x="13" y="9"/>
                      </a:lnTo>
                      <a:lnTo>
                        <a:pt x="0" y="8"/>
                      </a:lnTo>
                      <a:lnTo>
                        <a:pt x="0" y="3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5" name="Freeform 51"/>
                <p:cNvSpPr>
                  <a:spLocks/>
                </p:cNvSpPr>
                <p:nvPr/>
              </p:nvSpPr>
              <p:spPr bwMode="auto">
                <a:xfrm>
                  <a:off x="3190" y="1841"/>
                  <a:ext cx="581" cy="525"/>
                </a:xfrm>
                <a:custGeom>
                  <a:avLst/>
                  <a:gdLst>
                    <a:gd name="T0" fmla="*/ 29 w 619"/>
                    <a:gd name="T1" fmla="*/ 77 h 525"/>
                    <a:gd name="T2" fmla="*/ 43 w 619"/>
                    <a:gd name="T3" fmla="*/ 93 h 525"/>
                    <a:gd name="T4" fmla="*/ 52 w 619"/>
                    <a:gd name="T5" fmla="*/ 90 h 525"/>
                    <a:gd name="T6" fmla="*/ 62 w 619"/>
                    <a:gd name="T7" fmla="*/ 107 h 525"/>
                    <a:gd name="T8" fmla="*/ 53 w 619"/>
                    <a:gd name="T9" fmla="*/ 107 h 525"/>
                    <a:gd name="T10" fmla="*/ 45 w 619"/>
                    <a:gd name="T11" fmla="*/ 130 h 525"/>
                    <a:gd name="T12" fmla="*/ 66 w 619"/>
                    <a:gd name="T13" fmla="*/ 169 h 525"/>
                    <a:gd name="T14" fmla="*/ 82 w 619"/>
                    <a:gd name="T15" fmla="*/ 175 h 525"/>
                    <a:gd name="T16" fmla="*/ 80 w 619"/>
                    <a:gd name="T17" fmla="*/ 420 h 525"/>
                    <a:gd name="T18" fmla="*/ 82 w 619"/>
                    <a:gd name="T19" fmla="*/ 480 h 525"/>
                    <a:gd name="T20" fmla="*/ 404 w 619"/>
                    <a:gd name="T21" fmla="*/ 467 h 525"/>
                    <a:gd name="T22" fmla="*/ 407 w 619"/>
                    <a:gd name="T23" fmla="*/ 502 h 525"/>
                    <a:gd name="T24" fmla="*/ 394 w 619"/>
                    <a:gd name="T25" fmla="*/ 525 h 525"/>
                    <a:gd name="T26" fmla="*/ 443 w 619"/>
                    <a:gd name="T27" fmla="*/ 522 h 525"/>
                    <a:gd name="T28" fmla="*/ 451 w 619"/>
                    <a:gd name="T29" fmla="*/ 502 h 525"/>
                    <a:gd name="T30" fmla="*/ 451 w 619"/>
                    <a:gd name="T31" fmla="*/ 480 h 525"/>
                    <a:gd name="T32" fmla="*/ 464 w 619"/>
                    <a:gd name="T33" fmla="*/ 463 h 525"/>
                    <a:gd name="T34" fmla="*/ 465 w 619"/>
                    <a:gd name="T35" fmla="*/ 446 h 525"/>
                    <a:gd name="T36" fmla="*/ 480 w 619"/>
                    <a:gd name="T37" fmla="*/ 444 h 525"/>
                    <a:gd name="T38" fmla="*/ 483 w 619"/>
                    <a:gd name="T39" fmla="*/ 408 h 525"/>
                    <a:gd name="T40" fmla="*/ 465 w 619"/>
                    <a:gd name="T41" fmla="*/ 404 h 525"/>
                    <a:gd name="T42" fmla="*/ 453 w 619"/>
                    <a:gd name="T43" fmla="*/ 378 h 525"/>
                    <a:gd name="T44" fmla="*/ 437 w 619"/>
                    <a:gd name="T45" fmla="*/ 315 h 525"/>
                    <a:gd name="T46" fmla="*/ 417 w 619"/>
                    <a:gd name="T47" fmla="*/ 305 h 525"/>
                    <a:gd name="T48" fmla="*/ 394 w 619"/>
                    <a:gd name="T49" fmla="*/ 282 h 525"/>
                    <a:gd name="T50" fmla="*/ 385 w 619"/>
                    <a:gd name="T51" fmla="*/ 250 h 525"/>
                    <a:gd name="T52" fmla="*/ 399 w 619"/>
                    <a:gd name="T53" fmla="*/ 200 h 525"/>
                    <a:gd name="T54" fmla="*/ 386 w 619"/>
                    <a:gd name="T55" fmla="*/ 190 h 525"/>
                    <a:gd name="T56" fmla="*/ 360 w 619"/>
                    <a:gd name="T57" fmla="*/ 190 h 525"/>
                    <a:gd name="T58" fmla="*/ 354 w 619"/>
                    <a:gd name="T59" fmla="*/ 159 h 525"/>
                    <a:gd name="T60" fmla="*/ 307 w 619"/>
                    <a:gd name="T61" fmla="*/ 98 h 525"/>
                    <a:gd name="T62" fmla="*/ 296 w 619"/>
                    <a:gd name="T63" fmla="*/ 47 h 525"/>
                    <a:gd name="T64" fmla="*/ 301 w 619"/>
                    <a:gd name="T65" fmla="*/ 28 h 525"/>
                    <a:gd name="T66" fmla="*/ 281 w 619"/>
                    <a:gd name="T67" fmla="*/ 0 h 525"/>
                    <a:gd name="T68" fmla="*/ 0 w 619"/>
                    <a:gd name="T69" fmla="*/ 9 h 525"/>
                    <a:gd name="T70" fmla="*/ 29 w 619"/>
                    <a:gd name="T71" fmla="*/ 77 h 525"/>
                    <a:gd name="T72" fmla="*/ 29 w 619"/>
                    <a:gd name="T73" fmla="*/ 77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9"/>
                    <a:gd name="T112" fmla="*/ 0 h 525"/>
                    <a:gd name="T113" fmla="*/ 619 w 619"/>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9" h="525">
                      <a:moveTo>
                        <a:pt x="37" y="77"/>
                      </a:moveTo>
                      <a:lnTo>
                        <a:pt x="55" y="93"/>
                      </a:lnTo>
                      <a:lnTo>
                        <a:pt x="66" y="90"/>
                      </a:lnTo>
                      <a:lnTo>
                        <a:pt x="79" y="107"/>
                      </a:lnTo>
                      <a:lnTo>
                        <a:pt x="68" y="107"/>
                      </a:lnTo>
                      <a:lnTo>
                        <a:pt x="57" y="130"/>
                      </a:lnTo>
                      <a:lnTo>
                        <a:pt x="84" y="169"/>
                      </a:lnTo>
                      <a:lnTo>
                        <a:pt x="105" y="175"/>
                      </a:lnTo>
                      <a:lnTo>
                        <a:pt x="102" y="420"/>
                      </a:lnTo>
                      <a:lnTo>
                        <a:pt x="105" y="480"/>
                      </a:lnTo>
                      <a:lnTo>
                        <a:pt x="517" y="467"/>
                      </a:lnTo>
                      <a:lnTo>
                        <a:pt x="520" y="502"/>
                      </a:lnTo>
                      <a:lnTo>
                        <a:pt x="504" y="525"/>
                      </a:lnTo>
                      <a:lnTo>
                        <a:pt x="567" y="522"/>
                      </a:lnTo>
                      <a:lnTo>
                        <a:pt x="578" y="502"/>
                      </a:lnTo>
                      <a:lnTo>
                        <a:pt x="578" y="480"/>
                      </a:lnTo>
                      <a:lnTo>
                        <a:pt x="593" y="463"/>
                      </a:lnTo>
                      <a:lnTo>
                        <a:pt x="597" y="446"/>
                      </a:lnTo>
                      <a:lnTo>
                        <a:pt x="614" y="444"/>
                      </a:lnTo>
                      <a:lnTo>
                        <a:pt x="619" y="408"/>
                      </a:lnTo>
                      <a:lnTo>
                        <a:pt x="596" y="404"/>
                      </a:lnTo>
                      <a:lnTo>
                        <a:pt x="581" y="378"/>
                      </a:lnTo>
                      <a:lnTo>
                        <a:pt x="559" y="315"/>
                      </a:lnTo>
                      <a:lnTo>
                        <a:pt x="533" y="305"/>
                      </a:lnTo>
                      <a:lnTo>
                        <a:pt x="504" y="282"/>
                      </a:lnTo>
                      <a:lnTo>
                        <a:pt x="492" y="250"/>
                      </a:lnTo>
                      <a:lnTo>
                        <a:pt x="510" y="200"/>
                      </a:lnTo>
                      <a:lnTo>
                        <a:pt x="495" y="190"/>
                      </a:lnTo>
                      <a:lnTo>
                        <a:pt x="460" y="190"/>
                      </a:lnTo>
                      <a:lnTo>
                        <a:pt x="452" y="159"/>
                      </a:lnTo>
                      <a:lnTo>
                        <a:pt x="392" y="98"/>
                      </a:lnTo>
                      <a:lnTo>
                        <a:pt x="379" y="47"/>
                      </a:lnTo>
                      <a:lnTo>
                        <a:pt x="385" y="28"/>
                      </a:lnTo>
                      <a:lnTo>
                        <a:pt x="359" y="0"/>
                      </a:lnTo>
                      <a:lnTo>
                        <a:pt x="0" y="9"/>
                      </a:lnTo>
                      <a:lnTo>
                        <a:pt x="37" y="7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6" name="Freeform 52"/>
                <p:cNvSpPr>
                  <a:spLocks/>
                </p:cNvSpPr>
                <p:nvPr/>
              </p:nvSpPr>
              <p:spPr bwMode="auto">
                <a:xfrm>
                  <a:off x="3288" y="2308"/>
                  <a:ext cx="440" cy="410"/>
                </a:xfrm>
                <a:custGeom>
                  <a:avLst/>
                  <a:gdLst>
                    <a:gd name="T0" fmla="*/ 14 w 468"/>
                    <a:gd name="T1" fmla="*/ 139 h 409"/>
                    <a:gd name="T2" fmla="*/ 11 w 468"/>
                    <a:gd name="T3" fmla="*/ 342 h 409"/>
                    <a:gd name="T4" fmla="*/ 21 w 468"/>
                    <a:gd name="T5" fmla="*/ 353 h 409"/>
                    <a:gd name="T6" fmla="*/ 45 w 468"/>
                    <a:gd name="T7" fmla="*/ 353 h 409"/>
                    <a:gd name="T8" fmla="*/ 46 w 468"/>
                    <a:gd name="T9" fmla="*/ 413 h 409"/>
                    <a:gd name="T10" fmla="*/ 265 w 468"/>
                    <a:gd name="T11" fmla="*/ 410 h 409"/>
                    <a:gd name="T12" fmla="*/ 259 w 468"/>
                    <a:gd name="T13" fmla="*/ 348 h 409"/>
                    <a:gd name="T14" fmla="*/ 278 w 468"/>
                    <a:gd name="T15" fmla="*/ 280 h 409"/>
                    <a:gd name="T16" fmla="*/ 306 w 468"/>
                    <a:gd name="T17" fmla="*/ 232 h 409"/>
                    <a:gd name="T18" fmla="*/ 304 w 468"/>
                    <a:gd name="T19" fmla="*/ 219 h 409"/>
                    <a:gd name="T20" fmla="*/ 324 w 468"/>
                    <a:gd name="T21" fmla="*/ 173 h 409"/>
                    <a:gd name="T22" fmla="*/ 335 w 468"/>
                    <a:gd name="T23" fmla="*/ 126 h 409"/>
                    <a:gd name="T24" fmla="*/ 332 w 468"/>
                    <a:gd name="T25" fmla="*/ 123 h 409"/>
                    <a:gd name="T26" fmla="*/ 349 w 468"/>
                    <a:gd name="T27" fmla="*/ 105 h 409"/>
                    <a:gd name="T28" fmla="*/ 366 w 468"/>
                    <a:gd name="T29" fmla="*/ 64 h 409"/>
                    <a:gd name="T30" fmla="*/ 361 w 468"/>
                    <a:gd name="T31" fmla="*/ 55 h 409"/>
                    <a:gd name="T32" fmla="*/ 312 w 468"/>
                    <a:gd name="T33" fmla="*/ 58 h 409"/>
                    <a:gd name="T34" fmla="*/ 324 w 468"/>
                    <a:gd name="T35" fmla="*/ 35 h 409"/>
                    <a:gd name="T36" fmla="*/ 322 w 468"/>
                    <a:gd name="T37" fmla="*/ 0 h 409"/>
                    <a:gd name="T38" fmla="*/ 0 w 468"/>
                    <a:gd name="T39" fmla="*/ 13 h 409"/>
                    <a:gd name="T40" fmla="*/ 14 w 468"/>
                    <a:gd name="T41" fmla="*/ 139 h 409"/>
                    <a:gd name="T42" fmla="*/ 14 w 468"/>
                    <a:gd name="T43" fmla="*/ 139 h 4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8"/>
                    <a:gd name="T67" fmla="*/ 0 h 409"/>
                    <a:gd name="T68" fmla="*/ 468 w 468"/>
                    <a:gd name="T69" fmla="*/ 409 h 4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8" h="409">
                      <a:moveTo>
                        <a:pt x="18" y="139"/>
                      </a:moveTo>
                      <a:lnTo>
                        <a:pt x="15" y="338"/>
                      </a:lnTo>
                      <a:lnTo>
                        <a:pt x="25" y="349"/>
                      </a:lnTo>
                      <a:lnTo>
                        <a:pt x="57" y="349"/>
                      </a:lnTo>
                      <a:lnTo>
                        <a:pt x="59" y="409"/>
                      </a:lnTo>
                      <a:lnTo>
                        <a:pt x="339" y="406"/>
                      </a:lnTo>
                      <a:lnTo>
                        <a:pt x="332" y="344"/>
                      </a:lnTo>
                      <a:lnTo>
                        <a:pt x="356" y="276"/>
                      </a:lnTo>
                      <a:lnTo>
                        <a:pt x="392" y="228"/>
                      </a:lnTo>
                      <a:lnTo>
                        <a:pt x="389" y="215"/>
                      </a:lnTo>
                      <a:lnTo>
                        <a:pt x="415" y="173"/>
                      </a:lnTo>
                      <a:lnTo>
                        <a:pt x="429" y="126"/>
                      </a:lnTo>
                      <a:lnTo>
                        <a:pt x="424" y="123"/>
                      </a:lnTo>
                      <a:lnTo>
                        <a:pt x="447" y="105"/>
                      </a:lnTo>
                      <a:lnTo>
                        <a:pt x="468" y="64"/>
                      </a:lnTo>
                      <a:lnTo>
                        <a:pt x="462" y="55"/>
                      </a:lnTo>
                      <a:lnTo>
                        <a:pt x="399" y="58"/>
                      </a:lnTo>
                      <a:lnTo>
                        <a:pt x="415" y="35"/>
                      </a:lnTo>
                      <a:lnTo>
                        <a:pt x="412" y="0"/>
                      </a:lnTo>
                      <a:lnTo>
                        <a:pt x="0" y="13"/>
                      </a:lnTo>
                      <a:lnTo>
                        <a:pt x="18" y="13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7" name="Freeform 53"/>
                <p:cNvSpPr>
                  <a:spLocks/>
                </p:cNvSpPr>
                <p:nvPr/>
              </p:nvSpPr>
              <p:spPr bwMode="auto">
                <a:xfrm>
                  <a:off x="3344" y="2715"/>
                  <a:ext cx="500" cy="450"/>
                </a:xfrm>
                <a:custGeom>
                  <a:avLst/>
                  <a:gdLst>
                    <a:gd name="T0" fmla="*/ 0 w 532"/>
                    <a:gd name="T1" fmla="*/ 3 h 450"/>
                    <a:gd name="T2" fmla="*/ 6 w 532"/>
                    <a:gd name="T3" fmla="*/ 125 h 450"/>
                    <a:gd name="T4" fmla="*/ 43 w 532"/>
                    <a:gd name="T5" fmla="*/ 214 h 450"/>
                    <a:gd name="T6" fmla="*/ 29 w 532"/>
                    <a:gd name="T7" fmla="*/ 283 h 450"/>
                    <a:gd name="T8" fmla="*/ 32 w 532"/>
                    <a:gd name="T9" fmla="*/ 341 h 450"/>
                    <a:gd name="T10" fmla="*/ 13 w 532"/>
                    <a:gd name="T11" fmla="*/ 371 h 450"/>
                    <a:gd name="T12" fmla="*/ 21 w 532"/>
                    <a:gd name="T13" fmla="*/ 380 h 450"/>
                    <a:gd name="T14" fmla="*/ 76 w 532"/>
                    <a:gd name="T15" fmla="*/ 371 h 450"/>
                    <a:gd name="T16" fmla="*/ 145 w 532"/>
                    <a:gd name="T17" fmla="*/ 395 h 450"/>
                    <a:gd name="T18" fmla="*/ 166 w 532"/>
                    <a:gd name="T19" fmla="*/ 372 h 450"/>
                    <a:gd name="T20" fmla="*/ 233 w 532"/>
                    <a:gd name="T21" fmla="*/ 408 h 450"/>
                    <a:gd name="T22" fmla="*/ 241 w 532"/>
                    <a:gd name="T23" fmla="*/ 427 h 450"/>
                    <a:gd name="T24" fmla="*/ 266 w 532"/>
                    <a:gd name="T25" fmla="*/ 442 h 450"/>
                    <a:gd name="T26" fmla="*/ 278 w 532"/>
                    <a:gd name="T27" fmla="*/ 424 h 450"/>
                    <a:gd name="T28" fmla="*/ 311 w 532"/>
                    <a:gd name="T29" fmla="*/ 440 h 450"/>
                    <a:gd name="T30" fmla="*/ 331 w 532"/>
                    <a:gd name="T31" fmla="*/ 427 h 450"/>
                    <a:gd name="T32" fmla="*/ 327 w 532"/>
                    <a:gd name="T33" fmla="*/ 401 h 450"/>
                    <a:gd name="T34" fmla="*/ 382 w 532"/>
                    <a:gd name="T35" fmla="*/ 424 h 450"/>
                    <a:gd name="T36" fmla="*/ 379 w 532"/>
                    <a:gd name="T37" fmla="*/ 450 h 450"/>
                    <a:gd name="T38" fmla="*/ 415 w 532"/>
                    <a:gd name="T39" fmla="*/ 416 h 450"/>
                    <a:gd name="T40" fmla="*/ 383 w 532"/>
                    <a:gd name="T41" fmla="*/ 411 h 450"/>
                    <a:gd name="T42" fmla="*/ 357 w 532"/>
                    <a:gd name="T43" fmla="*/ 379 h 450"/>
                    <a:gd name="T44" fmla="*/ 389 w 532"/>
                    <a:gd name="T45" fmla="*/ 337 h 450"/>
                    <a:gd name="T46" fmla="*/ 389 w 532"/>
                    <a:gd name="T47" fmla="*/ 312 h 450"/>
                    <a:gd name="T48" fmla="*/ 355 w 532"/>
                    <a:gd name="T49" fmla="*/ 348 h 450"/>
                    <a:gd name="T50" fmla="*/ 338 w 532"/>
                    <a:gd name="T51" fmla="*/ 337 h 450"/>
                    <a:gd name="T52" fmla="*/ 352 w 532"/>
                    <a:gd name="T53" fmla="*/ 316 h 450"/>
                    <a:gd name="T54" fmla="*/ 315 w 532"/>
                    <a:gd name="T55" fmla="*/ 330 h 450"/>
                    <a:gd name="T56" fmla="*/ 290 w 532"/>
                    <a:gd name="T57" fmla="*/ 317 h 450"/>
                    <a:gd name="T58" fmla="*/ 297 w 532"/>
                    <a:gd name="T59" fmla="*/ 296 h 450"/>
                    <a:gd name="T60" fmla="*/ 361 w 532"/>
                    <a:gd name="T61" fmla="*/ 312 h 450"/>
                    <a:gd name="T62" fmla="*/ 336 w 532"/>
                    <a:gd name="T63" fmla="*/ 259 h 450"/>
                    <a:gd name="T64" fmla="*/ 339 w 532"/>
                    <a:gd name="T65" fmla="*/ 220 h 450"/>
                    <a:gd name="T66" fmla="*/ 193 w 532"/>
                    <a:gd name="T67" fmla="*/ 228 h 450"/>
                    <a:gd name="T68" fmla="*/ 211 w 532"/>
                    <a:gd name="T69" fmla="*/ 144 h 450"/>
                    <a:gd name="T70" fmla="*/ 236 w 532"/>
                    <a:gd name="T71" fmla="*/ 100 h 450"/>
                    <a:gd name="T72" fmla="*/ 227 w 532"/>
                    <a:gd name="T73" fmla="*/ 89 h 450"/>
                    <a:gd name="T74" fmla="*/ 218 w 532"/>
                    <a:gd name="T75" fmla="*/ 0 h 450"/>
                    <a:gd name="T76" fmla="*/ 0 w 532"/>
                    <a:gd name="T77" fmla="*/ 3 h 450"/>
                    <a:gd name="T78" fmla="*/ 0 w 532"/>
                    <a:gd name="T79" fmla="*/ 3 h 450"/>
                    <a:gd name="T80" fmla="*/ 0 w 532"/>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2"/>
                    <a:gd name="T124" fmla="*/ 0 h 450"/>
                    <a:gd name="T125" fmla="*/ 532 w 532"/>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2" h="450">
                      <a:moveTo>
                        <a:pt x="0" y="3"/>
                      </a:moveTo>
                      <a:lnTo>
                        <a:pt x="6" y="125"/>
                      </a:lnTo>
                      <a:lnTo>
                        <a:pt x="55" y="214"/>
                      </a:lnTo>
                      <a:lnTo>
                        <a:pt x="37" y="283"/>
                      </a:lnTo>
                      <a:lnTo>
                        <a:pt x="40" y="341"/>
                      </a:lnTo>
                      <a:lnTo>
                        <a:pt x="17" y="371"/>
                      </a:lnTo>
                      <a:lnTo>
                        <a:pt x="27" y="380"/>
                      </a:lnTo>
                      <a:lnTo>
                        <a:pt x="97" y="371"/>
                      </a:lnTo>
                      <a:lnTo>
                        <a:pt x="186" y="395"/>
                      </a:lnTo>
                      <a:lnTo>
                        <a:pt x="213" y="372"/>
                      </a:lnTo>
                      <a:lnTo>
                        <a:pt x="299" y="408"/>
                      </a:lnTo>
                      <a:lnTo>
                        <a:pt x="307" y="427"/>
                      </a:lnTo>
                      <a:lnTo>
                        <a:pt x="340" y="442"/>
                      </a:lnTo>
                      <a:lnTo>
                        <a:pt x="356" y="424"/>
                      </a:lnTo>
                      <a:lnTo>
                        <a:pt x="398" y="440"/>
                      </a:lnTo>
                      <a:lnTo>
                        <a:pt x="424" y="427"/>
                      </a:lnTo>
                      <a:lnTo>
                        <a:pt x="419" y="401"/>
                      </a:lnTo>
                      <a:lnTo>
                        <a:pt x="489" y="424"/>
                      </a:lnTo>
                      <a:lnTo>
                        <a:pt x="485" y="450"/>
                      </a:lnTo>
                      <a:lnTo>
                        <a:pt x="532" y="416"/>
                      </a:lnTo>
                      <a:lnTo>
                        <a:pt x="490" y="411"/>
                      </a:lnTo>
                      <a:lnTo>
                        <a:pt x="458" y="379"/>
                      </a:lnTo>
                      <a:lnTo>
                        <a:pt x="498" y="337"/>
                      </a:lnTo>
                      <a:lnTo>
                        <a:pt x="498" y="312"/>
                      </a:lnTo>
                      <a:lnTo>
                        <a:pt x="455" y="348"/>
                      </a:lnTo>
                      <a:lnTo>
                        <a:pt x="433" y="337"/>
                      </a:lnTo>
                      <a:lnTo>
                        <a:pt x="451" y="316"/>
                      </a:lnTo>
                      <a:lnTo>
                        <a:pt x="403" y="330"/>
                      </a:lnTo>
                      <a:lnTo>
                        <a:pt x="372" y="317"/>
                      </a:lnTo>
                      <a:lnTo>
                        <a:pt x="380" y="296"/>
                      </a:lnTo>
                      <a:lnTo>
                        <a:pt x="463" y="312"/>
                      </a:lnTo>
                      <a:lnTo>
                        <a:pt x="430" y="259"/>
                      </a:lnTo>
                      <a:lnTo>
                        <a:pt x="435" y="220"/>
                      </a:lnTo>
                      <a:lnTo>
                        <a:pt x="247" y="228"/>
                      </a:lnTo>
                      <a:lnTo>
                        <a:pt x="270" y="144"/>
                      </a:lnTo>
                      <a:lnTo>
                        <a:pt x="302" y="100"/>
                      </a:lnTo>
                      <a:lnTo>
                        <a:pt x="291" y="89"/>
                      </a:lnTo>
                      <a:lnTo>
                        <a:pt x="280" y="0"/>
                      </a:lnTo>
                      <a:lnTo>
                        <a:pt x="0" y="3"/>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8" name="Freeform 54"/>
                <p:cNvSpPr>
                  <a:spLocks/>
                </p:cNvSpPr>
                <p:nvPr/>
              </p:nvSpPr>
              <p:spPr bwMode="auto">
                <a:xfrm>
                  <a:off x="3598" y="1045"/>
                  <a:ext cx="497" cy="265"/>
                </a:xfrm>
                <a:custGeom>
                  <a:avLst/>
                  <a:gdLst>
                    <a:gd name="T0" fmla="*/ 148 w 529"/>
                    <a:gd name="T1" fmla="*/ 173 h 264"/>
                    <a:gd name="T2" fmla="*/ 155 w 529"/>
                    <a:gd name="T3" fmla="*/ 190 h 264"/>
                    <a:gd name="T4" fmla="*/ 169 w 529"/>
                    <a:gd name="T5" fmla="*/ 194 h 264"/>
                    <a:gd name="T6" fmla="*/ 189 w 529"/>
                    <a:gd name="T7" fmla="*/ 264 h 264"/>
                    <a:gd name="T8" fmla="*/ 226 w 529"/>
                    <a:gd name="T9" fmla="*/ 168 h 264"/>
                    <a:gd name="T10" fmla="*/ 244 w 529"/>
                    <a:gd name="T11" fmla="*/ 172 h 264"/>
                    <a:gd name="T12" fmla="*/ 268 w 529"/>
                    <a:gd name="T13" fmla="*/ 157 h 264"/>
                    <a:gd name="T14" fmla="*/ 308 w 529"/>
                    <a:gd name="T15" fmla="*/ 157 h 264"/>
                    <a:gd name="T16" fmla="*/ 322 w 529"/>
                    <a:gd name="T17" fmla="*/ 134 h 264"/>
                    <a:gd name="T18" fmla="*/ 399 w 529"/>
                    <a:gd name="T19" fmla="*/ 138 h 264"/>
                    <a:gd name="T20" fmla="*/ 412 w 529"/>
                    <a:gd name="T21" fmla="*/ 123 h 264"/>
                    <a:gd name="T22" fmla="*/ 389 w 529"/>
                    <a:gd name="T23" fmla="*/ 86 h 264"/>
                    <a:gd name="T24" fmla="*/ 341 w 529"/>
                    <a:gd name="T25" fmla="*/ 88 h 264"/>
                    <a:gd name="T26" fmla="*/ 303 w 529"/>
                    <a:gd name="T27" fmla="*/ 81 h 264"/>
                    <a:gd name="T28" fmla="*/ 256 w 529"/>
                    <a:gd name="T29" fmla="*/ 81 h 264"/>
                    <a:gd name="T30" fmla="*/ 241 w 529"/>
                    <a:gd name="T31" fmla="*/ 112 h 264"/>
                    <a:gd name="T32" fmla="*/ 215 w 529"/>
                    <a:gd name="T33" fmla="*/ 94 h 264"/>
                    <a:gd name="T34" fmla="*/ 190 w 529"/>
                    <a:gd name="T35" fmla="*/ 97 h 264"/>
                    <a:gd name="T36" fmla="*/ 180 w 529"/>
                    <a:gd name="T37" fmla="*/ 65 h 264"/>
                    <a:gd name="T38" fmla="*/ 127 w 529"/>
                    <a:gd name="T39" fmla="*/ 60 h 264"/>
                    <a:gd name="T40" fmla="*/ 121 w 529"/>
                    <a:gd name="T41" fmla="*/ 47 h 264"/>
                    <a:gd name="T42" fmla="*/ 145 w 529"/>
                    <a:gd name="T43" fmla="*/ 15 h 264"/>
                    <a:gd name="T44" fmla="*/ 163 w 529"/>
                    <a:gd name="T45" fmla="*/ 11 h 264"/>
                    <a:gd name="T46" fmla="*/ 145 w 529"/>
                    <a:gd name="T47" fmla="*/ 0 h 264"/>
                    <a:gd name="T48" fmla="*/ 115 w 529"/>
                    <a:gd name="T49" fmla="*/ 10 h 264"/>
                    <a:gd name="T50" fmla="*/ 65 w 529"/>
                    <a:gd name="T51" fmla="*/ 75 h 264"/>
                    <a:gd name="T52" fmla="*/ 39 w 529"/>
                    <a:gd name="T53" fmla="*/ 81 h 264"/>
                    <a:gd name="T54" fmla="*/ 0 w 529"/>
                    <a:gd name="T55" fmla="*/ 113 h 264"/>
                    <a:gd name="T56" fmla="*/ 148 w 529"/>
                    <a:gd name="T57" fmla="*/ 173 h 264"/>
                    <a:gd name="T58" fmla="*/ 148 w 529"/>
                    <a:gd name="T59" fmla="*/ 173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29"/>
                    <a:gd name="T91" fmla="*/ 0 h 264"/>
                    <a:gd name="T92" fmla="*/ 529 w 529"/>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29" h="264">
                      <a:moveTo>
                        <a:pt x="191" y="173"/>
                      </a:moveTo>
                      <a:lnTo>
                        <a:pt x="199" y="190"/>
                      </a:lnTo>
                      <a:lnTo>
                        <a:pt x="217" y="194"/>
                      </a:lnTo>
                      <a:lnTo>
                        <a:pt x="243" y="264"/>
                      </a:lnTo>
                      <a:lnTo>
                        <a:pt x="290" y="168"/>
                      </a:lnTo>
                      <a:lnTo>
                        <a:pt x="314" y="172"/>
                      </a:lnTo>
                      <a:lnTo>
                        <a:pt x="343" y="157"/>
                      </a:lnTo>
                      <a:lnTo>
                        <a:pt x="395" y="157"/>
                      </a:lnTo>
                      <a:lnTo>
                        <a:pt x="413" y="134"/>
                      </a:lnTo>
                      <a:lnTo>
                        <a:pt x="512" y="138"/>
                      </a:lnTo>
                      <a:lnTo>
                        <a:pt x="529" y="123"/>
                      </a:lnTo>
                      <a:lnTo>
                        <a:pt x="499" y="86"/>
                      </a:lnTo>
                      <a:lnTo>
                        <a:pt x="437" y="88"/>
                      </a:lnTo>
                      <a:lnTo>
                        <a:pt x="390" y="81"/>
                      </a:lnTo>
                      <a:lnTo>
                        <a:pt x="329" y="81"/>
                      </a:lnTo>
                      <a:lnTo>
                        <a:pt x="308" y="112"/>
                      </a:lnTo>
                      <a:lnTo>
                        <a:pt x="277" y="94"/>
                      </a:lnTo>
                      <a:lnTo>
                        <a:pt x="244" y="97"/>
                      </a:lnTo>
                      <a:lnTo>
                        <a:pt x="231" y="65"/>
                      </a:lnTo>
                      <a:lnTo>
                        <a:pt x="163" y="60"/>
                      </a:lnTo>
                      <a:lnTo>
                        <a:pt x="155" y="47"/>
                      </a:lnTo>
                      <a:lnTo>
                        <a:pt x="186" y="15"/>
                      </a:lnTo>
                      <a:lnTo>
                        <a:pt x="210" y="11"/>
                      </a:lnTo>
                      <a:lnTo>
                        <a:pt x="186" y="0"/>
                      </a:lnTo>
                      <a:lnTo>
                        <a:pt x="147" y="10"/>
                      </a:lnTo>
                      <a:lnTo>
                        <a:pt x="83" y="75"/>
                      </a:lnTo>
                      <a:lnTo>
                        <a:pt x="50" y="81"/>
                      </a:lnTo>
                      <a:lnTo>
                        <a:pt x="0" y="113"/>
                      </a:lnTo>
                      <a:lnTo>
                        <a:pt x="191" y="173"/>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9" name="Freeform 55"/>
                <p:cNvSpPr>
                  <a:spLocks/>
                </p:cNvSpPr>
                <p:nvPr/>
              </p:nvSpPr>
              <p:spPr bwMode="auto">
                <a:xfrm>
                  <a:off x="3920" y="1208"/>
                  <a:ext cx="337" cy="476"/>
                </a:xfrm>
                <a:custGeom>
                  <a:avLst/>
                  <a:gdLst>
                    <a:gd name="T0" fmla="*/ 33 w 358"/>
                    <a:gd name="T1" fmla="*/ 399 h 475"/>
                    <a:gd name="T2" fmla="*/ 26 w 358"/>
                    <a:gd name="T3" fmla="*/ 319 h 475"/>
                    <a:gd name="T4" fmla="*/ 5 w 358"/>
                    <a:gd name="T5" fmla="*/ 259 h 475"/>
                    <a:gd name="T6" fmla="*/ 14 w 358"/>
                    <a:gd name="T7" fmla="*/ 136 h 475"/>
                    <a:gd name="T8" fmla="*/ 55 w 358"/>
                    <a:gd name="T9" fmla="*/ 71 h 475"/>
                    <a:gd name="T10" fmla="*/ 53 w 358"/>
                    <a:gd name="T11" fmla="*/ 119 h 475"/>
                    <a:gd name="T12" fmla="*/ 65 w 358"/>
                    <a:gd name="T13" fmla="*/ 108 h 475"/>
                    <a:gd name="T14" fmla="*/ 65 w 358"/>
                    <a:gd name="T15" fmla="*/ 71 h 475"/>
                    <a:gd name="T16" fmla="*/ 80 w 358"/>
                    <a:gd name="T17" fmla="*/ 48 h 475"/>
                    <a:gd name="T18" fmla="*/ 86 w 358"/>
                    <a:gd name="T19" fmla="*/ 4 h 475"/>
                    <a:gd name="T20" fmla="*/ 99 w 358"/>
                    <a:gd name="T21" fmla="*/ 0 h 475"/>
                    <a:gd name="T22" fmla="*/ 185 w 358"/>
                    <a:gd name="T23" fmla="*/ 37 h 475"/>
                    <a:gd name="T24" fmla="*/ 192 w 358"/>
                    <a:gd name="T25" fmla="*/ 68 h 475"/>
                    <a:gd name="T26" fmla="*/ 204 w 358"/>
                    <a:gd name="T27" fmla="*/ 97 h 475"/>
                    <a:gd name="T28" fmla="*/ 206 w 358"/>
                    <a:gd name="T29" fmla="*/ 149 h 475"/>
                    <a:gd name="T30" fmla="*/ 177 w 358"/>
                    <a:gd name="T31" fmla="*/ 192 h 475"/>
                    <a:gd name="T32" fmla="*/ 176 w 358"/>
                    <a:gd name="T33" fmla="*/ 228 h 475"/>
                    <a:gd name="T34" fmla="*/ 192 w 358"/>
                    <a:gd name="T35" fmla="*/ 243 h 475"/>
                    <a:gd name="T36" fmla="*/ 216 w 358"/>
                    <a:gd name="T37" fmla="*/ 192 h 475"/>
                    <a:gd name="T38" fmla="*/ 237 w 358"/>
                    <a:gd name="T39" fmla="*/ 176 h 475"/>
                    <a:gd name="T40" fmla="*/ 252 w 358"/>
                    <a:gd name="T41" fmla="*/ 186 h 475"/>
                    <a:gd name="T42" fmla="*/ 281 w 358"/>
                    <a:gd name="T43" fmla="*/ 295 h 475"/>
                    <a:gd name="T44" fmla="*/ 263 w 358"/>
                    <a:gd name="T45" fmla="*/ 340 h 475"/>
                    <a:gd name="T46" fmla="*/ 257 w 358"/>
                    <a:gd name="T47" fmla="*/ 371 h 475"/>
                    <a:gd name="T48" fmla="*/ 247 w 358"/>
                    <a:gd name="T49" fmla="*/ 382 h 475"/>
                    <a:gd name="T50" fmla="*/ 245 w 358"/>
                    <a:gd name="T51" fmla="*/ 412 h 475"/>
                    <a:gd name="T52" fmla="*/ 231 w 358"/>
                    <a:gd name="T53" fmla="*/ 449 h 475"/>
                    <a:gd name="T54" fmla="*/ 137 w 358"/>
                    <a:gd name="T55" fmla="*/ 467 h 475"/>
                    <a:gd name="T56" fmla="*/ 135 w 358"/>
                    <a:gd name="T57" fmla="*/ 460 h 475"/>
                    <a:gd name="T58" fmla="*/ 0 w 358"/>
                    <a:gd name="T59" fmla="*/ 479 h 475"/>
                    <a:gd name="T60" fmla="*/ 33 w 358"/>
                    <a:gd name="T61" fmla="*/ 399 h 475"/>
                    <a:gd name="T62" fmla="*/ 33 w 358"/>
                    <a:gd name="T63" fmla="*/ 399 h 4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8"/>
                    <a:gd name="T97" fmla="*/ 0 h 475"/>
                    <a:gd name="T98" fmla="*/ 358 w 358"/>
                    <a:gd name="T99" fmla="*/ 475 h 4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8" h="475">
                      <a:moveTo>
                        <a:pt x="41" y="395"/>
                      </a:moveTo>
                      <a:lnTo>
                        <a:pt x="34" y="315"/>
                      </a:lnTo>
                      <a:lnTo>
                        <a:pt x="5" y="255"/>
                      </a:lnTo>
                      <a:lnTo>
                        <a:pt x="18" y="136"/>
                      </a:lnTo>
                      <a:lnTo>
                        <a:pt x="70" y="71"/>
                      </a:lnTo>
                      <a:lnTo>
                        <a:pt x="67" y="119"/>
                      </a:lnTo>
                      <a:lnTo>
                        <a:pt x="83" y="108"/>
                      </a:lnTo>
                      <a:lnTo>
                        <a:pt x="83" y="71"/>
                      </a:lnTo>
                      <a:lnTo>
                        <a:pt x="102" y="48"/>
                      </a:lnTo>
                      <a:lnTo>
                        <a:pt x="109" y="4"/>
                      </a:lnTo>
                      <a:lnTo>
                        <a:pt x="126" y="0"/>
                      </a:lnTo>
                      <a:lnTo>
                        <a:pt x="235" y="37"/>
                      </a:lnTo>
                      <a:lnTo>
                        <a:pt x="245" y="68"/>
                      </a:lnTo>
                      <a:lnTo>
                        <a:pt x="259" y="97"/>
                      </a:lnTo>
                      <a:lnTo>
                        <a:pt x="262" y="149"/>
                      </a:lnTo>
                      <a:lnTo>
                        <a:pt x="225" y="192"/>
                      </a:lnTo>
                      <a:lnTo>
                        <a:pt x="224" y="228"/>
                      </a:lnTo>
                      <a:lnTo>
                        <a:pt x="245" y="239"/>
                      </a:lnTo>
                      <a:lnTo>
                        <a:pt x="274" y="192"/>
                      </a:lnTo>
                      <a:lnTo>
                        <a:pt x="303" y="176"/>
                      </a:lnTo>
                      <a:lnTo>
                        <a:pt x="322" y="186"/>
                      </a:lnTo>
                      <a:lnTo>
                        <a:pt x="358" y="291"/>
                      </a:lnTo>
                      <a:lnTo>
                        <a:pt x="334" y="336"/>
                      </a:lnTo>
                      <a:lnTo>
                        <a:pt x="327" y="367"/>
                      </a:lnTo>
                      <a:lnTo>
                        <a:pt x="313" y="378"/>
                      </a:lnTo>
                      <a:lnTo>
                        <a:pt x="311" y="408"/>
                      </a:lnTo>
                      <a:lnTo>
                        <a:pt x="293" y="445"/>
                      </a:lnTo>
                      <a:lnTo>
                        <a:pt x="175" y="463"/>
                      </a:lnTo>
                      <a:lnTo>
                        <a:pt x="172" y="456"/>
                      </a:lnTo>
                      <a:lnTo>
                        <a:pt x="0" y="475"/>
                      </a:lnTo>
                      <a:lnTo>
                        <a:pt x="41" y="39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0" name="Freeform 56"/>
                <p:cNvSpPr>
                  <a:spLocks/>
                </p:cNvSpPr>
                <p:nvPr/>
              </p:nvSpPr>
              <p:spPr bwMode="auto">
                <a:xfrm>
                  <a:off x="3410" y="1118"/>
                  <a:ext cx="465" cy="501"/>
                </a:xfrm>
                <a:custGeom>
                  <a:avLst/>
                  <a:gdLst>
                    <a:gd name="T0" fmla="*/ 9 w 494"/>
                    <a:gd name="T1" fmla="*/ 191 h 503"/>
                    <a:gd name="T2" fmla="*/ 8 w 494"/>
                    <a:gd name="T3" fmla="*/ 252 h 503"/>
                    <a:gd name="T4" fmla="*/ 56 w 494"/>
                    <a:gd name="T5" fmla="*/ 290 h 503"/>
                    <a:gd name="T6" fmla="*/ 74 w 494"/>
                    <a:gd name="T7" fmla="*/ 316 h 503"/>
                    <a:gd name="T8" fmla="*/ 112 w 494"/>
                    <a:gd name="T9" fmla="*/ 351 h 503"/>
                    <a:gd name="T10" fmla="*/ 118 w 494"/>
                    <a:gd name="T11" fmla="*/ 392 h 503"/>
                    <a:gd name="T12" fmla="*/ 124 w 494"/>
                    <a:gd name="T13" fmla="*/ 450 h 503"/>
                    <a:gd name="T14" fmla="*/ 161 w 494"/>
                    <a:gd name="T15" fmla="*/ 503 h 503"/>
                    <a:gd name="T16" fmla="*/ 354 w 494"/>
                    <a:gd name="T17" fmla="*/ 489 h 503"/>
                    <a:gd name="T18" fmla="*/ 341 w 494"/>
                    <a:gd name="T19" fmla="*/ 411 h 503"/>
                    <a:gd name="T20" fmla="*/ 360 w 494"/>
                    <a:gd name="T21" fmla="*/ 293 h 503"/>
                    <a:gd name="T22" fmla="*/ 358 w 494"/>
                    <a:gd name="T23" fmla="*/ 261 h 503"/>
                    <a:gd name="T24" fmla="*/ 388 w 494"/>
                    <a:gd name="T25" fmla="*/ 168 h 503"/>
                    <a:gd name="T26" fmla="*/ 380 w 494"/>
                    <a:gd name="T27" fmla="*/ 165 h 503"/>
                    <a:gd name="T28" fmla="*/ 362 w 494"/>
                    <a:gd name="T29" fmla="*/ 218 h 503"/>
                    <a:gd name="T30" fmla="*/ 347 w 494"/>
                    <a:gd name="T31" fmla="*/ 222 h 503"/>
                    <a:gd name="T32" fmla="*/ 340 w 494"/>
                    <a:gd name="T33" fmla="*/ 244 h 503"/>
                    <a:gd name="T34" fmla="*/ 325 w 494"/>
                    <a:gd name="T35" fmla="*/ 259 h 503"/>
                    <a:gd name="T36" fmla="*/ 335 w 494"/>
                    <a:gd name="T37" fmla="*/ 210 h 503"/>
                    <a:gd name="T38" fmla="*/ 347 w 494"/>
                    <a:gd name="T39" fmla="*/ 191 h 503"/>
                    <a:gd name="T40" fmla="*/ 327 w 494"/>
                    <a:gd name="T41" fmla="*/ 121 h 503"/>
                    <a:gd name="T42" fmla="*/ 313 w 494"/>
                    <a:gd name="T43" fmla="*/ 117 h 503"/>
                    <a:gd name="T44" fmla="*/ 306 w 494"/>
                    <a:gd name="T45" fmla="*/ 100 h 503"/>
                    <a:gd name="T46" fmla="*/ 156 w 494"/>
                    <a:gd name="T47" fmla="*/ 40 h 503"/>
                    <a:gd name="T48" fmla="*/ 138 w 494"/>
                    <a:gd name="T49" fmla="*/ 29 h 503"/>
                    <a:gd name="T50" fmla="*/ 127 w 494"/>
                    <a:gd name="T51" fmla="*/ 40 h 503"/>
                    <a:gd name="T52" fmla="*/ 123 w 494"/>
                    <a:gd name="T53" fmla="*/ 37 h 503"/>
                    <a:gd name="T54" fmla="*/ 129 w 494"/>
                    <a:gd name="T55" fmla="*/ 16 h 503"/>
                    <a:gd name="T56" fmla="*/ 134 w 494"/>
                    <a:gd name="T57" fmla="*/ 3 h 503"/>
                    <a:gd name="T58" fmla="*/ 128 w 494"/>
                    <a:gd name="T59" fmla="*/ 0 h 503"/>
                    <a:gd name="T60" fmla="*/ 68 w 494"/>
                    <a:gd name="T61" fmla="*/ 32 h 503"/>
                    <a:gd name="T62" fmla="*/ 60 w 494"/>
                    <a:gd name="T63" fmla="*/ 32 h 503"/>
                    <a:gd name="T64" fmla="*/ 48 w 494"/>
                    <a:gd name="T65" fmla="*/ 26 h 503"/>
                    <a:gd name="T66" fmla="*/ 37 w 494"/>
                    <a:gd name="T67" fmla="*/ 36 h 503"/>
                    <a:gd name="T68" fmla="*/ 39 w 494"/>
                    <a:gd name="T69" fmla="*/ 94 h 503"/>
                    <a:gd name="T70" fmla="*/ 0 w 494"/>
                    <a:gd name="T71" fmla="*/ 152 h 503"/>
                    <a:gd name="T72" fmla="*/ 9 w 494"/>
                    <a:gd name="T73" fmla="*/ 191 h 503"/>
                    <a:gd name="T74" fmla="*/ 9 w 494"/>
                    <a:gd name="T75" fmla="*/ 191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4"/>
                    <a:gd name="T115" fmla="*/ 0 h 503"/>
                    <a:gd name="T116" fmla="*/ 494 w 494"/>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4" h="503">
                      <a:moveTo>
                        <a:pt x="13" y="191"/>
                      </a:moveTo>
                      <a:lnTo>
                        <a:pt x="11" y="252"/>
                      </a:lnTo>
                      <a:lnTo>
                        <a:pt x="71" y="290"/>
                      </a:lnTo>
                      <a:lnTo>
                        <a:pt x="95" y="316"/>
                      </a:lnTo>
                      <a:lnTo>
                        <a:pt x="142" y="351"/>
                      </a:lnTo>
                      <a:lnTo>
                        <a:pt x="150" y="392"/>
                      </a:lnTo>
                      <a:lnTo>
                        <a:pt x="158" y="450"/>
                      </a:lnTo>
                      <a:lnTo>
                        <a:pt x="205" y="503"/>
                      </a:lnTo>
                      <a:lnTo>
                        <a:pt x="450" y="489"/>
                      </a:lnTo>
                      <a:lnTo>
                        <a:pt x="435" y="411"/>
                      </a:lnTo>
                      <a:lnTo>
                        <a:pt x="458" y="293"/>
                      </a:lnTo>
                      <a:lnTo>
                        <a:pt x="456" y="261"/>
                      </a:lnTo>
                      <a:lnTo>
                        <a:pt x="494" y="168"/>
                      </a:lnTo>
                      <a:lnTo>
                        <a:pt x="484" y="165"/>
                      </a:lnTo>
                      <a:lnTo>
                        <a:pt x="461" y="218"/>
                      </a:lnTo>
                      <a:lnTo>
                        <a:pt x="442" y="222"/>
                      </a:lnTo>
                      <a:lnTo>
                        <a:pt x="432" y="244"/>
                      </a:lnTo>
                      <a:lnTo>
                        <a:pt x="413" y="259"/>
                      </a:lnTo>
                      <a:lnTo>
                        <a:pt x="427" y="210"/>
                      </a:lnTo>
                      <a:lnTo>
                        <a:pt x="442" y="191"/>
                      </a:lnTo>
                      <a:lnTo>
                        <a:pt x="416" y="121"/>
                      </a:lnTo>
                      <a:lnTo>
                        <a:pt x="398" y="117"/>
                      </a:lnTo>
                      <a:lnTo>
                        <a:pt x="390" y="100"/>
                      </a:lnTo>
                      <a:lnTo>
                        <a:pt x="199" y="40"/>
                      </a:lnTo>
                      <a:lnTo>
                        <a:pt x="176" y="29"/>
                      </a:lnTo>
                      <a:lnTo>
                        <a:pt x="162" y="40"/>
                      </a:lnTo>
                      <a:lnTo>
                        <a:pt x="157" y="37"/>
                      </a:lnTo>
                      <a:lnTo>
                        <a:pt x="165" y="16"/>
                      </a:lnTo>
                      <a:lnTo>
                        <a:pt x="170" y="3"/>
                      </a:lnTo>
                      <a:lnTo>
                        <a:pt x="163" y="0"/>
                      </a:lnTo>
                      <a:lnTo>
                        <a:pt x="86" y="32"/>
                      </a:lnTo>
                      <a:lnTo>
                        <a:pt x="76" y="32"/>
                      </a:lnTo>
                      <a:lnTo>
                        <a:pt x="61" y="26"/>
                      </a:lnTo>
                      <a:lnTo>
                        <a:pt x="47" y="36"/>
                      </a:lnTo>
                      <a:lnTo>
                        <a:pt x="50" y="94"/>
                      </a:lnTo>
                      <a:lnTo>
                        <a:pt x="0" y="152"/>
                      </a:lnTo>
                      <a:lnTo>
                        <a:pt x="13" y="19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1" name="Freeform 57"/>
                <p:cNvSpPr>
                  <a:spLocks/>
                </p:cNvSpPr>
                <p:nvPr/>
              </p:nvSpPr>
              <p:spPr bwMode="auto">
                <a:xfrm>
                  <a:off x="3546" y="1607"/>
                  <a:ext cx="342" cy="645"/>
                </a:xfrm>
                <a:custGeom>
                  <a:avLst/>
                  <a:gdLst>
                    <a:gd name="T0" fmla="*/ 6 w 364"/>
                    <a:gd name="T1" fmla="*/ 262 h 641"/>
                    <a:gd name="T2" fmla="*/ 35 w 364"/>
                    <a:gd name="T3" fmla="*/ 181 h 641"/>
                    <a:gd name="T4" fmla="*/ 24 w 364"/>
                    <a:gd name="T5" fmla="*/ 150 h 641"/>
                    <a:gd name="T6" fmla="*/ 73 w 364"/>
                    <a:gd name="T7" fmla="*/ 102 h 641"/>
                    <a:gd name="T8" fmla="*/ 84 w 364"/>
                    <a:gd name="T9" fmla="*/ 66 h 641"/>
                    <a:gd name="T10" fmla="*/ 48 w 364"/>
                    <a:gd name="T11" fmla="*/ 14 h 641"/>
                    <a:gd name="T12" fmla="*/ 240 w 364"/>
                    <a:gd name="T13" fmla="*/ 0 h 641"/>
                    <a:gd name="T14" fmla="*/ 241 w 364"/>
                    <a:gd name="T15" fmla="*/ 37 h 641"/>
                    <a:gd name="T16" fmla="*/ 263 w 364"/>
                    <a:gd name="T17" fmla="*/ 84 h 641"/>
                    <a:gd name="T18" fmla="*/ 279 w 364"/>
                    <a:gd name="T19" fmla="*/ 328 h 641"/>
                    <a:gd name="T20" fmla="*/ 275 w 364"/>
                    <a:gd name="T21" fmla="*/ 380 h 641"/>
                    <a:gd name="T22" fmla="*/ 284 w 364"/>
                    <a:gd name="T23" fmla="*/ 409 h 641"/>
                    <a:gd name="T24" fmla="*/ 273 w 364"/>
                    <a:gd name="T25" fmla="*/ 464 h 641"/>
                    <a:gd name="T26" fmla="*/ 258 w 364"/>
                    <a:gd name="T27" fmla="*/ 489 h 641"/>
                    <a:gd name="T28" fmla="*/ 252 w 364"/>
                    <a:gd name="T29" fmla="*/ 527 h 641"/>
                    <a:gd name="T30" fmla="*/ 259 w 364"/>
                    <a:gd name="T31" fmla="*/ 542 h 641"/>
                    <a:gd name="T32" fmla="*/ 253 w 364"/>
                    <a:gd name="T33" fmla="*/ 563 h 641"/>
                    <a:gd name="T34" fmla="*/ 256 w 364"/>
                    <a:gd name="T35" fmla="*/ 573 h 641"/>
                    <a:gd name="T36" fmla="*/ 233 w 364"/>
                    <a:gd name="T37" fmla="*/ 584 h 641"/>
                    <a:gd name="T38" fmla="*/ 227 w 364"/>
                    <a:gd name="T39" fmla="*/ 625 h 641"/>
                    <a:gd name="T40" fmla="*/ 196 w 364"/>
                    <a:gd name="T41" fmla="*/ 612 h 641"/>
                    <a:gd name="T42" fmla="*/ 179 w 364"/>
                    <a:gd name="T43" fmla="*/ 641 h 641"/>
                    <a:gd name="T44" fmla="*/ 169 w 364"/>
                    <a:gd name="T45" fmla="*/ 638 h 641"/>
                    <a:gd name="T46" fmla="*/ 158 w 364"/>
                    <a:gd name="T47" fmla="*/ 612 h 641"/>
                    <a:gd name="T48" fmla="*/ 140 w 364"/>
                    <a:gd name="T49" fmla="*/ 549 h 641"/>
                    <a:gd name="T50" fmla="*/ 97 w 364"/>
                    <a:gd name="T51" fmla="*/ 516 h 641"/>
                    <a:gd name="T52" fmla="*/ 88 w 364"/>
                    <a:gd name="T53" fmla="*/ 484 h 641"/>
                    <a:gd name="T54" fmla="*/ 102 w 364"/>
                    <a:gd name="T55" fmla="*/ 434 h 641"/>
                    <a:gd name="T56" fmla="*/ 90 w 364"/>
                    <a:gd name="T57" fmla="*/ 424 h 641"/>
                    <a:gd name="T58" fmla="*/ 63 w 364"/>
                    <a:gd name="T59" fmla="*/ 424 h 641"/>
                    <a:gd name="T60" fmla="*/ 57 w 364"/>
                    <a:gd name="T61" fmla="*/ 393 h 641"/>
                    <a:gd name="T62" fmla="*/ 9 w 364"/>
                    <a:gd name="T63" fmla="*/ 332 h 641"/>
                    <a:gd name="T64" fmla="*/ 0 w 364"/>
                    <a:gd name="T65" fmla="*/ 281 h 641"/>
                    <a:gd name="T66" fmla="*/ 6 w 364"/>
                    <a:gd name="T67" fmla="*/ 262 h 641"/>
                    <a:gd name="T68" fmla="*/ 6 w 364"/>
                    <a:gd name="T69" fmla="*/ 262 h 6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4"/>
                    <a:gd name="T106" fmla="*/ 0 h 641"/>
                    <a:gd name="T107" fmla="*/ 364 w 364"/>
                    <a:gd name="T108" fmla="*/ 641 h 6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4" h="641">
                      <a:moveTo>
                        <a:pt x="6" y="262"/>
                      </a:moveTo>
                      <a:lnTo>
                        <a:pt x="44" y="181"/>
                      </a:lnTo>
                      <a:lnTo>
                        <a:pt x="32" y="150"/>
                      </a:lnTo>
                      <a:lnTo>
                        <a:pt x="94" y="102"/>
                      </a:lnTo>
                      <a:lnTo>
                        <a:pt x="107" y="66"/>
                      </a:lnTo>
                      <a:lnTo>
                        <a:pt x="61" y="14"/>
                      </a:lnTo>
                      <a:lnTo>
                        <a:pt x="306" y="0"/>
                      </a:lnTo>
                      <a:lnTo>
                        <a:pt x="311" y="37"/>
                      </a:lnTo>
                      <a:lnTo>
                        <a:pt x="337" y="84"/>
                      </a:lnTo>
                      <a:lnTo>
                        <a:pt x="358" y="328"/>
                      </a:lnTo>
                      <a:lnTo>
                        <a:pt x="353" y="380"/>
                      </a:lnTo>
                      <a:lnTo>
                        <a:pt x="364" y="409"/>
                      </a:lnTo>
                      <a:lnTo>
                        <a:pt x="351" y="464"/>
                      </a:lnTo>
                      <a:lnTo>
                        <a:pt x="332" y="489"/>
                      </a:lnTo>
                      <a:lnTo>
                        <a:pt x="322" y="527"/>
                      </a:lnTo>
                      <a:lnTo>
                        <a:pt x="333" y="542"/>
                      </a:lnTo>
                      <a:lnTo>
                        <a:pt x="324" y="563"/>
                      </a:lnTo>
                      <a:lnTo>
                        <a:pt x="329" y="573"/>
                      </a:lnTo>
                      <a:lnTo>
                        <a:pt x="299" y="584"/>
                      </a:lnTo>
                      <a:lnTo>
                        <a:pt x="293" y="625"/>
                      </a:lnTo>
                      <a:lnTo>
                        <a:pt x="251" y="612"/>
                      </a:lnTo>
                      <a:lnTo>
                        <a:pt x="230" y="641"/>
                      </a:lnTo>
                      <a:lnTo>
                        <a:pt x="217" y="638"/>
                      </a:lnTo>
                      <a:lnTo>
                        <a:pt x="202" y="612"/>
                      </a:lnTo>
                      <a:lnTo>
                        <a:pt x="180" y="549"/>
                      </a:lnTo>
                      <a:lnTo>
                        <a:pt x="125" y="516"/>
                      </a:lnTo>
                      <a:lnTo>
                        <a:pt x="113" y="484"/>
                      </a:lnTo>
                      <a:lnTo>
                        <a:pt x="131" y="434"/>
                      </a:lnTo>
                      <a:lnTo>
                        <a:pt x="116" y="424"/>
                      </a:lnTo>
                      <a:lnTo>
                        <a:pt x="81" y="424"/>
                      </a:lnTo>
                      <a:lnTo>
                        <a:pt x="73" y="393"/>
                      </a:lnTo>
                      <a:lnTo>
                        <a:pt x="13" y="332"/>
                      </a:lnTo>
                      <a:lnTo>
                        <a:pt x="0" y="281"/>
                      </a:lnTo>
                      <a:lnTo>
                        <a:pt x="6" y="26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2" name="Freeform 58"/>
                <p:cNvSpPr>
                  <a:spLocks/>
                </p:cNvSpPr>
                <p:nvPr/>
              </p:nvSpPr>
              <p:spPr bwMode="auto">
                <a:xfrm>
                  <a:off x="3849" y="1665"/>
                  <a:ext cx="270" cy="481"/>
                </a:xfrm>
                <a:custGeom>
                  <a:avLst/>
                  <a:gdLst>
                    <a:gd name="T0" fmla="*/ 8 w 288"/>
                    <a:gd name="T1" fmla="*/ 481 h 481"/>
                    <a:gd name="T2" fmla="*/ 14 w 288"/>
                    <a:gd name="T3" fmla="*/ 468 h 481"/>
                    <a:gd name="T4" fmla="*/ 56 w 288"/>
                    <a:gd name="T5" fmla="*/ 465 h 481"/>
                    <a:gd name="T6" fmla="*/ 91 w 288"/>
                    <a:gd name="T7" fmla="*/ 450 h 481"/>
                    <a:gd name="T8" fmla="*/ 125 w 288"/>
                    <a:gd name="T9" fmla="*/ 423 h 481"/>
                    <a:gd name="T10" fmla="*/ 154 w 288"/>
                    <a:gd name="T11" fmla="*/ 421 h 481"/>
                    <a:gd name="T12" fmla="*/ 188 w 288"/>
                    <a:gd name="T13" fmla="*/ 351 h 481"/>
                    <a:gd name="T14" fmla="*/ 198 w 288"/>
                    <a:gd name="T15" fmla="*/ 356 h 481"/>
                    <a:gd name="T16" fmla="*/ 222 w 288"/>
                    <a:gd name="T17" fmla="*/ 332 h 481"/>
                    <a:gd name="T18" fmla="*/ 217 w 288"/>
                    <a:gd name="T19" fmla="*/ 314 h 481"/>
                    <a:gd name="T20" fmla="*/ 217 w 288"/>
                    <a:gd name="T21" fmla="*/ 303 h 481"/>
                    <a:gd name="T22" fmla="*/ 193 w 288"/>
                    <a:gd name="T23" fmla="*/ 7 h 481"/>
                    <a:gd name="T24" fmla="*/ 190 w 288"/>
                    <a:gd name="T25" fmla="*/ 0 h 481"/>
                    <a:gd name="T26" fmla="*/ 59 w 288"/>
                    <a:gd name="T27" fmla="*/ 19 h 481"/>
                    <a:gd name="T28" fmla="*/ 34 w 288"/>
                    <a:gd name="T29" fmla="*/ 36 h 481"/>
                    <a:gd name="T30" fmla="*/ 11 w 288"/>
                    <a:gd name="T31" fmla="*/ 26 h 481"/>
                    <a:gd name="T32" fmla="*/ 28 w 288"/>
                    <a:gd name="T33" fmla="*/ 270 h 481"/>
                    <a:gd name="T34" fmla="*/ 23 w 288"/>
                    <a:gd name="T35" fmla="*/ 322 h 481"/>
                    <a:gd name="T36" fmla="*/ 33 w 288"/>
                    <a:gd name="T37" fmla="*/ 351 h 481"/>
                    <a:gd name="T38" fmla="*/ 22 w 288"/>
                    <a:gd name="T39" fmla="*/ 406 h 481"/>
                    <a:gd name="T40" fmla="*/ 8 w 288"/>
                    <a:gd name="T41" fmla="*/ 431 h 481"/>
                    <a:gd name="T42" fmla="*/ 0 w 288"/>
                    <a:gd name="T43" fmla="*/ 469 h 481"/>
                    <a:gd name="T44" fmla="*/ 8 w 288"/>
                    <a:gd name="T45" fmla="*/ 481 h 481"/>
                    <a:gd name="T46" fmla="*/ 8 w 288"/>
                    <a:gd name="T47" fmla="*/ 481 h 4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1"/>
                    <a:gd name="T74" fmla="*/ 288 w 288"/>
                    <a:gd name="T75" fmla="*/ 481 h 48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1">
                      <a:moveTo>
                        <a:pt x="10" y="481"/>
                      </a:moveTo>
                      <a:lnTo>
                        <a:pt x="18" y="468"/>
                      </a:lnTo>
                      <a:lnTo>
                        <a:pt x="73" y="465"/>
                      </a:lnTo>
                      <a:lnTo>
                        <a:pt x="118" y="450"/>
                      </a:lnTo>
                      <a:lnTo>
                        <a:pt x="162" y="423"/>
                      </a:lnTo>
                      <a:lnTo>
                        <a:pt x="199" y="421"/>
                      </a:lnTo>
                      <a:lnTo>
                        <a:pt x="243" y="351"/>
                      </a:lnTo>
                      <a:lnTo>
                        <a:pt x="256" y="356"/>
                      </a:lnTo>
                      <a:lnTo>
                        <a:pt x="288" y="332"/>
                      </a:lnTo>
                      <a:lnTo>
                        <a:pt x="280" y="314"/>
                      </a:lnTo>
                      <a:lnTo>
                        <a:pt x="283" y="303"/>
                      </a:lnTo>
                      <a:lnTo>
                        <a:pt x="251" y="7"/>
                      </a:lnTo>
                      <a:lnTo>
                        <a:pt x="248" y="0"/>
                      </a:lnTo>
                      <a:lnTo>
                        <a:pt x="76" y="19"/>
                      </a:lnTo>
                      <a:lnTo>
                        <a:pt x="44" y="36"/>
                      </a:lnTo>
                      <a:lnTo>
                        <a:pt x="15" y="26"/>
                      </a:lnTo>
                      <a:lnTo>
                        <a:pt x="36" y="270"/>
                      </a:lnTo>
                      <a:lnTo>
                        <a:pt x="31" y="322"/>
                      </a:lnTo>
                      <a:lnTo>
                        <a:pt x="42" y="351"/>
                      </a:lnTo>
                      <a:lnTo>
                        <a:pt x="29" y="406"/>
                      </a:lnTo>
                      <a:lnTo>
                        <a:pt x="10" y="431"/>
                      </a:lnTo>
                      <a:lnTo>
                        <a:pt x="0" y="469"/>
                      </a:lnTo>
                      <a:lnTo>
                        <a:pt x="10" y="48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3" name="Freeform 59"/>
                <p:cNvSpPr>
                  <a:spLocks/>
                </p:cNvSpPr>
                <p:nvPr/>
              </p:nvSpPr>
              <p:spPr bwMode="auto">
                <a:xfrm>
                  <a:off x="3747" y="1968"/>
                  <a:ext cx="635" cy="336"/>
                </a:xfrm>
                <a:custGeom>
                  <a:avLst/>
                  <a:gdLst>
                    <a:gd name="T0" fmla="*/ 4 w 675"/>
                    <a:gd name="T1" fmla="*/ 319 h 336"/>
                    <a:gd name="T2" fmla="*/ 17 w 675"/>
                    <a:gd name="T3" fmla="*/ 317 h 336"/>
                    <a:gd name="T4" fmla="*/ 21 w 675"/>
                    <a:gd name="T5" fmla="*/ 281 h 336"/>
                    <a:gd name="T6" fmla="*/ 12 w 675"/>
                    <a:gd name="T7" fmla="*/ 280 h 336"/>
                    <a:gd name="T8" fmla="*/ 29 w 675"/>
                    <a:gd name="T9" fmla="*/ 251 h 336"/>
                    <a:gd name="T10" fmla="*/ 62 w 675"/>
                    <a:gd name="T11" fmla="*/ 264 h 336"/>
                    <a:gd name="T12" fmla="*/ 67 w 675"/>
                    <a:gd name="T13" fmla="*/ 223 h 336"/>
                    <a:gd name="T14" fmla="*/ 90 w 675"/>
                    <a:gd name="T15" fmla="*/ 212 h 336"/>
                    <a:gd name="T16" fmla="*/ 86 w 675"/>
                    <a:gd name="T17" fmla="*/ 202 h 336"/>
                    <a:gd name="T18" fmla="*/ 99 w 675"/>
                    <a:gd name="T19" fmla="*/ 165 h 336"/>
                    <a:gd name="T20" fmla="*/ 142 w 675"/>
                    <a:gd name="T21" fmla="*/ 162 h 336"/>
                    <a:gd name="T22" fmla="*/ 177 w 675"/>
                    <a:gd name="T23" fmla="*/ 147 h 336"/>
                    <a:gd name="T24" fmla="*/ 200 w 675"/>
                    <a:gd name="T25" fmla="*/ 128 h 336"/>
                    <a:gd name="T26" fmla="*/ 212 w 675"/>
                    <a:gd name="T27" fmla="*/ 120 h 336"/>
                    <a:gd name="T28" fmla="*/ 241 w 675"/>
                    <a:gd name="T29" fmla="*/ 118 h 336"/>
                    <a:gd name="T30" fmla="*/ 275 w 675"/>
                    <a:gd name="T31" fmla="*/ 48 h 336"/>
                    <a:gd name="T32" fmla="*/ 285 w 675"/>
                    <a:gd name="T33" fmla="*/ 53 h 336"/>
                    <a:gd name="T34" fmla="*/ 310 w 675"/>
                    <a:gd name="T35" fmla="*/ 29 h 336"/>
                    <a:gd name="T36" fmla="*/ 304 w 675"/>
                    <a:gd name="T37" fmla="*/ 11 h 336"/>
                    <a:gd name="T38" fmla="*/ 306 w 675"/>
                    <a:gd name="T39" fmla="*/ 0 h 336"/>
                    <a:gd name="T40" fmla="*/ 330 w 675"/>
                    <a:gd name="T41" fmla="*/ 0 h 336"/>
                    <a:gd name="T42" fmla="*/ 344 w 675"/>
                    <a:gd name="T43" fmla="*/ 6 h 336"/>
                    <a:gd name="T44" fmla="*/ 389 w 675"/>
                    <a:gd name="T45" fmla="*/ 40 h 336"/>
                    <a:gd name="T46" fmla="*/ 423 w 675"/>
                    <a:gd name="T47" fmla="*/ 39 h 336"/>
                    <a:gd name="T48" fmla="*/ 439 w 675"/>
                    <a:gd name="T49" fmla="*/ 26 h 336"/>
                    <a:gd name="T50" fmla="*/ 473 w 675"/>
                    <a:gd name="T51" fmla="*/ 55 h 336"/>
                    <a:gd name="T52" fmla="*/ 485 w 675"/>
                    <a:gd name="T53" fmla="*/ 110 h 336"/>
                    <a:gd name="T54" fmla="*/ 529 w 675"/>
                    <a:gd name="T55" fmla="*/ 149 h 336"/>
                    <a:gd name="T56" fmla="*/ 509 w 675"/>
                    <a:gd name="T57" fmla="*/ 178 h 336"/>
                    <a:gd name="T58" fmla="*/ 470 w 675"/>
                    <a:gd name="T59" fmla="*/ 223 h 336"/>
                    <a:gd name="T60" fmla="*/ 470 w 675"/>
                    <a:gd name="T61" fmla="*/ 233 h 336"/>
                    <a:gd name="T62" fmla="*/ 420 w 675"/>
                    <a:gd name="T63" fmla="*/ 275 h 336"/>
                    <a:gd name="T64" fmla="*/ 127 w 675"/>
                    <a:gd name="T65" fmla="*/ 309 h 336"/>
                    <a:gd name="T66" fmla="*/ 97 w 675"/>
                    <a:gd name="T67" fmla="*/ 307 h 336"/>
                    <a:gd name="T68" fmla="*/ 97 w 675"/>
                    <a:gd name="T69" fmla="*/ 327 h 336"/>
                    <a:gd name="T70" fmla="*/ 0 w 675"/>
                    <a:gd name="T71" fmla="*/ 336 h 336"/>
                    <a:gd name="T72" fmla="*/ 4 w 675"/>
                    <a:gd name="T73" fmla="*/ 319 h 336"/>
                    <a:gd name="T74" fmla="*/ 4 w 675"/>
                    <a:gd name="T75" fmla="*/ 319 h 3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5"/>
                    <a:gd name="T115" fmla="*/ 0 h 336"/>
                    <a:gd name="T116" fmla="*/ 675 w 675"/>
                    <a:gd name="T117" fmla="*/ 336 h 3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5" h="336">
                      <a:moveTo>
                        <a:pt x="4" y="319"/>
                      </a:moveTo>
                      <a:lnTo>
                        <a:pt x="21" y="317"/>
                      </a:lnTo>
                      <a:lnTo>
                        <a:pt x="26" y="281"/>
                      </a:lnTo>
                      <a:lnTo>
                        <a:pt x="16" y="280"/>
                      </a:lnTo>
                      <a:lnTo>
                        <a:pt x="37" y="251"/>
                      </a:lnTo>
                      <a:lnTo>
                        <a:pt x="79" y="264"/>
                      </a:lnTo>
                      <a:lnTo>
                        <a:pt x="85" y="223"/>
                      </a:lnTo>
                      <a:lnTo>
                        <a:pt x="115" y="212"/>
                      </a:lnTo>
                      <a:lnTo>
                        <a:pt x="110" y="202"/>
                      </a:lnTo>
                      <a:lnTo>
                        <a:pt x="126" y="165"/>
                      </a:lnTo>
                      <a:lnTo>
                        <a:pt x="181" y="162"/>
                      </a:lnTo>
                      <a:lnTo>
                        <a:pt x="226" y="147"/>
                      </a:lnTo>
                      <a:lnTo>
                        <a:pt x="255" y="128"/>
                      </a:lnTo>
                      <a:lnTo>
                        <a:pt x="270" y="120"/>
                      </a:lnTo>
                      <a:lnTo>
                        <a:pt x="307" y="118"/>
                      </a:lnTo>
                      <a:lnTo>
                        <a:pt x="351" y="48"/>
                      </a:lnTo>
                      <a:lnTo>
                        <a:pt x="364" y="53"/>
                      </a:lnTo>
                      <a:lnTo>
                        <a:pt x="396" y="29"/>
                      </a:lnTo>
                      <a:lnTo>
                        <a:pt x="388" y="11"/>
                      </a:lnTo>
                      <a:lnTo>
                        <a:pt x="391" y="0"/>
                      </a:lnTo>
                      <a:lnTo>
                        <a:pt x="421" y="0"/>
                      </a:lnTo>
                      <a:lnTo>
                        <a:pt x="440" y="6"/>
                      </a:lnTo>
                      <a:lnTo>
                        <a:pt x="498" y="40"/>
                      </a:lnTo>
                      <a:lnTo>
                        <a:pt x="540" y="39"/>
                      </a:lnTo>
                      <a:lnTo>
                        <a:pt x="560" y="26"/>
                      </a:lnTo>
                      <a:lnTo>
                        <a:pt x="605" y="55"/>
                      </a:lnTo>
                      <a:lnTo>
                        <a:pt x="621" y="110"/>
                      </a:lnTo>
                      <a:lnTo>
                        <a:pt x="675" y="149"/>
                      </a:lnTo>
                      <a:lnTo>
                        <a:pt x="649" y="178"/>
                      </a:lnTo>
                      <a:lnTo>
                        <a:pt x="602" y="223"/>
                      </a:lnTo>
                      <a:lnTo>
                        <a:pt x="602" y="233"/>
                      </a:lnTo>
                      <a:lnTo>
                        <a:pt x="536" y="275"/>
                      </a:lnTo>
                      <a:lnTo>
                        <a:pt x="163" y="309"/>
                      </a:lnTo>
                      <a:lnTo>
                        <a:pt x="123" y="307"/>
                      </a:lnTo>
                      <a:lnTo>
                        <a:pt x="124" y="327"/>
                      </a:lnTo>
                      <a:lnTo>
                        <a:pt x="0" y="336"/>
                      </a:lnTo>
                      <a:lnTo>
                        <a:pt x="4" y="31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4" name="Freeform 60"/>
                <p:cNvSpPr>
                  <a:spLocks/>
                </p:cNvSpPr>
                <p:nvPr/>
              </p:nvSpPr>
              <p:spPr bwMode="auto">
                <a:xfrm>
                  <a:off x="3678" y="2219"/>
                  <a:ext cx="749" cy="261"/>
                </a:xfrm>
                <a:custGeom>
                  <a:avLst/>
                  <a:gdLst>
                    <a:gd name="T0" fmla="*/ 10 w 793"/>
                    <a:gd name="T1" fmla="*/ 215 h 262"/>
                    <a:gd name="T2" fmla="*/ 8 w 793"/>
                    <a:gd name="T3" fmla="*/ 212 h 262"/>
                    <a:gd name="T4" fmla="*/ 24 w 793"/>
                    <a:gd name="T5" fmla="*/ 194 h 262"/>
                    <a:gd name="T6" fmla="*/ 41 w 793"/>
                    <a:gd name="T7" fmla="*/ 153 h 262"/>
                    <a:gd name="T8" fmla="*/ 37 w 793"/>
                    <a:gd name="T9" fmla="*/ 144 h 262"/>
                    <a:gd name="T10" fmla="*/ 46 w 793"/>
                    <a:gd name="T11" fmla="*/ 124 h 262"/>
                    <a:gd name="T12" fmla="*/ 46 w 793"/>
                    <a:gd name="T13" fmla="*/ 102 h 262"/>
                    <a:gd name="T14" fmla="*/ 57 w 793"/>
                    <a:gd name="T15" fmla="*/ 85 h 262"/>
                    <a:gd name="T16" fmla="*/ 154 w 793"/>
                    <a:gd name="T17" fmla="*/ 76 h 262"/>
                    <a:gd name="T18" fmla="*/ 153 w 793"/>
                    <a:gd name="T19" fmla="*/ 56 h 262"/>
                    <a:gd name="T20" fmla="*/ 185 w 793"/>
                    <a:gd name="T21" fmla="*/ 58 h 262"/>
                    <a:gd name="T22" fmla="*/ 477 w 793"/>
                    <a:gd name="T23" fmla="*/ 24 h 262"/>
                    <a:gd name="T24" fmla="*/ 621 w 793"/>
                    <a:gd name="T25" fmla="*/ 0 h 262"/>
                    <a:gd name="T26" fmla="*/ 596 w 793"/>
                    <a:gd name="T27" fmla="*/ 63 h 262"/>
                    <a:gd name="T28" fmla="*/ 555 w 793"/>
                    <a:gd name="T29" fmla="*/ 74 h 262"/>
                    <a:gd name="T30" fmla="*/ 537 w 793"/>
                    <a:gd name="T31" fmla="*/ 105 h 262"/>
                    <a:gd name="T32" fmla="*/ 468 w 793"/>
                    <a:gd name="T33" fmla="*/ 158 h 262"/>
                    <a:gd name="T34" fmla="*/ 463 w 793"/>
                    <a:gd name="T35" fmla="*/ 178 h 262"/>
                    <a:gd name="T36" fmla="*/ 444 w 793"/>
                    <a:gd name="T37" fmla="*/ 189 h 262"/>
                    <a:gd name="T38" fmla="*/ 444 w 793"/>
                    <a:gd name="T39" fmla="*/ 215 h 262"/>
                    <a:gd name="T40" fmla="*/ 349 w 793"/>
                    <a:gd name="T41" fmla="*/ 228 h 262"/>
                    <a:gd name="T42" fmla="*/ 156 w 793"/>
                    <a:gd name="T43" fmla="*/ 251 h 262"/>
                    <a:gd name="T44" fmla="*/ 0 w 793"/>
                    <a:gd name="T45" fmla="*/ 262 h 262"/>
                    <a:gd name="T46" fmla="*/ 10 w 793"/>
                    <a:gd name="T47" fmla="*/ 215 h 262"/>
                    <a:gd name="T48" fmla="*/ 10 w 793"/>
                    <a:gd name="T49" fmla="*/ 215 h 2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3"/>
                    <a:gd name="T76" fmla="*/ 0 h 262"/>
                    <a:gd name="T77" fmla="*/ 793 w 793"/>
                    <a:gd name="T78" fmla="*/ 262 h 2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3" h="262">
                      <a:moveTo>
                        <a:pt x="14" y="215"/>
                      </a:moveTo>
                      <a:lnTo>
                        <a:pt x="9" y="212"/>
                      </a:lnTo>
                      <a:lnTo>
                        <a:pt x="32" y="194"/>
                      </a:lnTo>
                      <a:lnTo>
                        <a:pt x="53" y="153"/>
                      </a:lnTo>
                      <a:lnTo>
                        <a:pt x="47" y="144"/>
                      </a:lnTo>
                      <a:lnTo>
                        <a:pt x="58" y="124"/>
                      </a:lnTo>
                      <a:lnTo>
                        <a:pt x="58" y="102"/>
                      </a:lnTo>
                      <a:lnTo>
                        <a:pt x="73" y="85"/>
                      </a:lnTo>
                      <a:lnTo>
                        <a:pt x="197" y="76"/>
                      </a:lnTo>
                      <a:lnTo>
                        <a:pt x="196" y="56"/>
                      </a:lnTo>
                      <a:lnTo>
                        <a:pt x="236" y="58"/>
                      </a:lnTo>
                      <a:lnTo>
                        <a:pt x="609" y="24"/>
                      </a:lnTo>
                      <a:lnTo>
                        <a:pt x="793" y="0"/>
                      </a:lnTo>
                      <a:lnTo>
                        <a:pt x="761" y="63"/>
                      </a:lnTo>
                      <a:lnTo>
                        <a:pt x="709" y="74"/>
                      </a:lnTo>
                      <a:lnTo>
                        <a:pt x="686" y="105"/>
                      </a:lnTo>
                      <a:lnTo>
                        <a:pt x="596" y="158"/>
                      </a:lnTo>
                      <a:lnTo>
                        <a:pt x="591" y="178"/>
                      </a:lnTo>
                      <a:lnTo>
                        <a:pt x="568" y="189"/>
                      </a:lnTo>
                      <a:lnTo>
                        <a:pt x="568" y="215"/>
                      </a:lnTo>
                      <a:lnTo>
                        <a:pt x="445" y="228"/>
                      </a:lnTo>
                      <a:lnTo>
                        <a:pt x="199" y="251"/>
                      </a:lnTo>
                      <a:lnTo>
                        <a:pt x="0" y="262"/>
                      </a:lnTo>
                      <a:lnTo>
                        <a:pt x="14" y="21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5" name="Freeform 61"/>
                <p:cNvSpPr>
                  <a:spLocks/>
                </p:cNvSpPr>
                <p:nvPr/>
              </p:nvSpPr>
              <p:spPr bwMode="auto">
                <a:xfrm>
                  <a:off x="3576" y="2470"/>
                  <a:ext cx="311" cy="557"/>
                </a:xfrm>
                <a:custGeom>
                  <a:avLst/>
                  <a:gdLst>
                    <a:gd name="T0" fmla="*/ 19 w 331"/>
                    <a:gd name="T1" fmla="*/ 392 h 556"/>
                    <a:gd name="T2" fmla="*/ 43 w 331"/>
                    <a:gd name="T3" fmla="*/ 348 h 556"/>
                    <a:gd name="T4" fmla="*/ 35 w 331"/>
                    <a:gd name="T5" fmla="*/ 337 h 556"/>
                    <a:gd name="T6" fmla="*/ 25 w 331"/>
                    <a:gd name="T7" fmla="*/ 244 h 556"/>
                    <a:gd name="T8" fmla="*/ 21 w 331"/>
                    <a:gd name="T9" fmla="*/ 182 h 556"/>
                    <a:gd name="T10" fmla="*/ 39 w 331"/>
                    <a:gd name="T11" fmla="*/ 114 h 556"/>
                    <a:gd name="T12" fmla="*/ 67 w 331"/>
                    <a:gd name="T13" fmla="*/ 66 h 556"/>
                    <a:gd name="T14" fmla="*/ 65 w 331"/>
                    <a:gd name="T15" fmla="*/ 53 h 556"/>
                    <a:gd name="T16" fmla="*/ 85 w 331"/>
                    <a:gd name="T17" fmla="*/ 11 h 556"/>
                    <a:gd name="T18" fmla="*/ 241 w 331"/>
                    <a:gd name="T19" fmla="*/ 0 h 556"/>
                    <a:gd name="T20" fmla="*/ 248 w 331"/>
                    <a:gd name="T21" fmla="*/ 9 h 556"/>
                    <a:gd name="T22" fmla="*/ 241 w 331"/>
                    <a:gd name="T23" fmla="*/ 360 h 556"/>
                    <a:gd name="T24" fmla="*/ 257 w 331"/>
                    <a:gd name="T25" fmla="*/ 526 h 556"/>
                    <a:gd name="T26" fmla="*/ 252 w 331"/>
                    <a:gd name="T27" fmla="*/ 534 h 556"/>
                    <a:gd name="T28" fmla="*/ 217 w 331"/>
                    <a:gd name="T29" fmla="*/ 525 h 556"/>
                    <a:gd name="T30" fmla="*/ 168 w 331"/>
                    <a:gd name="T31" fmla="*/ 560 h 556"/>
                    <a:gd name="T32" fmla="*/ 143 w 331"/>
                    <a:gd name="T33" fmla="*/ 507 h 556"/>
                    <a:gd name="T34" fmla="*/ 147 w 331"/>
                    <a:gd name="T35" fmla="*/ 468 h 556"/>
                    <a:gd name="T36" fmla="*/ 0 w 331"/>
                    <a:gd name="T37" fmla="*/ 476 h 556"/>
                    <a:gd name="T38" fmla="*/ 19 w 331"/>
                    <a:gd name="T39" fmla="*/ 392 h 556"/>
                    <a:gd name="T40" fmla="*/ 19 w 331"/>
                    <a:gd name="T41" fmla="*/ 392 h 5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1"/>
                    <a:gd name="T64" fmla="*/ 0 h 556"/>
                    <a:gd name="T65" fmla="*/ 331 w 331"/>
                    <a:gd name="T66" fmla="*/ 556 h 5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1" h="556">
                      <a:moveTo>
                        <a:pt x="23" y="388"/>
                      </a:moveTo>
                      <a:lnTo>
                        <a:pt x="55" y="344"/>
                      </a:lnTo>
                      <a:lnTo>
                        <a:pt x="44" y="333"/>
                      </a:lnTo>
                      <a:lnTo>
                        <a:pt x="33" y="244"/>
                      </a:lnTo>
                      <a:lnTo>
                        <a:pt x="26" y="182"/>
                      </a:lnTo>
                      <a:lnTo>
                        <a:pt x="50" y="114"/>
                      </a:lnTo>
                      <a:lnTo>
                        <a:pt x="86" y="66"/>
                      </a:lnTo>
                      <a:lnTo>
                        <a:pt x="83" y="53"/>
                      </a:lnTo>
                      <a:lnTo>
                        <a:pt x="109" y="11"/>
                      </a:lnTo>
                      <a:lnTo>
                        <a:pt x="308" y="0"/>
                      </a:lnTo>
                      <a:lnTo>
                        <a:pt x="318" y="9"/>
                      </a:lnTo>
                      <a:lnTo>
                        <a:pt x="308" y="356"/>
                      </a:lnTo>
                      <a:lnTo>
                        <a:pt x="331" y="522"/>
                      </a:lnTo>
                      <a:lnTo>
                        <a:pt x="322" y="530"/>
                      </a:lnTo>
                      <a:lnTo>
                        <a:pt x="279" y="521"/>
                      </a:lnTo>
                      <a:lnTo>
                        <a:pt x="216" y="556"/>
                      </a:lnTo>
                      <a:lnTo>
                        <a:pt x="183" y="503"/>
                      </a:lnTo>
                      <a:lnTo>
                        <a:pt x="188" y="464"/>
                      </a:lnTo>
                      <a:lnTo>
                        <a:pt x="0" y="472"/>
                      </a:lnTo>
                      <a:lnTo>
                        <a:pt x="23" y="38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6" name="Freeform 62"/>
                <p:cNvSpPr>
                  <a:spLocks/>
                </p:cNvSpPr>
                <p:nvPr/>
              </p:nvSpPr>
              <p:spPr bwMode="auto">
                <a:xfrm>
                  <a:off x="3866" y="2447"/>
                  <a:ext cx="332" cy="564"/>
                </a:xfrm>
                <a:custGeom>
                  <a:avLst/>
                  <a:gdLst>
                    <a:gd name="T0" fmla="*/ 8 w 354"/>
                    <a:gd name="T1" fmla="*/ 32 h 563"/>
                    <a:gd name="T2" fmla="*/ 0 w 354"/>
                    <a:gd name="T3" fmla="*/ 383 h 563"/>
                    <a:gd name="T4" fmla="*/ 19 w 354"/>
                    <a:gd name="T5" fmla="*/ 549 h 563"/>
                    <a:gd name="T6" fmla="*/ 36 w 354"/>
                    <a:gd name="T7" fmla="*/ 556 h 563"/>
                    <a:gd name="T8" fmla="*/ 53 w 354"/>
                    <a:gd name="T9" fmla="*/ 543 h 563"/>
                    <a:gd name="T10" fmla="*/ 64 w 354"/>
                    <a:gd name="T11" fmla="*/ 556 h 563"/>
                    <a:gd name="T12" fmla="*/ 47 w 354"/>
                    <a:gd name="T13" fmla="*/ 567 h 563"/>
                    <a:gd name="T14" fmla="*/ 86 w 354"/>
                    <a:gd name="T15" fmla="*/ 554 h 563"/>
                    <a:gd name="T16" fmla="*/ 93 w 354"/>
                    <a:gd name="T17" fmla="*/ 538 h 563"/>
                    <a:gd name="T18" fmla="*/ 89 w 354"/>
                    <a:gd name="T19" fmla="*/ 530 h 563"/>
                    <a:gd name="T20" fmla="*/ 92 w 354"/>
                    <a:gd name="T21" fmla="*/ 515 h 563"/>
                    <a:gd name="T22" fmla="*/ 73 w 354"/>
                    <a:gd name="T23" fmla="*/ 494 h 563"/>
                    <a:gd name="T24" fmla="*/ 73 w 354"/>
                    <a:gd name="T25" fmla="*/ 475 h 563"/>
                    <a:gd name="T26" fmla="*/ 274 w 354"/>
                    <a:gd name="T27" fmla="*/ 452 h 563"/>
                    <a:gd name="T28" fmla="*/ 257 w 354"/>
                    <a:gd name="T29" fmla="*/ 365 h 563"/>
                    <a:gd name="T30" fmla="*/ 267 w 354"/>
                    <a:gd name="T31" fmla="*/ 311 h 563"/>
                    <a:gd name="T32" fmla="*/ 242 w 354"/>
                    <a:gd name="T33" fmla="*/ 238 h 563"/>
                    <a:gd name="T34" fmla="*/ 191 w 354"/>
                    <a:gd name="T35" fmla="*/ 0 h 563"/>
                    <a:gd name="T36" fmla="*/ 0 w 354"/>
                    <a:gd name="T37" fmla="*/ 23 h 563"/>
                    <a:gd name="T38" fmla="*/ 8 w 354"/>
                    <a:gd name="T39" fmla="*/ 32 h 563"/>
                    <a:gd name="T40" fmla="*/ 8 w 354"/>
                    <a:gd name="T41" fmla="*/ 32 h 5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3"/>
                    <a:gd name="T65" fmla="*/ 354 w 354"/>
                    <a:gd name="T66" fmla="*/ 563 h 5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3">
                      <a:moveTo>
                        <a:pt x="10" y="32"/>
                      </a:moveTo>
                      <a:lnTo>
                        <a:pt x="0" y="379"/>
                      </a:lnTo>
                      <a:lnTo>
                        <a:pt x="23" y="545"/>
                      </a:lnTo>
                      <a:lnTo>
                        <a:pt x="47" y="552"/>
                      </a:lnTo>
                      <a:lnTo>
                        <a:pt x="68" y="539"/>
                      </a:lnTo>
                      <a:lnTo>
                        <a:pt x="82" y="552"/>
                      </a:lnTo>
                      <a:lnTo>
                        <a:pt x="61" y="563"/>
                      </a:lnTo>
                      <a:lnTo>
                        <a:pt x="112" y="550"/>
                      </a:lnTo>
                      <a:lnTo>
                        <a:pt x="121" y="534"/>
                      </a:lnTo>
                      <a:lnTo>
                        <a:pt x="115" y="526"/>
                      </a:lnTo>
                      <a:lnTo>
                        <a:pt x="118" y="511"/>
                      </a:lnTo>
                      <a:lnTo>
                        <a:pt x="94" y="490"/>
                      </a:lnTo>
                      <a:lnTo>
                        <a:pt x="95" y="471"/>
                      </a:lnTo>
                      <a:lnTo>
                        <a:pt x="354" y="448"/>
                      </a:lnTo>
                      <a:lnTo>
                        <a:pt x="332" y="361"/>
                      </a:lnTo>
                      <a:lnTo>
                        <a:pt x="346" y="307"/>
                      </a:lnTo>
                      <a:lnTo>
                        <a:pt x="312" y="238"/>
                      </a:lnTo>
                      <a:lnTo>
                        <a:pt x="246" y="0"/>
                      </a:lnTo>
                      <a:lnTo>
                        <a:pt x="0" y="23"/>
                      </a:lnTo>
                      <a:lnTo>
                        <a:pt x="10" y="3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7" name="Freeform 63"/>
                <p:cNvSpPr>
                  <a:spLocks/>
                </p:cNvSpPr>
                <p:nvPr/>
              </p:nvSpPr>
              <p:spPr bwMode="auto">
                <a:xfrm>
                  <a:off x="4097" y="2419"/>
                  <a:ext cx="470" cy="512"/>
                </a:xfrm>
                <a:custGeom>
                  <a:avLst/>
                  <a:gdLst>
                    <a:gd name="T0" fmla="*/ 52 w 500"/>
                    <a:gd name="T1" fmla="*/ 266 h 512"/>
                    <a:gd name="T2" fmla="*/ 78 w 500"/>
                    <a:gd name="T3" fmla="*/ 335 h 512"/>
                    <a:gd name="T4" fmla="*/ 67 w 500"/>
                    <a:gd name="T5" fmla="*/ 389 h 512"/>
                    <a:gd name="T6" fmla="*/ 85 w 500"/>
                    <a:gd name="T7" fmla="*/ 476 h 512"/>
                    <a:gd name="T8" fmla="*/ 98 w 500"/>
                    <a:gd name="T9" fmla="*/ 507 h 512"/>
                    <a:gd name="T10" fmla="*/ 308 w 500"/>
                    <a:gd name="T11" fmla="*/ 491 h 512"/>
                    <a:gd name="T12" fmla="*/ 311 w 500"/>
                    <a:gd name="T13" fmla="*/ 510 h 512"/>
                    <a:gd name="T14" fmla="*/ 323 w 500"/>
                    <a:gd name="T15" fmla="*/ 512 h 512"/>
                    <a:gd name="T16" fmla="*/ 319 w 500"/>
                    <a:gd name="T17" fmla="*/ 470 h 512"/>
                    <a:gd name="T18" fmla="*/ 327 w 500"/>
                    <a:gd name="T19" fmla="*/ 458 h 512"/>
                    <a:gd name="T20" fmla="*/ 358 w 500"/>
                    <a:gd name="T21" fmla="*/ 465 h 512"/>
                    <a:gd name="T22" fmla="*/ 363 w 500"/>
                    <a:gd name="T23" fmla="*/ 436 h 512"/>
                    <a:gd name="T24" fmla="*/ 359 w 500"/>
                    <a:gd name="T25" fmla="*/ 395 h 512"/>
                    <a:gd name="T26" fmla="*/ 371 w 500"/>
                    <a:gd name="T27" fmla="*/ 384 h 512"/>
                    <a:gd name="T28" fmla="*/ 390 w 500"/>
                    <a:gd name="T29" fmla="*/ 306 h 512"/>
                    <a:gd name="T30" fmla="*/ 376 w 500"/>
                    <a:gd name="T31" fmla="*/ 303 h 512"/>
                    <a:gd name="T32" fmla="*/ 326 w 500"/>
                    <a:gd name="T33" fmla="*/ 203 h 512"/>
                    <a:gd name="T34" fmla="*/ 216 w 500"/>
                    <a:gd name="T35" fmla="*/ 76 h 512"/>
                    <a:gd name="T36" fmla="*/ 169 w 500"/>
                    <a:gd name="T37" fmla="*/ 38 h 512"/>
                    <a:gd name="T38" fmla="*/ 184 w 500"/>
                    <a:gd name="T39" fmla="*/ 0 h 512"/>
                    <a:gd name="T40" fmla="*/ 96 w 500"/>
                    <a:gd name="T41" fmla="*/ 15 h 512"/>
                    <a:gd name="T42" fmla="*/ 0 w 500"/>
                    <a:gd name="T43" fmla="*/ 28 h 512"/>
                    <a:gd name="T44" fmla="*/ 52 w 500"/>
                    <a:gd name="T45" fmla="*/ 266 h 512"/>
                    <a:gd name="T46" fmla="*/ 52 w 500"/>
                    <a:gd name="T47" fmla="*/ 266 h 5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2"/>
                    <a:gd name="T74" fmla="*/ 500 w 500"/>
                    <a:gd name="T75" fmla="*/ 512 h 5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2">
                      <a:moveTo>
                        <a:pt x="66" y="266"/>
                      </a:moveTo>
                      <a:lnTo>
                        <a:pt x="100" y="335"/>
                      </a:lnTo>
                      <a:lnTo>
                        <a:pt x="86" y="389"/>
                      </a:lnTo>
                      <a:lnTo>
                        <a:pt x="108" y="476"/>
                      </a:lnTo>
                      <a:lnTo>
                        <a:pt x="126" y="507"/>
                      </a:lnTo>
                      <a:lnTo>
                        <a:pt x="395" y="491"/>
                      </a:lnTo>
                      <a:lnTo>
                        <a:pt x="398" y="510"/>
                      </a:lnTo>
                      <a:lnTo>
                        <a:pt x="414" y="512"/>
                      </a:lnTo>
                      <a:lnTo>
                        <a:pt x="408" y="470"/>
                      </a:lnTo>
                      <a:lnTo>
                        <a:pt x="419" y="458"/>
                      </a:lnTo>
                      <a:lnTo>
                        <a:pt x="458" y="465"/>
                      </a:lnTo>
                      <a:lnTo>
                        <a:pt x="465" y="436"/>
                      </a:lnTo>
                      <a:lnTo>
                        <a:pt x="460" y="395"/>
                      </a:lnTo>
                      <a:lnTo>
                        <a:pt x="476" y="384"/>
                      </a:lnTo>
                      <a:lnTo>
                        <a:pt x="500" y="306"/>
                      </a:lnTo>
                      <a:lnTo>
                        <a:pt x="482" y="303"/>
                      </a:lnTo>
                      <a:lnTo>
                        <a:pt x="418" y="203"/>
                      </a:lnTo>
                      <a:lnTo>
                        <a:pt x="278" y="76"/>
                      </a:lnTo>
                      <a:lnTo>
                        <a:pt x="217" y="38"/>
                      </a:lnTo>
                      <a:lnTo>
                        <a:pt x="236" y="0"/>
                      </a:lnTo>
                      <a:lnTo>
                        <a:pt x="123" y="15"/>
                      </a:lnTo>
                      <a:lnTo>
                        <a:pt x="0" y="28"/>
                      </a:lnTo>
                      <a:lnTo>
                        <a:pt x="66" y="266"/>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8" name="Freeform 64"/>
                <p:cNvSpPr>
                  <a:spLocks/>
                </p:cNvSpPr>
                <p:nvPr/>
              </p:nvSpPr>
              <p:spPr bwMode="auto">
                <a:xfrm>
                  <a:off x="3954" y="2877"/>
                  <a:ext cx="794" cy="623"/>
                </a:xfrm>
                <a:custGeom>
                  <a:avLst/>
                  <a:gdLst>
                    <a:gd name="T0" fmla="*/ 0 w 845"/>
                    <a:gd name="T1" fmla="*/ 60 h 622"/>
                    <a:gd name="T2" fmla="*/ 20 w 845"/>
                    <a:gd name="T3" fmla="*/ 81 h 622"/>
                    <a:gd name="T4" fmla="*/ 17 w 845"/>
                    <a:gd name="T5" fmla="*/ 96 h 622"/>
                    <a:gd name="T6" fmla="*/ 21 w 845"/>
                    <a:gd name="T7" fmla="*/ 104 h 622"/>
                    <a:gd name="T8" fmla="*/ 14 w 845"/>
                    <a:gd name="T9" fmla="*/ 120 h 622"/>
                    <a:gd name="T10" fmla="*/ 90 w 845"/>
                    <a:gd name="T11" fmla="*/ 86 h 622"/>
                    <a:gd name="T12" fmla="*/ 189 w 845"/>
                    <a:gd name="T13" fmla="*/ 165 h 622"/>
                    <a:gd name="T14" fmla="*/ 270 w 845"/>
                    <a:gd name="T15" fmla="*/ 110 h 622"/>
                    <a:gd name="T16" fmla="*/ 316 w 845"/>
                    <a:gd name="T17" fmla="*/ 123 h 622"/>
                    <a:gd name="T18" fmla="*/ 376 w 845"/>
                    <a:gd name="T19" fmla="*/ 198 h 622"/>
                    <a:gd name="T20" fmla="*/ 396 w 845"/>
                    <a:gd name="T21" fmla="*/ 198 h 622"/>
                    <a:gd name="T22" fmla="*/ 417 w 845"/>
                    <a:gd name="T23" fmla="*/ 250 h 622"/>
                    <a:gd name="T24" fmla="*/ 412 w 845"/>
                    <a:gd name="T25" fmla="*/ 352 h 622"/>
                    <a:gd name="T26" fmla="*/ 425 w 845"/>
                    <a:gd name="T27" fmla="*/ 364 h 622"/>
                    <a:gd name="T28" fmla="*/ 428 w 845"/>
                    <a:gd name="T29" fmla="*/ 346 h 622"/>
                    <a:gd name="T30" fmla="*/ 446 w 845"/>
                    <a:gd name="T31" fmla="*/ 346 h 622"/>
                    <a:gd name="T32" fmla="*/ 428 w 845"/>
                    <a:gd name="T33" fmla="*/ 393 h 622"/>
                    <a:gd name="T34" fmla="*/ 477 w 845"/>
                    <a:gd name="T35" fmla="*/ 458 h 622"/>
                    <a:gd name="T36" fmla="*/ 486 w 845"/>
                    <a:gd name="T37" fmla="*/ 438 h 622"/>
                    <a:gd name="T38" fmla="*/ 490 w 845"/>
                    <a:gd name="T39" fmla="*/ 485 h 622"/>
                    <a:gd name="T40" fmla="*/ 506 w 845"/>
                    <a:gd name="T41" fmla="*/ 495 h 622"/>
                    <a:gd name="T42" fmla="*/ 523 w 845"/>
                    <a:gd name="T43" fmla="*/ 550 h 622"/>
                    <a:gd name="T44" fmla="*/ 540 w 845"/>
                    <a:gd name="T45" fmla="*/ 550 h 622"/>
                    <a:gd name="T46" fmla="*/ 579 w 845"/>
                    <a:gd name="T47" fmla="*/ 602 h 622"/>
                    <a:gd name="T48" fmla="*/ 600 w 845"/>
                    <a:gd name="T49" fmla="*/ 605 h 622"/>
                    <a:gd name="T50" fmla="*/ 600 w 845"/>
                    <a:gd name="T51" fmla="*/ 613 h 622"/>
                    <a:gd name="T52" fmla="*/ 585 w 845"/>
                    <a:gd name="T53" fmla="*/ 626 h 622"/>
                    <a:gd name="T54" fmla="*/ 620 w 845"/>
                    <a:gd name="T55" fmla="*/ 621 h 622"/>
                    <a:gd name="T56" fmla="*/ 640 w 845"/>
                    <a:gd name="T57" fmla="*/ 608 h 622"/>
                    <a:gd name="T58" fmla="*/ 652 w 845"/>
                    <a:gd name="T59" fmla="*/ 537 h 622"/>
                    <a:gd name="T60" fmla="*/ 659 w 845"/>
                    <a:gd name="T61" fmla="*/ 540 h 622"/>
                    <a:gd name="T62" fmla="*/ 652 w 845"/>
                    <a:gd name="T63" fmla="*/ 440 h 622"/>
                    <a:gd name="T64" fmla="*/ 645 w 845"/>
                    <a:gd name="T65" fmla="*/ 411 h 622"/>
                    <a:gd name="T66" fmla="*/ 574 w 845"/>
                    <a:gd name="T67" fmla="*/ 261 h 622"/>
                    <a:gd name="T68" fmla="*/ 519 w 845"/>
                    <a:gd name="T69" fmla="*/ 123 h 622"/>
                    <a:gd name="T70" fmla="*/ 485 w 845"/>
                    <a:gd name="T71" fmla="*/ 10 h 622"/>
                    <a:gd name="T72" fmla="*/ 475 w 845"/>
                    <a:gd name="T73" fmla="*/ 7 h 622"/>
                    <a:gd name="T74" fmla="*/ 446 w 845"/>
                    <a:gd name="T75" fmla="*/ 0 h 622"/>
                    <a:gd name="T76" fmla="*/ 436 w 845"/>
                    <a:gd name="T77" fmla="*/ 12 h 622"/>
                    <a:gd name="T78" fmla="*/ 442 w 845"/>
                    <a:gd name="T79" fmla="*/ 54 h 622"/>
                    <a:gd name="T80" fmla="*/ 429 w 845"/>
                    <a:gd name="T81" fmla="*/ 52 h 622"/>
                    <a:gd name="T82" fmla="*/ 427 w 845"/>
                    <a:gd name="T83" fmla="*/ 33 h 622"/>
                    <a:gd name="T84" fmla="*/ 216 w 845"/>
                    <a:gd name="T85" fmla="*/ 49 h 622"/>
                    <a:gd name="T86" fmla="*/ 202 w 845"/>
                    <a:gd name="T87" fmla="*/ 18 h 622"/>
                    <a:gd name="T88" fmla="*/ 1 w 845"/>
                    <a:gd name="T89" fmla="*/ 41 h 622"/>
                    <a:gd name="T90" fmla="*/ 0 w 845"/>
                    <a:gd name="T91" fmla="*/ 60 h 622"/>
                    <a:gd name="T92" fmla="*/ 0 w 845"/>
                    <a:gd name="T93" fmla="*/ 60 h 6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5"/>
                    <a:gd name="T142" fmla="*/ 0 h 622"/>
                    <a:gd name="T143" fmla="*/ 845 w 845"/>
                    <a:gd name="T144" fmla="*/ 622 h 6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5" h="622">
                      <a:moveTo>
                        <a:pt x="0" y="60"/>
                      </a:moveTo>
                      <a:lnTo>
                        <a:pt x="24" y="81"/>
                      </a:lnTo>
                      <a:lnTo>
                        <a:pt x="21" y="96"/>
                      </a:lnTo>
                      <a:lnTo>
                        <a:pt x="27" y="104"/>
                      </a:lnTo>
                      <a:lnTo>
                        <a:pt x="18" y="120"/>
                      </a:lnTo>
                      <a:lnTo>
                        <a:pt x="116" y="86"/>
                      </a:lnTo>
                      <a:lnTo>
                        <a:pt x="243" y="165"/>
                      </a:lnTo>
                      <a:lnTo>
                        <a:pt x="346" y="110"/>
                      </a:lnTo>
                      <a:lnTo>
                        <a:pt x="406" y="123"/>
                      </a:lnTo>
                      <a:lnTo>
                        <a:pt x="482" y="198"/>
                      </a:lnTo>
                      <a:lnTo>
                        <a:pt x="508" y="198"/>
                      </a:lnTo>
                      <a:lnTo>
                        <a:pt x="534" y="250"/>
                      </a:lnTo>
                      <a:lnTo>
                        <a:pt x="528" y="348"/>
                      </a:lnTo>
                      <a:lnTo>
                        <a:pt x="545" y="360"/>
                      </a:lnTo>
                      <a:lnTo>
                        <a:pt x="549" y="342"/>
                      </a:lnTo>
                      <a:lnTo>
                        <a:pt x="573" y="342"/>
                      </a:lnTo>
                      <a:lnTo>
                        <a:pt x="549" y="389"/>
                      </a:lnTo>
                      <a:lnTo>
                        <a:pt x="613" y="454"/>
                      </a:lnTo>
                      <a:lnTo>
                        <a:pt x="623" y="434"/>
                      </a:lnTo>
                      <a:lnTo>
                        <a:pt x="628" y="481"/>
                      </a:lnTo>
                      <a:lnTo>
                        <a:pt x="649" y="491"/>
                      </a:lnTo>
                      <a:lnTo>
                        <a:pt x="672" y="546"/>
                      </a:lnTo>
                      <a:lnTo>
                        <a:pt x="693" y="546"/>
                      </a:lnTo>
                      <a:lnTo>
                        <a:pt x="743" y="598"/>
                      </a:lnTo>
                      <a:lnTo>
                        <a:pt x="770" y="601"/>
                      </a:lnTo>
                      <a:lnTo>
                        <a:pt x="770" y="609"/>
                      </a:lnTo>
                      <a:lnTo>
                        <a:pt x="751" y="622"/>
                      </a:lnTo>
                      <a:lnTo>
                        <a:pt x="795" y="617"/>
                      </a:lnTo>
                      <a:lnTo>
                        <a:pt x="822" y="604"/>
                      </a:lnTo>
                      <a:lnTo>
                        <a:pt x="837" y="533"/>
                      </a:lnTo>
                      <a:lnTo>
                        <a:pt x="845" y="536"/>
                      </a:lnTo>
                      <a:lnTo>
                        <a:pt x="837" y="436"/>
                      </a:lnTo>
                      <a:lnTo>
                        <a:pt x="827" y="407"/>
                      </a:lnTo>
                      <a:lnTo>
                        <a:pt x="736" y="261"/>
                      </a:lnTo>
                      <a:lnTo>
                        <a:pt x="665" y="123"/>
                      </a:lnTo>
                      <a:lnTo>
                        <a:pt x="622" y="10"/>
                      </a:lnTo>
                      <a:lnTo>
                        <a:pt x="610" y="7"/>
                      </a:lnTo>
                      <a:lnTo>
                        <a:pt x="571" y="0"/>
                      </a:lnTo>
                      <a:lnTo>
                        <a:pt x="560" y="12"/>
                      </a:lnTo>
                      <a:lnTo>
                        <a:pt x="566" y="54"/>
                      </a:lnTo>
                      <a:lnTo>
                        <a:pt x="550" y="52"/>
                      </a:lnTo>
                      <a:lnTo>
                        <a:pt x="547" y="33"/>
                      </a:lnTo>
                      <a:lnTo>
                        <a:pt x="278" y="49"/>
                      </a:lnTo>
                      <a:lnTo>
                        <a:pt x="260" y="18"/>
                      </a:lnTo>
                      <a:lnTo>
                        <a:pt x="1" y="41"/>
                      </a:lnTo>
                      <a:lnTo>
                        <a:pt x="0" y="6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9" name="Freeform 65"/>
                <p:cNvSpPr>
                  <a:spLocks/>
                </p:cNvSpPr>
                <p:nvPr/>
              </p:nvSpPr>
              <p:spPr bwMode="auto">
                <a:xfrm>
                  <a:off x="4085" y="1594"/>
                  <a:ext cx="366" cy="430"/>
                </a:xfrm>
                <a:custGeom>
                  <a:avLst/>
                  <a:gdLst>
                    <a:gd name="T0" fmla="*/ 0 w 390"/>
                    <a:gd name="T1" fmla="*/ 78 h 429"/>
                    <a:gd name="T2" fmla="*/ 24 w 390"/>
                    <a:gd name="T3" fmla="*/ 374 h 429"/>
                    <a:gd name="T4" fmla="*/ 63 w 390"/>
                    <a:gd name="T5" fmla="*/ 380 h 429"/>
                    <a:gd name="T6" fmla="*/ 107 w 390"/>
                    <a:gd name="T7" fmla="*/ 414 h 429"/>
                    <a:gd name="T8" fmla="*/ 141 w 390"/>
                    <a:gd name="T9" fmla="*/ 413 h 429"/>
                    <a:gd name="T10" fmla="*/ 156 w 390"/>
                    <a:gd name="T11" fmla="*/ 400 h 429"/>
                    <a:gd name="T12" fmla="*/ 191 w 390"/>
                    <a:gd name="T13" fmla="*/ 429 h 429"/>
                    <a:gd name="T14" fmla="*/ 213 w 390"/>
                    <a:gd name="T15" fmla="*/ 403 h 429"/>
                    <a:gd name="T16" fmla="*/ 218 w 390"/>
                    <a:gd name="T17" fmla="*/ 358 h 429"/>
                    <a:gd name="T18" fmla="*/ 234 w 390"/>
                    <a:gd name="T19" fmla="*/ 366 h 429"/>
                    <a:gd name="T20" fmla="*/ 238 w 390"/>
                    <a:gd name="T21" fmla="*/ 328 h 429"/>
                    <a:gd name="T22" fmla="*/ 290 w 390"/>
                    <a:gd name="T23" fmla="*/ 272 h 429"/>
                    <a:gd name="T24" fmla="*/ 298 w 390"/>
                    <a:gd name="T25" fmla="*/ 178 h 429"/>
                    <a:gd name="T26" fmla="*/ 293 w 390"/>
                    <a:gd name="T27" fmla="*/ 158 h 429"/>
                    <a:gd name="T28" fmla="*/ 302 w 390"/>
                    <a:gd name="T29" fmla="*/ 149 h 429"/>
                    <a:gd name="T30" fmla="*/ 283 w 390"/>
                    <a:gd name="T31" fmla="*/ 0 h 429"/>
                    <a:gd name="T32" fmla="*/ 234 w 390"/>
                    <a:gd name="T33" fmla="*/ 34 h 429"/>
                    <a:gd name="T34" fmla="*/ 207 w 390"/>
                    <a:gd name="T35" fmla="*/ 69 h 429"/>
                    <a:gd name="T36" fmla="*/ 187 w 390"/>
                    <a:gd name="T37" fmla="*/ 71 h 429"/>
                    <a:gd name="T38" fmla="*/ 158 w 390"/>
                    <a:gd name="T39" fmla="*/ 90 h 429"/>
                    <a:gd name="T40" fmla="*/ 92 w 390"/>
                    <a:gd name="T41" fmla="*/ 60 h 429"/>
                    <a:gd name="T42" fmla="*/ 0 w 390"/>
                    <a:gd name="T43" fmla="*/ 78 h 429"/>
                    <a:gd name="T44" fmla="*/ 0 w 390"/>
                    <a:gd name="T45" fmla="*/ 78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9"/>
                    <a:gd name="T71" fmla="*/ 390 w 390"/>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9">
                      <a:moveTo>
                        <a:pt x="0" y="78"/>
                      </a:moveTo>
                      <a:lnTo>
                        <a:pt x="32" y="374"/>
                      </a:lnTo>
                      <a:lnTo>
                        <a:pt x="81" y="380"/>
                      </a:lnTo>
                      <a:lnTo>
                        <a:pt x="139" y="414"/>
                      </a:lnTo>
                      <a:lnTo>
                        <a:pt x="181" y="413"/>
                      </a:lnTo>
                      <a:lnTo>
                        <a:pt x="201" y="400"/>
                      </a:lnTo>
                      <a:lnTo>
                        <a:pt x="246" y="429"/>
                      </a:lnTo>
                      <a:lnTo>
                        <a:pt x="275" y="403"/>
                      </a:lnTo>
                      <a:lnTo>
                        <a:pt x="280" y="358"/>
                      </a:lnTo>
                      <a:lnTo>
                        <a:pt x="300" y="366"/>
                      </a:lnTo>
                      <a:lnTo>
                        <a:pt x="308" y="328"/>
                      </a:lnTo>
                      <a:lnTo>
                        <a:pt x="374" y="272"/>
                      </a:lnTo>
                      <a:lnTo>
                        <a:pt x="385" y="178"/>
                      </a:lnTo>
                      <a:lnTo>
                        <a:pt x="377" y="158"/>
                      </a:lnTo>
                      <a:lnTo>
                        <a:pt x="390" y="149"/>
                      </a:lnTo>
                      <a:lnTo>
                        <a:pt x="366" y="0"/>
                      </a:lnTo>
                      <a:lnTo>
                        <a:pt x="300" y="34"/>
                      </a:lnTo>
                      <a:lnTo>
                        <a:pt x="266" y="69"/>
                      </a:lnTo>
                      <a:lnTo>
                        <a:pt x="241" y="71"/>
                      </a:lnTo>
                      <a:lnTo>
                        <a:pt x="204" y="90"/>
                      </a:lnTo>
                      <a:lnTo>
                        <a:pt x="118" y="60"/>
                      </a:lnTo>
                      <a:lnTo>
                        <a:pt x="0" y="7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0" name="Freeform 66"/>
                <p:cNvSpPr>
                  <a:spLocks/>
                </p:cNvSpPr>
                <p:nvPr/>
              </p:nvSpPr>
              <p:spPr bwMode="auto">
                <a:xfrm>
                  <a:off x="4316" y="1743"/>
                  <a:ext cx="392" cy="403"/>
                </a:xfrm>
                <a:custGeom>
                  <a:avLst/>
                  <a:gdLst>
                    <a:gd name="T0" fmla="*/ 0 w 418"/>
                    <a:gd name="T1" fmla="*/ 280 h 403"/>
                    <a:gd name="T2" fmla="*/ 12 w 418"/>
                    <a:gd name="T3" fmla="*/ 335 h 403"/>
                    <a:gd name="T4" fmla="*/ 55 w 418"/>
                    <a:gd name="T5" fmla="*/ 374 h 403"/>
                    <a:gd name="T6" fmla="*/ 75 w 418"/>
                    <a:gd name="T7" fmla="*/ 403 h 403"/>
                    <a:gd name="T8" fmla="*/ 137 w 418"/>
                    <a:gd name="T9" fmla="*/ 372 h 403"/>
                    <a:gd name="T10" fmla="*/ 165 w 418"/>
                    <a:gd name="T11" fmla="*/ 366 h 403"/>
                    <a:gd name="T12" fmla="*/ 180 w 418"/>
                    <a:gd name="T13" fmla="*/ 343 h 403"/>
                    <a:gd name="T14" fmla="*/ 203 w 418"/>
                    <a:gd name="T15" fmla="*/ 222 h 403"/>
                    <a:gd name="T16" fmla="*/ 229 w 418"/>
                    <a:gd name="T17" fmla="*/ 236 h 403"/>
                    <a:gd name="T18" fmla="*/ 281 w 418"/>
                    <a:gd name="T19" fmla="*/ 103 h 403"/>
                    <a:gd name="T20" fmla="*/ 320 w 418"/>
                    <a:gd name="T21" fmla="*/ 132 h 403"/>
                    <a:gd name="T22" fmla="*/ 326 w 418"/>
                    <a:gd name="T23" fmla="*/ 108 h 403"/>
                    <a:gd name="T24" fmla="*/ 299 w 418"/>
                    <a:gd name="T25" fmla="*/ 81 h 403"/>
                    <a:gd name="T26" fmla="*/ 277 w 418"/>
                    <a:gd name="T27" fmla="*/ 84 h 403"/>
                    <a:gd name="T28" fmla="*/ 270 w 418"/>
                    <a:gd name="T29" fmla="*/ 98 h 403"/>
                    <a:gd name="T30" fmla="*/ 229 w 418"/>
                    <a:gd name="T31" fmla="*/ 113 h 403"/>
                    <a:gd name="T32" fmla="*/ 204 w 418"/>
                    <a:gd name="T33" fmla="*/ 149 h 403"/>
                    <a:gd name="T34" fmla="*/ 197 w 418"/>
                    <a:gd name="T35" fmla="*/ 90 h 403"/>
                    <a:gd name="T36" fmla="*/ 126 w 418"/>
                    <a:gd name="T37" fmla="*/ 107 h 403"/>
                    <a:gd name="T38" fmla="*/ 112 w 418"/>
                    <a:gd name="T39" fmla="*/ 0 h 403"/>
                    <a:gd name="T40" fmla="*/ 102 w 418"/>
                    <a:gd name="T41" fmla="*/ 9 h 403"/>
                    <a:gd name="T42" fmla="*/ 109 w 418"/>
                    <a:gd name="T43" fmla="*/ 29 h 403"/>
                    <a:gd name="T44" fmla="*/ 100 w 418"/>
                    <a:gd name="T45" fmla="*/ 123 h 403"/>
                    <a:gd name="T46" fmla="*/ 49 w 418"/>
                    <a:gd name="T47" fmla="*/ 179 h 403"/>
                    <a:gd name="T48" fmla="*/ 42 w 418"/>
                    <a:gd name="T49" fmla="*/ 217 h 403"/>
                    <a:gd name="T50" fmla="*/ 26 w 418"/>
                    <a:gd name="T51" fmla="*/ 209 h 403"/>
                    <a:gd name="T52" fmla="*/ 23 w 418"/>
                    <a:gd name="T53" fmla="*/ 254 h 403"/>
                    <a:gd name="T54" fmla="*/ 0 w 418"/>
                    <a:gd name="T55" fmla="*/ 280 h 403"/>
                    <a:gd name="T56" fmla="*/ 0 w 418"/>
                    <a:gd name="T57" fmla="*/ 280 h 403"/>
                    <a:gd name="T58" fmla="*/ 0 w 418"/>
                    <a:gd name="T59" fmla="*/ 280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8"/>
                    <a:gd name="T91" fmla="*/ 0 h 403"/>
                    <a:gd name="T92" fmla="*/ 418 w 418"/>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8" h="403">
                      <a:moveTo>
                        <a:pt x="0" y="280"/>
                      </a:moveTo>
                      <a:lnTo>
                        <a:pt x="16" y="335"/>
                      </a:lnTo>
                      <a:lnTo>
                        <a:pt x="70" y="374"/>
                      </a:lnTo>
                      <a:lnTo>
                        <a:pt x="96" y="403"/>
                      </a:lnTo>
                      <a:lnTo>
                        <a:pt x="175" y="372"/>
                      </a:lnTo>
                      <a:lnTo>
                        <a:pt x="211" y="366"/>
                      </a:lnTo>
                      <a:lnTo>
                        <a:pt x="230" y="343"/>
                      </a:lnTo>
                      <a:lnTo>
                        <a:pt x="261" y="222"/>
                      </a:lnTo>
                      <a:lnTo>
                        <a:pt x="295" y="236"/>
                      </a:lnTo>
                      <a:lnTo>
                        <a:pt x="360" y="103"/>
                      </a:lnTo>
                      <a:lnTo>
                        <a:pt x="410" y="132"/>
                      </a:lnTo>
                      <a:lnTo>
                        <a:pt x="418" y="108"/>
                      </a:lnTo>
                      <a:lnTo>
                        <a:pt x="382" y="81"/>
                      </a:lnTo>
                      <a:lnTo>
                        <a:pt x="355" y="84"/>
                      </a:lnTo>
                      <a:lnTo>
                        <a:pt x="345" y="98"/>
                      </a:lnTo>
                      <a:lnTo>
                        <a:pt x="295" y="113"/>
                      </a:lnTo>
                      <a:lnTo>
                        <a:pt x="262" y="149"/>
                      </a:lnTo>
                      <a:lnTo>
                        <a:pt x="251" y="90"/>
                      </a:lnTo>
                      <a:lnTo>
                        <a:pt x="162" y="107"/>
                      </a:lnTo>
                      <a:lnTo>
                        <a:pt x="144" y="0"/>
                      </a:lnTo>
                      <a:lnTo>
                        <a:pt x="131" y="9"/>
                      </a:lnTo>
                      <a:lnTo>
                        <a:pt x="139" y="29"/>
                      </a:lnTo>
                      <a:lnTo>
                        <a:pt x="128" y="123"/>
                      </a:lnTo>
                      <a:lnTo>
                        <a:pt x="62" y="179"/>
                      </a:lnTo>
                      <a:lnTo>
                        <a:pt x="54" y="217"/>
                      </a:lnTo>
                      <a:lnTo>
                        <a:pt x="34" y="209"/>
                      </a:lnTo>
                      <a:lnTo>
                        <a:pt x="29" y="254"/>
                      </a:lnTo>
                      <a:lnTo>
                        <a:pt x="0" y="28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1" name="Freeform 67"/>
                <p:cNvSpPr>
                  <a:spLocks/>
                </p:cNvSpPr>
                <p:nvPr/>
              </p:nvSpPr>
              <p:spPr bwMode="auto">
                <a:xfrm>
                  <a:off x="4552" y="1774"/>
                  <a:ext cx="399" cy="203"/>
                </a:xfrm>
                <a:custGeom>
                  <a:avLst/>
                  <a:gdLst>
                    <a:gd name="T0" fmla="*/ 0 w 424"/>
                    <a:gd name="T1" fmla="*/ 59 h 203"/>
                    <a:gd name="T2" fmla="*/ 8 w 424"/>
                    <a:gd name="T3" fmla="*/ 118 h 203"/>
                    <a:gd name="T4" fmla="*/ 35 w 424"/>
                    <a:gd name="T5" fmla="*/ 82 h 203"/>
                    <a:gd name="T6" fmla="*/ 73 w 424"/>
                    <a:gd name="T7" fmla="*/ 67 h 203"/>
                    <a:gd name="T8" fmla="*/ 82 w 424"/>
                    <a:gd name="T9" fmla="*/ 53 h 203"/>
                    <a:gd name="T10" fmla="*/ 103 w 424"/>
                    <a:gd name="T11" fmla="*/ 50 h 203"/>
                    <a:gd name="T12" fmla="*/ 131 w 424"/>
                    <a:gd name="T13" fmla="*/ 77 h 203"/>
                    <a:gd name="T14" fmla="*/ 150 w 424"/>
                    <a:gd name="T15" fmla="*/ 84 h 203"/>
                    <a:gd name="T16" fmla="*/ 185 w 424"/>
                    <a:gd name="T17" fmla="*/ 126 h 203"/>
                    <a:gd name="T18" fmla="*/ 173 w 424"/>
                    <a:gd name="T19" fmla="*/ 165 h 203"/>
                    <a:gd name="T20" fmla="*/ 178 w 424"/>
                    <a:gd name="T21" fmla="*/ 182 h 203"/>
                    <a:gd name="T22" fmla="*/ 192 w 424"/>
                    <a:gd name="T23" fmla="*/ 174 h 203"/>
                    <a:gd name="T24" fmla="*/ 206 w 424"/>
                    <a:gd name="T25" fmla="*/ 174 h 203"/>
                    <a:gd name="T26" fmla="*/ 215 w 424"/>
                    <a:gd name="T27" fmla="*/ 186 h 203"/>
                    <a:gd name="T28" fmla="*/ 232 w 424"/>
                    <a:gd name="T29" fmla="*/ 186 h 203"/>
                    <a:gd name="T30" fmla="*/ 237 w 424"/>
                    <a:gd name="T31" fmla="*/ 182 h 203"/>
                    <a:gd name="T32" fmla="*/ 226 w 424"/>
                    <a:gd name="T33" fmla="*/ 147 h 203"/>
                    <a:gd name="T34" fmla="*/ 225 w 424"/>
                    <a:gd name="T35" fmla="*/ 82 h 203"/>
                    <a:gd name="T36" fmla="*/ 211 w 424"/>
                    <a:gd name="T37" fmla="*/ 72 h 203"/>
                    <a:gd name="T38" fmla="*/ 237 w 424"/>
                    <a:gd name="T39" fmla="*/ 42 h 203"/>
                    <a:gd name="T40" fmla="*/ 238 w 424"/>
                    <a:gd name="T41" fmla="*/ 24 h 203"/>
                    <a:gd name="T42" fmla="*/ 254 w 424"/>
                    <a:gd name="T43" fmla="*/ 25 h 203"/>
                    <a:gd name="T44" fmla="*/ 234 w 424"/>
                    <a:gd name="T45" fmla="*/ 66 h 203"/>
                    <a:gd name="T46" fmla="*/ 247 w 424"/>
                    <a:gd name="T47" fmla="*/ 113 h 203"/>
                    <a:gd name="T48" fmla="*/ 251 w 424"/>
                    <a:gd name="T49" fmla="*/ 127 h 203"/>
                    <a:gd name="T50" fmla="*/ 260 w 424"/>
                    <a:gd name="T51" fmla="*/ 134 h 203"/>
                    <a:gd name="T52" fmla="*/ 245 w 424"/>
                    <a:gd name="T53" fmla="*/ 132 h 203"/>
                    <a:gd name="T54" fmla="*/ 247 w 424"/>
                    <a:gd name="T55" fmla="*/ 161 h 203"/>
                    <a:gd name="T56" fmla="*/ 276 w 424"/>
                    <a:gd name="T57" fmla="*/ 182 h 203"/>
                    <a:gd name="T58" fmla="*/ 282 w 424"/>
                    <a:gd name="T59" fmla="*/ 186 h 203"/>
                    <a:gd name="T60" fmla="*/ 290 w 424"/>
                    <a:gd name="T61" fmla="*/ 186 h 203"/>
                    <a:gd name="T62" fmla="*/ 286 w 424"/>
                    <a:gd name="T63" fmla="*/ 203 h 203"/>
                    <a:gd name="T64" fmla="*/ 318 w 424"/>
                    <a:gd name="T65" fmla="*/ 182 h 203"/>
                    <a:gd name="T66" fmla="*/ 326 w 424"/>
                    <a:gd name="T67" fmla="*/ 157 h 203"/>
                    <a:gd name="T68" fmla="*/ 332 w 424"/>
                    <a:gd name="T69" fmla="*/ 129 h 203"/>
                    <a:gd name="T70" fmla="*/ 286 w 424"/>
                    <a:gd name="T71" fmla="*/ 140 h 203"/>
                    <a:gd name="T72" fmla="*/ 256 w 424"/>
                    <a:gd name="T73" fmla="*/ 0 h 203"/>
                    <a:gd name="T74" fmla="*/ 0 w 424"/>
                    <a:gd name="T75" fmla="*/ 59 h 203"/>
                    <a:gd name="T76" fmla="*/ 0 w 424"/>
                    <a:gd name="T77" fmla="*/ 59 h 203"/>
                    <a:gd name="T78" fmla="*/ 0 w 424"/>
                    <a:gd name="T79" fmla="*/ 59 h 2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4"/>
                    <a:gd name="T121" fmla="*/ 0 h 203"/>
                    <a:gd name="T122" fmla="*/ 424 w 424"/>
                    <a:gd name="T123" fmla="*/ 203 h 2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4" h="203">
                      <a:moveTo>
                        <a:pt x="0" y="59"/>
                      </a:moveTo>
                      <a:lnTo>
                        <a:pt x="11" y="118"/>
                      </a:lnTo>
                      <a:lnTo>
                        <a:pt x="44" y="82"/>
                      </a:lnTo>
                      <a:lnTo>
                        <a:pt x="94" y="67"/>
                      </a:lnTo>
                      <a:lnTo>
                        <a:pt x="104" y="53"/>
                      </a:lnTo>
                      <a:lnTo>
                        <a:pt x="131" y="50"/>
                      </a:lnTo>
                      <a:lnTo>
                        <a:pt x="167" y="77"/>
                      </a:lnTo>
                      <a:lnTo>
                        <a:pt x="191" y="84"/>
                      </a:lnTo>
                      <a:lnTo>
                        <a:pt x="236" y="126"/>
                      </a:lnTo>
                      <a:lnTo>
                        <a:pt x="220" y="165"/>
                      </a:lnTo>
                      <a:lnTo>
                        <a:pt x="227" y="182"/>
                      </a:lnTo>
                      <a:lnTo>
                        <a:pt x="246" y="174"/>
                      </a:lnTo>
                      <a:lnTo>
                        <a:pt x="264" y="174"/>
                      </a:lnTo>
                      <a:lnTo>
                        <a:pt x="274" y="186"/>
                      </a:lnTo>
                      <a:lnTo>
                        <a:pt x="295" y="186"/>
                      </a:lnTo>
                      <a:lnTo>
                        <a:pt x="303" y="182"/>
                      </a:lnTo>
                      <a:lnTo>
                        <a:pt x="288" y="147"/>
                      </a:lnTo>
                      <a:lnTo>
                        <a:pt x="287" y="82"/>
                      </a:lnTo>
                      <a:lnTo>
                        <a:pt x="269" y="72"/>
                      </a:lnTo>
                      <a:lnTo>
                        <a:pt x="303" y="42"/>
                      </a:lnTo>
                      <a:lnTo>
                        <a:pt x="304" y="24"/>
                      </a:lnTo>
                      <a:lnTo>
                        <a:pt x="324" y="25"/>
                      </a:lnTo>
                      <a:lnTo>
                        <a:pt x="300" y="66"/>
                      </a:lnTo>
                      <a:lnTo>
                        <a:pt x="314" y="113"/>
                      </a:lnTo>
                      <a:lnTo>
                        <a:pt x="321" y="127"/>
                      </a:lnTo>
                      <a:lnTo>
                        <a:pt x="330" y="134"/>
                      </a:lnTo>
                      <a:lnTo>
                        <a:pt x="311" y="132"/>
                      </a:lnTo>
                      <a:lnTo>
                        <a:pt x="317" y="161"/>
                      </a:lnTo>
                      <a:lnTo>
                        <a:pt x="351" y="182"/>
                      </a:lnTo>
                      <a:lnTo>
                        <a:pt x="360" y="186"/>
                      </a:lnTo>
                      <a:lnTo>
                        <a:pt x="369" y="186"/>
                      </a:lnTo>
                      <a:lnTo>
                        <a:pt x="364" y="203"/>
                      </a:lnTo>
                      <a:lnTo>
                        <a:pt x="406" y="182"/>
                      </a:lnTo>
                      <a:lnTo>
                        <a:pt x="415" y="157"/>
                      </a:lnTo>
                      <a:lnTo>
                        <a:pt x="424" y="129"/>
                      </a:lnTo>
                      <a:lnTo>
                        <a:pt x="364" y="140"/>
                      </a:lnTo>
                      <a:lnTo>
                        <a:pt x="326" y="0"/>
                      </a:lnTo>
                      <a:lnTo>
                        <a:pt x="0" y="5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2" name="Freeform 68"/>
                <p:cNvSpPr>
                  <a:spLocks/>
                </p:cNvSpPr>
                <p:nvPr/>
              </p:nvSpPr>
              <p:spPr bwMode="auto">
                <a:xfrm>
                  <a:off x="4252" y="1846"/>
                  <a:ext cx="674" cy="392"/>
                </a:xfrm>
                <a:custGeom>
                  <a:avLst/>
                  <a:gdLst>
                    <a:gd name="T0" fmla="*/ 52 w 718"/>
                    <a:gd name="T1" fmla="*/ 355 h 397"/>
                    <a:gd name="T2" fmla="*/ 52 w 718"/>
                    <a:gd name="T3" fmla="*/ 345 h 397"/>
                    <a:gd name="T4" fmla="*/ 88 w 718"/>
                    <a:gd name="T5" fmla="*/ 300 h 397"/>
                    <a:gd name="T6" fmla="*/ 109 w 718"/>
                    <a:gd name="T7" fmla="*/ 271 h 397"/>
                    <a:gd name="T8" fmla="*/ 129 w 718"/>
                    <a:gd name="T9" fmla="*/ 300 h 397"/>
                    <a:gd name="T10" fmla="*/ 190 w 718"/>
                    <a:gd name="T11" fmla="*/ 269 h 397"/>
                    <a:gd name="T12" fmla="*/ 218 w 718"/>
                    <a:gd name="T13" fmla="*/ 263 h 397"/>
                    <a:gd name="T14" fmla="*/ 233 w 718"/>
                    <a:gd name="T15" fmla="*/ 240 h 397"/>
                    <a:gd name="T16" fmla="*/ 258 w 718"/>
                    <a:gd name="T17" fmla="*/ 119 h 397"/>
                    <a:gd name="T18" fmla="*/ 285 w 718"/>
                    <a:gd name="T19" fmla="*/ 133 h 397"/>
                    <a:gd name="T20" fmla="*/ 335 w 718"/>
                    <a:gd name="T21" fmla="*/ 0 h 397"/>
                    <a:gd name="T22" fmla="*/ 374 w 718"/>
                    <a:gd name="T23" fmla="*/ 29 h 397"/>
                    <a:gd name="T24" fmla="*/ 381 w 718"/>
                    <a:gd name="T25" fmla="*/ 5 h 397"/>
                    <a:gd name="T26" fmla="*/ 399 w 718"/>
                    <a:gd name="T27" fmla="*/ 12 h 397"/>
                    <a:gd name="T28" fmla="*/ 435 w 718"/>
                    <a:gd name="T29" fmla="*/ 54 h 397"/>
                    <a:gd name="T30" fmla="*/ 422 w 718"/>
                    <a:gd name="T31" fmla="*/ 93 h 397"/>
                    <a:gd name="T32" fmla="*/ 427 w 718"/>
                    <a:gd name="T33" fmla="*/ 110 h 397"/>
                    <a:gd name="T34" fmla="*/ 442 w 718"/>
                    <a:gd name="T35" fmla="*/ 102 h 397"/>
                    <a:gd name="T36" fmla="*/ 453 w 718"/>
                    <a:gd name="T37" fmla="*/ 120 h 397"/>
                    <a:gd name="T38" fmla="*/ 508 w 718"/>
                    <a:gd name="T39" fmla="*/ 143 h 397"/>
                    <a:gd name="T40" fmla="*/ 458 w 718"/>
                    <a:gd name="T41" fmla="*/ 140 h 397"/>
                    <a:gd name="T42" fmla="*/ 510 w 718"/>
                    <a:gd name="T43" fmla="*/ 199 h 397"/>
                    <a:gd name="T44" fmla="*/ 477 w 718"/>
                    <a:gd name="T45" fmla="*/ 193 h 397"/>
                    <a:gd name="T46" fmla="*/ 544 w 718"/>
                    <a:gd name="T47" fmla="*/ 248 h 397"/>
                    <a:gd name="T48" fmla="*/ 561 w 718"/>
                    <a:gd name="T49" fmla="*/ 285 h 397"/>
                    <a:gd name="T50" fmla="*/ 550 w 718"/>
                    <a:gd name="T51" fmla="*/ 280 h 397"/>
                    <a:gd name="T52" fmla="*/ 548 w 718"/>
                    <a:gd name="T53" fmla="*/ 290 h 397"/>
                    <a:gd name="T54" fmla="*/ 326 w 718"/>
                    <a:gd name="T55" fmla="*/ 343 h 397"/>
                    <a:gd name="T56" fmla="*/ 144 w 718"/>
                    <a:gd name="T57" fmla="*/ 373 h 397"/>
                    <a:gd name="T58" fmla="*/ 0 w 718"/>
                    <a:gd name="T59" fmla="*/ 397 h 397"/>
                    <a:gd name="T60" fmla="*/ 52 w 718"/>
                    <a:gd name="T61" fmla="*/ 355 h 397"/>
                    <a:gd name="T62" fmla="*/ 52 w 718"/>
                    <a:gd name="T63" fmla="*/ 355 h 3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8"/>
                    <a:gd name="T97" fmla="*/ 0 h 397"/>
                    <a:gd name="T98" fmla="*/ 718 w 718"/>
                    <a:gd name="T99" fmla="*/ 397 h 3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8" h="397">
                      <a:moveTo>
                        <a:pt x="66" y="355"/>
                      </a:moveTo>
                      <a:lnTo>
                        <a:pt x="66" y="345"/>
                      </a:lnTo>
                      <a:lnTo>
                        <a:pt x="113" y="300"/>
                      </a:lnTo>
                      <a:lnTo>
                        <a:pt x="139" y="271"/>
                      </a:lnTo>
                      <a:lnTo>
                        <a:pt x="165" y="300"/>
                      </a:lnTo>
                      <a:lnTo>
                        <a:pt x="244" y="269"/>
                      </a:lnTo>
                      <a:lnTo>
                        <a:pt x="280" y="263"/>
                      </a:lnTo>
                      <a:lnTo>
                        <a:pt x="299" y="240"/>
                      </a:lnTo>
                      <a:lnTo>
                        <a:pt x="330" y="119"/>
                      </a:lnTo>
                      <a:lnTo>
                        <a:pt x="364" y="133"/>
                      </a:lnTo>
                      <a:lnTo>
                        <a:pt x="429" y="0"/>
                      </a:lnTo>
                      <a:lnTo>
                        <a:pt x="479" y="29"/>
                      </a:lnTo>
                      <a:lnTo>
                        <a:pt x="487" y="5"/>
                      </a:lnTo>
                      <a:lnTo>
                        <a:pt x="511" y="12"/>
                      </a:lnTo>
                      <a:lnTo>
                        <a:pt x="556" y="54"/>
                      </a:lnTo>
                      <a:lnTo>
                        <a:pt x="540" y="93"/>
                      </a:lnTo>
                      <a:lnTo>
                        <a:pt x="547" y="110"/>
                      </a:lnTo>
                      <a:lnTo>
                        <a:pt x="566" y="102"/>
                      </a:lnTo>
                      <a:lnTo>
                        <a:pt x="581" y="120"/>
                      </a:lnTo>
                      <a:lnTo>
                        <a:pt x="650" y="143"/>
                      </a:lnTo>
                      <a:lnTo>
                        <a:pt x="586" y="140"/>
                      </a:lnTo>
                      <a:lnTo>
                        <a:pt x="654" y="199"/>
                      </a:lnTo>
                      <a:lnTo>
                        <a:pt x="610" y="193"/>
                      </a:lnTo>
                      <a:lnTo>
                        <a:pt x="697" y="248"/>
                      </a:lnTo>
                      <a:lnTo>
                        <a:pt x="718" y="285"/>
                      </a:lnTo>
                      <a:lnTo>
                        <a:pt x="704" y="280"/>
                      </a:lnTo>
                      <a:lnTo>
                        <a:pt x="701" y="290"/>
                      </a:lnTo>
                      <a:lnTo>
                        <a:pt x="417" y="343"/>
                      </a:lnTo>
                      <a:lnTo>
                        <a:pt x="184" y="373"/>
                      </a:lnTo>
                      <a:lnTo>
                        <a:pt x="0" y="397"/>
                      </a:lnTo>
                      <a:lnTo>
                        <a:pt x="66" y="35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3" name="Freeform 69"/>
                <p:cNvSpPr>
                  <a:spLocks/>
                </p:cNvSpPr>
                <p:nvPr/>
              </p:nvSpPr>
              <p:spPr bwMode="auto">
                <a:xfrm>
                  <a:off x="4898" y="1955"/>
                  <a:ext cx="40" cy="95"/>
                </a:xfrm>
                <a:custGeom>
                  <a:avLst/>
                  <a:gdLst>
                    <a:gd name="T0" fmla="*/ 0 w 38"/>
                    <a:gd name="T1" fmla="*/ 103 h 99"/>
                    <a:gd name="T2" fmla="*/ 9 w 38"/>
                    <a:gd name="T3" fmla="*/ 76 h 99"/>
                    <a:gd name="T4" fmla="*/ 23 w 38"/>
                    <a:gd name="T5" fmla="*/ 59 h 99"/>
                    <a:gd name="T6" fmla="*/ 30 w 38"/>
                    <a:gd name="T7" fmla="*/ 0 h 99"/>
                    <a:gd name="T8" fmla="*/ 10 w 38"/>
                    <a:gd name="T9" fmla="*/ 13 h 99"/>
                    <a:gd name="T10" fmla="*/ 0 w 38"/>
                    <a:gd name="T11" fmla="*/ 69 h 99"/>
                    <a:gd name="T12" fmla="*/ 0 w 38"/>
                    <a:gd name="T13" fmla="*/ 103 h 99"/>
                    <a:gd name="T14" fmla="*/ 0 w 38"/>
                    <a:gd name="T15" fmla="*/ 103 h 99"/>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99"/>
                    <a:gd name="T26" fmla="*/ 38 w 38"/>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99">
                      <a:moveTo>
                        <a:pt x="0" y="99"/>
                      </a:moveTo>
                      <a:lnTo>
                        <a:pt x="13" y="72"/>
                      </a:lnTo>
                      <a:lnTo>
                        <a:pt x="27" y="55"/>
                      </a:lnTo>
                      <a:lnTo>
                        <a:pt x="38" y="0"/>
                      </a:lnTo>
                      <a:lnTo>
                        <a:pt x="14" y="13"/>
                      </a:lnTo>
                      <a:lnTo>
                        <a:pt x="0" y="65"/>
                      </a:lnTo>
                      <a:lnTo>
                        <a:pt x="0" y="9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4" name="Freeform 70"/>
                <p:cNvSpPr>
                  <a:spLocks/>
                </p:cNvSpPr>
                <p:nvPr/>
              </p:nvSpPr>
              <p:spPr bwMode="auto">
                <a:xfrm>
                  <a:off x="4212" y="2136"/>
                  <a:ext cx="753" cy="346"/>
                </a:xfrm>
                <a:custGeom>
                  <a:avLst/>
                  <a:gdLst>
                    <a:gd name="T0" fmla="*/ 0 w 793"/>
                    <a:gd name="T1" fmla="*/ 298 h 346"/>
                    <a:gd name="T2" fmla="*/ 88 w 793"/>
                    <a:gd name="T3" fmla="*/ 283 h 346"/>
                    <a:gd name="T4" fmla="*/ 142 w 793"/>
                    <a:gd name="T5" fmla="*/ 251 h 346"/>
                    <a:gd name="T6" fmla="*/ 242 w 793"/>
                    <a:gd name="T7" fmla="*/ 238 h 346"/>
                    <a:gd name="T8" fmla="*/ 281 w 793"/>
                    <a:gd name="T9" fmla="*/ 270 h 346"/>
                    <a:gd name="T10" fmla="*/ 346 w 793"/>
                    <a:gd name="T11" fmla="*/ 259 h 346"/>
                    <a:gd name="T12" fmla="*/ 443 w 793"/>
                    <a:gd name="T13" fmla="*/ 346 h 346"/>
                    <a:gd name="T14" fmla="*/ 483 w 793"/>
                    <a:gd name="T15" fmla="*/ 335 h 346"/>
                    <a:gd name="T16" fmla="*/ 536 w 793"/>
                    <a:gd name="T17" fmla="*/ 235 h 346"/>
                    <a:gd name="T18" fmla="*/ 581 w 793"/>
                    <a:gd name="T19" fmla="*/ 214 h 346"/>
                    <a:gd name="T20" fmla="*/ 594 w 793"/>
                    <a:gd name="T21" fmla="*/ 185 h 346"/>
                    <a:gd name="T22" fmla="*/ 547 w 793"/>
                    <a:gd name="T23" fmla="*/ 194 h 346"/>
                    <a:gd name="T24" fmla="*/ 534 w 793"/>
                    <a:gd name="T25" fmla="*/ 175 h 346"/>
                    <a:gd name="T26" fmla="*/ 563 w 793"/>
                    <a:gd name="T27" fmla="*/ 165 h 346"/>
                    <a:gd name="T28" fmla="*/ 562 w 793"/>
                    <a:gd name="T29" fmla="*/ 152 h 346"/>
                    <a:gd name="T30" fmla="*/ 530 w 793"/>
                    <a:gd name="T31" fmla="*/ 138 h 346"/>
                    <a:gd name="T32" fmla="*/ 572 w 793"/>
                    <a:gd name="T33" fmla="*/ 118 h 346"/>
                    <a:gd name="T34" fmla="*/ 569 w 793"/>
                    <a:gd name="T35" fmla="*/ 139 h 346"/>
                    <a:gd name="T36" fmla="*/ 596 w 793"/>
                    <a:gd name="T37" fmla="*/ 139 h 346"/>
                    <a:gd name="T38" fmla="*/ 611 w 793"/>
                    <a:gd name="T39" fmla="*/ 102 h 346"/>
                    <a:gd name="T40" fmla="*/ 621 w 793"/>
                    <a:gd name="T41" fmla="*/ 100 h 346"/>
                    <a:gd name="T42" fmla="*/ 614 w 793"/>
                    <a:gd name="T43" fmla="*/ 70 h 346"/>
                    <a:gd name="T44" fmla="*/ 596 w 793"/>
                    <a:gd name="T45" fmla="*/ 100 h 346"/>
                    <a:gd name="T46" fmla="*/ 577 w 793"/>
                    <a:gd name="T47" fmla="*/ 31 h 346"/>
                    <a:gd name="T48" fmla="*/ 590 w 793"/>
                    <a:gd name="T49" fmla="*/ 28 h 346"/>
                    <a:gd name="T50" fmla="*/ 608 w 793"/>
                    <a:gd name="T51" fmla="*/ 47 h 346"/>
                    <a:gd name="T52" fmla="*/ 595 w 793"/>
                    <a:gd name="T53" fmla="*/ 15 h 346"/>
                    <a:gd name="T54" fmla="*/ 581 w 793"/>
                    <a:gd name="T55" fmla="*/ 0 h 346"/>
                    <a:gd name="T56" fmla="*/ 358 w 793"/>
                    <a:gd name="T57" fmla="*/ 53 h 346"/>
                    <a:gd name="T58" fmla="*/ 176 w 793"/>
                    <a:gd name="T59" fmla="*/ 83 h 346"/>
                    <a:gd name="T60" fmla="*/ 151 w 793"/>
                    <a:gd name="T61" fmla="*/ 146 h 346"/>
                    <a:gd name="T62" fmla="*/ 111 w 793"/>
                    <a:gd name="T63" fmla="*/ 157 h 346"/>
                    <a:gd name="T64" fmla="*/ 92 w 793"/>
                    <a:gd name="T65" fmla="*/ 188 h 346"/>
                    <a:gd name="T66" fmla="*/ 22 w 793"/>
                    <a:gd name="T67" fmla="*/ 241 h 346"/>
                    <a:gd name="T68" fmla="*/ 19 w 793"/>
                    <a:gd name="T69" fmla="*/ 261 h 346"/>
                    <a:gd name="T70" fmla="*/ 0 w 793"/>
                    <a:gd name="T71" fmla="*/ 272 h 346"/>
                    <a:gd name="T72" fmla="*/ 0 w 793"/>
                    <a:gd name="T73" fmla="*/ 298 h 346"/>
                    <a:gd name="T74" fmla="*/ 0 w 793"/>
                    <a:gd name="T75" fmla="*/ 298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3" y="283"/>
                      </a:lnTo>
                      <a:lnTo>
                        <a:pt x="181" y="251"/>
                      </a:lnTo>
                      <a:lnTo>
                        <a:pt x="308" y="238"/>
                      </a:lnTo>
                      <a:lnTo>
                        <a:pt x="359" y="270"/>
                      </a:lnTo>
                      <a:lnTo>
                        <a:pt x="442" y="259"/>
                      </a:lnTo>
                      <a:lnTo>
                        <a:pt x="567" y="346"/>
                      </a:lnTo>
                      <a:lnTo>
                        <a:pt x="615" y="335"/>
                      </a:lnTo>
                      <a:lnTo>
                        <a:pt x="685" y="235"/>
                      </a:lnTo>
                      <a:lnTo>
                        <a:pt x="742" y="214"/>
                      </a:lnTo>
                      <a:lnTo>
                        <a:pt x="758" y="185"/>
                      </a:lnTo>
                      <a:lnTo>
                        <a:pt x="698" y="194"/>
                      </a:lnTo>
                      <a:lnTo>
                        <a:pt x="682" y="175"/>
                      </a:lnTo>
                      <a:lnTo>
                        <a:pt x="719" y="165"/>
                      </a:lnTo>
                      <a:lnTo>
                        <a:pt x="717" y="152"/>
                      </a:lnTo>
                      <a:lnTo>
                        <a:pt x="677" y="138"/>
                      </a:lnTo>
                      <a:lnTo>
                        <a:pt x="730" y="118"/>
                      </a:lnTo>
                      <a:lnTo>
                        <a:pt x="727" y="139"/>
                      </a:lnTo>
                      <a:lnTo>
                        <a:pt x="761" y="139"/>
                      </a:lnTo>
                      <a:lnTo>
                        <a:pt x="780" y="102"/>
                      </a:lnTo>
                      <a:lnTo>
                        <a:pt x="793" y="100"/>
                      </a:lnTo>
                      <a:lnTo>
                        <a:pt x="785" y="70"/>
                      </a:lnTo>
                      <a:lnTo>
                        <a:pt x="761" y="100"/>
                      </a:lnTo>
                      <a:lnTo>
                        <a:pt x="737" y="31"/>
                      </a:lnTo>
                      <a:lnTo>
                        <a:pt x="753" y="28"/>
                      </a:lnTo>
                      <a:lnTo>
                        <a:pt x="776" y="47"/>
                      </a:lnTo>
                      <a:lnTo>
                        <a:pt x="759" y="15"/>
                      </a:lnTo>
                      <a:lnTo>
                        <a:pt x="742" y="0"/>
                      </a:lnTo>
                      <a:lnTo>
                        <a:pt x="458" y="53"/>
                      </a:lnTo>
                      <a:lnTo>
                        <a:pt x="225" y="83"/>
                      </a:lnTo>
                      <a:lnTo>
                        <a:pt x="193" y="146"/>
                      </a:lnTo>
                      <a:lnTo>
                        <a:pt x="141" y="157"/>
                      </a:lnTo>
                      <a:lnTo>
                        <a:pt x="118" y="188"/>
                      </a:lnTo>
                      <a:lnTo>
                        <a:pt x="28" y="241"/>
                      </a:lnTo>
                      <a:lnTo>
                        <a:pt x="23" y="261"/>
                      </a:lnTo>
                      <a:lnTo>
                        <a:pt x="0" y="272"/>
                      </a:lnTo>
                      <a:lnTo>
                        <a:pt x="0" y="29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5" name="Freeform 71"/>
                <p:cNvSpPr>
                  <a:spLocks/>
                </p:cNvSpPr>
                <p:nvPr/>
              </p:nvSpPr>
              <p:spPr bwMode="auto">
                <a:xfrm>
                  <a:off x="4301" y="2374"/>
                  <a:ext cx="445" cy="351"/>
                </a:xfrm>
                <a:custGeom>
                  <a:avLst/>
                  <a:gdLst>
                    <a:gd name="T0" fmla="*/ 15 w 473"/>
                    <a:gd name="T1" fmla="*/ 45 h 351"/>
                    <a:gd name="T2" fmla="*/ 68 w 473"/>
                    <a:gd name="T3" fmla="*/ 13 h 351"/>
                    <a:gd name="T4" fmla="*/ 167 w 473"/>
                    <a:gd name="T5" fmla="*/ 0 h 351"/>
                    <a:gd name="T6" fmla="*/ 207 w 473"/>
                    <a:gd name="T7" fmla="*/ 32 h 351"/>
                    <a:gd name="T8" fmla="*/ 273 w 473"/>
                    <a:gd name="T9" fmla="*/ 21 h 351"/>
                    <a:gd name="T10" fmla="*/ 371 w 473"/>
                    <a:gd name="T11" fmla="*/ 108 h 351"/>
                    <a:gd name="T12" fmla="*/ 327 w 473"/>
                    <a:gd name="T13" fmla="*/ 175 h 351"/>
                    <a:gd name="T14" fmla="*/ 330 w 473"/>
                    <a:gd name="T15" fmla="*/ 204 h 351"/>
                    <a:gd name="T16" fmla="*/ 255 w 473"/>
                    <a:gd name="T17" fmla="*/ 290 h 351"/>
                    <a:gd name="T18" fmla="*/ 245 w 473"/>
                    <a:gd name="T19" fmla="*/ 293 h 351"/>
                    <a:gd name="T20" fmla="*/ 237 w 473"/>
                    <a:gd name="T21" fmla="*/ 319 h 351"/>
                    <a:gd name="T22" fmla="*/ 221 w 473"/>
                    <a:gd name="T23" fmla="*/ 304 h 351"/>
                    <a:gd name="T24" fmla="*/ 235 w 473"/>
                    <a:gd name="T25" fmla="*/ 327 h 351"/>
                    <a:gd name="T26" fmla="*/ 221 w 473"/>
                    <a:gd name="T27" fmla="*/ 351 h 351"/>
                    <a:gd name="T28" fmla="*/ 207 w 473"/>
                    <a:gd name="T29" fmla="*/ 348 h 351"/>
                    <a:gd name="T30" fmla="*/ 157 w 473"/>
                    <a:gd name="T31" fmla="*/ 248 h 351"/>
                    <a:gd name="T32" fmla="*/ 48 w 473"/>
                    <a:gd name="T33" fmla="*/ 121 h 351"/>
                    <a:gd name="T34" fmla="*/ 0 w 473"/>
                    <a:gd name="T35" fmla="*/ 83 h 351"/>
                    <a:gd name="T36" fmla="*/ 15 w 473"/>
                    <a:gd name="T37" fmla="*/ 45 h 351"/>
                    <a:gd name="T38" fmla="*/ 15 w 473"/>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351"/>
                    <a:gd name="T62" fmla="*/ 473 w 473"/>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351">
                      <a:moveTo>
                        <a:pt x="19" y="45"/>
                      </a:moveTo>
                      <a:lnTo>
                        <a:pt x="87" y="13"/>
                      </a:lnTo>
                      <a:lnTo>
                        <a:pt x="214" y="0"/>
                      </a:lnTo>
                      <a:lnTo>
                        <a:pt x="265" y="32"/>
                      </a:lnTo>
                      <a:lnTo>
                        <a:pt x="348" y="21"/>
                      </a:lnTo>
                      <a:lnTo>
                        <a:pt x="473" y="108"/>
                      </a:lnTo>
                      <a:lnTo>
                        <a:pt x="418" y="175"/>
                      </a:lnTo>
                      <a:lnTo>
                        <a:pt x="421" y="204"/>
                      </a:lnTo>
                      <a:lnTo>
                        <a:pt x="325" y="290"/>
                      </a:lnTo>
                      <a:lnTo>
                        <a:pt x="311" y="293"/>
                      </a:lnTo>
                      <a:lnTo>
                        <a:pt x="303" y="319"/>
                      </a:lnTo>
                      <a:lnTo>
                        <a:pt x="283" y="304"/>
                      </a:lnTo>
                      <a:lnTo>
                        <a:pt x="301" y="327"/>
                      </a:lnTo>
                      <a:lnTo>
                        <a:pt x="283" y="351"/>
                      </a:lnTo>
                      <a:lnTo>
                        <a:pt x="265" y="348"/>
                      </a:lnTo>
                      <a:lnTo>
                        <a:pt x="201" y="248"/>
                      </a:lnTo>
                      <a:lnTo>
                        <a:pt x="61" y="121"/>
                      </a:lnTo>
                      <a:lnTo>
                        <a:pt x="0" y="83"/>
                      </a:lnTo>
                      <a:lnTo>
                        <a:pt x="19" y="4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6" name="Freeform 72"/>
                <p:cNvSpPr>
                  <a:spLocks/>
                </p:cNvSpPr>
                <p:nvPr/>
              </p:nvSpPr>
              <p:spPr bwMode="auto">
                <a:xfrm>
                  <a:off x="4858" y="1759"/>
                  <a:ext cx="93" cy="157"/>
                </a:xfrm>
                <a:custGeom>
                  <a:avLst/>
                  <a:gdLst>
                    <a:gd name="T0" fmla="*/ 0 w 98"/>
                    <a:gd name="T1" fmla="*/ 15 h 155"/>
                    <a:gd name="T2" fmla="*/ 9 w 98"/>
                    <a:gd name="T3" fmla="*/ 0 h 155"/>
                    <a:gd name="T4" fmla="*/ 26 w 98"/>
                    <a:gd name="T5" fmla="*/ 0 h 155"/>
                    <a:gd name="T6" fmla="*/ 21 w 98"/>
                    <a:gd name="T7" fmla="*/ 15 h 155"/>
                    <a:gd name="T8" fmla="*/ 17 w 98"/>
                    <a:gd name="T9" fmla="*/ 21 h 155"/>
                    <a:gd name="T10" fmla="*/ 20 w 98"/>
                    <a:gd name="T11" fmla="*/ 39 h 155"/>
                    <a:gd name="T12" fmla="*/ 40 w 98"/>
                    <a:gd name="T13" fmla="*/ 63 h 155"/>
                    <a:gd name="T14" fmla="*/ 42 w 98"/>
                    <a:gd name="T15" fmla="*/ 81 h 155"/>
                    <a:gd name="T16" fmla="*/ 58 w 98"/>
                    <a:gd name="T17" fmla="*/ 104 h 155"/>
                    <a:gd name="T18" fmla="*/ 71 w 98"/>
                    <a:gd name="T19" fmla="*/ 108 h 155"/>
                    <a:gd name="T20" fmla="*/ 76 w 98"/>
                    <a:gd name="T21" fmla="*/ 123 h 155"/>
                    <a:gd name="T22" fmla="*/ 65 w 98"/>
                    <a:gd name="T23" fmla="*/ 134 h 155"/>
                    <a:gd name="T24" fmla="*/ 76 w 98"/>
                    <a:gd name="T25" fmla="*/ 133 h 155"/>
                    <a:gd name="T26" fmla="*/ 80 w 98"/>
                    <a:gd name="T27" fmla="*/ 144 h 155"/>
                    <a:gd name="T28" fmla="*/ 30 w 98"/>
                    <a:gd name="T29" fmla="*/ 155 h 155"/>
                    <a:gd name="T30" fmla="*/ 0 w 98"/>
                    <a:gd name="T31" fmla="*/ 15 h 155"/>
                    <a:gd name="T32" fmla="*/ 0 w 98"/>
                    <a:gd name="T33" fmla="*/ 15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8"/>
                    <a:gd name="T52" fmla="*/ 0 h 155"/>
                    <a:gd name="T53" fmla="*/ 98 w 98"/>
                    <a:gd name="T54" fmla="*/ 155 h 1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8" h="155">
                      <a:moveTo>
                        <a:pt x="0" y="15"/>
                      </a:moveTo>
                      <a:lnTo>
                        <a:pt x="12" y="0"/>
                      </a:lnTo>
                      <a:lnTo>
                        <a:pt x="32" y="0"/>
                      </a:lnTo>
                      <a:lnTo>
                        <a:pt x="25" y="15"/>
                      </a:lnTo>
                      <a:lnTo>
                        <a:pt x="21" y="21"/>
                      </a:lnTo>
                      <a:lnTo>
                        <a:pt x="24" y="39"/>
                      </a:lnTo>
                      <a:lnTo>
                        <a:pt x="48" y="63"/>
                      </a:lnTo>
                      <a:lnTo>
                        <a:pt x="51" y="81"/>
                      </a:lnTo>
                      <a:lnTo>
                        <a:pt x="71" y="104"/>
                      </a:lnTo>
                      <a:lnTo>
                        <a:pt x="87" y="108"/>
                      </a:lnTo>
                      <a:lnTo>
                        <a:pt x="93" y="123"/>
                      </a:lnTo>
                      <a:lnTo>
                        <a:pt x="80" y="134"/>
                      </a:lnTo>
                      <a:lnTo>
                        <a:pt x="93" y="133"/>
                      </a:lnTo>
                      <a:lnTo>
                        <a:pt x="98" y="144"/>
                      </a:lnTo>
                      <a:lnTo>
                        <a:pt x="38" y="155"/>
                      </a:lnTo>
                      <a:lnTo>
                        <a:pt x="0" y="1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7" name="Freeform 73"/>
                <p:cNvSpPr>
                  <a:spLocks/>
                </p:cNvSpPr>
                <p:nvPr/>
              </p:nvSpPr>
              <p:spPr bwMode="auto">
                <a:xfrm>
                  <a:off x="4429" y="1510"/>
                  <a:ext cx="509" cy="338"/>
                </a:xfrm>
                <a:custGeom>
                  <a:avLst/>
                  <a:gdLst>
                    <a:gd name="T0" fmla="*/ 34 w 539"/>
                    <a:gd name="T1" fmla="*/ 343 h 339"/>
                    <a:gd name="T2" fmla="*/ 103 w 539"/>
                    <a:gd name="T3" fmla="*/ 326 h 339"/>
                    <a:gd name="T4" fmla="*/ 357 w 539"/>
                    <a:gd name="T5" fmla="*/ 267 h 339"/>
                    <a:gd name="T6" fmla="*/ 367 w 539"/>
                    <a:gd name="T7" fmla="*/ 252 h 339"/>
                    <a:gd name="T8" fmla="*/ 383 w 539"/>
                    <a:gd name="T9" fmla="*/ 252 h 339"/>
                    <a:gd name="T10" fmla="*/ 400 w 539"/>
                    <a:gd name="T11" fmla="*/ 237 h 339"/>
                    <a:gd name="T12" fmla="*/ 422 w 539"/>
                    <a:gd name="T13" fmla="*/ 199 h 339"/>
                    <a:gd name="T14" fmla="*/ 381 w 539"/>
                    <a:gd name="T15" fmla="*/ 152 h 339"/>
                    <a:gd name="T16" fmla="*/ 380 w 539"/>
                    <a:gd name="T17" fmla="*/ 114 h 339"/>
                    <a:gd name="T18" fmla="*/ 400 w 539"/>
                    <a:gd name="T19" fmla="*/ 59 h 339"/>
                    <a:gd name="T20" fmla="*/ 372 w 539"/>
                    <a:gd name="T21" fmla="*/ 39 h 339"/>
                    <a:gd name="T22" fmla="*/ 341 w 539"/>
                    <a:gd name="T23" fmla="*/ 0 h 339"/>
                    <a:gd name="T24" fmla="*/ 59 w 539"/>
                    <a:gd name="T25" fmla="*/ 67 h 339"/>
                    <a:gd name="T26" fmla="*/ 46 w 539"/>
                    <a:gd name="T27" fmla="*/ 39 h 339"/>
                    <a:gd name="T28" fmla="*/ 0 w 539"/>
                    <a:gd name="T29" fmla="*/ 83 h 339"/>
                    <a:gd name="T30" fmla="*/ 34 w 539"/>
                    <a:gd name="T31" fmla="*/ 343 h 339"/>
                    <a:gd name="T32" fmla="*/ 34 w 539"/>
                    <a:gd name="T33" fmla="*/ 343 h 3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9"/>
                    <a:gd name="T52" fmla="*/ 0 h 339"/>
                    <a:gd name="T53" fmla="*/ 539 w 539"/>
                    <a:gd name="T54" fmla="*/ 339 h 3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9" h="339">
                      <a:moveTo>
                        <a:pt x="42" y="339"/>
                      </a:moveTo>
                      <a:lnTo>
                        <a:pt x="131" y="322"/>
                      </a:lnTo>
                      <a:lnTo>
                        <a:pt x="457" y="263"/>
                      </a:lnTo>
                      <a:lnTo>
                        <a:pt x="469" y="248"/>
                      </a:lnTo>
                      <a:lnTo>
                        <a:pt x="489" y="248"/>
                      </a:lnTo>
                      <a:lnTo>
                        <a:pt x="510" y="233"/>
                      </a:lnTo>
                      <a:lnTo>
                        <a:pt x="539" y="195"/>
                      </a:lnTo>
                      <a:lnTo>
                        <a:pt x="487" y="152"/>
                      </a:lnTo>
                      <a:lnTo>
                        <a:pt x="486" y="114"/>
                      </a:lnTo>
                      <a:lnTo>
                        <a:pt x="510" y="59"/>
                      </a:lnTo>
                      <a:lnTo>
                        <a:pt x="474" y="39"/>
                      </a:lnTo>
                      <a:lnTo>
                        <a:pt x="435" y="0"/>
                      </a:lnTo>
                      <a:lnTo>
                        <a:pt x="76" y="67"/>
                      </a:lnTo>
                      <a:lnTo>
                        <a:pt x="58" y="39"/>
                      </a:lnTo>
                      <a:lnTo>
                        <a:pt x="0" y="83"/>
                      </a:lnTo>
                      <a:lnTo>
                        <a:pt x="42" y="33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8" name="Freeform 74"/>
                <p:cNvSpPr>
                  <a:spLocks/>
                </p:cNvSpPr>
                <p:nvPr/>
              </p:nvSpPr>
              <p:spPr bwMode="auto">
                <a:xfrm>
                  <a:off x="4882" y="1569"/>
                  <a:ext cx="108" cy="280"/>
                </a:xfrm>
                <a:custGeom>
                  <a:avLst/>
                  <a:gdLst>
                    <a:gd name="T0" fmla="*/ 7 w 117"/>
                    <a:gd name="T1" fmla="*/ 193 h 276"/>
                    <a:gd name="T2" fmla="*/ 22 w 117"/>
                    <a:gd name="T3" fmla="*/ 178 h 276"/>
                    <a:gd name="T4" fmla="*/ 45 w 117"/>
                    <a:gd name="T5" fmla="*/ 136 h 276"/>
                    <a:gd name="T6" fmla="*/ 5 w 117"/>
                    <a:gd name="T7" fmla="*/ 93 h 276"/>
                    <a:gd name="T8" fmla="*/ 4 w 117"/>
                    <a:gd name="T9" fmla="*/ 55 h 276"/>
                    <a:gd name="T10" fmla="*/ 22 w 117"/>
                    <a:gd name="T11" fmla="*/ 0 h 276"/>
                    <a:gd name="T12" fmla="*/ 84 w 117"/>
                    <a:gd name="T13" fmla="*/ 25 h 276"/>
                    <a:gd name="T14" fmla="*/ 84 w 117"/>
                    <a:gd name="T15" fmla="*/ 37 h 276"/>
                    <a:gd name="T16" fmla="*/ 77 w 117"/>
                    <a:gd name="T17" fmla="*/ 68 h 276"/>
                    <a:gd name="T18" fmla="*/ 71 w 117"/>
                    <a:gd name="T19" fmla="*/ 74 h 276"/>
                    <a:gd name="T20" fmla="*/ 69 w 117"/>
                    <a:gd name="T21" fmla="*/ 90 h 276"/>
                    <a:gd name="T22" fmla="*/ 76 w 117"/>
                    <a:gd name="T23" fmla="*/ 95 h 276"/>
                    <a:gd name="T24" fmla="*/ 91 w 117"/>
                    <a:gd name="T25" fmla="*/ 90 h 276"/>
                    <a:gd name="T26" fmla="*/ 91 w 117"/>
                    <a:gd name="T27" fmla="*/ 137 h 276"/>
                    <a:gd name="T28" fmla="*/ 91 w 117"/>
                    <a:gd name="T29" fmla="*/ 170 h 276"/>
                    <a:gd name="T30" fmla="*/ 91 w 117"/>
                    <a:gd name="T31" fmla="*/ 186 h 276"/>
                    <a:gd name="T32" fmla="*/ 86 w 117"/>
                    <a:gd name="T33" fmla="*/ 201 h 276"/>
                    <a:gd name="T34" fmla="*/ 80 w 117"/>
                    <a:gd name="T35" fmla="*/ 201 h 276"/>
                    <a:gd name="T36" fmla="*/ 83 w 117"/>
                    <a:gd name="T37" fmla="*/ 216 h 276"/>
                    <a:gd name="T38" fmla="*/ 60 w 117"/>
                    <a:gd name="T39" fmla="*/ 280 h 276"/>
                    <a:gd name="T40" fmla="*/ 53 w 117"/>
                    <a:gd name="T41" fmla="*/ 280 h 276"/>
                    <a:gd name="T42" fmla="*/ 52 w 117"/>
                    <a:gd name="T43" fmla="*/ 256 h 276"/>
                    <a:gd name="T44" fmla="*/ 36 w 117"/>
                    <a:gd name="T45" fmla="*/ 256 h 276"/>
                    <a:gd name="T46" fmla="*/ 5 w 117"/>
                    <a:gd name="T47" fmla="*/ 230 h 276"/>
                    <a:gd name="T48" fmla="*/ 0 w 117"/>
                    <a:gd name="T49" fmla="*/ 208 h 276"/>
                    <a:gd name="T50" fmla="*/ 7 w 117"/>
                    <a:gd name="T51" fmla="*/ 193 h 276"/>
                    <a:gd name="T52" fmla="*/ 7 w 117"/>
                    <a:gd name="T53" fmla="*/ 193 h 2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6"/>
                    <a:gd name="T83" fmla="*/ 117 w 117"/>
                    <a:gd name="T84" fmla="*/ 276 h 2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6">
                      <a:moveTo>
                        <a:pt x="7" y="189"/>
                      </a:moveTo>
                      <a:lnTo>
                        <a:pt x="28" y="174"/>
                      </a:lnTo>
                      <a:lnTo>
                        <a:pt x="57" y="136"/>
                      </a:lnTo>
                      <a:lnTo>
                        <a:pt x="5" y="93"/>
                      </a:lnTo>
                      <a:lnTo>
                        <a:pt x="4" y="55"/>
                      </a:lnTo>
                      <a:lnTo>
                        <a:pt x="28" y="0"/>
                      </a:lnTo>
                      <a:lnTo>
                        <a:pt x="107" y="25"/>
                      </a:lnTo>
                      <a:lnTo>
                        <a:pt x="107" y="37"/>
                      </a:lnTo>
                      <a:lnTo>
                        <a:pt x="99" y="68"/>
                      </a:lnTo>
                      <a:lnTo>
                        <a:pt x="91" y="74"/>
                      </a:lnTo>
                      <a:lnTo>
                        <a:pt x="88" y="90"/>
                      </a:lnTo>
                      <a:lnTo>
                        <a:pt x="98" y="95"/>
                      </a:lnTo>
                      <a:lnTo>
                        <a:pt x="117" y="90"/>
                      </a:lnTo>
                      <a:lnTo>
                        <a:pt x="117" y="137"/>
                      </a:lnTo>
                      <a:lnTo>
                        <a:pt x="117" y="166"/>
                      </a:lnTo>
                      <a:lnTo>
                        <a:pt x="117" y="182"/>
                      </a:lnTo>
                      <a:lnTo>
                        <a:pt x="111" y="197"/>
                      </a:lnTo>
                      <a:lnTo>
                        <a:pt x="102" y="197"/>
                      </a:lnTo>
                      <a:lnTo>
                        <a:pt x="106" y="212"/>
                      </a:lnTo>
                      <a:lnTo>
                        <a:pt x="77" y="276"/>
                      </a:lnTo>
                      <a:lnTo>
                        <a:pt x="68" y="276"/>
                      </a:lnTo>
                      <a:lnTo>
                        <a:pt x="67" y="252"/>
                      </a:lnTo>
                      <a:lnTo>
                        <a:pt x="46" y="252"/>
                      </a:lnTo>
                      <a:lnTo>
                        <a:pt x="5" y="226"/>
                      </a:lnTo>
                      <a:lnTo>
                        <a:pt x="0" y="204"/>
                      </a:lnTo>
                      <a:lnTo>
                        <a:pt x="7" y="18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9" name="Freeform 75"/>
                <p:cNvSpPr>
                  <a:spLocks/>
                </p:cNvSpPr>
                <p:nvPr/>
              </p:nvSpPr>
              <p:spPr bwMode="auto">
                <a:xfrm>
                  <a:off x="4483" y="1136"/>
                  <a:ext cx="522" cy="484"/>
                </a:xfrm>
                <a:custGeom>
                  <a:avLst/>
                  <a:gdLst>
                    <a:gd name="T0" fmla="*/ 14 w 552"/>
                    <a:gd name="T1" fmla="*/ 445 h 481"/>
                    <a:gd name="T2" fmla="*/ 294 w 552"/>
                    <a:gd name="T3" fmla="*/ 378 h 481"/>
                    <a:gd name="T4" fmla="*/ 325 w 552"/>
                    <a:gd name="T5" fmla="*/ 417 h 481"/>
                    <a:gd name="T6" fmla="*/ 354 w 552"/>
                    <a:gd name="T7" fmla="*/ 437 h 481"/>
                    <a:gd name="T8" fmla="*/ 415 w 552"/>
                    <a:gd name="T9" fmla="*/ 462 h 481"/>
                    <a:gd name="T10" fmla="*/ 421 w 552"/>
                    <a:gd name="T11" fmla="*/ 485 h 481"/>
                    <a:gd name="T12" fmla="*/ 431 w 552"/>
                    <a:gd name="T13" fmla="*/ 456 h 481"/>
                    <a:gd name="T14" fmla="*/ 432 w 552"/>
                    <a:gd name="T15" fmla="*/ 414 h 481"/>
                    <a:gd name="T16" fmla="*/ 421 w 552"/>
                    <a:gd name="T17" fmla="*/ 338 h 481"/>
                    <a:gd name="T18" fmla="*/ 419 w 552"/>
                    <a:gd name="T19" fmla="*/ 257 h 481"/>
                    <a:gd name="T20" fmla="*/ 390 w 552"/>
                    <a:gd name="T21" fmla="*/ 135 h 481"/>
                    <a:gd name="T22" fmla="*/ 385 w 552"/>
                    <a:gd name="T23" fmla="*/ 83 h 481"/>
                    <a:gd name="T24" fmla="*/ 366 w 552"/>
                    <a:gd name="T25" fmla="*/ 0 h 481"/>
                    <a:gd name="T26" fmla="*/ 275 w 552"/>
                    <a:gd name="T27" fmla="*/ 26 h 481"/>
                    <a:gd name="T28" fmla="*/ 225 w 552"/>
                    <a:gd name="T29" fmla="*/ 96 h 481"/>
                    <a:gd name="T30" fmla="*/ 222 w 552"/>
                    <a:gd name="T31" fmla="*/ 114 h 481"/>
                    <a:gd name="T32" fmla="*/ 192 w 552"/>
                    <a:gd name="T33" fmla="*/ 154 h 481"/>
                    <a:gd name="T34" fmla="*/ 200 w 552"/>
                    <a:gd name="T35" fmla="*/ 169 h 481"/>
                    <a:gd name="T36" fmla="*/ 205 w 552"/>
                    <a:gd name="T37" fmla="*/ 180 h 481"/>
                    <a:gd name="T38" fmla="*/ 201 w 552"/>
                    <a:gd name="T39" fmla="*/ 183 h 481"/>
                    <a:gd name="T40" fmla="*/ 211 w 552"/>
                    <a:gd name="T41" fmla="*/ 199 h 481"/>
                    <a:gd name="T42" fmla="*/ 212 w 552"/>
                    <a:gd name="T43" fmla="*/ 214 h 481"/>
                    <a:gd name="T44" fmla="*/ 184 w 552"/>
                    <a:gd name="T45" fmla="*/ 250 h 481"/>
                    <a:gd name="T46" fmla="*/ 142 w 552"/>
                    <a:gd name="T47" fmla="*/ 267 h 481"/>
                    <a:gd name="T48" fmla="*/ 132 w 552"/>
                    <a:gd name="T49" fmla="*/ 276 h 481"/>
                    <a:gd name="T50" fmla="*/ 116 w 552"/>
                    <a:gd name="T51" fmla="*/ 268 h 481"/>
                    <a:gd name="T52" fmla="*/ 70 w 552"/>
                    <a:gd name="T53" fmla="*/ 275 h 481"/>
                    <a:gd name="T54" fmla="*/ 35 w 552"/>
                    <a:gd name="T55" fmla="*/ 293 h 481"/>
                    <a:gd name="T56" fmla="*/ 35 w 552"/>
                    <a:gd name="T57" fmla="*/ 314 h 481"/>
                    <a:gd name="T58" fmla="*/ 42 w 552"/>
                    <a:gd name="T59" fmla="*/ 330 h 481"/>
                    <a:gd name="T60" fmla="*/ 47 w 552"/>
                    <a:gd name="T61" fmla="*/ 328 h 481"/>
                    <a:gd name="T62" fmla="*/ 52 w 552"/>
                    <a:gd name="T63" fmla="*/ 348 h 481"/>
                    <a:gd name="T64" fmla="*/ 43 w 552"/>
                    <a:gd name="T65" fmla="*/ 356 h 481"/>
                    <a:gd name="T66" fmla="*/ 38 w 552"/>
                    <a:gd name="T67" fmla="*/ 372 h 481"/>
                    <a:gd name="T68" fmla="*/ 0 w 552"/>
                    <a:gd name="T69" fmla="*/ 417 h 481"/>
                    <a:gd name="T70" fmla="*/ 14 w 552"/>
                    <a:gd name="T71" fmla="*/ 445 h 481"/>
                    <a:gd name="T72" fmla="*/ 14 w 552"/>
                    <a:gd name="T73" fmla="*/ 445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1"/>
                      </a:moveTo>
                      <a:lnTo>
                        <a:pt x="377" y="374"/>
                      </a:lnTo>
                      <a:lnTo>
                        <a:pt x="416" y="413"/>
                      </a:lnTo>
                      <a:lnTo>
                        <a:pt x="452" y="433"/>
                      </a:lnTo>
                      <a:lnTo>
                        <a:pt x="531" y="458"/>
                      </a:lnTo>
                      <a:lnTo>
                        <a:pt x="538" y="481"/>
                      </a:lnTo>
                      <a:lnTo>
                        <a:pt x="551" y="452"/>
                      </a:lnTo>
                      <a:lnTo>
                        <a:pt x="552" y="410"/>
                      </a:lnTo>
                      <a:lnTo>
                        <a:pt x="538" y="334"/>
                      </a:lnTo>
                      <a:lnTo>
                        <a:pt x="536" y="253"/>
                      </a:lnTo>
                      <a:lnTo>
                        <a:pt x="499" y="135"/>
                      </a:lnTo>
                      <a:lnTo>
                        <a:pt x="492" y="83"/>
                      </a:lnTo>
                      <a:lnTo>
                        <a:pt x="468" y="0"/>
                      </a:lnTo>
                      <a:lnTo>
                        <a:pt x="352" y="26"/>
                      </a:lnTo>
                      <a:lnTo>
                        <a:pt x="287" y="96"/>
                      </a:lnTo>
                      <a:lnTo>
                        <a:pt x="284" y="114"/>
                      </a:lnTo>
                      <a:lnTo>
                        <a:pt x="246" y="154"/>
                      </a:lnTo>
                      <a:lnTo>
                        <a:pt x="256" y="169"/>
                      </a:lnTo>
                      <a:lnTo>
                        <a:pt x="263" y="180"/>
                      </a:lnTo>
                      <a:lnTo>
                        <a:pt x="258" y="183"/>
                      </a:lnTo>
                      <a:lnTo>
                        <a:pt x="269" y="199"/>
                      </a:lnTo>
                      <a:lnTo>
                        <a:pt x="271" y="214"/>
                      </a:lnTo>
                      <a:lnTo>
                        <a:pt x="235" y="246"/>
                      </a:lnTo>
                      <a:lnTo>
                        <a:pt x="182" y="263"/>
                      </a:lnTo>
                      <a:lnTo>
                        <a:pt x="169" y="272"/>
                      </a:lnTo>
                      <a:lnTo>
                        <a:pt x="148" y="264"/>
                      </a:lnTo>
                      <a:lnTo>
                        <a:pt x="89" y="271"/>
                      </a:lnTo>
                      <a:lnTo>
                        <a:pt x="44" y="289"/>
                      </a:lnTo>
                      <a:lnTo>
                        <a:pt x="44" y="310"/>
                      </a:lnTo>
                      <a:lnTo>
                        <a:pt x="54" y="326"/>
                      </a:lnTo>
                      <a:lnTo>
                        <a:pt x="60" y="324"/>
                      </a:lnTo>
                      <a:lnTo>
                        <a:pt x="67" y="344"/>
                      </a:lnTo>
                      <a:lnTo>
                        <a:pt x="55" y="352"/>
                      </a:lnTo>
                      <a:lnTo>
                        <a:pt x="49" y="368"/>
                      </a:lnTo>
                      <a:lnTo>
                        <a:pt x="0" y="413"/>
                      </a:lnTo>
                      <a:lnTo>
                        <a:pt x="18" y="44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0" name="Freeform 76"/>
                <p:cNvSpPr>
                  <a:spLocks/>
                </p:cNvSpPr>
                <p:nvPr/>
              </p:nvSpPr>
              <p:spPr bwMode="auto">
                <a:xfrm>
                  <a:off x="4965" y="1637"/>
                  <a:ext cx="15" cy="23"/>
                </a:xfrm>
                <a:custGeom>
                  <a:avLst/>
                  <a:gdLst>
                    <a:gd name="T0" fmla="*/ 0 w 16"/>
                    <a:gd name="T1" fmla="*/ 26 h 22"/>
                    <a:gd name="T2" fmla="*/ 3 w 16"/>
                    <a:gd name="T3" fmla="*/ 6 h 22"/>
                    <a:gd name="T4" fmla="*/ 8 w 16"/>
                    <a:gd name="T5" fmla="*/ 0 h 22"/>
                    <a:gd name="T6" fmla="*/ 12 w 16"/>
                    <a:gd name="T7" fmla="*/ 4 h 22"/>
                    <a:gd name="T8" fmla="*/ 0 w 16"/>
                    <a:gd name="T9" fmla="*/ 26 h 22"/>
                    <a:gd name="T10" fmla="*/ 0 w 16"/>
                    <a:gd name="T11" fmla="*/ 26 h 22"/>
                    <a:gd name="T12" fmla="*/ 0 w 16"/>
                    <a:gd name="T13" fmla="*/ 26 h 22"/>
                    <a:gd name="T14" fmla="*/ 0 60000 65536"/>
                    <a:gd name="T15" fmla="*/ 0 60000 65536"/>
                    <a:gd name="T16" fmla="*/ 0 60000 65536"/>
                    <a:gd name="T17" fmla="*/ 0 60000 65536"/>
                    <a:gd name="T18" fmla="*/ 0 60000 65536"/>
                    <a:gd name="T19" fmla="*/ 0 60000 65536"/>
                    <a:gd name="T20" fmla="*/ 0 60000 65536"/>
                    <a:gd name="T21" fmla="*/ 0 w 16"/>
                    <a:gd name="T22" fmla="*/ 0 h 22"/>
                    <a:gd name="T23" fmla="*/ 16 w 1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2">
                      <a:moveTo>
                        <a:pt x="0" y="22"/>
                      </a:moveTo>
                      <a:lnTo>
                        <a:pt x="3" y="6"/>
                      </a:lnTo>
                      <a:lnTo>
                        <a:pt x="11" y="0"/>
                      </a:lnTo>
                      <a:lnTo>
                        <a:pt x="16" y="4"/>
                      </a:lnTo>
                      <a:lnTo>
                        <a:pt x="0" y="2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1" name="Freeform 77"/>
                <p:cNvSpPr>
                  <a:spLocks/>
                </p:cNvSpPr>
                <p:nvPr/>
              </p:nvSpPr>
              <p:spPr bwMode="auto">
                <a:xfrm>
                  <a:off x="4982" y="1547"/>
                  <a:ext cx="160" cy="98"/>
                </a:xfrm>
                <a:custGeom>
                  <a:avLst/>
                  <a:gdLst>
                    <a:gd name="T0" fmla="*/ 9 w 171"/>
                    <a:gd name="T1" fmla="*/ 95 h 99"/>
                    <a:gd name="T2" fmla="*/ 56 w 171"/>
                    <a:gd name="T3" fmla="*/ 61 h 99"/>
                    <a:gd name="T4" fmla="*/ 87 w 171"/>
                    <a:gd name="T5" fmla="*/ 45 h 99"/>
                    <a:gd name="T6" fmla="*/ 54 w 171"/>
                    <a:gd name="T7" fmla="*/ 72 h 99"/>
                    <a:gd name="T8" fmla="*/ 57 w 171"/>
                    <a:gd name="T9" fmla="*/ 74 h 99"/>
                    <a:gd name="T10" fmla="*/ 107 w 171"/>
                    <a:gd name="T11" fmla="*/ 34 h 99"/>
                    <a:gd name="T12" fmla="*/ 131 w 171"/>
                    <a:gd name="T13" fmla="*/ 5 h 99"/>
                    <a:gd name="T14" fmla="*/ 129 w 171"/>
                    <a:gd name="T15" fmla="*/ 0 h 99"/>
                    <a:gd name="T16" fmla="*/ 107 w 171"/>
                    <a:gd name="T17" fmla="*/ 16 h 99"/>
                    <a:gd name="T18" fmla="*/ 104 w 171"/>
                    <a:gd name="T19" fmla="*/ 14 h 99"/>
                    <a:gd name="T20" fmla="*/ 93 w 171"/>
                    <a:gd name="T21" fmla="*/ 34 h 99"/>
                    <a:gd name="T22" fmla="*/ 85 w 171"/>
                    <a:gd name="T23" fmla="*/ 34 h 99"/>
                    <a:gd name="T24" fmla="*/ 102 w 171"/>
                    <a:gd name="T25" fmla="*/ 0 h 99"/>
                    <a:gd name="T26" fmla="*/ 85 w 171"/>
                    <a:gd name="T27" fmla="*/ 24 h 99"/>
                    <a:gd name="T28" fmla="*/ 26 w 171"/>
                    <a:gd name="T29" fmla="*/ 49 h 99"/>
                    <a:gd name="T30" fmla="*/ 15 w 171"/>
                    <a:gd name="T31" fmla="*/ 67 h 99"/>
                    <a:gd name="T32" fmla="*/ 6 w 171"/>
                    <a:gd name="T33" fmla="*/ 70 h 99"/>
                    <a:gd name="T34" fmla="*/ 0 w 171"/>
                    <a:gd name="T35" fmla="*/ 85 h 99"/>
                    <a:gd name="T36" fmla="*/ 9 w 171"/>
                    <a:gd name="T37" fmla="*/ 95 h 99"/>
                    <a:gd name="T38" fmla="*/ 9 w 171"/>
                    <a:gd name="T39" fmla="*/ 95 h 9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1"/>
                    <a:gd name="T61" fmla="*/ 0 h 99"/>
                    <a:gd name="T62" fmla="*/ 171 w 171"/>
                    <a:gd name="T63" fmla="*/ 99 h 9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1" h="99">
                      <a:moveTo>
                        <a:pt x="13" y="99"/>
                      </a:moveTo>
                      <a:lnTo>
                        <a:pt x="73" y="65"/>
                      </a:lnTo>
                      <a:lnTo>
                        <a:pt x="113" y="45"/>
                      </a:lnTo>
                      <a:lnTo>
                        <a:pt x="71" y="76"/>
                      </a:lnTo>
                      <a:lnTo>
                        <a:pt x="74" y="78"/>
                      </a:lnTo>
                      <a:lnTo>
                        <a:pt x="139" y="34"/>
                      </a:lnTo>
                      <a:lnTo>
                        <a:pt x="171" y="5"/>
                      </a:lnTo>
                      <a:lnTo>
                        <a:pt x="168" y="0"/>
                      </a:lnTo>
                      <a:lnTo>
                        <a:pt x="139" y="16"/>
                      </a:lnTo>
                      <a:lnTo>
                        <a:pt x="136" y="14"/>
                      </a:lnTo>
                      <a:lnTo>
                        <a:pt x="121" y="34"/>
                      </a:lnTo>
                      <a:lnTo>
                        <a:pt x="111" y="34"/>
                      </a:lnTo>
                      <a:lnTo>
                        <a:pt x="134" y="0"/>
                      </a:lnTo>
                      <a:lnTo>
                        <a:pt x="111" y="24"/>
                      </a:lnTo>
                      <a:lnTo>
                        <a:pt x="34" y="52"/>
                      </a:lnTo>
                      <a:lnTo>
                        <a:pt x="19" y="71"/>
                      </a:lnTo>
                      <a:lnTo>
                        <a:pt x="6" y="74"/>
                      </a:lnTo>
                      <a:lnTo>
                        <a:pt x="0" y="89"/>
                      </a:lnTo>
                      <a:lnTo>
                        <a:pt x="13" y="9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2" name="Freeform 78"/>
                <p:cNvSpPr>
                  <a:spLocks/>
                </p:cNvSpPr>
                <p:nvPr/>
              </p:nvSpPr>
              <p:spPr bwMode="auto">
                <a:xfrm>
                  <a:off x="4989" y="1440"/>
                  <a:ext cx="149" cy="148"/>
                </a:xfrm>
                <a:custGeom>
                  <a:avLst/>
                  <a:gdLst>
                    <a:gd name="T0" fmla="*/ 10 w 160"/>
                    <a:gd name="T1" fmla="*/ 103 h 149"/>
                    <a:gd name="T2" fmla="*/ 9 w 160"/>
                    <a:gd name="T3" fmla="*/ 145 h 149"/>
                    <a:gd name="T4" fmla="*/ 22 w 160"/>
                    <a:gd name="T5" fmla="*/ 142 h 149"/>
                    <a:gd name="T6" fmla="*/ 44 w 160"/>
                    <a:gd name="T7" fmla="*/ 119 h 149"/>
                    <a:gd name="T8" fmla="*/ 53 w 160"/>
                    <a:gd name="T9" fmla="*/ 100 h 149"/>
                    <a:gd name="T10" fmla="*/ 58 w 160"/>
                    <a:gd name="T11" fmla="*/ 103 h 149"/>
                    <a:gd name="T12" fmla="*/ 92 w 160"/>
                    <a:gd name="T13" fmla="*/ 92 h 149"/>
                    <a:gd name="T14" fmla="*/ 92 w 160"/>
                    <a:gd name="T15" fmla="*/ 85 h 149"/>
                    <a:gd name="T16" fmla="*/ 97 w 160"/>
                    <a:gd name="T17" fmla="*/ 88 h 149"/>
                    <a:gd name="T18" fmla="*/ 104 w 160"/>
                    <a:gd name="T19" fmla="*/ 82 h 149"/>
                    <a:gd name="T20" fmla="*/ 112 w 160"/>
                    <a:gd name="T21" fmla="*/ 80 h 149"/>
                    <a:gd name="T22" fmla="*/ 127 w 160"/>
                    <a:gd name="T23" fmla="*/ 74 h 149"/>
                    <a:gd name="T24" fmla="*/ 114 w 160"/>
                    <a:gd name="T25" fmla="*/ 0 h 149"/>
                    <a:gd name="T26" fmla="*/ 0 w 160"/>
                    <a:gd name="T27" fmla="*/ 31 h 149"/>
                    <a:gd name="T28" fmla="*/ 10 w 160"/>
                    <a:gd name="T29" fmla="*/ 103 h 149"/>
                    <a:gd name="T30" fmla="*/ 10 w 160"/>
                    <a:gd name="T31" fmla="*/ 103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0"/>
                    <a:gd name="T49" fmla="*/ 0 h 149"/>
                    <a:gd name="T50" fmla="*/ 160 w 160"/>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0" h="149">
                      <a:moveTo>
                        <a:pt x="14" y="107"/>
                      </a:moveTo>
                      <a:lnTo>
                        <a:pt x="13" y="149"/>
                      </a:lnTo>
                      <a:lnTo>
                        <a:pt x="26" y="146"/>
                      </a:lnTo>
                      <a:lnTo>
                        <a:pt x="56" y="123"/>
                      </a:lnTo>
                      <a:lnTo>
                        <a:pt x="66" y="104"/>
                      </a:lnTo>
                      <a:lnTo>
                        <a:pt x="73" y="107"/>
                      </a:lnTo>
                      <a:lnTo>
                        <a:pt x="115" y="96"/>
                      </a:lnTo>
                      <a:lnTo>
                        <a:pt x="115" y="89"/>
                      </a:lnTo>
                      <a:lnTo>
                        <a:pt x="123" y="92"/>
                      </a:lnTo>
                      <a:lnTo>
                        <a:pt x="131" y="86"/>
                      </a:lnTo>
                      <a:lnTo>
                        <a:pt x="142" y="84"/>
                      </a:lnTo>
                      <a:lnTo>
                        <a:pt x="160" y="76"/>
                      </a:lnTo>
                      <a:lnTo>
                        <a:pt x="144" y="0"/>
                      </a:lnTo>
                      <a:lnTo>
                        <a:pt x="0" y="31"/>
                      </a:lnTo>
                      <a:lnTo>
                        <a:pt x="14" y="10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3" name="Freeform 79"/>
                <p:cNvSpPr>
                  <a:spLocks/>
                </p:cNvSpPr>
                <p:nvPr/>
              </p:nvSpPr>
              <p:spPr bwMode="auto">
                <a:xfrm>
                  <a:off x="5126" y="1432"/>
                  <a:ext cx="67" cy="83"/>
                </a:xfrm>
                <a:custGeom>
                  <a:avLst/>
                  <a:gdLst>
                    <a:gd name="T0" fmla="*/ 12 w 71"/>
                    <a:gd name="T1" fmla="*/ 80 h 84"/>
                    <a:gd name="T2" fmla="*/ 33 w 71"/>
                    <a:gd name="T3" fmla="*/ 69 h 84"/>
                    <a:gd name="T4" fmla="*/ 35 w 71"/>
                    <a:gd name="T5" fmla="*/ 39 h 84"/>
                    <a:gd name="T6" fmla="*/ 41 w 71"/>
                    <a:gd name="T7" fmla="*/ 43 h 84"/>
                    <a:gd name="T8" fmla="*/ 43 w 71"/>
                    <a:gd name="T9" fmla="*/ 59 h 84"/>
                    <a:gd name="T10" fmla="*/ 47 w 71"/>
                    <a:gd name="T11" fmla="*/ 57 h 84"/>
                    <a:gd name="T12" fmla="*/ 53 w 71"/>
                    <a:gd name="T13" fmla="*/ 43 h 84"/>
                    <a:gd name="T14" fmla="*/ 47 w 71"/>
                    <a:gd name="T15" fmla="*/ 29 h 84"/>
                    <a:gd name="T16" fmla="*/ 35 w 71"/>
                    <a:gd name="T17" fmla="*/ 26 h 84"/>
                    <a:gd name="T18" fmla="*/ 27 w 71"/>
                    <a:gd name="T19" fmla="*/ 3 h 84"/>
                    <a:gd name="T20" fmla="*/ 19 w 71"/>
                    <a:gd name="T21" fmla="*/ 0 h 84"/>
                    <a:gd name="T22" fmla="*/ 0 w 71"/>
                    <a:gd name="T23" fmla="*/ 8 h 84"/>
                    <a:gd name="T24" fmla="*/ 12 w 71"/>
                    <a:gd name="T25" fmla="*/ 80 h 84"/>
                    <a:gd name="T26" fmla="*/ 12 w 71"/>
                    <a:gd name="T27" fmla="*/ 80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84"/>
                    <a:gd name="T44" fmla="*/ 71 w 71"/>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84">
                      <a:moveTo>
                        <a:pt x="16" y="84"/>
                      </a:moveTo>
                      <a:lnTo>
                        <a:pt x="45" y="73"/>
                      </a:lnTo>
                      <a:lnTo>
                        <a:pt x="47" y="39"/>
                      </a:lnTo>
                      <a:lnTo>
                        <a:pt x="55" y="47"/>
                      </a:lnTo>
                      <a:lnTo>
                        <a:pt x="57" y="63"/>
                      </a:lnTo>
                      <a:lnTo>
                        <a:pt x="63" y="61"/>
                      </a:lnTo>
                      <a:lnTo>
                        <a:pt x="71" y="47"/>
                      </a:lnTo>
                      <a:lnTo>
                        <a:pt x="63" y="29"/>
                      </a:lnTo>
                      <a:lnTo>
                        <a:pt x="47" y="26"/>
                      </a:lnTo>
                      <a:lnTo>
                        <a:pt x="35" y="3"/>
                      </a:lnTo>
                      <a:lnTo>
                        <a:pt x="26" y="0"/>
                      </a:lnTo>
                      <a:lnTo>
                        <a:pt x="0" y="8"/>
                      </a:lnTo>
                      <a:lnTo>
                        <a:pt x="16" y="8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4" name="Freeform 80"/>
                <p:cNvSpPr>
                  <a:spLocks/>
                </p:cNvSpPr>
                <p:nvPr/>
              </p:nvSpPr>
              <p:spPr bwMode="auto">
                <a:xfrm>
                  <a:off x="4987" y="1326"/>
                  <a:ext cx="293" cy="153"/>
                </a:xfrm>
                <a:custGeom>
                  <a:avLst/>
                  <a:gdLst>
                    <a:gd name="T0" fmla="*/ 2 w 311"/>
                    <a:gd name="T1" fmla="*/ 148 h 152"/>
                    <a:gd name="T2" fmla="*/ 115 w 311"/>
                    <a:gd name="T3" fmla="*/ 117 h 152"/>
                    <a:gd name="T4" fmla="*/ 136 w 311"/>
                    <a:gd name="T5" fmla="*/ 109 h 152"/>
                    <a:gd name="T6" fmla="*/ 143 w 311"/>
                    <a:gd name="T7" fmla="*/ 112 h 152"/>
                    <a:gd name="T8" fmla="*/ 152 w 311"/>
                    <a:gd name="T9" fmla="*/ 135 h 152"/>
                    <a:gd name="T10" fmla="*/ 165 w 311"/>
                    <a:gd name="T11" fmla="*/ 138 h 152"/>
                    <a:gd name="T12" fmla="*/ 171 w 311"/>
                    <a:gd name="T13" fmla="*/ 156 h 152"/>
                    <a:gd name="T14" fmla="*/ 180 w 311"/>
                    <a:gd name="T15" fmla="*/ 156 h 152"/>
                    <a:gd name="T16" fmla="*/ 189 w 311"/>
                    <a:gd name="T17" fmla="*/ 140 h 152"/>
                    <a:gd name="T18" fmla="*/ 191 w 311"/>
                    <a:gd name="T19" fmla="*/ 125 h 152"/>
                    <a:gd name="T20" fmla="*/ 202 w 311"/>
                    <a:gd name="T21" fmla="*/ 145 h 152"/>
                    <a:gd name="T22" fmla="*/ 245 w 311"/>
                    <a:gd name="T23" fmla="*/ 127 h 152"/>
                    <a:gd name="T24" fmla="*/ 243 w 311"/>
                    <a:gd name="T25" fmla="*/ 106 h 152"/>
                    <a:gd name="T26" fmla="*/ 231 w 311"/>
                    <a:gd name="T27" fmla="*/ 74 h 152"/>
                    <a:gd name="T28" fmla="*/ 223 w 311"/>
                    <a:gd name="T29" fmla="*/ 71 h 152"/>
                    <a:gd name="T30" fmla="*/ 217 w 311"/>
                    <a:gd name="T31" fmla="*/ 71 h 152"/>
                    <a:gd name="T32" fmla="*/ 219 w 311"/>
                    <a:gd name="T33" fmla="*/ 81 h 152"/>
                    <a:gd name="T34" fmla="*/ 228 w 311"/>
                    <a:gd name="T35" fmla="*/ 83 h 152"/>
                    <a:gd name="T36" fmla="*/ 233 w 311"/>
                    <a:gd name="T37" fmla="*/ 109 h 152"/>
                    <a:gd name="T38" fmla="*/ 214 w 311"/>
                    <a:gd name="T39" fmla="*/ 119 h 152"/>
                    <a:gd name="T40" fmla="*/ 189 w 311"/>
                    <a:gd name="T41" fmla="*/ 98 h 152"/>
                    <a:gd name="T42" fmla="*/ 180 w 311"/>
                    <a:gd name="T43" fmla="*/ 71 h 152"/>
                    <a:gd name="T44" fmla="*/ 169 w 311"/>
                    <a:gd name="T45" fmla="*/ 63 h 152"/>
                    <a:gd name="T46" fmla="*/ 167 w 311"/>
                    <a:gd name="T47" fmla="*/ 71 h 152"/>
                    <a:gd name="T48" fmla="*/ 156 w 311"/>
                    <a:gd name="T49" fmla="*/ 58 h 152"/>
                    <a:gd name="T50" fmla="*/ 166 w 311"/>
                    <a:gd name="T51" fmla="*/ 42 h 152"/>
                    <a:gd name="T52" fmla="*/ 173 w 311"/>
                    <a:gd name="T53" fmla="*/ 26 h 152"/>
                    <a:gd name="T54" fmla="*/ 158 w 311"/>
                    <a:gd name="T55" fmla="*/ 0 h 152"/>
                    <a:gd name="T56" fmla="*/ 136 w 311"/>
                    <a:gd name="T57" fmla="*/ 21 h 152"/>
                    <a:gd name="T58" fmla="*/ 54 w 311"/>
                    <a:gd name="T59" fmla="*/ 48 h 152"/>
                    <a:gd name="T60" fmla="*/ 0 w 311"/>
                    <a:gd name="T61" fmla="*/ 63 h 152"/>
                    <a:gd name="T62" fmla="*/ 2 w 311"/>
                    <a:gd name="T63" fmla="*/ 148 h 152"/>
                    <a:gd name="T64" fmla="*/ 2 w 311"/>
                    <a:gd name="T65" fmla="*/ 148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2"/>
                    <a:gd name="T101" fmla="*/ 311 w 311"/>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2">
                      <a:moveTo>
                        <a:pt x="2" y="144"/>
                      </a:moveTo>
                      <a:lnTo>
                        <a:pt x="146" y="113"/>
                      </a:lnTo>
                      <a:lnTo>
                        <a:pt x="172" y="105"/>
                      </a:lnTo>
                      <a:lnTo>
                        <a:pt x="181" y="108"/>
                      </a:lnTo>
                      <a:lnTo>
                        <a:pt x="193" y="131"/>
                      </a:lnTo>
                      <a:lnTo>
                        <a:pt x="209" y="134"/>
                      </a:lnTo>
                      <a:lnTo>
                        <a:pt x="217" y="152"/>
                      </a:lnTo>
                      <a:lnTo>
                        <a:pt x="228" y="152"/>
                      </a:lnTo>
                      <a:lnTo>
                        <a:pt x="240" y="136"/>
                      </a:lnTo>
                      <a:lnTo>
                        <a:pt x="243" y="121"/>
                      </a:lnTo>
                      <a:lnTo>
                        <a:pt x="256" y="141"/>
                      </a:lnTo>
                      <a:lnTo>
                        <a:pt x="311" y="123"/>
                      </a:lnTo>
                      <a:lnTo>
                        <a:pt x="309" y="102"/>
                      </a:lnTo>
                      <a:lnTo>
                        <a:pt x="293" y="74"/>
                      </a:lnTo>
                      <a:lnTo>
                        <a:pt x="283" y="71"/>
                      </a:lnTo>
                      <a:lnTo>
                        <a:pt x="275" y="71"/>
                      </a:lnTo>
                      <a:lnTo>
                        <a:pt x="277" y="77"/>
                      </a:lnTo>
                      <a:lnTo>
                        <a:pt x="290" y="79"/>
                      </a:lnTo>
                      <a:lnTo>
                        <a:pt x="295" y="105"/>
                      </a:lnTo>
                      <a:lnTo>
                        <a:pt x="272" y="115"/>
                      </a:lnTo>
                      <a:lnTo>
                        <a:pt x="240" y="94"/>
                      </a:lnTo>
                      <a:lnTo>
                        <a:pt x="228" y="71"/>
                      </a:lnTo>
                      <a:lnTo>
                        <a:pt x="214" y="63"/>
                      </a:lnTo>
                      <a:lnTo>
                        <a:pt x="212" y="71"/>
                      </a:lnTo>
                      <a:lnTo>
                        <a:pt x="199" y="58"/>
                      </a:lnTo>
                      <a:lnTo>
                        <a:pt x="211" y="42"/>
                      </a:lnTo>
                      <a:lnTo>
                        <a:pt x="220" y="26"/>
                      </a:lnTo>
                      <a:lnTo>
                        <a:pt x="201" y="0"/>
                      </a:lnTo>
                      <a:lnTo>
                        <a:pt x="172" y="21"/>
                      </a:lnTo>
                      <a:lnTo>
                        <a:pt x="68" y="48"/>
                      </a:lnTo>
                      <a:lnTo>
                        <a:pt x="0" y="63"/>
                      </a:lnTo>
                      <a:lnTo>
                        <a:pt x="2" y="14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5" name="Freeform 81"/>
                <p:cNvSpPr>
                  <a:spLocks/>
                </p:cNvSpPr>
                <p:nvPr/>
              </p:nvSpPr>
              <p:spPr bwMode="auto">
                <a:xfrm>
                  <a:off x="5221" y="1476"/>
                  <a:ext cx="27" cy="23"/>
                </a:xfrm>
                <a:custGeom>
                  <a:avLst/>
                  <a:gdLst>
                    <a:gd name="T0" fmla="*/ 0 w 28"/>
                    <a:gd name="T1" fmla="*/ 21 h 21"/>
                    <a:gd name="T2" fmla="*/ 12 w 28"/>
                    <a:gd name="T3" fmla="*/ 0 h 21"/>
                    <a:gd name="T4" fmla="*/ 24 w 28"/>
                    <a:gd name="T5" fmla="*/ 9 h 21"/>
                    <a:gd name="T6" fmla="*/ 0 w 28"/>
                    <a:gd name="T7" fmla="*/ 21 h 21"/>
                    <a:gd name="T8" fmla="*/ 0 w 28"/>
                    <a:gd name="T9" fmla="*/ 21 h 21"/>
                    <a:gd name="T10" fmla="*/ 0 w 28"/>
                    <a:gd name="T11" fmla="*/ 21 h 21"/>
                    <a:gd name="T12" fmla="*/ 0 60000 65536"/>
                    <a:gd name="T13" fmla="*/ 0 60000 65536"/>
                    <a:gd name="T14" fmla="*/ 0 60000 65536"/>
                    <a:gd name="T15" fmla="*/ 0 60000 65536"/>
                    <a:gd name="T16" fmla="*/ 0 60000 65536"/>
                    <a:gd name="T17" fmla="*/ 0 60000 65536"/>
                    <a:gd name="T18" fmla="*/ 0 w 28"/>
                    <a:gd name="T19" fmla="*/ 0 h 21"/>
                    <a:gd name="T20" fmla="*/ 28 w 28"/>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8" h="21">
                      <a:moveTo>
                        <a:pt x="0" y="21"/>
                      </a:moveTo>
                      <a:lnTo>
                        <a:pt x="12" y="0"/>
                      </a:lnTo>
                      <a:lnTo>
                        <a:pt x="28" y="9"/>
                      </a:lnTo>
                      <a:lnTo>
                        <a:pt x="0" y="2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6" name="Freeform 82"/>
                <p:cNvSpPr>
                  <a:spLocks/>
                </p:cNvSpPr>
                <p:nvPr/>
              </p:nvSpPr>
              <p:spPr bwMode="auto">
                <a:xfrm>
                  <a:off x="5270" y="1472"/>
                  <a:ext cx="22" cy="17"/>
                </a:xfrm>
                <a:custGeom>
                  <a:avLst/>
                  <a:gdLst>
                    <a:gd name="T0" fmla="*/ 0 w 23"/>
                    <a:gd name="T1" fmla="*/ 17 h 17"/>
                    <a:gd name="T2" fmla="*/ 11 w 23"/>
                    <a:gd name="T3" fmla="*/ 0 h 17"/>
                    <a:gd name="T4" fmla="*/ 19 w 23"/>
                    <a:gd name="T5" fmla="*/ 12 h 17"/>
                    <a:gd name="T6" fmla="*/ 0 w 23"/>
                    <a:gd name="T7" fmla="*/ 17 h 17"/>
                    <a:gd name="T8" fmla="*/ 0 w 23"/>
                    <a:gd name="T9" fmla="*/ 17 h 17"/>
                    <a:gd name="T10" fmla="*/ 0 w 23"/>
                    <a:gd name="T11" fmla="*/ 17 h 17"/>
                    <a:gd name="T12" fmla="*/ 0 60000 65536"/>
                    <a:gd name="T13" fmla="*/ 0 60000 65536"/>
                    <a:gd name="T14" fmla="*/ 0 60000 65536"/>
                    <a:gd name="T15" fmla="*/ 0 60000 65536"/>
                    <a:gd name="T16" fmla="*/ 0 60000 65536"/>
                    <a:gd name="T17" fmla="*/ 0 60000 65536"/>
                    <a:gd name="T18" fmla="*/ 0 w 23"/>
                    <a:gd name="T19" fmla="*/ 0 h 17"/>
                    <a:gd name="T20" fmla="*/ 23 w 2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3" h="17">
                      <a:moveTo>
                        <a:pt x="0" y="17"/>
                      </a:moveTo>
                      <a:lnTo>
                        <a:pt x="13" y="0"/>
                      </a:lnTo>
                      <a:lnTo>
                        <a:pt x="23" y="12"/>
                      </a:lnTo>
                      <a:lnTo>
                        <a:pt x="0" y="1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7" name="Freeform 83"/>
                <p:cNvSpPr>
                  <a:spLocks/>
                </p:cNvSpPr>
                <p:nvPr/>
              </p:nvSpPr>
              <p:spPr bwMode="auto">
                <a:xfrm>
                  <a:off x="4923" y="1102"/>
                  <a:ext cx="142" cy="287"/>
                </a:xfrm>
                <a:custGeom>
                  <a:avLst/>
                  <a:gdLst>
                    <a:gd name="T0" fmla="*/ 20 w 151"/>
                    <a:gd name="T1" fmla="*/ 118 h 288"/>
                    <a:gd name="T2" fmla="*/ 24 w 151"/>
                    <a:gd name="T3" fmla="*/ 166 h 288"/>
                    <a:gd name="T4" fmla="*/ 53 w 151"/>
                    <a:gd name="T5" fmla="*/ 284 h 288"/>
                    <a:gd name="T6" fmla="*/ 106 w 151"/>
                    <a:gd name="T7" fmla="*/ 269 h 288"/>
                    <a:gd name="T8" fmla="*/ 103 w 151"/>
                    <a:gd name="T9" fmla="*/ 105 h 288"/>
                    <a:gd name="T10" fmla="*/ 115 w 151"/>
                    <a:gd name="T11" fmla="*/ 71 h 288"/>
                    <a:gd name="T12" fmla="*/ 118 w 151"/>
                    <a:gd name="T13" fmla="*/ 0 h 288"/>
                    <a:gd name="T14" fmla="*/ 0 w 151"/>
                    <a:gd name="T15" fmla="*/ 35 h 288"/>
                    <a:gd name="T16" fmla="*/ 20 w 151"/>
                    <a:gd name="T17" fmla="*/ 118 h 288"/>
                    <a:gd name="T18" fmla="*/ 20 w 151"/>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88"/>
                    <a:gd name="T32" fmla="*/ 151 w 151"/>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88">
                      <a:moveTo>
                        <a:pt x="24" y="118"/>
                      </a:moveTo>
                      <a:lnTo>
                        <a:pt x="31" y="170"/>
                      </a:lnTo>
                      <a:lnTo>
                        <a:pt x="68" y="288"/>
                      </a:lnTo>
                      <a:lnTo>
                        <a:pt x="136" y="273"/>
                      </a:lnTo>
                      <a:lnTo>
                        <a:pt x="131" y="105"/>
                      </a:lnTo>
                      <a:lnTo>
                        <a:pt x="147" y="71"/>
                      </a:lnTo>
                      <a:lnTo>
                        <a:pt x="151" y="0"/>
                      </a:lnTo>
                      <a:lnTo>
                        <a:pt x="0" y="35"/>
                      </a:lnTo>
                      <a:lnTo>
                        <a:pt x="24" y="11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8" name="Freeform 84"/>
                <p:cNvSpPr>
                  <a:spLocks/>
                </p:cNvSpPr>
                <p:nvPr/>
              </p:nvSpPr>
              <p:spPr bwMode="auto">
                <a:xfrm>
                  <a:off x="5047" y="1059"/>
                  <a:ext cx="133" cy="318"/>
                </a:xfrm>
                <a:custGeom>
                  <a:avLst/>
                  <a:gdLst>
                    <a:gd name="T0" fmla="*/ 0 w 140"/>
                    <a:gd name="T1" fmla="*/ 147 h 315"/>
                    <a:gd name="T2" fmla="*/ 12 w 140"/>
                    <a:gd name="T3" fmla="*/ 113 h 315"/>
                    <a:gd name="T4" fmla="*/ 16 w 140"/>
                    <a:gd name="T5" fmla="*/ 42 h 315"/>
                    <a:gd name="T6" fmla="*/ 14 w 140"/>
                    <a:gd name="T7" fmla="*/ 14 h 315"/>
                    <a:gd name="T8" fmla="*/ 35 w 140"/>
                    <a:gd name="T9" fmla="*/ 0 h 315"/>
                    <a:gd name="T10" fmla="*/ 83 w 140"/>
                    <a:gd name="T11" fmla="*/ 201 h 315"/>
                    <a:gd name="T12" fmla="*/ 108 w 140"/>
                    <a:gd name="T13" fmla="*/ 243 h 315"/>
                    <a:gd name="T14" fmla="*/ 106 w 140"/>
                    <a:gd name="T15" fmla="*/ 271 h 315"/>
                    <a:gd name="T16" fmla="*/ 83 w 140"/>
                    <a:gd name="T17" fmla="*/ 292 h 315"/>
                    <a:gd name="T18" fmla="*/ 5 w 140"/>
                    <a:gd name="T19" fmla="*/ 319 h 315"/>
                    <a:gd name="T20" fmla="*/ 0 w 140"/>
                    <a:gd name="T21" fmla="*/ 147 h 315"/>
                    <a:gd name="T22" fmla="*/ 0 w 140"/>
                    <a:gd name="T23" fmla="*/ 147 h 3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315"/>
                    <a:gd name="T38" fmla="*/ 140 w 140"/>
                    <a:gd name="T39" fmla="*/ 315 h 3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315">
                      <a:moveTo>
                        <a:pt x="0" y="147"/>
                      </a:moveTo>
                      <a:lnTo>
                        <a:pt x="16" y="113"/>
                      </a:lnTo>
                      <a:lnTo>
                        <a:pt x="20" y="42"/>
                      </a:lnTo>
                      <a:lnTo>
                        <a:pt x="18" y="14"/>
                      </a:lnTo>
                      <a:lnTo>
                        <a:pt x="46" y="0"/>
                      </a:lnTo>
                      <a:lnTo>
                        <a:pt x="109" y="197"/>
                      </a:lnTo>
                      <a:lnTo>
                        <a:pt x="140" y="239"/>
                      </a:lnTo>
                      <a:lnTo>
                        <a:pt x="138" y="267"/>
                      </a:lnTo>
                      <a:lnTo>
                        <a:pt x="109" y="288"/>
                      </a:lnTo>
                      <a:lnTo>
                        <a:pt x="5" y="315"/>
                      </a:lnTo>
                      <a:lnTo>
                        <a:pt x="0" y="14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9" name="Freeform 85"/>
                <p:cNvSpPr>
                  <a:spLocks/>
                </p:cNvSpPr>
                <p:nvPr/>
              </p:nvSpPr>
              <p:spPr bwMode="auto">
                <a:xfrm>
                  <a:off x="5090" y="777"/>
                  <a:ext cx="320" cy="522"/>
                </a:xfrm>
                <a:custGeom>
                  <a:avLst/>
                  <a:gdLst>
                    <a:gd name="T0" fmla="*/ 0 w 340"/>
                    <a:gd name="T1" fmla="*/ 286 h 521"/>
                    <a:gd name="T2" fmla="*/ 15 w 340"/>
                    <a:gd name="T3" fmla="*/ 287 h 521"/>
                    <a:gd name="T4" fmla="*/ 17 w 340"/>
                    <a:gd name="T5" fmla="*/ 249 h 521"/>
                    <a:gd name="T6" fmla="*/ 36 w 340"/>
                    <a:gd name="T7" fmla="*/ 202 h 521"/>
                    <a:gd name="T8" fmla="*/ 26 w 340"/>
                    <a:gd name="T9" fmla="*/ 168 h 521"/>
                    <a:gd name="T10" fmla="*/ 64 w 340"/>
                    <a:gd name="T11" fmla="*/ 5 h 521"/>
                    <a:gd name="T12" fmla="*/ 72 w 340"/>
                    <a:gd name="T13" fmla="*/ 5 h 521"/>
                    <a:gd name="T14" fmla="*/ 76 w 340"/>
                    <a:gd name="T15" fmla="*/ 26 h 521"/>
                    <a:gd name="T16" fmla="*/ 113 w 340"/>
                    <a:gd name="T17" fmla="*/ 8 h 521"/>
                    <a:gd name="T18" fmla="*/ 115 w 340"/>
                    <a:gd name="T19" fmla="*/ 0 h 521"/>
                    <a:gd name="T20" fmla="*/ 146 w 340"/>
                    <a:gd name="T21" fmla="*/ 8 h 521"/>
                    <a:gd name="T22" fmla="*/ 195 w 340"/>
                    <a:gd name="T23" fmla="*/ 170 h 521"/>
                    <a:gd name="T24" fmla="*/ 218 w 340"/>
                    <a:gd name="T25" fmla="*/ 172 h 521"/>
                    <a:gd name="T26" fmla="*/ 260 w 340"/>
                    <a:gd name="T27" fmla="*/ 232 h 521"/>
                    <a:gd name="T28" fmla="*/ 253 w 340"/>
                    <a:gd name="T29" fmla="*/ 243 h 521"/>
                    <a:gd name="T30" fmla="*/ 266 w 340"/>
                    <a:gd name="T31" fmla="*/ 243 h 521"/>
                    <a:gd name="T32" fmla="*/ 258 w 340"/>
                    <a:gd name="T33" fmla="*/ 276 h 521"/>
                    <a:gd name="T34" fmla="*/ 236 w 340"/>
                    <a:gd name="T35" fmla="*/ 294 h 521"/>
                    <a:gd name="T36" fmla="*/ 214 w 340"/>
                    <a:gd name="T37" fmla="*/ 310 h 521"/>
                    <a:gd name="T38" fmla="*/ 210 w 340"/>
                    <a:gd name="T39" fmla="*/ 329 h 521"/>
                    <a:gd name="T40" fmla="*/ 200 w 340"/>
                    <a:gd name="T41" fmla="*/ 312 h 521"/>
                    <a:gd name="T42" fmla="*/ 177 w 340"/>
                    <a:gd name="T43" fmla="*/ 333 h 521"/>
                    <a:gd name="T44" fmla="*/ 168 w 340"/>
                    <a:gd name="T45" fmla="*/ 333 h 521"/>
                    <a:gd name="T46" fmla="*/ 160 w 340"/>
                    <a:gd name="T47" fmla="*/ 320 h 521"/>
                    <a:gd name="T48" fmla="*/ 154 w 340"/>
                    <a:gd name="T49" fmla="*/ 383 h 521"/>
                    <a:gd name="T50" fmla="*/ 136 w 340"/>
                    <a:gd name="T51" fmla="*/ 393 h 521"/>
                    <a:gd name="T52" fmla="*/ 127 w 340"/>
                    <a:gd name="T53" fmla="*/ 417 h 521"/>
                    <a:gd name="T54" fmla="*/ 115 w 340"/>
                    <a:gd name="T55" fmla="*/ 417 h 521"/>
                    <a:gd name="T56" fmla="*/ 88 w 340"/>
                    <a:gd name="T57" fmla="*/ 452 h 521"/>
                    <a:gd name="T58" fmla="*/ 87 w 340"/>
                    <a:gd name="T59" fmla="*/ 482 h 521"/>
                    <a:gd name="T60" fmla="*/ 81 w 340"/>
                    <a:gd name="T61" fmla="*/ 493 h 521"/>
                    <a:gd name="T62" fmla="*/ 73 w 340"/>
                    <a:gd name="T63" fmla="*/ 525 h 521"/>
                    <a:gd name="T64" fmla="*/ 50 w 340"/>
                    <a:gd name="T65" fmla="*/ 483 h 521"/>
                    <a:gd name="T66" fmla="*/ 0 w 340"/>
                    <a:gd name="T67" fmla="*/ 286 h 521"/>
                    <a:gd name="T68" fmla="*/ 0 w 340"/>
                    <a:gd name="T69" fmla="*/ 286 h 5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1"/>
                    <a:gd name="T107" fmla="*/ 340 w 340"/>
                    <a:gd name="T108" fmla="*/ 521 h 52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1">
                      <a:moveTo>
                        <a:pt x="0" y="282"/>
                      </a:moveTo>
                      <a:lnTo>
                        <a:pt x="19" y="283"/>
                      </a:lnTo>
                      <a:lnTo>
                        <a:pt x="21" y="249"/>
                      </a:lnTo>
                      <a:lnTo>
                        <a:pt x="45" y="202"/>
                      </a:lnTo>
                      <a:lnTo>
                        <a:pt x="34" y="168"/>
                      </a:lnTo>
                      <a:lnTo>
                        <a:pt x="82" y="5"/>
                      </a:lnTo>
                      <a:lnTo>
                        <a:pt x="92" y="5"/>
                      </a:lnTo>
                      <a:lnTo>
                        <a:pt x="97" y="26"/>
                      </a:lnTo>
                      <a:lnTo>
                        <a:pt x="145" y="8"/>
                      </a:lnTo>
                      <a:lnTo>
                        <a:pt x="147" y="0"/>
                      </a:lnTo>
                      <a:lnTo>
                        <a:pt x="186" y="8"/>
                      </a:lnTo>
                      <a:lnTo>
                        <a:pt x="249" y="170"/>
                      </a:lnTo>
                      <a:lnTo>
                        <a:pt x="278" y="172"/>
                      </a:lnTo>
                      <a:lnTo>
                        <a:pt x="330" y="232"/>
                      </a:lnTo>
                      <a:lnTo>
                        <a:pt x="323" y="243"/>
                      </a:lnTo>
                      <a:lnTo>
                        <a:pt x="340" y="243"/>
                      </a:lnTo>
                      <a:lnTo>
                        <a:pt x="328" y="272"/>
                      </a:lnTo>
                      <a:lnTo>
                        <a:pt x="302" y="290"/>
                      </a:lnTo>
                      <a:lnTo>
                        <a:pt x="272" y="306"/>
                      </a:lnTo>
                      <a:lnTo>
                        <a:pt x="268" y="325"/>
                      </a:lnTo>
                      <a:lnTo>
                        <a:pt x="254" y="308"/>
                      </a:lnTo>
                      <a:lnTo>
                        <a:pt x="226" y="329"/>
                      </a:lnTo>
                      <a:lnTo>
                        <a:pt x="215" y="329"/>
                      </a:lnTo>
                      <a:lnTo>
                        <a:pt x="204" y="316"/>
                      </a:lnTo>
                      <a:lnTo>
                        <a:pt x="197" y="379"/>
                      </a:lnTo>
                      <a:lnTo>
                        <a:pt x="173" y="389"/>
                      </a:lnTo>
                      <a:lnTo>
                        <a:pt x="162" y="413"/>
                      </a:lnTo>
                      <a:lnTo>
                        <a:pt x="147" y="413"/>
                      </a:lnTo>
                      <a:lnTo>
                        <a:pt x="113" y="448"/>
                      </a:lnTo>
                      <a:lnTo>
                        <a:pt x="111" y="478"/>
                      </a:lnTo>
                      <a:lnTo>
                        <a:pt x="103" y="489"/>
                      </a:lnTo>
                      <a:lnTo>
                        <a:pt x="94" y="521"/>
                      </a:lnTo>
                      <a:lnTo>
                        <a:pt x="63" y="479"/>
                      </a:lnTo>
                      <a:lnTo>
                        <a:pt x="0" y="28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0" name="Freeform 86"/>
                <p:cNvSpPr>
                  <a:spLocks/>
                </p:cNvSpPr>
                <p:nvPr/>
              </p:nvSpPr>
              <p:spPr bwMode="auto">
                <a:xfrm>
                  <a:off x="1035" y="576"/>
                  <a:ext cx="581" cy="441"/>
                </a:xfrm>
                <a:custGeom>
                  <a:avLst/>
                  <a:gdLst>
                    <a:gd name="T0" fmla="*/ 19 w 622"/>
                    <a:gd name="T1" fmla="*/ 96 h 441"/>
                    <a:gd name="T2" fmla="*/ 11 w 622"/>
                    <a:gd name="T3" fmla="*/ 217 h 441"/>
                    <a:gd name="T4" fmla="*/ 23 w 622"/>
                    <a:gd name="T5" fmla="*/ 217 h 441"/>
                    <a:gd name="T6" fmla="*/ 17 w 622"/>
                    <a:gd name="T7" fmla="*/ 243 h 441"/>
                    <a:gd name="T8" fmla="*/ 8 w 622"/>
                    <a:gd name="T9" fmla="*/ 229 h 441"/>
                    <a:gd name="T10" fmla="*/ 0 w 622"/>
                    <a:gd name="T11" fmla="*/ 259 h 441"/>
                    <a:gd name="T12" fmla="*/ 35 w 622"/>
                    <a:gd name="T13" fmla="*/ 284 h 441"/>
                    <a:gd name="T14" fmla="*/ 36 w 622"/>
                    <a:gd name="T15" fmla="*/ 295 h 441"/>
                    <a:gd name="T16" fmla="*/ 45 w 622"/>
                    <a:gd name="T17" fmla="*/ 297 h 441"/>
                    <a:gd name="T18" fmla="*/ 88 w 622"/>
                    <a:gd name="T19" fmla="*/ 386 h 441"/>
                    <a:gd name="T20" fmla="*/ 138 w 622"/>
                    <a:gd name="T21" fmla="*/ 382 h 441"/>
                    <a:gd name="T22" fmla="*/ 175 w 622"/>
                    <a:gd name="T23" fmla="*/ 403 h 441"/>
                    <a:gd name="T24" fmla="*/ 192 w 622"/>
                    <a:gd name="T25" fmla="*/ 400 h 441"/>
                    <a:gd name="T26" fmla="*/ 305 w 622"/>
                    <a:gd name="T27" fmla="*/ 403 h 441"/>
                    <a:gd name="T28" fmla="*/ 431 w 622"/>
                    <a:gd name="T29" fmla="*/ 441 h 441"/>
                    <a:gd name="T30" fmla="*/ 434 w 622"/>
                    <a:gd name="T31" fmla="*/ 392 h 441"/>
                    <a:gd name="T32" fmla="*/ 486 w 622"/>
                    <a:gd name="T33" fmla="*/ 110 h 441"/>
                    <a:gd name="T34" fmla="*/ 150 w 622"/>
                    <a:gd name="T35" fmla="*/ 0 h 441"/>
                    <a:gd name="T36" fmla="*/ 151 w 622"/>
                    <a:gd name="T37" fmla="*/ 83 h 441"/>
                    <a:gd name="T38" fmla="*/ 135 w 622"/>
                    <a:gd name="T39" fmla="*/ 151 h 441"/>
                    <a:gd name="T40" fmla="*/ 133 w 622"/>
                    <a:gd name="T41" fmla="*/ 187 h 441"/>
                    <a:gd name="T42" fmla="*/ 98 w 622"/>
                    <a:gd name="T43" fmla="*/ 199 h 441"/>
                    <a:gd name="T44" fmla="*/ 96 w 622"/>
                    <a:gd name="T45" fmla="*/ 182 h 441"/>
                    <a:gd name="T46" fmla="*/ 125 w 622"/>
                    <a:gd name="T47" fmla="*/ 159 h 441"/>
                    <a:gd name="T48" fmla="*/ 122 w 622"/>
                    <a:gd name="T49" fmla="*/ 141 h 441"/>
                    <a:gd name="T50" fmla="*/ 97 w 622"/>
                    <a:gd name="T51" fmla="*/ 144 h 441"/>
                    <a:gd name="T52" fmla="*/ 115 w 622"/>
                    <a:gd name="T53" fmla="*/ 123 h 441"/>
                    <a:gd name="T54" fmla="*/ 129 w 622"/>
                    <a:gd name="T55" fmla="*/ 109 h 441"/>
                    <a:gd name="T56" fmla="*/ 21 w 622"/>
                    <a:gd name="T57" fmla="*/ 21 h 441"/>
                    <a:gd name="T58" fmla="*/ 11 w 622"/>
                    <a:gd name="T59" fmla="*/ 46 h 441"/>
                    <a:gd name="T60" fmla="*/ 19 w 622"/>
                    <a:gd name="T61" fmla="*/ 96 h 441"/>
                    <a:gd name="T62" fmla="*/ 19 w 622"/>
                    <a:gd name="T63" fmla="*/ 96 h 4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1"/>
                    <a:gd name="T98" fmla="*/ 622 w 622"/>
                    <a:gd name="T99" fmla="*/ 441 h 4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1">
                      <a:moveTo>
                        <a:pt x="23" y="96"/>
                      </a:moveTo>
                      <a:lnTo>
                        <a:pt x="15" y="217"/>
                      </a:lnTo>
                      <a:lnTo>
                        <a:pt x="29" y="217"/>
                      </a:lnTo>
                      <a:lnTo>
                        <a:pt x="21" y="243"/>
                      </a:lnTo>
                      <a:lnTo>
                        <a:pt x="10" y="229"/>
                      </a:lnTo>
                      <a:lnTo>
                        <a:pt x="0" y="259"/>
                      </a:lnTo>
                      <a:lnTo>
                        <a:pt x="44" y="284"/>
                      </a:lnTo>
                      <a:lnTo>
                        <a:pt x="45" y="295"/>
                      </a:lnTo>
                      <a:lnTo>
                        <a:pt x="57" y="297"/>
                      </a:lnTo>
                      <a:lnTo>
                        <a:pt x="113" y="386"/>
                      </a:lnTo>
                      <a:lnTo>
                        <a:pt x="177" y="382"/>
                      </a:lnTo>
                      <a:lnTo>
                        <a:pt x="224" y="403"/>
                      </a:lnTo>
                      <a:lnTo>
                        <a:pt x="246" y="400"/>
                      </a:lnTo>
                      <a:lnTo>
                        <a:pt x="389" y="403"/>
                      </a:lnTo>
                      <a:lnTo>
                        <a:pt x="551" y="441"/>
                      </a:lnTo>
                      <a:lnTo>
                        <a:pt x="554" y="392"/>
                      </a:lnTo>
                      <a:lnTo>
                        <a:pt x="622" y="110"/>
                      </a:lnTo>
                      <a:lnTo>
                        <a:pt x="191" y="0"/>
                      </a:lnTo>
                      <a:lnTo>
                        <a:pt x="194" y="83"/>
                      </a:lnTo>
                      <a:lnTo>
                        <a:pt x="173" y="151"/>
                      </a:lnTo>
                      <a:lnTo>
                        <a:pt x="170" y="187"/>
                      </a:lnTo>
                      <a:lnTo>
                        <a:pt x="125" y="199"/>
                      </a:lnTo>
                      <a:lnTo>
                        <a:pt x="122" y="182"/>
                      </a:lnTo>
                      <a:lnTo>
                        <a:pt x="159" y="159"/>
                      </a:lnTo>
                      <a:lnTo>
                        <a:pt x="156" y="141"/>
                      </a:lnTo>
                      <a:lnTo>
                        <a:pt x="123" y="144"/>
                      </a:lnTo>
                      <a:lnTo>
                        <a:pt x="147" y="123"/>
                      </a:lnTo>
                      <a:lnTo>
                        <a:pt x="165" y="109"/>
                      </a:lnTo>
                      <a:lnTo>
                        <a:pt x="26" y="21"/>
                      </a:lnTo>
                      <a:lnTo>
                        <a:pt x="15" y="46"/>
                      </a:lnTo>
                      <a:lnTo>
                        <a:pt x="23" y="96"/>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1" name="Freeform 87"/>
                <p:cNvSpPr>
                  <a:spLocks/>
                </p:cNvSpPr>
                <p:nvPr/>
              </p:nvSpPr>
              <p:spPr bwMode="auto">
                <a:xfrm>
                  <a:off x="1575" y="1511"/>
                  <a:ext cx="495" cy="643"/>
                </a:xfrm>
                <a:custGeom>
                  <a:avLst/>
                  <a:gdLst>
                    <a:gd name="T0" fmla="*/ 89 w 526"/>
                    <a:gd name="T1" fmla="*/ 0 h 641"/>
                    <a:gd name="T2" fmla="*/ 287 w 526"/>
                    <a:gd name="T3" fmla="*/ 47 h 641"/>
                    <a:gd name="T4" fmla="*/ 272 w 526"/>
                    <a:gd name="T5" fmla="*/ 159 h 641"/>
                    <a:gd name="T6" fmla="*/ 409 w 526"/>
                    <a:gd name="T7" fmla="*/ 186 h 641"/>
                    <a:gd name="T8" fmla="*/ 356 w 526"/>
                    <a:gd name="T9" fmla="*/ 645 h 641"/>
                    <a:gd name="T10" fmla="*/ 0 w 526"/>
                    <a:gd name="T11" fmla="*/ 569 h 641"/>
                    <a:gd name="T12" fmla="*/ 89 w 526"/>
                    <a:gd name="T13" fmla="*/ 0 h 641"/>
                    <a:gd name="T14" fmla="*/ 89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5" y="0"/>
                      </a:moveTo>
                      <a:lnTo>
                        <a:pt x="369" y="47"/>
                      </a:lnTo>
                      <a:lnTo>
                        <a:pt x="350" y="159"/>
                      </a:lnTo>
                      <a:lnTo>
                        <a:pt x="526" y="186"/>
                      </a:lnTo>
                      <a:lnTo>
                        <a:pt x="458" y="641"/>
                      </a:lnTo>
                      <a:lnTo>
                        <a:pt x="0" y="565"/>
                      </a:lnTo>
                      <a:lnTo>
                        <a:pt x="115" y="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2" name="Freeform 88"/>
                <p:cNvSpPr>
                  <a:spLocks/>
                </p:cNvSpPr>
                <p:nvPr/>
              </p:nvSpPr>
              <p:spPr bwMode="auto">
                <a:xfrm>
                  <a:off x="882" y="845"/>
                  <a:ext cx="697" cy="614"/>
                </a:xfrm>
                <a:custGeom>
                  <a:avLst/>
                  <a:gdLst>
                    <a:gd name="T0" fmla="*/ 0 w 741"/>
                    <a:gd name="T1" fmla="*/ 458 h 614"/>
                    <a:gd name="T2" fmla="*/ 24 w 741"/>
                    <a:gd name="T3" fmla="*/ 303 h 614"/>
                    <a:gd name="T4" fmla="*/ 54 w 741"/>
                    <a:gd name="T5" fmla="*/ 257 h 614"/>
                    <a:gd name="T6" fmla="*/ 125 w 741"/>
                    <a:gd name="T7" fmla="*/ 0 h 614"/>
                    <a:gd name="T8" fmla="*/ 162 w 741"/>
                    <a:gd name="T9" fmla="*/ 13 h 614"/>
                    <a:gd name="T10" fmla="*/ 163 w 741"/>
                    <a:gd name="T11" fmla="*/ 24 h 614"/>
                    <a:gd name="T12" fmla="*/ 172 w 741"/>
                    <a:gd name="T13" fmla="*/ 26 h 614"/>
                    <a:gd name="T14" fmla="*/ 216 w 741"/>
                    <a:gd name="T15" fmla="*/ 115 h 614"/>
                    <a:gd name="T16" fmla="*/ 266 w 741"/>
                    <a:gd name="T17" fmla="*/ 113 h 614"/>
                    <a:gd name="T18" fmla="*/ 303 w 741"/>
                    <a:gd name="T19" fmla="*/ 134 h 614"/>
                    <a:gd name="T20" fmla="*/ 321 w 741"/>
                    <a:gd name="T21" fmla="*/ 130 h 614"/>
                    <a:gd name="T22" fmla="*/ 432 w 741"/>
                    <a:gd name="T23" fmla="*/ 134 h 614"/>
                    <a:gd name="T24" fmla="*/ 559 w 741"/>
                    <a:gd name="T25" fmla="*/ 170 h 614"/>
                    <a:gd name="T26" fmla="*/ 565 w 741"/>
                    <a:gd name="T27" fmla="*/ 191 h 614"/>
                    <a:gd name="T28" fmla="*/ 580 w 741"/>
                    <a:gd name="T29" fmla="*/ 219 h 614"/>
                    <a:gd name="T30" fmla="*/ 537 w 741"/>
                    <a:gd name="T31" fmla="*/ 301 h 614"/>
                    <a:gd name="T32" fmla="*/ 511 w 741"/>
                    <a:gd name="T33" fmla="*/ 332 h 614"/>
                    <a:gd name="T34" fmla="*/ 507 w 741"/>
                    <a:gd name="T35" fmla="*/ 355 h 614"/>
                    <a:gd name="T36" fmla="*/ 522 w 741"/>
                    <a:gd name="T37" fmla="*/ 379 h 614"/>
                    <a:gd name="T38" fmla="*/ 504 w 741"/>
                    <a:gd name="T39" fmla="*/ 429 h 614"/>
                    <a:gd name="T40" fmla="*/ 469 w 741"/>
                    <a:gd name="T41" fmla="*/ 614 h 614"/>
                    <a:gd name="T42" fmla="*/ 274 w 741"/>
                    <a:gd name="T43" fmla="*/ 554 h 614"/>
                    <a:gd name="T44" fmla="*/ 0 w 741"/>
                    <a:gd name="T45" fmla="*/ 458 h 614"/>
                    <a:gd name="T46" fmla="*/ 0 w 741"/>
                    <a:gd name="T47" fmla="*/ 458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69" y="257"/>
                      </a:lnTo>
                      <a:lnTo>
                        <a:pt x="160" y="0"/>
                      </a:lnTo>
                      <a:lnTo>
                        <a:pt x="207" y="13"/>
                      </a:lnTo>
                      <a:lnTo>
                        <a:pt x="208" y="24"/>
                      </a:lnTo>
                      <a:lnTo>
                        <a:pt x="220" y="26"/>
                      </a:lnTo>
                      <a:lnTo>
                        <a:pt x="276" y="115"/>
                      </a:lnTo>
                      <a:lnTo>
                        <a:pt x="340" y="113"/>
                      </a:lnTo>
                      <a:lnTo>
                        <a:pt x="387" y="134"/>
                      </a:lnTo>
                      <a:lnTo>
                        <a:pt x="409" y="130"/>
                      </a:lnTo>
                      <a:lnTo>
                        <a:pt x="552" y="134"/>
                      </a:lnTo>
                      <a:lnTo>
                        <a:pt x="714" y="170"/>
                      </a:lnTo>
                      <a:lnTo>
                        <a:pt x="722" y="191"/>
                      </a:lnTo>
                      <a:lnTo>
                        <a:pt x="741" y="219"/>
                      </a:lnTo>
                      <a:lnTo>
                        <a:pt x="686" y="301"/>
                      </a:lnTo>
                      <a:lnTo>
                        <a:pt x="652" y="332"/>
                      </a:lnTo>
                      <a:lnTo>
                        <a:pt x="647" y="355"/>
                      </a:lnTo>
                      <a:lnTo>
                        <a:pt x="667" y="379"/>
                      </a:lnTo>
                      <a:lnTo>
                        <a:pt x="644" y="429"/>
                      </a:lnTo>
                      <a:lnTo>
                        <a:pt x="599" y="614"/>
                      </a:lnTo>
                      <a:lnTo>
                        <a:pt x="349" y="554"/>
                      </a:lnTo>
                      <a:lnTo>
                        <a:pt x="0" y="458"/>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3" name="Freeform 89"/>
                <p:cNvSpPr>
                  <a:spLocks/>
                </p:cNvSpPr>
                <p:nvPr/>
              </p:nvSpPr>
              <p:spPr bwMode="auto">
                <a:xfrm>
                  <a:off x="816" y="1304"/>
                  <a:ext cx="693" cy="1229"/>
                </a:xfrm>
                <a:custGeom>
                  <a:avLst/>
                  <a:gdLst>
                    <a:gd name="T0" fmla="*/ 20 w 737"/>
                    <a:gd name="T1" fmla="*/ 249 h 1229"/>
                    <a:gd name="T2" fmla="*/ 3 w 737"/>
                    <a:gd name="T3" fmla="*/ 345 h 1229"/>
                    <a:gd name="T4" fmla="*/ 58 w 737"/>
                    <a:gd name="T5" fmla="*/ 499 h 1229"/>
                    <a:gd name="T6" fmla="*/ 68 w 737"/>
                    <a:gd name="T7" fmla="*/ 489 h 1229"/>
                    <a:gd name="T8" fmla="*/ 86 w 737"/>
                    <a:gd name="T9" fmla="*/ 554 h 1229"/>
                    <a:gd name="T10" fmla="*/ 58 w 737"/>
                    <a:gd name="T11" fmla="*/ 508 h 1229"/>
                    <a:gd name="T12" fmla="*/ 52 w 737"/>
                    <a:gd name="T13" fmla="*/ 580 h 1229"/>
                    <a:gd name="T14" fmla="*/ 84 w 737"/>
                    <a:gd name="T15" fmla="*/ 623 h 1229"/>
                    <a:gd name="T16" fmla="*/ 62 w 737"/>
                    <a:gd name="T17" fmla="*/ 683 h 1229"/>
                    <a:gd name="T18" fmla="*/ 123 w 737"/>
                    <a:gd name="T19" fmla="*/ 847 h 1229"/>
                    <a:gd name="T20" fmla="*/ 109 w 737"/>
                    <a:gd name="T21" fmla="*/ 907 h 1229"/>
                    <a:gd name="T22" fmla="*/ 188 w 737"/>
                    <a:gd name="T23" fmla="*/ 953 h 1229"/>
                    <a:gd name="T24" fmla="*/ 216 w 737"/>
                    <a:gd name="T25" fmla="*/ 1002 h 1229"/>
                    <a:gd name="T26" fmla="*/ 252 w 737"/>
                    <a:gd name="T27" fmla="*/ 1018 h 1229"/>
                    <a:gd name="T28" fmla="*/ 252 w 737"/>
                    <a:gd name="T29" fmla="*/ 1047 h 1229"/>
                    <a:gd name="T30" fmla="*/ 274 w 737"/>
                    <a:gd name="T31" fmla="*/ 1054 h 1229"/>
                    <a:gd name="T32" fmla="*/ 321 w 737"/>
                    <a:gd name="T33" fmla="*/ 1148 h 1229"/>
                    <a:gd name="T34" fmla="*/ 321 w 737"/>
                    <a:gd name="T35" fmla="*/ 1214 h 1229"/>
                    <a:gd name="T36" fmla="*/ 526 w 737"/>
                    <a:gd name="T37" fmla="*/ 1229 h 1229"/>
                    <a:gd name="T38" fmla="*/ 512 w 737"/>
                    <a:gd name="T39" fmla="*/ 1203 h 1229"/>
                    <a:gd name="T40" fmla="*/ 519 w 737"/>
                    <a:gd name="T41" fmla="*/ 1162 h 1229"/>
                    <a:gd name="T42" fmla="*/ 552 w 737"/>
                    <a:gd name="T43" fmla="*/ 1096 h 1229"/>
                    <a:gd name="T44" fmla="*/ 576 w 737"/>
                    <a:gd name="T45" fmla="*/ 1076 h 1229"/>
                    <a:gd name="T46" fmla="*/ 562 w 737"/>
                    <a:gd name="T47" fmla="*/ 1052 h 1229"/>
                    <a:gd name="T48" fmla="*/ 554 w 737"/>
                    <a:gd name="T49" fmla="*/ 987 h 1229"/>
                    <a:gd name="T50" fmla="*/ 258 w 737"/>
                    <a:gd name="T51" fmla="*/ 423 h 1229"/>
                    <a:gd name="T52" fmla="*/ 327 w 737"/>
                    <a:gd name="T53" fmla="*/ 96 h 1229"/>
                    <a:gd name="T54" fmla="*/ 55 w 737"/>
                    <a:gd name="T55" fmla="*/ 0 h 1229"/>
                    <a:gd name="T56" fmla="*/ 47 w 737"/>
                    <a:gd name="T57" fmla="*/ 20 h 1229"/>
                    <a:gd name="T58" fmla="*/ 0 w 737"/>
                    <a:gd name="T59" fmla="*/ 164 h 1229"/>
                    <a:gd name="T60" fmla="*/ 20 w 737"/>
                    <a:gd name="T61" fmla="*/ 249 h 1229"/>
                    <a:gd name="T62" fmla="*/ 20 w 737"/>
                    <a:gd name="T63" fmla="*/ 249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7"/>
                    <a:gd name="T97" fmla="*/ 0 h 1229"/>
                    <a:gd name="T98" fmla="*/ 737 w 737"/>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7" h="1229">
                      <a:moveTo>
                        <a:pt x="24" y="249"/>
                      </a:moveTo>
                      <a:lnTo>
                        <a:pt x="3" y="345"/>
                      </a:lnTo>
                      <a:lnTo>
                        <a:pt x="74" y="499"/>
                      </a:lnTo>
                      <a:lnTo>
                        <a:pt x="87" y="489"/>
                      </a:lnTo>
                      <a:lnTo>
                        <a:pt x="110" y="554"/>
                      </a:lnTo>
                      <a:lnTo>
                        <a:pt x="74" y="508"/>
                      </a:lnTo>
                      <a:lnTo>
                        <a:pt x="66" y="580"/>
                      </a:lnTo>
                      <a:lnTo>
                        <a:pt x="107" y="623"/>
                      </a:lnTo>
                      <a:lnTo>
                        <a:pt x="79" y="683"/>
                      </a:lnTo>
                      <a:lnTo>
                        <a:pt x="157" y="847"/>
                      </a:lnTo>
                      <a:lnTo>
                        <a:pt x="139" y="907"/>
                      </a:lnTo>
                      <a:lnTo>
                        <a:pt x="241" y="953"/>
                      </a:lnTo>
                      <a:lnTo>
                        <a:pt x="278" y="1002"/>
                      </a:lnTo>
                      <a:lnTo>
                        <a:pt x="322" y="1018"/>
                      </a:lnTo>
                      <a:lnTo>
                        <a:pt x="322" y="1047"/>
                      </a:lnTo>
                      <a:lnTo>
                        <a:pt x="350" y="1054"/>
                      </a:lnTo>
                      <a:lnTo>
                        <a:pt x="410" y="1148"/>
                      </a:lnTo>
                      <a:lnTo>
                        <a:pt x="410" y="1214"/>
                      </a:lnTo>
                      <a:lnTo>
                        <a:pt x="672" y="1229"/>
                      </a:lnTo>
                      <a:lnTo>
                        <a:pt x="656" y="1203"/>
                      </a:lnTo>
                      <a:lnTo>
                        <a:pt x="664" y="1162"/>
                      </a:lnTo>
                      <a:lnTo>
                        <a:pt x="706" y="1096"/>
                      </a:lnTo>
                      <a:lnTo>
                        <a:pt x="737" y="1076"/>
                      </a:lnTo>
                      <a:lnTo>
                        <a:pt x="719" y="1052"/>
                      </a:lnTo>
                      <a:lnTo>
                        <a:pt x="708" y="987"/>
                      </a:lnTo>
                      <a:lnTo>
                        <a:pt x="330" y="423"/>
                      </a:lnTo>
                      <a:lnTo>
                        <a:pt x="419" y="96"/>
                      </a:lnTo>
                      <a:lnTo>
                        <a:pt x="70" y="0"/>
                      </a:lnTo>
                      <a:lnTo>
                        <a:pt x="60" y="20"/>
                      </a:lnTo>
                      <a:lnTo>
                        <a:pt x="0" y="164"/>
                      </a:lnTo>
                      <a:lnTo>
                        <a:pt x="24" y="249"/>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4" name="Freeform 90"/>
                <p:cNvSpPr>
                  <a:spLocks/>
                </p:cNvSpPr>
                <p:nvPr/>
              </p:nvSpPr>
              <p:spPr bwMode="auto">
                <a:xfrm>
                  <a:off x="1126" y="1399"/>
                  <a:ext cx="557" cy="892"/>
                </a:xfrm>
                <a:custGeom>
                  <a:avLst/>
                  <a:gdLst>
                    <a:gd name="T0" fmla="*/ 0 w 593"/>
                    <a:gd name="T1" fmla="*/ 327 h 891"/>
                    <a:gd name="T2" fmla="*/ 296 w 593"/>
                    <a:gd name="T3" fmla="*/ 895 h 891"/>
                    <a:gd name="T4" fmla="*/ 306 w 593"/>
                    <a:gd name="T5" fmla="*/ 774 h 891"/>
                    <a:gd name="T6" fmla="*/ 323 w 593"/>
                    <a:gd name="T7" fmla="*/ 768 h 891"/>
                    <a:gd name="T8" fmla="*/ 351 w 593"/>
                    <a:gd name="T9" fmla="*/ 789 h 891"/>
                    <a:gd name="T10" fmla="*/ 375 w 593"/>
                    <a:gd name="T11" fmla="*/ 682 h 891"/>
                    <a:gd name="T12" fmla="*/ 465 w 593"/>
                    <a:gd name="T13" fmla="*/ 113 h 891"/>
                    <a:gd name="T14" fmla="*/ 265 w 593"/>
                    <a:gd name="T15" fmla="*/ 60 h 891"/>
                    <a:gd name="T16" fmla="*/ 70 w 593"/>
                    <a:gd name="T17" fmla="*/ 0 h 891"/>
                    <a:gd name="T18" fmla="*/ 0 w 593"/>
                    <a:gd name="T19" fmla="*/ 327 h 891"/>
                    <a:gd name="T20" fmla="*/ 0 w 593"/>
                    <a:gd name="T21" fmla="*/ 327 h 8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3"/>
                    <a:gd name="T34" fmla="*/ 0 h 891"/>
                    <a:gd name="T35" fmla="*/ 593 w 593"/>
                    <a:gd name="T36" fmla="*/ 891 h 8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3" h="891">
                      <a:moveTo>
                        <a:pt x="0" y="327"/>
                      </a:moveTo>
                      <a:lnTo>
                        <a:pt x="378" y="891"/>
                      </a:lnTo>
                      <a:lnTo>
                        <a:pt x="390" y="770"/>
                      </a:lnTo>
                      <a:lnTo>
                        <a:pt x="412" y="764"/>
                      </a:lnTo>
                      <a:lnTo>
                        <a:pt x="447" y="785"/>
                      </a:lnTo>
                      <a:lnTo>
                        <a:pt x="478" y="678"/>
                      </a:lnTo>
                      <a:lnTo>
                        <a:pt x="593" y="113"/>
                      </a:lnTo>
                      <a:lnTo>
                        <a:pt x="339" y="60"/>
                      </a:lnTo>
                      <a:lnTo>
                        <a:pt x="89" y="0"/>
                      </a:lnTo>
                      <a:lnTo>
                        <a:pt x="0" y="327"/>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5" name="Freeform 91"/>
                <p:cNvSpPr>
                  <a:spLocks/>
                </p:cNvSpPr>
                <p:nvPr/>
              </p:nvSpPr>
              <p:spPr bwMode="auto">
                <a:xfrm>
                  <a:off x="1445" y="685"/>
                  <a:ext cx="524" cy="875"/>
                </a:xfrm>
                <a:custGeom>
                  <a:avLst/>
                  <a:gdLst>
                    <a:gd name="T0" fmla="*/ 0 w 557"/>
                    <a:gd name="T1" fmla="*/ 778 h 874"/>
                    <a:gd name="T2" fmla="*/ 36 w 557"/>
                    <a:gd name="T3" fmla="*/ 593 h 874"/>
                    <a:gd name="T4" fmla="*/ 53 w 557"/>
                    <a:gd name="T5" fmla="*/ 543 h 874"/>
                    <a:gd name="T6" fmla="*/ 38 w 557"/>
                    <a:gd name="T7" fmla="*/ 519 h 874"/>
                    <a:gd name="T8" fmla="*/ 41 w 557"/>
                    <a:gd name="T9" fmla="*/ 496 h 874"/>
                    <a:gd name="T10" fmla="*/ 68 w 557"/>
                    <a:gd name="T11" fmla="*/ 465 h 874"/>
                    <a:gd name="T12" fmla="*/ 112 w 557"/>
                    <a:gd name="T13" fmla="*/ 379 h 874"/>
                    <a:gd name="T14" fmla="*/ 97 w 557"/>
                    <a:gd name="T15" fmla="*/ 351 h 874"/>
                    <a:gd name="T16" fmla="*/ 90 w 557"/>
                    <a:gd name="T17" fmla="*/ 330 h 874"/>
                    <a:gd name="T18" fmla="*/ 92 w 557"/>
                    <a:gd name="T19" fmla="*/ 283 h 874"/>
                    <a:gd name="T20" fmla="*/ 146 w 557"/>
                    <a:gd name="T21" fmla="*/ 0 h 874"/>
                    <a:gd name="T22" fmla="*/ 203 w 557"/>
                    <a:gd name="T23" fmla="*/ 16 h 874"/>
                    <a:gd name="T24" fmla="*/ 183 w 557"/>
                    <a:gd name="T25" fmla="*/ 126 h 874"/>
                    <a:gd name="T26" fmla="*/ 197 w 557"/>
                    <a:gd name="T27" fmla="*/ 165 h 874"/>
                    <a:gd name="T28" fmla="*/ 198 w 557"/>
                    <a:gd name="T29" fmla="*/ 189 h 874"/>
                    <a:gd name="T30" fmla="*/ 191 w 557"/>
                    <a:gd name="T31" fmla="*/ 194 h 874"/>
                    <a:gd name="T32" fmla="*/ 214 w 557"/>
                    <a:gd name="T33" fmla="*/ 220 h 874"/>
                    <a:gd name="T34" fmla="*/ 235 w 557"/>
                    <a:gd name="T35" fmla="*/ 291 h 874"/>
                    <a:gd name="T36" fmla="*/ 245 w 557"/>
                    <a:gd name="T37" fmla="*/ 354 h 874"/>
                    <a:gd name="T38" fmla="*/ 246 w 557"/>
                    <a:gd name="T39" fmla="*/ 388 h 874"/>
                    <a:gd name="T40" fmla="*/ 231 w 557"/>
                    <a:gd name="T41" fmla="*/ 421 h 874"/>
                    <a:gd name="T42" fmla="*/ 243 w 557"/>
                    <a:gd name="T43" fmla="*/ 435 h 874"/>
                    <a:gd name="T44" fmla="*/ 273 w 557"/>
                    <a:gd name="T45" fmla="*/ 414 h 874"/>
                    <a:gd name="T46" fmla="*/ 293 w 557"/>
                    <a:gd name="T47" fmla="*/ 530 h 874"/>
                    <a:gd name="T48" fmla="*/ 307 w 557"/>
                    <a:gd name="T49" fmla="*/ 536 h 874"/>
                    <a:gd name="T50" fmla="*/ 310 w 557"/>
                    <a:gd name="T51" fmla="*/ 569 h 874"/>
                    <a:gd name="T52" fmla="*/ 349 w 557"/>
                    <a:gd name="T53" fmla="*/ 582 h 874"/>
                    <a:gd name="T54" fmla="*/ 411 w 557"/>
                    <a:gd name="T55" fmla="*/ 582 h 874"/>
                    <a:gd name="T56" fmla="*/ 437 w 557"/>
                    <a:gd name="T57" fmla="*/ 596 h 874"/>
                    <a:gd name="T58" fmla="*/ 400 w 557"/>
                    <a:gd name="T59" fmla="*/ 878 h 874"/>
                    <a:gd name="T60" fmla="*/ 199 w 557"/>
                    <a:gd name="T61" fmla="*/ 831 h 874"/>
                    <a:gd name="T62" fmla="*/ 0 w 557"/>
                    <a:gd name="T63" fmla="*/ 778 h 874"/>
                    <a:gd name="T64" fmla="*/ 0 w 557"/>
                    <a:gd name="T65" fmla="*/ 778 h 8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4"/>
                    <a:gd name="T101" fmla="*/ 557 w 557"/>
                    <a:gd name="T102" fmla="*/ 874 h 8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4">
                      <a:moveTo>
                        <a:pt x="0" y="774"/>
                      </a:moveTo>
                      <a:lnTo>
                        <a:pt x="45" y="589"/>
                      </a:lnTo>
                      <a:lnTo>
                        <a:pt x="68" y="539"/>
                      </a:lnTo>
                      <a:lnTo>
                        <a:pt x="48" y="515"/>
                      </a:lnTo>
                      <a:lnTo>
                        <a:pt x="53" y="492"/>
                      </a:lnTo>
                      <a:lnTo>
                        <a:pt x="87" y="461"/>
                      </a:lnTo>
                      <a:lnTo>
                        <a:pt x="142" y="379"/>
                      </a:lnTo>
                      <a:lnTo>
                        <a:pt x="123" y="351"/>
                      </a:lnTo>
                      <a:lnTo>
                        <a:pt x="115" y="330"/>
                      </a:lnTo>
                      <a:lnTo>
                        <a:pt x="118" y="283"/>
                      </a:lnTo>
                      <a:lnTo>
                        <a:pt x="186" y="0"/>
                      </a:lnTo>
                      <a:lnTo>
                        <a:pt x="259" y="16"/>
                      </a:lnTo>
                      <a:lnTo>
                        <a:pt x="234" y="126"/>
                      </a:lnTo>
                      <a:lnTo>
                        <a:pt x="251" y="165"/>
                      </a:lnTo>
                      <a:lnTo>
                        <a:pt x="252" y="189"/>
                      </a:lnTo>
                      <a:lnTo>
                        <a:pt x="244" y="194"/>
                      </a:lnTo>
                      <a:lnTo>
                        <a:pt x="272" y="220"/>
                      </a:lnTo>
                      <a:lnTo>
                        <a:pt x="301" y="291"/>
                      </a:lnTo>
                      <a:lnTo>
                        <a:pt x="311" y="354"/>
                      </a:lnTo>
                      <a:lnTo>
                        <a:pt x="315" y="388"/>
                      </a:lnTo>
                      <a:lnTo>
                        <a:pt x="294" y="421"/>
                      </a:lnTo>
                      <a:lnTo>
                        <a:pt x="309" y="435"/>
                      </a:lnTo>
                      <a:lnTo>
                        <a:pt x="348" y="414"/>
                      </a:lnTo>
                      <a:lnTo>
                        <a:pt x="374" y="526"/>
                      </a:lnTo>
                      <a:lnTo>
                        <a:pt x="391" y="532"/>
                      </a:lnTo>
                      <a:lnTo>
                        <a:pt x="395" y="565"/>
                      </a:lnTo>
                      <a:lnTo>
                        <a:pt x="445" y="578"/>
                      </a:lnTo>
                      <a:lnTo>
                        <a:pt x="524" y="578"/>
                      </a:lnTo>
                      <a:lnTo>
                        <a:pt x="557" y="592"/>
                      </a:lnTo>
                      <a:lnTo>
                        <a:pt x="510" y="874"/>
                      </a:lnTo>
                      <a:lnTo>
                        <a:pt x="254" y="827"/>
                      </a:lnTo>
                      <a:lnTo>
                        <a:pt x="0" y="774"/>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6" name="Freeform 92"/>
                <p:cNvSpPr>
                  <a:spLocks/>
                </p:cNvSpPr>
                <p:nvPr/>
              </p:nvSpPr>
              <p:spPr bwMode="auto">
                <a:xfrm>
                  <a:off x="1665" y="701"/>
                  <a:ext cx="895" cy="590"/>
                </a:xfrm>
                <a:custGeom>
                  <a:avLst/>
                  <a:gdLst>
                    <a:gd name="T0" fmla="*/ 13 w 952"/>
                    <a:gd name="T1" fmla="*/ 149 h 589"/>
                    <a:gd name="T2" fmla="*/ 14 w 952"/>
                    <a:gd name="T3" fmla="*/ 173 h 589"/>
                    <a:gd name="T4" fmla="*/ 8 w 952"/>
                    <a:gd name="T5" fmla="*/ 178 h 589"/>
                    <a:gd name="T6" fmla="*/ 30 w 952"/>
                    <a:gd name="T7" fmla="*/ 204 h 589"/>
                    <a:gd name="T8" fmla="*/ 52 w 952"/>
                    <a:gd name="T9" fmla="*/ 275 h 589"/>
                    <a:gd name="T10" fmla="*/ 60 w 952"/>
                    <a:gd name="T11" fmla="*/ 342 h 589"/>
                    <a:gd name="T12" fmla="*/ 63 w 952"/>
                    <a:gd name="T13" fmla="*/ 376 h 589"/>
                    <a:gd name="T14" fmla="*/ 47 w 952"/>
                    <a:gd name="T15" fmla="*/ 409 h 589"/>
                    <a:gd name="T16" fmla="*/ 59 w 952"/>
                    <a:gd name="T17" fmla="*/ 423 h 589"/>
                    <a:gd name="T18" fmla="*/ 89 w 952"/>
                    <a:gd name="T19" fmla="*/ 402 h 589"/>
                    <a:gd name="T20" fmla="*/ 110 w 952"/>
                    <a:gd name="T21" fmla="*/ 514 h 589"/>
                    <a:gd name="T22" fmla="*/ 123 w 952"/>
                    <a:gd name="T23" fmla="*/ 520 h 589"/>
                    <a:gd name="T24" fmla="*/ 125 w 952"/>
                    <a:gd name="T25" fmla="*/ 553 h 589"/>
                    <a:gd name="T26" fmla="*/ 137 w 952"/>
                    <a:gd name="T27" fmla="*/ 567 h 589"/>
                    <a:gd name="T28" fmla="*/ 165 w 952"/>
                    <a:gd name="T29" fmla="*/ 566 h 589"/>
                    <a:gd name="T30" fmla="*/ 228 w 952"/>
                    <a:gd name="T31" fmla="*/ 566 h 589"/>
                    <a:gd name="T32" fmla="*/ 253 w 952"/>
                    <a:gd name="T33" fmla="*/ 580 h 589"/>
                    <a:gd name="T34" fmla="*/ 259 w 952"/>
                    <a:gd name="T35" fmla="*/ 522 h 589"/>
                    <a:gd name="T36" fmla="*/ 463 w 952"/>
                    <a:gd name="T37" fmla="*/ 561 h 589"/>
                    <a:gd name="T38" fmla="*/ 712 w 952"/>
                    <a:gd name="T39" fmla="*/ 593 h 589"/>
                    <a:gd name="T40" fmla="*/ 718 w 952"/>
                    <a:gd name="T41" fmla="*/ 486 h 589"/>
                    <a:gd name="T42" fmla="*/ 744 w 952"/>
                    <a:gd name="T43" fmla="*/ 138 h 589"/>
                    <a:gd name="T44" fmla="*/ 414 w 952"/>
                    <a:gd name="T45" fmla="*/ 89 h 589"/>
                    <a:gd name="T46" fmla="*/ 251 w 952"/>
                    <a:gd name="T47" fmla="*/ 57 h 589"/>
                    <a:gd name="T48" fmla="*/ 21 w 952"/>
                    <a:gd name="T49" fmla="*/ 0 h 589"/>
                    <a:gd name="T50" fmla="*/ 0 w 952"/>
                    <a:gd name="T51" fmla="*/ 110 h 589"/>
                    <a:gd name="T52" fmla="*/ 13 w 952"/>
                    <a:gd name="T53" fmla="*/ 149 h 589"/>
                    <a:gd name="T54" fmla="*/ 13 w 952"/>
                    <a:gd name="T55" fmla="*/ 149 h 5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89"/>
                    <a:gd name="T86" fmla="*/ 952 w 952"/>
                    <a:gd name="T87" fmla="*/ 589 h 58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89">
                      <a:moveTo>
                        <a:pt x="17" y="149"/>
                      </a:moveTo>
                      <a:lnTo>
                        <a:pt x="18" y="173"/>
                      </a:lnTo>
                      <a:lnTo>
                        <a:pt x="10" y="178"/>
                      </a:lnTo>
                      <a:lnTo>
                        <a:pt x="38" y="204"/>
                      </a:lnTo>
                      <a:lnTo>
                        <a:pt x="67" y="275"/>
                      </a:lnTo>
                      <a:lnTo>
                        <a:pt x="77" y="338"/>
                      </a:lnTo>
                      <a:lnTo>
                        <a:pt x="81" y="372"/>
                      </a:lnTo>
                      <a:lnTo>
                        <a:pt x="60" y="405"/>
                      </a:lnTo>
                      <a:lnTo>
                        <a:pt x="75" y="419"/>
                      </a:lnTo>
                      <a:lnTo>
                        <a:pt x="114" y="398"/>
                      </a:lnTo>
                      <a:lnTo>
                        <a:pt x="140" y="510"/>
                      </a:lnTo>
                      <a:lnTo>
                        <a:pt x="157" y="516"/>
                      </a:lnTo>
                      <a:lnTo>
                        <a:pt x="161" y="549"/>
                      </a:lnTo>
                      <a:lnTo>
                        <a:pt x="175" y="563"/>
                      </a:lnTo>
                      <a:lnTo>
                        <a:pt x="211" y="562"/>
                      </a:lnTo>
                      <a:lnTo>
                        <a:pt x="290" y="562"/>
                      </a:lnTo>
                      <a:lnTo>
                        <a:pt x="323" y="576"/>
                      </a:lnTo>
                      <a:lnTo>
                        <a:pt x="332" y="518"/>
                      </a:lnTo>
                      <a:lnTo>
                        <a:pt x="591" y="557"/>
                      </a:lnTo>
                      <a:lnTo>
                        <a:pt x="910" y="589"/>
                      </a:lnTo>
                      <a:lnTo>
                        <a:pt x="920" y="482"/>
                      </a:lnTo>
                      <a:lnTo>
                        <a:pt x="952" y="138"/>
                      </a:lnTo>
                      <a:lnTo>
                        <a:pt x="530" y="89"/>
                      </a:lnTo>
                      <a:lnTo>
                        <a:pt x="321" y="57"/>
                      </a:lnTo>
                      <a:lnTo>
                        <a:pt x="25" y="0"/>
                      </a:lnTo>
                      <a:lnTo>
                        <a:pt x="0" y="110"/>
                      </a:lnTo>
                      <a:lnTo>
                        <a:pt x="17" y="149"/>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chemeClr val="tx2">
                        <a:lumMod val="20000"/>
                        <a:lumOff val="80000"/>
                      </a:schemeClr>
                    </a:solidFill>
                    <a:latin typeface="+mn-lt"/>
                    <a:ea typeface="+mn-ea"/>
                  </a:endParaRPr>
                </a:p>
              </p:txBody>
            </p:sp>
            <p:sp>
              <p:nvSpPr>
                <p:cNvPr id="107" name="Freeform 93"/>
                <p:cNvSpPr>
                  <a:spLocks/>
                </p:cNvSpPr>
                <p:nvPr/>
              </p:nvSpPr>
              <p:spPr bwMode="auto">
                <a:xfrm>
                  <a:off x="1409" y="2078"/>
                  <a:ext cx="596" cy="715"/>
                </a:xfrm>
                <a:custGeom>
                  <a:avLst/>
                  <a:gdLst>
                    <a:gd name="T0" fmla="*/ 33 w 635"/>
                    <a:gd name="T1" fmla="*/ 455 h 715"/>
                    <a:gd name="T2" fmla="*/ 21 w 635"/>
                    <a:gd name="T3" fmla="*/ 429 h 715"/>
                    <a:gd name="T4" fmla="*/ 25 w 635"/>
                    <a:gd name="T5" fmla="*/ 388 h 715"/>
                    <a:gd name="T6" fmla="*/ 59 w 635"/>
                    <a:gd name="T7" fmla="*/ 322 h 715"/>
                    <a:gd name="T8" fmla="*/ 83 w 635"/>
                    <a:gd name="T9" fmla="*/ 302 h 715"/>
                    <a:gd name="T10" fmla="*/ 69 w 635"/>
                    <a:gd name="T11" fmla="*/ 278 h 715"/>
                    <a:gd name="T12" fmla="*/ 60 w 635"/>
                    <a:gd name="T13" fmla="*/ 213 h 715"/>
                    <a:gd name="T14" fmla="*/ 70 w 635"/>
                    <a:gd name="T15" fmla="*/ 92 h 715"/>
                    <a:gd name="T16" fmla="*/ 86 w 635"/>
                    <a:gd name="T17" fmla="*/ 86 h 715"/>
                    <a:gd name="T18" fmla="*/ 114 w 635"/>
                    <a:gd name="T19" fmla="*/ 107 h 715"/>
                    <a:gd name="T20" fmla="*/ 138 w 635"/>
                    <a:gd name="T21" fmla="*/ 0 h 715"/>
                    <a:gd name="T22" fmla="*/ 495 w 635"/>
                    <a:gd name="T23" fmla="*/ 76 h 715"/>
                    <a:gd name="T24" fmla="*/ 422 w 635"/>
                    <a:gd name="T25" fmla="*/ 715 h 715"/>
                    <a:gd name="T26" fmla="*/ 312 w 635"/>
                    <a:gd name="T27" fmla="*/ 696 h 715"/>
                    <a:gd name="T28" fmla="*/ 244 w 635"/>
                    <a:gd name="T29" fmla="*/ 672 h 715"/>
                    <a:gd name="T30" fmla="*/ 103 w 635"/>
                    <a:gd name="T31" fmla="*/ 600 h 715"/>
                    <a:gd name="T32" fmla="*/ 0 w 635"/>
                    <a:gd name="T33" fmla="*/ 490 h 715"/>
                    <a:gd name="T34" fmla="*/ 33 w 635"/>
                    <a:gd name="T35" fmla="*/ 455 h 715"/>
                    <a:gd name="T36" fmla="*/ 33 w 635"/>
                    <a:gd name="T37" fmla="*/ 455 h 7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5"/>
                    <a:gd name="T58" fmla="*/ 0 h 715"/>
                    <a:gd name="T59" fmla="*/ 635 w 635"/>
                    <a:gd name="T60" fmla="*/ 715 h 7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5" h="715">
                      <a:moveTo>
                        <a:pt x="41" y="455"/>
                      </a:moveTo>
                      <a:lnTo>
                        <a:pt x="25" y="429"/>
                      </a:lnTo>
                      <a:lnTo>
                        <a:pt x="33" y="388"/>
                      </a:lnTo>
                      <a:lnTo>
                        <a:pt x="75" y="322"/>
                      </a:lnTo>
                      <a:lnTo>
                        <a:pt x="106" y="302"/>
                      </a:lnTo>
                      <a:lnTo>
                        <a:pt x="88" y="278"/>
                      </a:lnTo>
                      <a:lnTo>
                        <a:pt x="77" y="213"/>
                      </a:lnTo>
                      <a:lnTo>
                        <a:pt x="89" y="92"/>
                      </a:lnTo>
                      <a:lnTo>
                        <a:pt x="111" y="86"/>
                      </a:lnTo>
                      <a:lnTo>
                        <a:pt x="146" y="107"/>
                      </a:lnTo>
                      <a:lnTo>
                        <a:pt x="177" y="0"/>
                      </a:lnTo>
                      <a:lnTo>
                        <a:pt x="635" y="76"/>
                      </a:lnTo>
                      <a:lnTo>
                        <a:pt x="540" y="715"/>
                      </a:lnTo>
                      <a:lnTo>
                        <a:pt x="399" y="696"/>
                      </a:lnTo>
                      <a:lnTo>
                        <a:pt x="311" y="672"/>
                      </a:lnTo>
                      <a:lnTo>
                        <a:pt x="132" y="600"/>
                      </a:lnTo>
                      <a:lnTo>
                        <a:pt x="0" y="490"/>
                      </a:lnTo>
                      <a:lnTo>
                        <a:pt x="41" y="455"/>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8" name="Freeform 94"/>
                <p:cNvSpPr>
                  <a:spLocks/>
                </p:cNvSpPr>
                <p:nvPr/>
              </p:nvSpPr>
              <p:spPr bwMode="auto">
                <a:xfrm>
                  <a:off x="1905" y="1219"/>
                  <a:ext cx="616" cy="529"/>
                </a:xfrm>
                <a:custGeom>
                  <a:avLst/>
                  <a:gdLst>
                    <a:gd name="T0" fmla="*/ 0 w 655"/>
                    <a:gd name="T1" fmla="*/ 456 h 528"/>
                    <a:gd name="T2" fmla="*/ 60 w 655"/>
                    <a:gd name="T3" fmla="*/ 0 h 528"/>
                    <a:gd name="T4" fmla="*/ 262 w 655"/>
                    <a:gd name="T5" fmla="*/ 39 h 528"/>
                    <a:gd name="T6" fmla="*/ 513 w 655"/>
                    <a:gd name="T7" fmla="*/ 71 h 528"/>
                    <a:gd name="T8" fmla="*/ 496 w 655"/>
                    <a:gd name="T9" fmla="*/ 303 h 528"/>
                    <a:gd name="T10" fmla="*/ 480 w 655"/>
                    <a:gd name="T11" fmla="*/ 532 h 528"/>
                    <a:gd name="T12" fmla="*/ 138 w 655"/>
                    <a:gd name="T13" fmla="*/ 483 h 528"/>
                    <a:gd name="T14" fmla="*/ 0 w 655"/>
                    <a:gd name="T15" fmla="*/ 456 h 528"/>
                    <a:gd name="T16" fmla="*/ 0 w 655"/>
                    <a:gd name="T17" fmla="*/ 456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5"/>
                    <a:gd name="T28" fmla="*/ 0 h 528"/>
                    <a:gd name="T29" fmla="*/ 655 w 655"/>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5" h="528">
                      <a:moveTo>
                        <a:pt x="0" y="452"/>
                      </a:moveTo>
                      <a:lnTo>
                        <a:pt x="77" y="0"/>
                      </a:lnTo>
                      <a:lnTo>
                        <a:pt x="336" y="39"/>
                      </a:lnTo>
                      <a:lnTo>
                        <a:pt x="655" y="71"/>
                      </a:lnTo>
                      <a:lnTo>
                        <a:pt x="633" y="299"/>
                      </a:lnTo>
                      <a:lnTo>
                        <a:pt x="612" y="528"/>
                      </a:lnTo>
                      <a:lnTo>
                        <a:pt x="176" y="479"/>
                      </a:lnTo>
                      <a:lnTo>
                        <a:pt x="0" y="452"/>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9" name="Freeform 95"/>
                <p:cNvSpPr>
                  <a:spLocks/>
                </p:cNvSpPr>
                <p:nvPr/>
              </p:nvSpPr>
              <p:spPr bwMode="auto">
                <a:xfrm>
                  <a:off x="2005" y="1698"/>
                  <a:ext cx="632" cy="522"/>
                </a:xfrm>
                <a:custGeom>
                  <a:avLst/>
                  <a:gdLst>
                    <a:gd name="T0" fmla="*/ 53 w 678"/>
                    <a:gd name="T1" fmla="*/ 0 h 521"/>
                    <a:gd name="T2" fmla="*/ 395 w 678"/>
                    <a:gd name="T3" fmla="*/ 49 h 521"/>
                    <a:gd name="T4" fmla="*/ 532 w 678"/>
                    <a:gd name="T5" fmla="*/ 63 h 521"/>
                    <a:gd name="T6" fmla="*/ 527 w 678"/>
                    <a:gd name="T7" fmla="*/ 176 h 521"/>
                    <a:gd name="T8" fmla="*/ 508 w 678"/>
                    <a:gd name="T9" fmla="*/ 525 h 521"/>
                    <a:gd name="T10" fmla="*/ 439 w 678"/>
                    <a:gd name="T11" fmla="*/ 519 h 521"/>
                    <a:gd name="T12" fmla="*/ 220 w 678"/>
                    <a:gd name="T13" fmla="*/ 494 h 521"/>
                    <a:gd name="T14" fmla="*/ 0 w 678"/>
                    <a:gd name="T15" fmla="*/ 459 h 521"/>
                    <a:gd name="T16" fmla="*/ 53 w 678"/>
                    <a:gd name="T17" fmla="*/ 0 h 521"/>
                    <a:gd name="T18" fmla="*/ 53 w 678"/>
                    <a:gd name="T19" fmla="*/ 0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521"/>
                    <a:gd name="T32" fmla="*/ 678 w 678"/>
                    <a:gd name="T33" fmla="*/ 521 h 5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521">
                      <a:moveTo>
                        <a:pt x="68" y="0"/>
                      </a:moveTo>
                      <a:lnTo>
                        <a:pt x="504" y="49"/>
                      </a:lnTo>
                      <a:lnTo>
                        <a:pt x="678" y="63"/>
                      </a:lnTo>
                      <a:lnTo>
                        <a:pt x="672" y="176"/>
                      </a:lnTo>
                      <a:lnTo>
                        <a:pt x="648" y="521"/>
                      </a:lnTo>
                      <a:lnTo>
                        <a:pt x="559" y="515"/>
                      </a:lnTo>
                      <a:lnTo>
                        <a:pt x="282" y="490"/>
                      </a:lnTo>
                      <a:lnTo>
                        <a:pt x="0" y="455"/>
                      </a:lnTo>
                      <a:lnTo>
                        <a:pt x="68" y="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0" name="Freeform 96"/>
                <p:cNvSpPr>
                  <a:spLocks/>
                </p:cNvSpPr>
                <p:nvPr/>
              </p:nvSpPr>
              <p:spPr bwMode="auto">
                <a:xfrm>
                  <a:off x="1917" y="2154"/>
                  <a:ext cx="615" cy="649"/>
                </a:xfrm>
                <a:custGeom>
                  <a:avLst/>
                  <a:gdLst>
                    <a:gd name="T0" fmla="*/ 64 w 654"/>
                    <a:gd name="T1" fmla="*/ 651 h 651"/>
                    <a:gd name="T2" fmla="*/ 71 w 654"/>
                    <a:gd name="T3" fmla="*/ 602 h 651"/>
                    <a:gd name="T4" fmla="*/ 199 w 654"/>
                    <a:gd name="T5" fmla="*/ 623 h 651"/>
                    <a:gd name="T6" fmla="*/ 193 w 654"/>
                    <a:gd name="T7" fmla="*/ 599 h 651"/>
                    <a:gd name="T8" fmla="*/ 468 w 654"/>
                    <a:gd name="T9" fmla="*/ 631 h 651"/>
                    <a:gd name="T10" fmla="*/ 512 w 654"/>
                    <a:gd name="T11" fmla="*/ 60 h 651"/>
                    <a:gd name="T12" fmla="*/ 295 w 654"/>
                    <a:gd name="T13" fmla="*/ 35 h 651"/>
                    <a:gd name="T14" fmla="*/ 74 w 654"/>
                    <a:gd name="T15" fmla="*/ 0 h 651"/>
                    <a:gd name="T16" fmla="*/ 0 w 654"/>
                    <a:gd name="T17" fmla="*/ 639 h 651"/>
                    <a:gd name="T18" fmla="*/ 64 w 654"/>
                    <a:gd name="T19" fmla="*/ 651 h 651"/>
                    <a:gd name="T20" fmla="*/ 64 w 654"/>
                    <a:gd name="T21" fmla="*/ 651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0" y="602"/>
                      </a:lnTo>
                      <a:lnTo>
                        <a:pt x="254" y="623"/>
                      </a:lnTo>
                      <a:lnTo>
                        <a:pt x="247" y="599"/>
                      </a:lnTo>
                      <a:lnTo>
                        <a:pt x="600" y="631"/>
                      </a:lnTo>
                      <a:lnTo>
                        <a:pt x="654" y="60"/>
                      </a:lnTo>
                      <a:lnTo>
                        <a:pt x="377" y="35"/>
                      </a:lnTo>
                      <a:lnTo>
                        <a:pt x="95" y="0"/>
                      </a:lnTo>
                      <a:lnTo>
                        <a:pt x="0" y="639"/>
                      </a:lnTo>
                      <a:lnTo>
                        <a:pt x="82" y="651"/>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1" name="Freeform 97"/>
                <p:cNvSpPr>
                  <a:spLocks/>
                </p:cNvSpPr>
                <p:nvPr/>
              </p:nvSpPr>
              <p:spPr bwMode="auto">
                <a:xfrm>
                  <a:off x="2149" y="2274"/>
                  <a:ext cx="1223" cy="1226"/>
                </a:xfrm>
                <a:custGeom>
                  <a:avLst/>
                  <a:gdLst>
                    <a:gd name="T0" fmla="*/ 0 w 1300"/>
                    <a:gd name="T1" fmla="*/ 479 h 1225"/>
                    <a:gd name="T2" fmla="*/ 277 w 1300"/>
                    <a:gd name="T3" fmla="*/ 511 h 1225"/>
                    <a:gd name="T4" fmla="*/ 315 w 1300"/>
                    <a:gd name="T5" fmla="*/ 0 h 1225"/>
                    <a:gd name="T6" fmla="*/ 535 w 1300"/>
                    <a:gd name="T7" fmla="*/ 16 h 1225"/>
                    <a:gd name="T8" fmla="*/ 528 w 1300"/>
                    <a:gd name="T9" fmla="*/ 236 h 1225"/>
                    <a:gd name="T10" fmla="*/ 548 w 1300"/>
                    <a:gd name="T11" fmla="*/ 259 h 1225"/>
                    <a:gd name="T12" fmla="*/ 569 w 1300"/>
                    <a:gd name="T13" fmla="*/ 259 h 1225"/>
                    <a:gd name="T14" fmla="*/ 586 w 1300"/>
                    <a:gd name="T15" fmla="*/ 280 h 1225"/>
                    <a:gd name="T16" fmla="*/ 619 w 1300"/>
                    <a:gd name="T17" fmla="*/ 289 h 1225"/>
                    <a:gd name="T18" fmla="*/ 686 w 1300"/>
                    <a:gd name="T19" fmla="*/ 327 h 1225"/>
                    <a:gd name="T20" fmla="*/ 697 w 1300"/>
                    <a:gd name="T21" fmla="*/ 310 h 1225"/>
                    <a:gd name="T22" fmla="*/ 740 w 1300"/>
                    <a:gd name="T23" fmla="*/ 343 h 1225"/>
                    <a:gd name="T24" fmla="*/ 799 w 1300"/>
                    <a:gd name="T25" fmla="*/ 341 h 1225"/>
                    <a:gd name="T26" fmla="*/ 837 w 1300"/>
                    <a:gd name="T27" fmla="*/ 327 h 1225"/>
                    <a:gd name="T28" fmla="*/ 892 w 1300"/>
                    <a:gd name="T29" fmla="*/ 314 h 1225"/>
                    <a:gd name="T30" fmla="*/ 942 w 1300"/>
                    <a:gd name="T31" fmla="*/ 348 h 1225"/>
                    <a:gd name="T32" fmla="*/ 949 w 1300"/>
                    <a:gd name="T33" fmla="*/ 359 h 1225"/>
                    <a:gd name="T34" fmla="*/ 976 w 1300"/>
                    <a:gd name="T35" fmla="*/ 359 h 1225"/>
                    <a:gd name="T36" fmla="*/ 980 w 1300"/>
                    <a:gd name="T37" fmla="*/ 540 h 1225"/>
                    <a:gd name="T38" fmla="*/ 1019 w 1300"/>
                    <a:gd name="T39" fmla="*/ 633 h 1225"/>
                    <a:gd name="T40" fmla="*/ 1006 w 1300"/>
                    <a:gd name="T41" fmla="*/ 703 h 1225"/>
                    <a:gd name="T42" fmla="*/ 1008 w 1300"/>
                    <a:gd name="T43" fmla="*/ 761 h 1225"/>
                    <a:gd name="T44" fmla="*/ 992 w 1300"/>
                    <a:gd name="T45" fmla="*/ 790 h 1225"/>
                    <a:gd name="T46" fmla="*/ 997 w 1300"/>
                    <a:gd name="T47" fmla="*/ 800 h 1225"/>
                    <a:gd name="T48" fmla="*/ 955 w 1300"/>
                    <a:gd name="T49" fmla="*/ 816 h 1225"/>
                    <a:gd name="T50" fmla="*/ 921 w 1300"/>
                    <a:gd name="T51" fmla="*/ 821 h 1225"/>
                    <a:gd name="T52" fmla="*/ 929 w 1300"/>
                    <a:gd name="T53" fmla="*/ 790 h 1225"/>
                    <a:gd name="T54" fmla="*/ 911 w 1300"/>
                    <a:gd name="T55" fmla="*/ 808 h 1225"/>
                    <a:gd name="T56" fmla="*/ 912 w 1300"/>
                    <a:gd name="T57" fmla="*/ 844 h 1225"/>
                    <a:gd name="T58" fmla="*/ 889 w 1300"/>
                    <a:gd name="T59" fmla="*/ 881 h 1225"/>
                    <a:gd name="T60" fmla="*/ 769 w 1300"/>
                    <a:gd name="T61" fmla="*/ 959 h 1225"/>
                    <a:gd name="T62" fmla="*/ 731 w 1300"/>
                    <a:gd name="T63" fmla="*/ 1009 h 1225"/>
                    <a:gd name="T64" fmla="*/ 695 w 1300"/>
                    <a:gd name="T65" fmla="*/ 1117 h 1225"/>
                    <a:gd name="T66" fmla="*/ 724 w 1300"/>
                    <a:gd name="T67" fmla="*/ 1229 h 1225"/>
                    <a:gd name="T68" fmla="*/ 695 w 1300"/>
                    <a:gd name="T69" fmla="*/ 1229 h 1225"/>
                    <a:gd name="T70" fmla="*/ 565 w 1300"/>
                    <a:gd name="T71" fmla="*/ 1171 h 1225"/>
                    <a:gd name="T72" fmla="*/ 552 w 1300"/>
                    <a:gd name="T73" fmla="*/ 1122 h 1225"/>
                    <a:gd name="T74" fmla="*/ 538 w 1300"/>
                    <a:gd name="T75" fmla="*/ 1101 h 1225"/>
                    <a:gd name="T76" fmla="*/ 534 w 1300"/>
                    <a:gd name="T77" fmla="*/ 1036 h 1225"/>
                    <a:gd name="T78" fmla="*/ 510 w 1300"/>
                    <a:gd name="T79" fmla="*/ 1014 h 1225"/>
                    <a:gd name="T80" fmla="*/ 439 w 1300"/>
                    <a:gd name="T81" fmla="*/ 842 h 1225"/>
                    <a:gd name="T82" fmla="*/ 405 w 1300"/>
                    <a:gd name="T83" fmla="*/ 810 h 1225"/>
                    <a:gd name="T84" fmla="*/ 395 w 1300"/>
                    <a:gd name="T85" fmla="*/ 782 h 1225"/>
                    <a:gd name="T86" fmla="*/ 292 w 1300"/>
                    <a:gd name="T87" fmla="*/ 776 h 1225"/>
                    <a:gd name="T88" fmla="*/ 237 w 1300"/>
                    <a:gd name="T89" fmla="*/ 857 h 1225"/>
                    <a:gd name="T90" fmla="*/ 145 w 1300"/>
                    <a:gd name="T91" fmla="*/ 772 h 1225"/>
                    <a:gd name="T92" fmla="*/ 117 w 1300"/>
                    <a:gd name="T93" fmla="*/ 656 h 1225"/>
                    <a:gd name="T94" fmla="*/ 28 w 1300"/>
                    <a:gd name="T95" fmla="*/ 544 h 1225"/>
                    <a:gd name="T96" fmla="*/ 19 w 1300"/>
                    <a:gd name="T97" fmla="*/ 508 h 1225"/>
                    <a:gd name="T98" fmla="*/ 7 w 1300"/>
                    <a:gd name="T99" fmla="*/ 503 h 1225"/>
                    <a:gd name="T100" fmla="*/ 0 w 1300"/>
                    <a:gd name="T101" fmla="*/ 479 h 1225"/>
                    <a:gd name="T102" fmla="*/ 0 w 1300"/>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0"/>
                    <a:gd name="T157" fmla="*/ 0 h 1225"/>
                    <a:gd name="T158" fmla="*/ 1300 w 1300"/>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0" h="1225">
                      <a:moveTo>
                        <a:pt x="0" y="479"/>
                      </a:moveTo>
                      <a:lnTo>
                        <a:pt x="353" y="511"/>
                      </a:lnTo>
                      <a:lnTo>
                        <a:pt x="402" y="0"/>
                      </a:lnTo>
                      <a:lnTo>
                        <a:pt x="684" y="16"/>
                      </a:lnTo>
                      <a:lnTo>
                        <a:pt x="674" y="236"/>
                      </a:lnTo>
                      <a:lnTo>
                        <a:pt x="701" y="259"/>
                      </a:lnTo>
                      <a:lnTo>
                        <a:pt x="727" y="259"/>
                      </a:lnTo>
                      <a:lnTo>
                        <a:pt x="748" y="280"/>
                      </a:lnTo>
                      <a:lnTo>
                        <a:pt x="790" y="289"/>
                      </a:lnTo>
                      <a:lnTo>
                        <a:pt x="876" y="327"/>
                      </a:lnTo>
                      <a:lnTo>
                        <a:pt x="891" y="310"/>
                      </a:lnTo>
                      <a:lnTo>
                        <a:pt x="946" y="343"/>
                      </a:lnTo>
                      <a:lnTo>
                        <a:pt x="1019" y="341"/>
                      </a:lnTo>
                      <a:lnTo>
                        <a:pt x="1069" y="327"/>
                      </a:lnTo>
                      <a:lnTo>
                        <a:pt x="1138" y="314"/>
                      </a:lnTo>
                      <a:lnTo>
                        <a:pt x="1202" y="348"/>
                      </a:lnTo>
                      <a:lnTo>
                        <a:pt x="1211" y="359"/>
                      </a:lnTo>
                      <a:lnTo>
                        <a:pt x="1245" y="359"/>
                      </a:lnTo>
                      <a:lnTo>
                        <a:pt x="1252" y="540"/>
                      </a:lnTo>
                      <a:lnTo>
                        <a:pt x="1300" y="629"/>
                      </a:lnTo>
                      <a:lnTo>
                        <a:pt x="1283" y="699"/>
                      </a:lnTo>
                      <a:lnTo>
                        <a:pt x="1286" y="757"/>
                      </a:lnTo>
                      <a:lnTo>
                        <a:pt x="1265" y="786"/>
                      </a:lnTo>
                      <a:lnTo>
                        <a:pt x="1273" y="796"/>
                      </a:lnTo>
                      <a:lnTo>
                        <a:pt x="1219" y="812"/>
                      </a:lnTo>
                      <a:lnTo>
                        <a:pt x="1177" y="817"/>
                      </a:lnTo>
                      <a:lnTo>
                        <a:pt x="1185" y="786"/>
                      </a:lnTo>
                      <a:lnTo>
                        <a:pt x="1163" y="804"/>
                      </a:lnTo>
                      <a:lnTo>
                        <a:pt x="1164" y="840"/>
                      </a:lnTo>
                      <a:lnTo>
                        <a:pt x="1135" y="877"/>
                      </a:lnTo>
                      <a:lnTo>
                        <a:pt x="981" y="955"/>
                      </a:lnTo>
                      <a:lnTo>
                        <a:pt x="933" y="1005"/>
                      </a:lnTo>
                      <a:lnTo>
                        <a:pt x="888" y="1113"/>
                      </a:lnTo>
                      <a:lnTo>
                        <a:pt x="925" y="1225"/>
                      </a:lnTo>
                      <a:lnTo>
                        <a:pt x="889" y="1225"/>
                      </a:lnTo>
                      <a:lnTo>
                        <a:pt x="722" y="1167"/>
                      </a:lnTo>
                      <a:lnTo>
                        <a:pt x="705" y="1118"/>
                      </a:lnTo>
                      <a:lnTo>
                        <a:pt x="687" y="1097"/>
                      </a:lnTo>
                      <a:lnTo>
                        <a:pt x="682" y="1032"/>
                      </a:lnTo>
                      <a:lnTo>
                        <a:pt x="650" y="1010"/>
                      </a:lnTo>
                      <a:lnTo>
                        <a:pt x="560" y="838"/>
                      </a:lnTo>
                      <a:lnTo>
                        <a:pt x="517" y="806"/>
                      </a:lnTo>
                      <a:lnTo>
                        <a:pt x="504" y="778"/>
                      </a:lnTo>
                      <a:lnTo>
                        <a:pt x="373" y="772"/>
                      </a:lnTo>
                      <a:lnTo>
                        <a:pt x="303" y="853"/>
                      </a:lnTo>
                      <a:lnTo>
                        <a:pt x="185" y="768"/>
                      </a:lnTo>
                      <a:lnTo>
                        <a:pt x="149" y="652"/>
                      </a:lnTo>
                      <a:lnTo>
                        <a:pt x="36" y="544"/>
                      </a:lnTo>
                      <a:lnTo>
                        <a:pt x="23" y="508"/>
                      </a:lnTo>
                      <a:lnTo>
                        <a:pt x="7" y="503"/>
                      </a:lnTo>
                      <a:lnTo>
                        <a:pt x="0" y="479"/>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2" name="Freeform 98"/>
                <p:cNvSpPr>
                  <a:spLocks/>
                </p:cNvSpPr>
                <p:nvPr/>
              </p:nvSpPr>
              <p:spPr bwMode="auto">
                <a:xfrm>
                  <a:off x="2531" y="839"/>
                  <a:ext cx="578" cy="377"/>
                </a:xfrm>
                <a:custGeom>
                  <a:avLst/>
                  <a:gdLst>
                    <a:gd name="T0" fmla="*/ 24 w 612"/>
                    <a:gd name="T1" fmla="*/ 0 h 375"/>
                    <a:gd name="T2" fmla="*/ 444 w 612"/>
                    <a:gd name="T3" fmla="*/ 27 h 375"/>
                    <a:gd name="T4" fmla="*/ 446 w 612"/>
                    <a:gd name="T5" fmla="*/ 121 h 375"/>
                    <a:gd name="T6" fmla="*/ 465 w 612"/>
                    <a:gd name="T7" fmla="*/ 199 h 375"/>
                    <a:gd name="T8" fmla="*/ 468 w 612"/>
                    <a:gd name="T9" fmla="*/ 296 h 375"/>
                    <a:gd name="T10" fmla="*/ 480 w 612"/>
                    <a:gd name="T11" fmla="*/ 375 h 375"/>
                    <a:gd name="T12" fmla="*/ 228 w 612"/>
                    <a:gd name="T13" fmla="*/ 365 h 375"/>
                    <a:gd name="T14" fmla="*/ 0 w 612"/>
                    <a:gd name="T15" fmla="*/ 344 h 375"/>
                    <a:gd name="T16" fmla="*/ 24 w 612"/>
                    <a:gd name="T17" fmla="*/ 0 h 375"/>
                    <a:gd name="T18" fmla="*/ 24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2" y="0"/>
                      </a:moveTo>
                      <a:lnTo>
                        <a:pt x="565" y="27"/>
                      </a:lnTo>
                      <a:lnTo>
                        <a:pt x="568" y="121"/>
                      </a:lnTo>
                      <a:lnTo>
                        <a:pt x="593" y="199"/>
                      </a:lnTo>
                      <a:lnTo>
                        <a:pt x="596" y="296"/>
                      </a:lnTo>
                      <a:lnTo>
                        <a:pt x="612" y="375"/>
                      </a:lnTo>
                      <a:lnTo>
                        <a:pt x="290" y="365"/>
                      </a:lnTo>
                      <a:lnTo>
                        <a:pt x="0" y="344"/>
                      </a:lnTo>
                      <a:lnTo>
                        <a:pt x="32" y="0"/>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3" name="Freeform 99"/>
                <p:cNvSpPr>
                  <a:spLocks/>
                </p:cNvSpPr>
                <p:nvPr/>
              </p:nvSpPr>
              <p:spPr bwMode="auto">
                <a:xfrm>
                  <a:off x="2500" y="1184"/>
                  <a:ext cx="615" cy="428"/>
                </a:xfrm>
                <a:custGeom>
                  <a:avLst/>
                  <a:gdLst>
                    <a:gd name="T0" fmla="*/ 24 w 654"/>
                    <a:gd name="T1" fmla="*/ 0 h 428"/>
                    <a:gd name="T2" fmla="*/ 252 w 654"/>
                    <a:gd name="T3" fmla="*/ 21 h 428"/>
                    <a:gd name="T4" fmla="*/ 504 w 654"/>
                    <a:gd name="T5" fmla="*/ 31 h 428"/>
                    <a:gd name="T6" fmla="*/ 487 w 654"/>
                    <a:gd name="T7" fmla="*/ 72 h 428"/>
                    <a:gd name="T8" fmla="*/ 512 w 654"/>
                    <a:gd name="T9" fmla="*/ 101 h 428"/>
                    <a:gd name="T10" fmla="*/ 510 w 654"/>
                    <a:gd name="T11" fmla="*/ 311 h 428"/>
                    <a:gd name="T12" fmla="*/ 499 w 654"/>
                    <a:gd name="T13" fmla="*/ 309 h 428"/>
                    <a:gd name="T14" fmla="*/ 501 w 654"/>
                    <a:gd name="T15" fmla="*/ 337 h 428"/>
                    <a:gd name="T16" fmla="*/ 510 w 654"/>
                    <a:gd name="T17" fmla="*/ 358 h 428"/>
                    <a:gd name="T18" fmla="*/ 504 w 654"/>
                    <a:gd name="T19" fmla="*/ 377 h 428"/>
                    <a:gd name="T20" fmla="*/ 510 w 654"/>
                    <a:gd name="T21" fmla="*/ 428 h 428"/>
                    <a:gd name="T22" fmla="*/ 497 w 654"/>
                    <a:gd name="T23" fmla="*/ 423 h 428"/>
                    <a:gd name="T24" fmla="*/ 484 w 654"/>
                    <a:gd name="T25" fmla="*/ 403 h 428"/>
                    <a:gd name="T26" fmla="*/ 439 w 654"/>
                    <a:gd name="T27" fmla="*/ 384 h 428"/>
                    <a:gd name="T28" fmla="*/ 395 w 654"/>
                    <a:gd name="T29" fmla="*/ 387 h 428"/>
                    <a:gd name="T30" fmla="*/ 370 w 654"/>
                    <a:gd name="T31" fmla="*/ 363 h 428"/>
                    <a:gd name="T32" fmla="*/ 0 w 654"/>
                    <a:gd name="T33" fmla="*/ 335 h 428"/>
                    <a:gd name="T34" fmla="*/ 24 w 654"/>
                    <a:gd name="T35" fmla="*/ 0 h 428"/>
                    <a:gd name="T36" fmla="*/ 24 w 654"/>
                    <a:gd name="T37" fmla="*/ 0 h 4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8"/>
                    <a:gd name="T59" fmla="*/ 654 w 654"/>
                    <a:gd name="T60" fmla="*/ 428 h 4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8">
                      <a:moveTo>
                        <a:pt x="32" y="0"/>
                      </a:moveTo>
                      <a:lnTo>
                        <a:pt x="322" y="21"/>
                      </a:lnTo>
                      <a:lnTo>
                        <a:pt x="644" y="31"/>
                      </a:lnTo>
                      <a:lnTo>
                        <a:pt x="623" y="72"/>
                      </a:lnTo>
                      <a:lnTo>
                        <a:pt x="654" y="101"/>
                      </a:lnTo>
                      <a:lnTo>
                        <a:pt x="652" y="311"/>
                      </a:lnTo>
                      <a:lnTo>
                        <a:pt x="639" y="309"/>
                      </a:lnTo>
                      <a:lnTo>
                        <a:pt x="641" y="337"/>
                      </a:lnTo>
                      <a:lnTo>
                        <a:pt x="651" y="358"/>
                      </a:lnTo>
                      <a:lnTo>
                        <a:pt x="644" y="377"/>
                      </a:lnTo>
                      <a:lnTo>
                        <a:pt x="651" y="428"/>
                      </a:lnTo>
                      <a:lnTo>
                        <a:pt x="636" y="423"/>
                      </a:lnTo>
                      <a:lnTo>
                        <a:pt x="620" y="403"/>
                      </a:lnTo>
                      <a:lnTo>
                        <a:pt x="561" y="384"/>
                      </a:lnTo>
                      <a:lnTo>
                        <a:pt x="505" y="387"/>
                      </a:lnTo>
                      <a:lnTo>
                        <a:pt x="472" y="363"/>
                      </a:lnTo>
                      <a:lnTo>
                        <a:pt x="0" y="335"/>
                      </a:lnTo>
                      <a:lnTo>
                        <a:pt x="32" y="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4" name="Freeform 100"/>
                <p:cNvSpPr>
                  <a:spLocks/>
                </p:cNvSpPr>
                <p:nvPr/>
              </p:nvSpPr>
              <p:spPr bwMode="auto">
                <a:xfrm>
                  <a:off x="2480" y="1518"/>
                  <a:ext cx="723" cy="374"/>
                </a:xfrm>
                <a:custGeom>
                  <a:avLst/>
                  <a:gdLst>
                    <a:gd name="T0" fmla="*/ 17 w 767"/>
                    <a:gd name="T1" fmla="*/ 0 h 374"/>
                    <a:gd name="T2" fmla="*/ 387 w 767"/>
                    <a:gd name="T3" fmla="*/ 28 h 374"/>
                    <a:gd name="T4" fmla="*/ 413 w 767"/>
                    <a:gd name="T5" fmla="*/ 52 h 374"/>
                    <a:gd name="T6" fmla="*/ 457 w 767"/>
                    <a:gd name="T7" fmla="*/ 49 h 374"/>
                    <a:gd name="T8" fmla="*/ 504 w 767"/>
                    <a:gd name="T9" fmla="*/ 68 h 374"/>
                    <a:gd name="T10" fmla="*/ 516 w 767"/>
                    <a:gd name="T11" fmla="*/ 88 h 374"/>
                    <a:gd name="T12" fmla="*/ 528 w 767"/>
                    <a:gd name="T13" fmla="*/ 93 h 374"/>
                    <a:gd name="T14" fmla="*/ 548 w 767"/>
                    <a:gd name="T15" fmla="*/ 164 h 374"/>
                    <a:gd name="T16" fmla="*/ 548 w 767"/>
                    <a:gd name="T17" fmla="*/ 185 h 374"/>
                    <a:gd name="T18" fmla="*/ 562 w 767"/>
                    <a:gd name="T19" fmla="*/ 219 h 374"/>
                    <a:gd name="T20" fmla="*/ 568 w 767"/>
                    <a:gd name="T21" fmla="*/ 272 h 374"/>
                    <a:gd name="T22" fmla="*/ 564 w 767"/>
                    <a:gd name="T23" fmla="*/ 289 h 374"/>
                    <a:gd name="T24" fmla="*/ 573 w 767"/>
                    <a:gd name="T25" fmla="*/ 306 h 374"/>
                    <a:gd name="T26" fmla="*/ 602 w 767"/>
                    <a:gd name="T27" fmla="*/ 374 h 374"/>
                    <a:gd name="T28" fmla="*/ 334 w 767"/>
                    <a:gd name="T29" fmla="*/ 371 h 374"/>
                    <a:gd name="T30" fmla="*/ 132 w 767"/>
                    <a:gd name="T31" fmla="*/ 356 h 374"/>
                    <a:gd name="T32" fmla="*/ 136 w 767"/>
                    <a:gd name="T33" fmla="*/ 243 h 374"/>
                    <a:gd name="T34" fmla="*/ 0 w 767"/>
                    <a:gd name="T35" fmla="*/ 229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3" y="28"/>
                      </a:lnTo>
                      <a:lnTo>
                        <a:pt x="526" y="52"/>
                      </a:lnTo>
                      <a:lnTo>
                        <a:pt x="582" y="49"/>
                      </a:lnTo>
                      <a:lnTo>
                        <a:pt x="641" y="68"/>
                      </a:lnTo>
                      <a:lnTo>
                        <a:pt x="657" y="88"/>
                      </a:lnTo>
                      <a:lnTo>
                        <a:pt x="672" y="93"/>
                      </a:lnTo>
                      <a:lnTo>
                        <a:pt x="697" y="164"/>
                      </a:lnTo>
                      <a:lnTo>
                        <a:pt x="697" y="185"/>
                      </a:lnTo>
                      <a:lnTo>
                        <a:pt x="715" y="219"/>
                      </a:lnTo>
                      <a:lnTo>
                        <a:pt x="723" y="272"/>
                      </a:lnTo>
                      <a:lnTo>
                        <a:pt x="718" y="289"/>
                      </a:lnTo>
                      <a:lnTo>
                        <a:pt x="730" y="306"/>
                      </a:lnTo>
                      <a:lnTo>
                        <a:pt x="767" y="374"/>
                      </a:lnTo>
                      <a:lnTo>
                        <a:pt x="425" y="371"/>
                      </a:lnTo>
                      <a:lnTo>
                        <a:pt x="168" y="356"/>
                      </a:lnTo>
                      <a:lnTo>
                        <a:pt x="174" y="243"/>
                      </a:lnTo>
                      <a:lnTo>
                        <a:pt x="0" y="229"/>
                      </a:lnTo>
                      <a:lnTo>
                        <a:pt x="21" y="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5" name="Freeform 101"/>
                <p:cNvSpPr>
                  <a:spLocks/>
                </p:cNvSpPr>
                <p:nvPr/>
              </p:nvSpPr>
              <p:spPr bwMode="auto">
                <a:xfrm>
                  <a:off x="2616" y="1876"/>
                  <a:ext cx="650" cy="363"/>
                </a:xfrm>
                <a:custGeom>
                  <a:avLst/>
                  <a:gdLst>
                    <a:gd name="T0" fmla="*/ 20 w 691"/>
                    <a:gd name="T1" fmla="*/ 0 h 363"/>
                    <a:gd name="T2" fmla="*/ 219 w 691"/>
                    <a:gd name="T3" fmla="*/ 15 h 363"/>
                    <a:gd name="T4" fmla="*/ 487 w 691"/>
                    <a:gd name="T5" fmla="*/ 18 h 363"/>
                    <a:gd name="T6" fmla="*/ 502 w 691"/>
                    <a:gd name="T7" fmla="*/ 34 h 363"/>
                    <a:gd name="T8" fmla="*/ 511 w 691"/>
                    <a:gd name="T9" fmla="*/ 31 h 363"/>
                    <a:gd name="T10" fmla="*/ 521 w 691"/>
                    <a:gd name="T11" fmla="*/ 49 h 363"/>
                    <a:gd name="T12" fmla="*/ 513 w 691"/>
                    <a:gd name="T13" fmla="*/ 49 h 363"/>
                    <a:gd name="T14" fmla="*/ 502 w 691"/>
                    <a:gd name="T15" fmla="*/ 73 h 363"/>
                    <a:gd name="T16" fmla="*/ 525 w 691"/>
                    <a:gd name="T17" fmla="*/ 112 h 363"/>
                    <a:gd name="T18" fmla="*/ 541 w 691"/>
                    <a:gd name="T19" fmla="*/ 117 h 363"/>
                    <a:gd name="T20" fmla="*/ 539 w 691"/>
                    <a:gd name="T21" fmla="*/ 361 h 363"/>
                    <a:gd name="T22" fmla="*/ 309 w 691"/>
                    <a:gd name="T23" fmla="*/ 363 h 363"/>
                    <a:gd name="T24" fmla="*/ 0 w 691"/>
                    <a:gd name="T25" fmla="*/ 345 h 363"/>
                    <a:gd name="T26" fmla="*/ 20 w 691"/>
                    <a:gd name="T27" fmla="*/ 0 h 363"/>
                    <a:gd name="T28" fmla="*/ 20 w 691"/>
                    <a:gd name="T29" fmla="*/ 0 h 3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3"/>
                    <a:gd name="T47" fmla="*/ 691 w 691"/>
                    <a:gd name="T48" fmla="*/ 363 h 36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3">
                      <a:moveTo>
                        <a:pt x="24" y="0"/>
                      </a:moveTo>
                      <a:lnTo>
                        <a:pt x="281" y="15"/>
                      </a:lnTo>
                      <a:lnTo>
                        <a:pt x="623" y="18"/>
                      </a:lnTo>
                      <a:lnTo>
                        <a:pt x="642" y="34"/>
                      </a:lnTo>
                      <a:lnTo>
                        <a:pt x="652" y="31"/>
                      </a:lnTo>
                      <a:lnTo>
                        <a:pt x="665" y="49"/>
                      </a:lnTo>
                      <a:lnTo>
                        <a:pt x="654" y="49"/>
                      </a:lnTo>
                      <a:lnTo>
                        <a:pt x="642" y="73"/>
                      </a:lnTo>
                      <a:lnTo>
                        <a:pt x="670" y="112"/>
                      </a:lnTo>
                      <a:lnTo>
                        <a:pt x="691" y="117"/>
                      </a:lnTo>
                      <a:lnTo>
                        <a:pt x="688" y="361"/>
                      </a:lnTo>
                      <a:lnTo>
                        <a:pt x="395" y="363"/>
                      </a:lnTo>
                      <a:lnTo>
                        <a:pt x="0" y="345"/>
                      </a:lnTo>
                      <a:lnTo>
                        <a:pt x="24" y="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6" name="Freeform 102"/>
                <p:cNvSpPr>
                  <a:spLocks/>
                </p:cNvSpPr>
                <p:nvPr/>
              </p:nvSpPr>
              <p:spPr bwMode="auto">
                <a:xfrm>
                  <a:off x="2527" y="2214"/>
                  <a:ext cx="755" cy="408"/>
                </a:xfrm>
                <a:custGeom>
                  <a:avLst/>
                  <a:gdLst>
                    <a:gd name="T0" fmla="*/ 5 w 803"/>
                    <a:gd name="T1" fmla="*/ 0 h 408"/>
                    <a:gd name="T2" fmla="*/ 73 w 803"/>
                    <a:gd name="T3" fmla="*/ 6 h 408"/>
                    <a:gd name="T4" fmla="*/ 383 w 803"/>
                    <a:gd name="T5" fmla="*/ 24 h 408"/>
                    <a:gd name="T6" fmla="*/ 611 w 803"/>
                    <a:gd name="T7" fmla="*/ 22 h 408"/>
                    <a:gd name="T8" fmla="*/ 614 w 803"/>
                    <a:gd name="T9" fmla="*/ 82 h 408"/>
                    <a:gd name="T10" fmla="*/ 628 w 803"/>
                    <a:gd name="T11" fmla="*/ 210 h 408"/>
                    <a:gd name="T12" fmla="*/ 625 w 803"/>
                    <a:gd name="T13" fmla="*/ 408 h 408"/>
                    <a:gd name="T14" fmla="*/ 575 w 803"/>
                    <a:gd name="T15" fmla="*/ 374 h 408"/>
                    <a:gd name="T16" fmla="*/ 522 w 803"/>
                    <a:gd name="T17" fmla="*/ 387 h 408"/>
                    <a:gd name="T18" fmla="*/ 481 w 803"/>
                    <a:gd name="T19" fmla="*/ 401 h 408"/>
                    <a:gd name="T20" fmla="*/ 424 w 803"/>
                    <a:gd name="T21" fmla="*/ 403 h 408"/>
                    <a:gd name="T22" fmla="*/ 383 w 803"/>
                    <a:gd name="T23" fmla="*/ 370 h 408"/>
                    <a:gd name="T24" fmla="*/ 370 w 803"/>
                    <a:gd name="T25" fmla="*/ 387 h 408"/>
                    <a:gd name="T26" fmla="*/ 303 w 803"/>
                    <a:gd name="T27" fmla="*/ 349 h 408"/>
                    <a:gd name="T28" fmla="*/ 271 w 803"/>
                    <a:gd name="T29" fmla="*/ 340 h 408"/>
                    <a:gd name="T30" fmla="*/ 255 w 803"/>
                    <a:gd name="T31" fmla="*/ 320 h 408"/>
                    <a:gd name="T32" fmla="*/ 233 w 803"/>
                    <a:gd name="T33" fmla="*/ 319 h 408"/>
                    <a:gd name="T34" fmla="*/ 213 w 803"/>
                    <a:gd name="T35" fmla="*/ 296 h 408"/>
                    <a:gd name="T36" fmla="*/ 220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6"/>
                      </a:lnTo>
                      <a:lnTo>
                        <a:pt x="489" y="24"/>
                      </a:lnTo>
                      <a:lnTo>
                        <a:pt x="782" y="22"/>
                      </a:lnTo>
                      <a:lnTo>
                        <a:pt x="785" y="82"/>
                      </a:lnTo>
                      <a:lnTo>
                        <a:pt x="803" y="210"/>
                      </a:lnTo>
                      <a:lnTo>
                        <a:pt x="800" y="408"/>
                      </a:lnTo>
                      <a:lnTo>
                        <a:pt x="736" y="374"/>
                      </a:lnTo>
                      <a:lnTo>
                        <a:pt x="667" y="387"/>
                      </a:lnTo>
                      <a:lnTo>
                        <a:pt x="617" y="401"/>
                      </a:lnTo>
                      <a:lnTo>
                        <a:pt x="544" y="403"/>
                      </a:lnTo>
                      <a:lnTo>
                        <a:pt x="489" y="370"/>
                      </a:lnTo>
                      <a:lnTo>
                        <a:pt x="474" y="387"/>
                      </a:lnTo>
                      <a:lnTo>
                        <a:pt x="388" y="349"/>
                      </a:lnTo>
                      <a:lnTo>
                        <a:pt x="346" y="340"/>
                      </a:lnTo>
                      <a:lnTo>
                        <a:pt x="325" y="320"/>
                      </a:lnTo>
                      <a:lnTo>
                        <a:pt x="299" y="319"/>
                      </a:lnTo>
                      <a:lnTo>
                        <a:pt x="272" y="296"/>
                      </a:lnTo>
                      <a:lnTo>
                        <a:pt x="282" y="76"/>
                      </a:lnTo>
                      <a:lnTo>
                        <a:pt x="0" y="60"/>
                      </a:lnTo>
                      <a:lnTo>
                        <a:pt x="5" y="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7" name="Freeform 103"/>
                <p:cNvSpPr>
                  <a:spLocks/>
                </p:cNvSpPr>
                <p:nvPr/>
              </p:nvSpPr>
              <p:spPr bwMode="auto">
                <a:xfrm>
                  <a:off x="3062" y="835"/>
                  <a:ext cx="569" cy="660"/>
                </a:xfrm>
                <a:custGeom>
                  <a:avLst/>
                  <a:gdLst>
                    <a:gd name="T0" fmla="*/ 3 w 606"/>
                    <a:gd name="T1" fmla="*/ 125 h 659"/>
                    <a:gd name="T2" fmla="*/ 22 w 606"/>
                    <a:gd name="T3" fmla="*/ 203 h 659"/>
                    <a:gd name="T4" fmla="*/ 23 w 606"/>
                    <a:gd name="T5" fmla="*/ 300 h 659"/>
                    <a:gd name="T6" fmla="*/ 36 w 606"/>
                    <a:gd name="T7" fmla="*/ 383 h 659"/>
                    <a:gd name="T8" fmla="*/ 21 w 606"/>
                    <a:gd name="T9" fmla="*/ 424 h 659"/>
                    <a:gd name="T10" fmla="*/ 45 w 606"/>
                    <a:gd name="T11" fmla="*/ 453 h 659"/>
                    <a:gd name="T12" fmla="*/ 43 w 606"/>
                    <a:gd name="T13" fmla="*/ 663 h 659"/>
                    <a:gd name="T14" fmla="*/ 386 w 606"/>
                    <a:gd name="T15" fmla="*/ 655 h 659"/>
                    <a:gd name="T16" fmla="*/ 382 w 606"/>
                    <a:gd name="T17" fmla="*/ 613 h 659"/>
                    <a:gd name="T18" fmla="*/ 344 w 606"/>
                    <a:gd name="T19" fmla="*/ 577 h 659"/>
                    <a:gd name="T20" fmla="*/ 325 w 606"/>
                    <a:gd name="T21" fmla="*/ 551 h 659"/>
                    <a:gd name="T22" fmla="*/ 279 w 606"/>
                    <a:gd name="T23" fmla="*/ 514 h 659"/>
                    <a:gd name="T24" fmla="*/ 281 w 606"/>
                    <a:gd name="T25" fmla="*/ 454 h 659"/>
                    <a:gd name="T26" fmla="*/ 270 w 606"/>
                    <a:gd name="T27" fmla="*/ 414 h 659"/>
                    <a:gd name="T28" fmla="*/ 309 w 606"/>
                    <a:gd name="T29" fmla="*/ 356 h 659"/>
                    <a:gd name="T30" fmla="*/ 305 w 606"/>
                    <a:gd name="T31" fmla="*/ 293 h 659"/>
                    <a:gd name="T32" fmla="*/ 368 w 606"/>
                    <a:gd name="T33" fmla="*/ 233 h 659"/>
                    <a:gd name="T34" fmla="*/ 384 w 606"/>
                    <a:gd name="T35" fmla="*/ 199 h 659"/>
                    <a:gd name="T36" fmla="*/ 470 w 606"/>
                    <a:gd name="T37" fmla="*/ 141 h 659"/>
                    <a:gd name="T38" fmla="*/ 431 w 606"/>
                    <a:gd name="T39" fmla="*/ 120 h 659"/>
                    <a:gd name="T40" fmla="*/ 398 w 606"/>
                    <a:gd name="T41" fmla="*/ 125 h 659"/>
                    <a:gd name="T42" fmla="*/ 390 w 606"/>
                    <a:gd name="T43" fmla="*/ 109 h 659"/>
                    <a:gd name="T44" fmla="*/ 327 w 606"/>
                    <a:gd name="T45" fmla="*/ 107 h 659"/>
                    <a:gd name="T46" fmla="*/ 286 w 606"/>
                    <a:gd name="T47" fmla="*/ 91 h 659"/>
                    <a:gd name="T48" fmla="*/ 198 w 606"/>
                    <a:gd name="T49" fmla="*/ 80 h 659"/>
                    <a:gd name="T50" fmla="*/ 186 w 606"/>
                    <a:gd name="T51" fmla="*/ 60 h 659"/>
                    <a:gd name="T52" fmla="*/ 151 w 606"/>
                    <a:gd name="T53" fmla="*/ 42 h 659"/>
                    <a:gd name="T54" fmla="*/ 145 w 606"/>
                    <a:gd name="T55" fmla="*/ 0 h 659"/>
                    <a:gd name="T56" fmla="*/ 123 w 606"/>
                    <a:gd name="T57" fmla="*/ 0 h 659"/>
                    <a:gd name="T58" fmla="*/ 123 w 606"/>
                    <a:gd name="T59" fmla="*/ 31 h 659"/>
                    <a:gd name="T60" fmla="*/ 0 w 606"/>
                    <a:gd name="T61" fmla="*/ 31 h 659"/>
                    <a:gd name="T62" fmla="*/ 3 w 606"/>
                    <a:gd name="T63" fmla="*/ 125 h 659"/>
                    <a:gd name="T64" fmla="*/ 3 w 606"/>
                    <a:gd name="T65" fmla="*/ 125 h 6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9"/>
                    <a:gd name="T101" fmla="*/ 606 w 606"/>
                    <a:gd name="T102" fmla="*/ 659 h 6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9">
                      <a:moveTo>
                        <a:pt x="3" y="125"/>
                      </a:moveTo>
                      <a:lnTo>
                        <a:pt x="28" y="203"/>
                      </a:lnTo>
                      <a:lnTo>
                        <a:pt x="31" y="300"/>
                      </a:lnTo>
                      <a:lnTo>
                        <a:pt x="47" y="379"/>
                      </a:lnTo>
                      <a:lnTo>
                        <a:pt x="26" y="420"/>
                      </a:lnTo>
                      <a:lnTo>
                        <a:pt x="57" y="449"/>
                      </a:lnTo>
                      <a:lnTo>
                        <a:pt x="55" y="659"/>
                      </a:lnTo>
                      <a:lnTo>
                        <a:pt x="497" y="651"/>
                      </a:lnTo>
                      <a:lnTo>
                        <a:pt x="491" y="609"/>
                      </a:lnTo>
                      <a:lnTo>
                        <a:pt x="442" y="573"/>
                      </a:lnTo>
                      <a:lnTo>
                        <a:pt x="419" y="547"/>
                      </a:lnTo>
                      <a:lnTo>
                        <a:pt x="359" y="510"/>
                      </a:lnTo>
                      <a:lnTo>
                        <a:pt x="361" y="450"/>
                      </a:lnTo>
                      <a:lnTo>
                        <a:pt x="348" y="410"/>
                      </a:lnTo>
                      <a:lnTo>
                        <a:pt x="397" y="352"/>
                      </a:lnTo>
                      <a:lnTo>
                        <a:pt x="393" y="293"/>
                      </a:lnTo>
                      <a:lnTo>
                        <a:pt x="474" y="233"/>
                      </a:lnTo>
                      <a:lnTo>
                        <a:pt x="494" y="199"/>
                      </a:lnTo>
                      <a:lnTo>
                        <a:pt x="606" y="141"/>
                      </a:lnTo>
                      <a:lnTo>
                        <a:pt x="555" y="120"/>
                      </a:lnTo>
                      <a:lnTo>
                        <a:pt x="512" y="125"/>
                      </a:lnTo>
                      <a:lnTo>
                        <a:pt x="502" y="109"/>
                      </a:lnTo>
                      <a:lnTo>
                        <a:pt x="421" y="107"/>
                      </a:lnTo>
                      <a:lnTo>
                        <a:pt x="368" y="91"/>
                      </a:lnTo>
                      <a:lnTo>
                        <a:pt x="256" y="80"/>
                      </a:lnTo>
                      <a:lnTo>
                        <a:pt x="240" y="60"/>
                      </a:lnTo>
                      <a:lnTo>
                        <a:pt x="194" y="42"/>
                      </a:lnTo>
                      <a:lnTo>
                        <a:pt x="186" y="0"/>
                      </a:lnTo>
                      <a:lnTo>
                        <a:pt x="159" y="0"/>
                      </a:lnTo>
                      <a:lnTo>
                        <a:pt x="159" y="31"/>
                      </a:lnTo>
                      <a:lnTo>
                        <a:pt x="0" y="31"/>
                      </a:lnTo>
                      <a:lnTo>
                        <a:pt x="3" y="125"/>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8" name="Freeform 104"/>
                <p:cNvSpPr>
                  <a:spLocks/>
                </p:cNvSpPr>
                <p:nvPr/>
              </p:nvSpPr>
              <p:spPr bwMode="auto">
                <a:xfrm>
                  <a:off x="3101" y="1487"/>
                  <a:ext cx="522" cy="362"/>
                </a:xfrm>
                <a:custGeom>
                  <a:avLst/>
                  <a:gdLst>
                    <a:gd name="T0" fmla="*/ 2 w 555"/>
                    <a:gd name="T1" fmla="*/ 34 h 358"/>
                    <a:gd name="T2" fmla="*/ 8 w 555"/>
                    <a:gd name="T3" fmla="*/ 55 h 358"/>
                    <a:gd name="T4" fmla="*/ 5 w 555"/>
                    <a:gd name="T5" fmla="*/ 74 h 358"/>
                    <a:gd name="T6" fmla="*/ 8 w 555"/>
                    <a:gd name="T7" fmla="*/ 125 h 358"/>
                    <a:gd name="T8" fmla="*/ 29 w 555"/>
                    <a:gd name="T9" fmla="*/ 196 h 358"/>
                    <a:gd name="T10" fmla="*/ 29 w 555"/>
                    <a:gd name="T11" fmla="*/ 217 h 358"/>
                    <a:gd name="T12" fmla="*/ 43 w 555"/>
                    <a:gd name="T13" fmla="*/ 251 h 358"/>
                    <a:gd name="T14" fmla="*/ 49 w 555"/>
                    <a:gd name="T15" fmla="*/ 304 h 358"/>
                    <a:gd name="T16" fmla="*/ 46 w 555"/>
                    <a:gd name="T17" fmla="*/ 321 h 358"/>
                    <a:gd name="T18" fmla="*/ 55 w 555"/>
                    <a:gd name="T19" fmla="*/ 338 h 358"/>
                    <a:gd name="T20" fmla="*/ 335 w 555"/>
                    <a:gd name="T21" fmla="*/ 330 h 358"/>
                    <a:gd name="T22" fmla="*/ 356 w 555"/>
                    <a:gd name="T23" fmla="*/ 358 h 358"/>
                    <a:gd name="T24" fmla="*/ 385 w 555"/>
                    <a:gd name="T25" fmla="*/ 277 h 358"/>
                    <a:gd name="T26" fmla="*/ 376 w 555"/>
                    <a:gd name="T27" fmla="*/ 246 h 358"/>
                    <a:gd name="T28" fmla="*/ 426 w 555"/>
                    <a:gd name="T29" fmla="*/ 197 h 358"/>
                    <a:gd name="T30" fmla="*/ 435 w 555"/>
                    <a:gd name="T31" fmla="*/ 162 h 358"/>
                    <a:gd name="T32" fmla="*/ 399 w 555"/>
                    <a:gd name="T33" fmla="*/ 110 h 358"/>
                    <a:gd name="T34" fmla="*/ 364 w 555"/>
                    <a:gd name="T35" fmla="*/ 57 h 358"/>
                    <a:gd name="T36" fmla="*/ 356 w 555"/>
                    <a:gd name="T37" fmla="*/ 0 h 358"/>
                    <a:gd name="T38" fmla="*/ 9 w 555"/>
                    <a:gd name="T39" fmla="*/ 8 h 358"/>
                    <a:gd name="T40" fmla="*/ 0 w 555"/>
                    <a:gd name="T41" fmla="*/ 6 h 358"/>
                    <a:gd name="T42" fmla="*/ 2 w 555"/>
                    <a:gd name="T43" fmla="*/ 34 h 358"/>
                    <a:gd name="T44" fmla="*/ 2 w 555"/>
                    <a:gd name="T45" fmla="*/ 34 h 3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5"/>
                    <a:gd name="T70" fmla="*/ 0 h 358"/>
                    <a:gd name="T71" fmla="*/ 555 w 555"/>
                    <a:gd name="T72" fmla="*/ 358 h 3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5" h="358">
                      <a:moveTo>
                        <a:pt x="2" y="34"/>
                      </a:moveTo>
                      <a:lnTo>
                        <a:pt x="12" y="55"/>
                      </a:lnTo>
                      <a:lnTo>
                        <a:pt x="5" y="74"/>
                      </a:lnTo>
                      <a:lnTo>
                        <a:pt x="12" y="125"/>
                      </a:lnTo>
                      <a:lnTo>
                        <a:pt x="37" y="196"/>
                      </a:lnTo>
                      <a:lnTo>
                        <a:pt x="37" y="217"/>
                      </a:lnTo>
                      <a:lnTo>
                        <a:pt x="55" y="251"/>
                      </a:lnTo>
                      <a:lnTo>
                        <a:pt x="63" y="304"/>
                      </a:lnTo>
                      <a:lnTo>
                        <a:pt x="58" y="321"/>
                      </a:lnTo>
                      <a:lnTo>
                        <a:pt x="70" y="338"/>
                      </a:lnTo>
                      <a:lnTo>
                        <a:pt x="429" y="330"/>
                      </a:lnTo>
                      <a:lnTo>
                        <a:pt x="455" y="358"/>
                      </a:lnTo>
                      <a:lnTo>
                        <a:pt x="492" y="277"/>
                      </a:lnTo>
                      <a:lnTo>
                        <a:pt x="481" y="246"/>
                      </a:lnTo>
                      <a:lnTo>
                        <a:pt x="544" y="197"/>
                      </a:lnTo>
                      <a:lnTo>
                        <a:pt x="555" y="162"/>
                      </a:lnTo>
                      <a:lnTo>
                        <a:pt x="510" y="110"/>
                      </a:lnTo>
                      <a:lnTo>
                        <a:pt x="465" y="57"/>
                      </a:lnTo>
                      <a:lnTo>
                        <a:pt x="455" y="0"/>
                      </a:lnTo>
                      <a:lnTo>
                        <a:pt x="13" y="8"/>
                      </a:lnTo>
                      <a:lnTo>
                        <a:pt x="0" y="6"/>
                      </a:lnTo>
                      <a:lnTo>
                        <a:pt x="2" y="34"/>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9" name="Freeform 105"/>
                <p:cNvSpPr>
                  <a:spLocks/>
                </p:cNvSpPr>
                <p:nvPr/>
              </p:nvSpPr>
              <p:spPr bwMode="auto">
                <a:xfrm>
                  <a:off x="3167" y="1817"/>
                  <a:ext cx="581" cy="525"/>
                </a:xfrm>
                <a:custGeom>
                  <a:avLst/>
                  <a:gdLst>
                    <a:gd name="T0" fmla="*/ 29 w 618"/>
                    <a:gd name="T1" fmla="*/ 76 h 525"/>
                    <a:gd name="T2" fmla="*/ 44 w 618"/>
                    <a:gd name="T3" fmla="*/ 92 h 525"/>
                    <a:gd name="T4" fmla="*/ 52 w 618"/>
                    <a:gd name="T5" fmla="*/ 89 h 525"/>
                    <a:gd name="T6" fmla="*/ 62 w 618"/>
                    <a:gd name="T7" fmla="*/ 107 h 525"/>
                    <a:gd name="T8" fmla="*/ 53 w 618"/>
                    <a:gd name="T9" fmla="*/ 107 h 525"/>
                    <a:gd name="T10" fmla="*/ 44 w 618"/>
                    <a:gd name="T11" fmla="*/ 131 h 525"/>
                    <a:gd name="T12" fmla="*/ 66 w 618"/>
                    <a:gd name="T13" fmla="*/ 170 h 525"/>
                    <a:gd name="T14" fmla="*/ 82 w 618"/>
                    <a:gd name="T15" fmla="*/ 175 h 525"/>
                    <a:gd name="T16" fmla="*/ 80 w 618"/>
                    <a:gd name="T17" fmla="*/ 419 h 525"/>
                    <a:gd name="T18" fmla="*/ 82 w 618"/>
                    <a:gd name="T19" fmla="*/ 479 h 525"/>
                    <a:gd name="T20" fmla="*/ 403 w 618"/>
                    <a:gd name="T21" fmla="*/ 466 h 525"/>
                    <a:gd name="T22" fmla="*/ 407 w 618"/>
                    <a:gd name="T23" fmla="*/ 502 h 525"/>
                    <a:gd name="T24" fmla="*/ 393 w 618"/>
                    <a:gd name="T25" fmla="*/ 525 h 525"/>
                    <a:gd name="T26" fmla="*/ 442 w 618"/>
                    <a:gd name="T27" fmla="*/ 521 h 525"/>
                    <a:gd name="T28" fmla="*/ 450 w 618"/>
                    <a:gd name="T29" fmla="*/ 502 h 525"/>
                    <a:gd name="T30" fmla="*/ 450 w 618"/>
                    <a:gd name="T31" fmla="*/ 479 h 525"/>
                    <a:gd name="T32" fmla="*/ 464 w 618"/>
                    <a:gd name="T33" fmla="*/ 463 h 525"/>
                    <a:gd name="T34" fmla="*/ 465 w 618"/>
                    <a:gd name="T35" fmla="*/ 445 h 525"/>
                    <a:gd name="T36" fmla="*/ 479 w 618"/>
                    <a:gd name="T37" fmla="*/ 444 h 525"/>
                    <a:gd name="T38" fmla="*/ 482 w 618"/>
                    <a:gd name="T39" fmla="*/ 408 h 525"/>
                    <a:gd name="T40" fmla="*/ 465 w 618"/>
                    <a:gd name="T41" fmla="*/ 403 h 525"/>
                    <a:gd name="T42" fmla="*/ 453 w 618"/>
                    <a:gd name="T43" fmla="*/ 377 h 525"/>
                    <a:gd name="T44" fmla="*/ 436 w 618"/>
                    <a:gd name="T45" fmla="*/ 314 h 525"/>
                    <a:gd name="T46" fmla="*/ 416 w 618"/>
                    <a:gd name="T47" fmla="*/ 306 h 525"/>
                    <a:gd name="T48" fmla="*/ 393 w 618"/>
                    <a:gd name="T49" fmla="*/ 282 h 525"/>
                    <a:gd name="T50" fmla="*/ 385 w 618"/>
                    <a:gd name="T51" fmla="*/ 249 h 525"/>
                    <a:gd name="T52" fmla="*/ 398 w 618"/>
                    <a:gd name="T53" fmla="*/ 199 h 525"/>
                    <a:gd name="T54" fmla="*/ 386 w 618"/>
                    <a:gd name="T55" fmla="*/ 190 h 525"/>
                    <a:gd name="T56" fmla="*/ 359 w 618"/>
                    <a:gd name="T57" fmla="*/ 190 h 525"/>
                    <a:gd name="T58" fmla="*/ 353 w 618"/>
                    <a:gd name="T59" fmla="*/ 159 h 525"/>
                    <a:gd name="T60" fmla="*/ 306 w 618"/>
                    <a:gd name="T61" fmla="*/ 97 h 525"/>
                    <a:gd name="T62" fmla="*/ 296 w 618"/>
                    <a:gd name="T63" fmla="*/ 47 h 525"/>
                    <a:gd name="T64" fmla="*/ 301 w 618"/>
                    <a:gd name="T65" fmla="*/ 28 h 525"/>
                    <a:gd name="T66" fmla="*/ 281 w 618"/>
                    <a:gd name="T67" fmla="*/ 0 h 525"/>
                    <a:gd name="T68" fmla="*/ 0 w 618"/>
                    <a:gd name="T69" fmla="*/ 8 h 525"/>
                    <a:gd name="T70" fmla="*/ 29 w 618"/>
                    <a:gd name="T71" fmla="*/ 76 h 525"/>
                    <a:gd name="T72" fmla="*/ 29 w 618"/>
                    <a:gd name="T73" fmla="*/ 76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8"/>
                    <a:gd name="T112" fmla="*/ 0 h 525"/>
                    <a:gd name="T113" fmla="*/ 618 w 618"/>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8" h="525">
                      <a:moveTo>
                        <a:pt x="37" y="76"/>
                      </a:moveTo>
                      <a:lnTo>
                        <a:pt x="56" y="92"/>
                      </a:lnTo>
                      <a:lnTo>
                        <a:pt x="66" y="89"/>
                      </a:lnTo>
                      <a:lnTo>
                        <a:pt x="79" y="107"/>
                      </a:lnTo>
                      <a:lnTo>
                        <a:pt x="68" y="107"/>
                      </a:lnTo>
                      <a:lnTo>
                        <a:pt x="56" y="131"/>
                      </a:lnTo>
                      <a:lnTo>
                        <a:pt x="84" y="170"/>
                      </a:lnTo>
                      <a:lnTo>
                        <a:pt x="105" y="175"/>
                      </a:lnTo>
                      <a:lnTo>
                        <a:pt x="102" y="419"/>
                      </a:lnTo>
                      <a:lnTo>
                        <a:pt x="105" y="479"/>
                      </a:lnTo>
                      <a:lnTo>
                        <a:pt x="516" y="466"/>
                      </a:lnTo>
                      <a:lnTo>
                        <a:pt x="521" y="502"/>
                      </a:lnTo>
                      <a:lnTo>
                        <a:pt x="503" y="525"/>
                      </a:lnTo>
                      <a:lnTo>
                        <a:pt x="566" y="521"/>
                      </a:lnTo>
                      <a:lnTo>
                        <a:pt x="578" y="502"/>
                      </a:lnTo>
                      <a:lnTo>
                        <a:pt x="578" y="479"/>
                      </a:lnTo>
                      <a:lnTo>
                        <a:pt x="594" y="463"/>
                      </a:lnTo>
                      <a:lnTo>
                        <a:pt x="597" y="445"/>
                      </a:lnTo>
                      <a:lnTo>
                        <a:pt x="613" y="444"/>
                      </a:lnTo>
                      <a:lnTo>
                        <a:pt x="618" y="408"/>
                      </a:lnTo>
                      <a:lnTo>
                        <a:pt x="596" y="403"/>
                      </a:lnTo>
                      <a:lnTo>
                        <a:pt x="581" y="377"/>
                      </a:lnTo>
                      <a:lnTo>
                        <a:pt x="558" y="314"/>
                      </a:lnTo>
                      <a:lnTo>
                        <a:pt x="532" y="306"/>
                      </a:lnTo>
                      <a:lnTo>
                        <a:pt x="503" y="282"/>
                      </a:lnTo>
                      <a:lnTo>
                        <a:pt x="492" y="249"/>
                      </a:lnTo>
                      <a:lnTo>
                        <a:pt x="510" y="199"/>
                      </a:lnTo>
                      <a:lnTo>
                        <a:pt x="495" y="190"/>
                      </a:lnTo>
                      <a:lnTo>
                        <a:pt x="460" y="190"/>
                      </a:lnTo>
                      <a:lnTo>
                        <a:pt x="451" y="159"/>
                      </a:lnTo>
                      <a:lnTo>
                        <a:pt x="393" y="97"/>
                      </a:lnTo>
                      <a:lnTo>
                        <a:pt x="379" y="47"/>
                      </a:lnTo>
                      <a:lnTo>
                        <a:pt x="385" y="28"/>
                      </a:lnTo>
                      <a:lnTo>
                        <a:pt x="359" y="0"/>
                      </a:lnTo>
                      <a:lnTo>
                        <a:pt x="0" y="8"/>
                      </a:lnTo>
                      <a:lnTo>
                        <a:pt x="37" y="76"/>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0" name="Freeform 106"/>
                <p:cNvSpPr>
                  <a:spLocks/>
                </p:cNvSpPr>
                <p:nvPr/>
              </p:nvSpPr>
              <p:spPr bwMode="auto">
                <a:xfrm>
                  <a:off x="3266" y="2283"/>
                  <a:ext cx="442" cy="410"/>
                </a:xfrm>
                <a:custGeom>
                  <a:avLst/>
                  <a:gdLst>
                    <a:gd name="T0" fmla="*/ 14 w 470"/>
                    <a:gd name="T1" fmla="*/ 141 h 410"/>
                    <a:gd name="T2" fmla="*/ 11 w 470"/>
                    <a:gd name="T3" fmla="*/ 339 h 410"/>
                    <a:gd name="T4" fmla="*/ 20 w 470"/>
                    <a:gd name="T5" fmla="*/ 350 h 410"/>
                    <a:gd name="T6" fmla="*/ 46 w 470"/>
                    <a:gd name="T7" fmla="*/ 350 h 410"/>
                    <a:gd name="T8" fmla="*/ 47 w 470"/>
                    <a:gd name="T9" fmla="*/ 410 h 410"/>
                    <a:gd name="T10" fmla="*/ 264 w 470"/>
                    <a:gd name="T11" fmla="*/ 407 h 410"/>
                    <a:gd name="T12" fmla="*/ 260 w 470"/>
                    <a:gd name="T13" fmla="*/ 345 h 410"/>
                    <a:gd name="T14" fmla="*/ 278 w 470"/>
                    <a:gd name="T15" fmla="*/ 277 h 410"/>
                    <a:gd name="T16" fmla="*/ 307 w 470"/>
                    <a:gd name="T17" fmla="*/ 230 h 410"/>
                    <a:gd name="T18" fmla="*/ 305 w 470"/>
                    <a:gd name="T19" fmla="*/ 217 h 410"/>
                    <a:gd name="T20" fmla="*/ 324 w 470"/>
                    <a:gd name="T21" fmla="*/ 174 h 410"/>
                    <a:gd name="T22" fmla="*/ 335 w 470"/>
                    <a:gd name="T23" fmla="*/ 127 h 410"/>
                    <a:gd name="T24" fmla="*/ 332 w 470"/>
                    <a:gd name="T25" fmla="*/ 123 h 410"/>
                    <a:gd name="T26" fmla="*/ 349 w 470"/>
                    <a:gd name="T27" fmla="*/ 106 h 410"/>
                    <a:gd name="T28" fmla="*/ 368 w 470"/>
                    <a:gd name="T29" fmla="*/ 65 h 410"/>
                    <a:gd name="T30" fmla="*/ 361 w 470"/>
                    <a:gd name="T31" fmla="*/ 55 h 410"/>
                    <a:gd name="T32" fmla="*/ 311 w 470"/>
                    <a:gd name="T33" fmla="*/ 59 h 410"/>
                    <a:gd name="T34" fmla="*/ 325 w 470"/>
                    <a:gd name="T35" fmla="*/ 36 h 410"/>
                    <a:gd name="T36" fmla="*/ 322 w 470"/>
                    <a:gd name="T37" fmla="*/ 0 h 410"/>
                    <a:gd name="T38" fmla="*/ 0 w 470"/>
                    <a:gd name="T39" fmla="*/ 13 h 410"/>
                    <a:gd name="T40" fmla="*/ 14 w 470"/>
                    <a:gd name="T41" fmla="*/ 141 h 410"/>
                    <a:gd name="T42" fmla="*/ 14 w 470"/>
                    <a:gd name="T43" fmla="*/ 141 h 4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0"/>
                    <a:gd name="T67" fmla="*/ 0 h 410"/>
                    <a:gd name="T68" fmla="*/ 470 w 470"/>
                    <a:gd name="T69" fmla="*/ 410 h 4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0" h="410">
                      <a:moveTo>
                        <a:pt x="18" y="141"/>
                      </a:moveTo>
                      <a:lnTo>
                        <a:pt x="15" y="339"/>
                      </a:lnTo>
                      <a:lnTo>
                        <a:pt x="24" y="350"/>
                      </a:lnTo>
                      <a:lnTo>
                        <a:pt x="58" y="350"/>
                      </a:lnTo>
                      <a:lnTo>
                        <a:pt x="60" y="410"/>
                      </a:lnTo>
                      <a:lnTo>
                        <a:pt x="338" y="407"/>
                      </a:lnTo>
                      <a:lnTo>
                        <a:pt x="334" y="345"/>
                      </a:lnTo>
                      <a:lnTo>
                        <a:pt x="356" y="277"/>
                      </a:lnTo>
                      <a:lnTo>
                        <a:pt x="392" y="230"/>
                      </a:lnTo>
                      <a:lnTo>
                        <a:pt x="389" y="217"/>
                      </a:lnTo>
                      <a:lnTo>
                        <a:pt x="414" y="174"/>
                      </a:lnTo>
                      <a:lnTo>
                        <a:pt x="429" y="127"/>
                      </a:lnTo>
                      <a:lnTo>
                        <a:pt x="424" y="123"/>
                      </a:lnTo>
                      <a:lnTo>
                        <a:pt x="447" y="106"/>
                      </a:lnTo>
                      <a:lnTo>
                        <a:pt x="470" y="65"/>
                      </a:lnTo>
                      <a:lnTo>
                        <a:pt x="461" y="55"/>
                      </a:lnTo>
                      <a:lnTo>
                        <a:pt x="398" y="59"/>
                      </a:lnTo>
                      <a:lnTo>
                        <a:pt x="416" y="36"/>
                      </a:lnTo>
                      <a:lnTo>
                        <a:pt x="411" y="0"/>
                      </a:lnTo>
                      <a:lnTo>
                        <a:pt x="0" y="13"/>
                      </a:lnTo>
                      <a:lnTo>
                        <a:pt x="18" y="141"/>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1" name="Freeform 107"/>
                <p:cNvSpPr>
                  <a:spLocks/>
                </p:cNvSpPr>
                <p:nvPr/>
              </p:nvSpPr>
              <p:spPr bwMode="auto">
                <a:xfrm>
                  <a:off x="3323" y="2692"/>
                  <a:ext cx="498" cy="448"/>
                </a:xfrm>
                <a:custGeom>
                  <a:avLst/>
                  <a:gdLst>
                    <a:gd name="T0" fmla="*/ 0 w 531"/>
                    <a:gd name="T1" fmla="*/ 3 h 450"/>
                    <a:gd name="T2" fmla="*/ 5 w 531"/>
                    <a:gd name="T3" fmla="*/ 124 h 450"/>
                    <a:gd name="T4" fmla="*/ 41 w 531"/>
                    <a:gd name="T5" fmla="*/ 213 h 450"/>
                    <a:gd name="T6" fmla="*/ 28 w 531"/>
                    <a:gd name="T7" fmla="*/ 287 h 450"/>
                    <a:gd name="T8" fmla="*/ 31 w 531"/>
                    <a:gd name="T9" fmla="*/ 345 h 450"/>
                    <a:gd name="T10" fmla="*/ 14 w 531"/>
                    <a:gd name="T11" fmla="*/ 374 h 450"/>
                    <a:gd name="T12" fmla="*/ 21 w 531"/>
                    <a:gd name="T13" fmla="*/ 384 h 450"/>
                    <a:gd name="T14" fmla="*/ 76 w 531"/>
                    <a:gd name="T15" fmla="*/ 376 h 450"/>
                    <a:gd name="T16" fmla="*/ 144 w 531"/>
                    <a:gd name="T17" fmla="*/ 399 h 450"/>
                    <a:gd name="T18" fmla="*/ 167 w 531"/>
                    <a:gd name="T19" fmla="*/ 376 h 450"/>
                    <a:gd name="T20" fmla="*/ 233 w 531"/>
                    <a:gd name="T21" fmla="*/ 412 h 450"/>
                    <a:gd name="T22" fmla="*/ 240 w 531"/>
                    <a:gd name="T23" fmla="*/ 431 h 450"/>
                    <a:gd name="T24" fmla="*/ 264 w 531"/>
                    <a:gd name="T25" fmla="*/ 446 h 450"/>
                    <a:gd name="T26" fmla="*/ 278 w 531"/>
                    <a:gd name="T27" fmla="*/ 428 h 450"/>
                    <a:gd name="T28" fmla="*/ 310 w 531"/>
                    <a:gd name="T29" fmla="*/ 444 h 450"/>
                    <a:gd name="T30" fmla="*/ 330 w 531"/>
                    <a:gd name="T31" fmla="*/ 431 h 450"/>
                    <a:gd name="T32" fmla="*/ 326 w 531"/>
                    <a:gd name="T33" fmla="*/ 405 h 450"/>
                    <a:gd name="T34" fmla="*/ 380 w 531"/>
                    <a:gd name="T35" fmla="*/ 428 h 450"/>
                    <a:gd name="T36" fmla="*/ 378 w 531"/>
                    <a:gd name="T37" fmla="*/ 454 h 450"/>
                    <a:gd name="T38" fmla="*/ 414 w 531"/>
                    <a:gd name="T39" fmla="*/ 421 h 450"/>
                    <a:gd name="T40" fmla="*/ 382 w 531"/>
                    <a:gd name="T41" fmla="*/ 416 h 450"/>
                    <a:gd name="T42" fmla="*/ 357 w 531"/>
                    <a:gd name="T43" fmla="*/ 382 h 450"/>
                    <a:gd name="T44" fmla="*/ 388 w 531"/>
                    <a:gd name="T45" fmla="*/ 340 h 450"/>
                    <a:gd name="T46" fmla="*/ 388 w 531"/>
                    <a:gd name="T47" fmla="*/ 316 h 450"/>
                    <a:gd name="T48" fmla="*/ 353 w 531"/>
                    <a:gd name="T49" fmla="*/ 352 h 450"/>
                    <a:gd name="T50" fmla="*/ 337 w 531"/>
                    <a:gd name="T51" fmla="*/ 340 h 450"/>
                    <a:gd name="T52" fmla="*/ 351 w 531"/>
                    <a:gd name="T53" fmla="*/ 321 h 450"/>
                    <a:gd name="T54" fmla="*/ 313 w 531"/>
                    <a:gd name="T55" fmla="*/ 335 h 450"/>
                    <a:gd name="T56" fmla="*/ 289 w 531"/>
                    <a:gd name="T57" fmla="*/ 323 h 450"/>
                    <a:gd name="T58" fmla="*/ 296 w 531"/>
                    <a:gd name="T59" fmla="*/ 301 h 450"/>
                    <a:gd name="T60" fmla="*/ 359 w 531"/>
                    <a:gd name="T61" fmla="*/ 316 h 450"/>
                    <a:gd name="T62" fmla="*/ 335 w 531"/>
                    <a:gd name="T63" fmla="*/ 263 h 450"/>
                    <a:gd name="T64" fmla="*/ 338 w 531"/>
                    <a:gd name="T65" fmla="*/ 220 h 450"/>
                    <a:gd name="T66" fmla="*/ 192 w 531"/>
                    <a:gd name="T67" fmla="*/ 232 h 450"/>
                    <a:gd name="T68" fmla="*/ 211 w 531"/>
                    <a:gd name="T69" fmla="*/ 144 h 450"/>
                    <a:gd name="T70" fmla="*/ 235 w 531"/>
                    <a:gd name="T71" fmla="*/ 102 h 450"/>
                    <a:gd name="T72" fmla="*/ 227 w 531"/>
                    <a:gd name="T73" fmla="*/ 90 h 450"/>
                    <a:gd name="T74" fmla="*/ 216 w 531"/>
                    <a:gd name="T75" fmla="*/ 0 h 450"/>
                    <a:gd name="T76" fmla="*/ 0 w 531"/>
                    <a:gd name="T77" fmla="*/ 3 h 450"/>
                    <a:gd name="T78" fmla="*/ 0 w 531"/>
                    <a:gd name="T79" fmla="*/ 3 h 450"/>
                    <a:gd name="T80" fmla="*/ 0 w 531"/>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1"/>
                    <a:gd name="T124" fmla="*/ 0 h 450"/>
                    <a:gd name="T125" fmla="*/ 531 w 531"/>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1" h="450">
                      <a:moveTo>
                        <a:pt x="0" y="3"/>
                      </a:moveTo>
                      <a:lnTo>
                        <a:pt x="5" y="124"/>
                      </a:lnTo>
                      <a:lnTo>
                        <a:pt x="53" y="213"/>
                      </a:lnTo>
                      <a:lnTo>
                        <a:pt x="36" y="283"/>
                      </a:lnTo>
                      <a:lnTo>
                        <a:pt x="39" y="341"/>
                      </a:lnTo>
                      <a:lnTo>
                        <a:pt x="18" y="370"/>
                      </a:lnTo>
                      <a:lnTo>
                        <a:pt x="26" y="380"/>
                      </a:lnTo>
                      <a:lnTo>
                        <a:pt x="97" y="372"/>
                      </a:lnTo>
                      <a:lnTo>
                        <a:pt x="184" y="395"/>
                      </a:lnTo>
                      <a:lnTo>
                        <a:pt x="214" y="372"/>
                      </a:lnTo>
                      <a:lnTo>
                        <a:pt x="299" y="408"/>
                      </a:lnTo>
                      <a:lnTo>
                        <a:pt x="306" y="427"/>
                      </a:lnTo>
                      <a:lnTo>
                        <a:pt x="338" y="442"/>
                      </a:lnTo>
                      <a:lnTo>
                        <a:pt x="356" y="424"/>
                      </a:lnTo>
                      <a:lnTo>
                        <a:pt x="397" y="440"/>
                      </a:lnTo>
                      <a:lnTo>
                        <a:pt x="422" y="427"/>
                      </a:lnTo>
                      <a:lnTo>
                        <a:pt x="418" y="401"/>
                      </a:lnTo>
                      <a:lnTo>
                        <a:pt x="487" y="424"/>
                      </a:lnTo>
                      <a:lnTo>
                        <a:pt x="484" y="450"/>
                      </a:lnTo>
                      <a:lnTo>
                        <a:pt x="531" y="417"/>
                      </a:lnTo>
                      <a:lnTo>
                        <a:pt x="489" y="412"/>
                      </a:lnTo>
                      <a:lnTo>
                        <a:pt x="458" y="378"/>
                      </a:lnTo>
                      <a:lnTo>
                        <a:pt x="497" y="336"/>
                      </a:lnTo>
                      <a:lnTo>
                        <a:pt x="497" y="312"/>
                      </a:lnTo>
                      <a:lnTo>
                        <a:pt x="453" y="348"/>
                      </a:lnTo>
                      <a:lnTo>
                        <a:pt x="432" y="336"/>
                      </a:lnTo>
                      <a:lnTo>
                        <a:pt x="450" y="317"/>
                      </a:lnTo>
                      <a:lnTo>
                        <a:pt x="401" y="331"/>
                      </a:lnTo>
                      <a:lnTo>
                        <a:pt x="371" y="319"/>
                      </a:lnTo>
                      <a:lnTo>
                        <a:pt x="379" y="297"/>
                      </a:lnTo>
                      <a:lnTo>
                        <a:pt x="461" y="312"/>
                      </a:lnTo>
                      <a:lnTo>
                        <a:pt x="429" y="259"/>
                      </a:lnTo>
                      <a:lnTo>
                        <a:pt x="434" y="220"/>
                      </a:lnTo>
                      <a:lnTo>
                        <a:pt x="246" y="228"/>
                      </a:lnTo>
                      <a:lnTo>
                        <a:pt x="269" y="144"/>
                      </a:lnTo>
                      <a:lnTo>
                        <a:pt x="301" y="102"/>
                      </a:lnTo>
                      <a:lnTo>
                        <a:pt x="291" y="90"/>
                      </a:lnTo>
                      <a:lnTo>
                        <a:pt x="278" y="0"/>
                      </a:lnTo>
                      <a:lnTo>
                        <a:pt x="0" y="3"/>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2" name="Freeform 108"/>
                <p:cNvSpPr>
                  <a:spLocks/>
                </p:cNvSpPr>
                <p:nvPr/>
              </p:nvSpPr>
              <p:spPr bwMode="auto">
                <a:xfrm>
                  <a:off x="3576" y="1020"/>
                  <a:ext cx="498" cy="265"/>
                </a:xfrm>
                <a:custGeom>
                  <a:avLst/>
                  <a:gdLst>
                    <a:gd name="T0" fmla="*/ 148 w 530"/>
                    <a:gd name="T1" fmla="*/ 177 h 264"/>
                    <a:gd name="T2" fmla="*/ 154 w 530"/>
                    <a:gd name="T3" fmla="*/ 193 h 264"/>
                    <a:gd name="T4" fmla="*/ 168 w 530"/>
                    <a:gd name="T5" fmla="*/ 198 h 264"/>
                    <a:gd name="T6" fmla="*/ 188 w 530"/>
                    <a:gd name="T7" fmla="*/ 268 h 264"/>
                    <a:gd name="T8" fmla="*/ 226 w 530"/>
                    <a:gd name="T9" fmla="*/ 172 h 264"/>
                    <a:gd name="T10" fmla="*/ 243 w 530"/>
                    <a:gd name="T11" fmla="*/ 175 h 264"/>
                    <a:gd name="T12" fmla="*/ 268 w 530"/>
                    <a:gd name="T13" fmla="*/ 161 h 264"/>
                    <a:gd name="T14" fmla="*/ 307 w 530"/>
                    <a:gd name="T15" fmla="*/ 161 h 264"/>
                    <a:gd name="T16" fmla="*/ 321 w 530"/>
                    <a:gd name="T17" fmla="*/ 138 h 264"/>
                    <a:gd name="T18" fmla="*/ 397 w 530"/>
                    <a:gd name="T19" fmla="*/ 141 h 264"/>
                    <a:gd name="T20" fmla="*/ 413 w 530"/>
                    <a:gd name="T21" fmla="*/ 123 h 264"/>
                    <a:gd name="T22" fmla="*/ 387 w 530"/>
                    <a:gd name="T23" fmla="*/ 86 h 264"/>
                    <a:gd name="T24" fmla="*/ 341 w 530"/>
                    <a:gd name="T25" fmla="*/ 87 h 264"/>
                    <a:gd name="T26" fmla="*/ 303 w 530"/>
                    <a:gd name="T27" fmla="*/ 81 h 264"/>
                    <a:gd name="T28" fmla="*/ 255 w 530"/>
                    <a:gd name="T29" fmla="*/ 81 h 264"/>
                    <a:gd name="T30" fmla="*/ 240 w 530"/>
                    <a:gd name="T31" fmla="*/ 112 h 264"/>
                    <a:gd name="T32" fmla="*/ 214 w 530"/>
                    <a:gd name="T33" fmla="*/ 94 h 264"/>
                    <a:gd name="T34" fmla="*/ 189 w 530"/>
                    <a:gd name="T35" fmla="*/ 97 h 264"/>
                    <a:gd name="T36" fmla="*/ 181 w 530"/>
                    <a:gd name="T37" fmla="*/ 65 h 264"/>
                    <a:gd name="T38" fmla="*/ 126 w 530"/>
                    <a:gd name="T39" fmla="*/ 60 h 264"/>
                    <a:gd name="T40" fmla="*/ 120 w 530"/>
                    <a:gd name="T41" fmla="*/ 48 h 264"/>
                    <a:gd name="T42" fmla="*/ 144 w 530"/>
                    <a:gd name="T43" fmla="*/ 14 h 264"/>
                    <a:gd name="T44" fmla="*/ 164 w 530"/>
                    <a:gd name="T45" fmla="*/ 13 h 264"/>
                    <a:gd name="T46" fmla="*/ 144 w 530"/>
                    <a:gd name="T47" fmla="*/ 0 h 264"/>
                    <a:gd name="T48" fmla="*/ 114 w 530"/>
                    <a:gd name="T49" fmla="*/ 10 h 264"/>
                    <a:gd name="T50" fmla="*/ 63 w 530"/>
                    <a:gd name="T51" fmla="*/ 74 h 264"/>
                    <a:gd name="T52" fmla="*/ 38 w 530"/>
                    <a:gd name="T53" fmla="*/ 81 h 264"/>
                    <a:gd name="T54" fmla="*/ 0 w 530"/>
                    <a:gd name="T55" fmla="*/ 113 h 264"/>
                    <a:gd name="T56" fmla="*/ 148 w 530"/>
                    <a:gd name="T57" fmla="*/ 177 h 264"/>
                    <a:gd name="T58" fmla="*/ 148 w 530"/>
                    <a:gd name="T59" fmla="*/ 177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30"/>
                    <a:gd name="T91" fmla="*/ 0 h 264"/>
                    <a:gd name="T92" fmla="*/ 530 w 530"/>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30" h="264">
                      <a:moveTo>
                        <a:pt x="191" y="173"/>
                      </a:moveTo>
                      <a:lnTo>
                        <a:pt x="198" y="189"/>
                      </a:lnTo>
                      <a:lnTo>
                        <a:pt x="216" y="194"/>
                      </a:lnTo>
                      <a:lnTo>
                        <a:pt x="242" y="264"/>
                      </a:lnTo>
                      <a:lnTo>
                        <a:pt x="288" y="168"/>
                      </a:lnTo>
                      <a:lnTo>
                        <a:pt x="313" y="171"/>
                      </a:lnTo>
                      <a:lnTo>
                        <a:pt x="344" y="157"/>
                      </a:lnTo>
                      <a:lnTo>
                        <a:pt x="394" y="157"/>
                      </a:lnTo>
                      <a:lnTo>
                        <a:pt x="412" y="134"/>
                      </a:lnTo>
                      <a:lnTo>
                        <a:pt x="510" y="137"/>
                      </a:lnTo>
                      <a:lnTo>
                        <a:pt x="530" y="123"/>
                      </a:lnTo>
                      <a:lnTo>
                        <a:pt x="497" y="86"/>
                      </a:lnTo>
                      <a:lnTo>
                        <a:pt x="437" y="87"/>
                      </a:lnTo>
                      <a:lnTo>
                        <a:pt x="389" y="81"/>
                      </a:lnTo>
                      <a:lnTo>
                        <a:pt x="327" y="81"/>
                      </a:lnTo>
                      <a:lnTo>
                        <a:pt x="306" y="112"/>
                      </a:lnTo>
                      <a:lnTo>
                        <a:pt x="276" y="94"/>
                      </a:lnTo>
                      <a:lnTo>
                        <a:pt x="243" y="97"/>
                      </a:lnTo>
                      <a:lnTo>
                        <a:pt x="232" y="65"/>
                      </a:lnTo>
                      <a:lnTo>
                        <a:pt x="162" y="60"/>
                      </a:lnTo>
                      <a:lnTo>
                        <a:pt x="154" y="48"/>
                      </a:lnTo>
                      <a:lnTo>
                        <a:pt x="185" y="14"/>
                      </a:lnTo>
                      <a:lnTo>
                        <a:pt x="211" y="13"/>
                      </a:lnTo>
                      <a:lnTo>
                        <a:pt x="185" y="0"/>
                      </a:lnTo>
                      <a:lnTo>
                        <a:pt x="146" y="10"/>
                      </a:lnTo>
                      <a:lnTo>
                        <a:pt x="81" y="74"/>
                      </a:lnTo>
                      <a:lnTo>
                        <a:pt x="49" y="81"/>
                      </a:lnTo>
                      <a:lnTo>
                        <a:pt x="0" y="113"/>
                      </a:lnTo>
                      <a:lnTo>
                        <a:pt x="191" y="173"/>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3" name="Freeform 109"/>
                <p:cNvSpPr>
                  <a:spLocks/>
                </p:cNvSpPr>
                <p:nvPr/>
              </p:nvSpPr>
              <p:spPr bwMode="auto">
                <a:xfrm>
                  <a:off x="3897" y="1184"/>
                  <a:ext cx="338" cy="475"/>
                </a:xfrm>
                <a:custGeom>
                  <a:avLst/>
                  <a:gdLst>
                    <a:gd name="T0" fmla="*/ 32 w 359"/>
                    <a:gd name="T1" fmla="*/ 395 h 476"/>
                    <a:gd name="T2" fmla="*/ 28 w 359"/>
                    <a:gd name="T3" fmla="*/ 316 h 476"/>
                    <a:gd name="T4" fmla="*/ 5 w 359"/>
                    <a:gd name="T5" fmla="*/ 258 h 476"/>
                    <a:gd name="T6" fmla="*/ 14 w 359"/>
                    <a:gd name="T7" fmla="*/ 136 h 476"/>
                    <a:gd name="T8" fmla="*/ 55 w 359"/>
                    <a:gd name="T9" fmla="*/ 73 h 476"/>
                    <a:gd name="T10" fmla="*/ 52 w 359"/>
                    <a:gd name="T11" fmla="*/ 120 h 476"/>
                    <a:gd name="T12" fmla="*/ 64 w 359"/>
                    <a:gd name="T13" fmla="*/ 110 h 476"/>
                    <a:gd name="T14" fmla="*/ 64 w 359"/>
                    <a:gd name="T15" fmla="*/ 72 h 476"/>
                    <a:gd name="T16" fmla="*/ 80 w 359"/>
                    <a:gd name="T17" fmla="*/ 49 h 476"/>
                    <a:gd name="T18" fmla="*/ 85 w 359"/>
                    <a:gd name="T19" fmla="*/ 7 h 476"/>
                    <a:gd name="T20" fmla="*/ 99 w 359"/>
                    <a:gd name="T21" fmla="*/ 0 h 476"/>
                    <a:gd name="T22" fmla="*/ 185 w 359"/>
                    <a:gd name="T23" fmla="*/ 38 h 476"/>
                    <a:gd name="T24" fmla="*/ 192 w 359"/>
                    <a:gd name="T25" fmla="*/ 68 h 476"/>
                    <a:gd name="T26" fmla="*/ 204 w 359"/>
                    <a:gd name="T27" fmla="*/ 97 h 476"/>
                    <a:gd name="T28" fmla="*/ 206 w 359"/>
                    <a:gd name="T29" fmla="*/ 149 h 476"/>
                    <a:gd name="T30" fmla="*/ 177 w 359"/>
                    <a:gd name="T31" fmla="*/ 195 h 476"/>
                    <a:gd name="T32" fmla="*/ 175 w 359"/>
                    <a:gd name="T33" fmla="*/ 229 h 476"/>
                    <a:gd name="T34" fmla="*/ 192 w 359"/>
                    <a:gd name="T35" fmla="*/ 240 h 476"/>
                    <a:gd name="T36" fmla="*/ 216 w 359"/>
                    <a:gd name="T37" fmla="*/ 193 h 476"/>
                    <a:gd name="T38" fmla="*/ 237 w 359"/>
                    <a:gd name="T39" fmla="*/ 177 h 476"/>
                    <a:gd name="T40" fmla="*/ 252 w 359"/>
                    <a:gd name="T41" fmla="*/ 186 h 476"/>
                    <a:gd name="T42" fmla="*/ 282 w 359"/>
                    <a:gd name="T43" fmla="*/ 292 h 476"/>
                    <a:gd name="T44" fmla="*/ 263 w 359"/>
                    <a:gd name="T45" fmla="*/ 337 h 476"/>
                    <a:gd name="T46" fmla="*/ 257 w 359"/>
                    <a:gd name="T47" fmla="*/ 369 h 476"/>
                    <a:gd name="T48" fmla="*/ 246 w 359"/>
                    <a:gd name="T49" fmla="*/ 379 h 476"/>
                    <a:gd name="T50" fmla="*/ 246 w 359"/>
                    <a:gd name="T51" fmla="*/ 408 h 476"/>
                    <a:gd name="T52" fmla="*/ 231 w 359"/>
                    <a:gd name="T53" fmla="*/ 447 h 476"/>
                    <a:gd name="T54" fmla="*/ 137 w 359"/>
                    <a:gd name="T55" fmla="*/ 463 h 476"/>
                    <a:gd name="T56" fmla="*/ 136 w 359"/>
                    <a:gd name="T57" fmla="*/ 457 h 476"/>
                    <a:gd name="T58" fmla="*/ 0 w 359"/>
                    <a:gd name="T59" fmla="*/ 476 h 476"/>
                    <a:gd name="T60" fmla="*/ 32 w 359"/>
                    <a:gd name="T61" fmla="*/ 395 h 476"/>
                    <a:gd name="T62" fmla="*/ 32 w 359"/>
                    <a:gd name="T63" fmla="*/ 395 h 4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9"/>
                    <a:gd name="T97" fmla="*/ 0 h 476"/>
                    <a:gd name="T98" fmla="*/ 359 w 359"/>
                    <a:gd name="T99" fmla="*/ 476 h 47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9" h="476">
                      <a:moveTo>
                        <a:pt x="40" y="395"/>
                      </a:moveTo>
                      <a:lnTo>
                        <a:pt x="36" y="316"/>
                      </a:lnTo>
                      <a:lnTo>
                        <a:pt x="5" y="258"/>
                      </a:lnTo>
                      <a:lnTo>
                        <a:pt x="18" y="136"/>
                      </a:lnTo>
                      <a:lnTo>
                        <a:pt x="70" y="73"/>
                      </a:lnTo>
                      <a:lnTo>
                        <a:pt x="66" y="120"/>
                      </a:lnTo>
                      <a:lnTo>
                        <a:pt x="82" y="110"/>
                      </a:lnTo>
                      <a:lnTo>
                        <a:pt x="82" y="72"/>
                      </a:lnTo>
                      <a:lnTo>
                        <a:pt x="102" y="49"/>
                      </a:lnTo>
                      <a:lnTo>
                        <a:pt x="108" y="7"/>
                      </a:lnTo>
                      <a:lnTo>
                        <a:pt x="126" y="0"/>
                      </a:lnTo>
                      <a:lnTo>
                        <a:pt x="235" y="38"/>
                      </a:lnTo>
                      <a:lnTo>
                        <a:pt x="244" y="68"/>
                      </a:lnTo>
                      <a:lnTo>
                        <a:pt x="259" y="97"/>
                      </a:lnTo>
                      <a:lnTo>
                        <a:pt x="262" y="149"/>
                      </a:lnTo>
                      <a:lnTo>
                        <a:pt x="225" y="195"/>
                      </a:lnTo>
                      <a:lnTo>
                        <a:pt x="223" y="229"/>
                      </a:lnTo>
                      <a:lnTo>
                        <a:pt x="244" y="240"/>
                      </a:lnTo>
                      <a:lnTo>
                        <a:pt x="274" y="193"/>
                      </a:lnTo>
                      <a:lnTo>
                        <a:pt x="303" y="177"/>
                      </a:lnTo>
                      <a:lnTo>
                        <a:pt x="322" y="186"/>
                      </a:lnTo>
                      <a:lnTo>
                        <a:pt x="359" y="292"/>
                      </a:lnTo>
                      <a:lnTo>
                        <a:pt x="333" y="337"/>
                      </a:lnTo>
                      <a:lnTo>
                        <a:pt x="327" y="369"/>
                      </a:lnTo>
                      <a:lnTo>
                        <a:pt x="312" y="379"/>
                      </a:lnTo>
                      <a:lnTo>
                        <a:pt x="312" y="408"/>
                      </a:lnTo>
                      <a:lnTo>
                        <a:pt x="293" y="447"/>
                      </a:lnTo>
                      <a:lnTo>
                        <a:pt x="175" y="463"/>
                      </a:lnTo>
                      <a:lnTo>
                        <a:pt x="172" y="457"/>
                      </a:lnTo>
                      <a:lnTo>
                        <a:pt x="0" y="476"/>
                      </a:lnTo>
                      <a:lnTo>
                        <a:pt x="40" y="395"/>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4" name="Freeform 110"/>
                <p:cNvSpPr>
                  <a:spLocks/>
                </p:cNvSpPr>
                <p:nvPr/>
              </p:nvSpPr>
              <p:spPr bwMode="auto">
                <a:xfrm>
                  <a:off x="3389" y="1093"/>
                  <a:ext cx="459" cy="499"/>
                </a:xfrm>
                <a:custGeom>
                  <a:avLst/>
                  <a:gdLst>
                    <a:gd name="T0" fmla="*/ 9 w 492"/>
                    <a:gd name="T1" fmla="*/ 192 h 503"/>
                    <a:gd name="T2" fmla="*/ 8 w 492"/>
                    <a:gd name="T3" fmla="*/ 256 h 503"/>
                    <a:gd name="T4" fmla="*/ 55 w 492"/>
                    <a:gd name="T5" fmla="*/ 293 h 503"/>
                    <a:gd name="T6" fmla="*/ 73 w 492"/>
                    <a:gd name="T7" fmla="*/ 319 h 503"/>
                    <a:gd name="T8" fmla="*/ 111 w 492"/>
                    <a:gd name="T9" fmla="*/ 355 h 503"/>
                    <a:gd name="T10" fmla="*/ 116 w 492"/>
                    <a:gd name="T11" fmla="*/ 397 h 503"/>
                    <a:gd name="T12" fmla="*/ 123 w 492"/>
                    <a:gd name="T13" fmla="*/ 454 h 503"/>
                    <a:gd name="T14" fmla="*/ 159 w 492"/>
                    <a:gd name="T15" fmla="*/ 507 h 503"/>
                    <a:gd name="T16" fmla="*/ 349 w 492"/>
                    <a:gd name="T17" fmla="*/ 493 h 503"/>
                    <a:gd name="T18" fmla="*/ 339 w 492"/>
                    <a:gd name="T19" fmla="*/ 415 h 503"/>
                    <a:gd name="T20" fmla="*/ 355 w 492"/>
                    <a:gd name="T21" fmla="*/ 297 h 503"/>
                    <a:gd name="T22" fmla="*/ 355 w 492"/>
                    <a:gd name="T23" fmla="*/ 264 h 503"/>
                    <a:gd name="T24" fmla="*/ 383 w 492"/>
                    <a:gd name="T25" fmla="*/ 168 h 503"/>
                    <a:gd name="T26" fmla="*/ 376 w 492"/>
                    <a:gd name="T27" fmla="*/ 165 h 503"/>
                    <a:gd name="T28" fmla="*/ 358 w 492"/>
                    <a:gd name="T29" fmla="*/ 218 h 503"/>
                    <a:gd name="T30" fmla="*/ 343 w 492"/>
                    <a:gd name="T31" fmla="*/ 221 h 503"/>
                    <a:gd name="T32" fmla="*/ 336 w 492"/>
                    <a:gd name="T33" fmla="*/ 244 h 503"/>
                    <a:gd name="T34" fmla="*/ 319 w 492"/>
                    <a:gd name="T35" fmla="*/ 263 h 503"/>
                    <a:gd name="T36" fmla="*/ 331 w 492"/>
                    <a:gd name="T37" fmla="*/ 210 h 503"/>
                    <a:gd name="T38" fmla="*/ 343 w 492"/>
                    <a:gd name="T39" fmla="*/ 191 h 503"/>
                    <a:gd name="T40" fmla="*/ 323 w 492"/>
                    <a:gd name="T41" fmla="*/ 121 h 503"/>
                    <a:gd name="T42" fmla="*/ 309 w 492"/>
                    <a:gd name="T43" fmla="*/ 116 h 503"/>
                    <a:gd name="T44" fmla="*/ 303 w 492"/>
                    <a:gd name="T45" fmla="*/ 100 h 503"/>
                    <a:gd name="T46" fmla="*/ 155 w 492"/>
                    <a:gd name="T47" fmla="*/ 40 h 503"/>
                    <a:gd name="T48" fmla="*/ 136 w 492"/>
                    <a:gd name="T49" fmla="*/ 29 h 503"/>
                    <a:gd name="T50" fmla="*/ 126 w 492"/>
                    <a:gd name="T51" fmla="*/ 40 h 503"/>
                    <a:gd name="T52" fmla="*/ 122 w 492"/>
                    <a:gd name="T53" fmla="*/ 37 h 503"/>
                    <a:gd name="T54" fmla="*/ 128 w 492"/>
                    <a:gd name="T55" fmla="*/ 16 h 503"/>
                    <a:gd name="T56" fmla="*/ 131 w 492"/>
                    <a:gd name="T57" fmla="*/ 3 h 503"/>
                    <a:gd name="T58" fmla="*/ 126 w 492"/>
                    <a:gd name="T59" fmla="*/ 0 h 503"/>
                    <a:gd name="T60" fmla="*/ 65 w 492"/>
                    <a:gd name="T61" fmla="*/ 32 h 503"/>
                    <a:gd name="T62" fmla="*/ 59 w 492"/>
                    <a:gd name="T63" fmla="*/ 34 h 503"/>
                    <a:gd name="T64" fmla="*/ 47 w 492"/>
                    <a:gd name="T65" fmla="*/ 26 h 503"/>
                    <a:gd name="T66" fmla="*/ 35 w 492"/>
                    <a:gd name="T67" fmla="*/ 35 h 503"/>
                    <a:gd name="T68" fmla="*/ 38 w 492"/>
                    <a:gd name="T69" fmla="*/ 94 h 503"/>
                    <a:gd name="T70" fmla="*/ 0 w 492"/>
                    <a:gd name="T71" fmla="*/ 152 h 503"/>
                    <a:gd name="T72" fmla="*/ 9 w 492"/>
                    <a:gd name="T73" fmla="*/ 192 h 503"/>
                    <a:gd name="T74" fmla="*/ 9 w 492"/>
                    <a:gd name="T75" fmla="*/ 192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2"/>
                    <a:gd name="T115" fmla="*/ 0 h 503"/>
                    <a:gd name="T116" fmla="*/ 492 w 492"/>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2" h="503">
                      <a:moveTo>
                        <a:pt x="13" y="192"/>
                      </a:moveTo>
                      <a:lnTo>
                        <a:pt x="11" y="252"/>
                      </a:lnTo>
                      <a:lnTo>
                        <a:pt x="71" y="289"/>
                      </a:lnTo>
                      <a:lnTo>
                        <a:pt x="94" y="315"/>
                      </a:lnTo>
                      <a:lnTo>
                        <a:pt x="143" y="351"/>
                      </a:lnTo>
                      <a:lnTo>
                        <a:pt x="149" y="393"/>
                      </a:lnTo>
                      <a:lnTo>
                        <a:pt x="159" y="450"/>
                      </a:lnTo>
                      <a:lnTo>
                        <a:pt x="204" y="503"/>
                      </a:lnTo>
                      <a:lnTo>
                        <a:pt x="449" y="489"/>
                      </a:lnTo>
                      <a:lnTo>
                        <a:pt x="436" y="411"/>
                      </a:lnTo>
                      <a:lnTo>
                        <a:pt x="457" y="293"/>
                      </a:lnTo>
                      <a:lnTo>
                        <a:pt x="457" y="260"/>
                      </a:lnTo>
                      <a:lnTo>
                        <a:pt x="492" y="168"/>
                      </a:lnTo>
                      <a:lnTo>
                        <a:pt x="483" y="165"/>
                      </a:lnTo>
                      <a:lnTo>
                        <a:pt x="460" y="218"/>
                      </a:lnTo>
                      <a:lnTo>
                        <a:pt x="441" y="221"/>
                      </a:lnTo>
                      <a:lnTo>
                        <a:pt x="432" y="244"/>
                      </a:lnTo>
                      <a:lnTo>
                        <a:pt x="411" y="259"/>
                      </a:lnTo>
                      <a:lnTo>
                        <a:pt x="426" y="210"/>
                      </a:lnTo>
                      <a:lnTo>
                        <a:pt x="441" y="191"/>
                      </a:lnTo>
                      <a:lnTo>
                        <a:pt x="415" y="121"/>
                      </a:lnTo>
                      <a:lnTo>
                        <a:pt x="397" y="116"/>
                      </a:lnTo>
                      <a:lnTo>
                        <a:pt x="390" y="100"/>
                      </a:lnTo>
                      <a:lnTo>
                        <a:pt x="199" y="40"/>
                      </a:lnTo>
                      <a:lnTo>
                        <a:pt x="175" y="29"/>
                      </a:lnTo>
                      <a:lnTo>
                        <a:pt x="162" y="40"/>
                      </a:lnTo>
                      <a:lnTo>
                        <a:pt x="157" y="37"/>
                      </a:lnTo>
                      <a:lnTo>
                        <a:pt x="164" y="16"/>
                      </a:lnTo>
                      <a:lnTo>
                        <a:pt x="169" y="3"/>
                      </a:lnTo>
                      <a:lnTo>
                        <a:pt x="162" y="0"/>
                      </a:lnTo>
                      <a:lnTo>
                        <a:pt x="84" y="32"/>
                      </a:lnTo>
                      <a:lnTo>
                        <a:pt x="76" y="34"/>
                      </a:lnTo>
                      <a:lnTo>
                        <a:pt x="60" y="26"/>
                      </a:lnTo>
                      <a:lnTo>
                        <a:pt x="45" y="35"/>
                      </a:lnTo>
                      <a:lnTo>
                        <a:pt x="49" y="94"/>
                      </a:lnTo>
                      <a:lnTo>
                        <a:pt x="0" y="152"/>
                      </a:lnTo>
                      <a:lnTo>
                        <a:pt x="13" y="192"/>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5" name="Freeform 111"/>
                <p:cNvSpPr>
                  <a:spLocks/>
                </p:cNvSpPr>
                <p:nvPr/>
              </p:nvSpPr>
              <p:spPr bwMode="auto">
                <a:xfrm>
                  <a:off x="3523" y="1582"/>
                  <a:ext cx="344" cy="643"/>
                </a:xfrm>
                <a:custGeom>
                  <a:avLst/>
                  <a:gdLst>
                    <a:gd name="T0" fmla="*/ 6 w 366"/>
                    <a:gd name="T1" fmla="*/ 262 h 640"/>
                    <a:gd name="T2" fmla="*/ 34 w 366"/>
                    <a:gd name="T3" fmla="*/ 181 h 640"/>
                    <a:gd name="T4" fmla="*/ 24 w 366"/>
                    <a:gd name="T5" fmla="*/ 150 h 640"/>
                    <a:gd name="T6" fmla="*/ 74 w 366"/>
                    <a:gd name="T7" fmla="*/ 101 h 640"/>
                    <a:gd name="T8" fmla="*/ 83 w 366"/>
                    <a:gd name="T9" fmla="*/ 66 h 640"/>
                    <a:gd name="T10" fmla="*/ 48 w 366"/>
                    <a:gd name="T11" fmla="*/ 14 h 640"/>
                    <a:gd name="T12" fmla="*/ 240 w 366"/>
                    <a:gd name="T13" fmla="*/ 0 h 640"/>
                    <a:gd name="T14" fmla="*/ 242 w 366"/>
                    <a:gd name="T15" fmla="*/ 37 h 640"/>
                    <a:gd name="T16" fmla="*/ 262 w 366"/>
                    <a:gd name="T17" fmla="*/ 85 h 640"/>
                    <a:gd name="T18" fmla="*/ 279 w 366"/>
                    <a:gd name="T19" fmla="*/ 334 h 640"/>
                    <a:gd name="T20" fmla="*/ 275 w 366"/>
                    <a:gd name="T21" fmla="*/ 384 h 640"/>
                    <a:gd name="T22" fmla="*/ 286 w 366"/>
                    <a:gd name="T23" fmla="*/ 413 h 640"/>
                    <a:gd name="T24" fmla="*/ 274 w 366"/>
                    <a:gd name="T25" fmla="*/ 468 h 640"/>
                    <a:gd name="T26" fmla="*/ 258 w 366"/>
                    <a:gd name="T27" fmla="*/ 492 h 640"/>
                    <a:gd name="T28" fmla="*/ 252 w 366"/>
                    <a:gd name="T29" fmla="*/ 533 h 640"/>
                    <a:gd name="T30" fmla="*/ 259 w 366"/>
                    <a:gd name="T31" fmla="*/ 546 h 640"/>
                    <a:gd name="T32" fmla="*/ 253 w 366"/>
                    <a:gd name="T33" fmla="*/ 568 h 640"/>
                    <a:gd name="T34" fmla="*/ 256 w 366"/>
                    <a:gd name="T35" fmla="*/ 577 h 640"/>
                    <a:gd name="T36" fmla="*/ 233 w 366"/>
                    <a:gd name="T37" fmla="*/ 588 h 640"/>
                    <a:gd name="T38" fmla="*/ 227 w 366"/>
                    <a:gd name="T39" fmla="*/ 628 h 640"/>
                    <a:gd name="T40" fmla="*/ 196 w 366"/>
                    <a:gd name="T41" fmla="*/ 615 h 640"/>
                    <a:gd name="T42" fmla="*/ 180 w 366"/>
                    <a:gd name="T43" fmla="*/ 644 h 640"/>
                    <a:gd name="T44" fmla="*/ 169 w 366"/>
                    <a:gd name="T45" fmla="*/ 641 h 640"/>
                    <a:gd name="T46" fmla="*/ 158 w 366"/>
                    <a:gd name="T47" fmla="*/ 615 h 640"/>
                    <a:gd name="T48" fmla="*/ 140 w 366"/>
                    <a:gd name="T49" fmla="*/ 552 h 640"/>
                    <a:gd name="T50" fmla="*/ 97 w 366"/>
                    <a:gd name="T51" fmla="*/ 520 h 640"/>
                    <a:gd name="T52" fmla="*/ 88 w 366"/>
                    <a:gd name="T53" fmla="*/ 487 h 640"/>
                    <a:gd name="T54" fmla="*/ 102 w 366"/>
                    <a:gd name="T55" fmla="*/ 437 h 640"/>
                    <a:gd name="T56" fmla="*/ 90 w 366"/>
                    <a:gd name="T57" fmla="*/ 428 h 640"/>
                    <a:gd name="T58" fmla="*/ 63 w 366"/>
                    <a:gd name="T59" fmla="*/ 428 h 640"/>
                    <a:gd name="T60" fmla="*/ 56 w 366"/>
                    <a:gd name="T61" fmla="*/ 397 h 640"/>
                    <a:gd name="T62" fmla="*/ 10 w 366"/>
                    <a:gd name="T63" fmla="*/ 335 h 640"/>
                    <a:gd name="T64" fmla="*/ 0 w 366"/>
                    <a:gd name="T65" fmla="*/ 281 h 640"/>
                    <a:gd name="T66" fmla="*/ 6 w 366"/>
                    <a:gd name="T67" fmla="*/ 262 h 640"/>
                    <a:gd name="T68" fmla="*/ 6 w 366"/>
                    <a:gd name="T69" fmla="*/ 262 h 6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6"/>
                    <a:gd name="T106" fmla="*/ 0 h 640"/>
                    <a:gd name="T107" fmla="*/ 366 w 366"/>
                    <a:gd name="T108" fmla="*/ 640 h 6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6" h="640">
                      <a:moveTo>
                        <a:pt x="6" y="262"/>
                      </a:moveTo>
                      <a:lnTo>
                        <a:pt x="43" y="181"/>
                      </a:lnTo>
                      <a:lnTo>
                        <a:pt x="32" y="150"/>
                      </a:lnTo>
                      <a:lnTo>
                        <a:pt x="95" y="101"/>
                      </a:lnTo>
                      <a:lnTo>
                        <a:pt x="106" y="66"/>
                      </a:lnTo>
                      <a:lnTo>
                        <a:pt x="61" y="14"/>
                      </a:lnTo>
                      <a:lnTo>
                        <a:pt x="306" y="0"/>
                      </a:lnTo>
                      <a:lnTo>
                        <a:pt x="312" y="37"/>
                      </a:lnTo>
                      <a:lnTo>
                        <a:pt x="336" y="85"/>
                      </a:lnTo>
                      <a:lnTo>
                        <a:pt x="357" y="330"/>
                      </a:lnTo>
                      <a:lnTo>
                        <a:pt x="353" y="380"/>
                      </a:lnTo>
                      <a:lnTo>
                        <a:pt x="366" y="409"/>
                      </a:lnTo>
                      <a:lnTo>
                        <a:pt x="351" y="464"/>
                      </a:lnTo>
                      <a:lnTo>
                        <a:pt x="332" y="488"/>
                      </a:lnTo>
                      <a:lnTo>
                        <a:pt x="322" y="529"/>
                      </a:lnTo>
                      <a:lnTo>
                        <a:pt x="333" y="542"/>
                      </a:lnTo>
                      <a:lnTo>
                        <a:pt x="323" y="564"/>
                      </a:lnTo>
                      <a:lnTo>
                        <a:pt x="328" y="573"/>
                      </a:lnTo>
                      <a:lnTo>
                        <a:pt x="299" y="584"/>
                      </a:lnTo>
                      <a:lnTo>
                        <a:pt x="293" y="624"/>
                      </a:lnTo>
                      <a:lnTo>
                        <a:pt x="251" y="611"/>
                      </a:lnTo>
                      <a:lnTo>
                        <a:pt x="230" y="640"/>
                      </a:lnTo>
                      <a:lnTo>
                        <a:pt x="217" y="637"/>
                      </a:lnTo>
                      <a:lnTo>
                        <a:pt x="202" y="611"/>
                      </a:lnTo>
                      <a:lnTo>
                        <a:pt x="179" y="548"/>
                      </a:lnTo>
                      <a:lnTo>
                        <a:pt x="124" y="516"/>
                      </a:lnTo>
                      <a:lnTo>
                        <a:pt x="113" y="483"/>
                      </a:lnTo>
                      <a:lnTo>
                        <a:pt x="131" y="433"/>
                      </a:lnTo>
                      <a:lnTo>
                        <a:pt x="116" y="424"/>
                      </a:lnTo>
                      <a:lnTo>
                        <a:pt x="81" y="424"/>
                      </a:lnTo>
                      <a:lnTo>
                        <a:pt x="72" y="393"/>
                      </a:lnTo>
                      <a:lnTo>
                        <a:pt x="14" y="331"/>
                      </a:lnTo>
                      <a:lnTo>
                        <a:pt x="0" y="281"/>
                      </a:lnTo>
                      <a:lnTo>
                        <a:pt x="6" y="262"/>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6" name="Freeform 112"/>
                <p:cNvSpPr>
                  <a:spLocks/>
                </p:cNvSpPr>
                <p:nvPr/>
              </p:nvSpPr>
              <p:spPr bwMode="auto">
                <a:xfrm>
                  <a:off x="3826" y="1640"/>
                  <a:ext cx="271" cy="483"/>
                </a:xfrm>
                <a:custGeom>
                  <a:avLst/>
                  <a:gdLst>
                    <a:gd name="T0" fmla="*/ 8 w 288"/>
                    <a:gd name="T1" fmla="*/ 486 h 482"/>
                    <a:gd name="T2" fmla="*/ 14 w 288"/>
                    <a:gd name="T3" fmla="*/ 472 h 482"/>
                    <a:gd name="T4" fmla="*/ 57 w 288"/>
                    <a:gd name="T5" fmla="*/ 468 h 482"/>
                    <a:gd name="T6" fmla="*/ 92 w 288"/>
                    <a:gd name="T7" fmla="*/ 454 h 482"/>
                    <a:gd name="T8" fmla="*/ 128 w 288"/>
                    <a:gd name="T9" fmla="*/ 426 h 482"/>
                    <a:gd name="T10" fmla="*/ 157 w 288"/>
                    <a:gd name="T11" fmla="*/ 425 h 482"/>
                    <a:gd name="T12" fmla="*/ 190 w 288"/>
                    <a:gd name="T13" fmla="*/ 355 h 482"/>
                    <a:gd name="T14" fmla="*/ 201 w 288"/>
                    <a:gd name="T15" fmla="*/ 360 h 482"/>
                    <a:gd name="T16" fmla="*/ 226 w 288"/>
                    <a:gd name="T17" fmla="*/ 336 h 482"/>
                    <a:gd name="T18" fmla="*/ 218 w 288"/>
                    <a:gd name="T19" fmla="*/ 318 h 482"/>
                    <a:gd name="T20" fmla="*/ 221 w 288"/>
                    <a:gd name="T21" fmla="*/ 308 h 482"/>
                    <a:gd name="T22" fmla="*/ 197 w 288"/>
                    <a:gd name="T23" fmla="*/ 6 h 482"/>
                    <a:gd name="T24" fmla="*/ 194 w 288"/>
                    <a:gd name="T25" fmla="*/ 0 h 482"/>
                    <a:gd name="T26" fmla="*/ 60 w 288"/>
                    <a:gd name="T27" fmla="*/ 19 h 482"/>
                    <a:gd name="T28" fmla="*/ 35 w 288"/>
                    <a:gd name="T29" fmla="*/ 35 h 482"/>
                    <a:gd name="T30" fmla="*/ 10 w 288"/>
                    <a:gd name="T31" fmla="*/ 27 h 482"/>
                    <a:gd name="T32" fmla="*/ 27 w 288"/>
                    <a:gd name="T33" fmla="*/ 276 h 482"/>
                    <a:gd name="T34" fmla="*/ 24 w 288"/>
                    <a:gd name="T35" fmla="*/ 326 h 482"/>
                    <a:gd name="T36" fmla="*/ 35 w 288"/>
                    <a:gd name="T37" fmla="*/ 355 h 482"/>
                    <a:gd name="T38" fmla="*/ 23 w 288"/>
                    <a:gd name="T39" fmla="*/ 410 h 482"/>
                    <a:gd name="T40" fmla="*/ 8 w 288"/>
                    <a:gd name="T41" fmla="*/ 434 h 482"/>
                    <a:gd name="T42" fmla="*/ 0 w 288"/>
                    <a:gd name="T43" fmla="*/ 475 h 482"/>
                    <a:gd name="T44" fmla="*/ 8 w 288"/>
                    <a:gd name="T45" fmla="*/ 486 h 482"/>
                    <a:gd name="T46" fmla="*/ 8 w 288"/>
                    <a:gd name="T47" fmla="*/ 486 h 4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2"/>
                    <a:gd name="T74" fmla="*/ 288 w 288"/>
                    <a:gd name="T75" fmla="*/ 482 h 4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2">
                      <a:moveTo>
                        <a:pt x="10" y="482"/>
                      </a:moveTo>
                      <a:lnTo>
                        <a:pt x="18" y="468"/>
                      </a:lnTo>
                      <a:lnTo>
                        <a:pt x="73" y="464"/>
                      </a:lnTo>
                      <a:lnTo>
                        <a:pt x="118" y="450"/>
                      </a:lnTo>
                      <a:lnTo>
                        <a:pt x="163" y="422"/>
                      </a:lnTo>
                      <a:lnTo>
                        <a:pt x="201" y="421"/>
                      </a:lnTo>
                      <a:lnTo>
                        <a:pt x="243" y="351"/>
                      </a:lnTo>
                      <a:lnTo>
                        <a:pt x="256" y="356"/>
                      </a:lnTo>
                      <a:lnTo>
                        <a:pt x="288" y="332"/>
                      </a:lnTo>
                      <a:lnTo>
                        <a:pt x="280" y="314"/>
                      </a:lnTo>
                      <a:lnTo>
                        <a:pt x="283" y="304"/>
                      </a:lnTo>
                      <a:lnTo>
                        <a:pt x="251" y="6"/>
                      </a:lnTo>
                      <a:lnTo>
                        <a:pt x="248" y="0"/>
                      </a:lnTo>
                      <a:lnTo>
                        <a:pt x="76" y="19"/>
                      </a:lnTo>
                      <a:lnTo>
                        <a:pt x="44" y="35"/>
                      </a:lnTo>
                      <a:lnTo>
                        <a:pt x="14" y="27"/>
                      </a:lnTo>
                      <a:lnTo>
                        <a:pt x="35" y="272"/>
                      </a:lnTo>
                      <a:lnTo>
                        <a:pt x="31" y="322"/>
                      </a:lnTo>
                      <a:lnTo>
                        <a:pt x="44" y="351"/>
                      </a:lnTo>
                      <a:lnTo>
                        <a:pt x="29" y="406"/>
                      </a:lnTo>
                      <a:lnTo>
                        <a:pt x="10" y="430"/>
                      </a:lnTo>
                      <a:lnTo>
                        <a:pt x="0" y="471"/>
                      </a:lnTo>
                      <a:lnTo>
                        <a:pt x="10" y="482"/>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7" name="Freeform 113"/>
                <p:cNvSpPr>
                  <a:spLocks/>
                </p:cNvSpPr>
                <p:nvPr/>
              </p:nvSpPr>
              <p:spPr bwMode="auto">
                <a:xfrm>
                  <a:off x="3725" y="1943"/>
                  <a:ext cx="633" cy="337"/>
                </a:xfrm>
                <a:custGeom>
                  <a:avLst/>
                  <a:gdLst>
                    <a:gd name="T0" fmla="*/ 3 w 673"/>
                    <a:gd name="T1" fmla="*/ 319 h 337"/>
                    <a:gd name="T2" fmla="*/ 15 w 673"/>
                    <a:gd name="T3" fmla="*/ 318 h 337"/>
                    <a:gd name="T4" fmla="*/ 20 w 673"/>
                    <a:gd name="T5" fmla="*/ 282 h 337"/>
                    <a:gd name="T6" fmla="*/ 11 w 673"/>
                    <a:gd name="T7" fmla="*/ 280 h 337"/>
                    <a:gd name="T8" fmla="*/ 28 w 673"/>
                    <a:gd name="T9" fmla="*/ 251 h 337"/>
                    <a:gd name="T10" fmla="*/ 61 w 673"/>
                    <a:gd name="T11" fmla="*/ 264 h 337"/>
                    <a:gd name="T12" fmla="*/ 66 w 673"/>
                    <a:gd name="T13" fmla="*/ 224 h 337"/>
                    <a:gd name="T14" fmla="*/ 88 w 673"/>
                    <a:gd name="T15" fmla="*/ 213 h 337"/>
                    <a:gd name="T16" fmla="*/ 85 w 673"/>
                    <a:gd name="T17" fmla="*/ 204 h 337"/>
                    <a:gd name="T18" fmla="*/ 98 w 673"/>
                    <a:gd name="T19" fmla="*/ 166 h 337"/>
                    <a:gd name="T20" fmla="*/ 141 w 673"/>
                    <a:gd name="T21" fmla="*/ 162 h 337"/>
                    <a:gd name="T22" fmla="*/ 176 w 673"/>
                    <a:gd name="T23" fmla="*/ 148 h 337"/>
                    <a:gd name="T24" fmla="*/ 199 w 673"/>
                    <a:gd name="T25" fmla="*/ 128 h 337"/>
                    <a:gd name="T26" fmla="*/ 212 w 673"/>
                    <a:gd name="T27" fmla="*/ 120 h 337"/>
                    <a:gd name="T28" fmla="*/ 242 w 673"/>
                    <a:gd name="T29" fmla="*/ 119 h 337"/>
                    <a:gd name="T30" fmla="*/ 274 w 673"/>
                    <a:gd name="T31" fmla="*/ 49 h 337"/>
                    <a:gd name="T32" fmla="*/ 284 w 673"/>
                    <a:gd name="T33" fmla="*/ 54 h 337"/>
                    <a:gd name="T34" fmla="*/ 309 w 673"/>
                    <a:gd name="T35" fmla="*/ 30 h 337"/>
                    <a:gd name="T36" fmla="*/ 303 w 673"/>
                    <a:gd name="T37" fmla="*/ 12 h 337"/>
                    <a:gd name="T38" fmla="*/ 305 w 673"/>
                    <a:gd name="T39" fmla="*/ 2 h 337"/>
                    <a:gd name="T40" fmla="*/ 328 w 673"/>
                    <a:gd name="T41" fmla="*/ 0 h 337"/>
                    <a:gd name="T42" fmla="*/ 343 w 673"/>
                    <a:gd name="T43" fmla="*/ 7 h 337"/>
                    <a:gd name="T44" fmla="*/ 388 w 673"/>
                    <a:gd name="T45" fmla="*/ 41 h 337"/>
                    <a:gd name="T46" fmla="*/ 422 w 673"/>
                    <a:gd name="T47" fmla="*/ 39 h 337"/>
                    <a:gd name="T48" fmla="*/ 438 w 673"/>
                    <a:gd name="T49" fmla="*/ 26 h 337"/>
                    <a:gd name="T50" fmla="*/ 473 w 673"/>
                    <a:gd name="T51" fmla="*/ 55 h 337"/>
                    <a:gd name="T52" fmla="*/ 484 w 673"/>
                    <a:gd name="T53" fmla="*/ 111 h 337"/>
                    <a:gd name="T54" fmla="*/ 527 w 673"/>
                    <a:gd name="T55" fmla="*/ 149 h 337"/>
                    <a:gd name="T56" fmla="*/ 507 w 673"/>
                    <a:gd name="T57" fmla="*/ 180 h 337"/>
                    <a:gd name="T58" fmla="*/ 470 w 673"/>
                    <a:gd name="T59" fmla="*/ 224 h 337"/>
                    <a:gd name="T60" fmla="*/ 469 w 673"/>
                    <a:gd name="T61" fmla="*/ 234 h 337"/>
                    <a:gd name="T62" fmla="*/ 418 w 673"/>
                    <a:gd name="T63" fmla="*/ 276 h 337"/>
                    <a:gd name="T64" fmla="*/ 127 w 673"/>
                    <a:gd name="T65" fmla="*/ 311 h 337"/>
                    <a:gd name="T66" fmla="*/ 95 w 673"/>
                    <a:gd name="T67" fmla="*/ 308 h 337"/>
                    <a:gd name="T68" fmla="*/ 97 w 673"/>
                    <a:gd name="T69" fmla="*/ 327 h 337"/>
                    <a:gd name="T70" fmla="*/ 0 w 673"/>
                    <a:gd name="T71" fmla="*/ 337 h 337"/>
                    <a:gd name="T72" fmla="*/ 3 w 673"/>
                    <a:gd name="T73" fmla="*/ 319 h 337"/>
                    <a:gd name="T74" fmla="*/ 3 w 673"/>
                    <a:gd name="T75" fmla="*/ 319 h 3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3"/>
                    <a:gd name="T115" fmla="*/ 0 h 337"/>
                    <a:gd name="T116" fmla="*/ 673 w 673"/>
                    <a:gd name="T117" fmla="*/ 337 h 3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3" h="337">
                      <a:moveTo>
                        <a:pt x="3" y="319"/>
                      </a:moveTo>
                      <a:lnTo>
                        <a:pt x="19" y="318"/>
                      </a:lnTo>
                      <a:lnTo>
                        <a:pt x="24" y="282"/>
                      </a:lnTo>
                      <a:lnTo>
                        <a:pt x="15" y="280"/>
                      </a:lnTo>
                      <a:lnTo>
                        <a:pt x="36" y="251"/>
                      </a:lnTo>
                      <a:lnTo>
                        <a:pt x="78" y="264"/>
                      </a:lnTo>
                      <a:lnTo>
                        <a:pt x="84" y="224"/>
                      </a:lnTo>
                      <a:lnTo>
                        <a:pt x="113" y="213"/>
                      </a:lnTo>
                      <a:lnTo>
                        <a:pt x="108" y="204"/>
                      </a:lnTo>
                      <a:lnTo>
                        <a:pt x="125" y="166"/>
                      </a:lnTo>
                      <a:lnTo>
                        <a:pt x="180" y="162"/>
                      </a:lnTo>
                      <a:lnTo>
                        <a:pt x="225" y="148"/>
                      </a:lnTo>
                      <a:lnTo>
                        <a:pt x="254" y="128"/>
                      </a:lnTo>
                      <a:lnTo>
                        <a:pt x="270" y="120"/>
                      </a:lnTo>
                      <a:lnTo>
                        <a:pt x="308" y="119"/>
                      </a:lnTo>
                      <a:lnTo>
                        <a:pt x="350" y="49"/>
                      </a:lnTo>
                      <a:lnTo>
                        <a:pt x="363" y="54"/>
                      </a:lnTo>
                      <a:lnTo>
                        <a:pt x="395" y="30"/>
                      </a:lnTo>
                      <a:lnTo>
                        <a:pt x="387" y="12"/>
                      </a:lnTo>
                      <a:lnTo>
                        <a:pt x="390" y="2"/>
                      </a:lnTo>
                      <a:lnTo>
                        <a:pt x="419" y="0"/>
                      </a:lnTo>
                      <a:lnTo>
                        <a:pt x="439" y="7"/>
                      </a:lnTo>
                      <a:lnTo>
                        <a:pt x="497" y="41"/>
                      </a:lnTo>
                      <a:lnTo>
                        <a:pt x="539" y="39"/>
                      </a:lnTo>
                      <a:lnTo>
                        <a:pt x="559" y="26"/>
                      </a:lnTo>
                      <a:lnTo>
                        <a:pt x="605" y="55"/>
                      </a:lnTo>
                      <a:lnTo>
                        <a:pt x="620" y="111"/>
                      </a:lnTo>
                      <a:lnTo>
                        <a:pt x="673" y="149"/>
                      </a:lnTo>
                      <a:lnTo>
                        <a:pt x="648" y="180"/>
                      </a:lnTo>
                      <a:lnTo>
                        <a:pt x="602" y="224"/>
                      </a:lnTo>
                      <a:lnTo>
                        <a:pt x="601" y="234"/>
                      </a:lnTo>
                      <a:lnTo>
                        <a:pt x="534" y="276"/>
                      </a:lnTo>
                      <a:lnTo>
                        <a:pt x="162" y="311"/>
                      </a:lnTo>
                      <a:lnTo>
                        <a:pt x="121" y="308"/>
                      </a:lnTo>
                      <a:lnTo>
                        <a:pt x="123" y="327"/>
                      </a:lnTo>
                      <a:lnTo>
                        <a:pt x="0" y="337"/>
                      </a:lnTo>
                      <a:lnTo>
                        <a:pt x="3" y="319"/>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8" name="Freeform 114"/>
                <p:cNvSpPr>
                  <a:spLocks/>
                </p:cNvSpPr>
                <p:nvPr/>
              </p:nvSpPr>
              <p:spPr bwMode="auto">
                <a:xfrm>
                  <a:off x="3655" y="2194"/>
                  <a:ext cx="744" cy="264"/>
                </a:xfrm>
                <a:custGeom>
                  <a:avLst/>
                  <a:gdLst>
                    <a:gd name="T0" fmla="*/ 11 w 794"/>
                    <a:gd name="T1" fmla="*/ 220 h 263"/>
                    <a:gd name="T2" fmla="*/ 8 w 794"/>
                    <a:gd name="T3" fmla="*/ 216 h 263"/>
                    <a:gd name="T4" fmla="*/ 25 w 794"/>
                    <a:gd name="T5" fmla="*/ 199 h 263"/>
                    <a:gd name="T6" fmla="*/ 44 w 794"/>
                    <a:gd name="T7" fmla="*/ 158 h 263"/>
                    <a:gd name="T8" fmla="*/ 37 w 794"/>
                    <a:gd name="T9" fmla="*/ 148 h 263"/>
                    <a:gd name="T10" fmla="*/ 46 w 794"/>
                    <a:gd name="T11" fmla="*/ 125 h 263"/>
                    <a:gd name="T12" fmla="*/ 46 w 794"/>
                    <a:gd name="T13" fmla="*/ 102 h 263"/>
                    <a:gd name="T14" fmla="*/ 58 w 794"/>
                    <a:gd name="T15" fmla="*/ 86 h 263"/>
                    <a:gd name="T16" fmla="*/ 154 w 794"/>
                    <a:gd name="T17" fmla="*/ 76 h 263"/>
                    <a:gd name="T18" fmla="*/ 153 w 794"/>
                    <a:gd name="T19" fmla="*/ 57 h 263"/>
                    <a:gd name="T20" fmla="*/ 185 w 794"/>
                    <a:gd name="T21" fmla="*/ 60 h 263"/>
                    <a:gd name="T22" fmla="*/ 474 w 794"/>
                    <a:gd name="T23" fmla="*/ 25 h 263"/>
                    <a:gd name="T24" fmla="*/ 619 w 794"/>
                    <a:gd name="T25" fmla="*/ 0 h 263"/>
                    <a:gd name="T26" fmla="*/ 593 w 794"/>
                    <a:gd name="T27" fmla="*/ 63 h 263"/>
                    <a:gd name="T28" fmla="*/ 554 w 794"/>
                    <a:gd name="T29" fmla="*/ 75 h 263"/>
                    <a:gd name="T30" fmla="*/ 535 w 794"/>
                    <a:gd name="T31" fmla="*/ 107 h 263"/>
                    <a:gd name="T32" fmla="*/ 464 w 794"/>
                    <a:gd name="T33" fmla="*/ 163 h 263"/>
                    <a:gd name="T34" fmla="*/ 460 w 794"/>
                    <a:gd name="T35" fmla="*/ 182 h 263"/>
                    <a:gd name="T36" fmla="*/ 444 w 794"/>
                    <a:gd name="T37" fmla="*/ 194 h 263"/>
                    <a:gd name="T38" fmla="*/ 444 w 794"/>
                    <a:gd name="T39" fmla="*/ 220 h 263"/>
                    <a:gd name="T40" fmla="*/ 348 w 794"/>
                    <a:gd name="T41" fmla="*/ 234 h 263"/>
                    <a:gd name="T42" fmla="*/ 156 w 794"/>
                    <a:gd name="T43" fmla="*/ 255 h 263"/>
                    <a:gd name="T44" fmla="*/ 0 w 794"/>
                    <a:gd name="T45" fmla="*/ 267 h 263"/>
                    <a:gd name="T46" fmla="*/ 11 w 794"/>
                    <a:gd name="T47" fmla="*/ 220 h 263"/>
                    <a:gd name="T48" fmla="*/ 11 w 794"/>
                    <a:gd name="T49" fmla="*/ 220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4"/>
                    <a:gd name="T76" fmla="*/ 0 h 263"/>
                    <a:gd name="T77" fmla="*/ 794 w 794"/>
                    <a:gd name="T78" fmla="*/ 263 h 2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4" h="263">
                      <a:moveTo>
                        <a:pt x="15" y="216"/>
                      </a:moveTo>
                      <a:lnTo>
                        <a:pt x="10" y="212"/>
                      </a:lnTo>
                      <a:lnTo>
                        <a:pt x="33" y="195"/>
                      </a:lnTo>
                      <a:lnTo>
                        <a:pt x="56" y="154"/>
                      </a:lnTo>
                      <a:lnTo>
                        <a:pt x="47" y="144"/>
                      </a:lnTo>
                      <a:lnTo>
                        <a:pt x="59" y="125"/>
                      </a:lnTo>
                      <a:lnTo>
                        <a:pt x="59" y="102"/>
                      </a:lnTo>
                      <a:lnTo>
                        <a:pt x="75" y="86"/>
                      </a:lnTo>
                      <a:lnTo>
                        <a:pt x="198" y="76"/>
                      </a:lnTo>
                      <a:lnTo>
                        <a:pt x="196" y="57"/>
                      </a:lnTo>
                      <a:lnTo>
                        <a:pt x="237" y="60"/>
                      </a:lnTo>
                      <a:lnTo>
                        <a:pt x="609" y="25"/>
                      </a:lnTo>
                      <a:lnTo>
                        <a:pt x="794" y="0"/>
                      </a:lnTo>
                      <a:lnTo>
                        <a:pt x="761" y="63"/>
                      </a:lnTo>
                      <a:lnTo>
                        <a:pt x="711" y="75"/>
                      </a:lnTo>
                      <a:lnTo>
                        <a:pt x="687" y="107"/>
                      </a:lnTo>
                      <a:lnTo>
                        <a:pt x="596" y="159"/>
                      </a:lnTo>
                      <a:lnTo>
                        <a:pt x="591" y="178"/>
                      </a:lnTo>
                      <a:lnTo>
                        <a:pt x="569" y="190"/>
                      </a:lnTo>
                      <a:lnTo>
                        <a:pt x="569" y="216"/>
                      </a:lnTo>
                      <a:lnTo>
                        <a:pt x="446" y="230"/>
                      </a:lnTo>
                      <a:lnTo>
                        <a:pt x="200" y="251"/>
                      </a:lnTo>
                      <a:lnTo>
                        <a:pt x="0" y="263"/>
                      </a:lnTo>
                      <a:lnTo>
                        <a:pt x="15" y="216"/>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9" name="Freeform 115"/>
                <p:cNvSpPr>
                  <a:spLocks/>
                </p:cNvSpPr>
                <p:nvPr/>
              </p:nvSpPr>
              <p:spPr bwMode="auto">
                <a:xfrm>
                  <a:off x="3553" y="2445"/>
                  <a:ext cx="311" cy="558"/>
                </a:xfrm>
                <a:custGeom>
                  <a:avLst/>
                  <a:gdLst>
                    <a:gd name="T0" fmla="*/ 19 w 330"/>
                    <a:gd name="T1" fmla="*/ 393 h 557"/>
                    <a:gd name="T2" fmla="*/ 43 w 330"/>
                    <a:gd name="T3" fmla="*/ 351 h 557"/>
                    <a:gd name="T4" fmla="*/ 36 w 330"/>
                    <a:gd name="T5" fmla="*/ 339 h 557"/>
                    <a:gd name="T6" fmla="*/ 25 w 330"/>
                    <a:gd name="T7" fmla="*/ 245 h 557"/>
                    <a:gd name="T8" fmla="*/ 23 w 330"/>
                    <a:gd name="T9" fmla="*/ 183 h 557"/>
                    <a:gd name="T10" fmla="*/ 39 w 330"/>
                    <a:gd name="T11" fmla="*/ 115 h 557"/>
                    <a:gd name="T12" fmla="*/ 68 w 330"/>
                    <a:gd name="T13" fmla="*/ 68 h 557"/>
                    <a:gd name="T14" fmla="*/ 66 w 330"/>
                    <a:gd name="T15" fmla="*/ 55 h 557"/>
                    <a:gd name="T16" fmla="*/ 85 w 330"/>
                    <a:gd name="T17" fmla="*/ 12 h 557"/>
                    <a:gd name="T18" fmla="*/ 242 w 330"/>
                    <a:gd name="T19" fmla="*/ 0 h 557"/>
                    <a:gd name="T20" fmla="*/ 251 w 330"/>
                    <a:gd name="T21" fmla="*/ 10 h 557"/>
                    <a:gd name="T22" fmla="*/ 242 w 330"/>
                    <a:gd name="T23" fmla="*/ 360 h 557"/>
                    <a:gd name="T24" fmla="*/ 260 w 330"/>
                    <a:gd name="T25" fmla="*/ 527 h 557"/>
                    <a:gd name="T26" fmla="*/ 254 w 330"/>
                    <a:gd name="T27" fmla="*/ 535 h 557"/>
                    <a:gd name="T28" fmla="*/ 221 w 330"/>
                    <a:gd name="T29" fmla="*/ 525 h 557"/>
                    <a:gd name="T30" fmla="*/ 170 w 330"/>
                    <a:gd name="T31" fmla="*/ 561 h 557"/>
                    <a:gd name="T32" fmla="*/ 144 w 330"/>
                    <a:gd name="T33" fmla="*/ 508 h 557"/>
                    <a:gd name="T34" fmla="*/ 148 w 330"/>
                    <a:gd name="T35" fmla="*/ 469 h 557"/>
                    <a:gd name="T36" fmla="*/ 0 w 330"/>
                    <a:gd name="T37" fmla="*/ 477 h 557"/>
                    <a:gd name="T38" fmla="*/ 19 w 330"/>
                    <a:gd name="T39" fmla="*/ 393 h 557"/>
                    <a:gd name="T40" fmla="*/ 19 w 330"/>
                    <a:gd name="T41" fmla="*/ 393 h 5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0"/>
                    <a:gd name="T64" fmla="*/ 0 h 557"/>
                    <a:gd name="T65" fmla="*/ 330 w 330"/>
                    <a:gd name="T66" fmla="*/ 557 h 5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0" h="557">
                      <a:moveTo>
                        <a:pt x="23" y="389"/>
                      </a:moveTo>
                      <a:lnTo>
                        <a:pt x="55" y="347"/>
                      </a:lnTo>
                      <a:lnTo>
                        <a:pt x="45" y="335"/>
                      </a:lnTo>
                      <a:lnTo>
                        <a:pt x="32" y="245"/>
                      </a:lnTo>
                      <a:lnTo>
                        <a:pt x="28" y="183"/>
                      </a:lnTo>
                      <a:lnTo>
                        <a:pt x="50" y="115"/>
                      </a:lnTo>
                      <a:lnTo>
                        <a:pt x="86" y="68"/>
                      </a:lnTo>
                      <a:lnTo>
                        <a:pt x="83" y="55"/>
                      </a:lnTo>
                      <a:lnTo>
                        <a:pt x="108" y="12"/>
                      </a:lnTo>
                      <a:lnTo>
                        <a:pt x="308" y="0"/>
                      </a:lnTo>
                      <a:lnTo>
                        <a:pt x="317" y="10"/>
                      </a:lnTo>
                      <a:lnTo>
                        <a:pt x="308" y="356"/>
                      </a:lnTo>
                      <a:lnTo>
                        <a:pt x="330" y="523"/>
                      </a:lnTo>
                      <a:lnTo>
                        <a:pt x="322" y="531"/>
                      </a:lnTo>
                      <a:lnTo>
                        <a:pt x="280" y="521"/>
                      </a:lnTo>
                      <a:lnTo>
                        <a:pt x="215" y="557"/>
                      </a:lnTo>
                      <a:lnTo>
                        <a:pt x="183" y="504"/>
                      </a:lnTo>
                      <a:lnTo>
                        <a:pt x="188" y="465"/>
                      </a:lnTo>
                      <a:lnTo>
                        <a:pt x="0" y="473"/>
                      </a:lnTo>
                      <a:lnTo>
                        <a:pt x="23" y="389"/>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0" name="Freeform 116"/>
                <p:cNvSpPr>
                  <a:spLocks/>
                </p:cNvSpPr>
                <p:nvPr/>
              </p:nvSpPr>
              <p:spPr bwMode="auto">
                <a:xfrm>
                  <a:off x="3843" y="2424"/>
                  <a:ext cx="333" cy="562"/>
                </a:xfrm>
                <a:custGeom>
                  <a:avLst/>
                  <a:gdLst>
                    <a:gd name="T0" fmla="*/ 8 w 354"/>
                    <a:gd name="T1" fmla="*/ 31 h 562"/>
                    <a:gd name="T2" fmla="*/ 0 w 354"/>
                    <a:gd name="T3" fmla="*/ 377 h 562"/>
                    <a:gd name="T4" fmla="*/ 18 w 354"/>
                    <a:gd name="T5" fmla="*/ 544 h 562"/>
                    <a:gd name="T6" fmla="*/ 37 w 354"/>
                    <a:gd name="T7" fmla="*/ 551 h 562"/>
                    <a:gd name="T8" fmla="*/ 54 w 354"/>
                    <a:gd name="T9" fmla="*/ 538 h 562"/>
                    <a:gd name="T10" fmla="*/ 64 w 354"/>
                    <a:gd name="T11" fmla="*/ 551 h 562"/>
                    <a:gd name="T12" fmla="*/ 49 w 354"/>
                    <a:gd name="T13" fmla="*/ 562 h 562"/>
                    <a:gd name="T14" fmla="*/ 87 w 354"/>
                    <a:gd name="T15" fmla="*/ 549 h 562"/>
                    <a:gd name="T16" fmla="*/ 95 w 354"/>
                    <a:gd name="T17" fmla="*/ 534 h 562"/>
                    <a:gd name="T18" fmla="*/ 90 w 354"/>
                    <a:gd name="T19" fmla="*/ 525 h 562"/>
                    <a:gd name="T20" fmla="*/ 92 w 354"/>
                    <a:gd name="T21" fmla="*/ 510 h 562"/>
                    <a:gd name="T22" fmla="*/ 74 w 354"/>
                    <a:gd name="T23" fmla="*/ 489 h 562"/>
                    <a:gd name="T24" fmla="*/ 74 w 354"/>
                    <a:gd name="T25" fmla="*/ 471 h 562"/>
                    <a:gd name="T26" fmla="*/ 277 w 354"/>
                    <a:gd name="T27" fmla="*/ 449 h 562"/>
                    <a:gd name="T28" fmla="*/ 261 w 354"/>
                    <a:gd name="T29" fmla="*/ 360 h 562"/>
                    <a:gd name="T30" fmla="*/ 271 w 354"/>
                    <a:gd name="T31" fmla="*/ 306 h 562"/>
                    <a:gd name="T32" fmla="*/ 246 w 354"/>
                    <a:gd name="T33" fmla="*/ 237 h 562"/>
                    <a:gd name="T34" fmla="*/ 192 w 354"/>
                    <a:gd name="T35" fmla="*/ 0 h 562"/>
                    <a:gd name="T36" fmla="*/ 0 w 354"/>
                    <a:gd name="T37" fmla="*/ 21 h 562"/>
                    <a:gd name="T38" fmla="*/ 8 w 354"/>
                    <a:gd name="T39" fmla="*/ 31 h 562"/>
                    <a:gd name="T40" fmla="*/ 8 w 354"/>
                    <a:gd name="T41" fmla="*/ 31 h 5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2"/>
                    <a:gd name="T65" fmla="*/ 354 w 354"/>
                    <a:gd name="T66" fmla="*/ 562 h 5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2">
                      <a:moveTo>
                        <a:pt x="9" y="31"/>
                      </a:moveTo>
                      <a:lnTo>
                        <a:pt x="0" y="377"/>
                      </a:lnTo>
                      <a:lnTo>
                        <a:pt x="22" y="544"/>
                      </a:lnTo>
                      <a:lnTo>
                        <a:pt x="47" y="551"/>
                      </a:lnTo>
                      <a:lnTo>
                        <a:pt x="69" y="538"/>
                      </a:lnTo>
                      <a:lnTo>
                        <a:pt x="82" y="551"/>
                      </a:lnTo>
                      <a:lnTo>
                        <a:pt x="63" y="562"/>
                      </a:lnTo>
                      <a:lnTo>
                        <a:pt x="111" y="549"/>
                      </a:lnTo>
                      <a:lnTo>
                        <a:pt x="121" y="534"/>
                      </a:lnTo>
                      <a:lnTo>
                        <a:pt x="115" y="525"/>
                      </a:lnTo>
                      <a:lnTo>
                        <a:pt x="118" y="510"/>
                      </a:lnTo>
                      <a:lnTo>
                        <a:pt x="95" y="489"/>
                      </a:lnTo>
                      <a:lnTo>
                        <a:pt x="95" y="471"/>
                      </a:lnTo>
                      <a:lnTo>
                        <a:pt x="354" y="449"/>
                      </a:lnTo>
                      <a:lnTo>
                        <a:pt x="333" y="360"/>
                      </a:lnTo>
                      <a:lnTo>
                        <a:pt x="346" y="306"/>
                      </a:lnTo>
                      <a:lnTo>
                        <a:pt x="314" y="237"/>
                      </a:lnTo>
                      <a:lnTo>
                        <a:pt x="246" y="0"/>
                      </a:lnTo>
                      <a:lnTo>
                        <a:pt x="0" y="21"/>
                      </a:lnTo>
                      <a:lnTo>
                        <a:pt x="9" y="31"/>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1" name="Freeform 117"/>
                <p:cNvSpPr>
                  <a:spLocks/>
                </p:cNvSpPr>
                <p:nvPr/>
              </p:nvSpPr>
              <p:spPr bwMode="auto">
                <a:xfrm>
                  <a:off x="4074" y="2396"/>
                  <a:ext cx="470" cy="513"/>
                </a:xfrm>
                <a:custGeom>
                  <a:avLst/>
                  <a:gdLst>
                    <a:gd name="T0" fmla="*/ 53 w 500"/>
                    <a:gd name="T1" fmla="*/ 266 h 513"/>
                    <a:gd name="T2" fmla="*/ 78 w 500"/>
                    <a:gd name="T3" fmla="*/ 335 h 513"/>
                    <a:gd name="T4" fmla="*/ 68 w 500"/>
                    <a:gd name="T5" fmla="*/ 389 h 513"/>
                    <a:gd name="T6" fmla="*/ 85 w 500"/>
                    <a:gd name="T7" fmla="*/ 478 h 513"/>
                    <a:gd name="T8" fmla="*/ 100 w 500"/>
                    <a:gd name="T9" fmla="*/ 507 h 513"/>
                    <a:gd name="T10" fmla="*/ 308 w 500"/>
                    <a:gd name="T11" fmla="*/ 492 h 513"/>
                    <a:gd name="T12" fmla="*/ 311 w 500"/>
                    <a:gd name="T13" fmla="*/ 510 h 513"/>
                    <a:gd name="T14" fmla="*/ 323 w 500"/>
                    <a:gd name="T15" fmla="*/ 513 h 513"/>
                    <a:gd name="T16" fmla="*/ 319 w 500"/>
                    <a:gd name="T17" fmla="*/ 469 h 513"/>
                    <a:gd name="T18" fmla="*/ 327 w 500"/>
                    <a:gd name="T19" fmla="*/ 458 h 513"/>
                    <a:gd name="T20" fmla="*/ 358 w 500"/>
                    <a:gd name="T21" fmla="*/ 466 h 513"/>
                    <a:gd name="T22" fmla="*/ 362 w 500"/>
                    <a:gd name="T23" fmla="*/ 435 h 513"/>
                    <a:gd name="T24" fmla="*/ 359 w 500"/>
                    <a:gd name="T25" fmla="*/ 395 h 513"/>
                    <a:gd name="T26" fmla="*/ 371 w 500"/>
                    <a:gd name="T27" fmla="*/ 384 h 513"/>
                    <a:gd name="T28" fmla="*/ 390 w 500"/>
                    <a:gd name="T29" fmla="*/ 306 h 513"/>
                    <a:gd name="T30" fmla="*/ 378 w 500"/>
                    <a:gd name="T31" fmla="*/ 303 h 513"/>
                    <a:gd name="T32" fmla="*/ 327 w 500"/>
                    <a:gd name="T33" fmla="*/ 202 h 513"/>
                    <a:gd name="T34" fmla="*/ 216 w 500"/>
                    <a:gd name="T35" fmla="*/ 76 h 513"/>
                    <a:gd name="T36" fmla="*/ 169 w 500"/>
                    <a:gd name="T37" fmla="*/ 37 h 513"/>
                    <a:gd name="T38" fmla="*/ 186 w 500"/>
                    <a:gd name="T39" fmla="*/ 0 h 513"/>
                    <a:gd name="T40" fmla="*/ 96 w 500"/>
                    <a:gd name="T41" fmla="*/ 15 h 513"/>
                    <a:gd name="T42" fmla="*/ 0 w 500"/>
                    <a:gd name="T43" fmla="*/ 29 h 513"/>
                    <a:gd name="T44" fmla="*/ 53 w 500"/>
                    <a:gd name="T45" fmla="*/ 266 h 513"/>
                    <a:gd name="T46" fmla="*/ 53 w 500"/>
                    <a:gd name="T47" fmla="*/ 266 h 5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3"/>
                    <a:gd name="T74" fmla="*/ 500 w 500"/>
                    <a:gd name="T75" fmla="*/ 513 h 5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3">
                      <a:moveTo>
                        <a:pt x="68" y="266"/>
                      </a:moveTo>
                      <a:lnTo>
                        <a:pt x="100" y="335"/>
                      </a:lnTo>
                      <a:lnTo>
                        <a:pt x="87" y="389"/>
                      </a:lnTo>
                      <a:lnTo>
                        <a:pt x="108" y="478"/>
                      </a:lnTo>
                      <a:lnTo>
                        <a:pt x="128" y="507"/>
                      </a:lnTo>
                      <a:lnTo>
                        <a:pt x="395" y="492"/>
                      </a:lnTo>
                      <a:lnTo>
                        <a:pt x="398" y="510"/>
                      </a:lnTo>
                      <a:lnTo>
                        <a:pt x="414" y="513"/>
                      </a:lnTo>
                      <a:lnTo>
                        <a:pt x="408" y="469"/>
                      </a:lnTo>
                      <a:lnTo>
                        <a:pt x="419" y="458"/>
                      </a:lnTo>
                      <a:lnTo>
                        <a:pt x="458" y="466"/>
                      </a:lnTo>
                      <a:lnTo>
                        <a:pt x="464" y="435"/>
                      </a:lnTo>
                      <a:lnTo>
                        <a:pt x="460" y="395"/>
                      </a:lnTo>
                      <a:lnTo>
                        <a:pt x="476" y="384"/>
                      </a:lnTo>
                      <a:lnTo>
                        <a:pt x="500" y="306"/>
                      </a:lnTo>
                      <a:lnTo>
                        <a:pt x="484" y="303"/>
                      </a:lnTo>
                      <a:lnTo>
                        <a:pt x="419" y="202"/>
                      </a:lnTo>
                      <a:lnTo>
                        <a:pt x="278" y="76"/>
                      </a:lnTo>
                      <a:lnTo>
                        <a:pt x="217" y="37"/>
                      </a:lnTo>
                      <a:lnTo>
                        <a:pt x="238" y="0"/>
                      </a:lnTo>
                      <a:lnTo>
                        <a:pt x="123" y="15"/>
                      </a:lnTo>
                      <a:lnTo>
                        <a:pt x="0" y="29"/>
                      </a:lnTo>
                      <a:lnTo>
                        <a:pt x="68" y="266"/>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2" name="Freeform 118"/>
                <p:cNvSpPr>
                  <a:spLocks/>
                </p:cNvSpPr>
                <p:nvPr/>
              </p:nvSpPr>
              <p:spPr bwMode="auto">
                <a:xfrm>
                  <a:off x="3932" y="2853"/>
                  <a:ext cx="794" cy="623"/>
                </a:xfrm>
                <a:custGeom>
                  <a:avLst/>
                  <a:gdLst>
                    <a:gd name="T0" fmla="*/ 0 w 844"/>
                    <a:gd name="T1" fmla="*/ 60 h 623"/>
                    <a:gd name="T2" fmla="*/ 19 w 844"/>
                    <a:gd name="T3" fmla="*/ 81 h 623"/>
                    <a:gd name="T4" fmla="*/ 16 w 844"/>
                    <a:gd name="T5" fmla="*/ 96 h 623"/>
                    <a:gd name="T6" fmla="*/ 21 w 844"/>
                    <a:gd name="T7" fmla="*/ 105 h 623"/>
                    <a:gd name="T8" fmla="*/ 12 w 844"/>
                    <a:gd name="T9" fmla="*/ 120 h 623"/>
                    <a:gd name="T10" fmla="*/ 90 w 844"/>
                    <a:gd name="T11" fmla="*/ 86 h 623"/>
                    <a:gd name="T12" fmla="*/ 189 w 844"/>
                    <a:gd name="T13" fmla="*/ 165 h 623"/>
                    <a:gd name="T14" fmla="*/ 271 w 844"/>
                    <a:gd name="T15" fmla="*/ 110 h 623"/>
                    <a:gd name="T16" fmla="*/ 317 w 844"/>
                    <a:gd name="T17" fmla="*/ 123 h 623"/>
                    <a:gd name="T18" fmla="*/ 377 w 844"/>
                    <a:gd name="T19" fmla="*/ 198 h 623"/>
                    <a:gd name="T20" fmla="*/ 399 w 844"/>
                    <a:gd name="T21" fmla="*/ 198 h 623"/>
                    <a:gd name="T22" fmla="*/ 417 w 844"/>
                    <a:gd name="T23" fmla="*/ 249 h 623"/>
                    <a:gd name="T24" fmla="*/ 412 w 844"/>
                    <a:gd name="T25" fmla="*/ 352 h 623"/>
                    <a:gd name="T26" fmla="*/ 426 w 844"/>
                    <a:gd name="T27" fmla="*/ 363 h 623"/>
                    <a:gd name="T28" fmla="*/ 428 w 844"/>
                    <a:gd name="T29" fmla="*/ 346 h 623"/>
                    <a:gd name="T30" fmla="*/ 448 w 844"/>
                    <a:gd name="T31" fmla="*/ 346 h 623"/>
                    <a:gd name="T32" fmla="*/ 428 w 844"/>
                    <a:gd name="T33" fmla="*/ 393 h 623"/>
                    <a:gd name="T34" fmla="*/ 480 w 844"/>
                    <a:gd name="T35" fmla="*/ 457 h 623"/>
                    <a:gd name="T36" fmla="*/ 486 w 844"/>
                    <a:gd name="T37" fmla="*/ 440 h 623"/>
                    <a:gd name="T38" fmla="*/ 491 w 844"/>
                    <a:gd name="T39" fmla="*/ 485 h 623"/>
                    <a:gd name="T40" fmla="*/ 508 w 844"/>
                    <a:gd name="T41" fmla="*/ 495 h 623"/>
                    <a:gd name="T42" fmla="*/ 525 w 844"/>
                    <a:gd name="T43" fmla="*/ 550 h 623"/>
                    <a:gd name="T44" fmla="*/ 543 w 844"/>
                    <a:gd name="T45" fmla="*/ 550 h 623"/>
                    <a:gd name="T46" fmla="*/ 581 w 844"/>
                    <a:gd name="T47" fmla="*/ 601 h 623"/>
                    <a:gd name="T48" fmla="*/ 602 w 844"/>
                    <a:gd name="T49" fmla="*/ 605 h 623"/>
                    <a:gd name="T50" fmla="*/ 602 w 844"/>
                    <a:gd name="T51" fmla="*/ 613 h 623"/>
                    <a:gd name="T52" fmla="*/ 588 w 844"/>
                    <a:gd name="T53" fmla="*/ 627 h 623"/>
                    <a:gd name="T54" fmla="*/ 621 w 844"/>
                    <a:gd name="T55" fmla="*/ 621 h 623"/>
                    <a:gd name="T56" fmla="*/ 643 w 844"/>
                    <a:gd name="T57" fmla="*/ 609 h 623"/>
                    <a:gd name="T58" fmla="*/ 654 w 844"/>
                    <a:gd name="T59" fmla="*/ 537 h 623"/>
                    <a:gd name="T60" fmla="*/ 661 w 844"/>
                    <a:gd name="T61" fmla="*/ 540 h 623"/>
                    <a:gd name="T62" fmla="*/ 655 w 844"/>
                    <a:gd name="T63" fmla="*/ 440 h 623"/>
                    <a:gd name="T64" fmla="*/ 647 w 844"/>
                    <a:gd name="T65" fmla="*/ 410 h 623"/>
                    <a:gd name="T66" fmla="*/ 575 w 844"/>
                    <a:gd name="T67" fmla="*/ 261 h 623"/>
                    <a:gd name="T68" fmla="*/ 520 w 844"/>
                    <a:gd name="T69" fmla="*/ 123 h 623"/>
                    <a:gd name="T70" fmla="*/ 485 w 844"/>
                    <a:gd name="T71" fmla="*/ 10 h 623"/>
                    <a:gd name="T72" fmla="*/ 477 w 844"/>
                    <a:gd name="T73" fmla="*/ 8 h 623"/>
                    <a:gd name="T74" fmla="*/ 446 w 844"/>
                    <a:gd name="T75" fmla="*/ 0 h 623"/>
                    <a:gd name="T76" fmla="*/ 438 w 844"/>
                    <a:gd name="T77" fmla="*/ 11 h 623"/>
                    <a:gd name="T78" fmla="*/ 442 w 844"/>
                    <a:gd name="T79" fmla="*/ 55 h 623"/>
                    <a:gd name="T80" fmla="*/ 429 w 844"/>
                    <a:gd name="T81" fmla="*/ 52 h 623"/>
                    <a:gd name="T82" fmla="*/ 428 w 844"/>
                    <a:gd name="T83" fmla="*/ 34 h 623"/>
                    <a:gd name="T84" fmla="*/ 217 w 844"/>
                    <a:gd name="T85" fmla="*/ 49 h 623"/>
                    <a:gd name="T86" fmla="*/ 203 w 844"/>
                    <a:gd name="T87" fmla="*/ 20 h 623"/>
                    <a:gd name="T88" fmla="*/ 0 w 844"/>
                    <a:gd name="T89" fmla="*/ 42 h 623"/>
                    <a:gd name="T90" fmla="*/ 0 w 844"/>
                    <a:gd name="T91" fmla="*/ 60 h 623"/>
                    <a:gd name="T92" fmla="*/ 0 w 844"/>
                    <a:gd name="T93" fmla="*/ 60 h 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4"/>
                    <a:gd name="T142" fmla="*/ 0 h 623"/>
                    <a:gd name="T143" fmla="*/ 844 w 844"/>
                    <a:gd name="T144" fmla="*/ 623 h 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4" h="623">
                      <a:moveTo>
                        <a:pt x="0" y="60"/>
                      </a:moveTo>
                      <a:lnTo>
                        <a:pt x="23" y="81"/>
                      </a:lnTo>
                      <a:lnTo>
                        <a:pt x="20" y="96"/>
                      </a:lnTo>
                      <a:lnTo>
                        <a:pt x="26" y="105"/>
                      </a:lnTo>
                      <a:lnTo>
                        <a:pt x="16" y="120"/>
                      </a:lnTo>
                      <a:lnTo>
                        <a:pt x="115" y="86"/>
                      </a:lnTo>
                      <a:lnTo>
                        <a:pt x="241" y="165"/>
                      </a:lnTo>
                      <a:lnTo>
                        <a:pt x="345" y="110"/>
                      </a:lnTo>
                      <a:lnTo>
                        <a:pt x="405" y="123"/>
                      </a:lnTo>
                      <a:lnTo>
                        <a:pt x="481" y="198"/>
                      </a:lnTo>
                      <a:lnTo>
                        <a:pt x="509" y="198"/>
                      </a:lnTo>
                      <a:lnTo>
                        <a:pt x="533" y="249"/>
                      </a:lnTo>
                      <a:lnTo>
                        <a:pt x="526" y="348"/>
                      </a:lnTo>
                      <a:lnTo>
                        <a:pt x="544" y="359"/>
                      </a:lnTo>
                      <a:lnTo>
                        <a:pt x="547" y="342"/>
                      </a:lnTo>
                      <a:lnTo>
                        <a:pt x="572" y="342"/>
                      </a:lnTo>
                      <a:lnTo>
                        <a:pt x="547" y="389"/>
                      </a:lnTo>
                      <a:lnTo>
                        <a:pt x="612" y="453"/>
                      </a:lnTo>
                      <a:lnTo>
                        <a:pt x="622" y="436"/>
                      </a:lnTo>
                      <a:lnTo>
                        <a:pt x="627" y="481"/>
                      </a:lnTo>
                      <a:lnTo>
                        <a:pt x="648" y="491"/>
                      </a:lnTo>
                      <a:lnTo>
                        <a:pt x="670" y="546"/>
                      </a:lnTo>
                      <a:lnTo>
                        <a:pt x="693" y="546"/>
                      </a:lnTo>
                      <a:lnTo>
                        <a:pt x="742" y="597"/>
                      </a:lnTo>
                      <a:lnTo>
                        <a:pt x="769" y="601"/>
                      </a:lnTo>
                      <a:lnTo>
                        <a:pt x="769" y="609"/>
                      </a:lnTo>
                      <a:lnTo>
                        <a:pt x="750" y="623"/>
                      </a:lnTo>
                      <a:lnTo>
                        <a:pt x="793" y="617"/>
                      </a:lnTo>
                      <a:lnTo>
                        <a:pt x="821" y="605"/>
                      </a:lnTo>
                      <a:lnTo>
                        <a:pt x="836" y="533"/>
                      </a:lnTo>
                      <a:lnTo>
                        <a:pt x="844" y="536"/>
                      </a:lnTo>
                      <a:lnTo>
                        <a:pt x="837" y="436"/>
                      </a:lnTo>
                      <a:lnTo>
                        <a:pt x="826" y="406"/>
                      </a:lnTo>
                      <a:lnTo>
                        <a:pt x="735" y="261"/>
                      </a:lnTo>
                      <a:lnTo>
                        <a:pt x="664" y="123"/>
                      </a:lnTo>
                      <a:lnTo>
                        <a:pt x="620" y="10"/>
                      </a:lnTo>
                      <a:lnTo>
                        <a:pt x="609" y="8"/>
                      </a:lnTo>
                      <a:lnTo>
                        <a:pt x="570" y="0"/>
                      </a:lnTo>
                      <a:lnTo>
                        <a:pt x="559" y="11"/>
                      </a:lnTo>
                      <a:lnTo>
                        <a:pt x="565" y="55"/>
                      </a:lnTo>
                      <a:lnTo>
                        <a:pt x="549" y="52"/>
                      </a:lnTo>
                      <a:lnTo>
                        <a:pt x="546" y="34"/>
                      </a:lnTo>
                      <a:lnTo>
                        <a:pt x="279" y="49"/>
                      </a:lnTo>
                      <a:lnTo>
                        <a:pt x="259" y="20"/>
                      </a:lnTo>
                      <a:lnTo>
                        <a:pt x="0" y="42"/>
                      </a:lnTo>
                      <a:lnTo>
                        <a:pt x="0" y="6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3" name="Freeform 119"/>
                <p:cNvSpPr>
                  <a:spLocks/>
                </p:cNvSpPr>
                <p:nvPr/>
              </p:nvSpPr>
              <p:spPr bwMode="auto">
                <a:xfrm>
                  <a:off x="4062" y="1569"/>
                  <a:ext cx="364" cy="429"/>
                </a:xfrm>
                <a:custGeom>
                  <a:avLst/>
                  <a:gdLst>
                    <a:gd name="T0" fmla="*/ 0 w 390"/>
                    <a:gd name="T1" fmla="*/ 77 h 428"/>
                    <a:gd name="T2" fmla="*/ 24 w 390"/>
                    <a:gd name="T3" fmla="*/ 379 h 428"/>
                    <a:gd name="T4" fmla="*/ 64 w 390"/>
                    <a:gd name="T5" fmla="*/ 384 h 428"/>
                    <a:gd name="T6" fmla="*/ 109 w 390"/>
                    <a:gd name="T7" fmla="*/ 418 h 428"/>
                    <a:gd name="T8" fmla="*/ 142 w 390"/>
                    <a:gd name="T9" fmla="*/ 416 h 428"/>
                    <a:gd name="T10" fmla="*/ 158 w 390"/>
                    <a:gd name="T11" fmla="*/ 403 h 428"/>
                    <a:gd name="T12" fmla="*/ 193 w 390"/>
                    <a:gd name="T13" fmla="*/ 432 h 428"/>
                    <a:gd name="T14" fmla="*/ 216 w 390"/>
                    <a:gd name="T15" fmla="*/ 408 h 428"/>
                    <a:gd name="T16" fmla="*/ 219 w 390"/>
                    <a:gd name="T17" fmla="*/ 361 h 428"/>
                    <a:gd name="T18" fmla="*/ 233 w 390"/>
                    <a:gd name="T19" fmla="*/ 371 h 428"/>
                    <a:gd name="T20" fmla="*/ 243 w 390"/>
                    <a:gd name="T21" fmla="*/ 332 h 428"/>
                    <a:gd name="T22" fmla="*/ 293 w 390"/>
                    <a:gd name="T23" fmla="*/ 275 h 428"/>
                    <a:gd name="T24" fmla="*/ 302 w 390"/>
                    <a:gd name="T25" fmla="*/ 179 h 428"/>
                    <a:gd name="T26" fmla="*/ 295 w 390"/>
                    <a:gd name="T27" fmla="*/ 160 h 428"/>
                    <a:gd name="T28" fmla="*/ 306 w 390"/>
                    <a:gd name="T29" fmla="*/ 150 h 428"/>
                    <a:gd name="T30" fmla="*/ 287 w 390"/>
                    <a:gd name="T31" fmla="*/ 0 h 428"/>
                    <a:gd name="T32" fmla="*/ 233 w 390"/>
                    <a:gd name="T33" fmla="*/ 34 h 428"/>
                    <a:gd name="T34" fmla="*/ 207 w 390"/>
                    <a:gd name="T35" fmla="*/ 69 h 428"/>
                    <a:gd name="T36" fmla="*/ 189 w 390"/>
                    <a:gd name="T37" fmla="*/ 71 h 428"/>
                    <a:gd name="T38" fmla="*/ 160 w 390"/>
                    <a:gd name="T39" fmla="*/ 90 h 428"/>
                    <a:gd name="T40" fmla="*/ 92 w 390"/>
                    <a:gd name="T41" fmla="*/ 61 h 428"/>
                    <a:gd name="T42" fmla="*/ 0 w 390"/>
                    <a:gd name="T43" fmla="*/ 77 h 428"/>
                    <a:gd name="T44" fmla="*/ 0 w 390"/>
                    <a:gd name="T45" fmla="*/ 77 h 4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8"/>
                    <a:gd name="T71" fmla="*/ 390 w 390"/>
                    <a:gd name="T72" fmla="*/ 428 h 4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8">
                      <a:moveTo>
                        <a:pt x="0" y="77"/>
                      </a:moveTo>
                      <a:lnTo>
                        <a:pt x="32" y="375"/>
                      </a:lnTo>
                      <a:lnTo>
                        <a:pt x="81" y="380"/>
                      </a:lnTo>
                      <a:lnTo>
                        <a:pt x="139" y="414"/>
                      </a:lnTo>
                      <a:lnTo>
                        <a:pt x="181" y="412"/>
                      </a:lnTo>
                      <a:lnTo>
                        <a:pt x="201" y="399"/>
                      </a:lnTo>
                      <a:lnTo>
                        <a:pt x="247" y="428"/>
                      </a:lnTo>
                      <a:lnTo>
                        <a:pt x="275" y="404"/>
                      </a:lnTo>
                      <a:lnTo>
                        <a:pt x="281" y="357"/>
                      </a:lnTo>
                      <a:lnTo>
                        <a:pt x="299" y="367"/>
                      </a:lnTo>
                      <a:lnTo>
                        <a:pt x="309" y="328"/>
                      </a:lnTo>
                      <a:lnTo>
                        <a:pt x="374" y="271"/>
                      </a:lnTo>
                      <a:lnTo>
                        <a:pt x="385" y="179"/>
                      </a:lnTo>
                      <a:lnTo>
                        <a:pt x="377" y="160"/>
                      </a:lnTo>
                      <a:lnTo>
                        <a:pt x="390" y="150"/>
                      </a:lnTo>
                      <a:lnTo>
                        <a:pt x="366" y="0"/>
                      </a:lnTo>
                      <a:lnTo>
                        <a:pt x="299" y="34"/>
                      </a:lnTo>
                      <a:lnTo>
                        <a:pt x="265" y="69"/>
                      </a:lnTo>
                      <a:lnTo>
                        <a:pt x="241" y="71"/>
                      </a:lnTo>
                      <a:lnTo>
                        <a:pt x="204" y="90"/>
                      </a:lnTo>
                      <a:lnTo>
                        <a:pt x="118" y="61"/>
                      </a:lnTo>
                      <a:lnTo>
                        <a:pt x="0" y="77"/>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4" name="Freeform 120"/>
                <p:cNvSpPr>
                  <a:spLocks/>
                </p:cNvSpPr>
                <p:nvPr/>
              </p:nvSpPr>
              <p:spPr bwMode="auto">
                <a:xfrm>
                  <a:off x="4294" y="1720"/>
                  <a:ext cx="392" cy="403"/>
                </a:xfrm>
                <a:custGeom>
                  <a:avLst/>
                  <a:gdLst>
                    <a:gd name="T0" fmla="*/ 0 w 417"/>
                    <a:gd name="T1" fmla="*/ 278 h 403"/>
                    <a:gd name="T2" fmla="*/ 11 w 417"/>
                    <a:gd name="T3" fmla="*/ 334 h 403"/>
                    <a:gd name="T4" fmla="*/ 53 w 417"/>
                    <a:gd name="T5" fmla="*/ 372 h 403"/>
                    <a:gd name="T6" fmla="*/ 73 w 417"/>
                    <a:gd name="T7" fmla="*/ 403 h 403"/>
                    <a:gd name="T8" fmla="*/ 136 w 417"/>
                    <a:gd name="T9" fmla="*/ 371 h 403"/>
                    <a:gd name="T10" fmla="*/ 163 w 417"/>
                    <a:gd name="T11" fmla="*/ 366 h 403"/>
                    <a:gd name="T12" fmla="*/ 179 w 417"/>
                    <a:gd name="T13" fmla="*/ 342 h 403"/>
                    <a:gd name="T14" fmla="*/ 202 w 417"/>
                    <a:gd name="T15" fmla="*/ 220 h 403"/>
                    <a:gd name="T16" fmla="*/ 228 w 417"/>
                    <a:gd name="T17" fmla="*/ 235 h 403"/>
                    <a:gd name="T18" fmla="*/ 280 w 417"/>
                    <a:gd name="T19" fmla="*/ 104 h 403"/>
                    <a:gd name="T20" fmla="*/ 319 w 417"/>
                    <a:gd name="T21" fmla="*/ 131 h 403"/>
                    <a:gd name="T22" fmla="*/ 325 w 417"/>
                    <a:gd name="T23" fmla="*/ 109 h 403"/>
                    <a:gd name="T24" fmla="*/ 298 w 417"/>
                    <a:gd name="T25" fmla="*/ 79 h 403"/>
                    <a:gd name="T26" fmla="*/ 275 w 417"/>
                    <a:gd name="T27" fmla="*/ 83 h 403"/>
                    <a:gd name="T28" fmla="*/ 269 w 417"/>
                    <a:gd name="T29" fmla="*/ 97 h 403"/>
                    <a:gd name="T30" fmla="*/ 228 w 417"/>
                    <a:gd name="T31" fmla="*/ 112 h 403"/>
                    <a:gd name="T32" fmla="*/ 203 w 417"/>
                    <a:gd name="T33" fmla="*/ 147 h 403"/>
                    <a:gd name="T34" fmla="*/ 196 w 417"/>
                    <a:gd name="T35" fmla="*/ 91 h 403"/>
                    <a:gd name="T36" fmla="*/ 125 w 417"/>
                    <a:gd name="T37" fmla="*/ 105 h 403"/>
                    <a:gd name="T38" fmla="*/ 111 w 417"/>
                    <a:gd name="T39" fmla="*/ 0 h 403"/>
                    <a:gd name="T40" fmla="*/ 102 w 417"/>
                    <a:gd name="T41" fmla="*/ 10 h 403"/>
                    <a:gd name="T42" fmla="*/ 108 w 417"/>
                    <a:gd name="T43" fmla="*/ 29 h 403"/>
                    <a:gd name="T44" fmla="*/ 99 w 417"/>
                    <a:gd name="T45" fmla="*/ 121 h 403"/>
                    <a:gd name="T46" fmla="*/ 49 w 417"/>
                    <a:gd name="T47" fmla="*/ 178 h 403"/>
                    <a:gd name="T48" fmla="*/ 40 w 417"/>
                    <a:gd name="T49" fmla="*/ 217 h 403"/>
                    <a:gd name="T50" fmla="*/ 26 w 417"/>
                    <a:gd name="T51" fmla="*/ 207 h 403"/>
                    <a:gd name="T52" fmla="*/ 22 w 417"/>
                    <a:gd name="T53" fmla="*/ 254 h 403"/>
                    <a:gd name="T54" fmla="*/ 0 w 417"/>
                    <a:gd name="T55" fmla="*/ 278 h 403"/>
                    <a:gd name="T56" fmla="*/ 0 w 417"/>
                    <a:gd name="T57" fmla="*/ 278 h 403"/>
                    <a:gd name="T58" fmla="*/ 0 w 417"/>
                    <a:gd name="T59" fmla="*/ 278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7"/>
                    <a:gd name="T91" fmla="*/ 0 h 403"/>
                    <a:gd name="T92" fmla="*/ 417 w 417"/>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7" h="403">
                      <a:moveTo>
                        <a:pt x="0" y="278"/>
                      </a:moveTo>
                      <a:lnTo>
                        <a:pt x="15" y="334"/>
                      </a:lnTo>
                      <a:lnTo>
                        <a:pt x="68" y="372"/>
                      </a:lnTo>
                      <a:lnTo>
                        <a:pt x="94" y="403"/>
                      </a:lnTo>
                      <a:lnTo>
                        <a:pt x="174" y="371"/>
                      </a:lnTo>
                      <a:lnTo>
                        <a:pt x="209" y="366"/>
                      </a:lnTo>
                      <a:lnTo>
                        <a:pt x="229" y="342"/>
                      </a:lnTo>
                      <a:lnTo>
                        <a:pt x="260" y="220"/>
                      </a:lnTo>
                      <a:lnTo>
                        <a:pt x="294" y="235"/>
                      </a:lnTo>
                      <a:lnTo>
                        <a:pt x="358" y="104"/>
                      </a:lnTo>
                      <a:lnTo>
                        <a:pt x="408" y="131"/>
                      </a:lnTo>
                      <a:lnTo>
                        <a:pt x="417" y="109"/>
                      </a:lnTo>
                      <a:lnTo>
                        <a:pt x="381" y="79"/>
                      </a:lnTo>
                      <a:lnTo>
                        <a:pt x="353" y="83"/>
                      </a:lnTo>
                      <a:lnTo>
                        <a:pt x="344" y="97"/>
                      </a:lnTo>
                      <a:lnTo>
                        <a:pt x="294" y="112"/>
                      </a:lnTo>
                      <a:lnTo>
                        <a:pt x="261" y="147"/>
                      </a:lnTo>
                      <a:lnTo>
                        <a:pt x="251" y="91"/>
                      </a:lnTo>
                      <a:lnTo>
                        <a:pt x="161" y="105"/>
                      </a:lnTo>
                      <a:lnTo>
                        <a:pt x="143" y="0"/>
                      </a:lnTo>
                      <a:lnTo>
                        <a:pt x="130" y="10"/>
                      </a:lnTo>
                      <a:lnTo>
                        <a:pt x="138" y="29"/>
                      </a:lnTo>
                      <a:lnTo>
                        <a:pt x="127" y="121"/>
                      </a:lnTo>
                      <a:lnTo>
                        <a:pt x="62" y="178"/>
                      </a:lnTo>
                      <a:lnTo>
                        <a:pt x="52" y="217"/>
                      </a:lnTo>
                      <a:lnTo>
                        <a:pt x="34" y="207"/>
                      </a:lnTo>
                      <a:lnTo>
                        <a:pt x="28" y="254"/>
                      </a:lnTo>
                      <a:lnTo>
                        <a:pt x="0" y="278"/>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5" name="Freeform 121"/>
                <p:cNvSpPr>
                  <a:spLocks/>
                </p:cNvSpPr>
                <p:nvPr/>
              </p:nvSpPr>
              <p:spPr bwMode="auto">
                <a:xfrm>
                  <a:off x="4530" y="1749"/>
                  <a:ext cx="398" cy="204"/>
                </a:xfrm>
                <a:custGeom>
                  <a:avLst/>
                  <a:gdLst>
                    <a:gd name="T0" fmla="*/ 0 w 423"/>
                    <a:gd name="T1" fmla="*/ 62 h 204"/>
                    <a:gd name="T2" fmla="*/ 8 w 423"/>
                    <a:gd name="T3" fmla="*/ 118 h 204"/>
                    <a:gd name="T4" fmla="*/ 34 w 423"/>
                    <a:gd name="T5" fmla="*/ 83 h 204"/>
                    <a:gd name="T6" fmla="*/ 73 w 423"/>
                    <a:gd name="T7" fmla="*/ 68 h 204"/>
                    <a:gd name="T8" fmla="*/ 80 w 423"/>
                    <a:gd name="T9" fmla="*/ 54 h 204"/>
                    <a:gd name="T10" fmla="*/ 102 w 423"/>
                    <a:gd name="T11" fmla="*/ 50 h 204"/>
                    <a:gd name="T12" fmla="*/ 130 w 423"/>
                    <a:gd name="T13" fmla="*/ 80 h 204"/>
                    <a:gd name="T14" fmla="*/ 149 w 423"/>
                    <a:gd name="T15" fmla="*/ 86 h 204"/>
                    <a:gd name="T16" fmla="*/ 184 w 423"/>
                    <a:gd name="T17" fmla="*/ 126 h 204"/>
                    <a:gd name="T18" fmla="*/ 172 w 423"/>
                    <a:gd name="T19" fmla="*/ 165 h 204"/>
                    <a:gd name="T20" fmla="*/ 176 w 423"/>
                    <a:gd name="T21" fmla="*/ 183 h 204"/>
                    <a:gd name="T22" fmla="*/ 192 w 423"/>
                    <a:gd name="T23" fmla="*/ 175 h 204"/>
                    <a:gd name="T24" fmla="*/ 205 w 423"/>
                    <a:gd name="T25" fmla="*/ 175 h 204"/>
                    <a:gd name="T26" fmla="*/ 214 w 423"/>
                    <a:gd name="T27" fmla="*/ 188 h 204"/>
                    <a:gd name="T28" fmla="*/ 231 w 423"/>
                    <a:gd name="T29" fmla="*/ 188 h 204"/>
                    <a:gd name="T30" fmla="*/ 236 w 423"/>
                    <a:gd name="T31" fmla="*/ 183 h 204"/>
                    <a:gd name="T32" fmla="*/ 227 w 423"/>
                    <a:gd name="T33" fmla="*/ 148 h 204"/>
                    <a:gd name="T34" fmla="*/ 223 w 423"/>
                    <a:gd name="T35" fmla="*/ 83 h 204"/>
                    <a:gd name="T36" fmla="*/ 211 w 423"/>
                    <a:gd name="T37" fmla="*/ 73 h 204"/>
                    <a:gd name="T38" fmla="*/ 236 w 423"/>
                    <a:gd name="T39" fmla="*/ 44 h 204"/>
                    <a:gd name="T40" fmla="*/ 237 w 423"/>
                    <a:gd name="T41" fmla="*/ 25 h 204"/>
                    <a:gd name="T42" fmla="*/ 254 w 423"/>
                    <a:gd name="T43" fmla="*/ 26 h 204"/>
                    <a:gd name="T44" fmla="*/ 232 w 423"/>
                    <a:gd name="T45" fmla="*/ 67 h 204"/>
                    <a:gd name="T46" fmla="*/ 247 w 423"/>
                    <a:gd name="T47" fmla="*/ 115 h 204"/>
                    <a:gd name="T48" fmla="*/ 249 w 423"/>
                    <a:gd name="T49" fmla="*/ 128 h 204"/>
                    <a:gd name="T50" fmla="*/ 259 w 423"/>
                    <a:gd name="T51" fmla="*/ 135 h 204"/>
                    <a:gd name="T52" fmla="*/ 244 w 423"/>
                    <a:gd name="T53" fmla="*/ 133 h 204"/>
                    <a:gd name="T54" fmla="*/ 247 w 423"/>
                    <a:gd name="T55" fmla="*/ 164 h 204"/>
                    <a:gd name="T56" fmla="*/ 275 w 423"/>
                    <a:gd name="T57" fmla="*/ 183 h 204"/>
                    <a:gd name="T58" fmla="*/ 280 w 423"/>
                    <a:gd name="T59" fmla="*/ 188 h 204"/>
                    <a:gd name="T60" fmla="*/ 289 w 423"/>
                    <a:gd name="T61" fmla="*/ 188 h 204"/>
                    <a:gd name="T62" fmla="*/ 285 w 423"/>
                    <a:gd name="T63" fmla="*/ 204 h 204"/>
                    <a:gd name="T64" fmla="*/ 317 w 423"/>
                    <a:gd name="T65" fmla="*/ 183 h 204"/>
                    <a:gd name="T66" fmla="*/ 324 w 423"/>
                    <a:gd name="T67" fmla="*/ 157 h 204"/>
                    <a:gd name="T68" fmla="*/ 331 w 423"/>
                    <a:gd name="T69" fmla="*/ 130 h 204"/>
                    <a:gd name="T70" fmla="*/ 285 w 423"/>
                    <a:gd name="T71" fmla="*/ 143 h 204"/>
                    <a:gd name="T72" fmla="*/ 254 w 423"/>
                    <a:gd name="T73" fmla="*/ 0 h 204"/>
                    <a:gd name="T74" fmla="*/ 0 w 423"/>
                    <a:gd name="T75" fmla="*/ 62 h 204"/>
                    <a:gd name="T76" fmla="*/ 0 w 423"/>
                    <a:gd name="T77" fmla="*/ 62 h 204"/>
                    <a:gd name="T78" fmla="*/ 0 w 423"/>
                    <a:gd name="T79" fmla="*/ 62 h 2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3"/>
                    <a:gd name="T121" fmla="*/ 0 h 204"/>
                    <a:gd name="T122" fmla="*/ 423 w 423"/>
                    <a:gd name="T123" fmla="*/ 204 h 20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3" h="204">
                      <a:moveTo>
                        <a:pt x="0" y="62"/>
                      </a:moveTo>
                      <a:lnTo>
                        <a:pt x="10" y="118"/>
                      </a:lnTo>
                      <a:lnTo>
                        <a:pt x="43" y="83"/>
                      </a:lnTo>
                      <a:lnTo>
                        <a:pt x="93" y="68"/>
                      </a:lnTo>
                      <a:lnTo>
                        <a:pt x="102" y="54"/>
                      </a:lnTo>
                      <a:lnTo>
                        <a:pt x="130" y="50"/>
                      </a:lnTo>
                      <a:lnTo>
                        <a:pt x="166" y="80"/>
                      </a:lnTo>
                      <a:lnTo>
                        <a:pt x="190" y="86"/>
                      </a:lnTo>
                      <a:lnTo>
                        <a:pt x="235" y="126"/>
                      </a:lnTo>
                      <a:lnTo>
                        <a:pt x="219" y="165"/>
                      </a:lnTo>
                      <a:lnTo>
                        <a:pt x="225" y="183"/>
                      </a:lnTo>
                      <a:lnTo>
                        <a:pt x="245" y="175"/>
                      </a:lnTo>
                      <a:lnTo>
                        <a:pt x="263" y="175"/>
                      </a:lnTo>
                      <a:lnTo>
                        <a:pt x="272" y="188"/>
                      </a:lnTo>
                      <a:lnTo>
                        <a:pt x="293" y="188"/>
                      </a:lnTo>
                      <a:lnTo>
                        <a:pt x="302" y="183"/>
                      </a:lnTo>
                      <a:lnTo>
                        <a:pt x="289" y="148"/>
                      </a:lnTo>
                      <a:lnTo>
                        <a:pt x="285" y="83"/>
                      </a:lnTo>
                      <a:lnTo>
                        <a:pt x="269" y="73"/>
                      </a:lnTo>
                      <a:lnTo>
                        <a:pt x="302" y="44"/>
                      </a:lnTo>
                      <a:lnTo>
                        <a:pt x="303" y="25"/>
                      </a:lnTo>
                      <a:lnTo>
                        <a:pt x="324" y="26"/>
                      </a:lnTo>
                      <a:lnTo>
                        <a:pt x="298" y="67"/>
                      </a:lnTo>
                      <a:lnTo>
                        <a:pt x="313" y="115"/>
                      </a:lnTo>
                      <a:lnTo>
                        <a:pt x="319" y="128"/>
                      </a:lnTo>
                      <a:lnTo>
                        <a:pt x="329" y="135"/>
                      </a:lnTo>
                      <a:lnTo>
                        <a:pt x="310" y="133"/>
                      </a:lnTo>
                      <a:lnTo>
                        <a:pt x="316" y="164"/>
                      </a:lnTo>
                      <a:lnTo>
                        <a:pt x="350" y="183"/>
                      </a:lnTo>
                      <a:lnTo>
                        <a:pt x="358" y="188"/>
                      </a:lnTo>
                      <a:lnTo>
                        <a:pt x="368" y="188"/>
                      </a:lnTo>
                      <a:lnTo>
                        <a:pt x="363" y="204"/>
                      </a:lnTo>
                      <a:lnTo>
                        <a:pt x="405" y="183"/>
                      </a:lnTo>
                      <a:lnTo>
                        <a:pt x="413" y="157"/>
                      </a:lnTo>
                      <a:lnTo>
                        <a:pt x="423" y="130"/>
                      </a:lnTo>
                      <a:lnTo>
                        <a:pt x="363" y="143"/>
                      </a:lnTo>
                      <a:lnTo>
                        <a:pt x="324" y="0"/>
                      </a:lnTo>
                      <a:lnTo>
                        <a:pt x="0" y="62"/>
                      </a:lnTo>
                      <a:close/>
                    </a:path>
                  </a:pathLst>
                </a:custGeom>
                <a:solidFill>
                  <a:schemeClr val="tx2">
                    <a:lumMod val="60000"/>
                    <a:lumOff val="40000"/>
                  </a:schemeClr>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6" name="Freeform 122"/>
                <p:cNvSpPr>
                  <a:spLocks/>
                </p:cNvSpPr>
                <p:nvPr/>
              </p:nvSpPr>
              <p:spPr bwMode="auto">
                <a:xfrm>
                  <a:off x="4228" y="1824"/>
                  <a:ext cx="676" cy="395"/>
                </a:xfrm>
                <a:custGeom>
                  <a:avLst/>
                  <a:gdLst>
                    <a:gd name="T0" fmla="*/ 52 w 719"/>
                    <a:gd name="T1" fmla="*/ 353 h 395"/>
                    <a:gd name="T2" fmla="*/ 53 w 719"/>
                    <a:gd name="T3" fmla="*/ 343 h 395"/>
                    <a:gd name="T4" fmla="*/ 89 w 719"/>
                    <a:gd name="T5" fmla="*/ 299 h 395"/>
                    <a:gd name="T6" fmla="*/ 109 w 719"/>
                    <a:gd name="T7" fmla="*/ 268 h 395"/>
                    <a:gd name="T8" fmla="*/ 129 w 719"/>
                    <a:gd name="T9" fmla="*/ 299 h 395"/>
                    <a:gd name="T10" fmla="*/ 191 w 719"/>
                    <a:gd name="T11" fmla="*/ 267 h 395"/>
                    <a:gd name="T12" fmla="*/ 218 w 719"/>
                    <a:gd name="T13" fmla="*/ 262 h 395"/>
                    <a:gd name="T14" fmla="*/ 234 w 719"/>
                    <a:gd name="T15" fmla="*/ 238 h 395"/>
                    <a:gd name="T16" fmla="*/ 259 w 719"/>
                    <a:gd name="T17" fmla="*/ 116 h 395"/>
                    <a:gd name="T18" fmla="*/ 285 w 719"/>
                    <a:gd name="T19" fmla="*/ 131 h 395"/>
                    <a:gd name="T20" fmla="*/ 335 w 719"/>
                    <a:gd name="T21" fmla="*/ 0 h 395"/>
                    <a:gd name="T22" fmla="*/ 374 w 719"/>
                    <a:gd name="T23" fmla="*/ 27 h 395"/>
                    <a:gd name="T24" fmla="*/ 382 w 719"/>
                    <a:gd name="T25" fmla="*/ 5 h 395"/>
                    <a:gd name="T26" fmla="*/ 400 w 719"/>
                    <a:gd name="T27" fmla="*/ 11 h 395"/>
                    <a:gd name="T28" fmla="*/ 436 w 719"/>
                    <a:gd name="T29" fmla="*/ 51 h 395"/>
                    <a:gd name="T30" fmla="*/ 423 w 719"/>
                    <a:gd name="T31" fmla="*/ 90 h 395"/>
                    <a:gd name="T32" fmla="*/ 427 w 719"/>
                    <a:gd name="T33" fmla="*/ 108 h 395"/>
                    <a:gd name="T34" fmla="*/ 443 w 719"/>
                    <a:gd name="T35" fmla="*/ 100 h 395"/>
                    <a:gd name="T36" fmla="*/ 453 w 719"/>
                    <a:gd name="T37" fmla="*/ 118 h 395"/>
                    <a:gd name="T38" fmla="*/ 509 w 719"/>
                    <a:gd name="T39" fmla="*/ 141 h 395"/>
                    <a:gd name="T40" fmla="*/ 458 w 719"/>
                    <a:gd name="T41" fmla="*/ 137 h 395"/>
                    <a:gd name="T42" fmla="*/ 511 w 719"/>
                    <a:gd name="T43" fmla="*/ 197 h 395"/>
                    <a:gd name="T44" fmla="*/ 479 w 719"/>
                    <a:gd name="T45" fmla="*/ 191 h 395"/>
                    <a:gd name="T46" fmla="*/ 545 w 719"/>
                    <a:gd name="T47" fmla="*/ 246 h 395"/>
                    <a:gd name="T48" fmla="*/ 562 w 719"/>
                    <a:gd name="T49" fmla="*/ 283 h 395"/>
                    <a:gd name="T50" fmla="*/ 551 w 719"/>
                    <a:gd name="T51" fmla="*/ 278 h 395"/>
                    <a:gd name="T52" fmla="*/ 548 w 719"/>
                    <a:gd name="T53" fmla="*/ 288 h 395"/>
                    <a:gd name="T54" fmla="*/ 328 w 719"/>
                    <a:gd name="T55" fmla="*/ 341 h 395"/>
                    <a:gd name="T56" fmla="*/ 145 w 719"/>
                    <a:gd name="T57" fmla="*/ 370 h 395"/>
                    <a:gd name="T58" fmla="*/ 0 w 719"/>
                    <a:gd name="T59" fmla="*/ 395 h 395"/>
                    <a:gd name="T60" fmla="*/ 52 w 719"/>
                    <a:gd name="T61" fmla="*/ 353 h 395"/>
                    <a:gd name="T62" fmla="*/ 52 w 719"/>
                    <a:gd name="T63" fmla="*/ 353 h 3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9"/>
                    <a:gd name="T97" fmla="*/ 0 h 395"/>
                    <a:gd name="T98" fmla="*/ 719 w 719"/>
                    <a:gd name="T99" fmla="*/ 395 h 3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9" h="395">
                      <a:moveTo>
                        <a:pt x="67" y="353"/>
                      </a:moveTo>
                      <a:lnTo>
                        <a:pt x="68" y="343"/>
                      </a:lnTo>
                      <a:lnTo>
                        <a:pt x="114" y="299"/>
                      </a:lnTo>
                      <a:lnTo>
                        <a:pt x="139" y="268"/>
                      </a:lnTo>
                      <a:lnTo>
                        <a:pt x="165" y="299"/>
                      </a:lnTo>
                      <a:lnTo>
                        <a:pt x="245" y="267"/>
                      </a:lnTo>
                      <a:lnTo>
                        <a:pt x="280" y="262"/>
                      </a:lnTo>
                      <a:lnTo>
                        <a:pt x="300" y="238"/>
                      </a:lnTo>
                      <a:lnTo>
                        <a:pt x="331" y="116"/>
                      </a:lnTo>
                      <a:lnTo>
                        <a:pt x="365" y="131"/>
                      </a:lnTo>
                      <a:lnTo>
                        <a:pt x="429" y="0"/>
                      </a:lnTo>
                      <a:lnTo>
                        <a:pt x="479" y="27"/>
                      </a:lnTo>
                      <a:lnTo>
                        <a:pt x="488" y="5"/>
                      </a:lnTo>
                      <a:lnTo>
                        <a:pt x="512" y="11"/>
                      </a:lnTo>
                      <a:lnTo>
                        <a:pt x="557" y="51"/>
                      </a:lnTo>
                      <a:lnTo>
                        <a:pt x="541" y="90"/>
                      </a:lnTo>
                      <a:lnTo>
                        <a:pt x="547" y="108"/>
                      </a:lnTo>
                      <a:lnTo>
                        <a:pt x="567" y="100"/>
                      </a:lnTo>
                      <a:lnTo>
                        <a:pt x="581" y="118"/>
                      </a:lnTo>
                      <a:lnTo>
                        <a:pt x="651" y="141"/>
                      </a:lnTo>
                      <a:lnTo>
                        <a:pt x="586" y="137"/>
                      </a:lnTo>
                      <a:lnTo>
                        <a:pt x="654" y="197"/>
                      </a:lnTo>
                      <a:lnTo>
                        <a:pt x="612" y="191"/>
                      </a:lnTo>
                      <a:lnTo>
                        <a:pt x="698" y="246"/>
                      </a:lnTo>
                      <a:lnTo>
                        <a:pt x="719" y="283"/>
                      </a:lnTo>
                      <a:lnTo>
                        <a:pt x="705" y="278"/>
                      </a:lnTo>
                      <a:lnTo>
                        <a:pt x="701" y="288"/>
                      </a:lnTo>
                      <a:lnTo>
                        <a:pt x="420" y="341"/>
                      </a:lnTo>
                      <a:lnTo>
                        <a:pt x="185" y="370"/>
                      </a:lnTo>
                      <a:lnTo>
                        <a:pt x="0" y="395"/>
                      </a:lnTo>
                      <a:lnTo>
                        <a:pt x="67" y="353"/>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7" name="Freeform 123"/>
                <p:cNvSpPr>
                  <a:spLocks/>
                </p:cNvSpPr>
                <p:nvPr/>
              </p:nvSpPr>
              <p:spPr bwMode="auto">
                <a:xfrm>
                  <a:off x="4874" y="1932"/>
                  <a:ext cx="37" cy="99"/>
                </a:xfrm>
                <a:custGeom>
                  <a:avLst/>
                  <a:gdLst>
                    <a:gd name="T0" fmla="*/ 0 w 39"/>
                    <a:gd name="T1" fmla="*/ 99 h 99"/>
                    <a:gd name="T2" fmla="*/ 9 w 39"/>
                    <a:gd name="T3" fmla="*/ 71 h 99"/>
                    <a:gd name="T4" fmla="*/ 24 w 39"/>
                    <a:gd name="T5" fmla="*/ 55 h 99"/>
                    <a:gd name="T6" fmla="*/ 31 w 39"/>
                    <a:gd name="T7" fmla="*/ 0 h 99"/>
                    <a:gd name="T8" fmla="*/ 13 w 39"/>
                    <a:gd name="T9" fmla="*/ 13 h 99"/>
                    <a:gd name="T10" fmla="*/ 0 w 39"/>
                    <a:gd name="T11" fmla="*/ 65 h 99"/>
                    <a:gd name="T12" fmla="*/ 0 w 39"/>
                    <a:gd name="T13" fmla="*/ 99 h 99"/>
                    <a:gd name="T14" fmla="*/ 0 w 39"/>
                    <a:gd name="T15" fmla="*/ 99 h 9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9"/>
                    <a:gd name="T26" fmla="*/ 39 w 39"/>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9">
                      <a:moveTo>
                        <a:pt x="0" y="99"/>
                      </a:moveTo>
                      <a:lnTo>
                        <a:pt x="13" y="71"/>
                      </a:lnTo>
                      <a:lnTo>
                        <a:pt x="28" y="55"/>
                      </a:lnTo>
                      <a:lnTo>
                        <a:pt x="39" y="0"/>
                      </a:lnTo>
                      <a:lnTo>
                        <a:pt x="17" y="13"/>
                      </a:lnTo>
                      <a:lnTo>
                        <a:pt x="0" y="65"/>
                      </a:lnTo>
                      <a:lnTo>
                        <a:pt x="0" y="99"/>
                      </a:lnTo>
                      <a:close/>
                    </a:path>
                  </a:pathLst>
                </a:custGeom>
                <a:solidFill>
                  <a:srgbClr val="FFFF99"/>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8" name="Freeform 124"/>
                <p:cNvSpPr>
                  <a:spLocks/>
                </p:cNvSpPr>
                <p:nvPr/>
              </p:nvSpPr>
              <p:spPr bwMode="auto">
                <a:xfrm>
                  <a:off x="4190" y="2112"/>
                  <a:ext cx="748" cy="347"/>
                </a:xfrm>
                <a:custGeom>
                  <a:avLst/>
                  <a:gdLst>
                    <a:gd name="T0" fmla="*/ 0 w 793"/>
                    <a:gd name="T1" fmla="*/ 302 h 346"/>
                    <a:gd name="T2" fmla="*/ 90 w 793"/>
                    <a:gd name="T3" fmla="*/ 287 h 346"/>
                    <a:gd name="T4" fmla="*/ 142 w 793"/>
                    <a:gd name="T5" fmla="*/ 255 h 346"/>
                    <a:gd name="T6" fmla="*/ 241 w 793"/>
                    <a:gd name="T7" fmla="*/ 242 h 346"/>
                    <a:gd name="T8" fmla="*/ 281 w 793"/>
                    <a:gd name="T9" fmla="*/ 274 h 346"/>
                    <a:gd name="T10" fmla="*/ 346 w 793"/>
                    <a:gd name="T11" fmla="*/ 263 h 346"/>
                    <a:gd name="T12" fmla="*/ 442 w 793"/>
                    <a:gd name="T13" fmla="*/ 350 h 346"/>
                    <a:gd name="T14" fmla="*/ 483 w 793"/>
                    <a:gd name="T15" fmla="*/ 339 h 346"/>
                    <a:gd name="T16" fmla="*/ 536 w 793"/>
                    <a:gd name="T17" fmla="*/ 238 h 346"/>
                    <a:gd name="T18" fmla="*/ 580 w 793"/>
                    <a:gd name="T19" fmla="*/ 217 h 346"/>
                    <a:gd name="T20" fmla="*/ 595 w 793"/>
                    <a:gd name="T21" fmla="*/ 188 h 346"/>
                    <a:gd name="T22" fmla="*/ 547 w 793"/>
                    <a:gd name="T23" fmla="*/ 200 h 346"/>
                    <a:gd name="T24" fmla="*/ 533 w 793"/>
                    <a:gd name="T25" fmla="*/ 179 h 346"/>
                    <a:gd name="T26" fmla="*/ 563 w 793"/>
                    <a:gd name="T27" fmla="*/ 165 h 346"/>
                    <a:gd name="T28" fmla="*/ 563 w 793"/>
                    <a:gd name="T29" fmla="*/ 152 h 346"/>
                    <a:gd name="T30" fmla="*/ 530 w 793"/>
                    <a:gd name="T31" fmla="*/ 137 h 346"/>
                    <a:gd name="T32" fmla="*/ 572 w 793"/>
                    <a:gd name="T33" fmla="*/ 118 h 346"/>
                    <a:gd name="T34" fmla="*/ 569 w 793"/>
                    <a:gd name="T35" fmla="*/ 139 h 346"/>
                    <a:gd name="T36" fmla="*/ 596 w 793"/>
                    <a:gd name="T37" fmla="*/ 139 h 346"/>
                    <a:gd name="T38" fmla="*/ 611 w 793"/>
                    <a:gd name="T39" fmla="*/ 103 h 346"/>
                    <a:gd name="T40" fmla="*/ 621 w 793"/>
                    <a:gd name="T41" fmla="*/ 102 h 346"/>
                    <a:gd name="T42" fmla="*/ 614 w 793"/>
                    <a:gd name="T43" fmla="*/ 69 h 346"/>
                    <a:gd name="T44" fmla="*/ 596 w 793"/>
                    <a:gd name="T45" fmla="*/ 102 h 346"/>
                    <a:gd name="T46" fmla="*/ 576 w 793"/>
                    <a:gd name="T47" fmla="*/ 31 h 346"/>
                    <a:gd name="T48" fmla="*/ 590 w 793"/>
                    <a:gd name="T49" fmla="*/ 27 h 346"/>
                    <a:gd name="T50" fmla="*/ 607 w 793"/>
                    <a:gd name="T51" fmla="*/ 47 h 346"/>
                    <a:gd name="T52" fmla="*/ 595 w 793"/>
                    <a:gd name="T53" fmla="*/ 14 h 346"/>
                    <a:gd name="T54" fmla="*/ 580 w 793"/>
                    <a:gd name="T55" fmla="*/ 0 h 346"/>
                    <a:gd name="T56" fmla="*/ 360 w 793"/>
                    <a:gd name="T57" fmla="*/ 53 h 346"/>
                    <a:gd name="T58" fmla="*/ 176 w 793"/>
                    <a:gd name="T59" fmla="*/ 82 h 346"/>
                    <a:gd name="T60" fmla="*/ 151 w 793"/>
                    <a:gd name="T61" fmla="*/ 145 h 346"/>
                    <a:gd name="T62" fmla="*/ 112 w 793"/>
                    <a:gd name="T63" fmla="*/ 157 h 346"/>
                    <a:gd name="T64" fmla="*/ 92 w 793"/>
                    <a:gd name="T65" fmla="*/ 193 h 346"/>
                    <a:gd name="T66" fmla="*/ 22 w 793"/>
                    <a:gd name="T67" fmla="*/ 245 h 346"/>
                    <a:gd name="T68" fmla="*/ 18 w 793"/>
                    <a:gd name="T69" fmla="*/ 264 h 346"/>
                    <a:gd name="T70" fmla="*/ 0 w 793"/>
                    <a:gd name="T71" fmla="*/ 276 h 346"/>
                    <a:gd name="T72" fmla="*/ 0 w 793"/>
                    <a:gd name="T73" fmla="*/ 302 h 346"/>
                    <a:gd name="T74" fmla="*/ 0 w 793"/>
                    <a:gd name="T75" fmla="*/ 302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5" y="283"/>
                      </a:lnTo>
                      <a:lnTo>
                        <a:pt x="181" y="251"/>
                      </a:lnTo>
                      <a:lnTo>
                        <a:pt x="307" y="238"/>
                      </a:lnTo>
                      <a:lnTo>
                        <a:pt x="359" y="270"/>
                      </a:lnTo>
                      <a:lnTo>
                        <a:pt x="442" y="259"/>
                      </a:lnTo>
                      <a:lnTo>
                        <a:pt x="566" y="346"/>
                      </a:lnTo>
                      <a:lnTo>
                        <a:pt x="615" y="335"/>
                      </a:lnTo>
                      <a:lnTo>
                        <a:pt x="685" y="234"/>
                      </a:lnTo>
                      <a:lnTo>
                        <a:pt x="741" y="213"/>
                      </a:lnTo>
                      <a:lnTo>
                        <a:pt x="759" y="184"/>
                      </a:lnTo>
                      <a:lnTo>
                        <a:pt x="698" y="196"/>
                      </a:lnTo>
                      <a:lnTo>
                        <a:pt x="681" y="175"/>
                      </a:lnTo>
                      <a:lnTo>
                        <a:pt x="719" y="165"/>
                      </a:lnTo>
                      <a:lnTo>
                        <a:pt x="719" y="152"/>
                      </a:lnTo>
                      <a:lnTo>
                        <a:pt x="677" y="137"/>
                      </a:lnTo>
                      <a:lnTo>
                        <a:pt x="730" y="118"/>
                      </a:lnTo>
                      <a:lnTo>
                        <a:pt x="727" y="139"/>
                      </a:lnTo>
                      <a:lnTo>
                        <a:pt x="761" y="139"/>
                      </a:lnTo>
                      <a:lnTo>
                        <a:pt x="780" y="103"/>
                      </a:lnTo>
                      <a:lnTo>
                        <a:pt x="793" y="102"/>
                      </a:lnTo>
                      <a:lnTo>
                        <a:pt x="785" y="69"/>
                      </a:lnTo>
                      <a:lnTo>
                        <a:pt x="761" y="102"/>
                      </a:lnTo>
                      <a:lnTo>
                        <a:pt x="736" y="31"/>
                      </a:lnTo>
                      <a:lnTo>
                        <a:pt x="753" y="27"/>
                      </a:lnTo>
                      <a:lnTo>
                        <a:pt x="775" y="47"/>
                      </a:lnTo>
                      <a:lnTo>
                        <a:pt x="759" y="14"/>
                      </a:lnTo>
                      <a:lnTo>
                        <a:pt x="741" y="0"/>
                      </a:lnTo>
                      <a:lnTo>
                        <a:pt x="460" y="53"/>
                      </a:lnTo>
                      <a:lnTo>
                        <a:pt x="225" y="82"/>
                      </a:lnTo>
                      <a:lnTo>
                        <a:pt x="192" y="145"/>
                      </a:lnTo>
                      <a:lnTo>
                        <a:pt x="142" y="157"/>
                      </a:lnTo>
                      <a:lnTo>
                        <a:pt x="118" y="189"/>
                      </a:lnTo>
                      <a:lnTo>
                        <a:pt x="27" y="241"/>
                      </a:lnTo>
                      <a:lnTo>
                        <a:pt x="22" y="260"/>
                      </a:lnTo>
                      <a:lnTo>
                        <a:pt x="0" y="272"/>
                      </a:lnTo>
                      <a:lnTo>
                        <a:pt x="0" y="298"/>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9" name="Freeform 125"/>
                <p:cNvSpPr>
                  <a:spLocks/>
                </p:cNvSpPr>
                <p:nvPr/>
              </p:nvSpPr>
              <p:spPr bwMode="auto">
                <a:xfrm>
                  <a:off x="4279" y="2350"/>
                  <a:ext cx="444" cy="352"/>
                </a:xfrm>
                <a:custGeom>
                  <a:avLst/>
                  <a:gdLst>
                    <a:gd name="T0" fmla="*/ 17 w 472"/>
                    <a:gd name="T1" fmla="*/ 45 h 351"/>
                    <a:gd name="T2" fmla="*/ 68 w 472"/>
                    <a:gd name="T3" fmla="*/ 13 h 351"/>
                    <a:gd name="T4" fmla="*/ 167 w 472"/>
                    <a:gd name="T5" fmla="*/ 0 h 351"/>
                    <a:gd name="T6" fmla="*/ 207 w 472"/>
                    <a:gd name="T7" fmla="*/ 32 h 351"/>
                    <a:gd name="T8" fmla="*/ 273 w 472"/>
                    <a:gd name="T9" fmla="*/ 21 h 351"/>
                    <a:gd name="T10" fmla="*/ 370 w 472"/>
                    <a:gd name="T11" fmla="*/ 108 h 351"/>
                    <a:gd name="T12" fmla="*/ 326 w 472"/>
                    <a:gd name="T13" fmla="*/ 175 h 351"/>
                    <a:gd name="T14" fmla="*/ 330 w 472"/>
                    <a:gd name="T15" fmla="*/ 208 h 351"/>
                    <a:gd name="T16" fmla="*/ 257 w 472"/>
                    <a:gd name="T17" fmla="*/ 293 h 351"/>
                    <a:gd name="T18" fmla="*/ 245 w 472"/>
                    <a:gd name="T19" fmla="*/ 297 h 351"/>
                    <a:gd name="T20" fmla="*/ 238 w 472"/>
                    <a:gd name="T21" fmla="*/ 323 h 351"/>
                    <a:gd name="T22" fmla="*/ 221 w 472"/>
                    <a:gd name="T23" fmla="*/ 308 h 351"/>
                    <a:gd name="T24" fmla="*/ 235 w 472"/>
                    <a:gd name="T25" fmla="*/ 332 h 351"/>
                    <a:gd name="T26" fmla="*/ 221 w 472"/>
                    <a:gd name="T27" fmla="*/ 355 h 351"/>
                    <a:gd name="T28" fmla="*/ 209 w 472"/>
                    <a:gd name="T29" fmla="*/ 352 h 351"/>
                    <a:gd name="T30" fmla="*/ 158 w 472"/>
                    <a:gd name="T31" fmla="*/ 251 h 351"/>
                    <a:gd name="T32" fmla="*/ 48 w 472"/>
                    <a:gd name="T33" fmla="*/ 121 h 351"/>
                    <a:gd name="T34" fmla="*/ 0 w 472"/>
                    <a:gd name="T35" fmla="*/ 82 h 351"/>
                    <a:gd name="T36" fmla="*/ 17 w 472"/>
                    <a:gd name="T37" fmla="*/ 45 h 351"/>
                    <a:gd name="T38" fmla="*/ 17 w 472"/>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2"/>
                    <a:gd name="T61" fmla="*/ 0 h 351"/>
                    <a:gd name="T62" fmla="*/ 472 w 472"/>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2" h="351">
                      <a:moveTo>
                        <a:pt x="21" y="45"/>
                      </a:moveTo>
                      <a:lnTo>
                        <a:pt x="87" y="13"/>
                      </a:lnTo>
                      <a:lnTo>
                        <a:pt x="213" y="0"/>
                      </a:lnTo>
                      <a:lnTo>
                        <a:pt x="265" y="32"/>
                      </a:lnTo>
                      <a:lnTo>
                        <a:pt x="348" y="21"/>
                      </a:lnTo>
                      <a:lnTo>
                        <a:pt x="472" y="108"/>
                      </a:lnTo>
                      <a:lnTo>
                        <a:pt x="417" y="175"/>
                      </a:lnTo>
                      <a:lnTo>
                        <a:pt x="421" y="204"/>
                      </a:lnTo>
                      <a:lnTo>
                        <a:pt x="327" y="289"/>
                      </a:lnTo>
                      <a:lnTo>
                        <a:pt x="311" y="293"/>
                      </a:lnTo>
                      <a:lnTo>
                        <a:pt x="304" y="319"/>
                      </a:lnTo>
                      <a:lnTo>
                        <a:pt x="283" y="304"/>
                      </a:lnTo>
                      <a:lnTo>
                        <a:pt x="301" y="328"/>
                      </a:lnTo>
                      <a:lnTo>
                        <a:pt x="283" y="351"/>
                      </a:lnTo>
                      <a:lnTo>
                        <a:pt x="267" y="348"/>
                      </a:lnTo>
                      <a:lnTo>
                        <a:pt x="202" y="247"/>
                      </a:lnTo>
                      <a:lnTo>
                        <a:pt x="61" y="121"/>
                      </a:lnTo>
                      <a:lnTo>
                        <a:pt x="0" y="82"/>
                      </a:lnTo>
                      <a:lnTo>
                        <a:pt x="21" y="45"/>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0" name="Freeform 126"/>
                <p:cNvSpPr>
                  <a:spLocks/>
                </p:cNvSpPr>
                <p:nvPr/>
              </p:nvSpPr>
              <p:spPr bwMode="auto">
                <a:xfrm>
                  <a:off x="4835" y="1735"/>
                  <a:ext cx="93" cy="156"/>
                </a:xfrm>
                <a:custGeom>
                  <a:avLst/>
                  <a:gdLst>
                    <a:gd name="T0" fmla="*/ 0 w 99"/>
                    <a:gd name="T1" fmla="*/ 14 h 157"/>
                    <a:gd name="T2" fmla="*/ 11 w 99"/>
                    <a:gd name="T3" fmla="*/ 0 h 157"/>
                    <a:gd name="T4" fmla="*/ 25 w 99"/>
                    <a:gd name="T5" fmla="*/ 0 h 157"/>
                    <a:gd name="T6" fmla="*/ 21 w 99"/>
                    <a:gd name="T7" fmla="*/ 16 h 157"/>
                    <a:gd name="T8" fmla="*/ 17 w 99"/>
                    <a:gd name="T9" fmla="*/ 21 h 157"/>
                    <a:gd name="T10" fmla="*/ 21 w 99"/>
                    <a:gd name="T11" fmla="*/ 39 h 157"/>
                    <a:gd name="T12" fmla="*/ 38 w 99"/>
                    <a:gd name="T13" fmla="*/ 63 h 157"/>
                    <a:gd name="T14" fmla="*/ 42 w 99"/>
                    <a:gd name="T15" fmla="*/ 78 h 157"/>
                    <a:gd name="T16" fmla="*/ 57 w 99"/>
                    <a:gd name="T17" fmla="*/ 99 h 157"/>
                    <a:gd name="T18" fmla="*/ 69 w 99"/>
                    <a:gd name="T19" fmla="*/ 104 h 157"/>
                    <a:gd name="T20" fmla="*/ 73 w 99"/>
                    <a:gd name="T21" fmla="*/ 119 h 157"/>
                    <a:gd name="T22" fmla="*/ 63 w 99"/>
                    <a:gd name="T23" fmla="*/ 130 h 157"/>
                    <a:gd name="T24" fmla="*/ 75 w 99"/>
                    <a:gd name="T25" fmla="*/ 128 h 157"/>
                    <a:gd name="T26" fmla="*/ 77 w 99"/>
                    <a:gd name="T27" fmla="*/ 140 h 157"/>
                    <a:gd name="T28" fmla="*/ 31 w 99"/>
                    <a:gd name="T29" fmla="*/ 153 h 157"/>
                    <a:gd name="T30" fmla="*/ 0 w 99"/>
                    <a:gd name="T31" fmla="*/ 14 h 157"/>
                    <a:gd name="T32" fmla="*/ 0 w 99"/>
                    <a:gd name="T33" fmla="*/ 14 h 1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9"/>
                    <a:gd name="T52" fmla="*/ 0 h 157"/>
                    <a:gd name="T53" fmla="*/ 99 w 99"/>
                    <a:gd name="T54" fmla="*/ 157 h 1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9" h="157">
                      <a:moveTo>
                        <a:pt x="0" y="14"/>
                      </a:moveTo>
                      <a:lnTo>
                        <a:pt x="15" y="0"/>
                      </a:lnTo>
                      <a:lnTo>
                        <a:pt x="33" y="0"/>
                      </a:lnTo>
                      <a:lnTo>
                        <a:pt x="26" y="16"/>
                      </a:lnTo>
                      <a:lnTo>
                        <a:pt x="21" y="21"/>
                      </a:lnTo>
                      <a:lnTo>
                        <a:pt x="26" y="39"/>
                      </a:lnTo>
                      <a:lnTo>
                        <a:pt x="49" y="63"/>
                      </a:lnTo>
                      <a:lnTo>
                        <a:pt x="54" y="82"/>
                      </a:lnTo>
                      <a:lnTo>
                        <a:pt x="73" y="103"/>
                      </a:lnTo>
                      <a:lnTo>
                        <a:pt x="88" y="108"/>
                      </a:lnTo>
                      <a:lnTo>
                        <a:pt x="94" y="123"/>
                      </a:lnTo>
                      <a:lnTo>
                        <a:pt x="81" y="134"/>
                      </a:lnTo>
                      <a:lnTo>
                        <a:pt x="96" y="132"/>
                      </a:lnTo>
                      <a:lnTo>
                        <a:pt x="99" y="144"/>
                      </a:lnTo>
                      <a:lnTo>
                        <a:pt x="39" y="157"/>
                      </a:lnTo>
                      <a:lnTo>
                        <a:pt x="0" y="14"/>
                      </a:lnTo>
                      <a:close/>
                    </a:path>
                  </a:pathLst>
                </a:custGeom>
                <a:solidFill>
                  <a:srgbClr val="FFFFFF"/>
                </a:solidFill>
                <a:ln w="1270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1" name="Freeform 127"/>
                <p:cNvSpPr>
                  <a:spLocks/>
                </p:cNvSpPr>
                <p:nvPr/>
              </p:nvSpPr>
              <p:spPr bwMode="auto">
                <a:xfrm>
                  <a:off x="4406" y="1487"/>
                  <a:ext cx="508" cy="338"/>
                </a:xfrm>
                <a:custGeom>
                  <a:avLst/>
                  <a:gdLst>
                    <a:gd name="T0" fmla="*/ 34 w 540"/>
                    <a:gd name="T1" fmla="*/ 338 h 338"/>
                    <a:gd name="T2" fmla="*/ 103 w 540"/>
                    <a:gd name="T3" fmla="*/ 324 h 338"/>
                    <a:gd name="T4" fmla="*/ 357 w 540"/>
                    <a:gd name="T5" fmla="*/ 262 h 338"/>
                    <a:gd name="T6" fmla="*/ 369 w 540"/>
                    <a:gd name="T7" fmla="*/ 248 h 338"/>
                    <a:gd name="T8" fmla="*/ 383 w 540"/>
                    <a:gd name="T9" fmla="*/ 248 h 338"/>
                    <a:gd name="T10" fmla="*/ 400 w 540"/>
                    <a:gd name="T11" fmla="*/ 233 h 338"/>
                    <a:gd name="T12" fmla="*/ 423 w 540"/>
                    <a:gd name="T13" fmla="*/ 194 h 338"/>
                    <a:gd name="T14" fmla="*/ 381 w 540"/>
                    <a:gd name="T15" fmla="*/ 152 h 338"/>
                    <a:gd name="T16" fmla="*/ 380 w 540"/>
                    <a:gd name="T17" fmla="*/ 113 h 338"/>
                    <a:gd name="T18" fmla="*/ 400 w 540"/>
                    <a:gd name="T19" fmla="*/ 58 h 338"/>
                    <a:gd name="T20" fmla="*/ 372 w 540"/>
                    <a:gd name="T21" fmla="*/ 40 h 338"/>
                    <a:gd name="T22" fmla="*/ 341 w 540"/>
                    <a:gd name="T23" fmla="*/ 0 h 338"/>
                    <a:gd name="T24" fmla="*/ 59 w 540"/>
                    <a:gd name="T25" fmla="*/ 66 h 338"/>
                    <a:gd name="T26" fmla="*/ 46 w 540"/>
                    <a:gd name="T27" fmla="*/ 40 h 338"/>
                    <a:gd name="T28" fmla="*/ 0 w 540"/>
                    <a:gd name="T29" fmla="*/ 83 h 338"/>
                    <a:gd name="T30" fmla="*/ 34 w 540"/>
                    <a:gd name="T31" fmla="*/ 338 h 338"/>
                    <a:gd name="T32" fmla="*/ 34 w 540"/>
                    <a:gd name="T33" fmla="*/ 338 h 3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0"/>
                    <a:gd name="T52" fmla="*/ 0 h 338"/>
                    <a:gd name="T53" fmla="*/ 540 w 540"/>
                    <a:gd name="T54" fmla="*/ 338 h 3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0" h="338">
                      <a:moveTo>
                        <a:pt x="42" y="338"/>
                      </a:moveTo>
                      <a:lnTo>
                        <a:pt x="132" y="324"/>
                      </a:lnTo>
                      <a:lnTo>
                        <a:pt x="456" y="262"/>
                      </a:lnTo>
                      <a:lnTo>
                        <a:pt x="471" y="248"/>
                      </a:lnTo>
                      <a:lnTo>
                        <a:pt x="489" y="248"/>
                      </a:lnTo>
                      <a:lnTo>
                        <a:pt x="510" y="233"/>
                      </a:lnTo>
                      <a:lnTo>
                        <a:pt x="540" y="194"/>
                      </a:lnTo>
                      <a:lnTo>
                        <a:pt x="487" y="152"/>
                      </a:lnTo>
                      <a:lnTo>
                        <a:pt x="485" y="113"/>
                      </a:lnTo>
                      <a:lnTo>
                        <a:pt x="510" y="58"/>
                      </a:lnTo>
                      <a:lnTo>
                        <a:pt x="474" y="40"/>
                      </a:lnTo>
                      <a:lnTo>
                        <a:pt x="435" y="0"/>
                      </a:lnTo>
                      <a:lnTo>
                        <a:pt x="76" y="66"/>
                      </a:lnTo>
                      <a:lnTo>
                        <a:pt x="58" y="40"/>
                      </a:lnTo>
                      <a:lnTo>
                        <a:pt x="0" y="83"/>
                      </a:lnTo>
                      <a:lnTo>
                        <a:pt x="42" y="338"/>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2" name="Freeform 128"/>
                <p:cNvSpPr>
                  <a:spLocks/>
                </p:cNvSpPr>
                <p:nvPr/>
              </p:nvSpPr>
              <p:spPr bwMode="auto">
                <a:xfrm>
                  <a:off x="4859" y="1545"/>
                  <a:ext cx="110" cy="277"/>
                </a:xfrm>
                <a:custGeom>
                  <a:avLst/>
                  <a:gdLst>
                    <a:gd name="T0" fmla="*/ 7 w 117"/>
                    <a:gd name="T1" fmla="*/ 190 h 277"/>
                    <a:gd name="T2" fmla="*/ 22 w 117"/>
                    <a:gd name="T3" fmla="*/ 175 h 277"/>
                    <a:gd name="T4" fmla="*/ 46 w 117"/>
                    <a:gd name="T5" fmla="*/ 136 h 277"/>
                    <a:gd name="T6" fmla="*/ 5 w 117"/>
                    <a:gd name="T7" fmla="*/ 94 h 277"/>
                    <a:gd name="T8" fmla="*/ 3 w 117"/>
                    <a:gd name="T9" fmla="*/ 55 h 277"/>
                    <a:gd name="T10" fmla="*/ 22 w 117"/>
                    <a:gd name="T11" fmla="*/ 0 h 277"/>
                    <a:gd name="T12" fmla="*/ 84 w 117"/>
                    <a:gd name="T13" fmla="*/ 28 h 277"/>
                    <a:gd name="T14" fmla="*/ 85 w 117"/>
                    <a:gd name="T15" fmla="*/ 38 h 277"/>
                    <a:gd name="T16" fmla="*/ 77 w 117"/>
                    <a:gd name="T17" fmla="*/ 68 h 277"/>
                    <a:gd name="T18" fmla="*/ 71 w 117"/>
                    <a:gd name="T19" fmla="*/ 75 h 277"/>
                    <a:gd name="T20" fmla="*/ 70 w 117"/>
                    <a:gd name="T21" fmla="*/ 91 h 277"/>
                    <a:gd name="T22" fmla="*/ 76 w 117"/>
                    <a:gd name="T23" fmla="*/ 96 h 277"/>
                    <a:gd name="T24" fmla="*/ 91 w 117"/>
                    <a:gd name="T25" fmla="*/ 91 h 277"/>
                    <a:gd name="T26" fmla="*/ 91 w 117"/>
                    <a:gd name="T27" fmla="*/ 138 h 277"/>
                    <a:gd name="T28" fmla="*/ 91 w 117"/>
                    <a:gd name="T29" fmla="*/ 167 h 277"/>
                    <a:gd name="T30" fmla="*/ 91 w 117"/>
                    <a:gd name="T31" fmla="*/ 183 h 277"/>
                    <a:gd name="T32" fmla="*/ 86 w 117"/>
                    <a:gd name="T33" fmla="*/ 198 h 277"/>
                    <a:gd name="T34" fmla="*/ 80 w 117"/>
                    <a:gd name="T35" fmla="*/ 199 h 277"/>
                    <a:gd name="T36" fmla="*/ 82 w 117"/>
                    <a:gd name="T37" fmla="*/ 212 h 277"/>
                    <a:gd name="T38" fmla="*/ 59 w 117"/>
                    <a:gd name="T39" fmla="*/ 277 h 277"/>
                    <a:gd name="T40" fmla="*/ 55 w 117"/>
                    <a:gd name="T41" fmla="*/ 277 h 277"/>
                    <a:gd name="T42" fmla="*/ 52 w 117"/>
                    <a:gd name="T43" fmla="*/ 253 h 277"/>
                    <a:gd name="T44" fmla="*/ 37 w 117"/>
                    <a:gd name="T45" fmla="*/ 253 h 277"/>
                    <a:gd name="T46" fmla="*/ 7 w 117"/>
                    <a:gd name="T47" fmla="*/ 227 h 277"/>
                    <a:gd name="T48" fmla="*/ 0 w 117"/>
                    <a:gd name="T49" fmla="*/ 206 h 277"/>
                    <a:gd name="T50" fmla="*/ 7 w 117"/>
                    <a:gd name="T51" fmla="*/ 190 h 277"/>
                    <a:gd name="T52" fmla="*/ 7 w 117"/>
                    <a:gd name="T53" fmla="*/ 190 h 2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7"/>
                    <a:gd name="T83" fmla="*/ 117 w 117"/>
                    <a:gd name="T84" fmla="*/ 277 h 2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7">
                      <a:moveTo>
                        <a:pt x="7" y="190"/>
                      </a:moveTo>
                      <a:lnTo>
                        <a:pt x="28" y="175"/>
                      </a:lnTo>
                      <a:lnTo>
                        <a:pt x="58" y="136"/>
                      </a:lnTo>
                      <a:lnTo>
                        <a:pt x="5" y="94"/>
                      </a:lnTo>
                      <a:lnTo>
                        <a:pt x="3" y="55"/>
                      </a:lnTo>
                      <a:lnTo>
                        <a:pt x="28" y="0"/>
                      </a:lnTo>
                      <a:lnTo>
                        <a:pt x="107" y="28"/>
                      </a:lnTo>
                      <a:lnTo>
                        <a:pt x="109" y="38"/>
                      </a:lnTo>
                      <a:lnTo>
                        <a:pt x="99" y="68"/>
                      </a:lnTo>
                      <a:lnTo>
                        <a:pt x="91" y="75"/>
                      </a:lnTo>
                      <a:lnTo>
                        <a:pt x="89" y="91"/>
                      </a:lnTo>
                      <a:lnTo>
                        <a:pt x="97" y="96"/>
                      </a:lnTo>
                      <a:lnTo>
                        <a:pt x="117" y="91"/>
                      </a:lnTo>
                      <a:lnTo>
                        <a:pt x="117" y="138"/>
                      </a:lnTo>
                      <a:lnTo>
                        <a:pt x="117" y="167"/>
                      </a:lnTo>
                      <a:lnTo>
                        <a:pt x="117" y="183"/>
                      </a:lnTo>
                      <a:lnTo>
                        <a:pt x="110" y="198"/>
                      </a:lnTo>
                      <a:lnTo>
                        <a:pt x="102" y="199"/>
                      </a:lnTo>
                      <a:lnTo>
                        <a:pt x="105" y="212"/>
                      </a:lnTo>
                      <a:lnTo>
                        <a:pt x="76" y="277"/>
                      </a:lnTo>
                      <a:lnTo>
                        <a:pt x="70" y="277"/>
                      </a:lnTo>
                      <a:lnTo>
                        <a:pt x="67" y="253"/>
                      </a:lnTo>
                      <a:lnTo>
                        <a:pt x="47" y="253"/>
                      </a:lnTo>
                      <a:lnTo>
                        <a:pt x="7" y="227"/>
                      </a:lnTo>
                      <a:lnTo>
                        <a:pt x="0" y="206"/>
                      </a:lnTo>
                      <a:lnTo>
                        <a:pt x="7" y="19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3" name="Freeform 129"/>
                <p:cNvSpPr>
                  <a:spLocks/>
                </p:cNvSpPr>
                <p:nvPr/>
              </p:nvSpPr>
              <p:spPr bwMode="auto">
                <a:xfrm>
                  <a:off x="4461" y="1113"/>
                  <a:ext cx="519" cy="481"/>
                </a:xfrm>
                <a:custGeom>
                  <a:avLst/>
                  <a:gdLst>
                    <a:gd name="T0" fmla="*/ 14 w 552"/>
                    <a:gd name="T1" fmla="*/ 440 h 481"/>
                    <a:gd name="T2" fmla="*/ 294 w 552"/>
                    <a:gd name="T3" fmla="*/ 374 h 481"/>
                    <a:gd name="T4" fmla="*/ 325 w 552"/>
                    <a:gd name="T5" fmla="*/ 414 h 481"/>
                    <a:gd name="T6" fmla="*/ 354 w 552"/>
                    <a:gd name="T7" fmla="*/ 432 h 481"/>
                    <a:gd name="T8" fmla="*/ 415 w 552"/>
                    <a:gd name="T9" fmla="*/ 460 h 481"/>
                    <a:gd name="T10" fmla="*/ 420 w 552"/>
                    <a:gd name="T11" fmla="*/ 481 h 481"/>
                    <a:gd name="T12" fmla="*/ 430 w 552"/>
                    <a:gd name="T13" fmla="*/ 452 h 481"/>
                    <a:gd name="T14" fmla="*/ 432 w 552"/>
                    <a:gd name="T15" fmla="*/ 411 h 481"/>
                    <a:gd name="T16" fmla="*/ 420 w 552"/>
                    <a:gd name="T17" fmla="*/ 334 h 481"/>
                    <a:gd name="T18" fmla="*/ 420 w 552"/>
                    <a:gd name="T19" fmla="*/ 253 h 481"/>
                    <a:gd name="T20" fmla="*/ 390 w 552"/>
                    <a:gd name="T21" fmla="*/ 134 h 481"/>
                    <a:gd name="T22" fmla="*/ 385 w 552"/>
                    <a:gd name="T23" fmla="*/ 83 h 481"/>
                    <a:gd name="T24" fmla="*/ 366 w 552"/>
                    <a:gd name="T25" fmla="*/ 0 h 481"/>
                    <a:gd name="T26" fmla="*/ 274 w 552"/>
                    <a:gd name="T27" fmla="*/ 28 h 481"/>
                    <a:gd name="T28" fmla="*/ 225 w 552"/>
                    <a:gd name="T29" fmla="*/ 96 h 481"/>
                    <a:gd name="T30" fmla="*/ 221 w 552"/>
                    <a:gd name="T31" fmla="*/ 113 h 481"/>
                    <a:gd name="T32" fmla="*/ 192 w 552"/>
                    <a:gd name="T33" fmla="*/ 154 h 481"/>
                    <a:gd name="T34" fmla="*/ 200 w 552"/>
                    <a:gd name="T35" fmla="*/ 168 h 481"/>
                    <a:gd name="T36" fmla="*/ 206 w 552"/>
                    <a:gd name="T37" fmla="*/ 180 h 481"/>
                    <a:gd name="T38" fmla="*/ 201 w 552"/>
                    <a:gd name="T39" fmla="*/ 183 h 481"/>
                    <a:gd name="T40" fmla="*/ 211 w 552"/>
                    <a:gd name="T41" fmla="*/ 199 h 481"/>
                    <a:gd name="T42" fmla="*/ 212 w 552"/>
                    <a:gd name="T43" fmla="*/ 214 h 481"/>
                    <a:gd name="T44" fmla="*/ 184 w 552"/>
                    <a:gd name="T45" fmla="*/ 248 h 481"/>
                    <a:gd name="T46" fmla="*/ 141 w 552"/>
                    <a:gd name="T47" fmla="*/ 262 h 481"/>
                    <a:gd name="T48" fmla="*/ 132 w 552"/>
                    <a:gd name="T49" fmla="*/ 272 h 481"/>
                    <a:gd name="T50" fmla="*/ 117 w 552"/>
                    <a:gd name="T51" fmla="*/ 264 h 481"/>
                    <a:gd name="T52" fmla="*/ 70 w 552"/>
                    <a:gd name="T53" fmla="*/ 270 h 481"/>
                    <a:gd name="T54" fmla="*/ 35 w 552"/>
                    <a:gd name="T55" fmla="*/ 288 h 481"/>
                    <a:gd name="T56" fmla="*/ 35 w 552"/>
                    <a:gd name="T57" fmla="*/ 311 h 481"/>
                    <a:gd name="T58" fmla="*/ 41 w 552"/>
                    <a:gd name="T59" fmla="*/ 325 h 481"/>
                    <a:gd name="T60" fmla="*/ 47 w 552"/>
                    <a:gd name="T61" fmla="*/ 325 h 481"/>
                    <a:gd name="T62" fmla="*/ 52 w 552"/>
                    <a:gd name="T63" fmla="*/ 343 h 481"/>
                    <a:gd name="T64" fmla="*/ 43 w 552"/>
                    <a:gd name="T65" fmla="*/ 353 h 481"/>
                    <a:gd name="T66" fmla="*/ 39 w 552"/>
                    <a:gd name="T67" fmla="*/ 369 h 481"/>
                    <a:gd name="T68" fmla="*/ 0 w 552"/>
                    <a:gd name="T69" fmla="*/ 414 h 481"/>
                    <a:gd name="T70" fmla="*/ 14 w 552"/>
                    <a:gd name="T71" fmla="*/ 440 h 481"/>
                    <a:gd name="T72" fmla="*/ 14 w 552"/>
                    <a:gd name="T73" fmla="*/ 440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0"/>
                      </a:moveTo>
                      <a:lnTo>
                        <a:pt x="377" y="374"/>
                      </a:lnTo>
                      <a:lnTo>
                        <a:pt x="416" y="414"/>
                      </a:lnTo>
                      <a:lnTo>
                        <a:pt x="452" y="432"/>
                      </a:lnTo>
                      <a:lnTo>
                        <a:pt x="531" y="460"/>
                      </a:lnTo>
                      <a:lnTo>
                        <a:pt x="537" y="481"/>
                      </a:lnTo>
                      <a:lnTo>
                        <a:pt x="550" y="452"/>
                      </a:lnTo>
                      <a:lnTo>
                        <a:pt x="552" y="411"/>
                      </a:lnTo>
                      <a:lnTo>
                        <a:pt x="537" y="334"/>
                      </a:lnTo>
                      <a:lnTo>
                        <a:pt x="537" y="253"/>
                      </a:lnTo>
                      <a:lnTo>
                        <a:pt x="499" y="134"/>
                      </a:lnTo>
                      <a:lnTo>
                        <a:pt x="492" y="83"/>
                      </a:lnTo>
                      <a:lnTo>
                        <a:pt x="468" y="0"/>
                      </a:lnTo>
                      <a:lnTo>
                        <a:pt x="351" y="28"/>
                      </a:lnTo>
                      <a:lnTo>
                        <a:pt x="287" y="96"/>
                      </a:lnTo>
                      <a:lnTo>
                        <a:pt x="283" y="113"/>
                      </a:lnTo>
                      <a:lnTo>
                        <a:pt x="246" y="154"/>
                      </a:lnTo>
                      <a:lnTo>
                        <a:pt x="256" y="168"/>
                      </a:lnTo>
                      <a:lnTo>
                        <a:pt x="264" y="180"/>
                      </a:lnTo>
                      <a:lnTo>
                        <a:pt x="257" y="183"/>
                      </a:lnTo>
                      <a:lnTo>
                        <a:pt x="269" y="199"/>
                      </a:lnTo>
                      <a:lnTo>
                        <a:pt x="270" y="214"/>
                      </a:lnTo>
                      <a:lnTo>
                        <a:pt x="235" y="248"/>
                      </a:lnTo>
                      <a:lnTo>
                        <a:pt x="181" y="262"/>
                      </a:lnTo>
                      <a:lnTo>
                        <a:pt x="168" y="272"/>
                      </a:lnTo>
                      <a:lnTo>
                        <a:pt x="149" y="264"/>
                      </a:lnTo>
                      <a:lnTo>
                        <a:pt x="89" y="270"/>
                      </a:lnTo>
                      <a:lnTo>
                        <a:pt x="45" y="288"/>
                      </a:lnTo>
                      <a:lnTo>
                        <a:pt x="45" y="311"/>
                      </a:lnTo>
                      <a:lnTo>
                        <a:pt x="53" y="325"/>
                      </a:lnTo>
                      <a:lnTo>
                        <a:pt x="60" y="325"/>
                      </a:lnTo>
                      <a:lnTo>
                        <a:pt x="66" y="343"/>
                      </a:lnTo>
                      <a:lnTo>
                        <a:pt x="55" y="353"/>
                      </a:lnTo>
                      <a:lnTo>
                        <a:pt x="50" y="369"/>
                      </a:lnTo>
                      <a:lnTo>
                        <a:pt x="0" y="414"/>
                      </a:lnTo>
                      <a:lnTo>
                        <a:pt x="18" y="44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4" name="Freeform 130"/>
                <p:cNvSpPr>
                  <a:spLocks/>
                </p:cNvSpPr>
                <p:nvPr/>
              </p:nvSpPr>
              <p:spPr bwMode="auto">
                <a:xfrm>
                  <a:off x="4943" y="1613"/>
                  <a:ext cx="14" cy="22"/>
                </a:xfrm>
                <a:custGeom>
                  <a:avLst/>
                  <a:gdLst>
                    <a:gd name="T0" fmla="*/ 0 w 15"/>
                    <a:gd name="T1" fmla="*/ 19 h 23"/>
                    <a:gd name="T2" fmla="*/ 2 w 15"/>
                    <a:gd name="T3" fmla="*/ 7 h 23"/>
                    <a:gd name="T4" fmla="*/ 7 w 15"/>
                    <a:gd name="T5" fmla="*/ 0 h 23"/>
                    <a:gd name="T6" fmla="*/ 11 w 15"/>
                    <a:gd name="T7" fmla="*/ 5 h 23"/>
                    <a:gd name="T8" fmla="*/ 0 w 15"/>
                    <a:gd name="T9" fmla="*/ 19 h 23"/>
                    <a:gd name="T10" fmla="*/ 0 w 15"/>
                    <a:gd name="T11" fmla="*/ 19 h 23"/>
                    <a:gd name="T12" fmla="*/ 0 w 15"/>
                    <a:gd name="T13" fmla="*/ 19 h 23"/>
                    <a:gd name="T14" fmla="*/ 0 60000 65536"/>
                    <a:gd name="T15" fmla="*/ 0 60000 65536"/>
                    <a:gd name="T16" fmla="*/ 0 60000 65536"/>
                    <a:gd name="T17" fmla="*/ 0 60000 65536"/>
                    <a:gd name="T18" fmla="*/ 0 60000 65536"/>
                    <a:gd name="T19" fmla="*/ 0 60000 65536"/>
                    <a:gd name="T20" fmla="*/ 0 60000 65536"/>
                    <a:gd name="T21" fmla="*/ 0 w 15"/>
                    <a:gd name="T22" fmla="*/ 0 h 23"/>
                    <a:gd name="T23" fmla="*/ 15 w 1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3">
                      <a:moveTo>
                        <a:pt x="0" y="23"/>
                      </a:moveTo>
                      <a:lnTo>
                        <a:pt x="2" y="7"/>
                      </a:lnTo>
                      <a:lnTo>
                        <a:pt x="10" y="0"/>
                      </a:lnTo>
                      <a:lnTo>
                        <a:pt x="15" y="5"/>
                      </a:lnTo>
                      <a:lnTo>
                        <a:pt x="0" y="23"/>
                      </a:lnTo>
                      <a:close/>
                    </a:path>
                  </a:pathLst>
                </a:custGeom>
                <a:solidFill>
                  <a:srgbClr val="A9EBD9"/>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5" name="Freeform 131"/>
                <p:cNvSpPr>
                  <a:spLocks/>
                </p:cNvSpPr>
                <p:nvPr/>
              </p:nvSpPr>
              <p:spPr bwMode="auto">
                <a:xfrm>
                  <a:off x="4958" y="1522"/>
                  <a:ext cx="162" cy="97"/>
                </a:xfrm>
                <a:custGeom>
                  <a:avLst/>
                  <a:gdLst>
                    <a:gd name="T0" fmla="*/ 9 w 172"/>
                    <a:gd name="T1" fmla="*/ 102 h 98"/>
                    <a:gd name="T2" fmla="*/ 57 w 172"/>
                    <a:gd name="T3" fmla="*/ 68 h 98"/>
                    <a:gd name="T4" fmla="*/ 90 w 172"/>
                    <a:gd name="T5" fmla="*/ 45 h 98"/>
                    <a:gd name="T6" fmla="*/ 57 w 172"/>
                    <a:gd name="T7" fmla="*/ 80 h 98"/>
                    <a:gd name="T8" fmla="*/ 59 w 172"/>
                    <a:gd name="T9" fmla="*/ 81 h 98"/>
                    <a:gd name="T10" fmla="*/ 110 w 172"/>
                    <a:gd name="T11" fmla="*/ 34 h 98"/>
                    <a:gd name="T12" fmla="*/ 136 w 172"/>
                    <a:gd name="T13" fmla="*/ 4 h 98"/>
                    <a:gd name="T14" fmla="*/ 133 w 172"/>
                    <a:gd name="T15" fmla="*/ 0 h 98"/>
                    <a:gd name="T16" fmla="*/ 110 w 172"/>
                    <a:gd name="T17" fmla="*/ 16 h 98"/>
                    <a:gd name="T18" fmla="*/ 107 w 172"/>
                    <a:gd name="T19" fmla="*/ 14 h 98"/>
                    <a:gd name="T20" fmla="*/ 96 w 172"/>
                    <a:gd name="T21" fmla="*/ 34 h 98"/>
                    <a:gd name="T22" fmla="*/ 89 w 172"/>
                    <a:gd name="T23" fmla="*/ 34 h 98"/>
                    <a:gd name="T24" fmla="*/ 106 w 172"/>
                    <a:gd name="T25" fmla="*/ 0 h 98"/>
                    <a:gd name="T26" fmla="*/ 88 w 172"/>
                    <a:gd name="T27" fmla="*/ 26 h 98"/>
                    <a:gd name="T28" fmla="*/ 26 w 172"/>
                    <a:gd name="T29" fmla="*/ 55 h 98"/>
                    <a:gd name="T30" fmla="*/ 16 w 172"/>
                    <a:gd name="T31" fmla="*/ 75 h 98"/>
                    <a:gd name="T32" fmla="*/ 8 w 172"/>
                    <a:gd name="T33" fmla="*/ 78 h 98"/>
                    <a:gd name="T34" fmla="*/ 0 w 172"/>
                    <a:gd name="T35" fmla="*/ 93 h 98"/>
                    <a:gd name="T36" fmla="*/ 9 w 172"/>
                    <a:gd name="T37" fmla="*/ 102 h 98"/>
                    <a:gd name="T38" fmla="*/ 9 w 172"/>
                    <a:gd name="T39" fmla="*/ 102 h 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
                    <a:gd name="T61" fmla="*/ 0 h 98"/>
                    <a:gd name="T62" fmla="*/ 172 w 172"/>
                    <a:gd name="T63" fmla="*/ 98 h 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 h="98">
                      <a:moveTo>
                        <a:pt x="13" y="98"/>
                      </a:moveTo>
                      <a:lnTo>
                        <a:pt x="73" y="64"/>
                      </a:lnTo>
                      <a:lnTo>
                        <a:pt x="115" y="45"/>
                      </a:lnTo>
                      <a:lnTo>
                        <a:pt x="72" y="76"/>
                      </a:lnTo>
                      <a:lnTo>
                        <a:pt x="75" y="77"/>
                      </a:lnTo>
                      <a:lnTo>
                        <a:pt x="140" y="34"/>
                      </a:lnTo>
                      <a:lnTo>
                        <a:pt x="172" y="4"/>
                      </a:lnTo>
                      <a:lnTo>
                        <a:pt x="169" y="0"/>
                      </a:lnTo>
                      <a:lnTo>
                        <a:pt x="140" y="16"/>
                      </a:lnTo>
                      <a:lnTo>
                        <a:pt x="136" y="14"/>
                      </a:lnTo>
                      <a:lnTo>
                        <a:pt x="122" y="34"/>
                      </a:lnTo>
                      <a:lnTo>
                        <a:pt x="114" y="34"/>
                      </a:lnTo>
                      <a:lnTo>
                        <a:pt x="135" y="0"/>
                      </a:lnTo>
                      <a:lnTo>
                        <a:pt x="112" y="26"/>
                      </a:lnTo>
                      <a:lnTo>
                        <a:pt x="34" y="51"/>
                      </a:lnTo>
                      <a:lnTo>
                        <a:pt x="20" y="71"/>
                      </a:lnTo>
                      <a:lnTo>
                        <a:pt x="8" y="74"/>
                      </a:lnTo>
                      <a:lnTo>
                        <a:pt x="0" y="89"/>
                      </a:lnTo>
                      <a:lnTo>
                        <a:pt x="13" y="98"/>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6" name="Freeform 132"/>
                <p:cNvSpPr>
                  <a:spLocks/>
                </p:cNvSpPr>
                <p:nvPr/>
              </p:nvSpPr>
              <p:spPr bwMode="auto">
                <a:xfrm>
                  <a:off x="4966" y="1416"/>
                  <a:ext cx="151" cy="149"/>
                </a:xfrm>
                <a:custGeom>
                  <a:avLst/>
                  <a:gdLst>
                    <a:gd name="T0" fmla="*/ 11 w 161"/>
                    <a:gd name="T1" fmla="*/ 108 h 149"/>
                    <a:gd name="T2" fmla="*/ 9 w 161"/>
                    <a:gd name="T3" fmla="*/ 149 h 149"/>
                    <a:gd name="T4" fmla="*/ 21 w 161"/>
                    <a:gd name="T5" fmla="*/ 145 h 149"/>
                    <a:gd name="T6" fmla="*/ 44 w 161"/>
                    <a:gd name="T7" fmla="*/ 123 h 149"/>
                    <a:gd name="T8" fmla="*/ 52 w 161"/>
                    <a:gd name="T9" fmla="*/ 103 h 149"/>
                    <a:gd name="T10" fmla="*/ 56 w 161"/>
                    <a:gd name="T11" fmla="*/ 108 h 149"/>
                    <a:gd name="T12" fmla="*/ 89 w 161"/>
                    <a:gd name="T13" fmla="*/ 97 h 149"/>
                    <a:gd name="T14" fmla="*/ 91 w 161"/>
                    <a:gd name="T15" fmla="*/ 89 h 149"/>
                    <a:gd name="T16" fmla="*/ 96 w 161"/>
                    <a:gd name="T17" fmla="*/ 92 h 149"/>
                    <a:gd name="T18" fmla="*/ 102 w 161"/>
                    <a:gd name="T19" fmla="*/ 86 h 149"/>
                    <a:gd name="T20" fmla="*/ 113 w 161"/>
                    <a:gd name="T21" fmla="*/ 84 h 149"/>
                    <a:gd name="T22" fmla="*/ 125 w 161"/>
                    <a:gd name="T23" fmla="*/ 76 h 149"/>
                    <a:gd name="T24" fmla="*/ 113 w 161"/>
                    <a:gd name="T25" fmla="*/ 0 h 149"/>
                    <a:gd name="T26" fmla="*/ 0 w 161"/>
                    <a:gd name="T27" fmla="*/ 31 h 149"/>
                    <a:gd name="T28" fmla="*/ 11 w 161"/>
                    <a:gd name="T29" fmla="*/ 108 h 149"/>
                    <a:gd name="T30" fmla="*/ 11 w 161"/>
                    <a:gd name="T31" fmla="*/ 108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1"/>
                    <a:gd name="T49" fmla="*/ 0 h 149"/>
                    <a:gd name="T50" fmla="*/ 161 w 161"/>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1" h="149">
                      <a:moveTo>
                        <a:pt x="15" y="108"/>
                      </a:moveTo>
                      <a:lnTo>
                        <a:pt x="13" y="149"/>
                      </a:lnTo>
                      <a:lnTo>
                        <a:pt x="26" y="145"/>
                      </a:lnTo>
                      <a:lnTo>
                        <a:pt x="57" y="123"/>
                      </a:lnTo>
                      <a:lnTo>
                        <a:pt x="67" y="103"/>
                      </a:lnTo>
                      <a:lnTo>
                        <a:pt x="73" y="108"/>
                      </a:lnTo>
                      <a:lnTo>
                        <a:pt x="115" y="97"/>
                      </a:lnTo>
                      <a:lnTo>
                        <a:pt x="117" y="89"/>
                      </a:lnTo>
                      <a:lnTo>
                        <a:pt x="124" y="92"/>
                      </a:lnTo>
                      <a:lnTo>
                        <a:pt x="132" y="86"/>
                      </a:lnTo>
                      <a:lnTo>
                        <a:pt x="145" y="84"/>
                      </a:lnTo>
                      <a:lnTo>
                        <a:pt x="161" y="76"/>
                      </a:lnTo>
                      <a:lnTo>
                        <a:pt x="145" y="0"/>
                      </a:lnTo>
                      <a:lnTo>
                        <a:pt x="0" y="31"/>
                      </a:lnTo>
                      <a:lnTo>
                        <a:pt x="15" y="108"/>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7" name="Freeform 133"/>
                <p:cNvSpPr>
                  <a:spLocks/>
                </p:cNvSpPr>
                <p:nvPr/>
              </p:nvSpPr>
              <p:spPr bwMode="auto">
                <a:xfrm>
                  <a:off x="5102" y="1408"/>
                  <a:ext cx="68" cy="84"/>
                </a:xfrm>
                <a:custGeom>
                  <a:avLst/>
                  <a:gdLst>
                    <a:gd name="T0" fmla="*/ 12 w 72"/>
                    <a:gd name="T1" fmla="*/ 84 h 84"/>
                    <a:gd name="T2" fmla="*/ 38 w 72"/>
                    <a:gd name="T3" fmla="*/ 73 h 84"/>
                    <a:gd name="T4" fmla="*/ 38 w 72"/>
                    <a:gd name="T5" fmla="*/ 39 h 84"/>
                    <a:gd name="T6" fmla="*/ 43 w 72"/>
                    <a:gd name="T7" fmla="*/ 47 h 84"/>
                    <a:gd name="T8" fmla="*/ 44 w 72"/>
                    <a:gd name="T9" fmla="*/ 63 h 84"/>
                    <a:gd name="T10" fmla="*/ 50 w 72"/>
                    <a:gd name="T11" fmla="*/ 63 h 84"/>
                    <a:gd name="T12" fmla="*/ 57 w 72"/>
                    <a:gd name="T13" fmla="*/ 47 h 84"/>
                    <a:gd name="T14" fmla="*/ 50 w 72"/>
                    <a:gd name="T15" fmla="*/ 29 h 84"/>
                    <a:gd name="T16" fmla="*/ 38 w 72"/>
                    <a:gd name="T17" fmla="*/ 26 h 84"/>
                    <a:gd name="T18" fmla="*/ 27 w 72"/>
                    <a:gd name="T19" fmla="*/ 3 h 84"/>
                    <a:gd name="T20" fmla="*/ 21 w 72"/>
                    <a:gd name="T21" fmla="*/ 0 h 84"/>
                    <a:gd name="T22" fmla="*/ 0 w 72"/>
                    <a:gd name="T23" fmla="*/ 8 h 84"/>
                    <a:gd name="T24" fmla="*/ 12 w 72"/>
                    <a:gd name="T25" fmla="*/ 84 h 84"/>
                    <a:gd name="T26" fmla="*/ 12 w 72"/>
                    <a:gd name="T27" fmla="*/ 84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84"/>
                    <a:gd name="T44" fmla="*/ 72 w 72"/>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84">
                      <a:moveTo>
                        <a:pt x="16" y="84"/>
                      </a:moveTo>
                      <a:lnTo>
                        <a:pt x="47" y="73"/>
                      </a:lnTo>
                      <a:lnTo>
                        <a:pt x="47" y="39"/>
                      </a:lnTo>
                      <a:lnTo>
                        <a:pt x="55" y="47"/>
                      </a:lnTo>
                      <a:lnTo>
                        <a:pt x="56" y="63"/>
                      </a:lnTo>
                      <a:lnTo>
                        <a:pt x="63" y="63"/>
                      </a:lnTo>
                      <a:lnTo>
                        <a:pt x="72" y="47"/>
                      </a:lnTo>
                      <a:lnTo>
                        <a:pt x="63" y="29"/>
                      </a:lnTo>
                      <a:lnTo>
                        <a:pt x="47" y="26"/>
                      </a:lnTo>
                      <a:lnTo>
                        <a:pt x="35" y="3"/>
                      </a:lnTo>
                      <a:lnTo>
                        <a:pt x="25" y="0"/>
                      </a:lnTo>
                      <a:lnTo>
                        <a:pt x="0" y="8"/>
                      </a:lnTo>
                      <a:lnTo>
                        <a:pt x="16" y="84"/>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8" name="Freeform 134"/>
                <p:cNvSpPr>
                  <a:spLocks/>
                </p:cNvSpPr>
                <p:nvPr/>
              </p:nvSpPr>
              <p:spPr bwMode="auto">
                <a:xfrm>
                  <a:off x="4966" y="1303"/>
                  <a:ext cx="294" cy="152"/>
                </a:xfrm>
                <a:custGeom>
                  <a:avLst/>
                  <a:gdLst>
                    <a:gd name="T0" fmla="*/ 0 w 311"/>
                    <a:gd name="T1" fmla="*/ 140 h 153"/>
                    <a:gd name="T2" fmla="*/ 113 w 311"/>
                    <a:gd name="T3" fmla="*/ 109 h 153"/>
                    <a:gd name="T4" fmla="*/ 132 w 311"/>
                    <a:gd name="T5" fmla="*/ 101 h 153"/>
                    <a:gd name="T6" fmla="*/ 140 w 311"/>
                    <a:gd name="T7" fmla="*/ 104 h 153"/>
                    <a:gd name="T8" fmla="*/ 149 w 311"/>
                    <a:gd name="T9" fmla="*/ 127 h 153"/>
                    <a:gd name="T10" fmla="*/ 161 w 311"/>
                    <a:gd name="T11" fmla="*/ 130 h 153"/>
                    <a:gd name="T12" fmla="*/ 169 w 311"/>
                    <a:gd name="T13" fmla="*/ 148 h 153"/>
                    <a:gd name="T14" fmla="*/ 177 w 311"/>
                    <a:gd name="T15" fmla="*/ 149 h 153"/>
                    <a:gd name="T16" fmla="*/ 184 w 311"/>
                    <a:gd name="T17" fmla="*/ 131 h 153"/>
                    <a:gd name="T18" fmla="*/ 189 w 311"/>
                    <a:gd name="T19" fmla="*/ 117 h 153"/>
                    <a:gd name="T20" fmla="*/ 197 w 311"/>
                    <a:gd name="T21" fmla="*/ 136 h 153"/>
                    <a:gd name="T22" fmla="*/ 241 w 311"/>
                    <a:gd name="T23" fmla="*/ 119 h 153"/>
                    <a:gd name="T24" fmla="*/ 238 w 311"/>
                    <a:gd name="T25" fmla="*/ 97 h 153"/>
                    <a:gd name="T26" fmla="*/ 226 w 311"/>
                    <a:gd name="T27" fmla="*/ 74 h 153"/>
                    <a:gd name="T28" fmla="*/ 222 w 311"/>
                    <a:gd name="T29" fmla="*/ 71 h 153"/>
                    <a:gd name="T30" fmla="*/ 212 w 311"/>
                    <a:gd name="T31" fmla="*/ 72 h 153"/>
                    <a:gd name="T32" fmla="*/ 214 w 311"/>
                    <a:gd name="T33" fmla="*/ 76 h 153"/>
                    <a:gd name="T34" fmla="*/ 223 w 311"/>
                    <a:gd name="T35" fmla="*/ 76 h 153"/>
                    <a:gd name="T36" fmla="*/ 228 w 311"/>
                    <a:gd name="T37" fmla="*/ 101 h 153"/>
                    <a:gd name="T38" fmla="*/ 209 w 311"/>
                    <a:gd name="T39" fmla="*/ 110 h 153"/>
                    <a:gd name="T40" fmla="*/ 184 w 311"/>
                    <a:gd name="T41" fmla="*/ 89 h 153"/>
                    <a:gd name="T42" fmla="*/ 177 w 311"/>
                    <a:gd name="T43" fmla="*/ 71 h 153"/>
                    <a:gd name="T44" fmla="*/ 166 w 311"/>
                    <a:gd name="T45" fmla="*/ 64 h 153"/>
                    <a:gd name="T46" fmla="*/ 166 w 311"/>
                    <a:gd name="T47" fmla="*/ 71 h 153"/>
                    <a:gd name="T48" fmla="*/ 154 w 311"/>
                    <a:gd name="T49" fmla="*/ 58 h 153"/>
                    <a:gd name="T50" fmla="*/ 162 w 311"/>
                    <a:gd name="T51" fmla="*/ 42 h 153"/>
                    <a:gd name="T52" fmla="*/ 170 w 311"/>
                    <a:gd name="T53" fmla="*/ 27 h 153"/>
                    <a:gd name="T54" fmla="*/ 156 w 311"/>
                    <a:gd name="T55" fmla="*/ 0 h 153"/>
                    <a:gd name="T56" fmla="*/ 132 w 311"/>
                    <a:gd name="T57" fmla="*/ 22 h 153"/>
                    <a:gd name="T58" fmla="*/ 52 w 311"/>
                    <a:gd name="T59" fmla="*/ 48 h 153"/>
                    <a:gd name="T60" fmla="*/ 0 w 311"/>
                    <a:gd name="T61" fmla="*/ 63 h 153"/>
                    <a:gd name="T62" fmla="*/ 0 w 311"/>
                    <a:gd name="T63" fmla="*/ 140 h 153"/>
                    <a:gd name="T64" fmla="*/ 0 w 311"/>
                    <a:gd name="T65" fmla="*/ 140 h 1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3"/>
                    <a:gd name="T101" fmla="*/ 311 w 311"/>
                    <a:gd name="T102" fmla="*/ 153 h 1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3">
                      <a:moveTo>
                        <a:pt x="0" y="144"/>
                      </a:moveTo>
                      <a:lnTo>
                        <a:pt x="145" y="113"/>
                      </a:lnTo>
                      <a:lnTo>
                        <a:pt x="170" y="105"/>
                      </a:lnTo>
                      <a:lnTo>
                        <a:pt x="180" y="108"/>
                      </a:lnTo>
                      <a:lnTo>
                        <a:pt x="192" y="131"/>
                      </a:lnTo>
                      <a:lnTo>
                        <a:pt x="208" y="134"/>
                      </a:lnTo>
                      <a:lnTo>
                        <a:pt x="217" y="152"/>
                      </a:lnTo>
                      <a:lnTo>
                        <a:pt x="227" y="153"/>
                      </a:lnTo>
                      <a:lnTo>
                        <a:pt x="238" y="135"/>
                      </a:lnTo>
                      <a:lnTo>
                        <a:pt x="243" y="121"/>
                      </a:lnTo>
                      <a:lnTo>
                        <a:pt x="255" y="140"/>
                      </a:lnTo>
                      <a:lnTo>
                        <a:pt x="311" y="123"/>
                      </a:lnTo>
                      <a:lnTo>
                        <a:pt x="308" y="101"/>
                      </a:lnTo>
                      <a:lnTo>
                        <a:pt x="292" y="74"/>
                      </a:lnTo>
                      <a:lnTo>
                        <a:pt x="284" y="71"/>
                      </a:lnTo>
                      <a:lnTo>
                        <a:pt x="274" y="72"/>
                      </a:lnTo>
                      <a:lnTo>
                        <a:pt x="276" y="77"/>
                      </a:lnTo>
                      <a:lnTo>
                        <a:pt x="289" y="79"/>
                      </a:lnTo>
                      <a:lnTo>
                        <a:pt x="294" y="105"/>
                      </a:lnTo>
                      <a:lnTo>
                        <a:pt x="271" y="114"/>
                      </a:lnTo>
                      <a:lnTo>
                        <a:pt x="238" y="93"/>
                      </a:lnTo>
                      <a:lnTo>
                        <a:pt x="227" y="71"/>
                      </a:lnTo>
                      <a:lnTo>
                        <a:pt x="213" y="64"/>
                      </a:lnTo>
                      <a:lnTo>
                        <a:pt x="213" y="71"/>
                      </a:lnTo>
                      <a:lnTo>
                        <a:pt x="198" y="58"/>
                      </a:lnTo>
                      <a:lnTo>
                        <a:pt x="209" y="42"/>
                      </a:lnTo>
                      <a:lnTo>
                        <a:pt x="219" y="27"/>
                      </a:lnTo>
                      <a:lnTo>
                        <a:pt x="201" y="0"/>
                      </a:lnTo>
                      <a:lnTo>
                        <a:pt x="170" y="22"/>
                      </a:lnTo>
                      <a:lnTo>
                        <a:pt x="67" y="48"/>
                      </a:lnTo>
                      <a:lnTo>
                        <a:pt x="0" y="63"/>
                      </a:lnTo>
                      <a:lnTo>
                        <a:pt x="0" y="144"/>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9" name="Freeform 135"/>
                <p:cNvSpPr>
                  <a:spLocks/>
                </p:cNvSpPr>
                <p:nvPr/>
              </p:nvSpPr>
              <p:spPr bwMode="auto">
                <a:xfrm>
                  <a:off x="5199" y="1450"/>
                  <a:ext cx="27" cy="24"/>
                </a:xfrm>
                <a:custGeom>
                  <a:avLst/>
                  <a:gdLst>
                    <a:gd name="T0" fmla="*/ 0 w 29"/>
                    <a:gd name="T1" fmla="*/ 27 h 23"/>
                    <a:gd name="T2" fmla="*/ 9 w 29"/>
                    <a:gd name="T3" fmla="*/ 0 h 23"/>
                    <a:gd name="T4" fmla="*/ 21 w 29"/>
                    <a:gd name="T5" fmla="*/ 10 h 23"/>
                    <a:gd name="T6" fmla="*/ 0 w 29"/>
                    <a:gd name="T7" fmla="*/ 27 h 23"/>
                    <a:gd name="T8" fmla="*/ 0 w 29"/>
                    <a:gd name="T9" fmla="*/ 27 h 23"/>
                    <a:gd name="T10" fmla="*/ 0 w 29"/>
                    <a:gd name="T11" fmla="*/ 27 h 23"/>
                    <a:gd name="T12" fmla="*/ 0 60000 65536"/>
                    <a:gd name="T13" fmla="*/ 0 60000 65536"/>
                    <a:gd name="T14" fmla="*/ 0 60000 65536"/>
                    <a:gd name="T15" fmla="*/ 0 60000 65536"/>
                    <a:gd name="T16" fmla="*/ 0 60000 65536"/>
                    <a:gd name="T17" fmla="*/ 0 60000 65536"/>
                    <a:gd name="T18" fmla="*/ 0 w 29"/>
                    <a:gd name="T19" fmla="*/ 0 h 23"/>
                    <a:gd name="T20" fmla="*/ 29 w 29"/>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9" h="23">
                      <a:moveTo>
                        <a:pt x="0" y="23"/>
                      </a:moveTo>
                      <a:lnTo>
                        <a:pt x="13" y="0"/>
                      </a:lnTo>
                      <a:lnTo>
                        <a:pt x="29" y="10"/>
                      </a:lnTo>
                      <a:lnTo>
                        <a:pt x="0" y="23"/>
                      </a:lnTo>
                      <a:close/>
                    </a:path>
                  </a:pathLst>
                </a:custGeom>
                <a:solidFill>
                  <a:srgbClr val="FFFF99"/>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0" name="Freeform 136"/>
                <p:cNvSpPr>
                  <a:spLocks/>
                </p:cNvSpPr>
                <p:nvPr/>
              </p:nvSpPr>
              <p:spPr bwMode="auto">
                <a:xfrm>
                  <a:off x="5248" y="1447"/>
                  <a:ext cx="26" cy="16"/>
                </a:xfrm>
                <a:custGeom>
                  <a:avLst/>
                  <a:gdLst>
                    <a:gd name="T0" fmla="*/ 0 w 23"/>
                    <a:gd name="T1" fmla="*/ 16 h 16"/>
                    <a:gd name="T2" fmla="*/ 9 w 23"/>
                    <a:gd name="T3" fmla="*/ 0 h 16"/>
                    <a:gd name="T4" fmla="*/ 16 w 23"/>
                    <a:gd name="T5" fmla="*/ 12 h 16"/>
                    <a:gd name="T6" fmla="*/ 0 w 23"/>
                    <a:gd name="T7" fmla="*/ 16 h 16"/>
                    <a:gd name="T8" fmla="*/ 0 w 23"/>
                    <a:gd name="T9" fmla="*/ 16 h 16"/>
                    <a:gd name="T10" fmla="*/ 0 w 23"/>
                    <a:gd name="T11" fmla="*/ 16 h 16"/>
                    <a:gd name="T12" fmla="*/ 0 60000 65536"/>
                    <a:gd name="T13" fmla="*/ 0 60000 65536"/>
                    <a:gd name="T14" fmla="*/ 0 60000 65536"/>
                    <a:gd name="T15" fmla="*/ 0 60000 65536"/>
                    <a:gd name="T16" fmla="*/ 0 60000 65536"/>
                    <a:gd name="T17" fmla="*/ 0 60000 65536"/>
                    <a:gd name="T18" fmla="*/ 0 w 23"/>
                    <a:gd name="T19" fmla="*/ 0 h 16"/>
                    <a:gd name="T20" fmla="*/ 23 w 23"/>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3" h="16">
                      <a:moveTo>
                        <a:pt x="0" y="16"/>
                      </a:moveTo>
                      <a:lnTo>
                        <a:pt x="13" y="0"/>
                      </a:lnTo>
                      <a:lnTo>
                        <a:pt x="23" y="12"/>
                      </a:lnTo>
                      <a:lnTo>
                        <a:pt x="0" y="16"/>
                      </a:lnTo>
                      <a:close/>
                    </a:path>
                  </a:pathLst>
                </a:custGeom>
                <a:solidFill>
                  <a:srgbClr val="FFFF99"/>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1" name="Freeform 137"/>
                <p:cNvSpPr>
                  <a:spLocks/>
                </p:cNvSpPr>
                <p:nvPr/>
              </p:nvSpPr>
              <p:spPr bwMode="auto">
                <a:xfrm>
                  <a:off x="4901" y="1077"/>
                  <a:ext cx="144" cy="286"/>
                </a:xfrm>
                <a:custGeom>
                  <a:avLst/>
                  <a:gdLst>
                    <a:gd name="T0" fmla="*/ 20 w 150"/>
                    <a:gd name="T1" fmla="*/ 118 h 288"/>
                    <a:gd name="T2" fmla="*/ 23 w 150"/>
                    <a:gd name="T3" fmla="*/ 173 h 288"/>
                    <a:gd name="T4" fmla="*/ 54 w 150"/>
                    <a:gd name="T5" fmla="*/ 292 h 288"/>
                    <a:gd name="T6" fmla="*/ 106 w 150"/>
                    <a:gd name="T7" fmla="*/ 277 h 288"/>
                    <a:gd name="T8" fmla="*/ 102 w 150"/>
                    <a:gd name="T9" fmla="*/ 105 h 288"/>
                    <a:gd name="T10" fmla="*/ 117 w 150"/>
                    <a:gd name="T11" fmla="*/ 72 h 288"/>
                    <a:gd name="T12" fmla="*/ 117 w 150"/>
                    <a:gd name="T13" fmla="*/ 0 h 288"/>
                    <a:gd name="T14" fmla="*/ 0 w 150"/>
                    <a:gd name="T15" fmla="*/ 35 h 288"/>
                    <a:gd name="T16" fmla="*/ 20 w 150"/>
                    <a:gd name="T17" fmla="*/ 118 h 288"/>
                    <a:gd name="T18" fmla="*/ 20 w 150"/>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88"/>
                    <a:gd name="T32" fmla="*/ 150 w 150"/>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88">
                      <a:moveTo>
                        <a:pt x="24" y="118"/>
                      </a:moveTo>
                      <a:lnTo>
                        <a:pt x="31" y="169"/>
                      </a:lnTo>
                      <a:lnTo>
                        <a:pt x="69" y="288"/>
                      </a:lnTo>
                      <a:lnTo>
                        <a:pt x="136" y="273"/>
                      </a:lnTo>
                      <a:lnTo>
                        <a:pt x="131" y="105"/>
                      </a:lnTo>
                      <a:lnTo>
                        <a:pt x="149" y="72"/>
                      </a:lnTo>
                      <a:lnTo>
                        <a:pt x="150" y="0"/>
                      </a:lnTo>
                      <a:lnTo>
                        <a:pt x="0" y="35"/>
                      </a:lnTo>
                      <a:lnTo>
                        <a:pt x="24" y="118"/>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2" name="Freeform 138"/>
                <p:cNvSpPr>
                  <a:spLocks/>
                </p:cNvSpPr>
                <p:nvPr/>
              </p:nvSpPr>
              <p:spPr bwMode="auto">
                <a:xfrm>
                  <a:off x="5024" y="1034"/>
                  <a:ext cx="131" cy="317"/>
                </a:xfrm>
                <a:custGeom>
                  <a:avLst/>
                  <a:gdLst>
                    <a:gd name="T0" fmla="*/ 0 w 139"/>
                    <a:gd name="T1" fmla="*/ 148 h 316"/>
                    <a:gd name="T2" fmla="*/ 14 w 139"/>
                    <a:gd name="T3" fmla="*/ 115 h 316"/>
                    <a:gd name="T4" fmla="*/ 15 w 139"/>
                    <a:gd name="T5" fmla="*/ 43 h 316"/>
                    <a:gd name="T6" fmla="*/ 14 w 139"/>
                    <a:gd name="T7" fmla="*/ 15 h 316"/>
                    <a:gd name="T8" fmla="*/ 36 w 139"/>
                    <a:gd name="T9" fmla="*/ 0 h 316"/>
                    <a:gd name="T10" fmla="*/ 85 w 139"/>
                    <a:gd name="T11" fmla="*/ 202 h 316"/>
                    <a:gd name="T12" fmla="*/ 109 w 139"/>
                    <a:gd name="T13" fmla="*/ 244 h 316"/>
                    <a:gd name="T14" fmla="*/ 109 w 139"/>
                    <a:gd name="T15" fmla="*/ 272 h 316"/>
                    <a:gd name="T16" fmla="*/ 85 w 139"/>
                    <a:gd name="T17" fmla="*/ 294 h 316"/>
                    <a:gd name="T18" fmla="*/ 5 w 139"/>
                    <a:gd name="T19" fmla="*/ 320 h 316"/>
                    <a:gd name="T20" fmla="*/ 0 w 139"/>
                    <a:gd name="T21" fmla="*/ 148 h 316"/>
                    <a:gd name="T22" fmla="*/ 0 w 139"/>
                    <a:gd name="T23" fmla="*/ 148 h 3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316"/>
                    <a:gd name="T38" fmla="*/ 139 w 139"/>
                    <a:gd name="T39" fmla="*/ 316 h 3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316">
                      <a:moveTo>
                        <a:pt x="0" y="148"/>
                      </a:moveTo>
                      <a:lnTo>
                        <a:pt x="18" y="115"/>
                      </a:lnTo>
                      <a:lnTo>
                        <a:pt x="19" y="43"/>
                      </a:lnTo>
                      <a:lnTo>
                        <a:pt x="18" y="15"/>
                      </a:lnTo>
                      <a:lnTo>
                        <a:pt x="45" y="0"/>
                      </a:lnTo>
                      <a:lnTo>
                        <a:pt x="108" y="198"/>
                      </a:lnTo>
                      <a:lnTo>
                        <a:pt x="139" y="240"/>
                      </a:lnTo>
                      <a:lnTo>
                        <a:pt x="139" y="268"/>
                      </a:lnTo>
                      <a:lnTo>
                        <a:pt x="108" y="290"/>
                      </a:lnTo>
                      <a:lnTo>
                        <a:pt x="5" y="316"/>
                      </a:lnTo>
                      <a:lnTo>
                        <a:pt x="0" y="148"/>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3" name="Freeform 139"/>
                <p:cNvSpPr>
                  <a:spLocks/>
                </p:cNvSpPr>
                <p:nvPr/>
              </p:nvSpPr>
              <p:spPr bwMode="auto">
                <a:xfrm>
                  <a:off x="5066" y="754"/>
                  <a:ext cx="320" cy="520"/>
                </a:xfrm>
                <a:custGeom>
                  <a:avLst/>
                  <a:gdLst>
                    <a:gd name="T0" fmla="*/ 0 w 340"/>
                    <a:gd name="T1" fmla="*/ 280 h 520"/>
                    <a:gd name="T2" fmla="*/ 16 w 340"/>
                    <a:gd name="T3" fmla="*/ 282 h 520"/>
                    <a:gd name="T4" fmla="*/ 17 w 340"/>
                    <a:gd name="T5" fmla="*/ 248 h 520"/>
                    <a:gd name="T6" fmla="*/ 36 w 340"/>
                    <a:gd name="T7" fmla="*/ 201 h 520"/>
                    <a:gd name="T8" fmla="*/ 26 w 340"/>
                    <a:gd name="T9" fmla="*/ 167 h 520"/>
                    <a:gd name="T10" fmla="*/ 65 w 340"/>
                    <a:gd name="T11" fmla="*/ 4 h 520"/>
                    <a:gd name="T12" fmla="*/ 73 w 340"/>
                    <a:gd name="T13" fmla="*/ 4 h 520"/>
                    <a:gd name="T14" fmla="*/ 76 w 340"/>
                    <a:gd name="T15" fmla="*/ 25 h 520"/>
                    <a:gd name="T16" fmla="*/ 114 w 340"/>
                    <a:gd name="T17" fmla="*/ 7 h 520"/>
                    <a:gd name="T18" fmla="*/ 116 w 340"/>
                    <a:gd name="T19" fmla="*/ 0 h 520"/>
                    <a:gd name="T20" fmla="*/ 147 w 340"/>
                    <a:gd name="T21" fmla="*/ 9 h 520"/>
                    <a:gd name="T22" fmla="*/ 196 w 340"/>
                    <a:gd name="T23" fmla="*/ 169 h 520"/>
                    <a:gd name="T24" fmla="*/ 219 w 340"/>
                    <a:gd name="T25" fmla="*/ 170 h 520"/>
                    <a:gd name="T26" fmla="*/ 261 w 340"/>
                    <a:gd name="T27" fmla="*/ 230 h 520"/>
                    <a:gd name="T28" fmla="*/ 254 w 340"/>
                    <a:gd name="T29" fmla="*/ 242 h 520"/>
                    <a:gd name="T30" fmla="*/ 266 w 340"/>
                    <a:gd name="T31" fmla="*/ 242 h 520"/>
                    <a:gd name="T32" fmla="*/ 259 w 340"/>
                    <a:gd name="T33" fmla="*/ 271 h 520"/>
                    <a:gd name="T34" fmla="*/ 237 w 340"/>
                    <a:gd name="T35" fmla="*/ 290 h 520"/>
                    <a:gd name="T36" fmla="*/ 216 w 340"/>
                    <a:gd name="T37" fmla="*/ 305 h 520"/>
                    <a:gd name="T38" fmla="*/ 213 w 340"/>
                    <a:gd name="T39" fmla="*/ 324 h 520"/>
                    <a:gd name="T40" fmla="*/ 200 w 340"/>
                    <a:gd name="T41" fmla="*/ 306 h 520"/>
                    <a:gd name="T42" fmla="*/ 180 w 340"/>
                    <a:gd name="T43" fmla="*/ 327 h 520"/>
                    <a:gd name="T44" fmla="*/ 169 w 340"/>
                    <a:gd name="T45" fmla="*/ 327 h 520"/>
                    <a:gd name="T46" fmla="*/ 160 w 340"/>
                    <a:gd name="T47" fmla="*/ 314 h 520"/>
                    <a:gd name="T48" fmla="*/ 155 w 340"/>
                    <a:gd name="T49" fmla="*/ 378 h 520"/>
                    <a:gd name="T50" fmla="*/ 136 w 340"/>
                    <a:gd name="T51" fmla="*/ 387 h 520"/>
                    <a:gd name="T52" fmla="*/ 127 w 340"/>
                    <a:gd name="T53" fmla="*/ 412 h 520"/>
                    <a:gd name="T54" fmla="*/ 116 w 340"/>
                    <a:gd name="T55" fmla="*/ 412 h 520"/>
                    <a:gd name="T56" fmla="*/ 89 w 340"/>
                    <a:gd name="T57" fmla="*/ 449 h 520"/>
                    <a:gd name="T58" fmla="*/ 88 w 340"/>
                    <a:gd name="T59" fmla="*/ 478 h 520"/>
                    <a:gd name="T60" fmla="*/ 82 w 340"/>
                    <a:gd name="T61" fmla="*/ 489 h 520"/>
                    <a:gd name="T62" fmla="*/ 73 w 340"/>
                    <a:gd name="T63" fmla="*/ 520 h 520"/>
                    <a:gd name="T64" fmla="*/ 50 w 340"/>
                    <a:gd name="T65" fmla="*/ 478 h 520"/>
                    <a:gd name="T66" fmla="*/ 0 w 340"/>
                    <a:gd name="T67" fmla="*/ 280 h 520"/>
                    <a:gd name="T68" fmla="*/ 0 w 340"/>
                    <a:gd name="T69" fmla="*/ 280 h 5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0"/>
                    <a:gd name="T107" fmla="*/ 340 w 340"/>
                    <a:gd name="T108" fmla="*/ 520 h 5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0">
                      <a:moveTo>
                        <a:pt x="0" y="280"/>
                      </a:moveTo>
                      <a:lnTo>
                        <a:pt x="20" y="282"/>
                      </a:lnTo>
                      <a:lnTo>
                        <a:pt x="21" y="248"/>
                      </a:lnTo>
                      <a:lnTo>
                        <a:pt x="46" y="201"/>
                      </a:lnTo>
                      <a:lnTo>
                        <a:pt x="34" y="167"/>
                      </a:lnTo>
                      <a:lnTo>
                        <a:pt x="83" y="4"/>
                      </a:lnTo>
                      <a:lnTo>
                        <a:pt x="94" y="4"/>
                      </a:lnTo>
                      <a:lnTo>
                        <a:pt x="97" y="25"/>
                      </a:lnTo>
                      <a:lnTo>
                        <a:pt x="146" y="7"/>
                      </a:lnTo>
                      <a:lnTo>
                        <a:pt x="148" y="0"/>
                      </a:lnTo>
                      <a:lnTo>
                        <a:pt x="187" y="9"/>
                      </a:lnTo>
                      <a:lnTo>
                        <a:pt x="250" y="169"/>
                      </a:lnTo>
                      <a:lnTo>
                        <a:pt x="279" y="170"/>
                      </a:lnTo>
                      <a:lnTo>
                        <a:pt x="332" y="230"/>
                      </a:lnTo>
                      <a:lnTo>
                        <a:pt x="324" y="242"/>
                      </a:lnTo>
                      <a:lnTo>
                        <a:pt x="340" y="242"/>
                      </a:lnTo>
                      <a:lnTo>
                        <a:pt x="329" y="271"/>
                      </a:lnTo>
                      <a:lnTo>
                        <a:pt x="303" y="290"/>
                      </a:lnTo>
                      <a:lnTo>
                        <a:pt x="274" y="305"/>
                      </a:lnTo>
                      <a:lnTo>
                        <a:pt x="271" y="324"/>
                      </a:lnTo>
                      <a:lnTo>
                        <a:pt x="255" y="306"/>
                      </a:lnTo>
                      <a:lnTo>
                        <a:pt x="229" y="327"/>
                      </a:lnTo>
                      <a:lnTo>
                        <a:pt x="216" y="327"/>
                      </a:lnTo>
                      <a:lnTo>
                        <a:pt x="204" y="314"/>
                      </a:lnTo>
                      <a:lnTo>
                        <a:pt x="198" y="378"/>
                      </a:lnTo>
                      <a:lnTo>
                        <a:pt x="174" y="387"/>
                      </a:lnTo>
                      <a:lnTo>
                        <a:pt x="162" y="412"/>
                      </a:lnTo>
                      <a:lnTo>
                        <a:pt x="148" y="412"/>
                      </a:lnTo>
                      <a:lnTo>
                        <a:pt x="114" y="449"/>
                      </a:lnTo>
                      <a:lnTo>
                        <a:pt x="112" y="478"/>
                      </a:lnTo>
                      <a:lnTo>
                        <a:pt x="104" y="489"/>
                      </a:lnTo>
                      <a:lnTo>
                        <a:pt x="94" y="520"/>
                      </a:lnTo>
                      <a:lnTo>
                        <a:pt x="63" y="478"/>
                      </a:lnTo>
                      <a:lnTo>
                        <a:pt x="0" y="280"/>
                      </a:lnTo>
                      <a:close/>
                    </a:path>
                  </a:pathLst>
                </a:custGeom>
                <a:solidFill>
                  <a:schemeClr val="tx2">
                    <a:lumMod val="60000"/>
                    <a:lumOff val="4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4" name="Text Box 140"/>
                <p:cNvSpPr txBox="1">
                  <a:spLocks noChangeArrowheads="1"/>
                </p:cNvSpPr>
                <p:nvPr/>
              </p:nvSpPr>
              <p:spPr bwMode="auto">
                <a:xfrm>
                  <a:off x="1563" y="2356"/>
                  <a:ext cx="219" cy="151"/>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AZ</a:t>
                  </a:r>
                </a:p>
              </p:txBody>
            </p:sp>
            <p:sp>
              <p:nvSpPr>
                <p:cNvPr id="155" name="Text Box 141"/>
                <p:cNvSpPr txBox="1">
                  <a:spLocks noChangeArrowheads="1"/>
                </p:cNvSpPr>
                <p:nvPr/>
              </p:nvSpPr>
              <p:spPr bwMode="auto">
                <a:xfrm>
                  <a:off x="951" y="1958"/>
                  <a:ext cx="228" cy="16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CA</a:t>
                  </a:r>
                </a:p>
              </p:txBody>
            </p:sp>
            <p:sp>
              <p:nvSpPr>
                <p:cNvPr id="156" name="Text Box 142"/>
                <p:cNvSpPr txBox="1">
                  <a:spLocks noChangeArrowheads="1"/>
                </p:cNvSpPr>
                <p:nvPr/>
              </p:nvSpPr>
              <p:spPr bwMode="auto">
                <a:xfrm>
                  <a:off x="1674" y="1814"/>
                  <a:ext cx="225" cy="156"/>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UT</a:t>
                  </a:r>
                </a:p>
              </p:txBody>
            </p:sp>
            <p:sp>
              <p:nvSpPr>
                <p:cNvPr id="157" name="Text Box 143"/>
                <p:cNvSpPr txBox="1">
                  <a:spLocks noChangeArrowheads="1"/>
                </p:cNvSpPr>
                <p:nvPr/>
              </p:nvSpPr>
              <p:spPr bwMode="auto">
                <a:xfrm>
                  <a:off x="5194" y="1622"/>
                  <a:ext cx="228" cy="15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CT</a:t>
                  </a:r>
                </a:p>
              </p:txBody>
            </p:sp>
            <p:sp>
              <p:nvSpPr>
                <p:cNvPr id="158" name="Line 144"/>
                <p:cNvSpPr>
                  <a:spLocks noChangeShapeType="1"/>
                </p:cNvSpPr>
                <p:nvPr/>
              </p:nvSpPr>
              <p:spPr bwMode="auto">
                <a:xfrm>
                  <a:off x="5059" y="1456"/>
                  <a:ext cx="180" cy="190"/>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9" name="Text Box 145"/>
                <p:cNvSpPr txBox="1">
                  <a:spLocks noChangeArrowheads="1"/>
                </p:cNvSpPr>
                <p:nvPr/>
              </p:nvSpPr>
              <p:spPr bwMode="auto">
                <a:xfrm>
                  <a:off x="4427" y="3111"/>
                  <a:ext cx="215" cy="15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FL</a:t>
                  </a:r>
                </a:p>
              </p:txBody>
            </p:sp>
            <p:sp>
              <p:nvSpPr>
                <p:cNvPr id="160" name="Text Box 146"/>
                <p:cNvSpPr txBox="1">
                  <a:spLocks noChangeArrowheads="1"/>
                </p:cNvSpPr>
                <p:nvPr/>
              </p:nvSpPr>
              <p:spPr bwMode="auto">
                <a:xfrm>
                  <a:off x="4156" y="2582"/>
                  <a:ext cx="229" cy="154"/>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GA</a:t>
                  </a:r>
                </a:p>
              </p:txBody>
            </p:sp>
            <p:sp>
              <p:nvSpPr>
                <p:cNvPr id="161" name="Text Box 147"/>
                <p:cNvSpPr txBox="1">
                  <a:spLocks noChangeArrowheads="1"/>
                </p:cNvSpPr>
                <p:nvPr/>
              </p:nvSpPr>
              <p:spPr bwMode="auto">
                <a:xfrm>
                  <a:off x="3208" y="1574"/>
                  <a:ext cx="192" cy="152"/>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IA</a:t>
                  </a:r>
                </a:p>
              </p:txBody>
            </p:sp>
            <p:sp>
              <p:nvSpPr>
                <p:cNvPr id="162" name="Text Box 148"/>
                <p:cNvSpPr txBox="1">
                  <a:spLocks noChangeArrowheads="1"/>
                </p:cNvSpPr>
                <p:nvPr/>
              </p:nvSpPr>
              <p:spPr bwMode="auto">
                <a:xfrm>
                  <a:off x="3614" y="1814"/>
                  <a:ext cx="183" cy="156"/>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IL</a:t>
                  </a:r>
                </a:p>
              </p:txBody>
            </p:sp>
            <p:sp>
              <p:nvSpPr>
                <p:cNvPr id="163" name="Text Box 149"/>
                <p:cNvSpPr txBox="1">
                  <a:spLocks noChangeArrowheads="1"/>
                </p:cNvSpPr>
                <p:nvPr/>
              </p:nvSpPr>
              <p:spPr bwMode="auto">
                <a:xfrm>
                  <a:off x="2802" y="2006"/>
                  <a:ext cx="226" cy="151"/>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KS</a:t>
                  </a:r>
                </a:p>
              </p:txBody>
            </p:sp>
            <p:sp>
              <p:nvSpPr>
                <p:cNvPr id="164" name="Text Box 150"/>
                <p:cNvSpPr txBox="1">
                  <a:spLocks noChangeArrowheads="1"/>
                </p:cNvSpPr>
                <p:nvPr/>
              </p:nvSpPr>
              <p:spPr bwMode="auto">
                <a:xfrm>
                  <a:off x="5284" y="1285"/>
                  <a:ext cx="237" cy="16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MA</a:t>
                  </a:r>
                </a:p>
              </p:txBody>
            </p:sp>
            <p:sp>
              <p:nvSpPr>
                <p:cNvPr id="165" name="Line 151"/>
                <p:cNvSpPr>
                  <a:spLocks noChangeShapeType="1"/>
                </p:cNvSpPr>
                <p:nvPr/>
              </p:nvSpPr>
              <p:spPr bwMode="auto">
                <a:xfrm>
                  <a:off x="5149" y="1361"/>
                  <a:ext cx="178" cy="0"/>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66" name="Text Box 152"/>
                <p:cNvSpPr txBox="1">
                  <a:spLocks noChangeArrowheads="1"/>
                </p:cNvSpPr>
                <p:nvPr/>
              </p:nvSpPr>
              <p:spPr bwMode="auto">
                <a:xfrm>
                  <a:off x="4993" y="2167"/>
                  <a:ext cx="243" cy="152"/>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MD</a:t>
                  </a:r>
                </a:p>
              </p:txBody>
            </p:sp>
            <p:sp>
              <p:nvSpPr>
                <p:cNvPr id="167" name="Line 153"/>
                <p:cNvSpPr>
                  <a:spLocks noChangeShapeType="1"/>
                </p:cNvSpPr>
                <p:nvPr/>
              </p:nvSpPr>
              <p:spPr bwMode="auto">
                <a:xfrm>
                  <a:off x="4903" y="1954"/>
                  <a:ext cx="135" cy="237"/>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68" name="Text Box 154"/>
                <p:cNvSpPr txBox="1">
                  <a:spLocks noChangeArrowheads="1"/>
                </p:cNvSpPr>
                <p:nvPr/>
              </p:nvSpPr>
              <p:spPr bwMode="auto">
                <a:xfrm>
                  <a:off x="3298" y="2006"/>
                  <a:ext cx="247" cy="151"/>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MO</a:t>
                  </a:r>
                </a:p>
              </p:txBody>
            </p:sp>
            <p:sp>
              <p:nvSpPr>
                <p:cNvPr id="169" name="Line 155"/>
                <p:cNvSpPr>
                  <a:spLocks noChangeShapeType="1"/>
                </p:cNvSpPr>
                <p:nvPr/>
              </p:nvSpPr>
              <p:spPr bwMode="auto">
                <a:xfrm>
                  <a:off x="4923" y="1697"/>
                  <a:ext cx="251" cy="163"/>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70" name="Text Box 156"/>
                <p:cNvSpPr txBox="1">
                  <a:spLocks noChangeArrowheads="1"/>
                </p:cNvSpPr>
                <p:nvPr/>
              </p:nvSpPr>
              <p:spPr bwMode="auto">
                <a:xfrm>
                  <a:off x="5128" y="1836"/>
                  <a:ext cx="215" cy="161"/>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NJ</a:t>
                  </a:r>
                </a:p>
              </p:txBody>
            </p:sp>
            <p:sp>
              <p:nvSpPr>
                <p:cNvPr id="171" name="Text Box 157"/>
                <p:cNvSpPr txBox="1">
                  <a:spLocks noChangeArrowheads="1"/>
                </p:cNvSpPr>
                <p:nvPr/>
              </p:nvSpPr>
              <p:spPr bwMode="auto">
                <a:xfrm>
                  <a:off x="4653" y="1334"/>
                  <a:ext cx="228" cy="15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NY</a:t>
                  </a:r>
                </a:p>
              </p:txBody>
            </p:sp>
            <p:sp>
              <p:nvSpPr>
                <p:cNvPr id="172" name="Text Box 158"/>
                <p:cNvSpPr txBox="1">
                  <a:spLocks noChangeArrowheads="1"/>
                </p:cNvSpPr>
                <p:nvPr/>
              </p:nvSpPr>
              <p:spPr bwMode="auto">
                <a:xfrm>
                  <a:off x="1042" y="1142"/>
                  <a:ext cx="238" cy="154"/>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OR</a:t>
                  </a:r>
                </a:p>
              </p:txBody>
            </p:sp>
            <p:sp>
              <p:nvSpPr>
                <p:cNvPr id="173" name="Text Box 159"/>
                <p:cNvSpPr txBox="1">
                  <a:spLocks noChangeArrowheads="1"/>
                </p:cNvSpPr>
                <p:nvPr/>
              </p:nvSpPr>
              <p:spPr bwMode="auto">
                <a:xfrm>
                  <a:off x="4517" y="1574"/>
                  <a:ext cx="223" cy="152"/>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PA</a:t>
                  </a:r>
                </a:p>
              </p:txBody>
            </p:sp>
            <p:sp>
              <p:nvSpPr>
                <p:cNvPr id="174" name="Text Box 160"/>
                <p:cNvSpPr txBox="1">
                  <a:spLocks noChangeArrowheads="1"/>
                </p:cNvSpPr>
                <p:nvPr/>
              </p:nvSpPr>
              <p:spPr bwMode="auto">
                <a:xfrm>
                  <a:off x="4427" y="2438"/>
                  <a:ext cx="228" cy="15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SC</a:t>
                  </a:r>
                </a:p>
              </p:txBody>
            </p:sp>
            <p:sp>
              <p:nvSpPr>
                <p:cNvPr id="175" name="Text Box 161"/>
                <p:cNvSpPr txBox="1">
                  <a:spLocks noChangeArrowheads="1"/>
                </p:cNvSpPr>
                <p:nvPr/>
              </p:nvSpPr>
              <p:spPr bwMode="auto">
                <a:xfrm>
                  <a:off x="3795" y="2295"/>
                  <a:ext cx="228" cy="15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TN</a:t>
                  </a:r>
                </a:p>
              </p:txBody>
            </p:sp>
            <p:sp>
              <p:nvSpPr>
                <p:cNvPr id="176" name="Text Box 162"/>
                <p:cNvSpPr txBox="1">
                  <a:spLocks noChangeArrowheads="1"/>
                </p:cNvSpPr>
                <p:nvPr/>
              </p:nvSpPr>
              <p:spPr bwMode="auto">
                <a:xfrm>
                  <a:off x="2170" y="1910"/>
                  <a:ext cx="240" cy="153"/>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CO</a:t>
                  </a:r>
                </a:p>
              </p:txBody>
            </p:sp>
            <p:sp>
              <p:nvSpPr>
                <p:cNvPr id="177" name="Text Box 163"/>
                <p:cNvSpPr txBox="1">
                  <a:spLocks noChangeArrowheads="1"/>
                </p:cNvSpPr>
                <p:nvPr/>
              </p:nvSpPr>
              <p:spPr bwMode="auto">
                <a:xfrm>
                  <a:off x="1222" y="757"/>
                  <a:ext cx="246" cy="156"/>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WA</a:t>
                  </a:r>
                </a:p>
              </p:txBody>
            </p:sp>
            <p:sp>
              <p:nvSpPr>
                <p:cNvPr id="178" name="Text Box 164"/>
                <p:cNvSpPr txBox="1">
                  <a:spLocks noChangeArrowheads="1"/>
                </p:cNvSpPr>
                <p:nvPr/>
              </p:nvSpPr>
              <p:spPr bwMode="auto">
                <a:xfrm>
                  <a:off x="3503" y="1274"/>
                  <a:ext cx="215" cy="157"/>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WI</a:t>
                  </a:r>
                </a:p>
              </p:txBody>
            </p:sp>
            <p:sp>
              <p:nvSpPr>
                <p:cNvPr id="179" name="Text Box 165"/>
                <p:cNvSpPr txBox="1">
                  <a:spLocks noChangeArrowheads="1"/>
                </p:cNvSpPr>
                <p:nvPr/>
              </p:nvSpPr>
              <p:spPr bwMode="auto">
                <a:xfrm>
                  <a:off x="4517" y="1958"/>
                  <a:ext cx="223" cy="16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VA</a:t>
                  </a:r>
                </a:p>
              </p:txBody>
            </p:sp>
            <p:sp>
              <p:nvSpPr>
                <p:cNvPr id="180" name="Text Box 166"/>
                <p:cNvSpPr txBox="1">
                  <a:spLocks noChangeArrowheads="1"/>
                </p:cNvSpPr>
                <p:nvPr/>
              </p:nvSpPr>
              <p:spPr bwMode="auto">
                <a:xfrm>
                  <a:off x="5059" y="950"/>
                  <a:ext cx="242" cy="15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ME</a:t>
                  </a:r>
                </a:p>
              </p:txBody>
            </p:sp>
            <p:sp>
              <p:nvSpPr>
                <p:cNvPr id="181" name="Text Box 167"/>
                <p:cNvSpPr txBox="1">
                  <a:spLocks noChangeArrowheads="1"/>
                </p:cNvSpPr>
                <p:nvPr/>
              </p:nvSpPr>
              <p:spPr bwMode="auto">
                <a:xfrm>
                  <a:off x="3142" y="1082"/>
                  <a:ext cx="243" cy="161"/>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MN</a:t>
                  </a:r>
                </a:p>
              </p:txBody>
            </p:sp>
            <p:sp>
              <p:nvSpPr>
                <p:cNvPr id="182" name="Text Box 168"/>
                <p:cNvSpPr txBox="1">
                  <a:spLocks noChangeArrowheads="1"/>
                </p:cNvSpPr>
                <p:nvPr/>
              </p:nvSpPr>
              <p:spPr bwMode="auto">
                <a:xfrm>
                  <a:off x="3930" y="1361"/>
                  <a:ext cx="295" cy="150"/>
                </a:xfrm>
                <a:prstGeom prst="rect">
                  <a:avLst/>
                </a:prstGeom>
                <a:noFill/>
                <a:ln w="9525">
                  <a:noFill/>
                  <a:miter lim="800000"/>
                  <a:headEnd/>
                  <a:tailEnd/>
                </a:ln>
              </p:spPr>
              <p:txBody>
                <a:bodyPr>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MI</a:t>
                  </a:r>
                </a:p>
              </p:txBody>
            </p:sp>
            <p:sp>
              <p:nvSpPr>
                <p:cNvPr id="183" name="Text Box 169"/>
                <p:cNvSpPr txBox="1">
                  <a:spLocks noChangeArrowheads="1"/>
                </p:cNvSpPr>
                <p:nvPr/>
              </p:nvSpPr>
              <p:spPr bwMode="auto">
                <a:xfrm>
                  <a:off x="4472" y="2231"/>
                  <a:ext cx="233" cy="156"/>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NC</a:t>
                  </a:r>
                </a:p>
              </p:txBody>
            </p:sp>
            <p:sp>
              <p:nvSpPr>
                <p:cNvPr id="184" name="Text Box 170"/>
                <p:cNvSpPr txBox="1">
                  <a:spLocks noChangeArrowheads="1"/>
                </p:cNvSpPr>
                <p:nvPr/>
              </p:nvSpPr>
              <p:spPr bwMode="auto">
                <a:xfrm>
                  <a:off x="2712" y="2807"/>
                  <a:ext cx="219" cy="15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TX</a:t>
                  </a:r>
                </a:p>
              </p:txBody>
            </p:sp>
            <p:sp>
              <p:nvSpPr>
                <p:cNvPr id="185" name="Text Box 171"/>
                <p:cNvSpPr txBox="1">
                  <a:spLocks noChangeArrowheads="1"/>
                </p:cNvSpPr>
                <p:nvPr/>
              </p:nvSpPr>
              <p:spPr bwMode="auto">
                <a:xfrm>
                  <a:off x="3955" y="2020"/>
                  <a:ext cx="361" cy="144"/>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ysClr val="windowText" lastClr="000000"/>
                      </a:solidFill>
                      <a:latin typeface="+mn-lt"/>
                      <a:ea typeface="+mn-ea"/>
                    </a:rPr>
                    <a:t>KY</a:t>
                  </a:r>
                </a:p>
              </p:txBody>
            </p:sp>
            <p:sp>
              <p:nvSpPr>
                <p:cNvPr id="186" name="Text Box 172"/>
                <p:cNvSpPr txBox="1">
                  <a:spLocks noChangeArrowheads="1"/>
                </p:cNvSpPr>
                <p:nvPr/>
              </p:nvSpPr>
              <p:spPr bwMode="auto">
                <a:xfrm>
                  <a:off x="4271" y="1924"/>
                  <a:ext cx="361" cy="144"/>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ysClr val="windowText" lastClr="000000"/>
                      </a:solidFill>
                      <a:latin typeface="+mn-lt"/>
                      <a:ea typeface="+mn-ea"/>
                    </a:rPr>
                    <a:t>WV</a:t>
                  </a:r>
                </a:p>
              </p:txBody>
            </p:sp>
            <p:sp>
              <p:nvSpPr>
                <p:cNvPr id="187" name="Text Box 173"/>
                <p:cNvSpPr txBox="1">
                  <a:spLocks noChangeArrowheads="1"/>
                </p:cNvSpPr>
                <p:nvPr/>
              </p:nvSpPr>
              <p:spPr bwMode="auto">
                <a:xfrm>
                  <a:off x="5309" y="1435"/>
                  <a:ext cx="361" cy="144"/>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rgbClr val="000000"/>
                      </a:solidFill>
                      <a:latin typeface="+mn-lt"/>
                      <a:ea typeface="+mn-ea"/>
                    </a:rPr>
                    <a:t>RI</a:t>
                  </a:r>
                </a:p>
              </p:txBody>
            </p:sp>
            <p:sp>
              <p:nvSpPr>
                <p:cNvPr id="188" name="Line 174"/>
                <p:cNvSpPr>
                  <a:spLocks noChangeShapeType="1"/>
                </p:cNvSpPr>
                <p:nvPr/>
              </p:nvSpPr>
              <p:spPr bwMode="auto">
                <a:xfrm>
                  <a:off x="5128" y="1482"/>
                  <a:ext cx="202" cy="48"/>
                </a:xfrm>
                <a:prstGeom prst="line">
                  <a:avLst/>
                </a:prstGeom>
                <a:noFill/>
                <a:ln w="1270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89" name="Rectangle 175"/>
                <p:cNvSpPr>
                  <a:spLocks noChangeArrowheads="1"/>
                </p:cNvSpPr>
                <p:nvPr/>
              </p:nvSpPr>
              <p:spPr bwMode="auto">
                <a:xfrm>
                  <a:off x="2736" y="1656"/>
                  <a:ext cx="228" cy="151"/>
                </a:xfrm>
                <a:prstGeom prst="rect">
                  <a:avLst/>
                </a:prstGeom>
                <a:noFill/>
                <a:ln w="12700">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NE</a:t>
                  </a:r>
                </a:p>
              </p:txBody>
            </p:sp>
            <p:sp>
              <p:nvSpPr>
                <p:cNvPr id="190" name="Text Box 176"/>
                <p:cNvSpPr txBox="1">
                  <a:spLocks noChangeArrowheads="1"/>
                </p:cNvSpPr>
                <p:nvPr/>
              </p:nvSpPr>
              <p:spPr bwMode="auto">
                <a:xfrm>
                  <a:off x="4723" y="915"/>
                  <a:ext cx="363" cy="143"/>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rgbClr val="000000"/>
                      </a:solidFill>
                      <a:latin typeface="+mn-lt"/>
                      <a:ea typeface="+mn-ea"/>
                    </a:rPr>
                    <a:t>VT</a:t>
                  </a:r>
                </a:p>
              </p:txBody>
            </p:sp>
            <p:sp>
              <p:nvSpPr>
                <p:cNvPr id="191" name="Line 177"/>
                <p:cNvSpPr>
                  <a:spLocks noChangeShapeType="1"/>
                </p:cNvSpPr>
                <p:nvPr/>
              </p:nvSpPr>
              <p:spPr bwMode="auto">
                <a:xfrm>
                  <a:off x="4903" y="1059"/>
                  <a:ext cx="81" cy="144"/>
                </a:xfrm>
                <a:prstGeom prst="line">
                  <a:avLst/>
                </a:prstGeom>
                <a:noFill/>
                <a:ln w="1270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grpSp>
              <p:nvGrpSpPr>
                <p:cNvPr id="43163" name="Group 178"/>
                <p:cNvGrpSpPr>
                  <a:grpSpLocks/>
                </p:cNvGrpSpPr>
                <p:nvPr/>
              </p:nvGrpSpPr>
              <p:grpSpPr bwMode="auto">
                <a:xfrm>
                  <a:off x="1248" y="1151"/>
                  <a:ext cx="4335" cy="1754"/>
                  <a:chOff x="912" y="961"/>
                  <a:chExt cx="4607" cy="1788"/>
                </a:xfrm>
              </p:grpSpPr>
              <p:sp>
                <p:nvSpPr>
                  <p:cNvPr id="204" name="Text Box 179"/>
                  <p:cNvSpPr txBox="1">
                    <a:spLocks noChangeArrowheads="1"/>
                  </p:cNvSpPr>
                  <p:nvPr/>
                </p:nvSpPr>
                <p:spPr bwMode="auto">
                  <a:xfrm>
                    <a:off x="912" y="1536"/>
                    <a:ext cx="288" cy="157"/>
                  </a:xfrm>
                  <a:prstGeom prst="rect">
                    <a:avLst/>
                  </a:prstGeom>
                  <a:noFill/>
                  <a:ln w="9525">
                    <a:noFill/>
                    <a:miter lim="800000"/>
                    <a:headEnd/>
                    <a:tailEnd/>
                  </a:ln>
                </p:spPr>
                <p:txBody>
                  <a:bodyPr>
                    <a:spAutoFit/>
                  </a:bodyPr>
                  <a:lstStyle/>
                  <a:p>
                    <a:pPr fontAlgn="auto">
                      <a:spcBef>
                        <a:spcPts val="0"/>
                      </a:spcBef>
                      <a:spcAft>
                        <a:spcPts val="0"/>
                      </a:spcAft>
                      <a:defRPr/>
                    </a:pPr>
                    <a:r>
                      <a:rPr lang="en-US" sz="1000" kern="0" dirty="0">
                        <a:solidFill>
                          <a:sysClr val="windowText" lastClr="000000"/>
                        </a:solidFill>
                        <a:latin typeface="+mn-lt"/>
                        <a:ea typeface="+mn-ea"/>
                      </a:rPr>
                      <a:t>NV</a:t>
                    </a:r>
                  </a:p>
                </p:txBody>
              </p:sp>
              <p:sp>
                <p:nvSpPr>
                  <p:cNvPr id="205" name="Text Box 180"/>
                  <p:cNvSpPr txBox="1">
                    <a:spLocks noChangeArrowheads="1"/>
                  </p:cNvSpPr>
                  <p:nvPr/>
                </p:nvSpPr>
                <p:spPr bwMode="auto">
                  <a:xfrm>
                    <a:off x="3925" y="1541"/>
                    <a:ext cx="335" cy="155"/>
                  </a:xfrm>
                  <a:prstGeom prst="rect">
                    <a:avLst/>
                  </a:prstGeom>
                  <a:noFill/>
                  <a:ln w="9525">
                    <a:noFill/>
                    <a:miter lim="800000"/>
                    <a:headEnd/>
                    <a:tailEnd/>
                  </a:ln>
                </p:spPr>
                <p:txBody>
                  <a:bodyPr>
                    <a:spAutoFit/>
                  </a:bodyPr>
                  <a:lstStyle/>
                  <a:p>
                    <a:pPr fontAlgn="auto">
                      <a:spcBef>
                        <a:spcPts val="0"/>
                      </a:spcBef>
                      <a:spcAft>
                        <a:spcPts val="0"/>
                      </a:spcAft>
                      <a:defRPr/>
                    </a:pPr>
                    <a:r>
                      <a:rPr lang="en-US" sz="1000" kern="0" dirty="0">
                        <a:solidFill>
                          <a:sysClr val="windowText" lastClr="000000"/>
                        </a:solidFill>
                        <a:latin typeface="+mn-lt"/>
                        <a:ea typeface="+mn-ea"/>
                      </a:rPr>
                      <a:t>OH</a:t>
                    </a:r>
                  </a:p>
                </p:txBody>
              </p:sp>
              <p:sp>
                <p:nvSpPr>
                  <p:cNvPr id="206" name="Text Box 181"/>
                  <p:cNvSpPr txBox="1">
                    <a:spLocks noChangeArrowheads="1"/>
                  </p:cNvSpPr>
                  <p:nvPr/>
                </p:nvSpPr>
                <p:spPr bwMode="auto">
                  <a:xfrm>
                    <a:off x="2448" y="1160"/>
                    <a:ext cx="287" cy="155"/>
                  </a:xfrm>
                  <a:prstGeom prst="rect">
                    <a:avLst/>
                  </a:prstGeom>
                  <a:noFill/>
                  <a:ln w="9525">
                    <a:noFill/>
                    <a:miter lim="800000"/>
                    <a:headEnd/>
                    <a:tailEnd/>
                  </a:ln>
                </p:spPr>
                <p:txBody>
                  <a:bodyPr>
                    <a:spAutoFit/>
                  </a:bodyPr>
                  <a:lstStyle/>
                  <a:p>
                    <a:pPr fontAlgn="auto">
                      <a:spcBef>
                        <a:spcPts val="0"/>
                      </a:spcBef>
                      <a:spcAft>
                        <a:spcPts val="0"/>
                      </a:spcAft>
                      <a:defRPr/>
                    </a:pPr>
                    <a:r>
                      <a:rPr lang="en-US" sz="1000" kern="0" dirty="0">
                        <a:solidFill>
                          <a:sysClr val="windowText" lastClr="000000"/>
                        </a:solidFill>
                        <a:latin typeface="+mn-lt"/>
                        <a:ea typeface="+mn-ea"/>
                      </a:rPr>
                      <a:t>SD</a:t>
                    </a:r>
                  </a:p>
                </p:txBody>
              </p:sp>
              <p:sp>
                <p:nvSpPr>
                  <p:cNvPr id="207" name="Text Box 182"/>
                  <p:cNvSpPr txBox="1">
                    <a:spLocks noChangeArrowheads="1"/>
                  </p:cNvSpPr>
                  <p:nvPr/>
                </p:nvSpPr>
                <p:spPr bwMode="auto">
                  <a:xfrm>
                    <a:off x="3120" y="2592"/>
                    <a:ext cx="288" cy="157"/>
                  </a:xfrm>
                  <a:prstGeom prst="rect">
                    <a:avLst/>
                  </a:prstGeom>
                  <a:noFill/>
                  <a:ln w="9525">
                    <a:noFill/>
                    <a:miter lim="800000"/>
                    <a:headEnd/>
                    <a:tailEnd/>
                  </a:ln>
                </p:spPr>
                <p:txBody>
                  <a:bodyPr>
                    <a:spAutoFit/>
                  </a:bodyPr>
                  <a:lstStyle/>
                  <a:p>
                    <a:pPr fontAlgn="auto">
                      <a:spcBef>
                        <a:spcPct val="50000"/>
                      </a:spcBef>
                      <a:spcAft>
                        <a:spcPts val="0"/>
                      </a:spcAft>
                      <a:defRPr/>
                    </a:pPr>
                    <a:endParaRPr lang="en-US" sz="1000" kern="0" dirty="0">
                      <a:solidFill>
                        <a:srgbClr val="FFFFFF"/>
                      </a:solidFill>
                      <a:latin typeface="+mn-lt"/>
                      <a:ea typeface="+mn-ea"/>
                    </a:endParaRPr>
                  </a:p>
                </p:txBody>
              </p:sp>
              <p:sp>
                <p:nvSpPr>
                  <p:cNvPr id="208" name="Text Box 183"/>
                  <p:cNvSpPr txBox="1">
                    <a:spLocks noChangeArrowheads="1"/>
                  </p:cNvSpPr>
                  <p:nvPr/>
                </p:nvSpPr>
                <p:spPr bwMode="auto">
                  <a:xfrm>
                    <a:off x="3120" y="2208"/>
                    <a:ext cx="288" cy="153"/>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AR</a:t>
                    </a:r>
                  </a:p>
                </p:txBody>
              </p:sp>
              <p:sp>
                <p:nvSpPr>
                  <p:cNvPr id="209" name="Text Box 184"/>
                  <p:cNvSpPr txBox="1">
                    <a:spLocks noChangeArrowheads="1"/>
                  </p:cNvSpPr>
                  <p:nvPr/>
                </p:nvSpPr>
                <p:spPr bwMode="auto">
                  <a:xfrm>
                    <a:off x="3648" y="1584"/>
                    <a:ext cx="287" cy="159"/>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 IN</a:t>
                    </a:r>
                  </a:p>
                </p:txBody>
              </p:sp>
              <p:sp>
                <p:nvSpPr>
                  <p:cNvPr id="210" name="Text Box 185"/>
                  <p:cNvSpPr txBox="1">
                    <a:spLocks noChangeArrowheads="1"/>
                  </p:cNvSpPr>
                  <p:nvPr/>
                </p:nvSpPr>
                <p:spPr bwMode="auto">
                  <a:xfrm>
                    <a:off x="5228" y="961"/>
                    <a:ext cx="287" cy="157"/>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NH</a:t>
                    </a:r>
                  </a:p>
                </p:txBody>
              </p:sp>
              <p:sp>
                <p:nvSpPr>
                  <p:cNvPr id="211" name="Line 186"/>
                  <p:cNvSpPr>
                    <a:spLocks noChangeShapeType="1"/>
                  </p:cNvSpPr>
                  <p:nvPr/>
                </p:nvSpPr>
                <p:spPr bwMode="auto">
                  <a:xfrm flipV="1">
                    <a:off x="4988" y="1053"/>
                    <a:ext cx="287" cy="44"/>
                  </a:xfrm>
                  <a:prstGeom prst="line">
                    <a:avLst/>
                  </a:prstGeom>
                  <a:no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grpSp>
            <p:sp>
              <p:nvSpPr>
                <p:cNvPr id="193" name="Text Box 207"/>
                <p:cNvSpPr txBox="1">
                  <a:spLocks noChangeArrowheads="1"/>
                </p:cNvSpPr>
                <p:nvPr/>
              </p:nvSpPr>
              <p:spPr bwMode="auto">
                <a:xfrm>
                  <a:off x="1924" y="915"/>
                  <a:ext cx="361" cy="152"/>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MT</a:t>
                  </a:r>
                </a:p>
              </p:txBody>
            </p:sp>
            <p:sp>
              <p:nvSpPr>
                <p:cNvPr id="194" name="Text Box 208"/>
                <p:cNvSpPr txBox="1">
                  <a:spLocks noChangeArrowheads="1"/>
                </p:cNvSpPr>
                <p:nvPr/>
              </p:nvSpPr>
              <p:spPr bwMode="auto">
                <a:xfrm>
                  <a:off x="1608" y="1246"/>
                  <a:ext cx="271" cy="158"/>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ID</a:t>
                  </a:r>
                </a:p>
              </p:txBody>
            </p:sp>
            <p:sp>
              <p:nvSpPr>
                <p:cNvPr id="195" name="Text Box 209"/>
                <p:cNvSpPr txBox="1">
                  <a:spLocks noChangeArrowheads="1"/>
                </p:cNvSpPr>
                <p:nvPr/>
              </p:nvSpPr>
              <p:spPr bwMode="auto">
                <a:xfrm>
                  <a:off x="2059" y="1387"/>
                  <a:ext cx="310" cy="151"/>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WY</a:t>
                  </a:r>
                </a:p>
              </p:txBody>
            </p:sp>
            <p:sp>
              <p:nvSpPr>
                <p:cNvPr id="196" name="Text Box 210"/>
                <p:cNvSpPr txBox="1">
                  <a:spLocks noChangeArrowheads="1"/>
                </p:cNvSpPr>
                <p:nvPr/>
              </p:nvSpPr>
              <p:spPr bwMode="auto">
                <a:xfrm>
                  <a:off x="2691" y="915"/>
                  <a:ext cx="309" cy="152"/>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ND</a:t>
                  </a:r>
                </a:p>
              </p:txBody>
            </p:sp>
            <p:sp>
              <p:nvSpPr>
                <p:cNvPr id="197" name="Text Box 211"/>
                <p:cNvSpPr txBox="1">
                  <a:spLocks noChangeArrowheads="1"/>
                </p:cNvSpPr>
                <p:nvPr/>
              </p:nvSpPr>
              <p:spPr bwMode="auto">
                <a:xfrm>
                  <a:off x="2059" y="2426"/>
                  <a:ext cx="310" cy="156"/>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NM</a:t>
                  </a:r>
                </a:p>
              </p:txBody>
            </p:sp>
            <p:sp>
              <p:nvSpPr>
                <p:cNvPr id="198" name="Text Box 212"/>
                <p:cNvSpPr txBox="1">
                  <a:spLocks noChangeArrowheads="1"/>
                </p:cNvSpPr>
                <p:nvPr/>
              </p:nvSpPr>
              <p:spPr bwMode="auto">
                <a:xfrm>
                  <a:off x="2917" y="2332"/>
                  <a:ext cx="361" cy="156"/>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OK</a:t>
                  </a:r>
                </a:p>
              </p:txBody>
            </p:sp>
            <p:sp>
              <p:nvSpPr>
                <p:cNvPr id="199" name="Text Box 213"/>
                <p:cNvSpPr txBox="1">
                  <a:spLocks noChangeArrowheads="1"/>
                </p:cNvSpPr>
                <p:nvPr/>
              </p:nvSpPr>
              <p:spPr bwMode="auto">
                <a:xfrm>
                  <a:off x="3323" y="2758"/>
                  <a:ext cx="309" cy="153"/>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LA</a:t>
                  </a:r>
                </a:p>
              </p:txBody>
            </p:sp>
            <p:sp>
              <p:nvSpPr>
                <p:cNvPr id="200" name="Text Box 214"/>
                <p:cNvSpPr txBox="1">
                  <a:spLocks noChangeArrowheads="1"/>
                </p:cNvSpPr>
                <p:nvPr/>
              </p:nvSpPr>
              <p:spPr bwMode="auto">
                <a:xfrm>
                  <a:off x="3594" y="2616"/>
                  <a:ext cx="362" cy="161"/>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MS</a:t>
                  </a:r>
                </a:p>
              </p:txBody>
            </p:sp>
            <p:sp>
              <p:nvSpPr>
                <p:cNvPr id="201" name="Text Box 215"/>
                <p:cNvSpPr txBox="1">
                  <a:spLocks noChangeArrowheads="1"/>
                </p:cNvSpPr>
                <p:nvPr/>
              </p:nvSpPr>
              <p:spPr bwMode="auto">
                <a:xfrm>
                  <a:off x="3865" y="2623"/>
                  <a:ext cx="214" cy="153"/>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000" kern="0" dirty="0">
                      <a:solidFill>
                        <a:sysClr val="windowText" lastClr="000000"/>
                      </a:solidFill>
                      <a:latin typeface="+mn-lt"/>
                      <a:ea typeface="+mn-ea"/>
                    </a:rPr>
                    <a:t>AL</a:t>
                  </a:r>
                </a:p>
              </p:txBody>
            </p:sp>
            <p:sp>
              <p:nvSpPr>
                <p:cNvPr id="202" name="Line 216"/>
                <p:cNvSpPr>
                  <a:spLocks noChangeShapeType="1"/>
                </p:cNvSpPr>
                <p:nvPr/>
              </p:nvSpPr>
              <p:spPr bwMode="auto">
                <a:xfrm>
                  <a:off x="4903" y="1860"/>
                  <a:ext cx="271" cy="189"/>
                </a:xfrm>
                <a:prstGeom prst="line">
                  <a:avLst/>
                </a:prstGeom>
                <a:no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203" name="Text Box 217"/>
                <p:cNvSpPr txBox="1">
                  <a:spLocks noChangeArrowheads="1"/>
                </p:cNvSpPr>
                <p:nvPr/>
              </p:nvSpPr>
              <p:spPr bwMode="auto">
                <a:xfrm>
                  <a:off x="5174" y="2002"/>
                  <a:ext cx="314" cy="156"/>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DE</a:t>
                  </a:r>
                </a:p>
              </p:txBody>
            </p:sp>
          </p:grpSp>
        </p:grpSp>
      </p:grpSp>
      <p:sp>
        <p:nvSpPr>
          <p:cNvPr id="43015" name="Rectangle 41"/>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219C333D-FF86-3946-9CCF-7FB58BCA3B26}" type="slidenum">
              <a:rPr lang="en-US" sz="1200"/>
              <a:pPr/>
              <a:t>17</a:t>
            </a:fld>
            <a:endParaRPr lang="en-US" sz="1200"/>
          </a:p>
        </p:txBody>
      </p:sp>
      <p:sp>
        <p:nvSpPr>
          <p:cNvPr id="2" name="Title 1"/>
          <p:cNvSpPr>
            <a:spLocks noGrp="1"/>
          </p:cNvSpPr>
          <p:nvPr>
            <p:ph type="title" idx="4294967295"/>
          </p:nvPr>
        </p:nvSpPr>
        <p:spPr/>
        <p:txBody>
          <a:bodyPr/>
          <a:lstStyle/>
          <a:p>
            <a:pPr rtl="0" fontAlgn="base"/>
            <a:r>
              <a:rPr lang="en-US" sz="2800" b="1" dirty="0" smtClean="0">
                <a:solidFill>
                  <a:srgbClr val="FFFF00"/>
                </a:solidFill>
                <a:effectLst>
                  <a:outerShdw blurRad="38100" dist="38100" dir="2700000" algn="tl" rotWithShape="0">
                    <a:srgbClr val="000000"/>
                  </a:outerShdw>
                </a:effectLst>
                <a:latin typeface="Arial"/>
                <a:ea typeface="ＭＳ Ｐゴシック"/>
                <a:cs typeface="+mn-cs"/>
              </a:rPr>
              <a:t>HCUP Partners Providing 2010 Inpatient Data</a:t>
            </a:r>
            <a:endParaRPr lang="en-US" dirty="0" smtClean="0">
              <a:effectLst/>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descr="HCUP Partners Providing 2010 Ambulatory Surgery Data map"/>
          <p:cNvGrpSpPr/>
          <p:nvPr/>
        </p:nvGrpSpPr>
        <p:grpSpPr>
          <a:xfrm>
            <a:off x="304800" y="1447800"/>
            <a:ext cx="8680450" cy="4924425"/>
            <a:chOff x="304800" y="1447800"/>
            <a:chExt cx="8680450" cy="4924425"/>
          </a:xfrm>
        </p:grpSpPr>
        <p:grpSp>
          <p:nvGrpSpPr>
            <p:cNvPr id="44035" name="Group 11"/>
            <p:cNvGrpSpPr>
              <a:grpSpLocks/>
            </p:cNvGrpSpPr>
            <p:nvPr/>
          </p:nvGrpSpPr>
          <p:grpSpPr bwMode="auto">
            <a:xfrm>
              <a:off x="1752600" y="5105400"/>
              <a:ext cx="949325" cy="941388"/>
              <a:chOff x="144" y="2832"/>
              <a:chExt cx="912" cy="672"/>
            </a:xfrm>
          </p:grpSpPr>
          <p:sp>
            <p:nvSpPr>
              <p:cNvPr id="4" name="Rectangle 12"/>
              <p:cNvSpPr>
                <a:spLocks noChangeArrowheads="1"/>
              </p:cNvSpPr>
              <p:nvPr/>
            </p:nvSpPr>
            <p:spPr bwMode="auto">
              <a:xfrm>
                <a:off x="144" y="2832"/>
                <a:ext cx="912" cy="672"/>
              </a:xfrm>
              <a:prstGeom prst="rect">
                <a:avLst/>
              </a:prstGeom>
              <a:noFill/>
              <a:ln w="12700" cmpd="dbl">
                <a:solidFill>
                  <a:srgbClr val="000000"/>
                </a:solidFill>
                <a:miter lim="800000"/>
                <a:headEnd/>
                <a:tailEnd/>
              </a:ln>
              <a:effectLst>
                <a:outerShdw dist="35921" dir="2700000" algn="ctr" rotWithShape="0">
                  <a:srgbClr val="808080"/>
                </a:outerShdw>
              </a:effectLst>
            </p:spPr>
            <p:txBody>
              <a:bodyPr wrap="none" anchor="ctr"/>
              <a:lstStyle/>
              <a:p>
                <a:pPr fontAlgn="auto">
                  <a:spcBef>
                    <a:spcPts val="0"/>
                  </a:spcBef>
                  <a:spcAft>
                    <a:spcPts val="0"/>
                  </a:spcAft>
                  <a:defRPr/>
                </a:pPr>
                <a:endParaRPr lang="en-US" kern="0" dirty="0">
                  <a:solidFill>
                    <a:sysClr val="windowText" lastClr="000000"/>
                  </a:solidFill>
                  <a:latin typeface="+mn-lt"/>
                  <a:ea typeface="+mn-ea"/>
                </a:endParaRPr>
              </a:p>
            </p:txBody>
          </p:sp>
          <p:grpSp>
            <p:nvGrpSpPr>
              <p:cNvPr id="44225" name="Group 13"/>
              <p:cNvGrpSpPr>
                <a:grpSpLocks noChangeAspect="1"/>
              </p:cNvGrpSpPr>
              <p:nvPr/>
            </p:nvGrpSpPr>
            <p:grpSpPr bwMode="auto">
              <a:xfrm>
                <a:off x="190" y="2939"/>
                <a:ext cx="695" cy="474"/>
                <a:chOff x="240" y="3319"/>
                <a:chExt cx="869" cy="590"/>
              </a:xfrm>
            </p:grpSpPr>
            <p:sp>
              <p:nvSpPr>
                <p:cNvPr id="7" name="Freeform 14"/>
                <p:cNvSpPr>
                  <a:spLocks noChangeAspect="1"/>
                </p:cNvSpPr>
                <p:nvPr/>
              </p:nvSpPr>
              <p:spPr bwMode="auto">
                <a:xfrm>
                  <a:off x="894" y="3680"/>
                  <a:ext cx="215" cy="231"/>
                </a:xfrm>
                <a:custGeom>
                  <a:avLst/>
                  <a:gdLst>
                    <a:gd name="T0" fmla="*/ 1 w 860"/>
                    <a:gd name="T1" fmla="*/ 3 h 917"/>
                    <a:gd name="T2" fmla="*/ 1 w 860"/>
                    <a:gd name="T3" fmla="*/ 3 h 917"/>
                    <a:gd name="T4" fmla="*/ 1 w 860"/>
                    <a:gd name="T5" fmla="*/ 3 h 917"/>
                    <a:gd name="T6" fmla="*/ 2 w 860"/>
                    <a:gd name="T7" fmla="*/ 3 h 917"/>
                    <a:gd name="T8" fmla="*/ 2 w 860"/>
                    <a:gd name="T9" fmla="*/ 2 h 917"/>
                    <a:gd name="T10" fmla="*/ 2 w 860"/>
                    <a:gd name="T11" fmla="*/ 3 h 917"/>
                    <a:gd name="T12" fmla="*/ 3 w 860"/>
                    <a:gd name="T13" fmla="*/ 2 h 917"/>
                    <a:gd name="T14" fmla="*/ 3 w 860"/>
                    <a:gd name="T15" fmla="*/ 2 h 917"/>
                    <a:gd name="T16" fmla="*/ 3 w 860"/>
                    <a:gd name="T17" fmla="*/ 2 h 917"/>
                    <a:gd name="T18" fmla="*/ 3 w 860"/>
                    <a:gd name="T19" fmla="*/ 2 h 917"/>
                    <a:gd name="T20" fmla="*/ 3 w 860"/>
                    <a:gd name="T21" fmla="*/ 2 h 917"/>
                    <a:gd name="T22" fmla="*/ 3 w 860"/>
                    <a:gd name="T23" fmla="*/ 2 h 917"/>
                    <a:gd name="T24" fmla="*/ 3 w 860"/>
                    <a:gd name="T25" fmla="*/ 1 h 917"/>
                    <a:gd name="T26" fmla="*/ 3 w 860"/>
                    <a:gd name="T27" fmla="*/ 1 h 917"/>
                    <a:gd name="T28" fmla="*/ 3 w 860"/>
                    <a:gd name="T29" fmla="*/ 1 h 917"/>
                    <a:gd name="T30" fmla="*/ 3 w 860"/>
                    <a:gd name="T31" fmla="*/ 1 h 917"/>
                    <a:gd name="T32" fmla="*/ 2 w 860"/>
                    <a:gd name="T33" fmla="*/ 0 h 917"/>
                    <a:gd name="T34" fmla="*/ 2 w 860"/>
                    <a:gd name="T35" fmla="*/ 0 h 917"/>
                    <a:gd name="T36" fmla="*/ 2 w 860"/>
                    <a:gd name="T37" fmla="*/ 0 h 917"/>
                    <a:gd name="T38" fmla="*/ 1 w 860"/>
                    <a:gd name="T39" fmla="*/ 0 h 917"/>
                    <a:gd name="T40" fmla="*/ 1 w 860"/>
                    <a:gd name="T41" fmla="*/ 0 h 917"/>
                    <a:gd name="T42" fmla="*/ 1 w 860"/>
                    <a:gd name="T43" fmla="*/ 0 h 917"/>
                    <a:gd name="T44" fmla="*/ 1 w 860"/>
                    <a:gd name="T45" fmla="*/ 0 h 917"/>
                    <a:gd name="T46" fmla="*/ 1 w 860"/>
                    <a:gd name="T47" fmla="*/ 1 h 917"/>
                    <a:gd name="T48" fmla="*/ 1 w 860"/>
                    <a:gd name="T49" fmla="*/ 1 h 917"/>
                    <a:gd name="T50" fmla="*/ 1 w 860"/>
                    <a:gd name="T51" fmla="*/ 1 h 917"/>
                    <a:gd name="T52" fmla="*/ 0 w 860"/>
                    <a:gd name="T53" fmla="*/ 1 h 917"/>
                    <a:gd name="T54" fmla="*/ 0 w 860"/>
                    <a:gd name="T55" fmla="*/ 1 h 917"/>
                    <a:gd name="T56" fmla="*/ 1 w 860"/>
                    <a:gd name="T57" fmla="*/ 2 h 917"/>
                    <a:gd name="T58" fmla="*/ 1 w 860"/>
                    <a:gd name="T59" fmla="*/ 3 h 917"/>
                    <a:gd name="T60" fmla="*/ 1 w 860"/>
                    <a:gd name="T61" fmla="*/ 3 h 917"/>
                    <a:gd name="T62" fmla="*/ 1 w 860"/>
                    <a:gd name="T63" fmla="*/ 3 h 917"/>
                    <a:gd name="T64" fmla="*/ 1 w 860"/>
                    <a:gd name="T65" fmla="*/ 3 h 917"/>
                    <a:gd name="T66" fmla="*/ 1 w 860"/>
                    <a:gd name="T67" fmla="*/ 3 h 917"/>
                    <a:gd name="T68" fmla="*/ 1 w 860"/>
                    <a:gd name="T69" fmla="*/ 3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6" y="893"/>
                      </a:moveTo>
                      <a:lnTo>
                        <a:pt x="341" y="871"/>
                      </a:lnTo>
                      <a:lnTo>
                        <a:pt x="333" y="836"/>
                      </a:lnTo>
                      <a:lnTo>
                        <a:pt x="434" y="778"/>
                      </a:lnTo>
                      <a:lnTo>
                        <a:pt x="517" y="672"/>
                      </a:lnTo>
                      <a:lnTo>
                        <a:pt x="573" y="720"/>
                      </a:lnTo>
                      <a:lnTo>
                        <a:pt x="682" y="660"/>
                      </a:lnTo>
                      <a:lnTo>
                        <a:pt x="739" y="627"/>
                      </a:lnTo>
                      <a:lnTo>
                        <a:pt x="767" y="569"/>
                      </a:lnTo>
                      <a:lnTo>
                        <a:pt x="850" y="521"/>
                      </a:lnTo>
                      <a:lnTo>
                        <a:pt x="860" y="475"/>
                      </a:lnTo>
                      <a:lnTo>
                        <a:pt x="776" y="451"/>
                      </a:lnTo>
                      <a:lnTo>
                        <a:pt x="739" y="326"/>
                      </a:lnTo>
                      <a:lnTo>
                        <a:pt x="657" y="347"/>
                      </a:lnTo>
                      <a:lnTo>
                        <a:pt x="657" y="266"/>
                      </a:lnTo>
                      <a:lnTo>
                        <a:pt x="618" y="221"/>
                      </a:lnTo>
                      <a:lnTo>
                        <a:pt x="490" y="139"/>
                      </a:lnTo>
                      <a:lnTo>
                        <a:pt x="396" y="128"/>
                      </a:lnTo>
                      <a:lnTo>
                        <a:pt x="351" y="82"/>
                      </a:lnTo>
                      <a:lnTo>
                        <a:pt x="147" y="0"/>
                      </a:lnTo>
                      <a:lnTo>
                        <a:pt x="120" y="24"/>
                      </a:lnTo>
                      <a:lnTo>
                        <a:pt x="120" y="92"/>
                      </a:lnTo>
                      <a:lnTo>
                        <a:pt x="157" y="114"/>
                      </a:lnTo>
                      <a:lnTo>
                        <a:pt x="157" y="186"/>
                      </a:lnTo>
                      <a:lnTo>
                        <a:pt x="128" y="231"/>
                      </a:lnTo>
                      <a:lnTo>
                        <a:pt x="100" y="266"/>
                      </a:lnTo>
                      <a:lnTo>
                        <a:pt x="47" y="279"/>
                      </a:lnTo>
                      <a:lnTo>
                        <a:pt x="0" y="369"/>
                      </a:lnTo>
                      <a:lnTo>
                        <a:pt x="110" y="604"/>
                      </a:lnTo>
                      <a:lnTo>
                        <a:pt x="110" y="753"/>
                      </a:lnTo>
                      <a:lnTo>
                        <a:pt x="90" y="798"/>
                      </a:lnTo>
                      <a:lnTo>
                        <a:pt x="110" y="858"/>
                      </a:lnTo>
                      <a:lnTo>
                        <a:pt x="239" y="917"/>
                      </a:lnTo>
                      <a:lnTo>
                        <a:pt x="276" y="893"/>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8" name="Freeform 15"/>
                <p:cNvSpPr>
                  <a:spLocks noChangeAspect="1"/>
                </p:cNvSpPr>
                <p:nvPr/>
              </p:nvSpPr>
              <p:spPr bwMode="auto">
                <a:xfrm>
                  <a:off x="776" y="3531"/>
                  <a:ext cx="128" cy="79"/>
                </a:xfrm>
                <a:custGeom>
                  <a:avLst/>
                  <a:gdLst>
                    <a:gd name="T0" fmla="*/ 2 w 510"/>
                    <a:gd name="T1" fmla="*/ 1 h 326"/>
                    <a:gd name="T2" fmla="*/ 2 w 510"/>
                    <a:gd name="T3" fmla="*/ 0 h 326"/>
                    <a:gd name="T4" fmla="*/ 1 w 510"/>
                    <a:gd name="T5" fmla="*/ 0 h 326"/>
                    <a:gd name="T6" fmla="*/ 1 w 510"/>
                    <a:gd name="T7" fmla="*/ 0 h 326"/>
                    <a:gd name="T8" fmla="*/ 1 w 510"/>
                    <a:gd name="T9" fmla="*/ 0 h 326"/>
                    <a:gd name="T10" fmla="*/ 1 w 510"/>
                    <a:gd name="T11" fmla="*/ 0 h 326"/>
                    <a:gd name="T12" fmla="*/ 1 w 510"/>
                    <a:gd name="T13" fmla="*/ 0 h 326"/>
                    <a:gd name="T14" fmla="*/ 0 w 510"/>
                    <a:gd name="T15" fmla="*/ 0 h 326"/>
                    <a:gd name="T16" fmla="*/ 0 w 510"/>
                    <a:gd name="T17" fmla="*/ 0 h 326"/>
                    <a:gd name="T18" fmla="*/ 0 w 510"/>
                    <a:gd name="T19" fmla="*/ 0 h 326"/>
                    <a:gd name="T20" fmla="*/ 0 w 510"/>
                    <a:gd name="T21" fmla="*/ 0 h 326"/>
                    <a:gd name="T22" fmla="*/ 0 w 510"/>
                    <a:gd name="T23" fmla="*/ 0 h 326"/>
                    <a:gd name="T24" fmla="*/ 0 w 510"/>
                    <a:gd name="T25" fmla="*/ 1 h 326"/>
                    <a:gd name="T26" fmla="*/ 1 w 510"/>
                    <a:gd name="T27" fmla="*/ 1 h 326"/>
                    <a:gd name="T28" fmla="*/ 0 w 510"/>
                    <a:gd name="T29" fmla="*/ 1 h 326"/>
                    <a:gd name="T30" fmla="*/ 1 w 510"/>
                    <a:gd name="T31" fmla="*/ 1 h 326"/>
                    <a:gd name="T32" fmla="*/ 1 w 510"/>
                    <a:gd name="T33" fmla="*/ 1 h 326"/>
                    <a:gd name="T34" fmla="*/ 2 w 510"/>
                    <a:gd name="T35" fmla="*/ 1 h 326"/>
                    <a:gd name="T36" fmla="*/ 2 w 510"/>
                    <a:gd name="T37" fmla="*/ 1 h 326"/>
                    <a:gd name="T38" fmla="*/ 2 w 510"/>
                    <a:gd name="T39" fmla="*/ 1 h 3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0"/>
                    <a:gd name="T61" fmla="*/ 0 h 326"/>
                    <a:gd name="T62" fmla="*/ 510 w 510"/>
                    <a:gd name="T63" fmla="*/ 326 h 3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0" h="326">
                      <a:moveTo>
                        <a:pt x="510" y="219"/>
                      </a:moveTo>
                      <a:lnTo>
                        <a:pt x="510" y="152"/>
                      </a:lnTo>
                      <a:lnTo>
                        <a:pt x="419" y="128"/>
                      </a:lnTo>
                      <a:lnTo>
                        <a:pt x="401" y="80"/>
                      </a:lnTo>
                      <a:lnTo>
                        <a:pt x="362" y="80"/>
                      </a:lnTo>
                      <a:lnTo>
                        <a:pt x="327" y="26"/>
                      </a:lnTo>
                      <a:lnTo>
                        <a:pt x="225" y="26"/>
                      </a:lnTo>
                      <a:lnTo>
                        <a:pt x="153" y="80"/>
                      </a:lnTo>
                      <a:lnTo>
                        <a:pt x="96" y="0"/>
                      </a:lnTo>
                      <a:lnTo>
                        <a:pt x="50" y="0"/>
                      </a:lnTo>
                      <a:lnTo>
                        <a:pt x="0" y="47"/>
                      </a:lnTo>
                      <a:lnTo>
                        <a:pt x="30" y="128"/>
                      </a:lnTo>
                      <a:lnTo>
                        <a:pt x="113" y="176"/>
                      </a:lnTo>
                      <a:lnTo>
                        <a:pt x="177" y="244"/>
                      </a:lnTo>
                      <a:lnTo>
                        <a:pt x="161" y="280"/>
                      </a:lnTo>
                      <a:lnTo>
                        <a:pt x="272" y="326"/>
                      </a:lnTo>
                      <a:lnTo>
                        <a:pt x="353" y="268"/>
                      </a:lnTo>
                      <a:lnTo>
                        <a:pt x="448" y="268"/>
                      </a:lnTo>
                      <a:lnTo>
                        <a:pt x="510" y="219"/>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9" name="Freeform 16"/>
                <p:cNvSpPr>
                  <a:spLocks noChangeAspect="1"/>
                </p:cNvSpPr>
                <p:nvPr/>
              </p:nvSpPr>
              <p:spPr bwMode="auto">
                <a:xfrm>
                  <a:off x="781" y="3595"/>
                  <a:ext cx="27" cy="30"/>
                </a:xfrm>
                <a:custGeom>
                  <a:avLst/>
                  <a:gdLst>
                    <a:gd name="T0" fmla="*/ 0 w 110"/>
                    <a:gd name="T1" fmla="*/ 1 h 116"/>
                    <a:gd name="T2" fmla="*/ 0 w 110"/>
                    <a:gd name="T3" fmla="*/ 0 h 116"/>
                    <a:gd name="T4" fmla="*/ 0 w 110"/>
                    <a:gd name="T5" fmla="*/ 1 h 116"/>
                    <a:gd name="T6" fmla="*/ 0 w 110"/>
                    <a:gd name="T7" fmla="*/ 1 h 116"/>
                    <a:gd name="T8" fmla="*/ 0 w 110"/>
                    <a:gd name="T9" fmla="*/ 1 h 116"/>
                    <a:gd name="T10" fmla="*/ 0 w 110"/>
                    <a:gd name="T11" fmla="*/ 1 h 116"/>
                    <a:gd name="T12" fmla="*/ 0 60000 65536"/>
                    <a:gd name="T13" fmla="*/ 0 60000 65536"/>
                    <a:gd name="T14" fmla="*/ 0 60000 65536"/>
                    <a:gd name="T15" fmla="*/ 0 60000 65536"/>
                    <a:gd name="T16" fmla="*/ 0 60000 65536"/>
                    <a:gd name="T17" fmla="*/ 0 60000 65536"/>
                    <a:gd name="T18" fmla="*/ 0 w 110"/>
                    <a:gd name="T19" fmla="*/ 0 h 116"/>
                    <a:gd name="T20" fmla="*/ 110 w 110"/>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110" h="116">
                      <a:moveTo>
                        <a:pt x="110" y="108"/>
                      </a:moveTo>
                      <a:lnTo>
                        <a:pt x="92" y="0"/>
                      </a:lnTo>
                      <a:lnTo>
                        <a:pt x="0" y="91"/>
                      </a:lnTo>
                      <a:lnTo>
                        <a:pt x="9" y="116"/>
                      </a:lnTo>
                      <a:lnTo>
                        <a:pt x="110" y="108"/>
                      </a:lnTo>
                      <a:close/>
                    </a:path>
                  </a:pathLst>
                </a:custGeom>
                <a:solidFill>
                  <a:srgbClr val="99CC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0" name="Freeform 17"/>
                <p:cNvSpPr>
                  <a:spLocks noChangeAspect="1"/>
                </p:cNvSpPr>
                <p:nvPr/>
              </p:nvSpPr>
              <p:spPr bwMode="auto">
                <a:xfrm>
                  <a:off x="715" y="3543"/>
                  <a:ext cx="42" cy="41"/>
                </a:xfrm>
                <a:custGeom>
                  <a:avLst/>
                  <a:gdLst>
                    <a:gd name="T0" fmla="*/ 0 w 174"/>
                    <a:gd name="T1" fmla="*/ 1 h 163"/>
                    <a:gd name="T2" fmla="*/ 1 w 174"/>
                    <a:gd name="T3" fmla="*/ 1 h 163"/>
                    <a:gd name="T4" fmla="*/ 0 w 174"/>
                    <a:gd name="T5" fmla="*/ 0 h 163"/>
                    <a:gd name="T6" fmla="*/ 0 w 174"/>
                    <a:gd name="T7" fmla="*/ 0 h 163"/>
                    <a:gd name="T8" fmla="*/ 0 w 174"/>
                    <a:gd name="T9" fmla="*/ 0 h 163"/>
                    <a:gd name="T10" fmla="*/ 0 w 174"/>
                    <a:gd name="T11" fmla="*/ 0 h 163"/>
                    <a:gd name="T12" fmla="*/ 0 w 174"/>
                    <a:gd name="T13" fmla="*/ 1 h 163"/>
                    <a:gd name="T14" fmla="*/ 0 w 174"/>
                    <a:gd name="T15" fmla="*/ 1 h 163"/>
                    <a:gd name="T16" fmla="*/ 0 w 174"/>
                    <a:gd name="T17" fmla="*/ 1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3"/>
                    <a:gd name="T29" fmla="*/ 174 w 174"/>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3">
                      <a:moveTo>
                        <a:pt x="157" y="163"/>
                      </a:moveTo>
                      <a:lnTo>
                        <a:pt x="174" y="105"/>
                      </a:lnTo>
                      <a:lnTo>
                        <a:pt x="117" y="47"/>
                      </a:lnTo>
                      <a:lnTo>
                        <a:pt x="110" y="0"/>
                      </a:lnTo>
                      <a:lnTo>
                        <a:pt x="0" y="0"/>
                      </a:lnTo>
                      <a:lnTo>
                        <a:pt x="0" y="56"/>
                      </a:lnTo>
                      <a:lnTo>
                        <a:pt x="54" y="105"/>
                      </a:lnTo>
                      <a:lnTo>
                        <a:pt x="157" y="163"/>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1" name="Freeform 18"/>
                <p:cNvSpPr>
                  <a:spLocks noChangeAspect="1"/>
                </p:cNvSpPr>
                <p:nvPr/>
              </p:nvSpPr>
              <p:spPr bwMode="auto">
                <a:xfrm>
                  <a:off x="673" y="3492"/>
                  <a:ext cx="101" cy="34"/>
                </a:xfrm>
                <a:custGeom>
                  <a:avLst/>
                  <a:gdLst>
                    <a:gd name="T0" fmla="*/ 2 w 406"/>
                    <a:gd name="T1" fmla="*/ 0 h 140"/>
                    <a:gd name="T2" fmla="*/ 2 w 406"/>
                    <a:gd name="T3" fmla="*/ 0 h 140"/>
                    <a:gd name="T4" fmla="*/ 1 w 406"/>
                    <a:gd name="T5" fmla="*/ 0 h 140"/>
                    <a:gd name="T6" fmla="*/ 0 w 406"/>
                    <a:gd name="T7" fmla="*/ 0 h 140"/>
                    <a:gd name="T8" fmla="*/ 0 w 406"/>
                    <a:gd name="T9" fmla="*/ 0 h 140"/>
                    <a:gd name="T10" fmla="*/ 0 w 406"/>
                    <a:gd name="T11" fmla="*/ 0 h 140"/>
                    <a:gd name="T12" fmla="*/ 1 w 406"/>
                    <a:gd name="T13" fmla="*/ 0 h 140"/>
                    <a:gd name="T14" fmla="*/ 1 w 406"/>
                    <a:gd name="T15" fmla="*/ 0 h 140"/>
                    <a:gd name="T16" fmla="*/ 1 w 406"/>
                    <a:gd name="T17" fmla="*/ 0 h 140"/>
                    <a:gd name="T18" fmla="*/ 1 w 406"/>
                    <a:gd name="T19" fmla="*/ 0 h 140"/>
                    <a:gd name="T20" fmla="*/ 2 w 406"/>
                    <a:gd name="T21" fmla="*/ 0 h 140"/>
                    <a:gd name="T22" fmla="*/ 2 w 406"/>
                    <a:gd name="T23" fmla="*/ 0 h 140"/>
                    <a:gd name="T24" fmla="*/ 2 w 406"/>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140"/>
                    <a:gd name="T41" fmla="*/ 406 w 406"/>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140">
                      <a:moveTo>
                        <a:pt x="406" y="58"/>
                      </a:moveTo>
                      <a:lnTo>
                        <a:pt x="369" y="22"/>
                      </a:lnTo>
                      <a:lnTo>
                        <a:pt x="269" y="58"/>
                      </a:lnTo>
                      <a:lnTo>
                        <a:pt x="28" y="0"/>
                      </a:lnTo>
                      <a:lnTo>
                        <a:pt x="0" y="71"/>
                      </a:lnTo>
                      <a:lnTo>
                        <a:pt x="0" y="105"/>
                      </a:lnTo>
                      <a:lnTo>
                        <a:pt x="111" y="116"/>
                      </a:lnTo>
                      <a:lnTo>
                        <a:pt x="168" y="88"/>
                      </a:lnTo>
                      <a:lnTo>
                        <a:pt x="222" y="140"/>
                      </a:lnTo>
                      <a:lnTo>
                        <a:pt x="314" y="140"/>
                      </a:lnTo>
                      <a:lnTo>
                        <a:pt x="369" y="105"/>
                      </a:lnTo>
                      <a:lnTo>
                        <a:pt x="406" y="58"/>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2" name="Freeform 19"/>
                <p:cNvSpPr>
                  <a:spLocks noChangeAspect="1"/>
                </p:cNvSpPr>
                <p:nvPr/>
              </p:nvSpPr>
              <p:spPr bwMode="auto">
                <a:xfrm>
                  <a:off x="503" y="3410"/>
                  <a:ext cx="109" cy="82"/>
                </a:xfrm>
                <a:custGeom>
                  <a:avLst/>
                  <a:gdLst>
                    <a:gd name="T0" fmla="*/ 2 w 435"/>
                    <a:gd name="T1" fmla="*/ 1 h 323"/>
                    <a:gd name="T2" fmla="*/ 2 w 435"/>
                    <a:gd name="T3" fmla="*/ 1 h 323"/>
                    <a:gd name="T4" fmla="*/ 2 w 435"/>
                    <a:gd name="T5" fmla="*/ 1 h 323"/>
                    <a:gd name="T6" fmla="*/ 2 w 435"/>
                    <a:gd name="T7" fmla="*/ 1 h 323"/>
                    <a:gd name="T8" fmla="*/ 2 w 435"/>
                    <a:gd name="T9" fmla="*/ 1 h 323"/>
                    <a:gd name="T10" fmla="*/ 1 w 435"/>
                    <a:gd name="T11" fmla="*/ 1 h 323"/>
                    <a:gd name="T12" fmla="*/ 1 w 435"/>
                    <a:gd name="T13" fmla="*/ 1 h 323"/>
                    <a:gd name="T14" fmla="*/ 1 w 435"/>
                    <a:gd name="T15" fmla="*/ 0 h 323"/>
                    <a:gd name="T16" fmla="*/ 1 w 435"/>
                    <a:gd name="T17" fmla="*/ 0 h 323"/>
                    <a:gd name="T18" fmla="*/ 1 w 435"/>
                    <a:gd name="T19" fmla="*/ 1 h 323"/>
                    <a:gd name="T20" fmla="*/ 0 w 435"/>
                    <a:gd name="T21" fmla="*/ 1 h 323"/>
                    <a:gd name="T22" fmla="*/ 0 w 435"/>
                    <a:gd name="T23" fmla="*/ 1 h 323"/>
                    <a:gd name="T24" fmla="*/ 1 w 435"/>
                    <a:gd name="T25" fmla="*/ 1 h 323"/>
                    <a:gd name="T26" fmla="*/ 1 w 435"/>
                    <a:gd name="T27" fmla="*/ 1 h 323"/>
                    <a:gd name="T28" fmla="*/ 1 w 435"/>
                    <a:gd name="T29" fmla="*/ 1 h 323"/>
                    <a:gd name="T30" fmla="*/ 1 w 435"/>
                    <a:gd name="T31" fmla="*/ 1 h 323"/>
                    <a:gd name="T32" fmla="*/ 1 w 435"/>
                    <a:gd name="T33" fmla="*/ 1 h 323"/>
                    <a:gd name="T34" fmla="*/ 1 w 435"/>
                    <a:gd name="T35" fmla="*/ 1 h 323"/>
                    <a:gd name="T36" fmla="*/ 2 w 435"/>
                    <a:gd name="T37" fmla="*/ 1 h 323"/>
                    <a:gd name="T38" fmla="*/ 2 w 435"/>
                    <a:gd name="T39" fmla="*/ 1 h 3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3"/>
                    <a:gd name="T62" fmla="*/ 435 w 435"/>
                    <a:gd name="T63" fmla="*/ 323 h 3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3">
                      <a:moveTo>
                        <a:pt x="427" y="288"/>
                      </a:moveTo>
                      <a:lnTo>
                        <a:pt x="435" y="252"/>
                      </a:lnTo>
                      <a:lnTo>
                        <a:pt x="389" y="242"/>
                      </a:lnTo>
                      <a:lnTo>
                        <a:pt x="389" y="161"/>
                      </a:lnTo>
                      <a:lnTo>
                        <a:pt x="343" y="195"/>
                      </a:lnTo>
                      <a:lnTo>
                        <a:pt x="297" y="115"/>
                      </a:lnTo>
                      <a:lnTo>
                        <a:pt x="332" y="115"/>
                      </a:lnTo>
                      <a:lnTo>
                        <a:pt x="241" y="0"/>
                      </a:lnTo>
                      <a:lnTo>
                        <a:pt x="185" y="0"/>
                      </a:lnTo>
                      <a:lnTo>
                        <a:pt x="129" y="92"/>
                      </a:lnTo>
                      <a:lnTo>
                        <a:pt x="0" y="92"/>
                      </a:lnTo>
                      <a:lnTo>
                        <a:pt x="49" y="208"/>
                      </a:lnTo>
                      <a:lnTo>
                        <a:pt x="101" y="299"/>
                      </a:lnTo>
                      <a:lnTo>
                        <a:pt x="223" y="299"/>
                      </a:lnTo>
                      <a:lnTo>
                        <a:pt x="195" y="252"/>
                      </a:lnTo>
                      <a:lnTo>
                        <a:pt x="258" y="252"/>
                      </a:lnTo>
                      <a:lnTo>
                        <a:pt x="287" y="267"/>
                      </a:lnTo>
                      <a:lnTo>
                        <a:pt x="323" y="323"/>
                      </a:lnTo>
                      <a:lnTo>
                        <a:pt x="427" y="288"/>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3" name="Freeform 20"/>
                <p:cNvSpPr>
                  <a:spLocks noChangeAspect="1"/>
                </p:cNvSpPr>
                <p:nvPr/>
              </p:nvSpPr>
              <p:spPr bwMode="auto">
                <a:xfrm>
                  <a:off x="320" y="3324"/>
                  <a:ext cx="88" cy="72"/>
                </a:xfrm>
                <a:custGeom>
                  <a:avLst/>
                  <a:gdLst>
                    <a:gd name="T0" fmla="*/ 1 w 350"/>
                    <a:gd name="T1" fmla="*/ 1 h 291"/>
                    <a:gd name="T2" fmla="*/ 1 w 350"/>
                    <a:gd name="T3" fmla="*/ 1 h 291"/>
                    <a:gd name="T4" fmla="*/ 1 w 350"/>
                    <a:gd name="T5" fmla="*/ 1 h 291"/>
                    <a:gd name="T6" fmla="*/ 1 w 350"/>
                    <a:gd name="T7" fmla="*/ 1 h 291"/>
                    <a:gd name="T8" fmla="*/ 2 w 350"/>
                    <a:gd name="T9" fmla="*/ 1 h 291"/>
                    <a:gd name="T10" fmla="*/ 2 w 350"/>
                    <a:gd name="T11" fmla="*/ 0 h 291"/>
                    <a:gd name="T12" fmla="*/ 1 w 350"/>
                    <a:gd name="T13" fmla="*/ 0 h 291"/>
                    <a:gd name="T14" fmla="*/ 1 w 350"/>
                    <a:gd name="T15" fmla="*/ 0 h 291"/>
                    <a:gd name="T16" fmla="*/ 1 w 350"/>
                    <a:gd name="T17" fmla="*/ 0 h 291"/>
                    <a:gd name="T18" fmla="*/ 0 w 350"/>
                    <a:gd name="T19" fmla="*/ 0 h 291"/>
                    <a:gd name="T20" fmla="*/ 0 w 350"/>
                    <a:gd name="T21" fmla="*/ 1 h 291"/>
                    <a:gd name="T22" fmla="*/ 0 w 350"/>
                    <a:gd name="T23" fmla="*/ 1 h 291"/>
                    <a:gd name="T24" fmla="*/ 1 w 350"/>
                    <a:gd name="T25" fmla="*/ 1 h 291"/>
                    <a:gd name="T26" fmla="*/ 1 w 350"/>
                    <a:gd name="T27" fmla="*/ 1 h 291"/>
                    <a:gd name="T28" fmla="*/ 1 w 350"/>
                    <a:gd name="T29" fmla="*/ 1 h 291"/>
                    <a:gd name="T30" fmla="*/ 1 w 350"/>
                    <a:gd name="T31" fmla="*/ 1 h 291"/>
                    <a:gd name="T32" fmla="*/ 1 w 350"/>
                    <a:gd name="T33" fmla="*/ 1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0"/>
                    <a:gd name="T52" fmla="*/ 0 h 291"/>
                    <a:gd name="T53" fmla="*/ 350 w 350"/>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0" h="291">
                      <a:moveTo>
                        <a:pt x="240" y="255"/>
                      </a:moveTo>
                      <a:lnTo>
                        <a:pt x="268" y="223"/>
                      </a:lnTo>
                      <a:lnTo>
                        <a:pt x="284" y="199"/>
                      </a:lnTo>
                      <a:lnTo>
                        <a:pt x="284" y="140"/>
                      </a:lnTo>
                      <a:lnTo>
                        <a:pt x="350" y="104"/>
                      </a:lnTo>
                      <a:lnTo>
                        <a:pt x="350" y="49"/>
                      </a:lnTo>
                      <a:lnTo>
                        <a:pt x="313" y="0"/>
                      </a:lnTo>
                      <a:lnTo>
                        <a:pt x="212" y="0"/>
                      </a:lnTo>
                      <a:lnTo>
                        <a:pt x="164" y="11"/>
                      </a:lnTo>
                      <a:lnTo>
                        <a:pt x="46" y="59"/>
                      </a:lnTo>
                      <a:lnTo>
                        <a:pt x="0" y="128"/>
                      </a:lnTo>
                      <a:lnTo>
                        <a:pt x="0" y="209"/>
                      </a:lnTo>
                      <a:lnTo>
                        <a:pt x="119" y="223"/>
                      </a:lnTo>
                      <a:lnTo>
                        <a:pt x="156" y="291"/>
                      </a:lnTo>
                      <a:lnTo>
                        <a:pt x="212" y="265"/>
                      </a:lnTo>
                      <a:lnTo>
                        <a:pt x="240" y="255"/>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4" name="Freeform 21"/>
                <p:cNvSpPr>
                  <a:spLocks noChangeAspect="1"/>
                </p:cNvSpPr>
                <p:nvPr/>
              </p:nvSpPr>
              <p:spPr bwMode="auto">
                <a:xfrm>
                  <a:off x="244" y="3368"/>
                  <a:ext cx="40" cy="44"/>
                </a:xfrm>
                <a:custGeom>
                  <a:avLst/>
                  <a:gdLst>
                    <a:gd name="T0" fmla="*/ 0 w 156"/>
                    <a:gd name="T1" fmla="*/ 1 h 174"/>
                    <a:gd name="T2" fmla="*/ 0 w 156"/>
                    <a:gd name="T3" fmla="*/ 0 h 174"/>
                    <a:gd name="T4" fmla="*/ 1 w 156"/>
                    <a:gd name="T5" fmla="*/ 0 h 174"/>
                    <a:gd name="T6" fmla="*/ 1 w 156"/>
                    <a:gd name="T7" fmla="*/ 0 h 174"/>
                    <a:gd name="T8" fmla="*/ 1 w 156"/>
                    <a:gd name="T9" fmla="*/ 0 h 174"/>
                    <a:gd name="T10" fmla="*/ 0 w 156"/>
                    <a:gd name="T11" fmla="*/ 0 h 174"/>
                    <a:gd name="T12" fmla="*/ 0 w 156"/>
                    <a:gd name="T13" fmla="*/ 0 h 174"/>
                    <a:gd name="T14" fmla="*/ 0 w 156"/>
                    <a:gd name="T15" fmla="*/ 0 h 174"/>
                    <a:gd name="T16" fmla="*/ 0 w 156"/>
                    <a:gd name="T17" fmla="*/ 1 h 174"/>
                    <a:gd name="T18" fmla="*/ 0 w 156"/>
                    <a:gd name="T19" fmla="*/ 1 h 174"/>
                    <a:gd name="T20" fmla="*/ 0 w 156"/>
                    <a:gd name="T21" fmla="*/ 1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
                    <a:gd name="T34" fmla="*/ 0 h 174"/>
                    <a:gd name="T35" fmla="*/ 156 w 156"/>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 h="174">
                      <a:moveTo>
                        <a:pt x="19" y="174"/>
                      </a:moveTo>
                      <a:lnTo>
                        <a:pt x="43" y="104"/>
                      </a:lnTo>
                      <a:lnTo>
                        <a:pt x="119" y="71"/>
                      </a:lnTo>
                      <a:lnTo>
                        <a:pt x="119" y="49"/>
                      </a:lnTo>
                      <a:lnTo>
                        <a:pt x="156" y="0"/>
                      </a:lnTo>
                      <a:lnTo>
                        <a:pt x="100" y="0"/>
                      </a:lnTo>
                      <a:lnTo>
                        <a:pt x="64" y="59"/>
                      </a:lnTo>
                      <a:lnTo>
                        <a:pt x="7" y="71"/>
                      </a:lnTo>
                      <a:lnTo>
                        <a:pt x="0" y="174"/>
                      </a:lnTo>
                      <a:lnTo>
                        <a:pt x="19" y="174"/>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5" name="Freeform 22"/>
                <p:cNvSpPr>
                  <a:spLocks noChangeAspect="1"/>
                </p:cNvSpPr>
                <p:nvPr/>
              </p:nvSpPr>
              <p:spPr bwMode="auto">
                <a:xfrm>
                  <a:off x="890" y="3672"/>
                  <a:ext cx="215" cy="231"/>
                </a:xfrm>
                <a:custGeom>
                  <a:avLst/>
                  <a:gdLst>
                    <a:gd name="T0" fmla="*/ 1 w 860"/>
                    <a:gd name="T1" fmla="*/ 4 h 917"/>
                    <a:gd name="T2" fmla="*/ 1 w 860"/>
                    <a:gd name="T3" fmla="*/ 4 h 917"/>
                    <a:gd name="T4" fmla="*/ 1 w 860"/>
                    <a:gd name="T5" fmla="*/ 3 h 917"/>
                    <a:gd name="T6" fmla="*/ 2 w 860"/>
                    <a:gd name="T7" fmla="*/ 3 h 917"/>
                    <a:gd name="T8" fmla="*/ 2 w 860"/>
                    <a:gd name="T9" fmla="*/ 3 h 917"/>
                    <a:gd name="T10" fmla="*/ 2 w 860"/>
                    <a:gd name="T11" fmla="*/ 3 h 917"/>
                    <a:gd name="T12" fmla="*/ 3 w 860"/>
                    <a:gd name="T13" fmla="*/ 3 h 917"/>
                    <a:gd name="T14" fmla="*/ 3 w 860"/>
                    <a:gd name="T15" fmla="*/ 3 h 917"/>
                    <a:gd name="T16" fmla="*/ 3 w 860"/>
                    <a:gd name="T17" fmla="*/ 2 h 917"/>
                    <a:gd name="T18" fmla="*/ 3 w 860"/>
                    <a:gd name="T19" fmla="*/ 2 h 917"/>
                    <a:gd name="T20" fmla="*/ 3 w 860"/>
                    <a:gd name="T21" fmla="*/ 2 h 917"/>
                    <a:gd name="T22" fmla="*/ 3 w 860"/>
                    <a:gd name="T23" fmla="*/ 2 h 917"/>
                    <a:gd name="T24" fmla="*/ 3 w 860"/>
                    <a:gd name="T25" fmla="*/ 1 h 917"/>
                    <a:gd name="T26" fmla="*/ 3 w 860"/>
                    <a:gd name="T27" fmla="*/ 2 h 917"/>
                    <a:gd name="T28" fmla="*/ 3 w 860"/>
                    <a:gd name="T29" fmla="*/ 1 h 917"/>
                    <a:gd name="T30" fmla="*/ 3 w 860"/>
                    <a:gd name="T31" fmla="*/ 1 h 917"/>
                    <a:gd name="T32" fmla="*/ 2 w 860"/>
                    <a:gd name="T33" fmla="*/ 1 h 917"/>
                    <a:gd name="T34" fmla="*/ 2 w 860"/>
                    <a:gd name="T35" fmla="*/ 1 h 917"/>
                    <a:gd name="T36" fmla="*/ 2 w 860"/>
                    <a:gd name="T37" fmla="*/ 0 h 917"/>
                    <a:gd name="T38" fmla="*/ 1 w 860"/>
                    <a:gd name="T39" fmla="*/ 0 h 917"/>
                    <a:gd name="T40" fmla="*/ 1 w 860"/>
                    <a:gd name="T41" fmla="*/ 0 h 917"/>
                    <a:gd name="T42" fmla="*/ 1 w 860"/>
                    <a:gd name="T43" fmla="*/ 1 h 917"/>
                    <a:gd name="T44" fmla="*/ 1 w 860"/>
                    <a:gd name="T45" fmla="*/ 1 h 917"/>
                    <a:gd name="T46" fmla="*/ 1 w 860"/>
                    <a:gd name="T47" fmla="*/ 1 h 917"/>
                    <a:gd name="T48" fmla="*/ 1 w 860"/>
                    <a:gd name="T49" fmla="*/ 1 h 917"/>
                    <a:gd name="T50" fmla="*/ 1 w 860"/>
                    <a:gd name="T51" fmla="*/ 1 h 917"/>
                    <a:gd name="T52" fmla="*/ 0 w 860"/>
                    <a:gd name="T53" fmla="*/ 1 h 917"/>
                    <a:gd name="T54" fmla="*/ 0 w 860"/>
                    <a:gd name="T55" fmla="*/ 2 h 917"/>
                    <a:gd name="T56" fmla="*/ 1 w 860"/>
                    <a:gd name="T57" fmla="*/ 3 h 917"/>
                    <a:gd name="T58" fmla="*/ 1 w 860"/>
                    <a:gd name="T59" fmla="*/ 3 h 917"/>
                    <a:gd name="T60" fmla="*/ 1 w 860"/>
                    <a:gd name="T61" fmla="*/ 3 h 917"/>
                    <a:gd name="T62" fmla="*/ 1 w 860"/>
                    <a:gd name="T63" fmla="*/ 4 h 917"/>
                    <a:gd name="T64" fmla="*/ 1 w 860"/>
                    <a:gd name="T65" fmla="*/ 4 h 917"/>
                    <a:gd name="T66" fmla="*/ 1 w 860"/>
                    <a:gd name="T67" fmla="*/ 4 h 917"/>
                    <a:gd name="T68" fmla="*/ 1 w 860"/>
                    <a:gd name="T69" fmla="*/ 4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7" y="893"/>
                      </a:moveTo>
                      <a:lnTo>
                        <a:pt x="341" y="873"/>
                      </a:lnTo>
                      <a:lnTo>
                        <a:pt x="333" y="838"/>
                      </a:lnTo>
                      <a:lnTo>
                        <a:pt x="433" y="779"/>
                      </a:lnTo>
                      <a:lnTo>
                        <a:pt x="516" y="672"/>
                      </a:lnTo>
                      <a:lnTo>
                        <a:pt x="573" y="722"/>
                      </a:lnTo>
                      <a:lnTo>
                        <a:pt x="682" y="662"/>
                      </a:lnTo>
                      <a:lnTo>
                        <a:pt x="739" y="627"/>
                      </a:lnTo>
                      <a:lnTo>
                        <a:pt x="766" y="571"/>
                      </a:lnTo>
                      <a:lnTo>
                        <a:pt x="849" y="522"/>
                      </a:lnTo>
                      <a:lnTo>
                        <a:pt x="860" y="476"/>
                      </a:lnTo>
                      <a:lnTo>
                        <a:pt x="776" y="453"/>
                      </a:lnTo>
                      <a:lnTo>
                        <a:pt x="739" y="328"/>
                      </a:lnTo>
                      <a:lnTo>
                        <a:pt x="657" y="347"/>
                      </a:lnTo>
                      <a:lnTo>
                        <a:pt x="657" y="268"/>
                      </a:lnTo>
                      <a:lnTo>
                        <a:pt x="618" y="223"/>
                      </a:lnTo>
                      <a:lnTo>
                        <a:pt x="490" y="141"/>
                      </a:lnTo>
                      <a:lnTo>
                        <a:pt x="395" y="129"/>
                      </a:lnTo>
                      <a:lnTo>
                        <a:pt x="350" y="83"/>
                      </a:lnTo>
                      <a:lnTo>
                        <a:pt x="147" y="0"/>
                      </a:lnTo>
                      <a:lnTo>
                        <a:pt x="120" y="25"/>
                      </a:lnTo>
                      <a:lnTo>
                        <a:pt x="120" y="94"/>
                      </a:lnTo>
                      <a:lnTo>
                        <a:pt x="157" y="116"/>
                      </a:lnTo>
                      <a:lnTo>
                        <a:pt x="157" y="188"/>
                      </a:lnTo>
                      <a:lnTo>
                        <a:pt x="128" y="233"/>
                      </a:lnTo>
                      <a:lnTo>
                        <a:pt x="100" y="268"/>
                      </a:lnTo>
                      <a:lnTo>
                        <a:pt x="47" y="280"/>
                      </a:lnTo>
                      <a:lnTo>
                        <a:pt x="0" y="370"/>
                      </a:lnTo>
                      <a:lnTo>
                        <a:pt x="109" y="605"/>
                      </a:lnTo>
                      <a:lnTo>
                        <a:pt x="109" y="755"/>
                      </a:lnTo>
                      <a:lnTo>
                        <a:pt x="90" y="800"/>
                      </a:lnTo>
                      <a:lnTo>
                        <a:pt x="109" y="860"/>
                      </a:lnTo>
                      <a:lnTo>
                        <a:pt x="238" y="917"/>
                      </a:lnTo>
                      <a:lnTo>
                        <a:pt x="277" y="893"/>
                      </a:lnTo>
                      <a:close/>
                    </a:path>
                  </a:pathLst>
                </a:custGeom>
                <a:solidFill>
                  <a:schemeClr val="tx1">
                    <a:lumMod val="5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6" name="Freeform 23"/>
                <p:cNvSpPr>
                  <a:spLocks noChangeAspect="1"/>
                </p:cNvSpPr>
                <p:nvPr/>
              </p:nvSpPr>
              <p:spPr bwMode="auto">
                <a:xfrm>
                  <a:off x="772" y="3526"/>
                  <a:ext cx="128" cy="80"/>
                </a:xfrm>
                <a:custGeom>
                  <a:avLst/>
                  <a:gdLst>
                    <a:gd name="T0" fmla="*/ 2 w 509"/>
                    <a:gd name="T1" fmla="*/ 1 h 325"/>
                    <a:gd name="T2" fmla="*/ 2 w 509"/>
                    <a:gd name="T3" fmla="*/ 0 h 325"/>
                    <a:gd name="T4" fmla="*/ 1 w 509"/>
                    <a:gd name="T5" fmla="*/ 0 h 325"/>
                    <a:gd name="T6" fmla="*/ 1 w 509"/>
                    <a:gd name="T7" fmla="*/ 0 h 325"/>
                    <a:gd name="T8" fmla="*/ 1 w 509"/>
                    <a:gd name="T9" fmla="*/ 0 h 325"/>
                    <a:gd name="T10" fmla="*/ 1 w 509"/>
                    <a:gd name="T11" fmla="*/ 0 h 325"/>
                    <a:gd name="T12" fmla="*/ 1 w 509"/>
                    <a:gd name="T13" fmla="*/ 0 h 325"/>
                    <a:gd name="T14" fmla="*/ 0 w 509"/>
                    <a:gd name="T15" fmla="*/ 0 h 325"/>
                    <a:gd name="T16" fmla="*/ 0 w 509"/>
                    <a:gd name="T17" fmla="*/ 0 h 325"/>
                    <a:gd name="T18" fmla="*/ 0 w 509"/>
                    <a:gd name="T19" fmla="*/ 0 h 325"/>
                    <a:gd name="T20" fmla="*/ 0 w 509"/>
                    <a:gd name="T21" fmla="*/ 0 h 325"/>
                    <a:gd name="T22" fmla="*/ 0 w 509"/>
                    <a:gd name="T23" fmla="*/ 0 h 325"/>
                    <a:gd name="T24" fmla="*/ 0 w 509"/>
                    <a:gd name="T25" fmla="*/ 1 h 325"/>
                    <a:gd name="T26" fmla="*/ 1 w 509"/>
                    <a:gd name="T27" fmla="*/ 1 h 325"/>
                    <a:gd name="T28" fmla="*/ 0 w 509"/>
                    <a:gd name="T29" fmla="*/ 1 h 325"/>
                    <a:gd name="T30" fmla="*/ 1 w 509"/>
                    <a:gd name="T31" fmla="*/ 1 h 325"/>
                    <a:gd name="T32" fmla="*/ 1 w 509"/>
                    <a:gd name="T33" fmla="*/ 1 h 325"/>
                    <a:gd name="T34" fmla="*/ 2 w 509"/>
                    <a:gd name="T35" fmla="*/ 1 h 325"/>
                    <a:gd name="T36" fmla="*/ 2 w 509"/>
                    <a:gd name="T37" fmla="*/ 1 h 325"/>
                    <a:gd name="T38" fmla="*/ 2 w 509"/>
                    <a:gd name="T39" fmla="*/ 1 h 3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9"/>
                    <a:gd name="T61" fmla="*/ 0 h 325"/>
                    <a:gd name="T62" fmla="*/ 509 w 509"/>
                    <a:gd name="T63" fmla="*/ 325 h 3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9" h="325">
                      <a:moveTo>
                        <a:pt x="509" y="219"/>
                      </a:moveTo>
                      <a:lnTo>
                        <a:pt x="509" y="152"/>
                      </a:lnTo>
                      <a:lnTo>
                        <a:pt x="417" y="128"/>
                      </a:lnTo>
                      <a:lnTo>
                        <a:pt x="400" y="80"/>
                      </a:lnTo>
                      <a:lnTo>
                        <a:pt x="361" y="80"/>
                      </a:lnTo>
                      <a:lnTo>
                        <a:pt x="325" y="27"/>
                      </a:lnTo>
                      <a:lnTo>
                        <a:pt x="224" y="27"/>
                      </a:lnTo>
                      <a:lnTo>
                        <a:pt x="151" y="80"/>
                      </a:lnTo>
                      <a:lnTo>
                        <a:pt x="95" y="0"/>
                      </a:lnTo>
                      <a:lnTo>
                        <a:pt x="49" y="0"/>
                      </a:lnTo>
                      <a:lnTo>
                        <a:pt x="0" y="48"/>
                      </a:lnTo>
                      <a:lnTo>
                        <a:pt x="30" y="128"/>
                      </a:lnTo>
                      <a:lnTo>
                        <a:pt x="112" y="177"/>
                      </a:lnTo>
                      <a:lnTo>
                        <a:pt x="175" y="245"/>
                      </a:lnTo>
                      <a:lnTo>
                        <a:pt x="159" y="280"/>
                      </a:lnTo>
                      <a:lnTo>
                        <a:pt x="271" y="325"/>
                      </a:lnTo>
                      <a:lnTo>
                        <a:pt x="352" y="269"/>
                      </a:lnTo>
                      <a:lnTo>
                        <a:pt x="447" y="269"/>
                      </a:lnTo>
                      <a:lnTo>
                        <a:pt x="509" y="219"/>
                      </a:lnTo>
                      <a:close/>
                    </a:path>
                  </a:pathLst>
                </a:custGeom>
                <a:solidFill>
                  <a:schemeClr val="tx1">
                    <a:lumMod val="5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 name="Freeform 24"/>
                <p:cNvSpPr>
                  <a:spLocks noChangeAspect="1"/>
                </p:cNvSpPr>
                <p:nvPr/>
              </p:nvSpPr>
              <p:spPr bwMode="auto">
                <a:xfrm>
                  <a:off x="776" y="3589"/>
                  <a:ext cx="29" cy="28"/>
                </a:xfrm>
                <a:custGeom>
                  <a:avLst/>
                  <a:gdLst>
                    <a:gd name="T0" fmla="*/ 1 w 111"/>
                    <a:gd name="T1" fmla="*/ 0 h 115"/>
                    <a:gd name="T2" fmla="*/ 1 w 111"/>
                    <a:gd name="T3" fmla="*/ 0 h 115"/>
                    <a:gd name="T4" fmla="*/ 0 w 111"/>
                    <a:gd name="T5" fmla="*/ 0 h 115"/>
                    <a:gd name="T6" fmla="*/ 0 w 111"/>
                    <a:gd name="T7" fmla="*/ 0 h 115"/>
                    <a:gd name="T8" fmla="*/ 1 w 111"/>
                    <a:gd name="T9" fmla="*/ 0 h 115"/>
                    <a:gd name="T10" fmla="*/ 1 w 111"/>
                    <a:gd name="T11" fmla="*/ 0 h 115"/>
                    <a:gd name="T12" fmla="*/ 0 60000 65536"/>
                    <a:gd name="T13" fmla="*/ 0 60000 65536"/>
                    <a:gd name="T14" fmla="*/ 0 60000 65536"/>
                    <a:gd name="T15" fmla="*/ 0 60000 65536"/>
                    <a:gd name="T16" fmla="*/ 0 60000 65536"/>
                    <a:gd name="T17" fmla="*/ 0 60000 65536"/>
                    <a:gd name="T18" fmla="*/ 0 w 111"/>
                    <a:gd name="T19" fmla="*/ 0 h 115"/>
                    <a:gd name="T20" fmla="*/ 111 w 11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11" h="115">
                      <a:moveTo>
                        <a:pt x="111" y="107"/>
                      </a:moveTo>
                      <a:lnTo>
                        <a:pt x="92" y="0"/>
                      </a:lnTo>
                      <a:lnTo>
                        <a:pt x="0" y="91"/>
                      </a:lnTo>
                      <a:lnTo>
                        <a:pt x="10" y="115"/>
                      </a:lnTo>
                      <a:lnTo>
                        <a:pt x="111" y="107"/>
                      </a:lnTo>
                      <a:close/>
                    </a:path>
                  </a:pathLst>
                </a:custGeom>
                <a:solidFill>
                  <a:schemeClr val="tx1">
                    <a:lumMod val="5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8" name="Freeform 25"/>
                <p:cNvSpPr>
                  <a:spLocks noChangeAspect="1"/>
                </p:cNvSpPr>
                <p:nvPr/>
              </p:nvSpPr>
              <p:spPr bwMode="auto">
                <a:xfrm>
                  <a:off x="711" y="3536"/>
                  <a:ext cx="42" cy="41"/>
                </a:xfrm>
                <a:custGeom>
                  <a:avLst/>
                  <a:gdLst>
                    <a:gd name="T0" fmla="*/ 0 w 174"/>
                    <a:gd name="T1" fmla="*/ 1 h 162"/>
                    <a:gd name="T2" fmla="*/ 1 w 174"/>
                    <a:gd name="T3" fmla="*/ 1 h 162"/>
                    <a:gd name="T4" fmla="*/ 0 w 174"/>
                    <a:gd name="T5" fmla="*/ 0 h 162"/>
                    <a:gd name="T6" fmla="*/ 0 w 174"/>
                    <a:gd name="T7" fmla="*/ 0 h 162"/>
                    <a:gd name="T8" fmla="*/ 0 w 174"/>
                    <a:gd name="T9" fmla="*/ 0 h 162"/>
                    <a:gd name="T10" fmla="*/ 0 w 174"/>
                    <a:gd name="T11" fmla="*/ 0 h 162"/>
                    <a:gd name="T12" fmla="*/ 0 w 174"/>
                    <a:gd name="T13" fmla="*/ 1 h 162"/>
                    <a:gd name="T14" fmla="*/ 0 w 174"/>
                    <a:gd name="T15" fmla="*/ 1 h 162"/>
                    <a:gd name="T16" fmla="*/ 0 w 174"/>
                    <a:gd name="T17" fmla="*/ 1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2"/>
                    <a:gd name="T29" fmla="*/ 174 w 174"/>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2">
                      <a:moveTo>
                        <a:pt x="155" y="162"/>
                      </a:moveTo>
                      <a:lnTo>
                        <a:pt x="174" y="104"/>
                      </a:lnTo>
                      <a:lnTo>
                        <a:pt x="116" y="47"/>
                      </a:lnTo>
                      <a:lnTo>
                        <a:pt x="110" y="0"/>
                      </a:lnTo>
                      <a:lnTo>
                        <a:pt x="0" y="0"/>
                      </a:lnTo>
                      <a:lnTo>
                        <a:pt x="0" y="56"/>
                      </a:lnTo>
                      <a:lnTo>
                        <a:pt x="54" y="104"/>
                      </a:lnTo>
                      <a:lnTo>
                        <a:pt x="155" y="162"/>
                      </a:lnTo>
                      <a:close/>
                    </a:path>
                  </a:pathLst>
                </a:custGeom>
                <a:solidFill>
                  <a:schemeClr val="tx1">
                    <a:lumMod val="5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9" name="Freeform 26"/>
                <p:cNvSpPr>
                  <a:spLocks noChangeAspect="1"/>
                </p:cNvSpPr>
                <p:nvPr/>
              </p:nvSpPr>
              <p:spPr bwMode="auto">
                <a:xfrm>
                  <a:off x="669" y="3485"/>
                  <a:ext cx="101" cy="34"/>
                </a:xfrm>
                <a:custGeom>
                  <a:avLst/>
                  <a:gdLst>
                    <a:gd name="T0" fmla="*/ 2 w 408"/>
                    <a:gd name="T1" fmla="*/ 0 h 139"/>
                    <a:gd name="T2" fmla="*/ 2 w 408"/>
                    <a:gd name="T3" fmla="*/ 0 h 139"/>
                    <a:gd name="T4" fmla="*/ 1 w 408"/>
                    <a:gd name="T5" fmla="*/ 0 h 139"/>
                    <a:gd name="T6" fmla="*/ 0 w 408"/>
                    <a:gd name="T7" fmla="*/ 0 h 139"/>
                    <a:gd name="T8" fmla="*/ 0 w 408"/>
                    <a:gd name="T9" fmla="*/ 0 h 139"/>
                    <a:gd name="T10" fmla="*/ 0 w 408"/>
                    <a:gd name="T11" fmla="*/ 1 h 139"/>
                    <a:gd name="T12" fmla="*/ 1 w 408"/>
                    <a:gd name="T13" fmla="*/ 1 h 139"/>
                    <a:gd name="T14" fmla="*/ 1 w 408"/>
                    <a:gd name="T15" fmla="*/ 1 h 139"/>
                    <a:gd name="T16" fmla="*/ 1 w 408"/>
                    <a:gd name="T17" fmla="*/ 1 h 139"/>
                    <a:gd name="T18" fmla="*/ 1 w 408"/>
                    <a:gd name="T19" fmla="*/ 1 h 139"/>
                    <a:gd name="T20" fmla="*/ 2 w 408"/>
                    <a:gd name="T21" fmla="*/ 1 h 139"/>
                    <a:gd name="T22" fmla="*/ 2 w 408"/>
                    <a:gd name="T23" fmla="*/ 0 h 139"/>
                    <a:gd name="T24" fmla="*/ 2 w 408"/>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8"/>
                    <a:gd name="T40" fmla="*/ 0 h 139"/>
                    <a:gd name="T41" fmla="*/ 408 w 408"/>
                    <a:gd name="T42" fmla="*/ 139 h 1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8" h="139">
                      <a:moveTo>
                        <a:pt x="408" y="58"/>
                      </a:moveTo>
                      <a:lnTo>
                        <a:pt x="370" y="22"/>
                      </a:lnTo>
                      <a:lnTo>
                        <a:pt x="270" y="58"/>
                      </a:lnTo>
                      <a:lnTo>
                        <a:pt x="29" y="0"/>
                      </a:lnTo>
                      <a:lnTo>
                        <a:pt x="0" y="70"/>
                      </a:lnTo>
                      <a:lnTo>
                        <a:pt x="0" y="105"/>
                      </a:lnTo>
                      <a:lnTo>
                        <a:pt x="113" y="115"/>
                      </a:lnTo>
                      <a:lnTo>
                        <a:pt x="170" y="88"/>
                      </a:lnTo>
                      <a:lnTo>
                        <a:pt x="224" y="139"/>
                      </a:lnTo>
                      <a:lnTo>
                        <a:pt x="315" y="139"/>
                      </a:lnTo>
                      <a:lnTo>
                        <a:pt x="370" y="105"/>
                      </a:lnTo>
                      <a:lnTo>
                        <a:pt x="408" y="58"/>
                      </a:lnTo>
                      <a:close/>
                    </a:path>
                  </a:pathLst>
                </a:custGeom>
                <a:solidFill>
                  <a:schemeClr val="tx1">
                    <a:lumMod val="5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0" name="Freeform 27"/>
                <p:cNvSpPr>
                  <a:spLocks noChangeAspect="1"/>
                </p:cNvSpPr>
                <p:nvPr/>
              </p:nvSpPr>
              <p:spPr bwMode="auto">
                <a:xfrm>
                  <a:off x="499" y="3403"/>
                  <a:ext cx="109" cy="82"/>
                </a:xfrm>
                <a:custGeom>
                  <a:avLst/>
                  <a:gdLst>
                    <a:gd name="T0" fmla="*/ 2 w 435"/>
                    <a:gd name="T1" fmla="*/ 1 h 324"/>
                    <a:gd name="T2" fmla="*/ 2 w 435"/>
                    <a:gd name="T3" fmla="*/ 1 h 324"/>
                    <a:gd name="T4" fmla="*/ 2 w 435"/>
                    <a:gd name="T5" fmla="*/ 1 h 324"/>
                    <a:gd name="T6" fmla="*/ 2 w 435"/>
                    <a:gd name="T7" fmla="*/ 1 h 324"/>
                    <a:gd name="T8" fmla="*/ 2 w 435"/>
                    <a:gd name="T9" fmla="*/ 1 h 324"/>
                    <a:gd name="T10" fmla="*/ 1 w 435"/>
                    <a:gd name="T11" fmla="*/ 1 h 324"/>
                    <a:gd name="T12" fmla="*/ 1 w 435"/>
                    <a:gd name="T13" fmla="*/ 1 h 324"/>
                    <a:gd name="T14" fmla="*/ 1 w 435"/>
                    <a:gd name="T15" fmla="*/ 0 h 324"/>
                    <a:gd name="T16" fmla="*/ 1 w 435"/>
                    <a:gd name="T17" fmla="*/ 0 h 324"/>
                    <a:gd name="T18" fmla="*/ 1 w 435"/>
                    <a:gd name="T19" fmla="*/ 0 h 324"/>
                    <a:gd name="T20" fmla="*/ 0 w 435"/>
                    <a:gd name="T21" fmla="*/ 0 h 324"/>
                    <a:gd name="T22" fmla="*/ 0 w 435"/>
                    <a:gd name="T23" fmla="*/ 1 h 324"/>
                    <a:gd name="T24" fmla="*/ 1 w 435"/>
                    <a:gd name="T25" fmla="*/ 1 h 324"/>
                    <a:gd name="T26" fmla="*/ 1 w 435"/>
                    <a:gd name="T27" fmla="*/ 1 h 324"/>
                    <a:gd name="T28" fmla="*/ 1 w 435"/>
                    <a:gd name="T29" fmla="*/ 1 h 324"/>
                    <a:gd name="T30" fmla="*/ 1 w 435"/>
                    <a:gd name="T31" fmla="*/ 1 h 324"/>
                    <a:gd name="T32" fmla="*/ 1 w 435"/>
                    <a:gd name="T33" fmla="*/ 1 h 324"/>
                    <a:gd name="T34" fmla="*/ 1 w 435"/>
                    <a:gd name="T35" fmla="*/ 1 h 324"/>
                    <a:gd name="T36" fmla="*/ 2 w 435"/>
                    <a:gd name="T37" fmla="*/ 1 h 324"/>
                    <a:gd name="T38" fmla="*/ 2 w 435"/>
                    <a:gd name="T39" fmla="*/ 1 h 3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4"/>
                    <a:gd name="T62" fmla="*/ 435 w 435"/>
                    <a:gd name="T63" fmla="*/ 324 h 3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4">
                      <a:moveTo>
                        <a:pt x="426" y="288"/>
                      </a:moveTo>
                      <a:lnTo>
                        <a:pt x="435" y="253"/>
                      </a:lnTo>
                      <a:lnTo>
                        <a:pt x="390" y="242"/>
                      </a:lnTo>
                      <a:lnTo>
                        <a:pt x="390" y="162"/>
                      </a:lnTo>
                      <a:lnTo>
                        <a:pt x="342" y="196"/>
                      </a:lnTo>
                      <a:lnTo>
                        <a:pt x="297" y="115"/>
                      </a:lnTo>
                      <a:lnTo>
                        <a:pt x="333" y="115"/>
                      </a:lnTo>
                      <a:lnTo>
                        <a:pt x="241" y="0"/>
                      </a:lnTo>
                      <a:lnTo>
                        <a:pt x="184" y="0"/>
                      </a:lnTo>
                      <a:lnTo>
                        <a:pt x="129" y="92"/>
                      </a:lnTo>
                      <a:lnTo>
                        <a:pt x="0" y="92"/>
                      </a:lnTo>
                      <a:lnTo>
                        <a:pt x="48" y="208"/>
                      </a:lnTo>
                      <a:lnTo>
                        <a:pt x="100" y="300"/>
                      </a:lnTo>
                      <a:lnTo>
                        <a:pt x="222" y="300"/>
                      </a:lnTo>
                      <a:lnTo>
                        <a:pt x="196" y="253"/>
                      </a:lnTo>
                      <a:lnTo>
                        <a:pt x="259" y="253"/>
                      </a:lnTo>
                      <a:lnTo>
                        <a:pt x="287" y="268"/>
                      </a:lnTo>
                      <a:lnTo>
                        <a:pt x="323" y="324"/>
                      </a:lnTo>
                      <a:lnTo>
                        <a:pt x="426" y="288"/>
                      </a:lnTo>
                      <a:close/>
                    </a:path>
                  </a:pathLst>
                </a:custGeom>
                <a:solidFill>
                  <a:schemeClr val="tx1">
                    <a:lumMod val="5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1" name="Freeform 28"/>
                <p:cNvSpPr>
                  <a:spLocks noChangeAspect="1"/>
                </p:cNvSpPr>
                <p:nvPr/>
              </p:nvSpPr>
              <p:spPr bwMode="auto">
                <a:xfrm>
                  <a:off x="316" y="3317"/>
                  <a:ext cx="88" cy="72"/>
                </a:xfrm>
                <a:custGeom>
                  <a:avLst/>
                  <a:gdLst>
                    <a:gd name="T0" fmla="*/ 1 w 352"/>
                    <a:gd name="T1" fmla="*/ 1 h 289"/>
                    <a:gd name="T2" fmla="*/ 1 w 352"/>
                    <a:gd name="T3" fmla="*/ 1 h 289"/>
                    <a:gd name="T4" fmla="*/ 1 w 352"/>
                    <a:gd name="T5" fmla="*/ 1 h 289"/>
                    <a:gd name="T6" fmla="*/ 1 w 352"/>
                    <a:gd name="T7" fmla="*/ 0 h 289"/>
                    <a:gd name="T8" fmla="*/ 1 w 352"/>
                    <a:gd name="T9" fmla="*/ 0 h 289"/>
                    <a:gd name="T10" fmla="*/ 1 w 352"/>
                    <a:gd name="T11" fmla="*/ 0 h 289"/>
                    <a:gd name="T12" fmla="*/ 1 w 352"/>
                    <a:gd name="T13" fmla="*/ 0 h 289"/>
                    <a:gd name="T14" fmla="*/ 1 w 352"/>
                    <a:gd name="T15" fmla="*/ 0 h 289"/>
                    <a:gd name="T16" fmla="*/ 1 w 352"/>
                    <a:gd name="T17" fmla="*/ 0 h 289"/>
                    <a:gd name="T18" fmla="*/ 0 w 352"/>
                    <a:gd name="T19" fmla="*/ 0 h 289"/>
                    <a:gd name="T20" fmla="*/ 0 w 352"/>
                    <a:gd name="T21" fmla="*/ 0 h 289"/>
                    <a:gd name="T22" fmla="*/ 0 w 352"/>
                    <a:gd name="T23" fmla="*/ 1 h 289"/>
                    <a:gd name="T24" fmla="*/ 1 w 352"/>
                    <a:gd name="T25" fmla="*/ 1 h 289"/>
                    <a:gd name="T26" fmla="*/ 1 w 352"/>
                    <a:gd name="T27" fmla="*/ 1 h 289"/>
                    <a:gd name="T28" fmla="*/ 1 w 352"/>
                    <a:gd name="T29" fmla="*/ 1 h 289"/>
                    <a:gd name="T30" fmla="*/ 1 w 352"/>
                    <a:gd name="T31" fmla="*/ 1 h 289"/>
                    <a:gd name="T32" fmla="*/ 1 w 352"/>
                    <a:gd name="T33" fmla="*/ 1 h 28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2"/>
                    <a:gd name="T52" fmla="*/ 0 h 289"/>
                    <a:gd name="T53" fmla="*/ 352 w 352"/>
                    <a:gd name="T54" fmla="*/ 289 h 28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2" h="289">
                      <a:moveTo>
                        <a:pt x="241" y="255"/>
                      </a:moveTo>
                      <a:lnTo>
                        <a:pt x="270" y="222"/>
                      </a:lnTo>
                      <a:lnTo>
                        <a:pt x="286" y="198"/>
                      </a:lnTo>
                      <a:lnTo>
                        <a:pt x="286" y="139"/>
                      </a:lnTo>
                      <a:lnTo>
                        <a:pt x="352" y="104"/>
                      </a:lnTo>
                      <a:lnTo>
                        <a:pt x="352" y="47"/>
                      </a:lnTo>
                      <a:lnTo>
                        <a:pt x="315" y="0"/>
                      </a:lnTo>
                      <a:lnTo>
                        <a:pt x="213" y="0"/>
                      </a:lnTo>
                      <a:lnTo>
                        <a:pt x="165" y="10"/>
                      </a:lnTo>
                      <a:lnTo>
                        <a:pt x="47" y="59"/>
                      </a:lnTo>
                      <a:lnTo>
                        <a:pt x="0" y="128"/>
                      </a:lnTo>
                      <a:lnTo>
                        <a:pt x="0" y="209"/>
                      </a:lnTo>
                      <a:lnTo>
                        <a:pt x="121" y="222"/>
                      </a:lnTo>
                      <a:lnTo>
                        <a:pt x="157" y="289"/>
                      </a:lnTo>
                      <a:lnTo>
                        <a:pt x="213" y="265"/>
                      </a:lnTo>
                      <a:lnTo>
                        <a:pt x="241" y="255"/>
                      </a:lnTo>
                      <a:close/>
                    </a:path>
                  </a:pathLst>
                </a:custGeom>
                <a:solidFill>
                  <a:schemeClr val="tx1">
                    <a:lumMod val="5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2" name="Freeform 29"/>
                <p:cNvSpPr>
                  <a:spLocks noChangeAspect="1"/>
                </p:cNvSpPr>
                <p:nvPr/>
              </p:nvSpPr>
              <p:spPr bwMode="auto">
                <a:xfrm>
                  <a:off x="240" y="3361"/>
                  <a:ext cx="38" cy="45"/>
                </a:xfrm>
                <a:custGeom>
                  <a:avLst/>
                  <a:gdLst>
                    <a:gd name="T0" fmla="*/ 0 w 154"/>
                    <a:gd name="T1" fmla="*/ 1 h 174"/>
                    <a:gd name="T2" fmla="*/ 0 w 154"/>
                    <a:gd name="T3" fmla="*/ 1 h 174"/>
                    <a:gd name="T4" fmla="*/ 1 w 154"/>
                    <a:gd name="T5" fmla="*/ 0 h 174"/>
                    <a:gd name="T6" fmla="*/ 1 w 154"/>
                    <a:gd name="T7" fmla="*/ 0 h 174"/>
                    <a:gd name="T8" fmla="*/ 1 w 154"/>
                    <a:gd name="T9" fmla="*/ 0 h 174"/>
                    <a:gd name="T10" fmla="*/ 1 w 154"/>
                    <a:gd name="T11" fmla="*/ 0 h 174"/>
                    <a:gd name="T12" fmla="*/ 0 w 154"/>
                    <a:gd name="T13" fmla="*/ 0 h 174"/>
                    <a:gd name="T14" fmla="*/ 0 w 154"/>
                    <a:gd name="T15" fmla="*/ 0 h 174"/>
                    <a:gd name="T16" fmla="*/ 0 w 154"/>
                    <a:gd name="T17" fmla="*/ 1 h 174"/>
                    <a:gd name="T18" fmla="*/ 0 w 154"/>
                    <a:gd name="T19" fmla="*/ 1 h 174"/>
                    <a:gd name="T20" fmla="*/ 0 w 154"/>
                    <a:gd name="T21" fmla="*/ 1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74"/>
                    <a:gd name="T35" fmla="*/ 154 w 154"/>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74">
                      <a:moveTo>
                        <a:pt x="17" y="174"/>
                      </a:moveTo>
                      <a:lnTo>
                        <a:pt x="43" y="104"/>
                      </a:lnTo>
                      <a:lnTo>
                        <a:pt x="118" y="69"/>
                      </a:lnTo>
                      <a:lnTo>
                        <a:pt x="118" y="48"/>
                      </a:lnTo>
                      <a:lnTo>
                        <a:pt x="154" y="0"/>
                      </a:lnTo>
                      <a:lnTo>
                        <a:pt x="99" y="0"/>
                      </a:lnTo>
                      <a:lnTo>
                        <a:pt x="63" y="59"/>
                      </a:lnTo>
                      <a:lnTo>
                        <a:pt x="7" y="69"/>
                      </a:lnTo>
                      <a:lnTo>
                        <a:pt x="0" y="174"/>
                      </a:lnTo>
                      <a:lnTo>
                        <a:pt x="17" y="174"/>
                      </a:lnTo>
                      <a:close/>
                    </a:path>
                  </a:pathLst>
                </a:custGeom>
                <a:solidFill>
                  <a:schemeClr val="tx1">
                    <a:lumMod val="5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sp>
            <p:nvSpPr>
              <p:cNvPr id="6" name="Text Box 30"/>
              <p:cNvSpPr txBox="1">
                <a:spLocks noChangeArrowheads="1"/>
              </p:cNvSpPr>
              <p:nvPr/>
            </p:nvSpPr>
            <p:spPr bwMode="auto">
              <a:xfrm>
                <a:off x="191" y="3261"/>
                <a:ext cx="302" cy="177"/>
              </a:xfrm>
              <a:prstGeom prst="rect">
                <a:avLst/>
              </a:prstGeom>
              <a:noFill/>
              <a:ln w="3175">
                <a:solidFill>
                  <a:srgbClr val="000000"/>
                </a:solid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HI</a:t>
                </a:r>
              </a:p>
            </p:txBody>
          </p:sp>
        </p:grpSp>
        <p:grpSp>
          <p:nvGrpSpPr>
            <p:cNvPr id="44036" name="Group 188"/>
            <p:cNvGrpSpPr>
              <a:grpSpLocks/>
            </p:cNvGrpSpPr>
            <p:nvPr/>
          </p:nvGrpSpPr>
          <p:grpSpPr bwMode="auto">
            <a:xfrm>
              <a:off x="304800" y="4876800"/>
              <a:ext cx="1139825" cy="1150938"/>
              <a:chOff x="4" y="3976"/>
              <a:chExt cx="1253" cy="975"/>
            </a:xfrm>
          </p:grpSpPr>
          <p:grpSp>
            <p:nvGrpSpPr>
              <p:cNvPr id="44210" name="Group 191"/>
              <p:cNvGrpSpPr>
                <a:grpSpLocks/>
              </p:cNvGrpSpPr>
              <p:nvPr/>
            </p:nvGrpSpPr>
            <p:grpSpPr bwMode="auto">
              <a:xfrm>
                <a:off x="77" y="4073"/>
                <a:ext cx="1087" cy="711"/>
                <a:chOff x="77" y="4073"/>
                <a:chExt cx="1087" cy="711"/>
              </a:xfrm>
            </p:grpSpPr>
            <p:sp>
              <p:nvSpPr>
                <p:cNvPr id="36" name="Freeform 192"/>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37" name="Freeform 19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sp>
            <p:nvSpPr>
              <p:cNvPr id="25" name="Rectangle 194"/>
              <p:cNvSpPr>
                <a:spLocks noChangeArrowheads="1"/>
              </p:cNvSpPr>
              <p:nvPr/>
            </p:nvSpPr>
            <p:spPr bwMode="auto">
              <a:xfrm>
                <a:off x="454" y="4240"/>
                <a:ext cx="133" cy="90"/>
              </a:xfrm>
              <a:prstGeom prst="rect">
                <a:avLst/>
              </a:prstGeom>
              <a:noFill/>
              <a:ln w="9525">
                <a:noFill/>
                <a:miter lim="800000"/>
                <a:headEnd/>
                <a:tailEnd/>
              </a:ln>
            </p:spPr>
            <p:txBody>
              <a:bodyPr wrap="none" lIns="0" tIns="0" rIns="0" bIns="0">
                <a:spAutoFit/>
              </a:bodyPr>
              <a:lstStyle/>
              <a:p>
                <a:pPr eaLnBrk="0" fontAlgn="auto" hangingPunct="0">
                  <a:spcBef>
                    <a:spcPts val="0"/>
                  </a:spcBef>
                  <a:spcAft>
                    <a:spcPts val="0"/>
                  </a:spcAft>
                  <a:defRPr/>
                </a:pPr>
                <a:r>
                  <a:rPr lang="en-US" sz="800" kern="0" dirty="0">
                    <a:solidFill>
                      <a:srgbClr val="000000"/>
                    </a:solidFill>
                    <a:ea typeface="Times New Roman" pitchFamily="18" charset="0"/>
                    <a:cs typeface="Arial" charset="0"/>
                  </a:rPr>
                  <a:t>AK</a:t>
                </a:r>
                <a:endParaRPr lang="en-US" kern="0" dirty="0">
                  <a:solidFill>
                    <a:sysClr val="windowText" lastClr="000000"/>
                  </a:solidFill>
                  <a:ea typeface="Times New Roman" pitchFamily="18" charset="0"/>
                  <a:cs typeface="Arial" charset="0"/>
                </a:endParaRPr>
              </a:p>
            </p:txBody>
          </p:sp>
          <p:sp>
            <p:nvSpPr>
              <p:cNvPr id="26" name="Rectangle 195"/>
              <p:cNvSpPr>
                <a:spLocks noChangeArrowheads="1"/>
              </p:cNvSpPr>
              <p:nvPr/>
            </p:nvSpPr>
            <p:spPr bwMode="auto">
              <a:xfrm>
                <a:off x="4" y="3976"/>
                <a:ext cx="1253" cy="975"/>
              </a:xfrm>
              <a:prstGeom prst="rect">
                <a:avLst/>
              </a:prstGeom>
              <a:noFill/>
              <a:ln w="5715" cap="rnd">
                <a:solidFill>
                  <a:srgbClr val="000000"/>
                </a:solidFill>
                <a:miter lim="800000"/>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nvGrpSpPr>
              <p:cNvPr id="44213" name="Group 196"/>
              <p:cNvGrpSpPr>
                <a:grpSpLocks/>
              </p:cNvGrpSpPr>
              <p:nvPr/>
            </p:nvGrpSpPr>
            <p:grpSpPr bwMode="auto">
              <a:xfrm>
                <a:off x="4" y="3976"/>
                <a:ext cx="1253" cy="975"/>
                <a:chOff x="4" y="3976"/>
                <a:chExt cx="1253" cy="975"/>
              </a:xfrm>
            </p:grpSpPr>
            <p:grpSp>
              <p:nvGrpSpPr>
                <p:cNvPr id="44214" name="Group 198"/>
                <p:cNvGrpSpPr>
                  <a:grpSpLocks/>
                </p:cNvGrpSpPr>
                <p:nvPr/>
              </p:nvGrpSpPr>
              <p:grpSpPr bwMode="auto">
                <a:xfrm>
                  <a:off x="77" y="4073"/>
                  <a:ext cx="1087" cy="711"/>
                  <a:chOff x="77" y="4073"/>
                  <a:chExt cx="1087" cy="711"/>
                </a:xfrm>
              </p:grpSpPr>
              <p:sp>
                <p:nvSpPr>
                  <p:cNvPr id="34" name="Freeform 199"/>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35" name="Freeform 200"/>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grpSp>
              <p:nvGrpSpPr>
                <p:cNvPr id="44215" name="Group 202"/>
                <p:cNvGrpSpPr>
                  <a:grpSpLocks/>
                </p:cNvGrpSpPr>
                <p:nvPr/>
              </p:nvGrpSpPr>
              <p:grpSpPr bwMode="auto">
                <a:xfrm>
                  <a:off x="77" y="4073"/>
                  <a:ext cx="1087" cy="711"/>
                  <a:chOff x="77" y="4073"/>
                  <a:chExt cx="1087" cy="711"/>
                </a:xfrm>
              </p:grpSpPr>
              <p:sp>
                <p:nvSpPr>
                  <p:cNvPr id="32" name="Freeform 20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33" name="Freeform 204"/>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sp>
              <p:nvSpPr>
                <p:cNvPr id="30" name="Rectangle 205"/>
                <p:cNvSpPr>
                  <a:spLocks noChangeArrowheads="1"/>
                </p:cNvSpPr>
                <p:nvPr/>
              </p:nvSpPr>
              <p:spPr bwMode="auto">
                <a:xfrm>
                  <a:off x="454" y="4240"/>
                  <a:ext cx="208" cy="144"/>
                </a:xfrm>
                <a:prstGeom prst="rect">
                  <a:avLst/>
                </a:prstGeom>
                <a:noFill/>
                <a:ln w="9525">
                  <a:noFill/>
                  <a:miter lim="800000"/>
                  <a:headEnd/>
                  <a:tailEnd/>
                </a:ln>
              </p:spPr>
              <p:txBody>
                <a:bodyPr wrap="none" lIns="0" tIns="0" rIns="0" bIns="0">
                  <a:spAutoFit/>
                </a:bodyPr>
                <a:lstStyle/>
                <a:p>
                  <a:pPr eaLnBrk="0" fontAlgn="auto" hangingPunct="0">
                    <a:spcBef>
                      <a:spcPts val="0"/>
                    </a:spcBef>
                    <a:spcAft>
                      <a:spcPts val="0"/>
                    </a:spcAft>
                    <a:defRPr/>
                  </a:pPr>
                  <a:r>
                    <a:rPr lang="en-US" kern="0" dirty="0">
                      <a:solidFill>
                        <a:srgbClr val="000000"/>
                      </a:solidFill>
                      <a:latin typeface="+mn-lt"/>
                      <a:ea typeface="Times New Roman" pitchFamily="18" charset="0"/>
                      <a:cs typeface="Arial" charset="0"/>
                    </a:rPr>
                    <a:t>AK</a:t>
                  </a:r>
                  <a:endParaRPr lang="en-US" kern="0" dirty="0">
                    <a:solidFill>
                      <a:sysClr val="windowText" lastClr="000000"/>
                    </a:solidFill>
                    <a:latin typeface="+mn-lt"/>
                    <a:ea typeface="Times New Roman" pitchFamily="18" charset="0"/>
                    <a:cs typeface="Arial" charset="0"/>
                  </a:endParaRPr>
                </a:p>
              </p:txBody>
            </p:sp>
            <p:sp>
              <p:nvSpPr>
                <p:cNvPr id="31" name="Rectangle 206"/>
                <p:cNvSpPr>
                  <a:spLocks noChangeArrowheads="1"/>
                </p:cNvSpPr>
                <p:nvPr/>
              </p:nvSpPr>
              <p:spPr bwMode="auto">
                <a:xfrm>
                  <a:off x="4" y="3976"/>
                  <a:ext cx="1253" cy="975"/>
                </a:xfrm>
                <a:prstGeom prst="rect">
                  <a:avLst/>
                </a:prstGeom>
                <a:noFill/>
                <a:ln w="12700" cap="rnd" cmpd="dbl">
                  <a:solidFill>
                    <a:srgbClr val="000000"/>
                  </a:solidFill>
                  <a:miter lim="800000"/>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grpSp>
        <p:grpSp>
          <p:nvGrpSpPr>
            <p:cNvPr id="44037" name="Group 218"/>
            <p:cNvGrpSpPr>
              <a:grpSpLocks/>
            </p:cNvGrpSpPr>
            <p:nvPr/>
          </p:nvGrpSpPr>
          <p:grpSpPr bwMode="auto">
            <a:xfrm>
              <a:off x="7086600" y="5715000"/>
              <a:ext cx="1898650" cy="657225"/>
              <a:chOff x="4224" y="3744"/>
              <a:chExt cx="1440" cy="480"/>
            </a:xfrm>
          </p:grpSpPr>
          <p:sp>
            <p:nvSpPr>
              <p:cNvPr id="39" name="Rectangle 219"/>
              <p:cNvSpPr>
                <a:spLocks noChangeArrowheads="1"/>
              </p:cNvSpPr>
              <p:nvPr/>
            </p:nvSpPr>
            <p:spPr bwMode="auto">
              <a:xfrm>
                <a:off x="4224" y="3744"/>
                <a:ext cx="1440" cy="480"/>
              </a:xfrm>
              <a:prstGeom prst="rect">
                <a:avLst/>
              </a:prstGeom>
              <a:noFill/>
              <a:ln w="9525">
                <a:solidFill>
                  <a:srgbClr val="000000"/>
                </a:solidFill>
                <a:miter lim="800000"/>
                <a:headEnd/>
                <a:tailEnd/>
              </a:ln>
              <a:effectLst>
                <a:outerShdw dist="35921" dir="2700000" algn="ctr" rotWithShape="0">
                  <a:srgbClr val="808080"/>
                </a:outerShdw>
              </a:effectLst>
            </p:spPr>
            <p:txBody>
              <a:bodyPr wrap="none" anchor="ct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40" name="Text Box 220"/>
              <p:cNvSpPr txBox="1">
                <a:spLocks noChangeArrowheads="1"/>
              </p:cNvSpPr>
              <p:nvPr/>
            </p:nvSpPr>
            <p:spPr bwMode="auto">
              <a:xfrm>
                <a:off x="4224" y="3792"/>
                <a:ext cx="427" cy="292"/>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400" kern="0" dirty="0">
                    <a:solidFill>
                      <a:sysClr val="windowText" lastClr="000000"/>
                    </a:solidFill>
                    <a:latin typeface="+mn-lt"/>
                    <a:ea typeface="+mn-ea"/>
                  </a:rPr>
                  <a:t>Key</a:t>
                </a:r>
                <a:r>
                  <a:rPr lang="en-US" sz="2000" kern="0" dirty="0">
                    <a:solidFill>
                      <a:sysClr val="windowText" lastClr="000000"/>
                    </a:solidFill>
                    <a:latin typeface="+mn-lt"/>
                    <a:ea typeface="+mn-ea"/>
                  </a:rPr>
                  <a:t>:</a:t>
                </a:r>
                <a:endParaRPr lang="en-US" kern="0" dirty="0">
                  <a:solidFill>
                    <a:sysClr val="windowText" lastClr="000000"/>
                  </a:solidFill>
                  <a:latin typeface="+mn-lt"/>
                  <a:ea typeface="+mn-ea"/>
                </a:endParaRPr>
              </a:p>
            </p:txBody>
          </p:sp>
          <p:sp>
            <p:nvSpPr>
              <p:cNvPr id="41" name="Rectangle 221"/>
              <p:cNvSpPr>
                <a:spLocks noChangeArrowheads="1"/>
              </p:cNvSpPr>
              <p:nvPr/>
            </p:nvSpPr>
            <p:spPr bwMode="auto">
              <a:xfrm>
                <a:off x="4656" y="3840"/>
                <a:ext cx="915" cy="144"/>
              </a:xfrm>
              <a:prstGeom prst="rect">
                <a:avLst/>
              </a:prstGeom>
              <a:solidFill>
                <a:schemeClr val="tx1">
                  <a:lumMod val="50000"/>
                </a:schemeClr>
              </a:solidFill>
              <a:ln w="9525">
                <a:solidFill>
                  <a:srgbClr val="000000"/>
                </a:solidFill>
                <a:miter lim="800000"/>
                <a:headEnd/>
                <a:tailEnd/>
              </a:ln>
            </p:spPr>
            <p:txBody>
              <a:bodyPr wrap="none" anchor="ctr"/>
              <a:lstStyle/>
              <a:p>
                <a:pPr eaLnBrk="0" fontAlgn="auto" hangingPunct="0">
                  <a:spcBef>
                    <a:spcPts val="0"/>
                  </a:spcBef>
                  <a:spcAft>
                    <a:spcPts val="0"/>
                  </a:spcAft>
                  <a:defRPr/>
                </a:pPr>
                <a:r>
                  <a:rPr lang="en-US" kern="0" dirty="0">
                    <a:solidFill>
                      <a:sysClr val="windowText" lastClr="000000"/>
                    </a:solidFill>
                    <a:latin typeface="+mn-lt"/>
                    <a:ea typeface="+mn-ea"/>
                  </a:rPr>
                  <a:t>Participating</a:t>
                </a:r>
              </a:p>
            </p:txBody>
          </p:sp>
          <p:sp>
            <p:nvSpPr>
              <p:cNvPr id="42" name="Rectangle 222"/>
              <p:cNvSpPr>
                <a:spLocks noChangeArrowheads="1"/>
              </p:cNvSpPr>
              <p:nvPr/>
            </p:nvSpPr>
            <p:spPr bwMode="auto">
              <a:xfrm>
                <a:off x="4656" y="4032"/>
                <a:ext cx="915" cy="145"/>
              </a:xfrm>
              <a:prstGeom prst="rect">
                <a:avLst/>
              </a:prstGeom>
              <a:solidFill>
                <a:srgbClr val="FFFFFF"/>
              </a:solidFill>
              <a:ln w="9525">
                <a:solidFill>
                  <a:srgbClr val="000000"/>
                </a:solidFill>
                <a:miter lim="800000"/>
                <a:headEnd/>
                <a:tailEnd/>
              </a:ln>
            </p:spPr>
            <p:txBody>
              <a:bodyPr wrap="none" anchor="ctr"/>
              <a:lstStyle/>
              <a:p>
                <a:pPr eaLnBrk="0" fontAlgn="auto" hangingPunct="0">
                  <a:spcBef>
                    <a:spcPts val="0"/>
                  </a:spcBef>
                  <a:spcAft>
                    <a:spcPts val="0"/>
                  </a:spcAft>
                  <a:defRPr/>
                </a:pPr>
                <a:r>
                  <a:rPr lang="en-US" kern="0" dirty="0">
                    <a:solidFill>
                      <a:sysClr val="windowText" lastClr="000000"/>
                    </a:solidFill>
                    <a:latin typeface="+mn-lt"/>
                    <a:ea typeface="+mn-ea"/>
                  </a:rPr>
                  <a:t>Non-participating</a:t>
                </a:r>
              </a:p>
            </p:txBody>
          </p:sp>
        </p:grpSp>
        <p:grpSp>
          <p:nvGrpSpPr>
            <p:cNvPr id="44038" name="Group 1165"/>
            <p:cNvGrpSpPr>
              <a:grpSpLocks noChangeAspect="1"/>
            </p:cNvGrpSpPr>
            <p:nvPr/>
          </p:nvGrpSpPr>
          <p:grpSpPr bwMode="auto">
            <a:xfrm>
              <a:off x="990600" y="1447800"/>
              <a:ext cx="7132638" cy="4332288"/>
              <a:chOff x="839788" y="839788"/>
              <a:chExt cx="7704137" cy="4679950"/>
            </a:xfrm>
          </p:grpSpPr>
          <p:sp>
            <p:nvSpPr>
              <p:cNvPr id="44" name="Text Box 166"/>
              <p:cNvSpPr txBox="1">
                <a:spLocks noChangeArrowheads="1"/>
              </p:cNvSpPr>
              <p:nvPr/>
            </p:nvSpPr>
            <p:spPr bwMode="auto">
              <a:xfrm>
                <a:off x="7971216" y="2201415"/>
                <a:ext cx="572709" cy="229796"/>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rgbClr val="000000"/>
                    </a:solidFill>
                    <a:latin typeface="+mn-lt"/>
                    <a:ea typeface="+mn-ea"/>
                  </a:rPr>
                  <a:t>RI</a:t>
                </a:r>
              </a:p>
            </p:txBody>
          </p:sp>
          <p:sp>
            <p:nvSpPr>
              <p:cNvPr id="45" name="Freeform 24"/>
              <p:cNvSpPr>
                <a:spLocks/>
              </p:cNvSpPr>
              <p:nvPr/>
            </p:nvSpPr>
            <p:spPr bwMode="auto">
              <a:xfrm>
                <a:off x="1223880" y="879231"/>
                <a:ext cx="929366" cy="699677"/>
              </a:xfrm>
              <a:custGeom>
                <a:avLst/>
                <a:gdLst>
                  <a:gd name="T0" fmla="*/ 19 w 622"/>
                  <a:gd name="T1" fmla="*/ 95 h 440"/>
                  <a:gd name="T2" fmla="*/ 11 w 622"/>
                  <a:gd name="T3" fmla="*/ 217 h 440"/>
                  <a:gd name="T4" fmla="*/ 23 w 622"/>
                  <a:gd name="T5" fmla="*/ 217 h 440"/>
                  <a:gd name="T6" fmla="*/ 17 w 622"/>
                  <a:gd name="T7" fmla="*/ 246 h 440"/>
                  <a:gd name="T8" fmla="*/ 8 w 622"/>
                  <a:gd name="T9" fmla="*/ 230 h 440"/>
                  <a:gd name="T10" fmla="*/ 0 w 622"/>
                  <a:gd name="T11" fmla="*/ 263 h 440"/>
                  <a:gd name="T12" fmla="*/ 35 w 622"/>
                  <a:gd name="T13" fmla="*/ 287 h 440"/>
                  <a:gd name="T14" fmla="*/ 36 w 622"/>
                  <a:gd name="T15" fmla="*/ 298 h 440"/>
                  <a:gd name="T16" fmla="*/ 45 w 622"/>
                  <a:gd name="T17" fmla="*/ 300 h 440"/>
                  <a:gd name="T18" fmla="*/ 89 w 622"/>
                  <a:gd name="T19" fmla="*/ 389 h 440"/>
                  <a:gd name="T20" fmla="*/ 138 w 622"/>
                  <a:gd name="T21" fmla="*/ 386 h 440"/>
                  <a:gd name="T22" fmla="*/ 175 w 622"/>
                  <a:gd name="T23" fmla="*/ 407 h 440"/>
                  <a:gd name="T24" fmla="*/ 193 w 622"/>
                  <a:gd name="T25" fmla="*/ 403 h 440"/>
                  <a:gd name="T26" fmla="*/ 305 w 622"/>
                  <a:gd name="T27" fmla="*/ 407 h 440"/>
                  <a:gd name="T28" fmla="*/ 431 w 622"/>
                  <a:gd name="T29" fmla="*/ 444 h 440"/>
                  <a:gd name="T30" fmla="*/ 434 w 622"/>
                  <a:gd name="T31" fmla="*/ 395 h 440"/>
                  <a:gd name="T32" fmla="*/ 486 w 622"/>
                  <a:gd name="T33" fmla="*/ 108 h 440"/>
                  <a:gd name="T34" fmla="*/ 150 w 622"/>
                  <a:gd name="T35" fmla="*/ 0 h 440"/>
                  <a:gd name="T36" fmla="*/ 152 w 622"/>
                  <a:gd name="T37" fmla="*/ 82 h 440"/>
                  <a:gd name="T38" fmla="*/ 136 w 622"/>
                  <a:gd name="T39" fmla="*/ 150 h 440"/>
                  <a:gd name="T40" fmla="*/ 133 w 622"/>
                  <a:gd name="T41" fmla="*/ 186 h 440"/>
                  <a:gd name="T42" fmla="*/ 98 w 622"/>
                  <a:gd name="T43" fmla="*/ 197 h 440"/>
                  <a:gd name="T44" fmla="*/ 96 w 622"/>
                  <a:gd name="T45" fmla="*/ 181 h 440"/>
                  <a:gd name="T46" fmla="*/ 125 w 622"/>
                  <a:gd name="T47" fmla="*/ 158 h 440"/>
                  <a:gd name="T48" fmla="*/ 122 w 622"/>
                  <a:gd name="T49" fmla="*/ 139 h 440"/>
                  <a:gd name="T50" fmla="*/ 96 w 622"/>
                  <a:gd name="T51" fmla="*/ 144 h 440"/>
                  <a:gd name="T52" fmla="*/ 116 w 622"/>
                  <a:gd name="T53" fmla="*/ 123 h 440"/>
                  <a:gd name="T54" fmla="*/ 130 w 622"/>
                  <a:gd name="T55" fmla="*/ 108 h 440"/>
                  <a:gd name="T56" fmla="*/ 21 w 622"/>
                  <a:gd name="T57" fmla="*/ 21 h 440"/>
                  <a:gd name="T58" fmla="*/ 11 w 622"/>
                  <a:gd name="T59" fmla="*/ 45 h 440"/>
                  <a:gd name="T60" fmla="*/ 19 w 622"/>
                  <a:gd name="T61" fmla="*/ 95 h 440"/>
                  <a:gd name="T62" fmla="*/ 19 w 622"/>
                  <a:gd name="T63" fmla="*/ 95 h 44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0"/>
                  <a:gd name="T98" fmla="*/ 622 w 622"/>
                  <a:gd name="T99" fmla="*/ 440 h 44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0">
                    <a:moveTo>
                      <a:pt x="23" y="95"/>
                    </a:moveTo>
                    <a:lnTo>
                      <a:pt x="15" y="217"/>
                    </a:lnTo>
                    <a:lnTo>
                      <a:pt x="30" y="217"/>
                    </a:lnTo>
                    <a:lnTo>
                      <a:pt x="21" y="242"/>
                    </a:lnTo>
                    <a:lnTo>
                      <a:pt x="10" y="226"/>
                    </a:lnTo>
                    <a:lnTo>
                      <a:pt x="0" y="259"/>
                    </a:lnTo>
                    <a:lnTo>
                      <a:pt x="44" y="283"/>
                    </a:lnTo>
                    <a:lnTo>
                      <a:pt x="46" y="294"/>
                    </a:lnTo>
                    <a:lnTo>
                      <a:pt x="57" y="296"/>
                    </a:lnTo>
                    <a:lnTo>
                      <a:pt x="114" y="385"/>
                    </a:lnTo>
                    <a:lnTo>
                      <a:pt x="177" y="382"/>
                    </a:lnTo>
                    <a:lnTo>
                      <a:pt x="224" y="403"/>
                    </a:lnTo>
                    <a:lnTo>
                      <a:pt x="247" y="399"/>
                    </a:lnTo>
                    <a:lnTo>
                      <a:pt x="389" y="403"/>
                    </a:lnTo>
                    <a:lnTo>
                      <a:pt x="551" y="440"/>
                    </a:lnTo>
                    <a:lnTo>
                      <a:pt x="554" y="391"/>
                    </a:lnTo>
                    <a:lnTo>
                      <a:pt x="622" y="108"/>
                    </a:lnTo>
                    <a:lnTo>
                      <a:pt x="191" y="0"/>
                    </a:lnTo>
                    <a:lnTo>
                      <a:pt x="195" y="82"/>
                    </a:lnTo>
                    <a:lnTo>
                      <a:pt x="174" y="150"/>
                    </a:lnTo>
                    <a:lnTo>
                      <a:pt x="170" y="186"/>
                    </a:lnTo>
                    <a:lnTo>
                      <a:pt x="125" y="197"/>
                    </a:lnTo>
                    <a:lnTo>
                      <a:pt x="122" y="181"/>
                    </a:lnTo>
                    <a:lnTo>
                      <a:pt x="159" y="158"/>
                    </a:lnTo>
                    <a:lnTo>
                      <a:pt x="156" y="139"/>
                    </a:lnTo>
                    <a:lnTo>
                      <a:pt x="122" y="144"/>
                    </a:lnTo>
                    <a:lnTo>
                      <a:pt x="148" y="123"/>
                    </a:lnTo>
                    <a:lnTo>
                      <a:pt x="166" y="108"/>
                    </a:lnTo>
                    <a:lnTo>
                      <a:pt x="26" y="21"/>
                    </a:lnTo>
                    <a:lnTo>
                      <a:pt x="15" y="45"/>
                    </a:lnTo>
                    <a:lnTo>
                      <a:pt x="23" y="9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6" name="Freeform 25"/>
              <p:cNvSpPr>
                <a:spLocks/>
              </p:cNvSpPr>
              <p:nvPr/>
            </p:nvSpPr>
            <p:spPr bwMode="auto">
              <a:xfrm>
                <a:off x="1441647" y="920389"/>
                <a:ext cx="42867" cy="51447"/>
              </a:xfrm>
              <a:custGeom>
                <a:avLst/>
                <a:gdLst>
                  <a:gd name="T0" fmla="*/ 0 w 29"/>
                  <a:gd name="T1" fmla="*/ 14 h 32"/>
                  <a:gd name="T2" fmla="*/ 18 w 29"/>
                  <a:gd name="T3" fmla="*/ 0 h 32"/>
                  <a:gd name="T4" fmla="*/ 21 w 29"/>
                  <a:gd name="T5" fmla="*/ 14 h 32"/>
                  <a:gd name="T6" fmla="*/ 18 w 29"/>
                  <a:gd name="T7" fmla="*/ 32 h 32"/>
                  <a:gd name="T8" fmla="*/ 0 w 29"/>
                  <a:gd name="T9" fmla="*/ 14 h 32"/>
                  <a:gd name="T10" fmla="*/ 0 w 29"/>
                  <a:gd name="T11" fmla="*/ 14 h 32"/>
                  <a:gd name="T12" fmla="*/ 0 w 29"/>
                  <a:gd name="T13" fmla="*/ 14 h 32"/>
                  <a:gd name="T14" fmla="*/ 0 60000 65536"/>
                  <a:gd name="T15" fmla="*/ 0 60000 65536"/>
                  <a:gd name="T16" fmla="*/ 0 60000 65536"/>
                  <a:gd name="T17" fmla="*/ 0 60000 65536"/>
                  <a:gd name="T18" fmla="*/ 0 60000 65536"/>
                  <a:gd name="T19" fmla="*/ 0 60000 65536"/>
                  <a:gd name="T20" fmla="*/ 0 60000 65536"/>
                  <a:gd name="T21" fmla="*/ 0 w 29"/>
                  <a:gd name="T22" fmla="*/ 0 h 32"/>
                  <a:gd name="T23" fmla="*/ 29 w 29"/>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2">
                    <a:moveTo>
                      <a:pt x="0" y="14"/>
                    </a:moveTo>
                    <a:lnTo>
                      <a:pt x="23" y="0"/>
                    </a:lnTo>
                    <a:lnTo>
                      <a:pt x="29" y="14"/>
                    </a:lnTo>
                    <a:lnTo>
                      <a:pt x="24" y="32"/>
                    </a:lnTo>
                    <a:lnTo>
                      <a:pt x="0" y="1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7" name="Freeform 26"/>
              <p:cNvSpPr>
                <a:spLocks/>
              </p:cNvSpPr>
              <p:nvPr/>
            </p:nvSpPr>
            <p:spPr bwMode="auto">
              <a:xfrm>
                <a:off x="2081229" y="2366045"/>
                <a:ext cx="785332" cy="1016933"/>
              </a:xfrm>
              <a:custGeom>
                <a:avLst/>
                <a:gdLst>
                  <a:gd name="T0" fmla="*/ 89 w 526"/>
                  <a:gd name="T1" fmla="*/ 0 h 641"/>
                  <a:gd name="T2" fmla="*/ 290 w 526"/>
                  <a:gd name="T3" fmla="*/ 47 h 641"/>
                  <a:gd name="T4" fmla="*/ 275 w 526"/>
                  <a:gd name="T5" fmla="*/ 159 h 641"/>
                  <a:gd name="T6" fmla="*/ 413 w 526"/>
                  <a:gd name="T7" fmla="*/ 186 h 641"/>
                  <a:gd name="T8" fmla="*/ 359 w 526"/>
                  <a:gd name="T9" fmla="*/ 641 h 641"/>
                  <a:gd name="T10" fmla="*/ 0 w 526"/>
                  <a:gd name="T11" fmla="*/ 565 h 641"/>
                  <a:gd name="T12" fmla="*/ 89 w 526"/>
                  <a:gd name="T13" fmla="*/ 0 h 641"/>
                  <a:gd name="T14" fmla="*/ 89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4" y="0"/>
                    </a:moveTo>
                    <a:lnTo>
                      <a:pt x="369" y="47"/>
                    </a:lnTo>
                    <a:lnTo>
                      <a:pt x="350" y="159"/>
                    </a:lnTo>
                    <a:lnTo>
                      <a:pt x="526" y="186"/>
                    </a:lnTo>
                    <a:lnTo>
                      <a:pt x="458" y="641"/>
                    </a:lnTo>
                    <a:lnTo>
                      <a:pt x="0" y="565"/>
                    </a:lnTo>
                    <a:lnTo>
                      <a:pt x="114"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8" name="Freeform 27"/>
              <p:cNvSpPr>
                <a:spLocks/>
              </p:cNvSpPr>
              <p:nvPr/>
            </p:nvSpPr>
            <p:spPr bwMode="auto">
              <a:xfrm>
                <a:off x="978679" y="1304525"/>
                <a:ext cx="1107695" cy="977490"/>
              </a:xfrm>
              <a:custGeom>
                <a:avLst/>
                <a:gdLst>
                  <a:gd name="T0" fmla="*/ 0 w 741"/>
                  <a:gd name="T1" fmla="*/ 462 h 614"/>
                  <a:gd name="T2" fmla="*/ 24 w 741"/>
                  <a:gd name="T3" fmla="*/ 303 h 614"/>
                  <a:gd name="T4" fmla="*/ 55 w 741"/>
                  <a:gd name="T5" fmla="*/ 258 h 614"/>
                  <a:gd name="T6" fmla="*/ 125 w 741"/>
                  <a:gd name="T7" fmla="*/ 0 h 614"/>
                  <a:gd name="T8" fmla="*/ 162 w 741"/>
                  <a:gd name="T9" fmla="*/ 13 h 614"/>
                  <a:gd name="T10" fmla="*/ 164 w 741"/>
                  <a:gd name="T11" fmla="*/ 25 h 614"/>
                  <a:gd name="T12" fmla="*/ 172 w 741"/>
                  <a:gd name="T13" fmla="*/ 26 h 614"/>
                  <a:gd name="T14" fmla="*/ 217 w 741"/>
                  <a:gd name="T15" fmla="*/ 115 h 614"/>
                  <a:gd name="T16" fmla="*/ 266 w 741"/>
                  <a:gd name="T17" fmla="*/ 112 h 614"/>
                  <a:gd name="T18" fmla="*/ 303 w 741"/>
                  <a:gd name="T19" fmla="*/ 133 h 614"/>
                  <a:gd name="T20" fmla="*/ 321 w 741"/>
                  <a:gd name="T21" fmla="*/ 130 h 614"/>
                  <a:gd name="T22" fmla="*/ 432 w 741"/>
                  <a:gd name="T23" fmla="*/ 133 h 614"/>
                  <a:gd name="T24" fmla="*/ 559 w 741"/>
                  <a:gd name="T25" fmla="*/ 170 h 614"/>
                  <a:gd name="T26" fmla="*/ 565 w 741"/>
                  <a:gd name="T27" fmla="*/ 190 h 614"/>
                  <a:gd name="T28" fmla="*/ 580 w 741"/>
                  <a:gd name="T29" fmla="*/ 217 h 614"/>
                  <a:gd name="T30" fmla="*/ 537 w 741"/>
                  <a:gd name="T31" fmla="*/ 301 h 614"/>
                  <a:gd name="T32" fmla="*/ 510 w 741"/>
                  <a:gd name="T33" fmla="*/ 336 h 614"/>
                  <a:gd name="T34" fmla="*/ 506 w 741"/>
                  <a:gd name="T35" fmla="*/ 359 h 614"/>
                  <a:gd name="T36" fmla="*/ 522 w 741"/>
                  <a:gd name="T37" fmla="*/ 381 h 614"/>
                  <a:gd name="T38" fmla="*/ 504 w 741"/>
                  <a:gd name="T39" fmla="*/ 433 h 614"/>
                  <a:gd name="T40" fmla="*/ 469 w 741"/>
                  <a:gd name="T41" fmla="*/ 618 h 614"/>
                  <a:gd name="T42" fmla="*/ 273 w 741"/>
                  <a:gd name="T43" fmla="*/ 558 h 614"/>
                  <a:gd name="T44" fmla="*/ 0 w 741"/>
                  <a:gd name="T45" fmla="*/ 462 h 614"/>
                  <a:gd name="T46" fmla="*/ 0 w 741"/>
                  <a:gd name="T47" fmla="*/ 462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70" y="258"/>
                    </a:lnTo>
                    <a:lnTo>
                      <a:pt x="160" y="0"/>
                    </a:lnTo>
                    <a:lnTo>
                      <a:pt x="207" y="13"/>
                    </a:lnTo>
                    <a:lnTo>
                      <a:pt x="209" y="25"/>
                    </a:lnTo>
                    <a:lnTo>
                      <a:pt x="220" y="26"/>
                    </a:lnTo>
                    <a:lnTo>
                      <a:pt x="277" y="115"/>
                    </a:lnTo>
                    <a:lnTo>
                      <a:pt x="340" y="112"/>
                    </a:lnTo>
                    <a:lnTo>
                      <a:pt x="387" y="133"/>
                    </a:lnTo>
                    <a:lnTo>
                      <a:pt x="410" y="130"/>
                    </a:lnTo>
                    <a:lnTo>
                      <a:pt x="552" y="133"/>
                    </a:lnTo>
                    <a:lnTo>
                      <a:pt x="714" y="170"/>
                    </a:lnTo>
                    <a:lnTo>
                      <a:pt x="722" y="190"/>
                    </a:lnTo>
                    <a:lnTo>
                      <a:pt x="741" y="217"/>
                    </a:lnTo>
                    <a:lnTo>
                      <a:pt x="686" y="301"/>
                    </a:lnTo>
                    <a:lnTo>
                      <a:pt x="651" y="332"/>
                    </a:lnTo>
                    <a:lnTo>
                      <a:pt x="646" y="355"/>
                    </a:lnTo>
                    <a:lnTo>
                      <a:pt x="667" y="377"/>
                    </a:lnTo>
                    <a:lnTo>
                      <a:pt x="644" y="429"/>
                    </a:lnTo>
                    <a:lnTo>
                      <a:pt x="599" y="614"/>
                    </a:lnTo>
                    <a:lnTo>
                      <a:pt x="348" y="554"/>
                    </a:lnTo>
                    <a:lnTo>
                      <a:pt x="0" y="45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9" name="Freeform 28"/>
              <p:cNvSpPr>
                <a:spLocks/>
              </p:cNvSpPr>
              <p:nvPr/>
            </p:nvSpPr>
            <p:spPr bwMode="auto">
              <a:xfrm>
                <a:off x="874082" y="2031641"/>
                <a:ext cx="1102551" cy="1953265"/>
              </a:xfrm>
              <a:custGeom>
                <a:avLst/>
                <a:gdLst>
                  <a:gd name="T0" fmla="*/ 21 w 738"/>
                  <a:gd name="T1" fmla="*/ 250 h 1229"/>
                  <a:gd name="T2" fmla="*/ 5 w 738"/>
                  <a:gd name="T3" fmla="*/ 345 h 1229"/>
                  <a:gd name="T4" fmla="*/ 59 w 738"/>
                  <a:gd name="T5" fmla="*/ 499 h 1229"/>
                  <a:gd name="T6" fmla="*/ 70 w 738"/>
                  <a:gd name="T7" fmla="*/ 489 h 1229"/>
                  <a:gd name="T8" fmla="*/ 86 w 738"/>
                  <a:gd name="T9" fmla="*/ 554 h 1229"/>
                  <a:gd name="T10" fmla="*/ 59 w 738"/>
                  <a:gd name="T11" fmla="*/ 509 h 1229"/>
                  <a:gd name="T12" fmla="*/ 53 w 738"/>
                  <a:gd name="T13" fmla="*/ 580 h 1229"/>
                  <a:gd name="T14" fmla="*/ 84 w 738"/>
                  <a:gd name="T15" fmla="*/ 628 h 1229"/>
                  <a:gd name="T16" fmla="*/ 63 w 738"/>
                  <a:gd name="T17" fmla="*/ 687 h 1229"/>
                  <a:gd name="T18" fmla="*/ 124 w 738"/>
                  <a:gd name="T19" fmla="*/ 851 h 1229"/>
                  <a:gd name="T20" fmla="*/ 111 w 738"/>
                  <a:gd name="T21" fmla="*/ 911 h 1229"/>
                  <a:gd name="T22" fmla="*/ 190 w 738"/>
                  <a:gd name="T23" fmla="*/ 958 h 1229"/>
                  <a:gd name="T24" fmla="*/ 218 w 738"/>
                  <a:gd name="T25" fmla="*/ 1006 h 1229"/>
                  <a:gd name="T26" fmla="*/ 252 w 738"/>
                  <a:gd name="T27" fmla="*/ 1022 h 1229"/>
                  <a:gd name="T28" fmla="*/ 253 w 738"/>
                  <a:gd name="T29" fmla="*/ 1052 h 1229"/>
                  <a:gd name="T30" fmla="*/ 275 w 738"/>
                  <a:gd name="T31" fmla="*/ 1058 h 1229"/>
                  <a:gd name="T32" fmla="*/ 321 w 738"/>
                  <a:gd name="T33" fmla="*/ 1152 h 1229"/>
                  <a:gd name="T34" fmla="*/ 321 w 738"/>
                  <a:gd name="T35" fmla="*/ 1218 h 1229"/>
                  <a:gd name="T36" fmla="*/ 527 w 738"/>
                  <a:gd name="T37" fmla="*/ 1233 h 1229"/>
                  <a:gd name="T38" fmla="*/ 513 w 738"/>
                  <a:gd name="T39" fmla="*/ 1205 h 1229"/>
                  <a:gd name="T40" fmla="*/ 520 w 738"/>
                  <a:gd name="T41" fmla="*/ 1167 h 1229"/>
                  <a:gd name="T42" fmla="*/ 553 w 738"/>
                  <a:gd name="T43" fmla="*/ 1099 h 1229"/>
                  <a:gd name="T44" fmla="*/ 577 w 738"/>
                  <a:gd name="T45" fmla="*/ 1081 h 1229"/>
                  <a:gd name="T46" fmla="*/ 563 w 738"/>
                  <a:gd name="T47" fmla="*/ 1056 h 1229"/>
                  <a:gd name="T48" fmla="*/ 553 w 738"/>
                  <a:gd name="T49" fmla="*/ 990 h 1229"/>
                  <a:gd name="T50" fmla="*/ 260 w 738"/>
                  <a:gd name="T51" fmla="*/ 423 h 1229"/>
                  <a:gd name="T52" fmla="*/ 328 w 738"/>
                  <a:gd name="T53" fmla="*/ 96 h 1229"/>
                  <a:gd name="T54" fmla="*/ 55 w 738"/>
                  <a:gd name="T55" fmla="*/ 0 h 1229"/>
                  <a:gd name="T56" fmla="*/ 48 w 738"/>
                  <a:gd name="T57" fmla="*/ 20 h 1229"/>
                  <a:gd name="T58" fmla="*/ 0 w 738"/>
                  <a:gd name="T59" fmla="*/ 164 h 1229"/>
                  <a:gd name="T60" fmla="*/ 21 w 738"/>
                  <a:gd name="T61" fmla="*/ 250 h 1229"/>
                  <a:gd name="T62" fmla="*/ 21 w 738"/>
                  <a:gd name="T63" fmla="*/ 250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8"/>
                  <a:gd name="T97" fmla="*/ 0 h 1229"/>
                  <a:gd name="T98" fmla="*/ 738 w 738"/>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8" h="1229">
                    <a:moveTo>
                      <a:pt x="26" y="250"/>
                    </a:moveTo>
                    <a:lnTo>
                      <a:pt x="5" y="345"/>
                    </a:lnTo>
                    <a:lnTo>
                      <a:pt x="76" y="499"/>
                    </a:lnTo>
                    <a:lnTo>
                      <a:pt x="89" y="489"/>
                    </a:lnTo>
                    <a:lnTo>
                      <a:pt x="110" y="554"/>
                    </a:lnTo>
                    <a:lnTo>
                      <a:pt x="76" y="509"/>
                    </a:lnTo>
                    <a:lnTo>
                      <a:pt x="68" y="580"/>
                    </a:lnTo>
                    <a:lnTo>
                      <a:pt x="107" y="624"/>
                    </a:lnTo>
                    <a:lnTo>
                      <a:pt x="81" y="683"/>
                    </a:lnTo>
                    <a:lnTo>
                      <a:pt x="158" y="847"/>
                    </a:lnTo>
                    <a:lnTo>
                      <a:pt x="141" y="907"/>
                    </a:lnTo>
                    <a:lnTo>
                      <a:pt x="243" y="954"/>
                    </a:lnTo>
                    <a:lnTo>
                      <a:pt x="280" y="1002"/>
                    </a:lnTo>
                    <a:lnTo>
                      <a:pt x="322" y="1018"/>
                    </a:lnTo>
                    <a:lnTo>
                      <a:pt x="323" y="1048"/>
                    </a:lnTo>
                    <a:lnTo>
                      <a:pt x="351" y="1054"/>
                    </a:lnTo>
                    <a:lnTo>
                      <a:pt x="411" y="1148"/>
                    </a:lnTo>
                    <a:lnTo>
                      <a:pt x="411" y="1214"/>
                    </a:lnTo>
                    <a:lnTo>
                      <a:pt x="673" y="1229"/>
                    </a:lnTo>
                    <a:lnTo>
                      <a:pt x="657" y="1201"/>
                    </a:lnTo>
                    <a:lnTo>
                      <a:pt x="665" y="1163"/>
                    </a:lnTo>
                    <a:lnTo>
                      <a:pt x="707" y="1095"/>
                    </a:lnTo>
                    <a:lnTo>
                      <a:pt x="738" y="1077"/>
                    </a:lnTo>
                    <a:lnTo>
                      <a:pt x="720" y="1052"/>
                    </a:lnTo>
                    <a:lnTo>
                      <a:pt x="707" y="986"/>
                    </a:lnTo>
                    <a:lnTo>
                      <a:pt x="332" y="423"/>
                    </a:lnTo>
                    <a:lnTo>
                      <a:pt x="419" y="96"/>
                    </a:lnTo>
                    <a:lnTo>
                      <a:pt x="71" y="0"/>
                    </a:lnTo>
                    <a:lnTo>
                      <a:pt x="61" y="20"/>
                    </a:lnTo>
                    <a:lnTo>
                      <a:pt x="0" y="164"/>
                    </a:lnTo>
                    <a:lnTo>
                      <a:pt x="26" y="25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0" name="Freeform 29"/>
              <p:cNvSpPr>
                <a:spLocks/>
              </p:cNvSpPr>
              <p:nvPr/>
            </p:nvSpPr>
            <p:spPr bwMode="auto">
              <a:xfrm>
                <a:off x="1369630" y="2185981"/>
                <a:ext cx="883069" cy="1413074"/>
              </a:xfrm>
              <a:custGeom>
                <a:avLst/>
                <a:gdLst>
                  <a:gd name="T0" fmla="*/ 0 w 591"/>
                  <a:gd name="T1" fmla="*/ 327 h 890"/>
                  <a:gd name="T2" fmla="*/ 294 w 591"/>
                  <a:gd name="T3" fmla="*/ 890 h 890"/>
                  <a:gd name="T4" fmla="*/ 306 w 591"/>
                  <a:gd name="T5" fmla="*/ 770 h 890"/>
                  <a:gd name="T6" fmla="*/ 322 w 591"/>
                  <a:gd name="T7" fmla="*/ 764 h 890"/>
                  <a:gd name="T8" fmla="*/ 350 w 591"/>
                  <a:gd name="T9" fmla="*/ 785 h 890"/>
                  <a:gd name="T10" fmla="*/ 373 w 591"/>
                  <a:gd name="T11" fmla="*/ 678 h 890"/>
                  <a:gd name="T12" fmla="*/ 463 w 591"/>
                  <a:gd name="T13" fmla="*/ 113 h 890"/>
                  <a:gd name="T14" fmla="*/ 264 w 591"/>
                  <a:gd name="T15" fmla="*/ 60 h 890"/>
                  <a:gd name="T16" fmla="*/ 68 w 591"/>
                  <a:gd name="T17" fmla="*/ 0 h 890"/>
                  <a:gd name="T18" fmla="*/ 0 w 591"/>
                  <a:gd name="T19" fmla="*/ 327 h 890"/>
                  <a:gd name="T20" fmla="*/ 0 w 591"/>
                  <a:gd name="T21" fmla="*/ 327 h 8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890"/>
                  <a:gd name="T35" fmla="*/ 591 w 591"/>
                  <a:gd name="T36" fmla="*/ 890 h 8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890">
                    <a:moveTo>
                      <a:pt x="0" y="327"/>
                    </a:moveTo>
                    <a:lnTo>
                      <a:pt x="375" y="890"/>
                    </a:lnTo>
                    <a:lnTo>
                      <a:pt x="390" y="770"/>
                    </a:lnTo>
                    <a:lnTo>
                      <a:pt x="411" y="764"/>
                    </a:lnTo>
                    <a:lnTo>
                      <a:pt x="446" y="785"/>
                    </a:lnTo>
                    <a:lnTo>
                      <a:pt x="477" y="678"/>
                    </a:lnTo>
                    <a:lnTo>
                      <a:pt x="591" y="113"/>
                    </a:lnTo>
                    <a:lnTo>
                      <a:pt x="338" y="60"/>
                    </a:lnTo>
                    <a:lnTo>
                      <a:pt x="87" y="0"/>
                    </a:lnTo>
                    <a:lnTo>
                      <a:pt x="0" y="32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1" name="Freeform 30"/>
              <p:cNvSpPr>
                <a:spLocks/>
              </p:cNvSpPr>
              <p:nvPr/>
            </p:nvSpPr>
            <p:spPr bwMode="auto">
              <a:xfrm>
                <a:off x="1875465" y="1050721"/>
                <a:ext cx="829914" cy="1385635"/>
              </a:xfrm>
              <a:custGeom>
                <a:avLst/>
                <a:gdLst>
                  <a:gd name="T0" fmla="*/ 0 w 557"/>
                  <a:gd name="T1" fmla="*/ 774 h 873"/>
                  <a:gd name="T2" fmla="*/ 35 w 557"/>
                  <a:gd name="T3" fmla="*/ 589 h 873"/>
                  <a:gd name="T4" fmla="*/ 53 w 557"/>
                  <a:gd name="T5" fmla="*/ 537 h 873"/>
                  <a:gd name="T6" fmla="*/ 36 w 557"/>
                  <a:gd name="T7" fmla="*/ 515 h 873"/>
                  <a:gd name="T8" fmla="*/ 40 w 557"/>
                  <a:gd name="T9" fmla="*/ 492 h 873"/>
                  <a:gd name="T10" fmla="*/ 68 w 557"/>
                  <a:gd name="T11" fmla="*/ 461 h 873"/>
                  <a:gd name="T12" fmla="*/ 110 w 557"/>
                  <a:gd name="T13" fmla="*/ 377 h 873"/>
                  <a:gd name="T14" fmla="*/ 95 w 557"/>
                  <a:gd name="T15" fmla="*/ 350 h 873"/>
                  <a:gd name="T16" fmla="*/ 89 w 557"/>
                  <a:gd name="T17" fmla="*/ 330 h 873"/>
                  <a:gd name="T18" fmla="*/ 92 w 557"/>
                  <a:gd name="T19" fmla="*/ 283 h 873"/>
                  <a:gd name="T20" fmla="*/ 145 w 557"/>
                  <a:gd name="T21" fmla="*/ 0 h 873"/>
                  <a:gd name="T22" fmla="*/ 201 w 557"/>
                  <a:gd name="T23" fmla="*/ 15 h 873"/>
                  <a:gd name="T24" fmla="*/ 183 w 557"/>
                  <a:gd name="T25" fmla="*/ 126 h 873"/>
                  <a:gd name="T26" fmla="*/ 195 w 557"/>
                  <a:gd name="T27" fmla="*/ 165 h 873"/>
                  <a:gd name="T28" fmla="*/ 196 w 557"/>
                  <a:gd name="T29" fmla="*/ 189 h 873"/>
                  <a:gd name="T30" fmla="*/ 190 w 557"/>
                  <a:gd name="T31" fmla="*/ 194 h 873"/>
                  <a:gd name="T32" fmla="*/ 210 w 557"/>
                  <a:gd name="T33" fmla="*/ 220 h 873"/>
                  <a:gd name="T34" fmla="*/ 235 w 557"/>
                  <a:gd name="T35" fmla="*/ 291 h 873"/>
                  <a:gd name="T36" fmla="*/ 241 w 557"/>
                  <a:gd name="T37" fmla="*/ 355 h 873"/>
                  <a:gd name="T38" fmla="*/ 246 w 557"/>
                  <a:gd name="T39" fmla="*/ 389 h 873"/>
                  <a:gd name="T40" fmla="*/ 229 w 557"/>
                  <a:gd name="T41" fmla="*/ 421 h 873"/>
                  <a:gd name="T42" fmla="*/ 239 w 557"/>
                  <a:gd name="T43" fmla="*/ 435 h 873"/>
                  <a:gd name="T44" fmla="*/ 270 w 557"/>
                  <a:gd name="T45" fmla="*/ 414 h 873"/>
                  <a:gd name="T46" fmla="*/ 291 w 557"/>
                  <a:gd name="T47" fmla="*/ 526 h 873"/>
                  <a:gd name="T48" fmla="*/ 305 w 557"/>
                  <a:gd name="T49" fmla="*/ 531 h 873"/>
                  <a:gd name="T50" fmla="*/ 307 w 557"/>
                  <a:gd name="T51" fmla="*/ 563 h 873"/>
                  <a:gd name="T52" fmla="*/ 346 w 557"/>
                  <a:gd name="T53" fmla="*/ 576 h 873"/>
                  <a:gd name="T54" fmla="*/ 407 w 557"/>
                  <a:gd name="T55" fmla="*/ 578 h 873"/>
                  <a:gd name="T56" fmla="*/ 433 w 557"/>
                  <a:gd name="T57" fmla="*/ 593 h 873"/>
                  <a:gd name="T58" fmla="*/ 395 w 557"/>
                  <a:gd name="T59" fmla="*/ 873 h 873"/>
                  <a:gd name="T60" fmla="*/ 196 w 557"/>
                  <a:gd name="T61" fmla="*/ 827 h 873"/>
                  <a:gd name="T62" fmla="*/ 0 w 557"/>
                  <a:gd name="T63" fmla="*/ 774 h 873"/>
                  <a:gd name="T64" fmla="*/ 0 w 557"/>
                  <a:gd name="T65" fmla="*/ 774 h 8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3"/>
                  <a:gd name="T101" fmla="*/ 557 w 557"/>
                  <a:gd name="T102" fmla="*/ 873 h 8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3">
                    <a:moveTo>
                      <a:pt x="0" y="774"/>
                    </a:moveTo>
                    <a:lnTo>
                      <a:pt x="45" y="589"/>
                    </a:lnTo>
                    <a:lnTo>
                      <a:pt x="68" y="537"/>
                    </a:lnTo>
                    <a:lnTo>
                      <a:pt x="47" y="515"/>
                    </a:lnTo>
                    <a:lnTo>
                      <a:pt x="52" y="492"/>
                    </a:lnTo>
                    <a:lnTo>
                      <a:pt x="87" y="461"/>
                    </a:lnTo>
                    <a:lnTo>
                      <a:pt x="142" y="377"/>
                    </a:lnTo>
                    <a:lnTo>
                      <a:pt x="123" y="350"/>
                    </a:lnTo>
                    <a:lnTo>
                      <a:pt x="115" y="330"/>
                    </a:lnTo>
                    <a:lnTo>
                      <a:pt x="118" y="283"/>
                    </a:lnTo>
                    <a:lnTo>
                      <a:pt x="186" y="0"/>
                    </a:lnTo>
                    <a:lnTo>
                      <a:pt x="259" y="15"/>
                    </a:lnTo>
                    <a:lnTo>
                      <a:pt x="235" y="126"/>
                    </a:lnTo>
                    <a:lnTo>
                      <a:pt x="251" y="165"/>
                    </a:lnTo>
                    <a:lnTo>
                      <a:pt x="253" y="189"/>
                    </a:lnTo>
                    <a:lnTo>
                      <a:pt x="244" y="194"/>
                    </a:lnTo>
                    <a:lnTo>
                      <a:pt x="272" y="220"/>
                    </a:lnTo>
                    <a:lnTo>
                      <a:pt x="301" y="291"/>
                    </a:lnTo>
                    <a:lnTo>
                      <a:pt x="311" y="355"/>
                    </a:lnTo>
                    <a:lnTo>
                      <a:pt x="316" y="389"/>
                    </a:lnTo>
                    <a:lnTo>
                      <a:pt x="295" y="421"/>
                    </a:lnTo>
                    <a:lnTo>
                      <a:pt x="309" y="435"/>
                    </a:lnTo>
                    <a:lnTo>
                      <a:pt x="348" y="414"/>
                    </a:lnTo>
                    <a:lnTo>
                      <a:pt x="374" y="526"/>
                    </a:lnTo>
                    <a:lnTo>
                      <a:pt x="392" y="531"/>
                    </a:lnTo>
                    <a:lnTo>
                      <a:pt x="395" y="563"/>
                    </a:lnTo>
                    <a:lnTo>
                      <a:pt x="445" y="576"/>
                    </a:lnTo>
                    <a:lnTo>
                      <a:pt x="523" y="578"/>
                    </a:lnTo>
                    <a:lnTo>
                      <a:pt x="557" y="593"/>
                    </a:lnTo>
                    <a:lnTo>
                      <a:pt x="508" y="873"/>
                    </a:lnTo>
                    <a:lnTo>
                      <a:pt x="253" y="827"/>
                    </a:lnTo>
                    <a:lnTo>
                      <a:pt x="0" y="77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2" name="Freeform 31"/>
              <p:cNvSpPr>
                <a:spLocks/>
              </p:cNvSpPr>
              <p:nvPr/>
            </p:nvSpPr>
            <p:spPr bwMode="auto">
              <a:xfrm>
                <a:off x="2225264" y="1074729"/>
                <a:ext cx="1421485" cy="936333"/>
              </a:xfrm>
              <a:custGeom>
                <a:avLst/>
                <a:gdLst>
                  <a:gd name="T0" fmla="*/ 12 w 952"/>
                  <a:gd name="T1" fmla="*/ 150 h 590"/>
                  <a:gd name="T2" fmla="*/ 14 w 952"/>
                  <a:gd name="T3" fmla="*/ 174 h 590"/>
                  <a:gd name="T4" fmla="*/ 8 w 952"/>
                  <a:gd name="T5" fmla="*/ 179 h 590"/>
                  <a:gd name="T6" fmla="*/ 29 w 952"/>
                  <a:gd name="T7" fmla="*/ 205 h 590"/>
                  <a:gd name="T8" fmla="*/ 52 w 952"/>
                  <a:gd name="T9" fmla="*/ 276 h 590"/>
                  <a:gd name="T10" fmla="*/ 59 w 952"/>
                  <a:gd name="T11" fmla="*/ 340 h 590"/>
                  <a:gd name="T12" fmla="*/ 63 w 952"/>
                  <a:gd name="T13" fmla="*/ 374 h 590"/>
                  <a:gd name="T14" fmla="*/ 47 w 952"/>
                  <a:gd name="T15" fmla="*/ 406 h 590"/>
                  <a:gd name="T16" fmla="*/ 58 w 952"/>
                  <a:gd name="T17" fmla="*/ 420 h 590"/>
                  <a:gd name="T18" fmla="*/ 88 w 952"/>
                  <a:gd name="T19" fmla="*/ 399 h 590"/>
                  <a:gd name="T20" fmla="*/ 109 w 952"/>
                  <a:gd name="T21" fmla="*/ 511 h 590"/>
                  <a:gd name="T22" fmla="*/ 123 w 952"/>
                  <a:gd name="T23" fmla="*/ 516 h 590"/>
                  <a:gd name="T24" fmla="*/ 125 w 952"/>
                  <a:gd name="T25" fmla="*/ 548 h 590"/>
                  <a:gd name="T26" fmla="*/ 135 w 952"/>
                  <a:gd name="T27" fmla="*/ 565 h 590"/>
                  <a:gd name="T28" fmla="*/ 164 w 952"/>
                  <a:gd name="T29" fmla="*/ 561 h 590"/>
                  <a:gd name="T30" fmla="*/ 226 w 952"/>
                  <a:gd name="T31" fmla="*/ 563 h 590"/>
                  <a:gd name="T32" fmla="*/ 252 w 952"/>
                  <a:gd name="T33" fmla="*/ 578 h 590"/>
                  <a:gd name="T34" fmla="*/ 259 w 952"/>
                  <a:gd name="T35" fmla="*/ 519 h 590"/>
                  <a:gd name="T36" fmla="*/ 463 w 952"/>
                  <a:gd name="T37" fmla="*/ 558 h 590"/>
                  <a:gd name="T38" fmla="*/ 710 w 952"/>
                  <a:gd name="T39" fmla="*/ 590 h 590"/>
                  <a:gd name="T40" fmla="*/ 717 w 952"/>
                  <a:gd name="T41" fmla="*/ 484 h 590"/>
                  <a:gd name="T42" fmla="*/ 744 w 952"/>
                  <a:gd name="T43" fmla="*/ 139 h 590"/>
                  <a:gd name="T44" fmla="*/ 413 w 952"/>
                  <a:gd name="T45" fmla="*/ 90 h 590"/>
                  <a:gd name="T46" fmla="*/ 250 w 952"/>
                  <a:gd name="T47" fmla="*/ 56 h 590"/>
                  <a:gd name="T48" fmla="*/ 20 w 952"/>
                  <a:gd name="T49" fmla="*/ 0 h 590"/>
                  <a:gd name="T50" fmla="*/ 0 w 952"/>
                  <a:gd name="T51" fmla="*/ 111 h 590"/>
                  <a:gd name="T52" fmla="*/ 12 w 952"/>
                  <a:gd name="T53" fmla="*/ 150 h 590"/>
                  <a:gd name="T54" fmla="*/ 12 w 952"/>
                  <a:gd name="T55" fmla="*/ 150 h 5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90"/>
                  <a:gd name="T86" fmla="*/ 952 w 952"/>
                  <a:gd name="T87" fmla="*/ 590 h 5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90">
                    <a:moveTo>
                      <a:pt x="16" y="150"/>
                    </a:moveTo>
                    <a:lnTo>
                      <a:pt x="18" y="174"/>
                    </a:lnTo>
                    <a:lnTo>
                      <a:pt x="9" y="179"/>
                    </a:lnTo>
                    <a:lnTo>
                      <a:pt x="37" y="205"/>
                    </a:lnTo>
                    <a:lnTo>
                      <a:pt x="66" y="276"/>
                    </a:lnTo>
                    <a:lnTo>
                      <a:pt x="76" y="340"/>
                    </a:lnTo>
                    <a:lnTo>
                      <a:pt x="81" y="374"/>
                    </a:lnTo>
                    <a:lnTo>
                      <a:pt x="60" y="406"/>
                    </a:lnTo>
                    <a:lnTo>
                      <a:pt x="74" y="420"/>
                    </a:lnTo>
                    <a:lnTo>
                      <a:pt x="113" y="399"/>
                    </a:lnTo>
                    <a:lnTo>
                      <a:pt x="139" y="511"/>
                    </a:lnTo>
                    <a:lnTo>
                      <a:pt x="157" y="516"/>
                    </a:lnTo>
                    <a:lnTo>
                      <a:pt x="160" y="548"/>
                    </a:lnTo>
                    <a:lnTo>
                      <a:pt x="173" y="565"/>
                    </a:lnTo>
                    <a:lnTo>
                      <a:pt x="210" y="561"/>
                    </a:lnTo>
                    <a:lnTo>
                      <a:pt x="288" y="563"/>
                    </a:lnTo>
                    <a:lnTo>
                      <a:pt x="322" y="578"/>
                    </a:lnTo>
                    <a:lnTo>
                      <a:pt x="332" y="519"/>
                    </a:lnTo>
                    <a:lnTo>
                      <a:pt x="591" y="558"/>
                    </a:lnTo>
                    <a:lnTo>
                      <a:pt x="908" y="590"/>
                    </a:lnTo>
                    <a:lnTo>
                      <a:pt x="919" y="484"/>
                    </a:lnTo>
                    <a:lnTo>
                      <a:pt x="952" y="139"/>
                    </a:lnTo>
                    <a:lnTo>
                      <a:pt x="529" y="90"/>
                    </a:lnTo>
                    <a:lnTo>
                      <a:pt x="320" y="56"/>
                    </a:lnTo>
                    <a:lnTo>
                      <a:pt x="24" y="0"/>
                    </a:lnTo>
                    <a:lnTo>
                      <a:pt x="0" y="111"/>
                    </a:lnTo>
                    <a:lnTo>
                      <a:pt x="16" y="15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3" name="Freeform 32"/>
              <p:cNvSpPr>
                <a:spLocks/>
              </p:cNvSpPr>
              <p:nvPr/>
            </p:nvSpPr>
            <p:spPr bwMode="auto">
              <a:xfrm>
                <a:off x="1818881" y="3262936"/>
                <a:ext cx="946513" cy="1136975"/>
              </a:xfrm>
              <a:custGeom>
                <a:avLst/>
                <a:gdLst>
                  <a:gd name="T0" fmla="*/ 32 w 634"/>
                  <a:gd name="T1" fmla="*/ 459 h 716"/>
                  <a:gd name="T2" fmla="*/ 20 w 634"/>
                  <a:gd name="T3" fmla="*/ 431 h 716"/>
                  <a:gd name="T4" fmla="*/ 24 w 634"/>
                  <a:gd name="T5" fmla="*/ 393 h 716"/>
                  <a:gd name="T6" fmla="*/ 58 w 634"/>
                  <a:gd name="T7" fmla="*/ 321 h 716"/>
                  <a:gd name="T8" fmla="*/ 82 w 634"/>
                  <a:gd name="T9" fmla="*/ 303 h 716"/>
                  <a:gd name="T10" fmla="*/ 68 w 634"/>
                  <a:gd name="T11" fmla="*/ 278 h 716"/>
                  <a:gd name="T12" fmla="*/ 58 w 634"/>
                  <a:gd name="T13" fmla="*/ 212 h 716"/>
                  <a:gd name="T14" fmla="*/ 70 w 634"/>
                  <a:gd name="T15" fmla="*/ 92 h 716"/>
                  <a:gd name="T16" fmla="*/ 86 w 634"/>
                  <a:gd name="T17" fmla="*/ 86 h 716"/>
                  <a:gd name="T18" fmla="*/ 113 w 634"/>
                  <a:gd name="T19" fmla="*/ 107 h 716"/>
                  <a:gd name="T20" fmla="*/ 137 w 634"/>
                  <a:gd name="T21" fmla="*/ 0 h 716"/>
                  <a:gd name="T22" fmla="*/ 494 w 634"/>
                  <a:gd name="T23" fmla="*/ 76 h 716"/>
                  <a:gd name="T24" fmla="*/ 421 w 634"/>
                  <a:gd name="T25" fmla="*/ 720 h 716"/>
                  <a:gd name="T26" fmla="*/ 311 w 634"/>
                  <a:gd name="T27" fmla="*/ 700 h 716"/>
                  <a:gd name="T28" fmla="*/ 243 w 634"/>
                  <a:gd name="T29" fmla="*/ 676 h 716"/>
                  <a:gd name="T30" fmla="*/ 102 w 634"/>
                  <a:gd name="T31" fmla="*/ 605 h 716"/>
                  <a:gd name="T32" fmla="*/ 0 w 634"/>
                  <a:gd name="T33" fmla="*/ 495 h 716"/>
                  <a:gd name="T34" fmla="*/ 32 w 634"/>
                  <a:gd name="T35" fmla="*/ 459 h 716"/>
                  <a:gd name="T36" fmla="*/ 32 w 634"/>
                  <a:gd name="T37" fmla="*/ 459 h 7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4"/>
                  <a:gd name="T58" fmla="*/ 0 h 716"/>
                  <a:gd name="T59" fmla="*/ 634 w 634"/>
                  <a:gd name="T60" fmla="*/ 716 h 7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4" h="716">
                    <a:moveTo>
                      <a:pt x="40" y="455"/>
                    </a:moveTo>
                    <a:lnTo>
                      <a:pt x="24" y="427"/>
                    </a:lnTo>
                    <a:lnTo>
                      <a:pt x="32" y="389"/>
                    </a:lnTo>
                    <a:lnTo>
                      <a:pt x="74" y="321"/>
                    </a:lnTo>
                    <a:lnTo>
                      <a:pt x="105" y="303"/>
                    </a:lnTo>
                    <a:lnTo>
                      <a:pt x="87" y="278"/>
                    </a:lnTo>
                    <a:lnTo>
                      <a:pt x="74" y="212"/>
                    </a:lnTo>
                    <a:lnTo>
                      <a:pt x="89" y="92"/>
                    </a:lnTo>
                    <a:lnTo>
                      <a:pt x="110" y="86"/>
                    </a:lnTo>
                    <a:lnTo>
                      <a:pt x="145" y="107"/>
                    </a:lnTo>
                    <a:lnTo>
                      <a:pt x="176" y="0"/>
                    </a:lnTo>
                    <a:lnTo>
                      <a:pt x="634" y="76"/>
                    </a:lnTo>
                    <a:lnTo>
                      <a:pt x="539" y="716"/>
                    </a:lnTo>
                    <a:lnTo>
                      <a:pt x="398" y="696"/>
                    </a:lnTo>
                    <a:lnTo>
                      <a:pt x="311" y="672"/>
                    </a:lnTo>
                    <a:lnTo>
                      <a:pt x="131" y="601"/>
                    </a:lnTo>
                    <a:lnTo>
                      <a:pt x="0" y="491"/>
                    </a:lnTo>
                    <a:lnTo>
                      <a:pt x="40" y="45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4" name="Freeform 33"/>
              <p:cNvSpPr>
                <a:spLocks/>
              </p:cNvSpPr>
              <p:nvPr/>
            </p:nvSpPr>
            <p:spPr bwMode="auto">
              <a:xfrm>
                <a:off x="2604212" y="1899593"/>
                <a:ext cx="975662" cy="833439"/>
              </a:xfrm>
              <a:custGeom>
                <a:avLst/>
                <a:gdLst>
                  <a:gd name="T0" fmla="*/ 0 w 654"/>
                  <a:gd name="T1" fmla="*/ 448 h 526"/>
                  <a:gd name="T2" fmla="*/ 61 w 654"/>
                  <a:gd name="T3" fmla="*/ 0 h 526"/>
                  <a:gd name="T4" fmla="*/ 263 w 654"/>
                  <a:gd name="T5" fmla="*/ 39 h 526"/>
                  <a:gd name="T6" fmla="*/ 512 w 654"/>
                  <a:gd name="T7" fmla="*/ 71 h 526"/>
                  <a:gd name="T8" fmla="*/ 496 w 654"/>
                  <a:gd name="T9" fmla="*/ 296 h 526"/>
                  <a:gd name="T10" fmla="*/ 480 w 654"/>
                  <a:gd name="T11" fmla="*/ 522 h 526"/>
                  <a:gd name="T12" fmla="*/ 138 w 654"/>
                  <a:gd name="T13" fmla="*/ 475 h 526"/>
                  <a:gd name="T14" fmla="*/ 0 w 654"/>
                  <a:gd name="T15" fmla="*/ 448 h 526"/>
                  <a:gd name="T16" fmla="*/ 0 w 654"/>
                  <a:gd name="T17" fmla="*/ 448 h 5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4"/>
                  <a:gd name="T28" fmla="*/ 0 h 526"/>
                  <a:gd name="T29" fmla="*/ 654 w 654"/>
                  <a:gd name="T30" fmla="*/ 526 h 5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4" h="526">
                    <a:moveTo>
                      <a:pt x="0" y="452"/>
                    </a:moveTo>
                    <a:lnTo>
                      <a:pt x="78" y="0"/>
                    </a:lnTo>
                    <a:lnTo>
                      <a:pt x="337" y="39"/>
                    </a:lnTo>
                    <a:lnTo>
                      <a:pt x="654" y="71"/>
                    </a:lnTo>
                    <a:lnTo>
                      <a:pt x="633" y="300"/>
                    </a:lnTo>
                    <a:lnTo>
                      <a:pt x="612" y="526"/>
                    </a:lnTo>
                    <a:lnTo>
                      <a:pt x="176" y="479"/>
                    </a:lnTo>
                    <a:lnTo>
                      <a:pt x="0" y="45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5" name="Freeform 34"/>
              <p:cNvSpPr>
                <a:spLocks/>
              </p:cNvSpPr>
              <p:nvPr/>
            </p:nvSpPr>
            <p:spPr bwMode="auto">
              <a:xfrm>
                <a:off x="2765394" y="2661007"/>
                <a:ext cx="1015101" cy="828295"/>
              </a:xfrm>
              <a:custGeom>
                <a:avLst/>
                <a:gdLst>
                  <a:gd name="T0" fmla="*/ 53 w 679"/>
                  <a:gd name="T1" fmla="*/ 0 h 522"/>
                  <a:gd name="T2" fmla="*/ 395 w 679"/>
                  <a:gd name="T3" fmla="*/ 47 h 522"/>
                  <a:gd name="T4" fmla="*/ 533 w 679"/>
                  <a:gd name="T5" fmla="*/ 63 h 522"/>
                  <a:gd name="T6" fmla="*/ 526 w 679"/>
                  <a:gd name="T7" fmla="*/ 175 h 522"/>
                  <a:gd name="T8" fmla="*/ 508 w 679"/>
                  <a:gd name="T9" fmla="*/ 522 h 522"/>
                  <a:gd name="T10" fmla="*/ 439 w 679"/>
                  <a:gd name="T11" fmla="*/ 515 h 522"/>
                  <a:gd name="T12" fmla="*/ 219 w 679"/>
                  <a:gd name="T13" fmla="*/ 491 h 522"/>
                  <a:gd name="T14" fmla="*/ 0 w 679"/>
                  <a:gd name="T15" fmla="*/ 455 h 522"/>
                  <a:gd name="T16" fmla="*/ 53 w 679"/>
                  <a:gd name="T17" fmla="*/ 0 h 522"/>
                  <a:gd name="T18" fmla="*/ 53 w 679"/>
                  <a:gd name="T19" fmla="*/ 0 h 5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9"/>
                  <a:gd name="T31" fmla="*/ 0 h 522"/>
                  <a:gd name="T32" fmla="*/ 679 w 679"/>
                  <a:gd name="T33" fmla="*/ 522 h 5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9" h="522">
                    <a:moveTo>
                      <a:pt x="68" y="0"/>
                    </a:moveTo>
                    <a:lnTo>
                      <a:pt x="504" y="47"/>
                    </a:lnTo>
                    <a:lnTo>
                      <a:pt x="679" y="63"/>
                    </a:lnTo>
                    <a:lnTo>
                      <a:pt x="671" y="175"/>
                    </a:lnTo>
                    <a:lnTo>
                      <a:pt x="648" y="522"/>
                    </a:lnTo>
                    <a:lnTo>
                      <a:pt x="559" y="515"/>
                    </a:lnTo>
                    <a:lnTo>
                      <a:pt x="280" y="491"/>
                    </a:lnTo>
                    <a:lnTo>
                      <a:pt x="0" y="455"/>
                    </a:lnTo>
                    <a:lnTo>
                      <a:pt x="68"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6" name="Freeform 35"/>
              <p:cNvSpPr>
                <a:spLocks/>
              </p:cNvSpPr>
              <p:nvPr/>
            </p:nvSpPr>
            <p:spPr bwMode="auto">
              <a:xfrm>
                <a:off x="2624789" y="3382978"/>
                <a:ext cx="975662" cy="1035797"/>
              </a:xfrm>
              <a:custGeom>
                <a:avLst/>
                <a:gdLst>
                  <a:gd name="T0" fmla="*/ 64 w 654"/>
                  <a:gd name="T1" fmla="*/ 655 h 651"/>
                  <a:gd name="T2" fmla="*/ 71 w 654"/>
                  <a:gd name="T3" fmla="*/ 606 h 651"/>
                  <a:gd name="T4" fmla="*/ 199 w 654"/>
                  <a:gd name="T5" fmla="*/ 627 h 651"/>
                  <a:gd name="T6" fmla="*/ 192 w 654"/>
                  <a:gd name="T7" fmla="*/ 603 h 651"/>
                  <a:gd name="T8" fmla="*/ 469 w 654"/>
                  <a:gd name="T9" fmla="*/ 635 h 651"/>
                  <a:gd name="T10" fmla="*/ 512 w 654"/>
                  <a:gd name="T11" fmla="*/ 60 h 651"/>
                  <a:gd name="T12" fmla="*/ 293 w 654"/>
                  <a:gd name="T13" fmla="*/ 36 h 651"/>
                  <a:gd name="T14" fmla="*/ 74 w 654"/>
                  <a:gd name="T15" fmla="*/ 0 h 651"/>
                  <a:gd name="T16" fmla="*/ 0 w 654"/>
                  <a:gd name="T17" fmla="*/ 644 h 651"/>
                  <a:gd name="T18" fmla="*/ 64 w 654"/>
                  <a:gd name="T19" fmla="*/ 655 h 651"/>
                  <a:gd name="T20" fmla="*/ 64 w 654"/>
                  <a:gd name="T21" fmla="*/ 655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1" y="602"/>
                    </a:lnTo>
                    <a:lnTo>
                      <a:pt x="254" y="623"/>
                    </a:lnTo>
                    <a:lnTo>
                      <a:pt x="246" y="599"/>
                    </a:lnTo>
                    <a:lnTo>
                      <a:pt x="601" y="631"/>
                    </a:lnTo>
                    <a:lnTo>
                      <a:pt x="654" y="60"/>
                    </a:lnTo>
                    <a:lnTo>
                      <a:pt x="375" y="36"/>
                    </a:lnTo>
                    <a:lnTo>
                      <a:pt x="95" y="0"/>
                    </a:lnTo>
                    <a:lnTo>
                      <a:pt x="0" y="640"/>
                    </a:lnTo>
                    <a:lnTo>
                      <a:pt x="82" y="65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7" name="Freeform 36"/>
              <p:cNvSpPr>
                <a:spLocks/>
              </p:cNvSpPr>
              <p:nvPr/>
            </p:nvSpPr>
            <p:spPr bwMode="auto">
              <a:xfrm>
                <a:off x="2990019" y="3573331"/>
                <a:ext cx="1944467" cy="1946407"/>
              </a:xfrm>
              <a:custGeom>
                <a:avLst/>
                <a:gdLst>
                  <a:gd name="T0" fmla="*/ 0 w 1302"/>
                  <a:gd name="T1" fmla="*/ 479 h 1225"/>
                  <a:gd name="T2" fmla="*/ 277 w 1302"/>
                  <a:gd name="T3" fmla="*/ 511 h 1225"/>
                  <a:gd name="T4" fmla="*/ 315 w 1302"/>
                  <a:gd name="T5" fmla="*/ 0 h 1225"/>
                  <a:gd name="T6" fmla="*/ 535 w 1302"/>
                  <a:gd name="T7" fmla="*/ 16 h 1225"/>
                  <a:gd name="T8" fmla="*/ 527 w 1302"/>
                  <a:gd name="T9" fmla="*/ 236 h 1225"/>
                  <a:gd name="T10" fmla="*/ 549 w 1302"/>
                  <a:gd name="T11" fmla="*/ 259 h 1225"/>
                  <a:gd name="T12" fmla="*/ 569 w 1302"/>
                  <a:gd name="T13" fmla="*/ 259 h 1225"/>
                  <a:gd name="T14" fmla="*/ 586 w 1302"/>
                  <a:gd name="T15" fmla="*/ 280 h 1225"/>
                  <a:gd name="T16" fmla="*/ 619 w 1302"/>
                  <a:gd name="T17" fmla="*/ 290 h 1225"/>
                  <a:gd name="T18" fmla="*/ 685 w 1302"/>
                  <a:gd name="T19" fmla="*/ 327 h 1225"/>
                  <a:gd name="T20" fmla="*/ 698 w 1302"/>
                  <a:gd name="T21" fmla="*/ 311 h 1225"/>
                  <a:gd name="T22" fmla="*/ 740 w 1302"/>
                  <a:gd name="T23" fmla="*/ 341 h 1225"/>
                  <a:gd name="T24" fmla="*/ 797 w 1302"/>
                  <a:gd name="T25" fmla="*/ 341 h 1225"/>
                  <a:gd name="T26" fmla="*/ 836 w 1302"/>
                  <a:gd name="T27" fmla="*/ 327 h 1225"/>
                  <a:gd name="T28" fmla="*/ 889 w 1302"/>
                  <a:gd name="T29" fmla="*/ 314 h 1225"/>
                  <a:gd name="T30" fmla="*/ 939 w 1302"/>
                  <a:gd name="T31" fmla="*/ 348 h 1225"/>
                  <a:gd name="T32" fmla="*/ 948 w 1302"/>
                  <a:gd name="T33" fmla="*/ 359 h 1225"/>
                  <a:gd name="T34" fmla="*/ 972 w 1302"/>
                  <a:gd name="T35" fmla="*/ 359 h 1225"/>
                  <a:gd name="T36" fmla="*/ 979 w 1302"/>
                  <a:gd name="T37" fmla="*/ 541 h 1225"/>
                  <a:gd name="T38" fmla="*/ 1017 w 1302"/>
                  <a:gd name="T39" fmla="*/ 634 h 1225"/>
                  <a:gd name="T40" fmla="*/ 1003 w 1302"/>
                  <a:gd name="T41" fmla="*/ 703 h 1225"/>
                  <a:gd name="T42" fmla="*/ 1006 w 1302"/>
                  <a:gd name="T43" fmla="*/ 761 h 1225"/>
                  <a:gd name="T44" fmla="*/ 987 w 1302"/>
                  <a:gd name="T45" fmla="*/ 791 h 1225"/>
                  <a:gd name="T46" fmla="*/ 996 w 1302"/>
                  <a:gd name="T47" fmla="*/ 800 h 1225"/>
                  <a:gd name="T48" fmla="*/ 953 w 1302"/>
                  <a:gd name="T49" fmla="*/ 816 h 1225"/>
                  <a:gd name="T50" fmla="*/ 921 w 1302"/>
                  <a:gd name="T51" fmla="*/ 821 h 1225"/>
                  <a:gd name="T52" fmla="*/ 927 w 1302"/>
                  <a:gd name="T53" fmla="*/ 789 h 1225"/>
                  <a:gd name="T54" fmla="*/ 907 w 1302"/>
                  <a:gd name="T55" fmla="*/ 807 h 1225"/>
                  <a:gd name="T56" fmla="*/ 908 w 1302"/>
                  <a:gd name="T57" fmla="*/ 844 h 1225"/>
                  <a:gd name="T58" fmla="*/ 887 w 1302"/>
                  <a:gd name="T59" fmla="*/ 881 h 1225"/>
                  <a:gd name="T60" fmla="*/ 768 w 1302"/>
                  <a:gd name="T61" fmla="*/ 959 h 1225"/>
                  <a:gd name="T62" fmla="*/ 729 w 1302"/>
                  <a:gd name="T63" fmla="*/ 1009 h 1225"/>
                  <a:gd name="T64" fmla="*/ 695 w 1302"/>
                  <a:gd name="T65" fmla="*/ 1116 h 1225"/>
                  <a:gd name="T66" fmla="*/ 724 w 1302"/>
                  <a:gd name="T67" fmla="*/ 1229 h 1225"/>
                  <a:gd name="T68" fmla="*/ 695 w 1302"/>
                  <a:gd name="T69" fmla="*/ 1229 h 1225"/>
                  <a:gd name="T70" fmla="*/ 566 w 1302"/>
                  <a:gd name="T71" fmla="*/ 1171 h 1225"/>
                  <a:gd name="T72" fmla="*/ 552 w 1302"/>
                  <a:gd name="T73" fmla="*/ 1122 h 1225"/>
                  <a:gd name="T74" fmla="*/ 538 w 1302"/>
                  <a:gd name="T75" fmla="*/ 1100 h 1225"/>
                  <a:gd name="T76" fmla="*/ 533 w 1302"/>
                  <a:gd name="T77" fmla="*/ 1037 h 1225"/>
                  <a:gd name="T78" fmla="*/ 509 w 1302"/>
                  <a:gd name="T79" fmla="*/ 1012 h 1225"/>
                  <a:gd name="T80" fmla="*/ 436 w 1302"/>
                  <a:gd name="T81" fmla="*/ 842 h 1225"/>
                  <a:gd name="T82" fmla="*/ 405 w 1302"/>
                  <a:gd name="T83" fmla="*/ 810 h 1225"/>
                  <a:gd name="T84" fmla="*/ 395 w 1302"/>
                  <a:gd name="T85" fmla="*/ 782 h 1225"/>
                  <a:gd name="T86" fmla="*/ 292 w 1302"/>
                  <a:gd name="T87" fmla="*/ 776 h 1225"/>
                  <a:gd name="T88" fmla="*/ 238 w 1302"/>
                  <a:gd name="T89" fmla="*/ 857 h 1225"/>
                  <a:gd name="T90" fmla="*/ 145 w 1302"/>
                  <a:gd name="T91" fmla="*/ 773 h 1225"/>
                  <a:gd name="T92" fmla="*/ 118 w 1302"/>
                  <a:gd name="T93" fmla="*/ 656 h 1225"/>
                  <a:gd name="T94" fmla="*/ 29 w 1302"/>
                  <a:gd name="T95" fmla="*/ 542 h 1225"/>
                  <a:gd name="T96" fmla="*/ 19 w 1302"/>
                  <a:gd name="T97" fmla="*/ 508 h 1225"/>
                  <a:gd name="T98" fmla="*/ 8 w 1302"/>
                  <a:gd name="T99" fmla="*/ 503 h 1225"/>
                  <a:gd name="T100" fmla="*/ 0 w 1302"/>
                  <a:gd name="T101" fmla="*/ 479 h 1225"/>
                  <a:gd name="T102" fmla="*/ 0 w 1302"/>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2"/>
                  <a:gd name="T157" fmla="*/ 0 h 1225"/>
                  <a:gd name="T158" fmla="*/ 1302 w 1302"/>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2" h="1225">
                    <a:moveTo>
                      <a:pt x="0" y="479"/>
                    </a:moveTo>
                    <a:lnTo>
                      <a:pt x="355" y="511"/>
                    </a:lnTo>
                    <a:lnTo>
                      <a:pt x="403" y="0"/>
                    </a:lnTo>
                    <a:lnTo>
                      <a:pt x="685" y="16"/>
                    </a:lnTo>
                    <a:lnTo>
                      <a:pt x="675" y="236"/>
                    </a:lnTo>
                    <a:lnTo>
                      <a:pt x="703" y="259"/>
                    </a:lnTo>
                    <a:lnTo>
                      <a:pt x="729" y="259"/>
                    </a:lnTo>
                    <a:lnTo>
                      <a:pt x="750" y="280"/>
                    </a:lnTo>
                    <a:lnTo>
                      <a:pt x="792" y="290"/>
                    </a:lnTo>
                    <a:lnTo>
                      <a:pt x="876" y="327"/>
                    </a:lnTo>
                    <a:lnTo>
                      <a:pt x="892" y="311"/>
                    </a:lnTo>
                    <a:lnTo>
                      <a:pt x="947" y="341"/>
                    </a:lnTo>
                    <a:lnTo>
                      <a:pt x="1020" y="341"/>
                    </a:lnTo>
                    <a:lnTo>
                      <a:pt x="1070" y="327"/>
                    </a:lnTo>
                    <a:lnTo>
                      <a:pt x="1138" y="314"/>
                    </a:lnTo>
                    <a:lnTo>
                      <a:pt x="1203" y="348"/>
                    </a:lnTo>
                    <a:lnTo>
                      <a:pt x="1213" y="359"/>
                    </a:lnTo>
                    <a:lnTo>
                      <a:pt x="1245" y="359"/>
                    </a:lnTo>
                    <a:lnTo>
                      <a:pt x="1253" y="541"/>
                    </a:lnTo>
                    <a:lnTo>
                      <a:pt x="1302" y="630"/>
                    </a:lnTo>
                    <a:lnTo>
                      <a:pt x="1284" y="699"/>
                    </a:lnTo>
                    <a:lnTo>
                      <a:pt x="1287" y="757"/>
                    </a:lnTo>
                    <a:lnTo>
                      <a:pt x="1264" y="787"/>
                    </a:lnTo>
                    <a:lnTo>
                      <a:pt x="1274" y="796"/>
                    </a:lnTo>
                    <a:lnTo>
                      <a:pt x="1221" y="812"/>
                    </a:lnTo>
                    <a:lnTo>
                      <a:pt x="1179" y="817"/>
                    </a:lnTo>
                    <a:lnTo>
                      <a:pt x="1187" y="785"/>
                    </a:lnTo>
                    <a:lnTo>
                      <a:pt x="1162" y="803"/>
                    </a:lnTo>
                    <a:lnTo>
                      <a:pt x="1164" y="840"/>
                    </a:lnTo>
                    <a:lnTo>
                      <a:pt x="1136" y="877"/>
                    </a:lnTo>
                    <a:lnTo>
                      <a:pt x="983" y="955"/>
                    </a:lnTo>
                    <a:lnTo>
                      <a:pt x="933" y="1005"/>
                    </a:lnTo>
                    <a:lnTo>
                      <a:pt x="889" y="1112"/>
                    </a:lnTo>
                    <a:lnTo>
                      <a:pt x="926" y="1225"/>
                    </a:lnTo>
                    <a:lnTo>
                      <a:pt x="889" y="1225"/>
                    </a:lnTo>
                    <a:lnTo>
                      <a:pt x="724" y="1167"/>
                    </a:lnTo>
                    <a:lnTo>
                      <a:pt x="706" y="1118"/>
                    </a:lnTo>
                    <a:lnTo>
                      <a:pt x="688" y="1096"/>
                    </a:lnTo>
                    <a:lnTo>
                      <a:pt x="682" y="1033"/>
                    </a:lnTo>
                    <a:lnTo>
                      <a:pt x="651" y="1008"/>
                    </a:lnTo>
                    <a:lnTo>
                      <a:pt x="560" y="838"/>
                    </a:lnTo>
                    <a:lnTo>
                      <a:pt x="518" y="806"/>
                    </a:lnTo>
                    <a:lnTo>
                      <a:pt x="505" y="778"/>
                    </a:lnTo>
                    <a:lnTo>
                      <a:pt x="374" y="772"/>
                    </a:lnTo>
                    <a:lnTo>
                      <a:pt x="304" y="853"/>
                    </a:lnTo>
                    <a:lnTo>
                      <a:pt x="185" y="769"/>
                    </a:lnTo>
                    <a:lnTo>
                      <a:pt x="151" y="652"/>
                    </a:lnTo>
                    <a:lnTo>
                      <a:pt x="37" y="542"/>
                    </a:lnTo>
                    <a:lnTo>
                      <a:pt x="23" y="508"/>
                    </a:lnTo>
                    <a:lnTo>
                      <a:pt x="8" y="503"/>
                    </a:lnTo>
                    <a:lnTo>
                      <a:pt x="0" y="47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8" name="Freeform 37"/>
              <p:cNvSpPr>
                <a:spLocks/>
              </p:cNvSpPr>
              <p:nvPr/>
            </p:nvSpPr>
            <p:spPr bwMode="auto">
              <a:xfrm>
                <a:off x="3597022" y="1297666"/>
                <a:ext cx="912219" cy="595068"/>
              </a:xfrm>
              <a:custGeom>
                <a:avLst/>
                <a:gdLst>
                  <a:gd name="T0" fmla="*/ 25 w 612"/>
                  <a:gd name="T1" fmla="*/ 0 h 375"/>
                  <a:gd name="T2" fmla="*/ 441 w 612"/>
                  <a:gd name="T3" fmla="*/ 27 h 375"/>
                  <a:gd name="T4" fmla="*/ 444 w 612"/>
                  <a:gd name="T5" fmla="*/ 121 h 375"/>
                  <a:gd name="T6" fmla="*/ 461 w 612"/>
                  <a:gd name="T7" fmla="*/ 197 h 375"/>
                  <a:gd name="T8" fmla="*/ 464 w 612"/>
                  <a:gd name="T9" fmla="*/ 296 h 375"/>
                  <a:gd name="T10" fmla="*/ 476 w 612"/>
                  <a:gd name="T11" fmla="*/ 375 h 375"/>
                  <a:gd name="T12" fmla="*/ 226 w 612"/>
                  <a:gd name="T13" fmla="*/ 366 h 375"/>
                  <a:gd name="T14" fmla="*/ 0 w 612"/>
                  <a:gd name="T15" fmla="*/ 345 h 375"/>
                  <a:gd name="T16" fmla="*/ 25 w 612"/>
                  <a:gd name="T17" fmla="*/ 0 h 375"/>
                  <a:gd name="T18" fmla="*/ 25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3" y="0"/>
                    </a:moveTo>
                    <a:lnTo>
                      <a:pt x="565" y="27"/>
                    </a:lnTo>
                    <a:lnTo>
                      <a:pt x="569" y="121"/>
                    </a:lnTo>
                    <a:lnTo>
                      <a:pt x="593" y="197"/>
                    </a:lnTo>
                    <a:lnTo>
                      <a:pt x="596" y="296"/>
                    </a:lnTo>
                    <a:lnTo>
                      <a:pt x="612" y="375"/>
                    </a:lnTo>
                    <a:lnTo>
                      <a:pt x="290" y="366"/>
                    </a:lnTo>
                    <a:lnTo>
                      <a:pt x="0" y="345"/>
                    </a:lnTo>
                    <a:lnTo>
                      <a:pt x="33"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9" name="Freeform 38"/>
              <p:cNvSpPr>
                <a:spLocks/>
              </p:cNvSpPr>
              <p:nvPr/>
            </p:nvSpPr>
            <p:spPr bwMode="auto">
              <a:xfrm>
                <a:off x="3549010" y="1843002"/>
                <a:ext cx="977378" cy="677383"/>
              </a:xfrm>
              <a:custGeom>
                <a:avLst/>
                <a:gdLst>
                  <a:gd name="T0" fmla="*/ 24 w 654"/>
                  <a:gd name="T1" fmla="*/ 0 h 427"/>
                  <a:gd name="T2" fmla="*/ 252 w 654"/>
                  <a:gd name="T3" fmla="*/ 21 h 427"/>
                  <a:gd name="T4" fmla="*/ 504 w 654"/>
                  <a:gd name="T5" fmla="*/ 30 h 427"/>
                  <a:gd name="T6" fmla="*/ 486 w 654"/>
                  <a:gd name="T7" fmla="*/ 71 h 427"/>
                  <a:gd name="T8" fmla="*/ 512 w 654"/>
                  <a:gd name="T9" fmla="*/ 100 h 427"/>
                  <a:gd name="T10" fmla="*/ 510 w 654"/>
                  <a:gd name="T11" fmla="*/ 310 h 427"/>
                  <a:gd name="T12" fmla="*/ 499 w 654"/>
                  <a:gd name="T13" fmla="*/ 309 h 427"/>
                  <a:gd name="T14" fmla="*/ 499 w 654"/>
                  <a:gd name="T15" fmla="*/ 336 h 427"/>
                  <a:gd name="T16" fmla="*/ 510 w 654"/>
                  <a:gd name="T17" fmla="*/ 356 h 427"/>
                  <a:gd name="T18" fmla="*/ 504 w 654"/>
                  <a:gd name="T19" fmla="*/ 377 h 427"/>
                  <a:gd name="T20" fmla="*/ 510 w 654"/>
                  <a:gd name="T21" fmla="*/ 427 h 427"/>
                  <a:gd name="T22" fmla="*/ 497 w 654"/>
                  <a:gd name="T23" fmla="*/ 420 h 427"/>
                  <a:gd name="T24" fmla="*/ 482 w 654"/>
                  <a:gd name="T25" fmla="*/ 403 h 427"/>
                  <a:gd name="T26" fmla="*/ 439 w 654"/>
                  <a:gd name="T27" fmla="*/ 383 h 427"/>
                  <a:gd name="T28" fmla="*/ 395 w 654"/>
                  <a:gd name="T29" fmla="*/ 386 h 427"/>
                  <a:gd name="T30" fmla="*/ 370 w 654"/>
                  <a:gd name="T31" fmla="*/ 362 h 427"/>
                  <a:gd name="T32" fmla="*/ 0 w 654"/>
                  <a:gd name="T33" fmla="*/ 335 h 427"/>
                  <a:gd name="T34" fmla="*/ 24 w 654"/>
                  <a:gd name="T35" fmla="*/ 0 h 427"/>
                  <a:gd name="T36" fmla="*/ 24 w 654"/>
                  <a:gd name="T37" fmla="*/ 0 h 4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7"/>
                  <a:gd name="T59" fmla="*/ 654 w 654"/>
                  <a:gd name="T60" fmla="*/ 427 h 4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7">
                    <a:moveTo>
                      <a:pt x="32" y="0"/>
                    </a:moveTo>
                    <a:lnTo>
                      <a:pt x="322" y="21"/>
                    </a:lnTo>
                    <a:lnTo>
                      <a:pt x="644" y="30"/>
                    </a:lnTo>
                    <a:lnTo>
                      <a:pt x="622" y="71"/>
                    </a:lnTo>
                    <a:lnTo>
                      <a:pt x="654" y="100"/>
                    </a:lnTo>
                    <a:lnTo>
                      <a:pt x="652" y="310"/>
                    </a:lnTo>
                    <a:lnTo>
                      <a:pt x="639" y="309"/>
                    </a:lnTo>
                    <a:lnTo>
                      <a:pt x="639" y="336"/>
                    </a:lnTo>
                    <a:lnTo>
                      <a:pt x="651" y="356"/>
                    </a:lnTo>
                    <a:lnTo>
                      <a:pt x="644" y="377"/>
                    </a:lnTo>
                    <a:lnTo>
                      <a:pt x="651" y="427"/>
                    </a:lnTo>
                    <a:lnTo>
                      <a:pt x="636" y="420"/>
                    </a:lnTo>
                    <a:lnTo>
                      <a:pt x="618" y="403"/>
                    </a:lnTo>
                    <a:lnTo>
                      <a:pt x="562" y="383"/>
                    </a:lnTo>
                    <a:lnTo>
                      <a:pt x="505" y="386"/>
                    </a:lnTo>
                    <a:lnTo>
                      <a:pt x="473" y="362"/>
                    </a:lnTo>
                    <a:lnTo>
                      <a:pt x="0" y="335"/>
                    </a:lnTo>
                    <a:lnTo>
                      <a:pt x="32"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0" name="Freeform 39"/>
              <p:cNvSpPr>
                <a:spLocks/>
              </p:cNvSpPr>
              <p:nvPr/>
            </p:nvSpPr>
            <p:spPr bwMode="auto">
              <a:xfrm>
                <a:off x="3518146" y="2376334"/>
                <a:ext cx="1143704" cy="593354"/>
              </a:xfrm>
              <a:custGeom>
                <a:avLst/>
                <a:gdLst>
                  <a:gd name="T0" fmla="*/ 17 w 767"/>
                  <a:gd name="T1" fmla="*/ 0 h 374"/>
                  <a:gd name="T2" fmla="*/ 385 w 767"/>
                  <a:gd name="T3" fmla="*/ 27 h 374"/>
                  <a:gd name="T4" fmla="*/ 410 w 767"/>
                  <a:gd name="T5" fmla="*/ 51 h 374"/>
                  <a:gd name="T6" fmla="*/ 455 w 767"/>
                  <a:gd name="T7" fmla="*/ 48 h 374"/>
                  <a:gd name="T8" fmla="*/ 499 w 767"/>
                  <a:gd name="T9" fmla="*/ 68 h 374"/>
                  <a:gd name="T10" fmla="*/ 513 w 767"/>
                  <a:gd name="T11" fmla="*/ 85 h 374"/>
                  <a:gd name="T12" fmla="*/ 525 w 767"/>
                  <a:gd name="T13" fmla="*/ 92 h 374"/>
                  <a:gd name="T14" fmla="*/ 545 w 767"/>
                  <a:gd name="T15" fmla="*/ 163 h 374"/>
                  <a:gd name="T16" fmla="*/ 545 w 767"/>
                  <a:gd name="T17" fmla="*/ 184 h 374"/>
                  <a:gd name="T18" fmla="*/ 558 w 767"/>
                  <a:gd name="T19" fmla="*/ 218 h 374"/>
                  <a:gd name="T20" fmla="*/ 566 w 767"/>
                  <a:gd name="T21" fmla="*/ 272 h 374"/>
                  <a:gd name="T22" fmla="*/ 561 w 767"/>
                  <a:gd name="T23" fmla="*/ 288 h 374"/>
                  <a:gd name="T24" fmla="*/ 570 w 767"/>
                  <a:gd name="T25" fmla="*/ 306 h 374"/>
                  <a:gd name="T26" fmla="*/ 599 w 767"/>
                  <a:gd name="T27" fmla="*/ 374 h 374"/>
                  <a:gd name="T28" fmla="*/ 332 w 767"/>
                  <a:gd name="T29" fmla="*/ 370 h 374"/>
                  <a:gd name="T30" fmla="*/ 131 w 767"/>
                  <a:gd name="T31" fmla="*/ 354 h 374"/>
                  <a:gd name="T32" fmla="*/ 137 w 767"/>
                  <a:gd name="T33" fmla="*/ 242 h 374"/>
                  <a:gd name="T34" fmla="*/ 0 w 767"/>
                  <a:gd name="T35" fmla="*/ 226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4" y="27"/>
                    </a:lnTo>
                    <a:lnTo>
                      <a:pt x="526" y="51"/>
                    </a:lnTo>
                    <a:lnTo>
                      <a:pt x="583" y="48"/>
                    </a:lnTo>
                    <a:lnTo>
                      <a:pt x="639" y="68"/>
                    </a:lnTo>
                    <a:lnTo>
                      <a:pt x="657" y="85"/>
                    </a:lnTo>
                    <a:lnTo>
                      <a:pt x="672" y="92"/>
                    </a:lnTo>
                    <a:lnTo>
                      <a:pt x="698" y="163"/>
                    </a:lnTo>
                    <a:lnTo>
                      <a:pt x="698" y="184"/>
                    </a:lnTo>
                    <a:lnTo>
                      <a:pt x="715" y="218"/>
                    </a:lnTo>
                    <a:lnTo>
                      <a:pt x="724" y="272"/>
                    </a:lnTo>
                    <a:lnTo>
                      <a:pt x="719" y="288"/>
                    </a:lnTo>
                    <a:lnTo>
                      <a:pt x="730" y="306"/>
                    </a:lnTo>
                    <a:lnTo>
                      <a:pt x="767" y="374"/>
                    </a:lnTo>
                    <a:lnTo>
                      <a:pt x="426" y="370"/>
                    </a:lnTo>
                    <a:lnTo>
                      <a:pt x="167" y="354"/>
                    </a:lnTo>
                    <a:lnTo>
                      <a:pt x="175" y="242"/>
                    </a:lnTo>
                    <a:lnTo>
                      <a:pt x="0" y="226"/>
                    </a:lnTo>
                    <a:lnTo>
                      <a:pt x="21"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1" name="Freeform 40"/>
              <p:cNvSpPr>
                <a:spLocks/>
              </p:cNvSpPr>
              <p:nvPr/>
            </p:nvSpPr>
            <p:spPr bwMode="auto">
              <a:xfrm>
                <a:off x="3732483" y="2938820"/>
                <a:ext cx="1032248" cy="577920"/>
              </a:xfrm>
              <a:custGeom>
                <a:avLst/>
                <a:gdLst>
                  <a:gd name="T0" fmla="*/ 19 w 691"/>
                  <a:gd name="T1" fmla="*/ 0 h 364"/>
                  <a:gd name="T2" fmla="*/ 220 w 691"/>
                  <a:gd name="T3" fmla="*/ 16 h 364"/>
                  <a:gd name="T4" fmla="*/ 487 w 691"/>
                  <a:gd name="T5" fmla="*/ 20 h 364"/>
                  <a:gd name="T6" fmla="*/ 501 w 691"/>
                  <a:gd name="T7" fmla="*/ 36 h 364"/>
                  <a:gd name="T8" fmla="*/ 511 w 691"/>
                  <a:gd name="T9" fmla="*/ 33 h 364"/>
                  <a:gd name="T10" fmla="*/ 521 w 691"/>
                  <a:gd name="T11" fmla="*/ 50 h 364"/>
                  <a:gd name="T12" fmla="*/ 513 w 691"/>
                  <a:gd name="T13" fmla="*/ 50 h 364"/>
                  <a:gd name="T14" fmla="*/ 503 w 691"/>
                  <a:gd name="T15" fmla="*/ 73 h 364"/>
                  <a:gd name="T16" fmla="*/ 525 w 691"/>
                  <a:gd name="T17" fmla="*/ 112 h 364"/>
                  <a:gd name="T18" fmla="*/ 541 w 691"/>
                  <a:gd name="T19" fmla="*/ 118 h 364"/>
                  <a:gd name="T20" fmla="*/ 539 w 691"/>
                  <a:gd name="T21" fmla="*/ 363 h 364"/>
                  <a:gd name="T22" fmla="*/ 309 w 691"/>
                  <a:gd name="T23" fmla="*/ 364 h 364"/>
                  <a:gd name="T24" fmla="*/ 0 w 691"/>
                  <a:gd name="T25" fmla="*/ 347 h 364"/>
                  <a:gd name="T26" fmla="*/ 19 w 691"/>
                  <a:gd name="T27" fmla="*/ 0 h 364"/>
                  <a:gd name="T28" fmla="*/ 19 w 691"/>
                  <a:gd name="T29" fmla="*/ 0 h 3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4"/>
                  <a:gd name="T47" fmla="*/ 691 w 691"/>
                  <a:gd name="T48" fmla="*/ 364 h 3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4">
                    <a:moveTo>
                      <a:pt x="23" y="0"/>
                    </a:moveTo>
                    <a:lnTo>
                      <a:pt x="282" y="16"/>
                    </a:lnTo>
                    <a:lnTo>
                      <a:pt x="623" y="20"/>
                    </a:lnTo>
                    <a:lnTo>
                      <a:pt x="641" y="36"/>
                    </a:lnTo>
                    <a:lnTo>
                      <a:pt x="652" y="33"/>
                    </a:lnTo>
                    <a:lnTo>
                      <a:pt x="665" y="50"/>
                    </a:lnTo>
                    <a:lnTo>
                      <a:pt x="654" y="50"/>
                    </a:lnTo>
                    <a:lnTo>
                      <a:pt x="643" y="73"/>
                    </a:lnTo>
                    <a:lnTo>
                      <a:pt x="670" y="112"/>
                    </a:lnTo>
                    <a:lnTo>
                      <a:pt x="691" y="118"/>
                    </a:lnTo>
                    <a:lnTo>
                      <a:pt x="688" y="363"/>
                    </a:lnTo>
                    <a:lnTo>
                      <a:pt x="395" y="364"/>
                    </a:lnTo>
                    <a:lnTo>
                      <a:pt x="0" y="347"/>
                    </a:lnTo>
                    <a:lnTo>
                      <a:pt x="23"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2" name="Freeform 41"/>
              <p:cNvSpPr>
                <a:spLocks/>
              </p:cNvSpPr>
              <p:nvPr/>
            </p:nvSpPr>
            <p:spPr bwMode="auto">
              <a:xfrm>
                <a:off x="3591878" y="3479013"/>
                <a:ext cx="1198573" cy="648230"/>
              </a:xfrm>
              <a:custGeom>
                <a:avLst/>
                <a:gdLst>
                  <a:gd name="T0" fmla="*/ 5 w 803"/>
                  <a:gd name="T1" fmla="*/ 0 h 408"/>
                  <a:gd name="T2" fmla="*/ 73 w 803"/>
                  <a:gd name="T3" fmla="*/ 7 h 408"/>
                  <a:gd name="T4" fmla="*/ 383 w 803"/>
                  <a:gd name="T5" fmla="*/ 24 h 408"/>
                  <a:gd name="T6" fmla="*/ 611 w 803"/>
                  <a:gd name="T7" fmla="*/ 23 h 408"/>
                  <a:gd name="T8" fmla="*/ 614 w 803"/>
                  <a:gd name="T9" fmla="*/ 83 h 408"/>
                  <a:gd name="T10" fmla="*/ 628 w 803"/>
                  <a:gd name="T11" fmla="*/ 213 h 408"/>
                  <a:gd name="T12" fmla="*/ 625 w 803"/>
                  <a:gd name="T13" fmla="*/ 412 h 408"/>
                  <a:gd name="T14" fmla="*/ 574 w 803"/>
                  <a:gd name="T15" fmla="*/ 378 h 408"/>
                  <a:gd name="T16" fmla="*/ 522 w 803"/>
                  <a:gd name="T17" fmla="*/ 391 h 408"/>
                  <a:gd name="T18" fmla="*/ 481 w 803"/>
                  <a:gd name="T19" fmla="*/ 405 h 408"/>
                  <a:gd name="T20" fmla="*/ 424 w 803"/>
                  <a:gd name="T21" fmla="*/ 405 h 408"/>
                  <a:gd name="T22" fmla="*/ 383 w 803"/>
                  <a:gd name="T23" fmla="*/ 375 h 408"/>
                  <a:gd name="T24" fmla="*/ 370 w 803"/>
                  <a:gd name="T25" fmla="*/ 391 h 408"/>
                  <a:gd name="T26" fmla="*/ 304 w 803"/>
                  <a:gd name="T27" fmla="*/ 354 h 408"/>
                  <a:gd name="T28" fmla="*/ 272 w 803"/>
                  <a:gd name="T29" fmla="*/ 344 h 408"/>
                  <a:gd name="T30" fmla="*/ 256 w 803"/>
                  <a:gd name="T31" fmla="*/ 323 h 408"/>
                  <a:gd name="T32" fmla="*/ 234 w 803"/>
                  <a:gd name="T33" fmla="*/ 323 h 408"/>
                  <a:gd name="T34" fmla="*/ 213 w 803"/>
                  <a:gd name="T35" fmla="*/ 300 h 408"/>
                  <a:gd name="T36" fmla="*/ 220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7"/>
                    </a:lnTo>
                    <a:lnTo>
                      <a:pt x="489" y="24"/>
                    </a:lnTo>
                    <a:lnTo>
                      <a:pt x="782" y="23"/>
                    </a:lnTo>
                    <a:lnTo>
                      <a:pt x="785" y="83"/>
                    </a:lnTo>
                    <a:lnTo>
                      <a:pt x="803" y="209"/>
                    </a:lnTo>
                    <a:lnTo>
                      <a:pt x="800" y="408"/>
                    </a:lnTo>
                    <a:lnTo>
                      <a:pt x="735" y="374"/>
                    </a:lnTo>
                    <a:lnTo>
                      <a:pt x="667" y="387"/>
                    </a:lnTo>
                    <a:lnTo>
                      <a:pt x="617" y="401"/>
                    </a:lnTo>
                    <a:lnTo>
                      <a:pt x="544" y="401"/>
                    </a:lnTo>
                    <a:lnTo>
                      <a:pt x="489" y="371"/>
                    </a:lnTo>
                    <a:lnTo>
                      <a:pt x="473" y="387"/>
                    </a:lnTo>
                    <a:lnTo>
                      <a:pt x="389" y="350"/>
                    </a:lnTo>
                    <a:lnTo>
                      <a:pt x="347" y="340"/>
                    </a:lnTo>
                    <a:lnTo>
                      <a:pt x="326" y="319"/>
                    </a:lnTo>
                    <a:lnTo>
                      <a:pt x="300" y="319"/>
                    </a:lnTo>
                    <a:lnTo>
                      <a:pt x="272" y="296"/>
                    </a:lnTo>
                    <a:lnTo>
                      <a:pt x="282" y="76"/>
                    </a:lnTo>
                    <a:lnTo>
                      <a:pt x="0" y="60"/>
                    </a:lnTo>
                    <a:lnTo>
                      <a:pt x="5"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3" name="Freeform 42"/>
              <p:cNvSpPr>
                <a:spLocks/>
              </p:cNvSpPr>
              <p:nvPr/>
            </p:nvSpPr>
            <p:spPr bwMode="auto">
              <a:xfrm>
                <a:off x="4440653" y="1292520"/>
                <a:ext cx="903646" cy="1042656"/>
              </a:xfrm>
              <a:custGeom>
                <a:avLst/>
                <a:gdLst>
                  <a:gd name="T0" fmla="*/ 4 w 606"/>
                  <a:gd name="T1" fmla="*/ 124 h 658"/>
                  <a:gd name="T2" fmla="*/ 22 w 606"/>
                  <a:gd name="T3" fmla="*/ 200 h 658"/>
                  <a:gd name="T4" fmla="*/ 24 w 606"/>
                  <a:gd name="T5" fmla="*/ 299 h 658"/>
                  <a:gd name="T6" fmla="*/ 37 w 606"/>
                  <a:gd name="T7" fmla="*/ 374 h 658"/>
                  <a:gd name="T8" fmla="*/ 21 w 606"/>
                  <a:gd name="T9" fmla="*/ 415 h 658"/>
                  <a:gd name="T10" fmla="*/ 45 w 606"/>
                  <a:gd name="T11" fmla="*/ 444 h 658"/>
                  <a:gd name="T12" fmla="*/ 43 w 606"/>
                  <a:gd name="T13" fmla="*/ 654 h 658"/>
                  <a:gd name="T14" fmla="*/ 388 w 606"/>
                  <a:gd name="T15" fmla="*/ 645 h 658"/>
                  <a:gd name="T16" fmla="*/ 383 w 606"/>
                  <a:gd name="T17" fmla="*/ 604 h 658"/>
                  <a:gd name="T18" fmla="*/ 346 w 606"/>
                  <a:gd name="T19" fmla="*/ 569 h 658"/>
                  <a:gd name="T20" fmla="*/ 327 w 606"/>
                  <a:gd name="T21" fmla="*/ 543 h 658"/>
                  <a:gd name="T22" fmla="*/ 280 w 606"/>
                  <a:gd name="T23" fmla="*/ 505 h 658"/>
                  <a:gd name="T24" fmla="*/ 282 w 606"/>
                  <a:gd name="T25" fmla="*/ 444 h 658"/>
                  <a:gd name="T26" fmla="*/ 272 w 606"/>
                  <a:gd name="T27" fmla="*/ 405 h 658"/>
                  <a:gd name="T28" fmla="*/ 310 w 606"/>
                  <a:gd name="T29" fmla="*/ 347 h 658"/>
                  <a:gd name="T30" fmla="*/ 309 w 606"/>
                  <a:gd name="T31" fmla="*/ 293 h 658"/>
                  <a:gd name="T32" fmla="*/ 372 w 606"/>
                  <a:gd name="T33" fmla="*/ 233 h 658"/>
                  <a:gd name="T34" fmla="*/ 387 w 606"/>
                  <a:gd name="T35" fmla="*/ 199 h 658"/>
                  <a:gd name="T36" fmla="*/ 474 w 606"/>
                  <a:gd name="T37" fmla="*/ 140 h 658"/>
                  <a:gd name="T38" fmla="*/ 435 w 606"/>
                  <a:gd name="T39" fmla="*/ 119 h 658"/>
                  <a:gd name="T40" fmla="*/ 401 w 606"/>
                  <a:gd name="T41" fmla="*/ 123 h 658"/>
                  <a:gd name="T42" fmla="*/ 393 w 606"/>
                  <a:gd name="T43" fmla="*/ 106 h 658"/>
                  <a:gd name="T44" fmla="*/ 329 w 606"/>
                  <a:gd name="T45" fmla="*/ 105 h 658"/>
                  <a:gd name="T46" fmla="*/ 288 w 606"/>
                  <a:gd name="T47" fmla="*/ 90 h 658"/>
                  <a:gd name="T48" fmla="*/ 201 w 606"/>
                  <a:gd name="T49" fmla="*/ 79 h 658"/>
                  <a:gd name="T50" fmla="*/ 188 w 606"/>
                  <a:gd name="T51" fmla="*/ 60 h 658"/>
                  <a:gd name="T52" fmla="*/ 152 w 606"/>
                  <a:gd name="T53" fmla="*/ 40 h 658"/>
                  <a:gd name="T54" fmla="*/ 147 w 606"/>
                  <a:gd name="T55" fmla="*/ 0 h 658"/>
                  <a:gd name="T56" fmla="*/ 123 w 606"/>
                  <a:gd name="T57" fmla="*/ 0 h 658"/>
                  <a:gd name="T58" fmla="*/ 123 w 606"/>
                  <a:gd name="T59" fmla="*/ 30 h 658"/>
                  <a:gd name="T60" fmla="*/ 0 w 606"/>
                  <a:gd name="T61" fmla="*/ 30 h 658"/>
                  <a:gd name="T62" fmla="*/ 4 w 606"/>
                  <a:gd name="T63" fmla="*/ 124 h 658"/>
                  <a:gd name="T64" fmla="*/ 4 w 606"/>
                  <a:gd name="T65" fmla="*/ 124 h 6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8"/>
                  <a:gd name="T101" fmla="*/ 606 w 606"/>
                  <a:gd name="T102" fmla="*/ 658 h 6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8">
                    <a:moveTo>
                      <a:pt x="4" y="124"/>
                    </a:moveTo>
                    <a:lnTo>
                      <a:pt x="28" y="200"/>
                    </a:lnTo>
                    <a:lnTo>
                      <a:pt x="31" y="299"/>
                    </a:lnTo>
                    <a:lnTo>
                      <a:pt x="47" y="378"/>
                    </a:lnTo>
                    <a:lnTo>
                      <a:pt x="25" y="419"/>
                    </a:lnTo>
                    <a:lnTo>
                      <a:pt x="57" y="448"/>
                    </a:lnTo>
                    <a:lnTo>
                      <a:pt x="55" y="658"/>
                    </a:lnTo>
                    <a:lnTo>
                      <a:pt x="497" y="649"/>
                    </a:lnTo>
                    <a:lnTo>
                      <a:pt x="489" y="608"/>
                    </a:lnTo>
                    <a:lnTo>
                      <a:pt x="442" y="573"/>
                    </a:lnTo>
                    <a:lnTo>
                      <a:pt x="418" y="547"/>
                    </a:lnTo>
                    <a:lnTo>
                      <a:pt x="358" y="509"/>
                    </a:lnTo>
                    <a:lnTo>
                      <a:pt x="360" y="448"/>
                    </a:lnTo>
                    <a:lnTo>
                      <a:pt x="347" y="409"/>
                    </a:lnTo>
                    <a:lnTo>
                      <a:pt x="397" y="351"/>
                    </a:lnTo>
                    <a:lnTo>
                      <a:pt x="394" y="293"/>
                    </a:lnTo>
                    <a:lnTo>
                      <a:pt x="475" y="233"/>
                    </a:lnTo>
                    <a:lnTo>
                      <a:pt x="494" y="199"/>
                    </a:lnTo>
                    <a:lnTo>
                      <a:pt x="606" y="140"/>
                    </a:lnTo>
                    <a:lnTo>
                      <a:pt x="556" y="119"/>
                    </a:lnTo>
                    <a:lnTo>
                      <a:pt x="512" y="123"/>
                    </a:lnTo>
                    <a:lnTo>
                      <a:pt x="502" y="106"/>
                    </a:lnTo>
                    <a:lnTo>
                      <a:pt x="421" y="105"/>
                    </a:lnTo>
                    <a:lnTo>
                      <a:pt x="368" y="90"/>
                    </a:lnTo>
                    <a:lnTo>
                      <a:pt x="256" y="79"/>
                    </a:lnTo>
                    <a:lnTo>
                      <a:pt x="240" y="60"/>
                    </a:lnTo>
                    <a:lnTo>
                      <a:pt x="195" y="40"/>
                    </a:lnTo>
                    <a:lnTo>
                      <a:pt x="187" y="0"/>
                    </a:lnTo>
                    <a:lnTo>
                      <a:pt x="157" y="0"/>
                    </a:lnTo>
                    <a:lnTo>
                      <a:pt x="157" y="30"/>
                    </a:lnTo>
                    <a:lnTo>
                      <a:pt x="0" y="30"/>
                    </a:lnTo>
                    <a:lnTo>
                      <a:pt x="4" y="12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4" name="Freeform 43"/>
              <p:cNvSpPr>
                <a:spLocks/>
              </p:cNvSpPr>
              <p:nvPr/>
            </p:nvSpPr>
            <p:spPr bwMode="auto">
              <a:xfrm>
                <a:off x="4504097" y="2321458"/>
                <a:ext cx="828198" cy="571061"/>
              </a:xfrm>
              <a:custGeom>
                <a:avLst/>
                <a:gdLst>
                  <a:gd name="T0" fmla="*/ 0 w 556"/>
                  <a:gd name="T1" fmla="*/ 35 h 359"/>
                  <a:gd name="T2" fmla="*/ 8 w 556"/>
                  <a:gd name="T3" fmla="*/ 55 h 359"/>
                  <a:gd name="T4" fmla="*/ 5 w 556"/>
                  <a:gd name="T5" fmla="*/ 76 h 359"/>
                  <a:gd name="T6" fmla="*/ 8 w 556"/>
                  <a:gd name="T7" fmla="*/ 126 h 359"/>
                  <a:gd name="T8" fmla="*/ 30 w 556"/>
                  <a:gd name="T9" fmla="*/ 201 h 359"/>
                  <a:gd name="T10" fmla="*/ 30 w 556"/>
                  <a:gd name="T11" fmla="*/ 222 h 359"/>
                  <a:gd name="T12" fmla="*/ 43 w 556"/>
                  <a:gd name="T13" fmla="*/ 256 h 359"/>
                  <a:gd name="T14" fmla="*/ 50 w 556"/>
                  <a:gd name="T15" fmla="*/ 310 h 359"/>
                  <a:gd name="T16" fmla="*/ 46 w 556"/>
                  <a:gd name="T17" fmla="*/ 326 h 359"/>
                  <a:gd name="T18" fmla="*/ 54 w 556"/>
                  <a:gd name="T19" fmla="*/ 344 h 359"/>
                  <a:gd name="T20" fmla="*/ 333 w 556"/>
                  <a:gd name="T21" fmla="*/ 335 h 359"/>
                  <a:gd name="T22" fmla="*/ 353 w 556"/>
                  <a:gd name="T23" fmla="*/ 363 h 359"/>
                  <a:gd name="T24" fmla="*/ 383 w 556"/>
                  <a:gd name="T25" fmla="*/ 282 h 359"/>
                  <a:gd name="T26" fmla="*/ 374 w 556"/>
                  <a:gd name="T27" fmla="*/ 251 h 359"/>
                  <a:gd name="T28" fmla="*/ 422 w 556"/>
                  <a:gd name="T29" fmla="*/ 203 h 359"/>
                  <a:gd name="T30" fmla="*/ 432 w 556"/>
                  <a:gd name="T31" fmla="*/ 163 h 359"/>
                  <a:gd name="T32" fmla="*/ 396 w 556"/>
                  <a:gd name="T33" fmla="*/ 111 h 359"/>
                  <a:gd name="T34" fmla="*/ 360 w 556"/>
                  <a:gd name="T35" fmla="*/ 58 h 359"/>
                  <a:gd name="T36" fmla="*/ 353 w 556"/>
                  <a:gd name="T37" fmla="*/ 0 h 359"/>
                  <a:gd name="T38" fmla="*/ 9 w 556"/>
                  <a:gd name="T39" fmla="*/ 9 h 359"/>
                  <a:gd name="T40" fmla="*/ 0 w 556"/>
                  <a:gd name="T41" fmla="*/ 8 h 359"/>
                  <a:gd name="T42" fmla="*/ 0 w 556"/>
                  <a:gd name="T43" fmla="*/ 35 h 359"/>
                  <a:gd name="T44" fmla="*/ 0 w 556"/>
                  <a:gd name="T45" fmla="*/ 35 h 3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6"/>
                  <a:gd name="T70" fmla="*/ 0 h 359"/>
                  <a:gd name="T71" fmla="*/ 556 w 556"/>
                  <a:gd name="T72" fmla="*/ 359 h 3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6" h="359">
                    <a:moveTo>
                      <a:pt x="0" y="35"/>
                    </a:moveTo>
                    <a:lnTo>
                      <a:pt x="12" y="55"/>
                    </a:lnTo>
                    <a:lnTo>
                      <a:pt x="5" y="76"/>
                    </a:lnTo>
                    <a:lnTo>
                      <a:pt x="12" y="126"/>
                    </a:lnTo>
                    <a:lnTo>
                      <a:pt x="38" y="197"/>
                    </a:lnTo>
                    <a:lnTo>
                      <a:pt x="38" y="218"/>
                    </a:lnTo>
                    <a:lnTo>
                      <a:pt x="55" y="252"/>
                    </a:lnTo>
                    <a:lnTo>
                      <a:pt x="64" y="306"/>
                    </a:lnTo>
                    <a:lnTo>
                      <a:pt x="59" y="322"/>
                    </a:lnTo>
                    <a:lnTo>
                      <a:pt x="70" y="340"/>
                    </a:lnTo>
                    <a:lnTo>
                      <a:pt x="429" y="331"/>
                    </a:lnTo>
                    <a:lnTo>
                      <a:pt x="455" y="359"/>
                    </a:lnTo>
                    <a:lnTo>
                      <a:pt x="493" y="278"/>
                    </a:lnTo>
                    <a:lnTo>
                      <a:pt x="481" y="247"/>
                    </a:lnTo>
                    <a:lnTo>
                      <a:pt x="543" y="199"/>
                    </a:lnTo>
                    <a:lnTo>
                      <a:pt x="556" y="163"/>
                    </a:lnTo>
                    <a:lnTo>
                      <a:pt x="510" y="111"/>
                    </a:lnTo>
                    <a:lnTo>
                      <a:pt x="463" y="58"/>
                    </a:lnTo>
                    <a:lnTo>
                      <a:pt x="455" y="0"/>
                    </a:lnTo>
                    <a:lnTo>
                      <a:pt x="13" y="9"/>
                    </a:lnTo>
                    <a:lnTo>
                      <a:pt x="0" y="8"/>
                    </a:lnTo>
                    <a:lnTo>
                      <a:pt x="0" y="3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5" name="Freeform 44"/>
              <p:cNvSpPr>
                <a:spLocks/>
              </p:cNvSpPr>
              <p:nvPr/>
            </p:nvSpPr>
            <p:spPr bwMode="auto">
              <a:xfrm>
                <a:off x="4606979" y="2847931"/>
                <a:ext cx="924221" cy="833439"/>
              </a:xfrm>
              <a:custGeom>
                <a:avLst/>
                <a:gdLst>
                  <a:gd name="T0" fmla="*/ 29 w 619"/>
                  <a:gd name="T1" fmla="*/ 77 h 525"/>
                  <a:gd name="T2" fmla="*/ 43 w 619"/>
                  <a:gd name="T3" fmla="*/ 93 h 525"/>
                  <a:gd name="T4" fmla="*/ 52 w 619"/>
                  <a:gd name="T5" fmla="*/ 90 h 525"/>
                  <a:gd name="T6" fmla="*/ 62 w 619"/>
                  <a:gd name="T7" fmla="*/ 107 h 525"/>
                  <a:gd name="T8" fmla="*/ 53 w 619"/>
                  <a:gd name="T9" fmla="*/ 107 h 525"/>
                  <a:gd name="T10" fmla="*/ 45 w 619"/>
                  <a:gd name="T11" fmla="*/ 130 h 525"/>
                  <a:gd name="T12" fmla="*/ 66 w 619"/>
                  <a:gd name="T13" fmla="*/ 169 h 525"/>
                  <a:gd name="T14" fmla="*/ 82 w 619"/>
                  <a:gd name="T15" fmla="*/ 175 h 525"/>
                  <a:gd name="T16" fmla="*/ 80 w 619"/>
                  <a:gd name="T17" fmla="*/ 420 h 525"/>
                  <a:gd name="T18" fmla="*/ 82 w 619"/>
                  <a:gd name="T19" fmla="*/ 480 h 525"/>
                  <a:gd name="T20" fmla="*/ 404 w 619"/>
                  <a:gd name="T21" fmla="*/ 467 h 525"/>
                  <a:gd name="T22" fmla="*/ 407 w 619"/>
                  <a:gd name="T23" fmla="*/ 502 h 525"/>
                  <a:gd name="T24" fmla="*/ 394 w 619"/>
                  <a:gd name="T25" fmla="*/ 525 h 525"/>
                  <a:gd name="T26" fmla="*/ 443 w 619"/>
                  <a:gd name="T27" fmla="*/ 522 h 525"/>
                  <a:gd name="T28" fmla="*/ 451 w 619"/>
                  <a:gd name="T29" fmla="*/ 502 h 525"/>
                  <a:gd name="T30" fmla="*/ 451 w 619"/>
                  <a:gd name="T31" fmla="*/ 480 h 525"/>
                  <a:gd name="T32" fmla="*/ 464 w 619"/>
                  <a:gd name="T33" fmla="*/ 463 h 525"/>
                  <a:gd name="T34" fmla="*/ 465 w 619"/>
                  <a:gd name="T35" fmla="*/ 446 h 525"/>
                  <a:gd name="T36" fmla="*/ 480 w 619"/>
                  <a:gd name="T37" fmla="*/ 444 h 525"/>
                  <a:gd name="T38" fmla="*/ 483 w 619"/>
                  <a:gd name="T39" fmla="*/ 408 h 525"/>
                  <a:gd name="T40" fmla="*/ 465 w 619"/>
                  <a:gd name="T41" fmla="*/ 404 h 525"/>
                  <a:gd name="T42" fmla="*/ 453 w 619"/>
                  <a:gd name="T43" fmla="*/ 378 h 525"/>
                  <a:gd name="T44" fmla="*/ 437 w 619"/>
                  <a:gd name="T45" fmla="*/ 315 h 525"/>
                  <a:gd name="T46" fmla="*/ 417 w 619"/>
                  <a:gd name="T47" fmla="*/ 305 h 525"/>
                  <a:gd name="T48" fmla="*/ 394 w 619"/>
                  <a:gd name="T49" fmla="*/ 282 h 525"/>
                  <a:gd name="T50" fmla="*/ 385 w 619"/>
                  <a:gd name="T51" fmla="*/ 250 h 525"/>
                  <a:gd name="T52" fmla="*/ 399 w 619"/>
                  <a:gd name="T53" fmla="*/ 200 h 525"/>
                  <a:gd name="T54" fmla="*/ 386 w 619"/>
                  <a:gd name="T55" fmla="*/ 190 h 525"/>
                  <a:gd name="T56" fmla="*/ 360 w 619"/>
                  <a:gd name="T57" fmla="*/ 190 h 525"/>
                  <a:gd name="T58" fmla="*/ 354 w 619"/>
                  <a:gd name="T59" fmla="*/ 159 h 525"/>
                  <a:gd name="T60" fmla="*/ 307 w 619"/>
                  <a:gd name="T61" fmla="*/ 98 h 525"/>
                  <a:gd name="T62" fmla="*/ 296 w 619"/>
                  <a:gd name="T63" fmla="*/ 47 h 525"/>
                  <a:gd name="T64" fmla="*/ 301 w 619"/>
                  <a:gd name="T65" fmla="*/ 28 h 525"/>
                  <a:gd name="T66" fmla="*/ 281 w 619"/>
                  <a:gd name="T67" fmla="*/ 0 h 525"/>
                  <a:gd name="T68" fmla="*/ 0 w 619"/>
                  <a:gd name="T69" fmla="*/ 9 h 525"/>
                  <a:gd name="T70" fmla="*/ 29 w 619"/>
                  <a:gd name="T71" fmla="*/ 77 h 525"/>
                  <a:gd name="T72" fmla="*/ 29 w 619"/>
                  <a:gd name="T73" fmla="*/ 77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9"/>
                  <a:gd name="T112" fmla="*/ 0 h 525"/>
                  <a:gd name="T113" fmla="*/ 619 w 619"/>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9" h="525">
                    <a:moveTo>
                      <a:pt x="37" y="77"/>
                    </a:moveTo>
                    <a:lnTo>
                      <a:pt x="55" y="93"/>
                    </a:lnTo>
                    <a:lnTo>
                      <a:pt x="66" y="90"/>
                    </a:lnTo>
                    <a:lnTo>
                      <a:pt x="79" y="107"/>
                    </a:lnTo>
                    <a:lnTo>
                      <a:pt x="68" y="107"/>
                    </a:lnTo>
                    <a:lnTo>
                      <a:pt x="57" y="130"/>
                    </a:lnTo>
                    <a:lnTo>
                      <a:pt x="84" y="169"/>
                    </a:lnTo>
                    <a:lnTo>
                      <a:pt x="105" y="175"/>
                    </a:lnTo>
                    <a:lnTo>
                      <a:pt x="102" y="420"/>
                    </a:lnTo>
                    <a:lnTo>
                      <a:pt x="105" y="480"/>
                    </a:lnTo>
                    <a:lnTo>
                      <a:pt x="517" y="467"/>
                    </a:lnTo>
                    <a:lnTo>
                      <a:pt x="520" y="502"/>
                    </a:lnTo>
                    <a:lnTo>
                      <a:pt x="504" y="525"/>
                    </a:lnTo>
                    <a:lnTo>
                      <a:pt x="567" y="522"/>
                    </a:lnTo>
                    <a:lnTo>
                      <a:pt x="578" y="502"/>
                    </a:lnTo>
                    <a:lnTo>
                      <a:pt x="578" y="480"/>
                    </a:lnTo>
                    <a:lnTo>
                      <a:pt x="593" y="463"/>
                    </a:lnTo>
                    <a:lnTo>
                      <a:pt x="597" y="446"/>
                    </a:lnTo>
                    <a:lnTo>
                      <a:pt x="614" y="444"/>
                    </a:lnTo>
                    <a:lnTo>
                      <a:pt x="619" y="408"/>
                    </a:lnTo>
                    <a:lnTo>
                      <a:pt x="596" y="404"/>
                    </a:lnTo>
                    <a:lnTo>
                      <a:pt x="581" y="378"/>
                    </a:lnTo>
                    <a:lnTo>
                      <a:pt x="559" y="315"/>
                    </a:lnTo>
                    <a:lnTo>
                      <a:pt x="533" y="305"/>
                    </a:lnTo>
                    <a:lnTo>
                      <a:pt x="504" y="282"/>
                    </a:lnTo>
                    <a:lnTo>
                      <a:pt x="492" y="250"/>
                    </a:lnTo>
                    <a:lnTo>
                      <a:pt x="510" y="200"/>
                    </a:lnTo>
                    <a:lnTo>
                      <a:pt x="495" y="190"/>
                    </a:lnTo>
                    <a:lnTo>
                      <a:pt x="460" y="190"/>
                    </a:lnTo>
                    <a:lnTo>
                      <a:pt x="452" y="159"/>
                    </a:lnTo>
                    <a:lnTo>
                      <a:pt x="392" y="98"/>
                    </a:lnTo>
                    <a:lnTo>
                      <a:pt x="379" y="47"/>
                    </a:lnTo>
                    <a:lnTo>
                      <a:pt x="385" y="28"/>
                    </a:lnTo>
                    <a:lnTo>
                      <a:pt x="359" y="0"/>
                    </a:lnTo>
                    <a:lnTo>
                      <a:pt x="0" y="9"/>
                    </a:lnTo>
                    <a:lnTo>
                      <a:pt x="37" y="7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6" name="Freeform 45"/>
              <p:cNvSpPr>
                <a:spLocks/>
              </p:cNvSpPr>
              <p:nvPr/>
            </p:nvSpPr>
            <p:spPr bwMode="auto">
              <a:xfrm>
                <a:off x="4764731" y="3588766"/>
                <a:ext cx="697881" cy="651660"/>
              </a:xfrm>
              <a:custGeom>
                <a:avLst/>
                <a:gdLst>
                  <a:gd name="T0" fmla="*/ 14 w 468"/>
                  <a:gd name="T1" fmla="*/ 139 h 409"/>
                  <a:gd name="T2" fmla="*/ 11 w 468"/>
                  <a:gd name="T3" fmla="*/ 342 h 409"/>
                  <a:gd name="T4" fmla="*/ 21 w 468"/>
                  <a:gd name="T5" fmla="*/ 353 h 409"/>
                  <a:gd name="T6" fmla="*/ 45 w 468"/>
                  <a:gd name="T7" fmla="*/ 353 h 409"/>
                  <a:gd name="T8" fmla="*/ 46 w 468"/>
                  <a:gd name="T9" fmla="*/ 413 h 409"/>
                  <a:gd name="T10" fmla="*/ 265 w 468"/>
                  <a:gd name="T11" fmla="*/ 410 h 409"/>
                  <a:gd name="T12" fmla="*/ 259 w 468"/>
                  <a:gd name="T13" fmla="*/ 348 h 409"/>
                  <a:gd name="T14" fmla="*/ 278 w 468"/>
                  <a:gd name="T15" fmla="*/ 280 h 409"/>
                  <a:gd name="T16" fmla="*/ 306 w 468"/>
                  <a:gd name="T17" fmla="*/ 232 h 409"/>
                  <a:gd name="T18" fmla="*/ 304 w 468"/>
                  <a:gd name="T19" fmla="*/ 219 h 409"/>
                  <a:gd name="T20" fmla="*/ 324 w 468"/>
                  <a:gd name="T21" fmla="*/ 173 h 409"/>
                  <a:gd name="T22" fmla="*/ 335 w 468"/>
                  <a:gd name="T23" fmla="*/ 126 h 409"/>
                  <a:gd name="T24" fmla="*/ 332 w 468"/>
                  <a:gd name="T25" fmla="*/ 123 h 409"/>
                  <a:gd name="T26" fmla="*/ 349 w 468"/>
                  <a:gd name="T27" fmla="*/ 105 h 409"/>
                  <a:gd name="T28" fmla="*/ 366 w 468"/>
                  <a:gd name="T29" fmla="*/ 64 h 409"/>
                  <a:gd name="T30" fmla="*/ 361 w 468"/>
                  <a:gd name="T31" fmla="*/ 55 h 409"/>
                  <a:gd name="T32" fmla="*/ 312 w 468"/>
                  <a:gd name="T33" fmla="*/ 58 h 409"/>
                  <a:gd name="T34" fmla="*/ 324 w 468"/>
                  <a:gd name="T35" fmla="*/ 35 h 409"/>
                  <a:gd name="T36" fmla="*/ 322 w 468"/>
                  <a:gd name="T37" fmla="*/ 0 h 409"/>
                  <a:gd name="T38" fmla="*/ 0 w 468"/>
                  <a:gd name="T39" fmla="*/ 13 h 409"/>
                  <a:gd name="T40" fmla="*/ 14 w 468"/>
                  <a:gd name="T41" fmla="*/ 139 h 409"/>
                  <a:gd name="T42" fmla="*/ 14 w 468"/>
                  <a:gd name="T43" fmla="*/ 139 h 4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8"/>
                  <a:gd name="T67" fmla="*/ 0 h 409"/>
                  <a:gd name="T68" fmla="*/ 468 w 468"/>
                  <a:gd name="T69" fmla="*/ 409 h 4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8" h="409">
                    <a:moveTo>
                      <a:pt x="18" y="139"/>
                    </a:moveTo>
                    <a:lnTo>
                      <a:pt x="15" y="338"/>
                    </a:lnTo>
                    <a:lnTo>
                      <a:pt x="25" y="349"/>
                    </a:lnTo>
                    <a:lnTo>
                      <a:pt x="57" y="349"/>
                    </a:lnTo>
                    <a:lnTo>
                      <a:pt x="59" y="409"/>
                    </a:lnTo>
                    <a:lnTo>
                      <a:pt x="339" y="406"/>
                    </a:lnTo>
                    <a:lnTo>
                      <a:pt x="332" y="344"/>
                    </a:lnTo>
                    <a:lnTo>
                      <a:pt x="356" y="276"/>
                    </a:lnTo>
                    <a:lnTo>
                      <a:pt x="392" y="228"/>
                    </a:lnTo>
                    <a:lnTo>
                      <a:pt x="389" y="215"/>
                    </a:lnTo>
                    <a:lnTo>
                      <a:pt x="415" y="173"/>
                    </a:lnTo>
                    <a:lnTo>
                      <a:pt x="429" y="126"/>
                    </a:lnTo>
                    <a:lnTo>
                      <a:pt x="424" y="123"/>
                    </a:lnTo>
                    <a:lnTo>
                      <a:pt x="447" y="105"/>
                    </a:lnTo>
                    <a:lnTo>
                      <a:pt x="468" y="64"/>
                    </a:lnTo>
                    <a:lnTo>
                      <a:pt x="462" y="55"/>
                    </a:lnTo>
                    <a:lnTo>
                      <a:pt x="399" y="58"/>
                    </a:lnTo>
                    <a:lnTo>
                      <a:pt x="415" y="35"/>
                    </a:lnTo>
                    <a:lnTo>
                      <a:pt x="412" y="0"/>
                    </a:lnTo>
                    <a:lnTo>
                      <a:pt x="0" y="13"/>
                    </a:lnTo>
                    <a:lnTo>
                      <a:pt x="18" y="13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7" name="Freeform 46"/>
              <p:cNvSpPr>
                <a:spLocks/>
              </p:cNvSpPr>
              <p:nvPr/>
            </p:nvSpPr>
            <p:spPr bwMode="auto">
              <a:xfrm>
                <a:off x="4852180" y="4235281"/>
                <a:ext cx="793906" cy="715112"/>
              </a:xfrm>
              <a:custGeom>
                <a:avLst/>
                <a:gdLst>
                  <a:gd name="T0" fmla="*/ 0 w 532"/>
                  <a:gd name="T1" fmla="*/ 3 h 450"/>
                  <a:gd name="T2" fmla="*/ 6 w 532"/>
                  <a:gd name="T3" fmla="*/ 125 h 450"/>
                  <a:gd name="T4" fmla="*/ 43 w 532"/>
                  <a:gd name="T5" fmla="*/ 214 h 450"/>
                  <a:gd name="T6" fmla="*/ 29 w 532"/>
                  <a:gd name="T7" fmla="*/ 283 h 450"/>
                  <a:gd name="T8" fmla="*/ 32 w 532"/>
                  <a:gd name="T9" fmla="*/ 341 h 450"/>
                  <a:gd name="T10" fmla="*/ 13 w 532"/>
                  <a:gd name="T11" fmla="*/ 371 h 450"/>
                  <a:gd name="T12" fmla="*/ 21 w 532"/>
                  <a:gd name="T13" fmla="*/ 380 h 450"/>
                  <a:gd name="T14" fmla="*/ 76 w 532"/>
                  <a:gd name="T15" fmla="*/ 371 h 450"/>
                  <a:gd name="T16" fmla="*/ 145 w 532"/>
                  <a:gd name="T17" fmla="*/ 395 h 450"/>
                  <a:gd name="T18" fmla="*/ 166 w 532"/>
                  <a:gd name="T19" fmla="*/ 372 h 450"/>
                  <a:gd name="T20" fmla="*/ 233 w 532"/>
                  <a:gd name="T21" fmla="*/ 408 h 450"/>
                  <a:gd name="T22" fmla="*/ 241 w 532"/>
                  <a:gd name="T23" fmla="*/ 427 h 450"/>
                  <a:gd name="T24" fmla="*/ 266 w 532"/>
                  <a:gd name="T25" fmla="*/ 442 h 450"/>
                  <a:gd name="T26" fmla="*/ 278 w 532"/>
                  <a:gd name="T27" fmla="*/ 424 h 450"/>
                  <a:gd name="T28" fmla="*/ 311 w 532"/>
                  <a:gd name="T29" fmla="*/ 440 h 450"/>
                  <a:gd name="T30" fmla="*/ 331 w 532"/>
                  <a:gd name="T31" fmla="*/ 427 h 450"/>
                  <a:gd name="T32" fmla="*/ 327 w 532"/>
                  <a:gd name="T33" fmla="*/ 401 h 450"/>
                  <a:gd name="T34" fmla="*/ 382 w 532"/>
                  <a:gd name="T35" fmla="*/ 424 h 450"/>
                  <a:gd name="T36" fmla="*/ 379 w 532"/>
                  <a:gd name="T37" fmla="*/ 450 h 450"/>
                  <a:gd name="T38" fmla="*/ 415 w 532"/>
                  <a:gd name="T39" fmla="*/ 416 h 450"/>
                  <a:gd name="T40" fmla="*/ 383 w 532"/>
                  <a:gd name="T41" fmla="*/ 411 h 450"/>
                  <a:gd name="T42" fmla="*/ 357 w 532"/>
                  <a:gd name="T43" fmla="*/ 379 h 450"/>
                  <a:gd name="T44" fmla="*/ 389 w 532"/>
                  <a:gd name="T45" fmla="*/ 337 h 450"/>
                  <a:gd name="T46" fmla="*/ 389 w 532"/>
                  <a:gd name="T47" fmla="*/ 312 h 450"/>
                  <a:gd name="T48" fmla="*/ 355 w 532"/>
                  <a:gd name="T49" fmla="*/ 348 h 450"/>
                  <a:gd name="T50" fmla="*/ 338 w 532"/>
                  <a:gd name="T51" fmla="*/ 337 h 450"/>
                  <a:gd name="T52" fmla="*/ 352 w 532"/>
                  <a:gd name="T53" fmla="*/ 316 h 450"/>
                  <a:gd name="T54" fmla="*/ 315 w 532"/>
                  <a:gd name="T55" fmla="*/ 330 h 450"/>
                  <a:gd name="T56" fmla="*/ 290 w 532"/>
                  <a:gd name="T57" fmla="*/ 317 h 450"/>
                  <a:gd name="T58" fmla="*/ 297 w 532"/>
                  <a:gd name="T59" fmla="*/ 296 h 450"/>
                  <a:gd name="T60" fmla="*/ 361 w 532"/>
                  <a:gd name="T61" fmla="*/ 312 h 450"/>
                  <a:gd name="T62" fmla="*/ 336 w 532"/>
                  <a:gd name="T63" fmla="*/ 259 h 450"/>
                  <a:gd name="T64" fmla="*/ 339 w 532"/>
                  <a:gd name="T65" fmla="*/ 220 h 450"/>
                  <a:gd name="T66" fmla="*/ 193 w 532"/>
                  <a:gd name="T67" fmla="*/ 228 h 450"/>
                  <a:gd name="T68" fmla="*/ 211 w 532"/>
                  <a:gd name="T69" fmla="*/ 144 h 450"/>
                  <a:gd name="T70" fmla="*/ 236 w 532"/>
                  <a:gd name="T71" fmla="*/ 100 h 450"/>
                  <a:gd name="T72" fmla="*/ 227 w 532"/>
                  <a:gd name="T73" fmla="*/ 89 h 450"/>
                  <a:gd name="T74" fmla="*/ 218 w 532"/>
                  <a:gd name="T75" fmla="*/ 0 h 450"/>
                  <a:gd name="T76" fmla="*/ 0 w 532"/>
                  <a:gd name="T77" fmla="*/ 3 h 450"/>
                  <a:gd name="T78" fmla="*/ 0 w 532"/>
                  <a:gd name="T79" fmla="*/ 3 h 450"/>
                  <a:gd name="T80" fmla="*/ 0 w 532"/>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2"/>
                  <a:gd name="T124" fmla="*/ 0 h 450"/>
                  <a:gd name="T125" fmla="*/ 532 w 532"/>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2" h="450">
                    <a:moveTo>
                      <a:pt x="0" y="3"/>
                    </a:moveTo>
                    <a:lnTo>
                      <a:pt x="6" y="125"/>
                    </a:lnTo>
                    <a:lnTo>
                      <a:pt x="55" y="214"/>
                    </a:lnTo>
                    <a:lnTo>
                      <a:pt x="37" y="283"/>
                    </a:lnTo>
                    <a:lnTo>
                      <a:pt x="40" y="341"/>
                    </a:lnTo>
                    <a:lnTo>
                      <a:pt x="17" y="371"/>
                    </a:lnTo>
                    <a:lnTo>
                      <a:pt x="27" y="380"/>
                    </a:lnTo>
                    <a:lnTo>
                      <a:pt x="97" y="371"/>
                    </a:lnTo>
                    <a:lnTo>
                      <a:pt x="186" y="395"/>
                    </a:lnTo>
                    <a:lnTo>
                      <a:pt x="213" y="372"/>
                    </a:lnTo>
                    <a:lnTo>
                      <a:pt x="299" y="408"/>
                    </a:lnTo>
                    <a:lnTo>
                      <a:pt x="307" y="427"/>
                    </a:lnTo>
                    <a:lnTo>
                      <a:pt x="340" y="442"/>
                    </a:lnTo>
                    <a:lnTo>
                      <a:pt x="356" y="424"/>
                    </a:lnTo>
                    <a:lnTo>
                      <a:pt x="398" y="440"/>
                    </a:lnTo>
                    <a:lnTo>
                      <a:pt x="424" y="427"/>
                    </a:lnTo>
                    <a:lnTo>
                      <a:pt x="419" y="401"/>
                    </a:lnTo>
                    <a:lnTo>
                      <a:pt x="489" y="424"/>
                    </a:lnTo>
                    <a:lnTo>
                      <a:pt x="485" y="450"/>
                    </a:lnTo>
                    <a:lnTo>
                      <a:pt x="532" y="416"/>
                    </a:lnTo>
                    <a:lnTo>
                      <a:pt x="490" y="411"/>
                    </a:lnTo>
                    <a:lnTo>
                      <a:pt x="458" y="379"/>
                    </a:lnTo>
                    <a:lnTo>
                      <a:pt x="498" y="337"/>
                    </a:lnTo>
                    <a:lnTo>
                      <a:pt x="498" y="312"/>
                    </a:lnTo>
                    <a:lnTo>
                      <a:pt x="455" y="348"/>
                    </a:lnTo>
                    <a:lnTo>
                      <a:pt x="433" y="337"/>
                    </a:lnTo>
                    <a:lnTo>
                      <a:pt x="451" y="316"/>
                    </a:lnTo>
                    <a:lnTo>
                      <a:pt x="403" y="330"/>
                    </a:lnTo>
                    <a:lnTo>
                      <a:pt x="372" y="317"/>
                    </a:lnTo>
                    <a:lnTo>
                      <a:pt x="380" y="296"/>
                    </a:lnTo>
                    <a:lnTo>
                      <a:pt x="463" y="312"/>
                    </a:lnTo>
                    <a:lnTo>
                      <a:pt x="430" y="259"/>
                    </a:lnTo>
                    <a:lnTo>
                      <a:pt x="435" y="220"/>
                    </a:lnTo>
                    <a:lnTo>
                      <a:pt x="247" y="228"/>
                    </a:lnTo>
                    <a:lnTo>
                      <a:pt x="270" y="144"/>
                    </a:lnTo>
                    <a:lnTo>
                      <a:pt x="302" y="100"/>
                    </a:lnTo>
                    <a:lnTo>
                      <a:pt x="291" y="89"/>
                    </a:lnTo>
                    <a:lnTo>
                      <a:pt x="280" y="0"/>
                    </a:lnTo>
                    <a:lnTo>
                      <a:pt x="0" y="3"/>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8" name="Freeform 47"/>
              <p:cNvSpPr>
                <a:spLocks/>
              </p:cNvSpPr>
              <p:nvPr/>
            </p:nvSpPr>
            <p:spPr bwMode="auto">
              <a:xfrm>
                <a:off x="5256849" y="1584053"/>
                <a:ext cx="788761" cy="420150"/>
              </a:xfrm>
              <a:custGeom>
                <a:avLst/>
                <a:gdLst>
                  <a:gd name="T0" fmla="*/ 148 w 529"/>
                  <a:gd name="T1" fmla="*/ 173 h 264"/>
                  <a:gd name="T2" fmla="*/ 155 w 529"/>
                  <a:gd name="T3" fmla="*/ 190 h 264"/>
                  <a:gd name="T4" fmla="*/ 169 w 529"/>
                  <a:gd name="T5" fmla="*/ 194 h 264"/>
                  <a:gd name="T6" fmla="*/ 189 w 529"/>
                  <a:gd name="T7" fmla="*/ 264 h 264"/>
                  <a:gd name="T8" fmla="*/ 226 w 529"/>
                  <a:gd name="T9" fmla="*/ 168 h 264"/>
                  <a:gd name="T10" fmla="*/ 244 w 529"/>
                  <a:gd name="T11" fmla="*/ 172 h 264"/>
                  <a:gd name="T12" fmla="*/ 268 w 529"/>
                  <a:gd name="T13" fmla="*/ 157 h 264"/>
                  <a:gd name="T14" fmla="*/ 308 w 529"/>
                  <a:gd name="T15" fmla="*/ 157 h 264"/>
                  <a:gd name="T16" fmla="*/ 322 w 529"/>
                  <a:gd name="T17" fmla="*/ 134 h 264"/>
                  <a:gd name="T18" fmla="*/ 399 w 529"/>
                  <a:gd name="T19" fmla="*/ 138 h 264"/>
                  <a:gd name="T20" fmla="*/ 412 w 529"/>
                  <a:gd name="T21" fmla="*/ 123 h 264"/>
                  <a:gd name="T22" fmla="*/ 389 w 529"/>
                  <a:gd name="T23" fmla="*/ 86 h 264"/>
                  <a:gd name="T24" fmla="*/ 341 w 529"/>
                  <a:gd name="T25" fmla="*/ 88 h 264"/>
                  <a:gd name="T26" fmla="*/ 303 w 529"/>
                  <a:gd name="T27" fmla="*/ 81 h 264"/>
                  <a:gd name="T28" fmla="*/ 256 w 529"/>
                  <a:gd name="T29" fmla="*/ 81 h 264"/>
                  <a:gd name="T30" fmla="*/ 241 w 529"/>
                  <a:gd name="T31" fmla="*/ 112 h 264"/>
                  <a:gd name="T32" fmla="*/ 215 w 529"/>
                  <a:gd name="T33" fmla="*/ 94 h 264"/>
                  <a:gd name="T34" fmla="*/ 190 w 529"/>
                  <a:gd name="T35" fmla="*/ 97 h 264"/>
                  <a:gd name="T36" fmla="*/ 180 w 529"/>
                  <a:gd name="T37" fmla="*/ 65 h 264"/>
                  <a:gd name="T38" fmla="*/ 127 w 529"/>
                  <a:gd name="T39" fmla="*/ 60 h 264"/>
                  <a:gd name="T40" fmla="*/ 121 w 529"/>
                  <a:gd name="T41" fmla="*/ 47 h 264"/>
                  <a:gd name="T42" fmla="*/ 145 w 529"/>
                  <a:gd name="T43" fmla="*/ 15 h 264"/>
                  <a:gd name="T44" fmla="*/ 163 w 529"/>
                  <a:gd name="T45" fmla="*/ 11 h 264"/>
                  <a:gd name="T46" fmla="*/ 145 w 529"/>
                  <a:gd name="T47" fmla="*/ 0 h 264"/>
                  <a:gd name="T48" fmla="*/ 115 w 529"/>
                  <a:gd name="T49" fmla="*/ 10 h 264"/>
                  <a:gd name="T50" fmla="*/ 65 w 529"/>
                  <a:gd name="T51" fmla="*/ 75 h 264"/>
                  <a:gd name="T52" fmla="*/ 39 w 529"/>
                  <a:gd name="T53" fmla="*/ 81 h 264"/>
                  <a:gd name="T54" fmla="*/ 0 w 529"/>
                  <a:gd name="T55" fmla="*/ 113 h 264"/>
                  <a:gd name="T56" fmla="*/ 148 w 529"/>
                  <a:gd name="T57" fmla="*/ 173 h 264"/>
                  <a:gd name="T58" fmla="*/ 148 w 529"/>
                  <a:gd name="T59" fmla="*/ 173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29"/>
                  <a:gd name="T91" fmla="*/ 0 h 264"/>
                  <a:gd name="T92" fmla="*/ 529 w 529"/>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29" h="264">
                    <a:moveTo>
                      <a:pt x="191" y="173"/>
                    </a:moveTo>
                    <a:lnTo>
                      <a:pt x="199" y="190"/>
                    </a:lnTo>
                    <a:lnTo>
                      <a:pt x="217" y="194"/>
                    </a:lnTo>
                    <a:lnTo>
                      <a:pt x="243" y="264"/>
                    </a:lnTo>
                    <a:lnTo>
                      <a:pt x="290" y="168"/>
                    </a:lnTo>
                    <a:lnTo>
                      <a:pt x="314" y="172"/>
                    </a:lnTo>
                    <a:lnTo>
                      <a:pt x="343" y="157"/>
                    </a:lnTo>
                    <a:lnTo>
                      <a:pt x="395" y="157"/>
                    </a:lnTo>
                    <a:lnTo>
                      <a:pt x="413" y="134"/>
                    </a:lnTo>
                    <a:lnTo>
                      <a:pt x="512" y="138"/>
                    </a:lnTo>
                    <a:lnTo>
                      <a:pt x="529" y="123"/>
                    </a:lnTo>
                    <a:lnTo>
                      <a:pt x="499" y="86"/>
                    </a:lnTo>
                    <a:lnTo>
                      <a:pt x="437" y="88"/>
                    </a:lnTo>
                    <a:lnTo>
                      <a:pt x="390" y="81"/>
                    </a:lnTo>
                    <a:lnTo>
                      <a:pt x="329" y="81"/>
                    </a:lnTo>
                    <a:lnTo>
                      <a:pt x="308" y="112"/>
                    </a:lnTo>
                    <a:lnTo>
                      <a:pt x="277" y="94"/>
                    </a:lnTo>
                    <a:lnTo>
                      <a:pt x="244" y="97"/>
                    </a:lnTo>
                    <a:lnTo>
                      <a:pt x="231" y="65"/>
                    </a:lnTo>
                    <a:lnTo>
                      <a:pt x="163" y="60"/>
                    </a:lnTo>
                    <a:lnTo>
                      <a:pt x="155" y="47"/>
                    </a:lnTo>
                    <a:lnTo>
                      <a:pt x="186" y="15"/>
                    </a:lnTo>
                    <a:lnTo>
                      <a:pt x="210" y="11"/>
                    </a:lnTo>
                    <a:lnTo>
                      <a:pt x="186" y="0"/>
                    </a:lnTo>
                    <a:lnTo>
                      <a:pt x="147" y="10"/>
                    </a:lnTo>
                    <a:lnTo>
                      <a:pt x="83" y="75"/>
                    </a:lnTo>
                    <a:lnTo>
                      <a:pt x="50" y="81"/>
                    </a:lnTo>
                    <a:lnTo>
                      <a:pt x="0" y="113"/>
                    </a:lnTo>
                    <a:lnTo>
                      <a:pt x="191" y="173"/>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9" name="Freeform 48"/>
              <p:cNvSpPr>
                <a:spLocks/>
              </p:cNvSpPr>
              <p:nvPr/>
            </p:nvSpPr>
            <p:spPr bwMode="auto">
              <a:xfrm>
                <a:off x="5767829" y="1843002"/>
                <a:ext cx="534986" cy="756268"/>
              </a:xfrm>
              <a:custGeom>
                <a:avLst/>
                <a:gdLst>
                  <a:gd name="T0" fmla="*/ 33 w 358"/>
                  <a:gd name="T1" fmla="*/ 399 h 475"/>
                  <a:gd name="T2" fmla="*/ 26 w 358"/>
                  <a:gd name="T3" fmla="*/ 319 h 475"/>
                  <a:gd name="T4" fmla="*/ 5 w 358"/>
                  <a:gd name="T5" fmla="*/ 259 h 475"/>
                  <a:gd name="T6" fmla="*/ 14 w 358"/>
                  <a:gd name="T7" fmla="*/ 136 h 475"/>
                  <a:gd name="T8" fmla="*/ 55 w 358"/>
                  <a:gd name="T9" fmla="*/ 71 h 475"/>
                  <a:gd name="T10" fmla="*/ 53 w 358"/>
                  <a:gd name="T11" fmla="*/ 119 h 475"/>
                  <a:gd name="T12" fmla="*/ 65 w 358"/>
                  <a:gd name="T13" fmla="*/ 108 h 475"/>
                  <a:gd name="T14" fmla="*/ 65 w 358"/>
                  <a:gd name="T15" fmla="*/ 71 h 475"/>
                  <a:gd name="T16" fmla="*/ 80 w 358"/>
                  <a:gd name="T17" fmla="*/ 48 h 475"/>
                  <a:gd name="T18" fmla="*/ 86 w 358"/>
                  <a:gd name="T19" fmla="*/ 4 h 475"/>
                  <a:gd name="T20" fmla="*/ 99 w 358"/>
                  <a:gd name="T21" fmla="*/ 0 h 475"/>
                  <a:gd name="T22" fmla="*/ 185 w 358"/>
                  <a:gd name="T23" fmla="*/ 37 h 475"/>
                  <a:gd name="T24" fmla="*/ 192 w 358"/>
                  <a:gd name="T25" fmla="*/ 68 h 475"/>
                  <a:gd name="T26" fmla="*/ 204 w 358"/>
                  <a:gd name="T27" fmla="*/ 97 h 475"/>
                  <a:gd name="T28" fmla="*/ 206 w 358"/>
                  <a:gd name="T29" fmla="*/ 149 h 475"/>
                  <a:gd name="T30" fmla="*/ 177 w 358"/>
                  <a:gd name="T31" fmla="*/ 192 h 475"/>
                  <a:gd name="T32" fmla="*/ 176 w 358"/>
                  <a:gd name="T33" fmla="*/ 228 h 475"/>
                  <a:gd name="T34" fmla="*/ 192 w 358"/>
                  <a:gd name="T35" fmla="*/ 243 h 475"/>
                  <a:gd name="T36" fmla="*/ 216 w 358"/>
                  <a:gd name="T37" fmla="*/ 192 h 475"/>
                  <a:gd name="T38" fmla="*/ 237 w 358"/>
                  <a:gd name="T39" fmla="*/ 176 h 475"/>
                  <a:gd name="T40" fmla="*/ 252 w 358"/>
                  <a:gd name="T41" fmla="*/ 186 h 475"/>
                  <a:gd name="T42" fmla="*/ 281 w 358"/>
                  <a:gd name="T43" fmla="*/ 295 h 475"/>
                  <a:gd name="T44" fmla="*/ 263 w 358"/>
                  <a:gd name="T45" fmla="*/ 340 h 475"/>
                  <a:gd name="T46" fmla="*/ 257 w 358"/>
                  <a:gd name="T47" fmla="*/ 371 h 475"/>
                  <a:gd name="T48" fmla="*/ 247 w 358"/>
                  <a:gd name="T49" fmla="*/ 382 h 475"/>
                  <a:gd name="T50" fmla="*/ 245 w 358"/>
                  <a:gd name="T51" fmla="*/ 412 h 475"/>
                  <a:gd name="T52" fmla="*/ 231 w 358"/>
                  <a:gd name="T53" fmla="*/ 449 h 475"/>
                  <a:gd name="T54" fmla="*/ 137 w 358"/>
                  <a:gd name="T55" fmla="*/ 467 h 475"/>
                  <a:gd name="T56" fmla="*/ 135 w 358"/>
                  <a:gd name="T57" fmla="*/ 460 h 475"/>
                  <a:gd name="T58" fmla="*/ 0 w 358"/>
                  <a:gd name="T59" fmla="*/ 479 h 475"/>
                  <a:gd name="T60" fmla="*/ 33 w 358"/>
                  <a:gd name="T61" fmla="*/ 399 h 475"/>
                  <a:gd name="T62" fmla="*/ 33 w 358"/>
                  <a:gd name="T63" fmla="*/ 399 h 4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8"/>
                  <a:gd name="T97" fmla="*/ 0 h 475"/>
                  <a:gd name="T98" fmla="*/ 358 w 358"/>
                  <a:gd name="T99" fmla="*/ 475 h 4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8" h="475">
                    <a:moveTo>
                      <a:pt x="41" y="395"/>
                    </a:moveTo>
                    <a:lnTo>
                      <a:pt x="34" y="315"/>
                    </a:lnTo>
                    <a:lnTo>
                      <a:pt x="5" y="255"/>
                    </a:lnTo>
                    <a:lnTo>
                      <a:pt x="18" y="136"/>
                    </a:lnTo>
                    <a:lnTo>
                      <a:pt x="70" y="71"/>
                    </a:lnTo>
                    <a:lnTo>
                      <a:pt x="67" y="119"/>
                    </a:lnTo>
                    <a:lnTo>
                      <a:pt x="83" y="108"/>
                    </a:lnTo>
                    <a:lnTo>
                      <a:pt x="83" y="71"/>
                    </a:lnTo>
                    <a:lnTo>
                      <a:pt x="102" y="48"/>
                    </a:lnTo>
                    <a:lnTo>
                      <a:pt x="109" y="4"/>
                    </a:lnTo>
                    <a:lnTo>
                      <a:pt x="126" y="0"/>
                    </a:lnTo>
                    <a:lnTo>
                      <a:pt x="235" y="37"/>
                    </a:lnTo>
                    <a:lnTo>
                      <a:pt x="245" y="68"/>
                    </a:lnTo>
                    <a:lnTo>
                      <a:pt x="259" y="97"/>
                    </a:lnTo>
                    <a:lnTo>
                      <a:pt x="262" y="149"/>
                    </a:lnTo>
                    <a:lnTo>
                      <a:pt x="225" y="192"/>
                    </a:lnTo>
                    <a:lnTo>
                      <a:pt x="224" y="228"/>
                    </a:lnTo>
                    <a:lnTo>
                      <a:pt x="245" y="239"/>
                    </a:lnTo>
                    <a:lnTo>
                      <a:pt x="274" y="192"/>
                    </a:lnTo>
                    <a:lnTo>
                      <a:pt x="303" y="176"/>
                    </a:lnTo>
                    <a:lnTo>
                      <a:pt x="322" y="186"/>
                    </a:lnTo>
                    <a:lnTo>
                      <a:pt x="358" y="291"/>
                    </a:lnTo>
                    <a:lnTo>
                      <a:pt x="334" y="336"/>
                    </a:lnTo>
                    <a:lnTo>
                      <a:pt x="327" y="367"/>
                    </a:lnTo>
                    <a:lnTo>
                      <a:pt x="313" y="378"/>
                    </a:lnTo>
                    <a:lnTo>
                      <a:pt x="311" y="408"/>
                    </a:lnTo>
                    <a:lnTo>
                      <a:pt x="293" y="445"/>
                    </a:lnTo>
                    <a:lnTo>
                      <a:pt x="175" y="463"/>
                    </a:lnTo>
                    <a:lnTo>
                      <a:pt x="172" y="456"/>
                    </a:lnTo>
                    <a:lnTo>
                      <a:pt x="0" y="475"/>
                    </a:lnTo>
                    <a:lnTo>
                      <a:pt x="41" y="39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0" name="Freeform 49"/>
              <p:cNvSpPr>
                <a:spLocks/>
              </p:cNvSpPr>
              <p:nvPr/>
            </p:nvSpPr>
            <p:spPr bwMode="auto">
              <a:xfrm>
                <a:off x="4958492" y="1700665"/>
                <a:ext cx="737320" cy="797427"/>
              </a:xfrm>
              <a:custGeom>
                <a:avLst/>
                <a:gdLst>
                  <a:gd name="T0" fmla="*/ 9 w 494"/>
                  <a:gd name="T1" fmla="*/ 191 h 503"/>
                  <a:gd name="T2" fmla="*/ 8 w 494"/>
                  <a:gd name="T3" fmla="*/ 252 h 503"/>
                  <a:gd name="T4" fmla="*/ 56 w 494"/>
                  <a:gd name="T5" fmla="*/ 290 h 503"/>
                  <a:gd name="T6" fmla="*/ 74 w 494"/>
                  <a:gd name="T7" fmla="*/ 316 h 503"/>
                  <a:gd name="T8" fmla="*/ 112 w 494"/>
                  <a:gd name="T9" fmla="*/ 351 h 503"/>
                  <a:gd name="T10" fmla="*/ 118 w 494"/>
                  <a:gd name="T11" fmla="*/ 392 h 503"/>
                  <a:gd name="T12" fmla="*/ 124 w 494"/>
                  <a:gd name="T13" fmla="*/ 450 h 503"/>
                  <a:gd name="T14" fmla="*/ 161 w 494"/>
                  <a:gd name="T15" fmla="*/ 503 h 503"/>
                  <a:gd name="T16" fmla="*/ 354 w 494"/>
                  <a:gd name="T17" fmla="*/ 489 h 503"/>
                  <a:gd name="T18" fmla="*/ 341 w 494"/>
                  <a:gd name="T19" fmla="*/ 411 h 503"/>
                  <a:gd name="T20" fmla="*/ 360 w 494"/>
                  <a:gd name="T21" fmla="*/ 293 h 503"/>
                  <a:gd name="T22" fmla="*/ 358 w 494"/>
                  <a:gd name="T23" fmla="*/ 261 h 503"/>
                  <a:gd name="T24" fmla="*/ 388 w 494"/>
                  <a:gd name="T25" fmla="*/ 168 h 503"/>
                  <a:gd name="T26" fmla="*/ 380 w 494"/>
                  <a:gd name="T27" fmla="*/ 165 h 503"/>
                  <a:gd name="T28" fmla="*/ 362 w 494"/>
                  <a:gd name="T29" fmla="*/ 218 h 503"/>
                  <a:gd name="T30" fmla="*/ 347 w 494"/>
                  <a:gd name="T31" fmla="*/ 222 h 503"/>
                  <a:gd name="T32" fmla="*/ 340 w 494"/>
                  <a:gd name="T33" fmla="*/ 244 h 503"/>
                  <a:gd name="T34" fmla="*/ 325 w 494"/>
                  <a:gd name="T35" fmla="*/ 259 h 503"/>
                  <a:gd name="T36" fmla="*/ 335 w 494"/>
                  <a:gd name="T37" fmla="*/ 210 h 503"/>
                  <a:gd name="T38" fmla="*/ 347 w 494"/>
                  <a:gd name="T39" fmla="*/ 191 h 503"/>
                  <a:gd name="T40" fmla="*/ 327 w 494"/>
                  <a:gd name="T41" fmla="*/ 121 h 503"/>
                  <a:gd name="T42" fmla="*/ 313 w 494"/>
                  <a:gd name="T43" fmla="*/ 117 h 503"/>
                  <a:gd name="T44" fmla="*/ 306 w 494"/>
                  <a:gd name="T45" fmla="*/ 100 h 503"/>
                  <a:gd name="T46" fmla="*/ 156 w 494"/>
                  <a:gd name="T47" fmla="*/ 40 h 503"/>
                  <a:gd name="T48" fmla="*/ 138 w 494"/>
                  <a:gd name="T49" fmla="*/ 29 h 503"/>
                  <a:gd name="T50" fmla="*/ 127 w 494"/>
                  <a:gd name="T51" fmla="*/ 40 h 503"/>
                  <a:gd name="T52" fmla="*/ 123 w 494"/>
                  <a:gd name="T53" fmla="*/ 37 h 503"/>
                  <a:gd name="T54" fmla="*/ 129 w 494"/>
                  <a:gd name="T55" fmla="*/ 16 h 503"/>
                  <a:gd name="T56" fmla="*/ 134 w 494"/>
                  <a:gd name="T57" fmla="*/ 3 h 503"/>
                  <a:gd name="T58" fmla="*/ 128 w 494"/>
                  <a:gd name="T59" fmla="*/ 0 h 503"/>
                  <a:gd name="T60" fmla="*/ 68 w 494"/>
                  <a:gd name="T61" fmla="*/ 32 h 503"/>
                  <a:gd name="T62" fmla="*/ 60 w 494"/>
                  <a:gd name="T63" fmla="*/ 32 h 503"/>
                  <a:gd name="T64" fmla="*/ 48 w 494"/>
                  <a:gd name="T65" fmla="*/ 26 h 503"/>
                  <a:gd name="T66" fmla="*/ 37 w 494"/>
                  <a:gd name="T67" fmla="*/ 36 h 503"/>
                  <a:gd name="T68" fmla="*/ 39 w 494"/>
                  <a:gd name="T69" fmla="*/ 94 h 503"/>
                  <a:gd name="T70" fmla="*/ 0 w 494"/>
                  <a:gd name="T71" fmla="*/ 152 h 503"/>
                  <a:gd name="T72" fmla="*/ 9 w 494"/>
                  <a:gd name="T73" fmla="*/ 191 h 503"/>
                  <a:gd name="T74" fmla="*/ 9 w 494"/>
                  <a:gd name="T75" fmla="*/ 191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4"/>
                  <a:gd name="T115" fmla="*/ 0 h 503"/>
                  <a:gd name="T116" fmla="*/ 494 w 494"/>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4" h="503">
                    <a:moveTo>
                      <a:pt x="13" y="191"/>
                    </a:moveTo>
                    <a:lnTo>
                      <a:pt x="11" y="252"/>
                    </a:lnTo>
                    <a:lnTo>
                      <a:pt x="71" y="290"/>
                    </a:lnTo>
                    <a:lnTo>
                      <a:pt x="95" y="316"/>
                    </a:lnTo>
                    <a:lnTo>
                      <a:pt x="142" y="351"/>
                    </a:lnTo>
                    <a:lnTo>
                      <a:pt x="150" y="392"/>
                    </a:lnTo>
                    <a:lnTo>
                      <a:pt x="158" y="450"/>
                    </a:lnTo>
                    <a:lnTo>
                      <a:pt x="205" y="503"/>
                    </a:lnTo>
                    <a:lnTo>
                      <a:pt x="450" y="489"/>
                    </a:lnTo>
                    <a:lnTo>
                      <a:pt x="435" y="411"/>
                    </a:lnTo>
                    <a:lnTo>
                      <a:pt x="458" y="293"/>
                    </a:lnTo>
                    <a:lnTo>
                      <a:pt x="456" y="261"/>
                    </a:lnTo>
                    <a:lnTo>
                      <a:pt x="494" y="168"/>
                    </a:lnTo>
                    <a:lnTo>
                      <a:pt x="484" y="165"/>
                    </a:lnTo>
                    <a:lnTo>
                      <a:pt x="461" y="218"/>
                    </a:lnTo>
                    <a:lnTo>
                      <a:pt x="442" y="222"/>
                    </a:lnTo>
                    <a:lnTo>
                      <a:pt x="432" y="244"/>
                    </a:lnTo>
                    <a:lnTo>
                      <a:pt x="413" y="259"/>
                    </a:lnTo>
                    <a:lnTo>
                      <a:pt x="427" y="210"/>
                    </a:lnTo>
                    <a:lnTo>
                      <a:pt x="442" y="191"/>
                    </a:lnTo>
                    <a:lnTo>
                      <a:pt x="416" y="121"/>
                    </a:lnTo>
                    <a:lnTo>
                      <a:pt x="398" y="117"/>
                    </a:lnTo>
                    <a:lnTo>
                      <a:pt x="390" y="100"/>
                    </a:lnTo>
                    <a:lnTo>
                      <a:pt x="199" y="40"/>
                    </a:lnTo>
                    <a:lnTo>
                      <a:pt x="176" y="29"/>
                    </a:lnTo>
                    <a:lnTo>
                      <a:pt x="162" y="40"/>
                    </a:lnTo>
                    <a:lnTo>
                      <a:pt x="157" y="37"/>
                    </a:lnTo>
                    <a:lnTo>
                      <a:pt x="165" y="16"/>
                    </a:lnTo>
                    <a:lnTo>
                      <a:pt x="170" y="3"/>
                    </a:lnTo>
                    <a:lnTo>
                      <a:pt x="163" y="0"/>
                    </a:lnTo>
                    <a:lnTo>
                      <a:pt x="86" y="32"/>
                    </a:lnTo>
                    <a:lnTo>
                      <a:pt x="76" y="32"/>
                    </a:lnTo>
                    <a:lnTo>
                      <a:pt x="61" y="26"/>
                    </a:lnTo>
                    <a:lnTo>
                      <a:pt x="47" y="36"/>
                    </a:lnTo>
                    <a:lnTo>
                      <a:pt x="50" y="94"/>
                    </a:lnTo>
                    <a:lnTo>
                      <a:pt x="0" y="152"/>
                    </a:lnTo>
                    <a:lnTo>
                      <a:pt x="13" y="19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1" name="Freeform 50"/>
              <p:cNvSpPr>
                <a:spLocks/>
              </p:cNvSpPr>
              <p:nvPr/>
            </p:nvSpPr>
            <p:spPr bwMode="auto">
              <a:xfrm>
                <a:off x="5172829" y="2475798"/>
                <a:ext cx="543559" cy="1018648"/>
              </a:xfrm>
              <a:custGeom>
                <a:avLst/>
                <a:gdLst>
                  <a:gd name="T0" fmla="*/ 6 w 364"/>
                  <a:gd name="T1" fmla="*/ 262 h 641"/>
                  <a:gd name="T2" fmla="*/ 35 w 364"/>
                  <a:gd name="T3" fmla="*/ 181 h 641"/>
                  <a:gd name="T4" fmla="*/ 24 w 364"/>
                  <a:gd name="T5" fmla="*/ 150 h 641"/>
                  <a:gd name="T6" fmla="*/ 73 w 364"/>
                  <a:gd name="T7" fmla="*/ 102 h 641"/>
                  <a:gd name="T8" fmla="*/ 84 w 364"/>
                  <a:gd name="T9" fmla="*/ 66 h 641"/>
                  <a:gd name="T10" fmla="*/ 48 w 364"/>
                  <a:gd name="T11" fmla="*/ 14 h 641"/>
                  <a:gd name="T12" fmla="*/ 240 w 364"/>
                  <a:gd name="T13" fmla="*/ 0 h 641"/>
                  <a:gd name="T14" fmla="*/ 241 w 364"/>
                  <a:gd name="T15" fmla="*/ 37 h 641"/>
                  <a:gd name="T16" fmla="*/ 263 w 364"/>
                  <a:gd name="T17" fmla="*/ 84 h 641"/>
                  <a:gd name="T18" fmla="*/ 279 w 364"/>
                  <a:gd name="T19" fmla="*/ 328 h 641"/>
                  <a:gd name="T20" fmla="*/ 275 w 364"/>
                  <a:gd name="T21" fmla="*/ 380 h 641"/>
                  <a:gd name="T22" fmla="*/ 284 w 364"/>
                  <a:gd name="T23" fmla="*/ 409 h 641"/>
                  <a:gd name="T24" fmla="*/ 273 w 364"/>
                  <a:gd name="T25" fmla="*/ 464 h 641"/>
                  <a:gd name="T26" fmla="*/ 258 w 364"/>
                  <a:gd name="T27" fmla="*/ 489 h 641"/>
                  <a:gd name="T28" fmla="*/ 252 w 364"/>
                  <a:gd name="T29" fmla="*/ 527 h 641"/>
                  <a:gd name="T30" fmla="*/ 259 w 364"/>
                  <a:gd name="T31" fmla="*/ 542 h 641"/>
                  <a:gd name="T32" fmla="*/ 253 w 364"/>
                  <a:gd name="T33" fmla="*/ 563 h 641"/>
                  <a:gd name="T34" fmla="*/ 256 w 364"/>
                  <a:gd name="T35" fmla="*/ 573 h 641"/>
                  <a:gd name="T36" fmla="*/ 233 w 364"/>
                  <a:gd name="T37" fmla="*/ 584 h 641"/>
                  <a:gd name="T38" fmla="*/ 227 w 364"/>
                  <a:gd name="T39" fmla="*/ 625 h 641"/>
                  <a:gd name="T40" fmla="*/ 196 w 364"/>
                  <a:gd name="T41" fmla="*/ 612 h 641"/>
                  <a:gd name="T42" fmla="*/ 179 w 364"/>
                  <a:gd name="T43" fmla="*/ 641 h 641"/>
                  <a:gd name="T44" fmla="*/ 169 w 364"/>
                  <a:gd name="T45" fmla="*/ 638 h 641"/>
                  <a:gd name="T46" fmla="*/ 158 w 364"/>
                  <a:gd name="T47" fmla="*/ 612 h 641"/>
                  <a:gd name="T48" fmla="*/ 140 w 364"/>
                  <a:gd name="T49" fmla="*/ 549 h 641"/>
                  <a:gd name="T50" fmla="*/ 97 w 364"/>
                  <a:gd name="T51" fmla="*/ 516 h 641"/>
                  <a:gd name="T52" fmla="*/ 88 w 364"/>
                  <a:gd name="T53" fmla="*/ 484 h 641"/>
                  <a:gd name="T54" fmla="*/ 102 w 364"/>
                  <a:gd name="T55" fmla="*/ 434 h 641"/>
                  <a:gd name="T56" fmla="*/ 90 w 364"/>
                  <a:gd name="T57" fmla="*/ 424 h 641"/>
                  <a:gd name="T58" fmla="*/ 63 w 364"/>
                  <a:gd name="T59" fmla="*/ 424 h 641"/>
                  <a:gd name="T60" fmla="*/ 57 w 364"/>
                  <a:gd name="T61" fmla="*/ 393 h 641"/>
                  <a:gd name="T62" fmla="*/ 9 w 364"/>
                  <a:gd name="T63" fmla="*/ 332 h 641"/>
                  <a:gd name="T64" fmla="*/ 0 w 364"/>
                  <a:gd name="T65" fmla="*/ 281 h 641"/>
                  <a:gd name="T66" fmla="*/ 6 w 364"/>
                  <a:gd name="T67" fmla="*/ 262 h 641"/>
                  <a:gd name="T68" fmla="*/ 6 w 364"/>
                  <a:gd name="T69" fmla="*/ 262 h 6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4"/>
                  <a:gd name="T106" fmla="*/ 0 h 641"/>
                  <a:gd name="T107" fmla="*/ 364 w 364"/>
                  <a:gd name="T108" fmla="*/ 641 h 6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4" h="641">
                    <a:moveTo>
                      <a:pt x="6" y="262"/>
                    </a:moveTo>
                    <a:lnTo>
                      <a:pt x="44" y="181"/>
                    </a:lnTo>
                    <a:lnTo>
                      <a:pt x="32" y="150"/>
                    </a:lnTo>
                    <a:lnTo>
                      <a:pt x="94" y="102"/>
                    </a:lnTo>
                    <a:lnTo>
                      <a:pt x="107" y="66"/>
                    </a:lnTo>
                    <a:lnTo>
                      <a:pt x="61" y="14"/>
                    </a:lnTo>
                    <a:lnTo>
                      <a:pt x="306" y="0"/>
                    </a:lnTo>
                    <a:lnTo>
                      <a:pt x="311" y="37"/>
                    </a:lnTo>
                    <a:lnTo>
                      <a:pt x="337" y="84"/>
                    </a:lnTo>
                    <a:lnTo>
                      <a:pt x="358" y="328"/>
                    </a:lnTo>
                    <a:lnTo>
                      <a:pt x="353" y="380"/>
                    </a:lnTo>
                    <a:lnTo>
                      <a:pt x="364" y="409"/>
                    </a:lnTo>
                    <a:lnTo>
                      <a:pt x="351" y="464"/>
                    </a:lnTo>
                    <a:lnTo>
                      <a:pt x="332" y="489"/>
                    </a:lnTo>
                    <a:lnTo>
                      <a:pt x="322" y="527"/>
                    </a:lnTo>
                    <a:lnTo>
                      <a:pt x="333" y="542"/>
                    </a:lnTo>
                    <a:lnTo>
                      <a:pt x="324" y="563"/>
                    </a:lnTo>
                    <a:lnTo>
                      <a:pt x="329" y="573"/>
                    </a:lnTo>
                    <a:lnTo>
                      <a:pt x="299" y="584"/>
                    </a:lnTo>
                    <a:lnTo>
                      <a:pt x="293" y="625"/>
                    </a:lnTo>
                    <a:lnTo>
                      <a:pt x="251" y="612"/>
                    </a:lnTo>
                    <a:lnTo>
                      <a:pt x="230" y="641"/>
                    </a:lnTo>
                    <a:lnTo>
                      <a:pt x="217" y="638"/>
                    </a:lnTo>
                    <a:lnTo>
                      <a:pt x="202" y="612"/>
                    </a:lnTo>
                    <a:lnTo>
                      <a:pt x="180" y="549"/>
                    </a:lnTo>
                    <a:lnTo>
                      <a:pt x="125" y="516"/>
                    </a:lnTo>
                    <a:lnTo>
                      <a:pt x="113" y="484"/>
                    </a:lnTo>
                    <a:lnTo>
                      <a:pt x="131" y="434"/>
                    </a:lnTo>
                    <a:lnTo>
                      <a:pt x="116" y="424"/>
                    </a:lnTo>
                    <a:lnTo>
                      <a:pt x="81" y="424"/>
                    </a:lnTo>
                    <a:lnTo>
                      <a:pt x="73" y="393"/>
                    </a:lnTo>
                    <a:lnTo>
                      <a:pt x="13" y="332"/>
                    </a:lnTo>
                    <a:lnTo>
                      <a:pt x="0" y="281"/>
                    </a:lnTo>
                    <a:lnTo>
                      <a:pt x="6" y="26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2" name="Freeform 51"/>
              <p:cNvSpPr>
                <a:spLocks/>
              </p:cNvSpPr>
              <p:nvPr/>
            </p:nvSpPr>
            <p:spPr bwMode="auto">
              <a:xfrm>
                <a:off x="5654659" y="2568403"/>
                <a:ext cx="428674" cy="763129"/>
              </a:xfrm>
              <a:custGeom>
                <a:avLst/>
                <a:gdLst>
                  <a:gd name="T0" fmla="*/ 8 w 288"/>
                  <a:gd name="T1" fmla="*/ 481 h 481"/>
                  <a:gd name="T2" fmla="*/ 14 w 288"/>
                  <a:gd name="T3" fmla="*/ 468 h 481"/>
                  <a:gd name="T4" fmla="*/ 56 w 288"/>
                  <a:gd name="T5" fmla="*/ 465 h 481"/>
                  <a:gd name="T6" fmla="*/ 91 w 288"/>
                  <a:gd name="T7" fmla="*/ 450 h 481"/>
                  <a:gd name="T8" fmla="*/ 125 w 288"/>
                  <a:gd name="T9" fmla="*/ 423 h 481"/>
                  <a:gd name="T10" fmla="*/ 154 w 288"/>
                  <a:gd name="T11" fmla="*/ 421 h 481"/>
                  <a:gd name="T12" fmla="*/ 188 w 288"/>
                  <a:gd name="T13" fmla="*/ 351 h 481"/>
                  <a:gd name="T14" fmla="*/ 198 w 288"/>
                  <a:gd name="T15" fmla="*/ 356 h 481"/>
                  <a:gd name="T16" fmla="*/ 222 w 288"/>
                  <a:gd name="T17" fmla="*/ 332 h 481"/>
                  <a:gd name="T18" fmla="*/ 217 w 288"/>
                  <a:gd name="T19" fmla="*/ 314 h 481"/>
                  <a:gd name="T20" fmla="*/ 217 w 288"/>
                  <a:gd name="T21" fmla="*/ 303 h 481"/>
                  <a:gd name="T22" fmla="*/ 193 w 288"/>
                  <a:gd name="T23" fmla="*/ 7 h 481"/>
                  <a:gd name="T24" fmla="*/ 190 w 288"/>
                  <a:gd name="T25" fmla="*/ 0 h 481"/>
                  <a:gd name="T26" fmla="*/ 59 w 288"/>
                  <a:gd name="T27" fmla="*/ 19 h 481"/>
                  <a:gd name="T28" fmla="*/ 34 w 288"/>
                  <a:gd name="T29" fmla="*/ 36 h 481"/>
                  <a:gd name="T30" fmla="*/ 11 w 288"/>
                  <a:gd name="T31" fmla="*/ 26 h 481"/>
                  <a:gd name="T32" fmla="*/ 28 w 288"/>
                  <a:gd name="T33" fmla="*/ 270 h 481"/>
                  <a:gd name="T34" fmla="*/ 23 w 288"/>
                  <a:gd name="T35" fmla="*/ 322 h 481"/>
                  <a:gd name="T36" fmla="*/ 33 w 288"/>
                  <a:gd name="T37" fmla="*/ 351 h 481"/>
                  <a:gd name="T38" fmla="*/ 22 w 288"/>
                  <a:gd name="T39" fmla="*/ 406 h 481"/>
                  <a:gd name="T40" fmla="*/ 8 w 288"/>
                  <a:gd name="T41" fmla="*/ 431 h 481"/>
                  <a:gd name="T42" fmla="*/ 0 w 288"/>
                  <a:gd name="T43" fmla="*/ 469 h 481"/>
                  <a:gd name="T44" fmla="*/ 8 w 288"/>
                  <a:gd name="T45" fmla="*/ 481 h 481"/>
                  <a:gd name="T46" fmla="*/ 8 w 288"/>
                  <a:gd name="T47" fmla="*/ 481 h 4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1"/>
                  <a:gd name="T74" fmla="*/ 288 w 288"/>
                  <a:gd name="T75" fmla="*/ 481 h 48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1">
                    <a:moveTo>
                      <a:pt x="10" y="481"/>
                    </a:moveTo>
                    <a:lnTo>
                      <a:pt x="18" y="468"/>
                    </a:lnTo>
                    <a:lnTo>
                      <a:pt x="73" y="465"/>
                    </a:lnTo>
                    <a:lnTo>
                      <a:pt x="118" y="450"/>
                    </a:lnTo>
                    <a:lnTo>
                      <a:pt x="162" y="423"/>
                    </a:lnTo>
                    <a:lnTo>
                      <a:pt x="199" y="421"/>
                    </a:lnTo>
                    <a:lnTo>
                      <a:pt x="243" y="351"/>
                    </a:lnTo>
                    <a:lnTo>
                      <a:pt x="256" y="356"/>
                    </a:lnTo>
                    <a:lnTo>
                      <a:pt x="288" y="332"/>
                    </a:lnTo>
                    <a:lnTo>
                      <a:pt x="280" y="314"/>
                    </a:lnTo>
                    <a:lnTo>
                      <a:pt x="283" y="303"/>
                    </a:lnTo>
                    <a:lnTo>
                      <a:pt x="251" y="7"/>
                    </a:lnTo>
                    <a:lnTo>
                      <a:pt x="248" y="0"/>
                    </a:lnTo>
                    <a:lnTo>
                      <a:pt x="76" y="19"/>
                    </a:lnTo>
                    <a:lnTo>
                      <a:pt x="44" y="36"/>
                    </a:lnTo>
                    <a:lnTo>
                      <a:pt x="15" y="26"/>
                    </a:lnTo>
                    <a:lnTo>
                      <a:pt x="36" y="270"/>
                    </a:lnTo>
                    <a:lnTo>
                      <a:pt x="31" y="322"/>
                    </a:lnTo>
                    <a:lnTo>
                      <a:pt x="42" y="351"/>
                    </a:lnTo>
                    <a:lnTo>
                      <a:pt x="29" y="406"/>
                    </a:lnTo>
                    <a:lnTo>
                      <a:pt x="10" y="431"/>
                    </a:lnTo>
                    <a:lnTo>
                      <a:pt x="0" y="469"/>
                    </a:lnTo>
                    <a:lnTo>
                      <a:pt x="10" y="48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3" name="Freeform 52"/>
              <p:cNvSpPr>
                <a:spLocks/>
              </p:cNvSpPr>
              <p:nvPr/>
            </p:nvSpPr>
            <p:spPr bwMode="auto">
              <a:xfrm>
                <a:off x="5493477" y="3050289"/>
                <a:ext cx="1006528" cy="533332"/>
              </a:xfrm>
              <a:custGeom>
                <a:avLst/>
                <a:gdLst>
                  <a:gd name="T0" fmla="*/ 4 w 675"/>
                  <a:gd name="T1" fmla="*/ 319 h 336"/>
                  <a:gd name="T2" fmla="*/ 17 w 675"/>
                  <a:gd name="T3" fmla="*/ 317 h 336"/>
                  <a:gd name="T4" fmla="*/ 21 w 675"/>
                  <a:gd name="T5" fmla="*/ 281 h 336"/>
                  <a:gd name="T6" fmla="*/ 12 w 675"/>
                  <a:gd name="T7" fmla="*/ 280 h 336"/>
                  <a:gd name="T8" fmla="*/ 29 w 675"/>
                  <a:gd name="T9" fmla="*/ 251 h 336"/>
                  <a:gd name="T10" fmla="*/ 62 w 675"/>
                  <a:gd name="T11" fmla="*/ 264 h 336"/>
                  <a:gd name="T12" fmla="*/ 67 w 675"/>
                  <a:gd name="T13" fmla="*/ 223 h 336"/>
                  <a:gd name="T14" fmla="*/ 90 w 675"/>
                  <a:gd name="T15" fmla="*/ 212 h 336"/>
                  <a:gd name="T16" fmla="*/ 86 w 675"/>
                  <a:gd name="T17" fmla="*/ 202 h 336"/>
                  <a:gd name="T18" fmla="*/ 99 w 675"/>
                  <a:gd name="T19" fmla="*/ 165 h 336"/>
                  <a:gd name="T20" fmla="*/ 142 w 675"/>
                  <a:gd name="T21" fmla="*/ 162 h 336"/>
                  <a:gd name="T22" fmla="*/ 177 w 675"/>
                  <a:gd name="T23" fmla="*/ 147 h 336"/>
                  <a:gd name="T24" fmla="*/ 200 w 675"/>
                  <a:gd name="T25" fmla="*/ 128 h 336"/>
                  <a:gd name="T26" fmla="*/ 212 w 675"/>
                  <a:gd name="T27" fmla="*/ 120 h 336"/>
                  <a:gd name="T28" fmla="*/ 241 w 675"/>
                  <a:gd name="T29" fmla="*/ 118 h 336"/>
                  <a:gd name="T30" fmla="*/ 275 w 675"/>
                  <a:gd name="T31" fmla="*/ 48 h 336"/>
                  <a:gd name="T32" fmla="*/ 285 w 675"/>
                  <a:gd name="T33" fmla="*/ 53 h 336"/>
                  <a:gd name="T34" fmla="*/ 310 w 675"/>
                  <a:gd name="T35" fmla="*/ 29 h 336"/>
                  <a:gd name="T36" fmla="*/ 304 w 675"/>
                  <a:gd name="T37" fmla="*/ 11 h 336"/>
                  <a:gd name="T38" fmla="*/ 306 w 675"/>
                  <a:gd name="T39" fmla="*/ 0 h 336"/>
                  <a:gd name="T40" fmla="*/ 330 w 675"/>
                  <a:gd name="T41" fmla="*/ 0 h 336"/>
                  <a:gd name="T42" fmla="*/ 344 w 675"/>
                  <a:gd name="T43" fmla="*/ 6 h 336"/>
                  <a:gd name="T44" fmla="*/ 389 w 675"/>
                  <a:gd name="T45" fmla="*/ 40 h 336"/>
                  <a:gd name="T46" fmla="*/ 423 w 675"/>
                  <a:gd name="T47" fmla="*/ 39 h 336"/>
                  <a:gd name="T48" fmla="*/ 439 w 675"/>
                  <a:gd name="T49" fmla="*/ 26 h 336"/>
                  <a:gd name="T50" fmla="*/ 473 w 675"/>
                  <a:gd name="T51" fmla="*/ 55 h 336"/>
                  <a:gd name="T52" fmla="*/ 485 w 675"/>
                  <a:gd name="T53" fmla="*/ 110 h 336"/>
                  <a:gd name="T54" fmla="*/ 529 w 675"/>
                  <a:gd name="T55" fmla="*/ 149 h 336"/>
                  <a:gd name="T56" fmla="*/ 509 w 675"/>
                  <a:gd name="T57" fmla="*/ 178 h 336"/>
                  <a:gd name="T58" fmla="*/ 470 w 675"/>
                  <a:gd name="T59" fmla="*/ 223 h 336"/>
                  <a:gd name="T60" fmla="*/ 470 w 675"/>
                  <a:gd name="T61" fmla="*/ 233 h 336"/>
                  <a:gd name="T62" fmla="*/ 420 w 675"/>
                  <a:gd name="T63" fmla="*/ 275 h 336"/>
                  <a:gd name="T64" fmla="*/ 127 w 675"/>
                  <a:gd name="T65" fmla="*/ 309 h 336"/>
                  <a:gd name="T66" fmla="*/ 97 w 675"/>
                  <a:gd name="T67" fmla="*/ 307 h 336"/>
                  <a:gd name="T68" fmla="*/ 97 w 675"/>
                  <a:gd name="T69" fmla="*/ 327 h 336"/>
                  <a:gd name="T70" fmla="*/ 0 w 675"/>
                  <a:gd name="T71" fmla="*/ 336 h 336"/>
                  <a:gd name="T72" fmla="*/ 4 w 675"/>
                  <a:gd name="T73" fmla="*/ 319 h 336"/>
                  <a:gd name="T74" fmla="*/ 4 w 675"/>
                  <a:gd name="T75" fmla="*/ 319 h 3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5"/>
                  <a:gd name="T115" fmla="*/ 0 h 336"/>
                  <a:gd name="T116" fmla="*/ 675 w 675"/>
                  <a:gd name="T117" fmla="*/ 336 h 3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5" h="336">
                    <a:moveTo>
                      <a:pt x="4" y="319"/>
                    </a:moveTo>
                    <a:lnTo>
                      <a:pt x="21" y="317"/>
                    </a:lnTo>
                    <a:lnTo>
                      <a:pt x="26" y="281"/>
                    </a:lnTo>
                    <a:lnTo>
                      <a:pt x="16" y="280"/>
                    </a:lnTo>
                    <a:lnTo>
                      <a:pt x="37" y="251"/>
                    </a:lnTo>
                    <a:lnTo>
                      <a:pt x="79" y="264"/>
                    </a:lnTo>
                    <a:lnTo>
                      <a:pt x="85" y="223"/>
                    </a:lnTo>
                    <a:lnTo>
                      <a:pt x="115" y="212"/>
                    </a:lnTo>
                    <a:lnTo>
                      <a:pt x="110" y="202"/>
                    </a:lnTo>
                    <a:lnTo>
                      <a:pt x="126" y="165"/>
                    </a:lnTo>
                    <a:lnTo>
                      <a:pt x="181" y="162"/>
                    </a:lnTo>
                    <a:lnTo>
                      <a:pt x="226" y="147"/>
                    </a:lnTo>
                    <a:lnTo>
                      <a:pt x="255" y="128"/>
                    </a:lnTo>
                    <a:lnTo>
                      <a:pt x="270" y="120"/>
                    </a:lnTo>
                    <a:lnTo>
                      <a:pt x="307" y="118"/>
                    </a:lnTo>
                    <a:lnTo>
                      <a:pt x="351" y="48"/>
                    </a:lnTo>
                    <a:lnTo>
                      <a:pt x="364" y="53"/>
                    </a:lnTo>
                    <a:lnTo>
                      <a:pt x="396" y="29"/>
                    </a:lnTo>
                    <a:lnTo>
                      <a:pt x="388" y="11"/>
                    </a:lnTo>
                    <a:lnTo>
                      <a:pt x="391" y="0"/>
                    </a:lnTo>
                    <a:lnTo>
                      <a:pt x="421" y="0"/>
                    </a:lnTo>
                    <a:lnTo>
                      <a:pt x="440" y="6"/>
                    </a:lnTo>
                    <a:lnTo>
                      <a:pt x="498" y="40"/>
                    </a:lnTo>
                    <a:lnTo>
                      <a:pt x="540" y="39"/>
                    </a:lnTo>
                    <a:lnTo>
                      <a:pt x="560" y="26"/>
                    </a:lnTo>
                    <a:lnTo>
                      <a:pt x="605" y="55"/>
                    </a:lnTo>
                    <a:lnTo>
                      <a:pt x="621" y="110"/>
                    </a:lnTo>
                    <a:lnTo>
                      <a:pt x="675" y="149"/>
                    </a:lnTo>
                    <a:lnTo>
                      <a:pt x="649" y="178"/>
                    </a:lnTo>
                    <a:lnTo>
                      <a:pt x="602" y="223"/>
                    </a:lnTo>
                    <a:lnTo>
                      <a:pt x="602" y="233"/>
                    </a:lnTo>
                    <a:lnTo>
                      <a:pt x="536" y="275"/>
                    </a:lnTo>
                    <a:lnTo>
                      <a:pt x="163" y="309"/>
                    </a:lnTo>
                    <a:lnTo>
                      <a:pt x="123" y="307"/>
                    </a:lnTo>
                    <a:lnTo>
                      <a:pt x="124" y="327"/>
                    </a:lnTo>
                    <a:lnTo>
                      <a:pt x="0" y="336"/>
                    </a:lnTo>
                    <a:lnTo>
                      <a:pt x="4" y="31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4" name="Freeform 53"/>
              <p:cNvSpPr>
                <a:spLocks/>
              </p:cNvSpPr>
              <p:nvPr/>
            </p:nvSpPr>
            <p:spPr bwMode="auto">
              <a:xfrm>
                <a:off x="5383737" y="3448144"/>
                <a:ext cx="1183141" cy="415005"/>
              </a:xfrm>
              <a:custGeom>
                <a:avLst/>
                <a:gdLst>
                  <a:gd name="T0" fmla="*/ 10 w 793"/>
                  <a:gd name="T1" fmla="*/ 215 h 262"/>
                  <a:gd name="T2" fmla="*/ 8 w 793"/>
                  <a:gd name="T3" fmla="*/ 212 h 262"/>
                  <a:gd name="T4" fmla="*/ 24 w 793"/>
                  <a:gd name="T5" fmla="*/ 194 h 262"/>
                  <a:gd name="T6" fmla="*/ 41 w 793"/>
                  <a:gd name="T7" fmla="*/ 153 h 262"/>
                  <a:gd name="T8" fmla="*/ 37 w 793"/>
                  <a:gd name="T9" fmla="*/ 144 h 262"/>
                  <a:gd name="T10" fmla="*/ 46 w 793"/>
                  <a:gd name="T11" fmla="*/ 124 h 262"/>
                  <a:gd name="T12" fmla="*/ 46 w 793"/>
                  <a:gd name="T13" fmla="*/ 102 h 262"/>
                  <a:gd name="T14" fmla="*/ 57 w 793"/>
                  <a:gd name="T15" fmla="*/ 85 h 262"/>
                  <a:gd name="T16" fmla="*/ 154 w 793"/>
                  <a:gd name="T17" fmla="*/ 76 h 262"/>
                  <a:gd name="T18" fmla="*/ 153 w 793"/>
                  <a:gd name="T19" fmla="*/ 56 h 262"/>
                  <a:gd name="T20" fmla="*/ 185 w 793"/>
                  <a:gd name="T21" fmla="*/ 58 h 262"/>
                  <a:gd name="T22" fmla="*/ 477 w 793"/>
                  <a:gd name="T23" fmla="*/ 24 h 262"/>
                  <a:gd name="T24" fmla="*/ 621 w 793"/>
                  <a:gd name="T25" fmla="*/ 0 h 262"/>
                  <a:gd name="T26" fmla="*/ 596 w 793"/>
                  <a:gd name="T27" fmla="*/ 63 h 262"/>
                  <a:gd name="T28" fmla="*/ 555 w 793"/>
                  <a:gd name="T29" fmla="*/ 74 h 262"/>
                  <a:gd name="T30" fmla="*/ 537 w 793"/>
                  <a:gd name="T31" fmla="*/ 105 h 262"/>
                  <a:gd name="T32" fmla="*/ 468 w 793"/>
                  <a:gd name="T33" fmla="*/ 158 h 262"/>
                  <a:gd name="T34" fmla="*/ 463 w 793"/>
                  <a:gd name="T35" fmla="*/ 178 h 262"/>
                  <a:gd name="T36" fmla="*/ 444 w 793"/>
                  <a:gd name="T37" fmla="*/ 189 h 262"/>
                  <a:gd name="T38" fmla="*/ 444 w 793"/>
                  <a:gd name="T39" fmla="*/ 215 h 262"/>
                  <a:gd name="T40" fmla="*/ 349 w 793"/>
                  <a:gd name="T41" fmla="*/ 228 h 262"/>
                  <a:gd name="T42" fmla="*/ 156 w 793"/>
                  <a:gd name="T43" fmla="*/ 251 h 262"/>
                  <a:gd name="T44" fmla="*/ 0 w 793"/>
                  <a:gd name="T45" fmla="*/ 262 h 262"/>
                  <a:gd name="T46" fmla="*/ 10 w 793"/>
                  <a:gd name="T47" fmla="*/ 215 h 262"/>
                  <a:gd name="T48" fmla="*/ 10 w 793"/>
                  <a:gd name="T49" fmla="*/ 215 h 2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3"/>
                  <a:gd name="T76" fmla="*/ 0 h 262"/>
                  <a:gd name="T77" fmla="*/ 793 w 793"/>
                  <a:gd name="T78" fmla="*/ 262 h 2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3" h="262">
                    <a:moveTo>
                      <a:pt x="14" y="215"/>
                    </a:moveTo>
                    <a:lnTo>
                      <a:pt x="9" y="212"/>
                    </a:lnTo>
                    <a:lnTo>
                      <a:pt x="32" y="194"/>
                    </a:lnTo>
                    <a:lnTo>
                      <a:pt x="53" y="153"/>
                    </a:lnTo>
                    <a:lnTo>
                      <a:pt x="47" y="144"/>
                    </a:lnTo>
                    <a:lnTo>
                      <a:pt x="58" y="124"/>
                    </a:lnTo>
                    <a:lnTo>
                      <a:pt x="58" y="102"/>
                    </a:lnTo>
                    <a:lnTo>
                      <a:pt x="73" y="85"/>
                    </a:lnTo>
                    <a:lnTo>
                      <a:pt x="197" y="76"/>
                    </a:lnTo>
                    <a:lnTo>
                      <a:pt x="196" y="56"/>
                    </a:lnTo>
                    <a:lnTo>
                      <a:pt x="236" y="58"/>
                    </a:lnTo>
                    <a:lnTo>
                      <a:pt x="609" y="24"/>
                    </a:lnTo>
                    <a:lnTo>
                      <a:pt x="793" y="0"/>
                    </a:lnTo>
                    <a:lnTo>
                      <a:pt x="761" y="63"/>
                    </a:lnTo>
                    <a:lnTo>
                      <a:pt x="709" y="74"/>
                    </a:lnTo>
                    <a:lnTo>
                      <a:pt x="686" y="105"/>
                    </a:lnTo>
                    <a:lnTo>
                      <a:pt x="596" y="158"/>
                    </a:lnTo>
                    <a:lnTo>
                      <a:pt x="591" y="178"/>
                    </a:lnTo>
                    <a:lnTo>
                      <a:pt x="568" y="189"/>
                    </a:lnTo>
                    <a:lnTo>
                      <a:pt x="568" y="215"/>
                    </a:lnTo>
                    <a:lnTo>
                      <a:pt x="445" y="228"/>
                    </a:lnTo>
                    <a:lnTo>
                      <a:pt x="199" y="251"/>
                    </a:lnTo>
                    <a:lnTo>
                      <a:pt x="0" y="262"/>
                    </a:lnTo>
                    <a:lnTo>
                      <a:pt x="14" y="21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5" name="Freeform 54"/>
              <p:cNvSpPr>
                <a:spLocks/>
              </p:cNvSpPr>
              <p:nvPr/>
            </p:nvSpPr>
            <p:spPr bwMode="auto">
              <a:xfrm>
                <a:off x="5220841" y="3846000"/>
                <a:ext cx="493833" cy="884886"/>
              </a:xfrm>
              <a:custGeom>
                <a:avLst/>
                <a:gdLst>
                  <a:gd name="T0" fmla="*/ 19 w 331"/>
                  <a:gd name="T1" fmla="*/ 392 h 556"/>
                  <a:gd name="T2" fmla="*/ 43 w 331"/>
                  <a:gd name="T3" fmla="*/ 348 h 556"/>
                  <a:gd name="T4" fmla="*/ 35 w 331"/>
                  <a:gd name="T5" fmla="*/ 337 h 556"/>
                  <a:gd name="T6" fmla="*/ 25 w 331"/>
                  <a:gd name="T7" fmla="*/ 244 h 556"/>
                  <a:gd name="T8" fmla="*/ 21 w 331"/>
                  <a:gd name="T9" fmla="*/ 182 h 556"/>
                  <a:gd name="T10" fmla="*/ 39 w 331"/>
                  <a:gd name="T11" fmla="*/ 114 h 556"/>
                  <a:gd name="T12" fmla="*/ 67 w 331"/>
                  <a:gd name="T13" fmla="*/ 66 h 556"/>
                  <a:gd name="T14" fmla="*/ 65 w 331"/>
                  <a:gd name="T15" fmla="*/ 53 h 556"/>
                  <a:gd name="T16" fmla="*/ 85 w 331"/>
                  <a:gd name="T17" fmla="*/ 11 h 556"/>
                  <a:gd name="T18" fmla="*/ 241 w 331"/>
                  <a:gd name="T19" fmla="*/ 0 h 556"/>
                  <a:gd name="T20" fmla="*/ 248 w 331"/>
                  <a:gd name="T21" fmla="*/ 9 h 556"/>
                  <a:gd name="T22" fmla="*/ 241 w 331"/>
                  <a:gd name="T23" fmla="*/ 360 h 556"/>
                  <a:gd name="T24" fmla="*/ 257 w 331"/>
                  <a:gd name="T25" fmla="*/ 526 h 556"/>
                  <a:gd name="T26" fmla="*/ 252 w 331"/>
                  <a:gd name="T27" fmla="*/ 534 h 556"/>
                  <a:gd name="T28" fmla="*/ 217 w 331"/>
                  <a:gd name="T29" fmla="*/ 525 h 556"/>
                  <a:gd name="T30" fmla="*/ 168 w 331"/>
                  <a:gd name="T31" fmla="*/ 560 h 556"/>
                  <a:gd name="T32" fmla="*/ 143 w 331"/>
                  <a:gd name="T33" fmla="*/ 507 h 556"/>
                  <a:gd name="T34" fmla="*/ 147 w 331"/>
                  <a:gd name="T35" fmla="*/ 468 h 556"/>
                  <a:gd name="T36" fmla="*/ 0 w 331"/>
                  <a:gd name="T37" fmla="*/ 476 h 556"/>
                  <a:gd name="T38" fmla="*/ 19 w 331"/>
                  <a:gd name="T39" fmla="*/ 392 h 556"/>
                  <a:gd name="T40" fmla="*/ 19 w 331"/>
                  <a:gd name="T41" fmla="*/ 392 h 5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1"/>
                  <a:gd name="T64" fmla="*/ 0 h 556"/>
                  <a:gd name="T65" fmla="*/ 331 w 331"/>
                  <a:gd name="T66" fmla="*/ 556 h 5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1" h="556">
                    <a:moveTo>
                      <a:pt x="23" y="388"/>
                    </a:moveTo>
                    <a:lnTo>
                      <a:pt x="55" y="344"/>
                    </a:lnTo>
                    <a:lnTo>
                      <a:pt x="44" y="333"/>
                    </a:lnTo>
                    <a:lnTo>
                      <a:pt x="33" y="244"/>
                    </a:lnTo>
                    <a:lnTo>
                      <a:pt x="26" y="182"/>
                    </a:lnTo>
                    <a:lnTo>
                      <a:pt x="50" y="114"/>
                    </a:lnTo>
                    <a:lnTo>
                      <a:pt x="86" y="66"/>
                    </a:lnTo>
                    <a:lnTo>
                      <a:pt x="83" y="53"/>
                    </a:lnTo>
                    <a:lnTo>
                      <a:pt x="109" y="11"/>
                    </a:lnTo>
                    <a:lnTo>
                      <a:pt x="308" y="0"/>
                    </a:lnTo>
                    <a:lnTo>
                      <a:pt x="318" y="9"/>
                    </a:lnTo>
                    <a:lnTo>
                      <a:pt x="308" y="356"/>
                    </a:lnTo>
                    <a:lnTo>
                      <a:pt x="331" y="522"/>
                    </a:lnTo>
                    <a:lnTo>
                      <a:pt x="322" y="530"/>
                    </a:lnTo>
                    <a:lnTo>
                      <a:pt x="279" y="521"/>
                    </a:lnTo>
                    <a:lnTo>
                      <a:pt x="216" y="556"/>
                    </a:lnTo>
                    <a:lnTo>
                      <a:pt x="183" y="503"/>
                    </a:lnTo>
                    <a:lnTo>
                      <a:pt x="188" y="464"/>
                    </a:lnTo>
                    <a:lnTo>
                      <a:pt x="0" y="472"/>
                    </a:lnTo>
                    <a:lnTo>
                      <a:pt x="23" y="38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6" name="Freeform 55"/>
              <p:cNvSpPr>
                <a:spLocks/>
              </p:cNvSpPr>
              <p:nvPr/>
            </p:nvSpPr>
            <p:spPr bwMode="auto">
              <a:xfrm>
                <a:off x="5682094" y="3809987"/>
                <a:ext cx="526413" cy="895175"/>
              </a:xfrm>
              <a:custGeom>
                <a:avLst/>
                <a:gdLst>
                  <a:gd name="T0" fmla="*/ 8 w 354"/>
                  <a:gd name="T1" fmla="*/ 32 h 563"/>
                  <a:gd name="T2" fmla="*/ 0 w 354"/>
                  <a:gd name="T3" fmla="*/ 383 h 563"/>
                  <a:gd name="T4" fmla="*/ 19 w 354"/>
                  <a:gd name="T5" fmla="*/ 549 h 563"/>
                  <a:gd name="T6" fmla="*/ 36 w 354"/>
                  <a:gd name="T7" fmla="*/ 556 h 563"/>
                  <a:gd name="T8" fmla="*/ 53 w 354"/>
                  <a:gd name="T9" fmla="*/ 543 h 563"/>
                  <a:gd name="T10" fmla="*/ 64 w 354"/>
                  <a:gd name="T11" fmla="*/ 556 h 563"/>
                  <a:gd name="T12" fmla="*/ 47 w 354"/>
                  <a:gd name="T13" fmla="*/ 567 h 563"/>
                  <a:gd name="T14" fmla="*/ 86 w 354"/>
                  <a:gd name="T15" fmla="*/ 554 h 563"/>
                  <a:gd name="T16" fmla="*/ 93 w 354"/>
                  <a:gd name="T17" fmla="*/ 538 h 563"/>
                  <a:gd name="T18" fmla="*/ 89 w 354"/>
                  <a:gd name="T19" fmla="*/ 530 h 563"/>
                  <a:gd name="T20" fmla="*/ 92 w 354"/>
                  <a:gd name="T21" fmla="*/ 515 h 563"/>
                  <a:gd name="T22" fmla="*/ 73 w 354"/>
                  <a:gd name="T23" fmla="*/ 494 h 563"/>
                  <a:gd name="T24" fmla="*/ 73 w 354"/>
                  <a:gd name="T25" fmla="*/ 475 h 563"/>
                  <a:gd name="T26" fmla="*/ 274 w 354"/>
                  <a:gd name="T27" fmla="*/ 452 h 563"/>
                  <a:gd name="T28" fmla="*/ 257 w 354"/>
                  <a:gd name="T29" fmla="*/ 365 h 563"/>
                  <a:gd name="T30" fmla="*/ 267 w 354"/>
                  <a:gd name="T31" fmla="*/ 311 h 563"/>
                  <a:gd name="T32" fmla="*/ 242 w 354"/>
                  <a:gd name="T33" fmla="*/ 238 h 563"/>
                  <a:gd name="T34" fmla="*/ 191 w 354"/>
                  <a:gd name="T35" fmla="*/ 0 h 563"/>
                  <a:gd name="T36" fmla="*/ 0 w 354"/>
                  <a:gd name="T37" fmla="*/ 23 h 563"/>
                  <a:gd name="T38" fmla="*/ 8 w 354"/>
                  <a:gd name="T39" fmla="*/ 32 h 563"/>
                  <a:gd name="T40" fmla="*/ 8 w 354"/>
                  <a:gd name="T41" fmla="*/ 32 h 5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3"/>
                  <a:gd name="T65" fmla="*/ 354 w 354"/>
                  <a:gd name="T66" fmla="*/ 563 h 5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3">
                    <a:moveTo>
                      <a:pt x="10" y="32"/>
                    </a:moveTo>
                    <a:lnTo>
                      <a:pt x="0" y="379"/>
                    </a:lnTo>
                    <a:lnTo>
                      <a:pt x="23" y="545"/>
                    </a:lnTo>
                    <a:lnTo>
                      <a:pt x="47" y="552"/>
                    </a:lnTo>
                    <a:lnTo>
                      <a:pt x="68" y="539"/>
                    </a:lnTo>
                    <a:lnTo>
                      <a:pt x="82" y="552"/>
                    </a:lnTo>
                    <a:lnTo>
                      <a:pt x="61" y="563"/>
                    </a:lnTo>
                    <a:lnTo>
                      <a:pt x="112" y="550"/>
                    </a:lnTo>
                    <a:lnTo>
                      <a:pt x="121" y="534"/>
                    </a:lnTo>
                    <a:lnTo>
                      <a:pt x="115" y="526"/>
                    </a:lnTo>
                    <a:lnTo>
                      <a:pt x="118" y="511"/>
                    </a:lnTo>
                    <a:lnTo>
                      <a:pt x="94" y="490"/>
                    </a:lnTo>
                    <a:lnTo>
                      <a:pt x="95" y="471"/>
                    </a:lnTo>
                    <a:lnTo>
                      <a:pt x="354" y="448"/>
                    </a:lnTo>
                    <a:lnTo>
                      <a:pt x="332" y="361"/>
                    </a:lnTo>
                    <a:lnTo>
                      <a:pt x="346" y="307"/>
                    </a:lnTo>
                    <a:lnTo>
                      <a:pt x="312" y="238"/>
                    </a:lnTo>
                    <a:lnTo>
                      <a:pt x="246" y="0"/>
                    </a:lnTo>
                    <a:lnTo>
                      <a:pt x="0" y="23"/>
                    </a:lnTo>
                    <a:lnTo>
                      <a:pt x="10" y="3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7" name="Freeform 56"/>
              <p:cNvSpPr>
                <a:spLocks/>
              </p:cNvSpPr>
              <p:nvPr/>
            </p:nvSpPr>
            <p:spPr bwMode="auto">
              <a:xfrm>
                <a:off x="6049039" y="3765399"/>
                <a:ext cx="745894" cy="812860"/>
              </a:xfrm>
              <a:custGeom>
                <a:avLst/>
                <a:gdLst>
                  <a:gd name="T0" fmla="*/ 52 w 500"/>
                  <a:gd name="T1" fmla="*/ 266 h 512"/>
                  <a:gd name="T2" fmla="*/ 78 w 500"/>
                  <a:gd name="T3" fmla="*/ 335 h 512"/>
                  <a:gd name="T4" fmla="*/ 67 w 500"/>
                  <a:gd name="T5" fmla="*/ 389 h 512"/>
                  <a:gd name="T6" fmla="*/ 85 w 500"/>
                  <a:gd name="T7" fmla="*/ 476 h 512"/>
                  <a:gd name="T8" fmla="*/ 98 w 500"/>
                  <a:gd name="T9" fmla="*/ 507 h 512"/>
                  <a:gd name="T10" fmla="*/ 308 w 500"/>
                  <a:gd name="T11" fmla="*/ 491 h 512"/>
                  <a:gd name="T12" fmla="*/ 311 w 500"/>
                  <a:gd name="T13" fmla="*/ 510 h 512"/>
                  <a:gd name="T14" fmla="*/ 323 w 500"/>
                  <a:gd name="T15" fmla="*/ 512 h 512"/>
                  <a:gd name="T16" fmla="*/ 319 w 500"/>
                  <a:gd name="T17" fmla="*/ 470 h 512"/>
                  <a:gd name="T18" fmla="*/ 327 w 500"/>
                  <a:gd name="T19" fmla="*/ 458 h 512"/>
                  <a:gd name="T20" fmla="*/ 358 w 500"/>
                  <a:gd name="T21" fmla="*/ 465 h 512"/>
                  <a:gd name="T22" fmla="*/ 363 w 500"/>
                  <a:gd name="T23" fmla="*/ 436 h 512"/>
                  <a:gd name="T24" fmla="*/ 359 w 500"/>
                  <a:gd name="T25" fmla="*/ 395 h 512"/>
                  <a:gd name="T26" fmla="*/ 371 w 500"/>
                  <a:gd name="T27" fmla="*/ 384 h 512"/>
                  <a:gd name="T28" fmla="*/ 390 w 500"/>
                  <a:gd name="T29" fmla="*/ 306 h 512"/>
                  <a:gd name="T30" fmla="*/ 376 w 500"/>
                  <a:gd name="T31" fmla="*/ 303 h 512"/>
                  <a:gd name="T32" fmla="*/ 326 w 500"/>
                  <a:gd name="T33" fmla="*/ 203 h 512"/>
                  <a:gd name="T34" fmla="*/ 216 w 500"/>
                  <a:gd name="T35" fmla="*/ 76 h 512"/>
                  <a:gd name="T36" fmla="*/ 169 w 500"/>
                  <a:gd name="T37" fmla="*/ 38 h 512"/>
                  <a:gd name="T38" fmla="*/ 184 w 500"/>
                  <a:gd name="T39" fmla="*/ 0 h 512"/>
                  <a:gd name="T40" fmla="*/ 96 w 500"/>
                  <a:gd name="T41" fmla="*/ 15 h 512"/>
                  <a:gd name="T42" fmla="*/ 0 w 500"/>
                  <a:gd name="T43" fmla="*/ 28 h 512"/>
                  <a:gd name="T44" fmla="*/ 52 w 500"/>
                  <a:gd name="T45" fmla="*/ 266 h 512"/>
                  <a:gd name="T46" fmla="*/ 52 w 500"/>
                  <a:gd name="T47" fmla="*/ 266 h 5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2"/>
                  <a:gd name="T74" fmla="*/ 500 w 500"/>
                  <a:gd name="T75" fmla="*/ 512 h 5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2">
                    <a:moveTo>
                      <a:pt x="66" y="266"/>
                    </a:moveTo>
                    <a:lnTo>
                      <a:pt x="100" y="335"/>
                    </a:lnTo>
                    <a:lnTo>
                      <a:pt x="86" y="389"/>
                    </a:lnTo>
                    <a:lnTo>
                      <a:pt x="108" y="476"/>
                    </a:lnTo>
                    <a:lnTo>
                      <a:pt x="126" y="507"/>
                    </a:lnTo>
                    <a:lnTo>
                      <a:pt x="395" y="491"/>
                    </a:lnTo>
                    <a:lnTo>
                      <a:pt x="398" y="510"/>
                    </a:lnTo>
                    <a:lnTo>
                      <a:pt x="414" y="512"/>
                    </a:lnTo>
                    <a:lnTo>
                      <a:pt x="408" y="470"/>
                    </a:lnTo>
                    <a:lnTo>
                      <a:pt x="419" y="458"/>
                    </a:lnTo>
                    <a:lnTo>
                      <a:pt x="458" y="465"/>
                    </a:lnTo>
                    <a:lnTo>
                      <a:pt x="465" y="436"/>
                    </a:lnTo>
                    <a:lnTo>
                      <a:pt x="460" y="395"/>
                    </a:lnTo>
                    <a:lnTo>
                      <a:pt x="476" y="384"/>
                    </a:lnTo>
                    <a:lnTo>
                      <a:pt x="500" y="306"/>
                    </a:lnTo>
                    <a:lnTo>
                      <a:pt x="482" y="303"/>
                    </a:lnTo>
                    <a:lnTo>
                      <a:pt x="418" y="203"/>
                    </a:lnTo>
                    <a:lnTo>
                      <a:pt x="278" y="76"/>
                    </a:lnTo>
                    <a:lnTo>
                      <a:pt x="217" y="38"/>
                    </a:lnTo>
                    <a:lnTo>
                      <a:pt x="236" y="0"/>
                    </a:lnTo>
                    <a:lnTo>
                      <a:pt x="123" y="15"/>
                    </a:lnTo>
                    <a:lnTo>
                      <a:pt x="0" y="28"/>
                    </a:lnTo>
                    <a:lnTo>
                      <a:pt x="66" y="266"/>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8" name="Freeform 57"/>
              <p:cNvSpPr>
                <a:spLocks/>
              </p:cNvSpPr>
              <p:nvPr/>
            </p:nvSpPr>
            <p:spPr bwMode="auto">
              <a:xfrm>
                <a:off x="5820985" y="4492515"/>
                <a:ext cx="1260302" cy="989495"/>
              </a:xfrm>
              <a:custGeom>
                <a:avLst/>
                <a:gdLst>
                  <a:gd name="T0" fmla="*/ 0 w 845"/>
                  <a:gd name="T1" fmla="*/ 60 h 622"/>
                  <a:gd name="T2" fmla="*/ 20 w 845"/>
                  <a:gd name="T3" fmla="*/ 81 h 622"/>
                  <a:gd name="T4" fmla="*/ 17 w 845"/>
                  <a:gd name="T5" fmla="*/ 96 h 622"/>
                  <a:gd name="T6" fmla="*/ 21 w 845"/>
                  <a:gd name="T7" fmla="*/ 104 h 622"/>
                  <a:gd name="T8" fmla="*/ 14 w 845"/>
                  <a:gd name="T9" fmla="*/ 120 h 622"/>
                  <a:gd name="T10" fmla="*/ 90 w 845"/>
                  <a:gd name="T11" fmla="*/ 86 h 622"/>
                  <a:gd name="T12" fmla="*/ 189 w 845"/>
                  <a:gd name="T13" fmla="*/ 165 h 622"/>
                  <a:gd name="T14" fmla="*/ 270 w 845"/>
                  <a:gd name="T15" fmla="*/ 110 h 622"/>
                  <a:gd name="T16" fmla="*/ 316 w 845"/>
                  <a:gd name="T17" fmla="*/ 123 h 622"/>
                  <a:gd name="T18" fmla="*/ 376 w 845"/>
                  <a:gd name="T19" fmla="*/ 198 h 622"/>
                  <a:gd name="T20" fmla="*/ 396 w 845"/>
                  <a:gd name="T21" fmla="*/ 198 h 622"/>
                  <a:gd name="T22" fmla="*/ 417 w 845"/>
                  <a:gd name="T23" fmla="*/ 250 h 622"/>
                  <a:gd name="T24" fmla="*/ 412 w 845"/>
                  <a:gd name="T25" fmla="*/ 352 h 622"/>
                  <a:gd name="T26" fmla="*/ 425 w 845"/>
                  <a:gd name="T27" fmla="*/ 364 h 622"/>
                  <a:gd name="T28" fmla="*/ 428 w 845"/>
                  <a:gd name="T29" fmla="*/ 346 h 622"/>
                  <a:gd name="T30" fmla="*/ 446 w 845"/>
                  <a:gd name="T31" fmla="*/ 346 h 622"/>
                  <a:gd name="T32" fmla="*/ 428 w 845"/>
                  <a:gd name="T33" fmla="*/ 393 h 622"/>
                  <a:gd name="T34" fmla="*/ 477 w 845"/>
                  <a:gd name="T35" fmla="*/ 458 h 622"/>
                  <a:gd name="T36" fmla="*/ 486 w 845"/>
                  <a:gd name="T37" fmla="*/ 438 h 622"/>
                  <a:gd name="T38" fmla="*/ 490 w 845"/>
                  <a:gd name="T39" fmla="*/ 485 h 622"/>
                  <a:gd name="T40" fmla="*/ 506 w 845"/>
                  <a:gd name="T41" fmla="*/ 495 h 622"/>
                  <a:gd name="T42" fmla="*/ 523 w 845"/>
                  <a:gd name="T43" fmla="*/ 550 h 622"/>
                  <a:gd name="T44" fmla="*/ 540 w 845"/>
                  <a:gd name="T45" fmla="*/ 550 h 622"/>
                  <a:gd name="T46" fmla="*/ 579 w 845"/>
                  <a:gd name="T47" fmla="*/ 602 h 622"/>
                  <a:gd name="T48" fmla="*/ 600 w 845"/>
                  <a:gd name="T49" fmla="*/ 605 h 622"/>
                  <a:gd name="T50" fmla="*/ 600 w 845"/>
                  <a:gd name="T51" fmla="*/ 613 h 622"/>
                  <a:gd name="T52" fmla="*/ 585 w 845"/>
                  <a:gd name="T53" fmla="*/ 626 h 622"/>
                  <a:gd name="T54" fmla="*/ 620 w 845"/>
                  <a:gd name="T55" fmla="*/ 621 h 622"/>
                  <a:gd name="T56" fmla="*/ 640 w 845"/>
                  <a:gd name="T57" fmla="*/ 608 h 622"/>
                  <a:gd name="T58" fmla="*/ 652 w 845"/>
                  <a:gd name="T59" fmla="*/ 537 h 622"/>
                  <a:gd name="T60" fmla="*/ 659 w 845"/>
                  <a:gd name="T61" fmla="*/ 540 h 622"/>
                  <a:gd name="T62" fmla="*/ 652 w 845"/>
                  <a:gd name="T63" fmla="*/ 440 h 622"/>
                  <a:gd name="T64" fmla="*/ 645 w 845"/>
                  <a:gd name="T65" fmla="*/ 411 h 622"/>
                  <a:gd name="T66" fmla="*/ 574 w 845"/>
                  <a:gd name="T67" fmla="*/ 261 h 622"/>
                  <a:gd name="T68" fmla="*/ 519 w 845"/>
                  <a:gd name="T69" fmla="*/ 123 h 622"/>
                  <a:gd name="T70" fmla="*/ 485 w 845"/>
                  <a:gd name="T71" fmla="*/ 10 h 622"/>
                  <a:gd name="T72" fmla="*/ 475 w 845"/>
                  <a:gd name="T73" fmla="*/ 7 h 622"/>
                  <a:gd name="T74" fmla="*/ 446 w 845"/>
                  <a:gd name="T75" fmla="*/ 0 h 622"/>
                  <a:gd name="T76" fmla="*/ 436 w 845"/>
                  <a:gd name="T77" fmla="*/ 12 h 622"/>
                  <a:gd name="T78" fmla="*/ 442 w 845"/>
                  <a:gd name="T79" fmla="*/ 54 h 622"/>
                  <a:gd name="T80" fmla="*/ 429 w 845"/>
                  <a:gd name="T81" fmla="*/ 52 h 622"/>
                  <a:gd name="T82" fmla="*/ 427 w 845"/>
                  <a:gd name="T83" fmla="*/ 33 h 622"/>
                  <a:gd name="T84" fmla="*/ 216 w 845"/>
                  <a:gd name="T85" fmla="*/ 49 h 622"/>
                  <a:gd name="T86" fmla="*/ 202 w 845"/>
                  <a:gd name="T87" fmla="*/ 18 h 622"/>
                  <a:gd name="T88" fmla="*/ 1 w 845"/>
                  <a:gd name="T89" fmla="*/ 41 h 622"/>
                  <a:gd name="T90" fmla="*/ 0 w 845"/>
                  <a:gd name="T91" fmla="*/ 60 h 622"/>
                  <a:gd name="T92" fmla="*/ 0 w 845"/>
                  <a:gd name="T93" fmla="*/ 60 h 6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5"/>
                  <a:gd name="T142" fmla="*/ 0 h 622"/>
                  <a:gd name="T143" fmla="*/ 845 w 845"/>
                  <a:gd name="T144" fmla="*/ 622 h 6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5" h="622">
                    <a:moveTo>
                      <a:pt x="0" y="60"/>
                    </a:moveTo>
                    <a:lnTo>
                      <a:pt x="24" y="81"/>
                    </a:lnTo>
                    <a:lnTo>
                      <a:pt x="21" y="96"/>
                    </a:lnTo>
                    <a:lnTo>
                      <a:pt x="27" y="104"/>
                    </a:lnTo>
                    <a:lnTo>
                      <a:pt x="18" y="120"/>
                    </a:lnTo>
                    <a:lnTo>
                      <a:pt x="116" y="86"/>
                    </a:lnTo>
                    <a:lnTo>
                      <a:pt x="243" y="165"/>
                    </a:lnTo>
                    <a:lnTo>
                      <a:pt x="346" y="110"/>
                    </a:lnTo>
                    <a:lnTo>
                      <a:pt x="406" y="123"/>
                    </a:lnTo>
                    <a:lnTo>
                      <a:pt x="482" y="198"/>
                    </a:lnTo>
                    <a:lnTo>
                      <a:pt x="508" y="198"/>
                    </a:lnTo>
                    <a:lnTo>
                      <a:pt x="534" y="250"/>
                    </a:lnTo>
                    <a:lnTo>
                      <a:pt x="528" y="348"/>
                    </a:lnTo>
                    <a:lnTo>
                      <a:pt x="545" y="360"/>
                    </a:lnTo>
                    <a:lnTo>
                      <a:pt x="549" y="342"/>
                    </a:lnTo>
                    <a:lnTo>
                      <a:pt x="573" y="342"/>
                    </a:lnTo>
                    <a:lnTo>
                      <a:pt x="549" y="389"/>
                    </a:lnTo>
                    <a:lnTo>
                      <a:pt x="613" y="454"/>
                    </a:lnTo>
                    <a:lnTo>
                      <a:pt x="623" y="434"/>
                    </a:lnTo>
                    <a:lnTo>
                      <a:pt x="628" y="481"/>
                    </a:lnTo>
                    <a:lnTo>
                      <a:pt x="649" y="491"/>
                    </a:lnTo>
                    <a:lnTo>
                      <a:pt x="672" y="546"/>
                    </a:lnTo>
                    <a:lnTo>
                      <a:pt x="693" y="546"/>
                    </a:lnTo>
                    <a:lnTo>
                      <a:pt x="743" y="598"/>
                    </a:lnTo>
                    <a:lnTo>
                      <a:pt x="770" y="601"/>
                    </a:lnTo>
                    <a:lnTo>
                      <a:pt x="770" y="609"/>
                    </a:lnTo>
                    <a:lnTo>
                      <a:pt x="751" y="622"/>
                    </a:lnTo>
                    <a:lnTo>
                      <a:pt x="795" y="617"/>
                    </a:lnTo>
                    <a:lnTo>
                      <a:pt x="822" y="604"/>
                    </a:lnTo>
                    <a:lnTo>
                      <a:pt x="837" y="533"/>
                    </a:lnTo>
                    <a:lnTo>
                      <a:pt x="845" y="536"/>
                    </a:lnTo>
                    <a:lnTo>
                      <a:pt x="837" y="436"/>
                    </a:lnTo>
                    <a:lnTo>
                      <a:pt x="827" y="407"/>
                    </a:lnTo>
                    <a:lnTo>
                      <a:pt x="736" y="261"/>
                    </a:lnTo>
                    <a:lnTo>
                      <a:pt x="665" y="123"/>
                    </a:lnTo>
                    <a:lnTo>
                      <a:pt x="622" y="10"/>
                    </a:lnTo>
                    <a:lnTo>
                      <a:pt x="610" y="7"/>
                    </a:lnTo>
                    <a:lnTo>
                      <a:pt x="571" y="0"/>
                    </a:lnTo>
                    <a:lnTo>
                      <a:pt x="560" y="12"/>
                    </a:lnTo>
                    <a:lnTo>
                      <a:pt x="566" y="54"/>
                    </a:lnTo>
                    <a:lnTo>
                      <a:pt x="550" y="52"/>
                    </a:lnTo>
                    <a:lnTo>
                      <a:pt x="547" y="33"/>
                    </a:lnTo>
                    <a:lnTo>
                      <a:pt x="278" y="49"/>
                    </a:lnTo>
                    <a:lnTo>
                      <a:pt x="260" y="18"/>
                    </a:lnTo>
                    <a:lnTo>
                      <a:pt x="1" y="41"/>
                    </a:lnTo>
                    <a:lnTo>
                      <a:pt x="0" y="6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9" name="Freeform 58"/>
              <p:cNvSpPr>
                <a:spLocks/>
              </p:cNvSpPr>
              <p:nvPr/>
            </p:nvSpPr>
            <p:spPr bwMode="auto">
              <a:xfrm>
                <a:off x="6030178" y="2455219"/>
                <a:ext cx="579568" cy="682528"/>
              </a:xfrm>
              <a:custGeom>
                <a:avLst/>
                <a:gdLst>
                  <a:gd name="T0" fmla="*/ 0 w 390"/>
                  <a:gd name="T1" fmla="*/ 78 h 429"/>
                  <a:gd name="T2" fmla="*/ 24 w 390"/>
                  <a:gd name="T3" fmla="*/ 374 h 429"/>
                  <a:gd name="T4" fmla="*/ 63 w 390"/>
                  <a:gd name="T5" fmla="*/ 380 h 429"/>
                  <a:gd name="T6" fmla="*/ 107 w 390"/>
                  <a:gd name="T7" fmla="*/ 414 h 429"/>
                  <a:gd name="T8" fmla="*/ 141 w 390"/>
                  <a:gd name="T9" fmla="*/ 413 h 429"/>
                  <a:gd name="T10" fmla="*/ 156 w 390"/>
                  <a:gd name="T11" fmla="*/ 400 h 429"/>
                  <a:gd name="T12" fmla="*/ 191 w 390"/>
                  <a:gd name="T13" fmla="*/ 429 h 429"/>
                  <a:gd name="T14" fmla="*/ 213 w 390"/>
                  <a:gd name="T15" fmla="*/ 403 h 429"/>
                  <a:gd name="T16" fmla="*/ 218 w 390"/>
                  <a:gd name="T17" fmla="*/ 358 h 429"/>
                  <a:gd name="T18" fmla="*/ 234 w 390"/>
                  <a:gd name="T19" fmla="*/ 366 h 429"/>
                  <a:gd name="T20" fmla="*/ 238 w 390"/>
                  <a:gd name="T21" fmla="*/ 328 h 429"/>
                  <a:gd name="T22" fmla="*/ 290 w 390"/>
                  <a:gd name="T23" fmla="*/ 272 h 429"/>
                  <a:gd name="T24" fmla="*/ 298 w 390"/>
                  <a:gd name="T25" fmla="*/ 178 h 429"/>
                  <a:gd name="T26" fmla="*/ 293 w 390"/>
                  <a:gd name="T27" fmla="*/ 158 h 429"/>
                  <a:gd name="T28" fmla="*/ 302 w 390"/>
                  <a:gd name="T29" fmla="*/ 149 h 429"/>
                  <a:gd name="T30" fmla="*/ 283 w 390"/>
                  <a:gd name="T31" fmla="*/ 0 h 429"/>
                  <a:gd name="T32" fmla="*/ 234 w 390"/>
                  <a:gd name="T33" fmla="*/ 34 h 429"/>
                  <a:gd name="T34" fmla="*/ 207 w 390"/>
                  <a:gd name="T35" fmla="*/ 69 h 429"/>
                  <a:gd name="T36" fmla="*/ 187 w 390"/>
                  <a:gd name="T37" fmla="*/ 71 h 429"/>
                  <a:gd name="T38" fmla="*/ 158 w 390"/>
                  <a:gd name="T39" fmla="*/ 90 h 429"/>
                  <a:gd name="T40" fmla="*/ 92 w 390"/>
                  <a:gd name="T41" fmla="*/ 60 h 429"/>
                  <a:gd name="T42" fmla="*/ 0 w 390"/>
                  <a:gd name="T43" fmla="*/ 78 h 429"/>
                  <a:gd name="T44" fmla="*/ 0 w 390"/>
                  <a:gd name="T45" fmla="*/ 78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9"/>
                  <a:gd name="T71" fmla="*/ 390 w 390"/>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9">
                    <a:moveTo>
                      <a:pt x="0" y="78"/>
                    </a:moveTo>
                    <a:lnTo>
                      <a:pt x="32" y="374"/>
                    </a:lnTo>
                    <a:lnTo>
                      <a:pt x="81" y="380"/>
                    </a:lnTo>
                    <a:lnTo>
                      <a:pt x="139" y="414"/>
                    </a:lnTo>
                    <a:lnTo>
                      <a:pt x="181" y="413"/>
                    </a:lnTo>
                    <a:lnTo>
                      <a:pt x="201" y="400"/>
                    </a:lnTo>
                    <a:lnTo>
                      <a:pt x="246" y="429"/>
                    </a:lnTo>
                    <a:lnTo>
                      <a:pt x="275" y="403"/>
                    </a:lnTo>
                    <a:lnTo>
                      <a:pt x="280" y="358"/>
                    </a:lnTo>
                    <a:lnTo>
                      <a:pt x="300" y="366"/>
                    </a:lnTo>
                    <a:lnTo>
                      <a:pt x="308" y="328"/>
                    </a:lnTo>
                    <a:lnTo>
                      <a:pt x="374" y="272"/>
                    </a:lnTo>
                    <a:lnTo>
                      <a:pt x="385" y="178"/>
                    </a:lnTo>
                    <a:lnTo>
                      <a:pt x="377" y="158"/>
                    </a:lnTo>
                    <a:lnTo>
                      <a:pt x="390" y="149"/>
                    </a:lnTo>
                    <a:lnTo>
                      <a:pt x="366" y="0"/>
                    </a:lnTo>
                    <a:lnTo>
                      <a:pt x="300" y="34"/>
                    </a:lnTo>
                    <a:lnTo>
                      <a:pt x="266" y="69"/>
                    </a:lnTo>
                    <a:lnTo>
                      <a:pt x="241" y="71"/>
                    </a:lnTo>
                    <a:lnTo>
                      <a:pt x="204" y="90"/>
                    </a:lnTo>
                    <a:lnTo>
                      <a:pt x="118" y="60"/>
                    </a:lnTo>
                    <a:lnTo>
                      <a:pt x="0" y="7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0" name="Freeform 59"/>
              <p:cNvSpPr>
                <a:spLocks/>
              </p:cNvSpPr>
              <p:nvPr/>
            </p:nvSpPr>
            <p:spPr bwMode="auto">
              <a:xfrm>
                <a:off x="6395408" y="2691875"/>
                <a:ext cx="624150" cy="639657"/>
              </a:xfrm>
              <a:custGeom>
                <a:avLst/>
                <a:gdLst>
                  <a:gd name="T0" fmla="*/ 0 w 418"/>
                  <a:gd name="T1" fmla="*/ 280 h 403"/>
                  <a:gd name="T2" fmla="*/ 12 w 418"/>
                  <a:gd name="T3" fmla="*/ 335 h 403"/>
                  <a:gd name="T4" fmla="*/ 55 w 418"/>
                  <a:gd name="T5" fmla="*/ 374 h 403"/>
                  <a:gd name="T6" fmla="*/ 75 w 418"/>
                  <a:gd name="T7" fmla="*/ 403 h 403"/>
                  <a:gd name="T8" fmla="*/ 137 w 418"/>
                  <a:gd name="T9" fmla="*/ 372 h 403"/>
                  <a:gd name="T10" fmla="*/ 165 w 418"/>
                  <a:gd name="T11" fmla="*/ 366 h 403"/>
                  <a:gd name="T12" fmla="*/ 180 w 418"/>
                  <a:gd name="T13" fmla="*/ 343 h 403"/>
                  <a:gd name="T14" fmla="*/ 203 w 418"/>
                  <a:gd name="T15" fmla="*/ 222 h 403"/>
                  <a:gd name="T16" fmla="*/ 229 w 418"/>
                  <a:gd name="T17" fmla="*/ 236 h 403"/>
                  <a:gd name="T18" fmla="*/ 281 w 418"/>
                  <a:gd name="T19" fmla="*/ 103 h 403"/>
                  <a:gd name="T20" fmla="*/ 320 w 418"/>
                  <a:gd name="T21" fmla="*/ 132 h 403"/>
                  <a:gd name="T22" fmla="*/ 326 w 418"/>
                  <a:gd name="T23" fmla="*/ 108 h 403"/>
                  <a:gd name="T24" fmla="*/ 299 w 418"/>
                  <a:gd name="T25" fmla="*/ 81 h 403"/>
                  <a:gd name="T26" fmla="*/ 277 w 418"/>
                  <a:gd name="T27" fmla="*/ 84 h 403"/>
                  <a:gd name="T28" fmla="*/ 270 w 418"/>
                  <a:gd name="T29" fmla="*/ 98 h 403"/>
                  <a:gd name="T30" fmla="*/ 229 w 418"/>
                  <a:gd name="T31" fmla="*/ 113 h 403"/>
                  <a:gd name="T32" fmla="*/ 204 w 418"/>
                  <a:gd name="T33" fmla="*/ 149 h 403"/>
                  <a:gd name="T34" fmla="*/ 197 w 418"/>
                  <a:gd name="T35" fmla="*/ 90 h 403"/>
                  <a:gd name="T36" fmla="*/ 126 w 418"/>
                  <a:gd name="T37" fmla="*/ 107 h 403"/>
                  <a:gd name="T38" fmla="*/ 112 w 418"/>
                  <a:gd name="T39" fmla="*/ 0 h 403"/>
                  <a:gd name="T40" fmla="*/ 102 w 418"/>
                  <a:gd name="T41" fmla="*/ 9 h 403"/>
                  <a:gd name="T42" fmla="*/ 109 w 418"/>
                  <a:gd name="T43" fmla="*/ 29 h 403"/>
                  <a:gd name="T44" fmla="*/ 100 w 418"/>
                  <a:gd name="T45" fmla="*/ 123 h 403"/>
                  <a:gd name="T46" fmla="*/ 49 w 418"/>
                  <a:gd name="T47" fmla="*/ 179 h 403"/>
                  <a:gd name="T48" fmla="*/ 42 w 418"/>
                  <a:gd name="T49" fmla="*/ 217 h 403"/>
                  <a:gd name="T50" fmla="*/ 26 w 418"/>
                  <a:gd name="T51" fmla="*/ 209 h 403"/>
                  <a:gd name="T52" fmla="*/ 23 w 418"/>
                  <a:gd name="T53" fmla="*/ 254 h 403"/>
                  <a:gd name="T54" fmla="*/ 0 w 418"/>
                  <a:gd name="T55" fmla="*/ 280 h 403"/>
                  <a:gd name="T56" fmla="*/ 0 w 418"/>
                  <a:gd name="T57" fmla="*/ 280 h 403"/>
                  <a:gd name="T58" fmla="*/ 0 w 418"/>
                  <a:gd name="T59" fmla="*/ 280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8"/>
                  <a:gd name="T91" fmla="*/ 0 h 403"/>
                  <a:gd name="T92" fmla="*/ 418 w 418"/>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8" h="403">
                    <a:moveTo>
                      <a:pt x="0" y="280"/>
                    </a:moveTo>
                    <a:lnTo>
                      <a:pt x="16" y="335"/>
                    </a:lnTo>
                    <a:lnTo>
                      <a:pt x="70" y="374"/>
                    </a:lnTo>
                    <a:lnTo>
                      <a:pt x="96" y="403"/>
                    </a:lnTo>
                    <a:lnTo>
                      <a:pt x="175" y="372"/>
                    </a:lnTo>
                    <a:lnTo>
                      <a:pt x="211" y="366"/>
                    </a:lnTo>
                    <a:lnTo>
                      <a:pt x="230" y="343"/>
                    </a:lnTo>
                    <a:lnTo>
                      <a:pt x="261" y="222"/>
                    </a:lnTo>
                    <a:lnTo>
                      <a:pt x="295" y="236"/>
                    </a:lnTo>
                    <a:lnTo>
                      <a:pt x="360" y="103"/>
                    </a:lnTo>
                    <a:lnTo>
                      <a:pt x="410" y="132"/>
                    </a:lnTo>
                    <a:lnTo>
                      <a:pt x="418" y="108"/>
                    </a:lnTo>
                    <a:lnTo>
                      <a:pt x="382" y="81"/>
                    </a:lnTo>
                    <a:lnTo>
                      <a:pt x="355" y="84"/>
                    </a:lnTo>
                    <a:lnTo>
                      <a:pt x="345" y="98"/>
                    </a:lnTo>
                    <a:lnTo>
                      <a:pt x="295" y="113"/>
                    </a:lnTo>
                    <a:lnTo>
                      <a:pt x="262" y="149"/>
                    </a:lnTo>
                    <a:lnTo>
                      <a:pt x="251" y="90"/>
                    </a:lnTo>
                    <a:lnTo>
                      <a:pt x="162" y="107"/>
                    </a:lnTo>
                    <a:lnTo>
                      <a:pt x="144" y="0"/>
                    </a:lnTo>
                    <a:lnTo>
                      <a:pt x="131" y="9"/>
                    </a:lnTo>
                    <a:lnTo>
                      <a:pt x="139" y="29"/>
                    </a:lnTo>
                    <a:lnTo>
                      <a:pt x="128" y="123"/>
                    </a:lnTo>
                    <a:lnTo>
                      <a:pt x="62" y="179"/>
                    </a:lnTo>
                    <a:lnTo>
                      <a:pt x="54" y="217"/>
                    </a:lnTo>
                    <a:lnTo>
                      <a:pt x="34" y="209"/>
                    </a:lnTo>
                    <a:lnTo>
                      <a:pt x="29" y="254"/>
                    </a:lnTo>
                    <a:lnTo>
                      <a:pt x="0" y="28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1" name="Freeform 60"/>
              <p:cNvSpPr>
                <a:spLocks/>
              </p:cNvSpPr>
              <p:nvPr/>
            </p:nvSpPr>
            <p:spPr bwMode="auto">
              <a:xfrm>
                <a:off x="6770928" y="2741608"/>
                <a:ext cx="632723" cy="322400"/>
              </a:xfrm>
              <a:custGeom>
                <a:avLst/>
                <a:gdLst>
                  <a:gd name="T0" fmla="*/ 0 w 424"/>
                  <a:gd name="T1" fmla="*/ 59 h 203"/>
                  <a:gd name="T2" fmla="*/ 8 w 424"/>
                  <a:gd name="T3" fmla="*/ 118 h 203"/>
                  <a:gd name="T4" fmla="*/ 35 w 424"/>
                  <a:gd name="T5" fmla="*/ 82 h 203"/>
                  <a:gd name="T6" fmla="*/ 73 w 424"/>
                  <a:gd name="T7" fmla="*/ 67 h 203"/>
                  <a:gd name="T8" fmla="*/ 82 w 424"/>
                  <a:gd name="T9" fmla="*/ 53 h 203"/>
                  <a:gd name="T10" fmla="*/ 103 w 424"/>
                  <a:gd name="T11" fmla="*/ 50 h 203"/>
                  <a:gd name="T12" fmla="*/ 131 w 424"/>
                  <a:gd name="T13" fmla="*/ 77 h 203"/>
                  <a:gd name="T14" fmla="*/ 150 w 424"/>
                  <a:gd name="T15" fmla="*/ 84 h 203"/>
                  <a:gd name="T16" fmla="*/ 185 w 424"/>
                  <a:gd name="T17" fmla="*/ 126 h 203"/>
                  <a:gd name="T18" fmla="*/ 173 w 424"/>
                  <a:gd name="T19" fmla="*/ 165 h 203"/>
                  <a:gd name="T20" fmla="*/ 178 w 424"/>
                  <a:gd name="T21" fmla="*/ 182 h 203"/>
                  <a:gd name="T22" fmla="*/ 192 w 424"/>
                  <a:gd name="T23" fmla="*/ 174 h 203"/>
                  <a:gd name="T24" fmla="*/ 206 w 424"/>
                  <a:gd name="T25" fmla="*/ 174 h 203"/>
                  <a:gd name="T26" fmla="*/ 215 w 424"/>
                  <a:gd name="T27" fmla="*/ 186 h 203"/>
                  <a:gd name="T28" fmla="*/ 232 w 424"/>
                  <a:gd name="T29" fmla="*/ 186 h 203"/>
                  <a:gd name="T30" fmla="*/ 237 w 424"/>
                  <a:gd name="T31" fmla="*/ 182 h 203"/>
                  <a:gd name="T32" fmla="*/ 226 w 424"/>
                  <a:gd name="T33" fmla="*/ 147 h 203"/>
                  <a:gd name="T34" fmla="*/ 225 w 424"/>
                  <a:gd name="T35" fmla="*/ 82 h 203"/>
                  <a:gd name="T36" fmla="*/ 211 w 424"/>
                  <a:gd name="T37" fmla="*/ 72 h 203"/>
                  <a:gd name="T38" fmla="*/ 237 w 424"/>
                  <a:gd name="T39" fmla="*/ 42 h 203"/>
                  <a:gd name="T40" fmla="*/ 238 w 424"/>
                  <a:gd name="T41" fmla="*/ 24 h 203"/>
                  <a:gd name="T42" fmla="*/ 254 w 424"/>
                  <a:gd name="T43" fmla="*/ 25 h 203"/>
                  <a:gd name="T44" fmla="*/ 234 w 424"/>
                  <a:gd name="T45" fmla="*/ 66 h 203"/>
                  <a:gd name="T46" fmla="*/ 247 w 424"/>
                  <a:gd name="T47" fmla="*/ 113 h 203"/>
                  <a:gd name="T48" fmla="*/ 251 w 424"/>
                  <a:gd name="T49" fmla="*/ 127 h 203"/>
                  <a:gd name="T50" fmla="*/ 260 w 424"/>
                  <a:gd name="T51" fmla="*/ 134 h 203"/>
                  <a:gd name="T52" fmla="*/ 245 w 424"/>
                  <a:gd name="T53" fmla="*/ 132 h 203"/>
                  <a:gd name="T54" fmla="*/ 247 w 424"/>
                  <a:gd name="T55" fmla="*/ 161 h 203"/>
                  <a:gd name="T56" fmla="*/ 276 w 424"/>
                  <a:gd name="T57" fmla="*/ 182 h 203"/>
                  <a:gd name="T58" fmla="*/ 282 w 424"/>
                  <a:gd name="T59" fmla="*/ 186 h 203"/>
                  <a:gd name="T60" fmla="*/ 290 w 424"/>
                  <a:gd name="T61" fmla="*/ 186 h 203"/>
                  <a:gd name="T62" fmla="*/ 286 w 424"/>
                  <a:gd name="T63" fmla="*/ 203 h 203"/>
                  <a:gd name="T64" fmla="*/ 318 w 424"/>
                  <a:gd name="T65" fmla="*/ 182 h 203"/>
                  <a:gd name="T66" fmla="*/ 326 w 424"/>
                  <a:gd name="T67" fmla="*/ 157 h 203"/>
                  <a:gd name="T68" fmla="*/ 332 w 424"/>
                  <a:gd name="T69" fmla="*/ 129 h 203"/>
                  <a:gd name="T70" fmla="*/ 286 w 424"/>
                  <a:gd name="T71" fmla="*/ 140 h 203"/>
                  <a:gd name="T72" fmla="*/ 256 w 424"/>
                  <a:gd name="T73" fmla="*/ 0 h 203"/>
                  <a:gd name="T74" fmla="*/ 0 w 424"/>
                  <a:gd name="T75" fmla="*/ 59 h 203"/>
                  <a:gd name="T76" fmla="*/ 0 w 424"/>
                  <a:gd name="T77" fmla="*/ 59 h 203"/>
                  <a:gd name="T78" fmla="*/ 0 w 424"/>
                  <a:gd name="T79" fmla="*/ 59 h 2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4"/>
                  <a:gd name="T121" fmla="*/ 0 h 203"/>
                  <a:gd name="T122" fmla="*/ 424 w 424"/>
                  <a:gd name="T123" fmla="*/ 203 h 2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4" h="203">
                    <a:moveTo>
                      <a:pt x="0" y="59"/>
                    </a:moveTo>
                    <a:lnTo>
                      <a:pt x="11" y="118"/>
                    </a:lnTo>
                    <a:lnTo>
                      <a:pt x="44" y="82"/>
                    </a:lnTo>
                    <a:lnTo>
                      <a:pt x="94" y="67"/>
                    </a:lnTo>
                    <a:lnTo>
                      <a:pt x="104" y="53"/>
                    </a:lnTo>
                    <a:lnTo>
                      <a:pt x="131" y="50"/>
                    </a:lnTo>
                    <a:lnTo>
                      <a:pt x="167" y="77"/>
                    </a:lnTo>
                    <a:lnTo>
                      <a:pt x="191" y="84"/>
                    </a:lnTo>
                    <a:lnTo>
                      <a:pt x="236" y="126"/>
                    </a:lnTo>
                    <a:lnTo>
                      <a:pt x="220" y="165"/>
                    </a:lnTo>
                    <a:lnTo>
                      <a:pt x="227" y="182"/>
                    </a:lnTo>
                    <a:lnTo>
                      <a:pt x="246" y="174"/>
                    </a:lnTo>
                    <a:lnTo>
                      <a:pt x="264" y="174"/>
                    </a:lnTo>
                    <a:lnTo>
                      <a:pt x="274" y="186"/>
                    </a:lnTo>
                    <a:lnTo>
                      <a:pt x="295" y="186"/>
                    </a:lnTo>
                    <a:lnTo>
                      <a:pt x="303" y="182"/>
                    </a:lnTo>
                    <a:lnTo>
                      <a:pt x="288" y="147"/>
                    </a:lnTo>
                    <a:lnTo>
                      <a:pt x="287" y="82"/>
                    </a:lnTo>
                    <a:lnTo>
                      <a:pt x="269" y="72"/>
                    </a:lnTo>
                    <a:lnTo>
                      <a:pt x="303" y="42"/>
                    </a:lnTo>
                    <a:lnTo>
                      <a:pt x="304" y="24"/>
                    </a:lnTo>
                    <a:lnTo>
                      <a:pt x="324" y="25"/>
                    </a:lnTo>
                    <a:lnTo>
                      <a:pt x="300" y="66"/>
                    </a:lnTo>
                    <a:lnTo>
                      <a:pt x="314" y="113"/>
                    </a:lnTo>
                    <a:lnTo>
                      <a:pt x="321" y="127"/>
                    </a:lnTo>
                    <a:lnTo>
                      <a:pt x="330" y="134"/>
                    </a:lnTo>
                    <a:lnTo>
                      <a:pt x="311" y="132"/>
                    </a:lnTo>
                    <a:lnTo>
                      <a:pt x="317" y="161"/>
                    </a:lnTo>
                    <a:lnTo>
                      <a:pt x="351" y="182"/>
                    </a:lnTo>
                    <a:lnTo>
                      <a:pt x="360" y="186"/>
                    </a:lnTo>
                    <a:lnTo>
                      <a:pt x="369" y="186"/>
                    </a:lnTo>
                    <a:lnTo>
                      <a:pt x="364" y="203"/>
                    </a:lnTo>
                    <a:lnTo>
                      <a:pt x="406" y="182"/>
                    </a:lnTo>
                    <a:lnTo>
                      <a:pt x="415" y="157"/>
                    </a:lnTo>
                    <a:lnTo>
                      <a:pt x="424" y="129"/>
                    </a:lnTo>
                    <a:lnTo>
                      <a:pt x="364" y="140"/>
                    </a:lnTo>
                    <a:lnTo>
                      <a:pt x="326" y="0"/>
                    </a:lnTo>
                    <a:lnTo>
                      <a:pt x="0" y="5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2" name="Freeform 61"/>
              <p:cNvSpPr>
                <a:spLocks/>
              </p:cNvSpPr>
              <p:nvPr/>
            </p:nvSpPr>
            <p:spPr bwMode="auto">
              <a:xfrm>
                <a:off x="6292526" y="2856505"/>
                <a:ext cx="1071687" cy="629367"/>
              </a:xfrm>
              <a:custGeom>
                <a:avLst/>
                <a:gdLst>
                  <a:gd name="T0" fmla="*/ 52 w 718"/>
                  <a:gd name="T1" fmla="*/ 355 h 397"/>
                  <a:gd name="T2" fmla="*/ 52 w 718"/>
                  <a:gd name="T3" fmla="*/ 345 h 397"/>
                  <a:gd name="T4" fmla="*/ 88 w 718"/>
                  <a:gd name="T5" fmla="*/ 300 h 397"/>
                  <a:gd name="T6" fmla="*/ 109 w 718"/>
                  <a:gd name="T7" fmla="*/ 271 h 397"/>
                  <a:gd name="T8" fmla="*/ 129 w 718"/>
                  <a:gd name="T9" fmla="*/ 300 h 397"/>
                  <a:gd name="T10" fmla="*/ 190 w 718"/>
                  <a:gd name="T11" fmla="*/ 269 h 397"/>
                  <a:gd name="T12" fmla="*/ 218 w 718"/>
                  <a:gd name="T13" fmla="*/ 263 h 397"/>
                  <a:gd name="T14" fmla="*/ 233 w 718"/>
                  <a:gd name="T15" fmla="*/ 240 h 397"/>
                  <a:gd name="T16" fmla="*/ 258 w 718"/>
                  <a:gd name="T17" fmla="*/ 119 h 397"/>
                  <a:gd name="T18" fmla="*/ 285 w 718"/>
                  <a:gd name="T19" fmla="*/ 133 h 397"/>
                  <a:gd name="T20" fmla="*/ 335 w 718"/>
                  <a:gd name="T21" fmla="*/ 0 h 397"/>
                  <a:gd name="T22" fmla="*/ 374 w 718"/>
                  <a:gd name="T23" fmla="*/ 29 h 397"/>
                  <a:gd name="T24" fmla="*/ 381 w 718"/>
                  <a:gd name="T25" fmla="*/ 5 h 397"/>
                  <a:gd name="T26" fmla="*/ 399 w 718"/>
                  <a:gd name="T27" fmla="*/ 12 h 397"/>
                  <a:gd name="T28" fmla="*/ 435 w 718"/>
                  <a:gd name="T29" fmla="*/ 54 h 397"/>
                  <a:gd name="T30" fmla="*/ 422 w 718"/>
                  <a:gd name="T31" fmla="*/ 93 h 397"/>
                  <a:gd name="T32" fmla="*/ 427 w 718"/>
                  <a:gd name="T33" fmla="*/ 110 h 397"/>
                  <a:gd name="T34" fmla="*/ 442 w 718"/>
                  <a:gd name="T35" fmla="*/ 102 h 397"/>
                  <a:gd name="T36" fmla="*/ 453 w 718"/>
                  <a:gd name="T37" fmla="*/ 120 h 397"/>
                  <a:gd name="T38" fmla="*/ 508 w 718"/>
                  <a:gd name="T39" fmla="*/ 143 h 397"/>
                  <a:gd name="T40" fmla="*/ 458 w 718"/>
                  <a:gd name="T41" fmla="*/ 140 h 397"/>
                  <a:gd name="T42" fmla="*/ 510 w 718"/>
                  <a:gd name="T43" fmla="*/ 199 h 397"/>
                  <a:gd name="T44" fmla="*/ 477 w 718"/>
                  <a:gd name="T45" fmla="*/ 193 h 397"/>
                  <a:gd name="T46" fmla="*/ 544 w 718"/>
                  <a:gd name="T47" fmla="*/ 248 h 397"/>
                  <a:gd name="T48" fmla="*/ 561 w 718"/>
                  <a:gd name="T49" fmla="*/ 285 h 397"/>
                  <a:gd name="T50" fmla="*/ 550 w 718"/>
                  <a:gd name="T51" fmla="*/ 280 h 397"/>
                  <a:gd name="T52" fmla="*/ 548 w 718"/>
                  <a:gd name="T53" fmla="*/ 290 h 397"/>
                  <a:gd name="T54" fmla="*/ 326 w 718"/>
                  <a:gd name="T55" fmla="*/ 343 h 397"/>
                  <a:gd name="T56" fmla="*/ 144 w 718"/>
                  <a:gd name="T57" fmla="*/ 373 h 397"/>
                  <a:gd name="T58" fmla="*/ 0 w 718"/>
                  <a:gd name="T59" fmla="*/ 397 h 397"/>
                  <a:gd name="T60" fmla="*/ 52 w 718"/>
                  <a:gd name="T61" fmla="*/ 355 h 397"/>
                  <a:gd name="T62" fmla="*/ 52 w 718"/>
                  <a:gd name="T63" fmla="*/ 355 h 3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8"/>
                  <a:gd name="T97" fmla="*/ 0 h 397"/>
                  <a:gd name="T98" fmla="*/ 718 w 718"/>
                  <a:gd name="T99" fmla="*/ 397 h 3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8" h="397">
                    <a:moveTo>
                      <a:pt x="66" y="355"/>
                    </a:moveTo>
                    <a:lnTo>
                      <a:pt x="66" y="345"/>
                    </a:lnTo>
                    <a:lnTo>
                      <a:pt x="113" y="300"/>
                    </a:lnTo>
                    <a:lnTo>
                      <a:pt x="139" y="271"/>
                    </a:lnTo>
                    <a:lnTo>
                      <a:pt x="165" y="300"/>
                    </a:lnTo>
                    <a:lnTo>
                      <a:pt x="244" y="269"/>
                    </a:lnTo>
                    <a:lnTo>
                      <a:pt x="280" y="263"/>
                    </a:lnTo>
                    <a:lnTo>
                      <a:pt x="299" y="240"/>
                    </a:lnTo>
                    <a:lnTo>
                      <a:pt x="330" y="119"/>
                    </a:lnTo>
                    <a:lnTo>
                      <a:pt x="364" y="133"/>
                    </a:lnTo>
                    <a:lnTo>
                      <a:pt x="429" y="0"/>
                    </a:lnTo>
                    <a:lnTo>
                      <a:pt x="479" y="29"/>
                    </a:lnTo>
                    <a:lnTo>
                      <a:pt x="487" y="5"/>
                    </a:lnTo>
                    <a:lnTo>
                      <a:pt x="511" y="12"/>
                    </a:lnTo>
                    <a:lnTo>
                      <a:pt x="556" y="54"/>
                    </a:lnTo>
                    <a:lnTo>
                      <a:pt x="540" y="93"/>
                    </a:lnTo>
                    <a:lnTo>
                      <a:pt x="547" y="110"/>
                    </a:lnTo>
                    <a:lnTo>
                      <a:pt x="566" y="102"/>
                    </a:lnTo>
                    <a:lnTo>
                      <a:pt x="581" y="120"/>
                    </a:lnTo>
                    <a:lnTo>
                      <a:pt x="650" y="143"/>
                    </a:lnTo>
                    <a:lnTo>
                      <a:pt x="586" y="140"/>
                    </a:lnTo>
                    <a:lnTo>
                      <a:pt x="654" y="199"/>
                    </a:lnTo>
                    <a:lnTo>
                      <a:pt x="610" y="193"/>
                    </a:lnTo>
                    <a:lnTo>
                      <a:pt x="697" y="248"/>
                    </a:lnTo>
                    <a:lnTo>
                      <a:pt x="718" y="285"/>
                    </a:lnTo>
                    <a:lnTo>
                      <a:pt x="704" y="280"/>
                    </a:lnTo>
                    <a:lnTo>
                      <a:pt x="701" y="290"/>
                    </a:lnTo>
                    <a:lnTo>
                      <a:pt x="417" y="343"/>
                    </a:lnTo>
                    <a:lnTo>
                      <a:pt x="184" y="373"/>
                    </a:lnTo>
                    <a:lnTo>
                      <a:pt x="0" y="397"/>
                    </a:lnTo>
                    <a:lnTo>
                      <a:pt x="66" y="35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3" name="Freeform 62"/>
              <p:cNvSpPr>
                <a:spLocks/>
              </p:cNvSpPr>
              <p:nvPr/>
            </p:nvSpPr>
            <p:spPr bwMode="auto">
              <a:xfrm>
                <a:off x="7319631" y="3029710"/>
                <a:ext cx="58300" cy="157770"/>
              </a:xfrm>
              <a:custGeom>
                <a:avLst/>
                <a:gdLst>
                  <a:gd name="T0" fmla="*/ 0 w 38"/>
                  <a:gd name="T1" fmla="*/ 103 h 99"/>
                  <a:gd name="T2" fmla="*/ 9 w 38"/>
                  <a:gd name="T3" fmla="*/ 76 h 99"/>
                  <a:gd name="T4" fmla="*/ 23 w 38"/>
                  <a:gd name="T5" fmla="*/ 59 h 99"/>
                  <a:gd name="T6" fmla="*/ 30 w 38"/>
                  <a:gd name="T7" fmla="*/ 0 h 99"/>
                  <a:gd name="T8" fmla="*/ 10 w 38"/>
                  <a:gd name="T9" fmla="*/ 13 h 99"/>
                  <a:gd name="T10" fmla="*/ 0 w 38"/>
                  <a:gd name="T11" fmla="*/ 69 h 99"/>
                  <a:gd name="T12" fmla="*/ 0 w 38"/>
                  <a:gd name="T13" fmla="*/ 103 h 99"/>
                  <a:gd name="T14" fmla="*/ 0 w 38"/>
                  <a:gd name="T15" fmla="*/ 103 h 99"/>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99"/>
                  <a:gd name="T26" fmla="*/ 38 w 38"/>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99">
                    <a:moveTo>
                      <a:pt x="0" y="99"/>
                    </a:moveTo>
                    <a:lnTo>
                      <a:pt x="13" y="72"/>
                    </a:lnTo>
                    <a:lnTo>
                      <a:pt x="27" y="55"/>
                    </a:lnTo>
                    <a:lnTo>
                      <a:pt x="38" y="0"/>
                    </a:lnTo>
                    <a:lnTo>
                      <a:pt x="14" y="13"/>
                    </a:lnTo>
                    <a:lnTo>
                      <a:pt x="0" y="65"/>
                    </a:lnTo>
                    <a:lnTo>
                      <a:pt x="0" y="9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4" name="Freeform 63"/>
              <p:cNvSpPr>
                <a:spLocks/>
              </p:cNvSpPr>
              <p:nvPr/>
            </p:nvSpPr>
            <p:spPr bwMode="auto">
              <a:xfrm>
                <a:off x="6230797" y="3316097"/>
                <a:ext cx="1184857" cy="548767"/>
              </a:xfrm>
              <a:custGeom>
                <a:avLst/>
                <a:gdLst>
                  <a:gd name="T0" fmla="*/ 0 w 793"/>
                  <a:gd name="T1" fmla="*/ 298 h 346"/>
                  <a:gd name="T2" fmla="*/ 88 w 793"/>
                  <a:gd name="T3" fmla="*/ 283 h 346"/>
                  <a:gd name="T4" fmla="*/ 142 w 793"/>
                  <a:gd name="T5" fmla="*/ 251 h 346"/>
                  <a:gd name="T6" fmla="*/ 242 w 793"/>
                  <a:gd name="T7" fmla="*/ 238 h 346"/>
                  <a:gd name="T8" fmla="*/ 281 w 793"/>
                  <a:gd name="T9" fmla="*/ 270 h 346"/>
                  <a:gd name="T10" fmla="*/ 346 w 793"/>
                  <a:gd name="T11" fmla="*/ 259 h 346"/>
                  <a:gd name="T12" fmla="*/ 443 w 793"/>
                  <a:gd name="T13" fmla="*/ 346 h 346"/>
                  <a:gd name="T14" fmla="*/ 483 w 793"/>
                  <a:gd name="T15" fmla="*/ 335 h 346"/>
                  <a:gd name="T16" fmla="*/ 536 w 793"/>
                  <a:gd name="T17" fmla="*/ 235 h 346"/>
                  <a:gd name="T18" fmla="*/ 581 w 793"/>
                  <a:gd name="T19" fmla="*/ 214 h 346"/>
                  <a:gd name="T20" fmla="*/ 594 w 793"/>
                  <a:gd name="T21" fmla="*/ 185 h 346"/>
                  <a:gd name="T22" fmla="*/ 547 w 793"/>
                  <a:gd name="T23" fmla="*/ 194 h 346"/>
                  <a:gd name="T24" fmla="*/ 534 w 793"/>
                  <a:gd name="T25" fmla="*/ 175 h 346"/>
                  <a:gd name="T26" fmla="*/ 563 w 793"/>
                  <a:gd name="T27" fmla="*/ 165 h 346"/>
                  <a:gd name="T28" fmla="*/ 562 w 793"/>
                  <a:gd name="T29" fmla="*/ 152 h 346"/>
                  <a:gd name="T30" fmla="*/ 530 w 793"/>
                  <a:gd name="T31" fmla="*/ 138 h 346"/>
                  <a:gd name="T32" fmla="*/ 572 w 793"/>
                  <a:gd name="T33" fmla="*/ 118 h 346"/>
                  <a:gd name="T34" fmla="*/ 569 w 793"/>
                  <a:gd name="T35" fmla="*/ 139 h 346"/>
                  <a:gd name="T36" fmla="*/ 596 w 793"/>
                  <a:gd name="T37" fmla="*/ 139 h 346"/>
                  <a:gd name="T38" fmla="*/ 611 w 793"/>
                  <a:gd name="T39" fmla="*/ 102 h 346"/>
                  <a:gd name="T40" fmla="*/ 621 w 793"/>
                  <a:gd name="T41" fmla="*/ 100 h 346"/>
                  <a:gd name="T42" fmla="*/ 614 w 793"/>
                  <a:gd name="T43" fmla="*/ 70 h 346"/>
                  <a:gd name="T44" fmla="*/ 596 w 793"/>
                  <a:gd name="T45" fmla="*/ 100 h 346"/>
                  <a:gd name="T46" fmla="*/ 577 w 793"/>
                  <a:gd name="T47" fmla="*/ 31 h 346"/>
                  <a:gd name="T48" fmla="*/ 590 w 793"/>
                  <a:gd name="T49" fmla="*/ 28 h 346"/>
                  <a:gd name="T50" fmla="*/ 608 w 793"/>
                  <a:gd name="T51" fmla="*/ 47 h 346"/>
                  <a:gd name="T52" fmla="*/ 595 w 793"/>
                  <a:gd name="T53" fmla="*/ 15 h 346"/>
                  <a:gd name="T54" fmla="*/ 581 w 793"/>
                  <a:gd name="T55" fmla="*/ 0 h 346"/>
                  <a:gd name="T56" fmla="*/ 358 w 793"/>
                  <a:gd name="T57" fmla="*/ 53 h 346"/>
                  <a:gd name="T58" fmla="*/ 176 w 793"/>
                  <a:gd name="T59" fmla="*/ 83 h 346"/>
                  <a:gd name="T60" fmla="*/ 151 w 793"/>
                  <a:gd name="T61" fmla="*/ 146 h 346"/>
                  <a:gd name="T62" fmla="*/ 111 w 793"/>
                  <a:gd name="T63" fmla="*/ 157 h 346"/>
                  <a:gd name="T64" fmla="*/ 92 w 793"/>
                  <a:gd name="T65" fmla="*/ 188 h 346"/>
                  <a:gd name="T66" fmla="*/ 22 w 793"/>
                  <a:gd name="T67" fmla="*/ 241 h 346"/>
                  <a:gd name="T68" fmla="*/ 19 w 793"/>
                  <a:gd name="T69" fmla="*/ 261 h 346"/>
                  <a:gd name="T70" fmla="*/ 0 w 793"/>
                  <a:gd name="T71" fmla="*/ 272 h 346"/>
                  <a:gd name="T72" fmla="*/ 0 w 793"/>
                  <a:gd name="T73" fmla="*/ 298 h 346"/>
                  <a:gd name="T74" fmla="*/ 0 w 793"/>
                  <a:gd name="T75" fmla="*/ 298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3" y="283"/>
                    </a:lnTo>
                    <a:lnTo>
                      <a:pt x="181" y="251"/>
                    </a:lnTo>
                    <a:lnTo>
                      <a:pt x="308" y="238"/>
                    </a:lnTo>
                    <a:lnTo>
                      <a:pt x="359" y="270"/>
                    </a:lnTo>
                    <a:lnTo>
                      <a:pt x="442" y="259"/>
                    </a:lnTo>
                    <a:lnTo>
                      <a:pt x="567" y="346"/>
                    </a:lnTo>
                    <a:lnTo>
                      <a:pt x="615" y="335"/>
                    </a:lnTo>
                    <a:lnTo>
                      <a:pt x="685" y="235"/>
                    </a:lnTo>
                    <a:lnTo>
                      <a:pt x="742" y="214"/>
                    </a:lnTo>
                    <a:lnTo>
                      <a:pt x="758" y="185"/>
                    </a:lnTo>
                    <a:lnTo>
                      <a:pt x="698" y="194"/>
                    </a:lnTo>
                    <a:lnTo>
                      <a:pt x="682" y="175"/>
                    </a:lnTo>
                    <a:lnTo>
                      <a:pt x="719" y="165"/>
                    </a:lnTo>
                    <a:lnTo>
                      <a:pt x="717" y="152"/>
                    </a:lnTo>
                    <a:lnTo>
                      <a:pt x="677" y="138"/>
                    </a:lnTo>
                    <a:lnTo>
                      <a:pt x="730" y="118"/>
                    </a:lnTo>
                    <a:lnTo>
                      <a:pt x="727" y="139"/>
                    </a:lnTo>
                    <a:lnTo>
                      <a:pt x="761" y="139"/>
                    </a:lnTo>
                    <a:lnTo>
                      <a:pt x="780" y="102"/>
                    </a:lnTo>
                    <a:lnTo>
                      <a:pt x="793" y="100"/>
                    </a:lnTo>
                    <a:lnTo>
                      <a:pt x="785" y="70"/>
                    </a:lnTo>
                    <a:lnTo>
                      <a:pt x="761" y="100"/>
                    </a:lnTo>
                    <a:lnTo>
                      <a:pt x="737" y="31"/>
                    </a:lnTo>
                    <a:lnTo>
                      <a:pt x="753" y="28"/>
                    </a:lnTo>
                    <a:lnTo>
                      <a:pt x="776" y="47"/>
                    </a:lnTo>
                    <a:lnTo>
                      <a:pt x="759" y="15"/>
                    </a:lnTo>
                    <a:lnTo>
                      <a:pt x="742" y="0"/>
                    </a:lnTo>
                    <a:lnTo>
                      <a:pt x="458" y="53"/>
                    </a:lnTo>
                    <a:lnTo>
                      <a:pt x="225" y="83"/>
                    </a:lnTo>
                    <a:lnTo>
                      <a:pt x="193" y="146"/>
                    </a:lnTo>
                    <a:lnTo>
                      <a:pt x="141" y="157"/>
                    </a:lnTo>
                    <a:lnTo>
                      <a:pt x="118" y="188"/>
                    </a:lnTo>
                    <a:lnTo>
                      <a:pt x="28" y="241"/>
                    </a:lnTo>
                    <a:lnTo>
                      <a:pt x="23" y="261"/>
                    </a:lnTo>
                    <a:lnTo>
                      <a:pt x="0" y="272"/>
                    </a:lnTo>
                    <a:lnTo>
                      <a:pt x="0" y="29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5" name="Freeform 64"/>
              <p:cNvSpPr>
                <a:spLocks/>
              </p:cNvSpPr>
              <p:nvPr/>
            </p:nvSpPr>
            <p:spPr bwMode="auto">
              <a:xfrm>
                <a:off x="6371403" y="3693374"/>
                <a:ext cx="706455" cy="557342"/>
              </a:xfrm>
              <a:custGeom>
                <a:avLst/>
                <a:gdLst>
                  <a:gd name="T0" fmla="*/ 15 w 473"/>
                  <a:gd name="T1" fmla="*/ 45 h 351"/>
                  <a:gd name="T2" fmla="*/ 68 w 473"/>
                  <a:gd name="T3" fmla="*/ 13 h 351"/>
                  <a:gd name="T4" fmla="*/ 167 w 473"/>
                  <a:gd name="T5" fmla="*/ 0 h 351"/>
                  <a:gd name="T6" fmla="*/ 207 w 473"/>
                  <a:gd name="T7" fmla="*/ 32 h 351"/>
                  <a:gd name="T8" fmla="*/ 273 w 473"/>
                  <a:gd name="T9" fmla="*/ 21 h 351"/>
                  <a:gd name="T10" fmla="*/ 371 w 473"/>
                  <a:gd name="T11" fmla="*/ 108 h 351"/>
                  <a:gd name="T12" fmla="*/ 327 w 473"/>
                  <a:gd name="T13" fmla="*/ 175 h 351"/>
                  <a:gd name="T14" fmla="*/ 330 w 473"/>
                  <a:gd name="T15" fmla="*/ 204 h 351"/>
                  <a:gd name="T16" fmla="*/ 255 w 473"/>
                  <a:gd name="T17" fmla="*/ 290 h 351"/>
                  <a:gd name="T18" fmla="*/ 245 w 473"/>
                  <a:gd name="T19" fmla="*/ 293 h 351"/>
                  <a:gd name="T20" fmla="*/ 237 w 473"/>
                  <a:gd name="T21" fmla="*/ 319 h 351"/>
                  <a:gd name="T22" fmla="*/ 221 w 473"/>
                  <a:gd name="T23" fmla="*/ 304 h 351"/>
                  <a:gd name="T24" fmla="*/ 235 w 473"/>
                  <a:gd name="T25" fmla="*/ 327 h 351"/>
                  <a:gd name="T26" fmla="*/ 221 w 473"/>
                  <a:gd name="T27" fmla="*/ 351 h 351"/>
                  <a:gd name="T28" fmla="*/ 207 w 473"/>
                  <a:gd name="T29" fmla="*/ 348 h 351"/>
                  <a:gd name="T30" fmla="*/ 157 w 473"/>
                  <a:gd name="T31" fmla="*/ 248 h 351"/>
                  <a:gd name="T32" fmla="*/ 48 w 473"/>
                  <a:gd name="T33" fmla="*/ 121 h 351"/>
                  <a:gd name="T34" fmla="*/ 0 w 473"/>
                  <a:gd name="T35" fmla="*/ 83 h 351"/>
                  <a:gd name="T36" fmla="*/ 15 w 473"/>
                  <a:gd name="T37" fmla="*/ 45 h 351"/>
                  <a:gd name="T38" fmla="*/ 15 w 473"/>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351"/>
                  <a:gd name="T62" fmla="*/ 473 w 473"/>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351">
                    <a:moveTo>
                      <a:pt x="19" y="45"/>
                    </a:moveTo>
                    <a:lnTo>
                      <a:pt x="87" y="13"/>
                    </a:lnTo>
                    <a:lnTo>
                      <a:pt x="214" y="0"/>
                    </a:lnTo>
                    <a:lnTo>
                      <a:pt x="265" y="32"/>
                    </a:lnTo>
                    <a:lnTo>
                      <a:pt x="348" y="21"/>
                    </a:lnTo>
                    <a:lnTo>
                      <a:pt x="473" y="108"/>
                    </a:lnTo>
                    <a:lnTo>
                      <a:pt x="418" y="175"/>
                    </a:lnTo>
                    <a:lnTo>
                      <a:pt x="421" y="204"/>
                    </a:lnTo>
                    <a:lnTo>
                      <a:pt x="325" y="290"/>
                    </a:lnTo>
                    <a:lnTo>
                      <a:pt x="311" y="293"/>
                    </a:lnTo>
                    <a:lnTo>
                      <a:pt x="303" y="319"/>
                    </a:lnTo>
                    <a:lnTo>
                      <a:pt x="283" y="304"/>
                    </a:lnTo>
                    <a:lnTo>
                      <a:pt x="301" y="327"/>
                    </a:lnTo>
                    <a:lnTo>
                      <a:pt x="283" y="351"/>
                    </a:lnTo>
                    <a:lnTo>
                      <a:pt x="265" y="348"/>
                    </a:lnTo>
                    <a:lnTo>
                      <a:pt x="201" y="248"/>
                    </a:lnTo>
                    <a:lnTo>
                      <a:pt x="61" y="121"/>
                    </a:lnTo>
                    <a:lnTo>
                      <a:pt x="0" y="83"/>
                    </a:lnTo>
                    <a:lnTo>
                      <a:pt x="19" y="4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6" name="Freeform 65"/>
              <p:cNvSpPr>
                <a:spLocks/>
              </p:cNvSpPr>
              <p:nvPr/>
            </p:nvSpPr>
            <p:spPr bwMode="auto">
              <a:xfrm>
                <a:off x="7256187" y="2717599"/>
                <a:ext cx="147464" cy="246945"/>
              </a:xfrm>
              <a:custGeom>
                <a:avLst/>
                <a:gdLst>
                  <a:gd name="T0" fmla="*/ 0 w 98"/>
                  <a:gd name="T1" fmla="*/ 15 h 155"/>
                  <a:gd name="T2" fmla="*/ 9 w 98"/>
                  <a:gd name="T3" fmla="*/ 0 h 155"/>
                  <a:gd name="T4" fmla="*/ 26 w 98"/>
                  <a:gd name="T5" fmla="*/ 0 h 155"/>
                  <a:gd name="T6" fmla="*/ 21 w 98"/>
                  <a:gd name="T7" fmla="*/ 15 h 155"/>
                  <a:gd name="T8" fmla="*/ 17 w 98"/>
                  <a:gd name="T9" fmla="*/ 21 h 155"/>
                  <a:gd name="T10" fmla="*/ 20 w 98"/>
                  <a:gd name="T11" fmla="*/ 39 h 155"/>
                  <a:gd name="T12" fmla="*/ 40 w 98"/>
                  <a:gd name="T13" fmla="*/ 63 h 155"/>
                  <a:gd name="T14" fmla="*/ 42 w 98"/>
                  <a:gd name="T15" fmla="*/ 81 h 155"/>
                  <a:gd name="T16" fmla="*/ 58 w 98"/>
                  <a:gd name="T17" fmla="*/ 104 h 155"/>
                  <a:gd name="T18" fmla="*/ 71 w 98"/>
                  <a:gd name="T19" fmla="*/ 108 h 155"/>
                  <a:gd name="T20" fmla="*/ 76 w 98"/>
                  <a:gd name="T21" fmla="*/ 123 h 155"/>
                  <a:gd name="T22" fmla="*/ 65 w 98"/>
                  <a:gd name="T23" fmla="*/ 134 h 155"/>
                  <a:gd name="T24" fmla="*/ 76 w 98"/>
                  <a:gd name="T25" fmla="*/ 133 h 155"/>
                  <a:gd name="T26" fmla="*/ 80 w 98"/>
                  <a:gd name="T27" fmla="*/ 144 h 155"/>
                  <a:gd name="T28" fmla="*/ 30 w 98"/>
                  <a:gd name="T29" fmla="*/ 155 h 155"/>
                  <a:gd name="T30" fmla="*/ 0 w 98"/>
                  <a:gd name="T31" fmla="*/ 15 h 155"/>
                  <a:gd name="T32" fmla="*/ 0 w 98"/>
                  <a:gd name="T33" fmla="*/ 15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8"/>
                  <a:gd name="T52" fmla="*/ 0 h 155"/>
                  <a:gd name="T53" fmla="*/ 98 w 98"/>
                  <a:gd name="T54" fmla="*/ 155 h 1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8" h="155">
                    <a:moveTo>
                      <a:pt x="0" y="15"/>
                    </a:moveTo>
                    <a:lnTo>
                      <a:pt x="12" y="0"/>
                    </a:lnTo>
                    <a:lnTo>
                      <a:pt x="32" y="0"/>
                    </a:lnTo>
                    <a:lnTo>
                      <a:pt x="25" y="15"/>
                    </a:lnTo>
                    <a:lnTo>
                      <a:pt x="21" y="21"/>
                    </a:lnTo>
                    <a:lnTo>
                      <a:pt x="24" y="39"/>
                    </a:lnTo>
                    <a:lnTo>
                      <a:pt x="48" y="63"/>
                    </a:lnTo>
                    <a:lnTo>
                      <a:pt x="51" y="81"/>
                    </a:lnTo>
                    <a:lnTo>
                      <a:pt x="71" y="104"/>
                    </a:lnTo>
                    <a:lnTo>
                      <a:pt x="87" y="108"/>
                    </a:lnTo>
                    <a:lnTo>
                      <a:pt x="93" y="123"/>
                    </a:lnTo>
                    <a:lnTo>
                      <a:pt x="80" y="134"/>
                    </a:lnTo>
                    <a:lnTo>
                      <a:pt x="93" y="133"/>
                    </a:lnTo>
                    <a:lnTo>
                      <a:pt x="98" y="144"/>
                    </a:lnTo>
                    <a:lnTo>
                      <a:pt x="38" y="155"/>
                    </a:lnTo>
                    <a:lnTo>
                      <a:pt x="0" y="1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7" name="Freeform 66"/>
              <p:cNvSpPr>
                <a:spLocks/>
              </p:cNvSpPr>
              <p:nvPr/>
            </p:nvSpPr>
            <p:spPr bwMode="auto">
              <a:xfrm>
                <a:off x="6575452" y="2323173"/>
                <a:ext cx="804193" cy="538477"/>
              </a:xfrm>
              <a:custGeom>
                <a:avLst/>
                <a:gdLst>
                  <a:gd name="T0" fmla="*/ 34 w 539"/>
                  <a:gd name="T1" fmla="*/ 343 h 339"/>
                  <a:gd name="T2" fmla="*/ 103 w 539"/>
                  <a:gd name="T3" fmla="*/ 326 h 339"/>
                  <a:gd name="T4" fmla="*/ 357 w 539"/>
                  <a:gd name="T5" fmla="*/ 267 h 339"/>
                  <a:gd name="T6" fmla="*/ 367 w 539"/>
                  <a:gd name="T7" fmla="*/ 252 h 339"/>
                  <a:gd name="T8" fmla="*/ 383 w 539"/>
                  <a:gd name="T9" fmla="*/ 252 h 339"/>
                  <a:gd name="T10" fmla="*/ 400 w 539"/>
                  <a:gd name="T11" fmla="*/ 237 h 339"/>
                  <a:gd name="T12" fmla="*/ 422 w 539"/>
                  <a:gd name="T13" fmla="*/ 199 h 339"/>
                  <a:gd name="T14" fmla="*/ 381 w 539"/>
                  <a:gd name="T15" fmla="*/ 152 h 339"/>
                  <a:gd name="T16" fmla="*/ 380 w 539"/>
                  <a:gd name="T17" fmla="*/ 114 h 339"/>
                  <a:gd name="T18" fmla="*/ 400 w 539"/>
                  <a:gd name="T19" fmla="*/ 59 h 339"/>
                  <a:gd name="T20" fmla="*/ 372 w 539"/>
                  <a:gd name="T21" fmla="*/ 39 h 339"/>
                  <a:gd name="T22" fmla="*/ 341 w 539"/>
                  <a:gd name="T23" fmla="*/ 0 h 339"/>
                  <a:gd name="T24" fmla="*/ 59 w 539"/>
                  <a:gd name="T25" fmla="*/ 67 h 339"/>
                  <a:gd name="T26" fmla="*/ 46 w 539"/>
                  <a:gd name="T27" fmla="*/ 39 h 339"/>
                  <a:gd name="T28" fmla="*/ 0 w 539"/>
                  <a:gd name="T29" fmla="*/ 83 h 339"/>
                  <a:gd name="T30" fmla="*/ 34 w 539"/>
                  <a:gd name="T31" fmla="*/ 343 h 339"/>
                  <a:gd name="T32" fmla="*/ 34 w 539"/>
                  <a:gd name="T33" fmla="*/ 343 h 3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9"/>
                  <a:gd name="T52" fmla="*/ 0 h 339"/>
                  <a:gd name="T53" fmla="*/ 539 w 539"/>
                  <a:gd name="T54" fmla="*/ 339 h 3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9" h="339">
                    <a:moveTo>
                      <a:pt x="42" y="339"/>
                    </a:moveTo>
                    <a:lnTo>
                      <a:pt x="131" y="322"/>
                    </a:lnTo>
                    <a:lnTo>
                      <a:pt x="457" y="263"/>
                    </a:lnTo>
                    <a:lnTo>
                      <a:pt x="469" y="248"/>
                    </a:lnTo>
                    <a:lnTo>
                      <a:pt x="489" y="248"/>
                    </a:lnTo>
                    <a:lnTo>
                      <a:pt x="510" y="233"/>
                    </a:lnTo>
                    <a:lnTo>
                      <a:pt x="539" y="195"/>
                    </a:lnTo>
                    <a:lnTo>
                      <a:pt x="487" y="152"/>
                    </a:lnTo>
                    <a:lnTo>
                      <a:pt x="486" y="114"/>
                    </a:lnTo>
                    <a:lnTo>
                      <a:pt x="510" y="59"/>
                    </a:lnTo>
                    <a:lnTo>
                      <a:pt x="474" y="39"/>
                    </a:lnTo>
                    <a:lnTo>
                      <a:pt x="435" y="0"/>
                    </a:lnTo>
                    <a:lnTo>
                      <a:pt x="76" y="67"/>
                    </a:lnTo>
                    <a:lnTo>
                      <a:pt x="58" y="39"/>
                    </a:lnTo>
                    <a:lnTo>
                      <a:pt x="0" y="83"/>
                    </a:lnTo>
                    <a:lnTo>
                      <a:pt x="42" y="33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8" name="Freeform 67"/>
              <p:cNvSpPr>
                <a:spLocks/>
              </p:cNvSpPr>
              <p:nvPr/>
            </p:nvSpPr>
            <p:spPr bwMode="auto">
              <a:xfrm>
                <a:off x="7293910" y="2415777"/>
                <a:ext cx="174899" cy="440728"/>
              </a:xfrm>
              <a:custGeom>
                <a:avLst/>
                <a:gdLst>
                  <a:gd name="T0" fmla="*/ 7 w 117"/>
                  <a:gd name="T1" fmla="*/ 193 h 276"/>
                  <a:gd name="T2" fmla="*/ 22 w 117"/>
                  <a:gd name="T3" fmla="*/ 178 h 276"/>
                  <a:gd name="T4" fmla="*/ 45 w 117"/>
                  <a:gd name="T5" fmla="*/ 136 h 276"/>
                  <a:gd name="T6" fmla="*/ 5 w 117"/>
                  <a:gd name="T7" fmla="*/ 93 h 276"/>
                  <a:gd name="T8" fmla="*/ 4 w 117"/>
                  <a:gd name="T9" fmla="*/ 55 h 276"/>
                  <a:gd name="T10" fmla="*/ 22 w 117"/>
                  <a:gd name="T11" fmla="*/ 0 h 276"/>
                  <a:gd name="T12" fmla="*/ 84 w 117"/>
                  <a:gd name="T13" fmla="*/ 25 h 276"/>
                  <a:gd name="T14" fmla="*/ 84 w 117"/>
                  <a:gd name="T15" fmla="*/ 37 h 276"/>
                  <a:gd name="T16" fmla="*/ 77 w 117"/>
                  <a:gd name="T17" fmla="*/ 68 h 276"/>
                  <a:gd name="T18" fmla="*/ 71 w 117"/>
                  <a:gd name="T19" fmla="*/ 74 h 276"/>
                  <a:gd name="T20" fmla="*/ 69 w 117"/>
                  <a:gd name="T21" fmla="*/ 90 h 276"/>
                  <a:gd name="T22" fmla="*/ 76 w 117"/>
                  <a:gd name="T23" fmla="*/ 95 h 276"/>
                  <a:gd name="T24" fmla="*/ 91 w 117"/>
                  <a:gd name="T25" fmla="*/ 90 h 276"/>
                  <a:gd name="T26" fmla="*/ 91 w 117"/>
                  <a:gd name="T27" fmla="*/ 137 h 276"/>
                  <a:gd name="T28" fmla="*/ 91 w 117"/>
                  <a:gd name="T29" fmla="*/ 170 h 276"/>
                  <a:gd name="T30" fmla="*/ 91 w 117"/>
                  <a:gd name="T31" fmla="*/ 186 h 276"/>
                  <a:gd name="T32" fmla="*/ 86 w 117"/>
                  <a:gd name="T33" fmla="*/ 201 h 276"/>
                  <a:gd name="T34" fmla="*/ 80 w 117"/>
                  <a:gd name="T35" fmla="*/ 201 h 276"/>
                  <a:gd name="T36" fmla="*/ 83 w 117"/>
                  <a:gd name="T37" fmla="*/ 216 h 276"/>
                  <a:gd name="T38" fmla="*/ 60 w 117"/>
                  <a:gd name="T39" fmla="*/ 280 h 276"/>
                  <a:gd name="T40" fmla="*/ 53 w 117"/>
                  <a:gd name="T41" fmla="*/ 280 h 276"/>
                  <a:gd name="T42" fmla="*/ 52 w 117"/>
                  <a:gd name="T43" fmla="*/ 256 h 276"/>
                  <a:gd name="T44" fmla="*/ 36 w 117"/>
                  <a:gd name="T45" fmla="*/ 256 h 276"/>
                  <a:gd name="T46" fmla="*/ 5 w 117"/>
                  <a:gd name="T47" fmla="*/ 230 h 276"/>
                  <a:gd name="T48" fmla="*/ 0 w 117"/>
                  <a:gd name="T49" fmla="*/ 208 h 276"/>
                  <a:gd name="T50" fmla="*/ 7 w 117"/>
                  <a:gd name="T51" fmla="*/ 193 h 276"/>
                  <a:gd name="T52" fmla="*/ 7 w 117"/>
                  <a:gd name="T53" fmla="*/ 193 h 2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6"/>
                  <a:gd name="T83" fmla="*/ 117 w 117"/>
                  <a:gd name="T84" fmla="*/ 276 h 2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6">
                    <a:moveTo>
                      <a:pt x="7" y="189"/>
                    </a:moveTo>
                    <a:lnTo>
                      <a:pt x="28" y="174"/>
                    </a:lnTo>
                    <a:lnTo>
                      <a:pt x="57" y="136"/>
                    </a:lnTo>
                    <a:lnTo>
                      <a:pt x="5" y="93"/>
                    </a:lnTo>
                    <a:lnTo>
                      <a:pt x="4" y="55"/>
                    </a:lnTo>
                    <a:lnTo>
                      <a:pt x="28" y="0"/>
                    </a:lnTo>
                    <a:lnTo>
                      <a:pt x="107" y="25"/>
                    </a:lnTo>
                    <a:lnTo>
                      <a:pt x="107" y="37"/>
                    </a:lnTo>
                    <a:lnTo>
                      <a:pt x="99" y="68"/>
                    </a:lnTo>
                    <a:lnTo>
                      <a:pt x="91" y="74"/>
                    </a:lnTo>
                    <a:lnTo>
                      <a:pt x="88" y="90"/>
                    </a:lnTo>
                    <a:lnTo>
                      <a:pt x="98" y="95"/>
                    </a:lnTo>
                    <a:lnTo>
                      <a:pt x="117" y="90"/>
                    </a:lnTo>
                    <a:lnTo>
                      <a:pt x="117" y="137"/>
                    </a:lnTo>
                    <a:lnTo>
                      <a:pt x="117" y="166"/>
                    </a:lnTo>
                    <a:lnTo>
                      <a:pt x="117" y="182"/>
                    </a:lnTo>
                    <a:lnTo>
                      <a:pt x="111" y="197"/>
                    </a:lnTo>
                    <a:lnTo>
                      <a:pt x="102" y="197"/>
                    </a:lnTo>
                    <a:lnTo>
                      <a:pt x="106" y="212"/>
                    </a:lnTo>
                    <a:lnTo>
                      <a:pt x="77" y="276"/>
                    </a:lnTo>
                    <a:lnTo>
                      <a:pt x="68" y="276"/>
                    </a:lnTo>
                    <a:lnTo>
                      <a:pt x="67" y="252"/>
                    </a:lnTo>
                    <a:lnTo>
                      <a:pt x="46" y="252"/>
                    </a:lnTo>
                    <a:lnTo>
                      <a:pt x="5" y="226"/>
                    </a:lnTo>
                    <a:lnTo>
                      <a:pt x="0" y="204"/>
                    </a:lnTo>
                    <a:lnTo>
                      <a:pt x="7" y="18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9" name="Freeform 68"/>
              <p:cNvSpPr>
                <a:spLocks/>
              </p:cNvSpPr>
              <p:nvPr/>
            </p:nvSpPr>
            <p:spPr bwMode="auto">
              <a:xfrm>
                <a:off x="6661187" y="1728104"/>
                <a:ext cx="823055" cy="766559"/>
              </a:xfrm>
              <a:custGeom>
                <a:avLst/>
                <a:gdLst>
                  <a:gd name="T0" fmla="*/ 14 w 552"/>
                  <a:gd name="T1" fmla="*/ 445 h 481"/>
                  <a:gd name="T2" fmla="*/ 294 w 552"/>
                  <a:gd name="T3" fmla="*/ 378 h 481"/>
                  <a:gd name="T4" fmla="*/ 325 w 552"/>
                  <a:gd name="T5" fmla="*/ 417 h 481"/>
                  <a:gd name="T6" fmla="*/ 354 w 552"/>
                  <a:gd name="T7" fmla="*/ 437 h 481"/>
                  <a:gd name="T8" fmla="*/ 415 w 552"/>
                  <a:gd name="T9" fmla="*/ 462 h 481"/>
                  <a:gd name="T10" fmla="*/ 421 w 552"/>
                  <a:gd name="T11" fmla="*/ 485 h 481"/>
                  <a:gd name="T12" fmla="*/ 431 w 552"/>
                  <a:gd name="T13" fmla="*/ 456 h 481"/>
                  <a:gd name="T14" fmla="*/ 432 w 552"/>
                  <a:gd name="T15" fmla="*/ 414 h 481"/>
                  <a:gd name="T16" fmla="*/ 421 w 552"/>
                  <a:gd name="T17" fmla="*/ 338 h 481"/>
                  <a:gd name="T18" fmla="*/ 419 w 552"/>
                  <a:gd name="T19" fmla="*/ 257 h 481"/>
                  <a:gd name="T20" fmla="*/ 390 w 552"/>
                  <a:gd name="T21" fmla="*/ 135 h 481"/>
                  <a:gd name="T22" fmla="*/ 385 w 552"/>
                  <a:gd name="T23" fmla="*/ 83 h 481"/>
                  <a:gd name="T24" fmla="*/ 366 w 552"/>
                  <a:gd name="T25" fmla="*/ 0 h 481"/>
                  <a:gd name="T26" fmla="*/ 275 w 552"/>
                  <a:gd name="T27" fmla="*/ 26 h 481"/>
                  <a:gd name="T28" fmla="*/ 225 w 552"/>
                  <a:gd name="T29" fmla="*/ 96 h 481"/>
                  <a:gd name="T30" fmla="*/ 222 w 552"/>
                  <a:gd name="T31" fmla="*/ 114 h 481"/>
                  <a:gd name="T32" fmla="*/ 192 w 552"/>
                  <a:gd name="T33" fmla="*/ 154 h 481"/>
                  <a:gd name="T34" fmla="*/ 200 w 552"/>
                  <a:gd name="T35" fmla="*/ 169 h 481"/>
                  <a:gd name="T36" fmla="*/ 205 w 552"/>
                  <a:gd name="T37" fmla="*/ 180 h 481"/>
                  <a:gd name="T38" fmla="*/ 201 w 552"/>
                  <a:gd name="T39" fmla="*/ 183 h 481"/>
                  <a:gd name="T40" fmla="*/ 211 w 552"/>
                  <a:gd name="T41" fmla="*/ 199 h 481"/>
                  <a:gd name="T42" fmla="*/ 212 w 552"/>
                  <a:gd name="T43" fmla="*/ 214 h 481"/>
                  <a:gd name="T44" fmla="*/ 184 w 552"/>
                  <a:gd name="T45" fmla="*/ 250 h 481"/>
                  <a:gd name="T46" fmla="*/ 142 w 552"/>
                  <a:gd name="T47" fmla="*/ 267 h 481"/>
                  <a:gd name="T48" fmla="*/ 132 w 552"/>
                  <a:gd name="T49" fmla="*/ 276 h 481"/>
                  <a:gd name="T50" fmla="*/ 116 w 552"/>
                  <a:gd name="T51" fmla="*/ 268 h 481"/>
                  <a:gd name="T52" fmla="*/ 70 w 552"/>
                  <a:gd name="T53" fmla="*/ 275 h 481"/>
                  <a:gd name="T54" fmla="*/ 35 w 552"/>
                  <a:gd name="T55" fmla="*/ 293 h 481"/>
                  <a:gd name="T56" fmla="*/ 35 w 552"/>
                  <a:gd name="T57" fmla="*/ 314 h 481"/>
                  <a:gd name="T58" fmla="*/ 42 w 552"/>
                  <a:gd name="T59" fmla="*/ 330 h 481"/>
                  <a:gd name="T60" fmla="*/ 47 w 552"/>
                  <a:gd name="T61" fmla="*/ 328 h 481"/>
                  <a:gd name="T62" fmla="*/ 52 w 552"/>
                  <a:gd name="T63" fmla="*/ 348 h 481"/>
                  <a:gd name="T64" fmla="*/ 43 w 552"/>
                  <a:gd name="T65" fmla="*/ 356 h 481"/>
                  <a:gd name="T66" fmla="*/ 38 w 552"/>
                  <a:gd name="T67" fmla="*/ 372 h 481"/>
                  <a:gd name="T68" fmla="*/ 0 w 552"/>
                  <a:gd name="T69" fmla="*/ 417 h 481"/>
                  <a:gd name="T70" fmla="*/ 14 w 552"/>
                  <a:gd name="T71" fmla="*/ 445 h 481"/>
                  <a:gd name="T72" fmla="*/ 14 w 552"/>
                  <a:gd name="T73" fmla="*/ 445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1"/>
                    </a:moveTo>
                    <a:lnTo>
                      <a:pt x="377" y="374"/>
                    </a:lnTo>
                    <a:lnTo>
                      <a:pt x="416" y="413"/>
                    </a:lnTo>
                    <a:lnTo>
                      <a:pt x="452" y="433"/>
                    </a:lnTo>
                    <a:lnTo>
                      <a:pt x="531" y="458"/>
                    </a:lnTo>
                    <a:lnTo>
                      <a:pt x="538" y="481"/>
                    </a:lnTo>
                    <a:lnTo>
                      <a:pt x="551" y="452"/>
                    </a:lnTo>
                    <a:lnTo>
                      <a:pt x="552" y="410"/>
                    </a:lnTo>
                    <a:lnTo>
                      <a:pt x="538" y="334"/>
                    </a:lnTo>
                    <a:lnTo>
                      <a:pt x="536" y="253"/>
                    </a:lnTo>
                    <a:lnTo>
                      <a:pt x="499" y="135"/>
                    </a:lnTo>
                    <a:lnTo>
                      <a:pt x="492" y="83"/>
                    </a:lnTo>
                    <a:lnTo>
                      <a:pt x="468" y="0"/>
                    </a:lnTo>
                    <a:lnTo>
                      <a:pt x="352" y="26"/>
                    </a:lnTo>
                    <a:lnTo>
                      <a:pt x="287" y="96"/>
                    </a:lnTo>
                    <a:lnTo>
                      <a:pt x="284" y="114"/>
                    </a:lnTo>
                    <a:lnTo>
                      <a:pt x="246" y="154"/>
                    </a:lnTo>
                    <a:lnTo>
                      <a:pt x="256" y="169"/>
                    </a:lnTo>
                    <a:lnTo>
                      <a:pt x="263" y="180"/>
                    </a:lnTo>
                    <a:lnTo>
                      <a:pt x="258" y="183"/>
                    </a:lnTo>
                    <a:lnTo>
                      <a:pt x="269" y="199"/>
                    </a:lnTo>
                    <a:lnTo>
                      <a:pt x="271" y="214"/>
                    </a:lnTo>
                    <a:lnTo>
                      <a:pt x="235" y="246"/>
                    </a:lnTo>
                    <a:lnTo>
                      <a:pt x="182" y="263"/>
                    </a:lnTo>
                    <a:lnTo>
                      <a:pt x="169" y="272"/>
                    </a:lnTo>
                    <a:lnTo>
                      <a:pt x="148" y="264"/>
                    </a:lnTo>
                    <a:lnTo>
                      <a:pt x="89" y="271"/>
                    </a:lnTo>
                    <a:lnTo>
                      <a:pt x="44" y="289"/>
                    </a:lnTo>
                    <a:lnTo>
                      <a:pt x="44" y="310"/>
                    </a:lnTo>
                    <a:lnTo>
                      <a:pt x="54" y="326"/>
                    </a:lnTo>
                    <a:lnTo>
                      <a:pt x="60" y="324"/>
                    </a:lnTo>
                    <a:lnTo>
                      <a:pt x="67" y="344"/>
                    </a:lnTo>
                    <a:lnTo>
                      <a:pt x="55" y="352"/>
                    </a:lnTo>
                    <a:lnTo>
                      <a:pt x="49" y="368"/>
                    </a:lnTo>
                    <a:lnTo>
                      <a:pt x="0" y="413"/>
                    </a:lnTo>
                    <a:lnTo>
                      <a:pt x="18" y="44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0" name="Freeform 69"/>
              <p:cNvSpPr>
                <a:spLocks/>
              </p:cNvSpPr>
              <p:nvPr/>
            </p:nvSpPr>
            <p:spPr bwMode="auto">
              <a:xfrm>
                <a:off x="7425942" y="2523815"/>
                <a:ext cx="24006" cy="36013"/>
              </a:xfrm>
              <a:custGeom>
                <a:avLst/>
                <a:gdLst>
                  <a:gd name="T0" fmla="*/ 0 w 16"/>
                  <a:gd name="T1" fmla="*/ 26 h 22"/>
                  <a:gd name="T2" fmla="*/ 3 w 16"/>
                  <a:gd name="T3" fmla="*/ 6 h 22"/>
                  <a:gd name="T4" fmla="*/ 8 w 16"/>
                  <a:gd name="T5" fmla="*/ 0 h 22"/>
                  <a:gd name="T6" fmla="*/ 12 w 16"/>
                  <a:gd name="T7" fmla="*/ 4 h 22"/>
                  <a:gd name="T8" fmla="*/ 0 w 16"/>
                  <a:gd name="T9" fmla="*/ 26 h 22"/>
                  <a:gd name="T10" fmla="*/ 0 w 16"/>
                  <a:gd name="T11" fmla="*/ 26 h 22"/>
                  <a:gd name="T12" fmla="*/ 0 w 16"/>
                  <a:gd name="T13" fmla="*/ 26 h 22"/>
                  <a:gd name="T14" fmla="*/ 0 60000 65536"/>
                  <a:gd name="T15" fmla="*/ 0 60000 65536"/>
                  <a:gd name="T16" fmla="*/ 0 60000 65536"/>
                  <a:gd name="T17" fmla="*/ 0 60000 65536"/>
                  <a:gd name="T18" fmla="*/ 0 60000 65536"/>
                  <a:gd name="T19" fmla="*/ 0 60000 65536"/>
                  <a:gd name="T20" fmla="*/ 0 60000 65536"/>
                  <a:gd name="T21" fmla="*/ 0 w 16"/>
                  <a:gd name="T22" fmla="*/ 0 h 22"/>
                  <a:gd name="T23" fmla="*/ 16 w 1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2">
                    <a:moveTo>
                      <a:pt x="0" y="22"/>
                    </a:moveTo>
                    <a:lnTo>
                      <a:pt x="3" y="6"/>
                    </a:lnTo>
                    <a:lnTo>
                      <a:pt x="11" y="0"/>
                    </a:lnTo>
                    <a:lnTo>
                      <a:pt x="16" y="4"/>
                    </a:lnTo>
                    <a:lnTo>
                      <a:pt x="0" y="2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1" name="Freeform 70"/>
              <p:cNvSpPr>
                <a:spLocks/>
              </p:cNvSpPr>
              <p:nvPr/>
            </p:nvSpPr>
            <p:spPr bwMode="auto">
              <a:xfrm>
                <a:off x="7453377" y="2381479"/>
                <a:ext cx="253775" cy="156055"/>
              </a:xfrm>
              <a:custGeom>
                <a:avLst/>
                <a:gdLst>
                  <a:gd name="T0" fmla="*/ 9 w 171"/>
                  <a:gd name="T1" fmla="*/ 95 h 99"/>
                  <a:gd name="T2" fmla="*/ 56 w 171"/>
                  <a:gd name="T3" fmla="*/ 61 h 99"/>
                  <a:gd name="T4" fmla="*/ 87 w 171"/>
                  <a:gd name="T5" fmla="*/ 45 h 99"/>
                  <a:gd name="T6" fmla="*/ 54 w 171"/>
                  <a:gd name="T7" fmla="*/ 72 h 99"/>
                  <a:gd name="T8" fmla="*/ 57 w 171"/>
                  <a:gd name="T9" fmla="*/ 74 h 99"/>
                  <a:gd name="T10" fmla="*/ 107 w 171"/>
                  <a:gd name="T11" fmla="*/ 34 h 99"/>
                  <a:gd name="T12" fmla="*/ 131 w 171"/>
                  <a:gd name="T13" fmla="*/ 5 h 99"/>
                  <a:gd name="T14" fmla="*/ 129 w 171"/>
                  <a:gd name="T15" fmla="*/ 0 h 99"/>
                  <a:gd name="T16" fmla="*/ 107 w 171"/>
                  <a:gd name="T17" fmla="*/ 16 h 99"/>
                  <a:gd name="T18" fmla="*/ 104 w 171"/>
                  <a:gd name="T19" fmla="*/ 14 h 99"/>
                  <a:gd name="T20" fmla="*/ 93 w 171"/>
                  <a:gd name="T21" fmla="*/ 34 h 99"/>
                  <a:gd name="T22" fmla="*/ 85 w 171"/>
                  <a:gd name="T23" fmla="*/ 34 h 99"/>
                  <a:gd name="T24" fmla="*/ 102 w 171"/>
                  <a:gd name="T25" fmla="*/ 0 h 99"/>
                  <a:gd name="T26" fmla="*/ 85 w 171"/>
                  <a:gd name="T27" fmla="*/ 24 h 99"/>
                  <a:gd name="T28" fmla="*/ 26 w 171"/>
                  <a:gd name="T29" fmla="*/ 49 h 99"/>
                  <a:gd name="T30" fmla="*/ 15 w 171"/>
                  <a:gd name="T31" fmla="*/ 67 h 99"/>
                  <a:gd name="T32" fmla="*/ 6 w 171"/>
                  <a:gd name="T33" fmla="*/ 70 h 99"/>
                  <a:gd name="T34" fmla="*/ 0 w 171"/>
                  <a:gd name="T35" fmla="*/ 85 h 99"/>
                  <a:gd name="T36" fmla="*/ 9 w 171"/>
                  <a:gd name="T37" fmla="*/ 95 h 99"/>
                  <a:gd name="T38" fmla="*/ 9 w 171"/>
                  <a:gd name="T39" fmla="*/ 95 h 9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1"/>
                  <a:gd name="T61" fmla="*/ 0 h 99"/>
                  <a:gd name="T62" fmla="*/ 171 w 171"/>
                  <a:gd name="T63" fmla="*/ 99 h 9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1" h="99">
                    <a:moveTo>
                      <a:pt x="13" y="99"/>
                    </a:moveTo>
                    <a:lnTo>
                      <a:pt x="73" y="65"/>
                    </a:lnTo>
                    <a:lnTo>
                      <a:pt x="113" y="45"/>
                    </a:lnTo>
                    <a:lnTo>
                      <a:pt x="71" y="76"/>
                    </a:lnTo>
                    <a:lnTo>
                      <a:pt x="74" y="78"/>
                    </a:lnTo>
                    <a:lnTo>
                      <a:pt x="139" y="34"/>
                    </a:lnTo>
                    <a:lnTo>
                      <a:pt x="171" y="5"/>
                    </a:lnTo>
                    <a:lnTo>
                      <a:pt x="168" y="0"/>
                    </a:lnTo>
                    <a:lnTo>
                      <a:pt x="139" y="16"/>
                    </a:lnTo>
                    <a:lnTo>
                      <a:pt x="136" y="14"/>
                    </a:lnTo>
                    <a:lnTo>
                      <a:pt x="121" y="34"/>
                    </a:lnTo>
                    <a:lnTo>
                      <a:pt x="111" y="34"/>
                    </a:lnTo>
                    <a:lnTo>
                      <a:pt x="134" y="0"/>
                    </a:lnTo>
                    <a:lnTo>
                      <a:pt x="111" y="24"/>
                    </a:lnTo>
                    <a:lnTo>
                      <a:pt x="34" y="52"/>
                    </a:lnTo>
                    <a:lnTo>
                      <a:pt x="19" y="71"/>
                    </a:lnTo>
                    <a:lnTo>
                      <a:pt x="6" y="74"/>
                    </a:lnTo>
                    <a:lnTo>
                      <a:pt x="0" y="89"/>
                    </a:lnTo>
                    <a:lnTo>
                      <a:pt x="13" y="9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2" name="Freeform 71"/>
              <p:cNvSpPr>
                <a:spLocks/>
              </p:cNvSpPr>
              <p:nvPr/>
            </p:nvSpPr>
            <p:spPr bwMode="auto">
              <a:xfrm>
                <a:off x="7463665" y="2211704"/>
                <a:ext cx="240058" cy="234941"/>
              </a:xfrm>
              <a:custGeom>
                <a:avLst/>
                <a:gdLst>
                  <a:gd name="T0" fmla="*/ 10 w 160"/>
                  <a:gd name="T1" fmla="*/ 103 h 149"/>
                  <a:gd name="T2" fmla="*/ 9 w 160"/>
                  <a:gd name="T3" fmla="*/ 145 h 149"/>
                  <a:gd name="T4" fmla="*/ 22 w 160"/>
                  <a:gd name="T5" fmla="*/ 142 h 149"/>
                  <a:gd name="T6" fmla="*/ 44 w 160"/>
                  <a:gd name="T7" fmla="*/ 119 h 149"/>
                  <a:gd name="T8" fmla="*/ 53 w 160"/>
                  <a:gd name="T9" fmla="*/ 100 h 149"/>
                  <a:gd name="T10" fmla="*/ 58 w 160"/>
                  <a:gd name="T11" fmla="*/ 103 h 149"/>
                  <a:gd name="T12" fmla="*/ 92 w 160"/>
                  <a:gd name="T13" fmla="*/ 92 h 149"/>
                  <a:gd name="T14" fmla="*/ 92 w 160"/>
                  <a:gd name="T15" fmla="*/ 85 h 149"/>
                  <a:gd name="T16" fmla="*/ 97 w 160"/>
                  <a:gd name="T17" fmla="*/ 88 h 149"/>
                  <a:gd name="T18" fmla="*/ 104 w 160"/>
                  <a:gd name="T19" fmla="*/ 82 h 149"/>
                  <a:gd name="T20" fmla="*/ 112 w 160"/>
                  <a:gd name="T21" fmla="*/ 80 h 149"/>
                  <a:gd name="T22" fmla="*/ 127 w 160"/>
                  <a:gd name="T23" fmla="*/ 74 h 149"/>
                  <a:gd name="T24" fmla="*/ 114 w 160"/>
                  <a:gd name="T25" fmla="*/ 0 h 149"/>
                  <a:gd name="T26" fmla="*/ 0 w 160"/>
                  <a:gd name="T27" fmla="*/ 31 h 149"/>
                  <a:gd name="T28" fmla="*/ 10 w 160"/>
                  <a:gd name="T29" fmla="*/ 103 h 149"/>
                  <a:gd name="T30" fmla="*/ 10 w 160"/>
                  <a:gd name="T31" fmla="*/ 103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0"/>
                  <a:gd name="T49" fmla="*/ 0 h 149"/>
                  <a:gd name="T50" fmla="*/ 160 w 160"/>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0" h="149">
                    <a:moveTo>
                      <a:pt x="14" y="107"/>
                    </a:moveTo>
                    <a:lnTo>
                      <a:pt x="13" y="149"/>
                    </a:lnTo>
                    <a:lnTo>
                      <a:pt x="26" y="146"/>
                    </a:lnTo>
                    <a:lnTo>
                      <a:pt x="56" y="123"/>
                    </a:lnTo>
                    <a:lnTo>
                      <a:pt x="66" y="104"/>
                    </a:lnTo>
                    <a:lnTo>
                      <a:pt x="73" y="107"/>
                    </a:lnTo>
                    <a:lnTo>
                      <a:pt x="115" y="96"/>
                    </a:lnTo>
                    <a:lnTo>
                      <a:pt x="115" y="89"/>
                    </a:lnTo>
                    <a:lnTo>
                      <a:pt x="123" y="92"/>
                    </a:lnTo>
                    <a:lnTo>
                      <a:pt x="131" y="86"/>
                    </a:lnTo>
                    <a:lnTo>
                      <a:pt x="142" y="84"/>
                    </a:lnTo>
                    <a:lnTo>
                      <a:pt x="160" y="76"/>
                    </a:lnTo>
                    <a:lnTo>
                      <a:pt x="144" y="0"/>
                    </a:lnTo>
                    <a:lnTo>
                      <a:pt x="0" y="31"/>
                    </a:lnTo>
                    <a:lnTo>
                      <a:pt x="14" y="10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3" name="Freeform 72"/>
              <p:cNvSpPr>
                <a:spLocks/>
              </p:cNvSpPr>
              <p:nvPr/>
            </p:nvSpPr>
            <p:spPr bwMode="auto">
              <a:xfrm>
                <a:off x="7679717" y="2197985"/>
                <a:ext cx="104596" cy="132047"/>
              </a:xfrm>
              <a:custGeom>
                <a:avLst/>
                <a:gdLst>
                  <a:gd name="T0" fmla="*/ 12 w 71"/>
                  <a:gd name="T1" fmla="*/ 80 h 84"/>
                  <a:gd name="T2" fmla="*/ 33 w 71"/>
                  <a:gd name="T3" fmla="*/ 69 h 84"/>
                  <a:gd name="T4" fmla="*/ 35 w 71"/>
                  <a:gd name="T5" fmla="*/ 39 h 84"/>
                  <a:gd name="T6" fmla="*/ 41 w 71"/>
                  <a:gd name="T7" fmla="*/ 43 h 84"/>
                  <a:gd name="T8" fmla="*/ 43 w 71"/>
                  <a:gd name="T9" fmla="*/ 59 h 84"/>
                  <a:gd name="T10" fmla="*/ 47 w 71"/>
                  <a:gd name="T11" fmla="*/ 57 h 84"/>
                  <a:gd name="T12" fmla="*/ 53 w 71"/>
                  <a:gd name="T13" fmla="*/ 43 h 84"/>
                  <a:gd name="T14" fmla="*/ 47 w 71"/>
                  <a:gd name="T15" fmla="*/ 29 h 84"/>
                  <a:gd name="T16" fmla="*/ 35 w 71"/>
                  <a:gd name="T17" fmla="*/ 26 h 84"/>
                  <a:gd name="T18" fmla="*/ 27 w 71"/>
                  <a:gd name="T19" fmla="*/ 3 h 84"/>
                  <a:gd name="T20" fmla="*/ 19 w 71"/>
                  <a:gd name="T21" fmla="*/ 0 h 84"/>
                  <a:gd name="T22" fmla="*/ 0 w 71"/>
                  <a:gd name="T23" fmla="*/ 8 h 84"/>
                  <a:gd name="T24" fmla="*/ 12 w 71"/>
                  <a:gd name="T25" fmla="*/ 80 h 84"/>
                  <a:gd name="T26" fmla="*/ 12 w 71"/>
                  <a:gd name="T27" fmla="*/ 80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84"/>
                  <a:gd name="T44" fmla="*/ 71 w 71"/>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84">
                    <a:moveTo>
                      <a:pt x="16" y="84"/>
                    </a:moveTo>
                    <a:lnTo>
                      <a:pt x="45" y="73"/>
                    </a:lnTo>
                    <a:lnTo>
                      <a:pt x="47" y="39"/>
                    </a:lnTo>
                    <a:lnTo>
                      <a:pt x="55" y="47"/>
                    </a:lnTo>
                    <a:lnTo>
                      <a:pt x="57" y="63"/>
                    </a:lnTo>
                    <a:lnTo>
                      <a:pt x="63" y="61"/>
                    </a:lnTo>
                    <a:lnTo>
                      <a:pt x="71" y="47"/>
                    </a:lnTo>
                    <a:lnTo>
                      <a:pt x="63" y="29"/>
                    </a:lnTo>
                    <a:lnTo>
                      <a:pt x="47" y="26"/>
                    </a:lnTo>
                    <a:lnTo>
                      <a:pt x="35" y="3"/>
                    </a:lnTo>
                    <a:lnTo>
                      <a:pt x="26" y="0"/>
                    </a:lnTo>
                    <a:lnTo>
                      <a:pt x="0" y="8"/>
                    </a:lnTo>
                    <a:lnTo>
                      <a:pt x="16" y="8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4" name="Freeform 73"/>
              <p:cNvSpPr>
                <a:spLocks/>
              </p:cNvSpPr>
              <p:nvPr/>
            </p:nvSpPr>
            <p:spPr bwMode="auto">
              <a:xfrm>
                <a:off x="7461950" y="2029925"/>
                <a:ext cx="464684" cy="243515"/>
              </a:xfrm>
              <a:custGeom>
                <a:avLst/>
                <a:gdLst>
                  <a:gd name="T0" fmla="*/ 2 w 311"/>
                  <a:gd name="T1" fmla="*/ 148 h 152"/>
                  <a:gd name="T2" fmla="*/ 115 w 311"/>
                  <a:gd name="T3" fmla="*/ 117 h 152"/>
                  <a:gd name="T4" fmla="*/ 136 w 311"/>
                  <a:gd name="T5" fmla="*/ 109 h 152"/>
                  <a:gd name="T6" fmla="*/ 143 w 311"/>
                  <a:gd name="T7" fmla="*/ 112 h 152"/>
                  <a:gd name="T8" fmla="*/ 152 w 311"/>
                  <a:gd name="T9" fmla="*/ 135 h 152"/>
                  <a:gd name="T10" fmla="*/ 165 w 311"/>
                  <a:gd name="T11" fmla="*/ 138 h 152"/>
                  <a:gd name="T12" fmla="*/ 171 w 311"/>
                  <a:gd name="T13" fmla="*/ 156 h 152"/>
                  <a:gd name="T14" fmla="*/ 180 w 311"/>
                  <a:gd name="T15" fmla="*/ 156 h 152"/>
                  <a:gd name="T16" fmla="*/ 189 w 311"/>
                  <a:gd name="T17" fmla="*/ 140 h 152"/>
                  <a:gd name="T18" fmla="*/ 191 w 311"/>
                  <a:gd name="T19" fmla="*/ 125 h 152"/>
                  <a:gd name="T20" fmla="*/ 202 w 311"/>
                  <a:gd name="T21" fmla="*/ 145 h 152"/>
                  <a:gd name="T22" fmla="*/ 245 w 311"/>
                  <a:gd name="T23" fmla="*/ 127 h 152"/>
                  <a:gd name="T24" fmla="*/ 243 w 311"/>
                  <a:gd name="T25" fmla="*/ 106 h 152"/>
                  <a:gd name="T26" fmla="*/ 231 w 311"/>
                  <a:gd name="T27" fmla="*/ 74 h 152"/>
                  <a:gd name="T28" fmla="*/ 223 w 311"/>
                  <a:gd name="T29" fmla="*/ 71 h 152"/>
                  <a:gd name="T30" fmla="*/ 217 w 311"/>
                  <a:gd name="T31" fmla="*/ 71 h 152"/>
                  <a:gd name="T32" fmla="*/ 219 w 311"/>
                  <a:gd name="T33" fmla="*/ 81 h 152"/>
                  <a:gd name="T34" fmla="*/ 228 w 311"/>
                  <a:gd name="T35" fmla="*/ 83 h 152"/>
                  <a:gd name="T36" fmla="*/ 233 w 311"/>
                  <a:gd name="T37" fmla="*/ 109 h 152"/>
                  <a:gd name="T38" fmla="*/ 214 w 311"/>
                  <a:gd name="T39" fmla="*/ 119 h 152"/>
                  <a:gd name="T40" fmla="*/ 189 w 311"/>
                  <a:gd name="T41" fmla="*/ 98 h 152"/>
                  <a:gd name="T42" fmla="*/ 180 w 311"/>
                  <a:gd name="T43" fmla="*/ 71 h 152"/>
                  <a:gd name="T44" fmla="*/ 169 w 311"/>
                  <a:gd name="T45" fmla="*/ 63 h 152"/>
                  <a:gd name="T46" fmla="*/ 167 w 311"/>
                  <a:gd name="T47" fmla="*/ 71 h 152"/>
                  <a:gd name="T48" fmla="*/ 156 w 311"/>
                  <a:gd name="T49" fmla="*/ 58 h 152"/>
                  <a:gd name="T50" fmla="*/ 166 w 311"/>
                  <a:gd name="T51" fmla="*/ 42 h 152"/>
                  <a:gd name="T52" fmla="*/ 173 w 311"/>
                  <a:gd name="T53" fmla="*/ 26 h 152"/>
                  <a:gd name="T54" fmla="*/ 158 w 311"/>
                  <a:gd name="T55" fmla="*/ 0 h 152"/>
                  <a:gd name="T56" fmla="*/ 136 w 311"/>
                  <a:gd name="T57" fmla="*/ 21 h 152"/>
                  <a:gd name="T58" fmla="*/ 54 w 311"/>
                  <a:gd name="T59" fmla="*/ 48 h 152"/>
                  <a:gd name="T60" fmla="*/ 0 w 311"/>
                  <a:gd name="T61" fmla="*/ 63 h 152"/>
                  <a:gd name="T62" fmla="*/ 2 w 311"/>
                  <a:gd name="T63" fmla="*/ 148 h 152"/>
                  <a:gd name="T64" fmla="*/ 2 w 311"/>
                  <a:gd name="T65" fmla="*/ 148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2"/>
                  <a:gd name="T101" fmla="*/ 311 w 311"/>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2">
                    <a:moveTo>
                      <a:pt x="2" y="144"/>
                    </a:moveTo>
                    <a:lnTo>
                      <a:pt x="146" y="113"/>
                    </a:lnTo>
                    <a:lnTo>
                      <a:pt x="172" y="105"/>
                    </a:lnTo>
                    <a:lnTo>
                      <a:pt x="181" y="108"/>
                    </a:lnTo>
                    <a:lnTo>
                      <a:pt x="193" y="131"/>
                    </a:lnTo>
                    <a:lnTo>
                      <a:pt x="209" y="134"/>
                    </a:lnTo>
                    <a:lnTo>
                      <a:pt x="217" y="152"/>
                    </a:lnTo>
                    <a:lnTo>
                      <a:pt x="228" y="152"/>
                    </a:lnTo>
                    <a:lnTo>
                      <a:pt x="240" y="136"/>
                    </a:lnTo>
                    <a:lnTo>
                      <a:pt x="243" y="121"/>
                    </a:lnTo>
                    <a:lnTo>
                      <a:pt x="256" y="141"/>
                    </a:lnTo>
                    <a:lnTo>
                      <a:pt x="311" y="123"/>
                    </a:lnTo>
                    <a:lnTo>
                      <a:pt x="309" y="102"/>
                    </a:lnTo>
                    <a:lnTo>
                      <a:pt x="293" y="74"/>
                    </a:lnTo>
                    <a:lnTo>
                      <a:pt x="283" y="71"/>
                    </a:lnTo>
                    <a:lnTo>
                      <a:pt x="275" y="71"/>
                    </a:lnTo>
                    <a:lnTo>
                      <a:pt x="277" y="77"/>
                    </a:lnTo>
                    <a:lnTo>
                      <a:pt x="290" y="79"/>
                    </a:lnTo>
                    <a:lnTo>
                      <a:pt x="295" y="105"/>
                    </a:lnTo>
                    <a:lnTo>
                      <a:pt x="272" y="115"/>
                    </a:lnTo>
                    <a:lnTo>
                      <a:pt x="240" y="94"/>
                    </a:lnTo>
                    <a:lnTo>
                      <a:pt x="228" y="71"/>
                    </a:lnTo>
                    <a:lnTo>
                      <a:pt x="214" y="63"/>
                    </a:lnTo>
                    <a:lnTo>
                      <a:pt x="212" y="71"/>
                    </a:lnTo>
                    <a:lnTo>
                      <a:pt x="199" y="58"/>
                    </a:lnTo>
                    <a:lnTo>
                      <a:pt x="211" y="42"/>
                    </a:lnTo>
                    <a:lnTo>
                      <a:pt x="220" y="26"/>
                    </a:lnTo>
                    <a:lnTo>
                      <a:pt x="201" y="0"/>
                    </a:lnTo>
                    <a:lnTo>
                      <a:pt x="172" y="21"/>
                    </a:lnTo>
                    <a:lnTo>
                      <a:pt x="68" y="48"/>
                    </a:lnTo>
                    <a:lnTo>
                      <a:pt x="0" y="63"/>
                    </a:lnTo>
                    <a:lnTo>
                      <a:pt x="2" y="14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5" name="Freeform 74"/>
              <p:cNvSpPr>
                <a:spLocks/>
              </p:cNvSpPr>
              <p:nvPr/>
            </p:nvSpPr>
            <p:spPr bwMode="auto">
              <a:xfrm>
                <a:off x="7832325" y="2268296"/>
                <a:ext cx="42868" cy="34298"/>
              </a:xfrm>
              <a:custGeom>
                <a:avLst/>
                <a:gdLst>
                  <a:gd name="T0" fmla="*/ 0 w 28"/>
                  <a:gd name="T1" fmla="*/ 21 h 21"/>
                  <a:gd name="T2" fmla="*/ 12 w 28"/>
                  <a:gd name="T3" fmla="*/ 0 h 21"/>
                  <a:gd name="T4" fmla="*/ 24 w 28"/>
                  <a:gd name="T5" fmla="*/ 9 h 21"/>
                  <a:gd name="T6" fmla="*/ 0 w 28"/>
                  <a:gd name="T7" fmla="*/ 21 h 21"/>
                  <a:gd name="T8" fmla="*/ 0 w 28"/>
                  <a:gd name="T9" fmla="*/ 21 h 21"/>
                  <a:gd name="T10" fmla="*/ 0 w 28"/>
                  <a:gd name="T11" fmla="*/ 21 h 21"/>
                  <a:gd name="T12" fmla="*/ 0 60000 65536"/>
                  <a:gd name="T13" fmla="*/ 0 60000 65536"/>
                  <a:gd name="T14" fmla="*/ 0 60000 65536"/>
                  <a:gd name="T15" fmla="*/ 0 60000 65536"/>
                  <a:gd name="T16" fmla="*/ 0 60000 65536"/>
                  <a:gd name="T17" fmla="*/ 0 60000 65536"/>
                  <a:gd name="T18" fmla="*/ 0 w 28"/>
                  <a:gd name="T19" fmla="*/ 0 h 21"/>
                  <a:gd name="T20" fmla="*/ 28 w 28"/>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8" h="21">
                    <a:moveTo>
                      <a:pt x="0" y="21"/>
                    </a:moveTo>
                    <a:lnTo>
                      <a:pt x="12" y="0"/>
                    </a:lnTo>
                    <a:lnTo>
                      <a:pt x="28" y="9"/>
                    </a:lnTo>
                    <a:lnTo>
                      <a:pt x="0" y="2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6" name="Freeform 75"/>
              <p:cNvSpPr>
                <a:spLocks/>
              </p:cNvSpPr>
              <p:nvPr/>
            </p:nvSpPr>
            <p:spPr bwMode="auto">
              <a:xfrm>
                <a:off x="7911201" y="2261437"/>
                <a:ext cx="34294" cy="27438"/>
              </a:xfrm>
              <a:custGeom>
                <a:avLst/>
                <a:gdLst>
                  <a:gd name="T0" fmla="*/ 0 w 23"/>
                  <a:gd name="T1" fmla="*/ 17 h 17"/>
                  <a:gd name="T2" fmla="*/ 11 w 23"/>
                  <a:gd name="T3" fmla="*/ 0 h 17"/>
                  <a:gd name="T4" fmla="*/ 19 w 23"/>
                  <a:gd name="T5" fmla="*/ 12 h 17"/>
                  <a:gd name="T6" fmla="*/ 0 w 23"/>
                  <a:gd name="T7" fmla="*/ 17 h 17"/>
                  <a:gd name="T8" fmla="*/ 0 w 23"/>
                  <a:gd name="T9" fmla="*/ 17 h 17"/>
                  <a:gd name="T10" fmla="*/ 0 w 23"/>
                  <a:gd name="T11" fmla="*/ 17 h 17"/>
                  <a:gd name="T12" fmla="*/ 0 60000 65536"/>
                  <a:gd name="T13" fmla="*/ 0 60000 65536"/>
                  <a:gd name="T14" fmla="*/ 0 60000 65536"/>
                  <a:gd name="T15" fmla="*/ 0 60000 65536"/>
                  <a:gd name="T16" fmla="*/ 0 60000 65536"/>
                  <a:gd name="T17" fmla="*/ 0 60000 65536"/>
                  <a:gd name="T18" fmla="*/ 0 w 23"/>
                  <a:gd name="T19" fmla="*/ 0 h 17"/>
                  <a:gd name="T20" fmla="*/ 23 w 2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3" h="17">
                    <a:moveTo>
                      <a:pt x="0" y="17"/>
                    </a:moveTo>
                    <a:lnTo>
                      <a:pt x="13" y="0"/>
                    </a:lnTo>
                    <a:lnTo>
                      <a:pt x="23" y="12"/>
                    </a:lnTo>
                    <a:lnTo>
                      <a:pt x="0" y="1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7" name="Freeform 76"/>
              <p:cNvSpPr>
                <a:spLocks/>
              </p:cNvSpPr>
              <p:nvPr/>
            </p:nvSpPr>
            <p:spPr bwMode="auto">
              <a:xfrm>
                <a:off x="7359068" y="1674943"/>
                <a:ext cx="226340" cy="456162"/>
              </a:xfrm>
              <a:custGeom>
                <a:avLst/>
                <a:gdLst>
                  <a:gd name="T0" fmla="*/ 20 w 151"/>
                  <a:gd name="T1" fmla="*/ 118 h 288"/>
                  <a:gd name="T2" fmla="*/ 24 w 151"/>
                  <a:gd name="T3" fmla="*/ 166 h 288"/>
                  <a:gd name="T4" fmla="*/ 53 w 151"/>
                  <a:gd name="T5" fmla="*/ 284 h 288"/>
                  <a:gd name="T6" fmla="*/ 106 w 151"/>
                  <a:gd name="T7" fmla="*/ 269 h 288"/>
                  <a:gd name="T8" fmla="*/ 103 w 151"/>
                  <a:gd name="T9" fmla="*/ 105 h 288"/>
                  <a:gd name="T10" fmla="*/ 115 w 151"/>
                  <a:gd name="T11" fmla="*/ 71 h 288"/>
                  <a:gd name="T12" fmla="*/ 118 w 151"/>
                  <a:gd name="T13" fmla="*/ 0 h 288"/>
                  <a:gd name="T14" fmla="*/ 0 w 151"/>
                  <a:gd name="T15" fmla="*/ 35 h 288"/>
                  <a:gd name="T16" fmla="*/ 20 w 151"/>
                  <a:gd name="T17" fmla="*/ 118 h 288"/>
                  <a:gd name="T18" fmla="*/ 20 w 151"/>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88"/>
                  <a:gd name="T32" fmla="*/ 151 w 151"/>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88">
                    <a:moveTo>
                      <a:pt x="24" y="118"/>
                    </a:moveTo>
                    <a:lnTo>
                      <a:pt x="31" y="170"/>
                    </a:lnTo>
                    <a:lnTo>
                      <a:pt x="68" y="288"/>
                    </a:lnTo>
                    <a:lnTo>
                      <a:pt x="136" y="273"/>
                    </a:lnTo>
                    <a:lnTo>
                      <a:pt x="131" y="105"/>
                    </a:lnTo>
                    <a:lnTo>
                      <a:pt x="147" y="71"/>
                    </a:lnTo>
                    <a:lnTo>
                      <a:pt x="151" y="0"/>
                    </a:lnTo>
                    <a:lnTo>
                      <a:pt x="0" y="35"/>
                    </a:lnTo>
                    <a:lnTo>
                      <a:pt x="24" y="11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8" name="Freeform 77"/>
              <p:cNvSpPr>
                <a:spLocks/>
              </p:cNvSpPr>
              <p:nvPr/>
            </p:nvSpPr>
            <p:spPr bwMode="auto">
              <a:xfrm>
                <a:off x="7556259" y="1606347"/>
                <a:ext cx="207478" cy="502464"/>
              </a:xfrm>
              <a:custGeom>
                <a:avLst/>
                <a:gdLst>
                  <a:gd name="T0" fmla="*/ 0 w 140"/>
                  <a:gd name="T1" fmla="*/ 147 h 315"/>
                  <a:gd name="T2" fmla="*/ 12 w 140"/>
                  <a:gd name="T3" fmla="*/ 113 h 315"/>
                  <a:gd name="T4" fmla="*/ 16 w 140"/>
                  <a:gd name="T5" fmla="*/ 42 h 315"/>
                  <a:gd name="T6" fmla="*/ 14 w 140"/>
                  <a:gd name="T7" fmla="*/ 14 h 315"/>
                  <a:gd name="T8" fmla="*/ 35 w 140"/>
                  <a:gd name="T9" fmla="*/ 0 h 315"/>
                  <a:gd name="T10" fmla="*/ 83 w 140"/>
                  <a:gd name="T11" fmla="*/ 201 h 315"/>
                  <a:gd name="T12" fmla="*/ 108 w 140"/>
                  <a:gd name="T13" fmla="*/ 243 h 315"/>
                  <a:gd name="T14" fmla="*/ 106 w 140"/>
                  <a:gd name="T15" fmla="*/ 271 h 315"/>
                  <a:gd name="T16" fmla="*/ 83 w 140"/>
                  <a:gd name="T17" fmla="*/ 292 h 315"/>
                  <a:gd name="T18" fmla="*/ 5 w 140"/>
                  <a:gd name="T19" fmla="*/ 319 h 315"/>
                  <a:gd name="T20" fmla="*/ 0 w 140"/>
                  <a:gd name="T21" fmla="*/ 147 h 315"/>
                  <a:gd name="T22" fmla="*/ 0 w 140"/>
                  <a:gd name="T23" fmla="*/ 147 h 3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315"/>
                  <a:gd name="T38" fmla="*/ 140 w 140"/>
                  <a:gd name="T39" fmla="*/ 315 h 3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315">
                    <a:moveTo>
                      <a:pt x="0" y="147"/>
                    </a:moveTo>
                    <a:lnTo>
                      <a:pt x="16" y="113"/>
                    </a:lnTo>
                    <a:lnTo>
                      <a:pt x="20" y="42"/>
                    </a:lnTo>
                    <a:lnTo>
                      <a:pt x="18" y="14"/>
                    </a:lnTo>
                    <a:lnTo>
                      <a:pt x="46" y="0"/>
                    </a:lnTo>
                    <a:lnTo>
                      <a:pt x="109" y="197"/>
                    </a:lnTo>
                    <a:lnTo>
                      <a:pt x="140" y="239"/>
                    </a:lnTo>
                    <a:lnTo>
                      <a:pt x="138" y="267"/>
                    </a:lnTo>
                    <a:lnTo>
                      <a:pt x="109" y="288"/>
                    </a:lnTo>
                    <a:lnTo>
                      <a:pt x="5" y="315"/>
                    </a:lnTo>
                    <a:lnTo>
                      <a:pt x="0" y="14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9" name="Freeform 78"/>
              <p:cNvSpPr>
                <a:spLocks/>
              </p:cNvSpPr>
              <p:nvPr/>
            </p:nvSpPr>
            <p:spPr bwMode="auto">
              <a:xfrm>
                <a:off x="7624847" y="1158759"/>
                <a:ext cx="507550" cy="828295"/>
              </a:xfrm>
              <a:custGeom>
                <a:avLst/>
                <a:gdLst>
                  <a:gd name="T0" fmla="*/ 0 w 340"/>
                  <a:gd name="T1" fmla="*/ 286 h 521"/>
                  <a:gd name="T2" fmla="*/ 15 w 340"/>
                  <a:gd name="T3" fmla="*/ 287 h 521"/>
                  <a:gd name="T4" fmla="*/ 17 w 340"/>
                  <a:gd name="T5" fmla="*/ 249 h 521"/>
                  <a:gd name="T6" fmla="*/ 36 w 340"/>
                  <a:gd name="T7" fmla="*/ 202 h 521"/>
                  <a:gd name="T8" fmla="*/ 26 w 340"/>
                  <a:gd name="T9" fmla="*/ 168 h 521"/>
                  <a:gd name="T10" fmla="*/ 64 w 340"/>
                  <a:gd name="T11" fmla="*/ 5 h 521"/>
                  <a:gd name="T12" fmla="*/ 72 w 340"/>
                  <a:gd name="T13" fmla="*/ 5 h 521"/>
                  <a:gd name="T14" fmla="*/ 76 w 340"/>
                  <a:gd name="T15" fmla="*/ 26 h 521"/>
                  <a:gd name="T16" fmla="*/ 113 w 340"/>
                  <a:gd name="T17" fmla="*/ 8 h 521"/>
                  <a:gd name="T18" fmla="*/ 115 w 340"/>
                  <a:gd name="T19" fmla="*/ 0 h 521"/>
                  <a:gd name="T20" fmla="*/ 146 w 340"/>
                  <a:gd name="T21" fmla="*/ 8 h 521"/>
                  <a:gd name="T22" fmla="*/ 195 w 340"/>
                  <a:gd name="T23" fmla="*/ 170 h 521"/>
                  <a:gd name="T24" fmla="*/ 218 w 340"/>
                  <a:gd name="T25" fmla="*/ 172 h 521"/>
                  <a:gd name="T26" fmla="*/ 260 w 340"/>
                  <a:gd name="T27" fmla="*/ 232 h 521"/>
                  <a:gd name="T28" fmla="*/ 253 w 340"/>
                  <a:gd name="T29" fmla="*/ 243 h 521"/>
                  <a:gd name="T30" fmla="*/ 266 w 340"/>
                  <a:gd name="T31" fmla="*/ 243 h 521"/>
                  <a:gd name="T32" fmla="*/ 258 w 340"/>
                  <a:gd name="T33" fmla="*/ 276 h 521"/>
                  <a:gd name="T34" fmla="*/ 236 w 340"/>
                  <a:gd name="T35" fmla="*/ 294 h 521"/>
                  <a:gd name="T36" fmla="*/ 214 w 340"/>
                  <a:gd name="T37" fmla="*/ 310 h 521"/>
                  <a:gd name="T38" fmla="*/ 210 w 340"/>
                  <a:gd name="T39" fmla="*/ 329 h 521"/>
                  <a:gd name="T40" fmla="*/ 200 w 340"/>
                  <a:gd name="T41" fmla="*/ 312 h 521"/>
                  <a:gd name="T42" fmla="*/ 177 w 340"/>
                  <a:gd name="T43" fmla="*/ 333 h 521"/>
                  <a:gd name="T44" fmla="*/ 168 w 340"/>
                  <a:gd name="T45" fmla="*/ 333 h 521"/>
                  <a:gd name="T46" fmla="*/ 160 w 340"/>
                  <a:gd name="T47" fmla="*/ 320 h 521"/>
                  <a:gd name="T48" fmla="*/ 154 w 340"/>
                  <a:gd name="T49" fmla="*/ 383 h 521"/>
                  <a:gd name="T50" fmla="*/ 136 w 340"/>
                  <a:gd name="T51" fmla="*/ 393 h 521"/>
                  <a:gd name="T52" fmla="*/ 127 w 340"/>
                  <a:gd name="T53" fmla="*/ 417 h 521"/>
                  <a:gd name="T54" fmla="*/ 115 w 340"/>
                  <a:gd name="T55" fmla="*/ 417 h 521"/>
                  <a:gd name="T56" fmla="*/ 88 w 340"/>
                  <a:gd name="T57" fmla="*/ 452 h 521"/>
                  <a:gd name="T58" fmla="*/ 87 w 340"/>
                  <a:gd name="T59" fmla="*/ 482 h 521"/>
                  <a:gd name="T60" fmla="*/ 81 w 340"/>
                  <a:gd name="T61" fmla="*/ 493 h 521"/>
                  <a:gd name="T62" fmla="*/ 73 w 340"/>
                  <a:gd name="T63" fmla="*/ 525 h 521"/>
                  <a:gd name="T64" fmla="*/ 50 w 340"/>
                  <a:gd name="T65" fmla="*/ 483 h 521"/>
                  <a:gd name="T66" fmla="*/ 0 w 340"/>
                  <a:gd name="T67" fmla="*/ 286 h 521"/>
                  <a:gd name="T68" fmla="*/ 0 w 340"/>
                  <a:gd name="T69" fmla="*/ 286 h 5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1"/>
                  <a:gd name="T107" fmla="*/ 340 w 340"/>
                  <a:gd name="T108" fmla="*/ 521 h 52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1">
                    <a:moveTo>
                      <a:pt x="0" y="282"/>
                    </a:moveTo>
                    <a:lnTo>
                      <a:pt x="19" y="283"/>
                    </a:lnTo>
                    <a:lnTo>
                      <a:pt x="21" y="249"/>
                    </a:lnTo>
                    <a:lnTo>
                      <a:pt x="45" y="202"/>
                    </a:lnTo>
                    <a:lnTo>
                      <a:pt x="34" y="168"/>
                    </a:lnTo>
                    <a:lnTo>
                      <a:pt x="82" y="5"/>
                    </a:lnTo>
                    <a:lnTo>
                      <a:pt x="92" y="5"/>
                    </a:lnTo>
                    <a:lnTo>
                      <a:pt x="97" y="26"/>
                    </a:lnTo>
                    <a:lnTo>
                      <a:pt x="145" y="8"/>
                    </a:lnTo>
                    <a:lnTo>
                      <a:pt x="147" y="0"/>
                    </a:lnTo>
                    <a:lnTo>
                      <a:pt x="186" y="8"/>
                    </a:lnTo>
                    <a:lnTo>
                      <a:pt x="249" y="170"/>
                    </a:lnTo>
                    <a:lnTo>
                      <a:pt x="278" y="172"/>
                    </a:lnTo>
                    <a:lnTo>
                      <a:pt x="330" y="232"/>
                    </a:lnTo>
                    <a:lnTo>
                      <a:pt x="323" y="243"/>
                    </a:lnTo>
                    <a:lnTo>
                      <a:pt x="340" y="243"/>
                    </a:lnTo>
                    <a:lnTo>
                      <a:pt x="328" y="272"/>
                    </a:lnTo>
                    <a:lnTo>
                      <a:pt x="302" y="290"/>
                    </a:lnTo>
                    <a:lnTo>
                      <a:pt x="272" y="306"/>
                    </a:lnTo>
                    <a:lnTo>
                      <a:pt x="268" y="325"/>
                    </a:lnTo>
                    <a:lnTo>
                      <a:pt x="254" y="308"/>
                    </a:lnTo>
                    <a:lnTo>
                      <a:pt x="226" y="329"/>
                    </a:lnTo>
                    <a:lnTo>
                      <a:pt x="215" y="329"/>
                    </a:lnTo>
                    <a:lnTo>
                      <a:pt x="204" y="316"/>
                    </a:lnTo>
                    <a:lnTo>
                      <a:pt x="197" y="379"/>
                    </a:lnTo>
                    <a:lnTo>
                      <a:pt x="173" y="389"/>
                    </a:lnTo>
                    <a:lnTo>
                      <a:pt x="162" y="413"/>
                    </a:lnTo>
                    <a:lnTo>
                      <a:pt x="147" y="413"/>
                    </a:lnTo>
                    <a:lnTo>
                      <a:pt x="113" y="448"/>
                    </a:lnTo>
                    <a:lnTo>
                      <a:pt x="111" y="478"/>
                    </a:lnTo>
                    <a:lnTo>
                      <a:pt x="103" y="489"/>
                    </a:lnTo>
                    <a:lnTo>
                      <a:pt x="94" y="521"/>
                    </a:lnTo>
                    <a:lnTo>
                      <a:pt x="63" y="479"/>
                    </a:lnTo>
                    <a:lnTo>
                      <a:pt x="0" y="28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0" name="Freeform 79"/>
              <p:cNvSpPr>
                <a:spLocks/>
              </p:cNvSpPr>
              <p:nvPr/>
            </p:nvSpPr>
            <p:spPr bwMode="auto">
              <a:xfrm>
                <a:off x="1187872" y="839788"/>
                <a:ext cx="927651" cy="699677"/>
              </a:xfrm>
              <a:custGeom>
                <a:avLst/>
                <a:gdLst>
                  <a:gd name="T0" fmla="*/ 19 w 622"/>
                  <a:gd name="T1" fmla="*/ 96 h 441"/>
                  <a:gd name="T2" fmla="*/ 11 w 622"/>
                  <a:gd name="T3" fmla="*/ 217 h 441"/>
                  <a:gd name="T4" fmla="*/ 23 w 622"/>
                  <a:gd name="T5" fmla="*/ 217 h 441"/>
                  <a:gd name="T6" fmla="*/ 17 w 622"/>
                  <a:gd name="T7" fmla="*/ 243 h 441"/>
                  <a:gd name="T8" fmla="*/ 8 w 622"/>
                  <a:gd name="T9" fmla="*/ 229 h 441"/>
                  <a:gd name="T10" fmla="*/ 0 w 622"/>
                  <a:gd name="T11" fmla="*/ 259 h 441"/>
                  <a:gd name="T12" fmla="*/ 35 w 622"/>
                  <a:gd name="T13" fmla="*/ 284 h 441"/>
                  <a:gd name="T14" fmla="*/ 36 w 622"/>
                  <a:gd name="T15" fmla="*/ 295 h 441"/>
                  <a:gd name="T16" fmla="*/ 45 w 622"/>
                  <a:gd name="T17" fmla="*/ 297 h 441"/>
                  <a:gd name="T18" fmla="*/ 88 w 622"/>
                  <a:gd name="T19" fmla="*/ 386 h 441"/>
                  <a:gd name="T20" fmla="*/ 138 w 622"/>
                  <a:gd name="T21" fmla="*/ 382 h 441"/>
                  <a:gd name="T22" fmla="*/ 175 w 622"/>
                  <a:gd name="T23" fmla="*/ 403 h 441"/>
                  <a:gd name="T24" fmla="*/ 192 w 622"/>
                  <a:gd name="T25" fmla="*/ 400 h 441"/>
                  <a:gd name="T26" fmla="*/ 305 w 622"/>
                  <a:gd name="T27" fmla="*/ 403 h 441"/>
                  <a:gd name="T28" fmla="*/ 431 w 622"/>
                  <a:gd name="T29" fmla="*/ 441 h 441"/>
                  <a:gd name="T30" fmla="*/ 434 w 622"/>
                  <a:gd name="T31" fmla="*/ 392 h 441"/>
                  <a:gd name="T32" fmla="*/ 486 w 622"/>
                  <a:gd name="T33" fmla="*/ 110 h 441"/>
                  <a:gd name="T34" fmla="*/ 150 w 622"/>
                  <a:gd name="T35" fmla="*/ 0 h 441"/>
                  <a:gd name="T36" fmla="*/ 151 w 622"/>
                  <a:gd name="T37" fmla="*/ 83 h 441"/>
                  <a:gd name="T38" fmla="*/ 135 w 622"/>
                  <a:gd name="T39" fmla="*/ 151 h 441"/>
                  <a:gd name="T40" fmla="*/ 133 w 622"/>
                  <a:gd name="T41" fmla="*/ 187 h 441"/>
                  <a:gd name="T42" fmla="*/ 98 w 622"/>
                  <a:gd name="T43" fmla="*/ 199 h 441"/>
                  <a:gd name="T44" fmla="*/ 96 w 622"/>
                  <a:gd name="T45" fmla="*/ 182 h 441"/>
                  <a:gd name="T46" fmla="*/ 125 w 622"/>
                  <a:gd name="T47" fmla="*/ 159 h 441"/>
                  <a:gd name="T48" fmla="*/ 122 w 622"/>
                  <a:gd name="T49" fmla="*/ 141 h 441"/>
                  <a:gd name="T50" fmla="*/ 97 w 622"/>
                  <a:gd name="T51" fmla="*/ 144 h 441"/>
                  <a:gd name="T52" fmla="*/ 115 w 622"/>
                  <a:gd name="T53" fmla="*/ 123 h 441"/>
                  <a:gd name="T54" fmla="*/ 129 w 622"/>
                  <a:gd name="T55" fmla="*/ 109 h 441"/>
                  <a:gd name="T56" fmla="*/ 21 w 622"/>
                  <a:gd name="T57" fmla="*/ 21 h 441"/>
                  <a:gd name="T58" fmla="*/ 11 w 622"/>
                  <a:gd name="T59" fmla="*/ 46 h 441"/>
                  <a:gd name="T60" fmla="*/ 19 w 622"/>
                  <a:gd name="T61" fmla="*/ 96 h 441"/>
                  <a:gd name="T62" fmla="*/ 19 w 622"/>
                  <a:gd name="T63" fmla="*/ 96 h 4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1"/>
                  <a:gd name="T98" fmla="*/ 622 w 622"/>
                  <a:gd name="T99" fmla="*/ 441 h 4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1">
                    <a:moveTo>
                      <a:pt x="23" y="96"/>
                    </a:moveTo>
                    <a:lnTo>
                      <a:pt x="15" y="217"/>
                    </a:lnTo>
                    <a:lnTo>
                      <a:pt x="29" y="217"/>
                    </a:lnTo>
                    <a:lnTo>
                      <a:pt x="21" y="243"/>
                    </a:lnTo>
                    <a:lnTo>
                      <a:pt x="10" y="229"/>
                    </a:lnTo>
                    <a:lnTo>
                      <a:pt x="0" y="259"/>
                    </a:lnTo>
                    <a:lnTo>
                      <a:pt x="44" y="284"/>
                    </a:lnTo>
                    <a:lnTo>
                      <a:pt x="45" y="295"/>
                    </a:lnTo>
                    <a:lnTo>
                      <a:pt x="57" y="297"/>
                    </a:lnTo>
                    <a:lnTo>
                      <a:pt x="113" y="386"/>
                    </a:lnTo>
                    <a:lnTo>
                      <a:pt x="177" y="382"/>
                    </a:lnTo>
                    <a:lnTo>
                      <a:pt x="224" y="403"/>
                    </a:lnTo>
                    <a:lnTo>
                      <a:pt x="246" y="400"/>
                    </a:lnTo>
                    <a:lnTo>
                      <a:pt x="389" y="403"/>
                    </a:lnTo>
                    <a:lnTo>
                      <a:pt x="551" y="441"/>
                    </a:lnTo>
                    <a:lnTo>
                      <a:pt x="554" y="392"/>
                    </a:lnTo>
                    <a:lnTo>
                      <a:pt x="622" y="110"/>
                    </a:lnTo>
                    <a:lnTo>
                      <a:pt x="191" y="0"/>
                    </a:lnTo>
                    <a:lnTo>
                      <a:pt x="194" y="83"/>
                    </a:lnTo>
                    <a:lnTo>
                      <a:pt x="173" y="151"/>
                    </a:lnTo>
                    <a:lnTo>
                      <a:pt x="170" y="187"/>
                    </a:lnTo>
                    <a:lnTo>
                      <a:pt x="125" y="199"/>
                    </a:lnTo>
                    <a:lnTo>
                      <a:pt x="122" y="182"/>
                    </a:lnTo>
                    <a:lnTo>
                      <a:pt x="159" y="159"/>
                    </a:lnTo>
                    <a:lnTo>
                      <a:pt x="156" y="141"/>
                    </a:lnTo>
                    <a:lnTo>
                      <a:pt x="123" y="144"/>
                    </a:lnTo>
                    <a:lnTo>
                      <a:pt x="147" y="123"/>
                    </a:lnTo>
                    <a:lnTo>
                      <a:pt x="165" y="109"/>
                    </a:lnTo>
                    <a:lnTo>
                      <a:pt x="26" y="21"/>
                    </a:lnTo>
                    <a:lnTo>
                      <a:pt x="15" y="46"/>
                    </a:lnTo>
                    <a:lnTo>
                      <a:pt x="23" y="96"/>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1" name="Freeform 80"/>
              <p:cNvSpPr>
                <a:spLocks/>
              </p:cNvSpPr>
              <p:nvPr/>
            </p:nvSpPr>
            <p:spPr bwMode="auto">
              <a:xfrm>
                <a:off x="2046935" y="2324887"/>
                <a:ext cx="783617" cy="1020363"/>
              </a:xfrm>
              <a:custGeom>
                <a:avLst/>
                <a:gdLst>
                  <a:gd name="T0" fmla="*/ 89 w 526"/>
                  <a:gd name="T1" fmla="*/ 0 h 641"/>
                  <a:gd name="T2" fmla="*/ 287 w 526"/>
                  <a:gd name="T3" fmla="*/ 47 h 641"/>
                  <a:gd name="T4" fmla="*/ 272 w 526"/>
                  <a:gd name="T5" fmla="*/ 159 h 641"/>
                  <a:gd name="T6" fmla="*/ 409 w 526"/>
                  <a:gd name="T7" fmla="*/ 186 h 641"/>
                  <a:gd name="T8" fmla="*/ 356 w 526"/>
                  <a:gd name="T9" fmla="*/ 645 h 641"/>
                  <a:gd name="T10" fmla="*/ 0 w 526"/>
                  <a:gd name="T11" fmla="*/ 569 h 641"/>
                  <a:gd name="T12" fmla="*/ 89 w 526"/>
                  <a:gd name="T13" fmla="*/ 0 h 641"/>
                  <a:gd name="T14" fmla="*/ 89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5" y="0"/>
                    </a:moveTo>
                    <a:lnTo>
                      <a:pt x="369" y="47"/>
                    </a:lnTo>
                    <a:lnTo>
                      <a:pt x="350" y="159"/>
                    </a:lnTo>
                    <a:lnTo>
                      <a:pt x="526" y="186"/>
                    </a:lnTo>
                    <a:lnTo>
                      <a:pt x="458" y="641"/>
                    </a:lnTo>
                    <a:lnTo>
                      <a:pt x="0" y="565"/>
                    </a:lnTo>
                    <a:lnTo>
                      <a:pt x="115" y="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2" name="Freeform 81"/>
              <p:cNvSpPr>
                <a:spLocks/>
              </p:cNvSpPr>
              <p:nvPr/>
            </p:nvSpPr>
            <p:spPr bwMode="auto">
              <a:xfrm>
                <a:off x="944385" y="1266797"/>
                <a:ext cx="1105979" cy="974061"/>
              </a:xfrm>
              <a:custGeom>
                <a:avLst/>
                <a:gdLst>
                  <a:gd name="T0" fmla="*/ 0 w 741"/>
                  <a:gd name="T1" fmla="*/ 458 h 614"/>
                  <a:gd name="T2" fmla="*/ 24 w 741"/>
                  <a:gd name="T3" fmla="*/ 303 h 614"/>
                  <a:gd name="T4" fmla="*/ 54 w 741"/>
                  <a:gd name="T5" fmla="*/ 257 h 614"/>
                  <a:gd name="T6" fmla="*/ 125 w 741"/>
                  <a:gd name="T7" fmla="*/ 0 h 614"/>
                  <a:gd name="T8" fmla="*/ 162 w 741"/>
                  <a:gd name="T9" fmla="*/ 13 h 614"/>
                  <a:gd name="T10" fmla="*/ 163 w 741"/>
                  <a:gd name="T11" fmla="*/ 24 h 614"/>
                  <a:gd name="T12" fmla="*/ 172 w 741"/>
                  <a:gd name="T13" fmla="*/ 26 h 614"/>
                  <a:gd name="T14" fmla="*/ 216 w 741"/>
                  <a:gd name="T15" fmla="*/ 115 h 614"/>
                  <a:gd name="T16" fmla="*/ 266 w 741"/>
                  <a:gd name="T17" fmla="*/ 113 h 614"/>
                  <a:gd name="T18" fmla="*/ 303 w 741"/>
                  <a:gd name="T19" fmla="*/ 134 h 614"/>
                  <a:gd name="T20" fmla="*/ 321 w 741"/>
                  <a:gd name="T21" fmla="*/ 130 h 614"/>
                  <a:gd name="T22" fmla="*/ 432 w 741"/>
                  <a:gd name="T23" fmla="*/ 134 h 614"/>
                  <a:gd name="T24" fmla="*/ 559 w 741"/>
                  <a:gd name="T25" fmla="*/ 170 h 614"/>
                  <a:gd name="T26" fmla="*/ 565 w 741"/>
                  <a:gd name="T27" fmla="*/ 191 h 614"/>
                  <a:gd name="T28" fmla="*/ 580 w 741"/>
                  <a:gd name="T29" fmla="*/ 219 h 614"/>
                  <a:gd name="T30" fmla="*/ 537 w 741"/>
                  <a:gd name="T31" fmla="*/ 301 h 614"/>
                  <a:gd name="T32" fmla="*/ 511 w 741"/>
                  <a:gd name="T33" fmla="*/ 332 h 614"/>
                  <a:gd name="T34" fmla="*/ 507 w 741"/>
                  <a:gd name="T35" fmla="*/ 355 h 614"/>
                  <a:gd name="T36" fmla="*/ 522 w 741"/>
                  <a:gd name="T37" fmla="*/ 379 h 614"/>
                  <a:gd name="T38" fmla="*/ 504 w 741"/>
                  <a:gd name="T39" fmla="*/ 429 h 614"/>
                  <a:gd name="T40" fmla="*/ 469 w 741"/>
                  <a:gd name="T41" fmla="*/ 614 h 614"/>
                  <a:gd name="T42" fmla="*/ 274 w 741"/>
                  <a:gd name="T43" fmla="*/ 554 h 614"/>
                  <a:gd name="T44" fmla="*/ 0 w 741"/>
                  <a:gd name="T45" fmla="*/ 458 h 614"/>
                  <a:gd name="T46" fmla="*/ 0 w 741"/>
                  <a:gd name="T47" fmla="*/ 458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69" y="257"/>
                    </a:lnTo>
                    <a:lnTo>
                      <a:pt x="160" y="0"/>
                    </a:lnTo>
                    <a:lnTo>
                      <a:pt x="207" y="13"/>
                    </a:lnTo>
                    <a:lnTo>
                      <a:pt x="208" y="24"/>
                    </a:lnTo>
                    <a:lnTo>
                      <a:pt x="220" y="26"/>
                    </a:lnTo>
                    <a:lnTo>
                      <a:pt x="276" y="115"/>
                    </a:lnTo>
                    <a:lnTo>
                      <a:pt x="340" y="113"/>
                    </a:lnTo>
                    <a:lnTo>
                      <a:pt x="387" y="134"/>
                    </a:lnTo>
                    <a:lnTo>
                      <a:pt x="409" y="130"/>
                    </a:lnTo>
                    <a:lnTo>
                      <a:pt x="552" y="134"/>
                    </a:lnTo>
                    <a:lnTo>
                      <a:pt x="714" y="170"/>
                    </a:lnTo>
                    <a:lnTo>
                      <a:pt x="722" y="191"/>
                    </a:lnTo>
                    <a:lnTo>
                      <a:pt x="741" y="219"/>
                    </a:lnTo>
                    <a:lnTo>
                      <a:pt x="686" y="301"/>
                    </a:lnTo>
                    <a:lnTo>
                      <a:pt x="652" y="332"/>
                    </a:lnTo>
                    <a:lnTo>
                      <a:pt x="647" y="355"/>
                    </a:lnTo>
                    <a:lnTo>
                      <a:pt x="667" y="379"/>
                    </a:lnTo>
                    <a:lnTo>
                      <a:pt x="644" y="429"/>
                    </a:lnTo>
                    <a:lnTo>
                      <a:pt x="599" y="614"/>
                    </a:lnTo>
                    <a:lnTo>
                      <a:pt x="349" y="554"/>
                    </a:lnTo>
                    <a:lnTo>
                      <a:pt x="0" y="458"/>
                    </a:lnTo>
                    <a:close/>
                  </a:path>
                </a:pathLst>
              </a:custGeom>
              <a:solidFill>
                <a:srgbClr val="828282"/>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3" name="Freeform 82"/>
              <p:cNvSpPr>
                <a:spLocks/>
              </p:cNvSpPr>
              <p:nvPr/>
            </p:nvSpPr>
            <p:spPr bwMode="auto">
              <a:xfrm>
                <a:off x="839788" y="1995627"/>
                <a:ext cx="1100836" cy="1951551"/>
              </a:xfrm>
              <a:custGeom>
                <a:avLst/>
                <a:gdLst>
                  <a:gd name="T0" fmla="*/ 20 w 737"/>
                  <a:gd name="T1" fmla="*/ 249 h 1229"/>
                  <a:gd name="T2" fmla="*/ 3 w 737"/>
                  <a:gd name="T3" fmla="*/ 345 h 1229"/>
                  <a:gd name="T4" fmla="*/ 58 w 737"/>
                  <a:gd name="T5" fmla="*/ 499 h 1229"/>
                  <a:gd name="T6" fmla="*/ 68 w 737"/>
                  <a:gd name="T7" fmla="*/ 489 h 1229"/>
                  <a:gd name="T8" fmla="*/ 86 w 737"/>
                  <a:gd name="T9" fmla="*/ 554 h 1229"/>
                  <a:gd name="T10" fmla="*/ 58 w 737"/>
                  <a:gd name="T11" fmla="*/ 508 h 1229"/>
                  <a:gd name="T12" fmla="*/ 52 w 737"/>
                  <a:gd name="T13" fmla="*/ 580 h 1229"/>
                  <a:gd name="T14" fmla="*/ 84 w 737"/>
                  <a:gd name="T15" fmla="*/ 623 h 1229"/>
                  <a:gd name="T16" fmla="*/ 62 w 737"/>
                  <a:gd name="T17" fmla="*/ 683 h 1229"/>
                  <a:gd name="T18" fmla="*/ 123 w 737"/>
                  <a:gd name="T19" fmla="*/ 847 h 1229"/>
                  <a:gd name="T20" fmla="*/ 109 w 737"/>
                  <a:gd name="T21" fmla="*/ 907 h 1229"/>
                  <a:gd name="T22" fmla="*/ 188 w 737"/>
                  <a:gd name="T23" fmla="*/ 953 h 1229"/>
                  <a:gd name="T24" fmla="*/ 216 w 737"/>
                  <a:gd name="T25" fmla="*/ 1002 h 1229"/>
                  <a:gd name="T26" fmla="*/ 252 w 737"/>
                  <a:gd name="T27" fmla="*/ 1018 h 1229"/>
                  <a:gd name="T28" fmla="*/ 252 w 737"/>
                  <a:gd name="T29" fmla="*/ 1047 h 1229"/>
                  <a:gd name="T30" fmla="*/ 274 w 737"/>
                  <a:gd name="T31" fmla="*/ 1054 h 1229"/>
                  <a:gd name="T32" fmla="*/ 321 w 737"/>
                  <a:gd name="T33" fmla="*/ 1148 h 1229"/>
                  <a:gd name="T34" fmla="*/ 321 w 737"/>
                  <a:gd name="T35" fmla="*/ 1214 h 1229"/>
                  <a:gd name="T36" fmla="*/ 526 w 737"/>
                  <a:gd name="T37" fmla="*/ 1229 h 1229"/>
                  <a:gd name="T38" fmla="*/ 512 w 737"/>
                  <a:gd name="T39" fmla="*/ 1203 h 1229"/>
                  <a:gd name="T40" fmla="*/ 519 w 737"/>
                  <a:gd name="T41" fmla="*/ 1162 h 1229"/>
                  <a:gd name="T42" fmla="*/ 552 w 737"/>
                  <a:gd name="T43" fmla="*/ 1096 h 1229"/>
                  <a:gd name="T44" fmla="*/ 576 w 737"/>
                  <a:gd name="T45" fmla="*/ 1076 h 1229"/>
                  <a:gd name="T46" fmla="*/ 562 w 737"/>
                  <a:gd name="T47" fmla="*/ 1052 h 1229"/>
                  <a:gd name="T48" fmla="*/ 554 w 737"/>
                  <a:gd name="T49" fmla="*/ 987 h 1229"/>
                  <a:gd name="T50" fmla="*/ 258 w 737"/>
                  <a:gd name="T51" fmla="*/ 423 h 1229"/>
                  <a:gd name="T52" fmla="*/ 327 w 737"/>
                  <a:gd name="T53" fmla="*/ 96 h 1229"/>
                  <a:gd name="T54" fmla="*/ 55 w 737"/>
                  <a:gd name="T55" fmla="*/ 0 h 1229"/>
                  <a:gd name="T56" fmla="*/ 47 w 737"/>
                  <a:gd name="T57" fmla="*/ 20 h 1229"/>
                  <a:gd name="T58" fmla="*/ 0 w 737"/>
                  <a:gd name="T59" fmla="*/ 164 h 1229"/>
                  <a:gd name="T60" fmla="*/ 20 w 737"/>
                  <a:gd name="T61" fmla="*/ 249 h 1229"/>
                  <a:gd name="T62" fmla="*/ 20 w 737"/>
                  <a:gd name="T63" fmla="*/ 249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7"/>
                  <a:gd name="T97" fmla="*/ 0 h 1229"/>
                  <a:gd name="T98" fmla="*/ 737 w 737"/>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7" h="1229">
                    <a:moveTo>
                      <a:pt x="24" y="249"/>
                    </a:moveTo>
                    <a:lnTo>
                      <a:pt x="3" y="345"/>
                    </a:lnTo>
                    <a:lnTo>
                      <a:pt x="74" y="499"/>
                    </a:lnTo>
                    <a:lnTo>
                      <a:pt x="87" y="489"/>
                    </a:lnTo>
                    <a:lnTo>
                      <a:pt x="110" y="554"/>
                    </a:lnTo>
                    <a:lnTo>
                      <a:pt x="74" y="508"/>
                    </a:lnTo>
                    <a:lnTo>
                      <a:pt x="66" y="580"/>
                    </a:lnTo>
                    <a:lnTo>
                      <a:pt x="107" y="623"/>
                    </a:lnTo>
                    <a:lnTo>
                      <a:pt x="79" y="683"/>
                    </a:lnTo>
                    <a:lnTo>
                      <a:pt x="157" y="847"/>
                    </a:lnTo>
                    <a:lnTo>
                      <a:pt x="139" y="907"/>
                    </a:lnTo>
                    <a:lnTo>
                      <a:pt x="241" y="953"/>
                    </a:lnTo>
                    <a:lnTo>
                      <a:pt x="278" y="1002"/>
                    </a:lnTo>
                    <a:lnTo>
                      <a:pt x="322" y="1018"/>
                    </a:lnTo>
                    <a:lnTo>
                      <a:pt x="322" y="1047"/>
                    </a:lnTo>
                    <a:lnTo>
                      <a:pt x="350" y="1054"/>
                    </a:lnTo>
                    <a:lnTo>
                      <a:pt x="410" y="1148"/>
                    </a:lnTo>
                    <a:lnTo>
                      <a:pt x="410" y="1214"/>
                    </a:lnTo>
                    <a:lnTo>
                      <a:pt x="672" y="1229"/>
                    </a:lnTo>
                    <a:lnTo>
                      <a:pt x="656" y="1203"/>
                    </a:lnTo>
                    <a:lnTo>
                      <a:pt x="664" y="1162"/>
                    </a:lnTo>
                    <a:lnTo>
                      <a:pt x="706" y="1096"/>
                    </a:lnTo>
                    <a:lnTo>
                      <a:pt x="737" y="1076"/>
                    </a:lnTo>
                    <a:lnTo>
                      <a:pt x="719" y="1052"/>
                    </a:lnTo>
                    <a:lnTo>
                      <a:pt x="708" y="987"/>
                    </a:lnTo>
                    <a:lnTo>
                      <a:pt x="330" y="423"/>
                    </a:lnTo>
                    <a:lnTo>
                      <a:pt x="419" y="96"/>
                    </a:lnTo>
                    <a:lnTo>
                      <a:pt x="70" y="0"/>
                    </a:lnTo>
                    <a:lnTo>
                      <a:pt x="60" y="20"/>
                    </a:lnTo>
                    <a:lnTo>
                      <a:pt x="0" y="164"/>
                    </a:lnTo>
                    <a:lnTo>
                      <a:pt x="24" y="249"/>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4" name="Freeform 83"/>
              <p:cNvSpPr>
                <a:spLocks/>
              </p:cNvSpPr>
              <p:nvPr/>
            </p:nvSpPr>
            <p:spPr bwMode="auto">
              <a:xfrm>
                <a:off x="1331907" y="2146538"/>
                <a:ext cx="886498" cy="1416504"/>
              </a:xfrm>
              <a:custGeom>
                <a:avLst/>
                <a:gdLst>
                  <a:gd name="T0" fmla="*/ 0 w 593"/>
                  <a:gd name="T1" fmla="*/ 327 h 891"/>
                  <a:gd name="T2" fmla="*/ 296 w 593"/>
                  <a:gd name="T3" fmla="*/ 895 h 891"/>
                  <a:gd name="T4" fmla="*/ 306 w 593"/>
                  <a:gd name="T5" fmla="*/ 774 h 891"/>
                  <a:gd name="T6" fmla="*/ 323 w 593"/>
                  <a:gd name="T7" fmla="*/ 768 h 891"/>
                  <a:gd name="T8" fmla="*/ 351 w 593"/>
                  <a:gd name="T9" fmla="*/ 789 h 891"/>
                  <a:gd name="T10" fmla="*/ 375 w 593"/>
                  <a:gd name="T11" fmla="*/ 682 h 891"/>
                  <a:gd name="T12" fmla="*/ 465 w 593"/>
                  <a:gd name="T13" fmla="*/ 113 h 891"/>
                  <a:gd name="T14" fmla="*/ 265 w 593"/>
                  <a:gd name="T15" fmla="*/ 60 h 891"/>
                  <a:gd name="T16" fmla="*/ 70 w 593"/>
                  <a:gd name="T17" fmla="*/ 0 h 891"/>
                  <a:gd name="T18" fmla="*/ 0 w 593"/>
                  <a:gd name="T19" fmla="*/ 327 h 891"/>
                  <a:gd name="T20" fmla="*/ 0 w 593"/>
                  <a:gd name="T21" fmla="*/ 327 h 8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3"/>
                  <a:gd name="T34" fmla="*/ 0 h 891"/>
                  <a:gd name="T35" fmla="*/ 593 w 593"/>
                  <a:gd name="T36" fmla="*/ 891 h 8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3" h="891">
                    <a:moveTo>
                      <a:pt x="0" y="327"/>
                    </a:moveTo>
                    <a:lnTo>
                      <a:pt x="378" y="891"/>
                    </a:lnTo>
                    <a:lnTo>
                      <a:pt x="390" y="770"/>
                    </a:lnTo>
                    <a:lnTo>
                      <a:pt x="412" y="764"/>
                    </a:lnTo>
                    <a:lnTo>
                      <a:pt x="447" y="785"/>
                    </a:lnTo>
                    <a:lnTo>
                      <a:pt x="478" y="678"/>
                    </a:lnTo>
                    <a:lnTo>
                      <a:pt x="593" y="113"/>
                    </a:lnTo>
                    <a:lnTo>
                      <a:pt x="339" y="60"/>
                    </a:lnTo>
                    <a:lnTo>
                      <a:pt x="89" y="0"/>
                    </a:lnTo>
                    <a:lnTo>
                      <a:pt x="0" y="327"/>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5" name="Freeform 84"/>
              <p:cNvSpPr>
                <a:spLocks/>
              </p:cNvSpPr>
              <p:nvPr/>
            </p:nvSpPr>
            <p:spPr bwMode="auto">
              <a:xfrm>
                <a:off x="1837742" y="1012993"/>
                <a:ext cx="831629" cy="1389065"/>
              </a:xfrm>
              <a:custGeom>
                <a:avLst/>
                <a:gdLst>
                  <a:gd name="T0" fmla="*/ 0 w 557"/>
                  <a:gd name="T1" fmla="*/ 778 h 874"/>
                  <a:gd name="T2" fmla="*/ 36 w 557"/>
                  <a:gd name="T3" fmla="*/ 593 h 874"/>
                  <a:gd name="T4" fmla="*/ 53 w 557"/>
                  <a:gd name="T5" fmla="*/ 543 h 874"/>
                  <a:gd name="T6" fmla="*/ 38 w 557"/>
                  <a:gd name="T7" fmla="*/ 519 h 874"/>
                  <a:gd name="T8" fmla="*/ 41 w 557"/>
                  <a:gd name="T9" fmla="*/ 496 h 874"/>
                  <a:gd name="T10" fmla="*/ 68 w 557"/>
                  <a:gd name="T11" fmla="*/ 465 h 874"/>
                  <a:gd name="T12" fmla="*/ 112 w 557"/>
                  <a:gd name="T13" fmla="*/ 379 h 874"/>
                  <a:gd name="T14" fmla="*/ 97 w 557"/>
                  <a:gd name="T15" fmla="*/ 351 h 874"/>
                  <a:gd name="T16" fmla="*/ 90 w 557"/>
                  <a:gd name="T17" fmla="*/ 330 h 874"/>
                  <a:gd name="T18" fmla="*/ 92 w 557"/>
                  <a:gd name="T19" fmla="*/ 283 h 874"/>
                  <a:gd name="T20" fmla="*/ 146 w 557"/>
                  <a:gd name="T21" fmla="*/ 0 h 874"/>
                  <a:gd name="T22" fmla="*/ 203 w 557"/>
                  <a:gd name="T23" fmla="*/ 16 h 874"/>
                  <a:gd name="T24" fmla="*/ 183 w 557"/>
                  <a:gd name="T25" fmla="*/ 126 h 874"/>
                  <a:gd name="T26" fmla="*/ 197 w 557"/>
                  <a:gd name="T27" fmla="*/ 165 h 874"/>
                  <a:gd name="T28" fmla="*/ 198 w 557"/>
                  <a:gd name="T29" fmla="*/ 189 h 874"/>
                  <a:gd name="T30" fmla="*/ 191 w 557"/>
                  <a:gd name="T31" fmla="*/ 194 h 874"/>
                  <a:gd name="T32" fmla="*/ 214 w 557"/>
                  <a:gd name="T33" fmla="*/ 220 h 874"/>
                  <a:gd name="T34" fmla="*/ 235 w 557"/>
                  <a:gd name="T35" fmla="*/ 291 h 874"/>
                  <a:gd name="T36" fmla="*/ 245 w 557"/>
                  <a:gd name="T37" fmla="*/ 354 h 874"/>
                  <a:gd name="T38" fmla="*/ 246 w 557"/>
                  <a:gd name="T39" fmla="*/ 388 h 874"/>
                  <a:gd name="T40" fmla="*/ 231 w 557"/>
                  <a:gd name="T41" fmla="*/ 421 h 874"/>
                  <a:gd name="T42" fmla="*/ 243 w 557"/>
                  <a:gd name="T43" fmla="*/ 435 h 874"/>
                  <a:gd name="T44" fmla="*/ 273 w 557"/>
                  <a:gd name="T45" fmla="*/ 414 h 874"/>
                  <a:gd name="T46" fmla="*/ 293 w 557"/>
                  <a:gd name="T47" fmla="*/ 530 h 874"/>
                  <a:gd name="T48" fmla="*/ 307 w 557"/>
                  <a:gd name="T49" fmla="*/ 536 h 874"/>
                  <a:gd name="T50" fmla="*/ 310 w 557"/>
                  <a:gd name="T51" fmla="*/ 569 h 874"/>
                  <a:gd name="T52" fmla="*/ 349 w 557"/>
                  <a:gd name="T53" fmla="*/ 582 h 874"/>
                  <a:gd name="T54" fmla="*/ 411 w 557"/>
                  <a:gd name="T55" fmla="*/ 582 h 874"/>
                  <a:gd name="T56" fmla="*/ 437 w 557"/>
                  <a:gd name="T57" fmla="*/ 596 h 874"/>
                  <a:gd name="T58" fmla="*/ 400 w 557"/>
                  <a:gd name="T59" fmla="*/ 878 h 874"/>
                  <a:gd name="T60" fmla="*/ 199 w 557"/>
                  <a:gd name="T61" fmla="*/ 831 h 874"/>
                  <a:gd name="T62" fmla="*/ 0 w 557"/>
                  <a:gd name="T63" fmla="*/ 778 h 874"/>
                  <a:gd name="T64" fmla="*/ 0 w 557"/>
                  <a:gd name="T65" fmla="*/ 778 h 8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4"/>
                  <a:gd name="T101" fmla="*/ 557 w 557"/>
                  <a:gd name="T102" fmla="*/ 874 h 8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4">
                    <a:moveTo>
                      <a:pt x="0" y="774"/>
                    </a:moveTo>
                    <a:lnTo>
                      <a:pt x="45" y="589"/>
                    </a:lnTo>
                    <a:lnTo>
                      <a:pt x="68" y="539"/>
                    </a:lnTo>
                    <a:lnTo>
                      <a:pt x="48" y="515"/>
                    </a:lnTo>
                    <a:lnTo>
                      <a:pt x="53" y="492"/>
                    </a:lnTo>
                    <a:lnTo>
                      <a:pt x="87" y="461"/>
                    </a:lnTo>
                    <a:lnTo>
                      <a:pt x="142" y="379"/>
                    </a:lnTo>
                    <a:lnTo>
                      <a:pt x="123" y="351"/>
                    </a:lnTo>
                    <a:lnTo>
                      <a:pt x="115" y="330"/>
                    </a:lnTo>
                    <a:lnTo>
                      <a:pt x="118" y="283"/>
                    </a:lnTo>
                    <a:lnTo>
                      <a:pt x="186" y="0"/>
                    </a:lnTo>
                    <a:lnTo>
                      <a:pt x="259" y="16"/>
                    </a:lnTo>
                    <a:lnTo>
                      <a:pt x="234" y="126"/>
                    </a:lnTo>
                    <a:lnTo>
                      <a:pt x="251" y="165"/>
                    </a:lnTo>
                    <a:lnTo>
                      <a:pt x="252" y="189"/>
                    </a:lnTo>
                    <a:lnTo>
                      <a:pt x="244" y="194"/>
                    </a:lnTo>
                    <a:lnTo>
                      <a:pt x="272" y="220"/>
                    </a:lnTo>
                    <a:lnTo>
                      <a:pt x="301" y="291"/>
                    </a:lnTo>
                    <a:lnTo>
                      <a:pt x="311" y="354"/>
                    </a:lnTo>
                    <a:lnTo>
                      <a:pt x="315" y="388"/>
                    </a:lnTo>
                    <a:lnTo>
                      <a:pt x="294" y="421"/>
                    </a:lnTo>
                    <a:lnTo>
                      <a:pt x="309" y="435"/>
                    </a:lnTo>
                    <a:lnTo>
                      <a:pt x="348" y="414"/>
                    </a:lnTo>
                    <a:lnTo>
                      <a:pt x="374" y="526"/>
                    </a:lnTo>
                    <a:lnTo>
                      <a:pt x="391" y="532"/>
                    </a:lnTo>
                    <a:lnTo>
                      <a:pt x="395" y="565"/>
                    </a:lnTo>
                    <a:lnTo>
                      <a:pt x="445" y="578"/>
                    </a:lnTo>
                    <a:lnTo>
                      <a:pt x="524" y="578"/>
                    </a:lnTo>
                    <a:lnTo>
                      <a:pt x="557" y="592"/>
                    </a:lnTo>
                    <a:lnTo>
                      <a:pt x="510" y="874"/>
                    </a:lnTo>
                    <a:lnTo>
                      <a:pt x="254" y="827"/>
                    </a:lnTo>
                    <a:lnTo>
                      <a:pt x="0" y="774"/>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6" name="Freeform 85"/>
              <p:cNvSpPr>
                <a:spLocks/>
              </p:cNvSpPr>
              <p:nvPr/>
            </p:nvSpPr>
            <p:spPr bwMode="auto">
              <a:xfrm>
                <a:off x="2187540" y="1038716"/>
                <a:ext cx="1421485" cy="936333"/>
              </a:xfrm>
              <a:custGeom>
                <a:avLst/>
                <a:gdLst>
                  <a:gd name="T0" fmla="*/ 13 w 952"/>
                  <a:gd name="T1" fmla="*/ 149 h 589"/>
                  <a:gd name="T2" fmla="*/ 14 w 952"/>
                  <a:gd name="T3" fmla="*/ 173 h 589"/>
                  <a:gd name="T4" fmla="*/ 8 w 952"/>
                  <a:gd name="T5" fmla="*/ 178 h 589"/>
                  <a:gd name="T6" fmla="*/ 30 w 952"/>
                  <a:gd name="T7" fmla="*/ 204 h 589"/>
                  <a:gd name="T8" fmla="*/ 52 w 952"/>
                  <a:gd name="T9" fmla="*/ 275 h 589"/>
                  <a:gd name="T10" fmla="*/ 60 w 952"/>
                  <a:gd name="T11" fmla="*/ 342 h 589"/>
                  <a:gd name="T12" fmla="*/ 63 w 952"/>
                  <a:gd name="T13" fmla="*/ 376 h 589"/>
                  <a:gd name="T14" fmla="*/ 47 w 952"/>
                  <a:gd name="T15" fmla="*/ 409 h 589"/>
                  <a:gd name="T16" fmla="*/ 59 w 952"/>
                  <a:gd name="T17" fmla="*/ 423 h 589"/>
                  <a:gd name="T18" fmla="*/ 89 w 952"/>
                  <a:gd name="T19" fmla="*/ 402 h 589"/>
                  <a:gd name="T20" fmla="*/ 110 w 952"/>
                  <a:gd name="T21" fmla="*/ 514 h 589"/>
                  <a:gd name="T22" fmla="*/ 123 w 952"/>
                  <a:gd name="T23" fmla="*/ 520 h 589"/>
                  <a:gd name="T24" fmla="*/ 125 w 952"/>
                  <a:gd name="T25" fmla="*/ 553 h 589"/>
                  <a:gd name="T26" fmla="*/ 137 w 952"/>
                  <a:gd name="T27" fmla="*/ 567 h 589"/>
                  <a:gd name="T28" fmla="*/ 165 w 952"/>
                  <a:gd name="T29" fmla="*/ 566 h 589"/>
                  <a:gd name="T30" fmla="*/ 228 w 952"/>
                  <a:gd name="T31" fmla="*/ 566 h 589"/>
                  <a:gd name="T32" fmla="*/ 253 w 952"/>
                  <a:gd name="T33" fmla="*/ 580 h 589"/>
                  <a:gd name="T34" fmla="*/ 259 w 952"/>
                  <a:gd name="T35" fmla="*/ 522 h 589"/>
                  <a:gd name="T36" fmla="*/ 463 w 952"/>
                  <a:gd name="T37" fmla="*/ 561 h 589"/>
                  <a:gd name="T38" fmla="*/ 712 w 952"/>
                  <a:gd name="T39" fmla="*/ 593 h 589"/>
                  <a:gd name="T40" fmla="*/ 718 w 952"/>
                  <a:gd name="T41" fmla="*/ 486 h 589"/>
                  <a:gd name="T42" fmla="*/ 744 w 952"/>
                  <a:gd name="T43" fmla="*/ 138 h 589"/>
                  <a:gd name="T44" fmla="*/ 414 w 952"/>
                  <a:gd name="T45" fmla="*/ 89 h 589"/>
                  <a:gd name="T46" fmla="*/ 251 w 952"/>
                  <a:gd name="T47" fmla="*/ 57 h 589"/>
                  <a:gd name="T48" fmla="*/ 21 w 952"/>
                  <a:gd name="T49" fmla="*/ 0 h 589"/>
                  <a:gd name="T50" fmla="*/ 0 w 952"/>
                  <a:gd name="T51" fmla="*/ 110 h 589"/>
                  <a:gd name="T52" fmla="*/ 13 w 952"/>
                  <a:gd name="T53" fmla="*/ 149 h 589"/>
                  <a:gd name="T54" fmla="*/ 13 w 952"/>
                  <a:gd name="T55" fmla="*/ 149 h 5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89"/>
                  <a:gd name="T86" fmla="*/ 952 w 952"/>
                  <a:gd name="T87" fmla="*/ 589 h 58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89">
                    <a:moveTo>
                      <a:pt x="17" y="149"/>
                    </a:moveTo>
                    <a:lnTo>
                      <a:pt x="18" y="173"/>
                    </a:lnTo>
                    <a:lnTo>
                      <a:pt x="10" y="178"/>
                    </a:lnTo>
                    <a:lnTo>
                      <a:pt x="38" y="204"/>
                    </a:lnTo>
                    <a:lnTo>
                      <a:pt x="67" y="275"/>
                    </a:lnTo>
                    <a:lnTo>
                      <a:pt x="77" y="338"/>
                    </a:lnTo>
                    <a:lnTo>
                      <a:pt x="81" y="372"/>
                    </a:lnTo>
                    <a:lnTo>
                      <a:pt x="60" y="405"/>
                    </a:lnTo>
                    <a:lnTo>
                      <a:pt x="75" y="419"/>
                    </a:lnTo>
                    <a:lnTo>
                      <a:pt x="114" y="398"/>
                    </a:lnTo>
                    <a:lnTo>
                      <a:pt x="140" y="510"/>
                    </a:lnTo>
                    <a:lnTo>
                      <a:pt x="157" y="516"/>
                    </a:lnTo>
                    <a:lnTo>
                      <a:pt x="161" y="549"/>
                    </a:lnTo>
                    <a:lnTo>
                      <a:pt x="175" y="563"/>
                    </a:lnTo>
                    <a:lnTo>
                      <a:pt x="211" y="562"/>
                    </a:lnTo>
                    <a:lnTo>
                      <a:pt x="290" y="562"/>
                    </a:lnTo>
                    <a:lnTo>
                      <a:pt x="323" y="576"/>
                    </a:lnTo>
                    <a:lnTo>
                      <a:pt x="332" y="518"/>
                    </a:lnTo>
                    <a:lnTo>
                      <a:pt x="591" y="557"/>
                    </a:lnTo>
                    <a:lnTo>
                      <a:pt x="910" y="589"/>
                    </a:lnTo>
                    <a:lnTo>
                      <a:pt x="920" y="482"/>
                    </a:lnTo>
                    <a:lnTo>
                      <a:pt x="952" y="138"/>
                    </a:lnTo>
                    <a:lnTo>
                      <a:pt x="530" y="89"/>
                    </a:lnTo>
                    <a:lnTo>
                      <a:pt x="321" y="57"/>
                    </a:lnTo>
                    <a:lnTo>
                      <a:pt x="25" y="0"/>
                    </a:lnTo>
                    <a:lnTo>
                      <a:pt x="0" y="110"/>
                    </a:lnTo>
                    <a:lnTo>
                      <a:pt x="17" y="149"/>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7" name="Freeform 86"/>
              <p:cNvSpPr>
                <a:spLocks/>
              </p:cNvSpPr>
              <p:nvPr/>
            </p:nvSpPr>
            <p:spPr bwMode="auto">
              <a:xfrm>
                <a:off x="1781158" y="3223493"/>
                <a:ext cx="948227" cy="1135261"/>
              </a:xfrm>
              <a:custGeom>
                <a:avLst/>
                <a:gdLst>
                  <a:gd name="T0" fmla="*/ 33 w 635"/>
                  <a:gd name="T1" fmla="*/ 455 h 715"/>
                  <a:gd name="T2" fmla="*/ 21 w 635"/>
                  <a:gd name="T3" fmla="*/ 429 h 715"/>
                  <a:gd name="T4" fmla="*/ 25 w 635"/>
                  <a:gd name="T5" fmla="*/ 388 h 715"/>
                  <a:gd name="T6" fmla="*/ 59 w 635"/>
                  <a:gd name="T7" fmla="*/ 322 h 715"/>
                  <a:gd name="T8" fmla="*/ 83 w 635"/>
                  <a:gd name="T9" fmla="*/ 302 h 715"/>
                  <a:gd name="T10" fmla="*/ 69 w 635"/>
                  <a:gd name="T11" fmla="*/ 278 h 715"/>
                  <a:gd name="T12" fmla="*/ 60 w 635"/>
                  <a:gd name="T13" fmla="*/ 213 h 715"/>
                  <a:gd name="T14" fmla="*/ 70 w 635"/>
                  <a:gd name="T15" fmla="*/ 92 h 715"/>
                  <a:gd name="T16" fmla="*/ 86 w 635"/>
                  <a:gd name="T17" fmla="*/ 86 h 715"/>
                  <a:gd name="T18" fmla="*/ 114 w 635"/>
                  <a:gd name="T19" fmla="*/ 107 h 715"/>
                  <a:gd name="T20" fmla="*/ 138 w 635"/>
                  <a:gd name="T21" fmla="*/ 0 h 715"/>
                  <a:gd name="T22" fmla="*/ 495 w 635"/>
                  <a:gd name="T23" fmla="*/ 76 h 715"/>
                  <a:gd name="T24" fmla="*/ 422 w 635"/>
                  <a:gd name="T25" fmla="*/ 715 h 715"/>
                  <a:gd name="T26" fmla="*/ 312 w 635"/>
                  <a:gd name="T27" fmla="*/ 696 h 715"/>
                  <a:gd name="T28" fmla="*/ 244 w 635"/>
                  <a:gd name="T29" fmla="*/ 672 h 715"/>
                  <a:gd name="T30" fmla="*/ 103 w 635"/>
                  <a:gd name="T31" fmla="*/ 600 h 715"/>
                  <a:gd name="T32" fmla="*/ 0 w 635"/>
                  <a:gd name="T33" fmla="*/ 490 h 715"/>
                  <a:gd name="T34" fmla="*/ 33 w 635"/>
                  <a:gd name="T35" fmla="*/ 455 h 715"/>
                  <a:gd name="T36" fmla="*/ 33 w 635"/>
                  <a:gd name="T37" fmla="*/ 455 h 7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5"/>
                  <a:gd name="T58" fmla="*/ 0 h 715"/>
                  <a:gd name="T59" fmla="*/ 635 w 635"/>
                  <a:gd name="T60" fmla="*/ 715 h 7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5" h="715">
                    <a:moveTo>
                      <a:pt x="41" y="455"/>
                    </a:moveTo>
                    <a:lnTo>
                      <a:pt x="25" y="429"/>
                    </a:lnTo>
                    <a:lnTo>
                      <a:pt x="33" y="388"/>
                    </a:lnTo>
                    <a:lnTo>
                      <a:pt x="75" y="322"/>
                    </a:lnTo>
                    <a:lnTo>
                      <a:pt x="106" y="302"/>
                    </a:lnTo>
                    <a:lnTo>
                      <a:pt x="88" y="278"/>
                    </a:lnTo>
                    <a:lnTo>
                      <a:pt x="77" y="213"/>
                    </a:lnTo>
                    <a:lnTo>
                      <a:pt x="89" y="92"/>
                    </a:lnTo>
                    <a:lnTo>
                      <a:pt x="111" y="86"/>
                    </a:lnTo>
                    <a:lnTo>
                      <a:pt x="146" y="107"/>
                    </a:lnTo>
                    <a:lnTo>
                      <a:pt x="177" y="0"/>
                    </a:lnTo>
                    <a:lnTo>
                      <a:pt x="635" y="76"/>
                    </a:lnTo>
                    <a:lnTo>
                      <a:pt x="540" y="715"/>
                    </a:lnTo>
                    <a:lnTo>
                      <a:pt x="399" y="696"/>
                    </a:lnTo>
                    <a:lnTo>
                      <a:pt x="311" y="672"/>
                    </a:lnTo>
                    <a:lnTo>
                      <a:pt x="132" y="600"/>
                    </a:lnTo>
                    <a:lnTo>
                      <a:pt x="0" y="490"/>
                    </a:lnTo>
                    <a:lnTo>
                      <a:pt x="41" y="455"/>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8" name="Freeform 87"/>
              <p:cNvSpPr>
                <a:spLocks/>
              </p:cNvSpPr>
              <p:nvPr/>
            </p:nvSpPr>
            <p:spPr bwMode="auto">
              <a:xfrm>
                <a:off x="2568203" y="1860151"/>
                <a:ext cx="979093" cy="840299"/>
              </a:xfrm>
              <a:custGeom>
                <a:avLst/>
                <a:gdLst>
                  <a:gd name="T0" fmla="*/ 0 w 655"/>
                  <a:gd name="T1" fmla="*/ 456 h 528"/>
                  <a:gd name="T2" fmla="*/ 60 w 655"/>
                  <a:gd name="T3" fmla="*/ 0 h 528"/>
                  <a:gd name="T4" fmla="*/ 262 w 655"/>
                  <a:gd name="T5" fmla="*/ 39 h 528"/>
                  <a:gd name="T6" fmla="*/ 513 w 655"/>
                  <a:gd name="T7" fmla="*/ 71 h 528"/>
                  <a:gd name="T8" fmla="*/ 496 w 655"/>
                  <a:gd name="T9" fmla="*/ 303 h 528"/>
                  <a:gd name="T10" fmla="*/ 480 w 655"/>
                  <a:gd name="T11" fmla="*/ 532 h 528"/>
                  <a:gd name="T12" fmla="*/ 138 w 655"/>
                  <a:gd name="T13" fmla="*/ 483 h 528"/>
                  <a:gd name="T14" fmla="*/ 0 w 655"/>
                  <a:gd name="T15" fmla="*/ 456 h 528"/>
                  <a:gd name="T16" fmla="*/ 0 w 655"/>
                  <a:gd name="T17" fmla="*/ 456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5"/>
                  <a:gd name="T28" fmla="*/ 0 h 528"/>
                  <a:gd name="T29" fmla="*/ 655 w 655"/>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5" h="528">
                    <a:moveTo>
                      <a:pt x="0" y="452"/>
                    </a:moveTo>
                    <a:lnTo>
                      <a:pt x="77" y="0"/>
                    </a:lnTo>
                    <a:lnTo>
                      <a:pt x="336" y="39"/>
                    </a:lnTo>
                    <a:lnTo>
                      <a:pt x="655" y="71"/>
                    </a:lnTo>
                    <a:lnTo>
                      <a:pt x="633" y="299"/>
                    </a:lnTo>
                    <a:lnTo>
                      <a:pt x="612" y="528"/>
                    </a:lnTo>
                    <a:lnTo>
                      <a:pt x="176" y="479"/>
                    </a:lnTo>
                    <a:lnTo>
                      <a:pt x="0" y="452"/>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9" name="Freeform 88"/>
              <p:cNvSpPr>
                <a:spLocks/>
              </p:cNvSpPr>
              <p:nvPr/>
            </p:nvSpPr>
            <p:spPr bwMode="auto">
              <a:xfrm>
                <a:off x="2729385" y="2621565"/>
                <a:ext cx="1011672" cy="828294"/>
              </a:xfrm>
              <a:custGeom>
                <a:avLst/>
                <a:gdLst>
                  <a:gd name="T0" fmla="*/ 53 w 678"/>
                  <a:gd name="T1" fmla="*/ 0 h 521"/>
                  <a:gd name="T2" fmla="*/ 395 w 678"/>
                  <a:gd name="T3" fmla="*/ 49 h 521"/>
                  <a:gd name="T4" fmla="*/ 532 w 678"/>
                  <a:gd name="T5" fmla="*/ 63 h 521"/>
                  <a:gd name="T6" fmla="*/ 527 w 678"/>
                  <a:gd name="T7" fmla="*/ 176 h 521"/>
                  <a:gd name="T8" fmla="*/ 508 w 678"/>
                  <a:gd name="T9" fmla="*/ 525 h 521"/>
                  <a:gd name="T10" fmla="*/ 439 w 678"/>
                  <a:gd name="T11" fmla="*/ 519 h 521"/>
                  <a:gd name="T12" fmla="*/ 220 w 678"/>
                  <a:gd name="T13" fmla="*/ 494 h 521"/>
                  <a:gd name="T14" fmla="*/ 0 w 678"/>
                  <a:gd name="T15" fmla="*/ 459 h 521"/>
                  <a:gd name="T16" fmla="*/ 53 w 678"/>
                  <a:gd name="T17" fmla="*/ 0 h 521"/>
                  <a:gd name="T18" fmla="*/ 53 w 678"/>
                  <a:gd name="T19" fmla="*/ 0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521"/>
                  <a:gd name="T32" fmla="*/ 678 w 678"/>
                  <a:gd name="T33" fmla="*/ 521 h 5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521">
                    <a:moveTo>
                      <a:pt x="68" y="0"/>
                    </a:moveTo>
                    <a:lnTo>
                      <a:pt x="504" y="49"/>
                    </a:lnTo>
                    <a:lnTo>
                      <a:pt x="678" y="63"/>
                    </a:lnTo>
                    <a:lnTo>
                      <a:pt x="672" y="176"/>
                    </a:lnTo>
                    <a:lnTo>
                      <a:pt x="648" y="521"/>
                    </a:lnTo>
                    <a:lnTo>
                      <a:pt x="559" y="515"/>
                    </a:lnTo>
                    <a:lnTo>
                      <a:pt x="282" y="490"/>
                    </a:lnTo>
                    <a:lnTo>
                      <a:pt x="0" y="455"/>
                    </a:lnTo>
                    <a:lnTo>
                      <a:pt x="68" y="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rgbClr val="216FEF"/>
                  </a:solidFill>
                  <a:latin typeface="+mn-lt"/>
                  <a:ea typeface="+mn-ea"/>
                </a:endParaRPr>
              </a:p>
            </p:txBody>
          </p:sp>
          <p:sp>
            <p:nvSpPr>
              <p:cNvPr id="110" name="Freeform 89"/>
              <p:cNvSpPr>
                <a:spLocks/>
              </p:cNvSpPr>
              <p:nvPr/>
            </p:nvSpPr>
            <p:spPr bwMode="auto">
              <a:xfrm>
                <a:off x="2587065" y="3345251"/>
                <a:ext cx="977378" cy="1032367"/>
              </a:xfrm>
              <a:custGeom>
                <a:avLst/>
                <a:gdLst>
                  <a:gd name="T0" fmla="*/ 64 w 654"/>
                  <a:gd name="T1" fmla="*/ 651 h 651"/>
                  <a:gd name="T2" fmla="*/ 71 w 654"/>
                  <a:gd name="T3" fmla="*/ 602 h 651"/>
                  <a:gd name="T4" fmla="*/ 199 w 654"/>
                  <a:gd name="T5" fmla="*/ 623 h 651"/>
                  <a:gd name="T6" fmla="*/ 193 w 654"/>
                  <a:gd name="T7" fmla="*/ 599 h 651"/>
                  <a:gd name="T8" fmla="*/ 468 w 654"/>
                  <a:gd name="T9" fmla="*/ 631 h 651"/>
                  <a:gd name="T10" fmla="*/ 512 w 654"/>
                  <a:gd name="T11" fmla="*/ 60 h 651"/>
                  <a:gd name="T12" fmla="*/ 295 w 654"/>
                  <a:gd name="T13" fmla="*/ 35 h 651"/>
                  <a:gd name="T14" fmla="*/ 74 w 654"/>
                  <a:gd name="T15" fmla="*/ 0 h 651"/>
                  <a:gd name="T16" fmla="*/ 0 w 654"/>
                  <a:gd name="T17" fmla="*/ 639 h 651"/>
                  <a:gd name="T18" fmla="*/ 64 w 654"/>
                  <a:gd name="T19" fmla="*/ 651 h 651"/>
                  <a:gd name="T20" fmla="*/ 64 w 654"/>
                  <a:gd name="T21" fmla="*/ 651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0" y="602"/>
                    </a:lnTo>
                    <a:lnTo>
                      <a:pt x="254" y="623"/>
                    </a:lnTo>
                    <a:lnTo>
                      <a:pt x="247" y="599"/>
                    </a:lnTo>
                    <a:lnTo>
                      <a:pt x="600" y="631"/>
                    </a:lnTo>
                    <a:lnTo>
                      <a:pt x="654" y="60"/>
                    </a:lnTo>
                    <a:lnTo>
                      <a:pt x="377" y="35"/>
                    </a:lnTo>
                    <a:lnTo>
                      <a:pt x="95" y="0"/>
                    </a:lnTo>
                    <a:lnTo>
                      <a:pt x="0" y="639"/>
                    </a:lnTo>
                    <a:lnTo>
                      <a:pt x="82" y="651"/>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1" name="Freeform 90"/>
              <p:cNvSpPr>
                <a:spLocks/>
              </p:cNvSpPr>
              <p:nvPr/>
            </p:nvSpPr>
            <p:spPr bwMode="auto">
              <a:xfrm>
                <a:off x="2955725" y="3535604"/>
                <a:ext cx="1941038" cy="1946407"/>
              </a:xfrm>
              <a:custGeom>
                <a:avLst/>
                <a:gdLst>
                  <a:gd name="T0" fmla="*/ 0 w 1300"/>
                  <a:gd name="T1" fmla="*/ 479 h 1225"/>
                  <a:gd name="T2" fmla="*/ 277 w 1300"/>
                  <a:gd name="T3" fmla="*/ 511 h 1225"/>
                  <a:gd name="T4" fmla="*/ 315 w 1300"/>
                  <a:gd name="T5" fmla="*/ 0 h 1225"/>
                  <a:gd name="T6" fmla="*/ 535 w 1300"/>
                  <a:gd name="T7" fmla="*/ 16 h 1225"/>
                  <a:gd name="T8" fmla="*/ 528 w 1300"/>
                  <a:gd name="T9" fmla="*/ 236 h 1225"/>
                  <a:gd name="T10" fmla="*/ 548 w 1300"/>
                  <a:gd name="T11" fmla="*/ 259 h 1225"/>
                  <a:gd name="T12" fmla="*/ 569 w 1300"/>
                  <a:gd name="T13" fmla="*/ 259 h 1225"/>
                  <a:gd name="T14" fmla="*/ 586 w 1300"/>
                  <a:gd name="T15" fmla="*/ 280 h 1225"/>
                  <a:gd name="T16" fmla="*/ 619 w 1300"/>
                  <a:gd name="T17" fmla="*/ 289 h 1225"/>
                  <a:gd name="T18" fmla="*/ 686 w 1300"/>
                  <a:gd name="T19" fmla="*/ 327 h 1225"/>
                  <a:gd name="T20" fmla="*/ 697 w 1300"/>
                  <a:gd name="T21" fmla="*/ 310 h 1225"/>
                  <a:gd name="T22" fmla="*/ 740 w 1300"/>
                  <a:gd name="T23" fmla="*/ 343 h 1225"/>
                  <a:gd name="T24" fmla="*/ 799 w 1300"/>
                  <a:gd name="T25" fmla="*/ 341 h 1225"/>
                  <a:gd name="T26" fmla="*/ 837 w 1300"/>
                  <a:gd name="T27" fmla="*/ 327 h 1225"/>
                  <a:gd name="T28" fmla="*/ 892 w 1300"/>
                  <a:gd name="T29" fmla="*/ 314 h 1225"/>
                  <a:gd name="T30" fmla="*/ 942 w 1300"/>
                  <a:gd name="T31" fmla="*/ 348 h 1225"/>
                  <a:gd name="T32" fmla="*/ 949 w 1300"/>
                  <a:gd name="T33" fmla="*/ 359 h 1225"/>
                  <a:gd name="T34" fmla="*/ 976 w 1300"/>
                  <a:gd name="T35" fmla="*/ 359 h 1225"/>
                  <a:gd name="T36" fmla="*/ 980 w 1300"/>
                  <a:gd name="T37" fmla="*/ 540 h 1225"/>
                  <a:gd name="T38" fmla="*/ 1019 w 1300"/>
                  <a:gd name="T39" fmla="*/ 633 h 1225"/>
                  <a:gd name="T40" fmla="*/ 1006 w 1300"/>
                  <a:gd name="T41" fmla="*/ 703 h 1225"/>
                  <a:gd name="T42" fmla="*/ 1008 w 1300"/>
                  <a:gd name="T43" fmla="*/ 761 h 1225"/>
                  <a:gd name="T44" fmla="*/ 992 w 1300"/>
                  <a:gd name="T45" fmla="*/ 790 h 1225"/>
                  <a:gd name="T46" fmla="*/ 997 w 1300"/>
                  <a:gd name="T47" fmla="*/ 800 h 1225"/>
                  <a:gd name="T48" fmla="*/ 955 w 1300"/>
                  <a:gd name="T49" fmla="*/ 816 h 1225"/>
                  <a:gd name="T50" fmla="*/ 921 w 1300"/>
                  <a:gd name="T51" fmla="*/ 821 h 1225"/>
                  <a:gd name="T52" fmla="*/ 929 w 1300"/>
                  <a:gd name="T53" fmla="*/ 790 h 1225"/>
                  <a:gd name="T54" fmla="*/ 911 w 1300"/>
                  <a:gd name="T55" fmla="*/ 808 h 1225"/>
                  <a:gd name="T56" fmla="*/ 912 w 1300"/>
                  <a:gd name="T57" fmla="*/ 844 h 1225"/>
                  <a:gd name="T58" fmla="*/ 889 w 1300"/>
                  <a:gd name="T59" fmla="*/ 881 h 1225"/>
                  <a:gd name="T60" fmla="*/ 769 w 1300"/>
                  <a:gd name="T61" fmla="*/ 959 h 1225"/>
                  <a:gd name="T62" fmla="*/ 731 w 1300"/>
                  <a:gd name="T63" fmla="*/ 1009 h 1225"/>
                  <a:gd name="T64" fmla="*/ 695 w 1300"/>
                  <a:gd name="T65" fmla="*/ 1117 h 1225"/>
                  <a:gd name="T66" fmla="*/ 724 w 1300"/>
                  <a:gd name="T67" fmla="*/ 1229 h 1225"/>
                  <a:gd name="T68" fmla="*/ 695 w 1300"/>
                  <a:gd name="T69" fmla="*/ 1229 h 1225"/>
                  <a:gd name="T70" fmla="*/ 565 w 1300"/>
                  <a:gd name="T71" fmla="*/ 1171 h 1225"/>
                  <a:gd name="T72" fmla="*/ 552 w 1300"/>
                  <a:gd name="T73" fmla="*/ 1122 h 1225"/>
                  <a:gd name="T74" fmla="*/ 538 w 1300"/>
                  <a:gd name="T75" fmla="*/ 1101 h 1225"/>
                  <a:gd name="T76" fmla="*/ 534 w 1300"/>
                  <a:gd name="T77" fmla="*/ 1036 h 1225"/>
                  <a:gd name="T78" fmla="*/ 510 w 1300"/>
                  <a:gd name="T79" fmla="*/ 1014 h 1225"/>
                  <a:gd name="T80" fmla="*/ 439 w 1300"/>
                  <a:gd name="T81" fmla="*/ 842 h 1225"/>
                  <a:gd name="T82" fmla="*/ 405 w 1300"/>
                  <a:gd name="T83" fmla="*/ 810 h 1225"/>
                  <a:gd name="T84" fmla="*/ 395 w 1300"/>
                  <a:gd name="T85" fmla="*/ 782 h 1225"/>
                  <a:gd name="T86" fmla="*/ 292 w 1300"/>
                  <a:gd name="T87" fmla="*/ 776 h 1225"/>
                  <a:gd name="T88" fmla="*/ 237 w 1300"/>
                  <a:gd name="T89" fmla="*/ 857 h 1225"/>
                  <a:gd name="T90" fmla="*/ 145 w 1300"/>
                  <a:gd name="T91" fmla="*/ 772 h 1225"/>
                  <a:gd name="T92" fmla="*/ 117 w 1300"/>
                  <a:gd name="T93" fmla="*/ 656 h 1225"/>
                  <a:gd name="T94" fmla="*/ 28 w 1300"/>
                  <a:gd name="T95" fmla="*/ 544 h 1225"/>
                  <a:gd name="T96" fmla="*/ 19 w 1300"/>
                  <a:gd name="T97" fmla="*/ 508 h 1225"/>
                  <a:gd name="T98" fmla="*/ 7 w 1300"/>
                  <a:gd name="T99" fmla="*/ 503 h 1225"/>
                  <a:gd name="T100" fmla="*/ 0 w 1300"/>
                  <a:gd name="T101" fmla="*/ 479 h 1225"/>
                  <a:gd name="T102" fmla="*/ 0 w 1300"/>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0"/>
                  <a:gd name="T157" fmla="*/ 0 h 1225"/>
                  <a:gd name="T158" fmla="*/ 1300 w 1300"/>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0" h="1225">
                    <a:moveTo>
                      <a:pt x="0" y="479"/>
                    </a:moveTo>
                    <a:lnTo>
                      <a:pt x="353" y="511"/>
                    </a:lnTo>
                    <a:lnTo>
                      <a:pt x="402" y="0"/>
                    </a:lnTo>
                    <a:lnTo>
                      <a:pt x="684" y="16"/>
                    </a:lnTo>
                    <a:lnTo>
                      <a:pt x="674" y="236"/>
                    </a:lnTo>
                    <a:lnTo>
                      <a:pt x="701" y="259"/>
                    </a:lnTo>
                    <a:lnTo>
                      <a:pt x="727" y="259"/>
                    </a:lnTo>
                    <a:lnTo>
                      <a:pt x="748" y="280"/>
                    </a:lnTo>
                    <a:lnTo>
                      <a:pt x="790" y="289"/>
                    </a:lnTo>
                    <a:lnTo>
                      <a:pt x="876" y="327"/>
                    </a:lnTo>
                    <a:lnTo>
                      <a:pt x="891" y="310"/>
                    </a:lnTo>
                    <a:lnTo>
                      <a:pt x="946" y="343"/>
                    </a:lnTo>
                    <a:lnTo>
                      <a:pt x="1019" y="341"/>
                    </a:lnTo>
                    <a:lnTo>
                      <a:pt x="1069" y="327"/>
                    </a:lnTo>
                    <a:lnTo>
                      <a:pt x="1138" y="314"/>
                    </a:lnTo>
                    <a:lnTo>
                      <a:pt x="1202" y="348"/>
                    </a:lnTo>
                    <a:lnTo>
                      <a:pt x="1211" y="359"/>
                    </a:lnTo>
                    <a:lnTo>
                      <a:pt x="1245" y="359"/>
                    </a:lnTo>
                    <a:lnTo>
                      <a:pt x="1252" y="540"/>
                    </a:lnTo>
                    <a:lnTo>
                      <a:pt x="1300" y="629"/>
                    </a:lnTo>
                    <a:lnTo>
                      <a:pt x="1283" y="699"/>
                    </a:lnTo>
                    <a:lnTo>
                      <a:pt x="1286" y="757"/>
                    </a:lnTo>
                    <a:lnTo>
                      <a:pt x="1265" y="786"/>
                    </a:lnTo>
                    <a:lnTo>
                      <a:pt x="1273" y="796"/>
                    </a:lnTo>
                    <a:lnTo>
                      <a:pt x="1219" y="812"/>
                    </a:lnTo>
                    <a:lnTo>
                      <a:pt x="1177" y="817"/>
                    </a:lnTo>
                    <a:lnTo>
                      <a:pt x="1185" y="786"/>
                    </a:lnTo>
                    <a:lnTo>
                      <a:pt x="1163" y="804"/>
                    </a:lnTo>
                    <a:lnTo>
                      <a:pt x="1164" y="840"/>
                    </a:lnTo>
                    <a:lnTo>
                      <a:pt x="1135" y="877"/>
                    </a:lnTo>
                    <a:lnTo>
                      <a:pt x="981" y="955"/>
                    </a:lnTo>
                    <a:lnTo>
                      <a:pt x="933" y="1005"/>
                    </a:lnTo>
                    <a:lnTo>
                      <a:pt x="888" y="1113"/>
                    </a:lnTo>
                    <a:lnTo>
                      <a:pt x="925" y="1225"/>
                    </a:lnTo>
                    <a:lnTo>
                      <a:pt x="889" y="1225"/>
                    </a:lnTo>
                    <a:lnTo>
                      <a:pt x="722" y="1167"/>
                    </a:lnTo>
                    <a:lnTo>
                      <a:pt x="705" y="1118"/>
                    </a:lnTo>
                    <a:lnTo>
                      <a:pt x="687" y="1097"/>
                    </a:lnTo>
                    <a:lnTo>
                      <a:pt x="682" y="1032"/>
                    </a:lnTo>
                    <a:lnTo>
                      <a:pt x="650" y="1010"/>
                    </a:lnTo>
                    <a:lnTo>
                      <a:pt x="560" y="838"/>
                    </a:lnTo>
                    <a:lnTo>
                      <a:pt x="517" y="806"/>
                    </a:lnTo>
                    <a:lnTo>
                      <a:pt x="504" y="778"/>
                    </a:lnTo>
                    <a:lnTo>
                      <a:pt x="373" y="772"/>
                    </a:lnTo>
                    <a:lnTo>
                      <a:pt x="303" y="853"/>
                    </a:lnTo>
                    <a:lnTo>
                      <a:pt x="185" y="768"/>
                    </a:lnTo>
                    <a:lnTo>
                      <a:pt x="149" y="652"/>
                    </a:lnTo>
                    <a:lnTo>
                      <a:pt x="36" y="544"/>
                    </a:lnTo>
                    <a:lnTo>
                      <a:pt x="23" y="508"/>
                    </a:lnTo>
                    <a:lnTo>
                      <a:pt x="7" y="503"/>
                    </a:lnTo>
                    <a:lnTo>
                      <a:pt x="0" y="479"/>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2" name="Freeform 91"/>
              <p:cNvSpPr>
                <a:spLocks/>
              </p:cNvSpPr>
              <p:nvPr/>
            </p:nvSpPr>
            <p:spPr bwMode="auto">
              <a:xfrm>
                <a:off x="3561014" y="1256508"/>
                <a:ext cx="913933" cy="596784"/>
              </a:xfrm>
              <a:custGeom>
                <a:avLst/>
                <a:gdLst>
                  <a:gd name="T0" fmla="*/ 24 w 612"/>
                  <a:gd name="T1" fmla="*/ 0 h 375"/>
                  <a:gd name="T2" fmla="*/ 444 w 612"/>
                  <a:gd name="T3" fmla="*/ 27 h 375"/>
                  <a:gd name="T4" fmla="*/ 446 w 612"/>
                  <a:gd name="T5" fmla="*/ 121 h 375"/>
                  <a:gd name="T6" fmla="*/ 465 w 612"/>
                  <a:gd name="T7" fmla="*/ 199 h 375"/>
                  <a:gd name="T8" fmla="*/ 468 w 612"/>
                  <a:gd name="T9" fmla="*/ 296 h 375"/>
                  <a:gd name="T10" fmla="*/ 480 w 612"/>
                  <a:gd name="T11" fmla="*/ 375 h 375"/>
                  <a:gd name="T12" fmla="*/ 228 w 612"/>
                  <a:gd name="T13" fmla="*/ 365 h 375"/>
                  <a:gd name="T14" fmla="*/ 0 w 612"/>
                  <a:gd name="T15" fmla="*/ 344 h 375"/>
                  <a:gd name="T16" fmla="*/ 24 w 612"/>
                  <a:gd name="T17" fmla="*/ 0 h 375"/>
                  <a:gd name="T18" fmla="*/ 24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2" y="0"/>
                    </a:moveTo>
                    <a:lnTo>
                      <a:pt x="565" y="27"/>
                    </a:lnTo>
                    <a:lnTo>
                      <a:pt x="568" y="121"/>
                    </a:lnTo>
                    <a:lnTo>
                      <a:pt x="593" y="199"/>
                    </a:lnTo>
                    <a:lnTo>
                      <a:pt x="596" y="296"/>
                    </a:lnTo>
                    <a:lnTo>
                      <a:pt x="612" y="375"/>
                    </a:lnTo>
                    <a:lnTo>
                      <a:pt x="290" y="365"/>
                    </a:lnTo>
                    <a:lnTo>
                      <a:pt x="0" y="344"/>
                    </a:lnTo>
                    <a:lnTo>
                      <a:pt x="32" y="0"/>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3" name="Freeform 92"/>
              <p:cNvSpPr>
                <a:spLocks/>
              </p:cNvSpPr>
              <p:nvPr/>
            </p:nvSpPr>
            <p:spPr bwMode="auto">
              <a:xfrm>
                <a:off x="3513002" y="1805275"/>
                <a:ext cx="975662" cy="679099"/>
              </a:xfrm>
              <a:custGeom>
                <a:avLst/>
                <a:gdLst>
                  <a:gd name="T0" fmla="*/ 24 w 654"/>
                  <a:gd name="T1" fmla="*/ 0 h 428"/>
                  <a:gd name="T2" fmla="*/ 252 w 654"/>
                  <a:gd name="T3" fmla="*/ 21 h 428"/>
                  <a:gd name="T4" fmla="*/ 504 w 654"/>
                  <a:gd name="T5" fmla="*/ 31 h 428"/>
                  <a:gd name="T6" fmla="*/ 487 w 654"/>
                  <a:gd name="T7" fmla="*/ 72 h 428"/>
                  <a:gd name="T8" fmla="*/ 512 w 654"/>
                  <a:gd name="T9" fmla="*/ 101 h 428"/>
                  <a:gd name="T10" fmla="*/ 510 w 654"/>
                  <a:gd name="T11" fmla="*/ 311 h 428"/>
                  <a:gd name="T12" fmla="*/ 499 w 654"/>
                  <a:gd name="T13" fmla="*/ 309 h 428"/>
                  <a:gd name="T14" fmla="*/ 501 w 654"/>
                  <a:gd name="T15" fmla="*/ 337 h 428"/>
                  <a:gd name="T16" fmla="*/ 510 w 654"/>
                  <a:gd name="T17" fmla="*/ 358 h 428"/>
                  <a:gd name="T18" fmla="*/ 504 w 654"/>
                  <a:gd name="T19" fmla="*/ 377 h 428"/>
                  <a:gd name="T20" fmla="*/ 510 w 654"/>
                  <a:gd name="T21" fmla="*/ 428 h 428"/>
                  <a:gd name="T22" fmla="*/ 497 w 654"/>
                  <a:gd name="T23" fmla="*/ 423 h 428"/>
                  <a:gd name="T24" fmla="*/ 484 w 654"/>
                  <a:gd name="T25" fmla="*/ 403 h 428"/>
                  <a:gd name="T26" fmla="*/ 439 w 654"/>
                  <a:gd name="T27" fmla="*/ 384 h 428"/>
                  <a:gd name="T28" fmla="*/ 395 w 654"/>
                  <a:gd name="T29" fmla="*/ 387 h 428"/>
                  <a:gd name="T30" fmla="*/ 370 w 654"/>
                  <a:gd name="T31" fmla="*/ 363 h 428"/>
                  <a:gd name="T32" fmla="*/ 0 w 654"/>
                  <a:gd name="T33" fmla="*/ 335 h 428"/>
                  <a:gd name="T34" fmla="*/ 24 w 654"/>
                  <a:gd name="T35" fmla="*/ 0 h 428"/>
                  <a:gd name="T36" fmla="*/ 24 w 654"/>
                  <a:gd name="T37" fmla="*/ 0 h 4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8"/>
                  <a:gd name="T59" fmla="*/ 654 w 654"/>
                  <a:gd name="T60" fmla="*/ 428 h 4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8">
                    <a:moveTo>
                      <a:pt x="32" y="0"/>
                    </a:moveTo>
                    <a:lnTo>
                      <a:pt x="322" y="21"/>
                    </a:lnTo>
                    <a:lnTo>
                      <a:pt x="644" y="31"/>
                    </a:lnTo>
                    <a:lnTo>
                      <a:pt x="623" y="72"/>
                    </a:lnTo>
                    <a:lnTo>
                      <a:pt x="654" y="101"/>
                    </a:lnTo>
                    <a:lnTo>
                      <a:pt x="652" y="311"/>
                    </a:lnTo>
                    <a:lnTo>
                      <a:pt x="639" y="309"/>
                    </a:lnTo>
                    <a:lnTo>
                      <a:pt x="641" y="337"/>
                    </a:lnTo>
                    <a:lnTo>
                      <a:pt x="651" y="358"/>
                    </a:lnTo>
                    <a:lnTo>
                      <a:pt x="644" y="377"/>
                    </a:lnTo>
                    <a:lnTo>
                      <a:pt x="651" y="428"/>
                    </a:lnTo>
                    <a:lnTo>
                      <a:pt x="636" y="423"/>
                    </a:lnTo>
                    <a:lnTo>
                      <a:pt x="620" y="403"/>
                    </a:lnTo>
                    <a:lnTo>
                      <a:pt x="561" y="384"/>
                    </a:lnTo>
                    <a:lnTo>
                      <a:pt x="505" y="387"/>
                    </a:lnTo>
                    <a:lnTo>
                      <a:pt x="472" y="363"/>
                    </a:lnTo>
                    <a:lnTo>
                      <a:pt x="0" y="335"/>
                    </a:lnTo>
                    <a:lnTo>
                      <a:pt x="32" y="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4" name="Freeform 93"/>
              <p:cNvSpPr>
                <a:spLocks/>
              </p:cNvSpPr>
              <p:nvPr/>
            </p:nvSpPr>
            <p:spPr bwMode="auto">
              <a:xfrm>
                <a:off x="3482138" y="2335177"/>
                <a:ext cx="1145418" cy="593354"/>
              </a:xfrm>
              <a:custGeom>
                <a:avLst/>
                <a:gdLst>
                  <a:gd name="T0" fmla="*/ 17 w 767"/>
                  <a:gd name="T1" fmla="*/ 0 h 374"/>
                  <a:gd name="T2" fmla="*/ 387 w 767"/>
                  <a:gd name="T3" fmla="*/ 28 h 374"/>
                  <a:gd name="T4" fmla="*/ 413 w 767"/>
                  <a:gd name="T5" fmla="*/ 52 h 374"/>
                  <a:gd name="T6" fmla="*/ 457 w 767"/>
                  <a:gd name="T7" fmla="*/ 49 h 374"/>
                  <a:gd name="T8" fmla="*/ 504 w 767"/>
                  <a:gd name="T9" fmla="*/ 68 h 374"/>
                  <a:gd name="T10" fmla="*/ 516 w 767"/>
                  <a:gd name="T11" fmla="*/ 88 h 374"/>
                  <a:gd name="T12" fmla="*/ 528 w 767"/>
                  <a:gd name="T13" fmla="*/ 93 h 374"/>
                  <a:gd name="T14" fmla="*/ 548 w 767"/>
                  <a:gd name="T15" fmla="*/ 164 h 374"/>
                  <a:gd name="T16" fmla="*/ 548 w 767"/>
                  <a:gd name="T17" fmla="*/ 185 h 374"/>
                  <a:gd name="T18" fmla="*/ 562 w 767"/>
                  <a:gd name="T19" fmla="*/ 219 h 374"/>
                  <a:gd name="T20" fmla="*/ 568 w 767"/>
                  <a:gd name="T21" fmla="*/ 272 h 374"/>
                  <a:gd name="T22" fmla="*/ 564 w 767"/>
                  <a:gd name="T23" fmla="*/ 289 h 374"/>
                  <a:gd name="T24" fmla="*/ 573 w 767"/>
                  <a:gd name="T25" fmla="*/ 306 h 374"/>
                  <a:gd name="T26" fmla="*/ 602 w 767"/>
                  <a:gd name="T27" fmla="*/ 374 h 374"/>
                  <a:gd name="T28" fmla="*/ 334 w 767"/>
                  <a:gd name="T29" fmla="*/ 371 h 374"/>
                  <a:gd name="T30" fmla="*/ 132 w 767"/>
                  <a:gd name="T31" fmla="*/ 356 h 374"/>
                  <a:gd name="T32" fmla="*/ 136 w 767"/>
                  <a:gd name="T33" fmla="*/ 243 h 374"/>
                  <a:gd name="T34" fmla="*/ 0 w 767"/>
                  <a:gd name="T35" fmla="*/ 229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3" y="28"/>
                    </a:lnTo>
                    <a:lnTo>
                      <a:pt x="526" y="52"/>
                    </a:lnTo>
                    <a:lnTo>
                      <a:pt x="582" y="49"/>
                    </a:lnTo>
                    <a:lnTo>
                      <a:pt x="641" y="68"/>
                    </a:lnTo>
                    <a:lnTo>
                      <a:pt x="657" y="88"/>
                    </a:lnTo>
                    <a:lnTo>
                      <a:pt x="672" y="93"/>
                    </a:lnTo>
                    <a:lnTo>
                      <a:pt x="697" y="164"/>
                    </a:lnTo>
                    <a:lnTo>
                      <a:pt x="697" y="185"/>
                    </a:lnTo>
                    <a:lnTo>
                      <a:pt x="715" y="219"/>
                    </a:lnTo>
                    <a:lnTo>
                      <a:pt x="723" y="272"/>
                    </a:lnTo>
                    <a:lnTo>
                      <a:pt x="718" y="289"/>
                    </a:lnTo>
                    <a:lnTo>
                      <a:pt x="730" y="306"/>
                    </a:lnTo>
                    <a:lnTo>
                      <a:pt x="767" y="374"/>
                    </a:lnTo>
                    <a:lnTo>
                      <a:pt x="425" y="371"/>
                    </a:lnTo>
                    <a:lnTo>
                      <a:pt x="168" y="356"/>
                    </a:lnTo>
                    <a:lnTo>
                      <a:pt x="174" y="243"/>
                    </a:lnTo>
                    <a:lnTo>
                      <a:pt x="0" y="229"/>
                    </a:lnTo>
                    <a:lnTo>
                      <a:pt x="21" y="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rgbClr val="216FEF"/>
                  </a:solidFill>
                  <a:latin typeface="+mn-lt"/>
                  <a:ea typeface="+mn-ea"/>
                </a:endParaRPr>
              </a:p>
            </p:txBody>
          </p:sp>
          <p:sp>
            <p:nvSpPr>
              <p:cNvPr id="115" name="Freeform 94"/>
              <p:cNvSpPr>
                <a:spLocks/>
              </p:cNvSpPr>
              <p:nvPr/>
            </p:nvSpPr>
            <p:spPr bwMode="auto">
              <a:xfrm>
                <a:off x="3696474" y="2902808"/>
                <a:ext cx="1032248" cy="576205"/>
              </a:xfrm>
              <a:custGeom>
                <a:avLst/>
                <a:gdLst>
                  <a:gd name="T0" fmla="*/ 20 w 691"/>
                  <a:gd name="T1" fmla="*/ 0 h 363"/>
                  <a:gd name="T2" fmla="*/ 219 w 691"/>
                  <a:gd name="T3" fmla="*/ 15 h 363"/>
                  <a:gd name="T4" fmla="*/ 487 w 691"/>
                  <a:gd name="T5" fmla="*/ 18 h 363"/>
                  <a:gd name="T6" fmla="*/ 502 w 691"/>
                  <a:gd name="T7" fmla="*/ 34 h 363"/>
                  <a:gd name="T8" fmla="*/ 511 w 691"/>
                  <a:gd name="T9" fmla="*/ 31 h 363"/>
                  <a:gd name="T10" fmla="*/ 521 w 691"/>
                  <a:gd name="T11" fmla="*/ 49 h 363"/>
                  <a:gd name="T12" fmla="*/ 513 w 691"/>
                  <a:gd name="T13" fmla="*/ 49 h 363"/>
                  <a:gd name="T14" fmla="*/ 502 w 691"/>
                  <a:gd name="T15" fmla="*/ 73 h 363"/>
                  <a:gd name="T16" fmla="*/ 525 w 691"/>
                  <a:gd name="T17" fmla="*/ 112 h 363"/>
                  <a:gd name="T18" fmla="*/ 541 w 691"/>
                  <a:gd name="T19" fmla="*/ 117 h 363"/>
                  <a:gd name="T20" fmla="*/ 539 w 691"/>
                  <a:gd name="T21" fmla="*/ 361 h 363"/>
                  <a:gd name="T22" fmla="*/ 309 w 691"/>
                  <a:gd name="T23" fmla="*/ 363 h 363"/>
                  <a:gd name="T24" fmla="*/ 0 w 691"/>
                  <a:gd name="T25" fmla="*/ 345 h 363"/>
                  <a:gd name="T26" fmla="*/ 20 w 691"/>
                  <a:gd name="T27" fmla="*/ 0 h 363"/>
                  <a:gd name="T28" fmla="*/ 20 w 691"/>
                  <a:gd name="T29" fmla="*/ 0 h 3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3"/>
                  <a:gd name="T47" fmla="*/ 691 w 691"/>
                  <a:gd name="T48" fmla="*/ 363 h 36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3">
                    <a:moveTo>
                      <a:pt x="24" y="0"/>
                    </a:moveTo>
                    <a:lnTo>
                      <a:pt x="281" y="15"/>
                    </a:lnTo>
                    <a:lnTo>
                      <a:pt x="623" y="18"/>
                    </a:lnTo>
                    <a:lnTo>
                      <a:pt x="642" y="34"/>
                    </a:lnTo>
                    <a:lnTo>
                      <a:pt x="652" y="31"/>
                    </a:lnTo>
                    <a:lnTo>
                      <a:pt x="665" y="49"/>
                    </a:lnTo>
                    <a:lnTo>
                      <a:pt x="654" y="49"/>
                    </a:lnTo>
                    <a:lnTo>
                      <a:pt x="642" y="73"/>
                    </a:lnTo>
                    <a:lnTo>
                      <a:pt x="670" y="112"/>
                    </a:lnTo>
                    <a:lnTo>
                      <a:pt x="691" y="117"/>
                    </a:lnTo>
                    <a:lnTo>
                      <a:pt x="688" y="361"/>
                    </a:lnTo>
                    <a:lnTo>
                      <a:pt x="395" y="363"/>
                    </a:lnTo>
                    <a:lnTo>
                      <a:pt x="0" y="345"/>
                    </a:lnTo>
                    <a:lnTo>
                      <a:pt x="24" y="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rgbClr val="216FEF"/>
                  </a:solidFill>
                  <a:latin typeface="+mn-lt"/>
                  <a:ea typeface="+mn-ea"/>
                </a:endParaRPr>
              </a:p>
            </p:txBody>
          </p:sp>
          <p:sp>
            <p:nvSpPr>
              <p:cNvPr id="116" name="Freeform 95"/>
              <p:cNvSpPr>
                <a:spLocks/>
              </p:cNvSpPr>
              <p:nvPr/>
            </p:nvSpPr>
            <p:spPr bwMode="auto">
              <a:xfrm>
                <a:off x="3555869" y="3439569"/>
                <a:ext cx="1198574" cy="648230"/>
              </a:xfrm>
              <a:custGeom>
                <a:avLst/>
                <a:gdLst>
                  <a:gd name="T0" fmla="*/ 5 w 803"/>
                  <a:gd name="T1" fmla="*/ 0 h 408"/>
                  <a:gd name="T2" fmla="*/ 73 w 803"/>
                  <a:gd name="T3" fmla="*/ 6 h 408"/>
                  <a:gd name="T4" fmla="*/ 383 w 803"/>
                  <a:gd name="T5" fmla="*/ 24 h 408"/>
                  <a:gd name="T6" fmla="*/ 611 w 803"/>
                  <a:gd name="T7" fmla="*/ 22 h 408"/>
                  <a:gd name="T8" fmla="*/ 614 w 803"/>
                  <a:gd name="T9" fmla="*/ 82 h 408"/>
                  <a:gd name="T10" fmla="*/ 628 w 803"/>
                  <a:gd name="T11" fmla="*/ 210 h 408"/>
                  <a:gd name="T12" fmla="*/ 625 w 803"/>
                  <a:gd name="T13" fmla="*/ 408 h 408"/>
                  <a:gd name="T14" fmla="*/ 575 w 803"/>
                  <a:gd name="T15" fmla="*/ 374 h 408"/>
                  <a:gd name="T16" fmla="*/ 522 w 803"/>
                  <a:gd name="T17" fmla="*/ 387 h 408"/>
                  <a:gd name="T18" fmla="*/ 481 w 803"/>
                  <a:gd name="T19" fmla="*/ 401 h 408"/>
                  <a:gd name="T20" fmla="*/ 424 w 803"/>
                  <a:gd name="T21" fmla="*/ 403 h 408"/>
                  <a:gd name="T22" fmla="*/ 383 w 803"/>
                  <a:gd name="T23" fmla="*/ 370 h 408"/>
                  <a:gd name="T24" fmla="*/ 370 w 803"/>
                  <a:gd name="T25" fmla="*/ 387 h 408"/>
                  <a:gd name="T26" fmla="*/ 303 w 803"/>
                  <a:gd name="T27" fmla="*/ 349 h 408"/>
                  <a:gd name="T28" fmla="*/ 271 w 803"/>
                  <a:gd name="T29" fmla="*/ 340 h 408"/>
                  <a:gd name="T30" fmla="*/ 255 w 803"/>
                  <a:gd name="T31" fmla="*/ 320 h 408"/>
                  <a:gd name="T32" fmla="*/ 233 w 803"/>
                  <a:gd name="T33" fmla="*/ 319 h 408"/>
                  <a:gd name="T34" fmla="*/ 213 w 803"/>
                  <a:gd name="T35" fmla="*/ 296 h 408"/>
                  <a:gd name="T36" fmla="*/ 220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6"/>
                    </a:lnTo>
                    <a:lnTo>
                      <a:pt x="489" y="24"/>
                    </a:lnTo>
                    <a:lnTo>
                      <a:pt x="782" y="22"/>
                    </a:lnTo>
                    <a:lnTo>
                      <a:pt x="785" y="82"/>
                    </a:lnTo>
                    <a:lnTo>
                      <a:pt x="803" y="210"/>
                    </a:lnTo>
                    <a:lnTo>
                      <a:pt x="800" y="408"/>
                    </a:lnTo>
                    <a:lnTo>
                      <a:pt x="736" y="374"/>
                    </a:lnTo>
                    <a:lnTo>
                      <a:pt x="667" y="387"/>
                    </a:lnTo>
                    <a:lnTo>
                      <a:pt x="617" y="401"/>
                    </a:lnTo>
                    <a:lnTo>
                      <a:pt x="544" y="403"/>
                    </a:lnTo>
                    <a:lnTo>
                      <a:pt x="489" y="370"/>
                    </a:lnTo>
                    <a:lnTo>
                      <a:pt x="474" y="387"/>
                    </a:lnTo>
                    <a:lnTo>
                      <a:pt x="388" y="349"/>
                    </a:lnTo>
                    <a:lnTo>
                      <a:pt x="346" y="340"/>
                    </a:lnTo>
                    <a:lnTo>
                      <a:pt x="325" y="320"/>
                    </a:lnTo>
                    <a:lnTo>
                      <a:pt x="299" y="319"/>
                    </a:lnTo>
                    <a:lnTo>
                      <a:pt x="272" y="296"/>
                    </a:lnTo>
                    <a:lnTo>
                      <a:pt x="282" y="76"/>
                    </a:lnTo>
                    <a:lnTo>
                      <a:pt x="0" y="60"/>
                    </a:lnTo>
                    <a:lnTo>
                      <a:pt x="5" y="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rgbClr val="216FEF"/>
                  </a:solidFill>
                  <a:latin typeface="+mn-lt"/>
                  <a:ea typeface="+mn-ea"/>
                </a:endParaRPr>
              </a:p>
            </p:txBody>
          </p:sp>
          <p:sp>
            <p:nvSpPr>
              <p:cNvPr id="117" name="Freeform 96"/>
              <p:cNvSpPr>
                <a:spLocks/>
              </p:cNvSpPr>
              <p:nvPr/>
            </p:nvSpPr>
            <p:spPr bwMode="auto">
              <a:xfrm>
                <a:off x="4404645" y="1251363"/>
                <a:ext cx="903645" cy="1047802"/>
              </a:xfrm>
              <a:custGeom>
                <a:avLst/>
                <a:gdLst>
                  <a:gd name="T0" fmla="*/ 3 w 606"/>
                  <a:gd name="T1" fmla="*/ 125 h 659"/>
                  <a:gd name="T2" fmla="*/ 22 w 606"/>
                  <a:gd name="T3" fmla="*/ 203 h 659"/>
                  <a:gd name="T4" fmla="*/ 23 w 606"/>
                  <a:gd name="T5" fmla="*/ 300 h 659"/>
                  <a:gd name="T6" fmla="*/ 36 w 606"/>
                  <a:gd name="T7" fmla="*/ 383 h 659"/>
                  <a:gd name="T8" fmla="*/ 21 w 606"/>
                  <a:gd name="T9" fmla="*/ 424 h 659"/>
                  <a:gd name="T10" fmla="*/ 45 w 606"/>
                  <a:gd name="T11" fmla="*/ 453 h 659"/>
                  <a:gd name="T12" fmla="*/ 43 w 606"/>
                  <a:gd name="T13" fmla="*/ 663 h 659"/>
                  <a:gd name="T14" fmla="*/ 386 w 606"/>
                  <a:gd name="T15" fmla="*/ 655 h 659"/>
                  <a:gd name="T16" fmla="*/ 382 w 606"/>
                  <a:gd name="T17" fmla="*/ 613 h 659"/>
                  <a:gd name="T18" fmla="*/ 344 w 606"/>
                  <a:gd name="T19" fmla="*/ 577 h 659"/>
                  <a:gd name="T20" fmla="*/ 325 w 606"/>
                  <a:gd name="T21" fmla="*/ 551 h 659"/>
                  <a:gd name="T22" fmla="*/ 279 w 606"/>
                  <a:gd name="T23" fmla="*/ 514 h 659"/>
                  <a:gd name="T24" fmla="*/ 281 w 606"/>
                  <a:gd name="T25" fmla="*/ 454 h 659"/>
                  <a:gd name="T26" fmla="*/ 270 w 606"/>
                  <a:gd name="T27" fmla="*/ 414 h 659"/>
                  <a:gd name="T28" fmla="*/ 309 w 606"/>
                  <a:gd name="T29" fmla="*/ 356 h 659"/>
                  <a:gd name="T30" fmla="*/ 305 w 606"/>
                  <a:gd name="T31" fmla="*/ 293 h 659"/>
                  <a:gd name="T32" fmla="*/ 368 w 606"/>
                  <a:gd name="T33" fmla="*/ 233 h 659"/>
                  <a:gd name="T34" fmla="*/ 384 w 606"/>
                  <a:gd name="T35" fmla="*/ 199 h 659"/>
                  <a:gd name="T36" fmla="*/ 470 w 606"/>
                  <a:gd name="T37" fmla="*/ 141 h 659"/>
                  <a:gd name="T38" fmla="*/ 431 w 606"/>
                  <a:gd name="T39" fmla="*/ 120 h 659"/>
                  <a:gd name="T40" fmla="*/ 398 w 606"/>
                  <a:gd name="T41" fmla="*/ 125 h 659"/>
                  <a:gd name="T42" fmla="*/ 390 w 606"/>
                  <a:gd name="T43" fmla="*/ 109 h 659"/>
                  <a:gd name="T44" fmla="*/ 327 w 606"/>
                  <a:gd name="T45" fmla="*/ 107 h 659"/>
                  <a:gd name="T46" fmla="*/ 286 w 606"/>
                  <a:gd name="T47" fmla="*/ 91 h 659"/>
                  <a:gd name="T48" fmla="*/ 198 w 606"/>
                  <a:gd name="T49" fmla="*/ 80 h 659"/>
                  <a:gd name="T50" fmla="*/ 186 w 606"/>
                  <a:gd name="T51" fmla="*/ 60 h 659"/>
                  <a:gd name="T52" fmla="*/ 151 w 606"/>
                  <a:gd name="T53" fmla="*/ 42 h 659"/>
                  <a:gd name="T54" fmla="*/ 145 w 606"/>
                  <a:gd name="T55" fmla="*/ 0 h 659"/>
                  <a:gd name="T56" fmla="*/ 123 w 606"/>
                  <a:gd name="T57" fmla="*/ 0 h 659"/>
                  <a:gd name="T58" fmla="*/ 123 w 606"/>
                  <a:gd name="T59" fmla="*/ 31 h 659"/>
                  <a:gd name="T60" fmla="*/ 0 w 606"/>
                  <a:gd name="T61" fmla="*/ 31 h 659"/>
                  <a:gd name="T62" fmla="*/ 3 w 606"/>
                  <a:gd name="T63" fmla="*/ 125 h 659"/>
                  <a:gd name="T64" fmla="*/ 3 w 606"/>
                  <a:gd name="T65" fmla="*/ 125 h 6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9"/>
                  <a:gd name="T101" fmla="*/ 606 w 606"/>
                  <a:gd name="T102" fmla="*/ 659 h 6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9">
                    <a:moveTo>
                      <a:pt x="3" y="125"/>
                    </a:moveTo>
                    <a:lnTo>
                      <a:pt x="28" y="203"/>
                    </a:lnTo>
                    <a:lnTo>
                      <a:pt x="31" y="300"/>
                    </a:lnTo>
                    <a:lnTo>
                      <a:pt x="47" y="379"/>
                    </a:lnTo>
                    <a:lnTo>
                      <a:pt x="26" y="420"/>
                    </a:lnTo>
                    <a:lnTo>
                      <a:pt x="57" y="449"/>
                    </a:lnTo>
                    <a:lnTo>
                      <a:pt x="55" y="659"/>
                    </a:lnTo>
                    <a:lnTo>
                      <a:pt x="497" y="651"/>
                    </a:lnTo>
                    <a:lnTo>
                      <a:pt x="491" y="609"/>
                    </a:lnTo>
                    <a:lnTo>
                      <a:pt x="442" y="573"/>
                    </a:lnTo>
                    <a:lnTo>
                      <a:pt x="419" y="547"/>
                    </a:lnTo>
                    <a:lnTo>
                      <a:pt x="359" y="510"/>
                    </a:lnTo>
                    <a:lnTo>
                      <a:pt x="361" y="450"/>
                    </a:lnTo>
                    <a:lnTo>
                      <a:pt x="348" y="410"/>
                    </a:lnTo>
                    <a:lnTo>
                      <a:pt x="397" y="352"/>
                    </a:lnTo>
                    <a:lnTo>
                      <a:pt x="393" y="293"/>
                    </a:lnTo>
                    <a:lnTo>
                      <a:pt x="474" y="233"/>
                    </a:lnTo>
                    <a:lnTo>
                      <a:pt x="494" y="199"/>
                    </a:lnTo>
                    <a:lnTo>
                      <a:pt x="606" y="141"/>
                    </a:lnTo>
                    <a:lnTo>
                      <a:pt x="555" y="120"/>
                    </a:lnTo>
                    <a:lnTo>
                      <a:pt x="512" y="125"/>
                    </a:lnTo>
                    <a:lnTo>
                      <a:pt x="502" y="109"/>
                    </a:lnTo>
                    <a:lnTo>
                      <a:pt x="421" y="107"/>
                    </a:lnTo>
                    <a:lnTo>
                      <a:pt x="368" y="91"/>
                    </a:lnTo>
                    <a:lnTo>
                      <a:pt x="256" y="80"/>
                    </a:lnTo>
                    <a:lnTo>
                      <a:pt x="240" y="60"/>
                    </a:lnTo>
                    <a:lnTo>
                      <a:pt x="194" y="42"/>
                    </a:lnTo>
                    <a:lnTo>
                      <a:pt x="186" y="0"/>
                    </a:lnTo>
                    <a:lnTo>
                      <a:pt x="159" y="0"/>
                    </a:lnTo>
                    <a:lnTo>
                      <a:pt x="159" y="31"/>
                    </a:lnTo>
                    <a:lnTo>
                      <a:pt x="0" y="31"/>
                    </a:lnTo>
                    <a:lnTo>
                      <a:pt x="3" y="125"/>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8" name="Freeform 97"/>
              <p:cNvSpPr>
                <a:spLocks/>
              </p:cNvSpPr>
              <p:nvPr/>
            </p:nvSpPr>
            <p:spPr bwMode="auto">
              <a:xfrm>
                <a:off x="4466374" y="2285445"/>
                <a:ext cx="829914" cy="569345"/>
              </a:xfrm>
              <a:custGeom>
                <a:avLst/>
                <a:gdLst>
                  <a:gd name="T0" fmla="*/ 2 w 555"/>
                  <a:gd name="T1" fmla="*/ 34 h 358"/>
                  <a:gd name="T2" fmla="*/ 8 w 555"/>
                  <a:gd name="T3" fmla="*/ 55 h 358"/>
                  <a:gd name="T4" fmla="*/ 5 w 555"/>
                  <a:gd name="T5" fmla="*/ 74 h 358"/>
                  <a:gd name="T6" fmla="*/ 8 w 555"/>
                  <a:gd name="T7" fmla="*/ 125 h 358"/>
                  <a:gd name="T8" fmla="*/ 29 w 555"/>
                  <a:gd name="T9" fmla="*/ 196 h 358"/>
                  <a:gd name="T10" fmla="*/ 29 w 555"/>
                  <a:gd name="T11" fmla="*/ 217 h 358"/>
                  <a:gd name="T12" fmla="*/ 43 w 555"/>
                  <a:gd name="T13" fmla="*/ 251 h 358"/>
                  <a:gd name="T14" fmla="*/ 49 w 555"/>
                  <a:gd name="T15" fmla="*/ 304 h 358"/>
                  <a:gd name="T16" fmla="*/ 46 w 555"/>
                  <a:gd name="T17" fmla="*/ 321 h 358"/>
                  <a:gd name="T18" fmla="*/ 55 w 555"/>
                  <a:gd name="T19" fmla="*/ 338 h 358"/>
                  <a:gd name="T20" fmla="*/ 335 w 555"/>
                  <a:gd name="T21" fmla="*/ 330 h 358"/>
                  <a:gd name="T22" fmla="*/ 356 w 555"/>
                  <a:gd name="T23" fmla="*/ 358 h 358"/>
                  <a:gd name="T24" fmla="*/ 385 w 555"/>
                  <a:gd name="T25" fmla="*/ 277 h 358"/>
                  <a:gd name="T26" fmla="*/ 376 w 555"/>
                  <a:gd name="T27" fmla="*/ 246 h 358"/>
                  <a:gd name="T28" fmla="*/ 426 w 555"/>
                  <a:gd name="T29" fmla="*/ 197 h 358"/>
                  <a:gd name="T30" fmla="*/ 435 w 555"/>
                  <a:gd name="T31" fmla="*/ 162 h 358"/>
                  <a:gd name="T32" fmla="*/ 399 w 555"/>
                  <a:gd name="T33" fmla="*/ 110 h 358"/>
                  <a:gd name="T34" fmla="*/ 364 w 555"/>
                  <a:gd name="T35" fmla="*/ 57 h 358"/>
                  <a:gd name="T36" fmla="*/ 356 w 555"/>
                  <a:gd name="T37" fmla="*/ 0 h 358"/>
                  <a:gd name="T38" fmla="*/ 9 w 555"/>
                  <a:gd name="T39" fmla="*/ 8 h 358"/>
                  <a:gd name="T40" fmla="*/ 0 w 555"/>
                  <a:gd name="T41" fmla="*/ 6 h 358"/>
                  <a:gd name="T42" fmla="*/ 2 w 555"/>
                  <a:gd name="T43" fmla="*/ 34 h 358"/>
                  <a:gd name="T44" fmla="*/ 2 w 555"/>
                  <a:gd name="T45" fmla="*/ 34 h 3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5"/>
                  <a:gd name="T70" fmla="*/ 0 h 358"/>
                  <a:gd name="T71" fmla="*/ 555 w 555"/>
                  <a:gd name="T72" fmla="*/ 358 h 3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5" h="358">
                    <a:moveTo>
                      <a:pt x="2" y="34"/>
                    </a:moveTo>
                    <a:lnTo>
                      <a:pt x="12" y="55"/>
                    </a:lnTo>
                    <a:lnTo>
                      <a:pt x="5" y="74"/>
                    </a:lnTo>
                    <a:lnTo>
                      <a:pt x="12" y="125"/>
                    </a:lnTo>
                    <a:lnTo>
                      <a:pt x="37" y="196"/>
                    </a:lnTo>
                    <a:lnTo>
                      <a:pt x="37" y="217"/>
                    </a:lnTo>
                    <a:lnTo>
                      <a:pt x="55" y="251"/>
                    </a:lnTo>
                    <a:lnTo>
                      <a:pt x="63" y="304"/>
                    </a:lnTo>
                    <a:lnTo>
                      <a:pt x="58" y="321"/>
                    </a:lnTo>
                    <a:lnTo>
                      <a:pt x="70" y="338"/>
                    </a:lnTo>
                    <a:lnTo>
                      <a:pt x="429" y="330"/>
                    </a:lnTo>
                    <a:lnTo>
                      <a:pt x="455" y="358"/>
                    </a:lnTo>
                    <a:lnTo>
                      <a:pt x="492" y="277"/>
                    </a:lnTo>
                    <a:lnTo>
                      <a:pt x="481" y="246"/>
                    </a:lnTo>
                    <a:lnTo>
                      <a:pt x="544" y="197"/>
                    </a:lnTo>
                    <a:lnTo>
                      <a:pt x="555" y="162"/>
                    </a:lnTo>
                    <a:lnTo>
                      <a:pt x="510" y="110"/>
                    </a:lnTo>
                    <a:lnTo>
                      <a:pt x="465" y="57"/>
                    </a:lnTo>
                    <a:lnTo>
                      <a:pt x="455" y="0"/>
                    </a:lnTo>
                    <a:lnTo>
                      <a:pt x="13" y="8"/>
                    </a:lnTo>
                    <a:lnTo>
                      <a:pt x="0" y="6"/>
                    </a:lnTo>
                    <a:lnTo>
                      <a:pt x="2" y="34"/>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9" name="Freeform 98"/>
              <p:cNvSpPr>
                <a:spLocks/>
              </p:cNvSpPr>
              <p:nvPr/>
            </p:nvSpPr>
            <p:spPr bwMode="auto">
              <a:xfrm>
                <a:off x="4572685" y="2810203"/>
                <a:ext cx="922507" cy="833439"/>
              </a:xfrm>
              <a:custGeom>
                <a:avLst/>
                <a:gdLst>
                  <a:gd name="T0" fmla="*/ 29 w 618"/>
                  <a:gd name="T1" fmla="*/ 76 h 525"/>
                  <a:gd name="T2" fmla="*/ 44 w 618"/>
                  <a:gd name="T3" fmla="*/ 92 h 525"/>
                  <a:gd name="T4" fmla="*/ 52 w 618"/>
                  <a:gd name="T5" fmla="*/ 89 h 525"/>
                  <a:gd name="T6" fmla="*/ 62 w 618"/>
                  <a:gd name="T7" fmla="*/ 107 h 525"/>
                  <a:gd name="T8" fmla="*/ 53 w 618"/>
                  <a:gd name="T9" fmla="*/ 107 h 525"/>
                  <a:gd name="T10" fmla="*/ 44 w 618"/>
                  <a:gd name="T11" fmla="*/ 131 h 525"/>
                  <a:gd name="T12" fmla="*/ 66 w 618"/>
                  <a:gd name="T13" fmla="*/ 170 h 525"/>
                  <a:gd name="T14" fmla="*/ 82 w 618"/>
                  <a:gd name="T15" fmla="*/ 175 h 525"/>
                  <a:gd name="T16" fmla="*/ 80 w 618"/>
                  <a:gd name="T17" fmla="*/ 419 h 525"/>
                  <a:gd name="T18" fmla="*/ 82 w 618"/>
                  <a:gd name="T19" fmla="*/ 479 h 525"/>
                  <a:gd name="T20" fmla="*/ 403 w 618"/>
                  <a:gd name="T21" fmla="*/ 466 h 525"/>
                  <a:gd name="T22" fmla="*/ 407 w 618"/>
                  <a:gd name="T23" fmla="*/ 502 h 525"/>
                  <a:gd name="T24" fmla="*/ 393 w 618"/>
                  <a:gd name="T25" fmla="*/ 525 h 525"/>
                  <a:gd name="T26" fmla="*/ 442 w 618"/>
                  <a:gd name="T27" fmla="*/ 521 h 525"/>
                  <a:gd name="T28" fmla="*/ 450 w 618"/>
                  <a:gd name="T29" fmla="*/ 502 h 525"/>
                  <a:gd name="T30" fmla="*/ 450 w 618"/>
                  <a:gd name="T31" fmla="*/ 479 h 525"/>
                  <a:gd name="T32" fmla="*/ 464 w 618"/>
                  <a:gd name="T33" fmla="*/ 463 h 525"/>
                  <a:gd name="T34" fmla="*/ 465 w 618"/>
                  <a:gd name="T35" fmla="*/ 445 h 525"/>
                  <a:gd name="T36" fmla="*/ 479 w 618"/>
                  <a:gd name="T37" fmla="*/ 444 h 525"/>
                  <a:gd name="T38" fmla="*/ 482 w 618"/>
                  <a:gd name="T39" fmla="*/ 408 h 525"/>
                  <a:gd name="T40" fmla="*/ 465 w 618"/>
                  <a:gd name="T41" fmla="*/ 403 h 525"/>
                  <a:gd name="T42" fmla="*/ 453 w 618"/>
                  <a:gd name="T43" fmla="*/ 377 h 525"/>
                  <a:gd name="T44" fmla="*/ 436 w 618"/>
                  <a:gd name="T45" fmla="*/ 314 h 525"/>
                  <a:gd name="T46" fmla="*/ 416 w 618"/>
                  <a:gd name="T47" fmla="*/ 306 h 525"/>
                  <a:gd name="T48" fmla="*/ 393 w 618"/>
                  <a:gd name="T49" fmla="*/ 282 h 525"/>
                  <a:gd name="T50" fmla="*/ 385 w 618"/>
                  <a:gd name="T51" fmla="*/ 249 h 525"/>
                  <a:gd name="T52" fmla="*/ 398 w 618"/>
                  <a:gd name="T53" fmla="*/ 199 h 525"/>
                  <a:gd name="T54" fmla="*/ 386 w 618"/>
                  <a:gd name="T55" fmla="*/ 190 h 525"/>
                  <a:gd name="T56" fmla="*/ 359 w 618"/>
                  <a:gd name="T57" fmla="*/ 190 h 525"/>
                  <a:gd name="T58" fmla="*/ 353 w 618"/>
                  <a:gd name="T59" fmla="*/ 159 h 525"/>
                  <a:gd name="T60" fmla="*/ 306 w 618"/>
                  <a:gd name="T61" fmla="*/ 97 h 525"/>
                  <a:gd name="T62" fmla="*/ 296 w 618"/>
                  <a:gd name="T63" fmla="*/ 47 h 525"/>
                  <a:gd name="T64" fmla="*/ 301 w 618"/>
                  <a:gd name="T65" fmla="*/ 28 h 525"/>
                  <a:gd name="T66" fmla="*/ 281 w 618"/>
                  <a:gd name="T67" fmla="*/ 0 h 525"/>
                  <a:gd name="T68" fmla="*/ 0 w 618"/>
                  <a:gd name="T69" fmla="*/ 8 h 525"/>
                  <a:gd name="T70" fmla="*/ 29 w 618"/>
                  <a:gd name="T71" fmla="*/ 76 h 525"/>
                  <a:gd name="T72" fmla="*/ 29 w 618"/>
                  <a:gd name="T73" fmla="*/ 76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8"/>
                  <a:gd name="T112" fmla="*/ 0 h 525"/>
                  <a:gd name="T113" fmla="*/ 618 w 618"/>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8" h="525">
                    <a:moveTo>
                      <a:pt x="37" y="76"/>
                    </a:moveTo>
                    <a:lnTo>
                      <a:pt x="56" y="92"/>
                    </a:lnTo>
                    <a:lnTo>
                      <a:pt x="66" y="89"/>
                    </a:lnTo>
                    <a:lnTo>
                      <a:pt x="79" y="107"/>
                    </a:lnTo>
                    <a:lnTo>
                      <a:pt x="68" y="107"/>
                    </a:lnTo>
                    <a:lnTo>
                      <a:pt x="56" y="131"/>
                    </a:lnTo>
                    <a:lnTo>
                      <a:pt x="84" y="170"/>
                    </a:lnTo>
                    <a:lnTo>
                      <a:pt x="105" y="175"/>
                    </a:lnTo>
                    <a:lnTo>
                      <a:pt x="102" y="419"/>
                    </a:lnTo>
                    <a:lnTo>
                      <a:pt x="105" y="479"/>
                    </a:lnTo>
                    <a:lnTo>
                      <a:pt x="516" y="466"/>
                    </a:lnTo>
                    <a:lnTo>
                      <a:pt x="521" y="502"/>
                    </a:lnTo>
                    <a:lnTo>
                      <a:pt x="503" y="525"/>
                    </a:lnTo>
                    <a:lnTo>
                      <a:pt x="566" y="521"/>
                    </a:lnTo>
                    <a:lnTo>
                      <a:pt x="578" y="502"/>
                    </a:lnTo>
                    <a:lnTo>
                      <a:pt x="578" y="479"/>
                    </a:lnTo>
                    <a:lnTo>
                      <a:pt x="594" y="463"/>
                    </a:lnTo>
                    <a:lnTo>
                      <a:pt x="597" y="445"/>
                    </a:lnTo>
                    <a:lnTo>
                      <a:pt x="613" y="444"/>
                    </a:lnTo>
                    <a:lnTo>
                      <a:pt x="618" y="408"/>
                    </a:lnTo>
                    <a:lnTo>
                      <a:pt x="596" y="403"/>
                    </a:lnTo>
                    <a:lnTo>
                      <a:pt x="581" y="377"/>
                    </a:lnTo>
                    <a:lnTo>
                      <a:pt x="558" y="314"/>
                    </a:lnTo>
                    <a:lnTo>
                      <a:pt x="532" y="306"/>
                    </a:lnTo>
                    <a:lnTo>
                      <a:pt x="503" y="282"/>
                    </a:lnTo>
                    <a:lnTo>
                      <a:pt x="492" y="249"/>
                    </a:lnTo>
                    <a:lnTo>
                      <a:pt x="510" y="199"/>
                    </a:lnTo>
                    <a:lnTo>
                      <a:pt x="495" y="190"/>
                    </a:lnTo>
                    <a:lnTo>
                      <a:pt x="460" y="190"/>
                    </a:lnTo>
                    <a:lnTo>
                      <a:pt x="451" y="159"/>
                    </a:lnTo>
                    <a:lnTo>
                      <a:pt x="393" y="97"/>
                    </a:lnTo>
                    <a:lnTo>
                      <a:pt x="379" y="47"/>
                    </a:lnTo>
                    <a:lnTo>
                      <a:pt x="385" y="28"/>
                    </a:lnTo>
                    <a:lnTo>
                      <a:pt x="359" y="0"/>
                    </a:lnTo>
                    <a:lnTo>
                      <a:pt x="0" y="8"/>
                    </a:lnTo>
                    <a:lnTo>
                      <a:pt x="37" y="76"/>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rgbClr val="216FEF"/>
                  </a:solidFill>
                  <a:latin typeface="+mn-lt"/>
                  <a:ea typeface="+mn-ea"/>
                </a:endParaRPr>
              </a:p>
            </p:txBody>
          </p:sp>
          <p:sp>
            <p:nvSpPr>
              <p:cNvPr id="120" name="Freeform 99"/>
              <p:cNvSpPr>
                <a:spLocks/>
              </p:cNvSpPr>
              <p:nvPr/>
            </p:nvSpPr>
            <p:spPr bwMode="auto">
              <a:xfrm>
                <a:off x="4728722" y="3549323"/>
                <a:ext cx="701312" cy="651660"/>
              </a:xfrm>
              <a:custGeom>
                <a:avLst/>
                <a:gdLst>
                  <a:gd name="T0" fmla="*/ 14 w 470"/>
                  <a:gd name="T1" fmla="*/ 141 h 410"/>
                  <a:gd name="T2" fmla="*/ 11 w 470"/>
                  <a:gd name="T3" fmla="*/ 339 h 410"/>
                  <a:gd name="T4" fmla="*/ 20 w 470"/>
                  <a:gd name="T5" fmla="*/ 350 h 410"/>
                  <a:gd name="T6" fmla="*/ 46 w 470"/>
                  <a:gd name="T7" fmla="*/ 350 h 410"/>
                  <a:gd name="T8" fmla="*/ 47 w 470"/>
                  <a:gd name="T9" fmla="*/ 410 h 410"/>
                  <a:gd name="T10" fmla="*/ 264 w 470"/>
                  <a:gd name="T11" fmla="*/ 407 h 410"/>
                  <a:gd name="T12" fmla="*/ 260 w 470"/>
                  <a:gd name="T13" fmla="*/ 345 h 410"/>
                  <a:gd name="T14" fmla="*/ 278 w 470"/>
                  <a:gd name="T15" fmla="*/ 277 h 410"/>
                  <a:gd name="T16" fmla="*/ 307 w 470"/>
                  <a:gd name="T17" fmla="*/ 230 h 410"/>
                  <a:gd name="T18" fmla="*/ 305 w 470"/>
                  <a:gd name="T19" fmla="*/ 217 h 410"/>
                  <a:gd name="T20" fmla="*/ 324 w 470"/>
                  <a:gd name="T21" fmla="*/ 174 h 410"/>
                  <a:gd name="T22" fmla="*/ 335 w 470"/>
                  <a:gd name="T23" fmla="*/ 127 h 410"/>
                  <a:gd name="T24" fmla="*/ 332 w 470"/>
                  <a:gd name="T25" fmla="*/ 123 h 410"/>
                  <a:gd name="T26" fmla="*/ 349 w 470"/>
                  <a:gd name="T27" fmla="*/ 106 h 410"/>
                  <a:gd name="T28" fmla="*/ 368 w 470"/>
                  <a:gd name="T29" fmla="*/ 65 h 410"/>
                  <a:gd name="T30" fmla="*/ 361 w 470"/>
                  <a:gd name="T31" fmla="*/ 55 h 410"/>
                  <a:gd name="T32" fmla="*/ 311 w 470"/>
                  <a:gd name="T33" fmla="*/ 59 h 410"/>
                  <a:gd name="T34" fmla="*/ 325 w 470"/>
                  <a:gd name="T35" fmla="*/ 36 h 410"/>
                  <a:gd name="T36" fmla="*/ 322 w 470"/>
                  <a:gd name="T37" fmla="*/ 0 h 410"/>
                  <a:gd name="T38" fmla="*/ 0 w 470"/>
                  <a:gd name="T39" fmla="*/ 13 h 410"/>
                  <a:gd name="T40" fmla="*/ 14 w 470"/>
                  <a:gd name="T41" fmla="*/ 141 h 410"/>
                  <a:gd name="T42" fmla="*/ 14 w 470"/>
                  <a:gd name="T43" fmla="*/ 141 h 4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0"/>
                  <a:gd name="T67" fmla="*/ 0 h 410"/>
                  <a:gd name="T68" fmla="*/ 470 w 470"/>
                  <a:gd name="T69" fmla="*/ 410 h 4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0" h="410">
                    <a:moveTo>
                      <a:pt x="18" y="141"/>
                    </a:moveTo>
                    <a:lnTo>
                      <a:pt x="15" y="339"/>
                    </a:lnTo>
                    <a:lnTo>
                      <a:pt x="24" y="350"/>
                    </a:lnTo>
                    <a:lnTo>
                      <a:pt x="58" y="350"/>
                    </a:lnTo>
                    <a:lnTo>
                      <a:pt x="60" y="410"/>
                    </a:lnTo>
                    <a:lnTo>
                      <a:pt x="338" y="407"/>
                    </a:lnTo>
                    <a:lnTo>
                      <a:pt x="334" y="345"/>
                    </a:lnTo>
                    <a:lnTo>
                      <a:pt x="356" y="277"/>
                    </a:lnTo>
                    <a:lnTo>
                      <a:pt x="392" y="230"/>
                    </a:lnTo>
                    <a:lnTo>
                      <a:pt x="389" y="217"/>
                    </a:lnTo>
                    <a:lnTo>
                      <a:pt x="414" y="174"/>
                    </a:lnTo>
                    <a:lnTo>
                      <a:pt x="429" y="127"/>
                    </a:lnTo>
                    <a:lnTo>
                      <a:pt x="424" y="123"/>
                    </a:lnTo>
                    <a:lnTo>
                      <a:pt x="447" y="106"/>
                    </a:lnTo>
                    <a:lnTo>
                      <a:pt x="470" y="65"/>
                    </a:lnTo>
                    <a:lnTo>
                      <a:pt x="461" y="55"/>
                    </a:lnTo>
                    <a:lnTo>
                      <a:pt x="398" y="59"/>
                    </a:lnTo>
                    <a:lnTo>
                      <a:pt x="416" y="36"/>
                    </a:lnTo>
                    <a:lnTo>
                      <a:pt x="411" y="0"/>
                    </a:lnTo>
                    <a:lnTo>
                      <a:pt x="0" y="13"/>
                    </a:lnTo>
                    <a:lnTo>
                      <a:pt x="18" y="141"/>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1" name="Freeform 100"/>
              <p:cNvSpPr>
                <a:spLocks/>
              </p:cNvSpPr>
              <p:nvPr/>
            </p:nvSpPr>
            <p:spPr bwMode="auto">
              <a:xfrm>
                <a:off x="4819602" y="4199269"/>
                <a:ext cx="792190" cy="715111"/>
              </a:xfrm>
              <a:custGeom>
                <a:avLst/>
                <a:gdLst>
                  <a:gd name="T0" fmla="*/ 0 w 531"/>
                  <a:gd name="T1" fmla="*/ 3 h 450"/>
                  <a:gd name="T2" fmla="*/ 5 w 531"/>
                  <a:gd name="T3" fmla="*/ 124 h 450"/>
                  <a:gd name="T4" fmla="*/ 41 w 531"/>
                  <a:gd name="T5" fmla="*/ 213 h 450"/>
                  <a:gd name="T6" fmla="*/ 28 w 531"/>
                  <a:gd name="T7" fmla="*/ 287 h 450"/>
                  <a:gd name="T8" fmla="*/ 31 w 531"/>
                  <a:gd name="T9" fmla="*/ 345 h 450"/>
                  <a:gd name="T10" fmla="*/ 14 w 531"/>
                  <a:gd name="T11" fmla="*/ 374 h 450"/>
                  <a:gd name="T12" fmla="*/ 21 w 531"/>
                  <a:gd name="T13" fmla="*/ 384 h 450"/>
                  <a:gd name="T14" fmla="*/ 76 w 531"/>
                  <a:gd name="T15" fmla="*/ 376 h 450"/>
                  <a:gd name="T16" fmla="*/ 144 w 531"/>
                  <a:gd name="T17" fmla="*/ 399 h 450"/>
                  <a:gd name="T18" fmla="*/ 167 w 531"/>
                  <a:gd name="T19" fmla="*/ 376 h 450"/>
                  <a:gd name="T20" fmla="*/ 233 w 531"/>
                  <a:gd name="T21" fmla="*/ 412 h 450"/>
                  <a:gd name="T22" fmla="*/ 240 w 531"/>
                  <a:gd name="T23" fmla="*/ 431 h 450"/>
                  <a:gd name="T24" fmla="*/ 264 w 531"/>
                  <a:gd name="T25" fmla="*/ 446 h 450"/>
                  <a:gd name="T26" fmla="*/ 278 w 531"/>
                  <a:gd name="T27" fmla="*/ 428 h 450"/>
                  <a:gd name="T28" fmla="*/ 310 w 531"/>
                  <a:gd name="T29" fmla="*/ 444 h 450"/>
                  <a:gd name="T30" fmla="*/ 330 w 531"/>
                  <a:gd name="T31" fmla="*/ 431 h 450"/>
                  <a:gd name="T32" fmla="*/ 326 w 531"/>
                  <a:gd name="T33" fmla="*/ 405 h 450"/>
                  <a:gd name="T34" fmla="*/ 380 w 531"/>
                  <a:gd name="T35" fmla="*/ 428 h 450"/>
                  <a:gd name="T36" fmla="*/ 378 w 531"/>
                  <a:gd name="T37" fmla="*/ 454 h 450"/>
                  <a:gd name="T38" fmla="*/ 414 w 531"/>
                  <a:gd name="T39" fmla="*/ 421 h 450"/>
                  <a:gd name="T40" fmla="*/ 382 w 531"/>
                  <a:gd name="T41" fmla="*/ 416 h 450"/>
                  <a:gd name="T42" fmla="*/ 357 w 531"/>
                  <a:gd name="T43" fmla="*/ 382 h 450"/>
                  <a:gd name="T44" fmla="*/ 388 w 531"/>
                  <a:gd name="T45" fmla="*/ 340 h 450"/>
                  <a:gd name="T46" fmla="*/ 388 w 531"/>
                  <a:gd name="T47" fmla="*/ 316 h 450"/>
                  <a:gd name="T48" fmla="*/ 353 w 531"/>
                  <a:gd name="T49" fmla="*/ 352 h 450"/>
                  <a:gd name="T50" fmla="*/ 337 w 531"/>
                  <a:gd name="T51" fmla="*/ 340 h 450"/>
                  <a:gd name="T52" fmla="*/ 351 w 531"/>
                  <a:gd name="T53" fmla="*/ 321 h 450"/>
                  <a:gd name="T54" fmla="*/ 313 w 531"/>
                  <a:gd name="T55" fmla="*/ 335 h 450"/>
                  <a:gd name="T56" fmla="*/ 289 w 531"/>
                  <a:gd name="T57" fmla="*/ 323 h 450"/>
                  <a:gd name="T58" fmla="*/ 296 w 531"/>
                  <a:gd name="T59" fmla="*/ 301 h 450"/>
                  <a:gd name="T60" fmla="*/ 359 w 531"/>
                  <a:gd name="T61" fmla="*/ 316 h 450"/>
                  <a:gd name="T62" fmla="*/ 335 w 531"/>
                  <a:gd name="T63" fmla="*/ 263 h 450"/>
                  <a:gd name="T64" fmla="*/ 338 w 531"/>
                  <a:gd name="T65" fmla="*/ 220 h 450"/>
                  <a:gd name="T66" fmla="*/ 192 w 531"/>
                  <a:gd name="T67" fmla="*/ 232 h 450"/>
                  <a:gd name="T68" fmla="*/ 211 w 531"/>
                  <a:gd name="T69" fmla="*/ 144 h 450"/>
                  <a:gd name="T70" fmla="*/ 235 w 531"/>
                  <a:gd name="T71" fmla="*/ 102 h 450"/>
                  <a:gd name="T72" fmla="*/ 227 w 531"/>
                  <a:gd name="T73" fmla="*/ 90 h 450"/>
                  <a:gd name="T74" fmla="*/ 216 w 531"/>
                  <a:gd name="T75" fmla="*/ 0 h 450"/>
                  <a:gd name="T76" fmla="*/ 0 w 531"/>
                  <a:gd name="T77" fmla="*/ 3 h 450"/>
                  <a:gd name="T78" fmla="*/ 0 w 531"/>
                  <a:gd name="T79" fmla="*/ 3 h 450"/>
                  <a:gd name="T80" fmla="*/ 0 w 531"/>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1"/>
                  <a:gd name="T124" fmla="*/ 0 h 450"/>
                  <a:gd name="T125" fmla="*/ 531 w 531"/>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1" h="450">
                    <a:moveTo>
                      <a:pt x="0" y="3"/>
                    </a:moveTo>
                    <a:lnTo>
                      <a:pt x="5" y="124"/>
                    </a:lnTo>
                    <a:lnTo>
                      <a:pt x="53" y="213"/>
                    </a:lnTo>
                    <a:lnTo>
                      <a:pt x="36" y="283"/>
                    </a:lnTo>
                    <a:lnTo>
                      <a:pt x="39" y="341"/>
                    </a:lnTo>
                    <a:lnTo>
                      <a:pt x="18" y="370"/>
                    </a:lnTo>
                    <a:lnTo>
                      <a:pt x="26" y="380"/>
                    </a:lnTo>
                    <a:lnTo>
                      <a:pt x="97" y="372"/>
                    </a:lnTo>
                    <a:lnTo>
                      <a:pt x="184" y="395"/>
                    </a:lnTo>
                    <a:lnTo>
                      <a:pt x="214" y="372"/>
                    </a:lnTo>
                    <a:lnTo>
                      <a:pt x="299" y="408"/>
                    </a:lnTo>
                    <a:lnTo>
                      <a:pt x="306" y="427"/>
                    </a:lnTo>
                    <a:lnTo>
                      <a:pt x="338" y="442"/>
                    </a:lnTo>
                    <a:lnTo>
                      <a:pt x="356" y="424"/>
                    </a:lnTo>
                    <a:lnTo>
                      <a:pt x="397" y="440"/>
                    </a:lnTo>
                    <a:lnTo>
                      <a:pt x="422" y="427"/>
                    </a:lnTo>
                    <a:lnTo>
                      <a:pt x="418" y="401"/>
                    </a:lnTo>
                    <a:lnTo>
                      <a:pt x="487" y="424"/>
                    </a:lnTo>
                    <a:lnTo>
                      <a:pt x="484" y="450"/>
                    </a:lnTo>
                    <a:lnTo>
                      <a:pt x="531" y="417"/>
                    </a:lnTo>
                    <a:lnTo>
                      <a:pt x="489" y="412"/>
                    </a:lnTo>
                    <a:lnTo>
                      <a:pt x="458" y="378"/>
                    </a:lnTo>
                    <a:lnTo>
                      <a:pt x="497" y="336"/>
                    </a:lnTo>
                    <a:lnTo>
                      <a:pt x="497" y="312"/>
                    </a:lnTo>
                    <a:lnTo>
                      <a:pt x="453" y="348"/>
                    </a:lnTo>
                    <a:lnTo>
                      <a:pt x="432" y="336"/>
                    </a:lnTo>
                    <a:lnTo>
                      <a:pt x="450" y="317"/>
                    </a:lnTo>
                    <a:lnTo>
                      <a:pt x="401" y="331"/>
                    </a:lnTo>
                    <a:lnTo>
                      <a:pt x="371" y="319"/>
                    </a:lnTo>
                    <a:lnTo>
                      <a:pt x="379" y="297"/>
                    </a:lnTo>
                    <a:lnTo>
                      <a:pt x="461" y="312"/>
                    </a:lnTo>
                    <a:lnTo>
                      <a:pt x="429" y="259"/>
                    </a:lnTo>
                    <a:lnTo>
                      <a:pt x="434" y="220"/>
                    </a:lnTo>
                    <a:lnTo>
                      <a:pt x="246" y="228"/>
                    </a:lnTo>
                    <a:lnTo>
                      <a:pt x="269" y="144"/>
                    </a:lnTo>
                    <a:lnTo>
                      <a:pt x="301" y="102"/>
                    </a:lnTo>
                    <a:lnTo>
                      <a:pt x="291" y="90"/>
                    </a:lnTo>
                    <a:lnTo>
                      <a:pt x="278" y="0"/>
                    </a:lnTo>
                    <a:lnTo>
                      <a:pt x="0" y="3"/>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2" name="Freeform 101"/>
              <p:cNvSpPr>
                <a:spLocks/>
              </p:cNvSpPr>
              <p:nvPr/>
            </p:nvSpPr>
            <p:spPr bwMode="auto">
              <a:xfrm>
                <a:off x="5220841" y="1544611"/>
                <a:ext cx="790475" cy="420149"/>
              </a:xfrm>
              <a:custGeom>
                <a:avLst/>
                <a:gdLst>
                  <a:gd name="T0" fmla="*/ 148 w 530"/>
                  <a:gd name="T1" fmla="*/ 177 h 264"/>
                  <a:gd name="T2" fmla="*/ 154 w 530"/>
                  <a:gd name="T3" fmla="*/ 193 h 264"/>
                  <a:gd name="T4" fmla="*/ 168 w 530"/>
                  <a:gd name="T5" fmla="*/ 198 h 264"/>
                  <a:gd name="T6" fmla="*/ 188 w 530"/>
                  <a:gd name="T7" fmla="*/ 268 h 264"/>
                  <a:gd name="T8" fmla="*/ 226 w 530"/>
                  <a:gd name="T9" fmla="*/ 172 h 264"/>
                  <a:gd name="T10" fmla="*/ 243 w 530"/>
                  <a:gd name="T11" fmla="*/ 175 h 264"/>
                  <a:gd name="T12" fmla="*/ 268 w 530"/>
                  <a:gd name="T13" fmla="*/ 161 h 264"/>
                  <a:gd name="T14" fmla="*/ 307 w 530"/>
                  <a:gd name="T15" fmla="*/ 161 h 264"/>
                  <a:gd name="T16" fmla="*/ 321 w 530"/>
                  <a:gd name="T17" fmla="*/ 138 h 264"/>
                  <a:gd name="T18" fmla="*/ 397 w 530"/>
                  <a:gd name="T19" fmla="*/ 141 h 264"/>
                  <a:gd name="T20" fmla="*/ 413 w 530"/>
                  <a:gd name="T21" fmla="*/ 123 h 264"/>
                  <a:gd name="T22" fmla="*/ 387 w 530"/>
                  <a:gd name="T23" fmla="*/ 86 h 264"/>
                  <a:gd name="T24" fmla="*/ 341 w 530"/>
                  <a:gd name="T25" fmla="*/ 87 h 264"/>
                  <a:gd name="T26" fmla="*/ 303 w 530"/>
                  <a:gd name="T27" fmla="*/ 81 h 264"/>
                  <a:gd name="T28" fmla="*/ 255 w 530"/>
                  <a:gd name="T29" fmla="*/ 81 h 264"/>
                  <a:gd name="T30" fmla="*/ 240 w 530"/>
                  <a:gd name="T31" fmla="*/ 112 h 264"/>
                  <a:gd name="T32" fmla="*/ 214 w 530"/>
                  <a:gd name="T33" fmla="*/ 94 h 264"/>
                  <a:gd name="T34" fmla="*/ 189 w 530"/>
                  <a:gd name="T35" fmla="*/ 97 h 264"/>
                  <a:gd name="T36" fmla="*/ 181 w 530"/>
                  <a:gd name="T37" fmla="*/ 65 h 264"/>
                  <a:gd name="T38" fmla="*/ 126 w 530"/>
                  <a:gd name="T39" fmla="*/ 60 h 264"/>
                  <a:gd name="T40" fmla="*/ 120 w 530"/>
                  <a:gd name="T41" fmla="*/ 48 h 264"/>
                  <a:gd name="T42" fmla="*/ 144 w 530"/>
                  <a:gd name="T43" fmla="*/ 14 h 264"/>
                  <a:gd name="T44" fmla="*/ 164 w 530"/>
                  <a:gd name="T45" fmla="*/ 13 h 264"/>
                  <a:gd name="T46" fmla="*/ 144 w 530"/>
                  <a:gd name="T47" fmla="*/ 0 h 264"/>
                  <a:gd name="T48" fmla="*/ 114 w 530"/>
                  <a:gd name="T49" fmla="*/ 10 h 264"/>
                  <a:gd name="T50" fmla="*/ 63 w 530"/>
                  <a:gd name="T51" fmla="*/ 74 h 264"/>
                  <a:gd name="T52" fmla="*/ 38 w 530"/>
                  <a:gd name="T53" fmla="*/ 81 h 264"/>
                  <a:gd name="T54" fmla="*/ 0 w 530"/>
                  <a:gd name="T55" fmla="*/ 113 h 264"/>
                  <a:gd name="T56" fmla="*/ 148 w 530"/>
                  <a:gd name="T57" fmla="*/ 177 h 264"/>
                  <a:gd name="T58" fmla="*/ 148 w 530"/>
                  <a:gd name="T59" fmla="*/ 177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30"/>
                  <a:gd name="T91" fmla="*/ 0 h 264"/>
                  <a:gd name="T92" fmla="*/ 530 w 530"/>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30" h="264">
                    <a:moveTo>
                      <a:pt x="191" y="173"/>
                    </a:moveTo>
                    <a:lnTo>
                      <a:pt x="198" y="189"/>
                    </a:lnTo>
                    <a:lnTo>
                      <a:pt x="216" y="194"/>
                    </a:lnTo>
                    <a:lnTo>
                      <a:pt x="242" y="264"/>
                    </a:lnTo>
                    <a:lnTo>
                      <a:pt x="288" y="168"/>
                    </a:lnTo>
                    <a:lnTo>
                      <a:pt x="313" y="171"/>
                    </a:lnTo>
                    <a:lnTo>
                      <a:pt x="344" y="157"/>
                    </a:lnTo>
                    <a:lnTo>
                      <a:pt x="394" y="157"/>
                    </a:lnTo>
                    <a:lnTo>
                      <a:pt x="412" y="134"/>
                    </a:lnTo>
                    <a:lnTo>
                      <a:pt x="510" y="137"/>
                    </a:lnTo>
                    <a:lnTo>
                      <a:pt x="530" y="123"/>
                    </a:lnTo>
                    <a:lnTo>
                      <a:pt x="497" y="86"/>
                    </a:lnTo>
                    <a:lnTo>
                      <a:pt x="437" y="87"/>
                    </a:lnTo>
                    <a:lnTo>
                      <a:pt x="389" y="81"/>
                    </a:lnTo>
                    <a:lnTo>
                      <a:pt x="327" y="81"/>
                    </a:lnTo>
                    <a:lnTo>
                      <a:pt x="306" y="112"/>
                    </a:lnTo>
                    <a:lnTo>
                      <a:pt x="276" y="94"/>
                    </a:lnTo>
                    <a:lnTo>
                      <a:pt x="243" y="97"/>
                    </a:lnTo>
                    <a:lnTo>
                      <a:pt x="232" y="65"/>
                    </a:lnTo>
                    <a:lnTo>
                      <a:pt x="162" y="60"/>
                    </a:lnTo>
                    <a:lnTo>
                      <a:pt x="154" y="48"/>
                    </a:lnTo>
                    <a:lnTo>
                      <a:pt x="185" y="14"/>
                    </a:lnTo>
                    <a:lnTo>
                      <a:pt x="211" y="13"/>
                    </a:lnTo>
                    <a:lnTo>
                      <a:pt x="185" y="0"/>
                    </a:lnTo>
                    <a:lnTo>
                      <a:pt x="146" y="10"/>
                    </a:lnTo>
                    <a:lnTo>
                      <a:pt x="81" y="74"/>
                    </a:lnTo>
                    <a:lnTo>
                      <a:pt x="49" y="81"/>
                    </a:lnTo>
                    <a:lnTo>
                      <a:pt x="0" y="113"/>
                    </a:lnTo>
                    <a:lnTo>
                      <a:pt x="191" y="173"/>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3" name="Freeform 102"/>
              <p:cNvSpPr>
                <a:spLocks/>
              </p:cNvSpPr>
              <p:nvPr/>
            </p:nvSpPr>
            <p:spPr bwMode="auto">
              <a:xfrm>
                <a:off x="5730106" y="1805275"/>
                <a:ext cx="536701" cy="754554"/>
              </a:xfrm>
              <a:custGeom>
                <a:avLst/>
                <a:gdLst>
                  <a:gd name="T0" fmla="*/ 32 w 359"/>
                  <a:gd name="T1" fmla="*/ 395 h 476"/>
                  <a:gd name="T2" fmla="*/ 28 w 359"/>
                  <a:gd name="T3" fmla="*/ 316 h 476"/>
                  <a:gd name="T4" fmla="*/ 5 w 359"/>
                  <a:gd name="T5" fmla="*/ 258 h 476"/>
                  <a:gd name="T6" fmla="*/ 14 w 359"/>
                  <a:gd name="T7" fmla="*/ 136 h 476"/>
                  <a:gd name="T8" fmla="*/ 55 w 359"/>
                  <a:gd name="T9" fmla="*/ 73 h 476"/>
                  <a:gd name="T10" fmla="*/ 52 w 359"/>
                  <a:gd name="T11" fmla="*/ 120 h 476"/>
                  <a:gd name="T12" fmla="*/ 64 w 359"/>
                  <a:gd name="T13" fmla="*/ 110 h 476"/>
                  <a:gd name="T14" fmla="*/ 64 w 359"/>
                  <a:gd name="T15" fmla="*/ 72 h 476"/>
                  <a:gd name="T16" fmla="*/ 80 w 359"/>
                  <a:gd name="T17" fmla="*/ 49 h 476"/>
                  <a:gd name="T18" fmla="*/ 85 w 359"/>
                  <a:gd name="T19" fmla="*/ 7 h 476"/>
                  <a:gd name="T20" fmla="*/ 99 w 359"/>
                  <a:gd name="T21" fmla="*/ 0 h 476"/>
                  <a:gd name="T22" fmla="*/ 185 w 359"/>
                  <a:gd name="T23" fmla="*/ 38 h 476"/>
                  <a:gd name="T24" fmla="*/ 192 w 359"/>
                  <a:gd name="T25" fmla="*/ 68 h 476"/>
                  <a:gd name="T26" fmla="*/ 204 w 359"/>
                  <a:gd name="T27" fmla="*/ 97 h 476"/>
                  <a:gd name="T28" fmla="*/ 206 w 359"/>
                  <a:gd name="T29" fmla="*/ 149 h 476"/>
                  <a:gd name="T30" fmla="*/ 177 w 359"/>
                  <a:gd name="T31" fmla="*/ 195 h 476"/>
                  <a:gd name="T32" fmla="*/ 175 w 359"/>
                  <a:gd name="T33" fmla="*/ 229 h 476"/>
                  <a:gd name="T34" fmla="*/ 192 w 359"/>
                  <a:gd name="T35" fmla="*/ 240 h 476"/>
                  <a:gd name="T36" fmla="*/ 216 w 359"/>
                  <a:gd name="T37" fmla="*/ 193 h 476"/>
                  <a:gd name="T38" fmla="*/ 237 w 359"/>
                  <a:gd name="T39" fmla="*/ 177 h 476"/>
                  <a:gd name="T40" fmla="*/ 252 w 359"/>
                  <a:gd name="T41" fmla="*/ 186 h 476"/>
                  <a:gd name="T42" fmla="*/ 282 w 359"/>
                  <a:gd name="T43" fmla="*/ 292 h 476"/>
                  <a:gd name="T44" fmla="*/ 263 w 359"/>
                  <a:gd name="T45" fmla="*/ 337 h 476"/>
                  <a:gd name="T46" fmla="*/ 257 w 359"/>
                  <a:gd name="T47" fmla="*/ 369 h 476"/>
                  <a:gd name="T48" fmla="*/ 246 w 359"/>
                  <a:gd name="T49" fmla="*/ 379 h 476"/>
                  <a:gd name="T50" fmla="*/ 246 w 359"/>
                  <a:gd name="T51" fmla="*/ 408 h 476"/>
                  <a:gd name="T52" fmla="*/ 231 w 359"/>
                  <a:gd name="T53" fmla="*/ 447 h 476"/>
                  <a:gd name="T54" fmla="*/ 137 w 359"/>
                  <a:gd name="T55" fmla="*/ 463 h 476"/>
                  <a:gd name="T56" fmla="*/ 136 w 359"/>
                  <a:gd name="T57" fmla="*/ 457 h 476"/>
                  <a:gd name="T58" fmla="*/ 0 w 359"/>
                  <a:gd name="T59" fmla="*/ 476 h 476"/>
                  <a:gd name="T60" fmla="*/ 32 w 359"/>
                  <a:gd name="T61" fmla="*/ 395 h 476"/>
                  <a:gd name="T62" fmla="*/ 32 w 359"/>
                  <a:gd name="T63" fmla="*/ 395 h 4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9"/>
                  <a:gd name="T97" fmla="*/ 0 h 476"/>
                  <a:gd name="T98" fmla="*/ 359 w 359"/>
                  <a:gd name="T99" fmla="*/ 476 h 47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9" h="476">
                    <a:moveTo>
                      <a:pt x="40" y="395"/>
                    </a:moveTo>
                    <a:lnTo>
                      <a:pt x="36" y="316"/>
                    </a:lnTo>
                    <a:lnTo>
                      <a:pt x="5" y="258"/>
                    </a:lnTo>
                    <a:lnTo>
                      <a:pt x="18" y="136"/>
                    </a:lnTo>
                    <a:lnTo>
                      <a:pt x="70" y="73"/>
                    </a:lnTo>
                    <a:lnTo>
                      <a:pt x="66" y="120"/>
                    </a:lnTo>
                    <a:lnTo>
                      <a:pt x="82" y="110"/>
                    </a:lnTo>
                    <a:lnTo>
                      <a:pt x="82" y="72"/>
                    </a:lnTo>
                    <a:lnTo>
                      <a:pt x="102" y="49"/>
                    </a:lnTo>
                    <a:lnTo>
                      <a:pt x="108" y="7"/>
                    </a:lnTo>
                    <a:lnTo>
                      <a:pt x="126" y="0"/>
                    </a:lnTo>
                    <a:lnTo>
                      <a:pt x="235" y="38"/>
                    </a:lnTo>
                    <a:lnTo>
                      <a:pt x="244" y="68"/>
                    </a:lnTo>
                    <a:lnTo>
                      <a:pt x="259" y="97"/>
                    </a:lnTo>
                    <a:lnTo>
                      <a:pt x="262" y="149"/>
                    </a:lnTo>
                    <a:lnTo>
                      <a:pt x="225" y="195"/>
                    </a:lnTo>
                    <a:lnTo>
                      <a:pt x="223" y="229"/>
                    </a:lnTo>
                    <a:lnTo>
                      <a:pt x="244" y="240"/>
                    </a:lnTo>
                    <a:lnTo>
                      <a:pt x="274" y="193"/>
                    </a:lnTo>
                    <a:lnTo>
                      <a:pt x="303" y="177"/>
                    </a:lnTo>
                    <a:lnTo>
                      <a:pt x="322" y="186"/>
                    </a:lnTo>
                    <a:lnTo>
                      <a:pt x="359" y="292"/>
                    </a:lnTo>
                    <a:lnTo>
                      <a:pt x="333" y="337"/>
                    </a:lnTo>
                    <a:lnTo>
                      <a:pt x="327" y="369"/>
                    </a:lnTo>
                    <a:lnTo>
                      <a:pt x="312" y="379"/>
                    </a:lnTo>
                    <a:lnTo>
                      <a:pt x="312" y="408"/>
                    </a:lnTo>
                    <a:lnTo>
                      <a:pt x="293" y="447"/>
                    </a:lnTo>
                    <a:lnTo>
                      <a:pt x="175" y="463"/>
                    </a:lnTo>
                    <a:lnTo>
                      <a:pt x="172" y="457"/>
                    </a:lnTo>
                    <a:lnTo>
                      <a:pt x="0" y="476"/>
                    </a:lnTo>
                    <a:lnTo>
                      <a:pt x="40" y="395"/>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4" name="Freeform 103"/>
              <p:cNvSpPr>
                <a:spLocks/>
              </p:cNvSpPr>
              <p:nvPr/>
            </p:nvSpPr>
            <p:spPr bwMode="auto">
              <a:xfrm>
                <a:off x="4924198" y="1661223"/>
                <a:ext cx="733891" cy="799141"/>
              </a:xfrm>
              <a:custGeom>
                <a:avLst/>
                <a:gdLst>
                  <a:gd name="T0" fmla="*/ 9 w 492"/>
                  <a:gd name="T1" fmla="*/ 192 h 503"/>
                  <a:gd name="T2" fmla="*/ 8 w 492"/>
                  <a:gd name="T3" fmla="*/ 256 h 503"/>
                  <a:gd name="T4" fmla="*/ 55 w 492"/>
                  <a:gd name="T5" fmla="*/ 293 h 503"/>
                  <a:gd name="T6" fmla="*/ 73 w 492"/>
                  <a:gd name="T7" fmla="*/ 319 h 503"/>
                  <a:gd name="T8" fmla="*/ 111 w 492"/>
                  <a:gd name="T9" fmla="*/ 355 h 503"/>
                  <a:gd name="T10" fmla="*/ 116 w 492"/>
                  <a:gd name="T11" fmla="*/ 397 h 503"/>
                  <a:gd name="T12" fmla="*/ 123 w 492"/>
                  <a:gd name="T13" fmla="*/ 454 h 503"/>
                  <a:gd name="T14" fmla="*/ 159 w 492"/>
                  <a:gd name="T15" fmla="*/ 507 h 503"/>
                  <a:gd name="T16" fmla="*/ 349 w 492"/>
                  <a:gd name="T17" fmla="*/ 493 h 503"/>
                  <a:gd name="T18" fmla="*/ 339 w 492"/>
                  <a:gd name="T19" fmla="*/ 415 h 503"/>
                  <a:gd name="T20" fmla="*/ 355 w 492"/>
                  <a:gd name="T21" fmla="*/ 297 h 503"/>
                  <a:gd name="T22" fmla="*/ 355 w 492"/>
                  <a:gd name="T23" fmla="*/ 264 h 503"/>
                  <a:gd name="T24" fmla="*/ 383 w 492"/>
                  <a:gd name="T25" fmla="*/ 168 h 503"/>
                  <a:gd name="T26" fmla="*/ 376 w 492"/>
                  <a:gd name="T27" fmla="*/ 165 h 503"/>
                  <a:gd name="T28" fmla="*/ 358 w 492"/>
                  <a:gd name="T29" fmla="*/ 218 h 503"/>
                  <a:gd name="T30" fmla="*/ 343 w 492"/>
                  <a:gd name="T31" fmla="*/ 221 h 503"/>
                  <a:gd name="T32" fmla="*/ 336 w 492"/>
                  <a:gd name="T33" fmla="*/ 244 h 503"/>
                  <a:gd name="T34" fmla="*/ 319 w 492"/>
                  <a:gd name="T35" fmla="*/ 263 h 503"/>
                  <a:gd name="T36" fmla="*/ 331 w 492"/>
                  <a:gd name="T37" fmla="*/ 210 h 503"/>
                  <a:gd name="T38" fmla="*/ 343 w 492"/>
                  <a:gd name="T39" fmla="*/ 191 h 503"/>
                  <a:gd name="T40" fmla="*/ 323 w 492"/>
                  <a:gd name="T41" fmla="*/ 121 h 503"/>
                  <a:gd name="T42" fmla="*/ 309 w 492"/>
                  <a:gd name="T43" fmla="*/ 116 h 503"/>
                  <a:gd name="T44" fmla="*/ 303 w 492"/>
                  <a:gd name="T45" fmla="*/ 100 h 503"/>
                  <a:gd name="T46" fmla="*/ 155 w 492"/>
                  <a:gd name="T47" fmla="*/ 40 h 503"/>
                  <a:gd name="T48" fmla="*/ 136 w 492"/>
                  <a:gd name="T49" fmla="*/ 29 h 503"/>
                  <a:gd name="T50" fmla="*/ 126 w 492"/>
                  <a:gd name="T51" fmla="*/ 40 h 503"/>
                  <a:gd name="T52" fmla="*/ 122 w 492"/>
                  <a:gd name="T53" fmla="*/ 37 h 503"/>
                  <a:gd name="T54" fmla="*/ 128 w 492"/>
                  <a:gd name="T55" fmla="*/ 16 h 503"/>
                  <a:gd name="T56" fmla="*/ 131 w 492"/>
                  <a:gd name="T57" fmla="*/ 3 h 503"/>
                  <a:gd name="T58" fmla="*/ 126 w 492"/>
                  <a:gd name="T59" fmla="*/ 0 h 503"/>
                  <a:gd name="T60" fmla="*/ 65 w 492"/>
                  <a:gd name="T61" fmla="*/ 32 h 503"/>
                  <a:gd name="T62" fmla="*/ 59 w 492"/>
                  <a:gd name="T63" fmla="*/ 34 h 503"/>
                  <a:gd name="T64" fmla="*/ 47 w 492"/>
                  <a:gd name="T65" fmla="*/ 26 h 503"/>
                  <a:gd name="T66" fmla="*/ 35 w 492"/>
                  <a:gd name="T67" fmla="*/ 35 h 503"/>
                  <a:gd name="T68" fmla="*/ 38 w 492"/>
                  <a:gd name="T69" fmla="*/ 94 h 503"/>
                  <a:gd name="T70" fmla="*/ 0 w 492"/>
                  <a:gd name="T71" fmla="*/ 152 h 503"/>
                  <a:gd name="T72" fmla="*/ 9 w 492"/>
                  <a:gd name="T73" fmla="*/ 192 h 503"/>
                  <a:gd name="T74" fmla="*/ 9 w 492"/>
                  <a:gd name="T75" fmla="*/ 192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2"/>
                  <a:gd name="T115" fmla="*/ 0 h 503"/>
                  <a:gd name="T116" fmla="*/ 492 w 492"/>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2" h="503">
                    <a:moveTo>
                      <a:pt x="13" y="192"/>
                    </a:moveTo>
                    <a:lnTo>
                      <a:pt x="11" y="252"/>
                    </a:lnTo>
                    <a:lnTo>
                      <a:pt x="71" y="289"/>
                    </a:lnTo>
                    <a:lnTo>
                      <a:pt x="94" y="315"/>
                    </a:lnTo>
                    <a:lnTo>
                      <a:pt x="143" y="351"/>
                    </a:lnTo>
                    <a:lnTo>
                      <a:pt x="149" y="393"/>
                    </a:lnTo>
                    <a:lnTo>
                      <a:pt x="159" y="450"/>
                    </a:lnTo>
                    <a:lnTo>
                      <a:pt x="204" y="503"/>
                    </a:lnTo>
                    <a:lnTo>
                      <a:pt x="449" y="489"/>
                    </a:lnTo>
                    <a:lnTo>
                      <a:pt x="436" y="411"/>
                    </a:lnTo>
                    <a:lnTo>
                      <a:pt x="457" y="293"/>
                    </a:lnTo>
                    <a:lnTo>
                      <a:pt x="457" y="260"/>
                    </a:lnTo>
                    <a:lnTo>
                      <a:pt x="492" y="168"/>
                    </a:lnTo>
                    <a:lnTo>
                      <a:pt x="483" y="165"/>
                    </a:lnTo>
                    <a:lnTo>
                      <a:pt x="460" y="218"/>
                    </a:lnTo>
                    <a:lnTo>
                      <a:pt x="441" y="221"/>
                    </a:lnTo>
                    <a:lnTo>
                      <a:pt x="432" y="244"/>
                    </a:lnTo>
                    <a:lnTo>
                      <a:pt x="411" y="259"/>
                    </a:lnTo>
                    <a:lnTo>
                      <a:pt x="426" y="210"/>
                    </a:lnTo>
                    <a:lnTo>
                      <a:pt x="441" y="191"/>
                    </a:lnTo>
                    <a:lnTo>
                      <a:pt x="415" y="121"/>
                    </a:lnTo>
                    <a:lnTo>
                      <a:pt x="397" y="116"/>
                    </a:lnTo>
                    <a:lnTo>
                      <a:pt x="390" y="100"/>
                    </a:lnTo>
                    <a:lnTo>
                      <a:pt x="199" y="40"/>
                    </a:lnTo>
                    <a:lnTo>
                      <a:pt x="175" y="29"/>
                    </a:lnTo>
                    <a:lnTo>
                      <a:pt x="162" y="40"/>
                    </a:lnTo>
                    <a:lnTo>
                      <a:pt x="157" y="37"/>
                    </a:lnTo>
                    <a:lnTo>
                      <a:pt x="164" y="16"/>
                    </a:lnTo>
                    <a:lnTo>
                      <a:pt x="169" y="3"/>
                    </a:lnTo>
                    <a:lnTo>
                      <a:pt x="162" y="0"/>
                    </a:lnTo>
                    <a:lnTo>
                      <a:pt x="84" y="32"/>
                    </a:lnTo>
                    <a:lnTo>
                      <a:pt x="76" y="34"/>
                    </a:lnTo>
                    <a:lnTo>
                      <a:pt x="60" y="26"/>
                    </a:lnTo>
                    <a:lnTo>
                      <a:pt x="45" y="35"/>
                    </a:lnTo>
                    <a:lnTo>
                      <a:pt x="49" y="94"/>
                    </a:lnTo>
                    <a:lnTo>
                      <a:pt x="0" y="152"/>
                    </a:lnTo>
                    <a:lnTo>
                      <a:pt x="13" y="192"/>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5" name="Freeform 104"/>
              <p:cNvSpPr>
                <a:spLocks/>
              </p:cNvSpPr>
              <p:nvPr/>
            </p:nvSpPr>
            <p:spPr bwMode="auto">
              <a:xfrm>
                <a:off x="5136820" y="2436356"/>
                <a:ext cx="546989" cy="1018648"/>
              </a:xfrm>
              <a:custGeom>
                <a:avLst/>
                <a:gdLst>
                  <a:gd name="T0" fmla="*/ 6 w 366"/>
                  <a:gd name="T1" fmla="*/ 262 h 640"/>
                  <a:gd name="T2" fmla="*/ 34 w 366"/>
                  <a:gd name="T3" fmla="*/ 181 h 640"/>
                  <a:gd name="T4" fmla="*/ 24 w 366"/>
                  <a:gd name="T5" fmla="*/ 150 h 640"/>
                  <a:gd name="T6" fmla="*/ 74 w 366"/>
                  <a:gd name="T7" fmla="*/ 101 h 640"/>
                  <a:gd name="T8" fmla="*/ 83 w 366"/>
                  <a:gd name="T9" fmla="*/ 66 h 640"/>
                  <a:gd name="T10" fmla="*/ 48 w 366"/>
                  <a:gd name="T11" fmla="*/ 14 h 640"/>
                  <a:gd name="T12" fmla="*/ 240 w 366"/>
                  <a:gd name="T13" fmla="*/ 0 h 640"/>
                  <a:gd name="T14" fmla="*/ 242 w 366"/>
                  <a:gd name="T15" fmla="*/ 37 h 640"/>
                  <a:gd name="T16" fmla="*/ 262 w 366"/>
                  <a:gd name="T17" fmla="*/ 85 h 640"/>
                  <a:gd name="T18" fmla="*/ 279 w 366"/>
                  <a:gd name="T19" fmla="*/ 334 h 640"/>
                  <a:gd name="T20" fmla="*/ 275 w 366"/>
                  <a:gd name="T21" fmla="*/ 384 h 640"/>
                  <a:gd name="T22" fmla="*/ 286 w 366"/>
                  <a:gd name="T23" fmla="*/ 413 h 640"/>
                  <a:gd name="T24" fmla="*/ 274 w 366"/>
                  <a:gd name="T25" fmla="*/ 468 h 640"/>
                  <a:gd name="T26" fmla="*/ 258 w 366"/>
                  <a:gd name="T27" fmla="*/ 492 h 640"/>
                  <a:gd name="T28" fmla="*/ 252 w 366"/>
                  <a:gd name="T29" fmla="*/ 533 h 640"/>
                  <a:gd name="T30" fmla="*/ 259 w 366"/>
                  <a:gd name="T31" fmla="*/ 546 h 640"/>
                  <a:gd name="T32" fmla="*/ 253 w 366"/>
                  <a:gd name="T33" fmla="*/ 568 h 640"/>
                  <a:gd name="T34" fmla="*/ 256 w 366"/>
                  <a:gd name="T35" fmla="*/ 577 h 640"/>
                  <a:gd name="T36" fmla="*/ 233 w 366"/>
                  <a:gd name="T37" fmla="*/ 588 h 640"/>
                  <a:gd name="T38" fmla="*/ 227 w 366"/>
                  <a:gd name="T39" fmla="*/ 628 h 640"/>
                  <a:gd name="T40" fmla="*/ 196 w 366"/>
                  <a:gd name="T41" fmla="*/ 615 h 640"/>
                  <a:gd name="T42" fmla="*/ 180 w 366"/>
                  <a:gd name="T43" fmla="*/ 644 h 640"/>
                  <a:gd name="T44" fmla="*/ 169 w 366"/>
                  <a:gd name="T45" fmla="*/ 641 h 640"/>
                  <a:gd name="T46" fmla="*/ 158 w 366"/>
                  <a:gd name="T47" fmla="*/ 615 h 640"/>
                  <a:gd name="T48" fmla="*/ 140 w 366"/>
                  <a:gd name="T49" fmla="*/ 552 h 640"/>
                  <a:gd name="T50" fmla="*/ 97 w 366"/>
                  <a:gd name="T51" fmla="*/ 520 h 640"/>
                  <a:gd name="T52" fmla="*/ 88 w 366"/>
                  <a:gd name="T53" fmla="*/ 487 h 640"/>
                  <a:gd name="T54" fmla="*/ 102 w 366"/>
                  <a:gd name="T55" fmla="*/ 437 h 640"/>
                  <a:gd name="T56" fmla="*/ 90 w 366"/>
                  <a:gd name="T57" fmla="*/ 428 h 640"/>
                  <a:gd name="T58" fmla="*/ 63 w 366"/>
                  <a:gd name="T59" fmla="*/ 428 h 640"/>
                  <a:gd name="T60" fmla="*/ 56 w 366"/>
                  <a:gd name="T61" fmla="*/ 397 h 640"/>
                  <a:gd name="T62" fmla="*/ 10 w 366"/>
                  <a:gd name="T63" fmla="*/ 335 h 640"/>
                  <a:gd name="T64" fmla="*/ 0 w 366"/>
                  <a:gd name="T65" fmla="*/ 281 h 640"/>
                  <a:gd name="T66" fmla="*/ 6 w 366"/>
                  <a:gd name="T67" fmla="*/ 262 h 640"/>
                  <a:gd name="T68" fmla="*/ 6 w 366"/>
                  <a:gd name="T69" fmla="*/ 262 h 6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6"/>
                  <a:gd name="T106" fmla="*/ 0 h 640"/>
                  <a:gd name="T107" fmla="*/ 366 w 366"/>
                  <a:gd name="T108" fmla="*/ 640 h 6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6" h="640">
                    <a:moveTo>
                      <a:pt x="6" y="262"/>
                    </a:moveTo>
                    <a:lnTo>
                      <a:pt x="43" y="181"/>
                    </a:lnTo>
                    <a:lnTo>
                      <a:pt x="32" y="150"/>
                    </a:lnTo>
                    <a:lnTo>
                      <a:pt x="95" y="101"/>
                    </a:lnTo>
                    <a:lnTo>
                      <a:pt x="106" y="66"/>
                    </a:lnTo>
                    <a:lnTo>
                      <a:pt x="61" y="14"/>
                    </a:lnTo>
                    <a:lnTo>
                      <a:pt x="306" y="0"/>
                    </a:lnTo>
                    <a:lnTo>
                      <a:pt x="312" y="37"/>
                    </a:lnTo>
                    <a:lnTo>
                      <a:pt x="336" y="85"/>
                    </a:lnTo>
                    <a:lnTo>
                      <a:pt x="357" y="330"/>
                    </a:lnTo>
                    <a:lnTo>
                      <a:pt x="353" y="380"/>
                    </a:lnTo>
                    <a:lnTo>
                      <a:pt x="366" y="409"/>
                    </a:lnTo>
                    <a:lnTo>
                      <a:pt x="351" y="464"/>
                    </a:lnTo>
                    <a:lnTo>
                      <a:pt x="332" y="488"/>
                    </a:lnTo>
                    <a:lnTo>
                      <a:pt x="322" y="529"/>
                    </a:lnTo>
                    <a:lnTo>
                      <a:pt x="333" y="542"/>
                    </a:lnTo>
                    <a:lnTo>
                      <a:pt x="323" y="564"/>
                    </a:lnTo>
                    <a:lnTo>
                      <a:pt x="328" y="573"/>
                    </a:lnTo>
                    <a:lnTo>
                      <a:pt x="299" y="584"/>
                    </a:lnTo>
                    <a:lnTo>
                      <a:pt x="293" y="624"/>
                    </a:lnTo>
                    <a:lnTo>
                      <a:pt x="251" y="611"/>
                    </a:lnTo>
                    <a:lnTo>
                      <a:pt x="230" y="640"/>
                    </a:lnTo>
                    <a:lnTo>
                      <a:pt x="217" y="637"/>
                    </a:lnTo>
                    <a:lnTo>
                      <a:pt x="202" y="611"/>
                    </a:lnTo>
                    <a:lnTo>
                      <a:pt x="179" y="548"/>
                    </a:lnTo>
                    <a:lnTo>
                      <a:pt x="124" y="516"/>
                    </a:lnTo>
                    <a:lnTo>
                      <a:pt x="113" y="483"/>
                    </a:lnTo>
                    <a:lnTo>
                      <a:pt x="131" y="433"/>
                    </a:lnTo>
                    <a:lnTo>
                      <a:pt x="116" y="424"/>
                    </a:lnTo>
                    <a:lnTo>
                      <a:pt x="81" y="424"/>
                    </a:lnTo>
                    <a:lnTo>
                      <a:pt x="72" y="393"/>
                    </a:lnTo>
                    <a:lnTo>
                      <a:pt x="14" y="331"/>
                    </a:lnTo>
                    <a:lnTo>
                      <a:pt x="0" y="281"/>
                    </a:lnTo>
                    <a:lnTo>
                      <a:pt x="6" y="262"/>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6" name="Freeform 105"/>
              <p:cNvSpPr>
                <a:spLocks/>
              </p:cNvSpPr>
              <p:nvPr/>
            </p:nvSpPr>
            <p:spPr bwMode="auto">
              <a:xfrm>
                <a:off x="5618651" y="2528960"/>
                <a:ext cx="430389" cy="766558"/>
              </a:xfrm>
              <a:custGeom>
                <a:avLst/>
                <a:gdLst>
                  <a:gd name="T0" fmla="*/ 8 w 288"/>
                  <a:gd name="T1" fmla="*/ 486 h 482"/>
                  <a:gd name="T2" fmla="*/ 14 w 288"/>
                  <a:gd name="T3" fmla="*/ 472 h 482"/>
                  <a:gd name="T4" fmla="*/ 57 w 288"/>
                  <a:gd name="T5" fmla="*/ 468 h 482"/>
                  <a:gd name="T6" fmla="*/ 92 w 288"/>
                  <a:gd name="T7" fmla="*/ 454 h 482"/>
                  <a:gd name="T8" fmla="*/ 128 w 288"/>
                  <a:gd name="T9" fmla="*/ 426 h 482"/>
                  <a:gd name="T10" fmla="*/ 157 w 288"/>
                  <a:gd name="T11" fmla="*/ 425 h 482"/>
                  <a:gd name="T12" fmla="*/ 190 w 288"/>
                  <a:gd name="T13" fmla="*/ 355 h 482"/>
                  <a:gd name="T14" fmla="*/ 201 w 288"/>
                  <a:gd name="T15" fmla="*/ 360 h 482"/>
                  <a:gd name="T16" fmla="*/ 226 w 288"/>
                  <a:gd name="T17" fmla="*/ 336 h 482"/>
                  <a:gd name="T18" fmla="*/ 218 w 288"/>
                  <a:gd name="T19" fmla="*/ 318 h 482"/>
                  <a:gd name="T20" fmla="*/ 221 w 288"/>
                  <a:gd name="T21" fmla="*/ 308 h 482"/>
                  <a:gd name="T22" fmla="*/ 197 w 288"/>
                  <a:gd name="T23" fmla="*/ 6 h 482"/>
                  <a:gd name="T24" fmla="*/ 194 w 288"/>
                  <a:gd name="T25" fmla="*/ 0 h 482"/>
                  <a:gd name="T26" fmla="*/ 60 w 288"/>
                  <a:gd name="T27" fmla="*/ 19 h 482"/>
                  <a:gd name="T28" fmla="*/ 35 w 288"/>
                  <a:gd name="T29" fmla="*/ 35 h 482"/>
                  <a:gd name="T30" fmla="*/ 10 w 288"/>
                  <a:gd name="T31" fmla="*/ 27 h 482"/>
                  <a:gd name="T32" fmla="*/ 27 w 288"/>
                  <a:gd name="T33" fmla="*/ 276 h 482"/>
                  <a:gd name="T34" fmla="*/ 24 w 288"/>
                  <a:gd name="T35" fmla="*/ 326 h 482"/>
                  <a:gd name="T36" fmla="*/ 35 w 288"/>
                  <a:gd name="T37" fmla="*/ 355 h 482"/>
                  <a:gd name="T38" fmla="*/ 23 w 288"/>
                  <a:gd name="T39" fmla="*/ 410 h 482"/>
                  <a:gd name="T40" fmla="*/ 8 w 288"/>
                  <a:gd name="T41" fmla="*/ 434 h 482"/>
                  <a:gd name="T42" fmla="*/ 0 w 288"/>
                  <a:gd name="T43" fmla="*/ 475 h 482"/>
                  <a:gd name="T44" fmla="*/ 8 w 288"/>
                  <a:gd name="T45" fmla="*/ 486 h 482"/>
                  <a:gd name="T46" fmla="*/ 8 w 288"/>
                  <a:gd name="T47" fmla="*/ 486 h 4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2"/>
                  <a:gd name="T74" fmla="*/ 288 w 288"/>
                  <a:gd name="T75" fmla="*/ 482 h 4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2">
                    <a:moveTo>
                      <a:pt x="10" y="482"/>
                    </a:moveTo>
                    <a:lnTo>
                      <a:pt x="18" y="468"/>
                    </a:lnTo>
                    <a:lnTo>
                      <a:pt x="73" y="464"/>
                    </a:lnTo>
                    <a:lnTo>
                      <a:pt x="118" y="450"/>
                    </a:lnTo>
                    <a:lnTo>
                      <a:pt x="163" y="422"/>
                    </a:lnTo>
                    <a:lnTo>
                      <a:pt x="201" y="421"/>
                    </a:lnTo>
                    <a:lnTo>
                      <a:pt x="243" y="351"/>
                    </a:lnTo>
                    <a:lnTo>
                      <a:pt x="256" y="356"/>
                    </a:lnTo>
                    <a:lnTo>
                      <a:pt x="288" y="332"/>
                    </a:lnTo>
                    <a:lnTo>
                      <a:pt x="280" y="314"/>
                    </a:lnTo>
                    <a:lnTo>
                      <a:pt x="283" y="304"/>
                    </a:lnTo>
                    <a:lnTo>
                      <a:pt x="251" y="6"/>
                    </a:lnTo>
                    <a:lnTo>
                      <a:pt x="248" y="0"/>
                    </a:lnTo>
                    <a:lnTo>
                      <a:pt x="76" y="19"/>
                    </a:lnTo>
                    <a:lnTo>
                      <a:pt x="44" y="35"/>
                    </a:lnTo>
                    <a:lnTo>
                      <a:pt x="14" y="27"/>
                    </a:lnTo>
                    <a:lnTo>
                      <a:pt x="35" y="272"/>
                    </a:lnTo>
                    <a:lnTo>
                      <a:pt x="31" y="322"/>
                    </a:lnTo>
                    <a:lnTo>
                      <a:pt x="44" y="351"/>
                    </a:lnTo>
                    <a:lnTo>
                      <a:pt x="29" y="406"/>
                    </a:lnTo>
                    <a:lnTo>
                      <a:pt x="10" y="430"/>
                    </a:lnTo>
                    <a:lnTo>
                      <a:pt x="0" y="471"/>
                    </a:lnTo>
                    <a:lnTo>
                      <a:pt x="10" y="482"/>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7" name="Freeform 106"/>
              <p:cNvSpPr>
                <a:spLocks/>
              </p:cNvSpPr>
              <p:nvPr/>
            </p:nvSpPr>
            <p:spPr bwMode="auto">
              <a:xfrm>
                <a:off x="5457469" y="3009131"/>
                <a:ext cx="1004813" cy="535047"/>
              </a:xfrm>
              <a:custGeom>
                <a:avLst/>
                <a:gdLst>
                  <a:gd name="T0" fmla="*/ 3 w 673"/>
                  <a:gd name="T1" fmla="*/ 319 h 337"/>
                  <a:gd name="T2" fmla="*/ 15 w 673"/>
                  <a:gd name="T3" fmla="*/ 318 h 337"/>
                  <a:gd name="T4" fmla="*/ 20 w 673"/>
                  <a:gd name="T5" fmla="*/ 282 h 337"/>
                  <a:gd name="T6" fmla="*/ 11 w 673"/>
                  <a:gd name="T7" fmla="*/ 280 h 337"/>
                  <a:gd name="T8" fmla="*/ 28 w 673"/>
                  <a:gd name="T9" fmla="*/ 251 h 337"/>
                  <a:gd name="T10" fmla="*/ 61 w 673"/>
                  <a:gd name="T11" fmla="*/ 264 h 337"/>
                  <a:gd name="T12" fmla="*/ 66 w 673"/>
                  <a:gd name="T13" fmla="*/ 224 h 337"/>
                  <a:gd name="T14" fmla="*/ 88 w 673"/>
                  <a:gd name="T15" fmla="*/ 213 h 337"/>
                  <a:gd name="T16" fmla="*/ 85 w 673"/>
                  <a:gd name="T17" fmla="*/ 204 h 337"/>
                  <a:gd name="T18" fmla="*/ 98 w 673"/>
                  <a:gd name="T19" fmla="*/ 166 h 337"/>
                  <a:gd name="T20" fmla="*/ 141 w 673"/>
                  <a:gd name="T21" fmla="*/ 162 h 337"/>
                  <a:gd name="T22" fmla="*/ 176 w 673"/>
                  <a:gd name="T23" fmla="*/ 148 h 337"/>
                  <a:gd name="T24" fmla="*/ 199 w 673"/>
                  <a:gd name="T25" fmla="*/ 128 h 337"/>
                  <a:gd name="T26" fmla="*/ 212 w 673"/>
                  <a:gd name="T27" fmla="*/ 120 h 337"/>
                  <a:gd name="T28" fmla="*/ 242 w 673"/>
                  <a:gd name="T29" fmla="*/ 119 h 337"/>
                  <a:gd name="T30" fmla="*/ 274 w 673"/>
                  <a:gd name="T31" fmla="*/ 49 h 337"/>
                  <a:gd name="T32" fmla="*/ 284 w 673"/>
                  <a:gd name="T33" fmla="*/ 54 h 337"/>
                  <a:gd name="T34" fmla="*/ 309 w 673"/>
                  <a:gd name="T35" fmla="*/ 30 h 337"/>
                  <a:gd name="T36" fmla="*/ 303 w 673"/>
                  <a:gd name="T37" fmla="*/ 12 h 337"/>
                  <a:gd name="T38" fmla="*/ 305 w 673"/>
                  <a:gd name="T39" fmla="*/ 2 h 337"/>
                  <a:gd name="T40" fmla="*/ 328 w 673"/>
                  <a:gd name="T41" fmla="*/ 0 h 337"/>
                  <a:gd name="T42" fmla="*/ 343 w 673"/>
                  <a:gd name="T43" fmla="*/ 7 h 337"/>
                  <a:gd name="T44" fmla="*/ 388 w 673"/>
                  <a:gd name="T45" fmla="*/ 41 h 337"/>
                  <a:gd name="T46" fmla="*/ 422 w 673"/>
                  <a:gd name="T47" fmla="*/ 39 h 337"/>
                  <a:gd name="T48" fmla="*/ 438 w 673"/>
                  <a:gd name="T49" fmla="*/ 26 h 337"/>
                  <a:gd name="T50" fmla="*/ 473 w 673"/>
                  <a:gd name="T51" fmla="*/ 55 h 337"/>
                  <a:gd name="T52" fmla="*/ 484 w 673"/>
                  <a:gd name="T53" fmla="*/ 111 h 337"/>
                  <a:gd name="T54" fmla="*/ 527 w 673"/>
                  <a:gd name="T55" fmla="*/ 149 h 337"/>
                  <a:gd name="T56" fmla="*/ 507 w 673"/>
                  <a:gd name="T57" fmla="*/ 180 h 337"/>
                  <a:gd name="T58" fmla="*/ 470 w 673"/>
                  <a:gd name="T59" fmla="*/ 224 h 337"/>
                  <a:gd name="T60" fmla="*/ 469 w 673"/>
                  <a:gd name="T61" fmla="*/ 234 h 337"/>
                  <a:gd name="T62" fmla="*/ 418 w 673"/>
                  <a:gd name="T63" fmla="*/ 276 h 337"/>
                  <a:gd name="T64" fmla="*/ 127 w 673"/>
                  <a:gd name="T65" fmla="*/ 311 h 337"/>
                  <a:gd name="T66" fmla="*/ 95 w 673"/>
                  <a:gd name="T67" fmla="*/ 308 h 337"/>
                  <a:gd name="T68" fmla="*/ 97 w 673"/>
                  <a:gd name="T69" fmla="*/ 327 h 337"/>
                  <a:gd name="T70" fmla="*/ 0 w 673"/>
                  <a:gd name="T71" fmla="*/ 337 h 337"/>
                  <a:gd name="T72" fmla="*/ 3 w 673"/>
                  <a:gd name="T73" fmla="*/ 319 h 337"/>
                  <a:gd name="T74" fmla="*/ 3 w 673"/>
                  <a:gd name="T75" fmla="*/ 319 h 3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3"/>
                  <a:gd name="T115" fmla="*/ 0 h 337"/>
                  <a:gd name="T116" fmla="*/ 673 w 673"/>
                  <a:gd name="T117" fmla="*/ 337 h 3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3" h="337">
                    <a:moveTo>
                      <a:pt x="3" y="319"/>
                    </a:moveTo>
                    <a:lnTo>
                      <a:pt x="19" y="318"/>
                    </a:lnTo>
                    <a:lnTo>
                      <a:pt x="24" y="282"/>
                    </a:lnTo>
                    <a:lnTo>
                      <a:pt x="15" y="280"/>
                    </a:lnTo>
                    <a:lnTo>
                      <a:pt x="36" y="251"/>
                    </a:lnTo>
                    <a:lnTo>
                      <a:pt x="78" y="264"/>
                    </a:lnTo>
                    <a:lnTo>
                      <a:pt x="84" y="224"/>
                    </a:lnTo>
                    <a:lnTo>
                      <a:pt x="113" y="213"/>
                    </a:lnTo>
                    <a:lnTo>
                      <a:pt x="108" y="204"/>
                    </a:lnTo>
                    <a:lnTo>
                      <a:pt x="125" y="166"/>
                    </a:lnTo>
                    <a:lnTo>
                      <a:pt x="180" y="162"/>
                    </a:lnTo>
                    <a:lnTo>
                      <a:pt x="225" y="148"/>
                    </a:lnTo>
                    <a:lnTo>
                      <a:pt x="254" y="128"/>
                    </a:lnTo>
                    <a:lnTo>
                      <a:pt x="270" y="120"/>
                    </a:lnTo>
                    <a:lnTo>
                      <a:pt x="308" y="119"/>
                    </a:lnTo>
                    <a:lnTo>
                      <a:pt x="350" y="49"/>
                    </a:lnTo>
                    <a:lnTo>
                      <a:pt x="363" y="54"/>
                    </a:lnTo>
                    <a:lnTo>
                      <a:pt x="395" y="30"/>
                    </a:lnTo>
                    <a:lnTo>
                      <a:pt x="387" y="12"/>
                    </a:lnTo>
                    <a:lnTo>
                      <a:pt x="390" y="2"/>
                    </a:lnTo>
                    <a:lnTo>
                      <a:pt x="419" y="0"/>
                    </a:lnTo>
                    <a:lnTo>
                      <a:pt x="439" y="7"/>
                    </a:lnTo>
                    <a:lnTo>
                      <a:pt x="497" y="41"/>
                    </a:lnTo>
                    <a:lnTo>
                      <a:pt x="539" y="39"/>
                    </a:lnTo>
                    <a:lnTo>
                      <a:pt x="559" y="26"/>
                    </a:lnTo>
                    <a:lnTo>
                      <a:pt x="605" y="55"/>
                    </a:lnTo>
                    <a:lnTo>
                      <a:pt x="620" y="111"/>
                    </a:lnTo>
                    <a:lnTo>
                      <a:pt x="673" y="149"/>
                    </a:lnTo>
                    <a:lnTo>
                      <a:pt x="648" y="180"/>
                    </a:lnTo>
                    <a:lnTo>
                      <a:pt x="602" y="224"/>
                    </a:lnTo>
                    <a:lnTo>
                      <a:pt x="601" y="234"/>
                    </a:lnTo>
                    <a:lnTo>
                      <a:pt x="534" y="276"/>
                    </a:lnTo>
                    <a:lnTo>
                      <a:pt x="162" y="311"/>
                    </a:lnTo>
                    <a:lnTo>
                      <a:pt x="121" y="308"/>
                    </a:lnTo>
                    <a:lnTo>
                      <a:pt x="123" y="327"/>
                    </a:lnTo>
                    <a:lnTo>
                      <a:pt x="0" y="337"/>
                    </a:lnTo>
                    <a:lnTo>
                      <a:pt x="3" y="319"/>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8" name="Freeform 107"/>
              <p:cNvSpPr>
                <a:spLocks/>
              </p:cNvSpPr>
              <p:nvPr/>
            </p:nvSpPr>
            <p:spPr bwMode="auto">
              <a:xfrm>
                <a:off x="5346013" y="3408701"/>
                <a:ext cx="1184857" cy="418434"/>
              </a:xfrm>
              <a:custGeom>
                <a:avLst/>
                <a:gdLst>
                  <a:gd name="T0" fmla="*/ 11 w 794"/>
                  <a:gd name="T1" fmla="*/ 220 h 263"/>
                  <a:gd name="T2" fmla="*/ 8 w 794"/>
                  <a:gd name="T3" fmla="*/ 216 h 263"/>
                  <a:gd name="T4" fmla="*/ 25 w 794"/>
                  <a:gd name="T5" fmla="*/ 199 h 263"/>
                  <a:gd name="T6" fmla="*/ 44 w 794"/>
                  <a:gd name="T7" fmla="*/ 158 h 263"/>
                  <a:gd name="T8" fmla="*/ 37 w 794"/>
                  <a:gd name="T9" fmla="*/ 148 h 263"/>
                  <a:gd name="T10" fmla="*/ 46 w 794"/>
                  <a:gd name="T11" fmla="*/ 125 h 263"/>
                  <a:gd name="T12" fmla="*/ 46 w 794"/>
                  <a:gd name="T13" fmla="*/ 102 h 263"/>
                  <a:gd name="T14" fmla="*/ 58 w 794"/>
                  <a:gd name="T15" fmla="*/ 86 h 263"/>
                  <a:gd name="T16" fmla="*/ 154 w 794"/>
                  <a:gd name="T17" fmla="*/ 76 h 263"/>
                  <a:gd name="T18" fmla="*/ 153 w 794"/>
                  <a:gd name="T19" fmla="*/ 57 h 263"/>
                  <a:gd name="T20" fmla="*/ 185 w 794"/>
                  <a:gd name="T21" fmla="*/ 60 h 263"/>
                  <a:gd name="T22" fmla="*/ 474 w 794"/>
                  <a:gd name="T23" fmla="*/ 25 h 263"/>
                  <a:gd name="T24" fmla="*/ 619 w 794"/>
                  <a:gd name="T25" fmla="*/ 0 h 263"/>
                  <a:gd name="T26" fmla="*/ 593 w 794"/>
                  <a:gd name="T27" fmla="*/ 63 h 263"/>
                  <a:gd name="T28" fmla="*/ 554 w 794"/>
                  <a:gd name="T29" fmla="*/ 75 h 263"/>
                  <a:gd name="T30" fmla="*/ 535 w 794"/>
                  <a:gd name="T31" fmla="*/ 107 h 263"/>
                  <a:gd name="T32" fmla="*/ 464 w 794"/>
                  <a:gd name="T33" fmla="*/ 163 h 263"/>
                  <a:gd name="T34" fmla="*/ 460 w 794"/>
                  <a:gd name="T35" fmla="*/ 182 h 263"/>
                  <a:gd name="T36" fmla="*/ 444 w 794"/>
                  <a:gd name="T37" fmla="*/ 194 h 263"/>
                  <a:gd name="T38" fmla="*/ 444 w 794"/>
                  <a:gd name="T39" fmla="*/ 220 h 263"/>
                  <a:gd name="T40" fmla="*/ 348 w 794"/>
                  <a:gd name="T41" fmla="*/ 234 h 263"/>
                  <a:gd name="T42" fmla="*/ 156 w 794"/>
                  <a:gd name="T43" fmla="*/ 255 h 263"/>
                  <a:gd name="T44" fmla="*/ 0 w 794"/>
                  <a:gd name="T45" fmla="*/ 267 h 263"/>
                  <a:gd name="T46" fmla="*/ 11 w 794"/>
                  <a:gd name="T47" fmla="*/ 220 h 263"/>
                  <a:gd name="T48" fmla="*/ 11 w 794"/>
                  <a:gd name="T49" fmla="*/ 220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4"/>
                  <a:gd name="T76" fmla="*/ 0 h 263"/>
                  <a:gd name="T77" fmla="*/ 794 w 794"/>
                  <a:gd name="T78" fmla="*/ 263 h 2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4" h="263">
                    <a:moveTo>
                      <a:pt x="15" y="216"/>
                    </a:moveTo>
                    <a:lnTo>
                      <a:pt x="10" y="212"/>
                    </a:lnTo>
                    <a:lnTo>
                      <a:pt x="33" y="195"/>
                    </a:lnTo>
                    <a:lnTo>
                      <a:pt x="56" y="154"/>
                    </a:lnTo>
                    <a:lnTo>
                      <a:pt x="47" y="144"/>
                    </a:lnTo>
                    <a:lnTo>
                      <a:pt x="59" y="125"/>
                    </a:lnTo>
                    <a:lnTo>
                      <a:pt x="59" y="102"/>
                    </a:lnTo>
                    <a:lnTo>
                      <a:pt x="75" y="86"/>
                    </a:lnTo>
                    <a:lnTo>
                      <a:pt x="198" y="76"/>
                    </a:lnTo>
                    <a:lnTo>
                      <a:pt x="196" y="57"/>
                    </a:lnTo>
                    <a:lnTo>
                      <a:pt x="237" y="60"/>
                    </a:lnTo>
                    <a:lnTo>
                      <a:pt x="609" y="25"/>
                    </a:lnTo>
                    <a:lnTo>
                      <a:pt x="794" y="0"/>
                    </a:lnTo>
                    <a:lnTo>
                      <a:pt x="761" y="63"/>
                    </a:lnTo>
                    <a:lnTo>
                      <a:pt x="711" y="75"/>
                    </a:lnTo>
                    <a:lnTo>
                      <a:pt x="687" y="107"/>
                    </a:lnTo>
                    <a:lnTo>
                      <a:pt x="596" y="159"/>
                    </a:lnTo>
                    <a:lnTo>
                      <a:pt x="591" y="178"/>
                    </a:lnTo>
                    <a:lnTo>
                      <a:pt x="569" y="190"/>
                    </a:lnTo>
                    <a:lnTo>
                      <a:pt x="569" y="216"/>
                    </a:lnTo>
                    <a:lnTo>
                      <a:pt x="446" y="230"/>
                    </a:lnTo>
                    <a:lnTo>
                      <a:pt x="200" y="251"/>
                    </a:lnTo>
                    <a:lnTo>
                      <a:pt x="0" y="263"/>
                    </a:lnTo>
                    <a:lnTo>
                      <a:pt x="15" y="216"/>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9" name="Freeform 108"/>
              <p:cNvSpPr>
                <a:spLocks/>
              </p:cNvSpPr>
              <p:nvPr/>
            </p:nvSpPr>
            <p:spPr bwMode="auto">
              <a:xfrm>
                <a:off x="5184832" y="3806557"/>
                <a:ext cx="493833" cy="886601"/>
              </a:xfrm>
              <a:custGeom>
                <a:avLst/>
                <a:gdLst>
                  <a:gd name="T0" fmla="*/ 19 w 330"/>
                  <a:gd name="T1" fmla="*/ 393 h 557"/>
                  <a:gd name="T2" fmla="*/ 43 w 330"/>
                  <a:gd name="T3" fmla="*/ 351 h 557"/>
                  <a:gd name="T4" fmla="*/ 36 w 330"/>
                  <a:gd name="T5" fmla="*/ 339 h 557"/>
                  <a:gd name="T6" fmla="*/ 25 w 330"/>
                  <a:gd name="T7" fmla="*/ 245 h 557"/>
                  <a:gd name="T8" fmla="*/ 23 w 330"/>
                  <a:gd name="T9" fmla="*/ 183 h 557"/>
                  <a:gd name="T10" fmla="*/ 39 w 330"/>
                  <a:gd name="T11" fmla="*/ 115 h 557"/>
                  <a:gd name="T12" fmla="*/ 68 w 330"/>
                  <a:gd name="T13" fmla="*/ 68 h 557"/>
                  <a:gd name="T14" fmla="*/ 66 w 330"/>
                  <a:gd name="T15" fmla="*/ 55 h 557"/>
                  <a:gd name="T16" fmla="*/ 85 w 330"/>
                  <a:gd name="T17" fmla="*/ 12 h 557"/>
                  <a:gd name="T18" fmla="*/ 242 w 330"/>
                  <a:gd name="T19" fmla="*/ 0 h 557"/>
                  <a:gd name="T20" fmla="*/ 251 w 330"/>
                  <a:gd name="T21" fmla="*/ 10 h 557"/>
                  <a:gd name="T22" fmla="*/ 242 w 330"/>
                  <a:gd name="T23" fmla="*/ 360 h 557"/>
                  <a:gd name="T24" fmla="*/ 260 w 330"/>
                  <a:gd name="T25" fmla="*/ 527 h 557"/>
                  <a:gd name="T26" fmla="*/ 254 w 330"/>
                  <a:gd name="T27" fmla="*/ 535 h 557"/>
                  <a:gd name="T28" fmla="*/ 221 w 330"/>
                  <a:gd name="T29" fmla="*/ 525 h 557"/>
                  <a:gd name="T30" fmla="*/ 170 w 330"/>
                  <a:gd name="T31" fmla="*/ 561 h 557"/>
                  <a:gd name="T32" fmla="*/ 144 w 330"/>
                  <a:gd name="T33" fmla="*/ 508 h 557"/>
                  <a:gd name="T34" fmla="*/ 148 w 330"/>
                  <a:gd name="T35" fmla="*/ 469 h 557"/>
                  <a:gd name="T36" fmla="*/ 0 w 330"/>
                  <a:gd name="T37" fmla="*/ 477 h 557"/>
                  <a:gd name="T38" fmla="*/ 19 w 330"/>
                  <a:gd name="T39" fmla="*/ 393 h 557"/>
                  <a:gd name="T40" fmla="*/ 19 w 330"/>
                  <a:gd name="T41" fmla="*/ 393 h 5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0"/>
                  <a:gd name="T64" fmla="*/ 0 h 557"/>
                  <a:gd name="T65" fmla="*/ 330 w 330"/>
                  <a:gd name="T66" fmla="*/ 557 h 5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0" h="557">
                    <a:moveTo>
                      <a:pt x="23" y="389"/>
                    </a:moveTo>
                    <a:lnTo>
                      <a:pt x="55" y="347"/>
                    </a:lnTo>
                    <a:lnTo>
                      <a:pt x="45" y="335"/>
                    </a:lnTo>
                    <a:lnTo>
                      <a:pt x="32" y="245"/>
                    </a:lnTo>
                    <a:lnTo>
                      <a:pt x="28" y="183"/>
                    </a:lnTo>
                    <a:lnTo>
                      <a:pt x="50" y="115"/>
                    </a:lnTo>
                    <a:lnTo>
                      <a:pt x="86" y="68"/>
                    </a:lnTo>
                    <a:lnTo>
                      <a:pt x="83" y="55"/>
                    </a:lnTo>
                    <a:lnTo>
                      <a:pt x="108" y="12"/>
                    </a:lnTo>
                    <a:lnTo>
                      <a:pt x="308" y="0"/>
                    </a:lnTo>
                    <a:lnTo>
                      <a:pt x="317" y="10"/>
                    </a:lnTo>
                    <a:lnTo>
                      <a:pt x="308" y="356"/>
                    </a:lnTo>
                    <a:lnTo>
                      <a:pt x="330" y="523"/>
                    </a:lnTo>
                    <a:lnTo>
                      <a:pt x="322" y="531"/>
                    </a:lnTo>
                    <a:lnTo>
                      <a:pt x="280" y="521"/>
                    </a:lnTo>
                    <a:lnTo>
                      <a:pt x="215" y="557"/>
                    </a:lnTo>
                    <a:lnTo>
                      <a:pt x="183" y="504"/>
                    </a:lnTo>
                    <a:lnTo>
                      <a:pt x="188" y="465"/>
                    </a:lnTo>
                    <a:lnTo>
                      <a:pt x="0" y="473"/>
                    </a:lnTo>
                    <a:lnTo>
                      <a:pt x="23" y="389"/>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0" name="Freeform 109"/>
              <p:cNvSpPr>
                <a:spLocks/>
              </p:cNvSpPr>
              <p:nvPr/>
            </p:nvSpPr>
            <p:spPr bwMode="auto">
              <a:xfrm>
                <a:off x="5644371" y="3773975"/>
                <a:ext cx="529842" cy="891746"/>
              </a:xfrm>
              <a:custGeom>
                <a:avLst/>
                <a:gdLst>
                  <a:gd name="T0" fmla="*/ 8 w 354"/>
                  <a:gd name="T1" fmla="*/ 31 h 562"/>
                  <a:gd name="T2" fmla="*/ 0 w 354"/>
                  <a:gd name="T3" fmla="*/ 377 h 562"/>
                  <a:gd name="T4" fmla="*/ 18 w 354"/>
                  <a:gd name="T5" fmla="*/ 544 h 562"/>
                  <a:gd name="T6" fmla="*/ 37 w 354"/>
                  <a:gd name="T7" fmla="*/ 551 h 562"/>
                  <a:gd name="T8" fmla="*/ 54 w 354"/>
                  <a:gd name="T9" fmla="*/ 538 h 562"/>
                  <a:gd name="T10" fmla="*/ 64 w 354"/>
                  <a:gd name="T11" fmla="*/ 551 h 562"/>
                  <a:gd name="T12" fmla="*/ 49 w 354"/>
                  <a:gd name="T13" fmla="*/ 562 h 562"/>
                  <a:gd name="T14" fmla="*/ 87 w 354"/>
                  <a:gd name="T15" fmla="*/ 549 h 562"/>
                  <a:gd name="T16" fmla="*/ 95 w 354"/>
                  <a:gd name="T17" fmla="*/ 534 h 562"/>
                  <a:gd name="T18" fmla="*/ 90 w 354"/>
                  <a:gd name="T19" fmla="*/ 525 h 562"/>
                  <a:gd name="T20" fmla="*/ 92 w 354"/>
                  <a:gd name="T21" fmla="*/ 510 h 562"/>
                  <a:gd name="T22" fmla="*/ 74 w 354"/>
                  <a:gd name="T23" fmla="*/ 489 h 562"/>
                  <a:gd name="T24" fmla="*/ 74 w 354"/>
                  <a:gd name="T25" fmla="*/ 471 h 562"/>
                  <a:gd name="T26" fmla="*/ 277 w 354"/>
                  <a:gd name="T27" fmla="*/ 449 h 562"/>
                  <a:gd name="T28" fmla="*/ 261 w 354"/>
                  <a:gd name="T29" fmla="*/ 360 h 562"/>
                  <a:gd name="T30" fmla="*/ 271 w 354"/>
                  <a:gd name="T31" fmla="*/ 306 h 562"/>
                  <a:gd name="T32" fmla="*/ 246 w 354"/>
                  <a:gd name="T33" fmla="*/ 237 h 562"/>
                  <a:gd name="T34" fmla="*/ 192 w 354"/>
                  <a:gd name="T35" fmla="*/ 0 h 562"/>
                  <a:gd name="T36" fmla="*/ 0 w 354"/>
                  <a:gd name="T37" fmla="*/ 21 h 562"/>
                  <a:gd name="T38" fmla="*/ 8 w 354"/>
                  <a:gd name="T39" fmla="*/ 31 h 562"/>
                  <a:gd name="T40" fmla="*/ 8 w 354"/>
                  <a:gd name="T41" fmla="*/ 31 h 5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2"/>
                  <a:gd name="T65" fmla="*/ 354 w 354"/>
                  <a:gd name="T66" fmla="*/ 562 h 5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2">
                    <a:moveTo>
                      <a:pt x="9" y="31"/>
                    </a:moveTo>
                    <a:lnTo>
                      <a:pt x="0" y="377"/>
                    </a:lnTo>
                    <a:lnTo>
                      <a:pt x="22" y="544"/>
                    </a:lnTo>
                    <a:lnTo>
                      <a:pt x="47" y="551"/>
                    </a:lnTo>
                    <a:lnTo>
                      <a:pt x="69" y="538"/>
                    </a:lnTo>
                    <a:lnTo>
                      <a:pt x="82" y="551"/>
                    </a:lnTo>
                    <a:lnTo>
                      <a:pt x="63" y="562"/>
                    </a:lnTo>
                    <a:lnTo>
                      <a:pt x="111" y="549"/>
                    </a:lnTo>
                    <a:lnTo>
                      <a:pt x="121" y="534"/>
                    </a:lnTo>
                    <a:lnTo>
                      <a:pt x="115" y="525"/>
                    </a:lnTo>
                    <a:lnTo>
                      <a:pt x="118" y="510"/>
                    </a:lnTo>
                    <a:lnTo>
                      <a:pt x="95" y="489"/>
                    </a:lnTo>
                    <a:lnTo>
                      <a:pt x="95" y="471"/>
                    </a:lnTo>
                    <a:lnTo>
                      <a:pt x="354" y="449"/>
                    </a:lnTo>
                    <a:lnTo>
                      <a:pt x="333" y="360"/>
                    </a:lnTo>
                    <a:lnTo>
                      <a:pt x="346" y="306"/>
                    </a:lnTo>
                    <a:lnTo>
                      <a:pt x="314" y="237"/>
                    </a:lnTo>
                    <a:lnTo>
                      <a:pt x="246" y="0"/>
                    </a:lnTo>
                    <a:lnTo>
                      <a:pt x="0" y="21"/>
                    </a:lnTo>
                    <a:lnTo>
                      <a:pt x="9" y="31"/>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1" name="Freeform 110"/>
              <p:cNvSpPr>
                <a:spLocks/>
              </p:cNvSpPr>
              <p:nvPr/>
            </p:nvSpPr>
            <p:spPr bwMode="auto">
              <a:xfrm>
                <a:off x="6011316" y="3729387"/>
                <a:ext cx="745894" cy="814575"/>
              </a:xfrm>
              <a:custGeom>
                <a:avLst/>
                <a:gdLst>
                  <a:gd name="T0" fmla="*/ 53 w 500"/>
                  <a:gd name="T1" fmla="*/ 266 h 513"/>
                  <a:gd name="T2" fmla="*/ 78 w 500"/>
                  <a:gd name="T3" fmla="*/ 335 h 513"/>
                  <a:gd name="T4" fmla="*/ 68 w 500"/>
                  <a:gd name="T5" fmla="*/ 389 h 513"/>
                  <a:gd name="T6" fmla="*/ 85 w 500"/>
                  <a:gd name="T7" fmla="*/ 478 h 513"/>
                  <a:gd name="T8" fmla="*/ 100 w 500"/>
                  <a:gd name="T9" fmla="*/ 507 h 513"/>
                  <a:gd name="T10" fmla="*/ 308 w 500"/>
                  <a:gd name="T11" fmla="*/ 492 h 513"/>
                  <a:gd name="T12" fmla="*/ 311 w 500"/>
                  <a:gd name="T13" fmla="*/ 510 h 513"/>
                  <a:gd name="T14" fmla="*/ 323 w 500"/>
                  <a:gd name="T15" fmla="*/ 513 h 513"/>
                  <a:gd name="T16" fmla="*/ 319 w 500"/>
                  <a:gd name="T17" fmla="*/ 469 h 513"/>
                  <a:gd name="T18" fmla="*/ 327 w 500"/>
                  <a:gd name="T19" fmla="*/ 458 h 513"/>
                  <a:gd name="T20" fmla="*/ 358 w 500"/>
                  <a:gd name="T21" fmla="*/ 466 h 513"/>
                  <a:gd name="T22" fmla="*/ 362 w 500"/>
                  <a:gd name="T23" fmla="*/ 435 h 513"/>
                  <a:gd name="T24" fmla="*/ 359 w 500"/>
                  <a:gd name="T25" fmla="*/ 395 h 513"/>
                  <a:gd name="T26" fmla="*/ 371 w 500"/>
                  <a:gd name="T27" fmla="*/ 384 h 513"/>
                  <a:gd name="T28" fmla="*/ 390 w 500"/>
                  <a:gd name="T29" fmla="*/ 306 h 513"/>
                  <a:gd name="T30" fmla="*/ 378 w 500"/>
                  <a:gd name="T31" fmla="*/ 303 h 513"/>
                  <a:gd name="T32" fmla="*/ 327 w 500"/>
                  <a:gd name="T33" fmla="*/ 202 h 513"/>
                  <a:gd name="T34" fmla="*/ 216 w 500"/>
                  <a:gd name="T35" fmla="*/ 76 h 513"/>
                  <a:gd name="T36" fmla="*/ 169 w 500"/>
                  <a:gd name="T37" fmla="*/ 37 h 513"/>
                  <a:gd name="T38" fmla="*/ 186 w 500"/>
                  <a:gd name="T39" fmla="*/ 0 h 513"/>
                  <a:gd name="T40" fmla="*/ 96 w 500"/>
                  <a:gd name="T41" fmla="*/ 15 h 513"/>
                  <a:gd name="T42" fmla="*/ 0 w 500"/>
                  <a:gd name="T43" fmla="*/ 29 h 513"/>
                  <a:gd name="T44" fmla="*/ 53 w 500"/>
                  <a:gd name="T45" fmla="*/ 266 h 513"/>
                  <a:gd name="T46" fmla="*/ 53 w 500"/>
                  <a:gd name="T47" fmla="*/ 266 h 5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3"/>
                  <a:gd name="T74" fmla="*/ 500 w 500"/>
                  <a:gd name="T75" fmla="*/ 513 h 5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3">
                    <a:moveTo>
                      <a:pt x="68" y="266"/>
                    </a:moveTo>
                    <a:lnTo>
                      <a:pt x="100" y="335"/>
                    </a:lnTo>
                    <a:lnTo>
                      <a:pt x="87" y="389"/>
                    </a:lnTo>
                    <a:lnTo>
                      <a:pt x="108" y="478"/>
                    </a:lnTo>
                    <a:lnTo>
                      <a:pt x="128" y="507"/>
                    </a:lnTo>
                    <a:lnTo>
                      <a:pt x="395" y="492"/>
                    </a:lnTo>
                    <a:lnTo>
                      <a:pt x="398" y="510"/>
                    </a:lnTo>
                    <a:lnTo>
                      <a:pt x="414" y="513"/>
                    </a:lnTo>
                    <a:lnTo>
                      <a:pt x="408" y="469"/>
                    </a:lnTo>
                    <a:lnTo>
                      <a:pt x="419" y="458"/>
                    </a:lnTo>
                    <a:lnTo>
                      <a:pt x="458" y="466"/>
                    </a:lnTo>
                    <a:lnTo>
                      <a:pt x="464" y="435"/>
                    </a:lnTo>
                    <a:lnTo>
                      <a:pt x="460" y="395"/>
                    </a:lnTo>
                    <a:lnTo>
                      <a:pt x="476" y="384"/>
                    </a:lnTo>
                    <a:lnTo>
                      <a:pt x="500" y="306"/>
                    </a:lnTo>
                    <a:lnTo>
                      <a:pt x="484" y="303"/>
                    </a:lnTo>
                    <a:lnTo>
                      <a:pt x="419" y="202"/>
                    </a:lnTo>
                    <a:lnTo>
                      <a:pt x="278" y="76"/>
                    </a:lnTo>
                    <a:lnTo>
                      <a:pt x="217" y="37"/>
                    </a:lnTo>
                    <a:lnTo>
                      <a:pt x="238" y="0"/>
                    </a:lnTo>
                    <a:lnTo>
                      <a:pt x="123" y="15"/>
                    </a:lnTo>
                    <a:lnTo>
                      <a:pt x="0" y="29"/>
                    </a:lnTo>
                    <a:lnTo>
                      <a:pt x="68" y="266"/>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2" name="Freeform 111"/>
              <p:cNvSpPr>
                <a:spLocks/>
              </p:cNvSpPr>
              <p:nvPr/>
            </p:nvSpPr>
            <p:spPr bwMode="auto">
              <a:xfrm>
                <a:off x="5786691" y="4454787"/>
                <a:ext cx="1260302" cy="989495"/>
              </a:xfrm>
              <a:custGeom>
                <a:avLst/>
                <a:gdLst>
                  <a:gd name="T0" fmla="*/ 0 w 844"/>
                  <a:gd name="T1" fmla="*/ 60 h 623"/>
                  <a:gd name="T2" fmla="*/ 19 w 844"/>
                  <a:gd name="T3" fmla="*/ 81 h 623"/>
                  <a:gd name="T4" fmla="*/ 16 w 844"/>
                  <a:gd name="T5" fmla="*/ 96 h 623"/>
                  <a:gd name="T6" fmla="*/ 21 w 844"/>
                  <a:gd name="T7" fmla="*/ 105 h 623"/>
                  <a:gd name="T8" fmla="*/ 12 w 844"/>
                  <a:gd name="T9" fmla="*/ 120 h 623"/>
                  <a:gd name="T10" fmla="*/ 90 w 844"/>
                  <a:gd name="T11" fmla="*/ 86 h 623"/>
                  <a:gd name="T12" fmla="*/ 189 w 844"/>
                  <a:gd name="T13" fmla="*/ 165 h 623"/>
                  <a:gd name="T14" fmla="*/ 271 w 844"/>
                  <a:gd name="T15" fmla="*/ 110 h 623"/>
                  <a:gd name="T16" fmla="*/ 317 w 844"/>
                  <a:gd name="T17" fmla="*/ 123 h 623"/>
                  <a:gd name="T18" fmla="*/ 377 w 844"/>
                  <a:gd name="T19" fmla="*/ 198 h 623"/>
                  <a:gd name="T20" fmla="*/ 399 w 844"/>
                  <a:gd name="T21" fmla="*/ 198 h 623"/>
                  <a:gd name="T22" fmla="*/ 417 w 844"/>
                  <a:gd name="T23" fmla="*/ 249 h 623"/>
                  <a:gd name="T24" fmla="*/ 412 w 844"/>
                  <a:gd name="T25" fmla="*/ 352 h 623"/>
                  <a:gd name="T26" fmla="*/ 426 w 844"/>
                  <a:gd name="T27" fmla="*/ 363 h 623"/>
                  <a:gd name="T28" fmla="*/ 428 w 844"/>
                  <a:gd name="T29" fmla="*/ 346 h 623"/>
                  <a:gd name="T30" fmla="*/ 448 w 844"/>
                  <a:gd name="T31" fmla="*/ 346 h 623"/>
                  <a:gd name="T32" fmla="*/ 428 w 844"/>
                  <a:gd name="T33" fmla="*/ 393 h 623"/>
                  <a:gd name="T34" fmla="*/ 480 w 844"/>
                  <a:gd name="T35" fmla="*/ 457 h 623"/>
                  <a:gd name="T36" fmla="*/ 486 w 844"/>
                  <a:gd name="T37" fmla="*/ 440 h 623"/>
                  <a:gd name="T38" fmla="*/ 491 w 844"/>
                  <a:gd name="T39" fmla="*/ 485 h 623"/>
                  <a:gd name="T40" fmla="*/ 508 w 844"/>
                  <a:gd name="T41" fmla="*/ 495 h 623"/>
                  <a:gd name="T42" fmla="*/ 525 w 844"/>
                  <a:gd name="T43" fmla="*/ 550 h 623"/>
                  <a:gd name="T44" fmla="*/ 543 w 844"/>
                  <a:gd name="T45" fmla="*/ 550 h 623"/>
                  <a:gd name="T46" fmla="*/ 581 w 844"/>
                  <a:gd name="T47" fmla="*/ 601 h 623"/>
                  <a:gd name="T48" fmla="*/ 602 w 844"/>
                  <a:gd name="T49" fmla="*/ 605 h 623"/>
                  <a:gd name="T50" fmla="*/ 602 w 844"/>
                  <a:gd name="T51" fmla="*/ 613 h 623"/>
                  <a:gd name="T52" fmla="*/ 588 w 844"/>
                  <a:gd name="T53" fmla="*/ 627 h 623"/>
                  <a:gd name="T54" fmla="*/ 621 w 844"/>
                  <a:gd name="T55" fmla="*/ 621 h 623"/>
                  <a:gd name="T56" fmla="*/ 643 w 844"/>
                  <a:gd name="T57" fmla="*/ 609 h 623"/>
                  <a:gd name="T58" fmla="*/ 654 w 844"/>
                  <a:gd name="T59" fmla="*/ 537 h 623"/>
                  <a:gd name="T60" fmla="*/ 661 w 844"/>
                  <a:gd name="T61" fmla="*/ 540 h 623"/>
                  <a:gd name="T62" fmla="*/ 655 w 844"/>
                  <a:gd name="T63" fmla="*/ 440 h 623"/>
                  <a:gd name="T64" fmla="*/ 647 w 844"/>
                  <a:gd name="T65" fmla="*/ 410 h 623"/>
                  <a:gd name="T66" fmla="*/ 575 w 844"/>
                  <a:gd name="T67" fmla="*/ 261 h 623"/>
                  <a:gd name="T68" fmla="*/ 520 w 844"/>
                  <a:gd name="T69" fmla="*/ 123 h 623"/>
                  <a:gd name="T70" fmla="*/ 485 w 844"/>
                  <a:gd name="T71" fmla="*/ 10 h 623"/>
                  <a:gd name="T72" fmla="*/ 477 w 844"/>
                  <a:gd name="T73" fmla="*/ 8 h 623"/>
                  <a:gd name="T74" fmla="*/ 446 w 844"/>
                  <a:gd name="T75" fmla="*/ 0 h 623"/>
                  <a:gd name="T76" fmla="*/ 438 w 844"/>
                  <a:gd name="T77" fmla="*/ 11 h 623"/>
                  <a:gd name="T78" fmla="*/ 442 w 844"/>
                  <a:gd name="T79" fmla="*/ 55 h 623"/>
                  <a:gd name="T80" fmla="*/ 429 w 844"/>
                  <a:gd name="T81" fmla="*/ 52 h 623"/>
                  <a:gd name="T82" fmla="*/ 428 w 844"/>
                  <a:gd name="T83" fmla="*/ 34 h 623"/>
                  <a:gd name="T84" fmla="*/ 217 w 844"/>
                  <a:gd name="T85" fmla="*/ 49 h 623"/>
                  <a:gd name="T86" fmla="*/ 203 w 844"/>
                  <a:gd name="T87" fmla="*/ 20 h 623"/>
                  <a:gd name="T88" fmla="*/ 0 w 844"/>
                  <a:gd name="T89" fmla="*/ 42 h 623"/>
                  <a:gd name="T90" fmla="*/ 0 w 844"/>
                  <a:gd name="T91" fmla="*/ 60 h 623"/>
                  <a:gd name="T92" fmla="*/ 0 w 844"/>
                  <a:gd name="T93" fmla="*/ 60 h 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4"/>
                  <a:gd name="T142" fmla="*/ 0 h 623"/>
                  <a:gd name="T143" fmla="*/ 844 w 844"/>
                  <a:gd name="T144" fmla="*/ 623 h 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4" h="623">
                    <a:moveTo>
                      <a:pt x="0" y="60"/>
                    </a:moveTo>
                    <a:lnTo>
                      <a:pt x="23" y="81"/>
                    </a:lnTo>
                    <a:lnTo>
                      <a:pt x="20" y="96"/>
                    </a:lnTo>
                    <a:lnTo>
                      <a:pt x="26" y="105"/>
                    </a:lnTo>
                    <a:lnTo>
                      <a:pt x="16" y="120"/>
                    </a:lnTo>
                    <a:lnTo>
                      <a:pt x="115" y="86"/>
                    </a:lnTo>
                    <a:lnTo>
                      <a:pt x="241" y="165"/>
                    </a:lnTo>
                    <a:lnTo>
                      <a:pt x="345" y="110"/>
                    </a:lnTo>
                    <a:lnTo>
                      <a:pt x="405" y="123"/>
                    </a:lnTo>
                    <a:lnTo>
                      <a:pt x="481" y="198"/>
                    </a:lnTo>
                    <a:lnTo>
                      <a:pt x="509" y="198"/>
                    </a:lnTo>
                    <a:lnTo>
                      <a:pt x="533" y="249"/>
                    </a:lnTo>
                    <a:lnTo>
                      <a:pt x="526" y="348"/>
                    </a:lnTo>
                    <a:lnTo>
                      <a:pt x="544" y="359"/>
                    </a:lnTo>
                    <a:lnTo>
                      <a:pt x="547" y="342"/>
                    </a:lnTo>
                    <a:lnTo>
                      <a:pt x="572" y="342"/>
                    </a:lnTo>
                    <a:lnTo>
                      <a:pt x="547" y="389"/>
                    </a:lnTo>
                    <a:lnTo>
                      <a:pt x="612" y="453"/>
                    </a:lnTo>
                    <a:lnTo>
                      <a:pt x="622" y="436"/>
                    </a:lnTo>
                    <a:lnTo>
                      <a:pt x="627" y="481"/>
                    </a:lnTo>
                    <a:lnTo>
                      <a:pt x="648" y="491"/>
                    </a:lnTo>
                    <a:lnTo>
                      <a:pt x="670" y="546"/>
                    </a:lnTo>
                    <a:lnTo>
                      <a:pt x="693" y="546"/>
                    </a:lnTo>
                    <a:lnTo>
                      <a:pt x="742" y="597"/>
                    </a:lnTo>
                    <a:lnTo>
                      <a:pt x="769" y="601"/>
                    </a:lnTo>
                    <a:lnTo>
                      <a:pt x="769" y="609"/>
                    </a:lnTo>
                    <a:lnTo>
                      <a:pt x="750" y="623"/>
                    </a:lnTo>
                    <a:lnTo>
                      <a:pt x="793" y="617"/>
                    </a:lnTo>
                    <a:lnTo>
                      <a:pt x="821" y="605"/>
                    </a:lnTo>
                    <a:lnTo>
                      <a:pt x="836" y="533"/>
                    </a:lnTo>
                    <a:lnTo>
                      <a:pt x="844" y="536"/>
                    </a:lnTo>
                    <a:lnTo>
                      <a:pt x="837" y="436"/>
                    </a:lnTo>
                    <a:lnTo>
                      <a:pt x="826" y="406"/>
                    </a:lnTo>
                    <a:lnTo>
                      <a:pt x="735" y="261"/>
                    </a:lnTo>
                    <a:lnTo>
                      <a:pt x="664" y="123"/>
                    </a:lnTo>
                    <a:lnTo>
                      <a:pt x="620" y="10"/>
                    </a:lnTo>
                    <a:lnTo>
                      <a:pt x="609" y="8"/>
                    </a:lnTo>
                    <a:lnTo>
                      <a:pt x="570" y="0"/>
                    </a:lnTo>
                    <a:lnTo>
                      <a:pt x="559" y="11"/>
                    </a:lnTo>
                    <a:lnTo>
                      <a:pt x="565" y="55"/>
                    </a:lnTo>
                    <a:lnTo>
                      <a:pt x="549" y="52"/>
                    </a:lnTo>
                    <a:lnTo>
                      <a:pt x="546" y="34"/>
                    </a:lnTo>
                    <a:lnTo>
                      <a:pt x="279" y="49"/>
                    </a:lnTo>
                    <a:lnTo>
                      <a:pt x="259" y="20"/>
                    </a:lnTo>
                    <a:lnTo>
                      <a:pt x="0" y="42"/>
                    </a:lnTo>
                    <a:lnTo>
                      <a:pt x="0" y="6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3" name="Freeform 112"/>
              <p:cNvSpPr>
                <a:spLocks/>
              </p:cNvSpPr>
              <p:nvPr/>
            </p:nvSpPr>
            <p:spPr bwMode="auto">
              <a:xfrm>
                <a:off x="5992455" y="2415777"/>
                <a:ext cx="582997" cy="680813"/>
              </a:xfrm>
              <a:custGeom>
                <a:avLst/>
                <a:gdLst>
                  <a:gd name="T0" fmla="*/ 0 w 390"/>
                  <a:gd name="T1" fmla="*/ 77 h 428"/>
                  <a:gd name="T2" fmla="*/ 24 w 390"/>
                  <a:gd name="T3" fmla="*/ 379 h 428"/>
                  <a:gd name="T4" fmla="*/ 64 w 390"/>
                  <a:gd name="T5" fmla="*/ 384 h 428"/>
                  <a:gd name="T6" fmla="*/ 109 w 390"/>
                  <a:gd name="T7" fmla="*/ 418 h 428"/>
                  <a:gd name="T8" fmla="*/ 142 w 390"/>
                  <a:gd name="T9" fmla="*/ 416 h 428"/>
                  <a:gd name="T10" fmla="*/ 158 w 390"/>
                  <a:gd name="T11" fmla="*/ 403 h 428"/>
                  <a:gd name="T12" fmla="*/ 193 w 390"/>
                  <a:gd name="T13" fmla="*/ 432 h 428"/>
                  <a:gd name="T14" fmla="*/ 216 w 390"/>
                  <a:gd name="T15" fmla="*/ 408 h 428"/>
                  <a:gd name="T16" fmla="*/ 219 w 390"/>
                  <a:gd name="T17" fmla="*/ 361 h 428"/>
                  <a:gd name="T18" fmla="*/ 233 w 390"/>
                  <a:gd name="T19" fmla="*/ 371 h 428"/>
                  <a:gd name="T20" fmla="*/ 243 w 390"/>
                  <a:gd name="T21" fmla="*/ 332 h 428"/>
                  <a:gd name="T22" fmla="*/ 293 w 390"/>
                  <a:gd name="T23" fmla="*/ 275 h 428"/>
                  <a:gd name="T24" fmla="*/ 302 w 390"/>
                  <a:gd name="T25" fmla="*/ 179 h 428"/>
                  <a:gd name="T26" fmla="*/ 295 w 390"/>
                  <a:gd name="T27" fmla="*/ 160 h 428"/>
                  <a:gd name="T28" fmla="*/ 306 w 390"/>
                  <a:gd name="T29" fmla="*/ 150 h 428"/>
                  <a:gd name="T30" fmla="*/ 287 w 390"/>
                  <a:gd name="T31" fmla="*/ 0 h 428"/>
                  <a:gd name="T32" fmla="*/ 233 w 390"/>
                  <a:gd name="T33" fmla="*/ 34 h 428"/>
                  <a:gd name="T34" fmla="*/ 207 w 390"/>
                  <a:gd name="T35" fmla="*/ 69 h 428"/>
                  <a:gd name="T36" fmla="*/ 189 w 390"/>
                  <a:gd name="T37" fmla="*/ 71 h 428"/>
                  <a:gd name="T38" fmla="*/ 160 w 390"/>
                  <a:gd name="T39" fmla="*/ 90 h 428"/>
                  <a:gd name="T40" fmla="*/ 92 w 390"/>
                  <a:gd name="T41" fmla="*/ 61 h 428"/>
                  <a:gd name="T42" fmla="*/ 0 w 390"/>
                  <a:gd name="T43" fmla="*/ 77 h 428"/>
                  <a:gd name="T44" fmla="*/ 0 w 390"/>
                  <a:gd name="T45" fmla="*/ 77 h 4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8"/>
                  <a:gd name="T71" fmla="*/ 390 w 390"/>
                  <a:gd name="T72" fmla="*/ 428 h 4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8">
                    <a:moveTo>
                      <a:pt x="0" y="77"/>
                    </a:moveTo>
                    <a:lnTo>
                      <a:pt x="32" y="375"/>
                    </a:lnTo>
                    <a:lnTo>
                      <a:pt x="81" y="380"/>
                    </a:lnTo>
                    <a:lnTo>
                      <a:pt x="139" y="414"/>
                    </a:lnTo>
                    <a:lnTo>
                      <a:pt x="181" y="412"/>
                    </a:lnTo>
                    <a:lnTo>
                      <a:pt x="201" y="399"/>
                    </a:lnTo>
                    <a:lnTo>
                      <a:pt x="247" y="428"/>
                    </a:lnTo>
                    <a:lnTo>
                      <a:pt x="275" y="404"/>
                    </a:lnTo>
                    <a:lnTo>
                      <a:pt x="281" y="357"/>
                    </a:lnTo>
                    <a:lnTo>
                      <a:pt x="299" y="367"/>
                    </a:lnTo>
                    <a:lnTo>
                      <a:pt x="309" y="328"/>
                    </a:lnTo>
                    <a:lnTo>
                      <a:pt x="374" y="271"/>
                    </a:lnTo>
                    <a:lnTo>
                      <a:pt x="385" y="179"/>
                    </a:lnTo>
                    <a:lnTo>
                      <a:pt x="377" y="160"/>
                    </a:lnTo>
                    <a:lnTo>
                      <a:pt x="390" y="150"/>
                    </a:lnTo>
                    <a:lnTo>
                      <a:pt x="366" y="0"/>
                    </a:lnTo>
                    <a:lnTo>
                      <a:pt x="299" y="34"/>
                    </a:lnTo>
                    <a:lnTo>
                      <a:pt x="265" y="69"/>
                    </a:lnTo>
                    <a:lnTo>
                      <a:pt x="241" y="71"/>
                    </a:lnTo>
                    <a:lnTo>
                      <a:pt x="204" y="90"/>
                    </a:lnTo>
                    <a:lnTo>
                      <a:pt x="118" y="61"/>
                    </a:lnTo>
                    <a:lnTo>
                      <a:pt x="0" y="77"/>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4" name="Freeform 113"/>
              <p:cNvSpPr>
                <a:spLocks/>
              </p:cNvSpPr>
              <p:nvPr/>
            </p:nvSpPr>
            <p:spPr bwMode="auto">
              <a:xfrm>
                <a:off x="6361114" y="2655863"/>
                <a:ext cx="622436" cy="639655"/>
              </a:xfrm>
              <a:custGeom>
                <a:avLst/>
                <a:gdLst>
                  <a:gd name="T0" fmla="*/ 0 w 417"/>
                  <a:gd name="T1" fmla="*/ 278 h 403"/>
                  <a:gd name="T2" fmla="*/ 11 w 417"/>
                  <a:gd name="T3" fmla="*/ 334 h 403"/>
                  <a:gd name="T4" fmla="*/ 53 w 417"/>
                  <a:gd name="T5" fmla="*/ 372 h 403"/>
                  <a:gd name="T6" fmla="*/ 73 w 417"/>
                  <a:gd name="T7" fmla="*/ 403 h 403"/>
                  <a:gd name="T8" fmla="*/ 136 w 417"/>
                  <a:gd name="T9" fmla="*/ 371 h 403"/>
                  <a:gd name="T10" fmla="*/ 163 w 417"/>
                  <a:gd name="T11" fmla="*/ 366 h 403"/>
                  <a:gd name="T12" fmla="*/ 179 w 417"/>
                  <a:gd name="T13" fmla="*/ 342 h 403"/>
                  <a:gd name="T14" fmla="*/ 202 w 417"/>
                  <a:gd name="T15" fmla="*/ 220 h 403"/>
                  <a:gd name="T16" fmla="*/ 228 w 417"/>
                  <a:gd name="T17" fmla="*/ 235 h 403"/>
                  <a:gd name="T18" fmla="*/ 280 w 417"/>
                  <a:gd name="T19" fmla="*/ 104 h 403"/>
                  <a:gd name="T20" fmla="*/ 319 w 417"/>
                  <a:gd name="T21" fmla="*/ 131 h 403"/>
                  <a:gd name="T22" fmla="*/ 325 w 417"/>
                  <a:gd name="T23" fmla="*/ 109 h 403"/>
                  <a:gd name="T24" fmla="*/ 298 w 417"/>
                  <a:gd name="T25" fmla="*/ 79 h 403"/>
                  <a:gd name="T26" fmla="*/ 275 w 417"/>
                  <a:gd name="T27" fmla="*/ 83 h 403"/>
                  <a:gd name="T28" fmla="*/ 269 w 417"/>
                  <a:gd name="T29" fmla="*/ 97 h 403"/>
                  <a:gd name="T30" fmla="*/ 228 w 417"/>
                  <a:gd name="T31" fmla="*/ 112 h 403"/>
                  <a:gd name="T32" fmla="*/ 203 w 417"/>
                  <a:gd name="T33" fmla="*/ 147 h 403"/>
                  <a:gd name="T34" fmla="*/ 196 w 417"/>
                  <a:gd name="T35" fmla="*/ 91 h 403"/>
                  <a:gd name="T36" fmla="*/ 125 w 417"/>
                  <a:gd name="T37" fmla="*/ 105 h 403"/>
                  <a:gd name="T38" fmla="*/ 111 w 417"/>
                  <a:gd name="T39" fmla="*/ 0 h 403"/>
                  <a:gd name="T40" fmla="*/ 102 w 417"/>
                  <a:gd name="T41" fmla="*/ 10 h 403"/>
                  <a:gd name="T42" fmla="*/ 108 w 417"/>
                  <a:gd name="T43" fmla="*/ 29 h 403"/>
                  <a:gd name="T44" fmla="*/ 99 w 417"/>
                  <a:gd name="T45" fmla="*/ 121 h 403"/>
                  <a:gd name="T46" fmla="*/ 49 w 417"/>
                  <a:gd name="T47" fmla="*/ 178 h 403"/>
                  <a:gd name="T48" fmla="*/ 40 w 417"/>
                  <a:gd name="T49" fmla="*/ 217 h 403"/>
                  <a:gd name="T50" fmla="*/ 26 w 417"/>
                  <a:gd name="T51" fmla="*/ 207 h 403"/>
                  <a:gd name="T52" fmla="*/ 22 w 417"/>
                  <a:gd name="T53" fmla="*/ 254 h 403"/>
                  <a:gd name="T54" fmla="*/ 0 w 417"/>
                  <a:gd name="T55" fmla="*/ 278 h 403"/>
                  <a:gd name="T56" fmla="*/ 0 w 417"/>
                  <a:gd name="T57" fmla="*/ 278 h 403"/>
                  <a:gd name="T58" fmla="*/ 0 w 417"/>
                  <a:gd name="T59" fmla="*/ 278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7"/>
                  <a:gd name="T91" fmla="*/ 0 h 403"/>
                  <a:gd name="T92" fmla="*/ 417 w 417"/>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7" h="403">
                    <a:moveTo>
                      <a:pt x="0" y="278"/>
                    </a:moveTo>
                    <a:lnTo>
                      <a:pt x="15" y="334"/>
                    </a:lnTo>
                    <a:lnTo>
                      <a:pt x="68" y="372"/>
                    </a:lnTo>
                    <a:lnTo>
                      <a:pt x="94" y="403"/>
                    </a:lnTo>
                    <a:lnTo>
                      <a:pt x="174" y="371"/>
                    </a:lnTo>
                    <a:lnTo>
                      <a:pt x="209" y="366"/>
                    </a:lnTo>
                    <a:lnTo>
                      <a:pt x="229" y="342"/>
                    </a:lnTo>
                    <a:lnTo>
                      <a:pt x="260" y="220"/>
                    </a:lnTo>
                    <a:lnTo>
                      <a:pt x="294" y="235"/>
                    </a:lnTo>
                    <a:lnTo>
                      <a:pt x="358" y="104"/>
                    </a:lnTo>
                    <a:lnTo>
                      <a:pt x="408" y="131"/>
                    </a:lnTo>
                    <a:lnTo>
                      <a:pt x="417" y="109"/>
                    </a:lnTo>
                    <a:lnTo>
                      <a:pt x="381" y="79"/>
                    </a:lnTo>
                    <a:lnTo>
                      <a:pt x="353" y="83"/>
                    </a:lnTo>
                    <a:lnTo>
                      <a:pt x="344" y="97"/>
                    </a:lnTo>
                    <a:lnTo>
                      <a:pt x="294" y="112"/>
                    </a:lnTo>
                    <a:lnTo>
                      <a:pt x="261" y="147"/>
                    </a:lnTo>
                    <a:lnTo>
                      <a:pt x="251" y="91"/>
                    </a:lnTo>
                    <a:lnTo>
                      <a:pt x="161" y="105"/>
                    </a:lnTo>
                    <a:lnTo>
                      <a:pt x="143" y="0"/>
                    </a:lnTo>
                    <a:lnTo>
                      <a:pt x="130" y="10"/>
                    </a:lnTo>
                    <a:lnTo>
                      <a:pt x="138" y="29"/>
                    </a:lnTo>
                    <a:lnTo>
                      <a:pt x="127" y="121"/>
                    </a:lnTo>
                    <a:lnTo>
                      <a:pt x="62" y="178"/>
                    </a:lnTo>
                    <a:lnTo>
                      <a:pt x="52" y="217"/>
                    </a:lnTo>
                    <a:lnTo>
                      <a:pt x="34" y="207"/>
                    </a:lnTo>
                    <a:lnTo>
                      <a:pt x="28" y="254"/>
                    </a:lnTo>
                    <a:lnTo>
                      <a:pt x="0" y="278"/>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5" name="Freeform 114"/>
              <p:cNvSpPr>
                <a:spLocks/>
              </p:cNvSpPr>
              <p:nvPr/>
            </p:nvSpPr>
            <p:spPr bwMode="auto">
              <a:xfrm>
                <a:off x="6734918" y="2702164"/>
                <a:ext cx="632724" cy="324116"/>
              </a:xfrm>
              <a:custGeom>
                <a:avLst/>
                <a:gdLst>
                  <a:gd name="T0" fmla="*/ 0 w 423"/>
                  <a:gd name="T1" fmla="*/ 62 h 204"/>
                  <a:gd name="T2" fmla="*/ 8 w 423"/>
                  <a:gd name="T3" fmla="*/ 118 h 204"/>
                  <a:gd name="T4" fmla="*/ 34 w 423"/>
                  <a:gd name="T5" fmla="*/ 83 h 204"/>
                  <a:gd name="T6" fmla="*/ 73 w 423"/>
                  <a:gd name="T7" fmla="*/ 68 h 204"/>
                  <a:gd name="T8" fmla="*/ 80 w 423"/>
                  <a:gd name="T9" fmla="*/ 54 h 204"/>
                  <a:gd name="T10" fmla="*/ 102 w 423"/>
                  <a:gd name="T11" fmla="*/ 50 h 204"/>
                  <a:gd name="T12" fmla="*/ 130 w 423"/>
                  <a:gd name="T13" fmla="*/ 80 h 204"/>
                  <a:gd name="T14" fmla="*/ 149 w 423"/>
                  <a:gd name="T15" fmla="*/ 86 h 204"/>
                  <a:gd name="T16" fmla="*/ 184 w 423"/>
                  <a:gd name="T17" fmla="*/ 126 h 204"/>
                  <a:gd name="T18" fmla="*/ 172 w 423"/>
                  <a:gd name="T19" fmla="*/ 165 h 204"/>
                  <a:gd name="T20" fmla="*/ 176 w 423"/>
                  <a:gd name="T21" fmla="*/ 183 h 204"/>
                  <a:gd name="T22" fmla="*/ 192 w 423"/>
                  <a:gd name="T23" fmla="*/ 175 h 204"/>
                  <a:gd name="T24" fmla="*/ 205 w 423"/>
                  <a:gd name="T25" fmla="*/ 175 h 204"/>
                  <a:gd name="T26" fmla="*/ 214 w 423"/>
                  <a:gd name="T27" fmla="*/ 188 h 204"/>
                  <a:gd name="T28" fmla="*/ 231 w 423"/>
                  <a:gd name="T29" fmla="*/ 188 h 204"/>
                  <a:gd name="T30" fmla="*/ 236 w 423"/>
                  <a:gd name="T31" fmla="*/ 183 h 204"/>
                  <a:gd name="T32" fmla="*/ 227 w 423"/>
                  <a:gd name="T33" fmla="*/ 148 h 204"/>
                  <a:gd name="T34" fmla="*/ 223 w 423"/>
                  <a:gd name="T35" fmla="*/ 83 h 204"/>
                  <a:gd name="T36" fmla="*/ 211 w 423"/>
                  <a:gd name="T37" fmla="*/ 73 h 204"/>
                  <a:gd name="T38" fmla="*/ 236 w 423"/>
                  <a:gd name="T39" fmla="*/ 44 h 204"/>
                  <a:gd name="T40" fmla="*/ 237 w 423"/>
                  <a:gd name="T41" fmla="*/ 25 h 204"/>
                  <a:gd name="T42" fmla="*/ 254 w 423"/>
                  <a:gd name="T43" fmla="*/ 26 h 204"/>
                  <a:gd name="T44" fmla="*/ 232 w 423"/>
                  <a:gd name="T45" fmla="*/ 67 h 204"/>
                  <a:gd name="T46" fmla="*/ 247 w 423"/>
                  <a:gd name="T47" fmla="*/ 115 h 204"/>
                  <a:gd name="T48" fmla="*/ 249 w 423"/>
                  <a:gd name="T49" fmla="*/ 128 h 204"/>
                  <a:gd name="T50" fmla="*/ 259 w 423"/>
                  <a:gd name="T51" fmla="*/ 135 h 204"/>
                  <a:gd name="T52" fmla="*/ 244 w 423"/>
                  <a:gd name="T53" fmla="*/ 133 h 204"/>
                  <a:gd name="T54" fmla="*/ 247 w 423"/>
                  <a:gd name="T55" fmla="*/ 164 h 204"/>
                  <a:gd name="T56" fmla="*/ 275 w 423"/>
                  <a:gd name="T57" fmla="*/ 183 h 204"/>
                  <a:gd name="T58" fmla="*/ 280 w 423"/>
                  <a:gd name="T59" fmla="*/ 188 h 204"/>
                  <a:gd name="T60" fmla="*/ 289 w 423"/>
                  <a:gd name="T61" fmla="*/ 188 h 204"/>
                  <a:gd name="T62" fmla="*/ 285 w 423"/>
                  <a:gd name="T63" fmla="*/ 204 h 204"/>
                  <a:gd name="T64" fmla="*/ 317 w 423"/>
                  <a:gd name="T65" fmla="*/ 183 h 204"/>
                  <a:gd name="T66" fmla="*/ 324 w 423"/>
                  <a:gd name="T67" fmla="*/ 157 h 204"/>
                  <a:gd name="T68" fmla="*/ 331 w 423"/>
                  <a:gd name="T69" fmla="*/ 130 h 204"/>
                  <a:gd name="T70" fmla="*/ 285 w 423"/>
                  <a:gd name="T71" fmla="*/ 143 h 204"/>
                  <a:gd name="T72" fmla="*/ 254 w 423"/>
                  <a:gd name="T73" fmla="*/ 0 h 204"/>
                  <a:gd name="T74" fmla="*/ 0 w 423"/>
                  <a:gd name="T75" fmla="*/ 62 h 204"/>
                  <a:gd name="T76" fmla="*/ 0 w 423"/>
                  <a:gd name="T77" fmla="*/ 62 h 204"/>
                  <a:gd name="T78" fmla="*/ 0 w 423"/>
                  <a:gd name="T79" fmla="*/ 62 h 2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3"/>
                  <a:gd name="T121" fmla="*/ 0 h 204"/>
                  <a:gd name="T122" fmla="*/ 423 w 423"/>
                  <a:gd name="T123" fmla="*/ 204 h 20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3" h="204">
                    <a:moveTo>
                      <a:pt x="0" y="62"/>
                    </a:moveTo>
                    <a:lnTo>
                      <a:pt x="10" y="118"/>
                    </a:lnTo>
                    <a:lnTo>
                      <a:pt x="43" y="83"/>
                    </a:lnTo>
                    <a:lnTo>
                      <a:pt x="93" y="68"/>
                    </a:lnTo>
                    <a:lnTo>
                      <a:pt x="102" y="54"/>
                    </a:lnTo>
                    <a:lnTo>
                      <a:pt x="130" y="50"/>
                    </a:lnTo>
                    <a:lnTo>
                      <a:pt x="166" y="80"/>
                    </a:lnTo>
                    <a:lnTo>
                      <a:pt x="190" y="86"/>
                    </a:lnTo>
                    <a:lnTo>
                      <a:pt x="235" y="126"/>
                    </a:lnTo>
                    <a:lnTo>
                      <a:pt x="219" y="165"/>
                    </a:lnTo>
                    <a:lnTo>
                      <a:pt x="225" y="183"/>
                    </a:lnTo>
                    <a:lnTo>
                      <a:pt x="245" y="175"/>
                    </a:lnTo>
                    <a:lnTo>
                      <a:pt x="263" y="175"/>
                    </a:lnTo>
                    <a:lnTo>
                      <a:pt x="272" y="188"/>
                    </a:lnTo>
                    <a:lnTo>
                      <a:pt x="293" y="188"/>
                    </a:lnTo>
                    <a:lnTo>
                      <a:pt x="302" y="183"/>
                    </a:lnTo>
                    <a:lnTo>
                      <a:pt x="289" y="148"/>
                    </a:lnTo>
                    <a:lnTo>
                      <a:pt x="285" y="83"/>
                    </a:lnTo>
                    <a:lnTo>
                      <a:pt x="269" y="73"/>
                    </a:lnTo>
                    <a:lnTo>
                      <a:pt x="302" y="44"/>
                    </a:lnTo>
                    <a:lnTo>
                      <a:pt x="303" y="25"/>
                    </a:lnTo>
                    <a:lnTo>
                      <a:pt x="324" y="26"/>
                    </a:lnTo>
                    <a:lnTo>
                      <a:pt x="298" y="67"/>
                    </a:lnTo>
                    <a:lnTo>
                      <a:pt x="313" y="115"/>
                    </a:lnTo>
                    <a:lnTo>
                      <a:pt x="319" y="128"/>
                    </a:lnTo>
                    <a:lnTo>
                      <a:pt x="329" y="135"/>
                    </a:lnTo>
                    <a:lnTo>
                      <a:pt x="310" y="133"/>
                    </a:lnTo>
                    <a:lnTo>
                      <a:pt x="316" y="164"/>
                    </a:lnTo>
                    <a:lnTo>
                      <a:pt x="350" y="183"/>
                    </a:lnTo>
                    <a:lnTo>
                      <a:pt x="358" y="188"/>
                    </a:lnTo>
                    <a:lnTo>
                      <a:pt x="368" y="188"/>
                    </a:lnTo>
                    <a:lnTo>
                      <a:pt x="363" y="204"/>
                    </a:lnTo>
                    <a:lnTo>
                      <a:pt x="405" y="183"/>
                    </a:lnTo>
                    <a:lnTo>
                      <a:pt x="413" y="157"/>
                    </a:lnTo>
                    <a:lnTo>
                      <a:pt x="423" y="130"/>
                    </a:lnTo>
                    <a:lnTo>
                      <a:pt x="363" y="143"/>
                    </a:lnTo>
                    <a:lnTo>
                      <a:pt x="324" y="0"/>
                    </a:lnTo>
                    <a:lnTo>
                      <a:pt x="0" y="62"/>
                    </a:lnTo>
                    <a:close/>
                  </a:path>
                </a:pathLst>
              </a:custGeom>
              <a:solidFill>
                <a:schemeClr val="tx1">
                  <a:lumMod val="50000"/>
                </a:schemeClr>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6" name="Freeform 115"/>
              <p:cNvSpPr>
                <a:spLocks/>
              </p:cNvSpPr>
              <p:nvPr/>
            </p:nvSpPr>
            <p:spPr bwMode="auto">
              <a:xfrm>
                <a:off x="6256518" y="2820493"/>
                <a:ext cx="1073401" cy="627652"/>
              </a:xfrm>
              <a:custGeom>
                <a:avLst/>
                <a:gdLst>
                  <a:gd name="T0" fmla="*/ 52 w 719"/>
                  <a:gd name="T1" fmla="*/ 353 h 395"/>
                  <a:gd name="T2" fmla="*/ 53 w 719"/>
                  <a:gd name="T3" fmla="*/ 343 h 395"/>
                  <a:gd name="T4" fmla="*/ 89 w 719"/>
                  <a:gd name="T5" fmla="*/ 299 h 395"/>
                  <a:gd name="T6" fmla="*/ 109 w 719"/>
                  <a:gd name="T7" fmla="*/ 268 h 395"/>
                  <a:gd name="T8" fmla="*/ 129 w 719"/>
                  <a:gd name="T9" fmla="*/ 299 h 395"/>
                  <a:gd name="T10" fmla="*/ 191 w 719"/>
                  <a:gd name="T11" fmla="*/ 267 h 395"/>
                  <a:gd name="T12" fmla="*/ 218 w 719"/>
                  <a:gd name="T13" fmla="*/ 262 h 395"/>
                  <a:gd name="T14" fmla="*/ 234 w 719"/>
                  <a:gd name="T15" fmla="*/ 238 h 395"/>
                  <a:gd name="T16" fmla="*/ 259 w 719"/>
                  <a:gd name="T17" fmla="*/ 116 h 395"/>
                  <a:gd name="T18" fmla="*/ 285 w 719"/>
                  <a:gd name="T19" fmla="*/ 131 h 395"/>
                  <a:gd name="T20" fmla="*/ 335 w 719"/>
                  <a:gd name="T21" fmla="*/ 0 h 395"/>
                  <a:gd name="T22" fmla="*/ 374 w 719"/>
                  <a:gd name="T23" fmla="*/ 27 h 395"/>
                  <a:gd name="T24" fmla="*/ 382 w 719"/>
                  <a:gd name="T25" fmla="*/ 5 h 395"/>
                  <a:gd name="T26" fmla="*/ 400 w 719"/>
                  <a:gd name="T27" fmla="*/ 11 h 395"/>
                  <a:gd name="T28" fmla="*/ 436 w 719"/>
                  <a:gd name="T29" fmla="*/ 51 h 395"/>
                  <a:gd name="T30" fmla="*/ 423 w 719"/>
                  <a:gd name="T31" fmla="*/ 90 h 395"/>
                  <a:gd name="T32" fmla="*/ 427 w 719"/>
                  <a:gd name="T33" fmla="*/ 108 h 395"/>
                  <a:gd name="T34" fmla="*/ 443 w 719"/>
                  <a:gd name="T35" fmla="*/ 100 h 395"/>
                  <a:gd name="T36" fmla="*/ 453 w 719"/>
                  <a:gd name="T37" fmla="*/ 118 h 395"/>
                  <a:gd name="T38" fmla="*/ 509 w 719"/>
                  <a:gd name="T39" fmla="*/ 141 h 395"/>
                  <a:gd name="T40" fmla="*/ 458 w 719"/>
                  <a:gd name="T41" fmla="*/ 137 h 395"/>
                  <a:gd name="T42" fmla="*/ 511 w 719"/>
                  <a:gd name="T43" fmla="*/ 197 h 395"/>
                  <a:gd name="T44" fmla="*/ 479 w 719"/>
                  <a:gd name="T45" fmla="*/ 191 h 395"/>
                  <a:gd name="T46" fmla="*/ 545 w 719"/>
                  <a:gd name="T47" fmla="*/ 246 h 395"/>
                  <a:gd name="T48" fmla="*/ 562 w 719"/>
                  <a:gd name="T49" fmla="*/ 283 h 395"/>
                  <a:gd name="T50" fmla="*/ 551 w 719"/>
                  <a:gd name="T51" fmla="*/ 278 h 395"/>
                  <a:gd name="T52" fmla="*/ 548 w 719"/>
                  <a:gd name="T53" fmla="*/ 288 h 395"/>
                  <a:gd name="T54" fmla="*/ 328 w 719"/>
                  <a:gd name="T55" fmla="*/ 341 h 395"/>
                  <a:gd name="T56" fmla="*/ 145 w 719"/>
                  <a:gd name="T57" fmla="*/ 370 h 395"/>
                  <a:gd name="T58" fmla="*/ 0 w 719"/>
                  <a:gd name="T59" fmla="*/ 395 h 395"/>
                  <a:gd name="T60" fmla="*/ 52 w 719"/>
                  <a:gd name="T61" fmla="*/ 353 h 395"/>
                  <a:gd name="T62" fmla="*/ 52 w 719"/>
                  <a:gd name="T63" fmla="*/ 353 h 3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9"/>
                  <a:gd name="T97" fmla="*/ 0 h 395"/>
                  <a:gd name="T98" fmla="*/ 719 w 719"/>
                  <a:gd name="T99" fmla="*/ 395 h 3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9" h="395">
                    <a:moveTo>
                      <a:pt x="67" y="353"/>
                    </a:moveTo>
                    <a:lnTo>
                      <a:pt x="68" y="343"/>
                    </a:lnTo>
                    <a:lnTo>
                      <a:pt x="114" y="299"/>
                    </a:lnTo>
                    <a:lnTo>
                      <a:pt x="139" y="268"/>
                    </a:lnTo>
                    <a:lnTo>
                      <a:pt x="165" y="299"/>
                    </a:lnTo>
                    <a:lnTo>
                      <a:pt x="245" y="267"/>
                    </a:lnTo>
                    <a:lnTo>
                      <a:pt x="280" y="262"/>
                    </a:lnTo>
                    <a:lnTo>
                      <a:pt x="300" y="238"/>
                    </a:lnTo>
                    <a:lnTo>
                      <a:pt x="331" y="116"/>
                    </a:lnTo>
                    <a:lnTo>
                      <a:pt x="365" y="131"/>
                    </a:lnTo>
                    <a:lnTo>
                      <a:pt x="429" y="0"/>
                    </a:lnTo>
                    <a:lnTo>
                      <a:pt x="479" y="27"/>
                    </a:lnTo>
                    <a:lnTo>
                      <a:pt x="488" y="5"/>
                    </a:lnTo>
                    <a:lnTo>
                      <a:pt x="512" y="11"/>
                    </a:lnTo>
                    <a:lnTo>
                      <a:pt x="557" y="51"/>
                    </a:lnTo>
                    <a:lnTo>
                      <a:pt x="541" y="90"/>
                    </a:lnTo>
                    <a:lnTo>
                      <a:pt x="547" y="108"/>
                    </a:lnTo>
                    <a:lnTo>
                      <a:pt x="567" y="100"/>
                    </a:lnTo>
                    <a:lnTo>
                      <a:pt x="581" y="118"/>
                    </a:lnTo>
                    <a:lnTo>
                      <a:pt x="651" y="141"/>
                    </a:lnTo>
                    <a:lnTo>
                      <a:pt x="586" y="137"/>
                    </a:lnTo>
                    <a:lnTo>
                      <a:pt x="654" y="197"/>
                    </a:lnTo>
                    <a:lnTo>
                      <a:pt x="612" y="191"/>
                    </a:lnTo>
                    <a:lnTo>
                      <a:pt x="698" y="246"/>
                    </a:lnTo>
                    <a:lnTo>
                      <a:pt x="719" y="283"/>
                    </a:lnTo>
                    <a:lnTo>
                      <a:pt x="705" y="278"/>
                    </a:lnTo>
                    <a:lnTo>
                      <a:pt x="701" y="288"/>
                    </a:lnTo>
                    <a:lnTo>
                      <a:pt x="420" y="341"/>
                    </a:lnTo>
                    <a:lnTo>
                      <a:pt x="185" y="370"/>
                    </a:lnTo>
                    <a:lnTo>
                      <a:pt x="0" y="395"/>
                    </a:lnTo>
                    <a:lnTo>
                      <a:pt x="67" y="353"/>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7" name="Freeform 116"/>
              <p:cNvSpPr>
                <a:spLocks/>
              </p:cNvSpPr>
              <p:nvPr/>
            </p:nvSpPr>
            <p:spPr bwMode="auto">
              <a:xfrm>
                <a:off x="7281908" y="2991982"/>
                <a:ext cx="58300" cy="157770"/>
              </a:xfrm>
              <a:custGeom>
                <a:avLst/>
                <a:gdLst>
                  <a:gd name="T0" fmla="*/ 0 w 39"/>
                  <a:gd name="T1" fmla="*/ 99 h 99"/>
                  <a:gd name="T2" fmla="*/ 9 w 39"/>
                  <a:gd name="T3" fmla="*/ 71 h 99"/>
                  <a:gd name="T4" fmla="*/ 24 w 39"/>
                  <a:gd name="T5" fmla="*/ 55 h 99"/>
                  <a:gd name="T6" fmla="*/ 31 w 39"/>
                  <a:gd name="T7" fmla="*/ 0 h 99"/>
                  <a:gd name="T8" fmla="*/ 13 w 39"/>
                  <a:gd name="T9" fmla="*/ 13 h 99"/>
                  <a:gd name="T10" fmla="*/ 0 w 39"/>
                  <a:gd name="T11" fmla="*/ 65 h 99"/>
                  <a:gd name="T12" fmla="*/ 0 w 39"/>
                  <a:gd name="T13" fmla="*/ 99 h 99"/>
                  <a:gd name="T14" fmla="*/ 0 w 39"/>
                  <a:gd name="T15" fmla="*/ 99 h 9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9"/>
                  <a:gd name="T26" fmla="*/ 39 w 39"/>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9">
                    <a:moveTo>
                      <a:pt x="0" y="99"/>
                    </a:moveTo>
                    <a:lnTo>
                      <a:pt x="13" y="71"/>
                    </a:lnTo>
                    <a:lnTo>
                      <a:pt x="28" y="55"/>
                    </a:lnTo>
                    <a:lnTo>
                      <a:pt x="39" y="0"/>
                    </a:lnTo>
                    <a:lnTo>
                      <a:pt x="17" y="13"/>
                    </a:lnTo>
                    <a:lnTo>
                      <a:pt x="0" y="65"/>
                    </a:lnTo>
                    <a:lnTo>
                      <a:pt x="0" y="99"/>
                    </a:lnTo>
                    <a:close/>
                  </a:path>
                </a:pathLst>
              </a:custGeom>
              <a:solidFill>
                <a:srgbClr val="FFFFFF"/>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8" name="Freeform 117"/>
              <p:cNvSpPr>
                <a:spLocks/>
              </p:cNvSpPr>
              <p:nvPr/>
            </p:nvSpPr>
            <p:spPr bwMode="auto">
              <a:xfrm>
                <a:off x="6196503" y="3278369"/>
                <a:ext cx="1183141" cy="550482"/>
              </a:xfrm>
              <a:custGeom>
                <a:avLst/>
                <a:gdLst>
                  <a:gd name="T0" fmla="*/ 0 w 793"/>
                  <a:gd name="T1" fmla="*/ 302 h 346"/>
                  <a:gd name="T2" fmla="*/ 90 w 793"/>
                  <a:gd name="T3" fmla="*/ 287 h 346"/>
                  <a:gd name="T4" fmla="*/ 142 w 793"/>
                  <a:gd name="T5" fmla="*/ 255 h 346"/>
                  <a:gd name="T6" fmla="*/ 241 w 793"/>
                  <a:gd name="T7" fmla="*/ 242 h 346"/>
                  <a:gd name="T8" fmla="*/ 281 w 793"/>
                  <a:gd name="T9" fmla="*/ 274 h 346"/>
                  <a:gd name="T10" fmla="*/ 346 w 793"/>
                  <a:gd name="T11" fmla="*/ 263 h 346"/>
                  <a:gd name="T12" fmla="*/ 442 w 793"/>
                  <a:gd name="T13" fmla="*/ 350 h 346"/>
                  <a:gd name="T14" fmla="*/ 483 w 793"/>
                  <a:gd name="T15" fmla="*/ 339 h 346"/>
                  <a:gd name="T16" fmla="*/ 536 w 793"/>
                  <a:gd name="T17" fmla="*/ 238 h 346"/>
                  <a:gd name="T18" fmla="*/ 580 w 793"/>
                  <a:gd name="T19" fmla="*/ 217 h 346"/>
                  <a:gd name="T20" fmla="*/ 595 w 793"/>
                  <a:gd name="T21" fmla="*/ 188 h 346"/>
                  <a:gd name="T22" fmla="*/ 547 w 793"/>
                  <a:gd name="T23" fmla="*/ 200 h 346"/>
                  <a:gd name="T24" fmla="*/ 533 w 793"/>
                  <a:gd name="T25" fmla="*/ 179 h 346"/>
                  <a:gd name="T26" fmla="*/ 563 w 793"/>
                  <a:gd name="T27" fmla="*/ 165 h 346"/>
                  <a:gd name="T28" fmla="*/ 563 w 793"/>
                  <a:gd name="T29" fmla="*/ 152 h 346"/>
                  <a:gd name="T30" fmla="*/ 530 w 793"/>
                  <a:gd name="T31" fmla="*/ 137 h 346"/>
                  <a:gd name="T32" fmla="*/ 572 w 793"/>
                  <a:gd name="T33" fmla="*/ 118 h 346"/>
                  <a:gd name="T34" fmla="*/ 569 w 793"/>
                  <a:gd name="T35" fmla="*/ 139 h 346"/>
                  <a:gd name="T36" fmla="*/ 596 w 793"/>
                  <a:gd name="T37" fmla="*/ 139 h 346"/>
                  <a:gd name="T38" fmla="*/ 611 w 793"/>
                  <a:gd name="T39" fmla="*/ 103 h 346"/>
                  <a:gd name="T40" fmla="*/ 621 w 793"/>
                  <a:gd name="T41" fmla="*/ 102 h 346"/>
                  <a:gd name="T42" fmla="*/ 614 w 793"/>
                  <a:gd name="T43" fmla="*/ 69 h 346"/>
                  <a:gd name="T44" fmla="*/ 596 w 793"/>
                  <a:gd name="T45" fmla="*/ 102 h 346"/>
                  <a:gd name="T46" fmla="*/ 576 w 793"/>
                  <a:gd name="T47" fmla="*/ 31 h 346"/>
                  <a:gd name="T48" fmla="*/ 590 w 793"/>
                  <a:gd name="T49" fmla="*/ 27 h 346"/>
                  <a:gd name="T50" fmla="*/ 607 w 793"/>
                  <a:gd name="T51" fmla="*/ 47 h 346"/>
                  <a:gd name="T52" fmla="*/ 595 w 793"/>
                  <a:gd name="T53" fmla="*/ 14 h 346"/>
                  <a:gd name="T54" fmla="*/ 580 w 793"/>
                  <a:gd name="T55" fmla="*/ 0 h 346"/>
                  <a:gd name="T56" fmla="*/ 360 w 793"/>
                  <a:gd name="T57" fmla="*/ 53 h 346"/>
                  <a:gd name="T58" fmla="*/ 176 w 793"/>
                  <a:gd name="T59" fmla="*/ 82 h 346"/>
                  <a:gd name="T60" fmla="*/ 151 w 793"/>
                  <a:gd name="T61" fmla="*/ 145 h 346"/>
                  <a:gd name="T62" fmla="*/ 112 w 793"/>
                  <a:gd name="T63" fmla="*/ 157 h 346"/>
                  <a:gd name="T64" fmla="*/ 92 w 793"/>
                  <a:gd name="T65" fmla="*/ 193 h 346"/>
                  <a:gd name="T66" fmla="*/ 22 w 793"/>
                  <a:gd name="T67" fmla="*/ 245 h 346"/>
                  <a:gd name="T68" fmla="*/ 18 w 793"/>
                  <a:gd name="T69" fmla="*/ 264 h 346"/>
                  <a:gd name="T70" fmla="*/ 0 w 793"/>
                  <a:gd name="T71" fmla="*/ 276 h 346"/>
                  <a:gd name="T72" fmla="*/ 0 w 793"/>
                  <a:gd name="T73" fmla="*/ 302 h 346"/>
                  <a:gd name="T74" fmla="*/ 0 w 793"/>
                  <a:gd name="T75" fmla="*/ 302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5" y="283"/>
                    </a:lnTo>
                    <a:lnTo>
                      <a:pt x="181" y="251"/>
                    </a:lnTo>
                    <a:lnTo>
                      <a:pt x="307" y="238"/>
                    </a:lnTo>
                    <a:lnTo>
                      <a:pt x="359" y="270"/>
                    </a:lnTo>
                    <a:lnTo>
                      <a:pt x="442" y="259"/>
                    </a:lnTo>
                    <a:lnTo>
                      <a:pt x="566" y="346"/>
                    </a:lnTo>
                    <a:lnTo>
                      <a:pt x="615" y="335"/>
                    </a:lnTo>
                    <a:lnTo>
                      <a:pt x="685" y="234"/>
                    </a:lnTo>
                    <a:lnTo>
                      <a:pt x="741" y="213"/>
                    </a:lnTo>
                    <a:lnTo>
                      <a:pt x="759" y="184"/>
                    </a:lnTo>
                    <a:lnTo>
                      <a:pt x="698" y="196"/>
                    </a:lnTo>
                    <a:lnTo>
                      <a:pt x="681" y="175"/>
                    </a:lnTo>
                    <a:lnTo>
                      <a:pt x="719" y="165"/>
                    </a:lnTo>
                    <a:lnTo>
                      <a:pt x="719" y="152"/>
                    </a:lnTo>
                    <a:lnTo>
                      <a:pt x="677" y="137"/>
                    </a:lnTo>
                    <a:lnTo>
                      <a:pt x="730" y="118"/>
                    </a:lnTo>
                    <a:lnTo>
                      <a:pt x="727" y="139"/>
                    </a:lnTo>
                    <a:lnTo>
                      <a:pt x="761" y="139"/>
                    </a:lnTo>
                    <a:lnTo>
                      <a:pt x="780" y="103"/>
                    </a:lnTo>
                    <a:lnTo>
                      <a:pt x="793" y="102"/>
                    </a:lnTo>
                    <a:lnTo>
                      <a:pt x="785" y="69"/>
                    </a:lnTo>
                    <a:lnTo>
                      <a:pt x="761" y="102"/>
                    </a:lnTo>
                    <a:lnTo>
                      <a:pt x="736" y="31"/>
                    </a:lnTo>
                    <a:lnTo>
                      <a:pt x="753" y="27"/>
                    </a:lnTo>
                    <a:lnTo>
                      <a:pt x="775" y="47"/>
                    </a:lnTo>
                    <a:lnTo>
                      <a:pt x="759" y="14"/>
                    </a:lnTo>
                    <a:lnTo>
                      <a:pt x="741" y="0"/>
                    </a:lnTo>
                    <a:lnTo>
                      <a:pt x="460" y="53"/>
                    </a:lnTo>
                    <a:lnTo>
                      <a:pt x="225" y="82"/>
                    </a:lnTo>
                    <a:lnTo>
                      <a:pt x="192" y="145"/>
                    </a:lnTo>
                    <a:lnTo>
                      <a:pt x="142" y="157"/>
                    </a:lnTo>
                    <a:lnTo>
                      <a:pt x="118" y="189"/>
                    </a:lnTo>
                    <a:lnTo>
                      <a:pt x="27" y="241"/>
                    </a:lnTo>
                    <a:lnTo>
                      <a:pt x="22" y="260"/>
                    </a:lnTo>
                    <a:lnTo>
                      <a:pt x="0" y="272"/>
                    </a:lnTo>
                    <a:lnTo>
                      <a:pt x="0" y="298"/>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9" name="Freeform 118"/>
              <p:cNvSpPr>
                <a:spLocks/>
              </p:cNvSpPr>
              <p:nvPr/>
            </p:nvSpPr>
            <p:spPr bwMode="auto">
              <a:xfrm>
                <a:off x="6335394" y="3655646"/>
                <a:ext cx="704740" cy="559056"/>
              </a:xfrm>
              <a:custGeom>
                <a:avLst/>
                <a:gdLst>
                  <a:gd name="T0" fmla="*/ 17 w 472"/>
                  <a:gd name="T1" fmla="*/ 45 h 351"/>
                  <a:gd name="T2" fmla="*/ 68 w 472"/>
                  <a:gd name="T3" fmla="*/ 13 h 351"/>
                  <a:gd name="T4" fmla="*/ 167 w 472"/>
                  <a:gd name="T5" fmla="*/ 0 h 351"/>
                  <a:gd name="T6" fmla="*/ 207 w 472"/>
                  <a:gd name="T7" fmla="*/ 32 h 351"/>
                  <a:gd name="T8" fmla="*/ 273 w 472"/>
                  <a:gd name="T9" fmla="*/ 21 h 351"/>
                  <a:gd name="T10" fmla="*/ 370 w 472"/>
                  <a:gd name="T11" fmla="*/ 108 h 351"/>
                  <a:gd name="T12" fmla="*/ 326 w 472"/>
                  <a:gd name="T13" fmla="*/ 175 h 351"/>
                  <a:gd name="T14" fmla="*/ 330 w 472"/>
                  <a:gd name="T15" fmla="*/ 208 h 351"/>
                  <a:gd name="T16" fmla="*/ 257 w 472"/>
                  <a:gd name="T17" fmla="*/ 293 h 351"/>
                  <a:gd name="T18" fmla="*/ 245 w 472"/>
                  <a:gd name="T19" fmla="*/ 297 h 351"/>
                  <a:gd name="T20" fmla="*/ 238 w 472"/>
                  <a:gd name="T21" fmla="*/ 323 h 351"/>
                  <a:gd name="T22" fmla="*/ 221 w 472"/>
                  <a:gd name="T23" fmla="*/ 308 h 351"/>
                  <a:gd name="T24" fmla="*/ 235 w 472"/>
                  <a:gd name="T25" fmla="*/ 332 h 351"/>
                  <a:gd name="T26" fmla="*/ 221 w 472"/>
                  <a:gd name="T27" fmla="*/ 355 h 351"/>
                  <a:gd name="T28" fmla="*/ 209 w 472"/>
                  <a:gd name="T29" fmla="*/ 352 h 351"/>
                  <a:gd name="T30" fmla="*/ 158 w 472"/>
                  <a:gd name="T31" fmla="*/ 251 h 351"/>
                  <a:gd name="T32" fmla="*/ 48 w 472"/>
                  <a:gd name="T33" fmla="*/ 121 h 351"/>
                  <a:gd name="T34" fmla="*/ 0 w 472"/>
                  <a:gd name="T35" fmla="*/ 82 h 351"/>
                  <a:gd name="T36" fmla="*/ 17 w 472"/>
                  <a:gd name="T37" fmla="*/ 45 h 351"/>
                  <a:gd name="T38" fmla="*/ 17 w 472"/>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2"/>
                  <a:gd name="T61" fmla="*/ 0 h 351"/>
                  <a:gd name="T62" fmla="*/ 472 w 472"/>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2" h="351">
                    <a:moveTo>
                      <a:pt x="21" y="45"/>
                    </a:moveTo>
                    <a:lnTo>
                      <a:pt x="87" y="13"/>
                    </a:lnTo>
                    <a:lnTo>
                      <a:pt x="213" y="0"/>
                    </a:lnTo>
                    <a:lnTo>
                      <a:pt x="265" y="32"/>
                    </a:lnTo>
                    <a:lnTo>
                      <a:pt x="348" y="21"/>
                    </a:lnTo>
                    <a:lnTo>
                      <a:pt x="472" y="108"/>
                    </a:lnTo>
                    <a:lnTo>
                      <a:pt x="417" y="175"/>
                    </a:lnTo>
                    <a:lnTo>
                      <a:pt x="421" y="204"/>
                    </a:lnTo>
                    <a:lnTo>
                      <a:pt x="327" y="289"/>
                    </a:lnTo>
                    <a:lnTo>
                      <a:pt x="311" y="293"/>
                    </a:lnTo>
                    <a:lnTo>
                      <a:pt x="304" y="319"/>
                    </a:lnTo>
                    <a:lnTo>
                      <a:pt x="283" y="304"/>
                    </a:lnTo>
                    <a:lnTo>
                      <a:pt x="301" y="328"/>
                    </a:lnTo>
                    <a:lnTo>
                      <a:pt x="283" y="351"/>
                    </a:lnTo>
                    <a:lnTo>
                      <a:pt x="267" y="348"/>
                    </a:lnTo>
                    <a:lnTo>
                      <a:pt x="202" y="247"/>
                    </a:lnTo>
                    <a:lnTo>
                      <a:pt x="61" y="121"/>
                    </a:lnTo>
                    <a:lnTo>
                      <a:pt x="0" y="82"/>
                    </a:lnTo>
                    <a:lnTo>
                      <a:pt x="21" y="45"/>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0" name="Freeform 119"/>
              <p:cNvSpPr>
                <a:spLocks/>
              </p:cNvSpPr>
              <p:nvPr/>
            </p:nvSpPr>
            <p:spPr bwMode="auto">
              <a:xfrm>
                <a:off x="7220178" y="2679871"/>
                <a:ext cx="147464" cy="246945"/>
              </a:xfrm>
              <a:custGeom>
                <a:avLst/>
                <a:gdLst>
                  <a:gd name="T0" fmla="*/ 0 w 99"/>
                  <a:gd name="T1" fmla="*/ 14 h 157"/>
                  <a:gd name="T2" fmla="*/ 11 w 99"/>
                  <a:gd name="T3" fmla="*/ 0 h 157"/>
                  <a:gd name="T4" fmla="*/ 25 w 99"/>
                  <a:gd name="T5" fmla="*/ 0 h 157"/>
                  <a:gd name="T6" fmla="*/ 21 w 99"/>
                  <a:gd name="T7" fmla="*/ 16 h 157"/>
                  <a:gd name="T8" fmla="*/ 17 w 99"/>
                  <a:gd name="T9" fmla="*/ 21 h 157"/>
                  <a:gd name="T10" fmla="*/ 21 w 99"/>
                  <a:gd name="T11" fmla="*/ 39 h 157"/>
                  <a:gd name="T12" fmla="*/ 38 w 99"/>
                  <a:gd name="T13" fmla="*/ 63 h 157"/>
                  <a:gd name="T14" fmla="*/ 42 w 99"/>
                  <a:gd name="T15" fmla="*/ 78 h 157"/>
                  <a:gd name="T16" fmla="*/ 57 w 99"/>
                  <a:gd name="T17" fmla="*/ 99 h 157"/>
                  <a:gd name="T18" fmla="*/ 69 w 99"/>
                  <a:gd name="T19" fmla="*/ 104 h 157"/>
                  <a:gd name="T20" fmla="*/ 73 w 99"/>
                  <a:gd name="T21" fmla="*/ 119 h 157"/>
                  <a:gd name="T22" fmla="*/ 63 w 99"/>
                  <a:gd name="T23" fmla="*/ 130 h 157"/>
                  <a:gd name="T24" fmla="*/ 75 w 99"/>
                  <a:gd name="T25" fmla="*/ 128 h 157"/>
                  <a:gd name="T26" fmla="*/ 77 w 99"/>
                  <a:gd name="T27" fmla="*/ 140 h 157"/>
                  <a:gd name="T28" fmla="*/ 31 w 99"/>
                  <a:gd name="T29" fmla="*/ 153 h 157"/>
                  <a:gd name="T30" fmla="*/ 0 w 99"/>
                  <a:gd name="T31" fmla="*/ 14 h 157"/>
                  <a:gd name="T32" fmla="*/ 0 w 99"/>
                  <a:gd name="T33" fmla="*/ 14 h 1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9"/>
                  <a:gd name="T52" fmla="*/ 0 h 157"/>
                  <a:gd name="T53" fmla="*/ 99 w 99"/>
                  <a:gd name="T54" fmla="*/ 157 h 1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9" h="157">
                    <a:moveTo>
                      <a:pt x="0" y="14"/>
                    </a:moveTo>
                    <a:lnTo>
                      <a:pt x="15" y="0"/>
                    </a:lnTo>
                    <a:lnTo>
                      <a:pt x="33" y="0"/>
                    </a:lnTo>
                    <a:lnTo>
                      <a:pt x="26" y="16"/>
                    </a:lnTo>
                    <a:lnTo>
                      <a:pt x="21" y="21"/>
                    </a:lnTo>
                    <a:lnTo>
                      <a:pt x="26" y="39"/>
                    </a:lnTo>
                    <a:lnTo>
                      <a:pt x="49" y="63"/>
                    </a:lnTo>
                    <a:lnTo>
                      <a:pt x="54" y="82"/>
                    </a:lnTo>
                    <a:lnTo>
                      <a:pt x="73" y="103"/>
                    </a:lnTo>
                    <a:lnTo>
                      <a:pt x="88" y="108"/>
                    </a:lnTo>
                    <a:lnTo>
                      <a:pt x="94" y="123"/>
                    </a:lnTo>
                    <a:lnTo>
                      <a:pt x="81" y="134"/>
                    </a:lnTo>
                    <a:lnTo>
                      <a:pt x="96" y="132"/>
                    </a:lnTo>
                    <a:lnTo>
                      <a:pt x="99" y="144"/>
                    </a:lnTo>
                    <a:lnTo>
                      <a:pt x="39" y="157"/>
                    </a:lnTo>
                    <a:lnTo>
                      <a:pt x="0" y="14"/>
                    </a:lnTo>
                    <a:close/>
                  </a:path>
                </a:pathLst>
              </a:custGeom>
              <a:solidFill>
                <a:srgbClr val="FFFFFF"/>
              </a:solidFill>
              <a:ln w="1270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1" name="Freeform 120"/>
              <p:cNvSpPr>
                <a:spLocks/>
              </p:cNvSpPr>
              <p:nvPr/>
            </p:nvSpPr>
            <p:spPr bwMode="auto">
              <a:xfrm>
                <a:off x="6539443" y="2285445"/>
                <a:ext cx="805908" cy="536762"/>
              </a:xfrm>
              <a:custGeom>
                <a:avLst/>
                <a:gdLst>
                  <a:gd name="T0" fmla="*/ 34 w 540"/>
                  <a:gd name="T1" fmla="*/ 338 h 338"/>
                  <a:gd name="T2" fmla="*/ 103 w 540"/>
                  <a:gd name="T3" fmla="*/ 324 h 338"/>
                  <a:gd name="T4" fmla="*/ 357 w 540"/>
                  <a:gd name="T5" fmla="*/ 262 h 338"/>
                  <a:gd name="T6" fmla="*/ 369 w 540"/>
                  <a:gd name="T7" fmla="*/ 248 h 338"/>
                  <a:gd name="T8" fmla="*/ 383 w 540"/>
                  <a:gd name="T9" fmla="*/ 248 h 338"/>
                  <a:gd name="T10" fmla="*/ 400 w 540"/>
                  <a:gd name="T11" fmla="*/ 233 h 338"/>
                  <a:gd name="T12" fmla="*/ 423 w 540"/>
                  <a:gd name="T13" fmla="*/ 194 h 338"/>
                  <a:gd name="T14" fmla="*/ 381 w 540"/>
                  <a:gd name="T15" fmla="*/ 152 h 338"/>
                  <a:gd name="T16" fmla="*/ 380 w 540"/>
                  <a:gd name="T17" fmla="*/ 113 h 338"/>
                  <a:gd name="T18" fmla="*/ 400 w 540"/>
                  <a:gd name="T19" fmla="*/ 58 h 338"/>
                  <a:gd name="T20" fmla="*/ 372 w 540"/>
                  <a:gd name="T21" fmla="*/ 40 h 338"/>
                  <a:gd name="T22" fmla="*/ 341 w 540"/>
                  <a:gd name="T23" fmla="*/ 0 h 338"/>
                  <a:gd name="T24" fmla="*/ 59 w 540"/>
                  <a:gd name="T25" fmla="*/ 66 h 338"/>
                  <a:gd name="T26" fmla="*/ 46 w 540"/>
                  <a:gd name="T27" fmla="*/ 40 h 338"/>
                  <a:gd name="T28" fmla="*/ 0 w 540"/>
                  <a:gd name="T29" fmla="*/ 83 h 338"/>
                  <a:gd name="T30" fmla="*/ 34 w 540"/>
                  <a:gd name="T31" fmla="*/ 338 h 338"/>
                  <a:gd name="T32" fmla="*/ 34 w 540"/>
                  <a:gd name="T33" fmla="*/ 338 h 3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0"/>
                  <a:gd name="T52" fmla="*/ 0 h 338"/>
                  <a:gd name="T53" fmla="*/ 540 w 540"/>
                  <a:gd name="T54" fmla="*/ 338 h 3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0" h="338">
                    <a:moveTo>
                      <a:pt x="42" y="338"/>
                    </a:moveTo>
                    <a:lnTo>
                      <a:pt x="132" y="324"/>
                    </a:lnTo>
                    <a:lnTo>
                      <a:pt x="456" y="262"/>
                    </a:lnTo>
                    <a:lnTo>
                      <a:pt x="471" y="248"/>
                    </a:lnTo>
                    <a:lnTo>
                      <a:pt x="489" y="248"/>
                    </a:lnTo>
                    <a:lnTo>
                      <a:pt x="510" y="233"/>
                    </a:lnTo>
                    <a:lnTo>
                      <a:pt x="540" y="194"/>
                    </a:lnTo>
                    <a:lnTo>
                      <a:pt x="487" y="152"/>
                    </a:lnTo>
                    <a:lnTo>
                      <a:pt x="485" y="113"/>
                    </a:lnTo>
                    <a:lnTo>
                      <a:pt x="510" y="58"/>
                    </a:lnTo>
                    <a:lnTo>
                      <a:pt x="474" y="40"/>
                    </a:lnTo>
                    <a:lnTo>
                      <a:pt x="435" y="0"/>
                    </a:lnTo>
                    <a:lnTo>
                      <a:pt x="76" y="66"/>
                    </a:lnTo>
                    <a:lnTo>
                      <a:pt x="58" y="40"/>
                    </a:lnTo>
                    <a:lnTo>
                      <a:pt x="0" y="83"/>
                    </a:lnTo>
                    <a:lnTo>
                      <a:pt x="42" y="338"/>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2" name="Freeform 121"/>
              <p:cNvSpPr>
                <a:spLocks/>
              </p:cNvSpPr>
              <p:nvPr/>
            </p:nvSpPr>
            <p:spPr bwMode="auto">
              <a:xfrm>
                <a:off x="7257902" y="2378050"/>
                <a:ext cx="174899" cy="439013"/>
              </a:xfrm>
              <a:custGeom>
                <a:avLst/>
                <a:gdLst>
                  <a:gd name="T0" fmla="*/ 7 w 117"/>
                  <a:gd name="T1" fmla="*/ 190 h 277"/>
                  <a:gd name="T2" fmla="*/ 22 w 117"/>
                  <a:gd name="T3" fmla="*/ 175 h 277"/>
                  <a:gd name="T4" fmla="*/ 46 w 117"/>
                  <a:gd name="T5" fmla="*/ 136 h 277"/>
                  <a:gd name="T6" fmla="*/ 5 w 117"/>
                  <a:gd name="T7" fmla="*/ 94 h 277"/>
                  <a:gd name="T8" fmla="*/ 3 w 117"/>
                  <a:gd name="T9" fmla="*/ 55 h 277"/>
                  <a:gd name="T10" fmla="*/ 22 w 117"/>
                  <a:gd name="T11" fmla="*/ 0 h 277"/>
                  <a:gd name="T12" fmla="*/ 84 w 117"/>
                  <a:gd name="T13" fmla="*/ 28 h 277"/>
                  <a:gd name="T14" fmla="*/ 85 w 117"/>
                  <a:gd name="T15" fmla="*/ 38 h 277"/>
                  <a:gd name="T16" fmla="*/ 77 w 117"/>
                  <a:gd name="T17" fmla="*/ 68 h 277"/>
                  <a:gd name="T18" fmla="*/ 71 w 117"/>
                  <a:gd name="T19" fmla="*/ 75 h 277"/>
                  <a:gd name="T20" fmla="*/ 70 w 117"/>
                  <a:gd name="T21" fmla="*/ 91 h 277"/>
                  <a:gd name="T22" fmla="*/ 76 w 117"/>
                  <a:gd name="T23" fmla="*/ 96 h 277"/>
                  <a:gd name="T24" fmla="*/ 91 w 117"/>
                  <a:gd name="T25" fmla="*/ 91 h 277"/>
                  <a:gd name="T26" fmla="*/ 91 w 117"/>
                  <a:gd name="T27" fmla="*/ 138 h 277"/>
                  <a:gd name="T28" fmla="*/ 91 w 117"/>
                  <a:gd name="T29" fmla="*/ 167 h 277"/>
                  <a:gd name="T30" fmla="*/ 91 w 117"/>
                  <a:gd name="T31" fmla="*/ 183 h 277"/>
                  <a:gd name="T32" fmla="*/ 86 w 117"/>
                  <a:gd name="T33" fmla="*/ 198 h 277"/>
                  <a:gd name="T34" fmla="*/ 80 w 117"/>
                  <a:gd name="T35" fmla="*/ 199 h 277"/>
                  <a:gd name="T36" fmla="*/ 82 w 117"/>
                  <a:gd name="T37" fmla="*/ 212 h 277"/>
                  <a:gd name="T38" fmla="*/ 59 w 117"/>
                  <a:gd name="T39" fmla="*/ 277 h 277"/>
                  <a:gd name="T40" fmla="*/ 55 w 117"/>
                  <a:gd name="T41" fmla="*/ 277 h 277"/>
                  <a:gd name="T42" fmla="*/ 52 w 117"/>
                  <a:gd name="T43" fmla="*/ 253 h 277"/>
                  <a:gd name="T44" fmla="*/ 37 w 117"/>
                  <a:gd name="T45" fmla="*/ 253 h 277"/>
                  <a:gd name="T46" fmla="*/ 7 w 117"/>
                  <a:gd name="T47" fmla="*/ 227 h 277"/>
                  <a:gd name="T48" fmla="*/ 0 w 117"/>
                  <a:gd name="T49" fmla="*/ 206 h 277"/>
                  <a:gd name="T50" fmla="*/ 7 w 117"/>
                  <a:gd name="T51" fmla="*/ 190 h 277"/>
                  <a:gd name="T52" fmla="*/ 7 w 117"/>
                  <a:gd name="T53" fmla="*/ 190 h 2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7"/>
                  <a:gd name="T83" fmla="*/ 117 w 117"/>
                  <a:gd name="T84" fmla="*/ 277 h 2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7">
                    <a:moveTo>
                      <a:pt x="7" y="190"/>
                    </a:moveTo>
                    <a:lnTo>
                      <a:pt x="28" y="175"/>
                    </a:lnTo>
                    <a:lnTo>
                      <a:pt x="58" y="136"/>
                    </a:lnTo>
                    <a:lnTo>
                      <a:pt x="5" y="94"/>
                    </a:lnTo>
                    <a:lnTo>
                      <a:pt x="3" y="55"/>
                    </a:lnTo>
                    <a:lnTo>
                      <a:pt x="28" y="0"/>
                    </a:lnTo>
                    <a:lnTo>
                      <a:pt x="107" y="28"/>
                    </a:lnTo>
                    <a:lnTo>
                      <a:pt x="109" y="38"/>
                    </a:lnTo>
                    <a:lnTo>
                      <a:pt x="99" y="68"/>
                    </a:lnTo>
                    <a:lnTo>
                      <a:pt x="91" y="75"/>
                    </a:lnTo>
                    <a:lnTo>
                      <a:pt x="89" y="91"/>
                    </a:lnTo>
                    <a:lnTo>
                      <a:pt x="97" y="96"/>
                    </a:lnTo>
                    <a:lnTo>
                      <a:pt x="117" y="91"/>
                    </a:lnTo>
                    <a:lnTo>
                      <a:pt x="117" y="138"/>
                    </a:lnTo>
                    <a:lnTo>
                      <a:pt x="117" y="167"/>
                    </a:lnTo>
                    <a:lnTo>
                      <a:pt x="117" y="183"/>
                    </a:lnTo>
                    <a:lnTo>
                      <a:pt x="110" y="198"/>
                    </a:lnTo>
                    <a:lnTo>
                      <a:pt x="102" y="199"/>
                    </a:lnTo>
                    <a:lnTo>
                      <a:pt x="105" y="212"/>
                    </a:lnTo>
                    <a:lnTo>
                      <a:pt x="76" y="277"/>
                    </a:lnTo>
                    <a:lnTo>
                      <a:pt x="70" y="277"/>
                    </a:lnTo>
                    <a:lnTo>
                      <a:pt x="67" y="253"/>
                    </a:lnTo>
                    <a:lnTo>
                      <a:pt x="47" y="253"/>
                    </a:lnTo>
                    <a:lnTo>
                      <a:pt x="7" y="227"/>
                    </a:lnTo>
                    <a:lnTo>
                      <a:pt x="0" y="206"/>
                    </a:lnTo>
                    <a:lnTo>
                      <a:pt x="7" y="19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3" name="Freeform 122"/>
              <p:cNvSpPr>
                <a:spLocks/>
              </p:cNvSpPr>
              <p:nvPr/>
            </p:nvSpPr>
            <p:spPr bwMode="auto">
              <a:xfrm>
                <a:off x="6626893" y="1692092"/>
                <a:ext cx="823055" cy="763128"/>
              </a:xfrm>
              <a:custGeom>
                <a:avLst/>
                <a:gdLst>
                  <a:gd name="T0" fmla="*/ 14 w 552"/>
                  <a:gd name="T1" fmla="*/ 440 h 481"/>
                  <a:gd name="T2" fmla="*/ 294 w 552"/>
                  <a:gd name="T3" fmla="*/ 374 h 481"/>
                  <a:gd name="T4" fmla="*/ 325 w 552"/>
                  <a:gd name="T5" fmla="*/ 414 h 481"/>
                  <a:gd name="T6" fmla="*/ 354 w 552"/>
                  <a:gd name="T7" fmla="*/ 432 h 481"/>
                  <a:gd name="T8" fmla="*/ 415 w 552"/>
                  <a:gd name="T9" fmla="*/ 460 h 481"/>
                  <a:gd name="T10" fmla="*/ 420 w 552"/>
                  <a:gd name="T11" fmla="*/ 481 h 481"/>
                  <a:gd name="T12" fmla="*/ 430 w 552"/>
                  <a:gd name="T13" fmla="*/ 452 h 481"/>
                  <a:gd name="T14" fmla="*/ 432 w 552"/>
                  <a:gd name="T15" fmla="*/ 411 h 481"/>
                  <a:gd name="T16" fmla="*/ 420 w 552"/>
                  <a:gd name="T17" fmla="*/ 334 h 481"/>
                  <a:gd name="T18" fmla="*/ 420 w 552"/>
                  <a:gd name="T19" fmla="*/ 253 h 481"/>
                  <a:gd name="T20" fmla="*/ 390 w 552"/>
                  <a:gd name="T21" fmla="*/ 134 h 481"/>
                  <a:gd name="T22" fmla="*/ 385 w 552"/>
                  <a:gd name="T23" fmla="*/ 83 h 481"/>
                  <a:gd name="T24" fmla="*/ 366 w 552"/>
                  <a:gd name="T25" fmla="*/ 0 h 481"/>
                  <a:gd name="T26" fmla="*/ 274 w 552"/>
                  <a:gd name="T27" fmla="*/ 28 h 481"/>
                  <a:gd name="T28" fmla="*/ 225 w 552"/>
                  <a:gd name="T29" fmla="*/ 96 h 481"/>
                  <a:gd name="T30" fmla="*/ 221 w 552"/>
                  <a:gd name="T31" fmla="*/ 113 h 481"/>
                  <a:gd name="T32" fmla="*/ 192 w 552"/>
                  <a:gd name="T33" fmla="*/ 154 h 481"/>
                  <a:gd name="T34" fmla="*/ 200 w 552"/>
                  <a:gd name="T35" fmla="*/ 168 h 481"/>
                  <a:gd name="T36" fmla="*/ 206 w 552"/>
                  <a:gd name="T37" fmla="*/ 180 h 481"/>
                  <a:gd name="T38" fmla="*/ 201 w 552"/>
                  <a:gd name="T39" fmla="*/ 183 h 481"/>
                  <a:gd name="T40" fmla="*/ 211 w 552"/>
                  <a:gd name="T41" fmla="*/ 199 h 481"/>
                  <a:gd name="T42" fmla="*/ 212 w 552"/>
                  <a:gd name="T43" fmla="*/ 214 h 481"/>
                  <a:gd name="T44" fmla="*/ 184 w 552"/>
                  <a:gd name="T45" fmla="*/ 248 h 481"/>
                  <a:gd name="T46" fmla="*/ 141 w 552"/>
                  <a:gd name="T47" fmla="*/ 262 h 481"/>
                  <a:gd name="T48" fmla="*/ 132 w 552"/>
                  <a:gd name="T49" fmla="*/ 272 h 481"/>
                  <a:gd name="T50" fmla="*/ 117 w 552"/>
                  <a:gd name="T51" fmla="*/ 264 h 481"/>
                  <a:gd name="T52" fmla="*/ 70 w 552"/>
                  <a:gd name="T53" fmla="*/ 270 h 481"/>
                  <a:gd name="T54" fmla="*/ 35 w 552"/>
                  <a:gd name="T55" fmla="*/ 288 h 481"/>
                  <a:gd name="T56" fmla="*/ 35 w 552"/>
                  <a:gd name="T57" fmla="*/ 311 h 481"/>
                  <a:gd name="T58" fmla="*/ 41 w 552"/>
                  <a:gd name="T59" fmla="*/ 325 h 481"/>
                  <a:gd name="T60" fmla="*/ 47 w 552"/>
                  <a:gd name="T61" fmla="*/ 325 h 481"/>
                  <a:gd name="T62" fmla="*/ 52 w 552"/>
                  <a:gd name="T63" fmla="*/ 343 h 481"/>
                  <a:gd name="T64" fmla="*/ 43 w 552"/>
                  <a:gd name="T65" fmla="*/ 353 h 481"/>
                  <a:gd name="T66" fmla="*/ 39 w 552"/>
                  <a:gd name="T67" fmla="*/ 369 h 481"/>
                  <a:gd name="T68" fmla="*/ 0 w 552"/>
                  <a:gd name="T69" fmla="*/ 414 h 481"/>
                  <a:gd name="T70" fmla="*/ 14 w 552"/>
                  <a:gd name="T71" fmla="*/ 440 h 481"/>
                  <a:gd name="T72" fmla="*/ 14 w 552"/>
                  <a:gd name="T73" fmla="*/ 440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0"/>
                    </a:moveTo>
                    <a:lnTo>
                      <a:pt x="377" y="374"/>
                    </a:lnTo>
                    <a:lnTo>
                      <a:pt x="416" y="414"/>
                    </a:lnTo>
                    <a:lnTo>
                      <a:pt x="452" y="432"/>
                    </a:lnTo>
                    <a:lnTo>
                      <a:pt x="531" y="460"/>
                    </a:lnTo>
                    <a:lnTo>
                      <a:pt x="537" y="481"/>
                    </a:lnTo>
                    <a:lnTo>
                      <a:pt x="550" y="452"/>
                    </a:lnTo>
                    <a:lnTo>
                      <a:pt x="552" y="411"/>
                    </a:lnTo>
                    <a:lnTo>
                      <a:pt x="537" y="334"/>
                    </a:lnTo>
                    <a:lnTo>
                      <a:pt x="537" y="253"/>
                    </a:lnTo>
                    <a:lnTo>
                      <a:pt x="499" y="134"/>
                    </a:lnTo>
                    <a:lnTo>
                      <a:pt x="492" y="83"/>
                    </a:lnTo>
                    <a:lnTo>
                      <a:pt x="468" y="0"/>
                    </a:lnTo>
                    <a:lnTo>
                      <a:pt x="351" y="28"/>
                    </a:lnTo>
                    <a:lnTo>
                      <a:pt x="287" y="96"/>
                    </a:lnTo>
                    <a:lnTo>
                      <a:pt x="283" y="113"/>
                    </a:lnTo>
                    <a:lnTo>
                      <a:pt x="246" y="154"/>
                    </a:lnTo>
                    <a:lnTo>
                      <a:pt x="256" y="168"/>
                    </a:lnTo>
                    <a:lnTo>
                      <a:pt x="264" y="180"/>
                    </a:lnTo>
                    <a:lnTo>
                      <a:pt x="257" y="183"/>
                    </a:lnTo>
                    <a:lnTo>
                      <a:pt x="269" y="199"/>
                    </a:lnTo>
                    <a:lnTo>
                      <a:pt x="270" y="214"/>
                    </a:lnTo>
                    <a:lnTo>
                      <a:pt x="235" y="248"/>
                    </a:lnTo>
                    <a:lnTo>
                      <a:pt x="181" y="262"/>
                    </a:lnTo>
                    <a:lnTo>
                      <a:pt x="168" y="272"/>
                    </a:lnTo>
                    <a:lnTo>
                      <a:pt x="149" y="264"/>
                    </a:lnTo>
                    <a:lnTo>
                      <a:pt x="89" y="270"/>
                    </a:lnTo>
                    <a:lnTo>
                      <a:pt x="45" y="288"/>
                    </a:lnTo>
                    <a:lnTo>
                      <a:pt x="45" y="311"/>
                    </a:lnTo>
                    <a:lnTo>
                      <a:pt x="53" y="325"/>
                    </a:lnTo>
                    <a:lnTo>
                      <a:pt x="60" y="325"/>
                    </a:lnTo>
                    <a:lnTo>
                      <a:pt x="66" y="343"/>
                    </a:lnTo>
                    <a:lnTo>
                      <a:pt x="55" y="353"/>
                    </a:lnTo>
                    <a:lnTo>
                      <a:pt x="50" y="369"/>
                    </a:lnTo>
                    <a:lnTo>
                      <a:pt x="0" y="414"/>
                    </a:lnTo>
                    <a:lnTo>
                      <a:pt x="18" y="44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4" name="Freeform 123"/>
              <p:cNvSpPr>
                <a:spLocks/>
              </p:cNvSpPr>
              <p:nvPr/>
            </p:nvSpPr>
            <p:spPr bwMode="auto">
              <a:xfrm>
                <a:off x="7391648" y="2486088"/>
                <a:ext cx="22291" cy="34298"/>
              </a:xfrm>
              <a:custGeom>
                <a:avLst/>
                <a:gdLst>
                  <a:gd name="T0" fmla="*/ 0 w 15"/>
                  <a:gd name="T1" fmla="*/ 19 h 23"/>
                  <a:gd name="T2" fmla="*/ 2 w 15"/>
                  <a:gd name="T3" fmla="*/ 7 h 23"/>
                  <a:gd name="T4" fmla="*/ 7 w 15"/>
                  <a:gd name="T5" fmla="*/ 0 h 23"/>
                  <a:gd name="T6" fmla="*/ 11 w 15"/>
                  <a:gd name="T7" fmla="*/ 5 h 23"/>
                  <a:gd name="T8" fmla="*/ 0 w 15"/>
                  <a:gd name="T9" fmla="*/ 19 h 23"/>
                  <a:gd name="T10" fmla="*/ 0 w 15"/>
                  <a:gd name="T11" fmla="*/ 19 h 23"/>
                  <a:gd name="T12" fmla="*/ 0 w 15"/>
                  <a:gd name="T13" fmla="*/ 19 h 23"/>
                  <a:gd name="T14" fmla="*/ 0 60000 65536"/>
                  <a:gd name="T15" fmla="*/ 0 60000 65536"/>
                  <a:gd name="T16" fmla="*/ 0 60000 65536"/>
                  <a:gd name="T17" fmla="*/ 0 60000 65536"/>
                  <a:gd name="T18" fmla="*/ 0 60000 65536"/>
                  <a:gd name="T19" fmla="*/ 0 60000 65536"/>
                  <a:gd name="T20" fmla="*/ 0 60000 65536"/>
                  <a:gd name="T21" fmla="*/ 0 w 15"/>
                  <a:gd name="T22" fmla="*/ 0 h 23"/>
                  <a:gd name="T23" fmla="*/ 15 w 1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3">
                    <a:moveTo>
                      <a:pt x="0" y="23"/>
                    </a:moveTo>
                    <a:lnTo>
                      <a:pt x="2" y="7"/>
                    </a:lnTo>
                    <a:lnTo>
                      <a:pt x="10" y="0"/>
                    </a:lnTo>
                    <a:lnTo>
                      <a:pt x="15" y="5"/>
                    </a:lnTo>
                    <a:lnTo>
                      <a:pt x="0" y="23"/>
                    </a:lnTo>
                    <a:close/>
                  </a:path>
                </a:pathLst>
              </a:custGeom>
              <a:solidFill>
                <a:srgbClr val="A9EBD9"/>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5" name="Freeform 124"/>
              <p:cNvSpPr>
                <a:spLocks/>
              </p:cNvSpPr>
              <p:nvPr/>
            </p:nvSpPr>
            <p:spPr bwMode="auto">
              <a:xfrm>
                <a:off x="7415654" y="2342036"/>
                <a:ext cx="257205" cy="156056"/>
              </a:xfrm>
              <a:custGeom>
                <a:avLst/>
                <a:gdLst>
                  <a:gd name="T0" fmla="*/ 9 w 172"/>
                  <a:gd name="T1" fmla="*/ 102 h 98"/>
                  <a:gd name="T2" fmla="*/ 57 w 172"/>
                  <a:gd name="T3" fmla="*/ 68 h 98"/>
                  <a:gd name="T4" fmla="*/ 90 w 172"/>
                  <a:gd name="T5" fmla="*/ 45 h 98"/>
                  <a:gd name="T6" fmla="*/ 57 w 172"/>
                  <a:gd name="T7" fmla="*/ 80 h 98"/>
                  <a:gd name="T8" fmla="*/ 59 w 172"/>
                  <a:gd name="T9" fmla="*/ 81 h 98"/>
                  <a:gd name="T10" fmla="*/ 110 w 172"/>
                  <a:gd name="T11" fmla="*/ 34 h 98"/>
                  <a:gd name="T12" fmla="*/ 136 w 172"/>
                  <a:gd name="T13" fmla="*/ 4 h 98"/>
                  <a:gd name="T14" fmla="*/ 133 w 172"/>
                  <a:gd name="T15" fmla="*/ 0 h 98"/>
                  <a:gd name="T16" fmla="*/ 110 w 172"/>
                  <a:gd name="T17" fmla="*/ 16 h 98"/>
                  <a:gd name="T18" fmla="*/ 107 w 172"/>
                  <a:gd name="T19" fmla="*/ 14 h 98"/>
                  <a:gd name="T20" fmla="*/ 96 w 172"/>
                  <a:gd name="T21" fmla="*/ 34 h 98"/>
                  <a:gd name="T22" fmla="*/ 89 w 172"/>
                  <a:gd name="T23" fmla="*/ 34 h 98"/>
                  <a:gd name="T24" fmla="*/ 106 w 172"/>
                  <a:gd name="T25" fmla="*/ 0 h 98"/>
                  <a:gd name="T26" fmla="*/ 88 w 172"/>
                  <a:gd name="T27" fmla="*/ 26 h 98"/>
                  <a:gd name="T28" fmla="*/ 26 w 172"/>
                  <a:gd name="T29" fmla="*/ 55 h 98"/>
                  <a:gd name="T30" fmla="*/ 16 w 172"/>
                  <a:gd name="T31" fmla="*/ 75 h 98"/>
                  <a:gd name="T32" fmla="*/ 8 w 172"/>
                  <a:gd name="T33" fmla="*/ 78 h 98"/>
                  <a:gd name="T34" fmla="*/ 0 w 172"/>
                  <a:gd name="T35" fmla="*/ 93 h 98"/>
                  <a:gd name="T36" fmla="*/ 9 w 172"/>
                  <a:gd name="T37" fmla="*/ 102 h 98"/>
                  <a:gd name="T38" fmla="*/ 9 w 172"/>
                  <a:gd name="T39" fmla="*/ 102 h 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
                  <a:gd name="T61" fmla="*/ 0 h 98"/>
                  <a:gd name="T62" fmla="*/ 172 w 172"/>
                  <a:gd name="T63" fmla="*/ 98 h 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 h="98">
                    <a:moveTo>
                      <a:pt x="13" y="98"/>
                    </a:moveTo>
                    <a:lnTo>
                      <a:pt x="73" y="64"/>
                    </a:lnTo>
                    <a:lnTo>
                      <a:pt x="115" y="45"/>
                    </a:lnTo>
                    <a:lnTo>
                      <a:pt x="72" y="76"/>
                    </a:lnTo>
                    <a:lnTo>
                      <a:pt x="75" y="77"/>
                    </a:lnTo>
                    <a:lnTo>
                      <a:pt x="140" y="34"/>
                    </a:lnTo>
                    <a:lnTo>
                      <a:pt x="172" y="4"/>
                    </a:lnTo>
                    <a:lnTo>
                      <a:pt x="169" y="0"/>
                    </a:lnTo>
                    <a:lnTo>
                      <a:pt x="140" y="16"/>
                    </a:lnTo>
                    <a:lnTo>
                      <a:pt x="136" y="14"/>
                    </a:lnTo>
                    <a:lnTo>
                      <a:pt x="122" y="34"/>
                    </a:lnTo>
                    <a:lnTo>
                      <a:pt x="114" y="34"/>
                    </a:lnTo>
                    <a:lnTo>
                      <a:pt x="135" y="0"/>
                    </a:lnTo>
                    <a:lnTo>
                      <a:pt x="112" y="26"/>
                    </a:lnTo>
                    <a:lnTo>
                      <a:pt x="34" y="51"/>
                    </a:lnTo>
                    <a:lnTo>
                      <a:pt x="20" y="71"/>
                    </a:lnTo>
                    <a:lnTo>
                      <a:pt x="8" y="74"/>
                    </a:lnTo>
                    <a:lnTo>
                      <a:pt x="0" y="89"/>
                    </a:lnTo>
                    <a:lnTo>
                      <a:pt x="13" y="98"/>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6" name="Freeform 125"/>
              <p:cNvSpPr>
                <a:spLocks/>
              </p:cNvSpPr>
              <p:nvPr/>
            </p:nvSpPr>
            <p:spPr bwMode="auto">
              <a:xfrm>
                <a:off x="7427656" y="2173977"/>
                <a:ext cx="240058" cy="236656"/>
              </a:xfrm>
              <a:custGeom>
                <a:avLst/>
                <a:gdLst>
                  <a:gd name="T0" fmla="*/ 11 w 161"/>
                  <a:gd name="T1" fmla="*/ 108 h 149"/>
                  <a:gd name="T2" fmla="*/ 9 w 161"/>
                  <a:gd name="T3" fmla="*/ 149 h 149"/>
                  <a:gd name="T4" fmla="*/ 21 w 161"/>
                  <a:gd name="T5" fmla="*/ 145 h 149"/>
                  <a:gd name="T6" fmla="*/ 44 w 161"/>
                  <a:gd name="T7" fmla="*/ 123 h 149"/>
                  <a:gd name="T8" fmla="*/ 52 w 161"/>
                  <a:gd name="T9" fmla="*/ 103 h 149"/>
                  <a:gd name="T10" fmla="*/ 56 w 161"/>
                  <a:gd name="T11" fmla="*/ 108 h 149"/>
                  <a:gd name="T12" fmla="*/ 89 w 161"/>
                  <a:gd name="T13" fmla="*/ 97 h 149"/>
                  <a:gd name="T14" fmla="*/ 91 w 161"/>
                  <a:gd name="T15" fmla="*/ 89 h 149"/>
                  <a:gd name="T16" fmla="*/ 96 w 161"/>
                  <a:gd name="T17" fmla="*/ 92 h 149"/>
                  <a:gd name="T18" fmla="*/ 102 w 161"/>
                  <a:gd name="T19" fmla="*/ 86 h 149"/>
                  <a:gd name="T20" fmla="*/ 113 w 161"/>
                  <a:gd name="T21" fmla="*/ 84 h 149"/>
                  <a:gd name="T22" fmla="*/ 125 w 161"/>
                  <a:gd name="T23" fmla="*/ 76 h 149"/>
                  <a:gd name="T24" fmla="*/ 113 w 161"/>
                  <a:gd name="T25" fmla="*/ 0 h 149"/>
                  <a:gd name="T26" fmla="*/ 0 w 161"/>
                  <a:gd name="T27" fmla="*/ 31 h 149"/>
                  <a:gd name="T28" fmla="*/ 11 w 161"/>
                  <a:gd name="T29" fmla="*/ 108 h 149"/>
                  <a:gd name="T30" fmla="*/ 11 w 161"/>
                  <a:gd name="T31" fmla="*/ 108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1"/>
                  <a:gd name="T49" fmla="*/ 0 h 149"/>
                  <a:gd name="T50" fmla="*/ 161 w 161"/>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1" h="149">
                    <a:moveTo>
                      <a:pt x="15" y="108"/>
                    </a:moveTo>
                    <a:lnTo>
                      <a:pt x="13" y="149"/>
                    </a:lnTo>
                    <a:lnTo>
                      <a:pt x="26" y="145"/>
                    </a:lnTo>
                    <a:lnTo>
                      <a:pt x="57" y="123"/>
                    </a:lnTo>
                    <a:lnTo>
                      <a:pt x="67" y="103"/>
                    </a:lnTo>
                    <a:lnTo>
                      <a:pt x="73" y="108"/>
                    </a:lnTo>
                    <a:lnTo>
                      <a:pt x="115" y="97"/>
                    </a:lnTo>
                    <a:lnTo>
                      <a:pt x="117" y="89"/>
                    </a:lnTo>
                    <a:lnTo>
                      <a:pt x="124" y="92"/>
                    </a:lnTo>
                    <a:lnTo>
                      <a:pt x="132" y="86"/>
                    </a:lnTo>
                    <a:lnTo>
                      <a:pt x="145" y="84"/>
                    </a:lnTo>
                    <a:lnTo>
                      <a:pt x="161" y="76"/>
                    </a:lnTo>
                    <a:lnTo>
                      <a:pt x="145" y="0"/>
                    </a:lnTo>
                    <a:lnTo>
                      <a:pt x="0" y="31"/>
                    </a:lnTo>
                    <a:lnTo>
                      <a:pt x="15" y="108"/>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7" name="Freeform 126"/>
              <p:cNvSpPr>
                <a:spLocks/>
              </p:cNvSpPr>
              <p:nvPr/>
            </p:nvSpPr>
            <p:spPr bwMode="auto">
              <a:xfrm>
                <a:off x="7643708" y="2160257"/>
                <a:ext cx="108026" cy="133762"/>
              </a:xfrm>
              <a:custGeom>
                <a:avLst/>
                <a:gdLst>
                  <a:gd name="T0" fmla="*/ 12 w 72"/>
                  <a:gd name="T1" fmla="*/ 84 h 84"/>
                  <a:gd name="T2" fmla="*/ 38 w 72"/>
                  <a:gd name="T3" fmla="*/ 73 h 84"/>
                  <a:gd name="T4" fmla="*/ 38 w 72"/>
                  <a:gd name="T5" fmla="*/ 39 h 84"/>
                  <a:gd name="T6" fmla="*/ 43 w 72"/>
                  <a:gd name="T7" fmla="*/ 47 h 84"/>
                  <a:gd name="T8" fmla="*/ 44 w 72"/>
                  <a:gd name="T9" fmla="*/ 63 h 84"/>
                  <a:gd name="T10" fmla="*/ 50 w 72"/>
                  <a:gd name="T11" fmla="*/ 63 h 84"/>
                  <a:gd name="T12" fmla="*/ 57 w 72"/>
                  <a:gd name="T13" fmla="*/ 47 h 84"/>
                  <a:gd name="T14" fmla="*/ 50 w 72"/>
                  <a:gd name="T15" fmla="*/ 29 h 84"/>
                  <a:gd name="T16" fmla="*/ 38 w 72"/>
                  <a:gd name="T17" fmla="*/ 26 h 84"/>
                  <a:gd name="T18" fmla="*/ 27 w 72"/>
                  <a:gd name="T19" fmla="*/ 3 h 84"/>
                  <a:gd name="T20" fmla="*/ 21 w 72"/>
                  <a:gd name="T21" fmla="*/ 0 h 84"/>
                  <a:gd name="T22" fmla="*/ 0 w 72"/>
                  <a:gd name="T23" fmla="*/ 8 h 84"/>
                  <a:gd name="T24" fmla="*/ 12 w 72"/>
                  <a:gd name="T25" fmla="*/ 84 h 84"/>
                  <a:gd name="T26" fmla="*/ 12 w 72"/>
                  <a:gd name="T27" fmla="*/ 84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84"/>
                  <a:gd name="T44" fmla="*/ 72 w 72"/>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84">
                    <a:moveTo>
                      <a:pt x="16" y="84"/>
                    </a:moveTo>
                    <a:lnTo>
                      <a:pt x="47" y="73"/>
                    </a:lnTo>
                    <a:lnTo>
                      <a:pt x="47" y="39"/>
                    </a:lnTo>
                    <a:lnTo>
                      <a:pt x="55" y="47"/>
                    </a:lnTo>
                    <a:lnTo>
                      <a:pt x="56" y="63"/>
                    </a:lnTo>
                    <a:lnTo>
                      <a:pt x="63" y="63"/>
                    </a:lnTo>
                    <a:lnTo>
                      <a:pt x="72" y="47"/>
                    </a:lnTo>
                    <a:lnTo>
                      <a:pt x="63" y="29"/>
                    </a:lnTo>
                    <a:lnTo>
                      <a:pt x="47" y="26"/>
                    </a:lnTo>
                    <a:lnTo>
                      <a:pt x="35" y="3"/>
                    </a:lnTo>
                    <a:lnTo>
                      <a:pt x="25" y="0"/>
                    </a:lnTo>
                    <a:lnTo>
                      <a:pt x="0" y="8"/>
                    </a:lnTo>
                    <a:lnTo>
                      <a:pt x="16" y="84"/>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8" name="Freeform 127"/>
              <p:cNvSpPr>
                <a:spLocks/>
              </p:cNvSpPr>
              <p:nvPr/>
            </p:nvSpPr>
            <p:spPr bwMode="auto">
              <a:xfrm>
                <a:off x="7427656" y="1993913"/>
                <a:ext cx="462968" cy="241800"/>
              </a:xfrm>
              <a:custGeom>
                <a:avLst/>
                <a:gdLst>
                  <a:gd name="T0" fmla="*/ 0 w 311"/>
                  <a:gd name="T1" fmla="*/ 140 h 153"/>
                  <a:gd name="T2" fmla="*/ 113 w 311"/>
                  <a:gd name="T3" fmla="*/ 109 h 153"/>
                  <a:gd name="T4" fmla="*/ 132 w 311"/>
                  <a:gd name="T5" fmla="*/ 101 h 153"/>
                  <a:gd name="T6" fmla="*/ 140 w 311"/>
                  <a:gd name="T7" fmla="*/ 104 h 153"/>
                  <a:gd name="T8" fmla="*/ 149 w 311"/>
                  <a:gd name="T9" fmla="*/ 127 h 153"/>
                  <a:gd name="T10" fmla="*/ 161 w 311"/>
                  <a:gd name="T11" fmla="*/ 130 h 153"/>
                  <a:gd name="T12" fmla="*/ 169 w 311"/>
                  <a:gd name="T13" fmla="*/ 148 h 153"/>
                  <a:gd name="T14" fmla="*/ 177 w 311"/>
                  <a:gd name="T15" fmla="*/ 149 h 153"/>
                  <a:gd name="T16" fmla="*/ 184 w 311"/>
                  <a:gd name="T17" fmla="*/ 131 h 153"/>
                  <a:gd name="T18" fmla="*/ 189 w 311"/>
                  <a:gd name="T19" fmla="*/ 117 h 153"/>
                  <a:gd name="T20" fmla="*/ 197 w 311"/>
                  <a:gd name="T21" fmla="*/ 136 h 153"/>
                  <a:gd name="T22" fmla="*/ 241 w 311"/>
                  <a:gd name="T23" fmla="*/ 119 h 153"/>
                  <a:gd name="T24" fmla="*/ 238 w 311"/>
                  <a:gd name="T25" fmla="*/ 97 h 153"/>
                  <a:gd name="T26" fmla="*/ 226 w 311"/>
                  <a:gd name="T27" fmla="*/ 74 h 153"/>
                  <a:gd name="T28" fmla="*/ 222 w 311"/>
                  <a:gd name="T29" fmla="*/ 71 h 153"/>
                  <a:gd name="T30" fmla="*/ 212 w 311"/>
                  <a:gd name="T31" fmla="*/ 72 h 153"/>
                  <a:gd name="T32" fmla="*/ 214 w 311"/>
                  <a:gd name="T33" fmla="*/ 76 h 153"/>
                  <a:gd name="T34" fmla="*/ 223 w 311"/>
                  <a:gd name="T35" fmla="*/ 76 h 153"/>
                  <a:gd name="T36" fmla="*/ 228 w 311"/>
                  <a:gd name="T37" fmla="*/ 101 h 153"/>
                  <a:gd name="T38" fmla="*/ 209 w 311"/>
                  <a:gd name="T39" fmla="*/ 110 h 153"/>
                  <a:gd name="T40" fmla="*/ 184 w 311"/>
                  <a:gd name="T41" fmla="*/ 89 h 153"/>
                  <a:gd name="T42" fmla="*/ 177 w 311"/>
                  <a:gd name="T43" fmla="*/ 71 h 153"/>
                  <a:gd name="T44" fmla="*/ 166 w 311"/>
                  <a:gd name="T45" fmla="*/ 64 h 153"/>
                  <a:gd name="T46" fmla="*/ 166 w 311"/>
                  <a:gd name="T47" fmla="*/ 71 h 153"/>
                  <a:gd name="T48" fmla="*/ 154 w 311"/>
                  <a:gd name="T49" fmla="*/ 58 h 153"/>
                  <a:gd name="T50" fmla="*/ 162 w 311"/>
                  <a:gd name="T51" fmla="*/ 42 h 153"/>
                  <a:gd name="T52" fmla="*/ 170 w 311"/>
                  <a:gd name="T53" fmla="*/ 27 h 153"/>
                  <a:gd name="T54" fmla="*/ 156 w 311"/>
                  <a:gd name="T55" fmla="*/ 0 h 153"/>
                  <a:gd name="T56" fmla="*/ 132 w 311"/>
                  <a:gd name="T57" fmla="*/ 22 h 153"/>
                  <a:gd name="T58" fmla="*/ 52 w 311"/>
                  <a:gd name="T59" fmla="*/ 48 h 153"/>
                  <a:gd name="T60" fmla="*/ 0 w 311"/>
                  <a:gd name="T61" fmla="*/ 63 h 153"/>
                  <a:gd name="T62" fmla="*/ 0 w 311"/>
                  <a:gd name="T63" fmla="*/ 140 h 153"/>
                  <a:gd name="T64" fmla="*/ 0 w 311"/>
                  <a:gd name="T65" fmla="*/ 140 h 1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3"/>
                  <a:gd name="T101" fmla="*/ 311 w 311"/>
                  <a:gd name="T102" fmla="*/ 153 h 1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3">
                    <a:moveTo>
                      <a:pt x="0" y="144"/>
                    </a:moveTo>
                    <a:lnTo>
                      <a:pt x="145" y="113"/>
                    </a:lnTo>
                    <a:lnTo>
                      <a:pt x="170" y="105"/>
                    </a:lnTo>
                    <a:lnTo>
                      <a:pt x="180" y="108"/>
                    </a:lnTo>
                    <a:lnTo>
                      <a:pt x="192" y="131"/>
                    </a:lnTo>
                    <a:lnTo>
                      <a:pt x="208" y="134"/>
                    </a:lnTo>
                    <a:lnTo>
                      <a:pt x="217" y="152"/>
                    </a:lnTo>
                    <a:lnTo>
                      <a:pt x="227" y="153"/>
                    </a:lnTo>
                    <a:lnTo>
                      <a:pt x="238" y="135"/>
                    </a:lnTo>
                    <a:lnTo>
                      <a:pt x="243" y="121"/>
                    </a:lnTo>
                    <a:lnTo>
                      <a:pt x="255" y="140"/>
                    </a:lnTo>
                    <a:lnTo>
                      <a:pt x="311" y="123"/>
                    </a:lnTo>
                    <a:lnTo>
                      <a:pt x="308" y="101"/>
                    </a:lnTo>
                    <a:lnTo>
                      <a:pt x="292" y="74"/>
                    </a:lnTo>
                    <a:lnTo>
                      <a:pt x="284" y="71"/>
                    </a:lnTo>
                    <a:lnTo>
                      <a:pt x="274" y="72"/>
                    </a:lnTo>
                    <a:lnTo>
                      <a:pt x="276" y="77"/>
                    </a:lnTo>
                    <a:lnTo>
                      <a:pt x="289" y="79"/>
                    </a:lnTo>
                    <a:lnTo>
                      <a:pt x="294" y="105"/>
                    </a:lnTo>
                    <a:lnTo>
                      <a:pt x="271" y="114"/>
                    </a:lnTo>
                    <a:lnTo>
                      <a:pt x="238" y="93"/>
                    </a:lnTo>
                    <a:lnTo>
                      <a:pt x="227" y="71"/>
                    </a:lnTo>
                    <a:lnTo>
                      <a:pt x="213" y="64"/>
                    </a:lnTo>
                    <a:lnTo>
                      <a:pt x="213" y="71"/>
                    </a:lnTo>
                    <a:lnTo>
                      <a:pt x="198" y="58"/>
                    </a:lnTo>
                    <a:lnTo>
                      <a:pt x="209" y="42"/>
                    </a:lnTo>
                    <a:lnTo>
                      <a:pt x="219" y="27"/>
                    </a:lnTo>
                    <a:lnTo>
                      <a:pt x="201" y="0"/>
                    </a:lnTo>
                    <a:lnTo>
                      <a:pt x="170" y="22"/>
                    </a:lnTo>
                    <a:lnTo>
                      <a:pt x="67" y="48"/>
                    </a:lnTo>
                    <a:lnTo>
                      <a:pt x="0" y="63"/>
                    </a:lnTo>
                    <a:lnTo>
                      <a:pt x="0" y="144"/>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9" name="Freeform 128"/>
              <p:cNvSpPr>
                <a:spLocks/>
              </p:cNvSpPr>
              <p:nvPr/>
            </p:nvSpPr>
            <p:spPr bwMode="auto">
              <a:xfrm>
                <a:off x="7798031" y="2227139"/>
                <a:ext cx="42868" cy="37728"/>
              </a:xfrm>
              <a:custGeom>
                <a:avLst/>
                <a:gdLst>
                  <a:gd name="T0" fmla="*/ 0 w 29"/>
                  <a:gd name="T1" fmla="*/ 27 h 23"/>
                  <a:gd name="T2" fmla="*/ 9 w 29"/>
                  <a:gd name="T3" fmla="*/ 0 h 23"/>
                  <a:gd name="T4" fmla="*/ 21 w 29"/>
                  <a:gd name="T5" fmla="*/ 10 h 23"/>
                  <a:gd name="T6" fmla="*/ 0 w 29"/>
                  <a:gd name="T7" fmla="*/ 27 h 23"/>
                  <a:gd name="T8" fmla="*/ 0 w 29"/>
                  <a:gd name="T9" fmla="*/ 27 h 23"/>
                  <a:gd name="T10" fmla="*/ 0 w 29"/>
                  <a:gd name="T11" fmla="*/ 27 h 23"/>
                  <a:gd name="T12" fmla="*/ 0 60000 65536"/>
                  <a:gd name="T13" fmla="*/ 0 60000 65536"/>
                  <a:gd name="T14" fmla="*/ 0 60000 65536"/>
                  <a:gd name="T15" fmla="*/ 0 60000 65536"/>
                  <a:gd name="T16" fmla="*/ 0 60000 65536"/>
                  <a:gd name="T17" fmla="*/ 0 60000 65536"/>
                  <a:gd name="T18" fmla="*/ 0 w 29"/>
                  <a:gd name="T19" fmla="*/ 0 h 23"/>
                  <a:gd name="T20" fmla="*/ 29 w 29"/>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9" h="23">
                    <a:moveTo>
                      <a:pt x="0" y="23"/>
                    </a:moveTo>
                    <a:lnTo>
                      <a:pt x="13" y="0"/>
                    </a:lnTo>
                    <a:lnTo>
                      <a:pt x="29" y="10"/>
                    </a:lnTo>
                    <a:lnTo>
                      <a:pt x="0" y="23"/>
                    </a:lnTo>
                    <a:close/>
                  </a:path>
                </a:pathLst>
              </a:custGeom>
              <a:solidFill>
                <a:srgbClr val="FFFFFF"/>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0" name="Freeform 129"/>
              <p:cNvSpPr>
                <a:spLocks/>
              </p:cNvSpPr>
              <p:nvPr/>
            </p:nvSpPr>
            <p:spPr bwMode="auto">
              <a:xfrm>
                <a:off x="7875193" y="2221994"/>
                <a:ext cx="34294" cy="25724"/>
              </a:xfrm>
              <a:custGeom>
                <a:avLst/>
                <a:gdLst>
                  <a:gd name="T0" fmla="*/ 0 w 23"/>
                  <a:gd name="T1" fmla="*/ 16 h 16"/>
                  <a:gd name="T2" fmla="*/ 9 w 23"/>
                  <a:gd name="T3" fmla="*/ 0 h 16"/>
                  <a:gd name="T4" fmla="*/ 16 w 23"/>
                  <a:gd name="T5" fmla="*/ 12 h 16"/>
                  <a:gd name="T6" fmla="*/ 0 w 23"/>
                  <a:gd name="T7" fmla="*/ 16 h 16"/>
                  <a:gd name="T8" fmla="*/ 0 w 23"/>
                  <a:gd name="T9" fmla="*/ 16 h 16"/>
                  <a:gd name="T10" fmla="*/ 0 w 23"/>
                  <a:gd name="T11" fmla="*/ 16 h 16"/>
                  <a:gd name="T12" fmla="*/ 0 60000 65536"/>
                  <a:gd name="T13" fmla="*/ 0 60000 65536"/>
                  <a:gd name="T14" fmla="*/ 0 60000 65536"/>
                  <a:gd name="T15" fmla="*/ 0 60000 65536"/>
                  <a:gd name="T16" fmla="*/ 0 60000 65536"/>
                  <a:gd name="T17" fmla="*/ 0 60000 65536"/>
                  <a:gd name="T18" fmla="*/ 0 w 23"/>
                  <a:gd name="T19" fmla="*/ 0 h 16"/>
                  <a:gd name="T20" fmla="*/ 23 w 23"/>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3" h="16">
                    <a:moveTo>
                      <a:pt x="0" y="16"/>
                    </a:moveTo>
                    <a:lnTo>
                      <a:pt x="13" y="0"/>
                    </a:lnTo>
                    <a:lnTo>
                      <a:pt x="23" y="12"/>
                    </a:lnTo>
                    <a:lnTo>
                      <a:pt x="0" y="16"/>
                    </a:lnTo>
                    <a:close/>
                  </a:path>
                </a:pathLst>
              </a:custGeom>
              <a:solidFill>
                <a:srgbClr val="FFFFFF"/>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1" name="Freeform 130"/>
              <p:cNvSpPr>
                <a:spLocks/>
              </p:cNvSpPr>
              <p:nvPr/>
            </p:nvSpPr>
            <p:spPr bwMode="auto">
              <a:xfrm>
                <a:off x="7324774" y="1635499"/>
                <a:ext cx="224626" cy="457878"/>
              </a:xfrm>
              <a:custGeom>
                <a:avLst/>
                <a:gdLst>
                  <a:gd name="T0" fmla="*/ 20 w 150"/>
                  <a:gd name="T1" fmla="*/ 118 h 288"/>
                  <a:gd name="T2" fmla="*/ 23 w 150"/>
                  <a:gd name="T3" fmla="*/ 173 h 288"/>
                  <a:gd name="T4" fmla="*/ 54 w 150"/>
                  <a:gd name="T5" fmla="*/ 292 h 288"/>
                  <a:gd name="T6" fmla="*/ 106 w 150"/>
                  <a:gd name="T7" fmla="*/ 277 h 288"/>
                  <a:gd name="T8" fmla="*/ 102 w 150"/>
                  <a:gd name="T9" fmla="*/ 105 h 288"/>
                  <a:gd name="T10" fmla="*/ 117 w 150"/>
                  <a:gd name="T11" fmla="*/ 72 h 288"/>
                  <a:gd name="T12" fmla="*/ 117 w 150"/>
                  <a:gd name="T13" fmla="*/ 0 h 288"/>
                  <a:gd name="T14" fmla="*/ 0 w 150"/>
                  <a:gd name="T15" fmla="*/ 35 h 288"/>
                  <a:gd name="T16" fmla="*/ 20 w 150"/>
                  <a:gd name="T17" fmla="*/ 118 h 288"/>
                  <a:gd name="T18" fmla="*/ 20 w 150"/>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88"/>
                  <a:gd name="T32" fmla="*/ 150 w 150"/>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88">
                    <a:moveTo>
                      <a:pt x="24" y="118"/>
                    </a:moveTo>
                    <a:lnTo>
                      <a:pt x="31" y="169"/>
                    </a:lnTo>
                    <a:lnTo>
                      <a:pt x="69" y="288"/>
                    </a:lnTo>
                    <a:lnTo>
                      <a:pt x="136" y="273"/>
                    </a:lnTo>
                    <a:lnTo>
                      <a:pt x="131" y="105"/>
                    </a:lnTo>
                    <a:lnTo>
                      <a:pt x="149" y="72"/>
                    </a:lnTo>
                    <a:lnTo>
                      <a:pt x="150" y="0"/>
                    </a:lnTo>
                    <a:lnTo>
                      <a:pt x="0" y="35"/>
                    </a:lnTo>
                    <a:lnTo>
                      <a:pt x="24" y="118"/>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2" name="Freeform 131"/>
              <p:cNvSpPr>
                <a:spLocks/>
              </p:cNvSpPr>
              <p:nvPr/>
            </p:nvSpPr>
            <p:spPr bwMode="auto">
              <a:xfrm>
                <a:off x="7520250" y="1566904"/>
                <a:ext cx="207479" cy="502465"/>
              </a:xfrm>
              <a:custGeom>
                <a:avLst/>
                <a:gdLst>
                  <a:gd name="T0" fmla="*/ 0 w 139"/>
                  <a:gd name="T1" fmla="*/ 148 h 316"/>
                  <a:gd name="T2" fmla="*/ 14 w 139"/>
                  <a:gd name="T3" fmla="*/ 115 h 316"/>
                  <a:gd name="T4" fmla="*/ 15 w 139"/>
                  <a:gd name="T5" fmla="*/ 43 h 316"/>
                  <a:gd name="T6" fmla="*/ 14 w 139"/>
                  <a:gd name="T7" fmla="*/ 15 h 316"/>
                  <a:gd name="T8" fmla="*/ 36 w 139"/>
                  <a:gd name="T9" fmla="*/ 0 h 316"/>
                  <a:gd name="T10" fmla="*/ 85 w 139"/>
                  <a:gd name="T11" fmla="*/ 202 h 316"/>
                  <a:gd name="T12" fmla="*/ 109 w 139"/>
                  <a:gd name="T13" fmla="*/ 244 h 316"/>
                  <a:gd name="T14" fmla="*/ 109 w 139"/>
                  <a:gd name="T15" fmla="*/ 272 h 316"/>
                  <a:gd name="T16" fmla="*/ 85 w 139"/>
                  <a:gd name="T17" fmla="*/ 294 h 316"/>
                  <a:gd name="T18" fmla="*/ 5 w 139"/>
                  <a:gd name="T19" fmla="*/ 320 h 316"/>
                  <a:gd name="T20" fmla="*/ 0 w 139"/>
                  <a:gd name="T21" fmla="*/ 148 h 316"/>
                  <a:gd name="T22" fmla="*/ 0 w 139"/>
                  <a:gd name="T23" fmla="*/ 148 h 3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316"/>
                  <a:gd name="T38" fmla="*/ 139 w 139"/>
                  <a:gd name="T39" fmla="*/ 316 h 3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316">
                    <a:moveTo>
                      <a:pt x="0" y="148"/>
                    </a:moveTo>
                    <a:lnTo>
                      <a:pt x="18" y="115"/>
                    </a:lnTo>
                    <a:lnTo>
                      <a:pt x="19" y="43"/>
                    </a:lnTo>
                    <a:lnTo>
                      <a:pt x="18" y="15"/>
                    </a:lnTo>
                    <a:lnTo>
                      <a:pt x="45" y="0"/>
                    </a:lnTo>
                    <a:lnTo>
                      <a:pt x="108" y="198"/>
                    </a:lnTo>
                    <a:lnTo>
                      <a:pt x="139" y="240"/>
                    </a:lnTo>
                    <a:lnTo>
                      <a:pt x="139" y="268"/>
                    </a:lnTo>
                    <a:lnTo>
                      <a:pt x="108" y="290"/>
                    </a:lnTo>
                    <a:lnTo>
                      <a:pt x="5" y="316"/>
                    </a:lnTo>
                    <a:lnTo>
                      <a:pt x="0" y="148"/>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3" name="Freeform 132"/>
              <p:cNvSpPr>
                <a:spLocks/>
              </p:cNvSpPr>
              <p:nvPr/>
            </p:nvSpPr>
            <p:spPr bwMode="auto">
              <a:xfrm>
                <a:off x="7587124" y="1122746"/>
                <a:ext cx="507550" cy="824864"/>
              </a:xfrm>
              <a:custGeom>
                <a:avLst/>
                <a:gdLst>
                  <a:gd name="T0" fmla="*/ 0 w 340"/>
                  <a:gd name="T1" fmla="*/ 280 h 520"/>
                  <a:gd name="T2" fmla="*/ 16 w 340"/>
                  <a:gd name="T3" fmla="*/ 282 h 520"/>
                  <a:gd name="T4" fmla="*/ 17 w 340"/>
                  <a:gd name="T5" fmla="*/ 248 h 520"/>
                  <a:gd name="T6" fmla="*/ 36 w 340"/>
                  <a:gd name="T7" fmla="*/ 201 h 520"/>
                  <a:gd name="T8" fmla="*/ 26 w 340"/>
                  <a:gd name="T9" fmla="*/ 167 h 520"/>
                  <a:gd name="T10" fmla="*/ 65 w 340"/>
                  <a:gd name="T11" fmla="*/ 4 h 520"/>
                  <a:gd name="T12" fmla="*/ 73 w 340"/>
                  <a:gd name="T13" fmla="*/ 4 h 520"/>
                  <a:gd name="T14" fmla="*/ 76 w 340"/>
                  <a:gd name="T15" fmla="*/ 25 h 520"/>
                  <a:gd name="T16" fmla="*/ 114 w 340"/>
                  <a:gd name="T17" fmla="*/ 7 h 520"/>
                  <a:gd name="T18" fmla="*/ 116 w 340"/>
                  <a:gd name="T19" fmla="*/ 0 h 520"/>
                  <a:gd name="T20" fmla="*/ 147 w 340"/>
                  <a:gd name="T21" fmla="*/ 9 h 520"/>
                  <a:gd name="T22" fmla="*/ 196 w 340"/>
                  <a:gd name="T23" fmla="*/ 169 h 520"/>
                  <a:gd name="T24" fmla="*/ 219 w 340"/>
                  <a:gd name="T25" fmla="*/ 170 h 520"/>
                  <a:gd name="T26" fmla="*/ 261 w 340"/>
                  <a:gd name="T27" fmla="*/ 230 h 520"/>
                  <a:gd name="T28" fmla="*/ 254 w 340"/>
                  <a:gd name="T29" fmla="*/ 242 h 520"/>
                  <a:gd name="T30" fmla="*/ 266 w 340"/>
                  <a:gd name="T31" fmla="*/ 242 h 520"/>
                  <a:gd name="T32" fmla="*/ 259 w 340"/>
                  <a:gd name="T33" fmla="*/ 271 h 520"/>
                  <a:gd name="T34" fmla="*/ 237 w 340"/>
                  <a:gd name="T35" fmla="*/ 290 h 520"/>
                  <a:gd name="T36" fmla="*/ 216 w 340"/>
                  <a:gd name="T37" fmla="*/ 305 h 520"/>
                  <a:gd name="T38" fmla="*/ 213 w 340"/>
                  <a:gd name="T39" fmla="*/ 324 h 520"/>
                  <a:gd name="T40" fmla="*/ 200 w 340"/>
                  <a:gd name="T41" fmla="*/ 306 h 520"/>
                  <a:gd name="T42" fmla="*/ 180 w 340"/>
                  <a:gd name="T43" fmla="*/ 327 h 520"/>
                  <a:gd name="T44" fmla="*/ 169 w 340"/>
                  <a:gd name="T45" fmla="*/ 327 h 520"/>
                  <a:gd name="T46" fmla="*/ 160 w 340"/>
                  <a:gd name="T47" fmla="*/ 314 h 520"/>
                  <a:gd name="T48" fmla="*/ 155 w 340"/>
                  <a:gd name="T49" fmla="*/ 378 h 520"/>
                  <a:gd name="T50" fmla="*/ 136 w 340"/>
                  <a:gd name="T51" fmla="*/ 387 h 520"/>
                  <a:gd name="T52" fmla="*/ 127 w 340"/>
                  <a:gd name="T53" fmla="*/ 412 h 520"/>
                  <a:gd name="T54" fmla="*/ 116 w 340"/>
                  <a:gd name="T55" fmla="*/ 412 h 520"/>
                  <a:gd name="T56" fmla="*/ 89 w 340"/>
                  <a:gd name="T57" fmla="*/ 449 h 520"/>
                  <a:gd name="T58" fmla="*/ 88 w 340"/>
                  <a:gd name="T59" fmla="*/ 478 h 520"/>
                  <a:gd name="T60" fmla="*/ 82 w 340"/>
                  <a:gd name="T61" fmla="*/ 489 h 520"/>
                  <a:gd name="T62" fmla="*/ 73 w 340"/>
                  <a:gd name="T63" fmla="*/ 520 h 520"/>
                  <a:gd name="T64" fmla="*/ 50 w 340"/>
                  <a:gd name="T65" fmla="*/ 478 h 520"/>
                  <a:gd name="T66" fmla="*/ 0 w 340"/>
                  <a:gd name="T67" fmla="*/ 280 h 520"/>
                  <a:gd name="T68" fmla="*/ 0 w 340"/>
                  <a:gd name="T69" fmla="*/ 280 h 5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0"/>
                  <a:gd name="T107" fmla="*/ 340 w 340"/>
                  <a:gd name="T108" fmla="*/ 520 h 5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0">
                    <a:moveTo>
                      <a:pt x="0" y="280"/>
                    </a:moveTo>
                    <a:lnTo>
                      <a:pt x="20" y="282"/>
                    </a:lnTo>
                    <a:lnTo>
                      <a:pt x="21" y="248"/>
                    </a:lnTo>
                    <a:lnTo>
                      <a:pt x="46" y="201"/>
                    </a:lnTo>
                    <a:lnTo>
                      <a:pt x="34" y="167"/>
                    </a:lnTo>
                    <a:lnTo>
                      <a:pt x="83" y="4"/>
                    </a:lnTo>
                    <a:lnTo>
                      <a:pt x="94" y="4"/>
                    </a:lnTo>
                    <a:lnTo>
                      <a:pt x="97" y="25"/>
                    </a:lnTo>
                    <a:lnTo>
                      <a:pt x="146" y="7"/>
                    </a:lnTo>
                    <a:lnTo>
                      <a:pt x="148" y="0"/>
                    </a:lnTo>
                    <a:lnTo>
                      <a:pt x="187" y="9"/>
                    </a:lnTo>
                    <a:lnTo>
                      <a:pt x="250" y="169"/>
                    </a:lnTo>
                    <a:lnTo>
                      <a:pt x="279" y="170"/>
                    </a:lnTo>
                    <a:lnTo>
                      <a:pt x="332" y="230"/>
                    </a:lnTo>
                    <a:lnTo>
                      <a:pt x="324" y="242"/>
                    </a:lnTo>
                    <a:lnTo>
                      <a:pt x="340" y="242"/>
                    </a:lnTo>
                    <a:lnTo>
                      <a:pt x="329" y="271"/>
                    </a:lnTo>
                    <a:lnTo>
                      <a:pt x="303" y="290"/>
                    </a:lnTo>
                    <a:lnTo>
                      <a:pt x="274" y="305"/>
                    </a:lnTo>
                    <a:lnTo>
                      <a:pt x="271" y="324"/>
                    </a:lnTo>
                    <a:lnTo>
                      <a:pt x="255" y="306"/>
                    </a:lnTo>
                    <a:lnTo>
                      <a:pt x="229" y="327"/>
                    </a:lnTo>
                    <a:lnTo>
                      <a:pt x="216" y="327"/>
                    </a:lnTo>
                    <a:lnTo>
                      <a:pt x="204" y="314"/>
                    </a:lnTo>
                    <a:lnTo>
                      <a:pt x="198" y="378"/>
                    </a:lnTo>
                    <a:lnTo>
                      <a:pt x="174" y="387"/>
                    </a:lnTo>
                    <a:lnTo>
                      <a:pt x="162" y="412"/>
                    </a:lnTo>
                    <a:lnTo>
                      <a:pt x="148" y="412"/>
                    </a:lnTo>
                    <a:lnTo>
                      <a:pt x="114" y="449"/>
                    </a:lnTo>
                    <a:lnTo>
                      <a:pt x="112" y="478"/>
                    </a:lnTo>
                    <a:lnTo>
                      <a:pt x="104" y="489"/>
                    </a:lnTo>
                    <a:lnTo>
                      <a:pt x="94" y="520"/>
                    </a:lnTo>
                    <a:lnTo>
                      <a:pt x="63" y="478"/>
                    </a:lnTo>
                    <a:lnTo>
                      <a:pt x="0" y="280"/>
                    </a:lnTo>
                    <a:close/>
                  </a:path>
                </a:pathLst>
              </a:custGeom>
              <a:solidFill>
                <a:schemeClr val="tx1">
                  <a:lumMod val="5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4" name="Text Box 133"/>
              <p:cNvSpPr txBox="1">
                <a:spLocks noChangeArrowheads="1"/>
              </p:cNvSpPr>
              <p:nvPr/>
            </p:nvSpPr>
            <p:spPr bwMode="auto">
              <a:xfrm>
                <a:off x="2026359" y="3665936"/>
                <a:ext cx="375519"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AZ</a:t>
                </a:r>
              </a:p>
            </p:txBody>
          </p:sp>
          <p:sp>
            <p:nvSpPr>
              <p:cNvPr id="155" name="Text Box 134"/>
              <p:cNvSpPr txBox="1">
                <a:spLocks noChangeArrowheads="1"/>
              </p:cNvSpPr>
              <p:nvPr/>
            </p:nvSpPr>
            <p:spPr bwMode="auto">
              <a:xfrm>
                <a:off x="1054126" y="3033140"/>
                <a:ext cx="390951" cy="26580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CA</a:t>
                </a:r>
              </a:p>
            </p:txBody>
          </p:sp>
          <p:sp>
            <p:nvSpPr>
              <p:cNvPr id="156" name="Text Box 135"/>
              <p:cNvSpPr txBox="1">
                <a:spLocks noChangeArrowheads="1"/>
              </p:cNvSpPr>
              <p:nvPr/>
            </p:nvSpPr>
            <p:spPr bwMode="auto">
              <a:xfrm>
                <a:off x="2201258" y="2805058"/>
                <a:ext cx="385808"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UT</a:t>
                </a:r>
              </a:p>
            </p:txBody>
          </p:sp>
          <p:sp>
            <p:nvSpPr>
              <p:cNvPr id="157" name="Text Box 136"/>
              <p:cNvSpPr txBox="1">
                <a:spLocks noChangeArrowheads="1"/>
              </p:cNvSpPr>
              <p:nvPr/>
            </p:nvSpPr>
            <p:spPr bwMode="auto">
              <a:xfrm>
                <a:off x="7789458" y="2499807"/>
                <a:ext cx="385806"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CT</a:t>
                </a:r>
              </a:p>
            </p:txBody>
          </p:sp>
          <p:sp>
            <p:nvSpPr>
              <p:cNvPr id="158" name="Line 137"/>
              <p:cNvSpPr>
                <a:spLocks noChangeShapeType="1"/>
              </p:cNvSpPr>
              <p:nvPr/>
            </p:nvSpPr>
            <p:spPr bwMode="auto">
              <a:xfrm>
                <a:off x="7575120" y="2237428"/>
                <a:ext cx="286355" cy="303536"/>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9" name="Text Box 138"/>
              <p:cNvSpPr txBox="1">
                <a:spLocks noChangeArrowheads="1"/>
              </p:cNvSpPr>
              <p:nvPr/>
            </p:nvSpPr>
            <p:spPr bwMode="auto">
              <a:xfrm>
                <a:off x="6572023" y="4864648"/>
                <a:ext cx="360087" cy="26580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FL</a:t>
                </a:r>
              </a:p>
            </p:txBody>
          </p:sp>
          <p:sp>
            <p:nvSpPr>
              <p:cNvPr id="160" name="Text Box 139"/>
              <p:cNvSpPr txBox="1">
                <a:spLocks noChangeArrowheads="1"/>
              </p:cNvSpPr>
              <p:nvPr/>
            </p:nvSpPr>
            <p:spPr bwMode="auto">
              <a:xfrm>
                <a:off x="6141633" y="4024349"/>
                <a:ext cx="399525" cy="26580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GA</a:t>
                </a:r>
              </a:p>
            </p:txBody>
          </p:sp>
          <p:sp>
            <p:nvSpPr>
              <p:cNvPr id="161" name="Text Box 140"/>
              <p:cNvSpPr txBox="1">
                <a:spLocks noChangeArrowheads="1"/>
              </p:cNvSpPr>
              <p:nvPr/>
            </p:nvSpPr>
            <p:spPr bwMode="auto">
              <a:xfrm>
                <a:off x="4637844" y="2424351"/>
                <a:ext cx="329222"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IA</a:t>
                </a:r>
              </a:p>
            </p:txBody>
          </p:sp>
          <p:sp>
            <p:nvSpPr>
              <p:cNvPr id="162" name="Text Box 141"/>
              <p:cNvSpPr txBox="1">
                <a:spLocks noChangeArrowheads="1"/>
              </p:cNvSpPr>
              <p:nvPr/>
            </p:nvSpPr>
            <p:spPr bwMode="auto">
              <a:xfrm>
                <a:off x="5280855" y="2805058"/>
                <a:ext cx="313790"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IL</a:t>
                </a:r>
              </a:p>
            </p:txBody>
          </p:sp>
          <p:sp>
            <p:nvSpPr>
              <p:cNvPr id="163" name="Text Box 142"/>
              <p:cNvSpPr txBox="1">
                <a:spLocks noChangeArrowheads="1"/>
              </p:cNvSpPr>
              <p:nvPr/>
            </p:nvSpPr>
            <p:spPr bwMode="auto">
              <a:xfrm>
                <a:off x="3993117" y="3110309"/>
                <a:ext cx="382377"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KS</a:t>
                </a:r>
              </a:p>
            </p:txBody>
          </p:sp>
          <p:sp>
            <p:nvSpPr>
              <p:cNvPr id="164" name="Text Box 143"/>
              <p:cNvSpPr txBox="1">
                <a:spLocks noChangeArrowheads="1"/>
              </p:cNvSpPr>
              <p:nvPr/>
            </p:nvSpPr>
            <p:spPr bwMode="auto">
              <a:xfrm>
                <a:off x="7933493" y="1964759"/>
                <a:ext cx="406383"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MA</a:t>
                </a:r>
              </a:p>
            </p:txBody>
          </p:sp>
          <p:sp>
            <p:nvSpPr>
              <p:cNvPr id="165" name="Line 144"/>
              <p:cNvSpPr>
                <a:spLocks noChangeShapeType="1"/>
              </p:cNvSpPr>
              <p:nvPr/>
            </p:nvSpPr>
            <p:spPr bwMode="auto">
              <a:xfrm>
                <a:off x="7719155" y="2086517"/>
                <a:ext cx="286355" cy="0"/>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66" name="Text Box 145"/>
              <p:cNvSpPr txBox="1">
                <a:spLocks noChangeArrowheads="1"/>
              </p:cNvSpPr>
              <p:nvPr/>
            </p:nvSpPr>
            <p:spPr bwMode="auto">
              <a:xfrm>
                <a:off x="7470524" y="3365829"/>
                <a:ext cx="416671" cy="26580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MD</a:t>
                </a:r>
              </a:p>
            </p:txBody>
          </p:sp>
          <p:sp>
            <p:nvSpPr>
              <p:cNvPr id="167" name="Line 146"/>
              <p:cNvSpPr>
                <a:spLocks noChangeShapeType="1"/>
              </p:cNvSpPr>
              <p:nvPr/>
            </p:nvSpPr>
            <p:spPr bwMode="auto">
              <a:xfrm>
                <a:off x="7328204" y="3027994"/>
                <a:ext cx="214338" cy="375563"/>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68" name="Text Box 147"/>
              <p:cNvSpPr txBox="1">
                <a:spLocks noChangeArrowheads="1"/>
              </p:cNvSpPr>
              <p:nvPr/>
            </p:nvSpPr>
            <p:spPr bwMode="auto">
              <a:xfrm>
                <a:off x="4780163" y="3110309"/>
                <a:ext cx="421816"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MO</a:t>
                </a:r>
              </a:p>
            </p:txBody>
          </p:sp>
          <p:sp>
            <p:nvSpPr>
              <p:cNvPr id="169" name="Line 148"/>
              <p:cNvSpPr>
                <a:spLocks noChangeShapeType="1"/>
              </p:cNvSpPr>
              <p:nvPr/>
            </p:nvSpPr>
            <p:spPr bwMode="auto">
              <a:xfrm>
                <a:off x="7359068" y="2619849"/>
                <a:ext cx="399525" cy="258950"/>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70" name="Text Box 149"/>
              <p:cNvSpPr txBox="1">
                <a:spLocks noChangeArrowheads="1"/>
              </p:cNvSpPr>
              <p:nvPr/>
            </p:nvSpPr>
            <p:spPr bwMode="auto">
              <a:xfrm>
                <a:off x="7684861" y="2839356"/>
                <a:ext cx="368661"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NJ</a:t>
                </a:r>
              </a:p>
            </p:txBody>
          </p:sp>
          <p:sp>
            <p:nvSpPr>
              <p:cNvPr id="171" name="Text Box 150"/>
              <p:cNvSpPr txBox="1">
                <a:spLocks noChangeArrowheads="1"/>
              </p:cNvSpPr>
              <p:nvPr/>
            </p:nvSpPr>
            <p:spPr bwMode="auto">
              <a:xfrm>
                <a:off x="6930394" y="2043645"/>
                <a:ext cx="392666"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NY</a:t>
                </a:r>
              </a:p>
            </p:txBody>
          </p:sp>
          <p:sp>
            <p:nvSpPr>
              <p:cNvPr id="172" name="Text Box 151"/>
              <p:cNvSpPr txBox="1">
                <a:spLocks noChangeArrowheads="1"/>
              </p:cNvSpPr>
              <p:nvPr/>
            </p:nvSpPr>
            <p:spPr bwMode="auto">
              <a:xfrm>
                <a:off x="1198160" y="1738393"/>
                <a:ext cx="408098"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OR</a:t>
                </a:r>
              </a:p>
            </p:txBody>
          </p:sp>
          <p:sp>
            <p:nvSpPr>
              <p:cNvPr id="173" name="Text Box 152"/>
              <p:cNvSpPr txBox="1">
                <a:spLocks noChangeArrowheads="1"/>
              </p:cNvSpPr>
              <p:nvPr/>
            </p:nvSpPr>
            <p:spPr bwMode="auto">
              <a:xfrm>
                <a:off x="6714342" y="2424351"/>
                <a:ext cx="384092"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PA</a:t>
                </a:r>
              </a:p>
            </p:txBody>
          </p:sp>
          <p:sp>
            <p:nvSpPr>
              <p:cNvPr id="174" name="Text Box 153"/>
              <p:cNvSpPr txBox="1">
                <a:spLocks noChangeArrowheads="1"/>
              </p:cNvSpPr>
              <p:nvPr/>
            </p:nvSpPr>
            <p:spPr bwMode="auto">
              <a:xfrm>
                <a:off x="6572023" y="3796268"/>
                <a:ext cx="392665"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SC</a:t>
                </a:r>
              </a:p>
            </p:txBody>
          </p:sp>
          <p:sp>
            <p:nvSpPr>
              <p:cNvPr id="175" name="Text Box 154"/>
              <p:cNvSpPr txBox="1">
                <a:spLocks noChangeArrowheads="1"/>
              </p:cNvSpPr>
              <p:nvPr/>
            </p:nvSpPr>
            <p:spPr bwMode="auto">
              <a:xfrm>
                <a:off x="5642657" y="3539033"/>
                <a:ext cx="384092"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TN</a:t>
                </a:r>
              </a:p>
            </p:txBody>
          </p:sp>
          <p:sp>
            <p:nvSpPr>
              <p:cNvPr id="176" name="Text Box 155"/>
              <p:cNvSpPr txBox="1">
                <a:spLocks noChangeArrowheads="1"/>
              </p:cNvSpPr>
              <p:nvPr/>
            </p:nvSpPr>
            <p:spPr bwMode="auto">
              <a:xfrm>
                <a:off x="2990019" y="2957684"/>
                <a:ext cx="406384" cy="26580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CO</a:t>
                </a:r>
              </a:p>
            </p:txBody>
          </p:sp>
          <p:sp>
            <p:nvSpPr>
              <p:cNvPr id="177" name="Text Box 156"/>
              <p:cNvSpPr txBox="1">
                <a:spLocks noChangeArrowheads="1"/>
              </p:cNvSpPr>
              <p:nvPr/>
            </p:nvSpPr>
            <p:spPr bwMode="auto">
              <a:xfrm>
                <a:off x="1484514" y="1127890"/>
                <a:ext cx="421816" cy="267524"/>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WA</a:t>
                </a:r>
              </a:p>
            </p:txBody>
          </p:sp>
          <p:sp>
            <p:nvSpPr>
              <p:cNvPr id="178" name="Text Box 157"/>
              <p:cNvSpPr txBox="1">
                <a:spLocks noChangeArrowheads="1"/>
              </p:cNvSpPr>
              <p:nvPr/>
            </p:nvSpPr>
            <p:spPr bwMode="auto">
              <a:xfrm>
                <a:off x="5105956" y="1947610"/>
                <a:ext cx="368661"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WI</a:t>
                </a:r>
              </a:p>
            </p:txBody>
          </p:sp>
          <p:sp>
            <p:nvSpPr>
              <p:cNvPr id="179" name="Text Box 158"/>
              <p:cNvSpPr txBox="1">
                <a:spLocks noChangeArrowheads="1"/>
              </p:cNvSpPr>
              <p:nvPr/>
            </p:nvSpPr>
            <p:spPr bwMode="auto">
              <a:xfrm>
                <a:off x="6714342" y="3033140"/>
                <a:ext cx="384092" cy="26580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VA</a:t>
                </a:r>
              </a:p>
            </p:txBody>
          </p:sp>
          <p:sp>
            <p:nvSpPr>
              <p:cNvPr id="180" name="Text Box 159"/>
              <p:cNvSpPr txBox="1">
                <a:spLocks noChangeArrowheads="1"/>
              </p:cNvSpPr>
              <p:nvPr/>
            </p:nvSpPr>
            <p:spPr bwMode="auto">
              <a:xfrm>
                <a:off x="7575120" y="1433142"/>
                <a:ext cx="408098"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ME</a:t>
                </a:r>
              </a:p>
            </p:txBody>
          </p:sp>
          <p:sp>
            <p:nvSpPr>
              <p:cNvPr id="181" name="Text Box 160"/>
              <p:cNvSpPr txBox="1">
                <a:spLocks noChangeArrowheads="1"/>
              </p:cNvSpPr>
              <p:nvPr/>
            </p:nvSpPr>
            <p:spPr bwMode="auto">
              <a:xfrm>
                <a:off x="4531533" y="1642359"/>
                <a:ext cx="416671"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MN</a:t>
                </a:r>
              </a:p>
            </p:txBody>
          </p:sp>
          <p:sp>
            <p:nvSpPr>
              <p:cNvPr id="182" name="Text Box 161"/>
              <p:cNvSpPr txBox="1">
                <a:spLocks noChangeArrowheads="1"/>
              </p:cNvSpPr>
              <p:nvPr/>
            </p:nvSpPr>
            <p:spPr bwMode="auto">
              <a:xfrm>
                <a:off x="5783262" y="2086517"/>
                <a:ext cx="464683" cy="265808"/>
              </a:xfrm>
              <a:prstGeom prst="rect">
                <a:avLst/>
              </a:prstGeom>
              <a:noFill/>
              <a:ln w="9525">
                <a:noFill/>
                <a:miter lim="800000"/>
                <a:headEnd/>
                <a:tailEnd/>
              </a:ln>
            </p:spPr>
            <p:txBody>
              <a:bodyPr>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MI</a:t>
                </a:r>
              </a:p>
            </p:txBody>
          </p:sp>
          <p:sp>
            <p:nvSpPr>
              <p:cNvPr id="183" name="Text Box 162"/>
              <p:cNvSpPr txBox="1">
                <a:spLocks noChangeArrowheads="1"/>
              </p:cNvSpPr>
              <p:nvPr/>
            </p:nvSpPr>
            <p:spPr bwMode="auto">
              <a:xfrm>
                <a:off x="6644040" y="3467008"/>
                <a:ext cx="399524" cy="265809"/>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NC</a:t>
                </a:r>
              </a:p>
            </p:txBody>
          </p:sp>
          <p:sp>
            <p:nvSpPr>
              <p:cNvPr id="184" name="Text Box 163"/>
              <p:cNvSpPr txBox="1">
                <a:spLocks noChangeArrowheads="1"/>
              </p:cNvSpPr>
              <p:nvPr/>
            </p:nvSpPr>
            <p:spPr bwMode="auto">
              <a:xfrm>
                <a:off x="3849083" y="4381047"/>
                <a:ext cx="377233" cy="26580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TX</a:t>
                </a:r>
              </a:p>
            </p:txBody>
          </p:sp>
          <p:sp>
            <p:nvSpPr>
              <p:cNvPr id="185" name="Text Box 164"/>
              <p:cNvSpPr txBox="1">
                <a:spLocks noChangeArrowheads="1"/>
              </p:cNvSpPr>
              <p:nvPr/>
            </p:nvSpPr>
            <p:spPr bwMode="auto">
              <a:xfrm>
                <a:off x="5867281" y="3161756"/>
                <a:ext cx="572709" cy="228082"/>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ysClr val="windowText" lastClr="000000"/>
                    </a:solidFill>
                    <a:latin typeface="+mn-lt"/>
                    <a:ea typeface="+mn-ea"/>
                  </a:rPr>
                  <a:t>KY</a:t>
                </a:r>
              </a:p>
            </p:txBody>
          </p:sp>
          <p:sp>
            <p:nvSpPr>
              <p:cNvPr id="186" name="Text Box 165"/>
              <p:cNvSpPr txBox="1">
                <a:spLocks noChangeArrowheads="1"/>
              </p:cNvSpPr>
              <p:nvPr/>
            </p:nvSpPr>
            <p:spPr bwMode="auto">
              <a:xfrm>
                <a:off x="6354256" y="2979977"/>
                <a:ext cx="572709" cy="228082"/>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ysClr val="windowText" lastClr="000000"/>
                    </a:solidFill>
                    <a:latin typeface="+mn-lt"/>
                    <a:ea typeface="+mn-ea"/>
                  </a:rPr>
                  <a:t>WV</a:t>
                </a:r>
              </a:p>
            </p:txBody>
          </p:sp>
          <p:sp>
            <p:nvSpPr>
              <p:cNvPr id="187" name="Line 167"/>
              <p:cNvSpPr>
                <a:spLocks noChangeShapeType="1"/>
              </p:cNvSpPr>
              <p:nvPr/>
            </p:nvSpPr>
            <p:spPr bwMode="auto">
              <a:xfrm>
                <a:off x="7684861" y="2278586"/>
                <a:ext cx="320649" cy="75455"/>
              </a:xfrm>
              <a:prstGeom prst="line">
                <a:avLst/>
              </a:prstGeom>
              <a:noFill/>
              <a:ln w="1270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88" name="Rectangle 168"/>
              <p:cNvSpPr>
                <a:spLocks noChangeArrowheads="1"/>
              </p:cNvSpPr>
              <p:nvPr/>
            </p:nvSpPr>
            <p:spPr bwMode="auto">
              <a:xfrm>
                <a:off x="3888520" y="2554683"/>
                <a:ext cx="390951" cy="265809"/>
              </a:xfrm>
              <a:prstGeom prst="rect">
                <a:avLst/>
              </a:prstGeom>
              <a:noFill/>
              <a:ln w="12700">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NE</a:t>
                </a:r>
              </a:p>
            </p:txBody>
          </p:sp>
          <p:sp>
            <p:nvSpPr>
              <p:cNvPr id="189" name="Text Box 169"/>
              <p:cNvSpPr txBox="1">
                <a:spLocks noChangeArrowheads="1"/>
              </p:cNvSpPr>
              <p:nvPr/>
            </p:nvSpPr>
            <p:spPr bwMode="auto">
              <a:xfrm>
                <a:off x="7040135" y="1378265"/>
                <a:ext cx="572709" cy="226366"/>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rgbClr val="000000"/>
                    </a:solidFill>
                    <a:latin typeface="+mn-lt"/>
                    <a:ea typeface="+mn-ea"/>
                  </a:rPr>
                  <a:t>VT</a:t>
                </a:r>
              </a:p>
            </p:txBody>
          </p:sp>
          <p:sp>
            <p:nvSpPr>
              <p:cNvPr id="190" name="Line 170"/>
              <p:cNvSpPr>
                <a:spLocks noChangeShapeType="1"/>
              </p:cNvSpPr>
              <p:nvPr/>
            </p:nvSpPr>
            <p:spPr bwMode="auto">
              <a:xfrm>
                <a:off x="7328204" y="1606347"/>
                <a:ext cx="128603" cy="228081"/>
              </a:xfrm>
              <a:prstGeom prst="line">
                <a:avLst/>
              </a:prstGeom>
              <a:noFill/>
              <a:ln w="1270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91" name="Text Box 172"/>
              <p:cNvSpPr txBox="1">
                <a:spLocks noChangeArrowheads="1"/>
              </p:cNvSpPr>
              <p:nvPr/>
            </p:nvSpPr>
            <p:spPr bwMode="auto">
              <a:xfrm>
                <a:off x="1523953" y="2652433"/>
                <a:ext cx="430389" cy="265808"/>
              </a:xfrm>
              <a:prstGeom prst="rect">
                <a:avLst/>
              </a:prstGeom>
              <a:noFill/>
              <a:ln w="9525">
                <a:noFill/>
                <a:miter lim="800000"/>
                <a:headEnd/>
                <a:tailEnd/>
              </a:ln>
            </p:spPr>
            <p:txBody>
              <a:bodyPr>
                <a:spAutoFit/>
              </a:bodyPr>
              <a:lstStyle/>
              <a:p>
                <a:pPr fontAlgn="auto">
                  <a:spcBef>
                    <a:spcPts val="0"/>
                  </a:spcBef>
                  <a:spcAft>
                    <a:spcPts val="0"/>
                  </a:spcAft>
                  <a:defRPr/>
                </a:pPr>
                <a:r>
                  <a:rPr lang="en-US" sz="1000" kern="0" dirty="0">
                    <a:solidFill>
                      <a:sysClr val="windowText" lastClr="000000"/>
                    </a:solidFill>
                    <a:latin typeface="+mn-lt"/>
                    <a:ea typeface="+mn-ea"/>
                  </a:rPr>
                  <a:t>NV</a:t>
                </a:r>
              </a:p>
            </p:txBody>
          </p:sp>
          <p:sp>
            <p:nvSpPr>
              <p:cNvPr id="192" name="Text Box 173"/>
              <p:cNvSpPr txBox="1">
                <a:spLocks noChangeArrowheads="1"/>
              </p:cNvSpPr>
              <p:nvPr/>
            </p:nvSpPr>
            <p:spPr bwMode="auto">
              <a:xfrm>
                <a:off x="6025034" y="2650718"/>
                <a:ext cx="500692" cy="265809"/>
              </a:xfrm>
              <a:prstGeom prst="rect">
                <a:avLst/>
              </a:prstGeom>
              <a:noFill/>
              <a:ln w="9525">
                <a:noFill/>
                <a:miter lim="800000"/>
                <a:headEnd/>
                <a:tailEnd/>
              </a:ln>
            </p:spPr>
            <p:txBody>
              <a:bodyPr>
                <a:spAutoFit/>
              </a:bodyPr>
              <a:lstStyle/>
              <a:p>
                <a:pPr fontAlgn="auto">
                  <a:spcBef>
                    <a:spcPts val="0"/>
                  </a:spcBef>
                  <a:spcAft>
                    <a:spcPts val="0"/>
                  </a:spcAft>
                  <a:defRPr/>
                </a:pPr>
                <a:r>
                  <a:rPr lang="en-US" sz="1000" kern="0" dirty="0">
                    <a:solidFill>
                      <a:sysClr val="windowText" lastClr="000000"/>
                    </a:solidFill>
                    <a:latin typeface="+mn-lt"/>
                    <a:ea typeface="+mn-ea"/>
                  </a:rPr>
                  <a:t>OH</a:t>
                </a:r>
              </a:p>
            </p:txBody>
          </p:sp>
          <p:sp>
            <p:nvSpPr>
              <p:cNvPr id="193" name="Text Box 174"/>
              <p:cNvSpPr txBox="1">
                <a:spLocks noChangeArrowheads="1"/>
              </p:cNvSpPr>
              <p:nvPr/>
            </p:nvSpPr>
            <p:spPr bwMode="auto">
              <a:xfrm>
                <a:off x="3816503" y="2064223"/>
                <a:ext cx="430390" cy="265809"/>
              </a:xfrm>
              <a:prstGeom prst="rect">
                <a:avLst/>
              </a:prstGeom>
              <a:noFill/>
              <a:ln w="9525">
                <a:noFill/>
                <a:miter lim="800000"/>
                <a:headEnd/>
                <a:tailEnd/>
              </a:ln>
            </p:spPr>
            <p:txBody>
              <a:bodyPr>
                <a:spAutoFit/>
              </a:bodyPr>
              <a:lstStyle/>
              <a:p>
                <a:pPr fontAlgn="auto">
                  <a:spcBef>
                    <a:spcPts val="0"/>
                  </a:spcBef>
                  <a:spcAft>
                    <a:spcPts val="0"/>
                  </a:spcAft>
                  <a:defRPr/>
                </a:pPr>
                <a:r>
                  <a:rPr lang="en-US" sz="1000" kern="0" dirty="0">
                    <a:solidFill>
                      <a:sysClr val="windowText" lastClr="000000"/>
                    </a:solidFill>
                    <a:latin typeface="+mn-lt"/>
                    <a:ea typeface="+mn-ea"/>
                  </a:rPr>
                  <a:t>SD</a:t>
                </a:r>
              </a:p>
            </p:txBody>
          </p:sp>
          <p:sp>
            <p:nvSpPr>
              <p:cNvPr id="194" name="Text Box 175"/>
              <p:cNvSpPr txBox="1">
                <a:spLocks noChangeArrowheads="1"/>
              </p:cNvSpPr>
              <p:nvPr/>
            </p:nvSpPr>
            <p:spPr bwMode="auto">
              <a:xfrm>
                <a:off x="4819602" y="4303877"/>
                <a:ext cx="430389" cy="265809"/>
              </a:xfrm>
              <a:prstGeom prst="rect">
                <a:avLst/>
              </a:prstGeom>
              <a:noFill/>
              <a:ln w="9525">
                <a:noFill/>
                <a:miter lim="800000"/>
                <a:headEnd/>
                <a:tailEnd/>
              </a:ln>
            </p:spPr>
            <p:txBody>
              <a:bodyPr>
                <a:spAutoFit/>
              </a:bodyPr>
              <a:lstStyle/>
              <a:p>
                <a:pPr fontAlgn="auto">
                  <a:spcBef>
                    <a:spcPct val="50000"/>
                  </a:spcBef>
                  <a:spcAft>
                    <a:spcPts val="0"/>
                  </a:spcAft>
                  <a:defRPr/>
                </a:pPr>
                <a:endParaRPr lang="en-US" sz="1000" kern="0" dirty="0">
                  <a:solidFill>
                    <a:srgbClr val="FFFFFF"/>
                  </a:solidFill>
                  <a:latin typeface="+mn-lt"/>
                  <a:ea typeface="+mn-ea"/>
                </a:endParaRPr>
              </a:p>
            </p:txBody>
          </p:sp>
          <p:sp>
            <p:nvSpPr>
              <p:cNvPr id="195" name="Text Box 176"/>
              <p:cNvSpPr txBox="1">
                <a:spLocks noChangeArrowheads="1"/>
              </p:cNvSpPr>
              <p:nvPr/>
            </p:nvSpPr>
            <p:spPr bwMode="auto">
              <a:xfrm>
                <a:off x="4819602" y="3703663"/>
                <a:ext cx="430389" cy="265809"/>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AR</a:t>
                </a:r>
              </a:p>
            </p:txBody>
          </p:sp>
          <p:sp>
            <p:nvSpPr>
              <p:cNvPr id="196" name="Text Box 177"/>
              <p:cNvSpPr txBox="1">
                <a:spLocks noChangeArrowheads="1"/>
              </p:cNvSpPr>
              <p:nvPr/>
            </p:nvSpPr>
            <p:spPr bwMode="auto">
              <a:xfrm>
                <a:off x="5608363" y="2727888"/>
                <a:ext cx="430389" cy="265808"/>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 IN</a:t>
                </a:r>
              </a:p>
            </p:txBody>
          </p:sp>
          <p:sp>
            <p:nvSpPr>
              <p:cNvPr id="197" name="Text Box 178"/>
              <p:cNvSpPr txBox="1">
                <a:spLocks noChangeArrowheads="1"/>
              </p:cNvSpPr>
              <p:nvPr/>
            </p:nvSpPr>
            <p:spPr bwMode="auto">
              <a:xfrm>
                <a:off x="7972930" y="1752112"/>
                <a:ext cx="430390" cy="265809"/>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NH</a:t>
                </a:r>
              </a:p>
            </p:txBody>
          </p:sp>
          <p:sp>
            <p:nvSpPr>
              <p:cNvPr id="198" name="Line 179"/>
              <p:cNvSpPr>
                <a:spLocks noChangeShapeType="1"/>
              </p:cNvSpPr>
              <p:nvPr/>
            </p:nvSpPr>
            <p:spPr bwMode="auto">
              <a:xfrm flipV="1">
                <a:off x="7614559" y="1903023"/>
                <a:ext cx="428674" cy="75455"/>
              </a:xfrm>
              <a:prstGeom prst="line">
                <a:avLst/>
              </a:prstGeom>
              <a:no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99" name="Text Box 199"/>
              <p:cNvSpPr txBox="1">
                <a:spLocks noChangeArrowheads="1"/>
              </p:cNvSpPr>
              <p:nvPr/>
            </p:nvSpPr>
            <p:spPr bwMode="auto">
              <a:xfrm>
                <a:off x="2599068" y="1378265"/>
                <a:ext cx="572709" cy="265809"/>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MT</a:t>
                </a:r>
              </a:p>
            </p:txBody>
          </p:sp>
          <p:sp>
            <p:nvSpPr>
              <p:cNvPr id="200" name="Text Box 200"/>
              <p:cNvSpPr txBox="1">
                <a:spLocks noChangeArrowheads="1"/>
              </p:cNvSpPr>
              <p:nvPr/>
            </p:nvSpPr>
            <p:spPr bwMode="auto">
              <a:xfrm>
                <a:off x="2096662" y="1903023"/>
                <a:ext cx="430389" cy="265809"/>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ID</a:t>
                </a:r>
              </a:p>
            </p:txBody>
          </p:sp>
          <p:sp>
            <p:nvSpPr>
              <p:cNvPr id="201" name="Text Box 201"/>
              <p:cNvSpPr txBox="1">
                <a:spLocks noChangeArrowheads="1"/>
              </p:cNvSpPr>
              <p:nvPr/>
            </p:nvSpPr>
            <p:spPr bwMode="auto">
              <a:xfrm>
                <a:off x="2813406" y="2127675"/>
                <a:ext cx="500692" cy="265808"/>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WY</a:t>
                </a:r>
              </a:p>
            </p:txBody>
          </p:sp>
          <p:sp>
            <p:nvSpPr>
              <p:cNvPr id="202" name="Text Box 202"/>
              <p:cNvSpPr txBox="1">
                <a:spLocks noChangeArrowheads="1"/>
              </p:cNvSpPr>
              <p:nvPr/>
            </p:nvSpPr>
            <p:spPr bwMode="auto">
              <a:xfrm>
                <a:off x="3816503" y="1378265"/>
                <a:ext cx="500692" cy="265809"/>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ND</a:t>
                </a:r>
              </a:p>
            </p:txBody>
          </p:sp>
          <p:sp>
            <p:nvSpPr>
              <p:cNvPr id="203" name="Text Box 203"/>
              <p:cNvSpPr txBox="1">
                <a:spLocks noChangeArrowheads="1"/>
              </p:cNvSpPr>
              <p:nvPr/>
            </p:nvSpPr>
            <p:spPr bwMode="auto">
              <a:xfrm>
                <a:off x="2813406" y="3777404"/>
                <a:ext cx="500692" cy="267524"/>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NM</a:t>
                </a:r>
              </a:p>
            </p:txBody>
          </p:sp>
          <p:sp>
            <p:nvSpPr>
              <p:cNvPr id="204" name="Text Box 204"/>
              <p:cNvSpPr txBox="1">
                <a:spLocks noChangeArrowheads="1"/>
              </p:cNvSpPr>
              <p:nvPr/>
            </p:nvSpPr>
            <p:spPr bwMode="auto">
              <a:xfrm>
                <a:off x="4174875" y="3628208"/>
                <a:ext cx="572709" cy="267524"/>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OK</a:t>
                </a:r>
              </a:p>
            </p:txBody>
          </p:sp>
          <p:sp>
            <p:nvSpPr>
              <p:cNvPr id="205" name="Text Box 205"/>
              <p:cNvSpPr txBox="1">
                <a:spLocks noChangeArrowheads="1"/>
              </p:cNvSpPr>
              <p:nvPr/>
            </p:nvSpPr>
            <p:spPr bwMode="auto">
              <a:xfrm>
                <a:off x="4819602" y="4303877"/>
                <a:ext cx="502406" cy="265809"/>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LA</a:t>
                </a:r>
              </a:p>
            </p:txBody>
          </p:sp>
          <p:sp>
            <p:nvSpPr>
              <p:cNvPr id="206" name="Text Box 206"/>
              <p:cNvSpPr txBox="1">
                <a:spLocks noChangeArrowheads="1"/>
              </p:cNvSpPr>
              <p:nvPr/>
            </p:nvSpPr>
            <p:spPr bwMode="auto">
              <a:xfrm>
                <a:off x="5249990" y="4077510"/>
                <a:ext cx="572709" cy="267524"/>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MS</a:t>
                </a:r>
              </a:p>
            </p:txBody>
          </p:sp>
          <p:sp>
            <p:nvSpPr>
              <p:cNvPr id="207" name="Text Box 207"/>
              <p:cNvSpPr txBox="1">
                <a:spLocks noChangeArrowheads="1"/>
              </p:cNvSpPr>
              <p:nvPr/>
            </p:nvSpPr>
            <p:spPr bwMode="auto">
              <a:xfrm>
                <a:off x="5680380" y="4089515"/>
                <a:ext cx="366945" cy="265808"/>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000" kern="0" dirty="0">
                    <a:solidFill>
                      <a:sysClr val="windowText" lastClr="000000"/>
                    </a:solidFill>
                    <a:latin typeface="+mn-lt"/>
                    <a:ea typeface="+mn-ea"/>
                  </a:rPr>
                  <a:t>AL</a:t>
                </a:r>
              </a:p>
            </p:txBody>
          </p:sp>
          <p:sp>
            <p:nvSpPr>
              <p:cNvPr id="208" name="Line 208"/>
              <p:cNvSpPr>
                <a:spLocks noChangeShapeType="1"/>
              </p:cNvSpPr>
              <p:nvPr/>
            </p:nvSpPr>
            <p:spPr bwMode="auto">
              <a:xfrm>
                <a:off x="7328204" y="2878799"/>
                <a:ext cx="430390" cy="300106"/>
              </a:xfrm>
              <a:prstGeom prst="line">
                <a:avLst/>
              </a:prstGeom>
              <a:no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209" name="Text Box 209"/>
              <p:cNvSpPr txBox="1">
                <a:spLocks noChangeArrowheads="1"/>
              </p:cNvSpPr>
              <p:nvPr/>
            </p:nvSpPr>
            <p:spPr bwMode="auto">
              <a:xfrm>
                <a:off x="7758593" y="3103450"/>
                <a:ext cx="498976" cy="265809"/>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DE</a:t>
                </a:r>
              </a:p>
            </p:txBody>
          </p:sp>
        </p:grpSp>
      </p:grpSp>
      <p:sp>
        <p:nvSpPr>
          <p:cNvPr id="44039" name="Rectangle 41"/>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AD0F0CF3-8258-0643-B318-F75BBDE63A63}" type="slidenum">
              <a:rPr lang="en-US" sz="1200"/>
              <a:pPr/>
              <a:t>18</a:t>
            </a:fld>
            <a:endParaRPr lang="en-US" sz="1200"/>
          </a:p>
        </p:txBody>
      </p:sp>
      <p:sp>
        <p:nvSpPr>
          <p:cNvPr id="3" name="Title 2"/>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HCUP Partners Providing 2010 Ambulatory Surgery Data</a:t>
            </a:r>
            <a:endParaRPr lang="en-US" dirty="0" smtClean="0">
              <a:effectLst/>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descr="HCUP Partners Providing 2010 Emergency Department Data map"/>
          <p:cNvGrpSpPr/>
          <p:nvPr/>
        </p:nvGrpSpPr>
        <p:grpSpPr>
          <a:xfrm>
            <a:off x="304800" y="1447800"/>
            <a:ext cx="8680450" cy="4924425"/>
            <a:chOff x="304800" y="1447800"/>
            <a:chExt cx="8680450" cy="4924425"/>
          </a:xfrm>
        </p:grpSpPr>
        <p:grpSp>
          <p:nvGrpSpPr>
            <p:cNvPr id="45059" name="Group 11"/>
            <p:cNvGrpSpPr>
              <a:grpSpLocks/>
            </p:cNvGrpSpPr>
            <p:nvPr/>
          </p:nvGrpSpPr>
          <p:grpSpPr bwMode="auto">
            <a:xfrm>
              <a:off x="1752600" y="5105400"/>
              <a:ext cx="949325" cy="941388"/>
              <a:chOff x="144" y="2832"/>
              <a:chExt cx="912" cy="672"/>
            </a:xfrm>
          </p:grpSpPr>
          <p:sp>
            <p:nvSpPr>
              <p:cNvPr id="4" name="Rectangle 12"/>
              <p:cNvSpPr>
                <a:spLocks noChangeArrowheads="1"/>
              </p:cNvSpPr>
              <p:nvPr/>
            </p:nvSpPr>
            <p:spPr bwMode="auto">
              <a:xfrm>
                <a:off x="144" y="2832"/>
                <a:ext cx="912" cy="672"/>
              </a:xfrm>
              <a:prstGeom prst="rect">
                <a:avLst/>
              </a:prstGeom>
              <a:noFill/>
              <a:ln w="12700" cmpd="dbl">
                <a:solidFill>
                  <a:srgbClr val="000000"/>
                </a:solidFill>
                <a:miter lim="800000"/>
                <a:headEnd/>
                <a:tailEnd/>
              </a:ln>
              <a:effectLst>
                <a:outerShdw dist="35921" dir="2700000" algn="ctr" rotWithShape="0">
                  <a:srgbClr val="808080"/>
                </a:outerShdw>
              </a:effectLst>
            </p:spPr>
            <p:txBody>
              <a:bodyPr wrap="none" anchor="ctr"/>
              <a:lstStyle/>
              <a:p>
                <a:pPr fontAlgn="auto">
                  <a:spcBef>
                    <a:spcPts val="0"/>
                  </a:spcBef>
                  <a:spcAft>
                    <a:spcPts val="0"/>
                  </a:spcAft>
                  <a:defRPr/>
                </a:pPr>
                <a:endParaRPr lang="en-US" kern="0" dirty="0">
                  <a:solidFill>
                    <a:sysClr val="windowText" lastClr="000000"/>
                  </a:solidFill>
                  <a:latin typeface="+mn-lt"/>
                  <a:ea typeface="+mn-ea"/>
                </a:endParaRPr>
              </a:p>
            </p:txBody>
          </p:sp>
          <p:grpSp>
            <p:nvGrpSpPr>
              <p:cNvPr id="45249" name="Group 13"/>
              <p:cNvGrpSpPr>
                <a:grpSpLocks noChangeAspect="1"/>
              </p:cNvGrpSpPr>
              <p:nvPr/>
            </p:nvGrpSpPr>
            <p:grpSpPr bwMode="auto">
              <a:xfrm>
                <a:off x="190" y="2939"/>
                <a:ext cx="695" cy="474"/>
                <a:chOff x="240" y="3319"/>
                <a:chExt cx="869" cy="590"/>
              </a:xfrm>
            </p:grpSpPr>
            <p:sp>
              <p:nvSpPr>
                <p:cNvPr id="7" name="Freeform 14"/>
                <p:cNvSpPr>
                  <a:spLocks noChangeAspect="1"/>
                </p:cNvSpPr>
                <p:nvPr/>
              </p:nvSpPr>
              <p:spPr bwMode="auto">
                <a:xfrm>
                  <a:off x="894" y="3680"/>
                  <a:ext cx="215" cy="231"/>
                </a:xfrm>
                <a:custGeom>
                  <a:avLst/>
                  <a:gdLst>
                    <a:gd name="T0" fmla="*/ 1 w 860"/>
                    <a:gd name="T1" fmla="*/ 3 h 917"/>
                    <a:gd name="T2" fmla="*/ 1 w 860"/>
                    <a:gd name="T3" fmla="*/ 3 h 917"/>
                    <a:gd name="T4" fmla="*/ 1 w 860"/>
                    <a:gd name="T5" fmla="*/ 3 h 917"/>
                    <a:gd name="T6" fmla="*/ 2 w 860"/>
                    <a:gd name="T7" fmla="*/ 3 h 917"/>
                    <a:gd name="T8" fmla="*/ 2 w 860"/>
                    <a:gd name="T9" fmla="*/ 2 h 917"/>
                    <a:gd name="T10" fmla="*/ 2 w 860"/>
                    <a:gd name="T11" fmla="*/ 3 h 917"/>
                    <a:gd name="T12" fmla="*/ 3 w 860"/>
                    <a:gd name="T13" fmla="*/ 2 h 917"/>
                    <a:gd name="T14" fmla="*/ 3 w 860"/>
                    <a:gd name="T15" fmla="*/ 2 h 917"/>
                    <a:gd name="T16" fmla="*/ 3 w 860"/>
                    <a:gd name="T17" fmla="*/ 2 h 917"/>
                    <a:gd name="T18" fmla="*/ 3 w 860"/>
                    <a:gd name="T19" fmla="*/ 2 h 917"/>
                    <a:gd name="T20" fmla="*/ 3 w 860"/>
                    <a:gd name="T21" fmla="*/ 2 h 917"/>
                    <a:gd name="T22" fmla="*/ 3 w 860"/>
                    <a:gd name="T23" fmla="*/ 2 h 917"/>
                    <a:gd name="T24" fmla="*/ 3 w 860"/>
                    <a:gd name="T25" fmla="*/ 1 h 917"/>
                    <a:gd name="T26" fmla="*/ 3 w 860"/>
                    <a:gd name="T27" fmla="*/ 1 h 917"/>
                    <a:gd name="T28" fmla="*/ 3 w 860"/>
                    <a:gd name="T29" fmla="*/ 1 h 917"/>
                    <a:gd name="T30" fmla="*/ 3 w 860"/>
                    <a:gd name="T31" fmla="*/ 1 h 917"/>
                    <a:gd name="T32" fmla="*/ 2 w 860"/>
                    <a:gd name="T33" fmla="*/ 0 h 917"/>
                    <a:gd name="T34" fmla="*/ 2 w 860"/>
                    <a:gd name="T35" fmla="*/ 0 h 917"/>
                    <a:gd name="T36" fmla="*/ 2 w 860"/>
                    <a:gd name="T37" fmla="*/ 0 h 917"/>
                    <a:gd name="T38" fmla="*/ 1 w 860"/>
                    <a:gd name="T39" fmla="*/ 0 h 917"/>
                    <a:gd name="T40" fmla="*/ 1 w 860"/>
                    <a:gd name="T41" fmla="*/ 0 h 917"/>
                    <a:gd name="T42" fmla="*/ 1 w 860"/>
                    <a:gd name="T43" fmla="*/ 0 h 917"/>
                    <a:gd name="T44" fmla="*/ 1 w 860"/>
                    <a:gd name="T45" fmla="*/ 0 h 917"/>
                    <a:gd name="T46" fmla="*/ 1 w 860"/>
                    <a:gd name="T47" fmla="*/ 1 h 917"/>
                    <a:gd name="T48" fmla="*/ 1 w 860"/>
                    <a:gd name="T49" fmla="*/ 1 h 917"/>
                    <a:gd name="T50" fmla="*/ 1 w 860"/>
                    <a:gd name="T51" fmla="*/ 1 h 917"/>
                    <a:gd name="T52" fmla="*/ 0 w 860"/>
                    <a:gd name="T53" fmla="*/ 1 h 917"/>
                    <a:gd name="T54" fmla="*/ 0 w 860"/>
                    <a:gd name="T55" fmla="*/ 1 h 917"/>
                    <a:gd name="T56" fmla="*/ 1 w 860"/>
                    <a:gd name="T57" fmla="*/ 2 h 917"/>
                    <a:gd name="T58" fmla="*/ 1 w 860"/>
                    <a:gd name="T59" fmla="*/ 3 h 917"/>
                    <a:gd name="T60" fmla="*/ 1 w 860"/>
                    <a:gd name="T61" fmla="*/ 3 h 917"/>
                    <a:gd name="T62" fmla="*/ 1 w 860"/>
                    <a:gd name="T63" fmla="*/ 3 h 917"/>
                    <a:gd name="T64" fmla="*/ 1 w 860"/>
                    <a:gd name="T65" fmla="*/ 3 h 917"/>
                    <a:gd name="T66" fmla="*/ 1 w 860"/>
                    <a:gd name="T67" fmla="*/ 3 h 917"/>
                    <a:gd name="T68" fmla="*/ 1 w 860"/>
                    <a:gd name="T69" fmla="*/ 3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6" y="893"/>
                      </a:moveTo>
                      <a:lnTo>
                        <a:pt x="341" y="871"/>
                      </a:lnTo>
                      <a:lnTo>
                        <a:pt x="333" y="836"/>
                      </a:lnTo>
                      <a:lnTo>
                        <a:pt x="434" y="778"/>
                      </a:lnTo>
                      <a:lnTo>
                        <a:pt x="517" y="672"/>
                      </a:lnTo>
                      <a:lnTo>
                        <a:pt x="573" y="720"/>
                      </a:lnTo>
                      <a:lnTo>
                        <a:pt x="682" y="660"/>
                      </a:lnTo>
                      <a:lnTo>
                        <a:pt x="739" y="627"/>
                      </a:lnTo>
                      <a:lnTo>
                        <a:pt x="767" y="569"/>
                      </a:lnTo>
                      <a:lnTo>
                        <a:pt x="850" y="521"/>
                      </a:lnTo>
                      <a:lnTo>
                        <a:pt x="860" y="475"/>
                      </a:lnTo>
                      <a:lnTo>
                        <a:pt x="776" y="451"/>
                      </a:lnTo>
                      <a:lnTo>
                        <a:pt x="739" y="326"/>
                      </a:lnTo>
                      <a:lnTo>
                        <a:pt x="657" y="347"/>
                      </a:lnTo>
                      <a:lnTo>
                        <a:pt x="657" y="266"/>
                      </a:lnTo>
                      <a:lnTo>
                        <a:pt x="618" y="221"/>
                      </a:lnTo>
                      <a:lnTo>
                        <a:pt x="490" y="139"/>
                      </a:lnTo>
                      <a:lnTo>
                        <a:pt x="396" y="128"/>
                      </a:lnTo>
                      <a:lnTo>
                        <a:pt x="351" y="82"/>
                      </a:lnTo>
                      <a:lnTo>
                        <a:pt x="147" y="0"/>
                      </a:lnTo>
                      <a:lnTo>
                        <a:pt x="120" y="24"/>
                      </a:lnTo>
                      <a:lnTo>
                        <a:pt x="120" y="92"/>
                      </a:lnTo>
                      <a:lnTo>
                        <a:pt x="157" y="114"/>
                      </a:lnTo>
                      <a:lnTo>
                        <a:pt x="157" y="186"/>
                      </a:lnTo>
                      <a:lnTo>
                        <a:pt x="128" y="231"/>
                      </a:lnTo>
                      <a:lnTo>
                        <a:pt x="100" y="266"/>
                      </a:lnTo>
                      <a:lnTo>
                        <a:pt x="47" y="279"/>
                      </a:lnTo>
                      <a:lnTo>
                        <a:pt x="0" y="369"/>
                      </a:lnTo>
                      <a:lnTo>
                        <a:pt x="110" y="604"/>
                      </a:lnTo>
                      <a:lnTo>
                        <a:pt x="110" y="753"/>
                      </a:lnTo>
                      <a:lnTo>
                        <a:pt x="90" y="798"/>
                      </a:lnTo>
                      <a:lnTo>
                        <a:pt x="110" y="858"/>
                      </a:lnTo>
                      <a:lnTo>
                        <a:pt x="239" y="917"/>
                      </a:lnTo>
                      <a:lnTo>
                        <a:pt x="276" y="893"/>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8" name="Freeform 15"/>
                <p:cNvSpPr>
                  <a:spLocks noChangeAspect="1"/>
                </p:cNvSpPr>
                <p:nvPr/>
              </p:nvSpPr>
              <p:spPr bwMode="auto">
                <a:xfrm>
                  <a:off x="776" y="3531"/>
                  <a:ext cx="128" cy="79"/>
                </a:xfrm>
                <a:custGeom>
                  <a:avLst/>
                  <a:gdLst>
                    <a:gd name="T0" fmla="*/ 2 w 510"/>
                    <a:gd name="T1" fmla="*/ 1 h 326"/>
                    <a:gd name="T2" fmla="*/ 2 w 510"/>
                    <a:gd name="T3" fmla="*/ 0 h 326"/>
                    <a:gd name="T4" fmla="*/ 1 w 510"/>
                    <a:gd name="T5" fmla="*/ 0 h 326"/>
                    <a:gd name="T6" fmla="*/ 1 w 510"/>
                    <a:gd name="T7" fmla="*/ 0 h 326"/>
                    <a:gd name="T8" fmla="*/ 1 w 510"/>
                    <a:gd name="T9" fmla="*/ 0 h 326"/>
                    <a:gd name="T10" fmla="*/ 1 w 510"/>
                    <a:gd name="T11" fmla="*/ 0 h 326"/>
                    <a:gd name="T12" fmla="*/ 1 w 510"/>
                    <a:gd name="T13" fmla="*/ 0 h 326"/>
                    <a:gd name="T14" fmla="*/ 0 w 510"/>
                    <a:gd name="T15" fmla="*/ 0 h 326"/>
                    <a:gd name="T16" fmla="*/ 0 w 510"/>
                    <a:gd name="T17" fmla="*/ 0 h 326"/>
                    <a:gd name="T18" fmla="*/ 0 w 510"/>
                    <a:gd name="T19" fmla="*/ 0 h 326"/>
                    <a:gd name="T20" fmla="*/ 0 w 510"/>
                    <a:gd name="T21" fmla="*/ 0 h 326"/>
                    <a:gd name="T22" fmla="*/ 0 w 510"/>
                    <a:gd name="T23" fmla="*/ 0 h 326"/>
                    <a:gd name="T24" fmla="*/ 0 w 510"/>
                    <a:gd name="T25" fmla="*/ 1 h 326"/>
                    <a:gd name="T26" fmla="*/ 1 w 510"/>
                    <a:gd name="T27" fmla="*/ 1 h 326"/>
                    <a:gd name="T28" fmla="*/ 0 w 510"/>
                    <a:gd name="T29" fmla="*/ 1 h 326"/>
                    <a:gd name="T30" fmla="*/ 1 w 510"/>
                    <a:gd name="T31" fmla="*/ 1 h 326"/>
                    <a:gd name="T32" fmla="*/ 1 w 510"/>
                    <a:gd name="T33" fmla="*/ 1 h 326"/>
                    <a:gd name="T34" fmla="*/ 2 w 510"/>
                    <a:gd name="T35" fmla="*/ 1 h 326"/>
                    <a:gd name="T36" fmla="*/ 2 w 510"/>
                    <a:gd name="T37" fmla="*/ 1 h 326"/>
                    <a:gd name="T38" fmla="*/ 2 w 510"/>
                    <a:gd name="T39" fmla="*/ 1 h 3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0"/>
                    <a:gd name="T61" fmla="*/ 0 h 326"/>
                    <a:gd name="T62" fmla="*/ 510 w 510"/>
                    <a:gd name="T63" fmla="*/ 326 h 3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0" h="326">
                      <a:moveTo>
                        <a:pt x="510" y="219"/>
                      </a:moveTo>
                      <a:lnTo>
                        <a:pt x="510" y="152"/>
                      </a:lnTo>
                      <a:lnTo>
                        <a:pt x="419" y="128"/>
                      </a:lnTo>
                      <a:lnTo>
                        <a:pt x="401" y="80"/>
                      </a:lnTo>
                      <a:lnTo>
                        <a:pt x="362" y="80"/>
                      </a:lnTo>
                      <a:lnTo>
                        <a:pt x="327" y="26"/>
                      </a:lnTo>
                      <a:lnTo>
                        <a:pt x="225" y="26"/>
                      </a:lnTo>
                      <a:lnTo>
                        <a:pt x="153" y="80"/>
                      </a:lnTo>
                      <a:lnTo>
                        <a:pt x="96" y="0"/>
                      </a:lnTo>
                      <a:lnTo>
                        <a:pt x="50" y="0"/>
                      </a:lnTo>
                      <a:lnTo>
                        <a:pt x="0" y="47"/>
                      </a:lnTo>
                      <a:lnTo>
                        <a:pt x="30" y="128"/>
                      </a:lnTo>
                      <a:lnTo>
                        <a:pt x="113" y="176"/>
                      </a:lnTo>
                      <a:lnTo>
                        <a:pt x="177" y="244"/>
                      </a:lnTo>
                      <a:lnTo>
                        <a:pt x="161" y="280"/>
                      </a:lnTo>
                      <a:lnTo>
                        <a:pt x="272" y="326"/>
                      </a:lnTo>
                      <a:lnTo>
                        <a:pt x="353" y="268"/>
                      </a:lnTo>
                      <a:lnTo>
                        <a:pt x="448" y="268"/>
                      </a:lnTo>
                      <a:lnTo>
                        <a:pt x="510" y="219"/>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9" name="Freeform 16"/>
                <p:cNvSpPr>
                  <a:spLocks noChangeAspect="1"/>
                </p:cNvSpPr>
                <p:nvPr/>
              </p:nvSpPr>
              <p:spPr bwMode="auto">
                <a:xfrm>
                  <a:off x="781" y="3595"/>
                  <a:ext cx="27" cy="30"/>
                </a:xfrm>
                <a:custGeom>
                  <a:avLst/>
                  <a:gdLst>
                    <a:gd name="T0" fmla="*/ 0 w 110"/>
                    <a:gd name="T1" fmla="*/ 1 h 116"/>
                    <a:gd name="T2" fmla="*/ 0 w 110"/>
                    <a:gd name="T3" fmla="*/ 0 h 116"/>
                    <a:gd name="T4" fmla="*/ 0 w 110"/>
                    <a:gd name="T5" fmla="*/ 1 h 116"/>
                    <a:gd name="T6" fmla="*/ 0 w 110"/>
                    <a:gd name="T7" fmla="*/ 1 h 116"/>
                    <a:gd name="T8" fmla="*/ 0 w 110"/>
                    <a:gd name="T9" fmla="*/ 1 h 116"/>
                    <a:gd name="T10" fmla="*/ 0 w 110"/>
                    <a:gd name="T11" fmla="*/ 1 h 116"/>
                    <a:gd name="T12" fmla="*/ 0 60000 65536"/>
                    <a:gd name="T13" fmla="*/ 0 60000 65536"/>
                    <a:gd name="T14" fmla="*/ 0 60000 65536"/>
                    <a:gd name="T15" fmla="*/ 0 60000 65536"/>
                    <a:gd name="T16" fmla="*/ 0 60000 65536"/>
                    <a:gd name="T17" fmla="*/ 0 60000 65536"/>
                    <a:gd name="T18" fmla="*/ 0 w 110"/>
                    <a:gd name="T19" fmla="*/ 0 h 116"/>
                    <a:gd name="T20" fmla="*/ 110 w 110"/>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110" h="116">
                      <a:moveTo>
                        <a:pt x="110" y="108"/>
                      </a:moveTo>
                      <a:lnTo>
                        <a:pt x="92" y="0"/>
                      </a:lnTo>
                      <a:lnTo>
                        <a:pt x="0" y="91"/>
                      </a:lnTo>
                      <a:lnTo>
                        <a:pt x="9" y="116"/>
                      </a:lnTo>
                      <a:lnTo>
                        <a:pt x="110" y="108"/>
                      </a:lnTo>
                      <a:close/>
                    </a:path>
                  </a:pathLst>
                </a:custGeom>
                <a:solidFill>
                  <a:srgbClr val="99CC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0" name="Freeform 17"/>
                <p:cNvSpPr>
                  <a:spLocks noChangeAspect="1"/>
                </p:cNvSpPr>
                <p:nvPr/>
              </p:nvSpPr>
              <p:spPr bwMode="auto">
                <a:xfrm>
                  <a:off x="715" y="3543"/>
                  <a:ext cx="42" cy="41"/>
                </a:xfrm>
                <a:custGeom>
                  <a:avLst/>
                  <a:gdLst>
                    <a:gd name="T0" fmla="*/ 0 w 174"/>
                    <a:gd name="T1" fmla="*/ 1 h 163"/>
                    <a:gd name="T2" fmla="*/ 1 w 174"/>
                    <a:gd name="T3" fmla="*/ 1 h 163"/>
                    <a:gd name="T4" fmla="*/ 0 w 174"/>
                    <a:gd name="T5" fmla="*/ 0 h 163"/>
                    <a:gd name="T6" fmla="*/ 0 w 174"/>
                    <a:gd name="T7" fmla="*/ 0 h 163"/>
                    <a:gd name="T8" fmla="*/ 0 w 174"/>
                    <a:gd name="T9" fmla="*/ 0 h 163"/>
                    <a:gd name="T10" fmla="*/ 0 w 174"/>
                    <a:gd name="T11" fmla="*/ 0 h 163"/>
                    <a:gd name="T12" fmla="*/ 0 w 174"/>
                    <a:gd name="T13" fmla="*/ 1 h 163"/>
                    <a:gd name="T14" fmla="*/ 0 w 174"/>
                    <a:gd name="T15" fmla="*/ 1 h 163"/>
                    <a:gd name="T16" fmla="*/ 0 w 174"/>
                    <a:gd name="T17" fmla="*/ 1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3"/>
                    <a:gd name="T29" fmla="*/ 174 w 174"/>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3">
                      <a:moveTo>
                        <a:pt x="157" y="163"/>
                      </a:moveTo>
                      <a:lnTo>
                        <a:pt x="174" y="105"/>
                      </a:lnTo>
                      <a:lnTo>
                        <a:pt x="117" y="47"/>
                      </a:lnTo>
                      <a:lnTo>
                        <a:pt x="110" y="0"/>
                      </a:lnTo>
                      <a:lnTo>
                        <a:pt x="0" y="0"/>
                      </a:lnTo>
                      <a:lnTo>
                        <a:pt x="0" y="56"/>
                      </a:lnTo>
                      <a:lnTo>
                        <a:pt x="54" y="105"/>
                      </a:lnTo>
                      <a:lnTo>
                        <a:pt x="157" y="163"/>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1" name="Freeform 18"/>
                <p:cNvSpPr>
                  <a:spLocks noChangeAspect="1"/>
                </p:cNvSpPr>
                <p:nvPr/>
              </p:nvSpPr>
              <p:spPr bwMode="auto">
                <a:xfrm>
                  <a:off x="673" y="3492"/>
                  <a:ext cx="101" cy="34"/>
                </a:xfrm>
                <a:custGeom>
                  <a:avLst/>
                  <a:gdLst>
                    <a:gd name="T0" fmla="*/ 2 w 406"/>
                    <a:gd name="T1" fmla="*/ 0 h 140"/>
                    <a:gd name="T2" fmla="*/ 2 w 406"/>
                    <a:gd name="T3" fmla="*/ 0 h 140"/>
                    <a:gd name="T4" fmla="*/ 1 w 406"/>
                    <a:gd name="T5" fmla="*/ 0 h 140"/>
                    <a:gd name="T6" fmla="*/ 0 w 406"/>
                    <a:gd name="T7" fmla="*/ 0 h 140"/>
                    <a:gd name="T8" fmla="*/ 0 w 406"/>
                    <a:gd name="T9" fmla="*/ 0 h 140"/>
                    <a:gd name="T10" fmla="*/ 0 w 406"/>
                    <a:gd name="T11" fmla="*/ 0 h 140"/>
                    <a:gd name="T12" fmla="*/ 1 w 406"/>
                    <a:gd name="T13" fmla="*/ 0 h 140"/>
                    <a:gd name="T14" fmla="*/ 1 w 406"/>
                    <a:gd name="T15" fmla="*/ 0 h 140"/>
                    <a:gd name="T16" fmla="*/ 1 w 406"/>
                    <a:gd name="T17" fmla="*/ 0 h 140"/>
                    <a:gd name="T18" fmla="*/ 1 w 406"/>
                    <a:gd name="T19" fmla="*/ 0 h 140"/>
                    <a:gd name="T20" fmla="*/ 2 w 406"/>
                    <a:gd name="T21" fmla="*/ 0 h 140"/>
                    <a:gd name="T22" fmla="*/ 2 w 406"/>
                    <a:gd name="T23" fmla="*/ 0 h 140"/>
                    <a:gd name="T24" fmla="*/ 2 w 406"/>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140"/>
                    <a:gd name="T41" fmla="*/ 406 w 406"/>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140">
                      <a:moveTo>
                        <a:pt x="406" y="58"/>
                      </a:moveTo>
                      <a:lnTo>
                        <a:pt x="369" y="22"/>
                      </a:lnTo>
                      <a:lnTo>
                        <a:pt x="269" y="58"/>
                      </a:lnTo>
                      <a:lnTo>
                        <a:pt x="28" y="0"/>
                      </a:lnTo>
                      <a:lnTo>
                        <a:pt x="0" y="71"/>
                      </a:lnTo>
                      <a:lnTo>
                        <a:pt x="0" y="105"/>
                      </a:lnTo>
                      <a:lnTo>
                        <a:pt x="111" y="116"/>
                      </a:lnTo>
                      <a:lnTo>
                        <a:pt x="168" y="88"/>
                      </a:lnTo>
                      <a:lnTo>
                        <a:pt x="222" y="140"/>
                      </a:lnTo>
                      <a:lnTo>
                        <a:pt x="314" y="140"/>
                      </a:lnTo>
                      <a:lnTo>
                        <a:pt x="369" y="105"/>
                      </a:lnTo>
                      <a:lnTo>
                        <a:pt x="406" y="58"/>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2" name="Freeform 19"/>
                <p:cNvSpPr>
                  <a:spLocks noChangeAspect="1"/>
                </p:cNvSpPr>
                <p:nvPr/>
              </p:nvSpPr>
              <p:spPr bwMode="auto">
                <a:xfrm>
                  <a:off x="503" y="3410"/>
                  <a:ext cx="109" cy="82"/>
                </a:xfrm>
                <a:custGeom>
                  <a:avLst/>
                  <a:gdLst>
                    <a:gd name="T0" fmla="*/ 2 w 435"/>
                    <a:gd name="T1" fmla="*/ 1 h 323"/>
                    <a:gd name="T2" fmla="*/ 2 w 435"/>
                    <a:gd name="T3" fmla="*/ 1 h 323"/>
                    <a:gd name="T4" fmla="*/ 2 w 435"/>
                    <a:gd name="T5" fmla="*/ 1 h 323"/>
                    <a:gd name="T6" fmla="*/ 2 w 435"/>
                    <a:gd name="T7" fmla="*/ 1 h 323"/>
                    <a:gd name="T8" fmla="*/ 2 w 435"/>
                    <a:gd name="T9" fmla="*/ 1 h 323"/>
                    <a:gd name="T10" fmla="*/ 1 w 435"/>
                    <a:gd name="T11" fmla="*/ 1 h 323"/>
                    <a:gd name="T12" fmla="*/ 1 w 435"/>
                    <a:gd name="T13" fmla="*/ 1 h 323"/>
                    <a:gd name="T14" fmla="*/ 1 w 435"/>
                    <a:gd name="T15" fmla="*/ 0 h 323"/>
                    <a:gd name="T16" fmla="*/ 1 w 435"/>
                    <a:gd name="T17" fmla="*/ 0 h 323"/>
                    <a:gd name="T18" fmla="*/ 1 w 435"/>
                    <a:gd name="T19" fmla="*/ 1 h 323"/>
                    <a:gd name="T20" fmla="*/ 0 w 435"/>
                    <a:gd name="T21" fmla="*/ 1 h 323"/>
                    <a:gd name="T22" fmla="*/ 0 w 435"/>
                    <a:gd name="T23" fmla="*/ 1 h 323"/>
                    <a:gd name="T24" fmla="*/ 1 w 435"/>
                    <a:gd name="T25" fmla="*/ 1 h 323"/>
                    <a:gd name="T26" fmla="*/ 1 w 435"/>
                    <a:gd name="T27" fmla="*/ 1 h 323"/>
                    <a:gd name="T28" fmla="*/ 1 w 435"/>
                    <a:gd name="T29" fmla="*/ 1 h 323"/>
                    <a:gd name="T30" fmla="*/ 1 w 435"/>
                    <a:gd name="T31" fmla="*/ 1 h 323"/>
                    <a:gd name="T32" fmla="*/ 1 w 435"/>
                    <a:gd name="T33" fmla="*/ 1 h 323"/>
                    <a:gd name="T34" fmla="*/ 1 w 435"/>
                    <a:gd name="T35" fmla="*/ 1 h 323"/>
                    <a:gd name="T36" fmla="*/ 2 w 435"/>
                    <a:gd name="T37" fmla="*/ 1 h 323"/>
                    <a:gd name="T38" fmla="*/ 2 w 435"/>
                    <a:gd name="T39" fmla="*/ 1 h 3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3"/>
                    <a:gd name="T62" fmla="*/ 435 w 435"/>
                    <a:gd name="T63" fmla="*/ 323 h 3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3">
                      <a:moveTo>
                        <a:pt x="427" y="288"/>
                      </a:moveTo>
                      <a:lnTo>
                        <a:pt x="435" y="252"/>
                      </a:lnTo>
                      <a:lnTo>
                        <a:pt x="389" y="242"/>
                      </a:lnTo>
                      <a:lnTo>
                        <a:pt x="389" y="161"/>
                      </a:lnTo>
                      <a:lnTo>
                        <a:pt x="343" y="195"/>
                      </a:lnTo>
                      <a:lnTo>
                        <a:pt x="297" y="115"/>
                      </a:lnTo>
                      <a:lnTo>
                        <a:pt x="332" y="115"/>
                      </a:lnTo>
                      <a:lnTo>
                        <a:pt x="241" y="0"/>
                      </a:lnTo>
                      <a:lnTo>
                        <a:pt x="185" y="0"/>
                      </a:lnTo>
                      <a:lnTo>
                        <a:pt x="129" y="92"/>
                      </a:lnTo>
                      <a:lnTo>
                        <a:pt x="0" y="92"/>
                      </a:lnTo>
                      <a:lnTo>
                        <a:pt x="49" y="208"/>
                      </a:lnTo>
                      <a:lnTo>
                        <a:pt x="101" y="299"/>
                      </a:lnTo>
                      <a:lnTo>
                        <a:pt x="223" y="299"/>
                      </a:lnTo>
                      <a:lnTo>
                        <a:pt x="195" y="252"/>
                      </a:lnTo>
                      <a:lnTo>
                        <a:pt x="258" y="252"/>
                      </a:lnTo>
                      <a:lnTo>
                        <a:pt x="287" y="267"/>
                      </a:lnTo>
                      <a:lnTo>
                        <a:pt x="323" y="323"/>
                      </a:lnTo>
                      <a:lnTo>
                        <a:pt x="427" y="288"/>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3" name="Freeform 20"/>
                <p:cNvSpPr>
                  <a:spLocks noChangeAspect="1"/>
                </p:cNvSpPr>
                <p:nvPr/>
              </p:nvSpPr>
              <p:spPr bwMode="auto">
                <a:xfrm>
                  <a:off x="320" y="3324"/>
                  <a:ext cx="88" cy="72"/>
                </a:xfrm>
                <a:custGeom>
                  <a:avLst/>
                  <a:gdLst>
                    <a:gd name="T0" fmla="*/ 1 w 350"/>
                    <a:gd name="T1" fmla="*/ 1 h 291"/>
                    <a:gd name="T2" fmla="*/ 1 w 350"/>
                    <a:gd name="T3" fmla="*/ 1 h 291"/>
                    <a:gd name="T4" fmla="*/ 1 w 350"/>
                    <a:gd name="T5" fmla="*/ 1 h 291"/>
                    <a:gd name="T6" fmla="*/ 1 w 350"/>
                    <a:gd name="T7" fmla="*/ 1 h 291"/>
                    <a:gd name="T8" fmla="*/ 2 w 350"/>
                    <a:gd name="T9" fmla="*/ 1 h 291"/>
                    <a:gd name="T10" fmla="*/ 2 w 350"/>
                    <a:gd name="T11" fmla="*/ 0 h 291"/>
                    <a:gd name="T12" fmla="*/ 1 w 350"/>
                    <a:gd name="T13" fmla="*/ 0 h 291"/>
                    <a:gd name="T14" fmla="*/ 1 w 350"/>
                    <a:gd name="T15" fmla="*/ 0 h 291"/>
                    <a:gd name="T16" fmla="*/ 1 w 350"/>
                    <a:gd name="T17" fmla="*/ 0 h 291"/>
                    <a:gd name="T18" fmla="*/ 0 w 350"/>
                    <a:gd name="T19" fmla="*/ 0 h 291"/>
                    <a:gd name="T20" fmla="*/ 0 w 350"/>
                    <a:gd name="T21" fmla="*/ 1 h 291"/>
                    <a:gd name="T22" fmla="*/ 0 w 350"/>
                    <a:gd name="T23" fmla="*/ 1 h 291"/>
                    <a:gd name="T24" fmla="*/ 1 w 350"/>
                    <a:gd name="T25" fmla="*/ 1 h 291"/>
                    <a:gd name="T26" fmla="*/ 1 w 350"/>
                    <a:gd name="T27" fmla="*/ 1 h 291"/>
                    <a:gd name="T28" fmla="*/ 1 w 350"/>
                    <a:gd name="T29" fmla="*/ 1 h 291"/>
                    <a:gd name="T30" fmla="*/ 1 w 350"/>
                    <a:gd name="T31" fmla="*/ 1 h 291"/>
                    <a:gd name="T32" fmla="*/ 1 w 350"/>
                    <a:gd name="T33" fmla="*/ 1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0"/>
                    <a:gd name="T52" fmla="*/ 0 h 291"/>
                    <a:gd name="T53" fmla="*/ 350 w 350"/>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0" h="291">
                      <a:moveTo>
                        <a:pt x="240" y="255"/>
                      </a:moveTo>
                      <a:lnTo>
                        <a:pt x="268" y="223"/>
                      </a:lnTo>
                      <a:lnTo>
                        <a:pt x="284" y="199"/>
                      </a:lnTo>
                      <a:lnTo>
                        <a:pt x="284" y="140"/>
                      </a:lnTo>
                      <a:lnTo>
                        <a:pt x="350" y="104"/>
                      </a:lnTo>
                      <a:lnTo>
                        <a:pt x="350" y="49"/>
                      </a:lnTo>
                      <a:lnTo>
                        <a:pt x="313" y="0"/>
                      </a:lnTo>
                      <a:lnTo>
                        <a:pt x="212" y="0"/>
                      </a:lnTo>
                      <a:lnTo>
                        <a:pt x="164" y="11"/>
                      </a:lnTo>
                      <a:lnTo>
                        <a:pt x="46" y="59"/>
                      </a:lnTo>
                      <a:lnTo>
                        <a:pt x="0" y="128"/>
                      </a:lnTo>
                      <a:lnTo>
                        <a:pt x="0" y="209"/>
                      </a:lnTo>
                      <a:lnTo>
                        <a:pt x="119" y="223"/>
                      </a:lnTo>
                      <a:lnTo>
                        <a:pt x="156" y="291"/>
                      </a:lnTo>
                      <a:lnTo>
                        <a:pt x="212" y="265"/>
                      </a:lnTo>
                      <a:lnTo>
                        <a:pt x="240" y="255"/>
                      </a:lnTo>
                      <a:close/>
                    </a:path>
                  </a:pathLst>
                </a:custGeom>
                <a:solidFill>
                  <a:srgbClr val="0000FF"/>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4" name="Freeform 21"/>
                <p:cNvSpPr>
                  <a:spLocks noChangeAspect="1"/>
                </p:cNvSpPr>
                <p:nvPr/>
              </p:nvSpPr>
              <p:spPr bwMode="auto">
                <a:xfrm>
                  <a:off x="244" y="3368"/>
                  <a:ext cx="40" cy="44"/>
                </a:xfrm>
                <a:custGeom>
                  <a:avLst/>
                  <a:gdLst>
                    <a:gd name="T0" fmla="*/ 0 w 156"/>
                    <a:gd name="T1" fmla="*/ 1 h 174"/>
                    <a:gd name="T2" fmla="*/ 0 w 156"/>
                    <a:gd name="T3" fmla="*/ 0 h 174"/>
                    <a:gd name="T4" fmla="*/ 1 w 156"/>
                    <a:gd name="T5" fmla="*/ 0 h 174"/>
                    <a:gd name="T6" fmla="*/ 1 w 156"/>
                    <a:gd name="T7" fmla="*/ 0 h 174"/>
                    <a:gd name="T8" fmla="*/ 1 w 156"/>
                    <a:gd name="T9" fmla="*/ 0 h 174"/>
                    <a:gd name="T10" fmla="*/ 0 w 156"/>
                    <a:gd name="T11" fmla="*/ 0 h 174"/>
                    <a:gd name="T12" fmla="*/ 0 w 156"/>
                    <a:gd name="T13" fmla="*/ 0 h 174"/>
                    <a:gd name="T14" fmla="*/ 0 w 156"/>
                    <a:gd name="T15" fmla="*/ 0 h 174"/>
                    <a:gd name="T16" fmla="*/ 0 w 156"/>
                    <a:gd name="T17" fmla="*/ 1 h 174"/>
                    <a:gd name="T18" fmla="*/ 0 w 156"/>
                    <a:gd name="T19" fmla="*/ 1 h 174"/>
                    <a:gd name="T20" fmla="*/ 0 w 156"/>
                    <a:gd name="T21" fmla="*/ 1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
                    <a:gd name="T34" fmla="*/ 0 h 174"/>
                    <a:gd name="T35" fmla="*/ 156 w 156"/>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 h="174">
                      <a:moveTo>
                        <a:pt x="19" y="174"/>
                      </a:moveTo>
                      <a:lnTo>
                        <a:pt x="43" y="104"/>
                      </a:lnTo>
                      <a:lnTo>
                        <a:pt x="119" y="71"/>
                      </a:lnTo>
                      <a:lnTo>
                        <a:pt x="119" y="49"/>
                      </a:lnTo>
                      <a:lnTo>
                        <a:pt x="156" y="0"/>
                      </a:lnTo>
                      <a:lnTo>
                        <a:pt x="100" y="0"/>
                      </a:lnTo>
                      <a:lnTo>
                        <a:pt x="64" y="59"/>
                      </a:lnTo>
                      <a:lnTo>
                        <a:pt x="7" y="71"/>
                      </a:lnTo>
                      <a:lnTo>
                        <a:pt x="0" y="174"/>
                      </a:lnTo>
                      <a:lnTo>
                        <a:pt x="19" y="174"/>
                      </a:lnTo>
                      <a:close/>
                    </a:path>
                  </a:pathLst>
                </a:custGeom>
                <a:solidFill>
                  <a:schemeClr val="accent3">
                    <a:lumMod val="1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5" name="Freeform 22"/>
                <p:cNvSpPr>
                  <a:spLocks noChangeAspect="1"/>
                </p:cNvSpPr>
                <p:nvPr/>
              </p:nvSpPr>
              <p:spPr bwMode="auto">
                <a:xfrm>
                  <a:off x="890" y="3672"/>
                  <a:ext cx="215" cy="231"/>
                </a:xfrm>
                <a:custGeom>
                  <a:avLst/>
                  <a:gdLst>
                    <a:gd name="T0" fmla="*/ 1 w 860"/>
                    <a:gd name="T1" fmla="*/ 4 h 917"/>
                    <a:gd name="T2" fmla="*/ 1 w 860"/>
                    <a:gd name="T3" fmla="*/ 4 h 917"/>
                    <a:gd name="T4" fmla="*/ 1 w 860"/>
                    <a:gd name="T5" fmla="*/ 3 h 917"/>
                    <a:gd name="T6" fmla="*/ 2 w 860"/>
                    <a:gd name="T7" fmla="*/ 3 h 917"/>
                    <a:gd name="T8" fmla="*/ 2 w 860"/>
                    <a:gd name="T9" fmla="*/ 3 h 917"/>
                    <a:gd name="T10" fmla="*/ 2 w 860"/>
                    <a:gd name="T11" fmla="*/ 3 h 917"/>
                    <a:gd name="T12" fmla="*/ 3 w 860"/>
                    <a:gd name="T13" fmla="*/ 3 h 917"/>
                    <a:gd name="T14" fmla="*/ 3 w 860"/>
                    <a:gd name="T15" fmla="*/ 3 h 917"/>
                    <a:gd name="T16" fmla="*/ 3 w 860"/>
                    <a:gd name="T17" fmla="*/ 2 h 917"/>
                    <a:gd name="T18" fmla="*/ 3 w 860"/>
                    <a:gd name="T19" fmla="*/ 2 h 917"/>
                    <a:gd name="T20" fmla="*/ 3 w 860"/>
                    <a:gd name="T21" fmla="*/ 2 h 917"/>
                    <a:gd name="T22" fmla="*/ 3 w 860"/>
                    <a:gd name="T23" fmla="*/ 2 h 917"/>
                    <a:gd name="T24" fmla="*/ 3 w 860"/>
                    <a:gd name="T25" fmla="*/ 1 h 917"/>
                    <a:gd name="T26" fmla="*/ 3 w 860"/>
                    <a:gd name="T27" fmla="*/ 2 h 917"/>
                    <a:gd name="T28" fmla="*/ 3 w 860"/>
                    <a:gd name="T29" fmla="*/ 1 h 917"/>
                    <a:gd name="T30" fmla="*/ 3 w 860"/>
                    <a:gd name="T31" fmla="*/ 1 h 917"/>
                    <a:gd name="T32" fmla="*/ 2 w 860"/>
                    <a:gd name="T33" fmla="*/ 1 h 917"/>
                    <a:gd name="T34" fmla="*/ 2 w 860"/>
                    <a:gd name="T35" fmla="*/ 1 h 917"/>
                    <a:gd name="T36" fmla="*/ 2 w 860"/>
                    <a:gd name="T37" fmla="*/ 0 h 917"/>
                    <a:gd name="T38" fmla="*/ 1 w 860"/>
                    <a:gd name="T39" fmla="*/ 0 h 917"/>
                    <a:gd name="T40" fmla="*/ 1 w 860"/>
                    <a:gd name="T41" fmla="*/ 0 h 917"/>
                    <a:gd name="T42" fmla="*/ 1 w 860"/>
                    <a:gd name="T43" fmla="*/ 1 h 917"/>
                    <a:gd name="T44" fmla="*/ 1 w 860"/>
                    <a:gd name="T45" fmla="*/ 1 h 917"/>
                    <a:gd name="T46" fmla="*/ 1 w 860"/>
                    <a:gd name="T47" fmla="*/ 1 h 917"/>
                    <a:gd name="T48" fmla="*/ 1 w 860"/>
                    <a:gd name="T49" fmla="*/ 1 h 917"/>
                    <a:gd name="T50" fmla="*/ 1 w 860"/>
                    <a:gd name="T51" fmla="*/ 1 h 917"/>
                    <a:gd name="T52" fmla="*/ 0 w 860"/>
                    <a:gd name="T53" fmla="*/ 1 h 917"/>
                    <a:gd name="T54" fmla="*/ 0 w 860"/>
                    <a:gd name="T55" fmla="*/ 2 h 917"/>
                    <a:gd name="T56" fmla="*/ 1 w 860"/>
                    <a:gd name="T57" fmla="*/ 3 h 917"/>
                    <a:gd name="T58" fmla="*/ 1 w 860"/>
                    <a:gd name="T59" fmla="*/ 3 h 917"/>
                    <a:gd name="T60" fmla="*/ 1 w 860"/>
                    <a:gd name="T61" fmla="*/ 3 h 917"/>
                    <a:gd name="T62" fmla="*/ 1 w 860"/>
                    <a:gd name="T63" fmla="*/ 4 h 917"/>
                    <a:gd name="T64" fmla="*/ 1 w 860"/>
                    <a:gd name="T65" fmla="*/ 4 h 917"/>
                    <a:gd name="T66" fmla="*/ 1 w 860"/>
                    <a:gd name="T67" fmla="*/ 4 h 917"/>
                    <a:gd name="T68" fmla="*/ 1 w 860"/>
                    <a:gd name="T69" fmla="*/ 4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7" y="893"/>
                      </a:moveTo>
                      <a:lnTo>
                        <a:pt x="341" y="873"/>
                      </a:lnTo>
                      <a:lnTo>
                        <a:pt x="333" y="838"/>
                      </a:lnTo>
                      <a:lnTo>
                        <a:pt x="433" y="779"/>
                      </a:lnTo>
                      <a:lnTo>
                        <a:pt x="516" y="672"/>
                      </a:lnTo>
                      <a:lnTo>
                        <a:pt x="573" y="722"/>
                      </a:lnTo>
                      <a:lnTo>
                        <a:pt x="682" y="662"/>
                      </a:lnTo>
                      <a:lnTo>
                        <a:pt x="739" y="627"/>
                      </a:lnTo>
                      <a:lnTo>
                        <a:pt x="766" y="571"/>
                      </a:lnTo>
                      <a:lnTo>
                        <a:pt x="849" y="522"/>
                      </a:lnTo>
                      <a:lnTo>
                        <a:pt x="860" y="476"/>
                      </a:lnTo>
                      <a:lnTo>
                        <a:pt x="776" y="453"/>
                      </a:lnTo>
                      <a:lnTo>
                        <a:pt x="739" y="328"/>
                      </a:lnTo>
                      <a:lnTo>
                        <a:pt x="657" y="347"/>
                      </a:lnTo>
                      <a:lnTo>
                        <a:pt x="657" y="268"/>
                      </a:lnTo>
                      <a:lnTo>
                        <a:pt x="618" y="223"/>
                      </a:lnTo>
                      <a:lnTo>
                        <a:pt x="490" y="141"/>
                      </a:lnTo>
                      <a:lnTo>
                        <a:pt x="395" y="129"/>
                      </a:lnTo>
                      <a:lnTo>
                        <a:pt x="350" y="83"/>
                      </a:lnTo>
                      <a:lnTo>
                        <a:pt x="147" y="0"/>
                      </a:lnTo>
                      <a:lnTo>
                        <a:pt x="120" y="25"/>
                      </a:lnTo>
                      <a:lnTo>
                        <a:pt x="120" y="94"/>
                      </a:lnTo>
                      <a:lnTo>
                        <a:pt x="157" y="116"/>
                      </a:lnTo>
                      <a:lnTo>
                        <a:pt x="157" y="188"/>
                      </a:lnTo>
                      <a:lnTo>
                        <a:pt x="128" y="233"/>
                      </a:lnTo>
                      <a:lnTo>
                        <a:pt x="100" y="268"/>
                      </a:lnTo>
                      <a:lnTo>
                        <a:pt x="47" y="280"/>
                      </a:lnTo>
                      <a:lnTo>
                        <a:pt x="0" y="370"/>
                      </a:lnTo>
                      <a:lnTo>
                        <a:pt x="109" y="605"/>
                      </a:lnTo>
                      <a:lnTo>
                        <a:pt x="109" y="755"/>
                      </a:lnTo>
                      <a:lnTo>
                        <a:pt x="90" y="800"/>
                      </a:lnTo>
                      <a:lnTo>
                        <a:pt x="109" y="860"/>
                      </a:lnTo>
                      <a:lnTo>
                        <a:pt x="238" y="917"/>
                      </a:lnTo>
                      <a:lnTo>
                        <a:pt x="277" y="893"/>
                      </a:lnTo>
                      <a:close/>
                    </a:path>
                  </a:pathLst>
                </a:custGeom>
                <a:solidFill>
                  <a:schemeClr val="bg1">
                    <a:lumMod val="40000"/>
                    <a:lumOff val="6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6" name="Freeform 23"/>
                <p:cNvSpPr>
                  <a:spLocks noChangeAspect="1"/>
                </p:cNvSpPr>
                <p:nvPr/>
              </p:nvSpPr>
              <p:spPr bwMode="auto">
                <a:xfrm>
                  <a:off x="772" y="3526"/>
                  <a:ext cx="128" cy="80"/>
                </a:xfrm>
                <a:custGeom>
                  <a:avLst/>
                  <a:gdLst>
                    <a:gd name="T0" fmla="*/ 2 w 509"/>
                    <a:gd name="T1" fmla="*/ 1 h 325"/>
                    <a:gd name="T2" fmla="*/ 2 w 509"/>
                    <a:gd name="T3" fmla="*/ 0 h 325"/>
                    <a:gd name="T4" fmla="*/ 1 w 509"/>
                    <a:gd name="T5" fmla="*/ 0 h 325"/>
                    <a:gd name="T6" fmla="*/ 1 w 509"/>
                    <a:gd name="T7" fmla="*/ 0 h 325"/>
                    <a:gd name="T8" fmla="*/ 1 w 509"/>
                    <a:gd name="T9" fmla="*/ 0 h 325"/>
                    <a:gd name="T10" fmla="*/ 1 w 509"/>
                    <a:gd name="T11" fmla="*/ 0 h 325"/>
                    <a:gd name="T12" fmla="*/ 1 w 509"/>
                    <a:gd name="T13" fmla="*/ 0 h 325"/>
                    <a:gd name="T14" fmla="*/ 0 w 509"/>
                    <a:gd name="T15" fmla="*/ 0 h 325"/>
                    <a:gd name="T16" fmla="*/ 0 w 509"/>
                    <a:gd name="T17" fmla="*/ 0 h 325"/>
                    <a:gd name="T18" fmla="*/ 0 w 509"/>
                    <a:gd name="T19" fmla="*/ 0 h 325"/>
                    <a:gd name="T20" fmla="*/ 0 w 509"/>
                    <a:gd name="T21" fmla="*/ 0 h 325"/>
                    <a:gd name="T22" fmla="*/ 0 w 509"/>
                    <a:gd name="T23" fmla="*/ 0 h 325"/>
                    <a:gd name="T24" fmla="*/ 0 w 509"/>
                    <a:gd name="T25" fmla="*/ 1 h 325"/>
                    <a:gd name="T26" fmla="*/ 1 w 509"/>
                    <a:gd name="T27" fmla="*/ 1 h 325"/>
                    <a:gd name="T28" fmla="*/ 0 w 509"/>
                    <a:gd name="T29" fmla="*/ 1 h 325"/>
                    <a:gd name="T30" fmla="*/ 1 w 509"/>
                    <a:gd name="T31" fmla="*/ 1 h 325"/>
                    <a:gd name="T32" fmla="*/ 1 w 509"/>
                    <a:gd name="T33" fmla="*/ 1 h 325"/>
                    <a:gd name="T34" fmla="*/ 2 w 509"/>
                    <a:gd name="T35" fmla="*/ 1 h 325"/>
                    <a:gd name="T36" fmla="*/ 2 w 509"/>
                    <a:gd name="T37" fmla="*/ 1 h 325"/>
                    <a:gd name="T38" fmla="*/ 2 w 509"/>
                    <a:gd name="T39" fmla="*/ 1 h 3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9"/>
                    <a:gd name="T61" fmla="*/ 0 h 325"/>
                    <a:gd name="T62" fmla="*/ 509 w 509"/>
                    <a:gd name="T63" fmla="*/ 325 h 3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9" h="325">
                      <a:moveTo>
                        <a:pt x="509" y="219"/>
                      </a:moveTo>
                      <a:lnTo>
                        <a:pt x="509" y="152"/>
                      </a:lnTo>
                      <a:lnTo>
                        <a:pt x="417" y="128"/>
                      </a:lnTo>
                      <a:lnTo>
                        <a:pt x="400" y="80"/>
                      </a:lnTo>
                      <a:lnTo>
                        <a:pt x="361" y="80"/>
                      </a:lnTo>
                      <a:lnTo>
                        <a:pt x="325" y="27"/>
                      </a:lnTo>
                      <a:lnTo>
                        <a:pt x="224" y="27"/>
                      </a:lnTo>
                      <a:lnTo>
                        <a:pt x="151" y="80"/>
                      </a:lnTo>
                      <a:lnTo>
                        <a:pt x="95" y="0"/>
                      </a:lnTo>
                      <a:lnTo>
                        <a:pt x="49" y="0"/>
                      </a:lnTo>
                      <a:lnTo>
                        <a:pt x="0" y="48"/>
                      </a:lnTo>
                      <a:lnTo>
                        <a:pt x="30" y="128"/>
                      </a:lnTo>
                      <a:lnTo>
                        <a:pt x="112" y="177"/>
                      </a:lnTo>
                      <a:lnTo>
                        <a:pt x="175" y="245"/>
                      </a:lnTo>
                      <a:lnTo>
                        <a:pt x="159" y="280"/>
                      </a:lnTo>
                      <a:lnTo>
                        <a:pt x="271" y="325"/>
                      </a:lnTo>
                      <a:lnTo>
                        <a:pt x="352" y="269"/>
                      </a:lnTo>
                      <a:lnTo>
                        <a:pt x="447" y="269"/>
                      </a:lnTo>
                      <a:lnTo>
                        <a:pt x="509" y="219"/>
                      </a:lnTo>
                      <a:close/>
                    </a:path>
                  </a:pathLst>
                </a:custGeom>
                <a:solidFill>
                  <a:schemeClr val="bg1">
                    <a:lumMod val="40000"/>
                    <a:lumOff val="6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7" name="Freeform 24"/>
                <p:cNvSpPr>
                  <a:spLocks noChangeAspect="1"/>
                </p:cNvSpPr>
                <p:nvPr/>
              </p:nvSpPr>
              <p:spPr bwMode="auto">
                <a:xfrm>
                  <a:off x="776" y="3589"/>
                  <a:ext cx="29" cy="28"/>
                </a:xfrm>
                <a:custGeom>
                  <a:avLst/>
                  <a:gdLst>
                    <a:gd name="T0" fmla="*/ 1 w 111"/>
                    <a:gd name="T1" fmla="*/ 0 h 115"/>
                    <a:gd name="T2" fmla="*/ 1 w 111"/>
                    <a:gd name="T3" fmla="*/ 0 h 115"/>
                    <a:gd name="T4" fmla="*/ 0 w 111"/>
                    <a:gd name="T5" fmla="*/ 0 h 115"/>
                    <a:gd name="T6" fmla="*/ 0 w 111"/>
                    <a:gd name="T7" fmla="*/ 0 h 115"/>
                    <a:gd name="T8" fmla="*/ 1 w 111"/>
                    <a:gd name="T9" fmla="*/ 0 h 115"/>
                    <a:gd name="T10" fmla="*/ 1 w 111"/>
                    <a:gd name="T11" fmla="*/ 0 h 115"/>
                    <a:gd name="T12" fmla="*/ 0 60000 65536"/>
                    <a:gd name="T13" fmla="*/ 0 60000 65536"/>
                    <a:gd name="T14" fmla="*/ 0 60000 65536"/>
                    <a:gd name="T15" fmla="*/ 0 60000 65536"/>
                    <a:gd name="T16" fmla="*/ 0 60000 65536"/>
                    <a:gd name="T17" fmla="*/ 0 60000 65536"/>
                    <a:gd name="T18" fmla="*/ 0 w 111"/>
                    <a:gd name="T19" fmla="*/ 0 h 115"/>
                    <a:gd name="T20" fmla="*/ 111 w 11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11" h="115">
                      <a:moveTo>
                        <a:pt x="111" y="107"/>
                      </a:moveTo>
                      <a:lnTo>
                        <a:pt x="92" y="0"/>
                      </a:lnTo>
                      <a:lnTo>
                        <a:pt x="0" y="91"/>
                      </a:lnTo>
                      <a:lnTo>
                        <a:pt x="10" y="115"/>
                      </a:lnTo>
                      <a:lnTo>
                        <a:pt x="111" y="107"/>
                      </a:lnTo>
                      <a:close/>
                    </a:path>
                  </a:pathLst>
                </a:custGeom>
                <a:solidFill>
                  <a:schemeClr val="bg1">
                    <a:lumMod val="40000"/>
                    <a:lumOff val="6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8" name="Freeform 25"/>
                <p:cNvSpPr>
                  <a:spLocks noChangeAspect="1"/>
                </p:cNvSpPr>
                <p:nvPr/>
              </p:nvSpPr>
              <p:spPr bwMode="auto">
                <a:xfrm>
                  <a:off x="711" y="3536"/>
                  <a:ext cx="42" cy="41"/>
                </a:xfrm>
                <a:custGeom>
                  <a:avLst/>
                  <a:gdLst>
                    <a:gd name="T0" fmla="*/ 0 w 174"/>
                    <a:gd name="T1" fmla="*/ 1 h 162"/>
                    <a:gd name="T2" fmla="*/ 1 w 174"/>
                    <a:gd name="T3" fmla="*/ 1 h 162"/>
                    <a:gd name="T4" fmla="*/ 0 w 174"/>
                    <a:gd name="T5" fmla="*/ 0 h 162"/>
                    <a:gd name="T6" fmla="*/ 0 w 174"/>
                    <a:gd name="T7" fmla="*/ 0 h 162"/>
                    <a:gd name="T8" fmla="*/ 0 w 174"/>
                    <a:gd name="T9" fmla="*/ 0 h 162"/>
                    <a:gd name="T10" fmla="*/ 0 w 174"/>
                    <a:gd name="T11" fmla="*/ 0 h 162"/>
                    <a:gd name="T12" fmla="*/ 0 w 174"/>
                    <a:gd name="T13" fmla="*/ 1 h 162"/>
                    <a:gd name="T14" fmla="*/ 0 w 174"/>
                    <a:gd name="T15" fmla="*/ 1 h 162"/>
                    <a:gd name="T16" fmla="*/ 0 w 174"/>
                    <a:gd name="T17" fmla="*/ 1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2"/>
                    <a:gd name="T29" fmla="*/ 174 w 174"/>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2">
                      <a:moveTo>
                        <a:pt x="155" y="162"/>
                      </a:moveTo>
                      <a:lnTo>
                        <a:pt x="174" y="104"/>
                      </a:lnTo>
                      <a:lnTo>
                        <a:pt x="116" y="47"/>
                      </a:lnTo>
                      <a:lnTo>
                        <a:pt x="110" y="0"/>
                      </a:lnTo>
                      <a:lnTo>
                        <a:pt x="0" y="0"/>
                      </a:lnTo>
                      <a:lnTo>
                        <a:pt x="0" y="56"/>
                      </a:lnTo>
                      <a:lnTo>
                        <a:pt x="54" y="104"/>
                      </a:lnTo>
                      <a:lnTo>
                        <a:pt x="155" y="162"/>
                      </a:lnTo>
                      <a:close/>
                    </a:path>
                  </a:pathLst>
                </a:custGeom>
                <a:solidFill>
                  <a:schemeClr val="bg1">
                    <a:lumMod val="40000"/>
                    <a:lumOff val="6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19" name="Freeform 26"/>
                <p:cNvSpPr>
                  <a:spLocks noChangeAspect="1"/>
                </p:cNvSpPr>
                <p:nvPr/>
              </p:nvSpPr>
              <p:spPr bwMode="auto">
                <a:xfrm>
                  <a:off x="669" y="3485"/>
                  <a:ext cx="101" cy="34"/>
                </a:xfrm>
                <a:custGeom>
                  <a:avLst/>
                  <a:gdLst>
                    <a:gd name="T0" fmla="*/ 2 w 408"/>
                    <a:gd name="T1" fmla="*/ 0 h 139"/>
                    <a:gd name="T2" fmla="*/ 2 w 408"/>
                    <a:gd name="T3" fmla="*/ 0 h 139"/>
                    <a:gd name="T4" fmla="*/ 1 w 408"/>
                    <a:gd name="T5" fmla="*/ 0 h 139"/>
                    <a:gd name="T6" fmla="*/ 0 w 408"/>
                    <a:gd name="T7" fmla="*/ 0 h 139"/>
                    <a:gd name="T8" fmla="*/ 0 w 408"/>
                    <a:gd name="T9" fmla="*/ 0 h 139"/>
                    <a:gd name="T10" fmla="*/ 0 w 408"/>
                    <a:gd name="T11" fmla="*/ 1 h 139"/>
                    <a:gd name="T12" fmla="*/ 1 w 408"/>
                    <a:gd name="T13" fmla="*/ 1 h 139"/>
                    <a:gd name="T14" fmla="*/ 1 w 408"/>
                    <a:gd name="T15" fmla="*/ 1 h 139"/>
                    <a:gd name="T16" fmla="*/ 1 w 408"/>
                    <a:gd name="T17" fmla="*/ 1 h 139"/>
                    <a:gd name="T18" fmla="*/ 1 w 408"/>
                    <a:gd name="T19" fmla="*/ 1 h 139"/>
                    <a:gd name="T20" fmla="*/ 2 w 408"/>
                    <a:gd name="T21" fmla="*/ 1 h 139"/>
                    <a:gd name="T22" fmla="*/ 2 w 408"/>
                    <a:gd name="T23" fmla="*/ 0 h 139"/>
                    <a:gd name="T24" fmla="*/ 2 w 408"/>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8"/>
                    <a:gd name="T40" fmla="*/ 0 h 139"/>
                    <a:gd name="T41" fmla="*/ 408 w 408"/>
                    <a:gd name="T42" fmla="*/ 139 h 1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8" h="139">
                      <a:moveTo>
                        <a:pt x="408" y="58"/>
                      </a:moveTo>
                      <a:lnTo>
                        <a:pt x="370" y="22"/>
                      </a:lnTo>
                      <a:lnTo>
                        <a:pt x="270" y="58"/>
                      </a:lnTo>
                      <a:lnTo>
                        <a:pt x="29" y="0"/>
                      </a:lnTo>
                      <a:lnTo>
                        <a:pt x="0" y="70"/>
                      </a:lnTo>
                      <a:lnTo>
                        <a:pt x="0" y="105"/>
                      </a:lnTo>
                      <a:lnTo>
                        <a:pt x="113" y="115"/>
                      </a:lnTo>
                      <a:lnTo>
                        <a:pt x="170" y="88"/>
                      </a:lnTo>
                      <a:lnTo>
                        <a:pt x="224" y="139"/>
                      </a:lnTo>
                      <a:lnTo>
                        <a:pt x="315" y="139"/>
                      </a:lnTo>
                      <a:lnTo>
                        <a:pt x="370" y="105"/>
                      </a:lnTo>
                      <a:lnTo>
                        <a:pt x="408" y="58"/>
                      </a:lnTo>
                      <a:close/>
                    </a:path>
                  </a:pathLst>
                </a:custGeom>
                <a:solidFill>
                  <a:schemeClr val="bg1">
                    <a:lumMod val="40000"/>
                    <a:lumOff val="6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0" name="Freeform 27"/>
                <p:cNvSpPr>
                  <a:spLocks noChangeAspect="1"/>
                </p:cNvSpPr>
                <p:nvPr/>
              </p:nvSpPr>
              <p:spPr bwMode="auto">
                <a:xfrm>
                  <a:off x="499" y="3403"/>
                  <a:ext cx="109" cy="82"/>
                </a:xfrm>
                <a:custGeom>
                  <a:avLst/>
                  <a:gdLst>
                    <a:gd name="T0" fmla="*/ 2 w 435"/>
                    <a:gd name="T1" fmla="*/ 1 h 324"/>
                    <a:gd name="T2" fmla="*/ 2 w 435"/>
                    <a:gd name="T3" fmla="*/ 1 h 324"/>
                    <a:gd name="T4" fmla="*/ 2 w 435"/>
                    <a:gd name="T5" fmla="*/ 1 h 324"/>
                    <a:gd name="T6" fmla="*/ 2 w 435"/>
                    <a:gd name="T7" fmla="*/ 1 h 324"/>
                    <a:gd name="T8" fmla="*/ 2 w 435"/>
                    <a:gd name="T9" fmla="*/ 1 h 324"/>
                    <a:gd name="T10" fmla="*/ 1 w 435"/>
                    <a:gd name="T11" fmla="*/ 1 h 324"/>
                    <a:gd name="T12" fmla="*/ 1 w 435"/>
                    <a:gd name="T13" fmla="*/ 1 h 324"/>
                    <a:gd name="T14" fmla="*/ 1 w 435"/>
                    <a:gd name="T15" fmla="*/ 0 h 324"/>
                    <a:gd name="T16" fmla="*/ 1 w 435"/>
                    <a:gd name="T17" fmla="*/ 0 h 324"/>
                    <a:gd name="T18" fmla="*/ 1 w 435"/>
                    <a:gd name="T19" fmla="*/ 0 h 324"/>
                    <a:gd name="T20" fmla="*/ 0 w 435"/>
                    <a:gd name="T21" fmla="*/ 0 h 324"/>
                    <a:gd name="T22" fmla="*/ 0 w 435"/>
                    <a:gd name="T23" fmla="*/ 1 h 324"/>
                    <a:gd name="T24" fmla="*/ 1 w 435"/>
                    <a:gd name="T25" fmla="*/ 1 h 324"/>
                    <a:gd name="T26" fmla="*/ 1 w 435"/>
                    <a:gd name="T27" fmla="*/ 1 h 324"/>
                    <a:gd name="T28" fmla="*/ 1 w 435"/>
                    <a:gd name="T29" fmla="*/ 1 h 324"/>
                    <a:gd name="T30" fmla="*/ 1 w 435"/>
                    <a:gd name="T31" fmla="*/ 1 h 324"/>
                    <a:gd name="T32" fmla="*/ 1 w 435"/>
                    <a:gd name="T33" fmla="*/ 1 h 324"/>
                    <a:gd name="T34" fmla="*/ 1 w 435"/>
                    <a:gd name="T35" fmla="*/ 1 h 324"/>
                    <a:gd name="T36" fmla="*/ 2 w 435"/>
                    <a:gd name="T37" fmla="*/ 1 h 324"/>
                    <a:gd name="T38" fmla="*/ 2 w 435"/>
                    <a:gd name="T39" fmla="*/ 1 h 3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4"/>
                    <a:gd name="T62" fmla="*/ 435 w 435"/>
                    <a:gd name="T63" fmla="*/ 324 h 3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4">
                      <a:moveTo>
                        <a:pt x="426" y="288"/>
                      </a:moveTo>
                      <a:lnTo>
                        <a:pt x="435" y="253"/>
                      </a:lnTo>
                      <a:lnTo>
                        <a:pt x="390" y="242"/>
                      </a:lnTo>
                      <a:lnTo>
                        <a:pt x="390" y="162"/>
                      </a:lnTo>
                      <a:lnTo>
                        <a:pt x="342" y="196"/>
                      </a:lnTo>
                      <a:lnTo>
                        <a:pt x="297" y="115"/>
                      </a:lnTo>
                      <a:lnTo>
                        <a:pt x="333" y="115"/>
                      </a:lnTo>
                      <a:lnTo>
                        <a:pt x="241" y="0"/>
                      </a:lnTo>
                      <a:lnTo>
                        <a:pt x="184" y="0"/>
                      </a:lnTo>
                      <a:lnTo>
                        <a:pt x="129" y="92"/>
                      </a:lnTo>
                      <a:lnTo>
                        <a:pt x="0" y="92"/>
                      </a:lnTo>
                      <a:lnTo>
                        <a:pt x="48" y="208"/>
                      </a:lnTo>
                      <a:lnTo>
                        <a:pt x="100" y="300"/>
                      </a:lnTo>
                      <a:lnTo>
                        <a:pt x="222" y="300"/>
                      </a:lnTo>
                      <a:lnTo>
                        <a:pt x="196" y="253"/>
                      </a:lnTo>
                      <a:lnTo>
                        <a:pt x="259" y="253"/>
                      </a:lnTo>
                      <a:lnTo>
                        <a:pt x="287" y="268"/>
                      </a:lnTo>
                      <a:lnTo>
                        <a:pt x="323" y="324"/>
                      </a:lnTo>
                      <a:lnTo>
                        <a:pt x="426" y="288"/>
                      </a:lnTo>
                      <a:close/>
                    </a:path>
                  </a:pathLst>
                </a:custGeom>
                <a:solidFill>
                  <a:schemeClr val="bg1">
                    <a:lumMod val="40000"/>
                    <a:lumOff val="6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1" name="Freeform 28"/>
                <p:cNvSpPr>
                  <a:spLocks noChangeAspect="1"/>
                </p:cNvSpPr>
                <p:nvPr/>
              </p:nvSpPr>
              <p:spPr bwMode="auto">
                <a:xfrm>
                  <a:off x="316" y="3317"/>
                  <a:ext cx="88" cy="72"/>
                </a:xfrm>
                <a:custGeom>
                  <a:avLst/>
                  <a:gdLst>
                    <a:gd name="T0" fmla="*/ 1 w 352"/>
                    <a:gd name="T1" fmla="*/ 1 h 289"/>
                    <a:gd name="T2" fmla="*/ 1 w 352"/>
                    <a:gd name="T3" fmla="*/ 1 h 289"/>
                    <a:gd name="T4" fmla="*/ 1 w 352"/>
                    <a:gd name="T5" fmla="*/ 1 h 289"/>
                    <a:gd name="T6" fmla="*/ 1 w 352"/>
                    <a:gd name="T7" fmla="*/ 0 h 289"/>
                    <a:gd name="T8" fmla="*/ 1 w 352"/>
                    <a:gd name="T9" fmla="*/ 0 h 289"/>
                    <a:gd name="T10" fmla="*/ 1 w 352"/>
                    <a:gd name="T11" fmla="*/ 0 h 289"/>
                    <a:gd name="T12" fmla="*/ 1 w 352"/>
                    <a:gd name="T13" fmla="*/ 0 h 289"/>
                    <a:gd name="T14" fmla="*/ 1 w 352"/>
                    <a:gd name="T15" fmla="*/ 0 h 289"/>
                    <a:gd name="T16" fmla="*/ 1 w 352"/>
                    <a:gd name="T17" fmla="*/ 0 h 289"/>
                    <a:gd name="T18" fmla="*/ 0 w 352"/>
                    <a:gd name="T19" fmla="*/ 0 h 289"/>
                    <a:gd name="T20" fmla="*/ 0 w 352"/>
                    <a:gd name="T21" fmla="*/ 0 h 289"/>
                    <a:gd name="T22" fmla="*/ 0 w 352"/>
                    <a:gd name="T23" fmla="*/ 1 h 289"/>
                    <a:gd name="T24" fmla="*/ 1 w 352"/>
                    <a:gd name="T25" fmla="*/ 1 h 289"/>
                    <a:gd name="T26" fmla="*/ 1 w 352"/>
                    <a:gd name="T27" fmla="*/ 1 h 289"/>
                    <a:gd name="T28" fmla="*/ 1 w 352"/>
                    <a:gd name="T29" fmla="*/ 1 h 289"/>
                    <a:gd name="T30" fmla="*/ 1 w 352"/>
                    <a:gd name="T31" fmla="*/ 1 h 289"/>
                    <a:gd name="T32" fmla="*/ 1 w 352"/>
                    <a:gd name="T33" fmla="*/ 1 h 28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2"/>
                    <a:gd name="T52" fmla="*/ 0 h 289"/>
                    <a:gd name="T53" fmla="*/ 352 w 352"/>
                    <a:gd name="T54" fmla="*/ 289 h 28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2" h="289">
                      <a:moveTo>
                        <a:pt x="241" y="255"/>
                      </a:moveTo>
                      <a:lnTo>
                        <a:pt x="270" y="222"/>
                      </a:lnTo>
                      <a:lnTo>
                        <a:pt x="286" y="198"/>
                      </a:lnTo>
                      <a:lnTo>
                        <a:pt x="286" y="139"/>
                      </a:lnTo>
                      <a:lnTo>
                        <a:pt x="352" y="104"/>
                      </a:lnTo>
                      <a:lnTo>
                        <a:pt x="352" y="47"/>
                      </a:lnTo>
                      <a:lnTo>
                        <a:pt x="315" y="0"/>
                      </a:lnTo>
                      <a:lnTo>
                        <a:pt x="213" y="0"/>
                      </a:lnTo>
                      <a:lnTo>
                        <a:pt x="165" y="10"/>
                      </a:lnTo>
                      <a:lnTo>
                        <a:pt x="47" y="59"/>
                      </a:lnTo>
                      <a:lnTo>
                        <a:pt x="0" y="128"/>
                      </a:lnTo>
                      <a:lnTo>
                        <a:pt x="0" y="209"/>
                      </a:lnTo>
                      <a:lnTo>
                        <a:pt x="121" y="222"/>
                      </a:lnTo>
                      <a:lnTo>
                        <a:pt x="157" y="289"/>
                      </a:lnTo>
                      <a:lnTo>
                        <a:pt x="213" y="265"/>
                      </a:lnTo>
                      <a:lnTo>
                        <a:pt x="241" y="255"/>
                      </a:lnTo>
                      <a:close/>
                    </a:path>
                  </a:pathLst>
                </a:custGeom>
                <a:solidFill>
                  <a:schemeClr val="bg1">
                    <a:lumMod val="40000"/>
                    <a:lumOff val="6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22" name="Freeform 29"/>
                <p:cNvSpPr>
                  <a:spLocks noChangeAspect="1"/>
                </p:cNvSpPr>
                <p:nvPr/>
              </p:nvSpPr>
              <p:spPr bwMode="auto">
                <a:xfrm>
                  <a:off x="240" y="3361"/>
                  <a:ext cx="38" cy="45"/>
                </a:xfrm>
                <a:custGeom>
                  <a:avLst/>
                  <a:gdLst>
                    <a:gd name="T0" fmla="*/ 0 w 154"/>
                    <a:gd name="T1" fmla="*/ 1 h 174"/>
                    <a:gd name="T2" fmla="*/ 0 w 154"/>
                    <a:gd name="T3" fmla="*/ 1 h 174"/>
                    <a:gd name="T4" fmla="*/ 1 w 154"/>
                    <a:gd name="T5" fmla="*/ 0 h 174"/>
                    <a:gd name="T6" fmla="*/ 1 w 154"/>
                    <a:gd name="T7" fmla="*/ 0 h 174"/>
                    <a:gd name="T8" fmla="*/ 1 w 154"/>
                    <a:gd name="T9" fmla="*/ 0 h 174"/>
                    <a:gd name="T10" fmla="*/ 1 w 154"/>
                    <a:gd name="T11" fmla="*/ 0 h 174"/>
                    <a:gd name="T12" fmla="*/ 0 w 154"/>
                    <a:gd name="T13" fmla="*/ 0 h 174"/>
                    <a:gd name="T14" fmla="*/ 0 w 154"/>
                    <a:gd name="T15" fmla="*/ 0 h 174"/>
                    <a:gd name="T16" fmla="*/ 0 w 154"/>
                    <a:gd name="T17" fmla="*/ 1 h 174"/>
                    <a:gd name="T18" fmla="*/ 0 w 154"/>
                    <a:gd name="T19" fmla="*/ 1 h 174"/>
                    <a:gd name="T20" fmla="*/ 0 w 154"/>
                    <a:gd name="T21" fmla="*/ 1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74"/>
                    <a:gd name="T35" fmla="*/ 154 w 154"/>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74">
                      <a:moveTo>
                        <a:pt x="17" y="174"/>
                      </a:moveTo>
                      <a:lnTo>
                        <a:pt x="43" y="104"/>
                      </a:lnTo>
                      <a:lnTo>
                        <a:pt x="118" y="69"/>
                      </a:lnTo>
                      <a:lnTo>
                        <a:pt x="118" y="48"/>
                      </a:lnTo>
                      <a:lnTo>
                        <a:pt x="154" y="0"/>
                      </a:lnTo>
                      <a:lnTo>
                        <a:pt x="99" y="0"/>
                      </a:lnTo>
                      <a:lnTo>
                        <a:pt x="63" y="59"/>
                      </a:lnTo>
                      <a:lnTo>
                        <a:pt x="7" y="69"/>
                      </a:lnTo>
                      <a:lnTo>
                        <a:pt x="0" y="174"/>
                      </a:lnTo>
                      <a:lnTo>
                        <a:pt x="17" y="174"/>
                      </a:lnTo>
                      <a:close/>
                    </a:path>
                  </a:pathLst>
                </a:custGeom>
                <a:solidFill>
                  <a:schemeClr val="bg1">
                    <a:lumMod val="40000"/>
                    <a:lumOff val="60000"/>
                  </a:schemeClr>
                </a:solidFill>
                <a:ln w="3175">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sp>
            <p:nvSpPr>
              <p:cNvPr id="6" name="Text Box 30"/>
              <p:cNvSpPr txBox="1">
                <a:spLocks noChangeArrowheads="1"/>
              </p:cNvSpPr>
              <p:nvPr/>
            </p:nvSpPr>
            <p:spPr bwMode="auto">
              <a:xfrm>
                <a:off x="191" y="3261"/>
                <a:ext cx="302" cy="177"/>
              </a:xfrm>
              <a:prstGeom prst="rect">
                <a:avLst/>
              </a:prstGeom>
              <a:noFill/>
              <a:ln w="3175">
                <a:solidFill>
                  <a:srgbClr val="000000"/>
                </a:solid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HI</a:t>
                </a:r>
              </a:p>
            </p:txBody>
          </p:sp>
        </p:grpSp>
        <p:grpSp>
          <p:nvGrpSpPr>
            <p:cNvPr id="45060" name="Group 188"/>
            <p:cNvGrpSpPr>
              <a:grpSpLocks/>
            </p:cNvGrpSpPr>
            <p:nvPr/>
          </p:nvGrpSpPr>
          <p:grpSpPr bwMode="auto">
            <a:xfrm>
              <a:off x="304800" y="4876800"/>
              <a:ext cx="1139825" cy="1150938"/>
              <a:chOff x="4" y="3976"/>
              <a:chExt cx="1253" cy="975"/>
            </a:xfrm>
          </p:grpSpPr>
          <p:grpSp>
            <p:nvGrpSpPr>
              <p:cNvPr id="45234" name="Group 191"/>
              <p:cNvGrpSpPr>
                <a:grpSpLocks/>
              </p:cNvGrpSpPr>
              <p:nvPr/>
            </p:nvGrpSpPr>
            <p:grpSpPr bwMode="auto">
              <a:xfrm>
                <a:off x="77" y="4073"/>
                <a:ext cx="1087" cy="711"/>
                <a:chOff x="77" y="4073"/>
                <a:chExt cx="1087" cy="711"/>
              </a:xfrm>
            </p:grpSpPr>
            <p:sp>
              <p:nvSpPr>
                <p:cNvPr id="36" name="Freeform 192"/>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37" name="Freeform 19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sp>
            <p:nvSpPr>
              <p:cNvPr id="25" name="Rectangle 194"/>
              <p:cNvSpPr>
                <a:spLocks noChangeArrowheads="1"/>
              </p:cNvSpPr>
              <p:nvPr/>
            </p:nvSpPr>
            <p:spPr bwMode="auto">
              <a:xfrm>
                <a:off x="454" y="4240"/>
                <a:ext cx="133" cy="90"/>
              </a:xfrm>
              <a:prstGeom prst="rect">
                <a:avLst/>
              </a:prstGeom>
              <a:noFill/>
              <a:ln w="9525">
                <a:noFill/>
                <a:miter lim="800000"/>
                <a:headEnd/>
                <a:tailEnd/>
              </a:ln>
            </p:spPr>
            <p:txBody>
              <a:bodyPr wrap="none" lIns="0" tIns="0" rIns="0" bIns="0">
                <a:spAutoFit/>
              </a:bodyPr>
              <a:lstStyle/>
              <a:p>
                <a:pPr eaLnBrk="0" fontAlgn="auto" hangingPunct="0">
                  <a:spcBef>
                    <a:spcPts val="0"/>
                  </a:spcBef>
                  <a:spcAft>
                    <a:spcPts val="0"/>
                  </a:spcAft>
                  <a:defRPr/>
                </a:pPr>
                <a:r>
                  <a:rPr lang="en-US" sz="800" kern="0" dirty="0">
                    <a:solidFill>
                      <a:srgbClr val="000000"/>
                    </a:solidFill>
                    <a:ea typeface="Times New Roman" pitchFamily="18" charset="0"/>
                    <a:cs typeface="Arial" charset="0"/>
                  </a:rPr>
                  <a:t>AK</a:t>
                </a:r>
                <a:endParaRPr lang="en-US" kern="0" dirty="0">
                  <a:solidFill>
                    <a:sysClr val="windowText" lastClr="000000"/>
                  </a:solidFill>
                  <a:ea typeface="Times New Roman" pitchFamily="18" charset="0"/>
                  <a:cs typeface="Arial" charset="0"/>
                </a:endParaRPr>
              </a:p>
            </p:txBody>
          </p:sp>
          <p:sp>
            <p:nvSpPr>
              <p:cNvPr id="26" name="Rectangle 195"/>
              <p:cNvSpPr>
                <a:spLocks noChangeArrowheads="1"/>
              </p:cNvSpPr>
              <p:nvPr/>
            </p:nvSpPr>
            <p:spPr bwMode="auto">
              <a:xfrm>
                <a:off x="4" y="3976"/>
                <a:ext cx="1253" cy="975"/>
              </a:xfrm>
              <a:prstGeom prst="rect">
                <a:avLst/>
              </a:prstGeom>
              <a:noFill/>
              <a:ln w="5715" cap="rnd">
                <a:solidFill>
                  <a:srgbClr val="000000"/>
                </a:solidFill>
                <a:miter lim="800000"/>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nvGrpSpPr>
              <p:cNvPr id="45237" name="Group 196"/>
              <p:cNvGrpSpPr>
                <a:grpSpLocks/>
              </p:cNvGrpSpPr>
              <p:nvPr/>
            </p:nvGrpSpPr>
            <p:grpSpPr bwMode="auto">
              <a:xfrm>
                <a:off x="4" y="3976"/>
                <a:ext cx="1253" cy="975"/>
                <a:chOff x="4" y="3976"/>
                <a:chExt cx="1253" cy="975"/>
              </a:xfrm>
            </p:grpSpPr>
            <p:grpSp>
              <p:nvGrpSpPr>
                <p:cNvPr id="45238" name="Group 198"/>
                <p:cNvGrpSpPr>
                  <a:grpSpLocks/>
                </p:cNvGrpSpPr>
                <p:nvPr/>
              </p:nvGrpSpPr>
              <p:grpSpPr bwMode="auto">
                <a:xfrm>
                  <a:off x="77" y="4073"/>
                  <a:ext cx="1087" cy="711"/>
                  <a:chOff x="77" y="4073"/>
                  <a:chExt cx="1087" cy="711"/>
                </a:xfrm>
              </p:grpSpPr>
              <p:sp>
                <p:nvSpPr>
                  <p:cNvPr id="34" name="Freeform 199"/>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35" name="Freeform 200"/>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grpSp>
              <p:nvGrpSpPr>
                <p:cNvPr id="45239" name="Group 202"/>
                <p:cNvGrpSpPr>
                  <a:grpSpLocks/>
                </p:cNvGrpSpPr>
                <p:nvPr/>
              </p:nvGrpSpPr>
              <p:grpSpPr bwMode="auto">
                <a:xfrm>
                  <a:off x="77" y="4073"/>
                  <a:ext cx="1087" cy="711"/>
                  <a:chOff x="77" y="4073"/>
                  <a:chExt cx="1087" cy="711"/>
                </a:xfrm>
              </p:grpSpPr>
              <p:sp>
                <p:nvSpPr>
                  <p:cNvPr id="32" name="Freeform 20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33" name="Freeform 204"/>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sp>
              <p:nvSpPr>
                <p:cNvPr id="30" name="Rectangle 205"/>
                <p:cNvSpPr>
                  <a:spLocks noChangeArrowheads="1"/>
                </p:cNvSpPr>
                <p:nvPr/>
              </p:nvSpPr>
              <p:spPr bwMode="auto">
                <a:xfrm>
                  <a:off x="454" y="4240"/>
                  <a:ext cx="208" cy="144"/>
                </a:xfrm>
                <a:prstGeom prst="rect">
                  <a:avLst/>
                </a:prstGeom>
                <a:noFill/>
                <a:ln w="9525">
                  <a:noFill/>
                  <a:miter lim="800000"/>
                  <a:headEnd/>
                  <a:tailEnd/>
                </a:ln>
              </p:spPr>
              <p:txBody>
                <a:bodyPr wrap="none" lIns="0" tIns="0" rIns="0" bIns="0">
                  <a:spAutoFit/>
                </a:bodyPr>
                <a:lstStyle/>
                <a:p>
                  <a:pPr eaLnBrk="0" fontAlgn="auto" hangingPunct="0">
                    <a:spcBef>
                      <a:spcPts val="0"/>
                    </a:spcBef>
                    <a:spcAft>
                      <a:spcPts val="0"/>
                    </a:spcAft>
                    <a:defRPr/>
                  </a:pPr>
                  <a:r>
                    <a:rPr lang="en-US" kern="0" dirty="0">
                      <a:solidFill>
                        <a:srgbClr val="000000"/>
                      </a:solidFill>
                      <a:latin typeface="+mn-lt"/>
                      <a:ea typeface="Times New Roman" pitchFamily="18" charset="0"/>
                      <a:cs typeface="Arial" charset="0"/>
                    </a:rPr>
                    <a:t>AK</a:t>
                  </a:r>
                  <a:endParaRPr lang="en-US" kern="0" dirty="0">
                    <a:solidFill>
                      <a:sysClr val="windowText" lastClr="000000"/>
                    </a:solidFill>
                    <a:latin typeface="+mn-lt"/>
                    <a:ea typeface="Times New Roman" pitchFamily="18" charset="0"/>
                    <a:cs typeface="Arial" charset="0"/>
                  </a:endParaRPr>
                </a:p>
              </p:txBody>
            </p:sp>
            <p:sp>
              <p:nvSpPr>
                <p:cNvPr id="31" name="Rectangle 206"/>
                <p:cNvSpPr>
                  <a:spLocks noChangeArrowheads="1"/>
                </p:cNvSpPr>
                <p:nvPr/>
              </p:nvSpPr>
              <p:spPr bwMode="auto">
                <a:xfrm>
                  <a:off x="4" y="3976"/>
                  <a:ext cx="1253" cy="975"/>
                </a:xfrm>
                <a:prstGeom prst="rect">
                  <a:avLst/>
                </a:prstGeom>
                <a:noFill/>
                <a:ln w="12700" cap="rnd" cmpd="dbl">
                  <a:solidFill>
                    <a:srgbClr val="000000"/>
                  </a:solidFill>
                  <a:miter lim="800000"/>
                  <a:headEnd/>
                  <a:tailEnd/>
                </a:ln>
              </p:spPr>
              <p:txBody>
                <a:bodyPr/>
                <a:lstStyle/>
                <a:p>
                  <a:pPr fontAlgn="auto">
                    <a:spcBef>
                      <a:spcPts val="0"/>
                    </a:spcBef>
                    <a:spcAft>
                      <a:spcPts val="0"/>
                    </a:spcAft>
                    <a:defRPr/>
                  </a:pPr>
                  <a:endParaRPr lang="en-US" kern="0" dirty="0">
                    <a:solidFill>
                      <a:sysClr val="windowText" lastClr="000000"/>
                    </a:solidFill>
                    <a:latin typeface="+mn-lt"/>
                    <a:ea typeface="+mn-ea"/>
                  </a:endParaRPr>
                </a:p>
              </p:txBody>
            </p:sp>
          </p:grpSp>
        </p:grpSp>
        <p:grpSp>
          <p:nvGrpSpPr>
            <p:cNvPr id="45061" name="Group 218"/>
            <p:cNvGrpSpPr>
              <a:grpSpLocks/>
            </p:cNvGrpSpPr>
            <p:nvPr/>
          </p:nvGrpSpPr>
          <p:grpSpPr bwMode="auto">
            <a:xfrm>
              <a:off x="7086600" y="5715000"/>
              <a:ext cx="1898650" cy="657225"/>
              <a:chOff x="4224" y="3744"/>
              <a:chExt cx="1440" cy="480"/>
            </a:xfrm>
          </p:grpSpPr>
          <p:sp>
            <p:nvSpPr>
              <p:cNvPr id="39" name="Rectangle 219"/>
              <p:cNvSpPr>
                <a:spLocks noChangeArrowheads="1"/>
              </p:cNvSpPr>
              <p:nvPr/>
            </p:nvSpPr>
            <p:spPr bwMode="auto">
              <a:xfrm>
                <a:off x="4224" y="3744"/>
                <a:ext cx="1440" cy="480"/>
              </a:xfrm>
              <a:prstGeom prst="rect">
                <a:avLst/>
              </a:prstGeom>
              <a:noFill/>
              <a:ln w="9525">
                <a:solidFill>
                  <a:srgbClr val="000000"/>
                </a:solidFill>
                <a:miter lim="800000"/>
                <a:headEnd/>
                <a:tailEnd/>
              </a:ln>
              <a:effectLst>
                <a:outerShdw dist="35921" dir="2700000" algn="ctr" rotWithShape="0">
                  <a:srgbClr val="808080"/>
                </a:outerShdw>
              </a:effectLst>
            </p:spPr>
            <p:txBody>
              <a:bodyPr wrap="none" anchor="ctr"/>
              <a:lstStyle/>
              <a:p>
                <a:pPr fontAlgn="auto">
                  <a:spcBef>
                    <a:spcPts val="0"/>
                  </a:spcBef>
                  <a:spcAft>
                    <a:spcPts val="0"/>
                  </a:spcAft>
                  <a:defRPr/>
                </a:pPr>
                <a:endParaRPr lang="en-US" kern="0" dirty="0">
                  <a:solidFill>
                    <a:sysClr val="windowText" lastClr="000000"/>
                  </a:solidFill>
                  <a:latin typeface="+mn-lt"/>
                  <a:ea typeface="+mn-ea"/>
                </a:endParaRPr>
              </a:p>
            </p:txBody>
          </p:sp>
          <p:sp>
            <p:nvSpPr>
              <p:cNvPr id="40" name="Text Box 220"/>
              <p:cNvSpPr txBox="1">
                <a:spLocks noChangeArrowheads="1"/>
              </p:cNvSpPr>
              <p:nvPr/>
            </p:nvSpPr>
            <p:spPr bwMode="auto">
              <a:xfrm>
                <a:off x="4224" y="3792"/>
                <a:ext cx="427" cy="292"/>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400" kern="0" dirty="0">
                    <a:solidFill>
                      <a:sysClr val="windowText" lastClr="000000"/>
                    </a:solidFill>
                    <a:latin typeface="+mn-lt"/>
                    <a:ea typeface="+mn-ea"/>
                  </a:rPr>
                  <a:t>Key</a:t>
                </a:r>
                <a:r>
                  <a:rPr lang="en-US" sz="2000" kern="0" dirty="0">
                    <a:solidFill>
                      <a:sysClr val="windowText" lastClr="000000"/>
                    </a:solidFill>
                    <a:latin typeface="+mn-lt"/>
                    <a:ea typeface="+mn-ea"/>
                  </a:rPr>
                  <a:t>:</a:t>
                </a:r>
                <a:endParaRPr lang="en-US" kern="0" dirty="0">
                  <a:solidFill>
                    <a:sysClr val="windowText" lastClr="000000"/>
                  </a:solidFill>
                  <a:latin typeface="+mn-lt"/>
                  <a:ea typeface="+mn-ea"/>
                </a:endParaRPr>
              </a:p>
            </p:txBody>
          </p:sp>
          <p:sp>
            <p:nvSpPr>
              <p:cNvPr id="41" name="Rectangle 221"/>
              <p:cNvSpPr>
                <a:spLocks noChangeArrowheads="1"/>
              </p:cNvSpPr>
              <p:nvPr/>
            </p:nvSpPr>
            <p:spPr bwMode="auto">
              <a:xfrm>
                <a:off x="4656" y="3840"/>
                <a:ext cx="913" cy="144"/>
              </a:xfrm>
              <a:prstGeom prst="rect">
                <a:avLst/>
              </a:prstGeom>
              <a:solidFill>
                <a:schemeClr val="bg1">
                  <a:lumMod val="40000"/>
                  <a:lumOff val="60000"/>
                </a:schemeClr>
              </a:solidFill>
              <a:ln w="9525">
                <a:solidFill>
                  <a:srgbClr val="000000"/>
                </a:solidFill>
                <a:miter lim="800000"/>
                <a:headEnd/>
                <a:tailEnd/>
              </a:ln>
            </p:spPr>
            <p:txBody>
              <a:bodyPr wrap="none" anchor="ctr"/>
              <a:lstStyle/>
              <a:p>
                <a:pPr eaLnBrk="0" fontAlgn="auto" hangingPunct="0">
                  <a:spcBef>
                    <a:spcPts val="0"/>
                  </a:spcBef>
                  <a:spcAft>
                    <a:spcPts val="0"/>
                  </a:spcAft>
                  <a:defRPr/>
                </a:pPr>
                <a:r>
                  <a:rPr lang="en-US" kern="0" dirty="0">
                    <a:solidFill>
                      <a:sysClr val="windowText" lastClr="000000"/>
                    </a:solidFill>
                    <a:latin typeface="+mn-lt"/>
                    <a:ea typeface="+mn-ea"/>
                  </a:rPr>
                  <a:t>Participating</a:t>
                </a:r>
              </a:p>
            </p:txBody>
          </p:sp>
          <p:sp>
            <p:nvSpPr>
              <p:cNvPr id="42" name="Rectangle 222"/>
              <p:cNvSpPr>
                <a:spLocks noChangeArrowheads="1"/>
              </p:cNvSpPr>
              <p:nvPr/>
            </p:nvSpPr>
            <p:spPr bwMode="auto">
              <a:xfrm>
                <a:off x="4656" y="4032"/>
                <a:ext cx="916" cy="145"/>
              </a:xfrm>
              <a:prstGeom prst="rect">
                <a:avLst/>
              </a:prstGeom>
              <a:solidFill>
                <a:srgbClr val="FFFFFF"/>
              </a:solidFill>
              <a:ln w="9525">
                <a:solidFill>
                  <a:srgbClr val="000000"/>
                </a:solidFill>
                <a:miter lim="800000"/>
                <a:headEnd/>
                <a:tailEnd/>
              </a:ln>
            </p:spPr>
            <p:txBody>
              <a:bodyPr wrap="none" anchor="ctr"/>
              <a:lstStyle/>
              <a:p>
                <a:pPr eaLnBrk="0" fontAlgn="auto" hangingPunct="0">
                  <a:spcBef>
                    <a:spcPts val="0"/>
                  </a:spcBef>
                  <a:spcAft>
                    <a:spcPts val="0"/>
                  </a:spcAft>
                  <a:defRPr/>
                </a:pPr>
                <a:r>
                  <a:rPr lang="en-US" kern="0" dirty="0">
                    <a:solidFill>
                      <a:sysClr val="windowText" lastClr="000000"/>
                    </a:solidFill>
                    <a:latin typeface="+mn-lt"/>
                    <a:ea typeface="+mn-ea"/>
                  </a:rPr>
                  <a:t>Non-participating</a:t>
                </a:r>
              </a:p>
            </p:txBody>
          </p:sp>
        </p:grpSp>
        <p:grpSp>
          <p:nvGrpSpPr>
            <p:cNvPr id="45062" name="Group 271"/>
            <p:cNvGrpSpPr>
              <a:grpSpLocks/>
            </p:cNvGrpSpPr>
            <p:nvPr/>
          </p:nvGrpSpPr>
          <p:grpSpPr bwMode="auto">
            <a:xfrm>
              <a:off x="990600" y="1447800"/>
              <a:ext cx="7132638" cy="4333875"/>
              <a:chOff x="816" y="624"/>
              <a:chExt cx="4944" cy="2946"/>
            </a:xfrm>
          </p:grpSpPr>
          <p:sp>
            <p:nvSpPr>
              <p:cNvPr id="44" name="Text Box 43"/>
              <p:cNvSpPr txBox="1">
                <a:spLocks noChangeArrowheads="1"/>
              </p:cNvSpPr>
              <p:nvPr/>
            </p:nvSpPr>
            <p:spPr bwMode="auto">
              <a:xfrm>
                <a:off x="5392" y="1482"/>
                <a:ext cx="368" cy="145"/>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rgbClr val="000000"/>
                    </a:solidFill>
                    <a:latin typeface="+mn-lt"/>
                    <a:ea typeface="+mn-ea"/>
                  </a:rPr>
                  <a:t>RI</a:t>
                </a:r>
              </a:p>
            </p:txBody>
          </p:sp>
          <p:sp>
            <p:nvSpPr>
              <p:cNvPr id="45" name="Freeform 44"/>
              <p:cNvSpPr>
                <a:spLocks/>
              </p:cNvSpPr>
              <p:nvPr/>
            </p:nvSpPr>
            <p:spPr bwMode="auto">
              <a:xfrm>
                <a:off x="1062" y="649"/>
                <a:ext cx="592" cy="440"/>
              </a:xfrm>
              <a:custGeom>
                <a:avLst/>
                <a:gdLst>
                  <a:gd name="T0" fmla="*/ 19 w 622"/>
                  <a:gd name="T1" fmla="*/ 95 h 440"/>
                  <a:gd name="T2" fmla="*/ 11 w 622"/>
                  <a:gd name="T3" fmla="*/ 217 h 440"/>
                  <a:gd name="T4" fmla="*/ 26 w 622"/>
                  <a:gd name="T5" fmla="*/ 217 h 440"/>
                  <a:gd name="T6" fmla="*/ 17 w 622"/>
                  <a:gd name="T7" fmla="*/ 242 h 440"/>
                  <a:gd name="T8" fmla="*/ 10 w 622"/>
                  <a:gd name="T9" fmla="*/ 226 h 440"/>
                  <a:gd name="T10" fmla="*/ 0 w 622"/>
                  <a:gd name="T11" fmla="*/ 259 h 440"/>
                  <a:gd name="T12" fmla="*/ 36 w 622"/>
                  <a:gd name="T13" fmla="*/ 283 h 440"/>
                  <a:gd name="T14" fmla="*/ 38 w 622"/>
                  <a:gd name="T15" fmla="*/ 294 h 440"/>
                  <a:gd name="T16" fmla="*/ 49 w 622"/>
                  <a:gd name="T17" fmla="*/ 296 h 440"/>
                  <a:gd name="T18" fmla="*/ 96 w 622"/>
                  <a:gd name="T19" fmla="*/ 385 h 440"/>
                  <a:gd name="T20" fmla="*/ 149 w 622"/>
                  <a:gd name="T21" fmla="*/ 382 h 440"/>
                  <a:gd name="T22" fmla="*/ 189 w 622"/>
                  <a:gd name="T23" fmla="*/ 403 h 440"/>
                  <a:gd name="T24" fmla="*/ 209 w 622"/>
                  <a:gd name="T25" fmla="*/ 399 h 440"/>
                  <a:gd name="T26" fmla="*/ 328 w 622"/>
                  <a:gd name="T27" fmla="*/ 403 h 440"/>
                  <a:gd name="T28" fmla="*/ 465 w 622"/>
                  <a:gd name="T29" fmla="*/ 440 h 440"/>
                  <a:gd name="T30" fmla="*/ 468 w 622"/>
                  <a:gd name="T31" fmla="*/ 391 h 440"/>
                  <a:gd name="T32" fmla="*/ 524 w 622"/>
                  <a:gd name="T33" fmla="*/ 108 h 440"/>
                  <a:gd name="T34" fmla="*/ 161 w 622"/>
                  <a:gd name="T35" fmla="*/ 0 h 440"/>
                  <a:gd name="T36" fmla="*/ 165 w 622"/>
                  <a:gd name="T37" fmla="*/ 82 h 440"/>
                  <a:gd name="T38" fmla="*/ 147 w 622"/>
                  <a:gd name="T39" fmla="*/ 150 h 440"/>
                  <a:gd name="T40" fmla="*/ 143 w 622"/>
                  <a:gd name="T41" fmla="*/ 186 h 440"/>
                  <a:gd name="T42" fmla="*/ 105 w 622"/>
                  <a:gd name="T43" fmla="*/ 197 h 440"/>
                  <a:gd name="T44" fmla="*/ 103 w 622"/>
                  <a:gd name="T45" fmla="*/ 181 h 440"/>
                  <a:gd name="T46" fmla="*/ 134 w 622"/>
                  <a:gd name="T47" fmla="*/ 158 h 440"/>
                  <a:gd name="T48" fmla="*/ 131 w 622"/>
                  <a:gd name="T49" fmla="*/ 139 h 440"/>
                  <a:gd name="T50" fmla="*/ 103 w 622"/>
                  <a:gd name="T51" fmla="*/ 144 h 440"/>
                  <a:gd name="T52" fmla="*/ 125 w 622"/>
                  <a:gd name="T53" fmla="*/ 123 h 440"/>
                  <a:gd name="T54" fmla="*/ 140 w 622"/>
                  <a:gd name="T55" fmla="*/ 108 h 440"/>
                  <a:gd name="T56" fmla="*/ 22 w 622"/>
                  <a:gd name="T57" fmla="*/ 21 h 440"/>
                  <a:gd name="T58" fmla="*/ 11 w 622"/>
                  <a:gd name="T59" fmla="*/ 45 h 440"/>
                  <a:gd name="T60" fmla="*/ 19 w 622"/>
                  <a:gd name="T61" fmla="*/ 95 h 440"/>
                  <a:gd name="T62" fmla="*/ 19 w 622"/>
                  <a:gd name="T63" fmla="*/ 95 h 44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0"/>
                  <a:gd name="T98" fmla="*/ 622 w 622"/>
                  <a:gd name="T99" fmla="*/ 440 h 44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0">
                    <a:moveTo>
                      <a:pt x="23" y="95"/>
                    </a:moveTo>
                    <a:lnTo>
                      <a:pt x="15" y="217"/>
                    </a:lnTo>
                    <a:lnTo>
                      <a:pt x="30" y="217"/>
                    </a:lnTo>
                    <a:lnTo>
                      <a:pt x="21" y="242"/>
                    </a:lnTo>
                    <a:lnTo>
                      <a:pt x="10" y="226"/>
                    </a:lnTo>
                    <a:lnTo>
                      <a:pt x="0" y="259"/>
                    </a:lnTo>
                    <a:lnTo>
                      <a:pt x="44" y="283"/>
                    </a:lnTo>
                    <a:lnTo>
                      <a:pt x="46" y="294"/>
                    </a:lnTo>
                    <a:lnTo>
                      <a:pt x="57" y="296"/>
                    </a:lnTo>
                    <a:lnTo>
                      <a:pt x="114" y="385"/>
                    </a:lnTo>
                    <a:lnTo>
                      <a:pt x="177" y="382"/>
                    </a:lnTo>
                    <a:lnTo>
                      <a:pt x="224" y="403"/>
                    </a:lnTo>
                    <a:lnTo>
                      <a:pt x="247" y="399"/>
                    </a:lnTo>
                    <a:lnTo>
                      <a:pt x="389" y="403"/>
                    </a:lnTo>
                    <a:lnTo>
                      <a:pt x="551" y="440"/>
                    </a:lnTo>
                    <a:lnTo>
                      <a:pt x="554" y="391"/>
                    </a:lnTo>
                    <a:lnTo>
                      <a:pt x="622" y="108"/>
                    </a:lnTo>
                    <a:lnTo>
                      <a:pt x="191" y="0"/>
                    </a:lnTo>
                    <a:lnTo>
                      <a:pt x="195" y="82"/>
                    </a:lnTo>
                    <a:lnTo>
                      <a:pt x="174" y="150"/>
                    </a:lnTo>
                    <a:lnTo>
                      <a:pt x="170" y="186"/>
                    </a:lnTo>
                    <a:lnTo>
                      <a:pt x="125" y="197"/>
                    </a:lnTo>
                    <a:lnTo>
                      <a:pt x="122" y="181"/>
                    </a:lnTo>
                    <a:lnTo>
                      <a:pt x="159" y="158"/>
                    </a:lnTo>
                    <a:lnTo>
                      <a:pt x="156" y="139"/>
                    </a:lnTo>
                    <a:lnTo>
                      <a:pt x="122" y="144"/>
                    </a:lnTo>
                    <a:lnTo>
                      <a:pt x="148" y="123"/>
                    </a:lnTo>
                    <a:lnTo>
                      <a:pt x="166" y="108"/>
                    </a:lnTo>
                    <a:lnTo>
                      <a:pt x="26" y="21"/>
                    </a:lnTo>
                    <a:lnTo>
                      <a:pt x="15" y="45"/>
                    </a:lnTo>
                    <a:lnTo>
                      <a:pt x="23" y="9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6" name="Freeform 45"/>
              <p:cNvSpPr>
                <a:spLocks/>
              </p:cNvSpPr>
              <p:nvPr/>
            </p:nvSpPr>
            <p:spPr bwMode="auto">
              <a:xfrm>
                <a:off x="1202" y="675"/>
                <a:ext cx="28" cy="32"/>
              </a:xfrm>
              <a:custGeom>
                <a:avLst/>
                <a:gdLst>
                  <a:gd name="T0" fmla="*/ 0 w 29"/>
                  <a:gd name="T1" fmla="*/ 14 h 32"/>
                  <a:gd name="T2" fmla="*/ 19 w 29"/>
                  <a:gd name="T3" fmla="*/ 0 h 32"/>
                  <a:gd name="T4" fmla="*/ 25 w 29"/>
                  <a:gd name="T5" fmla="*/ 14 h 32"/>
                  <a:gd name="T6" fmla="*/ 20 w 29"/>
                  <a:gd name="T7" fmla="*/ 32 h 32"/>
                  <a:gd name="T8" fmla="*/ 0 w 29"/>
                  <a:gd name="T9" fmla="*/ 14 h 32"/>
                  <a:gd name="T10" fmla="*/ 0 w 29"/>
                  <a:gd name="T11" fmla="*/ 14 h 32"/>
                  <a:gd name="T12" fmla="*/ 0 w 29"/>
                  <a:gd name="T13" fmla="*/ 14 h 32"/>
                  <a:gd name="T14" fmla="*/ 0 60000 65536"/>
                  <a:gd name="T15" fmla="*/ 0 60000 65536"/>
                  <a:gd name="T16" fmla="*/ 0 60000 65536"/>
                  <a:gd name="T17" fmla="*/ 0 60000 65536"/>
                  <a:gd name="T18" fmla="*/ 0 60000 65536"/>
                  <a:gd name="T19" fmla="*/ 0 60000 65536"/>
                  <a:gd name="T20" fmla="*/ 0 60000 65536"/>
                  <a:gd name="T21" fmla="*/ 0 w 29"/>
                  <a:gd name="T22" fmla="*/ 0 h 32"/>
                  <a:gd name="T23" fmla="*/ 29 w 29"/>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2">
                    <a:moveTo>
                      <a:pt x="0" y="14"/>
                    </a:moveTo>
                    <a:lnTo>
                      <a:pt x="23" y="0"/>
                    </a:lnTo>
                    <a:lnTo>
                      <a:pt x="29" y="14"/>
                    </a:lnTo>
                    <a:lnTo>
                      <a:pt x="24" y="32"/>
                    </a:lnTo>
                    <a:lnTo>
                      <a:pt x="0" y="1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7" name="Freeform 46"/>
              <p:cNvSpPr>
                <a:spLocks/>
              </p:cNvSpPr>
              <p:nvPr/>
            </p:nvSpPr>
            <p:spPr bwMode="auto">
              <a:xfrm>
                <a:off x="1613" y="1584"/>
                <a:ext cx="504" cy="641"/>
              </a:xfrm>
              <a:custGeom>
                <a:avLst/>
                <a:gdLst>
                  <a:gd name="T0" fmla="*/ 96 w 526"/>
                  <a:gd name="T1" fmla="*/ 0 h 641"/>
                  <a:gd name="T2" fmla="*/ 311 w 526"/>
                  <a:gd name="T3" fmla="*/ 47 h 641"/>
                  <a:gd name="T4" fmla="*/ 295 w 526"/>
                  <a:gd name="T5" fmla="*/ 159 h 641"/>
                  <a:gd name="T6" fmla="*/ 444 w 526"/>
                  <a:gd name="T7" fmla="*/ 186 h 641"/>
                  <a:gd name="T8" fmla="*/ 386 w 526"/>
                  <a:gd name="T9" fmla="*/ 641 h 641"/>
                  <a:gd name="T10" fmla="*/ 0 w 526"/>
                  <a:gd name="T11" fmla="*/ 565 h 641"/>
                  <a:gd name="T12" fmla="*/ 96 w 526"/>
                  <a:gd name="T13" fmla="*/ 0 h 641"/>
                  <a:gd name="T14" fmla="*/ 96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4" y="0"/>
                    </a:moveTo>
                    <a:lnTo>
                      <a:pt x="369" y="47"/>
                    </a:lnTo>
                    <a:lnTo>
                      <a:pt x="350" y="159"/>
                    </a:lnTo>
                    <a:lnTo>
                      <a:pt x="526" y="186"/>
                    </a:lnTo>
                    <a:lnTo>
                      <a:pt x="458" y="641"/>
                    </a:lnTo>
                    <a:lnTo>
                      <a:pt x="0" y="565"/>
                    </a:lnTo>
                    <a:lnTo>
                      <a:pt x="114"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8" name="Freeform 47"/>
              <p:cNvSpPr>
                <a:spLocks/>
              </p:cNvSpPr>
              <p:nvPr/>
            </p:nvSpPr>
            <p:spPr bwMode="auto">
              <a:xfrm>
                <a:off x="906" y="918"/>
                <a:ext cx="710" cy="613"/>
              </a:xfrm>
              <a:custGeom>
                <a:avLst/>
                <a:gdLst>
                  <a:gd name="T0" fmla="*/ 0 w 741"/>
                  <a:gd name="T1" fmla="*/ 458 h 614"/>
                  <a:gd name="T2" fmla="*/ 28 w 741"/>
                  <a:gd name="T3" fmla="*/ 303 h 614"/>
                  <a:gd name="T4" fmla="*/ 58 w 741"/>
                  <a:gd name="T5" fmla="*/ 258 h 614"/>
                  <a:gd name="T6" fmla="*/ 135 w 741"/>
                  <a:gd name="T7" fmla="*/ 0 h 614"/>
                  <a:gd name="T8" fmla="*/ 174 w 741"/>
                  <a:gd name="T9" fmla="*/ 13 h 614"/>
                  <a:gd name="T10" fmla="*/ 176 w 741"/>
                  <a:gd name="T11" fmla="*/ 25 h 614"/>
                  <a:gd name="T12" fmla="*/ 186 w 741"/>
                  <a:gd name="T13" fmla="*/ 26 h 614"/>
                  <a:gd name="T14" fmla="*/ 233 w 741"/>
                  <a:gd name="T15" fmla="*/ 115 h 614"/>
                  <a:gd name="T16" fmla="*/ 286 w 741"/>
                  <a:gd name="T17" fmla="*/ 112 h 614"/>
                  <a:gd name="T18" fmla="*/ 326 w 741"/>
                  <a:gd name="T19" fmla="*/ 133 h 614"/>
                  <a:gd name="T20" fmla="*/ 346 w 741"/>
                  <a:gd name="T21" fmla="*/ 130 h 614"/>
                  <a:gd name="T22" fmla="*/ 466 w 741"/>
                  <a:gd name="T23" fmla="*/ 133 h 614"/>
                  <a:gd name="T24" fmla="*/ 602 w 741"/>
                  <a:gd name="T25" fmla="*/ 170 h 614"/>
                  <a:gd name="T26" fmla="*/ 608 w 741"/>
                  <a:gd name="T27" fmla="*/ 190 h 614"/>
                  <a:gd name="T28" fmla="*/ 625 w 741"/>
                  <a:gd name="T29" fmla="*/ 217 h 614"/>
                  <a:gd name="T30" fmla="*/ 579 w 741"/>
                  <a:gd name="T31" fmla="*/ 301 h 614"/>
                  <a:gd name="T32" fmla="*/ 549 w 741"/>
                  <a:gd name="T33" fmla="*/ 332 h 614"/>
                  <a:gd name="T34" fmla="*/ 544 w 741"/>
                  <a:gd name="T35" fmla="*/ 355 h 614"/>
                  <a:gd name="T36" fmla="*/ 561 w 741"/>
                  <a:gd name="T37" fmla="*/ 377 h 614"/>
                  <a:gd name="T38" fmla="*/ 542 w 741"/>
                  <a:gd name="T39" fmla="*/ 429 h 614"/>
                  <a:gd name="T40" fmla="*/ 505 w 741"/>
                  <a:gd name="T41" fmla="*/ 614 h 614"/>
                  <a:gd name="T42" fmla="*/ 293 w 741"/>
                  <a:gd name="T43" fmla="*/ 554 h 614"/>
                  <a:gd name="T44" fmla="*/ 0 w 741"/>
                  <a:gd name="T45" fmla="*/ 458 h 614"/>
                  <a:gd name="T46" fmla="*/ 0 w 741"/>
                  <a:gd name="T47" fmla="*/ 458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70" y="258"/>
                    </a:lnTo>
                    <a:lnTo>
                      <a:pt x="160" y="0"/>
                    </a:lnTo>
                    <a:lnTo>
                      <a:pt x="207" y="13"/>
                    </a:lnTo>
                    <a:lnTo>
                      <a:pt x="209" y="25"/>
                    </a:lnTo>
                    <a:lnTo>
                      <a:pt x="220" y="26"/>
                    </a:lnTo>
                    <a:lnTo>
                      <a:pt x="277" y="115"/>
                    </a:lnTo>
                    <a:lnTo>
                      <a:pt x="340" y="112"/>
                    </a:lnTo>
                    <a:lnTo>
                      <a:pt x="387" y="133"/>
                    </a:lnTo>
                    <a:lnTo>
                      <a:pt x="410" y="130"/>
                    </a:lnTo>
                    <a:lnTo>
                      <a:pt x="552" y="133"/>
                    </a:lnTo>
                    <a:lnTo>
                      <a:pt x="714" y="170"/>
                    </a:lnTo>
                    <a:lnTo>
                      <a:pt x="722" y="190"/>
                    </a:lnTo>
                    <a:lnTo>
                      <a:pt x="741" y="217"/>
                    </a:lnTo>
                    <a:lnTo>
                      <a:pt x="686" y="301"/>
                    </a:lnTo>
                    <a:lnTo>
                      <a:pt x="651" y="332"/>
                    </a:lnTo>
                    <a:lnTo>
                      <a:pt x="646" y="355"/>
                    </a:lnTo>
                    <a:lnTo>
                      <a:pt x="667" y="377"/>
                    </a:lnTo>
                    <a:lnTo>
                      <a:pt x="644" y="429"/>
                    </a:lnTo>
                    <a:lnTo>
                      <a:pt x="599" y="614"/>
                    </a:lnTo>
                    <a:lnTo>
                      <a:pt x="348" y="554"/>
                    </a:lnTo>
                    <a:lnTo>
                      <a:pt x="0" y="45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49" name="Freeform 48"/>
              <p:cNvSpPr>
                <a:spLocks/>
              </p:cNvSpPr>
              <p:nvPr/>
            </p:nvSpPr>
            <p:spPr bwMode="auto">
              <a:xfrm>
                <a:off x="838" y="1375"/>
                <a:ext cx="706" cy="1229"/>
              </a:xfrm>
              <a:custGeom>
                <a:avLst/>
                <a:gdLst>
                  <a:gd name="T0" fmla="*/ 22 w 738"/>
                  <a:gd name="T1" fmla="*/ 250 h 1229"/>
                  <a:gd name="T2" fmla="*/ 5 w 738"/>
                  <a:gd name="T3" fmla="*/ 345 h 1229"/>
                  <a:gd name="T4" fmla="*/ 64 w 738"/>
                  <a:gd name="T5" fmla="*/ 499 h 1229"/>
                  <a:gd name="T6" fmla="*/ 75 w 738"/>
                  <a:gd name="T7" fmla="*/ 489 h 1229"/>
                  <a:gd name="T8" fmla="*/ 93 w 738"/>
                  <a:gd name="T9" fmla="*/ 554 h 1229"/>
                  <a:gd name="T10" fmla="*/ 64 w 738"/>
                  <a:gd name="T11" fmla="*/ 509 h 1229"/>
                  <a:gd name="T12" fmla="*/ 57 w 738"/>
                  <a:gd name="T13" fmla="*/ 580 h 1229"/>
                  <a:gd name="T14" fmla="*/ 91 w 738"/>
                  <a:gd name="T15" fmla="*/ 624 h 1229"/>
                  <a:gd name="T16" fmla="*/ 69 w 738"/>
                  <a:gd name="T17" fmla="*/ 683 h 1229"/>
                  <a:gd name="T18" fmla="*/ 133 w 738"/>
                  <a:gd name="T19" fmla="*/ 847 h 1229"/>
                  <a:gd name="T20" fmla="*/ 119 w 738"/>
                  <a:gd name="T21" fmla="*/ 907 h 1229"/>
                  <a:gd name="T22" fmla="*/ 205 w 738"/>
                  <a:gd name="T23" fmla="*/ 954 h 1229"/>
                  <a:gd name="T24" fmla="*/ 236 w 738"/>
                  <a:gd name="T25" fmla="*/ 1002 h 1229"/>
                  <a:gd name="T26" fmla="*/ 271 w 738"/>
                  <a:gd name="T27" fmla="*/ 1018 h 1229"/>
                  <a:gd name="T28" fmla="*/ 272 w 738"/>
                  <a:gd name="T29" fmla="*/ 1048 h 1229"/>
                  <a:gd name="T30" fmla="*/ 295 w 738"/>
                  <a:gd name="T31" fmla="*/ 1054 h 1229"/>
                  <a:gd name="T32" fmla="*/ 346 w 738"/>
                  <a:gd name="T33" fmla="*/ 1148 h 1229"/>
                  <a:gd name="T34" fmla="*/ 346 w 738"/>
                  <a:gd name="T35" fmla="*/ 1214 h 1229"/>
                  <a:gd name="T36" fmla="*/ 567 w 738"/>
                  <a:gd name="T37" fmla="*/ 1229 h 1229"/>
                  <a:gd name="T38" fmla="*/ 554 w 738"/>
                  <a:gd name="T39" fmla="*/ 1201 h 1229"/>
                  <a:gd name="T40" fmla="*/ 559 w 738"/>
                  <a:gd name="T41" fmla="*/ 1163 h 1229"/>
                  <a:gd name="T42" fmla="*/ 596 w 738"/>
                  <a:gd name="T43" fmla="*/ 1095 h 1229"/>
                  <a:gd name="T44" fmla="*/ 622 w 738"/>
                  <a:gd name="T45" fmla="*/ 1077 h 1229"/>
                  <a:gd name="T46" fmla="*/ 606 w 738"/>
                  <a:gd name="T47" fmla="*/ 1052 h 1229"/>
                  <a:gd name="T48" fmla="*/ 596 w 738"/>
                  <a:gd name="T49" fmla="*/ 986 h 1229"/>
                  <a:gd name="T50" fmla="*/ 280 w 738"/>
                  <a:gd name="T51" fmla="*/ 423 h 1229"/>
                  <a:gd name="T52" fmla="*/ 353 w 738"/>
                  <a:gd name="T53" fmla="*/ 96 h 1229"/>
                  <a:gd name="T54" fmla="*/ 59 w 738"/>
                  <a:gd name="T55" fmla="*/ 0 h 1229"/>
                  <a:gd name="T56" fmla="*/ 52 w 738"/>
                  <a:gd name="T57" fmla="*/ 20 h 1229"/>
                  <a:gd name="T58" fmla="*/ 0 w 738"/>
                  <a:gd name="T59" fmla="*/ 164 h 1229"/>
                  <a:gd name="T60" fmla="*/ 22 w 738"/>
                  <a:gd name="T61" fmla="*/ 250 h 1229"/>
                  <a:gd name="T62" fmla="*/ 22 w 738"/>
                  <a:gd name="T63" fmla="*/ 250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8"/>
                  <a:gd name="T97" fmla="*/ 0 h 1229"/>
                  <a:gd name="T98" fmla="*/ 738 w 738"/>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8" h="1229">
                    <a:moveTo>
                      <a:pt x="26" y="250"/>
                    </a:moveTo>
                    <a:lnTo>
                      <a:pt x="5" y="345"/>
                    </a:lnTo>
                    <a:lnTo>
                      <a:pt x="76" y="499"/>
                    </a:lnTo>
                    <a:lnTo>
                      <a:pt x="89" y="489"/>
                    </a:lnTo>
                    <a:lnTo>
                      <a:pt x="110" y="554"/>
                    </a:lnTo>
                    <a:lnTo>
                      <a:pt x="76" y="509"/>
                    </a:lnTo>
                    <a:lnTo>
                      <a:pt x="68" y="580"/>
                    </a:lnTo>
                    <a:lnTo>
                      <a:pt x="107" y="624"/>
                    </a:lnTo>
                    <a:lnTo>
                      <a:pt x="81" y="683"/>
                    </a:lnTo>
                    <a:lnTo>
                      <a:pt x="158" y="847"/>
                    </a:lnTo>
                    <a:lnTo>
                      <a:pt x="141" y="907"/>
                    </a:lnTo>
                    <a:lnTo>
                      <a:pt x="243" y="954"/>
                    </a:lnTo>
                    <a:lnTo>
                      <a:pt x="280" y="1002"/>
                    </a:lnTo>
                    <a:lnTo>
                      <a:pt x="322" y="1018"/>
                    </a:lnTo>
                    <a:lnTo>
                      <a:pt x="323" y="1048"/>
                    </a:lnTo>
                    <a:lnTo>
                      <a:pt x="351" y="1054"/>
                    </a:lnTo>
                    <a:lnTo>
                      <a:pt x="411" y="1148"/>
                    </a:lnTo>
                    <a:lnTo>
                      <a:pt x="411" y="1214"/>
                    </a:lnTo>
                    <a:lnTo>
                      <a:pt x="673" y="1229"/>
                    </a:lnTo>
                    <a:lnTo>
                      <a:pt x="657" y="1201"/>
                    </a:lnTo>
                    <a:lnTo>
                      <a:pt x="665" y="1163"/>
                    </a:lnTo>
                    <a:lnTo>
                      <a:pt x="707" y="1095"/>
                    </a:lnTo>
                    <a:lnTo>
                      <a:pt x="738" y="1077"/>
                    </a:lnTo>
                    <a:lnTo>
                      <a:pt x="720" y="1052"/>
                    </a:lnTo>
                    <a:lnTo>
                      <a:pt x="707" y="986"/>
                    </a:lnTo>
                    <a:lnTo>
                      <a:pt x="332" y="423"/>
                    </a:lnTo>
                    <a:lnTo>
                      <a:pt x="419" y="96"/>
                    </a:lnTo>
                    <a:lnTo>
                      <a:pt x="71" y="0"/>
                    </a:lnTo>
                    <a:lnTo>
                      <a:pt x="61" y="20"/>
                    </a:lnTo>
                    <a:lnTo>
                      <a:pt x="0" y="164"/>
                    </a:lnTo>
                    <a:lnTo>
                      <a:pt x="26" y="25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0" name="Freeform 49"/>
              <p:cNvSpPr>
                <a:spLocks/>
              </p:cNvSpPr>
              <p:nvPr/>
            </p:nvSpPr>
            <p:spPr bwMode="auto">
              <a:xfrm>
                <a:off x="1156" y="1471"/>
                <a:ext cx="566" cy="890"/>
              </a:xfrm>
              <a:custGeom>
                <a:avLst/>
                <a:gdLst>
                  <a:gd name="T0" fmla="*/ 0 w 591"/>
                  <a:gd name="T1" fmla="*/ 327 h 890"/>
                  <a:gd name="T2" fmla="*/ 315 w 591"/>
                  <a:gd name="T3" fmla="*/ 890 h 890"/>
                  <a:gd name="T4" fmla="*/ 328 w 591"/>
                  <a:gd name="T5" fmla="*/ 770 h 890"/>
                  <a:gd name="T6" fmla="*/ 346 w 591"/>
                  <a:gd name="T7" fmla="*/ 764 h 890"/>
                  <a:gd name="T8" fmla="*/ 375 w 591"/>
                  <a:gd name="T9" fmla="*/ 785 h 890"/>
                  <a:gd name="T10" fmla="*/ 401 w 591"/>
                  <a:gd name="T11" fmla="*/ 678 h 890"/>
                  <a:gd name="T12" fmla="*/ 497 w 591"/>
                  <a:gd name="T13" fmla="*/ 113 h 890"/>
                  <a:gd name="T14" fmla="*/ 284 w 591"/>
                  <a:gd name="T15" fmla="*/ 60 h 890"/>
                  <a:gd name="T16" fmla="*/ 73 w 591"/>
                  <a:gd name="T17" fmla="*/ 0 h 890"/>
                  <a:gd name="T18" fmla="*/ 0 w 591"/>
                  <a:gd name="T19" fmla="*/ 327 h 890"/>
                  <a:gd name="T20" fmla="*/ 0 w 591"/>
                  <a:gd name="T21" fmla="*/ 327 h 8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890"/>
                  <a:gd name="T35" fmla="*/ 591 w 591"/>
                  <a:gd name="T36" fmla="*/ 890 h 8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890">
                    <a:moveTo>
                      <a:pt x="0" y="327"/>
                    </a:moveTo>
                    <a:lnTo>
                      <a:pt x="375" y="890"/>
                    </a:lnTo>
                    <a:lnTo>
                      <a:pt x="390" y="770"/>
                    </a:lnTo>
                    <a:lnTo>
                      <a:pt x="411" y="764"/>
                    </a:lnTo>
                    <a:lnTo>
                      <a:pt x="446" y="785"/>
                    </a:lnTo>
                    <a:lnTo>
                      <a:pt x="477" y="678"/>
                    </a:lnTo>
                    <a:lnTo>
                      <a:pt x="591" y="113"/>
                    </a:lnTo>
                    <a:lnTo>
                      <a:pt x="338" y="60"/>
                    </a:lnTo>
                    <a:lnTo>
                      <a:pt x="87" y="0"/>
                    </a:lnTo>
                    <a:lnTo>
                      <a:pt x="0" y="32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1" name="Freeform 50"/>
              <p:cNvSpPr>
                <a:spLocks/>
              </p:cNvSpPr>
              <p:nvPr/>
            </p:nvSpPr>
            <p:spPr bwMode="auto">
              <a:xfrm>
                <a:off x="1480" y="757"/>
                <a:ext cx="537" cy="873"/>
              </a:xfrm>
              <a:custGeom>
                <a:avLst/>
                <a:gdLst>
                  <a:gd name="T0" fmla="*/ 0 w 557"/>
                  <a:gd name="T1" fmla="*/ 774 h 873"/>
                  <a:gd name="T2" fmla="*/ 37 w 557"/>
                  <a:gd name="T3" fmla="*/ 589 h 873"/>
                  <a:gd name="T4" fmla="*/ 56 w 557"/>
                  <a:gd name="T5" fmla="*/ 537 h 873"/>
                  <a:gd name="T6" fmla="*/ 39 w 557"/>
                  <a:gd name="T7" fmla="*/ 515 h 873"/>
                  <a:gd name="T8" fmla="*/ 44 w 557"/>
                  <a:gd name="T9" fmla="*/ 492 h 873"/>
                  <a:gd name="T10" fmla="*/ 73 w 557"/>
                  <a:gd name="T11" fmla="*/ 461 h 873"/>
                  <a:gd name="T12" fmla="*/ 119 w 557"/>
                  <a:gd name="T13" fmla="*/ 377 h 873"/>
                  <a:gd name="T14" fmla="*/ 103 w 557"/>
                  <a:gd name="T15" fmla="*/ 350 h 873"/>
                  <a:gd name="T16" fmla="*/ 96 w 557"/>
                  <a:gd name="T17" fmla="*/ 330 h 873"/>
                  <a:gd name="T18" fmla="*/ 99 w 557"/>
                  <a:gd name="T19" fmla="*/ 283 h 873"/>
                  <a:gd name="T20" fmla="*/ 156 w 557"/>
                  <a:gd name="T21" fmla="*/ 0 h 873"/>
                  <a:gd name="T22" fmla="*/ 217 w 557"/>
                  <a:gd name="T23" fmla="*/ 15 h 873"/>
                  <a:gd name="T24" fmla="*/ 197 w 557"/>
                  <a:gd name="T25" fmla="*/ 126 h 873"/>
                  <a:gd name="T26" fmla="*/ 211 w 557"/>
                  <a:gd name="T27" fmla="*/ 165 h 873"/>
                  <a:gd name="T28" fmla="*/ 212 w 557"/>
                  <a:gd name="T29" fmla="*/ 189 h 873"/>
                  <a:gd name="T30" fmla="*/ 204 w 557"/>
                  <a:gd name="T31" fmla="*/ 194 h 873"/>
                  <a:gd name="T32" fmla="*/ 228 w 557"/>
                  <a:gd name="T33" fmla="*/ 220 h 873"/>
                  <a:gd name="T34" fmla="*/ 253 w 557"/>
                  <a:gd name="T35" fmla="*/ 291 h 873"/>
                  <a:gd name="T36" fmla="*/ 261 w 557"/>
                  <a:gd name="T37" fmla="*/ 355 h 873"/>
                  <a:gd name="T38" fmla="*/ 265 w 557"/>
                  <a:gd name="T39" fmla="*/ 389 h 873"/>
                  <a:gd name="T40" fmla="*/ 247 w 557"/>
                  <a:gd name="T41" fmla="*/ 421 h 873"/>
                  <a:gd name="T42" fmla="*/ 259 w 557"/>
                  <a:gd name="T43" fmla="*/ 435 h 873"/>
                  <a:gd name="T44" fmla="*/ 292 w 557"/>
                  <a:gd name="T45" fmla="*/ 414 h 873"/>
                  <a:gd name="T46" fmla="*/ 314 w 557"/>
                  <a:gd name="T47" fmla="*/ 526 h 873"/>
                  <a:gd name="T48" fmla="*/ 329 w 557"/>
                  <a:gd name="T49" fmla="*/ 531 h 873"/>
                  <a:gd name="T50" fmla="*/ 331 w 557"/>
                  <a:gd name="T51" fmla="*/ 563 h 873"/>
                  <a:gd name="T52" fmla="*/ 373 w 557"/>
                  <a:gd name="T53" fmla="*/ 576 h 873"/>
                  <a:gd name="T54" fmla="*/ 437 w 557"/>
                  <a:gd name="T55" fmla="*/ 578 h 873"/>
                  <a:gd name="T56" fmla="*/ 467 w 557"/>
                  <a:gd name="T57" fmla="*/ 593 h 873"/>
                  <a:gd name="T58" fmla="*/ 426 w 557"/>
                  <a:gd name="T59" fmla="*/ 873 h 873"/>
                  <a:gd name="T60" fmla="*/ 212 w 557"/>
                  <a:gd name="T61" fmla="*/ 827 h 873"/>
                  <a:gd name="T62" fmla="*/ 0 w 557"/>
                  <a:gd name="T63" fmla="*/ 774 h 873"/>
                  <a:gd name="T64" fmla="*/ 0 w 557"/>
                  <a:gd name="T65" fmla="*/ 774 h 8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3"/>
                  <a:gd name="T101" fmla="*/ 557 w 557"/>
                  <a:gd name="T102" fmla="*/ 873 h 8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3">
                    <a:moveTo>
                      <a:pt x="0" y="774"/>
                    </a:moveTo>
                    <a:lnTo>
                      <a:pt x="45" y="589"/>
                    </a:lnTo>
                    <a:lnTo>
                      <a:pt x="68" y="537"/>
                    </a:lnTo>
                    <a:lnTo>
                      <a:pt x="47" y="515"/>
                    </a:lnTo>
                    <a:lnTo>
                      <a:pt x="52" y="492"/>
                    </a:lnTo>
                    <a:lnTo>
                      <a:pt x="87" y="461"/>
                    </a:lnTo>
                    <a:lnTo>
                      <a:pt x="142" y="377"/>
                    </a:lnTo>
                    <a:lnTo>
                      <a:pt x="123" y="350"/>
                    </a:lnTo>
                    <a:lnTo>
                      <a:pt x="115" y="330"/>
                    </a:lnTo>
                    <a:lnTo>
                      <a:pt x="118" y="283"/>
                    </a:lnTo>
                    <a:lnTo>
                      <a:pt x="186" y="0"/>
                    </a:lnTo>
                    <a:lnTo>
                      <a:pt x="259" y="15"/>
                    </a:lnTo>
                    <a:lnTo>
                      <a:pt x="235" y="126"/>
                    </a:lnTo>
                    <a:lnTo>
                      <a:pt x="251" y="165"/>
                    </a:lnTo>
                    <a:lnTo>
                      <a:pt x="253" y="189"/>
                    </a:lnTo>
                    <a:lnTo>
                      <a:pt x="244" y="194"/>
                    </a:lnTo>
                    <a:lnTo>
                      <a:pt x="272" y="220"/>
                    </a:lnTo>
                    <a:lnTo>
                      <a:pt x="301" y="291"/>
                    </a:lnTo>
                    <a:lnTo>
                      <a:pt x="311" y="355"/>
                    </a:lnTo>
                    <a:lnTo>
                      <a:pt x="316" y="389"/>
                    </a:lnTo>
                    <a:lnTo>
                      <a:pt x="295" y="421"/>
                    </a:lnTo>
                    <a:lnTo>
                      <a:pt x="309" y="435"/>
                    </a:lnTo>
                    <a:lnTo>
                      <a:pt x="348" y="414"/>
                    </a:lnTo>
                    <a:lnTo>
                      <a:pt x="374" y="526"/>
                    </a:lnTo>
                    <a:lnTo>
                      <a:pt x="392" y="531"/>
                    </a:lnTo>
                    <a:lnTo>
                      <a:pt x="395" y="563"/>
                    </a:lnTo>
                    <a:lnTo>
                      <a:pt x="445" y="576"/>
                    </a:lnTo>
                    <a:lnTo>
                      <a:pt x="523" y="578"/>
                    </a:lnTo>
                    <a:lnTo>
                      <a:pt x="557" y="593"/>
                    </a:lnTo>
                    <a:lnTo>
                      <a:pt x="508" y="873"/>
                    </a:lnTo>
                    <a:lnTo>
                      <a:pt x="253" y="827"/>
                    </a:lnTo>
                    <a:lnTo>
                      <a:pt x="0" y="77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2" name="Freeform 51"/>
              <p:cNvSpPr>
                <a:spLocks/>
              </p:cNvSpPr>
              <p:nvPr/>
            </p:nvSpPr>
            <p:spPr bwMode="auto">
              <a:xfrm>
                <a:off x="1705" y="772"/>
                <a:ext cx="912" cy="590"/>
              </a:xfrm>
              <a:custGeom>
                <a:avLst/>
                <a:gdLst>
                  <a:gd name="T0" fmla="*/ 12 w 952"/>
                  <a:gd name="T1" fmla="*/ 150 h 590"/>
                  <a:gd name="T2" fmla="*/ 14 w 952"/>
                  <a:gd name="T3" fmla="*/ 174 h 590"/>
                  <a:gd name="T4" fmla="*/ 9 w 952"/>
                  <a:gd name="T5" fmla="*/ 179 h 590"/>
                  <a:gd name="T6" fmla="*/ 32 w 952"/>
                  <a:gd name="T7" fmla="*/ 205 h 590"/>
                  <a:gd name="T8" fmla="*/ 55 w 952"/>
                  <a:gd name="T9" fmla="*/ 276 h 590"/>
                  <a:gd name="T10" fmla="*/ 64 w 952"/>
                  <a:gd name="T11" fmla="*/ 340 h 590"/>
                  <a:gd name="T12" fmla="*/ 69 w 952"/>
                  <a:gd name="T13" fmla="*/ 374 h 590"/>
                  <a:gd name="T14" fmla="*/ 51 w 952"/>
                  <a:gd name="T15" fmla="*/ 406 h 590"/>
                  <a:gd name="T16" fmla="*/ 62 w 952"/>
                  <a:gd name="T17" fmla="*/ 420 h 590"/>
                  <a:gd name="T18" fmla="*/ 95 w 952"/>
                  <a:gd name="T19" fmla="*/ 399 h 590"/>
                  <a:gd name="T20" fmla="*/ 117 w 952"/>
                  <a:gd name="T21" fmla="*/ 511 h 590"/>
                  <a:gd name="T22" fmla="*/ 132 w 952"/>
                  <a:gd name="T23" fmla="*/ 516 h 590"/>
                  <a:gd name="T24" fmla="*/ 135 w 952"/>
                  <a:gd name="T25" fmla="*/ 548 h 590"/>
                  <a:gd name="T26" fmla="*/ 146 w 952"/>
                  <a:gd name="T27" fmla="*/ 565 h 590"/>
                  <a:gd name="T28" fmla="*/ 177 w 952"/>
                  <a:gd name="T29" fmla="*/ 561 h 590"/>
                  <a:gd name="T30" fmla="*/ 242 w 952"/>
                  <a:gd name="T31" fmla="*/ 563 h 590"/>
                  <a:gd name="T32" fmla="*/ 271 w 952"/>
                  <a:gd name="T33" fmla="*/ 578 h 590"/>
                  <a:gd name="T34" fmla="*/ 280 w 952"/>
                  <a:gd name="T35" fmla="*/ 519 h 590"/>
                  <a:gd name="T36" fmla="*/ 497 w 952"/>
                  <a:gd name="T37" fmla="*/ 558 h 590"/>
                  <a:gd name="T38" fmla="*/ 764 w 952"/>
                  <a:gd name="T39" fmla="*/ 590 h 590"/>
                  <a:gd name="T40" fmla="*/ 774 w 952"/>
                  <a:gd name="T41" fmla="*/ 484 h 590"/>
                  <a:gd name="T42" fmla="*/ 802 w 952"/>
                  <a:gd name="T43" fmla="*/ 139 h 590"/>
                  <a:gd name="T44" fmla="*/ 446 w 952"/>
                  <a:gd name="T45" fmla="*/ 90 h 590"/>
                  <a:gd name="T46" fmla="*/ 270 w 952"/>
                  <a:gd name="T47" fmla="*/ 56 h 590"/>
                  <a:gd name="T48" fmla="*/ 20 w 952"/>
                  <a:gd name="T49" fmla="*/ 0 h 590"/>
                  <a:gd name="T50" fmla="*/ 0 w 952"/>
                  <a:gd name="T51" fmla="*/ 111 h 590"/>
                  <a:gd name="T52" fmla="*/ 12 w 952"/>
                  <a:gd name="T53" fmla="*/ 150 h 590"/>
                  <a:gd name="T54" fmla="*/ 12 w 952"/>
                  <a:gd name="T55" fmla="*/ 150 h 5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90"/>
                  <a:gd name="T86" fmla="*/ 952 w 952"/>
                  <a:gd name="T87" fmla="*/ 590 h 5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90">
                    <a:moveTo>
                      <a:pt x="16" y="150"/>
                    </a:moveTo>
                    <a:lnTo>
                      <a:pt x="18" y="174"/>
                    </a:lnTo>
                    <a:lnTo>
                      <a:pt x="9" y="179"/>
                    </a:lnTo>
                    <a:lnTo>
                      <a:pt x="37" y="205"/>
                    </a:lnTo>
                    <a:lnTo>
                      <a:pt x="66" y="276"/>
                    </a:lnTo>
                    <a:lnTo>
                      <a:pt x="76" y="340"/>
                    </a:lnTo>
                    <a:lnTo>
                      <a:pt x="81" y="374"/>
                    </a:lnTo>
                    <a:lnTo>
                      <a:pt x="60" y="406"/>
                    </a:lnTo>
                    <a:lnTo>
                      <a:pt x="74" y="420"/>
                    </a:lnTo>
                    <a:lnTo>
                      <a:pt x="113" y="399"/>
                    </a:lnTo>
                    <a:lnTo>
                      <a:pt x="139" y="511"/>
                    </a:lnTo>
                    <a:lnTo>
                      <a:pt x="157" y="516"/>
                    </a:lnTo>
                    <a:lnTo>
                      <a:pt x="160" y="548"/>
                    </a:lnTo>
                    <a:lnTo>
                      <a:pt x="173" y="565"/>
                    </a:lnTo>
                    <a:lnTo>
                      <a:pt x="210" y="561"/>
                    </a:lnTo>
                    <a:lnTo>
                      <a:pt x="288" y="563"/>
                    </a:lnTo>
                    <a:lnTo>
                      <a:pt x="322" y="578"/>
                    </a:lnTo>
                    <a:lnTo>
                      <a:pt x="332" y="519"/>
                    </a:lnTo>
                    <a:lnTo>
                      <a:pt x="591" y="558"/>
                    </a:lnTo>
                    <a:lnTo>
                      <a:pt x="908" y="590"/>
                    </a:lnTo>
                    <a:lnTo>
                      <a:pt x="919" y="484"/>
                    </a:lnTo>
                    <a:lnTo>
                      <a:pt x="952" y="139"/>
                    </a:lnTo>
                    <a:lnTo>
                      <a:pt x="529" y="90"/>
                    </a:lnTo>
                    <a:lnTo>
                      <a:pt x="320" y="56"/>
                    </a:lnTo>
                    <a:lnTo>
                      <a:pt x="24" y="0"/>
                    </a:lnTo>
                    <a:lnTo>
                      <a:pt x="0" y="111"/>
                    </a:lnTo>
                    <a:lnTo>
                      <a:pt x="16" y="15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3" name="Freeform 52"/>
              <p:cNvSpPr>
                <a:spLocks/>
              </p:cNvSpPr>
              <p:nvPr/>
            </p:nvSpPr>
            <p:spPr bwMode="auto">
              <a:xfrm>
                <a:off x="1444" y="2149"/>
                <a:ext cx="605" cy="719"/>
              </a:xfrm>
              <a:custGeom>
                <a:avLst/>
                <a:gdLst>
                  <a:gd name="T0" fmla="*/ 34 w 634"/>
                  <a:gd name="T1" fmla="*/ 455 h 716"/>
                  <a:gd name="T2" fmla="*/ 20 w 634"/>
                  <a:gd name="T3" fmla="*/ 427 h 716"/>
                  <a:gd name="T4" fmla="*/ 28 w 634"/>
                  <a:gd name="T5" fmla="*/ 389 h 716"/>
                  <a:gd name="T6" fmla="*/ 62 w 634"/>
                  <a:gd name="T7" fmla="*/ 321 h 716"/>
                  <a:gd name="T8" fmla="*/ 89 w 634"/>
                  <a:gd name="T9" fmla="*/ 303 h 716"/>
                  <a:gd name="T10" fmla="*/ 74 w 634"/>
                  <a:gd name="T11" fmla="*/ 278 h 716"/>
                  <a:gd name="T12" fmla="*/ 62 w 634"/>
                  <a:gd name="T13" fmla="*/ 212 h 716"/>
                  <a:gd name="T14" fmla="*/ 76 w 634"/>
                  <a:gd name="T15" fmla="*/ 92 h 716"/>
                  <a:gd name="T16" fmla="*/ 93 w 634"/>
                  <a:gd name="T17" fmla="*/ 86 h 716"/>
                  <a:gd name="T18" fmla="*/ 123 w 634"/>
                  <a:gd name="T19" fmla="*/ 107 h 716"/>
                  <a:gd name="T20" fmla="*/ 149 w 634"/>
                  <a:gd name="T21" fmla="*/ 0 h 716"/>
                  <a:gd name="T22" fmla="*/ 536 w 634"/>
                  <a:gd name="T23" fmla="*/ 76 h 716"/>
                  <a:gd name="T24" fmla="*/ 456 w 634"/>
                  <a:gd name="T25" fmla="*/ 716 h 716"/>
                  <a:gd name="T26" fmla="*/ 337 w 634"/>
                  <a:gd name="T27" fmla="*/ 696 h 716"/>
                  <a:gd name="T28" fmla="*/ 263 w 634"/>
                  <a:gd name="T29" fmla="*/ 672 h 716"/>
                  <a:gd name="T30" fmla="*/ 111 w 634"/>
                  <a:gd name="T31" fmla="*/ 601 h 716"/>
                  <a:gd name="T32" fmla="*/ 0 w 634"/>
                  <a:gd name="T33" fmla="*/ 491 h 716"/>
                  <a:gd name="T34" fmla="*/ 34 w 634"/>
                  <a:gd name="T35" fmla="*/ 455 h 716"/>
                  <a:gd name="T36" fmla="*/ 34 w 634"/>
                  <a:gd name="T37" fmla="*/ 455 h 7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4"/>
                  <a:gd name="T58" fmla="*/ 0 h 716"/>
                  <a:gd name="T59" fmla="*/ 634 w 634"/>
                  <a:gd name="T60" fmla="*/ 716 h 7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4" h="716">
                    <a:moveTo>
                      <a:pt x="40" y="455"/>
                    </a:moveTo>
                    <a:lnTo>
                      <a:pt x="24" y="427"/>
                    </a:lnTo>
                    <a:lnTo>
                      <a:pt x="32" y="389"/>
                    </a:lnTo>
                    <a:lnTo>
                      <a:pt x="74" y="321"/>
                    </a:lnTo>
                    <a:lnTo>
                      <a:pt x="105" y="303"/>
                    </a:lnTo>
                    <a:lnTo>
                      <a:pt x="87" y="278"/>
                    </a:lnTo>
                    <a:lnTo>
                      <a:pt x="74" y="212"/>
                    </a:lnTo>
                    <a:lnTo>
                      <a:pt x="89" y="92"/>
                    </a:lnTo>
                    <a:lnTo>
                      <a:pt x="110" y="86"/>
                    </a:lnTo>
                    <a:lnTo>
                      <a:pt x="145" y="107"/>
                    </a:lnTo>
                    <a:lnTo>
                      <a:pt x="176" y="0"/>
                    </a:lnTo>
                    <a:lnTo>
                      <a:pt x="634" y="76"/>
                    </a:lnTo>
                    <a:lnTo>
                      <a:pt x="539" y="716"/>
                    </a:lnTo>
                    <a:lnTo>
                      <a:pt x="398" y="696"/>
                    </a:lnTo>
                    <a:lnTo>
                      <a:pt x="311" y="672"/>
                    </a:lnTo>
                    <a:lnTo>
                      <a:pt x="131" y="601"/>
                    </a:lnTo>
                    <a:lnTo>
                      <a:pt x="0" y="491"/>
                    </a:lnTo>
                    <a:lnTo>
                      <a:pt x="40" y="45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4" name="Freeform 53"/>
              <p:cNvSpPr>
                <a:spLocks/>
              </p:cNvSpPr>
              <p:nvPr/>
            </p:nvSpPr>
            <p:spPr bwMode="auto">
              <a:xfrm>
                <a:off x="1948" y="1291"/>
                <a:ext cx="626" cy="527"/>
              </a:xfrm>
              <a:custGeom>
                <a:avLst/>
                <a:gdLst>
                  <a:gd name="T0" fmla="*/ 0 w 654"/>
                  <a:gd name="T1" fmla="*/ 452 h 526"/>
                  <a:gd name="T2" fmla="*/ 66 w 654"/>
                  <a:gd name="T3" fmla="*/ 0 h 526"/>
                  <a:gd name="T4" fmla="*/ 283 w 654"/>
                  <a:gd name="T5" fmla="*/ 39 h 526"/>
                  <a:gd name="T6" fmla="*/ 548 w 654"/>
                  <a:gd name="T7" fmla="*/ 71 h 526"/>
                  <a:gd name="T8" fmla="*/ 531 w 654"/>
                  <a:gd name="T9" fmla="*/ 300 h 526"/>
                  <a:gd name="T10" fmla="*/ 514 w 654"/>
                  <a:gd name="T11" fmla="*/ 526 h 526"/>
                  <a:gd name="T12" fmla="*/ 147 w 654"/>
                  <a:gd name="T13" fmla="*/ 479 h 526"/>
                  <a:gd name="T14" fmla="*/ 0 w 654"/>
                  <a:gd name="T15" fmla="*/ 452 h 526"/>
                  <a:gd name="T16" fmla="*/ 0 w 654"/>
                  <a:gd name="T17" fmla="*/ 452 h 5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4"/>
                  <a:gd name="T28" fmla="*/ 0 h 526"/>
                  <a:gd name="T29" fmla="*/ 654 w 654"/>
                  <a:gd name="T30" fmla="*/ 526 h 5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4" h="526">
                    <a:moveTo>
                      <a:pt x="0" y="452"/>
                    </a:moveTo>
                    <a:lnTo>
                      <a:pt x="78" y="0"/>
                    </a:lnTo>
                    <a:lnTo>
                      <a:pt x="337" y="39"/>
                    </a:lnTo>
                    <a:lnTo>
                      <a:pt x="654" y="71"/>
                    </a:lnTo>
                    <a:lnTo>
                      <a:pt x="633" y="300"/>
                    </a:lnTo>
                    <a:lnTo>
                      <a:pt x="612" y="526"/>
                    </a:lnTo>
                    <a:lnTo>
                      <a:pt x="176" y="479"/>
                    </a:lnTo>
                    <a:lnTo>
                      <a:pt x="0" y="45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5" name="Freeform 54"/>
              <p:cNvSpPr>
                <a:spLocks/>
              </p:cNvSpPr>
              <p:nvPr/>
            </p:nvSpPr>
            <p:spPr bwMode="auto">
              <a:xfrm>
                <a:off x="2052" y="1770"/>
                <a:ext cx="650" cy="522"/>
              </a:xfrm>
              <a:custGeom>
                <a:avLst/>
                <a:gdLst>
                  <a:gd name="T0" fmla="*/ 56 w 679"/>
                  <a:gd name="T1" fmla="*/ 0 h 522"/>
                  <a:gd name="T2" fmla="*/ 422 w 679"/>
                  <a:gd name="T3" fmla="*/ 47 h 522"/>
                  <a:gd name="T4" fmla="*/ 570 w 679"/>
                  <a:gd name="T5" fmla="*/ 63 h 522"/>
                  <a:gd name="T6" fmla="*/ 564 w 679"/>
                  <a:gd name="T7" fmla="*/ 175 h 522"/>
                  <a:gd name="T8" fmla="*/ 545 w 679"/>
                  <a:gd name="T9" fmla="*/ 522 h 522"/>
                  <a:gd name="T10" fmla="*/ 469 w 679"/>
                  <a:gd name="T11" fmla="*/ 515 h 522"/>
                  <a:gd name="T12" fmla="*/ 235 w 679"/>
                  <a:gd name="T13" fmla="*/ 491 h 522"/>
                  <a:gd name="T14" fmla="*/ 0 w 679"/>
                  <a:gd name="T15" fmla="*/ 455 h 522"/>
                  <a:gd name="T16" fmla="*/ 56 w 679"/>
                  <a:gd name="T17" fmla="*/ 0 h 522"/>
                  <a:gd name="T18" fmla="*/ 56 w 679"/>
                  <a:gd name="T19" fmla="*/ 0 h 5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9"/>
                  <a:gd name="T31" fmla="*/ 0 h 522"/>
                  <a:gd name="T32" fmla="*/ 679 w 679"/>
                  <a:gd name="T33" fmla="*/ 522 h 5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9" h="522">
                    <a:moveTo>
                      <a:pt x="68" y="0"/>
                    </a:moveTo>
                    <a:lnTo>
                      <a:pt x="504" y="47"/>
                    </a:lnTo>
                    <a:lnTo>
                      <a:pt x="679" y="63"/>
                    </a:lnTo>
                    <a:lnTo>
                      <a:pt x="671" y="175"/>
                    </a:lnTo>
                    <a:lnTo>
                      <a:pt x="648" y="522"/>
                    </a:lnTo>
                    <a:lnTo>
                      <a:pt x="559" y="515"/>
                    </a:lnTo>
                    <a:lnTo>
                      <a:pt x="280" y="491"/>
                    </a:lnTo>
                    <a:lnTo>
                      <a:pt x="0" y="455"/>
                    </a:lnTo>
                    <a:lnTo>
                      <a:pt x="68"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6" name="Freeform 55"/>
              <p:cNvSpPr>
                <a:spLocks/>
              </p:cNvSpPr>
              <p:nvPr/>
            </p:nvSpPr>
            <p:spPr bwMode="auto">
              <a:xfrm>
                <a:off x="1961" y="2225"/>
                <a:ext cx="625" cy="651"/>
              </a:xfrm>
              <a:custGeom>
                <a:avLst/>
                <a:gdLst>
                  <a:gd name="T0" fmla="*/ 69 w 654"/>
                  <a:gd name="T1" fmla="*/ 651 h 651"/>
                  <a:gd name="T2" fmla="*/ 76 w 654"/>
                  <a:gd name="T3" fmla="*/ 602 h 651"/>
                  <a:gd name="T4" fmla="*/ 213 w 654"/>
                  <a:gd name="T5" fmla="*/ 623 h 651"/>
                  <a:gd name="T6" fmla="*/ 206 w 654"/>
                  <a:gd name="T7" fmla="*/ 599 h 651"/>
                  <a:gd name="T8" fmla="*/ 503 w 654"/>
                  <a:gd name="T9" fmla="*/ 631 h 651"/>
                  <a:gd name="T10" fmla="*/ 548 w 654"/>
                  <a:gd name="T11" fmla="*/ 60 h 651"/>
                  <a:gd name="T12" fmla="*/ 315 w 654"/>
                  <a:gd name="T13" fmla="*/ 36 h 651"/>
                  <a:gd name="T14" fmla="*/ 79 w 654"/>
                  <a:gd name="T15" fmla="*/ 0 h 651"/>
                  <a:gd name="T16" fmla="*/ 0 w 654"/>
                  <a:gd name="T17" fmla="*/ 640 h 651"/>
                  <a:gd name="T18" fmla="*/ 69 w 654"/>
                  <a:gd name="T19" fmla="*/ 651 h 651"/>
                  <a:gd name="T20" fmla="*/ 69 w 654"/>
                  <a:gd name="T21" fmla="*/ 651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1" y="602"/>
                    </a:lnTo>
                    <a:lnTo>
                      <a:pt x="254" y="623"/>
                    </a:lnTo>
                    <a:lnTo>
                      <a:pt x="246" y="599"/>
                    </a:lnTo>
                    <a:lnTo>
                      <a:pt x="601" y="631"/>
                    </a:lnTo>
                    <a:lnTo>
                      <a:pt x="654" y="60"/>
                    </a:lnTo>
                    <a:lnTo>
                      <a:pt x="375" y="36"/>
                    </a:lnTo>
                    <a:lnTo>
                      <a:pt x="95" y="0"/>
                    </a:lnTo>
                    <a:lnTo>
                      <a:pt x="0" y="640"/>
                    </a:lnTo>
                    <a:lnTo>
                      <a:pt x="82" y="65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7" name="Freeform 56"/>
              <p:cNvSpPr>
                <a:spLocks/>
              </p:cNvSpPr>
              <p:nvPr/>
            </p:nvSpPr>
            <p:spPr bwMode="auto">
              <a:xfrm>
                <a:off x="2196" y="2345"/>
                <a:ext cx="1247" cy="1225"/>
              </a:xfrm>
              <a:custGeom>
                <a:avLst/>
                <a:gdLst>
                  <a:gd name="T0" fmla="*/ 0 w 1302"/>
                  <a:gd name="T1" fmla="*/ 479 h 1225"/>
                  <a:gd name="T2" fmla="*/ 299 w 1302"/>
                  <a:gd name="T3" fmla="*/ 511 h 1225"/>
                  <a:gd name="T4" fmla="*/ 339 w 1302"/>
                  <a:gd name="T5" fmla="*/ 0 h 1225"/>
                  <a:gd name="T6" fmla="*/ 576 w 1302"/>
                  <a:gd name="T7" fmla="*/ 16 h 1225"/>
                  <a:gd name="T8" fmla="*/ 568 w 1302"/>
                  <a:gd name="T9" fmla="*/ 236 h 1225"/>
                  <a:gd name="T10" fmla="*/ 592 w 1302"/>
                  <a:gd name="T11" fmla="*/ 259 h 1225"/>
                  <a:gd name="T12" fmla="*/ 614 w 1302"/>
                  <a:gd name="T13" fmla="*/ 259 h 1225"/>
                  <a:gd name="T14" fmla="*/ 631 w 1302"/>
                  <a:gd name="T15" fmla="*/ 280 h 1225"/>
                  <a:gd name="T16" fmla="*/ 667 w 1302"/>
                  <a:gd name="T17" fmla="*/ 290 h 1225"/>
                  <a:gd name="T18" fmla="*/ 737 w 1302"/>
                  <a:gd name="T19" fmla="*/ 327 h 1225"/>
                  <a:gd name="T20" fmla="*/ 750 w 1302"/>
                  <a:gd name="T21" fmla="*/ 311 h 1225"/>
                  <a:gd name="T22" fmla="*/ 797 w 1302"/>
                  <a:gd name="T23" fmla="*/ 341 h 1225"/>
                  <a:gd name="T24" fmla="*/ 858 w 1302"/>
                  <a:gd name="T25" fmla="*/ 341 h 1225"/>
                  <a:gd name="T26" fmla="*/ 901 w 1302"/>
                  <a:gd name="T27" fmla="*/ 327 h 1225"/>
                  <a:gd name="T28" fmla="*/ 958 w 1302"/>
                  <a:gd name="T29" fmla="*/ 314 h 1225"/>
                  <a:gd name="T30" fmla="*/ 1011 w 1302"/>
                  <a:gd name="T31" fmla="*/ 348 h 1225"/>
                  <a:gd name="T32" fmla="*/ 1021 w 1302"/>
                  <a:gd name="T33" fmla="*/ 359 h 1225"/>
                  <a:gd name="T34" fmla="*/ 1048 w 1302"/>
                  <a:gd name="T35" fmla="*/ 359 h 1225"/>
                  <a:gd name="T36" fmla="*/ 1054 w 1302"/>
                  <a:gd name="T37" fmla="*/ 541 h 1225"/>
                  <a:gd name="T38" fmla="*/ 1096 w 1302"/>
                  <a:gd name="T39" fmla="*/ 630 h 1225"/>
                  <a:gd name="T40" fmla="*/ 1080 w 1302"/>
                  <a:gd name="T41" fmla="*/ 699 h 1225"/>
                  <a:gd name="T42" fmla="*/ 1083 w 1302"/>
                  <a:gd name="T43" fmla="*/ 757 h 1225"/>
                  <a:gd name="T44" fmla="*/ 1064 w 1302"/>
                  <a:gd name="T45" fmla="*/ 787 h 1225"/>
                  <a:gd name="T46" fmla="*/ 1072 w 1302"/>
                  <a:gd name="T47" fmla="*/ 796 h 1225"/>
                  <a:gd name="T48" fmla="*/ 1028 w 1302"/>
                  <a:gd name="T49" fmla="*/ 812 h 1225"/>
                  <a:gd name="T50" fmla="*/ 991 w 1302"/>
                  <a:gd name="T51" fmla="*/ 817 h 1225"/>
                  <a:gd name="T52" fmla="*/ 999 w 1302"/>
                  <a:gd name="T53" fmla="*/ 785 h 1225"/>
                  <a:gd name="T54" fmla="*/ 978 w 1302"/>
                  <a:gd name="T55" fmla="*/ 803 h 1225"/>
                  <a:gd name="T56" fmla="*/ 980 w 1302"/>
                  <a:gd name="T57" fmla="*/ 840 h 1225"/>
                  <a:gd name="T58" fmla="*/ 956 w 1302"/>
                  <a:gd name="T59" fmla="*/ 877 h 1225"/>
                  <a:gd name="T60" fmla="*/ 827 w 1302"/>
                  <a:gd name="T61" fmla="*/ 955 h 1225"/>
                  <a:gd name="T62" fmla="*/ 785 w 1302"/>
                  <a:gd name="T63" fmla="*/ 1005 h 1225"/>
                  <a:gd name="T64" fmla="*/ 748 w 1302"/>
                  <a:gd name="T65" fmla="*/ 1112 h 1225"/>
                  <a:gd name="T66" fmla="*/ 780 w 1302"/>
                  <a:gd name="T67" fmla="*/ 1225 h 1225"/>
                  <a:gd name="T68" fmla="*/ 748 w 1302"/>
                  <a:gd name="T69" fmla="*/ 1225 h 1225"/>
                  <a:gd name="T70" fmla="*/ 609 w 1302"/>
                  <a:gd name="T71" fmla="*/ 1167 h 1225"/>
                  <a:gd name="T72" fmla="*/ 594 w 1302"/>
                  <a:gd name="T73" fmla="*/ 1118 h 1225"/>
                  <a:gd name="T74" fmla="*/ 578 w 1302"/>
                  <a:gd name="T75" fmla="*/ 1096 h 1225"/>
                  <a:gd name="T76" fmla="*/ 574 w 1302"/>
                  <a:gd name="T77" fmla="*/ 1033 h 1225"/>
                  <a:gd name="T78" fmla="*/ 549 w 1302"/>
                  <a:gd name="T79" fmla="*/ 1008 h 1225"/>
                  <a:gd name="T80" fmla="*/ 470 w 1302"/>
                  <a:gd name="T81" fmla="*/ 838 h 1225"/>
                  <a:gd name="T82" fmla="*/ 436 w 1302"/>
                  <a:gd name="T83" fmla="*/ 806 h 1225"/>
                  <a:gd name="T84" fmla="*/ 425 w 1302"/>
                  <a:gd name="T85" fmla="*/ 778 h 1225"/>
                  <a:gd name="T86" fmla="*/ 315 w 1302"/>
                  <a:gd name="T87" fmla="*/ 772 h 1225"/>
                  <a:gd name="T88" fmla="*/ 256 w 1302"/>
                  <a:gd name="T89" fmla="*/ 853 h 1225"/>
                  <a:gd name="T90" fmla="*/ 156 w 1302"/>
                  <a:gd name="T91" fmla="*/ 769 h 1225"/>
                  <a:gd name="T92" fmla="*/ 127 w 1302"/>
                  <a:gd name="T93" fmla="*/ 652 h 1225"/>
                  <a:gd name="T94" fmla="*/ 32 w 1302"/>
                  <a:gd name="T95" fmla="*/ 542 h 1225"/>
                  <a:gd name="T96" fmla="*/ 19 w 1302"/>
                  <a:gd name="T97" fmla="*/ 508 h 1225"/>
                  <a:gd name="T98" fmla="*/ 8 w 1302"/>
                  <a:gd name="T99" fmla="*/ 503 h 1225"/>
                  <a:gd name="T100" fmla="*/ 0 w 1302"/>
                  <a:gd name="T101" fmla="*/ 479 h 1225"/>
                  <a:gd name="T102" fmla="*/ 0 w 1302"/>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2"/>
                  <a:gd name="T157" fmla="*/ 0 h 1225"/>
                  <a:gd name="T158" fmla="*/ 1302 w 1302"/>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2" h="1225">
                    <a:moveTo>
                      <a:pt x="0" y="479"/>
                    </a:moveTo>
                    <a:lnTo>
                      <a:pt x="355" y="511"/>
                    </a:lnTo>
                    <a:lnTo>
                      <a:pt x="403" y="0"/>
                    </a:lnTo>
                    <a:lnTo>
                      <a:pt x="685" y="16"/>
                    </a:lnTo>
                    <a:lnTo>
                      <a:pt x="675" y="236"/>
                    </a:lnTo>
                    <a:lnTo>
                      <a:pt x="703" y="259"/>
                    </a:lnTo>
                    <a:lnTo>
                      <a:pt x="729" y="259"/>
                    </a:lnTo>
                    <a:lnTo>
                      <a:pt x="750" y="280"/>
                    </a:lnTo>
                    <a:lnTo>
                      <a:pt x="792" y="290"/>
                    </a:lnTo>
                    <a:lnTo>
                      <a:pt x="876" y="327"/>
                    </a:lnTo>
                    <a:lnTo>
                      <a:pt x="892" y="311"/>
                    </a:lnTo>
                    <a:lnTo>
                      <a:pt x="947" y="341"/>
                    </a:lnTo>
                    <a:lnTo>
                      <a:pt x="1020" y="341"/>
                    </a:lnTo>
                    <a:lnTo>
                      <a:pt x="1070" y="327"/>
                    </a:lnTo>
                    <a:lnTo>
                      <a:pt x="1138" y="314"/>
                    </a:lnTo>
                    <a:lnTo>
                      <a:pt x="1203" y="348"/>
                    </a:lnTo>
                    <a:lnTo>
                      <a:pt x="1213" y="359"/>
                    </a:lnTo>
                    <a:lnTo>
                      <a:pt x="1245" y="359"/>
                    </a:lnTo>
                    <a:lnTo>
                      <a:pt x="1253" y="541"/>
                    </a:lnTo>
                    <a:lnTo>
                      <a:pt x="1302" y="630"/>
                    </a:lnTo>
                    <a:lnTo>
                      <a:pt x="1284" y="699"/>
                    </a:lnTo>
                    <a:lnTo>
                      <a:pt x="1287" y="757"/>
                    </a:lnTo>
                    <a:lnTo>
                      <a:pt x="1264" y="787"/>
                    </a:lnTo>
                    <a:lnTo>
                      <a:pt x="1274" y="796"/>
                    </a:lnTo>
                    <a:lnTo>
                      <a:pt x="1221" y="812"/>
                    </a:lnTo>
                    <a:lnTo>
                      <a:pt x="1179" y="817"/>
                    </a:lnTo>
                    <a:lnTo>
                      <a:pt x="1187" y="785"/>
                    </a:lnTo>
                    <a:lnTo>
                      <a:pt x="1162" y="803"/>
                    </a:lnTo>
                    <a:lnTo>
                      <a:pt x="1164" y="840"/>
                    </a:lnTo>
                    <a:lnTo>
                      <a:pt x="1136" y="877"/>
                    </a:lnTo>
                    <a:lnTo>
                      <a:pt x="983" y="955"/>
                    </a:lnTo>
                    <a:lnTo>
                      <a:pt x="933" y="1005"/>
                    </a:lnTo>
                    <a:lnTo>
                      <a:pt x="889" y="1112"/>
                    </a:lnTo>
                    <a:lnTo>
                      <a:pt x="926" y="1225"/>
                    </a:lnTo>
                    <a:lnTo>
                      <a:pt x="889" y="1225"/>
                    </a:lnTo>
                    <a:lnTo>
                      <a:pt x="724" y="1167"/>
                    </a:lnTo>
                    <a:lnTo>
                      <a:pt x="706" y="1118"/>
                    </a:lnTo>
                    <a:lnTo>
                      <a:pt x="688" y="1096"/>
                    </a:lnTo>
                    <a:lnTo>
                      <a:pt x="682" y="1033"/>
                    </a:lnTo>
                    <a:lnTo>
                      <a:pt x="651" y="1008"/>
                    </a:lnTo>
                    <a:lnTo>
                      <a:pt x="560" y="838"/>
                    </a:lnTo>
                    <a:lnTo>
                      <a:pt x="518" y="806"/>
                    </a:lnTo>
                    <a:lnTo>
                      <a:pt x="505" y="778"/>
                    </a:lnTo>
                    <a:lnTo>
                      <a:pt x="374" y="772"/>
                    </a:lnTo>
                    <a:lnTo>
                      <a:pt x="304" y="853"/>
                    </a:lnTo>
                    <a:lnTo>
                      <a:pt x="185" y="769"/>
                    </a:lnTo>
                    <a:lnTo>
                      <a:pt x="151" y="652"/>
                    </a:lnTo>
                    <a:lnTo>
                      <a:pt x="37" y="542"/>
                    </a:lnTo>
                    <a:lnTo>
                      <a:pt x="23" y="508"/>
                    </a:lnTo>
                    <a:lnTo>
                      <a:pt x="8" y="503"/>
                    </a:lnTo>
                    <a:lnTo>
                      <a:pt x="0" y="47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8" name="Freeform 57"/>
              <p:cNvSpPr>
                <a:spLocks/>
              </p:cNvSpPr>
              <p:nvPr/>
            </p:nvSpPr>
            <p:spPr bwMode="auto">
              <a:xfrm>
                <a:off x="2585" y="911"/>
                <a:ext cx="582" cy="374"/>
              </a:xfrm>
              <a:custGeom>
                <a:avLst/>
                <a:gdLst>
                  <a:gd name="T0" fmla="*/ 29 w 612"/>
                  <a:gd name="T1" fmla="*/ 0 h 375"/>
                  <a:gd name="T2" fmla="*/ 475 w 612"/>
                  <a:gd name="T3" fmla="*/ 27 h 375"/>
                  <a:gd name="T4" fmla="*/ 479 w 612"/>
                  <a:gd name="T5" fmla="*/ 121 h 375"/>
                  <a:gd name="T6" fmla="*/ 499 w 612"/>
                  <a:gd name="T7" fmla="*/ 197 h 375"/>
                  <a:gd name="T8" fmla="*/ 502 w 612"/>
                  <a:gd name="T9" fmla="*/ 296 h 375"/>
                  <a:gd name="T10" fmla="*/ 514 w 612"/>
                  <a:gd name="T11" fmla="*/ 375 h 375"/>
                  <a:gd name="T12" fmla="*/ 244 w 612"/>
                  <a:gd name="T13" fmla="*/ 366 h 375"/>
                  <a:gd name="T14" fmla="*/ 0 w 612"/>
                  <a:gd name="T15" fmla="*/ 345 h 375"/>
                  <a:gd name="T16" fmla="*/ 29 w 612"/>
                  <a:gd name="T17" fmla="*/ 0 h 375"/>
                  <a:gd name="T18" fmla="*/ 29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3" y="0"/>
                    </a:moveTo>
                    <a:lnTo>
                      <a:pt x="565" y="27"/>
                    </a:lnTo>
                    <a:lnTo>
                      <a:pt x="569" y="121"/>
                    </a:lnTo>
                    <a:lnTo>
                      <a:pt x="593" y="197"/>
                    </a:lnTo>
                    <a:lnTo>
                      <a:pt x="596" y="296"/>
                    </a:lnTo>
                    <a:lnTo>
                      <a:pt x="612" y="375"/>
                    </a:lnTo>
                    <a:lnTo>
                      <a:pt x="290" y="366"/>
                    </a:lnTo>
                    <a:lnTo>
                      <a:pt x="0" y="345"/>
                    </a:lnTo>
                    <a:lnTo>
                      <a:pt x="33"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59" name="Freeform 58"/>
              <p:cNvSpPr>
                <a:spLocks/>
              </p:cNvSpPr>
              <p:nvPr/>
            </p:nvSpPr>
            <p:spPr bwMode="auto">
              <a:xfrm>
                <a:off x="2553" y="1256"/>
                <a:ext cx="625" cy="425"/>
              </a:xfrm>
              <a:custGeom>
                <a:avLst/>
                <a:gdLst>
                  <a:gd name="T0" fmla="*/ 28 w 654"/>
                  <a:gd name="T1" fmla="*/ 0 h 427"/>
                  <a:gd name="T2" fmla="*/ 272 w 654"/>
                  <a:gd name="T3" fmla="*/ 21 h 427"/>
                  <a:gd name="T4" fmla="*/ 545 w 654"/>
                  <a:gd name="T5" fmla="*/ 30 h 427"/>
                  <a:gd name="T6" fmla="*/ 524 w 654"/>
                  <a:gd name="T7" fmla="*/ 71 h 427"/>
                  <a:gd name="T8" fmla="*/ 552 w 654"/>
                  <a:gd name="T9" fmla="*/ 100 h 427"/>
                  <a:gd name="T10" fmla="*/ 550 w 654"/>
                  <a:gd name="T11" fmla="*/ 310 h 427"/>
                  <a:gd name="T12" fmla="*/ 541 w 654"/>
                  <a:gd name="T13" fmla="*/ 309 h 427"/>
                  <a:gd name="T14" fmla="*/ 541 w 654"/>
                  <a:gd name="T15" fmla="*/ 336 h 427"/>
                  <a:gd name="T16" fmla="*/ 549 w 654"/>
                  <a:gd name="T17" fmla="*/ 356 h 427"/>
                  <a:gd name="T18" fmla="*/ 545 w 654"/>
                  <a:gd name="T19" fmla="*/ 377 h 427"/>
                  <a:gd name="T20" fmla="*/ 549 w 654"/>
                  <a:gd name="T21" fmla="*/ 427 h 427"/>
                  <a:gd name="T22" fmla="*/ 538 w 654"/>
                  <a:gd name="T23" fmla="*/ 420 h 427"/>
                  <a:gd name="T24" fmla="*/ 523 w 654"/>
                  <a:gd name="T25" fmla="*/ 403 h 427"/>
                  <a:gd name="T26" fmla="*/ 476 w 654"/>
                  <a:gd name="T27" fmla="*/ 383 h 427"/>
                  <a:gd name="T28" fmla="*/ 427 w 654"/>
                  <a:gd name="T29" fmla="*/ 386 h 427"/>
                  <a:gd name="T30" fmla="*/ 399 w 654"/>
                  <a:gd name="T31" fmla="*/ 362 h 427"/>
                  <a:gd name="T32" fmla="*/ 0 w 654"/>
                  <a:gd name="T33" fmla="*/ 335 h 427"/>
                  <a:gd name="T34" fmla="*/ 28 w 654"/>
                  <a:gd name="T35" fmla="*/ 0 h 427"/>
                  <a:gd name="T36" fmla="*/ 28 w 654"/>
                  <a:gd name="T37" fmla="*/ 0 h 4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7"/>
                  <a:gd name="T59" fmla="*/ 654 w 654"/>
                  <a:gd name="T60" fmla="*/ 427 h 4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7">
                    <a:moveTo>
                      <a:pt x="32" y="0"/>
                    </a:moveTo>
                    <a:lnTo>
                      <a:pt x="322" y="21"/>
                    </a:lnTo>
                    <a:lnTo>
                      <a:pt x="644" y="30"/>
                    </a:lnTo>
                    <a:lnTo>
                      <a:pt x="622" y="71"/>
                    </a:lnTo>
                    <a:lnTo>
                      <a:pt x="654" y="100"/>
                    </a:lnTo>
                    <a:lnTo>
                      <a:pt x="652" y="310"/>
                    </a:lnTo>
                    <a:lnTo>
                      <a:pt x="639" y="309"/>
                    </a:lnTo>
                    <a:lnTo>
                      <a:pt x="639" y="336"/>
                    </a:lnTo>
                    <a:lnTo>
                      <a:pt x="651" y="356"/>
                    </a:lnTo>
                    <a:lnTo>
                      <a:pt x="644" y="377"/>
                    </a:lnTo>
                    <a:lnTo>
                      <a:pt x="651" y="427"/>
                    </a:lnTo>
                    <a:lnTo>
                      <a:pt x="636" y="420"/>
                    </a:lnTo>
                    <a:lnTo>
                      <a:pt x="618" y="403"/>
                    </a:lnTo>
                    <a:lnTo>
                      <a:pt x="562" y="383"/>
                    </a:lnTo>
                    <a:lnTo>
                      <a:pt x="505" y="386"/>
                    </a:lnTo>
                    <a:lnTo>
                      <a:pt x="473" y="362"/>
                    </a:lnTo>
                    <a:lnTo>
                      <a:pt x="0" y="335"/>
                    </a:lnTo>
                    <a:lnTo>
                      <a:pt x="32"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0" name="Freeform 59"/>
              <p:cNvSpPr>
                <a:spLocks/>
              </p:cNvSpPr>
              <p:nvPr/>
            </p:nvSpPr>
            <p:spPr bwMode="auto">
              <a:xfrm>
                <a:off x="2534" y="1591"/>
                <a:ext cx="735" cy="374"/>
              </a:xfrm>
              <a:custGeom>
                <a:avLst/>
                <a:gdLst>
                  <a:gd name="T0" fmla="*/ 17 w 767"/>
                  <a:gd name="T1" fmla="*/ 0 h 374"/>
                  <a:gd name="T2" fmla="*/ 416 w 767"/>
                  <a:gd name="T3" fmla="*/ 27 h 374"/>
                  <a:gd name="T4" fmla="*/ 444 w 767"/>
                  <a:gd name="T5" fmla="*/ 51 h 374"/>
                  <a:gd name="T6" fmla="*/ 493 w 767"/>
                  <a:gd name="T7" fmla="*/ 48 h 374"/>
                  <a:gd name="T8" fmla="*/ 539 w 767"/>
                  <a:gd name="T9" fmla="*/ 68 h 374"/>
                  <a:gd name="T10" fmla="*/ 555 w 767"/>
                  <a:gd name="T11" fmla="*/ 85 h 374"/>
                  <a:gd name="T12" fmla="*/ 566 w 767"/>
                  <a:gd name="T13" fmla="*/ 92 h 374"/>
                  <a:gd name="T14" fmla="*/ 588 w 767"/>
                  <a:gd name="T15" fmla="*/ 163 h 374"/>
                  <a:gd name="T16" fmla="*/ 588 w 767"/>
                  <a:gd name="T17" fmla="*/ 184 h 374"/>
                  <a:gd name="T18" fmla="*/ 603 w 767"/>
                  <a:gd name="T19" fmla="*/ 218 h 374"/>
                  <a:gd name="T20" fmla="*/ 610 w 767"/>
                  <a:gd name="T21" fmla="*/ 272 h 374"/>
                  <a:gd name="T22" fmla="*/ 606 w 767"/>
                  <a:gd name="T23" fmla="*/ 288 h 374"/>
                  <a:gd name="T24" fmla="*/ 616 w 767"/>
                  <a:gd name="T25" fmla="*/ 306 h 374"/>
                  <a:gd name="T26" fmla="*/ 647 w 767"/>
                  <a:gd name="T27" fmla="*/ 374 h 374"/>
                  <a:gd name="T28" fmla="*/ 359 w 767"/>
                  <a:gd name="T29" fmla="*/ 370 h 374"/>
                  <a:gd name="T30" fmla="*/ 141 w 767"/>
                  <a:gd name="T31" fmla="*/ 354 h 374"/>
                  <a:gd name="T32" fmla="*/ 148 w 767"/>
                  <a:gd name="T33" fmla="*/ 242 h 374"/>
                  <a:gd name="T34" fmla="*/ 0 w 767"/>
                  <a:gd name="T35" fmla="*/ 226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4" y="27"/>
                    </a:lnTo>
                    <a:lnTo>
                      <a:pt x="526" y="51"/>
                    </a:lnTo>
                    <a:lnTo>
                      <a:pt x="583" y="48"/>
                    </a:lnTo>
                    <a:lnTo>
                      <a:pt x="639" y="68"/>
                    </a:lnTo>
                    <a:lnTo>
                      <a:pt x="657" y="85"/>
                    </a:lnTo>
                    <a:lnTo>
                      <a:pt x="672" y="92"/>
                    </a:lnTo>
                    <a:lnTo>
                      <a:pt x="698" y="163"/>
                    </a:lnTo>
                    <a:lnTo>
                      <a:pt x="698" y="184"/>
                    </a:lnTo>
                    <a:lnTo>
                      <a:pt x="715" y="218"/>
                    </a:lnTo>
                    <a:lnTo>
                      <a:pt x="724" y="272"/>
                    </a:lnTo>
                    <a:lnTo>
                      <a:pt x="719" y="288"/>
                    </a:lnTo>
                    <a:lnTo>
                      <a:pt x="730" y="306"/>
                    </a:lnTo>
                    <a:lnTo>
                      <a:pt x="767" y="374"/>
                    </a:lnTo>
                    <a:lnTo>
                      <a:pt x="426" y="370"/>
                    </a:lnTo>
                    <a:lnTo>
                      <a:pt x="167" y="354"/>
                    </a:lnTo>
                    <a:lnTo>
                      <a:pt x="175" y="242"/>
                    </a:lnTo>
                    <a:lnTo>
                      <a:pt x="0" y="226"/>
                    </a:lnTo>
                    <a:lnTo>
                      <a:pt x="21"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1" name="Freeform 60"/>
              <p:cNvSpPr>
                <a:spLocks/>
              </p:cNvSpPr>
              <p:nvPr/>
            </p:nvSpPr>
            <p:spPr bwMode="auto">
              <a:xfrm>
                <a:off x="2672" y="1945"/>
                <a:ext cx="659" cy="364"/>
              </a:xfrm>
              <a:custGeom>
                <a:avLst/>
                <a:gdLst>
                  <a:gd name="T0" fmla="*/ 19 w 691"/>
                  <a:gd name="T1" fmla="*/ 0 h 364"/>
                  <a:gd name="T2" fmla="*/ 238 w 691"/>
                  <a:gd name="T3" fmla="*/ 16 h 364"/>
                  <a:gd name="T4" fmla="*/ 525 w 691"/>
                  <a:gd name="T5" fmla="*/ 20 h 364"/>
                  <a:gd name="T6" fmla="*/ 539 w 691"/>
                  <a:gd name="T7" fmla="*/ 36 h 364"/>
                  <a:gd name="T8" fmla="*/ 550 w 691"/>
                  <a:gd name="T9" fmla="*/ 33 h 364"/>
                  <a:gd name="T10" fmla="*/ 559 w 691"/>
                  <a:gd name="T11" fmla="*/ 50 h 364"/>
                  <a:gd name="T12" fmla="*/ 552 w 691"/>
                  <a:gd name="T13" fmla="*/ 50 h 364"/>
                  <a:gd name="T14" fmla="*/ 541 w 691"/>
                  <a:gd name="T15" fmla="*/ 73 h 364"/>
                  <a:gd name="T16" fmla="*/ 564 w 691"/>
                  <a:gd name="T17" fmla="*/ 112 h 364"/>
                  <a:gd name="T18" fmla="*/ 582 w 691"/>
                  <a:gd name="T19" fmla="*/ 118 h 364"/>
                  <a:gd name="T20" fmla="*/ 580 w 691"/>
                  <a:gd name="T21" fmla="*/ 363 h 364"/>
                  <a:gd name="T22" fmla="*/ 332 w 691"/>
                  <a:gd name="T23" fmla="*/ 364 h 364"/>
                  <a:gd name="T24" fmla="*/ 0 w 691"/>
                  <a:gd name="T25" fmla="*/ 347 h 364"/>
                  <a:gd name="T26" fmla="*/ 19 w 691"/>
                  <a:gd name="T27" fmla="*/ 0 h 364"/>
                  <a:gd name="T28" fmla="*/ 19 w 691"/>
                  <a:gd name="T29" fmla="*/ 0 h 3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4"/>
                  <a:gd name="T47" fmla="*/ 691 w 691"/>
                  <a:gd name="T48" fmla="*/ 364 h 3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4">
                    <a:moveTo>
                      <a:pt x="23" y="0"/>
                    </a:moveTo>
                    <a:lnTo>
                      <a:pt x="282" y="16"/>
                    </a:lnTo>
                    <a:lnTo>
                      <a:pt x="623" y="20"/>
                    </a:lnTo>
                    <a:lnTo>
                      <a:pt x="641" y="36"/>
                    </a:lnTo>
                    <a:lnTo>
                      <a:pt x="652" y="33"/>
                    </a:lnTo>
                    <a:lnTo>
                      <a:pt x="665" y="50"/>
                    </a:lnTo>
                    <a:lnTo>
                      <a:pt x="654" y="50"/>
                    </a:lnTo>
                    <a:lnTo>
                      <a:pt x="643" y="73"/>
                    </a:lnTo>
                    <a:lnTo>
                      <a:pt x="670" y="112"/>
                    </a:lnTo>
                    <a:lnTo>
                      <a:pt x="691" y="118"/>
                    </a:lnTo>
                    <a:lnTo>
                      <a:pt x="688" y="363"/>
                    </a:lnTo>
                    <a:lnTo>
                      <a:pt x="395" y="364"/>
                    </a:lnTo>
                    <a:lnTo>
                      <a:pt x="0" y="347"/>
                    </a:lnTo>
                    <a:lnTo>
                      <a:pt x="23"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2" name="Freeform 61"/>
              <p:cNvSpPr>
                <a:spLocks/>
              </p:cNvSpPr>
              <p:nvPr/>
            </p:nvSpPr>
            <p:spPr bwMode="auto">
              <a:xfrm>
                <a:off x="2582" y="2285"/>
                <a:ext cx="769" cy="408"/>
              </a:xfrm>
              <a:custGeom>
                <a:avLst/>
                <a:gdLst>
                  <a:gd name="T0" fmla="*/ 5 w 803"/>
                  <a:gd name="T1" fmla="*/ 0 h 408"/>
                  <a:gd name="T2" fmla="*/ 79 w 803"/>
                  <a:gd name="T3" fmla="*/ 7 h 408"/>
                  <a:gd name="T4" fmla="*/ 411 w 803"/>
                  <a:gd name="T5" fmla="*/ 24 h 408"/>
                  <a:gd name="T6" fmla="*/ 658 w 803"/>
                  <a:gd name="T7" fmla="*/ 23 h 408"/>
                  <a:gd name="T8" fmla="*/ 661 w 803"/>
                  <a:gd name="T9" fmla="*/ 83 h 408"/>
                  <a:gd name="T10" fmla="*/ 675 w 803"/>
                  <a:gd name="T11" fmla="*/ 209 h 408"/>
                  <a:gd name="T12" fmla="*/ 673 w 803"/>
                  <a:gd name="T13" fmla="*/ 408 h 408"/>
                  <a:gd name="T14" fmla="*/ 618 w 803"/>
                  <a:gd name="T15" fmla="*/ 374 h 408"/>
                  <a:gd name="T16" fmla="*/ 561 w 803"/>
                  <a:gd name="T17" fmla="*/ 387 h 408"/>
                  <a:gd name="T18" fmla="*/ 519 w 803"/>
                  <a:gd name="T19" fmla="*/ 401 h 408"/>
                  <a:gd name="T20" fmla="*/ 458 w 803"/>
                  <a:gd name="T21" fmla="*/ 401 h 408"/>
                  <a:gd name="T22" fmla="*/ 411 w 803"/>
                  <a:gd name="T23" fmla="*/ 371 h 408"/>
                  <a:gd name="T24" fmla="*/ 398 w 803"/>
                  <a:gd name="T25" fmla="*/ 387 h 408"/>
                  <a:gd name="T26" fmla="*/ 328 w 803"/>
                  <a:gd name="T27" fmla="*/ 350 h 408"/>
                  <a:gd name="T28" fmla="*/ 292 w 803"/>
                  <a:gd name="T29" fmla="*/ 340 h 408"/>
                  <a:gd name="T30" fmla="*/ 274 w 803"/>
                  <a:gd name="T31" fmla="*/ 319 h 408"/>
                  <a:gd name="T32" fmla="*/ 252 w 803"/>
                  <a:gd name="T33" fmla="*/ 319 h 408"/>
                  <a:gd name="T34" fmla="*/ 228 w 803"/>
                  <a:gd name="T35" fmla="*/ 296 h 408"/>
                  <a:gd name="T36" fmla="*/ 237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7"/>
                    </a:lnTo>
                    <a:lnTo>
                      <a:pt x="489" y="24"/>
                    </a:lnTo>
                    <a:lnTo>
                      <a:pt x="782" y="23"/>
                    </a:lnTo>
                    <a:lnTo>
                      <a:pt x="785" y="83"/>
                    </a:lnTo>
                    <a:lnTo>
                      <a:pt x="803" y="209"/>
                    </a:lnTo>
                    <a:lnTo>
                      <a:pt x="800" y="408"/>
                    </a:lnTo>
                    <a:lnTo>
                      <a:pt x="735" y="374"/>
                    </a:lnTo>
                    <a:lnTo>
                      <a:pt x="667" y="387"/>
                    </a:lnTo>
                    <a:lnTo>
                      <a:pt x="617" y="401"/>
                    </a:lnTo>
                    <a:lnTo>
                      <a:pt x="544" y="401"/>
                    </a:lnTo>
                    <a:lnTo>
                      <a:pt x="489" y="371"/>
                    </a:lnTo>
                    <a:lnTo>
                      <a:pt x="473" y="387"/>
                    </a:lnTo>
                    <a:lnTo>
                      <a:pt x="389" y="350"/>
                    </a:lnTo>
                    <a:lnTo>
                      <a:pt x="347" y="340"/>
                    </a:lnTo>
                    <a:lnTo>
                      <a:pt x="326" y="319"/>
                    </a:lnTo>
                    <a:lnTo>
                      <a:pt x="300" y="319"/>
                    </a:lnTo>
                    <a:lnTo>
                      <a:pt x="272" y="296"/>
                    </a:lnTo>
                    <a:lnTo>
                      <a:pt x="282" y="76"/>
                    </a:lnTo>
                    <a:lnTo>
                      <a:pt x="0" y="60"/>
                    </a:lnTo>
                    <a:lnTo>
                      <a:pt x="5" y="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3" name="Freeform 62"/>
              <p:cNvSpPr>
                <a:spLocks/>
              </p:cNvSpPr>
              <p:nvPr/>
            </p:nvSpPr>
            <p:spPr bwMode="auto">
              <a:xfrm>
                <a:off x="3126" y="908"/>
                <a:ext cx="581" cy="658"/>
              </a:xfrm>
              <a:custGeom>
                <a:avLst/>
                <a:gdLst>
                  <a:gd name="T0" fmla="*/ 4 w 606"/>
                  <a:gd name="T1" fmla="*/ 124 h 658"/>
                  <a:gd name="T2" fmla="*/ 24 w 606"/>
                  <a:gd name="T3" fmla="*/ 200 h 658"/>
                  <a:gd name="T4" fmla="*/ 27 w 606"/>
                  <a:gd name="T5" fmla="*/ 299 h 658"/>
                  <a:gd name="T6" fmla="*/ 39 w 606"/>
                  <a:gd name="T7" fmla="*/ 378 h 658"/>
                  <a:gd name="T8" fmla="*/ 21 w 606"/>
                  <a:gd name="T9" fmla="*/ 419 h 658"/>
                  <a:gd name="T10" fmla="*/ 49 w 606"/>
                  <a:gd name="T11" fmla="*/ 448 h 658"/>
                  <a:gd name="T12" fmla="*/ 47 w 606"/>
                  <a:gd name="T13" fmla="*/ 658 h 658"/>
                  <a:gd name="T14" fmla="*/ 419 w 606"/>
                  <a:gd name="T15" fmla="*/ 649 h 658"/>
                  <a:gd name="T16" fmla="*/ 413 w 606"/>
                  <a:gd name="T17" fmla="*/ 608 h 658"/>
                  <a:gd name="T18" fmla="*/ 374 w 606"/>
                  <a:gd name="T19" fmla="*/ 573 h 658"/>
                  <a:gd name="T20" fmla="*/ 353 w 606"/>
                  <a:gd name="T21" fmla="*/ 547 h 658"/>
                  <a:gd name="T22" fmla="*/ 302 w 606"/>
                  <a:gd name="T23" fmla="*/ 509 h 658"/>
                  <a:gd name="T24" fmla="*/ 304 w 606"/>
                  <a:gd name="T25" fmla="*/ 448 h 658"/>
                  <a:gd name="T26" fmla="*/ 293 w 606"/>
                  <a:gd name="T27" fmla="*/ 409 h 658"/>
                  <a:gd name="T28" fmla="*/ 336 w 606"/>
                  <a:gd name="T29" fmla="*/ 351 h 658"/>
                  <a:gd name="T30" fmla="*/ 333 w 606"/>
                  <a:gd name="T31" fmla="*/ 293 h 658"/>
                  <a:gd name="T32" fmla="*/ 401 w 606"/>
                  <a:gd name="T33" fmla="*/ 233 h 658"/>
                  <a:gd name="T34" fmla="*/ 417 w 606"/>
                  <a:gd name="T35" fmla="*/ 199 h 658"/>
                  <a:gd name="T36" fmla="*/ 512 w 606"/>
                  <a:gd name="T37" fmla="*/ 140 h 658"/>
                  <a:gd name="T38" fmla="*/ 470 w 606"/>
                  <a:gd name="T39" fmla="*/ 119 h 658"/>
                  <a:gd name="T40" fmla="*/ 433 w 606"/>
                  <a:gd name="T41" fmla="*/ 123 h 658"/>
                  <a:gd name="T42" fmla="*/ 424 w 606"/>
                  <a:gd name="T43" fmla="*/ 106 h 658"/>
                  <a:gd name="T44" fmla="*/ 356 w 606"/>
                  <a:gd name="T45" fmla="*/ 105 h 658"/>
                  <a:gd name="T46" fmla="*/ 311 w 606"/>
                  <a:gd name="T47" fmla="*/ 90 h 658"/>
                  <a:gd name="T48" fmla="*/ 216 w 606"/>
                  <a:gd name="T49" fmla="*/ 79 h 658"/>
                  <a:gd name="T50" fmla="*/ 203 w 606"/>
                  <a:gd name="T51" fmla="*/ 60 h 658"/>
                  <a:gd name="T52" fmla="*/ 165 w 606"/>
                  <a:gd name="T53" fmla="*/ 40 h 658"/>
                  <a:gd name="T54" fmla="*/ 158 w 606"/>
                  <a:gd name="T55" fmla="*/ 0 h 658"/>
                  <a:gd name="T56" fmla="*/ 133 w 606"/>
                  <a:gd name="T57" fmla="*/ 0 h 658"/>
                  <a:gd name="T58" fmla="*/ 133 w 606"/>
                  <a:gd name="T59" fmla="*/ 30 h 658"/>
                  <a:gd name="T60" fmla="*/ 0 w 606"/>
                  <a:gd name="T61" fmla="*/ 30 h 658"/>
                  <a:gd name="T62" fmla="*/ 4 w 606"/>
                  <a:gd name="T63" fmla="*/ 124 h 658"/>
                  <a:gd name="T64" fmla="*/ 4 w 606"/>
                  <a:gd name="T65" fmla="*/ 124 h 6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8"/>
                  <a:gd name="T101" fmla="*/ 606 w 606"/>
                  <a:gd name="T102" fmla="*/ 658 h 6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8">
                    <a:moveTo>
                      <a:pt x="4" y="124"/>
                    </a:moveTo>
                    <a:lnTo>
                      <a:pt x="28" y="200"/>
                    </a:lnTo>
                    <a:lnTo>
                      <a:pt x="31" y="299"/>
                    </a:lnTo>
                    <a:lnTo>
                      <a:pt x="47" y="378"/>
                    </a:lnTo>
                    <a:lnTo>
                      <a:pt x="25" y="419"/>
                    </a:lnTo>
                    <a:lnTo>
                      <a:pt x="57" y="448"/>
                    </a:lnTo>
                    <a:lnTo>
                      <a:pt x="55" y="658"/>
                    </a:lnTo>
                    <a:lnTo>
                      <a:pt x="497" y="649"/>
                    </a:lnTo>
                    <a:lnTo>
                      <a:pt x="489" y="608"/>
                    </a:lnTo>
                    <a:lnTo>
                      <a:pt x="442" y="573"/>
                    </a:lnTo>
                    <a:lnTo>
                      <a:pt x="418" y="547"/>
                    </a:lnTo>
                    <a:lnTo>
                      <a:pt x="358" y="509"/>
                    </a:lnTo>
                    <a:lnTo>
                      <a:pt x="360" y="448"/>
                    </a:lnTo>
                    <a:lnTo>
                      <a:pt x="347" y="409"/>
                    </a:lnTo>
                    <a:lnTo>
                      <a:pt x="397" y="351"/>
                    </a:lnTo>
                    <a:lnTo>
                      <a:pt x="394" y="293"/>
                    </a:lnTo>
                    <a:lnTo>
                      <a:pt x="475" y="233"/>
                    </a:lnTo>
                    <a:lnTo>
                      <a:pt x="494" y="199"/>
                    </a:lnTo>
                    <a:lnTo>
                      <a:pt x="606" y="140"/>
                    </a:lnTo>
                    <a:lnTo>
                      <a:pt x="556" y="119"/>
                    </a:lnTo>
                    <a:lnTo>
                      <a:pt x="512" y="123"/>
                    </a:lnTo>
                    <a:lnTo>
                      <a:pt x="502" y="106"/>
                    </a:lnTo>
                    <a:lnTo>
                      <a:pt x="421" y="105"/>
                    </a:lnTo>
                    <a:lnTo>
                      <a:pt x="368" y="90"/>
                    </a:lnTo>
                    <a:lnTo>
                      <a:pt x="256" y="79"/>
                    </a:lnTo>
                    <a:lnTo>
                      <a:pt x="240" y="60"/>
                    </a:lnTo>
                    <a:lnTo>
                      <a:pt x="195" y="40"/>
                    </a:lnTo>
                    <a:lnTo>
                      <a:pt x="187" y="0"/>
                    </a:lnTo>
                    <a:lnTo>
                      <a:pt x="157" y="0"/>
                    </a:lnTo>
                    <a:lnTo>
                      <a:pt x="157" y="30"/>
                    </a:lnTo>
                    <a:lnTo>
                      <a:pt x="0" y="30"/>
                    </a:lnTo>
                    <a:lnTo>
                      <a:pt x="4" y="12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4" name="Freeform 63"/>
              <p:cNvSpPr>
                <a:spLocks/>
              </p:cNvSpPr>
              <p:nvPr/>
            </p:nvSpPr>
            <p:spPr bwMode="auto">
              <a:xfrm>
                <a:off x="3166" y="1557"/>
                <a:ext cx="533" cy="355"/>
              </a:xfrm>
              <a:custGeom>
                <a:avLst/>
                <a:gdLst>
                  <a:gd name="T0" fmla="*/ 0 w 556"/>
                  <a:gd name="T1" fmla="*/ 35 h 359"/>
                  <a:gd name="T2" fmla="*/ 12 w 556"/>
                  <a:gd name="T3" fmla="*/ 55 h 359"/>
                  <a:gd name="T4" fmla="*/ 5 w 556"/>
                  <a:gd name="T5" fmla="*/ 76 h 359"/>
                  <a:gd name="T6" fmla="*/ 12 w 556"/>
                  <a:gd name="T7" fmla="*/ 126 h 359"/>
                  <a:gd name="T8" fmla="*/ 33 w 556"/>
                  <a:gd name="T9" fmla="*/ 197 h 359"/>
                  <a:gd name="T10" fmla="*/ 33 w 556"/>
                  <a:gd name="T11" fmla="*/ 218 h 359"/>
                  <a:gd name="T12" fmla="*/ 47 w 556"/>
                  <a:gd name="T13" fmla="*/ 252 h 359"/>
                  <a:gd name="T14" fmla="*/ 54 w 556"/>
                  <a:gd name="T15" fmla="*/ 306 h 359"/>
                  <a:gd name="T16" fmla="*/ 51 w 556"/>
                  <a:gd name="T17" fmla="*/ 322 h 359"/>
                  <a:gd name="T18" fmla="*/ 58 w 556"/>
                  <a:gd name="T19" fmla="*/ 340 h 359"/>
                  <a:gd name="T20" fmla="*/ 362 w 556"/>
                  <a:gd name="T21" fmla="*/ 331 h 359"/>
                  <a:gd name="T22" fmla="*/ 384 w 556"/>
                  <a:gd name="T23" fmla="*/ 359 h 359"/>
                  <a:gd name="T24" fmla="*/ 416 w 556"/>
                  <a:gd name="T25" fmla="*/ 278 h 359"/>
                  <a:gd name="T26" fmla="*/ 406 w 556"/>
                  <a:gd name="T27" fmla="*/ 247 h 359"/>
                  <a:gd name="T28" fmla="*/ 458 w 556"/>
                  <a:gd name="T29" fmla="*/ 199 h 359"/>
                  <a:gd name="T30" fmla="*/ 470 w 556"/>
                  <a:gd name="T31" fmla="*/ 163 h 359"/>
                  <a:gd name="T32" fmla="*/ 431 w 556"/>
                  <a:gd name="T33" fmla="*/ 111 h 359"/>
                  <a:gd name="T34" fmla="*/ 391 w 556"/>
                  <a:gd name="T35" fmla="*/ 58 h 359"/>
                  <a:gd name="T36" fmla="*/ 384 w 556"/>
                  <a:gd name="T37" fmla="*/ 0 h 359"/>
                  <a:gd name="T38" fmla="*/ 12 w 556"/>
                  <a:gd name="T39" fmla="*/ 9 h 359"/>
                  <a:gd name="T40" fmla="*/ 0 w 556"/>
                  <a:gd name="T41" fmla="*/ 8 h 359"/>
                  <a:gd name="T42" fmla="*/ 0 w 556"/>
                  <a:gd name="T43" fmla="*/ 35 h 359"/>
                  <a:gd name="T44" fmla="*/ 0 w 556"/>
                  <a:gd name="T45" fmla="*/ 35 h 3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6"/>
                  <a:gd name="T70" fmla="*/ 0 h 359"/>
                  <a:gd name="T71" fmla="*/ 556 w 556"/>
                  <a:gd name="T72" fmla="*/ 359 h 3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6" h="359">
                    <a:moveTo>
                      <a:pt x="0" y="35"/>
                    </a:moveTo>
                    <a:lnTo>
                      <a:pt x="12" y="55"/>
                    </a:lnTo>
                    <a:lnTo>
                      <a:pt x="5" y="76"/>
                    </a:lnTo>
                    <a:lnTo>
                      <a:pt x="12" y="126"/>
                    </a:lnTo>
                    <a:lnTo>
                      <a:pt x="38" y="197"/>
                    </a:lnTo>
                    <a:lnTo>
                      <a:pt x="38" y="218"/>
                    </a:lnTo>
                    <a:lnTo>
                      <a:pt x="55" y="252"/>
                    </a:lnTo>
                    <a:lnTo>
                      <a:pt x="64" y="306"/>
                    </a:lnTo>
                    <a:lnTo>
                      <a:pt x="59" y="322"/>
                    </a:lnTo>
                    <a:lnTo>
                      <a:pt x="70" y="340"/>
                    </a:lnTo>
                    <a:lnTo>
                      <a:pt x="429" y="331"/>
                    </a:lnTo>
                    <a:lnTo>
                      <a:pt x="455" y="359"/>
                    </a:lnTo>
                    <a:lnTo>
                      <a:pt x="493" y="278"/>
                    </a:lnTo>
                    <a:lnTo>
                      <a:pt x="481" y="247"/>
                    </a:lnTo>
                    <a:lnTo>
                      <a:pt x="543" y="199"/>
                    </a:lnTo>
                    <a:lnTo>
                      <a:pt x="556" y="163"/>
                    </a:lnTo>
                    <a:lnTo>
                      <a:pt x="510" y="111"/>
                    </a:lnTo>
                    <a:lnTo>
                      <a:pt x="463" y="58"/>
                    </a:lnTo>
                    <a:lnTo>
                      <a:pt x="455" y="0"/>
                    </a:lnTo>
                    <a:lnTo>
                      <a:pt x="13" y="9"/>
                    </a:lnTo>
                    <a:lnTo>
                      <a:pt x="0" y="8"/>
                    </a:lnTo>
                    <a:lnTo>
                      <a:pt x="0" y="3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5" name="Freeform 64"/>
              <p:cNvSpPr>
                <a:spLocks/>
              </p:cNvSpPr>
              <p:nvPr/>
            </p:nvSpPr>
            <p:spPr bwMode="auto">
              <a:xfrm>
                <a:off x="3234" y="1888"/>
                <a:ext cx="592" cy="530"/>
              </a:xfrm>
              <a:custGeom>
                <a:avLst/>
                <a:gdLst>
                  <a:gd name="T0" fmla="*/ 32 w 619"/>
                  <a:gd name="T1" fmla="*/ 77 h 525"/>
                  <a:gd name="T2" fmla="*/ 47 w 619"/>
                  <a:gd name="T3" fmla="*/ 93 h 525"/>
                  <a:gd name="T4" fmla="*/ 55 w 619"/>
                  <a:gd name="T5" fmla="*/ 90 h 525"/>
                  <a:gd name="T6" fmla="*/ 67 w 619"/>
                  <a:gd name="T7" fmla="*/ 107 h 525"/>
                  <a:gd name="T8" fmla="*/ 57 w 619"/>
                  <a:gd name="T9" fmla="*/ 107 h 525"/>
                  <a:gd name="T10" fmla="*/ 49 w 619"/>
                  <a:gd name="T11" fmla="*/ 130 h 525"/>
                  <a:gd name="T12" fmla="*/ 71 w 619"/>
                  <a:gd name="T13" fmla="*/ 169 h 525"/>
                  <a:gd name="T14" fmla="*/ 89 w 619"/>
                  <a:gd name="T15" fmla="*/ 175 h 525"/>
                  <a:gd name="T16" fmla="*/ 86 w 619"/>
                  <a:gd name="T17" fmla="*/ 420 h 525"/>
                  <a:gd name="T18" fmla="*/ 89 w 619"/>
                  <a:gd name="T19" fmla="*/ 480 h 525"/>
                  <a:gd name="T20" fmla="*/ 435 w 619"/>
                  <a:gd name="T21" fmla="*/ 467 h 525"/>
                  <a:gd name="T22" fmla="*/ 438 w 619"/>
                  <a:gd name="T23" fmla="*/ 502 h 525"/>
                  <a:gd name="T24" fmla="*/ 425 w 619"/>
                  <a:gd name="T25" fmla="*/ 525 h 525"/>
                  <a:gd name="T26" fmla="*/ 477 w 619"/>
                  <a:gd name="T27" fmla="*/ 522 h 525"/>
                  <a:gd name="T28" fmla="*/ 488 w 619"/>
                  <a:gd name="T29" fmla="*/ 502 h 525"/>
                  <a:gd name="T30" fmla="*/ 488 w 619"/>
                  <a:gd name="T31" fmla="*/ 480 h 525"/>
                  <a:gd name="T32" fmla="*/ 499 w 619"/>
                  <a:gd name="T33" fmla="*/ 463 h 525"/>
                  <a:gd name="T34" fmla="*/ 503 w 619"/>
                  <a:gd name="T35" fmla="*/ 446 h 525"/>
                  <a:gd name="T36" fmla="*/ 516 w 619"/>
                  <a:gd name="T37" fmla="*/ 444 h 525"/>
                  <a:gd name="T38" fmla="*/ 521 w 619"/>
                  <a:gd name="T39" fmla="*/ 408 h 525"/>
                  <a:gd name="T40" fmla="*/ 502 w 619"/>
                  <a:gd name="T41" fmla="*/ 404 h 525"/>
                  <a:gd name="T42" fmla="*/ 490 w 619"/>
                  <a:gd name="T43" fmla="*/ 378 h 525"/>
                  <a:gd name="T44" fmla="*/ 470 w 619"/>
                  <a:gd name="T45" fmla="*/ 315 h 525"/>
                  <a:gd name="T46" fmla="*/ 449 w 619"/>
                  <a:gd name="T47" fmla="*/ 305 h 525"/>
                  <a:gd name="T48" fmla="*/ 425 w 619"/>
                  <a:gd name="T49" fmla="*/ 282 h 525"/>
                  <a:gd name="T50" fmla="*/ 414 w 619"/>
                  <a:gd name="T51" fmla="*/ 250 h 525"/>
                  <a:gd name="T52" fmla="*/ 429 w 619"/>
                  <a:gd name="T53" fmla="*/ 200 h 525"/>
                  <a:gd name="T54" fmla="*/ 417 w 619"/>
                  <a:gd name="T55" fmla="*/ 190 h 525"/>
                  <a:gd name="T56" fmla="*/ 387 w 619"/>
                  <a:gd name="T57" fmla="*/ 190 h 525"/>
                  <a:gd name="T58" fmla="*/ 381 w 619"/>
                  <a:gd name="T59" fmla="*/ 159 h 525"/>
                  <a:gd name="T60" fmla="*/ 331 w 619"/>
                  <a:gd name="T61" fmla="*/ 98 h 525"/>
                  <a:gd name="T62" fmla="*/ 319 w 619"/>
                  <a:gd name="T63" fmla="*/ 47 h 525"/>
                  <a:gd name="T64" fmla="*/ 325 w 619"/>
                  <a:gd name="T65" fmla="*/ 28 h 525"/>
                  <a:gd name="T66" fmla="*/ 303 w 619"/>
                  <a:gd name="T67" fmla="*/ 0 h 525"/>
                  <a:gd name="T68" fmla="*/ 0 w 619"/>
                  <a:gd name="T69" fmla="*/ 9 h 525"/>
                  <a:gd name="T70" fmla="*/ 32 w 619"/>
                  <a:gd name="T71" fmla="*/ 77 h 525"/>
                  <a:gd name="T72" fmla="*/ 32 w 619"/>
                  <a:gd name="T73" fmla="*/ 77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9"/>
                  <a:gd name="T112" fmla="*/ 0 h 525"/>
                  <a:gd name="T113" fmla="*/ 619 w 619"/>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9" h="525">
                    <a:moveTo>
                      <a:pt x="37" y="77"/>
                    </a:moveTo>
                    <a:lnTo>
                      <a:pt x="55" y="93"/>
                    </a:lnTo>
                    <a:lnTo>
                      <a:pt x="66" y="90"/>
                    </a:lnTo>
                    <a:lnTo>
                      <a:pt x="79" y="107"/>
                    </a:lnTo>
                    <a:lnTo>
                      <a:pt x="68" y="107"/>
                    </a:lnTo>
                    <a:lnTo>
                      <a:pt x="57" y="130"/>
                    </a:lnTo>
                    <a:lnTo>
                      <a:pt x="84" y="169"/>
                    </a:lnTo>
                    <a:lnTo>
                      <a:pt x="105" y="175"/>
                    </a:lnTo>
                    <a:lnTo>
                      <a:pt x="102" y="420"/>
                    </a:lnTo>
                    <a:lnTo>
                      <a:pt x="105" y="480"/>
                    </a:lnTo>
                    <a:lnTo>
                      <a:pt x="517" y="467"/>
                    </a:lnTo>
                    <a:lnTo>
                      <a:pt x="520" y="502"/>
                    </a:lnTo>
                    <a:lnTo>
                      <a:pt x="504" y="525"/>
                    </a:lnTo>
                    <a:lnTo>
                      <a:pt x="567" y="522"/>
                    </a:lnTo>
                    <a:lnTo>
                      <a:pt x="578" y="502"/>
                    </a:lnTo>
                    <a:lnTo>
                      <a:pt x="578" y="480"/>
                    </a:lnTo>
                    <a:lnTo>
                      <a:pt x="593" y="463"/>
                    </a:lnTo>
                    <a:lnTo>
                      <a:pt x="597" y="446"/>
                    </a:lnTo>
                    <a:lnTo>
                      <a:pt x="614" y="444"/>
                    </a:lnTo>
                    <a:lnTo>
                      <a:pt x="619" y="408"/>
                    </a:lnTo>
                    <a:lnTo>
                      <a:pt x="596" y="404"/>
                    </a:lnTo>
                    <a:lnTo>
                      <a:pt x="581" y="378"/>
                    </a:lnTo>
                    <a:lnTo>
                      <a:pt x="559" y="315"/>
                    </a:lnTo>
                    <a:lnTo>
                      <a:pt x="533" y="305"/>
                    </a:lnTo>
                    <a:lnTo>
                      <a:pt x="504" y="282"/>
                    </a:lnTo>
                    <a:lnTo>
                      <a:pt x="492" y="250"/>
                    </a:lnTo>
                    <a:lnTo>
                      <a:pt x="510" y="200"/>
                    </a:lnTo>
                    <a:lnTo>
                      <a:pt x="495" y="190"/>
                    </a:lnTo>
                    <a:lnTo>
                      <a:pt x="460" y="190"/>
                    </a:lnTo>
                    <a:lnTo>
                      <a:pt x="452" y="159"/>
                    </a:lnTo>
                    <a:lnTo>
                      <a:pt x="392" y="98"/>
                    </a:lnTo>
                    <a:lnTo>
                      <a:pt x="379" y="47"/>
                    </a:lnTo>
                    <a:lnTo>
                      <a:pt x="385" y="28"/>
                    </a:lnTo>
                    <a:lnTo>
                      <a:pt x="359" y="0"/>
                    </a:lnTo>
                    <a:lnTo>
                      <a:pt x="0" y="9"/>
                    </a:lnTo>
                    <a:lnTo>
                      <a:pt x="37" y="7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6" name="Freeform 65"/>
              <p:cNvSpPr>
                <a:spLocks/>
              </p:cNvSpPr>
              <p:nvPr/>
            </p:nvSpPr>
            <p:spPr bwMode="auto">
              <a:xfrm>
                <a:off x="3334" y="2355"/>
                <a:ext cx="448" cy="409"/>
              </a:xfrm>
              <a:custGeom>
                <a:avLst/>
                <a:gdLst>
                  <a:gd name="T0" fmla="*/ 14 w 468"/>
                  <a:gd name="T1" fmla="*/ 139 h 409"/>
                  <a:gd name="T2" fmla="*/ 11 w 468"/>
                  <a:gd name="T3" fmla="*/ 338 h 409"/>
                  <a:gd name="T4" fmla="*/ 21 w 468"/>
                  <a:gd name="T5" fmla="*/ 349 h 409"/>
                  <a:gd name="T6" fmla="*/ 49 w 468"/>
                  <a:gd name="T7" fmla="*/ 349 h 409"/>
                  <a:gd name="T8" fmla="*/ 50 w 468"/>
                  <a:gd name="T9" fmla="*/ 409 h 409"/>
                  <a:gd name="T10" fmla="*/ 285 w 468"/>
                  <a:gd name="T11" fmla="*/ 406 h 409"/>
                  <a:gd name="T12" fmla="*/ 279 w 468"/>
                  <a:gd name="T13" fmla="*/ 344 h 409"/>
                  <a:gd name="T14" fmla="*/ 299 w 468"/>
                  <a:gd name="T15" fmla="*/ 276 h 409"/>
                  <a:gd name="T16" fmla="*/ 329 w 468"/>
                  <a:gd name="T17" fmla="*/ 228 h 409"/>
                  <a:gd name="T18" fmla="*/ 326 w 468"/>
                  <a:gd name="T19" fmla="*/ 215 h 409"/>
                  <a:gd name="T20" fmla="*/ 348 w 468"/>
                  <a:gd name="T21" fmla="*/ 173 h 409"/>
                  <a:gd name="T22" fmla="*/ 360 w 468"/>
                  <a:gd name="T23" fmla="*/ 126 h 409"/>
                  <a:gd name="T24" fmla="*/ 356 w 468"/>
                  <a:gd name="T25" fmla="*/ 123 h 409"/>
                  <a:gd name="T26" fmla="*/ 375 w 468"/>
                  <a:gd name="T27" fmla="*/ 105 h 409"/>
                  <a:gd name="T28" fmla="*/ 393 w 468"/>
                  <a:gd name="T29" fmla="*/ 64 h 409"/>
                  <a:gd name="T30" fmla="*/ 388 w 468"/>
                  <a:gd name="T31" fmla="*/ 55 h 409"/>
                  <a:gd name="T32" fmla="*/ 335 w 468"/>
                  <a:gd name="T33" fmla="*/ 58 h 409"/>
                  <a:gd name="T34" fmla="*/ 348 w 468"/>
                  <a:gd name="T35" fmla="*/ 35 h 409"/>
                  <a:gd name="T36" fmla="*/ 346 w 468"/>
                  <a:gd name="T37" fmla="*/ 0 h 409"/>
                  <a:gd name="T38" fmla="*/ 0 w 468"/>
                  <a:gd name="T39" fmla="*/ 13 h 409"/>
                  <a:gd name="T40" fmla="*/ 14 w 468"/>
                  <a:gd name="T41" fmla="*/ 139 h 409"/>
                  <a:gd name="T42" fmla="*/ 14 w 468"/>
                  <a:gd name="T43" fmla="*/ 139 h 4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8"/>
                  <a:gd name="T67" fmla="*/ 0 h 409"/>
                  <a:gd name="T68" fmla="*/ 468 w 468"/>
                  <a:gd name="T69" fmla="*/ 409 h 4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8" h="409">
                    <a:moveTo>
                      <a:pt x="18" y="139"/>
                    </a:moveTo>
                    <a:lnTo>
                      <a:pt x="15" y="338"/>
                    </a:lnTo>
                    <a:lnTo>
                      <a:pt x="25" y="349"/>
                    </a:lnTo>
                    <a:lnTo>
                      <a:pt x="57" y="349"/>
                    </a:lnTo>
                    <a:lnTo>
                      <a:pt x="59" y="409"/>
                    </a:lnTo>
                    <a:lnTo>
                      <a:pt x="339" y="406"/>
                    </a:lnTo>
                    <a:lnTo>
                      <a:pt x="332" y="344"/>
                    </a:lnTo>
                    <a:lnTo>
                      <a:pt x="356" y="276"/>
                    </a:lnTo>
                    <a:lnTo>
                      <a:pt x="392" y="228"/>
                    </a:lnTo>
                    <a:lnTo>
                      <a:pt x="389" y="215"/>
                    </a:lnTo>
                    <a:lnTo>
                      <a:pt x="415" y="173"/>
                    </a:lnTo>
                    <a:lnTo>
                      <a:pt x="429" y="126"/>
                    </a:lnTo>
                    <a:lnTo>
                      <a:pt x="424" y="123"/>
                    </a:lnTo>
                    <a:lnTo>
                      <a:pt x="447" y="105"/>
                    </a:lnTo>
                    <a:lnTo>
                      <a:pt x="468" y="64"/>
                    </a:lnTo>
                    <a:lnTo>
                      <a:pt x="462" y="55"/>
                    </a:lnTo>
                    <a:lnTo>
                      <a:pt x="399" y="58"/>
                    </a:lnTo>
                    <a:lnTo>
                      <a:pt x="415" y="35"/>
                    </a:lnTo>
                    <a:lnTo>
                      <a:pt x="412" y="0"/>
                    </a:lnTo>
                    <a:lnTo>
                      <a:pt x="0" y="13"/>
                    </a:lnTo>
                    <a:lnTo>
                      <a:pt x="18" y="13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7" name="Freeform 66"/>
              <p:cNvSpPr>
                <a:spLocks/>
              </p:cNvSpPr>
              <p:nvPr/>
            </p:nvSpPr>
            <p:spPr bwMode="auto">
              <a:xfrm>
                <a:off x="3390" y="2761"/>
                <a:ext cx="512" cy="450"/>
              </a:xfrm>
              <a:custGeom>
                <a:avLst/>
                <a:gdLst>
                  <a:gd name="T0" fmla="*/ 0 w 532"/>
                  <a:gd name="T1" fmla="*/ 3 h 450"/>
                  <a:gd name="T2" fmla="*/ 6 w 532"/>
                  <a:gd name="T3" fmla="*/ 125 h 450"/>
                  <a:gd name="T4" fmla="*/ 47 w 532"/>
                  <a:gd name="T5" fmla="*/ 214 h 450"/>
                  <a:gd name="T6" fmla="*/ 32 w 532"/>
                  <a:gd name="T7" fmla="*/ 283 h 450"/>
                  <a:gd name="T8" fmla="*/ 34 w 532"/>
                  <a:gd name="T9" fmla="*/ 341 h 450"/>
                  <a:gd name="T10" fmla="*/ 13 w 532"/>
                  <a:gd name="T11" fmla="*/ 371 h 450"/>
                  <a:gd name="T12" fmla="*/ 23 w 532"/>
                  <a:gd name="T13" fmla="*/ 380 h 450"/>
                  <a:gd name="T14" fmla="*/ 81 w 532"/>
                  <a:gd name="T15" fmla="*/ 371 h 450"/>
                  <a:gd name="T16" fmla="*/ 157 w 532"/>
                  <a:gd name="T17" fmla="*/ 395 h 450"/>
                  <a:gd name="T18" fmla="*/ 180 w 532"/>
                  <a:gd name="T19" fmla="*/ 372 h 450"/>
                  <a:gd name="T20" fmla="*/ 253 w 532"/>
                  <a:gd name="T21" fmla="*/ 408 h 450"/>
                  <a:gd name="T22" fmla="*/ 259 w 532"/>
                  <a:gd name="T23" fmla="*/ 427 h 450"/>
                  <a:gd name="T24" fmla="*/ 288 w 532"/>
                  <a:gd name="T25" fmla="*/ 442 h 450"/>
                  <a:gd name="T26" fmla="*/ 300 w 532"/>
                  <a:gd name="T27" fmla="*/ 424 h 450"/>
                  <a:gd name="T28" fmla="*/ 336 w 532"/>
                  <a:gd name="T29" fmla="*/ 440 h 450"/>
                  <a:gd name="T30" fmla="*/ 358 w 532"/>
                  <a:gd name="T31" fmla="*/ 427 h 450"/>
                  <a:gd name="T32" fmla="*/ 354 w 532"/>
                  <a:gd name="T33" fmla="*/ 401 h 450"/>
                  <a:gd name="T34" fmla="*/ 413 w 532"/>
                  <a:gd name="T35" fmla="*/ 424 h 450"/>
                  <a:gd name="T36" fmla="*/ 410 w 532"/>
                  <a:gd name="T37" fmla="*/ 450 h 450"/>
                  <a:gd name="T38" fmla="*/ 450 w 532"/>
                  <a:gd name="T39" fmla="*/ 416 h 450"/>
                  <a:gd name="T40" fmla="*/ 414 w 532"/>
                  <a:gd name="T41" fmla="*/ 411 h 450"/>
                  <a:gd name="T42" fmla="*/ 387 w 532"/>
                  <a:gd name="T43" fmla="*/ 379 h 450"/>
                  <a:gd name="T44" fmla="*/ 420 w 532"/>
                  <a:gd name="T45" fmla="*/ 337 h 450"/>
                  <a:gd name="T46" fmla="*/ 420 w 532"/>
                  <a:gd name="T47" fmla="*/ 312 h 450"/>
                  <a:gd name="T48" fmla="*/ 384 w 532"/>
                  <a:gd name="T49" fmla="*/ 348 h 450"/>
                  <a:gd name="T50" fmla="*/ 366 w 532"/>
                  <a:gd name="T51" fmla="*/ 337 h 450"/>
                  <a:gd name="T52" fmla="*/ 381 w 532"/>
                  <a:gd name="T53" fmla="*/ 316 h 450"/>
                  <a:gd name="T54" fmla="*/ 340 w 532"/>
                  <a:gd name="T55" fmla="*/ 330 h 450"/>
                  <a:gd name="T56" fmla="*/ 314 w 532"/>
                  <a:gd name="T57" fmla="*/ 317 h 450"/>
                  <a:gd name="T58" fmla="*/ 321 w 532"/>
                  <a:gd name="T59" fmla="*/ 296 h 450"/>
                  <a:gd name="T60" fmla="*/ 391 w 532"/>
                  <a:gd name="T61" fmla="*/ 312 h 450"/>
                  <a:gd name="T62" fmla="*/ 363 w 532"/>
                  <a:gd name="T63" fmla="*/ 259 h 450"/>
                  <a:gd name="T64" fmla="*/ 367 w 532"/>
                  <a:gd name="T65" fmla="*/ 220 h 450"/>
                  <a:gd name="T66" fmla="*/ 209 w 532"/>
                  <a:gd name="T67" fmla="*/ 228 h 450"/>
                  <a:gd name="T68" fmla="*/ 228 w 532"/>
                  <a:gd name="T69" fmla="*/ 144 h 450"/>
                  <a:gd name="T70" fmla="*/ 256 w 532"/>
                  <a:gd name="T71" fmla="*/ 100 h 450"/>
                  <a:gd name="T72" fmla="*/ 245 w 532"/>
                  <a:gd name="T73" fmla="*/ 89 h 450"/>
                  <a:gd name="T74" fmla="*/ 236 w 532"/>
                  <a:gd name="T75" fmla="*/ 0 h 450"/>
                  <a:gd name="T76" fmla="*/ 0 w 532"/>
                  <a:gd name="T77" fmla="*/ 3 h 450"/>
                  <a:gd name="T78" fmla="*/ 0 w 532"/>
                  <a:gd name="T79" fmla="*/ 3 h 450"/>
                  <a:gd name="T80" fmla="*/ 0 w 532"/>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2"/>
                  <a:gd name="T124" fmla="*/ 0 h 450"/>
                  <a:gd name="T125" fmla="*/ 532 w 532"/>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2" h="450">
                    <a:moveTo>
                      <a:pt x="0" y="3"/>
                    </a:moveTo>
                    <a:lnTo>
                      <a:pt x="6" y="125"/>
                    </a:lnTo>
                    <a:lnTo>
                      <a:pt x="55" y="214"/>
                    </a:lnTo>
                    <a:lnTo>
                      <a:pt x="37" y="283"/>
                    </a:lnTo>
                    <a:lnTo>
                      <a:pt x="40" y="341"/>
                    </a:lnTo>
                    <a:lnTo>
                      <a:pt x="17" y="371"/>
                    </a:lnTo>
                    <a:lnTo>
                      <a:pt x="27" y="380"/>
                    </a:lnTo>
                    <a:lnTo>
                      <a:pt x="97" y="371"/>
                    </a:lnTo>
                    <a:lnTo>
                      <a:pt x="186" y="395"/>
                    </a:lnTo>
                    <a:lnTo>
                      <a:pt x="213" y="372"/>
                    </a:lnTo>
                    <a:lnTo>
                      <a:pt x="299" y="408"/>
                    </a:lnTo>
                    <a:lnTo>
                      <a:pt x="307" y="427"/>
                    </a:lnTo>
                    <a:lnTo>
                      <a:pt x="340" y="442"/>
                    </a:lnTo>
                    <a:lnTo>
                      <a:pt x="356" y="424"/>
                    </a:lnTo>
                    <a:lnTo>
                      <a:pt x="398" y="440"/>
                    </a:lnTo>
                    <a:lnTo>
                      <a:pt x="424" y="427"/>
                    </a:lnTo>
                    <a:lnTo>
                      <a:pt x="419" y="401"/>
                    </a:lnTo>
                    <a:lnTo>
                      <a:pt x="489" y="424"/>
                    </a:lnTo>
                    <a:lnTo>
                      <a:pt x="485" y="450"/>
                    </a:lnTo>
                    <a:lnTo>
                      <a:pt x="532" y="416"/>
                    </a:lnTo>
                    <a:lnTo>
                      <a:pt x="490" y="411"/>
                    </a:lnTo>
                    <a:lnTo>
                      <a:pt x="458" y="379"/>
                    </a:lnTo>
                    <a:lnTo>
                      <a:pt x="498" y="337"/>
                    </a:lnTo>
                    <a:lnTo>
                      <a:pt x="498" y="312"/>
                    </a:lnTo>
                    <a:lnTo>
                      <a:pt x="455" y="348"/>
                    </a:lnTo>
                    <a:lnTo>
                      <a:pt x="433" y="337"/>
                    </a:lnTo>
                    <a:lnTo>
                      <a:pt x="451" y="316"/>
                    </a:lnTo>
                    <a:lnTo>
                      <a:pt x="403" y="330"/>
                    </a:lnTo>
                    <a:lnTo>
                      <a:pt x="372" y="317"/>
                    </a:lnTo>
                    <a:lnTo>
                      <a:pt x="380" y="296"/>
                    </a:lnTo>
                    <a:lnTo>
                      <a:pt x="463" y="312"/>
                    </a:lnTo>
                    <a:lnTo>
                      <a:pt x="430" y="259"/>
                    </a:lnTo>
                    <a:lnTo>
                      <a:pt x="435" y="220"/>
                    </a:lnTo>
                    <a:lnTo>
                      <a:pt x="247" y="228"/>
                    </a:lnTo>
                    <a:lnTo>
                      <a:pt x="270" y="144"/>
                    </a:lnTo>
                    <a:lnTo>
                      <a:pt x="302" y="100"/>
                    </a:lnTo>
                    <a:lnTo>
                      <a:pt x="291" y="89"/>
                    </a:lnTo>
                    <a:lnTo>
                      <a:pt x="280" y="0"/>
                    </a:lnTo>
                    <a:lnTo>
                      <a:pt x="0" y="3"/>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8" name="Freeform 67"/>
              <p:cNvSpPr>
                <a:spLocks/>
              </p:cNvSpPr>
              <p:nvPr/>
            </p:nvSpPr>
            <p:spPr bwMode="auto">
              <a:xfrm>
                <a:off x="3649" y="1092"/>
                <a:ext cx="505" cy="261"/>
              </a:xfrm>
              <a:custGeom>
                <a:avLst/>
                <a:gdLst>
                  <a:gd name="T0" fmla="*/ 161 w 529"/>
                  <a:gd name="T1" fmla="*/ 173 h 264"/>
                  <a:gd name="T2" fmla="*/ 168 w 529"/>
                  <a:gd name="T3" fmla="*/ 190 h 264"/>
                  <a:gd name="T4" fmla="*/ 183 w 529"/>
                  <a:gd name="T5" fmla="*/ 194 h 264"/>
                  <a:gd name="T6" fmla="*/ 205 w 529"/>
                  <a:gd name="T7" fmla="*/ 264 h 264"/>
                  <a:gd name="T8" fmla="*/ 244 w 529"/>
                  <a:gd name="T9" fmla="*/ 168 h 264"/>
                  <a:gd name="T10" fmla="*/ 265 w 529"/>
                  <a:gd name="T11" fmla="*/ 172 h 264"/>
                  <a:gd name="T12" fmla="*/ 289 w 529"/>
                  <a:gd name="T13" fmla="*/ 157 h 264"/>
                  <a:gd name="T14" fmla="*/ 334 w 529"/>
                  <a:gd name="T15" fmla="*/ 157 h 264"/>
                  <a:gd name="T16" fmla="*/ 349 w 529"/>
                  <a:gd name="T17" fmla="*/ 134 h 264"/>
                  <a:gd name="T18" fmla="*/ 432 w 529"/>
                  <a:gd name="T19" fmla="*/ 138 h 264"/>
                  <a:gd name="T20" fmla="*/ 447 w 529"/>
                  <a:gd name="T21" fmla="*/ 123 h 264"/>
                  <a:gd name="T22" fmla="*/ 421 w 529"/>
                  <a:gd name="T23" fmla="*/ 86 h 264"/>
                  <a:gd name="T24" fmla="*/ 369 w 529"/>
                  <a:gd name="T25" fmla="*/ 88 h 264"/>
                  <a:gd name="T26" fmla="*/ 329 w 529"/>
                  <a:gd name="T27" fmla="*/ 81 h 264"/>
                  <a:gd name="T28" fmla="*/ 277 w 529"/>
                  <a:gd name="T29" fmla="*/ 81 h 264"/>
                  <a:gd name="T30" fmla="*/ 260 w 529"/>
                  <a:gd name="T31" fmla="*/ 112 h 264"/>
                  <a:gd name="T32" fmla="*/ 233 w 529"/>
                  <a:gd name="T33" fmla="*/ 94 h 264"/>
                  <a:gd name="T34" fmla="*/ 206 w 529"/>
                  <a:gd name="T35" fmla="*/ 97 h 264"/>
                  <a:gd name="T36" fmla="*/ 195 w 529"/>
                  <a:gd name="T37" fmla="*/ 65 h 264"/>
                  <a:gd name="T38" fmla="*/ 138 w 529"/>
                  <a:gd name="T39" fmla="*/ 60 h 264"/>
                  <a:gd name="T40" fmla="*/ 131 w 529"/>
                  <a:gd name="T41" fmla="*/ 47 h 264"/>
                  <a:gd name="T42" fmla="*/ 157 w 529"/>
                  <a:gd name="T43" fmla="*/ 15 h 264"/>
                  <a:gd name="T44" fmla="*/ 177 w 529"/>
                  <a:gd name="T45" fmla="*/ 11 h 264"/>
                  <a:gd name="T46" fmla="*/ 157 w 529"/>
                  <a:gd name="T47" fmla="*/ 0 h 264"/>
                  <a:gd name="T48" fmla="*/ 124 w 529"/>
                  <a:gd name="T49" fmla="*/ 10 h 264"/>
                  <a:gd name="T50" fmla="*/ 71 w 529"/>
                  <a:gd name="T51" fmla="*/ 75 h 264"/>
                  <a:gd name="T52" fmla="*/ 42 w 529"/>
                  <a:gd name="T53" fmla="*/ 81 h 264"/>
                  <a:gd name="T54" fmla="*/ 0 w 529"/>
                  <a:gd name="T55" fmla="*/ 113 h 264"/>
                  <a:gd name="T56" fmla="*/ 161 w 529"/>
                  <a:gd name="T57" fmla="*/ 173 h 264"/>
                  <a:gd name="T58" fmla="*/ 161 w 529"/>
                  <a:gd name="T59" fmla="*/ 173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29"/>
                  <a:gd name="T91" fmla="*/ 0 h 264"/>
                  <a:gd name="T92" fmla="*/ 529 w 529"/>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29" h="264">
                    <a:moveTo>
                      <a:pt x="191" y="173"/>
                    </a:moveTo>
                    <a:lnTo>
                      <a:pt x="199" y="190"/>
                    </a:lnTo>
                    <a:lnTo>
                      <a:pt x="217" y="194"/>
                    </a:lnTo>
                    <a:lnTo>
                      <a:pt x="243" y="264"/>
                    </a:lnTo>
                    <a:lnTo>
                      <a:pt x="290" y="168"/>
                    </a:lnTo>
                    <a:lnTo>
                      <a:pt x="314" y="172"/>
                    </a:lnTo>
                    <a:lnTo>
                      <a:pt x="343" y="157"/>
                    </a:lnTo>
                    <a:lnTo>
                      <a:pt x="395" y="157"/>
                    </a:lnTo>
                    <a:lnTo>
                      <a:pt x="413" y="134"/>
                    </a:lnTo>
                    <a:lnTo>
                      <a:pt x="512" y="138"/>
                    </a:lnTo>
                    <a:lnTo>
                      <a:pt x="529" y="123"/>
                    </a:lnTo>
                    <a:lnTo>
                      <a:pt x="499" y="86"/>
                    </a:lnTo>
                    <a:lnTo>
                      <a:pt x="437" y="88"/>
                    </a:lnTo>
                    <a:lnTo>
                      <a:pt x="390" y="81"/>
                    </a:lnTo>
                    <a:lnTo>
                      <a:pt x="329" y="81"/>
                    </a:lnTo>
                    <a:lnTo>
                      <a:pt x="308" y="112"/>
                    </a:lnTo>
                    <a:lnTo>
                      <a:pt x="277" y="94"/>
                    </a:lnTo>
                    <a:lnTo>
                      <a:pt x="244" y="97"/>
                    </a:lnTo>
                    <a:lnTo>
                      <a:pt x="231" y="65"/>
                    </a:lnTo>
                    <a:lnTo>
                      <a:pt x="163" y="60"/>
                    </a:lnTo>
                    <a:lnTo>
                      <a:pt x="155" y="47"/>
                    </a:lnTo>
                    <a:lnTo>
                      <a:pt x="186" y="15"/>
                    </a:lnTo>
                    <a:lnTo>
                      <a:pt x="210" y="11"/>
                    </a:lnTo>
                    <a:lnTo>
                      <a:pt x="186" y="0"/>
                    </a:lnTo>
                    <a:lnTo>
                      <a:pt x="147" y="10"/>
                    </a:lnTo>
                    <a:lnTo>
                      <a:pt x="83" y="75"/>
                    </a:lnTo>
                    <a:lnTo>
                      <a:pt x="50" y="81"/>
                    </a:lnTo>
                    <a:lnTo>
                      <a:pt x="0" y="113"/>
                    </a:lnTo>
                    <a:lnTo>
                      <a:pt x="191" y="173"/>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69" name="Freeform 68"/>
              <p:cNvSpPr>
                <a:spLocks/>
              </p:cNvSpPr>
              <p:nvPr/>
            </p:nvSpPr>
            <p:spPr bwMode="auto">
              <a:xfrm>
                <a:off x="3978" y="1256"/>
                <a:ext cx="340" cy="475"/>
              </a:xfrm>
              <a:custGeom>
                <a:avLst/>
                <a:gdLst>
                  <a:gd name="T0" fmla="*/ 33 w 358"/>
                  <a:gd name="T1" fmla="*/ 395 h 475"/>
                  <a:gd name="T2" fmla="*/ 29 w 358"/>
                  <a:gd name="T3" fmla="*/ 315 h 475"/>
                  <a:gd name="T4" fmla="*/ 5 w 358"/>
                  <a:gd name="T5" fmla="*/ 255 h 475"/>
                  <a:gd name="T6" fmla="*/ 14 w 358"/>
                  <a:gd name="T7" fmla="*/ 136 h 475"/>
                  <a:gd name="T8" fmla="*/ 58 w 358"/>
                  <a:gd name="T9" fmla="*/ 71 h 475"/>
                  <a:gd name="T10" fmla="*/ 55 w 358"/>
                  <a:gd name="T11" fmla="*/ 119 h 475"/>
                  <a:gd name="T12" fmla="*/ 69 w 358"/>
                  <a:gd name="T13" fmla="*/ 108 h 475"/>
                  <a:gd name="T14" fmla="*/ 69 w 358"/>
                  <a:gd name="T15" fmla="*/ 71 h 475"/>
                  <a:gd name="T16" fmla="*/ 85 w 358"/>
                  <a:gd name="T17" fmla="*/ 48 h 475"/>
                  <a:gd name="T18" fmla="*/ 91 w 358"/>
                  <a:gd name="T19" fmla="*/ 4 h 475"/>
                  <a:gd name="T20" fmla="*/ 105 w 358"/>
                  <a:gd name="T21" fmla="*/ 0 h 475"/>
                  <a:gd name="T22" fmla="*/ 195 w 358"/>
                  <a:gd name="T23" fmla="*/ 37 h 475"/>
                  <a:gd name="T24" fmla="*/ 204 w 358"/>
                  <a:gd name="T25" fmla="*/ 68 h 475"/>
                  <a:gd name="T26" fmla="*/ 215 w 358"/>
                  <a:gd name="T27" fmla="*/ 97 h 475"/>
                  <a:gd name="T28" fmla="*/ 218 w 358"/>
                  <a:gd name="T29" fmla="*/ 149 h 475"/>
                  <a:gd name="T30" fmla="*/ 187 w 358"/>
                  <a:gd name="T31" fmla="*/ 192 h 475"/>
                  <a:gd name="T32" fmla="*/ 186 w 358"/>
                  <a:gd name="T33" fmla="*/ 228 h 475"/>
                  <a:gd name="T34" fmla="*/ 204 w 358"/>
                  <a:gd name="T35" fmla="*/ 239 h 475"/>
                  <a:gd name="T36" fmla="*/ 228 w 358"/>
                  <a:gd name="T37" fmla="*/ 192 h 475"/>
                  <a:gd name="T38" fmla="*/ 252 w 358"/>
                  <a:gd name="T39" fmla="*/ 176 h 475"/>
                  <a:gd name="T40" fmla="*/ 268 w 358"/>
                  <a:gd name="T41" fmla="*/ 186 h 475"/>
                  <a:gd name="T42" fmla="*/ 298 w 358"/>
                  <a:gd name="T43" fmla="*/ 291 h 475"/>
                  <a:gd name="T44" fmla="*/ 278 w 358"/>
                  <a:gd name="T45" fmla="*/ 336 h 475"/>
                  <a:gd name="T46" fmla="*/ 272 w 358"/>
                  <a:gd name="T47" fmla="*/ 367 h 475"/>
                  <a:gd name="T48" fmla="*/ 261 w 358"/>
                  <a:gd name="T49" fmla="*/ 378 h 475"/>
                  <a:gd name="T50" fmla="*/ 259 w 358"/>
                  <a:gd name="T51" fmla="*/ 408 h 475"/>
                  <a:gd name="T52" fmla="*/ 244 w 358"/>
                  <a:gd name="T53" fmla="*/ 445 h 475"/>
                  <a:gd name="T54" fmla="*/ 146 w 358"/>
                  <a:gd name="T55" fmla="*/ 463 h 475"/>
                  <a:gd name="T56" fmla="*/ 143 w 358"/>
                  <a:gd name="T57" fmla="*/ 456 h 475"/>
                  <a:gd name="T58" fmla="*/ 0 w 358"/>
                  <a:gd name="T59" fmla="*/ 475 h 475"/>
                  <a:gd name="T60" fmla="*/ 33 w 358"/>
                  <a:gd name="T61" fmla="*/ 395 h 475"/>
                  <a:gd name="T62" fmla="*/ 33 w 358"/>
                  <a:gd name="T63" fmla="*/ 395 h 4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8"/>
                  <a:gd name="T97" fmla="*/ 0 h 475"/>
                  <a:gd name="T98" fmla="*/ 358 w 358"/>
                  <a:gd name="T99" fmla="*/ 475 h 4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8" h="475">
                    <a:moveTo>
                      <a:pt x="41" y="395"/>
                    </a:moveTo>
                    <a:lnTo>
                      <a:pt x="34" y="315"/>
                    </a:lnTo>
                    <a:lnTo>
                      <a:pt x="5" y="255"/>
                    </a:lnTo>
                    <a:lnTo>
                      <a:pt x="18" y="136"/>
                    </a:lnTo>
                    <a:lnTo>
                      <a:pt x="70" y="71"/>
                    </a:lnTo>
                    <a:lnTo>
                      <a:pt x="67" y="119"/>
                    </a:lnTo>
                    <a:lnTo>
                      <a:pt x="83" y="108"/>
                    </a:lnTo>
                    <a:lnTo>
                      <a:pt x="83" y="71"/>
                    </a:lnTo>
                    <a:lnTo>
                      <a:pt x="102" y="48"/>
                    </a:lnTo>
                    <a:lnTo>
                      <a:pt x="109" y="4"/>
                    </a:lnTo>
                    <a:lnTo>
                      <a:pt x="126" y="0"/>
                    </a:lnTo>
                    <a:lnTo>
                      <a:pt x="235" y="37"/>
                    </a:lnTo>
                    <a:lnTo>
                      <a:pt x="245" y="68"/>
                    </a:lnTo>
                    <a:lnTo>
                      <a:pt x="259" y="97"/>
                    </a:lnTo>
                    <a:lnTo>
                      <a:pt x="262" y="149"/>
                    </a:lnTo>
                    <a:lnTo>
                      <a:pt x="225" y="192"/>
                    </a:lnTo>
                    <a:lnTo>
                      <a:pt x="224" y="228"/>
                    </a:lnTo>
                    <a:lnTo>
                      <a:pt x="245" y="239"/>
                    </a:lnTo>
                    <a:lnTo>
                      <a:pt x="274" y="192"/>
                    </a:lnTo>
                    <a:lnTo>
                      <a:pt x="303" y="176"/>
                    </a:lnTo>
                    <a:lnTo>
                      <a:pt x="322" y="186"/>
                    </a:lnTo>
                    <a:lnTo>
                      <a:pt x="358" y="291"/>
                    </a:lnTo>
                    <a:lnTo>
                      <a:pt x="334" y="336"/>
                    </a:lnTo>
                    <a:lnTo>
                      <a:pt x="327" y="367"/>
                    </a:lnTo>
                    <a:lnTo>
                      <a:pt x="313" y="378"/>
                    </a:lnTo>
                    <a:lnTo>
                      <a:pt x="311" y="408"/>
                    </a:lnTo>
                    <a:lnTo>
                      <a:pt x="293" y="445"/>
                    </a:lnTo>
                    <a:lnTo>
                      <a:pt x="175" y="463"/>
                    </a:lnTo>
                    <a:lnTo>
                      <a:pt x="172" y="456"/>
                    </a:lnTo>
                    <a:lnTo>
                      <a:pt x="0" y="475"/>
                    </a:lnTo>
                    <a:lnTo>
                      <a:pt x="41" y="39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0" name="Freeform 69"/>
              <p:cNvSpPr>
                <a:spLocks/>
              </p:cNvSpPr>
              <p:nvPr/>
            </p:nvSpPr>
            <p:spPr bwMode="auto">
              <a:xfrm>
                <a:off x="3458" y="1165"/>
                <a:ext cx="474" cy="503"/>
              </a:xfrm>
              <a:custGeom>
                <a:avLst/>
                <a:gdLst>
                  <a:gd name="T0" fmla="*/ 12 w 494"/>
                  <a:gd name="T1" fmla="*/ 191 h 503"/>
                  <a:gd name="T2" fmla="*/ 11 w 494"/>
                  <a:gd name="T3" fmla="*/ 252 h 503"/>
                  <a:gd name="T4" fmla="*/ 59 w 494"/>
                  <a:gd name="T5" fmla="*/ 290 h 503"/>
                  <a:gd name="T6" fmla="*/ 80 w 494"/>
                  <a:gd name="T7" fmla="*/ 316 h 503"/>
                  <a:gd name="T8" fmla="*/ 120 w 494"/>
                  <a:gd name="T9" fmla="*/ 351 h 503"/>
                  <a:gd name="T10" fmla="*/ 127 w 494"/>
                  <a:gd name="T11" fmla="*/ 392 h 503"/>
                  <a:gd name="T12" fmla="*/ 134 w 494"/>
                  <a:gd name="T13" fmla="*/ 450 h 503"/>
                  <a:gd name="T14" fmla="*/ 174 w 494"/>
                  <a:gd name="T15" fmla="*/ 503 h 503"/>
                  <a:gd name="T16" fmla="*/ 382 w 494"/>
                  <a:gd name="T17" fmla="*/ 489 h 503"/>
                  <a:gd name="T18" fmla="*/ 368 w 494"/>
                  <a:gd name="T19" fmla="*/ 411 h 503"/>
                  <a:gd name="T20" fmla="*/ 388 w 494"/>
                  <a:gd name="T21" fmla="*/ 293 h 503"/>
                  <a:gd name="T22" fmla="*/ 387 w 494"/>
                  <a:gd name="T23" fmla="*/ 261 h 503"/>
                  <a:gd name="T24" fmla="*/ 419 w 494"/>
                  <a:gd name="T25" fmla="*/ 168 h 503"/>
                  <a:gd name="T26" fmla="*/ 410 w 494"/>
                  <a:gd name="T27" fmla="*/ 165 h 503"/>
                  <a:gd name="T28" fmla="*/ 391 w 494"/>
                  <a:gd name="T29" fmla="*/ 218 h 503"/>
                  <a:gd name="T30" fmla="*/ 375 w 494"/>
                  <a:gd name="T31" fmla="*/ 222 h 503"/>
                  <a:gd name="T32" fmla="*/ 367 w 494"/>
                  <a:gd name="T33" fmla="*/ 244 h 503"/>
                  <a:gd name="T34" fmla="*/ 350 w 494"/>
                  <a:gd name="T35" fmla="*/ 259 h 503"/>
                  <a:gd name="T36" fmla="*/ 362 w 494"/>
                  <a:gd name="T37" fmla="*/ 210 h 503"/>
                  <a:gd name="T38" fmla="*/ 375 w 494"/>
                  <a:gd name="T39" fmla="*/ 191 h 503"/>
                  <a:gd name="T40" fmla="*/ 352 w 494"/>
                  <a:gd name="T41" fmla="*/ 121 h 503"/>
                  <a:gd name="T42" fmla="*/ 338 w 494"/>
                  <a:gd name="T43" fmla="*/ 117 h 503"/>
                  <a:gd name="T44" fmla="*/ 330 w 494"/>
                  <a:gd name="T45" fmla="*/ 100 h 503"/>
                  <a:gd name="T46" fmla="*/ 169 w 494"/>
                  <a:gd name="T47" fmla="*/ 40 h 503"/>
                  <a:gd name="T48" fmla="*/ 149 w 494"/>
                  <a:gd name="T49" fmla="*/ 29 h 503"/>
                  <a:gd name="T50" fmla="*/ 137 w 494"/>
                  <a:gd name="T51" fmla="*/ 40 h 503"/>
                  <a:gd name="T52" fmla="*/ 133 w 494"/>
                  <a:gd name="T53" fmla="*/ 37 h 503"/>
                  <a:gd name="T54" fmla="*/ 140 w 494"/>
                  <a:gd name="T55" fmla="*/ 16 h 503"/>
                  <a:gd name="T56" fmla="*/ 144 w 494"/>
                  <a:gd name="T57" fmla="*/ 3 h 503"/>
                  <a:gd name="T58" fmla="*/ 138 w 494"/>
                  <a:gd name="T59" fmla="*/ 0 h 503"/>
                  <a:gd name="T60" fmla="*/ 74 w 494"/>
                  <a:gd name="T61" fmla="*/ 32 h 503"/>
                  <a:gd name="T62" fmla="*/ 64 w 494"/>
                  <a:gd name="T63" fmla="*/ 32 h 503"/>
                  <a:gd name="T64" fmla="*/ 53 w 494"/>
                  <a:gd name="T65" fmla="*/ 26 h 503"/>
                  <a:gd name="T66" fmla="*/ 39 w 494"/>
                  <a:gd name="T67" fmla="*/ 36 h 503"/>
                  <a:gd name="T68" fmla="*/ 42 w 494"/>
                  <a:gd name="T69" fmla="*/ 94 h 503"/>
                  <a:gd name="T70" fmla="*/ 0 w 494"/>
                  <a:gd name="T71" fmla="*/ 152 h 503"/>
                  <a:gd name="T72" fmla="*/ 12 w 494"/>
                  <a:gd name="T73" fmla="*/ 191 h 503"/>
                  <a:gd name="T74" fmla="*/ 12 w 494"/>
                  <a:gd name="T75" fmla="*/ 191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4"/>
                  <a:gd name="T115" fmla="*/ 0 h 503"/>
                  <a:gd name="T116" fmla="*/ 494 w 494"/>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4" h="503">
                    <a:moveTo>
                      <a:pt x="13" y="191"/>
                    </a:moveTo>
                    <a:lnTo>
                      <a:pt x="11" y="252"/>
                    </a:lnTo>
                    <a:lnTo>
                      <a:pt x="71" y="290"/>
                    </a:lnTo>
                    <a:lnTo>
                      <a:pt x="95" y="316"/>
                    </a:lnTo>
                    <a:lnTo>
                      <a:pt x="142" y="351"/>
                    </a:lnTo>
                    <a:lnTo>
                      <a:pt x="150" y="392"/>
                    </a:lnTo>
                    <a:lnTo>
                      <a:pt x="158" y="450"/>
                    </a:lnTo>
                    <a:lnTo>
                      <a:pt x="205" y="503"/>
                    </a:lnTo>
                    <a:lnTo>
                      <a:pt x="450" y="489"/>
                    </a:lnTo>
                    <a:lnTo>
                      <a:pt x="435" y="411"/>
                    </a:lnTo>
                    <a:lnTo>
                      <a:pt x="458" y="293"/>
                    </a:lnTo>
                    <a:lnTo>
                      <a:pt x="456" y="261"/>
                    </a:lnTo>
                    <a:lnTo>
                      <a:pt x="494" y="168"/>
                    </a:lnTo>
                    <a:lnTo>
                      <a:pt x="484" y="165"/>
                    </a:lnTo>
                    <a:lnTo>
                      <a:pt x="461" y="218"/>
                    </a:lnTo>
                    <a:lnTo>
                      <a:pt x="442" y="222"/>
                    </a:lnTo>
                    <a:lnTo>
                      <a:pt x="432" y="244"/>
                    </a:lnTo>
                    <a:lnTo>
                      <a:pt x="413" y="259"/>
                    </a:lnTo>
                    <a:lnTo>
                      <a:pt x="427" y="210"/>
                    </a:lnTo>
                    <a:lnTo>
                      <a:pt x="442" y="191"/>
                    </a:lnTo>
                    <a:lnTo>
                      <a:pt x="416" y="121"/>
                    </a:lnTo>
                    <a:lnTo>
                      <a:pt x="398" y="117"/>
                    </a:lnTo>
                    <a:lnTo>
                      <a:pt x="390" y="100"/>
                    </a:lnTo>
                    <a:lnTo>
                      <a:pt x="199" y="40"/>
                    </a:lnTo>
                    <a:lnTo>
                      <a:pt x="176" y="29"/>
                    </a:lnTo>
                    <a:lnTo>
                      <a:pt x="162" y="40"/>
                    </a:lnTo>
                    <a:lnTo>
                      <a:pt x="157" y="37"/>
                    </a:lnTo>
                    <a:lnTo>
                      <a:pt x="165" y="16"/>
                    </a:lnTo>
                    <a:lnTo>
                      <a:pt x="170" y="3"/>
                    </a:lnTo>
                    <a:lnTo>
                      <a:pt x="163" y="0"/>
                    </a:lnTo>
                    <a:lnTo>
                      <a:pt x="86" y="32"/>
                    </a:lnTo>
                    <a:lnTo>
                      <a:pt x="76" y="32"/>
                    </a:lnTo>
                    <a:lnTo>
                      <a:pt x="61" y="26"/>
                    </a:lnTo>
                    <a:lnTo>
                      <a:pt x="47" y="36"/>
                    </a:lnTo>
                    <a:lnTo>
                      <a:pt x="50" y="94"/>
                    </a:lnTo>
                    <a:lnTo>
                      <a:pt x="0" y="152"/>
                    </a:lnTo>
                    <a:lnTo>
                      <a:pt x="13" y="19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1" name="Freeform 70"/>
              <p:cNvSpPr>
                <a:spLocks/>
              </p:cNvSpPr>
              <p:nvPr/>
            </p:nvSpPr>
            <p:spPr bwMode="auto">
              <a:xfrm>
                <a:off x="3596" y="1653"/>
                <a:ext cx="350" cy="641"/>
              </a:xfrm>
              <a:custGeom>
                <a:avLst/>
                <a:gdLst>
                  <a:gd name="T0" fmla="*/ 6 w 364"/>
                  <a:gd name="T1" fmla="*/ 262 h 641"/>
                  <a:gd name="T2" fmla="*/ 36 w 364"/>
                  <a:gd name="T3" fmla="*/ 181 h 641"/>
                  <a:gd name="T4" fmla="*/ 28 w 364"/>
                  <a:gd name="T5" fmla="*/ 150 h 641"/>
                  <a:gd name="T6" fmla="*/ 79 w 364"/>
                  <a:gd name="T7" fmla="*/ 102 h 641"/>
                  <a:gd name="T8" fmla="*/ 91 w 364"/>
                  <a:gd name="T9" fmla="*/ 66 h 641"/>
                  <a:gd name="T10" fmla="*/ 52 w 364"/>
                  <a:gd name="T11" fmla="*/ 14 h 641"/>
                  <a:gd name="T12" fmla="*/ 258 w 364"/>
                  <a:gd name="T13" fmla="*/ 0 h 641"/>
                  <a:gd name="T14" fmla="*/ 263 w 364"/>
                  <a:gd name="T15" fmla="*/ 37 h 641"/>
                  <a:gd name="T16" fmla="*/ 285 w 364"/>
                  <a:gd name="T17" fmla="*/ 84 h 641"/>
                  <a:gd name="T18" fmla="*/ 302 w 364"/>
                  <a:gd name="T19" fmla="*/ 328 h 641"/>
                  <a:gd name="T20" fmla="*/ 298 w 364"/>
                  <a:gd name="T21" fmla="*/ 380 h 641"/>
                  <a:gd name="T22" fmla="*/ 308 w 364"/>
                  <a:gd name="T23" fmla="*/ 409 h 641"/>
                  <a:gd name="T24" fmla="*/ 297 w 364"/>
                  <a:gd name="T25" fmla="*/ 464 h 641"/>
                  <a:gd name="T26" fmla="*/ 280 w 364"/>
                  <a:gd name="T27" fmla="*/ 489 h 641"/>
                  <a:gd name="T28" fmla="*/ 272 w 364"/>
                  <a:gd name="T29" fmla="*/ 527 h 641"/>
                  <a:gd name="T30" fmla="*/ 281 w 364"/>
                  <a:gd name="T31" fmla="*/ 542 h 641"/>
                  <a:gd name="T32" fmla="*/ 274 w 364"/>
                  <a:gd name="T33" fmla="*/ 563 h 641"/>
                  <a:gd name="T34" fmla="*/ 278 w 364"/>
                  <a:gd name="T35" fmla="*/ 573 h 641"/>
                  <a:gd name="T36" fmla="*/ 253 w 364"/>
                  <a:gd name="T37" fmla="*/ 584 h 641"/>
                  <a:gd name="T38" fmla="*/ 247 w 364"/>
                  <a:gd name="T39" fmla="*/ 625 h 641"/>
                  <a:gd name="T40" fmla="*/ 212 w 364"/>
                  <a:gd name="T41" fmla="*/ 612 h 641"/>
                  <a:gd name="T42" fmla="*/ 195 w 364"/>
                  <a:gd name="T43" fmla="*/ 641 h 641"/>
                  <a:gd name="T44" fmla="*/ 183 w 364"/>
                  <a:gd name="T45" fmla="*/ 638 h 641"/>
                  <a:gd name="T46" fmla="*/ 171 w 364"/>
                  <a:gd name="T47" fmla="*/ 612 h 641"/>
                  <a:gd name="T48" fmla="*/ 152 w 364"/>
                  <a:gd name="T49" fmla="*/ 549 h 641"/>
                  <a:gd name="T50" fmla="*/ 105 w 364"/>
                  <a:gd name="T51" fmla="*/ 516 h 641"/>
                  <a:gd name="T52" fmla="*/ 96 w 364"/>
                  <a:gd name="T53" fmla="*/ 484 h 641"/>
                  <a:gd name="T54" fmla="*/ 111 w 364"/>
                  <a:gd name="T55" fmla="*/ 434 h 641"/>
                  <a:gd name="T56" fmla="*/ 98 w 364"/>
                  <a:gd name="T57" fmla="*/ 424 h 641"/>
                  <a:gd name="T58" fmla="*/ 69 w 364"/>
                  <a:gd name="T59" fmla="*/ 424 h 641"/>
                  <a:gd name="T60" fmla="*/ 61 w 364"/>
                  <a:gd name="T61" fmla="*/ 393 h 641"/>
                  <a:gd name="T62" fmla="*/ 12 w 364"/>
                  <a:gd name="T63" fmla="*/ 332 h 641"/>
                  <a:gd name="T64" fmla="*/ 0 w 364"/>
                  <a:gd name="T65" fmla="*/ 281 h 641"/>
                  <a:gd name="T66" fmla="*/ 6 w 364"/>
                  <a:gd name="T67" fmla="*/ 262 h 641"/>
                  <a:gd name="T68" fmla="*/ 6 w 364"/>
                  <a:gd name="T69" fmla="*/ 262 h 6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4"/>
                  <a:gd name="T106" fmla="*/ 0 h 641"/>
                  <a:gd name="T107" fmla="*/ 364 w 364"/>
                  <a:gd name="T108" fmla="*/ 641 h 6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4" h="641">
                    <a:moveTo>
                      <a:pt x="6" y="262"/>
                    </a:moveTo>
                    <a:lnTo>
                      <a:pt x="44" y="181"/>
                    </a:lnTo>
                    <a:lnTo>
                      <a:pt x="32" y="150"/>
                    </a:lnTo>
                    <a:lnTo>
                      <a:pt x="94" y="102"/>
                    </a:lnTo>
                    <a:lnTo>
                      <a:pt x="107" y="66"/>
                    </a:lnTo>
                    <a:lnTo>
                      <a:pt x="61" y="14"/>
                    </a:lnTo>
                    <a:lnTo>
                      <a:pt x="306" y="0"/>
                    </a:lnTo>
                    <a:lnTo>
                      <a:pt x="311" y="37"/>
                    </a:lnTo>
                    <a:lnTo>
                      <a:pt x="337" y="84"/>
                    </a:lnTo>
                    <a:lnTo>
                      <a:pt x="358" y="328"/>
                    </a:lnTo>
                    <a:lnTo>
                      <a:pt x="353" y="380"/>
                    </a:lnTo>
                    <a:lnTo>
                      <a:pt x="364" y="409"/>
                    </a:lnTo>
                    <a:lnTo>
                      <a:pt x="351" y="464"/>
                    </a:lnTo>
                    <a:lnTo>
                      <a:pt x="332" y="489"/>
                    </a:lnTo>
                    <a:lnTo>
                      <a:pt x="322" y="527"/>
                    </a:lnTo>
                    <a:lnTo>
                      <a:pt x="333" y="542"/>
                    </a:lnTo>
                    <a:lnTo>
                      <a:pt x="324" y="563"/>
                    </a:lnTo>
                    <a:lnTo>
                      <a:pt x="329" y="573"/>
                    </a:lnTo>
                    <a:lnTo>
                      <a:pt x="299" y="584"/>
                    </a:lnTo>
                    <a:lnTo>
                      <a:pt x="293" y="625"/>
                    </a:lnTo>
                    <a:lnTo>
                      <a:pt x="251" y="612"/>
                    </a:lnTo>
                    <a:lnTo>
                      <a:pt x="230" y="641"/>
                    </a:lnTo>
                    <a:lnTo>
                      <a:pt x="217" y="638"/>
                    </a:lnTo>
                    <a:lnTo>
                      <a:pt x="202" y="612"/>
                    </a:lnTo>
                    <a:lnTo>
                      <a:pt x="180" y="549"/>
                    </a:lnTo>
                    <a:lnTo>
                      <a:pt x="125" y="516"/>
                    </a:lnTo>
                    <a:lnTo>
                      <a:pt x="113" y="484"/>
                    </a:lnTo>
                    <a:lnTo>
                      <a:pt x="131" y="434"/>
                    </a:lnTo>
                    <a:lnTo>
                      <a:pt x="116" y="424"/>
                    </a:lnTo>
                    <a:lnTo>
                      <a:pt x="81" y="424"/>
                    </a:lnTo>
                    <a:lnTo>
                      <a:pt x="73" y="393"/>
                    </a:lnTo>
                    <a:lnTo>
                      <a:pt x="13" y="332"/>
                    </a:lnTo>
                    <a:lnTo>
                      <a:pt x="0" y="281"/>
                    </a:lnTo>
                    <a:lnTo>
                      <a:pt x="6" y="26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2" name="Freeform 71"/>
              <p:cNvSpPr>
                <a:spLocks/>
              </p:cNvSpPr>
              <p:nvPr/>
            </p:nvSpPr>
            <p:spPr bwMode="auto">
              <a:xfrm>
                <a:off x="3905" y="1712"/>
                <a:ext cx="276" cy="481"/>
              </a:xfrm>
              <a:custGeom>
                <a:avLst/>
                <a:gdLst>
                  <a:gd name="T0" fmla="*/ 10 w 288"/>
                  <a:gd name="T1" fmla="*/ 481 h 481"/>
                  <a:gd name="T2" fmla="*/ 14 w 288"/>
                  <a:gd name="T3" fmla="*/ 468 h 481"/>
                  <a:gd name="T4" fmla="*/ 61 w 288"/>
                  <a:gd name="T5" fmla="*/ 465 h 481"/>
                  <a:gd name="T6" fmla="*/ 99 w 288"/>
                  <a:gd name="T7" fmla="*/ 450 h 481"/>
                  <a:gd name="T8" fmla="*/ 137 w 288"/>
                  <a:gd name="T9" fmla="*/ 423 h 481"/>
                  <a:gd name="T10" fmla="*/ 168 w 288"/>
                  <a:gd name="T11" fmla="*/ 421 h 481"/>
                  <a:gd name="T12" fmla="*/ 205 w 288"/>
                  <a:gd name="T13" fmla="*/ 351 h 481"/>
                  <a:gd name="T14" fmla="*/ 216 w 288"/>
                  <a:gd name="T15" fmla="*/ 356 h 481"/>
                  <a:gd name="T16" fmla="*/ 243 w 288"/>
                  <a:gd name="T17" fmla="*/ 332 h 481"/>
                  <a:gd name="T18" fmla="*/ 236 w 288"/>
                  <a:gd name="T19" fmla="*/ 314 h 481"/>
                  <a:gd name="T20" fmla="*/ 239 w 288"/>
                  <a:gd name="T21" fmla="*/ 303 h 481"/>
                  <a:gd name="T22" fmla="*/ 212 w 288"/>
                  <a:gd name="T23" fmla="*/ 7 h 481"/>
                  <a:gd name="T24" fmla="*/ 209 w 288"/>
                  <a:gd name="T25" fmla="*/ 0 h 481"/>
                  <a:gd name="T26" fmla="*/ 64 w 288"/>
                  <a:gd name="T27" fmla="*/ 19 h 481"/>
                  <a:gd name="T28" fmla="*/ 36 w 288"/>
                  <a:gd name="T29" fmla="*/ 36 h 481"/>
                  <a:gd name="T30" fmla="*/ 11 w 288"/>
                  <a:gd name="T31" fmla="*/ 26 h 481"/>
                  <a:gd name="T32" fmla="*/ 32 w 288"/>
                  <a:gd name="T33" fmla="*/ 270 h 481"/>
                  <a:gd name="T34" fmla="*/ 27 w 288"/>
                  <a:gd name="T35" fmla="*/ 322 h 481"/>
                  <a:gd name="T36" fmla="*/ 35 w 288"/>
                  <a:gd name="T37" fmla="*/ 351 h 481"/>
                  <a:gd name="T38" fmla="*/ 25 w 288"/>
                  <a:gd name="T39" fmla="*/ 406 h 481"/>
                  <a:gd name="T40" fmla="*/ 10 w 288"/>
                  <a:gd name="T41" fmla="*/ 431 h 481"/>
                  <a:gd name="T42" fmla="*/ 0 w 288"/>
                  <a:gd name="T43" fmla="*/ 469 h 481"/>
                  <a:gd name="T44" fmla="*/ 10 w 288"/>
                  <a:gd name="T45" fmla="*/ 481 h 481"/>
                  <a:gd name="T46" fmla="*/ 10 w 288"/>
                  <a:gd name="T47" fmla="*/ 481 h 4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1"/>
                  <a:gd name="T74" fmla="*/ 288 w 288"/>
                  <a:gd name="T75" fmla="*/ 481 h 48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1">
                    <a:moveTo>
                      <a:pt x="10" y="481"/>
                    </a:moveTo>
                    <a:lnTo>
                      <a:pt x="18" y="468"/>
                    </a:lnTo>
                    <a:lnTo>
                      <a:pt x="73" y="465"/>
                    </a:lnTo>
                    <a:lnTo>
                      <a:pt x="118" y="450"/>
                    </a:lnTo>
                    <a:lnTo>
                      <a:pt x="162" y="423"/>
                    </a:lnTo>
                    <a:lnTo>
                      <a:pt x="199" y="421"/>
                    </a:lnTo>
                    <a:lnTo>
                      <a:pt x="243" y="351"/>
                    </a:lnTo>
                    <a:lnTo>
                      <a:pt x="256" y="356"/>
                    </a:lnTo>
                    <a:lnTo>
                      <a:pt x="288" y="332"/>
                    </a:lnTo>
                    <a:lnTo>
                      <a:pt x="280" y="314"/>
                    </a:lnTo>
                    <a:lnTo>
                      <a:pt x="283" y="303"/>
                    </a:lnTo>
                    <a:lnTo>
                      <a:pt x="251" y="7"/>
                    </a:lnTo>
                    <a:lnTo>
                      <a:pt x="248" y="0"/>
                    </a:lnTo>
                    <a:lnTo>
                      <a:pt x="76" y="19"/>
                    </a:lnTo>
                    <a:lnTo>
                      <a:pt x="44" y="36"/>
                    </a:lnTo>
                    <a:lnTo>
                      <a:pt x="15" y="26"/>
                    </a:lnTo>
                    <a:lnTo>
                      <a:pt x="36" y="270"/>
                    </a:lnTo>
                    <a:lnTo>
                      <a:pt x="31" y="322"/>
                    </a:lnTo>
                    <a:lnTo>
                      <a:pt x="42" y="351"/>
                    </a:lnTo>
                    <a:lnTo>
                      <a:pt x="29" y="406"/>
                    </a:lnTo>
                    <a:lnTo>
                      <a:pt x="10" y="431"/>
                    </a:lnTo>
                    <a:lnTo>
                      <a:pt x="0" y="469"/>
                    </a:lnTo>
                    <a:lnTo>
                      <a:pt x="10" y="48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3" name="Freeform 72"/>
              <p:cNvSpPr>
                <a:spLocks/>
              </p:cNvSpPr>
              <p:nvPr/>
            </p:nvSpPr>
            <p:spPr bwMode="auto">
              <a:xfrm>
                <a:off x="3801" y="2015"/>
                <a:ext cx="647" cy="336"/>
              </a:xfrm>
              <a:custGeom>
                <a:avLst/>
                <a:gdLst>
                  <a:gd name="T0" fmla="*/ 4 w 675"/>
                  <a:gd name="T1" fmla="*/ 319 h 336"/>
                  <a:gd name="T2" fmla="*/ 17 w 675"/>
                  <a:gd name="T3" fmla="*/ 317 h 336"/>
                  <a:gd name="T4" fmla="*/ 22 w 675"/>
                  <a:gd name="T5" fmla="*/ 281 h 336"/>
                  <a:gd name="T6" fmla="*/ 12 w 675"/>
                  <a:gd name="T7" fmla="*/ 280 h 336"/>
                  <a:gd name="T8" fmla="*/ 32 w 675"/>
                  <a:gd name="T9" fmla="*/ 251 h 336"/>
                  <a:gd name="T10" fmla="*/ 67 w 675"/>
                  <a:gd name="T11" fmla="*/ 264 h 336"/>
                  <a:gd name="T12" fmla="*/ 72 w 675"/>
                  <a:gd name="T13" fmla="*/ 223 h 336"/>
                  <a:gd name="T14" fmla="*/ 97 w 675"/>
                  <a:gd name="T15" fmla="*/ 212 h 336"/>
                  <a:gd name="T16" fmla="*/ 93 w 675"/>
                  <a:gd name="T17" fmla="*/ 202 h 336"/>
                  <a:gd name="T18" fmla="*/ 106 w 675"/>
                  <a:gd name="T19" fmla="*/ 165 h 336"/>
                  <a:gd name="T20" fmla="*/ 152 w 675"/>
                  <a:gd name="T21" fmla="*/ 162 h 336"/>
                  <a:gd name="T22" fmla="*/ 191 w 675"/>
                  <a:gd name="T23" fmla="*/ 147 h 336"/>
                  <a:gd name="T24" fmla="*/ 215 w 675"/>
                  <a:gd name="T25" fmla="*/ 128 h 336"/>
                  <a:gd name="T26" fmla="*/ 228 w 675"/>
                  <a:gd name="T27" fmla="*/ 120 h 336"/>
                  <a:gd name="T28" fmla="*/ 259 w 675"/>
                  <a:gd name="T29" fmla="*/ 118 h 336"/>
                  <a:gd name="T30" fmla="*/ 296 w 675"/>
                  <a:gd name="T31" fmla="*/ 48 h 336"/>
                  <a:gd name="T32" fmla="*/ 308 w 675"/>
                  <a:gd name="T33" fmla="*/ 53 h 336"/>
                  <a:gd name="T34" fmla="*/ 335 w 675"/>
                  <a:gd name="T35" fmla="*/ 29 h 336"/>
                  <a:gd name="T36" fmla="*/ 328 w 675"/>
                  <a:gd name="T37" fmla="*/ 11 h 336"/>
                  <a:gd name="T38" fmla="*/ 330 w 675"/>
                  <a:gd name="T39" fmla="*/ 0 h 336"/>
                  <a:gd name="T40" fmla="*/ 356 w 675"/>
                  <a:gd name="T41" fmla="*/ 0 h 336"/>
                  <a:gd name="T42" fmla="*/ 371 w 675"/>
                  <a:gd name="T43" fmla="*/ 6 h 336"/>
                  <a:gd name="T44" fmla="*/ 420 w 675"/>
                  <a:gd name="T45" fmla="*/ 40 h 336"/>
                  <a:gd name="T46" fmla="*/ 456 w 675"/>
                  <a:gd name="T47" fmla="*/ 39 h 336"/>
                  <a:gd name="T48" fmla="*/ 474 w 675"/>
                  <a:gd name="T49" fmla="*/ 26 h 336"/>
                  <a:gd name="T50" fmla="*/ 511 w 675"/>
                  <a:gd name="T51" fmla="*/ 55 h 336"/>
                  <a:gd name="T52" fmla="*/ 523 w 675"/>
                  <a:gd name="T53" fmla="*/ 110 h 336"/>
                  <a:gd name="T54" fmla="*/ 569 w 675"/>
                  <a:gd name="T55" fmla="*/ 149 h 336"/>
                  <a:gd name="T56" fmla="*/ 547 w 675"/>
                  <a:gd name="T57" fmla="*/ 178 h 336"/>
                  <a:gd name="T58" fmla="*/ 508 w 675"/>
                  <a:gd name="T59" fmla="*/ 223 h 336"/>
                  <a:gd name="T60" fmla="*/ 508 w 675"/>
                  <a:gd name="T61" fmla="*/ 233 h 336"/>
                  <a:gd name="T62" fmla="*/ 453 w 675"/>
                  <a:gd name="T63" fmla="*/ 275 h 336"/>
                  <a:gd name="T64" fmla="*/ 138 w 675"/>
                  <a:gd name="T65" fmla="*/ 309 h 336"/>
                  <a:gd name="T66" fmla="*/ 104 w 675"/>
                  <a:gd name="T67" fmla="*/ 307 h 336"/>
                  <a:gd name="T68" fmla="*/ 104 w 675"/>
                  <a:gd name="T69" fmla="*/ 327 h 336"/>
                  <a:gd name="T70" fmla="*/ 0 w 675"/>
                  <a:gd name="T71" fmla="*/ 336 h 336"/>
                  <a:gd name="T72" fmla="*/ 4 w 675"/>
                  <a:gd name="T73" fmla="*/ 319 h 336"/>
                  <a:gd name="T74" fmla="*/ 4 w 675"/>
                  <a:gd name="T75" fmla="*/ 319 h 3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5"/>
                  <a:gd name="T115" fmla="*/ 0 h 336"/>
                  <a:gd name="T116" fmla="*/ 675 w 675"/>
                  <a:gd name="T117" fmla="*/ 336 h 3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5" h="336">
                    <a:moveTo>
                      <a:pt x="4" y="319"/>
                    </a:moveTo>
                    <a:lnTo>
                      <a:pt x="21" y="317"/>
                    </a:lnTo>
                    <a:lnTo>
                      <a:pt x="26" y="281"/>
                    </a:lnTo>
                    <a:lnTo>
                      <a:pt x="16" y="280"/>
                    </a:lnTo>
                    <a:lnTo>
                      <a:pt x="37" y="251"/>
                    </a:lnTo>
                    <a:lnTo>
                      <a:pt x="79" y="264"/>
                    </a:lnTo>
                    <a:lnTo>
                      <a:pt x="85" y="223"/>
                    </a:lnTo>
                    <a:lnTo>
                      <a:pt x="115" y="212"/>
                    </a:lnTo>
                    <a:lnTo>
                      <a:pt x="110" y="202"/>
                    </a:lnTo>
                    <a:lnTo>
                      <a:pt x="126" y="165"/>
                    </a:lnTo>
                    <a:lnTo>
                      <a:pt x="181" y="162"/>
                    </a:lnTo>
                    <a:lnTo>
                      <a:pt x="226" y="147"/>
                    </a:lnTo>
                    <a:lnTo>
                      <a:pt x="255" y="128"/>
                    </a:lnTo>
                    <a:lnTo>
                      <a:pt x="270" y="120"/>
                    </a:lnTo>
                    <a:lnTo>
                      <a:pt x="307" y="118"/>
                    </a:lnTo>
                    <a:lnTo>
                      <a:pt x="351" y="48"/>
                    </a:lnTo>
                    <a:lnTo>
                      <a:pt x="364" y="53"/>
                    </a:lnTo>
                    <a:lnTo>
                      <a:pt x="396" y="29"/>
                    </a:lnTo>
                    <a:lnTo>
                      <a:pt x="388" y="11"/>
                    </a:lnTo>
                    <a:lnTo>
                      <a:pt x="391" y="0"/>
                    </a:lnTo>
                    <a:lnTo>
                      <a:pt x="421" y="0"/>
                    </a:lnTo>
                    <a:lnTo>
                      <a:pt x="440" y="6"/>
                    </a:lnTo>
                    <a:lnTo>
                      <a:pt x="498" y="40"/>
                    </a:lnTo>
                    <a:lnTo>
                      <a:pt x="540" y="39"/>
                    </a:lnTo>
                    <a:lnTo>
                      <a:pt x="560" y="26"/>
                    </a:lnTo>
                    <a:lnTo>
                      <a:pt x="605" y="55"/>
                    </a:lnTo>
                    <a:lnTo>
                      <a:pt x="621" y="110"/>
                    </a:lnTo>
                    <a:lnTo>
                      <a:pt x="675" y="149"/>
                    </a:lnTo>
                    <a:lnTo>
                      <a:pt x="649" y="178"/>
                    </a:lnTo>
                    <a:lnTo>
                      <a:pt x="602" y="223"/>
                    </a:lnTo>
                    <a:lnTo>
                      <a:pt x="602" y="233"/>
                    </a:lnTo>
                    <a:lnTo>
                      <a:pt x="536" y="275"/>
                    </a:lnTo>
                    <a:lnTo>
                      <a:pt x="163" y="309"/>
                    </a:lnTo>
                    <a:lnTo>
                      <a:pt x="123" y="307"/>
                    </a:lnTo>
                    <a:lnTo>
                      <a:pt x="124" y="327"/>
                    </a:lnTo>
                    <a:lnTo>
                      <a:pt x="0" y="336"/>
                    </a:lnTo>
                    <a:lnTo>
                      <a:pt x="4" y="31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4" name="Freeform 73"/>
              <p:cNvSpPr>
                <a:spLocks/>
              </p:cNvSpPr>
              <p:nvPr/>
            </p:nvSpPr>
            <p:spPr bwMode="auto">
              <a:xfrm>
                <a:off x="3731" y="2266"/>
                <a:ext cx="760" cy="260"/>
              </a:xfrm>
              <a:custGeom>
                <a:avLst/>
                <a:gdLst>
                  <a:gd name="T0" fmla="*/ 12 w 793"/>
                  <a:gd name="T1" fmla="*/ 215 h 262"/>
                  <a:gd name="T2" fmla="*/ 9 w 793"/>
                  <a:gd name="T3" fmla="*/ 212 h 262"/>
                  <a:gd name="T4" fmla="*/ 28 w 793"/>
                  <a:gd name="T5" fmla="*/ 194 h 262"/>
                  <a:gd name="T6" fmla="*/ 45 w 793"/>
                  <a:gd name="T7" fmla="*/ 153 h 262"/>
                  <a:gd name="T8" fmla="*/ 39 w 793"/>
                  <a:gd name="T9" fmla="*/ 144 h 262"/>
                  <a:gd name="T10" fmla="*/ 50 w 793"/>
                  <a:gd name="T11" fmla="*/ 124 h 262"/>
                  <a:gd name="T12" fmla="*/ 50 w 793"/>
                  <a:gd name="T13" fmla="*/ 102 h 262"/>
                  <a:gd name="T14" fmla="*/ 61 w 793"/>
                  <a:gd name="T15" fmla="*/ 85 h 262"/>
                  <a:gd name="T16" fmla="*/ 166 w 793"/>
                  <a:gd name="T17" fmla="*/ 76 h 262"/>
                  <a:gd name="T18" fmla="*/ 166 w 793"/>
                  <a:gd name="T19" fmla="*/ 56 h 262"/>
                  <a:gd name="T20" fmla="*/ 199 w 793"/>
                  <a:gd name="T21" fmla="*/ 58 h 262"/>
                  <a:gd name="T22" fmla="*/ 515 w 793"/>
                  <a:gd name="T23" fmla="*/ 24 h 262"/>
                  <a:gd name="T24" fmla="*/ 669 w 793"/>
                  <a:gd name="T25" fmla="*/ 0 h 262"/>
                  <a:gd name="T26" fmla="*/ 642 w 793"/>
                  <a:gd name="T27" fmla="*/ 63 h 262"/>
                  <a:gd name="T28" fmla="*/ 598 w 793"/>
                  <a:gd name="T29" fmla="*/ 74 h 262"/>
                  <a:gd name="T30" fmla="*/ 579 w 793"/>
                  <a:gd name="T31" fmla="*/ 105 h 262"/>
                  <a:gd name="T32" fmla="*/ 502 w 793"/>
                  <a:gd name="T33" fmla="*/ 158 h 262"/>
                  <a:gd name="T34" fmla="*/ 497 w 793"/>
                  <a:gd name="T35" fmla="*/ 178 h 262"/>
                  <a:gd name="T36" fmla="*/ 478 w 793"/>
                  <a:gd name="T37" fmla="*/ 189 h 262"/>
                  <a:gd name="T38" fmla="*/ 478 w 793"/>
                  <a:gd name="T39" fmla="*/ 215 h 262"/>
                  <a:gd name="T40" fmla="*/ 375 w 793"/>
                  <a:gd name="T41" fmla="*/ 228 h 262"/>
                  <a:gd name="T42" fmla="*/ 168 w 793"/>
                  <a:gd name="T43" fmla="*/ 251 h 262"/>
                  <a:gd name="T44" fmla="*/ 0 w 793"/>
                  <a:gd name="T45" fmla="*/ 262 h 262"/>
                  <a:gd name="T46" fmla="*/ 12 w 793"/>
                  <a:gd name="T47" fmla="*/ 215 h 262"/>
                  <a:gd name="T48" fmla="*/ 12 w 793"/>
                  <a:gd name="T49" fmla="*/ 215 h 2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3"/>
                  <a:gd name="T76" fmla="*/ 0 h 262"/>
                  <a:gd name="T77" fmla="*/ 793 w 793"/>
                  <a:gd name="T78" fmla="*/ 262 h 2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3" h="262">
                    <a:moveTo>
                      <a:pt x="14" y="215"/>
                    </a:moveTo>
                    <a:lnTo>
                      <a:pt x="9" y="212"/>
                    </a:lnTo>
                    <a:lnTo>
                      <a:pt x="32" y="194"/>
                    </a:lnTo>
                    <a:lnTo>
                      <a:pt x="53" y="153"/>
                    </a:lnTo>
                    <a:lnTo>
                      <a:pt x="47" y="144"/>
                    </a:lnTo>
                    <a:lnTo>
                      <a:pt x="58" y="124"/>
                    </a:lnTo>
                    <a:lnTo>
                      <a:pt x="58" y="102"/>
                    </a:lnTo>
                    <a:lnTo>
                      <a:pt x="73" y="85"/>
                    </a:lnTo>
                    <a:lnTo>
                      <a:pt x="197" y="76"/>
                    </a:lnTo>
                    <a:lnTo>
                      <a:pt x="196" y="56"/>
                    </a:lnTo>
                    <a:lnTo>
                      <a:pt x="236" y="58"/>
                    </a:lnTo>
                    <a:lnTo>
                      <a:pt x="609" y="24"/>
                    </a:lnTo>
                    <a:lnTo>
                      <a:pt x="793" y="0"/>
                    </a:lnTo>
                    <a:lnTo>
                      <a:pt x="761" y="63"/>
                    </a:lnTo>
                    <a:lnTo>
                      <a:pt x="709" y="74"/>
                    </a:lnTo>
                    <a:lnTo>
                      <a:pt x="686" y="105"/>
                    </a:lnTo>
                    <a:lnTo>
                      <a:pt x="596" y="158"/>
                    </a:lnTo>
                    <a:lnTo>
                      <a:pt x="591" y="178"/>
                    </a:lnTo>
                    <a:lnTo>
                      <a:pt x="568" y="189"/>
                    </a:lnTo>
                    <a:lnTo>
                      <a:pt x="568" y="215"/>
                    </a:lnTo>
                    <a:lnTo>
                      <a:pt x="445" y="228"/>
                    </a:lnTo>
                    <a:lnTo>
                      <a:pt x="199" y="251"/>
                    </a:lnTo>
                    <a:lnTo>
                      <a:pt x="0" y="262"/>
                    </a:lnTo>
                    <a:lnTo>
                      <a:pt x="14" y="21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5" name="Freeform 74"/>
              <p:cNvSpPr>
                <a:spLocks/>
              </p:cNvSpPr>
              <p:nvPr/>
            </p:nvSpPr>
            <p:spPr bwMode="auto">
              <a:xfrm>
                <a:off x="3627" y="2517"/>
                <a:ext cx="317" cy="556"/>
              </a:xfrm>
              <a:custGeom>
                <a:avLst/>
                <a:gdLst>
                  <a:gd name="T0" fmla="*/ 19 w 331"/>
                  <a:gd name="T1" fmla="*/ 388 h 556"/>
                  <a:gd name="T2" fmla="*/ 47 w 331"/>
                  <a:gd name="T3" fmla="*/ 344 h 556"/>
                  <a:gd name="T4" fmla="*/ 36 w 331"/>
                  <a:gd name="T5" fmla="*/ 333 h 556"/>
                  <a:gd name="T6" fmla="*/ 29 w 331"/>
                  <a:gd name="T7" fmla="*/ 244 h 556"/>
                  <a:gd name="T8" fmla="*/ 22 w 331"/>
                  <a:gd name="T9" fmla="*/ 182 h 556"/>
                  <a:gd name="T10" fmla="*/ 42 w 331"/>
                  <a:gd name="T11" fmla="*/ 114 h 556"/>
                  <a:gd name="T12" fmla="*/ 73 w 331"/>
                  <a:gd name="T13" fmla="*/ 66 h 556"/>
                  <a:gd name="T14" fmla="*/ 70 w 331"/>
                  <a:gd name="T15" fmla="*/ 53 h 556"/>
                  <a:gd name="T16" fmla="*/ 92 w 331"/>
                  <a:gd name="T17" fmla="*/ 11 h 556"/>
                  <a:gd name="T18" fmla="*/ 260 w 331"/>
                  <a:gd name="T19" fmla="*/ 0 h 556"/>
                  <a:gd name="T20" fmla="*/ 268 w 331"/>
                  <a:gd name="T21" fmla="*/ 9 h 556"/>
                  <a:gd name="T22" fmla="*/ 260 w 331"/>
                  <a:gd name="T23" fmla="*/ 356 h 556"/>
                  <a:gd name="T24" fmla="*/ 279 w 331"/>
                  <a:gd name="T25" fmla="*/ 522 h 556"/>
                  <a:gd name="T26" fmla="*/ 271 w 331"/>
                  <a:gd name="T27" fmla="*/ 530 h 556"/>
                  <a:gd name="T28" fmla="*/ 235 w 331"/>
                  <a:gd name="T29" fmla="*/ 521 h 556"/>
                  <a:gd name="T30" fmla="*/ 182 w 331"/>
                  <a:gd name="T31" fmla="*/ 556 h 556"/>
                  <a:gd name="T32" fmla="*/ 154 w 331"/>
                  <a:gd name="T33" fmla="*/ 503 h 556"/>
                  <a:gd name="T34" fmla="*/ 158 w 331"/>
                  <a:gd name="T35" fmla="*/ 464 h 556"/>
                  <a:gd name="T36" fmla="*/ 0 w 331"/>
                  <a:gd name="T37" fmla="*/ 472 h 556"/>
                  <a:gd name="T38" fmla="*/ 19 w 331"/>
                  <a:gd name="T39" fmla="*/ 388 h 556"/>
                  <a:gd name="T40" fmla="*/ 19 w 331"/>
                  <a:gd name="T41" fmla="*/ 388 h 5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1"/>
                  <a:gd name="T64" fmla="*/ 0 h 556"/>
                  <a:gd name="T65" fmla="*/ 331 w 331"/>
                  <a:gd name="T66" fmla="*/ 556 h 5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1" h="556">
                    <a:moveTo>
                      <a:pt x="23" y="388"/>
                    </a:moveTo>
                    <a:lnTo>
                      <a:pt x="55" y="344"/>
                    </a:lnTo>
                    <a:lnTo>
                      <a:pt x="44" y="333"/>
                    </a:lnTo>
                    <a:lnTo>
                      <a:pt x="33" y="244"/>
                    </a:lnTo>
                    <a:lnTo>
                      <a:pt x="26" y="182"/>
                    </a:lnTo>
                    <a:lnTo>
                      <a:pt x="50" y="114"/>
                    </a:lnTo>
                    <a:lnTo>
                      <a:pt x="86" y="66"/>
                    </a:lnTo>
                    <a:lnTo>
                      <a:pt x="83" y="53"/>
                    </a:lnTo>
                    <a:lnTo>
                      <a:pt x="109" y="11"/>
                    </a:lnTo>
                    <a:lnTo>
                      <a:pt x="308" y="0"/>
                    </a:lnTo>
                    <a:lnTo>
                      <a:pt x="318" y="9"/>
                    </a:lnTo>
                    <a:lnTo>
                      <a:pt x="308" y="356"/>
                    </a:lnTo>
                    <a:lnTo>
                      <a:pt x="331" y="522"/>
                    </a:lnTo>
                    <a:lnTo>
                      <a:pt x="322" y="530"/>
                    </a:lnTo>
                    <a:lnTo>
                      <a:pt x="279" y="521"/>
                    </a:lnTo>
                    <a:lnTo>
                      <a:pt x="216" y="556"/>
                    </a:lnTo>
                    <a:lnTo>
                      <a:pt x="183" y="503"/>
                    </a:lnTo>
                    <a:lnTo>
                      <a:pt x="188" y="464"/>
                    </a:lnTo>
                    <a:lnTo>
                      <a:pt x="0" y="472"/>
                    </a:lnTo>
                    <a:lnTo>
                      <a:pt x="23" y="38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6" name="Freeform 75"/>
              <p:cNvSpPr>
                <a:spLocks/>
              </p:cNvSpPr>
              <p:nvPr/>
            </p:nvSpPr>
            <p:spPr bwMode="auto">
              <a:xfrm>
                <a:off x="3922" y="2494"/>
                <a:ext cx="339" cy="563"/>
              </a:xfrm>
              <a:custGeom>
                <a:avLst/>
                <a:gdLst>
                  <a:gd name="T0" fmla="*/ 10 w 354"/>
                  <a:gd name="T1" fmla="*/ 32 h 563"/>
                  <a:gd name="T2" fmla="*/ 0 w 354"/>
                  <a:gd name="T3" fmla="*/ 379 h 563"/>
                  <a:gd name="T4" fmla="*/ 19 w 354"/>
                  <a:gd name="T5" fmla="*/ 545 h 563"/>
                  <a:gd name="T6" fmla="*/ 39 w 354"/>
                  <a:gd name="T7" fmla="*/ 552 h 563"/>
                  <a:gd name="T8" fmla="*/ 56 w 354"/>
                  <a:gd name="T9" fmla="*/ 539 h 563"/>
                  <a:gd name="T10" fmla="*/ 70 w 354"/>
                  <a:gd name="T11" fmla="*/ 552 h 563"/>
                  <a:gd name="T12" fmla="*/ 52 w 354"/>
                  <a:gd name="T13" fmla="*/ 563 h 563"/>
                  <a:gd name="T14" fmla="*/ 94 w 354"/>
                  <a:gd name="T15" fmla="*/ 550 h 563"/>
                  <a:gd name="T16" fmla="*/ 102 w 354"/>
                  <a:gd name="T17" fmla="*/ 534 h 563"/>
                  <a:gd name="T18" fmla="*/ 97 w 354"/>
                  <a:gd name="T19" fmla="*/ 526 h 563"/>
                  <a:gd name="T20" fmla="*/ 99 w 354"/>
                  <a:gd name="T21" fmla="*/ 511 h 563"/>
                  <a:gd name="T22" fmla="*/ 79 w 354"/>
                  <a:gd name="T23" fmla="*/ 490 h 563"/>
                  <a:gd name="T24" fmla="*/ 79 w 354"/>
                  <a:gd name="T25" fmla="*/ 471 h 563"/>
                  <a:gd name="T26" fmla="*/ 298 w 354"/>
                  <a:gd name="T27" fmla="*/ 448 h 563"/>
                  <a:gd name="T28" fmla="*/ 280 w 354"/>
                  <a:gd name="T29" fmla="*/ 361 h 563"/>
                  <a:gd name="T30" fmla="*/ 291 w 354"/>
                  <a:gd name="T31" fmla="*/ 307 h 563"/>
                  <a:gd name="T32" fmla="*/ 262 w 354"/>
                  <a:gd name="T33" fmla="*/ 238 h 563"/>
                  <a:gd name="T34" fmla="*/ 207 w 354"/>
                  <a:gd name="T35" fmla="*/ 0 h 563"/>
                  <a:gd name="T36" fmla="*/ 0 w 354"/>
                  <a:gd name="T37" fmla="*/ 23 h 563"/>
                  <a:gd name="T38" fmla="*/ 10 w 354"/>
                  <a:gd name="T39" fmla="*/ 32 h 563"/>
                  <a:gd name="T40" fmla="*/ 10 w 354"/>
                  <a:gd name="T41" fmla="*/ 32 h 5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3"/>
                  <a:gd name="T65" fmla="*/ 354 w 354"/>
                  <a:gd name="T66" fmla="*/ 563 h 5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3">
                    <a:moveTo>
                      <a:pt x="10" y="32"/>
                    </a:moveTo>
                    <a:lnTo>
                      <a:pt x="0" y="379"/>
                    </a:lnTo>
                    <a:lnTo>
                      <a:pt x="23" y="545"/>
                    </a:lnTo>
                    <a:lnTo>
                      <a:pt x="47" y="552"/>
                    </a:lnTo>
                    <a:lnTo>
                      <a:pt x="68" y="539"/>
                    </a:lnTo>
                    <a:lnTo>
                      <a:pt x="82" y="552"/>
                    </a:lnTo>
                    <a:lnTo>
                      <a:pt x="61" y="563"/>
                    </a:lnTo>
                    <a:lnTo>
                      <a:pt x="112" y="550"/>
                    </a:lnTo>
                    <a:lnTo>
                      <a:pt x="121" y="534"/>
                    </a:lnTo>
                    <a:lnTo>
                      <a:pt x="115" y="526"/>
                    </a:lnTo>
                    <a:lnTo>
                      <a:pt x="118" y="511"/>
                    </a:lnTo>
                    <a:lnTo>
                      <a:pt x="94" y="490"/>
                    </a:lnTo>
                    <a:lnTo>
                      <a:pt x="95" y="471"/>
                    </a:lnTo>
                    <a:lnTo>
                      <a:pt x="354" y="448"/>
                    </a:lnTo>
                    <a:lnTo>
                      <a:pt x="332" y="361"/>
                    </a:lnTo>
                    <a:lnTo>
                      <a:pt x="346" y="307"/>
                    </a:lnTo>
                    <a:lnTo>
                      <a:pt x="312" y="238"/>
                    </a:lnTo>
                    <a:lnTo>
                      <a:pt x="246" y="0"/>
                    </a:lnTo>
                    <a:lnTo>
                      <a:pt x="0" y="23"/>
                    </a:lnTo>
                    <a:lnTo>
                      <a:pt x="10" y="3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7" name="Freeform 76"/>
              <p:cNvSpPr>
                <a:spLocks/>
              </p:cNvSpPr>
              <p:nvPr/>
            </p:nvSpPr>
            <p:spPr bwMode="auto">
              <a:xfrm>
                <a:off x="4158" y="2466"/>
                <a:ext cx="479" cy="512"/>
              </a:xfrm>
              <a:custGeom>
                <a:avLst/>
                <a:gdLst>
                  <a:gd name="T0" fmla="*/ 55 w 500"/>
                  <a:gd name="T1" fmla="*/ 266 h 512"/>
                  <a:gd name="T2" fmla="*/ 84 w 500"/>
                  <a:gd name="T3" fmla="*/ 335 h 512"/>
                  <a:gd name="T4" fmla="*/ 73 w 500"/>
                  <a:gd name="T5" fmla="*/ 389 h 512"/>
                  <a:gd name="T6" fmla="*/ 91 w 500"/>
                  <a:gd name="T7" fmla="*/ 476 h 512"/>
                  <a:gd name="T8" fmla="*/ 106 w 500"/>
                  <a:gd name="T9" fmla="*/ 507 h 512"/>
                  <a:gd name="T10" fmla="*/ 332 w 500"/>
                  <a:gd name="T11" fmla="*/ 491 h 512"/>
                  <a:gd name="T12" fmla="*/ 335 w 500"/>
                  <a:gd name="T13" fmla="*/ 510 h 512"/>
                  <a:gd name="T14" fmla="*/ 349 w 500"/>
                  <a:gd name="T15" fmla="*/ 512 h 512"/>
                  <a:gd name="T16" fmla="*/ 344 w 500"/>
                  <a:gd name="T17" fmla="*/ 470 h 512"/>
                  <a:gd name="T18" fmla="*/ 353 w 500"/>
                  <a:gd name="T19" fmla="*/ 458 h 512"/>
                  <a:gd name="T20" fmla="*/ 386 w 500"/>
                  <a:gd name="T21" fmla="*/ 465 h 512"/>
                  <a:gd name="T22" fmla="*/ 391 w 500"/>
                  <a:gd name="T23" fmla="*/ 436 h 512"/>
                  <a:gd name="T24" fmla="*/ 387 w 500"/>
                  <a:gd name="T25" fmla="*/ 395 h 512"/>
                  <a:gd name="T26" fmla="*/ 401 w 500"/>
                  <a:gd name="T27" fmla="*/ 384 h 512"/>
                  <a:gd name="T28" fmla="*/ 422 w 500"/>
                  <a:gd name="T29" fmla="*/ 306 h 512"/>
                  <a:gd name="T30" fmla="*/ 406 w 500"/>
                  <a:gd name="T31" fmla="*/ 303 h 512"/>
                  <a:gd name="T32" fmla="*/ 352 w 500"/>
                  <a:gd name="T33" fmla="*/ 203 h 512"/>
                  <a:gd name="T34" fmla="*/ 234 w 500"/>
                  <a:gd name="T35" fmla="*/ 76 h 512"/>
                  <a:gd name="T36" fmla="*/ 183 w 500"/>
                  <a:gd name="T37" fmla="*/ 38 h 512"/>
                  <a:gd name="T38" fmla="*/ 199 w 500"/>
                  <a:gd name="T39" fmla="*/ 0 h 512"/>
                  <a:gd name="T40" fmla="*/ 103 w 500"/>
                  <a:gd name="T41" fmla="*/ 15 h 512"/>
                  <a:gd name="T42" fmla="*/ 0 w 500"/>
                  <a:gd name="T43" fmla="*/ 28 h 512"/>
                  <a:gd name="T44" fmla="*/ 55 w 500"/>
                  <a:gd name="T45" fmla="*/ 266 h 512"/>
                  <a:gd name="T46" fmla="*/ 55 w 500"/>
                  <a:gd name="T47" fmla="*/ 266 h 5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2"/>
                  <a:gd name="T74" fmla="*/ 500 w 500"/>
                  <a:gd name="T75" fmla="*/ 512 h 5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2">
                    <a:moveTo>
                      <a:pt x="66" y="266"/>
                    </a:moveTo>
                    <a:lnTo>
                      <a:pt x="100" y="335"/>
                    </a:lnTo>
                    <a:lnTo>
                      <a:pt x="86" y="389"/>
                    </a:lnTo>
                    <a:lnTo>
                      <a:pt x="108" y="476"/>
                    </a:lnTo>
                    <a:lnTo>
                      <a:pt x="126" y="507"/>
                    </a:lnTo>
                    <a:lnTo>
                      <a:pt x="395" y="491"/>
                    </a:lnTo>
                    <a:lnTo>
                      <a:pt x="398" y="510"/>
                    </a:lnTo>
                    <a:lnTo>
                      <a:pt x="414" y="512"/>
                    </a:lnTo>
                    <a:lnTo>
                      <a:pt x="408" y="470"/>
                    </a:lnTo>
                    <a:lnTo>
                      <a:pt x="419" y="458"/>
                    </a:lnTo>
                    <a:lnTo>
                      <a:pt x="458" y="465"/>
                    </a:lnTo>
                    <a:lnTo>
                      <a:pt x="465" y="436"/>
                    </a:lnTo>
                    <a:lnTo>
                      <a:pt x="460" y="395"/>
                    </a:lnTo>
                    <a:lnTo>
                      <a:pt x="476" y="384"/>
                    </a:lnTo>
                    <a:lnTo>
                      <a:pt x="500" y="306"/>
                    </a:lnTo>
                    <a:lnTo>
                      <a:pt x="482" y="303"/>
                    </a:lnTo>
                    <a:lnTo>
                      <a:pt x="418" y="203"/>
                    </a:lnTo>
                    <a:lnTo>
                      <a:pt x="278" y="76"/>
                    </a:lnTo>
                    <a:lnTo>
                      <a:pt x="217" y="38"/>
                    </a:lnTo>
                    <a:lnTo>
                      <a:pt x="236" y="0"/>
                    </a:lnTo>
                    <a:lnTo>
                      <a:pt x="123" y="15"/>
                    </a:lnTo>
                    <a:lnTo>
                      <a:pt x="0" y="28"/>
                    </a:lnTo>
                    <a:lnTo>
                      <a:pt x="66" y="266"/>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8" name="Freeform 77"/>
              <p:cNvSpPr>
                <a:spLocks/>
              </p:cNvSpPr>
              <p:nvPr/>
            </p:nvSpPr>
            <p:spPr bwMode="auto">
              <a:xfrm>
                <a:off x="4011" y="2924"/>
                <a:ext cx="810" cy="626"/>
              </a:xfrm>
              <a:custGeom>
                <a:avLst/>
                <a:gdLst>
                  <a:gd name="T0" fmla="*/ 0 w 845"/>
                  <a:gd name="T1" fmla="*/ 60 h 622"/>
                  <a:gd name="T2" fmla="*/ 20 w 845"/>
                  <a:gd name="T3" fmla="*/ 81 h 622"/>
                  <a:gd name="T4" fmla="*/ 17 w 845"/>
                  <a:gd name="T5" fmla="*/ 96 h 622"/>
                  <a:gd name="T6" fmla="*/ 23 w 845"/>
                  <a:gd name="T7" fmla="*/ 104 h 622"/>
                  <a:gd name="T8" fmla="*/ 14 w 845"/>
                  <a:gd name="T9" fmla="*/ 120 h 622"/>
                  <a:gd name="T10" fmla="*/ 97 w 845"/>
                  <a:gd name="T11" fmla="*/ 86 h 622"/>
                  <a:gd name="T12" fmla="*/ 204 w 845"/>
                  <a:gd name="T13" fmla="*/ 165 h 622"/>
                  <a:gd name="T14" fmla="*/ 290 w 845"/>
                  <a:gd name="T15" fmla="*/ 110 h 622"/>
                  <a:gd name="T16" fmla="*/ 341 w 845"/>
                  <a:gd name="T17" fmla="*/ 123 h 622"/>
                  <a:gd name="T18" fmla="*/ 404 w 845"/>
                  <a:gd name="T19" fmla="*/ 198 h 622"/>
                  <a:gd name="T20" fmla="*/ 426 w 845"/>
                  <a:gd name="T21" fmla="*/ 198 h 622"/>
                  <a:gd name="T22" fmla="*/ 448 w 845"/>
                  <a:gd name="T23" fmla="*/ 250 h 622"/>
                  <a:gd name="T24" fmla="*/ 443 w 845"/>
                  <a:gd name="T25" fmla="*/ 348 h 622"/>
                  <a:gd name="T26" fmla="*/ 459 w 845"/>
                  <a:gd name="T27" fmla="*/ 360 h 622"/>
                  <a:gd name="T28" fmla="*/ 462 w 845"/>
                  <a:gd name="T29" fmla="*/ 342 h 622"/>
                  <a:gd name="T30" fmla="*/ 483 w 845"/>
                  <a:gd name="T31" fmla="*/ 342 h 622"/>
                  <a:gd name="T32" fmla="*/ 462 w 845"/>
                  <a:gd name="T33" fmla="*/ 389 h 622"/>
                  <a:gd name="T34" fmla="*/ 515 w 845"/>
                  <a:gd name="T35" fmla="*/ 454 h 622"/>
                  <a:gd name="T36" fmla="*/ 524 w 845"/>
                  <a:gd name="T37" fmla="*/ 434 h 622"/>
                  <a:gd name="T38" fmla="*/ 528 w 845"/>
                  <a:gd name="T39" fmla="*/ 481 h 622"/>
                  <a:gd name="T40" fmla="*/ 546 w 845"/>
                  <a:gd name="T41" fmla="*/ 491 h 622"/>
                  <a:gd name="T42" fmla="*/ 565 w 845"/>
                  <a:gd name="T43" fmla="*/ 546 h 622"/>
                  <a:gd name="T44" fmla="*/ 582 w 845"/>
                  <a:gd name="T45" fmla="*/ 546 h 622"/>
                  <a:gd name="T46" fmla="*/ 624 w 845"/>
                  <a:gd name="T47" fmla="*/ 598 h 622"/>
                  <a:gd name="T48" fmla="*/ 647 w 845"/>
                  <a:gd name="T49" fmla="*/ 601 h 622"/>
                  <a:gd name="T50" fmla="*/ 647 w 845"/>
                  <a:gd name="T51" fmla="*/ 609 h 622"/>
                  <a:gd name="T52" fmla="*/ 631 w 845"/>
                  <a:gd name="T53" fmla="*/ 622 h 622"/>
                  <a:gd name="T54" fmla="*/ 668 w 845"/>
                  <a:gd name="T55" fmla="*/ 617 h 622"/>
                  <a:gd name="T56" fmla="*/ 690 w 845"/>
                  <a:gd name="T57" fmla="*/ 604 h 622"/>
                  <a:gd name="T58" fmla="*/ 703 w 845"/>
                  <a:gd name="T59" fmla="*/ 533 h 622"/>
                  <a:gd name="T60" fmla="*/ 710 w 845"/>
                  <a:gd name="T61" fmla="*/ 536 h 622"/>
                  <a:gd name="T62" fmla="*/ 703 w 845"/>
                  <a:gd name="T63" fmla="*/ 436 h 622"/>
                  <a:gd name="T64" fmla="*/ 695 w 845"/>
                  <a:gd name="T65" fmla="*/ 407 h 622"/>
                  <a:gd name="T66" fmla="*/ 618 w 845"/>
                  <a:gd name="T67" fmla="*/ 261 h 622"/>
                  <a:gd name="T68" fmla="*/ 559 w 845"/>
                  <a:gd name="T69" fmla="*/ 123 h 622"/>
                  <a:gd name="T70" fmla="*/ 524 w 845"/>
                  <a:gd name="T71" fmla="*/ 10 h 622"/>
                  <a:gd name="T72" fmla="*/ 512 w 845"/>
                  <a:gd name="T73" fmla="*/ 7 h 622"/>
                  <a:gd name="T74" fmla="*/ 481 w 845"/>
                  <a:gd name="T75" fmla="*/ 0 h 622"/>
                  <a:gd name="T76" fmla="*/ 470 w 845"/>
                  <a:gd name="T77" fmla="*/ 12 h 622"/>
                  <a:gd name="T78" fmla="*/ 476 w 845"/>
                  <a:gd name="T79" fmla="*/ 54 h 622"/>
                  <a:gd name="T80" fmla="*/ 462 w 845"/>
                  <a:gd name="T81" fmla="*/ 52 h 622"/>
                  <a:gd name="T82" fmla="*/ 461 w 845"/>
                  <a:gd name="T83" fmla="*/ 33 h 622"/>
                  <a:gd name="T84" fmla="*/ 234 w 845"/>
                  <a:gd name="T85" fmla="*/ 49 h 622"/>
                  <a:gd name="T86" fmla="*/ 218 w 845"/>
                  <a:gd name="T87" fmla="*/ 18 h 622"/>
                  <a:gd name="T88" fmla="*/ 1 w 845"/>
                  <a:gd name="T89" fmla="*/ 41 h 622"/>
                  <a:gd name="T90" fmla="*/ 0 w 845"/>
                  <a:gd name="T91" fmla="*/ 60 h 622"/>
                  <a:gd name="T92" fmla="*/ 0 w 845"/>
                  <a:gd name="T93" fmla="*/ 60 h 6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5"/>
                  <a:gd name="T142" fmla="*/ 0 h 622"/>
                  <a:gd name="T143" fmla="*/ 845 w 845"/>
                  <a:gd name="T144" fmla="*/ 622 h 6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5" h="622">
                    <a:moveTo>
                      <a:pt x="0" y="60"/>
                    </a:moveTo>
                    <a:lnTo>
                      <a:pt x="24" y="81"/>
                    </a:lnTo>
                    <a:lnTo>
                      <a:pt x="21" y="96"/>
                    </a:lnTo>
                    <a:lnTo>
                      <a:pt x="27" y="104"/>
                    </a:lnTo>
                    <a:lnTo>
                      <a:pt x="18" y="120"/>
                    </a:lnTo>
                    <a:lnTo>
                      <a:pt x="116" y="86"/>
                    </a:lnTo>
                    <a:lnTo>
                      <a:pt x="243" y="165"/>
                    </a:lnTo>
                    <a:lnTo>
                      <a:pt x="346" y="110"/>
                    </a:lnTo>
                    <a:lnTo>
                      <a:pt x="406" y="123"/>
                    </a:lnTo>
                    <a:lnTo>
                      <a:pt x="482" y="198"/>
                    </a:lnTo>
                    <a:lnTo>
                      <a:pt x="508" y="198"/>
                    </a:lnTo>
                    <a:lnTo>
                      <a:pt x="534" y="250"/>
                    </a:lnTo>
                    <a:lnTo>
                      <a:pt x="528" y="348"/>
                    </a:lnTo>
                    <a:lnTo>
                      <a:pt x="545" y="360"/>
                    </a:lnTo>
                    <a:lnTo>
                      <a:pt x="549" y="342"/>
                    </a:lnTo>
                    <a:lnTo>
                      <a:pt x="573" y="342"/>
                    </a:lnTo>
                    <a:lnTo>
                      <a:pt x="549" y="389"/>
                    </a:lnTo>
                    <a:lnTo>
                      <a:pt x="613" y="454"/>
                    </a:lnTo>
                    <a:lnTo>
                      <a:pt x="623" y="434"/>
                    </a:lnTo>
                    <a:lnTo>
                      <a:pt x="628" y="481"/>
                    </a:lnTo>
                    <a:lnTo>
                      <a:pt x="649" y="491"/>
                    </a:lnTo>
                    <a:lnTo>
                      <a:pt x="672" y="546"/>
                    </a:lnTo>
                    <a:lnTo>
                      <a:pt x="693" y="546"/>
                    </a:lnTo>
                    <a:lnTo>
                      <a:pt x="743" y="598"/>
                    </a:lnTo>
                    <a:lnTo>
                      <a:pt x="770" y="601"/>
                    </a:lnTo>
                    <a:lnTo>
                      <a:pt x="770" y="609"/>
                    </a:lnTo>
                    <a:lnTo>
                      <a:pt x="751" y="622"/>
                    </a:lnTo>
                    <a:lnTo>
                      <a:pt x="795" y="617"/>
                    </a:lnTo>
                    <a:lnTo>
                      <a:pt x="822" y="604"/>
                    </a:lnTo>
                    <a:lnTo>
                      <a:pt x="837" y="533"/>
                    </a:lnTo>
                    <a:lnTo>
                      <a:pt x="845" y="536"/>
                    </a:lnTo>
                    <a:lnTo>
                      <a:pt x="837" y="436"/>
                    </a:lnTo>
                    <a:lnTo>
                      <a:pt x="827" y="407"/>
                    </a:lnTo>
                    <a:lnTo>
                      <a:pt x="736" y="261"/>
                    </a:lnTo>
                    <a:lnTo>
                      <a:pt x="665" y="123"/>
                    </a:lnTo>
                    <a:lnTo>
                      <a:pt x="622" y="10"/>
                    </a:lnTo>
                    <a:lnTo>
                      <a:pt x="610" y="7"/>
                    </a:lnTo>
                    <a:lnTo>
                      <a:pt x="571" y="0"/>
                    </a:lnTo>
                    <a:lnTo>
                      <a:pt x="560" y="12"/>
                    </a:lnTo>
                    <a:lnTo>
                      <a:pt x="566" y="54"/>
                    </a:lnTo>
                    <a:lnTo>
                      <a:pt x="550" y="52"/>
                    </a:lnTo>
                    <a:lnTo>
                      <a:pt x="547" y="33"/>
                    </a:lnTo>
                    <a:lnTo>
                      <a:pt x="278" y="49"/>
                    </a:lnTo>
                    <a:lnTo>
                      <a:pt x="260" y="18"/>
                    </a:lnTo>
                    <a:lnTo>
                      <a:pt x="1" y="41"/>
                    </a:lnTo>
                    <a:lnTo>
                      <a:pt x="0" y="6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79" name="Freeform 78"/>
              <p:cNvSpPr>
                <a:spLocks/>
              </p:cNvSpPr>
              <p:nvPr/>
            </p:nvSpPr>
            <p:spPr bwMode="auto">
              <a:xfrm>
                <a:off x="4145" y="1641"/>
                <a:ext cx="374" cy="429"/>
              </a:xfrm>
              <a:custGeom>
                <a:avLst/>
                <a:gdLst>
                  <a:gd name="T0" fmla="*/ 0 w 390"/>
                  <a:gd name="T1" fmla="*/ 78 h 429"/>
                  <a:gd name="T2" fmla="*/ 28 w 390"/>
                  <a:gd name="T3" fmla="*/ 374 h 429"/>
                  <a:gd name="T4" fmla="*/ 69 w 390"/>
                  <a:gd name="T5" fmla="*/ 380 h 429"/>
                  <a:gd name="T6" fmla="*/ 118 w 390"/>
                  <a:gd name="T7" fmla="*/ 414 h 429"/>
                  <a:gd name="T8" fmla="*/ 153 w 390"/>
                  <a:gd name="T9" fmla="*/ 413 h 429"/>
                  <a:gd name="T10" fmla="*/ 170 w 390"/>
                  <a:gd name="T11" fmla="*/ 400 h 429"/>
                  <a:gd name="T12" fmla="*/ 208 w 390"/>
                  <a:gd name="T13" fmla="*/ 429 h 429"/>
                  <a:gd name="T14" fmla="*/ 233 w 390"/>
                  <a:gd name="T15" fmla="*/ 403 h 429"/>
                  <a:gd name="T16" fmla="*/ 237 w 390"/>
                  <a:gd name="T17" fmla="*/ 358 h 429"/>
                  <a:gd name="T18" fmla="*/ 254 w 390"/>
                  <a:gd name="T19" fmla="*/ 366 h 429"/>
                  <a:gd name="T20" fmla="*/ 260 w 390"/>
                  <a:gd name="T21" fmla="*/ 328 h 429"/>
                  <a:gd name="T22" fmla="*/ 316 w 390"/>
                  <a:gd name="T23" fmla="*/ 272 h 429"/>
                  <a:gd name="T24" fmla="*/ 325 w 390"/>
                  <a:gd name="T25" fmla="*/ 178 h 429"/>
                  <a:gd name="T26" fmla="*/ 319 w 390"/>
                  <a:gd name="T27" fmla="*/ 158 h 429"/>
                  <a:gd name="T28" fmla="*/ 330 w 390"/>
                  <a:gd name="T29" fmla="*/ 149 h 429"/>
                  <a:gd name="T30" fmla="*/ 310 w 390"/>
                  <a:gd name="T31" fmla="*/ 0 h 429"/>
                  <a:gd name="T32" fmla="*/ 254 w 390"/>
                  <a:gd name="T33" fmla="*/ 34 h 429"/>
                  <a:gd name="T34" fmla="*/ 225 w 390"/>
                  <a:gd name="T35" fmla="*/ 69 h 429"/>
                  <a:gd name="T36" fmla="*/ 204 w 390"/>
                  <a:gd name="T37" fmla="*/ 71 h 429"/>
                  <a:gd name="T38" fmla="*/ 173 w 390"/>
                  <a:gd name="T39" fmla="*/ 90 h 429"/>
                  <a:gd name="T40" fmla="*/ 100 w 390"/>
                  <a:gd name="T41" fmla="*/ 60 h 429"/>
                  <a:gd name="T42" fmla="*/ 0 w 390"/>
                  <a:gd name="T43" fmla="*/ 78 h 429"/>
                  <a:gd name="T44" fmla="*/ 0 w 390"/>
                  <a:gd name="T45" fmla="*/ 78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9"/>
                  <a:gd name="T71" fmla="*/ 390 w 390"/>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9">
                    <a:moveTo>
                      <a:pt x="0" y="78"/>
                    </a:moveTo>
                    <a:lnTo>
                      <a:pt x="32" y="374"/>
                    </a:lnTo>
                    <a:lnTo>
                      <a:pt x="81" y="380"/>
                    </a:lnTo>
                    <a:lnTo>
                      <a:pt x="139" y="414"/>
                    </a:lnTo>
                    <a:lnTo>
                      <a:pt x="181" y="413"/>
                    </a:lnTo>
                    <a:lnTo>
                      <a:pt x="201" y="400"/>
                    </a:lnTo>
                    <a:lnTo>
                      <a:pt x="246" y="429"/>
                    </a:lnTo>
                    <a:lnTo>
                      <a:pt x="275" y="403"/>
                    </a:lnTo>
                    <a:lnTo>
                      <a:pt x="280" y="358"/>
                    </a:lnTo>
                    <a:lnTo>
                      <a:pt x="300" y="366"/>
                    </a:lnTo>
                    <a:lnTo>
                      <a:pt x="308" y="328"/>
                    </a:lnTo>
                    <a:lnTo>
                      <a:pt x="374" y="272"/>
                    </a:lnTo>
                    <a:lnTo>
                      <a:pt x="385" y="178"/>
                    </a:lnTo>
                    <a:lnTo>
                      <a:pt x="377" y="158"/>
                    </a:lnTo>
                    <a:lnTo>
                      <a:pt x="390" y="149"/>
                    </a:lnTo>
                    <a:lnTo>
                      <a:pt x="366" y="0"/>
                    </a:lnTo>
                    <a:lnTo>
                      <a:pt x="300" y="34"/>
                    </a:lnTo>
                    <a:lnTo>
                      <a:pt x="266" y="69"/>
                    </a:lnTo>
                    <a:lnTo>
                      <a:pt x="241" y="71"/>
                    </a:lnTo>
                    <a:lnTo>
                      <a:pt x="204" y="90"/>
                    </a:lnTo>
                    <a:lnTo>
                      <a:pt x="118" y="60"/>
                    </a:lnTo>
                    <a:lnTo>
                      <a:pt x="0" y="7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0" name="Freeform 79"/>
              <p:cNvSpPr>
                <a:spLocks/>
              </p:cNvSpPr>
              <p:nvPr/>
            </p:nvSpPr>
            <p:spPr bwMode="auto">
              <a:xfrm>
                <a:off x="4381" y="1791"/>
                <a:ext cx="397" cy="409"/>
              </a:xfrm>
              <a:custGeom>
                <a:avLst/>
                <a:gdLst>
                  <a:gd name="T0" fmla="*/ 0 w 418"/>
                  <a:gd name="T1" fmla="*/ 280 h 403"/>
                  <a:gd name="T2" fmla="*/ 12 w 418"/>
                  <a:gd name="T3" fmla="*/ 335 h 403"/>
                  <a:gd name="T4" fmla="*/ 58 w 418"/>
                  <a:gd name="T5" fmla="*/ 374 h 403"/>
                  <a:gd name="T6" fmla="*/ 80 w 418"/>
                  <a:gd name="T7" fmla="*/ 403 h 403"/>
                  <a:gd name="T8" fmla="*/ 146 w 418"/>
                  <a:gd name="T9" fmla="*/ 372 h 403"/>
                  <a:gd name="T10" fmla="*/ 177 w 418"/>
                  <a:gd name="T11" fmla="*/ 366 h 403"/>
                  <a:gd name="T12" fmla="*/ 193 w 418"/>
                  <a:gd name="T13" fmla="*/ 343 h 403"/>
                  <a:gd name="T14" fmla="*/ 219 w 418"/>
                  <a:gd name="T15" fmla="*/ 222 h 403"/>
                  <a:gd name="T16" fmla="*/ 247 w 418"/>
                  <a:gd name="T17" fmla="*/ 236 h 403"/>
                  <a:gd name="T18" fmla="*/ 301 w 418"/>
                  <a:gd name="T19" fmla="*/ 103 h 403"/>
                  <a:gd name="T20" fmla="*/ 344 w 418"/>
                  <a:gd name="T21" fmla="*/ 132 h 403"/>
                  <a:gd name="T22" fmla="*/ 351 w 418"/>
                  <a:gd name="T23" fmla="*/ 108 h 403"/>
                  <a:gd name="T24" fmla="*/ 321 w 418"/>
                  <a:gd name="T25" fmla="*/ 81 h 403"/>
                  <a:gd name="T26" fmla="*/ 298 w 418"/>
                  <a:gd name="T27" fmla="*/ 84 h 403"/>
                  <a:gd name="T28" fmla="*/ 289 w 418"/>
                  <a:gd name="T29" fmla="*/ 98 h 403"/>
                  <a:gd name="T30" fmla="*/ 247 w 418"/>
                  <a:gd name="T31" fmla="*/ 113 h 403"/>
                  <a:gd name="T32" fmla="*/ 220 w 418"/>
                  <a:gd name="T33" fmla="*/ 149 h 403"/>
                  <a:gd name="T34" fmla="*/ 211 w 418"/>
                  <a:gd name="T35" fmla="*/ 90 h 403"/>
                  <a:gd name="T36" fmla="*/ 136 w 418"/>
                  <a:gd name="T37" fmla="*/ 107 h 403"/>
                  <a:gd name="T38" fmla="*/ 121 w 418"/>
                  <a:gd name="T39" fmla="*/ 0 h 403"/>
                  <a:gd name="T40" fmla="*/ 110 w 418"/>
                  <a:gd name="T41" fmla="*/ 9 h 403"/>
                  <a:gd name="T42" fmla="*/ 117 w 418"/>
                  <a:gd name="T43" fmla="*/ 29 h 403"/>
                  <a:gd name="T44" fmla="*/ 107 w 418"/>
                  <a:gd name="T45" fmla="*/ 123 h 403"/>
                  <a:gd name="T46" fmla="*/ 52 w 418"/>
                  <a:gd name="T47" fmla="*/ 179 h 403"/>
                  <a:gd name="T48" fmla="*/ 46 w 418"/>
                  <a:gd name="T49" fmla="*/ 217 h 403"/>
                  <a:gd name="T50" fmla="*/ 30 w 418"/>
                  <a:gd name="T51" fmla="*/ 209 h 403"/>
                  <a:gd name="T52" fmla="*/ 25 w 418"/>
                  <a:gd name="T53" fmla="*/ 254 h 403"/>
                  <a:gd name="T54" fmla="*/ 0 w 418"/>
                  <a:gd name="T55" fmla="*/ 280 h 403"/>
                  <a:gd name="T56" fmla="*/ 0 w 418"/>
                  <a:gd name="T57" fmla="*/ 280 h 403"/>
                  <a:gd name="T58" fmla="*/ 0 w 418"/>
                  <a:gd name="T59" fmla="*/ 280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8"/>
                  <a:gd name="T91" fmla="*/ 0 h 403"/>
                  <a:gd name="T92" fmla="*/ 418 w 418"/>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8" h="403">
                    <a:moveTo>
                      <a:pt x="0" y="280"/>
                    </a:moveTo>
                    <a:lnTo>
                      <a:pt x="16" y="335"/>
                    </a:lnTo>
                    <a:lnTo>
                      <a:pt x="70" y="374"/>
                    </a:lnTo>
                    <a:lnTo>
                      <a:pt x="96" y="403"/>
                    </a:lnTo>
                    <a:lnTo>
                      <a:pt x="175" y="372"/>
                    </a:lnTo>
                    <a:lnTo>
                      <a:pt x="211" y="366"/>
                    </a:lnTo>
                    <a:lnTo>
                      <a:pt x="230" y="343"/>
                    </a:lnTo>
                    <a:lnTo>
                      <a:pt x="261" y="222"/>
                    </a:lnTo>
                    <a:lnTo>
                      <a:pt x="295" y="236"/>
                    </a:lnTo>
                    <a:lnTo>
                      <a:pt x="360" y="103"/>
                    </a:lnTo>
                    <a:lnTo>
                      <a:pt x="410" y="132"/>
                    </a:lnTo>
                    <a:lnTo>
                      <a:pt x="418" y="108"/>
                    </a:lnTo>
                    <a:lnTo>
                      <a:pt x="382" y="81"/>
                    </a:lnTo>
                    <a:lnTo>
                      <a:pt x="355" y="84"/>
                    </a:lnTo>
                    <a:lnTo>
                      <a:pt x="345" y="98"/>
                    </a:lnTo>
                    <a:lnTo>
                      <a:pt x="295" y="113"/>
                    </a:lnTo>
                    <a:lnTo>
                      <a:pt x="262" y="149"/>
                    </a:lnTo>
                    <a:lnTo>
                      <a:pt x="251" y="90"/>
                    </a:lnTo>
                    <a:lnTo>
                      <a:pt x="162" y="107"/>
                    </a:lnTo>
                    <a:lnTo>
                      <a:pt x="144" y="0"/>
                    </a:lnTo>
                    <a:lnTo>
                      <a:pt x="131" y="9"/>
                    </a:lnTo>
                    <a:lnTo>
                      <a:pt x="139" y="29"/>
                    </a:lnTo>
                    <a:lnTo>
                      <a:pt x="128" y="123"/>
                    </a:lnTo>
                    <a:lnTo>
                      <a:pt x="62" y="179"/>
                    </a:lnTo>
                    <a:lnTo>
                      <a:pt x="54" y="217"/>
                    </a:lnTo>
                    <a:lnTo>
                      <a:pt x="34" y="209"/>
                    </a:lnTo>
                    <a:lnTo>
                      <a:pt x="29" y="254"/>
                    </a:lnTo>
                    <a:lnTo>
                      <a:pt x="0" y="280"/>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1" name="Freeform 80"/>
              <p:cNvSpPr>
                <a:spLocks/>
              </p:cNvSpPr>
              <p:nvPr/>
            </p:nvSpPr>
            <p:spPr bwMode="auto">
              <a:xfrm>
                <a:off x="4621" y="1821"/>
                <a:ext cx="406" cy="203"/>
              </a:xfrm>
              <a:custGeom>
                <a:avLst/>
                <a:gdLst>
                  <a:gd name="T0" fmla="*/ 0 w 424"/>
                  <a:gd name="T1" fmla="*/ 59 h 203"/>
                  <a:gd name="T2" fmla="*/ 11 w 424"/>
                  <a:gd name="T3" fmla="*/ 118 h 203"/>
                  <a:gd name="T4" fmla="*/ 36 w 424"/>
                  <a:gd name="T5" fmla="*/ 82 h 203"/>
                  <a:gd name="T6" fmla="*/ 79 w 424"/>
                  <a:gd name="T7" fmla="*/ 67 h 203"/>
                  <a:gd name="T8" fmla="*/ 88 w 424"/>
                  <a:gd name="T9" fmla="*/ 53 h 203"/>
                  <a:gd name="T10" fmla="*/ 110 w 424"/>
                  <a:gd name="T11" fmla="*/ 50 h 203"/>
                  <a:gd name="T12" fmla="*/ 141 w 424"/>
                  <a:gd name="T13" fmla="*/ 77 h 203"/>
                  <a:gd name="T14" fmla="*/ 161 w 424"/>
                  <a:gd name="T15" fmla="*/ 84 h 203"/>
                  <a:gd name="T16" fmla="*/ 198 w 424"/>
                  <a:gd name="T17" fmla="*/ 126 h 203"/>
                  <a:gd name="T18" fmla="*/ 185 w 424"/>
                  <a:gd name="T19" fmla="*/ 165 h 203"/>
                  <a:gd name="T20" fmla="*/ 191 w 424"/>
                  <a:gd name="T21" fmla="*/ 182 h 203"/>
                  <a:gd name="T22" fmla="*/ 207 w 424"/>
                  <a:gd name="T23" fmla="*/ 174 h 203"/>
                  <a:gd name="T24" fmla="*/ 222 w 424"/>
                  <a:gd name="T25" fmla="*/ 174 h 203"/>
                  <a:gd name="T26" fmla="*/ 230 w 424"/>
                  <a:gd name="T27" fmla="*/ 186 h 203"/>
                  <a:gd name="T28" fmla="*/ 248 w 424"/>
                  <a:gd name="T29" fmla="*/ 186 h 203"/>
                  <a:gd name="T30" fmla="*/ 255 w 424"/>
                  <a:gd name="T31" fmla="*/ 182 h 203"/>
                  <a:gd name="T32" fmla="*/ 242 w 424"/>
                  <a:gd name="T33" fmla="*/ 147 h 203"/>
                  <a:gd name="T34" fmla="*/ 241 w 424"/>
                  <a:gd name="T35" fmla="*/ 82 h 203"/>
                  <a:gd name="T36" fmla="*/ 227 w 424"/>
                  <a:gd name="T37" fmla="*/ 72 h 203"/>
                  <a:gd name="T38" fmla="*/ 255 w 424"/>
                  <a:gd name="T39" fmla="*/ 42 h 203"/>
                  <a:gd name="T40" fmla="*/ 256 w 424"/>
                  <a:gd name="T41" fmla="*/ 24 h 203"/>
                  <a:gd name="T42" fmla="*/ 272 w 424"/>
                  <a:gd name="T43" fmla="*/ 25 h 203"/>
                  <a:gd name="T44" fmla="*/ 252 w 424"/>
                  <a:gd name="T45" fmla="*/ 66 h 203"/>
                  <a:gd name="T46" fmla="*/ 264 w 424"/>
                  <a:gd name="T47" fmla="*/ 113 h 203"/>
                  <a:gd name="T48" fmla="*/ 270 w 424"/>
                  <a:gd name="T49" fmla="*/ 127 h 203"/>
                  <a:gd name="T50" fmla="*/ 278 w 424"/>
                  <a:gd name="T51" fmla="*/ 134 h 203"/>
                  <a:gd name="T52" fmla="*/ 261 w 424"/>
                  <a:gd name="T53" fmla="*/ 132 h 203"/>
                  <a:gd name="T54" fmla="*/ 267 w 424"/>
                  <a:gd name="T55" fmla="*/ 161 h 203"/>
                  <a:gd name="T56" fmla="*/ 295 w 424"/>
                  <a:gd name="T57" fmla="*/ 182 h 203"/>
                  <a:gd name="T58" fmla="*/ 303 w 424"/>
                  <a:gd name="T59" fmla="*/ 186 h 203"/>
                  <a:gd name="T60" fmla="*/ 310 w 424"/>
                  <a:gd name="T61" fmla="*/ 186 h 203"/>
                  <a:gd name="T62" fmla="*/ 306 w 424"/>
                  <a:gd name="T63" fmla="*/ 203 h 203"/>
                  <a:gd name="T64" fmla="*/ 341 w 424"/>
                  <a:gd name="T65" fmla="*/ 182 h 203"/>
                  <a:gd name="T66" fmla="*/ 349 w 424"/>
                  <a:gd name="T67" fmla="*/ 157 h 203"/>
                  <a:gd name="T68" fmla="*/ 356 w 424"/>
                  <a:gd name="T69" fmla="*/ 129 h 203"/>
                  <a:gd name="T70" fmla="*/ 306 w 424"/>
                  <a:gd name="T71" fmla="*/ 140 h 203"/>
                  <a:gd name="T72" fmla="*/ 274 w 424"/>
                  <a:gd name="T73" fmla="*/ 0 h 203"/>
                  <a:gd name="T74" fmla="*/ 0 w 424"/>
                  <a:gd name="T75" fmla="*/ 59 h 203"/>
                  <a:gd name="T76" fmla="*/ 0 w 424"/>
                  <a:gd name="T77" fmla="*/ 59 h 203"/>
                  <a:gd name="T78" fmla="*/ 0 w 424"/>
                  <a:gd name="T79" fmla="*/ 59 h 2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4"/>
                  <a:gd name="T121" fmla="*/ 0 h 203"/>
                  <a:gd name="T122" fmla="*/ 424 w 424"/>
                  <a:gd name="T123" fmla="*/ 203 h 2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4" h="203">
                    <a:moveTo>
                      <a:pt x="0" y="59"/>
                    </a:moveTo>
                    <a:lnTo>
                      <a:pt x="11" y="118"/>
                    </a:lnTo>
                    <a:lnTo>
                      <a:pt x="44" y="82"/>
                    </a:lnTo>
                    <a:lnTo>
                      <a:pt x="94" y="67"/>
                    </a:lnTo>
                    <a:lnTo>
                      <a:pt x="104" y="53"/>
                    </a:lnTo>
                    <a:lnTo>
                      <a:pt x="131" y="50"/>
                    </a:lnTo>
                    <a:lnTo>
                      <a:pt x="167" y="77"/>
                    </a:lnTo>
                    <a:lnTo>
                      <a:pt x="191" y="84"/>
                    </a:lnTo>
                    <a:lnTo>
                      <a:pt x="236" y="126"/>
                    </a:lnTo>
                    <a:lnTo>
                      <a:pt x="220" y="165"/>
                    </a:lnTo>
                    <a:lnTo>
                      <a:pt x="227" y="182"/>
                    </a:lnTo>
                    <a:lnTo>
                      <a:pt x="246" y="174"/>
                    </a:lnTo>
                    <a:lnTo>
                      <a:pt x="264" y="174"/>
                    </a:lnTo>
                    <a:lnTo>
                      <a:pt x="274" y="186"/>
                    </a:lnTo>
                    <a:lnTo>
                      <a:pt x="295" y="186"/>
                    </a:lnTo>
                    <a:lnTo>
                      <a:pt x="303" y="182"/>
                    </a:lnTo>
                    <a:lnTo>
                      <a:pt x="288" y="147"/>
                    </a:lnTo>
                    <a:lnTo>
                      <a:pt x="287" y="82"/>
                    </a:lnTo>
                    <a:lnTo>
                      <a:pt x="269" y="72"/>
                    </a:lnTo>
                    <a:lnTo>
                      <a:pt x="303" y="42"/>
                    </a:lnTo>
                    <a:lnTo>
                      <a:pt x="304" y="24"/>
                    </a:lnTo>
                    <a:lnTo>
                      <a:pt x="324" y="25"/>
                    </a:lnTo>
                    <a:lnTo>
                      <a:pt x="300" y="66"/>
                    </a:lnTo>
                    <a:lnTo>
                      <a:pt x="314" y="113"/>
                    </a:lnTo>
                    <a:lnTo>
                      <a:pt x="321" y="127"/>
                    </a:lnTo>
                    <a:lnTo>
                      <a:pt x="330" y="134"/>
                    </a:lnTo>
                    <a:lnTo>
                      <a:pt x="311" y="132"/>
                    </a:lnTo>
                    <a:lnTo>
                      <a:pt x="317" y="161"/>
                    </a:lnTo>
                    <a:lnTo>
                      <a:pt x="351" y="182"/>
                    </a:lnTo>
                    <a:lnTo>
                      <a:pt x="360" y="186"/>
                    </a:lnTo>
                    <a:lnTo>
                      <a:pt x="369" y="186"/>
                    </a:lnTo>
                    <a:lnTo>
                      <a:pt x="364" y="203"/>
                    </a:lnTo>
                    <a:lnTo>
                      <a:pt x="406" y="182"/>
                    </a:lnTo>
                    <a:lnTo>
                      <a:pt x="415" y="157"/>
                    </a:lnTo>
                    <a:lnTo>
                      <a:pt x="424" y="129"/>
                    </a:lnTo>
                    <a:lnTo>
                      <a:pt x="364" y="140"/>
                    </a:lnTo>
                    <a:lnTo>
                      <a:pt x="326" y="0"/>
                    </a:lnTo>
                    <a:lnTo>
                      <a:pt x="0" y="5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2" name="Freeform 81"/>
              <p:cNvSpPr>
                <a:spLocks/>
              </p:cNvSpPr>
              <p:nvPr/>
            </p:nvSpPr>
            <p:spPr bwMode="auto">
              <a:xfrm>
                <a:off x="4315" y="1893"/>
                <a:ext cx="687" cy="397"/>
              </a:xfrm>
              <a:custGeom>
                <a:avLst/>
                <a:gdLst>
                  <a:gd name="T0" fmla="*/ 55 w 718"/>
                  <a:gd name="T1" fmla="*/ 355 h 397"/>
                  <a:gd name="T2" fmla="*/ 55 w 718"/>
                  <a:gd name="T3" fmla="*/ 345 h 397"/>
                  <a:gd name="T4" fmla="*/ 95 w 718"/>
                  <a:gd name="T5" fmla="*/ 300 h 397"/>
                  <a:gd name="T6" fmla="*/ 117 w 718"/>
                  <a:gd name="T7" fmla="*/ 271 h 397"/>
                  <a:gd name="T8" fmla="*/ 138 w 718"/>
                  <a:gd name="T9" fmla="*/ 300 h 397"/>
                  <a:gd name="T10" fmla="*/ 204 w 718"/>
                  <a:gd name="T11" fmla="*/ 269 h 397"/>
                  <a:gd name="T12" fmla="*/ 234 w 718"/>
                  <a:gd name="T13" fmla="*/ 263 h 397"/>
                  <a:gd name="T14" fmla="*/ 251 w 718"/>
                  <a:gd name="T15" fmla="*/ 240 h 397"/>
                  <a:gd name="T16" fmla="*/ 277 w 718"/>
                  <a:gd name="T17" fmla="*/ 119 h 397"/>
                  <a:gd name="T18" fmla="*/ 305 w 718"/>
                  <a:gd name="T19" fmla="*/ 133 h 397"/>
                  <a:gd name="T20" fmla="*/ 359 w 718"/>
                  <a:gd name="T21" fmla="*/ 0 h 397"/>
                  <a:gd name="T22" fmla="*/ 401 w 718"/>
                  <a:gd name="T23" fmla="*/ 29 h 397"/>
                  <a:gd name="T24" fmla="*/ 409 w 718"/>
                  <a:gd name="T25" fmla="*/ 5 h 397"/>
                  <a:gd name="T26" fmla="*/ 429 w 718"/>
                  <a:gd name="T27" fmla="*/ 12 h 397"/>
                  <a:gd name="T28" fmla="*/ 466 w 718"/>
                  <a:gd name="T29" fmla="*/ 54 h 397"/>
                  <a:gd name="T30" fmla="*/ 454 w 718"/>
                  <a:gd name="T31" fmla="*/ 93 h 397"/>
                  <a:gd name="T32" fmla="*/ 457 w 718"/>
                  <a:gd name="T33" fmla="*/ 110 h 397"/>
                  <a:gd name="T34" fmla="*/ 476 w 718"/>
                  <a:gd name="T35" fmla="*/ 102 h 397"/>
                  <a:gd name="T36" fmla="*/ 487 w 718"/>
                  <a:gd name="T37" fmla="*/ 120 h 397"/>
                  <a:gd name="T38" fmla="*/ 544 w 718"/>
                  <a:gd name="T39" fmla="*/ 143 h 397"/>
                  <a:gd name="T40" fmla="*/ 492 w 718"/>
                  <a:gd name="T41" fmla="*/ 140 h 397"/>
                  <a:gd name="T42" fmla="*/ 548 w 718"/>
                  <a:gd name="T43" fmla="*/ 199 h 397"/>
                  <a:gd name="T44" fmla="*/ 512 w 718"/>
                  <a:gd name="T45" fmla="*/ 193 h 397"/>
                  <a:gd name="T46" fmla="*/ 584 w 718"/>
                  <a:gd name="T47" fmla="*/ 248 h 397"/>
                  <a:gd name="T48" fmla="*/ 602 w 718"/>
                  <a:gd name="T49" fmla="*/ 285 h 397"/>
                  <a:gd name="T50" fmla="*/ 590 w 718"/>
                  <a:gd name="T51" fmla="*/ 280 h 397"/>
                  <a:gd name="T52" fmla="*/ 587 w 718"/>
                  <a:gd name="T53" fmla="*/ 290 h 397"/>
                  <a:gd name="T54" fmla="*/ 350 w 718"/>
                  <a:gd name="T55" fmla="*/ 343 h 397"/>
                  <a:gd name="T56" fmla="*/ 154 w 718"/>
                  <a:gd name="T57" fmla="*/ 373 h 397"/>
                  <a:gd name="T58" fmla="*/ 0 w 718"/>
                  <a:gd name="T59" fmla="*/ 397 h 397"/>
                  <a:gd name="T60" fmla="*/ 55 w 718"/>
                  <a:gd name="T61" fmla="*/ 355 h 397"/>
                  <a:gd name="T62" fmla="*/ 55 w 718"/>
                  <a:gd name="T63" fmla="*/ 355 h 3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8"/>
                  <a:gd name="T97" fmla="*/ 0 h 397"/>
                  <a:gd name="T98" fmla="*/ 718 w 718"/>
                  <a:gd name="T99" fmla="*/ 397 h 3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8" h="397">
                    <a:moveTo>
                      <a:pt x="66" y="355"/>
                    </a:moveTo>
                    <a:lnTo>
                      <a:pt x="66" y="345"/>
                    </a:lnTo>
                    <a:lnTo>
                      <a:pt x="113" y="300"/>
                    </a:lnTo>
                    <a:lnTo>
                      <a:pt x="139" y="271"/>
                    </a:lnTo>
                    <a:lnTo>
                      <a:pt x="165" y="300"/>
                    </a:lnTo>
                    <a:lnTo>
                      <a:pt x="244" y="269"/>
                    </a:lnTo>
                    <a:lnTo>
                      <a:pt x="280" y="263"/>
                    </a:lnTo>
                    <a:lnTo>
                      <a:pt x="299" y="240"/>
                    </a:lnTo>
                    <a:lnTo>
                      <a:pt x="330" y="119"/>
                    </a:lnTo>
                    <a:lnTo>
                      <a:pt x="364" y="133"/>
                    </a:lnTo>
                    <a:lnTo>
                      <a:pt x="429" y="0"/>
                    </a:lnTo>
                    <a:lnTo>
                      <a:pt x="479" y="29"/>
                    </a:lnTo>
                    <a:lnTo>
                      <a:pt x="487" y="5"/>
                    </a:lnTo>
                    <a:lnTo>
                      <a:pt x="511" y="12"/>
                    </a:lnTo>
                    <a:lnTo>
                      <a:pt x="556" y="54"/>
                    </a:lnTo>
                    <a:lnTo>
                      <a:pt x="540" y="93"/>
                    </a:lnTo>
                    <a:lnTo>
                      <a:pt x="547" y="110"/>
                    </a:lnTo>
                    <a:lnTo>
                      <a:pt x="566" y="102"/>
                    </a:lnTo>
                    <a:lnTo>
                      <a:pt x="581" y="120"/>
                    </a:lnTo>
                    <a:lnTo>
                      <a:pt x="650" y="143"/>
                    </a:lnTo>
                    <a:lnTo>
                      <a:pt x="586" y="140"/>
                    </a:lnTo>
                    <a:lnTo>
                      <a:pt x="654" y="199"/>
                    </a:lnTo>
                    <a:lnTo>
                      <a:pt x="610" y="193"/>
                    </a:lnTo>
                    <a:lnTo>
                      <a:pt x="697" y="248"/>
                    </a:lnTo>
                    <a:lnTo>
                      <a:pt x="718" y="285"/>
                    </a:lnTo>
                    <a:lnTo>
                      <a:pt x="704" y="280"/>
                    </a:lnTo>
                    <a:lnTo>
                      <a:pt x="701" y="290"/>
                    </a:lnTo>
                    <a:lnTo>
                      <a:pt x="417" y="343"/>
                    </a:lnTo>
                    <a:lnTo>
                      <a:pt x="184" y="373"/>
                    </a:lnTo>
                    <a:lnTo>
                      <a:pt x="0" y="397"/>
                    </a:lnTo>
                    <a:lnTo>
                      <a:pt x="66" y="35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3" name="Freeform 82"/>
              <p:cNvSpPr>
                <a:spLocks/>
              </p:cNvSpPr>
              <p:nvPr/>
            </p:nvSpPr>
            <p:spPr bwMode="auto">
              <a:xfrm>
                <a:off x="4974" y="2003"/>
                <a:ext cx="35" cy="99"/>
              </a:xfrm>
              <a:custGeom>
                <a:avLst/>
                <a:gdLst>
                  <a:gd name="T0" fmla="*/ 0 w 38"/>
                  <a:gd name="T1" fmla="*/ 99 h 99"/>
                  <a:gd name="T2" fmla="*/ 9 w 38"/>
                  <a:gd name="T3" fmla="*/ 72 h 99"/>
                  <a:gd name="T4" fmla="*/ 23 w 38"/>
                  <a:gd name="T5" fmla="*/ 55 h 99"/>
                  <a:gd name="T6" fmla="*/ 30 w 38"/>
                  <a:gd name="T7" fmla="*/ 0 h 99"/>
                  <a:gd name="T8" fmla="*/ 10 w 38"/>
                  <a:gd name="T9" fmla="*/ 13 h 99"/>
                  <a:gd name="T10" fmla="*/ 0 w 38"/>
                  <a:gd name="T11" fmla="*/ 65 h 99"/>
                  <a:gd name="T12" fmla="*/ 0 w 38"/>
                  <a:gd name="T13" fmla="*/ 99 h 99"/>
                  <a:gd name="T14" fmla="*/ 0 w 38"/>
                  <a:gd name="T15" fmla="*/ 99 h 99"/>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99"/>
                  <a:gd name="T26" fmla="*/ 38 w 38"/>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99">
                    <a:moveTo>
                      <a:pt x="0" y="99"/>
                    </a:moveTo>
                    <a:lnTo>
                      <a:pt x="13" y="72"/>
                    </a:lnTo>
                    <a:lnTo>
                      <a:pt x="27" y="55"/>
                    </a:lnTo>
                    <a:lnTo>
                      <a:pt x="38" y="0"/>
                    </a:lnTo>
                    <a:lnTo>
                      <a:pt x="14" y="13"/>
                    </a:lnTo>
                    <a:lnTo>
                      <a:pt x="0" y="65"/>
                    </a:lnTo>
                    <a:lnTo>
                      <a:pt x="0" y="9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4" name="Freeform 83"/>
              <p:cNvSpPr>
                <a:spLocks/>
              </p:cNvSpPr>
              <p:nvPr/>
            </p:nvSpPr>
            <p:spPr bwMode="auto">
              <a:xfrm>
                <a:off x="4274" y="2183"/>
                <a:ext cx="757" cy="343"/>
              </a:xfrm>
              <a:custGeom>
                <a:avLst/>
                <a:gdLst>
                  <a:gd name="T0" fmla="*/ 0 w 793"/>
                  <a:gd name="T1" fmla="*/ 298 h 346"/>
                  <a:gd name="T2" fmla="*/ 96 w 793"/>
                  <a:gd name="T3" fmla="*/ 283 h 346"/>
                  <a:gd name="T4" fmla="*/ 152 w 793"/>
                  <a:gd name="T5" fmla="*/ 251 h 346"/>
                  <a:gd name="T6" fmla="*/ 260 w 793"/>
                  <a:gd name="T7" fmla="*/ 238 h 346"/>
                  <a:gd name="T8" fmla="*/ 303 w 793"/>
                  <a:gd name="T9" fmla="*/ 270 h 346"/>
                  <a:gd name="T10" fmla="*/ 373 w 793"/>
                  <a:gd name="T11" fmla="*/ 259 h 346"/>
                  <a:gd name="T12" fmla="*/ 477 w 793"/>
                  <a:gd name="T13" fmla="*/ 346 h 346"/>
                  <a:gd name="T14" fmla="*/ 518 w 793"/>
                  <a:gd name="T15" fmla="*/ 335 h 346"/>
                  <a:gd name="T16" fmla="*/ 578 w 793"/>
                  <a:gd name="T17" fmla="*/ 235 h 346"/>
                  <a:gd name="T18" fmla="*/ 626 w 793"/>
                  <a:gd name="T19" fmla="*/ 214 h 346"/>
                  <a:gd name="T20" fmla="*/ 639 w 793"/>
                  <a:gd name="T21" fmla="*/ 185 h 346"/>
                  <a:gd name="T22" fmla="*/ 588 w 793"/>
                  <a:gd name="T23" fmla="*/ 194 h 346"/>
                  <a:gd name="T24" fmla="*/ 576 w 793"/>
                  <a:gd name="T25" fmla="*/ 175 h 346"/>
                  <a:gd name="T26" fmla="*/ 607 w 793"/>
                  <a:gd name="T27" fmla="*/ 165 h 346"/>
                  <a:gd name="T28" fmla="*/ 605 w 793"/>
                  <a:gd name="T29" fmla="*/ 152 h 346"/>
                  <a:gd name="T30" fmla="*/ 571 w 793"/>
                  <a:gd name="T31" fmla="*/ 138 h 346"/>
                  <a:gd name="T32" fmla="*/ 616 w 793"/>
                  <a:gd name="T33" fmla="*/ 118 h 346"/>
                  <a:gd name="T34" fmla="*/ 613 w 793"/>
                  <a:gd name="T35" fmla="*/ 139 h 346"/>
                  <a:gd name="T36" fmla="*/ 642 w 793"/>
                  <a:gd name="T37" fmla="*/ 139 h 346"/>
                  <a:gd name="T38" fmla="*/ 658 w 793"/>
                  <a:gd name="T39" fmla="*/ 102 h 346"/>
                  <a:gd name="T40" fmla="*/ 669 w 793"/>
                  <a:gd name="T41" fmla="*/ 100 h 346"/>
                  <a:gd name="T42" fmla="*/ 662 w 793"/>
                  <a:gd name="T43" fmla="*/ 70 h 346"/>
                  <a:gd name="T44" fmla="*/ 642 w 793"/>
                  <a:gd name="T45" fmla="*/ 100 h 346"/>
                  <a:gd name="T46" fmla="*/ 622 w 793"/>
                  <a:gd name="T47" fmla="*/ 31 h 346"/>
                  <a:gd name="T48" fmla="*/ 635 w 793"/>
                  <a:gd name="T49" fmla="*/ 28 h 346"/>
                  <a:gd name="T50" fmla="*/ 655 w 793"/>
                  <a:gd name="T51" fmla="*/ 47 h 346"/>
                  <a:gd name="T52" fmla="*/ 640 w 793"/>
                  <a:gd name="T53" fmla="*/ 15 h 346"/>
                  <a:gd name="T54" fmla="*/ 626 w 793"/>
                  <a:gd name="T55" fmla="*/ 0 h 346"/>
                  <a:gd name="T56" fmla="*/ 386 w 793"/>
                  <a:gd name="T57" fmla="*/ 53 h 346"/>
                  <a:gd name="T58" fmla="*/ 190 w 793"/>
                  <a:gd name="T59" fmla="*/ 83 h 346"/>
                  <a:gd name="T60" fmla="*/ 163 w 793"/>
                  <a:gd name="T61" fmla="*/ 146 h 346"/>
                  <a:gd name="T62" fmla="*/ 119 w 793"/>
                  <a:gd name="T63" fmla="*/ 157 h 346"/>
                  <a:gd name="T64" fmla="*/ 100 w 793"/>
                  <a:gd name="T65" fmla="*/ 188 h 346"/>
                  <a:gd name="T66" fmla="*/ 24 w 793"/>
                  <a:gd name="T67" fmla="*/ 241 h 346"/>
                  <a:gd name="T68" fmla="*/ 19 w 793"/>
                  <a:gd name="T69" fmla="*/ 261 h 346"/>
                  <a:gd name="T70" fmla="*/ 0 w 793"/>
                  <a:gd name="T71" fmla="*/ 272 h 346"/>
                  <a:gd name="T72" fmla="*/ 0 w 793"/>
                  <a:gd name="T73" fmla="*/ 298 h 346"/>
                  <a:gd name="T74" fmla="*/ 0 w 793"/>
                  <a:gd name="T75" fmla="*/ 298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3" y="283"/>
                    </a:lnTo>
                    <a:lnTo>
                      <a:pt x="181" y="251"/>
                    </a:lnTo>
                    <a:lnTo>
                      <a:pt x="308" y="238"/>
                    </a:lnTo>
                    <a:lnTo>
                      <a:pt x="359" y="270"/>
                    </a:lnTo>
                    <a:lnTo>
                      <a:pt x="442" y="259"/>
                    </a:lnTo>
                    <a:lnTo>
                      <a:pt x="567" y="346"/>
                    </a:lnTo>
                    <a:lnTo>
                      <a:pt x="615" y="335"/>
                    </a:lnTo>
                    <a:lnTo>
                      <a:pt x="685" y="235"/>
                    </a:lnTo>
                    <a:lnTo>
                      <a:pt x="742" y="214"/>
                    </a:lnTo>
                    <a:lnTo>
                      <a:pt x="758" y="185"/>
                    </a:lnTo>
                    <a:lnTo>
                      <a:pt x="698" y="194"/>
                    </a:lnTo>
                    <a:lnTo>
                      <a:pt x="682" y="175"/>
                    </a:lnTo>
                    <a:lnTo>
                      <a:pt x="719" y="165"/>
                    </a:lnTo>
                    <a:lnTo>
                      <a:pt x="717" y="152"/>
                    </a:lnTo>
                    <a:lnTo>
                      <a:pt x="677" y="138"/>
                    </a:lnTo>
                    <a:lnTo>
                      <a:pt x="730" y="118"/>
                    </a:lnTo>
                    <a:lnTo>
                      <a:pt x="727" y="139"/>
                    </a:lnTo>
                    <a:lnTo>
                      <a:pt x="761" y="139"/>
                    </a:lnTo>
                    <a:lnTo>
                      <a:pt x="780" y="102"/>
                    </a:lnTo>
                    <a:lnTo>
                      <a:pt x="793" y="100"/>
                    </a:lnTo>
                    <a:lnTo>
                      <a:pt x="785" y="70"/>
                    </a:lnTo>
                    <a:lnTo>
                      <a:pt x="761" y="100"/>
                    </a:lnTo>
                    <a:lnTo>
                      <a:pt x="737" y="31"/>
                    </a:lnTo>
                    <a:lnTo>
                      <a:pt x="753" y="28"/>
                    </a:lnTo>
                    <a:lnTo>
                      <a:pt x="776" y="47"/>
                    </a:lnTo>
                    <a:lnTo>
                      <a:pt x="759" y="15"/>
                    </a:lnTo>
                    <a:lnTo>
                      <a:pt x="742" y="0"/>
                    </a:lnTo>
                    <a:lnTo>
                      <a:pt x="458" y="53"/>
                    </a:lnTo>
                    <a:lnTo>
                      <a:pt x="225" y="83"/>
                    </a:lnTo>
                    <a:lnTo>
                      <a:pt x="193" y="146"/>
                    </a:lnTo>
                    <a:lnTo>
                      <a:pt x="141" y="157"/>
                    </a:lnTo>
                    <a:lnTo>
                      <a:pt x="118" y="188"/>
                    </a:lnTo>
                    <a:lnTo>
                      <a:pt x="28" y="241"/>
                    </a:lnTo>
                    <a:lnTo>
                      <a:pt x="23" y="261"/>
                    </a:lnTo>
                    <a:lnTo>
                      <a:pt x="0" y="272"/>
                    </a:lnTo>
                    <a:lnTo>
                      <a:pt x="0" y="29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5" name="Freeform 84"/>
              <p:cNvSpPr>
                <a:spLocks/>
              </p:cNvSpPr>
              <p:nvPr/>
            </p:nvSpPr>
            <p:spPr bwMode="auto">
              <a:xfrm>
                <a:off x="4365" y="2421"/>
                <a:ext cx="454" cy="352"/>
              </a:xfrm>
              <a:custGeom>
                <a:avLst/>
                <a:gdLst>
                  <a:gd name="T0" fmla="*/ 15 w 473"/>
                  <a:gd name="T1" fmla="*/ 45 h 351"/>
                  <a:gd name="T2" fmla="*/ 75 w 473"/>
                  <a:gd name="T3" fmla="*/ 13 h 351"/>
                  <a:gd name="T4" fmla="*/ 181 w 473"/>
                  <a:gd name="T5" fmla="*/ 0 h 351"/>
                  <a:gd name="T6" fmla="*/ 225 w 473"/>
                  <a:gd name="T7" fmla="*/ 32 h 351"/>
                  <a:gd name="T8" fmla="*/ 296 w 473"/>
                  <a:gd name="T9" fmla="*/ 21 h 351"/>
                  <a:gd name="T10" fmla="*/ 401 w 473"/>
                  <a:gd name="T11" fmla="*/ 108 h 351"/>
                  <a:gd name="T12" fmla="*/ 355 w 473"/>
                  <a:gd name="T13" fmla="*/ 175 h 351"/>
                  <a:gd name="T14" fmla="*/ 357 w 473"/>
                  <a:gd name="T15" fmla="*/ 204 h 351"/>
                  <a:gd name="T16" fmla="*/ 275 w 473"/>
                  <a:gd name="T17" fmla="*/ 290 h 351"/>
                  <a:gd name="T18" fmla="*/ 264 w 473"/>
                  <a:gd name="T19" fmla="*/ 293 h 351"/>
                  <a:gd name="T20" fmla="*/ 257 w 473"/>
                  <a:gd name="T21" fmla="*/ 319 h 351"/>
                  <a:gd name="T22" fmla="*/ 241 w 473"/>
                  <a:gd name="T23" fmla="*/ 304 h 351"/>
                  <a:gd name="T24" fmla="*/ 255 w 473"/>
                  <a:gd name="T25" fmla="*/ 327 h 351"/>
                  <a:gd name="T26" fmla="*/ 241 w 473"/>
                  <a:gd name="T27" fmla="*/ 351 h 351"/>
                  <a:gd name="T28" fmla="*/ 225 w 473"/>
                  <a:gd name="T29" fmla="*/ 348 h 351"/>
                  <a:gd name="T30" fmla="*/ 171 w 473"/>
                  <a:gd name="T31" fmla="*/ 248 h 351"/>
                  <a:gd name="T32" fmla="*/ 53 w 473"/>
                  <a:gd name="T33" fmla="*/ 121 h 351"/>
                  <a:gd name="T34" fmla="*/ 0 w 473"/>
                  <a:gd name="T35" fmla="*/ 83 h 351"/>
                  <a:gd name="T36" fmla="*/ 15 w 473"/>
                  <a:gd name="T37" fmla="*/ 45 h 351"/>
                  <a:gd name="T38" fmla="*/ 15 w 473"/>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351"/>
                  <a:gd name="T62" fmla="*/ 473 w 473"/>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351">
                    <a:moveTo>
                      <a:pt x="19" y="45"/>
                    </a:moveTo>
                    <a:lnTo>
                      <a:pt x="87" y="13"/>
                    </a:lnTo>
                    <a:lnTo>
                      <a:pt x="214" y="0"/>
                    </a:lnTo>
                    <a:lnTo>
                      <a:pt x="265" y="32"/>
                    </a:lnTo>
                    <a:lnTo>
                      <a:pt x="348" y="21"/>
                    </a:lnTo>
                    <a:lnTo>
                      <a:pt x="473" y="108"/>
                    </a:lnTo>
                    <a:lnTo>
                      <a:pt x="418" y="175"/>
                    </a:lnTo>
                    <a:lnTo>
                      <a:pt x="421" y="204"/>
                    </a:lnTo>
                    <a:lnTo>
                      <a:pt x="325" y="290"/>
                    </a:lnTo>
                    <a:lnTo>
                      <a:pt x="311" y="293"/>
                    </a:lnTo>
                    <a:lnTo>
                      <a:pt x="303" y="319"/>
                    </a:lnTo>
                    <a:lnTo>
                      <a:pt x="283" y="304"/>
                    </a:lnTo>
                    <a:lnTo>
                      <a:pt x="301" y="327"/>
                    </a:lnTo>
                    <a:lnTo>
                      <a:pt x="283" y="351"/>
                    </a:lnTo>
                    <a:lnTo>
                      <a:pt x="265" y="348"/>
                    </a:lnTo>
                    <a:lnTo>
                      <a:pt x="201" y="248"/>
                    </a:lnTo>
                    <a:lnTo>
                      <a:pt x="61" y="121"/>
                    </a:lnTo>
                    <a:lnTo>
                      <a:pt x="0" y="83"/>
                    </a:lnTo>
                    <a:lnTo>
                      <a:pt x="19" y="4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6" name="Freeform 85"/>
              <p:cNvSpPr>
                <a:spLocks/>
              </p:cNvSpPr>
              <p:nvPr/>
            </p:nvSpPr>
            <p:spPr bwMode="auto">
              <a:xfrm>
                <a:off x="4933" y="1806"/>
                <a:ext cx="99" cy="155"/>
              </a:xfrm>
              <a:custGeom>
                <a:avLst/>
                <a:gdLst>
                  <a:gd name="T0" fmla="*/ 0 w 98"/>
                  <a:gd name="T1" fmla="*/ 15 h 155"/>
                  <a:gd name="T2" fmla="*/ 12 w 98"/>
                  <a:gd name="T3" fmla="*/ 0 h 155"/>
                  <a:gd name="T4" fmla="*/ 28 w 98"/>
                  <a:gd name="T5" fmla="*/ 0 h 155"/>
                  <a:gd name="T6" fmla="*/ 21 w 98"/>
                  <a:gd name="T7" fmla="*/ 15 h 155"/>
                  <a:gd name="T8" fmla="*/ 17 w 98"/>
                  <a:gd name="T9" fmla="*/ 21 h 155"/>
                  <a:gd name="T10" fmla="*/ 20 w 98"/>
                  <a:gd name="T11" fmla="*/ 39 h 155"/>
                  <a:gd name="T12" fmla="*/ 40 w 98"/>
                  <a:gd name="T13" fmla="*/ 63 h 155"/>
                  <a:gd name="T14" fmla="*/ 43 w 98"/>
                  <a:gd name="T15" fmla="*/ 81 h 155"/>
                  <a:gd name="T16" fmla="*/ 59 w 98"/>
                  <a:gd name="T17" fmla="*/ 104 h 155"/>
                  <a:gd name="T18" fmla="*/ 74 w 98"/>
                  <a:gd name="T19" fmla="*/ 108 h 155"/>
                  <a:gd name="T20" fmla="*/ 79 w 98"/>
                  <a:gd name="T21" fmla="*/ 123 h 155"/>
                  <a:gd name="T22" fmla="*/ 68 w 98"/>
                  <a:gd name="T23" fmla="*/ 134 h 155"/>
                  <a:gd name="T24" fmla="*/ 79 w 98"/>
                  <a:gd name="T25" fmla="*/ 133 h 155"/>
                  <a:gd name="T26" fmla="*/ 82 w 98"/>
                  <a:gd name="T27" fmla="*/ 144 h 155"/>
                  <a:gd name="T28" fmla="*/ 33 w 98"/>
                  <a:gd name="T29" fmla="*/ 155 h 155"/>
                  <a:gd name="T30" fmla="*/ 0 w 98"/>
                  <a:gd name="T31" fmla="*/ 15 h 155"/>
                  <a:gd name="T32" fmla="*/ 0 w 98"/>
                  <a:gd name="T33" fmla="*/ 15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8"/>
                  <a:gd name="T52" fmla="*/ 0 h 155"/>
                  <a:gd name="T53" fmla="*/ 98 w 98"/>
                  <a:gd name="T54" fmla="*/ 155 h 1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8" h="155">
                    <a:moveTo>
                      <a:pt x="0" y="15"/>
                    </a:moveTo>
                    <a:lnTo>
                      <a:pt x="12" y="0"/>
                    </a:lnTo>
                    <a:lnTo>
                      <a:pt x="32" y="0"/>
                    </a:lnTo>
                    <a:lnTo>
                      <a:pt x="25" y="15"/>
                    </a:lnTo>
                    <a:lnTo>
                      <a:pt x="21" y="21"/>
                    </a:lnTo>
                    <a:lnTo>
                      <a:pt x="24" y="39"/>
                    </a:lnTo>
                    <a:lnTo>
                      <a:pt x="48" y="63"/>
                    </a:lnTo>
                    <a:lnTo>
                      <a:pt x="51" y="81"/>
                    </a:lnTo>
                    <a:lnTo>
                      <a:pt x="71" y="104"/>
                    </a:lnTo>
                    <a:lnTo>
                      <a:pt x="87" y="108"/>
                    </a:lnTo>
                    <a:lnTo>
                      <a:pt x="93" y="123"/>
                    </a:lnTo>
                    <a:lnTo>
                      <a:pt x="80" y="134"/>
                    </a:lnTo>
                    <a:lnTo>
                      <a:pt x="93" y="133"/>
                    </a:lnTo>
                    <a:lnTo>
                      <a:pt x="98" y="144"/>
                    </a:lnTo>
                    <a:lnTo>
                      <a:pt x="38" y="155"/>
                    </a:lnTo>
                    <a:lnTo>
                      <a:pt x="0" y="15"/>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7" name="Freeform 86"/>
              <p:cNvSpPr>
                <a:spLocks/>
              </p:cNvSpPr>
              <p:nvPr/>
            </p:nvSpPr>
            <p:spPr bwMode="auto">
              <a:xfrm>
                <a:off x="4496" y="1559"/>
                <a:ext cx="516" cy="341"/>
              </a:xfrm>
              <a:custGeom>
                <a:avLst/>
                <a:gdLst>
                  <a:gd name="T0" fmla="*/ 34 w 539"/>
                  <a:gd name="T1" fmla="*/ 339 h 339"/>
                  <a:gd name="T2" fmla="*/ 110 w 539"/>
                  <a:gd name="T3" fmla="*/ 322 h 339"/>
                  <a:gd name="T4" fmla="*/ 383 w 539"/>
                  <a:gd name="T5" fmla="*/ 263 h 339"/>
                  <a:gd name="T6" fmla="*/ 394 w 539"/>
                  <a:gd name="T7" fmla="*/ 248 h 339"/>
                  <a:gd name="T8" fmla="*/ 411 w 539"/>
                  <a:gd name="T9" fmla="*/ 248 h 339"/>
                  <a:gd name="T10" fmla="*/ 428 w 539"/>
                  <a:gd name="T11" fmla="*/ 233 h 339"/>
                  <a:gd name="T12" fmla="*/ 453 w 539"/>
                  <a:gd name="T13" fmla="*/ 195 h 339"/>
                  <a:gd name="T14" fmla="*/ 409 w 539"/>
                  <a:gd name="T15" fmla="*/ 152 h 339"/>
                  <a:gd name="T16" fmla="*/ 408 w 539"/>
                  <a:gd name="T17" fmla="*/ 114 h 339"/>
                  <a:gd name="T18" fmla="*/ 428 w 539"/>
                  <a:gd name="T19" fmla="*/ 59 h 339"/>
                  <a:gd name="T20" fmla="*/ 398 w 539"/>
                  <a:gd name="T21" fmla="*/ 39 h 339"/>
                  <a:gd name="T22" fmla="*/ 365 w 539"/>
                  <a:gd name="T23" fmla="*/ 0 h 339"/>
                  <a:gd name="T24" fmla="*/ 64 w 539"/>
                  <a:gd name="T25" fmla="*/ 67 h 339"/>
                  <a:gd name="T26" fmla="*/ 50 w 539"/>
                  <a:gd name="T27" fmla="*/ 39 h 339"/>
                  <a:gd name="T28" fmla="*/ 0 w 539"/>
                  <a:gd name="T29" fmla="*/ 83 h 339"/>
                  <a:gd name="T30" fmla="*/ 34 w 539"/>
                  <a:gd name="T31" fmla="*/ 339 h 339"/>
                  <a:gd name="T32" fmla="*/ 34 w 539"/>
                  <a:gd name="T33" fmla="*/ 339 h 3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9"/>
                  <a:gd name="T52" fmla="*/ 0 h 339"/>
                  <a:gd name="T53" fmla="*/ 539 w 539"/>
                  <a:gd name="T54" fmla="*/ 339 h 3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9" h="339">
                    <a:moveTo>
                      <a:pt x="42" y="339"/>
                    </a:moveTo>
                    <a:lnTo>
                      <a:pt x="131" y="322"/>
                    </a:lnTo>
                    <a:lnTo>
                      <a:pt x="457" y="263"/>
                    </a:lnTo>
                    <a:lnTo>
                      <a:pt x="469" y="248"/>
                    </a:lnTo>
                    <a:lnTo>
                      <a:pt x="489" y="248"/>
                    </a:lnTo>
                    <a:lnTo>
                      <a:pt x="510" y="233"/>
                    </a:lnTo>
                    <a:lnTo>
                      <a:pt x="539" y="195"/>
                    </a:lnTo>
                    <a:lnTo>
                      <a:pt x="487" y="152"/>
                    </a:lnTo>
                    <a:lnTo>
                      <a:pt x="486" y="114"/>
                    </a:lnTo>
                    <a:lnTo>
                      <a:pt x="510" y="59"/>
                    </a:lnTo>
                    <a:lnTo>
                      <a:pt x="474" y="39"/>
                    </a:lnTo>
                    <a:lnTo>
                      <a:pt x="435" y="0"/>
                    </a:lnTo>
                    <a:lnTo>
                      <a:pt x="76" y="67"/>
                    </a:lnTo>
                    <a:lnTo>
                      <a:pt x="58" y="39"/>
                    </a:lnTo>
                    <a:lnTo>
                      <a:pt x="0" y="83"/>
                    </a:lnTo>
                    <a:lnTo>
                      <a:pt x="42" y="33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8" name="Freeform 87"/>
              <p:cNvSpPr>
                <a:spLocks/>
              </p:cNvSpPr>
              <p:nvPr/>
            </p:nvSpPr>
            <p:spPr bwMode="auto">
              <a:xfrm>
                <a:off x="4957" y="1617"/>
                <a:ext cx="112" cy="276"/>
              </a:xfrm>
              <a:custGeom>
                <a:avLst/>
                <a:gdLst>
                  <a:gd name="T0" fmla="*/ 7 w 117"/>
                  <a:gd name="T1" fmla="*/ 189 h 276"/>
                  <a:gd name="T2" fmla="*/ 24 w 117"/>
                  <a:gd name="T3" fmla="*/ 174 h 276"/>
                  <a:gd name="T4" fmla="*/ 49 w 117"/>
                  <a:gd name="T5" fmla="*/ 136 h 276"/>
                  <a:gd name="T6" fmla="*/ 5 w 117"/>
                  <a:gd name="T7" fmla="*/ 93 h 276"/>
                  <a:gd name="T8" fmla="*/ 4 w 117"/>
                  <a:gd name="T9" fmla="*/ 55 h 276"/>
                  <a:gd name="T10" fmla="*/ 24 w 117"/>
                  <a:gd name="T11" fmla="*/ 0 h 276"/>
                  <a:gd name="T12" fmla="*/ 90 w 117"/>
                  <a:gd name="T13" fmla="*/ 25 h 276"/>
                  <a:gd name="T14" fmla="*/ 90 w 117"/>
                  <a:gd name="T15" fmla="*/ 37 h 276"/>
                  <a:gd name="T16" fmla="*/ 83 w 117"/>
                  <a:gd name="T17" fmla="*/ 68 h 276"/>
                  <a:gd name="T18" fmla="*/ 76 w 117"/>
                  <a:gd name="T19" fmla="*/ 74 h 276"/>
                  <a:gd name="T20" fmla="*/ 74 w 117"/>
                  <a:gd name="T21" fmla="*/ 90 h 276"/>
                  <a:gd name="T22" fmla="*/ 82 w 117"/>
                  <a:gd name="T23" fmla="*/ 95 h 276"/>
                  <a:gd name="T24" fmla="*/ 98 w 117"/>
                  <a:gd name="T25" fmla="*/ 90 h 276"/>
                  <a:gd name="T26" fmla="*/ 98 w 117"/>
                  <a:gd name="T27" fmla="*/ 137 h 276"/>
                  <a:gd name="T28" fmla="*/ 98 w 117"/>
                  <a:gd name="T29" fmla="*/ 166 h 276"/>
                  <a:gd name="T30" fmla="*/ 98 w 117"/>
                  <a:gd name="T31" fmla="*/ 182 h 276"/>
                  <a:gd name="T32" fmla="*/ 93 w 117"/>
                  <a:gd name="T33" fmla="*/ 197 h 276"/>
                  <a:gd name="T34" fmla="*/ 86 w 117"/>
                  <a:gd name="T35" fmla="*/ 197 h 276"/>
                  <a:gd name="T36" fmla="*/ 89 w 117"/>
                  <a:gd name="T37" fmla="*/ 212 h 276"/>
                  <a:gd name="T38" fmla="*/ 65 w 117"/>
                  <a:gd name="T39" fmla="*/ 276 h 276"/>
                  <a:gd name="T40" fmla="*/ 56 w 117"/>
                  <a:gd name="T41" fmla="*/ 276 h 276"/>
                  <a:gd name="T42" fmla="*/ 56 w 117"/>
                  <a:gd name="T43" fmla="*/ 252 h 276"/>
                  <a:gd name="T44" fmla="*/ 38 w 117"/>
                  <a:gd name="T45" fmla="*/ 252 h 276"/>
                  <a:gd name="T46" fmla="*/ 5 w 117"/>
                  <a:gd name="T47" fmla="*/ 226 h 276"/>
                  <a:gd name="T48" fmla="*/ 0 w 117"/>
                  <a:gd name="T49" fmla="*/ 204 h 276"/>
                  <a:gd name="T50" fmla="*/ 7 w 117"/>
                  <a:gd name="T51" fmla="*/ 189 h 276"/>
                  <a:gd name="T52" fmla="*/ 7 w 117"/>
                  <a:gd name="T53" fmla="*/ 189 h 2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6"/>
                  <a:gd name="T83" fmla="*/ 117 w 117"/>
                  <a:gd name="T84" fmla="*/ 276 h 2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6">
                    <a:moveTo>
                      <a:pt x="7" y="189"/>
                    </a:moveTo>
                    <a:lnTo>
                      <a:pt x="28" y="174"/>
                    </a:lnTo>
                    <a:lnTo>
                      <a:pt x="57" y="136"/>
                    </a:lnTo>
                    <a:lnTo>
                      <a:pt x="5" y="93"/>
                    </a:lnTo>
                    <a:lnTo>
                      <a:pt x="4" y="55"/>
                    </a:lnTo>
                    <a:lnTo>
                      <a:pt x="28" y="0"/>
                    </a:lnTo>
                    <a:lnTo>
                      <a:pt x="107" y="25"/>
                    </a:lnTo>
                    <a:lnTo>
                      <a:pt x="107" y="37"/>
                    </a:lnTo>
                    <a:lnTo>
                      <a:pt x="99" y="68"/>
                    </a:lnTo>
                    <a:lnTo>
                      <a:pt x="91" y="74"/>
                    </a:lnTo>
                    <a:lnTo>
                      <a:pt x="88" y="90"/>
                    </a:lnTo>
                    <a:lnTo>
                      <a:pt x="98" y="95"/>
                    </a:lnTo>
                    <a:lnTo>
                      <a:pt x="117" y="90"/>
                    </a:lnTo>
                    <a:lnTo>
                      <a:pt x="117" y="137"/>
                    </a:lnTo>
                    <a:lnTo>
                      <a:pt x="117" y="166"/>
                    </a:lnTo>
                    <a:lnTo>
                      <a:pt x="117" y="182"/>
                    </a:lnTo>
                    <a:lnTo>
                      <a:pt x="111" y="197"/>
                    </a:lnTo>
                    <a:lnTo>
                      <a:pt x="102" y="197"/>
                    </a:lnTo>
                    <a:lnTo>
                      <a:pt x="106" y="212"/>
                    </a:lnTo>
                    <a:lnTo>
                      <a:pt x="77" y="276"/>
                    </a:lnTo>
                    <a:lnTo>
                      <a:pt x="68" y="276"/>
                    </a:lnTo>
                    <a:lnTo>
                      <a:pt x="67" y="252"/>
                    </a:lnTo>
                    <a:lnTo>
                      <a:pt x="46" y="252"/>
                    </a:lnTo>
                    <a:lnTo>
                      <a:pt x="5" y="226"/>
                    </a:lnTo>
                    <a:lnTo>
                      <a:pt x="0" y="204"/>
                    </a:lnTo>
                    <a:lnTo>
                      <a:pt x="7" y="18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89" name="Freeform 88"/>
              <p:cNvSpPr>
                <a:spLocks/>
              </p:cNvSpPr>
              <p:nvPr/>
            </p:nvSpPr>
            <p:spPr bwMode="auto">
              <a:xfrm>
                <a:off x="4551" y="1184"/>
                <a:ext cx="529" cy="481"/>
              </a:xfrm>
              <a:custGeom>
                <a:avLst/>
                <a:gdLst>
                  <a:gd name="T0" fmla="*/ 14 w 552"/>
                  <a:gd name="T1" fmla="*/ 441 h 481"/>
                  <a:gd name="T2" fmla="*/ 318 w 552"/>
                  <a:gd name="T3" fmla="*/ 374 h 481"/>
                  <a:gd name="T4" fmla="*/ 351 w 552"/>
                  <a:gd name="T5" fmla="*/ 413 h 481"/>
                  <a:gd name="T6" fmla="*/ 381 w 552"/>
                  <a:gd name="T7" fmla="*/ 433 h 481"/>
                  <a:gd name="T8" fmla="*/ 448 w 552"/>
                  <a:gd name="T9" fmla="*/ 458 h 481"/>
                  <a:gd name="T10" fmla="*/ 454 w 552"/>
                  <a:gd name="T11" fmla="*/ 481 h 481"/>
                  <a:gd name="T12" fmla="*/ 465 w 552"/>
                  <a:gd name="T13" fmla="*/ 452 h 481"/>
                  <a:gd name="T14" fmla="*/ 466 w 552"/>
                  <a:gd name="T15" fmla="*/ 410 h 481"/>
                  <a:gd name="T16" fmla="*/ 454 w 552"/>
                  <a:gd name="T17" fmla="*/ 334 h 481"/>
                  <a:gd name="T18" fmla="*/ 452 w 552"/>
                  <a:gd name="T19" fmla="*/ 253 h 481"/>
                  <a:gd name="T20" fmla="*/ 421 w 552"/>
                  <a:gd name="T21" fmla="*/ 135 h 481"/>
                  <a:gd name="T22" fmla="*/ 414 w 552"/>
                  <a:gd name="T23" fmla="*/ 83 h 481"/>
                  <a:gd name="T24" fmla="*/ 394 w 552"/>
                  <a:gd name="T25" fmla="*/ 0 h 481"/>
                  <a:gd name="T26" fmla="*/ 297 w 552"/>
                  <a:gd name="T27" fmla="*/ 26 h 481"/>
                  <a:gd name="T28" fmla="*/ 242 w 552"/>
                  <a:gd name="T29" fmla="*/ 96 h 481"/>
                  <a:gd name="T30" fmla="*/ 240 w 552"/>
                  <a:gd name="T31" fmla="*/ 114 h 481"/>
                  <a:gd name="T32" fmla="*/ 208 w 552"/>
                  <a:gd name="T33" fmla="*/ 154 h 481"/>
                  <a:gd name="T34" fmla="*/ 216 w 552"/>
                  <a:gd name="T35" fmla="*/ 169 h 481"/>
                  <a:gd name="T36" fmla="*/ 221 w 552"/>
                  <a:gd name="T37" fmla="*/ 180 h 481"/>
                  <a:gd name="T38" fmla="*/ 218 w 552"/>
                  <a:gd name="T39" fmla="*/ 183 h 481"/>
                  <a:gd name="T40" fmla="*/ 227 w 552"/>
                  <a:gd name="T41" fmla="*/ 199 h 481"/>
                  <a:gd name="T42" fmla="*/ 229 w 552"/>
                  <a:gd name="T43" fmla="*/ 214 h 481"/>
                  <a:gd name="T44" fmla="*/ 198 w 552"/>
                  <a:gd name="T45" fmla="*/ 246 h 481"/>
                  <a:gd name="T46" fmla="*/ 153 w 552"/>
                  <a:gd name="T47" fmla="*/ 263 h 481"/>
                  <a:gd name="T48" fmla="*/ 143 w 552"/>
                  <a:gd name="T49" fmla="*/ 272 h 481"/>
                  <a:gd name="T50" fmla="*/ 125 w 552"/>
                  <a:gd name="T51" fmla="*/ 264 h 481"/>
                  <a:gd name="T52" fmla="*/ 75 w 552"/>
                  <a:gd name="T53" fmla="*/ 271 h 481"/>
                  <a:gd name="T54" fmla="*/ 36 w 552"/>
                  <a:gd name="T55" fmla="*/ 289 h 481"/>
                  <a:gd name="T56" fmla="*/ 36 w 552"/>
                  <a:gd name="T57" fmla="*/ 310 h 481"/>
                  <a:gd name="T58" fmla="*/ 46 w 552"/>
                  <a:gd name="T59" fmla="*/ 326 h 481"/>
                  <a:gd name="T60" fmla="*/ 51 w 552"/>
                  <a:gd name="T61" fmla="*/ 324 h 481"/>
                  <a:gd name="T62" fmla="*/ 56 w 552"/>
                  <a:gd name="T63" fmla="*/ 344 h 481"/>
                  <a:gd name="T64" fmla="*/ 47 w 552"/>
                  <a:gd name="T65" fmla="*/ 352 h 481"/>
                  <a:gd name="T66" fmla="*/ 41 w 552"/>
                  <a:gd name="T67" fmla="*/ 368 h 481"/>
                  <a:gd name="T68" fmla="*/ 0 w 552"/>
                  <a:gd name="T69" fmla="*/ 413 h 481"/>
                  <a:gd name="T70" fmla="*/ 14 w 552"/>
                  <a:gd name="T71" fmla="*/ 441 h 481"/>
                  <a:gd name="T72" fmla="*/ 14 w 552"/>
                  <a:gd name="T73" fmla="*/ 441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1"/>
                    </a:moveTo>
                    <a:lnTo>
                      <a:pt x="377" y="374"/>
                    </a:lnTo>
                    <a:lnTo>
                      <a:pt x="416" y="413"/>
                    </a:lnTo>
                    <a:lnTo>
                      <a:pt x="452" y="433"/>
                    </a:lnTo>
                    <a:lnTo>
                      <a:pt x="531" y="458"/>
                    </a:lnTo>
                    <a:lnTo>
                      <a:pt x="538" y="481"/>
                    </a:lnTo>
                    <a:lnTo>
                      <a:pt x="551" y="452"/>
                    </a:lnTo>
                    <a:lnTo>
                      <a:pt x="552" y="410"/>
                    </a:lnTo>
                    <a:lnTo>
                      <a:pt x="538" y="334"/>
                    </a:lnTo>
                    <a:lnTo>
                      <a:pt x="536" y="253"/>
                    </a:lnTo>
                    <a:lnTo>
                      <a:pt x="499" y="135"/>
                    </a:lnTo>
                    <a:lnTo>
                      <a:pt x="492" y="83"/>
                    </a:lnTo>
                    <a:lnTo>
                      <a:pt x="468" y="0"/>
                    </a:lnTo>
                    <a:lnTo>
                      <a:pt x="352" y="26"/>
                    </a:lnTo>
                    <a:lnTo>
                      <a:pt x="287" y="96"/>
                    </a:lnTo>
                    <a:lnTo>
                      <a:pt x="284" y="114"/>
                    </a:lnTo>
                    <a:lnTo>
                      <a:pt x="246" y="154"/>
                    </a:lnTo>
                    <a:lnTo>
                      <a:pt x="256" y="169"/>
                    </a:lnTo>
                    <a:lnTo>
                      <a:pt x="263" y="180"/>
                    </a:lnTo>
                    <a:lnTo>
                      <a:pt x="258" y="183"/>
                    </a:lnTo>
                    <a:lnTo>
                      <a:pt x="269" y="199"/>
                    </a:lnTo>
                    <a:lnTo>
                      <a:pt x="271" y="214"/>
                    </a:lnTo>
                    <a:lnTo>
                      <a:pt x="235" y="246"/>
                    </a:lnTo>
                    <a:lnTo>
                      <a:pt x="182" y="263"/>
                    </a:lnTo>
                    <a:lnTo>
                      <a:pt x="169" y="272"/>
                    </a:lnTo>
                    <a:lnTo>
                      <a:pt x="148" y="264"/>
                    </a:lnTo>
                    <a:lnTo>
                      <a:pt x="89" y="271"/>
                    </a:lnTo>
                    <a:lnTo>
                      <a:pt x="44" y="289"/>
                    </a:lnTo>
                    <a:lnTo>
                      <a:pt x="44" y="310"/>
                    </a:lnTo>
                    <a:lnTo>
                      <a:pt x="54" y="326"/>
                    </a:lnTo>
                    <a:lnTo>
                      <a:pt x="60" y="324"/>
                    </a:lnTo>
                    <a:lnTo>
                      <a:pt x="67" y="344"/>
                    </a:lnTo>
                    <a:lnTo>
                      <a:pt x="55" y="352"/>
                    </a:lnTo>
                    <a:lnTo>
                      <a:pt x="49" y="368"/>
                    </a:lnTo>
                    <a:lnTo>
                      <a:pt x="0" y="413"/>
                    </a:lnTo>
                    <a:lnTo>
                      <a:pt x="18" y="44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0" name="Freeform 89"/>
              <p:cNvSpPr>
                <a:spLocks/>
              </p:cNvSpPr>
              <p:nvPr/>
            </p:nvSpPr>
            <p:spPr bwMode="auto">
              <a:xfrm>
                <a:off x="5041" y="1685"/>
                <a:ext cx="11" cy="24"/>
              </a:xfrm>
              <a:custGeom>
                <a:avLst/>
                <a:gdLst>
                  <a:gd name="T0" fmla="*/ 0 w 16"/>
                  <a:gd name="T1" fmla="*/ 22 h 22"/>
                  <a:gd name="T2" fmla="*/ 3 w 16"/>
                  <a:gd name="T3" fmla="*/ 6 h 22"/>
                  <a:gd name="T4" fmla="*/ 8 w 16"/>
                  <a:gd name="T5" fmla="*/ 0 h 22"/>
                  <a:gd name="T6" fmla="*/ 12 w 16"/>
                  <a:gd name="T7" fmla="*/ 4 h 22"/>
                  <a:gd name="T8" fmla="*/ 0 w 16"/>
                  <a:gd name="T9" fmla="*/ 22 h 22"/>
                  <a:gd name="T10" fmla="*/ 0 w 16"/>
                  <a:gd name="T11" fmla="*/ 22 h 22"/>
                  <a:gd name="T12" fmla="*/ 0 w 16"/>
                  <a:gd name="T13" fmla="*/ 22 h 22"/>
                  <a:gd name="T14" fmla="*/ 0 60000 65536"/>
                  <a:gd name="T15" fmla="*/ 0 60000 65536"/>
                  <a:gd name="T16" fmla="*/ 0 60000 65536"/>
                  <a:gd name="T17" fmla="*/ 0 60000 65536"/>
                  <a:gd name="T18" fmla="*/ 0 60000 65536"/>
                  <a:gd name="T19" fmla="*/ 0 60000 65536"/>
                  <a:gd name="T20" fmla="*/ 0 60000 65536"/>
                  <a:gd name="T21" fmla="*/ 0 w 16"/>
                  <a:gd name="T22" fmla="*/ 0 h 22"/>
                  <a:gd name="T23" fmla="*/ 16 w 1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2">
                    <a:moveTo>
                      <a:pt x="0" y="22"/>
                    </a:moveTo>
                    <a:lnTo>
                      <a:pt x="3" y="6"/>
                    </a:lnTo>
                    <a:lnTo>
                      <a:pt x="11" y="0"/>
                    </a:lnTo>
                    <a:lnTo>
                      <a:pt x="16" y="4"/>
                    </a:lnTo>
                    <a:lnTo>
                      <a:pt x="0" y="2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1" name="Freeform 90"/>
              <p:cNvSpPr>
                <a:spLocks/>
              </p:cNvSpPr>
              <p:nvPr/>
            </p:nvSpPr>
            <p:spPr bwMode="auto">
              <a:xfrm>
                <a:off x="5059" y="1594"/>
                <a:ext cx="164" cy="99"/>
              </a:xfrm>
              <a:custGeom>
                <a:avLst/>
                <a:gdLst>
                  <a:gd name="T0" fmla="*/ 12 w 171"/>
                  <a:gd name="T1" fmla="*/ 99 h 99"/>
                  <a:gd name="T2" fmla="*/ 61 w 171"/>
                  <a:gd name="T3" fmla="*/ 65 h 99"/>
                  <a:gd name="T4" fmla="*/ 96 w 171"/>
                  <a:gd name="T5" fmla="*/ 45 h 99"/>
                  <a:gd name="T6" fmla="*/ 59 w 171"/>
                  <a:gd name="T7" fmla="*/ 76 h 99"/>
                  <a:gd name="T8" fmla="*/ 62 w 171"/>
                  <a:gd name="T9" fmla="*/ 78 h 99"/>
                  <a:gd name="T10" fmla="*/ 118 w 171"/>
                  <a:gd name="T11" fmla="*/ 34 h 99"/>
                  <a:gd name="T12" fmla="*/ 145 w 171"/>
                  <a:gd name="T13" fmla="*/ 5 h 99"/>
                  <a:gd name="T14" fmla="*/ 142 w 171"/>
                  <a:gd name="T15" fmla="*/ 0 h 99"/>
                  <a:gd name="T16" fmla="*/ 118 w 171"/>
                  <a:gd name="T17" fmla="*/ 16 h 99"/>
                  <a:gd name="T18" fmla="*/ 115 w 171"/>
                  <a:gd name="T19" fmla="*/ 14 h 99"/>
                  <a:gd name="T20" fmla="*/ 102 w 171"/>
                  <a:gd name="T21" fmla="*/ 34 h 99"/>
                  <a:gd name="T22" fmla="*/ 94 w 171"/>
                  <a:gd name="T23" fmla="*/ 34 h 99"/>
                  <a:gd name="T24" fmla="*/ 114 w 171"/>
                  <a:gd name="T25" fmla="*/ 0 h 99"/>
                  <a:gd name="T26" fmla="*/ 94 w 171"/>
                  <a:gd name="T27" fmla="*/ 24 h 99"/>
                  <a:gd name="T28" fmla="*/ 30 w 171"/>
                  <a:gd name="T29" fmla="*/ 52 h 99"/>
                  <a:gd name="T30" fmla="*/ 15 w 171"/>
                  <a:gd name="T31" fmla="*/ 71 h 99"/>
                  <a:gd name="T32" fmla="*/ 6 w 171"/>
                  <a:gd name="T33" fmla="*/ 74 h 99"/>
                  <a:gd name="T34" fmla="*/ 0 w 171"/>
                  <a:gd name="T35" fmla="*/ 89 h 99"/>
                  <a:gd name="T36" fmla="*/ 12 w 171"/>
                  <a:gd name="T37" fmla="*/ 99 h 99"/>
                  <a:gd name="T38" fmla="*/ 12 w 171"/>
                  <a:gd name="T39" fmla="*/ 99 h 9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1"/>
                  <a:gd name="T61" fmla="*/ 0 h 99"/>
                  <a:gd name="T62" fmla="*/ 171 w 171"/>
                  <a:gd name="T63" fmla="*/ 99 h 9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1" h="99">
                    <a:moveTo>
                      <a:pt x="13" y="99"/>
                    </a:moveTo>
                    <a:lnTo>
                      <a:pt x="73" y="65"/>
                    </a:lnTo>
                    <a:lnTo>
                      <a:pt x="113" y="45"/>
                    </a:lnTo>
                    <a:lnTo>
                      <a:pt x="71" y="76"/>
                    </a:lnTo>
                    <a:lnTo>
                      <a:pt x="74" y="78"/>
                    </a:lnTo>
                    <a:lnTo>
                      <a:pt x="139" y="34"/>
                    </a:lnTo>
                    <a:lnTo>
                      <a:pt x="171" y="5"/>
                    </a:lnTo>
                    <a:lnTo>
                      <a:pt x="168" y="0"/>
                    </a:lnTo>
                    <a:lnTo>
                      <a:pt x="139" y="16"/>
                    </a:lnTo>
                    <a:lnTo>
                      <a:pt x="136" y="14"/>
                    </a:lnTo>
                    <a:lnTo>
                      <a:pt x="121" y="34"/>
                    </a:lnTo>
                    <a:lnTo>
                      <a:pt x="111" y="34"/>
                    </a:lnTo>
                    <a:lnTo>
                      <a:pt x="134" y="0"/>
                    </a:lnTo>
                    <a:lnTo>
                      <a:pt x="111" y="24"/>
                    </a:lnTo>
                    <a:lnTo>
                      <a:pt x="34" y="52"/>
                    </a:lnTo>
                    <a:lnTo>
                      <a:pt x="19" y="71"/>
                    </a:lnTo>
                    <a:lnTo>
                      <a:pt x="6" y="74"/>
                    </a:lnTo>
                    <a:lnTo>
                      <a:pt x="0" y="89"/>
                    </a:lnTo>
                    <a:lnTo>
                      <a:pt x="13" y="99"/>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2" name="Freeform 91"/>
              <p:cNvSpPr>
                <a:spLocks/>
              </p:cNvSpPr>
              <p:nvPr/>
            </p:nvSpPr>
            <p:spPr bwMode="auto">
              <a:xfrm>
                <a:off x="5067" y="1487"/>
                <a:ext cx="153" cy="149"/>
              </a:xfrm>
              <a:custGeom>
                <a:avLst/>
                <a:gdLst>
                  <a:gd name="T0" fmla="*/ 11 w 160"/>
                  <a:gd name="T1" fmla="*/ 107 h 149"/>
                  <a:gd name="T2" fmla="*/ 11 w 160"/>
                  <a:gd name="T3" fmla="*/ 149 h 149"/>
                  <a:gd name="T4" fmla="*/ 22 w 160"/>
                  <a:gd name="T5" fmla="*/ 146 h 149"/>
                  <a:gd name="T6" fmla="*/ 48 w 160"/>
                  <a:gd name="T7" fmla="*/ 123 h 149"/>
                  <a:gd name="T8" fmla="*/ 55 w 160"/>
                  <a:gd name="T9" fmla="*/ 104 h 149"/>
                  <a:gd name="T10" fmla="*/ 61 w 160"/>
                  <a:gd name="T11" fmla="*/ 107 h 149"/>
                  <a:gd name="T12" fmla="*/ 96 w 160"/>
                  <a:gd name="T13" fmla="*/ 96 h 149"/>
                  <a:gd name="T14" fmla="*/ 96 w 160"/>
                  <a:gd name="T15" fmla="*/ 89 h 149"/>
                  <a:gd name="T16" fmla="*/ 103 w 160"/>
                  <a:gd name="T17" fmla="*/ 92 h 149"/>
                  <a:gd name="T18" fmla="*/ 110 w 160"/>
                  <a:gd name="T19" fmla="*/ 86 h 149"/>
                  <a:gd name="T20" fmla="*/ 119 w 160"/>
                  <a:gd name="T21" fmla="*/ 84 h 149"/>
                  <a:gd name="T22" fmla="*/ 134 w 160"/>
                  <a:gd name="T23" fmla="*/ 76 h 149"/>
                  <a:gd name="T24" fmla="*/ 120 w 160"/>
                  <a:gd name="T25" fmla="*/ 0 h 149"/>
                  <a:gd name="T26" fmla="*/ 0 w 160"/>
                  <a:gd name="T27" fmla="*/ 31 h 149"/>
                  <a:gd name="T28" fmla="*/ 11 w 160"/>
                  <a:gd name="T29" fmla="*/ 107 h 149"/>
                  <a:gd name="T30" fmla="*/ 11 w 160"/>
                  <a:gd name="T31" fmla="*/ 107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0"/>
                  <a:gd name="T49" fmla="*/ 0 h 149"/>
                  <a:gd name="T50" fmla="*/ 160 w 160"/>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0" h="149">
                    <a:moveTo>
                      <a:pt x="14" y="107"/>
                    </a:moveTo>
                    <a:lnTo>
                      <a:pt x="13" y="149"/>
                    </a:lnTo>
                    <a:lnTo>
                      <a:pt x="26" y="146"/>
                    </a:lnTo>
                    <a:lnTo>
                      <a:pt x="56" y="123"/>
                    </a:lnTo>
                    <a:lnTo>
                      <a:pt x="66" y="104"/>
                    </a:lnTo>
                    <a:lnTo>
                      <a:pt x="73" y="107"/>
                    </a:lnTo>
                    <a:lnTo>
                      <a:pt x="115" y="96"/>
                    </a:lnTo>
                    <a:lnTo>
                      <a:pt x="115" y="89"/>
                    </a:lnTo>
                    <a:lnTo>
                      <a:pt x="123" y="92"/>
                    </a:lnTo>
                    <a:lnTo>
                      <a:pt x="131" y="86"/>
                    </a:lnTo>
                    <a:lnTo>
                      <a:pt x="142" y="84"/>
                    </a:lnTo>
                    <a:lnTo>
                      <a:pt x="160" y="76"/>
                    </a:lnTo>
                    <a:lnTo>
                      <a:pt x="144" y="0"/>
                    </a:lnTo>
                    <a:lnTo>
                      <a:pt x="0" y="31"/>
                    </a:lnTo>
                    <a:lnTo>
                      <a:pt x="14" y="10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3" name="Freeform 92"/>
              <p:cNvSpPr>
                <a:spLocks/>
              </p:cNvSpPr>
              <p:nvPr/>
            </p:nvSpPr>
            <p:spPr bwMode="auto">
              <a:xfrm>
                <a:off x="5204" y="1479"/>
                <a:ext cx="68" cy="84"/>
              </a:xfrm>
              <a:custGeom>
                <a:avLst/>
                <a:gdLst>
                  <a:gd name="T0" fmla="*/ 12 w 71"/>
                  <a:gd name="T1" fmla="*/ 84 h 84"/>
                  <a:gd name="T2" fmla="*/ 37 w 71"/>
                  <a:gd name="T3" fmla="*/ 73 h 84"/>
                  <a:gd name="T4" fmla="*/ 39 w 71"/>
                  <a:gd name="T5" fmla="*/ 39 h 84"/>
                  <a:gd name="T6" fmla="*/ 47 w 71"/>
                  <a:gd name="T7" fmla="*/ 47 h 84"/>
                  <a:gd name="T8" fmla="*/ 49 w 71"/>
                  <a:gd name="T9" fmla="*/ 63 h 84"/>
                  <a:gd name="T10" fmla="*/ 53 w 71"/>
                  <a:gd name="T11" fmla="*/ 61 h 84"/>
                  <a:gd name="T12" fmla="*/ 59 w 71"/>
                  <a:gd name="T13" fmla="*/ 47 h 84"/>
                  <a:gd name="T14" fmla="*/ 53 w 71"/>
                  <a:gd name="T15" fmla="*/ 29 h 84"/>
                  <a:gd name="T16" fmla="*/ 39 w 71"/>
                  <a:gd name="T17" fmla="*/ 26 h 84"/>
                  <a:gd name="T18" fmla="*/ 31 w 71"/>
                  <a:gd name="T19" fmla="*/ 3 h 84"/>
                  <a:gd name="T20" fmla="*/ 22 w 71"/>
                  <a:gd name="T21" fmla="*/ 0 h 84"/>
                  <a:gd name="T22" fmla="*/ 0 w 71"/>
                  <a:gd name="T23" fmla="*/ 8 h 84"/>
                  <a:gd name="T24" fmla="*/ 12 w 71"/>
                  <a:gd name="T25" fmla="*/ 84 h 84"/>
                  <a:gd name="T26" fmla="*/ 12 w 71"/>
                  <a:gd name="T27" fmla="*/ 84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84"/>
                  <a:gd name="T44" fmla="*/ 71 w 71"/>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84">
                    <a:moveTo>
                      <a:pt x="16" y="84"/>
                    </a:moveTo>
                    <a:lnTo>
                      <a:pt x="45" y="73"/>
                    </a:lnTo>
                    <a:lnTo>
                      <a:pt x="47" y="39"/>
                    </a:lnTo>
                    <a:lnTo>
                      <a:pt x="55" y="47"/>
                    </a:lnTo>
                    <a:lnTo>
                      <a:pt x="57" y="63"/>
                    </a:lnTo>
                    <a:lnTo>
                      <a:pt x="63" y="61"/>
                    </a:lnTo>
                    <a:lnTo>
                      <a:pt x="71" y="47"/>
                    </a:lnTo>
                    <a:lnTo>
                      <a:pt x="63" y="29"/>
                    </a:lnTo>
                    <a:lnTo>
                      <a:pt x="47" y="26"/>
                    </a:lnTo>
                    <a:lnTo>
                      <a:pt x="35" y="3"/>
                    </a:lnTo>
                    <a:lnTo>
                      <a:pt x="26" y="0"/>
                    </a:lnTo>
                    <a:lnTo>
                      <a:pt x="0" y="8"/>
                    </a:lnTo>
                    <a:lnTo>
                      <a:pt x="16" y="8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4" name="Freeform 93"/>
              <p:cNvSpPr>
                <a:spLocks/>
              </p:cNvSpPr>
              <p:nvPr/>
            </p:nvSpPr>
            <p:spPr bwMode="auto">
              <a:xfrm>
                <a:off x="5065" y="1374"/>
                <a:ext cx="298" cy="152"/>
              </a:xfrm>
              <a:custGeom>
                <a:avLst/>
                <a:gdLst>
                  <a:gd name="T0" fmla="*/ 2 w 311"/>
                  <a:gd name="T1" fmla="*/ 144 h 152"/>
                  <a:gd name="T2" fmla="*/ 123 w 311"/>
                  <a:gd name="T3" fmla="*/ 113 h 152"/>
                  <a:gd name="T4" fmla="*/ 145 w 311"/>
                  <a:gd name="T5" fmla="*/ 105 h 152"/>
                  <a:gd name="T6" fmla="*/ 152 w 311"/>
                  <a:gd name="T7" fmla="*/ 108 h 152"/>
                  <a:gd name="T8" fmla="*/ 163 w 311"/>
                  <a:gd name="T9" fmla="*/ 131 h 152"/>
                  <a:gd name="T10" fmla="*/ 176 w 311"/>
                  <a:gd name="T11" fmla="*/ 134 h 152"/>
                  <a:gd name="T12" fmla="*/ 183 w 311"/>
                  <a:gd name="T13" fmla="*/ 152 h 152"/>
                  <a:gd name="T14" fmla="*/ 192 w 311"/>
                  <a:gd name="T15" fmla="*/ 152 h 152"/>
                  <a:gd name="T16" fmla="*/ 202 w 311"/>
                  <a:gd name="T17" fmla="*/ 136 h 152"/>
                  <a:gd name="T18" fmla="*/ 205 w 311"/>
                  <a:gd name="T19" fmla="*/ 121 h 152"/>
                  <a:gd name="T20" fmla="*/ 216 w 311"/>
                  <a:gd name="T21" fmla="*/ 141 h 152"/>
                  <a:gd name="T22" fmla="*/ 263 w 311"/>
                  <a:gd name="T23" fmla="*/ 123 h 152"/>
                  <a:gd name="T24" fmla="*/ 261 w 311"/>
                  <a:gd name="T25" fmla="*/ 102 h 152"/>
                  <a:gd name="T26" fmla="*/ 247 w 311"/>
                  <a:gd name="T27" fmla="*/ 74 h 152"/>
                  <a:gd name="T28" fmla="*/ 239 w 311"/>
                  <a:gd name="T29" fmla="*/ 71 h 152"/>
                  <a:gd name="T30" fmla="*/ 232 w 311"/>
                  <a:gd name="T31" fmla="*/ 71 h 152"/>
                  <a:gd name="T32" fmla="*/ 233 w 311"/>
                  <a:gd name="T33" fmla="*/ 77 h 152"/>
                  <a:gd name="T34" fmla="*/ 244 w 311"/>
                  <a:gd name="T35" fmla="*/ 79 h 152"/>
                  <a:gd name="T36" fmla="*/ 249 w 311"/>
                  <a:gd name="T37" fmla="*/ 105 h 152"/>
                  <a:gd name="T38" fmla="*/ 230 w 311"/>
                  <a:gd name="T39" fmla="*/ 115 h 152"/>
                  <a:gd name="T40" fmla="*/ 202 w 311"/>
                  <a:gd name="T41" fmla="*/ 94 h 152"/>
                  <a:gd name="T42" fmla="*/ 192 w 311"/>
                  <a:gd name="T43" fmla="*/ 71 h 152"/>
                  <a:gd name="T44" fmla="*/ 180 w 311"/>
                  <a:gd name="T45" fmla="*/ 63 h 152"/>
                  <a:gd name="T46" fmla="*/ 179 w 311"/>
                  <a:gd name="T47" fmla="*/ 71 h 152"/>
                  <a:gd name="T48" fmla="*/ 168 w 311"/>
                  <a:gd name="T49" fmla="*/ 58 h 152"/>
                  <a:gd name="T50" fmla="*/ 178 w 311"/>
                  <a:gd name="T51" fmla="*/ 42 h 152"/>
                  <a:gd name="T52" fmla="*/ 186 w 311"/>
                  <a:gd name="T53" fmla="*/ 26 h 152"/>
                  <a:gd name="T54" fmla="*/ 170 w 311"/>
                  <a:gd name="T55" fmla="*/ 0 h 152"/>
                  <a:gd name="T56" fmla="*/ 145 w 311"/>
                  <a:gd name="T57" fmla="*/ 21 h 152"/>
                  <a:gd name="T58" fmla="*/ 57 w 311"/>
                  <a:gd name="T59" fmla="*/ 48 h 152"/>
                  <a:gd name="T60" fmla="*/ 0 w 311"/>
                  <a:gd name="T61" fmla="*/ 63 h 152"/>
                  <a:gd name="T62" fmla="*/ 2 w 311"/>
                  <a:gd name="T63" fmla="*/ 144 h 152"/>
                  <a:gd name="T64" fmla="*/ 2 w 311"/>
                  <a:gd name="T65" fmla="*/ 144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2"/>
                  <a:gd name="T101" fmla="*/ 311 w 311"/>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2">
                    <a:moveTo>
                      <a:pt x="2" y="144"/>
                    </a:moveTo>
                    <a:lnTo>
                      <a:pt x="146" y="113"/>
                    </a:lnTo>
                    <a:lnTo>
                      <a:pt x="172" y="105"/>
                    </a:lnTo>
                    <a:lnTo>
                      <a:pt x="181" y="108"/>
                    </a:lnTo>
                    <a:lnTo>
                      <a:pt x="193" y="131"/>
                    </a:lnTo>
                    <a:lnTo>
                      <a:pt x="209" y="134"/>
                    </a:lnTo>
                    <a:lnTo>
                      <a:pt x="217" y="152"/>
                    </a:lnTo>
                    <a:lnTo>
                      <a:pt x="228" y="152"/>
                    </a:lnTo>
                    <a:lnTo>
                      <a:pt x="240" y="136"/>
                    </a:lnTo>
                    <a:lnTo>
                      <a:pt x="243" y="121"/>
                    </a:lnTo>
                    <a:lnTo>
                      <a:pt x="256" y="141"/>
                    </a:lnTo>
                    <a:lnTo>
                      <a:pt x="311" y="123"/>
                    </a:lnTo>
                    <a:lnTo>
                      <a:pt x="309" y="102"/>
                    </a:lnTo>
                    <a:lnTo>
                      <a:pt x="293" y="74"/>
                    </a:lnTo>
                    <a:lnTo>
                      <a:pt x="283" y="71"/>
                    </a:lnTo>
                    <a:lnTo>
                      <a:pt x="275" y="71"/>
                    </a:lnTo>
                    <a:lnTo>
                      <a:pt x="277" y="77"/>
                    </a:lnTo>
                    <a:lnTo>
                      <a:pt x="290" y="79"/>
                    </a:lnTo>
                    <a:lnTo>
                      <a:pt x="295" y="105"/>
                    </a:lnTo>
                    <a:lnTo>
                      <a:pt x="272" y="115"/>
                    </a:lnTo>
                    <a:lnTo>
                      <a:pt x="240" y="94"/>
                    </a:lnTo>
                    <a:lnTo>
                      <a:pt x="228" y="71"/>
                    </a:lnTo>
                    <a:lnTo>
                      <a:pt x="214" y="63"/>
                    </a:lnTo>
                    <a:lnTo>
                      <a:pt x="212" y="71"/>
                    </a:lnTo>
                    <a:lnTo>
                      <a:pt x="199" y="58"/>
                    </a:lnTo>
                    <a:lnTo>
                      <a:pt x="211" y="42"/>
                    </a:lnTo>
                    <a:lnTo>
                      <a:pt x="220" y="26"/>
                    </a:lnTo>
                    <a:lnTo>
                      <a:pt x="201" y="0"/>
                    </a:lnTo>
                    <a:lnTo>
                      <a:pt x="172" y="21"/>
                    </a:lnTo>
                    <a:lnTo>
                      <a:pt x="68" y="48"/>
                    </a:lnTo>
                    <a:lnTo>
                      <a:pt x="0" y="63"/>
                    </a:lnTo>
                    <a:lnTo>
                      <a:pt x="2" y="144"/>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5" name="Freeform 94"/>
              <p:cNvSpPr>
                <a:spLocks/>
              </p:cNvSpPr>
              <p:nvPr/>
            </p:nvSpPr>
            <p:spPr bwMode="auto">
              <a:xfrm>
                <a:off x="5303" y="1523"/>
                <a:ext cx="23" cy="22"/>
              </a:xfrm>
              <a:custGeom>
                <a:avLst/>
                <a:gdLst>
                  <a:gd name="T0" fmla="*/ 0 w 28"/>
                  <a:gd name="T1" fmla="*/ 21 h 21"/>
                  <a:gd name="T2" fmla="*/ 12 w 28"/>
                  <a:gd name="T3" fmla="*/ 0 h 21"/>
                  <a:gd name="T4" fmla="*/ 24 w 28"/>
                  <a:gd name="T5" fmla="*/ 9 h 21"/>
                  <a:gd name="T6" fmla="*/ 0 w 28"/>
                  <a:gd name="T7" fmla="*/ 21 h 21"/>
                  <a:gd name="T8" fmla="*/ 0 w 28"/>
                  <a:gd name="T9" fmla="*/ 21 h 21"/>
                  <a:gd name="T10" fmla="*/ 0 w 28"/>
                  <a:gd name="T11" fmla="*/ 21 h 21"/>
                  <a:gd name="T12" fmla="*/ 0 60000 65536"/>
                  <a:gd name="T13" fmla="*/ 0 60000 65536"/>
                  <a:gd name="T14" fmla="*/ 0 60000 65536"/>
                  <a:gd name="T15" fmla="*/ 0 60000 65536"/>
                  <a:gd name="T16" fmla="*/ 0 60000 65536"/>
                  <a:gd name="T17" fmla="*/ 0 60000 65536"/>
                  <a:gd name="T18" fmla="*/ 0 w 28"/>
                  <a:gd name="T19" fmla="*/ 0 h 21"/>
                  <a:gd name="T20" fmla="*/ 28 w 28"/>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8" h="21">
                    <a:moveTo>
                      <a:pt x="0" y="21"/>
                    </a:moveTo>
                    <a:lnTo>
                      <a:pt x="12" y="0"/>
                    </a:lnTo>
                    <a:lnTo>
                      <a:pt x="28" y="9"/>
                    </a:lnTo>
                    <a:lnTo>
                      <a:pt x="0" y="21"/>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6" name="Freeform 95"/>
              <p:cNvSpPr>
                <a:spLocks/>
              </p:cNvSpPr>
              <p:nvPr/>
            </p:nvSpPr>
            <p:spPr bwMode="auto">
              <a:xfrm>
                <a:off x="5353" y="1519"/>
                <a:ext cx="22" cy="17"/>
              </a:xfrm>
              <a:custGeom>
                <a:avLst/>
                <a:gdLst>
                  <a:gd name="T0" fmla="*/ 0 w 23"/>
                  <a:gd name="T1" fmla="*/ 17 h 17"/>
                  <a:gd name="T2" fmla="*/ 11 w 23"/>
                  <a:gd name="T3" fmla="*/ 0 h 17"/>
                  <a:gd name="T4" fmla="*/ 19 w 23"/>
                  <a:gd name="T5" fmla="*/ 12 h 17"/>
                  <a:gd name="T6" fmla="*/ 0 w 23"/>
                  <a:gd name="T7" fmla="*/ 17 h 17"/>
                  <a:gd name="T8" fmla="*/ 0 w 23"/>
                  <a:gd name="T9" fmla="*/ 17 h 17"/>
                  <a:gd name="T10" fmla="*/ 0 w 23"/>
                  <a:gd name="T11" fmla="*/ 17 h 17"/>
                  <a:gd name="T12" fmla="*/ 0 60000 65536"/>
                  <a:gd name="T13" fmla="*/ 0 60000 65536"/>
                  <a:gd name="T14" fmla="*/ 0 60000 65536"/>
                  <a:gd name="T15" fmla="*/ 0 60000 65536"/>
                  <a:gd name="T16" fmla="*/ 0 60000 65536"/>
                  <a:gd name="T17" fmla="*/ 0 60000 65536"/>
                  <a:gd name="T18" fmla="*/ 0 w 23"/>
                  <a:gd name="T19" fmla="*/ 0 h 17"/>
                  <a:gd name="T20" fmla="*/ 23 w 2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3" h="17">
                    <a:moveTo>
                      <a:pt x="0" y="17"/>
                    </a:moveTo>
                    <a:lnTo>
                      <a:pt x="13" y="0"/>
                    </a:lnTo>
                    <a:lnTo>
                      <a:pt x="23" y="12"/>
                    </a:lnTo>
                    <a:lnTo>
                      <a:pt x="0" y="1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7" name="Freeform 96"/>
              <p:cNvSpPr>
                <a:spLocks/>
              </p:cNvSpPr>
              <p:nvPr/>
            </p:nvSpPr>
            <p:spPr bwMode="auto">
              <a:xfrm>
                <a:off x="5000" y="1150"/>
                <a:ext cx="144" cy="287"/>
              </a:xfrm>
              <a:custGeom>
                <a:avLst/>
                <a:gdLst>
                  <a:gd name="T0" fmla="*/ 20 w 151"/>
                  <a:gd name="T1" fmla="*/ 118 h 288"/>
                  <a:gd name="T2" fmla="*/ 27 w 151"/>
                  <a:gd name="T3" fmla="*/ 170 h 288"/>
                  <a:gd name="T4" fmla="*/ 56 w 151"/>
                  <a:gd name="T5" fmla="*/ 288 h 288"/>
                  <a:gd name="T6" fmla="*/ 113 w 151"/>
                  <a:gd name="T7" fmla="*/ 273 h 288"/>
                  <a:gd name="T8" fmla="*/ 108 w 151"/>
                  <a:gd name="T9" fmla="*/ 105 h 288"/>
                  <a:gd name="T10" fmla="*/ 122 w 151"/>
                  <a:gd name="T11" fmla="*/ 71 h 288"/>
                  <a:gd name="T12" fmla="*/ 125 w 151"/>
                  <a:gd name="T13" fmla="*/ 0 h 288"/>
                  <a:gd name="T14" fmla="*/ 0 w 151"/>
                  <a:gd name="T15" fmla="*/ 35 h 288"/>
                  <a:gd name="T16" fmla="*/ 20 w 151"/>
                  <a:gd name="T17" fmla="*/ 118 h 288"/>
                  <a:gd name="T18" fmla="*/ 20 w 151"/>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88"/>
                  <a:gd name="T32" fmla="*/ 151 w 151"/>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88">
                    <a:moveTo>
                      <a:pt x="24" y="118"/>
                    </a:moveTo>
                    <a:lnTo>
                      <a:pt x="31" y="170"/>
                    </a:lnTo>
                    <a:lnTo>
                      <a:pt x="68" y="288"/>
                    </a:lnTo>
                    <a:lnTo>
                      <a:pt x="136" y="273"/>
                    </a:lnTo>
                    <a:lnTo>
                      <a:pt x="131" y="105"/>
                    </a:lnTo>
                    <a:lnTo>
                      <a:pt x="147" y="71"/>
                    </a:lnTo>
                    <a:lnTo>
                      <a:pt x="151" y="0"/>
                    </a:lnTo>
                    <a:lnTo>
                      <a:pt x="0" y="35"/>
                    </a:lnTo>
                    <a:lnTo>
                      <a:pt x="24" y="118"/>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8" name="Freeform 97"/>
              <p:cNvSpPr>
                <a:spLocks/>
              </p:cNvSpPr>
              <p:nvPr/>
            </p:nvSpPr>
            <p:spPr bwMode="auto">
              <a:xfrm>
                <a:off x="5125" y="1107"/>
                <a:ext cx="134" cy="314"/>
              </a:xfrm>
              <a:custGeom>
                <a:avLst/>
                <a:gdLst>
                  <a:gd name="T0" fmla="*/ 0 w 140"/>
                  <a:gd name="T1" fmla="*/ 147 h 315"/>
                  <a:gd name="T2" fmla="*/ 12 w 140"/>
                  <a:gd name="T3" fmla="*/ 113 h 315"/>
                  <a:gd name="T4" fmla="*/ 16 w 140"/>
                  <a:gd name="T5" fmla="*/ 42 h 315"/>
                  <a:gd name="T6" fmla="*/ 14 w 140"/>
                  <a:gd name="T7" fmla="*/ 14 h 315"/>
                  <a:gd name="T8" fmla="*/ 38 w 140"/>
                  <a:gd name="T9" fmla="*/ 0 h 315"/>
                  <a:gd name="T10" fmla="*/ 92 w 140"/>
                  <a:gd name="T11" fmla="*/ 197 h 315"/>
                  <a:gd name="T12" fmla="*/ 118 w 140"/>
                  <a:gd name="T13" fmla="*/ 239 h 315"/>
                  <a:gd name="T14" fmla="*/ 116 w 140"/>
                  <a:gd name="T15" fmla="*/ 267 h 315"/>
                  <a:gd name="T16" fmla="*/ 92 w 140"/>
                  <a:gd name="T17" fmla="*/ 288 h 315"/>
                  <a:gd name="T18" fmla="*/ 5 w 140"/>
                  <a:gd name="T19" fmla="*/ 315 h 315"/>
                  <a:gd name="T20" fmla="*/ 0 w 140"/>
                  <a:gd name="T21" fmla="*/ 147 h 315"/>
                  <a:gd name="T22" fmla="*/ 0 w 140"/>
                  <a:gd name="T23" fmla="*/ 147 h 3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315"/>
                  <a:gd name="T38" fmla="*/ 140 w 140"/>
                  <a:gd name="T39" fmla="*/ 315 h 3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315">
                    <a:moveTo>
                      <a:pt x="0" y="147"/>
                    </a:moveTo>
                    <a:lnTo>
                      <a:pt x="16" y="113"/>
                    </a:lnTo>
                    <a:lnTo>
                      <a:pt x="20" y="42"/>
                    </a:lnTo>
                    <a:lnTo>
                      <a:pt x="18" y="14"/>
                    </a:lnTo>
                    <a:lnTo>
                      <a:pt x="46" y="0"/>
                    </a:lnTo>
                    <a:lnTo>
                      <a:pt x="109" y="197"/>
                    </a:lnTo>
                    <a:lnTo>
                      <a:pt x="140" y="239"/>
                    </a:lnTo>
                    <a:lnTo>
                      <a:pt x="138" y="267"/>
                    </a:lnTo>
                    <a:lnTo>
                      <a:pt x="109" y="288"/>
                    </a:lnTo>
                    <a:lnTo>
                      <a:pt x="5" y="315"/>
                    </a:lnTo>
                    <a:lnTo>
                      <a:pt x="0" y="147"/>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99" name="Freeform 98"/>
              <p:cNvSpPr>
                <a:spLocks/>
              </p:cNvSpPr>
              <p:nvPr/>
            </p:nvSpPr>
            <p:spPr bwMode="auto">
              <a:xfrm>
                <a:off x="5169" y="825"/>
                <a:ext cx="326" cy="521"/>
              </a:xfrm>
              <a:custGeom>
                <a:avLst/>
                <a:gdLst>
                  <a:gd name="T0" fmla="*/ 0 w 340"/>
                  <a:gd name="T1" fmla="*/ 282 h 521"/>
                  <a:gd name="T2" fmla="*/ 15 w 340"/>
                  <a:gd name="T3" fmla="*/ 283 h 521"/>
                  <a:gd name="T4" fmla="*/ 17 w 340"/>
                  <a:gd name="T5" fmla="*/ 249 h 521"/>
                  <a:gd name="T6" fmla="*/ 37 w 340"/>
                  <a:gd name="T7" fmla="*/ 202 h 521"/>
                  <a:gd name="T8" fmla="*/ 30 w 340"/>
                  <a:gd name="T9" fmla="*/ 168 h 521"/>
                  <a:gd name="T10" fmla="*/ 70 w 340"/>
                  <a:gd name="T11" fmla="*/ 5 h 521"/>
                  <a:gd name="T12" fmla="*/ 78 w 340"/>
                  <a:gd name="T13" fmla="*/ 5 h 521"/>
                  <a:gd name="T14" fmla="*/ 82 w 340"/>
                  <a:gd name="T15" fmla="*/ 26 h 521"/>
                  <a:gd name="T16" fmla="*/ 123 w 340"/>
                  <a:gd name="T17" fmla="*/ 8 h 521"/>
                  <a:gd name="T18" fmla="*/ 124 w 340"/>
                  <a:gd name="T19" fmla="*/ 0 h 521"/>
                  <a:gd name="T20" fmla="*/ 157 w 340"/>
                  <a:gd name="T21" fmla="*/ 8 h 521"/>
                  <a:gd name="T22" fmla="*/ 211 w 340"/>
                  <a:gd name="T23" fmla="*/ 170 h 521"/>
                  <a:gd name="T24" fmla="*/ 235 w 340"/>
                  <a:gd name="T25" fmla="*/ 172 h 521"/>
                  <a:gd name="T26" fmla="*/ 279 w 340"/>
                  <a:gd name="T27" fmla="*/ 232 h 521"/>
                  <a:gd name="T28" fmla="*/ 273 w 340"/>
                  <a:gd name="T29" fmla="*/ 243 h 521"/>
                  <a:gd name="T30" fmla="*/ 288 w 340"/>
                  <a:gd name="T31" fmla="*/ 243 h 521"/>
                  <a:gd name="T32" fmla="*/ 277 w 340"/>
                  <a:gd name="T33" fmla="*/ 272 h 521"/>
                  <a:gd name="T34" fmla="*/ 256 w 340"/>
                  <a:gd name="T35" fmla="*/ 290 h 521"/>
                  <a:gd name="T36" fmla="*/ 230 w 340"/>
                  <a:gd name="T37" fmla="*/ 306 h 521"/>
                  <a:gd name="T38" fmla="*/ 226 w 340"/>
                  <a:gd name="T39" fmla="*/ 325 h 521"/>
                  <a:gd name="T40" fmla="*/ 215 w 340"/>
                  <a:gd name="T41" fmla="*/ 308 h 521"/>
                  <a:gd name="T42" fmla="*/ 191 w 340"/>
                  <a:gd name="T43" fmla="*/ 329 h 521"/>
                  <a:gd name="T44" fmla="*/ 182 w 340"/>
                  <a:gd name="T45" fmla="*/ 329 h 521"/>
                  <a:gd name="T46" fmla="*/ 173 w 340"/>
                  <a:gd name="T47" fmla="*/ 316 h 521"/>
                  <a:gd name="T48" fmla="*/ 167 w 340"/>
                  <a:gd name="T49" fmla="*/ 379 h 521"/>
                  <a:gd name="T50" fmla="*/ 146 w 340"/>
                  <a:gd name="T51" fmla="*/ 389 h 521"/>
                  <a:gd name="T52" fmla="*/ 137 w 340"/>
                  <a:gd name="T53" fmla="*/ 413 h 521"/>
                  <a:gd name="T54" fmla="*/ 124 w 340"/>
                  <a:gd name="T55" fmla="*/ 413 h 521"/>
                  <a:gd name="T56" fmla="*/ 96 w 340"/>
                  <a:gd name="T57" fmla="*/ 448 h 521"/>
                  <a:gd name="T58" fmla="*/ 94 w 340"/>
                  <a:gd name="T59" fmla="*/ 478 h 521"/>
                  <a:gd name="T60" fmla="*/ 87 w 340"/>
                  <a:gd name="T61" fmla="*/ 489 h 521"/>
                  <a:gd name="T62" fmla="*/ 79 w 340"/>
                  <a:gd name="T63" fmla="*/ 521 h 521"/>
                  <a:gd name="T64" fmla="*/ 54 w 340"/>
                  <a:gd name="T65" fmla="*/ 479 h 521"/>
                  <a:gd name="T66" fmla="*/ 0 w 340"/>
                  <a:gd name="T67" fmla="*/ 282 h 521"/>
                  <a:gd name="T68" fmla="*/ 0 w 340"/>
                  <a:gd name="T69" fmla="*/ 282 h 5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1"/>
                  <a:gd name="T107" fmla="*/ 340 w 340"/>
                  <a:gd name="T108" fmla="*/ 521 h 52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1">
                    <a:moveTo>
                      <a:pt x="0" y="282"/>
                    </a:moveTo>
                    <a:lnTo>
                      <a:pt x="19" y="283"/>
                    </a:lnTo>
                    <a:lnTo>
                      <a:pt x="21" y="249"/>
                    </a:lnTo>
                    <a:lnTo>
                      <a:pt x="45" y="202"/>
                    </a:lnTo>
                    <a:lnTo>
                      <a:pt x="34" y="168"/>
                    </a:lnTo>
                    <a:lnTo>
                      <a:pt x="82" y="5"/>
                    </a:lnTo>
                    <a:lnTo>
                      <a:pt x="92" y="5"/>
                    </a:lnTo>
                    <a:lnTo>
                      <a:pt x="97" y="26"/>
                    </a:lnTo>
                    <a:lnTo>
                      <a:pt x="145" y="8"/>
                    </a:lnTo>
                    <a:lnTo>
                      <a:pt x="147" y="0"/>
                    </a:lnTo>
                    <a:lnTo>
                      <a:pt x="186" y="8"/>
                    </a:lnTo>
                    <a:lnTo>
                      <a:pt x="249" y="170"/>
                    </a:lnTo>
                    <a:lnTo>
                      <a:pt x="278" y="172"/>
                    </a:lnTo>
                    <a:lnTo>
                      <a:pt x="330" y="232"/>
                    </a:lnTo>
                    <a:lnTo>
                      <a:pt x="323" y="243"/>
                    </a:lnTo>
                    <a:lnTo>
                      <a:pt x="340" y="243"/>
                    </a:lnTo>
                    <a:lnTo>
                      <a:pt x="328" y="272"/>
                    </a:lnTo>
                    <a:lnTo>
                      <a:pt x="302" y="290"/>
                    </a:lnTo>
                    <a:lnTo>
                      <a:pt x="272" y="306"/>
                    </a:lnTo>
                    <a:lnTo>
                      <a:pt x="268" y="325"/>
                    </a:lnTo>
                    <a:lnTo>
                      <a:pt x="254" y="308"/>
                    </a:lnTo>
                    <a:lnTo>
                      <a:pt x="226" y="329"/>
                    </a:lnTo>
                    <a:lnTo>
                      <a:pt x="215" y="329"/>
                    </a:lnTo>
                    <a:lnTo>
                      <a:pt x="204" y="316"/>
                    </a:lnTo>
                    <a:lnTo>
                      <a:pt x="197" y="379"/>
                    </a:lnTo>
                    <a:lnTo>
                      <a:pt x="173" y="389"/>
                    </a:lnTo>
                    <a:lnTo>
                      <a:pt x="162" y="413"/>
                    </a:lnTo>
                    <a:lnTo>
                      <a:pt x="147" y="413"/>
                    </a:lnTo>
                    <a:lnTo>
                      <a:pt x="113" y="448"/>
                    </a:lnTo>
                    <a:lnTo>
                      <a:pt x="111" y="478"/>
                    </a:lnTo>
                    <a:lnTo>
                      <a:pt x="103" y="489"/>
                    </a:lnTo>
                    <a:lnTo>
                      <a:pt x="94" y="521"/>
                    </a:lnTo>
                    <a:lnTo>
                      <a:pt x="63" y="479"/>
                    </a:lnTo>
                    <a:lnTo>
                      <a:pt x="0" y="282"/>
                    </a:lnTo>
                    <a:close/>
                  </a:path>
                </a:pathLst>
              </a:custGeom>
              <a:solidFill>
                <a:srgbClr val="000000"/>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0" name="Freeform 99"/>
              <p:cNvSpPr>
                <a:spLocks/>
              </p:cNvSpPr>
              <p:nvPr/>
            </p:nvSpPr>
            <p:spPr bwMode="auto">
              <a:xfrm>
                <a:off x="1039" y="624"/>
                <a:ext cx="593" cy="441"/>
              </a:xfrm>
              <a:custGeom>
                <a:avLst/>
                <a:gdLst>
                  <a:gd name="T0" fmla="*/ 19 w 622"/>
                  <a:gd name="T1" fmla="*/ 96 h 441"/>
                  <a:gd name="T2" fmla="*/ 11 w 622"/>
                  <a:gd name="T3" fmla="*/ 217 h 441"/>
                  <a:gd name="T4" fmla="*/ 25 w 622"/>
                  <a:gd name="T5" fmla="*/ 217 h 441"/>
                  <a:gd name="T6" fmla="*/ 17 w 622"/>
                  <a:gd name="T7" fmla="*/ 243 h 441"/>
                  <a:gd name="T8" fmla="*/ 10 w 622"/>
                  <a:gd name="T9" fmla="*/ 229 h 441"/>
                  <a:gd name="T10" fmla="*/ 0 w 622"/>
                  <a:gd name="T11" fmla="*/ 259 h 441"/>
                  <a:gd name="T12" fmla="*/ 36 w 622"/>
                  <a:gd name="T13" fmla="*/ 284 h 441"/>
                  <a:gd name="T14" fmla="*/ 37 w 622"/>
                  <a:gd name="T15" fmla="*/ 295 h 441"/>
                  <a:gd name="T16" fmla="*/ 49 w 622"/>
                  <a:gd name="T17" fmla="*/ 297 h 441"/>
                  <a:gd name="T18" fmla="*/ 95 w 622"/>
                  <a:gd name="T19" fmla="*/ 386 h 441"/>
                  <a:gd name="T20" fmla="*/ 149 w 622"/>
                  <a:gd name="T21" fmla="*/ 382 h 441"/>
                  <a:gd name="T22" fmla="*/ 189 w 622"/>
                  <a:gd name="T23" fmla="*/ 403 h 441"/>
                  <a:gd name="T24" fmla="*/ 208 w 622"/>
                  <a:gd name="T25" fmla="*/ 400 h 441"/>
                  <a:gd name="T26" fmla="*/ 328 w 622"/>
                  <a:gd name="T27" fmla="*/ 403 h 441"/>
                  <a:gd name="T28" fmla="*/ 465 w 622"/>
                  <a:gd name="T29" fmla="*/ 441 h 441"/>
                  <a:gd name="T30" fmla="*/ 468 w 622"/>
                  <a:gd name="T31" fmla="*/ 392 h 441"/>
                  <a:gd name="T32" fmla="*/ 524 w 622"/>
                  <a:gd name="T33" fmla="*/ 110 h 441"/>
                  <a:gd name="T34" fmla="*/ 161 w 622"/>
                  <a:gd name="T35" fmla="*/ 0 h 441"/>
                  <a:gd name="T36" fmla="*/ 164 w 622"/>
                  <a:gd name="T37" fmla="*/ 83 h 441"/>
                  <a:gd name="T38" fmla="*/ 146 w 622"/>
                  <a:gd name="T39" fmla="*/ 151 h 441"/>
                  <a:gd name="T40" fmla="*/ 143 w 622"/>
                  <a:gd name="T41" fmla="*/ 187 h 441"/>
                  <a:gd name="T42" fmla="*/ 105 w 622"/>
                  <a:gd name="T43" fmla="*/ 199 h 441"/>
                  <a:gd name="T44" fmla="*/ 103 w 622"/>
                  <a:gd name="T45" fmla="*/ 182 h 441"/>
                  <a:gd name="T46" fmla="*/ 134 w 622"/>
                  <a:gd name="T47" fmla="*/ 159 h 441"/>
                  <a:gd name="T48" fmla="*/ 131 w 622"/>
                  <a:gd name="T49" fmla="*/ 141 h 441"/>
                  <a:gd name="T50" fmla="*/ 103 w 622"/>
                  <a:gd name="T51" fmla="*/ 144 h 441"/>
                  <a:gd name="T52" fmla="*/ 124 w 622"/>
                  <a:gd name="T53" fmla="*/ 123 h 441"/>
                  <a:gd name="T54" fmla="*/ 139 w 622"/>
                  <a:gd name="T55" fmla="*/ 109 h 441"/>
                  <a:gd name="T56" fmla="*/ 22 w 622"/>
                  <a:gd name="T57" fmla="*/ 21 h 441"/>
                  <a:gd name="T58" fmla="*/ 11 w 622"/>
                  <a:gd name="T59" fmla="*/ 46 h 441"/>
                  <a:gd name="T60" fmla="*/ 19 w 622"/>
                  <a:gd name="T61" fmla="*/ 96 h 441"/>
                  <a:gd name="T62" fmla="*/ 19 w 622"/>
                  <a:gd name="T63" fmla="*/ 96 h 4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1"/>
                  <a:gd name="T98" fmla="*/ 622 w 622"/>
                  <a:gd name="T99" fmla="*/ 441 h 4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1">
                    <a:moveTo>
                      <a:pt x="23" y="96"/>
                    </a:moveTo>
                    <a:lnTo>
                      <a:pt x="15" y="217"/>
                    </a:lnTo>
                    <a:lnTo>
                      <a:pt x="29" y="217"/>
                    </a:lnTo>
                    <a:lnTo>
                      <a:pt x="21" y="243"/>
                    </a:lnTo>
                    <a:lnTo>
                      <a:pt x="10" y="229"/>
                    </a:lnTo>
                    <a:lnTo>
                      <a:pt x="0" y="259"/>
                    </a:lnTo>
                    <a:lnTo>
                      <a:pt x="44" y="284"/>
                    </a:lnTo>
                    <a:lnTo>
                      <a:pt x="45" y="295"/>
                    </a:lnTo>
                    <a:lnTo>
                      <a:pt x="57" y="297"/>
                    </a:lnTo>
                    <a:lnTo>
                      <a:pt x="113" y="386"/>
                    </a:lnTo>
                    <a:lnTo>
                      <a:pt x="177" y="382"/>
                    </a:lnTo>
                    <a:lnTo>
                      <a:pt x="224" y="403"/>
                    </a:lnTo>
                    <a:lnTo>
                      <a:pt x="246" y="400"/>
                    </a:lnTo>
                    <a:lnTo>
                      <a:pt x="389" y="403"/>
                    </a:lnTo>
                    <a:lnTo>
                      <a:pt x="551" y="441"/>
                    </a:lnTo>
                    <a:lnTo>
                      <a:pt x="554" y="392"/>
                    </a:lnTo>
                    <a:lnTo>
                      <a:pt x="622" y="110"/>
                    </a:lnTo>
                    <a:lnTo>
                      <a:pt x="191" y="0"/>
                    </a:lnTo>
                    <a:lnTo>
                      <a:pt x="194" y="83"/>
                    </a:lnTo>
                    <a:lnTo>
                      <a:pt x="173" y="151"/>
                    </a:lnTo>
                    <a:lnTo>
                      <a:pt x="170" y="187"/>
                    </a:lnTo>
                    <a:lnTo>
                      <a:pt x="125" y="199"/>
                    </a:lnTo>
                    <a:lnTo>
                      <a:pt x="122" y="182"/>
                    </a:lnTo>
                    <a:lnTo>
                      <a:pt x="159" y="159"/>
                    </a:lnTo>
                    <a:lnTo>
                      <a:pt x="156" y="141"/>
                    </a:lnTo>
                    <a:lnTo>
                      <a:pt x="123" y="144"/>
                    </a:lnTo>
                    <a:lnTo>
                      <a:pt x="147" y="123"/>
                    </a:lnTo>
                    <a:lnTo>
                      <a:pt x="165" y="109"/>
                    </a:lnTo>
                    <a:lnTo>
                      <a:pt x="26" y="21"/>
                    </a:lnTo>
                    <a:lnTo>
                      <a:pt x="15" y="46"/>
                    </a:lnTo>
                    <a:lnTo>
                      <a:pt x="23" y="96"/>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1" name="Freeform 100"/>
              <p:cNvSpPr>
                <a:spLocks/>
              </p:cNvSpPr>
              <p:nvPr/>
            </p:nvSpPr>
            <p:spPr bwMode="auto">
              <a:xfrm>
                <a:off x="1590" y="1560"/>
                <a:ext cx="504" cy="641"/>
              </a:xfrm>
              <a:custGeom>
                <a:avLst/>
                <a:gdLst>
                  <a:gd name="T0" fmla="*/ 97 w 526"/>
                  <a:gd name="T1" fmla="*/ 0 h 641"/>
                  <a:gd name="T2" fmla="*/ 311 w 526"/>
                  <a:gd name="T3" fmla="*/ 47 h 641"/>
                  <a:gd name="T4" fmla="*/ 295 w 526"/>
                  <a:gd name="T5" fmla="*/ 159 h 641"/>
                  <a:gd name="T6" fmla="*/ 444 w 526"/>
                  <a:gd name="T7" fmla="*/ 186 h 641"/>
                  <a:gd name="T8" fmla="*/ 386 w 526"/>
                  <a:gd name="T9" fmla="*/ 641 h 641"/>
                  <a:gd name="T10" fmla="*/ 0 w 526"/>
                  <a:gd name="T11" fmla="*/ 565 h 641"/>
                  <a:gd name="T12" fmla="*/ 97 w 526"/>
                  <a:gd name="T13" fmla="*/ 0 h 641"/>
                  <a:gd name="T14" fmla="*/ 97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5" y="0"/>
                    </a:moveTo>
                    <a:lnTo>
                      <a:pt x="369" y="47"/>
                    </a:lnTo>
                    <a:lnTo>
                      <a:pt x="350" y="159"/>
                    </a:lnTo>
                    <a:lnTo>
                      <a:pt x="526" y="186"/>
                    </a:lnTo>
                    <a:lnTo>
                      <a:pt x="458" y="641"/>
                    </a:lnTo>
                    <a:lnTo>
                      <a:pt x="0" y="565"/>
                    </a:lnTo>
                    <a:lnTo>
                      <a:pt x="115" y="0"/>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2" name="Freeform 101"/>
              <p:cNvSpPr>
                <a:spLocks/>
              </p:cNvSpPr>
              <p:nvPr/>
            </p:nvSpPr>
            <p:spPr bwMode="auto">
              <a:xfrm>
                <a:off x="883" y="893"/>
                <a:ext cx="710" cy="614"/>
              </a:xfrm>
              <a:custGeom>
                <a:avLst/>
                <a:gdLst>
                  <a:gd name="T0" fmla="*/ 0 w 741"/>
                  <a:gd name="T1" fmla="*/ 458 h 614"/>
                  <a:gd name="T2" fmla="*/ 28 w 741"/>
                  <a:gd name="T3" fmla="*/ 303 h 614"/>
                  <a:gd name="T4" fmla="*/ 57 w 741"/>
                  <a:gd name="T5" fmla="*/ 257 h 614"/>
                  <a:gd name="T6" fmla="*/ 135 w 741"/>
                  <a:gd name="T7" fmla="*/ 0 h 614"/>
                  <a:gd name="T8" fmla="*/ 174 w 741"/>
                  <a:gd name="T9" fmla="*/ 13 h 614"/>
                  <a:gd name="T10" fmla="*/ 175 w 741"/>
                  <a:gd name="T11" fmla="*/ 24 h 614"/>
                  <a:gd name="T12" fmla="*/ 186 w 741"/>
                  <a:gd name="T13" fmla="*/ 26 h 614"/>
                  <a:gd name="T14" fmla="*/ 232 w 741"/>
                  <a:gd name="T15" fmla="*/ 115 h 614"/>
                  <a:gd name="T16" fmla="*/ 286 w 741"/>
                  <a:gd name="T17" fmla="*/ 113 h 614"/>
                  <a:gd name="T18" fmla="*/ 326 w 741"/>
                  <a:gd name="T19" fmla="*/ 134 h 614"/>
                  <a:gd name="T20" fmla="*/ 345 w 741"/>
                  <a:gd name="T21" fmla="*/ 130 h 614"/>
                  <a:gd name="T22" fmla="*/ 466 w 741"/>
                  <a:gd name="T23" fmla="*/ 134 h 614"/>
                  <a:gd name="T24" fmla="*/ 602 w 741"/>
                  <a:gd name="T25" fmla="*/ 170 h 614"/>
                  <a:gd name="T26" fmla="*/ 608 w 741"/>
                  <a:gd name="T27" fmla="*/ 191 h 614"/>
                  <a:gd name="T28" fmla="*/ 625 w 741"/>
                  <a:gd name="T29" fmla="*/ 219 h 614"/>
                  <a:gd name="T30" fmla="*/ 579 w 741"/>
                  <a:gd name="T31" fmla="*/ 301 h 614"/>
                  <a:gd name="T32" fmla="*/ 550 w 741"/>
                  <a:gd name="T33" fmla="*/ 332 h 614"/>
                  <a:gd name="T34" fmla="*/ 545 w 741"/>
                  <a:gd name="T35" fmla="*/ 355 h 614"/>
                  <a:gd name="T36" fmla="*/ 561 w 741"/>
                  <a:gd name="T37" fmla="*/ 379 h 614"/>
                  <a:gd name="T38" fmla="*/ 542 w 741"/>
                  <a:gd name="T39" fmla="*/ 429 h 614"/>
                  <a:gd name="T40" fmla="*/ 505 w 741"/>
                  <a:gd name="T41" fmla="*/ 614 h 614"/>
                  <a:gd name="T42" fmla="*/ 294 w 741"/>
                  <a:gd name="T43" fmla="*/ 554 h 614"/>
                  <a:gd name="T44" fmla="*/ 0 w 741"/>
                  <a:gd name="T45" fmla="*/ 458 h 614"/>
                  <a:gd name="T46" fmla="*/ 0 w 741"/>
                  <a:gd name="T47" fmla="*/ 458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69" y="257"/>
                    </a:lnTo>
                    <a:lnTo>
                      <a:pt x="160" y="0"/>
                    </a:lnTo>
                    <a:lnTo>
                      <a:pt x="207" y="13"/>
                    </a:lnTo>
                    <a:lnTo>
                      <a:pt x="208" y="24"/>
                    </a:lnTo>
                    <a:lnTo>
                      <a:pt x="220" y="26"/>
                    </a:lnTo>
                    <a:lnTo>
                      <a:pt x="276" y="115"/>
                    </a:lnTo>
                    <a:lnTo>
                      <a:pt x="340" y="113"/>
                    </a:lnTo>
                    <a:lnTo>
                      <a:pt x="387" y="134"/>
                    </a:lnTo>
                    <a:lnTo>
                      <a:pt x="409" y="130"/>
                    </a:lnTo>
                    <a:lnTo>
                      <a:pt x="552" y="134"/>
                    </a:lnTo>
                    <a:lnTo>
                      <a:pt x="714" y="170"/>
                    </a:lnTo>
                    <a:lnTo>
                      <a:pt x="722" y="191"/>
                    </a:lnTo>
                    <a:lnTo>
                      <a:pt x="741" y="219"/>
                    </a:lnTo>
                    <a:lnTo>
                      <a:pt x="686" y="301"/>
                    </a:lnTo>
                    <a:lnTo>
                      <a:pt x="652" y="332"/>
                    </a:lnTo>
                    <a:lnTo>
                      <a:pt x="647" y="355"/>
                    </a:lnTo>
                    <a:lnTo>
                      <a:pt x="667" y="379"/>
                    </a:lnTo>
                    <a:lnTo>
                      <a:pt x="644" y="429"/>
                    </a:lnTo>
                    <a:lnTo>
                      <a:pt x="599" y="614"/>
                    </a:lnTo>
                    <a:lnTo>
                      <a:pt x="349" y="554"/>
                    </a:lnTo>
                    <a:lnTo>
                      <a:pt x="0" y="458"/>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3" name="Freeform 102"/>
              <p:cNvSpPr>
                <a:spLocks/>
              </p:cNvSpPr>
              <p:nvPr/>
            </p:nvSpPr>
            <p:spPr bwMode="auto">
              <a:xfrm>
                <a:off x="816" y="1351"/>
                <a:ext cx="706" cy="1229"/>
              </a:xfrm>
              <a:custGeom>
                <a:avLst/>
                <a:gdLst>
                  <a:gd name="T0" fmla="*/ 20 w 737"/>
                  <a:gd name="T1" fmla="*/ 249 h 1229"/>
                  <a:gd name="T2" fmla="*/ 3 w 737"/>
                  <a:gd name="T3" fmla="*/ 345 h 1229"/>
                  <a:gd name="T4" fmla="*/ 62 w 737"/>
                  <a:gd name="T5" fmla="*/ 499 h 1229"/>
                  <a:gd name="T6" fmla="*/ 74 w 737"/>
                  <a:gd name="T7" fmla="*/ 489 h 1229"/>
                  <a:gd name="T8" fmla="*/ 93 w 737"/>
                  <a:gd name="T9" fmla="*/ 554 h 1229"/>
                  <a:gd name="T10" fmla="*/ 62 w 737"/>
                  <a:gd name="T11" fmla="*/ 508 h 1229"/>
                  <a:gd name="T12" fmla="*/ 55 w 737"/>
                  <a:gd name="T13" fmla="*/ 580 h 1229"/>
                  <a:gd name="T14" fmla="*/ 90 w 737"/>
                  <a:gd name="T15" fmla="*/ 623 h 1229"/>
                  <a:gd name="T16" fmla="*/ 67 w 737"/>
                  <a:gd name="T17" fmla="*/ 683 h 1229"/>
                  <a:gd name="T18" fmla="*/ 132 w 737"/>
                  <a:gd name="T19" fmla="*/ 847 h 1229"/>
                  <a:gd name="T20" fmla="*/ 117 w 737"/>
                  <a:gd name="T21" fmla="*/ 907 h 1229"/>
                  <a:gd name="T22" fmla="*/ 203 w 737"/>
                  <a:gd name="T23" fmla="*/ 953 h 1229"/>
                  <a:gd name="T24" fmla="*/ 234 w 737"/>
                  <a:gd name="T25" fmla="*/ 1002 h 1229"/>
                  <a:gd name="T26" fmla="*/ 271 w 737"/>
                  <a:gd name="T27" fmla="*/ 1018 h 1229"/>
                  <a:gd name="T28" fmla="*/ 271 w 737"/>
                  <a:gd name="T29" fmla="*/ 1047 h 1229"/>
                  <a:gd name="T30" fmla="*/ 294 w 737"/>
                  <a:gd name="T31" fmla="*/ 1054 h 1229"/>
                  <a:gd name="T32" fmla="*/ 345 w 737"/>
                  <a:gd name="T33" fmla="*/ 1148 h 1229"/>
                  <a:gd name="T34" fmla="*/ 345 w 737"/>
                  <a:gd name="T35" fmla="*/ 1214 h 1229"/>
                  <a:gd name="T36" fmla="*/ 566 w 737"/>
                  <a:gd name="T37" fmla="*/ 1229 h 1229"/>
                  <a:gd name="T38" fmla="*/ 553 w 737"/>
                  <a:gd name="T39" fmla="*/ 1203 h 1229"/>
                  <a:gd name="T40" fmla="*/ 558 w 737"/>
                  <a:gd name="T41" fmla="*/ 1162 h 1229"/>
                  <a:gd name="T42" fmla="*/ 595 w 737"/>
                  <a:gd name="T43" fmla="*/ 1096 h 1229"/>
                  <a:gd name="T44" fmla="*/ 621 w 737"/>
                  <a:gd name="T45" fmla="*/ 1076 h 1229"/>
                  <a:gd name="T46" fmla="*/ 605 w 737"/>
                  <a:gd name="T47" fmla="*/ 1052 h 1229"/>
                  <a:gd name="T48" fmla="*/ 596 w 737"/>
                  <a:gd name="T49" fmla="*/ 987 h 1229"/>
                  <a:gd name="T50" fmla="*/ 278 w 737"/>
                  <a:gd name="T51" fmla="*/ 423 h 1229"/>
                  <a:gd name="T52" fmla="*/ 353 w 737"/>
                  <a:gd name="T53" fmla="*/ 96 h 1229"/>
                  <a:gd name="T54" fmla="*/ 58 w 737"/>
                  <a:gd name="T55" fmla="*/ 0 h 1229"/>
                  <a:gd name="T56" fmla="*/ 51 w 737"/>
                  <a:gd name="T57" fmla="*/ 20 h 1229"/>
                  <a:gd name="T58" fmla="*/ 0 w 737"/>
                  <a:gd name="T59" fmla="*/ 164 h 1229"/>
                  <a:gd name="T60" fmla="*/ 20 w 737"/>
                  <a:gd name="T61" fmla="*/ 249 h 1229"/>
                  <a:gd name="T62" fmla="*/ 20 w 737"/>
                  <a:gd name="T63" fmla="*/ 249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7"/>
                  <a:gd name="T97" fmla="*/ 0 h 1229"/>
                  <a:gd name="T98" fmla="*/ 737 w 737"/>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7" h="1229">
                    <a:moveTo>
                      <a:pt x="24" y="249"/>
                    </a:moveTo>
                    <a:lnTo>
                      <a:pt x="3" y="345"/>
                    </a:lnTo>
                    <a:lnTo>
                      <a:pt x="74" y="499"/>
                    </a:lnTo>
                    <a:lnTo>
                      <a:pt x="87" y="489"/>
                    </a:lnTo>
                    <a:lnTo>
                      <a:pt x="110" y="554"/>
                    </a:lnTo>
                    <a:lnTo>
                      <a:pt x="74" y="508"/>
                    </a:lnTo>
                    <a:lnTo>
                      <a:pt x="66" y="580"/>
                    </a:lnTo>
                    <a:lnTo>
                      <a:pt x="107" y="623"/>
                    </a:lnTo>
                    <a:lnTo>
                      <a:pt x="79" y="683"/>
                    </a:lnTo>
                    <a:lnTo>
                      <a:pt x="157" y="847"/>
                    </a:lnTo>
                    <a:lnTo>
                      <a:pt x="139" y="907"/>
                    </a:lnTo>
                    <a:lnTo>
                      <a:pt x="241" y="953"/>
                    </a:lnTo>
                    <a:lnTo>
                      <a:pt x="278" y="1002"/>
                    </a:lnTo>
                    <a:lnTo>
                      <a:pt x="322" y="1018"/>
                    </a:lnTo>
                    <a:lnTo>
                      <a:pt x="322" y="1047"/>
                    </a:lnTo>
                    <a:lnTo>
                      <a:pt x="350" y="1054"/>
                    </a:lnTo>
                    <a:lnTo>
                      <a:pt x="410" y="1148"/>
                    </a:lnTo>
                    <a:lnTo>
                      <a:pt x="410" y="1214"/>
                    </a:lnTo>
                    <a:lnTo>
                      <a:pt x="672" y="1229"/>
                    </a:lnTo>
                    <a:lnTo>
                      <a:pt x="656" y="1203"/>
                    </a:lnTo>
                    <a:lnTo>
                      <a:pt x="664" y="1162"/>
                    </a:lnTo>
                    <a:lnTo>
                      <a:pt x="706" y="1096"/>
                    </a:lnTo>
                    <a:lnTo>
                      <a:pt x="737" y="1076"/>
                    </a:lnTo>
                    <a:lnTo>
                      <a:pt x="719" y="1052"/>
                    </a:lnTo>
                    <a:lnTo>
                      <a:pt x="708" y="987"/>
                    </a:lnTo>
                    <a:lnTo>
                      <a:pt x="330" y="423"/>
                    </a:lnTo>
                    <a:lnTo>
                      <a:pt x="419" y="96"/>
                    </a:lnTo>
                    <a:lnTo>
                      <a:pt x="70" y="0"/>
                    </a:lnTo>
                    <a:lnTo>
                      <a:pt x="60" y="20"/>
                    </a:lnTo>
                    <a:lnTo>
                      <a:pt x="0" y="164"/>
                    </a:lnTo>
                    <a:lnTo>
                      <a:pt x="24" y="249"/>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4" name="Freeform 103"/>
              <p:cNvSpPr>
                <a:spLocks/>
              </p:cNvSpPr>
              <p:nvPr/>
            </p:nvSpPr>
            <p:spPr bwMode="auto">
              <a:xfrm>
                <a:off x="1132" y="1447"/>
                <a:ext cx="568" cy="888"/>
              </a:xfrm>
              <a:custGeom>
                <a:avLst/>
                <a:gdLst>
                  <a:gd name="T0" fmla="*/ 0 w 593"/>
                  <a:gd name="T1" fmla="*/ 327 h 891"/>
                  <a:gd name="T2" fmla="*/ 318 w 593"/>
                  <a:gd name="T3" fmla="*/ 891 h 891"/>
                  <a:gd name="T4" fmla="*/ 329 w 593"/>
                  <a:gd name="T5" fmla="*/ 770 h 891"/>
                  <a:gd name="T6" fmla="*/ 347 w 593"/>
                  <a:gd name="T7" fmla="*/ 764 h 891"/>
                  <a:gd name="T8" fmla="*/ 376 w 593"/>
                  <a:gd name="T9" fmla="*/ 785 h 891"/>
                  <a:gd name="T10" fmla="*/ 402 w 593"/>
                  <a:gd name="T11" fmla="*/ 678 h 891"/>
                  <a:gd name="T12" fmla="*/ 499 w 593"/>
                  <a:gd name="T13" fmla="*/ 113 h 891"/>
                  <a:gd name="T14" fmla="*/ 285 w 593"/>
                  <a:gd name="T15" fmla="*/ 60 h 891"/>
                  <a:gd name="T16" fmla="*/ 75 w 593"/>
                  <a:gd name="T17" fmla="*/ 0 h 891"/>
                  <a:gd name="T18" fmla="*/ 0 w 593"/>
                  <a:gd name="T19" fmla="*/ 327 h 891"/>
                  <a:gd name="T20" fmla="*/ 0 w 593"/>
                  <a:gd name="T21" fmla="*/ 327 h 8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3"/>
                  <a:gd name="T34" fmla="*/ 0 h 891"/>
                  <a:gd name="T35" fmla="*/ 593 w 593"/>
                  <a:gd name="T36" fmla="*/ 891 h 8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3" h="891">
                    <a:moveTo>
                      <a:pt x="0" y="327"/>
                    </a:moveTo>
                    <a:lnTo>
                      <a:pt x="378" y="891"/>
                    </a:lnTo>
                    <a:lnTo>
                      <a:pt x="390" y="770"/>
                    </a:lnTo>
                    <a:lnTo>
                      <a:pt x="412" y="764"/>
                    </a:lnTo>
                    <a:lnTo>
                      <a:pt x="447" y="785"/>
                    </a:lnTo>
                    <a:lnTo>
                      <a:pt x="478" y="678"/>
                    </a:lnTo>
                    <a:lnTo>
                      <a:pt x="593" y="113"/>
                    </a:lnTo>
                    <a:lnTo>
                      <a:pt x="339" y="60"/>
                    </a:lnTo>
                    <a:lnTo>
                      <a:pt x="89" y="0"/>
                    </a:lnTo>
                    <a:lnTo>
                      <a:pt x="0" y="327"/>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5" name="Freeform 104"/>
              <p:cNvSpPr>
                <a:spLocks/>
              </p:cNvSpPr>
              <p:nvPr/>
            </p:nvSpPr>
            <p:spPr bwMode="auto">
              <a:xfrm>
                <a:off x="1458" y="733"/>
                <a:ext cx="537" cy="874"/>
              </a:xfrm>
              <a:custGeom>
                <a:avLst/>
                <a:gdLst>
                  <a:gd name="T0" fmla="*/ 0 w 557"/>
                  <a:gd name="T1" fmla="*/ 774 h 874"/>
                  <a:gd name="T2" fmla="*/ 37 w 557"/>
                  <a:gd name="T3" fmla="*/ 589 h 874"/>
                  <a:gd name="T4" fmla="*/ 56 w 557"/>
                  <a:gd name="T5" fmla="*/ 539 h 874"/>
                  <a:gd name="T6" fmla="*/ 40 w 557"/>
                  <a:gd name="T7" fmla="*/ 515 h 874"/>
                  <a:gd name="T8" fmla="*/ 45 w 557"/>
                  <a:gd name="T9" fmla="*/ 492 h 874"/>
                  <a:gd name="T10" fmla="*/ 73 w 557"/>
                  <a:gd name="T11" fmla="*/ 461 h 874"/>
                  <a:gd name="T12" fmla="*/ 119 w 557"/>
                  <a:gd name="T13" fmla="*/ 379 h 874"/>
                  <a:gd name="T14" fmla="*/ 103 w 557"/>
                  <a:gd name="T15" fmla="*/ 351 h 874"/>
                  <a:gd name="T16" fmla="*/ 96 w 557"/>
                  <a:gd name="T17" fmla="*/ 330 h 874"/>
                  <a:gd name="T18" fmla="*/ 99 w 557"/>
                  <a:gd name="T19" fmla="*/ 283 h 874"/>
                  <a:gd name="T20" fmla="*/ 156 w 557"/>
                  <a:gd name="T21" fmla="*/ 0 h 874"/>
                  <a:gd name="T22" fmla="*/ 217 w 557"/>
                  <a:gd name="T23" fmla="*/ 16 h 874"/>
                  <a:gd name="T24" fmla="*/ 196 w 557"/>
                  <a:gd name="T25" fmla="*/ 126 h 874"/>
                  <a:gd name="T26" fmla="*/ 211 w 557"/>
                  <a:gd name="T27" fmla="*/ 165 h 874"/>
                  <a:gd name="T28" fmla="*/ 211 w 557"/>
                  <a:gd name="T29" fmla="*/ 189 h 874"/>
                  <a:gd name="T30" fmla="*/ 204 w 557"/>
                  <a:gd name="T31" fmla="*/ 194 h 874"/>
                  <a:gd name="T32" fmla="*/ 228 w 557"/>
                  <a:gd name="T33" fmla="*/ 220 h 874"/>
                  <a:gd name="T34" fmla="*/ 253 w 557"/>
                  <a:gd name="T35" fmla="*/ 291 h 874"/>
                  <a:gd name="T36" fmla="*/ 261 w 557"/>
                  <a:gd name="T37" fmla="*/ 354 h 874"/>
                  <a:gd name="T38" fmla="*/ 264 w 557"/>
                  <a:gd name="T39" fmla="*/ 388 h 874"/>
                  <a:gd name="T40" fmla="*/ 246 w 557"/>
                  <a:gd name="T41" fmla="*/ 421 h 874"/>
                  <a:gd name="T42" fmla="*/ 259 w 557"/>
                  <a:gd name="T43" fmla="*/ 435 h 874"/>
                  <a:gd name="T44" fmla="*/ 292 w 557"/>
                  <a:gd name="T45" fmla="*/ 414 h 874"/>
                  <a:gd name="T46" fmla="*/ 314 w 557"/>
                  <a:gd name="T47" fmla="*/ 526 h 874"/>
                  <a:gd name="T48" fmla="*/ 328 w 557"/>
                  <a:gd name="T49" fmla="*/ 532 h 874"/>
                  <a:gd name="T50" fmla="*/ 331 w 557"/>
                  <a:gd name="T51" fmla="*/ 565 h 874"/>
                  <a:gd name="T52" fmla="*/ 373 w 557"/>
                  <a:gd name="T53" fmla="*/ 578 h 874"/>
                  <a:gd name="T54" fmla="*/ 438 w 557"/>
                  <a:gd name="T55" fmla="*/ 578 h 874"/>
                  <a:gd name="T56" fmla="*/ 467 w 557"/>
                  <a:gd name="T57" fmla="*/ 592 h 874"/>
                  <a:gd name="T58" fmla="*/ 428 w 557"/>
                  <a:gd name="T59" fmla="*/ 874 h 874"/>
                  <a:gd name="T60" fmla="*/ 213 w 557"/>
                  <a:gd name="T61" fmla="*/ 827 h 874"/>
                  <a:gd name="T62" fmla="*/ 0 w 557"/>
                  <a:gd name="T63" fmla="*/ 774 h 874"/>
                  <a:gd name="T64" fmla="*/ 0 w 557"/>
                  <a:gd name="T65" fmla="*/ 774 h 8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4"/>
                  <a:gd name="T101" fmla="*/ 557 w 557"/>
                  <a:gd name="T102" fmla="*/ 874 h 8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4">
                    <a:moveTo>
                      <a:pt x="0" y="774"/>
                    </a:moveTo>
                    <a:lnTo>
                      <a:pt x="45" y="589"/>
                    </a:lnTo>
                    <a:lnTo>
                      <a:pt x="68" y="539"/>
                    </a:lnTo>
                    <a:lnTo>
                      <a:pt x="48" y="515"/>
                    </a:lnTo>
                    <a:lnTo>
                      <a:pt x="53" y="492"/>
                    </a:lnTo>
                    <a:lnTo>
                      <a:pt x="87" y="461"/>
                    </a:lnTo>
                    <a:lnTo>
                      <a:pt x="142" y="379"/>
                    </a:lnTo>
                    <a:lnTo>
                      <a:pt x="123" y="351"/>
                    </a:lnTo>
                    <a:lnTo>
                      <a:pt x="115" y="330"/>
                    </a:lnTo>
                    <a:lnTo>
                      <a:pt x="118" y="283"/>
                    </a:lnTo>
                    <a:lnTo>
                      <a:pt x="186" y="0"/>
                    </a:lnTo>
                    <a:lnTo>
                      <a:pt x="259" y="16"/>
                    </a:lnTo>
                    <a:lnTo>
                      <a:pt x="234" y="126"/>
                    </a:lnTo>
                    <a:lnTo>
                      <a:pt x="251" y="165"/>
                    </a:lnTo>
                    <a:lnTo>
                      <a:pt x="252" y="189"/>
                    </a:lnTo>
                    <a:lnTo>
                      <a:pt x="244" y="194"/>
                    </a:lnTo>
                    <a:lnTo>
                      <a:pt x="272" y="220"/>
                    </a:lnTo>
                    <a:lnTo>
                      <a:pt x="301" y="291"/>
                    </a:lnTo>
                    <a:lnTo>
                      <a:pt x="311" y="354"/>
                    </a:lnTo>
                    <a:lnTo>
                      <a:pt x="315" y="388"/>
                    </a:lnTo>
                    <a:lnTo>
                      <a:pt x="294" y="421"/>
                    </a:lnTo>
                    <a:lnTo>
                      <a:pt x="309" y="435"/>
                    </a:lnTo>
                    <a:lnTo>
                      <a:pt x="348" y="414"/>
                    </a:lnTo>
                    <a:lnTo>
                      <a:pt x="374" y="526"/>
                    </a:lnTo>
                    <a:lnTo>
                      <a:pt x="391" y="532"/>
                    </a:lnTo>
                    <a:lnTo>
                      <a:pt x="395" y="565"/>
                    </a:lnTo>
                    <a:lnTo>
                      <a:pt x="445" y="578"/>
                    </a:lnTo>
                    <a:lnTo>
                      <a:pt x="524" y="578"/>
                    </a:lnTo>
                    <a:lnTo>
                      <a:pt x="557" y="592"/>
                    </a:lnTo>
                    <a:lnTo>
                      <a:pt x="510" y="874"/>
                    </a:lnTo>
                    <a:lnTo>
                      <a:pt x="254" y="827"/>
                    </a:lnTo>
                    <a:lnTo>
                      <a:pt x="0" y="774"/>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6" name="Freeform 105"/>
              <p:cNvSpPr>
                <a:spLocks/>
              </p:cNvSpPr>
              <p:nvPr/>
            </p:nvSpPr>
            <p:spPr bwMode="auto">
              <a:xfrm>
                <a:off x="1681" y="749"/>
                <a:ext cx="912" cy="589"/>
              </a:xfrm>
              <a:custGeom>
                <a:avLst/>
                <a:gdLst>
                  <a:gd name="T0" fmla="*/ 13 w 952"/>
                  <a:gd name="T1" fmla="*/ 149 h 589"/>
                  <a:gd name="T2" fmla="*/ 14 w 952"/>
                  <a:gd name="T3" fmla="*/ 173 h 589"/>
                  <a:gd name="T4" fmla="*/ 10 w 952"/>
                  <a:gd name="T5" fmla="*/ 178 h 589"/>
                  <a:gd name="T6" fmla="*/ 32 w 952"/>
                  <a:gd name="T7" fmla="*/ 204 h 589"/>
                  <a:gd name="T8" fmla="*/ 56 w 952"/>
                  <a:gd name="T9" fmla="*/ 275 h 589"/>
                  <a:gd name="T10" fmla="*/ 65 w 952"/>
                  <a:gd name="T11" fmla="*/ 338 h 589"/>
                  <a:gd name="T12" fmla="*/ 69 w 952"/>
                  <a:gd name="T13" fmla="*/ 372 h 589"/>
                  <a:gd name="T14" fmla="*/ 51 w 952"/>
                  <a:gd name="T15" fmla="*/ 405 h 589"/>
                  <a:gd name="T16" fmla="*/ 63 w 952"/>
                  <a:gd name="T17" fmla="*/ 419 h 589"/>
                  <a:gd name="T18" fmla="*/ 96 w 952"/>
                  <a:gd name="T19" fmla="*/ 398 h 589"/>
                  <a:gd name="T20" fmla="*/ 118 w 952"/>
                  <a:gd name="T21" fmla="*/ 510 h 589"/>
                  <a:gd name="T22" fmla="*/ 132 w 952"/>
                  <a:gd name="T23" fmla="*/ 516 h 589"/>
                  <a:gd name="T24" fmla="*/ 136 w 952"/>
                  <a:gd name="T25" fmla="*/ 549 h 589"/>
                  <a:gd name="T26" fmla="*/ 148 w 952"/>
                  <a:gd name="T27" fmla="*/ 563 h 589"/>
                  <a:gd name="T28" fmla="*/ 178 w 952"/>
                  <a:gd name="T29" fmla="*/ 562 h 589"/>
                  <a:gd name="T30" fmla="*/ 244 w 952"/>
                  <a:gd name="T31" fmla="*/ 562 h 589"/>
                  <a:gd name="T32" fmla="*/ 272 w 952"/>
                  <a:gd name="T33" fmla="*/ 576 h 589"/>
                  <a:gd name="T34" fmla="*/ 280 w 952"/>
                  <a:gd name="T35" fmla="*/ 518 h 589"/>
                  <a:gd name="T36" fmla="*/ 497 w 952"/>
                  <a:gd name="T37" fmla="*/ 557 h 589"/>
                  <a:gd name="T38" fmla="*/ 766 w 952"/>
                  <a:gd name="T39" fmla="*/ 589 h 589"/>
                  <a:gd name="T40" fmla="*/ 775 w 952"/>
                  <a:gd name="T41" fmla="*/ 482 h 589"/>
                  <a:gd name="T42" fmla="*/ 802 w 952"/>
                  <a:gd name="T43" fmla="*/ 138 h 589"/>
                  <a:gd name="T44" fmla="*/ 447 w 952"/>
                  <a:gd name="T45" fmla="*/ 89 h 589"/>
                  <a:gd name="T46" fmla="*/ 271 w 952"/>
                  <a:gd name="T47" fmla="*/ 57 h 589"/>
                  <a:gd name="T48" fmla="*/ 21 w 952"/>
                  <a:gd name="T49" fmla="*/ 0 h 589"/>
                  <a:gd name="T50" fmla="*/ 0 w 952"/>
                  <a:gd name="T51" fmla="*/ 110 h 589"/>
                  <a:gd name="T52" fmla="*/ 13 w 952"/>
                  <a:gd name="T53" fmla="*/ 149 h 589"/>
                  <a:gd name="T54" fmla="*/ 13 w 952"/>
                  <a:gd name="T55" fmla="*/ 149 h 5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89"/>
                  <a:gd name="T86" fmla="*/ 952 w 952"/>
                  <a:gd name="T87" fmla="*/ 589 h 58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89">
                    <a:moveTo>
                      <a:pt x="17" y="149"/>
                    </a:moveTo>
                    <a:lnTo>
                      <a:pt x="18" y="173"/>
                    </a:lnTo>
                    <a:lnTo>
                      <a:pt x="10" y="178"/>
                    </a:lnTo>
                    <a:lnTo>
                      <a:pt x="38" y="204"/>
                    </a:lnTo>
                    <a:lnTo>
                      <a:pt x="67" y="275"/>
                    </a:lnTo>
                    <a:lnTo>
                      <a:pt x="77" y="338"/>
                    </a:lnTo>
                    <a:lnTo>
                      <a:pt x="81" y="372"/>
                    </a:lnTo>
                    <a:lnTo>
                      <a:pt x="60" y="405"/>
                    </a:lnTo>
                    <a:lnTo>
                      <a:pt x="75" y="419"/>
                    </a:lnTo>
                    <a:lnTo>
                      <a:pt x="114" y="398"/>
                    </a:lnTo>
                    <a:lnTo>
                      <a:pt x="140" y="510"/>
                    </a:lnTo>
                    <a:lnTo>
                      <a:pt x="157" y="516"/>
                    </a:lnTo>
                    <a:lnTo>
                      <a:pt x="161" y="549"/>
                    </a:lnTo>
                    <a:lnTo>
                      <a:pt x="175" y="563"/>
                    </a:lnTo>
                    <a:lnTo>
                      <a:pt x="211" y="562"/>
                    </a:lnTo>
                    <a:lnTo>
                      <a:pt x="290" y="562"/>
                    </a:lnTo>
                    <a:lnTo>
                      <a:pt x="323" y="576"/>
                    </a:lnTo>
                    <a:lnTo>
                      <a:pt x="332" y="518"/>
                    </a:lnTo>
                    <a:lnTo>
                      <a:pt x="591" y="557"/>
                    </a:lnTo>
                    <a:lnTo>
                      <a:pt x="910" y="589"/>
                    </a:lnTo>
                    <a:lnTo>
                      <a:pt x="920" y="482"/>
                    </a:lnTo>
                    <a:lnTo>
                      <a:pt x="952" y="138"/>
                    </a:lnTo>
                    <a:lnTo>
                      <a:pt x="530" y="89"/>
                    </a:lnTo>
                    <a:lnTo>
                      <a:pt x="321" y="57"/>
                    </a:lnTo>
                    <a:lnTo>
                      <a:pt x="25" y="0"/>
                    </a:lnTo>
                    <a:lnTo>
                      <a:pt x="0" y="110"/>
                    </a:lnTo>
                    <a:lnTo>
                      <a:pt x="17" y="149"/>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7" name="Freeform 106"/>
              <p:cNvSpPr>
                <a:spLocks/>
              </p:cNvSpPr>
              <p:nvPr/>
            </p:nvSpPr>
            <p:spPr bwMode="auto">
              <a:xfrm>
                <a:off x="1420" y="2125"/>
                <a:ext cx="609" cy="715"/>
              </a:xfrm>
              <a:custGeom>
                <a:avLst/>
                <a:gdLst>
                  <a:gd name="T0" fmla="*/ 34 w 635"/>
                  <a:gd name="T1" fmla="*/ 455 h 715"/>
                  <a:gd name="T2" fmla="*/ 21 w 635"/>
                  <a:gd name="T3" fmla="*/ 429 h 715"/>
                  <a:gd name="T4" fmla="*/ 29 w 635"/>
                  <a:gd name="T5" fmla="*/ 388 h 715"/>
                  <a:gd name="T6" fmla="*/ 63 w 635"/>
                  <a:gd name="T7" fmla="*/ 322 h 715"/>
                  <a:gd name="T8" fmla="*/ 90 w 635"/>
                  <a:gd name="T9" fmla="*/ 302 h 715"/>
                  <a:gd name="T10" fmla="*/ 75 w 635"/>
                  <a:gd name="T11" fmla="*/ 278 h 715"/>
                  <a:gd name="T12" fmla="*/ 65 w 635"/>
                  <a:gd name="T13" fmla="*/ 213 h 715"/>
                  <a:gd name="T14" fmla="*/ 76 w 635"/>
                  <a:gd name="T15" fmla="*/ 92 h 715"/>
                  <a:gd name="T16" fmla="*/ 94 w 635"/>
                  <a:gd name="T17" fmla="*/ 86 h 715"/>
                  <a:gd name="T18" fmla="*/ 124 w 635"/>
                  <a:gd name="T19" fmla="*/ 107 h 715"/>
                  <a:gd name="T20" fmla="*/ 150 w 635"/>
                  <a:gd name="T21" fmla="*/ 0 h 715"/>
                  <a:gd name="T22" fmla="*/ 537 w 635"/>
                  <a:gd name="T23" fmla="*/ 76 h 715"/>
                  <a:gd name="T24" fmla="*/ 457 w 635"/>
                  <a:gd name="T25" fmla="*/ 715 h 715"/>
                  <a:gd name="T26" fmla="*/ 338 w 635"/>
                  <a:gd name="T27" fmla="*/ 696 h 715"/>
                  <a:gd name="T28" fmla="*/ 263 w 635"/>
                  <a:gd name="T29" fmla="*/ 672 h 715"/>
                  <a:gd name="T30" fmla="*/ 112 w 635"/>
                  <a:gd name="T31" fmla="*/ 600 h 715"/>
                  <a:gd name="T32" fmla="*/ 0 w 635"/>
                  <a:gd name="T33" fmla="*/ 490 h 715"/>
                  <a:gd name="T34" fmla="*/ 34 w 635"/>
                  <a:gd name="T35" fmla="*/ 455 h 715"/>
                  <a:gd name="T36" fmla="*/ 34 w 635"/>
                  <a:gd name="T37" fmla="*/ 455 h 7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5"/>
                  <a:gd name="T58" fmla="*/ 0 h 715"/>
                  <a:gd name="T59" fmla="*/ 635 w 635"/>
                  <a:gd name="T60" fmla="*/ 715 h 7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5" h="715">
                    <a:moveTo>
                      <a:pt x="41" y="455"/>
                    </a:moveTo>
                    <a:lnTo>
                      <a:pt x="25" y="429"/>
                    </a:lnTo>
                    <a:lnTo>
                      <a:pt x="33" y="388"/>
                    </a:lnTo>
                    <a:lnTo>
                      <a:pt x="75" y="322"/>
                    </a:lnTo>
                    <a:lnTo>
                      <a:pt x="106" y="302"/>
                    </a:lnTo>
                    <a:lnTo>
                      <a:pt x="88" y="278"/>
                    </a:lnTo>
                    <a:lnTo>
                      <a:pt x="77" y="213"/>
                    </a:lnTo>
                    <a:lnTo>
                      <a:pt x="89" y="92"/>
                    </a:lnTo>
                    <a:lnTo>
                      <a:pt x="111" y="86"/>
                    </a:lnTo>
                    <a:lnTo>
                      <a:pt x="146" y="107"/>
                    </a:lnTo>
                    <a:lnTo>
                      <a:pt x="177" y="0"/>
                    </a:lnTo>
                    <a:lnTo>
                      <a:pt x="635" y="76"/>
                    </a:lnTo>
                    <a:lnTo>
                      <a:pt x="540" y="715"/>
                    </a:lnTo>
                    <a:lnTo>
                      <a:pt x="399" y="696"/>
                    </a:lnTo>
                    <a:lnTo>
                      <a:pt x="311" y="672"/>
                    </a:lnTo>
                    <a:lnTo>
                      <a:pt x="132" y="600"/>
                    </a:lnTo>
                    <a:lnTo>
                      <a:pt x="0" y="490"/>
                    </a:lnTo>
                    <a:lnTo>
                      <a:pt x="41" y="455"/>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8" name="Freeform 107"/>
              <p:cNvSpPr>
                <a:spLocks/>
              </p:cNvSpPr>
              <p:nvPr/>
            </p:nvSpPr>
            <p:spPr bwMode="auto">
              <a:xfrm>
                <a:off x="1925" y="1267"/>
                <a:ext cx="627" cy="528"/>
              </a:xfrm>
              <a:custGeom>
                <a:avLst/>
                <a:gdLst>
                  <a:gd name="T0" fmla="*/ 0 w 655"/>
                  <a:gd name="T1" fmla="*/ 452 h 528"/>
                  <a:gd name="T2" fmla="*/ 65 w 655"/>
                  <a:gd name="T3" fmla="*/ 0 h 528"/>
                  <a:gd name="T4" fmla="*/ 282 w 655"/>
                  <a:gd name="T5" fmla="*/ 39 h 528"/>
                  <a:gd name="T6" fmla="*/ 549 w 655"/>
                  <a:gd name="T7" fmla="*/ 71 h 528"/>
                  <a:gd name="T8" fmla="*/ 531 w 655"/>
                  <a:gd name="T9" fmla="*/ 299 h 528"/>
                  <a:gd name="T10" fmla="*/ 514 w 655"/>
                  <a:gd name="T11" fmla="*/ 528 h 528"/>
                  <a:gd name="T12" fmla="*/ 147 w 655"/>
                  <a:gd name="T13" fmla="*/ 479 h 528"/>
                  <a:gd name="T14" fmla="*/ 0 w 655"/>
                  <a:gd name="T15" fmla="*/ 452 h 528"/>
                  <a:gd name="T16" fmla="*/ 0 w 655"/>
                  <a:gd name="T17" fmla="*/ 452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5"/>
                  <a:gd name="T28" fmla="*/ 0 h 528"/>
                  <a:gd name="T29" fmla="*/ 655 w 655"/>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5" h="528">
                    <a:moveTo>
                      <a:pt x="0" y="452"/>
                    </a:moveTo>
                    <a:lnTo>
                      <a:pt x="77" y="0"/>
                    </a:lnTo>
                    <a:lnTo>
                      <a:pt x="336" y="39"/>
                    </a:lnTo>
                    <a:lnTo>
                      <a:pt x="655" y="71"/>
                    </a:lnTo>
                    <a:lnTo>
                      <a:pt x="633" y="299"/>
                    </a:lnTo>
                    <a:lnTo>
                      <a:pt x="612" y="528"/>
                    </a:lnTo>
                    <a:lnTo>
                      <a:pt x="176" y="479"/>
                    </a:lnTo>
                    <a:lnTo>
                      <a:pt x="0" y="452"/>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09" name="Freeform 108"/>
              <p:cNvSpPr>
                <a:spLocks/>
              </p:cNvSpPr>
              <p:nvPr/>
            </p:nvSpPr>
            <p:spPr bwMode="auto">
              <a:xfrm>
                <a:off x="2029" y="1746"/>
                <a:ext cx="649" cy="521"/>
              </a:xfrm>
              <a:custGeom>
                <a:avLst/>
                <a:gdLst>
                  <a:gd name="T0" fmla="*/ 56 w 678"/>
                  <a:gd name="T1" fmla="*/ 0 h 521"/>
                  <a:gd name="T2" fmla="*/ 422 w 678"/>
                  <a:gd name="T3" fmla="*/ 49 h 521"/>
                  <a:gd name="T4" fmla="*/ 569 w 678"/>
                  <a:gd name="T5" fmla="*/ 63 h 521"/>
                  <a:gd name="T6" fmla="*/ 564 w 678"/>
                  <a:gd name="T7" fmla="*/ 176 h 521"/>
                  <a:gd name="T8" fmla="*/ 544 w 678"/>
                  <a:gd name="T9" fmla="*/ 521 h 521"/>
                  <a:gd name="T10" fmla="*/ 469 w 678"/>
                  <a:gd name="T11" fmla="*/ 515 h 521"/>
                  <a:gd name="T12" fmla="*/ 236 w 678"/>
                  <a:gd name="T13" fmla="*/ 490 h 521"/>
                  <a:gd name="T14" fmla="*/ 0 w 678"/>
                  <a:gd name="T15" fmla="*/ 455 h 521"/>
                  <a:gd name="T16" fmla="*/ 56 w 678"/>
                  <a:gd name="T17" fmla="*/ 0 h 521"/>
                  <a:gd name="T18" fmla="*/ 56 w 678"/>
                  <a:gd name="T19" fmla="*/ 0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521"/>
                  <a:gd name="T32" fmla="*/ 678 w 678"/>
                  <a:gd name="T33" fmla="*/ 521 h 5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521">
                    <a:moveTo>
                      <a:pt x="68" y="0"/>
                    </a:moveTo>
                    <a:lnTo>
                      <a:pt x="504" y="49"/>
                    </a:lnTo>
                    <a:lnTo>
                      <a:pt x="678" y="63"/>
                    </a:lnTo>
                    <a:lnTo>
                      <a:pt x="672" y="176"/>
                    </a:lnTo>
                    <a:lnTo>
                      <a:pt x="648" y="521"/>
                    </a:lnTo>
                    <a:lnTo>
                      <a:pt x="559" y="515"/>
                    </a:lnTo>
                    <a:lnTo>
                      <a:pt x="282" y="490"/>
                    </a:lnTo>
                    <a:lnTo>
                      <a:pt x="0" y="455"/>
                    </a:lnTo>
                    <a:lnTo>
                      <a:pt x="68" y="0"/>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0" name="Freeform 109"/>
              <p:cNvSpPr>
                <a:spLocks/>
              </p:cNvSpPr>
              <p:nvPr/>
            </p:nvSpPr>
            <p:spPr bwMode="auto">
              <a:xfrm>
                <a:off x="1938" y="2201"/>
                <a:ext cx="626" cy="653"/>
              </a:xfrm>
              <a:custGeom>
                <a:avLst/>
                <a:gdLst>
                  <a:gd name="T0" fmla="*/ 69 w 654"/>
                  <a:gd name="T1" fmla="*/ 651 h 651"/>
                  <a:gd name="T2" fmla="*/ 75 w 654"/>
                  <a:gd name="T3" fmla="*/ 602 h 651"/>
                  <a:gd name="T4" fmla="*/ 213 w 654"/>
                  <a:gd name="T5" fmla="*/ 623 h 651"/>
                  <a:gd name="T6" fmla="*/ 207 w 654"/>
                  <a:gd name="T7" fmla="*/ 599 h 651"/>
                  <a:gd name="T8" fmla="*/ 503 w 654"/>
                  <a:gd name="T9" fmla="*/ 631 h 651"/>
                  <a:gd name="T10" fmla="*/ 548 w 654"/>
                  <a:gd name="T11" fmla="*/ 60 h 651"/>
                  <a:gd name="T12" fmla="*/ 317 w 654"/>
                  <a:gd name="T13" fmla="*/ 35 h 651"/>
                  <a:gd name="T14" fmla="*/ 79 w 654"/>
                  <a:gd name="T15" fmla="*/ 0 h 651"/>
                  <a:gd name="T16" fmla="*/ 0 w 654"/>
                  <a:gd name="T17" fmla="*/ 639 h 651"/>
                  <a:gd name="T18" fmla="*/ 69 w 654"/>
                  <a:gd name="T19" fmla="*/ 651 h 651"/>
                  <a:gd name="T20" fmla="*/ 69 w 654"/>
                  <a:gd name="T21" fmla="*/ 651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0" y="602"/>
                    </a:lnTo>
                    <a:lnTo>
                      <a:pt x="254" y="623"/>
                    </a:lnTo>
                    <a:lnTo>
                      <a:pt x="247" y="599"/>
                    </a:lnTo>
                    <a:lnTo>
                      <a:pt x="600" y="631"/>
                    </a:lnTo>
                    <a:lnTo>
                      <a:pt x="654" y="60"/>
                    </a:lnTo>
                    <a:lnTo>
                      <a:pt x="377" y="35"/>
                    </a:lnTo>
                    <a:lnTo>
                      <a:pt x="95" y="0"/>
                    </a:lnTo>
                    <a:lnTo>
                      <a:pt x="0" y="639"/>
                    </a:lnTo>
                    <a:lnTo>
                      <a:pt x="82" y="651"/>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1" name="Freeform 110"/>
              <p:cNvSpPr>
                <a:spLocks/>
              </p:cNvSpPr>
              <p:nvPr/>
            </p:nvSpPr>
            <p:spPr bwMode="auto">
              <a:xfrm>
                <a:off x="2174" y="2321"/>
                <a:ext cx="1246" cy="1225"/>
              </a:xfrm>
              <a:custGeom>
                <a:avLst/>
                <a:gdLst>
                  <a:gd name="T0" fmla="*/ 0 w 1300"/>
                  <a:gd name="T1" fmla="*/ 479 h 1225"/>
                  <a:gd name="T2" fmla="*/ 297 w 1300"/>
                  <a:gd name="T3" fmla="*/ 511 h 1225"/>
                  <a:gd name="T4" fmla="*/ 338 w 1300"/>
                  <a:gd name="T5" fmla="*/ 0 h 1225"/>
                  <a:gd name="T6" fmla="*/ 575 w 1300"/>
                  <a:gd name="T7" fmla="*/ 16 h 1225"/>
                  <a:gd name="T8" fmla="*/ 567 w 1300"/>
                  <a:gd name="T9" fmla="*/ 236 h 1225"/>
                  <a:gd name="T10" fmla="*/ 590 w 1300"/>
                  <a:gd name="T11" fmla="*/ 259 h 1225"/>
                  <a:gd name="T12" fmla="*/ 612 w 1300"/>
                  <a:gd name="T13" fmla="*/ 259 h 1225"/>
                  <a:gd name="T14" fmla="*/ 629 w 1300"/>
                  <a:gd name="T15" fmla="*/ 280 h 1225"/>
                  <a:gd name="T16" fmla="*/ 665 w 1300"/>
                  <a:gd name="T17" fmla="*/ 289 h 1225"/>
                  <a:gd name="T18" fmla="*/ 737 w 1300"/>
                  <a:gd name="T19" fmla="*/ 327 h 1225"/>
                  <a:gd name="T20" fmla="*/ 749 w 1300"/>
                  <a:gd name="T21" fmla="*/ 310 h 1225"/>
                  <a:gd name="T22" fmla="*/ 796 w 1300"/>
                  <a:gd name="T23" fmla="*/ 343 h 1225"/>
                  <a:gd name="T24" fmla="*/ 857 w 1300"/>
                  <a:gd name="T25" fmla="*/ 341 h 1225"/>
                  <a:gd name="T26" fmla="*/ 899 w 1300"/>
                  <a:gd name="T27" fmla="*/ 327 h 1225"/>
                  <a:gd name="T28" fmla="*/ 958 w 1300"/>
                  <a:gd name="T29" fmla="*/ 314 h 1225"/>
                  <a:gd name="T30" fmla="*/ 1010 w 1300"/>
                  <a:gd name="T31" fmla="*/ 348 h 1225"/>
                  <a:gd name="T32" fmla="*/ 1019 w 1300"/>
                  <a:gd name="T33" fmla="*/ 359 h 1225"/>
                  <a:gd name="T34" fmla="*/ 1048 w 1300"/>
                  <a:gd name="T35" fmla="*/ 359 h 1225"/>
                  <a:gd name="T36" fmla="*/ 1053 w 1300"/>
                  <a:gd name="T37" fmla="*/ 540 h 1225"/>
                  <a:gd name="T38" fmla="*/ 1094 w 1300"/>
                  <a:gd name="T39" fmla="*/ 629 h 1225"/>
                  <a:gd name="T40" fmla="*/ 1079 w 1300"/>
                  <a:gd name="T41" fmla="*/ 699 h 1225"/>
                  <a:gd name="T42" fmla="*/ 1082 w 1300"/>
                  <a:gd name="T43" fmla="*/ 757 h 1225"/>
                  <a:gd name="T44" fmla="*/ 1064 w 1300"/>
                  <a:gd name="T45" fmla="*/ 786 h 1225"/>
                  <a:gd name="T46" fmla="*/ 1071 w 1300"/>
                  <a:gd name="T47" fmla="*/ 796 h 1225"/>
                  <a:gd name="T48" fmla="*/ 1026 w 1300"/>
                  <a:gd name="T49" fmla="*/ 812 h 1225"/>
                  <a:gd name="T50" fmla="*/ 989 w 1300"/>
                  <a:gd name="T51" fmla="*/ 817 h 1225"/>
                  <a:gd name="T52" fmla="*/ 997 w 1300"/>
                  <a:gd name="T53" fmla="*/ 786 h 1225"/>
                  <a:gd name="T54" fmla="*/ 979 w 1300"/>
                  <a:gd name="T55" fmla="*/ 804 h 1225"/>
                  <a:gd name="T56" fmla="*/ 980 w 1300"/>
                  <a:gd name="T57" fmla="*/ 840 h 1225"/>
                  <a:gd name="T58" fmla="*/ 955 w 1300"/>
                  <a:gd name="T59" fmla="*/ 877 h 1225"/>
                  <a:gd name="T60" fmla="*/ 825 w 1300"/>
                  <a:gd name="T61" fmla="*/ 955 h 1225"/>
                  <a:gd name="T62" fmla="*/ 785 w 1300"/>
                  <a:gd name="T63" fmla="*/ 1005 h 1225"/>
                  <a:gd name="T64" fmla="*/ 747 w 1300"/>
                  <a:gd name="T65" fmla="*/ 1113 h 1225"/>
                  <a:gd name="T66" fmla="*/ 779 w 1300"/>
                  <a:gd name="T67" fmla="*/ 1225 h 1225"/>
                  <a:gd name="T68" fmla="*/ 748 w 1300"/>
                  <a:gd name="T69" fmla="*/ 1225 h 1225"/>
                  <a:gd name="T70" fmla="*/ 607 w 1300"/>
                  <a:gd name="T71" fmla="*/ 1167 h 1225"/>
                  <a:gd name="T72" fmla="*/ 593 w 1300"/>
                  <a:gd name="T73" fmla="*/ 1118 h 1225"/>
                  <a:gd name="T74" fmla="*/ 577 w 1300"/>
                  <a:gd name="T75" fmla="*/ 1097 h 1225"/>
                  <a:gd name="T76" fmla="*/ 574 w 1300"/>
                  <a:gd name="T77" fmla="*/ 1032 h 1225"/>
                  <a:gd name="T78" fmla="*/ 548 w 1300"/>
                  <a:gd name="T79" fmla="*/ 1010 h 1225"/>
                  <a:gd name="T80" fmla="*/ 470 w 1300"/>
                  <a:gd name="T81" fmla="*/ 838 h 1225"/>
                  <a:gd name="T82" fmla="*/ 435 w 1300"/>
                  <a:gd name="T83" fmla="*/ 806 h 1225"/>
                  <a:gd name="T84" fmla="*/ 424 w 1300"/>
                  <a:gd name="T85" fmla="*/ 778 h 1225"/>
                  <a:gd name="T86" fmla="*/ 314 w 1300"/>
                  <a:gd name="T87" fmla="*/ 772 h 1225"/>
                  <a:gd name="T88" fmla="*/ 255 w 1300"/>
                  <a:gd name="T89" fmla="*/ 853 h 1225"/>
                  <a:gd name="T90" fmla="*/ 156 w 1300"/>
                  <a:gd name="T91" fmla="*/ 768 h 1225"/>
                  <a:gd name="T92" fmla="*/ 125 w 1300"/>
                  <a:gd name="T93" fmla="*/ 652 h 1225"/>
                  <a:gd name="T94" fmla="*/ 31 w 1300"/>
                  <a:gd name="T95" fmla="*/ 544 h 1225"/>
                  <a:gd name="T96" fmla="*/ 19 w 1300"/>
                  <a:gd name="T97" fmla="*/ 508 h 1225"/>
                  <a:gd name="T98" fmla="*/ 7 w 1300"/>
                  <a:gd name="T99" fmla="*/ 503 h 1225"/>
                  <a:gd name="T100" fmla="*/ 0 w 1300"/>
                  <a:gd name="T101" fmla="*/ 479 h 1225"/>
                  <a:gd name="T102" fmla="*/ 0 w 1300"/>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0"/>
                  <a:gd name="T157" fmla="*/ 0 h 1225"/>
                  <a:gd name="T158" fmla="*/ 1300 w 1300"/>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0" h="1225">
                    <a:moveTo>
                      <a:pt x="0" y="479"/>
                    </a:moveTo>
                    <a:lnTo>
                      <a:pt x="353" y="511"/>
                    </a:lnTo>
                    <a:lnTo>
                      <a:pt x="402" y="0"/>
                    </a:lnTo>
                    <a:lnTo>
                      <a:pt x="684" y="16"/>
                    </a:lnTo>
                    <a:lnTo>
                      <a:pt x="674" y="236"/>
                    </a:lnTo>
                    <a:lnTo>
                      <a:pt x="701" y="259"/>
                    </a:lnTo>
                    <a:lnTo>
                      <a:pt x="727" y="259"/>
                    </a:lnTo>
                    <a:lnTo>
                      <a:pt x="748" y="280"/>
                    </a:lnTo>
                    <a:lnTo>
                      <a:pt x="790" y="289"/>
                    </a:lnTo>
                    <a:lnTo>
                      <a:pt x="876" y="327"/>
                    </a:lnTo>
                    <a:lnTo>
                      <a:pt x="891" y="310"/>
                    </a:lnTo>
                    <a:lnTo>
                      <a:pt x="946" y="343"/>
                    </a:lnTo>
                    <a:lnTo>
                      <a:pt x="1019" y="341"/>
                    </a:lnTo>
                    <a:lnTo>
                      <a:pt x="1069" y="327"/>
                    </a:lnTo>
                    <a:lnTo>
                      <a:pt x="1138" y="314"/>
                    </a:lnTo>
                    <a:lnTo>
                      <a:pt x="1202" y="348"/>
                    </a:lnTo>
                    <a:lnTo>
                      <a:pt x="1211" y="359"/>
                    </a:lnTo>
                    <a:lnTo>
                      <a:pt x="1245" y="359"/>
                    </a:lnTo>
                    <a:lnTo>
                      <a:pt x="1252" y="540"/>
                    </a:lnTo>
                    <a:lnTo>
                      <a:pt x="1300" y="629"/>
                    </a:lnTo>
                    <a:lnTo>
                      <a:pt x="1283" y="699"/>
                    </a:lnTo>
                    <a:lnTo>
                      <a:pt x="1286" y="757"/>
                    </a:lnTo>
                    <a:lnTo>
                      <a:pt x="1265" y="786"/>
                    </a:lnTo>
                    <a:lnTo>
                      <a:pt x="1273" y="796"/>
                    </a:lnTo>
                    <a:lnTo>
                      <a:pt x="1219" y="812"/>
                    </a:lnTo>
                    <a:lnTo>
                      <a:pt x="1177" y="817"/>
                    </a:lnTo>
                    <a:lnTo>
                      <a:pt x="1185" y="786"/>
                    </a:lnTo>
                    <a:lnTo>
                      <a:pt x="1163" y="804"/>
                    </a:lnTo>
                    <a:lnTo>
                      <a:pt x="1164" y="840"/>
                    </a:lnTo>
                    <a:lnTo>
                      <a:pt x="1135" y="877"/>
                    </a:lnTo>
                    <a:lnTo>
                      <a:pt x="981" y="955"/>
                    </a:lnTo>
                    <a:lnTo>
                      <a:pt x="933" y="1005"/>
                    </a:lnTo>
                    <a:lnTo>
                      <a:pt x="888" y="1113"/>
                    </a:lnTo>
                    <a:lnTo>
                      <a:pt x="925" y="1225"/>
                    </a:lnTo>
                    <a:lnTo>
                      <a:pt x="889" y="1225"/>
                    </a:lnTo>
                    <a:lnTo>
                      <a:pt x="722" y="1167"/>
                    </a:lnTo>
                    <a:lnTo>
                      <a:pt x="705" y="1118"/>
                    </a:lnTo>
                    <a:lnTo>
                      <a:pt x="687" y="1097"/>
                    </a:lnTo>
                    <a:lnTo>
                      <a:pt x="682" y="1032"/>
                    </a:lnTo>
                    <a:lnTo>
                      <a:pt x="650" y="1010"/>
                    </a:lnTo>
                    <a:lnTo>
                      <a:pt x="560" y="838"/>
                    </a:lnTo>
                    <a:lnTo>
                      <a:pt x="517" y="806"/>
                    </a:lnTo>
                    <a:lnTo>
                      <a:pt x="504" y="778"/>
                    </a:lnTo>
                    <a:lnTo>
                      <a:pt x="373" y="772"/>
                    </a:lnTo>
                    <a:lnTo>
                      <a:pt x="303" y="853"/>
                    </a:lnTo>
                    <a:lnTo>
                      <a:pt x="185" y="768"/>
                    </a:lnTo>
                    <a:lnTo>
                      <a:pt x="149" y="652"/>
                    </a:lnTo>
                    <a:lnTo>
                      <a:pt x="36" y="544"/>
                    </a:lnTo>
                    <a:lnTo>
                      <a:pt x="23" y="508"/>
                    </a:lnTo>
                    <a:lnTo>
                      <a:pt x="7" y="503"/>
                    </a:lnTo>
                    <a:lnTo>
                      <a:pt x="0" y="479"/>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2" name="Freeform 111"/>
              <p:cNvSpPr>
                <a:spLocks/>
              </p:cNvSpPr>
              <p:nvPr/>
            </p:nvSpPr>
            <p:spPr bwMode="auto">
              <a:xfrm>
                <a:off x="2562" y="887"/>
                <a:ext cx="583" cy="371"/>
              </a:xfrm>
              <a:custGeom>
                <a:avLst/>
                <a:gdLst>
                  <a:gd name="T0" fmla="*/ 28 w 612"/>
                  <a:gd name="T1" fmla="*/ 0 h 375"/>
                  <a:gd name="T2" fmla="*/ 475 w 612"/>
                  <a:gd name="T3" fmla="*/ 27 h 375"/>
                  <a:gd name="T4" fmla="*/ 478 w 612"/>
                  <a:gd name="T5" fmla="*/ 121 h 375"/>
                  <a:gd name="T6" fmla="*/ 499 w 612"/>
                  <a:gd name="T7" fmla="*/ 199 h 375"/>
                  <a:gd name="T8" fmla="*/ 502 w 612"/>
                  <a:gd name="T9" fmla="*/ 296 h 375"/>
                  <a:gd name="T10" fmla="*/ 514 w 612"/>
                  <a:gd name="T11" fmla="*/ 375 h 375"/>
                  <a:gd name="T12" fmla="*/ 244 w 612"/>
                  <a:gd name="T13" fmla="*/ 365 h 375"/>
                  <a:gd name="T14" fmla="*/ 0 w 612"/>
                  <a:gd name="T15" fmla="*/ 344 h 375"/>
                  <a:gd name="T16" fmla="*/ 28 w 612"/>
                  <a:gd name="T17" fmla="*/ 0 h 375"/>
                  <a:gd name="T18" fmla="*/ 28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2" y="0"/>
                    </a:moveTo>
                    <a:lnTo>
                      <a:pt x="565" y="27"/>
                    </a:lnTo>
                    <a:lnTo>
                      <a:pt x="568" y="121"/>
                    </a:lnTo>
                    <a:lnTo>
                      <a:pt x="593" y="199"/>
                    </a:lnTo>
                    <a:lnTo>
                      <a:pt x="596" y="296"/>
                    </a:lnTo>
                    <a:lnTo>
                      <a:pt x="612" y="375"/>
                    </a:lnTo>
                    <a:lnTo>
                      <a:pt x="290" y="365"/>
                    </a:lnTo>
                    <a:lnTo>
                      <a:pt x="0" y="344"/>
                    </a:lnTo>
                    <a:lnTo>
                      <a:pt x="32" y="0"/>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3" name="Freeform 112"/>
              <p:cNvSpPr>
                <a:spLocks/>
              </p:cNvSpPr>
              <p:nvPr/>
            </p:nvSpPr>
            <p:spPr bwMode="auto">
              <a:xfrm>
                <a:off x="2531" y="1230"/>
                <a:ext cx="625" cy="423"/>
              </a:xfrm>
              <a:custGeom>
                <a:avLst/>
                <a:gdLst>
                  <a:gd name="T0" fmla="*/ 28 w 654"/>
                  <a:gd name="T1" fmla="*/ 0 h 428"/>
                  <a:gd name="T2" fmla="*/ 272 w 654"/>
                  <a:gd name="T3" fmla="*/ 21 h 428"/>
                  <a:gd name="T4" fmla="*/ 545 w 654"/>
                  <a:gd name="T5" fmla="*/ 31 h 428"/>
                  <a:gd name="T6" fmla="*/ 525 w 654"/>
                  <a:gd name="T7" fmla="*/ 72 h 428"/>
                  <a:gd name="T8" fmla="*/ 552 w 654"/>
                  <a:gd name="T9" fmla="*/ 101 h 428"/>
                  <a:gd name="T10" fmla="*/ 550 w 654"/>
                  <a:gd name="T11" fmla="*/ 311 h 428"/>
                  <a:gd name="T12" fmla="*/ 541 w 654"/>
                  <a:gd name="T13" fmla="*/ 309 h 428"/>
                  <a:gd name="T14" fmla="*/ 543 w 654"/>
                  <a:gd name="T15" fmla="*/ 337 h 428"/>
                  <a:gd name="T16" fmla="*/ 549 w 654"/>
                  <a:gd name="T17" fmla="*/ 358 h 428"/>
                  <a:gd name="T18" fmla="*/ 545 w 654"/>
                  <a:gd name="T19" fmla="*/ 377 h 428"/>
                  <a:gd name="T20" fmla="*/ 549 w 654"/>
                  <a:gd name="T21" fmla="*/ 428 h 428"/>
                  <a:gd name="T22" fmla="*/ 538 w 654"/>
                  <a:gd name="T23" fmla="*/ 423 h 428"/>
                  <a:gd name="T24" fmla="*/ 523 w 654"/>
                  <a:gd name="T25" fmla="*/ 403 h 428"/>
                  <a:gd name="T26" fmla="*/ 475 w 654"/>
                  <a:gd name="T27" fmla="*/ 384 h 428"/>
                  <a:gd name="T28" fmla="*/ 427 w 654"/>
                  <a:gd name="T29" fmla="*/ 387 h 428"/>
                  <a:gd name="T30" fmla="*/ 399 w 654"/>
                  <a:gd name="T31" fmla="*/ 363 h 428"/>
                  <a:gd name="T32" fmla="*/ 0 w 654"/>
                  <a:gd name="T33" fmla="*/ 335 h 428"/>
                  <a:gd name="T34" fmla="*/ 28 w 654"/>
                  <a:gd name="T35" fmla="*/ 0 h 428"/>
                  <a:gd name="T36" fmla="*/ 28 w 654"/>
                  <a:gd name="T37" fmla="*/ 0 h 4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8"/>
                  <a:gd name="T59" fmla="*/ 654 w 654"/>
                  <a:gd name="T60" fmla="*/ 428 h 4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8">
                    <a:moveTo>
                      <a:pt x="32" y="0"/>
                    </a:moveTo>
                    <a:lnTo>
                      <a:pt x="322" y="21"/>
                    </a:lnTo>
                    <a:lnTo>
                      <a:pt x="644" y="31"/>
                    </a:lnTo>
                    <a:lnTo>
                      <a:pt x="623" y="72"/>
                    </a:lnTo>
                    <a:lnTo>
                      <a:pt x="654" y="101"/>
                    </a:lnTo>
                    <a:lnTo>
                      <a:pt x="652" y="311"/>
                    </a:lnTo>
                    <a:lnTo>
                      <a:pt x="639" y="309"/>
                    </a:lnTo>
                    <a:lnTo>
                      <a:pt x="641" y="337"/>
                    </a:lnTo>
                    <a:lnTo>
                      <a:pt x="651" y="358"/>
                    </a:lnTo>
                    <a:lnTo>
                      <a:pt x="644" y="377"/>
                    </a:lnTo>
                    <a:lnTo>
                      <a:pt x="651" y="428"/>
                    </a:lnTo>
                    <a:lnTo>
                      <a:pt x="636" y="423"/>
                    </a:lnTo>
                    <a:lnTo>
                      <a:pt x="620" y="403"/>
                    </a:lnTo>
                    <a:lnTo>
                      <a:pt x="561" y="384"/>
                    </a:lnTo>
                    <a:lnTo>
                      <a:pt x="505" y="387"/>
                    </a:lnTo>
                    <a:lnTo>
                      <a:pt x="472" y="363"/>
                    </a:lnTo>
                    <a:lnTo>
                      <a:pt x="0" y="335"/>
                    </a:lnTo>
                    <a:lnTo>
                      <a:pt x="32" y="0"/>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4" name="Freeform 113"/>
              <p:cNvSpPr>
                <a:spLocks/>
              </p:cNvSpPr>
              <p:nvPr/>
            </p:nvSpPr>
            <p:spPr bwMode="auto">
              <a:xfrm>
                <a:off x="2511" y="1566"/>
                <a:ext cx="735" cy="374"/>
              </a:xfrm>
              <a:custGeom>
                <a:avLst/>
                <a:gdLst>
                  <a:gd name="T0" fmla="*/ 17 w 767"/>
                  <a:gd name="T1" fmla="*/ 0 h 374"/>
                  <a:gd name="T2" fmla="*/ 415 w 767"/>
                  <a:gd name="T3" fmla="*/ 28 h 374"/>
                  <a:gd name="T4" fmla="*/ 444 w 767"/>
                  <a:gd name="T5" fmla="*/ 52 h 374"/>
                  <a:gd name="T6" fmla="*/ 492 w 767"/>
                  <a:gd name="T7" fmla="*/ 49 h 374"/>
                  <a:gd name="T8" fmla="*/ 540 w 767"/>
                  <a:gd name="T9" fmla="*/ 68 h 374"/>
                  <a:gd name="T10" fmla="*/ 555 w 767"/>
                  <a:gd name="T11" fmla="*/ 88 h 374"/>
                  <a:gd name="T12" fmla="*/ 566 w 767"/>
                  <a:gd name="T13" fmla="*/ 93 h 374"/>
                  <a:gd name="T14" fmla="*/ 587 w 767"/>
                  <a:gd name="T15" fmla="*/ 164 h 374"/>
                  <a:gd name="T16" fmla="*/ 587 w 767"/>
                  <a:gd name="T17" fmla="*/ 185 h 374"/>
                  <a:gd name="T18" fmla="*/ 603 w 767"/>
                  <a:gd name="T19" fmla="*/ 219 h 374"/>
                  <a:gd name="T20" fmla="*/ 609 w 767"/>
                  <a:gd name="T21" fmla="*/ 272 h 374"/>
                  <a:gd name="T22" fmla="*/ 606 w 767"/>
                  <a:gd name="T23" fmla="*/ 289 h 374"/>
                  <a:gd name="T24" fmla="*/ 616 w 767"/>
                  <a:gd name="T25" fmla="*/ 306 h 374"/>
                  <a:gd name="T26" fmla="*/ 647 w 767"/>
                  <a:gd name="T27" fmla="*/ 374 h 374"/>
                  <a:gd name="T28" fmla="*/ 358 w 767"/>
                  <a:gd name="T29" fmla="*/ 371 h 374"/>
                  <a:gd name="T30" fmla="*/ 142 w 767"/>
                  <a:gd name="T31" fmla="*/ 356 h 374"/>
                  <a:gd name="T32" fmla="*/ 147 w 767"/>
                  <a:gd name="T33" fmla="*/ 243 h 374"/>
                  <a:gd name="T34" fmla="*/ 0 w 767"/>
                  <a:gd name="T35" fmla="*/ 229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3" y="28"/>
                    </a:lnTo>
                    <a:lnTo>
                      <a:pt x="526" y="52"/>
                    </a:lnTo>
                    <a:lnTo>
                      <a:pt x="582" y="49"/>
                    </a:lnTo>
                    <a:lnTo>
                      <a:pt x="641" y="68"/>
                    </a:lnTo>
                    <a:lnTo>
                      <a:pt x="657" y="88"/>
                    </a:lnTo>
                    <a:lnTo>
                      <a:pt x="672" y="93"/>
                    </a:lnTo>
                    <a:lnTo>
                      <a:pt x="697" y="164"/>
                    </a:lnTo>
                    <a:lnTo>
                      <a:pt x="697" y="185"/>
                    </a:lnTo>
                    <a:lnTo>
                      <a:pt x="715" y="219"/>
                    </a:lnTo>
                    <a:lnTo>
                      <a:pt x="723" y="272"/>
                    </a:lnTo>
                    <a:lnTo>
                      <a:pt x="718" y="289"/>
                    </a:lnTo>
                    <a:lnTo>
                      <a:pt x="730" y="306"/>
                    </a:lnTo>
                    <a:lnTo>
                      <a:pt x="767" y="374"/>
                    </a:lnTo>
                    <a:lnTo>
                      <a:pt x="425" y="371"/>
                    </a:lnTo>
                    <a:lnTo>
                      <a:pt x="168" y="356"/>
                    </a:lnTo>
                    <a:lnTo>
                      <a:pt x="174" y="243"/>
                    </a:lnTo>
                    <a:lnTo>
                      <a:pt x="0" y="229"/>
                    </a:lnTo>
                    <a:lnTo>
                      <a:pt x="21" y="0"/>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5" name="Freeform 114"/>
              <p:cNvSpPr>
                <a:spLocks/>
              </p:cNvSpPr>
              <p:nvPr/>
            </p:nvSpPr>
            <p:spPr bwMode="auto">
              <a:xfrm>
                <a:off x="2649" y="1922"/>
                <a:ext cx="660" cy="363"/>
              </a:xfrm>
              <a:custGeom>
                <a:avLst/>
                <a:gdLst>
                  <a:gd name="T0" fmla="*/ 20 w 691"/>
                  <a:gd name="T1" fmla="*/ 0 h 363"/>
                  <a:gd name="T2" fmla="*/ 237 w 691"/>
                  <a:gd name="T3" fmla="*/ 15 h 363"/>
                  <a:gd name="T4" fmla="*/ 525 w 691"/>
                  <a:gd name="T5" fmla="*/ 18 h 363"/>
                  <a:gd name="T6" fmla="*/ 540 w 691"/>
                  <a:gd name="T7" fmla="*/ 34 h 363"/>
                  <a:gd name="T8" fmla="*/ 550 w 691"/>
                  <a:gd name="T9" fmla="*/ 31 h 363"/>
                  <a:gd name="T10" fmla="*/ 559 w 691"/>
                  <a:gd name="T11" fmla="*/ 49 h 363"/>
                  <a:gd name="T12" fmla="*/ 552 w 691"/>
                  <a:gd name="T13" fmla="*/ 49 h 363"/>
                  <a:gd name="T14" fmla="*/ 540 w 691"/>
                  <a:gd name="T15" fmla="*/ 73 h 363"/>
                  <a:gd name="T16" fmla="*/ 564 w 691"/>
                  <a:gd name="T17" fmla="*/ 112 h 363"/>
                  <a:gd name="T18" fmla="*/ 582 w 691"/>
                  <a:gd name="T19" fmla="*/ 117 h 363"/>
                  <a:gd name="T20" fmla="*/ 580 w 691"/>
                  <a:gd name="T21" fmla="*/ 361 h 363"/>
                  <a:gd name="T22" fmla="*/ 332 w 691"/>
                  <a:gd name="T23" fmla="*/ 363 h 363"/>
                  <a:gd name="T24" fmla="*/ 0 w 691"/>
                  <a:gd name="T25" fmla="*/ 345 h 363"/>
                  <a:gd name="T26" fmla="*/ 20 w 691"/>
                  <a:gd name="T27" fmla="*/ 0 h 363"/>
                  <a:gd name="T28" fmla="*/ 20 w 691"/>
                  <a:gd name="T29" fmla="*/ 0 h 3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3"/>
                  <a:gd name="T47" fmla="*/ 691 w 691"/>
                  <a:gd name="T48" fmla="*/ 363 h 36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3">
                    <a:moveTo>
                      <a:pt x="24" y="0"/>
                    </a:moveTo>
                    <a:lnTo>
                      <a:pt x="281" y="15"/>
                    </a:lnTo>
                    <a:lnTo>
                      <a:pt x="623" y="18"/>
                    </a:lnTo>
                    <a:lnTo>
                      <a:pt x="642" y="34"/>
                    </a:lnTo>
                    <a:lnTo>
                      <a:pt x="652" y="31"/>
                    </a:lnTo>
                    <a:lnTo>
                      <a:pt x="665" y="49"/>
                    </a:lnTo>
                    <a:lnTo>
                      <a:pt x="654" y="49"/>
                    </a:lnTo>
                    <a:lnTo>
                      <a:pt x="642" y="73"/>
                    </a:lnTo>
                    <a:lnTo>
                      <a:pt x="670" y="112"/>
                    </a:lnTo>
                    <a:lnTo>
                      <a:pt x="691" y="117"/>
                    </a:lnTo>
                    <a:lnTo>
                      <a:pt x="688" y="361"/>
                    </a:lnTo>
                    <a:lnTo>
                      <a:pt x="395" y="363"/>
                    </a:lnTo>
                    <a:lnTo>
                      <a:pt x="0" y="345"/>
                    </a:lnTo>
                    <a:lnTo>
                      <a:pt x="24" y="0"/>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6" name="Freeform 115"/>
              <p:cNvSpPr>
                <a:spLocks/>
              </p:cNvSpPr>
              <p:nvPr/>
            </p:nvSpPr>
            <p:spPr bwMode="auto">
              <a:xfrm>
                <a:off x="2559" y="2261"/>
                <a:ext cx="769" cy="408"/>
              </a:xfrm>
              <a:custGeom>
                <a:avLst/>
                <a:gdLst>
                  <a:gd name="T0" fmla="*/ 5 w 803"/>
                  <a:gd name="T1" fmla="*/ 0 h 408"/>
                  <a:gd name="T2" fmla="*/ 79 w 803"/>
                  <a:gd name="T3" fmla="*/ 6 h 408"/>
                  <a:gd name="T4" fmla="*/ 411 w 803"/>
                  <a:gd name="T5" fmla="*/ 24 h 408"/>
                  <a:gd name="T6" fmla="*/ 658 w 803"/>
                  <a:gd name="T7" fmla="*/ 22 h 408"/>
                  <a:gd name="T8" fmla="*/ 661 w 803"/>
                  <a:gd name="T9" fmla="*/ 82 h 408"/>
                  <a:gd name="T10" fmla="*/ 675 w 803"/>
                  <a:gd name="T11" fmla="*/ 210 h 408"/>
                  <a:gd name="T12" fmla="*/ 673 w 803"/>
                  <a:gd name="T13" fmla="*/ 408 h 408"/>
                  <a:gd name="T14" fmla="*/ 619 w 803"/>
                  <a:gd name="T15" fmla="*/ 374 h 408"/>
                  <a:gd name="T16" fmla="*/ 561 w 803"/>
                  <a:gd name="T17" fmla="*/ 387 h 408"/>
                  <a:gd name="T18" fmla="*/ 519 w 803"/>
                  <a:gd name="T19" fmla="*/ 401 h 408"/>
                  <a:gd name="T20" fmla="*/ 458 w 803"/>
                  <a:gd name="T21" fmla="*/ 403 h 408"/>
                  <a:gd name="T22" fmla="*/ 411 w 803"/>
                  <a:gd name="T23" fmla="*/ 370 h 408"/>
                  <a:gd name="T24" fmla="*/ 399 w 803"/>
                  <a:gd name="T25" fmla="*/ 387 h 408"/>
                  <a:gd name="T26" fmla="*/ 327 w 803"/>
                  <a:gd name="T27" fmla="*/ 349 h 408"/>
                  <a:gd name="T28" fmla="*/ 291 w 803"/>
                  <a:gd name="T29" fmla="*/ 340 h 408"/>
                  <a:gd name="T30" fmla="*/ 273 w 803"/>
                  <a:gd name="T31" fmla="*/ 320 h 408"/>
                  <a:gd name="T32" fmla="*/ 251 w 803"/>
                  <a:gd name="T33" fmla="*/ 319 h 408"/>
                  <a:gd name="T34" fmla="*/ 228 w 803"/>
                  <a:gd name="T35" fmla="*/ 296 h 408"/>
                  <a:gd name="T36" fmla="*/ 237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6"/>
                    </a:lnTo>
                    <a:lnTo>
                      <a:pt x="489" y="24"/>
                    </a:lnTo>
                    <a:lnTo>
                      <a:pt x="782" y="22"/>
                    </a:lnTo>
                    <a:lnTo>
                      <a:pt x="785" y="82"/>
                    </a:lnTo>
                    <a:lnTo>
                      <a:pt x="803" y="210"/>
                    </a:lnTo>
                    <a:lnTo>
                      <a:pt x="800" y="408"/>
                    </a:lnTo>
                    <a:lnTo>
                      <a:pt x="736" y="374"/>
                    </a:lnTo>
                    <a:lnTo>
                      <a:pt x="667" y="387"/>
                    </a:lnTo>
                    <a:lnTo>
                      <a:pt x="617" y="401"/>
                    </a:lnTo>
                    <a:lnTo>
                      <a:pt x="544" y="403"/>
                    </a:lnTo>
                    <a:lnTo>
                      <a:pt x="489" y="370"/>
                    </a:lnTo>
                    <a:lnTo>
                      <a:pt x="474" y="387"/>
                    </a:lnTo>
                    <a:lnTo>
                      <a:pt x="388" y="349"/>
                    </a:lnTo>
                    <a:lnTo>
                      <a:pt x="346" y="340"/>
                    </a:lnTo>
                    <a:lnTo>
                      <a:pt x="325" y="320"/>
                    </a:lnTo>
                    <a:lnTo>
                      <a:pt x="299" y="319"/>
                    </a:lnTo>
                    <a:lnTo>
                      <a:pt x="272" y="296"/>
                    </a:lnTo>
                    <a:lnTo>
                      <a:pt x="282" y="76"/>
                    </a:lnTo>
                    <a:lnTo>
                      <a:pt x="0" y="60"/>
                    </a:lnTo>
                    <a:lnTo>
                      <a:pt x="5" y="0"/>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7" name="Freeform 116"/>
              <p:cNvSpPr>
                <a:spLocks/>
              </p:cNvSpPr>
              <p:nvPr/>
            </p:nvSpPr>
            <p:spPr bwMode="auto">
              <a:xfrm>
                <a:off x="3103" y="883"/>
                <a:ext cx="581" cy="659"/>
              </a:xfrm>
              <a:custGeom>
                <a:avLst/>
                <a:gdLst>
                  <a:gd name="T0" fmla="*/ 3 w 606"/>
                  <a:gd name="T1" fmla="*/ 125 h 659"/>
                  <a:gd name="T2" fmla="*/ 24 w 606"/>
                  <a:gd name="T3" fmla="*/ 203 h 659"/>
                  <a:gd name="T4" fmla="*/ 27 w 606"/>
                  <a:gd name="T5" fmla="*/ 300 h 659"/>
                  <a:gd name="T6" fmla="*/ 39 w 606"/>
                  <a:gd name="T7" fmla="*/ 379 h 659"/>
                  <a:gd name="T8" fmla="*/ 22 w 606"/>
                  <a:gd name="T9" fmla="*/ 420 h 659"/>
                  <a:gd name="T10" fmla="*/ 49 w 606"/>
                  <a:gd name="T11" fmla="*/ 449 h 659"/>
                  <a:gd name="T12" fmla="*/ 47 w 606"/>
                  <a:gd name="T13" fmla="*/ 659 h 659"/>
                  <a:gd name="T14" fmla="*/ 419 w 606"/>
                  <a:gd name="T15" fmla="*/ 651 h 659"/>
                  <a:gd name="T16" fmla="*/ 415 w 606"/>
                  <a:gd name="T17" fmla="*/ 609 h 659"/>
                  <a:gd name="T18" fmla="*/ 374 w 606"/>
                  <a:gd name="T19" fmla="*/ 573 h 659"/>
                  <a:gd name="T20" fmla="*/ 354 w 606"/>
                  <a:gd name="T21" fmla="*/ 547 h 659"/>
                  <a:gd name="T22" fmla="*/ 303 w 606"/>
                  <a:gd name="T23" fmla="*/ 510 h 659"/>
                  <a:gd name="T24" fmla="*/ 305 w 606"/>
                  <a:gd name="T25" fmla="*/ 450 h 659"/>
                  <a:gd name="T26" fmla="*/ 294 w 606"/>
                  <a:gd name="T27" fmla="*/ 410 h 659"/>
                  <a:gd name="T28" fmla="*/ 336 w 606"/>
                  <a:gd name="T29" fmla="*/ 352 h 659"/>
                  <a:gd name="T30" fmla="*/ 332 w 606"/>
                  <a:gd name="T31" fmla="*/ 293 h 659"/>
                  <a:gd name="T32" fmla="*/ 400 w 606"/>
                  <a:gd name="T33" fmla="*/ 233 h 659"/>
                  <a:gd name="T34" fmla="*/ 417 w 606"/>
                  <a:gd name="T35" fmla="*/ 199 h 659"/>
                  <a:gd name="T36" fmla="*/ 512 w 606"/>
                  <a:gd name="T37" fmla="*/ 141 h 659"/>
                  <a:gd name="T38" fmla="*/ 469 w 606"/>
                  <a:gd name="T39" fmla="*/ 120 h 659"/>
                  <a:gd name="T40" fmla="*/ 433 w 606"/>
                  <a:gd name="T41" fmla="*/ 125 h 659"/>
                  <a:gd name="T42" fmla="*/ 424 w 606"/>
                  <a:gd name="T43" fmla="*/ 109 h 659"/>
                  <a:gd name="T44" fmla="*/ 356 w 606"/>
                  <a:gd name="T45" fmla="*/ 107 h 659"/>
                  <a:gd name="T46" fmla="*/ 311 w 606"/>
                  <a:gd name="T47" fmla="*/ 91 h 659"/>
                  <a:gd name="T48" fmla="*/ 216 w 606"/>
                  <a:gd name="T49" fmla="*/ 80 h 659"/>
                  <a:gd name="T50" fmla="*/ 203 w 606"/>
                  <a:gd name="T51" fmla="*/ 60 h 659"/>
                  <a:gd name="T52" fmla="*/ 164 w 606"/>
                  <a:gd name="T53" fmla="*/ 42 h 659"/>
                  <a:gd name="T54" fmla="*/ 157 w 606"/>
                  <a:gd name="T55" fmla="*/ 0 h 659"/>
                  <a:gd name="T56" fmla="*/ 134 w 606"/>
                  <a:gd name="T57" fmla="*/ 0 h 659"/>
                  <a:gd name="T58" fmla="*/ 134 w 606"/>
                  <a:gd name="T59" fmla="*/ 31 h 659"/>
                  <a:gd name="T60" fmla="*/ 0 w 606"/>
                  <a:gd name="T61" fmla="*/ 31 h 659"/>
                  <a:gd name="T62" fmla="*/ 3 w 606"/>
                  <a:gd name="T63" fmla="*/ 125 h 659"/>
                  <a:gd name="T64" fmla="*/ 3 w 606"/>
                  <a:gd name="T65" fmla="*/ 125 h 6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9"/>
                  <a:gd name="T101" fmla="*/ 606 w 606"/>
                  <a:gd name="T102" fmla="*/ 659 h 6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9">
                    <a:moveTo>
                      <a:pt x="3" y="125"/>
                    </a:moveTo>
                    <a:lnTo>
                      <a:pt x="28" y="203"/>
                    </a:lnTo>
                    <a:lnTo>
                      <a:pt x="31" y="300"/>
                    </a:lnTo>
                    <a:lnTo>
                      <a:pt x="47" y="379"/>
                    </a:lnTo>
                    <a:lnTo>
                      <a:pt x="26" y="420"/>
                    </a:lnTo>
                    <a:lnTo>
                      <a:pt x="57" y="449"/>
                    </a:lnTo>
                    <a:lnTo>
                      <a:pt x="55" y="659"/>
                    </a:lnTo>
                    <a:lnTo>
                      <a:pt x="497" y="651"/>
                    </a:lnTo>
                    <a:lnTo>
                      <a:pt x="491" y="609"/>
                    </a:lnTo>
                    <a:lnTo>
                      <a:pt x="442" y="573"/>
                    </a:lnTo>
                    <a:lnTo>
                      <a:pt x="419" y="547"/>
                    </a:lnTo>
                    <a:lnTo>
                      <a:pt x="359" y="510"/>
                    </a:lnTo>
                    <a:lnTo>
                      <a:pt x="361" y="450"/>
                    </a:lnTo>
                    <a:lnTo>
                      <a:pt x="348" y="410"/>
                    </a:lnTo>
                    <a:lnTo>
                      <a:pt x="397" y="352"/>
                    </a:lnTo>
                    <a:lnTo>
                      <a:pt x="393" y="293"/>
                    </a:lnTo>
                    <a:lnTo>
                      <a:pt x="474" y="233"/>
                    </a:lnTo>
                    <a:lnTo>
                      <a:pt x="494" y="199"/>
                    </a:lnTo>
                    <a:lnTo>
                      <a:pt x="606" y="141"/>
                    </a:lnTo>
                    <a:lnTo>
                      <a:pt x="555" y="120"/>
                    </a:lnTo>
                    <a:lnTo>
                      <a:pt x="512" y="125"/>
                    </a:lnTo>
                    <a:lnTo>
                      <a:pt x="502" y="109"/>
                    </a:lnTo>
                    <a:lnTo>
                      <a:pt x="421" y="107"/>
                    </a:lnTo>
                    <a:lnTo>
                      <a:pt x="368" y="91"/>
                    </a:lnTo>
                    <a:lnTo>
                      <a:pt x="256" y="80"/>
                    </a:lnTo>
                    <a:lnTo>
                      <a:pt x="240" y="60"/>
                    </a:lnTo>
                    <a:lnTo>
                      <a:pt x="194" y="42"/>
                    </a:lnTo>
                    <a:lnTo>
                      <a:pt x="186" y="0"/>
                    </a:lnTo>
                    <a:lnTo>
                      <a:pt x="159" y="0"/>
                    </a:lnTo>
                    <a:lnTo>
                      <a:pt x="159" y="31"/>
                    </a:lnTo>
                    <a:lnTo>
                      <a:pt x="0" y="31"/>
                    </a:lnTo>
                    <a:lnTo>
                      <a:pt x="3" y="125"/>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8" name="Freeform 117"/>
              <p:cNvSpPr>
                <a:spLocks/>
              </p:cNvSpPr>
              <p:nvPr/>
            </p:nvSpPr>
            <p:spPr bwMode="auto">
              <a:xfrm>
                <a:off x="3143" y="1534"/>
                <a:ext cx="528" cy="358"/>
              </a:xfrm>
              <a:custGeom>
                <a:avLst/>
                <a:gdLst>
                  <a:gd name="T0" fmla="*/ 2 w 555"/>
                  <a:gd name="T1" fmla="*/ 34 h 358"/>
                  <a:gd name="T2" fmla="*/ 12 w 555"/>
                  <a:gd name="T3" fmla="*/ 55 h 358"/>
                  <a:gd name="T4" fmla="*/ 5 w 555"/>
                  <a:gd name="T5" fmla="*/ 74 h 358"/>
                  <a:gd name="T6" fmla="*/ 12 w 555"/>
                  <a:gd name="T7" fmla="*/ 125 h 358"/>
                  <a:gd name="T8" fmla="*/ 32 w 555"/>
                  <a:gd name="T9" fmla="*/ 196 h 358"/>
                  <a:gd name="T10" fmla="*/ 32 w 555"/>
                  <a:gd name="T11" fmla="*/ 217 h 358"/>
                  <a:gd name="T12" fmla="*/ 47 w 555"/>
                  <a:gd name="T13" fmla="*/ 251 h 358"/>
                  <a:gd name="T14" fmla="*/ 54 w 555"/>
                  <a:gd name="T15" fmla="*/ 304 h 358"/>
                  <a:gd name="T16" fmla="*/ 50 w 555"/>
                  <a:gd name="T17" fmla="*/ 321 h 358"/>
                  <a:gd name="T18" fmla="*/ 58 w 555"/>
                  <a:gd name="T19" fmla="*/ 338 h 358"/>
                  <a:gd name="T20" fmla="*/ 362 w 555"/>
                  <a:gd name="T21" fmla="*/ 330 h 358"/>
                  <a:gd name="T22" fmla="*/ 384 w 555"/>
                  <a:gd name="T23" fmla="*/ 358 h 358"/>
                  <a:gd name="T24" fmla="*/ 415 w 555"/>
                  <a:gd name="T25" fmla="*/ 277 h 358"/>
                  <a:gd name="T26" fmla="*/ 406 w 555"/>
                  <a:gd name="T27" fmla="*/ 246 h 358"/>
                  <a:gd name="T28" fmla="*/ 458 w 555"/>
                  <a:gd name="T29" fmla="*/ 197 h 358"/>
                  <a:gd name="T30" fmla="*/ 469 w 555"/>
                  <a:gd name="T31" fmla="*/ 162 h 358"/>
                  <a:gd name="T32" fmla="*/ 431 w 555"/>
                  <a:gd name="T33" fmla="*/ 110 h 358"/>
                  <a:gd name="T34" fmla="*/ 393 w 555"/>
                  <a:gd name="T35" fmla="*/ 57 h 358"/>
                  <a:gd name="T36" fmla="*/ 384 w 555"/>
                  <a:gd name="T37" fmla="*/ 0 h 358"/>
                  <a:gd name="T38" fmla="*/ 12 w 555"/>
                  <a:gd name="T39" fmla="*/ 8 h 358"/>
                  <a:gd name="T40" fmla="*/ 0 w 555"/>
                  <a:gd name="T41" fmla="*/ 6 h 358"/>
                  <a:gd name="T42" fmla="*/ 2 w 555"/>
                  <a:gd name="T43" fmla="*/ 34 h 358"/>
                  <a:gd name="T44" fmla="*/ 2 w 555"/>
                  <a:gd name="T45" fmla="*/ 34 h 3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5"/>
                  <a:gd name="T70" fmla="*/ 0 h 358"/>
                  <a:gd name="T71" fmla="*/ 555 w 555"/>
                  <a:gd name="T72" fmla="*/ 358 h 3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5" h="358">
                    <a:moveTo>
                      <a:pt x="2" y="34"/>
                    </a:moveTo>
                    <a:lnTo>
                      <a:pt x="12" y="55"/>
                    </a:lnTo>
                    <a:lnTo>
                      <a:pt x="5" y="74"/>
                    </a:lnTo>
                    <a:lnTo>
                      <a:pt x="12" y="125"/>
                    </a:lnTo>
                    <a:lnTo>
                      <a:pt x="37" y="196"/>
                    </a:lnTo>
                    <a:lnTo>
                      <a:pt x="37" y="217"/>
                    </a:lnTo>
                    <a:lnTo>
                      <a:pt x="55" y="251"/>
                    </a:lnTo>
                    <a:lnTo>
                      <a:pt x="63" y="304"/>
                    </a:lnTo>
                    <a:lnTo>
                      <a:pt x="58" y="321"/>
                    </a:lnTo>
                    <a:lnTo>
                      <a:pt x="70" y="338"/>
                    </a:lnTo>
                    <a:lnTo>
                      <a:pt x="429" y="330"/>
                    </a:lnTo>
                    <a:lnTo>
                      <a:pt x="455" y="358"/>
                    </a:lnTo>
                    <a:lnTo>
                      <a:pt x="492" y="277"/>
                    </a:lnTo>
                    <a:lnTo>
                      <a:pt x="481" y="246"/>
                    </a:lnTo>
                    <a:lnTo>
                      <a:pt x="544" y="197"/>
                    </a:lnTo>
                    <a:lnTo>
                      <a:pt x="555" y="162"/>
                    </a:lnTo>
                    <a:lnTo>
                      <a:pt x="510" y="110"/>
                    </a:lnTo>
                    <a:lnTo>
                      <a:pt x="465" y="57"/>
                    </a:lnTo>
                    <a:lnTo>
                      <a:pt x="455" y="0"/>
                    </a:lnTo>
                    <a:lnTo>
                      <a:pt x="13" y="8"/>
                    </a:lnTo>
                    <a:lnTo>
                      <a:pt x="0" y="6"/>
                    </a:lnTo>
                    <a:lnTo>
                      <a:pt x="2" y="34"/>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19" name="Freeform 118"/>
              <p:cNvSpPr>
                <a:spLocks/>
              </p:cNvSpPr>
              <p:nvPr/>
            </p:nvSpPr>
            <p:spPr bwMode="auto">
              <a:xfrm>
                <a:off x="3210" y="1864"/>
                <a:ext cx="592" cy="527"/>
              </a:xfrm>
              <a:custGeom>
                <a:avLst/>
                <a:gdLst>
                  <a:gd name="T0" fmla="*/ 32 w 618"/>
                  <a:gd name="T1" fmla="*/ 76 h 525"/>
                  <a:gd name="T2" fmla="*/ 48 w 618"/>
                  <a:gd name="T3" fmla="*/ 92 h 525"/>
                  <a:gd name="T4" fmla="*/ 55 w 618"/>
                  <a:gd name="T5" fmla="*/ 89 h 525"/>
                  <a:gd name="T6" fmla="*/ 67 w 618"/>
                  <a:gd name="T7" fmla="*/ 107 h 525"/>
                  <a:gd name="T8" fmla="*/ 57 w 618"/>
                  <a:gd name="T9" fmla="*/ 107 h 525"/>
                  <a:gd name="T10" fmla="*/ 48 w 618"/>
                  <a:gd name="T11" fmla="*/ 131 h 525"/>
                  <a:gd name="T12" fmla="*/ 71 w 618"/>
                  <a:gd name="T13" fmla="*/ 170 h 525"/>
                  <a:gd name="T14" fmla="*/ 89 w 618"/>
                  <a:gd name="T15" fmla="*/ 175 h 525"/>
                  <a:gd name="T16" fmla="*/ 86 w 618"/>
                  <a:gd name="T17" fmla="*/ 419 h 525"/>
                  <a:gd name="T18" fmla="*/ 89 w 618"/>
                  <a:gd name="T19" fmla="*/ 479 h 525"/>
                  <a:gd name="T20" fmla="*/ 434 w 618"/>
                  <a:gd name="T21" fmla="*/ 466 h 525"/>
                  <a:gd name="T22" fmla="*/ 439 w 618"/>
                  <a:gd name="T23" fmla="*/ 502 h 525"/>
                  <a:gd name="T24" fmla="*/ 424 w 618"/>
                  <a:gd name="T25" fmla="*/ 525 h 525"/>
                  <a:gd name="T26" fmla="*/ 476 w 618"/>
                  <a:gd name="T27" fmla="*/ 521 h 525"/>
                  <a:gd name="T28" fmla="*/ 488 w 618"/>
                  <a:gd name="T29" fmla="*/ 502 h 525"/>
                  <a:gd name="T30" fmla="*/ 488 w 618"/>
                  <a:gd name="T31" fmla="*/ 479 h 525"/>
                  <a:gd name="T32" fmla="*/ 500 w 618"/>
                  <a:gd name="T33" fmla="*/ 463 h 525"/>
                  <a:gd name="T34" fmla="*/ 503 w 618"/>
                  <a:gd name="T35" fmla="*/ 445 h 525"/>
                  <a:gd name="T36" fmla="*/ 515 w 618"/>
                  <a:gd name="T37" fmla="*/ 444 h 525"/>
                  <a:gd name="T38" fmla="*/ 520 w 618"/>
                  <a:gd name="T39" fmla="*/ 408 h 525"/>
                  <a:gd name="T40" fmla="*/ 502 w 618"/>
                  <a:gd name="T41" fmla="*/ 403 h 525"/>
                  <a:gd name="T42" fmla="*/ 490 w 618"/>
                  <a:gd name="T43" fmla="*/ 377 h 525"/>
                  <a:gd name="T44" fmla="*/ 469 w 618"/>
                  <a:gd name="T45" fmla="*/ 314 h 525"/>
                  <a:gd name="T46" fmla="*/ 448 w 618"/>
                  <a:gd name="T47" fmla="*/ 306 h 525"/>
                  <a:gd name="T48" fmla="*/ 424 w 618"/>
                  <a:gd name="T49" fmla="*/ 282 h 525"/>
                  <a:gd name="T50" fmla="*/ 414 w 618"/>
                  <a:gd name="T51" fmla="*/ 249 h 525"/>
                  <a:gd name="T52" fmla="*/ 429 w 618"/>
                  <a:gd name="T53" fmla="*/ 199 h 525"/>
                  <a:gd name="T54" fmla="*/ 417 w 618"/>
                  <a:gd name="T55" fmla="*/ 190 h 525"/>
                  <a:gd name="T56" fmla="*/ 387 w 618"/>
                  <a:gd name="T57" fmla="*/ 190 h 525"/>
                  <a:gd name="T58" fmla="*/ 380 w 618"/>
                  <a:gd name="T59" fmla="*/ 159 h 525"/>
                  <a:gd name="T60" fmla="*/ 330 w 618"/>
                  <a:gd name="T61" fmla="*/ 97 h 525"/>
                  <a:gd name="T62" fmla="*/ 319 w 618"/>
                  <a:gd name="T63" fmla="*/ 47 h 525"/>
                  <a:gd name="T64" fmla="*/ 324 w 618"/>
                  <a:gd name="T65" fmla="*/ 28 h 525"/>
                  <a:gd name="T66" fmla="*/ 303 w 618"/>
                  <a:gd name="T67" fmla="*/ 0 h 525"/>
                  <a:gd name="T68" fmla="*/ 0 w 618"/>
                  <a:gd name="T69" fmla="*/ 8 h 525"/>
                  <a:gd name="T70" fmla="*/ 32 w 618"/>
                  <a:gd name="T71" fmla="*/ 76 h 525"/>
                  <a:gd name="T72" fmla="*/ 32 w 618"/>
                  <a:gd name="T73" fmla="*/ 76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8"/>
                  <a:gd name="T112" fmla="*/ 0 h 525"/>
                  <a:gd name="T113" fmla="*/ 618 w 618"/>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8" h="525">
                    <a:moveTo>
                      <a:pt x="37" y="76"/>
                    </a:moveTo>
                    <a:lnTo>
                      <a:pt x="56" y="92"/>
                    </a:lnTo>
                    <a:lnTo>
                      <a:pt x="66" y="89"/>
                    </a:lnTo>
                    <a:lnTo>
                      <a:pt x="79" y="107"/>
                    </a:lnTo>
                    <a:lnTo>
                      <a:pt x="68" y="107"/>
                    </a:lnTo>
                    <a:lnTo>
                      <a:pt x="56" y="131"/>
                    </a:lnTo>
                    <a:lnTo>
                      <a:pt x="84" y="170"/>
                    </a:lnTo>
                    <a:lnTo>
                      <a:pt x="105" y="175"/>
                    </a:lnTo>
                    <a:lnTo>
                      <a:pt x="102" y="419"/>
                    </a:lnTo>
                    <a:lnTo>
                      <a:pt x="105" y="479"/>
                    </a:lnTo>
                    <a:lnTo>
                      <a:pt x="516" y="466"/>
                    </a:lnTo>
                    <a:lnTo>
                      <a:pt x="521" y="502"/>
                    </a:lnTo>
                    <a:lnTo>
                      <a:pt x="503" y="525"/>
                    </a:lnTo>
                    <a:lnTo>
                      <a:pt x="566" y="521"/>
                    </a:lnTo>
                    <a:lnTo>
                      <a:pt x="578" y="502"/>
                    </a:lnTo>
                    <a:lnTo>
                      <a:pt x="578" y="479"/>
                    </a:lnTo>
                    <a:lnTo>
                      <a:pt x="594" y="463"/>
                    </a:lnTo>
                    <a:lnTo>
                      <a:pt x="597" y="445"/>
                    </a:lnTo>
                    <a:lnTo>
                      <a:pt x="613" y="444"/>
                    </a:lnTo>
                    <a:lnTo>
                      <a:pt x="618" y="408"/>
                    </a:lnTo>
                    <a:lnTo>
                      <a:pt x="596" y="403"/>
                    </a:lnTo>
                    <a:lnTo>
                      <a:pt x="581" y="377"/>
                    </a:lnTo>
                    <a:lnTo>
                      <a:pt x="558" y="314"/>
                    </a:lnTo>
                    <a:lnTo>
                      <a:pt x="532" y="306"/>
                    </a:lnTo>
                    <a:lnTo>
                      <a:pt x="503" y="282"/>
                    </a:lnTo>
                    <a:lnTo>
                      <a:pt x="492" y="249"/>
                    </a:lnTo>
                    <a:lnTo>
                      <a:pt x="510" y="199"/>
                    </a:lnTo>
                    <a:lnTo>
                      <a:pt x="495" y="190"/>
                    </a:lnTo>
                    <a:lnTo>
                      <a:pt x="460" y="190"/>
                    </a:lnTo>
                    <a:lnTo>
                      <a:pt x="451" y="159"/>
                    </a:lnTo>
                    <a:lnTo>
                      <a:pt x="393" y="97"/>
                    </a:lnTo>
                    <a:lnTo>
                      <a:pt x="379" y="47"/>
                    </a:lnTo>
                    <a:lnTo>
                      <a:pt x="385" y="28"/>
                    </a:lnTo>
                    <a:lnTo>
                      <a:pt x="359" y="0"/>
                    </a:lnTo>
                    <a:lnTo>
                      <a:pt x="0" y="8"/>
                    </a:lnTo>
                    <a:lnTo>
                      <a:pt x="37" y="76"/>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0" name="Freeform 119"/>
              <p:cNvSpPr>
                <a:spLocks/>
              </p:cNvSpPr>
              <p:nvPr/>
            </p:nvSpPr>
            <p:spPr bwMode="auto">
              <a:xfrm>
                <a:off x="3311" y="2330"/>
                <a:ext cx="450" cy="410"/>
              </a:xfrm>
              <a:custGeom>
                <a:avLst/>
                <a:gdLst>
                  <a:gd name="T0" fmla="*/ 14 w 470"/>
                  <a:gd name="T1" fmla="*/ 141 h 410"/>
                  <a:gd name="T2" fmla="*/ 11 w 470"/>
                  <a:gd name="T3" fmla="*/ 339 h 410"/>
                  <a:gd name="T4" fmla="*/ 20 w 470"/>
                  <a:gd name="T5" fmla="*/ 350 h 410"/>
                  <a:gd name="T6" fmla="*/ 50 w 470"/>
                  <a:gd name="T7" fmla="*/ 350 h 410"/>
                  <a:gd name="T8" fmla="*/ 51 w 470"/>
                  <a:gd name="T9" fmla="*/ 410 h 410"/>
                  <a:gd name="T10" fmla="*/ 284 w 470"/>
                  <a:gd name="T11" fmla="*/ 407 h 410"/>
                  <a:gd name="T12" fmla="*/ 281 w 470"/>
                  <a:gd name="T13" fmla="*/ 345 h 410"/>
                  <a:gd name="T14" fmla="*/ 299 w 470"/>
                  <a:gd name="T15" fmla="*/ 277 h 410"/>
                  <a:gd name="T16" fmla="*/ 329 w 470"/>
                  <a:gd name="T17" fmla="*/ 230 h 410"/>
                  <a:gd name="T18" fmla="*/ 326 w 470"/>
                  <a:gd name="T19" fmla="*/ 217 h 410"/>
                  <a:gd name="T20" fmla="*/ 348 w 470"/>
                  <a:gd name="T21" fmla="*/ 174 h 410"/>
                  <a:gd name="T22" fmla="*/ 361 w 470"/>
                  <a:gd name="T23" fmla="*/ 127 h 410"/>
                  <a:gd name="T24" fmla="*/ 356 w 470"/>
                  <a:gd name="T25" fmla="*/ 123 h 410"/>
                  <a:gd name="T26" fmla="*/ 376 w 470"/>
                  <a:gd name="T27" fmla="*/ 106 h 410"/>
                  <a:gd name="T28" fmla="*/ 395 w 470"/>
                  <a:gd name="T29" fmla="*/ 65 h 410"/>
                  <a:gd name="T30" fmla="*/ 387 w 470"/>
                  <a:gd name="T31" fmla="*/ 55 h 410"/>
                  <a:gd name="T32" fmla="*/ 334 w 470"/>
                  <a:gd name="T33" fmla="*/ 59 h 410"/>
                  <a:gd name="T34" fmla="*/ 349 w 470"/>
                  <a:gd name="T35" fmla="*/ 36 h 410"/>
                  <a:gd name="T36" fmla="*/ 346 w 470"/>
                  <a:gd name="T37" fmla="*/ 0 h 410"/>
                  <a:gd name="T38" fmla="*/ 0 w 470"/>
                  <a:gd name="T39" fmla="*/ 13 h 410"/>
                  <a:gd name="T40" fmla="*/ 14 w 470"/>
                  <a:gd name="T41" fmla="*/ 141 h 410"/>
                  <a:gd name="T42" fmla="*/ 14 w 470"/>
                  <a:gd name="T43" fmla="*/ 141 h 4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0"/>
                  <a:gd name="T67" fmla="*/ 0 h 410"/>
                  <a:gd name="T68" fmla="*/ 470 w 470"/>
                  <a:gd name="T69" fmla="*/ 410 h 4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0" h="410">
                    <a:moveTo>
                      <a:pt x="18" y="141"/>
                    </a:moveTo>
                    <a:lnTo>
                      <a:pt x="15" y="339"/>
                    </a:lnTo>
                    <a:lnTo>
                      <a:pt x="24" y="350"/>
                    </a:lnTo>
                    <a:lnTo>
                      <a:pt x="58" y="350"/>
                    </a:lnTo>
                    <a:lnTo>
                      <a:pt x="60" y="410"/>
                    </a:lnTo>
                    <a:lnTo>
                      <a:pt x="338" y="407"/>
                    </a:lnTo>
                    <a:lnTo>
                      <a:pt x="334" y="345"/>
                    </a:lnTo>
                    <a:lnTo>
                      <a:pt x="356" y="277"/>
                    </a:lnTo>
                    <a:lnTo>
                      <a:pt x="392" y="230"/>
                    </a:lnTo>
                    <a:lnTo>
                      <a:pt x="389" y="217"/>
                    </a:lnTo>
                    <a:lnTo>
                      <a:pt x="414" y="174"/>
                    </a:lnTo>
                    <a:lnTo>
                      <a:pt x="429" y="127"/>
                    </a:lnTo>
                    <a:lnTo>
                      <a:pt x="424" y="123"/>
                    </a:lnTo>
                    <a:lnTo>
                      <a:pt x="447" y="106"/>
                    </a:lnTo>
                    <a:lnTo>
                      <a:pt x="470" y="65"/>
                    </a:lnTo>
                    <a:lnTo>
                      <a:pt x="461" y="55"/>
                    </a:lnTo>
                    <a:lnTo>
                      <a:pt x="398" y="59"/>
                    </a:lnTo>
                    <a:lnTo>
                      <a:pt x="416" y="36"/>
                    </a:lnTo>
                    <a:lnTo>
                      <a:pt x="411" y="0"/>
                    </a:lnTo>
                    <a:lnTo>
                      <a:pt x="0" y="13"/>
                    </a:lnTo>
                    <a:lnTo>
                      <a:pt x="18" y="141"/>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1" name="Freeform 120"/>
              <p:cNvSpPr>
                <a:spLocks/>
              </p:cNvSpPr>
              <p:nvPr/>
            </p:nvSpPr>
            <p:spPr bwMode="auto">
              <a:xfrm>
                <a:off x="3369" y="2739"/>
                <a:ext cx="509" cy="450"/>
              </a:xfrm>
              <a:custGeom>
                <a:avLst/>
                <a:gdLst>
                  <a:gd name="T0" fmla="*/ 0 w 531"/>
                  <a:gd name="T1" fmla="*/ 3 h 450"/>
                  <a:gd name="T2" fmla="*/ 5 w 531"/>
                  <a:gd name="T3" fmla="*/ 124 h 450"/>
                  <a:gd name="T4" fmla="*/ 45 w 531"/>
                  <a:gd name="T5" fmla="*/ 213 h 450"/>
                  <a:gd name="T6" fmla="*/ 32 w 531"/>
                  <a:gd name="T7" fmla="*/ 283 h 450"/>
                  <a:gd name="T8" fmla="*/ 33 w 531"/>
                  <a:gd name="T9" fmla="*/ 341 h 450"/>
                  <a:gd name="T10" fmla="*/ 14 w 531"/>
                  <a:gd name="T11" fmla="*/ 370 h 450"/>
                  <a:gd name="T12" fmla="*/ 22 w 531"/>
                  <a:gd name="T13" fmla="*/ 380 h 450"/>
                  <a:gd name="T14" fmla="*/ 81 w 531"/>
                  <a:gd name="T15" fmla="*/ 372 h 450"/>
                  <a:gd name="T16" fmla="*/ 155 w 531"/>
                  <a:gd name="T17" fmla="*/ 395 h 450"/>
                  <a:gd name="T18" fmla="*/ 181 w 531"/>
                  <a:gd name="T19" fmla="*/ 372 h 450"/>
                  <a:gd name="T20" fmla="*/ 253 w 531"/>
                  <a:gd name="T21" fmla="*/ 408 h 450"/>
                  <a:gd name="T22" fmla="*/ 258 w 531"/>
                  <a:gd name="T23" fmla="*/ 427 h 450"/>
                  <a:gd name="T24" fmla="*/ 286 w 531"/>
                  <a:gd name="T25" fmla="*/ 442 h 450"/>
                  <a:gd name="T26" fmla="*/ 300 w 531"/>
                  <a:gd name="T27" fmla="*/ 424 h 450"/>
                  <a:gd name="T28" fmla="*/ 335 w 531"/>
                  <a:gd name="T29" fmla="*/ 440 h 450"/>
                  <a:gd name="T30" fmla="*/ 357 w 531"/>
                  <a:gd name="T31" fmla="*/ 427 h 450"/>
                  <a:gd name="T32" fmla="*/ 353 w 531"/>
                  <a:gd name="T33" fmla="*/ 401 h 450"/>
                  <a:gd name="T34" fmla="*/ 411 w 531"/>
                  <a:gd name="T35" fmla="*/ 424 h 450"/>
                  <a:gd name="T36" fmla="*/ 409 w 531"/>
                  <a:gd name="T37" fmla="*/ 450 h 450"/>
                  <a:gd name="T38" fmla="*/ 449 w 531"/>
                  <a:gd name="T39" fmla="*/ 417 h 450"/>
                  <a:gd name="T40" fmla="*/ 413 w 531"/>
                  <a:gd name="T41" fmla="*/ 412 h 450"/>
                  <a:gd name="T42" fmla="*/ 387 w 531"/>
                  <a:gd name="T43" fmla="*/ 378 h 450"/>
                  <a:gd name="T44" fmla="*/ 419 w 531"/>
                  <a:gd name="T45" fmla="*/ 336 h 450"/>
                  <a:gd name="T46" fmla="*/ 419 w 531"/>
                  <a:gd name="T47" fmla="*/ 312 h 450"/>
                  <a:gd name="T48" fmla="*/ 382 w 531"/>
                  <a:gd name="T49" fmla="*/ 348 h 450"/>
                  <a:gd name="T50" fmla="*/ 365 w 531"/>
                  <a:gd name="T51" fmla="*/ 336 h 450"/>
                  <a:gd name="T52" fmla="*/ 380 w 531"/>
                  <a:gd name="T53" fmla="*/ 317 h 450"/>
                  <a:gd name="T54" fmla="*/ 338 w 531"/>
                  <a:gd name="T55" fmla="*/ 331 h 450"/>
                  <a:gd name="T56" fmla="*/ 313 w 531"/>
                  <a:gd name="T57" fmla="*/ 319 h 450"/>
                  <a:gd name="T58" fmla="*/ 320 w 531"/>
                  <a:gd name="T59" fmla="*/ 297 h 450"/>
                  <a:gd name="T60" fmla="*/ 389 w 531"/>
                  <a:gd name="T61" fmla="*/ 312 h 450"/>
                  <a:gd name="T62" fmla="*/ 362 w 531"/>
                  <a:gd name="T63" fmla="*/ 259 h 450"/>
                  <a:gd name="T64" fmla="*/ 366 w 531"/>
                  <a:gd name="T65" fmla="*/ 220 h 450"/>
                  <a:gd name="T66" fmla="*/ 208 w 531"/>
                  <a:gd name="T67" fmla="*/ 228 h 450"/>
                  <a:gd name="T68" fmla="*/ 227 w 531"/>
                  <a:gd name="T69" fmla="*/ 144 h 450"/>
                  <a:gd name="T70" fmla="*/ 255 w 531"/>
                  <a:gd name="T71" fmla="*/ 102 h 450"/>
                  <a:gd name="T72" fmla="*/ 245 w 531"/>
                  <a:gd name="T73" fmla="*/ 90 h 450"/>
                  <a:gd name="T74" fmla="*/ 234 w 531"/>
                  <a:gd name="T75" fmla="*/ 0 h 450"/>
                  <a:gd name="T76" fmla="*/ 0 w 531"/>
                  <a:gd name="T77" fmla="*/ 3 h 450"/>
                  <a:gd name="T78" fmla="*/ 0 w 531"/>
                  <a:gd name="T79" fmla="*/ 3 h 450"/>
                  <a:gd name="T80" fmla="*/ 0 w 531"/>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1"/>
                  <a:gd name="T124" fmla="*/ 0 h 450"/>
                  <a:gd name="T125" fmla="*/ 531 w 531"/>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1" h="450">
                    <a:moveTo>
                      <a:pt x="0" y="3"/>
                    </a:moveTo>
                    <a:lnTo>
                      <a:pt x="5" y="124"/>
                    </a:lnTo>
                    <a:lnTo>
                      <a:pt x="53" y="213"/>
                    </a:lnTo>
                    <a:lnTo>
                      <a:pt x="36" y="283"/>
                    </a:lnTo>
                    <a:lnTo>
                      <a:pt x="39" y="341"/>
                    </a:lnTo>
                    <a:lnTo>
                      <a:pt x="18" y="370"/>
                    </a:lnTo>
                    <a:lnTo>
                      <a:pt x="26" y="380"/>
                    </a:lnTo>
                    <a:lnTo>
                      <a:pt x="97" y="372"/>
                    </a:lnTo>
                    <a:lnTo>
                      <a:pt x="184" y="395"/>
                    </a:lnTo>
                    <a:lnTo>
                      <a:pt x="214" y="372"/>
                    </a:lnTo>
                    <a:lnTo>
                      <a:pt x="299" y="408"/>
                    </a:lnTo>
                    <a:lnTo>
                      <a:pt x="306" y="427"/>
                    </a:lnTo>
                    <a:lnTo>
                      <a:pt x="338" y="442"/>
                    </a:lnTo>
                    <a:lnTo>
                      <a:pt x="356" y="424"/>
                    </a:lnTo>
                    <a:lnTo>
                      <a:pt x="397" y="440"/>
                    </a:lnTo>
                    <a:lnTo>
                      <a:pt x="422" y="427"/>
                    </a:lnTo>
                    <a:lnTo>
                      <a:pt x="418" y="401"/>
                    </a:lnTo>
                    <a:lnTo>
                      <a:pt x="487" y="424"/>
                    </a:lnTo>
                    <a:lnTo>
                      <a:pt x="484" y="450"/>
                    </a:lnTo>
                    <a:lnTo>
                      <a:pt x="531" y="417"/>
                    </a:lnTo>
                    <a:lnTo>
                      <a:pt x="489" y="412"/>
                    </a:lnTo>
                    <a:lnTo>
                      <a:pt x="458" y="378"/>
                    </a:lnTo>
                    <a:lnTo>
                      <a:pt x="497" y="336"/>
                    </a:lnTo>
                    <a:lnTo>
                      <a:pt x="497" y="312"/>
                    </a:lnTo>
                    <a:lnTo>
                      <a:pt x="453" y="348"/>
                    </a:lnTo>
                    <a:lnTo>
                      <a:pt x="432" y="336"/>
                    </a:lnTo>
                    <a:lnTo>
                      <a:pt x="450" y="317"/>
                    </a:lnTo>
                    <a:lnTo>
                      <a:pt x="401" y="331"/>
                    </a:lnTo>
                    <a:lnTo>
                      <a:pt x="371" y="319"/>
                    </a:lnTo>
                    <a:lnTo>
                      <a:pt x="379" y="297"/>
                    </a:lnTo>
                    <a:lnTo>
                      <a:pt x="461" y="312"/>
                    </a:lnTo>
                    <a:lnTo>
                      <a:pt x="429" y="259"/>
                    </a:lnTo>
                    <a:lnTo>
                      <a:pt x="434" y="220"/>
                    </a:lnTo>
                    <a:lnTo>
                      <a:pt x="246" y="228"/>
                    </a:lnTo>
                    <a:lnTo>
                      <a:pt x="269" y="144"/>
                    </a:lnTo>
                    <a:lnTo>
                      <a:pt x="301" y="102"/>
                    </a:lnTo>
                    <a:lnTo>
                      <a:pt x="291" y="90"/>
                    </a:lnTo>
                    <a:lnTo>
                      <a:pt x="278" y="0"/>
                    </a:lnTo>
                    <a:lnTo>
                      <a:pt x="0" y="3"/>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2" name="Freeform 121"/>
              <p:cNvSpPr>
                <a:spLocks/>
              </p:cNvSpPr>
              <p:nvPr/>
            </p:nvSpPr>
            <p:spPr bwMode="auto">
              <a:xfrm>
                <a:off x="3627" y="1068"/>
                <a:ext cx="505" cy="264"/>
              </a:xfrm>
              <a:custGeom>
                <a:avLst/>
                <a:gdLst>
                  <a:gd name="T0" fmla="*/ 161 w 530"/>
                  <a:gd name="T1" fmla="*/ 173 h 264"/>
                  <a:gd name="T2" fmla="*/ 167 w 530"/>
                  <a:gd name="T3" fmla="*/ 189 h 264"/>
                  <a:gd name="T4" fmla="*/ 182 w 530"/>
                  <a:gd name="T5" fmla="*/ 194 h 264"/>
                  <a:gd name="T6" fmla="*/ 204 w 530"/>
                  <a:gd name="T7" fmla="*/ 264 h 264"/>
                  <a:gd name="T8" fmla="*/ 243 w 530"/>
                  <a:gd name="T9" fmla="*/ 168 h 264"/>
                  <a:gd name="T10" fmla="*/ 265 w 530"/>
                  <a:gd name="T11" fmla="*/ 171 h 264"/>
                  <a:gd name="T12" fmla="*/ 290 w 530"/>
                  <a:gd name="T13" fmla="*/ 157 h 264"/>
                  <a:gd name="T14" fmla="*/ 333 w 530"/>
                  <a:gd name="T15" fmla="*/ 157 h 264"/>
                  <a:gd name="T16" fmla="*/ 348 w 530"/>
                  <a:gd name="T17" fmla="*/ 134 h 264"/>
                  <a:gd name="T18" fmla="*/ 431 w 530"/>
                  <a:gd name="T19" fmla="*/ 137 h 264"/>
                  <a:gd name="T20" fmla="*/ 448 w 530"/>
                  <a:gd name="T21" fmla="*/ 123 h 264"/>
                  <a:gd name="T22" fmla="*/ 419 w 530"/>
                  <a:gd name="T23" fmla="*/ 86 h 264"/>
                  <a:gd name="T24" fmla="*/ 369 w 530"/>
                  <a:gd name="T25" fmla="*/ 87 h 264"/>
                  <a:gd name="T26" fmla="*/ 329 w 530"/>
                  <a:gd name="T27" fmla="*/ 81 h 264"/>
                  <a:gd name="T28" fmla="*/ 276 w 530"/>
                  <a:gd name="T29" fmla="*/ 81 h 264"/>
                  <a:gd name="T30" fmla="*/ 258 w 530"/>
                  <a:gd name="T31" fmla="*/ 112 h 264"/>
                  <a:gd name="T32" fmla="*/ 233 w 530"/>
                  <a:gd name="T33" fmla="*/ 94 h 264"/>
                  <a:gd name="T34" fmla="*/ 205 w 530"/>
                  <a:gd name="T35" fmla="*/ 97 h 264"/>
                  <a:gd name="T36" fmla="*/ 196 w 530"/>
                  <a:gd name="T37" fmla="*/ 65 h 264"/>
                  <a:gd name="T38" fmla="*/ 137 w 530"/>
                  <a:gd name="T39" fmla="*/ 60 h 264"/>
                  <a:gd name="T40" fmla="*/ 130 w 530"/>
                  <a:gd name="T41" fmla="*/ 48 h 264"/>
                  <a:gd name="T42" fmla="*/ 156 w 530"/>
                  <a:gd name="T43" fmla="*/ 14 h 264"/>
                  <a:gd name="T44" fmla="*/ 178 w 530"/>
                  <a:gd name="T45" fmla="*/ 13 h 264"/>
                  <a:gd name="T46" fmla="*/ 156 w 530"/>
                  <a:gd name="T47" fmla="*/ 0 h 264"/>
                  <a:gd name="T48" fmla="*/ 123 w 530"/>
                  <a:gd name="T49" fmla="*/ 10 h 264"/>
                  <a:gd name="T50" fmla="*/ 69 w 530"/>
                  <a:gd name="T51" fmla="*/ 74 h 264"/>
                  <a:gd name="T52" fmla="*/ 41 w 530"/>
                  <a:gd name="T53" fmla="*/ 81 h 264"/>
                  <a:gd name="T54" fmla="*/ 0 w 530"/>
                  <a:gd name="T55" fmla="*/ 113 h 264"/>
                  <a:gd name="T56" fmla="*/ 161 w 530"/>
                  <a:gd name="T57" fmla="*/ 173 h 264"/>
                  <a:gd name="T58" fmla="*/ 161 w 530"/>
                  <a:gd name="T59" fmla="*/ 173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30"/>
                  <a:gd name="T91" fmla="*/ 0 h 264"/>
                  <a:gd name="T92" fmla="*/ 530 w 530"/>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30" h="264">
                    <a:moveTo>
                      <a:pt x="191" y="173"/>
                    </a:moveTo>
                    <a:lnTo>
                      <a:pt x="198" y="189"/>
                    </a:lnTo>
                    <a:lnTo>
                      <a:pt x="216" y="194"/>
                    </a:lnTo>
                    <a:lnTo>
                      <a:pt x="242" y="264"/>
                    </a:lnTo>
                    <a:lnTo>
                      <a:pt x="288" y="168"/>
                    </a:lnTo>
                    <a:lnTo>
                      <a:pt x="313" y="171"/>
                    </a:lnTo>
                    <a:lnTo>
                      <a:pt x="344" y="157"/>
                    </a:lnTo>
                    <a:lnTo>
                      <a:pt x="394" y="157"/>
                    </a:lnTo>
                    <a:lnTo>
                      <a:pt x="412" y="134"/>
                    </a:lnTo>
                    <a:lnTo>
                      <a:pt x="510" y="137"/>
                    </a:lnTo>
                    <a:lnTo>
                      <a:pt x="530" y="123"/>
                    </a:lnTo>
                    <a:lnTo>
                      <a:pt x="497" y="86"/>
                    </a:lnTo>
                    <a:lnTo>
                      <a:pt x="437" y="87"/>
                    </a:lnTo>
                    <a:lnTo>
                      <a:pt x="389" y="81"/>
                    </a:lnTo>
                    <a:lnTo>
                      <a:pt x="327" y="81"/>
                    </a:lnTo>
                    <a:lnTo>
                      <a:pt x="306" y="112"/>
                    </a:lnTo>
                    <a:lnTo>
                      <a:pt x="276" y="94"/>
                    </a:lnTo>
                    <a:lnTo>
                      <a:pt x="243" y="97"/>
                    </a:lnTo>
                    <a:lnTo>
                      <a:pt x="232" y="65"/>
                    </a:lnTo>
                    <a:lnTo>
                      <a:pt x="162" y="60"/>
                    </a:lnTo>
                    <a:lnTo>
                      <a:pt x="154" y="48"/>
                    </a:lnTo>
                    <a:lnTo>
                      <a:pt x="185" y="14"/>
                    </a:lnTo>
                    <a:lnTo>
                      <a:pt x="211" y="13"/>
                    </a:lnTo>
                    <a:lnTo>
                      <a:pt x="185" y="0"/>
                    </a:lnTo>
                    <a:lnTo>
                      <a:pt x="146" y="10"/>
                    </a:lnTo>
                    <a:lnTo>
                      <a:pt x="81" y="74"/>
                    </a:lnTo>
                    <a:lnTo>
                      <a:pt x="49" y="81"/>
                    </a:lnTo>
                    <a:lnTo>
                      <a:pt x="0" y="113"/>
                    </a:lnTo>
                    <a:lnTo>
                      <a:pt x="191" y="173"/>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3" name="Freeform 122"/>
              <p:cNvSpPr>
                <a:spLocks/>
              </p:cNvSpPr>
              <p:nvPr/>
            </p:nvSpPr>
            <p:spPr bwMode="auto">
              <a:xfrm>
                <a:off x="3955" y="1230"/>
                <a:ext cx="341" cy="477"/>
              </a:xfrm>
              <a:custGeom>
                <a:avLst/>
                <a:gdLst>
                  <a:gd name="T0" fmla="*/ 32 w 359"/>
                  <a:gd name="T1" fmla="*/ 395 h 476"/>
                  <a:gd name="T2" fmla="*/ 30 w 359"/>
                  <a:gd name="T3" fmla="*/ 316 h 476"/>
                  <a:gd name="T4" fmla="*/ 5 w 359"/>
                  <a:gd name="T5" fmla="*/ 258 h 476"/>
                  <a:gd name="T6" fmla="*/ 14 w 359"/>
                  <a:gd name="T7" fmla="*/ 136 h 476"/>
                  <a:gd name="T8" fmla="*/ 58 w 359"/>
                  <a:gd name="T9" fmla="*/ 73 h 476"/>
                  <a:gd name="T10" fmla="*/ 54 w 359"/>
                  <a:gd name="T11" fmla="*/ 120 h 476"/>
                  <a:gd name="T12" fmla="*/ 69 w 359"/>
                  <a:gd name="T13" fmla="*/ 110 h 476"/>
                  <a:gd name="T14" fmla="*/ 69 w 359"/>
                  <a:gd name="T15" fmla="*/ 72 h 476"/>
                  <a:gd name="T16" fmla="*/ 85 w 359"/>
                  <a:gd name="T17" fmla="*/ 49 h 476"/>
                  <a:gd name="T18" fmla="*/ 90 w 359"/>
                  <a:gd name="T19" fmla="*/ 7 h 476"/>
                  <a:gd name="T20" fmla="*/ 105 w 359"/>
                  <a:gd name="T21" fmla="*/ 0 h 476"/>
                  <a:gd name="T22" fmla="*/ 196 w 359"/>
                  <a:gd name="T23" fmla="*/ 38 h 476"/>
                  <a:gd name="T24" fmla="*/ 204 w 359"/>
                  <a:gd name="T25" fmla="*/ 68 h 476"/>
                  <a:gd name="T26" fmla="*/ 215 w 359"/>
                  <a:gd name="T27" fmla="*/ 97 h 476"/>
                  <a:gd name="T28" fmla="*/ 218 w 359"/>
                  <a:gd name="T29" fmla="*/ 149 h 476"/>
                  <a:gd name="T30" fmla="*/ 187 w 359"/>
                  <a:gd name="T31" fmla="*/ 195 h 476"/>
                  <a:gd name="T32" fmla="*/ 186 w 359"/>
                  <a:gd name="T33" fmla="*/ 229 h 476"/>
                  <a:gd name="T34" fmla="*/ 204 w 359"/>
                  <a:gd name="T35" fmla="*/ 240 h 476"/>
                  <a:gd name="T36" fmla="*/ 228 w 359"/>
                  <a:gd name="T37" fmla="*/ 193 h 476"/>
                  <a:gd name="T38" fmla="*/ 252 w 359"/>
                  <a:gd name="T39" fmla="*/ 177 h 476"/>
                  <a:gd name="T40" fmla="*/ 268 w 359"/>
                  <a:gd name="T41" fmla="*/ 186 h 476"/>
                  <a:gd name="T42" fmla="*/ 299 w 359"/>
                  <a:gd name="T43" fmla="*/ 292 h 476"/>
                  <a:gd name="T44" fmla="*/ 277 w 359"/>
                  <a:gd name="T45" fmla="*/ 337 h 476"/>
                  <a:gd name="T46" fmla="*/ 272 w 359"/>
                  <a:gd name="T47" fmla="*/ 369 h 476"/>
                  <a:gd name="T48" fmla="*/ 260 w 359"/>
                  <a:gd name="T49" fmla="*/ 379 h 476"/>
                  <a:gd name="T50" fmla="*/ 260 w 359"/>
                  <a:gd name="T51" fmla="*/ 408 h 476"/>
                  <a:gd name="T52" fmla="*/ 245 w 359"/>
                  <a:gd name="T53" fmla="*/ 447 h 476"/>
                  <a:gd name="T54" fmla="*/ 146 w 359"/>
                  <a:gd name="T55" fmla="*/ 463 h 476"/>
                  <a:gd name="T56" fmla="*/ 143 w 359"/>
                  <a:gd name="T57" fmla="*/ 457 h 476"/>
                  <a:gd name="T58" fmla="*/ 0 w 359"/>
                  <a:gd name="T59" fmla="*/ 476 h 476"/>
                  <a:gd name="T60" fmla="*/ 32 w 359"/>
                  <a:gd name="T61" fmla="*/ 395 h 476"/>
                  <a:gd name="T62" fmla="*/ 32 w 359"/>
                  <a:gd name="T63" fmla="*/ 395 h 4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9"/>
                  <a:gd name="T97" fmla="*/ 0 h 476"/>
                  <a:gd name="T98" fmla="*/ 359 w 359"/>
                  <a:gd name="T99" fmla="*/ 476 h 47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9" h="476">
                    <a:moveTo>
                      <a:pt x="40" y="395"/>
                    </a:moveTo>
                    <a:lnTo>
                      <a:pt x="36" y="316"/>
                    </a:lnTo>
                    <a:lnTo>
                      <a:pt x="5" y="258"/>
                    </a:lnTo>
                    <a:lnTo>
                      <a:pt x="18" y="136"/>
                    </a:lnTo>
                    <a:lnTo>
                      <a:pt x="70" y="73"/>
                    </a:lnTo>
                    <a:lnTo>
                      <a:pt x="66" y="120"/>
                    </a:lnTo>
                    <a:lnTo>
                      <a:pt x="82" y="110"/>
                    </a:lnTo>
                    <a:lnTo>
                      <a:pt x="82" y="72"/>
                    </a:lnTo>
                    <a:lnTo>
                      <a:pt x="102" y="49"/>
                    </a:lnTo>
                    <a:lnTo>
                      <a:pt x="108" y="7"/>
                    </a:lnTo>
                    <a:lnTo>
                      <a:pt x="126" y="0"/>
                    </a:lnTo>
                    <a:lnTo>
                      <a:pt x="235" y="38"/>
                    </a:lnTo>
                    <a:lnTo>
                      <a:pt x="244" y="68"/>
                    </a:lnTo>
                    <a:lnTo>
                      <a:pt x="259" y="97"/>
                    </a:lnTo>
                    <a:lnTo>
                      <a:pt x="262" y="149"/>
                    </a:lnTo>
                    <a:lnTo>
                      <a:pt x="225" y="195"/>
                    </a:lnTo>
                    <a:lnTo>
                      <a:pt x="223" y="229"/>
                    </a:lnTo>
                    <a:lnTo>
                      <a:pt x="244" y="240"/>
                    </a:lnTo>
                    <a:lnTo>
                      <a:pt x="274" y="193"/>
                    </a:lnTo>
                    <a:lnTo>
                      <a:pt x="303" y="177"/>
                    </a:lnTo>
                    <a:lnTo>
                      <a:pt x="322" y="186"/>
                    </a:lnTo>
                    <a:lnTo>
                      <a:pt x="359" y="292"/>
                    </a:lnTo>
                    <a:lnTo>
                      <a:pt x="333" y="337"/>
                    </a:lnTo>
                    <a:lnTo>
                      <a:pt x="327" y="369"/>
                    </a:lnTo>
                    <a:lnTo>
                      <a:pt x="312" y="379"/>
                    </a:lnTo>
                    <a:lnTo>
                      <a:pt x="312" y="408"/>
                    </a:lnTo>
                    <a:lnTo>
                      <a:pt x="293" y="447"/>
                    </a:lnTo>
                    <a:lnTo>
                      <a:pt x="175" y="463"/>
                    </a:lnTo>
                    <a:lnTo>
                      <a:pt x="172" y="457"/>
                    </a:lnTo>
                    <a:lnTo>
                      <a:pt x="0" y="476"/>
                    </a:lnTo>
                    <a:lnTo>
                      <a:pt x="40" y="395"/>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4" name="Freeform 123"/>
              <p:cNvSpPr>
                <a:spLocks/>
              </p:cNvSpPr>
              <p:nvPr/>
            </p:nvSpPr>
            <p:spPr bwMode="auto">
              <a:xfrm>
                <a:off x="3436" y="1141"/>
                <a:ext cx="472" cy="503"/>
              </a:xfrm>
              <a:custGeom>
                <a:avLst/>
                <a:gdLst>
                  <a:gd name="T0" fmla="*/ 12 w 492"/>
                  <a:gd name="T1" fmla="*/ 192 h 503"/>
                  <a:gd name="T2" fmla="*/ 11 w 492"/>
                  <a:gd name="T3" fmla="*/ 252 h 503"/>
                  <a:gd name="T4" fmla="*/ 59 w 492"/>
                  <a:gd name="T5" fmla="*/ 289 h 503"/>
                  <a:gd name="T6" fmla="*/ 80 w 492"/>
                  <a:gd name="T7" fmla="*/ 315 h 503"/>
                  <a:gd name="T8" fmla="*/ 121 w 492"/>
                  <a:gd name="T9" fmla="*/ 351 h 503"/>
                  <a:gd name="T10" fmla="*/ 126 w 492"/>
                  <a:gd name="T11" fmla="*/ 393 h 503"/>
                  <a:gd name="T12" fmla="*/ 135 w 492"/>
                  <a:gd name="T13" fmla="*/ 450 h 503"/>
                  <a:gd name="T14" fmla="*/ 173 w 492"/>
                  <a:gd name="T15" fmla="*/ 503 h 503"/>
                  <a:gd name="T16" fmla="*/ 380 w 492"/>
                  <a:gd name="T17" fmla="*/ 489 h 503"/>
                  <a:gd name="T18" fmla="*/ 369 w 492"/>
                  <a:gd name="T19" fmla="*/ 411 h 503"/>
                  <a:gd name="T20" fmla="*/ 387 w 492"/>
                  <a:gd name="T21" fmla="*/ 293 h 503"/>
                  <a:gd name="T22" fmla="*/ 387 w 492"/>
                  <a:gd name="T23" fmla="*/ 260 h 503"/>
                  <a:gd name="T24" fmla="*/ 417 w 492"/>
                  <a:gd name="T25" fmla="*/ 168 h 503"/>
                  <a:gd name="T26" fmla="*/ 409 w 492"/>
                  <a:gd name="T27" fmla="*/ 165 h 503"/>
                  <a:gd name="T28" fmla="*/ 389 w 492"/>
                  <a:gd name="T29" fmla="*/ 218 h 503"/>
                  <a:gd name="T30" fmla="*/ 373 w 492"/>
                  <a:gd name="T31" fmla="*/ 221 h 503"/>
                  <a:gd name="T32" fmla="*/ 366 w 492"/>
                  <a:gd name="T33" fmla="*/ 244 h 503"/>
                  <a:gd name="T34" fmla="*/ 348 w 492"/>
                  <a:gd name="T35" fmla="*/ 259 h 503"/>
                  <a:gd name="T36" fmla="*/ 361 w 492"/>
                  <a:gd name="T37" fmla="*/ 210 h 503"/>
                  <a:gd name="T38" fmla="*/ 373 w 492"/>
                  <a:gd name="T39" fmla="*/ 191 h 503"/>
                  <a:gd name="T40" fmla="*/ 351 w 492"/>
                  <a:gd name="T41" fmla="*/ 121 h 503"/>
                  <a:gd name="T42" fmla="*/ 337 w 492"/>
                  <a:gd name="T43" fmla="*/ 116 h 503"/>
                  <a:gd name="T44" fmla="*/ 330 w 492"/>
                  <a:gd name="T45" fmla="*/ 100 h 503"/>
                  <a:gd name="T46" fmla="*/ 169 w 492"/>
                  <a:gd name="T47" fmla="*/ 40 h 503"/>
                  <a:gd name="T48" fmla="*/ 148 w 492"/>
                  <a:gd name="T49" fmla="*/ 29 h 503"/>
                  <a:gd name="T50" fmla="*/ 137 w 492"/>
                  <a:gd name="T51" fmla="*/ 40 h 503"/>
                  <a:gd name="T52" fmla="*/ 133 w 492"/>
                  <a:gd name="T53" fmla="*/ 37 h 503"/>
                  <a:gd name="T54" fmla="*/ 139 w 492"/>
                  <a:gd name="T55" fmla="*/ 16 h 503"/>
                  <a:gd name="T56" fmla="*/ 143 w 492"/>
                  <a:gd name="T57" fmla="*/ 3 h 503"/>
                  <a:gd name="T58" fmla="*/ 137 w 492"/>
                  <a:gd name="T59" fmla="*/ 0 h 503"/>
                  <a:gd name="T60" fmla="*/ 72 w 492"/>
                  <a:gd name="T61" fmla="*/ 32 h 503"/>
                  <a:gd name="T62" fmla="*/ 64 w 492"/>
                  <a:gd name="T63" fmla="*/ 34 h 503"/>
                  <a:gd name="T64" fmla="*/ 52 w 492"/>
                  <a:gd name="T65" fmla="*/ 26 h 503"/>
                  <a:gd name="T66" fmla="*/ 37 w 492"/>
                  <a:gd name="T67" fmla="*/ 35 h 503"/>
                  <a:gd name="T68" fmla="*/ 41 w 492"/>
                  <a:gd name="T69" fmla="*/ 94 h 503"/>
                  <a:gd name="T70" fmla="*/ 0 w 492"/>
                  <a:gd name="T71" fmla="*/ 152 h 503"/>
                  <a:gd name="T72" fmla="*/ 12 w 492"/>
                  <a:gd name="T73" fmla="*/ 192 h 503"/>
                  <a:gd name="T74" fmla="*/ 12 w 492"/>
                  <a:gd name="T75" fmla="*/ 192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2"/>
                  <a:gd name="T115" fmla="*/ 0 h 503"/>
                  <a:gd name="T116" fmla="*/ 492 w 492"/>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2" h="503">
                    <a:moveTo>
                      <a:pt x="13" y="192"/>
                    </a:moveTo>
                    <a:lnTo>
                      <a:pt x="11" y="252"/>
                    </a:lnTo>
                    <a:lnTo>
                      <a:pt x="71" y="289"/>
                    </a:lnTo>
                    <a:lnTo>
                      <a:pt x="94" y="315"/>
                    </a:lnTo>
                    <a:lnTo>
                      <a:pt x="143" y="351"/>
                    </a:lnTo>
                    <a:lnTo>
                      <a:pt x="149" y="393"/>
                    </a:lnTo>
                    <a:lnTo>
                      <a:pt x="159" y="450"/>
                    </a:lnTo>
                    <a:lnTo>
                      <a:pt x="204" y="503"/>
                    </a:lnTo>
                    <a:lnTo>
                      <a:pt x="449" y="489"/>
                    </a:lnTo>
                    <a:lnTo>
                      <a:pt x="436" y="411"/>
                    </a:lnTo>
                    <a:lnTo>
                      <a:pt x="457" y="293"/>
                    </a:lnTo>
                    <a:lnTo>
                      <a:pt x="457" y="260"/>
                    </a:lnTo>
                    <a:lnTo>
                      <a:pt x="492" y="168"/>
                    </a:lnTo>
                    <a:lnTo>
                      <a:pt x="483" y="165"/>
                    </a:lnTo>
                    <a:lnTo>
                      <a:pt x="460" y="218"/>
                    </a:lnTo>
                    <a:lnTo>
                      <a:pt x="441" y="221"/>
                    </a:lnTo>
                    <a:lnTo>
                      <a:pt x="432" y="244"/>
                    </a:lnTo>
                    <a:lnTo>
                      <a:pt x="411" y="259"/>
                    </a:lnTo>
                    <a:lnTo>
                      <a:pt x="426" y="210"/>
                    </a:lnTo>
                    <a:lnTo>
                      <a:pt x="441" y="191"/>
                    </a:lnTo>
                    <a:lnTo>
                      <a:pt x="415" y="121"/>
                    </a:lnTo>
                    <a:lnTo>
                      <a:pt x="397" y="116"/>
                    </a:lnTo>
                    <a:lnTo>
                      <a:pt x="390" y="100"/>
                    </a:lnTo>
                    <a:lnTo>
                      <a:pt x="199" y="40"/>
                    </a:lnTo>
                    <a:lnTo>
                      <a:pt x="175" y="29"/>
                    </a:lnTo>
                    <a:lnTo>
                      <a:pt x="162" y="40"/>
                    </a:lnTo>
                    <a:lnTo>
                      <a:pt x="157" y="37"/>
                    </a:lnTo>
                    <a:lnTo>
                      <a:pt x="164" y="16"/>
                    </a:lnTo>
                    <a:lnTo>
                      <a:pt x="169" y="3"/>
                    </a:lnTo>
                    <a:lnTo>
                      <a:pt x="162" y="0"/>
                    </a:lnTo>
                    <a:lnTo>
                      <a:pt x="84" y="32"/>
                    </a:lnTo>
                    <a:lnTo>
                      <a:pt x="76" y="34"/>
                    </a:lnTo>
                    <a:lnTo>
                      <a:pt x="60" y="26"/>
                    </a:lnTo>
                    <a:lnTo>
                      <a:pt x="45" y="35"/>
                    </a:lnTo>
                    <a:lnTo>
                      <a:pt x="49" y="94"/>
                    </a:lnTo>
                    <a:lnTo>
                      <a:pt x="0" y="152"/>
                    </a:lnTo>
                    <a:lnTo>
                      <a:pt x="13" y="192"/>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5" name="Freeform 124"/>
              <p:cNvSpPr>
                <a:spLocks/>
              </p:cNvSpPr>
              <p:nvPr/>
            </p:nvSpPr>
            <p:spPr bwMode="auto">
              <a:xfrm>
                <a:off x="3574" y="1630"/>
                <a:ext cx="350" cy="640"/>
              </a:xfrm>
              <a:custGeom>
                <a:avLst/>
                <a:gdLst>
                  <a:gd name="T0" fmla="*/ 6 w 366"/>
                  <a:gd name="T1" fmla="*/ 262 h 640"/>
                  <a:gd name="T2" fmla="*/ 35 w 366"/>
                  <a:gd name="T3" fmla="*/ 181 h 640"/>
                  <a:gd name="T4" fmla="*/ 28 w 366"/>
                  <a:gd name="T5" fmla="*/ 150 h 640"/>
                  <a:gd name="T6" fmla="*/ 80 w 366"/>
                  <a:gd name="T7" fmla="*/ 101 h 640"/>
                  <a:gd name="T8" fmla="*/ 90 w 366"/>
                  <a:gd name="T9" fmla="*/ 66 h 640"/>
                  <a:gd name="T10" fmla="*/ 52 w 366"/>
                  <a:gd name="T11" fmla="*/ 14 h 640"/>
                  <a:gd name="T12" fmla="*/ 258 w 366"/>
                  <a:gd name="T13" fmla="*/ 0 h 640"/>
                  <a:gd name="T14" fmla="*/ 264 w 366"/>
                  <a:gd name="T15" fmla="*/ 37 h 640"/>
                  <a:gd name="T16" fmla="*/ 284 w 366"/>
                  <a:gd name="T17" fmla="*/ 85 h 640"/>
                  <a:gd name="T18" fmla="*/ 302 w 366"/>
                  <a:gd name="T19" fmla="*/ 330 h 640"/>
                  <a:gd name="T20" fmla="*/ 299 w 366"/>
                  <a:gd name="T21" fmla="*/ 380 h 640"/>
                  <a:gd name="T22" fmla="*/ 310 w 366"/>
                  <a:gd name="T23" fmla="*/ 409 h 640"/>
                  <a:gd name="T24" fmla="*/ 297 w 366"/>
                  <a:gd name="T25" fmla="*/ 464 h 640"/>
                  <a:gd name="T26" fmla="*/ 281 w 366"/>
                  <a:gd name="T27" fmla="*/ 488 h 640"/>
                  <a:gd name="T28" fmla="*/ 272 w 366"/>
                  <a:gd name="T29" fmla="*/ 529 h 640"/>
                  <a:gd name="T30" fmla="*/ 281 w 366"/>
                  <a:gd name="T31" fmla="*/ 542 h 640"/>
                  <a:gd name="T32" fmla="*/ 273 w 366"/>
                  <a:gd name="T33" fmla="*/ 564 h 640"/>
                  <a:gd name="T34" fmla="*/ 278 w 366"/>
                  <a:gd name="T35" fmla="*/ 573 h 640"/>
                  <a:gd name="T36" fmla="*/ 253 w 366"/>
                  <a:gd name="T37" fmla="*/ 584 h 640"/>
                  <a:gd name="T38" fmla="*/ 247 w 366"/>
                  <a:gd name="T39" fmla="*/ 624 h 640"/>
                  <a:gd name="T40" fmla="*/ 213 w 366"/>
                  <a:gd name="T41" fmla="*/ 611 h 640"/>
                  <a:gd name="T42" fmla="*/ 195 w 366"/>
                  <a:gd name="T43" fmla="*/ 640 h 640"/>
                  <a:gd name="T44" fmla="*/ 183 w 366"/>
                  <a:gd name="T45" fmla="*/ 637 h 640"/>
                  <a:gd name="T46" fmla="*/ 171 w 366"/>
                  <a:gd name="T47" fmla="*/ 611 h 640"/>
                  <a:gd name="T48" fmla="*/ 152 w 366"/>
                  <a:gd name="T49" fmla="*/ 548 h 640"/>
                  <a:gd name="T50" fmla="*/ 105 w 366"/>
                  <a:gd name="T51" fmla="*/ 516 h 640"/>
                  <a:gd name="T52" fmla="*/ 96 w 366"/>
                  <a:gd name="T53" fmla="*/ 483 h 640"/>
                  <a:gd name="T54" fmla="*/ 111 w 366"/>
                  <a:gd name="T55" fmla="*/ 433 h 640"/>
                  <a:gd name="T56" fmla="*/ 98 w 366"/>
                  <a:gd name="T57" fmla="*/ 424 h 640"/>
                  <a:gd name="T58" fmla="*/ 69 w 366"/>
                  <a:gd name="T59" fmla="*/ 424 h 640"/>
                  <a:gd name="T60" fmla="*/ 60 w 366"/>
                  <a:gd name="T61" fmla="*/ 393 h 640"/>
                  <a:gd name="T62" fmla="*/ 12 w 366"/>
                  <a:gd name="T63" fmla="*/ 331 h 640"/>
                  <a:gd name="T64" fmla="*/ 0 w 366"/>
                  <a:gd name="T65" fmla="*/ 281 h 640"/>
                  <a:gd name="T66" fmla="*/ 6 w 366"/>
                  <a:gd name="T67" fmla="*/ 262 h 640"/>
                  <a:gd name="T68" fmla="*/ 6 w 366"/>
                  <a:gd name="T69" fmla="*/ 262 h 6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6"/>
                  <a:gd name="T106" fmla="*/ 0 h 640"/>
                  <a:gd name="T107" fmla="*/ 366 w 366"/>
                  <a:gd name="T108" fmla="*/ 640 h 6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6" h="640">
                    <a:moveTo>
                      <a:pt x="6" y="262"/>
                    </a:moveTo>
                    <a:lnTo>
                      <a:pt x="43" y="181"/>
                    </a:lnTo>
                    <a:lnTo>
                      <a:pt x="32" y="150"/>
                    </a:lnTo>
                    <a:lnTo>
                      <a:pt x="95" y="101"/>
                    </a:lnTo>
                    <a:lnTo>
                      <a:pt x="106" y="66"/>
                    </a:lnTo>
                    <a:lnTo>
                      <a:pt x="61" y="14"/>
                    </a:lnTo>
                    <a:lnTo>
                      <a:pt x="306" y="0"/>
                    </a:lnTo>
                    <a:lnTo>
                      <a:pt x="312" y="37"/>
                    </a:lnTo>
                    <a:lnTo>
                      <a:pt x="336" y="85"/>
                    </a:lnTo>
                    <a:lnTo>
                      <a:pt x="357" y="330"/>
                    </a:lnTo>
                    <a:lnTo>
                      <a:pt x="353" y="380"/>
                    </a:lnTo>
                    <a:lnTo>
                      <a:pt x="366" y="409"/>
                    </a:lnTo>
                    <a:lnTo>
                      <a:pt x="351" y="464"/>
                    </a:lnTo>
                    <a:lnTo>
                      <a:pt x="332" y="488"/>
                    </a:lnTo>
                    <a:lnTo>
                      <a:pt x="322" y="529"/>
                    </a:lnTo>
                    <a:lnTo>
                      <a:pt x="333" y="542"/>
                    </a:lnTo>
                    <a:lnTo>
                      <a:pt x="323" y="564"/>
                    </a:lnTo>
                    <a:lnTo>
                      <a:pt x="328" y="573"/>
                    </a:lnTo>
                    <a:lnTo>
                      <a:pt x="299" y="584"/>
                    </a:lnTo>
                    <a:lnTo>
                      <a:pt x="293" y="624"/>
                    </a:lnTo>
                    <a:lnTo>
                      <a:pt x="251" y="611"/>
                    </a:lnTo>
                    <a:lnTo>
                      <a:pt x="230" y="640"/>
                    </a:lnTo>
                    <a:lnTo>
                      <a:pt x="217" y="637"/>
                    </a:lnTo>
                    <a:lnTo>
                      <a:pt x="202" y="611"/>
                    </a:lnTo>
                    <a:lnTo>
                      <a:pt x="179" y="548"/>
                    </a:lnTo>
                    <a:lnTo>
                      <a:pt x="124" y="516"/>
                    </a:lnTo>
                    <a:lnTo>
                      <a:pt x="113" y="483"/>
                    </a:lnTo>
                    <a:lnTo>
                      <a:pt x="131" y="433"/>
                    </a:lnTo>
                    <a:lnTo>
                      <a:pt x="116" y="424"/>
                    </a:lnTo>
                    <a:lnTo>
                      <a:pt x="81" y="424"/>
                    </a:lnTo>
                    <a:lnTo>
                      <a:pt x="72" y="393"/>
                    </a:lnTo>
                    <a:lnTo>
                      <a:pt x="14" y="331"/>
                    </a:lnTo>
                    <a:lnTo>
                      <a:pt x="0" y="281"/>
                    </a:lnTo>
                    <a:lnTo>
                      <a:pt x="6" y="262"/>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6" name="Freeform 125"/>
              <p:cNvSpPr>
                <a:spLocks/>
              </p:cNvSpPr>
              <p:nvPr/>
            </p:nvSpPr>
            <p:spPr bwMode="auto">
              <a:xfrm>
                <a:off x="3882" y="1688"/>
                <a:ext cx="276" cy="482"/>
              </a:xfrm>
              <a:custGeom>
                <a:avLst/>
                <a:gdLst>
                  <a:gd name="T0" fmla="*/ 10 w 288"/>
                  <a:gd name="T1" fmla="*/ 482 h 482"/>
                  <a:gd name="T2" fmla="*/ 14 w 288"/>
                  <a:gd name="T3" fmla="*/ 468 h 482"/>
                  <a:gd name="T4" fmla="*/ 61 w 288"/>
                  <a:gd name="T5" fmla="*/ 464 h 482"/>
                  <a:gd name="T6" fmla="*/ 99 w 288"/>
                  <a:gd name="T7" fmla="*/ 450 h 482"/>
                  <a:gd name="T8" fmla="*/ 137 w 288"/>
                  <a:gd name="T9" fmla="*/ 422 h 482"/>
                  <a:gd name="T10" fmla="*/ 170 w 288"/>
                  <a:gd name="T11" fmla="*/ 421 h 482"/>
                  <a:gd name="T12" fmla="*/ 205 w 288"/>
                  <a:gd name="T13" fmla="*/ 351 h 482"/>
                  <a:gd name="T14" fmla="*/ 216 w 288"/>
                  <a:gd name="T15" fmla="*/ 356 h 482"/>
                  <a:gd name="T16" fmla="*/ 243 w 288"/>
                  <a:gd name="T17" fmla="*/ 332 h 482"/>
                  <a:gd name="T18" fmla="*/ 236 w 288"/>
                  <a:gd name="T19" fmla="*/ 314 h 482"/>
                  <a:gd name="T20" fmla="*/ 239 w 288"/>
                  <a:gd name="T21" fmla="*/ 304 h 482"/>
                  <a:gd name="T22" fmla="*/ 212 w 288"/>
                  <a:gd name="T23" fmla="*/ 6 h 482"/>
                  <a:gd name="T24" fmla="*/ 209 w 288"/>
                  <a:gd name="T25" fmla="*/ 0 h 482"/>
                  <a:gd name="T26" fmla="*/ 64 w 288"/>
                  <a:gd name="T27" fmla="*/ 19 h 482"/>
                  <a:gd name="T28" fmla="*/ 36 w 288"/>
                  <a:gd name="T29" fmla="*/ 35 h 482"/>
                  <a:gd name="T30" fmla="*/ 11 w 288"/>
                  <a:gd name="T31" fmla="*/ 27 h 482"/>
                  <a:gd name="T32" fmla="*/ 31 w 288"/>
                  <a:gd name="T33" fmla="*/ 272 h 482"/>
                  <a:gd name="T34" fmla="*/ 27 w 288"/>
                  <a:gd name="T35" fmla="*/ 322 h 482"/>
                  <a:gd name="T36" fmla="*/ 36 w 288"/>
                  <a:gd name="T37" fmla="*/ 351 h 482"/>
                  <a:gd name="T38" fmla="*/ 25 w 288"/>
                  <a:gd name="T39" fmla="*/ 406 h 482"/>
                  <a:gd name="T40" fmla="*/ 10 w 288"/>
                  <a:gd name="T41" fmla="*/ 430 h 482"/>
                  <a:gd name="T42" fmla="*/ 0 w 288"/>
                  <a:gd name="T43" fmla="*/ 471 h 482"/>
                  <a:gd name="T44" fmla="*/ 10 w 288"/>
                  <a:gd name="T45" fmla="*/ 482 h 482"/>
                  <a:gd name="T46" fmla="*/ 10 w 288"/>
                  <a:gd name="T47" fmla="*/ 482 h 4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2"/>
                  <a:gd name="T74" fmla="*/ 288 w 288"/>
                  <a:gd name="T75" fmla="*/ 482 h 4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2">
                    <a:moveTo>
                      <a:pt x="10" y="482"/>
                    </a:moveTo>
                    <a:lnTo>
                      <a:pt x="18" y="468"/>
                    </a:lnTo>
                    <a:lnTo>
                      <a:pt x="73" y="464"/>
                    </a:lnTo>
                    <a:lnTo>
                      <a:pt x="118" y="450"/>
                    </a:lnTo>
                    <a:lnTo>
                      <a:pt x="163" y="422"/>
                    </a:lnTo>
                    <a:lnTo>
                      <a:pt x="201" y="421"/>
                    </a:lnTo>
                    <a:lnTo>
                      <a:pt x="243" y="351"/>
                    </a:lnTo>
                    <a:lnTo>
                      <a:pt x="256" y="356"/>
                    </a:lnTo>
                    <a:lnTo>
                      <a:pt x="288" y="332"/>
                    </a:lnTo>
                    <a:lnTo>
                      <a:pt x="280" y="314"/>
                    </a:lnTo>
                    <a:lnTo>
                      <a:pt x="283" y="304"/>
                    </a:lnTo>
                    <a:lnTo>
                      <a:pt x="251" y="6"/>
                    </a:lnTo>
                    <a:lnTo>
                      <a:pt x="248" y="0"/>
                    </a:lnTo>
                    <a:lnTo>
                      <a:pt x="76" y="19"/>
                    </a:lnTo>
                    <a:lnTo>
                      <a:pt x="44" y="35"/>
                    </a:lnTo>
                    <a:lnTo>
                      <a:pt x="14" y="27"/>
                    </a:lnTo>
                    <a:lnTo>
                      <a:pt x="35" y="272"/>
                    </a:lnTo>
                    <a:lnTo>
                      <a:pt x="31" y="322"/>
                    </a:lnTo>
                    <a:lnTo>
                      <a:pt x="44" y="351"/>
                    </a:lnTo>
                    <a:lnTo>
                      <a:pt x="29" y="406"/>
                    </a:lnTo>
                    <a:lnTo>
                      <a:pt x="10" y="430"/>
                    </a:lnTo>
                    <a:lnTo>
                      <a:pt x="0" y="471"/>
                    </a:lnTo>
                    <a:lnTo>
                      <a:pt x="10" y="482"/>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7" name="Freeform 126"/>
              <p:cNvSpPr>
                <a:spLocks/>
              </p:cNvSpPr>
              <p:nvPr/>
            </p:nvSpPr>
            <p:spPr bwMode="auto">
              <a:xfrm>
                <a:off x="3779" y="1990"/>
                <a:ext cx="645" cy="337"/>
              </a:xfrm>
              <a:custGeom>
                <a:avLst/>
                <a:gdLst>
                  <a:gd name="T0" fmla="*/ 3 w 673"/>
                  <a:gd name="T1" fmla="*/ 319 h 337"/>
                  <a:gd name="T2" fmla="*/ 15 w 673"/>
                  <a:gd name="T3" fmla="*/ 318 h 337"/>
                  <a:gd name="T4" fmla="*/ 20 w 673"/>
                  <a:gd name="T5" fmla="*/ 282 h 337"/>
                  <a:gd name="T6" fmla="*/ 12 w 673"/>
                  <a:gd name="T7" fmla="*/ 280 h 337"/>
                  <a:gd name="T8" fmla="*/ 32 w 673"/>
                  <a:gd name="T9" fmla="*/ 251 h 337"/>
                  <a:gd name="T10" fmla="*/ 66 w 673"/>
                  <a:gd name="T11" fmla="*/ 264 h 337"/>
                  <a:gd name="T12" fmla="*/ 72 w 673"/>
                  <a:gd name="T13" fmla="*/ 224 h 337"/>
                  <a:gd name="T14" fmla="*/ 96 w 673"/>
                  <a:gd name="T15" fmla="*/ 213 h 337"/>
                  <a:gd name="T16" fmla="*/ 92 w 673"/>
                  <a:gd name="T17" fmla="*/ 204 h 337"/>
                  <a:gd name="T18" fmla="*/ 105 w 673"/>
                  <a:gd name="T19" fmla="*/ 166 h 337"/>
                  <a:gd name="T20" fmla="*/ 152 w 673"/>
                  <a:gd name="T21" fmla="*/ 162 h 337"/>
                  <a:gd name="T22" fmla="*/ 190 w 673"/>
                  <a:gd name="T23" fmla="*/ 148 h 337"/>
                  <a:gd name="T24" fmla="*/ 214 w 673"/>
                  <a:gd name="T25" fmla="*/ 128 h 337"/>
                  <a:gd name="T26" fmla="*/ 228 w 673"/>
                  <a:gd name="T27" fmla="*/ 120 h 337"/>
                  <a:gd name="T28" fmla="*/ 260 w 673"/>
                  <a:gd name="T29" fmla="*/ 119 h 337"/>
                  <a:gd name="T30" fmla="*/ 295 w 673"/>
                  <a:gd name="T31" fmla="*/ 49 h 337"/>
                  <a:gd name="T32" fmla="*/ 307 w 673"/>
                  <a:gd name="T33" fmla="*/ 54 h 337"/>
                  <a:gd name="T34" fmla="*/ 334 w 673"/>
                  <a:gd name="T35" fmla="*/ 30 h 337"/>
                  <a:gd name="T36" fmla="*/ 327 w 673"/>
                  <a:gd name="T37" fmla="*/ 12 h 337"/>
                  <a:gd name="T38" fmla="*/ 329 w 673"/>
                  <a:gd name="T39" fmla="*/ 2 h 337"/>
                  <a:gd name="T40" fmla="*/ 354 w 673"/>
                  <a:gd name="T41" fmla="*/ 0 h 337"/>
                  <a:gd name="T42" fmla="*/ 370 w 673"/>
                  <a:gd name="T43" fmla="*/ 7 h 337"/>
                  <a:gd name="T44" fmla="*/ 419 w 673"/>
                  <a:gd name="T45" fmla="*/ 41 h 337"/>
                  <a:gd name="T46" fmla="*/ 454 w 673"/>
                  <a:gd name="T47" fmla="*/ 39 h 337"/>
                  <a:gd name="T48" fmla="*/ 472 w 673"/>
                  <a:gd name="T49" fmla="*/ 26 h 337"/>
                  <a:gd name="T50" fmla="*/ 511 w 673"/>
                  <a:gd name="T51" fmla="*/ 55 h 337"/>
                  <a:gd name="T52" fmla="*/ 522 w 673"/>
                  <a:gd name="T53" fmla="*/ 111 h 337"/>
                  <a:gd name="T54" fmla="*/ 567 w 673"/>
                  <a:gd name="T55" fmla="*/ 149 h 337"/>
                  <a:gd name="T56" fmla="*/ 546 w 673"/>
                  <a:gd name="T57" fmla="*/ 180 h 337"/>
                  <a:gd name="T58" fmla="*/ 508 w 673"/>
                  <a:gd name="T59" fmla="*/ 224 h 337"/>
                  <a:gd name="T60" fmla="*/ 507 w 673"/>
                  <a:gd name="T61" fmla="*/ 234 h 337"/>
                  <a:gd name="T62" fmla="*/ 451 w 673"/>
                  <a:gd name="T63" fmla="*/ 276 h 337"/>
                  <a:gd name="T64" fmla="*/ 137 w 673"/>
                  <a:gd name="T65" fmla="*/ 311 h 337"/>
                  <a:gd name="T66" fmla="*/ 102 w 673"/>
                  <a:gd name="T67" fmla="*/ 308 h 337"/>
                  <a:gd name="T68" fmla="*/ 104 w 673"/>
                  <a:gd name="T69" fmla="*/ 327 h 337"/>
                  <a:gd name="T70" fmla="*/ 0 w 673"/>
                  <a:gd name="T71" fmla="*/ 337 h 337"/>
                  <a:gd name="T72" fmla="*/ 3 w 673"/>
                  <a:gd name="T73" fmla="*/ 319 h 337"/>
                  <a:gd name="T74" fmla="*/ 3 w 673"/>
                  <a:gd name="T75" fmla="*/ 319 h 3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3"/>
                  <a:gd name="T115" fmla="*/ 0 h 337"/>
                  <a:gd name="T116" fmla="*/ 673 w 673"/>
                  <a:gd name="T117" fmla="*/ 337 h 3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3" h="337">
                    <a:moveTo>
                      <a:pt x="3" y="319"/>
                    </a:moveTo>
                    <a:lnTo>
                      <a:pt x="19" y="318"/>
                    </a:lnTo>
                    <a:lnTo>
                      <a:pt x="24" y="282"/>
                    </a:lnTo>
                    <a:lnTo>
                      <a:pt x="15" y="280"/>
                    </a:lnTo>
                    <a:lnTo>
                      <a:pt x="36" y="251"/>
                    </a:lnTo>
                    <a:lnTo>
                      <a:pt x="78" y="264"/>
                    </a:lnTo>
                    <a:lnTo>
                      <a:pt x="84" y="224"/>
                    </a:lnTo>
                    <a:lnTo>
                      <a:pt x="113" y="213"/>
                    </a:lnTo>
                    <a:lnTo>
                      <a:pt x="108" y="204"/>
                    </a:lnTo>
                    <a:lnTo>
                      <a:pt x="125" y="166"/>
                    </a:lnTo>
                    <a:lnTo>
                      <a:pt x="180" y="162"/>
                    </a:lnTo>
                    <a:lnTo>
                      <a:pt x="225" y="148"/>
                    </a:lnTo>
                    <a:lnTo>
                      <a:pt x="254" y="128"/>
                    </a:lnTo>
                    <a:lnTo>
                      <a:pt x="270" y="120"/>
                    </a:lnTo>
                    <a:lnTo>
                      <a:pt x="308" y="119"/>
                    </a:lnTo>
                    <a:lnTo>
                      <a:pt x="350" y="49"/>
                    </a:lnTo>
                    <a:lnTo>
                      <a:pt x="363" y="54"/>
                    </a:lnTo>
                    <a:lnTo>
                      <a:pt x="395" y="30"/>
                    </a:lnTo>
                    <a:lnTo>
                      <a:pt x="387" y="12"/>
                    </a:lnTo>
                    <a:lnTo>
                      <a:pt x="390" y="2"/>
                    </a:lnTo>
                    <a:lnTo>
                      <a:pt x="419" y="0"/>
                    </a:lnTo>
                    <a:lnTo>
                      <a:pt x="439" y="7"/>
                    </a:lnTo>
                    <a:lnTo>
                      <a:pt x="497" y="41"/>
                    </a:lnTo>
                    <a:lnTo>
                      <a:pt x="539" y="39"/>
                    </a:lnTo>
                    <a:lnTo>
                      <a:pt x="559" y="26"/>
                    </a:lnTo>
                    <a:lnTo>
                      <a:pt x="605" y="55"/>
                    </a:lnTo>
                    <a:lnTo>
                      <a:pt x="620" y="111"/>
                    </a:lnTo>
                    <a:lnTo>
                      <a:pt x="673" y="149"/>
                    </a:lnTo>
                    <a:lnTo>
                      <a:pt x="648" y="180"/>
                    </a:lnTo>
                    <a:lnTo>
                      <a:pt x="602" y="224"/>
                    </a:lnTo>
                    <a:lnTo>
                      <a:pt x="601" y="234"/>
                    </a:lnTo>
                    <a:lnTo>
                      <a:pt x="534" y="276"/>
                    </a:lnTo>
                    <a:lnTo>
                      <a:pt x="162" y="311"/>
                    </a:lnTo>
                    <a:lnTo>
                      <a:pt x="121" y="308"/>
                    </a:lnTo>
                    <a:lnTo>
                      <a:pt x="123" y="327"/>
                    </a:lnTo>
                    <a:lnTo>
                      <a:pt x="0" y="337"/>
                    </a:lnTo>
                    <a:lnTo>
                      <a:pt x="3" y="319"/>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8" name="Freeform 127"/>
              <p:cNvSpPr>
                <a:spLocks/>
              </p:cNvSpPr>
              <p:nvPr/>
            </p:nvSpPr>
            <p:spPr bwMode="auto">
              <a:xfrm>
                <a:off x="3708" y="2241"/>
                <a:ext cx="760" cy="263"/>
              </a:xfrm>
              <a:custGeom>
                <a:avLst/>
                <a:gdLst>
                  <a:gd name="T0" fmla="*/ 11 w 794"/>
                  <a:gd name="T1" fmla="*/ 216 h 263"/>
                  <a:gd name="T2" fmla="*/ 10 w 794"/>
                  <a:gd name="T3" fmla="*/ 212 h 263"/>
                  <a:gd name="T4" fmla="*/ 29 w 794"/>
                  <a:gd name="T5" fmla="*/ 195 h 263"/>
                  <a:gd name="T6" fmla="*/ 48 w 794"/>
                  <a:gd name="T7" fmla="*/ 154 h 263"/>
                  <a:gd name="T8" fmla="*/ 39 w 794"/>
                  <a:gd name="T9" fmla="*/ 144 h 263"/>
                  <a:gd name="T10" fmla="*/ 50 w 794"/>
                  <a:gd name="T11" fmla="*/ 125 h 263"/>
                  <a:gd name="T12" fmla="*/ 50 w 794"/>
                  <a:gd name="T13" fmla="*/ 102 h 263"/>
                  <a:gd name="T14" fmla="*/ 63 w 794"/>
                  <a:gd name="T15" fmla="*/ 86 h 263"/>
                  <a:gd name="T16" fmla="*/ 167 w 794"/>
                  <a:gd name="T17" fmla="*/ 76 h 263"/>
                  <a:gd name="T18" fmla="*/ 165 w 794"/>
                  <a:gd name="T19" fmla="*/ 57 h 263"/>
                  <a:gd name="T20" fmla="*/ 199 w 794"/>
                  <a:gd name="T21" fmla="*/ 60 h 263"/>
                  <a:gd name="T22" fmla="*/ 511 w 794"/>
                  <a:gd name="T23" fmla="*/ 25 h 263"/>
                  <a:gd name="T24" fmla="*/ 666 w 794"/>
                  <a:gd name="T25" fmla="*/ 0 h 263"/>
                  <a:gd name="T26" fmla="*/ 638 w 794"/>
                  <a:gd name="T27" fmla="*/ 63 h 263"/>
                  <a:gd name="T28" fmla="*/ 597 w 794"/>
                  <a:gd name="T29" fmla="*/ 75 h 263"/>
                  <a:gd name="T30" fmla="*/ 577 w 794"/>
                  <a:gd name="T31" fmla="*/ 107 h 263"/>
                  <a:gd name="T32" fmla="*/ 501 w 794"/>
                  <a:gd name="T33" fmla="*/ 159 h 263"/>
                  <a:gd name="T34" fmla="*/ 497 w 794"/>
                  <a:gd name="T35" fmla="*/ 178 h 263"/>
                  <a:gd name="T36" fmla="*/ 479 w 794"/>
                  <a:gd name="T37" fmla="*/ 190 h 263"/>
                  <a:gd name="T38" fmla="*/ 479 w 794"/>
                  <a:gd name="T39" fmla="*/ 216 h 263"/>
                  <a:gd name="T40" fmla="*/ 374 w 794"/>
                  <a:gd name="T41" fmla="*/ 230 h 263"/>
                  <a:gd name="T42" fmla="*/ 168 w 794"/>
                  <a:gd name="T43" fmla="*/ 251 h 263"/>
                  <a:gd name="T44" fmla="*/ 0 w 794"/>
                  <a:gd name="T45" fmla="*/ 263 h 263"/>
                  <a:gd name="T46" fmla="*/ 11 w 794"/>
                  <a:gd name="T47" fmla="*/ 216 h 263"/>
                  <a:gd name="T48" fmla="*/ 11 w 794"/>
                  <a:gd name="T49" fmla="*/ 216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4"/>
                  <a:gd name="T76" fmla="*/ 0 h 263"/>
                  <a:gd name="T77" fmla="*/ 794 w 794"/>
                  <a:gd name="T78" fmla="*/ 263 h 2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4" h="263">
                    <a:moveTo>
                      <a:pt x="15" y="216"/>
                    </a:moveTo>
                    <a:lnTo>
                      <a:pt x="10" y="212"/>
                    </a:lnTo>
                    <a:lnTo>
                      <a:pt x="33" y="195"/>
                    </a:lnTo>
                    <a:lnTo>
                      <a:pt x="56" y="154"/>
                    </a:lnTo>
                    <a:lnTo>
                      <a:pt x="47" y="144"/>
                    </a:lnTo>
                    <a:lnTo>
                      <a:pt x="59" y="125"/>
                    </a:lnTo>
                    <a:lnTo>
                      <a:pt x="59" y="102"/>
                    </a:lnTo>
                    <a:lnTo>
                      <a:pt x="75" y="86"/>
                    </a:lnTo>
                    <a:lnTo>
                      <a:pt x="198" y="76"/>
                    </a:lnTo>
                    <a:lnTo>
                      <a:pt x="196" y="57"/>
                    </a:lnTo>
                    <a:lnTo>
                      <a:pt x="237" y="60"/>
                    </a:lnTo>
                    <a:lnTo>
                      <a:pt x="609" y="25"/>
                    </a:lnTo>
                    <a:lnTo>
                      <a:pt x="794" y="0"/>
                    </a:lnTo>
                    <a:lnTo>
                      <a:pt x="761" y="63"/>
                    </a:lnTo>
                    <a:lnTo>
                      <a:pt x="711" y="75"/>
                    </a:lnTo>
                    <a:lnTo>
                      <a:pt x="687" y="107"/>
                    </a:lnTo>
                    <a:lnTo>
                      <a:pt x="596" y="159"/>
                    </a:lnTo>
                    <a:lnTo>
                      <a:pt x="591" y="178"/>
                    </a:lnTo>
                    <a:lnTo>
                      <a:pt x="569" y="190"/>
                    </a:lnTo>
                    <a:lnTo>
                      <a:pt x="569" y="216"/>
                    </a:lnTo>
                    <a:lnTo>
                      <a:pt x="446" y="230"/>
                    </a:lnTo>
                    <a:lnTo>
                      <a:pt x="200" y="251"/>
                    </a:lnTo>
                    <a:lnTo>
                      <a:pt x="0" y="263"/>
                    </a:lnTo>
                    <a:lnTo>
                      <a:pt x="15" y="216"/>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29" name="Freeform 128"/>
              <p:cNvSpPr>
                <a:spLocks/>
              </p:cNvSpPr>
              <p:nvPr/>
            </p:nvSpPr>
            <p:spPr bwMode="auto">
              <a:xfrm>
                <a:off x="3604" y="2492"/>
                <a:ext cx="316" cy="557"/>
              </a:xfrm>
              <a:custGeom>
                <a:avLst/>
                <a:gdLst>
                  <a:gd name="T0" fmla="*/ 19 w 330"/>
                  <a:gd name="T1" fmla="*/ 389 h 557"/>
                  <a:gd name="T2" fmla="*/ 47 w 330"/>
                  <a:gd name="T3" fmla="*/ 347 h 557"/>
                  <a:gd name="T4" fmla="*/ 37 w 330"/>
                  <a:gd name="T5" fmla="*/ 335 h 557"/>
                  <a:gd name="T6" fmla="*/ 28 w 330"/>
                  <a:gd name="T7" fmla="*/ 245 h 557"/>
                  <a:gd name="T8" fmla="*/ 24 w 330"/>
                  <a:gd name="T9" fmla="*/ 183 h 557"/>
                  <a:gd name="T10" fmla="*/ 42 w 330"/>
                  <a:gd name="T11" fmla="*/ 115 h 557"/>
                  <a:gd name="T12" fmla="*/ 73 w 330"/>
                  <a:gd name="T13" fmla="*/ 68 h 557"/>
                  <a:gd name="T14" fmla="*/ 70 w 330"/>
                  <a:gd name="T15" fmla="*/ 55 h 557"/>
                  <a:gd name="T16" fmla="*/ 91 w 330"/>
                  <a:gd name="T17" fmla="*/ 12 h 557"/>
                  <a:gd name="T18" fmla="*/ 259 w 330"/>
                  <a:gd name="T19" fmla="*/ 0 h 557"/>
                  <a:gd name="T20" fmla="*/ 267 w 330"/>
                  <a:gd name="T21" fmla="*/ 10 h 557"/>
                  <a:gd name="T22" fmla="*/ 259 w 330"/>
                  <a:gd name="T23" fmla="*/ 356 h 557"/>
                  <a:gd name="T24" fmla="*/ 278 w 330"/>
                  <a:gd name="T25" fmla="*/ 523 h 557"/>
                  <a:gd name="T26" fmla="*/ 270 w 330"/>
                  <a:gd name="T27" fmla="*/ 531 h 557"/>
                  <a:gd name="T28" fmla="*/ 236 w 330"/>
                  <a:gd name="T29" fmla="*/ 521 h 557"/>
                  <a:gd name="T30" fmla="*/ 181 w 330"/>
                  <a:gd name="T31" fmla="*/ 557 h 557"/>
                  <a:gd name="T32" fmla="*/ 154 w 330"/>
                  <a:gd name="T33" fmla="*/ 504 h 557"/>
                  <a:gd name="T34" fmla="*/ 158 w 330"/>
                  <a:gd name="T35" fmla="*/ 465 h 557"/>
                  <a:gd name="T36" fmla="*/ 0 w 330"/>
                  <a:gd name="T37" fmla="*/ 473 h 557"/>
                  <a:gd name="T38" fmla="*/ 19 w 330"/>
                  <a:gd name="T39" fmla="*/ 389 h 557"/>
                  <a:gd name="T40" fmla="*/ 19 w 330"/>
                  <a:gd name="T41" fmla="*/ 389 h 5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0"/>
                  <a:gd name="T64" fmla="*/ 0 h 557"/>
                  <a:gd name="T65" fmla="*/ 330 w 330"/>
                  <a:gd name="T66" fmla="*/ 557 h 5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0" h="557">
                    <a:moveTo>
                      <a:pt x="23" y="389"/>
                    </a:moveTo>
                    <a:lnTo>
                      <a:pt x="55" y="347"/>
                    </a:lnTo>
                    <a:lnTo>
                      <a:pt x="45" y="335"/>
                    </a:lnTo>
                    <a:lnTo>
                      <a:pt x="32" y="245"/>
                    </a:lnTo>
                    <a:lnTo>
                      <a:pt x="28" y="183"/>
                    </a:lnTo>
                    <a:lnTo>
                      <a:pt x="50" y="115"/>
                    </a:lnTo>
                    <a:lnTo>
                      <a:pt x="86" y="68"/>
                    </a:lnTo>
                    <a:lnTo>
                      <a:pt x="83" y="55"/>
                    </a:lnTo>
                    <a:lnTo>
                      <a:pt x="108" y="12"/>
                    </a:lnTo>
                    <a:lnTo>
                      <a:pt x="308" y="0"/>
                    </a:lnTo>
                    <a:lnTo>
                      <a:pt x="317" y="10"/>
                    </a:lnTo>
                    <a:lnTo>
                      <a:pt x="308" y="356"/>
                    </a:lnTo>
                    <a:lnTo>
                      <a:pt x="330" y="523"/>
                    </a:lnTo>
                    <a:lnTo>
                      <a:pt x="322" y="531"/>
                    </a:lnTo>
                    <a:lnTo>
                      <a:pt x="280" y="521"/>
                    </a:lnTo>
                    <a:lnTo>
                      <a:pt x="215" y="557"/>
                    </a:lnTo>
                    <a:lnTo>
                      <a:pt x="183" y="504"/>
                    </a:lnTo>
                    <a:lnTo>
                      <a:pt x="188" y="465"/>
                    </a:lnTo>
                    <a:lnTo>
                      <a:pt x="0" y="473"/>
                    </a:lnTo>
                    <a:lnTo>
                      <a:pt x="23" y="389"/>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0" name="Freeform 129"/>
              <p:cNvSpPr>
                <a:spLocks/>
              </p:cNvSpPr>
              <p:nvPr/>
            </p:nvSpPr>
            <p:spPr bwMode="auto">
              <a:xfrm>
                <a:off x="3899" y="2471"/>
                <a:ext cx="339" cy="560"/>
              </a:xfrm>
              <a:custGeom>
                <a:avLst/>
                <a:gdLst>
                  <a:gd name="T0" fmla="*/ 9 w 354"/>
                  <a:gd name="T1" fmla="*/ 31 h 562"/>
                  <a:gd name="T2" fmla="*/ 0 w 354"/>
                  <a:gd name="T3" fmla="*/ 377 h 562"/>
                  <a:gd name="T4" fmla="*/ 18 w 354"/>
                  <a:gd name="T5" fmla="*/ 544 h 562"/>
                  <a:gd name="T6" fmla="*/ 39 w 354"/>
                  <a:gd name="T7" fmla="*/ 551 h 562"/>
                  <a:gd name="T8" fmla="*/ 57 w 354"/>
                  <a:gd name="T9" fmla="*/ 538 h 562"/>
                  <a:gd name="T10" fmla="*/ 70 w 354"/>
                  <a:gd name="T11" fmla="*/ 551 h 562"/>
                  <a:gd name="T12" fmla="*/ 53 w 354"/>
                  <a:gd name="T13" fmla="*/ 562 h 562"/>
                  <a:gd name="T14" fmla="*/ 94 w 354"/>
                  <a:gd name="T15" fmla="*/ 549 h 562"/>
                  <a:gd name="T16" fmla="*/ 102 w 354"/>
                  <a:gd name="T17" fmla="*/ 534 h 562"/>
                  <a:gd name="T18" fmla="*/ 97 w 354"/>
                  <a:gd name="T19" fmla="*/ 525 h 562"/>
                  <a:gd name="T20" fmla="*/ 99 w 354"/>
                  <a:gd name="T21" fmla="*/ 510 h 562"/>
                  <a:gd name="T22" fmla="*/ 79 w 354"/>
                  <a:gd name="T23" fmla="*/ 489 h 562"/>
                  <a:gd name="T24" fmla="*/ 79 w 354"/>
                  <a:gd name="T25" fmla="*/ 471 h 562"/>
                  <a:gd name="T26" fmla="*/ 298 w 354"/>
                  <a:gd name="T27" fmla="*/ 449 h 562"/>
                  <a:gd name="T28" fmla="*/ 280 w 354"/>
                  <a:gd name="T29" fmla="*/ 360 h 562"/>
                  <a:gd name="T30" fmla="*/ 291 w 354"/>
                  <a:gd name="T31" fmla="*/ 306 h 562"/>
                  <a:gd name="T32" fmla="*/ 264 w 354"/>
                  <a:gd name="T33" fmla="*/ 237 h 562"/>
                  <a:gd name="T34" fmla="*/ 207 w 354"/>
                  <a:gd name="T35" fmla="*/ 0 h 562"/>
                  <a:gd name="T36" fmla="*/ 0 w 354"/>
                  <a:gd name="T37" fmla="*/ 21 h 562"/>
                  <a:gd name="T38" fmla="*/ 9 w 354"/>
                  <a:gd name="T39" fmla="*/ 31 h 562"/>
                  <a:gd name="T40" fmla="*/ 9 w 354"/>
                  <a:gd name="T41" fmla="*/ 31 h 5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2"/>
                  <a:gd name="T65" fmla="*/ 354 w 354"/>
                  <a:gd name="T66" fmla="*/ 562 h 5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2">
                    <a:moveTo>
                      <a:pt x="9" y="31"/>
                    </a:moveTo>
                    <a:lnTo>
                      <a:pt x="0" y="377"/>
                    </a:lnTo>
                    <a:lnTo>
                      <a:pt x="22" y="544"/>
                    </a:lnTo>
                    <a:lnTo>
                      <a:pt x="47" y="551"/>
                    </a:lnTo>
                    <a:lnTo>
                      <a:pt x="69" y="538"/>
                    </a:lnTo>
                    <a:lnTo>
                      <a:pt x="82" y="551"/>
                    </a:lnTo>
                    <a:lnTo>
                      <a:pt x="63" y="562"/>
                    </a:lnTo>
                    <a:lnTo>
                      <a:pt x="111" y="549"/>
                    </a:lnTo>
                    <a:lnTo>
                      <a:pt x="121" y="534"/>
                    </a:lnTo>
                    <a:lnTo>
                      <a:pt x="115" y="525"/>
                    </a:lnTo>
                    <a:lnTo>
                      <a:pt x="118" y="510"/>
                    </a:lnTo>
                    <a:lnTo>
                      <a:pt x="95" y="489"/>
                    </a:lnTo>
                    <a:lnTo>
                      <a:pt x="95" y="471"/>
                    </a:lnTo>
                    <a:lnTo>
                      <a:pt x="354" y="449"/>
                    </a:lnTo>
                    <a:lnTo>
                      <a:pt x="333" y="360"/>
                    </a:lnTo>
                    <a:lnTo>
                      <a:pt x="346" y="306"/>
                    </a:lnTo>
                    <a:lnTo>
                      <a:pt x="314" y="237"/>
                    </a:lnTo>
                    <a:lnTo>
                      <a:pt x="246" y="0"/>
                    </a:lnTo>
                    <a:lnTo>
                      <a:pt x="0" y="21"/>
                    </a:lnTo>
                    <a:lnTo>
                      <a:pt x="9" y="31"/>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1" name="Freeform 130"/>
              <p:cNvSpPr>
                <a:spLocks/>
              </p:cNvSpPr>
              <p:nvPr/>
            </p:nvSpPr>
            <p:spPr bwMode="auto">
              <a:xfrm>
                <a:off x="4135" y="2442"/>
                <a:ext cx="480" cy="513"/>
              </a:xfrm>
              <a:custGeom>
                <a:avLst/>
                <a:gdLst>
                  <a:gd name="T0" fmla="*/ 57 w 500"/>
                  <a:gd name="T1" fmla="*/ 266 h 513"/>
                  <a:gd name="T2" fmla="*/ 84 w 500"/>
                  <a:gd name="T3" fmla="*/ 335 h 513"/>
                  <a:gd name="T4" fmla="*/ 74 w 500"/>
                  <a:gd name="T5" fmla="*/ 389 h 513"/>
                  <a:gd name="T6" fmla="*/ 91 w 500"/>
                  <a:gd name="T7" fmla="*/ 478 h 513"/>
                  <a:gd name="T8" fmla="*/ 108 w 500"/>
                  <a:gd name="T9" fmla="*/ 507 h 513"/>
                  <a:gd name="T10" fmla="*/ 332 w 500"/>
                  <a:gd name="T11" fmla="*/ 492 h 513"/>
                  <a:gd name="T12" fmla="*/ 335 w 500"/>
                  <a:gd name="T13" fmla="*/ 510 h 513"/>
                  <a:gd name="T14" fmla="*/ 349 w 500"/>
                  <a:gd name="T15" fmla="*/ 513 h 513"/>
                  <a:gd name="T16" fmla="*/ 344 w 500"/>
                  <a:gd name="T17" fmla="*/ 469 h 513"/>
                  <a:gd name="T18" fmla="*/ 353 w 500"/>
                  <a:gd name="T19" fmla="*/ 458 h 513"/>
                  <a:gd name="T20" fmla="*/ 386 w 500"/>
                  <a:gd name="T21" fmla="*/ 466 h 513"/>
                  <a:gd name="T22" fmla="*/ 391 w 500"/>
                  <a:gd name="T23" fmla="*/ 435 h 513"/>
                  <a:gd name="T24" fmla="*/ 387 w 500"/>
                  <a:gd name="T25" fmla="*/ 395 h 513"/>
                  <a:gd name="T26" fmla="*/ 401 w 500"/>
                  <a:gd name="T27" fmla="*/ 384 h 513"/>
                  <a:gd name="T28" fmla="*/ 422 w 500"/>
                  <a:gd name="T29" fmla="*/ 306 h 513"/>
                  <a:gd name="T30" fmla="*/ 408 w 500"/>
                  <a:gd name="T31" fmla="*/ 303 h 513"/>
                  <a:gd name="T32" fmla="*/ 353 w 500"/>
                  <a:gd name="T33" fmla="*/ 202 h 513"/>
                  <a:gd name="T34" fmla="*/ 234 w 500"/>
                  <a:gd name="T35" fmla="*/ 76 h 513"/>
                  <a:gd name="T36" fmla="*/ 183 w 500"/>
                  <a:gd name="T37" fmla="*/ 37 h 513"/>
                  <a:gd name="T38" fmla="*/ 200 w 500"/>
                  <a:gd name="T39" fmla="*/ 0 h 513"/>
                  <a:gd name="T40" fmla="*/ 103 w 500"/>
                  <a:gd name="T41" fmla="*/ 15 h 513"/>
                  <a:gd name="T42" fmla="*/ 0 w 500"/>
                  <a:gd name="T43" fmla="*/ 29 h 513"/>
                  <a:gd name="T44" fmla="*/ 57 w 500"/>
                  <a:gd name="T45" fmla="*/ 266 h 513"/>
                  <a:gd name="T46" fmla="*/ 57 w 500"/>
                  <a:gd name="T47" fmla="*/ 266 h 5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3"/>
                  <a:gd name="T74" fmla="*/ 500 w 500"/>
                  <a:gd name="T75" fmla="*/ 513 h 5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3">
                    <a:moveTo>
                      <a:pt x="68" y="266"/>
                    </a:moveTo>
                    <a:lnTo>
                      <a:pt x="100" y="335"/>
                    </a:lnTo>
                    <a:lnTo>
                      <a:pt x="87" y="389"/>
                    </a:lnTo>
                    <a:lnTo>
                      <a:pt x="108" y="478"/>
                    </a:lnTo>
                    <a:lnTo>
                      <a:pt x="128" y="507"/>
                    </a:lnTo>
                    <a:lnTo>
                      <a:pt x="395" y="492"/>
                    </a:lnTo>
                    <a:lnTo>
                      <a:pt x="398" y="510"/>
                    </a:lnTo>
                    <a:lnTo>
                      <a:pt x="414" y="513"/>
                    </a:lnTo>
                    <a:lnTo>
                      <a:pt x="408" y="469"/>
                    </a:lnTo>
                    <a:lnTo>
                      <a:pt x="419" y="458"/>
                    </a:lnTo>
                    <a:lnTo>
                      <a:pt x="458" y="466"/>
                    </a:lnTo>
                    <a:lnTo>
                      <a:pt x="464" y="435"/>
                    </a:lnTo>
                    <a:lnTo>
                      <a:pt x="460" y="395"/>
                    </a:lnTo>
                    <a:lnTo>
                      <a:pt x="476" y="384"/>
                    </a:lnTo>
                    <a:lnTo>
                      <a:pt x="500" y="306"/>
                    </a:lnTo>
                    <a:lnTo>
                      <a:pt x="484" y="303"/>
                    </a:lnTo>
                    <a:lnTo>
                      <a:pt x="419" y="202"/>
                    </a:lnTo>
                    <a:lnTo>
                      <a:pt x="278" y="76"/>
                    </a:lnTo>
                    <a:lnTo>
                      <a:pt x="217" y="37"/>
                    </a:lnTo>
                    <a:lnTo>
                      <a:pt x="238" y="0"/>
                    </a:lnTo>
                    <a:lnTo>
                      <a:pt x="123" y="15"/>
                    </a:lnTo>
                    <a:lnTo>
                      <a:pt x="0" y="29"/>
                    </a:lnTo>
                    <a:lnTo>
                      <a:pt x="68" y="266"/>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2" name="Freeform 131"/>
              <p:cNvSpPr>
                <a:spLocks/>
              </p:cNvSpPr>
              <p:nvPr/>
            </p:nvSpPr>
            <p:spPr bwMode="auto">
              <a:xfrm>
                <a:off x="3989" y="2900"/>
                <a:ext cx="809" cy="623"/>
              </a:xfrm>
              <a:custGeom>
                <a:avLst/>
                <a:gdLst>
                  <a:gd name="T0" fmla="*/ 0 w 844"/>
                  <a:gd name="T1" fmla="*/ 60 h 623"/>
                  <a:gd name="T2" fmla="*/ 19 w 844"/>
                  <a:gd name="T3" fmla="*/ 81 h 623"/>
                  <a:gd name="T4" fmla="*/ 16 w 844"/>
                  <a:gd name="T5" fmla="*/ 96 h 623"/>
                  <a:gd name="T6" fmla="*/ 22 w 844"/>
                  <a:gd name="T7" fmla="*/ 105 h 623"/>
                  <a:gd name="T8" fmla="*/ 12 w 844"/>
                  <a:gd name="T9" fmla="*/ 120 h 623"/>
                  <a:gd name="T10" fmla="*/ 97 w 844"/>
                  <a:gd name="T11" fmla="*/ 86 h 623"/>
                  <a:gd name="T12" fmla="*/ 203 w 844"/>
                  <a:gd name="T13" fmla="*/ 165 h 623"/>
                  <a:gd name="T14" fmla="*/ 290 w 844"/>
                  <a:gd name="T15" fmla="*/ 110 h 623"/>
                  <a:gd name="T16" fmla="*/ 340 w 844"/>
                  <a:gd name="T17" fmla="*/ 123 h 623"/>
                  <a:gd name="T18" fmla="*/ 403 w 844"/>
                  <a:gd name="T19" fmla="*/ 198 h 623"/>
                  <a:gd name="T20" fmla="*/ 427 w 844"/>
                  <a:gd name="T21" fmla="*/ 198 h 623"/>
                  <a:gd name="T22" fmla="*/ 447 w 844"/>
                  <a:gd name="T23" fmla="*/ 249 h 623"/>
                  <a:gd name="T24" fmla="*/ 442 w 844"/>
                  <a:gd name="T25" fmla="*/ 348 h 623"/>
                  <a:gd name="T26" fmla="*/ 458 w 844"/>
                  <a:gd name="T27" fmla="*/ 359 h 623"/>
                  <a:gd name="T28" fmla="*/ 460 w 844"/>
                  <a:gd name="T29" fmla="*/ 342 h 623"/>
                  <a:gd name="T30" fmla="*/ 482 w 844"/>
                  <a:gd name="T31" fmla="*/ 342 h 623"/>
                  <a:gd name="T32" fmla="*/ 460 w 844"/>
                  <a:gd name="T33" fmla="*/ 389 h 623"/>
                  <a:gd name="T34" fmla="*/ 514 w 844"/>
                  <a:gd name="T35" fmla="*/ 453 h 623"/>
                  <a:gd name="T36" fmla="*/ 523 w 844"/>
                  <a:gd name="T37" fmla="*/ 436 h 623"/>
                  <a:gd name="T38" fmla="*/ 527 w 844"/>
                  <a:gd name="T39" fmla="*/ 481 h 623"/>
                  <a:gd name="T40" fmla="*/ 545 w 844"/>
                  <a:gd name="T41" fmla="*/ 491 h 623"/>
                  <a:gd name="T42" fmla="*/ 563 w 844"/>
                  <a:gd name="T43" fmla="*/ 546 h 623"/>
                  <a:gd name="T44" fmla="*/ 582 w 844"/>
                  <a:gd name="T45" fmla="*/ 546 h 623"/>
                  <a:gd name="T46" fmla="*/ 623 w 844"/>
                  <a:gd name="T47" fmla="*/ 597 h 623"/>
                  <a:gd name="T48" fmla="*/ 646 w 844"/>
                  <a:gd name="T49" fmla="*/ 601 h 623"/>
                  <a:gd name="T50" fmla="*/ 646 w 844"/>
                  <a:gd name="T51" fmla="*/ 609 h 623"/>
                  <a:gd name="T52" fmla="*/ 630 w 844"/>
                  <a:gd name="T53" fmla="*/ 623 h 623"/>
                  <a:gd name="T54" fmla="*/ 666 w 844"/>
                  <a:gd name="T55" fmla="*/ 617 h 623"/>
                  <a:gd name="T56" fmla="*/ 689 w 844"/>
                  <a:gd name="T57" fmla="*/ 605 h 623"/>
                  <a:gd name="T58" fmla="*/ 702 w 844"/>
                  <a:gd name="T59" fmla="*/ 533 h 623"/>
                  <a:gd name="T60" fmla="*/ 709 w 844"/>
                  <a:gd name="T61" fmla="*/ 536 h 623"/>
                  <a:gd name="T62" fmla="*/ 703 w 844"/>
                  <a:gd name="T63" fmla="*/ 436 h 623"/>
                  <a:gd name="T64" fmla="*/ 694 w 844"/>
                  <a:gd name="T65" fmla="*/ 406 h 623"/>
                  <a:gd name="T66" fmla="*/ 617 w 844"/>
                  <a:gd name="T67" fmla="*/ 261 h 623"/>
                  <a:gd name="T68" fmla="*/ 558 w 844"/>
                  <a:gd name="T69" fmla="*/ 123 h 623"/>
                  <a:gd name="T70" fmla="*/ 522 w 844"/>
                  <a:gd name="T71" fmla="*/ 10 h 623"/>
                  <a:gd name="T72" fmla="*/ 511 w 844"/>
                  <a:gd name="T73" fmla="*/ 8 h 623"/>
                  <a:gd name="T74" fmla="*/ 480 w 844"/>
                  <a:gd name="T75" fmla="*/ 0 h 623"/>
                  <a:gd name="T76" fmla="*/ 469 w 844"/>
                  <a:gd name="T77" fmla="*/ 11 h 623"/>
                  <a:gd name="T78" fmla="*/ 475 w 844"/>
                  <a:gd name="T79" fmla="*/ 55 h 623"/>
                  <a:gd name="T80" fmla="*/ 462 w 844"/>
                  <a:gd name="T81" fmla="*/ 52 h 623"/>
                  <a:gd name="T82" fmla="*/ 460 w 844"/>
                  <a:gd name="T83" fmla="*/ 34 h 623"/>
                  <a:gd name="T84" fmla="*/ 235 w 844"/>
                  <a:gd name="T85" fmla="*/ 49 h 623"/>
                  <a:gd name="T86" fmla="*/ 217 w 844"/>
                  <a:gd name="T87" fmla="*/ 20 h 623"/>
                  <a:gd name="T88" fmla="*/ 0 w 844"/>
                  <a:gd name="T89" fmla="*/ 42 h 623"/>
                  <a:gd name="T90" fmla="*/ 0 w 844"/>
                  <a:gd name="T91" fmla="*/ 60 h 623"/>
                  <a:gd name="T92" fmla="*/ 0 w 844"/>
                  <a:gd name="T93" fmla="*/ 60 h 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4"/>
                  <a:gd name="T142" fmla="*/ 0 h 623"/>
                  <a:gd name="T143" fmla="*/ 844 w 844"/>
                  <a:gd name="T144" fmla="*/ 623 h 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4" h="623">
                    <a:moveTo>
                      <a:pt x="0" y="60"/>
                    </a:moveTo>
                    <a:lnTo>
                      <a:pt x="23" y="81"/>
                    </a:lnTo>
                    <a:lnTo>
                      <a:pt x="20" y="96"/>
                    </a:lnTo>
                    <a:lnTo>
                      <a:pt x="26" y="105"/>
                    </a:lnTo>
                    <a:lnTo>
                      <a:pt x="16" y="120"/>
                    </a:lnTo>
                    <a:lnTo>
                      <a:pt x="115" y="86"/>
                    </a:lnTo>
                    <a:lnTo>
                      <a:pt x="241" y="165"/>
                    </a:lnTo>
                    <a:lnTo>
                      <a:pt x="345" y="110"/>
                    </a:lnTo>
                    <a:lnTo>
                      <a:pt x="405" y="123"/>
                    </a:lnTo>
                    <a:lnTo>
                      <a:pt x="481" y="198"/>
                    </a:lnTo>
                    <a:lnTo>
                      <a:pt x="509" y="198"/>
                    </a:lnTo>
                    <a:lnTo>
                      <a:pt x="533" y="249"/>
                    </a:lnTo>
                    <a:lnTo>
                      <a:pt x="526" y="348"/>
                    </a:lnTo>
                    <a:lnTo>
                      <a:pt x="544" y="359"/>
                    </a:lnTo>
                    <a:lnTo>
                      <a:pt x="547" y="342"/>
                    </a:lnTo>
                    <a:lnTo>
                      <a:pt x="572" y="342"/>
                    </a:lnTo>
                    <a:lnTo>
                      <a:pt x="547" y="389"/>
                    </a:lnTo>
                    <a:lnTo>
                      <a:pt x="612" y="453"/>
                    </a:lnTo>
                    <a:lnTo>
                      <a:pt x="622" y="436"/>
                    </a:lnTo>
                    <a:lnTo>
                      <a:pt x="627" y="481"/>
                    </a:lnTo>
                    <a:lnTo>
                      <a:pt x="648" y="491"/>
                    </a:lnTo>
                    <a:lnTo>
                      <a:pt x="670" y="546"/>
                    </a:lnTo>
                    <a:lnTo>
                      <a:pt x="693" y="546"/>
                    </a:lnTo>
                    <a:lnTo>
                      <a:pt x="742" y="597"/>
                    </a:lnTo>
                    <a:lnTo>
                      <a:pt x="769" y="601"/>
                    </a:lnTo>
                    <a:lnTo>
                      <a:pt x="769" y="609"/>
                    </a:lnTo>
                    <a:lnTo>
                      <a:pt x="750" y="623"/>
                    </a:lnTo>
                    <a:lnTo>
                      <a:pt x="793" y="617"/>
                    </a:lnTo>
                    <a:lnTo>
                      <a:pt x="821" y="605"/>
                    </a:lnTo>
                    <a:lnTo>
                      <a:pt x="836" y="533"/>
                    </a:lnTo>
                    <a:lnTo>
                      <a:pt x="844" y="536"/>
                    </a:lnTo>
                    <a:lnTo>
                      <a:pt x="837" y="436"/>
                    </a:lnTo>
                    <a:lnTo>
                      <a:pt x="826" y="406"/>
                    </a:lnTo>
                    <a:lnTo>
                      <a:pt x="735" y="261"/>
                    </a:lnTo>
                    <a:lnTo>
                      <a:pt x="664" y="123"/>
                    </a:lnTo>
                    <a:lnTo>
                      <a:pt x="620" y="10"/>
                    </a:lnTo>
                    <a:lnTo>
                      <a:pt x="609" y="8"/>
                    </a:lnTo>
                    <a:lnTo>
                      <a:pt x="570" y="0"/>
                    </a:lnTo>
                    <a:lnTo>
                      <a:pt x="559" y="11"/>
                    </a:lnTo>
                    <a:lnTo>
                      <a:pt x="565" y="55"/>
                    </a:lnTo>
                    <a:lnTo>
                      <a:pt x="549" y="52"/>
                    </a:lnTo>
                    <a:lnTo>
                      <a:pt x="546" y="34"/>
                    </a:lnTo>
                    <a:lnTo>
                      <a:pt x="279" y="49"/>
                    </a:lnTo>
                    <a:lnTo>
                      <a:pt x="259" y="20"/>
                    </a:lnTo>
                    <a:lnTo>
                      <a:pt x="0" y="42"/>
                    </a:lnTo>
                    <a:lnTo>
                      <a:pt x="0" y="60"/>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3" name="Freeform 132"/>
              <p:cNvSpPr>
                <a:spLocks/>
              </p:cNvSpPr>
              <p:nvPr/>
            </p:nvSpPr>
            <p:spPr bwMode="auto">
              <a:xfrm>
                <a:off x="4122" y="1617"/>
                <a:ext cx="374" cy="428"/>
              </a:xfrm>
              <a:custGeom>
                <a:avLst/>
                <a:gdLst>
                  <a:gd name="T0" fmla="*/ 0 w 390"/>
                  <a:gd name="T1" fmla="*/ 77 h 428"/>
                  <a:gd name="T2" fmla="*/ 28 w 390"/>
                  <a:gd name="T3" fmla="*/ 375 h 428"/>
                  <a:gd name="T4" fmla="*/ 69 w 390"/>
                  <a:gd name="T5" fmla="*/ 380 h 428"/>
                  <a:gd name="T6" fmla="*/ 118 w 390"/>
                  <a:gd name="T7" fmla="*/ 414 h 428"/>
                  <a:gd name="T8" fmla="*/ 153 w 390"/>
                  <a:gd name="T9" fmla="*/ 412 h 428"/>
                  <a:gd name="T10" fmla="*/ 170 w 390"/>
                  <a:gd name="T11" fmla="*/ 399 h 428"/>
                  <a:gd name="T12" fmla="*/ 209 w 390"/>
                  <a:gd name="T13" fmla="*/ 428 h 428"/>
                  <a:gd name="T14" fmla="*/ 233 w 390"/>
                  <a:gd name="T15" fmla="*/ 404 h 428"/>
                  <a:gd name="T16" fmla="*/ 237 w 390"/>
                  <a:gd name="T17" fmla="*/ 357 h 428"/>
                  <a:gd name="T18" fmla="*/ 253 w 390"/>
                  <a:gd name="T19" fmla="*/ 367 h 428"/>
                  <a:gd name="T20" fmla="*/ 261 w 390"/>
                  <a:gd name="T21" fmla="*/ 328 h 428"/>
                  <a:gd name="T22" fmla="*/ 316 w 390"/>
                  <a:gd name="T23" fmla="*/ 271 h 428"/>
                  <a:gd name="T24" fmla="*/ 325 w 390"/>
                  <a:gd name="T25" fmla="*/ 179 h 428"/>
                  <a:gd name="T26" fmla="*/ 319 w 390"/>
                  <a:gd name="T27" fmla="*/ 160 h 428"/>
                  <a:gd name="T28" fmla="*/ 330 w 390"/>
                  <a:gd name="T29" fmla="*/ 150 h 428"/>
                  <a:gd name="T30" fmla="*/ 310 w 390"/>
                  <a:gd name="T31" fmla="*/ 0 h 428"/>
                  <a:gd name="T32" fmla="*/ 253 w 390"/>
                  <a:gd name="T33" fmla="*/ 34 h 428"/>
                  <a:gd name="T34" fmla="*/ 224 w 390"/>
                  <a:gd name="T35" fmla="*/ 69 h 428"/>
                  <a:gd name="T36" fmla="*/ 204 w 390"/>
                  <a:gd name="T37" fmla="*/ 71 h 428"/>
                  <a:gd name="T38" fmla="*/ 173 w 390"/>
                  <a:gd name="T39" fmla="*/ 90 h 428"/>
                  <a:gd name="T40" fmla="*/ 100 w 390"/>
                  <a:gd name="T41" fmla="*/ 61 h 428"/>
                  <a:gd name="T42" fmla="*/ 0 w 390"/>
                  <a:gd name="T43" fmla="*/ 77 h 428"/>
                  <a:gd name="T44" fmla="*/ 0 w 390"/>
                  <a:gd name="T45" fmla="*/ 77 h 4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8"/>
                  <a:gd name="T71" fmla="*/ 390 w 390"/>
                  <a:gd name="T72" fmla="*/ 428 h 4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8">
                    <a:moveTo>
                      <a:pt x="0" y="77"/>
                    </a:moveTo>
                    <a:lnTo>
                      <a:pt x="32" y="375"/>
                    </a:lnTo>
                    <a:lnTo>
                      <a:pt x="81" y="380"/>
                    </a:lnTo>
                    <a:lnTo>
                      <a:pt x="139" y="414"/>
                    </a:lnTo>
                    <a:lnTo>
                      <a:pt x="181" y="412"/>
                    </a:lnTo>
                    <a:lnTo>
                      <a:pt x="201" y="399"/>
                    </a:lnTo>
                    <a:lnTo>
                      <a:pt x="247" y="428"/>
                    </a:lnTo>
                    <a:lnTo>
                      <a:pt x="275" y="404"/>
                    </a:lnTo>
                    <a:lnTo>
                      <a:pt x="281" y="357"/>
                    </a:lnTo>
                    <a:lnTo>
                      <a:pt x="299" y="367"/>
                    </a:lnTo>
                    <a:lnTo>
                      <a:pt x="309" y="328"/>
                    </a:lnTo>
                    <a:lnTo>
                      <a:pt x="374" y="271"/>
                    </a:lnTo>
                    <a:lnTo>
                      <a:pt x="385" y="179"/>
                    </a:lnTo>
                    <a:lnTo>
                      <a:pt x="377" y="160"/>
                    </a:lnTo>
                    <a:lnTo>
                      <a:pt x="390" y="150"/>
                    </a:lnTo>
                    <a:lnTo>
                      <a:pt x="366" y="0"/>
                    </a:lnTo>
                    <a:lnTo>
                      <a:pt x="299" y="34"/>
                    </a:lnTo>
                    <a:lnTo>
                      <a:pt x="265" y="69"/>
                    </a:lnTo>
                    <a:lnTo>
                      <a:pt x="241" y="71"/>
                    </a:lnTo>
                    <a:lnTo>
                      <a:pt x="204" y="90"/>
                    </a:lnTo>
                    <a:lnTo>
                      <a:pt x="118" y="61"/>
                    </a:lnTo>
                    <a:lnTo>
                      <a:pt x="0" y="77"/>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4" name="Freeform 133"/>
              <p:cNvSpPr>
                <a:spLocks/>
              </p:cNvSpPr>
              <p:nvPr/>
            </p:nvSpPr>
            <p:spPr bwMode="auto">
              <a:xfrm>
                <a:off x="4359" y="1767"/>
                <a:ext cx="397" cy="406"/>
              </a:xfrm>
              <a:custGeom>
                <a:avLst/>
                <a:gdLst>
                  <a:gd name="T0" fmla="*/ 0 w 417"/>
                  <a:gd name="T1" fmla="*/ 278 h 403"/>
                  <a:gd name="T2" fmla="*/ 11 w 417"/>
                  <a:gd name="T3" fmla="*/ 334 h 403"/>
                  <a:gd name="T4" fmla="*/ 56 w 417"/>
                  <a:gd name="T5" fmla="*/ 372 h 403"/>
                  <a:gd name="T6" fmla="*/ 78 w 417"/>
                  <a:gd name="T7" fmla="*/ 403 h 403"/>
                  <a:gd name="T8" fmla="*/ 145 w 417"/>
                  <a:gd name="T9" fmla="*/ 371 h 403"/>
                  <a:gd name="T10" fmla="*/ 175 w 417"/>
                  <a:gd name="T11" fmla="*/ 366 h 403"/>
                  <a:gd name="T12" fmla="*/ 192 w 417"/>
                  <a:gd name="T13" fmla="*/ 342 h 403"/>
                  <a:gd name="T14" fmla="*/ 218 w 417"/>
                  <a:gd name="T15" fmla="*/ 220 h 403"/>
                  <a:gd name="T16" fmla="*/ 246 w 417"/>
                  <a:gd name="T17" fmla="*/ 235 h 403"/>
                  <a:gd name="T18" fmla="*/ 300 w 417"/>
                  <a:gd name="T19" fmla="*/ 104 h 403"/>
                  <a:gd name="T20" fmla="*/ 342 w 417"/>
                  <a:gd name="T21" fmla="*/ 131 h 403"/>
                  <a:gd name="T22" fmla="*/ 350 w 417"/>
                  <a:gd name="T23" fmla="*/ 109 h 403"/>
                  <a:gd name="T24" fmla="*/ 320 w 417"/>
                  <a:gd name="T25" fmla="*/ 79 h 403"/>
                  <a:gd name="T26" fmla="*/ 296 w 417"/>
                  <a:gd name="T27" fmla="*/ 83 h 403"/>
                  <a:gd name="T28" fmla="*/ 288 w 417"/>
                  <a:gd name="T29" fmla="*/ 97 h 403"/>
                  <a:gd name="T30" fmla="*/ 246 w 417"/>
                  <a:gd name="T31" fmla="*/ 112 h 403"/>
                  <a:gd name="T32" fmla="*/ 219 w 417"/>
                  <a:gd name="T33" fmla="*/ 147 h 403"/>
                  <a:gd name="T34" fmla="*/ 211 w 417"/>
                  <a:gd name="T35" fmla="*/ 91 h 403"/>
                  <a:gd name="T36" fmla="*/ 135 w 417"/>
                  <a:gd name="T37" fmla="*/ 105 h 403"/>
                  <a:gd name="T38" fmla="*/ 120 w 417"/>
                  <a:gd name="T39" fmla="*/ 0 h 403"/>
                  <a:gd name="T40" fmla="*/ 109 w 417"/>
                  <a:gd name="T41" fmla="*/ 10 h 403"/>
                  <a:gd name="T42" fmla="*/ 116 w 417"/>
                  <a:gd name="T43" fmla="*/ 29 h 403"/>
                  <a:gd name="T44" fmla="*/ 107 w 417"/>
                  <a:gd name="T45" fmla="*/ 121 h 403"/>
                  <a:gd name="T46" fmla="*/ 52 w 417"/>
                  <a:gd name="T47" fmla="*/ 178 h 403"/>
                  <a:gd name="T48" fmla="*/ 44 w 417"/>
                  <a:gd name="T49" fmla="*/ 217 h 403"/>
                  <a:gd name="T50" fmla="*/ 30 w 417"/>
                  <a:gd name="T51" fmla="*/ 207 h 403"/>
                  <a:gd name="T52" fmla="*/ 24 w 417"/>
                  <a:gd name="T53" fmla="*/ 254 h 403"/>
                  <a:gd name="T54" fmla="*/ 0 w 417"/>
                  <a:gd name="T55" fmla="*/ 278 h 403"/>
                  <a:gd name="T56" fmla="*/ 0 w 417"/>
                  <a:gd name="T57" fmla="*/ 278 h 403"/>
                  <a:gd name="T58" fmla="*/ 0 w 417"/>
                  <a:gd name="T59" fmla="*/ 278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7"/>
                  <a:gd name="T91" fmla="*/ 0 h 403"/>
                  <a:gd name="T92" fmla="*/ 417 w 417"/>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7" h="403">
                    <a:moveTo>
                      <a:pt x="0" y="278"/>
                    </a:moveTo>
                    <a:lnTo>
                      <a:pt x="15" y="334"/>
                    </a:lnTo>
                    <a:lnTo>
                      <a:pt x="68" y="372"/>
                    </a:lnTo>
                    <a:lnTo>
                      <a:pt x="94" y="403"/>
                    </a:lnTo>
                    <a:lnTo>
                      <a:pt x="174" y="371"/>
                    </a:lnTo>
                    <a:lnTo>
                      <a:pt x="209" y="366"/>
                    </a:lnTo>
                    <a:lnTo>
                      <a:pt x="229" y="342"/>
                    </a:lnTo>
                    <a:lnTo>
                      <a:pt x="260" y="220"/>
                    </a:lnTo>
                    <a:lnTo>
                      <a:pt x="294" y="235"/>
                    </a:lnTo>
                    <a:lnTo>
                      <a:pt x="358" y="104"/>
                    </a:lnTo>
                    <a:lnTo>
                      <a:pt x="408" y="131"/>
                    </a:lnTo>
                    <a:lnTo>
                      <a:pt x="417" y="109"/>
                    </a:lnTo>
                    <a:lnTo>
                      <a:pt x="381" y="79"/>
                    </a:lnTo>
                    <a:lnTo>
                      <a:pt x="353" y="83"/>
                    </a:lnTo>
                    <a:lnTo>
                      <a:pt x="344" y="97"/>
                    </a:lnTo>
                    <a:lnTo>
                      <a:pt x="294" y="112"/>
                    </a:lnTo>
                    <a:lnTo>
                      <a:pt x="261" y="147"/>
                    </a:lnTo>
                    <a:lnTo>
                      <a:pt x="251" y="91"/>
                    </a:lnTo>
                    <a:lnTo>
                      <a:pt x="161" y="105"/>
                    </a:lnTo>
                    <a:lnTo>
                      <a:pt x="143" y="0"/>
                    </a:lnTo>
                    <a:lnTo>
                      <a:pt x="130" y="10"/>
                    </a:lnTo>
                    <a:lnTo>
                      <a:pt x="138" y="29"/>
                    </a:lnTo>
                    <a:lnTo>
                      <a:pt x="127" y="121"/>
                    </a:lnTo>
                    <a:lnTo>
                      <a:pt x="62" y="178"/>
                    </a:lnTo>
                    <a:lnTo>
                      <a:pt x="52" y="217"/>
                    </a:lnTo>
                    <a:lnTo>
                      <a:pt x="34" y="207"/>
                    </a:lnTo>
                    <a:lnTo>
                      <a:pt x="28" y="254"/>
                    </a:lnTo>
                    <a:lnTo>
                      <a:pt x="0" y="278"/>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5" name="Freeform 134"/>
              <p:cNvSpPr>
                <a:spLocks/>
              </p:cNvSpPr>
              <p:nvPr/>
            </p:nvSpPr>
            <p:spPr bwMode="auto">
              <a:xfrm>
                <a:off x="4599" y="1796"/>
                <a:ext cx="405" cy="204"/>
              </a:xfrm>
              <a:custGeom>
                <a:avLst/>
                <a:gdLst>
                  <a:gd name="T0" fmla="*/ 0 w 423"/>
                  <a:gd name="T1" fmla="*/ 62 h 204"/>
                  <a:gd name="T2" fmla="*/ 10 w 423"/>
                  <a:gd name="T3" fmla="*/ 118 h 204"/>
                  <a:gd name="T4" fmla="*/ 35 w 423"/>
                  <a:gd name="T5" fmla="*/ 83 h 204"/>
                  <a:gd name="T6" fmla="*/ 78 w 423"/>
                  <a:gd name="T7" fmla="*/ 68 h 204"/>
                  <a:gd name="T8" fmla="*/ 86 w 423"/>
                  <a:gd name="T9" fmla="*/ 54 h 204"/>
                  <a:gd name="T10" fmla="*/ 109 w 423"/>
                  <a:gd name="T11" fmla="*/ 50 h 204"/>
                  <a:gd name="T12" fmla="*/ 140 w 423"/>
                  <a:gd name="T13" fmla="*/ 80 h 204"/>
                  <a:gd name="T14" fmla="*/ 160 w 423"/>
                  <a:gd name="T15" fmla="*/ 86 h 204"/>
                  <a:gd name="T16" fmla="*/ 197 w 423"/>
                  <a:gd name="T17" fmla="*/ 126 h 204"/>
                  <a:gd name="T18" fmla="*/ 184 w 423"/>
                  <a:gd name="T19" fmla="*/ 165 h 204"/>
                  <a:gd name="T20" fmla="*/ 189 w 423"/>
                  <a:gd name="T21" fmla="*/ 183 h 204"/>
                  <a:gd name="T22" fmla="*/ 206 w 423"/>
                  <a:gd name="T23" fmla="*/ 175 h 204"/>
                  <a:gd name="T24" fmla="*/ 221 w 423"/>
                  <a:gd name="T25" fmla="*/ 175 h 204"/>
                  <a:gd name="T26" fmla="*/ 228 w 423"/>
                  <a:gd name="T27" fmla="*/ 188 h 204"/>
                  <a:gd name="T28" fmla="*/ 247 w 423"/>
                  <a:gd name="T29" fmla="*/ 188 h 204"/>
                  <a:gd name="T30" fmla="*/ 254 w 423"/>
                  <a:gd name="T31" fmla="*/ 183 h 204"/>
                  <a:gd name="T32" fmla="*/ 243 w 423"/>
                  <a:gd name="T33" fmla="*/ 148 h 204"/>
                  <a:gd name="T34" fmla="*/ 239 w 423"/>
                  <a:gd name="T35" fmla="*/ 83 h 204"/>
                  <a:gd name="T36" fmla="*/ 226 w 423"/>
                  <a:gd name="T37" fmla="*/ 73 h 204"/>
                  <a:gd name="T38" fmla="*/ 254 w 423"/>
                  <a:gd name="T39" fmla="*/ 44 h 204"/>
                  <a:gd name="T40" fmla="*/ 255 w 423"/>
                  <a:gd name="T41" fmla="*/ 25 h 204"/>
                  <a:gd name="T42" fmla="*/ 272 w 423"/>
                  <a:gd name="T43" fmla="*/ 26 h 204"/>
                  <a:gd name="T44" fmla="*/ 250 w 423"/>
                  <a:gd name="T45" fmla="*/ 67 h 204"/>
                  <a:gd name="T46" fmla="*/ 263 w 423"/>
                  <a:gd name="T47" fmla="*/ 115 h 204"/>
                  <a:gd name="T48" fmla="*/ 268 w 423"/>
                  <a:gd name="T49" fmla="*/ 128 h 204"/>
                  <a:gd name="T50" fmla="*/ 277 w 423"/>
                  <a:gd name="T51" fmla="*/ 135 h 204"/>
                  <a:gd name="T52" fmla="*/ 260 w 423"/>
                  <a:gd name="T53" fmla="*/ 133 h 204"/>
                  <a:gd name="T54" fmla="*/ 266 w 423"/>
                  <a:gd name="T55" fmla="*/ 164 h 204"/>
                  <a:gd name="T56" fmla="*/ 294 w 423"/>
                  <a:gd name="T57" fmla="*/ 183 h 204"/>
                  <a:gd name="T58" fmla="*/ 301 w 423"/>
                  <a:gd name="T59" fmla="*/ 188 h 204"/>
                  <a:gd name="T60" fmla="*/ 309 w 423"/>
                  <a:gd name="T61" fmla="*/ 188 h 204"/>
                  <a:gd name="T62" fmla="*/ 305 w 423"/>
                  <a:gd name="T63" fmla="*/ 204 h 204"/>
                  <a:gd name="T64" fmla="*/ 340 w 423"/>
                  <a:gd name="T65" fmla="*/ 183 h 204"/>
                  <a:gd name="T66" fmla="*/ 347 w 423"/>
                  <a:gd name="T67" fmla="*/ 157 h 204"/>
                  <a:gd name="T68" fmla="*/ 355 w 423"/>
                  <a:gd name="T69" fmla="*/ 130 h 204"/>
                  <a:gd name="T70" fmla="*/ 305 w 423"/>
                  <a:gd name="T71" fmla="*/ 143 h 204"/>
                  <a:gd name="T72" fmla="*/ 272 w 423"/>
                  <a:gd name="T73" fmla="*/ 0 h 204"/>
                  <a:gd name="T74" fmla="*/ 0 w 423"/>
                  <a:gd name="T75" fmla="*/ 62 h 204"/>
                  <a:gd name="T76" fmla="*/ 0 w 423"/>
                  <a:gd name="T77" fmla="*/ 62 h 204"/>
                  <a:gd name="T78" fmla="*/ 0 w 423"/>
                  <a:gd name="T79" fmla="*/ 62 h 2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3"/>
                  <a:gd name="T121" fmla="*/ 0 h 204"/>
                  <a:gd name="T122" fmla="*/ 423 w 423"/>
                  <a:gd name="T123" fmla="*/ 204 h 20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3" h="204">
                    <a:moveTo>
                      <a:pt x="0" y="62"/>
                    </a:moveTo>
                    <a:lnTo>
                      <a:pt x="10" y="118"/>
                    </a:lnTo>
                    <a:lnTo>
                      <a:pt x="43" y="83"/>
                    </a:lnTo>
                    <a:lnTo>
                      <a:pt x="93" y="68"/>
                    </a:lnTo>
                    <a:lnTo>
                      <a:pt x="102" y="54"/>
                    </a:lnTo>
                    <a:lnTo>
                      <a:pt x="130" y="50"/>
                    </a:lnTo>
                    <a:lnTo>
                      <a:pt x="166" y="80"/>
                    </a:lnTo>
                    <a:lnTo>
                      <a:pt x="190" y="86"/>
                    </a:lnTo>
                    <a:lnTo>
                      <a:pt x="235" y="126"/>
                    </a:lnTo>
                    <a:lnTo>
                      <a:pt x="219" y="165"/>
                    </a:lnTo>
                    <a:lnTo>
                      <a:pt x="225" y="183"/>
                    </a:lnTo>
                    <a:lnTo>
                      <a:pt x="245" y="175"/>
                    </a:lnTo>
                    <a:lnTo>
                      <a:pt x="263" y="175"/>
                    </a:lnTo>
                    <a:lnTo>
                      <a:pt x="272" y="188"/>
                    </a:lnTo>
                    <a:lnTo>
                      <a:pt x="293" y="188"/>
                    </a:lnTo>
                    <a:lnTo>
                      <a:pt x="302" y="183"/>
                    </a:lnTo>
                    <a:lnTo>
                      <a:pt x="289" y="148"/>
                    </a:lnTo>
                    <a:lnTo>
                      <a:pt x="285" y="83"/>
                    </a:lnTo>
                    <a:lnTo>
                      <a:pt x="269" y="73"/>
                    </a:lnTo>
                    <a:lnTo>
                      <a:pt x="302" y="44"/>
                    </a:lnTo>
                    <a:lnTo>
                      <a:pt x="303" y="25"/>
                    </a:lnTo>
                    <a:lnTo>
                      <a:pt x="324" y="26"/>
                    </a:lnTo>
                    <a:lnTo>
                      <a:pt x="298" y="67"/>
                    </a:lnTo>
                    <a:lnTo>
                      <a:pt x="313" y="115"/>
                    </a:lnTo>
                    <a:lnTo>
                      <a:pt x="319" y="128"/>
                    </a:lnTo>
                    <a:lnTo>
                      <a:pt x="329" y="135"/>
                    </a:lnTo>
                    <a:lnTo>
                      <a:pt x="310" y="133"/>
                    </a:lnTo>
                    <a:lnTo>
                      <a:pt x="316" y="164"/>
                    </a:lnTo>
                    <a:lnTo>
                      <a:pt x="350" y="183"/>
                    </a:lnTo>
                    <a:lnTo>
                      <a:pt x="358" y="188"/>
                    </a:lnTo>
                    <a:lnTo>
                      <a:pt x="368" y="188"/>
                    </a:lnTo>
                    <a:lnTo>
                      <a:pt x="363" y="204"/>
                    </a:lnTo>
                    <a:lnTo>
                      <a:pt x="405" y="183"/>
                    </a:lnTo>
                    <a:lnTo>
                      <a:pt x="413" y="157"/>
                    </a:lnTo>
                    <a:lnTo>
                      <a:pt x="423" y="130"/>
                    </a:lnTo>
                    <a:lnTo>
                      <a:pt x="363" y="143"/>
                    </a:lnTo>
                    <a:lnTo>
                      <a:pt x="324" y="0"/>
                    </a:lnTo>
                    <a:lnTo>
                      <a:pt x="0" y="62"/>
                    </a:lnTo>
                    <a:close/>
                  </a:path>
                </a:pathLst>
              </a:custGeom>
              <a:solidFill>
                <a:schemeClr val="bg1">
                  <a:lumMod val="40000"/>
                  <a:lumOff val="60000"/>
                </a:schemeClr>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6" name="Freeform 135"/>
              <p:cNvSpPr>
                <a:spLocks/>
              </p:cNvSpPr>
              <p:nvPr/>
            </p:nvSpPr>
            <p:spPr bwMode="auto">
              <a:xfrm>
                <a:off x="4291" y="1871"/>
                <a:ext cx="688" cy="395"/>
              </a:xfrm>
              <a:custGeom>
                <a:avLst/>
                <a:gdLst>
                  <a:gd name="T0" fmla="*/ 55 w 719"/>
                  <a:gd name="T1" fmla="*/ 353 h 395"/>
                  <a:gd name="T2" fmla="*/ 56 w 719"/>
                  <a:gd name="T3" fmla="*/ 343 h 395"/>
                  <a:gd name="T4" fmla="*/ 96 w 719"/>
                  <a:gd name="T5" fmla="*/ 299 h 395"/>
                  <a:gd name="T6" fmla="*/ 117 w 719"/>
                  <a:gd name="T7" fmla="*/ 268 h 395"/>
                  <a:gd name="T8" fmla="*/ 138 w 719"/>
                  <a:gd name="T9" fmla="*/ 299 h 395"/>
                  <a:gd name="T10" fmla="*/ 205 w 719"/>
                  <a:gd name="T11" fmla="*/ 267 h 395"/>
                  <a:gd name="T12" fmla="*/ 234 w 719"/>
                  <a:gd name="T13" fmla="*/ 262 h 395"/>
                  <a:gd name="T14" fmla="*/ 252 w 719"/>
                  <a:gd name="T15" fmla="*/ 238 h 395"/>
                  <a:gd name="T16" fmla="*/ 277 w 719"/>
                  <a:gd name="T17" fmla="*/ 116 h 395"/>
                  <a:gd name="T18" fmla="*/ 306 w 719"/>
                  <a:gd name="T19" fmla="*/ 131 h 395"/>
                  <a:gd name="T20" fmla="*/ 360 w 719"/>
                  <a:gd name="T21" fmla="*/ 0 h 395"/>
                  <a:gd name="T22" fmla="*/ 401 w 719"/>
                  <a:gd name="T23" fmla="*/ 27 h 395"/>
                  <a:gd name="T24" fmla="*/ 410 w 719"/>
                  <a:gd name="T25" fmla="*/ 5 h 395"/>
                  <a:gd name="T26" fmla="*/ 430 w 719"/>
                  <a:gd name="T27" fmla="*/ 11 h 395"/>
                  <a:gd name="T28" fmla="*/ 467 w 719"/>
                  <a:gd name="T29" fmla="*/ 51 h 395"/>
                  <a:gd name="T30" fmla="*/ 455 w 719"/>
                  <a:gd name="T31" fmla="*/ 90 h 395"/>
                  <a:gd name="T32" fmla="*/ 457 w 719"/>
                  <a:gd name="T33" fmla="*/ 108 h 395"/>
                  <a:gd name="T34" fmla="*/ 477 w 719"/>
                  <a:gd name="T35" fmla="*/ 100 h 395"/>
                  <a:gd name="T36" fmla="*/ 487 w 719"/>
                  <a:gd name="T37" fmla="*/ 118 h 395"/>
                  <a:gd name="T38" fmla="*/ 545 w 719"/>
                  <a:gd name="T39" fmla="*/ 141 h 395"/>
                  <a:gd name="T40" fmla="*/ 492 w 719"/>
                  <a:gd name="T41" fmla="*/ 137 h 395"/>
                  <a:gd name="T42" fmla="*/ 548 w 719"/>
                  <a:gd name="T43" fmla="*/ 197 h 395"/>
                  <a:gd name="T44" fmla="*/ 514 w 719"/>
                  <a:gd name="T45" fmla="*/ 191 h 395"/>
                  <a:gd name="T46" fmla="*/ 585 w 719"/>
                  <a:gd name="T47" fmla="*/ 246 h 395"/>
                  <a:gd name="T48" fmla="*/ 603 w 719"/>
                  <a:gd name="T49" fmla="*/ 283 h 395"/>
                  <a:gd name="T50" fmla="*/ 591 w 719"/>
                  <a:gd name="T51" fmla="*/ 278 h 395"/>
                  <a:gd name="T52" fmla="*/ 588 w 719"/>
                  <a:gd name="T53" fmla="*/ 288 h 395"/>
                  <a:gd name="T54" fmla="*/ 352 w 719"/>
                  <a:gd name="T55" fmla="*/ 341 h 395"/>
                  <a:gd name="T56" fmla="*/ 155 w 719"/>
                  <a:gd name="T57" fmla="*/ 370 h 395"/>
                  <a:gd name="T58" fmla="*/ 0 w 719"/>
                  <a:gd name="T59" fmla="*/ 395 h 395"/>
                  <a:gd name="T60" fmla="*/ 55 w 719"/>
                  <a:gd name="T61" fmla="*/ 353 h 395"/>
                  <a:gd name="T62" fmla="*/ 55 w 719"/>
                  <a:gd name="T63" fmla="*/ 353 h 3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9"/>
                  <a:gd name="T97" fmla="*/ 0 h 395"/>
                  <a:gd name="T98" fmla="*/ 719 w 719"/>
                  <a:gd name="T99" fmla="*/ 395 h 3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9" h="395">
                    <a:moveTo>
                      <a:pt x="67" y="353"/>
                    </a:moveTo>
                    <a:lnTo>
                      <a:pt x="68" y="343"/>
                    </a:lnTo>
                    <a:lnTo>
                      <a:pt x="114" y="299"/>
                    </a:lnTo>
                    <a:lnTo>
                      <a:pt x="139" y="268"/>
                    </a:lnTo>
                    <a:lnTo>
                      <a:pt x="165" y="299"/>
                    </a:lnTo>
                    <a:lnTo>
                      <a:pt x="245" y="267"/>
                    </a:lnTo>
                    <a:lnTo>
                      <a:pt x="280" y="262"/>
                    </a:lnTo>
                    <a:lnTo>
                      <a:pt x="300" y="238"/>
                    </a:lnTo>
                    <a:lnTo>
                      <a:pt x="331" y="116"/>
                    </a:lnTo>
                    <a:lnTo>
                      <a:pt x="365" y="131"/>
                    </a:lnTo>
                    <a:lnTo>
                      <a:pt x="429" y="0"/>
                    </a:lnTo>
                    <a:lnTo>
                      <a:pt x="479" y="27"/>
                    </a:lnTo>
                    <a:lnTo>
                      <a:pt x="488" y="5"/>
                    </a:lnTo>
                    <a:lnTo>
                      <a:pt x="512" y="11"/>
                    </a:lnTo>
                    <a:lnTo>
                      <a:pt x="557" y="51"/>
                    </a:lnTo>
                    <a:lnTo>
                      <a:pt x="541" y="90"/>
                    </a:lnTo>
                    <a:lnTo>
                      <a:pt x="547" y="108"/>
                    </a:lnTo>
                    <a:lnTo>
                      <a:pt x="567" y="100"/>
                    </a:lnTo>
                    <a:lnTo>
                      <a:pt x="581" y="118"/>
                    </a:lnTo>
                    <a:lnTo>
                      <a:pt x="651" y="141"/>
                    </a:lnTo>
                    <a:lnTo>
                      <a:pt x="586" y="137"/>
                    </a:lnTo>
                    <a:lnTo>
                      <a:pt x="654" y="197"/>
                    </a:lnTo>
                    <a:lnTo>
                      <a:pt x="612" y="191"/>
                    </a:lnTo>
                    <a:lnTo>
                      <a:pt x="698" y="246"/>
                    </a:lnTo>
                    <a:lnTo>
                      <a:pt x="719" y="283"/>
                    </a:lnTo>
                    <a:lnTo>
                      <a:pt x="705" y="278"/>
                    </a:lnTo>
                    <a:lnTo>
                      <a:pt x="701" y="288"/>
                    </a:lnTo>
                    <a:lnTo>
                      <a:pt x="420" y="341"/>
                    </a:lnTo>
                    <a:lnTo>
                      <a:pt x="185" y="370"/>
                    </a:lnTo>
                    <a:lnTo>
                      <a:pt x="0" y="395"/>
                    </a:lnTo>
                    <a:lnTo>
                      <a:pt x="67" y="353"/>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7" name="Freeform 136"/>
              <p:cNvSpPr>
                <a:spLocks/>
              </p:cNvSpPr>
              <p:nvPr/>
            </p:nvSpPr>
            <p:spPr bwMode="auto">
              <a:xfrm>
                <a:off x="4950" y="1979"/>
                <a:ext cx="37" cy="97"/>
              </a:xfrm>
              <a:custGeom>
                <a:avLst/>
                <a:gdLst>
                  <a:gd name="T0" fmla="*/ 0 w 39"/>
                  <a:gd name="T1" fmla="*/ 99 h 99"/>
                  <a:gd name="T2" fmla="*/ 9 w 39"/>
                  <a:gd name="T3" fmla="*/ 71 h 99"/>
                  <a:gd name="T4" fmla="*/ 24 w 39"/>
                  <a:gd name="T5" fmla="*/ 55 h 99"/>
                  <a:gd name="T6" fmla="*/ 31 w 39"/>
                  <a:gd name="T7" fmla="*/ 0 h 99"/>
                  <a:gd name="T8" fmla="*/ 13 w 39"/>
                  <a:gd name="T9" fmla="*/ 13 h 99"/>
                  <a:gd name="T10" fmla="*/ 0 w 39"/>
                  <a:gd name="T11" fmla="*/ 65 h 99"/>
                  <a:gd name="T12" fmla="*/ 0 w 39"/>
                  <a:gd name="T13" fmla="*/ 99 h 99"/>
                  <a:gd name="T14" fmla="*/ 0 w 39"/>
                  <a:gd name="T15" fmla="*/ 99 h 9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9"/>
                  <a:gd name="T26" fmla="*/ 39 w 39"/>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9">
                    <a:moveTo>
                      <a:pt x="0" y="99"/>
                    </a:moveTo>
                    <a:lnTo>
                      <a:pt x="13" y="71"/>
                    </a:lnTo>
                    <a:lnTo>
                      <a:pt x="28" y="55"/>
                    </a:lnTo>
                    <a:lnTo>
                      <a:pt x="39" y="0"/>
                    </a:lnTo>
                    <a:lnTo>
                      <a:pt x="17" y="13"/>
                    </a:lnTo>
                    <a:lnTo>
                      <a:pt x="0" y="65"/>
                    </a:lnTo>
                    <a:lnTo>
                      <a:pt x="0" y="99"/>
                    </a:lnTo>
                    <a:close/>
                  </a:path>
                </a:pathLst>
              </a:custGeom>
              <a:solidFill>
                <a:srgbClr val="FFFFFF"/>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8" name="Freeform 137"/>
              <p:cNvSpPr>
                <a:spLocks/>
              </p:cNvSpPr>
              <p:nvPr/>
            </p:nvSpPr>
            <p:spPr bwMode="auto">
              <a:xfrm>
                <a:off x="4252" y="2159"/>
                <a:ext cx="757" cy="346"/>
              </a:xfrm>
              <a:custGeom>
                <a:avLst/>
                <a:gdLst>
                  <a:gd name="T0" fmla="*/ 0 w 793"/>
                  <a:gd name="T1" fmla="*/ 298 h 346"/>
                  <a:gd name="T2" fmla="*/ 97 w 793"/>
                  <a:gd name="T3" fmla="*/ 283 h 346"/>
                  <a:gd name="T4" fmla="*/ 152 w 793"/>
                  <a:gd name="T5" fmla="*/ 251 h 346"/>
                  <a:gd name="T6" fmla="*/ 259 w 793"/>
                  <a:gd name="T7" fmla="*/ 238 h 346"/>
                  <a:gd name="T8" fmla="*/ 303 w 793"/>
                  <a:gd name="T9" fmla="*/ 270 h 346"/>
                  <a:gd name="T10" fmla="*/ 373 w 793"/>
                  <a:gd name="T11" fmla="*/ 259 h 346"/>
                  <a:gd name="T12" fmla="*/ 476 w 793"/>
                  <a:gd name="T13" fmla="*/ 346 h 346"/>
                  <a:gd name="T14" fmla="*/ 518 w 793"/>
                  <a:gd name="T15" fmla="*/ 335 h 346"/>
                  <a:gd name="T16" fmla="*/ 578 w 793"/>
                  <a:gd name="T17" fmla="*/ 234 h 346"/>
                  <a:gd name="T18" fmla="*/ 625 w 793"/>
                  <a:gd name="T19" fmla="*/ 213 h 346"/>
                  <a:gd name="T20" fmla="*/ 640 w 793"/>
                  <a:gd name="T21" fmla="*/ 184 h 346"/>
                  <a:gd name="T22" fmla="*/ 588 w 793"/>
                  <a:gd name="T23" fmla="*/ 196 h 346"/>
                  <a:gd name="T24" fmla="*/ 575 w 793"/>
                  <a:gd name="T25" fmla="*/ 175 h 346"/>
                  <a:gd name="T26" fmla="*/ 607 w 793"/>
                  <a:gd name="T27" fmla="*/ 165 h 346"/>
                  <a:gd name="T28" fmla="*/ 607 w 793"/>
                  <a:gd name="T29" fmla="*/ 152 h 346"/>
                  <a:gd name="T30" fmla="*/ 571 w 793"/>
                  <a:gd name="T31" fmla="*/ 137 h 346"/>
                  <a:gd name="T32" fmla="*/ 616 w 793"/>
                  <a:gd name="T33" fmla="*/ 118 h 346"/>
                  <a:gd name="T34" fmla="*/ 613 w 793"/>
                  <a:gd name="T35" fmla="*/ 139 h 346"/>
                  <a:gd name="T36" fmla="*/ 642 w 793"/>
                  <a:gd name="T37" fmla="*/ 139 h 346"/>
                  <a:gd name="T38" fmla="*/ 658 w 793"/>
                  <a:gd name="T39" fmla="*/ 103 h 346"/>
                  <a:gd name="T40" fmla="*/ 669 w 793"/>
                  <a:gd name="T41" fmla="*/ 102 h 346"/>
                  <a:gd name="T42" fmla="*/ 662 w 793"/>
                  <a:gd name="T43" fmla="*/ 69 h 346"/>
                  <a:gd name="T44" fmla="*/ 642 w 793"/>
                  <a:gd name="T45" fmla="*/ 102 h 346"/>
                  <a:gd name="T46" fmla="*/ 621 w 793"/>
                  <a:gd name="T47" fmla="*/ 31 h 346"/>
                  <a:gd name="T48" fmla="*/ 635 w 793"/>
                  <a:gd name="T49" fmla="*/ 27 h 346"/>
                  <a:gd name="T50" fmla="*/ 654 w 793"/>
                  <a:gd name="T51" fmla="*/ 47 h 346"/>
                  <a:gd name="T52" fmla="*/ 640 w 793"/>
                  <a:gd name="T53" fmla="*/ 14 h 346"/>
                  <a:gd name="T54" fmla="*/ 625 w 793"/>
                  <a:gd name="T55" fmla="*/ 0 h 346"/>
                  <a:gd name="T56" fmla="*/ 388 w 793"/>
                  <a:gd name="T57" fmla="*/ 53 h 346"/>
                  <a:gd name="T58" fmla="*/ 190 w 793"/>
                  <a:gd name="T59" fmla="*/ 82 h 346"/>
                  <a:gd name="T60" fmla="*/ 162 w 793"/>
                  <a:gd name="T61" fmla="*/ 145 h 346"/>
                  <a:gd name="T62" fmla="*/ 120 w 793"/>
                  <a:gd name="T63" fmla="*/ 157 h 346"/>
                  <a:gd name="T64" fmla="*/ 100 w 793"/>
                  <a:gd name="T65" fmla="*/ 189 h 346"/>
                  <a:gd name="T66" fmla="*/ 23 w 793"/>
                  <a:gd name="T67" fmla="*/ 241 h 346"/>
                  <a:gd name="T68" fmla="*/ 18 w 793"/>
                  <a:gd name="T69" fmla="*/ 260 h 346"/>
                  <a:gd name="T70" fmla="*/ 0 w 793"/>
                  <a:gd name="T71" fmla="*/ 272 h 346"/>
                  <a:gd name="T72" fmla="*/ 0 w 793"/>
                  <a:gd name="T73" fmla="*/ 298 h 346"/>
                  <a:gd name="T74" fmla="*/ 0 w 793"/>
                  <a:gd name="T75" fmla="*/ 298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5" y="283"/>
                    </a:lnTo>
                    <a:lnTo>
                      <a:pt x="181" y="251"/>
                    </a:lnTo>
                    <a:lnTo>
                      <a:pt x="307" y="238"/>
                    </a:lnTo>
                    <a:lnTo>
                      <a:pt x="359" y="270"/>
                    </a:lnTo>
                    <a:lnTo>
                      <a:pt x="442" y="259"/>
                    </a:lnTo>
                    <a:lnTo>
                      <a:pt x="566" y="346"/>
                    </a:lnTo>
                    <a:lnTo>
                      <a:pt x="615" y="335"/>
                    </a:lnTo>
                    <a:lnTo>
                      <a:pt x="685" y="234"/>
                    </a:lnTo>
                    <a:lnTo>
                      <a:pt x="741" y="213"/>
                    </a:lnTo>
                    <a:lnTo>
                      <a:pt x="759" y="184"/>
                    </a:lnTo>
                    <a:lnTo>
                      <a:pt x="698" y="196"/>
                    </a:lnTo>
                    <a:lnTo>
                      <a:pt x="681" y="175"/>
                    </a:lnTo>
                    <a:lnTo>
                      <a:pt x="719" y="165"/>
                    </a:lnTo>
                    <a:lnTo>
                      <a:pt x="719" y="152"/>
                    </a:lnTo>
                    <a:lnTo>
                      <a:pt x="677" y="137"/>
                    </a:lnTo>
                    <a:lnTo>
                      <a:pt x="730" y="118"/>
                    </a:lnTo>
                    <a:lnTo>
                      <a:pt x="727" y="139"/>
                    </a:lnTo>
                    <a:lnTo>
                      <a:pt x="761" y="139"/>
                    </a:lnTo>
                    <a:lnTo>
                      <a:pt x="780" y="103"/>
                    </a:lnTo>
                    <a:lnTo>
                      <a:pt x="793" y="102"/>
                    </a:lnTo>
                    <a:lnTo>
                      <a:pt x="785" y="69"/>
                    </a:lnTo>
                    <a:lnTo>
                      <a:pt x="761" y="102"/>
                    </a:lnTo>
                    <a:lnTo>
                      <a:pt x="736" y="31"/>
                    </a:lnTo>
                    <a:lnTo>
                      <a:pt x="753" y="27"/>
                    </a:lnTo>
                    <a:lnTo>
                      <a:pt x="775" y="47"/>
                    </a:lnTo>
                    <a:lnTo>
                      <a:pt x="759" y="14"/>
                    </a:lnTo>
                    <a:lnTo>
                      <a:pt x="741" y="0"/>
                    </a:lnTo>
                    <a:lnTo>
                      <a:pt x="460" y="53"/>
                    </a:lnTo>
                    <a:lnTo>
                      <a:pt x="225" y="82"/>
                    </a:lnTo>
                    <a:lnTo>
                      <a:pt x="192" y="145"/>
                    </a:lnTo>
                    <a:lnTo>
                      <a:pt x="142" y="157"/>
                    </a:lnTo>
                    <a:lnTo>
                      <a:pt x="118" y="189"/>
                    </a:lnTo>
                    <a:lnTo>
                      <a:pt x="27" y="241"/>
                    </a:lnTo>
                    <a:lnTo>
                      <a:pt x="22" y="260"/>
                    </a:lnTo>
                    <a:lnTo>
                      <a:pt x="0" y="272"/>
                    </a:lnTo>
                    <a:lnTo>
                      <a:pt x="0" y="298"/>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39" name="Freeform 138"/>
              <p:cNvSpPr>
                <a:spLocks/>
              </p:cNvSpPr>
              <p:nvPr/>
            </p:nvSpPr>
            <p:spPr bwMode="auto">
              <a:xfrm>
                <a:off x="4343" y="2397"/>
                <a:ext cx="452" cy="351"/>
              </a:xfrm>
              <a:custGeom>
                <a:avLst/>
                <a:gdLst>
                  <a:gd name="T0" fmla="*/ 17 w 472"/>
                  <a:gd name="T1" fmla="*/ 45 h 351"/>
                  <a:gd name="T2" fmla="*/ 73 w 472"/>
                  <a:gd name="T3" fmla="*/ 13 h 351"/>
                  <a:gd name="T4" fmla="*/ 179 w 472"/>
                  <a:gd name="T5" fmla="*/ 0 h 351"/>
                  <a:gd name="T6" fmla="*/ 223 w 472"/>
                  <a:gd name="T7" fmla="*/ 32 h 351"/>
                  <a:gd name="T8" fmla="*/ 292 w 472"/>
                  <a:gd name="T9" fmla="*/ 21 h 351"/>
                  <a:gd name="T10" fmla="*/ 397 w 472"/>
                  <a:gd name="T11" fmla="*/ 108 h 351"/>
                  <a:gd name="T12" fmla="*/ 350 w 472"/>
                  <a:gd name="T13" fmla="*/ 175 h 351"/>
                  <a:gd name="T14" fmla="*/ 354 w 472"/>
                  <a:gd name="T15" fmla="*/ 204 h 351"/>
                  <a:gd name="T16" fmla="*/ 275 w 472"/>
                  <a:gd name="T17" fmla="*/ 289 h 351"/>
                  <a:gd name="T18" fmla="*/ 261 w 472"/>
                  <a:gd name="T19" fmla="*/ 293 h 351"/>
                  <a:gd name="T20" fmla="*/ 256 w 472"/>
                  <a:gd name="T21" fmla="*/ 319 h 351"/>
                  <a:gd name="T22" fmla="*/ 238 w 472"/>
                  <a:gd name="T23" fmla="*/ 304 h 351"/>
                  <a:gd name="T24" fmla="*/ 253 w 472"/>
                  <a:gd name="T25" fmla="*/ 328 h 351"/>
                  <a:gd name="T26" fmla="*/ 238 w 472"/>
                  <a:gd name="T27" fmla="*/ 351 h 351"/>
                  <a:gd name="T28" fmla="*/ 225 w 472"/>
                  <a:gd name="T29" fmla="*/ 348 h 351"/>
                  <a:gd name="T30" fmla="*/ 170 w 472"/>
                  <a:gd name="T31" fmla="*/ 247 h 351"/>
                  <a:gd name="T32" fmla="*/ 52 w 472"/>
                  <a:gd name="T33" fmla="*/ 121 h 351"/>
                  <a:gd name="T34" fmla="*/ 0 w 472"/>
                  <a:gd name="T35" fmla="*/ 82 h 351"/>
                  <a:gd name="T36" fmla="*/ 17 w 472"/>
                  <a:gd name="T37" fmla="*/ 45 h 351"/>
                  <a:gd name="T38" fmla="*/ 17 w 472"/>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2"/>
                  <a:gd name="T61" fmla="*/ 0 h 351"/>
                  <a:gd name="T62" fmla="*/ 472 w 472"/>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2" h="351">
                    <a:moveTo>
                      <a:pt x="21" y="45"/>
                    </a:moveTo>
                    <a:lnTo>
                      <a:pt x="87" y="13"/>
                    </a:lnTo>
                    <a:lnTo>
                      <a:pt x="213" y="0"/>
                    </a:lnTo>
                    <a:lnTo>
                      <a:pt x="265" y="32"/>
                    </a:lnTo>
                    <a:lnTo>
                      <a:pt x="348" y="21"/>
                    </a:lnTo>
                    <a:lnTo>
                      <a:pt x="472" y="108"/>
                    </a:lnTo>
                    <a:lnTo>
                      <a:pt x="417" y="175"/>
                    </a:lnTo>
                    <a:lnTo>
                      <a:pt x="421" y="204"/>
                    </a:lnTo>
                    <a:lnTo>
                      <a:pt x="327" y="289"/>
                    </a:lnTo>
                    <a:lnTo>
                      <a:pt x="311" y="293"/>
                    </a:lnTo>
                    <a:lnTo>
                      <a:pt x="304" y="319"/>
                    </a:lnTo>
                    <a:lnTo>
                      <a:pt x="283" y="304"/>
                    </a:lnTo>
                    <a:lnTo>
                      <a:pt x="301" y="328"/>
                    </a:lnTo>
                    <a:lnTo>
                      <a:pt x="283" y="351"/>
                    </a:lnTo>
                    <a:lnTo>
                      <a:pt x="267" y="348"/>
                    </a:lnTo>
                    <a:lnTo>
                      <a:pt x="202" y="247"/>
                    </a:lnTo>
                    <a:lnTo>
                      <a:pt x="61" y="121"/>
                    </a:lnTo>
                    <a:lnTo>
                      <a:pt x="0" y="82"/>
                    </a:lnTo>
                    <a:lnTo>
                      <a:pt x="21" y="45"/>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0" name="Freeform 139"/>
              <p:cNvSpPr>
                <a:spLocks/>
              </p:cNvSpPr>
              <p:nvPr/>
            </p:nvSpPr>
            <p:spPr bwMode="auto">
              <a:xfrm>
                <a:off x="4911" y="1782"/>
                <a:ext cx="99" cy="159"/>
              </a:xfrm>
              <a:custGeom>
                <a:avLst/>
                <a:gdLst>
                  <a:gd name="T0" fmla="*/ 0 w 99"/>
                  <a:gd name="T1" fmla="*/ 14 h 157"/>
                  <a:gd name="T2" fmla="*/ 11 w 99"/>
                  <a:gd name="T3" fmla="*/ 0 h 157"/>
                  <a:gd name="T4" fmla="*/ 27 w 99"/>
                  <a:gd name="T5" fmla="*/ 0 h 157"/>
                  <a:gd name="T6" fmla="*/ 22 w 99"/>
                  <a:gd name="T7" fmla="*/ 16 h 157"/>
                  <a:gd name="T8" fmla="*/ 17 w 99"/>
                  <a:gd name="T9" fmla="*/ 21 h 157"/>
                  <a:gd name="T10" fmla="*/ 22 w 99"/>
                  <a:gd name="T11" fmla="*/ 39 h 157"/>
                  <a:gd name="T12" fmla="*/ 41 w 99"/>
                  <a:gd name="T13" fmla="*/ 63 h 157"/>
                  <a:gd name="T14" fmla="*/ 44 w 99"/>
                  <a:gd name="T15" fmla="*/ 82 h 157"/>
                  <a:gd name="T16" fmla="*/ 60 w 99"/>
                  <a:gd name="T17" fmla="*/ 103 h 157"/>
                  <a:gd name="T18" fmla="*/ 72 w 99"/>
                  <a:gd name="T19" fmla="*/ 108 h 157"/>
                  <a:gd name="T20" fmla="*/ 77 w 99"/>
                  <a:gd name="T21" fmla="*/ 123 h 157"/>
                  <a:gd name="T22" fmla="*/ 66 w 99"/>
                  <a:gd name="T23" fmla="*/ 134 h 157"/>
                  <a:gd name="T24" fmla="*/ 78 w 99"/>
                  <a:gd name="T25" fmla="*/ 132 h 157"/>
                  <a:gd name="T26" fmla="*/ 81 w 99"/>
                  <a:gd name="T27" fmla="*/ 144 h 157"/>
                  <a:gd name="T28" fmla="*/ 31 w 99"/>
                  <a:gd name="T29" fmla="*/ 157 h 157"/>
                  <a:gd name="T30" fmla="*/ 0 w 99"/>
                  <a:gd name="T31" fmla="*/ 14 h 157"/>
                  <a:gd name="T32" fmla="*/ 0 w 99"/>
                  <a:gd name="T33" fmla="*/ 14 h 1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9"/>
                  <a:gd name="T52" fmla="*/ 0 h 157"/>
                  <a:gd name="T53" fmla="*/ 99 w 99"/>
                  <a:gd name="T54" fmla="*/ 157 h 1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9" h="157">
                    <a:moveTo>
                      <a:pt x="0" y="14"/>
                    </a:moveTo>
                    <a:lnTo>
                      <a:pt x="15" y="0"/>
                    </a:lnTo>
                    <a:lnTo>
                      <a:pt x="33" y="0"/>
                    </a:lnTo>
                    <a:lnTo>
                      <a:pt x="26" y="16"/>
                    </a:lnTo>
                    <a:lnTo>
                      <a:pt x="21" y="21"/>
                    </a:lnTo>
                    <a:lnTo>
                      <a:pt x="26" y="39"/>
                    </a:lnTo>
                    <a:lnTo>
                      <a:pt x="49" y="63"/>
                    </a:lnTo>
                    <a:lnTo>
                      <a:pt x="54" y="82"/>
                    </a:lnTo>
                    <a:lnTo>
                      <a:pt x="73" y="103"/>
                    </a:lnTo>
                    <a:lnTo>
                      <a:pt x="88" y="108"/>
                    </a:lnTo>
                    <a:lnTo>
                      <a:pt x="94" y="123"/>
                    </a:lnTo>
                    <a:lnTo>
                      <a:pt x="81" y="134"/>
                    </a:lnTo>
                    <a:lnTo>
                      <a:pt x="96" y="132"/>
                    </a:lnTo>
                    <a:lnTo>
                      <a:pt x="99" y="144"/>
                    </a:lnTo>
                    <a:lnTo>
                      <a:pt x="39" y="157"/>
                    </a:lnTo>
                    <a:lnTo>
                      <a:pt x="0" y="14"/>
                    </a:lnTo>
                    <a:close/>
                  </a:path>
                </a:pathLst>
              </a:custGeom>
              <a:solidFill>
                <a:srgbClr val="FFFFFF"/>
              </a:solidFill>
              <a:ln w="1270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1" name="Freeform 140"/>
              <p:cNvSpPr>
                <a:spLocks/>
              </p:cNvSpPr>
              <p:nvPr/>
            </p:nvSpPr>
            <p:spPr bwMode="auto">
              <a:xfrm>
                <a:off x="4473" y="1534"/>
                <a:ext cx="517" cy="338"/>
              </a:xfrm>
              <a:custGeom>
                <a:avLst/>
                <a:gdLst>
                  <a:gd name="T0" fmla="*/ 34 w 540"/>
                  <a:gd name="T1" fmla="*/ 338 h 338"/>
                  <a:gd name="T2" fmla="*/ 111 w 540"/>
                  <a:gd name="T3" fmla="*/ 324 h 338"/>
                  <a:gd name="T4" fmla="*/ 383 w 540"/>
                  <a:gd name="T5" fmla="*/ 262 h 338"/>
                  <a:gd name="T6" fmla="*/ 396 w 540"/>
                  <a:gd name="T7" fmla="*/ 248 h 338"/>
                  <a:gd name="T8" fmla="*/ 411 w 540"/>
                  <a:gd name="T9" fmla="*/ 248 h 338"/>
                  <a:gd name="T10" fmla="*/ 428 w 540"/>
                  <a:gd name="T11" fmla="*/ 233 h 338"/>
                  <a:gd name="T12" fmla="*/ 454 w 540"/>
                  <a:gd name="T13" fmla="*/ 194 h 338"/>
                  <a:gd name="T14" fmla="*/ 409 w 540"/>
                  <a:gd name="T15" fmla="*/ 152 h 338"/>
                  <a:gd name="T16" fmla="*/ 407 w 540"/>
                  <a:gd name="T17" fmla="*/ 113 h 338"/>
                  <a:gd name="T18" fmla="*/ 428 w 540"/>
                  <a:gd name="T19" fmla="*/ 58 h 338"/>
                  <a:gd name="T20" fmla="*/ 398 w 540"/>
                  <a:gd name="T21" fmla="*/ 40 h 338"/>
                  <a:gd name="T22" fmla="*/ 365 w 540"/>
                  <a:gd name="T23" fmla="*/ 0 h 338"/>
                  <a:gd name="T24" fmla="*/ 64 w 540"/>
                  <a:gd name="T25" fmla="*/ 66 h 338"/>
                  <a:gd name="T26" fmla="*/ 50 w 540"/>
                  <a:gd name="T27" fmla="*/ 40 h 338"/>
                  <a:gd name="T28" fmla="*/ 0 w 540"/>
                  <a:gd name="T29" fmla="*/ 83 h 338"/>
                  <a:gd name="T30" fmla="*/ 34 w 540"/>
                  <a:gd name="T31" fmla="*/ 338 h 338"/>
                  <a:gd name="T32" fmla="*/ 34 w 540"/>
                  <a:gd name="T33" fmla="*/ 338 h 3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0"/>
                  <a:gd name="T52" fmla="*/ 0 h 338"/>
                  <a:gd name="T53" fmla="*/ 540 w 540"/>
                  <a:gd name="T54" fmla="*/ 338 h 3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0" h="338">
                    <a:moveTo>
                      <a:pt x="42" y="338"/>
                    </a:moveTo>
                    <a:lnTo>
                      <a:pt x="132" y="324"/>
                    </a:lnTo>
                    <a:lnTo>
                      <a:pt x="456" y="262"/>
                    </a:lnTo>
                    <a:lnTo>
                      <a:pt x="471" y="248"/>
                    </a:lnTo>
                    <a:lnTo>
                      <a:pt x="489" y="248"/>
                    </a:lnTo>
                    <a:lnTo>
                      <a:pt x="510" y="233"/>
                    </a:lnTo>
                    <a:lnTo>
                      <a:pt x="540" y="194"/>
                    </a:lnTo>
                    <a:lnTo>
                      <a:pt x="487" y="152"/>
                    </a:lnTo>
                    <a:lnTo>
                      <a:pt x="485" y="113"/>
                    </a:lnTo>
                    <a:lnTo>
                      <a:pt x="510" y="58"/>
                    </a:lnTo>
                    <a:lnTo>
                      <a:pt x="474" y="40"/>
                    </a:lnTo>
                    <a:lnTo>
                      <a:pt x="435" y="0"/>
                    </a:lnTo>
                    <a:lnTo>
                      <a:pt x="76" y="66"/>
                    </a:lnTo>
                    <a:lnTo>
                      <a:pt x="58" y="40"/>
                    </a:lnTo>
                    <a:lnTo>
                      <a:pt x="0" y="83"/>
                    </a:lnTo>
                    <a:lnTo>
                      <a:pt x="42" y="338"/>
                    </a:lnTo>
                    <a:close/>
                  </a:path>
                </a:pathLst>
              </a:custGeom>
              <a:solidFill>
                <a:srgbClr val="FFFFFF"/>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2" name="Freeform 141"/>
              <p:cNvSpPr>
                <a:spLocks/>
              </p:cNvSpPr>
              <p:nvPr/>
            </p:nvSpPr>
            <p:spPr bwMode="auto">
              <a:xfrm>
                <a:off x="4934" y="1592"/>
                <a:ext cx="112" cy="277"/>
              </a:xfrm>
              <a:custGeom>
                <a:avLst/>
                <a:gdLst>
                  <a:gd name="T0" fmla="*/ 7 w 117"/>
                  <a:gd name="T1" fmla="*/ 190 h 277"/>
                  <a:gd name="T2" fmla="*/ 24 w 117"/>
                  <a:gd name="T3" fmla="*/ 175 h 277"/>
                  <a:gd name="T4" fmla="*/ 50 w 117"/>
                  <a:gd name="T5" fmla="*/ 136 h 277"/>
                  <a:gd name="T6" fmla="*/ 5 w 117"/>
                  <a:gd name="T7" fmla="*/ 94 h 277"/>
                  <a:gd name="T8" fmla="*/ 3 w 117"/>
                  <a:gd name="T9" fmla="*/ 55 h 277"/>
                  <a:gd name="T10" fmla="*/ 24 w 117"/>
                  <a:gd name="T11" fmla="*/ 0 h 277"/>
                  <a:gd name="T12" fmla="*/ 90 w 117"/>
                  <a:gd name="T13" fmla="*/ 28 h 277"/>
                  <a:gd name="T14" fmla="*/ 92 w 117"/>
                  <a:gd name="T15" fmla="*/ 38 h 277"/>
                  <a:gd name="T16" fmla="*/ 83 w 117"/>
                  <a:gd name="T17" fmla="*/ 68 h 277"/>
                  <a:gd name="T18" fmla="*/ 76 w 117"/>
                  <a:gd name="T19" fmla="*/ 75 h 277"/>
                  <a:gd name="T20" fmla="*/ 75 w 117"/>
                  <a:gd name="T21" fmla="*/ 91 h 277"/>
                  <a:gd name="T22" fmla="*/ 81 w 117"/>
                  <a:gd name="T23" fmla="*/ 96 h 277"/>
                  <a:gd name="T24" fmla="*/ 98 w 117"/>
                  <a:gd name="T25" fmla="*/ 91 h 277"/>
                  <a:gd name="T26" fmla="*/ 98 w 117"/>
                  <a:gd name="T27" fmla="*/ 138 h 277"/>
                  <a:gd name="T28" fmla="*/ 98 w 117"/>
                  <a:gd name="T29" fmla="*/ 167 h 277"/>
                  <a:gd name="T30" fmla="*/ 98 w 117"/>
                  <a:gd name="T31" fmla="*/ 183 h 277"/>
                  <a:gd name="T32" fmla="*/ 93 w 117"/>
                  <a:gd name="T33" fmla="*/ 198 h 277"/>
                  <a:gd name="T34" fmla="*/ 86 w 117"/>
                  <a:gd name="T35" fmla="*/ 199 h 277"/>
                  <a:gd name="T36" fmla="*/ 89 w 117"/>
                  <a:gd name="T37" fmla="*/ 212 h 277"/>
                  <a:gd name="T38" fmla="*/ 64 w 117"/>
                  <a:gd name="T39" fmla="*/ 277 h 277"/>
                  <a:gd name="T40" fmla="*/ 58 w 117"/>
                  <a:gd name="T41" fmla="*/ 277 h 277"/>
                  <a:gd name="T42" fmla="*/ 56 w 117"/>
                  <a:gd name="T43" fmla="*/ 253 h 277"/>
                  <a:gd name="T44" fmla="*/ 39 w 117"/>
                  <a:gd name="T45" fmla="*/ 253 h 277"/>
                  <a:gd name="T46" fmla="*/ 7 w 117"/>
                  <a:gd name="T47" fmla="*/ 227 h 277"/>
                  <a:gd name="T48" fmla="*/ 0 w 117"/>
                  <a:gd name="T49" fmla="*/ 206 h 277"/>
                  <a:gd name="T50" fmla="*/ 7 w 117"/>
                  <a:gd name="T51" fmla="*/ 190 h 277"/>
                  <a:gd name="T52" fmla="*/ 7 w 117"/>
                  <a:gd name="T53" fmla="*/ 190 h 2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7"/>
                  <a:gd name="T83" fmla="*/ 117 w 117"/>
                  <a:gd name="T84" fmla="*/ 277 h 2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7">
                    <a:moveTo>
                      <a:pt x="7" y="190"/>
                    </a:moveTo>
                    <a:lnTo>
                      <a:pt x="28" y="175"/>
                    </a:lnTo>
                    <a:lnTo>
                      <a:pt x="58" y="136"/>
                    </a:lnTo>
                    <a:lnTo>
                      <a:pt x="5" y="94"/>
                    </a:lnTo>
                    <a:lnTo>
                      <a:pt x="3" y="55"/>
                    </a:lnTo>
                    <a:lnTo>
                      <a:pt x="28" y="0"/>
                    </a:lnTo>
                    <a:lnTo>
                      <a:pt x="107" y="28"/>
                    </a:lnTo>
                    <a:lnTo>
                      <a:pt x="109" y="38"/>
                    </a:lnTo>
                    <a:lnTo>
                      <a:pt x="99" y="68"/>
                    </a:lnTo>
                    <a:lnTo>
                      <a:pt x="91" y="75"/>
                    </a:lnTo>
                    <a:lnTo>
                      <a:pt x="89" y="91"/>
                    </a:lnTo>
                    <a:lnTo>
                      <a:pt x="97" y="96"/>
                    </a:lnTo>
                    <a:lnTo>
                      <a:pt x="117" y="91"/>
                    </a:lnTo>
                    <a:lnTo>
                      <a:pt x="117" y="138"/>
                    </a:lnTo>
                    <a:lnTo>
                      <a:pt x="117" y="167"/>
                    </a:lnTo>
                    <a:lnTo>
                      <a:pt x="117" y="183"/>
                    </a:lnTo>
                    <a:lnTo>
                      <a:pt x="110" y="198"/>
                    </a:lnTo>
                    <a:lnTo>
                      <a:pt x="102" y="199"/>
                    </a:lnTo>
                    <a:lnTo>
                      <a:pt x="105" y="212"/>
                    </a:lnTo>
                    <a:lnTo>
                      <a:pt x="76" y="277"/>
                    </a:lnTo>
                    <a:lnTo>
                      <a:pt x="70" y="277"/>
                    </a:lnTo>
                    <a:lnTo>
                      <a:pt x="67" y="253"/>
                    </a:lnTo>
                    <a:lnTo>
                      <a:pt x="47" y="253"/>
                    </a:lnTo>
                    <a:lnTo>
                      <a:pt x="7" y="227"/>
                    </a:lnTo>
                    <a:lnTo>
                      <a:pt x="0" y="206"/>
                    </a:lnTo>
                    <a:lnTo>
                      <a:pt x="7" y="190"/>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3" name="Freeform 142"/>
              <p:cNvSpPr>
                <a:spLocks/>
              </p:cNvSpPr>
              <p:nvPr/>
            </p:nvSpPr>
            <p:spPr bwMode="auto">
              <a:xfrm>
                <a:off x="4528" y="1160"/>
                <a:ext cx="529" cy="480"/>
              </a:xfrm>
              <a:custGeom>
                <a:avLst/>
                <a:gdLst>
                  <a:gd name="T0" fmla="*/ 14 w 552"/>
                  <a:gd name="T1" fmla="*/ 440 h 481"/>
                  <a:gd name="T2" fmla="*/ 318 w 552"/>
                  <a:gd name="T3" fmla="*/ 374 h 481"/>
                  <a:gd name="T4" fmla="*/ 351 w 552"/>
                  <a:gd name="T5" fmla="*/ 414 h 481"/>
                  <a:gd name="T6" fmla="*/ 381 w 552"/>
                  <a:gd name="T7" fmla="*/ 432 h 481"/>
                  <a:gd name="T8" fmla="*/ 448 w 552"/>
                  <a:gd name="T9" fmla="*/ 460 h 481"/>
                  <a:gd name="T10" fmla="*/ 453 w 552"/>
                  <a:gd name="T11" fmla="*/ 481 h 481"/>
                  <a:gd name="T12" fmla="*/ 464 w 552"/>
                  <a:gd name="T13" fmla="*/ 452 h 481"/>
                  <a:gd name="T14" fmla="*/ 466 w 552"/>
                  <a:gd name="T15" fmla="*/ 411 h 481"/>
                  <a:gd name="T16" fmla="*/ 453 w 552"/>
                  <a:gd name="T17" fmla="*/ 334 h 481"/>
                  <a:gd name="T18" fmla="*/ 453 w 552"/>
                  <a:gd name="T19" fmla="*/ 253 h 481"/>
                  <a:gd name="T20" fmla="*/ 421 w 552"/>
                  <a:gd name="T21" fmla="*/ 134 h 481"/>
                  <a:gd name="T22" fmla="*/ 414 w 552"/>
                  <a:gd name="T23" fmla="*/ 83 h 481"/>
                  <a:gd name="T24" fmla="*/ 394 w 552"/>
                  <a:gd name="T25" fmla="*/ 0 h 481"/>
                  <a:gd name="T26" fmla="*/ 296 w 552"/>
                  <a:gd name="T27" fmla="*/ 28 h 481"/>
                  <a:gd name="T28" fmla="*/ 242 w 552"/>
                  <a:gd name="T29" fmla="*/ 96 h 481"/>
                  <a:gd name="T30" fmla="*/ 239 w 552"/>
                  <a:gd name="T31" fmla="*/ 113 h 481"/>
                  <a:gd name="T32" fmla="*/ 208 w 552"/>
                  <a:gd name="T33" fmla="*/ 154 h 481"/>
                  <a:gd name="T34" fmla="*/ 216 w 552"/>
                  <a:gd name="T35" fmla="*/ 168 h 481"/>
                  <a:gd name="T36" fmla="*/ 222 w 552"/>
                  <a:gd name="T37" fmla="*/ 180 h 481"/>
                  <a:gd name="T38" fmla="*/ 217 w 552"/>
                  <a:gd name="T39" fmla="*/ 183 h 481"/>
                  <a:gd name="T40" fmla="*/ 227 w 552"/>
                  <a:gd name="T41" fmla="*/ 199 h 481"/>
                  <a:gd name="T42" fmla="*/ 228 w 552"/>
                  <a:gd name="T43" fmla="*/ 214 h 481"/>
                  <a:gd name="T44" fmla="*/ 198 w 552"/>
                  <a:gd name="T45" fmla="*/ 248 h 481"/>
                  <a:gd name="T46" fmla="*/ 152 w 552"/>
                  <a:gd name="T47" fmla="*/ 262 h 481"/>
                  <a:gd name="T48" fmla="*/ 142 w 552"/>
                  <a:gd name="T49" fmla="*/ 272 h 481"/>
                  <a:gd name="T50" fmla="*/ 126 w 552"/>
                  <a:gd name="T51" fmla="*/ 264 h 481"/>
                  <a:gd name="T52" fmla="*/ 75 w 552"/>
                  <a:gd name="T53" fmla="*/ 270 h 481"/>
                  <a:gd name="T54" fmla="*/ 37 w 552"/>
                  <a:gd name="T55" fmla="*/ 288 h 481"/>
                  <a:gd name="T56" fmla="*/ 37 w 552"/>
                  <a:gd name="T57" fmla="*/ 311 h 481"/>
                  <a:gd name="T58" fmla="*/ 45 w 552"/>
                  <a:gd name="T59" fmla="*/ 325 h 481"/>
                  <a:gd name="T60" fmla="*/ 51 w 552"/>
                  <a:gd name="T61" fmla="*/ 325 h 481"/>
                  <a:gd name="T62" fmla="*/ 55 w 552"/>
                  <a:gd name="T63" fmla="*/ 343 h 481"/>
                  <a:gd name="T64" fmla="*/ 47 w 552"/>
                  <a:gd name="T65" fmla="*/ 353 h 481"/>
                  <a:gd name="T66" fmla="*/ 42 w 552"/>
                  <a:gd name="T67" fmla="*/ 369 h 481"/>
                  <a:gd name="T68" fmla="*/ 0 w 552"/>
                  <a:gd name="T69" fmla="*/ 414 h 481"/>
                  <a:gd name="T70" fmla="*/ 14 w 552"/>
                  <a:gd name="T71" fmla="*/ 440 h 481"/>
                  <a:gd name="T72" fmla="*/ 14 w 552"/>
                  <a:gd name="T73" fmla="*/ 440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0"/>
                    </a:moveTo>
                    <a:lnTo>
                      <a:pt x="377" y="374"/>
                    </a:lnTo>
                    <a:lnTo>
                      <a:pt x="416" y="414"/>
                    </a:lnTo>
                    <a:lnTo>
                      <a:pt x="452" y="432"/>
                    </a:lnTo>
                    <a:lnTo>
                      <a:pt x="531" y="460"/>
                    </a:lnTo>
                    <a:lnTo>
                      <a:pt x="537" y="481"/>
                    </a:lnTo>
                    <a:lnTo>
                      <a:pt x="550" y="452"/>
                    </a:lnTo>
                    <a:lnTo>
                      <a:pt x="552" y="411"/>
                    </a:lnTo>
                    <a:lnTo>
                      <a:pt x="537" y="334"/>
                    </a:lnTo>
                    <a:lnTo>
                      <a:pt x="537" y="253"/>
                    </a:lnTo>
                    <a:lnTo>
                      <a:pt x="499" y="134"/>
                    </a:lnTo>
                    <a:lnTo>
                      <a:pt x="492" y="83"/>
                    </a:lnTo>
                    <a:lnTo>
                      <a:pt x="468" y="0"/>
                    </a:lnTo>
                    <a:lnTo>
                      <a:pt x="351" y="28"/>
                    </a:lnTo>
                    <a:lnTo>
                      <a:pt x="287" y="96"/>
                    </a:lnTo>
                    <a:lnTo>
                      <a:pt x="283" y="113"/>
                    </a:lnTo>
                    <a:lnTo>
                      <a:pt x="246" y="154"/>
                    </a:lnTo>
                    <a:lnTo>
                      <a:pt x="256" y="168"/>
                    </a:lnTo>
                    <a:lnTo>
                      <a:pt x="264" y="180"/>
                    </a:lnTo>
                    <a:lnTo>
                      <a:pt x="257" y="183"/>
                    </a:lnTo>
                    <a:lnTo>
                      <a:pt x="269" y="199"/>
                    </a:lnTo>
                    <a:lnTo>
                      <a:pt x="270" y="214"/>
                    </a:lnTo>
                    <a:lnTo>
                      <a:pt x="235" y="248"/>
                    </a:lnTo>
                    <a:lnTo>
                      <a:pt x="181" y="262"/>
                    </a:lnTo>
                    <a:lnTo>
                      <a:pt x="168" y="272"/>
                    </a:lnTo>
                    <a:lnTo>
                      <a:pt x="149" y="264"/>
                    </a:lnTo>
                    <a:lnTo>
                      <a:pt x="89" y="270"/>
                    </a:lnTo>
                    <a:lnTo>
                      <a:pt x="45" y="288"/>
                    </a:lnTo>
                    <a:lnTo>
                      <a:pt x="45" y="311"/>
                    </a:lnTo>
                    <a:lnTo>
                      <a:pt x="53" y="325"/>
                    </a:lnTo>
                    <a:lnTo>
                      <a:pt x="60" y="325"/>
                    </a:lnTo>
                    <a:lnTo>
                      <a:pt x="66" y="343"/>
                    </a:lnTo>
                    <a:lnTo>
                      <a:pt x="55" y="353"/>
                    </a:lnTo>
                    <a:lnTo>
                      <a:pt x="50" y="369"/>
                    </a:lnTo>
                    <a:lnTo>
                      <a:pt x="0" y="414"/>
                    </a:lnTo>
                    <a:lnTo>
                      <a:pt x="18" y="440"/>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4" name="Freeform 143"/>
              <p:cNvSpPr>
                <a:spLocks/>
              </p:cNvSpPr>
              <p:nvPr/>
            </p:nvSpPr>
            <p:spPr bwMode="auto">
              <a:xfrm>
                <a:off x="5021" y="1660"/>
                <a:ext cx="13" cy="23"/>
              </a:xfrm>
              <a:custGeom>
                <a:avLst/>
                <a:gdLst>
                  <a:gd name="T0" fmla="*/ 0 w 15"/>
                  <a:gd name="T1" fmla="*/ 23 h 23"/>
                  <a:gd name="T2" fmla="*/ 2 w 15"/>
                  <a:gd name="T3" fmla="*/ 7 h 23"/>
                  <a:gd name="T4" fmla="*/ 7 w 15"/>
                  <a:gd name="T5" fmla="*/ 0 h 23"/>
                  <a:gd name="T6" fmla="*/ 11 w 15"/>
                  <a:gd name="T7" fmla="*/ 5 h 23"/>
                  <a:gd name="T8" fmla="*/ 0 w 15"/>
                  <a:gd name="T9" fmla="*/ 23 h 23"/>
                  <a:gd name="T10" fmla="*/ 0 w 15"/>
                  <a:gd name="T11" fmla="*/ 23 h 23"/>
                  <a:gd name="T12" fmla="*/ 0 w 15"/>
                  <a:gd name="T13" fmla="*/ 23 h 23"/>
                  <a:gd name="T14" fmla="*/ 0 60000 65536"/>
                  <a:gd name="T15" fmla="*/ 0 60000 65536"/>
                  <a:gd name="T16" fmla="*/ 0 60000 65536"/>
                  <a:gd name="T17" fmla="*/ 0 60000 65536"/>
                  <a:gd name="T18" fmla="*/ 0 60000 65536"/>
                  <a:gd name="T19" fmla="*/ 0 60000 65536"/>
                  <a:gd name="T20" fmla="*/ 0 60000 65536"/>
                  <a:gd name="T21" fmla="*/ 0 w 15"/>
                  <a:gd name="T22" fmla="*/ 0 h 23"/>
                  <a:gd name="T23" fmla="*/ 15 w 1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3">
                    <a:moveTo>
                      <a:pt x="0" y="23"/>
                    </a:moveTo>
                    <a:lnTo>
                      <a:pt x="2" y="7"/>
                    </a:lnTo>
                    <a:lnTo>
                      <a:pt x="10" y="0"/>
                    </a:lnTo>
                    <a:lnTo>
                      <a:pt x="15" y="5"/>
                    </a:lnTo>
                    <a:lnTo>
                      <a:pt x="0" y="23"/>
                    </a:lnTo>
                    <a:close/>
                  </a:path>
                </a:pathLst>
              </a:custGeom>
              <a:solidFill>
                <a:srgbClr val="A9EBD9"/>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5" name="Freeform 144"/>
              <p:cNvSpPr>
                <a:spLocks/>
              </p:cNvSpPr>
              <p:nvPr/>
            </p:nvSpPr>
            <p:spPr bwMode="auto">
              <a:xfrm>
                <a:off x="5035" y="1570"/>
                <a:ext cx="165" cy="97"/>
              </a:xfrm>
              <a:custGeom>
                <a:avLst/>
                <a:gdLst>
                  <a:gd name="T0" fmla="*/ 12 w 172"/>
                  <a:gd name="T1" fmla="*/ 98 h 98"/>
                  <a:gd name="T2" fmla="*/ 61 w 172"/>
                  <a:gd name="T3" fmla="*/ 64 h 98"/>
                  <a:gd name="T4" fmla="*/ 98 w 172"/>
                  <a:gd name="T5" fmla="*/ 45 h 98"/>
                  <a:gd name="T6" fmla="*/ 60 w 172"/>
                  <a:gd name="T7" fmla="*/ 76 h 98"/>
                  <a:gd name="T8" fmla="*/ 63 w 172"/>
                  <a:gd name="T9" fmla="*/ 77 h 98"/>
                  <a:gd name="T10" fmla="*/ 119 w 172"/>
                  <a:gd name="T11" fmla="*/ 34 h 98"/>
                  <a:gd name="T12" fmla="*/ 146 w 172"/>
                  <a:gd name="T13" fmla="*/ 4 h 98"/>
                  <a:gd name="T14" fmla="*/ 143 w 172"/>
                  <a:gd name="T15" fmla="*/ 0 h 98"/>
                  <a:gd name="T16" fmla="*/ 119 w 172"/>
                  <a:gd name="T17" fmla="*/ 16 h 98"/>
                  <a:gd name="T18" fmla="*/ 115 w 172"/>
                  <a:gd name="T19" fmla="*/ 14 h 98"/>
                  <a:gd name="T20" fmla="*/ 103 w 172"/>
                  <a:gd name="T21" fmla="*/ 34 h 98"/>
                  <a:gd name="T22" fmla="*/ 97 w 172"/>
                  <a:gd name="T23" fmla="*/ 34 h 98"/>
                  <a:gd name="T24" fmla="*/ 115 w 172"/>
                  <a:gd name="T25" fmla="*/ 0 h 98"/>
                  <a:gd name="T26" fmla="*/ 95 w 172"/>
                  <a:gd name="T27" fmla="*/ 26 h 98"/>
                  <a:gd name="T28" fmla="*/ 30 w 172"/>
                  <a:gd name="T29" fmla="*/ 51 h 98"/>
                  <a:gd name="T30" fmla="*/ 16 w 172"/>
                  <a:gd name="T31" fmla="*/ 71 h 98"/>
                  <a:gd name="T32" fmla="*/ 8 w 172"/>
                  <a:gd name="T33" fmla="*/ 74 h 98"/>
                  <a:gd name="T34" fmla="*/ 0 w 172"/>
                  <a:gd name="T35" fmla="*/ 89 h 98"/>
                  <a:gd name="T36" fmla="*/ 12 w 172"/>
                  <a:gd name="T37" fmla="*/ 98 h 98"/>
                  <a:gd name="T38" fmla="*/ 12 w 172"/>
                  <a:gd name="T39" fmla="*/ 98 h 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
                  <a:gd name="T61" fmla="*/ 0 h 98"/>
                  <a:gd name="T62" fmla="*/ 172 w 172"/>
                  <a:gd name="T63" fmla="*/ 98 h 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 h="98">
                    <a:moveTo>
                      <a:pt x="13" y="98"/>
                    </a:moveTo>
                    <a:lnTo>
                      <a:pt x="73" y="64"/>
                    </a:lnTo>
                    <a:lnTo>
                      <a:pt x="115" y="45"/>
                    </a:lnTo>
                    <a:lnTo>
                      <a:pt x="72" y="76"/>
                    </a:lnTo>
                    <a:lnTo>
                      <a:pt x="75" y="77"/>
                    </a:lnTo>
                    <a:lnTo>
                      <a:pt x="140" y="34"/>
                    </a:lnTo>
                    <a:lnTo>
                      <a:pt x="172" y="4"/>
                    </a:lnTo>
                    <a:lnTo>
                      <a:pt x="169" y="0"/>
                    </a:lnTo>
                    <a:lnTo>
                      <a:pt x="140" y="16"/>
                    </a:lnTo>
                    <a:lnTo>
                      <a:pt x="136" y="14"/>
                    </a:lnTo>
                    <a:lnTo>
                      <a:pt x="122" y="34"/>
                    </a:lnTo>
                    <a:lnTo>
                      <a:pt x="114" y="34"/>
                    </a:lnTo>
                    <a:lnTo>
                      <a:pt x="135" y="0"/>
                    </a:lnTo>
                    <a:lnTo>
                      <a:pt x="112" y="26"/>
                    </a:lnTo>
                    <a:lnTo>
                      <a:pt x="34" y="51"/>
                    </a:lnTo>
                    <a:lnTo>
                      <a:pt x="20" y="71"/>
                    </a:lnTo>
                    <a:lnTo>
                      <a:pt x="8" y="74"/>
                    </a:lnTo>
                    <a:lnTo>
                      <a:pt x="0" y="89"/>
                    </a:lnTo>
                    <a:lnTo>
                      <a:pt x="13" y="98"/>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6" name="Freeform 145"/>
              <p:cNvSpPr>
                <a:spLocks/>
              </p:cNvSpPr>
              <p:nvPr/>
            </p:nvSpPr>
            <p:spPr bwMode="auto">
              <a:xfrm>
                <a:off x="5043" y="1462"/>
                <a:ext cx="154" cy="150"/>
              </a:xfrm>
              <a:custGeom>
                <a:avLst/>
                <a:gdLst>
                  <a:gd name="T0" fmla="*/ 11 w 161"/>
                  <a:gd name="T1" fmla="*/ 108 h 149"/>
                  <a:gd name="T2" fmla="*/ 11 w 161"/>
                  <a:gd name="T3" fmla="*/ 149 h 149"/>
                  <a:gd name="T4" fmla="*/ 22 w 161"/>
                  <a:gd name="T5" fmla="*/ 145 h 149"/>
                  <a:gd name="T6" fmla="*/ 49 w 161"/>
                  <a:gd name="T7" fmla="*/ 123 h 149"/>
                  <a:gd name="T8" fmla="*/ 55 w 161"/>
                  <a:gd name="T9" fmla="*/ 103 h 149"/>
                  <a:gd name="T10" fmla="*/ 61 w 161"/>
                  <a:gd name="T11" fmla="*/ 108 h 149"/>
                  <a:gd name="T12" fmla="*/ 96 w 161"/>
                  <a:gd name="T13" fmla="*/ 97 h 149"/>
                  <a:gd name="T14" fmla="*/ 98 w 161"/>
                  <a:gd name="T15" fmla="*/ 89 h 149"/>
                  <a:gd name="T16" fmla="*/ 104 w 161"/>
                  <a:gd name="T17" fmla="*/ 92 h 149"/>
                  <a:gd name="T18" fmla="*/ 111 w 161"/>
                  <a:gd name="T19" fmla="*/ 86 h 149"/>
                  <a:gd name="T20" fmla="*/ 121 w 161"/>
                  <a:gd name="T21" fmla="*/ 84 h 149"/>
                  <a:gd name="T22" fmla="*/ 135 w 161"/>
                  <a:gd name="T23" fmla="*/ 76 h 149"/>
                  <a:gd name="T24" fmla="*/ 121 w 161"/>
                  <a:gd name="T25" fmla="*/ 0 h 149"/>
                  <a:gd name="T26" fmla="*/ 0 w 161"/>
                  <a:gd name="T27" fmla="*/ 31 h 149"/>
                  <a:gd name="T28" fmla="*/ 11 w 161"/>
                  <a:gd name="T29" fmla="*/ 108 h 149"/>
                  <a:gd name="T30" fmla="*/ 11 w 161"/>
                  <a:gd name="T31" fmla="*/ 108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1"/>
                  <a:gd name="T49" fmla="*/ 0 h 149"/>
                  <a:gd name="T50" fmla="*/ 161 w 161"/>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1" h="149">
                    <a:moveTo>
                      <a:pt x="15" y="108"/>
                    </a:moveTo>
                    <a:lnTo>
                      <a:pt x="13" y="149"/>
                    </a:lnTo>
                    <a:lnTo>
                      <a:pt x="26" y="145"/>
                    </a:lnTo>
                    <a:lnTo>
                      <a:pt x="57" y="123"/>
                    </a:lnTo>
                    <a:lnTo>
                      <a:pt x="67" y="103"/>
                    </a:lnTo>
                    <a:lnTo>
                      <a:pt x="73" y="108"/>
                    </a:lnTo>
                    <a:lnTo>
                      <a:pt x="115" y="97"/>
                    </a:lnTo>
                    <a:lnTo>
                      <a:pt x="117" y="89"/>
                    </a:lnTo>
                    <a:lnTo>
                      <a:pt x="124" y="92"/>
                    </a:lnTo>
                    <a:lnTo>
                      <a:pt x="132" y="86"/>
                    </a:lnTo>
                    <a:lnTo>
                      <a:pt x="145" y="84"/>
                    </a:lnTo>
                    <a:lnTo>
                      <a:pt x="161" y="76"/>
                    </a:lnTo>
                    <a:lnTo>
                      <a:pt x="145" y="0"/>
                    </a:lnTo>
                    <a:lnTo>
                      <a:pt x="0" y="31"/>
                    </a:lnTo>
                    <a:lnTo>
                      <a:pt x="15" y="108"/>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7" name="Freeform 146"/>
              <p:cNvSpPr>
                <a:spLocks/>
              </p:cNvSpPr>
              <p:nvPr/>
            </p:nvSpPr>
            <p:spPr bwMode="auto">
              <a:xfrm>
                <a:off x="5182" y="1455"/>
                <a:ext cx="68" cy="84"/>
              </a:xfrm>
              <a:custGeom>
                <a:avLst/>
                <a:gdLst>
                  <a:gd name="T0" fmla="*/ 12 w 72"/>
                  <a:gd name="T1" fmla="*/ 84 h 84"/>
                  <a:gd name="T2" fmla="*/ 38 w 72"/>
                  <a:gd name="T3" fmla="*/ 73 h 84"/>
                  <a:gd name="T4" fmla="*/ 38 w 72"/>
                  <a:gd name="T5" fmla="*/ 39 h 84"/>
                  <a:gd name="T6" fmla="*/ 43 w 72"/>
                  <a:gd name="T7" fmla="*/ 47 h 84"/>
                  <a:gd name="T8" fmla="*/ 44 w 72"/>
                  <a:gd name="T9" fmla="*/ 63 h 84"/>
                  <a:gd name="T10" fmla="*/ 50 w 72"/>
                  <a:gd name="T11" fmla="*/ 63 h 84"/>
                  <a:gd name="T12" fmla="*/ 57 w 72"/>
                  <a:gd name="T13" fmla="*/ 47 h 84"/>
                  <a:gd name="T14" fmla="*/ 50 w 72"/>
                  <a:gd name="T15" fmla="*/ 29 h 84"/>
                  <a:gd name="T16" fmla="*/ 38 w 72"/>
                  <a:gd name="T17" fmla="*/ 26 h 84"/>
                  <a:gd name="T18" fmla="*/ 27 w 72"/>
                  <a:gd name="T19" fmla="*/ 3 h 84"/>
                  <a:gd name="T20" fmla="*/ 21 w 72"/>
                  <a:gd name="T21" fmla="*/ 0 h 84"/>
                  <a:gd name="T22" fmla="*/ 0 w 72"/>
                  <a:gd name="T23" fmla="*/ 8 h 84"/>
                  <a:gd name="T24" fmla="*/ 12 w 72"/>
                  <a:gd name="T25" fmla="*/ 84 h 84"/>
                  <a:gd name="T26" fmla="*/ 12 w 72"/>
                  <a:gd name="T27" fmla="*/ 84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84"/>
                  <a:gd name="T44" fmla="*/ 72 w 72"/>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84">
                    <a:moveTo>
                      <a:pt x="16" y="84"/>
                    </a:moveTo>
                    <a:lnTo>
                      <a:pt x="47" y="73"/>
                    </a:lnTo>
                    <a:lnTo>
                      <a:pt x="47" y="39"/>
                    </a:lnTo>
                    <a:lnTo>
                      <a:pt x="55" y="47"/>
                    </a:lnTo>
                    <a:lnTo>
                      <a:pt x="56" y="63"/>
                    </a:lnTo>
                    <a:lnTo>
                      <a:pt x="63" y="63"/>
                    </a:lnTo>
                    <a:lnTo>
                      <a:pt x="72" y="47"/>
                    </a:lnTo>
                    <a:lnTo>
                      <a:pt x="63" y="29"/>
                    </a:lnTo>
                    <a:lnTo>
                      <a:pt x="47" y="26"/>
                    </a:lnTo>
                    <a:lnTo>
                      <a:pt x="35" y="3"/>
                    </a:lnTo>
                    <a:lnTo>
                      <a:pt x="25" y="0"/>
                    </a:lnTo>
                    <a:lnTo>
                      <a:pt x="0" y="8"/>
                    </a:lnTo>
                    <a:lnTo>
                      <a:pt x="16" y="84"/>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8" name="Freeform 147"/>
              <p:cNvSpPr>
                <a:spLocks/>
              </p:cNvSpPr>
              <p:nvPr/>
            </p:nvSpPr>
            <p:spPr bwMode="auto">
              <a:xfrm>
                <a:off x="5040" y="1344"/>
                <a:ext cx="297" cy="153"/>
              </a:xfrm>
              <a:custGeom>
                <a:avLst/>
                <a:gdLst>
                  <a:gd name="T0" fmla="*/ 0 w 311"/>
                  <a:gd name="T1" fmla="*/ 144 h 153"/>
                  <a:gd name="T2" fmla="*/ 120 w 311"/>
                  <a:gd name="T3" fmla="*/ 113 h 153"/>
                  <a:gd name="T4" fmla="*/ 141 w 311"/>
                  <a:gd name="T5" fmla="*/ 105 h 153"/>
                  <a:gd name="T6" fmla="*/ 150 w 311"/>
                  <a:gd name="T7" fmla="*/ 108 h 153"/>
                  <a:gd name="T8" fmla="*/ 159 w 311"/>
                  <a:gd name="T9" fmla="*/ 131 h 153"/>
                  <a:gd name="T10" fmla="*/ 173 w 311"/>
                  <a:gd name="T11" fmla="*/ 134 h 153"/>
                  <a:gd name="T12" fmla="*/ 180 w 311"/>
                  <a:gd name="T13" fmla="*/ 152 h 153"/>
                  <a:gd name="T14" fmla="*/ 189 w 311"/>
                  <a:gd name="T15" fmla="*/ 153 h 153"/>
                  <a:gd name="T16" fmla="*/ 198 w 311"/>
                  <a:gd name="T17" fmla="*/ 135 h 153"/>
                  <a:gd name="T18" fmla="*/ 202 w 311"/>
                  <a:gd name="T19" fmla="*/ 121 h 153"/>
                  <a:gd name="T20" fmla="*/ 213 w 311"/>
                  <a:gd name="T21" fmla="*/ 140 h 153"/>
                  <a:gd name="T22" fmla="*/ 259 w 311"/>
                  <a:gd name="T23" fmla="*/ 123 h 153"/>
                  <a:gd name="T24" fmla="*/ 256 w 311"/>
                  <a:gd name="T25" fmla="*/ 101 h 153"/>
                  <a:gd name="T26" fmla="*/ 243 w 311"/>
                  <a:gd name="T27" fmla="*/ 74 h 153"/>
                  <a:gd name="T28" fmla="*/ 236 w 311"/>
                  <a:gd name="T29" fmla="*/ 71 h 153"/>
                  <a:gd name="T30" fmla="*/ 228 w 311"/>
                  <a:gd name="T31" fmla="*/ 72 h 153"/>
                  <a:gd name="T32" fmla="*/ 230 w 311"/>
                  <a:gd name="T33" fmla="*/ 77 h 153"/>
                  <a:gd name="T34" fmla="*/ 241 w 311"/>
                  <a:gd name="T35" fmla="*/ 79 h 153"/>
                  <a:gd name="T36" fmla="*/ 244 w 311"/>
                  <a:gd name="T37" fmla="*/ 105 h 153"/>
                  <a:gd name="T38" fmla="*/ 225 w 311"/>
                  <a:gd name="T39" fmla="*/ 114 h 153"/>
                  <a:gd name="T40" fmla="*/ 198 w 311"/>
                  <a:gd name="T41" fmla="*/ 93 h 153"/>
                  <a:gd name="T42" fmla="*/ 189 w 311"/>
                  <a:gd name="T43" fmla="*/ 71 h 153"/>
                  <a:gd name="T44" fmla="*/ 177 w 311"/>
                  <a:gd name="T45" fmla="*/ 64 h 153"/>
                  <a:gd name="T46" fmla="*/ 177 w 311"/>
                  <a:gd name="T47" fmla="*/ 71 h 153"/>
                  <a:gd name="T48" fmla="*/ 164 w 311"/>
                  <a:gd name="T49" fmla="*/ 58 h 153"/>
                  <a:gd name="T50" fmla="*/ 174 w 311"/>
                  <a:gd name="T51" fmla="*/ 42 h 153"/>
                  <a:gd name="T52" fmla="*/ 182 w 311"/>
                  <a:gd name="T53" fmla="*/ 27 h 153"/>
                  <a:gd name="T54" fmla="*/ 167 w 311"/>
                  <a:gd name="T55" fmla="*/ 0 h 153"/>
                  <a:gd name="T56" fmla="*/ 141 w 311"/>
                  <a:gd name="T57" fmla="*/ 22 h 153"/>
                  <a:gd name="T58" fmla="*/ 55 w 311"/>
                  <a:gd name="T59" fmla="*/ 48 h 153"/>
                  <a:gd name="T60" fmla="*/ 0 w 311"/>
                  <a:gd name="T61" fmla="*/ 63 h 153"/>
                  <a:gd name="T62" fmla="*/ 0 w 311"/>
                  <a:gd name="T63" fmla="*/ 144 h 153"/>
                  <a:gd name="T64" fmla="*/ 0 w 311"/>
                  <a:gd name="T65" fmla="*/ 144 h 1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3"/>
                  <a:gd name="T101" fmla="*/ 311 w 311"/>
                  <a:gd name="T102" fmla="*/ 153 h 1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3">
                    <a:moveTo>
                      <a:pt x="0" y="144"/>
                    </a:moveTo>
                    <a:lnTo>
                      <a:pt x="145" y="113"/>
                    </a:lnTo>
                    <a:lnTo>
                      <a:pt x="170" y="105"/>
                    </a:lnTo>
                    <a:lnTo>
                      <a:pt x="180" y="108"/>
                    </a:lnTo>
                    <a:lnTo>
                      <a:pt x="192" y="131"/>
                    </a:lnTo>
                    <a:lnTo>
                      <a:pt x="208" y="134"/>
                    </a:lnTo>
                    <a:lnTo>
                      <a:pt x="217" y="152"/>
                    </a:lnTo>
                    <a:lnTo>
                      <a:pt x="227" y="153"/>
                    </a:lnTo>
                    <a:lnTo>
                      <a:pt x="238" y="135"/>
                    </a:lnTo>
                    <a:lnTo>
                      <a:pt x="243" y="121"/>
                    </a:lnTo>
                    <a:lnTo>
                      <a:pt x="255" y="140"/>
                    </a:lnTo>
                    <a:lnTo>
                      <a:pt x="311" y="123"/>
                    </a:lnTo>
                    <a:lnTo>
                      <a:pt x="308" y="101"/>
                    </a:lnTo>
                    <a:lnTo>
                      <a:pt x="292" y="74"/>
                    </a:lnTo>
                    <a:lnTo>
                      <a:pt x="284" y="71"/>
                    </a:lnTo>
                    <a:lnTo>
                      <a:pt x="274" y="72"/>
                    </a:lnTo>
                    <a:lnTo>
                      <a:pt x="276" y="77"/>
                    </a:lnTo>
                    <a:lnTo>
                      <a:pt x="289" y="79"/>
                    </a:lnTo>
                    <a:lnTo>
                      <a:pt x="294" y="105"/>
                    </a:lnTo>
                    <a:lnTo>
                      <a:pt x="271" y="114"/>
                    </a:lnTo>
                    <a:lnTo>
                      <a:pt x="238" y="93"/>
                    </a:lnTo>
                    <a:lnTo>
                      <a:pt x="227" y="71"/>
                    </a:lnTo>
                    <a:lnTo>
                      <a:pt x="213" y="64"/>
                    </a:lnTo>
                    <a:lnTo>
                      <a:pt x="213" y="71"/>
                    </a:lnTo>
                    <a:lnTo>
                      <a:pt x="198" y="58"/>
                    </a:lnTo>
                    <a:lnTo>
                      <a:pt x="209" y="42"/>
                    </a:lnTo>
                    <a:lnTo>
                      <a:pt x="219" y="27"/>
                    </a:lnTo>
                    <a:lnTo>
                      <a:pt x="201" y="0"/>
                    </a:lnTo>
                    <a:lnTo>
                      <a:pt x="170" y="22"/>
                    </a:lnTo>
                    <a:lnTo>
                      <a:pt x="67" y="48"/>
                    </a:lnTo>
                    <a:lnTo>
                      <a:pt x="0" y="63"/>
                    </a:lnTo>
                    <a:lnTo>
                      <a:pt x="0" y="144"/>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49" name="Freeform 148"/>
              <p:cNvSpPr>
                <a:spLocks/>
              </p:cNvSpPr>
              <p:nvPr/>
            </p:nvSpPr>
            <p:spPr bwMode="auto">
              <a:xfrm>
                <a:off x="5280" y="1498"/>
                <a:ext cx="28" cy="23"/>
              </a:xfrm>
              <a:custGeom>
                <a:avLst/>
                <a:gdLst>
                  <a:gd name="T0" fmla="*/ 0 w 29"/>
                  <a:gd name="T1" fmla="*/ 23 h 23"/>
                  <a:gd name="T2" fmla="*/ 13 w 29"/>
                  <a:gd name="T3" fmla="*/ 0 h 23"/>
                  <a:gd name="T4" fmla="*/ 25 w 29"/>
                  <a:gd name="T5" fmla="*/ 10 h 23"/>
                  <a:gd name="T6" fmla="*/ 0 w 29"/>
                  <a:gd name="T7" fmla="*/ 23 h 23"/>
                  <a:gd name="T8" fmla="*/ 0 w 29"/>
                  <a:gd name="T9" fmla="*/ 23 h 23"/>
                  <a:gd name="T10" fmla="*/ 0 w 29"/>
                  <a:gd name="T11" fmla="*/ 23 h 23"/>
                  <a:gd name="T12" fmla="*/ 0 60000 65536"/>
                  <a:gd name="T13" fmla="*/ 0 60000 65536"/>
                  <a:gd name="T14" fmla="*/ 0 60000 65536"/>
                  <a:gd name="T15" fmla="*/ 0 60000 65536"/>
                  <a:gd name="T16" fmla="*/ 0 60000 65536"/>
                  <a:gd name="T17" fmla="*/ 0 60000 65536"/>
                  <a:gd name="T18" fmla="*/ 0 w 29"/>
                  <a:gd name="T19" fmla="*/ 0 h 23"/>
                  <a:gd name="T20" fmla="*/ 29 w 29"/>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9" h="23">
                    <a:moveTo>
                      <a:pt x="0" y="23"/>
                    </a:moveTo>
                    <a:lnTo>
                      <a:pt x="13" y="0"/>
                    </a:lnTo>
                    <a:lnTo>
                      <a:pt x="29" y="10"/>
                    </a:lnTo>
                    <a:lnTo>
                      <a:pt x="0" y="23"/>
                    </a:lnTo>
                    <a:close/>
                  </a:path>
                </a:pathLst>
              </a:custGeom>
              <a:solidFill>
                <a:srgbClr val="FFFFFF"/>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0" name="Freeform 149"/>
              <p:cNvSpPr>
                <a:spLocks/>
              </p:cNvSpPr>
              <p:nvPr/>
            </p:nvSpPr>
            <p:spPr bwMode="auto">
              <a:xfrm>
                <a:off x="5330" y="1495"/>
                <a:ext cx="22" cy="16"/>
              </a:xfrm>
              <a:custGeom>
                <a:avLst/>
                <a:gdLst>
                  <a:gd name="T0" fmla="*/ 0 w 23"/>
                  <a:gd name="T1" fmla="*/ 16 h 16"/>
                  <a:gd name="T2" fmla="*/ 11 w 23"/>
                  <a:gd name="T3" fmla="*/ 0 h 16"/>
                  <a:gd name="T4" fmla="*/ 19 w 23"/>
                  <a:gd name="T5" fmla="*/ 12 h 16"/>
                  <a:gd name="T6" fmla="*/ 0 w 23"/>
                  <a:gd name="T7" fmla="*/ 16 h 16"/>
                  <a:gd name="T8" fmla="*/ 0 w 23"/>
                  <a:gd name="T9" fmla="*/ 16 h 16"/>
                  <a:gd name="T10" fmla="*/ 0 w 23"/>
                  <a:gd name="T11" fmla="*/ 16 h 16"/>
                  <a:gd name="T12" fmla="*/ 0 60000 65536"/>
                  <a:gd name="T13" fmla="*/ 0 60000 65536"/>
                  <a:gd name="T14" fmla="*/ 0 60000 65536"/>
                  <a:gd name="T15" fmla="*/ 0 60000 65536"/>
                  <a:gd name="T16" fmla="*/ 0 60000 65536"/>
                  <a:gd name="T17" fmla="*/ 0 60000 65536"/>
                  <a:gd name="T18" fmla="*/ 0 w 23"/>
                  <a:gd name="T19" fmla="*/ 0 h 16"/>
                  <a:gd name="T20" fmla="*/ 23 w 23"/>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3" h="16">
                    <a:moveTo>
                      <a:pt x="0" y="16"/>
                    </a:moveTo>
                    <a:lnTo>
                      <a:pt x="13" y="0"/>
                    </a:lnTo>
                    <a:lnTo>
                      <a:pt x="23" y="12"/>
                    </a:lnTo>
                    <a:lnTo>
                      <a:pt x="0" y="16"/>
                    </a:lnTo>
                    <a:close/>
                  </a:path>
                </a:pathLst>
              </a:custGeom>
              <a:solidFill>
                <a:srgbClr val="FFFFFF"/>
              </a:solidFill>
              <a:ln w="9525">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1" name="Freeform 150"/>
              <p:cNvSpPr>
                <a:spLocks/>
              </p:cNvSpPr>
              <p:nvPr/>
            </p:nvSpPr>
            <p:spPr bwMode="auto">
              <a:xfrm>
                <a:off x="4977" y="1125"/>
                <a:ext cx="143" cy="288"/>
              </a:xfrm>
              <a:custGeom>
                <a:avLst/>
                <a:gdLst>
                  <a:gd name="T0" fmla="*/ 20 w 150"/>
                  <a:gd name="T1" fmla="*/ 118 h 288"/>
                  <a:gd name="T2" fmla="*/ 27 w 150"/>
                  <a:gd name="T3" fmla="*/ 169 h 288"/>
                  <a:gd name="T4" fmla="*/ 57 w 150"/>
                  <a:gd name="T5" fmla="*/ 288 h 288"/>
                  <a:gd name="T6" fmla="*/ 112 w 150"/>
                  <a:gd name="T7" fmla="*/ 273 h 288"/>
                  <a:gd name="T8" fmla="*/ 108 w 150"/>
                  <a:gd name="T9" fmla="*/ 105 h 288"/>
                  <a:gd name="T10" fmla="*/ 123 w 150"/>
                  <a:gd name="T11" fmla="*/ 72 h 288"/>
                  <a:gd name="T12" fmla="*/ 124 w 150"/>
                  <a:gd name="T13" fmla="*/ 0 h 288"/>
                  <a:gd name="T14" fmla="*/ 0 w 150"/>
                  <a:gd name="T15" fmla="*/ 35 h 288"/>
                  <a:gd name="T16" fmla="*/ 20 w 150"/>
                  <a:gd name="T17" fmla="*/ 118 h 288"/>
                  <a:gd name="T18" fmla="*/ 20 w 150"/>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88"/>
                  <a:gd name="T32" fmla="*/ 150 w 150"/>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88">
                    <a:moveTo>
                      <a:pt x="24" y="118"/>
                    </a:moveTo>
                    <a:lnTo>
                      <a:pt x="31" y="169"/>
                    </a:lnTo>
                    <a:lnTo>
                      <a:pt x="69" y="288"/>
                    </a:lnTo>
                    <a:lnTo>
                      <a:pt x="136" y="273"/>
                    </a:lnTo>
                    <a:lnTo>
                      <a:pt x="131" y="105"/>
                    </a:lnTo>
                    <a:lnTo>
                      <a:pt x="149" y="72"/>
                    </a:lnTo>
                    <a:lnTo>
                      <a:pt x="150" y="0"/>
                    </a:lnTo>
                    <a:lnTo>
                      <a:pt x="0" y="35"/>
                    </a:lnTo>
                    <a:lnTo>
                      <a:pt x="24" y="118"/>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2" name="Freeform 151"/>
              <p:cNvSpPr>
                <a:spLocks/>
              </p:cNvSpPr>
              <p:nvPr/>
            </p:nvSpPr>
            <p:spPr bwMode="auto">
              <a:xfrm>
                <a:off x="5102" y="1082"/>
                <a:ext cx="133" cy="316"/>
              </a:xfrm>
              <a:custGeom>
                <a:avLst/>
                <a:gdLst>
                  <a:gd name="T0" fmla="*/ 0 w 139"/>
                  <a:gd name="T1" fmla="*/ 148 h 316"/>
                  <a:gd name="T2" fmla="*/ 14 w 139"/>
                  <a:gd name="T3" fmla="*/ 115 h 316"/>
                  <a:gd name="T4" fmla="*/ 15 w 139"/>
                  <a:gd name="T5" fmla="*/ 43 h 316"/>
                  <a:gd name="T6" fmla="*/ 14 w 139"/>
                  <a:gd name="T7" fmla="*/ 15 h 316"/>
                  <a:gd name="T8" fmla="*/ 37 w 139"/>
                  <a:gd name="T9" fmla="*/ 0 h 316"/>
                  <a:gd name="T10" fmla="*/ 91 w 139"/>
                  <a:gd name="T11" fmla="*/ 198 h 316"/>
                  <a:gd name="T12" fmla="*/ 117 w 139"/>
                  <a:gd name="T13" fmla="*/ 240 h 316"/>
                  <a:gd name="T14" fmla="*/ 117 w 139"/>
                  <a:gd name="T15" fmla="*/ 268 h 316"/>
                  <a:gd name="T16" fmla="*/ 91 w 139"/>
                  <a:gd name="T17" fmla="*/ 290 h 316"/>
                  <a:gd name="T18" fmla="*/ 5 w 139"/>
                  <a:gd name="T19" fmla="*/ 316 h 316"/>
                  <a:gd name="T20" fmla="*/ 0 w 139"/>
                  <a:gd name="T21" fmla="*/ 148 h 316"/>
                  <a:gd name="T22" fmla="*/ 0 w 139"/>
                  <a:gd name="T23" fmla="*/ 148 h 3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316"/>
                  <a:gd name="T38" fmla="*/ 139 w 139"/>
                  <a:gd name="T39" fmla="*/ 316 h 3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316">
                    <a:moveTo>
                      <a:pt x="0" y="148"/>
                    </a:moveTo>
                    <a:lnTo>
                      <a:pt x="18" y="115"/>
                    </a:lnTo>
                    <a:lnTo>
                      <a:pt x="19" y="43"/>
                    </a:lnTo>
                    <a:lnTo>
                      <a:pt x="18" y="15"/>
                    </a:lnTo>
                    <a:lnTo>
                      <a:pt x="45" y="0"/>
                    </a:lnTo>
                    <a:lnTo>
                      <a:pt x="108" y="198"/>
                    </a:lnTo>
                    <a:lnTo>
                      <a:pt x="139" y="240"/>
                    </a:lnTo>
                    <a:lnTo>
                      <a:pt x="139" y="268"/>
                    </a:lnTo>
                    <a:lnTo>
                      <a:pt x="108" y="290"/>
                    </a:lnTo>
                    <a:lnTo>
                      <a:pt x="5" y="316"/>
                    </a:lnTo>
                    <a:lnTo>
                      <a:pt x="0" y="148"/>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3" name="Freeform 152"/>
              <p:cNvSpPr>
                <a:spLocks/>
              </p:cNvSpPr>
              <p:nvPr/>
            </p:nvSpPr>
            <p:spPr bwMode="auto">
              <a:xfrm>
                <a:off x="5145" y="802"/>
                <a:ext cx="326" cy="520"/>
              </a:xfrm>
              <a:custGeom>
                <a:avLst/>
                <a:gdLst>
                  <a:gd name="T0" fmla="*/ 0 w 340"/>
                  <a:gd name="T1" fmla="*/ 280 h 520"/>
                  <a:gd name="T2" fmla="*/ 16 w 340"/>
                  <a:gd name="T3" fmla="*/ 282 h 520"/>
                  <a:gd name="T4" fmla="*/ 17 w 340"/>
                  <a:gd name="T5" fmla="*/ 248 h 520"/>
                  <a:gd name="T6" fmla="*/ 38 w 340"/>
                  <a:gd name="T7" fmla="*/ 201 h 520"/>
                  <a:gd name="T8" fmla="*/ 30 w 340"/>
                  <a:gd name="T9" fmla="*/ 167 h 520"/>
                  <a:gd name="T10" fmla="*/ 71 w 340"/>
                  <a:gd name="T11" fmla="*/ 4 h 520"/>
                  <a:gd name="T12" fmla="*/ 79 w 340"/>
                  <a:gd name="T13" fmla="*/ 4 h 520"/>
                  <a:gd name="T14" fmla="*/ 82 w 340"/>
                  <a:gd name="T15" fmla="*/ 25 h 520"/>
                  <a:gd name="T16" fmla="*/ 123 w 340"/>
                  <a:gd name="T17" fmla="*/ 7 h 520"/>
                  <a:gd name="T18" fmla="*/ 125 w 340"/>
                  <a:gd name="T19" fmla="*/ 0 h 520"/>
                  <a:gd name="T20" fmla="*/ 158 w 340"/>
                  <a:gd name="T21" fmla="*/ 9 h 520"/>
                  <a:gd name="T22" fmla="*/ 212 w 340"/>
                  <a:gd name="T23" fmla="*/ 169 h 520"/>
                  <a:gd name="T24" fmla="*/ 236 w 340"/>
                  <a:gd name="T25" fmla="*/ 170 h 520"/>
                  <a:gd name="T26" fmla="*/ 280 w 340"/>
                  <a:gd name="T27" fmla="*/ 230 h 520"/>
                  <a:gd name="T28" fmla="*/ 274 w 340"/>
                  <a:gd name="T29" fmla="*/ 242 h 520"/>
                  <a:gd name="T30" fmla="*/ 288 w 340"/>
                  <a:gd name="T31" fmla="*/ 242 h 520"/>
                  <a:gd name="T32" fmla="*/ 278 w 340"/>
                  <a:gd name="T33" fmla="*/ 271 h 520"/>
                  <a:gd name="T34" fmla="*/ 257 w 340"/>
                  <a:gd name="T35" fmla="*/ 290 h 520"/>
                  <a:gd name="T36" fmla="*/ 232 w 340"/>
                  <a:gd name="T37" fmla="*/ 305 h 520"/>
                  <a:gd name="T38" fmla="*/ 229 w 340"/>
                  <a:gd name="T39" fmla="*/ 324 h 520"/>
                  <a:gd name="T40" fmla="*/ 215 w 340"/>
                  <a:gd name="T41" fmla="*/ 306 h 520"/>
                  <a:gd name="T42" fmla="*/ 194 w 340"/>
                  <a:gd name="T43" fmla="*/ 327 h 520"/>
                  <a:gd name="T44" fmla="*/ 182 w 340"/>
                  <a:gd name="T45" fmla="*/ 327 h 520"/>
                  <a:gd name="T46" fmla="*/ 173 w 340"/>
                  <a:gd name="T47" fmla="*/ 314 h 520"/>
                  <a:gd name="T48" fmla="*/ 168 w 340"/>
                  <a:gd name="T49" fmla="*/ 378 h 520"/>
                  <a:gd name="T50" fmla="*/ 147 w 340"/>
                  <a:gd name="T51" fmla="*/ 387 h 520"/>
                  <a:gd name="T52" fmla="*/ 137 w 340"/>
                  <a:gd name="T53" fmla="*/ 412 h 520"/>
                  <a:gd name="T54" fmla="*/ 125 w 340"/>
                  <a:gd name="T55" fmla="*/ 412 h 520"/>
                  <a:gd name="T56" fmla="*/ 97 w 340"/>
                  <a:gd name="T57" fmla="*/ 449 h 520"/>
                  <a:gd name="T58" fmla="*/ 95 w 340"/>
                  <a:gd name="T59" fmla="*/ 478 h 520"/>
                  <a:gd name="T60" fmla="*/ 88 w 340"/>
                  <a:gd name="T61" fmla="*/ 489 h 520"/>
                  <a:gd name="T62" fmla="*/ 79 w 340"/>
                  <a:gd name="T63" fmla="*/ 520 h 520"/>
                  <a:gd name="T64" fmla="*/ 54 w 340"/>
                  <a:gd name="T65" fmla="*/ 478 h 520"/>
                  <a:gd name="T66" fmla="*/ 0 w 340"/>
                  <a:gd name="T67" fmla="*/ 280 h 520"/>
                  <a:gd name="T68" fmla="*/ 0 w 340"/>
                  <a:gd name="T69" fmla="*/ 280 h 5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0"/>
                  <a:gd name="T107" fmla="*/ 340 w 340"/>
                  <a:gd name="T108" fmla="*/ 520 h 5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0">
                    <a:moveTo>
                      <a:pt x="0" y="280"/>
                    </a:moveTo>
                    <a:lnTo>
                      <a:pt x="20" y="282"/>
                    </a:lnTo>
                    <a:lnTo>
                      <a:pt x="21" y="248"/>
                    </a:lnTo>
                    <a:lnTo>
                      <a:pt x="46" y="201"/>
                    </a:lnTo>
                    <a:lnTo>
                      <a:pt x="34" y="167"/>
                    </a:lnTo>
                    <a:lnTo>
                      <a:pt x="83" y="4"/>
                    </a:lnTo>
                    <a:lnTo>
                      <a:pt x="94" y="4"/>
                    </a:lnTo>
                    <a:lnTo>
                      <a:pt x="97" y="25"/>
                    </a:lnTo>
                    <a:lnTo>
                      <a:pt x="146" y="7"/>
                    </a:lnTo>
                    <a:lnTo>
                      <a:pt x="148" y="0"/>
                    </a:lnTo>
                    <a:lnTo>
                      <a:pt x="187" y="9"/>
                    </a:lnTo>
                    <a:lnTo>
                      <a:pt x="250" y="169"/>
                    </a:lnTo>
                    <a:lnTo>
                      <a:pt x="279" y="170"/>
                    </a:lnTo>
                    <a:lnTo>
                      <a:pt x="332" y="230"/>
                    </a:lnTo>
                    <a:lnTo>
                      <a:pt x="324" y="242"/>
                    </a:lnTo>
                    <a:lnTo>
                      <a:pt x="340" y="242"/>
                    </a:lnTo>
                    <a:lnTo>
                      <a:pt x="329" y="271"/>
                    </a:lnTo>
                    <a:lnTo>
                      <a:pt x="303" y="290"/>
                    </a:lnTo>
                    <a:lnTo>
                      <a:pt x="274" y="305"/>
                    </a:lnTo>
                    <a:lnTo>
                      <a:pt x="271" y="324"/>
                    </a:lnTo>
                    <a:lnTo>
                      <a:pt x="255" y="306"/>
                    </a:lnTo>
                    <a:lnTo>
                      <a:pt x="229" y="327"/>
                    </a:lnTo>
                    <a:lnTo>
                      <a:pt x="216" y="327"/>
                    </a:lnTo>
                    <a:lnTo>
                      <a:pt x="204" y="314"/>
                    </a:lnTo>
                    <a:lnTo>
                      <a:pt x="198" y="378"/>
                    </a:lnTo>
                    <a:lnTo>
                      <a:pt x="174" y="387"/>
                    </a:lnTo>
                    <a:lnTo>
                      <a:pt x="162" y="412"/>
                    </a:lnTo>
                    <a:lnTo>
                      <a:pt x="148" y="412"/>
                    </a:lnTo>
                    <a:lnTo>
                      <a:pt x="114" y="449"/>
                    </a:lnTo>
                    <a:lnTo>
                      <a:pt x="112" y="478"/>
                    </a:lnTo>
                    <a:lnTo>
                      <a:pt x="104" y="489"/>
                    </a:lnTo>
                    <a:lnTo>
                      <a:pt x="94" y="520"/>
                    </a:lnTo>
                    <a:lnTo>
                      <a:pt x="63" y="478"/>
                    </a:lnTo>
                    <a:lnTo>
                      <a:pt x="0" y="280"/>
                    </a:lnTo>
                    <a:close/>
                  </a:path>
                </a:pathLst>
              </a:custGeom>
              <a:solidFill>
                <a:schemeClr val="bg1">
                  <a:lumMod val="40000"/>
                  <a:lumOff val="60000"/>
                </a:schemeClr>
              </a:solid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4" name="Text Box 153"/>
              <p:cNvSpPr txBox="1">
                <a:spLocks noChangeArrowheads="1"/>
              </p:cNvSpPr>
              <p:nvPr/>
            </p:nvSpPr>
            <p:spPr bwMode="auto">
              <a:xfrm>
                <a:off x="1632" y="2400"/>
                <a:ext cx="219" cy="153"/>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AZ</a:t>
                </a:r>
              </a:p>
            </p:txBody>
          </p:sp>
          <p:sp>
            <p:nvSpPr>
              <p:cNvPr id="155" name="Text Box 154"/>
              <p:cNvSpPr txBox="1">
                <a:spLocks noChangeArrowheads="1"/>
              </p:cNvSpPr>
              <p:nvPr/>
            </p:nvSpPr>
            <p:spPr bwMode="auto">
              <a:xfrm>
                <a:off x="954" y="2005"/>
                <a:ext cx="230" cy="153"/>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CA</a:t>
                </a:r>
              </a:p>
            </p:txBody>
          </p:sp>
          <p:sp>
            <p:nvSpPr>
              <p:cNvPr id="156" name="Text Box 155"/>
              <p:cNvSpPr txBox="1">
                <a:spLocks noChangeArrowheads="1"/>
              </p:cNvSpPr>
              <p:nvPr/>
            </p:nvSpPr>
            <p:spPr bwMode="auto">
              <a:xfrm>
                <a:off x="1689" y="1861"/>
                <a:ext cx="224"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UT</a:t>
                </a:r>
              </a:p>
            </p:txBody>
          </p:sp>
          <p:sp>
            <p:nvSpPr>
              <p:cNvPr id="157" name="Text Box 156"/>
              <p:cNvSpPr txBox="1">
                <a:spLocks noChangeArrowheads="1"/>
              </p:cNvSpPr>
              <p:nvPr/>
            </p:nvSpPr>
            <p:spPr bwMode="auto">
              <a:xfrm>
                <a:off x="5275" y="1669"/>
                <a:ext cx="224"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CT</a:t>
                </a:r>
              </a:p>
            </p:txBody>
          </p:sp>
          <p:sp>
            <p:nvSpPr>
              <p:cNvPr id="158" name="Line 157"/>
              <p:cNvSpPr>
                <a:spLocks noChangeShapeType="1"/>
              </p:cNvSpPr>
              <p:nvPr/>
            </p:nvSpPr>
            <p:spPr bwMode="auto">
              <a:xfrm>
                <a:off x="5137" y="1503"/>
                <a:ext cx="184" cy="191"/>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59" name="Text Box 158"/>
              <p:cNvSpPr txBox="1">
                <a:spLocks noChangeArrowheads="1"/>
              </p:cNvSpPr>
              <p:nvPr/>
            </p:nvSpPr>
            <p:spPr bwMode="auto">
              <a:xfrm>
                <a:off x="4493" y="3157"/>
                <a:ext cx="209"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FL</a:t>
                </a:r>
              </a:p>
            </p:txBody>
          </p:sp>
          <p:sp>
            <p:nvSpPr>
              <p:cNvPr id="160" name="Text Box 159"/>
              <p:cNvSpPr txBox="1">
                <a:spLocks noChangeArrowheads="1"/>
              </p:cNvSpPr>
              <p:nvPr/>
            </p:nvSpPr>
            <p:spPr bwMode="auto">
              <a:xfrm>
                <a:off x="4218" y="2629"/>
                <a:ext cx="232"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GA</a:t>
                </a:r>
              </a:p>
            </p:txBody>
          </p:sp>
          <p:sp>
            <p:nvSpPr>
              <p:cNvPr id="161" name="Text Box 160"/>
              <p:cNvSpPr txBox="1">
                <a:spLocks noChangeArrowheads="1"/>
              </p:cNvSpPr>
              <p:nvPr/>
            </p:nvSpPr>
            <p:spPr bwMode="auto">
              <a:xfrm>
                <a:off x="3253" y="1621"/>
                <a:ext cx="188"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IA</a:t>
                </a:r>
              </a:p>
            </p:txBody>
          </p:sp>
          <p:sp>
            <p:nvSpPr>
              <p:cNvPr id="162" name="Text Box 161"/>
              <p:cNvSpPr txBox="1">
                <a:spLocks noChangeArrowheads="1"/>
              </p:cNvSpPr>
              <p:nvPr/>
            </p:nvSpPr>
            <p:spPr bwMode="auto">
              <a:xfrm>
                <a:off x="3666" y="1861"/>
                <a:ext cx="183"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IL</a:t>
                </a:r>
              </a:p>
            </p:txBody>
          </p:sp>
          <p:sp>
            <p:nvSpPr>
              <p:cNvPr id="163" name="Text Box 162"/>
              <p:cNvSpPr txBox="1">
                <a:spLocks noChangeArrowheads="1"/>
              </p:cNvSpPr>
              <p:nvPr/>
            </p:nvSpPr>
            <p:spPr bwMode="auto">
              <a:xfrm>
                <a:off x="2838" y="2053"/>
                <a:ext cx="219"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KS</a:t>
                </a:r>
              </a:p>
            </p:txBody>
          </p:sp>
          <p:sp>
            <p:nvSpPr>
              <p:cNvPr id="164" name="Text Box 163"/>
              <p:cNvSpPr txBox="1">
                <a:spLocks noChangeArrowheads="1"/>
              </p:cNvSpPr>
              <p:nvPr/>
            </p:nvSpPr>
            <p:spPr bwMode="auto">
              <a:xfrm>
                <a:off x="5368" y="1333"/>
                <a:ext cx="237"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MA</a:t>
                </a:r>
              </a:p>
            </p:txBody>
          </p:sp>
          <p:sp>
            <p:nvSpPr>
              <p:cNvPr id="165" name="Line 164"/>
              <p:cNvSpPr>
                <a:spLocks noChangeShapeType="1"/>
              </p:cNvSpPr>
              <p:nvPr/>
            </p:nvSpPr>
            <p:spPr bwMode="auto">
              <a:xfrm>
                <a:off x="5229" y="1409"/>
                <a:ext cx="186" cy="0"/>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66" name="Text Box 165"/>
              <p:cNvSpPr txBox="1">
                <a:spLocks noChangeArrowheads="1"/>
              </p:cNvSpPr>
              <p:nvPr/>
            </p:nvSpPr>
            <p:spPr bwMode="auto">
              <a:xfrm>
                <a:off x="5070" y="2212"/>
                <a:ext cx="243" cy="15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MD</a:t>
                </a:r>
              </a:p>
            </p:txBody>
          </p:sp>
          <p:sp>
            <p:nvSpPr>
              <p:cNvPr id="167" name="Line 166"/>
              <p:cNvSpPr>
                <a:spLocks noChangeShapeType="1"/>
              </p:cNvSpPr>
              <p:nvPr/>
            </p:nvSpPr>
            <p:spPr bwMode="auto">
              <a:xfrm>
                <a:off x="4978" y="2002"/>
                <a:ext cx="141" cy="236"/>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68" name="Text Box 167"/>
              <p:cNvSpPr txBox="1">
                <a:spLocks noChangeArrowheads="1"/>
              </p:cNvSpPr>
              <p:nvPr/>
            </p:nvSpPr>
            <p:spPr bwMode="auto">
              <a:xfrm>
                <a:off x="3345" y="2053"/>
                <a:ext cx="250"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MO</a:t>
                </a:r>
              </a:p>
            </p:txBody>
          </p:sp>
          <p:sp>
            <p:nvSpPr>
              <p:cNvPr id="169" name="Line 168"/>
              <p:cNvSpPr>
                <a:spLocks noChangeShapeType="1"/>
              </p:cNvSpPr>
              <p:nvPr/>
            </p:nvSpPr>
            <p:spPr bwMode="auto">
              <a:xfrm>
                <a:off x="5000" y="1744"/>
                <a:ext cx="254" cy="163"/>
              </a:xfrm>
              <a:prstGeom prst="line">
                <a:avLst/>
              </a:prstGeom>
              <a:noFill/>
              <a:ln w="19050">
                <a:solidFill>
                  <a:srgbClr val="000000"/>
                </a:solidFill>
                <a:round/>
                <a:headEnd/>
                <a:tailEnd/>
              </a:ln>
            </p:spPr>
            <p:txBody>
              <a:bodyPr wrap="none" anchor="ct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70" name="Text Box 169"/>
              <p:cNvSpPr txBox="1">
                <a:spLocks noChangeArrowheads="1"/>
              </p:cNvSpPr>
              <p:nvPr/>
            </p:nvSpPr>
            <p:spPr bwMode="auto">
              <a:xfrm>
                <a:off x="5208" y="1883"/>
                <a:ext cx="218" cy="152"/>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rgbClr val="000000"/>
                    </a:solidFill>
                    <a:latin typeface="+mn-lt"/>
                    <a:ea typeface="+mn-ea"/>
                  </a:rPr>
                  <a:t>NJ</a:t>
                </a:r>
              </a:p>
            </p:txBody>
          </p:sp>
          <p:sp>
            <p:nvSpPr>
              <p:cNvPr id="171" name="Text Box 170"/>
              <p:cNvSpPr txBox="1">
                <a:spLocks noChangeArrowheads="1"/>
              </p:cNvSpPr>
              <p:nvPr/>
            </p:nvSpPr>
            <p:spPr bwMode="auto">
              <a:xfrm>
                <a:off x="4725" y="1380"/>
                <a:ext cx="230" cy="15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NY</a:t>
                </a:r>
              </a:p>
            </p:txBody>
          </p:sp>
          <p:sp>
            <p:nvSpPr>
              <p:cNvPr id="172" name="Text Box 171"/>
              <p:cNvSpPr txBox="1">
                <a:spLocks noChangeArrowheads="1"/>
              </p:cNvSpPr>
              <p:nvPr/>
            </p:nvSpPr>
            <p:spPr bwMode="auto">
              <a:xfrm>
                <a:off x="1046" y="1189"/>
                <a:ext cx="237" cy="151"/>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OR</a:t>
                </a:r>
              </a:p>
            </p:txBody>
          </p:sp>
          <p:sp>
            <p:nvSpPr>
              <p:cNvPr id="173" name="Text Box 172"/>
              <p:cNvSpPr txBox="1">
                <a:spLocks noChangeArrowheads="1"/>
              </p:cNvSpPr>
              <p:nvPr/>
            </p:nvSpPr>
            <p:spPr bwMode="auto">
              <a:xfrm>
                <a:off x="4586" y="1621"/>
                <a:ext cx="223"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PA</a:t>
                </a:r>
              </a:p>
            </p:txBody>
          </p:sp>
          <p:sp>
            <p:nvSpPr>
              <p:cNvPr id="174" name="Text Box 173"/>
              <p:cNvSpPr txBox="1">
                <a:spLocks noChangeArrowheads="1"/>
              </p:cNvSpPr>
              <p:nvPr/>
            </p:nvSpPr>
            <p:spPr bwMode="auto">
              <a:xfrm>
                <a:off x="4493" y="2485"/>
                <a:ext cx="229" cy="15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SC</a:t>
                </a:r>
              </a:p>
            </p:txBody>
          </p:sp>
          <p:sp>
            <p:nvSpPr>
              <p:cNvPr id="175" name="Text Box 174"/>
              <p:cNvSpPr txBox="1">
                <a:spLocks noChangeArrowheads="1"/>
              </p:cNvSpPr>
              <p:nvPr/>
            </p:nvSpPr>
            <p:spPr bwMode="auto">
              <a:xfrm>
                <a:off x="3850" y="2341"/>
                <a:ext cx="224"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TN</a:t>
                </a:r>
              </a:p>
            </p:txBody>
          </p:sp>
          <p:sp>
            <p:nvSpPr>
              <p:cNvPr id="176" name="Text Box 175"/>
              <p:cNvSpPr txBox="1">
                <a:spLocks noChangeArrowheads="1"/>
              </p:cNvSpPr>
              <p:nvPr/>
            </p:nvSpPr>
            <p:spPr bwMode="auto">
              <a:xfrm>
                <a:off x="2195" y="1957"/>
                <a:ext cx="238"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CO</a:t>
                </a:r>
              </a:p>
            </p:txBody>
          </p:sp>
          <p:sp>
            <p:nvSpPr>
              <p:cNvPr id="177" name="Text Box 176"/>
              <p:cNvSpPr txBox="1">
                <a:spLocks noChangeArrowheads="1"/>
              </p:cNvSpPr>
              <p:nvPr/>
            </p:nvSpPr>
            <p:spPr bwMode="auto">
              <a:xfrm>
                <a:off x="1230" y="805"/>
                <a:ext cx="250" cy="153"/>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WA</a:t>
                </a:r>
              </a:p>
            </p:txBody>
          </p:sp>
          <p:sp>
            <p:nvSpPr>
              <p:cNvPr id="178" name="Text Box 177"/>
              <p:cNvSpPr txBox="1">
                <a:spLocks noChangeArrowheads="1"/>
              </p:cNvSpPr>
              <p:nvPr/>
            </p:nvSpPr>
            <p:spPr bwMode="auto">
              <a:xfrm>
                <a:off x="3553" y="1322"/>
                <a:ext cx="218" cy="154"/>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WI</a:t>
                </a:r>
              </a:p>
            </p:txBody>
          </p:sp>
          <p:sp>
            <p:nvSpPr>
              <p:cNvPr id="179" name="Text Box 178"/>
              <p:cNvSpPr txBox="1">
                <a:spLocks noChangeArrowheads="1"/>
              </p:cNvSpPr>
              <p:nvPr/>
            </p:nvSpPr>
            <p:spPr bwMode="auto">
              <a:xfrm>
                <a:off x="4586" y="2005"/>
                <a:ext cx="223" cy="153"/>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VA</a:t>
                </a:r>
              </a:p>
            </p:txBody>
          </p:sp>
          <p:sp>
            <p:nvSpPr>
              <p:cNvPr id="180" name="Text Box 179"/>
              <p:cNvSpPr txBox="1">
                <a:spLocks noChangeArrowheads="1"/>
              </p:cNvSpPr>
              <p:nvPr/>
            </p:nvSpPr>
            <p:spPr bwMode="auto">
              <a:xfrm>
                <a:off x="5137" y="997"/>
                <a:ext cx="237" cy="152"/>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ME</a:t>
                </a:r>
              </a:p>
            </p:txBody>
          </p:sp>
          <p:sp>
            <p:nvSpPr>
              <p:cNvPr id="181" name="Text Box 180"/>
              <p:cNvSpPr txBox="1">
                <a:spLocks noChangeArrowheads="1"/>
              </p:cNvSpPr>
              <p:nvPr/>
            </p:nvSpPr>
            <p:spPr bwMode="auto">
              <a:xfrm>
                <a:off x="3186" y="1130"/>
                <a:ext cx="243" cy="155"/>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MN</a:t>
                </a:r>
              </a:p>
            </p:txBody>
          </p:sp>
          <p:sp>
            <p:nvSpPr>
              <p:cNvPr id="182" name="Text Box 181"/>
              <p:cNvSpPr txBox="1">
                <a:spLocks noChangeArrowheads="1"/>
              </p:cNvSpPr>
              <p:nvPr/>
            </p:nvSpPr>
            <p:spPr bwMode="auto">
              <a:xfrm>
                <a:off x="3988" y="1409"/>
                <a:ext cx="297" cy="154"/>
              </a:xfrm>
              <a:prstGeom prst="rect">
                <a:avLst/>
              </a:prstGeom>
              <a:noFill/>
              <a:ln w="9525">
                <a:noFill/>
                <a:miter lim="800000"/>
                <a:headEnd/>
                <a:tailEnd/>
              </a:ln>
            </p:spPr>
            <p:txBody>
              <a:bodyPr>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MI</a:t>
                </a:r>
              </a:p>
            </p:txBody>
          </p:sp>
          <p:sp>
            <p:nvSpPr>
              <p:cNvPr id="183" name="Text Box 182"/>
              <p:cNvSpPr txBox="1">
                <a:spLocks noChangeArrowheads="1"/>
              </p:cNvSpPr>
              <p:nvPr/>
            </p:nvSpPr>
            <p:spPr bwMode="auto">
              <a:xfrm>
                <a:off x="4540" y="2277"/>
                <a:ext cx="233" cy="154"/>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NC</a:t>
                </a:r>
              </a:p>
            </p:txBody>
          </p:sp>
          <p:sp>
            <p:nvSpPr>
              <p:cNvPr id="184" name="Text Box 183"/>
              <p:cNvSpPr txBox="1">
                <a:spLocks noChangeArrowheads="1"/>
              </p:cNvSpPr>
              <p:nvPr/>
            </p:nvSpPr>
            <p:spPr bwMode="auto">
              <a:xfrm>
                <a:off x="2747" y="2853"/>
                <a:ext cx="219" cy="150"/>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TX</a:t>
                </a:r>
              </a:p>
            </p:txBody>
          </p:sp>
          <p:sp>
            <p:nvSpPr>
              <p:cNvPr id="185" name="Text Box 184"/>
              <p:cNvSpPr txBox="1">
                <a:spLocks noChangeArrowheads="1"/>
              </p:cNvSpPr>
              <p:nvPr/>
            </p:nvSpPr>
            <p:spPr bwMode="auto">
              <a:xfrm>
                <a:off x="4013" y="2067"/>
                <a:ext cx="372" cy="146"/>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ysClr val="windowText" lastClr="000000"/>
                    </a:solidFill>
                    <a:latin typeface="+mn-lt"/>
                    <a:ea typeface="+mn-ea"/>
                  </a:rPr>
                  <a:t>KY</a:t>
                </a:r>
              </a:p>
            </p:txBody>
          </p:sp>
          <p:sp>
            <p:nvSpPr>
              <p:cNvPr id="186" name="Text Box 185"/>
              <p:cNvSpPr txBox="1">
                <a:spLocks noChangeArrowheads="1"/>
              </p:cNvSpPr>
              <p:nvPr/>
            </p:nvSpPr>
            <p:spPr bwMode="auto">
              <a:xfrm>
                <a:off x="4335" y="1971"/>
                <a:ext cx="368" cy="147"/>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ysClr val="windowText" lastClr="000000"/>
                    </a:solidFill>
                    <a:latin typeface="+mn-lt"/>
                    <a:ea typeface="+mn-ea"/>
                  </a:rPr>
                  <a:t>WV</a:t>
                </a:r>
              </a:p>
            </p:txBody>
          </p:sp>
          <p:sp>
            <p:nvSpPr>
              <p:cNvPr id="187" name="Line 186"/>
              <p:cNvSpPr>
                <a:spLocks noChangeShapeType="1"/>
              </p:cNvSpPr>
              <p:nvPr/>
            </p:nvSpPr>
            <p:spPr bwMode="auto">
              <a:xfrm>
                <a:off x="5185" y="1536"/>
                <a:ext cx="208" cy="50"/>
              </a:xfrm>
              <a:prstGeom prst="line">
                <a:avLst/>
              </a:prstGeom>
              <a:noFill/>
              <a:ln w="1270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88" name="Rectangle 187"/>
              <p:cNvSpPr>
                <a:spLocks noChangeArrowheads="1"/>
              </p:cNvSpPr>
              <p:nvPr/>
            </p:nvSpPr>
            <p:spPr bwMode="auto">
              <a:xfrm>
                <a:off x="2772" y="1704"/>
                <a:ext cx="228" cy="154"/>
              </a:xfrm>
              <a:prstGeom prst="rect">
                <a:avLst/>
              </a:prstGeom>
              <a:noFill/>
              <a:ln w="12700">
                <a:noFill/>
                <a:miter lim="800000"/>
                <a:headEnd/>
                <a:tailEnd/>
              </a:ln>
            </p:spPr>
            <p:txBody>
              <a:bodyPr wrap="none">
                <a:spAutoFit/>
              </a:bodyPr>
              <a:lstStyle/>
              <a:p>
                <a:pPr eaLnBrk="0" fontAlgn="auto" hangingPunct="0">
                  <a:spcBef>
                    <a:spcPts val="0"/>
                  </a:spcBef>
                  <a:spcAft>
                    <a:spcPts val="0"/>
                  </a:spcAft>
                  <a:defRPr/>
                </a:pPr>
                <a:r>
                  <a:rPr lang="en-US" sz="1000" kern="0" dirty="0">
                    <a:solidFill>
                      <a:sysClr val="windowText" lastClr="000000"/>
                    </a:solidFill>
                    <a:latin typeface="+mn-lt"/>
                    <a:ea typeface="+mn-ea"/>
                  </a:rPr>
                  <a:t>NE</a:t>
                </a:r>
              </a:p>
            </p:txBody>
          </p:sp>
          <p:sp>
            <p:nvSpPr>
              <p:cNvPr id="189" name="Text Box 188"/>
              <p:cNvSpPr txBox="1">
                <a:spLocks noChangeArrowheads="1"/>
              </p:cNvSpPr>
              <p:nvPr/>
            </p:nvSpPr>
            <p:spPr bwMode="auto">
              <a:xfrm>
                <a:off x="4795" y="962"/>
                <a:ext cx="368" cy="147"/>
              </a:xfrm>
              <a:prstGeom prst="rect">
                <a:avLst/>
              </a:prstGeom>
              <a:noFill/>
              <a:ln w="12700">
                <a:noFill/>
                <a:miter lim="800000"/>
                <a:headEnd/>
                <a:tailEnd/>
              </a:ln>
            </p:spPr>
            <p:txBody>
              <a:bodyPr/>
              <a:lstStyle/>
              <a:p>
                <a:pPr eaLnBrk="0" fontAlgn="auto" hangingPunct="0">
                  <a:spcBef>
                    <a:spcPct val="50000"/>
                  </a:spcBef>
                  <a:spcAft>
                    <a:spcPts val="0"/>
                  </a:spcAft>
                  <a:defRPr/>
                </a:pPr>
                <a:r>
                  <a:rPr lang="en-US" sz="1000" kern="0" dirty="0">
                    <a:solidFill>
                      <a:srgbClr val="000000"/>
                    </a:solidFill>
                    <a:latin typeface="+mn-lt"/>
                    <a:ea typeface="+mn-ea"/>
                  </a:rPr>
                  <a:t>VT</a:t>
                </a:r>
              </a:p>
            </p:txBody>
          </p:sp>
          <p:sp>
            <p:nvSpPr>
              <p:cNvPr id="190" name="Line 189"/>
              <p:cNvSpPr>
                <a:spLocks noChangeShapeType="1"/>
              </p:cNvSpPr>
              <p:nvPr/>
            </p:nvSpPr>
            <p:spPr bwMode="auto">
              <a:xfrm>
                <a:off x="4978" y="1107"/>
                <a:ext cx="86" cy="144"/>
              </a:xfrm>
              <a:prstGeom prst="line">
                <a:avLst/>
              </a:prstGeom>
              <a:noFill/>
              <a:ln w="1270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91" name="Text Box 191"/>
              <p:cNvSpPr txBox="1">
                <a:spLocks noChangeArrowheads="1"/>
              </p:cNvSpPr>
              <p:nvPr/>
            </p:nvSpPr>
            <p:spPr bwMode="auto">
              <a:xfrm>
                <a:off x="1255" y="1718"/>
                <a:ext cx="277" cy="153"/>
              </a:xfrm>
              <a:prstGeom prst="rect">
                <a:avLst/>
              </a:prstGeom>
              <a:noFill/>
              <a:ln w="9525">
                <a:noFill/>
                <a:miter lim="800000"/>
                <a:headEnd/>
                <a:tailEnd/>
              </a:ln>
            </p:spPr>
            <p:txBody>
              <a:bodyPr>
                <a:spAutoFit/>
              </a:bodyPr>
              <a:lstStyle/>
              <a:p>
                <a:pPr fontAlgn="auto">
                  <a:spcBef>
                    <a:spcPts val="0"/>
                  </a:spcBef>
                  <a:spcAft>
                    <a:spcPts val="0"/>
                  </a:spcAft>
                  <a:defRPr/>
                </a:pPr>
                <a:r>
                  <a:rPr lang="en-US" sz="1000" kern="0" dirty="0">
                    <a:solidFill>
                      <a:sysClr val="windowText" lastClr="000000"/>
                    </a:solidFill>
                    <a:latin typeface="+mn-lt"/>
                    <a:ea typeface="+mn-ea"/>
                  </a:rPr>
                  <a:t>NV</a:t>
                </a:r>
              </a:p>
            </p:txBody>
          </p:sp>
          <p:sp>
            <p:nvSpPr>
              <p:cNvPr id="192" name="Text Box 192"/>
              <p:cNvSpPr txBox="1">
                <a:spLocks noChangeArrowheads="1"/>
              </p:cNvSpPr>
              <p:nvPr/>
            </p:nvSpPr>
            <p:spPr bwMode="auto">
              <a:xfrm>
                <a:off x="4151" y="1765"/>
                <a:ext cx="320" cy="155"/>
              </a:xfrm>
              <a:prstGeom prst="rect">
                <a:avLst/>
              </a:prstGeom>
              <a:noFill/>
              <a:ln w="9525">
                <a:noFill/>
                <a:miter lim="800000"/>
                <a:headEnd/>
                <a:tailEnd/>
              </a:ln>
            </p:spPr>
            <p:txBody>
              <a:bodyPr>
                <a:spAutoFit/>
              </a:bodyPr>
              <a:lstStyle/>
              <a:p>
                <a:pPr fontAlgn="auto">
                  <a:spcBef>
                    <a:spcPts val="0"/>
                  </a:spcBef>
                  <a:spcAft>
                    <a:spcPts val="0"/>
                  </a:spcAft>
                  <a:defRPr/>
                </a:pPr>
                <a:r>
                  <a:rPr lang="en-US" sz="1000" kern="0" dirty="0">
                    <a:solidFill>
                      <a:sysClr val="windowText" lastClr="000000"/>
                    </a:solidFill>
                    <a:latin typeface="+mn-lt"/>
                    <a:ea typeface="+mn-ea"/>
                  </a:rPr>
                  <a:t>OH</a:t>
                </a:r>
              </a:p>
            </p:txBody>
          </p:sp>
          <p:sp>
            <p:nvSpPr>
              <p:cNvPr id="193" name="Text Box 193"/>
              <p:cNvSpPr txBox="1">
                <a:spLocks noChangeArrowheads="1"/>
              </p:cNvSpPr>
              <p:nvPr/>
            </p:nvSpPr>
            <p:spPr bwMode="auto">
              <a:xfrm>
                <a:off x="2726" y="1347"/>
                <a:ext cx="276" cy="155"/>
              </a:xfrm>
              <a:prstGeom prst="rect">
                <a:avLst/>
              </a:prstGeom>
              <a:noFill/>
              <a:ln w="9525">
                <a:noFill/>
                <a:miter lim="800000"/>
                <a:headEnd/>
                <a:tailEnd/>
              </a:ln>
            </p:spPr>
            <p:txBody>
              <a:bodyPr>
                <a:spAutoFit/>
              </a:bodyPr>
              <a:lstStyle/>
              <a:p>
                <a:pPr fontAlgn="auto">
                  <a:spcBef>
                    <a:spcPts val="0"/>
                  </a:spcBef>
                  <a:spcAft>
                    <a:spcPts val="0"/>
                  </a:spcAft>
                  <a:defRPr/>
                </a:pPr>
                <a:r>
                  <a:rPr lang="en-US" sz="1000" kern="0" dirty="0">
                    <a:solidFill>
                      <a:sysClr val="windowText" lastClr="000000"/>
                    </a:solidFill>
                    <a:latin typeface="+mn-lt"/>
                    <a:ea typeface="+mn-ea"/>
                  </a:rPr>
                  <a:t>SD</a:t>
                </a:r>
              </a:p>
            </p:txBody>
          </p:sp>
          <p:sp>
            <p:nvSpPr>
              <p:cNvPr id="194" name="Text Box 194"/>
              <p:cNvSpPr txBox="1">
                <a:spLocks noChangeArrowheads="1"/>
              </p:cNvSpPr>
              <p:nvPr/>
            </p:nvSpPr>
            <p:spPr bwMode="auto">
              <a:xfrm>
                <a:off x="3370" y="2759"/>
                <a:ext cx="275" cy="154"/>
              </a:xfrm>
              <a:prstGeom prst="rect">
                <a:avLst/>
              </a:prstGeom>
              <a:noFill/>
              <a:ln w="9525">
                <a:noFill/>
                <a:miter lim="800000"/>
                <a:headEnd/>
                <a:tailEnd/>
              </a:ln>
            </p:spPr>
            <p:txBody>
              <a:bodyPr>
                <a:spAutoFit/>
              </a:bodyPr>
              <a:lstStyle/>
              <a:p>
                <a:pPr fontAlgn="auto">
                  <a:spcBef>
                    <a:spcPct val="50000"/>
                  </a:spcBef>
                  <a:spcAft>
                    <a:spcPts val="0"/>
                  </a:spcAft>
                  <a:defRPr/>
                </a:pPr>
                <a:endParaRPr lang="en-US" sz="1000" kern="0" dirty="0">
                  <a:solidFill>
                    <a:srgbClr val="FFFFFF"/>
                  </a:solidFill>
                  <a:latin typeface="+mn-lt"/>
                  <a:ea typeface="+mn-ea"/>
                </a:endParaRPr>
              </a:p>
            </p:txBody>
          </p:sp>
          <p:sp>
            <p:nvSpPr>
              <p:cNvPr id="195" name="Text Box 195"/>
              <p:cNvSpPr txBox="1">
                <a:spLocks noChangeArrowheads="1"/>
              </p:cNvSpPr>
              <p:nvPr/>
            </p:nvSpPr>
            <p:spPr bwMode="auto">
              <a:xfrm>
                <a:off x="3351" y="2437"/>
                <a:ext cx="275" cy="155"/>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AR</a:t>
                </a:r>
              </a:p>
            </p:txBody>
          </p:sp>
          <p:sp>
            <p:nvSpPr>
              <p:cNvPr id="196" name="Text Box 196"/>
              <p:cNvSpPr txBox="1">
                <a:spLocks noChangeArrowheads="1"/>
              </p:cNvSpPr>
              <p:nvPr/>
            </p:nvSpPr>
            <p:spPr bwMode="auto">
              <a:xfrm>
                <a:off x="3879" y="1815"/>
                <a:ext cx="275" cy="152"/>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 IN</a:t>
                </a:r>
              </a:p>
            </p:txBody>
          </p:sp>
          <p:sp>
            <p:nvSpPr>
              <p:cNvPr id="197" name="Text Box 197"/>
              <p:cNvSpPr txBox="1">
                <a:spLocks noChangeArrowheads="1"/>
              </p:cNvSpPr>
              <p:nvPr/>
            </p:nvSpPr>
            <p:spPr bwMode="auto">
              <a:xfrm>
                <a:off x="5392" y="1151"/>
                <a:ext cx="274" cy="155"/>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NH</a:t>
                </a:r>
              </a:p>
            </p:txBody>
          </p:sp>
          <p:sp>
            <p:nvSpPr>
              <p:cNvPr id="198" name="Line 198"/>
              <p:cNvSpPr>
                <a:spLocks noChangeShapeType="1"/>
              </p:cNvSpPr>
              <p:nvPr/>
            </p:nvSpPr>
            <p:spPr bwMode="auto">
              <a:xfrm flipV="1">
                <a:off x="5162" y="1246"/>
                <a:ext cx="274" cy="47"/>
              </a:xfrm>
              <a:prstGeom prst="line">
                <a:avLst/>
              </a:prstGeom>
              <a:no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199" name="Text Box 199"/>
              <p:cNvSpPr txBox="1">
                <a:spLocks noChangeArrowheads="1"/>
              </p:cNvSpPr>
              <p:nvPr/>
            </p:nvSpPr>
            <p:spPr bwMode="auto">
              <a:xfrm>
                <a:off x="1944" y="962"/>
                <a:ext cx="369" cy="155"/>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MT</a:t>
                </a:r>
              </a:p>
            </p:txBody>
          </p:sp>
          <p:sp>
            <p:nvSpPr>
              <p:cNvPr id="200" name="Text Box 200"/>
              <p:cNvSpPr txBox="1">
                <a:spLocks noChangeArrowheads="1"/>
              </p:cNvSpPr>
              <p:nvPr/>
            </p:nvSpPr>
            <p:spPr bwMode="auto">
              <a:xfrm>
                <a:off x="1621" y="1293"/>
                <a:ext cx="274" cy="155"/>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ID</a:t>
                </a:r>
              </a:p>
            </p:txBody>
          </p:sp>
          <p:sp>
            <p:nvSpPr>
              <p:cNvPr id="201" name="Text Box 201"/>
              <p:cNvSpPr txBox="1">
                <a:spLocks noChangeArrowheads="1"/>
              </p:cNvSpPr>
              <p:nvPr/>
            </p:nvSpPr>
            <p:spPr bwMode="auto">
              <a:xfrm>
                <a:off x="2083" y="1435"/>
                <a:ext cx="321" cy="150"/>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WY</a:t>
                </a:r>
              </a:p>
            </p:txBody>
          </p:sp>
          <p:sp>
            <p:nvSpPr>
              <p:cNvPr id="202" name="Text Box 202"/>
              <p:cNvSpPr txBox="1">
                <a:spLocks noChangeArrowheads="1"/>
              </p:cNvSpPr>
              <p:nvPr/>
            </p:nvSpPr>
            <p:spPr bwMode="auto">
              <a:xfrm>
                <a:off x="2726" y="962"/>
                <a:ext cx="320" cy="155"/>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ND</a:t>
                </a:r>
              </a:p>
            </p:txBody>
          </p:sp>
          <p:sp>
            <p:nvSpPr>
              <p:cNvPr id="203" name="Text Box 203"/>
              <p:cNvSpPr txBox="1">
                <a:spLocks noChangeArrowheads="1"/>
              </p:cNvSpPr>
              <p:nvPr/>
            </p:nvSpPr>
            <p:spPr bwMode="auto">
              <a:xfrm>
                <a:off x="2083" y="2474"/>
                <a:ext cx="321" cy="155"/>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NM</a:t>
                </a:r>
              </a:p>
            </p:txBody>
          </p:sp>
          <p:sp>
            <p:nvSpPr>
              <p:cNvPr id="204" name="Text Box 204"/>
              <p:cNvSpPr txBox="1">
                <a:spLocks noChangeArrowheads="1"/>
              </p:cNvSpPr>
              <p:nvPr/>
            </p:nvSpPr>
            <p:spPr bwMode="auto">
              <a:xfrm>
                <a:off x="2956" y="2379"/>
                <a:ext cx="364" cy="155"/>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OK</a:t>
                </a:r>
              </a:p>
            </p:txBody>
          </p:sp>
          <p:sp>
            <p:nvSpPr>
              <p:cNvPr id="205" name="Text Box 205"/>
              <p:cNvSpPr txBox="1">
                <a:spLocks noChangeArrowheads="1"/>
              </p:cNvSpPr>
              <p:nvPr/>
            </p:nvSpPr>
            <p:spPr bwMode="auto">
              <a:xfrm>
                <a:off x="3369" y="2804"/>
                <a:ext cx="322" cy="155"/>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LA</a:t>
                </a:r>
              </a:p>
            </p:txBody>
          </p:sp>
          <p:sp>
            <p:nvSpPr>
              <p:cNvPr id="206" name="Text Box 206"/>
              <p:cNvSpPr txBox="1">
                <a:spLocks noChangeArrowheads="1"/>
              </p:cNvSpPr>
              <p:nvPr/>
            </p:nvSpPr>
            <p:spPr bwMode="auto">
              <a:xfrm>
                <a:off x="3645" y="2664"/>
                <a:ext cx="368" cy="154"/>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MS</a:t>
                </a:r>
              </a:p>
            </p:txBody>
          </p:sp>
          <p:sp>
            <p:nvSpPr>
              <p:cNvPr id="207" name="Text Box 207"/>
              <p:cNvSpPr txBox="1">
                <a:spLocks noChangeArrowheads="1"/>
              </p:cNvSpPr>
              <p:nvPr/>
            </p:nvSpPr>
            <p:spPr bwMode="auto">
              <a:xfrm>
                <a:off x="3921" y="2670"/>
                <a:ext cx="211" cy="155"/>
              </a:xfrm>
              <a:prstGeom prst="rect">
                <a:avLst/>
              </a:prstGeom>
              <a:noFill/>
              <a:ln w="9525">
                <a:noFill/>
                <a:miter lim="800000"/>
                <a:headEnd/>
                <a:tailEnd/>
              </a:ln>
            </p:spPr>
            <p:txBody>
              <a:bodyPr wrap="none">
                <a:spAutoFit/>
              </a:bodyPr>
              <a:lstStyle/>
              <a:p>
                <a:pPr fontAlgn="auto">
                  <a:spcBef>
                    <a:spcPts val="0"/>
                  </a:spcBef>
                  <a:spcAft>
                    <a:spcPts val="0"/>
                  </a:spcAft>
                  <a:defRPr/>
                </a:pPr>
                <a:r>
                  <a:rPr lang="en-US" sz="1000" kern="0" dirty="0">
                    <a:solidFill>
                      <a:sysClr val="windowText" lastClr="000000"/>
                    </a:solidFill>
                    <a:latin typeface="+mn-lt"/>
                    <a:ea typeface="+mn-ea"/>
                  </a:rPr>
                  <a:t>AL</a:t>
                </a:r>
              </a:p>
            </p:txBody>
          </p:sp>
          <p:sp>
            <p:nvSpPr>
              <p:cNvPr id="208" name="Line 208"/>
              <p:cNvSpPr>
                <a:spLocks noChangeShapeType="1"/>
              </p:cNvSpPr>
              <p:nvPr/>
            </p:nvSpPr>
            <p:spPr bwMode="auto">
              <a:xfrm>
                <a:off x="4978" y="1907"/>
                <a:ext cx="276" cy="189"/>
              </a:xfrm>
              <a:prstGeom prst="line">
                <a:avLst/>
              </a:prstGeom>
              <a:noFill/>
              <a:ln w="19050">
                <a:solidFill>
                  <a:srgbClr val="000000"/>
                </a:solidFill>
                <a:round/>
                <a:headEnd/>
                <a:tailEnd/>
              </a:ln>
            </p:spPr>
            <p:txBody>
              <a:bodyPr/>
              <a:lstStyle/>
              <a:p>
                <a:pPr fontAlgn="auto">
                  <a:spcBef>
                    <a:spcPts val="0"/>
                  </a:spcBef>
                  <a:spcAft>
                    <a:spcPts val="0"/>
                  </a:spcAft>
                  <a:defRPr/>
                </a:pPr>
                <a:endParaRPr lang="en-US" sz="1000" kern="0" dirty="0">
                  <a:solidFill>
                    <a:sysClr val="windowText" lastClr="000000"/>
                  </a:solidFill>
                  <a:latin typeface="+mn-lt"/>
                  <a:ea typeface="+mn-ea"/>
                </a:endParaRPr>
              </a:p>
            </p:txBody>
          </p:sp>
          <p:sp>
            <p:nvSpPr>
              <p:cNvPr id="209" name="Text Box 209"/>
              <p:cNvSpPr txBox="1">
                <a:spLocks noChangeArrowheads="1"/>
              </p:cNvSpPr>
              <p:nvPr/>
            </p:nvSpPr>
            <p:spPr bwMode="auto">
              <a:xfrm>
                <a:off x="5254" y="2050"/>
                <a:ext cx="322" cy="154"/>
              </a:xfrm>
              <a:prstGeom prst="rect">
                <a:avLst/>
              </a:prstGeom>
              <a:noFill/>
              <a:ln w="9525">
                <a:noFill/>
                <a:miter lim="800000"/>
                <a:headEnd/>
                <a:tailEnd/>
              </a:ln>
            </p:spPr>
            <p:txBody>
              <a:bodyPr>
                <a:spAutoFit/>
              </a:bodyPr>
              <a:lstStyle/>
              <a:p>
                <a:pPr fontAlgn="auto">
                  <a:spcBef>
                    <a:spcPct val="50000"/>
                  </a:spcBef>
                  <a:spcAft>
                    <a:spcPts val="0"/>
                  </a:spcAft>
                  <a:defRPr/>
                </a:pPr>
                <a:r>
                  <a:rPr lang="en-US" sz="1000" kern="0" dirty="0">
                    <a:solidFill>
                      <a:sysClr val="windowText" lastClr="000000"/>
                    </a:solidFill>
                    <a:latin typeface="+mn-lt"/>
                    <a:ea typeface="+mn-ea"/>
                  </a:rPr>
                  <a:t>DE</a:t>
                </a:r>
              </a:p>
            </p:txBody>
          </p:sp>
        </p:grpSp>
      </p:grpSp>
      <p:sp>
        <p:nvSpPr>
          <p:cNvPr id="45063" name="Rectangle 41"/>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D40DA3A4-923C-CA4D-90A9-6FAC44E49F9D}" type="slidenum">
              <a:rPr lang="en-US" sz="1200"/>
              <a:pPr/>
              <a:t>19</a:t>
            </a:fld>
            <a:endParaRPr lang="en-US" sz="1200"/>
          </a:p>
        </p:txBody>
      </p:sp>
      <p:sp>
        <p:nvSpPr>
          <p:cNvPr id="3" name="Title 2"/>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HCUP Partners Providing 2010 Emergency Department Data</a:t>
            </a:r>
            <a:endParaRPr lang="en-US" dirty="0" smtClean="0">
              <a:effectLst/>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41300"/>
            <a:ext cx="6086475"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2765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7283565C-50CD-614D-BBE0-FACBB6888116}" type="slidenum">
              <a:rPr lang="en-US" sz="1200"/>
              <a:pPr/>
              <a:t>2</a:t>
            </a:fld>
            <a:endParaRPr lang="en-US" sz="1200"/>
          </a:p>
        </p:txBody>
      </p:sp>
      <p:sp>
        <p:nvSpPr>
          <p:cNvPr id="6" name="Content Placeholder 3"/>
          <p:cNvSpPr>
            <a:spLocks noGrp="1"/>
          </p:cNvSpPr>
          <p:nvPr>
            <p:ph sz="half" idx="4294967295"/>
          </p:nvPr>
        </p:nvSpPr>
        <p:spPr>
          <a:xfrm>
            <a:off x="457200" y="1733550"/>
            <a:ext cx="4135438" cy="3951288"/>
          </a:xfrm>
        </p:spPr>
        <p:txBody>
          <a:bodyPr/>
          <a:lstStyle/>
          <a:p>
            <a:pPr>
              <a:buFont typeface="Wingdings" pitchFamily="2" charset="2"/>
              <a:buChar char="n"/>
              <a:defRPr/>
            </a:pPr>
            <a:r>
              <a:rPr lang="en-US" sz="2200" dirty="0" smtClean="0">
                <a:ea typeface="+mn-ea"/>
              </a:rPr>
              <a:t>Project Overview</a:t>
            </a:r>
          </a:p>
          <a:p>
            <a:pPr>
              <a:buFont typeface="Wingdings" pitchFamily="2" charset="2"/>
              <a:buChar char="n"/>
              <a:defRPr/>
            </a:pPr>
            <a:r>
              <a:rPr lang="en-US" sz="2200" dirty="0" smtClean="0">
                <a:ea typeface="+mn-ea"/>
              </a:rPr>
              <a:t>The HCUP Partnership</a:t>
            </a:r>
          </a:p>
          <a:p>
            <a:pPr>
              <a:buFont typeface="Wingdings" pitchFamily="2" charset="2"/>
              <a:buChar char="n"/>
              <a:defRPr/>
            </a:pPr>
            <a:r>
              <a:rPr lang="en-US" sz="2200" dirty="0" smtClean="0">
                <a:ea typeface="+mn-ea"/>
              </a:rPr>
              <a:t>The HCUP Databases</a:t>
            </a:r>
          </a:p>
          <a:p>
            <a:pPr lvl="1">
              <a:defRPr/>
            </a:pPr>
            <a:r>
              <a:rPr lang="en-US" sz="2200" dirty="0" smtClean="0"/>
              <a:t>Where does data come from?</a:t>
            </a:r>
          </a:p>
          <a:p>
            <a:pPr lvl="1">
              <a:defRPr/>
            </a:pPr>
            <a:r>
              <a:rPr lang="en-US" sz="2200" dirty="0" smtClean="0"/>
              <a:t>HCUP State Databases</a:t>
            </a:r>
          </a:p>
          <a:p>
            <a:pPr lvl="1">
              <a:defRPr/>
            </a:pPr>
            <a:r>
              <a:rPr lang="en-US" sz="2200" dirty="0" smtClean="0"/>
              <a:t>HCUP Nationwide Databases</a:t>
            </a:r>
          </a:p>
          <a:p>
            <a:pPr>
              <a:buFont typeface="Wingdings" pitchFamily="2" charset="2"/>
              <a:buChar char="n"/>
              <a:defRPr/>
            </a:pPr>
            <a:r>
              <a:rPr lang="en-US" sz="2200" dirty="0" smtClean="0">
                <a:ea typeface="+mn-ea"/>
              </a:rPr>
              <a:t>Obtaining HCUP Databases</a:t>
            </a:r>
          </a:p>
          <a:p>
            <a:pPr>
              <a:buFont typeface="Wingdings" pitchFamily="2" charset="2"/>
              <a:buChar char="n"/>
              <a:defRPr/>
            </a:pPr>
            <a:endParaRPr lang="en-US" sz="2200" dirty="0" smtClean="0">
              <a:solidFill>
                <a:schemeClr val="tx1"/>
              </a:solidFill>
              <a:ea typeface="+mn-ea"/>
            </a:endParaRPr>
          </a:p>
        </p:txBody>
      </p:sp>
      <p:sp>
        <p:nvSpPr>
          <p:cNvPr id="7" name="Content Placeholder 5"/>
          <p:cNvSpPr>
            <a:spLocks noGrp="1"/>
          </p:cNvSpPr>
          <p:nvPr>
            <p:ph sz="quarter" idx="4294967295"/>
          </p:nvPr>
        </p:nvSpPr>
        <p:spPr>
          <a:xfrm>
            <a:off x="4645025" y="1787525"/>
            <a:ext cx="4041775" cy="3951288"/>
          </a:xfrm>
        </p:spPr>
        <p:txBody>
          <a:bodyPr/>
          <a:lstStyle/>
          <a:p>
            <a:pPr>
              <a:buFont typeface="Wingdings" pitchFamily="2" charset="2"/>
              <a:buChar char="n"/>
              <a:defRPr/>
            </a:pPr>
            <a:r>
              <a:rPr lang="en-US" sz="2200" dirty="0" smtClean="0">
                <a:ea typeface="+mn-ea"/>
              </a:rPr>
              <a:t>The HCUP Tools and Products</a:t>
            </a:r>
          </a:p>
          <a:p>
            <a:pPr lvl="1">
              <a:defRPr/>
            </a:pPr>
            <a:r>
              <a:rPr lang="en-US" sz="2200" dirty="0" smtClean="0">
                <a:solidFill>
                  <a:schemeClr val="tx1"/>
                </a:solidFill>
              </a:rPr>
              <a:t>Software Tools </a:t>
            </a:r>
          </a:p>
          <a:p>
            <a:pPr lvl="1">
              <a:defRPr/>
            </a:pPr>
            <a:r>
              <a:rPr lang="en-US" sz="2200" dirty="0" smtClean="0">
                <a:solidFill>
                  <a:schemeClr val="tx1"/>
                </a:solidFill>
              </a:rPr>
              <a:t>Supplemental Files</a:t>
            </a:r>
            <a:endParaRPr lang="en-US" sz="2200" dirty="0" smtClean="0"/>
          </a:p>
          <a:p>
            <a:pPr lvl="1">
              <a:defRPr/>
            </a:pPr>
            <a:r>
              <a:rPr lang="en-US" sz="2200" dirty="0" smtClean="0">
                <a:solidFill>
                  <a:schemeClr val="tx1"/>
                </a:solidFill>
              </a:rPr>
              <a:t>Online Tools</a:t>
            </a:r>
          </a:p>
          <a:p>
            <a:pPr lvl="1">
              <a:defRPr/>
            </a:pPr>
            <a:r>
              <a:rPr lang="en-US" sz="2200" dirty="0" smtClean="0">
                <a:solidFill>
                  <a:schemeClr val="tx1"/>
                </a:solidFill>
              </a:rPr>
              <a:t>Methods Reports</a:t>
            </a:r>
          </a:p>
          <a:p>
            <a:pPr>
              <a:buFont typeface="Wingdings" pitchFamily="2" charset="2"/>
              <a:buChar char="n"/>
              <a:defRPr/>
            </a:pPr>
            <a:r>
              <a:rPr lang="en-US" sz="2200" dirty="0" smtClean="0">
                <a:ea typeface="+mn-ea"/>
              </a:rPr>
              <a:t>Additional HCUP Resources</a:t>
            </a:r>
          </a:p>
          <a:p>
            <a:pPr lvl="1">
              <a:defRPr/>
            </a:pPr>
            <a:r>
              <a:rPr lang="en-US" sz="2200" dirty="0" smtClean="0"/>
              <a:t>HCUP Publications</a:t>
            </a:r>
          </a:p>
          <a:p>
            <a:pPr lvl="1">
              <a:defRPr/>
            </a:pPr>
            <a:r>
              <a:rPr lang="en-US" sz="2200" dirty="0" smtClean="0"/>
              <a:t>User Support</a:t>
            </a:r>
          </a:p>
          <a:p>
            <a:pPr>
              <a:buFont typeface="Wingdings" pitchFamily="2" charset="2"/>
              <a:buChar char="n"/>
              <a:defRPr/>
            </a:pPr>
            <a:endParaRPr lang="en-US" sz="2200" dirty="0">
              <a:ea typeface="+mn-ea"/>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descr="Partnership: HCUP Database Participation By State map"/>
          <p:cNvGrpSpPr/>
          <p:nvPr/>
        </p:nvGrpSpPr>
        <p:grpSpPr>
          <a:xfrm>
            <a:off x="255588" y="1864602"/>
            <a:ext cx="8516937" cy="4772736"/>
            <a:chOff x="255588" y="1864602"/>
            <a:chExt cx="8516937" cy="4772736"/>
          </a:xfrm>
        </p:grpSpPr>
        <p:grpSp>
          <p:nvGrpSpPr>
            <p:cNvPr id="46082" name="Group 11"/>
            <p:cNvGrpSpPr>
              <a:grpSpLocks/>
            </p:cNvGrpSpPr>
            <p:nvPr/>
          </p:nvGrpSpPr>
          <p:grpSpPr bwMode="auto">
            <a:xfrm>
              <a:off x="1522413" y="5907088"/>
              <a:ext cx="723900" cy="700087"/>
              <a:chOff x="190" y="2940"/>
              <a:chExt cx="695" cy="498"/>
            </a:xfrm>
          </p:grpSpPr>
          <p:grpSp>
            <p:nvGrpSpPr>
              <p:cNvPr id="46107" name="Group 13"/>
              <p:cNvGrpSpPr>
                <a:grpSpLocks noChangeAspect="1"/>
              </p:cNvGrpSpPr>
              <p:nvPr/>
            </p:nvGrpSpPr>
            <p:grpSpPr bwMode="auto">
              <a:xfrm>
                <a:off x="190" y="2940"/>
                <a:ext cx="695" cy="475"/>
                <a:chOff x="240" y="3318"/>
                <a:chExt cx="869" cy="591"/>
              </a:xfrm>
            </p:grpSpPr>
            <p:sp>
              <p:nvSpPr>
                <p:cNvPr id="7" name="Freeform 14"/>
                <p:cNvSpPr>
                  <a:spLocks noChangeAspect="1"/>
                </p:cNvSpPr>
                <p:nvPr/>
              </p:nvSpPr>
              <p:spPr bwMode="auto">
                <a:xfrm>
                  <a:off x="894" y="3679"/>
                  <a:ext cx="215" cy="229"/>
                </a:xfrm>
                <a:custGeom>
                  <a:avLst/>
                  <a:gdLst>
                    <a:gd name="T0" fmla="*/ 1 w 860"/>
                    <a:gd name="T1" fmla="*/ 3 h 917"/>
                    <a:gd name="T2" fmla="*/ 1 w 860"/>
                    <a:gd name="T3" fmla="*/ 3 h 917"/>
                    <a:gd name="T4" fmla="*/ 1 w 860"/>
                    <a:gd name="T5" fmla="*/ 3 h 917"/>
                    <a:gd name="T6" fmla="*/ 2 w 860"/>
                    <a:gd name="T7" fmla="*/ 3 h 917"/>
                    <a:gd name="T8" fmla="*/ 2 w 860"/>
                    <a:gd name="T9" fmla="*/ 2 h 917"/>
                    <a:gd name="T10" fmla="*/ 2 w 860"/>
                    <a:gd name="T11" fmla="*/ 3 h 917"/>
                    <a:gd name="T12" fmla="*/ 3 w 860"/>
                    <a:gd name="T13" fmla="*/ 2 h 917"/>
                    <a:gd name="T14" fmla="*/ 3 w 860"/>
                    <a:gd name="T15" fmla="*/ 2 h 917"/>
                    <a:gd name="T16" fmla="*/ 3 w 860"/>
                    <a:gd name="T17" fmla="*/ 2 h 917"/>
                    <a:gd name="T18" fmla="*/ 3 w 860"/>
                    <a:gd name="T19" fmla="*/ 2 h 917"/>
                    <a:gd name="T20" fmla="*/ 3 w 860"/>
                    <a:gd name="T21" fmla="*/ 2 h 917"/>
                    <a:gd name="T22" fmla="*/ 3 w 860"/>
                    <a:gd name="T23" fmla="*/ 2 h 917"/>
                    <a:gd name="T24" fmla="*/ 3 w 860"/>
                    <a:gd name="T25" fmla="*/ 1 h 917"/>
                    <a:gd name="T26" fmla="*/ 3 w 860"/>
                    <a:gd name="T27" fmla="*/ 1 h 917"/>
                    <a:gd name="T28" fmla="*/ 3 w 860"/>
                    <a:gd name="T29" fmla="*/ 1 h 917"/>
                    <a:gd name="T30" fmla="*/ 3 w 860"/>
                    <a:gd name="T31" fmla="*/ 1 h 917"/>
                    <a:gd name="T32" fmla="*/ 2 w 860"/>
                    <a:gd name="T33" fmla="*/ 0 h 917"/>
                    <a:gd name="T34" fmla="*/ 2 w 860"/>
                    <a:gd name="T35" fmla="*/ 0 h 917"/>
                    <a:gd name="T36" fmla="*/ 2 w 860"/>
                    <a:gd name="T37" fmla="*/ 0 h 917"/>
                    <a:gd name="T38" fmla="*/ 1 w 860"/>
                    <a:gd name="T39" fmla="*/ 0 h 917"/>
                    <a:gd name="T40" fmla="*/ 1 w 860"/>
                    <a:gd name="T41" fmla="*/ 0 h 917"/>
                    <a:gd name="T42" fmla="*/ 1 w 860"/>
                    <a:gd name="T43" fmla="*/ 0 h 917"/>
                    <a:gd name="T44" fmla="*/ 1 w 860"/>
                    <a:gd name="T45" fmla="*/ 0 h 917"/>
                    <a:gd name="T46" fmla="*/ 1 w 860"/>
                    <a:gd name="T47" fmla="*/ 1 h 917"/>
                    <a:gd name="T48" fmla="*/ 1 w 860"/>
                    <a:gd name="T49" fmla="*/ 1 h 917"/>
                    <a:gd name="T50" fmla="*/ 1 w 860"/>
                    <a:gd name="T51" fmla="*/ 1 h 917"/>
                    <a:gd name="T52" fmla="*/ 0 w 860"/>
                    <a:gd name="T53" fmla="*/ 1 h 917"/>
                    <a:gd name="T54" fmla="*/ 0 w 860"/>
                    <a:gd name="T55" fmla="*/ 1 h 917"/>
                    <a:gd name="T56" fmla="*/ 1 w 860"/>
                    <a:gd name="T57" fmla="*/ 2 h 917"/>
                    <a:gd name="T58" fmla="*/ 1 w 860"/>
                    <a:gd name="T59" fmla="*/ 3 h 917"/>
                    <a:gd name="T60" fmla="*/ 1 w 860"/>
                    <a:gd name="T61" fmla="*/ 3 h 917"/>
                    <a:gd name="T62" fmla="*/ 1 w 860"/>
                    <a:gd name="T63" fmla="*/ 3 h 917"/>
                    <a:gd name="T64" fmla="*/ 1 w 860"/>
                    <a:gd name="T65" fmla="*/ 3 h 917"/>
                    <a:gd name="T66" fmla="*/ 1 w 860"/>
                    <a:gd name="T67" fmla="*/ 3 h 917"/>
                    <a:gd name="T68" fmla="*/ 1 w 860"/>
                    <a:gd name="T69" fmla="*/ 3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6" y="893"/>
                      </a:moveTo>
                      <a:lnTo>
                        <a:pt x="341" y="871"/>
                      </a:lnTo>
                      <a:lnTo>
                        <a:pt x="333" y="836"/>
                      </a:lnTo>
                      <a:lnTo>
                        <a:pt x="434" y="778"/>
                      </a:lnTo>
                      <a:lnTo>
                        <a:pt x="517" y="672"/>
                      </a:lnTo>
                      <a:lnTo>
                        <a:pt x="573" y="720"/>
                      </a:lnTo>
                      <a:lnTo>
                        <a:pt x="682" y="660"/>
                      </a:lnTo>
                      <a:lnTo>
                        <a:pt x="739" y="627"/>
                      </a:lnTo>
                      <a:lnTo>
                        <a:pt x="767" y="569"/>
                      </a:lnTo>
                      <a:lnTo>
                        <a:pt x="850" y="521"/>
                      </a:lnTo>
                      <a:lnTo>
                        <a:pt x="860" y="475"/>
                      </a:lnTo>
                      <a:lnTo>
                        <a:pt x="776" y="451"/>
                      </a:lnTo>
                      <a:lnTo>
                        <a:pt x="739" y="326"/>
                      </a:lnTo>
                      <a:lnTo>
                        <a:pt x="657" y="347"/>
                      </a:lnTo>
                      <a:lnTo>
                        <a:pt x="657" y="266"/>
                      </a:lnTo>
                      <a:lnTo>
                        <a:pt x="618" y="221"/>
                      </a:lnTo>
                      <a:lnTo>
                        <a:pt x="490" y="139"/>
                      </a:lnTo>
                      <a:lnTo>
                        <a:pt x="396" y="128"/>
                      </a:lnTo>
                      <a:lnTo>
                        <a:pt x="351" y="82"/>
                      </a:lnTo>
                      <a:lnTo>
                        <a:pt x="147" y="0"/>
                      </a:lnTo>
                      <a:lnTo>
                        <a:pt x="120" y="24"/>
                      </a:lnTo>
                      <a:lnTo>
                        <a:pt x="120" y="92"/>
                      </a:lnTo>
                      <a:lnTo>
                        <a:pt x="157" y="114"/>
                      </a:lnTo>
                      <a:lnTo>
                        <a:pt x="157" y="186"/>
                      </a:lnTo>
                      <a:lnTo>
                        <a:pt x="128" y="231"/>
                      </a:lnTo>
                      <a:lnTo>
                        <a:pt x="100" y="266"/>
                      </a:lnTo>
                      <a:lnTo>
                        <a:pt x="47" y="279"/>
                      </a:lnTo>
                      <a:lnTo>
                        <a:pt x="0" y="369"/>
                      </a:lnTo>
                      <a:lnTo>
                        <a:pt x="110" y="604"/>
                      </a:lnTo>
                      <a:lnTo>
                        <a:pt x="110" y="753"/>
                      </a:lnTo>
                      <a:lnTo>
                        <a:pt x="90" y="798"/>
                      </a:lnTo>
                      <a:lnTo>
                        <a:pt x="110" y="858"/>
                      </a:lnTo>
                      <a:lnTo>
                        <a:pt x="239" y="917"/>
                      </a:lnTo>
                      <a:lnTo>
                        <a:pt x="276" y="893"/>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8" name="Freeform 15"/>
                <p:cNvSpPr>
                  <a:spLocks noChangeAspect="1"/>
                </p:cNvSpPr>
                <p:nvPr/>
              </p:nvSpPr>
              <p:spPr bwMode="auto">
                <a:xfrm>
                  <a:off x="776" y="3530"/>
                  <a:ext cx="128" cy="83"/>
                </a:xfrm>
                <a:custGeom>
                  <a:avLst/>
                  <a:gdLst>
                    <a:gd name="T0" fmla="*/ 2 w 510"/>
                    <a:gd name="T1" fmla="*/ 1 h 326"/>
                    <a:gd name="T2" fmla="*/ 2 w 510"/>
                    <a:gd name="T3" fmla="*/ 0 h 326"/>
                    <a:gd name="T4" fmla="*/ 1 w 510"/>
                    <a:gd name="T5" fmla="*/ 0 h 326"/>
                    <a:gd name="T6" fmla="*/ 1 w 510"/>
                    <a:gd name="T7" fmla="*/ 0 h 326"/>
                    <a:gd name="T8" fmla="*/ 1 w 510"/>
                    <a:gd name="T9" fmla="*/ 0 h 326"/>
                    <a:gd name="T10" fmla="*/ 1 w 510"/>
                    <a:gd name="T11" fmla="*/ 0 h 326"/>
                    <a:gd name="T12" fmla="*/ 1 w 510"/>
                    <a:gd name="T13" fmla="*/ 0 h 326"/>
                    <a:gd name="T14" fmla="*/ 0 w 510"/>
                    <a:gd name="T15" fmla="*/ 0 h 326"/>
                    <a:gd name="T16" fmla="*/ 0 w 510"/>
                    <a:gd name="T17" fmla="*/ 0 h 326"/>
                    <a:gd name="T18" fmla="*/ 0 w 510"/>
                    <a:gd name="T19" fmla="*/ 0 h 326"/>
                    <a:gd name="T20" fmla="*/ 0 w 510"/>
                    <a:gd name="T21" fmla="*/ 0 h 326"/>
                    <a:gd name="T22" fmla="*/ 0 w 510"/>
                    <a:gd name="T23" fmla="*/ 0 h 326"/>
                    <a:gd name="T24" fmla="*/ 0 w 510"/>
                    <a:gd name="T25" fmla="*/ 1 h 326"/>
                    <a:gd name="T26" fmla="*/ 1 w 510"/>
                    <a:gd name="T27" fmla="*/ 1 h 326"/>
                    <a:gd name="T28" fmla="*/ 0 w 510"/>
                    <a:gd name="T29" fmla="*/ 1 h 326"/>
                    <a:gd name="T30" fmla="*/ 1 w 510"/>
                    <a:gd name="T31" fmla="*/ 1 h 326"/>
                    <a:gd name="T32" fmla="*/ 1 w 510"/>
                    <a:gd name="T33" fmla="*/ 1 h 326"/>
                    <a:gd name="T34" fmla="*/ 2 w 510"/>
                    <a:gd name="T35" fmla="*/ 1 h 326"/>
                    <a:gd name="T36" fmla="*/ 2 w 510"/>
                    <a:gd name="T37" fmla="*/ 1 h 326"/>
                    <a:gd name="T38" fmla="*/ 2 w 510"/>
                    <a:gd name="T39" fmla="*/ 1 h 3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0"/>
                    <a:gd name="T61" fmla="*/ 0 h 326"/>
                    <a:gd name="T62" fmla="*/ 510 w 510"/>
                    <a:gd name="T63" fmla="*/ 326 h 3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0" h="326">
                      <a:moveTo>
                        <a:pt x="510" y="219"/>
                      </a:moveTo>
                      <a:lnTo>
                        <a:pt x="510" y="152"/>
                      </a:lnTo>
                      <a:lnTo>
                        <a:pt x="419" y="128"/>
                      </a:lnTo>
                      <a:lnTo>
                        <a:pt x="401" y="80"/>
                      </a:lnTo>
                      <a:lnTo>
                        <a:pt x="362" y="80"/>
                      </a:lnTo>
                      <a:lnTo>
                        <a:pt x="327" y="26"/>
                      </a:lnTo>
                      <a:lnTo>
                        <a:pt x="225" y="26"/>
                      </a:lnTo>
                      <a:lnTo>
                        <a:pt x="153" y="80"/>
                      </a:lnTo>
                      <a:lnTo>
                        <a:pt x="96" y="0"/>
                      </a:lnTo>
                      <a:lnTo>
                        <a:pt x="50" y="0"/>
                      </a:lnTo>
                      <a:lnTo>
                        <a:pt x="0" y="47"/>
                      </a:lnTo>
                      <a:lnTo>
                        <a:pt x="30" y="128"/>
                      </a:lnTo>
                      <a:lnTo>
                        <a:pt x="113" y="176"/>
                      </a:lnTo>
                      <a:lnTo>
                        <a:pt x="177" y="244"/>
                      </a:lnTo>
                      <a:lnTo>
                        <a:pt x="161" y="280"/>
                      </a:lnTo>
                      <a:lnTo>
                        <a:pt x="272" y="326"/>
                      </a:lnTo>
                      <a:lnTo>
                        <a:pt x="353" y="268"/>
                      </a:lnTo>
                      <a:lnTo>
                        <a:pt x="448" y="268"/>
                      </a:lnTo>
                      <a:lnTo>
                        <a:pt x="510" y="219"/>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9" name="Freeform 16"/>
                <p:cNvSpPr>
                  <a:spLocks noChangeAspect="1"/>
                </p:cNvSpPr>
                <p:nvPr/>
              </p:nvSpPr>
              <p:spPr bwMode="auto">
                <a:xfrm>
                  <a:off x="781" y="3596"/>
                  <a:ext cx="27" cy="27"/>
                </a:xfrm>
                <a:custGeom>
                  <a:avLst/>
                  <a:gdLst>
                    <a:gd name="T0" fmla="*/ 0 w 110"/>
                    <a:gd name="T1" fmla="*/ 1 h 116"/>
                    <a:gd name="T2" fmla="*/ 0 w 110"/>
                    <a:gd name="T3" fmla="*/ 0 h 116"/>
                    <a:gd name="T4" fmla="*/ 0 w 110"/>
                    <a:gd name="T5" fmla="*/ 1 h 116"/>
                    <a:gd name="T6" fmla="*/ 0 w 110"/>
                    <a:gd name="T7" fmla="*/ 1 h 116"/>
                    <a:gd name="T8" fmla="*/ 0 w 110"/>
                    <a:gd name="T9" fmla="*/ 1 h 116"/>
                    <a:gd name="T10" fmla="*/ 0 w 110"/>
                    <a:gd name="T11" fmla="*/ 1 h 116"/>
                    <a:gd name="T12" fmla="*/ 0 60000 65536"/>
                    <a:gd name="T13" fmla="*/ 0 60000 65536"/>
                    <a:gd name="T14" fmla="*/ 0 60000 65536"/>
                    <a:gd name="T15" fmla="*/ 0 60000 65536"/>
                    <a:gd name="T16" fmla="*/ 0 60000 65536"/>
                    <a:gd name="T17" fmla="*/ 0 60000 65536"/>
                    <a:gd name="T18" fmla="*/ 0 w 110"/>
                    <a:gd name="T19" fmla="*/ 0 h 116"/>
                    <a:gd name="T20" fmla="*/ 110 w 110"/>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110" h="116">
                      <a:moveTo>
                        <a:pt x="110" y="108"/>
                      </a:moveTo>
                      <a:lnTo>
                        <a:pt x="92" y="0"/>
                      </a:lnTo>
                      <a:lnTo>
                        <a:pt x="0" y="91"/>
                      </a:lnTo>
                      <a:lnTo>
                        <a:pt x="9" y="116"/>
                      </a:lnTo>
                      <a:lnTo>
                        <a:pt x="110" y="108"/>
                      </a:lnTo>
                      <a:close/>
                    </a:path>
                  </a:pathLst>
                </a:custGeom>
                <a:solidFill>
                  <a:srgbClr val="99CC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10" name="Freeform 17"/>
                <p:cNvSpPr>
                  <a:spLocks noChangeAspect="1"/>
                </p:cNvSpPr>
                <p:nvPr/>
              </p:nvSpPr>
              <p:spPr bwMode="auto">
                <a:xfrm>
                  <a:off x="715" y="3544"/>
                  <a:ext cx="42" cy="41"/>
                </a:xfrm>
                <a:custGeom>
                  <a:avLst/>
                  <a:gdLst>
                    <a:gd name="T0" fmla="*/ 0 w 174"/>
                    <a:gd name="T1" fmla="*/ 1 h 163"/>
                    <a:gd name="T2" fmla="*/ 1 w 174"/>
                    <a:gd name="T3" fmla="*/ 1 h 163"/>
                    <a:gd name="T4" fmla="*/ 0 w 174"/>
                    <a:gd name="T5" fmla="*/ 0 h 163"/>
                    <a:gd name="T6" fmla="*/ 0 w 174"/>
                    <a:gd name="T7" fmla="*/ 0 h 163"/>
                    <a:gd name="T8" fmla="*/ 0 w 174"/>
                    <a:gd name="T9" fmla="*/ 0 h 163"/>
                    <a:gd name="T10" fmla="*/ 0 w 174"/>
                    <a:gd name="T11" fmla="*/ 0 h 163"/>
                    <a:gd name="T12" fmla="*/ 0 w 174"/>
                    <a:gd name="T13" fmla="*/ 1 h 163"/>
                    <a:gd name="T14" fmla="*/ 0 w 174"/>
                    <a:gd name="T15" fmla="*/ 1 h 163"/>
                    <a:gd name="T16" fmla="*/ 0 w 174"/>
                    <a:gd name="T17" fmla="*/ 1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3"/>
                    <a:gd name="T29" fmla="*/ 174 w 174"/>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3">
                      <a:moveTo>
                        <a:pt x="157" y="163"/>
                      </a:moveTo>
                      <a:lnTo>
                        <a:pt x="174" y="105"/>
                      </a:lnTo>
                      <a:lnTo>
                        <a:pt x="117" y="47"/>
                      </a:lnTo>
                      <a:lnTo>
                        <a:pt x="110" y="0"/>
                      </a:lnTo>
                      <a:lnTo>
                        <a:pt x="0" y="0"/>
                      </a:lnTo>
                      <a:lnTo>
                        <a:pt x="0" y="56"/>
                      </a:lnTo>
                      <a:lnTo>
                        <a:pt x="54" y="105"/>
                      </a:lnTo>
                      <a:lnTo>
                        <a:pt x="157" y="163"/>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11" name="Freeform 18"/>
                <p:cNvSpPr>
                  <a:spLocks noChangeAspect="1"/>
                </p:cNvSpPr>
                <p:nvPr/>
              </p:nvSpPr>
              <p:spPr bwMode="auto">
                <a:xfrm>
                  <a:off x="673" y="3492"/>
                  <a:ext cx="101" cy="34"/>
                </a:xfrm>
                <a:custGeom>
                  <a:avLst/>
                  <a:gdLst>
                    <a:gd name="T0" fmla="*/ 2 w 406"/>
                    <a:gd name="T1" fmla="*/ 0 h 140"/>
                    <a:gd name="T2" fmla="*/ 2 w 406"/>
                    <a:gd name="T3" fmla="*/ 0 h 140"/>
                    <a:gd name="T4" fmla="*/ 1 w 406"/>
                    <a:gd name="T5" fmla="*/ 0 h 140"/>
                    <a:gd name="T6" fmla="*/ 0 w 406"/>
                    <a:gd name="T7" fmla="*/ 0 h 140"/>
                    <a:gd name="T8" fmla="*/ 0 w 406"/>
                    <a:gd name="T9" fmla="*/ 0 h 140"/>
                    <a:gd name="T10" fmla="*/ 0 w 406"/>
                    <a:gd name="T11" fmla="*/ 0 h 140"/>
                    <a:gd name="T12" fmla="*/ 1 w 406"/>
                    <a:gd name="T13" fmla="*/ 0 h 140"/>
                    <a:gd name="T14" fmla="*/ 1 w 406"/>
                    <a:gd name="T15" fmla="*/ 0 h 140"/>
                    <a:gd name="T16" fmla="*/ 1 w 406"/>
                    <a:gd name="T17" fmla="*/ 0 h 140"/>
                    <a:gd name="T18" fmla="*/ 1 w 406"/>
                    <a:gd name="T19" fmla="*/ 0 h 140"/>
                    <a:gd name="T20" fmla="*/ 2 w 406"/>
                    <a:gd name="T21" fmla="*/ 0 h 140"/>
                    <a:gd name="T22" fmla="*/ 2 w 406"/>
                    <a:gd name="T23" fmla="*/ 0 h 140"/>
                    <a:gd name="T24" fmla="*/ 2 w 406"/>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140"/>
                    <a:gd name="T41" fmla="*/ 406 w 406"/>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140">
                      <a:moveTo>
                        <a:pt x="406" y="58"/>
                      </a:moveTo>
                      <a:lnTo>
                        <a:pt x="369" y="22"/>
                      </a:lnTo>
                      <a:lnTo>
                        <a:pt x="269" y="58"/>
                      </a:lnTo>
                      <a:lnTo>
                        <a:pt x="28" y="0"/>
                      </a:lnTo>
                      <a:lnTo>
                        <a:pt x="0" y="71"/>
                      </a:lnTo>
                      <a:lnTo>
                        <a:pt x="0" y="105"/>
                      </a:lnTo>
                      <a:lnTo>
                        <a:pt x="111" y="116"/>
                      </a:lnTo>
                      <a:lnTo>
                        <a:pt x="168" y="88"/>
                      </a:lnTo>
                      <a:lnTo>
                        <a:pt x="222" y="140"/>
                      </a:lnTo>
                      <a:lnTo>
                        <a:pt x="314" y="140"/>
                      </a:lnTo>
                      <a:lnTo>
                        <a:pt x="369" y="105"/>
                      </a:lnTo>
                      <a:lnTo>
                        <a:pt x="406" y="58"/>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12" name="Freeform 19"/>
                <p:cNvSpPr>
                  <a:spLocks noChangeAspect="1"/>
                </p:cNvSpPr>
                <p:nvPr/>
              </p:nvSpPr>
              <p:spPr bwMode="auto">
                <a:xfrm>
                  <a:off x="503" y="3409"/>
                  <a:ext cx="109" cy="83"/>
                </a:xfrm>
                <a:custGeom>
                  <a:avLst/>
                  <a:gdLst>
                    <a:gd name="T0" fmla="*/ 2 w 435"/>
                    <a:gd name="T1" fmla="*/ 1 h 323"/>
                    <a:gd name="T2" fmla="*/ 2 w 435"/>
                    <a:gd name="T3" fmla="*/ 1 h 323"/>
                    <a:gd name="T4" fmla="*/ 2 w 435"/>
                    <a:gd name="T5" fmla="*/ 1 h 323"/>
                    <a:gd name="T6" fmla="*/ 2 w 435"/>
                    <a:gd name="T7" fmla="*/ 1 h 323"/>
                    <a:gd name="T8" fmla="*/ 2 w 435"/>
                    <a:gd name="T9" fmla="*/ 1 h 323"/>
                    <a:gd name="T10" fmla="*/ 1 w 435"/>
                    <a:gd name="T11" fmla="*/ 1 h 323"/>
                    <a:gd name="T12" fmla="*/ 1 w 435"/>
                    <a:gd name="T13" fmla="*/ 1 h 323"/>
                    <a:gd name="T14" fmla="*/ 1 w 435"/>
                    <a:gd name="T15" fmla="*/ 0 h 323"/>
                    <a:gd name="T16" fmla="*/ 1 w 435"/>
                    <a:gd name="T17" fmla="*/ 0 h 323"/>
                    <a:gd name="T18" fmla="*/ 1 w 435"/>
                    <a:gd name="T19" fmla="*/ 1 h 323"/>
                    <a:gd name="T20" fmla="*/ 0 w 435"/>
                    <a:gd name="T21" fmla="*/ 1 h 323"/>
                    <a:gd name="T22" fmla="*/ 0 w 435"/>
                    <a:gd name="T23" fmla="*/ 1 h 323"/>
                    <a:gd name="T24" fmla="*/ 1 w 435"/>
                    <a:gd name="T25" fmla="*/ 1 h 323"/>
                    <a:gd name="T26" fmla="*/ 1 w 435"/>
                    <a:gd name="T27" fmla="*/ 1 h 323"/>
                    <a:gd name="T28" fmla="*/ 1 w 435"/>
                    <a:gd name="T29" fmla="*/ 1 h 323"/>
                    <a:gd name="T30" fmla="*/ 1 w 435"/>
                    <a:gd name="T31" fmla="*/ 1 h 323"/>
                    <a:gd name="T32" fmla="*/ 1 w 435"/>
                    <a:gd name="T33" fmla="*/ 1 h 323"/>
                    <a:gd name="T34" fmla="*/ 1 w 435"/>
                    <a:gd name="T35" fmla="*/ 1 h 323"/>
                    <a:gd name="T36" fmla="*/ 2 w 435"/>
                    <a:gd name="T37" fmla="*/ 1 h 323"/>
                    <a:gd name="T38" fmla="*/ 2 w 435"/>
                    <a:gd name="T39" fmla="*/ 1 h 3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3"/>
                    <a:gd name="T62" fmla="*/ 435 w 435"/>
                    <a:gd name="T63" fmla="*/ 323 h 3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3">
                      <a:moveTo>
                        <a:pt x="427" y="288"/>
                      </a:moveTo>
                      <a:lnTo>
                        <a:pt x="435" y="252"/>
                      </a:lnTo>
                      <a:lnTo>
                        <a:pt x="389" y="242"/>
                      </a:lnTo>
                      <a:lnTo>
                        <a:pt x="389" y="161"/>
                      </a:lnTo>
                      <a:lnTo>
                        <a:pt x="343" y="195"/>
                      </a:lnTo>
                      <a:lnTo>
                        <a:pt x="297" y="115"/>
                      </a:lnTo>
                      <a:lnTo>
                        <a:pt x="332" y="115"/>
                      </a:lnTo>
                      <a:lnTo>
                        <a:pt x="241" y="0"/>
                      </a:lnTo>
                      <a:lnTo>
                        <a:pt x="185" y="0"/>
                      </a:lnTo>
                      <a:lnTo>
                        <a:pt x="129" y="92"/>
                      </a:lnTo>
                      <a:lnTo>
                        <a:pt x="0" y="92"/>
                      </a:lnTo>
                      <a:lnTo>
                        <a:pt x="49" y="208"/>
                      </a:lnTo>
                      <a:lnTo>
                        <a:pt x="101" y="299"/>
                      </a:lnTo>
                      <a:lnTo>
                        <a:pt x="223" y="299"/>
                      </a:lnTo>
                      <a:lnTo>
                        <a:pt x="195" y="252"/>
                      </a:lnTo>
                      <a:lnTo>
                        <a:pt x="258" y="252"/>
                      </a:lnTo>
                      <a:lnTo>
                        <a:pt x="287" y="267"/>
                      </a:lnTo>
                      <a:lnTo>
                        <a:pt x="323" y="323"/>
                      </a:lnTo>
                      <a:lnTo>
                        <a:pt x="427" y="288"/>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13" name="Freeform 20"/>
                <p:cNvSpPr>
                  <a:spLocks noChangeAspect="1"/>
                </p:cNvSpPr>
                <p:nvPr/>
              </p:nvSpPr>
              <p:spPr bwMode="auto">
                <a:xfrm>
                  <a:off x="320" y="3324"/>
                  <a:ext cx="88" cy="73"/>
                </a:xfrm>
                <a:custGeom>
                  <a:avLst/>
                  <a:gdLst>
                    <a:gd name="T0" fmla="*/ 1 w 350"/>
                    <a:gd name="T1" fmla="*/ 1 h 291"/>
                    <a:gd name="T2" fmla="*/ 1 w 350"/>
                    <a:gd name="T3" fmla="*/ 1 h 291"/>
                    <a:gd name="T4" fmla="*/ 1 w 350"/>
                    <a:gd name="T5" fmla="*/ 1 h 291"/>
                    <a:gd name="T6" fmla="*/ 1 w 350"/>
                    <a:gd name="T7" fmla="*/ 1 h 291"/>
                    <a:gd name="T8" fmla="*/ 2 w 350"/>
                    <a:gd name="T9" fmla="*/ 1 h 291"/>
                    <a:gd name="T10" fmla="*/ 2 w 350"/>
                    <a:gd name="T11" fmla="*/ 0 h 291"/>
                    <a:gd name="T12" fmla="*/ 1 w 350"/>
                    <a:gd name="T13" fmla="*/ 0 h 291"/>
                    <a:gd name="T14" fmla="*/ 1 w 350"/>
                    <a:gd name="T15" fmla="*/ 0 h 291"/>
                    <a:gd name="T16" fmla="*/ 1 w 350"/>
                    <a:gd name="T17" fmla="*/ 0 h 291"/>
                    <a:gd name="T18" fmla="*/ 0 w 350"/>
                    <a:gd name="T19" fmla="*/ 0 h 291"/>
                    <a:gd name="T20" fmla="*/ 0 w 350"/>
                    <a:gd name="T21" fmla="*/ 1 h 291"/>
                    <a:gd name="T22" fmla="*/ 0 w 350"/>
                    <a:gd name="T23" fmla="*/ 1 h 291"/>
                    <a:gd name="T24" fmla="*/ 1 w 350"/>
                    <a:gd name="T25" fmla="*/ 1 h 291"/>
                    <a:gd name="T26" fmla="*/ 1 w 350"/>
                    <a:gd name="T27" fmla="*/ 1 h 291"/>
                    <a:gd name="T28" fmla="*/ 1 w 350"/>
                    <a:gd name="T29" fmla="*/ 1 h 291"/>
                    <a:gd name="T30" fmla="*/ 1 w 350"/>
                    <a:gd name="T31" fmla="*/ 1 h 291"/>
                    <a:gd name="T32" fmla="*/ 1 w 350"/>
                    <a:gd name="T33" fmla="*/ 1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0"/>
                    <a:gd name="T52" fmla="*/ 0 h 291"/>
                    <a:gd name="T53" fmla="*/ 350 w 350"/>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0" h="291">
                      <a:moveTo>
                        <a:pt x="240" y="255"/>
                      </a:moveTo>
                      <a:lnTo>
                        <a:pt x="268" y="223"/>
                      </a:lnTo>
                      <a:lnTo>
                        <a:pt x="284" y="199"/>
                      </a:lnTo>
                      <a:lnTo>
                        <a:pt x="284" y="140"/>
                      </a:lnTo>
                      <a:lnTo>
                        <a:pt x="350" y="104"/>
                      </a:lnTo>
                      <a:lnTo>
                        <a:pt x="350" y="49"/>
                      </a:lnTo>
                      <a:lnTo>
                        <a:pt x="313" y="0"/>
                      </a:lnTo>
                      <a:lnTo>
                        <a:pt x="212" y="0"/>
                      </a:lnTo>
                      <a:lnTo>
                        <a:pt x="164" y="11"/>
                      </a:lnTo>
                      <a:lnTo>
                        <a:pt x="46" y="59"/>
                      </a:lnTo>
                      <a:lnTo>
                        <a:pt x="0" y="128"/>
                      </a:lnTo>
                      <a:lnTo>
                        <a:pt x="0" y="209"/>
                      </a:lnTo>
                      <a:lnTo>
                        <a:pt x="119" y="223"/>
                      </a:lnTo>
                      <a:lnTo>
                        <a:pt x="156" y="291"/>
                      </a:lnTo>
                      <a:lnTo>
                        <a:pt x="212" y="265"/>
                      </a:lnTo>
                      <a:lnTo>
                        <a:pt x="240" y="255"/>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14" name="Freeform 21"/>
                <p:cNvSpPr>
                  <a:spLocks noChangeAspect="1"/>
                </p:cNvSpPr>
                <p:nvPr/>
              </p:nvSpPr>
              <p:spPr bwMode="auto">
                <a:xfrm>
                  <a:off x="244" y="3369"/>
                  <a:ext cx="40" cy="42"/>
                </a:xfrm>
                <a:custGeom>
                  <a:avLst/>
                  <a:gdLst>
                    <a:gd name="T0" fmla="*/ 0 w 156"/>
                    <a:gd name="T1" fmla="*/ 1 h 174"/>
                    <a:gd name="T2" fmla="*/ 0 w 156"/>
                    <a:gd name="T3" fmla="*/ 0 h 174"/>
                    <a:gd name="T4" fmla="*/ 1 w 156"/>
                    <a:gd name="T5" fmla="*/ 0 h 174"/>
                    <a:gd name="T6" fmla="*/ 1 w 156"/>
                    <a:gd name="T7" fmla="*/ 0 h 174"/>
                    <a:gd name="T8" fmla="*/ 1 w 156"/>
                    <a:gd name="T9" fmla="*/ 0 h 174"/>
                    <a:gd name="T10" fmla="*/ 0 w 156"/>
                    <a:gd name="T11" fmla="*/ 0 h 174"/>
                    <a:gd name="T12" fmla="*/ 0 w 156"/>
                    <a:gd name="T13" fmla="*/ 0 h 174"/>
                    <a:gd name="T14" fmla="*/ 0 w 156"/>
                    <a:gd name="T15" fmla="*/ 0 h 174"/>
                    <a:gd name="T16" fmla="*/ 0 w 156"/>
                    <a:gd name="T17" fmla="*/ 1 h 174"/>
                    <a:gd name="T18" fmla="*/ 0 w 156"/>
                    <a:gd name="T19" fmla="*/ 1 h 174"/>
                    <a:gd name="T20" fmla="*/ 0 w 156"/>
                    <a:gd name="T21" fmla="*/ 1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
                    <a:gd name="T34" fmla="*/ 0 h 174"/>
                    <a:gd name="T35" fmla="*/ 156 w 156"/>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 h="174">
                      <a:moveTo>
                        <a:pt x="19" y="174"/>
                      </a:moveTo>
                      <a:lnTo>
                        <a:pt x="43" y="104"/>
                      </a:lnTo>
                      <a:lnTo>
                        <a:pt x="119" y="71"/>
                      </a:lnTo>
                      <a:lnTo>
                        <a:pt x="119" y="49"/>
                      </a:lnTo>
                      <a:lnTo>
                        <a:pt x="156" y="0"/>
                      </a:lnTo>
                      <a:lnTo>
                        <a:pt x="100" y="0"/>
                      </a:lnTo>
                      <a:lnTo>
                        <a:pt x="64" y="59"/>
                      </a:lnTo>
                      <a:lnTo>
                        <a:pt x="7" y="71"/>
                      </a:lnTo>
                      <a:lnTo>
                        <a:pt x="0" y="174"/>
                      </a:lnTo>
                      <a:lnTo>
                        <a:pt x="19" y="174"/>
                      </a:lnTo>
                      <a:close/>
                    </a:path>
                  </a:pathLst>
                </a:custGeom>
                <a:solidFill>
                  <a:srgbClr val="001454"/>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15" name="Freeform 22"/>
                <p:cNvSpPr>
                  <a:spLocks noChangeAspect="1"/>
                </p:cNvSpPr>
                <p:nvPr/>
              </p:nvSpPr>
              <p:spPr bwMode="auto">
                <a:xfrm>
                  <a:off x="890" y="3672"/>
                  <a:ext cx="215" cy="232"/>
                </a:xfrm>
                <a:custGeom>
                  <a:avLst/>
                  <a:gdLst>
                    <a:gd name="T0" fmla="*/ 0 w 860"/>
                    <a:gd name="T1" fmla="*/ 1 h 917"/>
                    <a:gd name="T2" fmla="*/ 0 w 860"/>
                    <a:gd name="T3" fmla="*/ 1 h 917"/>
                    <a:gd name="T4" fmla="*/ 0 w 860"/>
                    <a:gd name="T5" fmla="*/ 1 h 917"/>
                    <a:gd name="T6" fmla="*/ 1 w 860"/>
                    <a:gd name="T7" fmla="*/ 1 h 917"/>
                    <a:gd name="T8" fmla="*/ 1 w 860"/>
                    <a:gd name="T9" fmla="*/ 1 h 917"/>
                    <a:gd name="T10" fmla="*/ 1 w 860"/>
                    <a:gd name="T11" fmla="*/ 1 h 917"/>
                    <a:gd name="T12" fmla="*/ 1 w 860"/>
                    <a:gd name="T13" fmla="*/ 1 h 917"/>
                    <a:gd name="T14" fmla="*/ 1 w 860"/>
                    <a:gd name="T15" fmla="*/ 1 h 917"/>
                    <a:gd name="T16" fmla="*/ 1 w 860"/>
                    <a:gd name="T17" fmla="*/ 1 h 917"/>
                    <a:gd name="T18" fmla="*/ 1 w 860"/>
                    <a:gd name="T19" fmla="*/ 1 h 917"/>
                    <a:gd name="T20" fmla="*/ 1 w 860"/>
                    <a:gd name="T21" fmla="*/ 1 h 917"/>
                    <a:gd name="T22" fmla="*/ 1 w 860"/>
                    <a:gd name="T23" fmla="*/ 1 h 917"/>
                    <a:gd name="T24" fmla="*/ 1 w 860"/>
                    <a:gd name="T25" fmla="*/ 0 h 917"/>
                    <a:gd name="T26" fmla="*/ 1 w 860"/>
                    <a:gd name="T27" fmla="*/ 1 h 917"/>
                    <a:gd name="T28" fmla="*/ 1 w 860"/>
                    <a:gd name="T29" fmla="*/ 0 h 917"/>
                    <a:gd name="T30" fmla="*/ 1 w 860"/>
                    <a:gd name="T31" fmla="*/ 0 h 917"/>
                    <a:gd name="T32" fmla="*/ 1 w 860"/>
                    <a:gd name="T33" fmla="*/ 0 h 917"/>
                    <a:gd name="T34" fmla="*/ 1 w 860"/>
                    <a:gd name="T35" fmla="*/ 0 h 917"/>
                    <a:gd name="T36" fmla="*/ 1 w 860"/>
                    <a:gd name="T37" fmla="*/ 0 h 917"/>
                    <a:gd name="T38" fmla="*/ 0 w 860"/>
                    <a:gd name="T39" fmla="*/ 0 h 917"/>
                    <a:gd name="T40" fmla="*/ 0 w 860"/>
                    <a:gd name="T41" fmla="*/ 0 h 917"/>
                    <a:gd name="T42" fmla="*/ 0 w 860"/>
                    <a:gd name="T43" fmla="*/ 0 h 917"/>
                    <a:gd name="T44" fmla="*/ 0 w 860"/>
                    <a:gd name="T45" fmla="*/ 0 h 917"/>
                    <a:gd name="T46" fmla="*/ 0 w 860"/>
                    <a:gd name="T47" fmla="*/ 0 h 917"/>
                    <a:gd name="T48" fmla="*/ 0 w 860"/>
                    <a:gd name="T49" fmla="*/ 0 h 917"/>
                    <a:gd name="T50" fmla="*/ 0 w 860"/>
                    <a:gd name="T51" fmla="*/ 0 h 917"/>
                    <a:gd name="T52" fmla="*/ 0 w 860"/>
                    <a:gd name="T53" fmla="*/ 0 h 917"/>
                    <a:gd name="T54" fmla="*/ 0 w 860"/>
                    <a:gd name="T55" fmla="*/ 1 h 917"/>
                    <a:gd name="T56" fmla="*/ 0 w 860"/>
                    <a:gd name="T57" fmla="*/ 1 h 917"/>
                    <a:gd name="T58" fmla="*/ 0 w 860"/>
                    <a:gd name="T59" fmla="*/ 1 h 917"/>
                    <a:gd name="T60" fmla="*/ 0 w 860"/>
                    <a:gd name="T61" fmla="*/ 1 h 917"/>
                    <a:gd name="T62" fmla="*/ 0 w 860"/>
                    <a:gd name="T63" fmla="*/ 1 h 917"/>
                    <a:gd name="T64" fmla="*/ 0 w 860"/>
                    <a:gd name="T65" fmla="*/ 1 h 917"/>
                    <a:gd name="T66" fmla="*/ 0 w 860"/>
                    <a:gd name="T67" fmla="*/ 1 h 917"/>
                    <a:gd name="T68" fmla="*/ 0 w 860"/>
                    <a:gd name="T69" fmla="*/ 1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7" y="893"/>
                      </a:moveTo>
                      <a:lnTo>
                        <a:pt x="341" y="873"/>
                      </a:lnTo>
                      <a:lnTo>
                        <a:pt x="333" y="838"/>
                      </a:lnTo>
                      <a:lnTo>
                        <a:pt x="433" y="779"/>
                      </a:lnTo>
                      <a:lnTo>
                        <a:pt x="516" y="672"/>
                      </a:lnTo>
                      <a:lnTo>
                        <a:pt x="573" y="722"/>
                      </a:lnTo>
                      <a:lnTo>
                        <a:pt x="682" y="662"/>
                      </a:lnTo>
                      <a:lnTo>
                        <a:pt x="739" y="627"/>
                      </a:lnTo>
                      <a:lnTo>
                        <a:pt x="766" y="571"/>
                      </a:lnTo>
                      <a:lnTo>
                        <a:pt x="849" y="522"/>
                      </a:lnTo>
                      <a:lnTo>
                        <a:pt x="860" y="476"/>
                      </a:lnTo>
                      <a:lnTo>
                        <a:pt x="776" y="453"/>
                      </a:lnTo>
                      <a:lnTo>
                        <a:pt x="739" y="328"/>
                      </a:lnTo>
                      <a:lnTo>
                        <a:pt x="657" y="347"/>
                      </a:lnTo>
                      <a:lnTo>
                        <a:pt x="657" y="268"/>
                      </a:lnTo>
                      <a:lnTo>
                        <a:pt x="618" y="223"/>
                      </a:lnTo>
                      <a:lnTo>
                        <a:pt x="490" y="141"/>
                      </a:lnTo>
                      <a:lnTo>
                        <a:pt x="395" y="129"/>
                      </a:lnTo>
                      <a:lnTo>
                        <a:pt x="350" y="83"/>
                      </a:lnTo>
                      <a:lnTo>
                        <a:pt x="147" y="0"/>
                      </a:lnTo>
                      <a:lnTo>
                        <a:pt x="120" y="25"/>
                      </a:lnTo>
                      <a:lnTo>
                        <a:pt x="120" y="94"/>
                      </a:lnTo>
                      <a:lnTo>
                        <a:pt x="157" y="116"/>
                      </a:lnTo>
                      <a:lnTo>
                        <a:pt x="157" y="188"/>
                      </a:lnTo>
                      <a:lnTo>
                        <a:pt x="128" y="233"/>
                      </a:lnTo>
                      <a:lnTo>
                        <a:pt x="100" y="268"/>
                      </a:lnTo>
                      <a:lnTo>
                        <a:pt x="47" y="280"/>
                      </a:lnTo>
                      <a:lnTo>
                        <a:pt x="0" y="370"/>
                      </a:lnTo>
                      <a:lnTo>
                        <a:pt x="109" y="605"/>
                      </a:lnTo>
                      <a:lnTo>
                        <a:pt x="109" y="755"/>
                      </a:lnTo>
                      <a:lnTo>
                        <a:pt x="90" y="800"/>
                      </a:lnTo>
                      <a:lnTo>
                        <a:pt x="109" y="860"/>
                      </a:lnTo>
                      <a:lnTo>
                        <a:pt x="238" y="917"/>
                      </a:lnTo>
                      <a:lnTo>
                        <a:pt x="277" y="893"/>
                      </a:lnTo>
                      <a:close/>
                    </a:path>
                  </a:pathLst>
                </a:custGeom>
                <a:solidFill>
                  <a:srgbClr val="7F7F7F"/>
                </a:solidFill>
                <a:ln w="3175">
                  <a:solidFill>
                    <a:srgbClr val="000000"/>
                  </a:solidFill>
                  <a:round/>
                  <a:headEnd/>
                  <a:tailEnd/>
                </a:ln>
                <a:effectLst>
                  <a:outerShdw blurRad="63500" dist="38100" dir="2700000" algn="tl" rotWithShape="0">
                    <a:srgbClr val="000000">
                      <a:alpha val="39999"/>
                    </a:srgbClr>
                  </a:outerShdw>
                </a:effectLst>
              </p:spPr>
              <p:txBody>
                <a:bodyPr/>
                <a:lstStyle/>
                <a:p>
                  <a:endParaRPr lang="en-US"/>
                </a:p>
              </p:txBody>
            </p:sp>
            <p:sp>
              <p:nvSpPr>
                <p:cNvPr id="16" name="Freeform 23"/>
                <p:cNvSpPr>
                  <a:spLocks noChangeAspect="1"/>
                </p:cNvSpPr>
                <p:nvPr/>
              </p:nvSpPr>
              <p:spPr bwMode="auto">
                <a:xfrm>
                  <a:off x="772" y="3523"/>
                  <a:ext cx="128" cy="83"/>
                </a:xfrm>
                <a:custGeom>
                  <a:avLst/>
                  <a:gdLst>
                    <a:gd name="T0" fmla="*/ 1 w 509"/>
                    <a:gd name="T1" fmla="*/ 0 h 325"/>
                    <a:gd name="T2" fmla="*/ 1 w 509"/>
                    <a:gd name="T3" fmla="*/ 0 h 325"/>
                    <a:gd name="T4" fmla="*/ 0 w 509"/>
                    <a:gd name="T5" fmla="*/ 0 h 325"/>
                    <a:gd name="T6" fmla="*/ 0 w 509"/>
                    <a:gd name="T7" fmla="*/ 0 h 325"/>
                    <a:gd name="T8" fmla="*/ 0 w 509"/>
                    <a:gd name="T9" fmla="*/ 0 h 325"/>
                    <a:gd name="T10" fmla="*/ 0 w 509"/>
                    <a:gd name="T11" fmla="*/ 0 h 325"/>
                    <a:gd name="T12" fmla="*/ 0 w 509"/>
                    <a:gd name="T13" fmla="*/ 0 h 325"/>
                    <a:gd name="T14" fmla="*/ 0 w 509"/>
                    <a:gd name="T15" fmla="*/ 0 h 325"/>
                    <a:gd name="T16" fmla="*/ 0 w 509"/>
                    <a:gd name="T17" fmla="*/ 0 h 325"/>
                    <a:gd name="T18" fmla="*/ 0 w 509"/>
                    <a:gd name="T19" fmla="*/ 0 h 325"/>
                    <a:gd name="T20" fmla="*/ 0 w 509"/>
                    <a:gd name="T21" fmla="*/ 0 h 325"/>
                    <a:gd name="T22" fmla="*/ 0 w 509"/>
                    <a:gd name="T23" fmla="*/ 0 h 325"/>
                    <a:gd name="T24" fmla="*/ 0 w 509"/>
                    <a:gd name="T25" fmla="*/ 0 h 325"/>
                    <a:gd name="T26" fmla="*/ 0 w 509"/>
                    <a:gd name="T27" fmla="*/ 0 h 325"/>
                    <a:gd name="T28" fmla="*/ 0 w 509"/>
                    <a:gd name="T29" fmla="*/ 0 h 325"/>
                    <a:gd name="T30" fmla="*/ 0 w 509"/>
                    <a:gd name="T31" fmla="*/ 0 h 325"/>
                    <a:gd name="T32" fmla="*/ 0 w 509"/>
                    <a:gd name="T33" fmla="*/ 0 h 325"/>
                    <a:gd name="T34" fmla="*/ 1 w 509"/>
                    <a:gd name="T35" fmla="*/ 0 h 325"/>
                    <a:gd name="T36" fmla="*/ 1 w 509"/>
                    <a:gd name="T37" fmla="*/ 0 h 325"/>
                    <a:gd name="T38" fmla="*/ 1 w 509"/>
                    <a:gd name="T39" fmla="*/ 0 h 3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9"/>
                    <a:gd name="T61" fmla="*/ 0 h 325"/>
                    <a:gd name="T62" fmla="*/ 509 w 509"/>
                    <a:gd name="T63" fmla="*/ 325 h 3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9" h="325">
                      <a:moveTo>
                        <a:pt x="509" y="219"/>
                      </a:moveTo>
                      <a:lnTo>
                        <a:pt x="509" y="152"/>
                      </a:lnTo>
                      <a:lnTo>
                        <a:pt x="417" y="128"/>
                      </a:lnTo>
                      <a:lnTo>
                        <a:pt x="400" y="80"/>
                      </a:lnTo>
                      <a:lnTo>
                        <a:pt x="361" y="80"/>
                      </a:lnTo>
                      <a:lnTo>
                        <a:pt x="325" y="27"/>
                      </a:lnTo>
                      <a:lnTo>
                        <a:pt x="224" y="27"/>
                      </a:lnTo>
                      <a:lnTo>
                        <a:pt x="151" y="80"/>
                      </a:lnTo>
                      <a:lnTo>
                        <a:pt x="95" y="0"/>
                      </a:lnTo>
                      <a:lnTo>
                        <a:pt x="49" y="0"/>
                      </a:lnTo>
                      <a:lnTo>
                        <a:pt x="0" y="48"/>
                      </a:lnTo>
                      <a:lnTo>
                        <a:pt x="30" y="128"/>
                      </a:lnTo>
                      <a:lnTo>
                        <a:pt x="112" y="177"/>
                      </a:lnTo>
                      <a:lnTo>
                        <a:pt x="175" y="245"/>
                      </a:lnTo>
                      <a:lnTo>
                        <a:pt x="159" y="280"/>
                      </a:lnTo>
                      <a:lnTo>
                        <a:pt x="271" y="325"/>
                      </a:lnTo>
                      <a:lnTo>
                        <a:pt x="352" y="269"/>
                      </a:lnTo>
                      <a:lnTo>
                        <a:pt x="447" y="269"/>
                      </a:lnTo>
                      <a:lnTo>
                        <a:pt x="509" y="219"/>
                      </a:lnTo>
                      <a:close/>
                    </a:path>
                  </a:pathLst>
                </a:custGeom>
                <a:solidFill>
                  <a:srgbClr val="7F7F7F"/>
                </a:solidFill>
                <a:ln w="3175">
                  <a:solidFill>
                    <a:srgbClr val="000000"/>
                  </a:solidFill>
                  <a:round/>
                  <a:headEnd/>
                  <a:tailEnd/>
                </a:ln>
                <a:effectLst>
                  <a:outerShdw blurRad="63500" dist="38100" dir="2700000" algn="tl" rotWithShape="0">
                    <a:srgbClr val="000000">
                      <a:alpha val="39999"/>
                    </a:srgbClr>
                  </a:outerShdw>
                </a:effectLst>
              </p:spPr>
              <p:txBody>
                <a:bodyPr/>
                <a:lstStyle/>
                <a:p>
                  <a:endParaRPr lang="en-US"/>
                </a:p>
              </p:txBody>
            </p:sp>
            <p:sp>
              <p:nvSpPr>
                <p:cNvPr id="17" name="Freeform 24"/>
                <p:cNvSpPr>
                  <a:spLocks noChangeAspect="1"/>
                </p:cNvSpPr>
                <p:nvPr/>
              </p:nvSpPr>
              <p:spPr bwMode="auto">
                <a:xfrm>
                  <a:off x="776" y="3589"/>
                  <a:ext cx="29" cy="27"/>
                </a:xfrm>
                <a:custGeom>
                  <a:avLst/>
                  <a:gdLst>
                    <a:gd name="T0" fmla="*/ 0 w 111"/>
                    <a:gd name="T1" fmla="*/ 0 h 115"/>
                    <a:gd name="T2" fmla="*/ 0 w 111"/>
                    <a:gd name="T3" fmla="*/ 0 h 115"/>
                    <a:gd name="T4" fmla="*/ 0 w 111"/>
                    <a:gd name="T5" fmla="*/ 0 h 115"/>
                    <a:gd name="T6" fmla="*/ 0 w 111"/>
                    <a:gd name="T7" fmla="*/ 0 h 115"/>
                    <a:gd name="T8" fmla="*/ 0 w 111"/>
                    <a:gd name="T9" fmla="*/ 0 h 115"/>
                    <a:gd name="T10" fmla="*/ 0 w 111"/>
                    <a:gd name="T11" fmla="*/ 0 h 115"/>
                    <a:gd name="T12" fmla="*/ 0 60000 65536"/>
                    <a:gd name="T13" fmla="*/ 0 60000 65536"/>
                    <a:gd name="T14" fmla="*/ 0 60000 65536"/>
                    <a:gd name="T15" fmla="*/ 0 60000 65536"/>
                    <a:gd name="T16" fmla="*/ 0 60000 65536"/>
                    <a:gd name="T17" fmla="*/ 0 60000 65536"/>
                    <a:gd name="T18" fmla="*/ 0 w 111"/>
                    <a:gd name="T19" fmla="*/ 0 h 115"/>
                    <a:gd name="T20" fmla="*/ 111 w 11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11" h="115">
                      <a:moveTo>
                        <a:pt x="111" y="107"/>
                      </a:moveTo>
                      <a:lnTo>
                        <a:pt x="92" y="0"/>
                      </a:lnTo>
                      <a:lnTo>
                        <a:pt x="0" y="91"/>
                      </a:lnTo>
                      <a:lnTo>
                        <a:pt x="10" y="115"/>
                      </a:lnTo>
                      <a:lnTo>
                        <a:pt x="111" y="107"/>
                      </a:lnTo>
                      <a:close/>
                    </a:path>
                  </a:pathLst>
                </a:custGeom>
                <a:solidFill>
                  <a:srgbClr val="7F7F7F"/>
                </a:solidFill>
                <a:ln w="3175">
                  <a:solidFill>
                    <a:srgbClr val="000000"/>
                  </a:solidFill>
                  <a:round/>
                  <a:headEnd/>
                  <a:tailEnd/>
                </a:ln>
                <a:effectLst>
                  <a:outerShdw blurRad="63500" dist="38100" dir="2700000" algn="tl" rotWithShape="0">
                    <a:srgbClr val="000000">
                      <a:alpha val="39999"/>
                    </a:srgbClr>
                  </a:outerShdw>
                </a:effectLst>
              </p:spPr>
              <p:txBody>
                <a:bodyPr/>
                <a:lstStyle/>
                <a:p>
                  <a:endParaRPr lang="en-US"/>
                </a:p>
              </p:txBody>
            </p:sp>
            <p:sp>
              <p:nvSpPr>
                <p:cNvPr id="18" name="Freeform 25"/>
                <p:cNvSpPr>
                  <a:spLocks noChangeAspect="1"/>
                </p:cNvSpPr>
                <p:nvPr/>
              </p:nvSpPr>
              <p:spPr bwMode="auto">
                <a:xfrm>
                  <a:off x="711" y="3537"/>
                  <a:ext cx="42" cy="41"/>
                </a:xfrm>
                <a:custGeom>
                  <a:avLst/>
                  <a:gdLst>
                    <a:gd name="T0" fmla="*/ 0 w 174"/>
                    <a:gd name="T1" fmla="*/ 0 h 162"/>
                    <a:gd name="T2" fmla="*/ 0 w 174"/>
                    <a:gd name="T3" fmla="*/ 0 h 162"/>
                    <a:gd name="T4" fmla="*/ 0 w 174"/>
                    <a:gd name="T5" fmla="*/ 0 h 162"/>
                    <a:gd name="T6" fmla="*/ 0 w 174"/>
                    <a:gd name="T7" fmla="*/ 0 h 162"/>
                    <a:gd name="T8" fmla="*/ 0 w 174"/>
                    <a:gd name="T9" fmla="*/ 0 h 162"/>
                    <a:gd name="T10" fmla="*/ 0 w 174"/>
                    <a:gd name="T11" fmla="*/ 0 h 162"/>
                    <a:gd name="T12" fmla="*/ 0 w 174"/>
                    <a:gd name="T13" fmla="*/ 0 h 162"/>
                    <a:gd name="T14" fmla="*/ 0 w 174"/>
                    <a:gd name="T15" fmla="*/ 0 h 162"/>
                    <a:gd name="T16" fmla="*/ 0 w 174"/>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2"/>
                    <a:gd name="T29" fmla="*/ 174 w 174"/>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2">
                      <a:moveTo>
                        <a:pt x="155" y="162"/>
                      </a:moveTo>
                      <a:lnTo>
                        <a:pt x="174" y="104"/>
                      </a:lnTo>
                      <a:lnTo>
                        <a:pt x="116" y="47"/>
                      </a:lnTo>
                      <a:lnTo>
                        <a:pt x="110" y="0"/>
                      </a:lnTo>
                      <a:lnTo>
                        <a:pt x="0" y="0"/>
                      </a:lnTo>
                      <a:lnTo>
                        <a:pt x="0" y="56"/>
                      </a:lnTo>
                      <a:lnTo>
                        <a:pt x="54" y="104"/>
                      </a:lnTo>
                      <a:lnTo>
                        <a:pt x="155" y="162"/>
                      </a:lnTo>
                      <a:close/>
                    </a:path>
                  </a:pathLst>
                </a:custGeom>
                <a:solidFill>
                  <a:srgbClr val="7F7F7F"/>
                </a:solidFill>
                <a:ln w="3175">
                  <a:solidFill>
                    <a:srgbClr val="000000"/>
                  </a:solidFill>
                  <a:round/>
                  <a:headEnd/>
                  <a:tailEnd/>
                </a:ln>
                <a:effectLst>
                  <a:outerShdw blurRad="63500" dist="38100" dir="2700000" algn="tl" rotWithShape="0">
                    <a:srgbClr val="000000">
                      <a:alpha val="39999"/>
                    </a:srgbClr>
                  </a:outerShdw>
                </a:effectLst>
              </p:spPr>
              <p:txBody>
                <a:bodyPr/>
                <a:lstStyle/>
                <a:p>
                  <a:endParaRPr lang="en-US"/>
                </a:p>
              </p:txBody>
            </p:sp>
            <p:sp>
              <p:nvSpPr>
                <p:cNvPr id="19" name="Freeform 26"/>
                <p:cNvSpPr>
                  <a:spLocks noChangeAspect="1"/>
                </p:cNvSpPr>
                <p:nvPr/>
              </p:nvSpPr>
              <p:spPr bwMode="auto">
                <a:xfrm>
                  <a:off x="669" y="3485"/>
                  <a:ext cx="101" cy="35"/>
                </a:xfrm>
                <a:custGeom>
                  <a:avLst/>
                  <a:gdLst>
                    <a:gd name="T0" fmla="*/ 0 w 408"/>
                    <a:gd name="T1" fmla="*/ 0 h 139"/>
                    <a:gd name="T2" fmla="*/ 0 w 408"/>
                    <a:gd name="T3" fmla="*/ 0 h 139"/>
                    <a:gd name="T4" fmla="*/ 0 w 408"/>
                    <a:gd name="T5" fmla="*/ 0 h 139"/>
                    <a:gd name="T6" fmla="*/ 0 w 408"/>
                    <a:gd name="T7" fmla="*/ 0 h 139"/>
                    <a:gd name="T8" fmla="*/ 0 w 408"/>
                    <a:gd name="T9" fmla="*/ 0 h 139"/>
                    <a:gd name="T10" fmla="*/ 0 w 408"/>
                    <a:gd name="T11" fmla="*/ 0 h 139"/>
                    <a:gd name="T12" fmla="*/ 0 w 408"/>
                    <a:gd name="T13" fmla="*/ 0 h 139"/>
                    <a:gd name="T14" fmla="*/ 0 w 408"/>
                    <a:gd name="T15" fmla="*/ 0 h 139"/>
                    <a:gd name="T16" fmla="*/ 0 w 408"/>
                    <a:gd name="T17" fmla="*/ 0 h 139"/>
                    <a:gd name="T18" fmla="*/ 0 w 408"/>
                    <a:gd name="T19" fmla="*/ 0 h 139"/>
                    <a:gd name="T20" fmla="*/ 0 w 408"/>
                    <a:gd name="T21" fmla="*/ 0 h 139"/>
                    <a:gd name="T22" fmla="*/ 0 w 408"/>
                    <a:gd name="T23" fmla="*/ 0 h 139"/>
                    <a:gd name="T24" fmla="*/ 0 w 408"/>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8"/>
                    <a:gd name="T40" fmla="*/ 0 h 139"/>
                    <a:gd name="T41" fmla="*/ 408 w 408"/>
                    <a:gd name="T42" fmla="*/ 139 h 1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8" h="139">
                      <a:moveTo>
                        <a:pt x="408" y="58"/>
                      </a:moveTo>
                      <a:lnTo>
                        <a:pt x="370" y="22"/>
                      </a:lnTo>
                      <a:lnTo>
                        <a:pt x="270" y="58"/>
                      </a:lnTo>
                      <a:lnTo>
                        <a:pt x="29" y="0"/>
                      </a:lnTo>
                      <a:lnTo>
                        <a:pt x="0" y="70"/>
                      </a:lnTo>
                      <a:lnTo>
                        <a:pt x="0" y="105"/>
                      </a:lnTo>
                      <a:lnTo>
                        <a:pt x="113" y="115"/>
                      </a:lnTo>
                      <a:lnTo>
                        <a:pt x="170" y="88"/>
                      </a:lnTo>
                      <a:lnTo>
                        <a:pt x="224" y="139"/>
                      </a:lnTo>
                      <a:lnTo>
                        <a:pt x="315" y="139"/>
                      </a:lnTo>
                      <a:lnTo>
                        <a:pt x="370" y="105"/>
                      </a:lnTo>
                      <a:lnTo>
                        <a:pt x="408" y="58"/>
                      </a:lnTo>
                      <a:close/>
                    </a:path>
                  </a:pathLst>
                </a:custGeom>
                <a:solidFill>
                  <a:srgbClr val="7F7F7F"/>
                </a:solidFill>
                <a:ln w="3175">
                  <a:solidFill>
                    <a:srgbClr val="000000"/>
                  </a:solidFill>
                  <a:round/>
                  <a:headEnd/>
                  <a:tailEnd/>
                </a:ln>
                <a:effectLst>
                  <a:outerShdw blurRad="63500" dist="38100" dir="2700000" algn="tl" rotWithShape="0">
                    <a:srgbClr val="000000">
                      <a:alpha val="39999"/>
                    </a:srgbClr>
                  </a:outerShdw>
                </a:effectLst>
              </p:spPr>
              <p:txBody>
                <a:bodyPr/>
                <a:lstStyle/>
                <a:p>
                  <a:endParaRPr lang="en-US"/>
                </a:p>
              </p:txBody>
            </p:sp>
            <p:sp>
              <p:nvSpPr>
                <p:cNvPr id="20" name="Freeform 27"/>
                <p:cNvSpPr>
                  <a:spLocks noChangeAspect="1"/>
                </p:cNvSpPr>
                <p:nvPr/>
              </p:nvSpPr>
              <p:spPr bwMode="auto">
                <a:xfrm>
                  <a:off x="499" y="3402"/>
                  <a:ext cx="109" cy="83"/>
                </a:xfrm>
                <a:custGeom>
                  <a:avLst/>
                  <a:gdLst>
                    <a:gd name="T0" fmla="*/ 1 w 435"/>
                    <a:gd name="T1" fmla="*/ 0 h 324"/>
                    <a:gd name="T2" fmla="*/ 1 w 435"/>
                    <a:gd name="T3" fmla="*/ 0 h 324"/>
                    <a:gd name="T4" fmla="*/ 1 w 435"/>
                    <a:gd name="T5" fmla="*/ 0 h 324"/>
                    <a:gd name="T6" fmla="*/ 1 w 435"/>
                    <a:gd name="T7" fmla="*/ 0 h 324"/>
                    <a:gd name="T8" fmla="*/ 1 w 435"/>
                    <a:gd name="T9" fmla="*/ 0 h 324"/>
                    <a:gd name="T10" fmla="*/ 0 w 435"/>
                    <a:gd name="T11" fmla="*/ 0 h 324"/>
                    <a:gd name="T12" fmla="*/ 0 w 435"/>
                    <a:gd name="T13" fmla="*/ 0 h 324"/>
                    <a:gd name="T14" fmla="*/ 0 w 435"/>
                    <a:gd name="T15" fmla="*/ 0 h 324"/>
                    <a:gd name="T16" fmla="*/ 0 w 435"/>
                    <a:gd name="T17" fmla="*/ 0 h 324"/>
                    <a:gd name="T18" fmla="*/ 0 w 435"/>
                    <a:gd name="T19" fmla="*/ 0 h 324"/>
                    <a:gd name="T20" fmla="*/ 0 w 435"/>
                    <a:gd name="T21" fmla="*/ 0 h 324"/>
                    <a:gd name="T22" fmla="*/ 0 w 435"/>
                    <a:gd name="T23" fmla="*/ 0 h 324"/>
                    <a:gd name="T24" fmla="*/ 0 w 435"/>
                    <a:gd name="T25" fmla="*/ 0 h 324"/>
                    <a:gd name="T26" fmla="*/ 0 w 435"/>
                    <a:gd name="T27" fmla="*/ 0 h 324"/>
                    <a:gd name="T28" fmla="*/ 0 w 435"/>
                    <a:gd name="T29" fmla="*/ 0 h 324"/>
                    <a:gd name="T30" fmla="*/ 0 w 435"/>
                    <a:gd name="T31" fmla="*/ 0 h 324"/>
                    <a:gd name="T32" fmla="*/ 0 w 435"/>
                    <a:gd name="T33" fmla="*/ 0 h 324"/>
                    <a:gd name="T34" fmla="*/ 0 w 435"/>
                    <a:gd name="T35" fmla="*/ 0 h 324"/>
                    <a:gd name="T36" fmla="*/ 1 w 435"/>
                    <a:gd name="T37" fmla="*/ 0 h 324"/>
                    <a:gd name="T38" fmla="*/ 1 w 435"/>
                    <a:gd name="T39" fmla="*/ 0 h 3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4"/>
                    <a:gd name="T62" fmla="*/ 435 w 435"/>
                    <a:gd name="T63" fmla="*/ 324 h 3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4">
                      <a:moveTo>
                        <a:pt x="426" y="288"/>
                      </a:moveTo>
                      <a:lnTo>
                        <a:pt x="435" y="253"/>
                      </a:lnTo>
                      <a:lnTo>
                        <a:pt x="390" y="242"/>
                      </a:lnTo>
                      <a:lnTo>
                        <a:pt x="390" y="162"/>
                      </a:lnTo>
                      <a:lnTo>
                        <a:pt x="342" y="196"/>
                      </a:lnTo>
                      <a:lnTo>
                        <a:pt x="297" y="115"/>
                      </a:lnTo>
                      <a:lnTo>
                        <a:pt x="333" y="115"/>
                      </a:lnTo>
                      <a:lnTo>
                        <a:pt x="241" y="0"/>
                      </a:lnTo>
                      <a:lnTo>
                        <a:pt x="184" y="0"/>
                      </a:lnTo>
                      <a:lnTo>
                        <a:pt x="129" y="92"/>
                      </a:lnTo>
                      <a:lnTo>
                        <a:pt x="0" y="92"/>
                      </a:lnTo>
                      <a:lnTo>
                        <a:pt x="48" y="208"/>
                      </a:lnTo>
                      <a:lnTo>
                        <a:pt x="100" y="300"/>
                      </a:lnTo>
                      <a:lnTo>
                        <a:pt x="222" y="300"/>
                      </a:lnTo>
                      <a:lnTo>
                        <a:pt x="196" y="253"/>
                      </a:lnTo>
                      <a:lnTo>
                        <a:pt x="259" y="253"/>
                      </a:lnTo>
                      <a:lnTo>
                        <a:pt x="287" y="268"/>
                      </a:lnTo>
                      <a:lnTo>
                        <a:pt x="323" y="324"/>
                      </a:lnTo>
                      <a:lnTo>
                        <a:pt x="426" y="288"/>
                      </a:lnTo>
                      <a:close/>
                    </a:path>
                  </a:pathLst>
                </a:custGeom>
                <a:solidFill>
                  <a:srgbClr val="7F7F7F"/>
                </a:solidFill>
                <a:ln w="3175">
                  <a:solidFill>
                    <a:srgbClr val="000000"/>
                  </a:solidFill>
                  <a:round/>
                  <a:headEnd/>
                  <a:tailEnd/>
                </a:ln>
                <a:effectLst>
                  <a:outerShdw blurRad="63500" dist="38100" dir="2700000" algn="tl" rotWithShape="0">
                    <a:srgbClr val="000000">
                      <a:alpha val="39999"/>
                    </a:srgbClr>
                  </a:outerShdw>
                </a:effectLst>
              </p:spPr>
              <p:txBody>
                <a:bodyPr/>
                <a:lstStyle/>
                <a:p>
                  <a:endParaRPr lang="en-US"/>
                </a:p>
              </p:txBody>
            </p:sp>
            <p:sp>
              <p:nvSpPr>
                <p:cNvPr id="21" name="Freeform 28"/>
                <p:cNvSpPr>
                  <a:spLocks noChangeAspect="1"/>
                </p:cNvSpPr>
                <p:nvPr/>
              </p:nvSpPr>
              <p:spPr bwMode="auto">
                <a:xfrm>
                  <a:off x="316" y="3317"/>
                  <a:ext cx="88" cy="73"/>
                </a:xfrm>
                <a:custGeom>
                  <a:avLst/>
                  <a:gdLst>
                    <a:gd name="T0" fmla="*/ 0 w 352"/>
                    <a:gd name="T1" fmla="*/ 0 h 289"/>
                    <a:gd name="T2" fmla="*/ 0 w 352"/>
                    <a:gd name="T3" fmla="*/ 0 h 289"/>
                    <a:gd name="T4" fmla="*/ 0 w 352"/>
                    <a:gd name="T5" fmla="*/ 0 h 289"/>
                    <a:gd name="T6" fmla="*/ 0 w 352"/>
                    <a:gd name="T7" fmla="*/ 0 h 289"/>
                    <a:gd name="T8" fmla="*/ 0 w 352"/>
                    <a:gd name="T9" fmla="*/ 0 h 289"/>
                    <a:gd name="T10" fmla="*/ 0 w 352"/>
                    <a:gd name="T11" fmla="*/ 0 h 289"/>
                    <a:gd name="T12" fmla="*/ 0 w 352"/>
                    <a:gd name="T13" fmla="*/ 0 h 289"/>
                    <a:gd name="T14" fmla="*/ 0 w 352"/>
                    <a:gd name="T15" fmla="*/ 0 h 289"/>
                    <a:gd name="T16" fmla="*/ 0 w 352"/>
                    <a:gd name="T17" fmla="*/ 0 h 289"/>
                    <a:gd name="T18" fmla="*/ 0 w 352"/>
                    <a:gd name="T19" fmla="*/ 0 h 289"/>
                    <a:gd name="T20" fmla="*/ 0 w 352"/>
                    <a:gd name="T21" fmla="*/ 0 h 289"/>
                    <a:gd name="T22" fmla="*/ 0 w 352"/>
                    <a:gd name="T23" fmla="*/ 0 h 289"/>
                    <a:gd name="T24" fmla="*/ 0 w 352"/>
                    <a:gd name="T25" fmla="*/ 0 h 289"/>
                    <a:gd name="T26" fmla="*/ 0 w 352"/>
                    <a:gd name="T27" fmla="*/ 0 h 289"/>
                    <a:gd name="T28" fmla="*/ 0 w 352"/>
                    <a:gd name="T29" fmla="*/ 0 h 289"/>
                    <a:gd name="T30" fmla="*/ 0 w 352"/>
                    <a:gd name="T31" fmla="*/ 0 h 289"/>
                    <a:gd name="T32" fmla="*/ 0 w 352"/>
                    <a:gd name="T33" fmla="*/ 0 h 28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2"/>
                    <a:gd name="T52" fmla="*/ 0 h 289"/>
                    <a:gd name="T53" fmla="*/ 352 w 352"/>
                    <a:gd name="T54" fmla="*/ 289 h 28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2" h="289">
                      <a:moveTo>
                        <a:pt x="241" y="255"/>
                      </a:moveTo>
                      <a:lnTo>
                        <a:pt x="270" y="222"/>
                      </a:lnTo>
                      <a:lnTo>
                        <a:pt x="286" y="198"/>
                      </a:lnTo>
                      <a:lnTo>
                        <a:pt x="286" y="139"/>
                      </a:lnTo>
                      <a:lnTo>
                        <a:pt x="352" y="104"/>
                      </a:lnTo>
                      <a:lnTo>
                        <a:pt x="352" y="47"/>
                      </a:lnTo>
                      <a:lnTo>
                        <a:pt x="315" y="0"/>
                      </a:lnTo>
                      <a:lnTo>
                        <a:pt x="213" y="0"/>
                      </a:lnTo>
                      <a:lnTo>
                        <a:pt x="165" y="10"/>
                      </a:lnTo>
                      <a:lnTo>
                        <a:pt x="47" y="59"/>
                      </a:lnTo>
                      <a:lnTo>
                        <a:pt x="0" y="128"/>
                      </a:lnTo>
                      <a:lnTo>
                        <a:pt x="0" y="209"/>
                      </a:lnTo>
                      <a:lnTo>
                        <a:pt x="121" y="222"/>
                      </a:lnTo>
                      <a:lnTo>
                        <a:pt x="157" y="289"/>
                      </a:lnTo>
                      <a:lnTo>
                        <a:pt x="213" y="265"/>
                      </a:lnTo>
                      <a:lnTo>
                        <a:pt x="241" y="255"/>
                      </a:lnTo>
                      <a:close/>
                    </a:path>
                  </a:pathLst>
                </a:custGeom>
                <a:solidFill>
                  <a:srgbClr val="7F7F7F"/>
                </a:solidFill>
                <a:ln w="3175">
                  <a:solidFill>
                    <a:srgbClr val="000000"/>
                  </a:solidFill>
                  <a:round/>
                  <a:headEnd/>
                  <a:tailEnd/>
                </a:ln>
                <a:effectLst>
                  <a:outerShdw blurRad="63500" dist="38100" dir="2700000" algn="tl" rotWithShape="0">
                    <a:srgbClr val="000000">
                      <a:alpha val="39999"/>
                    </a:srgbClr>
                  </a:outerShdw>
                </a:effectLst>
              </p:spPr>
              <p:txBody>
                <a:bodyPr/>
                <a:lstStyle/>
                <a:p>
                  <a:endParaRPr lang="en-US"/>
                </a:p>
              </p:txBody>
            </p:sp>
            <p:sp>
              <p:nvSpPr>
                <p:cNvPr id="22" name="Freeform 29"/>
                <p:cNvSpPr>
                  <a:spLocks noChangeAspect="1"/>
                </p:cNvSpPr>
                <p:nvPr/>
              </p:nvSpPr>
              <p:spPr bwMode="auto">
                <a:xfrm>
                  <a:off x="240" y="3362"/>
                  <a:ext cx="38" cy="45"/>
                </a:xfrm>
                <a:custGeom>
                  <a:avLst/>
                  <a:gdLst>
                    <a:gd name="T0" fmla="*/ 0 w 154"/>
                    <a:gd name="T1" fmla="*/ 0 h 174"/>
                    <a:gd name="T2" fmla="*/ 0 w 154"/>
                    <a:gd name="T3" fmla="*/ 0 h 174"/>
                    <a:gd name="T4" fmla="*/ 0 w 154"/>
                    <a:gd name="T5" fmla="*/ 0 h 174"/>
                    <a:gd name="T6" fmla="*/ 0 w 154"/>
                    <a:gd name="T7" fmla="*/ 0 h 174"/>
                    <a:gd name="T8" fmla="*/ 0 w 154"/>
                    <a:gd name="T9" fmla="*/ 0 h 174"/>
                    <a:gd name="T10" fmla="*/ 0 w 154"/>
                    <a:gd name="T11" fmla="*/ 0 h 174"/>
                    <a:gd name="T12" fmla="*/ 0 w 154"/>
                    <a:gd name="T13" fmla="*/ 0 h 174"/>
                    <a:gd name="T14" fmla="*/ 0 w 154"/>
                    <a:gd name="T15" fmla="*/ 0 h 174"/>
                    <a:gd name="T16" fmla="*/ 0 w 154"/>
                    <a:gd name="T17" fmla="*/ 0 h 174"/>
                    <a:gd name="T18" fmla="*/ 0 w 154"/>
                    <a:gd name="T19" fmla="*/ 0 h 174"/>
                    <a:gd name="T20" fmla="*/ 0 w 154"/>
                    <a:gd name="T21" fmla="*/ 0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74"/>
                    <a:gd name="T35" fmla="*/ 154 w 154"/>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74">
                      <a:moveTo>
                        <a:pt x="17" y="174"/>
                      </a:moveTo>
                      <a:lnTo>
                        <a:pt x="43" y="104"/>
                      </a:lnTo>
                      <a:lnTo>
                        <a:pt x="118" y="69"/>
                      </a:lnTo>
                      <a:lnTo>
                        <a:pt x="118" y="48"/>
                      </a:lnTo>
                      <a:lnTo>
                        <a:pt x="154" y="0"/>
                      </a:lnTo>
                      <a:lnTo>
                        <a:pt x="99" y="0"/>
                      </a:lnTo>
                      <a:lnTo>
                        <a:pt x="63" y="59"/>
                      </a:lnTo>
                      <a:lnTo>
                        <a:pt x="7" y="69"/>
                      </a:lnTo>
                      <a:lnTo>
                        <a:pt x="0" y="174"/>
                      </a:lnTo>
                      <a:lnTo>
                        <a:pt x="17" y="174"/>
                      </a:lnTo>
                      <a:close/>
                    </a:path>
                  </a:pathLst>
                </a:custGeom>
                <a:solidFill>
                  <a:srgbClr val="7F7F7F"/>
                </a:solidFill>
                <a:ln w="3175">
                  <a:solidFill>
                    <a:srgbClr val="000000"/>
                  </a:solidFill>
                  <a:round/>
                  <a:headEnd/>
                  <a:tailEnd/>
                </a:ln>
                <a:effectLst>
                  <a:outerShdw blurRad="63500" dist="38100" dir="2700000" algn="tl" rotWithShape="0">
                    <a:srgbClr val="000000">
                      <a:alpha val="39999"/>
                    </a:srgbClr>
                  </a:outerShdw>
                </a:effectLst>
              </p:spPr>
              <p:txBody>
                <a:bodyPr/>
                <a:lstStyle/>
                <a:p>
                  <a:endParaRPr lang="en-US"/>
                </a:p>
              </p:txBody>
            </p:sp>
          </p:grpSp>
          <p:sp>
            <p:nvSpPr>
              <p:cNvPr id="6" name="Text Box 30"/>
              <p:cNvSpPr txBox="1">
                <a:spLocks noChangeArrowheads="1"/>
              </p:cNvSpPr>
              <p:nvPr/>
            </p:nvSpPr>
            <p:spPr bwMode="auto">
              <a:xfrm>
                <a:off x="192" y="3262"/>
                <a:ext cx="302" cy="176"/>
              </a:xfrm>
              <a:prstGeom prst="rect">
                <a:avLst/>
              </a:prstGeom>
              <a:noFill/>
              <a:ln w="3175">
                <a:solidFill>
                  <a:srgbClr val="000000"/>
                </a:solidFill>
                <a:miter lim="800000"/>
                <a:headEnd/>
                <a:tailEnd/>
              </a:ln>
            </p:spPr>
            <p:txBody>
              <a:bodyPr wrap="none">
                <a:spAutoFit/>
              </a:bodyPr>
              <a:lstStyle/>
              <a:p>
                <a:pPr algn="ctr" eaLnBrk="0" fontAlgn="auto" hangingPunct="0">
                  <a:spcBef>
                    <a:spcPts val="0"/>
                  </a:spcBef>
                  <a:spcAft>
                    <a:spcPts val="0"/>
                  </a:spcAft>
                  <a:defRPr/>
                </a:pPr>
                <a:r>
                  <a:rPr lang="en-US" sz="950" kern="0" dirty="0">
                    <a:solidFill>
                      <a:srgbClr val="000000"/>
                    </a:solidFill>
                    <a:latin typeface="+mn-lt"/>
                    <a:ea typeface="+mn-ea"/>
                  </a:rPr>
                  <a:t>HI</a:t>
                </a:r>
              </a:p>
            </p:txBody>
          </p:sp>
        </p:grpSp>
        <p:grpSp>
          <p:nvGrpSpPr>
            <p:cNvPr id="46083" name="Group 188"/>
            <p:cNvGrpSpPr>
              <a:grpSpLocks/>
            </p:cNvGrpSpPr>
            <p:nvPr/>
          </p:nvGrpSpPr>
          <p:grpSpPr bwMode="auto">
            <a:xfrm>
              <a:off x="255588" y="5484813"/>
              <a:ext cx="2039937" cy="1152525"/>
              <a:chOff x="4" y="3976"/>
              <a:chExt cx="2242" cy="975"/>
            </a:xfrm>
          </p:grpSpPr>
          <p:grpSp>
            <p:nvGrpSpPr>
              <p:cNvPr id="46093" name="Group 191"/>
              <p:cNvGrpSpPr>
                <a:grpSpLocks/>
              </p:cNvGrpSpPr>
              <p:nvPr/>
            </p:nvGrpSpPr>
            <p:grpSpPr bwMode="auto">
              <a:xfrm>
                <a:off x="77" y="4073"/>
                <a:ext cx="1087" cy="712"/>
                <a:chOff x="77" y="4073"/>
                <a:chExt cx="1087" cy="712"/>
              </a:xfrm>
            </p:grpSpPr>
            <p:sp>
              <p:nvSpPr>
                <p:cNvPr id="35" name="Freeform 192"/>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6" name="Freeform 193"/>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grpSp>
          <p:sp>
            <p:nvSpPr>
              <p:cNvPr id="25" name="Rectangle 194"/>
              <p:cNvSpPr>
                <a:spLocks noChangeArrowheads="1"/>
              </p:cNvSpPr>
              <p:nvPr/>
            </p:nvSpPr>
            <p:spPr bwMode="auto">
              <a:xfrm>
                <a:off x="454" y="4241"/>
                <a:ext cx="133" cy="90"/>
              </a:xfrm>
              <a:prstGeom prst="rect">
                <a:avLst/>
              </a:prstGeom>
              <a:noFill/>
              <a:ln w="9525">
                <a:noFill/>
                <a:miter lim="800000"/>
                <a:headEnd/>
                <a:tailEnd/>
              </a:ln>
            </p:spPr>
            <p:txBody>
              <a:bodyPr wrap="none" lIns="0" tIns="0" rIns="0" bIns="0">
                <a:spAutoFit/>
              </a:bodyPr>
              <a:lstStyle/>
              <a:p>
                <a:pPr algn="ctr" eaLnBrk="0" fontAlgn="auto" hangingPunct="0">
                  <a:spcBef>
                    <a:spcPts val="0"/>
                  </a:spcBef>
                  <a:spcAft>
                    <a:spcPts val="0"/>
                  </a:spcAft>
                  <a:defRPr/>
                </a:pPr>
                <a:r>
                  <a:rPr lang="en-US" sz="800" kern="0" dirty="0">
                    <a:solidFill>
                      <a:srgbClr val="000000"/>
                    </a:solidFill>
                    <a:ea typeface="Times New Roman" pitchFamily="18" charset="0"/>
                    <a:cs typeface="Arial" charset="0"/>
                  </a:rPr>
                  <a:t>AK</a:t>
                </a:r>
                <a:endParaRPr lang="en-US" kern="0" dirty="0">
                  <a:solidFill>
                    <a:sysClr val="windowText" lastClr="000000"/>
                  </a:solidFill>
                  <a:ea typeface="Times New Roman" pitchFamily="18" charset="0"/>
                  <a:cs typeface="Arial" charset="0"/>
                </a:endParaRPr>
              </a:p>
            </p:txBody>
          </p:sp>
          <p:sp>
            <p:nvSpPr>
              <p:cNvPr id="26" name="Rectangle 195"/>
              <p:cNvSpPr>
                <a:spLocks noChangeArrowheads="1"/>
              </p:cNvSpPr>
              <p:nvPr/>
            </p:nvSpPr>
            <p:spPr bwMode="auto">
              <a:xfrm>
                <a:off x="4" y="3976"/>
                <a:ext cx="1253" cy="975"/>
              </a:xfrm>
              <a:prstGeom prst="rect">
                <a:avLst/>
              </a:prstGeom>
              <a:noFill/>
              <a:ln w="5715" cap="rnd">
                <a:solidFill>
                  <a:srgbClr val="000000"/>
                </a:solidFill>
                <a:miter lim="800000"/>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grpSp>
            <p:nvGrpSpPr>
              <p:cNvPr id="46096" name="Group 196"/>
              <p:cNvGrpSpPr>
                <a:grpSpLocks/>
              </p:cNvGrpSpPr>
              <p:nvPr/>
            </p:nvGrpSpPr>
            <p:grpSpPr bwMode="auto">
              <a:xfrm>
                <a:off x="77" y="4073"/>
                <a:ext cx="1087" cy="712"/>
                <a:chOff x="77" y="4073"/>
                <a:chExt cx="1087" cy="712"/>
              </a:xfrm>
            </p:grpSpPr>
            <p:grpSp>
              <p:nvGrpSpPr>
                <p:cNvPr id="46098" name="Group 198"/>
                <p:cNvGrpSpPr>
                  <a:grpSpLocks/>
                </p:cNvGrpSpPr>
                <p:nvPr/>
              </p:nvGrpSpPr>
              <p:grpSpPr bwMode="auto">
                <a:xfrm>
                  <a:off x="77" y="4073"/>
                  <a:ext cx="1087" cy="712"/>
                  <a:chOff x="77" y="4073"/>
                  <a:chExt cx="1087" cy="712"/>
                </a:xfrm>
              </p:grpSpPr>
              <p:sp>
                <p:nvSpPr>
                  <p:cNvPr id="33" name="Freeform 199"/>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4" name="Freeform 200"/>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grpSp>
            <p:grpSp>
              <p:nvGrpSpPr>
                <p:cNvPr id="46099" name="Group 202"/>
                <p:cNvGrpSpPr>
                  <a:grpSpLocks/>
                </p:cNvGrpSpPr>
                <p:nvPr/>
              </p:nvGrpSpPr>
              <p:grpSpPr bwMode="auto">
                <a:xfrm>
                  <a:off x="77" y="4073"/>
                  <a:ext cx="1087" cy="712"/>
                  <a:chOff x="77" y="4073"/>
                  <a:chExt cx="1087" cy="712"/>
                </a:xfrm>
              </p:grpSpPr>
              <p:sp>
                <p:nvSpPr>
                  <p:cNvPr id="31" name="Freeform 203"/>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8 w 1086"/>
                      <a:gd name="T7" fmla="*/ 53 h 711"/>
                      <a:gd name="T8" fmla="*/ 753 w 1086"/>
                      <a:gd name="T9" fmla="*/ 66 h 711"/>
                      <a:gd name="T10" fmla="*/ 759 w 1086"/>
                      <a:gd name="T11" fmla="*/ 419 h 711"/>
                      <a:gd name="T12" fmla="*/ 826 w 1086"/>
                      <a:gd name="T13" fmla="*/ 430 h 711"/>
                      <a:gd name="T14" fmla="*/ 856 w 1086"/>
                      <a:gd name="T15" fmla="*/ 472 h 711"/>
                      <a:gd name="T16" fmla="*/ 904 w 1086"/>
                      <a:gd name="T17" fmla="*/ 457 h 711"/>
                      <a:gd name="T18" fmla="*/ 1002 w 1086"/>
                      <a:gd name="T19" fmla="*/ 552 h 711"/>
                      <a:gd name="T20" fmla="*/ 1087 w 1086"/>
                      <a:gd name="T21" fmla="*/ 597 h 711"/>
                      <a:gd name="T22" fmla="*/ 1084 w 1086"/>
                      <a:gd name="T23" fmla="*/ 635 h 711"/>
                      <a:gd name="T24" fmla="*/ 978 w 1086"/>
                      <a:gd name="T25" fmla="*/ 639 h 711"/>
                      <a:gd name="T26" fmla="*/ 930 w 1086"/>
                      <a:gd name="T27" fmla="*/ 523 h 711"/>
                      <a:gd name="T28" fmla="*/ 592 w 1086"/>
                      <a:gd name="T29" fmla="*/ 408 h 711"/>
                      <a:gd name="T30" fmla="*/ 602 w 1086"/>
                      <a:gd name="T31" fmla="*/ 445 h 711"/>
                      <a:gd name="T32" fmla="*/ 523 w 1086"/>
                      <a:gd name="T33" fmla="*/ 491 h 711"/>
                      <a:gd name="T34" fmla="*/ 511 w 1086"/>
                      <a:gd name="T35" fmla="*/ 474 h 711"/>
                      <a:gd name="T36" fmla="*/ 489 w 1086"/>
                      <a:gd name="T37" fmla="*/ 474 h 711"/>
                      <a:gd name="T38" fmla="*/ 429 w 1086"/>
                      <a:gd name="T39" fmla="*/ 571 h 711"/>
                      <a:gd name="T40" fmla="*/ 240 w 1086"/>
                      <a:gd name="T41" fmla="*/ 666 h 711"/>
                      <a:gd name="T42" fmla="*/ 52 w 1086"/>
                      <a:gd name="T43" fmla="*/ 712 h 711"/>
                      <a:gd name="T44" fmla="*/ 0 w 1086"/>
                      <a:gd name="T45" fmla="*/ 706 h 711"/>
                      <a:gd name="T46" fmla="*/ 213 w 1086"/>
                      <a:gd name="T47" fmla="*/ 625 h 711"/>
                      <a:gd name="T48" fmla="*/ 240 w 1086"/>
                      <a:gd name="T49" fmla="*/ 625 h 711"/>
                      <a:gd name="T50" fmla="*/ 318 w 1086"/>
                      <a:gd name="T51" fmla="*/ 561 h 711"/>
                      <a:gd name="T52" fmla="*/ 353 w 1086"/>
                      <a:gd name="T53" fmla="*/ 558 h 711"/>
                      <a:gd name="T54" fmla="*/ 407 w 1086"/>
                      <a:gd name="T55" fmla="*/ 510 h 711"/>
                      <a:gd name="T56" fmla="*/ 388 w 1086"/>
                      <a:gd name="T57" fmla="*/ 488 h 711"/>
                      <a:gd name="T58" fmla="*/ 275 w 1086"/>
                      <a:gd name="T59" fmla="*/ 499 h 711"/>
                      <a:gd name="T60" fmla="*/ 195 w 1086"/>
                      <a:gd name="T61" fmla="*/ 378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a:noFill/>
                  </a:ln>
                  <a:effectLst>
                    <a:outerShdw blurRad="63500" dist="38100" dir="2700000" algn="tl" rotWithShape="0">
                      <a:srgbClr val="000000">
                        <a:alpha val="39999"/>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204"/>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grpSp>
            <p:sp>
              <p:nvSpPr>
                <p:cNvPr id="30" name="Rectangle 205"/>
                <p:cNvSpPr>
                  <a:spLocks noChangeArrowheads="1"/>
                </p:cNvSpPr>
                <p:nvPr/>
              </p:nvSpPr>
              <p:spPr bwMode="auto">
                <a:xfrm>
                  <a:off x="454" y="4239"/>
                  <a:ext cx="180" cy="125"/>
                </a:xfrm>
                <a:prstGeom prst="rect">
                  <a:avLst/>
                </a:prstGeom>
                <a:noFill/>
                <a:ln w="9525">
                  <a:noFill/>
                  <a:miter lim="800000"/>
                  <a:headEnd/>
                  <a:tailEnd/>
                </a:ln>
              </p:spPr>
              <p:txBody>
                <a:bodyPr wrap="none" lIns="0" tIns="0" rIns="0" bIns="0">
                  <a:spAutoFit/>
                </a:bodyPr>
                <a:lstStyle/>
                <a:p>
                  <a:pPr algn="ctr" eaLnBrk="0" fontAlgn="auto" hangingPunct="0">
                    <a:spcBef>
                      <a:spcPts val="0"/>
                    </a:spcBef>
                    <a:spcAft>
                      <a:spcPts val="0"/>
                    </a:spcAft>
                    <a:defRPr/>
                  </a:pPr>
                  <a:r>
                    <a:rPr lang="en-US" sz="950" kern="0" dirty="0">
                      <a:solidFill>
                        <a:srgbClr val="000000"/>
                      </a:solidFill>
                      <a:latin typeface="+mn-lt"/>
                      <a:ea typeface="Times New Roman" pitchFamily="18" charset="0"/>
                      <a:cs typeface="Arial" charset="0"/>
                    </a:rPr>
                    <a:t>AK</a:t>
                  </a:r>
                  <a:endParaRPr lang="en-US" sz="950" kern="0" dirty="0">
                    <a:solidFill>
                      <a:sysClr val="windowText" lastClr="000000"/>
                    </a:solidFill>
                    <a:latin typeface="+mn-lt"/>
                    <a:ea typeface="Times New Roman" pitchFamily="18" charset="0"/>
                    <a:cs typeface="Arial" charset="0"/>
                  </a:endParaRPr>
                </a:p>
              </p:txBody>
            </p:sp>
          </p:grpSp>
          <p:sp>
            <p:nvSpPr>
              <p:cNvPr id="219" name="Rectangle 195"/>
              <p:cNvSpPr>
                <a:spLocks noChangeArrowheads="1"/>
              </p:cNvSpPr>
              <p:nvPr/>
            </p:nvSpPr>
            <p:spPr bwMode="auto">
              <a:xfrm>
                <a:off x="1332" y="4239"/>
                <a:ext cx="914" cy="712"/>
              </a:xfrm>
              <a:prstGeom prst="rect">
                <a:avLst/>
              </a:prstGeom>
              <a:noFill/>
              <a:ln w="5715" cap="rnd">
                <a:solidFill>
                  <a:srgbClr val="000000"/>
                </a:solidFill>
                <a:miter lim="800000"/>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grpSp>
        <p:grpSp>
          <p:nvGrpSpPr>
            <p:cNvPr id="28" name="Group 1840"/>
            <p:cNvGrpSpPr>
              <a:grpSpLocks noChangeAspect="1"/>
            </p:cNvGrpSpPr>
            <p:nvPr/>
          </p:nvGrpSpPr>
          <p:grpSpPr bwMode="auto">
            <a:xfrm>
              <a:off x="319536" y="1864602"/>
              <a:ext cx="6400800" cy="3924300"/>
              <a:chOff x="874" y="624"/>
              <a:chExt cx="4790" cy="2802"/>
            </a:xfrm>
            <a:effectLst>
              <a:outerShdw blurRad="50800" dist="38100" dir="2700000" algn="tl" rotWithShape="0">
                <a:prstClr val="black">
                  <a:alpha val="40000"/>
                </a:prstClr>
              </a:outerShdw>
            </a:effectLst>
          </p:grpSpPr>
          <p:sp>
            <p:nvSpPr>
              <p:cNvPr id="38" name="Text Box 173"/>
              <p:cNvSpPr txBox="1">
                <a:spLocks noChangeArrowheads="1"/>
              </p:cNvSpPr>
              <p:nvPr/>
            </p:nvSpPr>
            <p:spPr bwMode="auto">
              <a:xfrm>
                <a:off x="5377" y="1440"/>
                <a:ext cx="287" cy="147"/>
              </a:xfrm>
              <a:prstGeom prst="rect">
                <a:avLst/>
              </a:prstGeom>
              <a:noFill/>
              <a:ln w="12700">
                <a:noFill/>
                <a:miter lim="800000"/>
                <a:headEnd/>
                <a:tailEnd/>
              </a:ln>
            </p:spPr>
            <p:txBody>
              <a:bodyPr/>
              <a:lstStyle/>
              <a:p>
                <a:pPr algn="ctr" eaLnBrk="0" fontAlgn="auto" hangingPunct="0">
                  <a:spcBef>
                    <a:spcPct val="50000"/>
                  </a:spcBef>
                  <a:spcAft>
                    <a:spcPts val="0"/>
                  </a:spcAft>
                  <a:defRPr/>
                </a:pPr>
                <a:r>
                  <a:rPr lang="en-US" sz="950" kern="0" dirty="0">
                    <a:solidFill>
                      <a:srgbClr val="000000"/>
                    </a:solidFill>
                    <a:latin typeface="+mn-lt"/>
                    <a:ea typeface="+mn-ea"/>
                  </a:rPr>
                  <a:t>RI</a:t>
                </a:r>
              </a:p>
            </p:txBody>
          </p:sp>
          <p:sp>
            <p:nvSpPr>
              <p:cNvPr id="39" name="Freeform 31"/>
              <p:cNvSpPr>
                <a:spLocks/>
              </p:cNvSpPr>
              <p:nvPr/>
            </p:nvSpPr>
            <p:spPr bwMode="auto">
              <a:xfrm>
                <a:off x="1118" y="647"/>
                <a:ext cx="587" cy="423"/>
              </a:xfrm>
              <a:custGeom>
                <a:avLst/>
                <a:gdLst>
                  <a:gd name="T0" fmla="*/ 19 w 622"/>
                  <a:gd name="T1" fmla="*/ 79 h 440"/>
                  <a:gd name="T2" fmla="*/ 11 w 622"/>
                  <a:gd name="T3" fmla="*/ 180 h 440"/>
                  <a:gd name="T4" fmla="*/ 24 w 622"/>
                  <a:gd name="T5" fmla="*/ 180 h 440"/>
                  <a:gd name="T6" fmla="*/ 17 w 622"/>
                  <a:gd name="T7" fmla="*/ 200 h 440"/>
                  <a:gd name="T8" fmla="*/ 9 w 622"/>
                  <a:gd name="T9" fmla="*/ 188 h 440"/>
                  <a:gd name="T10" fmla="*/ 0 w 622"/>
                  <a:gd name="T11" fmla="*/ 215 h 440"/>
                  <a:gd name="T12" fmla="*/ 36 w 622"/>
                  <a:gd name="T13" fmla="*/ 235 h 440"/>
                  <a:gd name="T14" fmla="*/ 37 w 622"/>
                  <a:gd name="T15" fmla="*/ 244 h 440"/>
                  <a:gd name="T16" fmla="*/ 45 w 622"/>
                  <a:gd name="T17" fmla="*/ 246 h 440"/>
                  <a:gd name="T18" fmla="*/ 91 w 622"/>
                  <a:gd name="T19" fmla="*/ 320 h 440"/>
                  <a:gd name="T20" fmla="*/ 141 w 622"/>
                  <a:gd name="T21" fmla="*/ 317 h 440"/>
                  <a:gd name="T22" fmla="*/ 179 w 622"/>
                  <a:gd name="T23" fmla="*/ 335 h 440"/>
                  <a:gd name="T24" fmla="*/ 197 w 622"/>
                  <a:gd name="T25" fmla="*/ 331 h 440"/>
                  <a:gd name="T26" fmla="*/ 311 w 622"/>
                  <a:gd name="T27" fmla="*/ 335 h 440"/>
                  <a:gd name="T28" fmla="*/ 441 w 622"/>
                  <a:gd name="T29" fmla="*/ 366 h 440"/>
                  <a:gd name="T30" fmla="*/ 442 w 622"/>
                  <a:gd name="T31" fmla="*/ 325 h 440"/>
                  <a:gd name="T32" fmla="*/ 497 w 622"/>
                  <a:gd name="T33" fmla="*/ 90 h 440"/>
                  <a:gd name="T34" fmla="*/ 153 w 622"/>
                  <a:gd name="T35" fmla="*/ 0 h 440"/>
                  <a:gd name="T36" fmla="*/ 155 w 622"/>
                  <a:gd name="T37" fmla="*/ 68 h 440"/>
                  <a:gd name="T38" fmla="*/ 139 w 622"/>
                  <a:gd name="T39" fmla="*/ 125 h 440"/>
                  <a:gd name="T40" fmla="*/ 136 w 622"/>
                  <a:gd name="T41" fmla="*/ 155 h 440"/>
                  <a:gd name="T42" fmla="*/ 100 w 622"/>
                  <a:gd name="T43" fmla="*/ 163 h 440"/>
                  <a:gd name="T44" fmla="*/ 97 w 622"/>
                  <a:gd name="T45" fmla="*/ 151 h 440"/>
                  <a:gd name="T46" fmla="*/ 127 w 622"/>
                  <a:gd name="T47" fmla="*/ 131 h 440"/>
                  <a:gd name="T48" fmla="*/ 124 w 622"/>
                  <a:gd name="T49" fmla="*/ 115 h 440"/>
                  <a:gd name="T50" fmla="*/ 97 w 622"/>
                  <a:gd name="T51" fmla="*/ 119 h 440"/>
                  <a:gd name="T52" fmla="*/ 118 w 622"/>
                  <a:gd name="T53" fmla="*/ 102 h 440"/>
                  <a:gd name="T54" fmla="*/ 132 w 622"/>
                  <a:gd name="T55" fmla="*/ 90 h 440"/>
                  <a:gd name="T56" fmla="*/ 22 w 622"/>
                  <a:gd name="T57" fmla="*/ 17 h 440"/>
                  <a:gd name="T58" fmla="*/ 11 w 622"/>
                  <a:gd name="T59" fmla="*/ 37 h 440"/>
                  <a:gd name="T60" fmla="*/ 19 w 622"/>
                  <a:gd name="T61" fmla="*/ 79 h 440"/>
                  <a:gd name="T62" fmla="*/ 19 w 622"/>
                  <a:gd name="T63" fmla="*/ 79 h 44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0"/>
                  <a:gd name="T98" fmla="*/ 622 w 622"/>
                  <a:gd name="T99" fmla="*/ 440 h 44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0">
                    <a:moveTo>
                      <a:pt x="23" y="95"/>
                    </a:moveTo>
                    <a:lnTo>
                      <a:pt x="15" y="217"/>
                    </a:lnTo>
                    <a:lnTo>
                      <a:pt x="30" y="217"/>
                    </a:lnTo>
                    <a:lnTo>
                      <a:pt x="21" y="242"/>
                    </a:lnTo>
                    <a:lnTo>
                      <a:pt x="10" y="226"/>
                    </a:lnTo>
                    <a:lnTo>
                      <a:pt x="0" y="259"/>
                    </a:lnTo>
                    <a:lnTo>
                      <a:pt x="44" y="283"/>
                    </a:lnTo>
                    <a:lnTo>
                      <a:pt x="46" y="294"/>
                    </a:lnTo>
                    <a:lnTo>
                      <a:pt x="57" y="296"/>
                    </a:lnTo>
                    <a:lnTo>
                      <a:pt x="114" y="385"/>
                    </a:lnTo>
                    <a:lnTo>
                      <a:pt x="177" y="382"/>
                    </a:lnTo>
                    <a:lnTo>
                      <a:pt x="224" y="403"/>
                    </a:lnTo>
                    <a:lnTo>
                      <a:pt x="247" y="399"/>
                    </a:lnTo>
                    <a:lnTo>
                      <a:pt x="389" y="403"/>
                    </a:lnTo>
                    <a:lnTo>
                      <a:pt x="551" y="440"/>
                    </a:lnTo>
                    <a:lnTo>
                      <a:pt x="554" y="391"/>
                    </a:lnTo>
                    <a:lnTo>
                      <a:pt x="622" y="108"/>
                    </a:lnTo>
                    <a:lnTo>
                      <a:pt x="191" y="0"/>
                    </a:lnTo>
                    <a:lnTo>
                      <a:pt x="195" y="82"/>
                    </a:lnTo>
                    <a:lnTo>
                      <a:pt x="174" y="150"/>
                    </a:lnTo>
                    <a:lnTo>
                      <a:pt x="170" y="186"/>
                    </a:lnTo>
                    <a:lnTo>
                      <a:pt x="125" y="197"/>
                    </a:lnTo>
                    <a:lnTo>
                      <a:pt x="122" y="181"/>
                    </a:lnTo>
                    <a:lnTo>
                      <a:pt x="159" y="158"/>
                    </a:lnTo>
                    <a:lnTo>
                      <a:pt x="156" y="139"/>
                    </a:lnTo>
                    <a:lnTo>
                      <a:pt x="122" y="144"/>
                    </a:lnTo>
                    <a:lnTo>
                      <a:pt x="148" y="123"/>
                    </a:lnTo>
                    <a:lnTo>
                      <a:pt x="166" y="108"/>
                    </a:lnTo>
                    <a:lnTo>
                      <a:pt x="26" y="21"/>
                    </a:lnTo>
                    <a:lnTo>
                      <a:pt x="15" y="45"/>
                    </a:lnTo>
                    <a:lnTo>
                      <a:pt x="23" y="9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0" name="Freeform 32"/>
              <p:cNvSpPr>
                <a:spLocks/>
              </p:cNvSpPr>
              <p:nvPr/>
            </p:nvSpPr>
            <p:spPr bwMode="auto">
              <a:xfrm>
                <a:off x="1255" y="673"/>
                <a:ext cx="26" cy="32"/>
              </a:xfrm>
              <a:custGeom>
                <a:avLst/>
                <a:gdLst>
                  <a:gd name="T0" fmla="*/ 0 w 29"/>
                  <a:gd name="T1" fmla="*/ 10 h 32"/>
                  <a:gd name="T2" fmla="*/ 19 w 29"/>
                  <a:gd name="T3" fmla="*/ 0 h 32"/>
                  <a:gd name="T4" fmla="*/ 25 w 29"/>
                  <a:gd name="T5" fmla="*/ 10 h 32"/>
                  <a:gd name="T6" fmla="*/ 20 w 29"/>
                  <a:gd name="T7" fmla="*/ 24 h 32"/>
                  <a:gd name="T8" fmla="*/ 0 w 29"/>
                  <a:gd name="T9" fmla="*/ 10 h 32"/>
                  <a:gd name="T10" fmla="*/ 0 w 29"/>
                  <a:gd name="T11" fmla="*/ 10 h 32"/>
                  <a:gd name="T12" fmla="*/ 0 w 29"/>
                  <a:gd name="T13" fmla="*/ 10 h 32"/>
                  <a:gd name="T14" fmla="*/ 0 60000 65536"/>
                  <a:gd name="T15" fmla="*/ 0 60000 65536"/>
                  <a:gd name="T16" fmla="*/ 0 60000 65536"/>
                  <a:gd name="T17" fmla="*/ 0 60000 65536"/>
                  <a:gd name="T18" fmla="*/ 0 60000 65536"/>
                  <a:gd name="T19" fmla="*/ 0 60000 65536"/>
                  <a:gd name="T20" fmla="*/ 0 60000 65536"/>
                  <a:gd name="T21" fmla="*/ 0 w 29"/>
                  <a:gd name="T22" fmla="*/ 0 h 32"/>
                  <a:gd name="T23" fmla="*/ 29 w 29"/>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2">
                    <a:moveTo>
                      <a:pt x="0" y="14"/>
                    </a:moveTo>
                    <a:lnTo>
                      <a:pt x="23" y="0"/>
                    </a:lnTo>
                    <a:lnTo>
                      <a:pt x="29" y="14"/>
                    </a:lnTo>
                    <a:lnTo>
                      <a:pt x="24" y="32"/>
                    </a:lnTo>
                    <a:lnTo>
                      <a:pt x="0" y="1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1" name="Freeform 33"/>
              <p:cNvSpPr>
                <a:spLocks/>
              </p:cNvSpPr>
              <p:nvPr/>
            </p:nvSpPr>
            <p:spPr bwMode="auto">
              <a:xfrm>
                <a:off x="1660" y="1538"/>
                <a:ext cx="498" cy="611"/>
              </a:xfrm>
              <a:custGeom>
                <a:avLst/>
                <a:gdLst>
                  <a:gd name="T0" fmla="*/ 91 w 526"/>
                  <a:gd name="T1" fmla="*/ 0 h 641"/>
                  <a:gd name="T2" fmla="*/ 295 w 526"/>
                  <a:gd name="T3" fmla="*/ 39 h 641"/>
                  <a:gd name="T4" fmla="*/ 280 w 526"/>
                  <a:gd name="T5" fmla="*/ 129 h 641"/>
                  <a:gd name="T6" fmla="*/ 420 w 526"/>
                  <a:gd name="T7" fmla="*/ 152 h 641"/>
                  <a:gd name="T8" fmla="*/ 365 w 526"/>
                  <a:gd name="T9" fmla="*/ 523 h 641"/>
                  <a:gd name="T10" fmla="*/ 0 w 526"/>
                  <a:gd name="T11" fmla="*/ 461 h 641"/>
                  <a:gd name="T12" fmla="*/ 91 w 526"/>
                  <a:gd name="T13" fmla="*/ 0 h 641"/>
                  <a:gd name="T14" fmla="*/ 91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4" y="0"/>
                    </a:moveTo>
                    <a:lnTo>
                      <a:pt x="369" y="47"/>
                    </a:lnTo>
                    <a:lnTo>
                      <a:pt x="350" y="159"/>
                    </a:lnTo>
                    <a:lnTo>
                      <a:pt x="526" y="186"/>
                    </a:lnTo>
                    <a:lnTo>
                      <a:pt x="458" y="641"/>
                    </a:lnTo>
                    <a:lnTo>
                      <a:pt x="0" y="565"/>
                    </a:lnTo>
                    <a:lnTo>
                      <a:pt x="114"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2" name="Freeform 34"/>
              <p:cNvSpPr>
                <a:spLocks/>
              </p:cNvSpPr>
              <p:nvPr/>
            </p:nvSpPr>
            <p:spPr bwMode="auto">
              <a:xfrm>
                <a:off x="963" y="903"/>
                <a:ext cx="701" cy="584"/>
              </a:xfrm>
              <a:custGeom>
                <a:avLst/>
                <a:gdLst>
                  <a:gd name="T0" fmla="*/ 0 w 741"/>
                  <a:gd name="T1" fmla="*/ 376 h 614"/>
                  <a:gd name="T2" fmla="*/ 25 w 741"/>
                  <a:gd name="T3" fmla="*/ 248 h 614"/>
                  <a:gd name="T4" fmla="*/ 56 w 741"/>
                  <a:gd name="T5" fmla="*/ 211 h 614"/>
                  <a:gd name="T6" fmla="*/ 128 w 741"/>
                  <a:gd name="T7" fmla="*/ 0 h 614"/>
                  <a:gd name="T8" fmla="*/ 166 w 741"/>
                  <a:gd name="T9" fmla="*/ 10 h 614"/>
                  <a:gd name="T10" fmla="*/ 167 w 741"/>
                  <a:gd name="T11" fmla="*/ 21 h 614"/>
                  <a:gd name="T12" fmla="*/ 176 w 741"/>
                  <a:gd name="T13" fmla="*/ 22 h 614"/>
                  <a:gd name="T14" fmla="*/ 222 w 741"/>
                  <a:gd name="T15" fmla="*/ 94 h 614"/>
                  <a:gd name="T16" fmla="*/ 273 w 741"/>
                  <a:gd name="T17" fmla="*/ 92 h 614"/>
                  <a:gd name="T18" fmla="*/ 309 w 741"/>
                  <a:gd name="T19" fmla="*/ 109 h 614"/>
                  <a:gd name="T20" fmla="*/ 328 w 741"/>
                  <a:gd name="T21" fmla="*/ 107 h 614"/>
                  <a:gd name="T22" fmla="*/ 442 w 741"/>
                  <a:gd name="T23" fmla="*/ 109 h 614"/>
                  <a:gd name="T24" fmla="*/ 572 w 741"/>
                  <a:gd name="T25" fmla="*/ 139 h 614"/>
                  <a:gd name="T26" fmla="*/ 578 w 741"/>
                  <a:gd name="T27" fmla="*/ 156 h 614"/>
                  <a:gd name="T28" fmla="*/ 593 w 741"/>
                  <a:gd name="T29" fmla="*/ 177 h 614"/>
                  <a:gd name="T30" fmla="*/ 550 w 741"/>
                  <a:gd name="T31" fmla="*/ 246 h 614"/>
                  <a:gd name="T32" fmla="*/ 522 w 741"/>
                  <a:gd name="T33" fmla="*/ 272 h 614"/>
                  <a:gd name="T34" fmla="*/ 517 w 741"/>
                  <a:gd name="T35" fmla="*/ 290 h 614"/>
                  <a:gd name="T36" fmla="*/ 535 w 741"/>
                  <a:gd name="T37" fmla="*/ 308 h 614"/>
                  <a:gd name="T38" fmla="*/ 516 w 741"/>
                  <a:gd name="T39" fmla="*/ 351 h 614"/>
                  <a:gd name="T40" fmla="*/ 480 w 741"/>
                  <a:gd name="T41" fmla="*/ 502 h 614"/>
                  <a:gd name="T42" fmla="*/ 278 w 741"/>
                  <a:gd name="T43" fmla="*/ 454 h 614"/>
                  <a:gd name="T44" fmla="*/ 0 w 741"/>
                  <a:gd name="T45" fmla="*/ 376 h 614"/>
                  <a:gd name="T46" fmla="*/ 0 w 741"/>
                  <a:gd name="T47" fmla="*/ 376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70" y="258"/>
                    </a:lnTo>
                    <a:lnTo>
                      <a:pt x="160" y="0"/>
                    </a:lnTo>
                    <a:lnTo>
                      <a:pt x="207" y="13"/>
                    </a:lnTo>
                    <a:lnTo>
                      <a:pt x="209" y="25"/>
                    </a:lnTo>
                    <a:lnTo>
                      <a:pt x="220" y="26"/>
                    </a:lnTo>
                    <a:lnTo>
                      <a:pt x="277" y="115"/>
                    </a:lnTo>
                    <a:lnTo>
                      <a:pt x="340" y="112"/>
                    </a:lnTo>
                    <a:lnTo>
                      <a:pt x="387" y="133"/>
                    </a:lnTo>
                    <a:lnTo>
                      <a:pt x="410" y="130"/>
                    </a:lnTo>
                    <a:lnTo>
                      <a:pt x="552" y="133"/>
                    </a:lnTo>
                    <a:lnTo>
                      <a:pt x="714" y="170"/>
                    </a:lnTo>
                    <a:lnTo>
                      <a:pt x="722" y="190"/>
                    </a:lnTo>
                    <a:lnTo>
                      <a:pt x="741" y="217"/>
                    </a:lnTo>
                    <a:lnTo>
                      <a:pt x="686" y="301"/>
                    </a:lnTo>
                    <a:lnTo>
                      <a:pt x="651" y="332"/>
                    </a:lnTo>
                    <a:lnTo>
                      <a:pt x="646" y="355"/>
                    </a:lnTo>
                    <a:lnTo>
                      <a:pt x="667" y="377"/>
                    </a:lnTo>
                    <a:lnTo>
                      <a:pt x="644" y="429"/>
                    </a:lnTo>
                    <a:lnTo>
                      <a:pt x="599" y="614"/>
                    </a:lnTo>
                    <a:lnTo>
                      <a:pt x="348" y="554"/>
                    </a:lnTo>
                    <a:lnTo>
                      <a:pt x="0" y="45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3" name="Freeform 35"/>
              <p:cNvSpPr>
                <a:spLocks/>
              </p:cNvSpPr>
              <p:nvPr/>
            </p:nvSpPr>
            <p:spPr bwMode="auto">
              <a:xfrm>
                <a:off x="897" y="1338"/>
                <a:ext cx="697" cy="1169"/>
              </a:xfrm>
              <a:custGeom>
                <a:avLst/>
                <a:gdLst>
                  <a:gd name="T0" fmla="*/ 22 w 738"/>
                  <a:gd name="T1" fmla="*/ 205 h 1229"/>
                  <a:gd name="T2" fmla="*/ 5 w 738"/>
                  <a:gd name="T3" fmla="*/ 283 h 1229"/>
                  <a:gd name="T4" fmla="*/ 61 w 738"/>
                  <a:gd name="T5" fmla="*/ 409 h 1229"/>
                  <a:gd name="T6" fmla="*/ 71 w 738"/>
                  <a:gd name="T7" fmla="*/ 399 h 1229"/>
                  <a:gd name="T8" fmla="*/ 88 w 738"/>
                  <a:gd name="T9" fmla="*/ 454 h 1229"/>
                  <a:gd name="T10" fmla="*/ 61 w 738"/>
                  <a:gd name="T11" fmla="*/ 417 h 1229"/>
                  <a:gd name="T12" fmla="*/ 55 w 738"/>
                  <a:gd name="T13" fmla="*/ 475 h 1229"/>
                  <a:gd name="T14" fmla="*/ 86 w 738"/>
                  <a:gd name="T15" fmla="*/ 511 h 1229"/>
                  <a:gd name="T16" fmla="*/ 65 w 738"/>
                  <a:gd name="T17" fmla="*/ 559 h 1229"/>
                  <a:gd name="T18" fmla="*/ 126 w 738"/>
                  <a:gd name="T19" fmla="*/ 694 h 1229"/>
                  <a:gd name="T20" fmla="*/ 113 w 738"/>
                  <a:gd name="T21" fmla="*/ 743 h 1229"/>
                  <a:gd name="T22" fmla="*/ 195 w 738"/>
                  <a:gd name="T23" fmla="*/ 781 h 1229"/>
                  <a:gd name="T24" fmla="*/ 224 w 738"/>
                  <a:gd name="T25" fmla="*/ 820 h 1229"/>
                  <a:gd name="T26" fmla="*/ 257 w 738"/>
                  <a:gd name="T27" fmla="*/ 833 h 1229"/>
                  <a:gd name="T28" fmla="*/ 257 w 738"/>
                  <a:gd name="T29" fmla="*/ 858 h 1229"/>
                  <a:gd name="T30" fmla="*/ 281 w 738"/>
                  <a:gd name="T31" fmla="*/ 863 h 1229"/>
                  <a:gd name="T32" fmla="*/ 329 w 738"/>
                  <a:gd name="T33" fmla="*/ 940 h 1229"/>
                  <a:gd name="T34" fmla="*/ 329 w 738"/>
                  <a:gd name="T35" fmla="*/ 994 h 1229"/>
                  <a:gd name="T36" fmla="*/ 538 w 738"/>
                  <a:gd name="T37" fmla="*/ 1006 h 1229"/>
                  <a:gd name="T38" fmla="*/ 525 w 738"/>
                  <a:gd name="T39" fmla="*/ 983 h 1229"/>
                  <a:gd name="T40" fmla="*/ 532 w 738"/>
                  <a:gd name="T41" fmla="*/ 952 h 1229"/>
                  <a:gd name="T42" fmla="*/ 567 w 738"/>
                  <a:gd name="T43" fmla="*/ 897 h 1229"/>
                  <a:gd name="T44" fmla="*/ 590 w 738"/>
                  <a:gd name="T45" fmla="*/ 881 h 1229"/>
                  <a:gd name="T46" fmla="*/ 576 w 738"/>
                  <a:gd name="T47" fmla="*/ 862 h 1229"/>
                  <a:gd name="T48" fmla="*/ 567 w 738"/>
                  <a:gd name="T49" fmla="*/ 807 h 1229"/>
                  <a:gd name="T50" fmla="*/ 266 w 738"/>
                  <a:gd name="T51" fmla="*/ 345 h 1229"/>
                  <a:gd name="T52" fmla="*/ 336 w 738"/>
                  <a:gd name="T53" fmla="*/ 79 h 1229"/>
                  <a:gd name="T54" fmla="*/ 57 w 738"/>
                  <a:gd name="T55" fmla="*/ 0 h 1229"/>
                  <a:gd name="T56" fmla="*/ 49 w 738"/>
                  <a:gd name="T57" fmla="*/ 16 h 1229"/>
                  <a:gd name="T58" fmla="*/ 0 w 738"/>
                  <a:gd name="T59" fmla="*/ 134 h 1229"/>
                  <a:gd name="T60" fmla="*/ 22 w 738"/>
                  <a:gd name="T61" fmla="*/ 205 h 1229"/>
                  <a:gd name="T62" fmla="*/ 22 w 738"/>
                  <a:gd name="T63" fmla="*/ 205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8"/>
                  <a:gd name="T97" fmla="*/ 0 h 1229"/>
                  <a:gd name="T98" fmla="*/ 738 w 738"/>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8" h="1229">
                    <a:moveTo>
                      <a:pt x="26" y="250"/>
                    </a:moveTo>
                    <a:lnTo>
                      <a:pt x="5" y="345"/>
                    </a:lnTo>
                    <a:lnTo>
                      <a:pt x="76" y="499"/>
                    </a:lnTo>
                    <a:lnTo>
                      <a:pt x="89" y="489"/>
                    </a:lnTo>
                    <a:lnTo>
                      <a:pt x="110" y="554"/>
                    </a:lnTo>
                    <a:lnTo>
                      <a:pt x="76" y="509"/>
                    </a:lnTo>
                    <a:lnTo>
                      <a:pt x="68" y="580"/>
                    </a:lnTo>
                    <a:lnTo>
                      <a:pt x="107" y="624"/>
                    </a:lnTo>
                    <a:lnTo>
                      <a:pt x="81" y="683"/>
                    </a:lnTo>
                    <a:lnTo>
                      <a:pt x="158" y="847"/>
                    </a:lnTo>
                    <a:lnTo>
                      <a:pt x="141" y="907"/>
                    </a:lnTo>
                    <a:lnTo>
                      <a:pt x="243" y="954"/>
                    </a:lnTo>
                    <a:lnTo>
                      <a:pt x="280" y="1002"/>
                    </a:lnTo>
                    <a:lnTo>
                      <a:pt x="322" y="1018"/>
                    </a:lnTo>
                    <a:lnTo>
                      <a:pt x="323" y="1048"/>
                    </a:lnTo>
                    <a:lnTo>
                      <a:pt x="351" y="1054"/>
                    </a:lnTo>
                    <a:lnTo>
                      <a:pt x="411" y="1148"/>
                    </a:lnTo>
                    <a:lnTo>
                      <a:pt x="411" y="1214"/>
                    </a:lnTo>
                    <a:lnTo>
                      <a:pt x="673" y="1229"/>
                    </a:lnTo>
                    <a:lnTo>
                      <a:pt x="657" y="1201"/>
                    </a:lnTo>
                    <a:lnTo>
                      <a:pt x="665" y="1163"/>
                    </a:lnTo>
                    <a:lnTo>
                      <a:pt x="707" y="1095"/>
                    </a:lnTo>
                    <a:lnTo>
                      <a:pt x="738" y="1077"/>
                    </a:lnTo>
                    <a:lnTo>
                      <a:pt x="720" y="1052"/>
                    </a:lnTo>
                    <a:lnTo>
                      <a:pt x="707" y="986"/>
                    </a:lnTo>
                    <a:lnTo>
                      <a:pt x="332" y="423"/>
                    </a:lnTo>
                    <a:lnTo>
                      <a:pt x="419" y="96"/>
                    </a:lnTo>
                    <a:lnTo>
                      <a:pt x="71" y="0"/>
                    </a:lnTo>
                    <a:lnTo>
                      <a:pt x="61" y="20"/>
                    </a:lnTo>
                    <a:lnTo>
                      <a:pt x="0" y="164"/>
                    </a:lnTo>
                    <a:lnTo>
                      <a:pt x="26" y="25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4" name="Freeform 36"/>
              <p:cNvSpPr>
                <a:spLocks/>
              </p:cNvSpPr>
              <p:nvPr/>
            </p:nvSpPr>
            <p:spPr bwMode="auto">
              <a:xfrm>
                <a:off x="1210" y="1430"/>
                <a:ext cx="558" cy="846"/>
              </a:xfrm>
              <a:custGeom>
                <a:avLst/>
                <a:gdLst>
                  <a:gd name="T0" fmla="*/ 0 w 591"/>
                  <a:gd name="T1" fmla="*/ 267 h 890"/>
                  <a:gd name="T2" fmla="*/ 301 w 591"/>
                  <a:gd name="T3" fmla="*/ 726 h 890"/>
                  <a:gd name="T4" fmla="*/ 312 w 591"/>
                  <a:gd name="T5" fmla="*/ 629 h 890"/>
                  <a:gd name="T6" fmla="*/ 329 w 591"/>
                  <a:gd name="T7" fmla="*/ 624 h 890"/>
                  <a:gd name="T8" fmla="*/ 357 w 591"/>
                  <a:gd name="T9" fmla="*/ 641 h 890"/>
                  <a:gd name="T10" fmla="*/ 382 w 591"/>
                  <a:gd name="T11" fmla="*/ 553 h 890"/>
                  <a:gd name="T12" fmla="*/ 473 w 591"/>
                  <a:gd name="T13" fmla="*/ 92 h 890"/>
                  <a:gd name="T14" fmla="*/ 271 w 591"/>
                  <a:gd name="T15" fmla="*/ 48 h 890"/>
                  <a:gd name="T16" fmla="*/ 70 w 591"/>
                  <a:gd name="T17" fmla="*/ 0 h 890"/>
                  <a:gd name="T18" fmla="*/ 0 w 591"/>
                  <a:gd name="T19" fmla="*/ 267 h 890"/>
                  <a:gd name="T20" fmla="*/ 0 w 591"/>
                  <a:gd name="T21" fmla="*/ 267 h 8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890"/>
                  <a:gd name="T35" fmla="*/ 591 w 591"/>
                  <a:gd name="T36" fmla="*/ 890 h 8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890">
                    <a:moveTo>
                      <a:pt x="0" y="327"/>
                    </a:moveTo>
                    <a:lnTo>
                      <a:pt x="375" y="890"/>
                    </a:lnTo>
                    <a:lnTo>
                      <a:pt x="390" y="770"/>
                    </a:lnTo>
                    <a:lnTo>
                      <a:pt x="411" y="764"/>
                    </a:lnTo>
                    <a:lnTo>
                      <a:pt x="446" y="785"/>
                    </a:lnTo>
                    <a:lnTo>
                      <a:pt x="477" y="678"/>
                    </a:lnTo>
                    <a:lnTo>
                      <a:pt x="591" y="113"/>
                    </a:lnTo>
                    <a:lnTo>
                      <a:pt x="338" y="60"/>
                    </a:lnTo>
                    <a:lnTo>
                      <a:pt x="87" y="0"/>
                    </a:lnTo>
                    <a:lnTo>
                      <a:pt x="0" y="32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5" name="Freeform 37"/>
              <p:cNvSpPr>
                <a:spLocks/>
              </p:cNvSpPr>
              <p:nvPr/>
            </p:nvSpPr>
            <p:spPr bwMode="auto">
              <a:xfrm>
                <a:off x="1530" y="750"/>
                <a:ext cx="526" cy="831"/>
              </a:xfrm>
              <a:custGeom>
                <a:avLst/>
                <a:gdLst>
                  <a:gd name="T0" fmla="*/ 0 w 557"/>
                  <a:gd name="T1" fmla="*/ 636 h 873"/>
                  <a:gd name="T2" fmla="*/ 36 w 557"/>
                  <a:gd name="T3" fmla="*/ 484 h 873"/>
                  <a:gd name="T4" fmla="*/ 54 w 557"/>
                  <a:gd name="T5" fmla="*/ 441 h 873"/>
                  <a:gd name="T6" fmla="*/ 38 w 557"/>
                  <a:gd name="T7" fmla="*/ 423 h 873"/>
                  <a:gd name="T8" fmla="*/ 41 w 557"/>
                  <a:gd name="T9" fmla="*/ 404 h 873"/>
                  <a:gd name="T10" fmla="*/ 69 w 557"/>
                  <a:gd name="T11" fmla="*/ 379 h 873"/>
                  <a:gd name="T12" fmla="*/ 113 w 557"/>
                  <a:gd name="T13" fmla="*/ 310 h 873"/>
                  <a:gd name="T14" fmla="*/ 98 w 557"/>
                  <a:gd name="T15" fmla="*/ 287 h 873"/>
                  <a:gd name="T16" fmla="*/ 92 w 557"/>
                  <a:gd name="T17" fmla="*/ 271 h 873"/>
                  <a:gd name="T18" fmla="*/ 93 w 557"/>
                  <a:gd name="T19" fmla="*/ 232 h 873"/>
                  <a:gd name="T20" fmla="*/ 148 w 557"/>
                  <a:gd name="T21" fmla="*/ 0 h 873"/>
                  <a:gd name="T22" fmla="*/ 206 w 557"/>
                  <a:gd name="T23" fmla="*/ 11 h 873"/>
                  <a:gd name="T24" fmla="*/ 187 w 557"/>
                  <a:gd name="T25" fmla="*/ 104 h 873"/>
                  <a:gd name="T26" fmla="*/ 200 w 557"/>
                  <a:gd name="T27" fmla="*/ 135 h 873"/>
                  <a:gd name="T28" fmla="*/ 201 w 557"/>
                  <a:gd name="T29" fmla="*/ 155 h 873"/>
                  <a:gd name="T30" fmla="*/ 194 w 557"/>
                  <a:gd name="T31" fmla="*/ 160 h 873"/>
                  <a:gd name="T32" fmla="*/ 216 w 557"/>
                  <a:gd name="T33" fmla="*/ 180 h 873"/>
                  <a:gd name="T34" fmla="*/ 239 w 557"/>
                  <a:gd name="T35" fmla="*/ 239 h 873"/>
                  <a:gd name="T36" fmla="*/ 248 w 557"/>
                  <a:gd name="T37" fmla="*/ 292 h 873"/>
                  <a:gd name="T38" fmla="*/ 250 w 557"/>
                  <a:gd name="T39" fmla="*/ 319 h 873"/>
                  <a:gd name="T40" fmla="*/ 234 w 557"/>
                  <a:gd name="T41" fmla="*/ 346 h 873"/>
                  <a:gd name="T42" fmla="*/ 246 w 557"/>
                  <a:gd name="T43" fmla="*/ 357 h 873"/>
                  <a:gd name="T44" fmla="*/ 278 w 557"/>
                  <a:gd name="T45" fmla="*/ 340 h 873"/>
                  <a:gd name="T46" fmla="*/ 297 w 557"/>
                  <a:gd name="T47" fmla="*/ 432 h 873"/>
                  <a:gd name="T48" fmla="*/ 312 w 557"/>
                  <a:gd name="T49" fmla="*/ 436 h 873"/>
                  <a:gd name="T50" fmla="*/ 314 w 557"/>
                  <a:gd name="T51" fmla="*/ 462 h 873"/>
                  <a:gd name="T52" fmla="*/ 354 w 557"/>
                  <a:gd name="T53" fmla="*/ 473 h 873"/>
                  <a:gd name="T54" fmla="*/ 416 w 557"/>
                  <a:gd name="T55" fmla="*/ 475 h 873"/>
                  <a:gd name="T56" fmla="*/ 443 w 557"/>
                  <a:gd name="T57" fmla="*/ 486 h 873"/>
                  <a:gd name="T58" fmla="*/ 404 w 557"/>
                  <a:gd name="T59" fmla="*/ 717 h 873"/>
                  <a:gd name="T60" fmla="*/ 201 w 557"/>
                  <a:gd name="T61" fmla="*/ 679 h 873"/>
                  <a:gd name="T62" fmla="*/ 0 w 557"/>
                  <a:gd name="T63" fmla="*/ 636 h 873"/>
                  <a:gd name="T64" fmla="*/ 0 w 557"/>
                  <a:gd name="T65" fmla="*/ 636 h 8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3"/>
                  <a:gd name="T101" fmla="*/ 557 w 557"/>
                  <a:gd name="T102" fmla="*/ 873 h 8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3">
                    <a:moveTo>
                      <a:pt x="0" y="774"/>
                    </a:moveTo>
                    <a:lnTo>
                      <a:pt x="45" y="589"/>
                    </a:lnTo>
                    <a:lnTo>
                      <a:pt x="68" y="537"/>
                    </a:lnTo>
                    <a:lnTo>
                      <a:pt x="47" y="515"/>
                    </a:lnTo>
                    <a:lnTo>
                      <a:pt x="52" y="492"/>
                    </a:lnTo>
                    <a:lnTo>
                      <a:pt x="87" y="461"/>
                    </a:lnTo>
                    <a:lnTo>
                      <a:pt x="142" y="377"/>
                    </a:lnTo>
                    <a:lnTo>
                      <a:pt x="123" y="350"/>
                    </a:lnTo>
                    <a:lnTo>
                      <a:pt x="115" y="330"/>
                    </a:lnTo>
                    <a:lnTo>
                      <a:pt x="118" y="283"/>
                    </a:lnTo>
                    <a:lnTo>
                      <a:pt x="186" y="0"/>
                    </a:lnTo>
                    <a:lnTo>
                      <a:pt x="259" y="15"/>
                    </a:lnTo>
                    <a:lnTo>
                      <a:pt x="235" y="126"/>
                    </a:lnTo>
                    <a:lnTo>
                      <a:pt x="251" y="165"/>
                    </a:lnTo>
                    <a:lnTo>
                      <a:pt x="253" y="189"/>
                    </a:lnTo>
                    <a:lnTo>
                      <a:pt x="244" y="194"/>
                    </a:lnTo>
                    <a:lnTo>
                      <a:pt x="272" y="220"/>
                    </a:lnTo>
                    <a:lnTo>
                      <a:pt x="301" y="291"/>
                    </a:lnTo>
                    <a:lnTo>
                      <a:pt x="311" y="355"/>
                    </a:lnTo>
                    <a:lnTo>
                      <a:pt x="316" y="389"/>
                    </a:lnTo>
                    <a:lnTo>
                      <a:pt x="295" y="421"/>
                    </a:lnTo>
                    <a:lnTo>
                      <a:pt x="309" y="435"/>
                    </a:lnTo>
                    <a:lnTo>
                      <a:pt x="348" y="414"/>
                    </a:lnTo>
                    <a:lnTo>
                      <a:pt x="374" y="526"/>
                    </a:lnTo>
                    <a:lnTo>
                      <a:pt x="392" y="531"/>
                    </a:lnTo>
                    <a:lnTo>
                      <a:pt x="395" y="563"/>
                    </a:lnTo>
                    <a:lnTo>
                      <a:pt x="445" y="576"/>
                    </a:lnTo>
                    <a:lnTo>
                      <a:pt x="523" y="578"/>
                    </a:lnTo>
                    <a:lnTo>
                      <a:pt x="557" y="593"/>
                    </a:lnTo>
                    <a:lnTo>
                      <a:pt x="508" y="873"/>
                    </a:lnTo>
                    <a:lnTo>
                      <a:pt x="253" y="827"/>
                    </a:lnTo>
                    <a:lnTo>
                      <a:pt x="0" y="77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6" name="Freeform 38"/>
              <p:cNvSpPr>
                <a:spLocks/>
              </p:cNvSpPr>
              <p:nvPr/>
            </p:nvSpPr>
            <p:spPr bwMode="auto">
              <a:xfrm>
                <a:off x="1752" y="765"/>
                <a:ext cx="901" cy="561"/>
              </a:xfrm>
              <a:custGeom>
                <a:avLst/>
                <a:gdLst>
                  <a:gd name="T0" fmla="*/ 12 w 952"/>
                  <a:gd name="T1" fmla="*/ 124 h 590"/>
                  <a:gd name="T2" fmla="*/ 14 w 952"/>
                  <a:gd name="T3" fmla="*/ 144 h 590"/>
                  <a:gd name="T4" fmla="*/ 9 w 952"/>
                  <a:gd name="T5" fmla="*/ 148 h 590"/>
                  <a:gd name="T6" fmla="*/ 29 w 952"/>
                  <a:gd name="T7" fmla="*/ 169 h 590"/>
                  <a:gd name="T8" fmla="*/ 53 w 952"/>
                  <a:gd name="T9" fmla="*/ 228 h 590"/>
                  <a:gd name="T10" fmla="*/ 61 w 952"/>
                  <a:gd name="T11" fmla="*/ 280 h 590"/>
                  <a:gd name="T12" fmla="*/ 65 w 952"/>
                  <a:gd name="T13" fmla="*/ 308 h 590"/>
                  <a:gd name="T14" fmla="*/ 48 w 952"/>
                  <a:gd name="T15" fmla="*/ 334 h 590"/>
                  <a:gd name="T16" fmla="*/ 59 w 952"/>
                  <a:gd name="T17" fmla="*/ 346 h 590"/>
                  <a:gd name="T18" fmla="*/ 90 w 952"/>
                  <a:gd name="T19" fmla="*/ 329 h 590"/>
                  <a:gd name="T20" fmla="*/ 111 w 952"/>
                  <a:gd name="T21" fmla="*/ 421 h 590"/>
                  <a:gd name="T22" fmla="*/ 125 w 952"/>
                  <a:gd name="T23" fmla="*/ 426 h 590"/>
                  <a:gd name="T24" fmla="*/ 128 w 952"/>
                  <a:gd name="T25" fmla="*/ 451 h 590"/>
                  <a:gd name="T26" fmla="*/ 139 w 952"/>
                  <a:gd name="T27" fmla="*/ 465 h 590"/>
                  <a:gd name="T28" fmla="*/ 168 w 952"/>
                  <a:gd name="T29" fmla="*/ 462 h 590"/>
                  <a:gd name="T30" fmla="*/ 230 w 952"/>
                  <a:gd name="T31" fmla="*/ 464 h 590"/>
                  <a:gd name="T32" fmla="*/ 256 w 952"/>
                  <a:gd name="T33" fmla="*/ 476 h 590"/>
                  <a:gd name="T34" fmla="*/ 266 w 952"/>
                  <a:gd name="T35" fmla="*/ 428 h 590"/>
                  <a:gd name="T36" fmla="*/ 472 w 952"/>
                  <a:gd name="T37" fmla="*/ 460 h 590"/>
                  <a:gd name="T38" fmla="*/ 725 w 952"/>
                  <a:gd name="T39" fmla="*/ 486 h 590"/>
                  <a:gd name="T40" fmla="*/ 735 w 952"/>
                  <a:gd name="T41" fmla="*/ 398 h 590"/>
                  <a:gd name="T42" fmla="*/ 761 w 952"/>
                  <a:gd name="T43" fmla="*/ 114 h 590"/>
                  <a:gd name="T44" fmla="*/ 423 w 952"/>
                  <a:gd name="T45" fmla="*/ 74 h 590"/>
                  <a:gd name="T46" fmla="*/ 255 w 952"/>
                  <a:gd name="T47" fmla="*/ 46 h 590"/>
                  <a:gd name="T48" fmla="*/ 20 w 952"/>
                  <a:gd name="T49" fmla="*/ 0 h 590"/>
                  <a:gd name="T50" fmla="*/ 0 w 952"/>
                  <a:gd name="T51" fmla="*/ 91 h 590"/>
                  <a:gd name="T52" fmla="*/ 12 w 952"/>
                  <a:gd name="T53" fmla="*/ 124 h 590"/>
                  <a:gd name="T54" fmla="*/ 12 w 952"/>
                  <a:gd name="T55" fmla="*/ 124 h 5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90"/>
                  <a:gd name="T86" fmla="*/ 952 w 952"/>
                  <a:gd name="T87" fmla="*/ 590 h 5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90">
                    <a:moveTo>
                      <a:pt x="16" y="150"/>
                    </a:moveTo>
                    <a:lnTo>
                      <a:pt x="18" y="174"/>
                    </a:lnTo>
                    <a:lnTo>
                      <a:pt x="9" y="179"/>
                    </a:lnTo>
                    <a:lnTo>
                      <a:pt x="37" y="205"/>
                    </a:lnTo>
                    <a:lnTo>
                      <a:pt x="66" y="276"/>
                    </a:lnTo>
                    <a:lnTo>
                      <a:pt x="76" y="340"/>
                    </a:lnTo>
                    <a:lnTo>
                      <a:pt x="81" y="374"/>
                    </a:lnTo>
                    <a:lnTo>
                      <a:pt x="60" y="406"/>
                    </a:lnTo>
                    <a:lnTo>
                      <a:pt x="74" y="420"/>
                    </a:lnTo>
                    <a:lnTo>
                      <a:pt x="113" y="399"/>
                    </a:lnTo>
                    <a:lnTo>
                      <a:pt x="139" y="511"/>
                    </a:lnTo>
                    <a:lnTo>
                      <a:pt x="157" y="516"/>
                    </a:lnTo>
                    <a:lnTo>
                      <a:pt x="160" y="548"/>
                    </a:lnTo>
                    <a:lnTo>
                      <a:pt x="173" y="565"/>
                    </a:lnTo>
                    <a:lnTo>
                      <a:pt x="210" y="561"/>
                    </a:lnTo>
                    <a:lnTo>
                      <a:pt x="288" y="563"/>
                    </a:lnTo>
                    <a:lnTo>
                      <a:pt x="322" y="578"/>
                    </a:lnTo>
                    <a:lnTo>
                      <a:pt x="332" y="519"/>
                    </a:lnTo>
                    <a:lnTo>
                      <a:pt x="591" y="558"/>
                    </a:lnTo>
                    <a:lnTo>
                      <a:pt x="908" y="590"/>
                    </a:lnTo>
                    <a:lnTo>
                      <a:pt x="919" y="484"/>
                    </a:lnTo>
                    <a:lnTo>
                      <a:pt x="952" y="139"/>
                    </a:lnTo>
                    <a:lnTo>
                      <a:pt x="529" y="90"/>
                    </a:lnTo>
                    <a:lnTo>
                      <a:pt x="320" y="56"/>
                    </a:lnTo>
                    <a:lnTo>
                      <a:pt x="24" y="0"/>
                    </a:lnTo>
                    <a:lnTo>
                      <a:pt x="0" y="111"/>
                    </a:lnTo>
                    <a:lnTo>
                      <a:pt x="16" y="15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7" name="Freeform 39"/>
              <p:cNvSpPr>
                <a:spLocks/>
              </p:cNvSpPr>
              <p:nvPr/>
            </p:nvSpPr>
            <p:spPr bwMode="auto">
              <a:xfrm>
                <a:off x="1495" y="2075"/>
                <a:ext cx="599" cy="681"/>
              </a:xfrm>
              <a:custGeom>
                <a:avLst/>
                <a:gdLst>
                  <a:gd name="T0" fmla="*/ 32 w 634"/>
                  <a:gd name="T1" fmla="*/ 373 h 716"/>
                  <a:gd name="T2" fmla="*/ 20 w 634"/>
                  <a:gd name="T3" fmla="*/ 349 h 716"/>
                  <a:gd name="T4" fmla="*/ 25 w 634"/>
                  <a:gd name="T5" fmla="*/ 319 h 716"/>
                  <a:gd name="T6" fmla="*/ 59 w 634"/>
                  <a:gd name="T7" fmla="*/ 263 h 716"/>
                  <a:gd name="T8" fmla="*/ 84 w 634"/>
                  <a:gd name="T9" fmla="*/ 248 h 716"/>
                  <a:gd name="T10" fmla="*/ 69 w 634"/>
                  <a:gd name="T11" fmla="*/ 227 h 716"/>
                  <a:gd name="T12" fmla="*/ 59 w 634"/>
                  <a:gd name="T13" fmla="*/ 174 h 716"/>
                  <a:gd name="T14" fmla="*/ 71 w 634"/>
                  <a:gd name="T15" fmla="*/ 76 h 716"/>
                  <a:gd name="T16" fmla="*/ 88 w 634"/>
                  <a:gd name="T17" fmla="*/ 70 h 716"/>
                  <a:gd name="T18" fmla="*/ 115 w 634"/>
                  <a:gd name="T19" fmla="*/ 88 h 716"/>
                  <a:gd name="T20" fmla="*/ 140 w 634"/>
                  <a:gd name="T21" fmla="*/ 0 h 716"/>
                  <a:gd name="T22" fmla="*/ 505 w 634"/>
                  <a:gd name="T23" fmla="*/ 62 h 716"/>
                  <a:gd name="T24" fmla="*/ 429 w 634"/>
                  <a:gd name="T25" fmla="*/ 586 h 716"/>
                  <a:gd name="T26" fmla="*/ 317 w 634"/>
                  <a:gd name="T27" fmla="*/ 570 h 716"/>
                  <a:gd name="T28" fmla="*/ 248 w 634"/>
                  <a:gd name="T29" fmla="*/ 550 h 716"/>
                  <a:gd name="T30" fmla="*/ 105 w 634"/>
                  <a:gd name="T31" fmla="*/ 492 h 716"/>
                  <a:gd name="T32" fmla="*/ 0 w 634"/>
                  <a:gd name="T33" fmla="*/ 401 h 716"/>
                  <a:gd name="T34" fmla="*/ 32 w 634"/>
                  <a:gd name="T35" fmla="*/ 373 h 716"/>
                  <a:gd name="T36" fmla="*/ 32 w 634"/>
                  <a:gd name="T37" fmla="*/ 373 h 7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4"/>
                  <a:gd name="T58" fmla="*/ 0 h 716"/>
                  <a:gd name="T59" fmla="*/ 634 w 634"/>
                  <a:gd name="T60" fmla="*/ 716 h 7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4" h="716">
                    <a:moveTo>
                      <a:pt x="40" y="455"/>
                    </a:moveTo>
                    <a:lnTo>
                      <a:pt x="24" y="427"/>
                    </a:lnTo>
                    <a:lnTo>
                      <a:pt x="32" y="389"/>
                    </a:lnTo>
                    <a:lnTo>
                      <a:pt x="74" y="321"/>
                    </a:lnTo>
                    <a:lnTo>
                      <a:pt x="105" y="303"/>
                    </a:lnTo>
                    <a:lnTo>
                      <a:pt x="87" y="278"/>
                    </a:lnTo>
                    <a:lnTo>
                      <a:pt x="74" y="212"/>
                    </a:lnTo>
                    <a:lnTo>
                      <a:pt x="89" y="92"/>
                    </a:lnTo>
                    <a:lnTo>
                      <a:pt x="110" y="86"/>
                    </a:lnTo>
                    <a:lnTo>
                      <a:pt x="145" y="107"/>
                    </a:lnTo>
                    <a:lnTo>
                      <a:pt x="176" y="0"/>
                    </a:lnTo>
                    <a:lnTo>
                      <a:pt x="634" y="76"/>
                    </a:lnTo>
                    <a:lnTo>
                      <a:pt x="539" y="716"/>
                    </a:lnTo>
                    <a:lnTo>
                      <a:pt x="398" y="696"/>
                    </a:lnTo>
                    <a:lnTo>
                      <a:pt x="311" y="672"/>
                    </a:lnTo>
                    <a:lnTo>
                      <a:pt x="131" y="601"/>
                    </a:lnTo>
                    <a:lnTo>
                      <a:pt x="0" y="491"/>
                    </a:lnTo>
                    <a:lnTo>
                      <a:pt x="40" y="45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8" name="Freeform 40"/>
              <p:cNvSpPr>
                <a:spLocks/>
              </p:cNvSpPr>
              <p:nvPr/>
            </p:nvSpPr>
            <p:spPr bwMode="auto">
              <a:xfrm>
                <a:off x="1992" y="1259"/>
                <a:ext cx="618" cy="499"/>
              </a:xfrm>
              <a:custGeom>
                <a:avLst/>
                <a:gdLst>
                  <a:gd name="T0" fmla="*/ 0 w 654"/>
                  <a:gd name="T1" fmla="*/ 366 h 526"/>
                  <a:gd name="T2" fmla="*/ 62 w 654"/>
                  <a:gd name="T3" fmla="*/ 0 h 526"/>
                  <a:gd name="T4" fmla="*/ 267 w 654"/>
                  <a:gd name="T5" fmla="*/ 31 h 526"/>
                  <a:gd name="T6" fmla="*/ 522 w 654"/>
                  <a:gd name="T7" fmla="*/ 58 h 526"/>
                  <a:gd name="T8" fmla="*/ 505 w 654"/>
                  <a:gd name="T9" fmla="*/ 243 h 526"/>
                  <a:gd name="T10" fmla="*/ 488 w 654"/>
                  <a:gd name="T11" fmla="*/ 426 h 526"/>
                  <a:gd name="T12" fmla="*/ 140 w 654"/>
                  <a:gd name="T13" fmla="*/ 388 h 526"/>
                  <a:gd name="T14" fmla="*/ 0 w 654"/>
                  <a:gd name="T15" fmla="*/ 366 h 526"/>
                  <a:gd name="T16" fmla="*/ 0 w 654"/>
                  <a:gd name="T17" fmla="*/ 366 h 5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4"/>
                  <a:gd name="T28" fmla="*/ 0 h 526"/>
                  <a:gd name="T29" fmla="*/ 654 w 654"/>
                  <a:gd name="T30" fmla="*/ 526 h 5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4" h="526">
                    <a:moveTo>
                      <a:pt x="0" y="452"/>
                    </a:moveTo>
                    <a:lnTo>
                      <a:pt x="78" y="0"/>
                    </a:lnTo>
                    <a:lnTo>
                      <a:pt x="337" y="39"/>
                    </a:lnTo>
                    <a:lnTo>
                      <a:pt x="654" y="71"/>
                    </a:lnTo>
                    <a:lnTo>
                      <a:pt x="633" y="300"/>
                    </a:lnTo>
                    <a:lnTo>
                      <a:pt x="612" y="526"/>
                    </a:lnTo>
                    <a:lnTo>
                      <a:pt x="176" y="479"/>
                    </a:lnTo>
                    <a:lnTo>
                      <a:pt x="0" y="45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49" name="Freeform 41"/>
              <p:cNvSpPr>
                <a:spLocks/>
              </p:cNvSpPr>
              <p:nvPr/>
            </p:nvSpPr>
            <p:spPr bwMode="auto">
              <a:xfrm>
                <a:off x="2094" y="1714"/>
                <a:ext cx="642" cy="493"/>
              </a:xfrm>
              <a:custGeom>
                <a:avLst/>
                <a:gdLst>
                  <a:gd name="T0" fmla="*/ 55 w 679"/>
                  <a:gd name="T1" fmla="*/ 0 h 522"/>
                  <a:gd name="T2" fmla="*/ 403 w 679"/>
                  <a:gd name="T3" fmla="*/ 39 h 522"/>
                  <a:gd name="T4" fmla="*/ 543 w 679"/>
                  <a:gd name="T5" fmla="*/ 51 h 522"/>
                  <a:gd name="T6" fmla="*/ 535 w 679"/>
                  <a:gd name="T7" fmla="*/ 144 h 522"/>
                  <a:gd name="T8" fmla="*/ 518 w 679"/>
                  <a:gd name="T9" fmla="*/ 428 h 522"/>
                  <a:gd name="T10" fmla="*/ 447 w 679"/>
                  <a:gd name="T11" fmla="*/ 424 h 522"/>
                  <a:gd name="T12" fmla="*/ 224 w 679"/>
                  <a:gd name="T13" fmla="*/ 404 h 522"/>
                  <a:gd name="T14" fmla="*/ 0 w 679"/>
                  <a:gd name="T15" fmla="*/ 373 h 522"/>
                  <a:gd name="T16" fmla="*/ 55 w 679"/>
                  <a:gd name="T17" fmla="*/ 0 h 522"/>
                  <a:gd name="T18" fmla="*/ 55 w 679"/>
                  <a:gd name="T19" fmla="*/ 0 h 5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9"/>
                  <a:gd name="T31" fmla="*/ 0 h 522"/>
                  <a:gd name="T32" fmla="*/ 679 w 679"/>
                  <a:gd name="T33" fmla="*/ 522 h 5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9" h="522">
                    <a:moveTo>
                      <a:pt x="68" y="0"/>
                    </a:moveTo>
                    <a:lnTo>
                      <a:pt x="504" y="47"/>
                    </a:lnTo>
                    <a:lnTo>
                      <a:pt x="679" y="63"/>
                    </a:lnTo>
                    <a:lnTo>
                      <a:pt x="671" y="175"/>
                    </a:lnTo>
                    <a:lnTo>
                      <a:pt x="648" y="522"/>
                    </a:lnTo>
                    <a:lnTo>
                      <a:pt x="559" y="515"/>
                    </a:lnTo>
                    <a:lnTo>
                      <a:pt x="280" y="491"/>
                    </a:lnTo>
                    <a:lnTo>
                      <a:pt x="0" y="455"/>
                    </a:lnTo>
                    <a:lnTo>
                      <a:pt x="68"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0" name="Freeform 42"/>
              <p:cNvSpPr>
                <a:spLocks/>
              </p:cNvSpPr>
              <p:nvPr/>
            </p:nvSpPr>
            <p:spPr bwMode="auto">
              <a:xfrm>
                <a:off x="2004" y="2147"/>
                <a:ext cx="618" cy="620"/>
              </a:xfrm>
              <a:custGeom>
                <a:avLst/>
                <a:gdLst>
                  <a:gd name="T0" fmla="*/ 65 w 654"/>
                  <a:gd name="T1" fmla="*/ 535 h 651"/>
                  <a:gd name="T2" fmla="*/ 73 w 654"/>
                  <a:gd name="T3" fmla="*/ 495 h 651"/>
                  <a:gd name="T4" fmla="*/ 203 w 654"/>
                  <a:gd name="T5" fmla="*/ 512 h 651"/>
                  <a:gd name="T6" fmla="*/ 196 w 654"/>
                  <a:gd name="T7" fmla="*/ 492 h 651"/>
                  <a:gd name="T8" fmla="*/ 479 w 654"/>
                  <a:gd name="T9" fmla="*/ 519 h 651"/>
                  <a:gd name="T10" fmla="*/ 522 w 654"/>
                  <a:gd name="T11" fmla="*/ 49 h 651"/>
                  <a:gd name="T12" fmla="*/ 300 w 654"/>
                  <a:gd name="T13" fmla="*/ 29 h 651"/>
                  <a:gd name="T14" fmla="*/ 76 w 654"/>
                  <a:gd name="T15" fmla="*/ 0 h 651"/>
                  <a:gd name="T16" fmla="*/ 0 w 654"/>
                  <a:gd name="T17" fmla="*/ 527 h 651"/>
                  <a:gd name="T18" fmla="*/ 65 w 654"/>
                  <a:gd name="T19" fmla="*/ 535 h 651"/>
                  <a:gd name="T20" fmla="*/ 65 w 654"/>
                  <a:gd name="T21" fmla="*/ 535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1" y="602"/>
                    </a:lnTo>
                    <a:lnTo>
                      <a:pt x="254" y="623"/>
                    </a:lnTo>
                    <a:lnTo>
                      <a:pt x="246" y="599"/>
                    </a:lnTo>
                    <a:lnTo>
                      <a:pt x="601" y="631"/>
                    </a:lnTo>
                    <a:lnTo>
                      <a:pt x="654" y="60"/>
                    </a:lnTo>
                    <a:lnTo>
                      <a:pt x="375" y="36"/>
                    </a:lnTo>
                    <a:lnTo>
                      <a:pt x="95" y="0"/>
                    </a:lnTo>
                    <a:lnTo>
                      <a:pt x="0" y="640"/>
                    </a:lnTo>
                    <a:lnTo>
                      <a:pt x="82" y="65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1" name="Freeform 43"/>
              <p:cNvSpPr>
                <a:spLocks/>
              </p:cNvSpPr>
              <p:nvPr/>
            </p:nvSpPr>
            <p:spPr bwMode="auto">
              <a:xfrm>
                <a:off x="2237" y="2261"/>
                <a:ext cx="1232" cy="1165"/>
              </a:xfrm>
              <a:custGeom>
                <a:avLst/>
                <a:gdLst>
                  <a:gd name="T0" fmla="*/ 0 w 1302"/>
                  <a:gd name="T1" fmla="*/ 393 h 1225"/>
                  <a:gd name="T2" fmla="*/ 285 w 1302"/>
                  <a:gd name="T3" fmla="*/ 417 h 1225"/>
                  <a:gd name="T4" fmla="*/ 321 w 1302"/>
                  <a:gd name="T5" fmla="*/ 0 h 1225"/>
                  <a:gd name="T6" fmla="*/ 548 w 1302"/>
                  <a:gd name="T7" fmla="*/ 12 h 1225"/>
                  <a:gd name="T8" fmla="*/ 539 w 1302"/>
                  <a:gd name="T9" fmla="*/ 193 h 1225"/>
                  <a:gd name="T10" fmla="*/ 563 w 1302"/>
                  <a:gd name="T11" fmla="*/ 212 h 1225"/>
                  <a:gd name="T12" fmla="*/ 582 w 1302"/>
                  <a:gd name="T13" fmla="*/ 212 h 1225"/>
                  <a:gd name="T14" fmla="*/ 598 w 1302"/>
                  <a:gd name="T15" fmla="*/ 229 h 1225"/>
                  <a:gd name="T16" fmla="*/ 633 w 1302"/>
                  <a:gd name="T17" fmla="*/ 237 h 1225"/>
                  <a:gd name="T18" fmla="*/ 700 w 1302"/>
                  <a:gd name="T19" fmla="*/ 268 h 1225"/>
                  <a:gd name="T20" fmla="*/ 713 w 1302"/>
                  <a:gd name="T21" fmla="*/ 255 h 1225"/>
                  <a:gd name="T22" fmla="*/ 756 w 1302"/>
                  <a:gd name="T23" fmla="*/ 279 h 1225"/>
                  <a:gd name="T24" fmla="*/ 814 w 1302"/>
                  <a:gd name="T25" fmla="*/ 279 h 1225"/>
                  <a:gd name="T26" fmla="*/ 856 w 1302"/>
                  <a:gd name="T27" fmla="*/ 268 h 1225"/>
                  <a:gd name="T28" fmla="*/ 910 w 1302"/>
                  <a:gd name="T29" fmla="*/ 257 h 1225"/>
                  <a:gd name="T30" fmla="*/ 961 w 1302"/>
                  <a:gd name="T31" fmla="*/ 285 h 1225"/>
                  <a:gd name="T32" fmla="*/ 969 w 1302"/>
                  <a:gd name="T33" fmla="*/ 293 h 1225"/>
                  <a:gd name="T34" fmla="*/ 995 w 1302"/>
                  <a:gd name="T35" fmla="*/ 293 h 1225"/>
                  <a:gd name="T36" fmla="*/ 1001 w 1302"/>
                  <a:gd name="T37" fmla="*/ 443 h 1225"/>
                  <a:gd name="T38" fmla="*/ 1041 w 1302"/>
                  <a:gd name="T39" fmla="*/ 515 h 1225"/>
                  <a:gd name="T40" fmla="*/ 1026 w 1302"/>
                  <a:gd name="T41" fmla="*/ 572 h 1225"/>
                  <a:gd name="T42" fmla="*/ 1029 w 1302"/>
                  <a:gd name="T43" fmla="*/ 619 h 1225"/>
                  <a:gd name="T44" fmla="*/ 1010 w 1302"/>
                  <a:gd name="T45" fmla="*/ 643 h 1225"/>
                  <a:gd name="T46" fmla="*/ 1018 w 1302"/>
                  <a:gd name="T47" fmla="*/ 651 h 1225"/>
                  <a:gd name="T48" fmla="*/ 976 w 1302"/>
                  <a:gd name="T49" fmla="*/ 664 h 1225"/>
                  <a:gd name="T50" fmla="*/ 943 w 1302"/>
                  <a:gd name="T51" fmla="*/ 669 h 1225"/>
                  <a:gd name="T52" fmla="*/ 948 w 1302"/>
                  <a:gd name="T53" fmla="*/ 642 h 1225"/>
                  <a:gd name="T54" fmla="*/ 928 w 1302"/>
                  <a:gd name="T55" fmla="*/ 657 h 1225"/>
                  <a:gd name="T56" fmla="*/ 930 w 1302"/>
                  <a:gd name="T57" fmla="*/ 688 h 1225"/>
                  <a:gd name="T58" fmla="*/ 908 w 1302"/>
                  <a:gd name="T59" fmla="*/ 717 h 1225"/>
                  <a:gd name="T60" fmla="*/ 785 w 1302"/>
                  <a:gd name="T61" fmla="*/ 782 h 1225"/>
                  <a:gd name="T62" fmla="*/ 746 w 1302"/>
                  <a:gd name="T63" fmla="*/ 822 h 1225"/>
                  <a:gd name="T64" fmla="*/ 711 w 1302"/>
                  <a:gd name="T65" fmla="*/ 910 h 1225"/>
                  <a:gd name="T66" fmla="*/ 740 w 1302"/>
                  <a:gd name="T67" fmla="*/ 1002 h 1225"/>
                  <a:gd name="T68" fmla="*/ 711 w 1302"/>
                  <a:gd name="T69" fmla="*/ 1002 h 1225"/>
                  <a:gd name="T70" fmla="*/ 580 w 1302"/>
                  <a:gd name="T71" fmla="*/ 955 h 1225"/>
                  <a:gd name="T72" fmla="*/ 565 w 1302"/>
                  <a:gd name="T73" fmla="*/ 914 h 1225"/>
                  <a:gd name="T74" fmla="*/ 549 w 1302"/>
                  <a:gd name="T75" fmla="*/ 896 h 1225"/>
                  <a:gd name="T76" fmla="*/ 546 w 1302"/>
                  <a:gd name="T77" fmla="*/ 845 h 1225"/>
                  <a:gd name="T78" fmla="*/ 520 w 1302"/>
                  <a:gd name="T79" fmla="*/ 825 h 1225"/>
                  <a:gd name="T80" fmla="*/ 447 w 1302"/>
                  <a:gd name="T81" fmla="*/ 686 h 1225"/>
                  <a:gd name="T82" fmla="*/ 414 w 1302"/>
                  <a:gd name="T83" fmla="*/ 659 h 1225"/>
                  <a:gd name="T84" fmla="*/ 403 w 1302"/>
                  <a:gd name="T85" fmla="*/ 637 h 1225"/>
                  <a:gd name="T86" fmla="*/ 300 w 1302"/>
                  <a:gd name="T87" fmla="*/ 631 h 1225"/>
                  <a:gd name="T88" fmla="*/ 242 w 1302"/>
                  <a:gd name="T89" fmla="*/ 697 h 1225"/>
                  <a:gd name="T90" fmla="*/ 147 w 1302"/>
                  <a:gd name="T91" fmla="*/ 629 h 1225"/>
                  <a:gd name="T92" fmla="*/ 121 w 1302"/>
                  <a:gd name="T93" fmla="*/ 534 h 1225"/>
                  <a:gd name="T94" fmla="*/ 29 w 1302"/>
                  <a:gd name="T95" fmla="*/ 443 h 1225"/>
                  <a:gd name="T96" fmla="*/ 19 w 1302"/>
                  <a:gd name="T97" fmla="*/ 416 h 1225"/>
                  <a:gd name="T98" fmla="*/ 8 w 1302"/>
                  <a:gd name="T99" fmla="*/ 412 h 1225"/>
                  <a:gd name="T100" fmla="*/ 0 w 1302"/>
                  <a:gd name="T101" fmla="*/ 393 h 1225"/>
                  <a:gd name="T102" fmla="*/ 0 w 1302"/>
                  <a:gd name="T103" fmla="*/ 393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2"/>
                  <a:gd name="T157" fmla="*/ 0 h 1225"/>
                  <a:gd name="T158" fmla="*/ 1302 w 1302"/>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2" h="1225">
                    <a:moveTo>
                      <a:pt x="0" y="479"/>
                    </a:moveTo>
                    <a:lnTo>
                      <a:pt x="355" y="511"/>
                    </a:lnTo>
                    <a:lnTo>
                      <a:pt x="403" y="0"/>
                    </a:lnTo>
                    <a:lnTo>
                      <a:pt x="685" y="16"/>
                    </a:lnTo>
                    <a:lnTo>
                      <a:pt x="675" y="236"/>
                    </a:lnTo>
                    <a:lnTo>
                      <a:pt x="703" y="259"/>
                    </a:lnTo>
                    <a:lnTo>
                      <a:pt x="729" y="259"/>
                    </a:lnTo>
                    <a:lnTo>
                      <a:pt x="750" y="280"/>
                    </a:lnTo>
                    <a:lnTo>
                      <a:pt x="792" y="290"/>
                    </a:lnTo>
                    <a:lnTo>
                      <a:pt x="876" y="327"/>
                    </a:lnTo>
                    <a:lnTo>
                      <a:pt x="892" y="311"/>
                    </a:lnTo>
                    <a:lnTo>
                      <a:pt x="947" y="341"/>
                    </a:lnTo>
                    <a:lnTo>
                      <a:pt x="1020" y="341"/>
                    </a:lnTo>
                    <a:lnTo>
                      <a:pt x="1070" y="327"/>
                    </a:lnTo>
                    <a:lnTo>
                      <a:pt x="1138" y="314"/>
                    </a:lnTo>
                    <a:lnTo>
                      <a:pt x="1203" y="348"/>
                    </a:lnTo>
                    <a:lnTo>
                      <a:pt x="1213" y="359"/>
                    </a:lnTo>
                    <a:lnTo>
                      <a:pt x="1245" y="359"/>
                    </a:lnTo>
                    <a:lnTo>
                      <a:pt x="1253" y="541"/>
                    </a:lnTo>
                    <a:lnTo>
                      <a:pt x="1302" y="630"/>
                    </a:lnTo>
                    <a:lnTo>
                      <a:pt x="1284" y="699"/>
                    </a:lnTo>
                    <a:lnTo>
                      <a:pt x="1287" y="757"/>
                    </a:lnTo>
                    <a:lnTo>
                      <a:pt x="1264" y="787"/>
                    </a:lnTo>
                    <a:lnTo>
                      <a:pt x="1274" y="796"/>
                    </a:lnTo>
                    <a:lnTo>
                      <a:pt x="1221" y="812"/>
                    </a:lnTo>
                    <a:lnTo>
                      <a:pt x="1179" y="817"/>
                    </a:lnTo>
                    <a:lnTo>
                      <a:pt x="1187" y="785"/>
                    </a:lnTo>
                    <a:lnTo>
                      <a:pt x="1162" y="803"/>
                    </a:lnTo>
                    <a:lnTo>
                      <a:pt x="1164" y="840"/>
                    </a:lnTo>
                    <a:lnTo>
                      <a:pt x="1136" y="877"/>
                    </a:lnTo>
                    <a:lnTo>
                      <a:pt x="983" y="955"/>
                    </a:lnTo>
                    <a:lnTo>
                      <a:pt x="933" y="1005"/>
                    </a:lnTo>
                    <a:lnTo>
                      <a:pt x="889" y="1112"/>
                    </a:lnTo>
                    <a:lnTo>
                      <a:pt x="926" y="1225"/>
                    </a:lnTo>
                    <a:lnTo>
                      <a:pt x="889" y="1225"/>
                    </a:lnTo>
                    <a:lnTo>
                      <a:pt x="724" y="1167"/>
                    </a:lnTo>
                    <a:lnTo>
                      <a:pt x="706" y="1118"/>
                    </a:lnTo>
                    <a:lnTo>
                      <a:pt x="688" y="1096"/>
                    </a:lnTo>
                    <a:lnTo>
                      <a:pt x="682" y="1033"/>
                    </a:lnTo>
                    <a:lnTo>
                      <a:pt x="651" y="1008"/>
                    </a:lnTo>
                    <a:lnTo>
                      <a:pt x="560" y="838"/>
                    </a:lnTo>
                    <a:lnTo>
                      <a:pt x="518" y="806"/>
                    </a:lnTo>
                    <a:lnTo>
                      <a:pt x="505" y="778"/>
                    </a:lnTo>
                    <a:lnTo>
                      <a:pt x="374" y="772"/>
                    </a:lnTo>
                    <a:lnTo>
                      <a:pt x="304" y="853"/>
                    </a:lnTo>
                    <a:lnTo>
                      <a:pt x="185" y="769"/>
                    </a:lnTo>
                    <a:lnTo>
                      <a:pt x="151" y="652"/>
                    </a:lnTo>
                    <a:lnTo>
                      <a:pt x="37" y="542"/>
                    </a:lnTo>
                    <a:lnTo>
                      <a:pt x="23" y="508"/>
                    </a:lnTo>
                    <a:lnTo>
                      <a:pt x="8" y="503"/>
                    </a:lnTo>
                    <a:lnTo>
                      <a:pt x="0" y="47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2" name="Freeform 44"/>
              <p:cNvSpPr>
                <a:spLocks/>
              </p:cNvSpPr>
              <p:nvPr/>
            </p:nvSpPr>
            <p:spPr bwMode="auto">
              <a:xfrm>
                <a:off x="2622" y="897"/>
                <a:ext cx="577" cy="357"/>
              </a:xfrm>
              <a:custGeom>
                <a:avLst/>
                <a:gdLst>
                  <a:gd name="T0" fmla="*/ 25 w 612"/>
                  <a:gd name="T1" fmla="*/ 0 h 375"/>
                  <a:gd name="T2" fmla="*/ 450 w 612"/>
                  <a:gd name="T3" fmla="*/ 23 h 375"/>
                  <a:gd name="T4" fmla="*/ 452 w 612"/>
                  <a:gd name="T5" fmla="*/ 99 h 375"/>
                  <a:gd name="T6" fmla="*/ 472 w 612"/>
                  <a:gd name="T7" fmla="*/ 162 h 375"/>
                  <a:gd name="T8" fmla="*/ 474 w 612"/>
                  <a:gd name="T9" fmla="*/ 243 h 375"/>
                  <a:gd name="T10" fmla="*/ 487 w 612"/>
                  <a:gd name="T11" fmla="*/ 308 h 375"/>
                  <a:gd name="T12" fmla="*/ 231 w 612"/>
                  <a:gd name="T13" fmla="*/ 300 h 375"/>
                  <a:gd name="T14" fmla="*/ 0 w 612"/>
                  <a:gd name="T15" fmla="*/ 283 h 375"/>
                  <a:gd name="T16" fmla="*/ 25 w 612"/>
                  <a:gd name="T17" fmla="*/ 0 h 375"/>
                  <a:gd name="T18" fmla="*/ 25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3" y="0"/>
                    </a:moveTo>
                    <a:lnTo>
                      <a:pt x="565" y="27"/>
                    </a:lnTo>
                    <a:lnTo>
                      <a:pt x="569" y="121"/>
                    </a:lnTo>
                    <a:lnTo>
                      <a:pt x="593" y="197"/>
                    </a:lnTo>
                    <a:lnTo>
                      <a:pt x="596" y="296"/>
                    </a:lnTo>
                    <a:lnTo>
                      <a:pt x="612" y="375"/>
                    </a:lnTo>
                    <a:lnTo>
                      <a:pt x="290" y="366"/>
                    </a:lnTo>
                    <a:lnTo>
                      <a:pt x="0" y="345"/>
                    </a:lnTo>
                    <a:lnTo>
                      <a:pt x="33"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3" name="Freeform 45"/>
              <p:cNvSpPr>
                <a:spLocks/>
              </p:cNvSpPr>
              <p:nvPr/>
            </p:nvSpPr>
            <p:spPr bwMode="auto">
              <a:xfrm>
                <a:off x="2589" y="1225"/>
                <a:ext cx="619" cy="406"/>
              </a:xfrm>
              <a:custGeom>
                <a:avLst/>
                <a:gdLst>
                  <a:gd name="T0" fmla="*/ 26 w 654"/>
                  <a:gd name="T1" fmla="*/ 0 h 427"/>
                  <a:gd name="T2" fmla="*/ 259 w 654"/>
                  <a:gd name="T3" fmla="*/ 17 h 427"/>
                  <a:gd name="T4" fmla="*/ 517 w 654"/>
                  <a:gd name="T5" fmla="*/ 26 h 427"/>
                  <a:gd name="T6" fmla="*/ 499 w 654"/>
                  <a:gd name="T7" fmla="*/ 59 h 427"/>
                  <a:gd name="T8" fmla="*/ 525 w 654"/>
                  <a:gd name="T9" fmla="*/ 82 h 427"/>
                  <a:gd name="T10" fmla="*/ 523 w 654"/>
                  <a:gd name="T11" fmla="*/ 253 h 427"/>
                  <a:gd name="T12" fmla="*/ 513 w 654"/>
                  <a:gd name="T13" fmla="*/ 253 h 427"/>
                  <a:gd name="T14" fmla="*/ 513 w 654"/>
                  <a:gd name="T15" fmla="*/ 274 h 427"/>
                  <a:gd name="T16" fmla="*/ 522 w 654"/>
                  <a:gd name="T17" fmla="*/ 290 h 427"/>
                  <a:gd name="T18" fmla="*/ 517 w 654"/>
                  <a:gd name="T19" fmla="*/ 307 h 427"/>
                  <a:gd name="T20" fmla="*/ 522 w 654"/>
                  <a:gd name="T21" fmla="*/ 349 h 427"/>
                  <a:gd name="T22" fmla="*/ 510 w 654"/>
                  <a:gd name="T23" fmla="*/ 342 h 427"/>
                  <a:gd name="T24" fmla="*/ 496 w 654"/>
                  <a:gd name="T25" fmla="*/ 329 h 427"/>
                  <a:gd name="T26" fmla="*/ 451 w 654"/>
                  <a:gd name="T27" fmla="*/ 313 h 427"/>
                  <a:gd name="T28" fmla="*/ 405 w 654"/>
                  <a:gd name="T29" fmla="*/ 316 h 427"/>
                  <a:gd name="T30" fmla="*/ 380 w 654"/>
                  <a:gd name="T31" fmla="*/ 296 h 427"/>
                  <a:gd name="T32" fmla="*/ 0 w 654"/>
                  <a:gd name="T33" fmla="*/ 274 h 427"/>
                  <a:gd name="T34" fmla="*/ 26 w 654"/>
                  <a:gd name="T35" fmla="*/ 0 h 427"/>
                  <a:gd name="T36" fmla="*/ 26 w 654"/>
                  <a:gd name="T37" fmla="*/ 0 h 4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7"/>
                  <a:gd name="T59" fmla="*/ 654 w 654"/>
                  <a:gd name="T60" fmla="*/ 427 h 4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7">
                    <a:moveTo>
                      <a:pt x="32" y="0"/>
                    </a:moveTo>
                    <a:lnTo>
                      <a:pt x="322" y="21"/>
                    </a:lnTo>
                    <a:lnTo>
                      <a:pt x="644" y="30"/>
                    </a:lnTo>
                    <a:lnTo>
                      <a:pt x="622" y="71"/>
                    </a:lnTo>
                    <a:lnTo>
                      <a:pt x="654" y="100"/>
                    </a:lnTo>
                    <a:lnTo>
                      <a:pt x="652" y="310"/>
                    </a:lnTo>
                    <a:lnTo>
                      <a:pt x="639" y="309"/>
                    </a:lnTo>
                    <a:lnTo>
                      <a:pt x="639" y="336"/>
                    </a:lnTo>
                    <a:lnTo>
                      <a:pt x="651" y="356"/>
                    </a:lnTo>
                    <a:lnTo>
                      <a:pt x="644" y="377"/>
                    </a:lnTo>
                    <a:lnTo>
                      <a:pt x="651" y="427"/>
                    </a:lnTo>
                    <a:lnTo>
                      <a:pt x="636" y="420"/>
                    </a:lnTo>
                    <a:lnTo>
                      <a:pt x="618" y="403"/>
                    </a:lnTo>
                    <a:lnTo>
                      <a:pt x="562" y="383"/>
                    </a:lnTo>
                    <a:lnTo>
                      <a:pt x="505" y="386"/>
                    </a:lnTo>
                    <a:lnTo>
                      <a:pt x="473" y="362"/>
                    </a:lnTo>
                    <a:lnTo>
                      <a:pt x="0" y="335"/>
                    </a:lnTo>
                    <a:lnTo>
                      <a:pt x="32"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4" name="Freeform 46"/>
              <p:cNvSpPr>
                <a:spLocks/>
              </p:cNvSpPr>
              <p:nvPr/>
            </p:nvSpPr>
            <p:spPr bwMode="auto">
              <a:xfrm>
                <a:off x="2570" y="1544"/>
                <a:ext cx="726" cy="356"/>
              </a:xfrm>
              <a:custGeom>
                <a:avLst/>
                <a:gdLst>
                  <a:gd name="T0" fmla="*/ 17 w 767"/>
                  <a:gd name="T1" fmla="*/ 0 h 374"/>
                  <a:gd name="T2" fmla="*/ 397 w 767"/>
                  <a:gd name="T3" fmla="*/ 23 h 374"/>
                  <a:gd name="T4" fmla="*/ 422 w 767"/>
                  <a:gd name="T5" fmla="*/ 43 h 374"/>
                  <a:gd name="T6" fmla="*/ 468 w 767"/>
                  <a:gd name="T7" fmla="*/ 40 h 374"/>
                  <a:gd name="T8" fmla="*/ 513 w 767"/>
                  <a:gd name="T9" fmla="*/ 56 h 374"/>
                  <a:gd name="T10" fmla="*/ 528 w 767"/>
                  <a:gd name="T11" fmla="*/ 69 h 374"/>
                  <a:gd name="T12" fmla="*/ 540 w 767"/>
                  <a:gd name="T13" fmla="*/ 76 h 374"/>
                  <a:gd name="T14" fmla="*/ 561 w 767"/>
                  <a:gd name="T15" fmla="*/ 134 h 374"/>
                  <a:gd name="T16" fmla="*/ 561 w 767"/>
                  <a:gd name="T17" fmla="*/ 151 h 374"/>
                  <a:gd name="T18" fmla="*/ 575 w 767"/>
                  <a:gd name="T19" fmla="*/ 179 h 374"/>
                  <a:gd name="T20" fmla="*/ 580 w 767"/>
                  <a:gd name="T21" fmla="*/ 224 h 374"/>
                  <a:gd name="T22" fmla="*/ 578 w 767"/>
                  <a:gd name="T23" fmla="*/ 236 h 374"/>
                  <a:gd name="T24" fmla="*/ 586 w 767"/>
                  <a:gd name="T25" fmla="*/ 251 h 374"/>
                  <a:gd name="T26" fmla="*/ 615 w 767"/>
                  <a:gd name="T27" fmla="*/ 307 h 374"/>
                  <a:gd name="T28" fmla="*/ 342 w 767"/>
                  <a:gd name="T29" fmla="*/ 304 h 374"/>
                  <a:gd name="T30" fmla="*/ 134 w 767"/>
                  <a:gd name="T31" fmla="*/ 291 h 374"/>
                  <a:gd name="T32" fmla="*/ 141 w 767"/>
                  <a:gd name="T33" fmla="*/ 198 h 374"/>
                  <a:gd name="T34" fmla="*/ 0 w 767"/>
                  <a:gd name="T35" fmla="*/ 186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4" y="27"/>
                    </a:lnTo>
                    <a:lnTo>
                      <a:pt x="526" y="51"/>
                    </a:lnTo>
                    <a:lnTo>
                      <a:pt x="583" y="48"/>
                    </a:lnTo>
                    <a:lnTo>
                      <a:pt x="639" y="68"/>
                    </a:lnTo>
                    <a:lnTo>
                      <a:pt x="657" y="85"/>
                    </a:lnTo>
                    <a:lnTo>
                      <a:pt x="672" y="92"/>
                    </a:lnTo>
                    <a:lnTo>
                      <a:pt x="698" y="163"/>
                    </a:lnTo>
                    <a:lnTo>
                      <a:pt x="698" y="184"/>
                    </a:lnTo>
                    <a:lnTo>
                      <a:pt x="715" y="218"/>
                    </a:lnTo>
                    <a:lnTo>
                      <a:pt x="724" y="272"/>
                    </a:lnTo>
                    <a:lnTo>
                      <a:pt x="719" y="288"/>
                    </a:lnTo>
                    <a:lnTo>
                      <a:pt x="730" y="306"/>
                    </a:lnTo>
                    <a:lnTo>
                      <a:pt x="767" y="374"/>
                    </a:lnTo>
                    <a:lnTo>
                      <a:pt x="426" y="370"/>
                    </a:lnTo>
                    <a:lnTo>
                      <a:pt x="167" y="354"/>
                    </a:lnTo>
                    <a:lnTo>
                      <a:pt x="175" y="242"/>
                    </a:lnTo>
                    <a:lnTo>
                      <a:pt x="0" y="226"/>
                    </a:lnTo>
                    <a:lnTo>
                      <a:pt x="21"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5" name="Freeform 47"/>
              <p:cNvSpPr>
                <a:spLocks/>
              </p:cNvSpPr>
              <p:nvPr/>
            </p:nvSpPr>
            <p:spPr bwMode="auto">
              <a:xfrm>
                <a:off x="2707" y="1881"/>
                <a:ext cx="653" cy="345"/>
              </a:xfrm>
              <a:custGeom>
                <a:avLst/>
                <a:gdLst>
                  <a:gd name="T0" fmla="*/ 19 w 691"/>
                  <a:gd name="T1" fmla="*/ 0 h 364"/>
                  <a:gd name="T2" fmla="*/ 224 w 691"/>
                  <a:gd name="T3" fmla="*/ 12 h 364"/>
                  <a:gd name="T4" fmla="*/ 497 w 691"/>
                  <a:gd name="T5" fmla="*/ 16 h 364"/>
                  <a:gd name="T6" fmla="*/ 511 w 691"/>
                  <a:gd name="T7" fmla="*/ 28 h 364"/>
                  <a:gd name="T8" fmla="*/ 520 w 691"/>
                  <a:gd name="T9" fmla="*/ 26 h 364"/>
                  <a:gd name="T10" fmla="*/ 529 w 691"/>
                  <a:gd name="T11" fmla="*/ 41 h 364"/>
                  <a:gd name="T12" fmla="*/ 522 w 691"/>
                  <a:gd name="T13" fmla="*/ 41 h 364"/>
                  <a:gd name="T14" fmla="*/ 513 w 691"/>
                  <a:gd name="T15" fmla="*/ 59 h 364"/>
                  <a:gd name="T16" fmla="*/ 534 w 691"/>
                  <a:gd name="T17" fmla="*/ 90 h 364"/>
                  <a:gd name="T18" fmla="*/ 551 w 691"/>
                  <a:gd name="T19" fmla="*/ 95 h 364"/>
                  <a:gd name="T20" fmla="*/ 548 w 691"/>
                  <a:gd name="T21" fmla="*/ 293 h 364"/>
                  <a:gd name="T22" fmla="*/ 315 w 691"/>
                  <a:gd name="T23" fmla="*/ 294 h 364"/>
                  <a:gd name="T24" fmla="*/ 0 w 691"/>
                  <a:gd name="T25" fmla="*/ 281 h 364"/>
                  <a:gd name="T26" fmla="*/ 19 w 691"/>
                  <a:gd name="T27" fmla="*/ 0 h 364"/>
                  <a:gd name="T28" fmla="*/ 19 w 691"/>
                  <a:gd name="T29" fmla="*/ 0 h 3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4"/>
                  <a:gd name="T47" fmla="*/ 691 w 691"/>
                  <a:gd name="T48" fmla="*/ 364 h 3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4">
                    <a:moveTo>
                      <a:pt x="23" y="0"/>
                    </a:moveTo>
                    <a:lnTo>
                      <a:pt x="282" y="16"/>
                    </a:lnTo>
                    <a:lnTo>
                      <a:pt x="623" y="20"/>
                    </a:lnTo>
                    <a:lnTo>
                      <a:pt x="641" y="36"/>
                    </a:lnTo>
                    <a:lnTo>
                      <a:pt x="652" y="33"/>
                    </a:lnTo>
                    <a:lnTo>
                      <a:pt x="665" y="50"/>
                    </a:lnTo>
                    <a:lnTo>
                      <a:pt x="654" y="50"/>
                    </a:lnTo>
                    <a:lnTo>
                      <a:pt x="643" y="73"/>
                    </a:lnTo>
                    <a:lnTo>
                      <a:pt x="670" y="112"/>
                    </a:lnTo>
                    <a:lnTo>
                      <a:pt x="691" y="118"/>
                    </a:lnTo>
                    <a:lnTo>
                      <a:pt x="688" y="363"/>
                    </a:lnTo>
                    <a:lnTo>
                      <a:pt x="395" y="364"/>
                    </a:lnTo>
                    <a:lnTo>
                      <a:pt x="0" y="347"/>
                    </a:lnTo>
                    <a:lnTo>
                      <a:pt x="23"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6" name="Freeform 48"/>
              <p:cNvSpPr>
                <a:spLocks/>
              </p:cNvSpPr>
              <p:nvPr/>
            </p:nvSpPr>
            <p:spPr bwMode="auto">
              <a:xfrm>
                <a:off x="2618" y="2204"/>
                <a:ext cx="759" cy="388"/>
              </a:xfrm>
              <a:custGeom>
                <a:avLst/>
                <a:gdLst>
                  <a:gd name="T0" fmla="*/ 5 w 803"/>
                  <a:gd name="T1" fmla="*/ 0 h 408"/>
                  <a:gd name="T2" fmla="*/ 75 w 803"/>
                  <a:gd name="T3" fmla="*/ 7 h 408"/>
                  <a:gd name="T4" fmla="*/ 390 w 803"/>
                  <a:gd name="T5" fmla="*/ 20 h 408"/>
                  <a:gd name="T6" fmla="*/ 625 w 803"/>
                  <a:gd name="T7" fmla="*/ 19 h 408"/>
                  <a:gd name="T8" fmla="*/ 627 w 803"/>
                  <a:gd name="T9" fmla="*/ 68 h 408"/>
                  <a:gd name="T10" fmla="*/ 641 w 803"/>
                  <a:gd name="T11" fmla="*/ 171 h 408"/>
                  <a:gd name="T12" fmla="*/ 639 w 803"/>
                  <a:gd name="T13" fmla="*/ 334 h 408"/>
                  <a:gd name="T14" fmla="*/ 587 w 803"/>
                  <a:gd name="T15" fmla="*/ 306 h 408"/>
                  <a:gd name="T16" fmla="*/ 531 w 803"/>
                  <a:gd name="T17" fmla="*/ 317 h 408"/>
                  <a:gd name="T18" fmla="*/ 492 w 803"/>
                  <a:gd name="T19" fmla="*/ 327 h 408"/>
                  <a:gd name="T20" fmla="*/ 434 w 803"/>
                  <a:gd name="T21" fmla="*/ 327 h 408"/>
                  <a:gd name="T22" fmla="*/ 390 w 803"/>
                  <a:gd name="T23" fmla="*/ 304 h 408"/>
                  <a:gd name="T24" fmla="*/ 378 w 803"/>
                  <a:gd name="T25" fmla="*/ 317 h 408"/>
                  <a:gd name="T26" fmla="*/ 311 w 803"/>
                  <a:gd name="T27" fmla="*/ 286 h 408"/>
                  <a:gd name="T28" fmla="*/ 277 w 803"/>
                  <a:gd name="T29" fmla="*/ 278 h 408"/>
                  <a:gd name="T30" fmla="*/ 260 w 803"/>
                  <a:gd name="T31" fmla="*/ 261 h 408"/>
                  <a:gd name="T32" fmla="*/ 239 w 803"/>
                  <a:gd name="T33" fmla="*/ 261 h 408"/>
                  <a:gd name="T34" fmla="*/ 217 w 803"/>
                  <a:gd name="T35" fmla="*/ 242 h 408"/>
                  <a:gd name="T36" fmla="*/ 225 w 803"/>
                  <a:gd name="T37" fmla="*/ 62 h 408"/>
                  <a:gd name="T38" fmla="*/ 0 w 803"/>
                  <a:gd name="T39" fmla="*/ 49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7"/>
                    </a:lnTo>
                    <a:lnTo>
                      <a:pt x="489" y="24"/>
                    </a:lnTo>
                    <a:lnTo>
                      <a:pt x="782" y="23"/>
                    </a:lnTo>
                    <a:lnTo>
                      <a:pt x="785" y="83"/>
                    </a:lnTo>
                    <a:lnTo>
                      <a:pt x="803" y="209"/>
                    </a:lnTo>
                    <a:lnTo>
                      <a:pt x="800" y="408"/>
                    </a:lnTo>
                    <a:lnTo>
                      <a:pt x="735" y="374"/>
                    </a:lnTo>
                    <a:lnTo>
                      <a:pt x="667" y="387"/>
                    </a:lnTo>
                    <a:lnTo>
                      <a:pt x="617" y="401"/>
                    </a:lnTo>
                    <a:lnTo>
                      <a:pt x="544" y="401"/>
                    </a:lnTo>
                    <a:lnTo>
                      <a:pt x="489" y="371"/>
                    </a:lnTo>
                    <a:lnTo>
                      <a:pt x="473" y="387"/>
                    </a:lnTo>
                    <a:lnTo>
                      <a:pt x="389" y="350"/>
                    </a:lnTo>
                    <a:lnTo>
                      <a:pt x="347" y="340"/>
                    </a:lnTo>
                    <a:lnTo>
                      <a:pt x="326" y="319"/>
                    </a:lnTo>
                    <a:lnTo>
                      <a:pt x="300" y="319"/>
                    </a:lnTo>
                    <a:lnTo>
                      <a:pt x="272" y="296"/>
                    </a:lnTo>
                    <a:lnTo>
                      <a:pt x="282" y="76"/>
                    </a:lnTo>
                    <a:lnTo>
                      <a:pt x="0" y="60"/>
                    </a:lnTo>
                    <a:lnTo>
                      <a:pt x="5"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7" name="Freeform 49"/>
              <p:cNvSpPr>
                <a:spLocks/>
              </p:cNvSpPr>
              <p:nvPr/>
            </p:nvSpPr>
            <p:spPr bwMode="auto">
              <a:xfrm>
                <a:off x="3155" y="895"/>
                <a:ext cx="573" cy="625"/>
              </a:xfrm>
              <a:custGeom>
                <a:avLst/>
                <a:gdLst>
                  <a:gd name="T0" fmla="*/ 4 w 606"/>
                  <a:gd name="T1" fmla="*/ 101 h 658"/>
                  <a:gd name="T2" fmla="*/ 23 w 606"/>
                  <a:gd name="T3" fmla="*/ 162 h 658"/>
                  <a:gd name="T4" fmla="*/ 25 w 606"/>
                  <a:gd name="T5" fmla="*/ 243 h 658"/>
                  <a:gd name="T6" fmla="*/ 38 w 606"/>
                  <a:gd name="T7" fmla="*/ 308 h 658"/>
                  <a:gd name="T8" fmla="*/ 21 w 606"/>
                  <a:gd name="T9" fmla="*/ 341 h 658"/>
                  <a:gd name="T10" fmla="*/ 45 w 606"/>
                  <a:gd name="T11" fmla="*/ 366 h 658"/>
                  <a:gd name="T12" fmla="*/ 43 w 606"/>
                  <a:gd name="T13" fmla="*/ 536 h 658"/>
                  <a:gd name="T14" fmla="*/ 397 w 606"/>
                  <a:gd name="T15" fmla="*/ 528 h 658"/>
                  <a:gd name="T16" fmla="*/ 391 w 606"/>
                  <a:gd name="T17" fmla="*/ 495 h 658"/>
                  <a:gd name="T18" fmla="*/ 353 w 606"/>
                  <a:gd name="T19" fmla="*/ 466 h 658"/>
                  <a:gd name="T20" fmla="*/ 334 w 606"/>
                  <a:gd name="T21" fmla="*/ 445 h 658"/>
                  <a:gd name="T22" fmla="*/ 287 w 606"/>
                  <a:gd name="T23" fmla="*/ 414 h 658"/>
                  <a:gd name="T24" fmla="*/ 287 w 606"/>
                  <a:gd name="T25" fmla="*/ 366 h 658"/>
                  <a:gd name="T26" fmla="*/ 277 w 606"/>
                  <a:gd name="T27" fmla="*/ 332 h 658"/>
                  <a:gd name="T28" fmla="*/ 318 w 606"/>
                  <a:gd name="T29" fmla="*/ 285 h 658"/>
                  <a:gd name="T30" fmla="*/ 316 w 606"/>
                  <a:gd name="T31" fmla="*/ 238 h 658"/>
                  <a:gd name="T32" fmla="*/ 380 w 606"/>
                  <a:gd name="T33" fmla="*/ 189 h 658"/>
                  <a:gd name="T34" fmla="*/ 395 w 606"/>
                  <a:gd name="T35" fmla="*/ 162 h 658"/>
                  <a:gd name="T36" fmla="*/ 484 w 606"/>
                  <a:gd name="T37" fmla="*/ 114 h 658"/>
                  <a:gd name="T38" fmla="*/ 444 w 606"/>
                  <a:gd name="T39" fmla="*/ 97 h 658"/>
                  <a:gd name="T40" fmla="*/ 409 w 606"/>
                  <a:gd name="T41" fmla="*/ 100 h 658"/>
                  <a:gd name="T42" fmla="*/ 402 w 606"/>
                  <a:gd name="T43" fmla="*/ 86 h 658"/>
                  <a:gd name="T44" fmla="*/ 337 w 606"/>
                  <a:gd name="T45" fmla="*/ 85 h 658"/>
                  <a:gd name="T46" fmla="*/ 294 w 606"/>
                  <a:gd name="T47" fmla="*/ 73 h 658"/>
                  <a:gd name="T48" fmla="*/ 205 w 606"/>
                  <a:gd name="T49" fmla="*/ 64 h 658"/>
                  <a:gd name="T50" fmla="*/ 192 w 606"/>
                  <a:gd name="T51" fmla="*/ 48 h 658"/>
                  <a:gd name="T52" fmla="*/ 156 w 606"/>
                  <a:gd name="T53" fmla="*/ 32 h 658"/>
                  <a:gd name="T54" fmla="*/ 149 w 606"/>
                  <a:gd name="T55" fmla="*/ 0 h 658"/>
                  <a:gd name="T56" fmla="*/ 125 w 606"/>
                  <a:gd name="T57" fmla="*/ 0 h 658"/>
                  <a:gd name="T58" fmla="*/ 125 w 606"/>
                  <a:gd name="T59" fmla="*/ 25 h 658"/>
                  <a:gd name="T60" fmla="*/ 0 w 606"/>
                  <a:gd name="T61" fmla="*/ 25 h 658"/>
                  <a:gd name="T62" fmla="*/ 4 w 606"/>
                  <a:gd name="T63" fmla="*/ 101 h 658"/>
                  <a:gd name="T64" fmla="*/ 4 w 606"/>
                  <a:gd name="T65" fmla="*/ 101 h 6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8"/>
                  <a:gd name="T101" fmla="*/ 606 w 606"/>
                  <a:gd name="T102" fmla="*/ 658 h 6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8">
                    <a:moveTo>
                      <a:pt x="4" y="124"/>
                    </a:moveTo>
                    <a:lnTo>
                      <a:pt x="28" y="200"/>
                    </a:lnTo>
                    <a:lnTo>
                      <a:pt x="31" y="299"/>
                    </a:lnTo>
                    <a:lnTo>
                      <a:pt x="47" y="378"/>
                    </a:lnTo>
                    <a:lnTo>
                      <a:pt x="25" y="419"/>
                    </a:lnTo>
                    <a:lnTo>
                      <a:pt x="57" y="448"/>
                    </a:lnTo>
                    <a:lnTo>
                      <a:pt x="55" y="658"/>
                    </a:lnTo>
                    <a:lnTo>
                      <a:pt x="497" y="649"/>
                    </a:lnTo>
                    <a:lnTo>
                      <a:pt x="489" y="608"/>
                    </a:lnTo>
                    <a:lnTo>
                      <a:pt x="442" y="573"/>
                    </a:lnTo>
                    <a:lnTo>
                      <a:pt x="418" y="547"/>
                    </a:lnTo>
                    <a:lnTo>
                      <a:pt x="358" y="509"/>
                    </a:lnTo>
                    <a:lnTo>
                      <a:pt x="360" y="448"/>
                    </a:lnTo>
                    <a:lnTo>
                      <a:pt x="347" y="409"/>
                    </a:lnTo>
                    <a:lnTo>
                      <a:pt x="397" y="351"/>
                    </a:lnTo>
                    <a:lnTo>
                      <a:pt x="394" y="293"/>
                    </a:lnTo>
                    <a:lnTo>
                      <a:pt x="475" y="233"/>
                    </a:lnTo>
                    <a:lnTo>
                      <a:pt x="494" y="199"/>
                    </a:lnTo>
                    <a:lnTo>
                      <a:pt x="606" y="140"/>
                    </a:lnTo>
                    <a:lnTo>
                      <a:pt x="556" y="119"/>
                    </a:lnTo>
                    <a:lnTo>
                      <a:pt x="512" y="123"/>
                    </a:lnTo>
                    <a:lnTo>
                      <a:pt x="502" y="106"/>
                    </a:lnTo>
                    <a:lnTo>
                      <a:pt x="421" y="105"/>
                    </a:lnTo>
                    <a:lnTo>
                      <a:pt x="368" y="90"/>
                    </a:lnTo>
                    <a:lnTo>
                      <a:pt x="256" y="79"/>
                    </a:lnTo>
                    <a:lnTo>
                      <a:pt x="240" y="60"/>
                    </a:lnTo>
                    <a:lnTo>
                      <a:pt x="195" y="40"/>
                    </a:lnTo>
                    <a:lnTo>
                      <a:pt x="187" y="0"/>
                    </a:lnTo>
                    <a:lnTo>
                      <a:pt x="157" y="0"/>
                    </a:lnTo>
                    <a:lnTo>
                      <a:pt x="157" y="30"/>
                    </a:lnTo>
                    <a:lnTo>
                      <a:pt x="0" y="30"/>
                    </a:lnTo>
                    <a:lnTo>
                      <a:pt x="4" y="12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8" name="Freeform 50"/>
              <p:cNvSpPr>
                <a:spLocks/>
              </p:cNvSpPr>
              <p:nvPr/>
            </p:nvSpPr>
            <p:spPr bwMode="auto">
              <a:xfrm>
                <a:off x="3194" y="1512"/>
                <a:ext cx="526" cy="341"/>
              </a:xfrm>
              <a:custGeom>
                <a:avLst/>
                <a:gdLst>
                  <a:gd name="T0" fmla="*/ 0 w 556"/>
                  <a:gd name="T1" fmla="*/ 29 h 359"/>
                  <a:gd name="T2" fmla="*/ 9 w 556"/>
                  <a:gd name="T3" fmla="*/ 46 h 359"/>
                  <a:gd name="T4" fmla="*/ 5 w 556"/>
                  <a:gd name="T5" fmla="*/ 63 h 359"/>
                  <a:gd name="T6" fmla="*/ 9 w 556"/>
                  <a:gd name="T7" fmla="*/ 104 h 359"/>
                  <a:gd name="T8" fmla="*/ 30 w 556"/>
                  <a:gd name="T9" fmla="*/ 163 h 359"/>
                  <a:gd name="T10" fmla="*/ 30 w 556"/>
                  <a:gd name="T11" fmla="*/ 180 h 359"/>
                  <a:gd name="T12" fmla="*/ 44 w 556"/>
                  <a:gd name="T13" fmla="*/ 208 h 359"/>
                  <a:gd name="T14" fmla="*/ 52 w 556"/>
                  <a:gd name="T15" fmla="*/ 252 h 359"/>
                  <a:gd name="T16" fmla="*/ 47 w 556"/>
                  <a:gd name="T17" fmla="*/ 265 h 359"/>
                  <a:gd name="T18" fmla="*/ 56 w 556"/>
                  <a:gd name="T19" fmla="*/ 280 h 359"/>
                  <a:gd name="T20" fmla="*/ 343 w 556"/>
                  <a:gd name="T21" fmla="*/ 272 h 359"/>
                  <a:gd name="T22" fmla="*/ 364 w 556"/>
                  <a:gd name="T23" fmla="*/ 296 h 359"/>
                  <a:gd name="T24" fmla="*/ 394 w 556"/>
                  <a:gd name="T25" fmla="*/ 229 h 359"/>
                  <a:gd name="T26" fmla="*/ 385 w 556"/>
                  <a:gd name="T27" fmla="*/ 203 h 359"/>
                  <a:gd name="T28" fmla="*/ 435 w 556"/>
                  <a:gd name="T29" fmla="*/ 164 h 359"/>
                  <a:gd name="T30" fmla="*/ 446 w 556"/>
                  <a:gd name="T31" fmla="*/ 134 h 359"/>
                  <a:gd name="T32" fmla="*/ 408 w 556"/>
                  <a:gd name="T33" fmla="*/ 91 h 359"/>
                  <a:gd name="T34" fmla="*/ 371 w 556"/>
                  <a:gd name="T35" fmla="*/ 48 h 359"/>
                  <a:gd name="T36" fmla="*/ 364 w 556"/>
                  <a:gd name="T37" fmla="*/ 0 h 359"/>
                  <a:gd name="T38" fmla="*/ 9 w 556"/>
                  <a:gd name="T39" fmla="*/ 9 h 359"/>
                  <a:gd name="T40" fmla="*/ 0 w 556"/>
                  <a:gd name="T41" fmla="*/ 8 h 359"/>
                  <a:gd name="T42" fmla="*/ 0 w 556"/>
                  <a:gd name="T43" fmla="*/ 29 h 359"/>
                  <a:gd name="T44" fmla="*/ 0 w 556"/>
                  <a:gd name="T45" fmla="*/ 29 h 3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6"/>
                  <a:gd name="T70" fmla="*/ 0 h 359"/>
                  <a:gd name="T71" fmla="*/ 556 w 556"/>
                  <a:gd name="T72" fmla="*/ 359 h 3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6" h="359">
                    <a:moveTo>
                      <a:pt x="0" y="35"/>
                    </a:moveTo>
                    <a:lnTo>
                      <a:pt x="12" y="55"/>
                    </a:lnTo>
                    <a:lnTo>
                      <a:pt x="5" y="76"/>
                    </a:lnTo>
                    <a:lnTo>
                      <a:pt x="12" y="126"/>
                    </a:lnTo>
                    <a:lnTo>
                      <a:pt x="38" y="197"/>
                    </a:lnTo>
                    <a:lnTo>
                      <a:pt x="38" y="218"/>
                    </a:lnTo>
                    <a:lnTo>
                      <a:pt x="55" y="252"/>
                    </a:lnTo>
                    <a:lnTo>
                      <a:pt x="64" y="306"/>
                    </a:lnTo>
                    <a:lnTo>
                      <a:pt x="59" y="322"/>
                    </a:lnTo>
                    <a:lnTo>
                      <a:pt x="70" y="340"/>
                    </a:lnTo>
                    <a:lnTo>
                      <a:pt x="429" y="331"/>
                    </a:lnTo>
                    <a:lnTo>
                      <a:pt x="455" y="359"/>
                    </a:lnTo>
                    <a:lnTo>
                      <a:pt x="493" y="278"/>
                    </a:lnTo>
                    <a:lnTo>
                      <a:pt x="481" y="247"/>
                    </a:lnTo>
                    <a:lnTo>
                      <a:pt x="543" y="199"/>
                    </a:lnTo>
                    <a:lnTo>
                      <a:pt x="556" y="163"/>
                    </a:lnTo>
                    <a:lnTo>
                      <a:pt x="510" y="111"/>
                    </a:lnTo>
                    <a:lnTo>
                      <a:pt x="463" y="58"/>
                    </a:lnTo>
                    <a:lnTo>
                      <a:pt x="455" y="0"/>
                    </a:lnTo>
                    <a:lnTo>
                      <a:pt x="13" y="9"/>
                    </a:lnTo>
                    <a:lnTo>
                      <a:pt x="0" y="8"/>
                    </a:lnTo>
                    <a:lnTo>
                      <a:pt x="0" y="3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59" name="Freeform 51"/>
              <p:cNvSpPr>
                <a:spLocks/>
              </p:cNvSpPr>
              <p:nvPr/>
            </p:nvSpPr>
            <p:spPr bwMode="auto">
              <a:xfrm>
                <a:off x="3261" y="1827"/>
                <a:ext cx="587" cy="500"/>
              </a:xfrm>
              <a:custGeom>
                <a:avLst/>
                <a:gdLst>
                  <a:gd name="T0" fmla="*/ 29 w 619"/>
                  <a:gd name="T1" fmla="*/ 63 h 525"/>
                  <a:gd name="T2" fmla="*/ 43 w 619"/>
                  <a:gd name="T3" fmla="*/ 76 h 525"/>
                  <a:gd name="T4" fmla="*/ 53 w 619"/>
                  <a:gd name="T5" fmla="*/ 74 h 525"/>
                  <a:gd name="T6" fmla="*/ 63 w 619"/>
                  <a:gd name="T7" fmla="*/ 87 h 525"/>
                  <a:gd name="T8" fmla="*/ 54 w 619"/>
                  <a:gd name="T9" fmla="*/ 87 h 525"/>
                  <a:gd name="T10" fmla="*/ 45 w 619"/>
                  <a:gd name="T11" fmla="*/ 106 h 525"/>
                  <a:gd name="T12" fmla="*/ 67 w 619"/>
                  <a:gd name="T13" fmla="*/ 138 h 525"/>
                  <a:gd name="T14" fmla="*/ 84 w 619"/>
                  <a:gd name="T15" fmla="*/ 143 h 525"/>
                  <a:gd name="T16" fmla="*/ 81 w 619"/>
                  <a:gd name="T17" fmla="*/ 342 h 525"/>
                  <a:gd name="T18" fmla="*/ 84 w 619"/>
                  <a:gd name="T19" fmla="*/ 392 h 525"/>
                  <a:gd name="T20" fmla="*/ 413 w 619"/>
                  <a:gd name="T21" fmla="*/ 381 h 525"/>
                  <a:gd name="T22" fmla="*/ 415 w 619"/>
                  <a:gd name="T23" fmla="*/ 410 h 525"/>
                  <a:gd name="T24" fmla="*/ 402 w 619"/>
                  <a:gd name="T25" fmla="*/ 429 h 525"/>
                  <a:gd name="T26" fmla="*/ 453 w 619"/>
                  <a:gd name="T27" fmla="*/ 426 h 525"/>
                  <a:gd name="T28" fmla="*/ 461 w 619"/>
                  <a:gd name="T29" fmla="*/ 410 h 525"/>
                  <a:gd name="T30" fmla="*/ 461 w 619"/>
                  <a:gd name="T31" fmla="*/ 392 h 525"/>
                  <a:gd name="T32" fmla="*/ 473 w 619"/>
                  <a:gd name="T33" fmla="*/ 377 h 525"/>
                  <a:gd name="T34" fmla="*/ 476 w 619"/>
                  <a:gd name="T35" fmla="*/ 364 h 525"/>
                  <a:gd name="T36" fmla="*/ 490 w 619"/>
                  <a:gd name="T37" fmla="*/ 362 h 525"/>
                  <a:gd name="T38" fmla="*/ 494 w 619"/>
                  <a:gd name="T39" fmla="*/ 334 h 525"/>
                  <a:gd name="T40" fmla="*/ 475 w 619"/>
                  <a:gd name="T41" fmla="*/ 330 h 525"/>
                  <a:gd name="T42" fmla="*/ 463 w 619"/>
                  <a:gd name="T43" fmla="*/ 308 h 525"/>
                  <a:gd name="T44" fmla="*/ 446 w 619"/>
                  <a:gd name="T45" fmla="*/ 257 h 525"/>
                  <a:gd name="T46" fmla="*/ 425 w 619"/>
                  <a:gd name="T47" fmla="*/ 249 h 525"/>
                  <a:gd name="T48" fmla="*/ 402 w 619"/>
                  <a:gd name="T49" fmla="*/ 230 h 525"/>
                  <a:gd name="T50" fmla="*/ 392 w 619"/>
                  <a:gd name="T51" fmla="*/ 204 h 525"/>
                  <a:gd name="T52" fmla="*/ 407 w 619"/>
                  <a:gd name="T53" fmla="*/ 163 h 525"/>
                  <a:gd name="T54" fmla="*/ 395 w 619"/>
                  <a:gd name="T55" fmla="*/ 155 h 525"/>
                  <a:gd name="T56" fmla="*/ 367 w 619"/>
                  <a:gd name="T57" fmla="*/ 155 h 525"/>
                  <a:gd name="T58" fmla="*/ 361 w 619"/>
                  <a:gd name="T59" fmla="*/ 130 h 525"/>
                  <a:gd name="T60" fmla="*/ 313 w 619"/>
                  <a:gd name="T61" fmla="*/ 80 h 525"/>
                  <a:gd name="T62" fmla="*/ 301 w 619"/>
                  <a:gd name="T63" fmla="*/ 39 h 525"/>
                  <a:gd name="T64" fmla="*/ 307 w 619"/>
                  <a:gd name="T65" fmla="*/ 24 h 525"/>
                  <a:gd name="T66" fmla="*/ 285 w 619"/>
                  <a:gd name="T67" fmla="*/ 0 h 525"/>
                  <a:gd name="T68" fmla="*/ 0 w 619"/>
                  <a:gd name="T69" fmla="*/ 9 h 525"/>
                  <a:gd name="T70" fmla="*/ 29 w 619"/>
                  <a:gd name="T71" fmla="*/ 63 h 525"/>
                  <a:gd name="T72" fmla="*/ 29 w 619"/>
                  <a:gd name="T73" fmla="*/ 63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9"/>
                  <a:gd name="T112" fmla="*/ 0 h 525"/>
                  <a:gd name="T113" fmla="*/ 619 w 619"/>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9" h="525">
                    <a:moveTo>
                      <a:pt x="37" y="77"/>
                    </a:moveTo>
                    <a:lnTo>
                      <a:pt x="55" y="93"/>
                    </a:lnTo>
                    <a:lnTo>
                      <a:pt x="66" y="90"/>
                    </a:lnTo>
                    <a:lnTo>
                      <a:pt x="79" y="107"/>
                    </a:lnTo>
                    <a:lnTo>
                      <a:pt x="68" y="107"/>
                    </a:lnTo>
                    <a:lnTo>
                      <a:pt x="57" y="130"/>
                    </a:lnTo>
                    <a:lnTo>
                      <a:pt x="84" y="169"/>
                    </a:lnTo>
                    <a:lnTo>
                      <a:pt x="105" y="175"/>
                    </a:lnTo>
                    <a:lnTo>
                      <a:pt x="102" y="420"/>
                    </a:lnTo>
                    <a:lnTo>
                      <a:pt x="105" y="480"/>
                    </a:lnTo>
                    <a:lnTo>
                      <a:pt x="517" y="467"/>
                    </a:lnTo>
                    <a:lnTo>
                      <a:pt x="520" y="502"/>
                    </a:lnTo>
                    <a:lnTo>
                      <a:pt x="504" y="525"/>
                    </a:lnTo>
                    <a:lnTo>
                      <a:pt x="567" y="522"/>
                    </a:lnTo>
                    <a:lnTo>
                      <a:pt x="578" y="502"/>
                    </a:lnTo>
                    <a:lnTo>
                      <a:pt x="578" y="480"/>
                    </a:lnTo>
                    <a:lnTo>
                      <a:pt x="593" y="463"/>
                    </a:lnTo>
                    <a:lnTo>
                      <a:pt x="597" y="446"/>
                    </a:lnTo>
                    <a:lnTo>
                      <a:pt x="614" y="444"/>
                    </a:lnTo>
                    <a:lnTo>
                      <a:pt x="619" y="408"/>
                    </a:lnTo>
                    <a:lnTo>
                      <a:pt x="596" y="404"/>
                    </a:lnTo>
                    <a:lnTo>
                      <a:pt x="581" y="378"/>
                    </a:lnTo>
                    <a:lnTo>
                      <a:pt x="559" y="315"/>
                    </a:lnTo>
                    <a:lnTo>
                      <a:pt x="533" y="305"/>
                    </a:lnTo>
                    <a:lnTo>
                      <a:pt x="504" y="282"/>
                    </a:lnTo>
                    <a:lnTo>
                      <a:pt x="492" y="250"/>
                    </a:lnTo>
                    <a:lnTo>
                      <a:pt x="510" y="200"/>
                    </a:lnTo>
                    <a:lnTo>
                      <a:pt x="495" y="190"/>
                    </a:lnTo>
                    <a:lnTo>
                      <a:pt x="460" y="190"/>
                    </a:lnTo>
                    <a:lnTo>
                      <a:pt x="452" y="159"/>
                    </a:lnTo>
                    <a:lnTo>
                      <a:pt x="392" y="98"/>
                    </a:lnTo>
                    <a:lnTo>
                      <a:pt x="379" y="47"/>
                    </a:lnTo>
                    <a:lnTo>
                      <a:pt x="385" y="28"/>
                    </a:lnTo>
                    <a:lnTo>
                      <a:pt x="359" y="0"/>
                    </a:lnTo>
                    <a:lnTo>
                      <a:pt x="0" y="9"/>
                    </a:lnTo>
                    <a:lnTo>
                      <a:pt x="37" y="7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0" name="Freeform 52"/>
              <p:cNvSpPr>
                <a:spLocks/>
              </p:cNvSpPr>
              <p:nvPr/>
            </p:nvSpPr>
            <p:spPr bwMode="auto">
              <a:xfrm>
                <a:off x="3360" y="2270"/>
                <a:ext cx="442" cy="390"/>
              </a:xfrm>
              <a:custGeom>
                <a:avLst/>
                <a:gdLst>
                  <a:gd name="T0" fmla="*/ 14 w 468"/>
                  <a:gd name="T1" fmla="*/ 115 h 409"/>
                  <a:gd name="T2" fmla="*/ 11 w 468"/>
                  <a:gd name="T3" fmla="*/ 279 h 409"/>
                  <a:gd name="T4" fmla="*/ 21 w 468"/>
                  <a:gd name="T5" fmla="*/ 289 h 409"/>
                  <a:gd name="T6" fmla="*/ 45 w 468"/>
                  <a:gd name="T7" fmla="*/ 289 h 409"/>
                  <a:gd name="T8" fmla="*/ 47 w 468"/>
                  <a:gd name="T9" fmla="*/ 339 h 409"/>
                  <a:gd name="T10" fmla="*/ 269 w 468"/>
                  <a:gd name="T11" fmla="*/ 336 h 409"/>
                  <a:gd name="T12" fmla="*/ 265 w 468"/>
                  <a:gd name="T13" fmla="*/ 284 h 409"/>
                  <a:gd name="T14" fmla="*/ 282 w 468"/>
                  <a:gd name="T15" fmla="*/ 228 h 409"/>
                  <a:gd name="T16" fmla="*/ 312 w 468"/>
                  <a:gd name="T17" fmla="*/ 188 h 409"/>
                  <a:gd name="T18" fmla="*/ 310 w 468"/>
                  <a:gd name="T19" fmla="*/ 177 h 409"/>
                  <a:gd name="T20" fmla="*/ 330 w 468"/>
                  <a:gd name="T21" fmla="*/ 143 h 409"/>
                  <a:gd name="T22" fmla="*/ 342 w 468"/>
                  <a:gd name="T23" fmla="*/ 104 h 409"/>
                  <a:gd name="T24" fmla="*/ 337 w 468"/>
                  <a:gd name="T25" fmla="*/ 102 h 409"/>
                  <a:gd name="T26" fmla="*/ 356 w 468"/>
                  <a:gd name="T27" fmla="*/ 87 h 409"/>
                  <a:gd name="T28" fmla="*/ 372 w 468"/>
                  <a:gd name="T29" fmla="*/ 52 h 409"/>
                  <a:gd name="T30" fmla="*/ 367 w 468"/>
                  <a:gd name="T31" fmla="*/ 46 h 409"/>
                  <a:gd name="T32" fmla="*/ 317 w 468"/>
                  <a:gd name="T33" fmla="*/ 48 h 409"/>
                  <a:gd name="T34" fmla="*/ 330 w 468"/>
                  <a:gd name="T35" fmla="*/ 29 h 409"/>
                  <a:gd name="T36" fmla="*/ 328 w 468"/>
                  <a:gd name="T37" fmla="*/ 0 h 409"/>
                  <a:gd name="T38" fmla="*/ 0 w 468"/>
                  <a:gd name="T39" fmla="*/ 10 h 409"/>
                  <a:gd name="T40" fmla="*/ 14 w 468"/>
                  <a:gd name="T41" fmla="*/ 115 h 409"/>
                  <a:gd name="T42" fmla="*/ 14 w 468"/>
                  <a:gd name="T43" fmla="*/ 115 h 4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8"/>
                  <a:gd name="T67" fmla="*/ 0 h 409"/>
                  <a:gd name="T68" fmla="*/ 468 w 468"/>
                  <a:gd name="T69" fmla="*/ 409 h 4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8" h="409">
                    <a:moveTo>
                      <a:pt x="18" y="139"/>
                    </a:moveTo>
                    <a:lnTo>
                      <a:pt x="15" y="338"/>
                    </a:lnTo>
                    <a:lnTo>
                      <a:pt x="25" y="349"/>
                    </a:lnTo>
                    <a:lnTo>
                      <a:pt x="57" y="349"/>
                    </a:lnTo>
                    <a:lnTo>
                      <a:pt x="59" y="409"/>
                    </a:lnTo>
                    <a:lnTo>
                      <a:pt x="339" y="406"/>
                    </a:lnTo>
                    <a:lnTo>
                      <a:pt x="332" y="344"/>
                    </a:lnTo>
                    <a:lnTo>
                      <a:pt x="356" y="276"/>
                    </a:lnTo>
                    <a:lnTo>
                      <a:pt x="392" y="228"/>
                    </a:lnTo>
                    <a:lnTo>
                      <a:pt x="389" y="215"/>
                    </a:lnTo>
                    <a:lnTo>
                      <a:pt x="415" y="173"/>
                    </a:lnTo>
                    <a:lnTo>
                      <a:pt x="429" y="126"/>
                    </a:lnTo>
                    <a:lnTo>
                      <a:pt x="424" y="123"/>
                    </a:lnTo>
                    <a:lnTo>
                      <a:pt x="447" y="105"/>
                    </a:lnTo>
                    <a:lnTo>
                      <a:pt x="468" y="64"/>
                    </a:lnTo>
                    <a:lnTo>
                      <a:pt x="462" y="55"/>
                    </a:lnTo>
                    <a:lnTo>
                      <a:pt x="399" y="58"/>
                    </a:lnTo>
                    <a:lnTo>
                      <a:pt x="415" y="35"/>
                    </a:lnTo>
                    <a:lnTo>
                      <a:pt x="412" y="0"/>
                    </a:lnTo>
                    <a:lnTo>
                      <a:pt x="0" y="13"/>
                    </a:lnTo>
                    <a:lnTo>
                      <a:pt x="18" y="13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1" name="Freeform 53"/>
              <p:cNvSpPr>
                <a:spLocks/>
              </p:cNvSpPr>
              <p:nvPr/>
            </p:nvSpPr>
            <p:spPr bwMode="auto">
              <a:xfrm>
                <a:off x="3416" y="2657"/>
                <a:ext cx="503" cy="425"/>
              </a:xfrm>
              <a:custGeom>
                <a:avLst/>
                <a:gdLst>
                  <a:gd name="T0" fmla="*/ 0 w 532"/>
                  <a:gd name="T1" fmla="*/ 3 h 450"/>
                  <a:gd name="T2" fmla="*/ 6 w 532"/>
                  <a:gd name="T3" fmla="*/ 102 h 450"/>
                  <a:gd name="T4" fmla="*/ 43 w 532"/>
                  <a:gd name="T5" fmla="*/ 176 h 450"/>
                  <a:gd name="T6" fmla="*/ 29 w 532"/>
                  <a:gd name="T7" fmla="*/ 231 h 450"/>
                  <a:gd name="T8" fmla="*/ 32 w 532"/>
                  <a:gd name="T9" fmla="*/ 279 h 450"/>
                  <a:gd name="T10" fmla="*/ 13 w 532"/>
                  <a:gd name="T11" fmla="*/ 304 h 450"/>
                  <a:gd name="T12" fmla="*/ 23 w 532"/>
                  <a:gd name="T13" fmla="*/ 310 h 450"/>
                  <a:gd name="T14" fmla="*/ 78 w 532"/>
                  <a:gd name="T15" fmla="*/ 304 h 450"/>
                  <a:gd name="T16" fmla="*/ 148 w 532"/>
                  <a:gd name="T17" fmla="*/ 323 h 450"/>
                  <a:gd name="T18" fmla="*/ 170 w 532"/>
                  <a:gd name="T19" fmla="*/ 305 h 450"/>
                  <a:gd name="T20" fmla="*/ 239 w 532"/>
                  <a:gd name="T21" fmla="*/ 334 h 450"/>
                  <a:gd name="T22" fmla="*/ 245 w 532"/>
                  <a:gd name="T23" fmla="*/ 349 h 450"/>
                  <a:gd name="T24" fmla="*/ 271 w 532"/>
                  <a:gd name="T25" fmla="*/ 360 h 450"/>
                  <a:gd name="T26" fmla="*/ 286 w 532"/>
                  <a:gd name="T27" fmla="*/ 346 h 450"/>
                  <a:gd name="T28" fmla="*/ 319 w 532"/>
                  <a:gd name="T29" fmla="*/ 360 h 450"/>
                  <a:gd name="T30" fmla="*/ 338 w 532"/>
                  <a:gd name="T31" fmla="*/ 349 h 450"/>
                  <a:gd name="T32" fmla="*/ 335 w 532"/>
                  <a:gd name="T33" fmla="*/ 327 h 450"/>
                  <a:gd name="T34" fmla="*/ 390 w 532"/>
                  <a:gd name="T35" fmla="*/ 346 h 450"/>
                  <a:gd name="T36" fmla="*/ 388 w 532"/>
                  <a:gd name="T37" fmla="*/ 368 h 450"/>
                  <a:gd name="T38" fmla="*/ 425 w 532"/>
                  <a:gd name="T39" fmla="*/ 341 h 450"/>
                  <a:gd name="T40" fmla="*/ 391 w 532"/>
                  <a:gd name="T41" fmla="*/ 337 h 450"/>
                  <a:gd name="T42" fmla="*/ 366 w 532"/>
                  <a:gd name="T43" fmla="*/ 309 h 450"/>
                  <a:gd name="T44" fmla="*/ 398 w 532"/>
                  <a:gd name="T45" fmla="*/ 276 h 450"/>
                  <a:gd name="T46" fmla="*/ 398 w 532"/>
                  <a:gd name="T47" fmla="*/ 255 h 450"/>
                  <a:gd name="T48" fmla="*/ 364 w 532"/>
                  <a:gd name="T49" fmla="*/ 285 h 450"/>
                  <a:gd name="T50" fmla="*/ 346 w 532"/>
                  <a:gd name="T51" fmla="*/ 276 h 450"/>
                  <a:gd name="T52" fmla="*/ 360 w 532"/>
                  <a:gd name="T53" fmla="*/ 259 h 450"/>
                  <a:gd name="T54" fmla="*/ 321 w 532"/>
                  <a:gd name="T55" fmla="*/ 270 h 450"/>
                  <a:gd name="T56" fmla="*/ 298 w 532"/>
                  <a:gd name="T57" fmla="*/ 260 h 450"/>
                  <a:gd name="T58" fmla="*/ 304 w 532"/>
                  <a:gd name="T59" fmla="*/ 243 h 450"/>
                  <a:gd name="T60" fmla="*/ 370 w 532"/>
                  <a:gd name="T61" fmla="*/ 255 h 450"/>
                  <a:gd name="T62" fmla="*/ 344 w 532"/>
                  <a:gd name="T63" fmla="*/ 212 h 450"/>
                  <a:gd name="T64" fmla="*/ 348 w 532"/>
                  <a:gd name="T65" fmla="*/ 180 h 450"/>
                  <a:gd name="T66" fmla="*/ 198 w 532"/>
                  <a:gd name="T67" fmla="*/ 186 h 450"/>
                  <a:gd name="T68" fmla="*/ 216 w 532"/>
                  <a:gd name="T69" fmla="*/ 118 h 450"/>
                  <a:gd name="T70" fmla="*/ 241 w 532"/>
                  <a:gd name="T71" fmla="*/ 82 h 450"/>
                  <a:gd name="T72" fmla="*/ 233 w 532"/>
                  <a:gd name="T73" fmla="*/ 73 h 450"/>
                  <a:gd name="T74" fmla="*/ 224 w 532"/>
                  <a:gd name="T75" fmla="*/ 0 h 450"/>
                  <a:gd name="T76" fmla="*/ 0 w 532"/>
                  <a:gd name="T77" fmla="*/ 3 h 450"/>
                  <a:gd name="T78" fmla="*/ 0 w 532"/>
                  <a:gd name="T79" fmla="*/ 3 h 450"/>
                  <a:gd name="T80" fmla="*/ 0 w 532"/>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2"/>
                  <a:gd name="T124" fmla="*/ 0 h 450"/>
                  <a:gd name="T125" fmla="*/ 532 w 532"/>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2" h="450">
                    <a:moveTo>
                      <a:pt x="0" y="3"/>
                    </a:moveTo>
                    <a:lnTo>
                      <a:pt x="6" y="125"/>
                    </a:lnTo>
                    <a:lnTo>
                      <a:pt x="55" y="214"/>
                    </a:lnTo>
                    <a:lnTo>
                      <a:pt x="37" y="283"/>
                    </a:lnTo>
                    <a:lnTo>
                      <a:pt x="40" y="341"/>
                    </a:lnTo>
                    <a:lnTo>
                      <a:pt x="17" y="371"/>
                    </a:lnTo>
                    <a:lnTo>
                      <a:pt x="27" y="380"/>
                    </a:lnTo>
                    <a:lnTo>
                      <a:pt x="97" y="371"/>
                    </a:lnTo>
                    <a:lnTo>
                      <a:pt x="186" y="395"/>
                    </a:lnTo>
                    <a:lnTo>
                      <a:pt x="213" y="372"/>
                    </a:lnTo>
                    <a:lnTo>
                      <a:pt x="299" y="408"/>
                    </a:lnTo>
                    <a:lnTo>
                      <a:pt x="307" y="427"/>
                    </a:lnTo>
                    <a:lnTo>
                      <a:pt x="340" y="442"/>
                    </a:lnTo>
                    <a:lnTo>
                      <a:pt x="356" y="424"/>
                    </a:lnTo>
                    <a:lnTo>
                      <a:pt x="398" y="440"/>
                    </a:lnTo>
                    <a:lnTo>
                      <a:pt x="424" y="427"/>
                    </a:lnTo>
                    <a:lnTo>
                      <a:pt x="419" y="401"/>
                    </a:lnTo>
                    <a:lnTo>
                      <a:pt x="489" y="424"/>
                    </a:lnTo>
                    <a:lnTo>
                      <a:pt x="485" y="450"/>
                    </a:lnTo>
                    <a:lnTo>
                      <a:pt x="532" y="416"/>
                    </a:lnTo>
                    <a:lnTo>
                      <a:pt x="490" y="411"/>
                    </a:lnTo>
                    <a:lnTo>
                      <a:pt x="458" y="379"/>
                    </a:lnTo>
                    <a:lnTo>
                      <a:pt x="498" y="337"/>
                    </a:lnTo>
                    <a:lnTo>
                      <a:pt x="498" y="312"/>
                    </a:lnTo>
                    <a:lnTo>
                      <a:pt x="455" y="348"/>
                    </a:lnTo>
                    <a:lnTo>
                      <a:pt x="433" y="337"/>
                    </a:lnTo>
                    <a:lnTo>
                      <a:pt x="451" y="316"/>
                    </a:lnTo>
                    <a:lnTo>
                      <a:pt x="403" y="330"/>
                    </a:lnTo>
                    <a:lnTo>
                      <a:pt x="372" y="317"/>
                    </a:lnTo>
                    <a:lnTo>
                      <a:pt x="380" y="296"/>
                    </a:lnTo>
                    <a:lnTo>
                      <a:pt x="463" y="312"/>
                    </a:lnTo>
                    <a:lnTo>
                      <a:pt x="430" y="259"/>
                    </a:lnTo>
                    <a:lnTo>
                      <a:pt x="435" y="220"/>
                    </a:lnTo>
                    <a:lnTo>
                      <a:pt x="247" y="228"/>
                    </a:lnTo>
                    <a:lnTo>
                      <a:pt x="270" y="144"/>
                    </a:lnTo>
                    <a:lnTo>
                      <a:pt x="302" y="100"/>
                    </a:lnTo>
                    <a:lnTo>
                      <a:pt x="291" y="89"/>
                    </a:lnTo>
                    <a:lnTo>
                      <a:pt x="280" y="0"/>
                    </a:lnTo>
                    <a:lnTo>
                      <a:pt x="0" y="3"/>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2" name="Freeform 54"/>
              <p:cNvSpPr>
                <a:spLocks/>
              </p:cNvSpPr>
              <p:nvPr/>
            </p:nvSpPr>
            <p:spPr bwMode="auto">
              <a:xfrm>
                <a:off x="3671" y="1069"/>
                <a:ext cx="500" cy="251"/>
              </a:xfrm>
              <a:custGeom>
                <a:avLst/>
                <a:gdLst>
                  <a:gd name="T0" fmla="*/ 153 w 529"/>
                  <a:gd name="T1" fmla="*/ 139 h 264"/>
                  <a:gd name="T2" fmla="*/ 159 w 529"/>
                  <a:gd name="T3" fmla="*/ 152 h 264"/>
                  <a:gd name="T4" fmla="*/ 173 w 529"/>
                  <a:gd name="T5" fmla="*/ 156 h 264"/>
                  <a:gd name="T6" fmla="*/ 194 w 529"/>
                  <a:gd name="T7" fmla="*/ 212 h 264"/>
                  <a:gd name="T8" fmla="*/ 232 w 529"/>
                  <a:gd name="T9" fmla="*/ 135 h 264"/>
                  <a:gd name="T10" fmla="*/ 251 w 529"/>
                  <a:gd name="T11" fmla="*/ 138 h 264"/>
                  <a:gd name="T12" fmla="*/ 273 w 529"/>
                  <a:gd name="T13" fmla="*/ 127 h 264"/>
                  <a:gd name="T14" fmla="*/ 316 w 529"/>
                  <a:gd name="T15" fmla="*/ 127 h 264"/>
                  <a:gd name="T16" fmla="*/ 330 w 529"/>
                  <a:gd name="T17" fmla="*/ 108 h 264"/>
                  <a:gd name="T18" fmla="*/ 408 w 529"/>
                  <a:gd name="T19" fmla="*/ 111 h 264"/>
                  <a:gd name="T20" fmla="*/ 422 w 529"/>
                  <a:gd name="T21" fmla="*/ 98 h 264"/>
                  <a:gd name="T22" fmla="*/ 399 w 529"/>
                  <a:gd name="T23" fmla="*/ 69 h 264"/>
                  <a:gd name="T24" fmla="*/ 349 w 529"/>
                  <a:gd name="T25" fmla="*/ 71 h 264"/>
                  <a:gd name="T26" fmla="*/ 312 w 529"/>
                  <a:gd name="T27" fmla="*/ 65 h 264"/>
                  <a:gd name="T28" fmla="*/ 263 w 529"/>
                  <a:gd name="T29" fmla="*/ 65 h 264"/>
                  <a:gd name="T30" fmla="*/ 246 w 529"/>
                  <a:gd name="T31" fmla="*/ 90 h 264"/>
                  <a:gd name="T32" fmla="*/ 221 w 529"/>
                  <a:gd name="T33" fmla="*/ 76 h 264"/>
                  <a:gd name="T34" fmla="*/ 195 w 529"/>
                  <a:gd name="T35" fmla="*/ 78 h 264"/>
                  <a:gd name="T36" fmla="*/ 184 w 529"/>
                  <a:gd name="T37" fmla="*/ 53 h 264"/>
                  <a:gd name="T38" fmla="*/ 130 w 529"/>
                  <a:gd name="T39" fmla="*/ 48 h 264"/>
                  <a:gd name="T40" fmla="*/ 124 w 529"/>
                  <a:gd name="T41" fmla="*/ 39 h 264"/>
                  <a:gd name="T42" fmla="*/ 148 w 529"/>
                  <a:gd name="T43" fmla="*/ 11 h 264"/>
                  <a:gd name="T44" fmla="*/ 167 w 529"/>
                  <a:gd name="T45" fmla="*/ 9 h 264"/>
                  <a:gd name="T46" fmla="*/ 148 w 529"/>
                  <a:gd name="T47" fmla="*/ 0 h 264"/>
                  <a:gd name="T48" fmla="*/ 117 w 529"/>
                  <a:gd name="T49" fmla="*/ 9 h 264"/>
                  <a:gd name="T50" fmla="*/ 66 w 529"/>
                  <a:gd name="T51" fmla="*/ 60 h 264"/>
                  <a:gd name="T52" fmla="*/ 40 w 529"/>
                  <a:gd name="T53" fmla="*/ 65 h 264"/>
                  <a:gd name="T54" fmla="*/ 0 w 529"/>
                  <a:gd name="T55" fmla="*/ 91 h 264"/>
                  <a:gd name="T56" fmla="*/ 153 w 529"/>
                  <a:gd name="T57" fmla="*/ 139 h 264"/>
                  <a:gd name="T58" fmla="*/ 153 w 529"/>
                  <a:gd name="T59" fmla="*/ 139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29"/>
                  <a:gd name="T91" fmla="*/ 0 h 264"/>
                  <a:gd name="T92" fmla="*/ 529 w 529"/>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29" h="264">
                    <a:moveTo>
                      <a:pt x="191" y="173"/>
                    </a:moveTo>
                    <a:lnTo>
                      <a:pt x="199" y="190"/>
                    </a:lnTo>
                    <a:lnTo>
                      <a:pt x="217" y="194"/>
                    </a:lnTo>
                    <a:lnTo>
                      <a:pt x="243" y="264"/>
                    </a:lnTo>
                    <a:lnTo>
                      <a:pt x="290" y="168"/>
                    </a:lnTo>
                    <a:lnTo>
                      <a:pt x="314" y="172"/>
                    </a:lnTo>
                    <a:lnTo>
                      <a:pt x="343" y="157"/>
                    </a:lnTo>
                    <a:lnTo>
                      <a:pt x="395" y="157"/>
                    </a:lnTo>
                    <a:lnTo>
                      <a:pt x="413" y="134"/>
                    </a:lnTo>
                    <a:lnTo>
                      <a:pt x="512" y="138"/>
                    </a:lnTo>
                    <a:lnTo>
                      <a:pt x="529" y="123"/>
                    </a:lnTo>
                    <a:lnTo>
                      <a:pt x="499" y="86"/>
                    </a:lnTo>
                    <a:lnTo>
                      <a:pt x="437" y="88"/>
                    </a:lnTo>
                    <a:lnTo>
                      <a:pt x="390" y="81"/>
                    </a:lnTo>
                    <a:lnTo>
                      <a:pt x="329" y="81"/>
                    </a:lnTo>
                    <a:lnTo>
                      <a:pt x="308" y="112"/>
                    </a:lnTo>
                    <a:lnTo>
                      <a:pt x="277" y="94"/>
                    </a:lnTo>
                    <a:lnTo>
                      <a:pt x="244" y="97"/>
                    </a:lnTo>
                    <a:lnTo>
                      <a:pt x="231" y="65"/>
                    </a:lnTo>
                    <a:lnTo>
                      <a:pt x="163" y="60"/>
                    </a:lnTo>
                    <a:lnTo>
                      <a:pt x="155" y="47"/>
                    </a:lnTo>
                    <a:lnTo>
                      <a:pt x="186" y="15"/>
                    </a:lnTo>
                    <a:lnTo>
                      <a:pt x="210" y="11"/>
                    </a:lnTo>
                    <a:lnTo>
                      <a:pt x="186" y="0"/>
                    </a:lnTo>
                    <a:lnTo>
                      <a:pt x="147" y="10"/>
                    </a:lnTo>
                    <a:lnTo>
                      <a:pt x="83" y="75"/>
                    </a:lnTo>
                    <a:lnTo>
                      <a:pt x="50" y="81"/>
                    </a:lnTo>
                    <a:lnTo>
                      <a:pt x="0" y="113"/>
                    </a:lnTo>
                    <a:lnTo>
                      <a:pt x="191" y="173"/>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3" name="Freeform 55"/>
              <p:cNvSpPr>
                <a:spLocks/>
              </p:cNvSpPr>
              <p:nvPr/>
            </p:nvSpPr>
            <p:spPr bwMode="auto">
              <a:xfrm>
                <a:off x="3995" y="1225"/>
                <a:ext cx="339" cy="452"/>
              </a:xfrm>
              <a:custGeom>
                <a:avLst/>
                <a:gdLst>
                  <a:gd name="T0" fmla="*/ 33 w 358"/>
                  <a:gd name="T1" fmla="*/ 324 h 475"/>
                  <a:gd name="T2" fmla="*/ 27 w 358"/>
                  <a:gd name="T3" fmla="*/ 258 h 475"/>
                  <a:gd name="T4" fmla="*/ 5 w 358"/>
                  <a:gd name="T5" fmla="*/ 209 h 475"/>
                  <a:gd name="T6" fmla="*/ 14 w 358"/>
                  <a:gd name="T7" fmla="*/ 111 h 475"/>
                  <a:gd name="T8" fmla="*/ 56 w 358"/>
                  <a:gd name="T9" fmla="*/ 59 h 475"/>
                  <a:gd name="T10" fmla="*/ 54 w 358"/>
                  <a:gd name="T11" fmla="*/ 98 h 475"/>
                  <a:gd name="T12" fmla="*/ 67 w 358"/>
                  <a:gd name="T13" fmla="*/ 88 h 475"/>
                  <a:gd name="T14" fmla="*/ 67 w 358"/>
                  <a:gd name="T15" fmla="*/ 59 h 475"/>
                  <a:gd name="T16" fmla="*/ 82 w 358"/>
                  <a:gd name="T17" fmla="*/ 40 h 475"/>
                  <a:gd name="T18" fmla="*/ 88 w 358"/>
                  <a:gd name="T19" fmla="*/ 4 h 475"/>
                  <a:gd name="T20" fmla="*/ 101 w 358"/>
                  <a:gd name="T21" fmla="*/ 0 h 475"/>
                  <a:gd name="T22" fmla="*/ 189 w 358"/>
                  <a:gd name="T23" fmla="*/ 29 h 475"/>
                  <a:gd name="T24" fmla="*/ 197 w 358"/>
                  <a:gd name="T25" fmla="*/ 56 h 475"/>
                  <a:gd name="T26" fmla="*/ 208 w 358"/>
                  <a:gd name="T27" fmla="*/ 80 h 475"/>
                  <a:gd name="T28" fmla="*/ 211 w 358"/>
                  <a:gd name="T29" fmla="*/ 122 h 475"/>
                  <a:gd name="T30" fmla="*/ 181 w 358"/>
                  <a:gd name="T31" fmla="*/ 158 h 475"/>
                  <a:gd name="T32" fmla="*/ 180 w 358"/>
                  <a:gd name="T33" fmla="*/ 187 h 475"/>
                  <a:gd name="T34" fmla="*/ 197 w 358"/>
                  <a:gd name="T35" fmla="*/ 196 h 475"/>
                  <a:gd name="T36" fmla="*/ 220 w 358"/>
                  <a:gd name="T37" fmla="*/ 158 h 475"/>
                  <a:gd name="T38" fmla="*/ 244 w 358"/>
                  <a:gd name="T39" fmla="*/ 144 h 475"/>
                  <a:gd name="T40" fmla="*/ 259 w 358"/>
                  <a:gd name="T41" fmla="*/ 152 h 475"/>
                  <a:gd name="T42" fmla="*/ 288 w 358"/>
                  <a:gd name="T43" fmla="*/ 239 h 475"/>
                  <a:gd name="T44" fmla="*/ 268 w 358"/>
                  <a:gd name="T45" fmla="*/ 276 h 475"/>
                  <a:gd name="T46" fmla="*/ 263 w 358"/>
                  <a:gd name="T47" fmla="*/ 301 h 475"/>
                  <a:gd name="T48" fmla="*/ 251 w 358"/>
                  <a:gd name="T49" fmla="*/ 310 h 475"/>
                  <a:gd name="T50" fmla="*/ 249 w 358"/>
                  <a:gd name="T51" fmla="*/ 334 h 475"/>
                  <a:gd name="T52" fmla="*/ 235 w 358"/>
                  <a:gd name="T53" fmla="*/ 364 h 475"/>
                  <a:gd name="T54" fmla="*/ 141 w 358"/>
                  <a:gd name="T55" fmla="*/ 381 h 475"/>
                  <a:gd name="T56" fmla="*/ 138 w 358"/>
                  <a:gd name="T57" fmla="*/ 374 h 475"/>
                  <a:gd name="T58" fmla="*/ 0 w 358"/>
                  <a:gd name="T59" fmla="*/ 389 h 475"/>
                  <a:gd name="T60" fmla="*/ 33 w 358"/>
                  <a:gd name="T61" fmla="*/ 324 h 475"/>
                  <a:gd name="T62" fmla="*/ 33 w 358"/>
                  <a:gd name="T63" fmla="*/ 324 h 4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8"/>
                  <a:gd name="T97" fmla="*/ 0 h 475"/>
                  <a:gd name="T98" fmla="*/ 358 w 358"/>
                  <a:gd name="T99" fmla="*/ 475 h 4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8" h="475">
                    <a:moveTo>
                      <a:pt x="41" y="395"/>
                    </a:moveTo>
                    <a:lnTo>
                      <a:pt x="34" y="315"/>
                    </a:lnTo>
                    <a:lnTo>
                      <a:pt x="5" y="255"/>
                    </a:lnTo>
                    <a:lnTo>
                      <a:pt x="18" y="136"/>
                    </a:lnTo>
                    <a:lnTo>
                      <a:pt x="70" y="71"/>
                    </a:lnTo>
                    <a:lnTo>
                      <a:pt x="67" y="119"/>
                    </a:lnTo>
                    <a:lnTo>
                      <a:pt x="83" y="108"/>
                    </a:lnTo>
                    <a:lnTo>
                      <a:pt x="83" y="71"/>
                    </a:lnTo>
                    <a:lnTo>
                      <a:pt x="102" y="48"/>
                    </a:lnTo>
                    <a:lnTo>
                      <a:pt x="109" y="4"/>
                    </a:lnTo>
                    <a:lnTo>
                      <a:pt x="126" y="0"/>
                    </a:lnTo>
                    <a:lnTo>
                      <a:pt x="235" y="37"/>
                    </a:lnTo>
                    <a:lnTo>
                      <a:pt x="245" y="68"/>
                    </a:lnTo>
                    <a:lnTo>
                      <a:pt x="259" y="97"/>
                    </a:lnTo>
                    <a:lnTo>
                      <a:pt x="262" y="149"/>
                    </a:lnTo>
                    <a:lnTo>
                      <a:pt x="225" y="192"/>
                    </a:lnTo>
                    <a:lnTo>
                      <a:pt x="224" y="228"/>
                    </a:lnTo>
                    <a:lnTo>
                      <a:pt x="245" y="239"/>
                    </a:lnTo>
                    <a:lnTo>
                      <a:pt x="274" y="192"/>
                    </a:lnTo>
                    <a:lnTo>
                      <a:pt x="303" y="176"/>
                    </a:lnTo>
                    <a:lnTo>
                      <a:pt x="322" y="186"/>
                    </a:lnTo>
                    <a:lnTo>
                      <a:pt x="358" y="291"/>
                    </a:lnTo>
                    <a:lnTo>
                      <a:pt x="334" y="336"/>
                    </a:lnTo>
                    <a:lnTo>
                      <a:pt x="327" y="367"/>
                    </a:lnTo>
                    <a:lnTo>
                      <a:pt x="313" y="378"/>
                    </a:lnTo>
                    <a:lnTo>
                      <a:pt x="311" y="408"/>
                    </a:lnTo>
                    <a:lnTo>
                      <a:pt x="293" y="445"/>
                    </a:lnTo>
                    <a:lnTo>
                      <a:pt x="175" y="463"/>
                    </a:lnTo>
                    <a:lnTo>
                      <a:pt x="172" y="456"/>
                    </a:lnTo>
                    <a:lnTo>
                      <a:pt x="0" y="475"/>
                    </a:lnTo>
                    <a:lnTo>
                      <a:pt x="41" y="39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4" name="Freeform 56"/>
              <p:cNvSpPr>
                <a:spLocks/>
              </p:cNvSpPr>
              <p:nvPr/>
            </p:nvSpPr>
            <p:spPr bwMode="auto">
              <a:xfrm>
                <a:off x="3483" y="1139"/>
                <a:ext cx="467" cy="478"/>
              </a:xfrm>
              <a:custGeom>
                <a:avLst/>
                <a:gdLst>
                  <a:gd name="T0" fmla="*/ 9 w 494"/>
                  <a:gd name="T1" fmla="*/ 156 h 503"/>
                  <a:gd name="T2" fmla="*/ 9 w 494"/>
                  <a:gd name="T3" fmla="*/ 205 h 503"/>
                  <a:gd name="T4" fmla="*/ 57 w 494"/>
                  <a:gd name="T5" fmla="*/ 237 h 503"/>
                  <a:gd name="T6" fmla="*/ 76 w 494"/>
                  <a:gd name="T7" fmla="*/ 258 h 503"/>
                  <a:gd name="T8" fmla="*/ 113 w 494"/>
                  <a:gd name="T9" fmla="*/ 286 h 503"/>
                  <a:gd name="T10" fmla="*/ 120 w 494"/>
                  <a:gd name="T11" fmla="*/ 319 h 503"/>
                  <a:gd name="T12" fmla="*/ 126 w 494"/>
                  <a:gd name="T13" fmla="*/ 368 h 503"/>
                  <a:gd name="T14" fmla="*/ 164 w 494"/>
                  <a:gd name="T15" fmla="*/ 410 h 503"/>
                  <a:gd name="T16" fmla="*/ 359 w 494"/>
                  <a:gd name="T17" fmla="*/ 399 h 503"/>
                  <a:gd name="T18" fmla="*/ 348 w 494"/>
                  <a:gd name="T19" fmla="*/ 336 h 503"/>
                  <a:gd name="T20" fmla="*/ 366 w 494"/>
                  <a:gd name="T21" fmla="*/ 239 h 503"/>
                  <a:gd name="T22" fmla="*/ 364 w 494"/>
                  <a:gd name="T23" fmla="*/ 213 h 503"/>
                  <a:gd name="T24" fmla="*/ 394 w 494"/>
                  <a:gd name="T25" fmla="*/ 137 h 503"/>
                  <a:gd name="T26" fmla="*/ 387 w 494"/>
                  <a:gd name="T27" fmla="*/ 135 h 503"/>
                  <a:gd name="T28" fmla="*/ 368 w 494"/>
                  <a:gd name="T29" fmla="*/ 178 h 503"/>
                  <a:gd name="T30" fmla="*/ 353 w 494"/>
                  <a:gd name="T31" fmla="*/ 182 h 503"/>
                  <a:gd name="T32" fmla="*/ 345 w 494"/>
                  <a:gd name="T33" fmla="*/ 199 h 503"/>
                  <a:gd name="T34" fmla="*/ 330 w 494"/>
                  <a:gd name="T35" fmla="*/ 211 h 503"/>
                  <a:gd name="T36" fmla="*/ 341 w 494"/>
                  <a:gd name="T37" fmla="*/ 172 h 503"/>
                  <a:gd name="T38" fmla="*/ 353 w 494"/>
                  <a:gd name="T39" fmla="*/ 156 h 503"/>
                  <a:gd name="T40" fmla="*/ 333 w 494"/>
                  <a:gd name="T41" fmla="*/ 99 h 503"/>
                  <a:gd name="T42" fmla="*/ 318 w 494"/>
                  <a:gd name="T43" fmla="*/ 95 h 503"/>
                  <a:gd name="T44" fmla="*/ 312 w 494"/>
                  <a:gd name="T45" fmla="*/ 82 h 503"/>
                  <a:gd name="T46" fmla="*/ 159 w 494"/>
                  <a:gd name="T47" fmla="*/ 32 h 503"/>
                  <a:gd name="T48" fmla="*/ 140 w 494"/>
                  <a:gd name="T49" fmla="*/ 25 h 503"/>
                  <a:gd name="T50" fmla="*/ 130 w 494"/>
                  <a:gd name="T51" fmla="*/ 32 h 503"/>
                  <a:gd name="T52" fmla="*/ 125 w 494"/>
                  <a:gd name="T53" fmla="*/ 29 h 503"/>
                  <a:gd name="T54" fmla="*/ 131 w 494"/>
                  <a:gd name="T55" fmla="*/ 12 h 503"/>
                  <a:gd name="T56" fmla="*/ 136 w 494"/>
                  <a:gd name="T57" fmla="*/ 3 h 503"/>
                  <a:gd name="T58" fmla="*/ 130 w 494"/>
                  <a:gd name="T59" fmla="*/ 0 h 503"/>
                  <a:gd name="T60" fmla="*/ 69 w 494"/>
                  <a:gd name="T61" fmla="*/ 27 h 503"/>
                  <a:gd name="T62" fmla="*/ 61 w 494"/>
                  <a:gd name="T63" fmla="*/ 27 h 503"/>
                  <a:gd name="T64" fmla="*/ 49 w 494"/>
                  <a:gd name="T65" fmla="*/ 22 h 503"/>
                  <a:gd name="T66" fmla="*/ 38 w 494"/>
                  <a:gd name="T67" fmla="*/ 29 h 503"/>
                  <a:gd name="T68" fmla="*/ 40 w 494"/>
                  <a:gd name="T69" fmla="*/ 77 h 503"/>
                  <a:gd name="T70" fmla="*/ 0 w 494"/>
                  <a:gd name="T71" fmla="*/ 124 h 503"/>
                  <a:gd name="T72" fmla="*/ 9 w 494"/>
                  <a:gd name="T73" fmla="*/ 156 h 503"/>
                  <a:gd name="T74" fmla="*/ 9 w 494"/>
                  <a:gd name="T75" fmla="*/ 156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4"/>
                  <a:gd name="T115" fmla="*/ 0 h 503"/>
                  <a:gd name="T116" fmla="*/ 494 w 494"/>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4" h="503">
                    <a:moveTo>
                      <a:pt x="13" y="191"/>
                    </a:moveTo>
                    <a:lnTo>
                      <a:pt x="11" y="252"/>
                    </a:lnTo>
                    <a:lnTo>
                      <a:pt x="71" y="290"/>
                    </a:lnTo>
                    <a:lnTo>
                      <a:pt x="95" y="316"/>
                    </a:lnTo>
                    <a:lnTo>
                      <a:pt x="142" y="351"/>
                    </a:lnTo>
                    <a:lnTo>
                      <a:pt x="150" y="392"/>
                    </a:lnTo>
                    <a:lnTo>
                      <a:pt x="158" y="450"/>
                    </a:lnTo>
                    <a:lnTo>
                      <a:pt x="205" y="503"/>
                    </a:lnTo>
                    <a:lnTo>
                      <a:pt x="450" y="489"/>
                    </a:lnTo>
                    <a:lnTo>
                      <a:pt x="435" y="411"/>
                    </a:lnTo>
                    <a:lnTo>
                      <a:pt x="458" y="293"/>
                    </a:lnTo>
                    <a:lnTo>
                      <a:pt x="456" y="261"/>
                    </a:lnTo>
                    <a:lnTo>
                      <a:pt x="494" y="168"/>
                    </a:lnTo>
                    <a:lnTo>
                      <a:pt x="484" y="165"/>
                    </a:lnTo>
                    <a:lnTo>
                      <a:pt x="461" y="218"/>
                    </a:lnTo>
                    <a:lnTo>
                      <a:pt x="442" y="222"/>
                    </a:lnTo>
                    <a:lnTo>
                      <a:pt x="432" y="244"/>
                    </a:lnTo>
                    <a:lnTo>
                      <a:pt x="413" y="259"/>
                    </a:lnTo>
                    <a:lnTo>
                      <a:pt x="427" y="210"/>
                    </a:lnTo>
                    <a:lnTo>
                      <a:pt x="442" y="191"/>
                    </a:lnTo>
                    <a:lnTo>
                      <a:pt x="416" y="121"/>
                    </a:lnTo>
                    <a:lnTo>
                      <a:pt x="398" y="117"/>
                    </a:lnTo>
                    <a:lnTo>
                      <a:pt x="390" y="100"/>
                    </a:lnTo>
                    <a:lnTo>
                      <a:pt x="199" y="40"/>
                    </a:lnTo>
                    <a:lnTo>
                      <a:pt x="176" y="29"/>
                    </a:lnTo>
                    <a:lnTo>
                      <a:pt x="162" y="40"/>
                    </a:lnTo>
                    <a:lnTo>
                      <a:pt x="157" y="37"/>
                    </a:lnTo>
                    <a:lnTo>
                      <a:pt x="165" y="16"/>
                    </a:lnTo>
                    <a:lnTo>
                      <a:pt x="170" y="3"/>
                    </a:lnTo>
                    <a:lnTo>
                      <a:pt x="163" y="0"/>
                    </a:lnTo>
                    <a:lnTo>
                      <a:pt x="86" y="32"/>
                    </a:lnTo>
                    <a:lnTo>
                      <a:pt x="76" y="32"/>
                    </a:lnTo>
                    <a:lnTo>
                      <a:pt x="61" y="26"/>
                    </a:lnTo>
                    <a:lnTo>
                      <a:pt x="47" y="36"/>
                    </a:lnTo>
                    <a:lnTo>
                      <a:pt x="50" y="94"/>
                    </a:lnTo>
                    <a:lnTo>
                      <a:pt x="0" y="152"/>
                    </a:lnTo>
                    <a:lnTo>
                      <a:pt x="13" y="19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5" name="Freeform 57"/>
              <p:cNvSpPr>
                <a:spLocks/>
              </p:cNvSpPr>
              <p:nvPr/>
            </p:nvSpPr>
            <p:spPr bwMode="auto">
              <a:xfrm>
                <a:off x="3619" y="1604"/>
                <a:ext cx="341" cy="609"/>
              </a:xfrm>
              <a:custGeom>
                <a:avLst/>
                <a:gdLst>
                  <a:gd name="T0" fmla="*/ 6 w 364"/>
                  <a:gd name="T1" fmla="*/ 214 h 641"/>
                  <a:gd name="T2" fmla="*/ 36 w 364"/>
                  <a:gd name="T3" fmla="*/ 147 h 641"/>
                  <a:gd name="T4" fmla="*/ 25 w 364"/>
                  <a:gd name="T5" fmla="*/ 123 h 641"/>
                  <a:gd name="T6" fmla="*/ 75 w 364"/>
                  <a:gd name="T7" fmla="*/ 83 h 641"/>
                  <a:gd name="T8" fmla="*/ 85 w 364"/>
                  <a:gd name="T9" fmla="*/ 54 h 641"/>
                  <a:gd name="T10" fmla="*/ 49 w 364"/>
                  <a:gd name="T11" fmla="*/ 10 h 641"/>
                  <a:gd name="T12" fmla="*/ 244 w 364"/>
                  <a:gd name="T13" fmla="*/ 0 h 641"/>
                  <a:gd name="T14" fmla="*/ 249 w 364"/>
                  <a:gd name="T15" fmla="*/ 29 h 641"/>
                  <a:gd name="T16" fmla="*/ 268 w 364"/>
                  <a:gd name="T17" fmla="*/ 68 h 641"/>
                  <a:gd name="T18" fmla="*/ 284 w 364"/>
                  <a:gd name="T19" fmla="*/ 267 h 641"/>
                  <a:gd name="T20" fmla="*/ 283 w 364"/>
                  <a:gd name="T21" fmla="*/ 310 h 641"/>
                  <a:gd name="T22" fmla="*/ 290 w 364"/>
                  <a:gd name="T23" fmla="*/ 334 h 641"/>
                  <a:gd name="T24" fmla="*/ 281 w 364"/>
                  <a:gd name="T25" fmla="*/ 378 h 641"/>
                  <a:gd name="T26" fmla="*/ 266 w 364"/>
                  <a:gd name="T27" fmla="*/ 399 h 641"/>
                  <a:gd name="T28" fmla="*/ 256 w 364"/>
                  <a:gd name="T29" fmla="*/ 429 h 641"/>
                  <a:gd name="T30" fmla="*/ 267 w 364"/>
                  <a:gd name="T31" fmla="*/ 442 h 641"/>
                  <a:gd name="T32" fmla="*/ 258 w 364"/>
                  <a:gd name="T33" fmla="*/ 459 h 641"/>
                  <a:gd name="T34" fmla="*/ 263 w 364"/>
                  <a:gd name="T35" fmla="*/ 466 h 641"/>
                  <a:gd name="T36" fmla="*/ 238 w 364"/>
                  <a:gd name="T37" fmla="*/ 476 h 641"/>
                  <a:gd name="T38" fmla="*/ 234 w 364"/>
                  <a:gd name="T39" fmla="*/ 509 h 641"/>
                  <a:gd name="T40" fmla="*/ 200 w 364"/>
                  <a:gd name="T41" fmla="*/ 498 h 641"/>
                  <a:gd name="T42" fmla="*/ 183 w 364"/>
                  <a:gd name="T43" fmla="*/ 523 h 641"/>
                  <a:gd name="T44" fmla="*/ 173 w 364"/>
                  <a:gd name="T45" fmla="*/ 520 h 641"/>
                  <a:gd name="T46" fmla="*/ 162 w 364"/>
                  <a:gd name="T47" fmla="*/ 498 h 641"/>
                  <a:gd name="T48" fmla="*/ 144 w 364"/>
                  <a:gd name="T49" fmla="*/ 447 h 641"/>
                  <a:gd name="T50" fmla="*/ 100 w 364"/>
                  <a:gd name="T51" fmla="*/ 421 h 641"/>
                  <a:gd name="T52" fmla="*/ 90 w 364"/>
                  <a:gd name="T53" fmla="*/ 394 h 641"/>
                  <a:gd name="T54" fmla="*/ 105 w 364"/>
                  <a:gd name="T55" fmla="*/ 352 h 641"/>
                  <a:gd name="T56" fmla="*/ 93 w 364"/>
                  <a:gd name="T57" fmla="*/ 346 h 641"/>
                  <a:gd name="T58" fmla="*/ 65 w 364"/>
                  <a:gd name="T59" fmla="*/ 346 h 641"/>
                  <a:gd name="T60" fmla="*/ 58 w 364"/>
                  <a:gd name="T61" fmla="*/ 319 h 641"/>
                  <a:gd name="T62" fmla="*/ 9 w 364"/>
                  <a:gd name="T63" fmla="*/ 270 h 641"/>
                  <a:gd name="T64" fmla="*/ 0 w 364"/>
                  <a:gd name="T65" fmla="*/ 229 h 641"/>
                  <a:gd name="T66" fmla="*/ 6 w 364"/>
                  <a:gd name="T67" fmla="*/ 214 h 641"/>
                  <a:gd name="T68" fmla="*/ 6 w 364"/>
                  <a:gd name="T69" fmla="*/ 214 h 6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4"/>
                  <a:gd name="T106" fmla="*/ 0 h 641"/>
                  <a:gd name="T107" fmla="*/ 364 w 364"/>
                  <a:gd name="T108" fmla="*/ 641 h 6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4" h="641">
                    <a:moveTo>
                      <a:pt x="6" y="262"/>
                    </a:moveTo>
                    <a:lnTo>
                      <a:pt x="44" y="181"/>
                    </a:lnTo>
                    <a:lnTo>
                      <a:pt x="32" y="150"/>
                    </a:lnTo>
                    <a:lnTo>
                      <a:pt x="94" y="102"/>
                    </a:lnTo>
                    <a:lnTo>
                      <a:pt x="107" y="66"/>
                    </a:lnTo>
                    <a:lnTo>
                      <a:pt x="61" y="14"/>
                    </a:lnTo>
                    <a:lnTo>
                      <a:pt x="306" y="0"/>
                    </a:lnTo>
                    <a:lnTo>
                      <a:pt x="311" y="37"/>
                    </a:lnTo>
                    <a:lnTo>
                      <a:pt x="337" y="84"/>
                    </a:lnTo>
                    <a:lnTo>
                      <a:pt x="358" y="328"/>
                    </a:lnTo>
                    <a:lnTo>
                      <a:pt x="353" y="380"/>
                    </a:lnTo>
                    <a:lnTo>
                      <a:pt x="364" y="409"/>
                    </a:lnTo>
                    <a:lnTo>
                      <a:pt x="351" y="464"/>
                    </a:lnTo>
                    <a:lnTo>
                      <a:pt x="332" y="489"/>
                    </a:lnTo>
                    <a:lnTo>
                      <a:pt x="322" y="527"/>
                    </a:lnTo>
                    <a:lnTo>
                      <a:pt x="333" y="542"/>
                    </a:lnTo>
                    <a:lnTo>
                      <a:pt x="324" y="563"/>
                    </a:lnTo>
                    <a:lnTo>
                      <a:pt x="329" y="573"/>
                    </a:lnTo>
                    <a:lnTo>
                      <a:pt x="299" y="584"/>
                    </a:lnTo>
                    <a:lnTo>
                      <a:pt x="293" y="625"/>
                    </a:lnTo>
                    <a:lnTo>
                      <a:pt x="251" y="612"/>
                    </a:lnTo>
                    <a:lnTo>
                      <a:pt x="230" y="641"/>
                    </a:lnTo>
                    <a:lnTo>
                      <a:pt x="217" y="638"/>
                    </a:lnTo>
                    <a:lnTo>
                      <a:pt x="202" y="612"/>
                    </a:lnTo>
                    <a:lnTo>
                      <a:pt x="180" y="549"/>
                    </a:lnTo>
                    <a:lnTo>
                      <a:pt x="125" y="516"/>
                    </a:lnTo>
                    <a:lnTo>
                      <a:pt x="113" y="484"/>
                    </a:lnTo>
                    <a:lnTo>
                      <a:pt x="131" y="434"/>
                    </a:lnTo>
                    <a:lnTo>
                      <a:pt x="116" y="424"/>
                    </a:lnTo>
                    <a:lnTo>
                      <a:pt x="81" y="424"/>
                    </a:lnTo>
                    <a:lnTo>
                      <a:pt x="73" y="393"/>
                    </a:lnTo>
                    <a:lnTo>
                      <a:pt x="13" y="332"/>
                    </a:lnTo>
                    <a:lnTo>
                      <a:pt x="0" y="281"/>
                    </a:lnTo>
                    <a:lnTo>
                      <a:pt x="6" y="26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6" name="Freeform 58"/>
              <p:cNvSpPr>
                <a:spLocks/>
              </p:cNvSpPr>
              <p:nvPr/>
            </p:nvSpPr>
            <p:spPr bwMode="auto">
              <a:xfrm>
                <a:off x="3924" y="1659"/>
                <a:ext cx="272" cy="458"/>
              </a:xfrm>
              <a:custGeom>
                <a:avLst/>
                <a:gdLst>
                  <a:gd name="T0" fmla="*/ 9 w 288"/>
                  <a:gd name="T1" fmla="*/ 395 h 481"/>
                  <a:gd name="T2" fmla="*/ 14 w 288"/>
                  <a:gd name="T3" fmla="*/ 386 h 481"/>
                  <a:gd name="T4" fmla="*/ 59 w 288"/>
                  <a:gd name="T5" fmla="*/ 383 h 481"/>
                  <a:gd name="T6" fmla="*/ 95 w 288"/>
                  <a:gd name="T7" fmla="*/ 369 h 481"/>
                  <a:gd name="T8" fmla="*/ 131 w 288"/>
                  <a:gd name="T9" fmla="*/ 348 h 481"/>
                  <a:gd name="T10" fmla="*/ 161 w 288"/>
                  <a:gd name="T11" fmla="*/ 347 h 481"/>
                  <a:gd name="T12" fmla="*/ 196 w 288"/>
                  <a:gd name="T13" fmla="*/ 289 h 481"/>
                  <a:gd name="T14" fmla="*/ 207 w 288"/>
                  <a:gd name="T15" fmla="*/ 293 h 481"/>
                  <a:gd name="T16" fmla="*/ 233 w 288"/>
                  <a:gd name="T17" fmla="*/ 273 h 481"/>
                  <a:gd name="T18" fmla="*/ 226 w 288"/>
                  <a:gd name="T19" fmla="*/ 258 h 481"/>
                  <a:gd name="T20" fmla="*/ 228 w 288"/>
                  <a:gd name="T21" fmla="*/ 249 h 481"/>
                  <a:gd name="T22" fmla="*/ 203 w 288"/>
                  <a:gd name="T23" fmla="*/ 7 h 481"/>
                  <a:gd name="T24" fmla="*/ 200 w 288"/>
                  <a:gd name="T25" fmla="*/ 0 h 481"/>
                  <a:gd name="T26" fmla="*/ 61 w 288"/>
                  <a:gd name="T27" fmla="*/ 15 h 481"/>
                  <a:gd name="T28" fmla="*/ 36 w 288"/>
                  <a:gd name="T29" fmla="*/ 29 h 481"/>
                  <a:gd name="T30" fmla="*/ 11 w 288"/>
                  <a:gd name="T31" fmla="*/ 22 h 481"/>
                  <a:gd name="T32" fmla="*/ 28 w 288"/>
                  <a:gd name="T33" fmla="*/ 222 h 481"/>
                  <a:gd name="T34" fmla="*/ 25 w 288"/>
                  <a:gd name="T35" fmla="*/ 265 h 481"/>
                  <a:gd name="T36" fmla="*/ 34 w 288"/>
                  <a:gd name="T37" fmla="*/ 289 h 481"/>
                  <a:gd name="T38" fmla="*/ 24 w 288"/>
                  <a:gd name="T39" fmla="*/ 333 h 481"/>
                  <a:gd name="T40" fmla="*/ 9 w 288"/>
                  <a:gd name="T41" fmla="*/ 353 h 481"/>
                  <a:gd name="T42" fmla="*/ 0 w 288"/>
                  <a:gd name="T43" fmla="*/ 387 h 481"/>
                  <a:gd name="T44" fmla="*/ 9 w 288"/>
                  <a:gd name="T45" fmla="*/ 395 h 481"/>
                  <a:gd name="T46" fmla="*/ 9 w 288"/>
                  <a:gd name="T47" fmla="*/ 395 h 4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1"/>
                  <a:gd name="T74" fmla="*/ 288 w 288"/>
                  <a:gd name="T75" fmla="*/ 481 h 48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1">
                    <a:moveTo>
                      <a:pt x="10" y="481"/>
                    </a:moveTo>
                    <a:lnTo>
                      <a:pt x="18" y="468"/>
                    </a:lnTo>
                    <a:lnTo>
                      <a:pt x="73" y="465"/>
                    </a:lnTo>
                    <a:lnTo>
                      <a:pt x="118" y="450"/>
                    </a:lnTo>
                    <a:lnTo>
                      <a:pt x="162" y="423"/>
                    </a:lnTo>
                    <a:lnTo>
                      <a:pt x="199" y="421"/>
                    </a:lnTo>
                    <a:lnTo>
                      <a:pt x="243" y="351"/>
                    </a:lnTo>
                    <a:lnTo>
                      <a:pt x="256" y="356"/>
                    </a:lnTo>
                    <a:lnTo>
                      <a:pt x="288" y="332"/>
                    </a:lnTo>
                    <a:lnTo>
                      <a:pt x="280" y="314"/>
                    </a:lnTo>
                    <a:lnTo>
                      <a:pt x="283" y="303"/>
                    </a:lnTo>
                    <a:lnTo>
                      <a:pt x="251" y="7"/>
                    </a:lnTo>
                    <a:lnTo>
                      <a:pt x="248" y="0"/>
                    </a:lnTo>
                    <a:lnTo>
                      <a:pt x="76" y="19"/>
                    </a:lnTo>
                    <a:lnTo>
                      <a:pt x="44" y="36"/>
                    </a:lnTo>
                    <a:lnTo>
                      <a:pt x="15" y="26"/>
                    </a:lnTo>
                    <a:lnTo>
                      <a:pt x="36" y="270"/>
                    </a:lnTo>
                    <a:lnTo>
                      <a:pt x="31" y="322"/>
                    </a:lnTo>
                    <a:lnTo>
                      <a:pt x="42" y="351"/>
                    </a:lnTo>
                    <a:lnTo>
                      <a:pt x="29" y="406"/>
                    </a:lnTo>
                    <a:lnTo>
                      <a:pt x="10" y="431"/>
                    </a:lnTo>
                    <a:lnTo>
                      <a:pt x="0" y="469"/>
                    </a:lnTo>
                    <a:lnTo>
                      <a:pt x="10" y="48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7" name="Freeform 59"/>
              <p:cNvSpPr>
                <a:spLocks/>
              </p:cNvSpPr>
              <p:nvPr/>
            </p:nvSpPr>
            <p:spPr bwMode="auto">
              <a:xfrm>
                <a:off x="3821" y="1948"/>
                <a:ext cx="638" cy="319"/>
              </a:xfrm>
              <a:custGeom>
                <a:avLst/>
                <a:gdLst>
                  <a:gd name="T0" fmla="*/ 4 w 675"/>
                  <a:gd name="T1" fmla="*/ 259 h 336"/>
                  <a:gd name="T2" fmla="*/ 17 w 675"/>
                  <a:gd name="T3" fmla="*/ 258 h 336"/>
                  <a:gd name="T4" fmla="*/ 22 w 675"/>
                  <a:gd name="T5" fmla="*/ 228 h 336"/>
                  <a:gd name="T6" fmla="*/ 12 w 675"/>
                  <a:gd name="T7" fmla="*/ 228 h 336"/>
                  <a:gd name="T8" fmla="*/ 29 w 675"/>
                  <a:gd name="T9" fmla="*/ 204 h 336"/>
                  <a:gd name="T10" fmla="*/ 63 w 675"/>
                  <a:gd name="T11" fmla="*/ 215 h 336"/>
                  <a:gd name="T12" fmla="*/ 68 w 675"/>
                  <a:gd name="T13" fmla="*/ 181 h 336"/>
                  <a:gd name="T14" fmla="*/ 92 w 675"/>
                  <a:gd name="T15" fmla="*/ 172 h 336"/>
                  <a:gd name="T16" fmla="*/ 88 w 675"/>
                  <a:gd name="T17" fmla="*/ 164 h 336"/>
                  <a:gd name="T18" fmla="*/ 100 w 675"/>
                  <a:gd name="T19" fmla="*/ 134 h 336"/>
                  <a:gd name="T20" fmla="*/ 145 w 675"/>
                  <a:gd name="T21" fmla="*/ 132 h 336"/>
                  <a:gd name="T22" fmla="*/ 181 w 675"/>
                  <a:gd name="T23" fmla="*/ 120 h 336"/>
                  <a:gd name="T24" fmla="*/ 204 w 675"/>
                  <a:gd name="T25" fmla="*/ 104 h 336"/>
                  <a:gd name="T26" fmla="*/ 216 w 675"/>
                  <a:gd name="T27" fmla="*/ 98 h 336"/>
                  <a:gd name="T28" fmla="*/ 245 w 675"/>
                  <a:gd name="T29" fmla="*/ 96 h 336"/>
                  <a:gd name="T30" fmla="*/ 281 w 675"/>
                  <a:gd name="T31" fmla="*/ 40 h 336"/>
                  <a:gd name="T32" fmla="*/ 290 w 675"/>
                  <a:gd name="T33" fmla="*/ 43 h 336"/>
                  <a:gd name="T34" fmla="*/ 316 w 675"/>
                  <a:gd name="T35" fmla="*/ 25 h 336"/>
                  <a:gd name="T36" fmla="*/ 310 w 675"/>
                  <a:gd name="T37" fmla="*/ 9 h 336"/>
                  <a:gd name="T38" fmla="*/ 313 w 675"/>
                  <a:gd name="T39" fmla="*/ 0 h 336"/>
                  <a:gd name="T40" fmla="*/ 336 w 675"/>
                  <a:gd name="T41" fmla="*/ 0 h 336"/>
                  <a:gd name="T42" fmla="*/ 351 w 675"/>
                  <a:gd name="T43" fmla="*/ 6 h 336"/>
                  <a:gd name="T44" fmla="*/ 398 w 675"/>
                  <a:gd name="T45" fmla="*/ 32 h 336"/>
                  <a:gd name="T46" fmla="*/ 431 w 675"/>
                  <a:gd name="T47" fmla="*/ 31 h 336"/>
                  <a:gd name="T48" fmla="*/ 447 w 675"/>
                  <a:gd name="T49" fmla="*/ 22 h 336"/>
                  <a:gd name="T50" fmla="*/ 483 w 675"/>
                  <a:gd name="T51" fmla="*/ 45 h 336"/>
                  <a:gd name="T52" fmla="*/ 496 w 675"/>
                  <a:gd name="T53" fmla="*/ 89 h 336"/>
                  <a:gd name="T54" fmla="*/ 539 w 675"/>
                  <a:gd name="T55" fmla="*/ 121 h 336"/>
                  <a:gd name="T56" fmla="*/ 517 w 675"/>
                  <a:gd name="T57" fmla="*/ 144 h 336"/>
                  <a:gd name="T58" fmla="*/ 481 w 675"/>
                  <a:gd name="T59" fmla="*/ 181 h 336"/>
                  <a:gd name="T60" fmla="*/ 481 w 675"/>
                  <a:gd name="T61" fmla="*/ 189 h 336"/>
                  <a:gd name="T62" fmla="*/ 428 w 675"/>
                  <a:gd name="T63" fmla="*/ 223 h 336"/>
                  <a:gd name="T64" fmla="*/ 130 w 675"/>
                  <a:gd name="T65" fmla="*/ 251 h 336"/>
                  <a:gd name="T66" fmla="*/ 98 w 675"/>
                  <a:gd name="T67" fmla="*/ 249 h 336"/>
                  <a:gd name="T68" fmla="*/ 99 w 675"/>
                  <a:gd name="T69" fmla="*/ 265 h 336"/>
                  <a:gd name="T70" fmla="*/ 0 w 675"/>
                  <a:gd name="T71" fmla="*/ 273 h 336"/>
                  <a:gd name="T72" fmla="*/ 4 w 675"/>
                  <a:gd name="T73" fmla="*/ 259 h 336"/>
                  <a:gd name="T74" fmla="*/ 4 w 675"/>
                  <a:gd name="T75" fmla="*/ 259 h 3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5"/>
                  <a:gd name="T115" fmla="*/ 0 h 336"/>
                  <a:gd name="T116" fmla="*/ 675 w 675"/>
                  <a:gd name="T117" fmla="*/ 336 h 3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5" h="336">
                    <a:moveTo>
                      <a:pt x="4" y="319"/>
                    </a:moveTo>
                    <a:lnTo>
                      <a:pt x="21" y="317"/>
                    </a:lnTo>
                    <a:lnTo>
                      <a:pt x="26" y="281"/>
                    </a:lnTo>
                    <a:lnTo>
                      <a:pt x="16" y="280"/>
                    </a:lnTo>
                    <a:lnTo>
                      <a:pt x="37" y="251"/>
                    </a:lnTo>
                    <a:lnTo>
                      <a:pt x="79" y="264"/>
                    </a:lnTo>
                    <a:lnTo>
                      <a:pt x="85" y="223"/>
                    </a:lnTo>
                    <a:lnTo>
                      <a:pt x="115" y="212"/>
                    </a:lnTo>
                    <a:lnTo>
                      <a:pt x="110" y="202"/>
                    </a:lnTo>
                    <a:lnTo>
                      <a:pt x="126" y="165"/>
                    </a:lnTo>
                    <a:lnTo>
                      <a:pt x="181" y="162"/>
                    </a:lnTo>
                    <a:lnTo>
                      <a:pt x="226" y="147"/>
                    </a:lnTo>
                    <a:lnTo>
                      <a:pt x="255" y="128"/>
                    </a:lnTo>
                    <a:lnTo>
                      <a:pt x="270" y="120"/>
                    </a:lnTo>
                    <a:lnTo>
                      <a:pt x="307" y="118"/>
                    </a:lnTo>
                    <a:lnTo>
                      <a:pt x="351" y="48"/>
                    </a:lnTo>
                    <a:lnTo>
                      <a:pt x="364" y="53"/>
                    </a:lnTo>
                    <a:lnTo>
                      <a:pt x="396" y="29"/>
                    </a:lnTo>
                    <a:lnTo>
                      <a:pt x="388" y="11"/>
                    </a:lnTo>
                    <a:lnTo>
                      <a:pt x="391" y="0"/>
                    </a:lnTo>
                    <a:lnTo>
                      <a:pt x="421" y="0"/>
                    </a:lnTo>
                    <a:lnTo>
                      <a:pt x="440" y="6"/>
                    </a:lnTo>
                    <a:lnTo>
                      <a:pt x="498" y="40"/>
                    </a:lnTo>
                    <a:lnTo>
                      <a:pt x="540" y="39"/>
                    </a:lnTo>
                    <a:lnTo>
                      <a:pt x="560" y="26"/>
                    </a:lnTo>
                    <a:lnTo>
                      <a:pt x="605" y="55"/>
                    </a:lnTo>
                    <a:lnTo>
                      <a:pt x="621" y="110"/>
                    </a:lnTo>
                    <a:lnTo>
                      <a:pt x="675" y="149"/>
                    </a:lnTo>
                    <a:lnTo>
                      <a:pt x="649" y="178"/>
                    </a:lnTo>
                    <a:lnTo>
                      <a:pt x="602" y="223"/>
                    </a:lnTo>
                    <a:lnTo>
                      <a:pt x="602" y="233"/>
                    </a:lnTo>
                    <a:lnTo>
                      <a:pt x="536" y="275"/>
                    </a:lnTo>
                    <a:lnTo>
                      <a:pt x="163" y="309"/>
                    </a:lnTo>
                    <a:lnTo>
                      <a:pt x="123" y="307"/>
                    </a:lnTo>
                    <a:lnTo>
                      <a:pt x="124" y="327"/>
                    </a:lnTo>
                    <a:lnTo>
                      <a:pt x="0" y="336"/>
                    </a:lnTo>
                    <a:lnTo>
                      <a:pt x="4" y="31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8" name="Freeform 60"/>
              <p:cNvSpPr>
                <a:spLocks/>
              </p:cNvSpPr>
              <p:nvPr/>
            </p:nvSpPr>
            <p:spPr bwMode="auto">
              <a:xfrm>
                <a:off x="3753" y="2186"/>
                <a:ext cx="752" cy="249"/>
              </a:xfrm>
              <a:custGeom>
                <a:avLst/>
                <a:gdLst>
                  <a:gd name="T0" fmla="*/ 10 w 793"/>
                  <a:gd name="T1" fmla="*/ 175 h 262"/>
                  <a:gd name="T2" fmla="*/ 9 w 793"/>
                  <a:gd name="T3" fmla="*/ 173 h 262"/>
                  <a:gd name="T4" fmla="*/ 25 w 793"/>
                  <a:gd name="T5" fmla="*/ 158 h 262"/>
                  <a:gd name="T6" fmla="*/ 42 w 793"/>
                  <a:gd name="T7" fmla="*/ 125 h 262"/>
                  <a:gd name="T8" fmla="*/ 38 w 793"/>
                  <a:gd name="T9" fmla="*/ 118 h 262"/>
                  <a:gd name="T10" fmla="*/ 46 w 793"/>
                  <a:gd name="T11" fmla="*/ 101 h 262"/>
                  <a:gd name="T12" fmla="*/ 46 w 793"/>
                  <a:gd name="T13" fmla="*/ 83 h 262"/>
                  <a:gd name="T14" fmla="*/ 58 w 793"/>
                  <a:gd name="T15" fmla="*/ 69 h 262"/>
                  <a:gd name="T16" fmla="*/ 157 w 793"/>
                  <a:gd name="T17" fmla="*/ 62 h 262"/>
                  <a:gd name="T18" fmla="*/ 157 w 793"/>
                  <a:gd name="T19" fmla="*/ 46 h 262"/>
                  <a:gd name="T20" fmla="*/ 189 w 793"/>
                  <a:gd name="T21" fmla="*/ 47 h 262"/>
                  <a:gd name="T22" fmla="*/ 487 w 793"/>
                  <a:gd name="T23" fmla="*/ 20 h 262"/>
                  <a:gd name="T24" fmla="*/ 635 w 793"/>
                  <a:gd name="T25" fmla="*/ 0 h 262"/>
                  <a:gd name="T26" fmla="*/ 609 w 793"/>
                  <a:gd name="T27" fmla="*/ 51 h 262"/>
                  <a:gd name="T28" fmla="*/ 568 w 793"/>
                  <a:gd name="T29" fmla="*/ 61 h 262"/>
                  <a:gd name="T30" fmla="*/ 549 w 793"/>
                  <a:gd name="T31" fmla="*/ 86 h 262"/>
                  <a:gd name="T32" fmla="*/ 477 w 793"/>
                  <a:gd name="T33" fmla="*/ 129 h 262"/>
                  <a:gd name="T34" fmla="*/ 473 w 793"/>
                  <a:gd name="T35" fmla="*/ 145 h 262"/>
                  <a:gd name="T36" fmla="*/ 454 w 793"/>
                  <a:gd name="T37" fmla="*/ 155 h 262"/>
                  <a:gd name="T38" fmla="*/ 454 w 793"/>
                  <a:gd name="T39" fmla="*/ 175 h 262"/>
                  <a:gd name="T40" fmla="*/ 356 w 793"/>
                  <a:gd name="T41" fmla="*/ 186 h 262"/>
                  <a:gd name="T42" fmla="*/ 159 w 793"/>
                  <a:gd name="T43" fmla="*/ 205 h 262"/>
                  <a:gd name="T44" fmla="*/ 0 w 793"/>
                  <a:gd name="T45" fmla="*/ 214 h 262"/>
                  <a:gd name="T46" fmla="*/ 10 w 793"/>
                  <a:gd name="T47" fmla="*/ 175 h 262"/>
                  <a:gd name="T48" fmla="*/ 10 w 793"/>
                  <a:gd name="T49" fmla="*/ 175 h 2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3"/>
                  <a:gd name="T76" fmla="*/ 0 h 262"/>
                  <a:gd name="T77" fmla="*/ 793 w 793"/>
                  <a:gd name="T78" fmla="*/ 262 h 2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3" h="262">
                    <a:moveTo>
                      <a:pt x="14" y="215"/>
                    </a:moveTo>
                    <a:lnTo>
                      <a:pt x="9" y="212"/>
                    </a:lnTo>
                    <a:lnTo>
                      <a:pt x="32" y="194"/>
                    </a:lnTo>
                    <a:lnTo>
                      <a:pt x="53" y="153"/>
                    </a:lnTo>
                    <a:lnTo>
                      <a:pt x="47" y="144"/>
                    </a:lnTo>
                    <a:lnTo>
                      <a:pt x="58" y="124"/>
                    </a:lnTo>
                    <a:lnTo>
                      <a:pt x="58" y="102"/>
                    </a:lnTo>
                    <a:lnTo>
                      <a:pt x="73" y="85"/>
                    </a:lnTo>
                    <a:lnTo>
                      <a:pt x="197" y="76"/>
                    </a:lnTo>
                    <a:lnTo>
                      <a:pt x="196" y="56"/>
                    </a:lnTo>
                    <a:lnTo>
                      <a:pt x="236" y="58"/>
                    </a:lnTo>
                    <a:lnTo>
                      <a:pt x="609" y="24"/>
                    </a:lnTo>
                    <a:lnTo>
                      <a:pt x="793" y="0"/>
                    </a:lnTo>
                    <a:lnTo>
                      <a:pt x="761" y="63"/>
                    </a:lnTo>
                    <a:lnTo>
                      <a:pt x="709" y="74"/>
                    </a:lnTo>
                    <a:lnTo>
                      <a:pt x="686" y="105"/>
                    </a:lnTo>
                    <a:lnTo>
                      <a:pt x="596" y="158"/>
                    </a:lnTo>
                    <a:lnTo>
                      <a:pt x="591" y="178"/>
                    </a:lnTo>
                    <a:lnTo>
                      <a:pt x="568" y="189"/>
                    </a:lnTo>
                    <a:lnTo>
                      <a:pt x="568" y="215"/>
                    </a:lnTo>
                    <a:lnTo>
                      <a:pt x="445" y="228"/>
                    </a:lnTo>
                    <a:lnTo>
                      <a:pt x="199" y="251"/>
                    </a:lnTo>
                    <a:lnTo>
                      <a:pt x="0" y="262"/>
                    </a:lnTo>
                    <a:lnTo>
                      <a:pt x="14" y="21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69" name="Freeform 61"/>
              <p:cNvSpPr>
                <a:spLocks/>
              </p:cNvSpPr>
              <p:nvPr/>
            </p:nvSpPr>
            <p:spPr bwMode="auto">
              <a:xfrm>
                <a:off x="3649" y="2425"/>
                <a:ext cx="311" cy="529"/>
              </a:xfrm>
              <a:custGeom>
                <a:avLst/>
                <a:gdLst>
                  <a:gd name="T0" fmla="*/ 19 w 331"/>
                  <a:gd name="T1" fmla="*/ 318 h 556"/>
                  <a:gd name="T2" fmla="*/ 43 w 331"/>
                  <a:gd name="T3" fmla="*/ 282 h 556"/>
                  <a:gd name="T4" fmla="*/ 36 w 331"/>
                  <a:gd name="T5" fmla="*/ 273 h 556"/>
                  <a:gd name="T6" fmla="*/ 26 w 331"/>
                  <a:gd name="T7" fmla="*/ 200 h 556"/>
                  <a:gd name="T8" fmla="*/ 22 w 331"/>
                  <a:gd name="T9" fmla="*/ 149 h 556"/>
                  <a:gd name="T10" fmla="*/ 40 w 331"/>
                  <a:gd name="T11" fmla="*/ 93 h 556"/>
                  <a:gd name="T12" fmla="*/ 69 w 331"/>
                  <a:gd name="T13" fmla="*/ 54 h 556"/>
                  <a:gd name="T14" fmla="*/ 66 w 331"/>
                  <a:gd name="T15" fmla="*/ 44 h 556"/>
                  <a:gd name="T16" fmla="*/ 87 w 331"/>
                  <a:gd name="T17" fmla="*/ 10 h 556"/>
                  <a:gd name="T18" fmla="*/ 246 w 331"/>
                  <a:gd name="T19" fmla="*/ 0 h 556"/>
                  <a:gd name="T20" fmla="*/ 255 w 331"/>
                  <a:gd name="T21" fmla="*/ 9 h 556"/>
                  <a:gd name="T22" fmla="*/ 246 w 331"/>
                  <a:gd name="T23" fmla="*/ 292 h 556"/>
                  <a:gd name="T24" fmla="*/ 265 w 331"/>
                  <a:gd name="T25" fmla="*/ 428 h 556"/>
                  <a:gd name="T26" fmla="*/ 256 w 331"/>
                  <a:gd name="T27" fmla="*/ 435 h 556"/>
                  <a:gd name="T28" fmla="*/ 223 w 331"/>
                  <a:gd name="T29" fmla="*/ 427 h 556"/>
                  <a:gd name="T30" fmla="*/ 173 w 331"/>
                  <a:gd name="T31" fmla="*/ 456 h 556"/>
                  <a:gd name="T32" fmla="*/ 147 w 331"/>
                  <a:gd name="T33" fmla="*/ 413 h 556"/>
                  <a:gd name="T34" fmla="*/ 150 w 331"/>
                  <a:gd name="T35" fmla="*/ 381 h 556"/>
                  <a:gd name="T36" fmla="*/ 0 w 331"/>
                  <a:gd name="T37" fmla="*/ 386 h 556"/>
                  <a:gd name="T38" fmla="*/ 19 w 331"/>
                  <a:gd name="T39" fmla="*/ 318 h 556"/>
                  <a:gd name="T40" fmla="*/ 19 w 331"/>
                  <a:gd name="T41" fmla="*/ 318 h 5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1"/>
                  <a:gd name="T64" fmla="*/ 0 h 556"/>
                  <a:gd name="T65" fmla="*/ 331 w 331"/>
                  <a:gd name="T66" fmla="*/ 556 h 5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1" h="556">
                    <a:moveTo>
                      <a:pt x="23" y="388"/>
                    </a:moveTo>
                    <a:lnTo>
                      <a:pt x="55" y="344"/>
                    </a:lnTo>
                    <a:lnTo>
                      <a:pt x="44" y="333"/>
                    </a:lnTo>
                    <a:lnTo>
                      <a:pt x="33" y="244"/>
                    </a:lnTo>
                    <a:lnTo>
                      <a:pt x="26" y="182"/>
                    </a:lnTo>
                    <a:lnTo>
                      <a:pt x="50" y="114"/>
                    </a:lnTo>
                    <a:lnTo>
                      <a:pt x="86" y="66"/>
                    </a:lnTo>
                    <a:lnTo>
                      <a:pt x="83" y="53"/>
                    </a:lnTo>
                    <a:lnTo>
                      <a:pt x="109" y="11"/>
                    </a:lnTo>
                    <a:lnTo>
                      <a:pt x="308" y="0"/>
                    </a:lnTo>
                    <a:lnTo>
                      <a:pt x="318" y="9"/>
                    </a:lnTo>
                    <a:lnTo>
                      <a:pt x="308" y="356"/>
                    </a:lnTo>
                    <a:lnTo>
                      <a:pt x="331" y="522"/>
                    </a:lnTo>
                    <a:lnTo>
                      <a:pt x="322" y="530"/>
                    </a:lnTo>
                    <a:lnTo>
                      <a:pt x="279" y="521"/>
                    </a:lnTo>
                    <a:lnTo>
                      <a:pt x="216" y="556"/>
                    </a:lnTo>
                    <a:lnTo>
                      <a:pt x="183" y="503"/>
                    </a:lnTo>
                    <a:lnTo>
                      <a:pt x="188" y="464"/>
                    </a:lnTo>
                    <a:lnTo>
                      <a:pt x="0" y="472"/>
                    </a:lnTo>
                    <a:lnTo>
                      <a:pt x="23" y="38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0" name="Freeform 62"/>
              <p:cNvSpPr>
                <a:spLocks/>
              </p:cNvSpPr>
              <p:nvPr/>
            </p:nvSpPr>
            <p:spPr bwMode="auto">
              <a:xfrm>
                <a:off x="3940" y="2402"/>
                <a:ext cx="335" cy="535"/>
              </a:xfrm>
              <a:custGeom>
                <a:avLst/>
                <a:gdLst>
                  <a:gd name="T0" fmla="*/ 9 w 354"/>
                  <a:gd name="T1" fmla="*/ 28 h 563"/>
                  <a:gd name="T2" fmla="*/ 0 w 354"/>
                  <a:gd name="T3" fmla="*/ 313 h 563"/>
                  <a:gd name="T4" fmla="*/ 19 w 354"/>
                  <a:gd name="T5" fmla="*/ 451 h 563"/>
                  <a:gd name="T6" fmla="*/ 38 w 354"/>
                  <a:gd name="T7" fmla="*/ 458 h 563"/>
                  <a:gd name="T8" fmla="*/ 55 w 354"/>
                  <a:gd name="T9" fmla="*/ 445 h 563"/>
                  <a:gd name="T10" fmla="*/ 66 w 354"/>
                  <a:gd name="T11" fmla="*/ 458 h 563"/>
                  <a:gd name="T12" fmla="*/ 49 w 354"/>
                  <a:gd name="T13" fmla="*/ 465 h 563"/>
                  <a:gd name="T14" fmla="*/ 90 w 354"/>
                  <a:gd name="T15" fmla="*/ 456 h 563"/>
                  <a:gd name="T16" fmla="*/ 97 w 354"/>
                  <a:gd name="T17" fmla="*/ 442 h 563"/>
                  <a:gd name="T18" fmla="*/ 92 w 354"/>
                  <a:gd name="T19" fmla="*/ 436 h 563"/>
                  <a:gd name="T20" fmla="*/ 95 w 354"/>
                  <a:gd name="T21" fmla="*/ 423 h 563"/>
                  <a:gd name="T22" fmla="*/ 75 w 354"/>
                  <a:gd name="T23" fmla="*/ 404 h 563"/>
                  <a:gd name="T24" fmla="*/ 76 w 354"/>
                  <a:gd name="T25" fmla="*/ 389 h 563"/>
                  <a:gd name="T26" fmla="*/ 284 w 354"/>
                  <a:gd name="T27" fmla="*/ 370 h 563"/>
                  <a:gd name="T28" fmla="*/ 266 w 354"/>
                  <a:gd name="T29" fmla="*/ 299 h 563"/>
                  <a:gd name="T30" fmla="*/ 276 w 354"/>
                  <a:gd name="T31" fmla="*/ 254 h 563"/>
                  <a:gd name="T32" fmla="*/ 250 w 354"/>
                  <a:gd name="T33" fmla="*/ 197 h 563"/>
                  <a:gd name="T34" fmla="*/ 197 w 354"/>
                  <a:gd name="T35" fmla="*/ 0 h 563"/>
                  <a:gd name="T36" fmla="*/ 0 w 354"/>
                  <a:gd name="T37" fmla="*/ 19 h 563"/>
                  <a:gd name="T38" fmla="*/ 9 w 354"/>
                  <a:gd name="T39" fmla="*/ 28 h 563"/>
                  <a:gd name="T40" fmla="*/ 9 w 354"/>
                  <a:gd name="T41" fmla="*/ 28 h 5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3"/>
                  <a:gd name="T65" fmla="*/ 354 w 354"/>
                  <a:gd name="T66" fmla="*/ 563 h 5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3">
                    <a:moveTo>
                      <a:pt x="10" y="32"/>
                    </a:moveTo>
                    <a:lnTo>
                      <a:pt x="0" y="379"/>
                    </a:lnTo>
                    <a:lnTo>
                      <a:pt x="23" y="545"/>
                    </a:lnTo>
                    <a:lnTo>
                      <a:pt x="47" y="552"/>
                    </a:lnTo>
                    <a:lnTo>
                      <a:pt x="68" y="539"/>
                    </a:lnTo>
                    <a:lnTo>
                      <a:pt x="82" y="552"/>
                    </a:lnTo>
                    <a:lnTo>
                      <a:pt x="61" y="563"/>
                    </a:lnTo>
                    <a:lnTo>
                      <a:pt x="112" y="550"/>
                    </a:lnTo>
                    <a:lnTo>
                      <a:pt x="121" y="534"/>
                    </a:lnTo>
                    <a:lnTo>
                      <a:pt x="115" y="526"/>
                    </a:lnTo>
                    <a:lnTo>
                      <a:pt x="118" y="511"/>
                    </a:lnTo>
                    <a:lnTo>
                      <a:pt x="94" y="490"/>
                    </a:lnTo>
                    <a:lnTo>
                      <a:pt x="95" y="471"/>
                    </a:lnTo>
                    <a:lnTo>
                      <a:pt x="354" y="448"/>
                    </a:lnTo>
                    <a:lnTo>
                      <a:pt x="332" y="361"/>
                    </a:lnTo>
                    <a:lnTo>
                      <a:pt x="346" y="307"/>
                    </a:lnTo>
                    <a:lnTo>
                      <a:pt x="312" y="238"/>
                    </a:lnTo>
                    <a:lnTo>
                      <a:pt x="246" y="0"/>
                    </a:lnTo>
                    <a:lnTo>
                      <a:pt x="0" y="23"/>
                    </a:lnTo>
                    <a:lnTo>
                      <a:pt x="10" y="3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1" name="Freeform 63"/>
              <p:cNvSpPr>
                <a:spLocks/>
              </p:cNvSpPr>
              <p:nvPr/>
            </p:nvSpPr>
            <p:spPr bwMode="auto">
              <a:xfrm>
                <a:off x="4173" y="2376"/>
                <a:ext cx="473" cy="485"/>
              </a:xfrm>
              <a:custGeom>
                <a:avLst/>
                <a:gdLst>
                  <a:gd name="T0" fmla="*/ 53 w 500"/>
                  <a:gd name="T1" fmla="*/ 218 h 512"/>
                  <a:gd name="T2" fmla="*/ 80 w 500"/>
                  <a:gd name="T3" fmla="*/ 274 h 512"/>
                  <a:gd name="T4" fmla="*/ 69 w 500"/>
                  <a:gd name="T5" fmla="*/ 319 h 512"/>
                  <a:gd name="T6" fmla="*/ 86 w 500"/>
                  <a:gd name="T7" fmla="*/ 390 h 512"/>
                  <a:gd name="T8" fmla="*/ 101 w 500"/>
                  <a:gd name="T9" fmla="*/ 415 h 512"/>
                  <a:gd name="T10" fmla="*/ 317 w 500"/>
                  <a:gd name="T11" fmla="*/ 401 h 512"/>
                  <a:gd name="T12" fmla="*/ 320 w 500"/>
                  <a:gd name="T13" fmla="*/ 417 h 512"/>
                  <a:gd name="T14" fmla="*/ 332 w 500"/>
                  <a:gd name="T15" fmla="*/ 419 h 512"/>
                  <a:gd name="T16" fmla="*/ 326 w 500"/>
                  <a:gd name="T17" fmla="*/ 384 h 512"/>
                  <a:gd name="T18" fmla="*/ 336 w 500"/>
                  <a:gd name="T19" fmla="*/ 376 h 512"/>
                  <a:gd name="T20" fmla="*/ 367 w 500"/>
                  <a:gd name="T21" fmla="*/ 380 h 512"/>
                  <a:gd name="T22" fmla="*/ 373 w 500"/>
                  <a:gd name="T23" fmla="*/ 358 h 512"/>
                  <a:gd name="T24" fmla="*/ 369 w 500"/>
                  <a:gd name="T25" fmla="*/ 324 h 512"/>
                  <a:gd name="T26" fmla="*/ 381 w 500"/>
                  <a:gd name="T27" fmla="*/ 314 h 512"/>
                  <a:gd name="T28" fmla="*/ 400 w 500"/>
                  <a:gd name="T29" fmla="*/ 250 h 512"/>
                  <a:gd name="T30" fmla="*/ 386 w 500"/>
                  <a:gd name="T31" fmla="*/ 248 h 512"/>
                  <a:gd name="T32" fmla="*/ 335 w 500"/>
                  <a:gd name="T33" fmla="*/ 166 h 512"/>
                  <a:gd name="T34" fmla="*/ 223 w 500"/>
                  <a:gd name="T35" fmla="*/ 62 h 512"/>
                  <a:gd name="T36" fmla="*/ 174 w 500"/>
                  <a:gd name="T37" fmla="*/ 30 h 512"/>
                  <a:gd name="T38" fmla="*/ 189 w 500"/>
                  <a:gd name="T39" fmla="*/ 0 h 512"/>
                  <a:gd name="T40" fmla="*/ 98 w 500"/>
                  <a:gd name="T41" fmla="*/ 11 h 512"/>
                  <a:gd name="T42" fmla="*/ 0 w 500"/>
                  <a:gd name="T43" fmla="*/ 24 h 512"/>
                  <a:gd name="T44" fmla="*/ 53 w 500"/>
                  <a:gd name="T45" fmla="*/ 218 h 512"/>
                  <a:gd name="T46" fmla="*/ 53 w 500"/>
                  <a:gd name="T47" fmla="*/ 218 h 5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2"/>
                  <a:gd name="T74" fmla="*/ 500 w 500"/>
                  <a:gd name="T75" fmla="*/ 512 h 5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2">
                    <a:moveTo>
                      <a:pt x="66" y="266"/>
                    </a:moveTo>
                    <a:lnTo>
                      <a:pt x="100" y="335"/>
                    </a:lnTo>
                    <a:lnTo>
                      <a:pt x="86" y="389"/>
                    </a:lnTo>
                    <a:lnTo>
                      <a:pt x="108" y="476"/>
                    </a:lnTo>
                    <a:lnTo>
                      <a:pt x="126" y="507"/>
                    </a:lnTo>
                    <a:lnTo>
                      <a:pt x="395" y="491"/>
                    </a:lnTo>
                    <a:lnTo>
                      <a:pt x="398" y="510"/>
                    </a:lnTo>
                    <a:lnTo>
                      <a:pt x="414" y="512"/>
                    </a:lnTo>
                    <a:lnTo>
                      <a:pt x="408" y="470"/>
                    </a:lnTo>
                    <a:lnTo>
                      <a:pt x="419" y="458"/>
                    </a:lnTo>
                    <a:lnTo>
                      <a:pt x="458" y="465"/>
                    </a:lnTo>
                    <a:lnTo>
                      <a:pt x="465" y="436"/>
                    </a:lnTo>
                    <a:lnTo>
                      <a:pt x="460" y="395"/>
                    </a:lnTo>
                    <a:lnTo>
                      <a:pt x="476" y="384"/>
                    </a:lnTo>
                    <a:lnTo>
                      <a:pt x="500" y="306"/>
                    </a:lnTo>
                    <a:lnTo>
                      <a:pt x="482" y="303"/>
                    </a:lnTo>
                    <a:lnTo>
                      <a:pt x="418" y="203"/>
                    </a:lnTo>
                    <a:lnTo>
                      <a:pt x="278" y="76"/>
                    </a:lnTo>
                    <a:lnTo>
                      <a:pt x="217" y="38"/>
                    </a:lnTo>
                    <a:lnTo>
                      <a:pt x="236" y="0"/>
                    </a:lnTo>
                    <a:lnTo>
                      <a:pt x="123" y="15"/>
                    </a:lnTo>
                    <a:lnTo>
                      <a:pt x="0" y="28"/>
                    </a:lnTo>
                    <a:lnTo>
                      <a:pt x="66" y="266"/>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2" name="Freeform 64"/>
              <p:cNvSpPr>
                <a:spLocks/>
              </p:cNvSpPr>
              <p:nvPr/>
            </p:nvSpPr>
            <p:spPr bwMode="auto">
              <a:xfrm>
                <a:off x="4029" y="2811"/>
                <a:ext cx="797" cy="594"/>
              </a:xfrm>
              <a:custGeom>
                <a:avLst/>
                <a:gdLst>
                  <a:gd name="T0" fmla="*/ 0 w 845"/>
                  <a:gd name="T1" fmla="*/ 49 h 622"/>
                  <a:gd name="T2" fmla="*/ 20 w 845"/>
                  <a:gd name="T3" fmla="*/ 67 h 622"/>
                  <a:gd name="T4" fmla="*/ 17 w 845"/>
                  <a:gd name="T5" fmla="*/ 80 h 622"/>
                  <a:gd name="T6" fmla="*/ 23 w 845"/>
                  <a:gd name="T7" fmla="*/ 86 h 622"/>
                  <a:gd name="T8" fmla="*/ 14 w 845"/>
                  <a:gd name="T9" fmla="*/ 99 h 622"/>
                  <a:gd name="T10" fmla="*/ 93 w 845"/>
                  <a:gd name="T11" fmla="*/ 71 h 622"/>
                  <a:gd name="T12" fmla="*/ 194 w 845"/>
                  <a:gd name="T13" fmla="*/ 136 h 622"/>
                  <a:gd name="T14" fmla="*/ 276 w 845"/>
                  <a:gd name="T15" fmla="*/ 91 h 622"/>
                  <a:gd name="T16" fmla="*/ 324 w 845"/>
                  <a:gd name="T17" fmla="*/ 102 h 622"/>
                  <a:gd name="T18" fmla="*/ 386 w 845"/>
                  <a:gd name="T19" fmla="*/ 164 h 622"/>
                  <a:gd name="T20" fmla="*/ 406 w 845"/>
                  <a:gd name="T21" fmla="*/ 164 h 622"/>
                  <a:gd name="T22" fmla="*/ 427 w 845"/>
                  <a:gd name="T23" fmla="*/ 206 h 622"/>
                  <a:gd name="T24" fmla="*/ 422 w 845"/>
                  <a:gd name="T25" fmla="*/ 288 h 622"/>
                  <a:gd name="T26" fmla="*/ 435 w 845"/>
                  <a:gd name="T27" fmla="*/ 297 h 622"/>
                  <a:gd name="T28" fmla="*/ 439 w 845"/>
                  <a:gd name="T29" fmla="*/ 283 h 622"/>
                  <a:gd name="T30" fmla="*/ 458 w 845"/>
                  <a:gd name="T31" fmla="*/ 283 h 622"/>
                  <a:gd name="T32" fmla="*/ 439 w 845"/>
                  <a:gd name="T33" fmla="*/ 321 h 622"/>
                  <a:gd name="T34" fmla="*/ 490 w 845"/>
                  <a:gd name="T35" fmla="*/ 376 h 622"/>
                  <a:gd name="T36" fmla="*/ 498 w 845"/>
                  <a:gd name="T37" fmla="*/ 359 h 622"/>
                  <a:gd name="T38" fmla="*/ 502 w 845"/>
                  <a:gd name="T39" fmla="*/ 399 h 622"/>
                  <a:gd name="T40" fmla="*/ 519 w 845"/>
                  <a:gd name="T41" fmla="*/ 405 h 622"/>
                  <a:gd name="T42" fmla="*/ 536 w 845"/>
                  <a:gd name="T43" fmla="*/ 452 h 622"/>
                  <a:gd name="T44" fmla="*/ 553 w 845"/>
                  <a:gd name="T45" fmla="*/ 452 h 622"/>
                  <a:gd name="T46" fmla="*/ 595 w 845"/>
                  <a:gd name="T47" fmla="*/ 494 h 622"/>
                  <a:gd name="T48" fmla="*/ 616 w 845"/>
                  <a:gd name="T49" fmla="*/ 497 h 622"/>
                  <a:gd name="T50" fmla="*/ 616 w 845"/>
                  <a:gd name="T51" fmla="*/ 503 h 622"/>
                  <a:gd name="T52" fmla="*/ 599 w 845"/>
                  <a:gd name="T53" fmla="*/ 514 h 622"/>
                  <a:gd name="T54" fmla="*/ 635 w 845"/>
                  <a:gd name="T55" fmla="*/ 510 h 622"/>
                  <a:gd name="T56" fmla="*/ 657 w 845"/>
                  <a:gd name="T57" fmla="*/ 499 h 622"/>
                  <a:gd name="T58" fmla="*/ 669 w 845"/>
                  <a:gd name="T59" fmla="*/ 440 h 622"/>
                  <a:gd name="T60" fmla="*/ 676 w 845"/>
                  <a:gd name="T61" fmla="*/ 442 h 622"/>
                  <a:gd name="T62" fmla="*/ 669 w 845"/>
                  <a:gd name="T63" fmla="*/ 360 h 622"/>
                  <a:gd name="T64" fmla="*/ 661 w 845"/>
                  <a:gd name="T65" fmla="*/ 337 h 622"/>
                  <a:gd name="T66" fmla="*/ 588 w 845"/>
                  <a:gd name="T67" fmla="*/ 215 h 622"/>
                  <a:gd name="T68" fmla="*/ 532 w 845"/>
                  <a:gd name="T69" fmla="*/ 102 h 622"/>
                  <a:gd name="T70" fmla="*/ 497 w 845"/>
                  <a:gd name="T71" fmla="*/ 10 h 622"/>
                  <a:gd name="T72" fmla="*/ 488 w 845"/>
                  <a:gd name="T73" fmla="*/ 7 h 622"/>
                  <a:gd name="T74" fmla="*/ 457 w 845"/>
                  <a:gd name="T75" fmla="*/ 0 h 622"/>
                  <a:gd name="T76" fmla="*/ 448 w 845"/>
                  <a:gd name="T77" fmla="*/ 10 h 622"/>
                  <a:gd name="T78" fmla="*/ 452 w 845"/>
                  <a:gd name="T79" fmla="*/ 45 h 622"/>
                  <a:gd name="T80" fmla="*/ 440 w 845"/>
                  <a:gd name="T81" fmla="*/ 44 h 622"/>
                  <a:gd name="T82" fmla="*/ 437 w 845"/>
                  <a:gd name="T83" fmla="*/ 28 h 622"/>
                  <a:gd name="T84" fmla="*/ 222 w 845"/>
                  <a:gd name="T85" fmla="*/ 41 h 622"/>
                  <a:gd name="T86" fmla="*/ 208 w 845"/>
                  <a:gd name="T87" fmla="*/ 14 h 622"/>
                  <a:gd name="T88" fmla="*/ 1 w 845"/>
                  <a:gd name="T89" fmla="*/ 33 h 622"/>
                  <a:gd name="T90" fmla="*/ 0 w 845"/>
                  <a:gd name="T91" fmla="*/ 49 h 622"/>
                  <a:gd name="T92" fmla="*/ 0 w 845"/>
                  <a:gd name="T93" fmla="*/ 49 h 6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5"/>
                  <a:gd name="T142" fmla="*/ 0 h 622"/>
                  <a:gd name="T143" fmla="*/ 845 w 845"/>
                  <a:gd name="T144" fmla="*/ 622 h 6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5" h="622">
                    <a:moveTo>
                      <a:pt x="0" y="60"/>
                    </a:moveTo>
                    <a:lnTo>
                      <a:pt x="24" y="81"/>
                    </a:lnTo>
                    <a:lnTo>
                      <a:pt x="21" y="96"/>
                    </a:lnTo>
                    <a:lnTo>
                      <a:pt x="27" y="104"/>
                    </a:lnTo>
                    <a:lnTo>
                      <a:pt x="18" y="120"/>
                    </a:lnTo>
                    <a:lnTo>
                      <a:pt x="116" y="86"/>
                    </a:lnTo>
                    <a:lnTo>
                      <a:pt x="243" y="165"/>
                    </a:lnTo>
                    <a:lnTo>
                      <a:pt x="346" y="110"/>
                    </a:lnTo>
                    <a:lnTo>
                      <a:pt x="406" y="123"/>
                    </a:lnTo>
                    <a:lnTo>
                      <a:pt x="482" y="198"/>
                    </a:lnTo>
                    <a:lnTo>
                      <a:pt x="508" y="198"/>
                    </a:lnTo>
                    <a:lnTo>
                      <a:pt x="534" y="250"/>
                    </a:lnTo>
                    <a:lnTo>
                      <a:pt x="528" y="348"/>
                    </a:lnTo>
                    <a:lnTo>
                      <a:pt x="545" y="360"/>
                    </a:lnTo>
                    <a:lnTo>
                      <a:pt x="549" y="342"/>
                    </a:lnTo>
                    <a:lnTo>
                      <a:pt x="573" y="342"/>
                    </a:lnTo>
                    <a:lnTo>
                      <a:pt x="549" y="389"/>
                    </a:lnTo>
                    <a:lnTo>
                      <a:pt x="613" y="454"/>
                    </a:lnTo>
                    <a:lnTo>
                      <a:pt x="623" y="434"/>
                    </a:lnTo>
                    <a:lnTo>
                      <a:pt x="628" y="481"/>
                    </a:lnTo>
                    <a:lnTo>
                      <a:pt x="649" y="491"/>
                    </a:lnTo>
                    <a:lnTo>
                      <a:pt x="672" y="546"/>
                    </a:lnTo>
                    <a:lnTo>
                      <a:pt x="693" y="546"/>
                    </a:lnTo>
                    <a:lnTo>
                      <a:pt x="743" y="598"/>
                    </a:lnTo>
                    <a:lnTo>
                      <a:pt x="770" y="601"/>
                    </a:lnTo>
                    <a:lnTo>
                      <a:pt x="770" y="609"/>
                    </a:lnTo>
                    <a:lnTo>
                      <a:pt x="751" y="622"/>
                    </a:lnTo>
                    <a:lnTo>
                      <a:pt x="795" y="617"/>
                    </a:lnTo>
                    <a:lnTo>
                      <a:pt x="822" y="604"/>
                    </a:lnTo>
                    <a:lnTo>
                      <a:pt x="837" y="533"/>
                    </a:lnTo>
                    <a:lnTo>
                      <a:pt x="845" y="536"/>
                    </a:lnTo>
                    <a:lnTo>
                      <a:pt x="837" y="436"/>
                    </a:lnTo>
                    <a:lnTo>
                      <a:pt x="827" y="407"/>
                    </a:lnTo>
                    <a:lnTo>
                      <a:pt x="736" y="261"/>
                    </a:lnTo>
                    <a:lnTo>
                      <a:pt x="665" y="123"/>
                    </a:lnTo>
                    <a:lnTo>
                      <a:pt x="622" y="10"/>
                    </a:lnTo>
                    <a:lnTo>
                      <a:pt x="610" y="7"/>
                    </a:lnTo>
                    <a:lnTo>
                      <a:pt x="571" y="0"/>
                    </a:lnTo>
                    <a:lnTo>
                      <a:pt x="560" y="12"/>
                    </a:lnTo>
                    <a:lnTo>
                      <a:pt x="566" y="54"/>
                    </a:lnTo>
                    <a:lnTo>
                      <a:pt x="550" y="52"/>
                    </a:lnTo>
                    <a:lnTo>
                      <a:pt x="547" y="33"/>
                    </a:lnTo>
                    <a:lnTo>
                      <a:pt x="278" y="49"/>
                    </a:lnTo>
                    <a:lnTo>
                      <a:pt x="260" y="18"/>
                    </a:lnTo>
                    <a:lnTo>
                      <a:pt x="1" y="41"/>
                    </a:lnTo>
                    <a:lnTo>
                      <a:pt x="0" y="6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3" name="Freeform 65"/>
              <p:cNvSpPr>
                <a:spLocks/>
              </p:cNvSpPr>
              <p:nvPr/>
            </p:nvSpPr>
            <p:spPr bwMode="auto">
              <a:xfrm>
                <a:off x="4161" y="1592"/>
                <a:ext cx="368" cy="408"/>
              </a:xfrm>
              <a:custGeom>
                <a:avLst/>
                <a:gdLst>
                  <a:gd name="T0" fmla="*/ 0 w 390"/>
                  <a:gd name="T1" fmla="*/ 64 h 429"/>
                  <a:gd name="T2" fmla="*/ 25 w 390"/>
                  <a:gd name="T3" fmla="*/ 306 h 429"/>
                  <a:gd name="T4" fmla="*/ 64 w 390"/>
                  <a:gd name="T5" fmla="*/ 310 h 429"/>
                  <a:gd name="T6" fmla="*/ 110 w 390"/>
                  <a:gd name="T7" fmla="*/ 340 h 429"/>
                  <a:gd name="T8" fmla="*/ 143 w 390"/>
                  <a:gd name="T9" fmla="*/ 339 h 429"/>
                  <a:gd name="T10" fmla="*/ 159 w 390"/>
                  <a:gd name="T11" fmla="*/ 326 h 429"/>
                  <a:gd name="T12" fmla="*/ 195 w 390"/>
                  <a:gd name="T13" fmla="*/ 351 h 429"/>
                  <a:gd name="T14" fmla="*/ 217 w 390"/>
                  <a:gd name="T15" fmla="*/ 329 h 429"/>
                  <a:gd name="T16" fmla="*/ 222 w 390"/>
                  <a:gd name="T17" fmla="*/ 292 h 429"/>
                  <a:gd name="T18" fmla="*/ 238 w 390"/>
                  <a:gd name="T19" fmla="*/ 300 h 429"/>
                  <a:gd name="T20" fmla="*/ 244 w 390"/>
                  <a:gd name="T21" fmla="*/ 268 h 429"/>
                  <a:gd name="T22" fmla="*/ 296 w 390"/>
                  <a:gd name="T23" fmla="*/ 223 h 429"/>
                  <a:gd name="T24" fmla="*/ 306 w 390"/>
                  <a:gd name="T25" fmla="*/ 146 h 429"/>
                  <a:gd name="T26" fmla="*/ 299 w 390"/>
                  <a:gd name="T27" fmla="*/ 129 h 429"/>
                  <a:gd name="T28" fmla="*/ 309 w 390"/>
                  <a:gd name="T29" fmla="*/ 122 h 429"/>
                  <a:gd name="T30" fmla="*/ 291 w 390"/>
                  <a:gd name="T31" fmla="*/ 0 h 429"/>
                  <a:gd name="T32" fmla="*/ 238 w 390"/>
                  <a:gd name="T33" fmla="*/ 28 h 429"/>
                  <a:gd name="T34" fmla="*/ 211 w 390"/>
                  <a:gd name="T35" fmla="*/ 57 h 429"/>
                  <a:gd name="T36" fmla="*/ 191 w 390"/>
                  <a:gd name="T37" fmla="*/ 59 h 429"/>
                  <a:gd name="T38" fmla="*/ 161 w 390"/>
                  <a:gd name="T39" fmla="*/ 74 h 429"/>
                  <a:gd name="T40" fmla="*/ 93 w 390"/>
                  <a:gd name="T41" fmla="*/ 49 h 429"/>
                  <a:gd name="T42" fmla="*/ 0 w 390"/>
                  <a:gd name="T43" fmla="*/ 64 h 429"/>
                  <a:gd name="T44" fmla="*/ 0 w 390"/>
                  <a:gd name="T45" fmla="*/ 64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9"/>
                  <a:gd name="T71" fmla="*/ 390 w 390"/>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9">
                    <a:moveTo>
                      <a:pt x="0" y="78"/>
                    </a:moveTo>
                    <a:lnTo>
                      <a:pt x="32" y="374"/>
                    </a:lnTo>
                    <a:lnTo>
                      <a:pt x="81" y="380"/>
                    </a:lnTo>
                    <a:lnTo>
                      <a:pt x="139" y="414"/>
                    </a:lnTo>
                    <a:lnTo>
                      <a:pt x="181" y="413"/>
                    </a:lnTo>
                    <a:lnTo>
                      <a:pt x="201" y="400"/>
                    </a:lnTo>
                    <a:lnTo>
                      <a:pt x="246" y="429"/>
                    </a:lnTo>
                    <a:lnTo>
                      <a:pt x="275" y="403"/>
                    </a:lnTo>
                    <a:lnTo>
                      <a:pt x="280" y="358"/>
                    </a:lnTo>
                    <a:lnTo>
                      <a:pt x="300" y="366"/>
                    </a:lnTo>
                    <a:lnTo>
                      <a:pt x="308" y="328"/>
                    </a:lnTo>
                    <a:lnTo>
                      <a:pt x="374" y="272"/>
                    </a:lnTo>
                    <a:lnTo>
                      <a:pt x="385" y="178"/>
                    </a:lnTo>
                    <a:lnTo>
                      <a:pt x="377" y="158"/>
                    </a:lnTo>
                    <a:lnTo>
                      <a:pt x="390" y="149"/>
                    </a:lnTo>
                    <a:lnTo>
                      <a:pt x="366" y="0"/>
                    </a:lnTo>
                    <a:lnTo>
                      <a:pt x="300" y="34"/>
                    </a:lnTo>
                    <a:lnTo>
                      <a:pt x="266" y="69"/>
                    </a:lnTo>
                    <a:lnTo>
                      <a:pt x="241" y="71"/>
                    </a:lnTo>
                    <a:lnTo>
                      <a:pt x="204" y="90"/>
                    </a:lnTo>
                    <a:lnTo>
                      <a:pt x="118" y="60"/>
                    </a:lnTo>
                    <a:lnTo>
                      <a:pt x="0" y="7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4" name="Freeform 66"/>
              <p:cNvSpPr>
                <a:spLocks/>
              </p:cNvSpPr>
              <p:nvPr/>
            </p:nvSpPr>
            <p:spPr bwMode="auto">
              <a:xfrm>
                <a:off x="4393" y="1733"/>
                <a:ext cx="396" cy="384"/>
              </a:xfrm>
              <a:custGeom>
                <a:avLst/>
                <a:gdLst>
                  <a:gd name="T0" fmla="*/ 0 w 418"/>
                  <a:gd name="T1" fmla="*/ 231 h 403"/>
                  <a:gd name="T2" fmla="*/ 12 w 418"/>
                  <a:gd name="T3" fmla="*/ 276 h 403"/>
                  <a:gd name="T4" fmla="*/ 57 w 418"/>
                  <a:gd name="T5" fmla="*/ 308 h 403"/>
                  <a:gd name="T6" fmla="*/ 77 w 418"/>
                  <a:gd name="T7" fmla="*/ 333 h 403"/>
                  <a:gd name="T8" fmla="*/ 141 w 418"/>
                  <a:gd name="T9" fmla="*/ 306 h 403"/>
                  <a:gd name="T10" fmla="*/ 170 w 418"/>
                  <a:gd name="T11" fmla="*/ 302 h 403"/>
                  <a:gd name="T12" fmla="*/ 186 w 418"/>
                  <a:gd name="T13" fmla="*/ 283 h 403"/>
                  <a:gd name="T14" fmla="*/ 210 w 418"/>
                  <a:gd name="T15" fmla="*/ 183 h 403"/>
                  <a:gd name="T16" fmla="*/ 237 w 418"/>
                  <a:gd name="T17" fmla="*/ 194 h 403"/>
                  <a:gd name="T18" fmla="*/ 290 w 418"/>
                  <a:gd name="T19" fmla="*/ 85 h 403"/>
                  <a:gd name="T20" fmla="*/ 331 w 418"/>
                  <a:gd name="T21" fmla="*/ 109 h 403"/>
                  <a:gd name="T22" fmla="*/ 336 w 418"/>
                  <a:gd name="T23" fmla="*/ 89 h 403"/>
                  <a:gd name="T24" fmla="*/ 308 w 418"/>
                  <a:gd name="T25" fmla="*/ 67 h 403"/>
                  <a:gd name="T26" fmla="*/ 285 w 418"/>
                  <a:gd name="T27" fmla="*/ 69 h 403"/>
                  <a:gd name="T28" fmla="*/ 279 w 418"/>
                  <a:gd name="T29" fmla="*/ 81 h 403"/>
                  <a:gd name="T30" fmla="*/ 237 w 418"/>
                  <a:gd name="T31" fmla="*/ 93 h 403"/>
                  <a:gd name="T32" fmla="*/ 211 w 418"/>
                  <a:gd name="T33" fmla="*/ 123 h 403"/>
                  <a:gd name="T34" fmla="*/ 202 w 418"/>
                  <a:gd name="T35" fmla="*/ 74 h 403"/>
                  <a:gd name="T36" fmla="*/ 130 w 418"/>
                  <a:gd name="T37" fmla="*/ 88 h 403"/>
                  <a:gd name="T38" fmla="*/ 116 w 418"/>
                  <a:gd name="T39" fmla="*/ 0 h 403"/>
                  <a:gd name="T40" fmla="*/ 105 w 418"/>
                  <a:gd name="T41" fmla="*/ 9 h 403"/>
                  <a:gd name="T42" fmla="*/ 112 w 418"/>
                  <a:gd name="T43" fmla="*/ 25 h 403"/>
                  <a:gd name="T44" fmla="*/ 103 w 418"/>
                  <a:gd name="T45" fmla="*/ 101 h 403"/>
                  <a:gd name="T46" fmla="*/ 50 w 418"/>
                  <a:gd name="T47" fmla="*/ 148 h 403"/>
                  <a:gd name="T48" fmla="*/ 43 w 418"/>
                  <a:gd name="T49" fmla="*/ 179 h 403"/>
                  <a:gd name="T50" fmla="*/ 27 w 418"/>
                  <a:gd name="T51" fmla="*/ 172 h 403"/>
                  <a:gd name="T52" fmla="*/ 24 w 418"/>
                  <a:gd name="T53" fmla="*/ 210 h 403"/>
                  <a:gd name="T54" fmla="*/ 0 w 418"/>
                  <a:gd name="T55" fmla="*/ 231 h 403"/>
                  <a:gd name="T56" fmla="*/ 0 w 418"/>
                  <a:gd name="T57" fmla="*/ 231 h 403"/>
                  <a:gd name="T58" fmla="*/ 0 w 418"/>
                  <a:gd name="T59" fmla="*/ 231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8"/>
                  <a:gd name="T91" fmla="*/ 0 h 403"/>
                  <a:gd name="T92" fmla="*/ 418 w 418"/>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8" h="403">
                    <a:moveTo>
                      <a:pt x="0" y="280"/>
                    </a:moveTo>
                    <a:lnTo>
                      <a:pt x="16" y="335"/>
                    </a:lnTo>
                    <a:lnTo>
                      <a:pt x="70" y="374"/>
                    </a:lnTo>
                    <a:lnTo>
                      <a:pt x="96" y="403"/>
                    </a:lnTo>
                    <a:lnTo>
                      <a:pt x="175" y="372"/>
                    </a:lnTo>
                    <a:lnTo>
                      <a:pt x="211" y="366"/>
                    </a:lnTo>
                    <a:lnTo>
                      <a:pt x="230" y="343"/>
                    </a:lnTo>
                    <a:lnTo>
                      <a:pt x="261" y="222"/>
                    </a:lnTo>
                    <a:lnTo>
                      <a:pt x="295" y="236"/>
                    </a:lnTo>
                    <a:lnTo>
                      <a:pt x="360" y="103"/>
                    </a:lnTo>
                    <a:lnTo>
                      <a:pt x="410" y="132"/>
                    </a:lnTo>
                    <a:lnTo>
                      <a:pt x="418" y="108"/>
                    </a:lnTo>
                    <a:lnTo>
                      <a:pt x="382" y="81"/>
                    </a:lnTo>
                    <a:lnTo>
                      <a:pt x="355" y="84"/>
                    </a:lnTo>
                    <a:lnTo>
                      <a:pt x="345" y="98"/>
                    </a:lnTo>
                    <a:lnTo>
                      <a:pt x="295" y="113"/>
                    </a:lnTo>
                    <a:lnTo>
                      <a:pt x="262" y="149"/>
                    </a:lnTo>
                    <a:lnTo>
                      <a:pt x="251" y="90"/>
                    </a:lnTo>
                    <a:lnTo>
                      <a:pt x="162" y="107"/>
                    </a:lnTo>
                    <a:lnTo>
                      <a:pt x="144" y="0"/>
                    </a:lnTo>
                    <a:lnTo>
                      <a:pt x="131" y="9"/>
                    </a:lnTo>
                    <a:lnTo>
                      <a:pt x="139" y="29"/>
                    </a:lnTo>
                    <a:lnTo>
                      <a:pt x="128" y="123"/>
                    </a:lnTo>
                    <a:lnTo>
                      <a:pt x="62" y="179"/>
                    </a:lnTo>
                    <a:lnTo>
                      <a:pt x="54" y="217"/>
                    </a:lnTo>
                    <a:lnTo>
                      <a:pt x="34" y="209"/>
                    </a:lnTo>
                    <a:lnTo>
                      <a:pt x="29" y="254"/>
                    </a:lnTo>
                    <a:lnTo>
                      <a:pt x="0" y="28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5" name="Freeform 67"/>
              <p:cNvSpPr>
                <a:spLocks/>
              </p:cNvSpPr>
              <p:nvPr/>
            </p:nvSpPr>
            <p:spPr bwMode="auto">
              <a:xfrm>
                <a:off x="4630" y="1763"/>
                <a:ext cx="398" cy="193"/>
              </a:xfrm>
              <a:custGeom>
                <a:avLst/>
                <a:gdLst>
                  <a:gd name="T0" fmla="*/ 0 w 424"/>
                  <a:gd name="T1" fmla="*/ 48 h 203"/>
                  <a:gd name="T2" fmla="*/ 8 w 424"/>
                  <a:gd name="T3" fmla="*/ 96 h 203"/>
                  <a:gd name="T4" fmla="*/ 36 w 424"/>
                  <a:gd name="T5" fmla="*/ 67 h 203"/>
                  <a:gd name="T6" fmla="*/ 75 w 424"/>
                  <a:gd name="T7" fmla="*/ 55 h 203"/>
                  <a:gd name="T8" fmla="*/ 82 w 424"/>
                  <a:gd name="T9" fmla="*/ 44 h 203"/>
                  <a:gd name="T10" fmla="*/ 104 w 424"/>
                  <a:gd name="T11" fmla="*/ 42 h 203"/>
                  <a:gd name="T12" fmla="*/ 133 w 424"/>
                  <a:gd name="T13" fmla="*/ 63 h 203"/>
                  <a:gd name="T14" fmla="*/ 151 w 424"/>
                  <a:gd name="T15" fmla="*/ 68 h 203"/>
                  <a:gd name="T16" fmla="*/ 187 w 424"/>
                  <a:gd name="T17" fmla="*/ 103 h 203"/>
                  <a:gd name="T18" fmla="*/ 175 w 424"/>
                  <a:gd name="T19" fmla="*/ 135 h 203"/>
                  <a:gd name="T20" fmla="*/ 180 w 424"/>
                  <a:gd name="T21" fmla="*/ 148 h 203"/>
                  <a:gd name="T22" fmla="*/ 195 w 424"/>
                  <a:gd name="T23" fmla="*/ 142 h 203"/>
                  <a:gd name="T24" fmla="*/ 209 w 424"/>
                  <a:gd name="T25" fmla="*/ 142 h 203"/>
                  <a:gd name="T26" fmla="*/ 216 w 424"/>
                  <a:gd name="T27" fmla="*/ 152 h 203"/>
                  <a:gd name="T28" fmla="*/ 233 w 424"/>
                  <a:gd name="T29" fmla="*/ 152 h 203"/>
                  <a:gd name="T30" fmla="*/ 241 w 424"/>
                  <a:gd name="T31" fmla="*/ 148 h 203"/>
                  <a:gd name="T32" fmla="*/ 228 w 424"/>
                  <a:gd name="T33" fmla="*/ 120 h 203"/>
                  <a:gd name="T34" fmla="*/ 228 w 424"/>
                  <a:gd name="T35" fmla="*/ 67 h 203"/>
                  <a:gd name="T36" fmla="*/ 213 w 424"/>
                  <a:gd name="T37" fmla="*/ 59 h 203"/>
                  <a:gd name="T38" fmla="*/ 241 w 424"/>
                  <a:gd name="T39" fmla="*/ 34 h 203"/>
                  <a:gd name="T40" fmla="*/ 242 w 424"/>
                  <a:gd name="T41" fmla="*/ 20 h 203"/>
                  <a:gd name="T42" fmla="*/ 258 w 424"/>
                  <a:gd name="T43" fmla="*/ 21 h 203"/>
                  <a:gd name="T44" fmla="*/ 238 w 424"/>
                  <a:gd name="T45" fmla="*/ 54 h 203"/>
                  <a:gd name="T46" fmla="*/ 248 w 424"/>
                  <a:gd name="T47" fmla="*/ 92 h 203"/>
                  <a:gd name="T48" fmla="*/ 255 w 424"/>
                  <a:gd name="T49" fmla="*/ 104 h 203"/>
                  <a:gd name="T50" fmla="*/ 260 w 424"/>
                  <a:gd name="T51" fmla="*/ 109 h 203"/>
                  <a:gd name="T52" fmla="*/ 245 w 424"/>
                  <a:gd name="T53" fmla="*/ 107 h 203"/>
                  <a:gd name="T54" fmla="*/ 251 w 424"/>
                  <a:gd name="T55" fmla="*/ 131 h 203"/>
                  <a:gd name="T56" fmla="*/ 277 w 424"/>
                  <a:gd name="T57" fmla="*/ 148 h 203"/>
                  <a:gd name="T58" fmla="*/ 286 w 424"/>
                  <a:gd name="T59" fmla="*/ 152 h 203"/>
                  <a:gd name="T60" fmla="*/ 292 w 424"/>
                  <a:gd name="T61" fmla="*/ 152 h 203"/>
                  <a:gd name="T62" fmla="*/ 289 w 424"/>
                  <a:gd name="T63" fmla="*/ 165 h 203"/>
                  <a:gd name="T64" fmla="*/ 322 w 424"/>
                  <a:gd name="T65" fmla="*/ 148 h 203"/>
                  <a:gd name="T66" fmla="*/ 329 w 424"/>
                  <a:gd name="T67" fmla="*/ 128 h 203"/>
                  <a:gd name="T68" fmla="*/ 336 w 424"/>
                  <a:gd name="T69" fmla="*/ 106 h 203"/>
                  <a:gd name="T70" fmla="*/ 289 w 424"/>
                  <a:gd name="T71" fmla="*/ 114 h 203"/>
                  <a:gd name="T72" fmla="*/ 259 w 424"/>
                  <a:gd name="T73" fmla="*/ 0 h 203"/>
                  <a:gd name="T74" fmla="*/ 0 w 424"/>
                  <a:gd name="T75" fmla="*/ 48 h 203"/>
                  <a:gd name="T76" fmla="*/ 0 w 424"/>
                  <a:gd name="T77" fmla="*/ 48 h 203"/>
                  <a:gd name="T78" fmla="*/ 0 w 424"/>
                  <a:gd name="T79" fmla="*/ 48 h 2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4"/>
                  <a:gd name="T121" fmla="*/ 0 h 203"/>
                  <a:gd name="T122" fmla="*/ 424 w 424"/>
                  <a:gd name="T123" fmla="*/ 203 h 2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4" h="203">
                    <a:moveTo>
                      <a:pt x="0" y="59"/>
                    </a:moveTo>
                    <a:lnTo>
                      <a:pt x="11" y="118"/>
                    </a:lnTo>
                    <a:lnTo>
                      <a:pt x="44" y="82"/>
                    </a:lnTo>
                    <a:lnTo>
                      <a:pt x="94" y="67"/>
                    </a:lnTo>
                    <a:lnTo>
                      <a:pt x="104" y="53"/>
                    </a:lnTo>
                    <a:lnTo>
                      <a:pt x="131" y="50"/>
                    </a:lnTo>
                    <a:lnTo>
                      <a:pt x="167" y="77"/>
                    </a:lnTo>
                    <a:lnTo>
                      <a:pt x="191" y="84"/>
                    </a:lnTo>
                    <a:lnTo>
                      <a:pt x="236" y="126"/>
                    </a:lnTo>
                    <a:lnTo>
                      <a:pt x="220" y="165"/>
                    </a:lnTo>
                    <a:lnTo>
                      <a:pt x="227" y="182"/>
                    </a:lnTo>
                    <a:lnTo>
                      <a:pt x="246" y="174"/>
                    </a:lnTo>
                    <a:lnTo>
                      <a:pt x="264" y="174"/>
                    </a:lnTo>
                    <a:lnTo>
                      <a:pt x="274" y="186"/>
                    </a:lnTo>
                    <a:lnTo>
                      <a:pt x="295" y="186"/>
                    </a:lnTo>
                    <a:lnTo>
                      <a:pt x="303" y="182"/>
                    </a:lnTo>
                    <a:lnTo>
                      <a:pt x="288" y="147"/>
                    </a:lnTo>
                    <a:lnTo>
                      <a:pt x="287" y="82"/>
                    </a:lnTo>
                    <a:lnTo>
                      <a:pt x="269" y="72"/>
                    </a:lnTo>
                    <a:lnTo>
                      <a:pt x="303" y="42"/>
                    </a:lnTo>
                    <a:lnTo>
                      <a:pt x="304" y="24"/>
                    </a:lnTo>
                    <a:lnTo>
                      <a:pt x="324" y="25"/>
                    </a:lnTo>
                    <a:lnTo>
                      <a:pt x="300" y="66"/>
                    </a:lnTo>
                    <a:lnTo>
                      <a:pt x="314" y="113"/>
                    </a:lnTo>
                    <a:lnTo>
                      <a:pt x="321" y="127"/>
                    </a:lnTo>
                    <a:lnTo>
                      <a:pt x="330" y="134"/>
                    </a:lnTo>
                    <a:lnTo>
                      <a:pt x="311" y="132"/>
                    </a:lnTo>
                    <a:lnTo>
                      <a:pt x="317" y="161"/>
                    </a:lnTo>
                    <a:lnTo>
                      <a:pt x="351" y="182"/>
                    </a:lnTo>
                    <a:lnTo>
                      <a:pt x="360" y="186"/>
                    </a:lnTo>
                    <a:lnTo>
                      <a:pt x="369" y="186"/>
                    </a:lnTo>
                    <a:lnTo>
                      <a:pt x="364" y="203"/>
                    </a:lnTo>
                    <a:lnTo>
                      <a:pt x="406" y="182"/>
                    </a:lnTo>
                    <a:lnTo>
                      <a:pt x="415" y="157"/>
                    </a:lnTo>
                    <a:lnTo>
                      <a:pt x="424" y="129"/>
                    </a:lnTo>
                    <a:lnTo>
                      <a:pt x="364" y="140"/>
                    </a:lnTo>
                    <a:lnTo>
                      <a:pt x="326" y="0"/>
                    </a:lnTo>
                    <a:lnTo>
                      <a:pt x="0" y="5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6" name="Freeform 68"/>
              <p:cNvSpPr>
                <a:spLocks/>
              </p:cNvSpPr>
              <p:nvPr/>
            </p:nvSpPr>
            <p:spPr bwMode="auto">
              <a:xfrm>
                <a:off x="4328" y="1831"/>
                <a:ext cx="682" cy="376"/>
              </a:xfrm>
              <a:custGeom>
                <a:avLst/>
                <a:gdLst>
                  <a:gd name="T0" fmla="*/ 53 w 718"/>
                  <a:gd name="T1" fmla="*/ 292 h 397"/>
                  <a:gd name="T2" fmla="*/ 53 w 718"/>
                  <a:gd name="T3" fmla="*/ 283 h 397"/>
                  <a:gd name="T4" fmla="*/ 91 w 718"/>
                  <a:gd name="T5" fmla="*/ 247 h 397"/>
                  <a:gd name="T6" fmla="*/ 111 w 718"/>
                  <a:gd name="T7" fmla="*/ 223 h 397"/>
                  <a:gd name="T8" fmla="*/ 132 w 718"/>
                  <a:gd name="T9" fmla="*/ 247 h 397"/>
                  <a:gd name="T10" fmla="*/ 195 w 718"/>
                  <a:gd name="T11" fmla="*/ 221 h 397"/>
                  <a:gd name="T12" fmla="*/ 224 w 718"/>
                  <a:gd name="T13" fmla="*/ 216 h 397"/>
                  <a:gd name="T14" fmla="*/ 239 w 718"/>
                  <a:gd name="T15" fmla="*/ 198 h 397"/>
                  <a:gd name="T16" fmla="*/ 264 w 718"/>
                  <a:gd name="T17" fmla="*/ 98 h 397"/>
                  <a:gd name="T18" fmla="*/ 290 w 718"/>
                  <a:gd name="T19" fmla="*/ 109 h 397"/>
                  <a:gd name="T20" fmla="*/ 343 w 718"/>
                  <a:gd name="T21" fmla="*/ 0 h 397"/>
                  <a:gd name="T22" fmla="*/ 383 w 718"/>
                  <a:gd name="T23" fmla="*/ 25 h 397"/>
                  <a:gd name="T24" fmla="*/ 390 w 718"/>
                  <a:gd name="T25" fmla="*/ 5 h 397"/>
                  <a:gd name="T26" fmla="*/ 409 w 718"/>
                  <a:gd name="T27" fmla="*/ 10 h 397"/>
                  <a:gd name="T28" fmla="*/ 444 w 718"/>
                  <a:gd name="T29" fmla="*/ 45 h 397"/>
                  <a:gd name="T30" fmla="*/ 432 w 718"/>
                  <a:gd name="T31" fmla="*/ 77 h 397"/>
                  <a:gd name="T32" fmla="*/ 437 w 718"/>
                  <a:gd name="T33" fmla="*/ 90 h 397"/>
                  <a:gd name="T34" fmla="*/ 453 w 718"/>
                  <a:gd name="T35" fmla="*/ 84 h 397"/>
                  <a:gd name="T36" fmla="*/ 464 w 718"/>
                  <a:gd name="T37" fmla="*/ 99 h 397"/>
                  <a:gd name="T38" fmla="*/ 520 w 718"/>
                  <a:gd name="T39" fmla="*/ 117 h 397"/>
                  <a:gd name="T40" fmla="*/ 469 w 718"/>
                  <a:gd name="T41" fmla="*/ 115 h 397"/>
                  <a:gd name="T42" fmla="*/ 522 w 718"/>
                  <a:gd name="T43" fmla="*/ 163 h 397"/>
                  <a:gd name="T44" fmla="*/ 488 w 718"/>
                  <a:gd name="T45" fmla="*/ 159 h 397"/>
                  <a:gd name="T46" fmla="*/ 557 w 718"/>
                  <a:gd name="T47" fmla="*/ 204 h 397"/>
                  <a:gd name="T48" fmla="*/ 574 w 718"/>
                  <a:gd name="T49" fmla="*/ 234 h 397"/>
                  <a:gd name="T50" fmla="*/ 564 w 718"/>
                  <a:gd name="T51" fmla="*/ 230 h 397"/>
                  <a:gd name="T52" fmla="*/ 561 w 718"/>
                  <a:gd name="T53" fmla="*/ 238 h 397"/>
                  <a:gd name="T54" fmla="*/ 334 w 718"/>
                  <a:gd name="T55" fmla="*/ 282 h 397"/>
                  <a:gd name="T56" fmla="*/ 148 w 718"/>
                  <a:gd name="T57" fmla="*/ 307 h 397"/>
                  <a:gd name="T58" fmla="*/ 0 w 718"/>
                  <a:gd name="T59" fmla="*/ 327 h 397"/>
                  <a:gd name="T60" fmla="*/ 53 w 718"/>
                  <a:gd name="T61" fmla="*/ 292 h 397"/>
                  <a:gd name="T62" fmla="*/ 53 w 718"/>
                  <a:gd name="T63" fmla="*/ 292 h 3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8"/>
                  <a:gd name="T97" fmla="*/ 0 h 397"/>
                  <a:gd name="T98" fmla="*/ 718 w 718"/>
                  <a:gd name="T99" fmla="*/ 397 h 3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8" h="397">
                    <a:moveTo>
                      <a:pt x="66" y="355"/>
                    </a:moveTo>
                    <a:lnTo>
                      <a:pt x="66" y="345"/>
                    </a:lnTo>
                    <a:lnTo>
                      <a:pt x="113" y="300"/>
                    </a:lnTo>
                    <a:lnTo>
                      <a:pt x="139" y="271"/>
                    </a:lnTo>
                    <a:lnTo>
                      <a:pt x="165" y="300"/>
                    </a:lnTo>
                    <a:lnTo>
                      <a:pt x="244" y="269"/>
                    </a:lnTo>
                    <a:lnTo>
                      <a:pt x="280" y="263"/>
                    </a:lnTo>
                    <a:lnTo>
                      <a:pt x="299" y="240"/>
                    </a:lnTo>
                    <a:lnTo>
                      <a:pt x="330" y="119"/>
                    </a:lnTo>
                    <a:lnTo>
                      <a:pt x="364" y="133"/>
                    </a:lnTo>
                    <a:lnTo>
                      <a:pt x="429" y="0"/>
                    </a:lnTo>
                    <a:lnTo>
                      <a:pt x="479" y="29"/>
                    </a:lnTo>
                    <a:lnTo>
                      <a:pt x="487" y="5"/>
                    </a:lnTo>
                    <a:lnTo>
                      <a:pt x="511" y="12"/>
                    </a:lnTo>
                    <a:lnTo>
                      <a:pt x="556" y="54"/>
                    </a:lnTo>
                    <a:lnTo>
                      <a:pt x="540" y="93"/>
                    </a:lnTo>
                    <a:lnTo>
                      <a:pt x="547" y="110"/>
                    </a:lnTo>
                    <a:lnTo>
                      <a:pt x="566" y="102"/>
                    </a:lnTo>
                    <a:lnTo>
                      <a:pt x="581" y="120"/>
                    </a:lnTo>
                    <a:lnTo>
                      <a:pt x="650" y="143"/>
                    </a:lnTo>
                    <a:lnTo>
                      <a:pt x="586" y="140"/>
                    </a:lnTo>
                    <a:lnTo>
                      <a:pt x="654" y="199"/>
                    </a:lnTo>
                    <a:lnTo>
                      <a:pt x="610" y="193"/>
                    </a:lnTo>
                    <a:lnTo>
                      <a:pt x="697" y="248"/>
                    </a:lnTo>
                    <a:lnTo>
                      <a:pt x="718" y="285"/>
                    </a:lnTo>
                    <a:lnTo>
                      <a:pt x="704" y="280"/>
                    </a:lnTo>
                    <a:lnTo>
                      <a:pt x="701" y="290"/>
                    </a:lnTo>
                    <a:lnTo>
                      <a:pt x="417" y="343"/>
                    </a:lnTo>
                    <a:lnTo>
                      <a:pt x="184" y="373"/>
                    </a:lnTo>
                    <a:lnTo>
                      <a:pt x="0" y="397"/>
                    </a:lnTo>
                    <a:lnTo>
                      <a:pt x="66" y="35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7" name="Freeform 69"/>
              <p:cNvSpPr>
                <a:spLocks/>
              </p:cNvSpPr>
              <p:nvPr/>
            </p:nvSpPr>
            <p:spPr bwMode="auto">
              <a:xfrm>
                <a:off x="4979" y="1935"/>
                <a:ext cx="38" cy="94"/>
              </a:xfrm>
              <a:custGeom>
                <a:avLst/>
                <a:gdLst>
                  <a:gd name="T0" fmla="*/ 0 w 38"/>
                  <a:gd name="T1" fmla="*/ 83 h 99"/>
                  <a:gd name="T2" fmla="*/ 9 w 38"/>
                  <a:gd name="T3" fmla="*/ 60 h 99"/>
                  <a:gd name="T4" fmla="*/ 19 w 38"/>
                  <a:gd name="T5" fmla="*/ 47 h 99"/>
                  <a:gd name="T6" fmla="*/ 27 w 38"/>
                  <a:gd name="T7" fmla="*/ 0 h 99"/>
                  <a:gd name="T8" fmla="*/ 10 w 38"/>
                  <a:gd name="T9" fmla="*/ 12 h 99"/>
                  <a:gd name="T10" fmla="*/ 0 w 38"/>
                  <a:gd name="T11" fmla="*/ 55 h 99"/>
                  <a:gd name="T12" fmla="*/ 0 w 38"/>
                  <a:gd name="T13" fmla="*/ 83 h 99"/>
                  <a:gd name="T14" fmla="*/ 0 w 38"/>
                  <a:gd name="T15" fmla="*/ 83 h 99"/>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99"/>
                  <a:gd name="T26" fmla="*/ 38 w 38"/>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99">
                    <a:moveTo>
                      <a:pt x="0" y="99"/>
                    </a:moveTo>
                    <a:lnTo>
                      <a:pt x="13" y="72"/>
                    </a:lnTo>
                    <a:lnTo>
                      <a:pt x="27" y="55"/>
                    </a:lnTo>
                    <a:lnTo>
                      <a:pt x="38" y="0"/>
                    </a:lnTo>
                    <a:lnTo>
                      <a:pt x="14" y="13"/>
                    </a:lnTo>
                    <a:lnTo>
                      <a:pt x="0" y="65"/>
                    </a:lnTo>
                    <a:lnTo>
                      <a:pt x="0" y="9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8" name="Freeform 70"/>
              <p:cNvSpPr>
                <a:spLocks/>
              </p:cNvSpPr>
              <p:nvPr/>
            </p:nvSpPr>
            <p:spPr bwMode="auto">
              <a:xfrm>
                <a:off x="4289" y="2107"/>
                <a:ext cx="750" cy="330"/>
              </a:xfrm>
              <a:custGeom>
                <a:avLst/>
                <a:gdLst>
                  <a:gd name="T0" fmla="*/ 0 w 793"/>
                  <a:gd name="T1" fmla="*/ 243 h 346"/>
                  <a:gd name="T2" fmla="*/ 91 w 793"/>
                  <a:gd name="T3" fmla="*/ 231 h 346"/>
                  <a:gd name="T4" fmla="*/ 145 w 793"/>
                  <a:gd name="T5" fmla="*/ 205 h 346"/>
                  <a:gd name="T6" fmla="*/ 246 w 793"/>
                  <a:gd name="T7" fmla="*/ 194 h 346"/>
                  <a:gd name="T8" fmla="*/ 288 w 793"/>
                  <a:gd name="T9" fmla="*/ 221 h 346"/>
                  <a:gd name="T10" fmla="*/ 354 w 793"/>
                  <a:gd name="T11" fmla="*/ 212 h 346"/>
                  <a:gd name="T12" fmla="*/ 454 w 793"/>
                  <a:gd name="T13" fmla="*/ 283 h 346"/>
                  <a:gd name="T14" fmla="*/ 492 w 793"/>
                  <a:gd name="T15" fmla="*/ 274 h 346"/>
                  <a:gd name="T16" fmla="*/ 549 w 793"/>
                  <a:gd name="T17" fmla="*/ 192 h 346"/>
                  <a:gd name="T18" fmla="*/ 594 w 793"/>
                  <a:gd name="T19" fmla="*/ 175 h 346"/>
                  <a:gd name="T20" fmla="*/ 606 w 793"/>
                  <a:gd name="T21" fmla="*/ 151 h 346"/>
                  <a:gd name="T22" fmla="*/ 558 w 793"/>
                  <a:gd name="T23" fmla="*/ 158 h 346"/>
                  <a:gd name="T24" fmla="*/ 546 w 793"/>
                  <a:gd name="T25" fmla="*/ 143 h 346"/>
                  <a:gd name="T26" fmla="*/ 575 w 793"/>
                  <a:gd name="T27" fmla="*/ 135 h 346"/>
                  <a:gd name="T28" fmla="*/ 573 w 793"/>
                  <a:gd name="T29" fmla="*/ 125 h 346"/>
                  <a:gd name="T30" fmla="*/ 541 w 793"/>
                  <a:gd name="T31" fmla="*/ 113 h 346"/>
                  <a:gd name="T32" fmla="*/ 584 w 793"/>
                  <a:gd name="T33" fmla="*/ 96 h 346"/>
                  <a:gd name="T34" fmla="*/ 583 w 793"/>
                  <a:gd name="T35" fmla="*/ 114 h 346"/>
                  <a:gd name="T36" fmla="*/ 609 w 793"/>
                  <a:gd name="T37" fmla="*/ 114 h 346"/>
                  <a:gd name="T38" fmla="*/ 624 w 793"/>
                  <a:gd name="T39" fmla="*/ 83 h 346"/>
                  <a:gd name="T40" fmla="*/ 635 w 793"/>
                  <a:gd name="T41" fmla="*/ 82 h 346"/>
                  <a:gd name="T42" fmla="*/ 628 w 793"/>
                  <a:gd name="T43" fmla="*/ 58 h 346"/>
                  <a:gd name="T44" fmla="*/ 609 w 793"/>
                  <a:gd name="T45" fmla="*/ 82 h 346"/>
                  <a:gd name="T46" fmla="*/ 589 w 793"/>
                  <a:gd name="T47" fmla="*/ 26 h 346"/>
                  <a:gd name="T48" fmla="*/ 602 w 793"/>
                  <a:gd name="T49" fmla="*/ 24 h 346"/>
                  <a:gd name="T50" fmla="*/ 620 w 793"/>
                  <a:gd name="T51" fmla="*/ 39 h 346"/>
                  <a:gd name="T52" fmla="*/ 607 w 793"/>
                  <a:gd name="T53" fmla="*/ 11 h 346"/>
                  <a:gd name="T54" fmla="*/ 594 w 793"/>
                  <a:gd name="T55" fmla="*/ 0 h 346"/>
                  <a:gd name="T56" fmla="*/ 367 w 793"/>
                  <a:gd name="T57" fmla="*/ 44 h 346"/>
                  <a:gd name="T58" fmla="*/ 180 w 793"/>
                  <a:gd name="T59" fmla="*/ 68 h 346"/>
                  <a:gd name="T60" fmla="*/ 155 w 793"/>
                  <a:gd name="T61" fmla="*/ 120 h 346"/>
                  <a:gd name="T62" fmla="*/ 113 w 793"/>
                  <a:gd name="T63" fmla="*/ 128 h 346"/>
                  <a:gd name="T64" fmla="*/ 95 w 793"/>
                  <a:gd name="T65" fmla="*/ 154 h 346"/>
                  <a:gd name="T66" fmla="*/ 23 w 793"/>
                  <a:gd name="T67" fmla="*/ 197 h 346"/>
                  <a:gd name="T68" fmla="*/ 19 w 793"/>
                  <a:gd name="T69" fmla="*/ 213 h 346"/>
                  <a:gd name="T70" fmla="*/ 0 w 793"/>
                  <a:gd name="T71" fmla="*/ 223 h 346"/>
                  <a:gd name="T72" fmla="*/ 0 w 793"/>
                  <a:gd name="T73" fmla="*/ 243 h 346"/>
                  <a:gd name="T74" fmla="*/ 0 w 793"/>
                  <a:gd name="T75" fmla="*/ 243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3" y="283"/>
                    </a:lnTo>
                    <a:lnTo>
                      <a:pt x="181" y="251"/>
                    </a:lnTo>
                    <a:lnTo>
                      <a:pt x="308" y="238"/>
                    </a:lnTo>
                    <a:lnTo>
                      <a:pt x="359" y="270"/>
                    </a:lnTo>
                    <a:lnTo>
                      <a:pt x="442" y="259"/>
                    </a:lnTo>
                    <a:lnTo>
                      <a:pt x="567" y="346"/>
                    </a:lnTo>
                    <a:lnTo>
                      <a:pt x="615" y="335"/>
                    </a:lnTo>
                    <a:lnTo>
                      <a:pt x="685" y="235"/>
                    </a:lnTo>
                    <a:lnTo>
                      <a:pt x="742" y="214"/>
                    </a:lnTo>
                    <a:lnTo>
                      <a:pt x="758" y="185"/>
                    </a:lnTo>
                    <a:lnTo>
                      <a:pt x="698" y="194"/>
                    </a:lnTo>
                    <a:lnTo>
                      <a:pt x="682" y="175"/>
                    </a:lnTo>
                    <a:lnTo>
                      <a:pt x="719" y="165"/>
                    </a:lnTo>
                    <a:lnTo>
                      <a:pt x="717" y="152"/>
                    </a:lnTo>
                    <a:lnTo>
                      <a:pt x="677" y="138"/>
                    </a:lnTo>
                    <a:lnTo>
                      <a:pt x="730" y="118"/>
                    </a:lnTo>
                    <a:lnTo>
                      <a:pt x="727" y="139"/>
                    </a:lnTo>
                    <a:lnTo>
                      <a:pt x="761" y="139"/>
                    </a:lnTo>
                    <a:lnTo>
                      <a:pt x="780" y="102"/>
                    </a:lnTo>
                    <a:lnTo>
                      <a:pt x="793" y="100"/>
                    </a:lnTo>
                    <a:lnTo>
                      <a:pt x="785" y="70"/>
                    </a:lnTo>
                    <a:lnTo>
                      <a:pt x="761" y="100"/>
                    </a:lnTo>
                    <a:lnTo>
                      <a:pt x="737" y="31"/>
                    </a:lnTo>
                    <a:lnTo>
                      <a:pt x="753" y="28"/>
                    </a:lnTo>
                    <a:lnTo>
                      <a:pt x="776" y="47"/>
                    </a:lnTo>
                    <a:lnTo>
                      <a:pt x="759" y="15"/>
                    </a:lnTo>
                    <a:lnTo>
                      <a:pt x="742" y="0"/>
                    </a:lnTo>
                    <a:lnTo>
                      <a:pt x="458" y="53"/>
                    </a:lnTo>
                    <a:lnTo>
                      <a:pt x="225" y="83"/>
                    </a:lnTo>
                    <a:lnTo>
                      <a:pt x="193" y="146"/>
                    </a:lnTo>
                    <a:lnTo>
                      <a:pt x="141" y="157"/>
                    </a:lnTo>
                    <a:lnTo>
                      <a:pt x="118" y="188"/>
                    </a:lnTo>
                    <a:lnTo>
                      <a:pt x="28" y="241"/>
                    </a:lnTo>
                    <a:lnTo>
                      <a:pt x="23" y="261"/>
                    </a:lnTo>
                    <a:lnTo>
                      <a:pt x="0" y="272"/>
                    </a:lnTo>
                    <a:lnTo>
                      <a:pt x="0" y="29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79" name="Freeform 71"/>
              <p:cNvSpPr>
                <a:spLocks/>
              </p:cNvSpPr>
              <p:nvPr/>
            </p:nvSpPr>
            <p:spPr bwMode="auto">
              <a:xfrm>
                <a:off x="4379" y="2333"/>
                <a:ext cx="448" cy="333"/>
              </a:xfrm>
              <a:custGeom>
                <a:avLst/>
                <a:gdLst>
                  <a:gd name="T0" fmla="*/ 15 w 473"/>
                  <a:gd name="T1" fmla="*/ 37 h 351"/>
                  <a:gd name="T2" fmla="*/ 69 w 473"/>
                  <a:gd name="T3" fmla="*/ 10 h 351"/>
                  <a:gd name="T4" fmla="*/ 171 w 473"/>
                  <a:gd name="T5" fmla="*/ 0 h 351"/>
                  <a:gd name="T6" fmla="*/ 211 w 473"/>
                  <a:gd name="T7" fmla="*/ 27 h 351"/>
                  <a:gd name="T8" fmla="*/ 278 w 473"/>
                  <a:gd name="T9" fmla="*/ 17 h 351"/>
                  <a:gd name="T10" fmla="*/ 377 w 473"/>
                  <a:gd name="T11" fmla="*/ 88 h 351"/>
                  <a:gd name="T12" fmla="*/ 333 w 473"/>
                  <a:gd name="T13" fmla="*/ 144 h 351"/>
                  <a:gd name="T14" fmla="*/ 335 w 473"/>
                  <a:gd name="T15" fmla="*/ 167 h 351"/>
                  <a:gd name="T16" fmla="*/ 259 w 473"/>
                  <a:gd name="T17" fmla="*/ 238 h 351"/>
                  <a:gd name="T18" fmla="*/ 249 w 473"/>
                  <a:gd name="T19" fmla="*/ 240 h 351"/>
                  <a:gd name="T20" fmla="*/ 241 w 473"/>
                  <a:gd name="T21" fmla="*/ 262 h 351"/>
                  <a:gd name="T22" fmla="*/ 225 w 473"/>
                  <a:gd name="T23" fmla="*/ 249 h 351"/>
                  <a:gd name="T24" fmla="*/ 239 w 473"/>
                  <a:gd name="T25" fmla="*/ 268 h 351"/>
                  <a:gd name="T26" fmla="*/ 225 w 473"/>
                  <a:gd name="T27" fmla="*/ 288 h 351"/>
                  <a:gd name="T28" fmla="*/ 211 w 473"/>
                  <a:gd name="T29" fmla="*/ 285 h 351"/>
                  <a:gd name="T30" fmla="*/ 161 w 473"/>
                  <a:gd name="T31" fmla="*/ 204 h 351"/>
                  <a:gd name="T32" fmla="*/ 49 w 473"/>
                  <a:gd name="T33" fmla="*/ 99 h 351"/>
                  <a:gd name="T34" fmla="*/ 0 w 473"/>
                  <a:gd name="T35" fmla="*/ 68 h 351"/>
                  <a:gd name="T36" fmla="*/ 15 w 473"/>
                  <a:gd name="T37" fmla="*/ 37 h 351"/>
                  <a:gd name="T38" fmla="*/ 15 w 473"/>
                  <a:gd name="T39" fmla="*/ 37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351"/>
                  <a:gd name="T62" fmla="*/ 473 w 473"/>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351">
                    <a:moveTo>
                      <a:pt x="19" y="45"/>
                    </a:moveTo>
                    <a:lnTo>
                      <a:pt x="87" y="13"/>
                    </a:lnTo>
                    <a:lnTo>
                      <a:pt x="214" y="0"/>
                    </a:lnTo>
                    <a:lnTo>
                      <a:pt x="265" y="32"/>
                    </a:lnTo>
                    <a:lnTo>
                      <a:pt x="348" y="21"/>
                    </a:lnTo>
                    <a:lnTo>
                      <a:pt x="473" y="108"/>
                    </a:lnTo>
                    <a:lnTo>
                      <a:pt x="418" y="175"/>
                    </a:lnTo>
                    <a:lnTo>
                      <a:pt x="421" y="204"/>
                    </a:lnTo>
                    <a:lnTo>
                      <a:pt x="325" y="290"/>
                    </a:lnTo>
                    <a:lnTo>
                      <a:pt x="311" y="293"/>
                    </a:lnTo>
                    <a:lnTo>
                      <a:pt x="303" y="319"/>
                    </a:lnTo>
                    <a:lnTo>
                      <a:pt x="283" y="304"/>
                    </a:lnTo>
                    <a:lnTo>
                      <a:pt x="301" y="327"/>
                    </a:lnTo>
                    <a:lnTo>
                      <a:pt x="283" y="351"/>
                    </a:lnTo>
                    <a:lnTo>
                      <a:pt x="265" y="348"/>
                    </a:lnTo>
                    <a:lnTo>
                      <a:pt x="201" y="248"/>
                    </a:lnTo>
                    <a:lnTo>
                      <a:pt x="61" y="121"/>
                    </a:lnTo>
                    <a:lnTo>
                      <a:pt x="0" y="83"/>
                    </a:lnTo>
                    <a:lnTo>
                      <a:pt x="19" y="45"/>
                    </a:lnTo>
                    <a:close/>
                  </a:path>
                </a:pathLst>
              </a:custGeom>
              <a:solidFill>
                <a:schemeClr val="accent4">
                  <a:lumMod val="10000"/>
                </a:schemeClr>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0" name="Freeform 72"/>
              <p:cNvSpPr>
                <a:spLocks/>
              </p:cNvSpPr>
              <p:nvPr/>
            </p:nvSpPr>
            <p:spPr bwMode="auto">
              <a:xfrm>
                <a:off x="4939" y="1748"/>
                <a:ext cx="89" cy="145"/>
              </a:xfrm>
              <a:custGeom>
                <a:avLst/>
                <a:gdLst>
                  <a:gd name="T0" fmla="*/ 0 w 98"/>
                  <a:gd name="T1" fmla="*/ 11 h 155"/>
                  <a:gd name="T2" fmla="*/ 8 w 98"/>
                  <a:gd name="T3" fmla="*/ 0 h 155"/>
                  <a:gd name="T4" fmla="*/ 24 w 98"/>
                  <a:gd name="T5" fmla="*/ 0 h 155"/>
                  <a:gd name="T6" fmla="*/ 20 w 98"/>
                  <a:gd name="T7" fmla="*/ 11 h 155"/>
                  <a:gd name="T8" fmla="*/ 17 w 98"/>
                  <a:gd name="T9" fmla="*/ 17 h 155"/>
                  <a:gd name="T10" fmla="*/ 20 w 98"/>
                  <a:gd name="T11" fmla="*/ 32 h 155"/>
                  <a:gd name="T12" fmla="*/ 37 w 98"/>
                  <a:gd name="T13" fmla="*/ 52 h 155"/>
                  <a:gd name="T14" fmla="*/ 39 w 98"/>
                  <a:gd name="T15" fmla="*/ 68 h 155"/>
                  <a:gd name="T16" fmla="*/ 55 w 98"/>
                  <a:gd name="T17" fmla="*/ 87 h 155"/>
                  <a:gd name="T18" fmla="*/ 68 w 98"/>
                  <a:gd name="T19" fmla="*/ 90 h 155"/>
                  <a:gd name="T20" fmla="*/ 72 w 98"/>
                  <a:gd name="T21" fmla="*/ 102 h 155"/>
                  <a:gd name="T22" fmla="*/ 62 w 98"/>
                  <a:gd name="T23" fmla="*/ 111 h 155"/>
                  <a:gd name="T24" fmla="*/ 72 w 98"/>
                  <a:gd name="T25" fmla="*/ 111 h 155"/>
                  <a:gd name="T26" fmla="*/ 76 w 98"/>
                  <a:gd name="T27" fmla="*/ 119 h 155"/>
                  <a:gd name="T28" fmla="*/ 30 w 98"/>
                  <a:gd name="T29" fmla="*/ 129 h 155"/>
                  <a:gd name="T30" fmla="*/ 0 w 98"/>
                  <a:gd name="T31" fmla="*/ 11 h 155"/>
                  <a:gd name="T32" fmla="*/ 0 w 98"/>
                  <a:gd name="T33" fmla="*/ 11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8"/>
                  <a:gd name="T52" fmla="*/ 0 h 155"/>
                  <a:gd name="T53" fmla="*/ 98 w 98"/>
                  <a:gd name="T54" fmla="*/ 155 h 1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8" h="155">
                    <a:moveTo>
                      <a:pt x="0" y="15"/>
                    </a:moveTo>
                    <a:lnTo>
                      <a:pt x="12" y="0"/>
                    </a:lnTo>
                    <a:lnTo>
                      <a:pt x="32" y="0"/>
                    </a:lnTo>
                    <a:lnTo>
                      <a:pt x="25" y="15"/>
                    </a:lnTo>
                    <a:lnTo>
                      <a:pt x="21" y="21"/>
                    </a:lnTo>
                    <a:lnTo>
                      <a:pt x="24" y="39"/>
                    </a:lnTo>
                    <a:lnTo>
                      <a:pt x="48" y="63"/>
                    </a:lnTo>
                    <a:lnTo>
                      <a:pt x="51" y="81"/>
                    </a:lnTo>
                    <a:lnTo>
                      <a:pt x="71" y="104"/>
                    </a:lnTo>
                    <a:lnTo>
                      <a:pt x="87" y="108"/>
                    </a:lnTo>
                    <a:lnTo>
                      <a:pt x="93" y="123"/>
                    </a:lnTo>
                    <a:lnTo>
                      <a:pt x="80" y="134"/>
                    </a:lnTo>
                    <a:lnTo>
                      <a:pt x="93" y="133"/>
                    </a:lnTo>
                    <a:lnTo>
                      <a:pt x="98" y="144"/>
                    </a:lnTo>
                    <a:lnTo>
                      <a:pt x="38" y="155"/>
                    </a:lnTo>
                    <a:lnTo>
                      <a:pt x="0" y="1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1" name="Freeform 73"/>
              <p:cNvSpPr>
                <a:spLocks/>
              </p:cNvSpPr>
              <p:nvPr/>
            </p:nvSpPr>
            <p:spPr bwMode="auto">
              <a:xfrm>
                <a:off x="4507" y="1512"/>
                <a:ext cx="510" cy="323"/>
              </a:xfrm>
              <a:custGeom>
                <a:avLst/>
                <a:gdLst>
                  <a:gd name="T0" fmla="*/ 34 w 539"/>
                  <a:gd name="T1" fmla="*/ 279 h 339"/>
                  <a:gd name="T2" fmla="*/ 104 w 539"/>
                  <a:gd name="T3" fmla="*/ 266 h 339"/>
                  <a:gd name="T4" fmla="*/ 364 w 539"/>
                  <a:gd name="T5" fmla="*/ 217 h 339"/>
                  <a:gd name="T6" fmla="*/ 373 w 539"/>
                  <a:gd name="T7" fmla="*/ 204 h 339"/>
                  <a:gd name="T8" fmla="*/ 389 w 539"/>
                  <a:gd name="T9" fmla="*/ 204 h 339"/>
                  <a:gd name="T10" fmla="*/ 406 w 539"/>
                  <a:gd name="T11" fmla="*/ 192 h 339"/>
                  <a:gd name="T12" fmla="*/ 429 w 539"/>
                  <a:gd name="T13" fmla="*/ 161 h 339"/>
                  <a:gd name="T14" fmla="*/ 387 w 539"/>
                  <a:gd name="T15" fmla="*/ 125 h 339"/>
                  <a:gd name="T16" fmla="*/ 386 w 539"/>
                  <a:gd name="T17" fmla="*/ 94 h 339"/>
                  <a:gd name="T18" fmla="*/ 406 w 539"/>
                  <a:gd name="T19" fmla="*/ 48 h 339"/>
                  <a:gd name="T20" fmla="*/ 377 w 539"/>
                  <a:gd name="T21" fmla="*/ 31 h 339"/>
                  <a:gd name="T22" fmla="*/ 346 w 539"/>
                  <a:gd name="T23" fmla="*/ 0 h 339"/>
                  <a:gd name="T24" fmla="*/ 60 w 539"/>
                  <a:gd name="T25" fmla="*/ 55 h 339"/>
                  <a:gd name="T26" fmla="*/ 46 w 539"/>
                  <a:gd name="T27" fmla="*/ 31 h 339"/>
                  <a:gd name="T28" fmla="*/ 0 w 539"/>
                  <a:gd name="T29" fmla="*/ 68 h 339"/>
                  <a:gd name="T30" fmla="*/ 34 w 539"/>
                  <a:gd name="T31" fmla="*/ 279 h 339"/>
                  <a:gd name="T32" fmla="*/ 34 w 539"/>
                  <a:gd name="T33" fmla="*/ 279 h 3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9"/>
                  <a:gd name="T52" fmla="*/ 0 h 339"/>
                  <a:gd name="T53" fmla="*/ 539 w 539"/>
                  <a:gd name="T54" fmla="*/ 339 h 3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9" h="339">
                    <a:moveTo>
                      <a:pt x="42" y="339"/>
                    </a:moveTo>
                    <a:lnTo>
                      <a:pt x="131" y="322"/>
                    </a:lnTo>
                    <a:lnTo>
                      <a:pt x="457" y="263"/>
                    </a:lnTo>
                    <a:lnTo>
                      <a:pt x="469" y="248"/>
                    </a:lnTo>
                    <a:lnTo>
                      <a:pt x="489" y="248"/>
                    </a:lnTo>
                    <a:lnTo>
                      <a:pt x="510" y="233"/>
                    </a:lnTo>
                    <a:lnTo>
                      <a:pt x="539" y="195"/>
                    </a:lnTo>
                    <a:lnTo>
                      <a:pt x="487" y="152"/>
                    </a:lnTo>
                    <a:lnTo>
                      <a:pt x="486" y="114"/>
                    </a:lnTo>
                    <a:lnTo>
                      <a:pt x="510" y="59"/>
                    </a:lnTo>
                    <a:lnTo>
                      <a:pt x="474" y="39"/>
                    </a:lnTo>
                    <a:lnTo>
                      <a:pt x="435" y="0"/>
                    </a:lnTo>
                    <a:lnTo>
                      <a:pt x="76" y="67"/>
                    </a:lnTo>
                    <a:lnTo>
                      <a:pt x="58" y="39"/>
                    </a:lnTo>
                    <a:lnTo>
                      <a:pt x="0" y="83"/>
                    </a:lnTo>
                    <a:lnTo>
                      <a:pt x="42" y="33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2" name="Freeform 74"/>
              <p:cNvSpPr>
                <a:spLocks/>
              </p:cNvSpPr>
              <p:nvPr/>
            </p:nvSpPr>
            <p:spPr bwMode="auto">
              <a:xfrm>
                <a:off x="4962" y="1568"/>
                <a:ext cx="112" cy="263"/>
              </a:xfrm>
              <a:custGeom>
                <a:avLst/>
                <a:gdLst>
                  <a:gd name="T0" fmla="*/ 7 w 117"/>
                  <a:gd name="T1" fmla="*/ 156 h 276"/>
                  <a:gd name="T2" fmla="*/ 24 w 117"/>
                  <a:gd name="T3" fmla="*/ 144 h 276"/>
                  <a:gd name="T4" fmla="*/ 46 w 117"/>
                  <a:gd name="T5" fmla="*/ 112 h 276"/>
                  <a:gd name="T6" fmla="*/ 5 w 117"/>
                  <a:gd name="T7" fmla="*/ 77 h 276"/>
                  <a:gd name="T8" fmla="*/ 4 w 117"/>
                  <a:gd name="T9" fmla="*/ 46 h 276"/>
                  <a:gd name="T10" fmla="*/ 24 w 117"/>
                  <a:gd name="T11" fmla="*/ 0 h 276"/>
                  <a:gd name="T12" fmla="*/ 87 w 117"/>
                  <a:gd name="T13" fmla="*/ 21 h 276"/>
                  <a:gd name="T14" fmla="*/ 87 w 117"/>
                  <a:gd name="T15" fmla="*/ 30 h 276"/>
                  <a:gd name="T16" fmla="*/ 80 w 117"/>
                  <a:gd name="T17" fmla="*/ 56 h 276"/>
                  <a:gd name="T18" fmla="*/ 74 w 117"/>
                  <a:gd name="T19" fmla="*/ 62 h 276"/>
                  <a:gd name="T20" fmla="*/ 71 w 117"/>
                  <a:gd name="T21" fmla="*/ 74 h 276"/>
                  <a:gd name="T22" fmla="*/ 79 w 117"/>
                  <a:gd name="T23" fmla="*/ 79 h 276"/>
                  <a:gd name="T24" fmla="*/ 95 w 117"/>
                  <a:gd name="T25" fmla="*/ 74 h 276"/>
                  <a:gd name="T26" fmla="*/ 95 w 117"/>
                  <a:gd name="T27" fmla="*/ 113 h 276"/>
                  <a:gd name="T28" fmla="*/ 95 w 117"/>
                  <a:gd name="T29" fmla="*/ 137 h 276"/>
                  <a:gd name="T30" fmla="*/ 95 w 117"/>
                  <a:gd name="T31" fmla="*/ 150 h 276"/>
                  <a:gd name="T32" fmla="*/ 90 w 117"/>
                  <a:gd name="T33" fmla="*/ 163 h 276"/>
                  <a:gd name="T34" fmla="*/ 83 w 117"/>
                  <a:gd name="T35" fmla="*/ 163 h 276"/>
                  <a:gd name="T36" fmla="*/ 86 w 117"/>
                  <a:gd name="T37" fmla="*/ 174 h 276"/>
                  <a:gd name="T38" fmla="*/ 62 w 117"/>
                  <a:gd name="T39" fmla="*/ 228 h 276"/>
                  <a:gd name="T40" fmla="*/ 56 w 117"/>
                  <a:gd name="T41" fmla="*/ 228 h 276"/>
                  <a:gd name="T42" fmla="*/ 55 w 117"/>
                  <a:gd name="T43" fmla="*/ 208 h 276"/>
                  <a:gd name="T44" fmla="*/ 38 w 117"/>
                  <a:gd name="T45" fmla="*/ 208 h 276"/>
                  <a:gd name="T46" fmla="*/ 5 w 117"/>
                  <a:gd name="T47" fmla="*/ 186 h 276"/>
                  <a:gd name="T48" fmla="*/ 0 w 117"/>
                  <a:gd name="T49" fmla="*/ 168 h 276"/>
                  <a:gd name="T50" fmla="*/ 7 w 117"/>
                  <a:gd name="T51" fmla="*/ 156 h 276"/>
                  <a:gd name="T52" fmla="*/ 7 w 117"/>
                  <a:gd name="T53" fmla="*/ 156 h 2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6"/>
                  <a:gd name="T83" fmla="*/ 117 w 117"/>
                  <a:gd name="T84" fmla="*/ 276 h 2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6">
                    <a:moveTo>
                      <a:pt x="7" y="189"/>
                    </a:moveTo>
                    <a:lnTo>
                      <a:pt x="28" y="174"/>
                    </a:lnTo>
                    <a:lnTo>
                      <a:pt x="57" y="136"/>
                    </a:lnTo>
                    <a:lnTo>
                      <a:pt x="5" y="93"/>
                    </a:lnTo>
                    <a:lnTo>
                      <a:pt x="4" y="55"/>
                    </a:lnTo>
                    <a:lnTo>
                      <a:pt x="28" y="0"/>
                    </a:lnTo>
                    <a:lnTo>
                      <a:pt x="107" y="25"/>
                    </a:lnTo>
                    <a:lnTo>
                      <a:pt x="107" y="37"/>
                    </a:lnTo>
                    <a:lnTo>
                      <a:pt x="99" y="68"/>
                    </a:lnTo>
                    <a:lnTo>
                      <a:pt x="91" y="74"/>
                    </a:lnTo>
                    <a:lnTo>
                      <a:pt x="88" y="90"/>
                    </a:lnTo>
                    <a:lnTo>
                      <a:pt x="98" y="95"/>
                    </a:lnTo>
                    <a:lnTo>
                      <a:pt x="117" y="90"/>
                    </a:lnTo>
                    <a:lnTo>
                      <a:pt x="117" y="137"/>
                    </a:lnTo>
                    <a:lnTo>
                      <a:pt x="117" y="166"/>
                    </a:lnTo>
                    <a:lnTo>
                      <a:pt x="117" y="182"/>
                    </a:lnTo>
                    <a:lnTo>
                      <a:pt x="111" y="197"/>
                    </a:lnTo>
                    <a:lnTo>
                      <a:pt x="102" y="197"/>
                    </a:lnTo>
                    <a:lnTo>
                      <a:pt x="106" y="212"/>
                    </a:lnTo>
                    <a:lnTo>
                      <a:pt x="77" y="276"/>
                    </a:lnTo>
                    <a:lnTo>
                      <a:pt x="68" y="276"/>
                    </a:lnTo>
                    <a:lnTo>
                      <a:pt x="67" y="252"/>
                    </a:lnTo>
                    <a:lnTo>
                      <a:pt x="46" y="252"/>
                    </a:lnTo>
                    <a:lnTo>
                      <a:pt x="5" y="226"/>
                    </a:lnTo>
                    <a:lnTo>
                      <a:pt x="0" y="204"/>
                    </a:lnTo>
                    <a:lnTo>
                      <a:pt x="7" y="18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3" name="Freeform 75"/>
              <p:cNvSpPr>
                <a:spLocks/>
              </p:cNvSpPr>
              <p:nvPr/>
            </p:nvSpPr>
            <p:spPr bwMode="auto">
              <a:xfrm>
                <a:off x="4562" y="1157"/>
                <a:ext cx="524" cy="457"/>
              </a:xfrm>
              <a:custGeom>
                <a:avLst/>
                <a:gdLst>
                  <a:gd name="T0" fmla="*/ 14 w 552"/>
                  <a:gd name="T1" fmla="*/ 359 h 481"/>
                  <a:gd name="T2" fmla="*/ 299 w 552"/>
                  <a:gd name="T3" fmla="*/ 304 h 481"/>
                  <a:gd name="T4" fmla="*/ 330 w 552"/>
                  <a:gd name="T5" fmla="*/ 335 h 481"/>
                  <a:gd name="T6" fmla="*/ 359 w 552"/>
                  <a:gd name="T7" fmla="*/ 352 h 481"/>
                  <a:gd name="T8" fmla="*/ 421 w 552"/>
                  <a:gd name="T9" fmla="*/ 372 h 481"/>
                  <a:gd name="T10" fmla="*/ 427 w 552"/>
                  <a:gd name="T11" fmla="*/ 391 h 481"/>
                  <a:gd name="T12" fmla="*/ 437 w 552"/>
                  <a:gd name="T13" fmla="*/ 369 h 481"/>
                  <a:gd name="T14" fmla="*/ 438 w 552"/>
                  <a:gd name="T15" fmla="*/ 334 h 481"/>
                  <a:gd name="T16" fmla="*/ 427 w 552"/>
                  <a:gd name="T17" fmla="*/ 272 h 481"/>
                  <a:gd name="T18" fmla="*/ 426 w 552"/>
                  <a:gd name="T19" fmla="*/ 206 h 481"/>
                  <a:gd name="T20" fmla="*/ 396 w 552"/>
                  <a:gd name="T21" fmla="*/ 110 h 481"/>
                  <a:gd name="T22" fmla="*/ 390 w 552"/>
                  <a:gd name="T23" fmla="*/ 67 h 481"/>
                  <a:gd name="T24" fmla="*/ 372 w 552"/>
                  <a:gd name="T25" fmla="*/ 0 h 481"/>
                  <a:gd name="T26" fmla="*/ 278 w 552"/>
                  <a:gd name="T27" fmla="*/ 22 h 481"/>
                  <a:gd name="T28" fmla="*/ 228 w 552"/>
                  <a:gd name="T29" fmla="*/ 78 h 481"/>
                  <a:gd name="T30" fmla="*/ 226 w 552"/>
                  <a:gd name="T31" fmla="*/ 93 h 481"/>
                  <a:gd name="T32" fmla="*/ 195 w 552"/>
                  <a:gd name="T33" fmla="*/ 125 h 481"/>
                  <a:gd name="T34" fmla="*/ 203 w 552"/>
                  <a:gd name="T35" fmla="*/ 138 h 481"/>
                  <a:gd name="T36" fmla="*/ 209 w 552"/>
                  <a:gd name="T37" fmla="*/ 146 h 481"/>
                  <a:gd name="T38" fmla="*/ 205 w 552"/>
                  <a:gd name="T39" fmla="*/ 149 h 481"/>
                  <a:gd name="T40" fmla="*/ 214 w 552"/>
                  <a:gd name="T41" fmla="*/ 162 h 481"/>
                  <a:gd name="T42" fmla="*/ 215 w 552"/>
                  <a:gd name="T43" fmla="*/ 174 h 481"/>
                  <a:gd name="T44" fmla="*/ 187 w 552"/>
                  <a:gd name="T45" fmla="*/ 200 h 481"/>
                  <a:gd name="T46" fmla="*/ 144 w 552"/>
                  <a:gd name="T47" fmla="*/ 215 h 481"/>
                  <a:gd name="T48" fmla="*/ 135 w 552"/>
                  <a:gd name="T49" fmla="*/ 221 h 481"/>
                  <a:gd name="T50" fmla="*/ 118 w 552"/>
                  <a:gd name="T51" fmla="*/ 215 h 481"/>
                  <a:gd name="T52" fmla="*/ 71 w 552"/>
                  <a:gd name="T53" fmla="*/ 220 h 481"/>
                  <a:gd name="T54" fmla="*/ 36 w 552"/>
                  <a:gd name="T55" fmla="*/ 236 h 481"/>
                  <a:gd name="T56" fmla="*/ 36 w 552"/>
                  <a:gd name="T57" fmla="*/ 253 h 481"/>
                  <a:gd name="T58" fmla="*/ 42 w 552"/>
                  <a:gd name="T59" fmla="*/ 266 h 481"/>
                  <a:gd name="T60" fmla="*/ 48 w 552"/>
                  <a:gd name="T61" fmla="*/ 264 h 481"/>
                  <a:gd name="T62" fmla="*/ 53 w 552"/>
                  <a:gd name="T63" fmla="*/ 280 h 481"/>
                  <a:gd name="T64" fmla="*/ 43 w 552"/>
                  <a:gd name="T65" fmla="*/ 286 h 481"/>
                  <a:gd name="T66" fmla="*/ 39 w 552"/>
                  <a:gd name="T67" fmla="*/ 300 h 481"/>
                  <a:gd name="T68" fmla="*/ 0 w 552"/>
                  <a:gd name="T69" fmla="*/ 335 h 481"/>
                  <a:gd name="T70" fmla="*/ 14 w 552"/>
                  <a:gd name="T71" fmla="*/ 359 h 481"/>
                  <a:gd name="T72" fmla="*/ 14 w 552"/>
                  <a:gd name="T73" fmla="*/ 359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1"/>
                    </a:moveTo>
                    <a:lnTo>
                      <a:pt x="377" y="374"/>
                    </a:lnTo>
                    <a:lnTo>
                      <a:pt x="416" y="413"/>
                    </a:lnTo>
                    <a:lnTo>
                      <a:pt x="452" y="433"/>
                    </a:lnTo>
                    <a:lnTo>
                      <a:pt x="531" y="458"/>
                    </a:lnTo>
                    <a:lnTo>
                      <a:pt x="538" y="481"/>
                    </a:lnTo>
                    <a:lnTo>
                      <a:pt x="551" y="452"/>
                    </a:lnTo>
                    <a:lnTo>
                      <a:pt x="552" y="410"/>
                    </a:lnTo>
                    <a:lnTo>
                      <a:pt x="538" y="334"/>
                    </a:lnTo>
                    <a:lnTo>
                      <a:pt x="536" y="253"/>
                    </a:lnTo>
                    <a:lnTo>
                      <a:pt x="499" y="135"/>
                    </a:lnTo>
                    <a:lnTo>
                      <a:pt x="492" y="83"/>
                    </a:lnTo>
                    <a:lnTo>
                      <a:pt x="468" y="0"/>
                    </a:lnTo>
                    <a:lnTo>
                      <a:pt x="352" y="26"/>
                    </a:lnTo>
                    <a:lnTo>
                      <a:pt x="287" y="96"/>
                    </a:lnTo>
                    <a:lnTo>
                      <a:pt x="284" y="114"/>
                    </a:lnTo>
                    <a:lnTo>
                      <a:pt x="246" y="154"/>
                    </a:lnTo>
                    <a:lnTo>
                      <a:pt x="256" y="169"/>
                    </a:lnTo>
                    <a:lnTo>
                      <a:pt x="263" y="180"/>
                    </a:lnTo>
                    <a:lnTo>
                      <a:pt x="258" y="183"/>
                    </a:lnTo>
                    <a:lnTo>
                      <a:pt x="269" y="199"/>
                    </a:lnTo>
                    <a:lnTo>
                      <a:pt x="271" y="214"/>
                    </a:lnTo>
                    <a:lnTo>
                      <a:pt x="235" y="246"/>
                    </a:lnTo>
                    <a:lnTo>
                      <a:pt x="182" y="263"/>
                    </a:lnTo>
                    <a:lnTo>
                      <a:pt x="169" y="272"/>
                    </a:lnTo>
                    <a:lnTo>
                      <a:pt x="148" y="264"/>
                    </a:lnTo>
                    <a:lnTo>
                      <a:pt x="89" y="271"/>
                    </a:lnTo>
                    <a:lnTo>
                      <a:pt x="44" y="289"/>
                    </a:lnTo>
                    <a:lnTo>
                      <a:pt x="44" y="310"/>
                    </a:lnTo>
                    <a:lnTo>
                      <a:pt x="54" y="326"/>
                    </a:lnTo>
                    <a:lnTo>
                      <a:pt x="60" y="324"/>
                    </a:lnTo>
                    <a:lnTo>
                      <a:pt x="67" y="344"/>
                    </a:lnTo>
                    <a:lnTo>
                      <a:pt x="55" y="352"/>
                    </a:lnTo>
                    <a:lnTo>
                      <a:pt x="49" y="368"/>
                    </a:lnTo>
                    <a:lnTo>
                      <a:pt x="0" y="413"/>
                    </a:lnTo>
                    <a:lnTo>
                      <a:pt x="18" y="44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4" name="Freeform 76"/>
              <p:cNvSpPr>
                <a:spLocks/>
              </p:cNvSpPr>
              <p:nvPr/>
            </p:nvSpPr>
            <p:spPr bwMode="auto">
              <a:xfrm>
                <a:off x="5046" y="1633"/>
                <a:ext cx="14" cy="23"/>
              </a:xfrm>
              <a:custGeom>
                <a:avLst/>
                <a:gdLst>
                  <a:gd name="T0" fmla="*/ 0 w 16"/>
                  <a:gd name="T1" fmla="*/ 22 h 22"/>
                  <a:gd name="T2" fmla="*/ 3 w 16"/>
                  <a:gd name="T3" fmla="*/ 6 h 22"/>
                  <a:gd name="T4" fmla="*/ 8 w 16"/>
                  <a:gd name="T5" fmla="*/ 0 h 22"/>
                  <a:gd name="T6" fmla="*/ 12 w 16"/>
                  <a:gd name="T7" fmla="*/ 4 h 22"/>
                  <a:gd name="T8" fmla="*/ 0 w 16"/>
                  <a:gd name="T9" fmla="*/ 22 h 22"/>
                  <a:gd name="T10" fmla="*/ 0 w 16"/>
                  <a:gd name="T11" fmla="*/ 22 h 22"/>
                  <a:gd name="T12" fmla="*/ 0 w 16"/>
                  <a:gd name="T13" fmla="*/ 22 h 22"/>
                  <a:gd name="T14" fmla="*/ 0 60000 65536"/>
                  <a:gd name="T15" fmla="*/ 0 60000 65536"/>
                  <a:gd name="T16" fmla="*/ 0 60000 65536"/>
                  <a:gd name="T17" fmla="*/ 0 60000 65536"/>
                  <a:gd name="T18" fmla="*/ 0 60000 65536"/>
                  <a:gd name="T19" fmla="*/ 0 60000 65536"/>
                  <a:gd name="T20" fmla="*/ 0 60000 65536"/>
                  <a:gd name="T21" fmla="*/ 0 w 16"/>
                  <a:gd name="T22" fmla="*/ 0 h 22"/>
                  <a:gd name="T23" fmla="*/ 16 w 1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2">
                    <a:moveTo>
                      <a:pt x="0" y="22"/>
                    </a:moveTo>
                    <a:lnTo>
                      <a:pt x="3" y="6"/>
                    </a:lnTo>
                    <a:lnTo>
                      <a:pt x="11" y="0"/>
                    </a:lnTo>
                    <a:lnTo>
                      <a:pt x="16" y="4"/>
                    </a:lnTo>
                    <a:lnTo>
                      <a:pt x="0" y="2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5" name="Freeform 77"/>
              <p:cNvSpPr>
                <a:spLocks/>
              </p:cNvSpPr>
              <p:nvPr/>
            </p:nvSpPr>
            <p:spPr bwMode="auto">
              <a:xfrm>
                <a:off x="5063" y="1547"/>
                <a:ext cx="162" cy="94"/>
              </a:xfrm>
              <a:custGeom>
                <a:avLst/>
                <a:gdLst>
                  <a:gd name="T0" fmla="*/ 9 w 171"/>
                  <a:gd name="T1" fmla="*/ 81 h 99"/>
                  <a:gd name="T2" fmla="*/ 57 w 171"/>
                  <a:gd name="T3" fmla="*/ 53 h 99"/>
                  <a:gd name="T4" fmla="*/ 89 w 171"/>
                  <a:gd name="T5" fmla="*/ 37 h 99"/>
                  <a:gd name="T6" fmla="*/ 56 w 171"/>
                  <a:gd name="T7" fmla="*/ 62 h 99"/>
                  <a:gd name="T8" fmla="*/ 58 w 171"/>
                  <a:gd name="T9" fmla="*/ 63 h 99"/>
                  <a:gd name="T10" fmla="*/ 109 w 171"/>
                  <a:gd name="T11" fmla="*/ 27 h 99"/>
                  <a:gd name="T12" fmla="*/ 135 w 171"/>
                  <a:gd name="T13" fmla="*/ 5 h 99"/>
                  <a:gd name="T14" fmla="*/ 132 w 171"/>
                  <a:gd name="T15" fmla="*/ 0 h 99"/>
                  <a:gd name="T16" fmla="*/ 109 w 171"/>
                  <a:gd name="T17" fmla="*/ 12 h 99"/>
                  <a:gd name="T18" fmla="*/ 107 w 171"/>
                  <a:gd name="T19" fmla="*/ 10 h 99"/>
                  <a:gd name="T20" fmla="*/ 95 w 171"/>
                  <a:gd name="T21" fmla="*/ 27 h 99"/>
                  <a:gd name="T22" fmla="*/ 88 w 171"/>
                  <a:gd name="T23" fmla="*/ 27 h 99"/>
                  <a:gd name="T24" fmla="*/ 105 w 171"/>
                  <a:gd name="T25" fmla="*/ 0 h 99"/>
                  <a:gd name="T26" fmla="*/ 88 w 171"/>
                  <a:gd name="T27" fmla="*/ 20 h 99"/>
                  <a:gd name="T28" fmla="*/ 26 w 171"/>
                  <a:gd name="T29" fmla="*/ 43 h 99"/>
                  <a:gd name="T30" fmla="*/ 15 w 171"/>
                  <a:gd name="T31" fmla="*/ 58 h 99"/>
                  <a:gd name="T32" fmla="*/ 6 w 171"/>
                  <a:gd name="T33" fmla="*/ 60 h 99"/>
                  <a:gd name="T34" fmla="*/ 0 w 171"/>
                  <a:gd name="T35" fmla="*/ 73 h 99"/>
                  <a:gd name="T36" fmla="*/ 9 w 171"/>
                  <a:gd name="T37" fmla="*/ 81 h 99"/>
                  <a:gd name="T38" fmla="*/ 9 w 171"/>
                  <a:gd name="T39" fmla="*/ 81 h 9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1"/>
                  <a:gd name="T61" fmla="*/ 0 h 99"/>
                  <a:gd name="T62" fmla="*/ 171 w 171"/>
                  <a:gd name="T63" fmla="*/ 99 h 9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1" h="99">
                    <a:moveTo>
                      <a:pt x="13" y="99"/>
                    </a:moveTo>
                    <a:lnTo>
                      <a:pt x="73" y="65"/>
                    </a:lnTo>
                    <a:lnTo>
                      <a:pt x="113" y="45"/>
                    </a:lnTo>
                    <a:lnTo>
                      <a:pt x="71" y="76"/>
                    </a:lnTo>
                    <a:lnTo>
                      <a:pt x="74" y="78"/>
                    </a:lnTo>
                    <a:lnTo>
                      <a:pt x="139" y="34"/>
                    </a:lnTo>
                    <a:lnTo>
                      <a:pt x="171" y="5"/>
                    </a:lnTo>
                    <a:lnTo>
                      <a:pt x="168" y="0"/>
                    </a:lnTo>
                    <a:lnTo>
                      <a:pt x="139" y="16"/>
                    </a:lnTo>
                    <a:lnTo>
                      <a:pt x="136" y="14"/>
                    </a:lnTo>
                    <a:lnTo>
                      <a:pt x="121" y="34"/>
                    </a:lnTo>
                    <a:lnTo>
                      <a:pt x="111" y="34"/>
                    </a:lnTo>
                    <a:lnTo>
                      <a:pt x="134" y="0"/>
                    </a:lnTo>
                    <a:lnTo>
                      <a:pt x="111" y="24"/>
                    </a:lnTo>
                    <a:lnTo>
                      <a:pt x="34" y="52"/>
                    </a:lnTo>
                    <a:lnTo>
                      <a:pt x="19" y="71"/>
                    </a:lnTo>
                    <a:lnTo>
                      <a:pt x="6" y="74"/>
                    </a:lnTo>
                    <a:lnTo>
                      <a:pt x="0" y="89"/>
                    </a:lnTo>
                    <a:lnTo>
                      <a:pt x="13" y="9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6" name="Freeform 78"/>
              <p:cNvSpPr>
                <a:spLocks/>
              </p:cNvSpPr>
              <p:nvPr/>
            </p:nvSpPr>
            <p:spPr bwMode="auto">
              <a:xfrm>
                <a:off x="5070" y="1445"/>
                <a:ext cx="152" cy="143"/>
              </a:xfrm>
              <a:custGeom>
                <a:avLst/>
                <a:gdLst>
                  <a:gd name="T0" fmla="*/ 10 w 160"/>
                  <a:gd name="T1" fmla="*/ 86 h 149"/>
                  <a:gd name="T2" fmla="*/ 10 w 160"/>
                  <a:gd name="T3" fmla="*/ 119 h 149"/>
                  <a:gd name="T4" fmla="*/ 22 w 160"/>
                  <a:gd name="T5" fmla="*/ 117 h 149"/>
                  <a:gd name="T6" fmla="*/ 45 w 160"/>
                  <a:gd name="T7" fmla="*/ 98 h 149"/>
                  <a:gd name="T8" fmla="*/ 54 w 160"/>
                  <a:gd name="T9" fmla="*/ 83 h 149"/>
                  <a:gd name="T10" fmla="*/ 60 w 160"/>
                  <a:gd name="T11" fmla="*/ 86 h 149"/>
                  <a:gd name="T12" fmla="*/ 94 w 160"/>
                  <a:gd name="T13" fmla="*/ 77 h 149"/>
                  <a:gd name="T14" fmla="*/ 94 w 160"/>
                  <a:gd name="T15" fmla="*/ 71 h 149"/>
                  <a:gd name="T16" fmla="*/ 100 w 160"/>
                  <a:gd name="T17" fmla="*/ 74 h 149"/>
                  <a:gd name="T18" fmla="*/ 106 w 160"/>
                  <a:gd name="T19" fmla="*/ 69 h 149"/>
                  <a:gd name="T20" fmla="*/ 116 w 160"/>
                  <a:gd name="T21" fmla="*/ 67 h 149"/>
                  <a:gd name="T22" fmla="*/ 130 w 160"/>
                  <a:gd name="T23" fmla="*/ 61 h 149"/>
                  <a:gd name="T24" fmla="*/ 118 w 160"/>
                  <a:gd name="T25" fmla="*/ 0 h 149"/>
                  <a:gd name="T26" fmla="*/ 0 w 160"/>
                  <a:gd name="T27" fmla="*/ 25 h 149"/>
                  <a:gd name="T28" fmla="*/ 10 w 160"/>
                  <a:gd name="T29" fmla="*/ 86 h 149"/>
                  <a:gd name="T30" fmla="*/ 10 w 160"/>
                  <a:gd name="T31" fmla="*/ 86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0"/>
                  <a:gd name="T49" fmla="*/ 0 h 149"/>
                  <a:gd name="T50" fmla="*/ 160 w 160"/>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0" h="149">
                    <a:moveTo>
                      <a:pt x="14" y="107"/>
                    </a:moveTo>
                    <a:lnTo>
                      <a:pt x="13" y="149"/>
                    </a:lnTo>
                    <a:lnTo>
                      <a:pt x="26" y="146"/>
                    </a:lnTo>
                    <a:lnTo>
                      <a:pt x="56" y="123"/>
                    </a:lnTo>
                    <a:lnTo>
                      <a:pt x="66" y="104"/>
                    </a:lnTo>
                    <a:lnTo>
                      <a:pt x="73" y="107"/>
                    </a:lnTo>
                    <a:lnTo>
                      <a:pt x="115" y="96"/>
                    </a:lnTo>
                    <a:lnTo>
                      <a:pt x="115" y="89"/>
                    </a:lnTo>
                    <a:lnTo>
                      <a:pt x="123" y="92"/>
                    </a:lnTo>
                    <a:lnTo>
                      <a:pt x="131" y="86"/>
                    </a:lnTo>
                    <a:lnTo>
                      <a:pt x="142" y="84"/>
                    </a:lnTo>
                    <a:lnTo>
                      <a:pt x="160" y="76"/>
                    </a:lnTo>
                    <a:lnTo>
                      <a:pt x="144" y="0"/>
                    </a:lnTo>
                    <a:lnTo>
                      <a:pt x="0" y="31"/>
                    </a:lnTo>
                    <a:lnTo>
                      <a:pt x="14" y="10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7" name="Freeform 79"/>
              <p:cNvSpPr>
                <a:spLocks/>
              </p:cNvSpPr>
              <p:nvPr/>
            </p:nvSpPr>
            <p:spPr bwMode="auto">
              <a:xfrm>
                <a:off x="5205" y="1437"/>
                <a:ext cx="69" cy="80"/>
              </a:xfrm>
              <a:custGeom>
                <a:avLst/>
                <a:gdLst>
                  <a:gd name="T0" fmla="*/ 12 w 71"/>
                  <a:gd name="T1" fmla="*/ 69 h 84"/>
                  <a:gd name="T2" fmla="*/ 37 w 71"/>
                  <a:gd name="T3" fmla="*/ 61 h 84"/>
                  <a:gd name="T4" fmla="*/ 39 w 71"/>
                  <a:gd name="T5" fmla="*/ 31 h 84"/>
                  <a:gd name="T6" fmla="*/ 47 w 71"/>
                  <a:gd name="T7" fmla="*/ 39 h 84"/>
                  <a:gd name="T8" fmla="*/ 49 w 71"/>
                  <a:gd name="T9" fmla="*/ 51 h 84"/>
                  <a:gd name="T10" fmla="*/ 53 w 71"/>
                  <a:gd name="T11" fmla="*/ 50 h 84"/>
                  <a:gd name="T12" fmla="*/ 59 w 71"/>
                  <a:gd name="T13" fmla="*/ 39 h 84"/>
                  <a:gd name="T14" fmla="*/ 53 w 71"/>
                  <a:gd name="T15" fmla="*/ 25 h 84"/>
                  <a:gd name="T16" fmla="*/ 39 w 71"/>
                  <a:gd name="T17" fmla="*/ 22 h 84"/>
                  <a:gd name="T18" fmla="*/ 31 w 71"/>
                  <a:gd name="T19" fmla="*/ 3 h 84"/>
                  <a:gd name="T20" fmla="*/ 22 w 71"/>
                  <a:gd name="T21" fmla="*/ 0 h 84"/>
                  <a:gd name="T22" fmla="*/ 0 w 71"/>
                  <a:gd name="T23" fmla="*/ 8 h 84"/>
                  <a:gd name="T24" fmla="*/ 12 w 71"/>
                  <a:gd name="T25" fmla="*/ 69 h 84"/>
                  <a:gd name="T26" fmla="*/ 12 w 71"/>
                  <a:gd name="T27" fmla="*/ 69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84"/>
                  <a:gd name="T44" fmla="*/ 71 w 71"/>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84">
                    <a:moveTo>
                      <a:pt x="16" y="84"/>
                    </a:moveTo>
                    <a:lnTo>
                      <a:pt x="45" y="73"/>
                    </a:lnTo>
                    <a:lnTo>
                      <a:pt x="47" y="39"/>
                    </a:lnTo>
                    <a:lnTo>
                      <a:pt x="55" y="47"/>
                    </a:lnTo>
                    <a:lnTo>
                      <a:pt x="57" y="63"/>
                    </a:lnTo>
                    <a:lnTo>
                      <a:pt x="63" y="61"/>
                    </a:lnTo>
                    <a:lnTo>
                      <a:pt x="71" y="47"/>
                    </a:lnTo>
                    <a:lnTo>
                      <a:pt x="63" y="29"/>
                    </a:lnTo>
                    <a:lnTo>
                      <a:pt x="47" y="26"/>
                    </a:lnTo>
                    <a:lnTo>
                      <a:pt x="35" y="3"/>
                    </a:lnTo>
                    <a:lnTo>
                      <a:pt x="26" y="0"/>
                    </a:lnTo>
                    <a:lnTo>
                      <a:pt x="0" y="8"/>
                    </a:lnTo>
                    <a:lnTo>
                      <a:pt x="16" y="8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8" name="Freeform 80"/>
              <p:cNvSpPr>
                <a:spLocks/>
              </p:cNvSpPr>
              <p:nvPr/>
            </p:nvSpPr>
            <p:spPr bwMode="auto">
              <a:xfrm>
                <a:off x="5068" y="1337"/>
                <a:ext cx="296" cy="145"/>
              </a:xfrm>
              <a:custGeom>
                <a:avLst/>
                <a:gdLst>
                  <a:gd name="T0" fmla="*/ 2 w 311"/>
                  <a:gd name="T1" fmla="*/ 119 h 152"/>
                  <a:gd name="T2" fmla="*/ 116 w 311"/>
                  <a:gd name="T3" fmla="*/ 93 h 152"/>
                  <a:gd name="T4" fmla="*/ 138 w 311"/>
                  <a:gd name="T5" fmla="*/ 87 h 152"/>
                  <a:gd name="T6" fmla="*/ 145 w 311"/>
                  <a:gd name="T7" fmla="*/ 89 h 152"/>
                  <a:gd name="T8" fmla="*/ 154 w 311"/>
                  <a:gd name="T9" fmla="*/ 109 h 152"/>
                  <a:gd name="T10" fmla="*/ 167 w 311"/>
                  <a:gd name="T11" fmla="*/ 111 h 152"/>
                  <a:gd name="T12" fmla="*/ 173 w 311"/>
                  <a:gd name="T13" fmla="*/ 126 h 152"/>
                  <a:gd name="T14" fmla="*/ 182 w 311"/>
                  <a:gd name="T15" fmla="*/ 126 h 152"/>
                  <a:gd name="T16" fmla="*/ 192 w 311"/>
                  <a:gd name="T17" fmla="*/ 113 h 152"/>
                  <a:gd name="T18" fmla="*/ 194 w 311"/>
                  <a:gd name="T19" fmla="*/ 100 h 152"/>
                  <a:gd name="T20" fmla="*/ 204 w 311"/>
                  <a:gd name="T21" fmla="*/ 117 h 152"/>
                  <a:gd name="T22" fmla="*/ 249 w 311"/>
                  <a:gd name="T23" fmla="*/ 102 h 152"/>
                  <a:gd name="T24" fmla="*/ 247 w 311"/>
                  <a:gd name="T25" fmla="*/ 85 h 152"/>
                  <a:gd name="T26" fmla="*/ 234 w 311"/>
                  <a:gd name="T27" fmla="*/ 62 h 152"/>
                  <a:gd name="T28" fmla="*/ 226 w 311"/>
                  <a:gd name="T29" fmla="*/ 59 h 152"/>
                  <a:gd name="T30" fmla="*/ 220 w 311"/>
                  <a:gd name="T31" fmla="*/ 59 h 152"/>
                  <a:gd name="T32" fmla="*/ 221 w 311"/>
                  <a:gd name="T33" fmla="*/ 64 h 152"/>
                  <a:gd name="T34" fmla="*/ 232 w 311"/>
                  <a:gd name="T35" fmla="*/ 66 h 152"/>
                  <a:gd name="T36" fmla="*/ 236 w 311"/>
                  <a:gd name="T37" fmla="*/ 87 h 152"/>
                  <a:gd name="T38" fmla="*/ 217 w 311"/>
                  <a:gd name="T39" fmla="*/ 95 h 152"/>
                  <a:gd name="T40" fmla="*/ 192 w 311"/>
                  <a:gd name="T41" fmla="*/ 78 h 152"/>
                  <a:gd name="T42" fmla="*/ 182 w 311"/>
                  <a:gd name="T43" fmla="*/ 59 h 152"/>
                  <a:gd name="T44" fmla="*/ 171 w 311"/>
                  <a:gd name="T45" fmla="*/ 52 h 152"/>
                  <a:gd name="T46" fmla="*/ 169 w 311"/>
                  <a:gd name="T47" fmla="*/ 59 h 152"/>
                  <a:gd name="T48" fmla="*/ 159 w 311"/>
                  <a:gd name="T49" fmla="*/ 48 h 152"/>
                  <a:gd name="T50" fmla="*/ 168 w 311"/>
                  <a:gd name="T51" fmla="*/ 34 h 152"/>
                  <a:gd name="T52" fmla="*/ 176 w 311"/>
                  <a:gd name="T53" fmla="*/ 22 h 152"/>
                  <a:gd name="T54" fmla="*/ 161 w 311"/>
                  <a:gd name="T55" fmla="*/ 0 h 152"/>
                  <a:gd name="T56" fmla="*/ 138 w 311"/>
                  <a:gd name="T57" fmla="*/ 17 h 152"/>
                  <a:gd name="T58" fmla="*/ 55 w 311"/>
                  <a:gd name="T59" fmla="*/ 40 h 152"/>
                  <a:gd name="T60" fmla="*/ 0 w 311"/>
                  <a:gd name="T61" fmla="*/ 52 h 152"/>
                  <a:gd name="T62" fmla="*/ 2 w 311"/>
                  <a:gd name="T63" fmla="*/ 119 h 152"/>
                  <a:gd name="T64" fmla="*/ 2 w 311"/>
                  <a:gd name="T65" fmla="*/ 119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2"/>
                  <a:gd name="T101" fmla="*/ 311 w 311"/>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2">
                    <a:moveTo>
                      <a:pt x="2" y="144"/>
                    </a:moveTo>
                    <a:lnTo>
                      <a:pt x="146" y="113"/>
                    </a:lnTo>
                    <a:lnTo>
                      <a:pt x="172" y="105"/>
                    </a:lnTo>
                    <a:lnTo>
                      <a:pt x="181" y="108"/>
                    </a:lnTo>
                    <a:lnTo>
                      <a:pt x="193" y="131"/>
                    </a:lnTo>
                    <a:lnTo>
                      <a:pt x="209" y="134"/>
                    </a:lnTo>
                    <a:lnTo>
                      <a:pt x="217" y="152"/>
                    </a:lnTo>
                    <a:lnTo>
                      <a:pt x="228" y="152"/>
                    </a:lnTo>
                    <a:lnTo>
                      <a:pt x="240" y="136"/>
                    </a:lnTo>
                    <a:lnTo>
                      <a:pt x="243" y="121"/>
                    </a:lnTo>
                    <a:lnTo>
                      <a:pt x="256" y="141"/>
                    </a:lnTo>
                    <a:lnTo>
                      <a:pt x="311" y="123"/>
                    </a:lnTo>
                    <a:lnTo>
                      <a:pt x="309" y="102"/>
                    </a:lnTo>
                    <a:lnTo>
                      <a:pt x="293" y="74"/>
                    </a:lnTo>
                    <a:lnTo>
                      <a:pt x="283" y="71"/>
                    </a:lnTo>
                    <a:lnTo>
                      <a:pt x="275" y="71"/>
                    </a:lnTo>
                    <a:lnTo>
                      <a:pt x="277" y="77"/>
                    </a:lnTo>
                    <a:lnTo>
                      <a:pt x="290" y="79"/>
                    </a:lnTo>
                    <a:lnTo>
                      <a:pt x="295" y="105"/>
                    </a:lnTo>
                    <a:lnTo>
                      <a:pt x="272" y="115"/>
                    </a:lnTo>
                    <a:lnTo>
                      <a:pt x="240" y="94"/>
                    </a:lnTo>
                    <a:lnTo>
                      <a:pt x="228" y="71"/>
                    </a:lnTo>
                    <a:lnTo>
                      <a:pt x="214" y="63"/>
                    </a:lnTo>
                    <a:lnTo>
                      <a:pt x="212" y="71"/>
                    </a:lnTo>
                    <a:lnTo>
                      <a:pt x="199" y="58"/>
                    </a:lnTo>
                    <a:lnTo>
                      <a:pt x="211" y="42"/>
                    </a:lnTo>
                    <a:lnTo>
                      <a:pt x="220" y="26"/>
                    </a:lnTo>
                    <a:lnTo>
                      <a:pt x="201" y="0"/>
                    </a:lnTo>
                    <a:lnTo>
                      <a:pt x="172" y="21"/>
                    </a:lnTo>
                    <a:lnTo>
                      <a:pt x="68" y="48"/>
                    </a:lnTo>
                    <a:lnTo>
                      <a:pt x="0" y="63"/>
                    </a:lnTo>
                    <a:lnTo>
                      <a:pt x="2" y="14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89" name="Freeform 81"/>
              <p:cNvSpPr>
                <a:spLocks/>
              </p:cNvSpPr>
              <p:nvPr/>
            </p:nvSpPr>
            <p:spPr bwMode="auto">
              <a:xfrm>
                <a:off x="5304" y="1480"/>
                <a:ext cx="26" cy="19"/>
              </a:xfrm>
              <a:custGeom>
                <a:avLst/>
                <a:gdLst>
                  <a:gd name="T0" fmla="*/ 0 w 28"/>
                  <a:gd name="T1" fmla="*/ 14 h 21"/>
                  <a:gd name="T2" fmla="*/ 8 w 28"/>
                  <a:gd name="T3" fmla="*/ 0 h 21"/>
                  <a:gd name="T4" fmla="*/ 20 w 28"/>
                  <a:gd name="T5" fmla="*/ 5 h 21"/>
                  <a:gd name="T6" fmla="*/ 0 w 28"/>
                  <a:gd name="T7" fmla="*/ 14 h 21"/>
                  <a:gd name="T8" fmla="*/ 0 w 28"/>
                  <a:gd name="T9" fmla="*/ 14 h 21"/>
                  <a:gd name="T10" fmla="*/ 0 w 28"/>
                  <a:gd name="T11" fmla="*/ 14 h 21"/>
                  <a:gd name="T12" fmla="*/ 0 60000 65536"/>
                  <a:gd name="T13" fmla="*/ 0 60000 65536"/>
                  <a:gd name="T14" fmla="*/ 0 60000 65536"/>
                  <a:gd name="T15" fmla="*/ 0 60000 65536"/>
                  <a:gd name="T16" fmla="*/ 0 60000 65536"/>
                  <a:gd name="T17" fmla="*/ 0 60000 65536"/>
                  <a:gd name="T18" fmla="*/ 0 w 28"/>
                  <a:gd name="T19" fmla="*/ 0 h 21"/>
                  <a:gd name="T20" fmla="*/ 28 w 28"/>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8" h="21">
                    <a:moveTo>
                      <a:pt x="0" y="21"/>
                    </a:moveTo>
                    <a:lnTo>
                      <a:pt x="12" y="0"/>
                    </a:lnTo>
                    <a:lnTo>
                      <a:pt x="28" y="9"/>
                    </a:lnTo>
                    <a:lnTo>
                      <a:pt x="0" y="2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0" name="Freeform 82"/>
              <p:cNvSpPr>
                <a:spLocks/>
              </p:cNvSpPr>
              <p:nvPr/>
            </p:nvSpPr>
            <p:spPr bwMode="auto">
              <a:xfrm>
                <a:off x="5353" y="1476"/>
                <a:ext cx="24" cy="16"/>
              </a:xfrm>
              <a:custGeom>
                <a:avLst/>
                <a:gdLst>
                  <a:gd name="T0" fmla="*/ 0 w 23"/>
                  <a:gd name="T1" fmla="*/ 13 h 17"/>
                  <a:gd name="T2" fmla="*/ 11 w 23"/>
                  <a:gd name="T3" fmla="*/ 0 h 17"/>
                  <a:gd name="T4" fmla="*/ 19 w 23"/>
                  <a:gd name="T5" fmla="*/ 8 h 17"/>
                  <a:gd name="T6" fmla="*/ 0 w 23"/>
                  <a:gd name="T7" fmla="*/ 13 h 17"/>
                  <a:gd name="T8" fmla="*/ 0 w 23"/>
                  <a:gd name="T9" fmla="*/ 13 h 17"/>
                  <a:gd name="T10" fmla="*/ 0 w 23"/>
                  <a:gd name="T11" fmla="*/ 13 h 17"/>
                  <a:gd name="T12" fmla="*/ 0 60000 65536"/>
                  <a:gd name="T13" fmla="*/ 0 60000 65536"/>
                  <a:gd name="T14" fmla="*/ 0 60000 65536"/>
                  <a:gd name="T15" fmla="*/ 0 60000 65536"/>
                  <a:gd name="T16" fmla="*/ 0 60000 65536"/>
                  <a:gd name="T17" fmla="*/ 0 60000 65536"/>
                  <a:gd name="T18" fmla="*/ 0 w 23"/>
                  <a:gd name="T19" fmla="*/ 0 h 17"/>
                  <a:gd name="T20" fmla="*/ 23 w 2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3" h="17">
                    <a:moveTo>
                      <a:pt x="0" y="17"/>
                    </a:moveTo>
                    <a:lnTo>
                      <a:pt x="13" y="0"/>
                    </a:lnTo>
                    <a:lnTo>
                      <a:pt x="23" y="12"/>
                    </a:lnTo>
                    <a:lnTo>
                      <a:pt x="0" y="1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1" name="Freeform 83"/>
              <p:cNvSpPr>
                <a:spLocks/>
              </p:cNvSpPr>
              <p:nvPr/>
            </p:nvSpPr>
            <p:spPr bwMode="auto">
              <a:xfrm>
                <a:off x="5003" y="1124"/>
                <a:ext cx="144" cy="273"/>
              </a:xfrm>
              <a:custGeom>
                <a:avLst/>
                <a:gdLst>
                  <a:gd name="T0" fmla="*/ 20 w 151"/>
                  <a:gd name="T1" fmla="*/ 95 h 288"/>
                  <a:gd name="T2" fmla="*/ 25 w 151"/>
                  <a:gd name="T3" fmla="*/ 137 h 288"/>
                  <a:gd name="T4" fmla="*/ 55 w 151"/>
                  <a:gd name="T5" fmla="*/ 233 h 288"/>
                  <a:gd name="T6" fmla="*/ 110 w 151"/>
                  <a:gd name="T7" fmla="*/ 221 h 288"/>
                  <a:gd name="T8" fmla="*/ 105 w 151"/>
                  <a:gd name="T9" fmla="*/ 85 h 288"/>
                  <a:gd name="T10" fmla="*/ 118 w 151"/>
                  <a:gd name="T11" fmla="*/ 58 h 288"/>
                  <a:gd name="T12" fmla="*/ 121 w 151"/>
                  <a:gd name="T13" fmla="*/ 0 h 288"/>
                  <a:gd name="T14" fmla="*/ 0 w 151"/>
                  <a:gd name="T15" fmla="*/ 27 h 288"/>
                  <a:gd name="T16" fmla="*/ 20 w 151"/>
                  <a:gd name="T17" fmla="*/ 95 h 288"/>
                  <a:gd name="T18" fmla="*/ 20 w 151"/>
                  <a:gd name="T19" fmla="*/ 95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88"/>
                  <a:gd name="T32" fmla="*/ 151 w 151"/>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88">
                    <a:moveTo>
                      <a:pt x="24" y="118"/>
                    </a:moveTo>
                    <a:lnTo>
                      <a:pt x="31" y="170"/>
                    </a:lnTo>
                    <a:lnTo>
                      <a:pt x="68" y="288"/>
                    </a:lnTo>
                    <a:lnTo>
                      <a:pt x="136" y="273"/>
                    </a:lnTo>
                    <a:lnTo>
                      <a:pt x="131" y="105"/>
                    </a:lnTo>
                    <a:lnTo>
                      <a:pt x="147" y="71"/>
                    </a:lnTo>
                    <a:lnTo>
                      <a:pt x="151" y="0"/>
                    </a:lnTo>
                    <a:lnTo>
                      <a:pt x="0" y="35"/>
                    </a:lnTo>
                    <a:lnTo>
                      <a:pt x="24" y="11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2" name="Freeform 84"/>
              <p:cNvSpPr>
                <a:spLocks/>
              </p:cNvSpPr>
              <p:nvPr/>
            </p:nvSpPr>
            <p:spPr bwMode="auto">
              <a:xfrm>
                <a:off x="5128" y="1084"/>
                <a:ext cx="132" cy="299"/>
              </a:xfrm>
              <a:custGeom>
                <a:avLst/>
                <a:gdLst>
                  <a:gd name="T0" fmla="*/ 0 w 140"/>
                  <a:gd name="T1" fmla="*/ 120 h 315"/>
                  <a:gd name="T2" fmla="*/ 12 w 140"/>
                  <a:gd name="T3" fmla="*/ 92 h 315"/>
                  <a:gd name="T4" fmla="*/ 16 w 140"/>
                  <a:gd name="T5" fmla="*/ 34 h 315"/>
                  <a:gd name="T6" fmla="*/ 14 w 140"/>
                  <a:gd name="T7" fmla="*/ 10 h 315"/>
                  <a:gd name="T8" fmla="*/ 37 w 140"/>
                  <a:gd name="T9" fmla="*/ 0 h 315"/>
                  <a:gd name="T10" fmla="*/ 86 w 140"/>
                  <a:gd name="T11" fmla="*/ 160 h 315"/>
                  <a:gd name="T12" fmla="*/ 110 w 140"/>
                  <a:gd name="T13" fmla="*/ 194 h 315"/>
                  <a:gd name="T14" fmla="*/ 109 w 140"/>
                  <a:gd name="T15" fmla="*/ 216 h 315"/>
                  <a:gd name="T16" fmla="*/ 86 w 140"/>
                  <a:gd name="T17" fmla="*/ 234 h 315"/>
                  <a:gd name="T18" fmla="*/ 5 w 140"/>
                  <a:gd name="T19" fmla="*/ 256 h 315"/>
                  <a:gd name="T20" fmla="*/ 0 w 140"/>
                  <a:gd name="T21" fmla="*/ 120 h 315"/>
                  <a:gd name="T22" fmla="*/ 0 w 140"/>
                  <a:gd name="T23" fmla="*/ 120 h 3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315"/>
                  <a:gd name="T38" fmla="*/ 140 w 140"/>
                  <a:gd name="T39" fmla="*/ 315 h 3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315">
                    <a:moveTo>
                      <a:pt x="0" y="147"/>
                    </a:moveTo>
                    <a:lnTo>
                      <a:pt x="16" y="113"/>
                    </a:lnTo>
                    <a:lnTo>
                      <a:pt x="20" y="42"/>
                    </a:lnTo>
                    <a:lnTo>
                      <a:pt x="18" y="14"/>
                    </a:lnTo>
                    <a:lnTo>
                      <a:pt x="46" y="0"/>
                    </a:lnTo>
                    <a:lnTo>
                      <a:pt x="109" y="197"/>
                    </a:lnTo>
                    <a:lnTo>
                      <a:pt x="140" y="239"/>
                    </a:lnTo>
                    <a:lnTo>
                      <a:pt x="138" y="267"/>
                    </a:lnTo>
                    <a:lnTo>
                      <a:pt x="109" y="288"/>
                    </a:lnTo>
                    <a:lnTo>
                      <a:pt x="5" y="315"/>
                    </a:lnTo>
                    <a:lnTo>
                      <a:pt x="0" y="14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3" name="Freeform 85"/>
              <p:cNvSpPr>
                <a:spLocks/>
              </p:cNvSpPr>
              <p:nvPr/>
            </p:nvSpPr>
            <p:spPr bwMode="auto">
              <a:xfrm>
                <a:off x="5171" y="816"/>
                <a:ext cx="322" cy="495"/>
              </a:xfrm>
              <a:custGeom>
                <a:avLst/>
                <a:gdLst>
                  <a:gd name="T0" fmla="*/ 0 w 340"/>
                  <a:gd name="T1" fmla="*/ 231 h 521"/>
                  <a:gd name="T2" fmla="*/ 15 w 340"/>
                  <a:gd name="T3" fmla="*/ 232 h 521"/>
                  <a:gd name="T4" fmla="*/ 17 w 340"/>
                  <a:gd name="T5" fmla="*/ 205 h 521"/>
                  <a:gd name="T6" fmla="*/ 37 w 340"/>
                  <a:gd name="T7" fmla="*/ 166 h 521"/>
                  <a:gd name="T8" fmla="*/ 27 w 340"/>
                  <a:gd name="T9" fmla="*/ 138 h 521"/>
                  <a:gd name="T10" fmla="*/ 66 w 340"/>
                  <a:gd name="T11" fmla="*/ 5 h 521"/>
                  <a:gd name="T12" fmla="*/ 74 w 340"/>
                  <a:gd name="T13" fmla="*/ 5 h 521"/>
                  <a:gd name="T14" fmla="*/ 78 w 340"/>
                  <a:gd name="T15" fmla="*/ 22 h 521"/>
                  <a:gd name="T16" fmla="*/ 116 w 340"/>
                  <a:gd name="T17" fmla="*/ 8 h 521"/>
                  <a:gd name="T18" fmla="*/ 118 w 340"/>
                  <a:gd name="T19" fmla="*/ 0 h 521"/>
                  <a:gd name="T20" fmla="*/ 150 w 340"/>
                  <a:gd name="T21" fmla="*/ 8 h 521"/>
                  <a:gd name="T22" fmla="*/ 201 w 340"/>
                  <a:gd name="T23" fmla="*/ 140 h 521"/>
                  <a:gd name="T24" fmla="*/ 224 w 340"/>
                  <a:gd name="T25" fmla="*/ 142 h 521"/>
                  <a:gd name="T26" fmla="*/ 265 w 340"/>
                  <a:gd name="T27" fmla="*/ 190 h 521"/>
                  <a:gd name="T28" fmla="*/ 260 w 340"/>
                  <a:gd name="T29" fmla="*/ 199 h 521"/>
                  <a:gd name="T30" fmla="*/ 274 w 340"/>
                  <a:gd name="T31" fmla="*/ 199 h 521"/>
                  <a:gd name="T32" fmla="*/ 264 w 340"/>
                  <a:gd name="T33" fmla="*/ 224 h 521"/>
                  <a:gd name="T34" fmla="*/ 243 w 340"/>
                  <a:gd name="T35" fmla="*/ 238 h 521"/>
                  <a:gd name="T36" fmla="*/ 219 w 340"/>
                  <a:gd name="T37" fmla="*/ 251 h 521"/>
                  <a:gd name="T38" fmla="*/ 216 w 340"/>
                  <a:gd name="T39" fmla="*/ 267 h 521"/>
                  <a:gd name="T40" fmla="*/ 205 w 340"/>
                  <a:gd name="T41" fmla="*/ 253 h 521"/>
                  <a:gd name="T42" fmla="*/ 182 w 340"/>
                  <a:gd name="T43" fmla="*/ 270 h 521"/>
                  <a:gd name="T44" fmla="*/ 173 w 340"/>
                  <a:gd name="T45" fmla="*/ 270 h 521"/>
                  <a:gd name="T46" fmla="*/ 164 w 340"/>
                  <a:gd name="T47" fmla="*/ 260 h 521"/>
                  <a:gd name="T48" fmla="*/ 159 w 340"/>
                  <a:gd name="T49" fmla="*/ 311 h 521"/>
                  <a:gd name="T50" fmla="*/ 139 w 340"/>
                  <a:gd name="T51" fmla="*/ 319 h 521"/>
                  <a:gd name="T52" fmla="*/ 130 w 340"/>
                  <a:gd name="T53" fmla="*/ 339 h 521"/>
                  <a:gd name="T54" fmla="*/ 118 w 340"/>
                  <a:gd name="T55" fmla="*/ 339 h 521"/>
                  <a:gd name="T56" fmla="*/ 91 w 340"/>
                  <a:gd name="T57" fmla="*/ 368 h 521"/>
                  <a:gd name="T58" fmla="*/ 89 w 340"/>
                  <a:gd name="T59" fmla="*/ 392 h 521"/>
                  <a:gd name="T60" fmla="*/ 83 w 340"/>
                  <a:gd name="T61" fmla="*/ 403 h 521"/>
                  <a:gd name="T62" fmla="*/ 76 w 340"/>
                  <a:gd name="T63" fmla="*/ 427 h 521"/>
                  <a:gd name="T64" fmla="*/ 51 w 340"/>
                  <a:gd name="T65" fmla="*/ 393 h 521"/>
                  <a:gd name="T66" fmla="*/ 0 w 340"/>
                  <a:gd name="T67" fmla="*/ 231 h 521"/>
                  <a:gd name="T68" fmla="*/ 0 w 340"/>
                  <a:gd name="T69" fmla="*/ 231 h 5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1"/>
                  <a:gd name="T107" fmla="*/ 340 w 340"/>
                  <a:gd name="T108" fmla="*/ 521 h 52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1">
                    <a:moveTo>
                      <a:pt x="0" y="282"/>
                    </a:moveTo>
                    <a:lnTo>
                      <a:pt x="19" y="283"/>
                    </a:lnTo>
                    <a:lnTo>
                      <a:pt x="21" y="249"/>
                    </a:lnTo>
                    <a:lnTo>
                      <a:pt x="45" y="202"/>
                    </a:lnTo>
                    <a:lnTo>
                      <a:pt x="34" y="168"/>
                    </a:lnTo>
                    <a:lnTo>
                      <a:pt x="82" y="5"/>
                    </a:lnTo>
                    <a:lnTo>
                      <a:pt x="92" y="5"/>
                    </a:lnTo>
                    <a:lnTo>
                      <a:pt x="97" y="26"/>
                    </a:lnTo>
                    <a:lnTo>
                      <a:pt x="145" y="8"/>
                    </a:lnTo>
                    <a:lnTo>
                      <a:pt x="147" y="0"/>
                    </a:lnTo>
                    <a:lnTo>
                      <a:pt x="186" y="8"/>
                    </a:lnTo>
                    <a:lnTo>
                      <a:pt x="249" y="170"/>
                    </a:lnTo>
                    <a:lnTo>
                      <a:pt x="278" y="172"/>
                    </a:lnTo>
                    <a:lnTo>
                      <a:pt x="330" y="232"/>
                    </a:lnTo>
                    <a:lnTo>
                      <a:pt x="323" y="243"/>
                    </a:lnTo>
                    <a:lnTo>
                      <a:pt x="340" y="243"/>
                    </a:lnTo>
                    <a:lnTo>
                      <a:pt x="328" y="272"/>
                    </a:lnTo>
                    <a:lnTo>
                      <a:pt x="302" y="290"/>
                    </a:lnTo>
                    <a:lnTo>
                      <a:pt x="272" y="306"/>
                    </a:lnTo>
                    <a:lnTo>
                      <a:pt x="268" y="325"/>
                    </a:lnTo>
                    <a:lnTo>
                      <a:pt x="254" y="308"/>
                    </a:lnTo>
                    <a:lnTo>
                      <a:pt x="226" y="329"/>
                    </a:lnTo>
                    <a:lnTo>
                      <a:pt x="215" y="329"/>
                    </a:lnTo>
                    <a:lnTo>
                      <a:pt x="204" y="316"/>
                    </a:lnTo>
                    <a:lnTo>
                      <a:pt x="197" y="379"/>
                    </a:lnTo>
                    <a:lnTo>
                      <a:pt x="173" y="389"/>
                    </a:lnTo>
                    <a:lnTo>
                      <a:pt x="162" y="413"/>
                    </a:lnTo>
                    <a:lnTo>
                      <a:pt x="147" y="413"/>
                    </a:lnTo>
                    <a:lnTo>
                      <a:pt x="113" y="448"/>
                    </a:lnTo>
                    <a:lnTo>
                      <a:pt x="111" y="478"/>
                    </a:lnTo>
                    <a:lnTo>
                      <a:pt x="103" y="489"/>
                    </a:lnTo>
                    <a:lnTo>
                      <a:pt x="94" y="521"/>
                    </a:lnTo>
                    <a:lnTo>
                      <a:pt x="63" y="479"/>
                    </a:lnTo>
                    <a:lnTo>
                      <a:pt x="0" y="28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4" name="Freeform 86"/>
              <p:cNvSpPr>
                <a:spLocks/>
              </p:cNvSpPr>
              <p:nvPr/>
            </p:nvSpPr>
            <p:spPr bwMode="auto">
              <a:xfrm>
                <a:off x="1095" y="624"/>
                <a:ext cx="588" cy="419"/>
              </a:xfrm>
              <a:custGeom>
                <a:avLst/>
                <a:gdLst>
                  <a:gd name="T0" fmla="*/ 19 w 622"/>
                  <a:gd name="T1" fmla="*/ 78 h 441"/>
                  <a:gd name="T2" fmla="*/ 11 w 622"/>
                  <a:gd name="T3" fmla="*/ 177 h 441"/>
                  <a:gd name="T4" fmla="*/ 24 w 622"/>
                  <a:gd name="T5" fmla="*/ 177 h 441"/>
                  <a:gd name="T6" fmla="*/ 17 w 622"/>
                  <a:gd name="T7" fmla="*/ 198 h 441"/>
                  <a:gd name="T8" fmla="*/ 9 w 622"/>
                  <a:gd name="T9" fmla="*/ 187 h 441"/>
                  <a:gd name="T10" fmla="*/ 0 w 622"/>
                  <a:gd name="T11" fmla="*/ 211 h 441"/>
                  <a:gd name="T12" fmla="*/ 36 w 622"/>
                  <a:gd name="T13" fmla="*/ 232 h 441"/>
                  <a:gd name="T14" fmla="*/ 37 w 622"/>
                  <a:gd name="T15" fmla="*/ 240 h 441"/>
                  <a:gd name="T16" fmla="*/ 45 w 622"/>
                  <a:gd name="T17" fmla="*/ 242 h 441"/>
                  <a:gd name="T18" fmla="*/ 90 w 622"/>
                  <a:gd name="T19" fmla="*/ 315 h 441"/>
                  <a:gd name="T20" fmla="*/ 141 w 622"/>
                  <a:gd name="T21" fmla="*/ 312 h 441"/>
                  <a:gd name="T22" fmla="*/ 179 w 622"/>
                  <a:gd name="T23" fmla="*/ 329 h 441"/>
                  <a:gd name="T24" fmla="*/ 197 w 622"/>
                  <a:gd name="T25" fmla="*/ 326 h 441"/>
                  <a:gd name="T26" fmla="*/ 311 w 622"/>
                  <a:gd name="T27" fmla="*/ 329 h 441"/>
                  <a:gd name="T28" fmla="*/ 441 w 622"/>
                  <a:gd name="T29" fmla="*/ 359 h 441"/>
                  <a:gd name="T30" fmla="*/ 442 w 622"/>
                  <a:gd name="T31" fmla="*/ 318 h 441"/>
                  <a:gd name="T32" fmla="*/ 497 w 622"/>
                  <a:gd name="T33" fmla="*/ 90 h 441"/>
                  <a:gd name="T34" fmla="*/ 153 w 622"/>
                  <a:gd name="T35" fmla="*/ 0 h 441"/>
                  <a:gd name="T36" fmla="*/ 155 w 622"/>
                  <a:gd name="T37" fmla="*/ 67 h 441"/>
                  <a:gd name="T38" fmla="*/ 139 w 622"/>
                  <a:gd name="T39" fmla="*/ 123 h 441"/>
                  <a:gd name="T40" fmla="*/ 136 w 622"/>
                  <a:gd name="T41" fmla="*/ 153 h 441"/>
                  <a:gd name="T42" fmla="*/ 100 w 622"/>
                  <a:gd name="T43" fmla="*/ 162 h 441"/>
                  <a:gd name="T44" fmla="*/ 97 w 622"/>
                  <a:gd name="T45" fmla="*/ 148 h 441"/>
                  <a:gd name="T46" fmla="*/ 127 w 622"/>
                  <a:gd name="T47" fmla="*/ 129 h 441"/>
                  <a:gd name="T48" fmla="*/ 124 w 622"/>
                  <a:gd name="T49" fmla="*/ 115 h 441"/>
                  <a:gd name="T50" fmla="*/ 98 w 622"/>
                  <a:gd name="T51" fmla="*/ 118 h 441"/>
                  <a:gd name="T52" fmla="*/ 117 w 622"/>
                  <a:gd name="T53" fmla="*/ 100 h 441"/>
                  <a:gd name="T54" fmla="*/ 131 w 622"/>
                  <a:gd name="T55" fmla="*/ 89 h 441"/>
                  <a:gd name="T56" fmla="*/ 22 w 622"/>
                  <a:gd name="T57" fmla="*/ 17 h 441"/>
                  <a:gd name="T58" fmla="*/ 11 w 622"/>
                  <a:gd name="T59" fmla="*/ 38 h 441"/>
                  <a:gd name="T60" fmla="*/ 19 w 622"/>
                  <a:gd name="T61" fmla="*/ 78 h 441"/>
                  <a:gd name="T62" fmla="*/ 19 w 622"/>
                  <a:gd name="T63" fmla="*/ 78 h 4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1"/>
                  <a:gd name="T98" fmla="*/ 622 w 622"/>
                  <a:gd name="T99" fmla="*/ 441 h 4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1">
                    <a:moveTo>
                      <a:pt x="23" y="96"/>
                    </a:moveTo>
                    <a:lnTo>
                      <a:pt x="15" y="217"/>
                    </a:lnTo>
                    <a:lnTo>
                      <a:pt x="29" y="217"/>
                    </a:lnTo>
                    <a:lnTo>
                      <a:pt x="21" y="243"/>
                    </a:lnTo>
                    <a:lnTo>
                      <a:pt x="10" y="229"/>
                    </a:lnTo>
                    <a:lnTo>
                      <a:pt x="0" y="259"/>
                    </a:lnTo>
                    <a:lnTo>
                      <a:pt x="44" y="284"/>
                    </a:lnTo>
                    <a:lnTo>
                      <a:pt x="45" y="295"/>
                    </a:lnTo>
                    <a:lnTo>
                      <a:pt x="57" y="297"/>
                    </a:lnTo>
                    <a:lnTo>
                      <a:pt x="113" y="386"/>
                    </a:lnTo>
                    <a:lnTo>
                      <a:pt x="177" y="382"/>
                    </a:lnTo>
                    <a:lnTo>
                      <a:pt x="224" y="403"/>
                    </a:lnTo>
                    <a:lnTo>
                      <a:pt x="246" y="400"/>
                    </a:lnTo>
                    <a:lnTo>
                      <a:pt x="389" y="403"/>
                    </a:lnTo>
                    <a:lnTo>
                      <a:pt x="551" y="441"/>
                    </a:lnTo>
                    <a:lnTo>
                      <a:pt x="554" y="392"/>
                    </a:lnTo>
                    <a:lnTo>
                      <a:pt x="622" y="110"/>
                    </a:lnTo>
                    <a:lnTo>
                      <a:pt x="191" y="0"/>
                    </a:lnTo>
                    <a:lnTo>
                      <a:pt x="194" y="83"/>
                    </a:lnTo>
                    <a:lnTo>
                      <a:pt x="173" y="151"/>
                    </a:lnTo>
                    <a:lnTo>
                      <a:pt x="170" y="187"/>
                    </a:lnTo>
                    <a:lnTo>
                      <a:pt x="125" y="199"/>
                    </a:lnTo>
                    <a:lnTo>
                      <a:pt x="122" y="182"/>
                    </a:lnTo>
                    <a:lnTo>
                      <a:pt x="159" y="159"/>
                    </a:lnTo>
                    <a:lnTo>
                      <a:pt x="156" y="141"/>
                    </a:lnTo>
                    <a:lnTo>
                      <a:pt x="123" y="144"/>
                    </a:lnTo>
                    <a:lnTo>
                      <a:pt x="147" y="123"/>
                    </a:lnTo>
                    <a:lnTo>
                      <a:pt x="165" y="109"/>
                    </a:lnTo>
                    <a:lnTo>
                      <a:pt x="26" y="21"/>
                    </a:lnTo>
                    <a:lnTo>
                      <a:pt x="15" y="46"/>
                    </a:lnTo>
                    <a:lnTo>
                      <a:pt x="23" y="96"/>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5" name="Freeform 87"/>
              <p:cNvSpPr>
                <a:spLocks/>
              </p:cNvSpPr>
              <p:nvPr/>
            </p:nvSpPr>
            <p:spPr bwMode="auto">
              <a:xfrm>
                <a:off x="1638" y="1514"/>
                <a:ext cx="498" cy="610"/>
              </a:xfrm>
              <a:custGeom>
                <a:avLst/>
                <a:gdLst>
                  <a:gd name="T0" fmla="*/ 93 w 526"/>
                  <a:gd name="T1" fmla="*/ 0 h 641"/>
                  <a:gd name="T2" fmla="*/ 295 w 526"/>
                  <a:gd name="T3" fmla="*/ 39 h 641"/>
                  <a:gd name="T4" fmla="*/ 280 w 526"/>
                  <a:gd name="T5" fmla="*/ 130 h 641"/>
                  <a:gd name="T6" fmla="*/ 422 w 526"/>
                  <a:gd name="T7" fmla="*/ 152 h 641"/>
                  <a:gd name="T8" fmla="*/ 368 w 526"/>
                  <a:gd name="T9" fmla="*/ 525 h 641"/>
                  <a:gd name="T10" fmla="*/ 0 w 526"/>
                  <a:gd name="T11" fmla="*/ 463 h 641"/>
                  <a:gd name="T12" fmla="*/ 93 w 526"/>
                  <a:gd name="T13" fmla="*/ 0 h 641"/>
                  <a:gd name="T14" fmla="*/ 93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5" y="0"/>
                    </a:moveTo>
                    <a:lnTo>
                      <a:pt x="369" y="47"/>
                    </a:lnTo>
                    <a:lnTo>
                      <a:pt x="350" y="159"/>
                    </a:lnTo>
                    <a:lnTo>
                      <a:pt x="526" y="186"/>
                    </a:lnTo>
                    <a:lnTo>
                      <a:pt x="458" y="641"/>
                    </a:lnTo>
                    <a:lnTo>
                      <a:pt x="0" y="565"/>
                    </a:lnTo>
                    <a:lnTo>
                      <a:pt x="115" y="0"/>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6" name="Freeform 88"/>
              <p:cNvSpPr>
                <a:spLocks/>
              </p:cNvSpPr>
              <p:nvPr/>
            </p:nvSpPr>
            <p:spPr bwMode="auto">
              <a:xfrm>
                <a:off x="941" y="880"/>
                <a:ext cx="701" cy="584"/>
              </a:xfrm>
              <a:custGeom>
                <a:avLst/>
                <a:gdLst>
                  <a:gd name="T0" fmla="*/ 0 w 741"/>
                  <a:gd name="T1" fmla="*/ 376 h 614"/>
                  <a:gd name="T2" fmla="*/ 25 w 741"/>
                  <a:gd name="T3" fmla="*/ 248 h 614"/>
                  <a:gd name="T4" fmla="*/ 55 w 741"/>
                  <a:gd name="T5" fmla="*/ 210 h 614"/>
                  <a:gd name="T6" fmla="*/ 128 w 741"/>
                  <a:gd name="T7" fmla="*/ 0 h 614"/>
                  <a:gd name="T8" fmla="*/ 165 w 741"/>
                  <a:gd name="T9" fmla="*/ 10 h 614"/>
                  <a:gd name="T10" fmla="*/ 165 w 741"/>
                  <a:gd name="T11" fmla="*/ 20 h 614"/>
                  <a:gd name="T12" fmla="*/ 175 w 741"/>
                  <a:gd name="T13" fmla="*/ 22 h 614"/>
                  <a:gd name="T14" fmla="*/ 220 w 741"/>
                  <a:gd name="T15" fmla="*/ 94 h 614"/>
                  <a:gd name="T16" fmla="*/ 270 w 741"/>
                  <a:gd name="T17" fmla="*/ 92 h 614"/>
                  <a:gd name="T18" fmla="*/ 309 w 741"/>
                  <a:gd name="T19" fmla="*/ 109 h 614"/>
                  <a:gd name="T20" fmla="*/ 326 w 741"/>
                  <a:gd name="T21" fmla="*/ 107 h 614"/>
                  <a:gd name="T22" fmla="*/ 439 w 741"/>
                  <a:gd name="T23" fmla="*/ 109 h 614"/>
                  <a:gd name="T24" fmla="*/ 569 w 741"/>
                  <a:gd name="T25" fmla="*/ 139 h 614"/>
                  <a:gd name="T26" fmla="*/ 574 w 741"/>
                  <a:gd name="T27" fmla="*/ 157 h 614"/>
                  <a:gd name="T28" fmla="*/ 589 w 741"/>
                  <a:gd name="T29" fmla="*/ 179 h 614"/>
                  <a:gd name="T30" fmla="*/ 546 w 741"/>
                  <a:gd name="T31" fmla="*/ 246 h 614"/>
                  <a:gd name="T32" fmla="*/ 520 w 741"/>
                  <a:gd name="T33" fmla="*/ 272 h 614"/>
                  <a:gd name="T34" fmla="*/ 515 w 741"/>
                  <a:gd name="T35" fmla="*/ 290 h 614"/>
                  <a:gd name="T36" fmla="*/ 531 w 741"/>
                  <a:gd name="T37" fmla="*/ 309 h 614"/>
                  <a:gd name="T38" fmla="*/ 512 w 741"/>
                  <a:gd name="T39" fmla="*/ 351 h 614"/>
                  <a:gd name="T40" fmla="*/ 477 w 741"/>
                  <a:gd name="T41" fmla="*/ 502 h 614"/>
                  <a:gd name="T42" fmla="*/ 279 w 741"/>
                  <a:gd name="T43" fmla="*/ 454 h 614"/>
                  <a:gd name="T44" fmla="*/ 0 w 741"/>
                  <a:gd name="T45" fmla="*/ 376 h 614"/>
                  <a:gd name="T46" fmla="*/ 0 w 741"/>
                  <a:gd name="T47" fmla="*/ 376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69" y="257"/>
                    </a:lnTo>
                    <a:lnTo>
                      <a:pt x="160" y="0"/>
                    </a:lnTo>
                    <a:lnTo>
                      <a:pt x="207" y="13"/>
                    </a:lnTo>
                    <a:lnTo>
                      <a:pt x="208" y="24"/>
                    </a:lnTo>
                    <a:lnTo>
                      <a:pt x="220" y="26"/>
                    </a:lnTo>
                    <a:lnTo>
                      <a:pt x="276" y="115"/>
                    </a:lnTo>
                    <a:lnTo>
                      <a:pt x="340" y="113"/>
                    </a:lnTo>
                    <a:lnTo>
                      <a:pt x="387" y="134"/>
                    </a:lnTo>
                    <a:lnTo>
                      <a:pt x="409" y="130"/>
                    </a:lnTo>
                    <a:lnTo>
                      <a:pt x="552" y="134"/>
                    </a:lnTo>
                    <a:lnTo>
                      <a:pt x="714" y="170"/>
                    </a:lnTo>
                    <a:lnTo>
                      <a:pt x="722" y="191"/>
                    </a:lnTo>
                    <a:lnTo>
                      <a:pt x="741" y="219"/>
                    </a:lnTo>
                    <a:lnTo>
                      <a:pt x="686" y="301"/>
                    </a:lnTo>
                    <a:lnTo>
                      <a:pt x="652" y="332"/>
                    </a:lnTo>
                    <a:lnTo>
                      <a:pt x="647" y="355"/>
                    </a:lnTo>
                    <a:lnTo>
                      <a:pt x="667" y="379"/>
                    </a:lnTo>
                    <a:lnTo>
                      <a:pt x="644" y="429"/>
                    </a:lnTo>
                    <a:lnTo>
                      <a:pt x="599" y="614"/>
                    </a:lnTo>
                    <a:lnTo>
                      <a:pt x="349" y="554"/>
                    </a:lnTo>
                    <a:lnTo>
                      <a:pt x="0" y="458"/>
                    </a:lnTo>
                    <a:close/>
                  </a:path>
                </a:pathLst>
              </a:custGeom>
              <a:solidFill>
                <a:schemeClr val="accent1">
                  <a:lumMod val="75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7" name="Freeform 89"/>
              <p:cNvSpPr>
                <a:spLocks/>
              </p:cNvSpPr>
              <p:nvPr/>
            </p:nvSpPr>
            <p:spPr bwMode="auto">
              <a:xfrm>
                <a:off x="874" y="1317"/>
                <a:ext cx="697" cy="1171"/>
              </a:xfrm>
              <a:custGeom>
                <a:avLst/>
                <a:gdLst>
                  <a:gd name="T0" fmla="*/ 20 w 737"/>
                  <a:gd name="T1" fmla="*/ 204 h 1229"/>
                  <a:gd name="T2" fmla="*/ 3 w 737"/>
                  <a:gd name="T3" fmla="*/ 283 h 1229"/>
                  <a:gd name="T4" fmla="*/ 59 w 737"/>
                  <a:gd name="T5" fmla="*/ 409 h 1229"/>
                  <a:gd name="T6" fmla="*/ 70 w 737"/>
                  <a:gd name="T7" fmla="*/ 399 h 1229"/>
                  <a:gd name="T8" fmla="*/ 88 w 737"/>
                  <a:gd name="T9" fmla="*/ 454 h 1229"/>
                  <a:gd name="T10" fmla="*/ 59 w 737"/>
                  <a:gd name="T11" fmla="*/ 416 h 1229"/>
                  <a:gd name="T12" fmla="*/ 53 w 737"/>
                  <a:gd name="T13" fmla="*/ 475 h 1229"/>
                  <a:gd name="T14" fmla="*/ 86 w 737"/>
                  <a:gd name="T15" fmla="*/ 510 h 1229"/>
                  <a:gd name="T16" fmla="*/ 63 w 737"/>
                  <a:gd name="T17" fmla="*/ 559 h 1229"/>
                  <a:gd name="T18" fmla="*/ 125 w 737"/>
                  <a:gd name="T19" fmla="*/ 694 h 1229"/>
                  <a:gd name="T20" fmla="*/ 111 w 737"/>
                  <a:gd name="T21" fmla="*/ 743 h 1229"/>
                  <a:gd name="T22" fmla="*/ 193 w 737"/>
                  <a:gd name="T23" fmla="*/ 780 h 1229"/>
                  <a:gd name="T24" fmla="*/ 222 w 737"/>
                  <a:gd name="T25" fmla="*/ 820 h 1229"/>
                  <a:gd name="T26" fmla="*/ 257 w 737"/>
                  <a:gd name="T27" fmla="*/ 833 h 1229"/>
                  <a:gd name="T28" fmla="*/ 257 w 737"/>
                  <a:gd name="T29" fmla="*/ 857 h 1229"/>
                  <a:gd name="T30" fmla="*/ 280 w 737"/>
                  <a:gd name="T31" fmla="*/ 863 h 1229"/>
                  <a:gd name="T32" fmla="*/ 328 w 737"/>
                  <a:gd name="T33" fmla="*/ 940 h 1229"/>
                  <a:gd name="T34" fmla="*/ 328 w 737"/>
                  <a:gd name="T35" fmla="*/ 994 h 1229"/>
                  <a:gd name="T36" fmla="*/ 537 w 737"/>
                  <a:gd name="T37" fmla="*/ 1006 h 1229"/>
                  <a:gd name="T38" fmla="*/ 524 w 737"/>
                  <a:gd name="T39" fmla="*/ 984 h 1229"/>
                  <a:gd name="T40" fmla="*/ 531 w 737"/>
                  <a:gd name="T41" fmla="*/ 951 h 1229"/>
                  <a:gd name="T42" fmla="*/ 566 w 737"/>
                  <a:gd name="T43" fmla="*/ 897 h 1229"/>
                  <a:gd name="T44" fmla="*/ 589 w 737"/>
                  <a:gd name="T45" fmla="*/ 880 h 1229"/>
                  <a:gd name="T46" fmla="*/ 575 w 737"/>
                  <a:gd name="T47" fmla="*/ 862 h 1229"/>
                  <a:gd name="T48" fmla="*/ 567 w 737"/>
                  <a:gd name="T49" fmla="*/ 808 h 1229"/>
                  <a:gd name="T50" fmla="*/ 264 w 737"/>
                  <a:gd name="T51" fmla="*/ 345 h 1229"/>
                  <a:gd name="T52" fmla="*/ 336 w 737"/>
                  <a:gd name="T53" fmla="*/ 79 h 1229"/>
                  <a:gd name="T54" fmla="*/ 56 w 737"/>
                  <a:gd name="T55" fmla="*/ 0 h 1229"/>
                  <a:gd name="T56" fmla="*/ 48 w 737"/>
                  <a:gd name="T57" fmla="*/ 16 h 1229"/>
                  <a:gd name="T58" fmla="*/ 0 w 737"/>
                  <a:gd name="T59" fmla="*/ 134 h 1229"/>
                  <a:gd name="T60" fmla="*/ 20 w 737"/>
                  <a:gd name="T61" fmla="*/ 204 h 1229"/>
                  <a:gd name="T62" fmla="*/ 20 w 737"/>
                  <a:gd name="T63" fmla="*/ 204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7"/>
                  <a:gd name="T97" fmla="*/ 0 h 1229"/>
                  <a:gd name="T98" fmla="*/ 737 w 737"/>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7" h="1229">
                    <a:moveTo>
                      <a:pt x="24" y="249"/>
                    </a:moveTo>
                    <a:lnTo>
                      <a:pt x="3" y="345"/>
                    </a:lnTo>
                    <a:lnTo>
                      <a:pt x="74" y="499"/>
                    </a:lnTo>
                    <a:lnTo>
                      <a:pt x="87" y="489"/>
                    </a:lnTo>
                    <a:lnTo>
                      <a:pt x="110" y="554"/>
                    </a:lnTo>
                    <a:lnTo>
                      <a:pt x="74" y="508"/>
                    </a:lnTo>
                    <a:lnTo>
                      <a:pt x="66" y="580"/>
                    </a:lnTo>
                    <a:lnTo>
                      <a:pt x="107" y="623"/>
                    </a:lnTo>
                    <a:lnTo>
                      <a:pt x="79" y="683"/>
                    </a:lnTo>
                    <a:lnTo>
                      <a:pt x="157" y="847"/>
                    </a:lnTo>
                    <a:lnTo>
                      <a:pt x="139" y="907"/>
                    </a:lnTo>
                    <a:lnTo>
                      <a:pt x="241" y="953"/>
                    </a:lnTo>
                    <a:lnTo>
                      <a:pt x="278" y="1002"/>
                    </a:lnTo>
                    <a:lnTo>
                      <a:pt x="322" y="1018"/>
                    </a:lnTo>
                    <a:lnTo>
                      <a:pt x="322" y="1047"/>
                    </a:lnTo>
                    <a:lnTo>
                      <a:pt x="350" y="1054"/>
                    </a:lnTo>
                    <a:lnTo>
                      <a:pt x="410" y="1148"/>
                    </a:lnTo>
                    <a:lnTo>
                      <a:pt x="410" y="1214"/>
                    </a:lnTo>
                    <a:lnTo>
                      <a:pt x="672" y="1229"/>
                    </a:lnTo>
                    <a:lnTo>
                      <a:pt x="656" y="1203"/>
                    </a:lnTo>
                    <a:lnTo>
                      <a:pt x="664" y="1162"/>
                    </a:lnTo>
                    <a:lnTo>
                      <a:pt x="706" y="1096"/>
                    </a:lnTo>
                    <a:lnTo>
                      <a:pt x="737" y="1076"/>
                    </a:lnTo>
                    <a:lnTo>
                      <a:pt x="719" y="1052"/>
                    </a:lnTo>
                    <a:lnTo>
                      <a:pt x="708" y="987"/>
                    </a:lnTo>
                    <a:lnTo>
                      <a:pt x="330" y="423"/>
                    </a:lnTo>
                    <a:lnTo>
                      <a:pt x="419" y="96"/>
                    </a:lnTo>
                    <a:lnTo>
                      <a:pt x="70" y="0"/>
                    </a:lnTo>
                    <a:lnTo>
                      <a:pt x="60" y="20"/>
                    </a:lnTo>
                    <a:lnTo>
                      <a:pt x="0" y="164"/>
                    </a:lnTo>
                    <a:lnTo>
                      <a:pt x="24" y="249"/>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8" name="Freeform 90"/>
              <p:cNvSpPr>
                <a:spLocks/>
              </p:cNvSpPr>
              <p:nvPr/>
            </p:nvSpPr>
            <p:spPr bwMode="auto">
              <a:xfrm>
                <a:off x="1186" y="1407"/>
                <a:ext cx="561" cy="848"/>
              </a:xfrm>
              <a:custGeom>
                <a:avLst/>
                <a:gdLst>
                  <a:gd name="T0" fmla="*/ 0 w 593"/>
                  <a:gd name="T1" fmla="*/ 268 h 891"/>
                  <a:gd name="T2" fmla="*/ 304 w 593"/>
                  <a:gd name="T3" fmla="*/ 731 h 891"/>
                  <a:gd name="T4" fmla="*/ 312 w 593"/>
                  <a:gd name="T5" fmla="*/ 632 h 891"/>
                  <a:gd name="T6" fmla="*/ 330 w 593"/>
                  <a:gd name="T7" fmla="*/ 627 h 891"/>
                  <a:gd name="T8" fmla="*/ 358 w 593"/>
                  <a:gd name="T9" fmla="*/ 644 h 891"/>
                  <a:gd name="T10" fmla="*/ 383 w 593"/>
                  <a:gd name="T11" fmla="*/ 556 h 891"/>
                  <a:gd name="T12" fmla="*/ 475 w 593"/>
                  <a:gd name="T13" fmla="*/ 93 h 891"/>
                  <a:gd name="T14" fmla="*/ 272 w 593"/>
                  <a:gd name="T15" fmla="*/ 49 h 891"/>
                  <a:gd name="T16" fmla="*/ 71 w 593"/>
                  <a:gd name="T17" fmla="*/ 0 h 891"/>
                  <a:gd name="T18" fmla="*/ 0 w 593"/>
                  <a:gd name="T19" fmla="*/ 268 h 891"/>
                  <a:gd name="T20" fmla="*/ 0 w 593"/>
                  <a:gd name="T21" fmla="*/ 268 h 8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3"/>
                  <a:gd name="T34" fmla="*/ 0 h 891"/>
                  <a:gd name="T35" fmla="*/ 593 w 593"/>
                  <a:gd name="T36" fmla="*/ 891 h 8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3" h="891">
                    <a:moveTo>
                      <a:pt x="0" y="327"/>
                    </a:moveTo>
                    <a:lnTo>
                      <a:pt x="378" y="891"/>
                    </a:lnTo>
                    <a:lnTo>
                      <a:pt x="390" y="770"/>
                    </a:lnTo>
                    <a:lnTo>
                      <a:pt x="412" y="764"/>
                    </a:lnTo>
                    <a:lnTo>
                      <a:pt x="447" y="785"/>
                    </a:lnTo>
                    <a:lnTo>
                      <a:pt x="478" y="678"/>
                    </a:lnTo>
                    <a:lnTo>
                      <a:pt x="593" y="113"/>
                    </a:lnTo>
                    <a:lnTo>
                      <a:pt x="339" y="60"/>
                    </a:lnTo>
                    <a:lnTo>
                      <a:pt x="89" y="0"/>
                    </a:lnTo>
                    <a:lnTo>
                      <a:pt x="0" y="327"/>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99" name="Freeform 91"/>
              <p:cNvSpPr>
                <a:spLocks/>
              </p:cNvSpPr>
              <p:nvPr/>
            </p:nvSpPr>
            <p:spPr bwMode="auto">
              <a:xfrm>
                <a:off x="1507" y="728"/>
                <a:ext cx="526" cy="831"/>
              </a:xfrm>
              <a:custGeom>
                <a:avLst/>
                <a:gdLst>
                  <a:gd name="T0" fmla="*/ 0 w 557"/>
                  <a:gd name="T1" fmla="*/ 633 h 874"/>
                  <a:gd name="T2" fmla="*/ 36 w 557"/>
                  <a:gd name="T3" fmla="*/ 481 h 874"/>
                  <a:gd name="T4" fmla="*/ 54 w 557"/>
                  <a:gd name="T5" fmla="*/ 440 h 874"/>
                  <a:gd name="T6" fmla="*/ 38 w 557"/>
                  <a:gd name="T7" fmla="*/ 421 h 874"/>
                  <a:gd name="T8" fmla="*/ 42 w 557"/>
                  <a:gd name="T9" fmla="*/ 402 h 874"/>
                  <a:gd name="T10" fmla="*/ 69 w 557"/>
                  <a:gd name="T11" fmla="*/ 377 h 874"/>
                  <a:gd name="T12" fmla="*/ 113 w 557"/>
                  <a:gd name="T13" fmla="*/ 309 h 874"/>
                  <a:gd name="T14" fmla="*/ 98 w 557"/>
                  <a:gd name="T15" fmla="*/ 287 h 874"/>
                  <a:gd name="T16" fmla="*/ 92 w 557"/>
                  <a:gd name="T17" fmla="*/ 270 h 874"/>
                  <a:gd name="T18" fmla="*/ 93 w 557"/>
                  <a:gd name="T19" fmla="*/ 231 h 874"/>
                  <a:gd name="T20" fmla="*/ 148 w 557"/>
                  <a:gd name="T21" fmla="*/ 0 h 874"/>
                  <a:gd name="T22" fmla="*/ 206 w 557"/>
                  <a:gd name="T23" fmla="*/ 12 h 874"/>
                  <a:gd name="T24" fmla="*/ 186 w 557"/>
                  <a:gd name="T25" fmla="*/ 103 h 874"/>
                  <a:gd name="T26" fmla="*/ 200 w 557"/>
                  <a:gd name="T27" fmla="*/ 135 h 874"/>
                  <a:gd name="T28" fmla="*/ 200 w 557"/>
                  <a:gd name="T29" fmla="*/ 155 h 874"/>
                  <a:gd name="T30" fmla="*/ 194 w 557"/>
                  <a:gd name="T31" fmla="*/ 158 h 874"/>
                  <a:gd name="T32" fmla="*/ 216 w 557"/>
                  <a:gd name="T33" fmla="*/ 180 h 874"/>
                  <a:gd name="T34" fmla="*/ 239 w 557"/>
                  <a:gd name="T35" fmla="*/ 238 h 874"/>
                  <a:gd name="T36" fmla="*/ 248 w 557"/>
                  <a:gd name="T37" fmla="*/ 289 h 874"/>
                  <a:gd name="T38" fmla="*/ 249 w 557"/>
                  <a:gd name="T39" fmla="*/ 318 h 874"/>
                  <a:gd name="T40" fmla="*/ 234 w 557"/>
                  <a:gd name="T41" fmla="*/ 343 h 874"/>
                  <a:gd name="T42" fmla="*/ 246 w 557"/>
                  <a:gd name="T43" fmla="*/ 357 h 874"/>
                  <a:gd name="T44" fmla="*/ 278 w 557"/>
                  <a:gd name="T45" fmla="*/ 339 h 874"/>
                  <a:gd name="T46" fmla="*/ 297 w 557"/>
                  <a:gd name="T47" fmla="*/ 430 h 874"/>
                  <a:gd name="T48" fmla="*/ 311 w 557"/>
                  <a:gd name="T49" fmla="*/ 435 h 874"/>
                  <a:gd name="T50" fmla="*/ 314 w 557"/>
                  <a:gd name="T51" fmla="*/ 462 h 874"/>
                  <a:gd name="T52" fmla="*/ 354 w 557"/>
                  <a:gd name="T53" fmla="*/ 473 h 874"/>
                  <a:gd name="T54" fmla="*/ 416 w 557"/>
                  <a:gd name="T55" fmla="*/ 473 h 874"/>
                  <a:gd name="T56" fmla="*/ 443 w 557"/>
                  <a:gd name="T57" fmla="*/ 484 h 874"/>
                  <a:gd name="T58" fmla="*/ 406 w 557"/>
                  <a:gd name="T59" fmla="*/ 714 h 874"/>
                  <a:gd name="T60" fmla="*/ 202 w 557"/>
                  <a:gd name="T61" fmla="*/ 675 h 874"/>
                  <a:gd name="T62" fmla="*/ 0 w 557"/>
                  <a:gd name="T63" fmla="*/ 633 h 874"/>
                  <a:gd name="T64" fmla="*/ 0 w 557"/>
                  <a:gd name="T65" fmla="*/ 633 h 8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4"/>
                  <a:gd name="T101" fmla="*/ 557 w 557"/>
                  <a:gd name="T102" fmla="*/ 874 h 8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4">
                    <a:moveTo>
                      <a:pt x="0" y="774"/>
                    </a:moveTo>
                    <a:lnTo>
                      <a:pt x="45" y="589"/>
                    </a:lnTo>
                    <a:lnTo>
                      <a:pt x="68" y="539"/>
                    </a:lnTo>
                    <a:lnTo>
                      <a:pt x="48" y="515"/>
                    </a:lnTo>
                    <a:lnTo>
                      <a:pt x="53" y="492"/>
                    </a:lnTo>
                    <a:lnTo>
                      <a:pt x="87" y="461"/>
                    </a:lnTo>
                    <a:lnTo>
                      <a:pt x="142" y="379"/>
                    </a:lnTo>
                    <a:lnTo>
                      <a:pt x="123" y="351"/>
                    </a:lnTo>
                    <a:lnTo>
                      <a:pt x="115" y="330"/>
                    </a:lnTo>
                    <a:lnTo>
                      <a:pt x="118" y="283"/>
                    </a:lnTo>
                    <a:lnTo>
                      <a:pt x="186" y="0"/>
                    </a:lnTo>
                    <a:lnTo>
                      <a:pt x="259" y="16"/>
                    </a:lnTo>
                    <a:lnTo>
                      <a:pt x="234" y="126"/>
                    </a:lnTo>
                    <a:lnTo>
                      <a:pt x="251" y="165"/>
                    </a:lnTo>
                    <a:lnTo>
                      <a:pt x="252" y="189"/>
                    </a:lnTo>
                    <a:lnTo>
                      <a:pt x="244" y="194"/>
                    </a:lnTo>
                    <a:lnTo>
                      <a:pt x="272" y="220"/>
                    </a:lnTo>
                    <a:lnTo>
                      <a:pt x="301" y="291"/>
                    </a:lnTo>
                    <a:lnTo>
                      <a:pt x="311" y="354"/>
                    </a:lnTo>
                    <a:lnTo>
                      <a:pt x="315" y="388"/>
                    </a:lnTo>
                    <a:lnTo>
                      <a:pt x="294" y="421"/>
                    </a:lnTo>
                    <a:lnTo>
                      <a:pt x="309" y="435"/>
                    </a:lnTo>
                    <a:lnTo>
                      <a:pt x="348" y="414"/>
                    </a:lnTo>
                    <a:lnTo>
                      <a:pt x="374" y="526"/>
                    </a:lnTo>
                    <a:lnTo>
                      <a:pt x="391" y="532"/>
                    </a:lnTo>
                    <a:lnTo>
                      <a:pt x="395" y="565"/>
                    </a:lnTo>
                    <a:lnTo>
                      <a:pt x="445" y="578"/>
                    </a:lnTo>
                    <a:lnTo>
                      <a:pt x="524" y="578"/>
                    </a:lnTo>
                    <a:lnTo>
                      <a:pt x="557" y="592"/>
                    </a:lnTo>
                    <a:lnTo>
                      <a:pt x="510" y="874"/>
                    </a:lnTo>
                    <a:lnTo>
                      <a:pt x="254" y="827"/>
                    </a:lnTo>
                    <a:lnTo>
                      <a:pt x="0" y="774"/>
                    </a:lnTo>
                    <a:close/>
                  </a:path>
                </a:pathLst>
              </a:custGeom>
              <a:solidFill>
                <a:srgbClr val="FFFFFF"/>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0" name="Freeform 92"/>
              <p:cNvSpPr>
                <a:spLocks/>
              </p:cNvSpPr>
              <p:nvPr/>
            </p:nvSpPr>
            <p:spPr bwMode="auto">
              <a:xfrm>
                <a:off x="1728" y="743"/>
                <a:ext cx="899" cy="561"/>
              </a:xfrm>
              <a:custGeom>
                <a:avLst/>
                <a:gdLst>
                  <a:gd name="T0" fmla="*/ 13 w 952"/>
                  <a:gd name="T1" fmla="*/ 123 h 589"/>
                  <a:gd name="T2" fmla="*/ 14 w 952"/>
                  <a:gd name="T3" fmla="*/ 143 h 589"/>
                  <a:gd name="T4" fmla="*/ 9 w 952"/>
                  <a:gd name="T5" fmla="*/ 147 h 589"/>
                  <a:gd name="T6" fmla="*/ 30 w 952"/>
                  <a:gd name="T7" fmla="*/ 168 h 589"/>
                  <a:gd name="T8" fmla="*/ 54 w 952"/>
                  <a:gd name="T9" fmla="*/ 227 h 589"/>
                  <a:gd name="T10" fmla="*/ 61 w 952"/>
                  <a:gd name="T11" fmla="*/ 278 h 589"/>
                  <a:gd name="T12" fmla="*/ 65 w 952"/>
                  <a:gd name="T13" fmla="*/ 306 h 589"/>
                  <a:gd name="T14" fmla="*/ 48 w 952"/>
                  <a:gd name="T15" fmla="*/ 334 h 589"/>
                  <a:gd name="T16" fmla="*/ 60 w 952"/>
                  <a:gd name="T17" fmla="*/ 345 h 589"/>
                  <a:gd name="T18" fmla="*/ 91 w 952"/>
                  <a:gd name="T19" fmla="*/ 328 h 589"/>
                  <a:gd name="T20" fmla="*/ 112 w 952"/>
                  <a:gd name="T21" fmla="*/ 420 h 589"/>
                  <a:gd name="T22" fmla="*/ 125 w 952"/>
                  <a:gd name="T23" fmla="*/ 425 h 589"/>
                  <a:gd name="T24" fmla="*/ 129 w 952"/>
                  <a:gd name="T25" fmla="*/ 451 h 589"/>
                  <a:gd name="T26" fmla="*/ 139 w 952"/>
                  <a:gd name="T27" fmla="*/ 464 h 589"/>
                  <a:gd name="T28" fmla="*/ 168 w 952"/>
                  <a:gd name="T29" fmla="*/ 463 h 589"/>
                  <a:gd name="T30" fmla="*/ 232 w 952"/>
                  <a:gd name="T31" fmla="*/ 463 h 589"/>
                  <a:gd name="T32" fmla="*/ 257 w 952"/>
                  <a:gd name="T33" fmla="*/ 474 h 589"/>
                  <a:gd name="T34" fmla="*/ 266 w 952"/>
                  <a:gd name="T35" fmla="*/ 427 h 589"/>
                  <a:gd name="T36" fmla="*/ 472 w 952"/>
                  <a:gd name="T37" fmla="*/ 459 h 589"/>
                  <a:gd name="T38" fmla="*/ 727 w 952"/>
                  <a:gd name="T39" fmla="*/ 485 h 589"/>
                  <a:gd name="T40" fmla="*/ 735 w 952"/>
                  <a:gd name="T41" fmla="*/ 396 h 589"/>
                  <a:gd name="T42" fmla="*/ 761 w 952"/>
                  <a:gd name="T43" fmla="*/ 113 h 589"/>
                  <a:gd name="T44" fmla="*/ 424 w 952"/>
                  <a:gd name="T45" fmla="*/ 73 h 589"/>
                  <a:gd name="T46" fmla="*/ 255 w 952"/>
                  <a:gd name="T47" fmla="*/ 47 h 589"/>
                  <a:gd name="T48" fmla="*/ 21 w 952"/>
                  <a:gd name="T49" fmla="*/ 0 h 589"/>
                  <a:gd name="T50" fmla="*/ 0 w 952"/>
                  <a:gd name="T51" fmla="*/ 90 h 589"/>
                  <a:gd name="T52" fmla="*/ 13 w 952"/>
                  <a:gd name="T53" fmla="*/ 123 h 589"/>
                  <a:gd name="T54" fmla="*/ 13 w 952"/>
                  <a:gd name="T55" fmla="*/ 123 h 5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89"/>
                  <a:gd name="T86" fmla="*/ 952 w 952"/>
                  <a:gd name="T87" fmla="*/ 589 h 58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89">
                    <a:moveTo>
                      <a:pt x="17" y="149"/>
                    </a:moveTo>
                    <a:lnTo>
                      <a:pt x="18" y="173"/>
                    </a:lnTo>
                    <a:lnTo>
                      <a:pt x="10" y="178"/>
                    </a:lnTo>
                    <a:lnTo>
                      <a:pt x="38" y="204"/>
                    </a:lnTo>
                    <a:lnTo>
                      <a:pt x="67" y="275"/>
                    </a:lnTo>
                    <a:lnTo>
                      <a:pt x="77" y="338"/>
                    </a:lnTo>
                    <a:lnTo>
                      <a:pt x="81" y="372"/>
                    </a:lnTo>
                    <a:lnTo>
                      <a:pt x="60" y="405"/>
                    </a:lnTo>
                    <a:lnTo>
                      <a:pt x="75" y="419"/>
                    </a:lnTo>
                    <a:lnTo>
                      <a:pt x="114" y="398"/>
                    </a:lnTo>
                    <a:lnTo>
                      <a:pt x="140" y="510"/>
                    </a:lnTo>
                    <a:lnTo>
                      <a:pt x="157" y="516"/>
                    </a:lnTo>
                    <a:lnTo>
                      <a:pt x="161" y="549"/>
                    </a:lnTo>
                    <a:lnTo>
                      <a:pt x="175" y="563"/>
                    </a:lnTo>
                    <a:lnTo>
                      <a:pt x="211" y="562"/>
                    </a:lnTo>
                    <a:lnTo>
                      <a:pt x="290" y="562"/>
                    </a:lnTo>
                    <a:lnTo>
                      <a:pt x="323" y="576"/>
                    </a:lnTo>
                    <a:lnTo>
                      <a:pt x="332" y="518"/>
                    </a:lnTo>
                    <a:lnTo>
                      <a:pt x="591" y="557"/>
                    </a:lnTo>
                    <a:lnTo>
                      <a:pt x="910" y="589"/>
                    </a:lnTo>
                    <a:lnTo>
                      <a:pt x="920" y="482"/>
                    </a:lnTo>
                    <a:lnTo>
                      <a:pt x="952" y="138"/>
                    </a:lnTo>
                    <a:lnTo>
                      <a:pt x="530" y="89"/>
                    </a:lnTo>
                    <a:lnTo>
                      <a:pt x="321" y="57"/>
                    </a:lnTo>
                    <a:lnTo>
                      <a:pt x="25" y="0"/>
                    </a:lnTo>
                    <a:lnTo>
                      <a:pt x="0" y="110"/>
                    </a:lnTo>
                    <a:lnTo>
                      <a:pt x="17" y="149"/>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1" name="Freeform 93"/>
              <p:cNvSpPr>
                <a:spLocks/>
              </p:cNvSpPr>
              <p:nvPr/>
            </p:nvSpPr>
            <p:spPr bwMode="auto">
              <a:xfrm>
                <a:off x="1472" y="2051"/>
                <a:ext cx="600" cy="681"/>
              </a:xfrm>
              <a:custGeom>
                <a:avLst/>
                <a:gdLst>
                  <a:gd name="T0" fmla="*/ 33 w 635"/>
                  <a:gd name="T1" fmla="*/ 373 h 715"/>
                  <a:gd name="T2" fmla="*/ 21 w 635"/>
                  <a:gd name="T3" fmla="*/ 353 h 715"/>
                  <a:gd name="T4" fmla="*/ 26 w 635"/>
                  <a:gd name="T5" fmla="*/ 319 h 715"/>
                  <a:gd name="T6" fmla="*/ 60 w 635"/>
                  <a:gd name="T7" fmla="*/ 265 h 715"/>
                  <a:gd name="T8" fmla="*/ 84 w 635"/>
                  <a:gd name="T9" fmla="*/ 249 h 715"/>
                  <a:gd name="T10" fmla="*/ 70 w 635"/>
                  <a:gd name="T11" fmla="*/ 229 h 715"/>
                  <a:gd name="T12" fmla="*/ 61 w 635"/>
                  <a:gd name="T13" fmla="*/ 175 h 715"/>
                  <a:gd name="T14" fmla="*/ 71 w 635"/>
                  <a:gd name="T15" fmla="*/ 76 h 715"/>
                  <a:gd name="T16" fmla="*/ 89 w 635"/>
                  <a:gd name="T17" fmla="*/ 70 h 715"/>
                  <a:gd name="T18" fmla="*/ 116 w 635"/>
                  <a:gd name="T19" fmla="*/ 88 h 715"/>
                  <a:gd name="T20" fmla="*/ 141 w 635"/>
                  <a:gd name="T21" fmla="*/ 0 h 715"/>
                  <a:gd name="T22" fmla="*/ 506 w 635"/>
                  <a:gd name="T23" fmla="*/ 63 h 715"/>
                  <a:gd name="T24" fmla="*/ 430 w 635"/>
                  <a:gd name="T25" fmla="*/ 589 h 715"/>
                  <a:gd name="T26" fmla="*/ 317 w 635"/>
                  <a:gd name="T27" fmla="*/ 572 h 715"/>
                  <a:gd name="T28" fmla="*/ 249 w 635"/>
                  <a:gd name="T29" fmla="*/ 553 h 715"/>
                  <a:gd name="T30" fmla="*/ 105 w 635"/>
                  <a:gd name="T31" fmla="*/ 493 h 715"/>
                  <a:gd name="T32" fmla="*/ 0 w 635"/>
                  <a:gd name="T33" fmla="*/ 404 h 715"/>
                  <a:gd name="T34" fmla="*/ 33 w 635"/>
                  <a:gd name="T35" fmla="*/ 373 h 715"/>
                  <a:gd name="T36" fmla="*/ 33 w 635"/>
                  <a:gd name="T37" fmla="*/ 373 h 7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5"/>
                  <a:gd name="T58" fmla="*/ 0 h 715"/>
                  <a:gd name="T59" fmla="*/ 635 w 635"/>
                  <a:gd name="T60" fmla="*/ 715 h 7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5" h="715">
                    <a:moveTo>
                      <a:pt x="41" y="455"/>
                    </a:moveTo>
                    <a:lnTo>
                      <a:pt x="25" y="429"/>
                    </a:lnTo>
                    <a:lnTo>
                      <a:pt x="33" y="388"/>
                    </a:lnTo>
                    <a:lnTo>
                      <a:pt x="75" y="322"/>
                    </a:lnTo>
                    <a:lnTo>
                      <a:pt x="106" y="302"/>
                    </a:lnTo>
                    <a:lnTo>
                      <a:pt x="88" y="278"/>
                    </a:lnTo>
                    <a:lnTo>
                      <a:pt x="77" y="213"/>
                    </a:lnTo>
                    <a:lnTo>
                      <a:pt x="89" y="92"/>
                    </a:lnTo>
                    <a:lnTo>
                      <a:pt x="111" y="86"/>
                    </a:lnTo>
                    <a:lnTo>
                      <a:pt x="146" y="107"/>
                    </a:lnTo>
                    <a:lnTo>
                      <a:pt x="177" y="0"/>
                    </a:lnTo>
                    <a:lnTo>
                      <a:pt x="635" y="76"/>
                    </a:lnTo>
                    <a:lnTo>
                      <a:pt x="540" y="715"/>
                    </a:lnTo>
                    <a:lnTo>
                      <a:pt x="399" y="696"/>
                    </a:lnTo>
                    <a:lnTo>
                      <a:pt x="311" y="672"/>
                    </a:lnTo>
                    <a:lnTo>
                      <a:pt x="132" y="600"/>
                    </a:lnTo>
                    <a:lnTo>
                      <a:pt x="0" y="490"/>
                    </a:lnTo>
                    <a:lnTo>
                      <a:pt x="41" y="455"/>
                    </a:lnTo>
                    <a:close/>
                  </a:path>
                </a:pathLst>
              </a:custGeom>
              <a:solidFill>
                <a:schemeClr val="bg1">
                  <a:lumMod val="40000"/>
                  <a:lumOff val="6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2" name="Freeform 94"/>
              <p:cNvSpPr>
                <a:spLocks/>
              </p:cNvSpPr>
              <p:nvPr/>
            </p:nvSpPr>
            <p:spPr bwMode="auto">
              <a:xfrm>
                <a:off x="1969" y="1235"/>
                <a:ext cx="619" cy="503"/>
              </a:xfrm>
              <a:custGeom>
                <a:avLst/>
                <a:gdLst>
                  <a:gd name="T0" fmla="*/ 0 w 655"/>
                  <a:gd name="T1" fmla="*/ 373 h 528"/>
                  <a:gd name="T2" fmla="*/ 61 w 655"/>
                  <a:gd name="T3" fmla="*/ 0 h 528"/>
                  <a:gd name="T4" fmla="*/ 268 w 655"/>
                  <a:gd name="T5" fmla="*/ 31 h 528"/>
                  <a:gd name="T6" fmla="*/ 523 w 655"/>
                  <a:gd name="T7" fmla="*/ 59 h 528"/>
                  <a:gd name="T8" fmla="*/ 505 w 655"/>
                  <a:gd name="T9" fmla="*/ 247 h 528"/>
                  <a:gd name="T10" fmla="*/ 488 w 655"/>
                  <a:gd name="T11" fmla="*/ 434 h 528"/>
                  <a:gd name="T12" fmla="*/ 140 w 655"/>
                  <a:gd name="T13" fmla="*/ 393 h 528"/>
                  <a:gd name="T14" fmla="*/ 0 w 655"/>
                  <a:gd name="T15" fmla="*/ 373 h 528"/>
                  <a:gd name="T16" fmla="*/ 0 w 655"/>
                  <a:gd name="T17" fmla="*/ 373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5"/>
                  <a:gd name="T28" fmla="*/ 0 h 528"/>
                  <a:gd name="T29" fmla="*/ 655 w 655"/>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5" h="528">
                    <a:moveTo>
                      <a:pt x="0" y="452"/>
                    </a:moveTo>
                    <a:lnTo>
                      <a:pt x="77" y="0"/>
                    </a:lnTo>
                    <a:lnTo>
                      <a:pt x="336" y="39"/>
                    </a:lnTo>
                    <a:lnTo>
                      <a:pt x="655" y="71"/>
                    </a:lnTo>
                    <a:lnTo>
                      <a:pt x="633" y="299"/>
                    </a:lnTo>
                    <a:lnTo>
                      <a:pt x="612" y="528"/>
                    </a:lnTo>
                    <a:lnTo>
                      <a:pt x="176" y="479"/>
                    </a:lnTo>
                    <a:lnTo>
                      <a:pt x="0" y="452"/>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3" name="Freeform 95"/>
              <p:cNvSpPr>
                <a:spLocks/>
              </p:cNvSpPr>
              <p:nvPr/>
            </p:nvSpPr>
            <p:spPr bwMode="auto">
              <a:xfrm>
                <a:off x="2071" y="1691"/>
                <a:ext cx="638" cy="496"/>
              </a:xfrm>
              <a:custGeom>
                <a:avLst/>
                <a:gdLst>
                  <a:gd name="T0" fmla="*/ 55 w 678"/>
                  <a:gd name="T1" fmla="*/ 0 h 521"/>
                  <a:gd name="T2" fmla="*/ 402 w 678"/>
                  <a:gd name="T3" fmla="*/ 41 h 521"/>
                  <a:gd name="T4" fmla="*/ 542 w 678"/>
                  <a:gd name="T5" fmla="*/ 51 h 521"/>
                  <a:gd name="T6" fmla="*/ 536 w 678"/>
                  <a:gd name="T7" fmla="*/ 145 h 521"/>
                  <a:gd name="T8" fmla="*/ 518 w 678"/>
                  <a:gd name="T9" fmla="*/ 427 h 521"/>
                  <a:gd name="T10" fmla="*/ 446 w 678"/>
                  <a:gd name="T11" fmla="*/ 423 h 521"/>
                  <a:gd name="T12" fmla="*/ 225 w 678"/>
                  <a:gd name="T13" fmla="*/ 403 h 521"/>
                  <a:gd name="T14" fmla="*/ 0 w 678"/>
                  <a:gd name="T15" fmla="*/ 373 h 521"/>
                  <a:gd name="T16" fmla="*/ 55 w 678"/>
                  <a:gd name="T17" fmla="*/ 0 h 521"/>
                  <a:gd name="T18" fmla="*/ 55 w 678"/>
                  <a:gd name="T19" fmla="*/ 0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521"/>
                  <a:gd name="T32" fmla="*/ 678 w 678"/>
                  <a:gd name="T33" fmla="*/ 521 h 5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521">
                    <a:moveTo>
                      <a:pt x="68" y="0"/>
                    </a:moveTo>
                    <a:lnTo>
                      <a:pt x="504" y="49"/>
                    </a:lnTo>
                    <a:lnTo>
                      <a:pt x="678" y="63"/>
                    </a:lnTo>
                    <a:lnTo>
                      <a:pt x="672" y="176"/>
                    </a:lnTo>
                    <a:lnTo>
                      <a:pt x="648" y="521"/>
                    </a:lnTo>
                    <a:lnTo>
                      <a:pt x="559" y="515"/>
                    </a:lnTo>
                    <a:lnTo>
                      <a:pt x="282" y="490"/>
                    </a:lnTo>
                    <a:lnTo>
                      <a:pt x="0" y="455"/>
                    </a:lnTo>
                    <a:lnTo>
                      <a:pt x="68" y="0"/>
                    </a:lnTo>
                    <a:close/>
                  </a:path>
                </a:pathLst>
              </a:custGeom>
              <a:solidFill>
                <a:schemeClr val="accent1">
                  <a:lumMod val="75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4" name="Freeform 96"/>
              <p:cNvSpPr>
                <a:spLocks/>
              </p:cNvSpPr>
              <p:nvPr/>
            </p:nvSpPr>
            <p:spPr bwMode="auto">
              <a:xfrm>
                <a:off x="1981" y="2124"/>
                <a:ext cx="619" cy="619"/>
              </a:xfrm>
              <a:custGeom>
                <a:avLst/>
                <a:gdLst>
                  <a:gd name="T0" fmla="*/ 66 w 654"/>
                  <a:gd name="T1" fmla="*/ 532 h 651"/>
                  <a:gd name="T2" fmla="*/ 72 w 654"/>
                  <a:gd name="T3" fmla="*/ 492 h 651"/>
                  <a:gd name="T4" fmla="*/ 203 w 654"/>
                  <a:gd name="T5" fmla="*/ 509 h 651"/>
                  <a:gd name="T6" fmla="*/ 198 w 654"/>
                  <a:gd name="T7" fmla="*/ 490 h 651"/>
                  <a:gd name="T8" fmla="*/ 482 w 654"/>
                  <a:gd name="T9" fmla="*/ 516 h 651"/>
                  <a:gd name="T10" fmla="*/ 525 w 654"/>
                  <a:gd name="T11" fmla="*/ 48 h 651"/>
                  <a:gd name="T12" fmla="*/ 303 w 654"/>
                  <a:gd name="T13" fmla="*/ 28 h 651"/>
                  <a:gd name="T14" fmla="*/ 76 w 654"/>
                  <a:gd name="T15" fmla="*/ 0 h 651"/>
                  <a:gd name="T16" fmla="*/ 0 w 654"/>
                  <a:gd name="T17" fmla="*/ 523 h 651"/>
                  <a:gd name="T18" fmla="*/ 66 w 654"/>
                  <a:gd name="T19" fmla="*/ 532 h 651"/>
                  <a:gd name="T20" fmla="*/ 66 w 654"/>
                  <a:gd name="T21" fmla="*/ 532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0" y="602"/>
                    </a:lnTo>
                    <a:lnTo>
                      <a:pt x="254" y="623"/>
                    </a:lnTo>
                    <a:lnTo>
                      <a:pt x="247" y="599"/>
                    </a:lnTo>
                    <a:lnTo>
                      <a:pt x="600" y="631"/>
                    </a:lnTo>
                    <a:lnTo>
                      <a:pt x="654" y="60"/>
                    </a:lnTo>
                    <a:lnTo>
                      <a:pt x="377" y="35"/>
                    </a:lnTo>
                    <a:lnTo>
                      <a:pt x="95" y="0"/>
                    </a:lnTo>
                    <a:lnTo>
                      <a:pt x="0" y="639"/>
                    </a:lnTo>
                    <a:lnTo>
                      <a:pt x="82" y="651"/>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5" name="Freeform 97"/>
              <p:cNvSpPr>
                <a:spLocks/>
              </p:cNvSpPr>
              <p:nvPr/>
            </p:nvSpPr>
            <p:spPr bwMode="auto">
              <a:xfrm>
                <a:off x="2215" y="2239"/>
                <a:ext cx="1227" cy="1165"/>
              </a:xfrm>
              <a:custGeom>
                <a:avLst/>
                <a:gdLst>
                  <a:gd name="T0" fmla="*/ 0 w 1300"/>
                  <a:gd name="T1" fmla="*/ 393 h 1225"/>
                  <a:gd name="T2" fmla="*/ 283 w 1300"/>
                  <a:gd name="T3" fmla="*/ 417 h 1225"/>
                  <a:gd name="T4" fmla="*/ 320 w 1300"/>
                  <a:gd name="T5" fmla="*/ 0 h 1225"/>
                  <a:gd name="T6" fmla="*/ 547 w 1300"/>
                  <a:gd name="T7" fmla="*/ 12 h 1225"/>
                  <a:gd name="T8" fmla="*/ 538 w 1300"/>
                  <a:gd name="T9" fmla="*/ 193 h 1225"/>
                  <a:gd name="T10" fmla="*/ 561 w 1300"/>
                  <a:gd name="T11" fmla="*/ 212 h 1225"/>
                  <a:gd name="T12" fmla="*/ 580 w 1300"/>
                  <a:gd name="T13" fmla="*/ 212 h 1225"/>
                  <a:gd name="T14" fmla="*/ 597 w 1300"/>
                  <a:gd name="T15" fmla="*/ 229 h 1225"/>
                  <a:gd name="T16" fmla="*/ 631 w 1300"/>
                  <a:gd name="T17" fmla="*/ 237 h 1225"/>
                  <a:gd name="T18" fmla="*/ 700 w 1300"/>
                  <a:gd name="T19" fmla="*/ 268 h 1225"/>
                  <a:gd name="T20" fmla="*/ 712 w 1300"/>
                  <a:gd name="T21" fmla="*/ 254 h 1225"/>
                  <a:gd name="T22" fmla="*/ 755 w 1300"/>
                  <a:gd name="T23" fmla="*/ 281 h 1225"/>
                  <a:gd name="T24" fmla="*/ 813 w 1300"/>
                  <a:gd name="T25" fmla="*/ 279 h 1225"/>
                  <a:gd name="T26" fmla="*/ 855 w 1300"/>
                  <a:gd name="T27" fmla="*/ 268 h 1225"/>
                  <a:gd name="T28" fmla="*/ 909 w 1300"/>
                  <a:gd name="T29" fmla="*/ 257 h 1225"/>
                  <a:gd name="T30" fmla="*/ 960 w 1300"/>
                  <a:gd name="T31" fmla="*/ 285 h 1225"/>
                  <a:gd name="T32" fmla="*/ 967 w 1300"/>
                  <a:gd name="T33" fmla="*/ 293 h 1225"/>
                  <a:gd name="T34" fmla="*/ 995 w 1300"/>
                  <a:gd name="T35" fmla="*/ 293 h 1225"/>
                  <a:gd name="T36" fmla="*/ 1000 w 1300"/>
                  <a:gd name="T37" fmla="*/ 442 h 1225"/>
                  <a:gd name="T38" fmla="*/ 1039 w 1300"/>
                  <a:gd name="T39" fmla="*/ 515 h 1225"/>
                  <a:gd name="T40" fmla="*/ 1025 w 1300"/>
                  <a:gd name="T41" fmla="*/ 572 h 1225"/>
                  <a:gd name="T42" fmla="*/ 1028 w 1300"/>
                  <a:gd name="T43" fmla="*/ 619 h 1225"/>
                  <a:gd name="T44" fmla="*/ 1011 w 1300"/>
                  <a:gd name="T45" fmla="*/ 643 h 1225"/>
                  <a:gd name="T46" fmla="*/ 1016 w 1300"/>
                  <a:gd name="T47" fmla="*/ 651 h 1225"/>
                  <a:gd name="T48" fmla="*/ 974 w 1300"/>
                  <a:gd name="T49" fmla="*/ 664 h 1225"/>
                  <a:gd name="T50" fmla="*/ 941 w 1300"/>
                  <a:gd name="T51" fmla="*/ 669 h 1225"/>
                  <a:gd name="T52" fmla="*/ 946 w 1300"/>
                  <a:gd name="T53" fmla="*/ 643 h 1225"/>
                  <a:gd name="T54" fmla="*/ 928 w 1300"/>
                  <a:gd name="T55" fmla="*/ 658 h 1225"/>
                  <a:gd name="T56" fmla="*/ 929 w 1300"/>
                  <a:gd name="T57" fmla="*/ 688 h 1225"/>
                  <a:gd name="T58" fmla="*/ 907 w 1300"/>
                  <a:gd name="T59" fmla="*/ 717 h 1225"/>
                  <a:gd name="T60" fmla="*/ 783 w 1300"/>
                  <a:gd name="T61" fmla="*/ 782 h 1225"/>
                  <a:gd name="T62" fmla="*/ 745 w 1300"/>
                  <a:gd name="T63" fmla="*/ 822 h 1225"/>
                  <a:gd name="T64" fmla="*/ 710 w 1300"/>
                  <a:gd name="T65" fmla="*/ 910 h 1225"/>
                  <a:gd name="T66" fmla="*/ 738 w 1300"/>
                  <a:gd name="T67" fmla="*/ 1002 h 1225"/>
                  <a:gd name="T68" fmla="*/ 710 w 1300"/>
                  <a:gd name="T69" fmla="*/ 1002 h 1225"/>
                  <a:gd name="T70" fmla="*/ 578 w 1300"/>
                  <a:gd name="T71" fmla="*/ 955 h 1225"/>
                  <a:gd name="T72" fmla="*/ 563 w 1300"/>
                  <a:gd name="T73" fmla="*/ 914 h 1225"/>
                  <a:gd name="T74" fmla="*/ 548 w 1300"/>
                  <a:gd name="T75" fmla="*/ 897 h 1225"/>
                  <a:gd name="T76" fmla="*/ 545 w 1300"/>
                  <a:gd name="T77" fmla="*/ 844 h 1225"/>
                  <a:gd name="T78" fmla="*/ 519 w 1300"/>
                  <a:gd name="T79" fmla="*/ 826 h 1225"/>
                  <a:gd name="T80" fmla="*/ 447 w 1300"/>
                  <a:gd name="T81" fmla="*/ 686 h 1225"/>
                  <a:gd name="T82" fmla="*/ 413 w 1300"/>
                  <a:gd name="T83" fmla="*/ 659 h 1225"/>
                  <a:gd name="T84" fmla="*/ 402 w 1300"/>
                  <a:gd name="T85" fmla="*/ 637 h 1225"/>
                  <a:gd name="T86" fmla="*/ 299 w 1300"/>
                  <a:gd name="T87" fmla="*/ 631 h 1225"/>
                  <a:gd name="T88" fmla="*/ 241 w 1300"/>
                  <a:gd name="T89" fmla="*/ 697 h 1225"/>
                  <a:gd name="T90" fmla="*/ 147 w 1300"/>
                  <a:gd name="T91" fmla="*/ 628 h 1225"/>
                  <a:gd name="T92" fmla="*/ 119 w 1300"/>
                  <a:gd name="T93" fmla="*/ 534 h 1225"/>
                  <a:gd name="T94" fmla="*/ 28 w 1300"/>
                  <a:gd name="T95" fmla="*/ 445 h 1225"/>
                  <a:gd name="T96" fmla="*/ 19 w 1300"/>
                  <a:gd name="T97" fmla="*/ 416 h 1225"/>
                  <a:gd name="T98" fmla="*/ 7 w 1300"/>
                  <a:gd name="T99" fmla="*/ 412 h 1225"/>
                  <a:gd name="T100" fmla="*/ 0 w 1300"/>
                  <a:gd name="T101" fmla="*/ 393 h 1225"/>
                  <a:gd name="T102" fmla="*/ 0 w 1300"/>
                  <a:gd name="T103" fmla="*/ 393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0"/>
                  <a:gd name="T157" fmla="*/ 0 h 1225"/>
                  <a:gd name="T158" fmla="*/ 1300 w 1300"/>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0" h="1225">
                    <a:moveTo>
                      <a:pt x="0" y="479"/>
                    </a:moveTo>
                    <a:lnTo>
                      <a:pt x="353" y="511"/>
                    </a:lnTo>
                    <a:lnTo>
                      <a:pt x="402" y="0"/>
                    </a:lnTo>
                    <a:lnTo>
                      <a:pt x="684" y="16"/>
                    </a:lnTo>
                    <a:lnTo>
                      <a:pt x="674" y="236"/>
                    </a:lnTo>
                    <a:lnTo>
                      <a:pt x="701" y="259"/>
                    </a:lnTo>
                    <a:lnTo>
                      <a:pt x="727" y="259"/>
                    </a:lnTo>
                    <a:lnTo>
                      <a:pt x="748" y="280"/>
                    </a:lnTo>
                    <a:lnTo>
                      <a:pt x="790" y="289"/>
                    </a:lnTo>
                    <a:lnTo>
                      <a:pt x="876" y="327"/>
                    </a:lnTo>
                    <a:lnTo>
                      <a:pt x="891" y="310"/>
                    </a:lnTo>
                    <a:lnTo>
                      <a:pt x="946" y="343"/>
                    </a:lnTo>
                    <a:lnTo>
                      <a:pt x="1019" y="341"/>
                    </a:lnTo>
                    <a:lnTo>
                      <a:pt x="1069" y="327"/>
                    </a:lnTo>
                    <a:lnTo>
                      <a:pt x="1138" y="314"/>
                    </a:lnTo>
                    <a:lnTo>
                      <a:pt x="1202" y="348"/>
                    </a:lnTo>
                    <a:lnTo>
                      <a:pt x="1211" y="359"/>
                    </a:lnTo>
                    <a:lnTo>
                      <a:pt x="1245" y="359"/>
                    </a:lnTo>
                    <a:lnTo>
                      <a:pt x="1252" y="540"/>
                    </a:lnTo>
                    <a:lnTo>
                      <a:pt x="1300" y="629"/>
                    </a:lnTo>
                    <a:lnTo>
                      <a:pt x="1283" y="699"/>
                    </a:lnTo>
                    <a:lnTo>
                      <a:pt x="1286" y="757"/>
                    </a:lnTo>
                    <a:lnTo>
                      <a:pt x="1265" y="786"/>
                    </a:lnTo>
                    <a:lnTo>
                      <a:pt x="1273" y="796"/>
                    </a:lnTo>
                    <a:lnTo>
                      <a:pt x="1219" y="812"/>
                    </a:lnTo>
                    <a:lnTo>
                      <a:pt x="1177" y="817"/>
                    </a:lnTo>
                    <a:lnTo>
                      <a:pt x="1185" y="786"/>
                    </a:lnTo>
                    <a:lnTo>
                      <a:pt x="1163" y="804"/>
                    </a:lnTo>
                    <a:lnTo>
                      <a:pt x="1164" y="840"/>
                    </a:lnTo>
                    <a:lnTo>
                      <a:pt x="1135" y="877"/>
                    </a:lnTo>
                    <a:lnTo>
                      <a:pt x="981" y="955"/>
                    </a:lnTo>
                    <a:lnTo>
                      <a:pt x="933" y="1005"/>
                    </a:lnTo>
                    <a:lnTo>
                      <a:pt x="888" y="1113"/>
                    </a:lnTo>
                    <a:lnTo>
                      <a:pt x="925" y="1225"/>
                    </a:lnTo>
                    <a:lnTo>
                      <a:pt x="889" y="1225"/>
                    </a:lnTo>
                    <a:lnTo>
                      <a:pt x="722" y="1167"/>
                    </a:lnTo>
                    <a:lnTo>
                      <a:pt x="705" y="1118"/>
                    </a:lnTo>
                    <a:lnTo>
                      <a:pt x="687" y="1097"/>
                    </a:lnTo>
                    <a:lnTo>
                      <a:pt x="682" y="1032"/>
                    </a:lnTo>
                    <a:lnTo>
                      <a:pt x="650" y="1010"/>
                    </a:lnTo>
                    <a:lnTo>
                      <a:pt x="560" y="838"/>
                    </a:lnTo>
                    <a:lnTo>
                      <a:pt x="517" y="806"/>
                    </a:lnTo>
                    <a:lnTo>
                      <a:pt x="504" y="778"/>
                    </a:lnTo>
                    <a:lnTo>
                      <a:pt x="373" y="772"/>
                    </a:lnTo>
                    <a:lnTo>
                      <a:pt x="303" y="853"/>
                    </a:lnTo>
                    <a:lnTo>
                      <a:pt x="185" y="768"/>
                    </a:lnTo>
                    <a:lnTo>
                      <a:pt x="149" y="652"/>
                    </a:lnTo>
                    <a:lnTo>
                      <a:pt x="36" y="544"/>
                    </a:lnTo>
                    <a:lnTo>
                      <a:pt x="23" y="508"/>
                    </a:lnTo>
                    <a:lnTo>
                      <a:pt x="7" y="503"/>
                    </a:lnTo>
                    <a:lnTo>
                      <a:pt x="0" y="479"/>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6" name="Freeform 98"/>
              <p:cNvSpPr>
                <a:spLocks/>
              </p:cNvSpPr>
              <p:nvPr/>
            </p:nvSpPr>
            <p:spPr bwMode="auto">
              <a:xfrm>
                <a:off x="2598" y="875"/>
                <a:ext cx="580" cy="357"/>
              </a:xfrm>
              <a:custGeom>
                <a:avLst/>
                <a:gdLst>
                  <a:gd name="T0" fmla="*/ 25 w 612"/>
                  <a:gd name="T1" fmla="*/ 0 h 375"/>
                  <a:gd name="T2" fmla="*/ 453 w 612"/>
                  <a:gd name="T3" fmla="*/ 23 h 375"/>
                  <a:gd name="T4" fmla="*/ 455 w 612"/>
                  <a:gd name="T5" fmla="*/ 99 h 375"/>
                  <a:gd name="T6" fmla="*/ 475 w 612"/>
                  <a:gd name="T7" fmla="*/ 163 h 375"/>
                  <a:gd name="T8" fmla="*/ 478 w 612"/>
                  <a:gd name="T9" fmla="*/ 243 h 375"/>
                  <a:gd name="T10" fmla="*/ 490 w 612"/>
                  <a:gd name="T11" fmla="*/ 308 h 375"/>
                  <a:gd name="T12" fmla="*/ 232 w 612"/>
                  <a:gd name="T13" fmla="*/ 299 h 375"/>
                  <a:gd name="T14" fmla="*/ 0 w 612"/>
                  <a:gd name="T15" fmla="*/ 282 h 375"/>
                  <a:gd name="T16" fmla="*/ 25 w 612"/>
                  <a:gd name="T17" fmla="*/ 0 h 375"/>
                  <a:gd name="T18" fmla="*/ 25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2" y="0"/>
                    </a:moveTo>
                    <a:lnTo>
                      <a:pt x="565" y="27"/>
                    </a:lnTo>
                    <a:lnTo>
                      <a:pt x="568" y="121"/>
                    </a:lnTo>
                    <a:lnTo>
                      <a:pt x="593" y="199"/>
                    </a:lnTo>
                    <a:lnTo>
                      <a:pt x="596" y="296"/>
                    </a:lnTo>
                    <a:lnTo>
                      <a:pt x="612" y="375"/>
                    </a:lnTo>
                    <a:lnTo>
                      <a:pt x="290" y="365"/>
                    </a:lnTo>
                    <a:lnTo>
                      <a:pt x="0" y="344"/>
                    </a:lnTo>
                    <a:lnTo>
                      <a:pt x="32" y="0"/>
                    </a:lnTo>
                    <a:close/>
                  </a:path>
                </a:pathLst>
              </a:custGeom>
              <a:solidFill>
                <a:srgbClr val="FFFFFF"/>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7" name="Freeform 99"/>
              <p:cNvSpPr>
                <a:spLocks/>
              </p:cNvSpPr>
              <p:nvPr/>
            </p:nvSpPr>
            <p:spPr bwMode="auto">
              <a:xfrm>
                <a:off x="2568" y="1202"/>
                <a:ext cx="618" cy="407"/>
              </a:xfrm>
              <a:custGeom>
                <a:avLst/>
                <a:gdLst>
                  <a:gd name="T0" fmla="*/ 25 w 654"/>
                  <a:gd name="T1" fmla="*/ 0 h 428"/>
                  <a:gd name="T2" fmla="*/ 256 w 654"/>
                  <a:gd name="T3" fmla="*/ 17 h 428"/>
                  <a:gd name="T4" fmla="*/ 513 w 654"/>
                  <a:gd name="T5" fmla="*/ 26 h 428"/>
                  <a:gd name="T6" fmla="*/ 497 w 654"/>
                  <a:gd name="T7" fmla="*/ 59 h 428"/>
                  <a:gd name="T8" fmla="*/ 522 w 654"/>
                  <a:gd name="T9" fmla="*/ 83 h 428"/>
                  <a:gd name="T10" fmla="*/ 520 w 654"/>
                  <a:gd name="T11" fmla="*/ 254 h 428"/>
                  <a:gd name="T12" fmla="*/ 510 w 654"/>
                  <a:gd name="T13" fmla="*/ 253 h 428"/>
                  <a:gd name="T14" fmla="*/ 511 w 654"/>
                  <a:gd name="T15" fmla="*/ 275 h 428"/>
                  <a:gd name="T16" fmla="*/ 519 w 654"/>
                  <a:gd name="T17" fmla="*/ 292 h 428"/>
                  <a:gd name="T18" fmla="*/ 513 w 654"/>
                  <a:gd name="T19" fmla="*/ 308 h 428"/>
                  <a:gd name="T20" fmla="*/ 519 w 654"/>
                  <a:gd name="T21" fmla="*/ 350 h 428"/>
                  <a:gd name="T22" fmla="*/ 507 w 654"/>
                  <a:gd name="T23" fmla="*/ 345 h 428"/>
                  <a:gd name="T24" fmla="*/ 495 w 654"/>
                  <a:gd name="T25" fmla="*/ 329 h 428"/>
                  <a:gd name="T26" fmla="*/ 447 w 654"/>
                  <a:gd name="T27" fmla="*/ 314 h 428"/>
                  <a:gd name="T28" fmla="*/ 403 w 654"/>
                  <a:gd name="T29" fmla="*/ 317 h 428"/>
                  <a:gd name="T30" fmla="*/ 376 w 654"/>
                  <a:gd name="T31" fmla="*/ 297 h 428"/>
                  <a:gd name="T32" fmla="*/ 0 w 654"/>
                  <a:gd name="T33" fmla="*/ 274 h 428"/>
                  <a:gd name="T34" fmla="*/ 25 w 654"/>
                  <a:gd name="T35" fmla="*/ 0 h 428"/>
                  <a:gd name="T36" fmla="*/ 25 w 654"/>
                  <a:gd name="T37" fmla="*/ 0 h 4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8"/>
                  <a:gd name="T59" fmla="*/ 654 w 654"/>
                  <a:gd name="T60" fmla="*/ 428 h 4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8">
                    <a:moveTo>
                      <a:pt x="32" y="0"/>
                    </a:moveTo>
                    <a:lnTo>
                      <a:pt x="322" y="21"/>
                    </a:lnTo>
                    <a:lnTo>
                      <a:pt x="644" y="31"/>
                    </a:lnTo>
                    <a:lnTo>
                      <a:pt x="623" y="72"/>
                    </a:lnTo>
                    <a:lnTo>
                      <a:pt x="654" y="101"/>
                    </a:lnTo>
                    <a:lnTo>
                      <a:pt x="652" y="311"/>
                    </a:lnTo>
                    <a:lnTo>
                      <a:pt x="639" y="309"/>
                    </a:lnTo>
                    <a:lnTo>
                      <a:pt x="641" y="337"/>
                    </a:lnTo>
                    <a:lnTo>
                      <a:pt x="651" y="358"/>
                    </a:lnTo>
                    <a:lnTo>
                      <a:pt x="644" y="377"/>
                    </a:lnTo>
                    <a:lnTo>
                      <a:pt x="651" y="428"/>
                    </a:lnTo>
                    <a:lnTo>
                      <a:pt x="636" y="423"/>
                    </a:lnTo>
                    <a:lnTo>
                      <a:pt x="620" y="403"/>
                    </a:lnTo>
                    <a:lnTo>
                      <a:pt x="561" y="384"/>
                    </a:lnTo>
                    <a:lnTo>
                      <a:pt x="505" y="387"/>
                    </a:lnTo>
                    <a:lnTo>
                      <a:pt x="472" y="363"/>
                    </a:lnTo>
                    <a:lnTo>
                      <a:pt x="0" y="335"/>
                    </a:lnTo>
                    <a:lnTo>
                      <a:pt x="32" y="0"/>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8" name="Freeform 100"/>
              <p:cNvSpPr>
                <a:spLocks/>
              </p:cNvSpPr>
              <p:nvPr/>
            </p:nvSpPr>
            <p:spPr bwMode="auto">
              <a:xfrm>
                <a:off x="2548" y="1519"/>
                <a:ext cx="725" cy="356"/>
              </a:xfrm>
              <a:custGeom>
                <a:avLst/>
                <a:gdLst>
                  <a:gd name="T0" fmla="*/ 17 w 767"/>
                  <a:gd name="T1" fmla="*/ 0 h 374"/>
                  <a:gd name="T2" fmla="*/ 393 w 767"/>
                  <a:gd name="T3" fmla="*/ 24 h 374"/>
                  <a:gd name="T4" fmla="*/ 420 w 767"/>
                  <a:gd name="T5" fmla="*/ 43 h 374"/>
                  <a:gd name="T6" fmla="*/ 465 w 767"/>
                  <a:gd name="T7" fmla="*/ 41 h 374"/>
                  <a:gd name="T8" fmla="*/ 512 w 767"/>
                  <a:gd name="T9" fmla="*/ 56 h 374"/>
                  <a:gd name="T10" fmla="*/ 525 w 767"/>
                  <a:gd name="T11" fmla="*/ 72 h 374"/>
                  <a:gd name="T12" fmla="*/ 536 w 767"/>
                  <a:gd name="T13" fmla="*/ 76 h 374"/>
                  <a:gd name="T14" fmla="*/ 557 w 767"/>
                  <a:gd name="T15" fmla="*/ 133 h 374"/>
                  <a:gd name="T16" fmla="*/ 557 w 767"/>
                  <a:gd name="T17" fmla="*/ 151 h 374"/>
                  <a:gd name="T18" fmla="*/ 571 w 767"/>
                  <a:gd name="T19" fmla="*/ 178 h 374"/>
                  <a:gd name="T20" fmla="*/ 578 w 767"/>
                  <a:gd name="T21" fmla="*/ 221 h 374"/>
                  <a:gd name="T22" fmla="*/ 574 w 767"/>
                  <a:gd name="T23" fmla="*/ 234 h 374"/>
                  <a:gd name="T24" fmla="*/ 582 w 767"/>
                  <a:gd name="T25" fmla="*/ 248 h 374"/>
                  <a:gd name="T26" fmla="*/ 612 w 767"/>
                  <a:gd name="T27" fmla="*/ 304 h 374"/>
                  <a:gd name="T28" fmla="*/ 339 w 767"/>
                  <a:gd name="T29" fmla="*/ 301 h 374"/>
                  <a:gd name="T30" fmla="*/ 134 w 767"/>
                  <a:gd name="T31" fmla="*/ 290 h 374"/>
                  <a:gd name="T32" fmla="*/ 139 w 767"/>
                  <a:gd name="T33" fmla="*/ 197 h 374"/>
                  <a:gd name="T34" fmla="*/ 0 w 767"/>
                  <a:gd name="T35" fmla="*/ 186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3" y="28"/>
                    </a:lnTo>
                    <a:lnTo>
                      <a:pt x="526" y="52"/>
                    </a:lnTo>
                    <a:lnTo>
                      <a:pt x="582" y="49"/>
                    </a:lnTo>
                    <a:lnTo>
                      <a:pt x="641" y="68"/>
                    </a:lnTo>
                    <a:lnTo>
                      <a:pt x="657" y="88"/>
                    </a:lnTo>
                    <a:lnTo>
                      <a:pt x="672" y="93"/>
                    </a:lnTo>
                    <a:lnTo>
                      <a:pt x="697" y="164"/>
                    </a:lnTo>
                    <a:lnTo>
                      <a:pt x="697" y="185"/>
                    </a:lnTo>
                    <a:lnTo>
                      <a:pt x="715" y="219"/>
                    </a:lnTo>
                    <a:lnTo>
                      <a:pt x="723" y="272"/>
                    </a:lnTo>
                    <a:lnTo>
                      <a:pt x="718" y="289"/>
                    </a:lnTo>
                    <a:lnTo>
                      <a:pt x="730" y="306"/>
                    </a:lnTo>
                    <a:lnTo>
                      <a:pt x="767" y="374"/>
                    </a:lnTo>
                    <a:lnTo>
                      <a:pt x="425" y="371"/>
                    </a:lnTo>
                    <a:lnTo>
                      <a:pt x="168" y="356"/>
                    </a:lnTo>
                    <a:lnTo>
                      <a:pt x="174" y="243"/>
                    </a:lnTo>
                    <a:lnTo>
                      <a:pt x="0" y="229"/>
                    </a:lnTo>
                    <a:lnTo>
                      <a:pt x="21" y="0"/>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09" name="Freeform 101"/>
              <p:cNvSpPr>
                <a:spLocks/>
              </p:cNvSpPr>
              <p:nvPr/>
            </p:nvSpPr>
            <p:spPr bwMode="auto">
              <a:xfrm>
                <a:off x="2685" y="1860"/>
                <a:ext cx="652" cy="348"/>
              </a:xfrm>
              <a:custGeom>
                <a:avLst/>
                <a:gdLst>
                  <a:gd name="T0" fmla="*/ 20 w 691"/>
                  <a:gd name="T1" fmla="*/ 0 h 363"/>
                  <a:gd name="T2" fmla="*/ 224 w 691"/>
                  <a:gd name="T3" fmla="*/ 11 h 363"/>
                  <a:gd name="T4" fmla="*/ 497 w 691"/>
                  <a:gd name="T5" fmla="*/ 14 h 363"/>
                  <a:gd name="T6" fmla="*/ 512 w 691"/>
                  <a:gd name="T7" fmla="*/ 28 h 363"/>
                  <a:gd name="T8" fmla="*/ 520 w 691"/>
                  <a:gd name="T9" fmla="*/ 26 h 363"/>
                  <a:gd name="T10" fmla="*/ 529 w 691"/>
                  <a:gd name="T11" fmla="*/ 41 h 363"/>
                  <a:gd name="T12" fmla="*/ 522 w 691"/>
                  <a:gd name="T13" fmla="*/ 41 h 363"/>
                  <a:gd name="T14" fmla="*/ 512 w 691"/>
                  <a:gd name="T15" fmla="*/ 60 h 363"/>
                  <a:gd name="T16" fmla="*/ 534 w 691"/>
                  <a:gd name="T17" fmla="*/ 91 h 363"/>
                  <a:gd name="T18" fmla="*/ 551 w 691"/>
                  <a:gd name="T19" fmla="*/ 95 h 363"/>
                  <a:gd name="T20" fmla="*/ 548 w 691"/>
                  <a:gd name="T21" fmla="*/ 295 h 363"/>
                  <a:gd name="T22" fmla="*/ 315 w 691"/>
                  <a:gd name="T23" fmla="*/ 297 h 363"/>
                  <a:gd name="T24" fmla="*/ 0 w 691"/>
                  <a:gd name="T25" fmla="*/ 282 h 363"/>
                  <a:gd name="T26" fmla="*/ 20 w 691"/>
                  <a:gd name="T27" fmla="*/ 0 h 363"/>
                  <a:gd name="T28" fmla="*/ 20 w 691"/>
                  <a:gd name="T29" fmla="*/ 0 h 3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3"/>
                  <a:gd name="T47" fmla="*/ 691 w 691"/>
                  <a:gd name="T48" fmla="*/ 363 h 36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3">
                    <a:moveTo>
                      <a:pt x="24" y="0"/>
                    </a:moveTo>
                    <a:lnTo>
                      <a:pt x="281" y="15"/>
                    </a:lnTo>
                    <a:lnTo>
                      <a:pt x="623" y="18"/>
                    </a:lnTo>
                    <a:lnTo>
                      <a:pt x="642" y="34"/>
                    </a:lnTo>
                    <a:lnTo>
                      <a:pt x="652" y="31"/>
                    </a:lnTo>
                    <a:lnTo>
                      <a:pt x="665" y="49"/>
                    </a:lnTo>
                    <a:lnTo>
                      <a:pt x="654" y="49"/>
                    </a:lnTo>
                    <a:lnTo>
                      <a:pt x="642" y="73"/>
                    </a:lnTo>
                    <a:lnTo>
                      <a:pt x="670" y="112"/>
                    </a:lnTo>
                    <a:lnTo>
                      <a:pt x="691" y="117"/>
                    </a:lnTo>
                    <a:lnTo>
                      <a:pt x="688" y="361"/>
                    </a:lnTo>
                    <a:lnTo>
                      <a:pt x="395" y="363"/>
                    </a:lnTo>
                    <a:lnTo>
                      <a:pt x="0" y="345"/>
                    </a:lnTo>
                    <a:lnTo>
                      <a:pt x="24" y="0"/>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0" name="Freeform 102"/>
              <p:cNvSpPr>
                <a:spLocks/>
              </p:cNvSpPr>
              <p:nvPr/>
            </p:nvSpPr>
            <p:spPr bwMode="auto">
              <a:xfrm>
                <a:off x="2595" y="2183"/>
                <a:ext cx="759" cy="390"/>
              </a:xfrm>
              <a:custGeom>
                <a:avLst/>
                <a:gdLst>
                  <a:gd name="T0" fmla="*/ 5 w 803"/>
                  <a:gd name="T1" fmla="*/ 0 h 408"/>
                  <a:gd name="T2" fmla="*/ 75 w 803"/>
                  <a:gd name="T3" fmla="*/ 6 h 408"/>
                  <a:gd name="T4" fmla="*/ 390 w 803"/>
                  <a:gd name="T5" fmla="*/ 20 h 408"/>
                  <a:gd name="T6" fmla="*/ 625 w 803"/>
                  <a:gd name="T7" fmla="*/ 18 h 408"/>
                  <a:gd name="T8" fmla="*/ 627 w 803"/>
                  <a:gd name="T9" fmla="*/ 66 h 408"/>
                  <a:gd name="T10" fmla="*/ 641 w 803"/>
                  <a:gd name="T11" fmla="*/ 170 h 408"/>
                  <a:gd name="T12" fmla="*/ 639 w 803"/>
                  <a:gd name="T13" fmla="*/ 330 h 408"/>
                  <a:gd name="T14" fmla="*/ 588 w 803"/>
                  <a:gd name="T15" fmla="*/ 304 h 408"/>
                  <a:gd name="T16" fmla="*/ 531 w 803"/>
                  <a:gd name="T17" fmla="*/ 313 h 408"/>
                  <a:gd name="T18" fmla="*/ 492 w 803"/>
                  <a:gd name="T19" fmla="*/ 323 h 408"/>
                  <a:gd name="T20" fmla="*/ 434 w 803"/>
                  <a:gd name="T21" fmla="*/ 325 h 408"/>
                  <a:gd name="T22" fmla="*/ 390 w 803"/>
                  <a:gd name="T23" fmla="*/ 300 h 408"/>
                  <a:gd name="T24" fmla="*/ 378 w 803"/>
                  <a:gd name="T25" fmla="*/ 313 h 408"/>
                  <a:gd name="T26" fmla="*/ 310 w 803"/>
                  <a:gd name="T27" fmla="*/ 283 h 408"/>
                  <a:gd name="T28" fmla="*/ 276 w 803"/>
                  <a:gd name="T29" fmla="*/ 275 h 408"/>
                  <a:gd name="T30" fmla="*/ 259 w 803"/>
                  <a:gd name="T31" fmla="*/ 259 h 408"/>
                  <a:gd name="T32" fmla="*/ 238 w 803"/>
                  <a:gd name="T33" fmla="*/ 258 h 408"/>
                  <a:gd name="T34" fmla="*/ 217 w 803"/>
                  <a:gd name="T35" fmla="*/ 240 h 408"/>
                  <a:gd name="T36" fmla="*/ 225 w 803"/>
                  <a:gd name="T37" fmla="*/ 62 h 408"/>
                  <a:gd name="T38" fmla="*/ 0 w 803"/>
                  <a:gd name="T39" fmla="*/ 48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6"/>
                    </a:lnTo>
                    <a:lnTo>
                      <a:pt x="489" y="24"/>
                    </a:lnTo>
                    <a:lnTo>
                      <a:pt x="782" y="22"/>
                    </a:lnTo>
                    <a:lnTo>
                      <a:pt x="785" y="82"/>
                    </a:lnTo>
                    <a:lnTo>
                      <a:pt x="803" y="210"/>
                    </a:lnTo>
                    <a:lnTo>
                      <a:pt x="800" y="408"/>
                    </a:lnTo>
                    <a:lnTo>
                      <a:pt x="736" y="374"/>
                    </a:lnTo>
                    <a:lnTo>
                      <a:pt x="667" y="387"/>
                    </a:lnTo>
                    <a:lnTo>
                      <a:pt x="617" y="401"/>
                    </a:lnTo>
                    <a:lnTo>
                      <a:pt x="544" y="403"/>
                    </a:lnTo>
                    <a:lnTo>
                      <a:pt x="489" y="370"/>
                    </a:lnTo>
                    <a:lnTo>
                      <a:pt x="474" y="387"/>
                    </a:lnTo>
                    <a:lnTo>
                      <a:pt x="388" y="349"/>
                    </a:lnTo>
                    <a:lnTo>
                      <a:pt x="346" y="340"/>
                    </a:lnTo>
                    <a:lnTo>
                      <a:pt x="325" y="320"/>
                    </a:lnTo>
                    <a:lnTo>
                      <a:pt x="299" y="319"/>
                    </a:lnTo>
                    <a:lnTo>
                      <a:pt x="272" y="296"/>
                    </a:lnTo>
                    <a:lnTo>
                      <a:pt x="282" y="76"/>
                    </a:lnTo>
                    <a:lnTo>
                      <a:pt x="0" y="60"/>
                    </a:lnTo>
                    <a:lnTo>
                      <a:pt x="5" y="0"/>
                    </a:lnTo>
                    <a:close/>
                  </a:path>
                </a:pathLst>
              </a:custGeom>
              <a:solidFill>
                <a:schemeClr val="accent1">
                  <a:lumMod val="75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1" name="Freeform 103"/>
              <p:cNvSpPr>
                <a:spLocks/>
              </p:cNvSpPr>
              <p:nvPr/>
            </p:nvSpPr>
            <p:spPr bwMode="auto">
              <a:xfrm>
                <a:off x="3132" y="870"/>
                <a:ext cx="573" cy="627"/>
              </a:xfrm>
              <a:custGeom>
                <a:avLst/>
                <a:gdLst>
                  <a:gd name="T0" fmla="*/ 3 w 606"/>
                  <a:gd name="T1" fmla="*/ 103 h 659"/>
                  <a:gd name="T2" fmla="*/ 23 w 606"/>
                  <a:gd name="T3" fmla="*/ 167 h 659"/>
                  <a:gd name="T4" fmla="*/ 25 w 606"/>
                  <a:gd name="T5" fmla="*/ 245 h 659"/>
                  <a:gd name="T6" fmla="*/ 38 w 606"/>
                  <a:gd name="T7" fmla="*/ 310 h 659"/>
                  <a:gd name="T8" fmla="*/ 22 w 606"/>
                  <a:gd name="T9" fmla="*/ 344 h 659"/>
                  <a:gd name="T10" fmla="*/ 45 w 606"/>
                  <a:gd name="T11" fmla="*/ 367 h 659"/>
                  <a:gd name="T12" fmla="*/ 43 w 606"/>
                  <a:gd name="T13" fmla="*/ 540 h 659"/>
                  <a:gd name="T14" fmla="*/ 397 w 606"/>
                  <a:gd name="T15" fmla="*/ 533 h 659"/>
                  <a:gd name="T16" fmla="*/ 392 w 606"/>
                  <a:gd name="T17" fmla="*/ 499 h 659"/>
                  <a:gd name="T18" fmla="*/ 353 w 606"/>
                  <a:gd name="T19" fmla="*/ 470 h 659"/>
                  <a:gd name="T20" fmla="*/ 335 w 606"/>
                  <a:gd name="T21" fmla="*/ 448 h 659"/>
                  <a:gd name="T22" fmla="*/ 287 w 606"/>
                  <a:gd name="T23" fmla="*/ 418 h 659"/>
                  <a:gd name="T24" fmla="*/ 287 w 606"/>
                  <a:gd name="T25" fmla="*/ 368 h 659"/>
                  <a:gd name="T26" fmla="*/ 278 w 606"/>
                  <a:gd name="T27" fmla="*/ 336 h 659"/>
                  <a:gd name="T28" fmla="*/ 318 w 606"/>
                  <a:gd name="T29" fmla="*/ 289 h 659"/>
                  <a:gd name="T30" fmla="*/ 315 w 606"/>
                  <a:gd name="T31" fmla="*/ 240 h 659"/>
                  <a:gd name="T32" fmla="*/ 379 w 606"/>
                  <a:gd name="T33" fmla="*/ 191 h 659"/>
                  <a:gd name="T34" fmla="*/ 395 w 606"/>
                  <a:gd name="T35" fmla="*/ 163 h 659"/>
                  <a:gd name="T36" fmla="*/ 484 w 606"/>
                  <a:gd name="T37" fmla="*/ 115 h 659"/>
                  <a:gd name="T38" fmla="*/ 443 w 606"/>
                  <a:gd name="T39" fmla="*/ 98 h 659"/>
                  <a:gd name="T40" fmla="*/ 409 w 606"/>
                  <a:gd name="T41" fmla="*/ 103 h 659"/>
                  <a:gd name="T42" fmla="*/ 402 w 606"/>
                  <a:gd name="T43" fmla="*/ 89 h 659"/>
                  <a:gd name="T44" fmla="*/ 337 w 606"/>
                  <a:gd name="T45" fmla="*/ 88 h 659"/>
                  <a:gd name="T46" fmla="*/ 294 w 606"/>
                  <a:gd name="T47" fmla="*/ 75 h 659"/>
                  <a:gd name="T48" fmla="*/ 205 w 606"/>
                  <a:gd name="T49" fmla="*/ 66 h 659"/>
                  <a:gd name="T50" fmla="*/ 192 w 606"/>
                  <a:gd name="T51" fmla="*/ 49 h 659"/>
                  <a:gd name="T52" fmla="*/ 155 w 606"/>
                  <a:gd name="T53" fmla="*/ 34 h 659"/>
                  <a:gd name="T54" fmla="*/ 148 w 606"/>
                  <a:gd name="T55" fmla="*/ 0 h 659"/>
                  <a:gd name="T56" fmla="*/ 127 w 606"/>
                  <a:gd name="T57" fmla="*/ 0 h 659"/>
                  <a:gd name="T58" fmla="*/ 127 w 606"/>
                  <a:gd name="T59" fmla="*/ 26 h 659"/>
                  <a:gd name="T60" fmla="*/ 0 w 606"/>
                  <a:gd name="T61" fmla="*/ 26 h 659"/>
                  <a:gd name="T62" fmla="*/ 3 w 606"/>
                  <a:gd name="T63" fmla="*/ 103 h 659"/>
                  <a:gd name="T64" fmla="*/ 3 w 606"/>
                  <a:gd name="T65" fmla="*/ 103 h 6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9"/>
                  <a:gd name="T101" fmla="*/ 606 w 606"/>
                  <a:gd name="T102" fmla="*/ 659 h 6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9">
                    <a:moveTo>
                      <a:pt x="3" y="125"/>
                    </a:moveTo>
                    <a:lnTo>
                      <a:pt x="28" y="203"/>
                    </a:lnTo>
                    <a:lnTo>
                      <a:pt x="31" y="300"/>
                    </a:lnTo>
                    <a:lnTo>
                      <a:pt x="47" y="379"/>
                    </a:lnTo>
                    <a:lnTo>
                      <a:pt x="26" y="420"/>
                    </a:lnTo>
                    <a:lnTo>
                      <a:pt x="57" y="449"/>
                    </a:lnTo>
                    <a:lnTo>
                      <a:pt x="55" y="659"/>
                    </a:lnTo>
                    <a:lnTo>
                      <a:pt x="497" y="651"/>
                    </a:lnTo>
                    <a:lnTo>
                      <a:pt x="491" y="609"/>
                    </a:lnTo>
                    <a:lnTo>
                      <a:pt x="442" y="573"/>
                    </a:lnTo>
                    <a:lnTo>
                      <a:pt x="419" y="547"/>
                    </a:lnTo>
                    <a:lnTo>
                      <a:pt x="359" y="510"/>
                    </a:lnTo>
                    <a:lnTo>
                      <a:pt x="361" y="450"/>
                    </a:lnTo>
                    <a:lnTo>
                      <a:pt x="348" y="410"/>
                    </a:lnTo>
                    <a:lnTo>
                      <a:pt x="397" y="352"/>
                    </a:lnTo>
                    <a:lnTo>
                      <a:pt x="393" y="293"/>
                    </a:lnTo>
                    <a:lnTo>
                      <a:pt x="474" y="233"/>
                    </a:lnTo>
                    <a:lnTo>
                      <a:pt x="494" y="199"/>
                    </a:lnTo>
                    <a:lnTo>
                      <a:pt x="606" y="141"/>
                    </a:lnTo>
                    <a:lnTo>
                      <a:pt x="555" y="120"/>
                    </a:lnTo>
                    <a:lnTo>
                      <a:pt x="512" y="125"/>
                    </a:lnTo>
                    <a:lnTo>
                      <a:pt x="502" y="109"/>
                    </a:lnTo>
                    <a:lnTo>
                      <a:pt x="421" y="107"/>
                    </a:lnTo>
                    <a:lnTo>
                      <a:pt x="368" y="91"/>
                    </a:lnTo>
                    <a:lnTo>
                      <a:pt x="256" y="80"/>
                    </a:lnTo>
                    <a:lnTo>
                      <a:pt x="240" y="60"/>
                    </a:lnTo>
                    <a:lnTo>
                      <a:pt x="194" y="42"/>
                    </a:lnTo>
                    <a:lnTo>
                      <a:pt x="186" y="0"/>
                    </a:lnTo>
                    <a:lnTo>
                      <a:pt x="159" y="0"/>
                    </a:lnTo>
                    <a:lnTo>
                      <a:pt x="159" y="31"/>
                    </a:lnTo>
                    <a:lnTo>
                      <a:pt x="0" y="31"/>
                    </a:lnTo>
                    <a:lnTo>
                      <a:pt x="3" y="125"/>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2" name="Freeform 104"/>
              <p:cNvSpPr>
                <a:spLocks/>
              </p:cNvSpPr>
              <p:nvPr/>
            </p:nvSpPr>
            <p:spPr bwMode="auto">
              <a:xfrm>
                <a:off x="3172" y="1490"/>
                <a:ext cx="525" cy="341"/>
              </a:xfrm>
              <a:custGeom>
                <a:avLst/>
                <a:gdLst>
                  <a:gd name="T0" fmla="*/ 2 w 555"/>
                  <a:gd name="T1" fmla="*/ 28 h 358"/>
                  <a:gd name="T2" fmla="*/ 9 w 555"/>
                  <a:gd name="T3" fmla="*/ 46 h 358"/>
                  <a:gd name="T4" fmla="*/ 5 w 555"/>
                  <a:gd name="T5" fmla="*/ 61 h 358"/>
                  <a:gd name="T6" fmla="*/ 9 w 555"/>
                  <a:gd name="T7" fmla="*/ 103 h 358"/>
                  <a:gd name="T8" fmla="*/ 29 w 555"/>
                  <a:gd name="T9" fmla="*/ 162 h 358"/>
                  <a:gd name="T10" fmla="*/ 29 w 555"/>
                  <a:gd name="T11" fmla="*/ 179 h 358"/>
                  <a:gd name="T12" fmla="*/ 44 w 555"/>
                  <a:gd name="T13" fmla="*/ 207 h 358"/>
                  <a:gd name="T14" fmla="*/ 51 w 555"/>
                  <a:gd name="T15" fmla="*/ 251 h 358"/>
                  <a:gd name="T16" fmla="*/ 46 w 555"/>
                  <a:gd name="T17" fmla="*/ 264 h 358"/>
                  <a:gd name="T18" fmla="*/ 56 w 555"/>
                  <a:gd name="T19" fmla="*/ 278 h 358"/>
                  <a:gd name="T20" fmla="*/ 343 w 555"/>
                  <a:gd name="T21" fmla="*/ 271 h 358"/>
                  <a:gd name="T22" fmla="*/ 364 w 555"/>
                  <a:gd name="T23" fmla="*/ 295 h 358"/>
                  <a:gd name="T24" fmla="*/ 394 w 555"/>
                  <a:gd name="T25" fmla="*/ 228 h 358"/>
                  <a:gd name="T26" fmla="*/ 385 w 555"/>
                  <a:gd name="T27" fmla="*/ 202 h 358"/>
                  <a:gd name="T28" fmla="*/ 436 w 555"/>
                  <a:gd name="T29" fmla="*/ 163 h 358"/>
                  <a:gd name="T30" fmla="*/ 445 w 555"/>
                  <a:gd name="T31" fmla="*/ 133 h 358"/>
                  <a:gd name="T32" fmla="*/ 408 w 555"/>
                  <a:gd name="T33" fmla="*/ 90 h 358"/>
                  <a:gd name="T34" fmla="*/ 373 w 555"/>
                  <a:gd name="T35" fmla="*/ 47 h 358"/>
                  <a:gd name="T36" fmla="*/ 364 w 555"/>
                  <a:gd name="T37" fmla="*/ 0 h 358"/>
                  <a:gd name="T38" fmla="*/ 9 w 555"/>
                  <a:gd name="T39" fmla="*/ 8 h 358"/>
                  <a:gd name="T40" fmla="*/ 0 w 555"/>
                  <a:gd name="T41" fmla="*/ 6 h 358"/>
                  <a:gd name="T42" fmla="*/ 2 w 555"/>
                  <a:gd name="T43" fmla="*/ 28 h 358"/>
                  <a:gd name="T44" fmla="*/ 2 w 555"/>
                  <a:gd name="T45" fmla="*/ 28 h 3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5"/>
                  <a:gd name="T70" fmla="*/ 0 h 358"/>
                  <a:gd name="T71" fmla="*/ 555 w 555"/>
                  <a:gd name="T72" fmla="*/ 358 h 3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5" h="358">
                    <a:moveTo>
                      <a:pt x="2" y="34"/>
                    </a:moveTo>
                    <a:lnTo>
                      <a:pt x="12" y="55"/>
                    </a:lnTo>
                    <a:lnTo>
                      <a:pt x="5" y="74"/>
                    </a:lnTo>
                    <a:lnTo>
                      <a:pt x="12" y="125"/>
                    </a:lnTo>
                    <a:lnTo>
                      <a:pt x="37" y="196"/>
                    </a:lnTo>
                    <a:lnTo>
                      <a:pt x="37" y="217"/>
                    </a:lnTo>
                    <a:lnTo>
                      <a:pt x="55" y="251"/>
                    </a:lnTo>
                    <a:lnTo>
                      <a:pt x="63" y="304"/>
                    </a:lnTo>
                    <a:lnTo>
                      <a:pt x="58" y="321"/>
                    </a:lnTo>
                    <a:lnTo>
                      <a:pt x="70" y="338"/>
                    </a:lnTo>
                    <a:lnTo>
                      <a:pt x="429" y="330"/>
                    </a:lnTo>
                    <a:lnTo>
                      <a:pt x="455" y="358"/>
                    </a:lnTo>
                    <a:lnTo>
                      <a:pt x="492" y="277"/>
                    </a:lnTo>
                    <a:lnTo>
                      <a:pt x="481" y="246"/>
                    </a:lnTo>
                    <a:lnTo>
                      <a:pt x="544" y="197"/>
                    </a:lnTo>
                    <a:lnTo>
                      <a:pt x="555" y="162"/>
                    </a:lnTo>
                    <a:lnTo>
                      <a:pt x="510" y="110"/>
                    </a:lnTo>
                    <a:lnTo>
                      <a:pt x="465" y="57"/>
                    </a:lnTo>
                    <a:lnTo>
                      <a:pt x="455" y="0"/>
                    </a:lnTo>
                    <a:lnTo>
                      <a:pt x="13" y="8"/>
                    </a:lnTo>
                    <a:lnTo>
                      <a:pt x="0" y="6"/>
                    </a:lnTo>
                    <a:lnTo>
                      <a:pt x="2" y="34"/>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3" name="Freeform 105"/>
              <p:cNvSpPr>
                <a:spLocks/>
              </p:cNvSpPr>
              <p:nvPr/>
            </p:nvSpPr>
            <p:spPr bwMode="auto">
              <a:xfrm>
                <a:off x="3238" y="1803"/>
                <a:ext cx="583" cy="500"/>
              </a:xfrm>
              <a:custGeom>
                <a:avLst/>
                <a:gdLst>
                  <a:gd name="T0" fmla="*/ 29 w 618"/>
                  <a:gd name="T1" fmla="*/ 63 h 525"/>
                  <a:gd name="T2" fmla="*/ 44 w 618"/>
                  <a:gd name="T3" fmla="*/ 76 h 525"/>
                  <a:gd name="T4" fmla="*/ 53 w 618"/>
                  <a:gd name="T5" fmla="*/ 73 h 525"/>
                  <a:gd name="T6" fmla="*/ 63 w 618"/>
                  <a:gd name="T7" fmla="*/ 88 h 525"/>
                  <a:gd name="T8" fmla="*/ 54 w 618"/>
                  <a:gd name="T9" fmla="*/ 88 h 525"/>
                  <a:gd name="T10" fmla="*/ 44 w 618"/>
                  <a:gd name="T11" fmla="*/ 108 h 525"/>
                  <a:gd name="T12" fmla="*/ 67 w 618"/>
                  <a:gd name="T13" fmla="*/ 140 h 525"/>
                  <a:gd name="T14" fmla="*/ 84 w 618"/>
                  <a:gd name="T15" fmla="*/ 144 h 525"/>
                  <a:gd name="T16" fmla="*/ 81 w 618"/>
                  <a:gd name="T17" fmla="*/ 345 h 525"/>
                  <a:gd name="T18" fmla="*/ 84 w 618"/>
                  <a:gd name="T19" fmla="*/ 393 h 525"/>
                  <a:gd name="T20" fmla="*/ 412 w 618"/>
                  <a:gd name="T21" fmla="*/ 384 h 525"/>
                  <a:gd name="T22" fmla="*/ 415 w 618"/>
                  <a:gd name="T23" fmla="*/ 412 h 525"/>
                  <a:gd name="T24" fmla="*/ 401 w 618"/>
                  <a:gd name="T25" fmla="*/ 431 h 525"/>
                  <a:gd name="T26" fmla="*/ 452 w 618"/>
                  <a:gd name="T27" fmla="*/ 429 h 525"/>
                  <a:gd name="T28" fmla="*/ 461 w 618"/>
                  <a:gd name="T29" fmla="*/ 412 h 525"/>
                  <a:gd name="T30" fmla="*/ 461 w 618"/>
                  <a:gd name="T31" fmla="*/ 393 h 525"/>
                  <a:gd name="T32" fmla="*/ 473 w 618"/>
                  <a:gd name="T33" fmla="*/ 381 h 525"/>
                  <a:gd name="T34" fmla="*/ 476 w 618"/>
                  <a:gd name="T35" fmla="*/ 367 h 525"/>
                  <a:gd name="T36" fmla="*/ 489 w 618"/>
                  <a:gd name="T37" fmla="*/ 366 h 525"/>
                  <a:gd name="T38" fmla="*/ 493 w 618"/>
                  <a:gd name="T39" fmla="*/ 335 h 525"/>
                  <a:gd name="T40" fmla="*/ 475 w 618"/>
                  <a:gd name="T41" fmla="*/ 332 h 525"/>
                  <a:gd name="T42" fmla="*/ 463 w 618"/>
                  <a:gd name="T43" fmla="*/ 310 h 525"/>
                  <a:gd name="T44" fmla="*/ 445 w 618"/>
                  <a:gd name="T45" fmla="*/ 258 h 525"/>
                  <a:gd name="T46" fmla="*/ 424 w 618"/>
                  <a:gd name="T47" fmla="*/ 251 h 525"/>
                  <a:gd name="T48" fmla="*/ 401 w 618"/>
                  <a:gd name="T49" fmla="*/ 232 h 525"/>
                  <a:gd name="T50" fmla="*/ 392 w 618"/>
                  <a:gd name="T51" fmla="*/ 205 h 525"/>
                  <a:gd name="T52" fmla="*/ 406 w 618"/>
                  <a:gd name="T53" fmla="*/ 164 h 525"/>
                  <a:gd name="T54" fmla="*/ 395 w 618"/>
                  <a:gd name="T55" fmla="*/ 156 h 525"/>
                  <a:gd name="T56" fmla="*/ 367 w 618"/>
                  <a:gd name="T57" fmla="*/ 156 h 525"/>
                  <a:gd name="T58" fmla="*/ 360 w 618"/>
                  <a:gd name="T59" fmla="*/ 130 h 525"/>
                  <a:gd name="T60" fmla="*/ 314 w 618"/>
                  <a:gd name="T61" fmla="*/ 80 h 525"/>
                  <a:gd name="T62" fmla="*/ 301 w 618"/>
                  <a:gd name="T63" fmla="*/ 39 h 525"/>
                  <a:gd name="T64" fmla="*/ 307 w 618"/>
                  <a:gd name="T65" fmla="*/ 24 h 525"/>
                  <a:gd name="T66" fmla="*/ 285 w 618"/>
                  <a:gd name="T67" fmla="*/ 0 h 525"/>
                  <a:gd name="T68" fmla="*/ 0 w 618"/>
                  <a:gd name="T69" fmla="*/ 8 h 525"/>
                  <a:gd name="T70" fmla="*/ 29 w 618"/>
                  <a:gd name="T71" fmla="*/ 63 h 525"/>
                  <a:gd name="T72" fmla="*/ 29 w 618"/>
                  <a:gd name="T73" fmla="*/ 63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8"/>
                  <a:gd name="T112" fmla="*/ 0 h 525"/>
                  <a:gd name="T113" fmla="*/ 618 w 618"/>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8" h="525">
                    <a:moveTo>
                      <a:pt x="37" y="76"/>
                    </a:moveTo>
                    <a:lnTo>
                      <a:pt x="56" y="92"/>
                    </a:lnTo>
                    <a:lnTo>
                      <a:pt x="66" y="89"/>
                    </a:lnTo>
                    <a:lnTo>
                      <a:pt x="79" y="107"/>
                    </a:lnTo>
                    <a:lnTo>
                      <a:pt x="68" y="107"/>
                    </a:lnTo>
                    <a:lnTo>
                      <a:pt x="56" y="131"/>
                    </a:lnTo>
                    <a:lnTo>
                      <a:pt x="84" y="170"/>
                    </a:lnTo>
                    <a:lnTo>
                      <a:pt x="105" y="175"/>
                    </a:lnTo>
                    <a:lnTo>
                      <a:pt x="102" y="419"/>
                    </a:lnTo>
                    <a:lnTo>
                      <a:pt x="105" y="479"/>
                    </a:lnTo>
                    <a:lnTo>
                      <a:pt x="516" y="466"/>
                    </a:lnTo>
                    <a:lnTo>
                      <a:pt x="521" y="502"/>
                    </a:lnTo>
                    <a:lnTo>
                      <a:pt x="503" y="525"/>
                    </a:lnTo>
                    <a:lnTo>
                      <a:pt x="566" y="521"/>
                    </a:lnTo>
                    <a:lnTo>
                      <a:pt x="578" y="502"/>
                    </a:lnTo>
                    <a:lnTo>
                      <a:pt x="578" y="479"/>
                    </a:lnTo>
                    <a:lnTo>
                      <a:pt x="594" y="463"/>
                    </a:lnTo>
                    <a:lnTo>
                      <a:pt x="597" y="445"/>
                    </a:lnTo>
                    <a:lnTo>
                      <a:pt x="613" y="444"/>
                    </a:lnTo>
                    <a:lnTo>
                      <a:pt x="618" y="408"/>
                    </a:lnTo>
                    <a:lnTo>
                      <a:pt x="596" y="403"/>
                    </a:lnTo>
                    <a:lnTo>
                      <a:pt x="581" y="377"/>
                    </a:lnTo>
                    <a:lnTo>
                      <a:pt x="558" y="314"/>
                    </a:lnTo>
                    <a:lnTo>
                      <a:pt x="532" y="306"/>
                    </a:lnTo>
                    <a:lnTo>
                      <a:pt x="503" y="282"/>
                    </a:lnTo>
                    <a:lnTo>
                      <a:pt x="492" y="249"/>
                    </a:lnTo>
                    <a:lnTo>
                      <a:pt x="510" y="199"/>
                    </a:lnTo>
                    <a:lnTo>
                      <a:pt x="495" y="190"/>
                    </a:lnTo>
                    <a:lnTo>
                      <a:pt x="460" y="190"/>
                    </a:lnTo>
                    <a:lnTo>
                      <a:pt x="451" y="159"/>
                    </a:lnTo>
                    <a:lnTo>
                      <a:pt x="393" y="97"/>
                    </a:lnTo>
                    <a:lnTo>
                      <a:pt x="379" y="47"/>
                    </a:lnTo>
                    <a:lnTo>
                      <a:pt x="385" y="28"/>
                    </a:lnTo>
                    <a:lnTo>
                      <a:pt x="359" y="0"/>
                    </a:lnTo>
                    <a:lnTo>
                      <a:pt x="0" y="8"/>
                    </a:lnTo>
                    <a:lnTo>
                      <a:pt x="37" y="76"/>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4" name="Freeform 106"/>
              <p:cNvSpPr>
                <a:spLocks/>
              </p:cNvSpPr>
              <p:nvPr/>
            </p:nvSpPr>
            <p:spPr bwMode="auto">
              <a:xfrm>
                <a:off x="3337" y="2247"/>
                <a:ext cx="445" cy="389"/>
              </a:xfrm>
              <a:custGeom>
                <a:avLst/>
                <a:gdLst>
                  <a:gd name="T0" fmla="*/ 14 w 470"/>
                  <a:gd name="T1" fmla="*/ 114 h 410"/>
                  <a:gd name="T2" fmla="*/ 11 w 470"/>
                  <a:gd name="T3" fmla="*/ 275 h 410"/>
                  <a:gd name="T4" fmla="*/ 20 w 470"/>
                  <a:gd name="T5" fmla="*/ 284 h 410"/>
                  <a:gd name="T6" fmla="*/ 46 w 470"/>
                  <a:gd name="T7" fmla="*/ 284 h 410"/>
                  <a:gd name="T8" fmla="*/ 48 w 470"/>
                  <a:gd name="T9" fmla="*/ 332 h 410"/>
                  <a:gd name="T10" fmla="*/ 272 w 470"/>
                  <a:gd name="T11" fmla="*/ 329 h 410"/>
                  <a:gd name="T12" fmla="*/ 268 w 470"/>
                  <a:gd name="T13" fmla="*/ 279 h 410"/>
                  <a:gd name="T14" fmla="*/ 286 w 470"/>
                  <a:gd name="T15" fmla="*/ 225 h 410"/>
                  <a:gd name="T16" fmla="*/ 314 w 470"/>
                  <a:gd name="T17" fmla="*/ 186 h 410"/>
                  <a:gd name="T18" fmla="*/ 312 w 470"/>
                  <a:gd name="T19" fmla="*/ 176 h 410"/>
                  <a:gd name="T20" fmla="*/ 332 w 470"/>
                  <a:gd name="T21" fmla="*/ 141 h 410"/>
                  <a:gd name="T22" fmla="*/ 345 w 470"/>
                  <a:gd name="T23" fmla="*/ 102 h 410"/>
                  <a:gd name="T24" fmla="*/ 341 w 470"/>
                  <a:gd name="T25" fmla="*/ 100 h 410"/>
                  <a:gd name="T26" fmla="*/ 360 w 470"/>
                  <a:gd name="T27" fmla="*/ 86 h 410"/>
                  <a:gd name="T28" fmla="*/ 378 w 470"/>
                  <a:gd name="T29" fmla="*/ 53 h 410"/>
                  <a:gd name="T30" fmla="*/ 370 w 470"/>
                  <a:gd name="T31" fmla="*/ 44 h 410"/>
                  <a:gd name="T32" fmla="*/ 320 w 470"/>
                  <a:gd name="T33" fmla="*/ 47 h 410"/>
                  <a:gd name="T34" fmla="*/ 334 w 470"/>
                  <a:gd name="T35" fmla="*/ 28 h 410"/>
                  <a:gd name="T36" fmla="*/ 329 w 470"/>
                  <a:gd name="T37" fmla="*/ 0 h 410"/>
                  <a:gd name="T38" fmla="*/ 0 w 470"/>
                  <a:gd name="T39" fmla="*/ 9 h 410"/>
                  <a:gd name="T40" fmla="*/ 14 w 470"/>
                  <a:gd name="T41" fmla="*/ 114 h 410"/>
                  <a:gd name="T42" fmla="*/ 14 w 470"/>
                  <a:gd name="T43" fmla="*/ 114 h 4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0"/>
                  <a:gd name="T67" fmla="*/ 0 h 410"/>
                  <a:gd name="T68" fmla="*/ 470 w 470"/>
                  <a:gd name="T69" fmla="*/ 410 h 4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0" h="410">
                    <a:moveTo>
                      <a:pt x="18" y="141"/>
                    </a:moveTo>
                    <a:lnTo>
                      <a:pt x="15" y="339"/>
                    </a:lnTo>
                    <a:lnTo>
                      <a:pt x="24" y="350"/>
                    </a:lnTo>
                    <a:lnTo>
                      <a:pt x="58" y="350"/>
                    </a:lnTo>
                    <a:lnTo>
                      <a:pt x="60" y="410"/>
                    </a:lnTo>
                    <a:lnTo>
                      <a:pt x="338" y="407"/>
                    </a:lnTo>
                    <a:lnTo>
                      <a:pt x="334" y="345"/>
                    </a:lnTo>
                    <a:lnTo>
                      <a:pt x="356" y="277"/>
                    </a:lnTo>
                    <a:lnTo>
                      <a:pt x="392" y="230"/>
                    </a:lnTo>
                    <a:lnTo>
                      <a:pt x="389" y="217"/>
                    </a:lnTo>
                    <a:lnTo>
                      <a:pt x="414" y="174"/>
                    </a:lnTo>
                    <a:lnTo>
                      <a:pt x="429" y="127"/>
                    </a:lnTo>
                    <a:lnTo>
                      <a:pt x="424" y="123"/>
                    </a:lnTo>
                    <a:lnTo>
                      <a:pt x="447" y="106"/>
                    </a:lnTo>
                    <a:lnTo>
                      <a:pt x="470" y="65"/>
                    </a:lnTo>
                    <a:lnTo>
                      <a:pt x="461" y="55"/>
                    </a:lnTo>
                    <a:lnTo>
                      <a:pt x="398" y="59"/>
                    </a:lnTo>
                    <a:lnTo>
                      <a:pt x="416" y="36"/>
                    </a:lnTo>
                    <a:lnTo>
                      <a:pt x="411" y="0"/>
                    </a:lnTo>
                    <a:lnTo>
                      <a:pt x="0" y="13"/>
                    </a:lnTo>
                    <a:lnTo>
                      <a:pt x="18" y="141"/>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5" name="Freeform 107"/>
              <p:cNvSpPr>
                <a:spLocks/>
              </p:cNvSpPr>
              <p:nvPr/>
            </p:nvSpPr>
            <p:spPr bwMode="auto">
              <a:xfrm>
                <a:off x="3395" y="2636"/>
                <a:ext cx="503" cy="428"/>
              </a:xfrm>
              <a:custGeom>
                <a:avLst/>
                <a:gdLst>
                  <a:gd name="T0" fmla="*/ 0 w 531"/>
                  <a:gd name="T1" fmla="*/ 3 h 450"/>
                  <a:gd name="T2" fmla="*/ 5 w 531"/>
                  <a:gd name="T3" fmla="*/ 102 h 450"/>
                  <a:gd name="T4" fmla="*/ 42 w 531"/>
                  <a:gd name="T5" fmla="*/ 175 h 450"/>
                  <a:gd name="T6" fmla="*/ 28 w 531"/>
                  <a:gd name="T7" fmla="*/ 231 h 450"/>
                  <a:gd name="T8" fmla="*/ 31 w 531"/>
                  <a:gd name="T9" fmla="*/ 279 h 450"/>
                  <a:gd name="T10" fmla="*/ 14 w 531"/>
                  <a:gd name="T11" fmla="*/ 303 h 450"/>
                  <a:gd name="T12" fmla="*/ 22 w 531"/>
                  <a:gd name="T13" fmla="*/ 310 h 450"/>
                  <a:gd name="T14" fmla="*/ 78 w 531"/>
                  <a:gd name="T15" fmla="*/ 305 h 450"/>
                  <a:gd name="T16" fmla="*/ 147 w 531"/>
                  <a:gd name="T17" fmla="*/ 323 h 450"/>
                  <a:gd name="T18" fmla="*/ 171 w 531"/>
                  <a:gd name="T19" fmla="*/ 305 h 450"/>
                  <a:gd name="T20" fmla="*/ 239 w 531"/>
                  <a:gd name="T21" fmla="*/ 334 h 450"/>
                  <a:gd name="T22" fmla="*/ 244 w 531"/>
                  <a:gd name="T23" fmla="*/ 349 h 450"/>
                  <a:gd name="T24" fmla="*/ 270 w 531"/>
                  <a:gd name="T25" fmla="*/ 360 h 450"/>
                  <a:gd name="T26" fmla="*/ 286 w 531"/>
                  <a:gd name="T27" fmla="*/ 346 h 450"/>
                  <a:gd name="T28" fmla="*/ 318 w 531"/>
                  <a:gd name="T29" fmla="*/ 360 h 450"/>
                  <a:gd name="T30" fmla="*/ 337 w 531"/>
                  <a:gd name="T31" fmla="*/ 349 h 450"/>
                  <a:gd name="T32" fmla="*/ 334 w 531"/>
                  <a:gd name="T33" fmla="*/ 327 h 450"/>
                  <a:gd name="T34" fmla="*/ 389 w 531"/>
                  <a:gd name="T35" fmla="*/ 346 h 450"/>
                  <a:gd name="T36" fmla="*/ 387 w 531"/>
                  <a:gd name="T37" fmla="*/ 368 h 450"/>
                  <a:gd name="T38" fmla="*/ 424 w 531"/>
                  <a:gd name="T39" fmla="*/ 342 h 450"/>
                  <a:gd name="T40" fmla="*/ 390 w 531"/>
                  <a:gd name="T41" fmla="*/ 338 h 450"/>
                  <a:gd name="T42" fmla="*/ 366 w 531"/>
                  <a:gd name="T43" fmla="*/ 309 h 450"/>
                  <a:gd name="T44" fmla="*/ 397 w 531"/>
                  <a:gd name="T45" fmla="*/ 275 h 450"/>
                  <a:gd name="T46" fmla="*/ 397 w 531"/>
                  <a:gd name="T47" fmla="*/ 255 h 450"/>
                  <a:gd name="T48" fmla="*/ 362 w 531"/>
                  <a:gd name="T49" fmla="*/ 285 h 450"/>
                  <a:gd name="T50" fmla="*/ 345 w 531"/>
                  <a:gd name="T51" fmla="*/ 275 h 450"/>
                  <a:gd name="T52" fmla="*/ 359 w 531"/>
                  <a:gd name="T53" fmla="*/ 260 h 450"/>
                  <a:gd name="T54" fmla="*/ 320 w 531"/>
                  <a:gd name="T55" fmla="*/ 271 h 450"/>
                  <a:gd name="T56" fmla="*/ 297 w 531"/>
                  <a:gd name="T57" fmla="*/ 261 h 450"/>
                  <a:gd name="T58" fmla="*/ 303 w 531"/>
                  <a:gd name="T59" fmla="*/ 243 h 450"/>
                  <a:gd name="T60" fmla="*/ 368 w 531"/>
                  <a:gd name="T61" fmla="*/ 255 h 450"/>
                  <a:gd name="T62" fmla="*/ 343 w 531"/>
                  <a:gd name="T63" fmla="*/ 212 h 450"/>
                  <a:gd name="T64" fmla="*/ 347 w 531"/>
                  <a:gd name="T65" fmla="*/ 180 h 450"/>
                  <a:gd name="T66" fmla="*/ 197 w 531"/>
                  <a:gd name="T67" fmla="*/ 186 h 450"/>
                  <a:gd name="T68" fmla="*/ 215 w 531"/>
                  <a:gd name="T69" fmla="*/ 118 h 450"/>
                  <a:gd name="T70" fmla="*/ 240 w 531"/>
                  <a:gd name="T71" fmla="*/ 84 h 450"/>
                  <a:gd name="T72" fmla="*/ 233 w 531"/>
                  <a:gd name="T73" fmla="*/ 74 h 450"/>
                  <a:gd name="T74" fmla="*/ 222 w 531"/>
                  <a:gd name="T75" fmla="*/ 0 h 450"/>
                  <a:gd name="T76" fmla="*/ 0 w 531"/>
                  <a:gd name="T77" fmla="*/ 3 h 450"/>
                  <a:gd name="T78" fmla="*/ 0 w 531"/>
                  <a:gd name="T79" fmla="*/ 3 h 450"/>
                  <a:gd name="T80" fmla="*/ 0 w 531"/>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1"/>
                  <a:gd name="T124" fmla="*/ 0 h 450"/>
                  <a:gd name="T125" fmla="*/ 531 w 531"/>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1" h="450">
                    <a:moveTo>
                      <a:pt x="0" y="3"/>
                    </a:moveTo>
                    <a:lnTo>
                      <a:pt x="5" y="124"/>
                    </a:lnTo>
                    <a:lnTo>
                      <a:pt x="53" y="213"/>
                    </a:lnTo>
                    <a:lnTo>
                      <a:pt x="36" y="283"/>
                    </a:lnTo>
                    <a:lnTo>
                      <a:pt x="39" y="341"/>
                    </a:lnTo>
                    <a:lnTo>
                      <a:pt x="18" y="370"/>
                    </a:lnTo>
                    <a:lnTo>
                      <a:pt x="26" y="380"/>
                    </a:lnTo>
                    <a:lnTo>
                      <a:pt x="97" y="372"/>
                    </a:lnTo>
                    <a:lnTo>
                      <a:pt x="184" y="395"/>
                    </a:lnTo>
                    <a:lnTo>
                      <a:pt x="214" y="372"/>
                    </a:lnTo>
                    <a:lnTo>
                      <a:pt x="299" y="408"/>
                    </a:lnTo>
                    <a:lnTo>
                      <a:pt x="306" y="427"/>
                    </a:lnTo>
                    <a:lnTo>
                      <a:pt x="338" y="442"/>
                    </a:lnTo>
                    <a:lnTo>
                      <a:pt x="356" y="424"/>
                    </a:lnTo>
                    <a:lnTo>
                      <a:pt x="397" y="440"/>
                    </a:lnTo>
                    <a:lnTo>
                      <a:pt x="422" y="427"/>
                    </a:lnTo>
                    <a:lnTo>
                      <a:pt x="418" y="401"/>
                    </a:lnTo>
                    <a:lnTo>
                      <a:pt x="487" y="424"/>
                    </a:lnTo>
                    <a:lnTo>
                      <a:pt x="484" y="450"/>
                    </a:lnTo>
                    <a:lnTo>
                      <a:pt x="531" y="417"/>
                    </a:lnTo>
                    <a:lnTo>
                      <a:pt x="489" y="412"/>
                    </a:lnTo>
                    <a:lnTo>
                      <a:pt x="458" y="378"/>
                    </a:lnTo>
                    <a:lnTo>
                      <a:pt x="497" y="336"/>
                    </a:lnTo>
                    <a:lnTo>
                      <a:pt x="497" y="312"/>
                    </a:lnTo>
                    <a:lnTo>
                      <a:pt x="453" y="348"/>
                    </a:lnTo>
                    <a:lnTo>
                      <a:pt x="432" y="336"/>
                    </a:lnTo>
                    <a:lnTo>
                      <a:pt x="450" y="317"/>
                    </a:lnTo>
                    <a:lnTo>
                      <a:pt x="401" y="331"/>
                    </a:lnTo>
                    <a:lnTo>
                      <a:pt x="371" y="319"/>
                    </a:lnTo>
                    <a:lnTo>
                      <a:pt x="379" y="297"/>
                    </a:lnTo>
                    <a:lnTo>
                      <a:pt x="461" y="312"/>
                    </a:lnTo>
                    <a:lnTo>
                      <a:pt x="429" y="259"/>
                    </a:lnTo>
                    <a:lnTo>
                      <a:pt x="434" y="220"/>
                    </a:lnTo>
                    <a:lnTo>
                      <a:pt x="246" y="228"/>
                    </a:lnTo>
                    <a:lnTo>
                      <a:pt x="269" y="144"/>
                    </a:lnTo>
                    <a:lnTo>
                      <a:pt x="301" y="102"/>
                    </a:lnTo>
                    <a:lnTo>
                      <a:pt x="291" y="90"/>
                    </a:lnTo>
                    <a:lnTo>
                      <a:pt x="278" y="0"/>
                    </a:lnTo>
                    <a:lnTo>
                      <a:pt x="0" y="3"/>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6" name="Freeform 108"/>
              <p:cNvSpPr>
                <a:spLocks/>
              </p:cNvSpPr>
              <p:nvPr/>
            </p:nvSpPr>
            <p:spPr bwMode="auto">
              <a:xfrm>
                <a:off x="3649" y="1046"/>
                <a:ext cx="501" cy="254"/>
              </a:xfrm>
              <a:custGeom>
                <a:avLst/>
                <a:gdLst>
                  <a:gd name="T0" fmla="*/ 153 w 530"/>
                  <a:gd name="T1" fmla="*/ 143 h 264"/>
                  <a:gd name="T2" fmla="*/ 158 w 530"/>
                  <a:gd name="T3" fmla="*/ 157 h 264"/>
                  <a:gd name="T4" fmla="*/ 172 w 530"/>
                  <a:gd name="T5" fmla="*/ 161 h 264"/>
                  <a:gd name="T6" fmla="*/ 193 w 530"/>
                  <a:gd name="T7" fmla="*/ 220 h 264"/>
                  <a:gd name="T8" fmla="*/ 230 w 530"/>
                  <a:gd name="T9" fmla="*/ 139 h 264"/>
                  <a:gd name="T10" fmla="*/ 251 w 530"/>
                  <a:gd name="T11" fmla="*/ 142 h 264"/>
                  <a:gd name="T12" fmla="*/ 274 w 530"/>
                  <a:gd name="T13" fmla="*/ 130 h 264"/>
                  <a:gd name="T14" fmla="*/ 315 w 530"/>
                  <a:gd name="T15" fmla="*/ 130 h 264"/>
                  <a:gd name="T16" fmla="*/ 329 w 530"/>
                  <a:gd name="T17" fmla="*/ 111 h 264"/>
                  <a:gd name="T18" fmla="*/ 407 w 530"/>
                  <a:gd name="T19" fmla="*/ 114 h 264"/>
                  <a:gd name="T20" fmla="*/ 423 w 530"/>
                  <a:gd name="T21" fmla="*/ 102 h 264"/>
                  <a:gd name="T22" fmla="*/ 397 w 530"/>
                  <a:gd name="T23" fmla="*/ 71 h 264"/>
                  <a:gd name="T24" fmla="*/ 349 w 530"/>
                  <a:gd name="T25" fmla="*/ 72 h 264"/>
                  <a:gd name="T26" fmla="*/ 311 w 530"/>
                  <a:gd name="T27" fmla="*/ 67 h 264"/>
                  <a:gd name="T28" fmla="*/ 261 w 530"/>
                  <a:gd name="T29" fmla="*/ 67 h 264"/>
                  <a:gd name="T30" fmla="*/ 244 w 530"/>
                  <a:gd name="T31" fmla="*/ 93 h 264"/>
                  <a:gd name="T32" fmla="*/ 220 w 530"/>
                  <a:gd name="T33" fmla="*/ 78 h 264"/>
                  <a:gd name="T34" fmla="*/ 194 w 530"/>
                  <a:gd name="T35" fmla="*/ 81 h 264"/>
                  <a:gd name="T36" fmla="*/ 185 w 530"/>
                  <a:gd name="T37" fmla="*/ 53 h 264"/>
                  <a:gd name="T38" fmla="*/ 130 w 530"/>
                  <a:gd name="T39" fmla="*/ 50 h 264"/>
                  <a:gd name="T40" fmla="*/ 123 w 530"/>
                  <a:gd name="T41" fmla="*/ 40 h 264"/>
                  <a:gd name="T42" fmla="*/ 147 w 530"/>
                  <a:gd name="T43" fmla="*/ 10 h 264"/>
                  <a:gd name="T44" fmla="*/ 168 w 530"/>
                  <a:gd name="T45" fmla="*/ 10 h 264"/>
                  <a:gd name="T46" fmla="*/ 147 w 530"/>
                  <a:gd name="T47" fmla="*/ 0 h 264"/>
                  <a:gd name="T48" fmla="*/ 116 w 530"/>
                  <a:gd name="T49" fmla="*/ 10 h 264"/>
                  <a:gd name="T50" fmla="*/ 65 w 530"/>
                  <a:gd name="T51" fmla="*/ 62 h 264"/>
                  <a:gd name="T52" fmla="*/ 39 w 530"/>
                  <a:gd name="T53" fmla="*/ 67 h 264"/>
                  <a:gd name="T54" fmla="*/ 0 w 530"/>
                  <a:gd name="T55" fmla="*/ 94 h 264"/>
                  <a:gd name="T56" fmla="*/ 153 w 530"/>
                  <a:gd name="T57" fmla="*/ 143 h 264"/>
                  <a:gd name="T58" fmla="*/ 153 w 530"/>
                  <a:gd name="T59" fmla="*/ 143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30"/>
                  <a:gd name="T91" fmla="*/ 0 h 264"/>
                  <a:gd name="T92" fmla="*/ 530 w 530"/>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30" h="264">
                    <a:moveTo>
                      <a:pt x="191" y="173"/>
                    </a:moveTo>
                    <a:lnTo>
                      <a:pt x="198" y="189"/>
                    </a:lnTo>
                    <a:lnTo>
                      <a:pt x="216" y="194"/>
                    </a:lnTo>
                    <a:lnTo>
                      <a:pt x="242" y="264"/>
                    </a:lnTo>
                    <a:lnTo>
                      <a:pt x="288" y="168"/>
                    </a:lnTo>
                    <a:lnTo>
                      <a:pt x="313" y="171"/>
                    </a:lnTo>
                    <a:lnTo>
                      <a:pt x="344" y="157"/>
                    </a:lnTo>
                    <a:lnTo>
                      <a:pt x="394" y="157"/>
                    </a:lnTo>
                    <a:lnTo>
                      <a:pt x="412" y="134"/>
                    </a:lnTo>
                    <a:lnTo>
                      <a:pt x="510" y="137"/>
                    </a:lnTo>
                    <a:lnTo>
                      <a:pt x="530" y="123"/>
                    </a:lnTo>
                    <a:lnTo>
                      <a:pt x="497" y="86"/>
                    </a:lnTo>
                    <a:lnTo>
                      <a:pt x="437" y="87"/>
                    </a:lnTo>
                    <a:lnTo>
                      <a:pt x="389" y="81"/>
                    </a:lnTo>
                    <a:lnTo>
                      <a:pt x="327" y="81"/>
                    </a:lnTo>
                    <a:lnTo>
                      <a:pt x="306" y="112"/>
                    </a:lnTo>
                    <a:lnTo>
                      <a:pt x="276" y="94"/>
                    </a:lnTo>
                    <a:lnTo>
                      <a:pt x="243" y="97"/>
                    </a:lnTo>
                    <a:lnTo>
                      <a:pt x="232" y="65"/>
                    </a:lnTo>
                    <a:lnTo>
                      <a:pt x="162" y="60"/>
                    </a:lnTo>
                    <a:lnTo>
                      <a:pt x="154" y="48"/>
                    </a:lnTo>
                    <a:lnTo>
                      <a:pt x="185" y="14"/>
                    </a:lnTo>
                    <a:lnTo>
                      <a:pt x="211" y="13"/>
                    </a:lnTo>
                    <a:lnTo>
                      <a:pt x="185" y="0"/>
                    </a:lnTo>
                    <a:lnTo>
                      <a:pt x="146" y="10"/>
                    </a:lnTo>
                    <a:lnTo>
                      <a:pt x="81" y="74"/>
                    </a:lnTo>
                    <a:lnTo>
                      <a:pt x="49" y="81"/>
                    </a:lnTo>
                    <a:lnTo>
                      <a:pt x="0" y="113"/>
                    </a:lnTo>
                    <a:lnTo>
                      <a:pt x="191" y="173"/>
                    </a:lnTo>
                    <a:close/>
                  </a:path>
                </a:pathLst>
              </a:custGeom>
              <a:solidFill>
                <a:schemeClr val="accent1">
                  <a:lumMod val="75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7" name="Freeform 109"/>
              <p:cNvSpPr>
                <a:spLocks/>
              </p:cNvSpPr>
              <p:nvPr/>
            </p:nvSpPr>
            <p:spPr bwMode="auto">
              <a:xfrm>
                <a:off x="3973" y="1202"/>
                <a:ext cx="339" cy="453"/>
              </a:xfrm>
              <a:custGeom>
                <a:avLst/>
                <a:gdLst>
                  <a:gd name="T0" fmla="*/ 32 w 359"/>
                  <a:gd name="T1" fmla="*/ 325 h 476"/>
                  <a:gd name="T2" fmla="*/ 28 w 359"/>
                  <a:gd name="T3" fmla="*/ 259 h 476"/>
                  <a:gd name="T4" fmla="*/ 5 w 359"/>
                  <a:gd name="T5" fmla="*/ 212 h 476"/>
                  <a:gd name="T6" fmla="*/ 14 w 359"/>
                  <a:gd name="T7" fmla="*/ 111 h 476"/>
                  <a:gd name="T8" fmla="*/ 56 w 359"/>
                  <a:gd name="T9" fmla="*/ 60 h 476"/>
                  <a:gd name="T10" fmla="*/ 53 w 359"/>
                  <a:gd name="T11" fmla="*/ 98 h 476"/>
                  <a:gd name="T12" fmla="*/ 65 w 359"/>
                  <a:gd name="T13" fmla="*/ 90 h 476"/>
                  <a:gd name="T14" fmla="*/ 65 w 359"/>
                  <a:gd name="T15" fmla="*/ 60 h 476"/>
                  <a:gd name="T16" fmla="*/ 81 w 359"/>
                  <a:gd name="T17" fmla="*/ 41 h 476"/>
                  <a:gd name="T18" fmla="*/ 86 w 359"/>
                  <a:gd name="T19" fmla="*/ 7 h 476"/>
                  <a:gd name="T20" fmla="*/ 100 w 359"/>
                  <a:gd name="T21" fmla="*/ 0 h 476"/>
                  <a:gd name="T22" fmla="*/ 187 w 359"/>
                  <a:gd name="T23" fmla="*/ 30 h 476"/>
                  <a:gd name="T24" fmla="*/ 194 w 359"/>
                  <a:gd name="T25" fmla="*/ 56 h 476"/>
                  <a:gd name="T26" fmla="*/ 206 w 359"/>
                  <a:gd name="T27" fmla="*/ 80 h 476"/>
                  <a:gd name="T28" fmla="*/ 208 w 359"/>
                  <a:gd name="T29" fmla="*/ 122 h 476"/>
                  <a:gd name="T30" fmla="*/ 178 w 359"/>
                  <a:gd name="T31" fmla="*/ 160 h 476"/>
                  <a:gd name="T32" fmla="*/ 178 w 359"/>
                  <a:gd name="T33" fmla="*/ 187 h 476"/>
                  <a:gd name="T34" fmla="*/ 194 w 359"/>
                  <a:gd name="T35" fmla="*/ 197 h 476"/>
                  <a:gd name="T36" fmla="*/ 218 w 359"/>
                  <a:gd name="T37" fmla="*/ 159 h 476"/>
                  <a:gd name="T38" fmla="*/ 241 w 359"/>
                  <a:gd name="T39" fmla="*/ 145 h 476"/>
                  <a:gd name="T40" fmla="*/ 256 w 359"/>
                  <a:gd name="T41" fmla="*/ 152 h 476"/>
                  <a:gd name="T42" fmla="*/ 285 w 359"/>
                  <a:gd name="T43" fmla="*/ 240 h 476"/>
                  <a:gd name="T44" fmla="*/ 264 w 359"/>
                  <a:gd name="T45" fmla="*/ 276 h 476"/>
                  <a:gd name="T46" fmla="*/ 261 w 359"/>
                  <a:gd name="T47" fmla="*/ 303 h 476"/>
                  <a:gd name="T48" fmla="*/ 248 w 359"/>
                  <a:gd name="T49" fmla="*/ 311 h 476"/>
                  <a:gd name="T50" fmla="*/ 248 w 359"/>
                  <a:gd name="T51" fmla="*/ 334 h 476"/>
                  <a:gd name="T52" fmla="*/ 233 w 359"/>
                  <a:gd name="T53" fmla="*/ 365 h 476"/>
                  <a:gd name="T54" fmla="*/ 139 w 359"/>
                  <a:gd name="T55" fmla="*/ 381 h 476"/>
                  <a:gd name="T56" fmla="*/ 136 w 359"/>
                  <a:gd name="T57" fmla="*/ 375 h 476"/>
                  <a:gd name="T58" fmla="*/ 0 w 359"/>
                  <a:gd name="T59" fmla="*/ 390 h 476"/>
                  <a:gd name="T60" fmla="*/ 32 w 359"/>
                  <a:gd name="T61" fmla="*/ 325 h 476"/>
                  <a:gd name="T62" fmla="*/ 32 w 359"/>
                  <a:gd name="T63" fmla="*/ 325 h 4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9"/>
                  <a:gd name="T97" fmla="*/ 0 h 476"/>
                  <a:gd name="T98" fmla="*/ 359 w 359"/>
                  <a:gd name="T99" fmla="*/ 476 h 47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9" h="476">
                    <a:moveTo>
                      <a:pt x="40" y="395"/>
                    </a:moveTo>
                    <a:lnTo>
                      <a:pt x="36" y="316"/>
                    </a:lnTo>
                    <a:lnTo>
                      <a:pt x="5" y="258"/>
                    </a:lnTo>
                    <a:lnTo>
                      <a:pt x="18" y="136"/>
                    </a:lnTo>
                    <a:lnTo>
                      <a:pt x="70" y="73"/>
                    </a:lnTo>
                    <a:lnTo>
                      <a:pt x="66" y="120"/>
                    </a:lnTo>
                    <a:lnTo>
                      <a:pt x="82" y="110"/>
                    </a:lnTo>
                    <a:lnTo>
                      <a:pt x="82" y="72"/>
                    </a:lnTo>
                    <a:lnTo>
                      <a:pt x="102" y="49"/>
                    </a:lnTo>
                    <a:lnTo>
                      <a:pt x="108" y="7"/>
                    </a:lnTo>
                    <a:lnTo>
                      <a:pt x="126" y="0"/>
                    </a:lnTo>
                    <a:lnTo>
                      <a:pt x="235" y="38"/>
                    </a:lnTo>
                    <a:lnTo>
                      <a:pt x="244" y="68"/>
                    </a:lnTo>
                    <a:lnTo>
                      <a:pt x="259" y="97"/>
                    </a:lnTo>
                    <a:lnTo>
                      <a:pt x="262" y="149"/>
                    </a:lnTo>
                    <a:lnTo>
                      <a:pt x="225" y="195"/>
                    </a:lnTo>
                    <a:lnTo>
                      <a:pt x="223" y="229"/>
                    </a:lnTo>
                    <a:lnTo>
                      <a:pt x="244" y="240"/>
                    </a:lnTo>
                    <a:lnTo>
                      <a:pt x="274" y="193"/>
                    </a:lnTo>
                    <a:lnTo>
                      <a:pt x="303" y="177"/>
                    </a:lnTo>
                    <a:lnTo>
                      <a:pt x="322" y="186"/>
                    </a:lnTo>
                    <a:lnTo>
                      <a:pt x="359" y="292"/>
                    </a:lnTo>
                    <a:lnTo>
                      <a:pt x="333" y="337"/>
                    </a:lnTo>
                    <a:lnTo>
                      <a:pt x="327" y="369"/>
                    </a:lnTo>
                    <a:lnTo>
                      <a:pt x="312" y="379"/>
                    </a:lnTo>
                    <a:lnTo>
                      <a:pt x="312" y="408"/>
                    </a:lnTo>
                    <a:lnTo>
                      <a:pt x="293" y="447"/>
                    </a:lnTo>
                    <a:lnTo>
                      <a:pt x="175" y="463"/>
                    </a:lnTo>
                    <a:lnTo>
                      <a:pt x="172" y="457"/>
                    </a:lnTo>
                    <a:lnTo>
                      <a:pt x="0" y="476"/>
                    </a:lnTo>
                    <a:lnTo>
                      <a:pt x="40" y="395"/>
                    </a:lnTo>
                    <a:close/>
                  </a:path>
                </a:pathLst>
              </a:custGeom>
              <a:solidFill>
                <a:schemeClr val="accent1">
                  <a:lumMod val="75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8" name="Freeform 110"/>
              <p:cNvSpPr>
                <a:spLocks/>
              </p:cNvSpPr>
              <p:nvPr/>
            </p:nvSpPr>
            <p:spPr bwMode="auto">
              <a:xfrm>
                <a:off x="3461" y="1115"/>
                <a:ext cx="465" cy="482"/>
              </a:xfrm>
              <a:custGeom>
                <a:avLst/>
                <a:gdLst>
                  <a:gd name="T0" fmla="*/ 9 w 492"/>
                  <a:gd name="T1" fmla="*/ 159 h 503"/>
                  <a:gd name="T2" fmla="*/ 9 w 492"/>
                  <a:gd name="T3" fmla="*/ 209 h 503"/>
                  <a:gd name="T4" fmla="*/ 57 w 492"/>
                  <a:gd name="T5" fmla="*/ 240 h 503"/>
                  <a:gd name="T6" fmla="*/ 75 w 492"/>
                  <a:gd name="T7" fmla="*/ 261 h 503"/>
                  <a:gd name="T8" fmla="*/ 114 w 492"/>
                  <a:gd name="T9" fmla="*/ 291 h 503"/>
                  <a:gd name="T10" fmla="*/ 119 w 492"/>
                  <a:gd name="T11" fmla="*/ 326 h 503"/>
                  <a:gd name="T12" fmla="*/ 127 w 492"/>
                  <a:gd name="T13" fmla="*/ 372 h 503"/>
                  <a:gd name="T14" fmla="*/ 163 w 492"/>
                  <a:gd name="T15" fmla="*/ 417 h 503"/>
                  <a:gd name="T16" fmla="*/ 358 w 492"/>
                  <a:gd name="T17" fmla="*/ 407 h 503"/>
                  <a:gd name="T18" fmla="*/ 348 w 492"/>
                  <a:gd name="T19" fmla="*/ 341 h 503"/>
                  <a:gd name="T20" fmla="*/ 365 w 492"/>
                  <a:gd name="T21" fmla="*/ 243 h 503"/>
                  <a:gd name="T22" fmla="*/ 365 w 492"/>
                  <a:gd name="T23" fmla="*/ 216 h 503"/>
                  <a:gd name="T24" fmla="*/ 392 w 492"/>
                  <a:gd name="T25" fmla="*/ 139 h 503"/>
                  <a:gd name="T26" fmla="*/ 385 w 492"/>
                  <a:gd name="T27" fmla="*/ 136 h 503"/>
                  <a:gd name="T28" fmla="*/ 367 w 492"/>
                  <a:gd name="T29" fmla="*/ 180 h 503"/>
                  <a:gd name="T30" fmla="*/ 352 w 492"/>
                  <a:gd name="T31" fmla="*/ 183 h 503"/>
                  <a:gd name="T32" fmla="*/ 345 w 492"/>
                  <a:gd name="T33" fmla="*/ 202 h 503"/>
                  <a:gd name="T34" fmla="*/ 328 w 492"/>
                  <a:gd name="T35" fmla="*/ 215 h 503"/>
                  <a:gd name="T36" fmla="*/ 340 w 492"/>
                  <a:gd name="T37" fmla="*/ 174 h 503"/>
                  <a:gd name="T38" fmla="*/ 352 w 492"/>
                  <a:gd name="T39" fmla="*/ 158 h 503"/>
                  <a:gd name="T40" fmla="*/ 331 w 492"/>
                  <a:gd name="T41" fmla="*/ 100 h 503"/>
                  <a:gd name="T42" fmla="*/ 317 w 492"/>
                  <a:gd name="T43" fmla="*/ 96 h 503"/>
                  <a:gd name="T44" fmla="*/ 312 w 492"/>
                  <a:gd name="T45" fmla="*/ 83 h 503"/>
                  <a:gd name="T46" fmla="*/ 159 w 492"/>
                  <a:gd name="T47" fmla="*/ 32 h 503"/>
                  <a:gd name="T48" fmla="*/ 139 w 492"/>
                  <a:gd name="T49" fmla="*/ 25 h 503"/>
                  <a:gd name="T50" fmla="*/ 129 w 492"/>
                  <a:gd name="T51" fmla="*/ 32 h 503"/>
                  <a:gd name="T52" fmla="*/ 125 w 492"/>
                  <a:gd name="T53" fmla="*/ 30 h 503"/>
                  <a:gd name="T54" fmla="*/ 130 w 492"/>
                  <a:gd name="T55" fmla="*/ 12 h 503"/>
                  <a:gd name="T56" fmla="*/ 135 w 492"/>
                  <a:gd name="T57" fmla="*/ 3 h 503"/>
                  <a:gd name="T58" fmla="*/ 129 w 492"/>
                  <a:gd name="T59" fmla="*/ 0 h 503"/>
                  <a:gd name="T60" fmla="*/ 67 w 492"/>
                  <a:gd name="T61" fmla="*/ 28 h 503"/>
                  <a:gd name="T62" fmla="*/ 60 w 492"/>
                  <a:gd name="T63" fmla="*/ 29 h 503"/>
                  <a:gd name="T64" fmla="*/ 48 w 492"/>
                  <a:gd name="T65" fmla="*/ 22 h 503"/>
                  <a:gd name="T66" fmla="*/ 37 w 492"/>
                  <a:gd name="T67" fmla="*/ 29 h 503"/>
                  <a:gd name="T68" fmla="*/ 39 w 492"/>
                  <a:gd name="T69" fmla="*/ 78 h 503"/>
                  <a:gd name="T70" fmla="*/ 0 w 492"/>
                  <a:gd name="T71" fmla="*/ 126 h 503"/>
                  <a:gd name="T72" fmla="*/ 9 w 492"/>
                  <a:gd name="T73" fmla="*/ 159 h 503"/>
                  <a:gd name="T74" fmla="*/ 9 w 492"/>
                  <a:gd name="T75" fmla="*/ 159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2"/>
                  <a:gd name="T115" fmla="*/ 0 h 503"/>
                  <a:gd name="T116" fmla="*/ 492 w 492"/>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2" h="503">
                    <a:moveTo>
                      <a:pt x="13" y="192"/>
                    </a:moveTo>
                    <a:lnTo>
                      <a:pt x="11" y="252"/>
                    </a:lnTo>
                    <a:lnTo>
                      <a:pt x="71" y="289"/>
                    </a:lnTo>
                    <a:lnTo>
                      <a:pt x="94" y="315"/>
                    </a:lnTo>
                    <a:lnTo>
                      <a:pt x="143" y="351"/>
                    </a:lnTo>
                    <a:lnTo>
                      <a:pt x="149" y="393"/>
                    </a:lnTo>
                    <a:lnTo>
                      <a:pt x="159" y="450"/>
                    </a:lnTo>
                    <a:lnTo>
                      <a:pt x="204" y="503"/>
                    </a:lnTo>
                    <a:lnTo>
                      <a:pt x="449" y="489"/>
                    </a:lnTo>
                    <a:lnTo>
                      <a:pt x="436" y="411"/>
                    </a:lnTo>
                    <a:lnTo>
                      <a:pt x="457" y="293"/>
                    </a:lnTo>
                    <a:lnTo>
                      <a:pt x="457" y="260"/>
                    </a:lnTo>
                    <a:lnTo>
                      <a:pt x="492" y="168"/>
                    </a:lnTo>
                    <a:lnTo>
                      <a:pt x="483" y="165"/>
                    </a:lnTo>
                    <a:lnTo>
                      <a:pt x="460" y="218"/>
                    </a:lnTo>
                    <a:lnTo>
                      <a:pt x="441" y="221"/>
                    </a:lnTo>
                    <a:lnTo>
                      <a:pt x="432" y="244"/>
                    </a:lnTo>
                    <a:lnTo>
                      <a:pt x="411" y="259"/>
                    </a:lnTo>
                    <a:lnTo>
                      <a:pt x="426" y="210"/>
                    </a:lnTo>
                    <a:lnTo>
                      <a:pt x="441" y="191"/>
                    </a:lnTo>
                    <a:lnTo>
                      <a:pt x="415" y="121"/>
                    </a:lnTo>
                    <a:lnTo>
                      <a:pt x="397" y="116"/>
                    </a:lnTo>
                    <a:lnTo>
                      <a:pt x="390" y="100"/>
                    </a:lnTo>
                    <a:lnTo>
                      <a:pt x="199" y="40"/>
                    </a:lnTo>
                    <a:lnTo>
                      <a:pt x="175" y="29"/>
                    </a:lnTo>
                    <a:lnTo>
                      <a:pt x="162" y="40"/>
                    </a:lnTo>
                    <a:lnTo>
                      <a:pt x="157" y="37"/>
                    </a:lnTo>
                    <a:lnTo>
                      <a:pt x="164" y="16"/>
                    </a:lnTo>
                    <a:lnTo>
                      <a:pt x="169" y="3"/>
                    </a:lnTo>
                    <a:lnTo>
                      <a:pt x="162" y="0"/>
                    </a:lnTo>
                    <a:lnTo>
                      <a:pt x="84" y="32"/>
                    </a:lnTo>
                    <a:lnTo>
                      <a:pt x="76" y="34"/>
                    </a:lnTo>
                    <a:lnTo>
                      <a:pt x="60" y="26"/>
                    </a:lnTo>
                    <a:lnTo>
                      <a:pt x="45" y="35"/>
                    </a:lnTo>
                    <a:lnTo>
                      <a:pt x="49" y="94"/>
                    </a:lnTo>
                    <a:lnTo>
                      <a:pt x="0" y="152"/>
                    </a:lnTo>
                    <a:lnTo>
                      <a:pt x="13" y="192"/>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19" name="Freeform 111"/>
              <p:cNvSpPr>
                <a:spLocks/>
              </p:cNvSpPr>
              <p:nvPr/>
            </p:nvSpPr>
            <p:spPr bwMode="auto">
              <a:xfrm>
                <a:off x="3596" y="1581"/>
                <a:ext cx="347" cy="610"/>
              </a:xfrm>
              <a:custGeom>
                <a:avLst/>
                <a:gdLst>
                  <a:gd name="T0" fmla="*/ 6 w 366"/>
                  <a:gd name="T1" fmla="*/ 215 h 640"/>
                  <a:gd name="T2" fmla="*/ 35 w 366"/>
                  <a:gd name="T3" fmla="*/ 148 h 640"/>
                  <a:gd name="T4" fmla="*/ 25 w 366"/>
                  <a:gd name="T5" fmla="*/ 123 h 640"/>
                  <a:gd name="T6" fmla="*/ 76 w 366"/>
                  <a:gd name="T7" fmla="*/ 83 h 640"/>
                  <a:gd name="T8" fmla="*/ 85 w 366"/>
                  <a:gd name="T9" fmla="*/ 54 h 640"/>
                  <a:gd name="T10" fmla="*/ 49 w 366"/>
                  <a:gd name="T11" fmla="*/ 10 h 640"/>
                  <a:gd name="T12" fmla="*/ 244 w 366"/>
                  <a:gd name="T13" fmla="*/ 0 h 640"/>
                  <a:gd name="T14" fmla="*/ 250 w 366"/>
                  <a:gd name="T15" fmla="*/ 29 h 640"/>
                  <a:gd name="T16" fmla="*/ 269 w 366"/>
                  <a:gd name="T17" fmla="*/ 69 h 640"/>
                  <a:gd name="T18" fmla="*/ 285 w 366"/>
                  <a:gd name="T19" fmla="*/ 271 h 640"/>
                  <a:gd name="T20" fmla="*/ 283 w 366"/>
                  <a:gd name="T21" fmla="*/ 311 h 640"/>
                  <a:gd name="T22" fmla="*/ 292 w 366"/>
                  <a:gd name="T23" fmla="*/ 335 h 640"/>
                  <a:gd name="T24" fmla="*/ 281 w 366"/>
                  <a:gd name="T25" fmla="*/ 382 h 640"/>
                  <a:gd name="T26" fmla="*/ 266 w 366"/>
                  <a:gd name="T27" fmla="*/ 401 h 640"/>
                  <a:gd name="T28" fmla="*/ 256 w 366"/>
                  <a:gd name="T29" fmla="*/ 434 h 640"/>
                  <a:gd name="T30" fmla="*/ 267 w 366"/>
                  <a:gd name="T31" fmla="*/ 444 h 640"/>
                  <a:gd name="T32" fmla="*/ 257 w 366"/>
                  <a:gd name="T33" fmla="*/ 462 h 640"/>
                  <a:gd name="T34" fmla="*/ 262 w 366"/>
                  <a:gd name="T35" fmla="*/ 470 h 640"/>
                  <a:gd name="T36" fmla="*/ 239 w 366"/>
                  <a:gd name="T37" fmla="*/ 479 h 640"/>
                  <a:gd name="T38" fmla="*/ 234 w 366"/>
                  <a:gd name="T39" fmla="*/ 512 h 640"/>
                  <a:gd name="T40" fmla="*/ 200 w 366"/>
                  <a:gd name="T41" fmla="*/ 501 h 640"/>
                  <a:gd name="T42" fmla="*/ 183 w 366"/>
                  <a:gd name="T43" fmla="*/ 525 h 640"/>
                  <a:gd name="T44" fmla="*/ 173 w 366"/>
                  <a:gd name="T45" fmla="*/ 522 h 640"/>
                  <a:gd name="T46" fmla="*/ 162 w 366"/>
                  <a:gd name="T47" fmla="*/ 501 h 640"/>
                  <a:gd name="T48" fmla="*/ 143 w 366"/>
                  <a:gd name="T49" fmla="*/ 449 h 640"/>
                  <a:gd name="T50" fmla="*/ 99 w 366"/>
                  <a:gd name="T51" fmla="*/ 422 h 640"/>
                  <a:gd name="T52" fmla="*/ 90 w 366"/>
                  <a:gd name="T53" fmla="*/ 397 h 640"/>
                  <a:gd name="T54" fmla="*/ 105 w 366"/>
                  <a:gd name="T55" fmla="*/ 355 h 640"/>
                  <a:gd name="T56" fmla="*/ 93 w 366"/>
                  <a:gd name="T57" fmla="*/ 346 h 640"/>
                  <a:gd name="T58" fmla="*/ 65 w 366"/>
                  <a:gd name="T59" fmla="*/ 346 h 640"/>
                  <a:gd name="T60" fmla="*/ 58 w 366"/>
                  <a:gd name="T61" fmla="*/ 323 h 640"/>
                  <a:gd name="T62" fmla="*/ 10 w 366"/>
                  <a:gd name="T63" fmla="*/ 271 h 640"/>
                  <a:gd name="T64" fmla="*/ 0 w 366"/>
                  <a:gd name="T65" fmla="*/ 230 h 640"/>
                  <a:gd name="T66" fmla="*/ 6 w 366"/>
                  <a:gd name="T67" fmla="*/ 215 h 640"/>
                  <a:gd name="T68" fmla="*/ 6 w 366"/>
                  <a:gd name="T69" fmla="*/ 215 h 6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6"/>
                  <a:gd name="T106" fmla="*/ 0 h 640"/>
                  <a:gd name="T107" fmla="*/ 366 w 366"/>
                  <a:gd name="T108" fmla="*/ 640 h 6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6" h="640">
                    <a:moveTo>
                      <a:pt x="6" y="262"/>
                    </a:moveTo>
                    <a:lnTo>
                      <a:pt x="43" y="181"/>
                    </a:lnTo>
                    <a:lnTo>
                      <a:pt x="32" y="150"/>
                    </a:lnTo>
                    <a:lnTo>
                      <a:pt x="95" y="101"/>
                    </a:lnTo>
                    <a:lnTo>
                      <a:pt x="106" y="66"/>
                    </a:lnTo>
                    <a:lnTo>
                      <a:pt x="61" y="14"/>
                    </a:lnTo>
                    <a:lnTo>
                      <a:pt x="306" y="0"/>
                    </a:lnTo>
                    <a:lnTo>
                      <a:pt x="312" y="37"/>
                    </a:lnTo>
                    <a:lnTo>
                      <a:pt x="336" y="85"/>
                    </a:lnTo>
                    <a:lnTo>
                      <a:pt x="357" y="330"/>
                    </a:lnTo>
                    <a:lnTo>
                      <a:pt x="353" y="380"/>
                    </a:lnTo>
                    <a:lnTo>
                      <a:pt x="366" y="409"/>
                    </a:lnTo>
                    <a:lnTo>
                      <a:pt x="351" y="464"/>
                    </a:lnTo>
                    <a:lnTo>
                      <a:pt x="332" y="488"/>
                    </a:lnTo>
                    <a:lnTo>
                      <a:pt x="322" y="529"/>
                    </a:lnTo>
                    <a:lnTo>
                      <a:pt x="333" y="542"/>
                    </a:lnTo>
                    <a:lnTo>
                      <a:pt x="323" y="564"/>
                    </a:lnTo>
                    <a:lnTo>
                      <a:pt x="328" y="573"/>
                    </a:lnTo>
                    <a:lnTo>
                      <a:pt x="299" y="584"/>
                    </a:lnTo>
                    <a:lnTo>
                      <a:pt x="293" y="624"/>
                    </a:lnTo>
                    <a:lnTo>
                      <a:pt x="251" y="611"/>
                    </a:lnTo>
                    <a:lnTo>
                      <a:pt x="230" y="640"/>
                    </a:lnTo>
                    <a:lnTo>
                      <a:pt x="217" y="637"/>
                    </a:lnTo>
                    <a:lnTo>
                      <a:pt x="202" y="611"/>
                    </a:lnTo>
                    <a:lnTo>
                      <a:pt x="179" y="548"/>
                    </a:lnTo>
                    <a:lnTo>
                      <a:pt x="124" y="516"/>
                    </a:lnTo>
                    <a:lnTo>
                      <a:pt x="113" y="483"/>
                    </a:lnTo>
                    <a:lnTo>
                      <a:pt x="131" y="433"/>
                    </a:lnTo>
                    <a:lnTo>
                      <a:pt x="116" y="424"/>
                    </a:lnTo>
                    <a:lnTo>
                      <a:pt x="81" y="424"/>
                    </a:lnTo>
                    <a:lnTo>
                      <a:pt x="72" y="393"/>
                    </a:lnTo>
                    <a:lnTo>
                      <a:pt x="14" y="331"/>
                    </a:lnTo>
                    <a:lnTo>
                      <a:pt x="0" y="281"/>
                    </a:lnTo>
                    <a:lnTo>
                      <a:pt x="6" y="262"/>
                    </a:lnTo>
                    <a:close/>
                  </a:path>
                </a:pathLst>
              </a:custGeom>
              <a:solidFill>
                <a:schemeClr val="accent1">
                  <a:lumMod val="75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0" name="Freeform 112"/>
              <p:cNvSpPr>
                <a:spLocks/>
              </p:cNvSpPr>
              <p:nvPr/>
            </p:nvSpPr>
            <p:spPr bwMode="auto">
              <a:xfrm>
                <a:off x="3901" y="1636"/>
                <a:ext cx="272" cy="458"/>
              </a:xfrm>
              <a:custGeom>
                <a:avLst/>
                <a:gdLst>
                  <a:gd name="T0" fmla="*/ 9 w 288"/>
                  <a:gd name="T1" fmla="*/ 392 h 482"/>
                  <a:gd name="T2" fmla="*/ 14 w 288"/>
                  <a:gd name="T3" fmla="*/ 382 h 482"/>
                  <a:gd name="T4" fmla="*/ 58 w 288"/>
                  <a:gd name="T5" fmla="*/ 378 h 482"/>
                  <a:gd name="T6" fmla="*/ 93 w 288"/>
                  <a:gd name="T7" fmla="*/ 368 h 482"/>
                  <a:gd name="T8" fmla="*/ 129 w 288"/>
                  <a:gd name="T9" fmla="*/ 344 h 482"/>
                  <a:gd name="T10" fmla="*/ 160 w 288"/>
                  <a:gd name="T11" fmla="*/ 343 h 482"/>
                  <a:gd name="T12" fmla="*/ 193 w 288"/>
                  <a:gd name="T13" fmla="*/ 286 h 482"/>
                  <a:gd name="T14" fmla="*/ 204 w 288"/>
                  <a:gd name="T15" fmla="*/ 290 h 482"/>
                  <a:gd name="T16" fmla="*/ 229 w 288"/>
                  <a:gd name="T17" fmla="*/ 270 h 482"/>
                  <a:gd name="T18" fmla="*/ 222 w 288"/>
                  <a:gd name="T19" fmla="*/ 256 h 482"/>
                  <a:gd name="T20" fmla="*/ 225 w 288"/>
                  <a:gd name="T21" fmla="*/ 248 h 482"/>
                  <a:gd name="T22" fmla="*/ 200 w 288"/>
                  <a:gd name="T23" fmla="*/ 6 h 482"/>
                  <a:gd name="T24" fmla="*/ 197 w 288"/>
                  <a:gd name="T25" fmla="*/ 0 h 482"/>
                  <a:gd name="T26" fmla="*/ 60 w 288"/>
                  <a:gd name="T27" fmla="*/ 15 h 482"/>
                  <a:gd name="T28" fmla="*/ 36 w 288"/>
                  <a:gd name="T29" fmla="*/ 28 h 482"/>
                  <a:gd name="T30" fmla="*/ 10 w 288"/>
                  <a:gd name="T31" fmla="*/ 23 h 482"/>
                  <a:gd name="T32" fmla="*/ 27 w 288"/>
                  <a:gd name="T33" fmla="*/ 221 h 482"/>
                  <a:gd name="T34" fmla="*/ 24 w 288"/>
                  <a:gd name="T35" fmla="*/ 263 h 482"/>
                  <a:gd name="T36" fmla="*/ 36 w 288"/>
                  <a:gd name="T37" fmla="*/ 286 h 482"/>
                  <a:gd name="T38" fmla="*/ 23 w 288"/>
                  <a:gd name="T39" fmla="*/ 332 h 482"/>
                  <a:gd name="T40" fmla="*/ 9 w 288"/>
                  <a:gd name="T41" fmla="*/ 352 h 482"/>
                  <a:gd name="T42" fmla="*/ 0 w 288"/>
                  <a:gd name="T43" fmla="*/ 385 h 482"/>
                  <a:gd name="T44" fmla="*/ 9 w 288"/>
                  <a:gd name="T45" fmla="*/ 392 h 482"/>
                  <a:gd name="T46" fmla="*/ 9 w 288"/>
                  <a:gd name="T47" fmla="*/ 392 h 4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2"/>
                  <a:gd name="T74" fmla="*/ 288 w 288"/>
                  <a:gd name="T75" fmla="*/ 482 h 4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2">
                    <a:moveTo>
                      <a:pt x="10" y="482"/>
                    </a:moveTo>
                    <a:lnTo>
                      <a:pt x="18" y="468"/>
                    </a:lnTo>
                    <a:lnTo>
                      <a:pt x="73" y="464"/>
                    </a:lnTo>
                    <a:lnTo>
                      <a:pt x="118" y="450"/>
                    </a:lnTo>
                    <a:lnTo>
                      <a:pt x="163" y="422"/>
                    </a:lnTo>
                    <a:lnTo>
                      <a:pt x="201" y="421"/>
                    </a:lnTo>
                    <a:lnTo>
                      <a:pt x="243" y="351"/>
                    </a:lnTo>
                    <a:lnTo>
                      <a:pt x="256" y="356"/>
                    </a:lnTo>
                    <a:lnTo>
                      <a:pt x="288" y="332"/>
                    </a:lnTo>
                    <a:lnTo>
                      <a:pt x="280" y="314"/>
                    </a:lnTo>
                    <a:lnTo>
                      <a:pt x="283" y="304"/>
                    </a:lnTo>
                    <a:lnTo>
                      <a:pt x="251" y="6"/>
                    </a:lnTo>
                    <a:lnTo>
                      <a:pt x="248" y="0"/>
                    </a:lnTo>
                    <a:lnTo>
                      <a:pt x="76" y="19"/>
                    </a:lnTo>
                    <a:lnTo>
                      <a:pt x="44" y="35"/>
                    </a:lnTo>
                    <a:lnTo>
                      <a:pt x="14" y="27"/>
                    </a:lnTo>
                    <a:lnTo>
                      <a:pt x="35" y="272"/>
                    </a:lnTo>
                    <a:lnTo>
                      <a:pt x="31" y="322"/>
                    </a:lnTo>
                    <a:lnTo>
                      <a:pt x="44" y="351"/>
                    </a:lnTo>
                    <a:lnTo>
                      <a:pt x="29" y="406"/>
                    </a:lnTo>
                    <a:lnTo>
                      <a:pt x="10" y="430"/>
                    </a:lnTo>
                    <a:lnTo>
                      <a:pt x="0" y="471"/>
                    </a:lnTo>
                    <a:lnTo>
                      <a:pt x="10" y="482"/>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1" name="Freeform 113"/>
              <p:cNvSpPr>
                <a:spLocks/>
              </p:cNvSpPr>
              <p:nvPr/>
            </p:nvSpPr>
            <p:spPr bwMode="auto">
              <a:xfrm>
                <a:off x="3800" y="1923"/>
                <a:ext cx="636" cy="321"/>
              </a:xfrm>
              <a:custGeom>
                <a:avLst/>
                <a:gdLst>
                  <a:gd name="T0" fmla="*/ 3 w 673"/>
                  <a:gd name="T1" fmla="*/ 263 h 337"/>
                  <a:gd name="T2" fmla="*/ 15 w 673"/>
                  <a:gd name="T3" fmla="*/ 262 h 337"/>
                  <a:gd name="T4" fmla="*/ 20 w 673"/>
                  <a:gd name="T5" fmla="*/ 232 h 337"/>
                  <a:gd name="T6" fmla="*/ 11 w 673"/>
                  <a:gd name="T7" fmla="*/ 231 h 337"/>
                  <a:gd name="T8" fmla="*/ 28 w 673"/>
                  <a:gd name="T9" fmla="*/ 207 h 337"/>
                  <a:gd name="T10" fmla="*/ 62 w 673"/>
                  <a:gd name="T11" fmla="*/ 217 h 337"/>
                  <a:gd name="T12" fmla="*/ 67 w 673"/>
                  <a:gd name="T13" fmla="*/ 184 h 337"/>
                  <a:gd name="T14" fmla="*/ 90 w 673"/>
                  <a:gd name="T15" fmla="*/ 175 h 337"/>
                  <a:gd name="T16" fmla="*/ 86 w 673"/>
                  <a:gd name="T17" fmla="*/ 168 h 337"/>
                  <a:gd name="T18" fmla="*/ 100 w 673"/>
                  <a:gd name="T19" fmla="*/ 136 h 337"/>
                  <a:gd name="T20" fmla="*/ 144 w 673"/>
                  <a:gd name="T21" fmla="*/ 133 h 337"/>
                  <a:gd name="T22" fmla="*/ 180 w 673"/>
                  <a:gd name="T23" fmla="*/ 122 h 337"/>
                  <a:gd name="T24" fmla="*/ 203 w 673"/>
                  <a:gd name="T25" fmla="*/ 105 h 337"/>
                  <a:gd name="T26" fmla="*/ 215 w 673"/>
                  <a:gd name="T27" fmla="*/ 99 h 337"/>
                  <a:gd name="T28" fmla="*/ 246 w 673"/>
                  <a:gd name="T29" fmla="*/ 98 h 337"/>
                  <a:gd name="T30" fmla="*/ 280 w 673"/>
                  <a:gd name="T31" fmla="*/ 41 h 337"/>
                  <a:gd name="T32" fmla="*/ 289 w 673"/>
                  <a:gd name="T33" fmla="*/ 45 h 337"/>
                  <a:gd name="T34" fmla="*/ 315 w 673"/>
                  <a:gd name="T35" fmla="*/ 26 h 337"/>
                  <a:gd name="T36" fmla="*/ 309 w 673"/>
                  <a:gd name="T37" fmla="*/ 10 h 337"/>
                  <a:gd name="T38" fmla="*/ 312 w 673"/>
                  <a:gd name="T39" fmla="*/ 2 h 337"/>
                  <a:gd name="T40" fmla="*/ 334 w 673"/>
                  <a:gd name="T41" fmla="*/ 0 h 337"/>
                  <a:gd name="T42" fmla="*/ 350 w 673"/>
                  <a:gd name="T43" fmla="*/ 7 h 337"/>
                  <a:gd name="T44" fmla="*/ 397 w 673"/>
                  <a:gd name="T45" fmla="*/ 33 h 337"/>
                  <a:gd name="T46" fmla="*/ 430 w 673"/>
                  <a:gd name="T47" fmla="*/ 31 h 337"/>
                  <a:gd name="T48" fmla="*/ 446 w 673"/>
                  <a:gd name="T49" fmla="*/ 22 h 337"/>
                  <a:gd name="T50" fmla="*/ 483 w 673"/>
                  <a:gd name="T51" fmla="*/ 46 h 337"/>
                  <a:gd name="T52" fmla="*/ 495 w 673"/>
                  <a:gd name="T53" fmla="*/ 91 h 337"/>
                  <a:gd name="T54" fmla="*/ 537 w 673"/>
                  <a:gd name="T55" fmla="*/ 123 h 337"/>
                  <a:gd name="T56" fmla="*/ 516 w 673"/>
                  <a:gd name="T57" fmla="*/ 148 h 337"/>
                  <a:gd name="T58" fmla="*/ 480 w 673"/>
                  <a:gd name="T59" fmla="*/ 184 h 337"/>
                  <a:gd name="T60" fmla="*/ 479 w 673"/>
                  <a:gd name="T61" fmla="*/ 192 h 337"/>
                  <a:gd name="T62" fmla="*/ 426 w 673"/>
                  <a:gd name="T63" fmla="*/ 228 h 337"/>
                  <a:gd name="T64" fmla="*/ 129 w 673"/>
                  <a:gd name="T65" fmla="*/ 256 h 337"/>
                  <a:gd name="T66" fmla="*/ 96 w 673"/>
                  <a:gd name="T67" fmla="*/ 253 h 337"/>
                  <a:gd name="T68" fmla="*/ 98 w 673"/>
                  <a:gd name="T69" fmla="*/ 269 h 337"/>
                  <a:gd name="T70" fmla="*/ 0 w 673"/>
                  <a:gd name="T71" fmla="*/ 277 h 337"/>
                  <a:gd name="T72" fmla="*/ 3 w 673"/>
                  <a:gd name="T73" fmla="*/ 263 h 337"/>
                  <a:gd name="T74" fmla="*/ 3 w 673"/>
                  <a:gd name="T75" fmla="*/ 263 h 3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3"/>
                  <a:gd name="T115" fmla="*/ 0 h 337"/>
                  <a:gd name="T116" fmla="*/ 673 w 673"/>
                  <a:gd name="T117" fmla="*/ 337 h 3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3" h="337">
                    <a:moveTo>
                      <a:pt x="3" y="319"/>
                    </a:moveTo>
                    <a:lnTo>
                      <a:pt x="19" y="318"/>
                    </a:lnTo>
                    <a:lnTo>
                      <a:pt x="24" y="282"/>
                    </a:lnTo>
                    <a:lnTo>
                      <a:pt x="15" y="280"/>
                    </a:lnTo>
                    <a:lnTo>
                      <a:pt x="36" y="251"/>
                    </a:lnTo>
                    <a:lnTo>
                      <a:pt x="78" y="264"/>
                    </a:lnTo>
                    <a:lnTo>
                      <a:pt x="84" y="224"/>
                    </a:lnTo>
                    <a:lnTo>
                      <a:pt x="113" y="213"/>
                    </a:lnTo>
                    <a:lnTo>
                      <a:pt x="108" y="204"/>
                    </a:lnTo>
                    <a:lnTo>
                      <a:pt x="125" y="166"/>
                    </a:lnTo>
                    <a:lnTo>
                      <a:pt x="180" y="162"/>
                    </a:lnTo>
                    <a:lnTo>
                      <a:pt x="225" y="148"/>
                    </a:lnTo>
                    <a:lnTo>
                      <a:pt x="254" y="128"/>
                    </a:lnTo>
                    <a:lnTo>
                      <a:pt x="270" y="120"/>
                    </a:lnTo>
                    <a:lnTo>
                      <a:pt x="308" y="119"/>
                    </a:lnTo>
                    <a:lnTo>
                      <a:pt x="350" y="49"/>
                    </a:lnTo>
                    <a:lnTo>
                      <a:pt x="363" y="54"/>
                    </a:lnTo>
                    <a:lnTo>
                      <a:pt x="395" y="30"/>
                    </a:lnTo>
                    <a:lnTo>
                      <a:pt x="387" y="12"/>
                    </a:lnTo>
                    <a:lnTo>
                      <a:pt x="390" y="2"/>
                    </a:lnTo>
                    <a:lnTo>
                      <a:pt x="419" y="0"/>
                    </a:lnTo>
                    <a:lnTo>
                      <a:pt x="439" y="7"/>
                    </a:lnTo>
                    <a:lnTo>
                      <a:pt x="497" y="41"/>
                    </a:lnTo>
                    <a:lnTo>
                      <a:pt x="539" y="39"/>
                    </a:lnTo>
                    <a:lnTo>
                      <a:pt x="559" y="26"/>
                    </a:lnTo>
                    <a:lnTo>
                      <a:pt x="605" y="55"/>
                    </a:lnTo>
                    <a:lnTo>
                      <a:pt x="620" y="111"/>
                    </a:lnTo>
                    <a:lnTo>
                      <a:pt x="673" y="149"/>
                    </a:lnTo>
                    <a:lnTo>
                      <a:pt x="648" y="180"/>
                    </a:lnTo>
                    <a:lnTo>
                      <a:pt x="602" y="224"/>
                    </a:lnTo>
                    <a:lnTo>
                      <a:pt x="601" y="234"/>
                    </a:lnTo>
                    <a:lnTo>
                      <a:pt x="534" y="276"/>
                    </a:lnTo>
                    <a:lnTo>
                      <a:pt x="162" y="311"/>
                    </a:lnTo>
                    <a:lnTo>
                      <a:pt x="121" y="308"/>
                    </a:lnTo>
                    <a:lnTo>
                      <a:pt x="123" y="327"/>
                    </a:lnTo>
                    <a:lnTo>
                      <a:pt x="0" y="337"/>
                    </a:lnTo>
                    <a:lnTo>
                      <a:pt x="3" y="319"/>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2" name="Freeform 114"/>
              <p:cNvSpPr>
                <a:spLocks/>
              </p:cNvSpPr>
              <p:nvPr/>
            </p:nvSpPr>
            <p:spPr bwMode="auto">
              <a:xfrm>
                <a:off x="3729" y="2162"/>
                <a:ext cx="751" cy="251"/>
              </a:xfrm>
              <a:custGeom>
                <a:avLst/>
                <a:gdLst>
                  <a:gd name="T0" fmla="*/ 11 w 794"/>
                  <a:gd name="T1" fmla="*/ 179 h 263"/>
                  <a:gd name="T2" fmla="*/ 9 w 794"/>
                  <a:gd name="T3" fmla="*/ 176 h 263"/>
                  <a:gd name="T4" fmla="*/ 26 w 794"/>
                  <a:gd name="T5" fmla="*/ 162 h 263"/>
                  <a:gd name="T6" fmla="*/ 44 w 794"/>
                  <a:gd name="T7" fmla="*/ 128 h 263"/>
                  <a:gd name="T8" fmla="*/ 38 w 794"/>
                  <a:gd name="T9" fmla="*/ 119 h 263"/>
                  <a:gd name="T10" fmla="*/ 47 w 794"/>
                  <a:gd name="T11" fmla="*/ 104 h 263"/>
                  <a:gd name="T12" fmla="*/ 47 w 794"/>
                  <a:gd name="T13" fmla="*/ 85 h 263"/>
                  <a:gd name="T14" fmla="*/ 60 w 794"/>
                  <a:gd name="T15" fmla="*/ 71 h 263"/>
                  <a:gd name="T16" fmla="*/ 158 w 794"/>
                  <a:gd name="T17" fmla="*/ 64 h 263"/>
                  <a:gd name="T18" fmla="*/ 156 w 794"/>
                  <a:gd name="T19" fmla="*/ 48 h 263"/>
                  <a:gd name="T20" fmla="*/ 189 w 794"/>
                  <a:gd name="T21" fmla="*/ 50 h 263"/>
                  <a:gd name="T22" fmla="*/ 485 w 794"/>
                  <a:gd name="T23" fmla="*/ 21 h 263"/>
                  <a:gd name="T24" fmla="*/ 632 w 794"/>
                  <a:gd name="T25" fmla="*/ 0 h 263"/>
                  <a:gd name="T26" fmla="*/ 605 w 794"/>
                  <a:gd name="T27" fmla="*/ 52 h 263"/>
                  <a:gd name="T28" fmla="*/ 567 w 794"/>
                  <a:gd name="T29" fmla="*/ 63 h 263"/>
                  <a:gd name="T30" fmla="*/ 547 w 794"/>
                  <a:gd name="T31" fmla="*/ 89 h 263"/>
                  <a:gd name="T32" fmla="*/ 475 w 794"/>
                  <a:gd name="T33" fmla="*/ 132 h 263"/>
                  <a:gd name="T34" fmla="*/ 470 w 794"/>
                  <a:gd name="T35" fmla="*/ 148 h 263"/>
                  <a:gd name="T36" fmla="*/ 452 w 794"/>
                  <a:gd name="T37" fmla="*/ 157 h 263"/>
                  <a:gd name="T38" fmla="*/ 452 w 794"/>
                  <a:gd name="T39" fmla="*/ 179 h 263"/>
                  <a:gd name="T40" fmla="*/ 355 w 794"/>
                  <a:gd name="T41" fmla="*/ 191 h 263"/>
                  <a:gd name="T42" fmla="*/ 160 w 794"/>
                  <a:gd name="T43" fmla="*/ 209 h 263"/>
                  <a:gd name="T44" fmla="*/ 0 w 794"/>
                  <a:gd name="T45" fmla="*/ 219 h 263"/>
                  <a:gd name="T46" fmla="*/ 11 w 794"/>
                  <a:gd name="T47" fmla="*/ 179 h 263"/>
                  <a:gd name="T48" fmla="*/ 11 w 794"/>
                  <a:gd name="T49" fmla="*/ 179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4"/>
                  <a:gd name="T76" fmla="*/ 0 h 263"/>
                  <a:gd name="T77" fmla="*/ 794 w 794"/>
                  <a:gd name="T78" fmla="*/ 263 h 2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4" h="263">
                    <a:moveTo>
                      <a:pt x="15" y="216"/>
                    </a:moveTo>
                    <a:lnTo>
                      <a:pt x="10" y="212"/>
                    </a:lnTo>
                    <a:lnTo>
                      <a:pt x="33" y="195"/>
                    </a:lnTo>
                    <a:lnTo>
                      <a:pt x="56" y="154"/>
                    </a:lnTo>
                    <a:lnTo>
                      <a:pt x="47" y="144"/>
                    </a:lnTo>
                    <a:lnTo>
                      <a:pt x="59" y="125"/>
                    </a:lnTo>
                    <a:lnTo>
                      <a:pt x="59" y="102"/>
                    </a:lnTo>
                    <a:lnTo>
                      <a:pt x="75" y="86"/>
                    </a:lnTo>
                    <a:lnTo>
                      <a:pt x="198" y="76"/>
                    </a:lnTo>
                    <a:lnTo>
                      <a:pt x="196" y="57"/>
                    </a:lnTo>
                    <a:lnTo>
                      <a:pt x="237" y="60"/>
                    </a:lnTo>
                    <a:lnTo>
                      <a:pt x="609" y="25"/>
                    </a:lnTo>
                    <a:lnTo>
                      <a:pt x="794" y="0"/>
                    </a:lnTo>
                    <a:lnTo>
                      <a:pt x="761" y="63"/>
                    </a:lnTo>
                    <a:lnTo>
                      <a:pt x="711" y="75"/>
                    </a:lnTo>
                    <a:lnTo>
                      <a:pt x="687" y="107"/>
                    </a:lnTo>
                    <a:lnTo>
                      <a:pt x="596" y="159"/>
                    </a:lnTo>
                    <a:lnTo>
                      <a:pt x="591" y="178"/>
                    </a:lnTo>
                    <a:lnTo>
                      <a:pt x="569" y="190"/>
                    </a:lnTo>
                    <a:lnTo>
                      <a:pt x="569" y="216"/>
                    </a:lnTo>
                    <a:lnTo>
                      <a:pt x="446" y="230"/>
                    </a:lnTo>
                    <a:lnTo>
                      <a:pt x="200" y="251"/>
                    </a:lnTo>
                    <a:lnTo>
                      <a:pt x="0" y="263"/>
                    </a:lnTo>
                    <a:lnTo>
                      <a:pt x="15" y="216"/>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3" name="Freeform 115"/>
              <p:cNvSpPr>
                <a:spLocks/>
              </p:cNvSpPr>
              <p:nvPr/>
            </p:nvSpPr>
            <p:spPr bwMode="auto">
              <a:xfrm>
                <a:off x="3627" y="2401"/>
                <a:ext cx="312" cy="528"/>
              </a:xfrm>
              <a:custGeom>
                <a:avLst/>
                <a:gdLst>
                  <a:gd name="T0" fmla="*/ 19 w 330"/>
                  <a:gd name="T1" fmla="*/ 319 h 557"/>
                  <a:gd name="T2" fmla="*/ 43 w 330"/>
                  <a:gd name="T3" fmla="*/ 285 h 557"/>
                  <a:gd name="T4" fmla="*/ 37 w 330"/>
                  <a:gd name="T5" fmla="*/ 275 h 557"/>
                  <a:gd name="T6" fmla="*/ 25 w 330"/>
                  <a:gd name="T7" fmla="*/ 201 h 557"/>
                  <a:gd name="T8" fmla="*/ 23 w 330"/>
                  <a:gd name="T9" fmla="*/ 150 h 557"/>
                  <a:gd name="T10" fmla="*/ 40 w 330"/>
                  <a:gd name="T11" fmla="*/ 94 h 557"/>
                  <a:gd name="T12" fmla="*/ 69 w 330"/>
                  <a:gd name="T13" fmla="*/ 56 h 557"/>
                  <a:gd name="T14" fmla="*/ 66 w 330"/>
                  <a:gd name="T15" fmla="*/ 45 h 557"/>
                  <a:gd name="T16" fmla="*/ 86 w 330"/>
                  <a:gd name="T17" fmla="*/ 10 h 557"/>
                  <a:gd name="T18" fmla="*/ 246 w 330"/>
                  <a:gd name="T19" fmla="*/ 0 h 557"/>
                  <a:gd name="T20" fmla="*/ 254 w 330"/>
                  <a:gd name="T21" fmla="*/ 10 h 557"/>
                  <a:gd name="T22" fmla="*/ 246 w 330"/>
                  <a:gd name="T23" fmla="*/ 292 h 557"/>
                  <a:gd name="T24" fmla="*/ 264 w 330"/>
                  <a:gd name="T25" fmla="*/ 429 h 557"/>
                  <a:gd name="T26" fmla="*/ 256 w 330"/>
                  <a:gd name="T27" fmla="*/ 436 h 557"/>
                  <a:gd name="T28" fmla="*/ 224 w 330"/>
                  <a:gd name="T29" fmla="*/ 427 h 557"/>
                  <a:gd name="T30" fmla="*/ 172 w 330"/>
                  <a:gd name="T31" fmla="*/ 457 h 557"/>
                  <a:gd name="T32" fmla="*/ 147 w 330"/>
                  <a:gd name="T33" fmla="*/ 414 h 557"/>
                  <a:gd name="T34" fmla="*/ 150 w 330"/>
                  <a:gd name="T35" fmla="*/ 382 h 557"/>
                  <a:gd name="T36" fmla="*/ 0 w 330"/>
                  <a:gd name="T37" fmla="*/ 387 h 557"/>
                  <a:gd name="T38" fmla="*/ 19 w 330"/>
                  <a:gd name="T39" fmla="*/ 319 h 557"/>
                  <a:gd name="T40" fmla="*/ 19 w 330"/>
                  <a:gd name="T41" fmla="*/ 319 h 5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0"/>
                  <a:gd name="T64" fmla="*/ 0 h 557"/>
                  <a:gd name="T65" fmla="*/ 330 w 330"/>
                  <a:gd name="T66" fmla="*/ 557 h 5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0" h="557">
                    <a:moveTo>
                      <a:pt x="23" y="389"/>
                    </a:moveTo>
                    <a:lnTo>
                      <a:pt x="55" y="347"/>
                    </a:lnTo>
                    <a:lnTo>
                      <a:pt x="45" y="335"/>
                    </a:lnTo>
                    <a:lnTo>
                      <a:pt x="32" y="245"/>
                    </a:lnTo>
                    <a:lnTo>
                      <a:pt x="28" y="183"/>
                    </a:lnTo>
                    <a:lnTo>
                      <a:pt x="50" y="115"/>
                    </a:lnTo>
                    <a:lnTo>
                      <a:pt x="86" y="68"/>
                    </a:lnTo>
                    <a:lnTo>
                      <a:pt x="83" y="55"/>
                    </a:lnTo>
                    <a:lnTo>
                      <a:pt x="108" y="12"/>
                    </a:lnTo>
                    <a:lnTo>
                      <a:pt x="308" y="0"/>
                    </a:lnTo>
                    <a:lnTo>
                      <a:pt x="317" y="10"/>
                    </a:lnTo>
                    <a:lnTo>
                      <a:pt x="308" y="356"/>
                    </a:lnTo>
                    <a:lnTo>
                      <a:pt x="330" y="523"/>
                    </a:lnTo>
                    <a:lnTo>
                      <a:pt x="322" y="531"/>
                    </a:lnTo>
                    <a:lnTo>
                      <a:pt x="280" y="521"/>
                    </a:lnTo>
                    <a:lnTo>
                      <a:pt x="215" y="557"/>
                    </a:lnTo>
                    <a:lnTo>
                      <a:pt x="183" y="504"/>
                    </a:lnTo>
                    <a:lnTo>
                      <a:pt x="188" y="465"/>
                    </a:lnTo>
                    <a:lnTo>
                      <a:pt x="0" y="473"/>
                    </a:lnTo>
                    <a:lnTo>
                      <a:pt x="23" y="389"/>
                    </a:lnTo>
                    <a:close/>
                  </a:path>
                </a:pathLst>
              </a:custGeom>
              <a:solidFill>
                <a:srgbClr val="FFFFFF"/>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4" name="Freeform 116"/>
              <p:cNvSpPr>
                <a:spLocks/>
              </p:cNvSpPr>
              <p:nvPr/>
            </p:nvSpPr>
            <p:spPr bwMode="auto">
              <a:xfrm>
                <a:off x="3918" y="2381"/>
                <a:ext cx="334" cy="534"/>
              </a:xfrm>
              <a:custGeom>
                <a:avLst/>
                <a:gdLst>
                  <a:gd name="T0" fmla="*/ 8 w 354"/>
                  <a:gd name="T1" fmla="*/ 26 h 562"/>
                  <a:gd name="T2" fmla="*/ 0 w 354"/>
                  <a:gd name="T3" fmla="*/ 307 h 562"/>
                  <a:gd name="T4" fmla="*/ 18 w 354"/>
                  <a:gd name="T5" fmla="*/ 444 h 562"/>
                  <a:gd name="T6" fmla="*/ 38 w 354"/>
                  <a:gd name="T7" fmla="*/ 449 h 562"/>
                  <a:gd name="T8" fmla="*/ 55 w 354"/>
                  <a:gd name="T9" fmla="*/ 439 h 562"/>
                  <a:gd name="T10" fmla="*/ 65 w 354"/>
                  <a:gd name="T11" fmla="*/ 449 h 562"/>
                  <a:gd name="T12" fmla="*/ 50 w 354"/>
                  <a:gd name="T13" fmla="*/ 458 h 562"/>
                  <a:gd name="T14" fmla="*/ 88 w 354"/>
                  <a:gd name="T15" fmla="*/ 448 h 562"/>
                  <a:gd name="T16" fmla="*/ 96 w 354"/>
                  <a:gd name="T17" fmla="*/ 435 h 562"/>
                  <a:gd name="T18" fmla="*/ 92 w 354"/>
                  <a:gd name="T19" fmla="*/ 428 h 562"/>
                  <a:gd name="T20" fmla="*/ 93 w 354"/>
                  <a:gd name="T21" fmla="*/ 416 h 562"/>
                  <a:gd name="T22" fmla="*/ 75 w 354"/>
                  <a:gd name="T23" fmla="*/ 399 h 562"/>
                  <a:gd name="T24" fmla="*/ 75 w 354"/>
                  <a:gd name="T25" fmla="*/ 385 h 562"/>
                  <a:gd name="T26" fmla="*/ 280 w 354"/>
                  <a:gd name="T27" fmla="*/ 367 h 562"/>
                  <a:gd name="T28" fmla="*/ 263 w 354"/>
                  <a:gd name="T29" fmla="*/ 294 h 562"/>
                  <a:gd name="T30" fmla="*/ 275 w 354"/>
                  <a:gd name="T31" fmla="*/ 250 h 562"/>
                  <a:gd name="T32" fmla="*/ 248 w 354"/>
                  <a:gd name="T33" fmla="*/ 193 h 562"/>
                  <a:gd name="T34" fmla="*/ 195 w 354"/>
                  <a:gd name="T35" fmla="*/ 0 h 562"/>
                  <a:gd name="T36" fmla="*/ 0 w 354"/>
                  <a:gd name="T37" fmla="*/ 17 h 562"/>
                  <a:gd name="T38" fmla="*/ 8 w 354"/>
                  <a:gd name="T39" fmla="*/ 26 h 562"/>
                  <a:gd name="T40" fmla="*/ 8 w 354"/>
                  <a:gd name="T41" fmla="*/ 26 h 5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2"/>
                  <a:gd name="T65" fmla="*/ 354 w 354"/>
                  <a:gd name="T66" fmla="*/ 562 h 5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2">
                    <a:moveTo>
                      <a:pt x="9" y="31"/>
                    </a:moveTo>
                    <a:lnTo>
                      <a:pt x="0" y="377"/>
                    </a:lnTo>
                    <a:lnTo>
                      <a:pt x="22" y="544"/>
                    </a:lnTo>
                    <a:lnTo>
                      <a:pt x="47" y="551"/>
                    </a:lnTo>
                    <a:lnTo>
                      <a:pt x="69" y="538"/>
                    </a:lnTo>
                    <a:lnTo>
                      <a:pt x="82" y="551"/>
                    </a:lnTo>
                    <a:lnTo>
                      <a:pt x="63" y="562"/>
                    </a:lnTo>
                    <a:lnTo>
                      <a:pt x="111" y="549"/>
                    </a:lnTo>
                    <a:lnTo>
                      <a:pt x="121" y="534"/>
                    </a:lnTo>
                    <a:lnTo>
                      <a:pt x="115" y="525"/>
                    </a:lnTo>
                    <a:lnTo>
                      <a:pt x="118" y="510"/>
                    </a:lnTo>
                    <a:lnTo>
                      <a:pt x="95" y="489"/>
                    </a:lnTo>
                    <a:lnTo>
                      <a:pt x="95" y="471"/>
                    </a:lnTo>
                    <a:lnTo>
                      <a:pt x="354" y="449"/>
                    </a:lnTo>
                    <a:lnTo>
                      <a:pt x="333" y="360"/>
                    </a:lnTo>
                    <a:lnTo>
                      <a:pt x="346" y="306"/>
                    </a:lnTo>
                    <a:lnTo>
                      <a:pt x="314" y="237"/>
                    </a:lnTo>
                    <a:lnTo>
                      <a:pt x="246" y="0"/>
                    </a:lnTo>
                    <a:lnTo>
                      <a:pt x="0" y="21"/>
                    </a:lnTo>
                    <a:lnTo>
                      <a:pt x="9" y="31"/>
                    </a:lnTo>
                    <a:close/>
                  </a:path>
                </a:pathLst>
              </a:custGeom>
              <a:solidFill>
                <a:srgbClr val="FFFFFF"/>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5" name="Freeform 117"/>
              <p:cNvSpPr>
                <a:spLocks/>
              </p:cNvSpPr>
              <p:nvPr/>
            </p:nvSpPr>
            <p:spPr bwMode="auto">
              <a:xfrm>
                <a:off x="4150" y="2354"/>
                <a:ext cx="473" cy="487"/>
              </a:xfrm>
              <a:custGeom>
                <a:avLst/>
                <a:gdLst>
                  <a:gd name="T0" fmla="*/ 55 w 500"/>
                  <a:gd name="T1" fmla="*/ 216 h 513"/>
                  <a:gd name="T2" fmla="*/ 80 w 500"/>
                  <a:gd name="T3" fmla="*/ 272 h 513"/>
                  <a:gd name="T4" fmla="*/ 70 w 500"/>
                  <a:gd name="T5" fmla="*/ 315 h 513"/>
                  <a:gd name="T6" fmla="*/ 86 w 500"/>
                  <a:gd name="T7" fmla="*/ 388 h 513"/>
                  <a:gd name="T8" fmla="*/ 102 w 500"/>
                  <a:gd name="T9" fmla="*/ 412 h 513"/>
                  <a:gd name="T10" fmla="*/ 317 w 500"/>
                  <a:gd name="T11" fmla="*/ 400 h 513"/>
                  <a:gd name="T12" fmla="*/ 320 w 500"/>
                  <a:gd name="T13" fmla="*/ 414 h 513"/>
                  <a:gd name="T14" fmla="*/ 332 w 500"/>
                  <a:gd name="T15" fmla="*/ 417 h 513"/>
                  <a:gd name="T16" fmla="*/ 326 w 500"/>
                  <a:gd name="T17" fmla="*/ 381 h 513"/>
                  <a:gd name="T18" fmla="*/ 336 w 500"/>
                  <a:gd name="T19" fmla="*/ 372 h 513"/>
                  <a:gd name="T20" fmla="*/ 367 w 500"/>
                  <a:gd name="T21" fmla="*/ 379 h 513"/>
                  <a:gd name="T22" fmla="*/ 372 w 500"/>
                  <a:gd name="T23" fmla="*/ 353 h 513"/>
                  <a:gd name="T24" fmla="*/ 369 w 500"/>
                  <a:gd name="T25" fmla="*/ 321 h 513"/>
                  <a:gd name="T26" fmla="*/ 381 w 500"/>
                  <a:gd name="T27" fmla="*/ 312 h 513"/>
                  <a:gd name="T28" fmla="*/ 400 w 500"/>
                  <a:gd name="T29" fmla="*/ 248 h 513"/>
                  <a:gd name="T30" fmla="*/ 388 w 500"/>
                  <a:gd name="T31" fmla="*/ 246 h 513"/>
                  <a:gd name="T32" fmla="*/ 336 w 500"/>
                  <a:gd name="T33" fmla="*/ 164 h 513"/>
                  <a:gd name="T34" fmla="*/ 223 w 500"/>
                  <a:gd name="T35" fmla="*/ 62 h 513"/>
                  <a:gd name="T36" fmla="*/ 174 w 500"/>
                  <a:gd name="T37" fmla="*/ 29 h 513"/>
                  <a:gd name="T38" fmla="*/ 190 w 500"/>
                  <a:gd name="T39" fmla="*/ 0 h 513"/>
                  <a:gd name="T40" fmla="*/ 98 w 500"/>
                  <a:gd name="T41" fmla="*/ 11 h 513"/>
                  <a:gd name="T42" fmla="*/ 0 w 500"/>
                  <a:gd name="T43" fmla="*/ 25 h 513"/>
                  <a:gd name="T44" fmla="*/ 55 w 500"/>
                  <a:gd name="T45" fmla="*/ 216 h 513"/>
                  <a:gd name="T46" fmla="*/ 55 w 500"/>
                  <a:gd name="T47" fmla="*/ 216 h 5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3"/>
                  <a:gd name="T74" fmla="*/ 500 w 500"/>
                  <a:gd name="T75" fmla="*/ 513 h 5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3">
                    <a:moveTo>
                      <a:pt x="68" y="266"/>
                    </a:moveTo>
                    <a:lnTo>
                      <a:pt x="100" y="335"/>
                    </a:lnTo>
                    <a:lnTo>
                      <a:pt x="87" y="389"/>
                    </a:lnTo>
                    <a:lnTo>
                      <a:pt x="108" y="478"/>
                    </a:lnTo>
                    <a:lnTo>
                      <a:pt x="128" y="507"/>
                    </a:lnTo>
                    <a:lnTo>
                      <a:pt x="395" y="492"/>
                    </a:lnTo>
                    <a:lnTo>
                      <a:pt x="398" y="510"/>
                    </a:lnTo>
                    <a:lnTo>
                      <a:pt x="414" y="513"/>
                    </a:lnTo>
                    <a:lnTo>
                      <a:pt x="408" y="469"/>
                    </a:lnTo>
                    <a:lnTo>
                      <a:pt x="419" y="458"/>
                    </a:lnTo>
                    <a:lnTo>
                      <a:pt x="458" y="466"/>
                    </a:lnTo>
                    <a:lnTo>
                      <a:pt x="464" y="435"/>
                    </a:lnTo>
                    <a:lnTo>
                      <a:pt x="460" y="395"/>
                    </a:lnTo>
                    <a:lnTo>
                      <a:pt x="476" y="384"/>
                    </a:lnTo>
                    <a:lnTo>
                      <a:pt x="500" y="306"/>
                    </a:lnTo>
                    <a:lnTo>
                      <a:pt x="484" y="303"/>
                    </a:lnTo>
                    <a:lnTo>
                      <a:pt x="419" y="202"/>
                    </a:lnTo>
                    <a:lnTo>
                      <a:pt x="278" y="76"/>
                    </a:lnTo>
                    <a:lnTo>
                      <a:pt x="217" y="37"/>
                    </a:lnTo>
                    <a:lnTo>
                      <a:pt x="238" y="0"/>
                    </a:lnTo>
                    <a:lnTo>
                      <a:pt x="123" y="15"/>
                    </a:lnTo>
                    <a:lnTo>
                      <a:pt x="0" y="29"/>
                    </a:lnTo>
                    <a:lnTo>
                      <a:pt x="68" y="266"/>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6" name="Freeform 118"/>
              <p:cNvSpPr>
                <a:spLocks/>
              </p:cNvSpPr>
              <p:nvPr/>
            </p:nvSpPr>
            <p:spPr bwMode="auto">
              <a:xfrm>
                <a:off x="4008" y="2789"/>
                <a:ext cx="798" cy="593"/>
              </a:xfrm>
              <a:custGeom>
                <a:avLst/>
                <a:gdLst>
                  <a:gd name="T0" fmla="*/ 0 w 844"/>
                  <a:gd name="T1" fmla="*/ 49 h 623"/>
                  <a:gd name="T2" fmla="*/ 19 w 844"/>
                  <a:gd name="T3" fmla="*/ 66 h 623"/>
                  <a:gd name="T4" fmla="*/ 16 w 844"/>
                  <a:gd name="T5" fmla="*/ 79 h 623"/>
                  <a:gd name="T6" fmla="*/ 22 w 844"/>
                  <a:gd name="T7" fmla="*/ 86 h 623"/>
                  <a:gd name="T8" fmla="*/ 12 w 844"/>
                  <a:gd name="T9" fmla="*/ 99 h 623"/>
                  <a:gd name="T10" fmla="*/ 92 w 844"/>
                  <a:gd name="T11" fmla="*/ 70 h 623"/>
                  <a:gd name="T12" fmla="*/ 193 w 844"/>
                  <a:gd name="T13" fmla="*/ 135 h 623"/>
                  <a:gd name="T14" fmla="*/ 275 w 844"/>
                  <a:gd name="T15" fmla="*/ 90 h 623"/>
                  <a:gd name="T16" fmla="*/ 323 w 844"/>
                  <a:gd name="T17" fmla="*/ 101 h 623"/>
                  <a:gd name="T18" fmla="*/ 385 w 844"/>
                  <a:gd name="T19" fmla="*/ 162 h 623"/>
                  <a:gd name="T20" fmla="*/ 407 w 844"/>
                  <a:gd name="T21" fmla="*/ 162 h 623"/>
                  <a:gd name="T22" fmla="*/ 426 w 844"/>
                  <a:gd name="T23" fmla="*/ 205 h 623"/>
                  <a:gd name="T24" fmla="*/ 420 w 844"/>
                  <a:gd name="T25" fmla="*/ 286 h 623"/>
                  <a:gd name="T26" fmla="*/ 435 w 844"/>
                  <a:gd name="T27" fmla="*/ 295 h 623"/>
                  <a:gd name="T28" fmla="*/ 437 w 844"/>
                  <a:gd name="T29" fmla="*/ 281 h 623"/>
                  <a:gd name="T30" fmla="*/ 458 w 844"/>
                  <a:gd name="T31" fmla="*/ 281 h 623"/>
                  <a:gd name="T32" fmla="*/ 437 w 844"/>
                  <a:gd name="T33" fmla="*/ 319 h 623"/>
                  <a:gd name="T34" fmla="*/ 489 w 844"/>
                  <a:gd name="T35" fmla="*/ 371 h 623"/>
                  <a:gd name="T36" fmla="*/ 497 w 844"/>
                  <a:gd name="T37" fmla="*/ 358 h 623"/>
                  <a:gd name="T38" fmla="*/ 501 w 844"/>
                  <a:gd name="T39" fmla="*/ 395 h 623"/>
                  <a:gd name="T40" fmla="*/ 518 w 844"/>
                  <a:gd name="T41" fmla="*/ 404 h 623"/>
                  <a:gd name="T42" fmla="*/ 535 w 844"/>
                  <a:gd name="T43" fmla="*/ 448 h 623"/>
                  <a:gd name="T44" fmla="*/ 553 w 844"/>
                  <a:gd name="T45" fmla="*/ 448 h 623"/>
                  <a:gd name="T46" fmla="*/ 594 w 844"/>
                  <a:gd name="T47" fmla="*/ 490 h 623"/>
                  <a:gd name="T48" fmla="*/ 615 w 844"/>
                  <a:gd name="T49" fmla="*/ 493 h 623"/>
                  <a:gd name="T50" fmla="*/ 615 w 844"/>
                  <a:gd name="T51" fmla="*/ 500 h 623"/>
                  <a:gd name="T52" fmla="*/ 599 w 844"/>
                  <a:gd name="T53" fmla="*/ 511 h 623"/>
                  <a:gd name="T54" fmla="*/ 633 w 844"/>
                  <a:gd name="T55" fmla="*/ 506 h 623"/>
                  <a:gd name="T56" fmla="*/ 656 w 844"/>
                  <a:gd name="T57" fmla="*/ 497 h 623"/>
                  <a:gd name="T58" fmla="*/ 668 w 844"/>
                  <a:gd name="T59" fmla="*/ 438 h 623"/>
                  <a:gd name="T60" fmla="*/ 675 w 844"/>
                  <a:gd name="T61" fmla="*/ 440 h 623"/>
                  <a:gd name="T62" fmla="*/ 668 w 844"/>
                  <a:gd name="T63" fmla="*/ 358 h 623"/>
                  <a:gd name="T64" fmla="*/ 660 w 844"/>
                  <a:gd name="T65" fmla="*/ 332 h 623"/>
                  <a:gd name="T66" fmla="*/ 587 w 844"/>
                  <a:gd name="T67" fmla="*/ 214 h 623"/>
                  <a:gd name="T68" fmla="*/ 531 w 844"/>
                  <a:gd name="T69" fmla="*/ 101 h 623"/>
                  <a:gd name="T70" fmla="*/ 495 w 844"/>
                  <a:gd name="T71" fmla="*/ 10 h 623"/>
                  <a:gd name="T72" fmla="*/ 487 w 844"/>
                  <a:gd name="T73" fmla="*/ 8 h 623"/>
                  <a:gd name="T74" fmla="*/ 456 w 844"/>
                  <a:gd name="T75" fmla="*/ 0 h 623"/>
                  <a:gd name="T76" fmla="*/ 447 w 844"/>
                  <a:gd name="T77" fmla="*/ 10 h 623"/>
                  <a:gd name="T78" fmla="*/ 451 w 844"/>
                  <a:gd name="T79" fmla="*/ 45 h 623"/>
                  <a:gd name="T80" fmla="*/ 439 w 844"/>
                  <a:gd name="T81" fmla="*/ 43 h 623"/>
                  <a:gd name="T82" fmla="*/ 436 w 844"/>
                  <a:gd name="T83" fmla="*/ 28 h 623"/>
                  <a:gd name="T84" fmla="*/ 223 w 844"/>
                  <a:gd name="T85" fmla="*/ 41 h 623"/>
                  <a:gd name="T86" fmla="*/ 207 w 844"/>
                  <a:gd name="T87" fmla="*/ 16 h 623"/>
                  <a:gd name="T88" fmla="*/ 0 w 844"/>
                  <a:gd name="T89" fmla="*/ 34 h 623"/>
                  <a:gd name="T90" fmla="*/ 0 w 844"/>
                  <a:gd name="T91" fmla="*/ 49 h 623"/>
                  <a:gd name="T92" fmla="*/ 0 w 844"/>
                  <a:gd name="T93" fmla="*/ 49 h 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4"/>
                  <a:gd name="T142" fmla="*/ 0 h 623"/>
                  <a:gd name="T143" fmla="*/ 844 w 844"/>
                  <a:gd name="T144" fmla="*/ 623 h 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4" h="623">
                    <a:moveTo>
                      <a:pt x="0" y="60"/>
                    </a:moveTo>
                    <a:lnTo>
                      <a:pt x="23" y="81"/>
                    </a:lnTo>
                    <a:lnTo>
                      <a:pt x="20" y="96"/>
                    </a:lnTo>
                    <a:lnTo>
                      <a:pt x="26" y="105"/>
                    </a:lnTo>
                    <a:lnTo>
                      <a:pt x="16" y="120"/>
                    </a:lnTo>
                    <a:lnTo>
                      <a:pt x="115" y="86"/>
                    </a:lnTo>
                    <a:lnTo>
                      <a:pt x="241" y="165"/>
                    </a:lnTo>
                    <a:lnTo>
                      <a:pt x="345" y="110"/>
                    </a:lnTo>
                    <a:lnTo>
                      <a:pt x="405" y="123"/>
                    </a:lnTo>
                    <a:lnTo>
                      <a:pt x="481" y="198"/>
                    </a:lnTo>
                    <a:lnTo>
                      <a:pt x="509" y="198"/>
                    </a:lnTo>
                    <a:lnTo>
                      <a:pt x="533" y="249"/>
                    </a:lnTo>
                    <a:lnTo>
                      <a:pt x="526" y="348"/>
                    </a:lnTo>
                    <a:lnTo>
                      <a:pt x="544" y="359"/>
                    </a:lnTo>
                    <a:lnTo>
                      <a:pt x="547" y="342"/>
                    </a:lnTo>
                    <a:lnTo>
                      <a:pt x="572" y="342"/>
                    </a:lnTo>
                    <a:lnTo>
                      <a:pt x="547" y="389"/>
                    </a:lnTo>
                    <a:lnTo>
                      <a:pt x="612" y="453"/>
                    </a:lnTo>
                    <a:lnTo>
                      <a:pt x="622" y="436"/>
                    </a:lnTo>
                    <a:lnTo>
                      <a:pt x="627" y="481"/>
                    </a:lnTo>
                    <a:lnTo>
                      <a:pt x="648" y="491"/>
                    </a:lnTo>
                    <a:lnTo>
                      <a:pt x="670" y="546"/>
                    </a:lnTo>
                    <a:lnTo>
                      <a:pt x="693" y="546"/>
                    </a:lnTo>
                    <a:lnTo>
                      <a:pt x="742" y="597"/>
                    </a:lnTo>
                    <a:lnTo>
                      <a:pt x="769" y="601"/>
                    </a:lnTo>
                    <a:lnTo>
                      <a:pt x="769" y="609"/>
                    </a:lnTo>
                    <a:lnTo>
                      <a:pt x="750" y="623"/>
                    </a:lnTo>
                    <a:lnTo>
                      <a:pt x="793" y="617"/>
                    </a:lnTo>
                    <a:lnTo>
                      <a:pt x="821" y="605"/>
                    </a:lnTo>
                    <a:lnTo>
                      <a:pt x="836" y="533"/>
                    </a:lnTo>
                    <a:lnTo>
                      <a:pt x="844" y="536"/>
                    </a:lnTo>
                    <a:lnTo>
                      <a:pt x="837" y="436"/>
                    </a:lnTo>
                    <a:lnTo>
                      <a:pt x="826" y="406"/>
                    </a:lnTo>
                    <a:lnTo>
                      <a:pt x="735" y="261"/>
                    </a:lnTo>
                    <a:lnTo>
                      <a:pt x="664" y="123"/>
                    </a:lnTo>
                    <a:lnTo>
                      <a:pt x="620" y="10"/>
                    </a:lnTo>
                    <a:lnTo>
                      <a:pt x="609" y="8"/>
                    </a:lnTo>
                    <a:lnTo>
                      <a:pt x="570" y="0"/>
                    </a:lnTo>
                    <a:lnTo>
                      <a:pt x="559" y="11"/>
                    </a:lnTo>
                    <a:lnTo>
                      <a:pt x="565" y="55"/>
                    </a:lnTo>
                    <a:lnTo>
                      <a:pt x="549" y="52"/>
                    </a:lnTo>
                    <a:lnTo>
                      <a:pt x="546" y="34"/>
                    </a:lnTo>
                    <a:lnTo>
                      <a:pt x="279" y="49"/>
                    </a:lnTo>
                    <a:lnTo>
                      <a:pt x="259" y="20"/>
                    </a:lnTo>
                    <a:lnTo>
                      <a:pt x="0" y="42"/>
                    </a:lnTo>
                    <a:lnTo>
                      <a:pt x="0" y="60"/>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7" name="Freeform 119"/>
              <p:cNvSpPr>
                <a:spLocks/>
              </p:cNvSpPr>
              <p:nvPr/>
            </p:nvSpPr>
            <p:spPr bwMode="auto">
              <a:xfrm>
                <a:off x="4137" y="1568"/>
                <a:ext cx="367" cy="408"/>
              </a:xfrm>
              <a:custGeom>
                <a:avLst/>
                <a:gdLst>
                  <a:gd name="T0" fmla="*/ 0 w 390"/>
                  <a:gd name="T1" fmla="*/ 64 h 428"/>
                  <a:gd name="T2" fmla="*/ 25 w 390"/>
                  <a:gd name="T3" fmla="*/ 309 h 428"/>
                  <a:gd name="T4" fmla="*/ 65 w 390"/>
                  <a:gd name="T5" fmla="*/ 314 h 428"/>
                  <a:gd name="T6" fmla="*/ 112 w 390"/>
                  <a:gd name="T7" fmla="*/ 342 h 428"/>
                  <a:gd name="T8" fmla="*/ 145 w 390"/>
                  <a:gd name="T9" fmla="*/ 340 h 428"/>
                  <a:gd name="T10" fmla="*/ 161 w 390"/>
                  <a:gd name="T11" fmla="*/ 329 h 428"/>
                  <a:gd name="T12" fmla="*/ 198 w 390"/>
                  <a:gd name="T13" fmla="*/ 354 h 428"/>
                  <a:gd name="T14" fmla="*/ 220 w 390"/>
                  <a:gd name="T15" fmla="*/ 334 h 428"/>
                  <a:gd name="T16" fmla="*/ 225 w 390"/>
                  <a:gd name="T17" fmla="*/ 295 h 428"/>
                  <a:gd name="T18" fmla="*/ 240 w 390"/>
                  <a:gd name="T19" fmla="*/ 303 h 428"/>
                  <a:gd name="T20" fmla="*/ 247 w 390"/>
                  <a:gd name="T21" fmla="*/ 271 h 428"/>
                  <a:gd name="T22" fmla="*/ 300 w 390"/>
                  <a:gd name="T23" fmla="*/ 224 h 428"/>
                  <a:gd name="T24" fmla="*/ 308 w 390"/>
                  <a:gd name="T25" fmla="*/ 148 h 428"/>
                  <a:gd name="T26" fmla="*/ 303 w 390"/>
                  <a:gd name="T27" fmla="*/ 133 h 428"/>
                  <a:gd name="T28" fmla="*/ 312 w 390"/>
                  <a:gd name="T29" fmla="*/ 124 h 428"/>
                  <a:gd name="T30" fmla="*/ 292 w 390"/>
                  <a:gd name="T31" fmla="*/ 0 h 428"/>
                  <a:gd name="T32" fmla="*/ 240 w 390"/>
                  <a:gd name="T33" fmla="*/ 29 h 428"/>
                  <a:gd name="T34" fmla="*/ 212 w 390"/>
                  <a:gd name="T35" fmla="*/ 57 h 428"/>
                  <a:gd name="T36" fmla="*/ 193 w 390"/>
                  <a:gd name="T37" fmla="*/ 59 h 428"/>
                  <a:gd name="T38" fmla="*/ 164 w 390"/>
                  <a:gd name="T39" fmla="*/ 74 h 428"/>
                  <a:gd name="T40" fmla="*/ 95 w 390"/>
                  <a:gd name="T41" fmla="*/ 50 h 428"/>
                  <a:gd name="T42" fmla="*/ 0 w 390"/>
                  <a:gd name="T43" fmla="*/ 64 h 428"/>
                  <a:gd name="T44" fmla="*/ 0 w 390"/>
                  <a:gd name="T45" fmla="*/ 64 h 4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8"/>
                  <a:gd name="T71" fmla="*/ 390 w 390"/>
                  <a:gd name="T72" fmla="*/ 428 h 4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8">
                    <a:moveTo>
                      <a:pt x="0" y="77"/>
                    </a:moveTo>
                    <a:lnTo>
                      <a:pt x="32" y="375"/>
                    </a:lnTo>
                    <a:lnTo>
                      <a:pt x="81" y="380"/>
                    </a:lnTo>
                    <a:lnTo>
                      <a:pt x="139" y="414"/>
                    </a:lnTo>
                    <a:lnTo>
                      <a:pt x="181" y="412"/>
                    </a:lnTo>
                    <a:lnTo>
                      <a:pt x="201" y="399"/>
                    </a:lnTo>
                    <a:lnTo>
                      <a:pt x="247" y="428"/>
                    </a:lnTo>
                    <a:lnTo>
                      <a:pt x="275" y="404"/>
                    </a:lnTo>
                    <a:lnTo>
                      <a:pt x="281" y="357"/>
                    </a:lnTo>
                    <a:lnTo>
                      <a:pt x="299" y="367"/>
                    </a:lnTo>
                    <a:lnTo>
                      <a:pt x="309" y="328"/>
                    </a:lnTo>
                    <a:lnTo>
                      <a:pt x="374" y="271"/>
                    </a:lnTo>
                    <a:lnTo>
                      <a:pt x="385" y="179"/>
                    </a:lnTo>
                    <a:lnTo>
                      <a:pt x="377" y="160"/>
                    </a:lnTo>
                    <a:lnTo>
                      <a:pt x="390" y="150"/>
                    </a:lnTo>
                    <a:lnTo>
                      <a:pt x="366" y="0"/>
                    </a:lnTo>
                    <a:lnTo>
                      <a:pt x="299" y="34"/>
                    </a:lnTo>
                    <a:lnTo>
                      <a:pt x="265" y="69"/>
                    </a:lnTo>
                    <a:lnTo>
                      <a:pt x="241" y="71"/>
                    </a:lnTo>
                    <a:lnTo>
                      <a:pt x="204" y="90"/>
                    </a:lnTo>
                    <a:lnTo>
                      <a:pt x="118" y="61"/>
                    </a:lnTo>
                    <a:lnTo>
                      <a:pt x="0" y="77"/>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8" name="Freeform 120"/>
              <p:cNvSpPr>
                <a:spLocks/>
              </p:cNvSpPr>
              <p:nvPr/>
            </p:nvSpPr>
            <p:spPr bwMode="auto">
              <a:xfrm>
                <a:off x="4371" y="1712"/>
                <a:ext cx="392" cy="382"/>
              </a:xfrm>
              <a:custGeom>
                <a:avLst/>
                <a:gdLst>
                  <a:gd name="T0" fmla="*/ 0 w 417"/>
                  <a:gd name="T1" fmla="*/ 225 h 403"/>
                  <a:gd name="T2" fmla="*/ 11 w 417"/>
                  <a:gd name="T3" fmla="*/ 269 h 403"/>
                  <a:gd name="T4" fmla="*/ 54 w 417"/>
                  <a:gd name="T5" fmla="*/ 301 h 403"/>
                  <a:gd name="T6" fmla="*/ 75 w 417"/>
                  <a:gd name="T7" fmla="*/ 325 h 403"/>
                  <a:gd name="T8" fmla="*/ 138 w 417"/>
                  <a:gd name="T9" fmla="*/ 300 h 403"/>
                  <a:gd name="T10" fmla="*/ 166 w 417"/>
                  <a:gd name="T11" fmla="*/ 296 h 403"/>
                  <a:gd name="T12" fmla="*/ 182 w 417"/>
                  <a:gd name="T13" fmla="*/ 276 h 403"/>
                  <a:gd name="T14" fmla="*/ 207 w 417"/>
                  <a:gd name="T15" fmla="*/ 178 h 403"/>
                  <a:gd name="T16" fmla="*/ 234 w 417"/>
                  <a:gd name="T17" fmla="*/ 190 h 403"/>
                  <a:gd name="T18" fmla="*/ 284 w 417"/>
                  <a:gd name="T19" fmla="*/ 84 h 403"/>
                  <a:gd name="T20" fmla="*/ 325 w 417"/>
                  <a:gd name="T21" fmla="*/ 106 h 403"/>
                  <a:gd name="T22" fmla="*/ 332 w 417"/>
                  <a:gd name="T23" fmla="*/ 88 h 403"/>
                  <a:gd name="T24" fmla="*/ 303 w 417"/>
                  <a:gd name="T25" fmla="*/ 64 h 403"/>
                  <a:gd name="T26" fmla="*/ 283 w 417"/>
                  <a:gd name="T27" fmla="*/ 67 h 403"/>
                  <a:gd name="T28" fmla="*/ 274 w 417"/>
                  <a:gd name="T29" fmla="*/ 78 h 403"/>
                  <a:gd name="T30" fmla="*/ 234 w 417"/>
                  <a:gd name="T31" fmla="*/ 90 h 403"/>
                  <a:gd name="T32" fmla="*/ 208 w 417"/>
                  <a:gd name="T33" fmla="*/ 118 h 403"/>
                  <a:gd name="T34" fmla="*/ 200 w 417"/>
                  <a:gd name="T35" fmla="*/ 74 h 403"/>
                  <a:gd name="T36" fmla="*/ 128 w 417"/>
                  <a:gd name="T37" fmla="*/ 85 h 403"/>
                  <a:gd name="T38" fmla="*/ 114 w 417"/>
                  <a:gd name="T39" fmla="*/ 0 h 403"/>
                  <a:gd name="T40" fmla="*/ 104 w 417"/>
                  <a:gd name="T41" fmla="*/ 9 h 403"/>
                  <a:gd name="T42" fmla="*/ 110 w 417"/>
                  <a:gd name="T43" fmla="*/ 24 h 403"/>
                  <a:gd name="T44" fmla="*/ 101 w 417"/>
                  <a:gd name="T45" fmla="*/ 98 h 403"/>
                  <a:gd name="T46" fmla="*/ 50 w 417"/>
                  <a:gd name="T47" fmla="*/ 144 h 403"/>
                  <a:gd name="T48" fmla="*/ 41 w 417"/>
                  <a:gd name="T49" fmla="*/ 175 h 403"/>
                  <a:gd name="T50" fmla="*/ 26 w 417"/>
                  <a:gd name="T51" fmla="*/ 167 h 403"/>
                  <a:gd name="T52" fmla="*/ 23 w 417"/>
                  <a:gd name="T53" fmla="*/ 205 h 403"/>
                  <a:gd name="T54" fmla="*/ 0 w 417"/>
                  <a:gd name="T55" fmla="*/ 225 h 403"/>
                  <a:gd name="T56" fmla="*/ 0 w 417"/>
                  <a:gd name="T57" fmla="*/ 225 h 403"/>
                  <a:gd name="T58" fmla="*/ 0 w 417"/>
                  <a:gd name="T59" fmla="*/ 225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7"/>
                  <a:gd name="T91" fmla="*/ 0 h 403"/>
                  <a:gd name="T92" fmla="*/ 417 w 417"/>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7" h="403">
                    <a:moveTo>
                      <a:pt x="0" y="278"/>
                    </a:moveTo>
                    <a:lnTo>
                      <a:pt x="15" y="334"/>
                    </a:lnTo>
                    <a:lnTo>
                      <a:pt x="68" y="372"/>
                    </a:lnTo>
                    <a:lnTo>
                      <a:pt x="94" y="403"/>
                    </a:lnTo>
                    <a:lnTo>
                      <a:pt x="174" y="371"/>
                    </a:lnTo>
                    <a:lnTo>
                      <a:pt x="209" y="366"/>
                    </a:lnTo>
                    <a:lnTo>
                      <a:pt x="229" y="342"/>
                    </a:lnTo>
                    <a:lnTo>
                      <a:pt x="260" y="220"/>
                    </a:lnTo>
                    <a:lnTo>
                      <a:pt x="294" y="235"/>
                    </a:lnTo>
                    <a:lnTo>
                      <a:pt x="358" y="104"/>
                    </a:lnTo>
                    <a:lnTo>
                      <a:pt x="408" y="131"/>
                    </a:lnTo>
                    <a:lnTo>
                      <a:pt x="417" y="109"/>
                    </a:lnTo>
                    <a:lnTo>
                      <a:pt x="381" y="79"/>
                    </a:lnTo>
                    <a:lnTo>
                      <a:pt x="353" y="83"/>
                    </a:lnTo>
                    <a:lnTo>
                      <a:pt x="344" y="97"/>
                    </a:lnTo>
                    <a:lnTo>
                      <a:pt x="294" y="112"/>
                    </a:lnTo>
                    <a:lnTo>
                      <a:pt x="261" y="147"/>
                    </a:lnTo>
                    <a:lnTo>
                      <a:pt x="251" y="91"/>
                    </a:lnTo>
                    <a:lnTo>
                      <a:pt x="161" y="105"/>
                    </a:lnTo>
                    <a:lnTo>
                      <a:pt x="143" y="0"/>
                    </a:lnTo>
                    <a:lnTo>
                      <a:pt x="130" y="10"/>
                    </a:lnTo>
                    <a:lnTo>
                      <a:pt x="138" y="29"/>
                    </a:lnTo>
                    <a:lnTo>
                      <a:pt x="127" y="121"/>
                    </a:lnTo>
                    <a:lnTo>
                      <a:pt x="62" y="178"/>
                    </a:lnTo>
                    <a:lnTo>
                      <a:pt x="52" y="217"/>
                    </a:lnTo>
                    <a:lnTo>
                      <a:pt x="34" y="207"/>
                    </a:lnTo>
                    <a:lnTo>
                      <a:pt x="28" y="254"/>
                    </a:lnTo>
                    <a:lnTo>
                      <a:pt x="0" y="278"/>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29" name="Freeform 121"/>
              <p:cNvSpPr>
                <a:spLocks/>
              </p:cNvSpPr>
              <p:nvPr/>
            </p:nvSpPr>
            <p:spPr bwMode="auto">
              <a:xfrm>
                <a:off x="4609" y="1739"/>
                <a:ext cx="400" cy="194"/>
              </a:xfrm>
              <a:custGeom>
                <a:avLst/>
                <a:gdLst>
                  <a:gd name="T0" fmla="*/ 0 w 423"/>
                  <a:gd name="T1" fmla="*/ 50 h 204"/>
                  <a:gd name="T2" fmla="*/ 9 w 423"/>
                  <a:gd name="T3" fmla="*/ 97 h 204"/>
                  <a:gd name="T4" fmla="*/ 35 w 423"/>
                  <a:gd name="T5" fmla="*/ 68 h 204"/>
                  <a:gd name="T6" fmla="*/ 74 w 423"/>
                  <a:gd name="T7" fmla="*/ 56 h 204"/>
                  <a:gd name="T8" fmla="*/ 81 w 423"/>
                  <a:gd name="T9" fmla="*/ 45 h 204"/>
                  <a:gd name="T10" fmla="*/ 104 w 423"/>
                  <a:gd name="T11" fmla="*/ 42 h 204"/>
                  <a:gd name="T12" fmla="*/ 132 w 423"/>
                  <a:gd name="T13" fmla="*/ 65 h 204"/>
                  <a:gd name="T14" fmla="*/ 152 w 423"/>
                  <a:gd name="T15" fmla="*/ 70 h 204"/>
                  <a:gd name="T16" fmla="*/ 188 w 423"/>
                  <a:gd name="T17" fmla="*/ 103 h 204"/>
                  <a:gd name="T18" fmla="*/ 175 w 423"/>
                  <a:gd name="T19" fmla="*/ 135 h 204"/>
                  <a:gd name="T20" fmla="*/ 180 w 423"/>
                  <a:gd name="T21" fmla="*/ 149 h 204"/>
                  <a:gd name="T22" fmla="*/ 196 w 423"/>
                  <a:gd name="T23" fmla="*/ 143 h 204"/>
                  <a:gd name="T24" fmla="*/ 210 w 423"/>
                  <a:gd name="T25" fmla="*/ 143 h 204"/>
                  <a:gd name="T26" fmla="*/ 217 w 423"/>
                  <a:gd name="T27" fmla="*/ 154 h 204"/>
                  <a:gd name="T28" fmla="*/ 235 w 423"/>
                  <a:gd name="T29" fmla="*/ 154 h 204"/>
                  <a:gd name="T30" fmla="*/ 241 w 423"/>
                  <a:gd name="T31" fmla="*/ 149 h 204"/>
                  <a:gd name="T32" fmla="*/ 231 w 423"/>
                  <a:gd name="T33" fmla="*/ 121 h 204"/>
                  <a:gd name="T34" fmla="*/ 228 w 423"/>
                  <a:gd name="T35" fmla="*/ 68 h 204"/>
                  <a:gd name="T36" fmla="*/ 215 w 423"/>
                  <a:gd name="T37" fmla="*/ 60 h 204"/>
                  <a:gd name="T38" fmla="*/ 241 w 423"/>
                  <a:gd name="T39" fmla="*/ 36 h 204"/>
                  <a:gd name="T40" fmla="*/ 242 w 423"/>
                  <a:gd name="T41" fmla="*/ 21 h 204"/>
                  <a:gd name="T42" fmla="*/ 258 w 423"/>
                  <a:gd name="T43" fmla="*/ 22 h 204"/>
                  <a:gd name="T44" fmla="*/ 238 w 423"/>
                  <a:gd name="T45" fmla="*/ 55 h 204"/>
                  <a:gd name="T46" fmla="*/ 251 w 423"/>
                  <a:gd name="T47" fmla="*/ 94 h 204"/>
                  <a:gd name="T48" fmla="*/ 255 w 423"/>
                  <a:gd name="T49" fmla="*/ 105 h 204"/>
                  <a:gd name="T50" fmla="*/ 263 w 423"/>
                  <a:gd name="T51" fmla="*/ 110 h 204"/>
                  <a:gd name="T52" fmla="*/ 248 w 423"/>
                  <a:gd name="T53" fmla="*/ 108 h 204"/>
                  <a:gd name="T54" fmla="*/ 253 w 423"/>
                  <a:gd name="T55" fmla="*/ 134 h 204"/>
                  <a:gd name="T56" fmla="*/ 280 w 423"/>
                  <a:gd name="T57" fmla="*/ 149 h 204"/>
                  <a:gd name="T58" fmla="*/ 287 w 423"/>
                  <a:gd name="T59" fmla="*/ 154 h 204"/>
                  <a:gd name="T60" fmla="*/ 294 w 423"/>
                  <a:gd name="T61" fmla="*/ 154 h 204"/>
                  <a:gd name="T62" fmla="*/ 289 w 423"/>
                  <a:gd name="T63" fmla="*/ 166 h 204"/>
                  <a:gd name="T64" fmla="*/ 323 w 423"/>
                  <a:gd name="T65" fmla="*/ 149 h 204"/>
                  <a:gd name="T66" fmla="*/ 331 w 423"/>
                  <a:gd name="T67" fmla="*/ 128 h 204"/>
                  <a:gd name="T68" fmla="*/ 338 w 423"/>
                  <a:gd name="T69" fmla="*/ 107 h 204"/>
                  <a:gd name="T70" fmla="*/ 289 w 423"/>
                  <a:gd name="T71" fmla="*/ 117 h 204"/>
                  <a:gd name="T72" fmla="*/ 258 w 423"/>
                  <a:gd name="T73" fmla="*/ 0 h 204"/>
                  <a:gd name="T74" fmla="*/ 0 w 423"/>
                  <a:gd name="T75" fmla="*/ 50 h 204"/>
                  <a:gd name="T76" fmla="*/ 0 w 423"/>
                  <a:gd name="T77" fmla="*/ 50 h 204"/>
                  <a:gd name="T78" fmla="*/ 0 w 423"/>
                  <a:gd name="T79" fmla="*/ 50 h 2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3"/>
                  <a:gd name="T121" fmla="*/ 0 h 204"/>
                  <a:gd name="T122" fmla="*/ 423 w 423"/>
                  <a:gd name="T123" fmla="*/ 204 h 20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3" h="204">
                    <a:moveTo>
                      <a:pt x="0" y="62"/>
                    </a:moveTo>
                    <a:lnTo>
                      <a:pt x="10" y="118"/>
                    </a:lnTo>
                    <a:lnTo>
                      <a:pt x="43" y="83"/>
                    </a:lnTo>
                    <a:lnTo>
                      <a:pt x="93" y="68"/>
                    </a:lnTo>
                    <a:lnTo>
                      <a:pt x="102" y="54"/>
                    </a:lnTo>
                    <a:lnTo>
                      <a:pt x="130" y="50"/>
                    </a:lnTo>
                    <a:lnTo>
                      <a:pt x="166" y="80"/>
                    </a:lnTo>
                    <a:lnTo>
                      <a:pt x="190" y="86"/>
                    </a:lnTo>
                    <a:lnTo>
                      <a:pt x="235" y="126"/>
                    </a:lnTo>
                    <a:lnTo>
                      <a:pt x="219" y="165"/>
                    </a:lnTo>
                    <a:lnTo>
                      <a:pt x="225" y="183"/>
                    </a:lnTo>
                    <a:lnTo>
                      <a:pt x="245" y="175"/>
                    </a:lnTo>
                    <a:lnTo>
                      <a:pt x="263" y="175"/>
                    </a:lnTo>
                    <a:lnTo>
                      <a:pt x="272" y="188"/>
                    </a:lnTo>
                    <a:lnTo>
                      <a:pt x="293" y="188"/>
                    </a:lnTo>
                    <a:lnTo>
                      <a:pt x="302" y="183"/>
                    </a:lnTo>
                    <a:lnTo>
                      <a:pt x="289" y="148"/>
                    </a:lnTo>
                    <a:lnTo>
                      <a:pt x="285" y="83"/>
                    </a:lnTo>
                    <a:lnTo>
                      <a:pt x="269" y="73"/>
                    </a:lnTo>
                    <a:lnTo>
                      <a:pt x="302" y="44"/>
                    </a:lnTo>
                    <a:lnTo>
                      <a:pt x="303" y="25"/>
                    </a:lnTo>
                    <a:lnTo>
                      <a:pt x="324" y="26"/>
                    </a:lnTo>
                    <a:lnTo>
                      <a:pt x="298" y="67"/>
                    </a:lnTo>
                    <a:lnTo>
                      <a:pt x="313" y="115"/>
                    </a:lnTo>
                    <a:lnTo>
                      <a:pt x="319" y="128"/>
                    </a:lnTo>
                    <a:lnTo>
                      <a:pt x="329" y="135"/>
                    </a:lnTo>
                    <a:lnTo>
                      <a:pt x="310" y="133"/>
                    </a:lnTo>
                    <a:lnTo>
                      <a:pt x="316" y="164"/>
                    </a:lnTo>
                    <a:lnTo>
                      <a:pt x="350" y="183"/>
                    </a:lnTo>
                    <a:lnTo>
                      <a:pt x="358" y="188"/>
                    </a:lnTo>
                    <a:lnTo>
                      <a:pt x="368" y="188"/>
                    </a:lnTo>
                    <a:lnTo>
                      <a:pt x="363" y="204"/>
                    </a:lnTo>
                    <a:lnTo>
                      <a:pt x="405" y="183"/>
                    </a:lnTo>
                    <a:lnTo>
                      <a:pt x="413" y="157"/>
                    </a:lnTo>
                    <a:lnTo>
                      <a:pt x="423" y="130"/>
                    </a:lnTo>
                    <a:lnTo>
                      <a:pt x="363" y="143"/>
                    </a:lnTo>
                    <a:lnTo>
                      <a:pt x="324" y="0"/>
                    </a:lnTo>
                    <a:lnTo>
                      <a:pt x="0" y="62"/>
                    </a:lnTo>
                    <a:close/>
                  </a:path>
                </a:pathLst>
              </a:custGeom>
              <a:solidFill>
                <a:schemeClr val="tx1">
                  <a:lumMod val="50000"/>
                </a:schemeClr>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0" name="Freeform 122"/>
              <p:cNvSpPr>
                <a:spLocks/>
              </p:cNvSpPr>
              <p:nvPr/>
            </p:nvSpPr>
            <p:spPr bwMode="auto">
              <a:xfrm>
                <a:off x="4304" y="1810"/>
                <a:ext cx="681" cy="376"/>
              </a:xfrm>
              <a:custGeom>
                <a:avLst/>
                <a:gdLst>
                  <a:gd name="T0" fmla="*/ 54 w 719"/>
                  <a:gd name="T1" fmla="*/ 290 h 395"/>
                  <a:gd name="T2" fmla="*/ 55 w 719"/>
                  <a:gd name="T3" fmla="*/ 282 h 395"/>
                  <a:gd name="T4" fmla="*/ 91 w 719"/>
                  <a:gd name="T5" fmla="*/ 246 h 395"/>
                  <a:gd name="T6" fmla="*/ 111 w 719"/>
                  <a:gd name="T7" fmla="*/ 220 h 395"/>
                  <a:gd name="T8" fmla="*/ 132 w 719"/>
                  <a:gd name="T9" fmla="*/ 246 h 395"/>
                  <a:gd name="T10" fmla="*/ 196 w 719"/>
                  <a:gd name="T11" fmla="*/ 219 h 395"/>
                  <a:gd name="T12" fmla="*/ 224 w 719"/>
                  <a:gd name="T13" fmla="*/ 215 h 395"/>
                  <a:gd name="T14" fmla="*/ 240 w 719"/>
                  <a:gd name="T15" fmla="*/ 196 h 395"/>
                  <a:gd name="T16" fmla="*/ 265 w 719"/>
                  <a:gd name="T17" fmla="*/ 95 h 395"/>
                  <a:gd name="T18" fmla="*/ 291 w 719"/>
                  <a:gd name="T19" fmla="*/ 108 h 395"/>
                  <a:gd name="T20" fmla="*/ 343 w 719"/>
                  <a:gd name="T21" fmla="*/ 0 h 395"/>
                  <a:gd name="T22" fmla="*/ 383 w 719"/>
                  <a:gd name="T23" fmla="*/ 23 h 395"/>
                  <a:gd name="T24" fmla="*/ 391 w 719"/>
                  <a:gd name="T25" fmla="*/ 5 h 395"/>
                  <a:gd name="T26" fmla="*/ 410 w 719"/>
                  <a:gd name="T27" fmla="*/ 10 h 395"/>
                  <a:gd name="T28" fmla="*/ 445 w 719"/>
                  <a:gd name="T29" fmla="*/ 43 h 395"/>
                  <a:gd name="T30" fmla="*/ 433 w 719"/>
                  <a:gd name="T31" fmla="*/ 74 h 395"/>
                  <a:gd name="T32" fmla="*/ 437 w 719"/>
                  <a:gd name="T33" fmla="*/ 89 h 395"/>
                  <a:gd name="T34" fmla="*/ 453 w 719"/>
                  <a:gd name="T35" fmla="*/ 82 h 395"/>
                  <a:gd name="T36" fmla="*/ 464 w 719"/>
                  <a:gd name="T37" fmla="*/ 97 h 395"/>
                  <a:gd name="T38" fmla="*/ 521 w 719"/>
                  <a:gd name="T39" fmla="*/ 116 h 395"/>
                  <a:gd name="T40" fmla="*/ 469 w 719"/>
                  <a:gd name="T41" fmla="*/ 112 h 395"/>
                  <a:gd name="T42" fmla="*/ 523 w 719"/>
                  <a:gd name="T43" fmla="*/ 162 h 395"/>
                  <a:gd name="T44" fmla="*/ 490 w 719"/>
                  <a:gd name="T45" fmla="*/ 157 h 395"/>
                  <a:gd name="T46" fmla="*/ 558 w 719"/>
                  <a:gd name="T47" fmla="*/ 202 h 395"/>
                  <a:gd name="T48" fmla="*/ 575 w 719"/>
                  <a:gd name="T49" fmla="*/ 232 h 395"/>
                  <a:gd name="T50" fmla="*/ 565 w 719"/>
                  <a:gd name="T51" fmla="*/ 228 h 395"/>
                  <a:gd name="T52" fmla="*/ 561 w 719"/>
                  <a:gd name="T53" fmla="*/ 236 h 395"/>
                  <a:gd name="T54" fmla="*/ 336 w 719"/>
                  <a:gd name="T55" fmla="*/ 280 h 395"/>
                  <a:gd name="T56" fmla="*/ 148 w 719"/>
                  <a:gd name="T57" fmla="*/ 304 h 395"/>
                  <a:gd name="T58" fmla="*/ 0 w 719"/>
                  <a:gd name="T59" fmla="*/ 325 h 395"/>
                  <a:gd name="T60" fmla="*/ 54 w 719"/>
                  <a:gd name="T61" fmla="*/ 290 h 395"/>
                  <a:gd name="T62" fmla="*/ 54 w 719"/>
                  <a:gd name="T63" fmla="*/ 290 h 3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9"/>
                  <a:gd name="T97" fmla="*/ 0 h 395"/>
                  <a:gd name="T98" fmla="*/ 719 w 719"/>
                  <a:gd name="T99" fmla="*/ 395 h 3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9" h="395">
                    <a:moveTo>
                      <a:pt x="67" y="353"/>
                    </a:moveTo>
                    <a:lnTo>
                      <a:pt x="68" y="343"/>
                    </a:lnTo>
                    <a:lnTo>
                      <a:pt x="114" y="299"/>
                    </a:lnTo>
                    <a:lnTo>
                      <a:pt x="139" y="268"/>
                    </a:lnTo>
                    <a:lnTo>
                      <a:pt x="165" y="299"/>
                    </a:lnTo>
                    <a:lnTo>
                      <a:pt x="245" y="267"/>
                    </a:lnTo>
                    <a:lnTo>
                      <a:pt x="280" y="262"/>
                    </a:lnTo>
                    <a:lnTo>
                      <a:pt x="300" y="238"/>
                    </a:lnTo>
                    <a:lnTo>
                      <a:pt x="331" y="116"/>
                    </a:lnTo>
                    <a:lnTo>
                      <a:pt x="365" y="131"/>
                    </a:lnTo>
                    <a:lnTo>
                      <a:pt x="429" y="0"/>
                    </a:lnTo>
                    <a:lnTo>
                      <a:pt x="479" y="27"/>
                    </a:lnTo>
                    <a:lnTo>
                      <a:pt x="488" y="5"/>
                    </a:lnTo>
                    <a:lnTo>
                      <a:pt x="512" y="11"/>
                    </a:lnTo>
                    <a:lnTo>
                      <a:pt x="557" y="51"/>
                    </a:lnTo>
                    <a:lnTo>
                      <a:pt x="541" y="90"/>
                    </a:lnTo>
                    <a:lnTo>
                      <a:pt x="547" y="108"/>
                    </a:lnTo>
                    <a:lnTo>
                      <a:pt x="567" y="100"/>
                    </a:lnTo>
                    <a:lnTo>
                      <a:pt x="581" y="118"/>
                    </a:lnTo>
                    <a:lnTo>
                      <a:pt x="651" y="141"/>
                    </a:lnTo>
                    <a:lnTo>
                      <a:pt x="586" y="137"/>
                    </a:lnTo>
                    <a:lnTo>
                      <a:pt x="654" y="197"/>
                    </a:lnTo>
                    <a:lnTo>
                      <a:pt x="612" y="191"/>
                    </a:lnTo>
                    <a:lnTo>
                      <a:pt x="698" y="246"/>
                    </a:lnTo>
                    <a:lnTo>
                      <a:pt x="719" y="283"/>
                    </a:lnTo>
                    <a:lnTo>
                      <a:pt x="705" y="278"/>
                    </a:lnTo>
                    <a:lnTo>
                      <a:pt x="701" y="288"/>
                    </a:lnTo>
                    <a:lnTo>
                      <a:pt x="420" y="341"/>
                    </a:lnTo>
                    <a:lnTo>
                      <a:pt x="185" y="370"/>
                    </a:lnTo>
                    <a:lnTo>
                      <a:pt x="0" y="395"/>
                    </a:lnTo>
                    <a:lnTo>
                      <a:pt x="67" y="353"/>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1" name="Freeform 123"/>
              <p:cNvSpPr>
                <a:spLocks/>
              </p:cNvSpPr>
              <p:nvPr/>
            </p:nvSpPr>
            <p:spPr bwMode="auto">
              <a:xfrm>
                <a:off x="4955" y="1913"/>
                <a:ext cx="37" cy="94"/>
              </a:xfrm>
              <a:custGeom>
                <a:avLst/>
                <a:gdLst>
                  <a:gd name="T0" fmla="*/ 0 w 39"/>
                  <a:gd name="T1" fmla="*/ 81 h 99"/>
                  <a:gd name="T2" fmla="*/ 9 w 39"/>
                  <a:gd name="T3" fmla="*/ 58 h 99"/>
                  <a:gd name="T4" fmla="*/ 24 w 39"/>
                  <a:gd name="T5" fmla="*/ 45 h 99"/>
                  <a:gd name="T6" fmla="*/ 31 w 39"/>
                  <a:gd name="T7" fmla="*/ 0 h 99"/>
                  <a:gd name="T8" fmla="*/ 13 w 39"/>
                  <a:gd name="T9" fmla="*/ 9 h 99"/>
                  <a:gd name="T10" fmla="*/ 0 w 39"/>
                  <a:gd name="T11" fmla="*/ 53 h 99"/>
                  <a:gd name="T12" fmla="*/ 0 w 39"/>
                  <a:gd name="T13" fmla="*/ 81 h 99"/>
                  <a:gd name="T14" fmla="*/ 0 w 39"/>
                  <a:gd name="T15" fmla="*/ 81 h 9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9"/>
                  <a:gd name="T26" fmla="*/ 39 w 39"/>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9">
                    <a:moveTo>
                      <a:pt x="0" y="99"/>
                    </a:moveTo>
                    <a:lnTo>
                      <a:pt x="13" y="71"/>
                    </a:lnTo>
                    <a:lnTo>
                      <a:pt x="28" y="55"/>
                    </a:lnTo>
                    <a:lnTo>
                      <a:pt x="39" y="0"/>
                    </a:lnTo>
                    <a:lnTo>
                      <a:pt x="17" y="13"/>
                    </a:lnTo>
                    <a:lnTo>
                      <a:pt x="0" y="65"/>
                    </a:lnTo>
                    <a:lnTo>
                      <a:pt x="0" y="99"/>
                    </a:lnTo>
                    <a:close/>
                  </a:path>
                </a:pathLst>
              </a:custGeom>
              <a:solidFill>
                <a:schemeClr val="tx1">
                  <a:lumMod val="50000"/>
                </a:schemeClr>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2" name="Freeform 124"/>
              <p:cNvSpPr>
                <a:spLocks/>
              </p:cNvSpPr>
              <p:nvPr/>
            </p:nvSpPr>
            <p:spPr bwMode="auto">
              <a:xfrm>
                <a:off x="4267" y="2084"/>
                <a:ext cx="750" cy="330"/>
              </a:xfrm>
              <a:custGeom>
                <a:avLst/>
                <a:gdLst>
                  <a:gd name="T0" fmla="*/ 0 w 793"/>
                  <a:gd name="T1" fmla="*/ 246 h 346"/>
                  <a:gd name="T2" fmla="*/ 92 w 793"/>
                  <a:gd name="T3" fmla="*/ 235 h 346"/>
                  <a:gd name="T4" fmla="*/ 145 w 793"/>
                  <a:gd name="T5" fmla="*/ 207 h 346"/>
                  <a:gd name="T6" fmla="*/ 245 w 793"/>
                  <a:gd name="T7" fmla="*/ 197 h 346"/>
                  <a:gd name="T8" fmla="*/ 285 w 793"/>
                  <a:gd name="T9" fmla="*/ 224 h 346"/>
                  <a:gd name="T10" fmla="*/ 351 w 793"/>
                  <a:gd name="T11" fmla="*/ 215 h 346"/>
                  <a:gd name="T12" fmla="*/ 451 w 793"/>
                  <a:gd name="T13" fmla="*/ 286 h 346"/>
                  <a:gd name="T14" fmla="*/ 490 w 793"/>
                  <a:gd name="T15" fmla="*/ 278 h 346"/>
                  <a:gd name="T16" fmla="*/ 545 w 793"/>
                  <a:gd name="T17" fmla="*/ 194 h 346"/>
                  <a:gd name="T18" fmla="*/ 589 w 793"/>
                  <a:gd name="T19" fmla="*/ 176 h 346"/>
                  <a:gd name="T20" fmla="*/ 604 w 793"/>
                  <a:gd name="T21" fmla="*/ 152 h 346"/>
                  <a:gd name="T22" fmla="*/ 554 w 793"/>
                  <a:gd name="T23" fmla="*/ 162 h 346"/>
                  <a:gd name="T24" fmla="*/ 541 w 793"/>
                  <a:gd name="T25" fmla="*/ 145 h 346"/>
                  <a:gd name="T26" fmla="*/ 571 w 793"/>
                  <a:gd name="T27" fmla="*/ 136 h 346"/>
                  <a:gd name="T28" fmla="*/ 571 w 793"/>
                  <a:gd name="T29" fmla="*/ 126 h 346"/>
                  <a:gd name="T30" fmla="*/ 538 w 793"/>
                  <a:gd name="T31" fmla="*/ 113 h 346"/>
                  <a:gd name="T32" fmla="*/ 581 w 793"/>
                  <a:gd name="T33" fmla="*/ 98 h 346"/>
                  <a:gd name="T34" fmla="*/ 579 w 793"/>
                  <a:gd name="T35" fmla="*/ 115 h 346"/>
                  <a:gd name="T36" fmla="*/ 605 w 793"/>
                  <a:gd name="T37" fmla="*/ 115 h 346"/>
                  <a:gd name="T38" fmla="*/ 621 w 793"/>
                  <a:gd name="T39" fmla="*/ 85 h 346"/>
                  <a:gd name="T40" fmla="*/ 631 w 793"/>
                  <a:gd name="T41" fmla="*/ 85 h 346"/>
                  <a:gd name="T42" fmla="*/ 624 w 793"/>
                  <a:gd name="T43" fmla="*/ 57 h 346"/>
                  <a:gd name="T44" fmla="*/ 605 w 793"/>
                  <a:gd name="T45" fmla="*/ 85 h 346"/>
                  <a:gd name="T46" fmla="*/ 586 w 793"/>
                  <a:gd name="T47" fmla="*/ 27 h 346"/>
                  <a:gd name="T48" fmla="*/ 600 w 793"/>
                  <a:gd name="T49" fmla="*/ 23 h 346"/>
                  <a:gd name="T50" fmla="*/ 617 w 793"/>
                  <a:gd name="T51" fmla="*/ 39 h 346"/>
                  <a:gd name="T52" fmla="*/ 604 w 793"/>
                  <a:gd name="T53" fmla="*/ 10 h 346"/>
                  <a:gd name="T54" fmla="*/ 589 w 793"/>
                  <a:gd name="T55" fmla="*/ 0 h 346"/>
                  <a:gd name="T56" fmla="*/ 366 w 793"/>
                  <a:gd name="T57" fmla="*/ 45 h 346"/>
                  <a:gd name="T58" fmla="*/ 179 w 793"/>
                  <a:gd name="T59" fmla="*/ 68 h 346"/>
                  <a:gd name="T60" fmla="*/ 153 w 793"/>
                  <a:gd name="T61" fmla="*/ 120 h 346"/>
                  <a:gd name="T62" fmla="*/ 113 w 793"/>
                  <a:gd name="T63" fmla="*/ 130 h 346"/>
                  <a:gd name="T64" fmla="*/ 94 w 793"/>
                  <a:gd name="T65" fmla="*/ 156 h 346"/>
                  <a:gd name="T66" fmla="*/ 23 w 793"/>
                  <a:gd name="T67" fmla="*/ 199 h 346"/>
                  <a:gd name="T68" fmla="*/ 18 w 793"/>
                  <a:gd name="T69" fmla="*/ 216 h 346"/>
                  <a:gd name="T70" fmla="*/ 0 w 793"/>
                  <a:gd name="T71" fmla="*/ 225 h 346"/>
                  <a:gd name="T72" fmla="*/ 0 w 793"/>
                  <a:gd name="T73" fmla="*/ 246 h 346"/>
                  <a:gd name="T74" fmla="*/ 0 w 793"/>
                  <a:gd name="T75" fmla="*/ 246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5" y="283"/>
                    </a:lnTo>
                    <a:lnTo>
                      <a:pt x="181" y="251"/>
                    </a:lnTo>
                    <a:lnTo>
                      <a:pt x="307" y="238"/>
                    </a:lnTo>
                    <a:lnTo>
                      <a:pt x="359" y="270"/>
                    </a:lnTo>
                    <a:lnTo>
                      <a:pt x="442" y="259"/>
                    </a:lnTo>
                    <a:lnTo>
                      <a:pt x="566" y="346"/>
                    </a:lnTo>
                    <a:lnTo>
                      <a:pt x="615" y="335"/>
                    </a:lnTo>
                    <a:lnTo>
                      <a:pt x="685" y="234"/>
                    </a:lnTo>
                    <a:lnTo>
                      <a:pt x="741" y="213"/>
                    </a:lnTo>
                    <a:lnTo>
                      <a:pt x="759" y="184"/>
                    </a:lnTo>
                    <a:lnTo>
                      <a:pt x="698" y="196"/>
                    </a:lnTo>
                    <a:lnTo>
                      <a:pt x="681" y="175"/>
                    </a:lnTo>
                    <a:lnTo>
                      <a:pt x="719" y="165"/>
                    </a:lnTo>
                    <a:lnTo>
                      <a:pt x="719" y="152"/>
                    </a:lnTo>
                    <a:lnTo>
                      <a:pt x="677" y="137"/>
                    </a:lnTo>
                    <a:lnTo>
                      <a:pt x="730" y="118"/>
                    </a:lnTo>
                    <a:lnTo>
                      <a:pt x="727" y="139"/>
                    </a:lnTo>
                    <a:lnTo>
                      <a:pt x="761" y="139"/>
                    </a:lnTo>
                    <a:lnTo>
                      <a:pt x="780" y="103"/>
                    </a:lnTo>
                    <a:lnTo>
                      <a:pt x="793" y="102"/>
                    </a:lnTo>
                    <a:lnTo>
                      <a:pt x="785" y="69"/>
                    </a:lnTo>
                    <a:lnTo>
                      <a:pt x="761" y="102"/>
                    </a:lnTo>
                    <a:lnTo>
                      <a:pt x="736" y="31"/>
                    </a:lnTo>
                    <a:lnTo>
                      <a:pt x="753" y="27"/>
                    </a:lnTo>
                    <a:lnTo>
                      <a:pt x="775" y="47"/>
                    </a:lnTo>
                    <a:lnTo>
                      <a:pt x="759" y="14"/>
                    </a:lnTo>
                    <a:lnTo>
                      <a:pt x="741" y="0"/>
                    </a:lnTo>
                    <a:lnTo>
                      <a:pt x="460" y="53"/>
                    </a:lnTo>
                    <a:lnTo>
                      <a:pt x="225" y="82"/>
                    </a:lnTo>
                    <a:lnTo>
                      <a:pt x="192" y="145"/>
                    </a:lnTo>
                    <a:lnTo>
                      <a:pt x="142" y="157"/>
                    </a:lnTo>
                    <a:lnTo>
                      <a:pt x="118" y="189"/>
                    </a:lnTo>
                    <a:lnTo>
                      <a:pt x="27" y="241"/>
                    </a:lnTo>
                    <a:lnTo>
                      <a:pt x="22" y="260"/>
                    </a:lnTo>
                    <a:lnTo>
                      <a:pt x="0" y="272"/>
                    </a:lnTo>
                    <a:lnTo>
                      <a:pt x="0" y="298"/>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3" name="Freeform 125"/>
              <p:cNvSpPr>
                <a:spLocks/>
              </p:cNvSpPr>
              <p:nvPr/>
            </p:nvSpPr>
            <p:spPr bwMode="auto">
              <a:xfrm>
                <a:off x="4355" y="2311"/>
                <a:ext cx="447" cy="334"/>
              </a:xfrm>
              <a:custGeom>
                <a:avLst/>
                <a:gdLst>
                  <a:gd name="T0" fmla="*/ 17 w 472"/>
                  <a:gd name="T1" fmla="*/ 37 h 351"/>
                  <a:gd name="T2" fmla="*/ 70 w 472"/>
                  <a:gd name="T3" fmla="*/ 10 h 351"/>
                  <a:gd name="T4" fmla="*/ 171 w 472"/>
                  <a:gd name="T5" fmla="*/ 0 h 351"/>
                  <a:gd name="T6" fmla="*/ 213 w 472"/>
                  <a:gd name="T7" fmla="*/ 27 h 351"/>
                  <a:gd name="T8" fmla="*/ 280 w 472"/>
                  <a:gd name="T9" fmla="*/ 17 h 351"/>
                  <a:gd name="T10" fmla="*/ 380 w 472"/>
                  <a:gd name="T11" fmla="*/ 88 h 351"/>
                  <a:gd name="T12" fmla="*/ 335 w 472"/>
                  <a:gd name="T13" fmla="*/ 144 h 351"/>
                  <a:gd name="T14" fmla="*/ 339 w 472"/>
                  <a:gd name="T15" fmla="*/ 167 h 351"/>
                  <a:gd name="T16" fmla="*/ 263 w 472"/>
                  <a:gd name="T17" fmla="*/ 237 h 351"/>
                  <a:gd name="T18" fmla="*/ 250 w 472"/>
                  <a:gd name="T19" fmla="*/ 240 h 351"/>
                  <a:gd name="T20" fmla="*/ 245 w 472"/>
                  <a:gd name="T21" fmla="*/ 262 h 351"/>
                  <a:gd name="T22" fmla="*/ 228 w 472"/>
                  <a:gd name="T23" fmla="*/ 249 h 351"/>
                  <a:gd name="T24" fmla="*/ 242 w 472"/>
                  <a:gd name="T25" fmla="*/ 269 h 351"/>
                  <a:gd name="T26" fmla="*/ 228 w 472"/>
                  <a:gd name="T27" fmla="*/ 288 h 351"/>
                  <a:gd name="T28" fmla="*/ 215 w 472"/>
                  <a:gd name="T29" fmla="*/ 285 h 351"/>
                  <a:gd name="T30" fmla="*/ 162 w 472"/>
                  <a:gd name="T31" fmla="*/ 203 h 351"/>
                  <a:gd name="T32" fmla="*/ 49 w 472"/>
                  <a:gd name="T33" fmla="*/ 99 h 351"/>
                  <a:gd name="T34" fmla="*/ 0 w 472"/>
                  <a:gd name="T35" fmla="*/ 67 h 351"/>
                  <a:gd name="T36" fmla="*/ 17 w 472"/>
                  <a:gd name="T37" fmla="*/ 37 h 351"/>
                  <a:gd name="T38" fmla="*/ 17 w 472"/>
                  <a:gd name="T39" fmla="*/ 37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2"/>
                  <a:gd name="T61" fmla="*/ 0 h 351"/>
                  <a:gd name="T62" fmla="*/ 472 w 472"/>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2" h="351">
                    <a:moveTo>
                      <a:pt x="21" y="45"/>
                    </a:moveTo>
                    <a:lnTo>
                      <a:pt x="87" y="13"/>
                    </a:lnTo>
                    <a:lnTo>
                      <a:pt x="213" y="0"/>
                    </a:lnTo>
                    <a:lnTo>
                      <a:pt x="265" y="32"/>
                    </a:lnTo>
                    <a:lnTo>
                      <a:pt x="348" y="21"/>
                    </a:lnTo>
                    <a:lnTo>
                      <a:pt x="472" y="108"/>
                    </a:lnTo>
                    <a:lnTo>
                      <a:pt x="417" y="175"/>
                    </a:lnTo>
                    <a:lnTo>
                      <a:pt x="421" y="204"/>
                    </a:lnTo>
                    <a:lnTo>
                      <a:pt x="327" y="289"/>
                    </a:lnTo>
                    <a:lnTo>
                      <a:pt x="311" y="293"/>
                    </a:lnTo>
                    <a:lnTo>
                      <a:pt x="304" y="319"/>
                    </a:lnTo>
                    <a:lnTo>
                      <a:pt x="283" y="304"/>
                    </a:lnTo>
                    <a:lnTo>
                      <a:pt x="301" y="328"/>
                    </a:lnTo>
                    <a:lnTo>
                      <a:pt x="283" y="351"/>
                    </a:lnTo>
                    <a:lnTo>
                      <a:pt x="267" y="348"/>
                    </a:lnTo>
                    <a:lnTo>
                      <a:pt x="202" y="247"/>
                    </a:lnTo>
                    <a:lnTo>
                      <a:pt x="61" y="121"/>
                    </a:lnTo>
                    <a:lnTo>
                      <a:pt x="0" y="82"/>
                    </a:lnTo>
                    <a:lnTo>
                      <a:pt x="21" y="45"/>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4" name="Freeform 126"/>
              <p:cNvSpPr>
                <a:spLocks/>
              </p:cNvSpPr>
              <p:nvPr/>
            </p:nvSpPr>
            <p:spPr bwMode="auto">
              <a:xfrm>
                <a:off x="4916" y="1726"/>
                <a:ext cx="94" cy="151"/>
              </a:xfrm>
              <a:custGeom>
                <a:avLst/>
                <a:gdLst>
                  <a:gd name="T0" fmla="*/ 0 w 99"/>
                  <a:gd name="T1" fmla="*/ 10 h 157"/>
                  <a:gd name="T2" fmla="*/ 11 w 99"/>
                  <a:gd name="T3" fmla="*/ 0 h 157"/>
                  <a:gd name="T4" fmla="*/ 27 w 99"/>
                  <a:gd name="T5" fmla="*/ 0 h 157"/>
                  <a:gd name="T6" fmla="*/ 22 w 99"/>
                  <a:gd name="T7" fmla="*/ 12 h 157"/>
                  <a:gd name="T8" fmla="*/ 17 w 99"/>
                  <a:gd name="T9" fmla="*/ 17 h 157"/>
                  <a:gd name="T10" fmla="*/ 22 w 99"/>
                  <a:gd name="T11" fmla="*/ 31 h 157"/>
                  <a:gd name="T12" fmla="*/ 41 w 99"/>
                  <a:gd name="T13" fmla="*/ 51 h 157"/>
                  <a:gd name="T14" fmla="*/ 44 w 99"/>
                  <a:gd name="T15" fmla="*/ 66 h 157"/>
                  <a:gd name="T16" fmla="*/ 60 w 99"/>
                  <a:gd name="T17" fmla="*/ 84 h 157"/>
                  <a:gd name="T18" fmla="*/ 72 w 99"/>
                  <a:gd name="T19" fmla="*/ 87 h 157"/>
                  <a:gd name="T20" fmla="*/ 77 w 99"/>
                  <a:gd name="T21" fmla="*/ 100 h 157"/>
                  <a:gd name="T22" fmla="*/ 66 w 99"/>
                  <a:gd name="T23" fmla="*/ 109 h 157"/>
                  <a:gd name="T24" fmla="*/ 78 w 99"/>
                  <a:gd name="T25" fmla="*/ 107 h 157"/>
                  <a:gd name="T26" fmla="*/ 81 w 99"/>
                  <a:gd name="T27" fmla="*/ 117 h 157"/>
                  <a:gd name="T28" fmla="*/ 31 w 99"/>
                  <a:gd name="T29" fmla="*/ 127 h 157"/>
                  <a:gd name="T30" fmla="*/ 0 w 99"/>
                  <a:gd name="T31" fmla="*/ 10 h 157"/>
                  <a:gd name="T32" fmla="*/ 0 w 99"/>
                  <a:gd name="T33" fmla="*/ 10 h 1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9"/>
                  <a:gd name="T52" fmla="*/ 0 h 157"/>
                  <a:gd name="T53" fmla="*/ 99 w 99"/>
                  <a:gd name="T54" fmla="*/ 157 h 1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9" h="157">
                    <a:moveTo>
                      <a:pt x="0" y="14"/>
                    </a:moveTo>
                    <a:lnTo>
                      <a:pt x="15" y="0"/>
                    </a:lnTo>
                    <a:lnTo>
                      <a:pt x="33" y="0"/>
                    </a:lnTo>
                    <a:lnTo>
                      <a:pt x="26" y="16"/>
                    </a:lnTo>
                    <a:lnTo>
                      <a:pt x="21" y="21"/>
                    </a:lnTo>
                    <a:lnTo>
                      <a:pt x="26" y="39"/>
                    </a:lnTo>
                    <a:lnTo>
                      <a:pt x="49" y="63"/>
                    </a:lnTo>
                    <a:lnTo>
                      <a:pt x="54" y="82"/>
                    </a:lnTo>
                    <a:lnTo>
                      <a:pt x="73" y="103"/>
                    </a:lnTo>
                    <a:lnTo>
                      <a:pt x="88" y="108"/>
                    </a:lnTo>
                    <a:lnTo>
                      <a:pt x="94" y="123"/>
                    </a:lnTo>
                    <a:lnTo>
                      <a:pt x="81" y="134"/>
                    </a:lnTo>
                    <a:lnTo>
                      <a:pt x="96" y="132"/>
                    </a:lnTo>
                    <a:lnTo>
                      <a:pt x="99" y="144"/>
                    </a:lnTo>
                    <a:lnTo>
                      <a:pt x="39" y="157"/>
                    </a:lnTo>
                    <a:lnTo>
                      <a:pt x="0" y="14"/>
                    </a:lnTo>
                    <a:close/>
                  </a:path>
                </a:pathLst>
              </a:custGeom>
              <a:solidFill>
                <a:srgbClr val="FFFFFF"/>
              </a:solidFill>
              <a:ln w="1270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5" name="Freeform 127"/>
              <p:cNvSpPr>
                <a:spLocks/>
              </p:cNvSpPr>
              <p:nvPr/>
            </p:nvSpPr>
            <p:spPr bwMode="auto">
              <a:xfrm>
                <a:off x="4484" y="1490"/>
                <a:ext cx="511" cy="321"/>
              </a:xfrm>
              <a:custGeom>
                <a:avLst/>
                <a:gdLst>
                  <a:gd name="T0" fmla="*/ 34 w 540"/>
                  <a:gd name="T1" fmla="*/ 275 h 338"/>
                  <a:gd name="T2" fmla="*/ 106 w 540"/>
                  <a:gd name="T3" fmla="*/ 264 h 338"/>
                  <a:gd name="T4" fmla="*/ 366 w 540"/>
                  <a:gd name="T5" fmla="*/ 213 h 338"/>
                  <a:gd name="T6" fmla="*/ 378 w 540"/>
                  <a:gd name="T7" fmla="*/ 202 h 338"/>
                  <a:gd name="T8" fmla="*/ 392 w 540"/>
                  <a:gd name="T9" fmla="*/ 202 h 338"/>
                  <a:gd name="T10" fmla="*/ 409 w 540"/>
                  <a:gd name="T11" fmla="*/ 189 h 338"/>
                  <a:gd name="T12" fmla="*/ 433 w 540"/>
                  <a:gd name="T13" fmla="*/ 158 h 338"/>
                  <a:gd name="T14" fmla="*/ 391 w 540"/>
                  <a:gd name="T15" fmla="*/ 123 h 338"/>
                  <a:gd name="T16" fmla="*/ 389 w 540"/>
                  <a:gd name="T17" fmla="*/ 92 h 338"/>
                  <a:gd name="T18" fmla="*/ 409 w 540"/>
                  <a:gd name="T19" fmla="*/ 47 h 338"/>
                  <a:gd name="T20" fmla="*/ 380 w 540"/>
                  <a:gd name="T21" fmla="*/ 32 h 338"/>
                  <a:gd name="T22" fmla="*/ 349 w 540"/>
                  <a:gd name="T23" fmla="*/ 0 h 338"/>
                  <a:gd name="T24" fmla="*/ 61 w 540"/>
                  <a:gd name="T25" fmla="*/ 54 h 338"/>
                  <a:gd name="T26" fmla="*/ 46 w 540"/>
                  <a:gd name="T27" fmla="*/ 32 h 338"/>
                  <a:gd name="T28" fmla="*/ 0 w 540"/>
                  <a:gd name="T29" fmla="*/ 67 h 338"/>
                  <a:gd name="T30" fmla="*/ 34 w 540"/>
                  <a:gd name="T31" fmla="*/ 275 h 338"/>
                  <a:gd name="T32" fmla="*/ 34 w 540"/>
                  <a:gd name="T33" fmla="*/ 275 h 3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0"/>
                  <a:gd name="T52" fmla="*/ 0 h 338"/>
                  <a:gd name="T53" fmla="*/ 540 w 540"/>
                  <a:gd name="T54" fmla="*/ 338 h 3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0" h="338">
                    <a:moveTo>
                      <a:pt x="42" y="338"/>
                    </a:moveTo>
                    <a:lnTo>
                      <a:pt x="132" y="324"/>
                    </a:lnTo>
                    <a:lnTo>
                      <a:pt x="456" y="262"/>
                    </a:lnTo>
                    <a:lnTo>
                      <a:pt x="471" y="248"/>
                    </a:lnTo>
                    <a:lnTo>
                      <a:pt x="489" y="248"/>
                    </a:lnTo>
                    <a:lnTo>
                      <a:pt x="510" y="233"/>
                    </a:lnTo>
                    <a:lnTo>
                      <a:pt x="540" y="194"/>
                    </a:lnTo>
                    <a:lnTo>
                      <a:pt x="487" y="152"/>
                    </a:lnTo>
                    <a:lnTo>
                      <a:pt x="485" y="113"/>
                    </a:lnTo>
                    <a:lnTo>
                      <a:pt x="510" y="58"/>
                    </a:lnTo>
                    <a:lnTo>
                      <a:pt x="474" y="40"/>
                    </a:lnTo>
                    <a:lnTo>
                      <a:pt x="435" y="0"/>
                    </a:lnTo>
                    <a:lnTo>
                      <a:pt x="76" y="66"/>
                    </a:lnTo>
                    <a:lnTo>
                      <a:pt x="58" y="40"/>
                    </a:lnTo>
                    <a:lnTo>
                      <a:pt x="0" y="83"/>
                    </a:lnTo>
                    <a:lnTo>
                      <a:pt x="42" y="338"/>
                    </a:lnTo>
                    <a:close/>
                  </a:path>
                </a:pathLst>
              </a:custGeom>
              <a:solidFill>
                <a:schemeClr val="tx2">
                  <a:lumMod val="60000"/>
                  <a:lumOff val="4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6" name="Freeform 128"/>
              <p:cNvSpPr>
                <a:spLocks/>
              </p:cNvSpPr>
              <p:nvPr/>
            </p:nvSpPr>
            <p:spPr bwMode="auto">
              <a:xfrm>
                <a:off x="4941" y="1546"/>
                <a:ext cx="109" cy="263"/>
              </a:xfrm>
              <a:custGeom>
                <a:avLst/>
                <a:gdLst>
                  <a:gd name="T0" fmla="*/ 7 w 117"/>
                  <a:gd name="T1" fmla="*/ 154 h 277"/>
                  <a:gd name="T2" fmla="*/ 22 w 117"/>
                  <a:gd name="T3" fmla="*/ 142 h 277"/>
                  <a:gd name="T4" fmla="*/ 46 w 117"/>
                  <a:gd name="T5" fmla="*/ 110 h 277"/>
                  <a:gd name="T6" fmla="*/ 5 w 117"/>
                  <a:gd name="T7" fmla="*/ 77 h 277"/>
                  <a:gd name="T8" fmla="*/ 3 w 117"/>
                  <a:gd name="T9" fmla="*/ 45 h 277"/>
                  <a:gd name="T10" fmla="*/ 22 w 117"/>
                  <a:gd name="T11" fmla="*/ 0 h 277"/>
                  <a:gd name="T12" fmla="*/ 84 w 117"/>
                  <a:gd name="T13" fmla="*/ 24 h 277"/>
                  <a:gd name="T14" fmla="*/ 85 w 117"/>
                  <a:gd name="T15" fmla="*/ 30 h 277"/>
                  <a:gd name="T16" fmla="*/ 77 w 117"/>
                  <a:gd name="T17" fmla="*/ 56 h 277"/>
                  <a:gd name="T18" fmla="*/ 71 w 117"/>
                  <a:gd name="T19" fmla="*/ 61 h 277"/>
                  <a:gd name="T20" fmla="*/ 70 w 117"/>
                  <a:gd name="T21" fmla="*/ 74 h 277"/>
                  <a:gd name="T22" fmla="*/ 76 w 117"/>
                  <a:gd name="T23" fmla="*/ 78 h 277"/>
                  <a:gd name="T24" fmla="*/ 91 w 117"/>
                  <a:gd name="T25" fmla="*/ 74 h 277"/>
                  <a:gd name="T26" fmla="*/ 91 w 117"/>
                  <a:gd name="T27" fmla="*/ 112 h 277"/>
                  <a:gd name="T28" fmla="*/ 91 w 117"/>
                  <a:gd name="T29" fmla="*/ 136 h 277"/>
                  <a:gd name="T30" fmla="*/ 91 w 117"/>
                  <a:gd name="T31" fmla="*/ 149 h 277"/>
                  <a:gd name="T32" fmla="*/ 86 w 117"/>
                  <a:gd name="T33" fmla="*/ 160 h 277"/>
                  <a:gd name="T34" fmla="*/ 80 w 117"/>
                  <a:gd name="T35" fmla="*/ 161 h 277"/>
                  <a:gd name="T36" fmla="*/ 82 w 117"/>
                  <a:gd name="T37" fmla="*/ 172 h 277"/>
                  <a:gd name="T38" fmla="*/ 59 w 117"/>
                  <a:gd name="T39" fmla="*/ 225 h 277"/>
                  <a:gd name="T40" fmla="*/ 55 w 117"/>
                  <a:gd name="T41" fmla="*/ 225 h 277"/>
                  <a:gd name="T42" fmla="*/ 52 w 117"/>
                  <a:gd name="T43" fmla="*/ 205 h 277"/>
                  <a:gd name="T44" fmla="*/ 37 w 117"/>
                  <a:gd name="T45" fmla="*/ 205 h 277"/>
                  <a:gd name="T46" fmla="*/ 7 w 117"/>
                  <a:gd name="T47" fmla="*/ 185 h 277"/>
                  <a:gd name="T48" fmla="*/ 0 w 117"/>
                  <a:gd name="T49" fmla="*/ 168 h 277"/>
                  <a:gd name="T50" fmla="*/ 7 w 117"/>
                  <a:gd name="T51" fmla="*/ 154 h 277"/>
                  <a:gd name="T52" fmla="*/ 7 w 117"/>
                  <a:gd name="T53" fmla="*/ 154 h 2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7"/>
                  <a:gd name="T83" fmla="*/ 117 w 117"/>
                  <a:gd name="T84" fmla="*/ 277 h 2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7">
                    <a:moveTo>
                      <a:pt x="7" y="190"/>
                    </a:moveTo>
                    <a:lnTo>
                      <a:pt x="28" y="175"/>
                    </a:lnTo>
                    <a:lnTo>
                      <a:pt x="58" y="136"/>
                    </a:lnTo>
                    <a:lnTo>
                      <a:pt x="5" y="94"/>
                    </a:lnTo>
                    <a:lnTo>
                      <a:pt x="3" y="55"/>
                    </a:lnTo>
                    <a:lnTo>
                      <a:pt x="28" y="0"/>
                    </a:lnTo>
                    <a:lnTo>
                      <a:pt x="107" y="28"/>
                    </a:lnTo>
                    <a:lnTo>
                      <a:pt x="109" y="38"/>
                    </a:lnTo>
                    <a:lnTo>
                      <a:pt x="99" y="68"/>
                    </a:lnTo>
                    <a:lnTo>
                      <a:pt x="91" y="75"/>
                    </a:lnTo>
                    <a:lnTo>
                      <a:pt x="89" y="91"/>
                    </a:lnTo>
                    <a:lnTo>
                      <a:pt x="97" y="96"/>
                    </a:lnTo>
                    <a:lnTo>
                      <a:pt x="117" y="91"/>
                    </a:lnTo>
                    <a:lnTo>
                      <a:pt x="117" y="138"/>
                    </a:lnTo>
                    <a:lnTo>
                      <a:pt x="117" y="167"/>
                    </a:lnTo>
                    <a:lnTo>
                      <a:pt x="117" y="183"/>
                    </a:lnTo>
                    <a:lnTo>
                      <a:pt x="110" y="198"/>
                    </a:lnTo>
                    <a:lnTo>
                      <a:pt x="102" y="199"/>
                    </a:lnTo>
                    <a:lnTo>
                      <a:pt x="105" y="212"/>
                    </a:lnTo>
                    <a:lnTo>
                      <a:pt x="76" y="277"/>
                    </a:lnTo>
                    <a:lnTo>
                      <a:pt x="70" y="277"/>
                    </a:lnTo>
                    <a:lnTo>
                      <a:pt x="67" y="253"/>
                    </a:lnTo>
                    <a:lnTo>
                      <a:pt x="47" y="253"/>
                    </a:lnTo>
                    <a:lnTo>
                      <a:pt x="7" y="227"/>
                    </a:lnTo>
                    <a:lnTo>
                      <a:pt x="0" y="206"/>
                    </a:lnTo>
                    <a:lnTo>
                      <a:pt x="7" y="190"/>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7" name="Freeform 129"/>
              <p:cNvSpPr>
                <a:spLocks/>
              </p:cNvSpPr>
              <p:nvPr/>
            </p:nvSpPr>
            <p:spPr bwMode="auto">
              <a:xfrm>
                <a:off x="4539" y="1134"/>
                <a:ext cx="522" cy="458"/>
              </a:xfrm>
              <a:custGeom>
                <a:avLst/>
                <a:gdLst>
                  <a:gd name="T0" fmla="*/ 14 w 552"/>
                  <a:gd name="T1" fmla="*/ 362 h 481"/>
                  <a:gd name="T2" fmla="*/ 303 w 552"/>
                  <a:gd name="T3" fmla="*/ 308 h 481"/>
                  <a:gd name="T4" fmla="*/ 333 w 552"/>
                  <a:gd name="T5" fmla="*/ 340 h 481"/>
                  <a:gd name="T6" fmla="*/ 361 w 552"/>
                  <a:gd name="T7" fmla="*/ 354 h 481"/>
                  <a:gd name="T8" fmla="*/ 425 w 552"/>
                  <a:gd name="T9" fmla="*/ 378 h 481"/>
                  <a:gd name="T10" fmla="*/ 429 w 552"/>
                  <a:gd name="T11" fmla="*/ 395 h 481"/>
                  <a:gd name="T12" fmla="*/ 440 w 552"/>
                  <a:gd name="T13" fmla="*/ 370 h 481"/>
                  <a:gd name="T14" fmla="*/ 442 w 552"/>
                  <a:gd name="T15" fmla="*/ 337 h 481"/>
                  <a:gd name="T16" fmla="*/ 429 w 552"/>
                  <a:gd name="T17" fmla="*/ 275 h 481"/>
                  <a:gd name="T18" fmla="*/ 429 w 552"/>
                  <a:gd name="T19" fmla="*/ 208 h 481"/>
                  <a:gd name="T20" fmla="*/ 399 w 552"/>
                  <a:gd name="T21" fmla="*/ 110 h 481"/>
                  <a:gd name="T22" fmla="*/ 393 w 552"/>
                  <a:gd name="T23" fmla="*/ 68 h 481"/>
                  <a:gd name="T24" fmla="*/ 374 w 552"/>
                  <a:gd name="T25" fmla="*/ 0 h 481"/>
                  <a:gd name="T26" fmla="*/ 281 w 552"/>
                  <a:gd name="T27" fmla="*/ 24 h 481"/>
                  <a:gd name="T28" fmla="*/ 229 w 552"/>
                  <a:gd name="T29" fmla="*/ 79 h 481"/>
                  <a:gd name="T30" fmla="*/ 226 w 552"/>
                  <a:gd name="T31" fmla="*/ 93 h 481"/>
                  <a:gd name="T32" fmla="*/ 197 w 552"/>
                  <a:gd name="T33" fmla="*/ 127 h 481"/>
                  <a:gd name="T34" fmla="*/ 205 w 552"/>
                  <a:gd name="T35" fmla="*/ 138 h 481"/>
                  <a:gd name="T36" fmla="*/ 211 w 552"/>
                  <a:gd name="T37" fmla="*/ 148 h 481"/>
                  <a:gd name="T38" fmla="*/ 205 w 552"/>
                  <a:gd name="T39" fmla="*/ 150 h 481"/>
                  <a:gd name="T40" fmla="*/ 215 w 552"/>
                  <a:gd name="T41" fmla="*/ 163 h 481"/>
                  <a:gd name="T42" fmla="*/ 216 w 552"/>
                  <a:gd name="T43" fmla="*/ 176 h 481"/>
                  <a:gd name="T44" fmla="*/ 188 w 552"/>
                  <a:gd name="T45" fmla="*/ 204 h 481"/>
                  <a:gd name="T46" fmla="*/ 145 w 552"/>
                  <a:gd name="T47" fmla="*/ 215 h 481"/>
                  <a:gd name="T48" fmla="*/ 134 w 552"/>
                  <a:gd name="T49" fmla="*/ 224 h 481"/>
                  <a:gd name="T50" fmla="*/ 119 w 552"/>
                  <a:gd name="T51" fmla="*/ 217 h 481"/>
                  <a:gd name="T52" fmla="*/ 71 w 552"/>
                  <a:gd name="T53" fmla="*/ 222 h 481"/>
                  <a:gd name="T54" fmla="*/ 37 w 552"/>
                  <a:gd name="T55" fmla="*/ 237 h 481"/>
                  <a:gd name="T56" fmla="*/ 37 w 552"/>
                  <a:gd name="T57" fmla="*/ 256 h 481"/>
                  <a:gd name="T58" fmla="*/ 42 w 552"/>
                  <a:gd name="T59" fmla="*/ 267 h 481"/>
                  <a:gd name="T60" fmla="*/ 48 w 552"/>
                  <a:gd name="T61" fmla="*/ 267 h 481"/>
                  <a:gd name="T62" fmla="*/ 53 w 552"/>
                  <a:gd name="T63" fmla="*/ 282 h 481"/>
                  <a:gd name="T64" fmla="*/ 43 w 552"/>
                  <a:gd name="T65" fmla="*/ 290 h 481"/>
                  <a:gd name="T66" fmla="*/ 40 w 552"/>
                  <a:gd name="T67" fmla="*/ 303 h 481"/>
                  <a:gd name="T68" fmla="*/ 0 w 552"/>
                  <a:gd name="T69" fmla="*/ 340 h 481"/>
                  <a:gd name="T70" fmla="*/ 14 w 552"/>
                  <a:gd name="T71" fmla="*/ 362 h 481"/>
                  <a:gd name="T72" fmla="*/ 14 w 552"/>
                  <a:gd name="T73" fmla="*/ 362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0"/>
                    </a:moveTo>
                    <a:lnTo>
                      <a:pt x="377" y="374"/>
                    </a:lnTo>
                    <a:lnTo>
                      <a:pt x="416" y="414"/>
                    </a:lnTo>
                    <a:lnTo>
                      <a:pt x="452" y="432"/>
                    </a:lnTo>
                    <a:lnTo>
                      <a:pt x="531" y="460"/>
                    </a:lnTo>
                    <a:lnTo>
                      <a:pt x="537" y="481"/>
                    </a:lnTo>
                    <a:lnTo>
                      <a:pt x="550" y="452"/>
                    </a:lnTo>
                    <a:lnTo>
                      <a:pt x="552" y="411"/>
                    </a:lnTo>
                    <a:lnTo>
                      <a:pt x="537" y="334"/>
                    </a:lnTo>
                    <a:lnTo>
                      <a:pt x="537" y="253"/>
                    </a:lnTo>
                    <a:lnTo>
                      <a:pt x="499" y="134"/>
                    </a:lnTo>
                    <a:lnTo>
                      <a:pt x="492" y="83"/>
                    </a:lnTo>
                    <a:lnTo>
                      <a:pt x="468" y="0"/>
                    </a:lnTo>
                    <a:lnTo>
                      <a:pt x="351" y="28"/>
                    </a:lnTo>
                    <a:lnTo>
                      <a:pt x="287" y="96"/>
                    </a:lnTo>
                    <a:lnTo>
                      <a:pt x="283" y="113"/>
                    </a:lnTo>
                    <a:lnTo>
                      <a:pt x="246" y="154"/>
                    </a:lnTo>
                    <a:lnTo>
                      <a:pt x="256" y="168"/>
                    </a:lnTo>
                    <a:lnTo>
                      <a:pt x="264" y="180"/>
                    </a:lnTo>
                    <a:lnTo>
                      <a:pt x="257" y="183"/>
                    </a:lnTo>
                    <a:lnTo>
                      <a:pt x="269" y="199"/>
                    </a:lnTo>
                    <a:lnTo>
                      <a:pt x="270" y="214"/>
                    </a:lnTo>
                    <a:lnTo>
                      <a:pt x="235" y="248"/>
                    </a:lnTo>
                    <a:lnTo>
                      <a:pt x="181" y="262"/>
                    </a:lnTo>
                    <a:lnTo>
                      <a:pt x="168" y="272"/>
                    </a:lnTo>
                    <a:lnTo>
                      <a:pt x="149" y="264"/>
                    </a:lnTo>
                    <a:lnTo>
                      <a:pt x="89" y="270"/>
                    </a:lnTo>
                    <a:lnTo>
                      <a:pt x="45" y="288"/>
                    </a:lnTo>
                    <a:lnTo>
                      <a:pt x="45" y="311"/>
                    </a:lnTo>
                    <a:lnTo>
                      <a:pt x="53" y="325"/>
                    </a:lnTo>
                    <a:lnTo>
                      <a:pt x="60" y="325"/>
                    </a:lnTo>
                    <a:lnTo>
                      <a:pt x="66" y="343"/>
                    </a:lnTo>
                    <a:lnTo>
                      <a:pt x="55" y="353"/>
                    </a:lnTo>
                    <a:lnTo>
                      <a:pt x="50" y="369"/>
                    </a:lnTo>
                    <a:lnTo>
                      <a:pt x="0" y="414"/>
                    </a:lnTo>
                    <a:lnTo>
                      <a:pt x="18" y="440"/>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8" name="Freeform 130"/>
              <p:cNvSpPr>
                <a:spLocks/>
              </p:cNvSpPr>
              <p:nvPr/>
            </p:nvSpPr>
            <p:spPr bwMode="auto">
              <a:xfrm>
                <a:off x="5024" y="1610"/>
                <a:ext cx="14" cy="20"/>
              </a:xfrm>
              <a:custGeom>
                <a:avLst/>
                <a:gdLst>
                  <a:gd name="T0" fmla="*/ 0 w 15"/>
                  <a:gd name="T1" fmla="*/ 16 h 23"/>
                  <a:gd name="T2" fmla="*/ 2 w 15"/>
                  <a:gd name="T3" fmla="*/ 5 h 23"/>
                  <a:gd name="T4" fmla="*/ 7 w 15"/>
                  <a:gd name="T5" fmla="*/ 0 h 23"/>
                  <a:gd name="T6" fmla="*/ 11 w 15"/>
                  <a:gd name="T7" fmla="*/ 5 h 23"/>
                  <a:gd name="T8" fmla="*/ 0 w 15"/>
                  <a:gd name="T9" fmla="*/ 16 h 23"/>
                  <a:gd name="T10" fmla="*/ 0 w 15"/>
                  <a:gd name="T11" fmla="*/ 16 h 23"/>
                  <a:gd name="T12" fmla="*/ 0 w 15"/>
                  <a:gd name="T13" fmla="*/ 16 h 23"/>
                  <a:gd name="T14" fmla="*/ 0 60000 65536"/>
                  <a:gd name="T15" fmla="*/ 0 60000 65536"/>
                  <a:gd name="T16" fmla="*/ 0 60000 65536"/>
                  <a:gd name="T17" fmla="*/ 0 60000 65536"/>
                  <a:gd name="T18" fmla="*/ 0 60000 65536"/>
                  <a:gd name="T19" fmla="*/ 0 60000 65536"/>
                  <a:gd name="T20" fmla="*/ 0 60000 65536"/>
                  <a:gd name="T21" fmla="*/ 0 w 15"/>
                  <a:gd name="T22" fmla="*/ 0 h 23"/>
                  <a:gd name="T23" fmla="*/ 15 w 1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3">
                    <a:moveTo>
                      <a:pt x="0" y="23"/>
                    </a:moveTo>
                    <a:lnTo>
                      <a:pt x="2" y="7"/>
                    </a:lnTo>
                    <a:lnTo>
                      <a:pt x="10" y="0"/>
                    </a:lnTo>
                    <a:lnTo>
                      <a:pt x="15" y="5"/>
                    </a:lnTo>
                    <a:lnTo>
                      <a:pt x="0" y="23"/>
                    </a:lnTo>
                    <a:close/>
                  </a:path>
                </a:pathLst>
              </a:custGeom>
              <a:solidFill>
                <a:srgbClr val="A9EBD9"/>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39" name="Freeform 131"/>
              <p:cNvSpPr>
                <a:spLocks/>
              </p:cNvSpPr>
              <p:nvPr/>
            </p:nvSpPr>
            <p:spPr bwMode="auto">
              <a:xfrm>
                <a:off x="5039" y="1524"/>
                <a:ext cx="163" cy="93"/>
              </a:xfrm>
              <a:custGeom>
                <a:avLst/>
                <a:gdLst>
                  <a:gd name="T0" fmla="*/ 9 w 172"/>
                  <a:gd name="T1" fmla="*/ 80 h 98"/>
                  <a:gd name="T2" fmla="*/ 59 w 172"/>
                  <a:gd name="T3" fmla="*/ 52 h 98"/>
                  <a:gd name="T4" fmla="*/ 93 w 172"/>
                  <a:gd name="T5" fmla="*/ 37 h 98"/>
                  <a:gd name="T6" fmla="*/ 58 w 172"/>
                  <a:gd name="T7" fmla="*/ 62 h 98"/>
                  <a:gd name="T8" fmla="*/ 60 w 172"/>
                  <a:gd name="T9" fmla="*/ 62 h 98"/>
                  <a:gd name="T10" fmla="*/ 113 w 172"/>
                  <a:gd name="T11" fmla="*/ 27 h 98"/>
                  <a:gd name="T12" fmla="*/ 138 w 172"/>
                  <a:gd name="T13" fmla="*/ 4 h 98"/>
                  <a:gd name="T14" fmla="*/ 136 w 172"/>
                  <a:gd name="T15" fmla="*/ 0 h 98"/>
                  <a:gd name="T16" fmla="*/ 113 w 172"/>
                  <a:gd name="T17" fmla="*/ 12 h 98"/>
                  <a:gd name="T18" fmla="*/ 110 w 172"/>
                  <a:gd name="T19" fmla="*/ 10 h 98"/>
                  <a:gd name="T20" fmla="*/ 99 w 172"/>
                  <a:gd name="T21" fmla="*/ 27 h 98"/>
                  <a:gd name="T22" fmla="*/ 92 w 172"/>
                  <a:gd name="T23" fmla="*/ 27 h 98"/>
                  <a:gd name="T24" fmla="*/ 109 w 172"/>
                  <a:gd name="T25" fmla="*/ 0 h 98"/>
                  <a:gd name="T26" fmla="*/ 90 w 172"/>
                  <a:gd name="T27" fmla="*/ 22 h 98"/>
                  <a:gd name="T28" fmla="*/ 27 w 172"/>
                  <a:gd name="T29" fmla="*/ 42 h 98"/>
                  <a:gd name="T30" fmla="*/ 16 w 172"/>
                  <a:gd name="T31" fmla="*/ 58 h 98"/>
                  <a:gd name="T32" fmla="*/ 8 w 172"/>
                  <a:gd name="T33" fmla="*/ 60 h 98"/>
                  <a:gd name="T34" fmla="*/ 0 w 172"/>
                  <a:gd name="T35" fmla="*/ 72 h 98"/>
                  <a:gd name="T36" fmla="*/ 9 w 172"/>
                  <a:gd name="T37" fmla="*/ 80 h 98"/>
                  <a:gd name="T38" fmla="*/ 9 w 172"/>
                  <a:gd name="T39" fmla="*/ 80 h 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
                  <a:gd name="T61" fmla="*/ 0 h 98"/>
                  <a:gd name="T62" fmla="*/ 172 w 172"/>
                  <a:gd name="T63" fmla="*/ 98 h 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 h="98">
                    <a:moveTo>
                      <a:pt x="13" y="98"/>
                    </a:moveTo>
                    <a:lnTo>
                      <a:pt x="73" y="64"/>
                    </a:lnTo>
                    <a:lnTo>
                      <a:pt x="115" y="45"/>
                    </a:lnTo>
                    <a:lnTo>
                      <a:pt x="72" y="76"/>
                    </a:lnTo>
                    <a:lnTo>
                      <a:pt x="75" y="77"/>
                    </a:lnTo>
                    <a:lnTo>
                      <a:pt x="140" y="34"/>
                    </a:lnTo>
                    <a:lnTo>
                      <a:pt x="172" y="4"/>
                    </a:lnTo>
                    <a:lnTo>
                      <a:pt x="169" y="0"/>
                    </a:lnTo>
                    <a:lnTo>
                      <a:pt x="140" y="16"/>
                    </a:lnTo>
                    <a:lnTo>
                      <a:pt x="136" y="14"/>
                    </a:lnTo>
                    <a:lnTo>
                      <a:pt x="122" y="34"/>
                    </a:lnTo>
                    <a:lnTo>
                      <a:pt x="114" y="34"/>
                    </a:lnTo>
                    <a:lnTo>
                      <a:pt x="135" y="0"/>
                    </a:lnTo>
                    <a:lnTo>
                      <a:pt x="112" y="26"/>
                    </a:lnTo>
                    <a:lnTo>
                      <a:pt x="34" y="51"/>
                    </a:lnTo>
                    <a:lnTo>
                      <a:pt x="20" y="71"/>
                    </a:lnTo>
                    <a:lnTo>
                      <a:pt x="8" y="74"/>
                    </a:lnTo>
                    <a:lnTo>
                      <a:pt x="0" y="89"/>
                    </a:lnTo>
                    <a:lnTo>
                      <a:pt x="13" y="98"/>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40" name="Freeform 132"/>
              <p:cNvSpPr>
                <a:spLocks/>
              </p:cNvSpPr>
              <p:nvPr/>
            </p:nvSpPr>
            <p:spPr bwMode="auto">
              <a:xfrm>
                <a:off x="5047" y="1422"/>
                <a:ext cx="152" cy="142"/>
              </a:xfrm>
              <a:custGeom>
                <a:avLst/>
                <a:gdLst>
                  <a:gd name="T0" fmla="*/ 11 w 161"/>
                  <a:gd name="T1" fmla="*/ 89 h 149"/>
                  <a:gd name="T2" fmla="*/ 9 w 161"/>
                  <a:gd name="T3" fmla="*/ 123 h 149"/>
                  <a:gd name="T4" fmla="*/ 22 w 161"/>
                  <a:gd name="T5" fmla="*/ 120 h 149"/>
                  <a:gd name="T6" fmla="*/ 45 w 161"/>
                  <a:gd name="T7" fmla="*/ 102 h 149"/>
                  <a:gd name="T8" fmla="*/ 53 w 161"/>
                  <a:gd name="T9" fmla="*/ 85 h 149"/>
                  <a:gd name="T10" fmla="*/ 58 w 161"/>
                  <a:gd name="T11" fmla="*/ 89 h 149"/>
                  <a:gd name="T12" fmla="*/ 92 w 161"/>
                  <a:gd name="T13" fmla="*/ 80 h 149"/>
                  <a:gd name="T14" fmla="*/ 93 w 161"/>
                  <a:gd name="T15" fmla="*/ 73 h 149"/>
                  <a:gd name="T16" fmla="*/ 98 w 161"/>
                  <a:gd name="T17" fmla="*/ 76 h 149"/>
                  <a:gd name="T18" fmla="*/ 105 w 161"/>
                  <a:gd name="T19" fmla="*/ 71 h 149"/>
                  <a:gd name="T20" fmla="*/ 115 w 161"/>
                  <a:gd name="T21" fmla="*/ 69 h 149"/>
                  <a:gd name="T22" fmla="*/ 128 w 161"/>
                  <a:gd name="T23" fmla="*/ 63 h 149"/>
                  <a:gd name="T24" fmla="*/ 115 w 161"/>
                  <a:gd name="T25" fmla="*/ 0 h 149"/>
                  <a:gd name="T26" fmla="*/ 0 w 161"/>
                  <a:gd name="T27" fmla="*/ 27 h 149"/>
                  <a:gd name="T28" fmla="*/ 11 w 161"/>
                  <a:gd name="T29" fmla="*/ 89 h 149"/>
                  <a:gd name="T30" fmla="*/ 11 w 161"/>
                  <a:gd name="T31" fmla="*/ 89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1"/>
                  <a:gd name="T49" fmla="*/ 0 h 149"/>
                  <a:gd name="T50" fmla="*/ 161 w 161"/>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1" h="149">
                    <a:moveTo>
                      <a:pt x="15" y="108"/>
                    </a:moveTo>
                    <a:lnTo>
                      <a:pt x="13" y="149"/>
                    </a:lnTo>
                    <a:lnTo>
                      <a:pt x="26" y="145"/>
                    </a:lnTo>
                    <a:lnTo>
                      <a:pt x="57" y="123"/>
                    </a:lnTo>
                    <a:lnTo>
                      <a:pt x="67" y="103"/>
                    </a:lnTo>
                    <a:lnTo>
                      <a:pt x="73" y="108"/>
                    </a:lnTo>
                    <a:lnTo>
                      <a:pt x="115" y="97"/>
                    </a:lnTo>
                    <a:lnTo>
                      <a:pt x="117" y="89"/>
                    </a:lnTo>
                    <a:lnTo>
                      <a:pt x="124" y="92"/>
                    </a:lnTo>
                    <a:lnTo>
                      <a:pt x="132" y="86"/>
                    </a:lnTo>
                    <a:lnTo>
                      <a:pt x="145" y="84"/>
                    </a:lnTo>
                    <a:lnTo>
                      <a:pt x="161" y="76"/>
                    </a:lnTo>
                    <a:lnTo>
                      <a:pt x="145" y="0"/>
                    </a:lnTo>
                    <a:lnTo>
                      <a:pt x="0" y="31"/>
                    </a:lnTo>
                    <a:lnTo>
                      <a:pt x="15" y="108"/>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41" name="Freeform 133"/>
              <p:cNvSpPr>
                <a:spLocks/>
              </p:cNvSpPr>
              <p:nvPr/>
            </p:nvSpPr>
            <p:spPr bwMode="auto">
              <a:xfrm>
                <a:off x="5184" y="1415"/>
                <a:ext cx="68" cy="79"/>
              </a:xfrm>
              <a:custGeom>
                <a:avLst/>
                <a:gdLst>
                  <a:gd name="T0" fmla="*/ 12 w 72"/>
                  <a:gd name="T1" fmla="*/ 66 h 84"/>
                  <a:gd name="T2" fmla="*/ 38 w 72"/>
                  <a:gd name="T3" fmla="*/ 57 h 84"/>
                  <a:gd name="T4" fmla="*/ 38 w 72"/>
                  <a:gd name="T5" fmla="*/ 31 h 84"/>
                  <a:gd name="T6" fmla="*/ 43 w 72"/>
                  <a:gd name="T7" fmla="*/ 37 h 84"/>
                  <a:gd name="T8" fmla="*/ 44 w 72"/>
                  <a:gd name="T9" fmla="*/ 49 h 84"/>
                  <a:gd name="T10" fmla="*/ 50 w 72"/>
                  <a:gd name="T11" fmla="*/ 49 h 84"/>
                  <a:gd name="T12" fmla="*/ 57 w 72"/>
                  <a:gd name="T13" fmla="*/ 37 h 84"/>
                  <a:gd name="T14" fmla="*/ 50 w 72"/>
                  <a:gd name="T15" fmla="*/ 23 h 84"/>
                  <a:gd name="T16" fmla="*/ 38 w 72"/>
                  <a:gd name="T17" fmla="*/ 21 h 84"/>
                  <a:gd name="T18" fmla="*/ 27 w 72"/>
                  <a:gd name="T19" fmla="*/ 3 h 84"/>
                  <a:gd name="T20" fmla="*/ 21 w 72"/>
                  <a:gd name="T21" fmla="*/ 0 h 84"/>
                  <a:gd name="T22" fmla="*/ 0 w 72"/>
                  <a:gd name="T23" fmla="*/ 8 h 84"/>
                  <a:gd name="T24" fmla="*/ 12 w 72"/>
                  <a:gd name="T25" fmla="*/ 66 h 84"/>
                  <a:gd name="T26" fmla="*/ 12 w 72"/>
                  <a:gd name="T27" fmla="*/ 66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84"/>
                  <a:gd name="T44" fmla="*/ 72 w 72"/>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84">
                    <a:moveTo>
                      <a:pt x="16" y="84"/>
                    </a:moveTo>
                    <a:lnTo>
                      <a:pt x="47" y="73"/>
                    </a:lnTo>
                    <a:lnTo>
                      <a:pt x="47" y="39"/>
                    </a:lnTo>
                    <a:lnTo>
                      <a:pt x="55" y="47"/>
                    </a:lnTo>
                    <a:lnTo>
                      <a:pt x="56" y="63"/>
                    </a:lnTo>
                    <a:lnTo>
                      <a:pt x="63" y="63"/>
                    </a:lnTo>
                    <a:lnTo>
                      <a:pt x="72" y="47"/>
                    </a:lnTo>
                    <a:lnTo>
                      <a:pt x="63" y="29"/>
                    </a:lnTo>
                    <a:lnTo>
                      <a:pt x="47" y="26"/>
                    </a:lnTo>
                    <a:lnTo>
                      <a:pt x="35" y="3"/>
                    </a:lnTo>
                    <a:lnTo>
                      <a:pt x="25" y="0"/>
                    </a:lnTo>
                    <a:lnTo>
                      <a:pt x="0" y="8"/>
                    </a:lnTo>
                    <a:lnTo>
                      <a:pt x="16" y="84"/>
                    </a:lnTo>
                    <a:close/>
                  </a:path>
                </a:pathLst>
              </a:custGeom>
              <a:solidFill>
                <a:schemeClr val="bg1">
                  <a:lumMod val="40000"/>
                  <a:lumOff val="6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42" name="Freeform 134"/>
              <p:cNvSpPr>
                <a:spLocks/>
              </p:cNvSpPr>
              <p:nvPr/>
            </p:nvSpPr>
            <p:spPr bwMode="auto">
              <a:xfrm>
                <a:off x="5047" y="1315"/>
                <a:ext cx="291" cy="145"/>
              </a:xfrm>
              <a:custGeom>
                <a:avLst/>
                <a:gdLst>
                  <a:gd name="T0" fmla="*/ 0 w 311"/>
                  <a:gd name="T1" fmla="*/ 116 h 153"/>
                  <a:gd name="T2" fmla="*/ 116 w 311"/>
                  <a:gd name="T3" fmla="*/ 91 h 153"/>
                  <a:gd name="T4" fmla="*/ 136 w 311"/>
                  <a:gd name="T5" fmla="*/ 85 h 153"/>
                  <a:gd name="T6" fmla="*/ 144 w 311"/>
                  <a:gd name="T7" fmla="*/ 87 h 153"/>
                  <a:gd name="T8" fmla="*/ 154 w 311"/>
                  <a:gd name="T9" fmla="*/ 106 h 153"/>
                  <a:gd name="T10" fmla="*/ 166 w 311"/>
                  <a:gd name="T11" fmla="*/ 108 h 153"/>
                  <a:gd name="T12" fmla="*/ 173 w 311"/>
                  <a:gd name="T13" fmla="*/ 122 h 153"/>
                  <a:gd name="T14" fmla="*/ 182 w 311"/>
                  <a:gd name="T15" fmla="*/ 123 h 153"/>
                  <a:gd name="T16" fmla="*/ 190 w 311"/>
                  <a:gd name="T17" fmla="*/ 109 h 153"/>
                  <a:gd name="T18" fmla="*/ 194 w 311"/>
                  <a:gd name="T19" fmla="*/ 98 h 153"/>
                  <a:gd name="T20" fmla="*/ 204 w 311"/>
                  <a:gd name="T21" fmla="*/ 113 h 153"/>
                  <a:gd name="T22" fmla="*/ 249 w 311"/>
                  <a:gd name="T23" fmla="*/ 100 h 153"/>
                  <a:gd name="T24" fmla="*/ 246 w 311"/>
                  <a:gd name="T25" fmla="*/ 82 h 153"/>
                  <a:gd name="T26" fmla="*/ 233 w 311"/>
                  <a:gd name="T27" fmla="*/ 60 h 153"/>
                  <a:gd name="T28" fmla="*/ 226 w 311"/>
                  <a:gd name="T29" fmla="*/ 57 h 153"/>
                  <a:gd name="T30" fmla="*/ 219 w 311"/>
                  <a:gd name="T31" fmla="*/ 58 h 153"/>
                  <a:gd name="T32" fmla="*/ 220 w 311"/>
                  <a:gd name="T33" fmla="*/ 62 h 153"/>
                  <a:gd name="T34" fmla="*/ 231 w 311"/>
                  <a:gd name="T35" fmla="*/ 63 h 153"/>
                  <a:gd name="T36" fmla="*/ 235 w 311"/>
                  <a:gd name="T37" fmla="*/ 85 h 153"/>
                  <a:gd name="T38" fmla="*/ 216 w 311"/>
                  <a:gd name="T39" fmla="*/ 92 h 153"/>
                  <a:gd name="T40" fmla="*/ 190 w 311"/>
                  <a:gd name="T41" fmla="*/ 75 h 153"/>
                  <a:gd name="T42" fmla="*/ 182 w 311"/>
                  <a:gd name="T43" fmla="*/ 57 h 153"/>
                  <a:gd name="T44" fmla="*/ 170 w 311"/>
                  <a:gd name="T45" fmla="*/ 52 h 153"/>
                  <a:gd name="T46" fmla="*/ 170 w 311"/>
                  <a:gd name="T47" fmla="*/ 57 h 153"/>
                  <a:gd name="T48" fmla="*/ 158 w 311"/>
                  <a:gd name="T49" fmla="*/ 46 h 153"/>
                  <a:gd name="T50" fmla="*/ 167 w 311"/>
                  <a:gd name="T51" fmla="*/ 34 h 153"/>
                  <a:gd name="T52" fmla="*/ 175 w 311"/>
                  <a:gd name="T53" fmla="*/ 23 h 153"/>
                  <a:gd name="T54" fmla="*/ 161 w 311"/>
                  <a:gd name="T55" fmla="*/ 0 h 153"/>
                  <a:gd name="T56" fmla="*/ 136 w 311"/>
                  <a:gd name="T57" fmla="*/ 18 h 153"/>
                  <a:gd name="T58" fmla="*/ 54 w 311"/>
                  <a:gd name="T59" fmla="*/ 39 h 153"/>
                  <a:gd name="T60" fmla="*/ 0 w 311"/>
                  <a:gd name="T61" fmla="*/ 51 h 153"/>
                  <a:gd name="T62" fmla="*/ 0 w 311"/>
                  <a:gd name="T63" fmla="*/ 116 h 153"/>
                  <a:gd name="T64" fmla="*/ 0 w 311"/>
                  <a:gd name="T65" fmla="*/ 116 h 1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3"/>
                  <a:gd name="T101" fmla="*/ 311 w 311"/>
                  <a:gd name="T102" fmla="*/ 153 h 1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3">
                    <a:moveTo>
                      <a:pt x="0" y="144"/>
                    </a:moveTo>
                    <a:lnTo>
                      <a:pt x="145" y="113"/>
                    </a:lnTo>
                    <a:lnTo>
                      <a:pt x="170" y="105"/>
                    </a:lnTo>
                    <a:lnTo>
                      <a:pt x="180" y="108"/>
                    </a:lnTo>
                    <a:lnTo>
                      <a:pt x="192" y="131"/>
                    </a:lnTo>
                    <a:lnTo>
                      <a:pt x="208" y="134"/>
                    </a:lnTo>
                    <a:lnTo>
                      <a:pt x="217" y="152"/>
                    </a:lnTo>
                    <a:lnTo>
                      <a:pt x="227" y="153"/>
                    </a:lnTo>
                    <a:lnTo>
                      <a:pt x="238" y="135"/>
                    </a:lnTo>
                    <a:lnTo>
                      <a:pt x="243" y="121"/>
                    </a:lnTo>
                    <a:lnTo>
                      <a:pt x="255" y="140"/>
                    </a:lnTo>
                    <a:lnTo>
                      <a:pt x="311" y="123"/>
                    </a:lnTo>
                    <a:lnTo>
                      <a:pt x="308" y="101"/>
                    </a:lnTo>
                    <a:lnTo>
                      <a:pt x="292" y="74"/>
                    </a:lnTo>
                    <a:lnTo>
                      <a:pt x="284" y="71"/>
                    </a:lnTo>
                    <a:lnTo>
                      <a:pt x="274" y="72"/>
                    </a:lnTo>
                    <a:lnTo>
                      <a:pt x="276" y="77"/>
                    </a:lnTo>
                    <a:lnTo>
                      <a:pt x="289" y="79"/>
                    </a:lnTo>
                    <a:lnTo>
                      <a:pt x="294" y="105"/>
                    </a:lnTo>
                    <a:lnTo>
                      <a:pt x="271" y="114"/>
                    </a:lnTo>
                    <a:lnTo>
                      <a:pt x="238" y="93"/>
                    </a:lnTo>
                    <a:lnTo>
                      <a:pt x="227" y="71"/>
                    </a:lnTo>
                    <a:lnTo>
                      <a:pt x="213" y="64"/>
                    </a:lnTo>
                    <a:lnTo>
                      <a:pt x="213" y="71"/>
                    </a:lnTo>
                    <a:lnTo>
                      <a:pt x="198" y="58"/>
                    </a:lnTo>
                    <a:lnTo>
                      <a:pt x="209" y="42"/>
                    </a:lnTo>
                    <a:lnTo>
                      <a:pt x="219" y="27"/>
                    </a:lnTo>
                    <a:lnTo>
                      <a:pt x="201" y="0"/>
                    </a:lnTo>
                    <a:lnTo>
                      <a:pt x="170" y="22"/>
                    </a:lnTo>
                    <a:lnTo>
                      <a:pt x="67" y="48"/>
                    </a:lnTo>
                    <a:lnTo>
                      <a:pt x="0" y="63"/>
                    </a:lnTo>
                    <a:lnTo>
                      <a:pt x="0" y="144"/>
                    </a:lnTo>
                    <a:close/>
                  </a:path>
                </a:pathLst>
              </a:custGeom>
              <a:solidFill>
                <a:schemeClr val="bg1">
                  <a:lumMod val="40000"/>
                  <a:lumOff val="6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43" name="Freeform 135"/>
              <p:cNvSpPr>
                <a:spLocks/>
              </p:cNvSpPr>
              <p:nvPr/>
            </p:nvSpPr>
            <p:spPr bwMode="auto">
              <a:xfrm>
                <a:off x="5281" y="1455"/>
                <a:ext cx="25" cy="23"/>
              </a:xfrm>
              <a:custGeom>
                <a:avLst/>
                <a:gdLst>
                  <a:gd name="T0" fmla="*/ 0 w 29"/>
                  <a:gd name="T1" fmla="*/ 23 h 23"/>
                  <a:gd name="T2" fmla="*/ 13 w 29"/>
                  <a:gd name="T3" fmla="*/ 0 h 23"/>
                  <a:gd name="T4" fmla="*/ 25 w 29"/>
                  <a:gd name="T5" fmla="*/ 10 h 23"/>
                  <a:gd name="T6" fmla="*/ 0 w 29"/>
                  <a:gd name="T7" fmla="*/ 23 h 23"/>
                  <a:gd name="T8" fmla="*/ 0 w 29"/>
                  <a:gd name="T9" fmla="*/ 23 h 23"/>
                  <a:gd name="T10" fmla="*/ 0 w 29"/>
                  <a:gd name="T11" fmla="*/ 23 h 23"/>
                  <a:gd name="T12" fmla="*/ 0 60000 65536"/>
                  <a:gd name="T13" fmla="*/ 0 60000 65536"/>
                  <a:gd name="T14" fmla="*/ 0 60000 65536"/>
                  <a:gd name="T15" fmla="*/ 0 60000 65536"/>
                  <a:gd name="T16" fmla="*/ 0 60000 65536"/>
                  <a:gd name="T17" fmla="*/ 0 60000 65536"/>
                  <a:gd name="T18" fmla="*/ 0 w 29"/>
                  <a:gd name="T19" fmla="*/ 0 h 23"/>
                  <a:gd name="T20" fmla="*/ 29 w 29"/>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9" h="23">
                    <a:moveTo>
                      <a:pt x="0" y="23"/>
                    </a:moveTo>
                    <a:lnTo>
                      <a:pt x="13" y="0"/>
                    </a:lnTo>
                    <a:lnTo>
                      <a:pt x="29" y="10"/>
                    </a:lnTo>
                    <a:lnTo>
                      <a:pt x="0" y="23"/>
                    </a:lnTo>
                    <a:close/>
                  </a:path>
                </a:pathLst>
              </a:custGeom>
              <a:solidFill>
                <a:srgbClr val="FFFF99"/>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44" name="Freeform 136"/>
              <p:cNvSpPr>
                <a:spLocks/>
              </p:cNvSpPr>
              <p:nvPr/>
            </p:nvSpPr>
            <p:spPr bwMode="auto">
              <a:xfrm>
                <a:off x="5330" y="1451"/>
                <a:ext cx="21" cy="16"/>
              </a:xfrm>
              <a:custGeom>
                <a:avLst/>
                <a:gdLst>
                  <a:gd name="T0" fmla="*/ 0 w 23"/>
                  <a:gd name="T1" fmla="*/ 12 h 16"/>
                  <a:gd name="T2" fmla="*/ 11 w 23"/>
                  <a:gd name="T3" fmla="*/ 0 h 16"/>
                  <a:gd name="T4" fmla="*/ 19 w 23"/>
                  <a:gd name="T5" fmla="*/ 8 h 16"/>
                  <a:gd name="T6" fmla="*/ 0 w 23"/>
                  <a:gd name="T7" fmla="*/ 12 h 16"/>
                  <a:gd name="T8" fmla="*/ 0 w 23"/>
                  <a:gd name="T9" fmla="*/ 12 h 16"/>
                  <a:gd name="T10" fmla="*/ 0 w 23"/>
                  <a:gd name="T11" fmla="*/ 12 h 16"/>
                  <a:gd name="T12" fmla="*/ 0 60000 65536"/>
                  <a:gd name="T13" fmla="*/ 0 60000 65536"/>
                  <a:gd name="T14" fmla="*/ 0 60000 65536"/>
                  <a:gd name="T15" fmla="*/ 0 60000 65536"/>
                  <a:gd name="T16" fmla="*/ 0 60000 65536"/>
                  <a:gd name="T17" fmla="*/ 0 60000 65536"/>
                  <a:gd name="T18" fmla="*/ 0 w 23"/>
                  <a:gd name="T19" fmla="*/ 0 h 16"/>
                  <a:gd name="T20" fmla="*/ 23 w 23"/>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3" h="16">
                    <a:moveTo>
                      <a:pt x="0" y="16"/>
                    </a:moveTo>
                    <a:lnTo>
                      <a:pt x="13" y="0"/>
                    </a:lnTo>
                    <a:lnTo>
                      <a:pt x="23" y="12"/>
                    </a:lnTo>
                    <a:lnTo>
                      <a:pt x="0" y="16"/>
                    </a:lnTo>
                    <a:close/>
                  </a:path>
                </a:pathLst>
              </a:custGeom>
              <a:solidFill>
                <a:srgbClr val="B8FFB8"/>
              </a:solidFill>
              <a:ln w="9525">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45" name="Freeform 137"/>
              <p:cNvSpPr>
                <a:spLocks/>
              </p:cNvSpPr>
              <p:nvPr/>
            </p:nvSpPr>
            <p:spPr bwMode="auto">
              <a:xfrm>
                <a:off x="4981" y="1100"/>
                <a:ext cx="143" cy="275"/>
              </a:xfrm>
              <a:custGeom>
                <a:avLst/>
                <a:gdLst>
                  <a:gd name="T0" fmla="*/ 20 w 150"/>
                  <a:gd name="T1" fmla="*/ 98 h 288"/>
                  <a:gd name="T2" fmla="*/ 25 w 150"/>
                  <a:gd name="T3" fmla="*/ 140 h 288"/>
                  <a:gd name="T4" fmla="*/ 56 w 150"/>
                  <a:gd name="T5" fmla="*/ 240 h 288"/>
                  <a:gd name="T6" fmla="*/ 109 w 150"/>
                  <a:gd name="T7" fmla="*/ 227 h 288"/>
                  <a:gd name="T8" fmla="*/ 105 w 150"/>
                  <a:gd name="T9" fmla="*/ 87 h 288"/>
                  <a:gd name="T10" fmla="*/ 119 w 150"/>
                  <a:gd name="T11" fmla="*/ 60 h 288"/>
                  <a:gd name="T12" fmla="*/ 120 w 150"/>
                  <a:gd name="T13" fmla="*/ 0 h 288"/>
                  <a:gd name="T14" fmla="*/ 0 w 150"/>
                  <a:gd name="T15" fmla="*/ 30 h 288"/>
                  <a:gd name="T16" fmla="*/ 20 w 150"/>
                  <a:gd name="T17" fmla="*/ 98 h 288"/>
                  <a:gd name="T18" fmla="*/ 20 w 150"/>
                  <a:gd name="T19" fmla="*/ 9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88"/>
                  <a:gd name="T32" fmla="*/ 150 w 150"/>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88">
                    <a:moveTo>
                      <a:pt x="24" y="118"/>
                    </a:moveTo>
                    <a:lnTo>
                      <a:pt x="31" y="169"/>
                    </a:lnTo>
                    <a:lnTo>
                      <a:pt x="69" y="288"/>
                    </a:lnTo>
                    <a:lnTo>
                      <a:pt x="136" y="273"/>
                    </a:lnTo>
                    <a:lnTo>
                      <a:pt x="131" y="105"/>
                    </a:lnTo>
                    <a:lnTo>
                      <a:pt x="149" y="72"/>
                    </a:lnTo>
                    <a:lnTo>
                      <a:pt x="150" y="0"/>
                    </a:lnTo>
                    <a:lnTo>
                      <a:pt x="0" y="35"/>
                    </a:lnTo>
                    <a:lnTo>
                      <a:pt x="24" y="118"/>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46" name="Freeform 138"/>
              <p:cNvSpPr>
                <a:spLocks/>
              </p:cNvSpPr>
              <p:nvPr/>
            </p:nvSpPr>
            <p:spPr bwMode="auto">
              <a:xfrm>
                <a:off x="5104" y="1059"/>
                <a:ext cx="133" cy="302"/>
              </a:xfrm>
              <a:custGeom>
                <a:avLst/>
                <a:gdLst>
                  <a:gd name="T0" fmla="*/ 0 w 139"/>
                  <a:gd name="T1" fmla="*/ 123 h 316"/>
                  <a:gd name="T2" fmla="*/ 14 w 139"/>
                  <a:gd name="T3" fmla="*/ 96 h 316"/>
                  <a:gd name="T4" fmla="*/ 15 w 139"/>
                  <a:gd name="T5" fmla="*/ 35 h 316"/>
                  <a:gd name="T6" fmla="*/ 14 w 139"/>
                  <a:gd name="T7" fmla="*/ 11 h 316"/>
                  <a:gd name="T8" fmla="*/ 37 w 139"/>
                  <a:gd name="T9" fmla="*/ 0 h 316"/>
                  <a:gd name="T10" fmla="*/ 88 w 139"/>
                  <a:gd name="T11" fmla="*/ 165 h 316"/>
                  <a:gd name="T12" fmla="*/ 113 w 139"/>
                  <a:gd name="T13" fmla="*/ 200 h 316"/>
                  <a:gd name="T14" fmla="*/ 113 w 139"/>
                  <a:gd name="T15" fmla="*/ 224 h 316"/>
                  <a:gd name="T16" fmla="*/ 88 w 139"/>
                  <a:gd name="T17" fmla="*/ 242 h 316"/>
                  <a:gd name="T18" fmla="*/ 5 w 139"/>
                  <a:gd name="T19" fmla="*/ 264 h 316"/>
                  <a:gd name="T20" fmla="*/ 0 w 139"/>
                  <a:gd name="T21" fmla="*/ 123 h 316"/>
                  <a:gd name="T22" fmla="*/ 0 w 139"/>
                  <a:gd name="T23" fmla="*/ 123 h 3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316"/>
                  <a:gd name="T38" fmla="*/ 139 w 139"/>
                  <a:gd name="T39" fmla="*/ 316 h 3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316">
                    <a:moveTo>
                      <a:pt x="0" y="148"/>
                    </a:moveTo>
                    <a:lnTo>
                      <a:pt x="18" y="115"/>
                    </a:lnTo>
                    <a:lnTo>
                      <a:pt x="19" y="43"/>
                    </a:lnTo>
                    <a:lnTo>
                      <a:pt x="18" y="15"/>
                    </a:lnTo>
                    <a:lnTo>
                      <a:pt x="45" y="0"/>
                    </a:lnTo>
                    <a:lnTo>
                      <a:pt x="108" y="198"/>
                    </a:lnTo>
                    <a:lnTo>
                      <a:pt x="139" y="240"/>
                    </a:lnTo>
                    <a:lnTo>
                      <a:pt x="139" y="268"/>
                    </a:lnTo>
                    <a:lnTo>
                      <a:pt x="108" y="290"/>
                    </a:lnTo>
                    <a:lnTo>
                      <a:pt x="5" y="316"/>
                    </a:lnTo>
                    <a:lnTo>
                      <a:pt x="0" y="148"/>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47" name="Freeform 139"/>
              <p:cNvSpPr>
                <a:spLocks/>
              </p:cNvSpPr>
              <p:nvPr/>
            </p:nvSpPr>
            <p:spPr bwMode="auto">
              <a:xfrm>
                <a:off x="5148" y="793"/>
                <a:ext cx="321" cy="495"/>
              </a:xfrm>
              <a:custGeom>
                <a:avLst/>
                <a:gdLst>
                  <a:gd name="T0" fmla="*/ 0 w 340"/>
                  <a:gd name="T1" fmla="*/ 230 h 520"/>
                  <a:gd name="T2" fmla="*/ 16 w 340"/>
                  <a:gd name="T3" fmla="*/ 231 h 520"/>
                  <a:gd name="T4" fmla="*/ 17 w 340"/>
                  <a:gd name="T5" fmla="*/ 204 h 520"/>
                  <a:gd name="T6" fmla="*/ 37 w 340"/>
                  <a:gd name="T7" fmla="*/ 165 h 520"/>
                  <a:gd name="T8" fmla="*/ 26 w 340"/>
                  <a:gd name="T9" fmla="*/ 137 h 520"/>
                  <a:gd name="T10" fmla="*/ 66 w 340"/>
                  <a:gd name="T11" fmla="*/ 4 h 520"/>
                  <a:gd name="T12" fmla="*/ 75 w 340"/>
                  <a:gd name="T13" fmla="*/ 4 h 520"/>
                  <a:gd name="T14" fmla="*/ 77 w 340"/>
                  <a:gd name="T15" fmla="*/ 21 h 520"/>
                  <a:gd name="T16" fmla="*/ 116 w 340"/>
                  <a:gd name="T17" fmla="*/ 7 h 520"/>
                  <a:gd name="T18" fmla="*/ 118 w 340"/>
                  <a:gd name="T19" fmla="*/ 0 h 520"/>
                  <a:gd name="T20" fmla="*/ 149 w 340"/>
                  <a:gd name="T21" fmla="*/ 9 h 520"/>
                  <a:gd name="T22" fmla="*/ 199 w 340"/>
                  <a:gd name="T23" fmla="*/ 139 h 520"/>
                  <a:gd name="T24" fmla="*/ 221 w 340"/>
                  <a:gd name="T25" fmla="*/ 140 h 520"/>
                  <a:gd name="T26" fmla="*/ 263 w 340"/>
                  <a:gd name="T27" fmla="*/ 188 h 520"/>
                  <a:gd name="T28" fmla="*/ 258 w 340"/>
                  <a:gd name="T29" fmla="*/ 198 h 520"/>
                  <a:gd name="T30" fmla="*/ 270 w 340"/>
                  <a:gd name="T31" fmla="*/ 198 h 520"/>
                  <a:gd name="T32" fmla="*/ 262 w 340"/>
                  <a:gd name="T33" fmla="*/ 223 h 520"/>
                  <a:gd name="T34" fmla="*/ 241 w 340"/>
                  <a:gd name="T35" fmla="*/ 238 h 520"/>
                  <a:gd name="T36" fmla="*/ 218 w 340"/>
                  <a:gd name="T37" fmla="*/ 250 h 520"/>
                  <a:gd name="T38" fmla="*/ 215 w 340"/>
                  <a:gd name="T39" fmla="*/ 266 h 520"/>
                  <a:gd name="T40" fmla="*/ 203 w 340"/>
                  <a:gd name="T41" fmla="*/ 251 h 520"/>
                  <a:gd name="T42" fmla="*/ 182 w 340"/>
                  <a:gd name="T43" fmla="*/ 268 h 520"/>
                  <a:gd name="T44" fmla="*/ 172 w 340"/>
                  <a:gd name="T45" fmla="*/ 268 h 520"/>
                  <a:gd name="T46" fmla="*/ 162 w 340"/>
                  <a:gd name="T47" fmla="*/ 258 h 520"/>
                  <a:gd name="T48" fmla="*/ 158 w 340"/>
                  <a:gd name="T49" fmla="*/ 311 h 520"/>
                  <a:gd name="T50" fmla="*/ 138 w 340"/>
                  <a:gd name="T51" fmla="*/ 317 h 520"/>
                  <a:gd name="T52" fmla="*/ 128 w 340"/>
                  <a:gd name="T53" fmla="*/ 338 h 520"/>
                  <a:gd name="T54" fmla="*/ 118 w 340"/>
                  <a:gd name="T55" fmla="*/ 338 h 520"/>
                  <a:gd name="T56" fmla="*/ 91 w 340"/>
                  <a:gd name="T57" fmla="*/ 367 h 520"/>
                  <a:gd name="T58" fmla="*/ 89 w 340"/>
                  <a:gd name="T59" fmla="*/ 392 h 520"/>
                  <a:gd name="T60" fmla="*/ 83 w 340"/>
                  <a:gd name="T61" fmla="*/ 402 h 520"/>
                  <a:gd name="T62" fmla="*/ 75 w 340"/>
                  <a:gd name="T63" fmla="*/ 426 h 520"/>
                  <a:gd name="T64" fmla="*/ 50 w 340"/>
                  <a:gd name="T65" fmla="*/ 392 h 520"/>
                  <a:gd name="T66" fmla="*/ 0 w 340"/>
                  <a:gd name="T67" fmla="*/ 230 h 520"/>
                  <a:gd name="T68" fmla="*/ 0 w 340"/>
                  <a:gd name="T69" fmla="*/ 230 h 5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0"/>
                  <a:gd name="T107" fmla="*/ 340 w 340"/>
                  <a:gd name="T108" fmla="*/ 520 h 5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0">
                    <a:moveTo>
                      <a:pt x="0" y="280"/>
                    </a:moveTo>
                    <a:lnTo>
                      <a:pt x="20" y="282"/>
                    </a:lnTo>
                    <a:lnTo>
                      <a:pt x="21" y="248"/>
                    </a:lnTo>
                    <a:lnTo>
                      <a:pt x="46" y="201"/>
                    </a:lnTo>
                    <a:lnTo>
                      <a:pt x="34" y="167"/>
                    </a:lnTo>
                    <a:lnTo>
                      <a:pt x="83" y="4"/>
                    </a:lnTo>
                    <a:lnTo>
                      <a:pt x="94" y="4"/>
                    </a:lnTo>
                    <a:lnTo>
                      <a:pt x="97" y="25"/>
                    </a:lnTo>
                    <a:lnTo>
                      <a:pt x="146" y="7"/>
                    </a:lnTo>
                    <a:lnTo>
                      <a:pt x="148" y="0"/>
                    </a:lnTo>
                    <a:lnTo>
                      <a:pt x="187" y="9"/>
                    </a:lnTo>
                    <a:lnTo>
                      <a:pt x="250" y="169"/>
                    </a:lnTo>
                    <a:lnTo>
                      <a:pt x="279" y="170"/>
                    </a:lnTo>
                    <a:lnTo>
                      <a:pt x="332" y="230"/>
                    </a:lnTo>
                    <a:lnTo>
                      <a:pt x="324" y="242"/>
                    </a:lnTo>
                    <a:lnTo>
                      <a:pt x="340" y="242"/>
                    </a:lnTo>
                    <a:lnTo>
                      <a:pt x="329" y="271"/>
                    </a:lnTo>
                    <a:lnTo>
                      <a:pt x="303" y="290"/>
                    </a:lnTo>
                    <a:lnTo>
                      <a:pt x="274" y="305"/>
                    </a:lnTo>
                    <a:lnTo>
                      <a:pt x="271" y="324"/>
                    </a:lnTo>
                    <a:lnTo>
                      <a:pt x="255" y="306"/>
                    </a:lnTo>
                    <a:lnTo>
                      <a:pt x="229" y="327"/>
                    </a:lnTo>
                    <a:lnTo>
                      <a:pt x="216" y="327"/>
                    </a:lnTo>
                    <a:lnTo>
                      <a:pt x="204" y="314"/>
                    </a:lnTo>
                    <a:lnTo>
                      <a:pt x="198" y="378"/>
                    </a:lnTo>
                    <a:lnTo>
                      <a:pt x="174" y="387"/>
                    </a:lnTo>
                    <a:lnTo>
                      <a:pt x="162" y="412"/>
                    </a:lnTo>
                    <a:lnTo>
                      <a:pt x="148" y="412"/>
                    </a:lnTo>
                    <a:lnTo>
                      <a:pt x="114" y="449"/>
                    </a:lnTo>
                    <a:lnTo>
                      <a:pt x="112" y="478"/>
                    </a:lnTo>
                    <a:lnTo>
                      <a:pt x="104" y="489"/>
                    </a:lnTo>
                    <a:lnTo>
                      <a:pt x="94" y="520"/>
                    </a:lnTo>
                    <a:lnTo>
                      <a:pt x="63" y="478"/>
                    </a:lnTo>
                    <a:lnTo>
                      <a:pt x="0" y="280"/>
                    </a:lnTo>
                    <a:close/>
                  </a:path>
                </a:pathLst>
              </a:custGeom>
              <a:solidFill>
                <a:schemeClr val="tx1">
                  <a:lumMod val="50000"/>
                </a:schemeClr>
              </a:solid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48" name="Text Box 140"/>
              <p:cNvSpPr txBox="1">
                <a:spLocks noChangeArrowheads="1"/>
              </p:cNvSpPr>
              <p:nvPr/>
            </p:nvSpPr>
            <p:spPr bwMode="auto">
              <a:xfrm>
                <a:off x="1652" y="2306"/>
                <a:ext cx="255"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AZ</a:t>
                </a:r>
              </a:p>
            </p:txBody>
          </p:sp>
          <p:sp>
            <p:nvSpPr>
              <p:cNvPr id="149" name="Text Box 141"/>
              <p:cNvSpPr txBox="1">
                <a:spLocks noChangeArrowheads="1"/>
              </p:cNvSpPr>
              <p:nvPr/>
            </p:nvSpPr>
            <p:spPr bwMode="auto">
              <a:xfrm>
                <a:off x="1009" y="1939"/>
                <a:ext cx="266"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CA</a:t>
                </a:r>
              </a:p>
            </p:txBody>
          </p:sp>
          <p:sp>
            <p:nvSpPr>
              <p:cNvPr id="150" name="Text Box 142"/>
              <p:cNvSpPr txBox="1">
                <a:spLocks noChangeArrowheads="1"/>
              </p:cNvSpPr>
              <p:nvPr/>
            </p:nvSpPr>
            <p:spPr bwMode="auto">
              <a:xfrm>
                <a:off x="1765" y="1788"/>
                <a:ext cx="259"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UT</a:t>
                </a:r>
              </a:p>
            </p:txBody>
          </p:sp>
          <p:sp>
            <p:nvSpPr>
              <p:cNvPr id="151" name="Text Box 143"/>
              <p:cNvSpPr txBox="1">
                <a:spLocks noChangeArrowheads="1"/>
              </p:cNvSpPr>
              <p:nvPr/>
            </p:nvSpPr>
            <p:spPr bwMode="auto">
              <a:xfrm>
                <a:off x="5277" y="1620"/>
                <a:ext cx="259"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rgbClr val="000000"/>
                    </a:solidFill>
                    <a:latin typeface="+mn-lt"/>
                    <a:ea typeface="+mn-ea"/>
                  </a:rPr>
                  <a:t>CT</a:t>
                </a:r>
              </a:p>
            </p:txBody>
          </p:sp>
          <p:sp>
            <p:nvSpPr>
              <p:cNvPr id="152" name="Line 144"/>
              <p:cNvSpPr>
                <a:spLocks noChangeShapeType="1"/>
              </p:cNvSpPr>
              <p:nvPr/>
            </p:nvSpPr>
            <p:spPr bwMode="auto">
              <a:xfrm>
                <a:off x="5140" y="1461"/>
                <a:ext cx="182" cy="182"/>
              </a:xfrm>
              <a:prstGeom prst="line">
                <a:avLst/>
              </a:prstGeom>
              <a:noFill/>
              <a:ln w="19050">
                <a:solidFill>
                  <a:srgbClr val="000000"/>
                </a:solidFill>
                <a:round/>
                <a:headEnd/>
                <a:tailEnd/>
              </a:ln>
            </p:spPr>
            <p:txBody>
              <a:bodyPr wrap="none" anchor="ct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53" name="Text Box 145"/>
              <p:cNvSpPr txBox="1">
                <a:spLocks noChangeArrowheads="1"/>
              </p:cNvSpPr>
              <p:nvPr/>
            </p:nvSpPr>
            <p:spPr bwMode="auto">
              <a:xfrm>
                <a:off x="4505" y="3035"/>
                <a:ext cx="246"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FL</a:t>
                </a:r>
              </a:p>
            </p:txBody>
          </p:sp>
          <p:sp>
            <p:nvSpPr>
              <p:cNvPr id="154" name="Text Box 146"/>
              <p:cNvSpPr txBox="1">
                <a:spLocks noChangeArrowheads="1"/>
              </p:cNvSpPr>
              <p:nvPr/>
            </p:nvSpPr>
            <p:spPr bwMode="auto">
              <a:xfrm>
                <a:off x="4232" y="2532"/>
                <a:ext cx="271"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GA</a:t>
                </a:r>
              </a:p>
            </p:txBody>
          </p:sp>
          <p:sp>
            <p:nvSpPr>
              <p:cNvPr id="155" name="Text Box 147"/>
              <p:cNvSpPr txBox="1">
                <a:spLocks noChangeArrowheads="1"/>
              </p:cNvSpPr>
              <p:nvPr/>
            </p:nvSpPr>
            <p:spPr bwMode="auto">
              <a:xfrm>
                <a:off x="3280" y="1574"/>
                <a:ext cx="226"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IA</a:t>
                </a:r>
              </a:p>
            </p:txBody>
          </p:sp>
          <p:sp>
            <p:nvSpPr>
              <p:cNvPr id="156" name="Text Box 148"/>
              <p:cNvSpPr txBox="1">
                <a:spLocks noChangeArrowheads="1"/>
              </p:cNvSpPr>
              <p:nvPr/>
            </p:nvSpPr>
            <p:spPr bwMode="auto">
              <a:xfrm>
                <a:off x="3688" y="1802"/>
                <a:ext cx="214"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IL</a:t>
                </a:r>
              </a:p>
            </p:txBody>
          </p:sp>
          <p:sp>
            <p:nvSpPr>
              <p:cNvPr id="157" name="Text Box 149"/>
              <p:cNvSpPr txBox="1">
                <a:spLocks noChangeArrowheads="1"/>
              </p:cNvSpPr>
              <p:nvPr/>
            </p:nvSpPr>
            <p:spPr bwMode="auto">
              <a:xfrm>
                <a:off x="2871" y="1985"/>
                <a:ext cx="261"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KS</a:t>
                </a:r>
              </a:p>
            </p:txBody>
          </p:sp>
          <p:sp>
            <p:nvSpPr>
              <p:cNvPr id="158" name="Text Box 150"/>
              <p:cNvSpPr txBox="1">
                <a:spLocks noChangeArrowheads="1"/>
              </p:cNvSpPr>
              <p:nvPr/>
            </p:nvSpPr>
            <p:spPr bwMode="auto">
              <a:xfrm>
                <a:off x="5377" y="1296"/>
                <a:ext cx="274"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rgbClr val="000000"/>
                    </a:solidFill>
                    <a:latin typeface="+mn-lt"/>
                    <a:ea typeface="+mn-ea"/>
                  </a:rPr>
                  <a:t>MA</a:t>
                </a:r>
              </a:p>
            </p:txBody>
          </p:sp>
          <p:sp>
            <p:nvSpPr>
              <p:cNvPr id="159" name="Line 151"/>
              <p:cNvSpPr>
                <a:spLocks noChangeShapeType="1"/>
              </p:cNvSpPr>
              <p:nvPr/>
            </p:nvSpPr>
            <p:spPr bwMode="auto">
              <a:xfrm>
                <a:off x="5232" y="1370"/>
                <a:ext cx="183" cy="0"/>
              </a:xfrm>
              <a:prstGeom prst="line">
                <a:avLst/>
              </a:prstGeom>
              <a:noFill/>
              <a:ln w="19050">
                <a:solidFill>
                  <a:srgbClr val="000000"/>
                </a:solidFill>
                <a:round/>
                <a:headEnd/>
                <a:tailEnd/>
              </a:ln>
            </p:spPr>
            <p:txBody>
              <a:bodyPr wrap="none" anchor="ct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60" name="Text Box 152"/>
              <p:cNvSpPr txBox="1">
                <a:spLocks noChangeArrowheads="1"/>
              </p:cNvSpPr>
              <p:nvPr/>
            </p:nvSpPr>
            <p:spPr bwMode="auto">
              <a:xfrm>
                <a:off x="5074" y="2137"/>
                <a:ext cx="280"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rgbClr val="000000"/>
                    </a:solidFill>
                    <a:latin typeface="+mn-lt"/>
                    <a:ea typeface="+mn-ea"/>
                  </a:rPr>
                  <a:t>MD</a:t>
                </a:r>
              </a:p>
            </p:txBody>
          </p:sp>
          <p:sp>
            <p:nvSpPr>
              <p:cNvPr id="161" name="Line 153"/>
              <p:cNvSpPr>
                <a:spLocks noChangeShapeType="1"/>
              </p:cNvSpPr>
              <p:nvPr/>
            </p:nvSpPr>
            <p:spPr bwMode="auto">
              <a:xfrm>
                <a:off x="4983" y="1934"/>
                <a:ext cx="134" cy="222"/>
              </a:xfrm>
              <a:prstGeom prst="line">
                <a:avLst/>
              </a:prstGeom>
              <a:noFill/>
              <a:ln w="19050">
                <a:solidFill>
                  <a:srgbClr val="000000"/>
                </a:solidFill>
                <a:round/>
                <a:headEnd/>
                <a:tailEnd/>
              </a:ln>
            </p:spPr>
            <p:txBody>
              <a:bodyPr wrap="none" anchor="ct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62" name="Text Box 154"/>
              <p:cNvSpPr txBox="1">
                <a:spLocks noChangeArrowheads="1"/>
              </p:cNvSpPr>
              <p:nvPr/>
            </p:nvSpPr>
            <p:spPr bwMode="auto">
              <a:xfrm>
                <a:off x="3370" y="1985"/>
                <a:ext cx="285"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MO</a:t>
                </a:r>
              </a:p>
            </p:txBody>
          </p:sp>
          <p:sp>
            <p:nvSpPr>
              <p:cNvPr id="163" name="Line 155"/>
              <p:cNvSpPr>
                <a:spLocks noChangeShapeType="1"/>
              </p:cNvSpPr>
              <p:nvPr/>
            </p:nvSpPr>
            <p:spPr bwMode="auto">
              <a:xfrm>
                <a:off x="5003" y="1689"/>
                <a:ext cx="253" cy="153"/>
              </a:xfrm>
              <a:prstGeom prst="line">
                <a:avLst/>
              </a:prstGeom>
              <a:noFill/>
              <a:ln w="19050">
                <a:solidFill>
                  <a:srgbClr val="000000"/>
                </a:solidFill>
                <a:round/>
                <a:headEnd/>
                <a:tailEnd/>
              </a:ln>
            </p:spPr>
            <p:txBody>
              <a:bodyPr wrap="none" anchor="ct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64" name="Text Box 156"/>
              <p:cNvSpPr txBox="1">
                <a:spLocks noChangeArrowheads="1"/>
              </p:cNvSpPr>
              <p:nvPr/>
            </p:nvSpPr>
            <p:spPr bwMode="auto">
              <a:xfrm>
                <a:off x="5210" y="1823"/>
                <a:ext cx="248"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rgbClr val="000000"/>
                    </a:solidFill>
                    <a:latin typeface="+mn-lt"/>
                    <a:ea typeface="+mn-ea"/>
                  </a:rPr>
                  <a:t>NJ</a:t>
                </a:r>
              </a:p>
            </p:txBody>
          </p:sp>
          <p:sp>
            <p:nvSpPr>
              <p:cNvPr id="165" name="Text Box 157"/>
              <p:cNvSpPr txBox="1">
                <a:spLocks noChangeArrowheads="1"/>
              </p:cNvSpPr>
              <p:nvPr/>
            </p:nvSpPr>
            <p:spPr bwMode="auto">
              <a:xfrm>
                <a:off x="4731" y="1345"/>
                <a:ext cx="266"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NY</a:t>
                </a:r>
              </a:p>
            </p:txBody>
          </p:sp>
          <p:sp>
            <p:nvSpPr>
              <p:cNvPr id="166" name="Text Box 158"/>
              <p:cNvSpPr txBox="1">
                <a:spLocks noChangeArrowheads="1"/>
              </p:cNvSpPr>
              <p:nvPr/>
            </p:nvSpPr>
            <p:spPr bwMode="auto">
              <a:xfrm>
                <a:off x="1081" y="1168"/>
                <a:ext cx="277"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OR</a:t>
                </a:r>
              </a:p>
            </p:txBody>
          </p:sp>
          <p:sp>
            <p:nvSpPr>
              <p:cNvPr id="167" name="Text Box 159"/>
              <p:cNvSpPr txBox="1">
                <a:spLocks noChangeArrowheads="1"/>
              </p:cNvSpPr>
              <p:nvPr/>
            </p:nvSpPr>
            <p:spPr bwMode="auto">
              <a:xfrm>
                <a:off x="4596" y="1574"/>
                <a:ext cx="261"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PA</a:t>
                </a:r>
              </a:p>
            </p:txBody>
          </p:sp>
          <p:sp>
            <p:nvSpPr>
              <p:cNvPr id="168" name="Text Box 160"/>
              <p:cNvSpPr txBox="1">
                <a:spLocks noChangeArrowheads="1"/>
              </p:cNvSpPr>
              <p:nvPr/>
            </p:nvSpPr>
            <p:spPr bwMode="auto">
              <a:xfrm>
                <a:off x="4468" y="2351"/>
                <a:ext cx="265"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SC</a:t>
                </a:r>
              </a:p>
            </p:txBody>
          </p:sp>
          <p:sp>
            <p:nvSpPr>
              <p:cNvPr id="169" name="Text Box 161"/>
              <p:cNvSpPr txBox="1">
                <a:spLocks noChangeArrowheads="1"/>
              </p:cNvSpPr>
              <p:nvPr/>
            </p:nvSpPr>
            <p:spPr bwMode="auto">
              <a:xfrm>
                <a:off x="3870" y="2244"/>
                <a:ext cx="259"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TN</a:t>
                </a:r>
              </a:p>
            </p:txBody>
          </p:sp>
          <p:sp>
            <p:nvSpPr>
              <p:cNvPr id="170" name="Text Box 162"/>
              <p:cNvSpPr txBox="1">
                <a:spLocks noChangeArrowheads="1"/>
              </p:cNvSpPr>
              <p:nvPr/>
            </p:nvSpPr>
            <p:spPr bwMode="auto">
              <a:xfrm>
                <a:off x="2235" y="1894"/>
                <a:ext cx="276"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CO</a:t>
                </a:r>
              </a:p>
            </p:txBody>
          </p:sp>
          <p:sp>
            <p:nvSpPr>
              <p:cNvPr id="171" name="Text Box 163"/>
              <p:cNvSpPr txBox="1">
                <a:spLocks noChangeArrowheads="1"/>
              </p:cNvSpPr>
              <p:nvPr/>
            </p:nvSpPr>
            <p:spPr bwMode="auto">
              <a:xfrm>
                <a:off x="1283" y="799"/>
                <a:ext cx="286" cy="169"/>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WA</a:t>
                </a:r>
              </a:p>
            </p:txBody>
          </p:sp>
          <p:sp>
            <p:nvSpPr>
              <p:cNvPr id="172" name="Text Box 164"/>
              <p:cNvSpPr txBox="1">
                <a:spLocks noChangeArrowheads="1"/>
              </p:cNvSpPr>
              <p:nvPr/>
            </p:nvSpPr>
            <p:spPr bwMode="auto">
              <a:xfrm>
                <a:off x="3576" y="1289"/>
                <a:ext cx="253"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WI</a:t>
                </a:r>
              </a:p>
            </p:txBody>
          </p:sp>
          <p:sp>
            <p:nvSpPr>
              <p:cNvPr id="173" name="Text Box 165"/>
              <p:cNvSpPr txBox="1">
                <a:spLocks noChangeArrowheads="1"/>
              </p:cNvSpPr>
              <p:nvPr/>
            </p:nvSpPr>
            <p:spPr bwMode="auto">
              <a:xfrm>
                <a:off x="4596" y="1939"/>
                <a:ext cx="261"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VA</a:t>
                </a:r>
              </a:p>
            </p:txBody>
          </p:sp>
          <p:sp>
            <p:nvSpPr>
              <p:cNvPr id="174" name="Text Box 166"/>
              <p:cNvSpPr txBox="1">
                <a:spLocks noChangeArrowheads="1"/>
              </p:cNvSpPr>
              <p:nvPr/>
            </p:nvSpPr>
            <p:spPr bwMode="auto">
              <a:xfrm>
                <a:off x="5137" y="960"/>
                <a:ext cx="274"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ME</a:t>
                </a:r>
              </a:p>
            </p:txBody>
          </p:sp>
          <p:sp>
            <p:nvSpPr>
              <p:cNvPr id="175" name="Text Box 167"/>
              <p:cNvSpPr txBox="1">
                <a:spLocks noChangeArrowheads="1"/>
              </p:cNvSpPr>
              <p:nvPr/>
            </p:nvSpPr>
            <p:spPr bwMode="auto">
              <a:xfrm>
                <a:off x="3213" y="1107"/>
                <a:ext cx="280"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MN</a:t>
                </a:r>
              </a:p>
            </p:txBody>
          </p:sp>
          <p:sp>
            <p:nvSpPr>
              <p:cNvPr id="176" name="Text Box 168"/>
              <p:cNvSpPr txBox="1">
                <a:spLocks noChangeArrowheads="1"/>
              </p:cNvSpPr>
              <p:nvPr/>
            </p:nvSpPr>
            <p:spPr bwMode="auto">
              <a:xfrm>
                <a:off x="3975" y="1407"/>
                <a:ext cx="296" cy="170"/>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MI</a:t>
                </a:r>
              </a:p>
            </p:txBody>
          </p:sp>
          <p:sp>
            <p:nvSpPr>
              <p:cNvPr id="177" name="Text Box 169"/>
              <p:cNvSpPr txBox="1">
                <a:spLocks noChangeArrowheads="1"/>
              </p:cNvSpPr>
              <p:nvPr/>
            </p:nvSpPr>
            <p:spPr bwMode="auto">
              <a:xfrm>
                <a:off x="4587" y="2152"/>
                <a:ext cx="271"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NC</a:t>
                </a:r>
              </a:p>
            </p:txBody>
          </p:sp>
          <p:sp>
            <p:nvSpPr>
              <p:cNvPr id="178" name="Text Box 170"/>
              <p:cNvSpPr txBox="1">
                <a:spLocks noChangeArrowheads="1"/>
              </p:cNvSpPr>
              <p:nvPr/>
            </p:nvSpPr>
            <p:spPr bwMode="auto">
              <a:xfrm>
                <a:off x="2780" y="2746"/>
                <a:ext cx="255" cy="17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TX</a:t>
                </a:r>
              </a:p>
            </p:txBody>
          </p:sp>
          <p:sp>
            <p:nvSpPr>
              <p:cNvPr id="179" name="Text Box 171"/>
              <p:cNvSpPr txBox="1">
                <a:spLocks noChangeArrowheads="1"/>
              </p:cNvSpPr>
              <p:nvPr/>
            </p:nvSpPr>
            <p:spPr bwMode="auto">
              <a:xfrm>
                <a:off x="4031" y="1997"/>
                <a:ext cx="362" cy="137"/>
              </a:xfrm>
              <a:prstGeom prst="rect">
                <a:avLst/>
              </a:prstGeom>
              <a:noFill/>
              <a:ln w="12700">
                <a:noFill/>
                <a:miter lim="800000"/>
                <a:headEnd/>
                <a:tailEnd/>
              </a:ln>
            </p:spPr>
            <p:txBody>
              <a:bodyPr/>
              <a:lstStyle/>
              <a:p>
                <a:pPr algn="ctr" eaLnBrk="0" fontAlgn="auto" hangingPunct="0">
                  <a:spcBef>
                    <a:spcPct val="50000"/>
                  </a:spcBef>
                  <a:spcAft>
                    <a:spcPts val="0"/>
                  </a:spcAft>
                  <a:defRPr/>
                </a:pPr>
                <a:r>
                  <a:rPr lang="en-US" sz="950" kern="0" dirty="0">
                    <a:solidFill>
                      <a:sysClr val="windowText" lastClr="000000"/>
                    </a:solidFill>
                    <a:latin typeface="+mn-lt"/>
                    <a:ea typeface="+mn-ea"/>
                  </a:rPr>
                  <a:t>KY</a:t>
                </a:r>
              </a:p>
            </p:txBody>
          </p:sp>
          <p:sp>
            <p:nvSpPr>
              <p:cNvPr id="180" name="Text Box 172"/>
              <p:cNvSpPr txBox="1">
                <a:spLocks noChangeArrowheads="1"/>
              </p:cNvSpPr>
              <p:nvPr/>
            </p:nvSpPr>
            <p:spPr bwMode="auto">
              <a:xfrm>
                <a:off x="4347" y="1903"/>
                <a:ext cx="308" cy="137"/>
              </a:xfrm>
              <a:prstGeom prst="rect">
                <a:avLst/>
              </a:prstGeom>
              <a:noFill/>
              <a:ln w="12700">
                <a:noFill/>
                <a:miter lim="800000"/>
                <a:headEnd/>
                <a:tailEnd/>
              </a:ln>
            </p:spPr>
            <p:txBody>
              <a:bodyPr/>
              <a:lstStyle/>
              <a:p>
                <a:pPr algn="ctr" eaLnBrk="0" fontAlgn="auto" hangingPunct="0">
                  <a:spcBef>
                    <a:spcPct val="50000"/>
                  </a:spcBef>
                  <a:spcAft>
                    <a:spcPts val="0"/>
                  </a:spcAft>
                  <a:defRPr/>
                </a:pPr>
                <a:r>
                  <a:rPr lang="en-US" sz="950" kern="0" dirty="0">
                    <a:solidFill>
                      <a:sysClr val="windowText" lastClr="000000"/>
                    </a:solidFill>
                    <a:latin typeface="+mn-lt"/>
                    <a:ea typeface="+mn-ea"/>
                  </a:rPr>
                  <a:t>WV</a:t>
                </a:r>
              </a:p>
            </p:txBody>
          </p:sp>
          <p:sp>
            <p:nvSpPr>
              <p:cNvPr id="181" name="Line 174"/>
              <p:cNvSpPr>
                <a:spLocks noChangeShapeType="1"/>
              </p:cNvSpPr>
              <p:nvPr/>
            </p:nvSpPr>
            <p:spPr bwMode="auto">
              <a:xfrm>
                <a:off x="5210" y="1485"/>
                <a:ext cx="203" cy="43"/>
              </a:xfrm>
              <a:prstGeom prst="line">
                <a:avLst/>
              </a:prstGeom>
              <a:noFill/>
              <a:ln w="1270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82" name="Rectangle 175"/>
              <p:cNvSpPr>
                <a:spLocks noChangeArrowheads="1"/>
              </p:cNvSpPr>
              <p:nvPr/>
            </p:nvSpPr>
            <p:spPr bwMode="auto">
              <a:xfrm>
                <a:off x="2804" y="1652"/>
                <a:ext cx="265" cy="170"/>
              </a:xfrm>
              <a:prstGeom prst="rect">
                <a:avLst/>
              </a:prstGeom>
              <a:noFill/>
              <a:ln w="12700">
                <a:noFill/>
                <a:miter lim="800000"/>
                <a:headEnd/>
                <a:tailEnd/>
              </a:ln>
            </p:spPr>
            <p:txBody>
              <a:bodyPr wrap="none">
                <a:spAutoFit/>
              </a:bodyPr>
              <a:lstStyle/>
              <a:p>
                <a:pPr algn="ctr" eaLnBrk="0" fontAlgn="auto" hangingPunct="0">
                  <a:spcBef>
                    <a:spcPts val="0"/>
                  </a:spcBef>
                  <a:spcAft>
                    <a:spcPts val="0"/>
                  </a:spcAft>
                  <a:defRPr/>
                </a:pPr>
                <a:r>
                  <a:rPr lang="en-US" sz="950" kern="0" dirty="0">
                    <a:solidFill>
                      <a:sysClr val="windowText" lastClr="000000"/>
                    </a:solidFill>
                    <a:latin typeface="+mn-lt"/>
                    <a:ea typeface="+mn-ea"/>
                  </a:rPr>
                  <a:t>NE</a:t>
                </a:r>
              </a:p>
            </p:txBody>
          </p:sp>
          <p:sp>
            <p:nvSpPr>
              <p:cNvPr id="183" name="Text Box 177"/>
              <p:cNvSpPr txBox="1">
                <a:spLocks noChangeArrowheads="1"/>
              </p:cNvSpPr>
              <p:nvPr/>
            </p:nvSpPr>
            <p:spPr bwMode="auto">
              <a:xfrm>
                <a:off x="4802" y="946"/>
                <a:ext cx="366" cy="137"/>
              </a:xfrm>
              <a:prstGeom prst="rect">
                <a:avLst/>
              </a:prstGeom>
              <a:noFill/>
              <a:ln w="12700">
                <a:noFill/>
                <a:miter lim="800000"/>
                <a:headEnd/>
                <a:tailEnd/>
              </a:ln>
            </p:spPr>
            <p:txBody>
              <a:bodyPr/>
              <a:lstStyle/>
              <a:p>
                <a:pPr algn="ctr" eaLnBrk="0" fontAlgn="auto" hangingPunct="0">
                  <a:spcBef>
                    <a:spcPct val="50000"/>
                  </a:spcBef>
                  <a:spcAft>
                    <a:spcPts val="0"/>
                  </a:spcAft>
                  <a:defRPr/>
                </a:pPr>
                <a:r>
                  <a:rPr lang="en-US" sz="950" kern="0" dirty="0">
                    <a:solidFill>
                      <a:srgbClr val="000000"/>
                    </a:solidFill>
                    <a:latin typeface="+mn-lt"/>
                    <a:ea typeface="+mn-ea"/>
                  </a:rPr>
                  <a:t>VT</a:t>
                </a:r>
              </a:p>
            </p:txBody>
          </p:sp>
          <p:sp>
            <p:nvSpPr>
              <p:cNvPr id="184" name="Line 178"/>
              <p:cNvSpPr>
                <a:spLocks noChangeShapeType="1"/>
              </p:cNvSpPr>
              <p:nvPr/>
            </p:nvSpPr>
            <p:spPr bwMode="auto">
              <a:xfrm>
                <a:off x="4983" y="1084"/>
                <a:ext cx="82" cy="136"/>
              </a:xfrm>
              <a:prstGeom prst="line">
                <a:avLst/>
              </a:prstGeom>
              <a:solidFill>
                <a:schemeClr val="bg2">
                  <a:lumMod val="60000"/>
                  <a:lumOff val="40000"/>
                </a:schemeClr>
              </a:solidFill>
              <a:ln w="1270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grpSp>
            <p:nvGrpSpPr>
              <p:cNvPr id="29" name="Group 735"/>
              <p:cNvGrpSpPr>
                <a:grpSpLocks/>
              </p:cNvGrpSpPr>
              <p:nvPr/>
            </p:nvGrpSpPr>
            <p:grpSpPr bwMode="auto">
              <a:xfrm>
                <a:off x="1317" y="1161"/>
                <a:ext cx="4337" cy="1694"/>
                <a:chOff x="926" y="961"/>
                <a:chExt cx="4594" cy="1813"/>
              </a:xfrm>
            </p:grpSpPr>
            <p:sp>
              <p:nvSpPr>
                <p:cNvPr id="197" name="Text Box 357"/>
                <p:cNvSpPr txBox="1">
                  <a:spLocks noChangeArrowheads="1"/>
                </p:cNvSpPr>
                <p:nvPr/>
              </p:nvSpPr>
              <p:spPr bwMode="auto">
                <a:xfrm>
                  <a:off x="926" y="1494"/>
                  <a:ext cx="288" cy="182"/>
                </a:xfrm>
                <a:prstGeom prst="rect">
                  <a:avLst/>
                </a:prstGeom>
                <a:noFill/>
                <a:ln w="9525">
                  <a:noFill/>
                  <a:miter lim="800000"/>
                  <a:headEnd/>
                  <a:tailEnd/>
                </a:ln>
              </p:spPr>
              <p:txBody>
                <a:bodyPr>
                  <a:spAutoFit/>
                </a:bodyPr>
                <a:lstStyle/>
                <a:p>
                  <a:pPr algn="ctr" fontAlgn="auto">
                    <a:spcBef>
                      <a:spcPts val="0"/>
                    </a:spcBef>
                    <a:spcAft>
                      <a:spcPts val="0"/>
                    </a:spcAft>
                    <a:defRPr/>
                  </a:pPr>
                  <a:r>
                    <a:rPr lang="en-US" sz="950" kern="0" dirty="0">
                      <a:solidFill>
                        <a:sysClr val="windowText" lastClr="000000"/>
                      </a:solidFill>
                      <a:latin typeface="+mn-lt"/>
                      <a:ea typeface="+mn-ea"/>
                    </a:rPr>
                    <a:t>NV</a:t>
                  </a:r>
                </a:p>
              </p:txBody>
            </p:sp>
            <p:sp>
              <p:nvSpPr>
                <p:cNvPr id="198" name="Text Box 358"/>
                <p:cNvSpPr txBox="1">
                  <a:spLocks noChangeArrowheads="1"/>
                </p:cNvSpPr>
                <p:nvPr/>
              </p:nvSpPr>
              <p:spPr bwMode="auto">
                <a:xfrm>
                  <a:off x="3936" y="1584"/>
                  <a:ext cx="336" cy="183"/>
                </a:xfrm>
                <a:prstGeom prst="rect">
                  <a:avLst/>
                </a:prstGeom>
                <a:noFill/>
                <a:ln w="9525">
                  <a:noFill/>
                  <a:miter lim="800000"/>
                  <a:headEnd/>
                  <a:tailEnd/>
                </a:ln>
              </p:spPr>
              <p:txBody>
                <a:bodyPr>
                  <a:spAutoFit/>
                </a:bodyPr>
                <a:lstStyle/>
                <a:p>
                  <a:pPr algn="ctr" fontAlgn="auto">
                    <a:spcBef>
                      <a:spcPts val="0"/>
                    </a:spcBef>
                    <a:spcAft>
                      <a:spcPts val="0"/>
                    </a:spcAft>
                    <a:defRPr/>
                  </a:pPr>
                  <a:r>
                    <a:rPr lang="en-US" sz="950" kern="0" dirty="0">
                      <a:solidFill>
                        <a:sysClr val="windowText" lastClr="000000"/>
                      </a:solidFill>
                      <a:latin typeface="+mn-lt"/>
                      <a:ea typeface="+mn-ea"/>
                    </a:rPr>
                    <a:t>OH</a:t>
                  </a:r>
                </a:p>
              </p:txBody>
            </p:sp>
            <p:sp>
              <p:nvSpPr>
                <p:cNvPr id="199" name="Text Box 359"/>
                <p:cNvSpPr txBox="1">
                  <a:spLocks noChangeArrowheads="1"/>
                </p:cNvSpPr>
                <p:nvPr/>
              </p:nvSpPr>
              <p:spPr bwMode="auto">
                <a:xfrm>
                  <a:off x="2448" y="1159"/>
                  <a:ext cx="288" cy="183"/>
                </a:xfrm>
                <a:prstGeom prst="rect">
                  <a:avLst/>
                </a:prstGeom>
                <a:noFill/>
                <a:ln w="9525">
                  <a:noFill/>
                  <a:miter lim="800000"/>
                  <a:headEnd/>
                  <a:tailEnd/>
                </a:ln>
              </p:spPr>
              <p:txBody>
                <a:bodyPr>
                  <a:spAutoFit/>
                </a:bodyPr>
                <a:lstStyle/>
                <a:p>
                  <a:pPr algn="ctr" fontAlgn="auto">
                    <a:spcBef>
                      <a:spcPts val="0"/>
                    </a:spcBef>
                    <a:spcAft>
                      <a:spcPts val="0"/>
                    </a:spcAft>
                    <a:defRPr/>
                  </a:pPr>
                  <a:r>
                    <a:rPr lang="en-US" sz="950" kern="0" dirty="0">
                      <a:solidFill>
                        <a:sysClr val="windowText" lastClr="000000"/>
                      </a:solidFill>
                      <a:latin typeface="+mn-lt"/>
                      <a:ea typeface="+mn-ea"/>
                    </a:rPr>
                    <a:t>SD</a:t>
                  </a:r>
                </a:p>
              </p:txBody>
            </p:sp>
            <p:sp>
              <p:nvSpPr>
                <p:cNvPr id="200" name="Text Box 543"/>
                <p:cNvSpPr txBox="1">
                  <a:spLocks noChangeArrowheads="1"/>
                </p:cNvSpPr>
                <p:nvPr/>
              </p:nvSpPr>
              <p:spPr bwMode="auto">
                <a:xfrm>
                  <a:off x="3120" y="2592"/>
                  <a:ext cx="288" cy="182"/>
                </a:xfrm>
                <a:prstGeom prst="rect">
                  <a:avLst/>
                </a:prstGeom>
                <a:noFill/>
                <a:ln w="9525">
                  <a:noFill/>
                  <a:miter lim="800000"/>
                  <a:headEnd/>
                  <a:tailEnd/>
                </a:ln>
              </p:spPr>
              <p:txBody>
                <a:bodyPr>
                  <a:spAutoFit/>
                </a:bodyPr>
                <a:lstStyle/>
                <a:p>
                  <a:pPr algn="ctr" fontAlgn="auto">
                    <a:spcBef>
                      <a:spcPct val="50000"/>
                    </a:spcBef>
                    <a:spcAft>
                      <a:spcPts val="0"/>
                    </a:spcAft>
                    <a:defRPr/>
                  </a:pPr>
                  <a:endParaRPr lang="en-US" sz="950" kern="0" dirty="0">
                    <a:solidFill>
                      <a:srgbClr val="FFFFFF"/>
                    </a:solidFill>
                    <a:latin typeface="+mn-lt"/>
                    <a:ea typeface="+mn-ea"/>
                  </a:endParaRPr>
                </a:p>
              </p:txBody>
            </p:sp>
            <p:sp>
              <p:nvSpPr>
                <p:cNvPr id="201" name="Text Box 547"/>
                <p:cNvSpPr txBox="1">
                  <a:spLocks noChangeArrowheads="1"/>
                </p:cNvSpPr>
                <p:nvPr/>
              </p:nvSpPr>
              <p:spPr bwMode="auto">
                <a:xfrm>
                  <a:off x="3120" y="2207"/>
                  <a:ext cx="288" cy="182"/>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AR</a:t>
                  </a:r>
                </a:p>
              </p:txBody>
            </p:sp>
            <p:sp>
              <p:nvSpPr>
                <p:cNvPr id="202" name="Text Box 548"/>
                <p:cNvSpPr txBox="1">
                  <a:spLocks noChangeArrowheads="1"/>
                </p:cNvSpPr>
                <p:nvPr/>
              </p:nvSpPr>
              <p:spPr bwMode="auto">
                <a:xfrm>
                  <a:off x="3648" y="1584"/>
                  <a:ext cx="288" cy="183"/>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 IN</a:t>
                  </a:r>
                </a:p>
              </p:txBody>
            </p:sp>
            <p:sp>
              <p:nvSpPr>
                <p:cNvPr id="203" name="Text Box 549"/>
                <p:cNvSpPr txBox="1">
                  <a:spLocks noChangeArrowheads="1"/>
                </p:cNvSpPr>
                <p:nvPr/>
              </p:nvSpPr>
              <p:spPr bwMode="auto">
                <a:xfrm>
                  <a:off x="5232" y="961"/>
                  <a:ext cx="288" cy="182"/>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NH</a:t>
                  </a:r>
                </a:p>
              </p:txBody>
            </p:sp>
            <p:sp>
              <p:nvSpPr>
                <p:cNvPr id="204" name="Line 722"/>
                <p:cNvSpPr>
                  <a:spLocks noChangeShapeType="1"/>
                </p:cNvSpPr>
                <p:nvPr/>
              </p:nvSpPr>
              <p:spPr bwMode="auto">
                <a:xfrm flipV="1">
                  <a:off x="4992" y="1056"/>
                  <a:ext cx="288" cy="50"/>
                </a:xfrm>
                <a:prstGeom prst="line">
                  <a:avLst/>
                </a:prstGeom>
                <a:no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grpSp>
          <p:sp>
            <p:nvSpPr>
              <p:cNvPr id="186" name="Text Box 1757"/>
              <p:cNvSpPr txBox="1">
                <a:spLocks noChangeArrowheads="1"/>
              </p:cNvSpPr>
              <p:nvPr/>
            </p:nvSpPr>
            <p:spPr bwMode="auto">
              <a:xfrm>
                <a:off x="2016" y="960"/>
                <a:ext cx="366" cy="170"/>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MT</a:t>
                </a:r>
              </a:p>
            </p:txBody>
          </p:sp>
          <p:sp>
            <p:nvSpPr>
              <p:cNvPr id="187" name="Text Box 1758"/>
              <p:cNvSpPr txBox="1">
                <a:spLocks noChangeArrowheads="1"/>
              </p:cNvSpPr>
              <p:nvPr/>
            </p:nvSpPr>
            <p:spPr bwMode="auto">
              <a:xfrm>
                <a:off x="1632" y="1249"/>
                <a:ext cx="272" cy="169"/>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ID</a:t>
                </a:r>
              </a:p>
            </p:txBody>
          </p:sp>
          <p:sp>
            <p:nvSpPr>
              <p:cNvPr id="188" name="Text Box 1759"/>
              <p:cNvSpPr txBox="1">
                <a:spLocks noChangeArrowheads="1"/>
              </p:cNvSpPr>
              <p:nvPr/>
            </p:nvSpPr>
            <p:spPr bwMode="auto">
              <a:xfrm>
                <a:off x="2122" y="1409"/>
                <a:ext cx="318" cy="170"/>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WY</a:t>
                </a:r>
              </a:p>
            </p:txBody>
          </p:sp>
          <p:sp>
            <p:nvSpPr>
              <p:cNvPr id="189" name="Text Box 1760"/>
              <p:cNvSpPr txBox="1">
                <a:spLocks noChangeArrowheads="1"/>
              </p:cNvSpPr>
              <p:nvPr/>
            </p:nvSpPr>
            <p:spPr bwMode="auto">
              <a:xfrm>
                <a:off x="2736" y="960"/>
                <a:ext cx="318" cy="170"/>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ND</a:t>
                </a:r>
              </a:p>
            </p:txBody>
          </p:sp>
          <p:sp>
            <p:nvSpPr>
              <p:cNvPr id="190" name="Text Box 1761"/>
              <p:cNvSpPr txBox="1">
                <a:spLocks noChangeArrowheads="1"/>
              </p:cNvSpPr>
              <p:nvPr/>
            </p:nvSpPr>
            <p:spPr bwMode="auto">
              <a:xfrm>
                <a:off x="2159" y="2351"/>
                <a:ext cx="316" cy="170"/>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NM</a:t>
                </a:r>
              </a:p>
            </p:txBody>
          </p:sp>
          <p:sp>
            <p:nvSpPr>
              <p:cNvPr id="191" name="Text Box 1762"/>
              <p:cNvSpPr txBox="1">
                <a:spLocks noChangeArrowheads="1"/>
              </p:cNvSpPr>
              <p:nvPr/>
            </p:nvSpPr>
            <p:spPr bwMode="auto">
              <a:xfrm>
                <a:off x="2941" y="2286"/>
                <a:ext cx="362" cy="170"/>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OK</a:t>
                </a:r>
              </a:p>
            </p:txBody>
          </p:sp>
          <p:sp>
            <p:nvSpPr>
              <p:cNvPr id="192" name="Text Box 1763"/>
              <p:cNvSpPr txBox="1">
                <a:spLocks noChangeArrowheads="1"/>
              </p:cNvSpPr>
              <p:nvPr/>
            </p:nvSpPr>
            <p:spPr bwMode="auto">
              <a:xfrm>
                <a:off x="3373" y="2736"/>
                <a:ext cx="318" cy="170"/>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LA</a:t>
                </a:r>
              </a:p>
            </p:txBody>
          </p:sp>
          <p:sp>
            <p:nvSpPr>
              <p:cNvPr id="193" name="Text Box 1764"/>
              <p:cNvSpPr txBox="1">
                <a:spLocks noChangeArrowheads="1"/>
              </p:cNvSpPr>
              <p:nvPr/>
            </p:nvSpPr>
            <p:spPr bwMode="auto">
              <a:xfrm>
                <a:off x="3626" y="2555"/>
                <a:ext cx="343" cy="170"/>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MS</a:t>
                </a:r>
              </a:p>
            </p:txBody>
          </p:sp>
          <p:sp>
            <p:nvSpPr>
              <p:cNvPr id="194" name="Text Box 1765"/>
              <p:cNvSpPr txBox="1">
                <a:spLocks noChangeArrowheads="1"/>
              </p:cNvSpPr>
              <p:nvPr/>
            </p:nvSpPr>
            <p:spPr bwMode="auto">
              <a:xfrm>
                <a:off x="3939" y="2579"/>
                <a:ext cx="249" cy="170"/>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en-US" sz="950" kern="0" dirty="0">
                    <a:solidFill>
                      <a:sysClr val="windowText" lastClr="000000"/>
                    </a:solidFill>
                    <a:latin typeface="+mn-lt"/>
                    <a:ea typeface="+mn-ea"/>
                  </a:rPr>
                  <a:t>AL</a:t>
                </a:r>
              </a:p>
            </p:txBody>
          </p:sp>
          <p:sp>
            <p:nvSpPr>
              <p:cNvPr id="195" name="Line 1766"/>
              <p:cNvSpPr>
                <a:spLocks noChangeShapeType="1"/>
              </p:cNvSpPr>
              <p:nvPr/>
            </p:nvSpPr>
            <p:spPr bwMode="auto">
              <a:xfrm>
                <a:off x="4983" y="1837"/>
                <a:ext cx="273" cy="180"/>
              </a:xfrm>
              <a:prstGeom prst="line">
                <a:avLst/>
              </a:prstGeom>
              <a:noFill/>
              <a:ln w="19050">
                <a:solidFill>
                  <a:srgbClr val="000000"/>
                </a:solidFill>
                <a:round/>
                <a:headEnd/>
                <a:tailEnd/>
              </a:ln>
            </p:spPr>
            <p:txBody>
              <a:bodyPr/>
              <a:lstStyle/>
              <a:p>
                <a:pPr algn="ctr" fontAlgn="auto">
                  <a:spcBef>
                    <a:spcPts val="0"/>
                  </a:spcBef>
                  <a:spcAft>
                    <a:spcPts val="0"/>
                  </a:spcAft>
                  <a:defRPr/>
                </a:pPr>
                <a:endParaRPr lang="en-US" sz="950" kern="0" dirty="0">
                  <a:solidFill>
                    <a:sysClr val="windowText" lastClr="000000"/>
                  </a:solidFill>
                  <a:latin typeface="+mn-lt"/>
                  <a:ea typeface="+mn-ea"/>
                </a:endParaRPr>
              </a:p>
            </p:txBody>
          </p:sp>
          <p:sp>
            <p:nvSpPr>
              <p:cNvPr id="196" name="Text Box 1767"/>
              <p:cNvSpPr txBox="1">
                <a:spLocks noChangeArrowheads="1"/>
              </p:cNvSpPr>
              <p:nvPr/>
            </p:nvSpPr>
            <p:spPr bwMode="auto">
              <a:xfrm>
                <a:off x="5210" y="1972"/>
                <a:ext cx="318" cy="170"/>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950" kern="0" dirty="0">
                    <a:solidFill>
                      <a:sysClr val="windowText" lastClr="000000"/>
                    </a:solidFill>
                    <a:latin typeface="+mn-lt"/>
                    <a:ea typeface="+mn-ea"/>
                  </a:rPr>
                  <a:t>DE</a:t>
                </a:r>
              </a:p>
            </p:txBody>
          </p:sp>
        </p:grpSp>
        <p:grpSp>
          <p:nvGrpSpPr>
            <p:cNvPr id="46085" name="Group 759"/>
            <p:cNvGrpSpPr>
              <a:grpSpLocks/>
            </p:cNvGrpSpPr>
            <p:nvPr/>
          </p:nvGrpSpPr>
          <p:grpSpPr bwMode="auto">
            <a:xfrm>
              <a:off x="7407275" y="2173288"/>
              <a:ext cx="1365250" cy="4227512"/>
              <a:chOff x="2153753" y="3472975"/>
              <a:chExt cx="1475714" cy="3711012"/>
            </a:xfrm>
          </p:grpSpPr>
          <p:sp>
            <p:nvSpPr>
              <p:cNvPr id="207" name="Text Box 1833"/>
              <p:cNvSpPr txBox="1">
                <a:spLocks noChangeArrowheads="1"/>
              </p:cNvSpPr>
              <p:nvPr/>
            </p:nvSpPr>
            <p:spPr bwMode="auto">
              <a:xfrm>
                <a:off x="2172629" y="4207373"/>
                <a:ext cx="1443110" cy="639638"/>
              </a:xfrm>
              <a:prstGeom prst="rect">
                <a:avLst/>
              </a:prstGeom>
              <a:solidFill>
                <a:schemeClr val="tx2">
                  <a:lumMod val="60000"/>
                  <a:lumOff val="40000"/>
                </a:schemeClr>
              </a:solidFill>
              <a:ln w="9525">
                <a:solidFill>
                  <a:srgbClr val="000000"/>
                </a:solidFill>
                <a:miter lim="800000"/>
                <a:headEnd/>
                <a:tailEnd/>
              </a:ln>
            </p:spPr>
            <p:txBody>
              <a:bodyPr anchor="ctr"/>
              <a:lstStyle/>
              <a:p>
                <a:pPr algn="ctr" eaLnBrk="0" fontAlgn="auto" hangingPunct="0">
                  <a:spcBef>
                    <a:spcPts val="0"/>
                  </a:spcBef>
                  <a:spcAft>
                    <a:spcPts val="0"/>
                  </a:spcAft>
                  <a:defRPr/>
                </a:pPr>
                <a:r>
                  <a:rPr lang="en-US" sz="950" kern="0" dirty="0">
                    <a:solidFill>
                      <a:sysClr val="windowText" lastClr="000000"/>
                    </a:solidFill>
                    <a:latin typeface="+mn-lt"/>
                    <a:ea typeface="+mn-ea"/>
                  </a:rPr>
                  <a:t>Partners Providing </a:t>
                </a:r>
              </a:p>
              <a:p>
                <a:pPr algn="ctr" eaLnBrk="0" fontAlgn="auto" hangingPunct="0">
                  <a:spcBef>
                    <a:spcPts val="0"/>
                  </a:spcBef>
                  <a:spcAft>
                    <a:spcPts val="0"/>
                  </a:spcAft>
                  <a:defRPr/>
                </a:pPr>
                <a:r>
                  <a:rPr lang="en-US" sz="950" kern="0" dirty="0">
                    <a:solidFill>
                      <a:sysClr val="windowText" lastClr="000000"/>
                    </a:solidFill>
                    <a:latin typeface="+mn-lt"/>
                    <a:ea typeface="+mn-ea"/>
                  </a:rPr>
                  <a:t>Inpatient Data Only</a:t>
                </a:r>
              </a:p>
            </p:txBody>
          </p:sp>
          <p:sp>
            <p:nvSpPr>
              <p:cNvPr id="208" name="Text Box 1834"/>
              <p:cNvSpPr txBox="1">
                <a:spLocks noChangeArrowheads="1"/>
              </p:cNvSpPr>
              <p:nvPr/>
            </p:nvSpPr>
            <p:spPr bwMode="auto">
              <a:xfrm>
                <a:off x="2158901" y="4933411"/>
                <a:ext cx="1456838" cy="641031"/>
              </a:xfrm>
              <a:prstGeom prst="rect">
                <a:avLst/>
              </a:prstGeom>
              <a:solidFill>
                <a:schemeClr val="accent1">
                  <a:lumMod val="75000"/>
                </a:schemeClr>
              </a:solidFill>
              <a:ln w="9525">
                <a:solidFill>
                  <a:srgbClr val="000000"/>
                </a:solidFill>
                <a:miter lim="800000"/>
                <a:headEnd/>
                <a:tailEnd/>
              </a:ln>
            </p:spPr>
            <p:txBody>
              <a:bodyPr anchor="ctr"/>
              <a:lstStyle/>
              <a:p>
                <a:pPr algn="ctr" eaLnBrk="0" fontAlgn="auto" hangingPunct="0">
                  <a:spcBef>
                    <a:spcPts val="0"/>
                  </a:spcBef>
                  <a:spcAft>
                    <a:spcPts val="0"/>
                  </a:spcAft>
                  <a:defRPr/>
                </a:pPr>
                <a:r>
                  <a:rPr lang="en-US" sz="950" kern="0" dirty="0">
                    <a:solidFill>
                      <a:sysClr val="windowText" lastClr="000000"/>
                    </a:solidFill>
                    <a:latin typeface="+mn-lt"/>
                    <a:ea typeface="+mn-ea"/>
                  </a:rPr>
                  <a:t>Partners Providing </a:t>
                </a:r>
              </a:p>
              <a:p>
                <a:pPr algn="ctr" eaLnBrk="0" fontAlgn="auto" hangingPunct="0">
                  <a:spcBef>
                    <a:spcPts val="0"/>
                  </a:spcBef>
                  <a:spcAft>
                    <a:spcPts val="0"/>
                  </a:spcAft>
                  <a:defRPr/>
                </a:pPr>
                <a:r>
                  <a:rPr lang="en-US" sz="950" kern="0" dirty="0">
                    <a:solidFill>
                      <a:sysClr val="windowText" lastClr="000000"/>
                    </a:solidFill>
                    <a:latin typeface="+mn-lt"/>
                    <a:ea typeface="+mn-ea"/>
                  </a:rPr>
                  <a:t>Inpatient &amp; Ambulatory Surgery Data</a:t>
                </a:r>
              </a:p>
            </p:txBody>
          </p:sp>
          <p:sp>
            <p:nvSpPr>
              <p:cNvPr id="209" name="Text Box 1835"/>
              <p:cNvSpPr txBox="1">
                <a:spLocks noChangeArrowheads="1"/>
              </p:cNvSpPr>
              <p:nvPr/>
            </p:nvSpPr>
            <p:spPr bwMode="auto">
              <a:xfrm>
                <a:off x="2172629" y="6392453"/>
                <a:ext cx="1456838" cy="791534"/>
              </a:xfrm>
              <a:prstGeom prst="rect">
                <a:avLst/>
              </a:prstGeom>
              <a:solidFill>
                <a:schemeClr val="tx1">
                  <a:lumMod val="50000"/>
                </a:schemeClr>
              </a:solidFill>
              <a:ln w="9525">
                <a:solidFill>
                  <a:srgbClr val="000000"/>
                </a:solidFill>
                <a:miter lim="800000"/>
                <a:headEnd/>
                <a:tailEnd/>
              </a:ln>
            </p:spPr>
            <p:txBody>
              <a:bodyPr anchor="ctr"/>
              <a:lstStyle/>
              <a:p>
                <a:pPr algn="ctr" eaLnBrk="0" fontAlgn="auto" hangingPunct="0">
                  <a:spcBef>
                    <a:spcPts val="0"/>
                  </a:spcBef>
                  <a:spcAft>
                    <a:spcPts val="0"/>
                  </a:spcAft>
                  <a:defRPr/>
                </a:pPr>
                <a:r>
                  <a:rPr lang="en-US" sz="950" kern="0" dirty="0">
                    <a:solidFill>
                      <a:srgbClr val="001454"/>
                    </a:solidFill>
                    <a:latin typeface="+mn-lt"/>
                    <a:ea typeface="+mn-ea"/>
                  </a:rPr>
                  <a:t>Partners Providing </a:t>
                </a:r>
              </a:p>
              <a:p>
                <a:pPr algn="ctr" eaLnBrk="0" fontAlgn="auto" hangingPunct="0">
                  <a:spcBef>
                    <a:spcPts val="0"/>
                  </a:spcBef>
                  <a:spcAft>
                    <a:spcPts val="0"/>
                  </a:spcAft>
                  <a:defRPr/>
                </a:pPr>
                <a:r>
                  <a:rPr lang="en-US" sz="950" kern="0" dirty="0">
                    <a:solidFill>
                      <a:srgbClr val="001454"/>
                    </a:solidFill>
                    <a:latin typeface="+mn-lt"/>
                    <a:ea typeface="+mn-ea"/>
                  </a:rPr>
                  <a:t>Inpatient, Ambulatory Surgery,</a:t>
                </a:r>
                <a:br>
                  <a:rPr lang="en-US" sz="950" kern="0" dirty="0">
                    <a:solidFill>
                      <a:srgbClr val="001454"/>
                    </a:solidFill>
                    <a:latin typeface="+mn-lt"/>
                    <a:ea typeface="+mn-ea"/>
                  </a:rPr>
                </a:br>
                <a:r>
                  <a:rPr lang="en-US" sz="950" kern="0" dirty="0">
                    <a:solidFill>
                      <a:srgbClr val="001454"/>
                    </a:solidFill>
                    <a:latin typeface="+mn-lt"/>
                    <a:ea typeface="+mn-ea"/>
                  </a:rPr>
                  <a:t>&amp; Emergency Department Data</a:t>
                </a:r>
              </a:p>
            </p:txBody>
          </p:sp>
          <p:sp>
            <p:nvSpPr>
              <p:cNvPr id="210" name="Text Box 1836"/>
              <p:cNvSpPr txBox="1">
                <a:spLocks noChangeArrowheads="1"/>
              </p:cNvSpPr>
              <p:nvPr/>
            </p:nvSpPr>
            <p:spPr bwMode="auto">
              <a:xfrm>
                <a:off x="2176061" y="3472975"/>
                <a:ext cx="1443110" cy="641031"/>
              </a:xfrm>
              <a:prstGeom prst="rect">
                <a:avLst/>
              </a:prstGeom>
              <a:solidFill>
                <a:srgbClr val="FFFFFF"/>
              </a:solidFill>
              <a:ln w="9525">
                <a:solidFill>
                  <a:srgbClr val="000000"/>
                </a:solidFill>
                <a:miter lim="800000"/>
                <a:headEnd/>
                <a:tailEnd/>
              </a:ln>
            </p:spPr>
            <p:txBody>
              <a:bodyPr anchor="ctr"/>
              <a:lstStyle/>
              <a:p>
                <a:pPr algn="ctr" eaLnBrk="0" fontAlgn="auto" hangingPunct="0">
                  <a:spcBef>
                    <a:spcPts val="0"/>
                  </a:spcBef>
                  <a:spcAft>
                    <a:spcPts val="0"/>
                  </a:spcAft>
                  <a:defRPr/>
                </a:pPr>
                <a:r>
                  <a:rPr lang="en-US" sz="950" kern="0" dirty="0">
                    <a:solidFill>
                      <a:sysClr val="windowText" lastClr="000000"/>
                    </a:solidFill>
                    <a:latin typeface="+mn-lt"/>
                    <a:ea typeface="+mn-ea"/>
                  </a:rPr>
                  <a:t>Non-participating</a:t>
                </a:r>
              </a:p>
            </p:txBody>
          </p:sp>
          <p:sp>
            <p:nvSpPr>
              <p:cNvPr id="212" name="Text Box 1838"/>
              <p:cNvSpPr txBox="1">
                <a:spLocks noChangeArrowheads="1"/>
              </p:cNvSpPr>
              <p:nvPr/>
            </p:nvSpPr>
            <p:spPr bwMode="auto">
              <a:xfrm>
                <a:off x="2153753" y="5637151"/>
                <a:ext cx="1461986" cy="685625"/>
              </a:xfrm>
              <a:prstGeom prst="rect">
                <a:avLst/>
              </a:prstGeom>
              <a:solidFill>
                <a:schemeClr val="bg2">
                  <a:lumMod val="40000"/>
                  <a:lumOff val="60000"/>
                </a:schemeClr>
              </a:solidFill>
              <a:ln w="9525">
                <a:solidFill>
                  <a:srgbClr val="000000"/>
                </a:solidFill>
                <a:miter lim="800000"/>
                <a:headEnd/>
                <a:tailEnd/>
              </a:ln>
            </p:spPr>
            <p:txBody>
              <a:bodyPr anchor="ctr" anchorCtr="1"/>
              <a:lstStyle/>
              <a:p>
                <a:pPr algn="ctr" fontAlgn="auto">
                  <a:spcBef>
                    <a:spcPts val="0"/>
                  </a:spcBef>
                  <a:spcAft>
                    <a:spcPts val="0"/>
                  </a:spcAft>
                  <a:defRPr/>
                </a:pPr>
                <a:endParaRPr lang="en-US" sz="950" kern="0" dirty="0">
                  <a:solidFill>
                    <a:sysClr val="windowText" lastClr="000000"/>
                  </a:solidFill>
                  <a:latin typeface="+mn-lt"/>
                  <a:ea typeface="+mn-ea"/>
                </a:endParaRPr>
              </a:p>
              <a:p>
                <a:pPr algn="ctr" fontAlgn="auto">
                  <a:spcBef>
                    <a:spcPts val="0"/>
                  </a:spcBef>
                  <a:spcAft>
                    <a:spcPts val="0"/>
                  </a:spcAft>
                  <a:defRPr/>
                </a:pPr>
                <a:r>
                  <a:rPr lang="en-US" sz="950" kern="0" dirty="0">
                    <a:solidFill>
                      <a:sysClr val="windowText" lastClr="000000"/>
                    </a:solidFill>
                    <a:latin typeface="+mn-lt"/>
                    <a:ea typeface="+mn-ea"/>
                  </a:rPr>
                  <a:t>Partners Providing Inpatient &amp; Emergency Department Data</a:t>
                </a:r>
              </a:p>
              <a:p>
                <a:pPr algn="ctr" fontAlgn="auto">
                  <a:spcBef>
                    <a:spcPts val="0"/>
                  </a:spcBef>
                  <a:spcAft>
                    <a:spcPts val="0"/>
                  </a:spcAft>
                  <a:defRPr/>
                </a:pPr>
                <a:endParaRPr lang="en-US" sz="950" kern="0" dirty="0">
                  <a:solidFill>
                    <a:sysClr val="windowText" lastClr="000000"/>
                  </a:solidFill>
                  <a:latin typeface="+mn-lt"/>
                  <a:ea typeface="+mn-ea"/>
                </a:endParaRPr>
              </a:p>
            </p:txBody>
          </p:sp>
        </p:grpSp>
      </p:grpSp>
      <p:sp>
        <p:nvSpPr>
          <p:cNvPr id="46087" name="Slide Number Placeholder 216"/>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11E727EC-19B6-0142-87BE-634ED1251CFF}" type="slidenum">
              <a:rPr lang="en-US" sz="1200"/>
              <a:pPr/>
              <a:t>20</a:t>
            </a:fld>
            <a:endParaRPr lang="en-US" sz="1200"/>
          </a:p>
        </p:txBody>
      </p:sp>
      <p:sp>
        <p:nvSpPr>
          <p:cNvPr id="2" name="Title 1"/>
          <p:cNvSpPr>
            <a:spLocks noGrp="1"/>
          </p:cNvSpPr>
          <p:nvPr>
            <p:ph type="title" idx="4294967295"/>
          </p:nvPr>
        </p:nvSpPr>
        <p:spPr/>
        <p:txBody>
          <a:bodyPr/>
          <a:lstStyle/>
          <a:p>
            <a:pPr rtl="0" fontAlgn="base"/>
            <a:r>
              <a:rPr lang="en-US" sz="2800" b="1" dirty="0" smtClean="0">
                <a:solidFill>
                  <a:srgbClr val="FFFF00"/>
                </a:solidFill>
                <a:effectLst>
                  <a:outerShdw blurRad="38100" dist="38100" dir="2700000" algn="tl" rotWithShape="0">
                    <a:srgbClr val="000000">
                      <a:alpha val="43000"/>
                    </a:srgbClr>
                  </a:outerShdw>
                </a:effectLst>
                <a:latin typeface="Arial"/>
                <a:ea typeface="ＭＳ Ｐゴシック"/>
                <a:cs typeface="+mn-cs"/>
              </a:rPr>
              <a:t>Partnership: HCUP Database Participation By State</a:t>
            </a:r>
            <a:endParaRPr lang="en-US" dirty="0" smtClean="0">
              <a:effectLst/>
            </a:endParaRPr>
          </a:p>
        </p:txBody>
      </p:sp>
    </p:spTree>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185738"/>
            <a:ext cx="6088062"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b="1">
                <a:solidFill>
                  <a:schemeClr val="tx2"/>
                </a:solidFill>
                <a:latin typeface="Arial" charset="0"/>
              </a:rPr>
              <a:t>The HCUP Databases</a:t>
            </a:r>
          </a:p>
          <a:p>
            <a:pPr lvl="1"/>
            <a:r>
              <a:rPr lang="en-US" sz="2000">
                <a:solidFill>
                  <a:schemeClr val="tx1"/>
                </a:solidFill>
                <a:latin typeface="Arial" charset="0"/>
              </a:rPr>
              <a:t>Where does data come from?</a:t>
            </a:r>
          </a:p>
          <a:p>
            <a:pPr lvl="1"/>
            <a:r>
              <a:rPr lang="en-US" sz="2000">
                <a:latin typeface="Arial" charset="0"/>
              </a:rPr>
              <a:t>HCUP State Databases</a:t>
            </a:r>
          </a:p>
          <a:p>
            <a:pPr lvl="1"/>
            <a:r>
              <a:rPr lang="en-US" sz="2000">
                <a:latin typeface="Arial" charset="0"/>
              </a:rPr>
              <a:t>HCUP Nationwide Databases</a:t>
            </a:r>
          </a:p>
          <a:p>
            <a:r>
              <a:rPr lang="en-US" sz="2400">
                <a:latin typeface="Arial" charset="0"/>
              </a:rPr>
              <a:t>Obtaining HCUP Databases</a:t>
            </a:r>
          </a:p>
          <a:p>
            <a:r>
              <a:rPr lang="en-US" sz="2400">
                <a:latin typeface="Arial" charset="0"/>
              </a:rPr>
              <a:t>The HCUP Tools and Products</a:t>
            </a:r>
          </a:p>
          <a:p>
            <a:r>
              <a:rPr lang="en-US" sz="2400">
                <a:latin typeface="Arial" charset="0"/>
              </a:rPr>
              <a:t>Additional HCUP Resources</a:t>
            </a:r>
          </a:p>
        </p:txBody>
      </p:sp>
      <p:sp>
        <p:nvSpPr>
          <p:cNvPr id="4710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4251F75C-94A0-2446-9E7C-2170F56B31AF}" type="slidenum">
              <a:rPr lang="en-US" sz="1200"/>
              <a:pPr/>
              <a:t>21</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190500"/>
            <a:ext cx="6088062"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2"/>
                </a:solidFill>
                <a:latin typeface="Arial" charset="0"/>
              </a:rPr>
              <a:t>The HCUP Databases</a:t>
            </a:r>
          </a:p>
          <a:p>
            <a:pPr lvl="1"/>
            <a:r>
              <a:rPr lang="en-US" sz="2000" b="1">
                <a:solidFill>
                  <a:schemeClr val="tx2"/>
                </a:solidFill>
                <a:latin typeface="Arial" charset="0"/>
              </a:rPr>
              <a:t>Where do the data come from?</a:t>
            </a:r>
          </a:p>
          <a:p>
            <a:pPr lvl="1"/>
            <a:r>
              <a:rPr lang="en-US" sz="2000">
                <a:latin typeface="Arial" charset="0"/>
              </a:rPr>
              <a:t>HCUP State Databases</a:t>
            </a:r>
          </a:p>
          <a:p>
            <a:pPr lvl="1"/>
            <a:r>
              <a:rPr lang="en-US" sz="2000">
                <a:latin typeface="Arial" charset="0"/>
              </a:rPr>
              <a:t>HCUP Nationwide Databases</a:t>
            </a:r>
          </a:p>
          <a:p>
            <a:r>
              <a:rPr lang="en-US" sz="2400">
                <a:latin typeface="Arial" charset="0"/>
              </a:rPr>
              <a:t>Obtaining HCUP Databases</a:t>
            </a:r>
          </a:p>
          <a:p>
            <a:r>
              <a:rPr lang="en-US" sz="2400">
                <a:latin typeface="Arial" charset="0"/>
              </a:rPr>
              <a:t>The HCUP Tools and Products</a:t>
            </a:r>
          </a:p>
          <a:p>
            <a:r>
              <a:rPr lang="en-US" sz="2400">
                <a:latin typeface="Arial" charset="0"/>
              </a:rPr>
              <a:t>Additional HCUP Resources</a:t>
            </a:r>
          </a:p>
        </p:txBody>
      </p:sp>
      <p:sp>
        <p:nvSpPr>
          <p:cNvPr id="4813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A0EA8D27-31AF-7B44-8CCF-B144900701D3}" type="slidenum">
              <a:rPr lang="en-US" sz="1200"/>
              <a:pPr/>
              <a:t>22</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descr="The Foundation of HCUP Data is Hospital Billing Data&#10;"/>
          <p:cNvGrpSpPr/>
          <p:nvPr/>
        </p:nvGrpSpPr>
        <p:grpSpPr>
          <a:xfrm>
            <a:off x="527050" y="1628775"/>
            <a:ext cx="8262938" cy="4994275"/>
            <a:chOff x="527050" y="1628775"/>
            <a:chExt cx="8262938" cy="4994275"/>
          </a:xfrm>
        </p:grpSpPr>
        <p:pic>
          <p:nvPicPr>
            <p:cNvPr id="25603" name="Picture 15" descr="https://secure.sterlingplans.com/images/cms_1500.gif"/>
            <p:cNvPicPr>
              <a:picLocks noChangeAspect="1" noChangeArrowheads="1"/>
            </p:cNvPicPr>
            <p:nvPr/>
          </p:nvPicPr>
          <p:blipFill>
            <a:blip r:embed="rId3"/>
            <a:srcRect/>
            <a:stretch>
              <a:fillRect/>
            </a:stretch>
          </p:blipFill>
          <p:spPr bwMode="auto">
            <a:xfrm>
              <a:off x="3781425" y="2343150"/>
              <a:ext cx="3336925" cy="4279900"/>
            </a:xfrm>
            <a:prstGeom prst="rect">
              <a:avLst/>
            </a:prstGeom>
            <a:ln>
              <a:noFill/>
            </a:ln>
            <a:effectLst>
              <a:outerShdw blurRad="292100" dist="139700" dir="2700000" algn="tl" rotWithShape="0">
                <a:srgbClr val="333333">
                  <a:alpha val="65000"/>
                </a:srgbClr>
              </a:outerShdw>
            </a:effectLst>
          </p:spPr>
        </p:pic>
        <p:pic>
          <p:nvPicPr>
            <p:cNvPr id="49155" name="Picture 5" descr="UB-92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3813" y="2667000"/>
              <a:ext cx="11112"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8150" name="Text Box 6"/>
            <p:cNvSpPr txBox="1">
              <a:spLocks noChangeArrowheads="1"/>
            </p:cNvSpPr>
            <p:nvPr/>
          </p:nvSpPr>
          <p:spPr bwMode="auto">
            <a:xfrm>
              <a:off x="527050" y="2900363"/>
              <a:ext cx="2438400" cy="830262"/>
            </a:xfrm>
            <a:prstGeom prst="rect">
              <a:avLst/>
            </a:prstGeom>
            <a:noFill/>
            <a:ln w="38100">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2400" b="1">
                  <a:effectLst>
                    <a:outerShdw blurRad="38100" dist="38100" dir="2700000" algn="tl">
                      <a:srgbClr val="000000"/>
                    </a:outerShdw>
                  </a:effectLst>
                </a:rPr>
                <a:t>Demographic Data</a:t>
              </a:r>
            </a:p>
          </p:txBody>
        </p:sp>
        <p:sp>
          <p:nvSpPr>
            <p:cNvPr id="1798151" name="Text Box 7"/>
            <p:cNvSpPr txBox="1">
              <a:spLocks noChangeArrowheads="1"/>
            </p:cNvSpPr>
            <p:nvPr/>
          </p:nvSpPr>
          <p:spPr bwMode="auto">
            <a:xfrm>
              <a:off x="692150" y="4660900"/>
              <a:ext cx="2047875" cy="1381125"/>
            </a:xfrm>
            <a:prstGeom prst="rect">
              <a:avLst/>
            </a:prstGeom>
            <a:noFill/>
            <a:ln w="38100">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lnSpc>
                  <a:spcPct val="120000"/>
                </a:lnSpc>
              </a:pPr>
              <a:r>
                <a:rPr lang="en-US" sz="2400" b="1">
                  <a:effectLst>
                    <a:outerShdw blurRad="38100" dist="38100" dir="2700000" algn="tl">
                      <a:srgbClr val="000000"/>
                    </a:outerShdw>
                  </a:effectLst>
                </a:rPr>
                <a:t>Diagnoses </a:t>
              </a:r>
            </a:p>
            <a:p>
              <a:pPr algn="ctr" eaLnBrk="1" hangingPunct="1">
                <a:lnSpc>
                  <a:spcPct val="120000"/>
                </a:lnSpc>
              </a:pPr>
              <a:r>
                <a:rPr lang="en-US" sz="2400" b="1">
                  <a:effectLst>
                    <a:outerShdw blurRad="38100" dist="38100" dir="2700000" algn="tl">
                      <a:srgbClr val="000000"/>
                    </a:outerShdw>
                  </a:effectLst>
                </a:rPr>
                <a:t>Procedures</a:t>
              </a:r>
            </a:p>
            <a:p>
              <a:pPr algn="ctr" eaLnBrk="1" hangingPunct="1">
                <a:lnSpc>
                  <a:spcPct val="120000"/>
                </a:lnSpc>
              </a:pPr>
              <a:r>
                <a:rPr lang="en-US" sz="2400" b="1">
                  <a:effectLst>
                    <a:outerShdw blurRad="38100" dist="38100" dir="2700000" algn="tl">
                      <a:srgbClr val="000000"/>
                    </a:outerShdw>
                  </a:effectLst>
                </a:rPr>
                <a:t>Charges</a:t>
              </a:r>
            </a:p>
          </p:txBody>
        </p:sp>
        <p:pic>
          <p:nvPicPr>
            <p:cNvPr id="25610" name="Picture 12" descr="http://www.thearnetwork.com/accounts_receivable/healthcare/ub04-image.gif"/>
            <p:cNvPicPr>
              <a:picLocks noChangeAspect="1" noChangeArrowheads="1"/>
            </p:cNvPicPr>
            <p:nvPr/>
          </p:nvPicPr>
          <p:blipFill>
            <a:blip r:embed="rId5"/>
            <a:srcRect/>
            <a:stretch>
              <a:fillRect/>
            </a:stretch>
          </p:blipFill>
          <p:spPr bwMode="auto">
            <a:xfrm>
              <a:off x="5507038" y="1628775"/>
              <a:ext cx="3282950" cy="4286250"/>
            </a:xfrm>
            <a:prstGeom prst="rect">
              <a:avLst/>
            </a:prstGeom>
            <a:ln>
              <a:noFill/>
            </a:ln>
            <a:effectLst>
              <a:outerShdw blurRad="292100" dist="139700" dir="2700000" algn="tl" rotWithShape="0">
                <a:srgbClr val="333333">
                  <a:alpha val="65000"/>
                </a:srgbClr>
              </a:outerShdw>
            </a:effectLst>
          </p:spPr>
        </p:pic>
        <p:sp>
          <p:nvSpPr>
            <p:cNvPr id="11" name="AutoShape 9"/>
            <p:cNvSpPr>
              <a:spLocks/>
            </p:cNvSpPr>
            <p:nvPr/>
          </p:nvSpPr>
          <p:spPr bwMode="auto">
            <a:xfrm>
              <a:off x="2995613" y="2428875"/>
              <a:ext cx="604837" cy="1824038"/>
            </a:xfrm>
            <a:prstGeom prst="leftBrace">
              <a:avLst>
                <a:gd name="adj1" fmla="val 18290"/>
                <a:gd name="adj2" fmla="val 50000"/>
              </a:avLst>
            </a:prstGeom>
            <a:noFill/>
            <a:ln w="28575">
              <a:solidFill>
                <a:schemeClr val="tx1"/>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rot="10800000" vert="eaVert" wrap="none" lIns="92453" tIns="46226" rIns="92453" bIns="46226" anchor="ctr"/>
            <a:lstStyle/>
            <a:p>
              <a:pPr algn="ctr">
                <a:spcBef>
                  <a:spcPct val="30000"/>
                </a:spcBef>
                <a:defRPr/>
              </a:pPr>
              <a:endParaRPr lang="en-US">
                <a:ea typeface="+mn-ea"/>
              </a:endParaRPr>
            </a:p>
          </p:txBody>
        </p:sp>
        <p:sp>
          <p:nvSpPr>
            <p:cNvPr id="12" name="AutoShape 9"/>
            <p:cNvSpPr>
              <a:spLocks/>
            </p:cNvSpPr>
            <p:nvPr/>
          </p:nvSpPr>
          <p:spPr bwMode="auto">
            <a:xfrm>
              <a:off x="2995613" y="4519613"/>
              <a:ext cx="604837" cy="1824037"/>
            </a:xfrm>
            <a:prstGeom prst="leftBrace">
              <a:avLst>
                <a:gd name="adj1" fmla="val 18290"/>
                <a:gd name="adj2" fmla="val 50000"/>
              </a:avLst>
            </a:prstGeom>
            <a:noFill/>
            <a:ln w="28575">
              <a:solidFill>
                <a:schemeClr val="tx1"/>
              </a:solidFill>
              <a:round/>
              <a:headEnd/>
              <a:tailEnd/>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txBody>
            <a:bodyPr rot="10800000" vert="eaVert" wrap="none" lIns="92453" tIns="46226" rIns="92453" bIns="46226" anchor="ctr"/>
            <a:lstStyle/>
            <a:p>
              <a:pPr algn="ctr">
                <a:spcBef>
                  <a:spcPct val="30000"/>
                </a:spcBef>
                <a:defRPr/>
              </a:pPr>
              <a:endParaRPr lang="en-US">
                <a:ea typeface="+mn-ea"/>
              </a:endParaRPr>
            </a:p>
          </p:txBody>
        </p:sp>
      </p:grpSp>
      <p:sp>
        <p:nvSpPr>
          <p:cNvPr id="49162" name="Slide Number Placeholder 12"/>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51E6B1A4-D84B-5A4C-BFEA-3DCD5F710C23}" type="slidenum">
              <a:rPr lang="en-US" sz="1200"/>
              <a:pPr/>
              <a:t>23</a:t>
            </a:fld>
            <a:endParaRPr lang="en-US" sz="1200"/>
          </a:p>
        </p:txBody>
      </p:sp>
      <p:sp>
        <p:nvSpPr>
          <p:cNvPr id="2" name="Title 1"/>
          <p:cNvSpPr>
            <a:spLocks noGrp="1"/>
          </p:cNvSpPr>
          <p:nvPr>
            <p:ph type="title" idx="4294967295"/>
          </p:nvPr>
        </p:nvSpPr>
        <p:spPr/>
        <p:txBody>
          <a:bodyPr/>
          <a:lstStyle/>
          <a:p>
            <a:pPr rtl="0" fontAlgn="base"/>
            <a:r>
              <a:rPr lang="en-US" sz="2800" b="1" kern="1200" dirty="0" smtClean="0">
                <a:solidFill>
                  <a:srgbClr val="FFFF00"/>
                </a:solidFill>
                <a:effectLst>
                  <a:outerShdw blurRad="38100" dist="38100" dir="2700000" algn="tl" rotWithShape="0">
                    <a:srgbClr val="000000">
                      <a:alpha val="43000"/>
                    </a:srgbClr>
                  </a:outerShdw>
                </a:effectLst>
                <a:latin typeface="Arial"/>
                <a:ea typeface="ＭＳ Ｐゴシック"/>
                <a:cs typeface="+mn-cs"/>
              </a:rPr>
              <a:t>The Foundation of HCUP Data is Hospital Billing Data</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1"/>
          <p:cNvSpPr>
            <a:spLocks noGrp="1"/>
          </p:cNvSpPr>
          <p:nvPr>
            <p:ph type="sldNum" sz="quarter" idx="10"/>
          </p:nvPr>
        </p:nvSpPr>
        <p:spPr>
          <a:xfrm>
            <a:off x="304800" y="6415088"/>
            <a:ext cx="574675" cy="228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0E7898AB-E022-3146-B902-C923764AF458}" type="slidenum">
              <a:rPr lang="en-US" sz="1200"/>
              <a:pPr/>
              <a:t>24</a:t>
            </a:fld>
            <a:endParaRPr lang="en-US" sz="1200"/>
          </a:p>
        </p:txBody>
      </p:sp>
      <p:grpSp>
        <p:nvGrpSpPr>
          <p:cNvPr id="17" name="Group 16" descr="From Patient Hospital Visit to &#10;HCUP Record&#10;"/>
          <p:cNvGrpSpPr/>
          <p:nvPr/>
        </p:nvGrpSpPr>
        <p:grpSpPr>
          <a:xfrm>
            <a:off x="152400" y="1576388"/>
            <a:ext cx="8991600" cy="5213350"/>
            <a:chOff x="152400" y="1576388"/>
            <a:chExt cx="8991600" cy="5213350"/>
          </a:xfrm>
        </p:grpSpPr>
        <p:sp>
          <p:nvSpPr>
            <p:cNvPr id="1763330" name="Line 2"/>
            <p:cNvSpPr>
              <a:spLocks noChangeShapeType="1"/>
            </p:cNvSpPr>
            <p:nvPr/>
          </p:nvSpPr>
          <p:spPr bwMode="auto">
            <a:xfrm>
              <a:off x="152400" y="3709988"/>
              <a:ext cx="8763000" cy="0"/>
            </a:xfrm>
            <a:prstGeom prst="line">
              <a:avLst/>
            </a:prstGeom>
            <a:noFill/>
            <a:ln w="127000">
              <a:solidFill>
                <a:schemeClr val="bg1">
                  <a:lumMod val="50000"/>
                </a:schemeClr>
              </a:solidFill>
              <a:prstDash val="sysDot"/>
              <a:round/>
              <a:headEnd/>
              <a:tailEnd/>
            </a:ln>
            <a:effectLst>
              <a:outerShdw dist="35921" dir="2700000" algn="ctr" rotWithShape="0">
                <a:schemeClr val="bg2"/>
              </a:outerShdw>
            </a:effectLst>
          </p:spPr>
          <p:txBody>
            <a:bodyPr wrap="none" anchor="ctr"/>
            <a:lstStyle/>
            <a:p>
              <a:pPr algn="ctr">
                <a:spcBef>
                  <a:spcPct val="30000"/>
                </a:spcBef>
                <a:defRPr/>
              </a:pPr>
              <a:endParaRPr lang="en-US" dirty="0">
                <a:ea typeface="+mn-ea"/>
              </a:endParaRPr>
            </a:p>
          </p:txBody>
        </p:sp>
        <p:sp>
          <p:nvSpPr>
            <p:cNvPr id="1763331" name="Line 3"/>
            <p:cNvSpPr>
              <a:spLocks noChangeShapeType="1"/>
            </p:cNvSpPr>
            <p:nvPr/>
          </p:nvSpPr>
          <p:spPr bwMode="auto">
            <a:xfrm>
              <a:off x="4295775" y="4700588"/>
              <a:ext cx="533400"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2" name="Group 4"/>
            <p:cNvGrpSpPr>
              <a:grpSpLocks/>
            </p:cNvGrpSpPr>
            <p:nvPr/>
          </p:nvGrpSpPr>
          <p:grpSpPr bwMode="auto">
            <a:xfrm>
              <a:off x="2133600" y="3157538"/>
              <a:ext cx="2895600" cy="1162050"/>
              <a:chOff x="1344" y="1860"/>
              <a:chExt cx="1824" cy="732"/>
            </a:xfrm>
          </p:grpSpPr>
          <p:sp>
            <p:nvSpPr>
              <p:cNvPr id="50205" name="Line 5"/>
              <p:cNvSpPr>
                <a:spLocks noChangeShapeType="1"/>
              </p:cNvSpPr>
              <p:nvPr/>
            </p:nvSpPr>
            <p:spPr bwMode="auto">
              <a:xfrm>
                <a:off x="2304" y="1872"/>
                <a:ext cx="0" cy="72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0206" name="Freeform 6"/>
              <p:cNvSpPr>
                <a:spLocks/>
              </p:cNvSpPr>
              <p:nvPr/>
            </p:nvSpPr>
            <p:spPr bwMode="auto">
              <a:xfrm>
                <a:off x="1344" y="1860"/>
                <a:ext cx="1824" cy="540"/>
              </a:xfrm>
              <a:custGeom>
                <a:avLst/>
                <a:gdLst>
                  <a:gd name="T0" fmla="*/ 0 w 1824"/>
                  <a:gd name="T1" fmla="*/ 0 h 432"/>
                  <a:gd name="T2" fmla="*/ 0 w 1824"/>
                  <a:gd name="T3" fmla="*/ 2147483647 h 432"/>
                  <a:gd name="T4" fmla="*/ 1824 w 1824"/>
                  <a:gd name="T5" fmla="*/ 2147483647 h 432"/>
                  <a:gd name="T6" fmla="*/ 1824 w 1824"/>
                  <a:gd name="T7" fmla="*/ 0 h 432"/>
                  <a:gd name="T8" fmla="*/ 0 60000 65536"/>
                  <a:gd name="T9" fmla="*/ 0 60000 65536"/>
                  <a:gd name="T10" fmla="*/ 0 60000 65536"/>
                  <a:gd name="T11" fmla="*/ 0 60000 65536"/>
                  <a:gd name="T12" fmla="*/ 0 w 1824"/>
                  <a:gd name="T13" fmla="*/ 0 h 432"/>
                  <a:gd name="T14" fmla="*/ 1824 w 1824"/>
                  <a:gd name="T15" fmla="*/ 432 h 432"/>
                </a:gdLst>
                <a:ahLst/>
                <a:cxnLst>
                  <a:cxn ang="T8">
                    <a:pos x="T0" y="T1"/>
                  </a:cxn>
                  <a:cxn ang="T9">
                    <a:pos x="T2" y="T3"/>
                  </a:cxn>
                  <a:cxn ang="T10">
                    <a:pos x="T4" y="T5"/>
                  </a:cxn>
                  <a:cxn ang="T11">
                    <a:pos x="T6" y="T7"/>
                  </a:cxn>
                </a:cxnLst>
                <a:rect l="T12" t="T13" r="T14" b="T15"/>
                <a:pathLst>
                  <a:path w="1824" h="432">
                    <a:moveTo>
                      <a:pt x="0" y="0"/>
                    </a:moveTo>
                    <a:lnTo>
                      <a:pt x="0" y="432"/>
                    </a:lnTo>
                    <a:lnTo>
                      <a:pt x="1824" y="432"/>
                    </a:lnTo>
                    <a:lnTo>
                      <a:pt x="1824" y="0"/>
                    </a:lnTo>
                  </a:path>
                </a:pathLst>
              </a:custGeom>
              <a:noFill/>
              <a:ln w="762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1763336" name="Line 8"/>
            <p:cNvSpPr>
              <a:spLocks noChangeShapeType="1"/>
            </p:cNvSpPr>
            <p:nvPr/>
          </p:nvSpPr>
          <p:spPr bwMode="auto">
            <a:xfrm>
              <a:off x="2438400" y="2719388"/>
              <a:ext cx="5334000" cy="12700"/>
            </a:xfrm>
            <a:prstGeom prst="line">
              <a:avLst/>
            </a:prstGeom>
            <a:noFill/>
            <a:ln w="762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grpSp>
          <p:nvGrpSpPr>
            <p:cNvPr id="3" name="Group 9"/>
            <p:cNvGrpSpPr>
              <a:grpSpLocks/>
            </p:cNvGrpSpPr>
            <p:nvPr/>
          </p:nvGrpSpPr>
          <p:grpSpPr bwMode="auto">
            <a:xfrm>
              <a:off x="1600200" y="2420870"/>
              <a:ext cx="1182688" cy="758825"/>
              <a:chOff x="1008" y="1396"/>
              <a:chExt cx="745" cy="478"/>
            </a:xfrm>
            <a:solidFill>
              <a:schemeClr val="accent4">
                <a:lumMod val="50000"/>
              </a:schemeClr>
            </a:solidFill>
            <a:effectLst>
              <a:outerShdw blurRad="50800" dist="38100" dir="2700000" algn="tl" rotWithShape="0">
                <a:prstClr val="black">
                  <a:alpha val="40000"/>
                </a:prstClr>
              </a:outerShdw>
            </a:effectLst>
          </p:grpSpPr>
          <p:sp>
            <p:nvSpPr>
              <p:cNvPr id="30771" name="Rectangle 10"/>
              <p:cNvSpPr>
                <a:spLocks noChangeArrowheads="1"/>
              </p:cNvSpPr>
              <p:nvPr/>
            </p:nvSpPr>
            <p:spPr bwMode="auto">
              <a:xfrm>
                <a:off x="1008" y="1396"/>
                <a:ext cx="745" cy="478"/>
              </a:xfrm>
              <a:prstGeom prst="rect">
                <a:avLst/>
              </a:prstGeom>
              <a:grpFill/>
              <a:ln w="12700">
                <a:solidFill>
                  <a:schemeClr val="tx1"/>
                </a:solidFill>
                <a:miter lim="800000"/>
                <a:headEnd/>
                <a:tailEnd/>
              </a:ln>
            </p:spPr>
            <p:txBody>
              <a:bodyPr wrap="none" anchor="ctr"/>
              <a:lstStyle/>
              <a:p>
                <a:pPr algn="ctr">
                  <a:defRPr/>
                </a:pPr>
                <a:endParaRPr lang="en-US" sz="1800">
                  <a:ea typeface="+mn-ea"/>
                </a:endParaRPr>
              </a:p>
            </p:txBody>
          </p:sp>
          <p:sp>
            <p:nvSpPr>
              <p:cNvPr id="30772" name="Text Box 11"/>
              <p:cNvSpPr txBox="1">
                <a:spLocks noChangeArrowheads="1"/>
              </p:cNvSpPr>
              <p:nvPr/>
            </p:nvSpPr>
            <p:spPr bwMode="auto">
              <a:xfrm>
                <a:off x="1014" y="1528"/>
                <a:ext cx="734" cy="212"/>
              </a:xfrm>
              <a:prstGeom prst="rect">
                <a:avLst/>
              </a:prstGeom>
              <a:grpFill/>
              <a:ln w="12700">
                <a:noFill/>
                <a:miter lim="800000"/>
                <a:headEnd/>
                <a:tailEnd/>
              </a:ln>
            </p:spPr>
            <p:txBody>
              <a:bodyPr wrap="none">
                <a:spAutoFit/>
              </a:bodyPr>
              <a:lstStyle/>
              <a:p>
                <a:pPr algn="ctr">
                  <a:defRPr/>
                </a:pPr>
                <a:r>
                  <a:rPr lang="en-US" sz="1600" b="1" dirty="0">
                    <a:ea typeface="+mn-ea"/>
                  </a:rPr>
                  <a:t>Reception</a:t>
                </a:r>
              </a:p>
            </p:txBody>
          </p:sp>
        </p:grpSp>
        <p:grpSp>
          <p:nvGrpSpPr>
            <p:cNvPr id="4" name="Group 12"/>
            <p:cNvGrpSpPr>
              <a:grpSpLocks/>
            </p:cNvGrpSpPr>
            <p:nvPr/>
          </p:nvGrpSpPr>
          <p:grpSpPr bwMode="auto">
            <a:xfrm>
              <a:off x="4817375" y="4329045"/>
              <a:ext cx="1388506" cy="1133475"/>
              <a:chOff x="3033" y="2598"/>
              <a:chExt cx="745" cy="714"/>
            </a:xfrm>
            <a:solidFill>
              <a:schemeClr val="accent1">
                <a:lumMod val="50000"/>
              </a:schemeClr>
            </a:solidFill>
            <a:effectLst>
              <a:outerShdw blurRad="50800" dist="38100" dir="2700000" algn="tl" rotWithShape="0">
                <a:prstClr val="black">
                  <a:alpha val="40000"/>
                </a:prstClr>
              </a:outerShdw>
            </a:effectLst>
          </p:grpSpPr>
          <p:sp>
            <p:nvSpPr>
              <p:cNvPr id="30767" name="Line 13"/>
              <p:cNvSpPr>
                <a:spLocks noChangeShapeType="1"/>
              </p:cNvSpPr>
              <p:nvPr/>
            </p:nvSpPr>
            <p:spPr bwMode="auto">
              <a:xfrm>
                <a:off x="3408" y="2793"/>
                <a:ext cx="0" cy="519"/>
              </a:xfrm>
              <a:prstGeom prst="line">
                <a:avLst/>
              </a:prstGeom>
              <a:grpFill/>
              <a:ln w="76200">
                <a:solidFill>
                  <a:schemeClr val="tx1"/>
                </a:solidFill>
                <a:round/>
                <a:headEnd/>
                <a:tailEnd/>
              </a:ln>
            </p:spPr>
            <p:txBody>
              <a:bodyPr/>
              <a:lstStyle/>
              <a:p>
                <a:pPr>
                  <a:defRPr/>
                </a:pPr>
                <a:endParaRPr lang="en-US">
                  <a:ea typeface="+mn-ea"/>
                </a:endParaRPr>
              </a:p>
            </p:txBody>
          </p:sp>
          <p:grpSp>
            <p:nvGrpSpPr>
              <p:cNvPr id="5" name="Group 14"/>
              <p:cNvGrpSpPr>
                <a:grpSpLocks/>
              </p:cNvGrpSpPr>
              <p:nvPr/>
            </p:nvGrpSpPr>
            <p:grpSpPr bwMode="auto">
              <a:xfrm>
                <a:off x="3033" y="2598"/>
                <a:ext cx="745" cy="501"/>
                <a:chOff x="2601" y="3264"/>
                <a:chExt cx="745" cy="478"/>
              </a:xfrm>
              <a:grpFill/>
            </p:grpSpPr>
            <p:sp>
              <p:nvSpPr>
                <p:cNvPr id="30769" name="Rectangle 15"/>
                <p:cNvSpPr>
                  <a:spLocks noChangeArrowheads="1"/>
                </p:cNvSpPr>
                <p:nvPr/>
              </p:nvSpPr>
              <p:spPr bwMode="auto">
                <a:xfrm>
                  <a:off x="2601" y="3264"/>
                  <a:ext cx="745" cy="478"/>
                </a:xfrm>
                <a:prstGeom prst="rect">
                  <a:avLst/>
                </a:prstGeom>
                <a:grpFill/>
                <a:ln w="12700">
                  <a:solidFill>
                    <a:schemeClr val="tx1"/>
                  </a:solidFill>
                  <a:miter lim="800000"/>
                  <a:headEnd/>
                  <a:tailEnd/>
                </a:ln>
              </p:spPr>
              <p:txBody>
                <a:bodyPr wrap="none" anchor="ctr"/>
                <a:lstStyle/>
                <a:p>
                  <a:pPr algn="ctr">
                    <a:spcBef>
                      <a:spcPct val="30000"/>
                    </a:spcBef>
                    <a:defRPr/>
                  </a:pPr>
                  <a:endParaRPr lang="en-US">
                    <a:ea typeface="+mn-ea"/>
                  </a:endParaRPr>
                </a:p>
              </p:txBody>
            </p:sp>
            <p:sp>
              <p:nvSpPr>
                <p:cNvPr id="30770" name="Text Box 16"/>
                <p:cNvSpPr txBox="1">
                  <a:spLocks noChangeArrowheads="1"/>
                </p:cNvSpPr>
                <p:nvPr/>
              </p:nvSpPr>
              <p:spPr bwMode="auto">
                <a:xfrm>
                  <a:off x="2612" y="3312"/>
                  <a:ext cx="722" cy="349"/>
                </a:xfrm>
                <a:prstGeom prst="rect">
                  <a:avLst/>
                </a:prstGeom>
                <a:grpFill/>
                <a:ln w="12700">
                  <a:noFill/>
                  <a:miter lim="800000"/>
                  <a:headEnd/>
                  <a:tailEnd/>
                </a:ln>
              </p:spPr>
              <p:txBody>
                <a:bodyPr>
                  <a:spAutoFit/>
                </a:bodyPr>
                <a:lstStyle/>
                <a:p>
                  <a:pPr algn="ctr">
                    <a:defRPr/>
                  </a:pPr>
                  <a:r>
                    <a:rPr lang="en-US" sz="1600" b="1" dirty="0">
                      <a:ea typeface="+mn-ea"/>
                    </a:rPr>
                    <a:t>Discharge </a:t>
                  </a:r>
                </a:p>
                <a:p>
                  <a:pPr algn="ctr">
                    <a:defRPr/>
                  </a:pPr>
                  <a:r>
                    <a:rPr lang="en-US" sz="1600" b="1" dirty="0">
                      <a:ea typeface="+mn-ea"/>
                    </a:rPr>
                    <a:t>Summary</a:t>
                  </a:r>
                </a:p>
              </p:txBody>
            </p:sp>
          </p:grpSp>
        </p:grpSp>
        <p:grpSp>
          <p:nvGrpSpPr>
            <p:cNvPr id="6" name="Group 17"/>
            <p:cNvGrpSpPr>
              <a:grpSpLocks/>
            </p:cNvGrpSpPr>
            <p:nvPr/>
          </p:nvGrpSpPr>
          <p:grpSpPr bwMode="auto">
            <a:xfrm>
              <a:off x="3048000" y="2420870"/>
              <a:ext cx="1182688" cy="758825"/>
              <a:chOff x="1920" y="1396"/>
              <a:chExt cx="745" cy="478"/>
            </a:xfrm>
            <a:solidFill>
              <a:schemeClr val="accent4">
                <a:lumMod val="50000"/>
              </a:schemeClr>
            </a:solidFill>
            <a:effectLst>
              <a:outerShdw blurRad="50800" dist="38100" dir="2700000" algn="tl" rotWithShape="0">
                <a:prstClr val="black">
                  <a:alpha val="40000"/>
                </a:prstClr>
              </a:outerShdw>
            </a:effectLst>
          </p:grpSpPr>
          <p:sp>
            <p:nvSpPr>
              <p:cNvPr id="30765" name="Rectangle 18"/>
              <p:cNvSpPr>
                <a:spLocks noChangeArrowheads="1"/>
              </p:cNvSpPr>
              <p:nvPr/>
            </p:nvSpPr>
            <p:spPr bwMode="auto">
              <a:xfrm>
                <a:off x="1920" y="1396"/>
                <a:ext cx="745" cy="478"/>
              </a:xfrm>
              <a:prstGeom prst="rect">
                <a:avLst/>
              </a:prstGeom>
              <a:grpFill/>
              <a:ln w="12700" algn="ctr">
                <a:solidFill>
                  <a:schemeClr val="tx1"/>
                </a:solidFill>
                <a:miter lim="800000"/>
                <a:headEnd/>
                <a:tailEnd/>
              </a:ln>
            </p:spPr>
            <p:txBody>
              <a:bodyPr wrap="none" anchor="ctr"/>
              <a:lstStyle/>
              <a:p>
                <a:pPr algn="ctr">
                  <a:spcBef>
                    <a:spcPct val="30000"/>
                  </a:spcBef>
                  <a:defRPr/>
                </a:pPr>
                <a:endParaRPr lang="en-US">
                  <a:ea typeface="+mn-ea"/>
                </a:endParaRPr>
              </a:p>
            </p:txBody>
          </p:sp>
          <p:sp>
            <p:nvSpPr>
              <p:cNvPr id="30766" name="Text Box 19"/>
              <p:cNvSpPr txBox="1">
                <a:spLocks noChangeArrowheads="1"/>
              </p:cNvSpPr>
              <p:nvPr/>
            </p:nvSpPr>
            <p:spPr bwMode="auto">
              <a:xfrm>
                <a:off x="2058" y="1528"/>
                <a:ext cx="479" cy="212"/>
              </a:xfrm>
              <a:prstGeom prst="rect">
                <a:avLst/>
              </a:prstGeom>
              <a:grpFill/>
              <a:ln w="12700" algn="ctr">
                <a:noFill/>
                <a:miter lim="800000"/>
                <a:headEnd/>
                <a:tailEnd/>
              </a:ln>
            </p:spPr>
            <p:txBody>
              <a:bodyPr wrap="none" anchor="ctr"/>
              <a:lstStyle/>
              <a:p>
                <a:pPr algn="ctr">
                  <a:defRPr/>
                </a:pPr>
                <a:r>
                  <a:rPr lang="en-US" sz="1600" b="1">
                    <a:ea typeface="+mn-ea"/>
                  </a:rPr>
                  <a:t>Admit</a:t>
                </a:r>
              </a:p>
            </p:txBody>
          </p:sp>
        </p:grpSp>
        <p:grpSp>
          <p:nvGrpSpPr>
            <p:cNvPr id="7" name="Group 20"/>
            <p:cNvGrpSpPr>
              <a:grpSpLocks/>
            </p:cNvGrpSpPr>
            <p:nvPr/>
          </p:nvGrpSpPr>
          <p:grpSpPr bwMode="auto">
            <a:xfrm>
              <a:off x="4419600" y="2420870"/>
              <a:ext cx="1182688" cy="758825"/>
              <a:chOff x="2784" y="1396"/>
              <a:chExt cx="745" cy="478"/>
            </a:xfrm>
            <a:solidFill>
              <a:schemeClr val="accent4">
                <a:lumMod val="50000"/>
              </a:schemeClr>
            </a:solidFill>
            <a:effectLst>
              <a:outerShdw blurRad="50800" dist="38100" dir="2700000" algn="tl" rotWithShape="0">
                <a:prstClr val="black">
                  <a:alpha val="40000"/>
                </a:prstClr>
              </a:outerShdw>
            </a:effectLst>
          </p:grpSpPr>
          <p:sp>
            <p:nvSpPr>
              <p:cNvPr id="30763" name="Rectangle 21"/>
              <p:cNvSpPr>
                <a:spLocks noChangeArrowheads="1"/>
              </p:cNvSpPr>
              <p:nvPr/>
            </p:nvSpPr>
            <p:spPr bwMode="auto">
              <a:xfrm>
                <a:off x="2784" y="1396"/>
                <a:ext cx="745" cy="478"/>
              </a:xfrm>
              <a:prstGeom prst="rect">
                <a:avLst/>
              </a:prstGeom>
              <a:grpFill/>
              <a:ln w="12700" algn="ctr">
                <a:solidFill>
                  <a:schemeClr val="tx1"/>
                </a:solidFill>
                <a:miter lim="800000"/>
                <a:headEnd/>
                <a:tailEnd/>
              </a:ln>
            </p:spPr>
            <p:txBody>
              <a:bodyPr wrap="none" anchor="ctr"/>
              <a:lstStyle/>
              <a:p>
                <a:pPr algn="ctr">
                  <a:spcBef>
                    <a:spcPct val="30000"/>
                  </a:spcBef>
                  <a:defRPr/>
                </a:pPr>
                <a:endParaRPr lang="en-US">
                  <a:ea typeface="+mn-ea"/>
                </a:endParaRPr>
              </a:p>
            </p:txBody>
          </p:sp>
          <p:sp>
            <p:nvSpPr>
              <p:cNvPr id="30764" name="Text Box 22"/>
              <p:cNvSpPr txBox="1">
                <a:spLocks noChangeArrowheads="1"/>
              </p:cNvSpPr>
              <p:nvPr/>
            </p:nvSpPr>
            <p:spPr bwMode="auto">
              <a:xfrm>
                <a:off x="2848" y="1451"/>
                <a:ext cx="621" cy="366"/>
              </a:xfrm>
              <a:prstGeom prst="rect">
                <a:avLst/>
              </a:prstGeom>
              <a:grpFill/>
              <a:ln w="12700" algn="ctr">
                <a:noFill/>
                <a:miter lim="800000"/>
                <a:headEnd/>
                <a:tailEnd/>
              </a:ln>
            </p:spPr>
            <p:txBody>
              <a:bodyPr wrap="none" anchor="ctr"/>
              <a:lstStyle/>
              <a:p>
                <a:pPr algn="ctr">
                  <a:defRPr/>
                </a:pPr>
                <a:r>
                  <a:rPr lang="en-US" sz="1600" b="1">
                    <a:ea typeface="+mn-ea"/>
                  </a:rPr>
                  <a:t>Provide </a:t>
                </a:r>
              </a:p>
              <a:p>
                <a:pPr algn="ctr">
                  <a:defRPr/>
                </a:pPr>
                <a:r>
                  <a:rPr lang="en-US" sz="1600" b="1">
                    <a:ea typeface="+mn-ea"/>
                  </a:rPr>
                  <a:t>Care</a:t>
                </a:r>
              </a:p>
            </p:txBody>
          </p:sp>
        </p:grpSp>
        <p:grpSp>
          <p:nvGrpSpPr>
            <p:cNvPr id="8" name="Group 23"/>
            <p:cNvGrpSpPr>
              <a:grpSpLocks/>
            </p:cNvGrpSpPr>
            <p:nvPr/>
          </p:nvGrpSpPr>
          <p:grpSpPr bwMode="auto">
            <a:xfrm>
              <a:off x="5867400" y="2420870"/>
              <a:ext cx="1184275" cy="758825"/>
              <a:chOff x="3696" y="1396"/>
              <a:chExt cx="746" cy="478"/>
            </a:xfrm>
            <a:solidFill>
              <a:schemeClr val="accent4">
                <a:lumMod val="50000"/>
              </a:schemeClr>
            </a:solidFill>
            <a:effectLst>
              <a:outerShdw blurRad="50800" dist="38100" dir="2700000" algn="tl" rotWithShape="0">
                <a:prstClr val="black">
                  <a:alpha val="40000"/>
                </a:prstClr>
              </a:outerShdw>
            </a:effectLst>
          </p:grpSpPr>
          <p:sp>
            <p:nvSpPr>
              <p:cNvPr id="30761" name="Rectangle 24"/>
              <p:cNvSpPr>
                <a:spLocks noChangeArrowheads="1"/>
              </p:cNvSpPr>
              <p:nvPr/>
            </p:nvSpPr>
            <p:spPr bwMode="auto">
              <a:xfrm>
                <a:off x="3696" y="1396"/>
                <a:ext cx="746" cy="478"/>
              </a:xfrm>
              <a:prstGeom prst="rect">
                <a:avLst/>
              </a:prstGeom>
              <a:grpFill/>
              <a:ln w="12700" algn="ctr">
                <a:solidFill>
                  <a:schemeClr val="tx1"/>
                </a:solidFill>
                <a:miter lim="800000"/>
                <a:headEnd/>
                <a:tailEnd/>
              </a:ln>
            </p:spPr>
            <p:txBody>
              <a:bodyPr wrap="none" anchor="ctr"/>
              <a:lstStyle/>
              <a:p>
                <a:pPr algn="ctr">
                  <a:spcBef>
                    <a:spcPct val="30000"/>
                  </a:spcBef>
                  <a:defRPr/>
                </a:pPr>
                <a:endParaRPr lang="en-US">
                  <a:ea typeface="+mn-ea"/>
                </a:endParaRPr>
              </a:p>
            </p:txBody>
          </p:sp>
          <p:sp>
            <p:nvSpPr>
              <p:cNvPr id="30762" name="Text Box 25"/>
              <p:cNvSpPr txBox="1">
                <a:spLocks noChangeArrowheads="1"/>
              </p:cNvSpPr>
              <p:nvPr/>
            </p:nvSpPr>
            <p:spPr bwMode="auto">
              <a:xfrm>
                <a:off x="3704" y="1528"/>
                <a:ext cx="734" cy="212"/>
              </a:xfrm>
              <a:prstGeom prst="rect">
                <a:avLst/>
              </a:prstGeom>
              <a:grpFill/>
              <a:ln w="12700" algn="ctr">
                <a:noFill/>
                <a:miter lim="800000"/>
                <a:headEnd/>
                <a:tailEnd/>
              </a:ln>
            </p:spPr>
            <p:txBody>
              <a:bodyPr wrap="none" anchor="ctr"/>
              <a:lstStyle/>
              <a:p>
                <a:pPr algn="ctr">
                  <a:defRPr/>
                </a:pPr>
                <a:r>
                  <a:rPr lang="en-US" sz="1600" b="1">
                    <a:ea typeface="+mn-ea"/>
                  </a:rPr>
                  <a:t>Discharge</a:t>
                </a:r>
              </a:p>
            </p:txBody>
          </p:sp>
        </p:grpSp>
        <p:grpSp>
          <p:nvGrpSpPr>
            <p:cNvPr id="9" name="Group 26"/>
            <p:cNvGrpSpPr>
              <a:grpSpLocks/>
            </p:cNvGrpSpPr>
            <p:nvPr/>
          </p:nvGrpSpPr>
          <p:grpSpPr bwMode="auto">
            <a:xfrm>
              <a:off x="3124200" y="4319520"/>
              <a:ext cx="1184275" cy="758825"/>
              <a:chOff x="2592" y="2400"/>
              <a:chExt cx="746" cy="478"/>
            </a:xfrm>
            <a:solidFill>
              <a:schemeClr val="accent1">
                <a:lumMod val="50000"/>
              </a:schemeClr>
            </a:solidFill>
            <a:effectLst>
              <a:outerShdw blurRad="50800" dist="38100" dir="2700000" algn="tl" rotWithShape="0">
                <a:prstClr val="black">
                  <a:alpha val="40000"/>
                </a:prstClr>
              </a:outerShdw>
            </a:effectLst>
          </p:grpSpPr>
          <p:sp>
            <p:nvSpPr>
              <p:cNvPr id="30759" name="Rectangle 27"/>
              <p:cNvSpPr>
                <a:spLocks noChangeArrowheads="1"/>
              </p:cNvSpPr>
              <p:nvPr/>
            </p:nvSpPr>
            <p:spPr bwMode="auto">
              <a:xfrm>
                <a:off x="2592" y="2400"/>
                <a:ext cx="746" cy="478"/>
              </a:xfrm>
              <a:prstGeom prst="rect">
                <a:avLst/>
              </a:prstGeom>
              <a:grpFill/>
              <a:ln w="12700">
                <a:solidFill>
                  <a:schemeClr val="tx1"/>
                </a:solidFill>
                <a:miter lim="800000"/>
                <a:headEnd/>
                <a:tailEnd/>
              </a:ln>
            </p:spPr>
            <p:txBody>
              <a:bodyPr wrap="none" anchor="ctr"/>
              <a:lstStyle/>
              <a:p>
                <a:pPr algn="ctr">
                  <a:spcBef>
                    <a:spcPct val="30000"/>
                  </a:spcBef>
                  <a:defRPr/>
                </a:pPr>
                <a:endParaRPr lang="en-US">
                  <a:ea typeface="+mn-ea"/>
                </a:endParaRPr>
              </a:p>
            </p:txBody>
          </p:sp>
          <p:sp>
            <p:nvSpPr>
              <p:cNvPr id="30760" name="Text Box 28"/>
              <p:cNvSpPr txBox="1">
                <a:spLocks noChangeArrowheads="1"/>
              </p:cNvSpPr>
              <p:nvPr/>
            </p:nvSpPr>
            <p:spPr bwMode="auto">
              <a:xfrm>
                <a:off x="2690" y="2448"/>
                <a:ext cx="556" cy="366"/>
              </a:xfrm>
              <a:prstGeom prst="rect">
                <a:avLst/>
              </a:prstGeom>
              <a:grpFill/>
              <a:ln w="12700">
                <a:noFill/>
                <a:miter lim="800000"/>
                <a:headEnd/>
                <a:tailEnd/>
              </a:ln>
            </p:spPr>
            <p:txBody>
              <a:bodyPr wrap="none">
                <a:spAutoFit/>
              </a:bodyPr>
              <a:lstStyle/>
              <a:p>
                <a:pPr algn="ctr">
                  <a:defRPr/>
                </a:pPr>
                <a:r>
                  <a:rPr lang="en-US" sz="1600" b="1">
                    <a:ea typeface="+mn-ea"/>
                  </a:rPr>
                  <a:t>Patient</a:t>
                </a:r>
              </a:p>
              <a:p>
                <a:pPr algn="ctr">
                  <a:defRPr/>
                </a:pPr>
                <a:r>
                  <a:rPr lang="en-US" sz="1600" b="1">
                    <a:ea typeface="+mn-ea"/>
                  </a:rPr>
                  <a:t>Record</a:t>
                </a:r>
              </a:p>
            </p:txBody>
          </p:sp>
        </p:grpSp>
        <p:grpSp>
          <p:nvGrpSpPr>
            <p:cNvPr id="10" name="Group 29"/>
            <p:cNvGrpSpPr>
              <a:grpSpLocks/>
            </p:cNvGrpSpPr>
            <p:nvPr/>
          </p:nvGrpSpPr>
          <p:grpSpPr bwMode="auto">
            <a:xfrm>
              <a:off x="4837113" y="5468870"/>
              <a:ext cx="1411287" cy="758825"/>
              <a:chOff x="3047" y="3316"/>
              <a:chExt cx="889" cy="478"/>
            </a:xfrm>
            <a:solidFill>
              <a:schemeClr val="accent1">
                <a:lumMod val="50000"/>
              </a:schemeClr>
            </a:solidFill>
            <a:effectLst>
              <a:outerShdw blurRad="50800" dist="38100" dir="2700000" algn="tl" rotWithShape="0">
                <a:prstClr val="black">
                  <a:alpha val="40000"/>
                </a:prstClr>
              </a:outerShdw>
            </a:effectLst>
          </p:grpSpPr>
          <p:sp>
            <p:nvSpPr>
              <p:cNvPr id="30755" name="Line 30"/>
              <p:cNvSpPr>
                <a:spLocks noChangeShapeType="1"/>
              </p:cNvSpPr>
              <p:nvPr/>
            </p:nvSpPr>
            <p:spPr bwMode="auto">
              <a:xfrm>
                <a:off x="3792" y="3552"/>
                <a:ext cx="144" cy="0"/>
              </a:xfrm>
              <a:prstGeom prst="line">
                <a:avLst/>
              </a:prstGeom>
              <a:grpFill/>
              <a:ln w="76200">
                <a:solidFill>
                  <a:schemeClr val="tx1"/>
                </a:solidFill>
                <a:round/>
                <a:headEnd/>
                <a:tailEnd/>
              </a:ln>
            </p:spPr>
            <p:txBody>
              <a:bodyPr/>
              <a:lstStyle/>
              <a:p>
                <a:pPr>
                  <a:defRPr/>
                </a:pPr>
                <a:endParaRPr lang="en-US">
                  <a:ea typeface="+mn-ea"/>
                </a:endParaRPr>
              </a:p>
            </p:txBody>
          </p:sp>
          <p:grpSp>
            <p:nvGrpSpPr>
              <p:cNvPr id="11" name="Group 31"/>
              <p:cNvGrpSpPr>
                <a:grpSpLocks/>
              </p:cNvGrpSpPr>
              <p:nvPr/>
            </p:nvGrpSpPr>
            <p:grpSpPr bwMode="auto">
              <a:xfrm>
                <a:off x="3047" y="3316"/>
                <a:ext cx="745" cy="478"/>
                <a:chOff x="3600" y="3264"/>
                <a:chExt cx="745" cy="478"/>
              </a:xfrm>
              <a:grpFill/>
            </p:grpSpPr>
            <p:sp>
              <p:nvSpPr>
                <p:cNvPr id="30757" name="Rectangle 32"/>
                <p:cNvSpPr>
                  <a:spLocks noChangeArrowheads="1"/>
                </p:cNvSpPr>
                <p:nvPr/>
              </p:nvSpPr>
              <p:spPr bwMode="auto">
                <a:xfrm>
                  <a:off x="3600" y="3264"/>
                  <a:ext cx="745" cy="478"/>
                </a:xfrm>
                <a:prstGeom prst="rect">
                  <a:avLst/>
                </a:prstGeom>
                <a:grpFill/>
                <a:ln w="12700">
                  <a:solidFill>
                    <a:schemeClr val="tx1"/>
                  </a:solidFill>
                  <a:miter lim="800000"/>
                  <a:headEnd/>
                  <a:tailEnd/>
                </a:ln>
              </p:spPr>
              <p:txBody>
                <a:bodyPr wrap="none" anchor="ctr"/>
                <a:lstStyle/>
                <a:p>
                  <a:pPr algn="ctr">
                    <a:spcBef>
                      <a:spcPct val="30000"/>
                    </a:spcBef>
                    <a:defRPr/>
                  </a:pPr>
                  <a:endParaRPr lang="en-US">
                    <a:ea typeface="+mn-ea"/>
                  </a:endParaRPr>
                </a:p>
              </p:txBody>
            </p:sp>
            <p:sp>
              <p:nvSpPr>
                <p:cNvPr id="30758" name="Text Box 33"/>
                <p:cNvSpPr txBox="1">
                  <a:spLocks noChangeArrowheads="1"/>
                </p:cNvSpPr>
                <p:nvPr/>
              </p:nvSpPr>
              <p:spPr bwMode="auto">
                <a:xfrm>
                  <a:off x="3659" y="3320"/>
                  <a:ext cx="622" cy="366"/>
                </a:xfrm>
                <a:prstGeom prst="rect">
                  <a:avLst/>
                </a:prstGeom>
                <a:grpFill/>
                <a:ln w="12700">
                  <a:noFill/>
                  <a:miter lim="800000"/>
                  <a:headEnd/>
                  <a:tailEnd/>
                </a:ln>
              </p:spPr>
              <p:txBody>
                <a:bodyPr wrap="none">
                  <a:spAutoFit/>
                </a:bodyPr>
                <a:lstStyle/>
                <a:p>
                  <a:pPr algn="ctr">
                    <a:defRPr/>
                  </a:pPr>
                  <a:r>
                    <a:rPr lang="en-US" sz="1600" b="1">
                      <a:ea typeface="+mn-ea"/>
                    </a:rPr>
                    <a:t>Medical </a:t>
                  </a:r>
                </a:p>
                <a:p>
                  <a:pPr algn="ctr">
                    <a:defRPr/>
                  </a:pPr>
                  <a:r>
                    <a:rPr lang="en-US" sz="1600" b="1">
                      <a:ea typeface="+mn-ea"/>
                    </a:rPr>
                    <a:t>Coder</a:t>
                  </a:r>
                </a:p>
              </p:txBody>
            </p:sp>
          </p:grpSp>
        </p:grpSp>
        <p:grpSp>
          <p:nvGrpSpPr>
            <p:cNvPr id="12" name="Group 34"/>
            <p:cNvGrpSpPr>
              <a:grpSpLocks/>
            </p:cNvGrpSpPr>
            <p:nvPr/>
          </p:nvGrpSpPr>
          <p:grpSpPr bwMode="auto">
            <a:xfrm>
              <a:off x="7467600" y="5081588"/>
              <a:ext cx="1676400" cy="1708150"/>
              <a:chOff x="4704" y="3072"/>
              <a:chExt cx="1056" cy="1076"/>
            </a:xfrm>
          </p:grpSpPr>
          <p:grpSp>
            <p:nvGrpSpPr>
              <p:cNvPr id="50201" name="Group 35"/>
              <p:cNvGrpSpPr>
                <a:grpSpLocks/>
              </p:cNvGrpSpPr>
              <p:nvPr/>
            </p:nvGrpSpPr>
            <p:grpSpPr bwMode="auto">
              <a:xfrm>
                <a:off x="4944" y="3072"/>
                <a:ext cx="668" cy="768"/>
                <a:chOff x="2064" y="1344"/>
                <a:chExt cx="3696" cy="2976"/>
              </a:xfrm>
            </p:grpSpPr>
            <p:sp>
              <p:nvSpPr>
                <p:cNvPr id="50203" name="Rectangle 36"/>
                <p:cNvSpPr>
                  <a:spLocks noChangeArrowheads="1"/>
                </p:cNvSpPr>
                <p:nvPr/>
              </p:nvSpPr>
              <p:spPr bwMode="auto">
                <a:xfrm>
                  <a:off x="2064" y="1344"/>
                  <a:ext cx="3696" cy="297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spcBef>
                      <a:spcPct val="30000"/>
                    </a:spcBef>
                  </a:pPr>
                  <a:endParaRPr lang="en-US"/>
                </a:p>
              </p:txBody>
            </p:sp>
            <p:pic>
              <p:nvPicPr>
                <p:cNvPr id="50204" name="Picture 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2" y="1388"/>
                  <a:ext cx="3648" cy="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63366" name="Text Box 38"/>
              <p:cNvSpPr txBox="1">
                <a:spLocks noChangeArrowheads="1"/>
              </p:cNvSpPr>
              <p:nvPr/>
            </p:nvSpPr>
            <p:spPr bwMode="auto">
              <a:xfrm>
                <a:off x="4704" y="3936"/>
                <a:ext cx="1056" cy="212"/>
              </a:xfrm>
              <a:prstGeom prst="rect">
                <a:avLst/>
              </a:prstGeom>
              <a:noFill/>
              <a:ln w="9525">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600" b="1">
                    <a:effectLst>
                      <a:outerShdw blurRad="38100" dist="38100" dir="2700000" algn="tl">
                        <a:srgbClr val="000000"/>
                      </a:outerShdw>
                    </a:effectLst>
                  </a:rPr>
                  <a:t>Bill Generated</a:t>
                </a:r>
              </a:p>
            </p:txBody>
          </p:sp>
        </p:grpSp>
        <p:sp>
          <p:nvSpPr>
            <p:cNvPr id="1763368" name="Text Box 40"/>
            <p:cNvSpPr txBox="1">
              <a:spLocks noChangeArrowheads="1"/>
            </p:cNvSpPr>
            <p:nvPr/>
          </p:nvSpPr>
          <p:spPr bwMode="auto">
            <a:xfrm>
              <a:off x="6477000" y="3259138"/>
              <a:ext cx="2362200" cy="366712"/>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800" b="1">
                  <a:effectLst>
                    <a:outerShdw blurRad="38100" dist="38100" dir="2700000" algn="tl">
                      <a:srgbClr val="000000"/>
                    </a:outerShdw>
                  </a:effectLst>
                </a:rPr>
                <a:t>Patient Perspective</a:t>
              </a:r>
            </a:p>
          </p:txBody>
        </p:sp>
        <p:sp>
          <p:nvSpPr>
            <p:cNvPr id="1763369" name="Text Box 41"/>
            <p:cNvSpPr txBox="1">
              <a:spLocks noChangeArrowheads="1"/>
            </p:cNvSpPr>
            <p:nvPr/>
          </p:nvSpPr>
          <p:spPr bwMode="auto">
            <a:xfrm>
              <a:off x="6591300" y="3786188"/>
              <a:ext cx="2133600" cy="366712"/>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800" b="1">
                  <a:effectLst>
                    <a:outerShdw blurRad="38100" dist="38100" dir="2700000" algn="tl">
                      <a:srgbClr val="000000"/>
                    </a:outerShdw>
                  </a:effectLst>
                </a:rPr>
                <a:t>Data Perspective </a:t>
              </a:r>
            </a:p>
          </p:txBody>
        </p:sp>
        <p:sp>
          <p:nvSpPr>
            <p:cNvPr id="1763371" name="Freeform 43"/>
            <p:cNvSpPr>
              <a:spLocks/>
            </p:cNvSpPr>
            <p:nvPr/>
          </p:nvSpPr>
          <p:spPr bwMode="auto">
            <a:xfrm>
              <a:off x="685800" y="2414588"/>
              <a:ext cx="914400" cy="298450"/>
            </a:xfrm>
            <a:custGeom>
              <a:avLst/>
              <a:gdLst>
                <a:gd name="T0" fmla="*/ 0 w 480"/>
                <a:gd name="T1" fmla="*/ 0 h 192"/>
                <a:gd name="T2" fmla="*/ 0 w 480"/>
                <a:gd name="T3" fmla="*/ 2147483647 h 192"/>
                <a:gd name="T4" fmla="*/ 2147483647 w 480"/>
                <a:gd name="T5" fmla="*/ 2147483647 h 192"/>
                <a:gd name="T6" fmla="*/ 0 60000 65536"/>
                <a:gd name="T7" fmla="*/ 0 60000 65536"/>
                <a:gd name="T8" fmla="*/ 0 60000 65536"/>
                <a:gd name="T9" fmla="*/ 0 w 480"/>
                <a:gd name="T10" fmla="*/ 0 h 192"/>
                <a:gd name="T11" fmla="*/ 480 w 480"/>
                <a:gd name="T12" fmla="*/ 192 h 192"/>
              </a:gdLst>
              <a:ahLst/>
              <a:cxnLst>
                <a:cxn ang="T6">
                  <a:pos x="T0" y="T1"/>
                </a:cxn>
                <a:cxn ang="T7">
                  <a:pos x="T2" y="T3"/>
                </a:cxn>
                <a:cxn ang="T8">
                  <a:pos x="T4" y="T5"/>
                </a:cxn>
              </a:cxnLst>
              <a:rect l="T9" t="T10" r="T11" b="T12"/>
              <a:pathLst>
                <a:path w="480" h="192">
                  <a:moveTo>
                    <a:pt x="0" y="0"/>
                  </a:moveTo>
                  <a:lnTo>
                    <a:pt x="0" y="192"/>
                  </a:lnTo>
                  <a:lnTo>
                    <a:pt x="480" y="192"/>
                  </a:ln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4" name="Group 44"/>
            <p:cNvGrpSpPr>
              <a:grpSpLocks/>
            </p:cNvGrpSpPr>
            <p:nvPr/>
          </p:nvGrpSpPr>
          <p:grpSpPr bwMode="auto">
            <a:xfrm>
              <a:off x="6248400" y="5462520"/>
              <a:ext cx="1524000" cy="758825"/>
              <a:chOff x="3936" y="3312"/>
              <a:chExt cx="960" cy="478"/>
            </a:xfrm>
            <a:solidFill>
              <a:schemeClr val="accent1">
                <a:lumMod val="50000"/>
              </a:schemeClr>
            </a:solidFill>
            <a:effectLst>
              <a:outerShdw blurRad="50800" dist="38100" dir="2700000" algn="tl" rotWithShape="0">
                <a:prstClr val="black">
                  <a:alpha val="40000"/>
                </a:prstClr>
              </a:outerShdw>
            </a:effectLst>
          </p:grpSpPr>
          <p:sp>
            <p:nvSpPr>
              <p:cNvPr id="30747" name="Line 45"/>
              <p:cNvSpPr>
                <a:spLocks noChangeShapeType="1"/>
              </p:cNvSpPr>
              <p:nvPr/>
            </p:nvSpPr>
            <p:spPr bwMode="auto">
              <a:xfrm>
                <a:off x="4224" y="3552"/>
                <a:ext cx="672" cy="0"/>
              </a:xfrm>
              <a:prstGeom prst="line">
                <a:avLst/>
              </a:prstGeom>
              <a:grpFill/>
              <a:ln w="76200">
                <a:solidFill>
                  <a:schemeClr val="tx1"/>
                </a:solidFill>
                <a:round/>
                <a:headEnd/>
                <a:tailEnd type="stealth" w="med" len="med"/>
              </a:ln>
            </p:spPr>
            <p:txBody>
              <a:bodyPr/>
              <a:lstStyle/>
              <a:p>
                <a:pPr>
                  <a:defRPr/>
                </a:pPr>
                <a:endParaRPr lang="en-US">
                  <a:ea typeface="+mn-ea"/>
                </a:endParaRPr>
              </a:p>
            </p:txBody>
          </p:sp>
          <p:grpSp>
            <p:nvGrpSpPr>
              <p:cNvPr id="15" name="Group 46"/>
              <p:cNvGrpSpPr>
                <a:grpSpLocks/>
              </p:cNvGrpSpPr>
              <p:nvPr/>
            </p:nvGrpSpPr>
            <p:grpSpPr bwMode="auto">
              <a:xfrm>
                <a:off x="3936" y="3312"/>
                <a:ext cx="745" cy="478"/>
                <a:chOff x="3600" y="3264"/>
                <a:chExt cx="745" cy="478"/>
              </a:xfrm>
              <a:grpFill/>
            </p:grpSpPr>
            <p:sp>
              <p:nvSpPr>
                <p:cNvPr id="30749" name="Rectangle 47"/>
                <p:cNvSpPr>
                  <a:spLocks noChangeArrowheads="1"/>
                </p:cNvSpPr>
                <p:nvPr/>
              </p:nvSpPr>
              <p:spPr bwMode="auto">
                <a:xfrm>
                  <a:off x="3600" y="3264"/>
                  <a:ext cx="745" cy="478"/>
                </a:xfrm>
                <a:prstGeom prst="rect">
                  <a:avLst/>
                </a:prstGeom>
                <a:grpFill/>
                <a:ln w="12700">
                  <a:solidFill>
                    <a:schemeClr val="tx1"/>
                  </a:solidFill>
                  <a:miter lim="800000"/>
                  <a:headEnd/>
                  <a:tailEnd/>
                </a:ln>
              </p:spPr>
              <p:txBody>
                <a:bodyPr wrap="none" anchor="ctr"/>
                <a:lstStyle/>
                <a:p>
                  <a:pPr algn="ctr">
                    <a:spcBef>
                      <a:spcPct val="30000"/>
                    </a:spcBef>
                    <a:defRPr/>
                  </a:pPr>
                  <a:endParaRPr lang="en-US">
                    <a:ea typeface="+mn-ea"/>
                  </a:endParaRPr>
                </a:p>
              </p:txBody>
            </p:sp>
            <p:sp>
              <p:nvSpPr>
                <p:cNvPr id="30750" name="Text Box 48"/>
                <p:cNvSpPr txBox="1">
                  <a:spLocks noChangeArrowheads="1"/>
                </p:cNvSpPr>
                <p:nvPr/>
              </p:nvSpPr>
              <p:spPr bwMode="auto">
                <a:xfrm>
                  <a:off x="3717" y="3320"/>
                  <a:ext cx="508" cy="366"/>
                </a:xfrm>
                <a:prstGeom prst="rect">
                  <a:avLst/>
                </a:prstGeom>
                <a:grpFill/>
                <a:ln w="12700">
                  <a:noFill/>
                  <a:miter lim="800000"/>
                  <a:headEnd/>
                  <a:tailEnd/>
                </a:ln>
              </p:spPr>
              <p:txBody>
                <a:bodyPr wrap="none">
                  <a:spAutoFit/>
                </a:bodyPr>
                <a:lstStyle/>
                <a:p>
                  <a:pPr algn="ctr">
                    <a:defRPr/>
                  </a:pPr>
                  <a:r>
                    <a:rPr lang="en-US" sz="1600" b="1">
                      <a:ea typeface="+mn-ea"/>
                    </a:rPr>
                    <a:t>Billing</a:t>
                  </a:r>
                </a:p>
                <a:p>
                  <a:pPr algn="ctr">
                    <a:defRPr/>
                  </a:pPr>
                  <a:r>
                    <a:rPr lang="en-US" sz="1600" b="1">
                      <a:ea typeface="+mn-ea"/>
                    </a:rPr>
                    <a:t> Dept</a:t>
                  </a:r>
                </a:p>
              </p:txBody>
            </p:sp>
          </p:grpSp>
        </p:grpSp>
        <p:grpSp>
          <p:nvGrpSpPr>
            <p:cNvPr id="16" name="Group 52"/>
            <p:cNvGrpSpPr>
              <a:grpSpLocks/>
            </p:cNvGrpSpPr>
            <p:nvPr/>
          </p:nvGrpSpPr>
          <p:grpSpPr bwMode="auto">
            <a:xfrm>
              <a:off x="228600" y="4319520"/>
              <a:ext cx="1184275" cy="758825"/>
              <a:chOff x="2592" y="2400"/>
              <a:chExt cx="746" cy="478"/>
            </a:xfrm>
            <a:solidFill>
              <a:schemeClr val="accent1">
                <a:lumMod val="50000"/>
              </a:schemeClr>
            </a:solidFill>
            <a:effectLst>
              <a:outerShdw blurRad="50800" dist="38100" dir="2700000" algn="tl" rotWithShape="0">
                <a:prstClr val="black">
                  <a:alpha val="40000"/>
                </a:prstClr>
              </a:outerShdw>
            </a:effectLst>
          </p:grpSpPr>
          <p:sp>
            <p:nvSpPr>
              <p:cNvPr id="30745" name="Rectangle 53"/>
              <p:cNvSpPr>
                <a:spLocks noChangeArrowheads="1"/>
              </p:cNvSpPr>
              <p:nvPr/>
            </p:nvSpPr>
            <p:spPr bwMode="auto">
              <a:xfrm>
                <a:off x="2592" y="2400"/>
                <a:ext cx="746" cy="478"/>
              </a:xfrm>
              <a:prstGeom prst="rect">
                <a:avLst/>
              </a:prstGeom>
              <a:grpFill/>
              <a:ln w="12700">
                <a:solidFill>
                  <a:schemeClr val="tx1"/>
                </a:solidFill>
                <a:miter lim="800000"/>
                <a:headEnd/>
                <a:tailEnd/>
              </a:ln>
            </p:spPr>
            <p:txBody>
              <a:bodyPr wrap="none" anchor="ctr"/>
              <a:lstStyle/>
              <a:p>
                <a:pPr algn="ctr">
                  <a:spcBef>
                    <a:spcPct val="30000"/>
                  </a:spcBef>
                  <a:defRPr/>
                </a:pPr>
                <a:endParaRPr lang="en-US">
                  <a:ea typeface="+mn-ea"/>
                </a:endParaRPr>
              </a:p>
            </p:txBody>
          </p:sp>
          <p:sp>
            <p:nvSpPr>
              <p:cNvPr id="30746" name="Text Box 54"/>
              <p:cNvSpPr txBox="1">
                <a:spLocks noChangeArrowheads="1"/>
              </p:cNvSpPr>
              <p:nvPr/>
            </p:nvSpPr>
            <p:spPr bwMode="auto">
              <a:xfrm>
                <a:off x="2690" y="2448"/>
                <a:ext cx="556" cy="366"/>
              </a:xfrm>
              <a:prstGeom prst="rect">
                <a:avLst/>
              </a:prstGeom>
              <a:grpFill/>
              <a:ln w="12700">
                <a:noFill/>
                <a:miter lim="800000"/>
                <a:headEnd/>
                <a:tailEnd/>
              </a:ln>
            </p:spPr>
            <p:txBody>
              <a:bodyPr wrap="none">
                <a:spAutoFit/>
              </a:bodyPr>
              <a:lstStyle/>
              <a:p>
                <a:pPr algn="ctr">
                  <a:defRPr/>
                </a:pPr>
                <a:r>
                  <a:rPr lang="en-US" sz="1600" b="1" dirty="0">
                    <a:ea typeface="+mn-ea"/>
                  </a:rPr>
                  <a:t>Patient</a:t>
                </a:r>
              </a:p>
              <a:p>
                <a:pPr algn="ctr">
                  <a:defRPr/>
                </a:pPr>
                <a:r>
                  <a:rPr lang="en-US" sz="1600" b="1" dirty="0">
                    <a:ea typeface="+mn-ea"/>
                  </a:rPr>
                  <a:t>Record</a:t>
                </a:r>
              </a:p>
            </p:txBody>
          </p:sp>
        </p:grpSp>
        <p:sp>
          <p:nvSpPr>
            <p:cNvPr id="1763384" name="Line 56"/>
            <p:cNvSpPr>
              <a:spLocks noChangeShapeType="1"/>
            </p:cNvSpPr>
            <p:nvPr/>
          </p:nvSpPr>
          <p:spPr bwMode="auto">
            <a:xfrm>
              <a:off x="1447800" y="4700588"/>
              <a:ext cx="16764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5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2600" y="5308600"/>
              <a:ext cx="877888" cy="1106488"/>
            </a:xfrm>
            <a:prstGeom prst="rect">
              <a:avLst/>
            </a:prstGeom>
            <a:noFill/>
            <a:ln w="12700" cap="sq">
              <a:solidFill>
                <a:srgbClr val="000000"/>
              </a:solidFill>
              <a:miter lim="800000"/>
              <a:headEnd/>
              <a:tailEnd/>
            </a:ln>
            <a:effectLst>
              <a:outerShdw blurRad="63500"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sp>
          <p:nvSpPr>
            <p:cNvPr id="59" name="Rectangle 39"/>
            <p:cNvSpPr>
              <a:spLocks noChangeArrowheads="1"/>
            </p:cNvSpPr>
            <p:nvPr/>
          </p:nvSpPr>
          <p:spPr bwMode="auto">
            <a:xfrm>
              <a:off x="152400" y="1576388"/>
              <a:ext cx="2286000" cy="762000"/>
            </a:xfrm>
            <a:prstGeom prst="rect">
              <a:avLst/>
            </a:prstGeom>
            <a:solidFill>
              <a:srgbClr val="6D6D6D"/>
            </a:solidFill>
            <a:ln w="12700">
              <a:solidFill>
                <a:schemeClr val="tx1"/>
              </a:solidFill>
              <a:miter lim="800000"/>
              <a:headEnd/>
              <a:tailEnd/>
            </a:ln>
            <a:effectLst>
              <a:outerShdw blurRad="63500" dist="38100" dir="2700000" algn="tl" rotWithShape="0">
                <a:srgbClr val="000000">
                  <a:alpha val="39999"/>
                </a:srgbClr>
              </a:outerShdw>
            </a:effectLst>
          </p:spPr>
          <p:txBody>
            <a:bodyPr wrap="none" anchor="ctr"/>
            <a:lstStyle/>
            <a:p>
              <a:pPr algn="ctr">
                <a:defRPr/>
              </a:pPr>
              <a:r>
                <a:rPr lang="en-US" sz="1600" b="1" dirty="0">
                  <a:ea typeface="+mn-ea"/>
                </a:rPr>
                <a:t>ED Visit</a:t>
              </a:r>
            </a:p>
            <a:p>
              <a:pPr algn="ctr">
                <a:defRPr/>
              </a:pPr>
              <a:r>
                <a:rPr lang="en-US" sz="1600" b="1" dirty="0">
                  <a:ea typeface="+mn-ea"/>
                </a:rPr>
                <a:t>Scheduled Admission </a:t>
              </a:r>
            </a:p>
            <a:p>
              <a:pPr algn="ctr">
                <a:defRPr/>
              </a:pPr>
              <a:r>
                <a:rPr lang="en-US" sz="1600" b="1" dirty="0">
                  <a:ea typeface="+mn-ea"/>
                </a:rPr>
                <a:t>Transfer</a:t>
              </a:r>
            </a:p>
          </p:txBody>
        </p:sp>
        <p:sp>
          <p:nvSpPr>
            <p:cNvPr id="60" name="Line 56"/>
            <p:cNvSpPr>
              <a:spLocks noChangeShapeType="1"/>
            </p:cNvSpPr>
            <p:nvPr/>
          </p:nvSpPr>
          <p:spPr bwMode="auto">
            <a:xfrm flipH="1">
              <a:off x="673100" y="2338388"/>
              <a:ext cx="12700" cy="19939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grpSp>
      <p:sp>
        <p:nvSpPr>
          <p:cNvPr id="13" name="Title 12"/>
          <p:cNvSpPr>
            <a:spLocks noGrp="1"/>
          </p:cNvSpPr>
          <p:nvPr>
            <p:ph type="title" idx="4294967295"/>
          </p:nvPr>
        </p:nvSpPr>
        <p:spPr/>
        <p:txBody>
          <a:bodyPr/>
          <a:lstStyle/>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From Patient Hospital Visit to </a:t>
            </a:r>
            <a:endParaRPr lang="en-US" dirty="0" smtClean="0">
              <a:effectLst/>
            </a:endParaRPr>
          </a:p>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HCUP Record</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A487968-C1EB-664F-B2A2-64C93BB4E055}" type="slidenum">
              <a:rPr lang="en-US" sz="1200"/>
              <a:pPr/>
              <a:t>25</a:t>
            </a:fld>
            <a:endParaRPr lang="en-US" sz="1200"/>
          </a:p>
        </p:txBody>
      </p:sp>
      <p:pic>
        <p:nvPicPr>
          <p:cNvPr id="5121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62016">
            <a:off x="2667000" y="144780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descr="The Making of HCUP Data &#10;"/>
          <p:cNvGrpSpPr/>
          <p:nvPr/>
        </p:nvGrpSpPr>
        <p:grpSpPr>
          <a:xfrm>
            <a:off x="228600" y="1435100"/>
            <a:ext cx="8915400" cy="5422900"/>
            <a:chOff x="228600" y="1435100"/>
            <a:chExt cx="8915400" cy="5422900"/>
          </a:xfrm>
        </p:grpSpPr>
        <p:sp>
          <p:nvSpPr>
            <p:cNvPr id="24" name="Freeform 2"/>
            <p:cNvSpPr>
              <a:spLocks/>
            </p:cNvSpPr>
            <p:nvPr/>
          </p:nvSpPr>
          <p:spPr bwMode="auto">
            <a:xfrm>
              <a:off x="745436" y="1828801"/>
              <a:ext cx="7355106" cy="4317648"/>
            </a:xfrm>
            <a:custGeom>
              <a:avLst/>
              <a:gdLst/>
              <a:ahLst/>
              <a:cxnLst>
                <a:cxn ang="0">
                  <a:pos x="0" y="56"/>
                </a:cxn>
                <a:cxn ang="0">
                  <a:pos x="5040" y="248"/>
                </a:cxn>
                <a:cxn ang="0">
                  <a:pos x="4512" y="1544"/>
                </a:cxn>
                <a:cxn ang="0">
                  <a:pos x="2592" y="2360"/>
                </a:cxn>
                <a:cxn ang="0">
                  <a:pos x="1728" y="2264"/>
                </a:cxn>
              </a:cxnLst>
              <a:rect l="0" t="0" r="r" b="b"/>
              <a:pathLst>
                <a:path w="5792" h="2480">
                  <a:moveTo>
                    <a:pt x="0" y="56"/>
                  </a:moveTo>
                  <a:cubicBezTo>
                    <a:pt x="2144" y="28"/>
                    <a:pt x="4288" y="0"/>
                    <a:pt x="5040" y="248"/>
                  </a:cubicBezTo>
                  <a:cubicBezTo>
                    <a:pt x="5792" y="496"/>
                    <a:pt x="4920" y="1192"/>
                    <a:pt x="4512" y="1544"/>
                  </a:cubicBezTo>
                  <a:cubicBezTo>
                    <a:pt x="4104" y="1896"/>
                    <a:pt x="3056" y="2240"/>
                    <a:pt x="2592" y="2360"/>
                  </a:cubicBezTo>
                  <a:cubicBezTo>
                    <a:pt x="2128" y="2480"/>
                    <a:pt x="1928" y="2372"/>
                    <a:pt x="1728" y="2264"/>
                  </a:cubicBezTo>
                </a:path>
              </a:pathLst>
            </a:custGeom>
            <a:ln w="57150">
              <a:headEnd type="none" w="med" len="med"/>
              <a:tailEnd type="stealth" w="med" len="me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anchor="ctr"/>
            <a:lstStyle/>
            <a:p>
              <a:pPr>
                <a:defRPr/>
              </a:pPr>
              <a:endParaRPr lang="en-US" dirty="0"/>
            </a:p>
          </p:txBody>
        </p:sp>
        <p:pic>
          <p:nvPicPr>
            <p:cNvPr id="58370" name="Picture 15" descr="https://secure.sterlingplans.com/images/cms_1500.gif"/>
            <p:cNvPicPr>
              <a:picLocks noChangeAspect="1" noChangeArrowheads="1"/>
            </p:cNvPicPr>
            <p:nvPr/>
          </p:nvPicPr>
          <p:blipFill>
            <a:blip r:embed="rId4" cstate="print"/>
            <a:srcRect/>
            <a:stretch>
              <a:fillRect/>
            </a:stretch>
          </p:blipFill>
          <p:spPr bwMode="auto">
            <a:xfrm>
              <a:off x="6473687" y="1567069"/>
              <a:ext cx="1079500" cy="1384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50980" name="Text Box 4"/>
            <p:cNvSpPr txBox="1">
              <a:spLocks noChangeArrowheads="1"/>
            </p:cNvSpPr>
            <p:nvPr/>
          </p:nvSpPr>
          <p:spPr bwMode="auto">
            <a:xfrm>
              <a:off x="2962275" y="3221038"/>
              <a:ext cx="1879600" cy="701675"/>
            </a:xfrm>
            <a:prstGeom prst="rect">
              <a:avLst/>
            </a:prstGeom>
            <a:noFill/>
            <a:ln w="12700">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r>
                <a:rPr lang="en-US" sz="2000">
                  <a:effectLst>
                    <a:outerShdw blurRad="38100" dist="38100" dir="2700000" algn="tl">
                      <a:srgbClr val="000000"/>
                    </a:outerShdw>
                  </a:effectLst>
                </a:rPr>
                <a:t>Patient enters </a:t>
              </a:r>
            </a:p>
            <a:p>
              <a:r>
                <a:rPr lang="en-US" sz="2000">
                  <a:effectLst>
                    <a:outerShdw blurRad="38100" dist="38100" dir="2700000" algn="tl">
                      <a:srgbClr val="000000"/>
                    </a:outerShdw>
                  </a:effectLst>
                </a:rPr>
                <a:t>hospital</a:t>
              </a:r>
            </a:p>
          </p:txBody>
        </p:sp>
        <p:sp>
          <p:nvSpPr>
            <p:cNvPr id="51209" name="Text Box 5"/>
            <p:cNvSpPr txBox="1">
              <a:spLocks noChangeArrowheads="1"/>
            </p:cNvSpPr>
            <p:nvPr/>
          </p:nvSpPr>
          <p:spPr bwMode="auto">
            <a:xfrm>
              <a:off x="381000" y="4343400"/>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endParaRPr lang="en-US" sz="1800"/>
            </a:p>
          </p:txBody>
        </p:sp>
        <p:sp>
          <p:nvSpPr>
            <p:cNvPr id="1150982" name="Rectangle 6"/>
            <p:cNvSpPr>
              <a:spLocks noChangeArrowheads="1"/>
            </p:cNvSpPr>
            <p:nvPr/>
          </p:nvSpPr>
          <p:spPr bwMode="auto">
            <a:xfrm>
              <a:off x="6592888" y="5241925"/>
              <a:ext cx="2451100" cy="1616075"/>
            </a:xfrm>
            <a:prstGeom prst="rect">
              <a:avLst/>
            </a:prstGeom>
            <a:noFill/>
            <a:ln w="9525">
              <a:noFill/>
              <a:miter lim="800000"/>
              <a:headEnd/>
              <a:tailEnd/>
            </a:ln>
            <a:effectLst/>
          </p:spPr>
          <p:txBody>
            <a:bodyPr>
              <a:spAutoFit/>
            </a:bodyPr>
            <a:lstStyle/>
            <a:p>
              <a:r>
                <a:rPr lang="en-US" sz="2000">
                  <a:effectLst>
                    <a:outerShdw blurRad="38100" dist="38100" dir="2700000" algn="tl">
                      <a:srgbClr val="000000"/>
                    </a:outerShdw>
                  </a:effectLst>
                </a:rPr>
                <a:t>Hospital sends </a:t>
              </a:r>
            </a:p>
            <a:p>
              <a:r>
                <a:rPr lang="en-US" sz="2000">
                  <a:effectLst>
                    <a:outerShdw blurRad="38100" dist="38100" dir="2700000" algn="tl">
                      <a:srgbClr val="000000"/>
                    </a:outerShdw>
                  </a:effectLst>
                </a:rPr>
                <a:t>billing data and any additional data elements to data organizations</a:t>
              </a:r>
            </a:p>
          </p:txBody>
        </p:sp>
        <p:sp>
          <p:nvSpPr>
            <p:cNvPr id="1150983" name="Rectangle 7"/>
            <p:cNvSpPr>
              <a:spLocks noChangeArrowheads="1"/>
            </p:cNvSpPr>
            <p:nvPr/>
          </p:nvSpPr>
          <p:spPr bwMode="auto">
            <a:xfrm>
              <a:off x="3898900" y="5922963"/>
              <a:ext cx="2438400" cy="701675"/>
            </a:xfrm>
            <a:prstGeom prst="rect">
              <a:avLst/>
            </a:prstGeom>
            <a:noFill/>
            <a:ln w="9525">
              <a:noFill/>
              <a:miter lim="800000"/>
              <a:headEnd/>
              <a:tailEnd/>
            </a:ln>
            <a:effectLst/>
          </p:spPr>
          <p:txBody>
            <a:bodyPr>
              <a:spAutoFit/>
            </a:bodyPr>
            <a:lstStyle/>
            <a:p>
              <a:r>
                <a:rPr lang="en-US" sz="2000">
                  <a:effectLst>
                    <a:outerShdw blurRad="38100" dist="38100" dir="2700000" algn="tl">
                      <a:srgbClr val="000000"/>
                    </a:outerShdw>
                  </a:effectLst>
                </a:rPr>
                <a:t>States store data in varying formats</a:t>
              </a:r>
            </a:p>
          </p:txBody>
        </p:sp>
        <p:pic>
          <p:nvPicPr>
            <p:cNvPr id="51212"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295039">
              <a:off x="6019800" y="350520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0987" name="Text Box 11"/>
            <p:cNvSpPr txBox="1">
              <a:spLocks noChangeArrowheads="1"/>
            </p:cNvSpPr>
            <p:nvPr/>
          </p:nvSpPr>
          <p:spPr bwMode="auto">
            <a:xfrm>
              <a:off x="8001000" y="1435100"/>
              <a:ext cx="1143000" cy="1006475"/>
            </a:xfrm>
            <a:prstGeom prst="rect">
              <a:avLst/>
            </a:prstGeom>
            <a:noFill/>
            <a:ln w="9525">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2000">
                  <a:effectLst>
                    <a:outerShdw blurRad="38100" dist="38100" dir="2700000" algn="tl">
                      <a:srgbClr val="000000"/>
                    </a:outerShdw>
                  </a:effectLst>
                </a:rPr>
                <a:t>Billing record   created</a:t>
              </a:r>
            </a:p>
          </p:txBody>
        </p:sp>
        <p:sp>
          <p:nvSpPr>
            <p:cNvPr id="1150988" name="Rectangle 12"/>
            <p:cNvSpPr>
              <a:spLocks noChangeArrowheads="1"/>
            </p:cNvSpPr>
            <p:nvPr/>
          </p:nvSpPr>
          <p:spPr bwMode="auto">
            <a:xfrm>
              <a:off x="228600" y="5029200"/>
              <a:ext cx="2438400" cy="1311275"/>
            </a:xfrm>
            <a:prstGeom prst="rect">
              <a:avLst/>
            </a:prstGeom>
            <a:noFill/>
            <a:ln w="9525">
              <a:noFill/>
              <a:miter lim="800000"/>
              <a:headEnd/>
              <a:tailEnd/>
            </a:ln>
            <a:effectLst/>
          </p:spPr>
          <p:txBody>
            <a:bodyPr>
              <a:spAutoFit/>
            </a:bodyPr>
            <a:lstStyle/>
            <a:p>
              <a:r>
                <a:rPr lang="en-US" sz="2000">
                  <a:effectLst>
                    <a:outerShdw blurRad="38100" dist="38100" dir="2700000" algn="tl">
                      <a:srgbClr val="000000"/>
                    </a:outerShdw>
                  </a:effectLst>
                </a:rPr>
                <a:t>AHRQ standardizes data  to create uniform HCUP databases</a:t>
              </a:r>
            </a:p>
          </p:txBody>
        </p:sp>
        <p:sp>
          <p:nvSpPr>
            <p:cNvPr id="51215" name="Text Box 13"/>
            <p:cNvSpPr txBox="1">
              <a:spLocks noChangeArrowheads="1"/>
            </p:cNvSpPr>
            <p:nvPr/>
          </p:nvSpPr>
          <p:spPr bwMode="auto">
            <a:xfrm>
              <a:off x="990600" y="1600200"/>
              <a:ext cx="990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endParaRPr lang="en-US" sz="1800"/>
            </a:p>
          </p:txBody>
        </p:sp>
        <p:pic>
          <p:nvPicPr>
            <p:cNvPr id="58386" name="Picture 10"/>
            <p:cNvPicPr>
              <a:picLocks noChangeAspect="1" noChangeArrowheads="1"/>
            </p:cNvPicPr>
            <p:nvPr/>
          </p:nvPicPr>
          <p:blipFill>
            <a:blip r:embed="rId6" cstate="print"/>
            <a:srcRect/>
            <a:stretch>
              <a:fillRect/>
            </a:stretch>
          </p:blipFill>
          <p:spPr bwMode="auto">
            <a:xfrm>
              <a:off x="6884504" y="1835426"/>
              <a:ext cx="1027113" cy="1295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51218" name="Group 293"/>
            <p:cNvGrpSpPr>
              <a:grpSpLocks/>
            </p:cNvGrpSpPr>
            <p:nvPr/>
          </p:nvGrpSpPr>
          <p:grpSpPr bwMode="auto">
            <a:xfrm>
              <a:off x="646113" y="3338513"/>
              <a:ext cx="1727200" cy="1670050"/>
              <a:chOff x="3137068" y="190881"/>
              <a:chExt cx="1726132" cy="1669782"/>
            </a:xfrm>
          </p:grpSpPr>
          <p:sp>
            <p:nvSpPr>
              <p:cNvPr id="295" name="Rectangle 294"/>
              <p:cNvSpPr/>
              <p:nvPr/>
            </p:nvSpPr>
            <p:spPr>
              <a:xfrm>
                <a:off x="3137068" y="190881"/>
                <a:ext cx="1726132" cy="1669782"/>
              </a:xfrm>
              <a:prstGeom prst="rect">
                <a:avLst/>
              </a:prstGeom>
              <a:solidFill>
                <a:schemeClr val="accent4">
                  <a:lumMod val="50000"/>
                </a:schemeClr>
              </a:solidFill>
            </p:spPr>
            <p:style>
              <a:lnRef idx="0">
                <a:schemeClr val="l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sp>
          <p:sp>
            <p:nvSpPr>
              <p:cNvPr id="296" name="Rectangle 295"/>
              <p:cNvSpPr/>
              <p:nvPr/>
            </p:nvSpPr>
            <p:spPr>
              <a:xfrm>
                <a:off x="3137068" y="190881"/>
                <a:ext cx="1726132" cy="1669782"/>
              </a:xfrm>
              <a:prstGeom prst="rect">
                <a:avLst/>
              </a:prstGeom>
            </p:spPr>
            <p:style>
              <a:lnRef idx="0">
                <a:scrgbClr r="0" g="0" b="0"/>
              </a:lnRef>
              <a:fillRef idx="0">
                <a:scrgbClr r="0" g="0" b="0"/>
              </a:fillRef>
              <a:effectRef idx="0">
                <a:scrgbClr r="0" g="0" b="0"/>
              </a:effectRef>
              <a:fontRef idx="minor">
                <a:schemeClr val="lt1"/>
              </a:fontRef>
            </p:style>
            <p:txBody>
              <a:bodyPr lIns="20320" tIns="20320" rIns="20320" bIns="20320" spcCol="1270" anchor="ctr"/>
              <a:lstStyle/>
              <a:p>
                <a:pPr algn="ctr" defTabSz="1422400">
                  <a:lnSpc>
                    <a:spcPct val="90000"/>
                  </a:lnSpc>
                  <a:spcAft>
                    <a:spcPct val="35000"/>
                  </a:spcAft>
                  <a:defRPr/>
                </a:pPr>
                <a:endParaRPr lang="en-US" sz="3200" b="1" dirty="0"/>
              </a:p>
            </p:txBody>
          </p:sp>
        </p:grpSp>
        <p:pic>
          <p:nvPicPr>
            <p:cNvPr id="51219" name="Picture 10" descr="HCUP Logo_l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8663" y="3487738"/>
              <a:ext cx="1535112"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 name="Picture 4"/>
            <p:cNvPicPr>
              <a:picLocks noChangeAspect="1" noChangeArrowheads="1"/>
            </p:cNvPicPr>
            <p:nvPr/>
          </p:nvPicPr>
          <p:blipFill>
            <a:blip r:embed="rId8" cstate="print">
              <a:duotone>
                <a:schemeClr val="bg2">
                  <a:shade val="45000"/>
                  <a:satMod val="135000"/>
                </a:schemeClr>
                <a:prstClr val="white"/>
              </a:duotone>
            </a:blip>
            <a:srcRect l="7175" t="35904" r="73315" b="36392"/>
            <a:stretch>
              <a:fillRect/>
            </a:stretch>
          </p:blipFill>
          <p:spPr bwMode="auto">
            <a:xfrm>
              <a:off x="3553957" y="4737100"/>
              <a:ext cx="1968065" cy="1117600"/>
            </a:xfrm>
            <a:prstGeom prst="rect">
              <a:avLst/>
            </a:prstGeom>
            <a:noFill/>
            <a:ln w="9525">
              <a:noFill/>
              <a:miter lim="800000"/>
              <a:headEnd/>
              <a:tailEnd/>
            </a:ln>
          </p:spPr>
        </p:pic>
      </p:grpSp>
      <p:sp>
        <p:nvSpPr>
          <p:cNvPr id="2" name="Title 1"/>
          <p:cNvSpPr>
            <a:spLocks noGrp="1"/>
          </p:cNvSpPr>
          <p:nvPr>
            <p:ph type="title" idx="4294967295"/>
          </p:nvPr>
        </p:nvSpPr>
        <p:spPr/>
        <p:txBody>
          <a:bodyPr/>
          <a:lstStyle/>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The Making of HCUP Data </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5730" name="Rectangle 2"/>
          <p:cNvSpPr>
            <a:spLocks noGrp="1" noChangeArrowheads="1"/>
          </p:cNvSpPr>
          <p:nvPr>
            <p:ph type="title"/>
          </p:nvPr>
        </p:nvSpPr>
        <p:spPr>
          <a:xfrm>
            <a:off x="1528763" y="76200"/>
            <a:ext cx="6086475" cy="920750"/>
          </a:xfrm>
        </p:spPr>
        <p:txBody>
          <a:bodyPr/>
          <a:lstStyle/>
          <a:p>
            <a:pPr eaLnBrk="1" hangingPunct="1"/>
            <a:r>
              <a:rPr lang="en-US" dirty="0">
                <a:latin typeface="Arial" charset="0"/>
              </a:rPr>
              <a:t>The HCUP Process</a:t>
            </a:r>
          </a:p>
        </p:txBody>
      </p:sp>
      <p:sp>
        <p:nvSpPr>
          <p:cNvPr id="1225731" name="Rectangle 3"/>
          <p:cNvSpPr>
            <a:spLocks noGrp="1" noChangeArrowheads="1"/>
          </p:cNvSpPr>
          <p:nvPr>
            <p:ph idx="1"/>
          </p:nvPr>
        </p:nvSpPr>
        <p:spPr>
          <a:xfrm>
            <a:off x="457200" y="1600200"/>
            <a:ext cx="8348663" cy="4800600"/>
          </a:xfrm>
        </p:spPr>
        <p:txBody>
          <a:bodyPr/>
          <a:lstStyle/>
          <a:p>
            <a:pPr eaLnBrk="1" hangingPunct="1">
              <a:lnSpc>
                <a:spcPct val="100000"/>
              </a:lnSpc>
              <a:spcBef>
                <a:spcPts val="1000"/>
              </a:spcBef>
              <a:spcAft>
                <a:spcPts val="1000"/>
              </a:spcAft>
              <a:buSzPct val="94000"/>
              <a:buFont typeface="Wingdings" pitchFamily="2" charset="2"/>
              <a:buChar char="n"/>
              <a:defRPr/>
            </a:pPr>
            <a:r>
              <a:rPr lang="en-US" sz="2400" b="1" dirty="0" smtClean="0">
                <a:ea typeface="+mn-ea"/>
              </a:rPr>
              <a:t>Standardized file formats and variable values</a:t>
            </a:r>
          </a:p>
          <a:p>
            <a:pPr eaLnBrk="1" hangingPunct="1">
              <a:lnSpc>
                <a:spcPct val="100000"/>
              </a:lnSpc>
              <a:spcBef>
                <a:spcPts val="1000"/>
              </a:spcBef>
              <a:spcAft>
                <a:spcPts val="1000"/>
              </a:spcAft>
              <a:buSzPct val="94000"/>
              <a:buFont typeface="Wingdings" pitchFamily="2" charset="2"/>
              <a:buChar char="n"/>
              <a:defRPr/>
            </a:pPr>
            <a:r>
              <a:rPr lang="en-US" sz="2400" b="1" dirty="0" smtClean="0">
                <a:ea typeface="+mn-ea"/>
              </a:rPr>
              <a:t>Value-added variables</a:t>
            </a:r>
          </a:p>
          <a:p>
            <a:pPr lvl="1" eaLnBrk="1" hangingPunct="1">
              <a:lnSpc>
                <a:spcPct val="100000"/>
              </a:lnSpc>
              <a:spcBef>
                <a:spcPts val="500"/>
              </a:spcBef>
              <a:spcAft>
                <a:spcPts val="500"/>
              </a:spcAft>
              <a:buSzPct val="94000"/>
              <a:defRPr/>
            </a:pPr>
            <a:r>
              <a:rPr lang="en-US" sz="2000" b="1" dirty="0" smtClean="0"/>
              <a:t>Hospital characteristics</a:t>
            </a:r>
          </a:p>
          <a:p>
            <a:pPr lvl="2" eaLnBrk="1" hangingPunct="1">
              <a:lnSpc>
                <a:spcPct val="100000"/>
              </a:lnSpc>
              <a:spcBef>
                <a:spcPts val="500"/>
              </a:spcBef>
              <a:spcAft>
                <a:spcPts val="500"/>
              </a:spcAft>
              <a:buSzPct val="94000"/>
              <a:buFont typeface="Wingdings" pitchFamily="2" charset="2"/>
              <a:buChar char="n"/>
              <a:defRPr/>
            </a:pPr>
            <a:r>
              <a:rPr lang="en-US" sz="2000" dirty="0" smtClean="0"/>
              <a:t>Region, Urban/rural, Teaching status, Ownership/control, Bed size</a:t>
            </a:r>
          </a:p>
          <a:p>
            <a:pPr lvl="1" eaLnBrk="1" hangingPunct="1">
              <a:lnSpc>
                <a:spcPct val="100000"/>
              </a:lnSpc>
              <a:spcBef>
                <a:spcPts val="500"/>
              </a:spcBef>
              <a:spcAft>
                <a:spcPts val="500"/>
              </a:spcAft>
              <a:buSzPct val="94000"/>
              <a:defRPr/>
            </a:pPr>
            <a:r>
              <a:rPr lang="en-US" sz="2000" b="1" dirty="0" smtClean="0"/>
              <a:t>Severity Measures</a:t>
            </a:r>
          </a:p>
          <a:p>
            <a:pPr lvl="2" eaLnBrk="1" hangingPunct="1">
              <a:lnSpc>
                <a:spcPct val="100000"/>
              </a:lnSpc>
              <a:spcBef>
                <a:spcPts val="500"/>
              </a:spcBef>
              <a:spcAft>
                <a:spcPts val="500"/>
              </a:spcAft>
              <a:buSzPct val="94000"/>
              <a:buFont typeface="Wingdings" pitchFamily="2" charset="2"/>
              <a:buChar char="n"/>
              <a:defRPr/>
            </a:pPr>
            <a:r>
              <a:rPr lang="en-US" sz="2000" dirty="0" smtClean="0"/>
              <a:t>APR-DRGs, APS-DRGs, Disease Staging, Comorbidity Measures</a:t>
            </a:r>
          </a:p>
          <a:p>
            <a:pPr eaLnBrk="1" hangingPunct="1">
              <a:lnSpc>
                <a:spcPct val="100000"/>
              </a:lnSpc>
              <a:spcBef>
                <a:spcPts val="500"/>
              </a:spcBef>
              <a:spcAft>
                <a:spcPts val="500"/>
              </a:spcAft>
              <a:buSzPct val="94000"/>
              <a:buFont typeface="Wingdings" pitchFamily="2" charset="2"/>
              <a:buChar char="n"/>
              <a:defRPr/>
            </a:pPr>
            <a:r>
              <a:rPr lang="en-US" sz="2400" b="1" dirty="0" smtClean="0">
                <a:ea typeface="+mn-ea"/>
              </a:rPr>
              <a:t>Basic quality checks</a:t>
            </a:r>
          </a:p>
          <a:p>
            <a:pPr lvl="1" eaLnBrk="1" hangingPunct="1">
              <a:lnSpc>
                <a:spcPct val="100000"/>
              </a:lnSpc>
              <a:spcBef>
                <a:spcPts val="1000"/>
              </a:spcBef>
              <a:spcAft>
                <a:spcPts val="1000"/>
              </a:spcAft>
              <a:buSzPct val="94000"/>
              <a:buFontTx/>
              <a:buNone/>
              <a:defRPr/>
            </a:pPr>
            <a:endParaRPr lang="en-US" sz="1800" b="1" dirty="0" smtClean="0"/>
          </a:p>
        </p:txBody>
      </p:sp>
      <p:sp>
        <p:nvSpPr>
          <p:cNvPr id="5222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B7642AD7-9D7A-E740-8650-BB6C698768DB}" type="slidenum">
              <a:rPr lang="en-US" sz="1200"/>
              <a:pPr/>
              <a:t>26</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CBDB289A-2F96-B640-A037-E230D9481CFA}" type="slidenum">
              <a:rPr lang="en-US" sz="1200"/>
              <a:pPr/>
              <a:t>27</a:t>
            </a:fld>
            <a:endParaRPr lang="en-US" sz="1200"/>
          </a:p>
        </p:txBody>
      </p:sp>
      <p:grpSp>
        <p:nvGrpSpPr>
          <p:cNvPr id="3" name="Group 2" descr="Where Do We Get HCUP Data?&#10;"/>
          <p:cNvGrpSpPr/>
          <p:nvPr/>
        </p:nvGrpSpPr>
        <p:grpSpPr>
          <a:xfrm>
            <a:off x="261938" y="1374775"/>
            <a:ext cx="8882062" cy="5441950"/>
            <a:chOff x="261938" y="1374775"/>
            <a:chExt cx="8882062" cy="5441950"/>
          </a:xfrm>
        </p:grpSpPr>
        <p:graphicFrame>
          <p:nvGraphicFramePr>
            <p:cNvPr id="15362" name="Chart 10"/>
            <p:cNvGraphicFramePr>
              <a:graphicFrameLocks/>
            </p:cNvGraphicFramePr>
            <p:nvPr>
              <p:extLst>
                <p:ext uri="{D42A27DB-BD31-4B8C-83A1-F6EECF244321}">
                  <p14:modId xmlns:p14="http://schemas.microsoft.com/office/powerpoint/2010/main" val="3210577144"/>
                </p:ext>
              </p:extLst>
            </p:nvPr>
          </p:nvGraphicFramePr>
          <p:xfrm>
            <a:off x="692150" y="2138363"/>
            <a:ext cx="8347075" cy="4505325"/>
          </p:xfrm>
          <a:graphic>
            <a:graphicData uri="http://schemas.openxmlformats.org/presentationml/2006/ole">
              <mc:AlternateContent xmlns:mc="http://schemas.openxmlformats.org/markup-compatibility/2006">
                <mc:Choice xmlns:v="urn:schemas-microsoft-com:vml" Requires="v">
                  <p:oleObj spid="_x0000_s15377" name="Worksheet" r:id="rId4" imgW="8353425" imgH="4505325" progId="Excel.Sheet.8">
                    <p:embed/>
                  </p:oleObj>
                </mc:Choice>
                <mc:Fallback>
                  <p:oleObj name="Worksheet" r:id="rId4" imgW="8353425" imgH="4505325" progId="Excel.Sheet.8">
                    <p:embed/>
                    <p:pic>
                      <p:nvPicPr>
                        <p:cNvPr id="0" name="Chart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2150" y="2138363"/>
                          <a:ext cx="8347075" cy="4505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49" name="Text Box 3"/>
            <p:cNvSpPr txBox="1">
              <a:spLocks noChangeArrowheads="1"/>
            </p:cNvSpPr>
            <p:nvPr/>
          </p:nvSpPr>
          <p:spPr bwMode="auto">
            <a:xfrm>
              <a:off x="261938" y="1858963"/>
              <a:ext cx="1725612" cy="923925"/>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effectLst>
                    <a:outerShdw blurRad="38100" dist="38100" dir="2700000" algn="tl">
                      <a:srgbClr val="000000"/>
                    </a:outerShdw>
                  </a:effectLst>
                </a:rPr>
                <a:t>Typically not included in HCUP data  </a:t>
              </a:r>
            </a:p>
          </p:txBody>
        </p:sp>
        <p:sp>
          <p:nvSpPr>
            <p:cNvPr id="15366" name="Text Box 5"/>
            <p:cNvSpPr txBox="1">
              <a:spLocks noChangeArrowheads="1"/>
            </p:cNvSpPr>
            <p:nvPr/>
          </p:nvSpPr>
          <p:spPr bwMode="auto">
            <a:xfrm>
              <a:off x="4105275" y="6478588"/>
              <a:ext cx="50387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600">
                  <a:solidFill>
                    <a:schemeClr val="tx2"/>
                  </a:solidFill>
                </a:rPr>
                <a:t>Source: American Hospital Association (AHA), 2009</a:t>
              </a:r>
            </a:p>
          </p:txBody>
        </p:sp>
        <p:sp>
          <p:nvSpPr>
            <p:cNvPr id="15367" name="Text Box 6"/>
            <p:cNvSpPr txBox="1">
              <a:spLocks noChangeArrowheads="1"/>
            </p:cNvSpPr>
            <p:nvPr/>
          </p:nvSpPr>
          <p:spPr bwMode="auto">
            <a:xfrm>
              <a:off x="2152650" y="4500563"/>
              <a:ext cx="32766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ts val="1200"/>
                </a:spcBef>
              </a:pPr>
              <a:r>
                <a:rPr lang="en-US" sz="2800" b="1"/>
                <a:t>Included in </a:t>
              </a:r>
            </a:p>
            <a:p>
              <a:pPr algn="ctr" eaLnBrk="1" hangingPunct="1">
                <a:spcBef>
                  <a:spcPts val="1200"/>
                </a:spcBef>
              </a:pPr>
              <a:r>
                <a:rPr lang="en-US" sz="2800" b="1"/>
                <a:t>HCUP data</a:t>
              </a:r>
            </a:p>
          </p:txBody>
        </p:sp>
        <p:sp>
          <p:nvSpPr>
            <p:cNvPr id="15368" name="Text Box 7"/>
            <p:cNvSpPr txBox="1">
              <a:spLocks noChangeArrowheads="1"/>
            </p:cNvSpPr>
            <p:nvPr/>
          </p:nvSpPr>
          <p:spPr bwMode="auto">
            <a:xfrm>
              <a:off x="3875088" y="3200400"/>
              <a:ext cx="1524000"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2800" b="1"/>
                <a:t>86%</a:t>
              </a:r>
            </a:p>
            <a:p>
              <a:pPr algn="ctr" eaLnBrk="1" hangingPunct="1">
                <a:spcBef>
                  <a:spcPct val="50000"/>
                </a:spcBef>
              </a:pPr>
              <a:r>
                <a:rPr lang="en-US" sz="1800" b="1"/>
                <a:t>(N=5,008)</a:t>
              </a:r>
            </a:p>
          </p:txBody>
        </p:sp>
        <p:sp>
          <p:nvSpPr>
            <p:cNvPr id="6153" name="Text Box 8"/>
            <p:cNvSpPr txBox="1">
              <a:spLocks noChangeArrowheads="1"/>
            </p:cNvSpPr>
            <p:nvPr/>
          </p:nvSpPr>
          <p:spPr bwMode="auto">
            <a:xfrm>
              <a:off x="1754188" y="1374775"/>
              <a:ext cx="2665412" cy="523875"/>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2800" b="1">
                  <a:effectLst>
                    <a:outerShdw blurRad="38100" dist="38100" dir="2700000" algn="tl">
                      <a:srgbClr val="000000"/>
                    </a:outerShdw>
                  </a:effectLst>
                </a:rPr>
                <a:t>14% </a:t>
              </a:r>
              <a:r>
                <a:rPr lang="en-US" sz="1800" b="1">
                  <a:effectLst>
                    <a:outerShdw blurRad="38100" dist="38100" dir="2700000" algn="tl">
                      <a:srgbClr val="000000"/>
                    </a:outerShdw>
                  </a:effectLst>
                </a:rPr>
                <a:t>(N=787)</a:t>
              </a:r>
            </a:p>
          </p:txBody>
        </p:sp>
        <p:sp>
          <p:nvSpPr>
            <p:cNvPr id="15370" name="AutoShape 9"/>
            <p:cNvSpPr>
              <a:spLocks/>
            </p:cNvSpPr>
            <p:nvPr/>
          </p:nvSpPr>
          <p:spPr bwMode="auto">
            <a:xfrm rot="3752006">
              <a:off x="2355850" y="1362075"/>
              <a:ext cx="604838" cy="1824038"/>
            </a:xfrm>
            <a:prstGeom prst="leftBrace">
              <a:avLst>
                <a:gd name="adj1" fmla="val 18262"/>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lIns="92453" tIns="46226" rIns="92453" bIns="46226" anchor="ctr"/>
            <a:lstStyle/>
            <a:p>
              <a:pPr algn="ctr">
                <a:spcBef>
                  <a:spcPct val="30000"/>
                </a:spcBef>
              </a:pPr>
              <a:endParaRPr lang="en-US"/>
            </a:p>
          </p:txBody>
        </p:sp>
        <p:sp>
          <p:nvSpPr>
            <p:cNvPr id="11" name="Rectangle 2"/>
            <p:cNvSpPr>
              <a:spLocks noChangeArrowheads="1"/>
            </p:cNvSpPr>
            <p:nvPr/>
          </p:nvSpPr>
          <p:spPr bwMode="auto">
            <a:xfrm>
              <a:off x="4492625" y="1406525"/>
              <a:ext cx="4651375" cy="984250"/>
            </a:xfrm>
            <a:prstGeom prst="rect">
              <a:avLst/>
            </a:prstGeom>
            <a:noFill/>
            <a:ln w="12700">
              <a:noFill/>
              <a:miter lim="800000"/>
              <a:headEnd/>
              <a:tailEnd/>
            </a:ln>
          </p:spPr>
          <p:txBody>
            <a:bodyPr lIns="90488" tIns="44450" rIns="90488" bIns="44450" anchor="b"/>
            <a:lstStyle/>
            <a:p>
              <a:pPr>
                <a:lnSpc>
                  <a:spcPct val="90000"/>
                </a:lnSpc>
              </a:pPr>
              <a:r>
                <a:rPr lang="en-US" sz="2400" b="1">
                  <a:solidFill>
                    <a:schemeClr val="tx2"/>
                  </a:solidFill>
                  <a:effectLst>
                    <a:outerShdw blurRad="38100" dist="38100" dir="2700000" algn="tl">
                      <a:srgbClr val="000000"/>
                    </a:outerShdw>
                  </a:effectLst>
                </a:rPr>
                <a:t>HCUP data is mostly </a:t>
              </a:r>
            </a:p>
            <a:p>
              <a:pPr>
                <a:lnSpc>
                  <a:spcPct val="90000"/>
                </a:lnSpc>
              </a:pPr>
              <a:r>
                <a:rPr lang="en-US" sz="2400" b="1">
                  <a:solidFill>
                    <a:schemeClr val="tx2"/>
                  </a:solidFill>
                  <a:effectLst>
                    <a:outerShdw blurRad="38100" dist="38100" dir="2700000" algn="tl">
                      <a:srgbClr val="000000"/>
                    </a:outerShdw>
                  </a:effectLst>
                </a:rPr>
                <a:t>from community hospitals</a:t>
              </a:r>
            </a:p>
          </p:txBody>
        </p:sp>
      </p:grpSp>
      <p:sp>
        <p:nvSpPr>
          <p:cNvPr id="2" name="Title 1"/>
          <p:cNvSpPr>
            <a:spLocks noGrp="1"/>
          </p:cNvSpPr>
          <p:nvPr>
            <p:ph type="title" idx="4294967295"/>
          </p:nvPr>
        </p:nvSpPr>
        <p:spPr/>
        <p:txBody>
          <a:bodyPr/>
          <a:lstStyle/>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Where Do We Get HCUP Data?</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ChangeArrowheads="1"/>
          </p:cNvSpPr>
          <p:nvPr/>
        </p:nvSpPr>
        <p:spPr bwMode="auto">
          <a:xfrm>
            <a:off x="777875" y="2674938"/>
            <a:ext cx="7566025" cy="3497262"/>
          </a:xfrm>
          <a:prstGeom prst="rect">
            <a:avLst/>
          </a:prstGeom>
          <a:solidFill>
            <a:schemeClr val="tx1"/>
          </a:solidFill>
          <a:ln w="9525">
            <a:solidFill>
              <a:schemeClr val="tx1"/>
            </a:solidFill>
            <a:round/>
            <a:headEnd/>
            <a:tailEnd/>
          </a:ln>
          <a:effectLst>
            <a:outerShdw blurRad="63500" dist="38100" dir="2700000" algn="tl" rotWithShape="0">
              <a:srgbClr val="000000">
                <a:alpha val="39999"/>
              </a:srgbClr>
            </a:outerShdw>
          </a:effectLst>
        </p:spPr>
        <p:txBody>
          <a:bodyPr wrap="none" anchor="ctr"/>
          <a:lstStyle/>
          <a:p>
            <a:pPr algn="ctr">
              <a:spcBef>
                <a:spcPct val="30000"/>
              </a:spcBef>
              <a:defRPr/>
            </a:pPr>
            <a:endParaRPr lang="en-US">
              <a:ea typeface="+mn-ea"/>
            </a:endParaRPr>
          </a:p>
        </p:txBody>
      </p:sp>
      <p:sp>
        <p:nvSpPr>
          <p:cNvPr id="1142789" name="Rectangle 5"/>
          <p:cNvSpPr>
            <a:spLocks noGrp="1" noChangeArrowheads="1"/>
          </p:cNvSpPr>
          <p:nvPr>
            <p:ph type="title"/>
          </p:nvPr>
        </p:nvSpPr>
        <p:spPr>
          <a:xfrm>
            <a:off x="1646238" y="-76200"/>
            <a:ext cx="6088062" cy="996950"/>
          </a:xfrm>
        </p:spPr>
        <p:txBody>
          <a:bodyPr/>
          <a:lstStyle/>
          <a:p>
            <a:pPr eaLnBrk="1" hangingPunct="1"/>
            <a:r>
              <a:rPr lang="en-US" dirty="0">
                <a:latin typeface="Arial" charset="0"/>
              </a:rPr>
              <a:t>What  Are Community Hospitals?</a:t>
            </a:r>
          </a:p>
        </p:txBody>
      </p:sp>
      <p:sp>
        <p:nvSpPr>
          <p:cNvPr id="53252" name="Slide Number Placeholder 2"/>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69A5194D-5282-BC4A-97EE-7B8A6A2B01F5}" type="slidenum">
              <a:rPr lang="en-US" sz="1200"/>
              <a:pPr/>
              <a:t>28</a:t>
            </a:fld>
            <a:endParaRPr lang="en-US" sz="1200"/>
          </a:p>
        </p:txBody>
      </p:sp>
      <p:sp>
        <p:nvSpPr>
          <p:cNvPr id="1142788" name="Text Box 4"/>
          <p:cNvSpPr txBox="1">
            <a:spLocks noChangeArrowheads="1"/>
          </p:cNvSpPr>
          <p:nvPr/>
        </p:nvSpPr>
        <p:spPr bwMode="auto">
          <a:xfrm>
            <a:off x="685800" y="1362075"/>
            <a:ext cx="7759700" cy="1077913"/>
          </a:xfrm>
          <a:prstGeom prst="rect">
            <a:avLst/>
          </a:prstGeom>
          <a:noFill/>
          <a:ln w="12700">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r>
              <a:rPr lang="en-US" sz="2400" dirty="0">
                <a:effectLst>
                  <a:outerShdw blurRad="38100" dist="38100" dir="2700000" algn="tl">
                    <a:srgbClr val="000000"/>
                  </a:outerShdw>
                </a:effectLst>
              </a:rPr>
              <a:t>American Hospital Association Definition: </a:t>
            </a:r>
          </a:p>
          <a:p>
            <a:r>
              <a:rPr lang="en-US" sz="2000" dirty="0">
                <a:effectLst>
                  <a:outerShdw blurRad="38100" dist="38100" dir="2700000" algn="tl">
                    <a:srgbClr val="000000"/>
                  </a:outerShdw>
                </a:effectLst>
              </a:rPr>
              <a:t>Non-Federal, short-term, general, and other specialty hospitals, excluding hospital units of other institutions (e.g., prisons)</a:t>
            </a:r>
          </a:p>
        </p:txBody>
      </p:sp>
      <p:graphicFrame>
        <p:nvGraphicFramePr>
          <p:cNvPr id="7" name="Table 6" title="American Hospital Association Definition:  Non-Federal, short-term, general, and other specialty hospitals, excluding hospital units of other institutions (e.g., prisons) "/>
          <p:cNvGraphicFramePr>
            <a:graphicFrameLocks noGrp="1"/>
          </p:cNvGraphicFramePr>
          <p:nvPr>
            <p:extLst>
              <p:ext uri="{D42A27DB-BD31-4B8C-83A1-F6EECF244321}">
                <p14:modId xmlns:p14="http://schemas.microsoft.com/office/powerpoint/2010/main" val="912717084"/>
              </p:ext>
            </p:extLst>
          </p:nvPr>
        </p:nvGraphicFramePr>
        <p:xfrm>
          <a:off x="825500" y="2724150"/>
          <a:ext cx="7491414" cy="3402013"/>
        </p:xfrm>
        <a:graphic>
          <a:graphicData uri="http://schemas.openxmlformats.org/drawingml/2006/table">
            <a:tbl>
              <a:tblPr firstRow="1" bandRow="1">
                <a:tableStyleId>{8EC20E35-A176-4012-BC5E-935CFFF8708E}</a:tableStyleId>
              </a:tblPr>
              <a:tblGrid>
                <a:gridCol w="3745707"/>
                <a:gridCol w="3745707"/>
              </a:tblGrid>
              <a:tr h="457260">
                <a:tc>
                  <a:txBody>
                    <a:bodyPr/>
                    <a:lstStyle/>
                    <a:p>
                      <a:pPr algn="l"/>
                      <a:r>
                        <a:rPr lang="en-US" sz="2400" dirty="0" smtClean="0">
                          <a:effectLst/>
                        </a:rPr>
                        <a:t>Included</a:t>
                      </a:r>
                      <a:endParaRPr lang="en-US" sz="2400" dirty="0">
                        <a:solidFill>
                          <a:schemeClr val="accent4">
                            <a:lumMod val="10000"/>
                          </a:schemeClr>
                        </a:solidFill>
                        <a:effectLst/>
                      </a:endParaRPr>
                    </a:p>
                  </a:txBody>
                  <a:tcPr marL="91433" marR="91433" marT="45726" marB="45726"/>
                </a:tc>
                <a:tc>
                  <a:txBody>
                    <a:bodyPr/>
                    <a:lstStyle/>
                    <a:p>
                      <a:pPr algn="l"/>
                      <a:r>
                        <a:rPr lang="en-US" sz="2400" dirty="0" smtClean="0">
                          <a:effectLst/>
                        </a:rPr>
                        <a:t>Excluded</a:t>
                      </a:r>
                      <a:endParaRPr lang="en-US" sz="2400" dirty="0">
                        <a:solidFill>
                          <a:schemeClr val="bg1">
                            <a:lumMod val="50000"/>
                          </a:schemeClr>
                        </a:solidFill>
                        <a:effectLst/>
                      </a:endParaRPr>
                    </a:p>
                  </a:txBody>
                  <a:tcPr marL="91433" marR="91433" marT="45726" marB="45726">
                    <a:solidFill>
                      <a:schemeClr val="tx1">
                        <a:lumMod val="50000"/>
                      </a:schemeClr>
                    </a:solidFill>
                  </a:tcPr>
                </a:tc>
              </a:tr>
              <a:tr h="4206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effectLst/>
                        </a:rPr>
                        <a:t>Multi-specialty general hospitals</a:t>
                      </a:r>
                      <a:endParaRPr lang="en-US" sz="1800" dirty="0" smtClean="0">
                        <a:solidFill>
                          <a:schemeClr val="accent4">
                            <a:lumMod val="10000"/>
                          </a:schemeClr>
                        </a:solidFill>
                        <a:effectLst/>
                      </a:endParaRPr>
                    </a:p>
                  </a:txBody>
                  <a:tcPr marL="91433" marR="91433"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accent4">
                              <a:lumMod val="50000"/>
                            </a:schemeClr>
                          </a:solidFill>
                          <a:effectLst/>
                        </a:rPr>
                        <a:t>Long-term care</a:t>
                      </a:r>
                    </a:p>
                  </a:txBody>
                  <a:tcPr marL="91433" marR="91433" marT="45726" marB="45726"/>
                </a:tc>
              </a:tr>
              <a:tr h="4206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effectLst/>
                        </a:rPr>
                        <a:t>OB-GYN</a:t>
                      </a:r>
                      <a:endParaRPr lang="en-US" sz="1800" dirty="0" smtClean="0">
                        <a:solidFill>
                          <a:schemeClr val="accent4">
                            <a:lumMod val="10000"/>
                          </a:schemeClr>
                        </a:solidFill>
                        <a:effectLst/>
                      </a:endParaRPr>
                    </a:p>
                  </a:txBody>
                  <a:tcPr marL="91433" marR="91433"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accent4">
                              <a:lumMod val="50000"/>
                            </a:schemeClr>
                          </a:solidFill>
                          <a:effectLst/>
                        </a:rPr>
                        <a:t>Psychiatric</a:t>
                      </a:r>
                    </a:p>
                  </a:txBody>
                  <a:tcPr marL="91433" marR="91433" marT="45726" marB="45726"/>
                </a:tc>
              </a:tr>
              <a:tr h="4206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effectLst/>
                        </a:rPr>
                        <a:t>ENT</a:t>
                      </a:r>
                    </a:p>
                  </a:txBody>
                  <a:tcPr marL="91433" marR="91433" marT="45726" marB="45726"/>
                </a:tc>
                <a:tc>
                  <a:txBody>
                    <a:bodyPr/>
                    <a:lstStyle/>
                    <a:p>
                      <a:pPr marL="342900" indent="-342900" algn="l">
                        <a:lnSpc>
                          <a:spcPct val="120000"/>
                        </a:lnSpc>
                        <a:spcBef>
                          <a:spcPct val="30000"/>
                        </a:spcBef>
                        <a:buClr>
                          <a:schemeClr val="tx2"/>
                        </a:buClr>
                        <a:buSzPct val="95000"/>
                        <a:defRPr/>
                      </a:pPr>
                      <a:r>
                        <a:rPr lang="en-US" sz="1800" dirty="0" smtClean="0">
                          <a:solidFill>
                            <a:schemeClr val="accent4">
                              <a:lumMod val="50000"/>
                            </a:schemeClr>
                          </a:solidFill>
                          <a:effectLst/>
                        </a:rPr>
                        <a:t>Alcoholism/Chemical</a:t>
                      </a:r>
                      <a:r>
                        <a:rPr lang="en-US" sz="1800" baseline="0" dirty="0" smtClean="0">
                          <a:solidFill>
                            <a:schemeClr val="accent4">
                              <a:lumMod val="50000"/>
                            </a:schemeClr>
                          </a:solidFill>
                          <a:effectLst/>
                        </a:rPr>
                        <a:t> </a:t>
                      </a:r>
                      <a:r>
                        <a:rPr lang="en-US" sz="1800" dirty="0" smtClean="0">
                          <a:solidFill>
                            <a:schemeClr val="accent4">
                              <a:lumMod val="50000"/>
                            </a:schemeClr>
                          </a:solidFill>
                          <a:effectLst/>
                        </a:rPr>
                        <a:t>dependency</a:t>
                      </a:r>
                    </a:p>
                  </a:txBody>
                  <a:tcPr marL="91433" marR="91433" marT="45726" marB="45726"/>
                </a:tc>
              </a:tr>
              <a:tr h="4206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effectLst/>
                        </a:rPr>
                        <a:t>Orthopedic </a:t>
                      </a:r>
                      <a:endParaRPr lang="en-US" sz="1800" dirty="0" smtClean="0">
                        <a:solidFill>
                          <a:schemeClr val="accent4">
                            <a:lumMod val="10000"/>
                          </a:schemeClr>
                        </a:solidFill>
                        <a:effectLst/>
                      </a:endParaRPr>
                    </a:p>
                  </a:txBody>
                  <a:tcPr marL="91433" marR="91433"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accent4">
                              <a:lumMod val="50000"/>
                            </a:schemeClr>
                          </a:solidFill>
                          <a:effectLst/>
                        </a:rPr>
                        <a:t>Rehabilitation</a:t>
                      </a:r>
                    </a:p>
                  </a:txBody>
                  <a:tcPr marL="91433" marR="91433" marT="45726" marB="45726"/>
                </a:tc>
              </a:tr>
              <a:tr h="4206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effectLst/>
                        </a:rPr>
                        <a:t>Pediatric</a:t>
                      </a:r>
                      <a:endParaRPr lang="en-US" sz="1800" dirty="0" smtClean="0">
                        <a:solidFill>
                          <a:schemeClr val="accent4">
                            <a:lumMod val="10000"/>
                          </a:schemeClr>
                        </a:solidFill>
                        <a:effectLst/>
                      </a:endParaRPr>
                    </a:p>
                  </a:txBody>
                  <a:tcPr marL="91433" marR="91433" marT="45726" marB="4572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err="1" smtClean="0">
                          <a:solidFill>
                            <a:schemeClr val="accent4">
                              <a:lumMod val="50000"/>
                            </a:schemeClr>
                          </a:solidFill>
                          <a:effectLst/>
                        </a:rPr>
                        <a:t>DoD</a:t>
                      </a:r>
                      <a:r>
                        <a:rPr lang="en-US" sz="1800" dirty="0" smtClean="0">
                          <a:solidFill>
                            <a:schemeClr val="accent4">
                              <a:lumMod val="50000"/>
                            </a:schemeClr>
                          </a:solidFill>
                          <a:effectLst/>
                        </a:rPr>
                        <a:t> / VA / IHS</a:t>
                      </a:r>
                    </a:p>
                  </a:txBody>
                  <a:tcPr marL="91433" marR="91433" marT="45726" marB="45726"/>
                </a:tc>
              </a:tr>
              <a:tr h="4206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effectLst/>
                        </a:rPr>
                        <a:t>Public</a:t>
                      </a:r>
                      <a:endParaRPr lang="en-US" sz="1800" dirty="0" smtClean="0">
                        <a:solidFill>
                          <a:schemeClr val="accent4">
                            <a:lumMod val="10000"/>
                          </a:schemeClr>
                        </a:solidFill>
                        <a:effectLst/>
                      </a:endParaRPr>
                    </a:p>
                  </a:txBody>
                  <a:tcPr marL="91433" marR="91433"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solidFill>
                          <a:schemeClr val="accent4">
                            <a:lumMod val="10000"/>
                          </a:schemeClr>
                        </a:solidFill>
                        <a:effectLst/>
                      </a:endParaRPr>
                    </a:p>
                  </a:txBody>
                  <a:tcPr marL="91433" marR="91433" marT="45726" marB="45726"/>
                </a:tc>
              </a:tr>
              <a:tr h="42067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effectLst/>
                        </a:rPr>
                        <a:t>Academic medical centers</a:t>
                      </a:r>
                      <a:endParaRPr lang="en-US" sz="1800" dirty="0" smtClean="0">
                        <a:solidFill>
                          <a:schemeClr val="accent4">
                            <a:lumMod val="10000"/>
                          </a:schemeClr>
                        </a:solidFill>
                        <a:effectLst/>
                      </a:endParaRPr>
                    </a:p>
                  </a:txBody>
                  <a:tcPr marL="91433" marR="91433" marT="45726" marB="45726"/>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solidFill>
                          <a:schemeClr val="accent4">
                            <a:lumMod val="10000"/>
                          </a:schemeClr>
                        </a:solidFill>
                        <a:effectLst/>
                      </a:endParaRPr>
                    </a:p>
                  </a:txBody>
                  <a:tcPr marL="91433" marR="91433" marT="45726" marB="45726"/>
                </a:tc>
              </a:tr>
            </a:tbl>
          </a:graphicData>
        </a:graphic>
      </p:graphicFrame>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ChangeArrowheads="1"/>
          </p:cNvSpPr>
          <p:nvPr/>
        </p:nvSpPr>
        <p:spPr bwMode="auto">
          <a:xfrm>
            <a:off x="552450" y="2971800"/>
            <a:ext cx="8315325" cy="3489325"/>
          </a:xfrm>
          <a:prstGeom prst="rect">
            <a:avLst/>
          </a:prstGeom>
          <a:solidFill>
            <a:schemeClr val="tx1"/>
          </a:solidFill>
          <a:ln w="9525">
            <a:solidFill>
              <a:schemeClr val="tx1"/>
            </a:solidFill>
            <a:round/>
            <a:headEnd/>
            <a:tailEnd/>
          </a:ln>
        </p:spPr>
        <p:txBody>
          <a:bodyPr wrap="none" anchor="ctr"/>
          <a:lstStyle/>
          <a:p>
            <a:pPr algn="ctr">
              <a:spcBef>
                <a:spcPct val="30000"/>
              </a:spcBef>
            </a:pPr>
            <a:endParaRPr lang="en-US"/>
          </a:p>
        </p:txBody>
      </p:sp>
      <p:sp>
        <p:nvSpPr>
          <p:cNvPr id="4" name="Text Placeholder 3"/>
          <p:cNvSpPr>
            <a:spLocks noGrp="1"/>
          </p:cNvSpPr>
          <p:nvPr>
            <p:ph type="body" sz="quarter" idx="10"/>
          </p:nvPr>
        </p:nvSpPr>
        <p:spPr>
          <a:xfrm>
            <a:off x="639763" y="1398588"/>
            <a:ext cx="8029575" cy="1855787"/>
          </a:xfrm>
        </p:spPr>
        <p:txBody>
          <a:bodyPr/>
          <a:lstStyle/>
          <a:p>
            <a:r>
              <a:rPr lang="en-US" sz="2000">
                <a:latin typeface="Arial" charset="0"/>
              </a:rPr>
              <a:t>HCUP generally does not receive data from non-community hospitals.</a:t>
            </a:r>
          </a:p>
          <a:p>
            <a:r>
              <a:rPr lang="en-US" sz="2000">
                <a:latin typeface="Arial" charset="0"/>
              </a:rPr>
              <a:t>However, if a patient is treated in a community hospital, their information is included.</a:t>
            </a:r>
          </a:p>
        </p:txBody>
      </p:sp>
      <p:sp>
        <p:nvSpPr>
          <p:cNvPr id="54276" name="Slide Number Placeholder 2"/>
          <p:cNvSpPr>
            <a:spLocks noGrp="1"/>
          </p:cNvSpPr>
          <p:nvPr>
            <p:ph type="sldNum" sz="quarter" idx="4294967295"/>
          </p:nvPr>
        </p:nvSpPr>
        <p:spPr>
          <a:xfrm>
            <a:off x="0" y="6400800"/>
            <a:ext cx="574675" cy="228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D42DD368-E35A-D546-8399-EF82CA7FE479}" type="slidenum">
              <a:rPr lang="en-US" sz="1200"/>
              <a:pPr/>
              <a:t>29</a:t>
            </a:fld>
            <a:endParaRPr lang="en-US" sz="1200"/>
          </a:p>
        </p:txBody>
      </p:sp>
      <p:graphicFrame>
        <p:nvGraphicFramePr>
          <p:cNvPr id="54299" name="Group 27"/>
          <p:cNvGraphicFramePr>
            <a:graphicFrameLocks noGrp="1"/>
          </p:cNvGraphicFramePr>
          <p:nvPr/>
        </p:nvGraphicFramePr>
        <p:xfrm>
          <a:off x="646113" y="3040063"/>
          <a:ext cx="8148637" cy="3364012"/>
        </p:xfrm>
        <a:graphic>
          <a:graphicData uri="http://schemas.openxmlformats.org/drawingml/2006/table">
            <a:tbl>
              <a:tblPr/>
              <a:tblGrid>
                <a:gridCol w="4073525"/>
                <a:gridCol w="4075112"/>
              </a:tblGrid>
              <a:tr h="70096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Arial" pitchFamily="34" charset="0"/>
                        </a:rPr>
                        <a:t>Most Frequent Principal Diagnosis</a:t>
                      </a:r>
                      <a:endParaRPr kumimoji="0" lang="en-US" sz="2000" b="1" i="0" u="none" strike="noStrike" cap="none" normalizeH="0" baseline="0" dirty="0" smtClean="0">
                        <a:ln>
                          <a:noFill/>
                        </a:ln>
                        <a:solidFill>
                          <a:srgbClr val="161616"/>
                        </a:solidFill>
                        <a:effectLst/>
                        <a:latin typeface="Arial" pitchFamily="34" charset="0"/>
                      </a:endParaRPr>
                    </a:p>
                  </a:txBody>
                  <a:tcPr marT="45715" marB="45715" anchor="ctr" horzOverflow="overflow">
                    <a:lnL>
                      <a:noFill/>
                    </a:lnL>
                    <a:lnR>
                      <a:noFill/>
                    </a:lnR>
                    <a:lnT w="25400" cap="flat" cmpd="sng" algn="ctr">
                      <a:solidFill>
                        <a:schemeClr val="bg2"/>
                      </a:solidFill>
                      <a:prstDash val="solid"/>
                      <a:round/>
                      <a:headEnd type="none" w="med" len="med"/>
                      <a:tailEnd type="none" w="med" len="med"/>
                    </a:lnT>
                    <a:lnB w="25400" cap="flat" cmpd="sng" algn="ctr">
                      <a:solidFill>
                        <a:schemeClr val="bg2"/>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pitchFamily="34" charset="0"/>
                        </a:rPr>
                        <a:t>Number of Discharges (thousands) </a:t>
                      </a:r>
                    </a:p>
                  </a:txBody>
                  <a:tcPr marT="45715" marB="45715" horzOverflow="overflow">
                    <a:lnL>
                      <a:noFill/>
                    </a:lnL>
                    <a:lnR>
                      <a:noFill/>
                    </a:lnR>
                    <a:lnT w="25400" cap="flat" cmpd="sng" algn="ctr">
                      <a:solidFill>
                        <a:schemeClr val="bg2"/>
                      </a:solidFill>
                      <a:prstDash val="solid"/>
                      <a:round/>
                      <a:headEnd type="none" w="med" len="med"/>
                      <a:tailEnd type="none" w="med" len="med"/>
                    </a:lnT>
                    <a:lnB w="25400" cap="flat" cmpd="sng" algn="ctr">
                      <a:solidFill>
                        <a:schemeClr val="bg2"/>
                      </a:solidFill>
                      <a:prstDash val="solid"/>
                      <a:round/>
                      <a:headEnd type="none" w="med" len="med"/>
                      <a:tailEnd type="none" w="med" len="med"/>
                    </a:lnB>
                    <a:lnTlToBr>
                      <a:noFill/>
                    </a:lnTlToBr>
                    <a:lnBlToTr>
                      <a:noFill/>
                    </a:lnBlToTr>
                    <a:solidFill>
                      <a:srgbClr val="7F7F7F"/>
                    </a:solidFill>
                  </a:tcPr>
                </a:tc>
              </a:tr>
              <a:tr h="379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79F"/>
                          </a:solidFill>
                          <a:effectLst/>
                          <a:latin typeface="Arial" pitchFamily="34" charset="0"/>
                        </a:rPr>
                        <a:t>1. Newborns</a:t>
                      </a:r>
                      <a:endParaRPr kumimoji="0" lang="en-US" sz="1600" b="1" i="0" u="none" strike="noStrike" cap="none" normalizeH="0" baseline="0" dirty="0" smtClean="0">
                        <a:ln>
                          <a:noFill/>
                        </a:ln>
                        <a:solidFill>
                          <a:srgbClr val="161616"/>
                        </a:solidFill>
                        <a:effectLst/>
                        <a:latin typeface="Arial" pitchFamily="34" charset="0"/>
                      </a:endParaRPr>
                    </a:p>
                  </a:txBody>
                  <a:tcPr marT="45715" marB="45715" horzOverflow="overflow">
                    <a:lnL>
                      <a:noFill/>
                    </a:lnL>
                    <a:lnR>
                      <a:noFill/>
                    </a:lnR>
                    <a:lnT w="25400" cap="flat" cmpd="sng" algn="ctr">
                      <a:solidFill>
                        <a:schemeClr val="bg2"/>
                      </a:solidFill>
                      <a:prstDash val="solid"/>
                      <a:round/>
                      <a:headEnd type="none" w="med" len="med"/>
                      <a:tailEnd type="none" w="med" len="med"/>
                    </a:lnT>
                    <a:lnB>
                      <a:noFill/>
                    </a:lnB>
                    <a:lnTlToBr>
                      <a:noFill/>
                    </a:lnTlToBr>
                    <a:lnBlToTr>
                      <a:noFill/>
                    </a:lnBlToTr>
                    <a:solidFill>
                      <a:srgbClr val="E7E8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7F7F7F"/>
                          </a:solidFill>
                          <a:effectLst/>
                          <a:latin typeface="Arial" pitchFamily="34" charset="0"/>
                        </a:rPr>
                        <a:t>4,159</a:t>
                      </a:r>
                    </a:p>
                  </a:txBody>
                  <a:tcPr marT="45715" marB="45715" horzOverflow="overflow">
                    <a:lnL>
                      <a:noFill/>
                    </a:lnL>
                    <a:lnR>
                      <a:noFill/>
                    </a:lnR>
                    <a:lnT w="25400" cap="flat" cmpd="sng" algn="ctr">
                      <a:solidFill>
                        <a:schemeClr val="bg2"/>
                      </a:solidFill>
                      <a:prstDash val="solid"/>
                      <a:round/>
                      <a:headEnd type="none" w="med" len="med"/>
                      <a:tailEnd type="none" w="med" len="med"/>
                    </a:lnT>
                    <a:lnB>
                      <a:noFill/>
                    </a:lnB>
                    <a:lnTlToBr>
                      <a:noFill/>
                    </a:lnTlToBr>
                    <a:lnBlToTr>
                      <a:noFill/>
                    </a:lnBlToTr>
                    <a:solidFill>
                      <a:srgbClr val="E7E8F0"/>
                    </a:solidFill>
                  </a:tcPr>
                </a:tc>
              </a:tr>
              <a:tr h="379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279F"/>
                          </a:solidFill>
                          <a:effectLst/>
                          <a:latin typeface="Arial" pitchFamily="34" charset="0"/>
                        </a:rPr>
                        <a:t>2. Pneumonia</a:t>
                      </a:r>
                      <a:endParaRPr kumimoji="0" lang="en-US" sz="1600" b="1" i="0" u="none" strike="noStrike" cap="none" normalizeH="0" baseline="0" smtClean="0">
                        <a:ln>
                          <a:noFill/>
                        </a:ln>
                        <a:solidFill>
                          <a:srgbClr val="161616"/>
                        </a:solidFill>
                        <a:effectLst/>
                        <a:latin typeface="Arial" pitchFamily="34" charset="0"/>
                      </a:endParaRPr>
                    </a:p>
                  </a:txBody>
                  <a:tcPr marT="45715" marB="45715" horzOverflow="overflow">
                    <a:lnL>
                      <a:noFill/>
                    </a:lnL>
                    <a:lnR>
                      <a:noFill/>
                    </a:lnR>
                    <a:lnT>
                      <a:noFill/>
                    </a:lnT>
                    <a:lnB>
                      <a:noFill/>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7F7F7F"/>
                          </a:solidFill>
                          <a:effectLst/>
                          <a:latin typeface="Arial" pitchFamily="34" charset="0"/>
                        </a:rPr>
                        <a:t>1,165</a:t>
                      </a:r>
                    </a:p>
                  </a:txBody>
                  <a:tcPr marT="45715" marB="45715" horzOverflow="overflow">
                    <a:lnL>
                      <a:noFill/>
                    </a:lnL>
                    <a:lnR>
                      <a:noFill/>
                    </a:lnR>
                    <a:lnT>
                      <a:noFill/>
                    </a:lnT>
                    <a:lnB>
                      <a:noFill/>
                    </a:lnB>
                    <a:lnTlToBr>
                      <a:noFill/>
                    </a:lnTlToBr>
                    <a:lnBlToTr>
                      <a:noFill/>
                    </a:lnBlToTr>
                    <a:solidFill>
                      <a:schemeClr val="tx1"/>
                    </a:solidFill>
                  </a:tcPr>
                </a:tc>
              </a:tr>
              <a:tr h="38400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00279F"/>
                          </a:solidFill>
                          <a:effectLst/>
                          <a:latin typeface="Arial" pitchFamily="34" charset="0"/>
                        </a:rPr>
                        <a:t>3. Congestive heart failure</a:t>
                      </a:r>
                    </a:p>
                  </a:txBody>
                  <a:tcPr marT="45715" marB="45715" horzOverflow="overflow">
                    <a:lnL>
                      <a:noFill/>
                    </a:lnL>
                    <a:lnR>
                      <a:noFill/>
                    </a:lnR>
                    <a:lnT>
                      <a:noFill/>
                    </a:lnT>
                    <a:lnB>
                      <a:noFill/>
                    </a:lnB>
                    <a:lnTlToBr>
                      <a:noFill/>
                    </a:lnTlToBr>
                    <a:lnBlToTr>
                      <a:noFill/>
                    </a:lnBlToTr>
                    <a:solidFill>
                      <a:srgbClr val="E7E8F0"/>
                    </a:solidFill>
                  </a:tcPr>
                </a:tc>
                <a:tc>
                  <a:txBody>
                    <a:bodyPr/>
                    <a:lstStyle/>
                    <a:p>
                      <a:pPr marL="342900" marR="0" lvl="0" indent="-342900" algn="ctr" defTabSz="914400" rtl="0" eaLnBrk="1" fontAlgn="base" latinLnBrk="0" hangingPunct="1">
                        <a:lnSpc>
                          <a:spcPct val="120000"/>
                        </a:lnSpc>
                        <a:spcBef>
                          <a:spcPct val="30000"/>
                        </a:spcBef>
                        <a:spcAft>
                          <a:spcPct val="0"/>
                        </a:spcAft>
                        <a:buClr>
                          <a:schemeClr val="tx2"/>
                        </a:buClr>
                        <a:buSzPct val="95000"/>
                        <a:buFontTx/>
                        <a:buNone/>
                        <a:tabLst/>
                      </a:pPr>
                      <a:r>
                        <a:rPr kumimoji="0" lang="en-US" sz="1600" b="1" i="0" u="none" strike="noStrike" cap="none" normalizeH="0" baseline="0" dirty="0" smtClean="0">
                          <a:ln>
                            <a:noFill/>
                          </a:ln>
                          <a:solidFill>
                            <a:srgbClr val="7F7F7F"/>
                          </a:solidFill>
                          <a:effectLst/>
                          <a:latin typeface="Arial" pitchFamily="34" charset="0"/>
                        </a:rPr>
                        <a:t>1,023</a:t>
                      </a:r>
                    </a:p>
                  </a:txBody>
                  <a:tcPr marT="45715" marB="45715" horzOverflow="overflow">
                    <a:lnL>
                      <a:noFill/>
                    </a:lnL>
                    <a:lnR>
                      <a:noFill/>
                    </a:lnR>
                    <a:lnT>
                      <a:noFill/>
                    </a:lnT>
                    <a:lnB>
                      <a:noFill/>
                    </a:lnB>
                    <a:lnTlToBr>
                      <a:noFill/>
                    </a:lnTlToBr>
                    <a:lnBlToTr>
                      <a:noFill/>
                    </a:lnBlToTr>
                    <a:solidFill>
                      <a:srgbClr val="E7E8F0"/>
                    </a:solidFill>
                  </a:tcPr>
                </a:tc>
              </a:tr>
              <a:tr h="379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79F"/>
                          </a:solidFill>
                          <a:effectLst/>
                          <a:latin typeface="Arial" pitchFamily="34" charset="0"/>
                        </a:rPr>
                        <a:t>4. Osteoarthritis</a:t>
                      </a:r>
                      <a:endParaRPr kumimoji="0" lang="en-US" sz="1600" b="1" i="0" u="none" strike="noStrike" cap="none" normalizeH="0" baseline="0" dirty="0" smtClean="0">
                        <a:ln>
                          <a:noFill/>
                        </a:ln>
                        <a:solidFill>
                          <a:srgbClr val="161616"/>
                        </a:solidFill>
                        <a:effectLst/>
                        <a:latin typeface="Arial" pitchFamily="34" charset="0"/>
                      </a:endParaRPr>
                    </a:p>
                  </a:txBody>
                  <a:tcPr marT="45715" marB="45715" horzOverflow="overflow">
                    <a:lnL>
                      <a:noFill/>
                    </a:lnL>
                    <a:lnR>
                      <a:noFill/>
                    </a:lnR>
                    <a:lnT>
                      <a:noFill/>
                    </a:lnT>
                    <a:lnB>
                      <a:noFill/>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7F7F7F"/>
                          </a:solidFill>
                          <a:effectLst/>
                          <a:latin typeface="Arial" pitchFamily="34" charset="0"/>
                        </a:rPr>
                        <a:t>921</a:t>
                      </a:r>
                    </a:p>
                  </a:txBody>
                  <a:tcPr marT="45715" marB="45715" horzOverflow="overflow">
                    <a:lnL>
                      <a:noFill/>
                    </a:lnL>
                    <a:lnR>
                      <a:noFill/>
                    </a:lnR>
                    <a:lnT>
                      <a:noFill/>
                    </a:lnT>
                    <a:lnB>
                      <a:noFill/>
                    </a:lnB>
                    <a:lnTlToBr>
                      <a:noFill/>
                    </a:lnTlToBr>
                    <a:lnBlToTr>
                      <a:noFill/>
                    </a:lnBlToTr>
                    <a:solidFill>
                      <a:schemeClr val="tx1"/>
                    </a:solidFill>
                  </a:tcPr>
                </a:tc>
              </a:tr>
              <a:tr h="379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79F"/>
                          </a:solidFill>
                          <a:effectLst/>
                          <a:latin typeface="Arial" pitchFamily="34" charset="0"/>
                        </a:rPr>
                        <a:t>5. Mood disorders</a:t>
                      </a:r>
                      <a:endParaRPr kumimoji="0" lang="en-US" sz="1600" b="1" i="0" u="none" strike="noStrike" cap="none" normalizeH="0" baseline="0" dirty="0" smtClean="0">
                        <a:ln>
                          <a:noFill/>
                        </a:ln>
                        <a:solidFill>
                          <a:srgbClr val="161616"/>
                        </a:solidFill>
                        <a:effectLst/>
                        <a:latin typeface="Arial" pitchFamily="34" charset="0"/>
                      </a:endParaRPr>
                    </a:p>
                  </a:txBody>
                  <a:tcPr marT="45715" marB="45715" horzOverflow="overflow">
                    <a:lnL>
                      <a:noFill/>
                    </a:lnL>
                    <a:lnR>
                      <a:noFill/>
                    </a:lnR>
                    <a:lnT>
                      <a:noFill/>
                    </a:lnT>
                    <a:lnB>
                      <a:noFill/>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7F7F7F"/>
                          </a:solidFill>
                          <a:effectLst/>
                          <a:latin typeface="Arial" pitchFamily="34" charset="0"/>
                        </a:rPr>
                        <a:t>873</a:t>
                      </a:r>
                    </a:p>
                  </a:txBody>
                  <a:tcPr marT="45715" marB="45715" horzOverflow="overflow">
                    <a:lnL>
                      <a:noFill/>
                    </a:lnL>
                    <a:lnR>
                      <a:noFill/>
                    </a:lnR>
                    <a:lnT>
                      <a:noFill/>
                    </a:lnT>
                    <a:lnB>
                      <a:noFill/>
                    </a:lnB>
                    <a:lnTlToBr>
                      <a:noFill/>
                    </a:lnTlToBr>
                    <a:lnBlToTr>
                      <a:noFill/>
                    </a:lnBlToTr>
                    <a:solidFill>
                      <a:srgbClr val="FFFF66"/>
                    </a:solidFill>
                  </a:tcPr>
                </a:tc>
              </a:tr>
              <a:tr h="379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79F"/>
                          </a:solidFill>
                          <a:effectLst/>
                          <a:latin typeface="Arial" pitchFamily="34" charset="0"/>
                        </a:rPr>
                        <a:t>6. Coronary atherosclerosis</a:t>
                      </a:r>
                      <a:endParaRPr kumimoji="0" lang="en-US" sz="1600" b="1" i="0" u="none" strike="noStrike" cap="none" normalizeH="0" baseline="0" dirty="0" smtClean="0">
                        <a:ln>
                          <a:noFill/>
                        </a:ln>
                        <a:solidFill>
                          <a:srgbClr val="161616"/>
                        </a:solidFill>
                        <a:effectLst/>
                        <a:latin typeface="Arial" pitchFamily="34" charset="0"/>
                      </a:endParaRPr>
                    </a:p>
                  </a:txBody>
                  <a:tcPr marT="45715" marB="45715" horzOverflow="overflow">
                    <a:lnL>
                      <a:noFill/>
                    </a:lnL>
                    <a:lnR>
                      <a:noFill/>
                    </a:lnR>
                    <a:lnT>
                      <a:noFill/>
                    </a:lnT>
                    <a:lnB>
                      <a:noFill/>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7F7F7F"/>
                          </a:solidFill>
                          <a:effectLst/>
                          <a:latin typeface="Arial" pitchFamily="34" charset="0"/>
                        </a:rPr>
                        <a:t>832</a:t>
                      </a:r>
                    </a:p>
                  </a:txBody>
                  <a:tcPr marT="45715" marB="45715" horzOverflow="overflow">
                    <a:lnL>
                      <a:noFill/>
                    </a:lnL>
                    <a:lnR>
                      <a:noFill/>
                    </a:lnR>
                    <a:lnT>
                      <a:noFill/>
                    </a:lnT>
                    <a:lnB>
                      <a:noFill/>
                    </a:lnB>
                    <a:lnTlToBr>
                      <a:noFill/>
                    </a:lnTlToBr>
                    <a:lnBlToTr>
                      <a:noFill/>
                    </a:lnBlToTr>
                    <a:solidFill>
                      <a:schemeClr val="tx1"/>
                    </a:solidFill>
                  </a:tcPr>
                </a:tc>
              </a:tr>
              <a:tr h="379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00279F"/>
                          </a:solidFill>
                          <a:effectLst/>
                          <a:latin typeface="Arial" pitchFamily="34" charset="0"/>
                        </a:rPr>
                        <a:t>7. Cardiac </a:t>
                      </a:r>
                      <a:r>
                        <a:rPr kumimoji="0" lang="en-US" sz="1600" b="1" i="0" u="none" strike="noStrike" cap="none" normalizeH="0" baseline="0" dirty="0" err="1" smtClean="0">
                          <a:ln>
                            <a:noFill/>
                          </a:ln>
                          <a:solidFill>
                            <a:srgbClr val="00279F"/>
                          </a:solidFill>
                          <a:effectLst/>
                          <a:latin typeface="Arial" pitchFamily="34" charset="0"/>
                        </a:rPr>
                        <a:t>dysrhythmias</a:t>
                      </a:r>
                      <a:endParaRPr kumimoji="0" lang="en-US" sz="1600" b="1" i="0" u="none" strike="noStrike" cap="none" normalizeH="0" baseline="0" dirty="0" smtClean="0">
                        <a:ln>
                          <a:noFill/>
                        </a:ln>
                        <a:solidFill>
                          <a:srgbClr val="161616"/>
                        </a:solidFill>
                        <a:effectLst/>
                        <a:latin typeface="Arial" pitchFamily="34" charset="0"/>
                      </a:endParaRPr>
                    </a:p>
                  </a:txBody>
                  <a:tcPr marT="45715" marB="45715" horzOverflow="overflow">
                    <a:lnL>
                      <a:noFill/>
                    </a:lnL>
                    <a:lnR>
                      <a:noFill/>
                    </a:lnR>
                    <a:lnT>
                      <a:noFill/>
                    </a:lnT>
                    <a:lnB w="25400" cap="flat" cmpd="sng" algn="ctr">
                      <a:solidFill>
                        <a:schemeClr val="bg2"/>
                      </a:solidFill>
                      <a:prstDash val="solid"/>
                      <a:round/>
                      <a:headEnd type="none" w="med" len="med"/>
                      <a:tailEnd type="none" w="med" len="med"/>
                    </a:lnB>
                    <a:lnTlToBr>
                      <a:noFill/>
                    </a:lnTlToBr>
                    <a:lnBlToTr>
                      <a:noFill/>
                    </a:lnBlToTr>
                    <a:solidFill>
                      <a:srgbClr val="E7E8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7F7F7F"/>
                          </a:solidFill>
                          <a:effectLst/>
                          <a:latin typeface="Arial" pitchFamily="34" charset="0"/>
                        </a:rPr>
                        <a:t>807</a:t>
                      </a:r>
                    </a:p>
                  </a:txBody>
                  <a:tcPr marT="45715" marB="45715" horzOverflow="overflow">
                    <a:lnL>
                      <a:noFill/>
                    </a:lnL>
                    <a:lnR>
                      <a:noFill/>
                    </a:lnR>
                    <a:lnT>
                      <a:noFill/>
                    </a:lnT>
                    <a:lnB w="25400" cap="flat" cmpd="sng" algn="ctr">
                      <a:solidFill>
                        <a:schemeClr val="bg2"/>
                      </a:solidFill>
                      <a:prstDash val="solid"/>
                      <a:round/>
                      <a:headEnd type="none" w="med" len="med"/>
                      <a:tailEnd type="none" w="med" len="med"/>
                    </a:lnB>
                    <a:lnTlToBr>
                      <a:noFill/>
                    </a:lnTlToBr>
                    <a:lnBlToTr>
                      <a:noFill/>
                    </a:lnBlToTr>
                    <a:solidFill>
                      <a:srgbClr val="E7E8F0"/>
                    </a:solidFill>
                  </a:tcPr>
                </a:tc>
              </a:tr>
            </a:tbl>
          </a:graphicData>
        </a:graphic>
      </p:graphicFrame>
      <p:sp>
        <p:nvSpPr>
          <p:cNvPr id="54298" name="TextBox 7"/>
          <p:cNvSpPr txBox="1">
            <a:spLocks noChangeArrowheads="1"/>
          </p:cNvSpPr>
          <p:nvPr/>
        </p:nvSpPr>
        <p:spPr bwMode="auto">
          <a:xfrm>
            <a:off x="4503738" y="6518275"/>
            <a:ext cx="45021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r" eaLnBrk="1" hangingPunct="1"/>
            <a:r>
              <a:rPr lang="en-US"/>
              <a:t>Source: Nationwide Inpatient Sample, 2009</a:t>
            </a:r>
          </a:p>
        </p:txBody>
      </p:sp>
      <p:sp>
        <p:nvSpPr>
          <p:cNvPr id="2" name="Title 1"/>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What  Are Community Hospitals?</a:t>
            </a:r>
            <a:endParaRPr lang="en-US" dirty="0" smtClean="0">
              <a:effectLst/>
            </a:endParaRPr>
          </a:p>
        </p:txBody>
      </p:sp>
    </p:spTree>
  </p:cSld>
  <p:clrMapOvr>
    <a:masterClrMapping/>
  </p:clrMapOvr>
  <p:transition xmlns:p14="http://schemas.microsoft.com/office/powerpoint/2010/main" spd="med" advClick="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28600"/>
            <a:ext cx="6088062"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b="1">
                <a:solidFill>
                  <a:schemeClr val="tx2"/>
                </a:solidFill>
                <a:latin typeface="Arial" charset="0"/>
              </a:rPr>
              <a:t>Project Overview</a:t>
            </a:r>
          </a:p>
          <a:p>
            <a:r>
              <a:rPr lang="en-US" sz="2400">
                <a:latin typeface="Arial" charset="0"/>
              </a:rPr>
              <a:t>The HCUP Partnership</a:t>
            </a:r>
          </a:p>
          <a:p>
            <a:r>
              <a:rPr lang="en-US" sz="2400">
                <a:latin typeface="Arial" charset="0"/>
              </a:rPr>
              <a:t>The HCUP Databases</a:t>
            </a:r>
          </a:p>
          <a:p>
            <a:r>
              <a:rPr lang="en-US" sz="2400">
                <a:latin typeface="Arial" charset="0"/>
              </a:rPr>
              <a:t>Obtaining HCUP Databases</a:t>
            </a:r>
          </a:p>
          <a:p>
            <a:r>
              <a:rPr lang="en-US" sz="2400">
                <a:latin typeface="Arial" charset="0"/>
              </a:rPr>
              <a:t>The HCUP Tools and Products</a:t>
            </a:r>
          </a:p>
          <a:p>
            <a:r>
              <a:rPr lang="en-US" sz="2400">
                <a:latin typeface="Arial" charset="0"/>
              </a:rPr>
              <a:t>Additional HCUP Resources</a:t>
            </a:r>
          </a:p>
        </p:txBody>
      </p:sp>
      <p:sp>
        <p:nvSpPr>
          <p:cNvPr id="2867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879C86B7-D8E3-2844-B9C8-0A20A99DE624}" type="slidenum">
              <a:rPr lang="en-US" sz="1200"/>
              <a:pPr/>
              <a:t>3</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Placeholder 21"/>
          <p:cNvSpPr>
            <a:spLocks noGrp="1"/>
          </p:cNvSpPr>
          <p:nvPr>
            <p:ph type="body" sz="quarter" idx="10"/>
          </p:nvPr>
        </p:nvSpPr>
        <p:spPr>
          <a:xfrm>
            <a:off x="652463" y="1674813"/>
            <a:ext cx="5227637" cy="638175"/>
          </a:xfrm>
        </p:spPr>
        <p:txBody>
          <a:bodyPr/>
          <a:lstStyle/>
          <a:p>
            <a:r>
              <a:rPr lang="en-US" sz="2400">
                <a:latin typeface="Arial" charset="0"/>
              </a:rPr>
              <a:t>Three state-level databases</a:t>
            </a:r>
          </a:p>
        </p:txBody>
      </p:sp>
      <p:sp>
        <p:nvSpPr>
          <p:cNvPr id="25606" name="Text Box 10"/>
          <p:cNvSpPr txBox="1">
            <a:spLocks noChangeArrowheads="1"/>
          </p:cNvSpPr>
          <p:nvPr/>
        </p:nvSpPr>
        <p:spPr bwMode="auto">
          <a:xfrm>
            <a:off x="6513513" y="2435225"/>
            <a:ext cx="3898900" cy="120015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2000" b="1" dirty="0">
                <a:effectLst>
                  <a:outerShdw blurRad="38100" dist="38100" dir="2700000" algn="tl">
                    <a:srgbClr val="000000"/>
                  </a:outerShdw>
                </a:effectLst>
              </a:rPr>
              <a:t>State Ambulatory </a:t>
            </a:r>
          </a:p>
          <a:p>
            <a:pPr eaLnBrk="1" hangingPunct="1"/>
            <a:r>
              <a:rPr lang="en-US" sz="2000" b="1" dirty="0">
                <a:effectLst>
                  <a:outerShdw blurRad="38100" dist="38100" dir="2700000" algn="tl">
                    <a:srgbClr val="000000"/>
                  </a:outerShdw>
                </a:effectLst>
              </a:rPr>
              <a:t>Surgery Databases </a:t>
            </a:r>
          </a:p>
          <a:p>
            <a:pPr eaLnBrk="1" hangingPunct="1"/>
            <a:r>
              <a:rPr lang="en-US" sz="3200" b="1" dirty="0">
                <a:solidFill>
                  <a:srgbClr val="FFFF00"/>
                </a:solidFill>
                <a:effectLst>
                  <a:outerShdw blurRad="38100" dist="38100" dir="2700000" algn="tl">
                    <a:srgbClr val="000000"/>
                  </a:outerShdw>
                </a:effectLst>
              </a:rPr>
              <a:t>(SASD)</a:t>
            </a:r>
          </a:p>
        </p:txBody>
      </p:sp>
      <p:grpSp>
        <p:nvGrpSpPr>
          <p:cNvPr id="3" name="Group 2" descr="State Inpatient Databases (SID)"/>
          <p:cNvGrpSpPr/>
          <p:nvPr/>
        </p:nvGrpSpPr>
        <p:grpSpPr>
          <a:xfrm>
            <a:off x="651590" y="2413516"/>
            <a:ext cx="4517310" cy="1625082"/>
            <a:chOff x="651590" y="2413516"/>
            <a:chExt cx="4517310" cy="1625082"/>
          </a:xfrm>
        </p:grpSpPr>
        <p:sp>
          <p:nvSpPr>
            <p:cNvPr id="25604" name="Text Box 10"/>
            <p:cNvSpPr txBox="1">
              <a:spLocks noChangeArrowheads="1"/>
            </p:cNvSpPr>
            <p:nvPr/>
          </p:nvSpPr>
          <p:spPr bwMode="auto">
            <a:xfrm>
              <a:off x="2406650" y="2454275"/>
              <a:ext cx="2762250" cy="120015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2000" b="1" dirty="0">
                  <a:effectLst>
                    <a:outerShdw blurRad="38100" dist="38100" dir="2700000" algn="tl">
                      <a:srgbClr val="000000"/>
                    </a:outerShdw>
                  </a:effectLst>
                </a:rPr>
                <a:t>State Inpatient</a:t>
              </a:r>
            </a:p>
            <a:p>
              <a:pPr eaLnBrk="1" hangingPunct="1"/>
              <a:r>
                <a:rPr lang="en-US" sz="2000" b="1" dirty="0">
                  <a:effectLst>
                    <a:outerShdw blurRad="38100" dist="38100" dir="2700000" algn="tl">
                      <a:srgbClr val="000000"/>
                    </a:outerShdw>
                  </a:effectLst>
                </a:rPr>
                <a:t>Databases </a:t>
              </a:r>
            </a:p>
            <a:p>
              <a:pPr eaLnBrk="1" hangingPunct="1"/>
              <a:r>
                <a:rPr lang="en-US" sz="3200" b="1" dirty="0">
                  <a:solidFill>
                    <a:srgbClr val="FFFF00"/>
                  </a:solidFill>
                  <a:effectLst>
                    <a:outerShdw blurRad="38100" dist="38100" dir="2700000" algn="tl">
                      <a:srgbClr val="000000"/>
                    </a:outerShdw>
                  </a:effectLst>
                </a:rPr>
                <a:t>(SID)</a:t>
              </a:r>
            </a:p>
          </p:txBody>
        </p:sp>
        <p:pic>
          <p:nvPicPr>
            <p:cNvPr id="24" name="Picture 17" descr="14"/>
            <p:cNvPicPr>
              <a:picLocks noChangeAspect="1" noChangeArrowheads="1"/>
            </p:cNvPicPr>
            <p:nvPr/>
          </p:nvPicPr>
          <p:blipFill>
            <a:blip r:embed="rId3" cstate="print"/>
            <a:srcRect/>
            <a:stretch>
              <a:fillRect/>
            </a:stretch>
          </p:blipFill>
          <p:spPr bwMode="auto">
            <a:xfrm>
              <a:off x="651590" y="2413516"/>
              <a:ext cx="1625082" cy="1625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4" name="Group 3" descr="State Emergency Department Databases (SEDD)"/>
          <p:cNvGrpSpPr/>
          <p:nvPr/>
        </p:nvGrpSpPr>
        <p:grpSpPr>
          <a:xfrm>
            <a:off x="597159" y="4643535"/>
            <a:ext cx="6065579" cy="1598646"/>
            <a:chOff x="597159" y="4643535"/>
            <a:chExt cx="6065579" cy="1598646"/>
          </a:xfrm>
        </p:grpSpPr>
        <p:sp>
          <p:nvSpPr>
            <p:cNvPr id="25605" name="Text Box 10"/>
            <p:cNvSpPr txBox="1">
              <a:spLocks noChangeArrowheads="1"/>
            </p:cNvSpPr>
            <p:nvPr/>
          </p:nvSpPr>
          <p:spPr bwMode="auto">
            <a:xfrm>
              <a:off x="2762250" y="4711700"/>
              <a:ext cx="3900488" cy="120015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2000" b="1">
                  <a:effectLst>
                    <a:outerShdw blurRad="38100" dist="38100" dir="2700000" algn="tl">
                      <a:srgbClr val="000000"/>
                    </a:outerShdw>
                  </a:effectLst>
                </a:rPr>
                <a:t>State Emergency </a:t>
              </a:r>
            </a:p>
            <a:p>
              <a:pPr eaLnBrk="1" hangingPunct="1"/>
              <a:r>
                <a:rPr lang="en-US" sz="2000" b="1">
                  <a:effectLst>
                    <a:outerShdw blurRad="38100" dist="38100" dir="2700000" algn="tl">
                      <a:srgbClr val="000000"/>
                    </a:outerShdw>
                  </a:effectLst>
                </a:rPr>
                <a:t>Department Databases </a:t>
              </a:r>
            </a:p>
            <a:p>
              <a:pPr eaLnBrk="1" hangingPunct="1"/>
              <a:r>
                <a:rPr lang="en-US" sz="3200" b="1">
                  <a:solidFill>
                    <a:srgbClr val="FFFF00"/>
                  </a:solidFill>
                  <a:effectLst>
                    <a:outerShdw blurRad="38100" dist="38100" dir="2700000" algn="tl">
                      <a:srgbClr val="000000"/>
                    </a:outerShdw>
                  </a:effectLst>
                </a:rPr>
                <a:t>(SEDD)</a:t>
              </a:r>
            </a:p>
          </p:txBody>
        </p:sp>
        <p:pic>
          <p:nvPicPr>
            <p:cNvPr id="25" name="Picture 20" descr="B6K14E"/>
            <p:cNvPicPr>
              <a:picLocks noChangeAspect="1" noChangeArrowheads="1"/>
            </p:cNvPicPr>
            <p:nvPr/>
          </p:nvPicPr>
          <p:blipFill>
            <a:blip r:embed="rId4" cstate="print"/>
            <a:srcRect/>
            <a:stretch>
              <a:fillRect/>
            </a:stretch>
          </p:blipFill>
          <p:spPr bwMode="auto">
            <a:xfrm>
              <a:off x="597159" y="4643535"/>
              <a:ext cx="2090537" cy="15986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pic>
        <p:nvPicPr>
          <p:cNvPr id="26" name="Picture 14" descr="State Ambulatory Surgery Databases (SASD)"/>
          <p:cNvPicPr>
            <a:picLocks noGrp="1" noChangeAspect="1" noChangeArrowheads="1"/>
          </p:cNvPicPr>
          <p:nvPr>
            <p:ph sz="half" idx="4294967295"/>
          </p:nvPr>
        </p:nvPicPr>
        <p:blipFill>
          <a:blip r:embed="rId5" cstate="print"/>
          <a:srcRect/>
          <a:stretch>
            <a:fillRect/>
          </a:stretch>
        </p:blipFill>
        <p:spPr>
          <a:xfrm>
            <a:off x="4550227" y="2429255"/>
            <a:ext cx="1925217" cy="1461608"/>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55306"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C1699128-24EE-7F4E-AC2B-43B1C6FCDA51}" type="slidenum">
              <a:rPr lang="en-US" sz="1200"/>
              <a:pPr algn="ctr"/>
              <a:t>30</a:t>
            </a:fld>
            <a:endParaRPr lang="en-US" sz="1200"/>
          </a:p>
        </p:txBody>
      </p:sp>
      <p:sp>
        <p:nvSpPr>
          <p:cNvPr id="2" name="Title 1"/>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HCUP Has Six Types of Databases</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Placeholder 21"/>
          <p:cNvSpPr>
            <a:spLocks noGrp="1"/>
          </p:cNvSpPr>
          <p:nvPr>
            <p:ph type="body" sz="quarter" idx="10"/>
          </p:nvPr>
        </p:nvSpPr>
        <p:spPr>
          <a:xfrm>
            <a:off x="652463" y="1674813"/>
            <a:ext cx="5461000" cy="655637"/>
          </a:xfrm>
        </p:spPr>
        <p:txBody>
          <a:bodyPr/>
          <a:lstStyle/>
          <a:p>
            <a:r>
              <a:rPr lang="en-US" sz="2400">
                <a:latin typeface="Arial" charset="0"/>
              </a:rPr>
              <a:t>Three nationwide databases</a:t>
            </a:r>
          </a:p>
        </p:txBody>
      </p:sp>
      <p:sp>
        <p:nvSpPr>
          <p:cNvPr id="26627" name="Rectangle 7"/>
          <p:cNvSpPr>
            <a:spLocks noGrp="1" noChangeArrowheads="1"/>
          </p:cNvSpPr>
          <p:nvPr>
            <p:ph type="title" idx="4294967295"/>
          </p:nvPr>
        </p:nvSpPr>
        <p:spPr>
          <a:xfrm>
            <a:off x="1651000" y="0"/>
            <a:ext cx="6189663" cy="949325"/>
          </a:xfrm>
        </p:spPr>
        <p:txBody>
          <a:bodyPr/>
          <a:lstStyle/>
          <a:p>
            <a:pPr eaLnBrk="1" hangingPunct="1"/>
            <a:r>
              <a:rPr lang="en-US" dirty="0">
                <a:latin typeface="Arial" charset="0"/>
              </a:rPr>
              <a:t>HCUP Has Six Types of Databases</a:t>
            </a:r>
          </a:p>
        </p:txBody>
      </p:sp>
      <p:sp>
        <p:nvSpPr>
          <p:cNvPr id="26629" name="Text Box 10"/>
          <p:cNvSpPr txBox="1">
            <a:spLocks noChangeArrowheads="1"/>
          </p:cNvSpPr>
          <p:nvPr/>
        </p:nvSpPr>
        <p:spPr bwMode="auto">
          <a:xfrm>
            <a:off x="2244725" y="2513013"/>
            <a:ext cx="2762250" cy="120015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2000" b="1" dirty="0">
                <a:effectLst>
                  <a:outerShdw blurRad="38100" dist="38100" dir="2700000" algn="tl">
                    <a:srgbClr val="000000"/>
                  </a:outerShdw>
                </a:effectLst>
              </a:rPr>
              <a:t>Nationwide Inpatient</a:t>
            </a:r>
          </a:p>
          <a:p>
            <a:pPr eaLnBrk="1" hangingPunct="1"/>
            <a:r>
              <a:rPr lang="en-US" sz="2000" b="1" dirty="0">
                <a:effectLst>
                  <a:outerShdw blurRad="38100" dist="38100" dir="2700000" algn="tl">
                    <a:srgbClr val="000000"/>
                  </a:outerShdw>
                </a:effectLst>
              </a:rPr>
              <a:t>Sample</a:t>
            </a:r>
          </a:p>
          <a:p>
            <a:pPr eaLnBrk="1" hangingPunct="1"/>
            <a:r>
              <a:rPr lang="en-US" sz="3200" b="1" dirty="0">
                <a:solidFill>
                  <a:srgbClr val="FFFF00"/>
                </a:solidFill>
                <a:effectLst>
                  <a:outerShdw blurRad="38100" dist="38100" dir="2700000" algn="tl">
                    <a:srgbClr val="000000"/>
                  </a:outerShdw>
                </a:effectLst>
              </a:rPr>
              <a:t>(NIS)</a:t>
            </a:r>
          </a:p>
        </p:txBody>
      </p:sp>
      <p:pic>
        <p:nvPicPr>
          <p:cNvPr id="11" name="Picture 8" descr="Nationwide Inpatient Sample (NIS)"/>
          <p:cNvPicPr>
            <a:picLocks noGrp="1" noChangeAspect="1" noChangeArrowheads="1"/>
          </p:cNvPicPr>
          <p:nvPr>
            <p:ph sz="half" idx="4294967295"/>
          </p:nvPr>
        </p:nvPicPr>
        <p:blipFill>
          <a:blip r:embed="rId3" cstate="print">
            <a:lum contrast="-20000"/>
          </a:blip>
          <a:srcRect/>
          <a:stretch>
            <a:fillRect/>
          </a:stretch>
        </p:blipFill>
        <p:spPr>
          <a:xfrm>
            <a:off x="484239" y="2512142"/>
            <a:ext cx="1730477" cy="1351935"/>
          </a:xfrm>
          <a:prstGeom prst="roundRect">
            <a:avLst>
              <a:gd name="adj" fmla="val 8594"/>
            </a:avLst>
          </a:prstGeom>
          <a:solidFill>
            <a:srgbClr val="FFFFFF">
              <a:shade val="85000"/>
            </a:srgbClr>
          </a:solidFill>
          <a:effectLst>
            <a:reflection blurRad="12700" stA="38000" endPos="28000" dist="5000" dir="5400000" sy="-100000" algn="bl" rotWithShape="0"/>
          </a:effectLst>
        </p:spPr>
      </p:pic>
      <p:grpSp>
        <p:nvGrpSpPr>
          <p:cNvPr id="2" name="Group 1" descr="Kids' Inpatient Database (KID)"/>
          <p:cNvGrpSpPr/>
          <p:nvPr/>
        </p:nvGrpSpPr>
        <p:grpSpPr>
          <a:xfrm>
            <a:off x="5616678" y="2470150"/>
            <a:ext cx="5359297" cy="2146095"/>
            <a:chOff x="5616678" y="2470150"/>
            <a:chExt cx="5359297" cy="2146095"/>
          </a:xfrm>
        </p:grpSpPr>
        <p:sp>
          <p:nvSpPr>
            <p:cNvPr id="26630" name="Text Box 10"/>
            <p:cNvSpPr txBox="1">
              <a:spLocks noChangeArrowheads="1"/>
            </p:cNvSpPr>
            <p:nvPr/>
          </p:nvSpPr>
          <p:spPr bwMode="auto">
            <a:xfrm>
              <a:off x="7075488" y="2470150"/>
              <a:ext cx="3900487" cy="120015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2000" b="1">
                  <a:effectLst>
                    <a:outerShdw blurRad="38100" dist="38100" dir="2700000" algn="tl">
                      <a:srgbClr val="000000"/>
                    </a:outerShdw>
                  </a:effectLst>
                </a:rPr>
                <a:t>Kids</a:t>
              </a:r>
              <a:r>
                <a:rPr lang="ja-JP" altLang="en-US" sz="2000" b="1">
                  <a:effectLst>
                    <a:outerShdw blurRad="38100" dist="38100" dir="2700000" algn="tl">
                      <a:srgbClr val="000000"/>
                    </a:outerShdw>
                  </a:effectLst>
                </a:rPr>
                <a:t>’</a:t>
              </a:r>
              <a:r>
                <a:rPr lang="en-US" sz="2000" b="1">
                  <a:effectLst>
                    <a:outerShdw blurRad="38100" dist="38100" dir="2700000" algn="tl">
                      <a:srgbClr val="000000"/>
                    </a:outerShdw>
                  </a:effectLst>
                </a:rPr>
                <a:t> Inpatient </a:t>
              </a:r>
            </a:p>
            <a:p>
              <a:pPr eaLnBrk="1" hangingPunct="1"/>
              <a:r>
                <a:rPr lang="en-US" sz="2000" b="1">
                  <a:effectLst>
                    <a:outerShdw blurRad="38100" dist="38100" dir="2700000" algn="tl">
                      <a:srgbClr val="000000"/>
                    </a:outerShdw>
                  </a:effectLst>
                </a:rPr>
                <a:t>Database </a:t>
              </a:r>
            </a:p>
            <a:p>
              <a:pPr eaLnBrk="1" hangingPunct="1"/>
              <a:r>
                <a:rPr lang="en-US" sz="3200" b="1">
                  <a:solidFill>
                    <a:srgbClr val="FFFF00"/>
                  </a:solidFill>
                  <a:effectLst>
                    <a:outerShdw blurRad="38100" dist="38100" dir="2700000" algn="tl">
                      <a:srgbClr val="000000"/>
                    </a:outerShdw>
                  </a:effectLst>
                </a:rPr>
                <a:t>(KID)</a:t>
              </a:r>
            </a:p>
          </p:txBody>
        </p:sp>
        <p:pic>
          <p:nvPicPr>
            <p:cNvPr id="12" name="Picture 4" descr="Newborn"/>
            <p:cNvPicPr>
              <a:picLocks noChangeAspect="1" noChangeArrowheads="1"/>
            </p:cNvPicPr>
            <p:nvPr/>
          </p:nvPicPr>
          <p:blipFill>
            <a:blip r:embed="rId4" cstate="print">
              <a:lum contrast="2000"/>
            </a:blip>
            <a:srcRect/>
            <a:stretch>
              <a:fillRect/>
            </a:stretch>
          </p:blipFill>
          <p:spPr bwMode="auto">
            <a:xfrm>
              <a:off x="5616678" y="2470354"/>
              <a:ext cx="1440339" cy="21458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3" name="Group 2" descr="Nationwide Emergency Department Sample (NEDS)"/>
          <p:cNvGrpSpPr/>
          <p:nvPr/>
        </p:nvGrpSpPr>
        <p:grpSpPr>
          <a:xfrm>
            <a:off x="417870" y="4648200"/>
            <a:ext cx="5821005" cy="1442886"/>
            <a:chOff x="417870" y="4648200"/>
            <a:chExt cx="5821005" cy="1442886"/>
          </a:xfrm>
        </p:grpSpPr>
        <p:sp>
          <p:nvSpPr>
            <p:cNvPr id="26631" name="Text Box 10"/>
            <p:cNvSpPr txBox="1">
              <a:spLocks noChangeArrowheads="1"/>
            </p:cNvSpPr>
            <p:nvPr/>
          </p:nvSpPr>
          <p:spPr bwMode="auto">
            <a:xfrm>
              <a:off x="2338388" y="4648200"/>
              <a:ext cx="3900487" cy="120015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2000" b="1">
                  <a:effectLst>
                    <a:outerShdw blurRad="38100" dist="38100" dir="2700000" algn="tl">
                      <a:srgbClr val="000000"/>
                    </a:outerShdw>
                  </a:effectLst>
                </a:rPr>
                <a:t>Nationwide Emergency</a:t>
              </a:r>
            </a:p>
            <a:p>
              <a:pPr eaLnBrk="1" hangingPunct="1"/>
              <a:r>
                <a:rPr lang="en-US" sz="2000" b="1">
                  <a:effectLst>
                    <a:outerShdw blurRad="38100" dist="38100" dir="2700000" algn="tl">
                      <a:srgbClr val="000000"/>
                    </a:outerShdw>
                  </a:effectLst>
                </a:rPr>
                <a:t>Department Sample</a:t>
              </a:r>
            </a:p>
            <a:p>
              <a:pPr eaLnBrk="1" hangingPunct="1"/>
              <a:r>
                <a:rPr lang="en-US" sz="3200" b="1">
                  <a:solidFill>
                    <a:srgbClr val="FFFF00"/>
                  </a:solidFill>
                  <a:effectLst>
                    <a:outerShdw blurRad="38100" dist="38100" dir="2700000" algn="tl">
                      <a:srgbClr val="000000"/>
                    </a:outerShdw>
                  </a:effectLst>
                </a:rPr>
                <a:t>(NEDS)</a:t>
              </a:r>
            </a:p>
          </p:txBody>
        </p:sp>
        <p:pic>
          <p:nvPicPr>
            <p:cNvPr id="13" name="Picture 6" descr="SEDD"/>
            <p:cNvPicPr>
              <a:picLocks noChangeAspect="1" noChangeArrowheads="1"/>
            </p:cNvPicPr>
            <p:nvPr/>
          </p:nvPicPr>
          <p:blipFill>
            <a:blip r:embed="rId5" cstate="print"/>
            <a:srcRect/>
            <a:stretch>
              <a:fillRect/>
            </a:stretch>
          </p:blipFill>
          <p:spPr bwMode="auto">
            <a:xfrm>
              <a:off x="417870" y="4665408"/>
              <a:ext cx="1900904" cy="14256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56330"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185EB62D-BD80-0144-803E-BC7D80240A2A}" type="slidenum">
              <a:rPr lang="en-US" sz="1200"/>
              <a:pPr algn="ctr"/>
              <a:t>31</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22250"/>
            <a:ext cx="6088062"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2"/>
                </a:solidFill>
                <a:latin typeface="Arial" charset="0"/>
              </a:rPr>
              <a:t>The HCUP Databases</a:t>
            </a:r>
          </a:p>
          <a:p>
            <a:pPr lvl="1"/>
            <a:r>
              <a:rPr lang="en-US" sz="2000">
                <a:solidFill>
                  <a:schemeClr val="tx1"/>
                </a:solidFill>
                <a:latin typeface="Arial" charset="0"/>
              </a:rPr>
              <a:t>Where does data come from?</a:t>
            </a:r>
          </a:p>
          <a:p>
            <a:pPr lvl="1"/>
            <a:r>
              <a:rPr lang="en-US" sz="2000" b="1">
                <a:solidFill>
                  <a:srgbClr val="F0EA00"/>
                </a:solidFill>
                <a:latin typeface="Arial" charset="0"/>
              </a:rPr>
              <a:t>HCUP State Databases</a:t>
            </a:r>
          </a:p>
          <a:p>
            <a:pPr lvl="1"/>
            <a:r>
              <a:rPr lang="en-US" sz="2000">
                <a:latin typeface="Arial" charset="0"/>
              </a:rPr>
              <a:t>HCUP Nationwide Databases</a:t>
            </a:r>
          </a:p>
          <a:p>
            <a:r>
              <a:rPr lang="en-US" sz="2400">
                <a:latin typeface="Arial" charset="0"/>
              </a:rPr>
              <a:t>Obtaining HCUP Databases</a:t>
            </a:r>
          </a:p>
          <a:p>
            <a:r>
              <a:rPr lang="en-US" sz="2400">
                <a:latin typeface="Arial" charset="0"/>
              </a:rPr>
              <a:t>The HCUP Tools and Products</a:t>
            </a:r>
          </a:p>
          <a:p>
            <a:r>
              <a:rPr lang="en-US" sz="2400">
                <a:latin typeface="Arial" charset="0"/>
              </a:rPr>
              <a:t>Additional HCUP Resources</a:t>
            </a:r>
          </a:p>
        </p:txBody>
      </p:sp>
      <p:sp>
        <p:nvSpPr>
          <p:cNvPr id="573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E424D010-64A9-184A-8151-825EFA4EA1F1}" type="slidenum">
              <a:rPr lang="en-US" sz="1200"/>
              <a:pPr/>
              <a:t>32</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365125" y="3478213"/>
            <a:ext cx="8458200" cy="1211262"/>
          </a:xfrm>
          <a:prstGeom prst="rect">
            <a:avLst/>
          </a:prstGeom>
          <a:solidFill>
            <a:srgbClr val="7395FF"/>
          </a:solidFill>
          <a:ln>
            <a:noFill/>
          </a:ln>
          <a:effectLst>
            <a:outerShdw blurRad="63500" dist="38100" dir="2700000" algn="tl" rotWithShape="0">
              <a:srgbClr val="000000">
                <a:alpha val="39999"/>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defRPr/>
            </a:pPr>
            <a:endParaRPr lang="en-US">
              <a:ea typeface="+mn-ea"/>
            </a:endParaRPr>
          </a:p>
        </p:txBody>
      </p:sp>
      <p:sp>
        <p:nvSpPr>
          <p:cNvPr id="17" name="Rectangle 16"/>
          <p:cNvSpPr/>
          <p:nvPr/>
        </p:nvSpPr>
        <p:spPr bwMode="auto">
          <a:xfrm>
            <a:off x="3817938" y="3478213"/>
            <a:ext cx="5005387" cy="1211262"/>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8" name="Rectangle 17"/>
          <p:cNvSpPr>
            <a:spLocks noChangeArrowheads="1"/>
          </p:cNvSpPr>
          <p:nvPr/>
        </p:nvSpPr>
        <p:spPr bwMode="auto">
          <a:xfrm>
            <a:off x="354013" y="4929188"/>
            <a:ext cx="8458200" cy="1212850"/>
          </a:xfrm>
          <a:prstGeom prst="rect">
            <a:avLst/>
          </a:prstGeom>
          <a:solidFill>
            <a:srgbClr val="7395FF"/>
          </a:solidFill>
          <a:ln>
            <a:noFill/>
          </a:ln>
          <a:effectLst>
            <a:outerShdw blurRad="63500" dist="38100" dir="2700000" algn="tl" rotWithShape="0">
              <a:srgbClr val="000000">
                <a:alpha val="39999"/>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defRPr/>
            </a:pPr>
            <a:endParaRPr lang="en-US">
              <a:ea typeface="+mn-ea"/>
            </a:endParaRPr>
          </a:p>
        </p:txBody>
      </p:sp>
      <p:sp>
        <p:nvSpPr>
          <p:cNvPr id="19" name="Rectangle 18"/>
          <p:cNvSpPr/>
          <p:nvPr/>
        </p:nvSpPr>
        <p:spPr bwMode="auto">
          <a:xfrm>
            <a:off x="3806825" y="4929188"/>
            <a:ext cx="5005388" cy="1212850"/>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4" name="Rectangle 13"/>
          <p:cNvSpPr>
            <a:spLocks noChangeArrowheads="1"/>
          </p:cNvSpPr>
          <p:nvPr/>
        </p:nvSpPr>
        <p:spPr bwMode="auto">
          <a:xfrm>
            <a:off x="377825" y="2038350"/>
            <a:ext cx="8458200" cy="1211263"/>
          </a:xfrm>
          <a:prstGeom prst="rect">
            <a:avLst/>
          </a:prstGeom>
          <a:solidFill>
            <a:srgbClr val="7395FF"/>
          </a:solidFill>
          <a:ln>
            <a:noFill/>
          </a:ln>
          <a:effectLst>
            <a:outerShdw blurRad="63500" dist="38100" dir="2700000" algn="tl" rotWithShape="0">
              <a:srgbClr val="000000">
                <a:alpha val="39999"/>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defRPr/>
            </a:pPr>
            <a:endParaRPr lang="en-US">
              <a:ea typeface="+mn-ea"/>
            </a:endParaRPr>
          </a:p>
        </p:txBody>
      </p:sp>
      <p:sp>
        <p:nvSpPr>
          <p:cNvPr id="36871" name="Rectangle 7"/>
          <p:cNvSpPr>
            <a:spLocks noGrp="1" noChangeArrowheads="1"/>
          </p:cNvSpPr>
          <p:nvPr>
            <p:ph type="title" idx="4294967295"/>
          </p:nvPr>
        </p:nvSpPr>
        <p:spPr>
          <a:xfrm>
            <a:off x="1223963" y="171450"/>
            <a:ext cx="6697662" cy="768350"/>
          </a:xfrm>
        </p:spPr>
        <p:txBody>
          <a:bodyPr/>
          <a:lstStyle/>
          <a:p>
            <a:pPr eaLnBrk="1" hangingPunct="1"/>
            <a:r>
              <a:rPr lang="en-US" dirty="0">
                <a:latin typeface="Arial" charset="0"/>
              </a:rPr>
              <a:t>HCUP State Databases</a:t>
            </a:r>
          </a:p>
        </p:txBody>
      </p:sp>
      <p:sp>
        <p:nvSpPr>
          <p:cNvPr id="36873" name="Text Box 10"/>
          <p:cNvSpPr txBox="1">
            <a:spLocks noChangeArrowheads="1"/>
          </p:cNvSpPr>
          <p:nvPr/>
        </p:nvSpPr>
        <p:spPr bwMode="auto">
          <a:xfrm>
            <a:off x="692150" y="2035175"/>
            <a:ext cx="2762250" cy="120015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b="1">
                <a:effectLst>
                  <a:outerShdw blurRad="38100" dist="38100" dir="2700000" algn="tl">
                    <a:srgbClr val="000000"/>
                  </a:outerShdw>
                </a:effectLst>
              </a:rPr>
              <a:t>State Inpatient</a:t>
            </a:r>
          </a:p>
          <a:p>
            <a:pPr algn="ctr" eaLnBrk="1" hangingPunct="1"/>
            <a:r>
              <a:rPr lang="en-US" sz="2000" b="1">
                <a:effectLst>
                  <a:outerShdw blurRad="38100" dist="38100" dir="2700000" algn="tl">
                    <a:srgbClr val="000000"/>
                  </a:outerShdw>
                </a:effectLst>
              </a:rPr>
              <a:t>Databases </a:t>
            </a:r>
          </a:p>
          <a:p>
            <a:pPr algn="ctr" eaLnBrk="1" hangingPunct="1"/>
            <a:r>
              <a:rPr lang="en-US" sz="3200" b="1">
                <a:solidFill>
                  <a:srgbClr val="FFFF00"/>
                </a:solidFill>
                <a:effectLst>
                  <a:outerShdw blurRad="38100" dist="38100" dir="2700000" algn="tl">
                    <a:srgbClr val="000000"/>
                  </a:outerShdw>
                </a:effectLst>
              </a:rPr>
              <a:t>(SID)</a:t>
            </a:r>
          </a:p>
        </p:txBody>
      </p:sp>
      <p:sp>
        <p:nvSpPr>
          <p:cNvPr id="36874" name="Text Box 10"/>
          <p:cNvSpPr txBox="1">
            <a:spLocks noChangeArrowheads="1"/>
          </p:cNvSpPr>
          <p:nvPr/>
        </p:nvSpPr>
        <p:spPr bwMode="auto">
          <a:xfrm>
            <a:off x="354013" y="4932363"/>
            <a:ext cx="3463925" cy="1200150"/>
          </a:xfrm>
          <a:prstGeom prst="rect">
            <a:avLst/>
          </a:prstGeom>
          <a:noFill/>
          <a:ln>
            <a:noFill/>
          </a:ln>
          <a:effectLst>
            <a:outerShdw blurRad="635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b="1">
                <a:effectLst>
                  <a:outerShdw blurRad="38100" dist="38100" dir="2700000" algn="tl">
                    <a:srgbClr val="000000"/>
                  </a:outerShdw>
                </a:effectLst>
              </a:rPr>
              <a:t>State Emergency </a:t>
            </a:r>
          </a:p>
          <a:p>
            <a:pPr algn="ctr" eaLnBrk="1" hangingPunct="1"/>
            <a:r>
              <a:rPr lang="en-US" sz="2000" b="1">
                <a:effectLst>
                  <a:outerShdw blurRad="38100" dist="38100" dir="2700000" algn="tl">
                    <a:srgbClr val="000000"/>
                  </a:outerShdw>
                </a:effectLst>
              </a:rPr>
              <a:t>Department Databases </a:t>
            </a:r>
          </a:p>
          <a:p>
            <a:pPr algn="ctr" eaLnBrk="1" hangingPunct="1"/>
            <a:r>
              <a:rPr lang="en-US" sz="3200" b="1">
                <a:solidFill>
                  <a:srgbClr val="FFFF00"/>
                </a:solidFill>
                <a:effectLst>
                  <a:outerShdw blurRad="38100" dist="38100" dir="2700000" algn="tl">
                    <a:srgbClr val="000000"/>
                  </a:outerShdw>
                </a:effectLst>
              </a:rPr>
              <a:t>(SEDD)</a:t>
            </a:r>
          </a:p>
        </p:txBody>
      </p:sp>
      <p:sp>
        <p:nvSpPr>
          <p:cNvPr id="36875" name="Text Box 10"/>
          <p:cNvSpPr txBox="1">
            <a:spLocks noChangeArrowheads="1"/>
          </p:cNvSpPr>
          <p:nvPr/>
        </p:nvSpPr>
        <p:spPr bwMode="auto">
          <a:xfrm>
            <a:off x="374650" y="3478213"/>
            <a:ext cx="3443288" cy="1201737"/>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b="1">
                <a:effectLst>
                  <a:outerShdw blurRad="38100" dist="38100" dir="2700000" algn="tl">
                    <a:srgbClr val="000000"/>
                  </a:outerShdw>
                </a:effectLst>
              </a:rPr>
              <a:t>State Ambulatory </a:t>
            </a:r>
          </a:p>
          <a:p>
            <a:pPr algn="ctr" eaLnBrk="1" hangingPunct="1"/>
            <a:r>
              <a:rPr lang="en-US" sz="2000" b="1">
                <a:effectLst>
                  <a:outerShdw blurRad="38100" dist="38100" dir="2700000" algn="tl">
                    <a:srgbClr val="000000"/>
                  </a:outerShdw>
                </a:effectLst>
              </a:rPr>
              <a:t>Surgery Databases </a:t>
            </a:r>
          </a:p>
          <a:p>
            <a:pPr algn="ctr" eaLnBrk="1" hangingPunct="1"/>
            <a:r>
              <a:rPr lang="en-US" sz="3200" b="1">
                <a:solidFill>
                  <a:srgbClr val="FFFF00"/>
                </a:solidFill>
                <a:effectLst>
                  <a:outerShdw blurRad="38100" dist="38100" dir="2700000" algn="tl">
                    <a:srgbClr val="000000"/>
                  </a:outerShdw>
                </a:effectLst>
              </a:rPr>
              <a:t>(SASD)</a:t>
            </a:r>
          </a:p>
        </p:txBody>
      </p:sp>
      <p:sp>
        <p:nvSpPr>
          <p:cNvPr id="15" name="Rectangle 14"/>
          <p:cNvSpPr/>
          <p:nvPr/>
        </p:nvSpPr>
        <p:spPr bwMode="auto">
          <a:xfrm>
            <a:off x="3829050" y="2038350"/>
            <a:ext cx="5006975" cy="1211263"/>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36877" name="TextBox 12"/>
          <p:cNvSpPr txBox="1">
            <a:spLocks noChangeArrowheads="1"/>
          </p:cNvSpPr>
          <p:nvPr/>
        </p:nvSpPr>
        <p:spPr bwMode="auto">
          <a:xfrm>
            <a:off x="3932238" y="2174875"/>
            <a:ext cx="4914900" cy="1092200"/>
          </a:xfrm>
          <a:prstGeom prst="rect">
            <a:avLst/>
          </a:prstGeom>
          <a:noFill/>
          <a:ln w="9525">
            <a:noFill/>
            <a:miter lim="800000"/>
            <a:headEnd/>
            <a:tailEnd/>
          </a:ln>
        </p:spPr>
        <p:txBody>
          <a:bodyPr>
            <a:spAutoFit/>
          </a:bodyPr>
          <a:lstStyle/>
          <a:p>
            <a:pPr>
              <a:defRPr/>
            </a:pPr>
            <a:r>
              <a:rPr lang="en-US" sz="1800" dirty="0">
                <a:solidFill>
                  <a:srgbClr val="FFFFFF"/>
                </a:solidFill>
                <a:effectLst>
                  <a:outerShdw blurRad="38100" dist="38100" dir="2700000" algn="tl">
                    <a:srgbClr val="000000">
                      <a:alpha val="43137"/>
                    </a:srgbClr>
                  </a:outerShdw>
                </a:effectLst>
                <a:ea typeface="+mn-ea"/>
              </a:rPr>
              <a:t>All inpatient hospital discharge data (including those admissions that started in the ED) from participating HCUP States</a:t>
            </a:r>
          </a:p>
          <a:p>
            <a:pPr>
              <a:defRPr/>
            </a:pPr>
            <a:endParaRPr lang="en-US" dirty="0">
              <a:effectLst>
                <a:outerShdw blurRad="38100" dist="38100" dir="2700000" algn="tl">
                  <a:srgbClr val="000000">
                    <a:alpha val="43137"/>
                  </a:srgbClr>
                </a:outerShdw>
              </a:effectLst>
              <a:ea typeface="+mn-ea"/>
            </a:endParaRPr>
          </a:p>
        </p:txBody>
      </p:sp>
      <p:sp>
        <p:nvSpPr>
          <p:cNvPr id="28" name="TextBox 27"/>
          <p:cNvSpPr txBox="1"/>
          <p:nvPr/>
        </p:nvSpPr>
        <p:spPr>
          <a:xfrm>
            <a:off x="3878263" y="5135563"/>
            <a:ext cx="4914900" cy="760412"/>
          </a:xfrm>
          <a:prstGeom prst="rect">
            <a:avLst/>
          </a:prstGeom>
          <a:noFill/>
        </p:spPr>
        <p:txBody>
          <a:bodyPr>
            <a:spAutoFit/>
          </a:bodyPr>
          <a:lstStyle/>
          <a:p>
            <a:pPr>
              <a:lnSpc>
                <a:spcPct val="90000"/>
              </a:lnSpc>
              <a:spcBef>
                <a:spcPct val="20000"/>
              </a:spcBef>
              <a:buClr>
                <a:schemeClr val="tx2"/>
              </a:buClr>
              <a:buSzPct val="95000"/>
              <a:defRPr/>
            </a:pPr>
            <a:r>
              <a:rPr lang="en-US" sz="1800" dirty="0">
                <a:solidFill>
                  <a:srgbClr val="FFFFFF"/>
                </a:solidFill>
                <a:effectLst>
                  <a:outerShdw blurRad="38100" dist="38100" dir="2700000" algn="tl">
                    <a:srgbClr val="000000">
                      <a:alpha val="43137"/>
                    </a:srgbClr>
                  </a:outerShdw>
                </a:effectLst>
                <a:ea typeface="+mn-ea"/>
              </a:rPr>
              <a:t>Emergency department data (treat and release) from participating HCUP States</a:t>
            </a:r>
          </a:p>
          <a:p>
            <a:pPr>
              <a:defRPr/>
            </a:pPr>
            <a:endParaRPr lang="en-US" dirty="0">
              <a:effectLst>
                <a:outerShdw blurRad="38100" dist="38100" dir="2700000" algn="tl">
                  <a:srgbClr val="000000">
                    <a:alpha val="43137"/>
                  </a:srgbClr>
                </a:outerShdw>
              </a:effectLst>
              <a:ea typeface="+mn-ea"/>
            </a:endParaRPr>
          </a:p>
        </p:txBody>
      </p:sp>
      <p:sp>
        <p:nvSpPr>
          <p:cNvPr id="36879" name="TextBox 28"/>
          <p:cNvSpPr txBox="1">
            <a:spLocks noChangeArrowheads="1"/>
          </p:cNvSpPr>
          <p:nvPr/>
        </p:nvSpPr>
        <p:spPr bwMode="auto">
          <a:xfrm>
            <a:off x="3946525" y="3562350"/>
            <a:ext cx="4914900" cy="1009650"/>
          </a:xfrm>
          <a:prstGeom prst="rect">
            <a:avLst/>
          </a:prstGeom>
          <a:noFill/>
          <a:ln w="9525">
            <a:noFill/>
            <a:miter lim="800000"/>
            <a:headEnd/>
            <a:tailEnd/>
          </a:ln>
        </p:spPr>
        <p:txBody>
          <a:bodyPr>
            <a:spAutoFit/>
          </a:bodyPr>
          <a:lstStyle/>
          <a:p>
            <a:pPr>
              <a:lnSpc>
                <a:spcPct val="90000"/>
              </a:lnSpc>
              <a:spcBef>
                <a:spcPct val="20000"/>
              </a:spcBef>
              <a:buClr>
                <a:schemeClr val="tx2"/>
              </a:buClr>
              <a:buSzPct val="95000"/>
              <a:defRPr/>
            </a:pPr>
            <a:r>
              <a:rPr lang="en-US" sz="1800" dirty="0">
                <a:solidFill>
                  <a:srgbClr val="FFFFFF"/>
                </a:solidFill>
                <a:effectLst>
                  <a:outerShdw blurRad="38100" dist="38100" dir="2700000" algn="tl">
                    <a:srgbClr val="000000">
                      <a:alpha val="43137"/>
                    </a:srgbClr>
                  </a:outerShdw>
                </a:effectLst>
                <a:ea typeface="+mn-ea"/>
              </a:rPr>
              <a:t>Ambulatory surgery data (hospital based and some freestanding) from participating HCUP States</a:t>
            </a:r>
          </a:p>
          <a:p>
            <a:pPr>
              <a:defRPr/>
            </a:pPr>
            <a:endParaRPr lang="en-US" dirty="0">
              <a:ea typeface="+mn-ea"/>
            </a:endParaRPr>
          </a:p>
        </p:txBody>
      </p:sp>
      <p:sp>
        <p:nvSpPr>
          <p:cNvPr id="58383"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DC3E29F7-A121-9649-8ABC-DC1B44BE0E5B}" type="slidenum">
              <a:rPr lang="en-US" sz="1200"/>
              <a:pPr algn="ctr"/>
              <a:t>33</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684338" y="304800"/>
            <a:ext cx="6088062" cy="768350"/>
          </a:xfrm>
        </p:spPr>
        <p:txBody>
          <a:bodyPr anchor="ctr"/>
          <a:lstStyle/>
          <a:p>
            <a:pPr eaLnBrk="1" hangingPunct="1"/>
            <a:r>
              <a:rPr lang="en-US" dirty="0">
                <a:latin typeface="Arial" charset="0"/>
              </a:rPr>
              <a:t>What Data Elements are included in the HCUP databases?</a:t>
            </a:r>
          </a:p>
        </p:txBody>
      </p:sp>
      <p:sp>
        <p:nvSpPr>
          <p:cNvPr id="38916" name="Text Box 4"/>
          <p:cNvSpPr txBox="1">
            <a:spLocks noChangeArrowheads="1"/>
          </p:cNvSpPr>
          <p:nvPr/>
        </p:nvSpPr>
        <p:spPr bwMode="auto">
          <a:xfrm>
            <a:off x="898525" y="1519238"/>
            <a:ext cx="6965950" cy="461962"/>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2400" b="1" u="sng">
                <a:solidFill>
                  <a:schemeClr val="tx2"/>
                </a:solidFill>
                <a:effectLst>
                  <a:outerShdw blurRad="38100" dist="38100" dir="2700000" algn="tl">
                    <a:srgbClr val="000000"/>
                  </a:outerShdw>
                </a:effectLst>
              </a:rPr>
              <a:t>Data Elements:</a:t>
            </a:r>
          </a:p>
        </p:txBody>
      </p:sp>
      <p:pic>
        <p:nvPicPr>
          <p:cNvPr id="59396" name="Picture 9" descr="HCUP databas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40338" y="3349625"/>
            <a:ext cx="3513137" cy="241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Rectangle 64"/>
          <p:cNvSpPr>
            <a:spLocks noChangeArrowheads="1"/>
          </p:cNvSpPr>
          <p:nvPr/>
        </p:nvSpPr>
        <p:spPr bwMode="auto">
          <a:xfrm>
            <a:off x="8878888" y="3351213"/>
            <a:ext cx="265112" cy="2398712"/>
          </a:xfrm>
          <a:prstGeom prst="rect">
            <a:avLst/>
          </a:pr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pPr>
            <a:endParaRPr lang="en-US"/>
          </a:p>
        </p:txBody>
      </p:sp>
      <p:sp>
        <p:nvSpPr>
          <p:cNvPr id="38919" name="Rectangle 3"/>
          <p:cNvSpPr>
            <a:spLocks noGrp="1" noChangeArrowheads="1"/>
          </p:cNvSpPr>
          <p:nvPr>
            <p:ph sz="half" idx="1"/>
          </p:nvPr>
        </p:nvSpPr>
        <p:spPr>
          <a:xfrm>
            <a:off x="884238" y="2128838"/>
            <a:ext cx="6224587" cy="4267200"/>
          </a:xfrm>
        </p:spPr>
        <p:txBody>
          <a:bodyPr/>
          <a:lstStyle/>
          <a:p>
            <a:pPr eaLnBrk="1" hangingPunct="1">
              <a:spcBef>
                <a:spcPct val="40000"/>
              </a:spcBef>
              <a:buSzPct val="94000"/>
            </a:pPr>
            <a:r>
              <a:rPr lang="en-US" sz="2400" dirty="0">
                <a:latin typeface="Arial" charset="0"/>
              </a:rPr>
              <a:t>Patient demographics (age, sex)</a:t>
            </a:r>
          </a:p>
          <a:p>
            <a:pPr eaLnBrk="1" hangingPunct="1">
              <a:spcBef>
                <a:spcPct val="40000"/>
              </a:spcBef>
              <a:buSzPct val="94000"/>
            </a:pPr>
            <a:r>
              <a:rPr lang="en-US" sz="2400" dirty="0">
                <a:latin typeface="Arial" charset="0"/>
              </a:rPr>
              <a:t>Diagnoses &amp; procedures</a:t>
            </a:r>
          </a:p>
          <a:p>
            <a:pPr eaLnBrk="1" hangingPunct="1">
              <a:spcBef>
                <a:spcPct val="40000"/>
              </a:spcBef>
              <a:buSzPct val="94000"/>
            </a:pPr>
            <a:r>
              <a:rPr lang="en-US" sz="2400" dirty="0">
                <a:latin typeface="Arial" charset="0"/>
              </a:rPr>
              <a:t>Expected payer</a:t>
            </a:r>
          </a:p>
          <a:p>
            <a:pPr eaLnBrk="1" hangingPunct="1">
              <a:spcBef>
                <a:spcPct val="40000"/>
              </a:spcBef>
              <a:buSzPct val="94000"/>
            </a:pPr>
            <a:r>
              <a:rPr lang="en-US" sz="2400" dirty="0">
                <a:latin typeface="Arial" charset="0"/>
              </a:rPr>
              <a:t>Length of stay</a:t>
            </a:r>
          </a:p>
          <a:p>
            <a:pPr eaLnBrk="1" hangingPunct="1">
              <a:spcBef>
                <a:spcPct val="40000"/>
              </a:spcBef>
              <a:buSzPct val="94000"/>
            </a:pPr>
            <a:r>
              <a:rPr lang="en-US" sz="2400" dirty="0">
                <a:latin typeface="Arial" charset="0"/>
              </a:rPr>
              <a:t>Patient disposition</a:t>
            </a:r>
          </a:p>
          <a:p>
            <a:pPr eaLnBrk="1" hangingPunct="1">
              <a:spcBef>
                <a:spcPct val="40000"/>
              </a:spcBef>
              <a:buSzPct val="94000"/>
            </a:pPr>
            <a:r>
              <a:rPr lang="en-US" sz="2400" dirty="0">
                <a:latin typeface="Arial" charset="0"/>
              </a:rPr>
              <a:t>Admission source &amp; type</a:t>
            </a:r>
          </a:p>
          <a:p>
            <a:pPr eaLnBrk="1" hangingPunct="1">
              <a:spcBef>
                <a:spcPct val="40000"/>
              </a:spcBef>
              <a:buSzPct val="94000"/>
            </a:pPr>
            <a:r>
              <a:rPr lang="en-US" sz="2400" dirty="0">
                <a:latin typeface="Arial" charset="0"/>
              </a:rPr>
              <a:t>Admission month</a:t>
            </a:r>
          </a:p>
          <a:p>
            <a:pPr eaLnBrk="1" hangingPunct="1">
              <a:spcBef>
                <a:spcPct val="40000"/>
              </a:spcBef>
              <a:buSzPct val="94000"/>
            </a:pPr>
            <a:r>
              <a:rPr lang="en-US" sz="2400" dirty="0">
                <a:latin typeface="Arial" charset="0"/>
              </a:rPr>
              <a:t>Weekend admission</a:t>
            </a:r>
          </a:p>
        </p:txBody>
      </p:sp>
      <p:sp>
        <p:nvSpPr>
          <p:cNvPr id="59399" name="Slide Number Placeholder 7"/>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A04CC5C-1A1E-4944-8F93-7EBFE1692836}" type="slidenum">
              <a:rPr lang="en-US" sz="1200"/>
              <a:pPr/>
              <a:t>34</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7" descr="US ma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00575" y="3322638"/>
            <a:ext cx="4822825"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8" name="Rectangle 2"/>
          <p:cNvSpPr>
            <a:spLocks noGrp="1" noChangeArrowheads="1"/>
          </p:cNvSpPr>
          <p:nvPr>
            <p:ph type="title"/>
          </p:nvPr>
        </p:nvSpPr>
        <p:spPr>
          <a:xfrm>
            <a:off x="1414463" y="304800"/>
            <a:ext cx="6316662" cy="768350"/>
          </a:xfrm>
        </p:spPr>
        <p:txBody>
          <a:bodyPr anchor="ctr"/>
          <a:lstStyle/>
          <a:p>
            <a:pPr eaLnBrk="1" hangingPunct="1"/>
            <a:r>
              <a:rPr lang="en-US" dirty="0">
                <a:latin typeface="Arial" charset="0"/>
              </a:rPr>
              <a:t>Some Data Elements </a:t>
            </a:r>
            <a:br>
              <a:rPr lang="en-US" dirty="0">
                <a:latin typeface="Arial" charset="0"/>
              </a:rPr>
            </a:br>
            <a:r>
              <a:rPr lang="en-US" dirty="0">
                <a:latin typeface="Arial" charset="0"/>
              </a:rPr>
              <a:t>Vary by State</a:t>
            </a:r>
          </a:p>
        </p:txBody>
      </p:sp>
      <p:sp>
        <p:nvSpPr>
          <p:cNvPr id="39939" name="Rectangle 3"/>
          <p:cNvSpPr>
            <a:spLocks noGrp="1" noChangeArrowheads="1"/>
          </p:cNvSpPr>
          <p:nvPr>
            <p:ph sz="half" idx="1"/>
          </p:nvPr>
        </p:nvSpPr>
        <p:spPr>
          <a:xfrm>
            <a:off x="541338" y="1423988"/>
            <a:ext cx="4559300" cy="4267200"/>
          </a:xfrm>
        </p:spPr>
        <p:txBody>
          <a:bodyPr/>
          <a:lstStyle/>
          <a:p>
            <a:pPr eaLnBrk="1" hangingPunct="1">
              <a:spcBef>
                <a:spcPct val="40000"/>
              </a:spcBef>
              <a:buSzPct val="94000"/>
            </a:pPr>
            <a:r>
              <a:rPr lang="en-US" sz="2400">
                <a:latin typeface="Arial" charset="0"/>
              </a:rPr>
              <a:t>Race/Ethnicity</a:t>
            </a:r>
          </a:p>
          <a:p>
            <a:pPr eaLnBrk="1" hangingPunct="1">
              <a:spcBef>
                <a:spcPct val="40000"/>
              </a:spcBef>
              <a:buSzPct val="94000"/>
            </a:pPr>
            <a:r>
              <a:rPr lang="en-US" sz="2400">
                <a:latin typeface="Arial" charset="0"/>
              </a:rPr>
              <a:t>Patient county</a:t>
            </a:r>
          </a:p>
          <a:p>
            <a:pPr eaLnBrk="1" hangingPunct="1">
              <a:spcBef>
                <a:spcPct val="40000"/>
              </a:spcBef>
              <a:buSzPct val="94000"/>
            </a:pPr>
            <a:r>
              <a:rPr lang="en-US" sz="2400">
                <a:latin typeface="Arial" charset="0"/>
              </a:rPr>
              <a:t>Patient ZIP Code</a:t>
            </a:r>
          </a:p>
          <a:p>
            <a:pPr eaLnBrk="1" hangingPunct="1">
              <a:spcBef>
                <a:spcPct val="40000"/>
              </a:spcBef>
              <a:buSzPct val="94000"/>
            </a:pPr>
            <a:r>
              <a:rPr lang="en-US" sz="2400">
                <a:latin typeface="Arial" charset="0"/>
              </a:rPr>
              <a:t>Severity of illness </a:t>
            </a:r>
          </a:p>
          <a:p>
            <a:pPr eaLnBrk="1" hangingPunct="1">
              <a:spcBef>
                <a:spcPct val="40000"/>
              </a:spcBef>
              <a:buSzPct val="94000"/>
            </a:pPr>
            <a:r>
              <a:rPr lang="en-US" sz="2400">
                <a:latin typeface="Arial" charset="0"/>
              </a:rPr>
              <a:t>Birthweight</a:t>
            </a:r>
          </a:p>
          <a:p>
            <a:pPr eaLnBrk="1" hangingPunct="1">
              <a:spcBef>
                <a:spcPct val="40000"/>
              </a:spcBef>
              <a:buSzPct val="94000"/>
            </a:pPr>
            <a:r>
              <a:rPr lang="en-US" sz="2400">
                <a:latin typeface="Arial" charset="0"/>
              </a:rPr>
              <a:t>Procedure date (days from admission)</a:t>
            </a:r>
          </a:p>
          <a:p>
            <a:pPr eaLnBrk="1" hangingPunct="1">
              <a:spcBef>
                <a:spcPct val="40000"/>
              </a:spcBef>
              <a:buSzPct val="94000"/>
            </a:pPr>
            <a:r>
              <a:rPr lang="en-US" sz="2400">
                <a:latin typeface="Arial" charset="0"/>
              </a:rPr>
              <a:t>Primary payer details</a:t>
            </a:r>
          </a:p>
          <a:p>
            <a:pPr eaLnBrk="1" hangingPunct="1">
              <a:spcBef>
                <a:spcPct val="40000"/>
              </a:spcBef>
              <a:buSzPct val="94000"/>
            </a:pPr>
            <a:r>
              <a:rPr lang="en-US" sz="2400">
                <a:latin typeface="Arial" charset="0"/>
              </a:rPr>
              <a:t>Secondary payer</a:t>
            </a:r>
          </a:p>
          <a:p>
            <a:pPr eaLnBrk="1" hangingPunct="1">
              <a:spcBef>
                <a:spcPct val="40000"/>
              </a:spcBef>
              <a:buSzPct val="94000"/>
            </a:pPr>
            <a:r>
              <a:rPr lang="en-US" sz="2400">
                <a:latin typeface="Arial" charset="0"/>
              </a:rPr>
              <a:t>Detailed charges</a:t>
            </a:r>
          </a:p>
          <a:p>
            <a:pPr eaLnBrk="1" hangingPunct="1">
              <a:spcBef>
                <a:spcPct val="40000"/>
              </a:spcBef>
              <a:buSzPct val="94000"/>
            </a:pPr>
            <a:r>
              <a:rPr lang="en-US" sz="2400">
                <a:latin typeface="Arial" charset="0"/>
              </a:rPr>
              <a:t>Patient identifiers encrypted</a:t>
            </a:r>
          </a:p>
        </p:txBody>
      </p:sp>
      <p:sp>
        <p:nvSpPr>
          <p:cNvPr id="39940" name="Rectangle 4"/>
          <p:cNvSpPr>
            <a:spLocks noGrp="1" noChangeArrowheads="1"/>
          </p:cNvSpPr>
          <p:nvPr>
            <p:ph sz="half" idx="2"/>
          </p:nvPr>
        </p:nvSpPr>
        <p:spPr>
          <a:xfrm>
            <a:off x="4090988" y="1454150"/>
            <a:ext cx="5053012" cy="4267200"/>
          </a:xfrm>
        </p:spPr>
        <p:txBody>
          <a:bodyPr/>
          <a:lstStyle/>
          <a:p>
            <a:pPr eaLnBrk="1" hangingPunct="1">
              <a:spcBef>
                <a:spcPct val="40000"/>
              </a:spcBef>
              <a:buSzPct val="94000"/>
            </a:pPr>
            <a:r>
              <a:rPr lang="en-US" sz="2400">
                <a:latin typeface="Arial" charset="0"/>
              </a:rPr>
              <a:t>Physician identifiers encrypted</a:t>
            </a:r>
          </a:p>
          <a:p>
            <a:pPr eaLnBrk="1" hangingPunct="1">
              <a:spcBef>
                <a:spcPct val="40000"/>
              </a:spcBef>
              <a:buSzPct val="94000"/>
            </a:pPr>
            <a:r>
              <a:rPr lang="en-US" sz="2400">
                <a:latin typeface="Arial" charset="0"/>
              </a:rPr>
              <a:t>Physician specialty</a:t>
            </a:r>
          </a:p>
          <a:p>
            <a:pPr eaLnBrk="1" hangingPunct="1">
              <a:spcBef>
                <a:spcPct val="40000"/>
              </a:spcBef>
              <a:buSzPct val="94000"/>
            </a:pPr>
            <a:r>
              <a:rPr lang="en-US" sz="2400">
                <a:latin typeface="Arial" charset="0"/>
              </a:rPr>
              <a:t>Hospital identifier unencrypted</a:t>
            </a:r>
          </a:p>
        </p:txBody>
      </p:sp>
      <p:sp>
        <p:nvSpPr>
          <p:cNvPr id="60422"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267AD4BE-87BC-B24F-AF84-D9FE1C1F958A}" type="slidenum">
              <a:rPr lang="en-US" sz="1200"/>
              <a:pPr/>
              <a:t>35</a:t>
            </a:fld>
            <a:endParaRPr lang="en-US" sz="1200"/>
          </a:p>
        </p:txBody>
      </p:sp>
      <p:sp>
        <p:nvSpPr>
          <p:cNvPr id="60423" name="Rectangle 64"/>
          <p:cNvSpPr>
            <a:spLocks noChangeArrowheads="1"/>
          </p:cNvSpPr>
          <p:nvPr/>
        </p:nvSpPr>
        <p:spPr bwMode="auto">
          <a:xfrm>
            <a:off x="8878888" y="3811588"/>
            <a:ext cx="265112" cy="2252662"/>
          </a:xfrm>
          <a:prstGeom prst="rect">
            <a:avLst/>
          </a:pr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pPr>
            <a:endParaRPr lang="en-US"/>
          </a:p>
        </p:txBody>
      </p:sp>
      <p:grpSp>
        <p:nvGrpSpPr>
          <p:cNvPr id="60424" name="Group 188"/>
          <p:cNvGrpSpPr>
            <a:grpSpLocks/>
          </p:cNvGrpSpPr>
          <p:nvPr/>
        </p:nvGrpSpPr>
        <p:grpSpPr bwMode="auto">
          <a:xfrm>
            <a:off x="5540375" y="5846763"/>
            <a:ext cx="573088" cy="503237"/>
            <a:chOff x="77" y="4073"/>
            <a:chExt cx="1087" cy="712"/>
          </a:xfrm>
        </p:grpSpPr>
        <p:grpSp>
          <p:nvGrpSpPr>
            <p:cNvPr id="60442" name="Group 191"/>
            <p:cNvGrpSpPr>
              <a:grpSpLocks/>
            </p:cNvGrpSpPr>
            <p:nvPr/>
          </p:nvGrpSpPr>
          <p:grpSpPr bwMode="auto">
            <a:xfrm>
              <a:off x="77" y="4073"/>
              <a:ext cx="1087" cy="712"/>
              <a:chOff x="77" y="4073"/>
              <a:chExt cx="1087" cy="712"/>
            </a:xfrm>
          </p:grpSpPr>
          <p:sp>
            <p:nvSpPr>
              <p:cNvPr id="22" name="Freeform 192"/>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23" name="Freeform 193"/>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grpSp>
        <p:sp>
          <p:nvSpPr>
            <p:cNvPr id="11" name="Rectangle 194"/>
            <p:cNvSpPr>
              <a:spLocks noChangeArrowheads="1"/>
            </p:cNvSpPr>
            <p:nvPr/>
          </p:nvSpPr>
          <p:spPr bwMode="auto">
            <a:xfrm>
              <a:off x="453" y="4241"/>
              <a:ext cx="132" cy="90"/>
            </a:xfrm>
            <a:prstGeom prst="rect">
              <a:avLst/>
            </a:prstGeom>
            <a:noFill/>
            <a:ln w="9525">
              <a:noFill/>
              <a:miter lim="800000"/>
              <a:headEnd/>
              <a:tailEnd/>
            </a:ln>
          </p:spPr>
          <p:txBody>
            <a:bodyPr wrap="none" lIns="0" tIns="0" rIns="0" bIns="0">
              <a:spAutoFit/>
            </a:bodyPr>
            <a:lstStyle/>
            <a:p>
              <a:pPr algn="ctr" eaLnBrk="0" fontAlgn="auto" hangingPunct="0">
                <a:spcBef>
                  <a:spcPts val="0"/>
                </a:spcBef>
                <a:spcAft>
                  <a:spcPts val="0"/>
                </a:spcAft>
                <a:defRPr/>
              </a:pPr>
              <a:r>
                <a:rPr lang="en-US" sz="800" kern="0" dirty="0">
                  <a:solidFill>
                    <a:srgbClr val="000000"/>
                  </a:solidFill>
                  <a:ea typeface="Times New Roman" pitchFamily="18" charset="0"/>
                  <a:cs typeface="Arial" charset="0"/>
                </a:rPr>
                <a:t>AK</a:t>
              </a:r>
              <a:endParaRPr lang="en-US" kern="0" dirty="0">
                <a:solidFill>
                  <a:sysClr val="windowText" lastClr="000000"/>
                </a:solidFill>
                <a:ea typeface="Times New Roman" pitchFamily="18" charset="0"/>
                <a:cs typeface="Arial" charset="0"/>
              </a:endParaRPr>
            </a:p>
          </p:txBody>
        </p:sp>
        <p:grpSp>
          <p:nvGrpSpPr>
            <p:cNvPr id="60444" name="Group 196"/>
            <p:cNvGrpSpPr>
              <a:grpSpLocks/>
            </p:cNvGrpSpPr>
            <p:nvPr/>
          </p:nvGrpSpPr>
          <p:grpSpPr bwMode="auto">
            <a:xfrm>
              <a:off x="77" y="4073"/>
              <a:ext cx="1087" cy="712"/>
              <a:chOff x="77" y="4073"/>
              <a:chExt cx="1087" cy="712"/>
            </a:xfrm>
          </p:grpSpPr>
          <p:grpSp>
            <p:nvGrpSpPr>
              <p:cNvPr id="60445" name="Group 198"/>
              <p:cNvGrpSpPr>
                <a:grpSpLocks/>
              </p:cNvGrpSpPr>
              <p:nvPr/>
            </p:nvGrpSpPr>
            <p:grpSpPr bwMode="auto">
              <a:xfrm>
                <a:off x="77" y="4073"/>
                <a:ext cx="1087" cy="712"/>
                <a:chOff x="77" y="4073"/>
                <a:chExt cx="1087" cy="712"/>
              </a:xfrm>
            </p:grpSpPr>
            <p:sp>
              <p:nvSpPr>
                <p:cNvPr id="20" name="Freeform 199"/>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21" name="Freeform 200"/>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grpSp>
          <p:grpSp>
            <p:nvGrpSpPr>
              <p:cNvPr id="60446" name="Group 202"/>
              <p:cNvGrpSpPr>
                <a:grpSpLocks/>
              </p:cNvGrpSpPr>
              <p:nvPr/>
            </p:nvGrpSpPr>
            <p:grpSpPr bwMode="auto">
              <a:xfrm>
                <a:off x="77" y="4073"/>
                <a:ext cx="1087" cy="712"/>
                <a:chOff x="77" y="4073"/>
                <a:chExt cx="1087" cy="712"/>
              </a:xfrm>
            </p:grpSpPr>
            <p:sp>
              <p:nvSpPr>
                <p:cNvPr id="18" name="Freeform 203"/>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w="9525">
                  <a:noFill/>
                  <a:round/>
                  <a:headEnd/>
                  <a:tailEnd/>
                </a:ln>
                <a:effectLst/>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19" name="Freeform 204"/>
                <p:cNvSpPr>
                  <a:spLocks/>
                </p:cNvSpPr>
                <p:nvPr/>
              </p:nvSpPr>
              <p:spPr bwMode="auto">
                <a:xfrm>
                  <a:off x="77" y="4073"/>
                  <a:ext cx="1087" cy="712"/>
                </a:xfrm>
                <a:custGeom>
                  <a:avLst/>
                  <a:gdLst>
                    <a:gd name="T0" fmla="*/ 173 w 1086"/>
                    <a:gd name="T1" fmla="*/ 106 h 711"/>
                    <a:gd name="T2" fmla="*/ 392 w 1086"/>
                    <a:gd name="T3" fmla="*/ 0 h 711"/>
                    <a:gd name="T4" fmla="*/ 496 w 1086"/>
                    <a:gd name="T5" fmla="*/ 19 h 711"/>
                    <a:gd name="T6" fmla="*/ 547 w 1086"/>
                    <a:gd name="T7" fmla="*/ 53 h 711"/>
                    <a:gd name="T8" fmla="*/ 752 w 1086"/>
                    <a:gd name="T9" fmla="*/ 66 h 711"/>
                    <a:gd name="T10" fmla="*/ 758 w 1086"/>
                    <a:gd name="T11" fmla="*/ 418 h 711"/>
                    <a:gd name="T12" fmla="*/ 825 w 1086"/>
                    <a:gd name="T13" fmla="*/ 429 h 711"/>
                    <a:gd name="T14" fmla="*/ 855 w 1086"/>
                    <a:gd name="T15" fmla="*/ 471 h 711"/>
                    <a:gd name="T16" fmla="*/ 903 w 1086"/>
                    <a:gd name="T17" fmla="*/ 456 h 711"/>
                    <a:gd name="T18" fmla="*/ 1001 w 1086"/>
                    <a:gd name="T19" fmla="*/ 551 h 711"/>
                    <a:gd name="T20" fmla="*/ 1086 w 1086"/>
                    <a:gd name="T21" fmla="*/ 596 h 711"/>
                    <a:gd name="T22" fmla="*/ 1083 w 1086"/>
                    <a:gd name="T23" fmla="*/ 634 h 711"/>
                    <a:gd name="T24" fmla="*/ 977 w 1086"/>
                    <a:gd name="T25" fmla="*/ 638 h 711"/>
                    <a:gd name="T26" fmla="*/ 929 w 1086"/>
                    <a:gd name="T27" fmla="*/ 522 h 711"/>
                    <a:gd name="T28" fmla="*/ 591 w 1086"/>
                    <a:gd name="T29" fmla="*/ 407 h 711"/>
                    <a:gd name="T30" fmla="*/ 601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a:effectLst/>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grpSp>
        </p:grpSp>
      </p:grpSp>
      <p:grpSp>
        <p:nvGrpSpPr>
          <p:cNvPr id="60425" name="Group 13"/>
          <p:cNvGrpSpPr>
            <a:grpSpLocks noChangeAspect="1"/>
          </p:cNvGrpSpPr>
          <p:nvPr/>
        </p:nvGrpSpPr>
        <p:grpSpPr bwMode="auto">
          <a:xfrm>
            <a:off x="6161088" y="5881688"/>
            <a:ext cx="476250" cy="441325"/>
            <a:chOff x="240" y="3317"/>
            <a:chExt cx="869" cy="591"/>
          </a:xfrm>
        </p:grpSpPr>
        <p:sp>
          <p:nvSpPr>
            <p:cNvPr id="27" name="Freeform 14"/>
            <p:cNvSpPr>
              <a:spLocks noChangeAspect="1"/>
            </p:cNvSpPr>
            <p:nvPr/>
          </p:nvSpPr>
          <p:spPr bwMode="auto">
            <a:xfrm>
              <a:off x="895" y="3678"/>
              <a:ext cx="214" cy="230"/>
            </a:xfrm>
            <a:custGeom>
              <a:avLst/>
              <a:gdLst>
                <a:gd name="T0" fmla="*/ 1 w 860"/>
                <a:gd name="T1" fmla="*/ 3 h 917"/>
                <a:gd name="T2" fmla="*/ 1 w 860"/>
                <a:gd name="T3" fmla="*/ 3 h 917"/>
                <a:gd name="T4" fmla="*/ 1 w 860"/>
                <a:gd name="T5" fmla="*/ 3 h 917"/>
                <a:gd name="T6" fmla="*/ 2 w 860"/>
                <a:gd name="T7" fmla="*/ 3 h 917"/>
                <a:gd name="T8" fmla="*/ 2 w 860"/>
                <a:gd name="T9" fmla="*/ 2 h 917"/>
                <a:gd name="T10" fmla="*/ 2 w 860"/>
                <a:gd name="T11" fmla="*/ 3 h 917"/>
                <a:gd name="T12" fmla="*/ 3 w 860"/>
                <a:gd name="T13" fmla="*/ 2 h 917"/>
                <a:gd name="T14" fmla="*/ 3 w 860"/>
                <a:gd name="T15" fmla="*/ 2 h 917"/>
                <a:gd name="T16" fmla="*/ 3 w 860"/>
                <a:gd name="T17" fmla="*/ 2 h 917"/>
                <a:gd name="T18" fmla="*/ 3 w 860"/>
                <a:gd name="T19" fmla="*/ 2 h 917"/>
                <a:gd name="T20" fmla="*/ 3 w 860"/>
                <a:gd name="T21" fmla="*/ 2 h 917"/>
                <a:gd name="T22" fmla="*/ 3 w 860"/>
                <a:gd name="T23" fmla="*/ 2 h 917"/>
                <a:gd name="T24" fmla="*/ 3 w 860"/>
                <a:gd name="T25" fmla="*/ 1 h 917"/>
                <a:gd name="T26" fmla="*/ 3 w 860"/>
                <a:gd name="T27" fmla="*/ 1 h 917"/>
                <a:gd name="T28" fmla="*/ 3 w 860"/>
                <a:gd name="T29" fmla="*/ 1 h 917"/>
                <a:gd name="T30" fmla="*/ 3 w 860"/>
                <a:gd name="T31" fmla="*/ 1 h 917"/>
                <a:gd name="T32" fmla="*/ 2 w 860"/>
                <a:gd name="T33" fmla="*/ 0 h 917"/>
                <a:gd name="T34" fmla="*/ 2 w 860"/>
                <a:gd name="T35" fmla="*/ 0 h 917"/>
                <a:gd name="T36" fmla="*/ 2 w 860"/>
                <a:gd name="T37" fmla="*/ 0 h 917"/>
                <a:gd name="T38" fmla="*/ 1 w 860"/>
                <a:gd name="T39" fmla="*/ 0 h 917"/>
                <a:gd name="T40" fmla="*/ 1 w 860"/>
                <a:gd name="T41" fmla="*/ 0 h 917"/>
                <a:gd name="T42" fmla="*/ 1 w 860"/>
                <a:gd name="T43" fmla="*/ 0 h 917"/>
                <a:gd name="T44" fmla="*/ 1 w 860"/>
                <a:gd name="T45" fmla="*/ 0 h 917"/>
                <a:gd name="T46" fmla="*/ 1 w 860"/>
                <a:gd name="T47" fmla="*/ 1 h 917"/>
                <a:gd name="T48" fmla="*/ 1 w 860"/>
                <a:gd name="T49" fmla="*/ 1 h 917"/>
                <a:gd name="T50" fmla="*/ 1 w 860"/>
                <a:gd name="T51" fmla="*/ 1 h 917"/>
                <a:gd name="T52" fmla="*/ 0 w 860"/>
                <a:gd name="T53" fmla="*/ 1 h 917"/>
                <a:gd name="T54" fmla="*/ 0 w 860"/>
                <a:gd name="T55" fmla="*/ 1 h 917"/>
                <a:gd name="T56" fmla="*/ 1 w 860"/>
                <a:gd name="T57" fmla="*/ 2 h 917"/>
                <a:gd name="T58" fmla="*/ 1 w 860"/>
                <a:gd name="T59" fmla="*/ 3 h 917"/>
                <a:gd name="T60" fmla="*/ 1 w 860"/>
                <a:gd name="T61" fmla="*/ 3 h 917"/>
                <a:gd name="T62" fmla="*/ 1 w 860"/>
                <a:gd name="T63" fmla="*/ 3 h 917"/>
                <a:gd name="T64" fmla="*/ 1 w 860"/>
                <a:gd name="T65" fmla="*/ 3 h 917"/>
                <a:gd name="T66" fmla="*/ 1 w 860"/>
                <a:gd name="T67" fmla="*/ 3 h 917"/>
                <a:gd name="T68" fmla="*/ 1 w 860"/>
                <a:gd name="T69" fmla="*/ 3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6" y="893"/>
                  </a:moveTo>
                  <a:lnTo>
                    <a:pt x="341" y="871"/>
                  </a:lnTo>
                  <a:lnTo>
                    <a:pt x="333" y="836"/>
                  </a:lnTo>
                  <a:lnTo>
                    <a:pt x="434" y="778"/>
                  </a:lnTo>
                  <a:lnTo>
                    <a:pt x="517" y="672"/>
                  </a:lnTo>
                  <a:lnTo>
                    <a:pt x="573" y="720"/>
                  </a:lnTo>
                  <a:lnTo>
                    <a:pt x="682" y="660"/>
                  </a:lnTo>
                  <a:lnTo>
                    <a:pt x="739" y="627"/>
                  </a:lnTo>
                  <a:lnTo>
                    <a:pt x="767" y="569"/>
                  </a:lnTo>
                  <a:lnTo>
                    <a:pt x="850" y="521"/>
                  </a:lnTo>
                  <a:lnTo>
                    <a:pt x="860" y="475"/>
                  </a:lnTo>
                  <a:lnTo>
                    <a:pt x="776" y="451"/>
                  </a:lnTo>
                  <a:lnTo>
                    <a:pt x="739" y="326"/>
                  </a:lnTo>
                  <a:lnTo>
                    <a:pt x="657" y="347"/>
                  </a:lnTo>
                  <a:lnTo>
                    <a:pt x="657" y="266"/>
                  </a:lnTo>
                  <a:lnTo>
                    <a:pt x="618" y="221"/>
                  </a:lnTo>
                  <a:lnTo>
                    <a:pt x="490" y="139"/>
                  </a:lnTo>
                  <a:lnTo>
                    <a:pt x="396" y="128"/>
                  </a:lnTo>
                  <a:lnTo>
                    <a:pt x="351" y="82"/>
                  </a:lnTo>
                  <a:lnTo>
                    <a:pt x="147" y="0"/>
                  </a:lnTo>
                  <a:lnTo>
                    <a:pt x="120" y="24"/>
                  </a:lnTo>
                  <a:lnTo>
                    <a:pt x="120" y="92"/>
                  </a:lnTo>
                  <a:lnTo>
                    <a:pt x="157" y="114"/>
                  </a:lnTo>
                  <a:lnTo>
                    <a:pt x="157" y="186"/>
                  </a:lnTo>
                  <a:lnTo>
                    <a:pt x="128" y="231"/>
                  </a:lnTo>
                  <a:lnTo>
                    <a:pt x="100" y="266"/>
                  </a:lnTo>
                  <a:lnTo>
                    <a:pt x="47" y="279"/>
                  </a:lnTo>
                  <a:lnTo>
                    <a:pt x="0" y="369"/>
                  </a:lnTo>
                  <a:lnTo>
                    <a:pt x="110" y="604"/>
                  </a:lnTo>
                  <a:lnTo>
                    <a:pt x="110" y="753"/>
                  </a:lnTo>
                  <a:lnTo>
                    <a:pt x="90" y="798"/>
                  </a:lnTo>
                  <a:lnTo>
                    <a:pt x="110" y="858"/>
                  </a:lnTo>
                  <a:lnTo>
                    <a:pt x="239" y="917"/>
                  </a:lnTo>
                  <a:lnTo>
                    <a:pt x="276" y="893"/>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28" name="Freeform 15"/>
            <p:cNvSpPr>
              <a:spLocks noChangeAspect="1"/>
            </p:cNvSpPr>
            <p:nvPr/>
          </p:nvSpPr>
          <p:spPr bwMode="auto">
            <a:xfrm>
              <a:off x="776" y="3530"/>
              <a:ext cx="127" cy="83"/>
            </a:xfrm>
            <a:custGeom>
              <a:avLst/>
              <a:gdLst>
                <a:gd name="T0" fmla="*/ 2 w 510"/>
                <a:gd name="T1" fmla="*/ 1 h 326"/>
                <a:gd name="T2" fmla="*/ 2 w 510"/>
                <a:gd name="T3" fmla="*/ 0 h 326"/>
                <a:gd name="T4" fmla="*/ 1 w 510"/>
                <a:gd name="T5" fmla="*/ 0 h 326"/>
                <a:gd name="T6" fmla="*/ 1 w 510"/>
                <a:gd name="T7" fmla="*/ 0 h 326"/>
                <a:gd name="T8" fmla="*/ 1 w 510"/>
                <a:gd name="T9" fmla="*/ 0 h 326"/>
                <a:gd name="T10" fmla="*/ 1 w 510"/>
                <a:gd name="T11" fmla="*/ 0 h 326"/>
                <a:gd name="T12" fmla="*/ 1 w 510"/>
                <a:gd name="T13" fmla="*/ 0 h 326"/>
                <a:gd name="T14" fmla="*/ 0 w 510"/>
                <a:gd name="T15" fmla="*/ 0 h 326"/>
                <a:gd name="T16" fmla="*/ 0 w 510"/>
                <a:gd name="T17" fmla="*/ 0 h 326"/>
                <a:gd name="T18" fmla="*/ 0 w 510"/>
                <a:gd name="T19" fmla="*/ 0 h 326"/>
                <a:gd name="T20" fmla="*/ 0 w 510"/>
                <a:gd name="T21" fmla="*/ 0 h 326"/>
                <a:gd name="T22" fmla="*/ 0 w 510"/>
                <a:gd name="T23" fmla="*/ 0 h 326"/>
                <a:gd name="T24" fmla="*/ 0 w 510"/>
                <a:gd name="T25" fmla="*/ 1 h 326"/>
                <a:gd name="T26" fmla="*/ 1 w 510"/>
                <a:gd name="T27" fmla="*/ 1 h 326"/>
                <a:gd name="T28" fmla="*/ 0 w 510"/>
                <a:gd name="T29" fmla="*/ 1 h 326"/>
                <a:gd name="T30" fmla="*/ 1 w 510"/>
                <a:gd name="T31" fmla="*/ 1 h 326"/>
                <a:gd name="T32" fmla="*/ 1 w 510"/>
                <a:gd name="T33" fmla="*/ 1 h 326"/>
                <a:gd name="T34" fmla="*/ 2 w 510"/>
                <a:gd name="T35" fmla="*/ 1 h 326"/>
                <a:gd name="T36" fmla="*/ 2 w 510"/>
                <a:gd name="T37" fmla="*/ 1 h 326"/>
                <a:gd name="T38" fmla="*/ 2 w 510"/>
                <a:gd name="T39" fmla="*/ 1 h 3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0"/>
                <a:gd name="T61" fmla="*/ 0 h 326"/>
                <a:gd name="T62" fmla="*/ 510 w 510"/>
                <a:gd name="T63" fmla="*/ 326 h 3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0" h="326">
                  <a:moveTo>
                    <a:pt x="510" y="219"/>
                  </a:moveTo>
                  <a:lnTo>
                    <a:pt x="510" y="152"/>
                  </a:lnTo>
                  <a:lnTo>
                    <a:pt x="419" y="128"/>
                  </a:lnTo>
                  <a:lnTo>
                    <a:pt x="401" y="80"/>
                  </a:lnTo>
                  <a:lnTo>
                    <a:pt x="362" y="80"/>
                  </a:lnTo>
                  <a:lnTo>
                    <a:pt x="327" y="26"/>
                  </a:lnTo>
                  <a:lnTo>
                    <a:pt x="225" y="26"/>
                  </a:lnTo>
                  <a:lnTo>
                    <a:pt x="153" y="80"/>
                  </a:lnTo>
                  <a:lnTo>
                    <a:pt x="96" y="0"/>
                  </a:lnTo>
                  <a:lnTo>
                    <a:pt x="50" y="0"/>
                  </a:lnTo>
                  <a:lnTo>
                    <a:pt x="0" y="47"/>
                  </a:lnTo>
                  <a:lnTo>
                    <a:pt x="30" y="128"/>
                  </a:lnTo>
                  <a:lnTo>
                    <a:pt x="113" y="176"/>
                  </a:lnTo>
                  <a:lnTo>
                    <a:pt x="177" y="244"/>
                  </a:lnTo>
                  <a:lnTo>
                    <a:pt x="161" y="280"/>
                  </a:lnTo>
                  <a:lnTo>
                    <a:pt x="272" y="326"/>
                  </a:lnTo>
                  <a:lnTo>
                    <a:pt x="353" y="268"/>
                  </a:lnTo>
                  <a:lnTo>
                    <a:pt x="448" y="268"/>
                  </a:lnTo>
                  <a:lnTo>
                    <a:pt x="510" y="219"/>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29" name="Freeform 16"/>
            <p:cNvSpPr>
              <a:spLocks noChangeAspect="1"/>
            </p:cNvSpPr>
            <p:nvPr/>
          </p:nvSpPr>
          <p:spPr bwMode="auto">
            <a:xfrm>
              <a:off x="782" y="3595"/>
              <a:ext cx="26" cy="28"/>
            </a:xfrm>
            <a:custGeom>
              <a:avLst/>
              <a:gdLst>
                <a:gd name="T0" fmla="*/ 0 w 110"/>
                <a:gd name="T1" fmla="*/ 1 h 116"/>
                <a:gd name="T2" fmla="*/ 0 w 110"/>
                <a:gd name="T3" fmla="*/ 0 h 116"/>
                <a:gd name="T4" fmla="*/ 0 w 110"/>
                <a:gd name="T5" fmla="*/ 1 h 116"/>
                <a:gd name="T6" fmla="*/ 0 w 110"/>
                <a:gd name="T7" fmla="*/ 1 h 116"/>
                <a:gd name="T8" fmla="*/ 0 w 110"/>
                <a:gd name="T9" fmla="*/ 1 h 116"/>
                <a:gd name="T10" fmla="*/ 0 w 110"/>
                <a:gd name="T11" fmla="*/ 1 h 116"/>
                <a:gd name="T12" fmla="*/ 0 60000 65536"/>
                <a:gd name="T13" fmla="*/ 0 60000 65536"/>
                <a:gd name="T14" fmla="*/ 0 60000 65536"/>
                <a:gd name="T15" fmla="*/ 0 60000 65536"/>
                <a:gd name="T16" fmla="*/ 0 60000 65536"/>
                <a:gd name="T17" fmla="*/ 0 60000 65536"/>
                <a:gd name="T18" fmla="*/ 0 w 110"/>
                <a:gd name="T19" fmla="*/ 0 h 116"/>
                <a:gd name="T20" fmla="*/ 110 w 110"/>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110" h="116">
                  <a:moveTo>
                    <a:pt x="110" y="108"/>
                  </a:moveTo>
                  <a:lnTo>
                    <a:pt x="92" y="0"/>
                  </a:lnTo>
                  <a:lnTo>
                    <a:pt x="0" y="91"/>
                  </a:lnTo>
                  <a:lnTo>
                    <a:pt x="9" y="116"/>
                  </a:lnTo>
                  <a:lnTo>
                    <a:pt x="110" y="108"/>
                  </a:lnTo>
                  <a:close/>
                </a:path>
              </a:pathLst>
            </a:custGeom>
            <a:solidFill>
              <a:schemeClr val="tx1"/>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0" name="Freeform 17"/>
            <p:cNvSpPr>
              <a:spLocks noChangeAspect="1"/>
            </p:cNvSpPr>
            <p:nvPr/>
          </p:nvSpPr>
          <p:spPr bwMode="auto">
            <a:xfrm>
              <a:off x="715" y="3544"/>
              <a:ext cx="41" cy="40"/>
            </a:xfrm>
            <a:custGeom>
              <a:avLst/>
              <a:gdLst>
                <a:gd name="T0" fmla="*/ 0 w 174"/>
                <a:gd name="T1" fmla="*/ 1 h 163"/>
                <a:gd name="T2" fmla="*/ 1 w 174"/>
                <a:gd name="T3" fmla="*/ 1 h 163"/>
                <a:gd name="T4" fmla="*/ 0 w 174"/>
                <a:gd name="T5" fmla="*/ 0 h 163"/>
                <a:gd name="T6" fmla="*/ 0 w 174"/>
                <a:gd name="T7" fmla="*/ 0 h 163"/>
                <a:gd name="T8" fmla="*/ 0 w 174"/>
                <a:gd name="T9" fmla="*/ 0 h 163"/>
                <a:gd name="T10" fmla="*/ 0 w 174"/>
                <a:gd name="T11" fmla="*/ 0 h 163"/>
                <a:gd name="T12" fmla="*/ 0 w 174"/>
                <a:gd name="T13" fmla="*/ 1 h 163"/>
                <a:gd name="T14" fmla="*/ 0 w 174"/>
                <a:gd name="T15" fmla="*/ 1 h 163"/>
                <a:gd name="T16" fmla="*/ 0 w 174"/>
                <a:gd name="T17" fmla="*/ 1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3"/>
                <a:gd name="T29" fmla="*/ 174 w 174"/>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3">
                  <a:moveTo>
                    <a:pt x="157" y="163"/>
                  </a:moveTo>
                  <a:lnTo>
                    <a:pt x="174" y="105"/>
                  </a:lnTo>
                  <a:lnTo>
                    <a:pt x="117" y="47"/>
                  </a:lnTo>
                  <a:lnTo>
                    <a:pt x="110" y="0"/>
                  </a:lnTo>
                  <a:lnTo>
                    <a:pt x="0" y="0"/>
                  </a:lnTo>
                  <a:lnTo>
                    <a:pt x="0" y="56"/>
                  </a:lnTo>
                  <a:lnTo>
                    <a:pt x="54" y="105"/>
                  </a:lnTo>
                  <a:lnTo>
                    <a:pt x="157" y="163"/>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1" name="Freeform 18"/>
            <p:cNvSpPr>
              <a:spLocks noChangeAspect="1"/>
            </p:cNvSpPr>
            <p:nvPr/>
          </p:nvSpPr>
          <p:spPr bwMode="auto">
            <a:xfrm>
              <a:off x="672" y="3491"/>
              <a:ext cx="101" cy="34"/>
            </a:xfrm>
            <a:custGeom>
              <a:avLst/>
              <a:gdLst>
                <a:gd name="T0" fmla="*/ 2 w 406"/>
                <a:gd name="T1" fmla="*/ 0 h 140"/>
                <a:gd name="T2" fmla="*/ 2 w 406"/>
                <a:gd name="T3" fmla="*/ 0 h 140"/>
                <a:gd name="T4" fmla="*/ 1 w 406"/>
                <a:gd name="T5" fmla="*/ 0 h 140"/>
                <a:gd name="T6" fmla="*/ 0 w 406"/>
                <a:gd name="T7" fmla="*/ 0 h 140"/>
                <a:gd name="T8" fmla="*/ 0 w 406"/>
                <a:gd name="T9" fmla="*/ 0 h 140"/>
                <a:gd name="T10" fmla="*/ 0 w 406"/>
                <a:gd name="T11" fmla="*/ 0 h 140"/>
                <a:gd name="T12" fmla="*/ 1 w 406"/>
                <a:gd name="T13" fmla="*/ 0 h 140"/>
                <a:gd name="T14" fmla="*/ 1 w 406"/>
                <a:gd name="T15" fmla="*/ 0 h 140"/>
                <a:gd name="T16" fmla="*/ 1 w 406"/>
                <a:gd name="T17" fmla="*/ 0 h 140"/>
                <a:gd name="T18" fmla="*/ 1 w 406"/>
                <a:gd name="T19" fmla="*/ 0 h 140"/>
                <a:gd name="T20" fmla="*/ 2 w 406"/>
                <a:gd name="T21" fmla="*/ 0 h 140"/>
                <a:gd name="T22" fmla="*/ 2 w 406"/>
                <a:gd name="T23" fmla="*/ 0 h 140"/>
                <a:gd name="T24" fmla="*/ 2 w 406"/>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140"/>
                <a:gd name="T41" fmla="*/ 406 w 406"/>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140">
                  <a:moveTo>
                    <a:pt x="406" y="58"/>
                  </a:moveTo>
                  <a:lnTo>
                    <a:pt x="369" y="22"/>
                  </a:lnTo>
                  <a:lnTo>
                    <a:pt x="269" y="58"/>
                  </a:lnTo>
                  <a:lnTo>
                    <a:pt x="28" y="0"/>
                  </a:lnTo>
                  <a:lnTo>
                    <a:pt x="0" y="71"/>
                  </a:lnTo>
                  <a:lnTo>
                    <a:pt x="0" y="105"/>
                  </a:lnTo>
                  <a:lnTo>
                    <a:pt x="111" y="116"/>
                  </a:lnTo>
                  <a:lnTo>
                    <a:pt x="168" y="88"/>
                  </a:lnTo>
                  <a:lnTo>
                    <a:pt x="222" y="140"/>
                  </a:lnTo>
                  <a:lnTo>
                    <a:pt x="314" y="140"/>
                  </a:lnTo>
                  <a:lnTo>
                    <a:pt x="369" y="105"/>
                  </a:lnTo>
                  <a:lnTo>
                    <a:pt x="406" y="58"/>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2" name="Freeform 19"/>
            <p:cNvSpPr>
              <a:spLocks noChangeAspect="1"/>
            </p:cNvSpPr>
            <p:nvPr/>
          </p:nvSpPr>
          <p:spPr bwMode="auto">
            <a:xfrm>
              <a:off x="504" y="3408"/>
              <a:ext cx="107" cy="83"/>
            </a:xfrm>
            <a:custGeom>
              <a:avLst/>
              <a:gdLst>
                <a:gd name="T0" fmla="*/ 2 w 435"/>
                <a:gd name="T1" fmla="*/ 1 h 323"/>
                <a:gd name="T2" fmla="*/ 2 w 435"/>
                <a:gd name="T3" fmla="*/ 1 h 323"/>
                <a:gd name="T4" fmla="*/ 2 w 435"/>
                <a:gd name="T5" fmla="*/ 1 h 323"/>
                <a:gd name="T6" fmla="*/ 2 w 435"/>
                <a:gd name="T7" fmla="*/ 1 h 323"/>
                <a:gd name="T8" fmla="*/ 2 w 435"/>
                <a:gd name="T9" fmla="*/ 1 h 323"/>
                <a:gd name="T10" fmla="*/ 1 w 435"/>
                <a:gd name="T11" fmla="*/ 1 h 323"/>
                <a:gd name="T12" fmla="*/ 1 w 435"/>
                <a:gd name="T13" fmla="*/ 1 h 323"/>
                <a:gd name="T14" fmla="*/ 1 w 435"/>
                <a:gd name="T15" fmla="*/ 0 h 323"/>
                <a:gd name="T16" fmla="*/ 1 w 435"/>
                <a:gd name="T17" fmla="*/ 0 h 323"/>
                <a:gd name="T18" fmla="*/ 1 w 435"/>
                <a:gd name="T19" fmla="*/ 1 h 323"/>
                <a:gd name="T20" fmla="*/ 0 w 435"/>
                <a:gd name="T21" fmla="*/ 1 h 323"/>
                <a:gd name="T22" fmla="*/ 0 w 435"/>
                <a:gd name="T23" fmla="*/ 1 h 323"/>
                <a:gd name="T24" fmla="*/ 1 w 435"/>
                <a:gd name="T25" fmla="*/ 1 h 323"/>
                <a:gd name="T26" fmla="*/ 1 w 435"/>
                <a:gd name="T27" fmla="*/ 1 h 323"/>
                <a:gd name="T28" fmla="*/ 1 w 435"/>
                <a:gd name="T29" fmla="*/ 1 h 323"/>
                <a:gd name="T30" fmla="*/ 1 w 435"/>
                <a:gd name="T31" fmla="*/ 1 h 323"/>
                <a:gd name="T32" fmla="*/ 1 w 435"/>
                <a:gd name="T33" fmla="*/ 1 h 323"/>
                <a:gd name="T34" fmla="*/ 1 w 435"/>
                <a:gd name="T35" fmla="*/ 1 h 323"/>
                <a:gd name="T36" fmla="*/ 2 w 435"/>
                <a:gd name="T37" fmla="*/ 1 h 323"/>
                <a:gd name="T38" fmla="*/ 2 w 435"/>
                <a:gd name="T39" fmla="*/ 1 h 3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3"/>
                <a:gd name="T62" fmla="*/ 435 w 435"/>
                <a:gd name="T63" fmla="*/ 323 h 3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3">
                  <a:moveTo>
                    <a:pt x="427" y="288"/>
                  </a:moveTo>
                  <a:lnTo>
                    <a:pt x="435" y="252"/>
                  </a:lnTo>
                  <a:lnTo>
                    <a:pt x="389" y="242"/>
                  </a:lnTo>
                  <a:lnTo>
                    <a:pt x="389" y="161"/>
                  </a:lnTo>
                  <a:lnTo>
                    <a:pt x="343" y="195"/>
                  </a:lnTo>
                  <a:lnTo>
                    <a:pt x="297" y="115"/>
                  </a:lnTo>
                  <a:lnTo>
                    <a:pt x="332" y="115"/>
                  </a:lnTo>
                  <a:lnTo>
                    <a:pt x="241" y="0"/>
                  </a:lnTo>
                  <a:lnTo>
                    <a:pt x="185" y="0"/>
                  </a:lnTo>
                  <a:lnTo>
                    <a:pt x="129" y="92"/>
                  </a:lnTo>
                  <a:lnTo>
                    <a:pt x="0" y="92"/>
                  </a:lnTo>
                  <a:lnTo>
                    <a:pt x="49" y="208"/>
                  </a:lnTo>
                  <a:lnTo>
                    <a:pt x="101" y="299"/>
                  </a:lnTo>
                  <a:lnTo>
                    <a:pt x="223" y="299"/>
                  </a:lnTo>
                  <a:lnTo>
                    <a:pt x="195" y="252"/>
                  </a:lnTo>
                  <a:lnTo>
                    <a:pt x="258" y="252"/>
                  </a:lnTo>
                  <a:lnTo>
                    <a:pt x="287" y="267"/>
                  </a:lnTo>
                  <a:lnTo>
                    <a:pt x="323" y="323"/>
                  </a:lnTo>
                  <a:lnTo>
                    <a:pt x="427" y="288"/>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3" name="Freeform 20"/>
            <p:cNvSpPr>
              <a:spLocks noChangeAspect="1"/>
            </p:cNvSpPr>
            <p:nvPr/>
          </p:nvSpPr>
          <p:spPr bwMode="auto">
            <a:xfrm>
              <a:off x="321" y="3323"/>
              <a:ext cx="87" cy="74"/>
            </a:xfrm>
            <a:custGeom>
              <a:avLst/>
              <a:gdLst>
                <a:gd name="T0" fmla="*/ 1 w 350"/>
                <a:gd name="T1" fmla="*/ 1 h 291"/>
                <a:gd name="T2" fmla="*/ 1 w 350"/>
                <a:gd name="T3" fmla="*/ 1 h 291"/>
                <a:gd name="T4" fmla="*/ 1 w 350"/>
                <a:gd name="T5" fmla="*/ 1 h 291"/>
                <a:gd name="T6" fmla="*/ 1 w 350"/>
                <a:gd name="T7" fmla="*/ 1 h 291"/>
                <a:gd name="T8" fmla="*/ 2 w 350"/>
                <a:gd name="T9" fmla="*/ 1 h 291"/>
                <a:gd name="T10" fmla="*/ 2 w 350"/>
                <a:gd name="T11" fmla="*/ 0 h 291"/>
                <a:gd name="T12" fmla="*/ 1 w 350"/>
                <a:gd name="T13" fmla="*/ 0 h 291"/>
                <a:gd name="T14" fmla="*/ 1 w 350"/>
                <a:gd name="T15" fmla="*/ 0 h 291"/>
                <a:gd name="T16" fmla="*/ 1 w 350"/>
                <a:gd name="T17" fmla="*/ 0 h 291"/>
                <a:gd name="T18" fmla="*/ 0 w 350"/>
                <a:gd name="T19" fmla="*/ 0 h 291"/>
                <a:gd name="T20" fmla="*/ 0 w 350"/>
                <a:gd name="T21" fmla="*/ 1 h 291"/>
                <a:gd name="T22" fmla="*/ 0 w 350"/>
                <a:gd name="T23" fmla="*/ 1 h 291"/>
                <a:gd name="T24" fmla="*/ 1 w 350"/>
                <a:gd name="T25" fmla="*/ 1 h 291"/>
                <a:gd name="T26" fmla="*/ 1 w 350"/>
                <a:gd name="T27" fmla="*/ 1 h 291"/>
                <a:gd name="T28" fmla="*/ 1 w 350"/>
                <a:gd name="T29" fmla="*/ 1 h 291"/>
                <a:gd name="T30" fmla="*/ 1 w 350"/>
                <a:gd name="T31" fmla="*/ 1 h 291"/>
                <a:gd name="T32" fmla="*/ 1 w 350"/>
                <a:gd name="T33" fmla="*/ 1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0"/>
                <a:gd name="T52" fmla="*/ 0 h 291"/>
                <a:gd name="T53" fmla="*/ 350 w 350"/>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0" h="291">
                  <a:moveTo>
                    <a:pt x="240" y="255"/>
                  </a:moveTo>
                  <a:lnTo>
                    <a:pt x="268" y="223"/>
                  </a:lnTo>
                  <a:lnTo>
                    <a:pt x="284" y="199"/>
                  </a:lnTo>
                  <a:lnTo>
                    <a:pt x="284" y="140"/>
                  </a:lnTo>
                  <a:lnTo>
                    <a:pt x="350" y="104"/>
                  </a:lnTo>
                  <a:lnTo>
                    <a:pt x="350" y="49"/>
                  </a:lnTo>
                  <a:lnTo>
                    <a:pt x="313" y="0"/>
                  </a:lnTo>
                  <a:lnTo>
                    <a:pt x="212" y="0"/>
                  </a:lnTo>
                  <a:lnTo>
                    <a:pt x="164" y="11"/>
                  </a:lnTo>
                  <a:lnTo>
                    <a:pt x="46" y="59"/>
                  </a:lnTo>
                  <a:lnTo>
                    <a:pt x="0" y="128"/>
                  </a:lnTo>
                  <a:lnTo>
                    <a:pt x="0" y="209"/>
                  </a:lnTo>
                  <a:lnTo>
                    <a:pt x="119" y="223"/>
                  </a:lnTo>
                  <a:lnTo>
                    <a:pt x="156" y="291"/>
                  </a:lnTo>
                  <a:lnTo>
                    <a:pt x="212" y="265"/>
                  </a:lnTo>
                  <a:lnTo>
                    <a:pt x="240" y="255"/>
                  </a:lnTo>
                  <a:close/>
                </a:path>
              </a:pathLst>
            </a:custGeom>
            <a:solidFill>
              <a:srgbClr val="0000FF"/>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4" name="Freeform 21"/>
            <p:cNvSpPr>
              <a:spLocks noChangeAspect="1"/>
            </p:cNvSpPr>
            <p:nvPr/>
          </p:nvSpPr>
          <p:spPr bwMode="auto">
            <a:xfrm>
              <a:off x="243" y="3368"/>
              <a:ext cx="41" cy="43"/>
            </a:xfrm>
            <a:custGeom>
              <a:avLst/>
              <a:gdLst>
                <a:gd name="T0" fmla="*/ 0 w 156"/>
                <a:gd name="T1" fmla="*/ 1 h 174"/>
                <a:gd name="T2" fmla="*/ 0 w 156"/>
                <a:gd name="T3" fmla="*/ 0 h 174"/>
                <a:gd name="T4" fmla="*/ 1 w 156"/>
                <a:gd name="T5" fmla="*/ 0 h 174"/>
                <a:gd name="T6" fmla="*/ 1 w 156"/>
                <a:gd name="T7" fmla="*/ 0 h 174"/>
                <a:gd name="T8" fmla="*/ 1 w 156"/>
                <a:gd name="T9" fmla="*/ 0 h 174"/>
                <a:gd name="T10" fmla="*/ 0 w 156"/>
                <a:gd name="T11" fmla="*/ 0 h 174"/>
                <a:gd name="T12" fmla="*/ 0 w 156"/>
                <a:gd name="T13" fmla="*/ 0 h 174"/>
                <a:gd name="T14" fmla="*/ 0 w 156"/>
                <a:gd name="T15" fmla="*/ 0 h 174"/>
                <a:gd name="T16" fmla="*/ 0 w 156"/>
                <a:gd name="T17" fmla="*/ 1 h 174"/>
                <a:gd name="T18" fmla="*/ 0 w 156"/>
                <a:gd name="T19" fmla="*/ 1 h 174"/>
                <a:gd name="T20" fmla="*/ 0 w 156"/>
                <a:gd name="T21" fmla="*/ 1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
                <a:gd name="T34" fmla="*/ 0 h 174"/>
                <a:gd name="T35" fmla="*/ 156 w 156"/>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 h="174">
                  <a:moveTo>
                    <a:pt x="19" y="174"/>
                  </a:moveTo>
                  <a:lnTo>
                    <a:pt x="43" y="104"/>
                  </a:lnTo>
                  <a:lnTo>
                    <a:pt x="119" y="71"/>
                  </a:lnTo>
                  <a:lnTo>
                    <a:pt x="119" y="49"/>
                  </a:lnTo>
                  <a:lnTo>
                    <a:pt x="156" y="0"/>
                  </a:lnTo>
                  <a:lnTo>
                    <a:pt x="100" y="0"/>
                  </a:lnTo>
                  <a:lnTo>
                    <a:pt x="64" y="59"/>
                  </a:lnTo>
                  <a:lnTo>
                    <a:pt x="7" y="71"/>
                  </a:lnTo>
                  <a:lnTo>
                    <a:pt x="0" y="174"/>
                  </a:lnTo>
                  <a:lnTo>
                    <a:pt x="19" y="174"/>
                  </a:lnTo>
                  <a:close/>
                </a:path>
              </a:pathLst>
            </a:custGeom>
            <a:solidFill>
              <a:srgbClr val="001454"/>
            </a:solidFill>
            <a:ln w="3175">
              <a:solidFill>
                <a:srgbClr val="000000"/>
              </a:solidFill>
              <a:round/>
              <a:headEnd/>
              <a:tailEnd/>
            </a:ln>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5" name="Freeform 22"/>
            <p:cNvSpPr>
              <a:spLocks noChangeAspect="1"/>
            </p:cNvSpPr>
            <p:nvPr/>
          </p:nvSpPr>
          <p:spPr bwMode="auto">
            <a:xfrm>
              <a:off x="889" y="3672"/>
              <a:ext cx="217" cy="232"/>
            </a:xfrm>
            <a:custGeom>
              <a:avLst/>
              <a:gdLst>
                <a:gd name="T0" fmla="*/ 1 w 860"/>
                <a:gd name="T1" fmla="*/ 4 h 917"/>
                <a:gd name="T2" fmla="*/ 1 w 860"/>
                <a:gd name="T3" fmla="*/ 4 h 917"/>
                <a:gd name="T4" fmla="*/ 1 w 860"/>
                <a:gd name="T5" fmla="*/ 3 h 917"/>
                <a:gd name="T6" fmla="*/ 2 w 860"/>
                <a:gd name="T7" fmla="*/ 3 h 917"/>
                <a:gd name="T8" fmla="*/ 2 w 860"/>
                <a:gd name="T9" fmla="*/ 3 h 917"/>
                <a:gd name="T10" fmla="*/ 2 w 860"/>
                <a:gd name="T11" fmla="*/ 3 h 917"/>
                <a:gd name="T12" fmla="*/ 3 w 860"/>
                <a:gd name="T13" fmla="*/ 3 h 917"/>
                <a:gd name="T14" fmla="*/ 3 w 860"/>
                <a:gd name="T15" fmla="*/ 3 h 917"/>
                <a:gd name="T16" fmla="*/ 3 w 860"/>
                <a:gd name="T17" fmla="*/ 2 h 917"/>
                <a:gd name="T18" fmla="*/ 3 w 860"/>
                <a:gd name="T19" fmla="*/ 2 h 917"/>
                <a:gd name="T20" fmla="*/ 3 w 860"/>
                <a:gd name="T21" fmla="*/ 2 h 917"/>
                <a:gd name="T22" fmla="*/ 3 w 860"/>
                <a:gd name="T23" fmla="*/ 2 h 917"/>
                <a:gd name="T24" fmla="*/ 3 w 860"/>
                <a:gd name="T25" fmla="*/ 1 h 917"/>
                <a:gd name="T26" fmla="*/ 3 w 860"/>
                <a:gd name="T27" fmla="*/ 2 h 917"/>
                <a:gd name="T28" fmla="*/ 3 w 860"/>
                <a:gd name="T29" fmla="*/ 1 h 917"/>
                <a:gd name="T30" fmla="*/ 3 w 860"/>
                <a:gd name="T31" fmla="*/ 1 h 917"/>
                <a:gd name="T32" fmla="*/ 2 w 860"/>
                <a:gd name="T33" fmla="*/ 1 h 917"/>
                <a:gd name="T34" fmla="*/ 2 w 860"/>
                <a:gd name="T35" fmla="*/ 1 h 917"/>
                <a:gd name="T36" fmla="*/ 2 w 860"/>
                <a:gd name="T37" fmla="*/ 0 h 917"/>
                <a:gd name="T38" fmla="*/ 1 w 860"/>
                <a:gd name="T39" fmla="*/ 0 h 917"/>
                <a:gd name="T40" fmla="*/ 1 w 860"/>
                <a:gd name="T41" fmla="*/ 0 h 917"/>
                <a:gd name="T42" fmla="*/ 1 w 860"/>
                <a:gd name="T43" fmla="*/ 1 h 917"/>
                <a:gd name="T44" fmla="*/ 1 w 860"/>
                <a:gd name="T45" fmla="*/ 1 h 917"/>
                <a:gd name="T46" fmla="*/ 1 w 860"/>
                <a:gd name="T47" fmla="*/ 1 h 917"/>
                <a:gd name="T48" fmla="*/ 1 w 860"/>
                <a:gd name="T49" fmla="*/ 1 h 917"/>
                <a:gd name="T50" fmla="*/ 1 w 860"/>
                <a:gd name="T51" fmla="*/ 1 h 917"/>
                <a:gd name="T52" fmla="*/ 0 w 860"/>
                <a:gd name="T53" fmla="*/ 1 h 917"/>
                <a:gd name="T54" fmla="*/ 0 w 860"/>
                <a:gd name="T55" fmla="*/ 2 h 917"/>
                <a:gd name="T56" fmla="*/ 1 w 860"/>
                <a:gd name="T57" fmla="*/ 3 h 917"/>
                <a:gd name="T58" fmla="*/ 1 w 860"/>
                <a:gd name="T59" fmla="*/ 3 h 917"/>
                <a:gd name="T60" fmla="*/ 1 w 860"/>
                <a:gd name="T61" fmla="*/ 3 h 917"/>
                <a:gd name="T62" fmla="*/ 1 w 860"/>
                <a:gd name="T63" fmla="*/ 4 h 917"/>
                <a:gd name="T64" fmla="*/ 1 w 860"/>
                <a:gd name="T65" fmla="*/ 4 h 917"/>
                <a:gd name="T66" fmla="*/ 1 w 860"/>
                <a:gd name="T67" fmla="*/ 4 h 917"/>
                <a:gd name="T68" fmla="*/ 1 w 860"/>
                <a:gd name="T69" fmla="*/ 4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7" y="893"/>
                  </a:moveTo>
                  <a:lnTo>
                    <a:pt x="341" y="873"/>
                  </a:lnTo>
                  <a:lnTo>
                    <a:pt x="333" y="838"/>
                  </a:lnTo>
                  <a:lnTo>
                    <a:pt x="433" y="779"/>
                  </a:lnTo>
                  <a:lnTo>
                    <a:pt x="516" y="672"/>
                  </a:lnTo>
                  <a:lnTo>
                    <a:pt x="573" y="722"/>
                  </a:lnTo>
                  <a:lnTo>
                    <a:pt x="682" y="662"/>
                  </a:lnTo>
                  <a:lnTo>
                    <a:pt x="739" y="627"/>
                  </a:lnTo>
                  <a:lnTo>
                    <a:pt x="766" y="571"/>
                  </a:lnTo>
                  <a:lnTo>
                    <a:pt x="849" y="522"/>
                  </a:lnTo>
                  <a:lnTo>
                    <a:pt x="860" y="476"/>
                  </a:lnTo>
                  <a:lnTo>
                    <a:pt x="776" y="453"/>
                  </a:lnTo>
                  <a:lnTo>
                    <a:pt x="739" y="328"/>
                  </a:lnTo>
                  <a:lnTo>
                    <a:pt x="657" y="347"/>
                  </a:lnTo>
                  <a:lnTo>
                    <a:pt x="657" y="268"/>
                  </a:lnTo>
                  <a:lnTo>
                    <a:pt x="618" y="223"/>
                  </a:lnTo>
                  <a:lnTo>
                    <a:pt x="490" y="141"/>
                  </a:lnTo>
                  <a:lnTo>
                    <a:pt x="395" y="129"/>
                  </a:lnTo>
                  <a:lnTo>
                    <a:pt x="350" y="83"/>
                  </a:lnTo>
                  <a:lnTo>
                    <a:pt x="147" y="0"/>
                  </a:lnTo>
                  <a:lnTo>
                    <a:pt x="120" y="25"/>
                  </a:lnTo>
                  <a:lnTo>
                    <a:pt x="120" y="94"/>
                  </a:lnTo>
                  <a:lnTo>
                    <a:pt x="157" y="116"/>
                  </a:lnTo>
                  <a:lnTo>
                    <a:pt x="157" y="188"/>
                  </a:lnTo>
                  <a:lnTo>
                    <a:pt x="128" y="233"/>
                  </a:lnTo>
                  <a:lnTo>
                    <a:pt x="100" y="268"/>
                  </a:lnTo>
                  <a:lnTo>
                    <a:pt x="47" y="280"/>
                  </a:lnTo>
                  <a:lnTo>
                    <a:pt x="0" y="370"/>
                  </a:lnTo>
                  <a:lnTo>
                    <a:pt x="109" y="605"/>
                  </a:lnTo>
                  <a:lnTo>
                    <a:pt x="109" y="755"/>
                  </a:lnTo>
                  <a:lnTo>
                    <a:pt x="90" y="800"/>
                  </a:lnTo>
                  <a:lnTo>
                    <a:pt x="109" y="860"/>
                  </a:lnTo>
                  <a:lnTo>
                    <a:pt x="238" y="917"/>
                  </a:lnTo>
                  <a:lnTo>
                    <a:pt x="277" y="893"/>
                  </a:lnTo>
                  <a:close/>
                </a:path>
              </a:pathLst>
            </a:custGeom>
            <a:solidFill>
              <a:schemeClr val="tx1"/>
            </a:solidFill>
            <a:ln w="3175">
              <a:solidFill>
                <a:srgbClr val="000000"/>
              </a:solidFill>
              <a:round/>
              <a:headEnd/>
              <a:tailEnd/>
            </a:ln>
            <a:effectLst/>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6" name="Freeform 23"/>
            <p:cNvSpPr>
              <a:spLocks noChangeAspect="1"/>
            </p:cNvSpPr>
            <p:nvPr/>
          </p:nvSpPr>
          <p:spPr bwMode="auto">
            <a:xfrm>
              <a:off x="773" y="3523"/>
              <a:ext cx="127" cy="83"/>
            </a:xfrm>
            <a:custGeom>
              <a:avLst/>
              <a:gdLst>
                <a:gd name="T0" fmla="*/ 2 w 509"/>
                <a:gd name="T1" fmla="*/ 1 h 325"/>
                <a:gd name="T2" fmla="*/ 2 w 509"/>
                <a:gd name="T3" fmla="*/ 0 h 325"/>
                <a:gd name="T4" fmla="*/ 1 w 509"/>
                <a:gd name="T5" fmla="*/ 0 h 325"/>
                <a:gd name="T6" fmla="*/ 1 w 509"/>
                <a:gd name="T7" fmla="*/ 0 h 325"/>
                <a:gd name="T8" fmla="*/ 1 w 509"/>
                <a:gd name="T9" fmla="*/ 0 h 325"/>
                <a:gd name="T10" fmla="*/ 1 w 509"/>
                <a:gd name="T11" fmla="*/ 0 h 325"/>
                <a:gd name="T12" fmla="*/ 1 w 509"/>
                <a:gd name="T13" fmla="*/ 0 h 325"/>
                <a:gd name="T14" fmla="*/ 0 w 509"/>
                <a:gd name="T15" fmla="*/ 0 h 325"/>
                <a:gd name="T16" fmla="*/ 0 w 509"/>
                <a:gd name="T17" fmla="*/ 0 h 325"/>
                <a:gd name="T18" fmla="*/ 0 w 509"/>
                <a:gd name="T19" fmla="*/ 0 h 325"/>
                <a:gd name="T20" fmla="*/ 0 w 509"/>
                <a:gd name="T21" fmla="*/ 0 h 325"/>
                <a:gd name="T22" fmla="*/ 0 w 509"/>
                <a:gd name="T23" fmla="*/ 0 h 325"/>
                <a:gd name="T24" fmla="*/ 0 w 509"/>
                <a:gd name="T25" fmla="*/ 1 h 325"/>
                <a:gd name="T26" fmla="*/ 1 w 509"/>
                <a:gd name="T27" fmla="*/ 1 h 325"/>
                <a:gd name="T28" fmla="*/ 0 w 509"/>
                <a:gd name="T29" fmla="*/ 1 h 325"/>
                <a:gd name="T30" fmla="*/ 1 w 509"/>
                <a:gd name="T31" fmla="*/ 1 h 325"/>
                <a:gd name="T32" fmla="*/ 1 w 509"/>
                <a:gd name="T33" fmla="*/ 1 h 325"/>
                <a:gd name="T34" fmla="*/ 2 w 509"/>
                <a:gd name="T35" fmla="*/ 1 h 325"/>
                <a:gd name="T36" fmla="*/ 2 w 509"/>
                <a:gd name="T37" fmla="*/ 1 h 325"/>
                <a:gd name="T38" fmla="*/ 2 w 509"/>
                <a:gd name="T39" fmla="*/ 1 h 3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9"/>
                <a:gd name="T61" fmla="*/ 0 h 325"/>
                <a:gd name="T62" fmla="*/ 509 w 509"/>
                <a:gd name="T63" fmla="*/ 325 h 3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9" h="325">
                  <a:moveTo>
                    <a:pt x="509" y="219"/>
                  </a:moveTo>
                  <a:lnTo>
                    <a:pt x="509" y="152"/>
                  </a:lnTo>
                  <a:lnTo>
                    <a:pt x="417" y="128"/>
                  </a:lnTo>
                  <a:lnTo>
                    <a:pt x="400" y="80"/>
                  </a:lnTo>
                  <a:lnTo>
                    <a:pt x="361" y="80"/>
                  </a:lnTo>
                  <a:lnTo>
                    <a:pt x="325" y="27"/>
                  </a:lnTo>
                  <a:lnTo>
                    <a:pt x="224" y="27"/>
                  </a:lnTo>
                  <a:lnTo>
                    <a:pt x="151" y="80"/>
                  </a:lnTo>
                  <a:lnTo>
                    <a:pt x="95" y="0"/>
                  </a:lnTo>
                  <a:lnTo>
                    <a:pt x="49" y="0"/>
                  </a:lnTo>
                  <a:lnTo>
                    <a:pt x="0" y="48"/>
                  </a:lnTo>
                  <a:lnTo>
                    <a:pt x="30" y="128"/>
                  </a:lnTo>
                  <a:lnTo>
                    <a:pt x="112" y="177"/>
                  </a:lnTo>
                  <a:lnTo>
                    <a:pt x="175" y="245"/>
                  </a:lnTo>
                  <a:lnTo>
                    <a:pt x="159" y="280"/>
                  </a:lnTo>
                  <a:lnTo>
                    <a:pt x="271" y="325"/>
                  </a:lnTo>
                  <a:lnTo>
                    <a:pt x="352" y="269"/>
                  </a:lnTo>
                  <a:lnTo>
                    <a:pt x="447" y="269"/>
                  </a:lnTo>
                  <a:lnTo>
                    <a:pt x="509" y="219"/>
                  </a:lnTo>
                  <a:close/>
                </a:path>
              </a:pathLst>
            </a:custGeom>
            <a:solidFill>
              <a:schemeClr val="tx1"/>
            </a:solidFill>
            <a:ln w="3175">
              <a:solidFill>
                <a:srgbClr val="000000"/>
              </a:solidFill>
              <a:round/>
              <a:headEnd/>
              <a:tailEnd/>
            </a:ln>
            <a:effectLst/>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7" name="Freeform 24"/>
            <p:cNvSpPr>
              <a:spLocks noChangeAspect="1"/>
            </p:cNvSpPr>
            <p:nvPr/>
          </p:nvSpPr>
          <p:spPr bwMode="auto">
            <a:xfrm>
              <a:off x="776" y="3589"/>
              <a:ext cx="29" cy="28"/>
            </a:xfrm>
            <a:custGeom>
              <a:avLst/>
              <a:gdLst>
                <a:gd name="T0" fmla="*/ 0 w 111"/>
                <a:gd name="T1" fmla="*/ 0 h 115"/>
                <a:gd name="T2" fmla="*/ 0 w 111"/>
                <a:gd name="T3" fmla="*/ 0 h 115"/>
                <a:gd name="T4" fmla="*/ 0 w 111"/>
                <a:gd name="T5" fmla="*/ 0 h 115"/>
                <a:gd name="T6" fmla="*/ 0 w 111"/>
                <a:gd name="T7" fmla="*/ 0 h 115"/>
                <a:gd name="T8" fmla="*/ 0 w 111"/>
                <a:gd name="T9" fmla="*/ 0 h 115"/>
                <a:gd name="T10" fmla="*/ 0 w 111"/>
                <a:gd name="T11" fmla="*/ 0 h 115"/>
                <a:gd name="T12" fmla="*/ 0 60000 65536"/>
                <a:gd name="T13" fmla="*/ 0 60000 65536"/>
                <a:gd name="T14" fmla="*/ 0 60000 65536"/>
                <a:gd name="T15" fmla="*/ 0 60000 65536"/>
                <a:gd name="T16" fmla="*/ 0 60000 65536"/>
                <a:gd name="T17" fmla="*/ 0 60000 65536"/>
                <a:gd name="T18" fmla="*/ 0 w 111"/>
                <a:gd name="T19" fmla="*/ 0 h 115"/>
                <a:gd name="T20" fmla="*/ 111 w 11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11" h="115">
                  <a:moveTo>
                    <a:pt x="111" y="107"/>
                  </a:moveTo>
                  <a:lnTo>
                    <a:pt x="92" y="0"/>
                  </a:lnTo>
                  <a:lnTo>
                    <a:pt x="0" y="91"/>
                  </a:lnTo>
                  <a:lnTo>
                    <a:pt x="10" y="115"/>
                  </a:lnTo>
                  <a:lnTo>
                    <a:pt x="111" y="107"/>
                  </a:lnTo>
                  <a:close/>
                </a:path>
              </a:pathLst>
            </a:custGeom>
            <a:solidFill>
              <a:schemeClr val="tx1"/>
            </a:solidFill>
            <a:ln w="3175">
              <a:solidFill>
                <a:srgbClr val="000000"/>
              </a:solidFill>
              <a:round/>
              <a:headEnd/>
              <a:tailEnd/>
            </a:ln>
            <a:effectLst>
              <a:outerShdw blurRad="63500" dist="38100" dir="2700000" algn="tl" rotWithShape="0">
                <a:srgbClr val="000000">
                  <a:alpha val="39999"/>
                </a:srgbClr>
              </a:outerShdw>
            </a:effectLst>
          </p:spPr>
          <p:txBody>
            <a:bodyPr/>
            <a:lstStyle/>
            <a:p>
              <a:endParaRPr lang="en-US"/>
            </a:p>
          </p:txBody>
        </p:sp>
        <p:sp>
          <p:nvSpPr>
            <p:cNvPr id="38" name="Freeform 25"/>
            <p:cNvSpPr>
              <a:spLocks noChangeAspect="1"/>
            </p:cNvSpPr>
            <p:nvPr/>
          </p:nvSpPr>
          <p:spPr bwMode="auto">
            <a:xfrm>
              <a:off x="712" y="3536"/>
              <a:ext cx="41" cy="43"/>
            </a:xfrm>
            <a:custGeom>
              <a:avLst/>
              <a:gdLst>
                <a:gd name="T0" fmla="*/ 0 w 174"/>
                <a:gd name="T1" fmla="*/ 1 h 162"/>
                <a:gd name="T2" fmla="*/ 1 w 174"/>
                <a:gd name="T3" fmla="*/ 1 h 162"/>
                <a:gd name="T4" fmla="*/ 0 w 174"/>
                <a:gd name="T5" fmla="*/ 0 h 162"/>
                <a:gd name="T6" fmla="*/ 0 w 174"/>
                <a:gd name="T7" fmla="*/ 0 h 162"/>
                <a:gd name="T8" fmla="*/ 0 w 174"/>
                <a:gd name="T9" fmla="*/ 0 h 162"/>
                <a:gd name="T10" fmla="*/ 0 w 174"/>
                <a:gd name="T11" fmla="*/ 0 h 162"/>
                <a:gd name="T12" fmla="*/ 0 w 174"/>
                <a:gd name="T13" fmla="*/ 1 h 162"/>
                <a:gd name="T14" fmla="*/ 0 w 174"/>
                <a:gd name="T15" fmla="*/ 1 h 162"/>
                <a:gd name="T16" fmla="*/ 0 w 174"/>
                <a:gd name="T17" fmla="*/ 1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2"/>
                <a:gd name="T29" fmla="*/ 174 w 174"/>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2">
                  <a:moveTo>
                    <a:pt x="155" y="162"/>
                  </a:moveTo>
                  <a:lnTo>
                    <a:pt x="174" y="104"/>
                  </a:lnTo>
                  <a:lnTo>
                    <a:pt x="116" y="47"/>
                  </a:lnTo>
                  <a:lnTo>
                    <a:pt x="110" y="0"/>
                  </a:lnTo>
                  <a:lnTo>
                    <a:pt x="0" y="0"/>
                  </a:lnTo>
                  <a:lnTo>
                    <a:pt x="0" y="56"/>
                  </a:lnTo>
                  <a:lnTo>
                    <a:pt x="54" y="104"/>
                  </a:lnTo>
                  <a:lnTo>
                    <a:pt x="155" y="162"/>
                  </a:lnTo>
                  <a:close/>
                </a:path>
              </a:pathLst>
            </a:custGeom>
            <a:solidFill>
              <a:schemeClr val="tx1"/>
            </a:solidFill>
            <a:ln w="3175">
              <a:solidFill>
                <a:srgbClr val="000000"/>
              </a:solidFill>
              <a:round/>
              <a:headEnd/>
              <a:tailEnd/>
            </a:ln>
            <a:effectLst/>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9" name="Freeform 26"/>
            <p:cNvSpPr>
              <a:spLocks noChangeAspect="1"/>
            </p:cNvSpPr>
            <p:nvPr/>
          </p:nvSpPr>
          <p:spPr bwMode="auto">
            <a:xfrm>
              <a:off x="669" y="3485"/>
              <a:ext cx="101" cy="34"/>
            </a:xfrm>
            <a:custGeom>
              <a:avLst/>
              <a:gdLst>
                <a:gd name="T0" fmla="*/ 2 w 408"/>
                <a:gd name="T1" fmla="*/ 0 h 139"/>
                <a:gd name="T2" fmla="*/ 2 w 408"/>
                <a:gd name="T3" fmla="*/ 0 h 139"/>
                <a:gd name="T4" fmla="*/ 1 w 408"/>
                <a:gd name="T5" fmla="*/ 0 h 139"/>
                <a:gd name="T6" fmla="*/ 0 w 408"/>
                <a:gd name="T7" fmla="*/ 0 h 139"/>
                <a:gd name="T8" fmla="*/ 0 w 408"/>
                <a:gd name="T9" fmla="*/ 0 h 139"/>
                <a:gd name="T10" fmla="*/ 0 w 408"/>
                <a:gd name="T11" fmla="*/ 1 h 139"/>
                <a:gd name="T12" fmla="*/ 1 w 408"/>
                <a:gd name="T13" fmla="*/ 1 h 139"/>
                <a:gd name="T14" fmla="*/ 1 w 408"/>
                <a:gd name="T15" fmla="*/ 1 h 139"/>
                <a:gd name="T16" fmla="*/ 1 w 408"/>
                <a:gd name="T17" fmla="*/ 1 h 139"/>
                <a:gd name="T18" fmla="*/ 1 w 408"/>
                <a:gd name="T19" fmla="*/ 1 h 139"/>
                <a:gd name="T20" fmla="*/ 2 w 408"/>
                <a:gd name="T21" fmla="*/ 1 h 139"/>
                <a:gd name="T22" fmla="*/ 2 w 408"/>
                <a:gd name="T23" fmla="*/ 0 h 139"/>
                <a:gd name="T24" fmla="*/ 2 w 408"/>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8"/>
                <a:gd name="T40" fmla="*/ 0 h 139"/>
                <a:gd name="T41" fmla="*/ 408 w 408"/>
                <a:gd name="T42" fmla="*/ 139 h 1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8" h="139">
                  <a:moveTo>
                    <a:pt x="408" y="58"/>
                  </a:moveTo>
                  <a:lnTo>
                    <a:pt x="370" y="22"/>
                  </a:lnTo>
                  <a:lnTo>
                    <a:pt x="270" y="58"/>
                  </a:lnTo>
                  <a:lnTo>
                    <a:pt x="29" y="0"/>
                  </a:lnTo>
                  <a:lnTo>
                    <a:pt x="0" y="70"/>
                  </a:lnTo>
                  <a:lnTo>
                    <a:pt x="0" y="105"/>
                  </a:lnTo>
                  <a:lnTo>
                    <a:pt x="113" y="115"/>
                  </a:lnTo>
                  <a:lnTo>
                    <a:pt x="170" y="88"/>
                  </a:lnTo>
                  <a:lnTo>
                    <a:pt x="224" y="139"/>
                  </a:lnTo>
                  <a:lnTo>
                    <a:pt x="315" y="139"/>
                  </a:lnTo>
                  <a:lnTo>
                    <a:pt x="370" y="105"/>
                  </a:lnTo>
                  <a:lnTo>
                    <a:pt x="408" y="58"/>
                  </a:lnTo>
                  <a:close/>
                </a:path>
              </a:pathLst>
            </a:custGeom>
            <a:solidFill>
              <a:schemeClr val="tx1"/>
            </a:solidFill>
            <a:ln w="3175">
              <a:solidFill>
                <a:srgbClr val="000000"/>
              </a:solidFill>
              <a:round/>
              <a:headEnd/>
              <a:tailEnd/>
            </a:ln>
            <a:effectLst/>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40" name="Freeform 27"/>
            <p:cNvSpPr>
              <a:spLocks noChangeAspect="1"/>
            </p:cNvSpPr>
            <p:nvPr/>
          </p:nvSpPr>
          <p:spPr bwMode="auto">
            <a:xfrm>
              <a:off x="498" y="3402"/>
              <a:ext cx="110" cy="83"/>
            </a:xfrm>
            <a:custGeom>
              <a:avLst/>
              <a:gdLst>
                <a:gd name="T0" fmla="*/ 2 w 435"/>
                <a:gd name="T1" fmla="*/ 1 h 324"/>
                <a:gd name="T2" fmla="*/ 2 w 435"/>
                <a:gd name="T3" fmla="*/ 1 h 324"/>
                <a:gd name="T4" fmla="*/ 2 w 435"/>
                <a:gd name="T5" fmla="*/ 1 h 324"/>
                <a:gd name="T6" fmla="*/ 2 w 435"/>
                <a:gd name="T7" fmla="*/ 1 h 324"/>
                <a:gd name="T8" fmla="*/ 2 w 435"/>
                <a:gd name="T9" fmla="*/ 1 h 324"/>
                <a:gd name="T10" fmla="*/ 1 w 435"/>
                <a:gd name="T11" fmla="*/ 1 h 324"/>
                <a:gd name="T12" fmla="*/ 1 w 435"/>
                <a:gd name="T13" fmla="*/ 1 h 324"/>
                <a:gd name="T14" fmla="*/ 1 w 435"/>
                <a:gd name="T15" fmla="*/ 0 h 324"/>
                <a:gd name="T16" fmla="*/ 1 w 435"/>
                <a:gd name="T17" fmla="*/ 0 h 324"/>
                <a:gd name="T18" fmla="*/ 1 w 435"/>
                <a:gd name="T19" fmla="*/ 0 h 324"/>
                <a:gd name="T20" fmla="*/ 0 w 435"/>
                <a:gd name="T21" fmla="*/ 0 h 324"/>
                <a:gd name="T22" fmla="*/ 0 w 435"/>
                <a:gd name="T23" fmla="*/ 1 h 324"/>
                <a:gd name="T24" fmla="*/ 1 w 435"/>
                <a:gd name="T25" fmla="*/ 1 h 324"/>
                <a:gd name="T26" fmla="*/ 1 w 435"/>
                <a:gd name="T27" fmla="*/ 1 h 324"/>
                <a:gd name="T28" fmla="*/ 1 w 435"/>
                <a:gd name="T29" fmla="*/ 1 h 324"/>
                <a:gd name="T30" fmla="*/ 1 w 435"/>
                <a:gd name="T31" fmla="*/ 1 h 324"/>
                <a:gd name="T32" fmla="*/ 1 w 435"/>
                <a:gd name="T33" fmla="*/ 1 h 324"/>
                <a:gd name="T34" fmla="*/ 1 w 435"/>
                <a:gd name="T35" fmla="*/ 1 h 324"/>
                <a:gd name="T36" fmla="*/ 2 w 435"/>
                <a:gd name="T37" fmla="*/ 1 h 324"/>
                <a:gd name="T38" fmla="*/ 2 w 435"/>
                <a:gd name="T39" fmla="*/ 1 h 3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4"/>
                <a:gd name="T62" fmla="*/ 435 w 435"/>
                <a:gd name="T63" fmla="*/ 324 h 3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4">
                  <a:moveTo>
                    <a:pt x="426" y="288"/>
                  </a:moveTo>
                  <a:lnTo>
                    <a:pt x="435" y="253"/>
                  </a:lnTo>
                  <a:lnTo>
                    <a:pt x="390" y="242"/>
                  </a:lnTo>
                  <a:lnTo>
                    <a:pt x="390" y="162"/>
                  </a:lnTo>
                  <a:lnTo>
                    <a:pt x="342" y="196"/>
                  </a:lnTo>
                  <a:lnTo>
                    <a:pt x="297" y="115"/>
                  </a:lnTo>
                  <a:lnTo>
                    <a:pt x="333" y="115"/>
                  </a:lnTo>
                  <a:lnTo>
                    <a:pt x="241" y="0"/>
                  </a:lnTo>
                  <a:lnTo>
                    <a:pt x="184" y="0"/>
                  </a:lnTo>
                  <a:lnTo>
                    <a:pt x="129" y="92"/>
                  </a:lnTo>
                  <a:lnTo>
                    <a:pt x="0" y="92"/>
                  </a:lnTo>
                  <a:lnTo>
                    <a:pt x="48" y="208"/>
                  </a:lnTo>
                  <a:lnTo>
                    <a:pt x="100" y="300"/>
                  </a:lnTo>
                  <a:lnTo>
                    <a:pt x="222" y="300"/>
                  </a:lnTo>
                  <a:lnTo>
                    <a:pt x="196" y="253"/>
                  </a:lnTo>
                  <a:lnTo>
                    <a:pt x="259" y="253"/>
                  </a:lnTo>
                  <a:lnTo>
                    <a:pt x="287" y="268"/>
                  </a:lnTo>
                  <a:lnTo>
                    <a:pt x="323" y="324"/>
                  </a:lnTo>
                  <a:lnTo>
                    <a:pt x="426" y="288"/>
                  </a:lnTo>
                  <a:close/>
                </a:path>
              </a:pathLst>
            </a:custGeom>
            <a:solidFill>
              <a:schemeClr val="tx1"/>
            </a:solidFill>
            <a:ln w="3175">
              <a:solidFill>
                <a:srgbClr val="000000"/>
              </a:solidFill>
              <a:round/>
              <a:headEnd/>
              <a:tailEnd/>
            </a:ln>
            <a:effectLst/>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41" name="Freeform 28"/>
            <p:cNvSpPr>
              <a:spLocks noChangeAspect="1"/>
            </p:cNvSpPr>
            <p:nvPr/>
          </p:nvSpPr>
          <p:spPr bwMode="auto">
            <a:xfrm>
              <a:off x="315" y="3317"/>
              <a:ext cx="90" cy="72"/>
            </a:xfrm>
            <a:custGeom>
              <a:avLst/>
              <a:gdLst>
                <a:gd name="T0" fmla="*/ 1 w 352"/>
                <a:gd name="T1" fmla="*/ 1 h 289"/>
                <a:gd name="T2" fmla="*/ 1 w 352"/>
                <a:gd name="T3" fmla="*/ 1 h 289"/>
                <a:gd name="T4" fmla="*/ 1 w 352"/>
                <a:gd name="T5" fmla="*/ 1 h 289"/>
                <a:gd name="T6" fmla="*/ 1 w 352"/>
                <a:gd name="T7" fmla="*/ 0 h 289"/>
                <a:gd name="T8" fmla="*/ 1 w 352"/>
                <a:gd name="T9" fmla="*/ 0 h 289"/>
                <a:gd name="T10" fmla="*/ 1 w 352"/>
                <a:gd name="T11" fmla="*/ 0 h 289"/>
                <a:gd name="T12" fmla="*/ 1 w 352"/>
                <a:gd name="T13" fmla="*/ 0 h 289"/>
                <a:gd name="T14" fmla="*/ 1 w 352"/>
                <a:gd name="T15" fmla="*/ 0 h 289"/>
                <a:gd name="T16" fmla="*/ 1 w 352"/>
                <a:gd name="T17" fmla="*/ 0 h 289"/>
                <a:gd name="T18" fmla="*/ 0 w 352"/>
                <a:gd name="T19" fmla="*/ 0 h 289"/>
                <a:gd name="T20" fmla="*/ 0 w 352"/>
                <a:gd name="T21" fmla="*/ 0 h 289"/>
                <a:gd name="T22" fmla="*/ 0 w 352"/>
                <a:gd name="T23" fmla="*/ 1 h 289"/>
                <a:gd name="T24" fmla="*/ 1 w 352"/>
                <a:gd name="T25" fmla="*/ 1 h 289"/>
                <a:gd name="T26" fmla="*/ 1 w 352"/>
                <a:gd name="T27" fmla="*/ 1 h 289"/>
                <a:gd name="T28" fmla="*/ 1 w 352"/>
                <a:gd name="T29" fmla="*/ 1 h 289"/>
                <a:gd name="T30" fmla="*/ 1 w 352"/>
                <a:gd name="T31" fmla="*/ 1 h 289"/>
                <a:gd name="T32" fmla="*/ 1 w 352"/>
                <a:gd name="T33" fmla="*/ 1 h 28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2"/>
                <a:gd name="T52" fmla="*/ 0 h 289"/>
                <a:gd name="T53" fmla="*/ 352 w 352"/>
                <a:gd name="T54" fmla="*/ 289 h 28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2" h="289">
                  <a:moveTo>
                    <a:pt x="241" y="255"/>
                  </a:moveTo>
                  <a:lnTo>
                    <a:pt x="270" y="222"/>
                  </a:lnTo>
                  <a:lnTo>
                    <a:pt x="286" y="198"/>
                  </a:lnTo>
                  <a:lnTo>
                    <a:pt x="286" y="139"/>
                  </a:lnTo>
                  <a:lnTo>
                    <a:pt x="352" y="104"/>
                  </a:lnTo>
                  <a:lnTo>
                    <a:pt x="352" y="47"/>
                  </a:lnTo>
                  <a:lnTo>
                    <a:pt x="315" y="0"/>
                  </a:lnTo>
                  <a:lnTo>
                    <a:pt x="213" y="0"/>
                  </a:lnTo>
                  <a:lnTo>
                    <a:pt x="165" y="10"/>
                  </a:lnTo>
                  <a:lnTo>
                    <a:pt x="47" y="59"/>
                  </a:lnTo>
                  <a:lnTo>
                    <a:pt x="0" y="128"/>
                  </a:lnTo>
                  <a:lnTo>
                    <a:pt x="0" y="209"/>
                  </a:lnTo>
                  <a:lnTo>
                    <a:pt x="121" y="222"/>
                  </a:lnTo>
                  <a:lnTo>
                    <a:pt x="157" y="289"/>
                  </a:lnTo>
                  <a:lnTo>
                    <a:pt x="213" y="265"/>
                  </a:lnTo>
                  <a:lnTo>
                    <a:pt x="241" y="255"/>
                  </a:lnTo>
                  <a:close/>
                </a:path>
              </a:pathLst>
            </a:custGeom>
            <a:solidFill>
              <a:schemeClr val="tx1"/>
            </a:solidFill>
            <a:ln w="3175">
              <a:solidFill>
                <a:srgbClr val="000000"/>
              </a:solidFill>
              <a:round/>
              <a:headEnd/>
              <a:tailEnd/>
            </a:ln>
            <a:effectLst/>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42" name="Freeform 29"/>
            <p:cNvSpPr>
              <a:spLocks noChangeAspect="1"/>
            </p:cNvSpPr>
            <p:nvPr/>
          </p:nvSpPr>
          <p:spPr bwMode="auto">
            <a:xfrm>
              <a:off x="240" y="3362"/>
              <a:ext cx="38" cy="45"/>
            </a:xfrm>
            <a:custGeom>
              <a:avLst/>
              <a:gdLst>
                <a:gd name="T0" fmla="*/ 0 w 154"/>
                <a:gd name="T1" fmla="*/ 1 h 174"/>
                <a:gd name="T2" fmla="*/ 0 w 154"/>
                <a:gd name="T3" fmla="*/ 1 h 174"/>
                <a:gd name="T4" fmla="*/ 1 w 154"/>
                <a:gd name="T5" fmla="*/ 0 h 174"/>
                <a:gd name="T6" fmla="*/ 1 w 154"/>
                <a:gd name="T7" fmla="*/ 0 h 174"/>
                <a:gd name="T8" fmla="*/ 1 w 154"/>
                <a:gd name="T9" fmla="*/ 0 h 174"/>
                <a:gd name="T10" fmla="*/ 1 w 154"/>
                <a:gd name="T11" fmla="*/ 0 h 174"/>
                <a:gd name="T12" fmla="*/ 0 w 154"/>
                <a:gd name="T13" fmla="*/ 0 h 174"/>
                <a:gd name="T14" fmla="*/ 0 w 154"/>
                <a:gd name="T15" fmla="*/ 0 h 174"/>
                <a:gd name="T16" fmla="*/ 0 w 154"/>
                <a:gd name="T17" fmla="*/ 1 h 174"/>
                <a:gd name="T18" fmla="*/ 0 w 154"/>
                <a:gd name="T19" fmla="*/ 1 h 174"/>
                <a:gd name="T20" fmla="*/ 0 w 154"/>
                <a:gd name="T21" fmla="*/ 1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74"/>
                <a:gd name="T35" fmla="*/ 154 w 154"/>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74">
                  <a:moveTo>
                    <a:pt x="17" y="174"/>
                  </a:moveTo>
                  <a:lnTo>
                    <a:pt x="43" y="104"/>
                  </a:lnTo>
                  <a:lnTo>
                    <a:pt x="118" y="69"/>
                  </a:lnTo>
                  <a:lnTo>
                    <a:pt x="118" y="48"/>
                  </a:lnTo>
                  <a:lnTo>
                    <a:pt x="154" y="0"/>
                  </a:lnTo>
                  <a:lnTo>
                    <a:pt x="99" y="0"/>
                  </a:lnTo>
                  <a:lnTo>
                    <a:pt x="63" y="59"/>
                  </a:lnTo>
                  <a:lnTo>
                    <a:pt x="7" y="69"/>
                  </a:lnTo>
                  <a:lnTo>
                    <a:pt x="0" y="174"/>
                  </a:lnTo>
                  <a:lnTo>
                    <a:pt x="17" y="174"/>
                  </a:lnTo>
                  <a:close/>
                </a:path>
              </a:pathLst>
            </a:custGeom>
            <a:solidFill>
              <a:schemeClr val="tx1"/>
            </a:solidFill>
            <a:ln w="3175">
              <a:solidFill>
                <a:srgbClr val="000000"/>
              </a:solidFill>
              <a:round/>
              <a:headEnd/>
              <a:tailEnd/>
            </a:ln>
            <a:effectLst/>
          </p:spPr>
          <p:txBody>
            <a:bodyPr/>
            <a:lstStyle/>
            <a:p>
              <a:pPr algn="ctr" fontAlgn="auto">
                <a:spcBef>
                  <a:spcPts val="0"/>
                </a:spcBef>
                <a:spcAft>
                  <a:spcPts val="0"/>
                </a:spcAft>
                <a:defRPr/>
              </a:pPr>
              <a:endParaRPr lang="en-US" kern="0" dirty="0">
                <a:solidFill>
                  <a:sysClr val="windowText" lastClr="000000"/>
                </a:solidFill>
                <a:latin typeface="+mn-lt"/>
                <a:ea typeface="+mn-ea"/>
              </a:endParaRPr>
            </a:p>
          </p:txBody>
        </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p:cNvSpPr>
            <a:spLocks noChangeArrowheads="1"/>
          </p:cNvSpPr>
          <p:nvPr/>
        </p:nvSpPr>
        <p:spPr bwMode="auto">
          <a:xfrm>
            <a:off x="0" y="146367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sz="1800"/>
          </a:p>
        </p:txBody>
      </p:sp>
      <p:graphicFrame>
        <p:nvGraphicFramePr>
          <p:cNvPr id="1712132" name="Group 4"/>
          <p:cNvGraphicFramePr>
            <a:graphicFrameLocks noGrp="1"/>
          </p:cNvGraphicFramePr>
          <p:nvPr/>
        </p:nvGraphicFramePr>
        <p:xfrm>
          <a:off x="417513" y="1484313"/>
          <a:ext cx="8428037" cy="5273039"/>
        </p:xfrm>
        <a:graphic>
          <a:graphicData uri="http://schemas.openxmlformats.org/drawingml/2006/table">
            <a:tbl>
              <a:tblPr/>
              <a:tblGrid>
                <a:gridCol w="1609725"/>
                <a:gridCol w="2941637"/>
                <a:gridCol w="1611313"/>
                <a:gridCol w="2265362"/>
              </a:tblGrid>
              <a:tr h="24288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00279F"/>
                          </a:solidFill>
                          <a:effectLst/>
                          <a:latin typeface="Arial" charset="0"/>
                          <a:ea typeface="ＭＳ Ｐゴシック" charset="0"/>
                        </a:rPr>
                        <a:t>PAY1_X </a:t>
                      </a:r>
                      <a:endParaRPr kumimoji="0" lang="en-US" sz="2400" b="1" i="0" u="none" strike="noStrike" cap="none" normalizeH="0" baseline="0" dirty="0">
                        <a:ln>
                          <a:noFill/>
                        </a:ln>
                        <a:solidFill>
                          <a:schemeClr val="bg2"/>
                        </a:solidFill>
                        <a:effectLst/>
                        <a:latin typeface="Arial" charset="0"/>
                        <a:ea typeface="ＭＳ Ｐゴシック" charset="0"/>
                      </a:endParaRP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rgbClr val="00279F"/>
                          </a:solidFill>
                          <a:effectLst/>
                          <a:latin typeface="Arial" charset="0"/>
                          <a:ea typeface="ＭＳ Ｐゴシック" charset="0"/>
                        </a:rPr>
                        <a:t>PAY1 </a:t>
                      </a:r>
                      <a:r>
                        <a:rPr kumimoji="0" lang="en-US" sz="1800" b="1" i="0" u="none" strike="noStrike" cap="none" normalizeH="0" baseline="0">
                          <a:ln>
                            <a:noFill/>
                          </a:ln>
                          <a:solidFill>
                            <a:srgbClr val="00279F"/>
                          </a:solidFill>
                          <a:effectLst/>
                          <a:latin typeface="Arial" charset="0"/>
                          <a:ea typeface="ＭＳ Ｐゴシック" charset="0"/>
                        </a:rPr>
                        <a:t>(Standardized)</a:t>
                      </a:r>
                      <a:endParaRPr kumimoji="0" lang="en-US" sz="1800" b="1" i="0" u="none" strike="noStrike" cap="none" normalizeH="0" baseline="0">
                        <a:ln>
                          <a:noFill/>
                        </a:ln>
                        <a:solidFill>
                          <a:schemeClr val="bg2"/>
                        </a:solidFill>
                        <a:effectLst/>
                        <a:latin typeface="Arial" charset="0"/>
                        <a:ea typeface="ＭＳ Ｐゴシック" charset="0"/>
                      </a:endParaRP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hMerge="1">
                  <a:txBody>
                    <a:bodyPr/>
                    <a:lstStyle/>
                    <a:p>
                      <a:endParaRPr lang="en-US"/>
                    </a:p>
                  </a:txBody>
                  <a:tcPr/>
                </a:tc>
              </a:tr>
              <a:tr h="177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a:ln>
                            <a:noFill/>
                          </a:ln>
                          <a:solidFill>
                            <a:srgbClr val="00279F"/>
                          </a:solidFill>
                          <a:effectLst/>
                          <a:latin typeface="Arial" charset="0"/>
                          <a:ea typeface="ＭＳ Ｐゴシック" charset="0"/>
                        </a:rPr>
                        <a:t>Value </a:t>
                      </a:r>
                      <a:endParaRPr kumimoji="0" lang="en-US" sz="1600" b="1" i="1" u="none" strike="noStrike" cap="none" normalizeH="0" baseline="0">
                        <a:ln>
                          <a:noFill/>
                        </a:ln>
                        <a:solidFill>
                          <a:schemeClr val="bg2"/>
                        </a:solidFill>
                        <a:effectLst/>
                        <a:latin typeface="Arial" charset="0"/>
                        <a:ea typeface="ＭＳ Ｐゴシック" charset="0"/>
                      </a:endParaRP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a:ln>
                            <a:noFill/>
                          </a:ln>
                          <a:solidFill>
                            <a:srgbClr val="00279F"/>
                          </a:solidFill>
                          <a:effectLst/>
                          <a:latin typeface="Arial" charset="0"/>
                          <a:ea typeface="ＭＳ Ｐゴシック" charset="0"/>
                        </a:rPr>
                        <a:t>Description </a:t>
                      </a:r>
                      <a:endParaRPr kumimoji="0" lang="en-US" sz="1600" b="1" i="1" u="none" strike="noStrike" cap="none" normalizeH="0" baseline="0">
                        <a:ln>
                          <a:noFill/>
                        </a:ln>
                        <a:solidFill>
                          <a:schemeClr val="bg2"/>
                        </a:solidFill>
                        <a:effectLst/>
                        <a:latin typeface="Arial" charset="0"/>
                        <a:ea typeface="ＭＳ Ｐゴシック" charset="0"/>
                      </a:endParaRP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a:ln>
                            <a:noFill/>
                          </a:ln>
                          <a:solidFill>
                            <a:srgbClr val="00279F"/>
                          </a:solidFill>
                          <a:effectLst/>
                          <a:latin typeface="Arial" charset="0"/>
                          <a:ea typeface="ＭＳ Ｐゴシック" charset="0"/>
                        </a:rPr>
                        <a:t>Value </a:t>
                      </a:r>
                      <a:endParaRPr kumimoji="0" lang="en-US" sz="1600" b="1" i="1" u="none" strike="noStrike" cap="none" normalizeH="0" baseline="0">
                        <a:ln>
                          <a:noFill/>
                        </a:ln>
                        <a:solidFill>
                          <a:schemeClr val="bg2"/>
                        </a:solidFill>
                        <a:effectLst/>
                        <a:latin typeface="Arial" charset="0"/>
                        <a:ea typeface="ＭＳ Ｐゴシック" charset="0"/>
                      </a:endParaRP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a:ln>
                            <a:noFill/>
                          </a:ln>
                          <a:solidFill>
                            <a:srgbClr val="00279F"/>
                          </a:solidFill>
                          <a:effectLst/>
                          <a:latin typeface="Arial" charset="0"/>
                          <a:ea typeface="ＭＳ Ｐゴシック" charset="0"/>
                        </a:rPr>
                        <a:t>Description </a:t>
                      </a:r>
                      <a:endParaRPr kumimoji="0" lang="en-US" sz="1600" b="1" i="1" u="none" strike="noStrike" cap="none" normalizeH="0" baseline="0">
                        <a:ln>
                          <a:noFill/>
                        </a:ln>
                        <a:solidFill>
                          <a:schemeClr val="bg2"/>
                        </a:solidFill>
                        <a:effectLst/>
                        <a:latin typeface="Arial" charset="0"/>
                        <a:ea typeface="ＭＳ Ｐゴシック" charset="0"/>
                      </a:endParaRP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010</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Medicare</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1</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Medicare</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011</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Medicare (HMO)</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vMerge="1">
                  <a:txBody>
                    <a:bodyPr/>
                    <a:lstStyle/>
                    <a:p>
                      <a:endParaRPr lang="en-US"/>
                    </a:p>
                  </a:txBody>
                  <a:tcPr/>
                </a:tc>
                <a:tc vMerge="1">
                  <a:txBody>
                    <a:bodyPr/>
                    <a:lstStyle/>
                    <a:p>
                      <a:endParaRPr lang="en-US"/>
                    </a:p>
                  </a:txBody>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012</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Medicare (Managed care - Other)</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vMerge="1">
                  <a:txBody>
                    <a:bodyPr/>
                    <a:lstStyle/>
                    <a:p>
                      <a:endParaRPr lang="en-US"/>
                    </a:p>
                  </a:txBody>
                  <a:tcPr/>
                </a:tc>
                <a:tc vMerge="1">
                  <a:txBody>
                    <a:bodyPr/>
                    <a:lstStyle/>
                    <a:p>
                      <a:endParaRPr lang="en-US"/>
                    </a:p>
                  </a:txBody>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013</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Medicare (fee for service)</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vMerge="1">
                  <a:txBody>
                    <a:bodyPr/>
                    <a:lstStyle/>
                    <a:p>
                      <a:endParaRPr lang="en-US"/>
                    </a:p>
                  </a:txBody>
                  <a:tcPr/>
                </a:tc>
                <a:tc vMerge="1">
                  <a:txBody>
                    <a:bodyPr/>
                    <a:lstStyle/>
                    <a:p>
                      <a:endParaRPr lang="en-US"/>
                    </a:p>
                  </a:txBody>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020</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Medi-Cal</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F8F8F8"/>
                    </a:solidFill>
                  </a:tcPr>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2</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F8F8F8"/>
                    </a:solidFill>
                  </a:tcPr>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Medi-Cal</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F8F8F8"/>
                    </a:solidFill>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021</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Medi-Cal (HMO)</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F8F8F8"/>
                    </a:solidFill>
                  </a:tcPr>
                </a:tc>
                <a:tc vMerge="1">
                  <a:txBody>
                    <a:bodyPr/>
                    <a:lstStyle/>
                    <a:p>
                      <a:endParaRPr lang="en-US"/>
                    </a:p>
                  </a:txBody>
                  <a:tcPr/>
                </a:tc>
                <a:tc vMerge="1">
                  <a:txBody>
                    <a:bodyPr/>
                    <a:lstStyle/>
                    <a:p>
                      <a:endParaRPr lang="en-US"/>
                    </a:p>
                  </a:txBody>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022</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Medi-Cal (Managed care - Other)</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F8F8F8"/>
                    </a:solidFill>
                  </a:tcPr>
                </a:tc>
                <a:tc vMerge="1">
                  <a:txBody>
                    <a:bodyPr/>
                    <a:lstStyle/>
                    <a:p>
                      <a:endParaRPr lang="en-US"/>
                    </a:p>
                  </a:txBody>
                  <a:tcPr/>
                </a:tc>
                <a:tc vMerge="1">
                  <a:txBody>
                    <a:bodyPr/>
                    <a:lstStyle/>
                    <a:p>
                      <a:endParaRPr lang="en-US"/>
                    </a:p>
                  </a:txBody>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023</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Medi-Cal (fee for service)</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F8F8F8"/>
                    </a:solidFill>
                  </a:tcPr>
                </a:tc>
                <a:tc vMerge="1">
                  <a:txBody>
                    <a:bodyPr/>
                    <a:lstStyle/>
                    <a:p>
                      <a:endParaRPr lang="en-US"/>
                    </a:p>
                  </a:txBody>
                  <a:tcPr/>
                </a:tc>
                <a:tc vMerge="1">
                  <a:txBody>
                    <a:bodyPr/>
                    <a:lstStyle/>
                    <a:p>
                      <a:endParaRPr lang="en-US"/>
                    </a:p>
                  </a:txBody>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030</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Private Coverage</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3</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Private insurance</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031</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Private Coverage (HMO)</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vMerge="1">
                  <a:txBody>
                    <a:bodyPr/>
                    <a:lstStyle/>
                    <a:p>
                      <a:endParaRPr lang="en-US"/>
                    </a:p>
                  </a:txBody>
                  <a:tcPr/>
                </a:tc>
                <a:tc vMerge="1">
                  <a:txBody>
                    <a:bodyPr/>
                    <a:lstStyle/>
                    <a:p>
                      <a:endParaRPr lang="en-US"/>
                    </a:p>
                  </a:txBody>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032</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Private Coverage (Managed care - Other)</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vMerge="1">
                  <a:txBody>
                    <a:bodyPr/>
                    <a:lstStyle/>
                    <a:p>
                      <a:endParaRPr lang="en-US"/>
                    </a:p>
                  </a:txBody>
                  <a:tcPr/>
                </a:tc>
                <a:tc vMerge="1">
                  <a:txBody>
                    <a:bodyPr/>
                    <a:lstStyle/>
                    <a:p>
                      <a:endParaRPr lang="en-US"/>
                    </a:p>
                  </a:txBody>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033</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Private Coverage (fee for service)</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rgbClr val="B9CAFF"/>
                    </a:solidFill>
                  </a:tcPr>
                </a:tc>
                <a:tc vMerge="1">
                  <a:txBody>
                    <a:bodyPr/>
                    <a:lstStyle/>
                    <a:p>
                      <a:endParaRPr lang="en-US"/>
                    </a:p>
                  </a:txBody>
                  <a:tcPr/>
                </a:tc>
                <a:tc vMerge="1">
                  <a:txBody>
                    <a:bodyPr/>
                    <a:lstStyle/>
                    <a:p>
                      <a:endParaRPr lang="en-US"/>
                    </a:p>
                  </a:txBody>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08n, where n=0-3</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Self-pay</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4</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Self-pay</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r>
              <a:tr h="177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 </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279F"/>
                          </a:solidFill>
                          <a:effectLst/>
                          <a:latin typeface="Arial" charset="0"/>
                          <a:ea typeface="ＭＳ Ｐゴシック" charset="0"/>
                        </a:rPr>
                        <a:t>5</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rgbClr val="00279F"/>
                          </a:solidFill>
                          <a:effectLst/>
                          <a:latin typeface="Arial" charset="0"/>
                          <a:ea typeface="ＭＳ Ｐゴシック" charset="0"/>
                        </a:rPr>
                        <a:t>No charge</a:t>
                      </a:r>
                    </a:p>
                  </a:txBody>
                  <a:tcPr anchor="ctr" horzOverflow="overflow">
                    <a:lnL w="12700" cap="flat" cmpd="sng" algn="ctr">
                      <a:solidFill>
                        <a:srgbClr val="DADADA"/>
                      </a:solidFill>
                      <a:prstDash val="solid"/>
                      <a:round/>
                      <a:headEnd type="none" w="med" len="med"/>
                      <a:tailEnd type="none" w="med" len="med"/>
                    </a:lnL>
                    <a:lnR w="12700" cap="flat" cmpd="sng" algn="ctr">
                      <a:solidFill>
                        <a:srgbClr val="DADADA"/>
                      </a:solidFill>
                      <a:prstDash val="solid"/>
                      <a:round/>
                      <a:headEnd type="none" w="med" len="med"/>
                      <a:tailEnd type="none" w="med" len="med"/>
                    </a:lnR>
                    <a:lnT w="12700" cap="flat" cmpd="sng" algn="ctr">
                      <a:solidFill>
                        <a:srgbClr val="DADADA"/>
                      </a:solidFill>
                      <a:prstDash val="solid"/>
                      <a:round/>
                      <a:headEnd type="none" w="med" len="med"/>
                      <a:tailEnd type="none" w="med" len="med"/>
                    </a:lnT>
                    <a:lnB w="12700" cap="flat" cmpd="sng" algn="ctr">
                      <a:solidFill>
                        <a:srgbClr val="DADADA"/>
                      </a:solidFill>
                      <a:prstDash val="solid"/>
                      <a:round/>
                      <a:headEnd type="none" w="med" len="med"/>
                      <a:tailEnd type="none" w="med" len="med"/>
                    </a:lnB>
                    <a:lnTlToBr>
                      <a:noFill/>
                    </a:lnTlToBr>
                    <a:lnBlToTr>
                      <a:noFill/>
                    </a:lnBlToTr>
                    <a:solidFill>
                      <a:schemeClr val="tx1"/>
                    </a:solidFill>
                  </a:tcPr>
                </a:tc>
              </a:tr>
            </a:tbl>
          </a:graphicData>
        </a:graphic>
      </p:graphicFrame>
      <p:sp>
        <p:nvSpPr>
          <p:cNvPr id="61510" name="Rectangle 74"/>
          <p:cNvSpPr>
            <a:spLocks noChangeArrowheads="1"/>
          </p:cNvSpPr>
          <p:nvPr/>
        </p:nvSpPr>
        <p:spPr bwMode="auto">
          <a:xfrm>
            <a:off x="0" y="50276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sz="1800"/>
          </a:p>
        </p:txBody>
      </p:sp>
      <p:sp>
        <p:nvSpPr>
          <p:cNvPr id="61511" name="Slide Number Placeholder 6"/>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7E94674E-EC19-1749-B30D-111F23D571D2}" type="slidenum">
              <a:rPr lang="en-US" sz="1200"/>
              <a:pPr/>
              <a:t>36</a:t>
            </a:fld>
            <a:endParaRPr lang="en-US" sz="1200"/>
          </a:p>
        </p:txBody>
      </p:sp>
      <p:sp>
        <p:nvSpPr>
          <p:cNvPr id="8" name="Rectangle 2"/>
          <p:cNvSpPr>
            <a:spLocks noGrp="1" noChangeArrowheads="1"/>
          </p:cNvSpPr>
          <p:nvPr>
            <p:ph type="title"/>
          </p:nvPr>
        </p:nvSpPr>
        <p:spPr>
          <a:xfrm>
            <a:off x="1836738" y="381000"/>
            <a:ext cx="5916612" cy="768350"/>
          </a:xfrm>
        </p:spPr>
        <p:txBody>
          <a:bodyPr/>
          <a:lstStyle/>
          <a:p>
            <a:pPr eaLnBrk="1" hangingPunct="1"/>
            <a:r>
              <a:rPr lang="en-US" dirty="0">
                <a:latin typeface="Arial" charset="0"/>
              </a:rPr>
              <a:t>Example: Payer Detail Varies by State</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a:xfrm>
            <a:off x="1836738" y="381000"/>
            <a:ext cx="6088062" cy="768350"/>
          </a:xfrm>
        </p:spPr>
        <p:txBody>
          <a:bodyPr/>
          <a:lstStyle/>
          <a:p>
            <a:pPr eaLnBrk="1" hangingPunct="1"/>
            <a:r>
              <a:rPr lang="en-US" dirty="0">
                <a:latin typeface="Arial" charset="0"/>
              </a:rPr>
              <a:t>Example: Race Detail Varies by State</a:t>
            </a:r>
          </a:p>
        </p:txBody>
      </p:sp>
      <p:graphicFrame>
        <p:nvGraphicFramePr>
          <p:cNvPr id="1188867" name="Group 3"/>
          <p:cNvGraphicFramePr>
            <a:graphicFrameLocks noGrp="1"/>
          </p:cNvGraphicFramePr>
          <p:nvPr>
            <p:ph sz="half" idx="2"/>
          </p:nvPr>
        </p:nvGraphicFramePr>
        <p:xfrm>
          <a:off x="990600" y="1524000"/>
          <a:ext cx="7302500" cy="3987998"/>
        </p:xfrm>
        <a:graphic>
          <a:graphicData uri="http://schemas.openxmlformats.org/drawingml/2006/table">
            <a:tbl>
              <a:tblPr>
                <a:tableStyleId>{C4B1156A-380E-4F78-BDF5-A606A8083BF9}</a:tableStyleId>
              </a:tblPr>
              <a:tblGrid>
                <a:gridCol w="1646238"/>
                <a:gridCol w="1858962"/>
                <a:gridCol w="1912938"/>
                <a:gridCol w="1884362"/>
              </a:tblGrid>
              <a:tr h="457164">
                <a:tc gridSpan="2">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smtClean="0">
                          <a:ln>
                            <a:noFill/>
                          </a:ln>
                          <a:effectLst/>
                        </a:rPr>
                        <a:t>RACE_X </a:t>
                      </a:r>
                      <a:endParaRPr kumimoji="0" lang="en-US" sz="2400" b="1"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hMerge="1">
                  <a:txBody>
                    <a:bodyPr/>
                    <a:lstStyle/>
                    <a:p>
                      <a:endParaRPr lang="en-US"/>
                    </a:p>
                  </a:txBody>
                  <a:tcPr/>
                </a:tc>
                <a:tc gridSpan="2">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smtClean="0">
                          <a:ln>
                            <a:noFill/>
                          </a:ln>
                          <a:effectLst/>
                        </a:rPr>
                        <a:t>RACE </a:t>
                      </a:r>
                      <a:r>
                        <a:rPr kumimoji="0" lang="en-US" sz="1800" b="1" u="none" strike="noStrike" cap="none" normalizeH="0" baseline="0" dirty="0" smtClean="0">
                          <a:ln>
                            <a:noFill/>
                          </a:ln>
                          <a:effectLst/>
                        </a:rPr>
                        <a:t>(Standardized)</a:t>
                      </a:r>
                      <a:endParaRPr kumimoji="0" lang="en-US" sz="1800" b="1" i="0" u="none" strike="noStrike" cap="none" normalizeH="0" baseline="0" dirty="0" smtClean="0">
                        <a:ln>
                          <a:noFill/>
                        </a:ln>
                        <a:solidFill>
                          <a:schemeClr val="bg2"/>
                        </a:solidFill>
                        <a:effectLst/>
                        <a:latin typeface="Verdana" pitchFamily="34" charset="0"/>
                        <a:cs typeface="Times New Roman" pitchFamily="18" charset="0"/>
                      </a:endParaRPr>
                    </a:p>
                  </a:txBody>
                  <a:tcPr marT="45716" marB="45716" anchor="ctr" horzOverflow="overflow">
                    <a:solidFill>
                      <a:schemeClr val="tx1"/>
                    </a:solidFill>
                  </a:tcPr>
                </a:tc>
                <a:tc hMerge="1">
                  <a:txBody>
                    <a:bodyPr/>
                    <a:lstStyle/>
                    <a:p>
                      <a:endParaRPr lang="en-US"/>
                    </a:p>
                  </a:txBody>
                  <a:tcPr/>
                </a:tc>
              </a:tr>
              <a:tr h="335253">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effectLst/>
                        </a:rPr>
                        <a:t>Value </a:t>
                      </a:r>
                      <a:endParaRPr kumimoji="0" lang="en-US" sz="1600" b="1" i="1"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effectLst/>
                        </a:rPr>
                        <a:t>Description </a:t>
                      </a:r>
                      <a:endParaRPr kumimoji="0" lang="en-US" sz="1600" b="1" i="1"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effectLst/>
                        </a:rPr>
                        <a:t>Value </a:t>
                      </a:r>
                      <a:endParaRPr kumimoji="0" lang="en-US" sz="1600" b="1" i="1"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effectLst/>
                        </a:rPr>
                        <a:t>Description </a:t>
                      </a:r>
                      <a:endParaRPr kumimoji="0" lang="en-US" sz="1600" b="1" i="1"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White</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1</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smtClean="0">
                          <a:ln>
                            <a:noFill/>
                          </a:ln>
                          <a:effectLst/>
                        </a:rPr>
                        <a:t>White</a:t>
                      </a:r>
                      <a:endParaRPr kumimoji="0" lang="en-US" sz="1300" b="0" i="0" u="none" strike="noStrike" cap="none" normalizeH="0" baseline="0" smtClean="0">
                        <a:ln>
                          <a:noFill/>
                        </a:ln>
                        <a:solidFill>
                          <a:schemeClr val="bg2"/>
                        </a:solidFill>
                        <a:effectLst/>
                        <a:latin typeface="Arial" charset="0"/>
                      </a:endParaRPr>
                    </a:p>
                  </a:txBody>
                  <a:tcPr marT="45716" marB="45716" anchor="ctr" horzOverflow="overflow">
                    <a:solidFill>
                      <a:schemeClr val="tx1"/>
                    </a:solidFill>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smtClean="0">
                          <a:ln>
                            <a:noFill/>
                          </a:ln>
                          <a:effectLst/>
                        </a:rPr>
                        <a:t>2</a:t>
                      </a:r>
                      <a:endParaRPr kumimoji="0" lang="en-US" sz="1300" b="0" i="0" u="none" strike="noStrike" cap="none" normalizeH="0" baseline="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Black</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2</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Black</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r>
              <a:tr h="300014">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3</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Hispanic</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3</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Hispanic</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4</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Hawaiian</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rowSpan="6">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4</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rowSpan="6">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Asian or Pacific Islander</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5</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Chinese</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vMerge="1">
                  <a:txBody>
                    <a:bodyPr/>
                    <a:lstStyle/>
                    <a:p>
                      <a:endParaRPr lang="en-US"/>
                    </a:p>
                  </a:txBody>
                  <a:tcPr/>
                </a:tc>
                <a:tc vMerge="1">
                  <a:txBody>
                    <a:bodyPr/>
                    <a:lstStyle/>
                    <a:p>
                      <a:endParaRPr lang="en-US"/>
                    </a:p>
                  </a:txBody>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6</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Filipino</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vMerge="1">
                  <a:txBody>
                    <a:bodyPr/>
                    <a:lstStyle/>
                    <a:p>
                      <a:endParaRPr lang="en-US"/>
                    </a:p>
                  </a:txBody>
                  <a:tcPr/>
                </a:tc>
                <a:tc vMerge="1">
                  <a:txBody>
                    <a:bodyPr/>
                    <a:lstStyle/>
                    <a:p>
                      <a:endParaRPr lang="en-US"/>
                    </a:p>
                  </a:txBody>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7</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Japanese</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vMerge="1">
                  <a:txBody>
                    <a:bodyPr/>
                    <a:lstStyle/>
                    <a:p>
                      <a:endParaRPr lang="en-US"/>
                    </a:p>
                  </a:txBody>
                  <a:tcPr/>
                </a:tc>
                <a:tc vMerge="1">
                  <a:txBody>
                    <a:bodyPr/>
                    <a:lstStyle/>
                    <a:p>
                      <a:endParaRPr lang="en-US"/>
                    </a:p>
                  </a:txBody>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8</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Other Asian</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vMerge="1">
                  <a:txBody>
                    <a:bodyPr/>
                    <a:lstStyle/>
                    <a:p>
                      <a:endParaRPr lang="en-US"/>
                    </a:p>
                  </a:txBody>
                  <a:tcPr/>
                </a:tc>
                <a:tc vMerge="1">
                  <a:txBody>
                    <a:bodyPr/>
                    <a:lstStyle/>
                    <a:p>
                      <a:endParaRPr lang="en-US"/>
                    </a:p>
                  </a:txBody>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smtClean="0">
                          <a:ln>
                            <a:noFill/>
                          </a:ln>
                          <a:effectLst/>
                        </a:rPr>
                        <a:t>9</a:t>
                      </a:r>
                      <a:endParaRPr kumimoji="0" lang="en-US" sz="1300" b="0" i="0" u="none" strike="noStrike" cap="none" normalizeH="0" baseline="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Other Pacific Islander</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bg2">
                        <a:lumMod val="20000"/>
                        <a:lumOff val="80000"/>
                      </a:schemeClr>
                    </a:solidFill>
                  </a:tcPr>
                </a:tc>
                <a:tc vMerge="1">
                  <a:txBody>
                    <a:bodyPr/>
                    <a:lstStyle/>
                    <a:p>
                      <a:endParaRPr lang="en-US"/>
                    </a:p>
                  </a:txBody>
                  <a:tcPr/>
                </a:tc>
                <a:tc vMerge="1">
                  <a:txBody>
                    <a:bodyPr/>
                    <a:lstStyle/>
                    <a:p>
                      <a:endParaRPr lang="en-US"/>
                    </a:p>
                  </a:txBody>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smtClean="0">
                          <a:ln>
                            <a:noFill/>
                          </a:ln>
                          <a:effectLst/>
                        </a:rPr>
                        <a:t>10</a:t>
                      </a:r>
                      <a:endParaRPr kumimoji="0" lang="en-US" sz="1300" b="0" i="0" u="none" strike="noStrike" cap="none" normalizeH="0" baseline="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Native American</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smtClean="0">
                          <a:ln>
                            <a:noFill/>
                          </a:ln>
                          <a:effectLst/>
                        </a:rPr>
                        <a:t>5</a:t>
                      </a:r>
                      <a:endParaRPr kumimoji="0" lang="en-US" sz="1300" b="0" i="0" u="none" strike="noStrike" cap="none" normalizeH="0" baseline="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Native American</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r>
              <a:tr h="289537">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smtClean="0">
                          <a:ln>
                            <a:noFill/>
                          </a:ln>
                          <a:effectLst/>
                        </a:rPr>
                        <a:t>11</a:t>
                      </a:r>
                      <a:endParaRPr kumimoji="0" lang="en-US" sz="1300" b="0" i="0" u="none" strike="noStrike" cap="none" normalizeH="0" baseline="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Mixed or Other</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smtClean="0">
                          <a:ln>
                            <a:noFill/>
                          </a:ln>
                          <a:effectLst/>
                        </a:rPr>
                        <a:t>6</a:t>
                      </a:r>
                      <a:endParaRPr kumimoji="0" lang="en-US" sz="1300" b="0" i="0" u="none" strike="noStrike" cap="none" normalizeH="0" baseline="0" smtClean="0">
                        <a:ln>
                          <a:noFill/>
                        </a:ln>
                        <a:solidFill>
                          <a:schemeClr val="bg2"/>
                        </a:solidFill>
                        <a:effectLst/>
                        <a:latin typeface="Arial" charset="0"/>
                      </a:endParaRPr>
                    </a:p>
                  </a:txBody>
                  <a:tcPr marT="45716" marB="45716" anchor="ctr" horzOverflow="overflow">
                    <a:solidFill>
                      <a:schemeClr val="tx1"/>
                    </a:solidFill>
                  </a:tcPr>
                </a:tc>
                <a:tc>
                  <a:txBody>
                    <a:bodyPr/>
                    <a:lstStyle/>
                    <a:p>
                      <a:pPr marL="465138" marR="0" lvl="0" indent="-465138" algn="l"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smtClean="0">
                          <a:ln>
                            <a:noFill/>
                          </a:ln>
                          <a:effectLst/>
                        </a:rPr>
                        <a:t>Other</a:t>
                      </a:r>
                      <a:endParaRPr kumimoji="0" lang="en-US" sz="1300" b="0" i="0" u="none" strike="noStrike" cap="none" normalizeH="0" baseline="0" dirty="0" smtClean="0">
                        <a:ln>
                          <a:noFill/>
                        </a:ln>
                        <a:solidFill>
                          <a:schemeClr val="bg2"/>
                        </a:solidFill>
                        <a:effectLst/>
                        <a:latin typeface="Arial" charset="0"/>
                      </a:endParaRPr>
                    </a:p>
                  </a:txBody>
                  <a:tcPr marT="45716" marB="45716" anchor="ctr" horzOverflow="overflow">
                    <a:solidFill>
                      <a:schemeClr val="tx1"/>
                    </a:solidFill>
                  </a:tcPr>
                </a:tc>
              </a:tr>
            </a:tbl>
          </a:graphicData>
        </a:graphic>
      </p:graphicFrame>
      <p:sp>
        <p:nvSpPr>
          <p:cNvPr id="62527"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C81333A8-4FB3-BC40-BA0B-FF84A42B5946}" type="slidenum">
              <a:rPr lang="en-US" sz="1200"/>
              <a:pPr/>
              <a:t>37</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652463" y="1674813"/>
            <a:ext cx="8029575" cy="1855787"/>
          </a:xfrm>
        </p:spPr>
        <p:txBody>
          <a:bodyPr/>
          <a:lstStyle/>
          <a:p>
            <a:r>
              <a:rPr lang="en-US" sz="2400">
                <a:latin typeface="Arial" charset="0"/>
              </a:rPr>
              <a:t>HCUP State Files vs. Data Files received directly from the State</a:t>
            </a:r>
          </a:p>
        </p:txBody>
      </p:sp>
      <p:sp>
        <p:nvSpPr>
          <p:cNvPr id="1182722" name="Rectangle 2"/>
          <p:cNvSpPr>
            <a:spLocks noGrp="1" noChangeArrowheads="1"/>
          </p:cNvSpPr>
          <p:nvPr>
            <p:ph type="title" idx="4294967295"/>
          </p:nvPr>
        </p:nvSpPr>
        <p:spPr>
          <a:xfrm>
            <a:off x="2006600" y="247650"/>
            <a:ext cx="5427663" cy="768350"/>
          </a:xfrm>
        </p:spPr>
        <p:txBody>
          <a:bodyPr/>
          <a:lstStyle/>
          <a:p>
            <a:pPr eaLnBrk="1" hangingPunct="1"/>
            <a:r>
              <a:rPr lang="en-US" dirty="0">
                <a:latin typeface="Arial" charset="0"/>
              </a:rPr>
              <a:t>Partner State Files vs. HCUP State Files</a:t>
            </a:r>
          </a:p>
        </p:txBody>
      </p:sp>
      <p:sp>
        <p:nvSpPr>
          <p:cNvPr id="5" name="Rectangle 4"/>
          <p:cNvSpPr>
            <a:spLocks noChangeArrowheads="1"/>
          </p:cNvSpPr>
          <p:nvPr/>
        </p:nvSpPr>
        <p:spPr bwMode="auto">
          <a:xfrm>
            <a:off x="693738" y="2806700"/>
            <a:ext cx="7705725" cy="3508375"/>
          </a:xfrm>
          <a:prstGeom prst="rect">
            <a:avLst/>
          </a:prstGeom>
          <a:solidFill>
            <a:schemeClr val="tx1"/>
          </a:solidFill>
          <a:ln w="9525">
            <a:solidFill>
              <a:schemeClr val="tx1"/>
            </a:solidFill>
            <a:round/>
            <a:headEnd/>
            <a:tailEnd/>
          </a:ln>
          <a:effectLst>
            <a:outerShdw blurRad="63500" dist="38100" dir="2700000" algn="tl" rotWithShape="0">
              <a:srgbClr val="000000">
                <a:alpha val="39999"/>
              </a:srgbClr>
            </a:outerShdw>
          </a:effectLst>
        </p:spPr>
        <p:txBody>
          <a:bodyPr wrap="none" anchor="ctr"/>
          <a:lstStyle/>
          <a:p>
            <a:pPr algn="ctr">
              <a:spcBef>
                <a:spcPct val="30000"/>
              </a:spcBef>
              <a:defRPr/>
            </a:pPr>
            <a:endParaRPr lang="en-US">
              <a:ea typeface="+mn-ea"/>
            </a:endParaRPr>
          </a:p>
        </p:txBody>
      </p:sp>
      <p:graphicFrame>
        <p:nvGraphicFramePr>
          <p:cNvPr id="6" name="Table 5"/>
          <p:cNvGraphicFramePr>
            <a:graphicFrameLocks noGrp="1"/>
          </p:cNvGraphicFramePr>
          <p:nvPr/>
        </p:nvGraphicFramePr>
        <p:xfrm>
          <a:off x="808038" y="2932113"/>
          <a:ext cx="7491412" cy="3191065"/>
        </p:xfrm>
        <a:graphic>
          <a:graphicData uri="http://schemas.openxmlformats.org/drawingml/2006/table">
            <a:tbl>
              <a:tblPr firstRow="1" bandRow="1">
                <a:tableStyleId>{8EC20E35-A176-4012-BC5E-935CFFF8708E}</a:tableStyleId>
              </a:tblPr>
              <a:tblGrid>
                <a:gridCol w="3745706"/>
                <a:gridCol w="3745706"/>
              </a:tblGrid>
              <a:tr h="420574">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2400" b="1" i="0" u="none" strike="noStrike" cap="none" normalizeH="0" baseline="0" dirty="0" smtClean="0">
                          <a:ln>
                            <a:noFill/>
                          </a:ln>
                          <a:solidFill>
                            <a:schemeClr val="tx1"/>
                          </a:solidFill>
                          <a:effectLst/>
                          <a:latin typeface="Arial" charset="0"/>
                        </a:rPr>
                        <a:t>HCUP State Files</a:t>
                      </a:r>
                    </a:p>
                  </a:txBody>
                  <a:tcPr marL="91433" marR="91433" marT="45715" marB="45715"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2400" b="1" i="0" u="none" strike="noStrike" cap="none" normalizeH="0" baseline="0" dirty="0" smtClean="0">
                          <a:ln>
                            <a:noFill/>
                          </a:ln>
                          <a:solidFill>
                            <a:schemeClr val="tx1"/>
                          </a:solidFill>
                          <a:effectLst/>
                          <a:latin typeface="Arial" charset="0"/>
                        </a:rPr>
                        <a:t>Partner State Files</a:t>
                      </a:r>
                    </a:p>
                  </a:txBody>
                  <a:tcPr marL="91433" marR="91433" marT="45715" marB="45715" horzOverflow="overflow">
                    <a:solidFill>
                      <a:schemeClr val="bg1">
                        <a:lumMod val="40000"/>
                        <a:lumOff val="60000"/>
                      </a:schemeClr>
                    </a:solidFill>
                  </a:tcPr>
                </a:tc>
              </a:tr>
              <a:tr h="338288">
                <a:tc gridSpan="2">
                  <a:txBody>
                    <a:bodyPr/>
                    <a:lstStyle/>
                    <a:p>
                      <a:pPr marL="0" marR="0" lvl="0" indent="0" algn="ctr"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1" i="0" u="none" strike="noStrike" cap="none" normalizeH="0" baseline="0" dirty="0" smtClean="0">
                          <a:ln>
                            <a:noFill/>
                          </a:ln>
                          <a:solidFill>
                            <a:schemeClr val="bg1">
                              <a:lumMod val="50000"/>
                            </a:schemeClr>
                          </a:solidFill>
                          <a:effectLst/>
                          <a:latin typeface="Arial" charset="0"/>
                        </a:rPr>
                        <a:t>Both files include all data that states provide</a:t>
                      </a:r>
                    </a:p>
                  </a:txBody>
                  <a:tcPr marL="91433" marR="91433" marT="45715" marB="45715" anchor="ctr" horzOverflow="overflow"/>
                </a:tc>
                <a:tc hMerge="1">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endParaRPr kumimoji="0" lang="en-US" sz="2400" b="1" i="0" u="none" strike="noStrike" cap="none" normalizeH="0" baseline="0" dirty="0" smtClean="0">
                        <a:ln>
                          <a:noFill/>
                        </a:ln>
                        <a:solidFill>
                          <a:schemeClr val="tx1"/>
                        </a:solidFill>
                        <a:effectLst/>
                        <a:latin typeface="Arial" charset="0"/>
                      </a:endParaRPr>
                    </a:p>
                  </a:txBody>
                  <a:tcPr horzOverflow="overflow">
                    <a:solidFill>
                      <a:schemeClr val="bg1">
                        <a:lumMod val="40000"/>
                        <a:lumOff val="60000"/>
                      </a:schemeClr>
                    </a:solidFill>
                  </a:tcPr>
                </a:tc>
              </a:tr>
              <a:tr h="420574">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2"/>
                          </a:solidFill>
                          <a:effectLst/>
                          <a:latin typeface="Arial" charset="0"/>
                        </a:rPr>
                        <a:t>Subset of data elements </a:t>
                      </a:r>
                    </a:p>
                  </a:txBody>
                  <a:tcPr marL="91433" marR="91433" marT="45715" marB="45715" anchor="ct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1">
                              <a:lumMod val="60000"/>
                              <a:lumOff val="40000"/>
                            </a:schemeClr>
                          </a:solidFill>
                          <a:effectLst/>
                          <a:latin typeface="Arial" charset="0"/>
                        </a:rPr>
                        <a:t>All data elements</a:t>
                      </a:r>
                    </a:p>
                  </a:txBody>
                  <a:tcPr marL="91433" marR="91433" marT="45715" marB="45715" anchor="ctr" horzOverflow="overflow"/>
                </a:tc>
              </a:tr>
              <a:tr h="585146">
                <a:tc>
                  <a:txBody>
                    <a:bodyPr/>
                    <a:lstStyle/>
                    <a:p>
                      <a:pPr marL="0" marR="0" lvl="0" indent="0" algn="l" defTabSz="914400" rtl="0" eaLnBrk="1" fontAlgn="base" latinLnBrk="0" hangingPunct="1">
                        <a:lnSpc>
                          <a:spcPct val="90000"/>
                        </a:lnSpc>
                        <a:spcBef>
                          <a:spcPct val="7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2"/>
                          </a:solidFill>
                          <a:effectLst/>
                          <a:latin typeface="Arial" charset="0"/>
                        </a:rPr>
                        <a:t>Value-added data elements</a:t>
                      </a:r>
                    </a:p>
                  </a:txBody>
                  <a:tcPr marL="91433" marR="91433" marT="45715" marB="45715" anchor="ct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1">
                              <a:lumMod val="60000"/>
                              <a:lumOff val="40000"/>
                            </a:schemeClr>
                          </a:solidFill>
                          <a:effectLst/>
                          <a:latin typeface="Arial" charset="0"/>
                        </a:rPr>
                        <a:t>May not have same value-added elements</a:t>
                      </a:r>
                    </a:p>
                  </a:txBody>
                  <a:tcPr marL="91433" marR="91433" marT="45715" marB="45715" anchor="ctr" horzOverflow="overflow"/>
                </a:tc>
              </a:tr>
              <a:tr h="420574">
                <a:tc>
                  <a:txBody>
                    <a:bodyPr/>
                    <a:lstStyle/>
                    <a:p>
                      <a:pPr marL="0" marR="0" lvl="0" indent="0" algn="l" defTabSz="914400" rtl="0" eaLnBrk="1" fontAlgn="base" latinLnBrk="0" hangingPunct="1">
                        <a:lnSpc>
                          <a:spcPct val="90000"/>
                        </a:lnSpc>
                        <a:spcBef>
                          <a:spcPct val="7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2"/>
                          </a:solidFill>
                          <a:effectLst/>
                          <a:latin typeface="Arial" charset="0"/>
                        </a:rPr>
                        <a:t>Uniformly coded across the states</a:t>
                      </a:r>
                    </a:p>
                  </a:txBody>
                  <a:tcPr marL="91433" marR="91433" marT="45715" marB="45715" anchor="ct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1">
                              <a:lumMod val="60000"/>
                              <a:lumOff val="40000"/>
                            </a:schemeClr>
                          </a:solidFill>
                          <a:effectLst/>
                          <a:latin typeface="Arial" charset="0"/>
                        </a:rPr>
                        <a:t>Not uniformly coded across states</a:t>
                      </a:r>
                    </a:p>
                  </a:txBody>
                  <a:tcPr marL="91433" marR="91433" marT="45715" marB="45715" anchor="ctr" horzOverflow="overflow"/>
                </a:tc>
              </a:tr>
              <a:tr h="585146">
                <a:tc>
                  <a:txBody>
                    <a:bodyPr/>
                    <a:lstStyle/>
                    <a:p>
                      <a:pPr marL="0" marR="0" lvl="0" indent="0" algn="l" defTabSz="914400" rtl="0" eaLnBrk="1" fontAlgn="base" latinLnBrk="0" hangingPunct="1">
                        <a:lnSpc>
                          <a:spcPct val="90000"/>
                        </a:lnSpc>
                        <a:spcBef>
                          <a:spcPct val="7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2"/>
                          </a:solidFill>
                          <a:effectLst/>
                          <a:latin typeface="Arial" charset="0"/>
                        </a:rPr>
                        <a:t>Standard data quality checks</a:t>
                      </a:r>
                    </a:p>
                  </a:txBody>
                  <a:tcPr marL="91433" marR="91433" marT="45715" marB="45715" anchor="ct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1">
                              <a:lumMod val="60000"/>
                              <a:lumOff val="40000"/>
                            </a:schemeClr>
                          </a:solidFill>
                          <a:effectLst/>
                          <a:latin typeface="Arial" charset="0"/>
                        </a:rPr>
                        <a:t>Variability in quality checks by state</a:t>
                      </a:r>
                    </a:p>
                  </a:txBody>
                  <a:tcPr marL="91433" marR="91433" marT="45715" marB="45715" anchor="ctr" horzOverflow="overflow"/>
                </a:tc>
              </a:tr>
              <a:tr h="420574">
                <a:tc>
                  <a:txBody>
                    <a:bodyPr/>
                    <a:lstStyle/>
                    <a:p>
                      <a:pPr marL="0" marR="0" lvl="0" indent="0" algn="l" defTabSz="914400" rtl="0" eaLnBrk="1" fontAlgn="base" latinLnBrk="0" hangingPunct="1">
                        <a:lnSpc>
                          <a:spcPct val="90000"/>
                        </a:lnSpc>
                        <a:spcBef>
                          <a:spcPct val="7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2"/>
                          </a:solidFill>
                          <a:effectLst/>
                          <a:latin typeface="Arial" charset="0"/>
                        </a:rPr>
                        <a:t>Lag time</a:t>
                      </a:r>
                    </a:p>
                  </a:txBody>
                  <a:tcPr marL="91433" marR="91433" marT="45715" marB="45715" anchor="ctr" horzOverflow="overflow"/>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bg1">
                              <a:lumMod val="60000"/>
                              <a:lumOff val="40000"/>
                            </a:schemeClr>
                          </a:solidFill>
                          <a:effectLst/>
                          <a:latin typeface="Arial" charset="0"/>
                        </a:rPr>
                        <a:t>More timely</a:t>
                      </a:r>
                    </a:p>
                  </a:txBody>
                  <a:tcPr marL="91433" marR="91433" marT="45715" marB="45715" anchor="ctr" horzOverflow="overflow"/>
                </a:tc>
              </a:tr>
            </a:tbl>
          </a:graphicData>
        </a:graphic>
      </p:graphicFrame>
      <p:sp>
        <p:nvSpPr>
          <p:cNvPr id="63510"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60F8152B-092B-274D-9F01-B178E823B22F}" type="slidenum">
              <a:rPr lang="en-US" sz="1200"/>
              <a:pPr algn="ctr"/>
              <a:t>38</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599" y="1676400"/>
            <a:ext cx="8047567" cy="4144434"/>
          </a:xfrm>
        </p:spPr>
        <p:txBody>
          <a:bodyPr numCol="3"/>
          <a:lstStyle/>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Arizona</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Arkansas</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California</a:t>
            </a:r>
            <a:endParaRPr lang="en-US" sz="2000" b="1" dirty="0">
              <a:solidFill>
                <a:schemeClr val="tx2"/>
              </a:solidFill>
              <a:effectLst>
                <a:outerShdw blurRad="38100" dist="38100" dir="2700000" algn="tl">
                  <a:srgbClr val="000000">
                    <a:alpha val="43137"/>
                  </a:srgbClr>
                </a:outerShdw>
              </a:effectLst>
            </a:endParaRP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Colorado</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Florida</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Hawaii</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Iowa</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Kentucky </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Maine </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Maryland</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Massachusetts</a:t>
            </a:r>
          </a:p>
          <a:p>
            <a:pPr>
              <a:lnSpc>
                <a:spcPct val="80000"/>
              </a:lnSpc>
              <a:buFont typeface="Wingdings" pitchFamily="2" charset="2"/>
              <a:buChar char="n"/>
              <a:defRPr/>
            </a:pPr>
            <a:r>
              <a:rPr lang="en-US" sz="2000" b="1" dirty="0">
                <a:effectLst>
                  <a:outerShdw blurRad="38100" dist="38100" dir="2700000" algn="tl">
                    <a:srgbClr val="000000">
                      <a:alpha val="43137"/>
                    </a:srgbClr>
                  </a:outerShdw>
                </a:effectLst>
              </a:rPr>
              <a:t>Michigan </a:t>
            </a:r>
          </a:p>
          <a:p>
            <a:r>
              <a:rPr lang="en-US" sz="2000" b="1" dirty="0"/>
              <a:t>Nebraska</a:t>
            </a:r>
          </a:p>
          <a:p>
            <a:r>
              <a:rPr lang="en-US" sz="2000" b="1" dirty="0"/>
              <a:t>Nevada</a:t>
            </a:r>
          </a:p>
          <a:p>
            <a:r>
              <a:rPr lang="en-US" sz="2000" b="1" dirty="0"/>
              <a:t>New Jersey</a:t>
            </a:r>
          </a:p>
          <a:p>
            <a:r>
              <a:rPr lang="en-US" sz="2000" b="1" dirty="0"/>
              <a:t>New York</a:t>
            </a:r>
          </a:p>
          <a:p>
            <a:r>
              <a:rPr lang="en-US" sz="2000" b="1" dirty="0"/>
              <a:t>North Carolina </a:t>
            </a:r>
          </a:p>
          <a:p>
            <a:r>
              <a:rPr lang="en-US" sz="2000" b="1" dirty="0"/>
              <a:t>Oregon</a:t>
            </a:r>
          </a:p>
          <a:p>
            <a:r>
              <a:rPr lang="en-US" sz="2000" b="1" dirty="0"/>
              <a:t>Rhode Island</a:t>
            </a:r>
          </a:p>
          <a:p>
            <a:r>
              <a:rPr lang="en-US" sz="2000" b="1" dirty="0"/>
              <a:t>South Carolina</a:t>
            </a:r>
          </a:p>
          <a:p>
            <a:r>
              <a:rPr lang="en-US" sz="2000" b="1" dirty="0"/>
              <a:t>South Dakota</a:t>
            </a:r>
          </a:p>
          <a:p>
            <a:r>
              <a:rPr lang="en-US" sz="2000" b="1" dirty="0"/>
              <a:t>Utah </a:t>
            </a:r>
          </a:p>
          <a:p>
            <a:r>
              <a:rPr lang="en-US" sz="2000" b="1" dirty="0" smtClean="0"/>
              <a:t>Vermont</a:t>
            </a:r>
          </a:p>
          <a:p>
            <a:pPr>
              <a:buClr>
                <a:srgbClr val="FFFF00"/>
              </a:buClr>
              <a:buFont typeface="Wingdings" pitchFamily="2" charset="2"/>
              <a:buChar char="n"/>
              <a:defRPr/>
            </a:pPr>
            <a:r>
              <a:rPr lang="en-US" sz="2000" b="1" dirty="0">
                <a:effectLst>
                  <a:outerShdw blurRad="38100" dist="38100" dir="2700000" algn="tl">
                    <a:srgbClr val="000000">
                      <a:alpha val="43137"/>
                    </a:srgbClr>
                  </a:outerShdw>
                </a:effectLst>
              </a:rPr>
              <a:t>Washington</a:t>
            </a:r>
          </a:p>
          <a:p>
            <a:pPr>
              <a:buClr>
                <a:srgbClr val="FFFF00"/>
              </a:buClr>
              <a:buFont typeface="Wingdings" pitchFamily="2" charset="2"/>
              <a:buChar char="n"/>
              <a:defRPr/>
            </a:pPr>
            <a:r>
              <a:rPr lang="en-US" sz="2000" b="1" dirty="0">
                <a:effectLst>
                  <a:outerShdw blurRad="38100" dist="38100" dir="2700000" algn="tl">
                    <a:srgbClr val="000000">
                      <a:alpha val="43137"/>
                    </a:srgbClr>
                  </a:outerShdw>
                </a:effectLst>
              </a:rPr>
              <a:t>West Virginia </a:t>
            </a:r>
          </a:p>
          <a:p>
            <a:pPr>
              <a:buClr>
                <a:srgbClr val="FFFF00"/>
              </a:buClr>
              <a:buFont typeface="Wingdings" pitchFamily="2" charset="2"/>
              <a:buChar char="n"/>
              <a:defRPr/>
            </a:pPr>
            <a:r>
              <a:rPr lang="en-US" sz="2000" b="1" dirty="0" smtClean="0">
                <a:effectLst>
                  <a:outerShdw blurRad="38100" dist="38100" dir="2700000" algn="tl">
                    <a:srgbClr val="000000">
                      <a:alpha val="43137"/>
                    </a:srgbClr>
                  </a:outerShdw>
                </a:effectLst>
              </a:rPr>
              <a:t>Wisconsin</a:t>
            </a:r>
            <a:endParaRPr lang="en-US" sz="2000" b="1" dirty="0"/>
          </a:p>
          <a:p>
            <a:endParaRPr lang="en-US" sz="2000" dirty="0"/>
          </a:p>
        </p:txBody>
      </p:sp>
      <p:sp>
        <p:nvSpPr>
          <p:cNvPr id="11" name="Rectangle 10"/>
          <p:cNvSpPr>
            <a:spLocks noChangeArrowheads="1"/>
          </p:cNvSpPr>
          <p:nvPr/>
        </p:nvSpPr>
        <p:spPr bwMode="auto">
          <a:xfrm>
            <a:off x="5875338" y="3644900"/>
            <a:ext cx="2732087" cy="2160588"/>
          </a:xfrm>
          <a:prstGeom prst="rect">
            <a:avLst/>
          </a:prstGeom>
          <a:solidFill>
            <a:srgbClr val="2C60FF"/>
          </a:solidFill>
          <a:ln w="9525">
            <a:solidFill>
              <a:schemeClr val="tx1"/>
            </a:solidFill>
            <a:round/>
            <a:headEnd/>
            <a:tailEnd/>
          </a:ln>
          <a:effectLst>
            <a:outerShdw blurRad="63500" sy="23000" kx="1199993" algn="br" rotWithShape="0">
              <a:srgbClr val="000000">
                <a:alpha val="20000"/>
              </a:srgbClr>
            </a:outerShdw>
          </a:effectLst>
        </p:spPr>
        <p:txBody>
          <a:bodyPr wrap="none" anchor="ctr"/>
          <a:lstStyle/>
          <a:p>
            <a:pPr algn="ctr">
              <a:spcBef>
                <a:spcPct val="30000"/>
              </a:spcBef>
              <a:defRPr/>
            </a:pPr>
            <a:endParaRPr lang="en-US">
              <a:ea typeface="+mn-ea"/>
            </a:endParaRPr>
          </a:p>
        </p:txBody>
      </p:sp>
      <p:sp>
        <p:nvSpPr>
          <p:cNvPr id="64518" name="Text Box 6"/>
          <p:cNvSpPr txBox="1">
            <a:spLocks noChangeArrowheads="1"/>
          </p:cNvSpPr>
          <p:nvPr/>
        </p:nvSpPr>
        <p:spPr bwMode="auto">
          <a:xfrm>
            <a:off x="914400" y="6400800"/>
            <a:ext cx="51816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endParaRPr lang="en-US"/>
          </a:p>
        </p:txBody>
      </p:sp>
      <p:sp>
        <p:nvSpPr>
          <p:cNvPr id="2" name="Title 1"/>
          <p:cNvSpPr>
            <a:spLocks noGrp="1"/>
          </p:cNvSpPr>
          <p:nvPr>
            <p:ph type="title"/>
          </p:nvPr>
        </p:nvSpPr>
        <p:spPr/>
        <p:txBody>
          <a:bodyPr/>
          <a:lstStyle/>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 States Releasing Databases through HCUP Central Distributor</a:t>
            </a:r>
            <a:endParaRPr lang="en-US" dirty="0" smtClean="0">
              <a:effectLst/>
            </a:endParaRPr>
          </a:p>
        </p:txBody>
      </p:sp>
      <p:sp>
        <p:nvSpPr>
          <p:cNvPr id="4" name="Content Placeholder 3"/>
          <p:cNvSpPr>
            <a:spLocks noGrp="1"/>
          </p:cNvSpPr>
          <p:nvPr>
            <p:ph sz="half" idx="2"/>
          </p:nvPr>
        </p:nvSpPr>
        <p:spPr>
          <a:xfrm>
            <a:off x="5884333" y="3640666"/>
            <a:ext cx="2718330" cy="2159001"/>
          </a:xfrm>
        </p:spPr>
        <p:txBody>
          <a:bodyPr/>
          <a:lstStyle/>
          <a:p>
            <a:pPr marL="0" indent="0">
              <a:buNone/>
            </a:pPr>
            <a:r>
              <a:rPr lang="en-US" u="sng" dirty="0" smtClean="0"/>
              <a:t>Remember:</a:t>
            </a:r>
          </a:p>
          <a:p>
            <a:pPr marL="0" indent="0">
              <a:buNone/>
            </a:pPr>
            <a:r>
              <a:rPr lang="en-US" dirty="0" smtClean="0"/>
              <a:t>Not all states participate in all years and for all databases</a:t>
            </a:r>
            <a:endParaRPr lang="en-US" dirty="0"/>
          </a:p>
        </p:txBody>
      </p:sp>
      <p:sp>
        <p:nvSpPr>
          <p:cNvPr id="64522" name="Slide Number Placeholder 12"/>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69F246C8-1A5A-A34A-9E6B-BB0AE4ADDC4D}" type="slidenum">
              <a:rPr lang="en-US" sz="1200"/>
              <a:pPr/>
              <a:t>39</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52413"/>
            <a:ext cx="6088062" cy="768350"/>
          </a:xfrm>
        </p:spPr>
        <p:txBody>
          <a:bodyPr/>
          <a:lstStyle/>
          <a:p>
            <a:r>
              <a:rPr lang="en-US" dirty="0">
                <a:latin typeface="Arial" charset="0"/>
              </a:rPr>
              <a:t>What is HCUP?</a:t>
            </a:r>
          </a:p>
        </p:txBody>
      </p:sp>
      <p:sp>
        <p:nvSpPr>
          <p:cNvPr id="2969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0DCD996E-F867-7C4B-A256-682EA29874E4}" type="slidenum">
              <a:rPr lang="en-US" sz="1200"/>
              <a:pPr/>
              <a:t>4</a:t>
            </a:fld>
            <a:endParaRPr lang="en-US" sz="1200"/>
          </a:p>
        </p:txBody>
      </p:sp>
      <p:grpSp>
        <p:nvGrpSpPr>
          <p:cNvPr id="3" name="Group 2" descr="HCUP diagram"/>
          <p:cNvGrpSpPr/>
          <p:nvPr/>
        </p:nvGrpSpPr>
        <p:grpSpPr>
          <a:xfrm>
            <a:off x="393700" y="1541463"/>
            <a:ext cx="8124094" cy="4811712"/>
            <a:chOff x="393700" y="1541463"/>
            <a:chExt cx="8124094" cy="4811712"/>
          </a:xfrm>
        </p:grpSpPr>
        <p:graphicFrame>
          <p:nvGraphicFramePr>
            <p:cNvPr id="6" name="Diagram 5"/>
            <p:cNvGraphicFramePr/>
            <p:nvPr>
              <p:extLst>
                <p:ext uri="{D42A27DB-BD31-4B8C-83A1-F6EECF244321}">
                  <p14:modId xmlns:p14="http://schemas.microsoft.com/office/powerpoint/2010/main" val="3842613448"/>
                </p:ext>
              </p:extLst>
            </p:nvPr>
          </p:nvGraphicFramePr>
          <p:xfrm>
            <a:off x="517525" y="1541463"/>
            <a:ext cx="8000269" cy="32770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9701" name="Picture 10" descr="HCUP Logo_l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44913" y="1871663"/>
              <a:ext cx="1536700"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descr="http://c1.alamy.com/thumbs/4/%7b60DD16F9-2133-4FB8-8D02-A95B0FA08329%7d/A3JF3P.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29425" y="4803775"/>
              <a:ext cx="1676400"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608849" flipH="1">
              <a:off x="5392738" y="5334000"/>
              <a:ext cx="1312862"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11763" y="4840288"/>
              <a:ext cx="1042987" cy="1374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9705" name="Picture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21194078">
              <a:off x="4702175" y="5038725"/>
              <a:ext cx="111601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6" name="Group 18"/>
            <p:cNvGrpSpPr>
              <a:grpSpLocks/>
            </p:cNvGrpSpPr>
            <p:nvPr/>
          </p:nvGrpSpPr>
          <p:grpSpPr bwMode="auto">
            <a:xfrm>
              <a:off x="393700" y="4787900"/>
              <a:ext cx="1981200" cy="1562100"/>
              <a:chOff x="-4738577" y="2764465"/>
              <a:chExt cx="2743200" cy="1853610"/>
            </a:xfrm>
          </p:grpSpPr>
          <p:sp>
            <p:nvSpPr>
              <p:cNvPr id="20" name="Flowchart: Magnetic Disk 19"/>
              <p:cNvSpPr/>
              <p:nvPr/>
            </p:nvSpPr>
            <p:spPr bwMode="auto">
              <a:xfrm>
                <a:off x="-3292332" y="4043967"/>
                <a:ext cx="1294622"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KID</a:t>
                </a:r>
              </a:p>
            </p:txBody>
          </p:sp>
          <p:sp>
            <p:nvSpPr>
              <p:cNvPr id="21" name="Flowchart: Magnetic Disk 20"/>
              <p:cNvSpPr/>
              <p:nvPr/>
            </p:nvSpPr>
            <p:spPr bwMode="auto">
              <a:xfrm>
                <a:off x="-4717584" y="4021715"/>
                <a:ext cx="1296955"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NIS</a:t>
                </a:r>
              </a:p>
            </p:txBody>
          </p:sp>
          <p:sp>
            <p:nvSpPr>
              <p:cNvPr id="22" name="Flowchart: Magnetic Disk 21"/>
              <p:cNvSpPr/>
              <p:nvPr/>
            </p:nvSpPr>
            <p:spPr bwMode="auto">
              <a:xfrm>
                <a:off x="-4036449" y="3618951"/>
                <a:ext cx="1296955"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NEDS</a:t>
                </a:r>
              </a:p>
            </p:txBody>
          </p:sp>
          <p:sp>
            <p:nvSpPr>
              <p:cNvPr id="23" name="Flowchart: Magnetic Disk 22"/>
              <p:cNvSpPr/>
              <p:nvPr/>
            </p:nvSpPr>
            <p:spPr bwMode="auto">
              <a:xfrm>
                <a:off x="-3292332" y="3151654"/>
                <a:ext cx="1294622"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SASD</a:t>
                </a:r>
              </a:p>
            </p:txBody>
          </p:sp>
          <p:sp>
            <p:nvSpPr>
              <p:cNvPr id="24" name="Flowchart: Magnetic Disk 40"/>
              <p:cNvSpPr>
                <a:spLocks noChangeArrowheads="1"/>
              </p:cNvSpPr>
              <p:nvPr/>
            </p:nvSpPr>
            <p:spPr bwMode="auto">
              <a:xfrm>
                <a:off x="-4738577" y="3171680"/>
                <a:ext cx="1296955" cy="574108"/>
              </a:xfrm>
              <a:prstGeom prst="flowChartMagneticDisk">
                <a:avLst/>
              </a:prstGeom>
              <a:solidFill>
                <a:schemeClr val="accent1">
                  <a:lumMod val="50000"/>
                </a:schemeClr>
              </a:solidFill>
              <a:ln w="9525" algn="ctr">
                <a:solidFill>
                  <a:schemeClr val="tx1"/>
                </a:solidFill>
                <a:round/>
                <a:headEnd/>
                <a:tailEn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SEDD</a:t>
                </a:r>
              </a:p>
            </p:txBody>
          </p:sp>
          <p:sp>
            <p:nvSpPr>
              <p:cNvPr id="25" name="Flowchart: Magnetic Disk 24"/>
              <p:cNvSpPr/>
              <p:nvPr/>
            </p:nvSpPr>
            <p:spPr bwMode="auto">
              <a:xfrm>
                <a:off x="-4041114" y="2764465"/>
                <a:ext cx="1296955"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SID</a:t>
                </a:r>
              </a:p>
            </p:txBody>
          </p:sp>
        </p:grpSp>
      </p:grpSp>
      <p:pic>
        <p:nvPicPr>
          <p:cNvPr id="29707" name="Picture 18" descr="CDs.tif"/>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433513" y="3349625"/>
            <a:ext cx="3860800" cy="499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42888"/>
            <a:ext cx="6086475"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2"/>
                </a:solidFill>
                <a:latin typeface="Arial" charset="0"/>
              </a:rPr>
              <a:t>The HCUP Databases</a:t>
            </a:r>
          </a:p>
          <a:p>
            <a:pPr lvl="1"/>
            <a:r>
              <a:rPr lang="en-US" sz="2000">
                <a:solidFill>
                  <a:schemeClr val="tx1"/>
                </a:solidFill>
                <a:latin typeface="Arial" charset="0"/>
              </a:rPr>
              <a:t>Where does data come from?</a:t>
            </a:r>
          </a:p>
          <a:p>
            <a:pPr lvl="1"/>
            <a:r>
              <a:rPr lang="en-US" sz="2000">
                <a:solidFill>
                  <a:schemeClr val="tx1"/>
                </a:solidFill>
                <a:latin typeface="Arial" charset="0"/>
              </a:rPr>
              <a:t>HCUP State Databases</a:t>
            </a:r>
          </a:p>
          <a:p>
            <a:pPr lvl="1"/>
            <a:r>
              <a:rPr lang="en-US" sz="2000" b="1">
                <a:solidFill>
                  <a:schemeClr val="tx2"/>
                </a:solidFill>
                <a:latin typeface="Arial" charset="0"/>
              </a:rPr>
              <a:t>HCUP Nationwide Databases</a:t>
            </a:r>
          </a:p>
          <a:p>
            <a:r>
              <a:rPr lang="en-US" sz="2400">
                <a:latin typeface="Arial" charset="0"/>
              </a:rPr>
              <a:t>Obtaining HCUP Databases</a:t>
            </a:r>
          </a:p>
          <a:p>
            <a:r>
              <a:rPr lang="en-US" sz="2400">
                <a:latin typeface="Arial" charset="0"/>
              </a:rPr>
              <a:t>The HCUP Tools and Products</a:t>
            </a:r>
          </a:p>
          <a:p>
            <a:r>
              <a:rPr lang="en-US" sz="2400">
                <a:latin typeface="Arial" charset="0"/>
              </a:rPr>
              <a:t>Additional HCUP Resources</a:t>
            </a:r>
          </a:p>
        </p:txBody>
      </p:sp>
      <p:sp>
        <p:nvSpPr>
          <p:cNvPr id="6554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4EEB4023-2420-654B-BDE2-07099E7691FA}" type="slidenum">
              <a:rPr lang="en-US" sz="1200"/>
              <a:pPr/>
              <a:t>40</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rrowheads="1"/>
          </p:cNvSpPr>
          <p:nvPr/>
        </p:nvSpPr>
        <p:spPr bwMode="auto">
          <a:xfrm>
            <a:off x="365125" y="3517900"/>
            <a:ext cx="8458200" cy="1211263"/>
          </a:xfrm>
          <a:prstGeom prst="rect">
            <a:avLst/>
          </a:prstGeom>
          <a:solidFill>
            <a:srgbClr val="7395FF"/>
          </a:solidFill>
          <a:ln>
            <a:noFill/>
          </a:ln>
          <a:effectLst>
            <a:outerShdw blurRad="63500" dist="38100" dir="2700000" algn="tl" rotWithShape="0">
              <a:srgbClr val="000000">
                <a:alpha val="39999"/>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defRPr/>
            </a:pPr>
            <a:endParaRPr lang="en-US">
              <a:ea typeface="+mn-ea"/>
            </a:endParaRPr>
          </a:p>
        </p:txBody>
      </p:sp>
      <p:sp>
        <p:nvSpPr>
          <p:cNvPr id="17" name="Rectangle 16"/>
          <p:cNvSpPr/>
          <p:nvPr/>
        </p:nvSpPr>
        <p:spPr bwMode="auto">
          <a:xfrm>
            <a:off x="3817938" y="3517900"/>
            <a:ext cx="5005387" cy="1211263"/>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8" name="Rectangle 17"/>
          <p:cNvSpPr>
            <a:spLocks noChangeArrowheads="1"/>
          </p:cNvSpPr>
          <p:nvPr/>
        </p:nvSpPr>
        <p:spPr bwMode="auto">
          <a:xfrm>
            <a:off x="354013" y="4968875"/>
            <a:ext cx="8458200" cy="1212850"/>
          </a:xfrm>
          <a:prstGeom prst="rect">
            <a:avLst/>
          </a:prstGeom>
          <a:solidFill>
            <a:srgbClr val="7395FF"/>
          </a:solidFill>
          <a:ln>
            <a:noFill/>
          </a:ln>
          <a:effectLst>
            <a:outerShdw blurRad="63500" dist="38100" dir="2700000" algn="tl" rotWithShape="0">
              <a:srgbClr val="000000">
                <a:alpha val="39999"/>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defRPr/>
            </a:pPr>
            <a:endParaRPr lang="en-US">
              <a:ea typeface="+mn-ea"/>
            </a:endParaRPr>
          </a:p>
        </p:txBody>
      </p:sp>
      <p:sp>
        <p:nvSpPr>
          <p:cNvPr id="19" name="Rectangle 18"/>
          <p:cNvSpPr/>
          <p:nvPr/>
        </p:nvSpPr>
        <p:spPr bwMode="auto">
          <a:xfrm>
            <a:off x="3806825" y="4968875"/>
            <a:ext cx="5005388" cy="1212850"/>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4" name="Rectangle 13"/>
          <p:cNvSpPr>
            <a:spLocks noChangeArrowheads="1"/>
          </p:cNvSpPr>
          <p:nvPr/>
        </p:nvSpPr>
        <p:spPr bwMode="auto">
          <a:xfrm>
            <a:off x="377825" y="2078038"/>
            <a:ext cx="8458200" cy="1211262"/>
          </a:xfrm>
          <a:prstGeom prst="rect">
            <a:avLst/>
          </a:prstGeom>
          <a:solidFill>
            <a:srgbClr val="7395FF"/>
          </a:solidFill>
          <a:ln>
            <a:noFill/>
          </a:ln>
          <a:effectLst>
            <a:outerShdw blurRad="63500" dist="38100" dir="2700000" algn="tl" rotWithShape="0">
              <a:srgbClr val="000000">
                <a:alpha val="39999"/>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defRPr/>
            </a:pPr>
            <a:endParaRPr lang="en-US">
              <a:ea typeface="+mn-ea"/>
            </a:endParaRPr>
          </a:p>
        </p:txBody>
      </p:sp>
      <p:sp>
        <p:nvSpPr>
          <p:cNvPr id="36871" name="Rectangle 7"/>
          <p:cNvSpPr>
            <a:spLocks noGrp="1" noChangeArrowheads="1"/>
          </p:cNvSpPr>
          <p:nvPr>
            <p:ph type="title" idx="4294967295"/>
          </p:nvPr>
        </p:nvSpPr>
        <p:spPr>
          <a:xfrm>
            <a:off x="1476375" y="171450"/>
            <a:ext cx="6697663" cy="768350"/>
          </a:xfrm>
        </p:spPr>
        <p:txBody>
          <a:bodyPr/>
          <a:lstStyle/>
          <a:p>
            <a:pPr eaLnBrk="1" hangingPunct="1"/>
            <a:r>
              <a:rPr lang="en-US" dirty="0">
                <a:latin typeface="Arial" charset="0"/>
              </a:rPr>
              <a:t>HCUP National Databases</a:t>
            </a:r>
          </a:p>
        </p:txBody>
      </p:sp>
      <p:sp>
        <p:nvSpPr>
          <p:cNvPr id="36873" name="Text Box 10"/>
          <p:cNvSpPr txBox="1">
            <a:spLocks noChangeArrowheads="1"/>
          </p:cNvSpPr>
          <p:nvPr/>
        </p:nvSpPr>
        <p:spPr bwMode="auto">
          <a:xfrm>
            <a:off x="692150" y="2074863"/>
            <a:ext cx="2762250" cy="120015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b="1">
                <a:effectLst>
                  <a:outerShdw blurRad="38100" dist="38100" dir="2700000" algn="tl">
                    <a:srgbClr val="000000"/>
                  </a:outerShdw>
                </a:effectLst>
              </a:rPr>
              <a:t>Nationwide Inpatient Sample</a:t>
            </a:r>
          </a:p>
          <a:p>
            <a:pPr algn="ctr" eaLnBrk="1" hangingPunct="1"/>
            <a:r>
              <a:rPr lang="en-US" sz="3200" b="1">
                <a:solidFill>
                  <a:srgbClr val="FFFF00"/>
                </a:solidFill>
                <a:effectLst>
                  <a:outerShdw blurRad="38100" dist="38100" dir="2700000" algn="tl">
                    <a:srgbClr val="000000"/>
                  </a:outerShdw>
                </a:effectLst>
              </a:rPr>
              <a:t>(NIS)</a:t>
            </a:r>
          </a:p>
        </p:txBody>
      </p:sp>
      <p:sp>
        <p:nvSpPr>
          <p:cNvPr id="36874" name="Text Box 10"/>
          <p:cNvSpPr txBox="1">
            <a:spLocks noChangeArrowheads="1"/>
          </p:cNvSpPr>
          <p:nvPr/>
        </p:nvSpPr>
        <p:spPr bwMode="auto">
          <a:xfrm>
            <a:off x="354013" y="4953000"/>
            <a:ext cx="3459162" cy="1233488"/>
          </a:xfrm>
          <a:prstGeom prst="rect">
            <a:avLst/>
          </a:prstGeom>
          <a:solidFill>
            <a:schemeClr val="bg2">
              <a:lumMod val="40000"/>
              <a:lumOff val="60000"/>
            </a:schemeClr>
          </a:solidFill>
          <a:ln w="9525">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b="1">
                <a:effectLst>
                  <a:outerShdw blurRad="38100" dist="38100" dir="2700000" algn="tl">
                    <a:srgbClr val="000000"/>
                  </a:outerShdw>
                </a:effectLst>
              </a:rPr>
              <a:t>Nationwide Emergency Department Sample </a:t>
            </a:r>
          </a:p>
          <a:p>
            <a:pPr algn="ctr" eaLnBrk="1" hangingPunct="1"/>
            <a:r>
              <a:rPr lang="en-US" sz="3200" b="1">
                <a:solidFill>
                  <a:srgbClr val="FFFF00"/>
                </a:solidFill>
                <a:effectLst>
                  <a:outerShdw blurRad="38100" dist="38100" dir="2700000" algn="tl">
                    <a:srgbClr val="000000"/>
                  </a:outerShdw>
                </a:effectLst>
              </a:rPr>
              <a:t>(NEDS)</a:t>
            </a:r>
          </a:p>
        </p:txBody>
      </p:sp>
      <p:sp>
        <p:nvSpPr>
          <p:cNvPr id="66570" name="Text Box 10"/>
          <p:cNvSpPr txBox="1">
            <a:spLocks noChangeArrowheads="1"/>
          </p:cNvSpPr>
          <p:nvPr/>
        </p:nvSpPr>
        <p:spPr bwMode="auto">
          <a:xfrm>
            <a:off x="374650" y="3517900"/>
            <a:ext cx="3443288"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b="1"/>
              <a:t>Kids</a:t>
            </a:r>
            <a:r>
              <a:rPr lang="ja-JP" altLang="en-US" sz="2000" b="1"/>
              <a:t>’</a:t>
            </a:r>
            <a:r>
              <a:rPr lang="en-US" sz="2000" b="1"/>
              <a:t> Inpatient </a:t>
            </a:r>
          </a:p>
          <a:p>
            <a:pPr algn="ctr" eaLnBrk="1" hangingPunct="1"/>
            <a:r>
              <a:rPr lang="en-US" sz="2000" b="1"/>
              <a:t>Database</a:t>
            </a:r>
          </a:p>
          <a:p>
            <a:pPr algn="ctr" eaLnBrk="1" hangingPunct="1"/>
            <a:r>
              <a:rPr lang="en-US" sz="3200" b="1">
                <a:solidFill>
                  <a:srgbClr val="FFFF00"/>
                </a:solidFill>
              </a:rPr>
              <a:t>(KID)</a:t>
            </a:r>
          </a:p>
        </p:txBody>
      </p:sp>
      <p:sp>
        <p:nvSpPr>
          <p:cNvPr id="15" name="Rectangle 14"/>
          <p:cNvSpPr/>
          <p:nvPr/>
        </p:nvSpPr>
        <p:spPr bwMode="auto">
          <a:xfrm>
            <a:off x="3829050" y="2078038"/>
            <a:ext cx="5006975" cy="1211262"/>
          </a:xfrm>
          <a:prstGeom prst="rect">
            <a:avLst/>
          </a:prstGeom>
          <a:solidFill>
            <a:schemeClr val="bg2">
              <a:lumMod val="60000"/>
              <a:lumOff val="4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36877" name="TextBox 12"/>
          <p:cNvSpPr txBox="1">
            <a:spLocks noChangeArrowheads="1"/>
          </p:cNvSpPr>
          <p:nvPr/>
        </p:nvSpPr>
        <p:spPr bwMode="auto">
          <a:xfrm>
            <a:off x="3871913" y="2173288"/>
            <a:ext cx="4975225" cy="1250950"/>
          </a:xfrm>
          <a:prstGeom prst="rect">
            <a:avLst/>
          </a:prstGeom>
          <a:noFill/>
          <a:ln w="9525">
            <a:noFill/>
            <a:miter lim="800000"/>
            <a:headEnd/>
            <a:tailEnd/>
          </a:ln>
        </p:spPr>
        <p:txBody>
          <a:bodyPr>
            <a:spAutoFit/>
          </a:bodyPr>
          <a:lstStyle/>
          <a:p>
            <a:pPr>
              <a:lnSpc>
                <a:spcPct val="90000"/>
              </a:lnSpc>
              <a:spcBef>
                <a:spcPct val="20000"/>
              </a:spcBef>
              <a:buClr>
                <a:schemeClr val="tx2"/>
              </a:buClr>
              <a:buSzPct val="95000"/>
              <a:defRPr/>
            </a:pPr>
            <a:r>
              <a:rPr lang="en-US" sz="1800" dirty="0">
                <a:solidFill>
                  <a:srgbClr val="FFFFFF"/>
                </a:solidFill>
                <a:effectLst>
                  <a:outerShdw blurRad="38100" dist="38100" dir="2700000" algn="tl">
                    <a:srgbClr val="000000"/>
                  </a:outerShdw>
                </a:effectLst>
                <a:latin typeface="Arial" pitchFamily="34" charset="0"/>
                <a:ea typeface="+mn-ea"/>
              </a:rPr>
              <a:t>Inpatient hospital discharge data (including those admissions that started in the ED) from a </a:t>
            </a:r>
            <a:r>
              <a:rPr lang="en-US" sz="1800" b="1" i="1" dirty="0">
                <a:solidFill>
                  <a:srgbClr val="FFFFFF"/>
                </a:solidFill>
                <a:effectLst>
                  <a:outerShdw blurRad="38100" dist="38100" dir="2700000" algn="tl">
                    <a:srgbClr val="000000"/>
                  </a:outerShdw>
                </a:effectLst>
                <a:latin typeface="Arial" pitchFamily="34" charset="0"/>
                <a:ea typeface="+mn-ea"/>
              </a:rPr>
              <a:t>sample of hospitals</a:t>
            </a:r>
            <a:r>
              <a:rPr lang="en-US" sz="1800" dirty="0">
                <a:solidFill>
                  <a:srgbClr val="FFFFFF"/>
                </a:solidFill>
                <a:effectLst>
                  <a:outerShdw blurRad="38100" dist="38100" dir="2700000" algn="tl">
                    <a:srgbClr val="000000"/>
                  </a:outerShdw>
                </a:effectLst>
                <a:latin typeface="Arial" pitchFamily="34" charset="0"/>
                <a:ea typeface="+mn-ea"/>
              </a:rPr>
              <a:t> in participating HCUP States</a:t>
            </a:r>
          </a:p>
          <a:p>
            <a:pPr>
              <a:defRPr/>
            </a:pPr>
            <a:endParaRPr lang="en-US" dirty="0">
              <a:effectLst>
                <a:outerShdw blurRad="38100" dist="38100" dir="2700000" algn="tl">
                  <a:srgbClr val="000000"/>
                </a:outerShdw>
              </a:effectLst>
              <a:latin typeface="Arial" pitchFamily="34" charset="0"/>
              <a:ea typeface="+mn-ea"/>
            </a:endParaRPr>
          </a:p>
        </p:txBody>
      </p:sp>
      <p:sp>
        <p:nvSpPr>
          <p:cNvPr id="28" name="TextBox 27"/>
          <p:cNvSpPr txBox="1"/>
          <p:nvPr/>
        </p:nvSpPr>
        <p:spPr>
          <a:xfrm>
            <a:off x="3908425" y="3603625"/>
            <a:ext cx="4914900" cy="1082675"/>
          </a:xfrm>
          <a:prstGeom prst="rect">
            <a:avLst/>
          </a:prstGeom>
          <a:noFill/>
        </p:spPr>
        <p:txBody>
          <a:bodyPr>
            <a:spAutoFit/>
          </a:bodyPr>
          <a:lstStyle/>
          <a:p>
            <a:pPr>
              <a:lnSpc>
                <a:spcPct val="90000"/>
              </a:lnSpc>
              <a:spcBef>
                <a:spcPct val="20000"/>
              </a:spcBef>
              <a:buClr>
                <a:schemeClr val="tx2"/>
              </a:buClr>
              <a:buSzPct val="95000"/>
              <a:defRPr/>
            </a:pPr>
            <a:r>
              <a:rPr lang="en-US" sz="1800">
                <a:solidFill>
                  <a:srgbClr val="FFFFFF"/>
                </a:solidFill>
                <a:effectLst>
                  <a:outerShdw blurRad="38100" dist="38100" dir="2700000" algn="tl">
                    <a:srgbClr val="000000"/>
                  </a:outerShdw>
                </a:effectLst>
                <a:latin typeface="Arial" pitchFamily="34" charset="0"/>
                <a:ea typeface="+mn-ea"/>
              </a:rPr>
              <a:t>Pediatric inpatient hospital discharge data (including those admissions that started in the ED) from a </a:t>
            </a:r>
            <a:r>
              <a:rPr lang="en-US" sz="1800" b="1" i="1">
                <a:solidFill>
                  <a:srgbClr val="FFFFFF"/>
                </a:solidFill>
                <a:effectLst>
                  <a:outerShdw blurRad="38100" dist="38100" dir="2700000" algn="tl">
                    <a:srgbClr val="000000"/>
                  </a:outerShdw>
                </a:effectLst>
                <a:latin typeface="Arial" pitchFamily="34" charset="0"/>
                <a:ea typeface="+mn-ea"/>
              </a:rPr>
              <a:t>sample of pediatric discharges</a:t>
            </a:r>
            <a:r>
              <a:rPr lang="en-US" sz="1800">
                <a:solidFill>
                  <a:srgbClr val="FFFFFF"/>
                </a:solidFill>
                <a:effectLst>
                  <a:outerShdw blurRad="38100" dist="38100" dir="2700000" algn="tl">
                    <a:srgbClr val="000000"/>
                  </a:outerShdw>
                </a:effectLst>
                <a:latin typeface="Arial" pitchFamily="34" charset="0"/>
                <a:ea typeface="+mn-ea"/>
              </a:rPr>
              <a:t> in participating HCUP States</a:t>
            </a:r>
            <a:endParaRPr lang="en-US">
              <a:effectLst>
                <a:outerShdw blurRad="38100" dist="38100" dir="2700000" algn="tl">
                  <a:srgbClr val="000000"/>
                </a:outerShdw>
              </a:effectLst>
              <a:latin typeface="Arial" pitchFamily="34" charset="0"/>
              <a:ea typeface="+mn-ea"/>
            </a:endParaRPr>
          </a:p>
        </p:txBody>
      </p:sp>
      <p:sp>
        <p:nvSpPr>
          <p:cNvPr id="36879" name="TextBox 28"/>
          <p:cNvSpPr txBox="1">
            <a:spLocks noChangeArrowheads="1"/>
          </p:cNvSpPr>
          <p:nvPr/>
        </p:nvSpPr>
        <p:spPr bwMode="auto">
          <a:xfrm>
            <a:off x="3886200" y="5175250"/>
            <a:ext cx="4914900" cy="1003300"/>
          </a:xfrm>
          <a:prstGeom prst="rect">
            <a:avLst/>
          </a:prstGeom>
          <a:noFill/>
          <a:ln w="9525">
            <a:noFill/>
            <a:miter lim="800000"/>
            <a:headEnd/>
            <a:tailEnd/>
          </a:ln>
        </p:spPr>
        <p:txBody>
          <a:bodyPr>
            <a:spAutoFit/>
          </a:bodyPr>
          <a:lstStyle/>
          <a:p>
            <a:pPr>
              <a:lnSpc>
                <a:spcPct val="90000"/>
              </a:lnSpc>
              <a:spcBef>
                <a:spcPct val="20000"/>
              </a:spcBef>
              <a:buClr>
                <a:schemeClr val="tx2"/>
              </a:buClr>
              <a:buSzPct val="95000"/>
              <a:defRPr/>
            </a:pPr>
            <a:r>
              <a:rPr lang="en-US" sz="1800">
                <a:solidFill>
                  <a:srgbClr val="FFFFFF"/>
                </a:solidFill>
                <a:effectLst>
                  <a:outerShdw blurRad="38100" dist="38100" dir="2700000" algn="tl">
                    <a:srgbClr val="000000"/>
                  </a:outerShdw>
                </a:effectLst>
                <a:latin typeface="Arial" pitchFamily="34" charset="0"/>
                <a:ea typeface="+mn-ea"/>
              </a:rPr>
              <a:t>Emergency department data (treat and release &amp; admitted) from a </a:t>
            </a:r>
            <a:r>
              <a:rPr lang="en-US" sz="1800" b="1" i="1">
                <a:solidFill>
                  <a:srgbClr val="FFFFFF"/>
                </a:solidFill>
                <a:effectLst>
                  <a:outerShdw blurRad="38100" dist="38100" dir="2700000" algn="tl">
                    <a:srgbClr val="000000"/>
                  </a:outerShdw>
                </a:effectLst>
                <a:latin typeface="Arial" pitchFamily="34" charset="0"/>
                <a:ea typeface="+mn-ea"/>
              </a:rPr>
              <a:t>sample of hospitals</a:t>
            </a:r>
            <a:r>
              <a:rPr lang="en-US" sz="1800">
                <a:solidFill>
                  <a:srgbClr val="FFFFFF"/>
                </a:solidFill>
                <a:effectLst>
                  <a:outerShdw blurRad="38100" dist="38100" dir="2700000" algn="tl">
                    <a:srgbClr val="000000"/>
                  </a:outerShdw>
                </a:effectLst>
                <a:latin typeface="Arial" pitchFamily="34" charset="0"/>
                <a:ea typeface="+mn-ea"/>
              </a:rPr>
              <a:t> in participating HCUP States</a:t>
            </a:r>
          </a:p>
          <a:p>
            <a:pPr>
              <a:defRPr/>
            </a:pPr>
            <a:endParaRPr lang="en-US">
              <a:latin typeface="Arial" pitchFamily="34" charset="0"/>
              <a:ea typeface="+mn-ea"/>
            </a:endParaRPr>
          </a:p>
        </p:txBody>
      </p:sp>
      <p:sp>
        <p:nvSpPr>
          <p:cNvPr id="66575"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90489CB5-2A47-D745-8B76-529F1316DC0A}" type="slidenum">
              <a:rPr lang="en-US" sz="1200"/>
              <a:pPr algn="ctr"/>
              <a:t>41</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9"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20D1ACC9-F956-9348-A275-82BEFB4480BB}" type="slidenum">
              <a:rPr lang="en-US" sz="1200"/>
              <a:pPr algn="ctr"/>
              <a:t>42</a:t>
            </a:fld>
            <a:endParaRPr lang="en-US" sz="1200"/>
          </a:p>
        </p:txBody>
      </p:sp>
      <p:grpSp>
        <p:nvGrpSpPr>
          <p:cNvPr id="3" name="Group 2" descr="NIS is a Stratified Sample of Hospitals from the SID&#10;"/>
          <p:cNvGrpSpPr/>
          <p:nvPr/>
        </p:nvGrpSpPr>
        <p:grpSpPr>
          <a:xfrm>
            <a:off x="234950" y="1587500"/>
            <a:ext cx="8688388" cy="4938713"/>
            <a:chOff x="234950" y="1587500"/>
            <a:chExt cx="8688388" cy="4938713"/>
          </a:xfrm>
        </p:grpSpPr>
        <p:pic>
          <p:nvPicPr>
            <p:cNvPr id="67586" name="Picture 28" descr="02_020_0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54750" y="1657350"/>
              <a:ext cx="25019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ight Arrow 14"/>
            <p:cNvSpPr/>
            <p:nvPr/>
          </p:nvSpPr>
          <p:spPr bwMode="auto">
            <a:xfrm>
              <a:off x="2514600" y="4773613"/>
              <a:ext cx="3429000" cy="1752600"/>
            </a:xfrm>
            <a:prstGeom prst="rightArrow">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6" name="Rectangle 15"/>
            <p:cNvSpPr/>
            <p:nvPr/>
          </p:nvSpPr>
          <p:spPr bwMode="auto">
            <a:xfrm>
              <a:off x="381000" y="1587500"/>
              <a:ext cx="2514600" cy="4800600"/>
            </a:xfrm>
            <a:prstGeom prst="rect">
              <a:avLst/>
            </a:prstGeom>
            <a:solidFill>
              <a:schemeClr val="bg2">
                <a:lumMod val="40000"/>
                <a:lumOff val="6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7" name="Text Box 8"/>
            <p:cNvSpPr txBox="1">
              <a:spLocks noChangeArrowheads="1"/>
            </p:cNvSpPr>
            <p:nvPr/>
          </p:nvSpPr>
          <p:spPr bwMode="auto">
            <a:xfrm>
              <a:off x="234950" y="1592263"/>
              <a:ext cx="2833688" cy="2232025"/>
            </a:xfrm>
            <a:prstGeom prst="rect">
              <a:avLst/>
            </a:prstGeom>
            <a:noFill/>
            <a:ln w="9525">
              <a:noFill/>
              <a:miter lim="800000"/>
              <a:headEnd/>
              <a:tailEnd/>
            </a:ln>
            <a:effectLst/>
          </p:spPr>
          <p:txBody>
            <a:bodyPr>
              <a:spAutoFit/>
            </a:bodyPr>
            <a:lstStyle/>
            <a:p>
              <a:pPr algn="ctr">
                <a:spcBef>
                  <a:spcPts val="600"/>
                </a:spcBef>
                <a:defRPr/>
              </a:pPr>
              <a:r>
                <a:rPr lang="en-US" sz="2400" b="1" dirty="0">
                  <a:effectLst>
                    <a:outerShdw blurRad="38100" dist="38100" dir="2700000" algn="tl">
                      <a:srgbClr val="000000"/>
                    </a:outerShdw>
                  </a:effectLst>
                  <a:ea typeface="+mn-ea"/>
                </a:rPr>
                <a:t>State Inpatient Databases</a:t>
              </a:r>
            </a:p>
            <a:p>
              <a:pPr algn="ctr">
                <a:spcBef>
                  <a:spcPts val="600"/>
                </a:spcBef>
                <a:defRPr/>
              </a:pPr>
              <a:r>
                <a:rPr lang="en-US" sz="3200" b="1" dirty="0">
                  <a:solidFill>
                    <a:srgbClr val="FFFF00"/>
                  </a:solidFill>
                  <a:effectLst>
                    <a:outerShdw blurRad="38100" dist="38100" dir="2700000" algn="tl">
                      <a:srgbClr val="000000"/>
                    </a:outerShdw>
                  </a:effectLst>
                  <a:ea typeface="+mn-ea"/>
                </a:rPr>
                <a:t>(SID)</a:t>
              </a:r>
            </a:p>
            <a:p>
              <a:pPr algn="ctr">
                <a:spcBef>
                  <a:spcPts val="0"/>
                </a:spcBef>
                <a:defRPr/>
              </a:pPr>
              <a:endParaRPr lang="en-US" sz="1800" b="1" dirty="0">
                <a:solidFill>
                  <a:srgbClr val="FFFFFF"/>
                </a:solidFill>
                <a:effectLst>
                  <a:outerShdw blurRad="38100" dist="38100" dir="2700000" algn="tl">
                    <a:srgbClr val="000000"/>
                  </a:outerShdw>
                </a:effectLst>
                <a:ea typeface="+mn-ea"/>
              </a:endParaRPr>
            </a:p>
            <a:p>
              <a:pPr algn="ctr">
                <a:spcBef>
                  <a:spcPts val="0"/>
                </a:spcBef>
                <a:defRPr/>
              </a:pPr>
              <a:r>
                <a:rPr lang="en-US" sz="1800" b="1" dirty="0">
                  <a:solidFill>
                    <a:srgbClr val="FFFFFF"/>
                  </a:solidFill>
                  <a:effectLst>
                    <a:outerShdw blurRad="38100" dist="38100" dir="2700000" algn="tl">
                      <a:srgbClr val="000000"/>
                    </a:outerShdw>
                  </a:effectLst>
                  <a:ea typeface="+mn-ea"/>
                </a:rPr>
                <a:t> N = ~ 4K hospitals</a:t>
              </a:r>
            </a:p>
            <a:p>
              <a:pPr algn="ctr">
                <a:spcBef>
                  <a:spcPts val="0"/>
                </a:spcBef>
                <a:defRPr/>
              </a:pPr>
              <a:r>
                <a:rPr lang="en-US" sz="1800" b="1" dirty="0">
                  <a:solidFill>
                    <a:srgbClr val="FFFFFF"/>
                  </a:solidFill>
                  <a:effectLst>
                    <a:outerShdw blurRad="38100" dist="38100" dir="2700000" algn="tl">
                      <a:srgbClr val="000000"/>
                    </a:outerShdw>
                  </a:effectLst>
                  <a:ea typeface="+mn-ea"/>
                </a:rPr>
                <a:t>             ~ 32M records</a:t>
              </a:r>
              <a:endParaRPr lang="en-US" sz="2000" b="1" dirty="0">
                <a:effectLst>
                  <a:outerShdw blurRad="38100" dist="38100" dir="2700000" algn="tl">
                    <a:srgbClr val="000000"/>
                  </a:outerShdw>
                </a:effectLst>
                <a:ea typeface="+mn-ea"/>
              </a:endParaRPr>
            </a:p>
          </p:txBody>
        </p:sp>
        <p:sp>
          <p:nvSpPr>
            <p:cNvPr id="18" name="Rounded Rectangle 17"/>
            <p:cNvSpPr/>
            <p:nvPr/>
          </p:nvSpPr>
          <p:spPr bwMode="auto">
            <a:xfrm>
              <a:off x="609600" y="4760913"/>
              <a:ext cx="1905000" cy="457200"/>
            </a:xfrm>
            <a:prstGeom prst="roundRect">
              <a:avLst/>
            </a:prstGeom>
            <a:solidFill>
              <a:schemeClr val="bg2">
                <a:lumMod val="60000"/>
                <a:lumOff val="4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9" name="Text Box 22"/>
            <p:cNvSpPr txBox="1">
              <a:spLocks noChangeArrowheads="1"/>
            </p:cNvSpPr>
            <p:nvPr/>
          </p:nvSpPr>
          <p:spPr bwMode="auto">
            <a:xfrm>
              <a:off x="685800" y="4760913"/>
              <a:ext cx="1676400" cy="369887"/>
            </a:xfrm>
            <a:prstGeom prst="rect">
              <a:avLst/>
            </a:prstGeom>
            <a:noFill/>
            <a:ln w="9525" algn="ctr">
              <a:noFill/>
              <a:miter lim="800000"/>
              <a:headEnd/>
              <a:tailEnd/>
            </a:ln>
            <a:effectLst/>
          </p:spPr>
          <p:txBody>
            <a:bodyPr lIns="92453" tIns="46226" rIns="92453" bIns="46226">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effectLst>
                    <a:outerShdw blurRad="38100" dist="38100" dir="2700000" algn="tl">
                      <a:srgbClr val="000000"/>
                    </a:outerShdw>
                  </a:effectLst>
                </a:rPr>
                <a:t>5 NIS Strata</a:t>
              </a:r>
            </a:p>
          </p:txBody>
        </p:sp>
        <p:sp>
          <p:nvSpPr>
            <p:cNvPr id="20" name="Rectangle 19"/>
            <p:cNvSpPr/>
            <p:nvPr/>
          </p:nvSpPr>
          <p:spPr bwMode="auto">
            <a:xfrm>
              <a:off x="6248400" y="3248025"/>
              <a:ext cx="2514600" cy="3143250"/>
            </a:xfrm>
            <a:prstGeom prst="rect">
              <a:avLst/>
            </a:prstGeom>
            <a:solidFill>
              <a:schemeClr val="bg2">
                <a:lumMod val="40000"/>
                <a:lumOff val="6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21" name="Text Box 8"/>
            <p:cNvSpPr txBox="1">
              <a:spLocks noChangeArrowheads="1"/>
            </p:cNvSpPr>
            <p:nvPr/>
          </p:nvSpPr>
          <p:spPr bwMode="auto">
            <a:xfrm>
              <a:off x="6083300" y="3324225"/>
              <a:ext cx="2840038" cy="2784475"/>
            </a:xfrm>
            <a:prstGeom prst="rect">
              <a:avLst/>
            </a:prstGeom>
            <a:noFill/>
            <a:ln w="9525">
              <a:noFill/>
              <a:miter lim="800000"/>
              <a:headEnd/>
              <a:tailEnd/>
            </a:ln>
            <a:effectLst/>
          </p:spPr>
          <p:txBody>
            <a:bodyPr>
              <a:spAutoFit/>
            </a:bodyPr>
            <a:lstStyle/>
            <a:p>
              <a:pPr algn="ctr">
                <a:spcBef>
                  <a:spcPts val="0"/>
                </a:spcBef>
                <a:defRPr/>
              </a:pPr>
              <a:r>
                <a:rPr lang="en-US" sz="2400" b="1" dirty="0">
                  <a:effectLst>
                    <a:outerShdw blurRad="38100" dist="38100" dir="2700000" algn="tl">
                      <a:srgbClr val="000000"/>
                    </a:outerShdw>
                  </a:effectLst>
                  <a:ea typeface="+mn-ea"/>
                </a:rPr>
                <a:t>Nationwide</a:t>
              </a:r>
            </a:p>
            <a:p>
              <a:pPr algn="ctr">
                <a:spcBef>
                  <a:spcPts val="0"/>
                </a:spcBef>
                <a:defRPr/>
              </a:pPr>
              <a:r>
                <a:rPr lang="en-US" sz="2400" b="1" dirty="0">
                  <a:effectLst>
                    <a:outerShdw blurRad="38100" dist="38100" dir="2700000" algn="tl">
                      <a:srgbClr val="000000"/>
                    </a:outerShdw>
                  </a:effectLst>
                  <a:ea typeface="+mn-ea"/>
                </a:rPr>
                <a:t>Impatient</a:t>
              </a:r>
            </a:p>
            <a:p>
              <a:pPr algn="ctr">
                <a:spcBef>
                  <a:spcPts val="0"/>
                </a:spcBef>
                <a:defRPr/>
              </a:pPr>
              <a:r>
                <a:rPr lang="en-US" sz="2400" b="1" dirty="0">
                  <a:effectLst>
                    <a:outerShdw blurRad="38100" dist="38100" dir="2700000" algn="tl">
                      <a:srgbClr val="000000"/>
                    </a:outerShdw>
                  </a:effectLst>
                  <a:ea typeface="+mn-ea"/>
                </a:rPr>
                <a:t>Sample</a:t>
              </a:r>
            </a:p>
            <a:p>
              <a:pPr algn="ctr">
                <a:spcBef>
                  <a:spcPts val="600"/>
                </a:spcBef>
                <a:defRPr/>
              </a:pPr>
              <a:r>
                <a:rPr lang="en-US" sz="3200" b="1" dirty="0">
                  <a:solidFill>
                    <a:srgbClr val="FFFF00"/>
                  </a:solidFill>
                  <a:effectLst>
                    <a:outerShdw blurRad="38100" dist="38100" dir="2700000" algn="tl">
                      <a:srgbClr val="000000"/>
                    </a:outerShdw>
                  </a:effectLst>
                  <a:ea typeface="+mn-ea"/>
                </a:rPr>
                <a:t>(NIS)</a:t>
              </a:r>
            </a:p>
            <a:p>
              <a:pPr algn="ctr">
                <a:spcBef>
                  <a:spcPts val="0"/>
                </a:spcBef>
                <a:defRPr/>
              </a:pPr>
              <a:r>
                <a:rPr lang="en-US" sz="1800" b="1" dirty="0">
                  <a:solidFill>
                    <a:srgbClr val="FFFFFF"/>
                  </a:solidFill>
                  <a:effectLst>
                    <a:outerShdw blurRad="38100" dist="38100" dir="2700000" algn="tl">
                      <a:srgbClr val="000000"/>
                    </a:outerShdw>
                  </a:effectLst>
                  <a:ea typeface="+mn-ea"/>
                </a:rPr>
                <a:t> N = ~ 1K hospitals</a:t>
              </a:r>
            </a:p>
            <a:p>
              <a:pPr algn="ctr">
                <a:spcBef>
                  <a:spcPts val="0"/>
                </a:spcBef>
                <a:defRPr/>
              </a:pPr>
              <a:r>
                <a:rPr lang="en-US" sz="1800" b="1" dirty="0">
                  <a:solidFill>
                    <a:srgbClr val="FFFFFF"/>
                  </a:solidFill>
                  <a:effectLst>
                    <a:outerShdw blurRad="38100" dist="38100" dir="2700000" algn="tl">
                      <a:srgbClr val="000000"/>
                    </a:outerShdw>
                  </a:effectLst>
                  <a:ea typeface="+mn-ea"/>
                </a:rPr>
                <a:t>             ~ 8M records</a:t>
              </a:r>
              <a:endParaRPr lang="en-US" sz="2000" b="1" dirty="0">
                <a:effectLst>
                  <a:outerShdw blurRad="38100" dist="38100" dir="2700000" algn="tl">
                    <a:srgbClr val="000000"/>
                  </a:outerShdw>
                </a:effectLst>
                <a:ea typeface="+mn-ea"/>
              </a:endParaRPr>
            </a:p>
            <a:p>
              <a:pPr algn="ctr">
                <a:spcBef>
                  <a:spcPct val="50000"/>
                </a:spcBef>
                <a:defRPr/>
              </a:pPr>
              <a:endParaRPr lang="en-US" sz="2000" b="1" dirty="0">
                <a:effectLst>
                  <a:outerShdw blurRad="38100" dist="38100" dir="2700000" algn="tl">
                    <a:srgbClr val="000000"/>
                  </a:outerShdw>
                </a:effectLst>
                <a:ea typeface="+mn-ea"/>
              </a:endParaRPr>
            </a:p>
          </p:txBody>
        </p:sp>
        <p:sp>
          <p:nvSpPr>
            <p:cNvPr id="22" name="Text Box 338"/>
            <p:cNvSpPr txBox="1">
              <a:spLocks noChangeArrowheads="1"/>
            </p:cNvSpPr>
            <p:nvPr/>
          </p:nvSpPr>
          <p:spPr bwMode="auto">
            <a:xfrm>
              <a:off x="3094038" y="4286250"/>
              <a:ext cx="1768475" cy="923925"/>
            </a:xfrm>
            <a:prstGeom prst="rect">
              <a:avLst/>
            </a:prstGeom>
            <a:noFill/>
            <a:ln w="9525" algn="ctr">
              <a:solidFill>
                <a:schemeClr val="tx1"/>
              </a:solid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effectLst>
                    <a:outerShdw blurRad="38100" dist="38100" dir="2700000" algn="tl">
                      <a:srgbClr val="000000"/>
                    </a:outerShdw>
                  </a:effectLst>
                </a:rPr>
                <a:t>State is</a:t>
              </a:r>
              <a:r>
                <a:rPr lang="en-US" sz="1800" b="1">
                  <a:solidFill>
                    <a:srgbClr val="FF0000"/>
                  </a:solidFill>
                  <a:effectLst>
                    <a:outerShdw blurRad="38100" dist="38100" dir="2700000" algn="tl">
                      <a:srgbClr val="000000"/>
                    </a:outerShdw>
                  </a:effectLst>
                </a:rPr>
                <a:t> NOT </a:t>
              </a:r>
              <a:r>
                <a:rPr lang="en-US" sz="1800" b="1">
                  <a:effectLst>
                    <a:outerShdw blurRad="38100" dist="38100" dir="2700000" algn="tl">
                      <a:srgbClr val="000000"/>
                    </a:outerShdw>
                  </a:effectLst>
                </a:rPr>
                <a:t>included as a stratum</a:t>
              </a:r>
            </a:p>
          </p:txBody>
        </p:sp>
        <p:sp>
          <p:nvSpPr>
            <p:cNvPr id="25" name="Rectangle 24"/>
            <p:cNvSpPr/>
            <p:nvPr/>
          </p:nvSpPr>
          <p:spPr bwMode="auto">
            <a:xfrm>
              <a:off x="381000" y="5111750"/>
              <a:ext cx="2541588" cy="1289050"/>
            </a:xfrm>
            <a:prstGeom prst="rect">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67596" name="TextBox 25"/>
            <p:cNvSpPr txBox="1">
              <a:spLocks noChangeArrowheads="1"/>
            </p:cNvSpPr>
            <p:nvPr/>
          </p:nvSpPr>
          <p:spPr bwMode="auto">
            <a:xfrm>
              <a:off x="469900" y="5099050"/>
              <a:ext cx="25336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buFont typeface="Arial" charset="0"/>
                <a:buAutoNum type="arabicPeriod"/>
              </a:pPr>
              <a:r>
                <a:rPr lang="en-US" sz="1600"/>
                <a:t>U.S. Region</a:t>
              </a:r>
            </a:p>
            <a:p>
              <a:pPr eaLnBrk="1" hangingPunct="1">
                <a:buFont typeface="Arial" charset="0"/>
                <a:buAutoNum type="arabicPeriod"/>
              </a:pPr>
              <a:r>
                <a:rPr lang="en-US" sz="1600"/>
                <a:t>Urban/Rural</a:t>
              </a:r>
            </a:p>
            <a:p>
              <a:pPr eaLnBrk="1" hangingPunct="1">
                <a:buFont typeface="Arial" charset="0"/>
                <a:buAutoNum type="arabicPeriod"/>
              </a:pPr>
              <a:r>
                <a:rPr lang="en-US" sz="1600"/>
                <a:t>Teaching Status</a:t>
              </a:r>
            </a:p>
            <a:p>
              <a:pPr eaLnBrk="1" hangingPunct="1">
                <a:buFont typeface="Arial" charset="0"/>
                <a:buAutoNum type="arabicPeriod"/>
              </a:pPr>
              <a:r>
                <a:rPr lang="en-US" sz="1600"/>
                <a:t>Ownership/Control</a:t>
              </a:r>
            </a:p>
            <a:p>
              <a:pPr eaLnBrk="1" hangingPunct="1">
                <a:buFont typeface="Arial" charset="0"/>
                <a:buAutoNum type="arabicPeriod"/>
              </a:pPr>
              <a:r>
                <a:rPr lang="en-US" sz="1600"/>
                <a:t>Bed Size</a:t>
              </a:r>
            </a:p>
          </p:txBody>
        </p:sp>
        <p:sp>
          <p:nvSpPr>
            <p:cNvPr id="23" name="Text Box 5"/>
            <p:cNvSpPr txBox="1">
              <a:spLocks noChangeArrowheads="1"/>
            </p:cNvSpPr>
            <p:nvPr/>
          </p:nvSpPr>
          <p:spPr bwMode="auto">
            <a:xfrm>
              <a:off x="3006725" y="5348288"/>
              <a:ext cx="2493963" cy="677862"/>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solidFill>
                    <a:srgbClr val="FFFF00"/>
                  </a:solidFill>
                  <a:effectLst>
                    <a:outerShdw blurRad="38100" dist="38100" dir="2700000" algn="tl">
                      <a:srgbClr val="000000"/>
                    </a:outerShdw>
                  </a:effectLst>
                </a:rPr>
                <a:t>Stratified Sample of  </a:t>
              </a:r>
              <a:r>
                <a:rPr lang="en-US" sz="2000" b="1" i="1">
                  <a:solidFill>
                    <a:srgbClr val="FFFF00"/>
                  </a:solidFill>
                  <a:effectLst>
                    <a:outerShdw blurRad="38100" dist="38100" dir="2700000" algn="tl">
                      <a:srgbClr val="000000"/>
                    </a:outerShdw>
                  </a:effectLst>
                </a:rPr>
                <a:t>HOSPITALS </a:t>
              </a:r>
            </a:p>
          </p:txBody>
        </p:sp>
        <p:sp>
          <p:nvSpPr>
            <p:cNvPr id="24" name="TextBox 23"/>
            <p:cNvSpPr txBox="1"/>
            <p:nvPr/>
          </p:nvSpPr>
          <p:spPr>
            <a:xfrm>
              <a:off x="6243638" y="5691188"/>
              <a:ext cx="2540000" cy="754062"/>
            </a:xfrm>
            <a:prstGeom prst="rect">
              <a:avLst/>
            </a:prstGeom>
            <a:noFill/>
          </p:spPr>
          <p:txBody>
            <a:bodyPr>
              <a:spAutoFit/>
            </a:bodyPr>
            <a:lstStyle/>
            <a:p>
              <a:pPr algn="ctr">
                <a:defRPr/>
              </a:pPr>
              <a:r>
                <a:rPr lang="en-US" sz="1600" b="1" dirty="0">
                  <a:effectLst>
                    <a:outerShdw blurRad="38100" dist="38100" dir="2700000" algn="tl">
                      <a:srgbClr val="000000"/>
                    </a:outerShdw>
                  </a:effectLst>
                  <a:ea typeface="+mn-ea"/>
                </a:rPr>
                <a:t>100% of all discharges from each hospital</a:t>
              </a:r>
            </a:p>
            <a:p>
              <a:pPr algn="ctr">
                <a:defRPr/>
              </a:pPr>
              <a:endParaRPr lang="en-US" dirty="0">
                <a:ea typeface="+mn-ea"/>
              </a:endParaRPr>
            </a:p>
          </p:txBody>
        </p:sp>
      </p:grpSp>
      <p:sp>
        <p:nvSpPr>
          <p:cNvPr id="2" name="Title 1"/>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NIS is a Stratified Sample of Hospitals from the SID</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KID is a Stratified Sample of Discharges from the SID&#10;"/>
          <p:cNvGrpSpPr/>
          <p:nvPr/>
        </p:nvGrpSpPr>
        <p:grpSpPr>
          <a:xfrm>
            <a:off x="257175" y="1587500"/>
            <a:ext cx="8659813" cy="5132388"/>
            <a:chOff x="257175" y="1587500"/>
            <a:chExt cx="8659813" cy="5132388"/>
          </a:xfrm>
        </p:grpSpPr>
        <p:sp>
          <p:nvSpPr>
            <p:cNvPr id="22" name="Text Box 338"/>
            <p:cNvSpPr txBox="1">
              <a:spLocks noChangeArrowheads="1"/>
            </p:cNvSpPr>
            <p:nvPr/>
          </p:nvSpPr>
          <p:spPr bwMode="auto">
            <a:xfrm>
              <a:off x="3094038" y="4176713"/>
              <a:ext cx="1616075" cy="922337"/>
            </a:xfrm>
            <a:prstGeom prst="rect">
              <a:avLst/>
            </a:prstGeom>
            <a:noFill/>
            <a:ln w="9525" algn="ctr">
              <a:solidFill>
                <a:schemeClr val="tx1"/>
              </a:solid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effectLst>
                    <a:outerShdw blurRad="38100" dist="38100" dir="2700000" algn="tl">
                      <a:srgbClr val="000000"/>
                    </a:outerShdw>
                  </a:effectLst>
                </a:rPr>
                <a:t>State is</a:t>
              </a:r>
              <a:r>
                <a:rPr lang="en-US" sz="1800" b="1">
                  <a:solidFill>
                    <a:srgbClr val="FF0000"/>
                  </a:solidFill>
                  <a:effectLst>
                    <a:outerShdw blurRad="38100" dist="38100" dir="2700000" algn="tl">
                      <a:srgbClr val="000000"/>
                    </a:outerShdw>
                  </a:effectLst>
                </a:rPr>
                <a:t> NOT </a:t>
              </a:r>
              <a:r>
                <a:rPr lang="en-US" sz="1800" b="1">
                  <a:effectLst>
                    <a:outerShdw blurRad="38100" dist="38100" dir="2700000" algn="tl">
                      <a:srgbClr val="000000"/>
                    </a:outerShdw>
                  </a:effectLst>
                </a:rPr>
                <a:t>included as a stratum</a:t>
              </a:r>
            </a:p>
          </p:txBody>
        </p:sp>
        <p:sp>
          <p:nvSpPr>
            <p:cNvPr id="16" name="Rectangle 15"/>
            <p:cNvSpPr/>
            <p:nvPr/>
          </p:nvSpPr>
          <p:spPr bwMode="auto">
            <a:xfrm>
              <a:off x="381000" y="1587500"/>
              <a:ext cx="2514600" cy="4743450"/>
            </a:xfrm>
            <a:prstGeom prst="rect">
              <a:avLst/>
            </a:prstGeom>
            <a:solidFill>
              <a:schemeClr val="bg2">
                <a:lumMod val="40000"/>
                <a:lumOff val="6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pic>
          <p:nvPicPr>
            <p:cNvPr id="68612" name="Picture 38" descr="04_020_0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46813" y="1630363"/>
              <a:ext cx="2511425"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Right Arrow 33"/>
            <p:cNvSpPr/>
            <p:nvPr/>
          </p:nvSpPr>
          <p:spPr bwMode="auto">
            <a:xfrm>
              <a:off x="2743200" y="4852988"/>
              <a:ext cx="3241675" cy="957262"/>
            </a:xfrm>
            <a:prstGeom prst="rightArrow">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31" name="Right Arrow 30"/>
            <p:cNvSpPr/>
            <p:nvPr/>
          </p:nvSpPr>
          <p:spPr bwMode="auto">
            <a:xfrm>
              <a:off x="2549525" y="5686425"/>
              <a:ext cx="3408363" cy="985838"/>
            </a:xfrm>
            <a:prstGeom prst="rightArrow">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33" name="Rectangle 32"/>
            <p:cNvSpPr/>
            <p:nvPr/>
          </p:nvSpPr>
          <p:spPr bwMode="auto">
            <a:xfrm>
              <a:off x="381000" y="5594350"/>
              <a:ext cx="2541588" cy="820738"/>
            </a:xfrm>
            <a:prstGeom prst="rect">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7" name="Text Box 8"/>
            <p:cNvSpPr txBox="1">
              <a:spLocks noChangeArrowheads="1"/>
            </p:cNvSpPr>
            <p:nvPr/>
          </p:nvSpPr>
          <p:spPr bwMode="auto">
            <a:xfrm>
              <a:off x="257175" y="1593850"/>
              <a:ext cx="2819400" cy="3000375"/>
            </a:xfrm>
            <a:prstGeom prst="rect">
              <a:avLst/>
            </a:prstGeom>
            <a:noFill/>
            <a:ln w="9525">
              <a:noFill/>
              <a:miter lim="800000"/>
              <a:headEnd/>
              <a:tailEnd/>
            </a:ln>
            <a:effectLst/>
          </p:spPr>
          <p:txBody>
            <a:bodyPr>
              <a:spAutoFit/>
            </a:bodyPr>
            <a:lstStyle/>
            <a:p>
              <a:pPr algn="ctr">
                <a:spcBef>
                  <a:spcPts val="600"/>
                </a:spcBef>
                <a:defRPr/>
              </a:pPr>
              <a:r>
                <a:rPr lang="en-US" sz="2400" b="1" dirty="0">
                  <a:effectLst>
                    <a:outerShdw blurRad="38100" dist="38100" dir="2700000" algn="tl">
                      <a:srgbClr val="000000"/>
                    </a:outerShdw>
                  </a:effectLst>
                  <a:ea typeface="+mn-ea"/>
                </a:rPr>
                <a:t>State Inpatient Databases</a:t>
              </a:r>
            </a:p>
            <a:p>
              <a:pPr algn="ctr">
                <a:spcBef>
                  <a:spcPts val="600"/>
                </a:spcBef>
                <a:defRPr/>
              </a:pPr>
              <a:r>
                <a:rPr lang="en-US" sz="3200" b="1" dirty="0">
                  <a:solidFill>
                    <a:srgbClr val="FFFF00"/>
                  </a:solidFill>
                  <a:effectLst>
                    <a:outerShdw blurRad="38100" dist="38100" dir="2700000" algn="tl">
                      <a:srgbClr val="000000"/>
                    </a:outerShdw>
                  </a:effectLst>
                  <a:ea typeface="+mn-ea"/>
                </a:rPr>
                <a:t>(SID)</a:t>
              </a:r>
            </a:p>
            <a:p>
              <a:pPr algn="ctr">
                <a:spcBef>
                  <a:spcPts val="0"/>
                </a:spcBef>
                <a:defRPr/>
              </a:pPr>
              <a:endParaRPr lang="en-US" sz="1800" b="1" dirty="0">
                <a:solidFill>
                  <a:srgbClr val="FFFFFF"/>
                </a:solidFill>
                <a:effectLst>
                  <a:outerShdw blurRad="38100" dist="38100" dir="2700000" algn="tl">
                    <a:srgbClr val="000000"/>
                  </a:outerShdw>
                </a:effectLst>
                <a:ea typeface="+mn-ea"/>
              </a:endParaRPr>
            </a:p>
            <a:p>
              <a:pPr algn="ctr">
                <a:spcBef>
                  <a:spcPts val="0"/>
                </a:spcBef>
                <a:defRPr/>
              </a:pPr>
              <a:r>
                <a:rPr lang="en-US" sz="1800" b="1" dirty="0">
                  <a:solidFill>
                    <a:srgbClr val="FFFFFF"/>
                  </a:solidFill>
                  <a:effectLst>
                    <a:outerShdw blurRad="38100" dist="38100" dir="2700000" algn="tl">
                      <a:srgbClr val="000000"/>
                    </a:outerShdw>
                  </a:effectLst>
                  <a:ea typeface="+mn-ea"/>
                </a:rPr>
                <a:t> N = ~ 4K hospitals</a:t>
              </a:r>
            </a:p>
            <a:p>
              <a:pPr algn="ctr">
                <a:spcBef>
                  <a:spcPts val="0"/>
                </a:spcBef>
                <a:defRPr/>
              </a:pPr>
              <a:r>
                <a:rPr lang="en-US" sz="1800" b="1" dirty="0">
                  <a:solidFill>
                    <a:srgbClr val="FFFFFF"/>
                  </a:solidFill>
                  <a:effectLst>
                    <a:outerShdw blurRad="38100" dist="38100" dir="2700000" algn="tl">
                      <a:srgbClr val="000000"/>
                    </a:outerShdw>
                  </a:effectLst>
                  <a:ea typeface="+mn-ea"/>
                </a:rPr>
                <a:t>             ~ 32M records</a:t>
              </a:r>
            </a:p>
            <a:p>
              <a:pPr algn="ctr">
                <a:spcBef>
                  <a:spcPts val="0"/>
                </a:spcBef>
                <a:defRPr/>
              </a:pPr>
              <a:endParaRPr lang="en-US" sz="2000" b="1" dirty="0">
                <a:effectLst>
                  <a:outerShdw blurRad="38100" dist="38100" dir="2700000" algn="tl">
                    <a:srgbClr val="000000"/>
                  </a:outerShdw>
                </a:effectLst>
                <a:ea typeface="+mn-ea"/>
              </a:endParaRPr>
            </a:p>
            <a:p>
              <a:pPr algn="ctr">
                <a:spcBef>
                  <a:spcPct val="50000"/>
                </a:spcBef>
                <a:defRPr/>
              </a:pPr>
              <a:endParaRPr lang="en-US" sz="2000" b="1" dirty="0">
                <a:effectLst>
                  <a:outerShdw blurRad="38100" dist="38100" dir="2700000" algn="tl">
                    <a:srgbClr val="000000"/>
                  </a:outerShdw>
                </a:effectLst>
                <a:ea typeface="+mn-ea"/>
              </a:endParaRPr>
            </a:p>
          </p:txBody>
        </p:sp>
        <p:sp>
          <p:nvSpPr>
            <p:cNvPr id="18" name="Rounded Rectangle 17"/>
            <p:cNvSpPr/>
            <p:nvPr/>
          </p:nvSpPr>
          <p:spPr bwMode="auto">
            <a:xfrm>
              <a:off x="609600" y="4710113"/>
              <a:ext cx="1905000" cy="457200"/>
            </a:xfrm>
            <a:prstGeom prst="roundRect">
              <a:avLst/>
            </a:prstGeom>
            <a:solidFill>
              <a:schemeClr val="bg2">
                <a:lumMod val="60000"/>
                <a:lumOff val="4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9" name="Text Box 22"/>
            <p:cNvSpPr txBox="1">
              <a:spLocks noChangeArrowheads="1"/>
            </p:cNvSpPr>
            <p:nvPr/>
          </p:nvSpPr>
          <p:spPr bwMode="auto">
            <a:xfrm>
              <a:off x="685800" y="4710113"/>
              <a:ext cx="1676400" cy="369887"/>
            </a:xfrm>
            <a:prstGeom prst="rect">
              <a:avLst/>
            </a:prstGeom>
            <a:noFill/>
            <a:ln w="9525" algn="ctr">
              <a:noFill/>
              <a:miter lim="800000"/>
              <a:headEnd/>
              <a:tailEnd/>
            </a:ln>
            <a:effectLst/>
          </p:spPr>
          <p:txBody>
            <a:bodyPr lIns="92453" tIns="46226" rIns="92453" bIns="46226">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effectLst>
                    <a:outerShdw blurRad="38100" dist="38100" dir="2700000" algn="tl">
                      <a:srgbClr val="000000"/>
                    </a:outerShdw>
                  </a:effectLst>
                </a:rPr>
                <a:t>3 Strata</a:t>
              </a:r>
            </a:p>
          </p:txBody>
        </p:sp>
        <p:sp>
          <p:nvSpPr>
            <p:cNvPr id="20" name="Rectangle 19"/>
            <p:cNvSpPr/>
            <p:nvPr/>
          </p:nvSpPr>
          <p:spPr bwMode="auto">
            <a:xfrm>
              <a:off x="6248400" y="3727450"/>
              <a:ext cx="2514600" cy="2659063"/>
            </a:xfrm>
            <a:prstGeom prst="rect">
              <a:avLst/>
            </a:prstGeom>
            <a:solidFill>
              <a:schemeClr val="bg2">
                <a:lumMod val="40000"/>
                <a:lumOff val="6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21" name="Text Box 8"/>
            <p:cNvSpPr txBox="1">
              <a:spLocks noChangeArrowheads="1"/>
            </p:cNvSpPr>
            <p:nvPr/>
          </p:nvSpPr>
          <p:spPr bwMode="auto">
            <a:xfrm>
              <a:off x="6076950" y="4025900"/>
              <a:ext cx="2840038" cy="2693988"/>
            </a:xfrm>
            <a:prstGeom prst="rect">
              <a:avLst/>
            </a:prstGeom>
            <a:noFill/>
            <a:ln w="9525">
              <a:noFill/>
              <a:miter lim="800000"/>
              <a:headEnd/>
              <a:tailEnd/>
            </a:ln>
            <a:effectLst/>
          </p:spPr>
          <p:txBody>
            <a:bodyPr>
              <a:spAutoFit/>
            </a:bodyPr>
            <a:lstStyle/>
            <a:p>
              <a:pPr algn="ctr">
                <a:spcBef>
                  <a:spcPts val="0"/>
                </a:spcBef>
                <a:defRPr/>
              </a:pPr>
              <a:r>
                <a:rPr lang="en-US" sz="2400" b="1" dirty="0">
                  <a:effectLst>
                    <a:outerShdw blurRad="38100" dist="38100" dir="2700000" algn="tl">
                      <a:srgbClr val="000000"/>
                    </a:outerShdw>
                  </a:effectLst>
                  <a:ea typeface="+mn-ea"/>
                </a:rPr>
                <a:t>Kids' Inpatient</a:t>
              </a:r>
            </a:p>
            <a:p>
              <a:pPr algn="ctr">
                <a:spcBef>
                  <a:spcPts val="0"/>
                </a:spcBef>
                <a:defRPr/>
              </a:pPr>
              <a:r>
                <a:rPr lang="en-US" sz="2400" b="1" dirty="0">
                  <a:effectLst>
                    <a:outerShdw blurRad="38100" dist="38100" dir="2700000" algn="tl">
                      <a:srgbClr val="000000"/>
                    </a:outerShdw>
                  </a:effectLst>
                  <a:ea typeface="+mn-ea"/>
                </a:rPr>
                <a:t>Database</a:t>
              </a:r>
            </a:p>
            <a:p>
              <a:pPr algn="ctr">
                <a:spcBef>
                  <a:spcPts val="600"/>
                </a:spcBef>
                <a:defRPr/>
              </a:pPr>
              <a:r>
                <a:rPr lang="en-US" sz="3200" b="1" dirty="0">
                  <a:solidFill>
                    <a:srgbClr val="FFFF00"/>
                  </a:solidFill>
                  <a:effectLst>
                    <a:outerShdw blurRad="38100" dist="38100" dir="2700000" algn="tl">
                      <a:srgbClr val="000000"/>
                    </a:outerShdw>
                  </a:effectLst>
                  <a:ea typeface="+mn-ea"/>
                </a:rPr>
                <a:t>(KID)</a:t>
              </a:r>
            </a:p>
            <a:p>
              <a:pPr algn="ctr">
                <a:spcBef>
                  <a:spcPts val="0"/>
                </a:spcBef>
                <a:defRPr/>
              </a:pPr>
              <a:r>
                <a:rPr lang="en-US" sz="1800" b="1" dirty="0">
                  <a:solidFill>
                    <a:srgbClr val="FFFFFF"/>
                  </a:solidFill>
                  <a:effectLst>
                    <a:outerShdw blurRad="38100" dist="38100" dir="2700000" algn="tl">
                      <a:srgbClr val="000000"/>
                    </a:outerShdw>
                  </a:effectLst>
                  <a:ea typeface="+mn-ea"/>
                </a:rPr>
                <a:t> </a:t>
              </a:r>
            </a:p>
            <a:p>
              <a:pPr algn="ctr">
                <a:spcBef>
                  <a:spcPts val="0"/>
                </a:spcBef>
                <a:defRPr/>
              </a:pPr>
              <a:r>
                <a:rPr lang="en-US" sz="1800" b="1" dirty="0">
                  <a:solidFill>
                    <a:srgbClr val="FFFFFF"/>
                  </a:solidFill>
                  <a:effectLst>
                    <a:outerShdw blurRad="38100" dist="38100" dir="2700000" algn="tl">
                      <a:srgbClr val="000000"/>
                    </a:outerShdw>
                  </a:effectLst>
                  <a:ea typeface="+mn-ea"/>
                </a:rPr>
                <a:t>N = ~ 4K hospitals</a:t>
              </a:r>
            </a:p>
            <a:p>
              <a:pPr algn="ctr">
                <a:spcBef>
                  <a:spcPts val="0"/>
                </a:spcBef>
                <a:defRPr/>
              </a:pPr>
              <a:r>
                <a:rPr lang="en-US" sz="1800" b="1" dirty="0">
                  <a:solidFill>
                    <a:srgbClr val="FFFFFF"/>
                  </a:solidFill>
                  <a:effectLst>
                    <a:outerShdw blurRad="38100" dist="38100" dir="2700000" algn="tl">
                      <a:srgbClr val="000000"/>
                    </a:outerShdw>
                  </a:effectLst>
                  <a:ea typeface="+mn-ea"/>
                </a:rPr>
                <a:t>             ~ 3M records</a:t>
              </a:r>
              <a:endParaRPr lang="en-US" sz="2000" b="1" dirty="0">
                <a:effectLst>
                  <a:outerShdw blurRad="38100" dist="38100" dir="2700000" algn="tl">
                    <a:srgbClr val="000000"/>
                  </a:outerShdw>
                </a:effectLst>
                <a:ea typeface="+mn-ea"/>
              </a:endParaRPr>
            </a:p>
            <a:p>
              <a:pPr algn="ctr">
                <a:spcBef>
                  <a:spcPct val="50000"/>
                </a:spcBef>
                <a:defRPr/>
              </a:pPr>
              <a:endParaRPr lang="en-US" sz="2000" b="1" dirty="0">
                <a:effectLst>
                  <a:outerShdw blurRad="38100" dist="38100" dir="2700000" algn="tl">
                    <a:srgbClr val="000000"/>
                  </a:outerShdw>
                </a:effectLst>
                <a:ea typeface="+mn-ea"/>
              </a:endParaRPr>
            </a:p>
          </p:txBody>
        </p:sp>
        <p:sp>
          <p:nvSpPr>
            <p:cNvPr id="25" name="Rectangle 24"/>
            <p:cNvSpPr/>
            <p:nvPr/>
          </p:nvSpPr>
          <p:spPr bwMode="auto">
            <a:xfrm>
              <a:off x="381000" y="5091113"/>
              <a:ext cx="2541588" cy="520700"/>
            </a:xfrm>
            <a:prstGeom prst="rect">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68622" name="TextBox 25"/>
            <p:cNvSpPr txBox="1">
              <a:spLocks noChangeArrowheads="1"/>
            </p:cNvSpPr>
            <p:nvPr/>
          </p:nvSpPr>
          <p:spPr bwMode="auto">
            <a:xfrm>
              <a:off x="417513" y="5192713"/>
              <a:ext cx="2592387"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buFont typeface="Arial" charset="0"/>
                <a:buAutoNum type="arabicPeriod"/>
              </a:pPr>
              <a:r>
                <a:rPr lang="en-US" sz="1600"/>
                <a:t>Uncomplicated Births</a:t>
              </a:r>
            </a:p>
            <a:p>
              <a:pPr eaLnBrk="1" hangingPunct="1">
                <a:buFont typeface="Arial" charset="0"/>
                <a:buAutoNum type="arabicPeriod"/>
              </a:pPr>
              <a:endParaRPr lang="en-US" sz="1600"/>
            </a:p>
            <a:p>
              <a:pPr eaLnBrk="1" hangingPunct="1">
                <a:buFont typeface="Arial" charset="0"/>
                <a:buAutoNum type="arabicPeriod"/>
              </a:pPr>
              <a:r>
                <a:rPr lang="en-US" sz="1600"/>
                <a:t>Complicated Births</a:t>
              </a:r>
            </a:p>
            <a:p>
              <a:pPr eaLnBrk="1" hangingPunct="1">
                <a:buFont typeface="Arial" charset="0"/>
                <a:buAutoNum type="arabicPeriod"/>
              </a:pPr>
              <a:r>
                <a:rPr lang="en-US" sz="1600"/>
                <a:t>Pediatric Non-Births</a:t>
              </a:r>
            </a:p>
          </p:txBody>
        </p:sp>
        <p:sp>
          <p:nvSpPr>
            <p:cNvPr id="35" name="Text Box 5"/>
            <p:cNvSpPr txBox="1">
              <a:spLocks noChangeArrowheads="1"/>
            </p:cNvSpPr>
            <p:nvPr/>
          </p:nvSpPr>
          <p:spPr bwMode="auto">
            <a:xfrm>
              <a:off x="2997200" y="5060950"/>
              <a:ext cx="2484438" cy="554038"/>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400" b="1">
                  <a:solidFill>
                    <a:srgbClr val="FFFF00"/>
                  </a:solidFill>
                  <a:effectLst>
                    <a:outerShdw blurRad="38100" dist="38100" dir="2700000" algn="tl">
                      <a:srgbClr val="000000"/>
                    </a:outerShdw>
                  </a:effectLst>
                </a:rPr>
                <a:t>10% stratified sample of uncomplicated </a:t>
              </a:r>
              <a:r>
                <a:rPr lang="en-US" sz="1600" b="1" i="1">
                  <a:solidFill>
                    <a:srgbClr val="FFFF00"/>
                  </a:solidFill>
                  <a:effectLst>
                    <a:outerShdw blurRad="38100" dist="38100" dir="2700000" algn="tl">
                      <a:srgbClr val="000000"/>
                    </a:outerShdw>
                  </a:effectLst>
                </a:rPr>
                <a:t>BIRTHS</a:t>
              </a:r>
            </a:p>
          </p:txBody>
        </p:sp>
        <p:sp>
          <p:nvSpPr>
            <p:cNvPr id="32" name="Text Box 5"/>
            <p:cNvSpPr txBox="1">
              <a:spLocks noChangeArrowheads="1"/>
            </p:cNvSpPr>
            <p:nvPr/>
          </p:nvSpPr>
          <p:spPr bwMode="auto">
            <a:xfrm>
              <a:off x="2933700" y="5897563"/>
              <a:ext cx="2743200" cy="554037"/>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400" b="1">
                  <a:solidFill>
                    <a:srgbClr val="FFFF00"/>
                  </a:solidFill>
                  <a:effectLst>
                    <a:outerShdw blurRad="38100" dist="38100" dir="2700000" algn="tl">
                      <a:srgbClr val="000000"/>
                    </a:outerShdw>
                  </a:effectLst>
                </a:rPr>
                <a:t>80% stratified sample of other pediatric </a:t>
              </a:r>
              <a:r>
                <a:rPr lang="en-US" sz="1600" b="1" i="1">
                  <a:solidFill>
                    <a:srgbClr val="FFFF00"/>
                  </a:solidFill>
                  <a:effectLst>
                    <a:outerShdw blurRad="38100" dist="38100" dir="2700000" algn="tl">
                      <a:srgbClr val="000000"/>
                    </a:outerShdw>
                  </a:effectLst>
                </a:rPr>
                <a:t>DISCHARGES</a:t>
              </a:r>
            </a:p>
          </p:txBody>
        </p:sp>
      </p:grpSp>
      <p:sp>
        <p:nvSpPr>
          <p:cNvPr id="68626"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D3A84CA4-C536-CF4F-A034-5E319440CA75}" type="slidenum">
              <a:rPr lang="en-US" sz="1200"/>
              <a:pPr algn="ctr"/>
              <a:t>43</a:t>
            </a:fld>
            <a:endParaRPr lang="en-US" sz="1200"/>
          </a:p>
        </p:txBody>
      </p:sp>
      <p:sp>
        <p:nvSpPr>
          <p:cNvPr id="3" name="Title 2"/>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KID is a Stratified Sample of Discharges from the SID</a:t>
            </a:r>
            <a:endParaRPr lang="en-US" dirty="0" smtClean="0">
              <a:effectLst/>
            </a:endParaRPr>
          </a:p>
        </p:txBody>
      </p:sp>
    </p:spTree>
  </p:cSld>
  <p:clrMapOvr>
    <a:masterClrMapping/>
  </p:clrMapOvr>
  <p:transition xmlns:p14="http://schemas.microsoft.com/office/powerpoint/2010/main" spd="med" advClick="0">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NEDS is a Stratified Sample of Hospitals from the SEDD and SID &#10;"/>
          <p:cNvGrpSpPr/>
          <p:nvPr/>
        </p:nvGrpSpPr>
        <p:grpSpPr>
          <a:xfrm>
            <a:off x="228600" y="1568450"/>
            <a:ext cx="8670925" cy="5186363"/>
            <a:chOff x="228600" y="1568450"/>
            <a:chExt cx="8670925" cy="5186363"/>
          </a:xfrm>
        </p:grpSpPr>
        <p:pic>
          <p:nvPicPr>
            <p:cNvPr id="69634" name="Picture 24" descr="Copy of 03_010_0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07125" y="1568450"/>
              <a:ext cx="2562225"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38"/>
            <p:cNvSpPr txBox="1">
              <a:spLocks noChangeArrowheads="1"/>
            </p:cNvSpPr>
            <p:nvPr/>
          </p:nvSpPr>
          <p:spPr bwMode="auto">
            <a:xfrm>
              <a:off x="3079750" y="4244975"/>
              <a:ext cx="1617663" cy="923925"/>
            </a:xfrm>
            <a:prstGeom prst="rect">
              <a:avLst/>
            </a:prstGeom>
            <a:noFill/>
            <a:ln w="9525" algn="ctr">
              <a:solidFill>
                <a:schemeClr val="tx1"/>
              </a:solid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effectLst>
                    <a:outerShdw blurRad="38100" dist="38100" dir="2700000" algn="tl">
                      <a:srgbClr val="000000"/>
                    </a:outerShdw>
                  </a:effectLst>
                </a:rPr>
                <a:t>State is</a:t>
              </a:r>
              <a:r>
                <a:rPr lang="en-US" sz="1800" b="1">
                  <a:solidFill>
                    <a:srgbClr val="FF0000"/>
                  </a:solidFill>
                  <a:effectLst>
                    <a:outerShdw blurRad="38100" dist="38100" dir="2700000" algn="tl">
                      <a:srgbClr val="000000"/>
                    </a:outerShdw>
                  </a:effectLst>
                </a:rPr>
                <a:t> NOT </a:t>
              </a:r>
              <a:r>
                <a:rPr lang="en-US" sz="1800" b="1">
                  <a:effectLst>
                    <a:outerShdw blurRad="38100" dist="38100" dir="2700000" algn="tl">
                      <a:srgbClr val="000000"/>
                    </a:outerShdw>
                  </a:effectLst>
                </a:rPr>
                <a:t>included as a stratum</a:t>
              </a:r>
            </a:p>
          </p:txBody>
        </p:sp>
        <p:sp>
          <p:nvSpPr>
            <p:cNvPr id="17" name="Rectangle 16"/>
            <p:cNvSpPr/>
            <p:nvPr/>
          </p:nvSpPr>
          <p:spPr bwMode="auto">
            <a:xfrm>
              <a:off x="6200775" y="3008313"/>
              <a:ext cx="2593975" cy="3346450"/>
            </a:xfrm>
            <a:prstGeom prst="rect">
              <a:avLst/>
            </a:prstGeom>
            <a:solidFill>
              <a:schemeClr val="bg2">
                <a:lumMod val="40000"/>
                <a:lumOff val="6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22" name="Right Arrow 21"/>
            <p:cNvSpPr/>
            <p:nvPr/>
          </p:nvSpPr>
          <p:spPr bwMode="auto">
            <a:xfrm>
              <a:off x="2514600" y="4705350"/>
              <a:ext cx="3429000" cy="1752600"/>
            </a:xfrm>
            <a:prstGeom prst="rightArrow">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8" name="Rectangle 7"/>
            <p:cNvSpPr/>
            <p:nvPr/>
          </p:nvSpPr>
          <p:spPr bwMode="auto">
            <a:xfrm>
              <a:off x="377825" y="1587500"/>
              <a:ext cx="2538413" cy="4660900"/>
            </a:xfrm>
            <a:prstGeom prst="rect">
              <a:avLst/>
            </a:prstGeom>
            <a:solidFill>
              <a:schemeClr val="bg2">
                <a:lumMod val="40000"/>
                <a:lumOff val="6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9" name="Rounded Rectangle 8"/>
            <p:cNvSpPr/>
            <p:nvPr/>
          </p:nvSpPr>
          <p:spPr bwMode="auto">
            <a:xfrm>
              <a:off x="609600" y="4613275"/>
              <a:ext cx="1905000" cy="457200"/>
            </a:xfrm>
            <a:prstGeom prst="roundRect">
              <a:avLst/>
            </a:prstGeom>
            <a:solidFill>
              <a:schemeClr val="bg2">
                <a:lumMod val="60000"/>
                <a:lumOff val="40000"/>
              </a:schemeClr>
            </a:solidFill>
            <a:ln w="9525" cap="flat" cmpd="sng" algn="ctr">
              <a:no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0" name="Text Box 22"/>
            <p:cNvSpPr txBox="1">
              <a:spLocks noChangeArrowheads="1"/>
            </p:cNvSpPr>
            <p:nvPr/>
          </p:nvSpPr>
          <p:spPr bwMode="auto">
            <a:xfrm>
              <a:off x="625475" y="4613275"/>
              <a:ext cx="2078038" cy="369888"/>
            </a:xfrm>
            <a:prstGeom prst="rect">
              <a:avLst/>
            </a:prstGeom>
            <a:noFill/>
            <a:ln w="9525" algn="ctr">
              <a:noFill/>
              <a:miter lim="800000"/>
              <a:headEnd/>
              <a:tailEnd/>
            </a:ln>
            <a:effectLst/>
          </p:spPr>
          <p:txBody>
            <a:bodyPr lIns="92453" tIns="46226" rIns="92453" bIns="46226">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effectLst>
                    <a:outerShdw blurRad="38100" dist="38100" dir="2700000" algn="tl">
                      <a:srgbClr val="000000"/>
                    </a:outerShdw>
                  </a:effectLst>
                </a:rPr>
                <a:t>5 NEDS Strata</a:t>
              </a:r>
            </a:p>
          </p:txBody>
        </p:sp>
        <p:sp>
          <p:nvSpPr>
            <p:cNvPr id="12" name="Text Box 8"/>
            <p:cNvSpPr txBox="1">
              <a:spLocks noChangeArrowheads="1"/>
            </p:cNvSpPr>
            <p:nvPr/>
          </p:nvSpPr>
          <p:spPr bwMode="auto">
            <a:xfrm>
              <a:off x="6059488" y="3076575"/>
              <a:ext cx="2840037" cy="3678238"/>
            </a:xfrm>
            <a:prstGeom prst="rect">
              <a:avLst/>
            </a:prstGeom>
            <a:noFill/>
            <a:ln w="9525">
              <a:noFill/>
              <a:miter lim="800000"/>
              <a:headEnd/>
              <a:tailEnd/>
            </a:ln>
            <a:effectLst/>
          </p:spPr>
          <p:txBody>
            <a:bodyPr>
              <a:spAutoFit/>
            </a:bodyPr>
            <a:lstStyle/>
            <a:p>
              <a:pPr algn="ctr">
                <a:spcBef>
                  <a:spcPts val="0"/>
                </a:spcBef>
                <a:defRPr/>
              </a:pPr>
              <a:r>
                <a:rPr lang="en-US" sz="2300" b="1" dirty="0">
                  <a:effectLst>
                    <a:outerShdw blurRad="38100" dist="38100" dir="2700000" algn="tl">
                      <a:srgbClr val="000000"/>
                    </a:outerShdw>
                  </a:effectLst>
                  <a:ea typeface="+mn-ea"/>
                </a:rPr>
                <a:t>Nationwide Emergency Department Sample</a:t>
              </a:r>
            </a:p>
            <a:p>
              <a:pPr algn="ctr">
                <a:spcBef>
                  <a:spcPts val="600"/>
                </a:spcBef>
                <a:defRPr/>
              </a:pPr>
              <a:r>
                <a:rPr lang="en-US" sz="3200" b="1" dirty="0">
                  <a:solidFill>
                    <a:srgbClr val="FFFF00"/>
                  </a:solidFill>
                  <a:effectLst>
                    <a:outerShdw blurRad="38100" dist="38100" dir="2700000" algn="tl">
                      <a:srgbClr val="000000"/>
                    </a:outerShdw>
                  </a:effectLst>
                  <a:ea typeface="+mn-ea"/>
                </a:rPr>
                <a:t>(NEDS)</a:t>
              </a:r>
            </a:p>
            <a:p>
              <a:pPr algn="ctr">
                <a:spcBef>
                  <a:spcPts val="0"/>
                </a:spcBef>
                <a:defRPr/>
              </a:pPr>
              <a:r>
                <a:rPr lang="en-US" sz="1800" b="1" dirty="0">
                  <a:solidFill>
                    <a:srgbClr val="FFFFFF"/>
                  </a:solidFill>
                  <a:effectLst>
                    <a:outerShdw blurRad="38100" dist="38100" dir="2700000" algn="tl">
                      <a:srgbClr val="000000"/>
                    </a:outerShdw>
                  </a:effectLst>
                  <a:ea typeface="+mn-ea"/>
                </a:rPr>
                <a:t> </a:t>
              </a:r>
            </a:p>
            <a:p>
              <a:pPr algn="ctr">
                <a:spcBef>
                  <a:spcPts val="0"/>
                </a:spcBef>
                <a:defRPr/>
              </a:pPr>
              <a:r>
                <a:rPr lang="en-US" sz="1800" b="1" dirty="0">
                  <a:solidFill>
                    <a:srgbClr val="FFFFFF"/>
                  </a:solidFill>
                  <a:effectLst>
                    <a:outerShdw blurRad="38100" dist="38100" dir="2700000" algn="tl">
                      <a:srgbClr val="000000"/>
                    </a:outerShdw>
                  </a:effectLst>
                  <a:ea typeface="+mn-ea"/>
                </a:rPr>
                <a:t>N = ~ 1K hospitals</a:t>
              </a:r>
            </a:p>
            <a:p>
              <a:pPr algn="ctr">
                <a:spcBef>
                  <a:spcPts val="0"/>
                </a:spcBef>
                <a:defRPr/>
              </a:pPr>
              <a:r>
                <a:rPr lang="en-US" sz="1800" b="1" dirty="0">
                  <a:solidFill>
                    <a:srgbClr val="FFFFFF"/>
                  </a:solidFill>
                  <a:effectLst>
                    <a:outerShdw blurRad="38100" dist="38100" dir="2700000" algn="tl">
                      <a:srgbClr val="000000"/>
                    </a:outerShdw>
                  </a:effectLst>
                  <a:ea typeface="+mn-ea"/>
                </a:rPr>
                <a:t>             ~ 28M records</a:t>
              </a:r>
            </a:p>
            <a:p>
              <a:pPr algn="ctr">
                <a:spcBef>
                  <a:spcPts val="0"/>
                </a:spcBef>
                <a:defRPr/>
              </a:pPr>
              <a:endParaRPr lang="en-US" sz="2000" b="1" dirty="0">
                <a:effectLst>
                  <a:outerShdw blurRad="38100" dist="38100" dir="2700000" algn="tl">
                    <a:srgbClr val="000000"/>
                  </a:outerShdw>
                </a:effectLst>
                <a:ea typeface="+mn-ea"/>
              </a:endParaRPr>
            </a:p>
            <a:p>
              <a:pPr algn="ctr">
                <a:spcBef>
                  <a:spcPct val="50000"/>
                </a:spcBef>
                <a:defRPr/>
              </a:pPr>
              <a:endParaRPr lang="en-US" sz="2000" b="1" dirty="0">
                <a:effectLst>
                  <a:outerShdw blurRad="38100" dist="38100" dir="2700000" algn="tl">
                    <a:srgbClr val="000000"/>
                  </a:outerShdw>
                </a:effectLst>
                <a:ea typeface="+mn-ea"/>
              </a:endParaRPr>
            </a:p>
          </p:txBody>
        </p:sp>
        <p:sp>
          <p:nvSpPr>
            <p:cNvPr id="20" name="Text Box 8"/>
            <p:cNvSpPr txBox="1">
              <a:spLocks noChangeArrowheads="1"/>
            </p:cNvSpPr>
            <p:nvPr/>
          </p:nvSpPr>
          <p:spPr bwMode="auto">
            <a:xfrm>
              <a:off x="228600" y="1663700"/>
              <a:ext cx="2833688" cy="3000375"/>
            </a:xfrm>
            <a:prstGeom prst="rect">
              <a:avLst/>
            </a:prstGeom>
            <a:noFill/>
            <a:ln w="9525">
              <a:noFill/>
              <a:miter lim="800000"/>
              <a:headEnd/>
              <a:tailEnd/>
            </a:ln>
            <a:effectLst/>
          </p:spPr>
          <p:txBody>
            <a:bodyPr>
              <a:spAutoFit/>
            </a:bodyPr>
            <a:lstStyle/>
            <a:p>
              <a:pPr algn="ctr">
                <a:spcBef>
                  <a:spcPts val="0"/>
                </a:spcBef>
                <a:defRPr/>
              </a:pPr>
              <a:r>
                <a:rPr lang="en-US" sz="2400" b="1" dirty="0">
                  <a:effectLst>
                    <a:outerShdw blurRad="38100" dist="38100" dir="2700000" algn="tl">
                      <a:srgbClr val="000000"/>
                    </a:outerShdw>
                  </a:effectLst>
                  <a:ea typeface="+mn-ea"/>
                </a:rPr>
                <a:t>State Inpatient Databases</a:t>
              </a:r>
            </a:p>
            <a:p>
              <a:pPr algn="ctr">
                <a:spcBef>
                  <a:spcPts val="0"/>
                </a:spcBef>
                <a:defRPr/>
              </a:pPr>
              <a:r>
                <a:rPr lang="en-US" sz="3200" b="1" dirty="0">
                  <a:solidFill>
                    <a:srgbClr val="FFFF00"/>
                  </a:solidFill>
                  <a:effectLst>
                    <a:outerShdw blurRad="38100" dist="38100" dir="2700000" algn="tl">
                      <a:srgbClr val="000000"/>
                    </a:outerShdw>
                  </a:effectLst>
                  <a:ea typeface="+mn-ea"/>
                </a:rPr>
                <a:t>(SID)</a:t>
              </a:r>
            </a:p>
            <a:p>
              <a:pPr algn="ctr">
                <a:spcBef>
                  <a:spcPts val="0"/>
                </a:spcBef>
                <a:defRPr/>
              </a:pPr>
              <a:r>
                <a:rPr lang="en-US" sz="2400" b="1" dirty="0">
                  <a:effectLst>
                    <a:outerShdw blurRad="38100" dist="38100" dir="2700000" algn="tl">
                      <a:srgbClr val="000000"/>
                    </a:outerShdw>
                  </a:effectLst>
                  <a:ea typeface="+mn-ea"/>
                </a:rPr>
                <a:t>State Emergency Department Databases</a:t>
              </a:r>
            </a:p>
            <a:p>
              <a:pPr algn="ctr">
                <a:spcBef>
                  <a:spcPts val="0"/>
                </a:spcBef>
                <a:defRPr/>
              </a:pPr>
              <a:r>
                <a:rPr lang="en-US" sz="3200" b="1" dirty="0">
                  <a:solidFill>
                    <a:srgbClr val="FFFF00"/>
                  </a:solidFill>
                  <a:effectLst>
                    <a:outerShdw blurRad="38100" dist="38100" dir="2700000" algn="tl">
                      <a:srgbClr val="000000"/>
                    </a:outerShdw>
                  </a:effectLst>
                  <a:ea typeface="+mn-ea"/>
                </a:rPr>
                <a:t>(SEDD)</a:t>
              </a:r>
              <a:endParaRPr lang="en-US" sz="3200" b="1" dirty="0">
                <a:effectLst>
                  <a:outerShdw blurRad="38100" dist="38100" dir="2700000" algn="tl">
                    <a:srgbClr val="000000"/>
                  </a:outerShdw>
                </a:effectLst>
                <a:ea typeface="+mn-ea"/>
              </a:endParaRPr>
            </a:p>
          </p:txBody>
        </p:sp>
        <p:sp>
          <p:nvSpPr>
            <p:cNvPr id="7" name="Rectangle 6"/>
            <p:cNvSpPr/>
            <p:nvPr/>
          </p:nvSpPr>
          <p:spPr bwMode="auto">
            <a:xfrm>
              <a:off x="381000" y="4973638"/>
              <a:ext cx="2528888" cy="1452562"/>
            </a:xfrm>
            <a:prstGeom prst="rect">
              <a:avLst/>
            </a:prstGeom>
            <a:solidFill>
              <a:schemeClr val="bg2">
                <a:lumMod val="60000"/>
                <a:lumOff val="4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69644" name="TextBox 20"/>
            <p:cNvSpPr txBox="1">
              <a:spLocks noChangeArrowheads="1"/>
            </p:cNvSpPr>
            <p:nvPr/>
          </p:nvSpPr>
          <p:spPr bwMode="auto">
            <a:xfrm>
              <a:off x="400050" y="5043488"/>
              <a:ext cx="235743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buFont typeface="Arial" charset="0"/>
                <a:buAutoNum type="arabicPeriod"/>
              </a:pPr>
              <a:r>
                <a:rPr lang="en-US" sz="1600"/>
                <a:t>U.S. Region</a:t>
              </a:r>
            </a:p>
            <a:p>
              <a:pPr eaLnBrk="1" hangingPunct="1">
                <a:buFont typeface="Arial" charset="0"/>
                <a:buAutoNum type="arabicPeriod"/>
              </a:pPr>
              <a:r>
                <a:rPr lang="en-US" sz="1600"/>
                <a:t>Urban/Rural</a:t>
              </a:r>
            </a:p>
            <a:p>
              <a:pPr eaLnBrk="1" hangingPunct="1">
                <a:buFont typeface="Arial" charset="0"/>
                <a:buAutoNum type="arabicPeriod"/>
              </a:pPr>
              <a:r>
                <a:rPr lang="en-US" sz="1600"/>
                <a:t>Teaching Status</a:t>
              </a:r>
            </a:p>
            <a:p>
              <a:pPr eaLnBrk="1" hangingPunct="1">
                <a:buFont typeface="Arial" charset="0"/>
                <a:buAutoNum type="arabicPeriod"/>
              </a:pPr>
              <a:r>
                <a:rPr lang="en-US" sz="1600"/>
                <a:t>Ownership/Control</a:t>
              </a:r>
            </a:p>
            <a:p>
              <a:pPr eaLnBrk="1" hangingPunct="1">
                <a:buFont typeface="Arial" charset="0"/>
                <a:buAutoNum type="arabicPeriod"/>
              </a:pPr>
              <a:r>
                <a:rPr lang="en-US" sz="1600"/>
                <a:t>Trauma</a:t>
              </a:r>
            </a:p>
          </p:txBody>
        </p:sp>
        <p:sp>
          <p:nvSpPr>
            <p:cNvPr id="23" name="Text Box 5"/>
            <p:cNvSpPr txBox="1">
              <a:spLocks noChangeArrowheads="1"/>
            </p:cNvSpPr>
            <p:nvPr/>
          </p:nvSpPr>
          <p:spPr bwMode="auto">
            <a:xfrm>
              <a:off x="2965450" y="5308600"/>
              <a:ext cx="2430463" cy="646113"/>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solidFill>
                    <a:srgbClr val="FFFF00"/>
                  </a:solidFill>
                  <a:effectLst>
                    <a:outerShdw blurRad="38100" dist="38100" dir="2700000" algn="tl">
                      <a:srgbClr val="000000"/>
                    </a:outerShdw>
                  </a:effectLst>
                </a:rPr>
                <a:t>Stratified Sample of </a:t>
              </a:r>
              <a:r>
                <a:rPr lang="en-US" sz="1800" b="1" i="1">
                  <a:solidFill>
                    <a:srgbClr val="FFFF00"/>
                  </a:solidFill>
                  <a:effectLst>
                    <a:outerShdw blurRad="38100" dist="38100" dir="2700000" algn="tl">
                      <a:srgbClr val="000000"/>
                    </a:outerShdw>
                  </a:effectLst>
                </a:rPr>
                <a:t>HOSPITALS</a:t>
              </a:r>
            </a:p>
          </p:txBody>
        </p:sp>
      </p:grpSp>
      <p:sp>
        <p:nvSpPr>
          <p:cNvPr id="69647"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7BC3082A-3687-0546-BD94-C7520B1676B3}" type="slidenum">
              <a:rPr lang="en-US" sz="1200"/>
              <a:pPr algn="ctr"/>
              <a:t>44</a:t>
            </a:fld>
            <a:endParaRPr lang="en-US" sz="1200"/>
          </a:p>
        </p:txBody>
      </p:sp>
      <p:sp>
        <p:nvSpPr>
          <p:cNvPr id="3" name="Title 2"/>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NEDS is a Stratified Sample of Hospitals from the SEDD and SID </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Number Placeholder 4"/>
          <p:cNvSpPr>
            <a:spLocks noGrp="1"/>
          </p:cNvSpPr>
          <p:nvPr>
            <p:ph type="sldNum" sz="quarter" idx="4294967295"/>
          </p:nvPr>
        </p:nvSpPr>
        <p:spPr>
          <a:xfrm>
            <a:off x="274638" y="6400800"/>
            <a:ext cx="574675" cy="228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79293239-C8B1-414D-A444-4D54E60A7AD6}" type="slidenum">
              <a:rPr lang="en-US" sz="1200"/>
              <a:pPr/>
              <a:t>45</a:t>
            </a:fld>
            <a:endParaRPr lang="en-US" sz="1200"/>
          </a:p>
        </p:txBody>
      </p:sp>
      <p:pic>
        <p:nvPicPr>
          <p:cNvPr id="70660" name="Picture 20" descr="woman at desk"/>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03925" y="4751388"/>
            <a:ext cx="2743200" cy="128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1" name="Rectangle 64"/>
          <p:cNvSpPr>
            <a:spLocks noChangeArrowheads="1"/>
          </p:cNvSpPr>
          <p:nvPr/>
        </p:nvSpPr>
        <p:spPr bwMode="auto">
          <a:xfrm>
            <a:off x="8855075" y="4752975"/>
            <a:ext cx="288925" cy="1287463"/>
          </a:xfrm>
          <a:prstGeom prst="rect">
            <a:avLst/>
          </a:pr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pPr>
            <a:endParaRPr lang="en-US"/>
          </a:p>
        </p:txBody>
      </p:sp>
      <p:graphicFrame>
        <p:nvGraphicFramePr>
          <p:cNvPr id="10" name="Table 9"/>
          <p:cNvGraphicFramePr>
            <a:graphicFrameLocks noGrp="1"/>
          </p:cNvGraphicFramePr>
          <p:nvPr/>
        </p:nvGraphicFramePr>
        <p:xfrm>
          <a:off x="608013" y="1557338"/>
          <a:ext cx="7537450" cy="2426018"/>
        </p:xfrm>
        <a:graphic>
          <a:graphicData uri="http://schemas.openxmlformats.org/drawingml/2006/table">
            <a:tbl>
              <a:tblPr/>
              <a:tblGrid>
                <a:gridCol w="2354262"/>
                <a:gridCol w="5183188"/>
              </a:tblGrid>
              <a:tr h="493713">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chemeClr val="tx1"/>
                          </a:solidFill>
                          <a:effectLst/>
                          <a:latin typeface="Arial" charset="0"/>
                          <a:ea typeface="ＭＳ Ｐゴシック" charset="0"/>
                        </a:rPr>
                        <a:t>Included in HCUP</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chemeClr val="bg2"/>
                    </a:solidFill>
                  </a:tcPr>
                </a:tc>
                <a:tc hMerge="1">
                  <a:txBody>
                    <a:bodyPr/>
                    <a:lstStyle/>
                    <a:p>
                      <a:endParaRPr lang="en-US"/>
                    </a:p>
                  </a:txBody>
                  <a:tcPr/>
                </a:tc>
              </a:tr>
              <a:tr h="4524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bg2"/>
                          </a:solidFill>
                          <a:effectLst/>
                          <a:latin typeface="Arial" charset="0"/>
                          <a:ea typeface="ＭＳ Ｐゴシック" charset="0"/>
                        </a:rPr>
                        <a:t>Inpatient care</a:t>
                      </a:r>
                    </a:p>
                  </a:txBody>
                  <a:tcPr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solidFill>
                      <a:srgbClr val="E7E8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6666FF"/>
                          </a:solidFill>
                          <a:effectLst/>
                          <a:latin typeface="Arial" charset="0"/>
                          <a:ea typeface="ＭＳ Ｐゴシック" charset="0"/>
                        </a:rPr>
                        <a:t>State Inpatient Databases (SID)</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6666FF"/>
                          </a:solidFill>
                          <a:effectLst/>
                          <a:latin typeface="Arial" charset="0"/>
                          <a:ea typeface="ＭＳ Ｐゴシック" charset="0"/>
                        </a:rPr>
                        <a:t>Nationwide Inpatient Sample (NIS)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6666FF"/>
                          </a:solidFill>
                          <a:effectLst/>
                          <a:latin typeface="Arial" charset="0"/>
                          <a:ea typeface="ＭＳ Ｐゴシック" charset="0"/>
                        </a:rPr>
                        <a:t>Kids</a:t>
                      </a:r>
                      <a:r>
                        <a:rPr kumimoji="0" lang="ja-JP" altLang="en-US" sz="1600" b="1" i="0" u="none" strike="noStrike" cap="none" normalizeH="0" baseline="0">
                          <a:ln>
                            <a:noFill/>
                          </a:ln>
                          <a:solidFill>
                            <a:srgbClr val="6666FF"/>
                          </a:solidFill>
                          <a:effectLst/>
                          <a:latin typeface="Arial" charset="0"/>
                          <a:ea typeface="ＭＳ Ｐゴシック" charset="0"/>
                        </a:rPr>
                        <a:t>’</a:t>
                      </a:r>
                      <a:r>
                        <a:rPr kumimoji="0" lang="en-US" sz="1600" b="1" i="0" u="none" strike="noStrike" cap="none" normalizeH="0" baseline="0">
                          <a:ln>
                            <a:noFill/>
                          </a:ln>
                          <a:solidFill>
                            <a:srgbClr val="6666FF"/>
                          </a:solidFill>
                          <a:effectLst/>
                          <a:latin typeface="Arial" charset="0"/>
                          <a:ea typeface="ＭＳ Ｐゴシック" charset="0"/>
                        </a:rPr>
                        <a:t> Inpatient Database (KID)</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E7E8F0"/>
                    </a:solidFill>
                  </a:tcPr>
                </a:tc>
              </a:tr>
              <a:tr h="258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bg2"/>
                          </a:solidFill>
                          <a:effectLst/>
                          <a:latin typeface="Arial" charset="0"/>
                          <a:ea typeface="ＭＳ Ｐゴシック" charset="0"/>
                        </a:rPr>
                        <a:t>Emergency Department</a:t>
                      </a:r>
                    </a:p>
                  </a:txBody>
                  <a:tcPr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6666FF"/>
                          </a:solidFill>
                          <a:effectLst/>
                          <a:latin typeface="Arial" charset="0"/>
                          <a:ea typeface="ＭＳ Ｐゴシック" charset="0"/>
                        </a:rPr>
                        <a:t>State Emergency Department Databases (SEDD)</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6666FF"/>
                          </a:solidFill>
                          <a:effectLst/>
                          <a:latin typeface="Arial" charset="0"/>
                          <a:ea typeface="ＭＳ Ｐゴシック" charset="0"/>
                        </a:rPr>
                        <a:t>Nationwide Emergency Department Sample (NEDS)</a:t>
                      </a:r>
                    </a:p>
                  </a:txBody>
                  <a:tcP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solidFill>
                      <a:schemeClr val="tx1"/>
                    </a:solidFill>
                  </a:tcPr>
                </a:tc>
              </a:tr>
              <a:tr h="5302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bg2"/>
                          </a:solidFill>
                          <a:effectLst/>
                          <a:latin typeface="Arial" charset="0"/>
                          <a:ea typeface="ＭＳ Ｐゴシック" charset="0"/>
                        </a:rPr>
                        <a:t>Ambulatory Surgery</a:t>
                      </a:r>
                    </a:p>
                  </a:txBody>
                  <a:tcPr anchor="ct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solidFill>
                      <a:srgbClr val="E7E8F0"/>
                    </a:solidFill>
                  </a:tcPr>
                </a:tc>
                <a:tc>
                  <a:txBody>
                    <a:bodyPr/>
                    <a:lstStyle/>
                    <a:p>
                      <a:pPr marL="342900" marR="0" lvl="0" indent="-342900" algn="l" defTabSz="914400" rtl="0" eaLnBrk="1" fontAlgn="base" latinLnBrk="0" hangingPunct="1">
                        <a:lnSpc>
                          <a:spcPct val="120000"/>
                        </a:lnSpc>
                        <a:spcBef>
                          <a:spcPct val="30000"/>
                        </a:spcBef>
                        <a:spcAft>
                          <a:spcPct val="0"/>
                        </a:spcAft>
                        <a:buClr>
                          <a:schemeClr val="tx2"/>
                        </a:buClr>
                        <a:buSzPct val="95000"/>
                        <a:buFontTx/>
                        <a:buNone/>
                        <a:tabLst/>
                      </a:pPr>
                      <a:r>
                        <a:rPr kumimoji="0" lang="en-US" sz="1600" b="1" i="0" u="none" strike="noStrike" cap="none" normalizeH="0" baseline="0">
                          <a:ln>
                            <a:noFill/>
                          </a:ln>
                          <a:solidFill>
                            <a:srgbClr val="6666FF"/>
                          </a:solidFill>
                          <a:effectLst/>
                          <a:latin typeface="Arial" charset="0"/>
                          <a:ea typeface="ＭＳ Ｐゴシック" charset="0"/>
                        </a:rPr>
                        <a:t>State Ambulatory Surgery Databases (SASD)</a:t>
                      </a:r>
                    </a:p>
                  </a:txBody>
                  <a:tcPr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E7E8F0"/>
                    </a:solidFill>
                  </a:tcPr>
                </a:tc>
              </a:tr>
            </a:tbl>
          </a:graphicData>
        </a:graphic>
      </p:graphicFrame>
      <p:graphicFrame>
        <p:nvGraphicFramePr>
          <p:cNvPr id="17" name="Table 16"/>
          <p:cNvGraphicFramePr>
            <a:graphicFrameLocks noGrp="1"/>
          </p:cNvGraphicFramePr>
          <p:nvPr/>
        </p:nvGraphicFramePr>
        <p:xfrm>
          <a:off x="631825" y="4518025"/>
          <a:ext cx="3638550" cy="1550988"/>
        </p:xfrm>
        <a:graphic>
          <a:graphicData uri="http://schemas.openxmlformats.org/drawingml/2006/table">
            <a:tbl>
              <a:tblPr firstRow="1" bandRow="1">
                <a:tableStyleId>{8EC20E35-A176-4012-BC5E-935CFFF8708E}</a:tableStyleId>
              </a:tblPr>
              <a:tblGrid>
                <a:gridCol w="3638550"/>
              </a:tblGrid>
              <a:tr h="451626">
                <a:tc>
                  <a:txBody>
                    <a:bodyPr/>
                    <a:lstStyle/>
                    <a:p>
                      <a:pPr algn="ctr"/>
                      <a:r>
                        <a:rPr lang="en-US" sz="2000" b="1" dirty="0" smtClean="0">
                          <a:solidFill>
                            <a:schemeClr val="tx1">
                              <a:lumMod val="50000"/>
                            </a:schemeClr>
                          </a:solidFill>
                          <a:effectLst/>
                        </a:rPr>
                        <a:t>Not Included</a:t>
                      </a:r>
                      <a:r>
                        <a:rPr lang="en-US" sz="2000" b="1" baseline="0" dirty="0" smtClean="0">
                          <a:solidFill>
                            <a:schemeClr val="tx1">
                              <a:lumMod val="50000"/>
                            </a:schemeClr>
                          </a:solidFill>
                          <a:effectLst/>
                        </a:rPr>
                        <a:t> in HCUP</a:t>
                      </a:r>
                      <a:endParaRPr lang="en-US" sz="2000" b="1" dirty="0">
                        <a:solidFill>
                          <a:schemeClr val="tx1">
                            <a:lumMod val="50000"/>
                          </a:schemeClr>
                        </a:solidFill>
                        <a:effectLst/>
                      </a:endParaRPr>
                    </a:p>
                  </a:txBody>
                  <a:tcPr marL="91434" marR="91434"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5400" cmpd="sng">
                      <a:noFill/>
                    </a:lnB>
                    <a:lnTlToBr w="12700" cmpd="sng">
                      <a:noFill/>
                      <a:prstDash val="solid"/>
                    </a:lnTlToBr>
                    <a:lnBlToTr w="12700" cmpd="sng">
                      <a:noFill/>
                      <a:prstDash val="solid"/>
                    </a:lnBlToTr>
                  </a:tcPr>
                </a:tc>
              </a:tr>
              <a:tr h="36714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lumMod val="50000"/>
                            </a:schemeClr>
                          </a:solidFill>
                          <a:effectLst/>
                        </a:rPr>
                        <a:t>Physician office visits</a:t>
                      </a:r>
                    </a:p>
                  </a:txBody>
                  <a:tcPr marL="91434" marR="91434"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5400" cmpd="sng">
                      <a:noFill/>
                    </a:lnT>
                    <a:lnB>
                      <a:noFill/>
                    </a:lnB>
                    <a:lnTlToBr w="12700" cmpd="sng">
                      <a:noFill/>
                      <a:prstDash val="solid"/>
                    </a:lnTlToBr>
                    <a:lnBlToTr w="12700" cmpd="sng">
                      <a:noFill/>
                      <a:prstDash val="solid"/>
                    </a:lnBlToTr>
                  </a:tcPr>
                </a:tc>
              </a:tr>
              <a:tr h="33529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lumMod val="50000"/>
                            </a:schemeClr>
                          </a:solidFill>
                          <a:effectLst/>
                        </a:rPr>
                        <a:t>Pharmacy</a:t>
                      </a:r>
                    </a:p>
                  </a:txBody>
                  <a:tcPr marL="91434" marR="91434"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w="12700" cmpd="sng">
                      <a:noFill/>
                      <a:prstDash val="solid"/>
                    </a:lnTlToBr>
                    <a:lnBlToTr w="12700" cmpd="sng">
                      <a:noFill/>
                      <a:prstDash val="solid"/>
                    </a:lnBlToTr>
                  </a:tcPr>
                </a:tc>
              </a:tr>
              <a:tr h="3969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tx1">
                              <a:lumMod val="50000"/>
                            </a:schemeClr>
                          </a:solidFill>
                          <a:effectLst/>
                        </a:rPr>
                        <a:t>Labs/Radiology</a:t>
                      </a:r>
                    </a:p>
                  </a:txBody>
                  <a:tcPr marL="91434" marR="91434" marT="45722" marB="457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2" name="Title 1"/>
          <p:cNvSpPr>
            <a:spLocks noGrp="1"/>
          </p:cNvSpPr>
          <p:nvPr>
            <p:ph type="title" idx="4294967295"/>
          </p:nvPr>
        </p:nvSpPr>
        <p:spPr/>
        <p:txBody>
          <a:bodyPr/>
          <a:lstStyle/>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What Types of Care Are and Are</a:t>
            </a:r>
            <a:endParaRPr lang="en-US" dirty="0" smtClean="0">
              <a:effectLst/>
            </a:endParaRPr>
          </a:p>
          <a:p>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Not Captured by HCUP?</a:t>
            </a:r>
            <a:r>
              <a:rPr lang="en-US" dirty="0" smtClean="0"/>
              <a:t> </a:t>
            </a:r>
            <a:endParaRPr lang="en-US" dirty="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9794" name="Rectangle 2"/>
          <p:cNvSpPr>
            <a:spLocks noGrp="1" noChangeArrowheads="1"/>
          </p:cNvSpPr>
          <p:nvPr>
            <p:ph type="title"/>
          </p:nvPr>
        </p:nvSpPr>
        <p:spPr>
          <a:xfrm>
            <a:off x="1608138" y="76200"/>
            <a:ext cx="6088062" cy="996950"/>
          </a:xfrm>
        </p:spPr>
        <p:txBody>
          <a:bodyPr/>
          <a:lstStyle/>
          <a:p>
            <a:pPr eaLnBrk="1" hangingPunct="1"/>
            <a:r>
              <a:rPr lang="en-US" dirty="0">
                <a:latin typeface="Arial" charset="0"/>
              </a:rPr>
              <a:t>What is HCUP and </a:t>
            </a:r>
            <a:br>
              <a:rPr lang="en-US" dirty="0">
                <a:latin typeface="Arial" charset="0"/>
              </a:rPr>
            </a:br>
            <a:r>
              <a:rPr lang="en-US" dirty="0">
                <a:latin typeface="Arial" charset="0"/>
              </a:rPr>
              <a:t>What Is It Not? </a:t>
            </a:r>
          </a:p>
        </p:txBody>
      </p:sp>
      <p:sp>
        <p:nvSpPr>
          <p:cNvPr id="7168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56445CEE-6688-2E44-8F00-EAA71CE21924}" type="slidenum">
              <a:rPr lang="en-US" sz="1200"/>
              <a:pPr/>
              <a:t>46</a:t>
            </a:fld>
            <a:endParaRPr lang="en-US" sz="1200"/>
          </a:p>
        </p:txBody>
      </p:sp>
      <p:sp>
        <p:nvSpPr>
          <p:cNvPr id="5" name="Rectangle 4"/>
          <p:cNvSpPr>
            <a:spLocks noChangeArrowheads="1"/>
          </p:cNvSpPr>
          <p:nvPr/>
        </p:nvSpPr>
        <p:spPr bwMode="auto">
          <a:xfrm>
            <a:off x="962025" y="1676400"/>
            <a:ext cx="7705725" cy="4318000"/>
          </a:xfrm>
          <a:prstGeom prst="rect">
            <a:avLst/>
          </a:prstGeom>
          <a:solidFill>
            <a:schemeClr val="tx1"/>
          </a:solidFill>
          <a:ln w="9525">
            <a:solidFill>
              <a:schemeClr val="tx1"/>
            </a:solidFill>
            <a:round/>
            <a:headEnd/>
            <a:tailEnd/>
          </a:ln>
          <a:effectLst>
            <a:outerShdw blurRad="63500" dist="38100" dir="2700000" algn="tl" rotWithShape="0">
              <a:srgbClr val="000000">
                <a:alpha val="39999"/>
              </a:srgbClr>
            </a:outerShdw>
          </a:effectLst>
        </p:spPr>
        <p:txBody>
          <a:bodyPr wrap="none" anchor="ctr"/>
          <a:lstStyle/>
          <a:p>
            <a:pPr algn="ctr">
              <a:spcBef>
                <a:spcPct val="30000"/>
              </a:spcBef>
              <a:defRPr/>
            </a:pPr>
            <a:endParaRPr lang="en-US">
              <a:ea typeface="+mn-ea"/>
            </a:endParaRPr>
          </a:p>
        </p:txBody>
      </p:sp>
      <p:graphicFrame>
        <p:nvGraphicFramePr>
          <p:cNvPr id="6" name="Table 5"/>
          <p:cNvGraphicFramePr>
            <a:graphicFrameLocks noGrp="1"/>
          </p:cNvGraphicFramePr>
          <p:nvPr/>
        </p:nvGraphicFramePr>
        <p:xfrm>
          <a:off x="1069975" y="1809750"/>
          <a:ext cx="7491413" cy="4079877"/>
        </p:xfrm>
        <a:graphic>
          <a:graphicData uri="http://schemas.openxmlformats.org/drawingml/2006/table">
            <a:tbl>
              <a:tblPr/>
              <a:tblGrid>
                <a:gridCol w="3746500"/>
                <a:gridCol w="3744913"/>
              </a:tblGrid>
              <a:tr h="641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rgbClr val="FFFFFF"/>
                          </a:solidFill>
                          <a:effectLst/>
                          <a:latin typeface="Arial" charset="0"/>
                          <a:ea typeface="ＭＳ Ｐゴシック" charset="0"/>
                        </a:rPr>
                        <a:t>HCUP is…</a:t>
                      </a:r>
                      <a:endParaRPr kumimoji="0" lang="en-US" sz="2400" b="1" i="0" u="none" strike="noStrike" cap="none" normalizeH="0" baseline="0">
                        <a:ln>
                          <a:noFill/>
                        </a:ln>
                        <a:solidFill>
                          <a:srgbClr val="161616"/>
                        </a:solidFill>
                        <a:effectLst/>
                        <a:latin typeface="Arial" charset="0"/>
                        <a:ea typeface="ＭＳ Ｐゴシック" charset="0"/>
                      </a:endParaRPr>
                    </a:p>
                  </a:txBody>
                  <a:tcPr anchor="ctr" horzOverflow="overflow">
                    <a:lnL>
                      <a:noFill/>
                    </a:lnL>
                    <a:lnR>
                      <a:noFill/>
                    </a:lnR>
                    <a:lnT w="25400" cap="flat" cmpd="sng" algn="ctr">
                      <a:solidFill>
                        <a:schemeClr val="bg2"/>
                      </a:solidFill>
                      <a:prstDash val="solid"/>
                      <a:round/>
                      <a:headEnd type="none" w="med" len="med"/>
                      <a:tailEnd type="none" w="med" len="med"/>
                    </a:lnT>
                    <a:lnB w="25400" cap="flat" cmpd="sng" algn="ctr">
                      <a:solidFill>
                        <a:schemeClr val="bg2"/>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rgbClr val="FFFFFF"/>
                          </a:solidFill>
                          <a:effectLst/>
                          <a:latin typeface="Arial" charset="0"/>
                          <a:ea typeface="ＭＳ Ｐゴシック" charset="0"/>
                        </a:rPr>
                        <a:t>HCUP is NOT…</a:t>
                      </a:r>
                      <a:endParaRPr kumimoji="0" lang="en-US" sz="2400" b="1" i="0" u="none" strike="noStrike" cap="none" normalizeH="0" baseline="0">
                        <a:ln>
                          <a:noFill/>
                        </a:ln>
                        <a:solidFill>
                          <a:srgbClr val="00007F"/>
                        </a:solidFill>
                        <a:effectLst/>
                        <a:latin typeface="Arial" charset="0"/>
                        <a:ea typeface="ＭＳ Ｐゴシック" charset="0"/>
                      </a:endParaRPr>
                    </a:p>
                  </a:txBody>
                  <a:tcPr anchor="ctr" horzOverflow="overflow">
                    <a:lnL>
                      <a:noFill/>
                    </a:lnL>
                    <a:lnR>
                      <a:noFill/>
                    </a:lnR>
                    <a:lnT w="25400" cap="flat" cmpd="sng" algn="ctr">
                      <a:solidFill>
                        <a:schemeClr val="bg2"/>
                      </a:solidFill>
                      <a:prstDash val="solid"/>
                      <a:round/>
                      <a:headEnd type="none" w="med" len="med"/>
                      <a:tailEnd type="none" w="med" len="med"/>
                    </a:lnT>
                    <a:lnB w="25400" cap="flat" cmpd="sng" algn="ctr">
                      <a:solidFill>
                        <a:schemeClr val="bg2"/>
                      </a:solidFill>
                      <a:prstDash val="solid"/>
                      <a:round/>
                      <a:headEnd type="none" w="med" len="med"/>
                      <a:tailEnd type="none" w="med" len="med"/>
                    </a:lnB>
                    <a:lnTlToBr>
                      <a:noFill/>
                    </a:lnTlToBr>
                    <a:lnBlToTr>
                      <a:noFill/>
                    </a:lnBlToTr>
                    <a:solidFill>
                      <a:srgbClr val="7F7F7F"/>
                    </a:solidFill>
                  </a:tcPr>
                </a:tc>
              </a:tr>
              <a:tr h="728663">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chemeClr val="bg2"/>
                          </a:solidFill>
                          <a:effectLst/>
                          <a:latin typeface="Arial" charset="0"/>
                          <a:ea typeface="ＭＳ Ｐゴシック" charset="0"/>
                        </a:rPr>
                        <a:t>Discharge database for health care encounters</a:t>
                      </a:r>
                    </a:p>
                  </a:txBody>
                  <a:tcPr anchor="ctr" horzOverflow="overflow">
                    <a:lnL>
                      <a:noFill/>
                    </a:lnL>
                    <a:lnR>
                      <a:noFill/>
                    </a:lnR>
                    <a:lnT w="25400" cap="flat" cmpd="sng" algn="ctr">
                      <a:solidFill>
                        <a:schemeClr val="bg2"/>
                      </a:solidFill>
                      <a:prstDash val="solid"/>
                      <a:round/>
                      <a:headEnd type="none" w="med" len="med"/>
                      <a:tailEnd type="none" w="med" len="med"/>
                    </a:lnT>
                    <a:lnB>
                      <a:noFill/>
                    </a:lnB>
                    <a:lnTlToBr>
                      <a:noFill/>
                    </a:lnTlToBr>
                    <a:lnBlToTr>
                      <a:noFill/>
                    </a:lnBlToTr>
                    <a:solidFill>
                      <a:srgbClr val="E7E8F0"/>
                    </a:solidFill>
                  </a:tcPr>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rgbClr val="6D6D6D"/>
                          </a:solidFill>
                          <a:effectLst/>
                          <a:latin typeface="Arial" charset="0"/>
                          <a:ea typeface="ＭＳ Ｐゴシック" charset="0"/>
                        </a:rPr>
                        <a:t>A survey</a:t>
                      </a:r>
                    </a:p>
                  </a:txBody>
                  <a:tcPr anchor="ctr" horzOverflow="overflow">
                    <a:lnL>
                      <a:noFill/>
                    </a:lnL>
                    <a:lnR>
                      <a:noFill/>
                    </a:lnR>
                    <a:lnT w="25400" cap="flat" cmpd="sng" algn="ctr">
                      <a:solidFill>
                        <a:schemeClr val="bg2"/>
                      </a:solidFill>
                      <a:prstDash val="solid"/>
                      <a:round/>
                      <a:headEnd type="none" w="med" len="med"/>
                      <a:tailEnd type="none" w="med" len="med"/>
                    </a:lnT>
                    <a:lnB>
                      <a:noFill/>
                    </a:lnB>
                    <a:lnTlToBr>
                      <a:noFill/>
                    </a:lnTlToBr>
                    <a:lnBlToTr>
                      <a:noFill/>
                    </a:lnBlToTr>
                    <a:solidFill>
                      <a:srgbClr val="E7E8F0"/>
                    </a:solidFill>
                  </a:tcPr>
                </a:tc>
              </a:tr>
              <a:tr h="728663">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chemeClr val="bg2"/>
                          </a:solidFill>
                          <a:effectLst/>
                          <a:latin typeface="Arial" charset="0"/>
                          <a:ea typeface="ＭＳ Ｐゴシック" charset="0"/>
                        </a:rPr>
                        <a:t>All payer, including the uninsured</a:t>
                      </a:r>
                    </a:p>
                  </a:txBody>
                  <a:tcPr anchor="ctr" horzOverflow="overflow">
                    <a:lnL>
                      <a:noFill/>
                    </a:lnL>
                    <a:lnR>
                      <a:noFill/>
                    </a:lnR>
                    <a:lnT>
                      <a:noFill/>
                    </a:lnT>
                    <a:lnB>
                      <a:noFill/>
                    </a:lnB>
                    <a:lnTlToBr>
                      <a:noFill/>
                    </a:lnTlToBr>
                    <a:lnBlToTr>
                      <a:noFill/>
                    </a:lnBlToTr>
                    <a:solidFill>
                      <a:schemeClr val="tx1"/>
                    </a:solidFill>
                  </a:tcPr>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rgbClr val="6D6D6D"/>
                          </a:solidFill>
                          <a:effectLst/>
                          <a:latin typeface="Arial" charset="0"/>
                          <a:ea typeface="ＭＳ Ｐゴシック" charset="0"/>
                        </a:rPr>
                        <a:t>Specific to a single payer, e.g.  Medicare</a:t>
                      </a:r>
                    </a:p>
                  </a:txBody>
                  <a:tcPr anchor="ctr" horzOverflow="overflow">
                    <a:lnL>
                      <a:noFill/>
                    </a:lnL>
                    <a:lnR>
                      <a:noFill/>
                    </a:lnR>
                    <a:lnT>
                      <a:noFill/>
                    </a:lnT>
                    <a:lnB>
                      <a:noFill/>
                    </a:lnB>
                    <a:lnTlToBr>
                      <a:noFill/>
                    </a:lnTlToBr>
                    <a:lnBlToTr>
                      <a:noFill/>
                    </a:lnBlToTr>
                    <a:solidFill>
                      <a:schemeClr val="tx1"/>
                    </a:solidFill>
                  </a:tcPr>
                </a:tc>
              </a:tr>
              <a:tr h="728663">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chemeClr val="bg2"/>
                          </a:solidFill>
                          <a:effectLst/>
                          <a:latin typeface="Arial" charset="0"/>
                          <a:ea typeface="ＭＳ Ｐゴシック" charset="0"/>
                        </a:rPr>
                        <a:t>Hospital, ambulatory surgery, emergency department data</a:t>
                      </a:r>
                    </a:p>
                  </a:txBody>
                  <a:tcPr anchor="ctr" horzOverflow="overflow">
                    <a:lnL>
                      <a:noFill/>
                    </a:lnL>
                    <a:lnR>
                      <a:noFill/>
                    </a:lnR>
                    <a:lnT>
                      <a:noFill/>
                    </a:lnT>
                    <a:lnB>
                      <a:noFill/>
                    </a:lnB>
                    <a:lnTlToBr>
                      <a:noFill/>
                    </a:lnTlToBr>
                    <a:lnBlToTr>
                      <a:noFill/>
                    </a:lnBlToTr>
                    <a:solidFill>
                      <a:srgbClr val="E7E8F0"/>
                    </a:solidFill>
                  </a:tcPr>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rgbClr val="6D6D6D"/>
                          </a:solidFill>
                          <a:effectLst/>
                          <a:latin typeface="Arial" charset="0"/>
                          <a:ea typeface="ＭＳ Ｐゴシック" charset="0"/>
                        </a:rPr>
                        <a:t>Office visits, pharmacy, laboratory, radiology</a:t>
                      </a:r>
                    </a:p>
                  </a:txBody>
                  <a:tcPr anchor="ctr" horzOverflow="overflow">
                    <a:lnL>
                      <a:noFill/>
                    </a:lnL>
                    <a:lnR>
                      <a:noFill/>
                    </a:lnR>
                    <a:lnT>
                      <a:noFill/>
                    </a:lnT>
                    <a:lnB>
                      <a:noFill/>
                    </a:lnB>
                    <a:lnTlToBr>
                      <a:noFill/>
                    </a:lnTlToBr>
                    <a:lnBlToTr>
                      <a:noFill/>
                    </a:lnBlToTr>
                    <a:solidFill>
                      <a:srgbClr val="E7E8F0"/>
                    </a:solidFill>
                  </a:tcPr>
                </a:tc>
              </a:tr>
              <a:tr h="523875">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chemeClr val="bg2"/>
                          </a:solidFill>
                          <a:effectLst/>
                          <a:latin typeface="Arial" charset="0"/>
                          <a:ea typeface="ＭＳ Ｐゴシック" charset="0"/>
                        </a:rPr>
                        <a:t>All hospital discharges</a:t>
                      </a:r>
                    </a:p>
                  </a:txBody>
                  <a:tcPr anchor="ctr" horzOverflow="overflow">
                    <a:lnL>
                      <a:noFill/>
                    </a:lnL>
                    <a:lnR>
                      <a:noFill/>
                    </a:lnR>
                    <a:lnT>
                      <a:noFill/>
                    </a:lnT>
                    <a:lnB>
                      <a:noFill/>
                    </a:lnB>
                    <a:lnTlToBr>
                      <a:noFill/>
                    </a:lnTlToBr>
                    <a:lnBlToTr>
                      <a:noFill/>
                    </a:lnBlToTr>
                    <a:solidFill>
                      <a:schemeClr val="tx1"/>
                    </a:solidFill>
                  </a:tcPr>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rgbClr val="6D6D6D"/>
                          </a:solidFill>
                          <a:effectLst/>
                          <a:latin typeface="Arial" charset="0"/>
                          <a:ea typeface="ＭＳ Ｐゴシック" charset="0"/>
                        </a:rPr>
                        <a:t>Only a sample</a:t>
                      </a:r>
                    </a:p>
                  </a:txBody>
                  <a:tcPr anchor="ctr" horzOverflow="overflow">
                    <a:lnL>
                      <a:noFill/>
                    </a:lnL>
                    <a:lnR>
                      <a:noFill/>
                    </a:lnR>
                    <a:lnT>
                      <a:noFill/>
                    </a:lnT>
                    <a:lnB>
                      <a:noFill/>
                    </a:lnB>
                    <a:lnTlToBr>
                      <a:noFill/>
                    </a:lnTlToBr>
                    <a:lnBlToTr>
                      <a:noFill/>
                    </a:lnBlToTr>
                    <a:solidFill>
                      <a:schemeClr val="tx1"/>
                    </a:solidFill>
                  </a:tcPr>
                </a:tc>
              </a:tr>
              <a:tr h="728663">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chemeClr val="bg2"/>
                          </a:solidFill>
                          <a:effectLst/>
                          <a:latin typeface="Arial" charset="0"/>
                          <a:ea typeface="ＭＳ Ｐゴシック" charset="0"/>
                        </a:rPr>
                        <a:t>Accessible multiple ways: raw data, regular reports, online </a:t>
                      </a:r>
                    </a:p>
                  </a:txBody>
                  <a:tcPr anchor="ctr" horzOverflow="overflow">
                    <a:lnL>
                      <a:noFill/>
                    </a:lnL>
                    <a:lnR>
                      <a:noFill/>
                    </a:lnR>
                    <a:lnT>
                      <a:noFill/>
                    </a:lnT>
                    <a:lnB w="25400" cap="flat" cmpd="sng" algn="ctr">
                      <a:solidFill>
                        <a:schemeClr val="bg2"/>
                      </a:solidFill>
                      <a:prstDash val="solid"/>
                      <a:round/>
                      <a:headEnd type="none" w="med" len="med"/>
                      <a:tailEnd type="none" w="med" len="med"/>
                    </a:lnB>
                    <a:lnTlToBr>
                      <a:noFill/>
                    </a:lnTlToBr>
                    <a:lnBlToTr>
                      <a:noFill/>
                    </a:lnBlToTr>
                    <a:solidFill>
                      <a:srgbClr val="E7E8F0"/>
                    </a:solidFill>
                  </a:tcPr>
                </a:tc>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charset="0"/>
                        <a:buNone/>
                        <a:tabLst/>
                      </a:pPr>
                      <a:r>
                        <a:rPr kumimoji="0" lang="en-US" sz="1800" b="0" i="0" u="none" strike="noStrike" cap="none" normalizeH="0" baseline="0">
                          <a:ln>
                            <a:noFill/>
                          </a:ln>
                          <a:solidFill>
                            <a:srgbClr val="6D6D6D"/>
                          </a:solidFill>
                          <a:effectLst/>
                          <a:latin typeface="Arial" charset="0"/>
                          <a:ea typeface="ＭＳ Ｐゴシック" charset="0"/>
                        </a:rPr>
                        <a:t>Just another database</a:t>
                      </a:r>
                    </a:p>
                  </a:txBody>
                  <a:tcPr anchor="ctr" horzOverflow="overflow">
                    <a:lnL>
                      <a:noFill/>
                    </a:lnL>
                    <a:lnR>
                      <a:noFill/>
                    </a:lnR>
                    <a:lnT>
                      <a:noFill/>
                    </a:lnT>
                    <a:lnB w="25400" cap="flat" cmpd="sng" algn="ctr">
                      <a:solidFill>
                        <a:schemeClr val="bg2"/>
                      </a:solidFill>
                      <a:prstDash val="solid"/>
                      <a:round/>
                      <a:headEnd type="none" w="med" len="med"/>
                      <a:tailEnd type="none" w="med" len="med"/>
                    </a:lnB>
                    <a:lnTlToBr>
                      <a:noFill/>
                    </a:lnTlToBr>
                    <a:lnBlToTr>
                      <a:noFill/>
                    </a:lnBlToTr>
                    <a:solidFill>
                      <a:srgbClr val="E7E8F0"/>
                    </a:solidFill>
                  </a:tcPr>
                </a:tc>
              </a:tr>
            </a:tbl>
          </a:graphicData>
        </a:graphic>
      </p:graphicFrame>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9794" name="Rectangle 2"/>
          <p:cNvSpPr>
            <a:spLocks noGrp="1" noChangeArrowheads="1"/>
          </p:cNvSpPr>
          <p:nvPr>
            <p:ph type="title"/>
          </p:nvPr>
        </p:nvSpPr>
        <p:spPr>
          <a:xfrm>
            <a:off x="1608138" y="76200"/>
            <a:ext cx="6088062" cy="996950"/>
          </a:xfrm>
        </p:spPr>
        <p:txBody>
          <a:bodyPr/>
          <a:lstStyle/>
          <a:p>
            <a:pPr eaLnBrk="1" hangingPunct="1"/>
            <a:r>
              <a:rPr lang="en-US" dirty="0">
                <a:latin typeface="Arial" charset="0"/>
              </a:rPr>
              <a:t>Hospital Billing Data Have Benefits and Limitations</a:t>
            </a:r>
          </a:p>
        </p:txBody>
      </p:sp>
      <p:sp>
        <p:nvSpPr>
          <p:cNvPr id="72707"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16CFC118-D2A6-D947-A35A-02169BEECCE2}" type="slidenum">
              <a:rPr lang="en-US" sz="1200"/>
              <a:pPr/>
              <a:t>47</a:t>
            </a:fld>
            <a:endParaRPr lang="en-US" sz="1200"/>
          </a:p>
        </p:txBody>
      </p:sp>
      <p:graphicFrame>
        <p:nvGraphicFramePr>
          <p:cNvPr id="6" name="Table 5"/>
          <p:cNvGraphicFramePr>
            <a:graphicFrameLocks noGrp="1"/>
          </p:cNvGraphicFramePr>
          <p:nvPr/>
        </p:nvGraphicFramePr>
        <p:xfrm>
          <a:off x="473075" y="1670050"/>
          <a:ext cx="3746500" cy="4338637"/>
        </p:xfrm>
        <a:graphic>
          <a:graphicData uri="http://schemas.openxmlformats.org/drawingml/2006/table">
            <a:tbl>
              <a:tblPr firstRow="1" bandRow="1">
                <a:tableStyleId>{8EC20E35-A176-4012-BC5E-935CFFF8708E}</a:tableStyleId>
              </a:tblPr>
              <a:tblGrid>
                <a:gridCol w="3746500"/>
              </a:tblGrid>
              <a:tr h="576499">
                <a:tc>
                  <a:txBody>
                    <a:bodyPr/>
                    <a:lstStyle/>
                    <a:p>
                      <a:pPr algn="l"/>
                      <a:r>
                        <a:rPr lang="en-US" sz="2400" dirty="0" smtClean="0">
                          <a:effectLst/>
                        </a:rPr>
                        <a:t>Benefits</a:t>
                      </a:r>
                      <a:endParaRPr lang="en-US" sz="2400" dirty="0">
                        <a:solidFill>
                          <a:schemeClr val="accent4">
                            <a:lumMod val="10000"/>
                          </a:schemeClr>
                        </a:solidFill>
                        <a:effectLst/>
                      </a:endParaRPr>
                    </a:p>
                  </a:txBody>
                  <a:tcPr marL="91452" marR="91452" marT="45724" marB="45724" anchor="ctr"/>
                </a:tc>
              </a:tr>
              <a:tr h="571470">
                <a:tc>
                  <a:txBody>
                    <a:bodyPr/>
                    <a:lstStyle/>
                    <a:p>
                      <a:r>
                        <a:rPr lang="en-US" sz="1800" dirty="0" smtClean="0"/>
                        <a:t>Large number of visit</a:t>
                      </a:r>
                      <a:r>
                        <a:rPr lang="en-US" sz="1800" baseline="0" dirty="0" smtClean="0"/>
                        <a:t> records</a:t>
                      </a:r>
                      <a:endParaRPr lang="en-US" sz="1800" dirty="0"/>
                    </a:p>
                  </a:txBody>
                  <a:tcPr marL="91452" marR="91452" marT="45724" marB="45724" anchor="ctr" horzOverflow="overflow"/>
                </a:tc>
              </a:tr>
              <a:tr h="459285">
                <a:tc>
                  <a:txBody>
                    <a:bodyPr/>
                    <a:lstStyle/>
                    <a:p>
                      <a:r>
                        <a:rPr lang="en-US" sz="1800" dirty="0" smtClean="0"/>
                        <a:t>Uniformity of coding</a:t>
                      </a:r>
                      <a:endParaRPr lang="en-US" sz="1800" dirty="0"/>
                    </a:p>
                  </a:txBody>
                  <a:tcPr marL="91452" marR="91452" marT="45724" marB="45724" anchor="ctr" horzOverflow="overflow"/>
                </a:tc>
              </a:tr>
              <a:tr h="497559">
                <a:tc>
                  <a:txBody>
                    <a:bodyPr/>
                    <a:lstStyle/>
                    <a:p>
                      <a:r>
                        <a:rPr lang="en-US" sz="1800" dirty="0" smtClean="0"/>
                        <a:t>Routine, regular</a:t>
                      </a:r>
                      <a:r>
                        <a:rPr lang="en-US" sz="1800" baseline="0" dirty="0" smtClean="0"/>
                        <a:t> collection</a:t>
                      </a:r>
                      <a:endParaRPr lang="en-US" sz="1800" dirty="0"/>
                    </a:p>
                  </a:txBody>
                  <a:tcPr marL="91452" marR="91452" marT="45724" marB="45724" anchor="ctr" horzOverflow="overflow"/>
                </a:tc>
              </a:tr>
              <a:tr h="365788">
                <a:tc>
                  <a:txBody>
                    <a:bodyPr/>
                    <a:lstStyle/>
                    <a:p>
                      <a:r>
                        <a:rPr lang="en-US" sz="1800" dirty="0" smtClean="0"/>
                        <a:t>Ease of access</a:t>
                      </a:r>
                      <a:endParaRPr lang="en-US" sz="1800" dirty="0"/>
                    </a:p>
                  </a:txBody>
                  <a:tcPr marL="91452" marR="91452" marT="45724" marB="45724" anchor="ctr" horzOverflow="overflow"/>
                </a:tc>
              </a:tr>
              <a:tr h="571470">
                <a:tc>
                  <a:txBody>
                    <a:bodyPr/>
                    <a:lstStyle/>
                    <a:p>
                      <a:r>
                        <a:rPr lang="en-US" sz="1800" dirty="0" smtClean="0"/>
                        <a:t>All-payer</a:t>
                      </a:r>
                      <a:endParaRPr lang="en-US" sz="1800" dirty="0"/>
                    </a:p>
                  </a:txBody>
                  <a:tcPr marL="91452" marR="91452" marT="45724" marB="45724" anchor="ctr" horzOverflow="overflow"/>
                </a:tc>
              </a:tr>
              <a:tr h="640129">
                <a:tc>
                  <a:txBody>
                    <a:bodyPr/>
                    <a:lstStyle/>
                    <a:p>
                      <a:r>
                        <a:rPr lang="en-US" sz="1800" dirty="0" smtClean="0"/>
                        <a:t>Available at local, state, regional</a:t>
                      </a:r>
                      <a:r>
                        <a:rPr lang="en-US" sz="1800" baseline="0" dirty="0" smtClean="0"/>
                        <a:t> and national level</a:t>
                      </a:r>
                      <a:endParaRPr lang="en-US" sz="1800" dirty="0"/>
                    </a:p>
                  </a:txBody>
                  <a:tcPr marL="91452" marR="91452" marT="45724" marB="45724" anchor="ctr" horzOverflow="overflow"/>
                </a:tc>
              </a:tr>
              <a:tr h="656437">
                <a:tc>
                  <a:txBody>
                    <a:bodyPr/>
                    <a:lstStyle/>
                    <a:p>
                      <a:r>
                        <a:rPr lang="en-US" sz="1800" dirty="0" smtClean="0"/>
                        <a:t>Supplemental files available to facilitate research</a:t>
                      </a:r>
                      <a:endParaRPr lang="en-US" sz="1800" dirty="0"/>
                    </a:p>
                  </a:txBody>
                  <a:tcPr marL="91452" marR="91452" marT="45724" marB="45724" anchor="ctr" horzOverflow="overflow"/>
                </a:tc>
              </a:tr>
            </a:tbl>
          </a:graphicData>
        </a:graphic>
      </p:graphicFrame>
      <p:graphicFrame>
        <p:nvGraphicFramePr>
          <p:cNvPr id="7" name="Table 6"/>
          <p:cNvGraphicFramePr>
            <a:graphicFrameLocks noGrp="1"/>
          </p:cNvGraphicFramePr>
          <p:nvPr/>
        </p:nvGraphicFramePr>
        <p:xfrm>
          <a:off x="4843463" y="1695450"/>
          <a:ext cx="3746500" cy="4341898"/>
        </p:xfrm>
        <a:graphic>
          <a:graphicData uri="http://schemas.openxmlformats.org/drawingml/2006/table">
            <a:tbl>
              <a:tblPr firstRow="1" bandRow="1">
                <a:tableStyleId>{8EC20E35-A176-4012-BC5E-935CFFF8708E}</a:tableStyleId>
              </a:tblPr>
              <a:tblGrid>
                <a:gridCol w="3746500"/>
              </a:tblGrid>
              <a:tr h="576406">
                <a:tc>
                  <a:txBody>
                    <a:bodyPr/>
                    <a:lstStyle/>
                    <a:p>
                      <a:pPr algn="l"/>
                      <a:r>
                        <a:rPr lang="en-US" sz="2400" dirty="0" smtClean="0">
                          <a:solidFill>
                            <a:schemeClr val="tx1"/>
                          </a:solidFill>
                          <a:effectLst/>
                        </a:rPr>
                        <a:t>Limitations</a:t>
                      </a:r>
                      <a:endParaRPr lang="en-US" sz="2400" dirty="0">
                        <a:solidFill>
                          <a:schemeClr val="tx1"/>
                        </a:solidFill>
                        <a:effectLst/>
                      </a:endParaRPr>
                    </a:p>
                  </a:txBody>
                  <a:tcPr marL="91452" marR="91452" marT="45716" marB="45716" anchor="ctr">
                    <a:solidFill>
                      <a:schemeClr val="tx1">
                        <a:lumMod val="50000"/>
                      </a:schemeClr>
                    </a:solidFill>
                  </a:tcPr>
                </a:tc>
              </a:tr>
              <a:tr h="585166">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accent4">
                              <a:lumMod val="50000"/>
                            </a:schemeClr>
                          </a:solidFill>
                          <a:effectLst/>
                          <a:latin typeface="Arial" charset="0"/>
                        </a:rPr>
                        <a:t>Differences in coding across hospitals</a:t>
                      </a:r>
                    </a:p>
                  </a:txBody>
                  <a:tcPr marL="91452" marR="91452" marT="45716" marB="45716" anchor="ctr" horzOverflow="overflow"/>
                </a:tc>
              </a:tr>
              <a:tr h="459211">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accent4">
                              <a:lumMod val="50000"/>
                            </a:schemeClr>
                          </a:solidFill>
                          <a:effectLst/>
                          <a:latin typeface="Arial" charset="0"/>
                        </a:rPr>
                        <a:t>Limited clinical details</a:t>
                      </a:r>
                    </a:p>
                  </a:txBody>
                  <a:tcPr marL="91452" marR="91452" marT="45716" marB="45716" anchor="ctr" horzOverflow="overflow"/>
                </a:tc>
              </a:tr>
              <a:tr h="497479">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accent4">
                              <a:lumMod val="50000"/>
                            </a:schemeClr>
                          </a:solidFill>
                          <a:effectLst/>
                          <a:latin typeface="Arial" charset="0"/>
                        </a:rPr>
                        <a:t>Lack revenue information</a:t>
                      </a:r>
                    </a:p>
                  </a:txBody>
                  <a:tcPr marL="91452" marR="91452" marT="45716" marB="45716" anchor="ctr" horzOverflow="overflow"/>
                </a:tc>
              </a:tr>
              <a:tr h="357111">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accent4">
                              <a:lumMod val="50000"/>
                            </a:schemeClr>
                          </a:solidFill>
                          <a:effectLst/>
                          <a:latin typeface="Arial" charset="0"/>
                        </a:rPr>
                        <a:t>May not include all hospitals</a:t>
                      </a:r>
                    </a:p>
                  </a:txBody>
                  <a:tcPr marL="91452" marR="91452" marT="45716" marB="45716" anchor="ctr" horzOverflow="overflow"/>
                </a:tc>
              </a:tr>
              <a:tr h="585166">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accent4">
                              <a:lumMod val="50000"/>
                            </a:schemeClr>
                          </a:solidFill>
                          <a:effectLst/>
                          <a:latin typeface="Arial" charset="0"/>
                        </a:rPr>
                        <a:t>May not show complete experience of care</a:t>
                      </a:r>
                    </a:p>
                  </a:txBody>
                  <a:tcPr marL="91452" marR="91452" marT="45716" marB="45716" anchor="ctr" horzOverflow="overflow"/>
                </a:tc>
              </a:tr>
              <a:tr h="624944">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r>
                        <a:rPr kumimoji="0" lang="en-US" sz="1800" b="0" i="0" u="none" strike="noStrike" cap="none" normalizeH="0" baseline="0" dirty="0" smtClean="0">
                          <a:ln>
                            <a:noFill/>
                          </a:ln>
                          <a:solidFill>
                            <a:schemeClr val="accent4">
                              <a:lumMod val="50000"/>
                            </a:schemeClr>
                          </a:solidFill>
                          <a:effectLst/>
                          <a:latin typeface="Arial" charset="0"/>
                        </a:rPr>
                        <a:t>No data on individuals outside of hospital system</a:t>
                      </a:r>
                    </a:p>
                  </a:txBody>
                  <a:tcPr marL="91452" marR="91452" marT="45716" marB="45716" anchor="ctr" horzOverflow="overflow"/>
                </a:tc>
              </a:tr>
              <a:tr h="656331">
                <a:tc>
                  <a:txBody>
                    <a:bodyPr/>
                    <a:lstStyle/>
                    <a:p>
                      <a:pPr marL="0" marR="0" lvl="0" indent="0" algn="l" defTabSz="914400" rtl="0" eaLnBrk="1" fontAlgn="base" latinLnBrk="0" hangingPunct="1">
                        <a:lnSpc>
                          <a:spcPct val="90000"/>
                        </a:lnSpc>
                        <a:spcBef>
                          <a:spcPct val="30000"/>
                        </a:spcBef>
                        <a:spcAft>
                          <a:spcPct val="0"/>
                        </a:spcAft>
                        <a:buClr>
                          <a:schemeClr val="tx2"/>
                        </a:buClr>
                        <a:buSzPct val="95000"/>
                        <a:buFont typeface="Wingdings" pitchFamily="2" charset="2"/>
                        <a:buNone/>
                        <a:tabLst/>
                      </a:pPr>
                      <a:endParaRPr kumimoji="0" lang="en-US" sz="1800" b="0" i="0" u="none" strike="noStrike" cap="none" normalizeH="0" baseline="0" dirty="0" smtClean="0">
                        <a:ln>
                          <a:noFill/>
                        </a:ln>
                        <a:solidFill>
                          <a:schemeClr val="accent4">
                            <a:lumMod val="50000"/>
                          </a:schemeClr>
                        </a:solidFill>
                        <a:effectLst/>
                        <a:latin typeface="Arial" charset="0"/>
                      </a:endParaRPr>
                    </a:p>
                  </a:txBody>
                  <a:tcPr marL="91452" marR="91452" marT="45716" marB="45716" anchor="ctr" horzOverflow="overflow"/>
                </a:tc>
              </a:tr>
            </a:tbl>
          </a:graphicData>
        </a:graphic>
      </p:graphicFrame>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60A3886C-009F-AB4F-809E-A9F3425AC009}" type="slidenum">
              <a:rPr lang="en-US" sz="1200"/>
              <a:pPr/>
              <a:t>48</a:t>
            </a:fld>
            <a:endParaRPr lang="en-US" sz="1200"/>
          </a:p>
        </p:txBody>
      </p:sp>
      <p:sp>
        <p:nvSpPr>
          <p:cNvPr id="1708035" name="Rectangle 3"/>
          <p:cNvSpPr>
            <a:spLocks noGrp="1" noChangeArrowheads="1"/>
          </p:cNvSpPr>
          <p:nvPr>
            <p:ph type="title"/>
          </p:nvPr>
        </p:nvSpPr>
        <p:spPr>
          <a:xfrm>
            <a:off x="1511300" y="76200"/>
            <a:ext cx="6621463" cy="996950"/>
          </a:xfrm>
        </p:spPr>
        <p:txBody>
          <a:bodyPr/>
          <a:lstStyle/>
          <a:p>
            <a:pPr eaLnBrk="1" hangingPunct="1"/>
            <a:r>
              <a:rPr lang="en-US" dirty="0">
                <a:latin typeface="Arial" charset="0"/>
              </a:rPr>
              <a:t>Some Limitations Can be Addressed by Linking to Other Databases</a:t>
            </a:r>
          </a:p>
        </p:txBody>
      </p:sp>
      <p:grpSp>
        <p:nvGrpSpPr>
          <p:cNvPr id="2" name="Group 1" descr="Some Limitations Can be Addressed by Linking to Other Databases"/>
          <p:cNvGrpSpPr/>
          <p:nvPr/>
        </p:nvGrpSpPr>
        <p:grpSpPr>
          <a:xfrm>
            <a:off x="482600" y="1524000"/>
            <a:ext cx="8661400" cy="5105400"/>
            <a:chOff x="482600" y="1524000"/>
            <a:chExt cx="8661400" cy="5105400"/>
          </a:xfrm>
        </p:grpSpPr>
        <p:sp>
          <p:nvSpPr>
            <p:cNvPr id="33795" name="Rectangle 2"/>
            <p:cNvSpPr>
              <a:spLocks noChangeArrowheads="1"/>
            </p:cNvSpPr>
            <p:nvPr/>
          </p:nvSpPr>
          <p:spPr bwMode="auto">
            <a:xfrm>
              <a:off x="5076825" y="1524000"/>
              <a:ext cx="3965575" cy="5105400"/>
            </a:xfrm>
            <a:prstGeom prst="rect">
              <a:avLst/>
            </a:prstGeom>
            <a:solidFill>
              <a:srgbClr val="7F7F7F"/>
            </a:solidFill>
            <a:ln w="9525">
              <a:solidFill>
                <a:schemeClr val="tx1"/>
              </a:solidFill>
              <a:miter lim="800000"/>
              <a:headEnd/>
              <a:tailEnd/>
            </a:ln>
            <a:effectLst>
              <a:outerShdw blurRad="63500" dist="38100" dir="2700000" algn="tl" rotWithShape="0">
                <a:srgbClr val="000000">
                  <a:alpha val="39999"/>
                </a:srgbClr>
              </a:outerShdw>
            </a:effectLst>
          </p:spPr>
          <p:txBody>
            <a:bodyPr wrap="none" lIns="92453" tIns="46226" rIns="92453" bIns="46226" anchor="ctr"/>
            <a:lstStyle/>
            <a:p>
              <a:pPr marL="2230438" indent="-2230438" algn="ctr">
                <a:spcBef>
                  <a:spcPct val="30000"/>
                </a:spcBef>
                <a:tabLst>
                  <a:tab pos="6169025" algn="l"/>
                </a:tabLst>
                <a:defRPr/>
              </a:pPr>
              <a:endParaRPr lang="en-US" sz="1800" dirty="0">
                <a:ea typeface="+mn-ea"/>
              </a:endParaRPr>
            </a:p>
          </p:txBody>
        </p:sp>
        <p:sp>
          <p:nvSpPr>
            <p:cNvPr id="73733" name="Line 7"/>
            <p:cNvSpPr>
              <a:spLocks noChangeShapeType="1"/>
            </p:cNvSpPr>
            <p:nvPr/>
          </p:nvSpPr>
          <p:spPr bwMode="auto">
            <a:xfrm flipV="1">
              <a:off x="3257550" y="1984375"/>
              <a:ext cx="1690688" cy="1233488"/>
            </a:xfrm>
            <a:prstGeom prst="line">
              <a:avLst/>
            </a:prstGeom>
            <a:noFill/>
            <a:ln w="76200">
              <a:solidFill>
                <a:schemeClr val="tx1"/>
              </a:solidFill>
              <a:prstDash val="sysDot"/>
              <a:round/>
              <a:headEnd type="stealth" w="med" len="med"/>
              <a:tailEnd type="stealth" w="med" len="med"/>
            </a:ln>
            <a:extLst>
              <a:ext uri="{909E8E84-426E-40dd-AFC4-6F175D3DCCD1}">
                <a14:hiddenFill xmlns:a14="http://schemas.microsoft.com/office/drawing/2010/main">
                  <a:noFill/>
                </a14:hiddenFill>
              </a:ext>
            </a:extLst>
          </p:spPr>
          <p:txBody>
            <a:bodyPr lIns="92453" tIns="46226" rIns="92453" bIns="46226"/>
            <a:lstStyle/>
            <a:p>
              <a:endParaRPr lang="en-US"/>
            </a:p>
          </p:txBody>
        </p:sp>
        <p:sp>
          <p:nvSpPr>
            <p:cNvPr id="73734" name="Line 8"/>
            <p:cNvSpPr>
              <a:spLocks noChangeShapeType="1"/>
            </p:cNvSpPr>
            <p:nvPr/>
          </p:nvSpPr>
          <p:spPr bwMode="auto">
            <a:xfrm flipV="1">
              <a:off x="3276600" y="3184525"/>
              <a:ext cx="1657350" cy="396875"/>
            </a:xfrm>
            <a:prstGeom prst="line">
              <a:avLst/>
            </a:prstGeom>
            <a:noFill/>
            <a:ln w="76200">
              <a:solidFill>
                <a:schemeClr val="tx1"/>
              </a:solidFill>
              <a:prstDash val="sysDot"/>
              <a:round/>
              <a:headEnd type="stealth" w="med" len="med"/>
              <a:tailEnd type="stealth" w="med" len="med"/>
            </a:ln>
            <a:extLst>
              <a:ext uri="{909E8E84-426E-40dd-AFC4-6F175D3DCCD1}">
                <a14:hiddenFill xmlns:a14="http://schemas.microsoft.com/office/drawing/2010/main">
                  <a:noFill/>
                </a14:hiddenFill>
              </a:ext>
            </a:extLst>
          </p:spPr>
          <p:txBody>
            <a:bodyPr lIns="92453" tIns="46226" rIns="92453" bIns="46226"/>
            <a:lstStyle/>
            <a:p>
              <a:endParaRPr lang="en-US"/>
            </a:p>
          </p:txBody>
        </p:sp>
        <p:sp>
          <p:nvSpPr>
            <p:cNvPr id="73735" name="Line 9"/>
            <p:cNvSpPr>
              <a:spLocks noChangeShapeType="1"/>
            </p:cNvSpPr>
            <p:nvPr/>
          </p:nvSpPr>
          <p:spPr bwMode="auto">
            <a:xfrm>
              <a:off x="3276600" y="3810000"/>
              <a:ext cx="1703388" cy="561975"/>
            </a:xfrm>
            <a:prstGeom prst="line">
              <a:avLst/>
            </a:prstGeom>
            <a:noFill/>
            <a:ln w="76200">
              <a:solidFill>
                <a:schemeClr val="tx1"/>
              </a:solidFill>
              <a:prstDash val="sysDot"/>
              <a:round/>
              <a:headEnd type="stealth" w="med" len="med"/>
              <a:tailEnd type="stealth" w="med" len="med"/>
            </a:ln>
            <a:extLst>
              <a:ext uri="{909E8E84-426E-40dd-AFC4-6F175D3DCCD1}">
                <a14:hiddenFill xmlns:a14="http://schemas.microsoft.com/office/drawing/2010/main">
                  <a:noFill/>
                </a14:hiddenFill>
              </a:ext>
            </a:extLst>
          </p:spPr>
          <p:txBody>
            <a:bodyPr lIns="92453" tIns="46226" rIns="92453" bIns="46226"/>
            <a:lstStyle/>
            <a:p>
              <a:endParaRPr lang="en-US"/>
            </a:p>
          </p:txBody>
        </p:sp>
        <p:sp>
          <p:nvSpPr>
            <p:cNvPr id="73736" name="Line 11"/>
            <p:cNvSpPr>
              <a:spLocks noChangeShapeType="1"/>
            </p:cNvSpPr>
            <p:nvPr/>
          </p:nvSpPr>
          <p:spPr bwMode="auto">
            <a:xfrm>
              <a:off x="3294063" y="4162425"/>
              <a:ext cx="1701800" cy="1252538"/>
            </a:xfrm>
            <a:prstGeom prst="line">
              <a:avLst/>
            </a:prstGeom>
            <a:noFill/>
            <a:ln w="76200">
              <a:solidFill>
                <a:schemeClr val="tx1"/>
              </a:solidFill>
              <a:prstDash val="sysDot"/>
              <a:round/>
              <a:headEnd type="stealth" w="med" len="med"/>
              <a:tailEnd type="stealth" w="med" len="med"/>
            </a:ln>
            <a:extLst>
              <a:ext uri="{909E8E84-426E-40dd-AFC4-6F175D3DCCD1}">
                <a14:hiddenFill xmlns:a14="http://schemas.microsoft.com/office/drawing/2010/main">
                  <a:noFill/>
                </a14:hiddenFill>
              </a:ext>
            </a:extLst>
          </p:spPr>
          <p:txBody>
            <a:bodyPr lIns="92453" tIns="46226" rIns="92453" bIns="46226"/>
            <a:lstStyle/>
            <a:p>
              <a:endParaRPr lang="en-US"/>
            </a:p>
          </p:txBody>
        </p:sp>
        <p:sp>
          <p:nvSpPr>
            <p:cNvPr id="40973" name="Text Box 12"/>
            <p:cNvSpPr txBox="1">
              <a:spLocks noChangeArrowheads="1"/>
            </p:cNvSpPr>
            <p:nvPr/>
          </p:nvSpPr>
          <p:spPr bwMode="auto">
            <a:xfrm>
              <a:off x="485775" y="4533900"/>
              <a:ext cx="2447925" cy="831850"/>
            </a:xfrm>
            <a:prstGeom prst="rect">
              <a:avLst/>
            </a:prstGeom>
            <a:noFill/>
            <a:ln w="9525" algn="ctr">
              <a:noFill/>
              <a:miter lim="800000"/>
              <a:headEnd/>
              <a:tailEnd/>
            </a:ln>
          </p:spPr>
          <p:txBody>
            <a:bodyPr lIns="92453" tIns="46226" rIns="92453" bIns="46226">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2400" b="1">
                  <a:effectLst>
                    <a:outerShdw blurRad="38100" dist="38100" dir="2700000" algn="tl">
                      <a:srgbClr val="000000"/>
                    </a:outerShdw>
                  </a:effectLst>
                </a:rPr>
                <a:t>HCUP Databases</a:t>
              </a:r>
            </a:p>
          </p:txBody>
        </p:sp>
        <p:sp>
          <p:nvSpPr>
            <p:cNvPr id="73738" name="Line 25"/>
            <p:cNvSpPr>
              <a:spLocks noChangeShapeType="1"/>
            </p:cNvSpPr>
            <p:nvPr/>
          </p:nvSpPr>
          <p:spPr bwMode="auto">
            <a:xfrm>
              <a:off x="3124200" y="1600200"/>
              <a:ext cx="76200" cy="41148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lIns="92453" tIns="46226" rIns="92453" bIns="46226"/>
            <a:lstStyle/>
            <a:p>
              <a:endParaRPr lang="en-US"/>
            </a:p>
          </p:txBody>
        </p:sp>
        <p:sp>
          <p:nvSpPr>
            <p:cNvPr id="73739" name="Rectangle 29"/>
            <p:cNvSpPr>
              <a:spLocks noChangeArrowheads="1"/>
            </p:cNvSpPr>
            <p:nvPr/>
          </p:nvSpPr>
          <p:spPr bwMode="auto">
            <a:xfrm>
              <a:off x="5105400" y="1752600"/>
              <a:ext cx="40386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453" tIns="46226" rIns="92453" bIns="46226" anchor="ctr"/>
            <a:lstStyle/>
            <a:p>
              <a:pPr algn="ctr">
                <a:spcBef>
                  <a:spcPct val="30000"/>
                </a:spcBef>
              </a:pPr>
              <a:endParaRPr lang="en-US"/>
            </a:p>
          </p:txBody>
        </p:sp>
        <p:sp>
          <p:nvSpPr>
            <p:cNvPr id="73740" name="Text Box 30"/>
            <p:cNvSpPr txBox="1">
              <a:spLocks noChangeArrowheads="1"/>
            </p:cNvSpPr>
            <p:nvPr/>
          </p:nvSpPr>
          <p:spPr bwMode="auto">
            <a:xfrm rot="13226450" flipV="1">
              <a:off x="3502025" y="4824413"/>
              <a:ext cx="857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400" b="1">
                  <a:solidFill>
                    <a:schemeClr val="folHlink"/>
                  </a:solidFill>
                </a:rPr>
                <a:t>AHAID</a:t>
              </a:r>
            </a:p>
          </p:txBody>
        </p:sp>
        <p:sp>
          <p:nvSpPr>
            <p:cNvPr id="73741" name="Text Box 31"/>
            <p:cNvSpPr txBox="1">
              <a:spLocks noChangeArrowheads="1"/>
            </p:cNvSpPr>
            <p:nvPr/>
          </p:nvSpPr>
          <p:spPr bwMode="auto">
            <a:xfrm rot="20717502">
              <a:off x="3279775" y="3063875"/>
              <a:ext cx="1504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400" b="1">
                  <a:solidFill>
                    <a:schemeClr val="folHlink"/>
                  </a:solidFill>
                </a:rPr>
                <a:t>County</a:t>
              </a:r>
            </a:p>
          </p:txBody>
        </p:sp>
        <p:sp>
          <p:nvSpPr>
            <p:cNvPr id="73742" name="Text Box 32"/>
            <p:cNvSpPr txBox="1">
              <a:spLocks noChangeArrowheads="1"/>
            </p:cNvSpPr>
            <p:nvPr/>
          </p:nvSpPr>
          <p:spPr bwMode="auto">
            <a:xfrm>
              <a:off x="1295400" y="5715000"/>
              <a:ext cx="1600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endParaRPr lang="en-US"/>
            </a:p>
          </p:txBody>
        </p:sp>
        <p:sp>
          <p:nvSpPr>
            <p:cNvPr id="73743" name="Text Box 33"/>
            <p:cNvSpPr txBox="1">
              <a:spLocks noChangeArrowheads="1"/>
            </p:cNvSpPr>
            <p:nvPr/>
          </p:nvSpPr>
          <p:spPr bwMode="auto">
            <a:xfrm rot="1013919">
              <a:off x="3681413" y="3800475"/>
              <a:ext cx="990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400" b="1">
                  <a:solidFill>
                    <a:schemeClr val="folHlink"/>
                  </a:solidFill>
                </a:rPr>
                <a:t>ZIP Code</a:t>
              </a:r>
            </a:p>
          </p:txBody>
        </p:sp>
        <p:sp>
          <p:nvSpPr>
            <p:cNvPr id="73744" name="Text Box 34"/>
            <p:cNvSpPr txBox="1">
              <a:spLocks noChangeArrowheads="1"/>
            </p:cNvSpPr>
            <p:nvPr/>
          </p:nvSpPr>
          <p:spPr bwMode="auto">
            <a:xfrm rot="2195466">
              <a:off x="3581400" y="4465638"/>
              <a:ext cx="1219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400" b="1">
                  <a:solidFill>
                    <a:schemeClr val="folHlink"/>
                  </a:solidFill>
                </a:rPr>
                <a:t>Medicare ID</a:t>
              </a:r>
            </a:p>
          </p:txBody>
        </p:sp>
        <p:sp>
          <p:nvSpPr>
            <p:cNvPr id="73745" name="Line 11"/>
            <p:cNvSpPr>
              <a:spLocks noChangeShapeType="1"/>
            </p:cNvSpPr>
            <p:nvPr/>
          </p:nvSpPr>
          <p:spPr bwMode="auto">
            <a:xfrm>
              <a:off x="3048000" y="4419600"/>
              <a:ext cx="1752600" cy="1600200"/>
            </a:xfrm>
            <a:prstGeom prst="line">
              <a:avLst/>
            </a:prstGeom>
            <a:noFill/>
            <a:ln w="76200">
              <a:solidFill>
                <a:schemeClr val="tx1"/>
              </a:solidFill>
              <a:prstDash val="sysDot"/>
              <a:round/>
              <a:headEnd type="stealth" w="med" len="med"/>
              <a:tailEnd type="stealth" w="med" len="med"/>
            </a:ln>
            <a:extLst>
              <a:ext uri="{909E8E84-426E-40dd-AFC4-6F175D3DCCD1}">
                <a14:hiddenFill xmlns:a14="http://schemas.microsoft.com/office/drawing/2010/main">
                  <a:noFill/>
                </a14:hiddenFill>
              </a:ext>
            </a:extLst>
          </p:spPr>
          <p:txBody>
            <a:bodyPr lIns="92453" tIns="46226" rIns="92453" bIns="46226"/>
            <a:lstStyle/>
            <a:p>
              <a:endParaRPr lang="en-US"/>
            </a:p>
          </p:txBody>
        </p:sp>
        <p:sp>
          <p:nvSpPr>
            <p:cNvPr id="73746" name="Rectangle 46"/>
            <p:cNvSpPr>
              <a:spLocks noChangeArrowheads="1"/>
            </p:cNvSpPr>
            <p:nvPr/>
          </p:nvSpPr>
          <p:spPr bwMode="auto">
            <a:xfrm rot="19581803">
              <a:off x="3397250" y="2301875"/>
              <a:ext cx="1160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sz="1400" b="1">
                  <a:solidFill>
                    <a:schemeClr val="folHlink"/>
                  </a:solidFill>
                </a:rPr>
                <a:t>AHAID</a:t>
              </a:r>
            </a:p>
          </p:txBody>
        </p:sp>
        <p:grpSp>
          <p:nvGrpSpPr>
            <p:cNvPr id="73747" name="Group 41"/>
            <p:cNvGrpSpPr>
              <a:grpSpLocks/>
            </p:cNvGrpSpPr>
            <p:nvPr/>
          </p:nvGrpSpPr>
          <p:grpSpPr bwMode="auto">
            <a:xfrm>
              <a:off x="482600" y="2578100"/>
              <a:ext cx="2463800" cy="1803400"/>
              <a:chOff x="-4738577" y="2764465"/>
              <a:chExt cx="2743200" cy="1853610"/>
            </a:xfrm>
          </p:grpSpPr>
          <p:sp>
            <p:nvSpPr>
              <p:cNvPr id="43" name="Flowchart: Magnetic Disk 42"/>
              <p:cNvSpPr/>
              <p:nvPr/>
            </p:nvSpPr>
            <p:spPr bwMode="auto">
              <a:xfrm>
                <a:off x="-3292332" y="4043967"/>
                <a:ext cx="1294622"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KID</a:t>
                </a:r>
              </a:p>
            </p:txBody>
          </p:sp>
          <p:sp>
            <p:nvSpPr>
              <p:cNvPr id="44" name="Flowchart: Magnetic Disk 43"/>
              <p:cNvSpPr/>
              <p:nvPr/>
            </p:nvSpPr>
            <p:spPr bwMode="auto">
              <a:xfrm>
                <a:off x="-4717584" y="4021715"/>
                <a:ext cx="1296955"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NIS</a:t>
                </a:r>
              </a:p>
            </p:txBody>
          </p:sp>
          <p:sp>
            <p:nvSpPr>
              <p:cNvPr id="46" name="Flowchart: Magnetic Disk 45"/>
              <p:cNvSpPr/>
              <p:nvPr/>
            </p:nvSpPr>
            <p:spPr bwMode="auto">
              <a:xfrm>
                <a:off x="-4036449" y="3618951"/>
                <a:ext cx="1296955"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NEDS</a:t>
                </a:r>
              </a:p>
            </p:txBody>
          </p:sp>
          <p:sp>
            <p:nvSpPr>
              <p:cNvPr id="47" name="Flowchart: Magnetic Disk 46"/>
              <p:cNvSpPr/>
              <p:nvPr/>
            </p:nvSpPr>
            <p:spPr bwMode="auto">
              <a:xfrm>
                <a:off x="-3292332" y="3151654"/>
                <a:ext cx="1294622"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SASD</a:t>
                </a:r>
              </a:p>
            </p:txBody>
          </p:sp>
          <p:sp>
            <p:nvSpPr>
              <p:cNvPr id="48" name="Flowchart: Magnetic Disk 40"/>
              <p:cNvSpPr>
                <a:spLocks noChangeArrowheads="1"/>
              </p:cNvSpPr>
              <p:nvPr/>
            </p:nvSpPr>
            <p:spPr bwMode="auto">
              <a:xfrm>
                <a:off x="-4738577" y="3171680"/>
                <a:ext cx="1296955" cy="574108"/>
              </a:xfrm>
              <a:prstGeom prst="flowChartMagneticDisk">
                <a:avLst/>
              </a:prstGeom>
              <a:solidFill>
                <a:schemeClr val="accent1">
                  <a:lumMod val="50000"/>
                </a:schemeClr>
              </a:solidFill>
              <a:ln w="9525" algn="ctr">
                <a:solidFill>
                  <a:schemeClr val="tx1"/>
                </a:solidFill>
                <a:round/>
                <a:headEnd/>
                <a:tailEn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SEDD</a:t>
                </a:r>
              </a:p>
            </p:txBody>
          </p:sp>
          <p:sp>
            <p:nvSpPr>
              <p:cNvPr id="49" name="Flowchart: Magnetic Disk 48"/>
              <p:cNvSpPr/>
              <p:nvPr/>
            </p:nvSpPr>
            <p:spPr bwMode="auto">
              <a:xfrm>
                <a:off x="-4041114" y="2764465"/>
                <a:ext cx="1296955" cy="574108"/>
              </a:xfrm>
              <a:prstGeom prst="flowChartMagneticDisk">
                <a:avLst/>
              </a:prstGeom>
              <a:solidFill>
                <a:schemeClr val="accent1">
                  <a:lumMod val="50000"/>
                </a:schemeClr>
              </a:solidFill>
              <a:ln w="9525" cap="flat" cmpd="sng" algn="ctr">
                <a:solidFill>
                  <a:schemeClr val="tx1"/>
                </a:solidFill>
                <a:prstDash val="solid"/>
                <a:round/>
                <a:headEnd type="none" w="med" len="med"/>
                <a:tailEnd type="none" w="med" len="med"/>
              </a:ln>
              <a:effectLst>
                <a:innerShdw blurRad="63500" dist="50800" dir="2700000">
                  <a:prstClr val="black">
                    <a:alpha val="50000"/>
                  </a:prstClr>
                </a:innerShdw>
              </a:effectLst>
            </p:spPr>
            <p:txBody>
              <a:bodyPr wrap="none"/>
              <a:lstStyle/>
              <a:p>
                <a:pPr algn="ctr">
                  <a:spcBef>
                    <a:spcPct val="30000"/>
                  </a:spcBef>
                  <a:defRPr/>
                </a:pPr>
                <a:r>
                  <a:rPr lang="en-US" sz="1400" b="1" dirty="0">
                    <a:ea typeface="+mn-ea"/>
                  </a:rPr>
                  <a:t>SID</a:t>
                </a:r>
              </a:p>
            </p:txBody>
          </p:sp>
        </p:grpSp>
        <p:sp>
          <p:nvSpPr>
            <p:cNvPr id="26" name="TextBox 25"/>
            <p:cNvSpPr txBox="1"/>
            <p:nvPr/>
          </p:nvSpPr>
          <p:spPr>
            <a:xfrm>
              <a:off x="5067300" y="1612900"/>
              <a:ext cx="3822700" cy="4803775"/>
            </a:xfrm>
            <a:prstGeom prst="rect">
              <a:avLst/>
            </a:prstGeom>
            <a:noFill/>
          </p:spPr>
          <p:txBody>
            <a:bodyPr>
              <a:spAutoFit/>
            </a:bodyPr>
            <a:lstStyle>
              <a:lvl1pPr marL="109538" indent="4763" eaLnBrk="0" hangingPunct="0">
                <a:tabLst>
                  <a:tab pos="6169025" algn="l"/>
                </a:tabLst>
                <a:defRPr sz="1100">
                  <a:solidFill>
                    <a:schemeClr val="tx1"/>
                  </a:solidFill>
                  <a:latin typeface="Arial" charset="0"/>
                  <a:ea typeface="ＭＳ Ｐゴシック" charset="0"/>
                </a:defRPr>
              </a:lvl1pPr>
              <a:lvl2pPr marL="742950" indent="-285750" eaLnBrk="0" hangingPunct="0">
                <a:tabLst>
                  <a:tab pos="6169025" algn="l"/>
                </a:tabLst>
                <a:defRPr sz="1100">
                  <a:solidFill>
                    <a:schemeClr val="tx1"/>
                  </a:solidFill>
                  <a:latin typeface="Arial" charset="0"/>
                  <a:ea typeface="ＭＳ Ｐゴシック" charset="0"/>
                </a:defRPr>
              </a:lvl2pPr>
              <a:lvl3pPr marL="1143000" indent="-228600" eaLnBrk="0" hangingPunct="0">
                <a:tabLst>
                  <a:tab pos="6169025" algn="l"/>
                </a:tabLst>
                <a:defRPr sz="1100">
                  <a:solidFill>
                    <a:schemeClr val="tx1"/>
                  </a:solidFill>
                  <a:latin typeface="Arial" charset="0"/>
                  <a:ea typeface="ＭＳ Ｐゴシック" charset="0"/>
                </a:defRPr>
              </a:lvl3pPr>
              <a:lvl4pPr marL="1600200" indent="-228600" eaLnBrk="0" hangingPunct="0">
                <a:tabLst>
                  <a:tab pos="6169025" algn="l"/>
                </a:tabLst>
                <a:defRPr sz="1100">
                  <a:solidFill>
                    <a:schemeClr val="tx1"/>
                  </a:solidFill>
                  <a:latin typeface="Arial" charset="0"/>
                  <a:ea typeface="ＭＳ Ｐゴシック" charset="0"/>
                </a:defRPr>
              </a:lvl4pPr>
              <a:lvl5pPr marL="2057400" indent="-228600" eaLnBrk="0" hangingPunct="0">
                <a:tabLst>
                  <a:tab pos="6169025" algn="l"/>
                </a:tabLst>
                <a:defRPr sz="1100">
                  <a:solidFill>
                    <a:schemeClr val="tx1"/>
                  </a:solidFill>
                  <a:latin typeface="Arial" charset="0"/>
                  <a:ea typeface="ＭＳ Ｐゴシック" charset="0"/>
                </a:defRPr>
              </a:lvl5pPr>
              <a:lvl6pPr marL="2514600" indent="-228600" eaLnBrk="0" fontAlgn="base" hangingPunct="0">
                <a:spcBef>
                  <a:spcPct val="0"/>
                </a:spcBef>
                <a:spcAft>
                  <a:spcPct val="0"/>
                </a:spcAft>
                <a:tabLst>
                  <a:tab pos="6169025" algn="l"/>
                </a:tabLst>
                <a:defRPr sz="1100">
                  <a:solidFill>
                    <a:schemeClr val="tx1"/>
                  </a:solidFill>
                  <a:latin typeface="Arial" charset="0"/>
                  <a:ea typeface="ＭＳ Ｐゴシック" charset="0"/>
                </a:defRPr>
              </a:lvl6pPr>
              <a:lvl7pPr marL="2971800" indent="-228600" eaLnBrk="0" fontAlgn="base" hangingPunct="0">
                <a:spcBef>
                  <a:spcPct val="0"/>
                </a:spcBef>
                <a:spcAft>
                  <a:spcPct val="0"/>
                </a:spcAft>
                <a:tabLst>
                  <a:tab pos="6169025" algn="l"/>
                </a:tabLst>
                <a:defRPr sz="1100">
                  <a:solidFill>
                    <a:schemeClr val="tx1"/>
                  </a:solidFill>
                  <a:latin typeface="Arial" charset="0"/>
                  <a:ea typeface="ＭＳ Ｐゴシック" charset="0"/>
                </a:defRPr>
              </a:lvl7pPr>
              <a:lvl8pPr marL="3429000" indent="-228600" eaLnBrk="0" fontAlgn="base" hangingPunct="0">
                <a:spcBef>
                  <a:spcPct val="0"/>
                </a:spcBef>
                <a:spcAft>
                  <a:spcPct val="0"/>
                </a:spcAft>
                <a:tabLst>
                  <a:tab pos="6169025" algn="l"/>
                </a:tabLst>
                <a:defRPr sz="1100">
                  <a:solidFill>
                    <a:schemeClr val="tx1"/>
                  </a:solidFill>
                  <a:latin typeface="Arial" charset="0"/>
                  <a:ea typeface="ＭＳ Ｐゴシック" charset="0"/>
                </a:defRPr>
              </a:lvl8pPr>
              <a:lvl9pPr marL="3886200" indent="-228600" eaLnBrk="0" fontAlgn="base" hangingPunct="0">
                <a:spcBef>
                  <a:spcPct val="0"/>
                </a:spcBef>
                <a:spcAft>
                  <a:spcPct val="0"/>
                </a:spcAft>
                <a:tabLst>
                  <a:tab pos="6169025" algn="l"/>
                </a:tabLst>
                <a:defRPr sz="1100">
                  <a:solidFill>
                    <a:schemeClr val="tx1"/>
                  </a:solidFill>
                  <a:latin typeface="Arial" charset="0"/>
                  <a:ea typeface="ＭＳ Ｐゴシック" charset="0"/>
                </a:defRPr>
              </a:lvl9pPr>
            </a:lstStyle>
            <a:p>
              <a:pPr eaLnBrk="1" hangingPunct="1">
                <a:spcBef>
                  <a:spcPct val="30000"/>
                </a:spcBef>
              </a:pPr>
              <a:r>
                <a:rPr lang="en-US" sz="1800" b="1"/>
                <a:t>American Hospital Association (AHA) Annual Survey</a:t>
              </a:r>
            </a:p>
            <a:p>
              <a:pPr eaLnBrk="1" hangingPunct="1">
                <a:spcBef>
                  <a:spcPct val="30000"/>
                </a:spcBef>
              </a:pPr>
              <a:endParaRPr lang="en-US" sz="1800" b="1"/>
            </a:p>
            <a:p>
              <a:pPr eaLnBrk="1" hangingPunct="1">
                <a:spcBef>
                  <a:spcPct val="30000"/>
                </a:spcBef>
              </a:pPr>
              <a:r>
                <a:rPr lang="en-US" sz="1800" b="1"/>
                <a:t>Health Resources and Services Administration</a:t>
              </a:r>
              <a:r>
                <a:rPr lang="ja-JP" altLang="en-US" sz="1800" b="1"/>
                <a:t>’</a:t>
              </a:r>
              <a:r>
                <a:rPr lang="en-US" sz="1800" b="1"/>
                <a:t>s (HRSA) Area Resource File (ARF)</a:t>
              </a:r>
            </a:p>
            <a:p>
              <a:pPr eaLnBrk="1" hangingPunct="1">
                <a:spcBef>
                  <a:spcPct val="30000"/>
                </a:spcBef>
              </a:pPr>
              <a:endParaRPr lang="en-US" sz="1800" b="1"/>
            </a:p>
            <a:p>
              <a:pPr eaLnBrk="1" hangingPunct="1">
                <a:spcBef>
                  <a:spcPct val="30000"/>
                </a:spcBef>
              </a:pPr>
              <a:r>
                <a:rPr lang="en-US" sz="1800" b="1"/>
                <a:t>Zip Code Files from Census or Vendor</a:t>
              </a:r>
            </a:p>
            <a:p>
              <a:pPr eaLnBrk="1" hangingPunct="1">
                <a:spcBef>
                  <a:spcPct val="30000"/>
                </a:spcBef>
              </a:pPr>
              <a:endParaRPr lang="en-US" sz="1800" b="1"/>
            </a:p>
            <a:p>
              <a:pPr eaLnBrk="1" hangingPunct="1">
                <a:spcBef>
                  <a:spcPct val="30000"/>
                </a:spcBef>
              </a:pPr>
              <a:r>
                <a:rPr lang="en-US" sz="1800" b="1"/>
                <a:t>Medicare Cost Reports</a:t>
              </a:r>
            </a:p>
            <a:p>
              <a:pPr eaLnBrk="1" hangingPunct="1">
                <a:spcBef>
                  <a:spcPct val="30000"/>
                </a:spcBef>
              </a:pPr>
              <a:endParaRPr lang="en-US" sz="1800" b="1"/>
            </a:p>
            <a:p>
              <a:pPr eaLnBrk="1" hangingPunct="1">
                <a:spcBef>
                  <a:spcPct val="30000"/>
                </a:spcBef>
              </a:pPr>
              <a:r>
                <a:rPr lang="en-US" sz="1800" b="1"/>
                <a:t>Trauma Information Exchange Program (TIEP)</a:t>
              </a:r>
            </a:p>
            <a:p>
              <a:pPr eaLnBrk="1" hangingPunct="1"/>
              <a:endParaRPr lang="en-US"/>
            </a:p>
          </p:txBody>
        </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DCCCBCB7-5FCA-F049-A164-418791B1C292}" type="slidenum">
              <a:rPr lang="en-US" sz="1200"/>
              <a:pPr/>
              <a:t>49</a:t>
            </a:fld>
            <a:endParaRPr lang="en-US" sz="1200"/>
          </a:p>
        </p:txBody>
      </p:sp>
      <p:sp>
        <p:nvSpPr>
          <p:cNvPr id="7" name="Rectangle 2"/>
          <p:cNvSpPr txBox="1">
            <a:spLocks noGrp="1" noChangeArrowheads="1"/>
          </p:cNvSpPr>
          <p:nvPr>
            <p:ph type="title"/>
          </p:nvPr>
        </p:nvSpPr>
        <p:spPr/>
        <p:txBody>
          <a:bodyPr/>
          <a:lstStyle/>
          <a:p>
            <a:r>
              <a:rPr lang="en-US" sz="3200" dirty="0">
                <a:latin typeface="Arial" charset="0"/>
              </a:rPr>
              <a:t>Summary</a:t>
            </a:r>
          </a:p>
        </p:txBody>
      </p:sp>
      <p:sp>
        <p:nvSpPr>
          <p:cNvPr id="8" name="Text Placeholder 1"/>
          <p:cNvSpPr>
            <a:spLocks noGrp="1"/>
          </p:cNvSpPr>
          <p:nvPr>
            <p:ph idx="1"/>
          </p:nvPr>
        </p:nvSpPr>
        <p:spPr>
          <a:xfrm>
            <a:off x="609600" y="1550988"/>
            <a:ext cx="7993063" cy="2895600"/>
          </a:xfrm>
        </p:spPr>
        <p:txBody>
          <a:bodyPr/>
          <a:lstStyle/>
          <a:p>
            <a:r>
              <a:rPr lang="en-US" sz="2400" b="1">
                <a:latin typeface="Arial" charset="0"/>
              </a:rPr>
              <a:t>Six types of HCUP databases</a:t>
            </a:r>
          </a:p>
          <a:p>
            <a:r>
              <a:rPr lang="en-US" sz="2400" b="1">
                <a:latin typeface="Arial" charset="0"/>
              </a:rPr>
              <a:t>Databases are based on administrative hospital data</a:t>
            </a:r>
          </a:p>
          <a:p>
            <a:r>
              <a:rPr lang="en-US" sz="2400" b="1">
                <a:latin typeface="Arial" charset="0"/>
              </a:rPr>
              <a:t>Available for multiple years</a:t>
            </a:r>
          </a:p>
          <a:p>
            <a:pPr lvl="1"/>
            <a:r>
              <a:rPr lang="en-US" sz="2000">
                <a:latin typeface="Arial" charset="0"/>
              </a:rPr>
              <a:t>NIS (1988-2009)</a:t>
            </a:r>
          </a:p>
          <a:p>
            <a:pPr lvl="1"/>
            <a:r>
              <a:rPr lang="en-US" sz="2000">
                <a:latin typeface="Arial" charset="0"/>
              </a:rPr>
              <a:t>NEDS (2006, 2007, 2008)</a:t>
            </a:r>
          </a:p>
          <a:p>
            <a:pPr lvl="1"/>
            <a:r>
              <a:rPr lang="en-US" sz="2000">
                <a:latin typeface="Arial" charset="0"/>
              </a:rPr>
              <a:t>KID (1997, 2000, 2003, 2006, 2009)</a:t>
            </a:r>
          </a:p>
          <a:p>
            <a:pPr lvl="1"/>
            <a:r>
              <a:rPr lang="en-US" sz="2000">
                <a:latin typeface="Arial" charset="0"/>
              </a:rPr>
              <a:t>SID (1990- 2009)</a:t>
            </a:r>
          </a:p>
          <a:p>
            <a:pPr lvl="1"/>
            <a:r>
              <a:rPr lang="en-US" sz="2000">
                <a:latin typeface="Arial" charset="0"/>
              </a:rPr>
              <a:t>SASD (1997- 2009)</a:t>
            </a:r>
          </a:p>
          <a:p>
            <a:pPr lvl="1"/>
            <a:r>
              <a:rPr lang="en-US" sz="2000">
                <a:latin typeface="Arial" charset="0"/>
              </a:rPr>
              <a:t>SEDD (1999-2009)</a:t>
            </a:r>
          </a:p>
          <a:p>
            <a:r>
              <a:rPr lang="en-US" sz="2400" b="1">
                <a:latin typeface="Arial" charset="0"/>
              </a:rPr>
              <a:t>Can look at breadth of health care issues</a:t>
            </a:r>
          </a:p>
          <a:p>
            <a:r>
              <a:rPr lang="en-US" sz="2400" b="1">
                <a:latin typeface="Arial" charset="0"/>
              </a:rPr>
              <a:t>Can be linked to external files</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What is HCUP?</a:t>
            </a:r>
          </a:p>
        </p:txBody>
      </p:sp>
      <p:sp>
        <p:nvSpPr>
          <p:cNvPr id="3" name="Content Placeholder 2"/>
          <p:cNvSpPr>
            <a:spLocks noGrp="1"/>
          </p:cNvSpPr>
          <p:nvPr>
            <p:ph idx="1"/>
          </p:nvPr>
        </p:nvSpPr>
        <p:spPr>
          <a:xfrm>
            <a:off x="609600" y="1676400"/>
            <a:ext cx="7993063" cy="4803775"/>
          </a:xfrm>
        </p:spPr>
        <p:txBody>
          <a:bodyPr/>
          <a:lstStyle/>
          <a:p>
            <a:pPr>
              <a:buFont typeface="Wingdings" pitchFamily="2" charset="2"/>
              <a:buChar char="n"/>
              <a:defRPr/>
            </a:pPr>
            <a:r>
              <a:rPr lang="en-US" dirty="0" smtClean="0">
                <a:ea typeface="+mn-ea"/>
              </a:rPr>
              <a:t>HCUP is the largest collection of multi-year, all-payer data that includes inpatient and selected outpatient data that is based on the hospital billing record.</a:t>
            </a:r>
          </a:p>
          <a:p>
            <a:pPr>
              <a:buFont typeface="Wingdings" pitchFamily="2" charset="2"/>
              <a:buChar char="n"/>
              <a:defRPr/>
            </a:pPr>
            <a:endParaRPr lang="en-US" dirty="0">
              <a:ea typeface="+mn-ea"/>
            </a:endParaRPr>
          </a:p>
        </p:txBody>
      </p:sp>
      <p:sp>
        <p:nvSpPr>
          <p:cNvPr id="3072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EE132806-9A00-D149-8F58-930FE134696D}" type="slidenum">
              <a:rPr lang="en-US" sz="1200"/>
              <a:pPr/>
              <a:t>5</a:t>
            </a:fld>
            <a:endParaRPr lang="en-US" sz="1200"/>
          </a:p>
        </p:txBody>
      </p:sp>
      <p:pic>
        <p:nvPicPr>
          <p:cNvPr id="30725" name="Picture 4" descr="person in hospital be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24138" y="3540125"/>
            <a:ext cx="4008437"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4813" y="222250"/>
            <a:ext cx="6088062"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1"/>
                </a:solidFill>
                <a:latin typeface="Arial" charset="0"/>
              </a:rPr>
              <a:t>The HCUP Databases</a:t>
            </a:r>
          </a:p>
          <a:p>
            <a:pPr lvl="1"/>
            <a:r>
              <a:rPr lang="en-US" sz="2000">
                <a:solidFill>
                  <a:schemeClr val="tx1"/>
                </a:solidFill>
                <a:latin typeface="Arial" charset="0"/>
              </a:rPr>
              <a:t>Where does data come from?</a:t>
            </a:r>
          </a:p>
          <a:p>
            <a:pPr lvl="1"/>
            <a:r>
              <a:rPr lang="en-US" sz="2000">
                <a:solidFill>
                  <a:schemeClr val="tx1"/>
                </a:solidFill>
                <a:latin typeface="Arial" charset="0"/>
              </a:rPr>
              <a:t>HCUP State Databases</a:t>
            </a:r>
          </a:p>
          <a:p>
            <a:pPr lvl="1"/>
            <a:r>
              <a:rPr lang="en-US" sz="2000">
                <a:solidFill>
                  <a:schemeClr val="tx1"/>
                </a:solidFill>
                <a:latin typeface="Arial" charset="0"/>
              </a:rPr>
              <a:t>HCUP Nationwide Databases</a:t>
            </a:r>
          </a:p>
          <a:p>
            <a:r>
              <a:rPr lang="en-US" sz="2400" b="1">
                <a:solidFill>
                  <a:schemeClr val="tx2"/>
                </a:solidFill>
                <a:latin typeface="Arial" charset="0"/>
              </a:rPr>
              <a:t>Obtaining HCUP Databases</a:t>
            </a:r>
          </a:p>
          <a:p>
            <a:r>
              <a:rPr lang="en-US" sz="2400">
                <a:latin typeface="Arial" charset="0"/>
              </a:rPr>
              <a:t>The HCUP Tools and Products</a:t>
            </a:r>
          </a:p>
          <a:p>
            <a:r>
              <a:rPr lang="en-US" sz="2400">
                <a:latin typeface="Arial" charset="0"/>
              </a:rPr>
              <a:t>Additional HCUP Resources</a:t>
            </a:r>
          </a:p>
        </p:txBody>
      </p:sp>
      <p:sp>
        <p:nvSpPr>
          <p:cNvPr id="7578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31749409-531A-3B43-BCDA-B354A2E2ADB1}" type="slidenum">
              <a:rPr lang="en-US" sz="1200"/>
              <a:pPr/>
              <a:t>50</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15"/>
          <p:cNvSpPr>
            <a:spLocks noGrp="1" noChangeArrowheads="1"/>
          </p:cNvSpPr>
          <p:nvPr>
            <p:ph type="title" idx="4294967295"/>
          </p:nvPr>
        </p:nvSpPr>
        <p:spPr>
          <a:xfrm>
            <a:off x="1536700" y="203200"/>
            <a:ext cx="6088063" cy="768350"/>
          </a:xfrm>
        </p:spPr>
        <p:txBody>
          <a:bodyPr/>
          <a:lstStyle/>
          <a:p>
            <a:pPr eaLnBrk="1" hangingPunct="1"/>
            <a:r>
              <a:rPr lang="en-US" dirty="0">
                <a:latin typeface="Arial" charset="0"/>
              </a:rPr>
              <a:t>The HCUP Database Process</a:t>
            </a:r>
          </a:p>
        </p:txBody>
      </p:sp>
      <p:sp>
        <p:nvSpPr>
          <p:cNvPr id="34819" name="Content Placeholder 330"/>
          <p:cNvSpPr>
            <a:spLocks noGrp="1"/>
          </p:cNvSpPr>
          <p:nvPr>
            <p:ph idx="4294967295"/>
          </p:nvPr>
        </p:nvSpPr>
        <p:spPr>
          <a:xfrm>
            <a:off x="609600" y="1676400"/>
            <a:ext cx="5156200" cy="2895600"/>
          </a:xfrm>
        </p:spPr>
        <p:txBody>
          <a:bodyPr/>
          <a:lstStyle/>
          <a:p>
            <a:r>
              <a:rPr lang="en-US" sz="2400">
                <a:latin typeface="Arial" charset="0"/>
              </a:rPr>
              <a:t>Processed data sent to HCUP Partners</a:t>
            </a:r>
          </a:p>
          <a:p>
            <a:endParaRPr lang="en-US" sz="2400">
              <a:latin typeface="Arial" charset="0"/>
            </a:endParaRPr>
          </a:p>
          <a:p>
            <a:r>
              <a:rPr lang="en-US" sz="2400">
                <a:latin typeface="Arial" charset="0"/>
              </a:rPr>
              <a:t>State databases may become available to public through:</a:t>
            </a:r>
          </a:p>
          <a:p>
            <a:pPr lvl="1"/>
            <a:r>
              <a:rPr lang="en-US">
                <a:latin typeface="Arial" charset="0"/>
              </a:rPr>
              <a:t>State Data Organization</a:t>
            </a:r>
          </a:p>
          <a:p>
            <a:pPr lvl="1">
              <a:buFontTx/>
              <a:buNone/>
            </a:pPr>
            <a:r>
              <a:rPr lang="en-US" i="1">
                <a:latin typeface="Arial" charset="0"/>
              </a:rPr>
              <a:t>		    OR</a:t>
            </a:r>
          </a:p>
          <a:p>
            <a:pPr lvl="1"/>
            <a:r>
              <a:rPr lang="en-US">
                <a:latin typeface="Arial" charset="0"/>
              </a:rPr>
              <a:t>HCUP Central Distributor</a:t>
            </a:r>
          </a:p>
        </p:txBody>
      </p:sp>
      <p:sp>
        <p:nvSpPr>
          <p:cNvPr id="76804" name="Rectangle 41"/>
          <p:cNvSpPr txBox="1">
            <a:spLocks noChangeArrowheads="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27DE7C79-8505-404F-A636-DDD71A454E5E}" type="slidenum">
              <a:rPr lang="en-US" sz="1200"/>
              <a:pPr algn="ctr"/>
              <a:t>51</a:t>
            </a:fld>
            <a:endParaRPr lang="en-US" sz="1200"/>
          </a:p>
        </p:txBody>
      </p:sp>
      <p:pic>
        <p:nvPicPr>
          <p:cNvPr id="76805" name="Picture 7" descr="HCUP Screen sh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8988" y="2073275"/>
            <a:ext cx="2500312"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9"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4A26AB2-3035-6B41-8C82-9479B0283E70}" type="slidenum">
              <a:rPr lang="en-US" sz="1200"/>
              <a:pPr/>
              <a:t>52</a:t>
            </a:fld>
            <a:endParaRPr lang="en-US" sz="1200"/>
          </a:p>
        </p:txBody>
      </p:sp>
      <p:sp>
        <p:nvSpPr>
          <p:cNvPr id="6" name="Title 1"/>
          <p:cNvSpPr>
            <a:spLocks noGrp="1"/>
          </p:cNvSpPr>
          <p:nvPr>
            <p:ph type="title"/>
          </p:nvPr>
        </p:nvSpPr>
        <p:spPr>
          <a:xfrm>
            <a:off x="1636713" y="247650"/>
            <a:ext cx="6088062" cy="768350"/>
          </a:xfrm>
        </p:spPr>
        <p:txBody>
          <a:bodyPr/>
          <a:lstStyle/>
          <a:p>
            <a:pPr eaLnBrk="1" hangingPunct="1"/>
            <a:r>
              <a:rPr lang="en-US" dirty="0">
                <a:latin typeface="Arial" charset="0"/>
              </a:rPr>
              <a:t>HCUP Data Files Process</a:t>
            </a:r>
          </a:p>
        </p:txBody>
      </p:sp>
      <p:grpSp>
        <p:nvGrpSpPr>
          <p:cNvPr id="2" name="Group 1" descr="HCUP Data Files Process"/>
          <p:cNvGrpSpPr/>
          <p:nvPr/>
        </p:nvGrpSpPr>
        <p:grpSpPr>
          <a:xfrm>
            <a:off x="557213" y="1343025"/>
            <a:ext cx="8437850" cy="4962525"/>
            <a:chOff x="557213" y="1343025"/>
            <a:chExt cx="8437850" cy="4962525"/>
          </a:xfrm>
        </p:grpSpPr>
        <p:sp>
          <p:nvSpPr>
            <p:cNvPr id="28" name="Freeform 2"/>
            <p:cNvSpPr>
              <a:spLocks/>
            </p:cNvSpPr>
            <p:nvPr/>
          </p:nvSpPr>
          <p:spPr bwMode="auto">
            <a:xfrm>
              <a:off x="1028700" y="2265217"/>
              <a:ext cx="7966363" cy="3771901"/>
            </a:xfrm>
            <a:custGeom>
              <a:avLst/>
              <a:gdLst/>
              <a:ahLst/>
              <a:cxnLst>
                <a:cxn ang="0">
                  <a:pos x="0" y="56"/>
                </a:cxn>
                <a:cxn ang="0">
                  <a:pos x="5040" y="248"/>
                </a:cxn>
                <a:cxn ang="0">
                  <a:pos x="4512" y="1544"/>
                </a:cxn>
                <a:cxn ang="0">
                  <a:pos x="2592" y="2360"/>
                </a:cxn>
                <a:cxn ang="0">
                  <a:pos x="1728" y="2264"/>
                </a:cxn>
              </a:cxnLst>
              <a:rect l="0" t="0" r="r" b="b"/>
              <a:pathLst>
                <a:path w="5792" h="2480">
                  <a:moveTo>
                    <a:pt x="0" y="56"/>
                  </a:moveTo>
                  <a:cubicBezTo>
                    <a:pt x="2144" y="28"/>
                    <a:pt x="4288" y="0"/>
                    <a:pt x="5040" y="248"/>
                  </a:cubicBezTo>
                  <a:cubicBezTo>
                    <a:pt x="5792" y="496"/>
                    <a:pt x="4920" y="1192"/>
                    <a:pt x="4512" y="1544"/>
                  </a:cubicBezTo>
                  <a:cubicBezTo>
                    <a:pt x="4104" y="1896"/>
                    <a:pt x="3056" y="2240"/>
                    <a:pt x="2592" y="2360"/>
                  </a:cubicBezTo>
                  <a:cubicBezTo>
                    <a:pt x="2128" y="2480"/>
                    <a:pt x="1928" y="2372"/>
                    <a:pt x="1728" y="2264"/>
                  </a:cubicBezTo>
                </a:path>
              </a:pathLst>
            </a:custGeom>
            <a:ln w="57150">
              <a:headEnd type="none" w="med" len="med"/>
              <a:tailEnd type="stealth" w="med" len="med"/>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wrap="none" anchor="ctr"/>
            <a:lstStyle/>
            <a:p>
              <a:pPr>
                <a:defRPr/>
              </a:pPr>
              <a:endParaRPr lang="en-US" dirty="0"/>
            </a:p>
          </p:txBody>
        </p:sp>
        <p:sp>
          <p:nvSpPr>
            <p:cNvPr id="7" name="TextBox 58"/>
            <p:cNvSpPr txBox="1">
              <a:spLocks noChangeArrowheads="1"/>
            </p:cNvSpPr>
            <p:nvPr/>
          </p:nvSpPr>
          <p:spPr bwMode="auto">
            <a:xfrm>
              <a:off x="755650" y="4483100"/>
              <a:ext cx="2632075" cy="83185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1600" b="1">
                  <a:effectLst>
                    <a:outerShdw blurRad="38100" dist="38100" dir="2700000" algn="tl">
                      <a:srgbClr val="000000"/>
                    </a:outerShdw>
                  </a:effectLst>
                </a:rPr>
                <a:t>Secure administrative             data: </a:t>
              </a:r>
              <a:r>
                <a:rPr lang="en-US" sz="1600" b="1">
                  <a:solidFill>
                    <a:srgbClr val="FFFF00"/>
                  </a:solidFill>
                  <a:effectLst>
                    <a:outerShdw blurRad="38100" dist="38100" dir="2700000" algn="tl">
                      <a:srgbClr val="000000"/>
                    </a:outerShdw>
                  </a:effectLst>
                </a:rPr>
                <a:t>SID, SASD, SED, NIS, KID, NEDS</a:t>
              </a:r>
              <a:r>
                <a:rPr lang="en-US" sz="1600" b="1">
                  <a:effectLst>
                    <a:outerShdw blurRad="38100" dist="38100" dir="2700000" algn="tl">
                      <a:srgbClr val="000000"/>
                    </a:outerShdw>
                  </a:effectLst>
                </a:rPr>
                <a:t> </a:t>
              </a:r>
            </a:p>
          </p:txBody>
        </p:sp>
        <p:sp>
          <p:nvSpPr>
            <p:cNvPr id="8" name="TextBox 60"/>
            <p:cNvSpPr txBox="1">
              <a:spLocks noChangeArrowheads="1"/>
            </p:cNvSpPr>
            <p:nvPr/>
          </p:nvSpPr>
          <p:spPr bwMode="auto">
            <a:xfrm>
              <a:off x="557213" y="1511300"/>
              <a:ext cx="2235200" cy="584200"/>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1600" b="1">
                  <a:effectLst>
                    <a:outerShdw blurRad="38100" dist="38100" dir="2700000" algn="tl">
                      <a:srgbClr val="000000"/>
                    </a:outerShdw>
                  </a:effectLst>
                </a:rPr>
                <a:t>Visit HCUP –US       Website</a:t>
              </a:r>
            </a:p>
          </p:txBody>
        </p:sp>
        <p:pic>
          <p:nvPicPr>
            <p:cNvPr id="77833" name="Picture 11" descr="ScreenShot_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1388" y="2127250"/>
              <a:ext cx="1584325"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4" name="Picture 28" descr="166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565650"/>
              <a:ext cx="1890713"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60"/>
            <p:cNvSpPr txBox="1">
              <a:spLocks noChangeArrowheads="1"/>
            </p:cNvSpPr>
            <p:nvPr/>
          </p:nvSpPr>
          <p:spPr bwMode="auto">
            <a:xfrm>
              <a:off x="6724650" y="4981575"/>
              <a:ext cx="2133600" cy="1323975"/>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1600" b="1">
                  <a:effectLst>
                    <a:outerShdw blurRad="38100" dist="38100" dir="2700000" algn="tl">
                      <a:srgbClr val="000000"/>
                    </a:outerShdw>
                  </a:effectLst>
                </a:rPr>
                <a:t>Complete Data Use Agreement Online Training and Sign Data Use Agreement</a:t>
              </a:r>
            </a:p>
          </p:txBody>
        </p:sp>
        <p:sp>
          <p:nvSpPr>
            <p:cNvPr id="22" name="TextBox 60"/>
            <p:cNvSpPr txBox="1">
              <a:spLocks noChangeArrowheads="1"/>
            </p:cNvSpPr>
            <p:nvPr/>
          </p:nvSpPr>
          <p:spPr bwMode="auto">
            <a:xfrm>
              <a:off x="3143250" y="1343025"/>
              <a:ext cx="2601913" cy="830263"/>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1600" b="1">
                  <a:effectLst>
                    <a:outerShdw blurRad="38100" dist="38100" dir="2700000" algn="tl">
                      <a:srgbClr val="000000"/>
                    </a:outerShdw>
                  </a:effectLst>
                </a:rPr>
                <a:t>Review HCUP Database Documentation &amp; Summary Statistics</a:t>
              </a:r>
            </a:p>
          </p:txBody>
        </p:sp>
        <p:sp>
          <p:nvSpPr>
            <p:cNvPr id="23" name="TextBox 60"/>
            <p:cNvSpPr txBox="1">
              <a:spLocks noChangeArrowheads="1"/>
            </p:cNvSpPr>
            <p:nvPr/>
          </p:nvSpPr>
          <p:spPr bwMode="auto">
            <a:xfrm>
              <a:off x="6138863" y="1511300"/>
              <a:ext cx="1841500" cy="830263"/>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1600" b="1">
                  <a:effectLst>
                    <a:outerShdw blurRad="38100" dist="38100" dir="2700000" algn="tl">
                      <a:srgbClr val="000000"/>
                    </a:outerShdw>
                  </a:effectLst>
                </a:rPr>
                <a:t>Review Methods Reports and Online Tutorials</a:t>
              </a:r>
            </a:p>
          </p:txBody>
        </p:sp>
        <p:pic>
          <p:nvPicPr>
            <p:cNvPr id="77838"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5225" y="2414588"/>
              <a:ext cx="1787525"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9" name="Picture 24" descr="02_011_01.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8350" y="5395913"/>
              <a:ext cx="2255838"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40" name="Picture 16"/>
            <p:cNvPicPr>
              <a:picLocks noChangeAspect="1" noChangeArrowheads="1"/>
            </p:cNvPicPr>
            <p:nvPr/>
          </p:nvPicPr>
          <p:blipFill>
            <a:blip r:embed="rId7">
              <a:extLst>
                <a:ext uri="{28A0092B-C50C-407E-A947-70E740481C1C}">
                  <a14:useLocalDpi xmlns:a14="http://schemas.microsoft.com/office/drawing/2010/main" val="0"/>
                </a:ext>
              </a:extLst>
            </a:blip>
            <a:srcRect l="40701" t="19576" r="15953" b="14622"/>
            <a:stretch>
              <a:fillRect/>
            </a:stretch>
          </p:blipFill>
          <p:spPr bwMode="auto">
            <a:xfrm>
              <a:off x="3657600" y="2139950"/>
              <a:ext cx="1230313" cy="139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To Purchase HCUP Data</a:t>
            </a:r>
            <a:endParaRPr lang="en-US" dirty="0" smtClean="0">
              <a:effectLst/>
            </a:endParaRPr>
          </a:p>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Two Methods</a:t>
            </a:r>
            <a:endParaRPr lang="en-US" dirty="0" smtClean="0">
              <a:effectLst/>
            </a:endParaRPr>
          </a:p>
        </p:txBody>
      </p:sp>
      <p:pic>
        <p:nvPicPr>
          <p:cNvPr id="78853" name="Content Placeholder 10" descr="HCUP Data"/>
          <p:cNvPicPr>
            <a:picLocks noGrp="1" noChangeAspect="1"/>
          </p:cNvPicPr>
          <p:nvPr>
            <p:ph sz="half" idx="1"/>
          </p:nvPr>
        </p:nvPicPr>
        <p:blipFill>
          <a:blip r:embed="rId3">
            <a:extLst>
              <a:ext uri="{28A0092B-C50C-407E-A947-70E740481C1C}">
                <a14:useLocalDpi xmlns:a14="http://schemas.microsoft.com/office/drawing/2010/main" val="0"/>
              </a:ext>
            </a:extLst>
          </a:blip>
          <a:srcRect l="3528" r="3528"/>
          <a:stretch>
            <a:fillRect/>
          </a:stretch>
        </p:blipFill>
        <p:spPr/>
      </p:pic>
      <p:sp>
        <p:nvSpPr>
          <p:cNvPr id="3" name="Content Placeholder 2"/>
          <p:cNvSpPr>
            <a:spLocks noGrp="1"/>
          </p:cNvSpPr>
          <p:nvPr>
            <p:ph sz="half" idx="2"/>
          </p:nvPr>
        </p:nvSpPr>
        <p:spPr>
          <a:xfrm>
            <a:off x="4681538" y="1676399"/>
            <a:ext cx="3921125" cy="4885267"/>
          </a:xfrm>
        </p:spPr>
        <p:txBody>
          <a:bodyPr>
            <a:normAutofit fontScale="85000" lnSpcReduction="10000"/>
          </a:bodyPr>
          <a:lstStyle/>
          <a:p>
            <a:pPr marL="0" indent="0" algn="ctr">
              <a:buNone/>
              <a:defRPr/>
            </a:pPr>
            <a:r>
              <a:rPr lang="en-US" sz="3600" b="1" dirty="0">
                <a:effectLst>
                  <a:outerShdw blurRad="38100" dist="38100" dir="2700000" algn="tl">
                    <a:srgbClr val="000000">
                      <a:alpha val="43137"/>
                    </a:srgbClr>
                  </a:outerShdw>
                </a:effectLst>
              </a:rPr>
              <a:t>Method 1</a:t>
            </a:r>
          </a:p>
          <a:p>
            <a:pPr marL="0" indent="0" algn="ctr">
              <a:buNone/>
              <a:defRPr/>
            </a:pPr>
            <a:r>
              <a:rPr lang="en-US" sz="3600" b="1" dirty="0">
                <a:effectLst>
                  <a:outerShdw blurRad="38100" dist="38100" dir="2700000" algn="tl">
                    <a:srgbClr val="000000">
                      <a:alpha val="43137"/>
                    </a:srgbClr>
                  </a:outerShdw>
                </a:effectLst>
              </a:rPr>
              <a:t>HCUP Central Distributor</a:t>
            </a:r>
          </a:p>
          <a:p>
            <a:pPr marL="0" indent="0" algn="ctr">
              <a:buNone/>
              <a:defRPr/>
            </a:pPr>
            <a:r>
              <a:rPr lang="en-US" sz="3200" dirty="0" smtClean="0">
                <a:effectLst>
                  <a:outerShdw blurRad="38100" dist="38100" dir="2700000" algn="tl">
                    <a:srgbClr val="000000">
                      <a:alpha val="43137"/>
                    </a:srgbClr>
                  </a:outerShdw>
                </a:effectLst>
                <a:hlinkClick r:id="rId4"/>
              </a:rPr>
              <a:t>http://www.hcup-us.ahrq.gov/tech_assist/centdist.jsp</a:t>
            </a:r>
            <a:endParaRPr lang="en-US" sz="3200" dirty="0">
              <a:effectLst>
                <a:outerShdw blurRad="38100" dist="38100" dir="2700000" algn="tl">
                  <a:srgbClr val="000000">
                    <a:alpha val="43137"/>
                  </a:srgbClr>
                </a:outerShdw>
              </a:effectLst>
            </a:endParaRPr>
          </a:p>
          <a:p>
            <a:pPr marL="0" indent="0" algn="ctr">
              <a:buNone/>
              <a:defRPr/>
            </a:pPr>
            <a:endParaRPr lang="en-US" sz="3200" b="1" dirty="0" smtClean="0">
              <a:effectLst>
                <a:outerShdw blurRad="38100" dist="38100" dir="2700000" algn="tl">
                  <a:srgbClr val="000000">
                    <a:alpha val="43137"/>
                  </a:srgbClr>
                </a:outerShdw>
              </a:effectLst>
            </a:endParaRPr>
          </a:p>
          <a:p>
            <a:pPr marL="0" indent="0" algn="ctr">
              <a:buNone/>
              <a:defRPr/>
            </a:pPr>
            <a:r>
              <a:rPr lang="en-US" sz="3200" b="1" dirty="0" smtClean="0">
                <a:effectLst>
                  <a:outerShdw blurRad="38100" dist="38100" dir="2700000" algn="tl">
                    <a:srgbClr val="000000">
                      <a:alpha val="43137"/>
                    </a:srgbClr>
                  </a:outerShdw>
                </a:effectLst>
              </a:rPr>
              <a:t>Method </a:t>
            </a:r>
            <a:r>
              <a:rPr lang="en-US" sz="3200" b="1" dirty="0">
                <a:effectLst>
                  <a:outerShdw blurRad="38100" dist="38100" dir="2700000" algn="tl">
                    <a:srgbClr val="000000">
                      <a:alpha val="43137"/>
                    </a:srgbClr>
                  </a:outerShdw>
                </a:effectLst>
              </a:rPr>
              <a:t>2</a:t>
            </a:r>
          </a:p>
          <a:p>
            <a:pPr marL="0" indent="0" algn="ctr">
              <a:buNone/>
              <a:defRPr/>
            </a:pPr>
            <a:r>
              <a:rPr lang="en-US" sz="3200" b="1" dirty="0">
                <a:effectLst>
                  <a:outerShdw blurRad="38100" dist="38100" dir="2700000" algn="tl">
                    <a:srgbClr val="000000">
                      <a:alpha val="43137"/>
                    </a:srgbClr>
                  </a:outerShdw>
                </a:effectLst>
              </a:rPr>
              <a:t>HCUP Partner States</a:t>
            </a:r>
          </a:p>
          <a:p>
            <a:pPr marL="0" indent="0" algn="ctr">
              <a:buNone/>
              <a:defRPr/>
            </a:pPr>
            <a:r>
              <a:rPr lang="en-US" dirty="0" smtClean="0">
                <a:solidFill>
                  <a:schemeClr val="tx2"/>
                </a:solidFill>
                <a:effectLst>
                  <a:outerShdw blurRad="38100" dist="38100" dir="2700000" algn="tl">
                    <a:srgbClr val="000000">
                      <a:alpha val="43137"/>
                    </a:srgbClr>
                  </a:outerShdw>
                </a:effectLst>
                <a:hlinkClick r:id="rId4"/>
              </a:rPr>
              <a:t>http://www.hcup-us.ahrq.gov/tech_assist/centdist.jsp</a:t>
            </a:r>
            <a:endParaRPr lang="en-US" dirty="0" smtClean="0">
              <a:solidFill>
                <a:schemeClr val="tx2"/>
              </a:solidFill>
              <a:effectLst>
                <a:outerShdw blurRad="38100" dist="38100" dir="2700000" algn="tl">
                  <a:srgbClr val="000000">
                    <a:alpha val="43137"/>
                  </a:srgbClr>
                </a:outerShdw>
              </a:effectLst>
            </a:endParaRPr>
          </a:p>
          <a:p>
            <a:pPr marL="0" indent="0">
              <a:buNone/>
            </a:pPr>
            <a:endParaRPr lang="en-US" dirty="0"/>
          </a:p>
        </p:txBody>
      </p:sp>
      <p:sp>
        <p:nvSpPr>
          <p:cNvPr id="6" name="Slide Number Placeholder 3"/>
          <p:cNvSpPr txBox="1">
            <a:spLocks/>
          </p:cNvSpPr>
          <p:nvPr/>
        </p:nvSpPr>
        <p:spPr bwMode="auto">
          <a:xfrm>
            <a:off x="412750" y="6419850"/>
            <a:ext cx="520700" cy="236538"/>
          </a:xfrm>
          <a:prstGeom prst="rect">
            <a:avLst/>
          </a:prstGeom>
          <a:noFill/>
          <a:ln w="12700">
            <a:noFill/>
            <a:miter lim="800000"/>
            <a:headEnd/>
            <a:tailEnd/>
          </a:ln>
          <a:effectLst/>
        </p:spPr>
        <p:txBody>
          <a:bodyPr lIns="90488" tIns="44450" rIns="90488" bIns="44450"/>
          <a:lstStyle>
            <a:lvl1pPr marL="465138" indent="-465138"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nSpc>
                <a:spcPct val="90000"/>
              </a:lnSpc>
              <a:spcBef>
                <a:spcPct val="30000"/>
              </a:spcBef>
              <a:buClr>
                <a:schemeClr val="tx2"/>
              </a:buClr>
              <a:buSzPct val="95000"/>
            </a:pPr>
            <a:fld id="{33AA68EE-3C53-B742-8A7C-544D0715DA8E}" type="slidenum">
              <a:rPr lang="en-US" sz="1200">
                <a:solidFill>
                  <a:srgbClr val="FFFFFF"/>
                </a:solidFill>
                <a:effectLst>
                  <a:outerShdw blurRad="38100" dist="38100" dir="2700000" algn="tl">
                    <a:srgbClr val="000000"/>
                  </a:outerShdw>
                </a:effectLst>
              </a:rPr>
              <a:pPr>
                <a:lnSpc>
                  <a:spcPct val="90000"/>
                </a:lnSpc>
                <a:spcBef>
                  <a:spcPct val="30000"/>
                </a:spcBef>
                <a:buClr>
                  <a:schemeClr val="tx2"/>
                </a:buClr>
                <a:buSzPct val="95000"/>
              </a:pPr>
              <a:t>53</a:t>
            </a:fld>
            <a:endParaRPr lang="en-US" sz="1200">
              <a:solidFill>
                <a:srgbClr val="FFFFFF"/>
              </a:solidFill>
              <a:effectLst>
                <a:outerShdw blurRad="38100" dist="38100" dir="2700000" algn="tl">
                  <a:srgbClr val="000000"/>
                </a:outerShdw>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52413" y="1595438"/>
            <a:ext cx="8561387" cy="4941887"/>
          </a:xfrm>
        </p:spPr>
        <p:txBody>
          <a:bodyPr/>
          <a:lstStyle/>
          <a:p>
            <a:pPr eaLnBrk="1" hangingPunct="1">
              <a:lnSpc>
                <a:spcPct val="80000"/>
              </a:lnSpc>
              <a:spcAft>
                <a:spcPts val="0"/>
              </a:spcAft>
              <a:buSzPct val="94000"/>
              <a:buFont typeface="Wingdings" pitchFamily="2" charset="2"/>
              <a:buChar char="n"/>
              <a:defRPr/>
            </a:pPr>
            <a:r>
              <a:rPr lang="en-US" sz="2400" b="1" dirty="0" smtClean="0">
                <a:solidFill>
                  <a:schemeClr val="tx2"/>
                </a:solidFill>
                <a:ea typeface="+mn-ea"/>
              </a:rPr>
              <a:t>Step 1:</a:t>
            </a:r>
            <a:r>
              <a:rPr lang="en-US" sz="2400" b="1" dirty="0" smtClean="0">
                <a:ea typeface="+mn-ea"/>
              </a:rPr>
              <a:t> Download and complete application kit: </a:t>
            </a:r>
          </a:p>
          <a:p>
            <a:pPr eaLnBrk="1" hangingPunct="1">
              <a:lnSpc>
                <a:spcPct val="80000"/>
              </a:lnSpc>
              <a:spcAft>
                <a:spcPts val="0"/>
              </a:spcAft>
              <a:buSzPct val="94000"/>
              <a:buFont typeface="Wingdings" pitchFamily="2" charset="2"/>
              <a:buNone/>
              <a:defRPr/>
            </a:pPr>
            <a:r>
              <a:rPr lang="en-US" sz="2000" b="1" dirty="0" smtClean="0">
                <a:ea typeface="+mn-ea"/>
              </a:rPr>
              <a:t>		</a:t>
            </a:r>
            <a:r>
              <a:rPr lang="en-US" sz="1800" b="1" dirty="0" smtClean="0">
                <a:solidFill>
                  <a:schemeClr val="tx2"/>
                </a:solidFill>
                <a:effectLst>
                  <a:outerShdw blurRad="38100" dist="38100" dir="2700000" algn="tl">
                    <a:srgbClr val="000000">
                      <a:alpha val="43137"/>
                    </a:srgbClr>
                  </a:outerShdw>
                </a:effectLst>
                <a:ea typeface="+mn-ea"/>
                <a:hlinkClick r:id="rId3"/>
              </a:rPr>
              <a:t>http://www.hcup-us.ahrq.gov/tech_assist/centdist.jsp</a:t>
            </a:r>
            <a:endParaRPr lang="en-US" sz="1800" b="1" dirty="0" smtClean="0">
              <a:solidFill>
                <a:schemeClr val="tx2"/>
              </a:solidFill>
              <a:effectLst>
                <a:outerShdw blurRad="38100" dist="38100" dir="2700000" algn="tl">
                  <a:srgbClr val="000000">
                    <a:alpha val="43137"/>
                  </a:srgbClr>
                </a:outerShdw>
              </a:effectLst>
              <a:ea typeface="+mn-ea"/>
            </a:endParaRPr>
          </a:p>
          <a:p>
            <a:pPr eaLnBrk="1" hangingPunct="1">
              <a:lnSpc>
                <a:spcPct val="80000"/>
              </a:lnSpc>
              <a:spcAft>
                <a:spcPct val="20000"/>
              </a:spcAft>
              <a:buSzPct val="94000"/>
              <a:buFont typeface="Wingdings" pitchFamily="2" charset="2"/>
              <a:buNone/>
              <a:defRPr/>
            </a:pPr>
            <a:endParaRPr lang="en-US" sz="2000" b="1" dirty="0" smtClean="0">
              <a:solidFill>
                <a:schemeClr val="tx2"/>
              </a:solidFill>
              <a:ea typeface="+mn-ea"/>
            </a:endParaRPr>
          </a:p>
          <a:p>
            <a:pPr eaLnBrk="1" hangingPunct="1">
              <a:lnSpc>
                <a:spcPct val="80000"/>
              </a:lnSpc>
              <a:spcAft>
                <a:spcPts val="0"/>
              </a:spcAft>
              <a:buFont typeface="Wingdings" pitchFamily="2" charset="2"/>
              <a:buChar char="n"/>
              <a:defRPr/>
            </a:pPr>
            <a:r>
              <a:rPr lang="en-US" sz="2400" b="1" dirty="0" smtClean="0">
                <a:solidFill>
                  <a:schemeClr val="tx2"/>
                </a:solidFill>
                <a:ea typeface="+mn-ea"/>
              </a:rPr>
              <a:t>Step 2:</a:t>
            </a:r>
            <a:r>
              <a:rPr lang="en-US" sz="2400" b="1" dirty="0" smtClean="0">
                <a:ea typeface="+mn-ea"/>
              </a:rPr>
              <a:t> Obtain more information (if needed):</a:t>
            </a:r>
          </a:p>
          <a:p>
            <a:pPr eaLnBrk="1" hangingPunct="1">
              <a:lnSpc>
                <a:spcPct val="80000"/>
              </a:lnSpc>
              <a:spcAft>
                <a:spcPts val="0"/>
              </a:spcAft>
              <a:buFont typeface="Wingdings" pitchFamily="2" charset="2"/>
              <a:buNone/>
              <a:defRPr/>
            </a:pPr>
            <a:r>
              <a:rPr lang="en-US" sz="2400" b="1" dirty="0" smtClean="0">
                <a:ea typeface="+mn-ea"/>
              </a:rPr>
              <a:t>		Phone: 866-556-HCUP (4287) toll free</a:t>
            </a:r>
          </a:p>
          <a:p>
            <a:pPr eaLnBrk="1" hangingPunct="1">
              <a:lnSpc>
                <a:spcPct val="80000"/>
              </a:lnSpc>
              <a:spcAft>
                <a:spcPts val="0"/>
              </a:spcAft>
              <a:buFont typeface="Wingdings" pitchFamily="2" charset="2"/>
              <a:buNone/>
              <a:defRPr/>
            </a:pPr>
            <a:r>
              <a:rPr lang="en-US" sz="2400" b="1" dirty="0" smtClean="0">
                <a:ea typeface="+mn-ea"/>
              </a:rPr>
              <a:t>		E-mail</a:t>
            </a:r>
            <a:r>
              <a:rPr lang="en-US" sz="1800" b="1" dirty="0" smtClean="0">
                <a:effectLst/>
                <a:ea typeface="+mn-ea"/>
              </a:rPr>
              <a:t>:  </a:t>
            </a:r>
            <a:r>
              <a:rPr lang="en-US" sz="1800" b="1" dirty="0" smtClean="0">
                <a:solidFill>
                  <a:schemeClr val="tx2"/>
                </a:solidFill>
                <a:effectLst>
                  <a:outerShdw blurRad="38100" dist="38100" dir="2700000" algn="tl">
                    <a:srgbClr val="000000">
                      <a:alpha val="43137"/>
                    </a:srgbClr>
                  </a:outerShdw>
                </a:effectLst>
                <a:ea typeface="+mn-ea"/>
                <a:hlinkClick r:id="rId4"/>
              </a:rPr>
              <a:t>HCUPDistributor@ahrq.gov</a:t>
            </a:r>
            <a:r>
              <a:rPr lang="en-US" sz="1800" dirty="0" smtClean="0">
                <a:solidFill>
                  <a:schemeClr val="tx2"/>
                </a:solidFill>
                <a:effectLst>
                  <a:outerShdw blurRad="38100" dist="38100" dir="2700000" algn="tl">
                    <a:srgbClr val="000000">
                      <a:alpha val="43137"/>
                    </a:srgbClr>
                  </a:outerShdw>
                </a:effectLst>
                <a:ea typeface="+mn-ea"/>
              </a:rPr>
              <a:t> </a:t>
            </a:r>
            <a:r>
              <a:rPr lang="en-US" sz="1800" b="1" dirty="0" smtClean="0">
                <a:solidFill>
                  <a:schemeClr val="tx2"/>
                </a:solidFill>
                <a:effectLst>
                  <a:outerShdw blurRad="38100" dist="38100" dir="2700000" algn="tl">
                    <a:srgbClr val="000000">
                      <a:alpha val="43137"/>
                    </a:srgbClr>
                  </a:outerShdw>
                </a:effectLst>
                <a:ea typeface="+mn-ea"/>
              </a:rPr>
              <a:t> </a:t>
            </a:r>
          </a:p>
          <a:p>
            <a:pPr eaLnBrk="1" hangingPunct="1">
              <a:lnSpc>
                <a:spcPct val="80000"/>
              </a:lnSpc>
              <a:spcAft>
                <a:spcPts val="0"/>
              </a:spcAft>
              <a:buFont typeface="Wingdings" pitchFamily="2" charset="2"/>
              <a:buNone/>
              <a:defRPr/>
            </a:pPr>
            <a:endParaRPr lang="en-US" sz="2000" b="1" dirty="0" smtClean="0">
              <a:ea typeface="+mn-ea"/>
            </a:endParaRPr>
          </a:p>
          <a:p>
            <a:pPr eaLnBrk="1" hangingPunct="1">
              <a:lnSpc>
                <a:spcPct val="80000"/>
              </a:lnSpc>
              <a:spcAft>
                <a:spcPts val="0"/>
              </a:spcAft>
              <a:buFont typeface="Wingdings" pitchFamily="2" charset="2"/>
              <a:buChar char="n"/>
              <a:defRPr/>
            </a:pPr>
            <a:r>
              <a:rPr lang="en-US" sz="2400" b="1" dirty="0" smtClean="0">
                <a:solidFill>
                  <a:schemeClr val="tx2"/>
                </a:solidFill>
                <a:ea typeface="+mn-ea"/>
              </a:rPr>
              <a:t>Step 3:</a:t>
            </a:r>
            <a:r>
              <a:rPr lang="en-US" sz="2400" b="1" dirty="0" smtClean="0">
                <a:solidFill>
                  <a:schemeClr val="accent2"/>
                </a:solidFill>
                <a:ea typeface="+mn-ea"/>
              </a:rPr>
              <a:t> </a:t>
            </a:r>
            <a:r>
              <a:rPr lang="en-US" sz="2400" b="1" dirty="0" smtClean="0">
                <a:solidFill>
                  <a:schemeClr val="tx1"/>
                </a:solidFill>
                <a:ea typeface="+mn-ea"/>
              </a:rPr>
              <a:t>Take Data Use Agreement (DUA) on-line training and sign DUA</a:t>
            </a:r>
          </a:p>
          <a:p>
            <a:pPr eaLnBrk="1" hangingPunct="1">
              <a:lnSpc>
                <a:spcPct val="80000"/>
              </a:lnSpc>
              <a:spcAft>
                <a:spcPts val="0"/>
              </a:spcAft>
              <a:buFont typeface="Wingdings" pitchFamily="2" charset="2"/>
              <a:buNone/>
              <a:defRPr/>
            </a:pPr>
            <a:endParaRPr lang="en-US" sz="2000" b="1" dirty="0" smtClean="0">
              <a:solidFill>
                <a:schemeClr val="tx1"/>
              </a:solidFill>
              <a:ea typeface="+mn-ea"/>
            </a:endParaRPr>
          </a:p>
          <a:p>
            <a:pPr eaLnBrk="1" hangingPunct="1">
              <a:lnSpc>
                <a:spcPct val="80000"/>
              </a:lnSpc>
              <a:spcAft>
                <a:spcPts val="0"/>
              </a:spcAft>
              <a:buFont typeface="Wingdings" pitchFamily="2" charset="2"/>
              <a:buChar char="n"/>
              <a:defRPr/>
            </a:pPr>
            <a:r>
              <a:rPr lang="en-US" sz="2400" b="1" dirty="0" smtClean="0">
                <a:solidFill>
                  <a:schemeClr val="tx2"/>
                </a:solidFill>
                <a:ea typeface="+mn-ea"/>
              </a:rPr>
              <a:t>Step 4:</a:t>
            </a:r>
            <a:r>
              <a:rPr lang="en-US" sz="2400" b="1" dirty="0" smtClean="0">
                <a:solidFill>
                  <a:schemeClr val="tx1"/>
                </a:solidFill>
                <a:ea typeface="+mn-ea"/>
              </a:rPr>
              <a:t> Send order form, signed DUA, and payment  to </a:t>
            </a:r>
          </a:p>
          <a:p>
            <a:pPr eaLnBrk="1" hangingPunct="1">
              <a:lnSpc>
                <a:spcPct val="80000"/>
              </a:lnSpc>
              <a:spcAft>
                <a:spcPts val="0"/>
              </a:spcAft>
              <a:buFont typeface="Wingdings" pitchFamily="2" charset="2"/>
              <a:buNone/>
              <a:defRPr/>
            </a:pPr>
            <a:r>
              <a:rPr lang="en-US" sz="2400" b="1" dirty="0" smtClean="0">
                <a:solidFill>
                  <a:schemeClr val="tx1"/>
                </a:solidFill>
                <a:ea typeface="+mn-ea"/>
              </a:rPr>
              <a:t>		HCUP Central Distributor  </a:t>
            </a:r>
          </a:p>
          <a:p>
            <a:pPr eaLnBrk="1" hangingPunct="1">
              <a:lnSpc>
                <a:spcPct val="80000"/>
              </a:lnSpc>
              <a:buFont typeface="Wingdings" pitchFamily="2" charset="2"/>
              <a:buChar char="n"/>
              <a:defRPr/>
            </a:pPr>
            <a:endParaRPr lang="en-US" dirty="0" smtClean="0">
              <a:ea typeface="+mn-ea"/>
            </a:endParaRPr>
          </a:p>
          <a:p>
            <a:pPr>
              <a:buFont typeface="Wingdings" pitchFamily="2" charset="2"/>
              <a:buChar char="n"/>
              <a:defRPr/>
            </a:pPr>
            <a:endParaRPr lang="en-US" dirty="0">
              <a:ea typeface="+mn-ea"/>
            </a:endParaRPr>
          </a:p>
        </p:txBody>
      </p:sp>
      <p:sp>
        <p:nvSpPr>
          <p:cNvPr id="5" name="Slide Number Placeholder 3"/>
          <p:cNvSpPr txBox="1">
            <a:spLocks/>
          </p:cNvSpPr>
          <p:nvPr/>
        </p:nvSpPr>
        <p:spPr bwMode="auto">
          <a:xfrm>
            <a:off x="412750" y="6419850"/>
            <a:ext cx="520700" cy="236538"/>
          </a:xfrm>
          <a:prstGeom prst="rect">
            <a:avLst/>
          </a:prstGeom>
          <a:noFill/>
          <a:ln w="12700">
            <a:noFill/>
            <a:miter lim="800000"/>
            <a:headEnd/>
            <a:tailEnd/>
          </a:ln>
          <a:effectLst/>
        </p:spPr>
        <p:txBody>
          <a:bodyPr lIns="90488" tIns="44450" rIns="90488" bIns="44450"/>
          <a:lstStyle>
            <a:lvl1pPr marL="465138" indent="-465138"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nSpc>
                <a:spcPct val="90000"/>
              </a:lnSpc>
              <a:spcBef>
                <a:spcPct val="30000"/>
              </a:spcBef>
              <a:buClr>
                <a:schemeClr val="tx2"/>
              </a:buClr>
              <a:buSzPct val="95000"/>
            </a:pPr>
            <a:fld id="{4AC9E35C-6AC8-A540-AF40-8E4FF7F6C760}" type="slidenum">
              <a:rPr lang="en-US" sz="1200">
                <a:solidFill>
                  <a:srgbClr val="FFFFFF"/>
                </a:solidFill>
                <a:effectLst>
                  <a:outerShdw blurRad="38100" dist="38100" dir="2700000" algn="tl">
                    <a:srgbClr val="000000"/>
                  </a:outerShdw>
                </a:effectLst>
              </a:rPr>
              <a:pPr>
                <a:lnSpc>
                  <a:spcPct val="90000"/>
                </a:lnSpc>
                <a:spcBef>
                  <a:spcPct val="30000"/>
                </a:spcBef>
                <a:buClr>
                  <a:schemeClr val="tx2"/>
                </a:buClr>
                <a:buSzPct val="95000"/>
              </a:pPr>
              <a:t>54</a:t>
            </a:fld>
            <a:endParaRPr lang="en-US" sz="1200">
              <a:solidFill>
                <a:srgbClr val="FFFFFF"/>
              </a:solidFill>
              <a:effectLst>
                <a:outerShdw blurRad="38100" dist="38100" dir="2700000" algn="tl">
                  <a:srgbClr val="000000"/>
                </a:outerShdw>
              </a:effectLst>
            </a:endParaRPr>
          </a:p>
        </p:txBody>
      </p:sp>
      <p:sp>
        <p:nvSpPr>
          <p:cNvPr id="3" name="Title 2"/>
          <p:cNvSpPr>
            <a:spLocks noGrp="1"/>
          </p:cNvSpPr>
          <p:nvPr>
            <p:ph type="title" idx="4294967295"/>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Purchase Data through HCUP Central Distributor</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rtl="0" eaLnBrk="1" fontAlgn="base" hangingPunct="1"/>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Additional Requirement:  </a:t>
            </a:r>
            <a:b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br>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Electronic Data Use Agreement (DUA) Course</a:t>
            </a:r>
            <a:endParaRPr lang="en-US" dirty="0" smtClean="0">
              <a:effectLst/>
            </a:endParaRPr>
          </a:p>
        </p:txBody>
      </p:sp>
      <p:sp>
        <p:nvSpPr>
          <p:cNvPr id="2" name="Text Placeholder 1"/>
          <p:cNvSpPr>
            <a:spLocks noGrp="1"/>
          </p:cNvSpPr>
          <p:nvPr>
            <p:ph type="body" sz="half" idx="1"/>
          </p:nvPr>
        </p:nvSpPr>
        <p:spPr/>
        <p:txBody>
          <a:bodyPr/>
          <a:lstStyle/>
          <a:p>
            <a:r>
              <a:rPr lang="en-US" sz="2400" b="1">
                <a:latin typeface="Arial" charset="0"/>
              </a:rPr>
              <a:t>Purpose of the Course:</a:t>
            </a:r>
          </a:p>
          <a:p>
            <a:pPr lvl="1"/>
            <a:r>
              <a:rPr lang="en-US" sz="2000" b="1">
                <a:latin typeface="Arial" charset="0"/>
              </a:rPr>
              <a:t>Emphasize the importance of </a:t>
            </a:r>
            <a:r>
              <a:rPr lang="en-US" sz="2000" b="1">
                <a:solidFill>
                  <a:srgbClr val="FFFF00"/>
                </a:solidFill>
                <a:latin typeface="Arial" charset="0"/>
              </a:rPr>
              <a:t>data protection</a:t>
            </a:r>
          </a:p>
          <a:p>
            <a:pPr lvl="1">
              <a:spcBef>
                <a:spcPts val="1800"/>
              </a:spcBef>
            </a:pPr>
            <a:r>
              <a:rPr lang="en-US" sz="2000" b="1">
                <a:latin typeface="Arial" charset="0"/>
              </a:rPr>
              <a:t>Reduce the risk of </a:t>
            </a:r>
            <a:r>
              <a:rPr lang="en-US" sz="2000" b="1">
                <a:solidFill>
                  <a:srgbClr val="FFFF00"/>
                </a:solidFill>
                <a:latin typeface="Arial" charset="0"/>
              </a:rPr>
              <a:t>inadvertent violations</a:t>
            </a:r>
          </a:p>
          <a:p>
            <a:pPr lvl="1">
              <a:spcBef>
                <a:spcPts val="1800"/>
              </a:spcBef>
            </a:pPr>
            <a:r>
              <a:rPr lang="en-US" sz="2000" b="1">
                <a:latin typeface="Arial" charset="0"/>
              </a:rPr>
              <a:t>Describe your </a:t>
            </a:r>
            <a:r>
              <a:rPr lang="en-US" sz="2000" b="1">
                <a:solidFill>
                  <a:srgbClr val="FFFF00"/>
                </a:solidFill>
                <a:latin typeface="Arial" charset="0"/>
              </a:rPr>
              <a:t>individual responsibility </a:t>
            </a:r>
            <a:r>
              <a:rPr lang="en-US" sz="2000" b="1">
                <a:latin typeface="Arial" charset="0"/>
              </a:rPr>
              <a:t>when using HCUP data</a:t>
            </a:r>
          </a:p>
        </p:txBody>
      </p:sp>
      <p:pic>
        <p:nvPicPr>
          <p:cNvPr id="5" name="Picture 5" descr="HCUP Data Use Agreement"/>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t="769" b="769"/>
          <a:stretch>
            <a:fillRect/>
          </a:stretch>
        </p:blipFill>
        <p:spPr>
          <a:solidFill>
            <a:srgbClr val="000000"/>
          </a:solidFill>
          <a:ln w="57150" cap="sq">
            <a:solidFill>
              <a:schemeClr val="tx1"/>
            </a:solidFill>
          </a:ln>
          <a:effectLst>
            <a:outerShdw blurRad="63500" dist="190500" dir="2700000" sy="89999" algn="bl" rotWithShape="0">
              <a:srgbClr val="000000">
                <a:alpha val="39999"/>
              </a:srgbClr>
            </a:outerShdw>
          </a:effectLst>
        </p:spPr>
      </p:pic>
      <p:sp>
        <p:nvSpPr>
          <p:cNvPr id="80901" name="TextBox 6"/>
          <p:cNvSpPr txBox="1">
            <a:spLocks noChangeArrowheads="1"/>
          </p:cNvSpPr>
          <p:nvPr/>
        </p:nvSpPr>
        <p:spPr bwMode="auto">
          <a:xfrm>
            <a:off x="4902200" y="4708525"/>
            <a:ext cx="3890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b="1"/>
              <a:t>Takes 15 minutes to Complete</a:t>
            </a:r>
          </a:p>
        </p:txBody>
      </p:sp>
      <p:sp>
        <p:nvSpPr>
          <p:cNvPr id="80902" name="TextBox 7"/>
          <p:cNvSpPr txBox="1">
            <a:spLocks noChangeArrowheads="1"/>
          </p:cNvSpPr>
          <p:nvPr/>
        </p:nvSpPr>
        <p:spPr bwMode="auto">
          <a:xfrm>
            <a:off x="4902200" y="5253038"/>
            <a:ext cx="38909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2000" b="1" dirty="0">
                <a:solidFill>
                  <a:schemeClr val="tx2"/>
                </a:solidFill>
                <a:hlinkClick r:id="rId4"/>
              </a:rPr>
              <a:t>www.hcup-us.ahrq.gov/</a:t>
            </a:r>
          </a:p>
          <a:p>
            <a:pPr algn="ctr" eaLnBrk="1" hangingPunct="1"/>
            <a:r>
              <a:rPr lang="en-US" sz="2000" b="1" dirty="0">
                <a:solidFill>
                  <a:schemeClr val="tx2"/>
                </a:solidFill>
                <a:hlinkClick r:id="rId4"/>
              </a:rPr>
              <a:t>tech_assist/dua.jsp</a:t>
            </a:r>
            <a:endParaRPr lang="en-US" sz="2000" b="1" dirty="0">
              <a:solidFill>
                <a:schemeClr val="tx2"/>
              </a:solidFill>
            </a:endParaRPr>
          </a:p>
          <a:p>
            <a:pPr algn="ctr" eaLnBrk="1" hangingPunct="1"/>
            <a:endParaRPr lang="en-US" sz="2000" b="1" dirty="0"/>
          </a:p>
        </p:txBody>
      </p:sp>
      <p:sp>
        <p:nvSpPr>
          <p:cNvPr id="7" name="Slide Number Placeholder 3"/>
          <p:cNvSpPr txBox="1">
            <a:spLocks/>
          </p:cNvSpPr>
          <p:nvPr/>
        </p:nvSpPr>
        <p:spPr bwMode="auto">
          <a:xfrm>
            <a:off x="412750" y="6419850"/>
            <a:ext cx="520700" cy="236538"/>
          </a:xfrm>
          <a:prstGeom prst="rect">
            <a:avLst/>
          </a:prstGeom>
          <a:noFill/>
          <a:ln w="12700">
            <a:noFill/>
            <a:miter lim="800000"/>
            <a:headEnd/>
            <a:tailEnd/>
          </a:ln>
          <a:effectLst/>
        </p:spPr>
        <p:txBody>
          <a:bodyPr lIns="90488" tIns="44450" rIns="90488" bIns="44450"/>
          <a:lstStyle>
            <a:lvl1pPr marL="465138" indent="-465138"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nSpc>
                <a:spcPct val="90000"/>
              </a:lnSpc>
              <a:spcBef>
                <a:spcPct val="30000"/>
              </a:spcBef>
              <a:buClr>
                <a:schemeClr val="tx2"/>
              </a:buClr>
              <a:buSzPct val="95000"/>
            </a:pPr>
            <a:fld id="{F3CD2310-AD65-7F48-83D3-755EF1A105DF}" type="slidenum">
              <a:rPr lang="en-US" sz="1200">
                <a:solidFill>
                  <a:srgbClr val="FFFFFF"/>
                </a:solidFill>
                <a:effectLst>
                  <a:outerShdw blurRad="38100" dist="38100" dir="2700000" algn="tl">
                    <a:srgbClr val="000000"/>
                  </a:outerShdw>
                </a:effectLst>
              </a:rPr>
              <a:pPr>
                <a:lnSpc>
                  <a:spcPct val="90000"/>
                </a:lnSpc>
                <a:spcBef>
                  <a:spcPct val="30000"/>
                </a:spcBef>
                <a:buClr>
                  <a:schemeClr val="tx2"/>
                </a:buClr>
                <a:buSzPct val="95000"/>
              </a:pPr>
              <a:t>55</a:t>
            </a:fld>
            <a:endParaRPr lang="en-US" sz="1200">
              <a:solidFill>
                <a:srgbClr val="FFFFFF"/>
              </a:solidFill>
              <a:effectLst>
                <a:outerShdw blurRad="38100" dist="38100" dir="2700000" algn="tl">
                  <a:srgbClr val="000000"/>
                </a:outerShdw>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body" sz="quarter" idx="10"/>
          </p:nvPr>
        </p:nvSpPr>
        <p:spPr>
          <a:xfrm>
            <a:off x="400050" y="1674813"/>
            <a:ext cx="8491538" cy="1855787"/>
          </a:xfrm>
        </p:spPr>
        <p:txBody>
          <a:bodyPr/>
          <a:lstStyle/>
          <a:p>
            <a:pPr>
              <a:buFont typeface="Wingdings" charset="0"/>
              <a:buNone/>
            </a:pPr>
            <a:r>
              <a:rPr lang="en-US" sz="2400" b="1">
                <a:latin typeface="Arial" charset="0"/>
              </a:rPr>
              <a:t>National Databases </a:t>
            </a:r>
            <a:r>
              <a:rPr lang="en-US" sz="2400" b="1">
                <a:solidFill>
                  <a:srgbClr val="FFFF00"/>
                </a:solidFill>
                <a:latin typeface="Arial" charset="0"/>
              </a:rPr>
              <a:t>(NIS, KID, NEDS</a:t>
            </a:r>
            <a:r>
              <a:rPr lang="en-US" sz="2000" b="1">
                <a:solidFill>
                  <a:srgbClr val="FFFF00"/>
                </a:solidFill>
                <a:latin typeface="Arial" charset="0"/>
              </a:rPr>
              <a:t>)</a:t>
            </a:r>
          </a:p>
          <a:p>
            <a:pPr lvl="1"/>
            <a:r>
              <a:rPr lang="en-US" sz="2000" b="1">
                <a:solidFill>
                  <a:srgbClr val="FFFF00"/>
                </a:solidFill>
                <a:latin typeface="Arial" charset="0"/>
              </a:rPr>
              <a:t>NIS</a:t>
            </a:r>
            <a:r>
              <a:rPr lang="en-US" sz="2000">
                <a:latin typeface="Arial" charset="0"/>
              </a:rPr>
              <a:t>: 	$350 (CY 2009; student price $50)</a:t>
            </a:r>
          </a:p>
          <a:p>
            <a:pPr lvl="1">
              <a:buFontTx/>
              <a:buNone/>
            </a:pPr>
            <a:r>
              <a:rPr lang="en-US" sz="2000">
                <a:latin typeface="Arial" charset="0"/>
              </a:rPr>
              <a:t>		$160-200 (earlier years; student price $20)</a:t>
            </a:r>
            <a:endParaRPr lang="en-US" sz="2000">
              <a:solidFill>
                <a:schemeClr val="tx1"/>
              </a:solidFill>
              <a:latin typeface="Arial" charset="0"/>
            </a:endParaRPr>
          </a:p>
          <a:p>
            <a:pPr lvl="1"/>
            <a:r>
              <a:rPr lang="en-US" sz="2000" b="1">
                <a:solidFill>
                  <a:srgbClr val="FFFF00"/>
                </a:solidFill>
                <a:latin typeface="Arial" charset="0"/>
              </a:rPr>
              <a:t>KID</a:t>
            </a:r>
            <a:r>
              <a:rPr lang="en-US" sz="2000">
                <a:solidFill>
                  <a:schemeClr val="tx1"/>
                </a:solidFill>
                <a:latin typeface="Arial" charset="0"/>
              </a:rPr>
              <a:t>: 	$350 (CY 2009; student price $50)</a:t>
            </a:r>
            <a:br>
              <a:rPr lang="en-US" sz="2000">
                <a:solidFill>
                  <a:schemeClr val="tx1"/>
                </a:solidFill>
                <a:latin typeface="Arial" charset="0"/>
              </a:rPr>
            </a:br>
            <a:r>
              <a:rPr lang="en-US" sz="2000">
                <a:solidFill>
                  <a:schemeClr val="tx1"/>
                </a:solidFill>
                <a:latin typeface="Arial" charset="0"/>
              </a:rPr>
              <a:t>	$200 (earlier years; student price $20)</a:t>
            </a:r>
          </a:p>
          <a:p>
            <a:pPr lvl="1">
              <a:spcAft>
                <a:spcPts val="1200"/>
              </a:spcAft>
            </a:pPr>
            <a:r>
              <a:rPr lang="en-US" sz="2000" b="1">
                <a:solidFill>
                  <a:srgbClr val="FFFF00"/>
                </a:solidFill>
                <a:latin typeface="Arial" charset="0"/>
              </a:rPr>
              <a:t>NEDS</a:t>
            </a:r>
            <a:r>
              <a:rPr lang="en-US" sz="2000">
                <a:solidFill>
                  <a:schemeClr val="tx1"/>
                </a:solidFill>
                <a:latin typeface="Arial" charset="0"/>
              </a:rPr>
              <a:t>: $500 (student price $75)</a:t>
            </a:r>
            <a:endParaRPr lang="en-US" sz="1200">
              <a:latin typeface="Arial" charset="0"/>
            </a:endParaRPr>
          </a:p>
          <a:p>
            <a:pPr>
              <a:buFont typeface="Wingdings" charset="0"/>
              <a:buNone/>
            </a:pPr>
            <a:r>
              <a:rPr lang="en-US" sz="2400" b="1">
                <a:latin typeface="Arial" charset="0"/>
              </a:rPr>
              <a:t>State Databases </a:t>
            </a:r>
            <a:r>
              <a:rPr lang="en-US" sz="2400" b="1">
                <a:solidFill>
                  <a:srgbClr val="FFFF00"/>
                </a:solidFill>
                <a:latin typeface="Arial" charset="0"/>
              </a:rPr>
              <a:t>(SID, SASD, SEDD)</a:t>
            </a:r>
          </a:p>
          <a:p>
            <a:pPr lvl="1"/>
            <a:r>
              <a:rPr lang="en-US" sz="2000">
                <a:latin typeface="Arial" charset="0"/>
              </a:rPr>
              <a:t>Varies by state, database, year, and type of applicant</a:t>
            </a:r>
          </a:p>
          <a:p>
            <a:pPr lvl="1"/>
            <a:r>
              <a:rPr lang="en-US" sz="2000">
                <a:latin typeface="Arial" charset="0"/>
              </a:rPr>
              <a:t>$35 - $3,185 </a:t>
            </a:r>
          </a:p>
        </p:txBody>
      </p:sp>
      <p:sp>
        <p:nvSpPr>
          <p:cNvPr id="7" name="Slide Number Placeholder 3"/>
          <p:cNvSpPr txBox="1">
            <a:spLocks/>
          </p:cNvSpPr>
          <p:nvPr/>
        </p:nvSpPr>
        <p:spPr bwMode="auto">
          <a:xfrm>
            <a:off x="412750" y="6419850"/>
            <a:ext cx="639763" cy="325438"/>
          </a:xfrm>
          <a:prstGeom prst="rect">
            <a:avLst/>
          </a:prstGeom>
          <a:noFill/>
          <a:ln w="12700">
            <a:noFill/>
            <a:miter lim="800000"/>
            <a:headEnd/>
            <a:tailEnd/>
          </a:ln>
          <a:effectLst/>
        </p:spPr>
        <p:txBody>
          <a:bodyPr lIns="90488" tIns="44450" rIns="90488" bIns="44450"/>
          <a:lstStyle>
            <a:lvl1pPr marL="465138" indent="-465138"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nSpc>
                <a:spcPct val="90000"/>
              </a:lnSpc>
              <a:spcBef>
                <a:spcPct val="30000"/>
              </a:spcBef>
              <a:buClr>
                <a:schemeClr val="tx2"/>
              </a:buClr>
              <a:buSzPct val="95000"/>
            </a:pPr>
            <a:fld id="{78774AC3-84ED-D547-81B9-CD6F7240FC7F}" type="slidenum">
              <a:rPr lang="en-US" sz="1200">
                <a:solidFill>
                  <a:srgbClr val="FFFFFF"/>
                </a:solidFill>
                <a:effectLst>
                  <a:outerShdw blurRad="38100" dist="38100" dir="2700000" algn="tl">
                    <a:srgbClr val="000000"/>
                  </a:outerShdw>
                </a:effectLst>
              </a:rPr>
              <a:pPr>
                <a:lnSpc>
                  <a:spcPct val="90000"/>
                </a:lnSpc>
                <a:spcBef>
                  <a:spcPct val="30000"/>
                </a:spcBef>
                <a:buClr>
                  <a:schemeClr val="tx2"/>
                </a:buClr>
                <a:buSzPct val="95000"/>
              </a:pPr>
              <a:t>56</a:t>
            </a:fld>
            <a:endParaRPr lang="en-US" sz="1200">
              <a:solidFill>
                <a:srgbClr val="FFFFFF"/>
              </a:solidFill>
              <a:effectLst>
                <a:outerShdw blurRad="38100" dist="38100" dir="2700000" algn="tl">
                  <a:srgbClr val="000000"/>
                </a:outerShdw>
              </a:effectLst>
            </a:endParaRPr>
          </a:p>
        </p:txBody>
      </p:sp>
      <p:sp>
        <p:nvSpPr>
          <p:cNvPr id="2" name="Title 1"/>
          <p:cNvSpPr>
            <a:spLocks noGrp="1"/>
          </p:cNvSpPr>
          <p:nvPr>
            <p:ph type="title" idx="4294967295"/>
          </p:nvPr>
        </p:nvSpPr>
        <p:spPr/>
        <p:txBody>
          <a:bodyPr/>
          <a:lstStyle/>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Pricing Information</a:t>
            </a:r>
            <a:b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br>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per Data Year</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7523" name="Rectangle 3"/>
          <p:cNvSpPr>
            <a:spLocks noGrp="1" noChangeArrowheads="1"/>
          </p:cNvSpPr>
          <p:nvPr>
            <p:ph type="title"/>
          </p:nvPr>
        </p:nvSpPr>
        <p:spPr>
          <a:xfrm>
            <a:off x="1684338" y="238125"/>
            <a:ext cx="6088062" cy="768350"/>
          </a:xfrm>
        </p:spPr>
        <p:txBody>
          <a:bodyPr/>
          <a:lstStyle/>
          <a:p>
            <a:pPr eaLnBrk="1" hangingPunct="1"/>
            <a:r>
              <a:rPr lang="en-US" dirty="0">
                <a:latin typeface="Arial" charset="0"/>
              </a:rPr>
              <a:t>Software Requirements of Working with the Full HCUP Files</a:t>
            </a:r>
          </a:p>
        </p:txBody>
      </p:sp>
      <p:sp>
        <p:nvSpPr>
          <p:cNvPr id="82947"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88D6879B-F637-F741-8928-23D470E3070B}" type="slidenum">
              <a:rPr lang="en-US" sz="1200"/>
              <a:pPr/>
              <a:t>57</a:t>
            </a:fld>
            <a:endParaRPr lang="en-US" sz="1200"/>
          </a:p>
        </p:txBody>
      </p:sp>
      <p:graphicFrame>
        <p:nvGraphicFramePr>
          <p:cNvPr id="31" name="Table 30"/>
          <p:cNvGraphicFramePr>
            <a:graphicFrameLocks noGrp="1"/>
          </p:cNvGraphicFramePr>
          <p:nvPr/>
        </p:nvGraphicFramePr>
        <p:xfrm>
          <a:off x="369888" y="1711325"/>
          <a:ext cx="8424860" cy="4175125"/>
        </p:xfrm>
        <a:graphic>
          <a:graphicData uri="http://schemas.openxmlformats.org/drawingml/2006/table">
            <a:tbl>
              <a:tblPr firstRow="1" bandRow="1">
                <a:tableStyleId>{073A0DAA-6AF3-43AB-8588-CEC1D06C72B9}</a:tableStyleId>
              </a:tblPr>
              <a:tblGrid>
                <a:gridCol w="1887325"/>
                <a:gridCol w="1482619"/>
                <a:gridCol w="1684972"/>
                <a:gridCol w="1684972"/>
                <a:gridCol w="1684972"/>
              </a:tblGrid>
              <a:tr h="1167352">
                <a:tc>
                  <a:txBody>
                    <a:bodyPr/>
                    <a:lstStyle/>
                    <a:p>
                      <a:pPr algn="ctr"/>
                      <a:r>
                        <a:rPr lang="en-US" sz="1800" dirty="0" smtClean="0"/>
                        <a:t>Software Package</a:t>
                      </a:r>
                      <a:endParaRPr lang="en-US" sz="1800" dirty="0"/>
                    </a:p>
                  </a:txBody>
                  <a:tcPr marL="91448" marR="91448" marT="45721" marB="45721" anchor="ctr"/>
                </a:tc>
                <a:tc>
                  <a:txBody>
                    <a:bodyPr/>
                    <a:lstStyle/>
                    <a:p>
                      <a:pPr algn="ctr"/>
                      <a:r>
                        <a:rPr lang="en-US" sz="1800" dirty="0" smtClean="0"/>
                        <a:t>Load Programs</a:t>
                      </a:r>
                      <a:endParaRPr lang="en-US" sz="1800" dirty="0"/>
                    </a:p>
                  </a:txBody>
                  <a:tcPr marL="91448" marR="91448" marT="45721" marB="45721" anchor="ctr"/>
                </a:tc>
                <a:tc>
                  <a:txBody>
                    <a:bodyPr/>
                    <a:lstStyle/>
                    <a:p>
                      <a:pPr algn="ctr"/>
                      <a:r>
                        <a:rPr lang="en-US" sz="1800" dirty="0" smtClean="0"/>
                        <a:t>Format</a:t>
                      </a:r>
                      <a:r>
                        <a:rPr lang="en-US" sz="1800" baseline="0" dirty="0" smtClean="0"/>
                        <a:t> Programs</a:t>
                      </a:r>
                      <a:endParaRPr lang="en-US" sz="1800" dirty="0"/>
                    </a:p>
                  </a:txBody>
                  <a:tcPr marL="91448" marR="91448" marT="45721" marB="45721" anchor="ctr"/>
                </a:tc>
                <a:tc>
                  <a:txBody>
                    <a:bodyPr/>
                    <a:lstStyle/>
                    <a:p>
                      <a:pPr algn="ctr"/>
                      <a:r>
                        <a:rPr lang="en-US" sz="1800" dirty="0" smtClean="0"/>
                        <a:t>Example Statistical Coding</a:t>
                      </a:r>
                      <a:endParaRPr lang="en-US" sz="1800" dirty="0"/>
                    </a:p>
                  </a:txBody>
                  <a:tcPr marL="91448" marR="91448" marT="45721" marB="45721" anchor="ctr"/>
                </a:tc>
                <a:tc>
                  <a:txBody>
                    <a:bodyPr/>
                    <a:lstStyle/>
                    <a:p>
                      <a:pPr algn="ctr"/>
                      <a:r>
                        <a:rPr lang="en-US" sz="1800" dirty="0" smtClean="0"/>
                        <a:t>HCUP Tools</a:t>
                      </a:r>
                      <a:r>
                        <a:rPr lang="en-US" sz="1800" baseline="0" dirty="0" smtClean="0"/>
                        <a:t> Programs</a:t>
                      </a:r>
                      <a:endParaRPr lang="en-US" sz="1800" dirty="0"/>
                    </a:p>
                  </a:txBody>
                  <a:tcPr marL="91448" marR="91448" marT="45721" marB="45721" anchor="ctr"/>
                </a:tc>
              </a:tr>
              <a:tr h="603133">
                <a:tc>
                  <a:txBody>
                    <a:bodyPr/>
                    <a:lstStyle/>
                    <a:p>
                      <a:endParaRPr lang="en-US" sz="1800" dirty="0"/>
                    </a:p>
                  </a:txBody>
                  <a:tcPr marL="91448" marR="91448" marT="45721" marB="45721"/>
                </a:tc>
                <a:tc>
                  <a:txBody>
                    <a:bodyPr/>
                    <a:lstStyle/>
                    <a:p>
                      <a:pPr algn="ctr"/>
                      <a:r>
                        <a:rPr lang="en-US" sz="1800" dirty="0" smtClean="0"/>
                        <a:t>X</a:t>
                      </a:r>
                      <a:endParaRPr lang="en-US" sz="1800" dirty="0"/>
                    </a:p>
                  </a:txBody>
                  <a:tcPr marL="91448" marR="91448" marT="45721" marB="45721" anchor="ctr"/>
                </a:tc>
                <a:tc>
                  <a:txBody>
                    <a:bodyPr/>
                    <a:lstStyle/>
                    <a:p>
                      <a:pPr algn="ctr"/>
                      <a:r>
                        <a:rPr lang="en-US" sz="1800" dirty="0" smtClean="0"/>
                        <a:t>X</a:t>
                      </a:r>
                      <a:endParaRPr lang="en-US" sz="1800" dirty="0"/>
                    </a:p>
                  </a:txBody>
                  <a:tcPr marL="91448" marR="91448" marT="45721" marB="45721" anchor="ctr"/>
                </a:tc>
                <a:tc>
                  <a:txBody>
                    <a:bodyPr/>
                    <a:lstStyle/>
                    <a:p>
                      <a:pPr algn="ctr"/>
                      <a:r>
                        <a:rPr lang="en-US" sz="1800" dirty="0" smtClean="0"/>
                        <a:t>X</a:t>
                      </a:r>
                      <a:endParaRPr lang="en-US" sz="1800" dirty="0"/>
                    </a:p>
                  </a:txBody>
                  <a:tcPr marL="91448" marR="91448" marT="45721" marB="45721" anchor="ctr"/>
                </a:tc>
                <a:tc>
                  <a:txBody>
                    <a:bodyPr/>
                    <a:lstStyle/>
                    <a:p>
                      <a:pPr algn="ctr"/>
                      <a:r>
                        <a:rPr lang="en-US" sz="1800" dirty="0" smtClean="0"/>
                        <a:t>X</a:t>
                      </a:r>
                      <a:endParaRPr lang="en-US" sz="1800" dirty="0"/>
                    </a:p>
                  </a:txBody>
                  <a:tcPr marL="91448" marR="91448" marT="45721" marB="45721" anchor="ctr"/>
                </a:tc>
              </a:tr>
              <a:tr h="661500">
                <a:tc>
                  <a:txBody>
                    <a:bodyPr/>
                    <a:lstStyle/>
                    <a:p>
                      <a:endParaRPr lang="en-US" sz="1800" dirty="0"/>
                    </a:p>
                  </a:txBody>
                  <a:tcPr marL="91448" marR="91448" marT="45721" marB="45721"/>
                </a:tc>
                <a:tc>
                  <a:txBody>
                    <a:bodyPr/>
                    <a:lstStyle/>
                    <a:p>
                      <a:pPr algn="ctr"/>
                      <a:r>
                        <a:rPr lang="en-US" sz="1800" dirty="0" smtClean="0"/>
                        <a:t>X</a:t>
                      </a:r>
                      <a:endParaRPr lang="en-US" sz="1800" dirty="0"/>
                    </a:p>
                  </a:txBody>
                  <a:tcPr marL="91448" marR="91448" marT="45721" marB="45721" anchor="ctr"/>
                </a:tc>
                <a:tc>
                  <a:txBody>
                    <a:bodyPr/>
                    <a:lstStyle/>
                    <a:p>
                      <a:pPr algn="ctr"/>
                      <a:endParaRPr lang="en-US" sz="1800" dirty="0"/>
                    </a:p>
                  </a:txBody>
                  <a:tcPr marL="91448" marR="91448" marT="45721" marB="45721" anchor="ctr"/>
                </a:tc>
                <a:tc>
                  <a:txBody>
                    <a:bodyPr/>
                    <a:lstStyle/>
                    <a:p>
                      <a:pPr algn="ctr"/>
                      <a:r>
                        <a:rPr lang="en-US" sz="1800" dirty="0" smtClean="0"/>
                        <a:t>X</a:t>
                      </a:r>
                      <a:endParaRPr lang="en-US" sz="1800" dirty="0"/>
                    </a:p>
                  </a:txBody>
                  <a:tcPr marL="91448" marR="91448" marT="45721" marB="45721"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t>X</a:t>
                      </a:r>
                    </a:p>
                  </a:txBody>
                  <a:tcPr marL="91448" marR="91448" marT="45721" marB="45721" anchor="ctr"/>
                </a:tc>
              </a:tr>
              <a:tr h="914427">
                <a:tc>
                  <a:txBody>
                    <a:bodyPr/>
                    <a:lstStyle/>
                    <a:p>
                      <a:endParaRPr lang="en-US" sz="1800" dirty="0"/>
                    </a:p>
                  </a:txBody>
                  <a:tcPr marL="91448" marR="91448" marT="45721" marB="45721"/>
                </a:tc>
                <a:tc>
                  <a:txBody>
                    <a:bodyPr/>
                    <a:lstStyle/>
                    <a:p>
                      <a:pPr algn="ctr"/>
                      <a:r>
                        <a:rPr lang="en-US" sz="1800" dirty="0" smtClean="0"/>
                        <a:t>X</a:t>
                      </a:r>
                      <a:endParaRPr lang="en-US" sz="1800" dirty="0"/>
                    </a:p>
                  </a:txBody>
                  <a:tcPr marL="91448" marR="91448" marT="45721" marB="45721" anchor="ctr"/>
                </a:tc>
                <a:tc>
                  <a:txBody>
                    <a:bodyPr/>
                    <a:lstStyle/>
                    <a:p>
                      <a:pPr algn="ctr"/>
                      <a:endParaRPr lang="en-US" sz="1800" dirty="0"/>
                    </a:p>
                  </a:txBody>
                  <a:tcPr marL="91448" marR="91448" marT="45721" marB="45721" anchor="ctr"/>
                </a:tc>
                <a:tc>
                  <a:txBody>
                    <a:bodyPr/>
                    <a:lstStyle/>
                    <a:p>
                      <a:pPr algn="ctr"/>
                      <a:endParaRPr lang="en-US" sz="1800" dirty="0"/>
                    </a:p>
                  </a:txBody>
                  <a:tcPr marL="91448" marR="91448" marT="45721" marB="45721" anchor="ctr"/>
                </a:tc>
                <a:tc>
                  <a:txBody>
                    <a:bodyPr/>
                    <a:lstStyle/>
                    <a:p>
                      <a:pPr algn="ctr"/>
                      <a:r>
                        <a:rPr lang="en-US" sz="1800" dirty="0" smtClean="0"/>
                        <a:t>X</a:t>
                      </a:r>
                      <a:endParaRPr lang="en-US" sz="1800" dirty="0"/>
                    </a:p>
                  </a:txBody>
                  <a:tcPr marL="91448" marR="91448" marT="45721" marB="45721" anchor="ctr"/>
                </a:tc>
              </a:tr>
              <a:tr h="828713">
                <a:tc>
                  <a:txBody>
                    <a:bodyPr/>
                    <a:lstStyle/>
                    <a:p>
                      <a:endParaRPr lang="en-US" sz="1800" dirty="0"/>
                    </a:p>
                  </a:txBody>
                  <a:tcPr marL="91448" marR="91448" marT="45721" marB="45721"/>
                </a:tc>
                <a:tc>
                  <a:txBody>
                    <a:bodyPr/>
                    <a:lstStyle/>
                    <a:p>
                      <a:pPr algn="ctr"/>
                      <a:endParaRPr lang="en-US" sz="1800" dirty="0"/>
                    </a:p>
                  </a:txBody>
                  <a:tcPr marL="91448" marR="91448" marT="45721" marB="45721" anchor="ctr"/>
                </a:tc>
                <a:tc>
                  <a:txBody>
                    <a:bodyPr/>
                    <a:lstStyle/>
                    <a:p>
                      <a:pPr algn="ctr"/>
                      <a:endParaRPr lang="en-US" sz="1800" dirty="0"/>
                    </a:p>
                  </a:txBody>
                  <a:tcPr marL="91448" marR="91448" marT="45721" marB="45721" anchor="ctr"/>
                </a:tc>
                <a:tc>
                  <a:txBody>
                    <a:bodyPr/>
                    <a:lstStyle/>
                    <a:p>
                      <a:pPr algn="ctr"/>
                      <a:r>
                        <a:rPr lang="en-US" sz="1800" dirty="0" smtClean="0"/>
                        <a:t>X</a:t>
                      </a:r>
                      <a:endParaRPr lang="en-US" sz="1800" dirty="0"/>
                    </a:p>
                  </a:txBody>
                  <a:tcPr marL="91448" marR="91448" marT="45721" marB="45721" anchor="ctr"/>
                </a:tc>
                <a:tc>
                  <a:txBody>
                    <a:bodyPr/>
                    <a:lstStyle/>
                    <a:p>
                      <a:pPr algn="ctr"/>
                      <a:endParaRPr lang="en-US" sz="1800" dirty="0"/>
                    </a:p>
                  </a:txBody>
                  <a:tcPr marL="91448" marR="91448" marT="45721" marB="45721" anchor="ctr"/>
                </a:tc>
              </a:tr>
            </a:tbl>
          </a:graphicData>
        </a:graphic>
      </p:graphicFrame>
      <p:grpSp>
        <p:nvGrpSpPr>
          <p:cNvPr id="82986" name="Group 36"/>
          <p:cNvGrpSpPr>
            <a:grpSpLocks/>
          </p:cNvGrpSpPr>
          <p:nvPr/>
        </p:nvGrpSpPr>
        <p:grpSpPr bwMode="auto">
          <a:xfrm>
            <a:off x="438150" y="2968625"/>
            <a:ext cx="1758950" cy="2824163"/>
            <a:chOff x="437166" y="3104745"/>
            <a:chExt cx="1759084" cy="2823452"/>
          </a:xfrm>
        </p:grpSpPr>
        <p:pic>
          <p:nvPicPr>
            <p:cNvPr id="8298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927" y="3104745"/>
              <a:ext cx="1681264" cy="4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8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301" y="3686783"/>
              <a:ext cx="14001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90"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1223" y="4335292"/>
              <a:ext cx="821988" cy="810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91"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7166" y="5286983"/>
              <a:ext cx="1759084" cy="641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 name="TextBox 22"/>
          <p:cNvSpPr txBox="1">
            <a:spLocks noChangeArrowheads="1"/>
          </p:cNvSpPr>
          <p:nvPr/>
        </p:nvSpPr>
        <p:spPr bwMode="auto">
          <a:xfrm>
            <a:off x="1143000" y="6080125"/>
            <a:ext cx="7239000" cy="461963"/>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2400" b="1">
                <a:solidFill>
                  <a:srgbClr val="FFFF00"/>
                </a:solidFill>
                <a:effectLst>
                  <a:outerShdw blurRad="38100" dist="38100" dir="2700000" algn="tl">
                    <a:srgbClr val="000000"/>
                  </a:outerShdw>
                </a:effectLst>
              </a:rPr>
              <a:t>MS Excel and Access are NOT GOOD Options!</a:t>
            </a: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22250"/>
            <a:ext cx="6086475"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1"/>
                </a:solidFill>
                <a:latin typeface="Arial" charset="0"/>
              </a:rPr>
              <a:t>The HCUP Databases</a:t>
            </a:r>
          </a:p>
          <a:p>
            <a:r>
              <a:rPr lang="en-US" sz="2400">
                <a:solidFill>
                  <a:schemeClr val="tx1"/>
                </a:solidFill>
                <a:latin typeface="Arial" charset="0"/>
              </a:rPr>
              <a:t>Obtaining HCUP Databases</a:t>
            </a:r>
          </a:p>
          <a:p>
            <a:r>
              <a:rPr lang="en-US" sz="2400" b="1">
                <a:solidFill>
                  <a:schemeClr val="tx2"/>
                </a:solidFill>
                <a:latin typeface="Arial" charset="0"/>
              </a:rPr>
              <a:t>The HCUP Tools and Products</a:t>
            </a:r>
          </a:p>
          <a:p>
            <a:pPr lvl="1"/>
            <a:r>
              <a:rPr lang="en-US" sz="2000" b="1">
                <a:solidFill>
                  <a:schemeClr val="tx2"/>
                </a:solidFill>
                <a:latin typeface="Arial" charset="0"/>
              </a:rPr>
              <a:t>Software Tools</a:t>
            </a:r>
          </a:p>
          <a:p>
            <a:pPr lvl="1"/>
            <a:r>
              <a:rPr lang="en-US" sz="2000">
                <a:solidFill>
                  <a:schemeClr val="tx1"/>
                </a:solidFill>
                <a:latin typeface="Arial" charset="0"/>
              </a:rPr>
              <a:t>Supplemental Files</a:t>
            </a:r>
          </a:p>
          <a:p>
            <a:pPr lvl="1"/>
            <a:r>
              <a:rPr lang="en-US" sz="2000">
                <a:solidFill>
                  <a:schemeClr val="tx1"/>
                </a:solidFill>
                <a:latin typeface="Arial" charset="0"/>
              </a:rPr>
              <a:t>Online Tools</a:t>
            </a:r>
          </a:p>
          <a:p>
            <a:pPr lvl="1"/>
            <a:r>
              <a:rPr lang="en-US" sz="2000">
                <a:solidFill>
                  <a:schemeClr val="tx1"/>
                </a:solidFill>
                <a:latin typeface="Arial" charset="0"/>
              </a:rPr>
              <a:t>Methods Reports</a:t>
            </a:r>
          </a:p>
          <a:p>
            <a:r>
              <a:rPr lang="en-US" sz="2400">
                <a:latin typeface="Arial" charset="0"/>
              </a:rPr>
              <a:t>Additional HCUP Resources</a:t>
            </a:r>
          </a:p>
        </p:txBody>
      </p:sp>
      <p:sp>
        <p:nvSpPr>
          <p:cNvPr id="8397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0C06855B-AC14-8544-BC7B-7306B426DC2A}" type="slidenum">
              <a:rPr lang="en-US" sz="1200"/>
              <a:pPr/>
              <a:t>58</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519238"/>
            <a:ext cx="8091488" cy="2895600"/>
          </a:xfrm>
        </p:spPr>
        <p:txBody>
          <a:bodyPr/>
          <a:lstStyle/>
          <a:p>
            <a:pPr>
              <a:lnSpc>
                <a:spcPct val="100000"/>
              </a:lnSpc>
              <a:spcBef>
                <a:spcPts val="600"/>
              </a:spcBef>
              <a:spcAft>
                <a:spcPts val="0"/>
              </a:spcAft>
              <a:buFont typeface="Wingdings" pitchFamily="2" charset="2"/>
              <a:buChar char="n"/>
              <a:defRPr/>
            </a:pPr>
            <a:r>
              <a:rPr lang="en-US" sz="2400" dirty="0" smtClean="0">
                <a:ea typeface="+mn-ea"/>
              </a:rPr>
              <a:t>Clinical Classifications Software</a:t>
            </a:r>
          </a:p>
          <a:p>
            <a:pPr>
              <a:lnSpc>
                <a:spcPct val="100000"/>
              </a:lnSpc>
              <a:spcBef>
                <a:spcPts val="600"/>
              </a:spcBef>
              <a:spcAft>
                <a:spcPts val="0"/>
              </a:spcAft>
              <a:buFont typeface="Wingdings" pitchFamily="2" charset="2"/>
              <a:buChar char="n"/>
              <a:defRPr/>
            </a:pPr>
            <a:r>
              <a:rPr lang="en-US" sz="2400" dirty="0" smtClean="0">
                <a:ea typeface="+mn-ea"/>
              </a:rPr>
              <a:t>Procedure Classes</a:t>
            </a:r>
          </a:p>
          <a:p>
            <a:pPr>
              <a:lnSpc>
                <a:spcPct val="100000"/>
              </a:lnSpc>
              <a:spcBef>
                <a:spcPts val="600"/>
              </a:spcBef>
              <a:spcAft>
                <a:spcPts val="0"/>
              </a:spcAft>
              <a:buFont typeface="Wingdings" pitchFamily="2" charset="2"/>
              <a:buChar char="n"/>
              <a:defRPr/>
            </a:pPr>
            <a:r>
              <a:rPr lang="en-US" sz="2400" dirty="0" smtClean="0">
                <a:ea typeface="+mn-ea"/>
              </a:rPr>
              <a:t>Chronic Condition Indicator</a:t>
            </a:r>
          </a:p>
          <a:p>
            <a:pPr>
              <a:lnSpc>
                <a:spcPct val="100000"/>
              </a:lnSpc>
              <a:spcBef>
                <a:spcPts val="600"/>
              </a:spcBef>
              <a:spcAft>
                <a:spcPts val="0"/>
              </a:spcAft>
              <a:buFont typeface="Wingdings" pitchFamily="2" charset="2"/>
              <a:buChar char="n"/>
              <a:defRPr/>
            </a:pPr>
            <a:r>
              <a:rPr lang="en-US" sz="2400" dirty="0" smtClean="0">
                <a:ea typeface="+mn-ea"/>
              </a:rPr>
              <a:t>Comorbidity Software</a:t>
            </a:r>
          </a:p>
          <a:p>
            <a:pPr>
              <a:lnSpc>
                <a:spcPct val="100000"/>
              </a:lnSpc>
              <a:spcBef>
                <a:spcPts val="600"/>
              </a:spcBef>
              <a:spcAft>
                <a:spcPts val="0"/>
              </a:spcAft>
              <a:buFont typeface="Wingdings" pitchFamily="2" charset="2"/>
              <a:buChar char="n"/>
              <a:defRPr/>
            </a:pPr>
            <a:r>
              <a:rPr lang="en-US" sz="2400" dirty="0" smtClean="0">
                <a:ea typeface="+mn-ea"/>
              </a:rPr>
              <a:t>Utilization Flags</a:t>
            </a:r>
          </a:p>
          <a:p>
            <a:pPr>
              <a:lnSpc>
                <a:spcPct val="100000"/>
              </a:lnSpc>
              <a:spcBef>
                <a:spcPts val="600"/>
              </a:spcBef>
              <a:spcAft>
                <a:spcPts val="0"/>
              </a:spcAft>
              <a:buFont typeface="Wingdings" pitchFamily="2" charset="2"/>
              <a:buChar char="n"/>
              <a:defRPr/>
            </a:pPr>
            <a:r>
              <a:rPr lang="en-US" sz="2400" dirty="0" smtClean="0">
                <a:ea typeface="+mn-ea"/>
              </a:rPr>
              <a:t>AHRQ Quality Indicators</a:t>
            </a:r>
          </a:p>
          <a:p>
            <a:pPr marL="928688" lvl="2" indent="-465138">
              <a:lnSpc>
                <a:spcPct val="100000"/>
              </a:lnSpc>
              <a:spcBef>
                <a:spcPts val="600"/>
              </a:spcBef>
              <a:spcAft>
                <a:spcPts val="0"/>
              </a:spcAft>
              <a:buFont typeface="Arial" pitchFamily="34" charset="0"/>
              <a:buChar char="–"/>
              <a:defRPr/>
            </a:pPr>
            <a:r>
              <a:rPr lang="en-US" dirty="0" smtClean="0">
                <a:ea typeface="+mn-ea"/>
                <a:cs typeface="+mn-cs"/>
              </a:rPr>
              <a:t>Prevention Quality Indicators</a:t>
            </a:r>
          </a:p>
          <a:p>
            <a:pPr marL="928688" lvl="2" indent="-465138">
              <a:lnSpc>
                <a:spcPct val="100000"/>
              </a:lnSpc>
              <a:spcBef>
                <a:spcPts val="600"/>
              </a:spcBef>
              <a:spcAft>
                <a:spcPts val="0"/>
              </a:spcAft>
              <a:buFont typeface="Arial" pitchFamily="34" charset="0"/>
              <a:buChar char="–"/>
              <a:defRPr/>
            </a:pPr>
            <a:r>
              <a:rPr lang="en-US" dirty="0" smtClean="0">
                <a:ea typeface="+mn-ea"/>
                <a:cs typeface="+mn-cs"/>
              </a:rPr>
              <a:t>Inpatient Quality Indicators</a:t>
            </a:r>
          </a:p>
          <a:p>
            <a:pPr marL="928688" lvl="2" indent="-465138">
              <a:lnSpc>
                <a:spcPct val="100000"/>
              </a:lnSpc>
              <a:spcBef>
                <a:spcPts val="600"/>
              </a:spcBef>
              <a:spcAft>
                <a:spcPts val="0"/>
              </a:spcAft>
              <a:buFont typeface="Arial" pitchFamily="34" charset="0"/>
              <a:buChar char="–"/>
              <a:defRPr/>
            </a:pPr>
            <a:r>
              <a:rPr lang="en-US" dirty="0" smtClean="0">
                <a:ea typeface="+mn-ea"/>
                <a:cs typeface="+mn-cs"/>
              </a:rPr>
              <a:t>Patient Safety Indicators</a:t>
            </a:r>
          </a:p>
          <a:p>
            <a:pPr marL="928688" lvl="2" indent="-465138">
              <a:lnSpc>
                <a:spcPct val="100000"/>
              </a:lnSpc>
              <a:spcBef>
                <a:spcPts val="600"/>
              </a:spcBef>
              <a:spcAft>
                <a:spcPts val="0"/>
              </a:spcAft>
              <a:buFont typeface="Arial" pitchFamily="34" charset="0"/>
              <a:buChar char="–"/>
              <a:defRPr/>
            </a:pPr>
            <a:r>
              <a:rPr lang="en-US" dirty="0" smtClean="0">
                <a:ea typeface="+mn-ea"/>
                <a:cs typeface="+mn-cs"/>
              </a:rPr>
              <a:t>Pediatric Indicators</a:t>
            </a:r>
            <a:endParaRPr lang="en-US" dirty="0" smtClean="0"/>
          </a:p>
          <a:p>
            <a:pPr>
              <a:lnSpc>
                <a:spcPct val="100000"/>
              </a:lnSpc>
              <a:spcBef>
                <a:spcPts val="600"/>
              </a:spcBef>
              <a:spcAft>
                <a:spcPts val="0"/>
              </a:spcAft>
              <a:buFont typeface="Wingdings" pitchFamily="2" charset="2"/>
              <a:buChar char="n"/>
              <a:defRPr/>
            </a:pPr>
            <a:endParaRPr lang="en-US" sz="2400" dirty="0" smtClean="0">
              <a:ea typeface="+mn-ea"/>
            </a:endParaRPr>
          </a:p>
          <a:p>
            <a:pPr>
              <a:lnSpc>
                <a:spcPct val="100000"/>
              </a:lnSpc>
              <a:spcBef>
                <a:spcPts val="600"/>
              </a:spcBef>
              <a:spcAft>
                <a:spcPts val="0"/>
              </a:spcAft>
              <a:buFont typeface="Wingdings" pitchFamily="2" charset="2"/>
              <a:buChar char="n"/>
              <a:defRPr/>
            </a:pPr>
            <a:endParaRPr lang="en-US" sz="2400" b="1" dirty="0" smtClean="0">
              <a:ea typeface="+mn-ea"/>
            </a:endParaRPr>
          </a:p>
        </p:txBody>
      </p:sp>
      <p:sp>
        <p:nvSpPr>
          <p:cNvPr id="84995"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5A3561EC-7ECD-2141-BAFA-1F5CD542A51E}" type="slidenum">
              <a:rPr lang="en-US" sz="1200"/>
              <a:pPr/>
              <a:t>59</a:t>
            </a:fld>
            <a:endParaRPr lang="en-US" sz="1200"/>
          </a:p>
        </p:txBody>
      </p:sp>
      <p:sp>
        <p:nvSpPr>
          <p:cNvPr id="6" name="Rectangle 2"/>
          <p:cNvSpPr>
            <a:spLocks noGrp="1" noChangeArrowheads="1"/>
          </p:cNvSpPr>
          <p:nvPr>
            <p:ph type="title"/>
          </p:nvPr>
        </p:nvSpPr>
        <p:spPr>
          <a:xfrm>
            <a:off x="1528763" y="254000"/>
            <a:ext cx="6086475" cy="768350"/>
          </a:xfrm>
        </p:spPr>
        <p:txBody>
          <a:bodyPr/>
          <a:lstStyle/>
          <a:p>
            <a:pPr eaLnBrk="1" hangingPunct="1"/>
            <a:r>
              <a:rPr lang="en-US" dirty="0">
                <a:latin typeface="Arial" charset="0"/>
              </a:rPr>
              <a:t>Software Tools</a:t>
            </a:r>
          </a:p>
        </p:txBody>
      </p:sp>
      <p:grpSp>
        <p:nvGrpSpPr>
          <p:cNvPr id="2" name="Group 1" descr="Software tools"/>
          <p:cNvGrpSpPr/>
          <p:nvPr/>
        </p:nvGrpSpPr>
        <p:grpSpPr>
          <a:xfrm>
            <a:off x="5578475" y="3514571"/>
            <a:ext cx="2815662" cy="3144992"/>
            <a:chOff x="5578475" y="3514571"/>
            <a:chExt cx="2815662" cy="3144992"/>
          </a:xfrm>
        </p:grpSpPr>
        <p:pic>
          <p:nvPicPr>
            <p:cNvPr id="5" name="Picture 9"/>
            <p:cNvPicPr>
              <a:picLocks noChangeAspect="1" noChangeArrowheads="1"/>
            </p:cNvPicPr>
            <p:nvPr/>
          </p:nvPicPr>
          <p:blipFill>
            <a:blip r:embed="rId3" cstate="print"/>
            <a:srcRect l="14400" t="3200" r="16800" b="2400"/>
            <a:stretch>
              <a:fillRect/>
            </a:stretch>
          </p:blipFill>
          <p:spPr bwMode="auto">
            <a:xfrm>
              <a:off x="6833624" y="3514571"/>
              <a:ext cx="1560513" cy="214153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4998" name="Picture 7"/>
            <p:cNvPicPr>
              <a:picLocks noChangeAspect="1" noChangeArrowheads="1"/>
            </p:cNvPicPr>
            <p:nvPr/>
          </p:nvPicPr>
          <p:blipFill>
            <a:blip r:embed="rId4">
              <a:extLst>
                <a:ext uri="{28A0092B-C50C-407E-A947-70E740481C1C}">
                  <a14:useLocalDpi xmlns:a14="http://schemas.microsoft.com/office/drawing/2010/main" val="0"/>
                </a:ext>
              </a:extLst>
            </a:blip>
            <a:srcRect l="12666" t="2667" r="12000" b="2667"/>
            <a:stretch>
              <a:fillRect/>
            </a:stretch>
          </p:blipFill>
          <p:spPr bwMode="auto">
            <a:xfrm>
              <a:off x="5578475" y="4413250"/>
              <a:ext cx="1785938"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514350" y="1554163"/>
            <a:ext cx="8115300" cy="3956050"/>
          </a:xfrm>
          <a:prstGeom prst="rect">
            <a:avLst/>
          </a:prstGeom>
          <a:solidFill>
            <a:schemeClr val="tx1"/>
          </a:solidFill>
          <a:ln w="9525">
            <a:solidFill>
              <a:schemeClr val="tx1"/>
            </a:solidFill>
            <a:round/>
            <a:headEnd/>
            <a:tailEnd/>
          </a:ln>
          <a:effectLst>
            <a:outerShdw blurRad="63500" dist="38100" dir="2700000" algn="tl" rotWithShape="0">
              <a:srgbClr val="000000">
                <a:alpha val="39999"/>
              </a:srgbClr>
            </a:outerShdw>
          </a:effectLst>
        </p:spPr>
        <p:txBody>
          <a:bodyPr wrap="none" anchor="ctr"/>
          <a:lstStyle/>
          <a:p>
            <a:pPr algn="ctr">
              <a:spcBef>
                <a:spcPct val="30000"/>
              </a:spcBef>
              <a:defRPr/>
            </a:pPr>
            <a:endParaRPr lang="en-US">
              <a:ea typeface="+mn-ea"/>
            </a:endParaRPr>
          </a:p>
        </p:txBody>
      </p:sp>
      <p:sp>
        <p:nvSpPr>
          <p:cNvPr id="1153026" name="Rectangle 2"/>
          <p:cNvSpPr>
            <a:spLocks noGrp="1" noChangeArrowheads="1"/>
          </p:cNvSpPr>
          <p:nvPr>
            <p:ph type="title"/>
          </p:nvPr>
        </p:nvSpPr>
        <p:spPr>
          <a:xfrm>
            <a:off x="1625600" y="203200"/>
            <a:ext cx="6088063" cy="996950"/>
          </a:xfrm>
        </p:spPr>
        <p:txBody>
          <a:bodyPr/>
          <a:lstStyle/>
          <a:p>
            <a:pPr eaLnBrk="1" hangingPunct="1"/>
            <a:r>
              <a:rPr lang="en-US" dirty="0">
                <a:latin typeface="Arial" charset="0"/>
              </a:rPr>
              <a:t>Why Do We Need Another</a:t>
            </a:r>
            <a:br>
              <a:rPr lang="en-US" dirty="0">
                <a:latin typeface="Arial" charset="0"/>
              </a:rPr>
            </a:br>
            <a:r>
              <a:rPr lang="en-US" dirty="0">
                <a:latin typeface="Arial" charset="0"/>
              </a:rPr>
              <a:t>Hospital Data Source?</a:t>
            </a:r>
          </a:p>
        </p:txBody>
      </p:sp>
      <p:sp>
        <p:nvSpPr>
          <p:cNvPr id="317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2F82C0E6-16E5-6349-B285-86E1A81F2BD6}" type="slidenum">
              <a:rPr lang="en-US" sz="1200"/>
              <a:pPr/>
              <a:t>6</a:t>
            </a:fld>
            <a:endParaRPr lang="en-US" sz="1200"/>
          </a:p>
        </p:txBody>
      </p:sp>
      <p:graphicFrame>
        <p:nvGraphicFramePr>
          <p:cNvPr id="5" name="Table 4" title="Hospital Data Source"/>
          <p:cNvGraphicFramePr>
            <a:graphicFrameLocks noGrp="1"/>
          </p:cNvGraphicFramePr>
          <p:nvPr>
            <p:extLst>
              <p:ext uri="{D42A27DB-BD31-4B8C-83A1-F6EECF244321}">
                <p14:modId xmlns:p14="http://schemas.microsoft.com/office/powerpoint/2010/main" val="1353475183"/>
              </p:ext>
            </p:extLst>
          </p:nvPr>
        </p:nvGraphicFramePr>
        <p:xfrm>
          <a:off x="595313" y="1635125"/>
          <a:ext cx="7953375" cy="3790950"/>
        </p:xfrm>
        <a:graphic>
          <a:graphicData uri="http://schemas.openxmlformats.org/drawingml/2006/table">
            <a:tbl>
              <a:tblPr firstRow="1" bandRow="1">
                <a:tableStyleId>{8EC20E35-A176-4012-BC5E-935CFFF8708E}</a:tableStyleId>
              </a:tblPr>
              <a:tblGrid>
                <a:gridCol w="5769246"/>
                <a:gridCol w="2184129"/>
              </a:tblGrid>
              <a:tr h="651300">
                <a:tc>
                  <a:txBody>
                    <a:bodyPr/>
                    <a:lstStyle/>
                    <a:p>
                      <a:r>
                        <a:rPr lang="en-US" sz="2400" dirty="0" smtClean="0"/>
                        <a:t>Hospital Data Source</a:t>
                      </a:r>
                      <a:endParaRPr lang="en-US" sz="2400" dirty="0">
                        <a:solidFill>
                          <a:schemeClr val="accent4">
                            <a:lumMod val="10000"/>
                          </a:schemeClr>
                        </a:solidFill>
                      </a:endParaRPr>
                    </a:p>
                  </a:txBody>
                  <a:tcPr marL="91443" marR="91443" marT="45723" marB="45723" anchor="ctr"/>
                </a:tc>
                <a:tc>
                  <a:txBody>
                    <a:bodyPr/>
                    <a:lstStyle/>
                    <a:p>
                      <a:r>
                        <a:rPr lang="en-US" sz="2400" dirty="0" smtClean="0"/>
                        <a:t>Description</a:t>
                      </a:r>
                      <a:endParaRPr lang="en-US" sz="2400" dirty="0">
                        <a:solidFill>
                          <a:schemeClr val="accent4">
                            <a:lumMod val="10000"/>
                          </a:schemeClr>
                        </a:solidFill>
                      </a:endParaRPr>
                    </a:p>
                  </a:txBody>
                  <a:tcPr marL="91443" marR="91443" marT="45723" marB="45723" anchor="ctr"/>
                </a:tc>
              </a:tr>
              <a:tr h="1280246">
                <a:tc>
                  <a:txBody>
                    <a:bodyPr/>
                    <a:lstStyle/>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800" u="none" strike="noStrike" cap="none" normalizeH="0" baseline="0" dirty="0" smtClean="0">
                          <a:ln>
                            <a:noFill/>
                          </a:ln>
                          <a:effectLst/>
                        </a:rPr>
                        <a:t>National Hospital Discharge Survey (NHDS) </a:t>
                      </a:r>
                    </a:p>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800" u="none" strike="noStrike" cap="none" normalizeH="0" baseline="0" dirty="0" smtClean="0">
                          <a:ln>
                            <a:noFill/>
                          </a:ln>
                          <a:effectLst/>
                        </a:rPr>
                        <a:t>National Hospital Ambulatory Care Survey (NHAMCS)</a:t>
                      </a:r>
                    </a:p>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600" u="none" strike="noStrike" cap="none" normalizeH="0" baseline="0" dirty="0" smtClean="0">
                          <a:ln>
                            <a:noFill/>
                          </a:ln>
                          <a:effectLst/>
                        </a:rPr>
                        <a:t>Centers for Disease Control and Prevention (CDC)</a:t>
                      </a:r>
                    </a:p>
                    <a:p>
                      <a:endParaRPr lang="en-US" sz="1600" dirty="0">
                        <a:solidFill>
                          <a:schemeClr val="accent4">
                            <a:lumMod val="10000"/>
                          </a:schemeClr>
                        </a:solidFill>
                        <a:effectLst/>
                      </a:endParaRPr>
                    </a:p>
                  </a:txBody>
                  <a:tcPr marL="91443" marR="91443"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effectLst/>
                          <a:sym typeface="Wingdings" pitchFamily="2" charset="2"/>
                        </a:rPr>
                        <a:t></a:t>
                      </a:r>
                      <a:r>
                        <a:rPr kumimoji="0" lang="en-US" sz="1800" u="none" strike="noStrike" cap="none" normalizeH="0" baseline="0" dirty="0" smtClean="0">
                          <a:ln>
                            <a:noFill/>
                          </a:ln>
                          <a:effectLst/>
                        </a:rPr>
                        <a:t>Samples</a:t>
                      </a:r>
                    </a:p>
                    <a:p>
                      <a:endParaRPr lang="en-US" sz="1800" dirty="0">
                        <a:solidFill>
                          <a:schemeClr val="accent4">
                            <a:lumMod val="10000"/>
                          </a:schemeClr>
                        </a:solidFill>
                        <a:effectLst/>
                      </a:endParaRPr>
                    </a:p>
                  </a:txBody>
                  <a:tcPr marL="91443" marR="91443" marT="45723" marB="45723"/>
                </a:tc>
              </a:tr>
              <a:tr h="929702">
                <a:tc>
                  <a:txBody>
                    <a:bodyPr/>
                    <a:lstStyle/>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800" u="none" strike="noStrike" cap="none" normalizeH="0" baseline="0" dirty="0" smtClean="0">
                          <a:ln>
                            <a:noFill/>
                          </a:ln>
                          <a:effectLst/>
                        </a:rPr>
                        <a:t>Medical Expenditure Panel Survey (MEPS)</a:t>
                      </a:r>
                    </a:p>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600" u="none" strike="noStrike" cap="none" normalizeH="0" baseline="0" dirty="0" smtClean="0">
                          <a:ln>
                            <a:noFill/>
                          </a:ln>
                          <a:effectLst/>
                        </a:rPr>
                        <a:t>Agency for Healthcare Research and Quality (AHRQ)</a:t>
                      </a:r>
                    </a:p>
                    <a:p>
                      <a:endParaRPr lang="en-US" sz="1600" dirty="0">
                        <a:solidFill>
                          <a:schemeClr val="accent4">
                            <a:lumMod val="10000"/>
                          </a:schemeClr>
                        </a:solidFill>
                        <a:effectLst/>
                      </a:endParaRPr>
                    </a:p>
                  </a:txBody>
                  <a:tcPr marL="91443" marR="91443"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effectLst/>
                          <a:sym typeface="Wingdings" pitchFamily="2" charset="2"/>
                        </a:rPr>
                        <a:t></a:t>
                      </a:r>
                      <a:r>
                        <a:rPr kumimoji="0" lang="en-US" sz="1800" u="none" strike="noStrike" cap="none" normalizeH="0" baseline="0" dirty="0" smtClean="0">
                          <a:ln>
                            <a:noFill/>
                          </a:ln>
                          <a:effectLst/>
                        </a:rPr>
                        <a:t>Survey</a:t>
                      </a:r>
                    </a:p>
                    <a:p>
                      <a:endParaRPr lang="en-US" sz="1800" dirty="0">
                        <a:solidFill>
                          <a:schemeClr val="accent4">
                            <a:lumMod val="10000"/>
                          </a:schemeClr>
                        </a:solidFill>
                        <a:effectLst/>
                      </a:endParaRPr>
                    </a:p>
                  </a:txBody>
                  <a:tcPr marL="91443" marR="91443" marT="45723" marB="45723"/>
                </a:tc>
              </a:tr>
              <a:tr h="929702">
                <a:tc>
                  <a:txBody>
                    <a:bodyPr/>
                    <a:lstStyle/>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800" u="none" strike="noStrike" cap="none" normalizeH="0" baseline="0" dirty="0" smtClean="0">
                          <a:ln>
                            <a:noFill/>
                          </a:ln>
                          <a:effectLst/>
                        </a:rPr>
                        <a:t>Medicare Provider Analysis and Review (</a:t>
                      </a:r>
                      <a:r>
                        <a:rPr kumimoji="0" lang="en-US" sz="1800" u="none" strike="noStrike" cap="none" normalizeH="0" baseline="0" dirty="0" err="1" smtClean="0">
                          <a:ln>
                            <a:noFill/>
                          </a:ln>
                          <a:effectLst/>
                        </a:rPr>
                        <a:t>MedPAR</a:t>
                      </a:r>
                      <a:r>
                        <a:rPr kumimoji="0" lang="en-US" sz="1800" u="none" strike="noStrike" cap="none" normalizeH="0" baseline="0" dirty="0" smtClean="0">
                          <a:ln>
                            <a:noFill/>
                          </a:ln>
                          <a:effectLst/>
                        </a:rPr>
                        <a:t>) </a:t>
                      </a:r>
                    </a:p>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600" u="none" strike="noStrike" cap="none" normalizeH="0" baseline="0" dirty="0" smtClean="0">
                          <a:ln>
                            <a:noFill/>
                          </a:ln>
                          <a:effectLst/>
                        </a:rPr>
                        <a:t>Centers for Medicare and Medicaid Services (CMS)</a:t>
                      </a:r>
                    </a:p>
                    <a:p>
                      <a:endParaRPr lang="en-US" sz="1600" dirty="0">
                        <a:solidFill>
                          <a:schemeClr val="accent4">
                            <a:lumMod val="10000"/>
                          </a:schemeClr>
                        </a:solidFill>
                        <a:effectLst/>
                      </a:endParaRPr>
                    </a:p>
                  </a:txBody>
                  <a:tcPr marL="91443" marR="91443" marT="45723" marB="45723"/>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u="none" strike="noStrike" cap="none" normalizeH="0" baseline="0" dirty="0" smtClean="0">
                          <a:ln>
                            <a:noFill/>
                          </a:ln>
                          <a:effectLst/>
                          <a:sym typeface="Wingdings" pitchFamily="2" charset="2"/>
                        </a:rPr>
                        <a:t></a:t>
                      </a:r>
                      <a:r>
                        <a:rPr kumimoji="0" lang="en-US" sz="1800" u="none" strike="noStrike" cap="none" normalizeH="0" baseline="0" dirty="0" smtClean="0">
                          <a:ln>
                            <a:noFill/>
                          </a:ln>
                          <a:effectLst/>
                        </a:rPr>
                        <a:t>Medicare Claims</a:t>
                      </a:r>
                    </a:p>
                    <a:p>
                      <a:endParaRPr lang="en-US" sz="1800" dirty="0">
                        <a:solidFill>
                          <a:schemeClr val="accent4">
                            <a:lumMod val="10000"/>
                          </a:schemeClr>
                        </a:solidFill>
                        <a:effectLst/>
                      </a:endParaRPr>
                    </a:p>
                  </a:txBody>
                  <a:tcPr marL="91443" marR="91443" marT="45723" marB="45723"/>
                </a:tc>
              </a:tr>
            </a:tbl>
          </a:graphicData>
        </a:graphic>
      </p:graphicFrame>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9314" name="Rectangle 2"/>
          <p:cNvSpPr>
            <a:spLocks noGrp="1" noChangeArrowheads="1"/>
          </p:cNvSpPr>
          <p:nvPr>
            <p:ph type="title" idx="4294967295"/>
          </p:nvPr>
        </p:nvSpPr>
        <p:spPr/>
        <p:txBody>
          <a:bodyPr/>
          <a:lstStyle/>
          <a:p>
            <a:pPr eaLnBrk="1" hangingPunct="1"/>
            <a:r>
              <a:rPr lang="en-US" dirty="0">
                <a:latin typeface="Arial" charset="0"/>
              </a:rPr>
              <a:t>ICD and CPT: The Clinical Backbone of Claims Data</a:t>
            </a:r>
          </a:p>
        </p:txBody>
      </p:sp>
      <p:sp>
        <p:nvSpPr>
          <p:cNvPr id="1549315" name="Rectangle 3"/>
          <p:cNvSpPr>
            <a:spLocks noGrp="1" noChangeArrowheads="1"/>
          </p:cNvSpPr>
          <p:nvPr>
            <p:ph type="body" sz="half" idx="4294967295"/>
          </p:nvPr>
        </p:nvSpPr>
        <p:spPr>
          <a:xfrm>
            <a:off x="354013" y="1817688"/>
            <a:ext cx="4114800" cy="4137025"/>
          </a:xfrm>
        </p:spPr>
        <p:txBody>
          <a:bodyPr/>
          <a:lstStyle/>
          <a:p>
            <a:pPr eaLnBrk="1" hangingPunct="1">
              <a:buFont typeface="Wingdings" pitchFamily="2" charset="2"/>
              <a:buChar char="n"/>
              <a:defRPr/>
            </a:pPr>
            <a:r>
              <a:rPr lang="en-US" sz="2400" dirty="0" smtClean="0">
                <a:ea typeface="+mn-ea"/>
              </a:rPr>
              <a:t>ICD-9-CM Diagnosis and Procedures Codes</a:t>
            </a:r>
          </a:p>
          <a:p>
            <a:pPr marL="742950" lvl="1" indent="-285750" eaLnBrk="1" hangingPunct="1">
              <a:defRPr/>
            </a:pPr>
            <a:r>
              <a:rPr lang="en-US" sz="2000" dirty="0" smtClean="0"/>
              <a:t>Included in both inpatient and outpatient databases</a:t>
            </a:r>
          </a:p>
          <a:p>
            <a:pPr eaLnBrk="1" hangingPunct="1">
              <a:buFont typeface="Wingdings" pitchFamily="2" charset="2"/>
              <a:buChar char="n"/>
              <a:defRPr/>
            </a:pPr>
            <a:r>
              <a:rPr lang="en-US" sz="2400" dirty="0" smtClean="0">
                <a:ea typeface="+mn-ea"/>
              </a:rPr>
              <a:t>Common Procedural Terminology (CPT) and Healthcare Common Procedure Coding System (HCPCS)</a:t>
            </a:r>
          </a:p>
          <a:p>
            <a:pPr marL="742950" lvl="1" indent="-285750" eaLnBrk="1" hangingPunct="1">
              <a:defRPr/>
            </a:pPr>
            <a:r>
              <a:rPr lang="en-US" sz="2000" dirty="0" smtClean="0"/>
              <a:t>Procedure coding for outpatient data</a:t>
            </a:r>
          </a:p>
          <a:p>
            <a:pPr eaLnBrk="1" hangingPunct="1">
              <a:buFont typeface="Wingdings" pitchFamily="2" charset="2"/>
              <a:buChar char="n"/>
              <a:defRPr/>
            </a:pPr>
            <a:endParaRPr lang="en-US" sz="2400" dirty="0" smtClean="0">
              <a:ea typeface="+mn-ea"/>
            </a:endParaRPr>
          </a:p>
          <a:p>
            <a:pPr eaLnBrk="1" hangingPunct="1">
              <a:buFont typeface="Wingdings" pitchFamily="2" charset="2"/>
              <a:buChar char="n"/>
              <a:defRPr/>
            </a:pPr>
            <a:endParaRPr lang="en-US" sz="2400" dirty="0" smtClean="0">
              <a:ea typeface="+mn-ea"/>
            </a:endParaRPr>
          </a:p>
        </p:txBody>
      </p:sp>
      <p:sp>
        <p:nvSpPr>
          <p:cNvPr id="86020" name="Slide Number Placeholder 5"/>
          <p:cNvSpPr txBox="1">
            <a:spLocks noGrp="1"/>
          </p:cNvSpPr>
          <p:nvPr/>
        </p:nvSpPr>
        <p:spPr bwMode="auto">
          <a:xfrm>
            <a:off x="304800" y="6400800"/>
            <a:ext cx="5746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a:fld id="{0293D0BE-431D-FF45-A48B-32B068A6FA44}" type="slidenum">
              <a:rPr lang="en-US" sz="1200"/>
              <a:pPr algn="ctr"/>
              <a:t>60</a:t>
            </a:fld>
            <a:endParaRPr lang="en-US" sz="1200"/>
          </a:p>
        </p:txBody>
      </p:sp>
      <p:grpSp>
        <p:nvGrpSpPr>
          <p:cNvPr id="2" name="Group 1" descr="Software tools"/>
          <p:cNvGrpSpPr/>
          <p:nvPr/>
        </p:nvGrpSpPr>
        <p:grpSpPr>
          <a:xfrm>
            <a:off x="4784725" y="1562100"/>
            <a:ext cx="3910013" cy="3648075"/>
            <a:chOff x="4784725" y="1562100"/>
            <a:chExt cx="3910013" cy="3648075"/>
          </a:xfrm>
        </p:grpSpPr>
        <p:pic>
          <p:nvPicPr>
            <p:cNvPr id="86021" name="Picture 9" descr="ICD-9-CM Coding Handbook, Without Answers, 2011 Revised Edition (Brown, ICD-9-CM Coding Handbook Without Answer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11111" r="11555"/>
            <a:stretch>
              <a:fillRect/>
            </a:stretch>
          </p:blipFill>
          <p:spPr bwMode="auto">
            <a:xfrm>
              <a:off x="5924550" y="1562100"/>
              <a:ext cx="1682750" cy="217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2" name="Picture 15" descr="HCPCS 2011 Coder's Choic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l="14223" r="14667"/>
            <a:stretch>
              <a:fillRect/>
            </a:stretch>
          </p:blipFill>
          <p:spPr bwMode="auto">
            <a:xfrm>
              <a:off x="7254875" y="2662238"/>
              <a:ext cx="1439863" cy="202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3" name="Picture 7"/>
            <p:cNvPicPr>
              <a:picLocks noChangeAspect="1" noChangeArrowheads="1"/>
            </p:cNvPicPr>
            <p:nvPr/>
          </p:nvPicPr>
          <p:blipFill>
            <a:blip r:embed="rId7">
              <a:extLst>
                <a:ext uri="{28A0092B-C50C-407E-A947-70E740481C1C}">
                  <a14:useLocalDpi xmlns:a14="http://schemas.microsoft.com/office/drawing/2010/main" val="0"/>
                </a:ext>
              </a:extLst>
            </a:blip>
            <a:srcRect l="12666" t="2667" r="12000" b="2667"/>
            <a:stretch>
              <a:fillRect/>
            </a:stretch>
          </p:blipFill>
          <p:spPr bwMode="auto">
            <a:xfrm>
              <a:off x="4784725" y="2963863"/>
              <a:ext cx="1785938"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pPr eaLnBrk="1" hangingPunct="1"/>
            <a:r>
              <a:rPr lang="en-US" dirty="0">
                <a:latin typeface="Arial" charset="0"/>
              </a:rPr>
              <a:t>Clinical Classifications Software (CCS)</a:t>
            </a:r>
          </a:p>
        </p:txBody>
      </p:sp>
      <p:sp>
        <p:nvSpPr>
          <p:cNvPr id="3" name="Content Placeholder 2"/>
          <p:cNvSpPr>
            <a:spLocks noGrp="1"/>
          </p:cNvSpPr>
          <p:nvPr>
            <p:ph idx="1"/>
          </p:nvPr>
        </p:nvSpPr>
        <p:spPr>
          <a:xfrm>
            <a:off x="609600" y="1443563"/>
            <a:ext cx="7993063" cy="2895600"/>
          </a:xfrm>
        </p:spPr>
        <p:txBody>
          <a:bodyPr/>
          <a:lstStyle/>
          <a:p>
            <a:pPr>
              <a:buFont typeface="Wingdings" pitchFamily="2" charset="2"/>
              <a:buChar char="n"/>
              <a:defRPr/>
            </a:pPr>
            <a:r>
              <a:rPr lang="en-US" sz="2400" dirty="0">
                <a:effectLst>
                  <a:outerShdw blurRad="38100" dist="38100" dir="2700000" algn="tl">
                    <a:srgbClr val="000000">
                      <a:alpha val="43137"/>
                    </a:srgbClr>
                  </a:outerShdw>
                </a:effectLst>
              </a:rPr>
              <a:t>Clusters diagnosis and procedure codes into categories</a:t>
            </a:r>
          </a:p>
          <a:p>
            <a:pPr marL="922338" lvl="1" indent="-465138">
              <a:buFont typeface="Wingdings" pitchFamily="2" charset="2"/>
              <a:buChar char="n"/>
              <a:defRPr/>
            </a:pPr>
            <a:r>
              <a:rPr lang="en-US" dirty="0">
                <a:effectLst>
                  <a:outerShdw blurRad="38100" dist="38100" dir="2700000" algn="tl">
                    <a:srgbClr val="000000">
                      <a:alpha val="43137"/>
                    </a:srgbClr>
                  </a:outerShdw>
                </a:effectLst>
              </a:rPr>
              <a:t>&gt;12,000 diagnosis codes </a:t>
            </a:r>
            <a:r>
              <a:rPr lang="en-US" dirty="0">
                <a:effectLst>
                  <a:outerShdw blurRad="38100" dist="38100" dir="2700000" algn="tl">
                    <a:srgbClr val="000000">
                      <a:alpha val="43137"/>
                    </a:srgbClr>
                  </a:outerShdw>
                </a:effectLst>
                <a:sym typeface="Wingdings" pitchFamily="2" charset="2"/>
              </a:rPr>
              <a:t> ~260 categories</a:t>
            </a:r>
          </a:p>
          <a:p>
            <a:pPr marL="922338" lvl="1" indent="-465138">
              <a:buFont typeface="Wingdings" pitchFamily="2" charset="2"/>
              <a:buChar char="n"/>
              <a:defRPr/>
            </a:pPr>
            <a:r>
              <a:rPr lang="en-US" dirty="0">
                <a:effectLst>
                  <a:outerShdw blurRad="38100" dist="38100" dir="2700000" algn="tl">
                    <a:srgbClr val="000000">
                      <a:alpha val="43137"/>
                    </a:srgbClr>
                  </a:outerShdw>
                </a:effectLst>
                <a:sym typeface="Wingdings" pitchFamily="2" charset="2"/>
              </a:rPr>
              <a:t>&gt; 4,000 procedure codes  ~230 categories</a:t>
            </a:r>
            <a:endParaRPr lang="en-US" dirty="0">
              <a:effectLst>
                <a:outerShdw blurRad="38100" dist="38100" dir="2700000" algn="tl">
                  <a:srgbClr val="000000">
                    <a:alpha val="43137"/>
                  </a:srgbClr>
                </a:outerShdw>
              </a:effectLst>
            </a:endParaRPr>
          </a:p>
          <a:p>
            <a:pPr>
              <a:buFont typeface="Wingdings" pitchFamily="2" charset="2"/>
              <a:buChar char="n"/>
              <a:defRPr/>
            </a:pPr>
            <a:r>
              <a:rPr lang="en-US" sz="2400" dirty="0">
                <a:effectLst>
                  <a:outerShdw blurRad="38100" dist="38100" dir="2700000" algn="tl">
                    <a:srgbClr val="000000">
                      <a:alpha val="43137"/>
                    </a:srgbClr>
                  </a:outerShdw>
                </a:effectLst>
              </a:rPr>
              <a:t>Useful </a:t>
            </a:r>
            <a:r>
              <a:rPr lang="en-US" sz="2400" dirty="0">
                <a:effectLst>
                  <a:outerShdw blurRad="38100" dist="38100" dir="2700000" algn="tl">
                    <a:srgbClr val="000000">
                      <a:alpha val="43137"/>
                    </a:srgbClr>
                  </a:outerShdw>
                </a:effectLst>
                <a:latin typeface="Arial" pitchFamily="34" charset="0"/>
              </a:rPr>
              <a:t>for presenting descriptive statistics, understanding </a:t>
            </a:r>
            <a:r>
              <a:rPr lang="en-US" sz="2400" dirty="0" smtClean="0">
                <a:effectLst>
                  <a:outerShdw blurRad="38100" dist="38100" dir="2700000" algn="tl">
                    <a:srgbClr val="000000">
                      <a:alpha val="43137"/>
                    </a:srgbClr>
                  </a:outerShdw>
                </a:effectLst>
                <a:latin typeface="Arial" pitchFamily="34" charset="0"/>
              </a:rPr>
              <a:t>patterns</a:t>
            </a:r>
            <a:endParaRPr lang="en-US" sz="2400" dirty="0">
              <a:effectLst>
                <a:outerShdw blurRad="38100" dist="38100" dir="2700000" algn="tl">
                  <a:srgbClr val="000000">
                    <a:alpha val="43137"/>
                  </a:srgbClr>
                </a:outerShdw>
              </a:effectLst>
            </a:endParaRPr>
          </a:p>
        </p:txBody>
      </p:sp>
      <p:sp>
        <p:nvSpPr>
          <p:cNvPr id="87042"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4B03F504-B12D-D841-AC3E-034257E84E4D}" type="slidenum">
              <a:rPr lang="en-US" sz="1200"/>
              <a:pPr/>
              <a:t>61</a:t>
            </a:fld>
            <a:endParaRPr lang="en-US" sz="1200"/>
          </a:p>
        </p:txBody>
      </p:sp>
      <p:grpSp>
        <p:nvGrpSpPr>
          <p:cNvPr id="2" name="Group 1" descr="CCS for ICD-9-CIM diagram"/>
          <p:cNvGrpSpPr/>
          <p:nvPr/>
        </p:nvGrpSpPr>
        <p:grpSpPr>
          <a:xfrm>
            <a:off x="969963" y="3919538"/>
            <a:ext cx="7772400" cy="2303462"/>
            <a:chOff x="969963" y="3919538"/>
            <a:chExt cx="7772400" cy="2303462"/>
          </a:xfrm>
        </p:grpSpPr>
        <p:sp>
          <p:nvSpPr>
            <p:cNvPr id="23" name="Text Box 32"/>
            <p:cNvSpPr txBox="1">
              <a:spLocks noChangeArrowheads="1"/>
            </p:cNvSpPr>
            <p:nvPr/>
          </p:nvSpPr>
          <p:spPr bwMode="auto">
            <a:xfrm>
              <a:off x="4156075" y="4514850"/>
              <a:ext cx="1762125" cy="1708150"/>
            </a:xfrm>
            <a:prstGeom prst="rect">
              <a:avLst/>
            </a:prstGeom>
            <a:noFill/>
            <a:ln w="9525" algn="ctr">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000">
                  <a:effectLst>
                    <a:outerShdw blurRad="38100" dist="38100" dir="2700000" algn="tl">
                      <a:srgbClr val="000000"/>
                    </a:outerShdw>
                  </a:effectLst>
                </a:rPr>
                <a:t>0031 0202 0223 0362 0380 0381 03810 03811 03819 0382 0383 03840 03841 03842 03843 03844 03849 0388 0389 0545 449 7907</a:t>
              </a:r>
            </a:p>
            <a:p>
              <a:pPr eaLnBrk="1" hangingPunct="1">
                <a:spcBef>
                  <a:spcPct val="50000"/>
                </a:spcBef>
              </a:pPr>
              <a:r>
                <a:rPr lang="en-US" sz="1000">
                  <a:effectLst>
                    <a:outerShdw blurRad="38100" dist="38100" dir="2700000" algn="tl">
                      <a:srgbClr val="000000"/>
                    </a:outerShdw>
                  </a:effectLst>
                </a:rPr>
                <a:t>0700 0701 0702 07020 07021 07022 07023 0703 07030 07031 07032 07033 0704 07041 07042 07043 07044 07049</a:t>
              </a:r>
            </a:p>
          </p:txBody>
        </p:sp>
        <p:sp>
          <p:nvSpPr>
            <p:cNvPr id="25" name="Text Box 5"/>
            <p:cNvSpPr txBox="1">
              <a:spLocks noChangeArrowheads="1"/>
            </p:cNvSpPr>
            <p:nvPr/>
          </p:nvSpPr>
          <p:spPr bwMode="auto">
            <a:xfrm>
              <a:off x="6367463" y="4003675"/>
              <a:ext cx="2052637" cy="368300"/>
            </a:xfrm>
            <a:prstGeom prst="rect">
              <a:avLst/>
            </a:prstGeom>
            <a:noFill/>
            <a:ln w="9525" algn="ctr">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800" b="1">
                  <a:effectLst>
                    <a:outerShdw blurRad="38100" dist="38100" dir="2700000" algn="tl">
                      <a:srgbClr val="000000"/>
                    </a:outerShdw>
                  </a:effectLst>
                </a:rPr>
                <a:t>CCS Categories</a:t>
              </a:r>
            </a:p>
          </p:txBody>
        </p:sp>
        <p:sp>
          <p:nvSpPr>
            <p:cNvPr id="26" name="Text Box 11"/>
            <p:cNvSpPr txBox="1">
              <a:spLocks noChangeArrowheads="1"/>
            </p:cNvSpPr>
            <p:nvPr/>
          </p:nvSpPr>
          <p:spPr bwMode="auto">
            <a:xfrm>
              <a:off x="6316663" y="5594350"/>
              <a:ext cx="2038350" cy="368300"/>
            </a:xfrm>
            <a:prstGeom prst="rect">
              <a:avLst/>
            </a:prstGeom>
            <a:noFill/>
            <a:ln w="9525" algn="ctr">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solidFill>
                    <a:srgbClr val="FFFF00"/>
                  </a:solidFill>
                  <a:effectLst>
                    <a:outerShdw blurRad="38100" dist="38100" dir="2700000" algn="tl">
                      <a:srgbClr val="000000"/>
                    </a:outerShdw>
                  </a:effectLst>
                </a:rPr>
                <a:t>CCS 6: Hepatitis</a:t>
              </a:r>
            </a:p>
          </p:txBody>
        </p:sp>
        <p:sp>
          <p:nvSpPr>
            <p:cNvPr id="27" name="Text Box 12"/>
            <p:cNvSpPr txBox="1">
              <a:spLocks noChangeArrowheads="1"/>
            </p:cNvSpPr>
            <p:nvPr/>
          </p:nvSpPr>
          <p:spPr bwMode="auto">
            <a:xfrm>
              <a:off x="6346825" y="4730750"/>
              <a:ext cx="2395538" cy="369888"/>
            </a:xfrm>
            <a:prstGeom prst="rect">
              <a:avLst/>
            </a:prstGeom>
            <a:noFill/>
            <a:ln w="9525" algn="ctr">
              <a:no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1800" b="1">
                  <a:solidFill>
                    <a:srgbClr val="FFFF00"/>
                  </a:solidFill>
                  <a:effectLst>
                    <a:outerShdw blurRad="38100" dist="38100" dir="2700000" algn="tl">
                      <a:srgbClr val="000000"/>
                    </a:outerShdw>
                  </a:effectLst>
                </a:rPr>
                <a:t>CCS 2: Septicemia </a:t>
              </a:r>
            </a:p>
          </p:txBody>
        </p:sp>
        <p:sp>
          <p:nvSpPr>
            <p:cNvPr id="87048" name="Right Brace 18"/>
            <p:cNvSpPr>
              <a:spLocks/>
            </p:cNvSpPr>
            <p:nvPr/>
          </p:nvSpPr>
          <p:spPr bwMode="auto">
            <a:xfrm>
              <a:off x="5988050" y="4360863"/>
              <a:ext cx="280988" cy="914400"/>
            </a:xfrm>
            <a:prstGeom prst="rightBrace">
              <a:avLst>
                <a:gd name="adj1" fmla="val 8347"/>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spcBef>
                  <a:spcPct val="30000"/>
                </a:spcBef>
              </a:pPr>
              <a:endParaRPr lang="en-US"/>
            </a:p>
          </p:txBody>
        </p:sp>
        <p:sp>
          <p:nvSpPr>
            <p:cNvPr id="87049" name="Right Brace 19"/>
            <p:cNvSpPr>
              <a:spLocks/>
            </p:cNvSpPr>
            <p:nvPr/>
          </p:nvSpPr>
          <p:spPr bwMode="auto">
            <a:xfrm>
              <a:off x="5973763" y="5405438"/>
              <a:ext cx="269875" cy="738187"/>
            </a:xfrm>
            <a:prstGeom prst="rightBrace">
              <a:avLst>
                <a:gd name="adj1" fmla="val 8333"/>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spcBef>
                  <a:spcPct val="30000"/>
                </a:spcBef>
              </a:pPr>
              <a:endParaRPr lang="en-US"/>
            </a:p>
          </p:txBody>
        </p:sp>
        <p:grpSp>
          <p:nvGrpSpPr>
            <p:cNvPr id="87051" name="Group 28"/>
            <p:cNvGrpSpPr>
              <a:grpSpLocks/>
            </p:cNvGrpSpPr>
            <p:nvPr/>
          </p:nvGrpSpPr>
          <p:grpSpPr bwMode="auto">
            <a:xfrm>
              <a:off x="969963" y="4292600"/>
              <a:ext cx="2957512" cy="1716088"/>
              <a:chOff x="1634955" y="4654725"/>
              <a:chExt cx="2957142" cy="1715511"/>
            </a:xfrm>
          </p:grpSpPr>
          <p:sp>
            <p:nvSpPr>
              <p:cNvPr id="33" name="Right Arrow Callout 32"/>
              <p:cNvSpPr/>
              <p:nvPr/>
            </p:nvSpPr>
            <p:spPr bwMode="auto">
              <a:xfrm>
                <a:off x="1634955" y="4654725"/>
                <a:ext cx="2957142" cy="1715511"/>
              </a:xfrm>
              <a:prstGeom prst="rightArrowCallout">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20" name="Text Box 4"/>
              <p:cNvSpPr txBox="1">
                <a:spLocks noChangeArrowheads="1"/>
              </p:cNvSpPr>
              <p:nvPr/>
            </p:nvSpPr>
            <p:spPr bwMode="auto">
              <a:xfrm>
                <a:off x="1742891" y="5140337"/>
                <a:ext cx="1752381" cy="829984"/>
              </a:xfrm>
              <a:prstGeom prst="rect">
                <a:avLst/>
              </a:prstGeom>
              <a:noFill/>
              <a:ln w="9525" algn="ctr">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2400" b="1"/>
                  <a:t> </a:t>
                </a:r>
                <a:r>
                  <a:rPr lang="en-US" sz="2400" b="1">
                    <a:effectLst>
                      <a:outerShdw blurRad="38100" dist="38100" dir="2700000" algn="tl">
                        <a:srgbClr val="000000"/>
                      </a:outerShdw>
                    </a:effectLst>
                  </a:rPr>
                  <a:t>CCS for              ICD-9-CM </a:t>
                </a:r>
              </a:p>
            </p:txBody>
          </p:sp>
        </p:grpSp>
        <p:sp>
          <p:nvSpPr>
            <p:cNvPr id="16" name="TextBox 15"/>
            <p:cNvSpPr txBox="1"/>
            <p:nvPr/>
          </p:nvSpPr>
          <p:spPr>
            <a:xfrm>
              <a:off x="3976688" y="3919538"/>
              <a:ext cx="1939925" cy="646112"/>
            </a:xfrm>
            <a:prstGeom prst="rect">
              <a:avLst/>
            </a:prstGeom>
            <a:noFill/>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1800" b="1">
                  <a:effectLst>
                    <a:outerShdw blurRad="38100" dist="38100" dir="2700000" algn="tl">
                      <a:srgbClr val="000000"/>
                    </a:outerShdw>
                  </a:effectLst>
                </a:rPr>
                <a:t>ICD-9-CM Codes</a:t>
              </a:r>
            </a:p>
          </p:txBody>
        </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Font typeface="Wingdings" pitchFamily="2" charset="2"/>
              <a:buChar char="n"/>
              <a:defRPr/>
            </a:pPr>
            <a:r>
              <a:rPr lang="en-US" sz="2400" dirty="0" smtClean="0">
                <a:ea typeface="+mn-ea"/>
              </a:rPr>
              <a:t>ICD-9-CM diagnoses</a:t>
            </a:r>
          </a:p>
          <a:p>
            <a:pPr lvl="1">
              <a:defRPr/>
            </a:pPr>
            <a:r>
              <a:rPr lang="en-US" sz="2000" dirty="0" smtClean="0"/>
              <a:t>Single-level</a:t>
            </a:r>
          </a:p>
          <a:p>
            <a:pPr lvl="1">
              <a:defRPr/>
            </a:pPr>
            <a:r>
              <a:rPr lang="en-US" sz="2000" dirty="0" smtClean="0"/>
              <a:t>Multi-level</a:t>
            </a:r>
          </a:p>
          <a:p>
            <a:pPr>
              <a:buFont typeface="Wingdings" pitchFamily="2" charset="2"/>
              <a:buChar char="n"/>
              <a:defRPr/>
            </a:pPr>
            <a:r>
              <a:rPr lang="en-US" sz="2400" dirty="0" smtClean="0">
                <a:ea typeface="+mn-ea"/>
              </a:rPr>
              <a:t>ICD-9-CM procedures</a:t>
            </a:r>
          </a:p>
          <a:p>
            <a:pPr lvl="1">
              <a:defRPr/>
            </a:pPr>
            <a:r>
              <a:rPr lang="en-US" sz="2000" dirty="0" smtClean="0"/>
              <a:t>Single-level</a:t>
            </a:r>
          </a:p>
          <a:p>
            <a:pPr lvl="1">
              <a:defRPr/>
            </a:pPr>
            <a:r>
              <a:rPr lang="en-US" sz="2000" dirty="0" smtClean="0"/>
              <a:t>Multi-level</a:t>
            </a:r>
          </a:p>
          <a:p>
            <a:pPr>
              <a:buFont typeface="Wingdings" pitchFamily="2" charset="2"/>
              <a:buChar char="n"/>
              <a:defRPr/>
            </a:pPr>
            <a:r>
              <a:rPr lang="en-US" sz="2400" dirty="0" smtClean="0">
                <a:ea typeface="+mn-ea"/>
              </a:rPr>
              <a:t>ICD-10 for mortality</a:t>
            </a:r>
          </a:p>
          <a:p>
            <a:pPr>
              <a:buFont typeface="Wingdings" pitchFamily="2" charset="2"/>
              <a:buChar char="n"/>
              <a:defRPr/>
            </a:pPr>
            <a:r>
              <a:rPr lang="en-US" sz="2400" dirty="0" smtClean="0">
                <a:ea typeface="+mn-ea"/>
              </a:rPr>
              <a:t>Services and Procedures</a:t>
            </a:r>
          </a:p>
          <a:p>
            <a:pPr lvl="1">
              <a:defRPr/>
            </a:pPr>
            <a:r>
              <a:rPr lang="en-US" sz="2000" dirty="0" smtClean="0"/>
              <a:t>Common Procedural Terminology (AMA)</a:t>
            </a:r>
          </a:p>
          <a:p>
            <a:pPr lvl="1">
              <a:defRPr/>
            </a:pPr>
            <a:endParaRPr lang="en-US" dirty="0" smtClean="0"/>
          </a:p>
        </p:txBody>
      </p:sp>
      <p:sp>
        <p:nvSpPr>
          <p:cNvPr id="88067"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22D99AA3-F705-1E49-857A-0A3C12040C98}" type="slidenum">
              <a:rPr lang="en-US" sz="1200"/>
              <a:pPr/>
              <a:t>62</a:t>
            </a:fld>
            <a:endParaRPr lang="en-US" sz="1200"/>
          </a:p>
        </p:txBody>
      </p:sp>
      <p:sp>
        <p:nvSpPr>
          <p:cNvPr id="88068" name="TextBox 5"/>
          <p:cNvSpPr txBox="1">
            <a:spLocks noChangeArrowheads="1"/>
          </p:cNvSpPr>
          <p:nvPr/>
        </p:nvSpPr>
        <p:spPr bwMode="auto">
          <a:xfrm>
            <a:off x="5300663" y="2020888"/>
            <a:ext cx="3198812" cy="1014412"/>
          </a:xfrm>
          <a:prstGeom prst="rect">
            <a:avLst/>
          </a:prstGeom>
          <a:gradFill rotWithShape="0">
            <a:gsLst>
              <a:gs pos="0">
                <a:srgbClr val="5E9EFF"/>
              </a:gs>
              <a:gs pos="39999">
                <a:srgbClr val="85C2FF"/>
              </a:gs>
              <a:gs pos="70000">
                <a:srgbClr val="C4D6EB"/>
              </a:gs>
              <a:gs pos="100000">
                <a:srgbClr val="FFEBFA"/>
              </a:gs>
            </a:gsLst>
            <a:lin ang="5400000"/>
          </a:gradFill>
          <a:ln w="9525">
            <a:solidFill>
              <a:schemeClr val="bg2"/>
            </a:solidFill>
            <a:miter lim="800000"/>
            <a:headEnd/>
            <a:tailEnd/>
          </a:ln>
        </p:spPr>
        <p:txBody>
          <a:bodyPr>
            <a:spAutoFit/>
          </a:bodyPr>
          <a:lstStyle>
            <a:lvl1pPr marL="342900" indent="-342900" eaLnBrk="0" hangingPunct="0">
              <a:defRPr sz="1100">
                <a:solidFill>
                  <a:schemeClr val="tx1"/>
                </a:solidFill>
                <a:latin typeface="Arial" charset="0"/>
                <a:ea typeface="ＭＳ Ｐゴシック" charset="0"/>
              </a:defRPr>
            </a:lvl1pPr>
            <a:lvl2pPr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lvl="1" eaLnBrk="1" hangingPunct="1"/>
            <a:r>
              <a:rPr lang="en-US" sz="2000">
                <a:solidFill>
                  <a:srgbClr val="001454"/>
                </a:solidFill>
              </a:rPr>
              <a:t>In the process of being updated </a:t>
            </a:r>
          </a:p>
          <a:p>
            <a:pPr lvl="1" eaLnBrk="1" hangingPunct="1"/>
            <a:r>
              <a:rPr lang="en-US" sz="2000">
                <a:solidFill>
                  <a:srgbClr val="001454"/>
                </a:solidFill>
              </a:rPr>
              <a:t>to ICD-10-CM</a:t>
            </a:r>
          </a:p>
        </p:txBody>
      </p:sp>
      <p:cxnSp>
        <p:nvCxnSpPr>
          <p:cNvPr id="88069" name="Straight Arrow Connector 8"/>
          <p:cNvCxnSpPr>
            <a:cxnSpLocks noChangeShapeType="1"/>
          </p:cNvCxnSpPr>
          <p:nvPr/>
        </p:nvCxnSpPr>
        <p:spPr bwMode="auto">
          <a:xfrm>
            <a:off x="4475163" y="1925638"/>
            <a:ext cx="698500" cy="322262"/>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88070" name="Straight Arrow Connector 10"/>
          <p:cNvCxnSpPr>
            <a:cxnSpLocks noChangeShapeType="1"/>
          </p:cNvCxnSpPr>
          <p:nvPr/>
        </p:nvCxnSpPr>
        <p:spPr bwMode="auto">
          <a:xfrm flipV="1">
            <a:off x="4646613" y="2765425"/>
            <a:ext cx="527050" cy="504825"/>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cxnSp>
      <p:sp>
        <p:nvSpPr>
          <p:cNvPr id="10" name="Rectangle 2"/>
          <p:cNvSpPr>
            <a:spLocks noGrp="1" noChangeArrowheads="1"/>
          </p:cNvSpPr>
          <p:nvPr>
            <p:ph type="title"/>
          </p:nvPr>
        </p:nvSpPr>
        <p:spPr>
          <a:xfrm>
            <a:off x="1743075" y="277813"/>
            <a:ext cx="6088063" cy="768350"/>
          </a:xfrm>
        </p:spPr>
        <p:txBody>
          <a:bodyPr/>
          <a:lstStyle/>
          <a:p>
            <a:pPr eaLnBrk="1" hangingPunct="1"/>
            <a:r>
              <a:rPr lang="en-US" dirty="0">
                <a:latin typeface="Arial" charset="0"/>
              </a:rPr>
              <a:t>Clinical Classifications Software (CCS)</a:t>
            </a:r>
          </a:p>
        </p:txBody>
      </p:sp>
    </p:spTree>
  </p:cSld>
  <p:clrMapOvr>
    <a:masterClrMapping/>
  </p:clrMapOvr>
  <p:transition xmlns:p14="http://schemas.microsoft.com/office/powerpoint/2010/main" spd="med" advClick="0">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31775"/>
            <a:ext cx="6088062" cy="768350"/>
          </a:xfrm>
        </p:spPr>
        <p:txBody>
          <a:bodyPr/>
          <a:lstStyle/>
          <a:p>
            <a:r>
              <a:rPr lang="en-US" dirty="0">
                <a:latin typeface="Arial" charset="0"/>
              </a:rPr>
              <a:t>Procedure Classes</a:t>
            </a:r>
          </a:p>
        </p:txBody>
      </p:sp>
      <p:sp>
        <p:nvSpPr>
          <p:cNvPr id="11" name="Text Placeholder 10"/>
          <p:cNvSpPr>
            <a:spLocks noGrp="1"/>
          </p:cNvSpPr>
          <p:nvPr>
            <p:ph type="body" sz="half" idx="1"/>
          </p:nvPr>
        </p:nvSpPr>
        <p:spPr>
          <a:xfrm>
            <a:off x="609600" y="1479550"/>
            <a:ext cx="8534400" cy="1352550"/>
          </a:xfrm>
        </p:spPr>
        <p:txBody>
          <a:bodyPr/>
          <a:lstStyle/>
          <a:p>
            <a:pPr>
              <a:buFont typeface="Wingdings" pitchFamily="2" charset="2"/>
              <a:buChar char="n"/>
              <a:defRPr/>
            </a:pPr>
            <a:r>
              <a:rPr lang="en-US" sz="2400" dirty="0" smtClean="0">
                <a:ea typeface="+mn-ea"/>
              </a:rPr>
              <a:t>Groups ICD-9-CM procedure codes into one of four categories</a:t>
            </a:r>
          </a:p>
          <a:p>
            <a:pPr>
              <a:buFont typeface="Wingdings" pitchFamily="2" charset="2"/>
              <a:buChar char="n"/>
              <a:defRPr/>
            </a:pPr>
            <a:r>
              <a:rPr lang="en-US" sz="2400" dirty="0" smtClean="0">
                <a:solidFill>
                  <a:schemeClr val="tx1"/>
                </a:solidFill>
                <a:ea typeface="+mn-ea"/>
              </a:rPr>
              <a:t>Major procedures defined as OR procedures (DRGs)</a:t>
            </a:r>
          </a:p>
          <a:p>
            <a:pPr>
              <a:buFont typeface="Wingdings" pitchFamily="2" charset="2"/>
              <a:buNone/>
              <a:defRPr/>
            </a:pPr>
            <a:endParaRPr lang="en-US" sz="2400" dirty="0" smtClean="0">
              <a:ea typeface="+mn-ea"/>
            </a:endParaRPr>
          </a:p>
        </p:txBody>
      </p:sp>
      <p:sp>
        <p:nvSpPr>
          <p:cNvPr id="89092"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DF17D88A-2C22-FA4A-BE64-5D5FD3EBA806}" type="slidenum">
              <a:rPr lang="en-US" sz="1200"/>
              <a:pPr/>
              <a:t>63</a:t>
            </a:fld>
            <a:endParaRPr lang="en-US" sz="1200"/>
          </a:p>
        </p:txBody>
      </p:sp>
      <p:grpSp>
        <p:nvGrpSpPr>
          <p:cNvPr id="3" name="Group 2" descr="ICD-9-CM Procudure Codes"/>
          <p:cNvGrpSpPr/>
          <p:nvPr/>
        </p:nvGrpSpPr>
        <p:grpSpPr>
          <a:xfrm>
            <a:off x="1076325" y="3217863"/>
            <a:ext cx="7278688" cy="2924175"/>
            <a:chOff x="1076325" y="3217863"/>
            <a:chExt cx="7278688" cy="2924175"/>
          </a:xfrm>
        </p:grpSpPr>
        <p:sp>
          <p:nvSpPr>
            <p:cNvPr id="7" name="Right Arrow Callout 6"/>
            <p:cNvSpPr/>
            <p:nvPr/>
          </p:nvSpPr>
          <p:spPr bwMode="auto">
            <a:xfrm>
              <a:off x="1076325" y="3254375"/>
              <a:ext cx="2994025" cy="2689225"/>
            </a:xfrm>
            <a:prstGeom prst="rightArrowCallout">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8" name="Rectangle 7"/>
            <p:cNvSpPr/>
            <p:nvPr/>
          </p:nvSpPr>
          <p:spPr>
            <a:xfrm>
              <a:off x="1084263" y="3952875"/>
              <a:ext cx="2060575" cy="1385888"/>
            </a:xfrm>
            <a:prstGeom prst="rect">
              <a:avLst/>
            </a:prstGeom>
          </p:spPr>
          <p:txBody>
            <a:bodyPr wrap="none">
              <a:spAutoFit/>
            </a:bodyPr>
            <a:lstStyle/>
            <a:p>
              <a:pPr algn="ctr"/>
              <a:r>
                <a:rPr lang="en-US" sz="2800" b="1">
                  <a:effectLst>
                    <a:outerShdw blurRad="38100" dist="38100" dir="2700000" algn="tl">
                      <a:srgbClr val="000000"/>
                    </a:outerShdw>
                  </a:effectLst>
                </a:rPr>
                <a:t>ICD-9-CM </a:t>
              </a:r>
            </a:p>
            <a:p>
              <a:pPr algn="ctr"/>
              <a:r>
                <a:rPr lang="en-US" sz="2800" b="1">
                  <a:effectLst>
                    <a:outerShdw blurRad="38100" dist="38100" dir="2700000" algn="tl">
                      <a:srgbClr val="000000"/>
                    </a:outerShdw>
                  </a:effectLst>
                </a:rPr>
                <a:t>Procedure </a:t>
              </a:r>
            </a:p>
            <a:p>
              <a:pPr algn="ctr"/>
              <a:r>
                <a:rPr lang="en-US" sz="2800" b="1">
                  <a:effectLst>
                    <a:outerShdw blurRad="38100" dist="38100" dir="2700000" algn="tl">
                      <a:srgbClr val="000000"/>
                    </a:outerShdw>
                  </a:effectLst>
                </a:rPr>
                <a:t>Codes</a:t>
              </a:r>
            </a:p>
          </p:txBody>
        </p:sp>
        <p:sp>
          <p:nvSpPr>
            <p:cNvPr id="9" name="TextBox 8"/>
            <p:cNvSpPr txBox="1"/>
            <p:nvPr/>
          </p:nvSpPr>
          <p:spPr>
            <a:xfrm>
              <a:off x="4321175" y="3217863"/>
              <a:ext cx="4033838" cy="2924175"/>
            </a:xfrm>
            <a:prstGeom prst="rect">
              <a:avLst/>
            </a:prstGeom>
            <a:noFill/>
          </p:spPr>
          <p:txBody>
            <a:bodyPr>
              <a:spAutoFit/>
            </a:bodyPr>
            <a:lstStyle>
              <a:lvl1pPr marL="457200" indent="-457200" eaLnBrk="0" hangingPunct="0">
                <a:defRPr sz="1100">
                  <a:solidFill>
                    <a:schemeClr val="tx1"/>
                  </a:solidFill>
                  <a:latin typeface="Arial" charset="0"/>
                  <a:ea typeface="ＭＳ Ｐゴシック" charset="0"/>
                </a:defRPr>
              </a:lvl1pPr>
              <a:lvl2pPr marL="914400" indent="-45720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buFont typeface="Arial" charset="0"/>
                <a:buAutoNum type="arabicPeriod"/>
              </a:pPr>
              <a:r>
                <a:rPr lang="en-US" sz="2400" b="1">
                  <a:solidFill>
                    <a:srgbClr val="FFFF00"/>
                  </a:solidFill>
                  <a:effectLst>
                    <a:outerShdw blurRad="38100" dist="38100" dir="2700000" algn="tl">
                      <a:srgbClr val="000000"/>
                    </a:outerShdw>
                  </a:effectLst>
                </a:rPr>
                <a:t>Minor Diagnostic</a:t>
              </a:r>
            </a:p>
            <a:p>
              <a:pPr lvl="1" eaLnBrk="1" hangingPunct="1"/>
              <a:r>
                <a:rPr lang="en-US" sz="2000" b="1">
                  <a:effectLst>
                    <a:outerShdw blurRad="38100" dist="38100" dir="2700000" algn="tl">
                      <a:srgbClr val="000000"/>
                    </a:outerShdw>
                  </a:effectLst>
                </a:rPr>
                <a:t>	</a:t>
              </a:r>
              <a:r>
                <a:rPr lang="en-US" sz="2000">
                  <a:effectLst>
                    <a:outerShdw blurRad="38100" dist="38100" dir="2700000" algn="tl">
                      <a:srgbClr val="000000"/>
                    </a:outerShdw>
                  </a:effectLst>
                </a:rPr>
                <a:t>Ex: Electrocardiogram</a:t>
              </a:r>
            </a:p>
            <a:p>
              <a:pPr eaLnBrk="1" hangingPunct="1">
                <a:buFont typeface="Arial" charset="0"/>
                <a:buAutoNum type="arabicPeriod"/>
              </a:pPr>
              <a:r>
                <a:rPr lang="en-US" sz="2400" b="1">
                  <a:solidFill>
                    <a:srgbClr val="FFFF00"/>
                  </a:solidFill>
                  <a:effectLst>
                    <a:outerShdw blurRad="38100" dist="38100" dir="2700000" algn="tl">
                      <a:srgbClr val="000000"/>
                    </a:outerShdw>
                  </a:effectLst>
                </a:rPr>
                <a:t>Major Diagnostic</a:t>
              </a:r>
            </a:p>
            <a:p>
              <a:pPr lvl="1" eaLnBrk="1" hangingPunct="1"/>
              <a:r>
                <a:rPr lang="en-US" sz="2400" b="1">
                  <a:effectLst>
                    <a:outerShdw blurRad="38100" dist="38100" dir="2700000" algn="tl">
                      <a:srgbClr val="000000"/>
                    </a:outerShdw>
                  </a:effectLst>
                </a:rPr>
                <a:t>		</a:t>
              </a:r>
              <a:r>
                <a:rPr lang="en-US" sz="2000">
                  <a:effectLst>
                    <a:outerShdw blurRad="38100" dist="38100" dir="2700000" algn="tl">
                      <a:srgbClr val="000000"/>
                    </a:outerShdw>
                  </a:effectLst>
                </a:rPr>
                <a:t>Ex: Pericardial Biopsy</a:t>
              </a:r>
              <a:endParaRPr lang="en-US" sz="2400">
                <a:effectLst>
                  <a:outerShdw blurRad="38100" dist="38100" dir="2700000" algn="tl">
                    <a:srgbClr val="000000"/>
                  </a:outerShdw>
                </a:effectLst>
              </a:endParaRPr>
            </a:p>
            <a:p>
              <a:pPr eaLnBrk="1" hangingPunct="1">
                <a:buFont typeface="Arial" charset="0"/>
                <a:buAutoNum type="arabicPeriod"/>
              </a:pPr>
              <a:r>
                <a:rPr lang="en-US" sz="2400" b="1">
                  <a:solidFill>
                    <a:srgbClr val="FFFF00"/>
                  </a:solidFill>
                  <a:effectLst>
                    <a:outerShdw blurRad="38100" dist="38100" dir="2700000" algn="tl">
                      <a:srgbClr val="000000"/>
                    </a:outerShdw>
                  </a:effectLst>
                </a:rPr>
                <a:t>Minor Therapeutic</a:t>
              </a:r>
            </a:p>
            <a:p>
              <a:pPr eaLnBrk="1" hangingPunct="1"/>
              <a:r>
                <a:rPr lang="en-US" sz="2400" b="1">
                  <a:effectLst>
                    <a:outerShdw blurRad="38100" dist="38100" dir="2700000" algn="tl">
                      <a:srgbClr val="000000"/>
                    </a:outerShdw>
                  </a:effectLst>
                </a:rPr>
                <a:t>	</a:t>
              </a:r>
              <a:r>
                <a:rPr lang="en-US" sz="2000">
                  <a:effectLst>
                    <a:outerShdw blurRad="38100" dist="38100" dir="2700000" algn="tl">
                      <a:srgbClr val="000000"/>
                    </a:outerShdw>
                  </a:effectLst>
                </a:rPr>
                <a:t>	Ex: Pacemaker</a:t>
              </a:r>
            </a:p>
            <a:p>
              <a:pPr eaLnBrk="1" hangingPunct="1">
                <a:buFont typeface="Arial" charset="0"/>
                <a:buAutoNum type="arabicPeriod" startAt="4"/>
              </a:pPr>
              <a:r>
                <a:rPr lang="en-US" sz="2400" b="1">
                  <a:solidFill>
                    <a:srgbClr val="FFFF00"/>
                  </a:solidFill>
                  <a:effectLst>
                    <a:outerShdw blurRad="38100" dist="38100" dir="2700000" algn="tl">
                      <a:srgbClr val="000000"/>
                    </a:outerShdw>
                  </a:effectLst>
                </a:rPr>
                <a:t>Major Therapeutic</a:t>
              </a:r>
            </a:p>
            <a:p>
              <a:pPr lvl="1" eaLnBrk="1" hangingPunct="1"/>
              <a:r>
                <a:rPr lang="en-US" sz="1800">
                  <a:effectLst>
                    <a:outerShdw blurRad="38100" dist="38100" dir="2700000" algn="tl">
                      <a:srgbClr val="000000"/>
                    </a:outerShdw>
                  </a:effectLst>
                </a:rPr>
                <a:t>	</a:t>
              </a:r>
              <a:r>
                <a:rPr lang="en-US" sz="2000">
                  <a:effectLst>
                    <a:outerShdw blurRad="38100" dist="38100" dir="2700000" algn="tl">
                      <a:srgbClr val="000000"/>
                    </a:outerShdw>
                  </a:effectLst>
                </a:rPr>
                <a:t>Ex: CABG</a:t>
              </a:r>
            </a:p>
          </p:txBody>
        </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Chronic Condition Indicator (CCI)</a:t>
            </a:r>
          </a:p>
        </p:txBody>
      </p:sp>
      <p:sp>
        <p:nvSpPr>
          <p:cNvPr id="3" name="Content Placeholder 2"/>
          <p:cNvSpPr>
            <a:spLocks noGrp="1"/>
          </p:cNvSpPr>
          <p:nvPr>
            <p:ph idx="1"/>
          </p:nvPr>
        </p:nvSpPr>
        <p:spPr>
          <a:xfrm>
            <a:off x="609600" y="1676400"/>
            <a:ext cx="7993063" cy="1075267"/>
          </a:xfrm>
        </p:spPr>
        <p:txBody>
          <a:bodyPr/>
          <a:lstStyle/>
          <a:p>
            <a:r>
              <a:rPr lang="en-US" dirty="0"/>
              <a:t>Groups ICD-9-CM diagnosis codes in Chronic or Non-Chronic </a:t>
            </a:r>
            <a:r>
              <a:rPr lang="en-US" dirty="0" smtClean="0"/>
              <a:t>Categories</a:t>
            </a:r>
            <a:endParaRPr lang="en-US" dirty="0"/>
          </a:p>
        </p:txBody>
      </p:sp>
      <p:sp>
        <p:nvSpPr>
          <p:cNvPr id="90115"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BBD35104-35DD-414B-9678-562C2B22EC33}" type="slidenum">
              <a:rPr lang="en-US" sz="1200"/>
              <a:pPr/>
              <a:t>64</a:t>
            </a:fld>
            <a:endParaRPr lang="en-US" sz="1200"/>
          </a:p>
        </p:txBody>
      </p:sp>
      <p:grpSp>
        <p:nvGrpSpPr>
          <p:cNvPr id="4" name="Group 3" descr="ICD-9-CM Diagnosis Codes"/>
          <p:cNvGrpSpPr/>
          <p:nvPr/>
        </p:nvGrpSpPr>
        <p:grpSpPr>
          <a:xfrm>
            <a:off x="1231900" y="3133725"/>
            <a:ext cx="7278688" cy="2689225"/>
            <a:chOff x="1231900" y="3133725"/>
            <a:chExt cx="7278688" cy="2689225"/>
          </a:xfrm>
        </p:grpSpPr>
        <p:sp>
          <p:nvSpPr>
            <p:cNvPr id="7" name="Right Arrow Callout 6"/>
            <p:cNvSpPr/>
            <p:nvPr/>
          </p:nvSpPr>
          <p:spPr bwMode="auto">
            <a:xfrm>
              <a:off x="1231900" y="3133725"/>
              <a:ext cx="2994025" cy="2689225"/>
            </a:xfrm>
            <a:prstGeom prst="rightArrowCallout">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8" name="Rectangle 7"/>
            <p:cNvSpPr/>
            <p:nvPr/>
          </p:nvSpPr>
          <p:spPr>
            <a:xfrm>
              <a:off x="1239838" y="3814763"/>
              <a:ext cx="1901825" cy="1384300"/>
            </a:xfrm>
            <a:prstGeom prst="rect">
              <a:avLst/>
            </a:prstGeom>
          </p:spPr>
          <p:txBody>
            <a:bodyPr wrap="none">
              <a:spAutoFit/>
            </a:bodyPr>
            <a:lstStyle/>
            <a:p>
              <a:pPr algn="ctr"/>
              <a:r>
                <a:rPr lang="en-US" sz="2800" b="1">
                  <a:effectLst>
                    <a:outerShdw blurRad="38100" dist="38100" dir="2700000" algn="tl">
                      <a:srgbClr val="000000"/>
                    </a:outerShdw>
                  </a:effectLst>
                </a:rPr>
                <a:t>ICD-9-CM </a:t>
              </a:r>
            </a:p>
            <a:p>
              <a:pPr algn="ctr"/>
              <a:r>
                <a:rPr lang="en-US" sz="2800" b="1">
                  <a:effectLst>
                    <a:outerShdw blurRad="38100" dist="38100" dir="2700000" algn="tl">
                      <a:srgbClr val="000000"/>
                    </a:outerShdw>
                  </a:effectLst>
                </a:rPr>
                <a:t>Diagnosis</a:t>
              </a:r>
            </a:p>
            <a:p>
              <a:pPr algn="ctr"/>
              <a:r>
                <a:rPr lang="en-US" sz="2800" b="1">
                  <a:effectLst>
                    <a:outerShdw blurRad="38100" dist="38100" dir="2700000" algn="tl">
                      <a:srgbClr val="000000"/>
                    </a:outerShdw>
                  </a:effectLst>
                </a:rPr>
                <a:t>Codes</a:t>
              </a:r>
            </a:p>
          </p:txBody>
        </p:sp>
        <p:sp>
          <p:nvSpPr>
            <p:cNvPr id="9" name="TextBox 8"/>
            <p:cNvSpPr txBox="1"/>
            <p:nvPr/>
          </p:nvSpPr>
          <p:spPr>
            <a:xfrm>
              <a:off x="4476750" y="3762375"/>
              <a:ext cx="4033838" cy="1508125"/>
            </a:xfrm>
            <a:prstGeom prst="rect">
              <a:avLst/>
            </a:prstGeom>
            <a:noFill/>
          </p:spPr>
          <p:txBody>
            <a:bodyPr>
              <a:spAutoFit/>
            </a:bodyPr>
            <a:lstStyle/>
            <a:p>
              <a:pPr marL="457200" indent="-457200">
                <a:buFont typeface="+mj-lt"/>
                <a:buAutoNum type="arabicPeriod"/>
                <a:defRPr/>
              </a:pPr>
              <a:r>
                <a:rPr lang="en-US" sz="2400" b="1" dirty="0">
                  <a:solidFill>
                    <a:srgbClr val="FFFF00"/>
                  </a:solidFill>
                  <a:effectLst>
                    <a:outerShdw blurRad="38100" dist="38100" dir="2700000" algn="tl">
                      <a:srgbClr val="000000">
                        <a:alpha val="43137"/>
                      </a:srgbClr>
                    </a:outerShdw>
                  </a:effectLst>
                  <a:ea typeface="+mn-ea"/>
                </a:rPr>
                <a:t>Chronic</a:t>
              </a:r>
            </a:p>
            <a:p>
              <a:pPr marL="914400" lvl="1" indent="-457200">
                <a:defRPr/>
              </a:pPr>
              <a:r>
                <a:rPr lang="en-US" sz="2000" dirty="0">
                  <a:effectLst>
                    <a:outerShdw blurRad="38100" dist="38100" dir="2700000" algn="tl">
                      <a:srgbClr val="000000">
                        <a:alpha val="43137"/>
                      </a:srgbClr>
                    </a:outerShdw>
                  </a:effectLst>
                  <a:ea typeface="+mn-ea"/>
                </a:rPr>
                <a:t>	Ex: Diabetes</a:t>
              </a:r>
            </a:p>
            <a:p>
              <a:pPr marL="457200" indent="-457200">
                <a:buFont typeface="+mj-lt"/>
                <a:buAutoNum type="arabicPeriod"/>
                <a:defRPr/>
              </a:pPr>
              <a:r>
                <a:rPr lang="en-US" sz="2400" b="1" dirty="0">
                  <a:solidFill>
                    <a:srgbClr val="FFFF00"/>
                  </a:solidFill>
                  <a:effectLst>
                    <a:outerShdw blurRad="38100" dist="38100" dir="2700000" algn="tl">
                      <a:srgbClr val="000000">
                        <a:alpha val="43137"/>
                      </a:srgbClr>
                    </a:outerShdw>
                  </a:effectLst>
                  <a:ea typeface="+mn-ea"/>
                </a:rPr>
                <a:t>Non-Chronic</a:t>
              </a:r>
            </a:p>
            <a:p>
              <a:pPr marL="457200" indent="-457200">
                <a:defRPr/>
              </a:pPr>
              <a:r>
                <a:rPr lang="en-US" sz="2400" b="1" dirty="0">
                  <a:solidFill>
                    <a:srgbClr val="FFFF00"/>
                  </a:solidFill>
                  <a:effectLst>
                    <a:outerShdw blurRad="38100" dist="38100" dir="2700000" algn="tl">
                      <a:srgbClr val="000000">
                        <a:alpha val="43137"/>
                      </a:srgbClr>
                    </a:outerShdw>
                  </a:effectLst>
                  <a:ea typeface="+mn-ea"/>
                </a:rPr>
                <a:t>		</a:t>
              </a:r>
              <a:r>
                <a:rPr lang="en-US" sz="2000" dirty="0">
                  <a:effectLst>
                    <a:outerShdw blurRad="38100" dist="38100" dir="2700000" algn="tl">
                      <a:srgbClr val="000000">
                        <a:alpha val="43137"/>
                      </a:srgbClr>
                    </a:outerShdw>
                  </a:effectLst>
                  <a:ea typeface="+mn-ea"/>
                </a:rPr>
                <a:t>Ex: Food Poisoning</a:t>
              </a:r>
              <a:endParaRPr lang="en-US" sz="2000" b="1" dirty="0">
                <a:solidFill>
                  <a:srgbClr val="FFFF00"/>
                </a:solidFill>
                <a:effectLst>
                  <a:outerShdw blurRad="38100" dist="38100" dir="2700000" algn="tl">
                    <a:srgbClr val="000000">
                      <a:alpha val="43137"/>
                    </a:srgbClr>
                  </a:outerShdw>
                </a:effectLst>
                <a:ea typeface="+mn-ea"/>
              </a:endParaRPr>
            </a:p>
          </p:txBody>
        </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36538"/>
            <a:ext cx="6086475" cy="768350"/>
          </a:xfrm>
        </p:spPr>
        <p:txBody>
          <a:bodyPr/>
          <a:lstStyle/>
          <a:p>
            <a:r>
              <a:rPr lang="en-US" dirty="0">
                <a:latin typeface="Arial" charset="0"/>
              </a:rPr>
              <a:t>Comorbidity Software</a:t>
            </a:r>
          </a:p>
        </p:txBody>
      </p:sp>
      <p:sp>
        <p:nvSpPr>
          <p:cNvPr id="3" name="Text Placeholder 2"/>
          <p:cNvSpPr>
            <a:spLocks noGrp="1"/>
          </p:cNvSpPr>
          <p:nvPr>
            <p:ph type="body" sz="half" idx="1"/>
          </p:nvPr>
        </p:nvSpPr>
        <p:spPr>
          <a:xfrm>
            <a:off x="609600" y="1676400"/>
            <a:ext cx="8032750" cy="2895600"/>
          </a:xfrm>
        </p:spPr>
        <p:txBody>
          <a:bodyPr/>
          <a:lstStyle/>
          <a:p>
            <a:r>
              <a:rPr lang="en-US" sz="2400">
                <a:latin typeface="Arial" charset="0"/>
              </a:rPr>
              <a:t>Creates and appends indicator flags to each record for 29 major comorbidities</a:t>
            </a:r>
          </a:p>
        </p:txBody>
      </p:sp>
      <p:sp>
        <p:nvSpPr>
          <p:cNvPr id="91141"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3EC5B5FE-5C03-1941-86FA-9DE863BE86B3}" type="slidenum">
              <a:rPr lang="en-US" sz="1200"/>
              <a:pPr/>
              <a:t>65</a:t>
            </a:fld>
            <a:endParaRPr lang="en-US" sz="1200"/>
          </a:p>
        </p:txBody>
      </p:sp>
      <p:pic>
        <p:nvPicPr>
          <p:cNvPr id="91144" name="Picture 8" descr="CDs.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86038" y="1760538"/>
            <a:ext cx="4260850" cy="551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descr="ICD-9-CM Codes, DRGs on Administrative Data"/>
          <p:cNvGrpSpPr/>
          <p:nvPr/>
        </p:nvGrpSpPr>
        <p:grpSpPr>
          <a:xfrm>
            <a:off x="298450" y="2719388"/>
            <a:ext cx="8696325" cy="3784600"/>
            <a:chOff x="298450" y="2719388"/>
            <a:chExt cx="8696325" cy="3784600"/>
          </a:xfrm>
        </p:grpSpPr>
        <p:sp>
          <p:nvSpPr>
            <p:cNvPr id="14" name="Right Arrow Callout 13"/>
            <p:cNvSpPr/>
            <p:nvPr/>
          </p:nvSpPr>
          <p:spPr bwMode="auto">
            <a:xfrm>
              <a:off x="328613" y="3054350"/>
              <a:ext cx="3579812" cy="2249488"/>
            </a:xfrm>
            <a:prstGeom prst="rightArrowCallout">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7" name="Rectangle 6"/>
            <p:cNvSpPr/>
            <p:nvPr/>
          </p:nvSpPr>
          <p:spPr>
            <a:xfrm>
              <a:off x="298450" y="3186113"/>
              <a:ext cx="2387600" cy="1938337"/>
            </a:xfrm>
            <a:prstGeom prst="rect">
              <a:avLst/>
            </a:prstGeom>
          </p:spPr>
          <p:txBody>
            <a:bodyPr>
              <a:spAutoFit/>
            </a:bodyPr>
            <a:lstStyle/>
            <a:p>
              <a:pPr algn="ctr"/>
              <a:r>
                <a:rPr lang="en-US" sz="2400" b="1">
                  <a:effectLst>
                    <a:outerShdw blurRad="38100" dist="38100" dir="2700000" algn="tl">
                      <a:srgbClr val="000000"/>
                    </a:outerShdw>
                  </a:effectLst>
                </a:rPr>
                <a:t>ICD-9-CM Codes, DRGs on Administrative Data</a:t>
              </a:r>
            </a:p>
          </p:txBody>
        </p:sp>
        <p:sp>
          <p:nvSpPr>
            <p:cNvPr id="8" name="TextBox 7"/>
            <p:cNvSpPr txBox="1"/>
            <p:nvPr/>
          </p:nvSpPr>
          <p:spPr>
            <a:xfrm>
              <a:off x="6478588" y="2719388"/>
              <a:ext cx="2420937" cy="831850"/>
            </a:xfrm>
            <a:prstGeom prst="rect">
              <a:avLst/>
            </a:prstGeom>
            <a:noFill/>
          </p:spPr>
          <p:txBody>
            <a:bodyPr>
              <a:spAutoFit/>
            </a:bodyPr>
            <a:lstStyle>
              <a:lvl1pPr marL="457200" indent="-457200"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r>
                <a:rPr lang="en-US" sz="2400" b="1">
                  <a:effectLst>
                    <a:outerShdw blurRad="38100" dist="38100" dir="2700000" algn="tl">
                      <a:srgbClr val="000000"/>
                    </a:outerShdw>
                  </a:effectLst>
                </a:rPr>
                <a:t>29 Comorbidity</a:t>
              </a:r>
            </a:p>
            <a:p>
              <a:pPr eaLnBrk="1" hangingPunct="1"/>
              <a:r>
                <a:rPr lang="en-US" sz="2400" b="1">
                  <a:effectLst>
                    <a:outerShdw blurRad="38100" dist="38100" dir="2700000" algn="tl">
                      <a:srgbClr val="000000"/>
                    </a:outerShdw>
                  </a:effectLst>
                </a:rPr>
                <a:t>Groups</a:t>
              </a:r>
            </a:p>
          </p:txBody>
        </p:sp>
        <p:sp>
          <p:nvSpPr>
            <p:cNvPr id="11" name="Right Arrow 10"/>
            <p:cNvSpPr/>
            <p:nvPr/>
          </p:nvSpPr>
          <p:spPr bwMode="auto">
            <a:xfrm>
              <a:off x="5759450" y="3913188"/>
              <a:ext cx="652463" cy="715962"/>
            </a:xfrm>
            <a:prstGeom prst="rightArrow">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2" name="Text Box 8"/>
            <p:cNvSpPr txBox="1">
              <a:spLocks noChangeArrowheads="1"/>
            </p:cNvSpPr>
            <p:nvPr/>
          </p:nvSpPr>
          <p:spPr bwMode="auto">
            <a:xfrm>
              <a:off x="3883025" y="2755900"/>
              <a:ext cx="2057400" cy="830263"/>
            </a:xfrm>
            <a:prstGeom prst="rect">
              <a:avLst/>
            </a:prstGeom>
            <a:noFill/>
            <a:ln w="9525" algn="ctr">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2400" b="1">
                  <a:solidFill>
                    <a:schemeClr val="tx2"/>
                  </a:solidFill>
                  <a:effectLst>
                    <a:outerShdw blurRad="38100" dist="38100" dir="2700000" algn="tl">
                      <a:srgbClr val="000000"/>
                    </a:outerShdw>
                  </a:effectLst>
                </a:rPr>
                <a:t>Comorbidity Software</a:t>
              </a:r>
            </a:p>
          </p:txBody>
        </p:sp>
        <p:sp>
          <p:nvSpPr>
            <p:cNvPr id="91147" name="Rectangle 3"/>
            <p:cNvSpPr>
              <a:spLocks noChangeArrowheads="1"/>
            </p:cNvSpPr>
            <p:nvPr/>
          </p:nvSpPr>
          <p:spPr bwMode="auto">
            <a:xfrm>
              <a:off x="6469063" y="3608388"/>
              <a:ext cx="2525712"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marL="465138" indent="-465138">
                <a:lnSpc>
                  <a:spcPct val="70000"/>
                </a:lnSpc>
                <a:spcBef>
                  <a:spcPct val="30000"/>
                </a:spcBef>
                <a:buClr>
                  <a:schemeClr val="tx2"/>
                </a:buClr>
                <a:buSzPct val="95000"/>
                <a:buFont typeface="Wingdings" charset="0"/>
                <a:buNone/>
              </a:pPr>
              <a:r>
                <a:rPr lang="en-US" sz="1400" b="1">
                  <a:solidFill>
                    <a:srgbClr val="FFFFFF"/>
                  </a:solidFill>
                </a:rPr>
                <a:t>CHF  </a:t>
              </a:r>
            </a:p>
            <a:p>
              <a:pPr marL="465138" indent="-465138">
                <a:lnSpc>
                  <a:spcPct val="70000"/>
                </a:lnSpc>
                <a:spcBef>
                  <a:spcPct val="30000"/>
                </a:spcBef>
                <a:buClr>
                  <a:schemeClr val="tx2"/>
                </a:buClr>
                <a:buSzPct val="95000"/>
                <a:buFont typeface="Wingdings" charset="0"/>
                <a:buNone/>
              </a:pPr>
              <a:r>
                <a:rPr lang="en-US" sz="1400" b="1">
                  <a:solidFill>
                    <a:srgbClr val="FFFFFF"/>
                  </a:solidFill>
                </a:rPr>
                <a:t>Valvular disease</a:t>
              </a:r>
            </a:p>
            <a:p>
              <a:pPr marL="465138" indent="-465138">
                <a:lnSpc>
                  <a:spcPct val="70000"/>
                </a:lnSpc>
                <a:spcBef>
                  <a:spcPct val="30000"/>
                </a:spcBef>
                <a:buClr>
                  <a:schemeClr val="tx2"/>
                </a:buClr>
                <a:buSzPct val="95000"/>
                <a:buFont typeface="Wingdings" charset="0"/>
                <a:buNone/>
              </a:pPr>
              <a:r>
                <a:rPr lang="en-US" sz="1400" b="1">
                  <a:solidFill>
                    <a:srgbClr val="FFFFFF"/>
                  </a:solidFill>
                </a:rPr>
                <a:t>Pulm circ disorders</a:t>
              </a:r>
              <a:endParaRPr lang="en-US" sz="1400">
                <a:solidFill>
                  <a:srgbClr val="FFFFFF"/>
                </a:solidFill>
              </a:endParaRPr>
            </a:p>
            <a:p>
              <a:pPr marL="465138" indent="-465138">
                <a:lnSpc>
                  <a:spcPct val="70000"/>
                </a:lnSpc>
                <a:spcBef>
                  <a:spcPct val="30000"/>
                </a:spcBef>
                <a:buClr>
                  <a:schemeClr val="tx2"/>
                </a:buClr>
                <a:buSzPct val="95000"/>
                <a:buFont typeface="Wingdings" charset="0"/>
                <a:buNone/>
              </a:pPr>
              <a:r>
                <a:rPr lang="en-US" sz="1400" b="1">
                  <a:solidFill>
                    <a:srgbClr val="FFFFFF"/>
                  </a:solidFill>
                </a:rPr>
                <a:t>Peripheral vascular dx</a:t>
              </a:r>
            </a:p>
            <a:p>
              <a:pPr marL="465138" indent="-465138">
                <a:lnSpc>
                  <a:spcPct val="70000"/>
                </a:lnSpc>
                <a:spcBef>
                  <a:spcPct val="30000"/>
                </a:spcBef>
                <a:buClr>
                  <a:schemeClr val="tx2"/>
                </a:buClr>
                <a:buSzPct val="95000"/>
                <a:buFont typeface="Wingdings" charset="0"/>
                <a:buNone/>
              </a:pPr>
              <a:r>
                <a:rPr lang="en-US" sz="1400" b="1">
                  <a:solidFill>
                    <a:srgbClr val="FFFFFF"/>
                  </a:solidFill>
                </a:rPr>
                <a:t>Hypertension </a:t>
              </a:r>
            </a:p>
            <a:p>
              <a:pPr marL="465138" indent="-465138">
                <a:lnSpc>
                  <a:spcPct val="70000"/>
                </a:lnSpc>
                <a:spcBef>
                  <a:spcPct val="30000"/>
                </a:spcBef>
                <a:buClr>
                  <a:schemeClr val="tx2"/>
                </a:buClr>
                <a:buSzPct val="95000"/>
                <a:buFont typeface="Wingdings" charset="0"/>
                <a:buNone/>
              </a:pPr>
              <a:r>
                <a:rPr lang="en-US" sz="1400" b="1">
                  <a:solidFill>
                    <a:srgbClr val="FFFFFF"/>
                  </a:solidFill>
                </a:rPr>
                <a:t>Paralysis</a:t>
              </a:r>
            </a:p>
            <a:p>
              <a:pPr marL="465138" indent="-465138">
                <a:lnSpc>
                  <a:spcPct val="70000"/>
                </a:lnSpc>
                <a:spcBef>
                  <a:spcPct val="30000"/>
                </a:spcBef>
                <a:buClr>
                  <a:schemeClr val="tx2"/>
                </a:buClr>
                <a:buSzPct val="95000"/>
                <a:buFont typeface="Wingdings" charset="0"/>
                <a:buNone/>
              </a:pPr>
              <a:r>
                <a:rPr lang="en-US" sz="1400" b="1">
                  <a:solidFill>
                    <a:srgbClr val="FFFFFF"/>
                  </a:solidFill>
                </a:rPr>
                <a:t>Other neuro disorders</a:t>
              </a:r>
            </a:p>
            <a:p>
              <a:pPr marL="465138" indent="-465138">
                <a:lnSpc>
                  <a:spcPct val="70000"/>
                </a:lnSpc>
                <a:spcBef>
                  <a:spcPct val="30000"/>
                </a:spcBef>
                <a:buClr>
                  <a:schemeClr val="tx2"/>
                </a:buClr>
                <a:buSzPct val="95000"/>
                <a:buFont typeface="Wingdings" charset="0"/>
                <a:buNone/>
              </a:pPr>
              <a:r>
                <a:rPr lang="en-US" sz="1400" b="1">
                  <a:solidFill>
                    <a:srgbClr val="FFFFFF"/>
                  </a:solidFill>
                </a:rPr>
                <a:t>Chronic pulmonary dx</a:t>
              </a:r>
            </a:p>
            <a:p>
              <a:pPr marL="465138" indent="-465138">
                <a:lnSpc>
                  <a:spcPct val="70000"/>
                </a:lnSpc>
                <a:spcBef>
                  <a:spcPct val="30000"/>
                </a:spcBef>
                <a:buClr>
                  <a:schemeClr val="tx2"/>
                </a:buClr>
                <a:buSzPct val="95000"/>
                <a:buFont typeface="Wingdings" charset="0"/>
                <a:buNone/>
              </a:pPr>
              <a:r>
                <a:rPr lang="en-US" sz="1400" b="1">
                  <a:solidFill>
                    <a:srgbClr val="FFFFFF"/>
                  </a:solidFill>
                </a:rPr>
                <a:t>DM w/o complications</a:t>
              </a:r>
            </a:p>
            <a:p>
              <a:pPr marL="465138" indent="-465138">
                <a:lnSpc>
                  <a:spcPct val="70000"/>
                </a:lnSpc>
                <a:spcBef>
                  <a:spcPct val="30000"/>
                </a:spcBef>
                <a:buClr>
                  <a:schemeClr val="tx2"/>
                </a:buClr>
                <a:buSzPct val="95000"/>
                <a:buFont typeface="Wingdings" charset="0"/>
                <a:buNone/>
              </a:pPr>
              <a:r>
                <a:rPr lang="en-US" sz="1400" b="1">
                  <a:solidFill>
                    <a:srgbClr val="FFFFFF"/>
                  </a:solidFill>
                </a:rPr>
                <a:t>DM w/  complications</a:t>
              </a:r>
            </a:p>
            <a:p>
              <a:pPr marL="465138" indent="-465138">
                <a:lnSpc>
                  <a:spcPct val="70000"/>
                </a:lnSpc>
                <a:spcBef>
                  <a:spcPct val="30000"/>
                </a:spcBef>
                <a:buClr>
                  <a:schemeClr val="tx2"/>
                </a:buClr>
                <a:buSzPct val="95000"/>
                <a:buFont typeface="Wingdings" charset="0"/>
                <a:buNone/>
              </a:pPr>
              <a:r>
                <a:rPr lang="en-US" sz="1400" b="1">
                  <a:solidFill>
                    <a:srgbClr val="FFFFFF"/>
                  </a:solidFill>
                </a:rPr>
                <a:t>Hypothyroidism</a:t>
              </a:r>
            </a:p>
            <a:p>
              <a:pPr marL="465138" indent="-465138">
                <a:lnSpc>
                  <a:spcPct val="70000"/>
                </a:lnSpc>
                <a:spcBef>
                  <a:spcPct val="30000"/>
                </a:spcBef>
                <a:buClr>
                  <a:schemeClr val="tx2"/>
                </a:buClr>
                <a:buSzPct val="95000"/>
                <a:buFont typeface="Wingdings" charset="0"/>
                <a:buNone/>
              </a:pPr>
              <a:r>
                <a:rPr lang="en-US" sz="1400" b="1">
                  <a:solidFill>
                    <a:srgbClr val="FFFFFF"/>
                  </a:solidFill>
                </a:rPr>
                <a:t>Renal failure</a:t>
              </a:r>
            </a:p>
            <a:p>
              <a:pPr marL="465138" indent="-465138">
                <a:lnSpc>
                  <a:spcPct val="70000"/>
                </a:lnSpc>
                <a:spcBef>
                  <a:spcPct val="30000"/>
                </a:spcBef>
                <a:buClr>
                  <a:schemeClr val="tx2"/>
                </a:buClr>
                <a:buSzPct val="95000"/>
                <a:buFont typeface="Wingdings" charset="0"/>
                <a:buNone/>
              </a:pPr>
              <a:r>
                <a:rPr lang="en-US" sz="1400" b="1">
                  <a:solidFill>
                    <a:srgbClr val="FFFFFF"/>
                  </a:solidFill>
                </a:rPr>
                <a:t>Liver disease …</a:t>
              </a:r>
            </a:p>
          </p:txBody>
        </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Utilization Flags</a:t>
            </a:r>
          </a:p>
        </p:txBody>
      </p:sp>
      <p:sp>
        <p:nvSpPr>
          <p:cNvPr id="3" name="Content Placeholder 2"/>
          <p:cNvSpPr>
            <a:spLocks noGrp="1"/>
          </p:cNvSpPr>
          <p:nvPr>
            <p:ph idx="1"/>
          </p:nvPr>
        </p:nvSpPr>
        <p:spPr>
          <a:xfrm>
            <a:off x="609600" y="1443563"/>
            <a:ext cx="7993063" cy="1794933"/>
          </a:xfrm>
        </p:spPr>
        <p:txBody>
          <a:bodyPr/>
          <a:lstStyle/>
          <a:p>
            <a:r>
              <a:rPr lang="en-US" dirty="0"/>
              <a:t>Reveals additional information about the use of health care services </a:t>
            </a:r>
          </a:p>
          <a:p>
            <a:r>
              <a:rPr lang="en-US" dirty="0"/>
              <a:t>Combines ICD-9-CM procedure codes and UB-04 revenue </a:t>
            </a:r>
            <a:r>
              <a:rPr lang="en-US" dirty="0" smtClean="0"/>
              <a:t>codes</a:t>
            </a:r>
            <a:endParaRPr lang="en-US" dirty="0"/>
          </a:p>
        </p:txBody>
      </p:sp>
      <p:sp>
        <p:nvSpPr>
          <p:cNvPr id="92163"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B447BCEC-A4A2-0740-9723-D4FD9F255F33}" type="slidenum">
              <a:rPr lang="en-US" sz="1200"/>
              <a:pPr/>
              <a:t>66</a:t>
            </a:fld>
            <a:endParaRPr lang="en-US" sz="1200"/>
          </a:p>
        </p:txBody>
      </p:sp>
      <p:grpSp>
        <p:nvGrpSpPr>
          <p:cNvPr id="4" name="Group 3" descr="Utilization Flags"/>
          <p:cNvGrpSpPr/>
          <p:nvPr/>
        </p:nvGrpSpPr>
        <p:grpSpPr>
          <a:xfrm>
            <a:off x="492125" y="3402013"/>
            <a:ext cx="7621588" cy="2852737"/>
            <a:chOff x="492125" y="3402013"/>
            <a:chExt cx="7621588" cy="2852737"/>
          </a:xfrm>
        </p:grpSpPr>
        <p:sp>
          <p:nvSpPr>
            <p:cNvPr id="7" name="Rectangle 6"/>
            <p:cNvSpPr/>
            <p:nvPr/>
          </p:nvSpPr>
          <p:spPr>
            <a:xfrm>
              <a:off x="492125" y="3402013"/>
              <a:ext cx="2797175" cy="708025"/>
            </a:xfrm>
            <a:prstGeom prst="rect">
              <a:avLst/>
            </a:prstGeom>
          </p:spPr>
          <p:txBody>
            <a:bodyPr>
              <a:spAutoFit/>
            </a:bodyPr>
            <a:lstStyle/>
            <a:p>
              <a:pPr algn="ctr"/>
              <a:r>
                <a:rPr lang="en-US" sz="2000" b="1">
                  <a:effectLst>
                    <a:outerShdw blurRad="38100" dist="38100" dir="2700000" algn="tl">
                      <a:srgbClr val="000000"/>
                    </a:outerShdw>
                  </a:effectLst>
                </a:rPr>
                <a:t>Utilization Flag Software</a:t>
              </a:r>
            </a:p>
          </p:txBody>
        </p:sp>
        <p:sp>
          <p:nvSpPr>
            <p:cNvPr id="10" name="Right Arrow 9"/>
            <p:cNvSpPr/>
            <p:nvPr/>
          </p:nvSpPr>
          <p:spPr bwMode="auto">
            <a:xfrm>
              <a:off x="2876550" y="4565650"/>
              <a:ext cx="663575" cy="501650"/>
            </a:xfrm>
            <a:prstGeom prst="rightArrow">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1" name="Right Arrow 10"/>
            <p:cNvSpPr/>
            <p:nvPr/>
          </p:nvSpPr>
          <p:spPr bwMode="auto">
            <a:xfrm>
              <a:off x="5191125" y="4552950"/>
              <a:ext cx="663575" cy="501650"/>
            </a:xfrm>
            <a:prstGeom prst="rightArrow">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wrap="none" anchor="ctr"/>
            <a:lstStyle/>
            <a:p>
              <a:pPr algn="ctr">
                <a:spcBef>
                  <a:spcPct val="30000"/>
                </a:spcBef>
                <a:defRPr/>
              </a:pPr>
              <a:endParaRPr lang="en-US">
                <a:ea typeface="+mn-ea"/>
              </a:endParaRPr>
            </a:p>
          </p:txBody>
        </p:sp>
        <p:sp>
          <p:nvSpPr>
            <p:cNvPr id="15" name="Text Box 6"/>
            <p:cNvSpPr txBox="1">
              <a:spLocks noChangeArrowheads="1"/>
            </p:cNvSpPr>
            <p:nvPr/>
          </p:nvSpPr>
          <p:spPr bwMode="auto">
            <a:xfrm>
              <a:off x="3668713" y="3913188"/>
              <a:ext cx="1600200" cy="2124075"/>
            </a:xfrm>
            <a:prstGeom prst="rect">
              <a:avLst/>
            </a:prstGeom>
            <a:noFill/>
            <a:ln w="9525" algn="ctr">
              <a:noFill/>
              <a:miter lim="800000"/>
              <a:headEnd/>
              <a:tailEnd/>
            </a:ln>
          </p:spPr>
          <p:txBody>
            <a:bodyPr>
              <a:spAutoFit/>
            </a:bodyPr>
            <a:lstStyle/>
            <a:p>
              <a:pPr algn="ctr">
                <a:spcBef>
                  <a:spcPct val="50000"/>
                </a:spcBef>
                <a:defRPr/>
              </a:pPr>
              <a:r>
                <a:rPr lang="en-US" sz="2200" b="1" dirty="0">
                  <a:effectLst>
                    <a:outerShdw blurRad="38100" dist="38100" dir="2700000" algn="tl">
                      <a:srgbClr val="000000">
                        <a:alpha val="43137"/>
                      </a:srgbClr>
                    </a:outerShdw>
                  </a:effectLst>
                  <a:ea typeface="+mn-ea"/>
                </a:rPr>
                <a:t>ICD-9-CM codes</a:t>
              </a:r>
            </a:p>
            <a:p>
              <a:pPr algn="ctr">
                <a:spcBef>
                  <a:spcPts val="0"/>
                </a:spcBef>
                <a:defRPr/>
              </a:pPr>
              <a:r>
                <a:rPr lang="en-US" sz="2200" b="1" dirty="0">
                  <a:effectLst>
                    <a:outerShdw blurRad="38100" dist="38100" dir="2700000" algn="tl">
                      <a:srgbClr val="000000">
                        <a:alpha val="43137"/>
                      </a:srgbClr>
                    </a:outerShdw>
                  </a:effectLst>
                  <a:ea typeface="+mn-ea"/>
                </a:rPr>
                <a:t>+</a:t>
              </a:r>
            </a:p>
            <a:p>
              <a:pPr algn="ctr">
                <a:defRPr/>
              </a:pPr>
              <a:r>
                <a:rPr lang="en-US" sz="2200" b="1" dirty="0">
                  <a:effectLst>
                    <a:outerShdw blurRad="38100" dist="38100" dir="2700000" algn="tl">
                      <a:srgbClr val="000000">
                        <a:alpha val="43137"/>
                      </a:srgbClr>
                    </a:outerShdw>
                  </a:effectLst>
                  <a:ea typeface="+mn-ea"/>
                </a:rPr>
                <a:t>UB-04 codes</a:t>
              </a:r>
            </a:p>
            <a:p>
              <a:pPr>
                <a:defRPr/>
              </a:pPr>
              <a:endParaRPr lang="en-US" sz="2200" b="1" dirty="0">
                <a:ea typeface="+mn-ea"/>
              </a:endParaRPr>
            </a:p>
          </p:txBody>
        </p:sp>
        <p:sp>
          <p:nvSpPr>
            <p:cNvPr id="18" name="Text Placeholder 2"/>
            <p:cNvSpPr txBox="1">
              <a:spLocks/>
            </p:cNvSpPr>
            <p:nvPr/>
          </p:nvSpPr>
          <p:spPr bwMode="auto">
            <a:xfrm>
              <a:off x="5935663" y="3978275"/>
              <a:ext cx="2178050" cy="2276475"/>
            </a:xfrm>
            <a:prstGeom prst="rect">
              <a:avLst/>
            </a:prstGeom>
            <a:noFill/>
            <a:ln w="12700">
              <a:noFill/>
              <a:miter lim="800000"/>
              <a:headEnd/>
              <a:tailEnd/>
            </a:ln>
            <a:effectLst/>
          </p:spPr>
          <p:txBody>
            <a:bodyPr lIns="90488" tIns="44450" rIns="90488" bIns="44450"/>
            <a:lstStyle>
              <a:lvl1pPr marL="465138" indent="-465138"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nSpc>
                  <a:spcPct val="90000"/>
                </a:lnSpc>
                <a:spcBef>
                  <a:spcPct val="30000"/>
                </a:spcBef>
                <a:buClr>
                  <a:schemeClr val="tx2"/>
                </a:buClr>
                <a:buSzPct val="95000"/>
                <a:buFont typeface="Wingdings" charset="0"/>
                <a:buChar char="n"/>
              </a:pPr>
              <a:r>
                <a:rPr lang="en-US" sz="2000" b="1">
                  <a:solidFill>
                    <a:srgbClr val="FFFF00"/>
                  </a:solidFill>
                  <a:effectLst>
                    <a:outerShdw blurRad="38100" dist="38100" dir="2700000" algn="tl">
                      <a:srgbClr val="000000"/>
                    </a:outerShdw>
                  </a:effectLst>
                </a:rPr>
                <a:t>Emergency Room</a:t>
              </a:r>
            </a:p>
            <a:p>
              <a:pPr>
                <a:lnSpc>
                  <a:spcPct val="90000"/>
                </a:lnSpc>
                <a:spcBef>
                  <a:spcPct val="30000"/>
                </a:spcBef>
                <a:buClr>
                  <a:schemeClr val="tx2"/>
                </a:buClr>
                <a:buSzPct val="95000"/>
                <a:buFont typeface="Wingdings" charset="0"/>
                <a:buChar char="n"/>
              </a:pPr>
              <a:r>
                <a:rPr lang="en-US" sz="2000" b="1">
                  <a:solidFill>
                    <a:srgbClr val="FFFF00"/>
                  </a:solidFill>
                  <a:effectLst>
                    <a:outerShdw blurRad="38100" dist="38100" dir="2700000" algn="tl">
                      <a:srgbClr val="000000"/>
                    </a:outerShdw>
                  </a:effectLst>
                </a:rPr>
                <a:t>Chest X-ray/ CT Scan</a:t>
              </a:r>
            </a:p>
            <a:p>
              <a:pPr>
                <a:lnSpc>
                  <a:spcPct val="90000"/>
                </a:lnSpc>
                <a:spcBef>
                  <a:spcPct val="30000"/>
                </a:spcBef>
                <a:buClr>
                  <a:schemeClr val="tx2"/>
                </a:buClr>
                <a:buSzPct val="95000"/>
                <a:buFont typeface="Wingdings" charset="0"/>
                <a:buChar char="n"/>
              </a:pPr>
              <a:r>
                <a:rPr lang="en-US" sz="2000" b="1">
                  <a:solidFill>
                    <a:srgbClr val="FFFF00"/>
                  </a:solidFill>
                  <a:effectLst>
                    <a:outerShdw blurRad="38100" dist="38100" dir="2700000" algn="tl">
                      <a:srgbClr val="000000"/>
                    </a:outerShdw>
                  </a:effectLst>
                </a:rPr>
                <a:t>Intensive Care Unit</a:t>
              </a:r>
            </a:p>
          </p:txBody>
        </p:sp>
        <p:pic>
          <p:nvPicPr>
            <p:cNvPr id="92170" name="Picture 15" descr="01_010_0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28725" y="4108450"/>
              <a:ext cx="1328738"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42888"/>
            <a:ext cx="6088062" cy="768350"/>
          </a:xfrm>
        </p:spPr>
        <p:txBody>
          <a:bodyPr/>
          <a:lstStyle/>
          <a:p>
            <a:r>
              <a:rPr lang="en-US" dirty="0">
                <a:latin typeface="Arial" charset="0"/>
              </a:rPr>
              <a:t>AHRQ Quality Indicators</a:t>
            </a:r>
          </a:p>
        </p:txBody>
      </p:sp>
      <p:sp>
        <p:nvSpPr>
          <p:cNvPr id="3" name="Text Placeholder 2"/>
          <p:cNvSpPr>
            <a:spLocks noGrp="1"/>
          </p:cNvSpPr>
          <p:nvPr>
            <p:ph type="body" sz="half" idx="1"/>
          </p:nvPr>
        </p:nvSpPr>
        <p:spPr>
          <a:xfrm>
            <a:off x="609600" y="1676400"/>
            <a:ext cx="8145463" cy="2895600"/>
          </a:xfrm>
        </p:spPr>
        <p:txBody>
          <a:bodyPr/>
          <a:lstStyle/>
          <a:p>
            <a:r>
              <a:rPr lang="en-US" sz="2400">
                <a:latin typeface="Arial" charset="0"/>
              </a:rPr>
              <a:t>Creates measures of health care quality using inpatient administrative data</a:t>
            </a:r>
          </a:p>
          <a:p>
            <a:pPr lvl="1"/>
            <a:r>
              <a:rPr lang="en-US" sz="2000">
                <a:latin typeface="Arial" charset="0"/>
              </a:rPr>
              <a:t>4 Quality Indicators</a:t>
            </a:r>
          </a:p>
          <a:p>
            <a:pPr lvl="2">
              <a:buFont typeface="Arial" charset="0"/>
              <a:buAutoNum type="arabicPeriod"/>
            </a:pPr>
            <a:r>
              <a:rPr lang="en-US" sz="1800">
                <a:latin typeface="Arial" charset="0"/>
              </a:rPr>
              <a:t>Prevention Quality Indicators</a:t>
            </a:r>
          </a:p>
          <a:p>
            <a:pPr lvl="2">
              <a:buFont typeface="Arial" charset="0"/>
              <a:buAutoNum type="arabicPeriod"/>
            </a:pPr>
            <a:r>
              <a:rPr lang="en-US" sz="1800">
                <a:latin typeface="Arial" charset="0"/>
              </a:rPr>
              <a:t>Inpatient Quality Indicators</a:t>
            </a:r>
          </a:p>
          <a:p>
            <a:pPr lvl="2">
              <a:buFont typeface="Arial" charset="0"/>
              <a:buAutoNum type="arabicPeriod"/>
            </a:pPr>
            <a:r>
              <a:rPr lang="en-US" sz="1800">
                <a:latin typeface="Arial" charset="0"/>
              </a:rPr>
              <a:t>Patient Safety Indicators</a:t>
            </a:r>
          </a:p>
          <a:p>
            <a:pPr lvl="2">
              <a:buFont typeface="Arial" charset="0"/>
              <a:buAutoNum type="arabicPeriod"/>
            </a:pPr>
            <a:r>
              <a:rPr lang="en-US" sz="1800">
                <a:latin typeface="Arial" charset="0"/>
              </a:rPr>
              <a:t>Pediatric Indicators</a:t>
            </a:r>
          </a:p>
        </p:txBody>
      </p:sp>
      <p:sp>
        <p:nvSpPr>
          <p:cNvPr id="93188"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61163872-8D30-5D4E-B1AA-CA370CCA2FC6}" type="slidenum">
              <a:rPr lang="en-US" sz="1200"/>
              <a:pPr/>
              <a:t>67</a:t>
            </a:fld>
            <a:endParaRPr lang="en-US" sz="1200"/>
          </a:p>
        </p:txBody>
      </p:sp>
      <p:pic>
        <p:nvPicPr>
          <p:cNvPr id="16" name="Picture 4" descr="Prevention Quality Indicators cover"/>
          <p:cNvPicPr>
            <a:picLocks noGrp="1" noChangeAspect="1" noChangeArrowheads="1"/>
          </p:cNvPicPr>
          <p:nvPr>
            <p:ph sz="half" idx="2"/>
          </p:nvPr>
        </p:nvPicPr>
        <p:blipFill>
          <a:blip r:embed="rId3" cstate="print"/>
          <a:srcRect l="34334" t="32567" r="34868" b="13158"/>
          <a:stretch>
            <a:fillRect/>
          </a:stretch>
        </p:blipFill>
        <p:spPr>
          <a:xfrm>
            <a:off x="952588" y="4495803"/>
            <a:ext cx="1317141" cy="1741620"/>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4" descr="Inpatient Quality Indicators cover"/>
          <p:cNvPicPr>
            <a:picLocks noChangeAspect="1" noChangeArrowheads="1"/>
          </p:cNvPicPr>
          <p:nvPr/>
        </p:nvPicPr>
        <p:blipFill>
          <a:blip r:embed="rId4" cstate="print"/>
          <a:srcRect l="29399" t="23685" r="29152" b="5263"/>
          <a:stretch>
            <a:fillRect/>
          </a:stretch>
        </p:blipFill>
        <p:spPr bwMode="auto">
          <a:xfrm>
            <a:off x="2955171" y="4493654"/>
            <a:ext cx="1352436" cy="17388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4" descr="Patient Safety Indicators cover"/>
          <p:cNvPicPr>
            <a:picLocks noChangeAspect="1" noChangeArrowheads="1"/>
          </p:cNvPicPr>
          <p:nvPr/>
        </p:nvPicPr>
        <p:blipFill>
          <a:blip r:embed="rId5" cstate="print"/>
          <a:srcRect l="31374" t="27861" r="31866" b="9384"/>
          <a:stretch>
            <a:fillRect/>
          </a:stretch>
        </p:blipFill>
        <p:spPr bwMode="auto">
          <a:xfrm>
            <a:off x="4954212" y="4488894"/>
            <a:ext cx="1363461" cy="17449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3192" name="Picture 15" descr="Pediatric Indicators 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7525" y="4449763"/>
            <a:ext cx="1420813"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1325" y="252413"/>
            <a:ext cx="6088063" cy="768350"/>
          </a:xfrm>
        </p:spPr>
        <p:txBody>
          <a:bodyPr/>
          <a:lstStyle/>
          <a:p>
            <a:r>
              <a:rPr lang="en-US" dirty="0">
                <a:latin typeface="Arial" charset="0"/>
              </a:rPr>
              <a:t>Prevention Quality Indicators (PQIs)</a:t>
            </a:r>
          </a:p>
        </p:txBody>
      </p:sp>
      <p:sp>
        <p:nvSpPr>
          <p:cNvPr id="3" name="Text Placeholder 2"/>
          <p:cNvSpPr>
            <a:spLocks noGrp="1"/>
          </p:cNvSpPr>
          <p:nvPr>
            <p:ph type="body" sz="half" idx="1"/>
          </p:nvPr>
        </p:nvSpPr>
        <p:spPr>
          <a:xfrm>
            <a:off x="357188" y="1579563"/>
            <a:ext cx="5237162" cy="4625975"/>
          </a:xfrm>
        </p:spPr>
        <p:txBody>
          <a:bodyPr/>
          <a:lstStyle/>
          <a:p>
            <a:r>
              <a:rPr lang="en-US" sz="2400">
                <a:latin typeface="Arial" charset="0"/>
              </a:rPr>
              <a:t>Identify hospital admissions that are potentially preventable through high-quality outpatient care.</a:t>
            </a:r>
          </a:p>
          <a:p>
            <a:r>
              <a:rPr lang="en-US" sz="2400">
                <a:latin typeface="Arial" charset="0"/>
              </a:rPr>
              <a:t>Examples of PQI Measures:</a:t>
            </a:r>
          </a:p>
          <a:p>
            <a:pPr lvl="1"/>
            <a:r>
              <a:rPr lang="en-US" sz="2000">
                <a:latin typeface="Arial" charset="0"/>
              </a:rPr>
              <a:t>Diabetes Short-term Complication Admission Rate</a:t>
            </a:r>
          </a:p>
          <a:p>
            <a:pPr lvl="1"/>
            <a:r>
              <a:rPr lang="en-US" sz="2000">
                <a:latin typeface="Arial" charset="0"/>
              </a:rPr>
              <a:t>Diabetes Long-term Complication Admission Rate</a:t>
            </a:r>
          </a:p>
          <a:p>
            <a:pPr lvl="1"/>
            <a:r>
              <a:rPr lang="en-US" sz="2000">
                <a:latin typeface="Arial" charset="0"/>
              </a:rPr>
              <a:t>Pediatric Asthma Admission Rate</a:t>
            </a:r>
          </a:p>
          <a:p>
            <a:pPr lvl="1"/>
            <a:r>
              <a:rPr lang="en-US" sz="2000">
                <a:latin typeface="Arial" charset="0"/>
              </a:rPr>
              <a:t>Pediatric Gastroenteritis Admission Rate</a:t>
            </a:r>
          </a:p>
          <a:p>
            <a:pPr lvl="1"/>
            <a:r>
              <a:rPr lang="en-US" sz="2000">
                <a:latin typeface="Arial" charset="0"/>
              </a:rPr>
              <a:t>Hypertension Admission Rate</a:t>
            </a:r>
          </a:p>
        </p:txBody>
      </p:sp>
      <p:sp>
        <p:nvSpPr>
          <p:cNvPr id="94212"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51EFD339-4054-F445-A85B-A885DE24D38A}" type="slidenum">
              <a:rPr lang="en-US" sz="1200"/>
              <a:pPr/>
              <a:t>68</a:t>
            </a:fld>
            <a:endParaRPr lang="en-US" sz="1200"/>
          </a:p>
        </p:txBody>
      </p:sp>
      <p:pic>
        <p:nvPicPr>
          <p:cNvPr id="6" name="Picture 4" descr="Prevention Quality Indicators cover"/>
          <p:cNvPicPr>
            <a:picLocks noGrp="1" noChangeAspect="1" noChangeArrowheads="1"/>
          </p:cNvPicPr>
          <p:nvPr>
            <p:ph sz="half" idx="2"/>
          </p:nvPr>
        </p:nvPicPr>
        <p:blipFill>
          <a:blip r:embed="rId3"/>
          <a:srcRect l="34334" t="32567" r="34868" b="13158"/>
          <a:stretch>
            <a:fillRect/>
          </a:stretch>
        </p:blipFill>
        <p:spPr>
          <a:xfrm>
            <a:off x="5672138" y="1968500"/>
            <a:ext cx="2822575" cy="3732213"/>
          </a:xfrm>
          <a:ln>
            <a:solidFill>
              <a:schemeClr val="tx1"/>
            </a:solidFill>
          </a:ln>
          <a:effectLst>
            <a:outerShdw blurRad="292100" dist="139700" dir="2700000" algn="tl" rotWithShape="0">
              <a:srgbClr val="333333">
                <a:alpha val="65000"/>
              </a:srgbClr>
            </a:outerShdw>
          </a:effec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0213" y="195263"/>
            <a:ext cx="6088062" cy="768350"/>
          </a:xfrm>
        </p:spPr>
        <p:txBody>
          <a:bodyPr/>
          <a:lstStyle/>
          <a:p>
            <a:r>
              <a:rPr lang="en-US" dirty="0">
                <a:latin typeface="Arial" charset="0"/>
              </a:rPr>
              <a:t>Inpatient Quality Indicators (IQIs)</a:t>
            </a:r>
          </a:p>
        </p:txBody>
      </p:sp>
      <p:sp>
        <p:nvSpPr>
          <p:cNvPr id="3" name="Text Placeholder 2"/>
          <p:cNvSpPr>
            <a:spLocks noGrp="1"/>
          </p:cNvSpPr>
          <p:nvPr>
            <p:ph type="body" sz="half" idx="1"/>
          </p:nvPr>
        </p:nvSpPr>
        <p:spPr>
          <a:xfrm>
            <a:off x="357188" y="1579563"/>
            <a:ext cx="4799012" cy="4625975"/>
          </a:xfrm>
        </p:spPr>
        <p:txBody>
          <a:bodyPr/>
          <a:lstStyle/>
          <a:p>
            <a:pPr>
              <a:buFont typeface="Wingdings" pitchFamily="2" charset="2"/>
              <a:buChar char="n"/>
              <a:defRPr/>
            </a:pPr>
            <a:r>
              <a:rPr lang="en-US" sz="2400" dirty="0" smtClean="0">
                <a:ea typeface="+mn-ea"/>
              </a:rPr>
              <a:t>Reflect quality of care inside hospitals:</a:t>
            </a:r>
          </a:p>
          <a:p>
            <a:pPr lvl="1">
              <a:defRPr/>
            </a:pPr>
            <a:r>
              <a:rPr lang="en-US" sz="2000" dirty="0" smtClean="0"/>
              <a:t>Inpatient mortality for medical conditions and surgical procedures</a:t>
            </a:r>
          </a:p>
          <a:p>
            <a:pPr lvl="1">
              <a:defRPr/>
            </a:pPr>
            <a:r>
              <a:rPr lang="en-US" sz="2000" dirty="0" smtClean="0"/>
              <a:t>Utilization of procedures</a:t>
            </a:r>
          </a:p>
          <a:p>
            <a:pPr lvl="1">
              <a:defRPr/>
            </a:pPr>
            <a:r>
              <a:rPr lang="en-US" sz="2000" dirty="0" smtClean="0"/>
              <a:t>Volume of procedures</a:t>
            </a:r>
            <a:endParaRPr lang="en-US" dirty="0" smtClean="0"/>
          </a:p>
          <a:p>
            <a:pPr>
              <a:buFont typeface="Wingdings" pitchFamily="2" charset="2"/>
              <a:buChar char="n"/>
              <a:defRPr/>
            </a:pPr>
            <a:r>
              <a:rPr lang="en-US" sz="2400" dirty="0" smtClean="0">
                <a:ea typeface="+mn-ea"/>
              </a:rPr>
              <a:t>Examples of IQI Measures:</a:t>
            </a:r>
          </a:p>
          <a:p>
            <a:pPr lvl="1">
              <a:defRPr/>
            </a:pPr>
            <a:r>
              <a:rPr lang="en-US" sz="2000" dirty="0" smtClean="0"/>
              <a:t>Esophageal Resection Volume</a:t>
            </a:r>
          </a:p>
          <a:p>
            <a:pPr lvl="1">
              <a:defRPr/>
            </a:pPr>
            <a:r>
              <a:rPr lang="en-US" sz="2000" dirty="0" smtClean="0"/>
              <a:t>Pneumonia Mortality Rate</a:t>
            </a:r>
          </a:p>
          <a:p>
            <a:pPr lvl="1">
              <a:defRPr/>
            </a:pPr>
            <a:r>
              <a:rPr lang="en-US" sz="2000" dirty="0" smtClean="0"/>
              <a:t>Coronary Artery Bypass Graft Mortality Rate</a:t>
            </a:r>
          </a:p>
          <a:p>
            <a:pPr lvl="1">
              <a:defRPr/>
            </a:pPr>
            <a:r>
              <a:rPr lang="en-US" sz="2000" dirty="0" smtClean="0"/>
              <a:t>Cesarean Section Delivery Rate</a:t>
            </a:r>
          </a:p>
          <a:p>
            <a:pPr lvl="1">
              <a:defRPr/>
            </a:pPr>
            <a:endParaRPr lang="en-US" sz="2000" dirty="0" smtClean="0"/>
          </a:p>
        </p:txBody>
      </p:sp>
      <p:sp>
        <p:nvSpPr>
          <p:cNvPr id="95236"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74EBA3C9-0B22-164B-B78B-44EE28CCD8E3}" type="slidenum">
              <a:rPr lang="en-US" sz="1200"/>
              <a:pPr/>
              <a:t>69</a:t>
            </a:fld>
            <a:endParaRPr lang="en-US" sz="1200"/>
          </a:p>
        </p:txBody>
      </p:sp>
      <p:pic>
        <p:nvPicPr>
          <p:cNvPr id="8" name="Picture 4" descr="Inpatient Quality Indicators cover"/>
          <p:cNvPicPr>
            <a:picLocks noGrp="1" noChangeAspect="1" noChangeArrowheads="1"/>
          </p:cNvPicPr>
          <p:nvPr>
            <p:ph sz="half" idx="2"/>
          </p:nvPr>
        </p:nvPicPr>
        <p:blipFill>
          <a:blip r:embed="rId3"/>
          <a:srcRect l="29399" t="23685" r="29152" b="5263"/>
          <a:stretch>
            <a:fillRect/>
          </a:stretch>
        </p:blipFill>
        <p:spPr>
          <a:xfrm>
            <a:off x="5613400" y="1985963"/>
            <a:ext cx="2889250" cy="3714750"/>
          </a:xfrm>
          <a:ln>
            <a:solidFill>
              <a:schemeClr val="tx1"/>
            </a:solidFill>
          </a:ln>
          <a:effectLst>
            <a:outerShdw blurRad="292100" dist="139700" dir="2700000" algn="tl" rotWithShape="0">
              <a:srgbClr val="333333">
                <a:alpha val="65000"/>
              </a:srgbClr>
            </a:outerShdw>
          </a:effec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ChangeArrowheads="1"/>
          </p:cNvSpPr>
          <p:nvPr/>
        </p:nvSpPr>
        <p:spPr bwMode="auto">
          <a:xfrm>
            <a:off x="514350" y="1554163"/>
            <a:ext cx="8115300" cy="4565650"/>
          </a:xfrm>
          <a:prstGeom prst="rect">
            <a:avLst/>
          </a:prstGeom>
          <a:solidFill>
            <a:schemeClr val="tx1"/>
          </a:solidFill>
          <a:ln w="9525">
            <a:solidFill>
              <a:schemeClr val="tx1"/>
            </a:solidFill>
            <a:round/>
            <a:headEnd/>
            <a:tailEnd/>
          </a:ln>
          <a:effectLst>
            <a:outerShdw blurRad="63500" dist="38100" dir="2700000" algn="tl" rotWithShape="0">
              <a:srgbClr val="000000">
                <a:alpha val="39999"/>
              </a:srgbClr>
            </a:outerShdw>
          </a:effectLst>
        </p:spPr>
        <p:txBody>
          <a:bodyPr wrap="none" anchor="ctr"/>
          <a:lstStyle/>
          <a:p>
            <a:pPr algn="ctr">
              <a:spcBef>
                <a:spcPct val="30000"/>
              </a:spcBef>
              <a:defRPr/>
            </a:pPr>
            <a:endParaRPr lang="en-US">
              <a:ea typeface="+mn-ea"/>
            </a:endParaRPr>
          </a:p>
        </p:txBody>
      </p:sp>
      <p:sp>
        <p:nvSpPr>
          <p:cNvPr id="32771" name="Slide Number Placeholder 1"/>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7FD5D780-CBDC-364E-8AED-F1D6802B2BF1}" type="slidenum">
              <a:rPr lang="en-US" sz="1200"/>
              <a:pPr/>
              <a:t>7</a:t>
            </a:fld>
            <a:endParaRPr lang="en-US" sz="1200"/>
          </a:p>
        </p:txBody>
      </p:sp>
      <p:graphicFrame>
        <p:nvGraphicFramePr>
          <p:cNvPr id="7" name="Group 49" title="What can you get from HCUP? "/>
          <p:cNvGraphicFramePr>
            <a:graphicFrameLocks noGrp="1"/>
          </p:cNvGraphicFramePr>
          <p:nvPr>
            <p:ph idx="1"/>
            <p:extLst>
              <p:ext uri="{D42A27DB-BD31-4B8C-83A1-F6EECF244321}">
                <p14:modId xmlns:p14="http://schemas.microsoft.com/office/powerpoint/2010/main" val="1873592703"/>
              </p:ext>
            </p:extLst>
          </p:nvPr>
        </p:nvGraphicFramePr>
        <p:xfrm>
          <a:off x="609600" y="1655763"/>
          <a:ext cx="7953375" cy="4369284"/>
        </p:xfrm>
        <a:graphic>
          <a:graphicData uri="http://schemas.openxmlformats.org/drawingml/2006/table">
            <a:tbl>
              <a:tblPr/>
              <a:tblGrid>
                <a:gridCol w="1309687"/>
                <a:gridCol w="6643688"/>
              </a:tblGrid>
              <a:tr h="6507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Topic</a:t>
                      </a:r>
                    </a:p>
                  </a:txBody>
                  <a:tcPr marT="45713" marB="45713" anchor="ctr" horzOverflow="overflow">
                    <a:lnL>
                      <a:noFill/>
                    </a:lnL>
                    <a:lnR>
                      <a:noFill/>
                    </a:lnR>
                    <a:lnT w="25400" cap="flat" cmpd="sng" algn="ctr">
                      <a:solidFill>
                        <a:schemeClr val="bg2"/>
                      </a:solidFill>
                      <a:prstDash val="solid"/>
                      <a:round/>
                      <a:headEnd type="none" w="med" len="med"/>
                      <a:tailEnd type="none" w="med" len="med"/>
                    </a:lnT>
                    <a:lnB w="25400" cap="flat" cmpd="sng" algn="ctr">
                      <a:solidFill>
                        <a:schemeClr val="bg2"/>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Specific Findings</a:t>
                      </a:r>
                    </a:p>
                  </a:txBody>
                  <a:tcPr marT="45713" marB="45713" anchor="ctr" horzOverflow="overflow">
                    <a:lnL>
                      <a:noFill/>
                    </a:lnL>
                    <a:lnR>
                      <a:noFill/>
                    </a:lnR>
                    <a:lnT w="25400" cap="flat" cmpd="sng" algn="ctr">
                      <a:solidFill>
                        <a:schemeClr val="bg2"/>
                      </a:solidFill>
                      <a:prstDash val="solid"/>
                      <a:round/>
                      <a:headEnd type="none" w="med" len="med"/>
                      <a:tailEnd type="none" w="med" len="med"/>
                    </a:lnT>
                    <a:lnB w="25400" cap="flat" cmpd="sng" algn="ctr">
                      <a:solidFill>
                        <a:schemeClr val="bg2"/>
                      </a:solidFill>
                      <a:prstDash val="solid"/>
                      <a:round/>
                      <a:headEnd type="none" w="med" len="med"/>
                      <a:tailEnd type="none" w="med" len="med"/>
                    </a:lnB>
                    <a:lnTlToBr>
                      <a:noFill/>
                    </a:lnTlToBr>
                    <a:lnBlToTr>
                      <a:noFill/>
                    </a:lnBlToTr>
                    <a:solidFill>
                      <a:schemeClr val="bg2"/>
                    </a:solidFill>
                  </a:tcPr>
                </a:tc>
              </a:tr>
              <a:tr h="700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279F"/>
                          </a:solidFill>
                          <a:effectLst/>
                          <a:latin typeface="Arial" charset="0"/>
                        </a:rPr>
                        <a:t>Cost</a:t>
                      </a:r>
                    </a:p>
                  </a:txBody>
                  <a:tcPr marT="45713" marB="45713" horzOverflow="overflow">
                    <a:lnL>
                      <a:noFill/>
                    </a:lnL>
                    <a:lnR>
                      <a:noFill/>
                    </a:lnR>
                    <a:lnT w="25400" cap="flat" cmpd="sng" algn="ctr">
                      <a:solidFill>
                        <a:schemeClr val="bg2"/>
                      </a:solidFill>
                      <a:prstDash val="solid"/>
                      <a:round/>
                      <a:headEnd type="none" w="med" len="med"/>
                      <a:tailEnd type="none" w="med" len="med"/>
                    </a:lnT>
                    <a:lnB>
                      <a:noFill/>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ts val="1200"/>
                        </a:spcBef>
                        <a:spcAft>
                          <a:spcPct val="0"/>
                        </a:spcAft>
                        <a:buClr>
                          <a:schemeClr val="tx2"/>
                        </a:buClr>
                        <a:buSzPct val="95000"/>
                        <a:buFont typeface="Wingdings" pitchFamily="2" charset="2"/>
                        <a:buNone/>
                        <a:tabLst/>
                      </a:pPr>
                      <a:r>
                        <a:rPr kumimoji="0" lang="en-US" sz="2000" b="0" i="0" u="none" strike="noStrike" cap="none" normalizeH="0" baseline="0" dirty="0" smtClean="0">
                          <a:ln>
                            <a:noFill/>
                          </a:ln>
                          <a:solidFill>
                            <a:schemeClr val="bg2"/>
                          </a:solidFill>
                          <a:effectLst/>
                          <a:latin typeface="Arial" charset="0"/>
                        </a:rPr>
                        <a:t>Hospital costs for treating patients with septicemia surged 174 percent between 2001 and 2007 (NIS)</a:t>
                      </a:r>
                      <a:endParaRPr kumimoji="0" lang="en-US" sz="1800" b="0" i="0" u="none" strike="noStrike" cap="none" normalizeH="0" baseline="0" dirty="0" smtClean="0">
                        <a:ln>
                          <a:noFill/>
                        </a:ln>
                        <a:solidFill>
                          <a:schemeClr val="bg2"/>
                        </a:solidFill>
                        <a:effectLst/>
                        <a:latin typeface="Arial" charset="0"/>
                      </a:endParaRPr>
                    </a:p>
                  </a:txBody>
                  <a:tcPr marT="45713" marB="45713" horzOverflow="overflow">
                    <a:lnL>
                      <a:noFill/>
                    </a:lnL>
                    <a:lnR>
                      <a:noFill/>
                    </a:lnR>
                    <a:lnT w="25400" cap="flat" cmpd="sng" algn="ctr">
                      <a:solidFill>
                        <a:schemeClr val="bg2"/>
                      </a:solidFill>
                      <a:prstDash val="solid"/>
                      <a:round/>
                      <a:headEnd type="none" w="med" len="med"/>
                      <a:tailEnd type="none" w="med" len="med"/>
                    </a:lnT>
                    <a:lnB>
                      <a:noFill/>
                    </a:lnB>
                    <a:lnTlToBr>
                      <a:noFill/>
                    </a:lnTlToBr>
                    <a:lnBlToTr>
                      <a:noFill/>
                    </a:lnBlToTr>
                    <a:solidFill>
                      <a:schemeClr val="tx1"/>
                    </a:solidFill>
                  </a:tcPr>
                </a:tc>
              </a:tr>
              <a:tr h="1005694">
                <a:tc>
                  <a:txBody>
                    <a:bodyPr/>
                    <a:lstStyle/>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800" b="0" i="0" u="none" strike="noStrike" cap="none" normalizeH="0" baseline="0" smtClean="0">
                          <a:ln>
                            <a:noFill/>
                          </a:ln>
                          <a:solidFill>
                            <a:srgbClr val="00279F"/>
                          </a:solidFill>
                          <a:effectLst/>
                          <a:latin typeface="Arial" charset="0"/>
                        </a:rPr>
                        <a:t>Access </a:t>
                      </a:r>
                    </a:p>
                  </a:txBody>
                  <a:tcPr marT="45713" marB="45713" horzOverflow="overflow">
                    <a:lnL>
                      <a:noFill/>
                    </a:lnL>
                    <a:lnR>
                      <a:noFill/>
                    </a:lnR>
                    <a:lnT>
                      <a:noFill/>
                    </a:lnT>
                    <a:lnB>
                      <a:noFill/>
                    </a:lnB>
                    <a:lnTlToBr>
                      <a:noFill/>
                    </a:lnTlToBr>
                    <a:lnBlToTr>
                      <a:noFill/>
                    </a:lnBlToTr>
                    <a:solidFill>
                      <a:srgbClr val="E7E8F0"/>
                    </a:solidFill>
                  </a:tcPr>
                </a:tc>
                <a:tc>
                  <a:txBody>
                    <a:bodyPr/>
                    <a:lstStyle/>
                    <a:p>
                      <a:pPr marL="0" marR="0" lvl="0" indent="0" algn="l" defTabSz="914400" rtl="0" eaLnBrk="0" fontAlgn="base" latinLnBrk="0" hangingPunct="0">
                        <a:lnSpc>
                          <a:spcPct val="100000"/>
                        </a:lnSpc>
                        <a:spcBef>
                          <a:spcPts val="1200"/>
                        </a:spcBef>
                        <a:spcAft>
                          <a:spcPct val="0"/>
                        </a:spcAft>
                        <a:buClr>
                          <a:schemeClr val="tx2"/>
                        </a:buClr>
                        <a:buSzPct val="95000"/>
                        <a:buFont typeface="Wingdings" pitchFamily="2" charset="2"/>
                        <a:buNone/>
                        <a:tabLst/>
                      </a:pPr>
                      <a:r>
                        <a:rPr kumimoji="0" lang="en-US" sz="2000" b="0" i="0" u="none" strike="noStrike" cap="none" normalizeH="0" baseline="0" dirty="0" smtClean="0">
                          <a:ln>
                            <a:noFill/>
                          </a:ln>
                          <a:solidFill>
                            <a:schemeClr val="bg2"/>
                          </a:solidFill>
                          <a:effectLst/>
                          <a:latin typeface="Arial" charset="0"/>
                        </a:rPr>
                        <a:t>Americans in low-income areas visit EDs at rates 90 percent higher compared to those in the highest income areas (NEDS)</a:t>
                      </a:r>
                      <a:endParaRPr kumimoji="0" lang="en-US" sz="1800" b="0" i="0" u="none" strike="noStrike" cap="none" normalizeH="0" baseline="0" dirty="0" smtClean="0">
                        <a:ln>
                          <a:noFill/>
                        </a:ln>
                        <a:solidFill>
                          <a:schemeClr val="bg2"/>
                        </a:solidFill>
                        <a:effectLst/>
                        <a:latin typeface="Arial" charset="0"/>
                      </a:endParaRPr>
                    </a:p>
                  </a:txBody>
                  <a:tcPr marT="45713" marB="45713" horzOverflow="overflow">
                    <a:lnL>
                      <a:noFill/>
                    </a:lnL>
                    <a:lnR>
                      <a:noFill/>
                    </a:lnR>
                    <a:lnT>
                      <a:noFill/>
                    </a:lnT>
                    <a:lnB>
                      <a:noFill/>
                    </a:lnB>
                    <a:lnTlToBr>
                      <a:noFill/>
                    </a:lnTlToBr>
                    <a:lnBlToTr>
                      <a:noFill/>
                    </a:lnBlToTr>
                    <a:solidFill>
                      <a:srgbClr val="E7E8F0"/>
                    </a:solidFill>
                  </a:tcPr>
                </a:tc>
              </a:tr>
              <a:tr h="1005694">
                <a:tc>
                  <a:txBody>
                    <a:bodyPr/>
                    <a:lstStyle/>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800" b="0" i="0" u="none" strike="noStrike" cap="none" normalizeH="0" baseline="0" smtClean="0">
                          <a:ln>
                            <a:noFill/>
                          </a:ln>
                          <a:solidFill>
                            <a:srgbClr val="00279F"/>
                          </a:solidFill>
                          <a:effectLst/>
                          <a:latin typeface="Arial" charset="0"/>
                        </a:rPr>
                        <a:t>Quality</a:t>
                      </a:r>
                      <a:endParaRPr kumimoji="0" lang="en-US" sz="1600" b="0" i="0" u="none" strike="noStrike" cap="none" normalizeH="0" baseline="0" smtClean="0">
                        <a:ln>
                          <a:noFill/>
                        </a:ln>
                        <a:solidFill>
                          <a:srgbClr val="00279F"/>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161616"/>
                        </a:solidFill>
                        <a:effectLst/>
                        <a:latin typeface="Arial" charset="0"/>
                      </a:endParaRPr>
                    </a:p>
                  </a:txBody>
                  <a:tcPr marT="45713" marB="45713" horzOverflow="overflow">
                    <a:lnL>
                      <a:noFill/>
                    </a:lnL>
                    <a:lnR>
                      <a:noFill/>
                    </a:lnR>
                    <a:lnT>
                      <a:noFill/>
                    </a:lnT>
                    <a:lnB>
                      <a:noFill/>
                    </a:lnB>
                    <a:lnTlToBr>
                      <a:noFill/>
                    </a:lnTlToBr>
                    <a:lnBlToTr>
                      <a:noFill/>
                    </a:lnBlToTr>
                    <a:solidFill>
                      <a:schemeClr val="tx1"/>
                    </a:solidFill>
                  </a:tcPr>
                </a:tc>
                <a:tc>
                  <a:txBody>
                    <a:bodyPr/>
                    <a:lstStyle/>
                    <a:p>
                      <a:pPr marL="0" marR="0" lvl="0" indent="0" algn="l" defTabSz="914400" rtl="0" eaLnBrk="0" fontAlgn="base" latinLnBrk="0" hangingPunct="0">
                        <a:lnSpc>
                          <a:spcPct val="100000"/>
                        </a:lnSpc>
                        <a:spcBef>
                          <a:spcPts val="1200"/>
                        </a:spcBef>
                        <a:spcAft>
                          <a:spcPct val="0"/>
                        </a:spcAft>
                        <a:buClr>
                          <a:schemeClr val="tx2"/>
                        </a:buClr>
                        <a:buSzPct val="95000"/>
                        <a:buFont typeface="Wingdings" pitchFamily="2" charset="2"/>
                        <a:buNone/>
                        <a:tabLst/>
                      </a:pPr>
                      <a:r>
                        <a:rPr kumimoji="0" lang="en-US" sz="2000" b="0" i="0" u="none" strike="noStrike" cap="none" normalizeH="0" baseline="0" smtClean="0">
                          <a:ln>
                            <a:noFill/>
                          </a:ln>
                          <a:solidFill>
                            <a:schemeClr val="bg2"/>
                          </a:solidFill>
                          <a:effectLst/>
                          <a:latin typeface="Arial" charset="0"/>
                        </a:rPr>
                        <a:t>Oregon and Vermont had the Nation's lowest rates of avoidable hospitalizations for asthma in children ages 2 to 17 (PQI software, SID)</a:t>
                      </a:r>
                      <a:endParaRPr kumimoji="0" lang="en-US" sz="1800" b="0" i="0" u="none" strike="noStrike" cap="none" normalizeH="0" baseline="0" smtClean="0">
                        <a:ln>
                          <a:noFill/>
                        </a:ln>
                        <a:solidFill>
                          <a:schemeClr val="bg2"/>
                        </a:solidFill>
                        <a:effectLst/>
                        <a:latin typeface="Arial" charset="0"/>
                      </a:endParaRPr>
                    </a:p>
                  </a:txBody>
                  <a:tcPr marT="45713" marB="45713" horzOverflow="overflow">
                    <a:lnL>
                      <a:noFill/>
                    </a:lnL>
                    <a:lnR>
                      <a:noFill/>
                    </a:lnR>
                    <a:lnT>
                      <a:noFill/>
                    </a:lnT>
                    <a:lnB>
                      <a:noFill/>
                    </a:lnB>
                    <a:lnTlToBr>
                      <a:noFill/>
                    </a:lnTlToBr>
                    <a:lnBlToTr>
                      <a:noFill/>
                    </a:lnBlToTr>
                    <a:solidFill>
                      <a:schemeClr val="tx1"/>
                    </a:solidFill>
                  </a:tcPr>
                </a:tc>
              </a:tr>
              <a:tr h="1005694">
                <a:tc>
                  <a:txBody>
                    <a:bodyPr/>
                    <a:lstStyle/>
                    <a:p>
                      <a:pPr marL="0" marR="0" lvl="0" indent="0" algn="l" defTabSz="914400" rtl="0" eaLnBrk="1" fontAlgn="base" latinLnBrk="0" hangingPunct="1">
                        <a:lnSpc>
                          <a:spcPct val="100000"/>
                        </a:lnSpc>
                        <a:spcBef>
                          <a:spcPts val="600"/>
                        </a:spcBef>
                        <a:spcAft>
                          <a:spcPct val="0"/>
                        </a:spcAft>
                        <a:buClr>
                          <a:schemeClr val="tx2"/>
                        </a:buClr>
                        <a:buSzPct val="95000"/>
                        <a:buFont typeface="Wingdings" pitchFamily="2" charset="2"/>
                        <a:buNone/>
                        <a:tabLst/>
                      </a:pPr>
                      <a:r>
                        <a:rPr kumimoji="0" lang="en-US" sz="1800" b="0" i="0" u="none" strike="noStrike" cap="none" normalizeH="0" baseline="0" smtClean="0">
                          <a:ln>
                            <a:noFill/>
                          </a:ln>
                          <a:solidFill>
                            <a:srgbClr val="00279F"/>
                          </a:solidFill>
                          <a:effectLst/>
                          <a:latin typeface="Arial" charset="0"/>
                        </a:rPr>
                        <a:t>Utilization</a:t>
                      </a:r>
                      <a:endParaRPr kumimoji="0" lang="en-US" sz="1600" b="0" i="0" u="none" strike="noStrike" cap="none" normalizeH="0" baseline="0" smtClean="0">
                        <a:ln>
                          <a:noFill/>
                        </a:ln>
                        <a:solidFill>
                          <a:srgbClr val="00279F"/>
                        </a:solidFill>
                        <a:effectLst/>
                        <a:latin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161616"/>
                        </a:solidFill>
                        <a:effectLst/>
                        <a:latin typeface="Arial" charset="0"/>
                      </a:endParaRPr>
                    </a:p>
                  </a:txBody>
                  <a:tcPr marT="45713" marB="45713" horzOverflow="overflow">
                    <a:lnL>
                      <a:noFill/>
                    </a:lnL>
                    <a:lnR>
                      <a:noFill/>
                    </a:lnR>
                    <a:lnT>
                      <a:noFill/>
                    </a:lnT>
                    <a:lnB w="25400" cap="flat" cmpd="sng" algn="ctr">
                      <a:solidFill>
                        <a:schemeClr val="bg2"/>
                      </a:solidFill>
                      <a:prstDash val="solid"/>
                      <a:round/>
                      <a:headEnd type="none" w="med" len="med"/>
                      <a:tailEnd type="none" w="med" len="med"/>
                    </a:lnB>
                    <a:lnTlToBr>
                      <a:noFill/>
                    </a:lnTlToBr>
                    <a:lnBlToTr>
                      <a:noFill/>
                    </a:lnBlToTr>
                    <a:solidFill>
                      <a:srgbClr val="E7E8F0"/>
                    </a:solidFill>
                  </a:tcPr>
                </a:tc>
                <a:tc>
                  <a:txBody>
                    <a:bodyPr/>
                    <a:lstStyle/>
                    <a:p>
                      <a:pPr marL="0" marR="0" lvl="0" indent="0" algn="l" defTabSz="914400" rtl="0" eaLnBrk="0" fontAlgn="base" latinLnBrk="0" hangingPunct="0">
                        <a:lnSpc>
                          <a:spcPct val="100000"/>
                        </a:lnSpc>
                        <a:spcBef>
                          <a:spcPts val="1200"/>
                        </a:spcBef>
                        <a:spcAft>
                          <a:spcPct val="0"/>
                        </a:spcAft>
                        <a:buClr>
                          <a:schemeClr val="tx2"/>
                        </a:buClr>
                        <a:buSzPct val="95000"/>
                        <a:buFont typeface="Wingdings" pitchFamily="2" charset="2"/>
                        <a:buNone/>
                        <a:tabLst/>
                      </a:pPr>
                      <a:r>
                        <a:rPr kumimoji="0" lang="en-US" sz="2000" b="0" i="0" u="none" strike="noStrike" cap="none" normalizeH="0" baseline="0" dirty="0" smtClean="0">
                          <a:ln>
                            <a:noFill/>
                          </a:ln>
                          <a:solidFill>
                            <a:schemeClr val="bg2"/>
                          </a:solidFill>
                          <a:effectLst/>
                          <a:latin typeface="Arial" charset="0"/>
                        </a:rPr>
                        <a:t>Patients in rural hospitals were older (42 percent were 65 plus) than those in urban public hospitals (23 percent were 65 plus). (NIS)</a:t>
                      </a:r>
                      <a:endParaRPr kumimoji="0" lang="en-US" sz="1800" b="0" i="0" u="none" strike="noStrike" cap="none" normalizeH="0" baseline="0" dirty="0" smtClean="0">
                        <a:ln>
                          <a:noFill/>
                        </a:ln>
                        <a:solidFill>
                          <a:schemeClr val="bg2"/>
                        </a:solidFill>
                        <a:effectLst/>
                        <a:latin typeface="Arial" charset="0"/>
                      </a:endParaRPr>
                    </a:p>
                  </a:txBody>
                  <a:tcPr marT="45713" marB="45713" horzOverflow="overflow">
                    <a:lnL>
                      <a:noFill/>
                    </a:lnL>
                    <a:lnR>
                      <a:noFill/>
                    </a:lnR>
                    <a:lnT>
                      <a:noFill/>
                    </a:lnT>
                    <a:lnB w="25400" cap="flat" cmpd="sng" algn="ctr">
                      <a:solidFill>
                        <a:schemeClr val="bg2"/>
                      </a:solidFill>
                      <a:prstDash val="solid"/>
                      <a:round/>
                      <a:headEnd type="none" w="med" len="med"/>
                      <a:tailEnd type="none" w="med" len="med"/>
                    </a:lnB>
                    <a:lnTlToBr>
                      <a:noFill/>
                    </a:lnTlToBr>
                    <a:lnBlToTr>
                      <a:noFill/>
                    </a:lnBlToTr>
                    <a:solidFill>
                      <a:srgbClr val="E7E8F0"/>
                    </a:solidFill>
                  </a:tcPr>
                </a:tc>
              </a:tr>
            </a:tbl>
          </a:graphicData>
        </a:graphic>
      </p:graphicFrame>
      <p:sp>
        <p:nvSpPr>
          <p:cNvPr id="2" name="Title 1"/>
          <p:cNvSpPr>
            <a:spLocks noGrp="1"/>
          </p:cNvSpPr>
          <p:nvPr>
            <p:ph type="title"/>
          </p:nvPr>
        </p:nvSpPr>
        <p:spPr/>
        <p:txBody>
          <a:bodyPr/>
          <a:lstStyle/>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What can you get from HCUP?</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0688" y="214313"/>
            <a:ext cx="6088062" cy="768350"/>
          </a:xfrm>
        </p:spPr>
        <p:txBody>
          <a:bodyPr/>
          <a:lstStyle/>
          <a:p>
            <a:r>
              <a:rPr lang="en-US" dirty="0">
                <a:latin typeface="Arial" charset="0"/>
              </a:rPr>
              <a:t>Patient Safety Indicators (PSIs)</a:t>
            </a:r>
          </a:p>
        </p:txBody>
      </p:sp>
      <p:sp>
        <p:nvSpPr>
          <p:cNvPr id="3" name="Text Placeholder 2"/>
          <p:cNvSpPr>
            <a:spLocks noGrp="1"/>
          </p:cNvSpPr>
          <p:nvPr>
            <p:ph type="body" sz="half" idx="1"/>
          </p:nvPr>
        </p:nvSpPr>
        <p:spPr>
          <a:xfrm>
            <a:off x="357188" y="1579563"/>
            <a:ext cx="4799012" cy="4625975"/>
          </a:xfrm>
        </p:spPr>
        <p:txBody>
          <a:bodyPr/>
          <a:lstStyle/>
          <a:p>
            <a:r>
              <a:rPr lang="en-US" sz="2400">
                <a:latin typeface="Arial" charset="0"/>
              </a:rPr>
              <a:t>Identify potentially avoidable complications and iatrogenic events.</a:t>
            </a:r>
          </a:p>
          <a:p>
            <a:r>
              <a:rPr lang="en-US" sz="2400">
                <a:latin typeface="Arial" charset="0"/>
              </a:rPr>
              <a:t>Examples of PSI Measures:</a:t>
            </a:r>
            <a:endParaRPr lang="en-US" sz="2400" b="1">
              <a:latin typeface="Arial" charset="0"/>
            </a:endParaRPr>
          </a:p>
          <a:p>
            <a:pPr lvl="1"/>
            <a:r>
              <a:rPr lang="en-US" sz="2000">
                <a:latin typeface="Arial" charset="0"/>
              </a:rPr>
              <a:t>Complications of Anesthesia</a:t>
            </a:r>
          </a:p>
          <a:p>
            <a:pPr lvl="1"/>
            <a:r>
              <a:rPr lang="en-US" sz="2000">
                <a:latin typeface="Arial" charset="0"/>
              </a:rPr>
              <a:t>Death in Low-Mortality DRGs</a:t>
            </a:r>
          </a:p>
          <a:p>
            <a:pPr lvl="1"/>
            <a:r>
              <a:rPr lang="en-US" sz="2000">
                <a:latin typeface="Arial" charset="0"/>
              </a:rPr>
              <a:t>Decubitus Ulcer</a:t>
            </a:r>
          </a:p>
          <a:p>
            <a:pPr lvl="1"/>
            <a:r>
              <a:rPr lang="en-US" sz="2000">
                <a:latin typeface="Arial" charset="0"/>
              </a:rPr>
              <a:t>Failure to Rescue</a:t>
            </a:r>
          </a:p>
          <a:p>
            <a:pPr lvl="1"/>
            <a:r>
              <a:rPr lang="en-US" sz="2000">
                <a:latin typeface="Arial" charset="0"/>
              </a:rPr>
              <a:t>Foreign Body Left During Procedure</a:t>
            </a:r>
          </a:p>
          <a:p>
            <a:pPr lvl="1"/>
            <a:r>
              <a:rPr lang="en-US" sz="2000">
                <a:latin typeface="Arial" charset="0"/>
              </a:rPr>
              <a:t>Iatrogenic Pneumothorax</a:t>
            </a:r>
          </a:p>
        </p:txBody>
      </p:sp>
      <p:sp>
        <p:nvSpPr>
          <p:cNvPr id="96260"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1AAF734D-DB3D-1247-9DC8-8BF8FA8D6329}" type="slidenum">
              <a:rPr lang="en-US" sz="1200"/>
              <a:pPr/>
              <a:t>70</a:t>
            </a:fld>
            <a:endParaRPr lang="en-US" sz="1200"/>
          </a:p>
        </p:txBody>
      </p:sp>
      <p:pic>
        <p:nvPicPr>
          <p:cNvPr id="7" name="Picture 4" descr="Patient Safety Indicators cover"/>
          <p:cNvPicPr>
            <a:picLocks noGrp="1" noChangeAspect="1" noChangeArrowheads="1"/>
          </p:cNvPicPr>
          <p:nvPr>
            <p:ph sz="half" idx="2"/>
          </p:nvPr>
        </p:nvPicPr>
        <p:blipFill>
          <a:blip r:embed="rId3"/>
          <a:srcRect l="31374" t="27861" r="31866" b="9384"/>
          <a:stretch>
            <a:fillRect/>
          </a:stretch>
        </p:blipFill>
        <p:spPr>
          <a:xfrm>
            <a:off x="5586413" y="1987550"/>
            <a:ext cx="2916237" cy="3732213"/>
          </a:xfrm>
          <a:ln>
            <a:solidFill>
              <a:schemeClr val="tx1"/>
            </a:solidFill>
          </a:ln>
          <a:effectLst>
            <a:outerShdw blurRad="292100" dist="139700" dir="2700000" algn="tl" rotWithShape="0">
              <a:srgbClr val="333333">
                <a:alpha val="65000"/>
              </a:srgbClr>
            </a:outerShdw>
          </a:effec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9738" y="204788"/>
            <a:ext cx="6088062" cy="768350"/>
          </a:xfrm>
        </p:spPr>
        <p:txBody>
          <a:bodyPr/>
          <a:lstStyle/>
          <a:p>
            <a:r>
              <a:rPr lang="en-US" dirty="0">
                <a:latin typeface="Arial" charset="0"/>
              </a:rPr>
              <a:t>Pediatric Quality Indicators (PDIs)</a:t>
            </a:r>
          </a:p>
        </p:txBody>
      </p:sp>
      <p:sp>
        <p:nvSpPr>
          <p:cNvPr id="3" name="Text Placeholder 2"/>
          <p:cNvSpPr>
            <a:spLocks noGrp="1"/>
          </p:cNvSpPr>
          <p:nvPr>
            <p:ph type="body" sz="half" idx="1"/>
          </p:nvPr>
        </p:nvSpPr>
        <p:spPr>
          <a:xfrm>
            <a:off x="357188" y="1579563"/>
            <a:ext cx="4913312" cy="4625975"/>
          </a:xfrm>
        </p:spPr>
        <p:txBody>
          <a:bodyPr/>
          <a:lstStyle/>
          <a:p>
            <a:r>
              <a:rPr lang="en-US" sz="2400">
                <a:latin typeface="Arial" charset="0"/>
              </a:rPr>
              <a:t>Identify potentially avoidable hospitalizations among children.</a:t>
            </a:r>
          </a:p>
          <a:p>
            <a:r>
              <a:rPr lang="en-US" sz="2400">
                <a:latin typeface="Arial" charset="0"/>
              </a:rPr>
              <a:t>Examples of PDI Measures:</a:t>
            </a:r>
          </a:p>
          <a:p>
            <a:pPr lvl="1"/>
            <a:r>
              <a:rPr lang="en-US" sz="2000">
                <a:latin typeface="Arial" charset="0"/>
              </a:rPr>
              <a:t>Accidental Puncture or Laceration</a:t>
            </a:r>
          </a:p>
          <a:p>
            <a:pPr lvl="1"/>
            <a:r>
              <a:rPr lang="en-US" sz="2000">
                <a:latin typeface="Arial" charset="0"/>
              </a:rPr>
              <a:t>Decubitus Ulcer</a:t>
            </a:r>
          </a:p>
          <a:p>
            <a:pPr lvl="1"/>
            <a:r>
              <a:rPr lang="en-US" sz="2000">
                <a:latin typeface="Arial" charset="0"/>
              </a:rPr>
              <a:t>Foreign Body Left During Procedure</a:t>
            </a:r>
          </a:p>
          <a:p>
            <a:pPr lvl="1"/>
            <a:r>
              <a:rPr lang="en-US" sz="2000">
                <a:latin typeface="Arial" charset="0"/>
              </a:rPr>
              <a:t>Pediatric Heart Surgery Mortality</a:t>
            </a:r>
          </a:p>
          <a:p>
            <a:pPr lvl="1"/>
            <a:r>
              <a:rPr lang="en-US" sz="2000">
                <a:latin typeface="Arial" charset="0"/>
              </a:rPr>
              <a:t>Postoperative Hemorrhage or Hematoma</a:t>
            </a:r>
          </a:p>
        </p:txBody>
      </p:sp>
      <p:sp>
        <p:nvSpPr>
          <p:cNvPr id="97284"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19150EF1-85D3-474A-9B98-36083353378A}" type="slidenum">
              <a:rPr lang="en-US" sz="1200"/>
              <a:pPr/>
              <a:t>71</a:t>
            </a:fld>
            <a:endParaRPr lang="en-US" sz="1200"/>
          </a:p>
        </p:txBody>
      </p:sp>
      <p:pic>
        <p:nvPicPr>
          <p:cNvPr id="13" name="Picture 15" descr="Pediatric Quality Indicators 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989138"/>
            <a:ext cx="2914650" cy="3763962"/>
          </a:xfrm>
          <a:prstGeom prst="rect">
            <a:avLst/>
          </a:prstGeom>
          <a:noFill/>
          <a:ln>
            <a:noFill/>
          </a:ln>
          <a:effectLst>
            <a:outerShdw blurRad="63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22250"/>
            <a:ext cx="6086475"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1"/>
                </a:solidFill>
                <a:latin typeface="Arial" charset="0"/>
              </a:rPr>
              <a:t>The HCUP Databases</a:t>
            </a:r>
          </a:p>
          <a:p>
            <a:r>
              <a:rPr lang="en-US" sz="2400">
                <a:solidFill>
                  <a:schemeClr val="tx1"/>
                </a:solidFill>
                <a:latin typeface="Arial" charset="0"/>
              </a:rPr>
              <a:t>Obtaining HCUP Databases</a:t>
            </a:r>
          </a:p>
          <a:p>
            <a:r>
              <a:rPr lang="en-US" sz="2400" b="1">
                <a:solidFill>
                  <a:schemeClr val="tx2"/>
                </a:solidFill>
                <a:latin typeface="Arial" charset="0"/>
              </a:rPr>
              <a:t>The HCUP Tools and Products</a:t>
            </a:r>
          </a:p>
          <a:p>
            <a:pPr lvl="1"/>
            <a:r>
              <a:rPr lang="en-US" sz="2000">
                <a:solidFill>
                  <a:schemeClr val="tx1"/>
                </a:solidFill>
                <a:latin typeface="Arial" charset="0"/>
              </a:rPr>
              <a:t>Software Tools</a:t>
            </a:r>
          </a:p>
          <a:p>
            <a:pPr lvl="1"/>
            <a:r>
              <a:rPr lang="en-US" sz="2000" b="1">
                <a:solidFill>
                  <a:schemeClr val="tx2"/>
                </a:solidFill>
                <a:latin typeface="Arial" charset="0"/>
              </a:rPr>
              <a:t>Supplemental Files</a:t>
            </a:r>
          </a:p>
          <a:p>
            <a:pPr lvl="1"/>
            <a:r>
              <a:rPr lang="en-US" sz="2000">
                <a:solidFill>
                  <a:schemeClr val="tx1"/>
                </a:solidFill>
                <a:latin typeface="Arial" charset="0"/>
              </a:rPr>
              <a:t>Online Tools</a:t>
            </a:r>
          </a:p>
          <a:p>
            <a:pPr lvl="1"/>
            <a:r>
              <a:rPr lang="en-US" sz="2000">
                <a:solidFill>
                  <a:schemeClr val="tx1"/>
                </a:solidFill>
                <a:latin typeface="Arial" charset="0"/>
              </a:rPr>
              <a:t>Methods Reports</a:t>
            </a:r>
          </a:p>
          <a:p>
            <a:r>
              <a:rPr lang="en-US" sz="2400">
                <a:latin typeface="Arial" charset="0"/>
              </a:rPr>
              <a:t>Additional HCUP Resources</a:t>
            </a:r>
          </a:p>
        </p:txBody>
      </p:sp>
      <p:sp>
        <p:nvSpPr>
          <p:cNvPr id="9830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24DAD082-243F-614C-8E9A-8B02EB520223}" type="slidenum">
              <a:rPr lang="en-US" sz="1200"/>
              <a:pPr/>
              <a:t>72</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250" y="215900"/>
            <a:ext cx="6088063" cy="768350"/>
          </a:xfrm>
        </p:spPr>
        <p:txBody>
          <a:bodyPr/>
          <a:lstStyle/>
          <a:p>
            <a:r>
              <a:rPr lang="en-US" dirty="0">
                <a:latin typeface="Arial" charset="0"/>
              </a:rPr>
              <a:t>Supplemental Files</a:t>
            </a:r>
          </a:p>
        </p:txBody>
      </p:sp>
      <p:sp>
        <p:nvSpPr>
          <p:cNvPr id="99331"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AA395421-085A-C644-AADA-C7562692B0E9}" type="slidenum">
              <a:rPr lang="en-US" sz="1200"/>
              <a:pPr/>
              <a:t>73</a:t>
            </a:fld>
            <a:endParaRPr lang="en-US" sz="1200"/>
          </a:p>
        </p:txBody>
      </p:sp>
      <p:sp>
        <p:nvSpPr>
          <p:cNvPr id="6" name="Content Placeholder 2"/>
          <p:cNvSpPr>
            <a:spLocks noGrp="1"/>
          </p:cNvSpPr>
          <p:nvPr>
            <p:ph type="body" sz="half" idx="1"/>
          </p:nvPr>
        </p:nvSpPr>
        <p:spPr>
          <a:xfrm>
            <a:off x="609600" y="1676400"/>
            <a:ext cx="7991475" cy="4279900"/>
          </a:xfrm>
        </p:spPr>
        <p:txBody>
          <a:bodyPr/>
          <a:lstStyle/>
          <a:p>
            <a:pPr>
              <a:lnSpc>
                <a:spcPct val="100000"/>
              </a:lnSpc>
              <a:spcBef>
                <a:spcPts val="1000"/>
              </a:spcBef>
              <a:spcAft>
                <a:spcPts val="600"/>
              </a:spcAft>
              <a:buFont typeface="Wingdings" pitchFamily="2" charset="2"/>
              <a:buChar char="n"/>
              <a:defRPr/>
            </a:pPr>
            <a:r>
              <a:rPr lang="en-US" sz="2400" b="1" dirty="0" smtClean="0">
                <a:ea typeface="+mn-ea"/>
              </a:rPr>
              <a:t>Supplemental Variables for Revisit Analyses</a:t>
            </a:r>
          </a:p>
          <a:p>
            <a:pPr>
              <a:lnSpc>
                <a:spcPct val="100000"/>
              </a:lnSpc>
              <a:spcBef>
                <a:spcPts val="1000"/>
              </a:spcBef>
              <a:spcAft>
                <a:spcPts val="600"/>
              </a:spcAft>
              <a:buFont typeface="Wingdings" pitchFamily="2" charset="2"/>
              <a:buChar char="n"/>
              <a:defRPr/>
            </a:pPr>
            <a:r>
              <a:rPr lang="en-US" sz="2400" b="1" dirty="0" smtClean="0">
                <a:ea typeface="+mn-ea"/>
              </a:rPr>
              <a:t>Cost-to-Charge Ratio Files</a:t>
            </a:r>
          </a:p>
          <a:p>
            <a:pPr>
              <a:lnSpc>
                <a:spcPct val="100000"/>
              </a:lnSpc>
              <a:spcBef>
                <a:spcPts val="1000"/>
              </a:spcBef>
              <a:spcAft>
                <a:spcPts val="600"/>
              </a:spcAft>
              <a:buFont typeface="Wingdings" pitchFamily="2" charset="2"/>
              <a:buChar char="n"/>
              <a:defRPr/>
            </a:pPr>
            <a:r>
              <a:rPr lang="en-US" sz="2400" b="1" dirty="0" smtClean="0">
                <a:ea typeface="+mn-ea"/>
              </a:rPr>
              <a:t>Hospital Market Structure Files </a:t>
            </a:r>
          </a:p>
          <a:p>
            <a:pPr eaLnBrk="1" hangingPunct="1">
              <a:lnSpc>
                <a:spcPct val="100000"/>
              </a:lnSpc>
              <a:spcBef>
                <a:spcPts val="1000"/>
              </a:spcBef>
              <a:spcAft>
                <a:spcPts val="600"/>
              </a:spcAft>
              <a:buFont typeface="Wingdings" pitchFamily="2" charset="2"/>
              <a:buChar char="n"/>
              <a:defRPr/>
            </a:pPr>
            <a:r>
              <a:rPr lang="en-US" sz="2400" b="1" dirty="0" smtClean="0">
                <a:ea typeface="+mn-ea"/>
              </a:rPr>
              <a:t>Trends Files (NIS &amp; KID)</a:t>
            </a:r>
          </a:p>
          <a:p>
            <a:pPr eaLnBrk="1" hangingPunct="1">
              <a:lnSpc>
                <a:spcPct val="100000"/>
              </a:lnSpc>
              <a:spcBef>
                <a:spcPts val="1000"/>
              </a:spcBef>
              <a:spcAft>
                <a:spcPts val="600"/>
              </a:spcAft>
              <a:buFont typeface="Wingdings" pitchFamily="2" charset="2"/>
              <a:buChar char="n"/>
              <a:defRPr/>
            </a:pPr>
            <a:r>
              <a:rPr lang="en-US" sz="2400" b="1" dirty="0" smtClean="0">
                <a:ea typeface="+mn-ea"/>
              </a:rPr>
              <a:t>NIS Hospital Ownership File</a:t>
            </a:r>
          </a:p>
          <a:p>
            <a:pPr eaLnBrk="1" hangingPunct="1">
              <a:lnSpc>
                <a:spcPct val="100000"/>
              </a:lnSpc>
              <a:spcBef>
                <a:spcPts val="1000"/>
              </a:spcBef>
              <a:spcAft>
                <a:spcPts val="600"/>
              </a:spcAft>
              <a:buFont typeface="Wingdings" pitchFamily="2" charset="2"/>
              <a:buChar char="n"/>
              <a:defRPr/>
            </a:pPr>
            <a:r>
              <a:rPr lang="en-US" sz="2400" b="1" dirty="0" smtClean="0">
                <a:ea typeface="+mn-ea"/>
              </a:rPr>
              <a:t>AHA Linkage Files</a:t>
            </a:r>
          </a:p>
          <a:p>
            <a:pPr>
              <a:lnSpc>
                <a:spcPct val="100000"/>
              </a:lnSpc>
              <a:spcBef>
                <a:spcPts val="1000"/>
              </a:spcBef>
              <a:spcAft>
                <a:spcPts val="600"/>
              </a:spcAft>
              <a:buFont typeface="Wingdings" pitchFamily="2" charset="2"/>
              <a:buNone/>
              <a:defRPr/>
            </a:pPr>
            <a:endParaRPr lang="en-US" sz="2400" b="1" dirty="0">
              <a:ea typeface="+mn-ea"/>
            </a:endParaRPr>
          </a:p>
        </p:txBody>
      </p:sp>
      <p:pic>
        <p:nvPicPr>
          <p:cNvPr id="99333" name="Picture 6" descr="man at compute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72163" y="3679825"/>
            <a:ext cx="2801937" cy="281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4" name="Rectangle 64"/>
          <p:cNvSpPr>
            <a:spLocks noChangeArrowheads="1"/>
          </p:cNvSpPr>
          <p:nvPr/>
        </p:nvSpPr>
        <p:spPr bwMode="auto">
          <a:xfrm>
            <a:off x="8847138" y="3683000"/>
            <a:ext cx="296862" cy="2819400"/>
          </a:xfrm>
          <a:prstGeom prst="rect">
            <a:avLst/>
          </a:pr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spcBef>
                <a:spcPct val="30000"/>
              </a:spcBef>
            </a:pPr>
            <a:endParaRPr lang="en-US"/>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3920289A-DEA8-D944-A23D-A8B12F395431}" type="slidenum">
              <a:rPr lang="en-US" sz="1200"/>
              <a:pPr/>
              <a:t>74</a:t>
            </a:fld>
            <a:endParaRPr lang="en-US" sz="1200"/>
          </a:p>
        </p:txBody>
      </p:sp>
      <p:sp>
        <p:nvSpPr>
          <p:cNvPr id="6" name="Rectangle 2"/>
          <p:cNvSpPr>
            <a:spLocks noGrp="1" noChangeArrowheads="1"/>
          </p:cNvSpPr>
          <p:nvPr>
            <p:ph type="title"/>
          </p:nvPr>
        </p:nvSpPr>
        <p:spPr>
          <a:xfrm>
            <a:off x="1747838" y="301625"/>
            <a:ext cx="6088062" cy="768350"/>
          </a:xfrm>
        </p:spPr>
        <p:txBody>
          <a:bodyPr/>
          <a:lstStyle/>
          <a:p>
            <a:pPr>
              <a:spcBef>
                <a:spcPct val="50000"/>
              </a:spcBef>
            </a:pPr>
            <a:r>
              <a:rPr lang="en-US" dirty="0">
                <a:latin typeface="Arial" charset="0"/>
              </a:rPr>
              <a:t>HCUP Supplemental Variables for Revisit Analyses</a:t>
            </a:r>
          </a:p>
        </p:txBody>
      </p:sp>
      <p:sp>
        <p:nvSpPr>
          <p:cNvPr id="7" name="Text Placeholder 2"/>
          <p:cNvSpPr>
            <a:spLocks noGrp="1"/>
          </p:cNvSpPr>
          <p:nvPr>
            <p:ph type="body" sz="half" idx="1"/>
          </p:nvPr>
        </p:nvSpPr>
        <p:spPr>
          <a:xfrm>
            <a:off x="609600" y="1676400"/>
            <a:ext cx="7872413" cy="3090863"/>
          </a:xfrm>
        </p:spPr>
        <p:txBody>
          <a:bodyPr/>
          <a:lstStyle/>
          <a:p>
            <a:pPr>
              <a:spcBef>
                <a:spcPct val="50000"/>
              </a:spcBef>
              <a:buFont typeface="Wingdings" pitchFamily="2" charset="2"/>
              <a:buChar char="n"/>
              <a:defRPr/>
            </a:pPr>
            <a:r>
              <a:rPr lang="en-US" sz="2200" dirty="0" smtClean="0">
                <a:solidFill>
                  <a:schemeClr val="tx1"/>
                </a:solidFill>
                <a:effectLst>
                  <a:outerShdw blurRad="38100" dist="38100" dir="2700000" algn="tl">
                    <a:srgbClr val="000000">
                      <a:alpha val="43137"/>
                    </a:srgbClr>
                  </a:outerShdw>
                </a:effectLst>
                <a:ea typeface="+mn-ea"/>
              </a:rPr>
              <a:t>Used to track sequential visits for a patient </a:t>
            </a:r>
          </a:p>
          <a:p>
            <a:pPr lvl="1">
              <a:spcBef>
                <a:spcPct val="50000"/>
              </a:spcBef>
              <a:defRPr/>
            </a:pPr>
            <a:r>
              <a:rPr lang="en-US" sz="2200" dirty="0" smtClean="0">
                <a:solidFill>
                  <a:schemeClr val="tx1"/>
                </a:solidFill>
                <a:effectLst>
                  <a:outerShdw blurRad="38100" dist="38100" dir="2700000" algn="tl">
                    <a:srgbClr val="000000">
                      <a:alpha val="43137"/>
                    </a:srgbClr>
                  </a:outerShdw>
                </a:effectLst>
              </a:rPr>
              <a:t>Within a state </a:t>
            </a:r>
          </a:p>
          <a:p>
            <a:pPr lvl="1">
              <a:spcBef>
                <a:spcPct val="50000"/>
              </a:spcBef>
              <a:defRPr/>
            </a:pPr>
            <a:r>
              <a:rPr lang="en-US" sz="2200" dirty="0" smtClean="0">
                <a:solidFill>
                  <a:schemeClr val="tx1"/>
                </a:solidFill>
                <a:effectLst>
                  <a:outerShdw blurRad="38100" dist="38100" dir="2700000" algn="tl">
                    <a:srgbClr val="000000">
                      <a:alpha val="43137"/>
                    </a:srgbClr>
                  </a:outerShdw>
                </a:effectLst>
              </a:rPr>
              <a:t>Across hospitals, ED, and ambulatory surgery settings</a:t>
            </a:r>
          </a:p>
          <a:p>
            <a:pPr>
              <a:spcBef>
                <a:spcPct val="50000"/>
              </a:spcBef>
              <a:buFont typeface="Wingdings" pitchFamily="2" charset="2"/>
              <a:buChar char="n"/>
              <a:defRPr/>
            </a:pPr>
            <a:r>
              <a:rPr lang="en-US" sz="2200" dirty="0" smtClean="0">
                <a:solidFill>
                  <a:schemeClr val="tx1"/>
                </a:solidFill>
                <a:effectLst>
                  <a:outerShdw blurRad="38100" dist="38100" dir="2700000" algn="tl">
                    <a:srgbClr val="000000">
                      <a:alpha val="43137"/>
                    </a:srgbClr>
                  </a:outerShdw>
                </a:effectLst>
                <a:ea typeface="+mn-ea"/>
              </a:rPr>
              <a:t>Adheres to strict privacy guidelines</a:t>
            </a:r>
          </a:p>
          <a:p>
            <a:pPr>
              <a:spcBef>
                <a:spcPts val="1200"/>
              </a:spcBef>
              <a:buFont typeface="Wingdings" pitchFamily="2" charset="2"/>
              <a:buChar char="n"/>
              <a:defRPr/>
            </a:pPr>
            <a:r>
              <a:rPr lang="en-US" sz="2200" dirty="0" smtClean="0">
                <a:solidFill>
                  <a:schemeClr val="tx1"/>
                </a:solidFill>
                <a:effectLst>
                  <a:outerShdw blurRad="38100" dist="38100" dir="2700000" algn="tl">
                    <a:srgbClr val="000000">
                      <a:alpha val="43137"/>
                    </a:srgbClr>
                  </a:outerShdw>
                </a:effectLst>
                <a:ea typeface="+mn-ea"/>
              </a:rPr>
              <a:t>Allows linkage across settings and time</a:t>
            </a:r>
          </a:p>
          <a:p>
            <a:pPr lvl="1">
              <a:defRPr/>
            </a:pPr>
            <a:r>
              <a:rPr lang="en-US" sz="2200" dirty="0" smtClean="0">
                <a:solidFill>
                  <a:schemeClr val="tx1"/>
                </a:solidFill>
                <a:effectLst>
                  <a:outerShdw blurRad="38100" dist="38100" dir="2700000" algn="tl">
                    <a:srgbClr val="000000">
                      <a:alpha val="43137"/>
                    </a:srgbClr>
                  </a:outerShdw>
                </a:effectLst>
              </a:rPr>
              <a:t>Hospital readmissions</a:t>
            </a:r>
          </a:p>
          <a:p>
            <a:pPr lvl="1">
              <a:defRPr/>
            </a:pPr>
            <a:r>
              <a:rPr lang="en-US" sz="2200" dirty="0" smtClean="0">
                <a:solidFill>
                  <a:schemeClr val="tx1"/>
                </a:solidFill>
                <a:effectLst>
                  <a:outerShdw blurRad="38100" dist="38100" dir="2700000" algn="tl">
                    <a:srgbClr val="000000">
                      <a:alpha val="43137"/>
                    </a:srgbClr>
                  </a:outerShdw>
                </a:effectLst>
              </a:rPr>
              <a:t>ED visits following hospital discharge</a:t>
            </a:r>
          </a:p>
          <a:p>
            <a:pPr lvl="1">
              <a:defRPr/>
            </a:pPr>
            <a:r>
              <a:rPr lang="en-US" sz="2200" dirty="0" smtClean="0">
                <a:solidFill>
                  <a:schemeClr val="tx1"/>
                </a:solidFill>
                <a:effectLst>
                  <a:outerShdw blurRad="38100" dist="38100" dir="2700000" algn="tl">
                    <a:srgbClr val="000000">
                      <a:alpha val="43137"/>
                    </a:srgbClr>
                  </a:outerShdw>
                </a:effectLst>
              </a:rPr>
              <a:t>Inpatient hospitalizations following ambulatory surgery visits</a:t>
            </a:r>
          </a:p>
          <a:p>
            <a:pPr>
              <a:buFont typeface="Wingdings" pitchFamily="2" charset="2"/>
              <a:buChar char="n"/>
              <a:defRPr/>
            </a:pPr>
            <a:endParaRPr lang="en-US" sz="2200" dirty="0" smtClean="0">
              <a:solidFill>
                <a:schemeClr val="tx1"/>
              </a:solidFill>
              <a:effectLst>
                <a:outerShdw blurRad="38100" dist="38100" dir="2700000" algn="tl">
                  <a:srgbClr val="000000">
                    <a:alpha val="43137"/>
                  </a:srgbClr>
                </a:outerShdw>
              </a:effectLst>
              <a:ea typeface="+mn-ea"/>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HCUP Supplemental Variables for Revisit Analyses</a:t>
            </a:r>
          </a:p>
        </p:txBody>
      </p:sp>
      <p:sp>
        <p:nvSpPr>
          <p:cNvPr id="101379"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45D91B69-D86F-D641-8589-D4529003DC66}" type="slidenum">
              <a:rPr lang="en-US" sz="1200"/>
              <a:pPr/>
              <a:t>75</a:t>
            </a:fld>
            <a:endParaRPr lang="en-US" sz="1200"/>
          </a:p>
        </p:txBody>
      </p:sp>
      <p:sp>
        <p:nvSpPr>
          <p:cNvPr id="6" name="Content Placeholder 2"/>
          <p:cNvSpPr>
            <a:spLocks noGrp="1"/>
          </p:cNvSpPr>
          <p:nvPr>
            <p:ph idx="1"/>
          </p:nvPr>
        </p:nvSpPr>
        <p:spPr/>
        <p:txBody>
          <a:bodyPr/>
          <a:lstStyle/>
          <a:p>
            <a:pPr>
              <a:spcBef>
                <a:spcPct val="50000"/>
              </a:spcBef>
            </a:pPr>
            <a:r>
              <a:rPr lang="en-US" sz="2400">
                <a:solidFill>
                  <a:schemeClr val="tx1"/>
                </a:solidFill>
                <a:latin typeface="Arial" charset="0"/>
              </a:rPr>
              <a:t>There are two HCUP supplemental variables:</a:t>
            </a:r>
          </a:p>
          <a:p>
            <a:pPr marL="1036638" lvl="1" indent="-457200">
              <a:spcBef>
                <a:spcPct val="50000"/>
              </a:spcBef>
              <a:buFontTx/>
              <a:buAutoNum type="arabicPeriod"/>
            </a:pPr>
            <a:r>
              <a:rPr lang="en-US" sz="2000">
                <a:solidFill>
                  <a:schemeClr val="tx1"/>
                </a:solidFill>
                <a:latin typeface="Arial" charset="0"/>
              </a:rPr>
              <a:t>Synthetic person-level identifiers</a:t>
            </a:r>
          </a:p>
          <a:p>
            <a:pPr marL="1500188" lvl="2" indent="-457200">
              <a:spcBef>
                <a:spcPct val="50000"/>
              </a:spcBef>
            </a:pPr>
            <a:r>
              <a:rPr lang="en-US" sz="1800">
                <a:solidFill>
                  <a:schemeClr val="tx1"/>
                </a:solidFill>
                <a:latin typeface="Arial" charset="0"/>
              </a:rPr>
              <a:t>Verified against the patient</a:t>
            </a:r>
            <a:r>
              <a:rPr lang="ja-JP" altLang="en-US" sz="1800">
                <a:solidFill>
                  <a:schemeClr val="tx1"/>
                </a:solidFill>
                <a:latin typeface="Arial" charset="0"/>
              </a:rPr>
              <a:t>’</a:t>
            </a:r>
            <a:r>
              <a:rPr lang="en-US" sz="1800">
                <a:solidFill>
                  <a:schemeClr val="tx1"/>
                </a:solidFill>
                <a:latin typeface="Arial" charset="0"/>
              </a:rPr>
              <a:t>s date of birth and gender </a:t>
            </a:r>
          </a:p>
          <a:p>
            <a:pPr marL="1500188" lvl="2" indent="-457200">
              <a:spcBef>
                <a:spcPct val="50000"/>
              </a:spcBef>
            </a:pPr>
            <a:r>
              <a:rPr lang="en-US" sz="1800">
                <a:solidFill>
                  <a:schemeClr val="tx1"/>
                </a:solidFill>
                <a:latin typeface="Arial" charset="0"/>
              </a:rPr>
              <a:t>Examined for completeness (VisitLink)</a:t>
            </a:r>
          </a:p>
          <a:p>
            <a:pPr marL="1036638" lvl="1" indent="-457200">
              <a:spcBef>
                <a:spcPct val="50000"/>
              </a:spcBef>
              <a:buFontTx/>
              <a:buAutoNum type="arabicPeriod"/>
            </a:pPr>
            <a:r>
              <a:rPr lang="en-US" sz="2000">
                <a:solidFill>
                  <a:schemeClr val="tx1"/>
                </a:solidFill>
                <a:latin typeface="Arial" charset="0"/>
              </a:rPr>
              <a:t>Timing variable determines the number of days between events for an individual (DaysToEvent)</a:t>
            </a:r>
          </a:p>
          <a:p>
            <a:pPr marL="1500188" lvl="2" indent="-457200">
              <a:spcBef>
                <a:spcPct val="50000"/>
              </a:spcBef>
            </a:pPr>
            <a:r>
              <a:rPr lang="en-US" sz="1800">
                <a:solidFill>
                  <a:schemeClr val="tx1"/>
                </a:solidFill>
                <a:latin typeface="Arial" charset="0"/>
              </a:rPr>
              <a:t>Without the use of actual dates</a:t>
            </a:r>
          </a:p>
          <a:p>
            <a:pPr>
              <a:spcBef>
                <a:spcPts val="1200"/>
              </a:spcBef>
            </a:pPr>
            <a:r>
              <a:rPr lang="en-US" sz="2400">
                <a:solidFill>
                  <a:schemeClr val="tx1"/>
                </a:solidFill>
                <a:latin typeface="Arial" charset="0"/>
              </a:rPr>
              <a:t>Limited to HCUP state databases with encrypted patient identifiers</a:t>
            </a:r>
          </a:p>
          <a:p>
            <a:pPr>
              <a:spcBef>
                <a:spcPts val="1200"/>
              </a:spcBef>
            </a:pPr>
            <a:r>
              <a:rPr lang="en-US" sz="2400">
                <a:solidFill>
                  <a:schemeClr val="tx1"/>
                </a:solidFill>
                <a:latin typeface="Arial" charset="0"/>
              </a:rPr>
              <a:t>HCUP revisit variables can be used only with the SID, SASD, and SEDD</a:t>
            </a:r>
          </a:p>
          <a:p>
            <a:pPr>
              <a:spcBef>
                <a:spcPts val="1200"/>
              </a:spcBef>
            </a:pPr>
            <a:endParaRPr lang="en-US" sz="2400">
              <a:solidFill>
                <a:schemeClr val="tx1"/>
              </a:solidFill>
              <a:latin typeface="Arial" charset="0"/>
            </a:endParaRPr>
          </a:p>
          <a:p>
            <a:pPr>
              <a:buFont typeface="Wingdings" charset="0"/>
              <a:buNone/>
            </a:pPr>
            <a:endParaRPr lang="en-US">
              <a:solidFill>
                <a:schemeClr val="tx1"/>
              </a:solidFill>
              <a:latin typeface="Arial" charset="0"/>
            </a:endParaRPr>
          </a:p>
        </p:txBody>
      </p:sp>
    </p:spTree>
  </p:cSld>
  <p:clrMapOvr>
    <a:masterClrMapping/>
  </p:clrMapOvr>
  <p:transition xmlns:p14="http://schemas.microsoft.com/office/powerpoint/2010/main" spd="med" advClick="0">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2"/>
          </p:nvPr>
        </p:nvGraphicFramePr>
        <p:xfrm>
          <a:off x="650875" y="1482725"/>
          <a:ext cx="8035924" cy="4879980"/>
        </p:xfrm>
        <a:graphic>
          <a:graphicData uri="http://schemas.openxmlformats.org/drawingml/2006/table">
            <a:tbl>
              <a:tblPr firstRow="1" bandRow="1">
                <a:tableStyleId>{073A0DAA-6AF3-43AB-8588-CEC1D06C72B9}</a:tableStyleId>
              </a:tblPr>
              <a:tblGrid>
                <a:gridCol w="2008981"/>
                <a:gridCol w="2008981"/>
                <a:gridCol w="2008981"/>
                <a:gridCol w="2008981"/>
              </a:tblGrid>
              <a:tr h="406665">
                <a:tc>
                  <a:txBody>
                    <a:bodyPr/>
                    <a:lstStyle/>
                    <a:p>
                      <a:pPr algn="ctr"/>
                      <a:r>
                        <a:rPr lang="en-US" sz="1800" dirty="0" smtClean="0">
                          <a:effectLst>
                            <a:outerShdw blurRad="38100" dist="38100" dir="2700000" algn="tl">
                              <a:srgbClr val="000000">
                                <a:alpha val="43137"/>
                              </a:srgbClr>
                            </a:outerShdw>
                          </a:effectLst>
                        </a:rPr>
                        <a:t>State</a:t>
                      </a:r>
                      <a:endParaRPr lang="en-US" sz="1800" dirty="0">
                        <a:solidFill>
                          <a:schemeClr val="tx2"/>
                        </a:solidFill>
                        <a:effectLst>
                          <a:outerShdw blurRad="38100" dist="38100" dir="2700000" algn="tl">
                            <a:srgbClr val="000000">
                              <a:alpha val="43137"/>
                            </a:srgbClr>
                          </a:outerShdw>
                        </a:effectLst>
                      </a:endParaRPr>
                    </a:p>
                  </a:txBody>
                  <a:tcPr marL="91447" marR="91447" marT="45724" marB="45724" anchor="ctr"/>
                </a:tc>
                <a:tc>
                  <a:txBody>
                    <a:bodyPr/>
                    <a:lstStyle/>
                    <a:p>
                      <a:pPr algn="ctr"/>
                      <a:r>
                        <a:rPr lang="en-US" sz="1800" dirty="0" smtClean="0">
                          <a:effectLst>
                            <a:outerShdw blurRad="38100" dist="38100" dir="2700000" algn="tl">
                              <a:srgbClr val="000000">
                                <a:alpha val="43137"/>
                              </a:srgbClr>
                            </a:outerShdw>
                          </a:effectLst>
                        </a:rPr>
                        <a:t>SID</a:t>
                      </a:r>
                      <a:endParaRPr lang="en-US" sz="1800" dirty="0">
                        <a:solidFill>
                          <a:schemeClr val="tx2"/>
                        </a:solidFill>
                        <a:effectLst>
                          <a:outerShdw blurRad="38100" dist="38100" dir="2700000" algn="tl">
                            <a:srgbClr val="000000">
                              <a:alpha val="43137"/>
                            </a:srgbClr>
                          </a:outerShdw>
                        </a:effectLst>
                      </a:endParaRPr>
                    </a:p>
                  </a:txBody>
                  <a:tcPr marL="91447" marR="91447" marT="45724" marB="45724" anchor="ctr"/>
                </a:tc>
                <a:tc>
                  <a:txBody>
                    <a:bodyPr/>
                    <a:lstStyle/>
                    <a:p>
                      <a:pPr algn="ctr"/>
                      <a:r>
                        <a:rPr lang="en-US" sz="1800" dirty="0" smtClean="0">
                          <a:effectLst>
                            <a:outerShdw blurRad="38100" dist="38100" dir="2700000" algn="tl">
                              <a:srgbClr val="000000">
                                <a:alpha val="43137"/>
                              </a:srgbClr>
                            </a:outerShdw>
                          </a:effectLst>
                        </a:rPr>
                        <a:t>SEDD</a:t>
                      </a:r>
                      <a:endParaRPr lang="en-US" sz="1800" dirty="0">
                        <a:solidFill>
                          <a:schemeClr val="tx2"/>
                        </a:solidFill>
                        <a:effectLst>
                          <a:outerShdw blurRad="38100" dist="38100" dir="2700000" algn="tl">
                            <a:srgbClr val="000000">
                              <a:alpha val="43137"/>
                            </a:srgbClr>
                          </a:outerShdw>
                        </a:effectLst>
                      </a:endParaRPr>
                    </a:p>
                  </a:txBody>
                  <a:tcPr marL="91447" marR="91447" marT="45724" marB="45724" anchor="ctr"/>
                </a:tc>
                <a:tc>
                  <a:txBody>
                    <a:bodyPr/>
                    <a:lstStyle/>
                    <a:p>
                      <a:pPr algn="ctr"/>
                      <a:r>
                        <a:rPr lang="en-US" sz="1800" dirty="0" smtClean="0">
                          <a:effectLst>
                            <a:outerShdw blurRad="38100" dist="38100" dir="2700000" algn="tl">
                              <a:srgbClr val="000000">
                                <a:alpha val="43137"/>
                              </a:srgbClr>
                            </a:outerShdw>
                          </a:effectLst>
                        </a:rPr>
                        <a:t>SASD</a:t>
                      </a:r>
                      <a:endParaRPr lang="en-US" sz="1800" dirty="0">
                        <a:solidFill>
                          <a:schemeClr val="tx2"/>
                        </a:solidFill>
                        <a:effectLst>
                          <a:outerShdw blurRad="38100" dist="38100" dir="2700000" algn="tl">
                            <a:srgbClr val="000000">
                              <a:alpha val="43137"/>
                            </a:srgbClr>
                          </a:outerShdw>
                        </a:effectLst>
                      </a:endParaRPr>
                    </a:p>
                  </a:txBody>
                  <a:tcPr marL="91447" marR="91447" marT="45724" marB="45724" anchor="ctr"/>
                </a:tc>
              </a:tr>
              <a:tr h="406665">
                <a:tc>
                  <a:txBody>
                    <a:bodyPr/>
                    <a:lstStyle/>
                    <a:p>
                      <a:r>
                        <a:rPr lang="en-US" sz="1800" dirty="0" smtClean="0">
                          <a:effectLst/>
                        </a:rPr>
                        <a:t>Arizona</a:t>
                      </a:r>
                      <a:endParaRPr lang="en-US" sz="1800" dirty="0">
                        <a:effectLst/>
                      </a:endParaRPr>
                    </a:p>
                  </a:txBody>
                  <a:tcPr marL="91447" marR="91447" marT="45724" marB="45724"/>
                </a:tc>
                <a:tc>
                  <a:txBody>
                    <a:bodyPr/>
                    <a:lstStyle/>
                    <a:p>
                      <a:r>
                        <a:rPr lang="en-US" sz="1800" dirty="0" smtClean="0">
                          <a:effectLst/>
                        </a:rPr>
                        <a:t>2003-2007</a:t>
                      </a:r>
                      <a:endParaRPr lang="en-US" sz="1800" dirty="0">
                        <a:effectLst/>
                      </a:endParaRPr>
                    </a:p>
                  </a:txBody>
                  <a:tcPr marL="91447" marR="91447" marT="45724" marB="45724"/>
                </a:tc>
                <a:tc>
                  <a:txBody>
                    <a:bodyPr/>
                    <a:lstStyle/>
                    <a:p>
                      <a:r>
                        <a:rPr lang="en-US" sz="1800" dirty="0" smtClean="0">
                          <a:effectLst/>
                        </a:rPr>
                        <a:t>2005-2007</a:t>
                      </a:r>
                      <a:endParaRPr lang="en-US" sz="1800" dirty="0">
                        <a:effectLst/>
                      </a:endParaRPr>
                    </a:p>
                  </a:txBody>
                  <a:tcPr marL="91447" marR="91447" marT="45724" marB="45724"/>
                </a:tc>
                <a:tc>
                  <a:txBody>
                    <a:bodyPr/>
                    <a:lstStyle/>
                    <a:p>
                      <a:endParaRPr lang="en-US" sz="1800" dirty="0">
                        <a:effectLst/>
                      </a:endParaRPr>
                    </a:p>
                  </a:txBody>
                  <a:tcPr marL="91447" marR="91447" marT="45724" marB="45724"/>
                </a:tc>
              </a:tr>
              <a:tr h="406665">
                <a:tc>
                  <a:txBody>
                    <a:bodyPr/>
                    <a:lstStyle/>
                    <a:p>
                      <a:r>
                        <a:rPr lang="en-US" sz="1800" dirty="0" smtClean="0">
                          <a:effectLst/>
                        </a:rPr>
                        <a:t>Arkansas</a:t>
                      </a:r>
                      <a:endParaRPr lang="en-US" sz="1800" dirty="0">
                        <a:effectLst/>
                      </a:endParaRPr>
                    </a:p>
                  </a:txBody>
                  <a:tcPr marL="91447" marR="91447" marT="45724" marB="45724"/>
                </a:tc>
                <a:tc>
                  <a:txBody>
                    <a:bodyPr/>
                    <a:lstStyle/>
                    <a:p>
                      <a:r>
                        <a:rPr lang="en-US" sz="1800" dirty="0" smtClean="0">
                          <a:effectLst/>
                        </a:rPr>
                        <a:t>2004-2008</a:t>
                      </a:r>
                      <a:endParaRPr lang="en-US" sz="1800" dirty="0">
                        <a:effectLst/>
                      </a:endParaRPr>
                    </a:p>
                  </a:txBody>
                  <a:tcPr marL="91447" marR="91447" marT="45724" marB="45724"/>
                </a:tc>
                <a:tc>
                  <a:txBody>
                    <a:bodyPr/>
                    <a:lstStyle/>
                    <a:p>
                      <a:endParaRPr lang="en-US" sz="1800" dirty="0">
                        <a:effectLst/>
                      </a:endParaRPr>
                    </a:p>
                  </a:txBody>
                  <a:tcPr marL="91447" marR="91447" marT="45724" marB="45724"/>
                </a:tc>
                <a:tc>
                  <a:txBody>
                    <a:bodyPr/>
                    <a:lstStyle/>
                    <a:p>
                      <a:endParaRPr lang="en-US" sz="1800" dirty="0">
                        <a:effectLst/>
                      </a:endParaRPr>
                    </a:p>
                  </a:txBody>
                  <a:tcPr marL="91447" marR="91447" marT="45724" marB="45724"/>
                </a:tc>
              </a:tr>
              <a:tr h="406665">
                <a:tc>
                  <a:txBody>
                    <a:bodyPr/>
                    <a:lstStyle/>
                    <a:p>
                      <a:r>
                        <a:rPr lang="en-US" sz="1800" dirty="0" smtClean="0">
                          <a:effectLst/>
                        </a:rPr>
                        <a:t>California</a:t>
                      </a:r>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c>
                  <a:txBody>
                    <a:bodyPr/>
                    <a:lstStyle/>
                    <a:p>
                      <a:r>
                        <a:rPr lang="en-US" sz="1800" dirty="0" smtClean="0">
                          <a:effectLst/>
                        </a:rPr>
                        <a:t>2005-2009</a:t>
                      </a:r>
                      <a:endParaRPr lang="en-US" sz="1800" dirty="0">
                        <a:effectLst/>
                      </a:endParaRPr>
                    </a:p>
                  </a:txBody>
                  <a:tcPr marL="91447" marR="91447" marT="45724" marB="45724"/>
                </a:tc>
                <a:tc>
                  <a:txBody>
                    <a:bodyPr/>
                    <a:lstStyle/>
                    <a:p>
                      <a:r>
                        <a:rPr lang="en-US" sz="1800" dirty="0" smtClean="0">
                          <a:effectLst/>
                        </a:rPr>
                        <a:t>2005-2009</a:t>
                      </a:r>
                      <a:endParaRPr lang="en-US" sz="1800" dirty="0">
                        <a:effectLst/>
                      </a:endParaRPr>
                    </a:p>
                  </a:txBody>
                  <a:tcPr marL="91447" marR="91447" marT="45724" marB="45724"/>
                </a:tc>
              </a:tr>
              <a:tr h="406665">
                <a:tc>
                  <a:txBody>
                    <a:bodyPr/>
                    <a:lstStyle/>
                    <a:p>
                      <a:r>
                        <a:rPr lang="en-US" sz="1800" dirty="0" smtClean="0">
                          <a:effectLst/>
                        </a:rPr>
                        <a:t>Florida</a:t>
                      </a:r>
                      <a:endParaRPr lang="en-US" sz="1800" dirty="0">
                        <a:effectLst/>
                      </a:endParaRPr>
                    </a:p>
                  </a:txBody>
                  <a:tcPr marL="91447" marR="91447" marT="45724" marB="45724"/>
                </a:tc>
                <a:tc>
                  <a:txBody>
                    <a:bodyPr/>
                    <a:lstStyle/>
                    <a:p>
                      <a:r>
                        <a:rPr lang="en-US" sz="1800" dirty="0" smtClean="0">
                          <a:effectLst/>
                        </a:rPr>
                        <a:t>2004-2009</a:t>
                      </a:r>
                      <a:endParaRPr lang="en-US" sz="1800" dirty="0">
                        <a:effectLst/>
                      </a:endParaRPr>
                    </a:p>
                  </a:txBody>
                  <a:tcPr marL="91447" marR="91447" marT="45724" marB="45724"/>
                </a:tc>
                <a:tc>
                  <a:txBody>
                    <a:bodyPr/>
                    <a:lstStyle/>
                    <a:p>
                      <a:r>
                        <a:rPr lang="en-US" sz="1800" dirty="0" smtClean="0">
                          <a:effectLst/>
                        </a:rPr>
                        <a:t>2005-2009</a:t>
                      </a:r>
                      <a:endParaRPr lang="en-US" sz="1800" dirty="0">
                        <a:effectLst/>
                      </a:endParaRPr>
                    </a:p>
                  </a:txBody>
                  <a:tcPr marL="91447" marR="91447" marT="45724" marB="45724"/>
                </a:tc>
                <a:tc>
                  <a:txBody>
                    <a:bodyPr/>
                    <a:lstStyle/>
                    <a:p>
                      <a:r>
                        <a:rPr lang="en-US" sz="1800" dirty="0" smtClean="0">
                          <a:effectLst/>
                        </a:rPr>
                        <a:t>2004-2009</a:t>
                      </a:r>
                      <a:endParaRPr lang="en-US" sz="1800" dirty="0">
                        <a:effectLst/>
                      </a:endParaRPr>
                    </a:p>
                  </a:txBody>
                  <a:tcPr marL="91447" marR="91447" marT="45724" marB="45724"/>
                </a:tc>
              </a:tr>
              <a:tr h="406665">
                <a:tc>
                  <a:txBody>
                    <a:bodyPr/>
                    <a:lstStyle/>
                    <a:p>
                      <a:r>
                        <a:rPr lang="en-US" sz="1800" dirty="0" smtClean="0">
                          <a:effectLst/>
                        </a:rPr>
                        <a:t>Hawaii</a:t>
                      </a:r>
                      <a:endParaRPr lang="en-US" sz="1800" dirty="0">
                        <a:effectLst/>
                      </a:endParaRPr>
                    </a:p>
                  </a:txBody>
                  <a:tcPr marL="91447" marR="91447" marT="45724" marB="45724"/>
                </a:tc>
                <a:tc>
                  <a:txBody>
                    <a:bodyPr/>
                    <a:lstStyle/>
                    <a:p>
                      <a:r>
                        <a:rPr lang="en-US" sz="1800" dirty="0" smtClean="0">
                          <a:effectLst/>
                        </a:rPr>
                        <a:t>2006-2009</a:t>
                      </a:r>
                      <a:endParaRPr lang="en-US" sz="1800" dirty="0">
                        <a:effectLst/>
                      </a:endParaRPr>
                    </a:p>
                  </a:txBody>
                  <a:tcPr marL="91447" marR="91447" marT="45724" marB="45724"/>
                </a:tc>
                <a:tc>
                  <a:txBody>
                    <a:bodyPr/>
                    <a:lstStyle/>
                    <a:p>
                      <a:r>
                        <a:rPr lang="en-US" sz="1800" dirty="0" smtClean="0">
                          <a:effectLst/>
                        </a:rPr>
                        <a:t>2006-2009</a:t>
                      </a:r>
                      <a:endParaRPr lang="en-US" sz="1800" dirty="0">
                        <a:effectLst/>
                      </a:endParaRPr>
                    </a:p>
                  </a:txBody>
                  <a:tcPr marL="91447" marR="91447" marT="45724" marB="45724"/>
                </a:tc>
                <a:tc>
                  <a:txBody>
                    <a:bodyPr/>
                    <a:lstStyle/>
                    <a:p>
                      <a:endParaRPr lang="en-US" sz="1800" dirty="0">
                        <a:effectLst/>
                      </a:endParaRPr>
                    </a:p>
                  </a:txBody>
                  <a:tcPr marL="91447" marR="91447" marT="45724" marB="45724"/>
                </a:tc>
              </a:tr>
              <a:tr h="406665">
                <a:tc>
                  <a:txBody>
                    <a:bodyPr/>
                    <a:lstStyle/>
                    <a:p>
                      <a:r>
                        <a:rPr lang="en-US" sz="1800" dirty="0" smtClean="0">
                          <a:effectLst/>
                        </a:rPr>
                        <a:t>Nebraska</a:t>
                      </a:r>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r>
              <a:tr h="406665">
                <a:tc>
                  <a:txBody>
                    <a:bodyPr/>
                    <a:lstStyle/>
                    <a:p>
                      <a:r>
                        <a:rPr lang="en-US" sz="1800" dirty="0" smtClean="0">
                          <a:effectLst/>
                        </a:rPr>
                        <a:t>Nevada</a:t>
                      </a:r>
                      <a:endParaRPr lang="en-US" sz="1800" dirty="0">
                        <a:effectLst/>
                      </a:endParaRPr>
                    </a:p>
                  </a:txBody>
                  <a:tcPr marL="91447" marR="91447" marT="45724" marB="45724"/>
                </a:tc>
                <a:tc>
                  <a:txBody>
                    <a:bodyPr/>
                    <a:lstStyle/>
                    <a:p>
                      <a:r>
                        <a:rPr lang="en-US" sz="1800" dirty="0" smtClean="0">
                          <a:effectLst/>
                        </a:rPr>
                        <a:t>2003-2007</a:t>
                      </a:r>
                      <a:endParaRPr lang="en-US" sz="1800" dirty="0">
                        <a:effectLst/>
                      </a:endParaRPr>
                    </a:p>
                  </a:txBody>
                  <a:tcPr marL="91447" marR="91447" marT="45724" marB="45724"/>
                </a:tc>
                <a:tc>
                  <a:txBody>
                    <a:bodyPr/>
                    <a:lstStyle/>
                    <a:p>
                      <a:endParaRPr lang="en-US" sz="1800">
                        <a:effectLst/>
                      </a:endParaRPr>
                    </a:p>
                  </a:txBody>
                  <a:tcPr marL="91447" marR="91447" marT="45724" marB="45724"/>
                </a:tc>
                <a:tc>
                  <a:txBody>
                    <a:bodyPr/>
                    <a:lstStyle/>
                    <a:p>
                      <a:endParaRPr lang="en-US" sz="1800" dirty="0">
                        <a:effectLst/>
                      </a:endParaRPr>
                    </a:p>
                  </a:txBody>
                  <a:tcPr marL="91447" marR="91447" marT="45724" marB="45724"/>
                </a:tc>
              </a:tr>
              <a:tr h="406665">
                <a:tc>
                  <a:txBody>
                    <a:bodyPr/>
                    <a:lstStyle/>
                    <a:p>
                      <a:r>
                        <a:rPr lang="en-US" sz="1800" dirty="0" smtClean="0">
                          <a:effectLst/>
                        </a:rPr>
                        <a:t>New York</a:t>
                      </a:r>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c>
                  <a:txBody>
                    <a:bodyPr/>
                    <a:lstStyle/>
                    <a:p>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r>
              <a:tr h="406665">
                <a:tc>
                  <a:txBody>
                    <a:bodyPr/>
                    <a:lstStyle/>
                    <a:p>
                      <a:r>
                        <a:rPr lang="en-US" sz="1800" dirty="0" smtClean="0">
                          <a:effectLst/>
                        </a:rPr>
                        <a:t>North Carolina</a:t>
                      </a:r>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c>
                  <a:txBody>
                    <a:bodyPr/>
                    <a:lstStyle/>
                    <a:p>
                      <a:r>
                        <a:rPr lang="en-US" sz="1800" dirty="0" smtClean="0">
                          <a:effectLst/>
                        </a:rPr>
                        <a:t>2007-2009</a:t>
                      </a:r>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r>
              <a:tr h="406665">
                <a:tc>
                  <a:txBody>
                    <a:bodyPr/>
                    <a:lstStyle/>
                    <a:p>
                      <a:r>
                        <a:rPr lang="en-US" sz="1800" dirty="0" smtClean="0">
                          <a:effectLst/>
                        </a:rPr>
                        <a:t>Utah</a:t>
                      </a:r>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c>
                  <a:txBody>
                    <a:bodyPr/>
                    <a:lstStyle/>
                    <a:p>
                      <a:r>
                        <a:rPr lang="en-US" sz="1800" dirty="0" smtClean="0">
                          <a:effectLst/>
                        </a:rPr>
                        <a:t>2003-2008</a:t>
                      </a:r>
                      <a:endParaRPr lang="en-US" sz="1800" dirty="0">
                        <a:effectLst/>
                      </a:endParaRPr>
                    </a:p>
                  </a:txBody>
                  <a:tcPr marL="91447" marR="91447" marT="45724" marB="45724"/>
                </a:tc>
                <a:tc>
                  <a:txBody>
                    <a:bodyPr/>
                    <a:lstStyle/>
                    <a:p>
                      <a:r>
                        <a:rPr lang="en-US" sz="1800" dirty="0" smtClean="0">
                          <a:effectLst/>
                        </a:rPr>
                        <a:t>2003-2008</a:t>
                      </a:r>
                      <a:endParaRPr lang="en-US" sz="1800" dirty="0">
                        <a:effectLst/>
                      </a:endParaRPr>
                    </a:p>
                  </a:txBody>
                  <a:tcPr marL="91447" marR="91447" marT="45724" marB="45724"/>
                </a:tc>
              </a:tr>
              <a:tr h="406665">
                <a:tc>
                  <a:txBody>
                    <a:bodyPr/>
                    <a:lstStyle/>
                    <a:p>
                      <a:r>
                        <a:rPr lang="en-US" sz="1800" dirty="0" smtClean="0">
                          <a:effectLst/>
                        </a:rPr>
                        <a:t>Washington</a:t>
                      </a:r>
                      <a:endParaRPr lang="en-US" sz="1800" dirty="0">
                        <a:effectLst/>
                      </a:endParaRPr>
                    </a:p>
                  </a:txBody>
                  <a:tcPr marL="91447" marR="91447" marT="45724" marB="45724"/>
                </a:tc>
                <a:tc>
                  <a:txBody>
                    <a:bodyPr/>
                    <a:lstStyle/>
                    <a:p>
                      <a:r>
                        <a:rPr lang="en-US" sz="1800" dirty="0" smtClean="0">
                          <a:effectLst/>
                        </a:rPr>
                        <a:t>2003-2009</a:t>
                      </a:r>
                      <a:endParaRPr lang="en-US" sz="1800" dirty="0">
                        <a:effectLst/>
                      </a:endParaRPr>
                    </a:p>
                  </a:txBody>
                  <a:tcPr marL="91447" marR="91447" marT="45724" marB="45724"/>
                </a:tc>
                <a:tc>
                  <a:txBody>
                    <a:bodyPr/>
                    <a:lstStyle/>
                    <a:p>
                      <a:endParaRPr lang="en-US" sz="1800">
                        <a:effectLst/>
                      </a:endParaRPr>
                    </a:p>
                  </a:txBody>
                  <a:tcPr marL="91447" marR="91447" marT="45724" marB="45724"/>
                </a:tc>
                <a:tc>
                  <a:txBody>
                    <a:bodyPr/>
                    <a:lstStyle/>
                    <a:p>
                      <a:endParaRPr lang="en-US" sz="1800" dirty="0">
                        <a:effectLst/>
                      </a:endParaRPr>
                    </a:p>
                  </a:txBody>
                  <a:tcPr marL="91447" marR="91447" marT="45724" marB="45724"/>
                </a:tc>
              </a:tr>
            </a:tbl>
          </a:graphicData>
        </a:graphic>
      </p:graphicFrame>
      <p:sp>
        <p:nvSpPr>
          <p:cNvPr id="102469"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05BAC1F5-F407-1341-AFB9-13039A91E448}" type="slidenum">
              <a:rPr lang="en-US" sz="1200"/>
              <a:pPr/>
              <a:t>76</a:t>
            </a:fld>
            <a:endParaRPr lang="en-US" sz="1200"/>
          </a:p>
        </p:txBody>
      </p:sp>
      <p:sp>
        <p:nvSpPr>
          <p:cNvPr id="2" name="Title 1"/>
          <p:cNvSpPr>
            <a:spLocks noGrp="1"/>
          </p:cNvSpPr>
          <p:nvPr>
            <p:ph type="title"/>
          </p:nvPr>
        </p:nvSpPr>
        <p:spPr/>
        <p:txBody>
          <a:bodyPr/>
          <a:lstStyle/>
          <a:p>
            <a:pPr rtl="0" fontAlgn="base"/>
            <a:r>
              <a:rPr lang="en-US" sz="2800" b="1" kern="1200" dirty="0" smtClean="0">
                <a:solidFill>
                  <a:srgbClr val="FFFF00"/>
                </a:solidFill>
                <a:effectLst>
                  <a:outerShdw blurRad="38100" dist="38100" dir="2700000" algn="tl" rotWithShape="0">
                    <a:srgbClr val="000000"/>
                  </a:outerShdw>
                </a:effectLst>
                <a:latin typeface="Arial"/>
                <a:ea typeface="ＭＳ Ｐゴシック"/>
                <a:cs typeface="+mn-cs"/>
              </a:rPr>
              <a:t>HCUP Supplemental Variables for Revisit Analyses by State</a:t>
            </a:r>
            <a:endParaRPr lang="en-US" dirty="0" smtClean="0">
              <a:effectLst/>
            </a:endParaRPr>
          </a:p>
        </p:txBody>
      </p:sp>
    </p:spTree>
  </p:cSld>
  <p:clrMapOvr>
    <a:masterClrMapping/>
  </p:clrMapOvr>
  <p:transition xmlns:p14="http://schemas.microsoft.com/office/powerpoint/2010/main" spd="med" advClick="0">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9575" y="233363"/>
            <a:ext cx="6088063" cy="768350"/>
          </a:xfrm>
        </p:spPr>
        <p:txBody>
          <a:bodyPr/>
          <a:lstStyle/>
          <a:p>
            <a:r>
              <a:rPr lang="en-US" dirty="0">
                <a:latin typeface="Arial" charset="0"/>
              </a:rPr>
              <a:t>Example of adding Readmissions/ Revisit Data to HCUP State Files</a:t>
            </a:r>
          </a:p>
        </p:txBody>
      </p:sp>
      <p:sp>
        <p:nvSpPr>
          <p:cNvPr id="3" name="Text Placeholder 2"/>
          <p:cNvSpPr>
            <a:spLocks noGrp="1"/>
          </p:cNvSpPr>
          <p:nvPr>
            <p:ph type="body" sz="half" idx="1"/>
          </p:nvPr>
        </p:nvSpPr>
        <p:spPr>
          <a:xfrm>
            <a:off x="412750" y="1568450"/>
            <a:ext cx="6883400" cy="2895600"/>
          </a:xfrm>
        </p:spPr>
        <p:txBody>
          <a:bodyPr/>
          <a:lstStyle/>
          <a:p>
            <a:pPr>
              <a:spcBef>
                <a:spcPct val="0"/>
              </a:spcBef>
            </a:pPr>
            <a:r>
              <a:rPr lang="en-US" sz="2400" dirty="0">
                <a:latin typeface="Arial" charset="0"/>
              </a:rPr>
              <a:t>Example of how to use the</a:t>
            </a:r>
          </a:p>
          <a:p>
            <a:pPr>
              <a:spcBef>
                <a:spcPct val="0"/>
              </a:spcBef>
              <a:buFont typeface="Wingdings" charset="0"/>
              <a:buNone/>
            </a:pPr>
            <a:r>
              <a:rPr lang="en-US" sz="2400" dirty="0">
                <a:latin typeface="Arial" charset="0"/>
              </a:rPr>
              <a:t>	revisit files</a:t>
            </a:r>
          </a:p>
          <a:p>
            <a:pPr>
              <a:spcBef>
                <a:spcPct val="0"/>
              </a:spcBef>
              <a:buFont typeface="Wingdings" charset="0"/>
              <a:buNone/>
            </a:pPr>
            <a:endParaRPr lang="en-US" sz="2400" dirty="0">
              <a:latin typeface="Arial" charset="0"/>
            </a:endParaRPr>
          </a:p>
          <a:p>
            <a:pPr lvl="1">
              <a:spcBef>
                <a:spcPct val="0"/>
              </a:spcBef>
            </a:pPr>
            <a:r>
              <a:rPr lang="en-US" sz="2000" dirty="0">
                <a:latin typeface="Arial" charset="0"/>
              </a:rPr>
              <a:t>Examines rates of acute care </a:t>
            </a:r>
          </a:p>
          <a:p>
            <a:pPr lvl="1">
              <a:spcBef>
                <a:spcPct val="0"/>
              </a:spcBef>
              <a:buFontTx/>
              <a:buNone/>
            </a:pPr>
            <a:r>
              <a:rPr lang="en-US" sz="2000" dirty="0">
                <a:latin typeface="Arial" charset="0"/>
              </a:rPr>
              <a:t>	utilization and </a:t>
            </a:r>
            <a:r>
              <a:rPr lang="en-US" sz="2000" dirty="0" err="1">
                <a:latin typeface="Arial" charset="0"/>
              </a:rPr>
              <a:t>rehospitalizations</a:t>
            </a:r>
            <a:r>
              <a:rPr lang="en-US" sz="2000" dirty="0">
                <a:latin typeface="Arial" charset="0"/>
              </a:rPr>
              <a:t> for </a:t>
            </a:r>
          </a:p>
          <a:p>
            <a:pPr lvl="1">
              <a:spcBef>
                <a:spcPct val="0"/>
              </a:spcBef>
              <a:buFontTx/>
              <a:buNone/>
            </a:pPr>
            <a:r>
              <a:rPr lang="en-US" sz="2000" dirty="0">
                <a:latin typeface="Arial" charset="0"/>
              </a:rPr>
              <a:t>	patients with sickle cell disease in </a:t>
            </a:r>
          </a:p>
          <a:p>
            <a:pPr lvl="1">
              <a:spcBef>
                <a:spcPct val="0"/>
              </a:spcBef>
              <a:buFontTx/>
              <a:buNone/>
            </a:pPr>
            <a:r>
              <a:rPr lang="en-US" sz="2000" dirty="0">
                <a:latin typeface="Arial" charset="0"/>
              </a:rPr>
              <a:t>	eight geographically dispersed </a:t>
            </a:r>
          </a:p>
          <a:p>
            <a:pPr lvl="1">
              <a:spcBef>
                <a:spcPct val="0"/>
              </a:spcBef>
              <a:spcAft>
                <a:spcPts val="1200"/>
              </a:spcAft>
              <a:buFontTx/>
              <a:buNone/>
            </a:pPr>
            <a:r>
              <a:rPr lang="en-US" sz="2000" dirty="0">
                <a:latin typeface="Arial" charset="0"/>
              </a:rPr>
              <a:t>	states</a:t>
            </a:r>
          </a:p>
          <a:p>
            <a:pPr lvl="1"/>
            <a:r>
              <a:rPr lang="en-US" sz="2000" dirty="0">
                <a:latin typeface="Arial" charset="0"/>
              </a:rPr>
              <a:t>Findings: </a:t>
            </a:r>
          </a:p>
          <a:p>
            <a:pPr lvl="2">
              <a:spcBef>
                <a:spcPct val="0"/>
              </a:spcBef>
            </a:pPr>
            <a:r>
              <a:rPr lang="en-US" sz="1800" dirty="0">
                <a:latin typeface="Arial" charset="0"/>
              </a:rPr>
              <a:t>Acute care encounters and </a:t>
            </a:r>
          </a:p>
          <a:p>
            <a:pPr lvl="2">
              <a:spcBef>
                <a:spcPct val="0"/>
              </a:spcBef>
              <a:buFont typeface="Wingdings" charset="0"/>
              <a:buNone/>
            </a:pPr>
            <a:r>
              <a:rPr lang="en-US" sz="1800" dirty="0">
                <a:latin typeface="Arial" charset="0"/>
              </a:rPr>
              <a:t>	</a:t>
            </a:r>
            <a:r>
              <a:rPr lang="en-US" sz="1800" dirty="0" err="1">
                <a:latin typeface="Arial" charset="0"/>
              </a:rPr>
              <a:t>rehospitalizations</a:t>
            </a:r>
            <a:r>
              <a:rPr lang="en-US" sz="1800" dirty="0">
                <a:latin typeface="Arial" charset="0"/>
              </a:rPr>
              <a:t> were frequent</a:t>
            </a:r>
          </a:p>
          <a:p>
            <a:pPr lvl="2"/>
            <a:r>
              <a:rPr lang="en-US" sz="1800" dirty="0">
                <a:latin typeface="Arial" charset="0"/>
              </a:rPr>
              <a:t>Specifically for 18-30 year </a:t>
            </a:r>
            <a:r>
              <a:rPr lang="en-US" sz="1800" dirty="0" smtClean="0">
                <a:latin typeface="Arial" charset="0"/>
              </a:rPr>
              <a:t>olds</a:t>
            </a:r>
          </a:p>
          <a:p>
            <a:pPr lvl="2"/>
            <a:endParaRPr lang="en-US" sz="1800" dirty="0">
              <a:latin typeface="Arial" charset="0"/>
            </a:endParaRPr>
          </a:p>
          <a:p>
            <a:pPr lvl="2"/>
            <a:endParaRPr lang="en-US" sz="1800" dirty="0" smtClean="0">
              <a:latin typeface="Arial" charset="0"/>
            </a:endParaRPr>
          </a:p>
          <a:p>
            <a:pPr marL="115888" indent="0">
              <a:buNone/>
            </a:pPr>
            <a:r>
              <a:rPr lang="en-US" sz="1600" b="1" dirty="0"/>
              <a:t>Acute Care Utilization and </a:t>
            </a:r>
            <a:r>
              <a:rPr lang="en-US" sz="1600" b="1" dirty="0" err="1"/>
              <a:t>Rehospitalizations</a:t>
            </a:r>
            <a:r>
              <a:rPr lang="en-US" sz="1600" b="1" dirty="0"/>
              <a:t> for Sickle Cell Disease. </a:t>
            </a:r>
            <a:r>
              <a:rPr lang="en-US" sz="1600" dirty="0" err="1"/>
              <a:t>Brousseau</a:t>
            </a:r>
            <a:r>
              <a:rPr lang="en-US" sz="1600" dirty="0"/>
              <a:t> DC, Owens PL, </a:t>
            </a:r>
            <a:r>
              <a:rPr lang="en-US" sz="1600" dirty="0" err="1"/>
              <a:t>Mosso</a:t>
            </a:r>
            <a:r>
              <a:rPr lang="en-US" sz="1600" dirty="0"/>
              <a:t> AL, </a:t>
            </a:r>
            <a:r>
              <a:rPr lang="en-US" sz="1600" dirty="0" err="1"/>
              <a:t>Panepinto</a:t>
            </a:r>
            <a:r>
              <a:rPr lang="en-US" sz="1600" dirty="0"/>
              <a:t> JA, Steiner CA. </a:t>
            </a:r>
            <a:r>
              <a:rPr lang="en-US" sz="1600" i="1" dirty="0"/>
              <a:t>JAMA.</a:t>
            </a:r>
            <a:r>
              <a:rPr lang="en-US" sz="1600" dirty="0"/>
              <a:t> 2010;303(13):1288-1294</a:t>
            </a:r>
            <a:endParaRPr lang="en-US" sz="1600" dirty="0">
              <a:latin typeface="Arial" charset="0"/>
            </a:endParaRPr>
          </a:p>
        </p:txBody>
      </p:sp>
      <p:sp>
        <p:nvSpPr>
          <p:cNvPr id="103429"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0E76B217-49C2-C749-A1EF-A9E9D76F97F3}" type="slidenum">
              <a:rPr lang="en-US" sz="1200"/>
              <a:pPr/>
              <a:t>77</a:t>
            </a:fld>
            <a:endParaRPr lang="en-US" sz="1200"/>
          </a:p>
        </p:txBody>
      </p:sp>
      <p:grpSp>
        <p:nvGrpSpPr>
          <p:cNvPr id="4" name="Group 3" descr="JAMA logo&#10;nurses, patient in bed, red blood cells"/>
          <p:cNvGrpSpPr/>
          <p:nvPr/>
        </p:nvGrpSpPr>
        <p:grpSpPr>
          <a:xfrm>
            <a:off x="5441191" y="1730483"/>
            <a:ext cx="3304936" cy="3959117"/>
            <a:chOff x="5441191" y="1730483"/>
            <a:chExt cx="3304936" cy="3959117"/>
          </a:xfrm>
        </p:grpSpPr>
        <p:pic>
          <p:nvPicPr>
            <p:cNvPr id="11" name="Picture 13" descr="http://www.ivteam.com/wp-content/uploads/2008/04/red-cells2.jpg"/>
            <p:cNvPicPr>
              <a:picLocks noChangeAspect="1" noChangeArrowheads="1"/>
            </p:cNvPicPr>
            <p:nvPr/>
          </p:nvPicPr>
          <p:blipFill>
            <a:blip r:embed="rId3" cstate="print"/>
            <a:srcRect/>
            <a:stretch>
              <a:fillRect/>
            </a:stretch>
          </p:blipFill>
          <p:spPr bwMode="auto">
            <a:xfrm rot="20652229">
              <a:off x="5441191" y="3251350"/>
              <a:ext cx="1912711" cy="146596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0838" name="Picture 7" descr="JAMA: The Journal Of the American Medical Association.  To Promote the Science and Art of Medicine and the Betterment of the Public Health">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3163" y="5205413"/>
              <a:ext cx="1433512" cy="484187"/>
            </a:xfrm>
            <a:prstGeom prst="rect">
              <a:avLst/>
            </a:prstGeom>
            <a:noFill/>
            <a:ln>
              <a:noFill/>
            </a:ln>
            <a:effectLst>
              <a:outerShdw blurRad="63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http://www.perfecthealthinfo.com/wp-content/uploads/2009/12/emergency-department.jpg"/>
            <p:cNvPicPr>
              <a:picLocks noChangeAspect="1" noChangeArrowheads="1"/>
            </p:cNvPicPr>
            <p:nvPr/>
          </p:nvPicPr>
          <p:blipFill>
            <a:blip r:embed="rId6" cstate="print"/>
            <a:srcRect/>
            <a:stretch>
              <a:fillRect/>
            </a:stretch>
          </p:blipFill>
          <p:spPr bwMode="auto">
            <a:xfrm>
              <a:off x="6071135" y="1730483"/>
              <a:ext cx="1959340" cy="19659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11" descr="https://www.uclafoundation.org/docs/reports/03/images/photo/childHospital.jpg"/>
            <p:cNvPicPr>
              <a:picLocks noChangeAspect="1" noChangeArrowheads="1"/>
            </p:cNvPicPr>
            <p:nvPr/>
          </p:nvPicPr>
          <p:blipFill>
            <a:blip r:embed="rId7" cstate="print"/>
            <a:srcRect/>
            <a:stretch>
              <a:fillRect/>
            </a:stretch>
          </p:blipFill>
          <p:spPr bwMode="auto">
            <a:xfrm rot="1135564">
              <a:off x="7057426" y="3284415"/>
              <a:ext cx="1688701" cy="16044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Charges vs. Costs vs. Price</a:t>
            </a:r>
          </a:p>
        </p:txBody>
      </p:sp>
      <p:sp>
        <p:nvSpPr>
          <p:cNvPr id="3" name="Text Placeholder 2"/>
          <p:cNvSpPr>
            <a:spLocks noGrp="1"/>
          </p:cNvSpPr>
          <p:nvPr>
            <p:ph sz="half" idx="1"/>
          </p:nvPr>
        </p:nvSpPr>
        <p:spPr>
          <a:xfrm>
            <a:off x="609600" y="1676400"/>
            <a:ext cx="8089900" cy="2895600"/>
          </a:xfrm>
        </p:spPr>
        <p:txBody>
          <a:bodyPr/>
          <a:lstStyle/>
          <a:p>
            <a:pPr>
              <a:spcBef>
                <a:spcPts val="0"/>
              </a:spcBef>
              <a:buFont typeface="Wingdings" pitchFamily="2" charset="2"/>
              <a:buChar char="n"/>
              <a:defRPr/>
            </a:pPr>
            <a:r>
              <a:rPr lang="en-US" sz="2400" b="1" dirty="0" smtClean="0">
                <a:solidFill>
                  <a:srgbClr val="FFFF00"/>
                </a:solidFill>
                <a:ea typeface="+mn-ea"/>
              </a:rPr>
              <a:t>Charges:</a:t>
            </a:r>
            <a:r>
              <a:rPr lang="en-US" sz="2400" dirty="0" smtClean="0">
                <a:ea typeface="+mn-ea"/>
              </a:rPr>
              <a:t> What the hospital charged for care </a:t>
            </a:r>
            <a:r>
              <a:rPr lang="en-US" sz="1800" dirty="0" smtClean="0">
                <a:ea typeface="+mn-ea"/>
              </a:rPr>
              <a:t>(</a:t>
            </a:r>
            <a:r>
              <a:rPr lang="en-US" sz="1800" i="1" dirty="0" smtClean="0">
                <a:ea typeface="+mn-ea"/>
              </a:rPr>
              <a:t>includes charge BEFORE discount)</a:t>
            </a:r>
          </a:p>
          <a:p>
            <a:pPr>
              <a:spcBef>
                <a:spcPts val="0"/>
              </a:spcBef>
              <a:buFont typeface="Wingdings" pitchFamily="2" charset="2"/>
              <a:buNone/>
              <a:defRPr/>
            </a:pPr>
            <a:endParaRPr lang="en-US" sz="2000" i="1" dirty="0" smtClean="0">
              <a:ea typeface="+mn-ea"/>
            </a:endParaRPr>
          </a:p>
          <a:p>
            <a:pPr>
              <a:spcBef>
                <a:spcPts val="0"/>
              </a:spcBef>
              <a:buFont typeface="Wingdings" pitchFamily="2" charset="2"/>
              <a:buChar char="n"/>
              <a:defRPr/>
            </a:pPr>
            <a:r>
              <a:rPr lang="en-US" sz="2400" b="1" dirty="0" smtClean="0">
                <a:solidFill>
                  <a:srgbClr val="FFFF00"/>
                </a:solidFill>
                <a:ea typeface="+mn-ea"/>
              </a:rPr>
              <a:t>Costs:</a:t>
            </a:r>
            <a:r>
              <a:rPr lang="en-US" sz="2400" dirty="0" smtClean="0">
                <a:ea typeface="+mn-ea"/>
              </a:rPr>
              <a:t> What it cost the hospital to provide </a:t>
            </a:r>
            <a:r>
              <a:rPr lang="en-US" dirty="0" smtClean="0">
                <a:ea typeface="+mn-ea"/>
              </a:rPr>
              <a:t>the care</a:t>
            </a:r>
          </a:p>
          <a:p>
            <a:pPr>
              <a:spcBef>
                <a:spcPts val="0"/>
              </a:spcBef>
              <a:buFont typeface="Wingdings" pitchFamily="2" charset="2"/>
              <a:buNone/>
              <a:defRPr/>
            </a:pPr>
            <a:endParaRPr lang="en-US" dirty="0" smtClean="0">
              <a:ea typeface="+mn-ea"/>
            </a:endParaRPr>
          </a:p>
          <a:p>
            <a:pPr>
              <a:spcBef>
                <a:spcPts val="0"/>
              </a:spcBef>
              <a:buFont typeface="Wingdings" pitchFamily="2" charset="2"/>
              <a:buChar char="n"/>
              <a:defRPr/>
            </a:pPr>
            <a:r>
              <a:rPr lang="en-US" sz="2400" b="1" dirty="0" smtClean="0">
                <a:solidFill>
                  <a:srgbClr val="FFFF00"/>
                </a:solidFill>
                <a:ea typeface="+mn-ea"/>
              </a:rPr>
              <a:t>Price (Payment): </a:t>
            </a:r>
            <a:r>
              <a:rPr lang="en-US" sz="2400" dirty="0" smtClean="0">
                <a:ea typeface="+mn-ea"/>
              </a:rPr>
              <a:t>What the insurer/individual paid for the care</a:t>
            </a:r>
            <a:endParaRPr lang="en-US" sz="1800" dirty="0">
              <a:ea typeface="+mn-ea"/>
            </a:endParaRPr>
          </a:p>
        </p:txBody>
      </p:sp>
      <p:sp>
        <p:nvSpPr>
          <p:cNvPr id="4" name="Content Placeholder 3"/>
          <p:cNvSpPr>
            <a:spLocks noGrp="1"/>
          </p:cNvSpPr>
          <p:nvPr>
            <p:ph sz="half" idx="2"/>
          </p:nvPr>
        </p:nvSpPr>
        <p:spPr>
          <a:xfrm>
            <a:off x="677334" y="4783693"/>
            <a:ext cx="7925330" cy="1502833"/>
          </a:xfrm>
          <a:solidFill>
            <a:schemeClr val="bg2">
              <a:lumMod val="60000"/>
              <a:lumOff val="40000"/>
            </a:schemeClr>
          </a:solidFill>
          <a:ln>
            <a:solidFill>
              <a:schemeClr val="tx1"/>
            </a:solidFill>
          </a:ln>
        </p:spPr>
        <p:txBody>
          <a:bodyPr/>
          <a:lstStyle/>
          <a:p>
            <a:pPr marL="0" indent="0" algn="ctr">
              <a:buNone/>
            </a:pPr>
            <a:r>
              <a:rPr lang="en-US" b="1" dirty="0"/>
              <a:t>HCUP Databases include </a:t>
            </a:r>
            <a:r>
              <a:rPr lang="en-US" b="1" u="sng" dirty="0">
                <a:solidFill>
                  <a:srgbClr val="FFFF00"/>
                </a:solidFill>
              </a:rPr>
              <a:t>CHARGE</a:t>
            </a:r>
            <a:r>
              <a:rPr lang="en-US" b="1" dirty="0">
                <a:solidFill>
                  <a:schemeClr val="folHlink"/>
                </a:solidFill>
              </a:rPr>
              <a:t> </a:t>
            </a:r>
            <a:r>
              <a:rPr lang="en-US" b="1" dirty="0"/>
              <a:t>information</a:t>
            </a:r>
          </a:p>
          <a:p>
            <a:pPr marL="0" indent="0" algn="ctr">
              <a:buNone/>
            </a:pPr>
            <a:r>
              <a:rPr lang="en-US" b="1" u="sng" dirty="0">
                <a:solidFill>
                  <a:srgbClr val="FFFF00"/>
                </a:solidFill>
              </a:rPr>
              <a:t>COST</a:t>
            </a:r>
            <a:r>
              <a:rPr lang="en-US" b="1" dirty="0">
                <a:solidFill>
                  <a:srgbClr val="FFFF00"/>
                </a:solidFill>
              </a:rPr>
              <a:t> </a:t>
            </a:r>
            <a:r>
              <a:rPr lang="en-US" b="1" dirty="0"/>
              <a:t>information can be estimated</a:t>
            </a:r>
          </a:p>
          <a:p>
            <a:pPr marL="0" indent="0">
              <a:buNone/>
            </a:pPr>
            <a:endParaRPr lang="en-US" dirty="0"/>
          </a:p>
        </p:txBody>
      </p:sp>
      <p:sp>
        <p:nvSpPr>
          <p:cNvPr id="104452"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D1772FAD-EE7A-BD46-AD6C-DCCC633A9C7C}" type="slidenum">
              <a:rPr lang="en-US" sz="1200"/>
              <a:pPr/>
              <a:t>78</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12725"/>
            <a:ext cx="6086475" cy="768350"/>
          </a:xfrm>
        </p:spPr>
        <p:txBody>
          <a:bodyPr/>
          <a:lstStyle/>
          <a:p>
            <a:r>
              <a:rPr lang="en-US" dirty="0">
                <a:latin typeface="Arial" charset="0"/>
              </a:rPr>
              <a:t>Cost-to-Charge Ratio Files</a:t>
            </a:r>
          </a:p>
        </p:txBody>
      </p:sp>
      <p:sp>
        <p:nvSpPr>
          <p:cNvPr id="3" name="Text Placeholder 2"/>
          <p:cNvSpPr>
            <a:spLocks noGrp="1"/>
          </p:cNvSpPr>
          <p:nvPr>
            <p:ph type="body" sz="half" idx="1"/>
          </p:nvPr>
        </p:nvSpPr>
        <p:spPr>
          <a:xfrm>
            <a:off x="609600" y="1676400"/>
            <a:ext cx="7916863" cy="2895600"/>
          </a:xfrm>
        </p:spPr>
        <p:txBody>
          <a:bodyPr/>
          <a:lstStyle/>
          <a:p>
            <a:r>
              <a:rPr lang="en-US" sz="2400">
                <a:latin typeface="Arial" charset="0"/>
              </a:rPr>
              <a:t>Enable conversion of charge data to cost data on the NIS, KID, and SID</a:t>
            </a:r>
          </a:p>
        </p:txBody>
      </p:sp>
      <p:sp>
        <p:nvSpPr>
          <p:cNvPr id="105476"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9D9C111E-80AA-FF4C-A1FD-265C45CF79DB}" type="slidenum">
              <a:rPr lang="en-US" sz="1200"/>
              <a:pPr/>
              <a:t>79</a:t>
            </a:fld>
            <a:endParaRPr lang="en-US" sz="1200"/>
          </a:p>
        </p:txBody>
      </p:sp>
      <p:grpSp>
        <p:nvGrpSpPr>
          <p:cNvPr id="4" name="Group 3" descr="Hospital-Leval Data &gt; Apply Ratios &gt; Convert Charges to Costs"/>
          <p:cNvGrpSpPr/>
          <p:nvPr/>
        </p:nvGrpSpPr>
        <p:grpSpPr>
          <a:xfrm>
            <a:off x="312738" y="3622675"/>
            <a:ext cx="8632825" cy="2417763"/>
            <a:chOff x="312738" y="3622675"/>
            <a:chExt cx="8632825" cy="2417763"/>
          </a:xfrm>
        </p:grpSpPr>
        <p:pic>
          <p:nvPicPr>
            <p:cNvPr id="105477" name="Picture 5" descr="02_020_0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7075" y="3622675"/>
              <a:ext cx="1522413" cy="174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6"/>
            <p:cNvSpPr txBox="1">
              <a:spLocks noChangeArrowheads="1"/>
            </p:cNvSpPr>
            <p:nvPr/>
          </p:nvSpPr>
          <p:spPr bwMode="auto">
            <a:xfrm>
              <a:off x="312738" y="5394325"/>
              <a:ext cx="2332037" cy="646113"/>
            </a:xfrm>
            <a:prstGeom prst="rect">
              <a:avLst/>
            </a:prstGeom>
            <a:noFill/>
            <a:ln w="9525" algn="ctr">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1800" b="1">
                  <a:effectLst>
                    <a:outerShdw blurRad="38100" dist="38100" dir="2700000" algn="tl">
                      <a:srgbClr val="000000"/>
                    </a:outerShdw>
                  </a:effectLst>
                </a:rPr>
                <a:t>Hospital-Level </a:t>
              </a:r>
            </a:p>
            <a:p>
              <a:pPr algn="ctr" eaLnBrk="1" hangingPunct="1"/>
              <a:r>
                <a:rPr lang="en-US" sz="1800" b="1">
                  <a:effectLst>
                    <a:outerShdw blurRad="38100" dist="38100" dir="2700000" algn="tl">
                      <a:srgbClr val="000000"/>
                    </a:outerShdw>
                  </a:effectLst>
                </a:rPr>
                <a:t>Data </a:t>
              </a:r>
            </a:p>
          </p:txBody>
        </p:sp>
        <p:sp>
          <p:nvSpPr>
            <p:cNvPr id="105479" name="Line 7"/>
            <p:cNvSpPr>
              <a:spLocks noChangeShapeType="1"/>
            </p:cNvSpPr>
            <p:nvPr/>
          </p:nvSpPr>
          <p:spPr bwMode="auto">
            <a:xfrm>
              <a:off x="2728913" y="4800600"/>
              <a:ext cx="609600" cy="0"/>
            </a:xfrm>
            <a:prstGeom prst="line">
              <a:avLst/>
            </a:prstGeom>
            <a:noFill/>
            <a:ln w="762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pic>
          <p:nvPicPr>
            <p:cNvPr id="105480" name="Picture 13"/>
            <p:cNvPicPr>
              <a:picLocks noChangeAspect="1" noChangeArrowheads="1"/>
            </p:cNvPicPr>
            <p:nvPr/>
          </p:nvPicPr>
          <p:blipFill>
            <a:blip r:embed="rId4">
              <a:extLst>
                <a:ext uri="{28A0092B-C50C-407E-A947-70E740481C1C}">
                  <a14:useLocalDpi xmlns:a14="http://schemas.microsoft.com/office/drawing/2010/main" val="0"/>
                </a:ext>
              </a:extLst>
            </a:blip>
            <a:srcRect t="23958" r="78125" b="58333"/>
            <a:stretch>
              <a:fillRect/>
            </a:stretch>
          </p:blipFill>
          <p:spPr bwMode="auto">
            <a:xfrm>
              <a:off x="3683000" y="4000500"/>
              <a:ext cx="2325688"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81" name="Text Box 8"/>
            <p:cNvSpPr txBox="1">
              <a:spLocks noChangeArrowheads="1"/>
            </p:cNvSpPr>
            <p:nvPr/>
          </p:nvSpPr>
          <p:spPr bwMode="auto">
            <a:xfrm>
              <a:off x="3538538" y="5467350"/>
              <a:ext cx="2590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800" b="1"/>
                <a:t>Apply Ratios</a:t>
              </a:r>
            </a:p>
          </p:txBody>
        </p:sp>
        <p:sp>
          <p:nvSpPr>
            <p:cNvPr id="105482" name="Line 7"/>
            <p:cNvSpPr>
              <a:spLocks noChangeShapeType="1"/>
            </p:cNvSpPr>
            <p:nvPr/>
          </p:nvSpPr>
          <p:spPr bwMode="auto">
            <a:xfrm>
              <a:off x="6267450" y="4829175"/>
              <a:ext cx="609600" cy="0"/>
            </a:xfrm>
            <a:prstGeom prst="line">
              <a:avLst/>
            </a:prstGeom>
            <a:noFill/>
            <a:ln w="762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5483" name="Text Box 10"/>
            <p:cNvSpPr txBox="1">
              <a:spLocks noChangeArrowheads="1"/>
            </p:cNvSpPr>
            <p:nvPr/>
          </p:nvSpPr>
          <p:spPr bwMode="auto">
            <a:xfrm>
              <a:off x="7092950" y="3995738"/>
              <a:ext cx="1408113" cy="13223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8000">
                  <a:solidFill>
                    <a:schemeClr val="folHlink"/>
                  </a:solidFill>
                </a:rPr>
                <a:t>$</a:t>
              </a:r>
            </a:p>
          </p:txBody>
        </p:sp>
        <p:sp>
          <p:nvSpPr>
            <p:cNvPr id="105484" name="Text Box 11"/>
            <p:cNvSpPr txBox="1">
              <a:spLocks noChangeArrowheads="1"/>
            </p:cNvSpPr>
            <p:nvPr/>
          </p:nvSpPr>
          <p:spPr bwMode="auto">
            <a:xfrm>
              <a:off x="6354763" y="5368925"/>
              <a:ext cx="2590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spcBef>
                  <a:spcPct val="50000"/>
                </a:spcBef>
              </a:pPr>
              <a:r>
                <a:rPr lang="en-US" sz="1800" b="1"/>
                <a:t> Convert Charges to Costs</a:t>
              </a:r>
            </a:p>
          </p:txBody>
        </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5" descr="JAMA"/>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93775" y="2328863"/>
            <a:ext cx="2503488" cy="892175"/>
          </a:xfrm>
        </p:spPr>
      </p:pic>
      <p:pic>
        <p:nvPicPr>
          <p:cNvPr id="33795" name="Picture 26" descr="cover_370_9588"/>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l="-2692" b="73941"/>
          <a:stretch>
            <a:fillRect/>
          </a:stretch>
        </p:blipFill>
        <p:spPr>
          <a:xfrm>
            <a:off x="1069975" y="4830763"/>
            <a:ext cx="1476375" cy="501650"/>
          </a:xfrm>
        </p:spPr>
      </p:pic>
      <p:sp>
        <p:nvSpPr>
          <p:cNvPr id="33796"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AF03A6EC-300A-0C4E-8B4A-3C21E68897DD}" type="slidenum">
              <a:rPr lang="en-US" sz="1200"/>
              <a:pPr/>
              <a:t>8</a:t>
            </a:fld>
            <a:endParaRPr lang="en-US" sz="1200"/>
          </a:p>
        </p:txBody>
      </p:sp>
      <p:pic>
        <p:nvPicPr>
          <p:cNvPr id="33797" name="Picture 10"/>
          <p:cNvPicPr>
            <a:picLocks noGrp="1" noChangeAspect="1" noChangeArrowheads="1"/>
          </p:cNvPicPr>
          <p:nvPr>
            <p:ph sz="half" idx="4294967295"/>
          </p:nvPr>
        </p:nvPicPr>
        <p:blipFill>
          <a:blip r:embed="rId5">
            <a:extLst>
              <a:ext uri="{28A0092B-C50C-407E-A947-70E740481C1C}">
                <a14:useLocalDpi xmlns:a14="http://schemas.microsoft.com/office/drawing/2010/main" val="0"/>
              </a:ext>
            </a:extLst>
          </a:blip>
          <a:srcRect l="26486" t="1961" r="26425" b="78432"/>
          <a:stretch>
            <a:fillRect/>
          </a:stretch>
        </p:blipFill>
        <p:spPr>
          <a:xfrm>
            <a:off x="990600" y="1447800"/>
            <a:ext cx="1219200" cy="762000"/>
          </a:xfrm>
        </p:spPr>
      </p:pic>
      <p:sp>
        <p:nvSpPr>
          <p:cNvPr id="1547267" name="Rectangle 3"/>
          <p:cNvSpPr>
            <a:spLocks noChangeArrowheads="1"/>
          </p:cNvSpPr>
          <p:nvPr/>
        </p:nvSpPr>
        <p:spPr bwMode="auto">
          <a:xfrm>
            <a:off x="1455738" y="457200"/>
            <a:ext cx="6088062" cy="768350"/>
          </a:xfrm>
          <a:prstGeom prst="rect">
            <a:avLst/>
          </a:prstGeom>
          <a:noFill/>
          <a:ln w="12700">
            <a:noFill/>
            <a:miter lim="800000"/>
            <a:headEnd/>
            <a:tailEnd/>
          </a:ln>
          <a:effectLst/>
        </p:spPr>
        <p:txBody>
          <a:bodyPr lIns="90488" tIns="44450" rIns="90488" bIns="44450" anchor="b"/>
          <a:lstStyle/>
          <a:p>
            <a:pPr>
              <a:lnSpc>
                <a:spcPct val="90000"/>
              </a:lnSpc>
            </a:pPr>
            <a:r>
              <a:rPr lang="en-US" sz="3600" b="1" i="1">
                <a:solidFill>
                  <a:schemeClr val="tx2"/>
                </a:solidFill>
                <a:effectLst>
                  <a:outerShdw blurRad="38100" dist="38100" dir="2700000" algn="tl">
                    <a:srgbClr val="000000"/>
                  </a:outerShdw>
                </a:effectLst>
              </a:rPr>
              <a:t> </a:t>
            </a:r>
          </a:p>
        </p:txBody>
      </p:sp>
      <p:pic>
        <p:nvPicPr>
          <p:cNvPr id="33800" name="Picture 7" descr="nej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1447800"/>
            <a:ext cx="4529138"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1" name="Picture 8" descr="pediatric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3775" y="3397250"/>
            <a:ext cx="3687763"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2" name="Picture 9" descr="newsweek"/>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38400" y="4343400"/>
            <a:ext cx="315912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3" name="Rectangle 11" descr="HCUP Supports High Impact Health Services, Policy &amp; Clinical Research&#10;"/>
          <p:cNvSpPr>
            <a:spLocks noChangeArrowheads="1"/>
          </p:cNvSpPr>
          <p:nvPr/>
        </p:nvSpPr>
        <p:spPr bwMode="auto">
          <a:xfrm>
            <a:off x="533400" y="1371600"/>
            <a:ext cx="80772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453" tIns="46226" rIns="92453" bIns="46226" anchor="ctr"/>
          <a:lstStyle/>
          <a:p>
            <a:endParaRPr lang="en-US"/>
          </a:p>
        </p:txBody>
      </p:sp>
      <p:pic>
        <p:nvPicPr>
          <p:cNvPr id="33804" name="Picture 12" descr="NHDR 2004 Banner"/>
          <p:cNvPicPr>
            <a:picLocks noChangeAspect="1" noChangeArrowheads="1"/>
          </p:cNvPicPr>
          <p:nvPr/>
        </p:nvPicPr>
        <p:blipFill>
          <a:blip r:embed="rId9">
            <a:extLst>
              <a:ext uri="{28A0092B-C50C-407E-A947-70E740481C1C}">
                <a14:useLocalDpi xmlns:a14="http://schemas.microsoft.com/office/drawing/2010/main" val="0"/>
              </a:ext>
            </a:extLst>
          </a:blip>
          <a:srcRect r="20270" b="-6143"/>
          <a:stretch>
            <a:fillRect/>
          </a:stretch>
        </p:blipFill>
        <p:spPr bwMode="auto">
          <a:xfrm>
            <a:off x="1066800" y="5867400"/>
            <a:ext cx="449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5" name="Picture 13" descr="cancer"/>
          <p:cNvPicPr>
            <a:picLocks noChangeAspect="1" noChangeArrowheads="1"/>
          </p:cNvPicPr>
          <p:nvPr/>
        </p:nvPicPr>
        <p:blipFill>
          <a:blip r:embed="rId10">
            <a:extLst>
              <a:ext uri="{28A0092B-C50C-407E-A947-70E740481C1C}">
                <a14:useLocalDpi xmlns:a14="http://schemas.microsoft.com/office/drawing/2010/main" val="0"/>
              </a:ext>
            </a:extLst>
          </a:blip>
          <a:srcRect l="14590" t="19753" r="8540" b="57202"/>
          <a:stretch>
            <a:fillRect/>
          </a:stretch>
        </p:blipFill>
        <p:spPr bwMode="auto">
          <a:xfrm>
            <a:off x="5267325" y="2244725"/>
            <a:ext cx="11795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6" name="Picture 14" descr="mmwr-logo-b"/>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84850" y="5257800"/>
            <a:ext cx="279082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7" name="Picture 15" descr="annals of surgery"/>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48325" y="2743200"/>
            <a:ext cx="29146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8" name="Picture 16" descr="coverimage"/>
          <p:cNvPicPr>
            <a:picLocks noChangeAspect="1" noChangeArrowheads="1"/>
          </p:cNvPicPr>
          <p:nvPr/>
        </p:nvPicPr>
        <p:blipFill>
          <a:blip r:embed="rId13">
            <a:extLst>
              <a:ext uri="{28A0092B-C50C-407E-A947-70E740481C1C}">
                <a14:useLocalDpi xmlns:a14="http://schemas.microsoft.com/office/drawing/2010/main" val="0"/>
              </a:ext>
            </a:extLst>
          </a:blip>
          <a:srcRect l="29893" t="6586" r="1778" b="67075"/>
          <a:stretch>
            <a:fillRect/>
          </a:stretch>
        </p:blipFill>
        <p:spPr bwMode="auto">
          <a:xfrm>
            <a:off x="1000125" y="4114800"/>
            <a:ext cx="94773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9" name="Picture 17" descr="JGI_larg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62400" y="3200400"/>
            <a:ext cx="4605338"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0" name="Picture 19" descr="25yr"/>
          <p:cNvPicPr>
            <a:picLocks noChangeAspect="1" noChangeArrowheads="1"/>
          </p:cNvPicPr>
          <p:nvPr/>
        </p:nvPicPr>
        <p:blipFill>
          <a:blip r:embed="rId15">
            <a:extLst>
              <a:ext uri="{28A0092B-C50C-407E-A947-70E740481C1C}">
                <a14:useLocalDpi xmlns:a14="http://schemas.microsoft.com/office/drawing/2010/main" val="0"/>
              </a:ext>
            </a:extLst>
          </a:blip>
          <a:srcRect l="45714"/>
          <a:stretch>
            <a:fillRect/>
          </a:stretch>
        </p:blipFill>
        <p:spPr bwMode="auto">
          <a:xfrm>
            <a:off x="4002088" y="2386013"/>
            <a:ext cx="1154112"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1" name="Picture 20" descr="top"/>
          <p:cNvPicPr>
            <a:picLocks noChangeAspect="1" noChangeArrowheads="1"/>
          </p:cNvPicPr>
          <p:nvPr/>
        </p:nvPicPr>
        <p:blipFill>
          <a:blip r:embed="rId16">
            <a:extLst>
              <a:ext uri="{28A0092B-C50C-407E-A947-70E740481C1C}">
                <a14:useLocalDpi xmlns:a14="http://schemas.microsoft.com/office/drawing/2010/main" val="0"/>
              </a:ext>
            </a:extLst>
          </a:blip>
          <a:srcRect l="23343" t="4907" r="23607"/>
          <a:stretch>
            <a:fillRect/>
          </a:stretch>
        </p:blipFill>
        <p:spPr bwMode="auto">
          <a:xfrm>
            <a:off x="2362200" y="1295400"/>
            <a:ext cx="1600200"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2" name="Picture 21" descr="JRH-cover"/>
          <p:cNvPicPr>
            <a:picLocks noChangeAspect="1" noChangeArrowheads="1"/>
          </p:cNvPicPr>
          <p:nvPr/>
        </p:nvPicPr>
        <p:blipFill>
          <a:blip r:embed="rId17">
            <a:extLst>
              <a:ext uri="{28A0092B-C50C-407E-A947-70E740481C1C}">
                <a14:useLocalDpi xmlns:a14="http://schemas.microsoft.com/office/drawing/2010/main" val="0"/>
              </a:ext>
            </a:extLst>
          </a:blip>
          <a:srcRect l="4445" t="9084" r="6667" b="72533"/>
          <a:stretch>
            <a:fillRect/>
          </a:stretch>
        </p:blipFill>
        <p:spPr bwMode="auto">
          <a:xfrm>
            <a:off x="3505200" y="5105400"/>
            <a:ext cx="2362200"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3" name="Picture 22" descr="cover_big"/>
          <p:cNvPicPr>
            <a:picLocks noChangeAspect="1" noChangeArrowheads="1"/>
          </p:cNvPicPr>
          <p:nvPr/>
        </p:nvPicPr>
        <p:blipFill>
          <a:blip r:embed="rId18">
            <a:extLst>
              <a:ext uri="{28A0092B-C50C-407E-A947-70E740481C1C}">
                <a14:useLocalDpi xmlns:a14="http://schemas.microsoft.com/office/drawing/2010/main" val="0"/>
              </a:ext>
            </a:extLst>
          </a:blip>
          <a:srcRect l="10957" t="15894" b="69978"/>
          <a:stretch>
            <a:fillRect/>
          </a:stretch>
        </p:blipFill>
        <p:spPr bwMode="auto">
          <a:xfrm>
            <a:off x="6065838" y="3916363"/>
            <a:ext cx="157480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4" name="Picture 23" descr="cda_displayimage"/>
          <p:cNvPicPr>
            <a:picLocks noChangeAspect="1" noChangeArrowheads="1"/>
          </p:cNvPicPr>
          <p:nvPr/>
        </p:nvPicPr>
        <p:blipFill>
          <a:blip r:embed="rId19">
            <a:extLst>
              <a:ext uri="{28A0092B-C50C-407E-A947-70E740481C1C}">
                <a14:useLocalDpi xmlns:a14="http://schemas.microsoft.com/office/drawing/2010/main" val="0"/>
              </a:ext>
            </a:extLst>
          </a:blip>
          <a:srcRect l="1160" t="15842" b="60396"/>
          <a:stretch>
            <a:fillRect/>
          </a:stretch>
        </p:blipFill>
        <p:spPr bwMode="auto">
          <a:xfrm>
            <a:off x="2162175" y="5334000"/>
            <a:ext cx="140970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5" name="Picture 24" descr="topnav_naid"/>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429000" y="4038600"/>
            <a:ext cx="25146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6" name="Picture 25" descr="top_01"/>
          <p:cNvPicPr>
            <a:picLocks noChangeAspect="1" noChangeArrowheads="1"/>
          </p:cNvPicPr>
          <p:nvPr/>
        </p:nvPicPr>
        <p:blipFill>
          <a:blip r:embed="rId21">
            <a:extLst>
              <a:ext uri="{28A0092B-C50C-407E-A947-70E740481C1C}">
                <a14:useLocalDpi xmlns:a14="http://schemas.microsoft.com/office/drawing/2010/main" val="0"/>
              </a:ext>
            </a:extLst>
          </a:blip>
          <a:srcRect r="53125" b="11111"/>
          <a:stretch>
            <a:fillRect/>
          </a:stretch>
        </p:blipFill>
        <p:spPr bwMode="auto">
          <a:xfrm>
            <a:off x="5538788" y="4619625"/>
            <a:ext cx="2193925"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17" name="Picture 18" descr="titl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373813" y="4291013"/>
            <a:ext cx="20955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pPr rtl="0" eaLnBrk="1" fontAlgn="base" hangingPunct="1"/>
            <a:r>
              <a:rPr lang="en-US" sz="2600" b="1" kern="1200" dirty="0" smtClean="0">
                <a:solidFill>
                  <a:srgbClr val="FFFF00"/>
                </a:solidFill>
                <a:effectLst>
                  <a:outerShdw blurRad="38100" dist="38100" dir="2700000" algn="tl" rotWithShape="0">
                    <a:srgbClr val="000000"/>
                  </a:outerShdw>
                </a:effectLst>
                <a:latin typeface="Arial"/>
                <a:ea typeface="ＭＳ Ｐゴシック"/>
                <a:cs typeface="+mn-cs"/>
              </a:rPr>
              <a:t>HCUP Supports High Impact Health Services, Policy &amp; Clinical Research</a:t>
            </a:r>
            <a:endParaRPr lang="en-US" dirty="0" smtClean="0">
              <a:effectLst/>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088AC24C-16B9-764B-AE92-F9EB1F20E3AF}" type="slidenum">
              <a:rPr lang="en-US" sz="1200"/>
              <a:pPr/>
              <a:t>80</a:t>
            </a:fld>
            <a:endParaRPr lang="en-US" sz="1200"/>
          </a:p>
        </p:txBody>
      </p:sp>
      <p:sp>
        <p:nvSpPr>
          <p:cNvPr id="6" name="Rectangle 2"/>
          <p:cNvSpPr>
            <a:spLocks noGrp="1" noChangeArrowheads="1"/>
          </p:cNvSpPr>
          <p:nvPr>
            <p:ph type="title"/>
          </p:nvPr>
        </p:nvSpPr>
        <p:spPr>
          <a:xfrm>
            <a:off x="1679575" y="290513"/>
            <a:ext cx="6088063" cy="768350"/>
          </a:xfrm>
        </p:spPr>
        <p:txBody>
          <a:bodyPr/>
          <a:lstStyle/>
          <a:p>
            <a:pPr eaLnBrk="1" hangingPunct="1"/>
            <a:r>
              <a:rPr lang="en-US" dirty="0">
                <a:latin typeface="Arial" charset="0"/>
              </a:rPr>
              <a:t>Hospital Market Structure (HMS) Files</a:t>
            </a:r>
          </a:p>
        </p:txBody>
      </p:sp>
      <p:sp>
        <p:nvSpPr>
          <p:cNvPr id="8" name="Text Placeholder 2"/>
          <p:cNvSpPr>
            <a:spLocks noGrp="1"/>
          </p:cNvSpPr>
          <p:nvPr>
            <p:ph type="body" sz="half" idx="1"/>
          </p:nvPr>
        </p:nvSpPr>
        <p:spPr>
          <a:xfrm>
            <a:off x="609600" y="1676400"/>
            <a:ext cx="8086725" cy="2895600"/>
          </a:xfrm>
        </p:spPr>
        <p:txBody>
          <a:bodyPr/>
          <a:lstStyle/>
          <a:p>
            <a:pPr>
              <a:spcBef>
                <a:spcPct val="50000"/>
              </a:spcBef>
              <a:buFont typeface="Wingdings" pitchFamily="2" charset="2"/>
              <a:buChar char="n"/>
              <a:defRPr/>
            </a:pPr>
            <a:r>
              <a:rPr lang="en-US" sz="2400" dirty="0" smtClean="0">
                <a:solidFill>
                  <a:schemeClr val="tx1"/>
                </a:solidFill>
                <a:effectLst>
                  <a:outerShdw blurRad="38100" dist="38100" dir="2700000" algn="tl">
                    <a:srgbClr val="000000">
                      <a:alpha val="43137"/>
                    </a:srgbClr>
                  </a:outerShdw>
                </a:effectLst>
                <a:ea typeface="+mn-ea"/>
              </a:rPr>
              <a:t>Contain various measures of hospital market competition  </a:t>
            </a:r>
          </a:p>
          <a:p>
            <a:pPr>
              <a:spcBef>
                <a:spcPct val="50000"/>
              </a:spcBef>
              <a:buFont typeface="Wingdings" pitchFamily="2" charset="2"/>
              <a:buChar char="n"/>
              <a:defRPr/>
            </a:pPr>
            <a:r>
              <a:rPr lang="en-US" sz="2400" dirty="0" smtClean="0">
                <a:solidFill>
                  <a:schemeClr val="tx1"/>
                </a:solidFill>
                <a:effectLst>
                  <a:outerShdw blurRad="38100" dist="38100" dir="2700000" algn="tl">
                    <a:srgbClr val="000000">
                      <a:alpha val="43137"/>
                    </a:srgbClr>
                  </a:outerShdw>
                </a:effectLst>
                <a:ea typeface="+mn-ea"/>
              </a:rPr>
              <a:t>Allow users to </a:t>
            </a:r>
            <a:r>
              <a:rPr lang="en-US" sz="2400" dirty="0" smtClean="0">
                <a:solidFill>
                  <a:schemeClr val="tx1"/>
                </a:solidFill>
                <a:ea typeface="+mn-ea"/>
              </a:rPr>
              <a:t>broadly characterize the intensity of competition that hospitals face </a:t>
            </a:r>
          </a:p>
          <a:p>
            <a:pPr lvl="1">
              <a:spcBef>
                <a:spcPct val="50000"/>
              </a:spcBef>
              <a:defRPr/>
            </a:pPr>
            <a:r>
              <a:rPr lang="en-US" sz="2000" dirty="0" smtClean="0">
                <a:solidFill>
                  <a:schemeClr val="tx1"/>
                </a:solidFill>
              </a:rPr>
              <a:t>Using various definitions of market area</a:t>
            </a:r>
            <a:endParaRPr lang="en-US" sz="2000" dirty="0" smtClean="0">
              <a:solidFill>
                <a:schemeClr val="tx1"/>
              </a:solidFill>
              <a:effectLst>
                <a:outerShdw blurRad="38100" dist="38100" dir="2700000" algn="tl">
                  <a:srgbClr val="000000">
                    <a:alpha val="43137"/>
                  </a:srgbClr>
                </a:outerShdw>
              </a:effectLst>
            </a:endParaRPr>
          </a:p>
          <a:p>
            <a:pPr>
              <a:spcBef>
                <a:spcPct val="50000"/>
              </a:spcBef>
              <a:buFont typeface="Wingdings" pitchFamily="2" charset="2"/>
              <a:buChar char="n"/>
              <a:defRPr/>
            </a:pPr>
            <a:endParaRPr lang="en-US" sz="2400" dirty="0" smtClean="0">
              <a:solidFill>
                <a:schemeClr val="tx1"/>
              </a:solidFill>
              <a:ea typeface="+mn-ea"/>
            </a:endParaRPr>
          </a:p>
          <a:p>
            <a:pPr>
              <a:buFont typeface="Wingdings" pitchFamily="2" charset="2"/>
              <a:buChar char="n"/>
              <a:defRPr/>
            </a:pPr>
            <a:endParaRPr lang="en-US" sz="2400" dirty="0">
              <a:solidFill>
                <a:schemeClr val="tx1"/>
              </a:solidFill>
              <a:ea typeface="+mn-ea"/>
            </a:endParaRPr>
          </a:p>
        </p:txBody>
      </p:sp>
      <p:pic>
        <p:nvPicPr>
          <p:cNvPr id="9" name="Picture 3" descr="Doctor looking at xrays"/>
          <p:cNvPicPr>
            <a:picLocks noChangeAspect="1" noChangeArrowheads="1"/>
          </p:cNvPicPr>
          <p:nvPr/>
        </p:nvPicPr>
        <p:blipFill>
          <a:blip r:embed="rId3"/>
          <a:srcRect/>
          <a:stretch>
            <a:fillRect/>
          </a:stretch>
        </p:blipFill>
        <p:spPr bwMode="auto">
          <a:xfrm>
            <a:off x="4884738" y="4048125"/>
            <a:ext cx="3441700" cy="22034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9250" y="258763"/>
            <a:ext cx="6088063" cy="768350"/>
          </a:xfrm>
        </p:spPr>
        <p:txBody>
          <a:bodyPr/>
          <a:lstStyle/>
          <a:p>
            <a:r>
              <a:rPr lang="en-US" dirty="0">
                <a:latin typeface="Arial" charset="0"/>
              </a:rPr>
              <a:t>Additional HCUP Supplemental Files</a:t>
            </a:r>
          </a:p>
        </p:txBody>
      </p:sp>
      <p:sp>
        <p:nvSpPr>
          <p:cNvPr id="107523"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89D0F231-00E7-9240-AE47-AF64A829B420}" type="slidenum">
              <a:rPr lang="en-US" sz="1200"/>
              <a:pPr/>
              <a:t>81</a:t>
            </a:fld>
            <a:endParaRPr lang="en-US" sz="1200"/>
          </a:p>
        </p:txBody>
      </p:sp>
      <p:sp>
        <p:nvSpPr>
          <p:cNvPr id="6" name="Text Placeholder 2"/>
          <p:cNvSpPr>
            <a:spLocks noGrp="1"/>
          </p:cNvSpPr>
          <p:nvPr>
            <p:ph type="body" sz="half" idx="1"/>
          </p:nvPr>
        </p:nvSpPr>
        <p:spPr>
          <a:xfrm>
            <a:off x="784225" y="1793875"/>
            <a:ext cx="7678738" cy="4333875"/>
          </a:xfrm>
        </p:spPr>
        <p:txBody>
          <a:bodyPr/>
          <a:lstStyle/>
          <a:p>
            <a:pPr eaLnBrk="1" hangingPunct="1">
              <a:buFont typeface="Wingdings" pitchFamily="2" charset="2"/>
              <a:buChar char="n"/>
              <a:defRPr/>
            </a:pPr>
            <a:r>
              <a:rPr lang="en-US" sz="2400" b="1" dirty="0" smtClean="0">
                <a:solidFill>
                  <a:schemeClr val="tx1"/>
                </a:solidFill>
                <a:ea typeface="+mn-ea"/>
              </a:rPr>
              <a:t>Trends Files (NIS &amp; KID)</a:t>
            </a:r>
          </a:p>
          <a:p>
            <a:pPr lvl="1" eaLnBrk="1" hangingPunct="1">
              <a:spcAft>
                <a:spcPts val="1200"/>
              </a:spcAft>
              <a:defRPr/>
            </a:pPr>
            <a:r>
              <a:rPr lang="en-US" sz="2000" dirty="0" smtClean="0">
                <a:solidFill>
                  <a:schemeClr val="tx1"/>
                </a:solidFill>
              </a:rPr>
              <a:t>Discharge-level files that provide trend weights and data elements that are consistently defined across data years</a:t>
            </a:r>
          </a:p>
          <a:p>
            <a:pPr eaLnBrk="1" hangingPunct="1">
              <a:buFont typeface="Wingdings" pitchFamily="2" charset="2"/>
              <a:buChar char="n"/>
              <a:defRPr/>
            </a:pPr>
            <a:r>
              <a:rPr lang="en-US" sz="2400" b="1" dirty="0" smtClean="0">
                <a:solidFill>
                  <a:schemeClr val="tx1"/>
                </a:solidFill>
                <a:ea typeface="+mn-ea"/>
              </a:rPr>
              <a:t>NIS Hospital Ownership File</a:t>
            </a:r>
          </a:p>
          <a:p>
            <a:pPr lvl="1" eaLnBrk="1" hangingPunct="1">
              <a:spcAft>
                <a:spcPts val="1200"/>
              </a:spcAft>
              <a:defRPr/>
            </a:pPr>
            <a:r>
              <a:rPr lang="en-US" sz="2000" dirty="0" smtClean="0">
                <a:solidFill>
                  <a:schemeClr val="tx1"/>
                </a:solidFill>
              </a:rPr>
              <a:t>Hospital-level files facilitate analysis of the NIS by hospital ownership categories</a:t>
            </a:r>
          </a:p>
          <a:p>
            <a:pPr eaLnBrk="1" hangingPunct="1">
              <a:buFont typeface="Wingdings" pitchFamily="2" charset="2"/>
              <a:buChar char="n"/>
              <a:defRPr/>
            </a:pPr>
            <a:r>
              <a:rPr lang="en-US" sz="2400" b="1" dirty="0" smtClean="0">
                <a:solidFill>
                  <a:schemeClr val="tx1"/>
                </a:solidFill>
                <a:ea typeface="+mn-ea"/>
              </a:rPr>
              <a:t>AHA Linkage Files</a:t>
            </a:r>
          </a:p>
          <a:p>
            <a:pPr lvl="1" eaLnBrk="1" hangingPunct="1">
              <a:spcAft>
                <a:spcPts val="1800"/>
              </a:spcAft>
              <a:defRPr/>
            </a:pPr>
            <a:r>
              <a:rPr lang="en-US" sz="2000" dirty="0" smtClean="0">
                <a:solidFill>
                  <a:schemeClr val="tx1"/>
                </a:solidFill>
              </a:rPr>
              <a:t>Enable researchers to link hospital identifiers in some State databases to the AHA Annual Survey Databases</a:t>
            </a:r>
          </a:p>
          <a:p>
            <a:pPr>
              <a:buFont typeface="Wingdings" pitchFamily="2" charset="2"/>
              <a:buNone/>
              <a:defRPr/>
            </a:pPr>
            <a:r>
              <a:rPr lang="en-US" dirty="0" smtClean="0">
                <a:solidFill>
                  <a:schemeClr val="tx1"/>
                </a:solidFill>
                <a:ea typeface="+mn-ea"/>
                <a:hlinkClick r:id="rId3"/>
              </a:rPr>
              <a:t>http://www.hcup-us.ahrq.gov/tools_software.jsp</a:t>
            </a:r>
            <a:endParaRPr lang="en-US" dirty="0">
              <a:solidFill>
                <a:schemeClr val="tx1"/>
              </a:solidFill>
              <a:ea typeface="+mn-ea"/>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ea typeface="+mj-ea"/>
            </a:endParaRPr>
          </a:p>
        </p:txBody>
      </p:sp>
      <p:sp>
        <p:nvSpPr>
          <p:cNvPr id="3" name="Text Placeholder 2"/>
          <p:cNvSpPr>
            <a:spLocks noGrp="1"/>
          </p:cNvSpPr>
          <p:nvPr>
            <p:ph type="body" sz="half" idx="1"/>
          </p:nvPr>
        </p:nvSpPr>
        <p:spPr/>
        <p:txBody>
          <a:bodyPr/>
          <a:lstStyle/>
          <a:p>
            <a:pPr>
              <a:buFont typeface="Wingdings" pitchFamily="2" charset="2"/>
              <a:buChar char="n"/>
              <a:defRPr/>
            </a:pPr>
            <a:endParaRPr lang="en-US">
              <a:ea typeface="+mn-ea"/>
            </a:endParaRPr>
          </a:p>
        </p:txBody>
      </p:sp>
      <p:sp>
        <p:nvSpPr>
          <p:cNvPr id="108548"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00AA2F5-205C-6F4A-94C7-8B58F9961671}" type="slidenum">
              <a:rPr lang="en-US" sz="1200"/>
              <a:pPr/>
              <a:t>82</a:t>
            </a:fld>
            <a:endParaRPr lang="en-US" sz="1200"/>
          </a:p>
        </p:txBody>
      </p:sp>
      <p:sp>
        <p:nvSpPr>
          <p:cNvPr id="6" name="Content Placeholder 5"/>
          <p:cNvSpPr>
            <a:spLocks noGrp="1"/>
          </p:cNvSpPr>
          <p:nvPr>
            <p:ph sz="half" idx="2"/>
          </p:nvPr>
        </p:nvSpPr>
        <p:spPr/>
        <p:txBody>
          <a:bodyPr/>
          <a:lstStyle/>
          <a:p>
            <a:pPr>
              <a:buFont typeface="Wingdings" pitchFamily="2" charset="2"/>
              <a:buChar char="n"/>
              <a:defRPr/>
            </a:pPr>
            <a:endParaRPr lang="en-US">
              <a:ea typeface="+mn-ea"/>
            </a:endParaRPr>
          </a:p>
        </p:txBody>
      </p:sp>
      <p:pic>
        <p:nvPicPr>
          <p:cNvPr id="108550" name="Content Placeholder 5" descr="http://www.hcup-us.ahrq.gov/tools_software.jsp&#10;"/>
          <p:cNvPicPr>
            <a:picLocks noChangeAspect="1"/>
          </p:cNvPicPr>
          <p:nvPr/>
        </p:nvPicPr>
        <p:blipFill>
          <a:blip r:embed="rId3">
            <a:extLst>
              <a:ext uri="{28A0092B-C50C-407E-A947-70E740481C1C}">
                <a14:useLocalDpi xmlns:a14="http://schemas.microsoft.com/office/drawing/2010/main" val="0"/>
              </a:ext>
            </a:extLst>
          </a:blip>
          <a:srcRect l="439" t="3441" r="1236" b="2652"/>
          <a:stretch>
            <a:fillRect/>
          </a:stretch>
        </p:blipFill>
        <p:spPr bwMode="auto">
          <a:xfrm>
            <a:off x="0" y="88900"/>
            <a:ext cx="9196388" cy="628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 name="TextBox 6"/>
          <p:cNvSpPr txBox="1"/>
          <p:nvPr/>
        </p:nvSpPr>
        <p:spPr>
          <a:xfrm>
            <a:off x="1138238" y="6332538"/>
            <a:ext cx="7143750" cy="830262"/>
          </a:xfrm>
          <a:prstGeom prst="rect">
            <a:avLst/>
          </a:prstGeom>
          <a:noFill/>
        </p:spPr>
        <p:txBody>
          <a:bodyPr>
            <a:spAutoFit/>
          </a:bodyPr>
          <a:lstStyle/>
          <a:p>
            <a:pPr>
              <a:defRPr/>
            </a:pPr>
            <a:r>
              <a:rPr lang="en-US" sz="2400" b="1" dirty="0">
                <a:effectLst>
                  <a:outerShdw blurRad="38100" dist="38100" dir="2700000" algn="tl">
                    <a:srgbClr val="000000">
                      <a:alpha val="43137"/>
                    </a:srgbClr>
                  </a:outerShdw>
                </a:effectLst>
                <a:ea typeface="+mn-ea"/>
                <a:hlinkClick r:id="rId4"/>
              </a:rPr>
              <a:t>http://www.hcup-us.ahrq.gov/tools_software.jsp</a:t>
            </a:r>
            <a:endParaRPr lang="en-US" sz="2400" b="1" dirty="0">
              <a:effectLst>
                <a:outerShdw blurRad="38100" dist="38100" dir="2700000" algn="tl">
                  <a:srgbClr val="000000">
                    <a:alpha val="43137"/>
                  </a:srgbClr>
                </a:outerShdw>
              </a:effectLst>
              <a:ea typeface="+mn-ea"/>
            </a:endParaRPr>
          </a:p>
          <a:p>
            <a:pPr>
              <a:defRPr/>
            </a:pPr>
            <a:endParaRPr lang="en-US" sz="2400" b="1" dirty="0">
              <a:effectLst>
                <a:outerShdw blurRad="38100" dist="38100" dir="2700000" algn="tl">
                  <a:srgbClr val="000000">
                    <a:alpha val="43137"/>
                  </a:srgbClr>
                </a:outerShdw>
              </a:effectLst>
              <a:ea typeface="+mn-ea"/>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22250"/>
            <a:ext cx="6086475" cy="768350"/>
          </a:xfrm>
        </p:spPr>
        <p:txBody>
          <a:bodyPr/>
          <a:lstStyle/>
          <a:p>
            <a:r>
              <a:rPr lang="en-US" dirty="0">
                <a:latin typeface="Arial" charset="0"/>
              </a:rPr>
              <a:t>Today</a:t>
            </a:r>
            <a:r>
              <a:rPr lang="ja-JP" altLang="en-US" dirty="0">
                <a:latin typeface="Arial" charset="0"/>
              </a:rPr>
              <a:t>’</a:t>
            </a:r>
            <a:r>
              <a:rPr lang="en-US" dirty="0">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a:latin typeface="Arial" charset="0"/>
              </a:rPr>
              <a:t>Project Overview</a:t>
            </a:r>
          </a:p>
          <a:p>
            <a:r>
              <a:rPr lang="en-US" sz="2400">
                <a:latin typeface="Arial" charset="0"/>
              </a:rPr>
              <a:t>The HCUP Partnership</a:t>
            </a:r>
          </a:p>
          <a:p>
            <a:r>
              <a:rPr lang="en-US" sz="2400">
                <a:solidFill>
                  <a:schemeClr val="tx1"/>
                </a:solidFill>
                <a:latin typeface="Arial" charset="0"/>
              </a:rPr>
              <a:t>The HCUP Databases</a:t>
            </a:r>
          </a:p>
          <a:p>
            <a:r>
              <a:rPr lang="en-US" sz="2400">
                <a:solidFill>
                  <a:schemeClr val="tx1"/>
                </a:solidFill>
                <a:latin typeface="Arial" charset="0"/>
              </a:rPr>
              <a:t>Obtaining HCUP Databases</a:t>
            </a:r>
          </a:p>
          <a:p>
            <a:r>
              <a:rPr lang="en-US" sz="2400" b="1">
                <a:solidFill>
                  <a:schemeClr val="tx2"/>
                </a:solidFill>
                <a:latin typeface="Arial" charset="0"/>
              </a:rPr>
              <a:t>The HCUP Tools and Products</a:t>
            </a:r>
          </a:p>
          <a:p>
            <a:pPr lvl="1"/>
            <a:r>
              <a:rPr lang="en-US" sz="2000">
                <a:solidFill>
                  <a:schemeClr val="tx1"/>
                </a:solidFill>
                <a:latin typeface="Arial" charset="0"/>
              </a:rPr>
              <a:t>Software Tools</a:t>
            </a:r>
          </a:p>
          <a:p>
            <a:pPr lvl="1"/>
            <a:r>
              <a:rPr lang="en-US" sz="2000">
                <a:solidFill>
                  <a:schemeClr val="tx1"/>
                </a:solidFill>
                <a:latin typeface="Arial" charset="0"/>
              </a:rPr>
              <a:t>Supplemental Files</a:t>
            </a:r>
          </a:p>
          <a:p>
            <a:pPr lvl="1"/>
            <a:r>
              <a:rPr lang="en-US" sz="2000" b="1">
                <a:solidFill>
                  <a:schemeClr val="tx2"/>
                </a:solidFill>
                <a:latin typeface="Arial" charset="0"/>
              </a:rPr>
              <a:t>Online Tools</a:t>
            </a:r>
          </a:p>
          <a:p>
            <a:pPr lvl="1"/>
            <a:r>
              <a:rPr lang="en-US" sz="2000">
                <a:solidFill>
                  <a:schemeClr val="tx1"/>
                </a:solidFill>
                <a:latin typeface="Arial" charset="0"/>
              </a:rPr>
              <a:t>Methods Reports</a:t>
            </a:r>
          </a:p>
          <a:p>
            <a:r>
              <a:rPr lang="en-US" sz="2400">
                <a:latin typeface="Arial" charset="0"/>
              </a:rPr>
              <a:t>Additional HCUP Resources</a:t>
            </a:r>
          </a:p>
        </p:txBody>
      </p:sp>
      <p:sp>
        <p:nvSpPr>
          <p:cNvPr id="10957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57EFB2FF-0C2A-B944-90C2-9FC6E32B5E9B}" type="slidenum">
              <a:rPr lang="en-US" sz="1200"/>
              <a:pPr/>
              <a:t>83</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609600" y="1676400"/>
            <a:ext cx="7620000" cy="4705350"/>
          </a:xfrm>
        </p:spPr>
        <p:txBody>
          <a:bodyPr/>
          <a:lstStyle/>
          <a:p>
            <a:pPr>
              <a:buFont typeface="Wingdings" pitchFamily="2" charset="2"/>
              <a:buChar char="n"/>
              <a:defRPr/>
            </a:pPr>
            <a:r>
              <a:rPr lang="en-US" sz="2400" b="1" dirty="0" smtClean="0">
                <a:ea typeface="+mn-ea"/>
              </a:rPr>
              <a:t>MONAHRQ</a:t>
            </a:r>
          </a:p>
          <a:p>
            <a:pPr lvl="1">
              <a:defRPr/>
            </a:pPr>
            <a:r>
              <a:rPr lang="en-US" sz="2000" dirty="0" smtClean="0"/>
              <a:t>A desktop software tool that enables organizations to input their own hospital administrative data and/or the CMS Hospital  Compare data to generate a data-driven Website</a:t>
            </a:r>
          </a:p>
          <a:p>
            <a:pPr lvl="1">
              <a:defRPr/>
            </a:pPr>
            <a:r>
              <a:rPr lang="en-US" sz="2000" dirty="0" smtClean="0">
                <a:hlinkClick r:id="rId3"/>
              </a:rPr>
              <a:t>http://monahrq.ahrq.gov/</a:t>
            </a:r>
            <a:r>
              <a:rPr lang="en-US" sz="2000" dirty="0" smtClean="0"/>
              <a:t> </a:t>
            </a:r>
          </a:p>
          <a:p>
            <a:pPr lvl="1">
              <a:buFontTx/>
              <a:buNone/>
              <a:defRPr/>
            </a:pPr>
            <a:endParaRPr lang="en-US" b="1" dirty="0" smtClean="0"/>
          </a:p>
          <a:p>
            <a:pPr>
              <a:buFont typeface="Wingdings" pitchFamily="2" charset="2"/>
              <a:buNone/>
              <a:defRPr/>
            </a:pPr>
            <a:endParaRPr lang="en-US" b="1" dirty="0" smtClean="0">
              <a:ea typeface="+mn-ea"/>
            </a:endParaRPr>
          </a:p>
          <a:p>
            <a:pPr>
              <a:buFont typeface="Wingdings" pitchFamily="2" charset="2"/>
              <a:buChar char="n"/>
              <a:defRPr/>
            </a:pPr>
            <a:r>
              <a:rPr lang="en-US" sz="2400" b="1" dirty="0" smtClean="0">
                <a:ea typeface="+mn-ea"/>
              </a:rPr>
              <a:t>HCUPnet</a:t>
            </a:r>
          </a:p>
          <a:p>
            <a:pPr lvl="1">
              <a:defRPr/>
            </a:pPr>
            <a:r>
              <a:rPr lang="en-US" sz="2000" dirty="0" smtClean="0"/>
              <a:t>Free, interactive online query system</a:t>
            </a:r>
          </a:p>
          <a:p>
            <a:pPr lvl="1">
              <a:defRPr/>
            </a:pPr>
            <a:r>
              <a:rPr lang="en-US" sz="2000" dirty="0" smtClean="0">
                <a:hlinkClick r:id="rId4"/>
              </a:rPr>
              <a:t>http://hcup.ahrq.gov/hcupnet</a:t>
            </a:r>
            <a:endParaRPr lang="en-US" sz="2000" dirty="0" smtClean="0"/>
          </a:p>
        </p:txBody>
      </p:sp>
      <p:grpSp>
        <p:nvGrpSpPr>
          <p:cNvPr id="110595" name="Group 8"/>
          <p:cNvGrpSpPr>
            <a:grpSpLocks/>
          </p:cNvGrpSpPr>
          <p:nvPr/>
        </p:nvGrpSpPr>
        <p:grpSpPr bwMode="auto">
          <a:xfrm>
            <a:off x="3473450" y="3190875"/>
            <a:ext cx="5726113" cy="1141413"/>
            <a:chOff x="3417888" y="5181600"/>
            <a:chExt cx="6107112" cy="1371600"/>
          </a:xfrm>
        </p:grpSpPr>
        <p:pic>
          <p:nvPicPr>
            <p:cNvPr id="110599" name="Picture 5" descr="pres-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5214938"/>
              <a:ext cx="386397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 descr="MONAHRQ logo"/>
            <p:cNvSpPr txBox="1">
              <a:spLocks noChangeArrowheads="1"/>
            </p:cNvSpPr>
            <p:nvPr/>
          </p:nvSpPr>
          <p:spPr bwMode="auto">
            <a:xfrm>
              <a:off x="3417888" y="5181600"/>
              <a:ext cx="6107112" cy="990070"/>
            </a:xfrm>
            <a:prstGeom prst="rect">
              <a:avLst/>
            </a:prstGeom>
            <a:noFill/>
            <a:ln w="12700">
              <a:noFill/>
              <a:miter lim="800000"/>
              <a:headEnd/>
              <a:tailEnd/>
            </a:ln>
            <a:effectLst/>
          </p:spPr>
          <p:txBody>
            <a:bodyPr lIns="90488" tIns="44450" rIns="90488" bIns="44450" anchor="ct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lnSpc>
                  <a:spcPct val="90000"/>
                </a:lnSpc>
              </a:pPr>
              <a:r>
                <a:rPr lang="en-US" sz="2000" b="1" i="1" dirty="0">
                  <a:solidFill>
                    <a:schemeClr val="tx2"/>
                  </a:solidFill>
                  <a:effectLst>
                    <a:outerShdw blurRad="38100" dist="38100" dir="2700000" algn="tl">
                      <a:srgbClr val="000000"/>
                    </a:outerShdw>
                  </a:effectLst>
                </a:rPr>
                <a:t>Input Your Data. </a:t>
              </a:r>
              <a:br>
                <a:rPr lang="en-US" sz="2000" b="1" i="1" dirty="0">
                  <a:solidFill>
                    <a:schemeClr val="tx2"/>
                  </a:solidFill>
                  <a:effectLst>
                    <a:outerShdw blurRad="38100" dist="38100" dir="2700000" algn="tl">
                      <a:srgbClr val="000000"/>
                    </a:outerShdw>
                  </a:effectLst>
                </a:rPr>
              </a:br>
              <a:r>
                <a:rPr lang="en-US" sz="2000" b="1" i="1" dirty="0">
                  <a:solidFill>
                    <a:schemeClr val="tx2"/>
                  </a:solidFill>
                  <a:effectLst>
                    <a:outerShdw blurRad="38100" dist="38100" dir="2700000" algn="tl">
                      <a:srgbClr val="000000"/>
                    </a:outerShdw>
                  </a:effectLst>
                </a:rPr>
                <a:t>Output Your Website.</a:t>
              </a:r>
            </a:p>
          </p:txBody>
        </p:sp>
      </p:grpSp>
      <p:pic>
        <p:nvPicPr>
          <p:cNvPr id="110596" name="Picture 8" descr="HCUP 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96063" y="4641850"/>
            <a:ext cx="17891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528763" y="261938"/>
            <a:ext cx="6088062" cy="768350"/>
          </a:xfrm>
        </p:spPr>
        <p:txBody>
          <a:bodyPr/>
          <a:lstStyle/>
          <a:p>
            <a:r>
              <a:rPr lang="en-US" dirty="0">
                <a:latin typeface="Arial" charset="0"/>
              </a:rPr>
              <a:t>Online Tools</a:t>
            </a:r>
          </a:p>
        </p:txBody>
      </p:sp>
      <p:sp>
        <p:nvSpPr>
          <p:cNvPr id="110598"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0370B394-AD02-794D-AB76-76C05D3DD0BC}" type="slidenum">
              <a:rPr lang="en-US" sz="1200"/>
              <a:pPr/>
              <a:t>84</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Title 1"/>
          <p:cNvSpPr>
            <a:spLocks noGrp="1"/>
          </p:cNvSpPr>
          <p:nvPr>
            <p:ph type="title"/>
          </p:nvPr>
        </p:nvSpPr>
        <p:spPr>
          <a:xfrm>
            <a:off x="1455738" y="762000"/>
            <a:ext cx="6088062" cy="381000"/>
          </a:xfrm>
        </p:spPr>
        <p:txBody>
          <a:bodyPr/>
          <a:lstStyle/>
          <a:p>
            <a:pPr eaLnBrk="1" hangingPunct="1"/>
            <a:r>
              <a:rPr lang="en-US" dirty="0">
                <a:solidFill>
                  <a:srgbClr val="FFFF66"/>
                </a:solidFill>
                <a:latin typeface="Arial" charset="0"/>
              </a:rPr>
              <a:t>How to Use MONAHRQ</a:t>
            </a:r>
          </a:p>
        </p:txBody>
      </p:sp>
      <p:sp>
        <p:nvSpPr>
          <p:cNvPr id="111624" name="Slide Number Placeholder 4"/>
          <p:cNvSpPr>
            <a:spLocks noGrp="1"/>
          </p:cNvSpPr>
          <p:nvPr>
            <p:ph type="sldNum" sz="quarter" idx="10"/>
          </p:nvPr>
        </p:nvSpPr>
        <p:spPr>
          <a:xfrm>
            <a:off x="304800" y="6146800"/>
            <a:ext cx="574675" cy="2286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C8D9020F-FC98-5244-9368-F6FE4FF7F9D0}" type="slidenum">
              <a:rPr lang="en-US" sz="1200"/>
              <a:pPr/>
              <a:t>85</a:t>
            </a:fld>
            <a:endParaRPr lang="en-US" sz="1200"/>
          </a:p>
        </p:txBody>
      </p:sp>
      <p:grpSp>
        <p:nvGrpSpPr>
          <p:cNvPr id="2" name="Group 1" descr="How to Use MONAHRQ diagram"/>
          <p:cNvGrpSpPr/>
          <p:nvPr/>
        </p:nvGrpSpPr>
        <p:grpSpPr>
          <a:xfrm>
            <a:off x="404813" y="1447800"/>
            <a:ext cx="9043987" cy="4886325"/>
            <a:chOff x="404813" y="1447800"/>
            <a:chExt cx="9043987" cy="4886325"/>
          </a:xfrm>
        </p:grpSpPr>
        <p:sp>
          <p:nvSpPr>
            <p:cNvPr id="111618" name="Freeform 2"/>
            <p:cNvSpPr>
              <a:spLocks/>
            </p:cNvSpPr>
            <p:nvPr/>
          </p:nvSpPr>
          <p:spPr bwMode="auto">
            <a:xfrm>
              <a:off x="838200" y="2476500"/>
              <a:ext cx="8610600" cy="3352800"/>
            </a:xfrm>
            <a:custGeom>
              <a:avLst/>
              <a:gdLst>
                <a:gd name="T0" fmla="*/ 0 w 5792"/>
                <a:gd name="T1" fmla="*/ 2147483647 h 2480"/>
                <a:gd name="T2" fmla="*/ 2147483647 w 5792"/>
                <a:gd name="T3" fmla="*/ 2147483647 h 2480"/>
                <a:gd name="T4" fmla="*/ 2147483647 w 5792"/>
                <a:gd name="T5" fmla="*/ 2147483647 h 2480"/>
                <a:gd name="T6" fmla="*/ 2147483647 w 5792"/>
                <a:gd name="T7" fmla="*/ 2147483647 h 2480"/>
                <a:gd name="T8" fmla="*/ 2147483647 w 5792"/>
                <a:gd name="T9" fmla="*/ 2147483647 h 2480"/>
                <a:gd name="T10" fmla="*/ 0 60000 65536"/>
                <a:gd name="T11" fmla="*/ 0 60000 65536"/>
                <a:gd name="T12" fmla="*/ 0 60000 65536"/>
                <a:gd name="T13" fmla="*/ 0 60000 65536"/>
                <a:gd name="T14" fmla="*/ 0 60000 65536"/>
                <a:gd name="T15" fmla="*/ 0 w 5792"/>
                <a:gd name="T16" fmla="*/ 0 h 2480"/>
                <a:gd name="T17" fmla="*/ 5792 w 5792"/>
                <a:gd name="T18" fmla="*/ 2480 h 2480"/>
              </a:gdLst>
              <a:ahLst/>
              <a:cxnLst>
                <a:cxn ang="T10">
                  <a:pos x="T0" y="T1"/>
                </a:cxn>
                <a:cxn ang="T11">
                  <a:pos x="T2" y="T3"/>
                </a:cxn>
                <a:cxn ang="T12">
                  <a:pos x="T4" y="T5"/>
                </a:cxn>
                <a:cxn ang="T13">
                  <a:pos x="T6" y="T7"/>
                </a:cxn>
                <a:cxn ang="T14">
                  <a:pos x="T8" y="T9"/>
                </a:cxn>
              </a:cxnLst>
              <a:rect l="T15" t="T16" r="T17" b="T18"/>
              <a:pathLst>
                <a:path w="5792" h="2480">
                  <a:moveTo>
                    <a:pt x="0" y="56"/>
                  </a:moveTo>
                  <a:cubicBezTo>
                    <a:pt x="2144" y="28"/>
                    <a:pt x="4288" y="0"/>
                    <a:pt x="5040" y="248"/>
                  </a:cubicBezTo>
                  <a:cubicBezTo>
                    <a:pt x="5792" y="496"/>
                    <a:pt x="4920" y="1192"/>
                    <a:pt x="4512" y="1544"/>
                  </a:cubicBezTo>
                  <a:cubicBezTo>
                    <a:pt x="4104" y="1896"/>
                    <a:pt x="3056" y="2240"/>
                    <a:pt x="2592" y="2360"/>
                  </a:cubicBezTo>
                  <a:cubicBezTo>
                    <a:pt x="2128" y="2480"/>
                    <a:pt x="1928" y="2372"/>
                    <a:pt x="1728" y="2264"/>
                  </a:cubicBezTo>
                </a:path>
              </a:pathLst>
            </a:custGeom>
            <a:noFill/>
            <a:ln w="76200">
              <a:solidFill>
                <a:schemeClr val="tx1"/>
              </a:solidFill>
              <a:round/>
              <a:headEnd/>
              <a:tailEnd type="stealth"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11619" name="Line 15"/>
            <p:cNvSpPr>
              <a:spLocks noChangeShapeType="1"/>
            </p:cNvSpPr>
            <p:nvPr/>
          </p:nvSpPr>
          <p:spPr bwMode="auto">
            <a:xfrm flipH="1">
              <a:off x="8015288" y="3910013"/>
              <a:ext cx="304800" cy="323850"/>
            </a:xfrm>
            <a:prstGeom prst="line">
              <a:avLst/>
            </a:prstGeom>
            <a:noFill/>
            <a:ln w="76200">
              <a:solidFill>
                <a:srgbClr val="FFD28F"/>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1620" name="Line 784"/>
            <p:cNvSpPr>
              <a:spLocks noChangeShapeType="1"/>
            </p:cNvSpPr>
            <p:nvPr/>
          </p:nvSpPr>
          <p:spPr bwMode="auto">
            <a:xfrm flipV="1">
              <a:off x="3875088" y="2530475"/>
              <a:ext cx="409575" cy="0"/>
            </a:xfrm>
            <a:prstGeom prst="line">
              <a:avLst/>
            </a:prstGeom>
            <a:noFill/>
            <a:ln w="762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1621" name="Line 787"/>
            <p:cNvSpPr>
              <a:spLocks noChangeShapeType="1"/>
            </p:cNvSpPr>
            <p:nvPr/>
          </p:nvSpPr>
          <p:spPr bwMode="auto">
            <a:xfrm>
              <a:off x="1057275" y="2552700"/>
              <a:ext cx="390525" cy="9525"/>
            </a:xfrm>
            <a:prstGeom prst="line">
              <a:avLst/>
            </a:prstGeom>
            <a:noFill/>
            <a:ln w="76200">
              <a:solidFill>
                <a:srgbClr val="FFD28F"/>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1622" name="Line 784"/>
            <p:cNvSpPr>
              <a:spLocks noChangeShapeType="1"/>
            </p:cNvSpPr>
            <p:nvPr/>
          </p:nvSpPr>
          <p:spPr bwMode="auto">
            <a:xfrm>
              <a:off x="7053263" y="2617788"/>
              <a:ext cx="414337" cy="46037"/>
            </a:xfrm>
            <a:prstGeom prst="line">
              <a:avLst/>
            </a:prstGeom>
            <a:noFill/>
            <a:ln w="762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en-US"/>
            </a:p>
          </p:txBody>
        </p:sp>
        <p:sp>
          <p:nvSpPr>
            <p:cNvPr id="8" name="TextBox 60"/>
            <p:cNvSpPr txBox="1">
              <a:spLocks noChangeArrowheads="1"/>
            </p:cNvSpPr>
            <p:nvPr/>
          </p:nvSpPr>
          <p:spPr bwMode="auto">
            <a:xfrm>
              <a:off x="6259513" y="1447800"/>
              <a:ext cx="2503487" cy="1077913"/>
            </a:xfrm>
            <a:prstGeom prst="rect">
              <a:avLst/>
            </a:prstGeom>
            <a:noFill/>
            <a:ln w="9525">
              <a:noFill/>
              <a:miter lim="800000"/>
              <a:headEnd/>
              <a:tailEnd/>
            </a:ln>
          </p:spPr>
          <p:txBody>
            <a:bodyPr>
              <a:spAutoFit/>
            </a:bodyPr>
            <a:lstStyle/>
            <a:p>
              <a:pPr algn="ctr" fontAlgn="auto">
                <a:spcBef>
                  <a:spcPts val="0"/>
                </a:spcBef>
                <a:spcAft>
                  <a:spcPts val="0"/>
                </a:spcAft>
                <a:defRPr/>
              </a:pPr>
              <a:r>
                <a:rPr lang="en-US" sz="1600" b="1" i="1" dirty="0">
                  <a:latin typeface="+mn-lt"/>
                  <a:ea typeface="+mn-ea"/>
                </a:rPr>
                <a:t>Load hospital discharge data and/or Hospital Compare measure results</a:t>
              </a:r>
            </a:p>
          </p:txBody>
        </p:sp>
        <p:sp>
          <p:nvSpPr>
            <p:cNvPr id="17" name="TextBox 60"/>
            <p:cNvSpPr txBox="1">
              <a:spLocks noChangeArrowheads="1"/>
            </p:cNvSpPr>
            <p:nvPr/>
          </p:nvSpPr>
          <p:spPr bwMode="auto">
            <a:xfrm>
              <a:off x="1609725" y="1628775"/>
              <a:ext cx="2657475" cy="830263"/>
            </a:xfrm>
            <a:prstGeom prst="rect">
              <a:avLst/>
            </a:prstGeom>
            <a:noFill/>
            <a:ln w="9525">
              <a:noFill/>
              <a:miter lim="800000"/>
              <a:headEnd/>
              <a:tailEnd/>
            </a:ln>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algn="ctr" eaLnBrk="1" hangingPunct="1"/>
              <a:r>
                <a:rPr lang="en-US" sz="1600" b="1" i="1"/>
                <a:t>Download the free MONAHRQ software from AHRQ</a:t>
              </a:r>
              <a:r>
                <a:rPr lang="ja-JP" altLang="en-US" sz="1600" b="1" i="1"/>
                <a:t>’</a:t>
              </a:r>
              <a:r>
                <a:rPr lang="en-US" sz="1600" b="1" i="1"/>
                <a:t>s Website</a:t>
              </a:r>
            </a:p>
          </p:txBody>
        </p:sp>
        <p:pic>
          <p:nvPicPr>
            <p:cNvPr id="111627" name="Picture 786" descr="AWPNX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905000"/>
              <a:ext cx="1917700" cy="1295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1628" name="Picture 21" descr="03_040_04.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4813" y="1693863"/>
              <a:ext cx="1309687" cy="15065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3" name="Rectangle 7"/>
            <p:cNvSpPr>
              <a:spLocks noChangeArrowheads="1"/>
            </p:cNvSpPr>
            <p:nvPr/>
          </p:nvSpPr>
          <p:spPr bwMode="auto">
            <a:xfrm>
              <a:off x="7162800" y="4648200"/>
              <a:ext cx="2027238" cy="1323975"/>
            </a:xfrm>
            <a:prstGeom prst="rect">
              <a:avLst/>
            </a:prstGeom>
            <a:noFill/>
            <a:ln w="9525">
              <a:noFill/>
              <a:miter lim="800000"/>
              <a:headEnd/>
              <a:tailEnd/>
            </a:ln>
            <a:effectLst/>
          </p:spPr>
          <p:txBody>
            <a:bodyPr>
              <a:spAutoFit/>
            </a:bodyPr>
            <a:lstStyle/>
            <a:p>
              <a:pPr algn="ctr" fontAlgn="auto">
                <a:spcBef>
                  <a:spcPts val="0"/>
                </a:spcBef>
                <a:spcAft>
                  <a:spcPts val="0"/>
                </a:spcAft>
                <a:defRPr/>
              </a:pPr>
              <a:r>
                <a:rPr lang="en-US" sz="1600" b="1" i="1" dirty="0">
                  <a:latin typeface="+mn-lt"/>
                  <a:ea typeface="+mn-ea"/>
                </a:rPr>
                <a:t>Select data analysis and Website options, and run MONAHRQ</a:t>
              </a:r>
            </a:p>
          </p:txBody>
        </p:sp>
        <p:sp>
          <p:nvSpPr>
            <p:cNvPr id="28" name="Text Box 781"/>
            <p:cNvSpPr txBox="1">
              <a:spLocks noChangeArrowheads="1"/>
            </p:cNvSpPr>
            <p:nvPr/>
          </p:nvSpPr>
          <p:spPr bwMode="auto">
            <a:xfrm>
              <a:off x="4038600" y="4114800"/>
              <a:ext cx="2438400" cy="830263"/>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en-US" sz="1600" b="1" i="1" dirty="0">
                  <a:latin typeface="+mn-lt"/>
                  <a:ea typeface="+mn-ea"/>
                </a:rPr>
                <a:t>MONAHRQ generates your  Website onto your own computer</a:t>
              </a:r>
            </a:p>
          </p:txBody>
        </p:sp>
        <p:sp>
          <p:nvSpPr>
            <p:cNvPr id="29" name="Text Box 799"/>
            <p:cNvSpPr txBox="1">
              <a:spLocks noChangeArrowheads="1"/>
            </p:cNvSpPr>
            <p:nvPr/>
          </p:nvSpPr>
          <p:spPr bwMode="auto">
            <a:xfrm>
              <a:off x="762000" y="3657600"/>
              <a:ext cx="2303463" cy="584200"/>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en-US" sz="1600" b="1" i="1" dirty="0">
                  <a:latin typeface="+mn-lt"/>
                  <a:ea typeface="+mn-ea"/>
                </a:rPr>
                <a:t>Host your MONAHRQ Website as you prefer</a:t>
              </a:r>
            </a:p>
          </p:txBody>
        </p:sp>
        <p:sp>
          <p:nvSpPr>
            <p:cNvPr id="34" name="Text Box 801"/>
            <p:cNvSpPr txBox="1">
              <a:spLocks noChangeArrowheads="1"/>
            </p:cNvSpPr>
            <p:nvPr/>
          </p:nvSpPr>
          <p:spPr bwMode="auto">
            <a:xfrm>
              <a:off x="457200" y="4267200"/>
              <a:ext cx="2895600" cy="1816100"/>
            </a:xfrm>
            <a:prstGeom prst="rect">
              <a:avLst/>
            </a:prstGeom>
            <a:solidFill>
              <a:schemeClr val="bg1">
                <a:lumMod val="50000"/>
                <a:alpha val="45000"/>
              </a:schemeClr>
            </a:solidFill>
            <a:ln w="9525">
              <a:solidFill>
                <a:schemeClr val="tx1"/>
              </a:solidFill>
              <a:miter lim="800000"/>
              <a:headEnd/>
              <a:tailEnd/>
            </a:ln>
            <a:effectLst/>
          </p:spPr>
          <p:txBody>
            <a:bodyPr>
              <a:spAutoFit/>
            </a:bodyPr>
            <a:lstStyle/>
            <a:p>
              <a:pPr marL="174625" indent="-174625" fontAlgn="auto">
                <a:spcBef>
                  <a:spcPct val="50000"/>
                </a:spcBef>
                <a:spcAft>
                  <a:spcPts val="0"/>
                </a:spcAft>
                <a:defRPr/>
              </a:pPr>
              <a:r>
                <a:rPr lang="en-US" sz="1400" b="1" dirty="0">
                  <a:solidFill>
                    <a:schemeClr val="tx2">
                      <a:lumMod val="60000"/>
                      <a:lumOff val="40000"/>
                    </a:schemeClr>
                  </a:solidFill>
                  <a:effectLst>
                    <a:outerShdw blurRad="38100" dist="38100" dir="2700000" algn="tl">
                      <a:srgbClr val="000000">
                        <a:alpha val="43137"/>
                      </a:srgbClr>
                    </a:outerShdw>
                  </a:effectLst>
                  <a:latin typeface="+mn-lt"/>
                  <a:ea typeface="+mn-ea"/>
                </a:rPr>
                <a:t>Internal</a:t>
              </a:r>
              <a:r>
                <a:rPr lang="en-US" sz="1400" b="1" dirty="0">
                  <a:solidFill>
                    <a:schemeClr val="tx2">
                      <a:lumMod val="60000"/>
                      <a:lumOff val="40000"/>
                    </a:schemeClr>
                  </a:solidFill>
                  <a:latin typeface="+mn-lt"/>
                  <a:ea typeface="+mn-ea"/>
                </a:rPr>
                <a:t>: </a:t>
              </a:r>
              <a:r>
                <a:rPr lang="en-US" sz="1400" b="1" dirty="0">
                  <a:latin typeface="+mn-lt"/>
                  <a:ea typeface="+mn-ea"/>
                </a:rPr>
                <a:t>better understand your data and answer questions</a:t>
              </a:r>
            </a:p>
            <a:p>
              <a:pPr marL="174625" indent="-174625" fontAlgn="auto">
                <a:spcBef>
                  <a:spcPct val="50000"/>
                </a:spcBef>
                <a:spcAft>
                  <a:spcPts val="0"/>
                </a:spcAft>
                <a:defRPr/>
              </a:pPr>
              <a:r>
                <a:rPr lang="en-US" sz="1400" b="1" dirty="0">
                  <a:solidFill>
                    <a:schemeClr val="tx2">
                      <a:lumMod val="60000"/>
                      <a:lumOff val="40000"/>
                    </a:schemeClr>
                  </a:solidFill>
                  <a:effectLst>
                    <a:outerShdw blurRad="38100" dist="38100" dir="2700000" algn="tl">
                      <a:srgbClr val="000000">
                        <a:alpha val="43137"/>
                      </a:srgbClr>
                    </a:outerShdw>
                  </a:effectLst>
                  <a:latin typeface="+mn-lt"/>
                  <a:ea typeface="+mn-ea"/>
                </a:rPr>
                <a:t>Private: </a:t>
              </a:r>
              <a:r>
                <a:rPr lang="en-US" sz="1400" b="1" dirty="0">
                  <a:latin typeface="+mn-lt"/>
                  <a:ea typeface="+mn-ea"/>
                </a:rPr>
                <a:t>provide a password-protected site for member organizations</a:t>
              </a:r>
            </a:p>
            <a:p>
              <a:pPr marL="174625" indent="-174625" fontAlgn="auto">
                <a:spcBef>
                  <a:spcPct val="50000"/>
                </a:spcBef>
                <a:spcAft>
                  <a:spcPts val="0"/>
                </a:spcAft>
                <a:defRPr/>
              </a:pPr>
              <a:r>
                <a:rPr lang="en-US" sz="1400" b="1" dirty="0">
                  <a:solidFill>
                    <a:schemeClr val="tx2">
                      <a:lumMod val="60000"/>
                      <a:lumOff val="40000"/>
                    </a:schemeClr>
                  </a:solidFill>
                  <a:effectLst>
                    <a:outerShdw blurRad="38100" dist="38100" dir="2700000" algn="tl">
                      <a:srgbClr val="000000">
                        <a:alpha val="43137"/>
                      </a:srgbClr>
                    </a:outerShdw>
                  </a:effectLst>
                  <a:latin typeface="+mn-lt"/>
                  <a:ea typeface="+mn-ea"/>
                </a:rPr>
                <a:t>Public:</a:t>
              </a:r>
              <a:r>
                <a:rPr lang="en-US" sz="1400" b="1" i="1" dirty="0">
                  <a:solidFill>
                    <a:srgbClr val="FFD88B"/>
                  </a:solidFill>
                  <a:latin typeface="+mn-lt"/>
                  <a:ea typeface="+mn-ea"/>
                </a:rPr>
                <a:t> </a:t>
              </a:r>
              <a:r>
                <a:rPr lang="en-US" sz="1400" b="1" dirty="0">
                  <a:latin typeface="+mn-lt"/>
                  <a:ea typeface="+mn-ea"/>
                </a:rPr>
                <a:t>report healthcare information to the community</a:t>
              </a:r>
            </a:p>
          </p:txBody>
        </p:sp>
        <p:pic>
          <p:nvPicPr>
            <p:cNvPr id="111633" name="Picture 35" descr="03_010_0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69200" y="3279775"/>
              <a:ext cx="1196975" cy="12604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1634" name="Picture 12"/>
            <p:cNvPicPr>
              <a:picLocks noChangeAspect="1" noChangeArrowheads="1"/>
            </p:cNvPicPr>
            <p:nvPr/>
          </p:nvPicPr>
          <p:blipFill>
            <a:blip r:embed="rId6">
              <a:extLst>
                <a:ext uri="{28A0092B-C50C-407E-A947-70E740481C1C}">
                  <a14:useLocalDpi xmlns:a14="http://schemas.microsoft.com/office/drawing/2010/main" val="0"/>
                </a:ext>
              </a:extLst>
            </a:blip>
            <a:srcRect l="3084" t="12932" r="6168"/>
            <a:stretch>
              <a:fillRect/>
            </a:stretch>
          </p:blipFill>
          <p:spPr bwMode="auto">
            <a:xfrm>
              <a:off x="4278313" y="4962525"/>
              <a:ext cx="189388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mj-ea"/>
              </a:rPr>
              <a:t>Key Features of </a:t>
            </a:r>
            <a:r>
              <a:rPr lang="en-US" dirty="0" err="1" smtClean="0">
                <a:ea typeface="+mj-ea"/>
              </a:rPr>
              <a:t>HCUPnet</a:t>
            </a:r>
            <a:endParaRPr lang="en-US" sz="2000" u="sng" dirty="0">
              <a:ea typeface="+mj-ea"/>
            </a:endParaRPr>
          </a:p>
        </p:txBody>
      </p:sp>
      <p:sp>
        <p:nvSpPr>
          <p:cNvPr id="3" name="Text Placeholder 2"/>
          <p:cNvSpPr>
            <a:spLocks noGrp="1"/>
          </p:cNvSpPr>
          <p:nvPr>
            <p:ph type="body" idx="1"/>
          </p:nvPr>
        </p:nvSpPr>
        <p:spPr>
          <a:xfrm>
            <a:off x="457200" y="1535112"/>
            <a:ext cx="4040188" cy="4878387"/>
          </a:xfrm>
        </p:spPr>
        <p:txBody>
          <a:bodyPr anchor="t"/>
          <a:lstStyle/>
          <a:p>
            <a:pPr marL="342900" indent="-342900" eaLnBrk="1" hangingPunct="1">
              <a:lnSpc>
                <a:spcPct val="100000"/>
              </a:lnSpc>
              <a:spcBef>
                <a:spcPts val="1000"/>
              </a:spcBef>
              <a:spcAft>
                <a:spcPts val="1000"/>
              </a:spcAft>
              <a:buFont typeface="Wingdings" charset="2"/>
              <a:buChar char="§"/>
            </a:pPr>
            <a:r>
              <a:rPr lang="en-US" sz="2400" b="0" dirty="0">
                <a:latin typeface="Arial" charset="0"/>
              </a:rPr>
              <a:t>Free, interactive online query system</a:t>
            </a:r>
          </a:p>
          <a:p>
            <a:pPr marL="342900" indent="-342900" eaLnBrk="1" hangingPunct="1">
              <a:lnSpc>
                <a:spcPct val="100000"/>
              </a:lnSpc>
              <a:spcBef>
                <a:spcPts val="1000"/>
              </a:spcBef>
              <a:spcAft>
                <a:spcPts val="1000"/>
              </a:spcAft>
              <a:buFont typeface="Wingdings" charset="2"/>
              <a:buChar char="§"/>
            </a:pPr>
            <a:r>
              <a:rPr lang="en-US" sz="2400" b="0" dirty="0">
                <a:latin typeface="Arial" charset="0"/>
              </a:rPr>
              <a:t>Users generate tables of outcomes by diagnoses and procedures</a:t>
            </a:r>
          </a:p>
          <a:p>
            <a:pPr marL="342900" indent="-342900" eaLnBrk="1" hangingPunct="1">
              <a:lnSpc>
                <a:spcPct val="100000"/>
              </a:lnSpc>
              <a:spcBef>
                <a:spcPts val="1000"/>
              </a:spcBef>
              <a:spcAft>
                <a:spcPts val="1000"/>
              </a:spcAft>
              <a:buFont typeface="Wingdings" charset="2"/>
              <a:buChar char="§"/>
            </a:pPr>
            <a:r>
              <a:rPr lang="en-US" sz="2400" b="0" dirty="0">
                <a:latin typeface="Arial" charset="0"/>
              </a:rPr>
              <a:t>Data can be cross-classified by patient and hospital characteristics</a:t>
            </a:r>
          </a:p>
        </p:txBody>
      </p:sp>
      <p:sp>
        <p:nvSpPr>
          <p:cNvPr id="10" name="Text Placeholder 9"/>
          <p:cNvSpPr>
            <a:spLocks noGrp="1"/>
          </p:cNvSpPr>
          <p:nvPr>
            <p:ph type="body" sz="quarter" idx="3"/>
          </p:nvPr>
        </p:nvSpPr>
        <p:spPr>
          <a:xfrm>
            <a:off x="4645025" y="1535113"/>
            <a:ext cx="4041775" cy="2105554"/>
          </a:xfrm>
          <a:solidFill>
            <a:schemeClr val="bg2">
              <a:lumMod val="40000"/>
              <a:lumOff val="60000"/>
            </a:schemeClr>
          </a:solidFill>
          <a:ln>
            <a:solidFill>
              <a:srgbClr val="FFFFFF"/>
            </a:solidFill>
          </a:ln>
        </p:spPr>
        <p:txBody>
          <a:bodyPr/>
          <a:lstStyle/>
          <a:p>
            <a:pPr eaLnBrk="1" hangingPunct="1">
              <a:spcBef>
                <a:spcPts val="1000"/>
              </a:spcBef>
              <a:spcAft>
                <a:spcPts val="1000"/>
              </a:spcAft>
              <a:buFont typeface="Wingdings" charset="0"/>
              <a:buChar char="n"/>
            </a:pPr>
            <a:r>
              <a:rPr lang="en-US" sz="2000" dirty="0" err="1"/>
              <a:t>HCUPnet</a:t>
            </a:r>
            <a:r>
              <a:rPr lang="en-US" sz="2000" dirty="0"/>
              <a:t>  </a:t>
            </a:r>
            <a:r>
              <a:rPr lang="en-US" sz="2000" dirty="0">
                <a:solidFill>
                  <a:srgbClr val="FFFF00"/>
                </a:solidFill>
              </a:rPr>
              <a:t>CAN</a:t>
            </a:r>
            <a:r>
              <a:rPr lang="en-US" sz="2000" dirty="0"/>
              <a:t> Produce:</a:t>
            </a:r>
          </a:p>
          <a:p>
            <a:pPr lvl="1" eaLnBrk="1" hangingPunct="1">
              <a:buFont typeface="Arial" charset="0"/>
              <a:buChar char="–"/>
            </a:pPr>
            <a:r>
              <a:rPr lang="en-US" sz="1600" dirty="0"/>
              <a:t>Simple statistics</a:t>
            </a:r>
          </a:p>
          <a:p>
            <a:pPr lvl="1" eaLnBrk="1" hangingPunct="1">
              <a:buFont typeface="Arial" charset="0"/>
              <a:buChar char="–"/>
            </a:pPr>
            <a:r>
              <a:rPr lang="en-US" sz="1600" dirty="0"/>
              <a:t>Sample size calculations</a:t>
            </a:r>
          </a:p>
          <a:p>
            <a:pPr lvl="1" eaLnBrk="1" hangingPunct="1">
              <a:buFont typeface="Arial" charset="0"/>
              <a:buChar char="–"/>
            </a:pPr>
            <a:r>
              <a:rPr lang="en-US" sz="1600" dirty="0"/>
              <a:t>Trends information</a:t>
            </a:r>
          </a:p>
          <a:p>
            <a:pPr lvl="1" eaLnBrk="1" hangingPunct="1">
              <a:buFont typeface="Arial" charset="0"/>
              <a:buChar char="–"/>
            </a:pPr>
            <a:r>
              <a:rPr lang="en-US" sz="1600" dirty="0"/>
              <a:t>Rank ordering of diagnoses and procedures</a:t>
            </a:r>
          </a:p>
          <a:p>
            <a:pPr lvl="1" eaLnBrk="1" hangingPunct="1">
              <a:buFont typeface="Arial" charset="0"/>
              <a:buChar char="–"/>
            </a:pPr>
            <a:r>
              <a:rPr lang="en-US" sz="1600" dirty="0"/>
              <a:t>Significance </a:t>
            </a:r>
            <a:r>
              <a:rPr lang="en-US" sz="1600" dirty="0" smtClean="0"/>
              <a:t>Testing</a:t>
            </a:r>
            <a:endParaRPr lang="en-US" sz="1600" dirty="0"/>
          </a:p>
        </p:txBody>
      </p:sp>
      <p:sp>
        <p:nvSpPr>
          <p:cNvPr id="11" name="Content Placeholder 10"/>
          <p:cNvSpPr>
            <a:spLocks noGrp="1"/>
          </p:cNvSpPr>
          <p:nvPr>
            <p:ph sz="quarter" idx="4"/>
          </p:nvPr>
        </p:nvSpPr>
        <p:spPr>
          <a:xfrm>
            <a:off x="4645025" y="3873499"/>
            <a:ext cx="4041775" cy="2252663"/>
          </a:xfrm>
          <a:solidFill>
            <a:schemeClr val="bg2">
              <a:lumMod val="60000"/>
              <a:lumOff val="40000"/>
            </a:schemeClr>
          </a:solidFill>
          <a:ln>
            <a:solidFill>
              <a:srgbClr val="FFFFFF"/>
            </a:solidFill>
          </a:ln>
        </p:spPr>
        <p:txBody>
          <a:bodyPr/>
          <a:lstStyle/>
          <a:p>
            <a:pPr eaLnBrk="1" hangingPunct="1">
              <a:spcBef>
                <a:spcPts val="1000"/>
              </a:spcBef>
              <a:spcAft>
                <a:spcPts val="1000"/>
              </a:spcAft>
            </a:pPr>
            <a:r>
              <a:rPr lang="en-US" sz="2000" b="1" dirty="0" err="1"/>
              <a:t>HCUPnet</a:t>
            </a:r>
            <a:r>
              <a:rPr lang="en-US" sz="2000" b="1" dirty="0"/>
              <a:t>  </a:t>
            </a:r>
            <a:r>
              <a:rPr lang="en-US" sz="2000" b="1" dirty="0">
                <a:solidFill>
                  <a:srgbClr val="FFFF00"/>
                </a:solidFill>
              </a:rPr>
              <a:t>CANNOT</a:t>
            </a:r>
            <a:r>
              <a:rPr lang="en-US" sz="2000" b="1" dirty="0">
                <a:solidFill>
                  <a:srgbClr val="C00000"/>
                </a:solidFill>
              </a:rPr>
              <a:t> </a:t>
            </a:r>
            <a:r>
              <a:rPr lang="en-US" sz="2000" dirty="0"/>
              <a:t>Produce:</a:t>
            </a:r>
          </a:p>
          <a:p>
            <a:pPr lvl="1" eaLnBrk="1" hangingPunct="1">
              <a:buFont typeface="Arial" charset="0"/>
              <a:buChar char="–"/>
            </a:pPr>
            <a:r>
              <a:rPr lang="en-US" sz="1600" dirty="0"/>
              <a:t>More complicated queries</a:t>
            </a:r>
          </a:p>
          <a:p>
            <a:pPr lvl="1" eaLnBrk="1" hangingPunct="1">
              <a:buFont typeface="Arial" charset="0"/>
              <a:buChar char="–"/>
            </a:pPr>
            <a:r>
              <a:rPr lang="en-US" sz="1600" dirty="0"/>
              <a:t>Multivariate analyses</a:t>
            </a:r>
          </a:p>
          <a:p>
            <a:pPr lvl="1" eaLnBrk="1" hangingPunct="1">
              <a:buFont typeface="Arial" charset="0"/>
              <a:buChar char="–"/>
            </a:pPr>
            <a:r>
              <a:rPr lang="en-US" sz="1600" dirty="0"/>
              <a:t>Statistics involving certain variables</a:t>
            </a:r>
          </a:p>
          <a:p>
            <a:endParaRPr lang="en-US" dirty="0"/>
          </a:p>
        </p:txBody>
      </p:sp>
      <p:sp>
        <p:nvSpPr>
          <p:cNvPr id="112644"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F2A616A7-EB47-A747-A992-528D73860D74}" type="slidenum">
              <a:rPr lang="en-US" sz="1200"/>
              <a:pPr/>
              <a:t>86</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Number Placeholder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11E55A7F-FEB4-0C40-8D2B-AE80408E4CB7}" type="slidenum">
              <a:rPr lang="en-US" sz="1200"/>
              <a:pPr/>
              <a:t>87</a:t>
            </a:fld>
            <a:endParaRPr lang="en-US" sz="1200"/>
          </a:p>
        </p:txBody>
      </p:sp>
      <p:pic>
        <p:nvPicPr>
          <p:cNvPr id="113667" name="Picture 3" descr="http://hcup.ahrq.gov/hcup.net&#10;Screen shot"/>
          <p:cNvPicPr>
            <a:picLocks noChangeAspect="1" noChangeArrowheads="1"/>
          </p:cNvPicPr>
          <p:nvPr/>
        </p:nvPicPr>
        <p:blipFill>
          <a:blip r:embed="rId3">
            <a:extLst>
              <a:ext uri="{28A0092B-C50C-407E-A947-70E740481C1C}">
                <a14:useLocalDpi xmlns:a14="http://schemas.microsoft.com/office/drawing/2010/main" val="0"/>
              </a:ext>
            </a:extLst>
          </a:blip>
          <a:srcRect l="833" t="13777" r="8588" b="11037"/>
          <a:stretch>
            <a:fillRect/>
          </a:stretch>
        </p:blipFill>
        <p:spPr bwMode="auto">
          <a:xfrm>
            <a:off x="0" y="0"/>
            <a:ext cx="9144000"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0" y="6076950"/>
            <a:ext cx="9144000" cy="460375"/>
          </a:xfrm>
          <a:prstGeom prst="rect">
            <a:avLst/>
          </a:prstGeom>
          <a:noFill/>
        </p:spPr>
        <p:txBody>
          <a:bodyPr>
            <a:spAutoFit/>
          </a:bodyPr>
          <a:lstStyle/>
          <a:p>
            <a:pPr algn="ctr">
              <a:defRPr/>
            </a:pPr>
            <a:r>
              <a:rPr lang="en-US" sz="2400" b="1" u="sng" dirty="0">
                <a:solidFill>
                  <a:schemeClr val="tx2"/>
                </a:solidFill>
                <a:effectLst>
                  <a:outerShdw blurRad="38100" dist="38100" dir="2700000" algn="tl">
                    <a:srgbClr val="000000">
                      <a:alpha val="43137"/>
                    </a:srgbClr>
                  </a:outerShdw>
                </a:effectLst>
                <a:ea typeface="+mn-ea"/>
                <a:hlinkClick r:id="rId4"/>
              </a:rPr>
              <a:t>http://hcup.ahrq.gov/hcup.net</a:t>
            </a:r>
            <a:endParaRPr lang="en-US" sz="2400" b="1" dirty="0">
              <a:solidFill>
                <a:schemeClr val="tx2"/>
              </a:solidFill>
              <a:effectLst>
                <a:outerShdw blurRad="38100" dist="38100" dir="2700000" algn="tl">
                  <a:srgbClr val="000000">
                    <a:alpha val="43137"/>
                  </a:srgbClr>
                </a:outerShdw>
              </a:effectLst>
              <a:ea typeface="+mn-ea"/>
            </a:endParaRPr>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6E74C16B-2B71-DA49-BC6A-90B5A1E62FF3}" type="slidenum">
              <a:rPr lang="en-US" sz="1200"/>
              <a:pPr/>
              <a:t>88</a:t>
            </a:fld>
            <a:endParaRPr lang="en-US" sz="1200"/>
          </a:p>
        </p:txBody>
      </p:sp>
      <p:grpSp>
        <p:nvGrpSpPr>
          <p:cNvPr id="2" name="Group 1" descr="HCUP net Demonstration Screen shot"/>
          <p:cNvGrpSpPr/>
          <p:nvPr/>
        </p:nvGrpSpPr>
        <p:grpSpPr>
          <a:xfrm>
            <a:off x="0" y="0"/>
            <a:ext cx="9144000" cy="6858000"/>
            <a:chOff x="0" y="0"/>
            <a:chExt cx="9144000" cy="6858000"/>
          </a:xfrm>
        </p:grpSpPr>
        <p:pic>
          <p:nvPicPr>
            <p:cNvPr id="114690" name="Picture 7"/>
            <p:cNvPicPr>
              <a:picLocks noChangeArrowheads="1"/>
            </p:cNvPicPr>
            <p:nvPr/>
          </p:nvPicPr>
          <p:blipFill>
            <a:blip r:embed="rId3">
              <a:extLst>
                <a:ext uri="{28A0092B-C50C-407E-A947-70E740481C1C}">
                  <a14:useLocalDpi xmlns:a14="http://schemas.microsoft.com/office/drawing/2010/main" val="0"/>
                </a:ext>
              </a:extLst>
            </a:blip>
            <a:srcRect r="26875" b="300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1157" name="Text Box 5"/>
            <p:cNvSpPr txBox="1">
              <a:spLocks noChangeArrowheads="1"/>
            </p:cNvSpPr>
            <p:nvPr/>
          </p:nvSpPr>
          <p:spPr bwMode="auto">
            <a:xfrm>
              <a:off x="2438400" y="1981200"/>
              <a:ext cx="4267200" cy="1441450"/>
            </a:xfrm>
            <a:prstGeom prst="rect">
              <a:avLst/>
            </a:prstGeom>
            <a:noFill/>
            <a:ln w="9525" algn="ctr">
              <a:solidFill>
                <a:srgbClr val="990000"/>
              </a:solidFill>
              <a:miter lim="800000"/>
              <a:headEnd/>
              <a:tailEnd/>
            </a:ln>
            <a:effectLst/>
          </p:spPr>
          <p:txBody>
            <a:bodyPr>
              <a:spAutoFit/>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pPr eaLnBrk="1" hangingPunct="1">
                <a:spcBef>
                  <a:spcPct val="50000"/>
                </a:spcBef>
              </a:pPr>
              <a:r>
                <a:rPr lang="en-US" sz="4400" b="1">
                  <a:solidFill>
                    <a:srgbClr val="990000"/>
                  </a:solidFill>
                  <a:effectLst>
                    <a:outerShdw blurRad="38100" dist="38100" dir="2700000" algn="tl">
                      <a:srgbClr val="000000"/>
                    </a:outerShdw>
                  </a:effectLst>
                </a:rPr>
                <a:t>HCUPnet Demonstration</a:t>
              </a:r>
            </a:p>
          </p:txBody>
        </p:sp>
      </p:gr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15714" name="Picture 2"/>
            <p:cNvPicPr>
              <a:picLocks noChangeAspect="1" noChangeArrowheads="1"/>
            </p:cNvPicPr>
            <p:nvPr/>
          </p:nvPicPr>
          <p:blipFill>
            <a:blip r:embed="rId3">
              <a:extLst>
                <a:ext uri="{28A0092B-C50C-407E-A947-70E740481C1C}">
                  <a14:useLocalDpi xmlns:a14="http://schemas.microsoft.com/office/drawing/2010/main" val="0"/>
                </a:ext>
              </a:extLst>
            </a:blip>
            <a:srcRect t="4167" r="272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5" name="Oval 5"/>
            <p:cNvSpPr>
              <a:spLocks noChangeArrowheads="1"/>
            </p:cNvSpPr>
            <p:nvPr/>
          </p:nvSpPr>
          <p:spPr bwMode="auto">
            <a:xfrm>
              <a:off x="0" y="2743200"/>
              <a:ext cx="3124200" cy="381000"/>
            </a:xfrm>
            <a:prstGeom prst="ellipse">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spcBef>
                  <a:spcPct val="30000"/>
                </a:spcBef>
              </a:pPr>
              <a:endParaRPr lang="en-US"/>
            </a:p>
          </p:txBody>
        </p:sp>
      </p:grpSp>
    </p:spTree>
  </p:cSld>
  <p:clrMapOvr>
    <a:masterClrMapping/>
  </p:clrMapOvr>
  <p:transition xmlns:p14="http://schemas.microsoft.com/office/powerpoint/2010/main" spd="med" advClick="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8763" y="231775"/>
            <a:ext cx="6086475" cy="768350"/>
          </a:xfrm>
        </p:spPr>
        <p:txBody>
          <a:bodyPr/>
          <a:lstStyle/>
          <a:p>
            <a:r>
              <a:rPr lang="en-US">
                <a:latin typeface="Arial" charset="0"/>
              </a:rPr>
              <a:t>Today</a:t>
            </a:r>
            <a:r>
              <a:rPr lang="ja-JP" altLang="en-US">
                <a:latin typeface="Arial" charset="0"/>
              </a:rPr>
              <a:t>’</a:t>
            </a:r>
            <a:r>
              <a:rPr lang="en-US">
                <a:latin typeface="Arial" charset="0"/>
              </a:rPr>
              <a:t>s Objectives</a:t>
            </a:r>
          </a:p>
        </p:txBody>
      </p:sp>
      <p:sp>
        <p:nvSpPr>
          <p:cNvPr id="3" name="Content Placeholder 2"/>
          <p:cNvSpPr>
            <a:spLocks noGrp="1"/>
          </p:cNvSpPr>
          <p:nvPr>
            <p:ph idx="1"/>
          </p:nvPr>
        </p:nvSpPr>
        <p:spPr>
          <a:xfrm>
            <a:off x="609600" y="1676400"/>
            <a:ext cx="7993063" cy="4114800"/>
          </a:xfrm>
        </p:spPr>
        <p:txBody>
          <a:bodyPr/>
          <a:lstStyle/>
          <a:p>
            <a:r>
              <a:rPr lang="en-US" sz="2400" dirty="0">
                <a:latin typeface="Arial" charset="0"/>
              </a:rPr>
              <a:t>Project Overview</a:t>
            </a:r>
          </a:p>
          <a:p>
            <a:r>
              <a:rPr lang="en-US" sz="2400" b="1" dirty="0">
                <a:solidFill>
                  <a:schemeClr val="tx2"/>
                </a:solidFill>
                <a:latin typeface="Arial" charset="0"/>
              </a:rPr>
              <a:t>The HCUP Partnership</a:t>
            </a:r>
          </a:p>
          <a:p>
            <a:r>
              <a:rPr lang="en-US" sz="2400" dirty="0">
                <a:latin typeface="Arial" charset="0"/>
              </a:rPr>
              <a:t>The HCUP Databases</a:t>
            </a:r>
          </a:p>
          <a:p>
            <a:r>
              <a:rPr lang="en-US" sz="2400" dirty="0">
                <a:latin typeface="Arial" charset="0"/>
              </a:rPr>
              <a:t>Obtaining HCUP Databases</a:t>
            </a:r>
          </a:p>
          <a:p>
            <a:r>
              <a:rPr lang="en-US" sz="2400" dirty="0">
                <a:latin typeface="Arial" charset="0"/>
              </a:rPr>
              <a:t>The HCUP Tools and Products</a:t>
            </a:r>
          </a:p>
          <a:p>
            <a:r>
              <a:rPr lang="en-US" sz="2400" dirty="0">
                <a:latin typeface="Arial" charset="0"/>
              </a:rPr>
              <a:t>Additional HCUP Resources</a:t>
            </a:r>
          </a:p>
        </p:txBody>
      </p:sp>
      <p:sp>
        <p:nvSpPr>
          <p:cNvPr id="34820"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100">
                <a:solidFill>
                  <a:schemeClr val="tx1"/>
                </a:solidFill>
                <a:latin typeface="Arial" charset="0"/>
                <a:ea typeface="ＭＳ Ｐゴシック" charset="0"/>
              </a:defRPr>
            </a:lvl1pPr>
            <a:lvl2pPr marL="742950" indent="-285750" eaLnBrk="0" hangingPunct="0">
              <a:defRPr sz="1100">
                <a:solidFill>
                  <a:schemeClr val="tx1"/>
                </a:solidFill>
                <a:latin typeface="Arial" charset="0"/>
                <a:ea typeface="ＭＳ Ｐゴシック" charset="0"/>
              </a:defRPr>
            </a:lvl2pPr>
            <a:lvl3pPr marL="1143000" indent="-228600" eaLnBrk="0" hangingPunct="0">
              <a:defRPr sz="1100">
                <a:solidFill>
                  <a:schemeClr val="tx1"/>
                </a:solidFill>
                <a:latin typeface="Arial" charset="0"/>
                <a:ea typeface="ＭＳ Ｐゴシック" charset="0"/>
              </a:defRPr>
            </a:lvl3pPr>
            <a:lvl4pPr marL="1600200" indent="-228600" eaLnBrk="0" hangingPunct="0">
              <a:defRPr sz="1100">
                <a:solidFill>
                  <a:schemeClr val="tx1"/>
                </a:solidFill>
                <a:latin typeface="Arial" charset="0"/>
                <a:ea typeface="ＭＳ Ｐゴシック" charset="0"/>
              </a:defRPr>
            </a:lvl4pPr>
            <a:lvl5pPr marL="2057400" indent="-228600" eaLnBrk="0" hangingPunct="0">
              <a:defRPr sz="1100">
                <a:solidFill>
                  <a:schemeClr val="tx1"/>
                </a:solidFill>
                <a:latin typeface="Arial" charset="0"/>
                <a:ea typeface="ＭＳ Ｐゴシック" charset="0"/>
              </a:defRPr>
            </a:lvl5pPr>
            <a:lvl6pPr marL="2514600" indent="-228600" eaLnBrk="0" fontAlgn="base" hangingPunct="0">
              <a:spcBef>
                <a:spcPct val="0"/>
              </a:spcBef>
              <a:spcAft>
                <a:spcPct val="0"/>
              </a:spcAft>
              <a:defRPr sz="1100">
                <a:solidFill>
                  <a:schemeClr val="tx1"/>
                </a:solidFill>
                <a:latin typeface="Arial" charset="0"/>
                <a:ea typeface="ＭＳ Ｐゴシック" charset="0"/>
              </a:defRPr>
            </a:lvl6pPr>
            <a:lvl7pPr marL="2971800" indent="-228600" eaLnBrk="0" fontAlgn="base" hangingPunct="0">
              <a:spcBef>
                <a:spcPct val="0"/>
              </a:spcBef>
              <a:spcAft>
                <a:spcPct val="0"/>
              </a:spcAft>
              <a:defRPr sz="1100">
                <a:solidFill>
                  <a:schemeClr val="tx1"/>
                </a:solidFill>
                <a:latin typeface="Arial" charset="0"/>
                <a:ea typeface="ＭＳ Ｐゴシック" charset="0"/>
              </a:defRPr>
            </a:lvl7pPr>
            <a:lvl8pPr marL="3429000" indent="-228600" eaLnBrk="0" fontAlgn="base" hangingPunct="0">
              <a:spcBef>
                <a:spcPct val="0"/>
              </a:spcBef>
              <a:spcAft>
                <a:spcPct val="0"/>
              </a:spcAft>
              <a:defRPr sz="1100">
                <a:solidFill>
                  <a:schemeClr val="tx1"/>
                </a:solidFill>
                <a:latin typeface="Arial" charset="0"/>
                <a:ea typeface="ＭＳ Ｐゴシック" charset="0"/>
              </a:defRPr>
            </a:lvl8pPr>
            <a:lvl9pPr marL="3886200" indent="-228600" eaLnBrk="0" fontAlgn="base" hangingPunct="0">
              <a:spcBef>
                <a:spcPct val="0"/>
              </a:spcBef>
              <a:spcAft>
                <a:spcPct val="0"/>
              </a:spcAft>
              <a:defRPr sz="1100">
                <a:solidFill>
                  <a:schemeClr val="tx1"/>
                </a:solidFill>
                <a:latin typeface="Arial" charset="0"/>
                <a:ea typeface="ＭＳ Ｐゴシック" charset="0"/>
              </a:defRPr>
            </a:lvl9pPr>
          </a:lstStyle>
          <a:p>
            <a:fld id="{11011473-16DC-4A4A-8698-A9420577B555}" type="slidenum">
              <a:rPr lang="en-US" sz="1200"/>
              <a:pPr/>
              <a:t>9</a:t>
            </a:fld>
            <a:endParaRPr lang="en-US" sz="1200"/>
          </a:p>
        </p:txBody>
      </p:sp>
    </p:spTree>
  </p:cSld>
  <p:clrMapOvr>
    <a:masterClrMapping/>
  </p:clrMapOvr>
  <p:transition xmlns:p14="http://schemas.microsoft.com/office/powerpoint/2010/main" spd="med" advClick="0">
    <p:fade/>
  </p:transitio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16738" name="Picture 3"/>
            <p:cNvPicPr>
              <a:picLocks noChangeAspect="1" noChangeArrowheads="1"/>
            </p:cNvPicPr>
            <p:nvPr/>
          </p:nvPicPr>
          <p:blipFill>
            <a:blip r:embed="rId3">
              <a:extLst>
                <a:ext uri="{28A0092B-C50C-407E-A947-70E740481C1C}">
                  <a14:useLocalDpi xmlns:a14="http://schemas.microsoft.com/office/drawing/2010/main" val="0"/>
                </a:ext>
              </a:extLst>
            </a:blip>
            <a:srcRect t="14583" r="272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6739" name="Straight Arrow Connector 6"/>
            <p:cNvCxnSpPr>
              <a:cxnSpLocks noChangeShapeType="1"/>
            </p:cNvCxnSpPr>
            <p:nvPr/>
          </p:nvCxnSpPr>
          <p:spPr bwMode="auto">
            <a:xfrm rot="10800000" flipV="1">
              <a:off x="2971800" y="2819400"/>
              <a:ext cx="381000" cy="1524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17762" name="Picture 2"/>
            <p:cNvPicPr>
              <a:picLocks noChangeAspect="1" noChangeArrowheads="1"/>
            </p:cNvPicPr>
            <p:nvPr/>
          </p:nvPicPr>
          <p:blipFill>
            <a:blip r:embed="rId3">
              <a:extLst>
                <a:ext uri="{28A0092B-C50C-407E-A947-70E740481C1C}">
                  <a14:useLocalDpi xmlns:a14="http://schemas.microsoft.com/office/drawing/2010/main" val="0"/>
                </a:ext>
              </a:extLst>
            </a:blip>
            <a:srcRect t="14583" r="2724" b="3125"/>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7763" name="Straight Arrow Connector 5"/>
            <p:cNvCxnSpPr>
              <a:cxnSpLocks noChangeShapeType="1"/>
            </p:cNvCxnSpPr>
            <p:nvPr/>
          </p:nvCxnSpPr>
          <p:spPr bwMode="auto">
            <a:xfrm rot="10800000" flipV="1">
              <a:off x="685800" y="3276600"/>
              <a:ext cx="914400" cy="2286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18786" name="Picture 2"/>
            <p:cNvPicPr>
              <a:picLocks noChangeAspect="1" noChangeArrowheads="1"/>
            </p:cNvPicPr>
            <p:nvPr/>
          </p:nvPicPr>
          <p:blipFill>
            <a:blip r:embed="rId3">
              <a:extLst>
                <a:ext uri="{28A0092B-C50C-407E-A947-70E740481C1C}">
                  <a14:useLocalDpi xmlns:a14="http://schemas.microsoft.com/office/drawing/2010/main" val="0"/>
                </a:ext>
              </a:extLst>
            </a:blip>
            <a:srcRect t="9375" r="272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8787" name="Straight Arrow Connector 5"/>
            <p:cNvCxnSpPr>
              <a:cxnSpLocks noChangeShapeType="1"/>
            </p:cNvCxnSpPr>
            <p:nvPr/>
          </p:nvCxnSpPr>
          <p:spPr bwMode="auto">
            <a:xfrm rot="10800000" flipV="1">
              <a:off x="3505200" y="2362200"/>
              <a:ext cx="762000" cy="3048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19810" name="Picture 2"/>
            <p:cNvPicPr>
              <a:picLocks noChangeAspect="1" noChangeArrowheads="1"/>
            </p:cNvPicPr>
            <p:nvPr/>
          </p:nvPicPr>
          <p:blipFill>
            <a:blip r:embed="rId3">
              <a:extLst>
                <a:ext uri="{28A0092B-C50C-407E-A947-70E740481C1C}">
                  <a14:useLocalDpi xmlns:a14="http://schemas.microsoft.com/office/drawing/2010/main" val="0"/>
                </a:ext>
              </a:extLst>
            </a:blip>
            <a:srcRect t="9375" r="272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9811" name="Straight Arrow Connector 6"/>
            <p:cNvCxnSpPr>
              <a:cxnSpLocks noChangeShapeType="1"/>
            </p:cNvCxnSpPr>
            <p:nvPr/>
          </p:nvCxnSpPr>
          <p:spPr bwMode="auto">
            <a:xfrm rot="10800000" flipV="1">
              <a:off x="1524000" y="2819400"/>
              <a:ext cx="990600" cy="1524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3"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t="9239" r="1945"/>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3"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t="9375" r="272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4"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t="9647" r="3307"/>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3" descr="H-CUPnet Screen shot"/>
          <p:cNvPicPr>
            <a:picLocks noChangeAspect="1" noChangeArrowheads="1"/>
          </p:cNvPicPr>
          <p:nvPr/>
        </p:nvPicPr>
        <p:blipFill>
          <a:blip r:embed="rId3">
            <a:extLst>
              <a:ext uri="{28A0092B-C50C-407E-A947-70E740481C1C}">
                <a14:useLocalDpi xmlns:a14="http://schemas.microsoft.com/office/drawing/2010/main" val="0"/>
              </a:ext>
            </a:extLst>
          </a:blip>
          <a:srcRect t="9511" r="2554"/>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advClick="0">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24930" name="Picture 2"/>
            <p:cNvPicPr>
              <a:picLocks noChangeAspect="1" noChangeArrowheads="1"/>
            </p:cNvPicPr>
            <p:nvPr/>
          </p:nvPicPr>
          <p:blipFill>
            <a:blip r:embed="rId3">
              <a:extLst>
                <a:ext uri="{28A0092B-C50C-407E-A947-70E740481C1C}">
                  <a14:useLocalDpi xmlns:a14="http://schemas.microsoft.com/office/drawing/2010/main" val="0"/>
                </a:ext>
              </a:extLst>
            </a:blip>
            <a:srcRect t="15625" r="1945"/>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4931" name="Straight Arrow Connector 5"/>
            <p:cNvCxnSpPr>
              <a:cxnSpLocks noChangeShapeType="1"/>
            </p:cNvCxnSpPr>
            <p:nvPr/>
          </p:nvCxnSpPr>
          <p:spPr bwMode="auto">
            <a:xfrm rot="10800000" flipV="1">
              <a:off x="762000" y="4343400"/>
              <a:ext cx="381000" cy="762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H-CUPnet Screen shot"/>
          <p:cNvGrpSpPr/>
          <p:nvPr/>
        </p:nvGrpSpPr>
        <p:grpSpPr>
          <a:xfrm>
            <a:off x="0" y="0"/>
            <a:ext cx="9144000" cy="6858000"/>
            <a:chOff x="0" y="0"/>
            <a:chExt cx="9144000" cy="6858000"/>
          </a:xfrm>
        </p:grpSpPr>
        <p:pic>
          <p:nvPicPr>
            <p:cNvPr id="125954" name="Picture 3"/>
            <p:cNvPicPr>
              <a:picLocks noChangeAspect="1" noChangeArrowheads="1"/>
            </p:cNvPicPr>
            <p:nvPr/>
          </p:nvPicPr>
          <p:blipFill>
            <a:blip r:embed="rId3">
              <a:extLst>
                <a:ext uri="{28A0092B-C50C-407E-A947-70E740481C1C}">
                  <a14:useLocalDpi xmlns:a14="http://schemas.microsoft.com/office/drawing/2010/main" val="0"/>
                </a:ext>
              </a:extLst>
            </a:blip>
            <a:srcRect t="16667" r="1752"/>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5955" name="Straight Arrow Connector 6"/>
            <p:cNvCxnSpPr>
              <a:cxnSpLocks noChangeShapeType="1"/>
            </p:cNvCxnSpPr>
            <p:nvPr/>
          </p:nvCxnSpPr>
          <p:spPr bwMode="auto">
            <a:xfrm rot="10800000" flipV="1">
              <a:off x="3733800" y="2971800"/>
              <a:ext cx="762000" cy="152400"/>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xmlns:p14="http://schemas.microsoft.com/office/powerpoint/2010/main" spd="med" advClick="0">
    <p:fade/>
  </p:transition>
</p:sld>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HCUP AHRQ DHHS Logos 101509_LMW">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template onscreen 200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master slide template onscreen 200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template onscreen 200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template onscreen 200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template onscreen 200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template onscreen 20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template onscreen 20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template onscreen 20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HCUP AHRQ DHHS Logos 101509_LMW">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template onscreen 200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master slide template onscreen 200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template onscreen 200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template onscreen 200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template onscreen 200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template onscreen 20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template onscreen 20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template onscreen 20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5224</Words>
  <Application>Microsoft Macintosh PowerPoint</Application>
  <PresentationFormat>On-screen Show (4:3)</PresentationFormat>
  <Paragraphs>1598</Paragraphs>
  <Slides>140</Slides>
  <Notes>140</Notes>
  <HiddenSlides>0</HiddenSlides>
  <MMClips>0</MMClips>
  <ScaleCrop>false</ScaleCrop>
  <HeadingPairs>
    <vt:vector size="8" baseType="variant">
      <vt:variant>
        <vt:lpstr>Fonts Used</vt:lpstr>
      </vt:variant>
      <vt:variant>
        <vt:i4>6</vt:i4>
      </vt:variant>
      <vt:variant>
        <vt:lpstr>Theme</vt:lpstr>
      </vt:variant>
      <vt:variant>
        <vt:i4>5</vt:i4>
      </vt:variant>
      <vt:variant>
        <vt:lpstr>Embedded OLE Servers</vt:lpstr>
      </vt:variant>
      <vt:variant>
        <vt:i4>2</vt:i4>
      </vt:variant>
      <vt:variant>
        <vt:lpstr>Slide Titles</vt:lpstr>
      </vt:variant>
      <vt:variant>
        <vt:i4>140</vt:i4>
      </vt:variant>
    </vt:vector>
  </HeadingPairs>
  <TitlesOfParts>
    <vt:vector size="153" baseType="lpstr">
      <vt:lpstr>Arial</vt:lpstr>
      <vt:lpstr>Wingdings</vt:lpstr>
      <vt:lpstr>Monotype Sorts</vt:lpstr>
      <vt:lpstr>Times New Roman</vt:lpstr>
      <vt:lpstr>Verdana</vt:lpstr>
      <vt:lpstr>Calibri</vt:lpstr>
      <vt:lpstr>Custom Design</vt:lpstr>
      <vt:lpstr>HCUP AHRQ DHHS Logos 101509_LMW</vt:lpstr>
      <vt:lpstr>1_Custom Design</vt:lpstr>
      <vt:lpstr>1_HCUP AHRQ DHHS Logos 101509_LMW</vt:lpstr>
      <vt:lpstr>2_Custom Design</vt:lpstr>
      <vt:lpstr>Photo Editor Photo</vt:lpstr>
      <vt:lpstr>Microsoft Office Excel 97-2003 Worksheet</vt:lpstr>
      <vt:lpstr>The Healthcare Cost and Utilization Project (HCUP)</vt:lpstr>
      <vt:lpstr>Today’s Objectives</vt:lpstr>
      <vt:lpstr>Today’s Objectives</vt:lpstr>
      <vt:lpstr>What is HCUP?</vt:lpstr>
      <vt:lpstr>What is HCUP?</vt:lpstr>
      <vt:lpstr>Why Do We Need Another Hospital Data Source?</vt:lpstr>
      <vt:lpstr>What can you get from HCUP?</vt:lpstr>
      <vt:lpstr>HCUP Supports High Impact Health Services, Policy &amp; Clinical Research</vt:lpstr>
      <vt:lpstr>Today’s Objectives</vt:lpstr>
      <vt:lpstr>The HCUP Partnership</vt:lpstr>
      <vt:lpstr>What is the Agency for Healthcare Research and Quality (AHRQ)?</vt:lpstr>
      <vt:lpstr>Agency for Healthcare Research and Quality (AHRQ)</vt:lpstr>
      <vt:lpstr>Current HCUP State Partners</vt:lpstr>
      <vt:lpstr>Current HCUP State Partners</vt:lpstr>
      <vt:lpstr>Current HCUP State Partners</vt:lpstr>
      <vt:lpstr>Current HCUP State Partners</vt:lpstr>
      <vt:lpstr>HCUP Partners Providing 2010 Inpatient Data</vt:lpstr>
      <vt:lpstr>HCUP Partners Providing 2010 Ambulatory Surgery Data</vt:lpstr>
      <vt:lpstr>HCUP Partners Providing 2010 Emergency Department Data</vt:lpstr>
      <vt:lpstr>Partnership: HCUP Database Participation By State</vt:lpstr>
      <vt:lpstr>Today’s Objectives</vt:lpstr>
      <vt:lpstr>Today’s Objectives</vt:lpstr>
      <vt:lpstr>The Foundation of HCUP Data is Hospital Billing Data</vt:lpstr>
      <vt:lpstr>From Patient Hospital Visit to  HCUP Record</vt:lpstr>
      <vt:lpstr>The Making of HCUP Data </vt:lpstr>
      <vt:lpstr>The HCUP Process</vt:lpstr>
      <vt:lpstr>Where Do We Get HCUP Data?</vt:lpstr>
      <vt:lpstr>What  Are Community Hospitals?</vt:lpstr>
      <vt:lpstr>What  Are Community Hospitals?</vt:lpstr>
      <vt:lpstr>HCUP Has Six Types of Databases</vt:lpstr>
      <vt:lpstr>HCUP Has Six Types of Databases</vt:lpstr>
      <vt:lpstr>Today’s Objectives</vt:lpstr>
      <vt:lpstr>HCUP State Databases</vt:lpstr>
      <vt:lpstr>What Data Elements are included in the HCUP databases?</vt:lpstr>
      <vt:lpstr>Some Data Elements  Vary by State</vt:lpstr>
      <vt:lpstr>Example: Payer Detail Varies by State</vt:lpstr>
      <vt:lpstr>Example: Race Detail Varies by State</vt:lpstr>
      <vt:lpstr>Partner State Files vs. HCUP State Files</vt:lpstr>
      <vt:lpstr> States Releasing Databases through HCUP Central Distributor</vt:lpstr>
      <vt:lpstr>Today’s Objectives</vt:lpstr>
      <vt:lpstr>HCUP National Databases</vt:lpstr>
      <vt:lpstr>NIS is a Stratified Sample of Hospitals from the SID</vt:lpstr>
      <vt:lpstr>KID is a Stratified Sample of Discharges from the SID</vt:lpstr>
      <vt:lpstr>NEDS is a Stratified Sample of Hospitals from the SEDD and SID </vt:lpstr>
      <vt:lpstr>What Types of Care Are and Are Not Captured by HCUP? </vt:lpstr>
      <vt:lpstr>What is HCUP and  What Is It Not? </vt:lpstr>
      <vt:lpstr>Hospital Billing Data Have Benefits and Limitations</vt:lpstr>
      <vt:lpstr>Some Limitations Can be Addressed by Linking to Other Databases</vt:lpstr>
      <vt:lpstr>Summary</vt:lpstr>
      <vt:lpstr>Today’s Objectives</vt:lpstr>
      <vt:lpstr>The HCUP Database Process</vt:lpstr>
      <vt:lpstr>HCUP Data Files Process</vt:lpstr>
      <vt:lpstr>To Purchase HCUP Data Two Methods</vt:lpstr>
      <vt:lpstr>Purchase Data through HCUP Central Distributor</vt:lpstr>
      <vt:lpstr>Additional Requirement:   Electronic Data Use Agreement (DUA) Course</vt:lpstr>
      <vt:lpstr>Pricing Information per Data Year</vt:lpstr>
      <vt:lpstr>Software Requirements of Working with the Full HCUP Files</vt:lpstr>
      <vt:lpstr>Today’s Objectives</vt:lpstr>
      <vt:lpstr>Software Tools</vt:lpstr>
      <vt:lpstr>ICD and CPT: The Clinical Backbone of Claims Data</vt:lpstr>
      <vt:lpstr>Clinical Classifications Software (CCS)</vt:lpstr>
      <vt:lpstr>Clinical Classifications Software (CCS)</vt:lpstr>
      <vt:lpstr>Procedure Classes</vt:lpstr>
      <vt:lpstr>Chronic Condition Indicator (CCI)</vt:lpstr>
      <vt:lpstr>Comorbidity Software</vt:lpstr>
      <vt:lpstr>Utilization Flags</vt:lpstr>
      <vt:lpstr>AHRQ Quality Indicators</vt:lpstr>
      <vt:lpstr>Prevention Quality Indicators (PQIs)</vt:lpstr>
      <vt:lpstr>Inpatient Quality Indicators (IQIs)</vt:lpstr>
      <vt:lpstr>Patient Safety Indicators (PSIs)</vt:lpstr>
      <vt:lpstr>Pediatric Quality Indicators (PDIs)</vt:lpstr>
      <vt:lpstr>Today’s Objectives</vt:lpstr>
      <vt:lpstr>Supplemental Files</vt:lpstr>
      <vt:lpstr>HCUP Supplemental Variables for Revisit Analyses</vt:lpstr>
      <vt:lpstr>HCUP Supplemental Variables for Revisit Analyses</vt:lpstr>
      <vt:lpstr>HCUP Supplemental Variables for Revisit Analyses by State</vt:lpstr>
      <vt:lpstr>Example of adding Readmissions/ Revisit Data to HCUP State Files</vt:lpstr>
      <vt:lpstr>Charges vs. Costs vs. Price</vt:lpstr>
      <vt:lpstr>Cost-to-Charge Ratio Files</vt:lpstr>
      <vt:lpstr>Hospital Market Structure (HMS) Files</vt:lpstr>
      <vt:lpstr>Additional HCUP Supplemental Files</vt:lpstr>
      <vt:lpstr>PowerPoint Presentation</vt:lpstr>
      <vt:lpstr>Today’s Objectives</vt:lpstr>
      <vt:lpstr>Online Tools</vt:lpstr>
      <vt:lpstr>How to Use MONAHRQ</vt:lpstr>
      <vt:lpstr>Key Features of HCUPnet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Today’s Objectives</vt:lpstr>
      <vt:lpstr>HCUP Methods Reports</vt:lpstr>
      <vt:lpstr>HCUP Methods Reports:  Example</vt:lpstr>
      <vt:lpstr>Example of Using Rate  Calculations</vt:lpstr>
      <vt:lpstr>Today’s Objectives</vt:lpstr>
      <vt:lpstr>HCUP Publications</vt:lpstr>
      <vt:lpstr>PowerPoint Presentation</vt:lpstr>
      <vt:lpstr>Statistical Briefs</vt:lpstr>
      <vt:lpstr>HCUP Facts and Figures</vt:lpstr>
      <vt:lpstr>Special Analysis Reports</vt:lpstr>
      <vt:lpstr>Publications Search Page on HCUP-US</vt:lpstr>
      <vt:lpstr>Today’s Objectives</vt:lpstr>
      <vt:lpstr>HCUP User Support Website</vt:lpstr>
      <vt:lpstr>Interactive On-line HCUP Overview Course Available</vt:lpstr>
      <vt:lpstr>HCUP Sample Design</vt:lpstr>
      <vt:lpstr>Load and Check HCUP Data</vt:lpstr>
      <vt:lpstr>Producing National HCUP Estimates</vt:lpstr>
      <vt:lpstr>Calculating Standard Errors</vt:lpstr>
      <vt:lpstr>Using HCUP Technical Assistance</vt:lpstr>
      <vt:lpstr>Join the HCUP Email List</vt:lpstr>
      <vt:lpstr>Healthcare Cost and Utilization Project (HCUP) </vt:lpstr>
      <vt:lpstr>Questions/Comments?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2011-09-20T18:31:30Z</dcterms:created>
  <dcterms:modified xsi:type="dcterms:W3CDTF">2011-10-21T18:19:20Z</dcterms:modified>
</cp:coreProperties>
</file>