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embeddings/oleObject1.bin" ContentType="application/vnd.openxmlformats-officedocument.oleObject"/>
  <Override PartName="/ppt/notesSlides/notesSlide15.xml" ContentType="application/vnd.openxmlformats-officedocument.presentationml.notesSlide+xml"/>
  <Override PartName="/ppt/embeddings/oleObject2.bin" ContentType="application/vnd.openxmlformats-officedocument.oleObject"/>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56" r:id="rId2"/>
    <p:sldId id="324" r:id="rId3"/>
    <p:sldId id="257" r:id="rId4"/>
    <p:sldId id="258" r:id="rId5"/>
    <p:sldId id="286" r:id="rId6"/>
    <p:sldId id="260" r:id="rId7"/>
    <p:sldId id="287" r:id="rId8"/>
    <p:sldId id="295" r:id="rId9"/>
    <p:sldId id="294" r:id="rId10"/>
    <p:sldId id="293" r:id="rId11"/>
    <p:sldId id="274" r:id="rId12"/>
    <p:sldId id="290" r:id="rId13"/>
    <p:sldId id="283" r:id="rId14"/>
    <p:sldId id="268" r:id="rId15"/>
    <p:sldId id="273" r:id="rId16"/>
    <p:sldId id="296" r:id="rId17"/>
    <p:sldId id="297" r:id="rId18"/>
    <p:sldId id="303" r:id="rId19"/>
    <p:sldId id="302" r:id="rId20"/>
    <p:sldId id="309" r:id="rId21"/>
    <p:sldId id="325" r:id="rId22"/>
    <p:sldId id="299" r:id="rId23"/>
    <p:sldId id="292" r:id="rId24"/>
    <p:sldId id="277" r:id="rId25"/>
    <p:sldId id="304" r:id="rId26"/>
    <p:sldId id="305" r:id="rId27"/>
    <p:sldId id="285" r:id="rId28"/>
    <p:sldId id="312" r:id="rId29"/>
    <p:sldId id="300" r:id="rId30"/>
  </p:sldIdLst>
  <p:sldSz cx="9144000" cy="6858000" type="screen4x3"/>
  <p:notesSz cx="6858000" cy="9144000"/>
  <p:defaultTextStyle>
    <a:defPPr>
      <a:defRPr lang="en-US"/>
    </a:defPPr>
    <a:lvl1pPr algn="l" rtl="0" fontAlgn="base">
      <a:spcBef>
        <a:spcPct val="0"/>
      </a:spcBef>
      <a:spcAft>
        <a:spcPct val="0"/>
      </a:spcAft>
      <a:defRPr sz="1400"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sz="1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1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1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1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1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1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1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1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EAF"/>
    <a:srgbClr val="1EB4E1"/>
    <a:srgbClr val="1EB416"/>
    <a:srgbClr val="1EB4D7"/>
    <a:srgbClr val="1FB4D7"/>
    <a:srgbClr val="1B97C3"/>
    <a:srgbClr val="FF0505"/>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74" autoAdjust="0"/>
  </p:normalViewPr>
  <p:slideViewPr>
    <p:cSldViewPr>
      <p:cViewPr varScale="1">
        <p:scale>
          <a:sx n="127" d="100"/>
          <a:sy n="127" d="100"/>
        </p:scale>
        <p:origin x="-216" y="-112"/>
      </p:cViewPr>
      <p:guideLst>
        <p:guide orient="horz" pos="2160"/>
        <p:guide pos="2880"/>
      </p:guideLst>
    </p:cSldViewPr>
  </p:slideViewPr>
  <p:outlineViewPr>
    <p:cViewPr>
      <p:scale>
        <a:sx n="33" d="100"/>
        <a:sy n="33" d="100"/>
      </p:scale>
      <p:origin x="0" y="4799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smtClean="0">
                <a:cs typeface="+mn-cs"/>
              </a:defRPr>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smtClean="0">
                <a:cs typeface="+mn-cs"/>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smtClean="0">
                <a:cs typeface="+mn-cs"/>
              </a:defRPr>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smtClean="0">
                <a:cs typeface="+mn-cs"/>
              </a:defRPr>
            </a:lvl1pPr>
          </a:lstStyle>
          <a:p>
            <a:pPr>
              <a:defRPr/>
            </a:pPr>
            <a:fld id="{507C73E1-41A0-6149-BF8F-8BC446448018}" type="slidenum">
              <a:rPr lang="en-US"/>
              <a:pPr>
                <a:defRPr/>
              </a:pPr>
              <a:t>‹#›</a:t>
            </a:fld>
            <a:endParaRPr lang="en-US"/>
          </a:p>
        </p:txBody>
      </p:sp>
    </p:spTree>
    <p:extLst>
      <p:ext uri="{BB962C8B-B14F-4D97-AF65-F5344CB8AC3E}">
        <p14:creationId xmlns:p14="http://schemas.microsoft.com/office/powerpoint/2010/main" val="38014385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2EDFE5A-E2BC-C24D-A6EB-548949965287}" type="slidenum">
              <a:rPr lang="en-US"/>
              <a:pPr>
                <a:defRPr/>
              </a:pPr>
              <a:t>1</a:t>
            </a:fld>
            <a:endParaRPr lang="en-US"/>
          </a:p>
        </p:txBody>
      </p:sp>
      <p:sp>
        <p:nvSpPr>
          <p:cNvPr id="409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099"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8F3B007-4EDE-0B4F-8835-0AF2D2CA5A70}" type="slidenum">
              <a:rPr lang="en-US"/>
              <a:pPr>
                <a:defRPr/>
              </a:pPr>
              <a:t>10</a:t>
            </a:fld>
            <a:endParaRPr lang="en-US"/>
          </a:p>
        </p:txBody>
      </p:sp>
      <p:sp>
        <p:nvSpPr>
          <p:cNvPr id="10240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0240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4103D9C-564E-884E-8150-F50DBED9772F}" type="slidenum">
              <a:rPr lang="en-US"/>
              <a:pPr>
                <a:defRPr/>
              </a:pPr>
              <a:t>11</a:t>
            </a:fld>
            <a:endParaRPr lang="en-US"/>
          </a:p>
        </p:txBody>
      </p:sp>
      <p:sp>
        <p:nvSpPr>
          <p:cNvPr id="4608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608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DF51CB0-AE8C-5D4F-A53A-B6B22FD4F864}" type="slidenum">
              <a:rPr lang="en-US"/>
              <a:pPr>
                <a:defRPr/>
              </a:pPr>
              <a:t>12</a:t>
            </a:fld>
            <a:endParaRPr lang="en-US"/>
          </a:p>
        </p:txBody>
      </p:sp>
      <p:sp>
        <p:nvSpPr>
          <p:cNvPr id="9625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96259"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F3C9763-1335-3340-8BC5-06BDB7F770A5}" type="slidenum">
              <a:rPr lang="en-US"/>
              <a:pPr>
                <a:defRPr/>
              </a:pPr>
              <a:t>13</a:t>
            </a:fld>
            <a:endParaRPr lang="en-US"/>
          </a:p>
        </p:txBody>
      </p:sp>
      <p:sp>
        <p:nvSpPr>
          <p:cNvPr id="6451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451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87DBD25-A1E3-B549-B0BE-FE461B676BAF}" type="slidenum">
              <a:rPr lang="en-US"/>
              <a:pPr>
                <a:defRPr/>
              </a:pPr>
              <a:t>14</a:t>
            </a:fld>
            <a:endParaRPr lang="en-US"/>
          </a:p>
        </p:txBody>
      </p:sp>
      <p:sp>
        <p:nvSpPr>
          <p:cNvPr id="2867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8675" name="Rectangle 3"/>
          <p:cNvSpPr>
            <a:spLocks noGrp="1" noChangeArrowheads="1"/>
          </p:cNvSpPr>
          <p:nvPr>
            <p:ph type="body" idx="1"/>
          </p:nvPr>
        </p:nvSpPr>
        <p:spPr/>
        <p:txBody>
          <a:bodyPr/>
          <a:lstStyle/>
          <a:p>
            <a:pPr eaLnBrk="1" hangingPunct="1">
              <a:defRPr/>
            </a:pPr>
            <a:endParaRPr lang="en-US" dirty="0" smtClean="0">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477D717-D8D9-EF45-A4E1-CFB75AF41B0E}" type="slidenum">
              <a:rPr lang="en-US"/>
              <a:pPr>
                <a:defRPr/>
              </a:pPr>
              <a:t>15</a:t>
            </a:fld>
            <a:endParaRPr lang="en-US"/>
          </a:p>
        </p:txBody>
      </p:sp>
      <p:sp>
        <p:nvSpPr>
          <p:cNvPr id="4301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3011"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32213B8-1CBD-C54D-B468-6F36E77F48C1}" type="slidenum">
              <a:rPr lang="en-US"/>
              <a:pPr>
                <a:defRPr/>
              </a:pPr>
              <a:t>16</a:t>
            </a:fld>
            <a:endParaRPr lang="en-US"/>
          </a:p>
        </p:txBody>
      </p:sp>
      <p:sp>
        <p:nvSpPr>
          <p:cNvPr id="1085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08547"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903AA56-0EA4-8A43-A809-C0FCFAD2205A}" type="slidenum">
              <a:rPr lang="en-US"/>
              <a:pPr>
                <a:defRPr/>
              </a:pPr>
              <a:t>17</a:t>
            </a:fld>
            <a:endParaRPr lang="en-US"/>
          </a:p>
        </p:txBody>
      </p:sp>
      <p:sp>
        <p:nvSpPr>
          <p:cNvPr id="1105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1059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5C918B9-90A6-3644-855E-57FBF4E851E9}" type="slidenum">
              <a:rPr lang="en-US"/>
              <a:pPr>
                <a:defRPr/>
              </a:pPr>
              <a:t>18</a:t>
            </a:fld>
            <a:endParaRPr lang="en-US"/>
          </a:p>
        </p:txBody>
      </p:sp>
      <p:sp>
        <p:nvSpPr>
          <p:cNvPr id="1361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3619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A642099-78AB-6542-9289-E86B9F99AE54}" type="slidenum">
              <a:rPr lang="en-US"/>
              <a:pPr>
                <a:defRPr/>
              </a:pPr>
              <a:t>19</a:t>
            </a:fld>
            <a:endParaRPr lang="en-US"/>
          </a:p>
        </p:txBody>
      </p:sp>
      <p:sp>
        <p:nvSpPr>
          <p:cNvPr id="1341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34147"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89D9C7A-FC4B-0042-8821-34F05CF18BA4}" type="slidenum">
              <a:rPr lang="en-US"/>
              <a:pPr>
                <a:defRPr/>
              </a:pPr>
              <a:t>2</a:t>
            </a:fld>
            <a:endParaRPr lang="en-US"/>
          </a:p>
        </p:txBody>
      </p:sp>
      <p:sp>
        <p:nvSpPr>
          <p:cNvPr id="19968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9968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E20F88E-0FF2-CD49-A175-DAFDF192E52F}" type="slidenum">
              <a:rPr lang="en-US"/>
              <a:pPr>
                <a:defRPr/>
              </a:pPr>
              <a:t>20</a:t>
            </a:fld>
            <a:endParaRPr lang="en-US"/>
          </a:p>
        </p:txBody>
      </p:sp>
      <p:sp>
        <p:nvSpPr>
          <p:cNvPr id="15155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5155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0A0955D-F5F3-3147-8AF5-ACBD263E291F}" type="slidenum">
              <a:rPr lang="en-US"/>
              <a:pPr>
                <a:defRPr/>
              </a:pPr>
              <a:t>21</a:t>
            </a:fld>
            <a:endParaRPr lang="en-US"/>
          </a:p>
        </p:txBody>
      </p:sp>
      <p:sp>
        <p:nvSpPr>
          <p:cNvPr id="20889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08899"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004E7CB-F96E-5D4B-81CE-73EF16C7A2F7}" type="slidenum">
              <a:rPr lang="en-US"/>
              <a:pPr>
                <a:defRPr/>
              </a:pPr>
              <a:t>22</a:t>
            </a:fld>
            <a:endParaRPr lang="en-US"/>
          </a:p>
        </p:txBody>
      </p:sp>
      <p:sp>
        <p:nvSpPr>
          <p:cNvPr id="11571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1571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DA520D3-ABF5-A247-BDD0-2230DB7849A1}" type="slidenum">
              <a:rPr lang="en-US"/>
              <a:pPr>
                <a:defRPr/>
              </a:pPr>
              <a:t>23</a:t>
            </a:fld>
            <a:endParaRPr lang="en-US"/>
          </a:p>
        </p:txBody>
      </p:sp>
      <p:sp>
        <p:nvSpPr>
          <p:cNvPr id="10035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0035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18AB6E6-4F7C-1647-BECE-0F1F7FA842AE}" type="slidenum">
              <a:rPr lang="en-US"/>
              <a:pPr>
                <a:defRPr/>
              </a:pPr>
              <a:t>24</a:t>
            </a:fld>
            <a:endParaRPr lang="en-US"/>
          </a:p>
        </p:txBody>
      </p:sp>
      <p:sp>
        <p:nvSpPr>
          <p:cNvPr id="5222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52227"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9C0DDBD-B3BB-7144-BA9C-A324E1027571}" type="slidenum">
              <a:rPr lang="en-US"/>
              <a:pPr>
                <a:defRPr/>
              </a:pPr>
              <a:t>25</a:t>
            </a:fld>
            <a:endParaRPr lang="en-US"/>
          </a:p>
        </p:txBody>
      </p:sp>
      <p:sp>
        <p:nvSpPr>
          <p:cNvPr id="13824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3824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0D90474-6CAB-9F49-AD8F-F67E6FABFBD4}" type="slidenum">
              <a:rPr lang="en-US"/>
              <a:pPr>
                <a:defRPr/>
              </a:pPr>
              <a:t>26</a:t>
            </a:fld>
            <a:endParaRPr lang="en-US"/>
          </a:p>
        </p:txBody>
      </p:sp>
      <p:sp>
        <p:nvSpPr>
          <p:cNvPr id="1402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40291"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5E1EBA5-0B95-3948-8718-020CE6F7574E}" type="slidenum">
              <a:rPr lang="en-US"/>
              <a:pPr>
                <a:defRPr/>
              </a:pPr>
              <a:t>27</a:t>
            </a:fld>
            <a:endParaRPr lang="en-US"/>
          </a:p>
        </p:txBody>
      </p:sp>
      <p:sp>
        <p:nvSpPr>
          <p:cNvPr id="7065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0659"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F3DB833-4E53-9149-B76F-8489B594C075}" type="slidenum">
              <a:rPr lang="en-US"/>
              <a:pPr>
                <a:defRPr/>
              </a:pPr>
              <a:t>28</a:t>
            </a:fld>
            <a:endParaRPr lang="en-US"/>
          </a:p>
        </p:txBody>
      </p:sp>
      <p:sp>
        <p:nvSpPr>
          <p:cNvPr id="15872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5872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FA4D0E2-8B6D-DC48-93E5-491CF51A1C47}" type="slidenum">
              <a:rPr lang="en-US"/>
              <a:pPr>
                <a:defRPr/>
              </a:pPr>
              <a:t>29</a:t>
            </a:fld>
            <a:endParaRPr lang="en-US"/>
          </a:p>
        </p:txBody>
      </p:sp>
      <p:sp>
        <p:nvSpPr>
          <p:cNvPr id="1177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1776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2B6A5BD-58EA-724D-B89A-D05F35F81054}" type="slidenum">
              <a:rPr lang="en-US"/>
              <a:pPr>
                <a:defRPr/>
              </a:pPr>
              <a:t>3</a:t>
            </a:fld>
            <a:endParaRPr lang="en-US"/>
          </a:p>
        </p:txBody>
      </p:sp>
      <p:sp>
        <p:nvSpPr>
          <p:cNvPr id="61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147"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E39FCB6-542A-6E44-88C8-065F7AFAB65F}" type="slidenum">
              <a:rPr lang="en-US"/>
              <a:pPr>
                <a:defRPr/>
              </a:pPr>
              <a:t>4</a:t>
            </a:fld>
            <a:endParaRPr lang="en-US"/>
          </a:p>
        </p:txBody>
      </p:sp>
      <p:sp>
        <p:nvSpPr>
          <p:cNvPr id="81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819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F0000FA-0E60-CB49-8F32-19FBF9700065}" type="slidenum">
              <a:rPr lang="en-US"/>
              <a:pPr>
                <a:defRPr/>
              </a:pPr>
              <a:t>5</a:t>
            </a:fld>
            <a:endParaRPr lang="en-US"/>
          </a:p>
        </p:txBody>
      </p:sp>
      <p:sp>
        <p:nvSpPr>
          <p:cNvPr id="8192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8192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4E85750-6F46-B845-AAA5-5CE71D511279}" type="slidenum">
              <a:rPr lang="en-US"/>
              <a:pPr>
                <a:defRPr/>
              </a:pPr>
              <a:t>6</a:t>
            </a:fld>
            <a:endParaRPr lang="en-US"/>
          </a:p>
        </p:txBody>
      </p:sp>
      <p:sp>
        <p:nvSpPr>
          <p:cNvPr id="122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2291"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3475257-CD57-A24F-9D47-61E36071E1B0}" type="slidenum">
              <a:rPr lang="en-US"/>
              <a:pPr>
                <a:defRPr/>
              </a:pPr>
              <a:t>7</a:t>
            </a:fld>
            <a:endParaRPr lang="en-US"/>
          </a:p>
        </p:txBody>
      </p:sp>
      <p:sp>
        <p:nvSpPr>
          <p:cNvPr id="9011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9011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335C471-A3DF-3C42-9AB2-451CA3DB4E55}" type="slidenum">
              <a:rPr lang="en-US"/>
              <a:pPr>
                <a:defRPr/>
              </a:pPr>
              <a:t>8</a:t>
            </a:fld>
            <a:endParaRPr lang="en-US"/>
          </a:p>
        </p:txBody>
      </p:sp>
      <p:sp>
        <p:nvSpPr>
          <p:cNvPr id="10649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06499"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3489F92-2EC2-BF49-A3CA-B61091D314EA}" type="slidenum">
              <a:rPr lang="en-US"/>
              <a:pPr>
                <a:defRPr/>
              </a:pPr>
              <a:t>9</a:t>
            </a:fld>
            <a:endParaRPr lang="en-US"/>
          </a:p>
        </p:txBody>
      </p:sp>
      <p:sp>
        <p:nvSpPr>
          <p:cNvPr id="10445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04451"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C218E61-7421-7147-A4C8-AF5878ED81B9}" type="slidenum">
              <a:rPr lang="en-US"/>
              <a:pPr>
                <a:defRPr/>
              </a:pPr>
              <a:t>‹#›</a:t>
            </a:fld>
            <a:endParaRPr lang="en-US"/>
          </a:p>
        </p:txBody>
      </p:sp>
    </p:spTree>
    <p:extLst>
      <p:ext uri="{BB962C8B-B14F-4D97-AF65-F5344CB8AC3E}">
        <p14:creationId xmlns:p14="http://schemas.microsoft.com/office/powerpoint/2010/main" val="2551606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315BE05-30A6-5E49-8A5E-60FEF434FF57}" type="slidenum">
              <a:rPr lang="en-US"/>
              <a:pPr>
                <a:defRPr/>
              </a:pPr>
              <a:t>‹#›</a:t>
            </a:fld>
            <a:endParaRPr lang="en-US"/>
          </a:p>
        </p:txBody>
      </p:sp>
    </p:spTree>
    <p:extLst>
      <p:ext uri="{BB962C8B-B14F-4D97-AF65-F5344CB8AC3E}">
        <p14:creationId xmlns:p14="http://schemas.microsoft.com/office/powerpoint/2010/main" val="2762760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9FC67D5-CE93-D84C-9466-A7D6AFB77901}" type="slidenum">
              <a:rPr lang="en-US"/>
              <a:pPr>
                <a:defRPr/>
              </a:pPr>
              <a:t>‹#›</a:t>
            </a:fld>
            <a:endParaRPr lang="en-US"/>
          </a:p>
        </p:txBody>
      </p:sp>
    </p:spTree>
    <p:extLst>
      <p:ext uri="{BB962C8B-B14F-4D97-AF65-F5344CB8AC3E}">
        <p14:creationId xmlns:p14="http://schemas.microsoft.com/office/powerpoint/2010/main" val="14064578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75A4F81-59E5-334B-82AB-FE2C9DF9101E}" type="slidenum">
              <a:rPr lang="en-US"/>
              <a:pPr>
                <a:defRPr/>
              </a:pPr>
              <a:t>‹#›</a:t>
            </a:fld>
            <a:endParaRPr lang="en-US"/>
          </a:p>
        </p:txBody>
      </p:sp>
    </p:spTree>
    <p:extLst>
      <p:ext uri="{BB962C8B-B14F-4D97-AF65-F5344CB8AC3E}">
        <p14:creationId xmlns:p14="http://schemas.microsoft.com/office/powerpoint/2010/main" val="6206604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D7E17F7-2D15-6342-AA3D-32F5526D49D4}" type="slidenum">
              <a:rPr lang="en-US"/>
              <a:pPr>
                <a:defRPr/>
              </a:pPr>
              <a:t>‹#›</a:t>
            </a:fld>
            <a:endParaRPr lang="en-US"/>
          </a:p>
        </p:txBody>
      </p:sp>
    </p:spTree>
    <p:extLst>
      <p:ext uri="{BB962C8B-B14F-4D97-AF65-F5344CB8AC3E}">
        <p14:creationId xmlns:p14="http://schemas.microsoft.com/office/powerpoint/2010/main" val="4071345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A4444BD-3285-C34B-B235-D73975B5D589}" type="slidenum">
              <a:rPr lang="en-US"/>
              <a:pPr>
                <a:defRPr/>
              </a:pPr>
              <a:t>‹#›</a:t>
            </a:fld>
            <a:endParaRPr lang="en-US"/>
          </a:p>
        </p:txBody>
      </p:sp>
    </p:spTree>
    <p:extLst>
      <p:ext uri="{BB962C8B-B14F-4D97-AF65-F5344CB8AC3E}">
        <p14:creationId xmlns:p14="http://schemas.microsoft.com/office/powerpoint/2010/main" val="1549224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7681989-4E7A-464D-BF56-89FD57779A6D}" type="slidenum">
              <a:rPr lang="en-US"/>
              <a:pPr>
                <a:defRPr/>
              </a:pPr>
              <a:t>‹#›</a:t>
            </a:fld>
            <a:endParaRPr lang="en-US"/>
          </a:p>
        </p:txBody>
      </p:sp>
    </p:spTree>
    <p:extLst>
      <p:ext uri="{BB962C8B-B14F-4D97-AF65-F5344CB8AC3E}">
        <p14:creationId xmlns:p14="http://schemas.microsoft.com/office/powerpoint/2010/main" val="341934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98D58D4-CF3E-D045-B84C-A055D22282DE}" type="slidenum">
              <a:rPr lang="en-US"/>
              <a:pPr>
                <a:defRPr/>
              </a:pPr>
              <a:t>‹#›</a:t>
            </a:fld>
            <a:endParaRPr lang="en-US"/>
          </a:p>
        </p:txBody>
      </p:sp>
    </p:spTree>
    <p:extLst>
      <p:ext uri="{BB962C8B-B14F-4D97-AF65-F5344CB8AC3E}">
        <p14:creationId xmlns:p14="http://schemas.microsoft.com/office/powerpoint/2010/main" val="4117402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247C174-77D0-E740-AFA0-4D76A1D05564}" type="slidenum">
              <a:rPr lang="en-US"/>
              <a:pPr>
                <a:defRPr/>
              </a:pPr>
              <a:t>‹#›</a:t>
            </a:fld>
            <a:endParaRPr lang="en-US"/>
          </a:p>
        </p:txBody>
      </p:sp>
    </p:spTree>
    <p:extLst>
      <p:ext uri="{BB962C8B-B14F-4D97-AF65-F5344CB8AC3E}">
        <p14:creationId xmlns:p14="http://schemas.microsoft.com/office/powerpoint/2010/main" val="1355951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18019E3-EE58-F944-862D-D4C5CD1D74C7}" type="slidenum">
              <a:rPr lang="en-US"/>
              <a:pPr>
                <a:defRPr/>
              </a:pPr>
              <a:t>‹#›</a:t>
            </a:fld>
            <a:endParaRPr lang="en-US"/>
          </a:p>
        </p:txBody>
      </p:sp>
    </p:spTree>
    <p:extLst>
      <p:ext uri="{BB962C8B-B14F-4D97-AF65-F5344CB8AC3E}">
        <p14:creationId xmlns:p14="http://schemas.microsoft.com/office/powerpoint/2010/main" val="36771583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DF4E402-B916-1646-B761-AF5890477F0E}" type="slidenum">
              <a:rPr lang="en-US"/>
              <a:pPr>
                <a:defRPr/>
              </a:pPr>
              <a:t>‹#›</a:t>
            </a:fld>
            <a:endParaRPr lang="en-US"/>
          </a:p>
        </p:txBody>
      </p:sp>
    </p:spTree>
    <p:extLst>
      <p:ext uri="{BB962C8B-B14F-4D97-AF65-F5344CB8AC3E}">
        <p14:creationId xmlns:p14="http://schemas.microsoft.com/office/powerpoint/2010/main" val="1226282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A7466B7-69C5-2342-B2CD-AC48BCFC5D52}" type="slidenum">
              <a:rPr lang="en-US"/>
              <a:pPr>
                <a:defRPr/>
              </a:pPr>
              <a:t>‹#›</a:t>
            </a:fld>
            <a:endParaRPr lang="en-US"/>
          </a:p>
        </p:txBody>
      </p:sp>
    </p:spTree>
    <p:extLst>
      <p:ext uri="{BB962C8B-B14F-4D97-AF65-F5344CB8AC3E}">
        <p14:creationId xmlns:p14="http://schemas.microsoft.com/office/powerpoint/2010/main" val="3462812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288D767-7FFA-854F-8778-8C42BE460F1A}" type="slidenum">
              <a:rPr lang="en-US"/>
              <a:pPr>
                <a:defRPr/>
              </a:pPr>
              <a:t>‹#›</a:t>
            </a:fld>
            <a:endParaRPr lang="en-US"/>
          </a:p>
        </p:txBody>
      </p:sp>
    </p:spTree>
    <p:extLst>
      <p:ext uri="{BB962C8B-B14F-4D97-AF65-F5344CB8AC3E}">
        <p14:creationId xmlns:p14="http://schemas.microsoft.com/office/powerpoint/2010/main" val="23804045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DCF3F8"/>
            </a:gs>
            <a:gs pos="100000">
              <a:schemeClr val="bg1"/>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mtClean="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mtClean="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mtClean="0">
                <a:cs typeface="+mn-cs"/>
              </a:defRPr>
            </a:lvl1pPr>
          </a:lstStyle>
          <a:p>
            <a:pPr>
              <a:defRPr/>
            </a:pPr>
            <a:fld id="{4302C6D8-DC91-FF46-A53A-0B113F703783}" type="slidenum">
              <a:rPr lang="en-US"/>
              <a:pPr>
                <a:defRPr/>
              </a:pPr>
              <a:t>‹#›</a:t>
            </a:fld>
            <a:endParaRPr lang="en-US"/>
          </a:p>
        </p:txBody>
      </p:sp>
      <p:pic>
        <p:nvPicPr>
          <p:cNvPr id="7" name="Picture 4" descr="image001"/>
          <p:cNvPicPr>
            <a:picLocks noChangeAspect="1" noChangeArrowheads="1"/>
          </p:cNvPicPr>
          <p:nvPr userDrawn="1"/>
        </p:nvPicPr>
        <p:blipFill>
          <a:blip r:embed="rId15">
            <a:extLst>
              <a:ext uri="{28A0092B-C50C-407E-A947-70E740481C1C}">
                <a14:useLocalDpi xmlns:a14="http://schemas.microsoft.com/office/drawing/2010/main" val="0"/>
              </a:ext>
            </a:extLst>
          </a:blip>
          <a:srcRect l="-931" t="-2417" r="-931" b="-7249"/>
          <a:stretch>
            <a:fillRect/>
          </a:stretch>
        </p:blipFill>
        <p:spPr bwMode="auto">
          <a:xfrm>
            <a:off x="7391400" y="152400"/>
            <a:ext cx="1600200" cy="665163"/>
          </a:xfrm>
          <a:prstGeom prst="rect">
            <a:avLst/>
          </a:prstGeom>
          <a:solidFill>
            <a:schemeClr val="bg1"/>
          </a:solidFill>
          <a:effectLst>
            <a:outerShdw blurRad="63500" dist="107763" dir="2700000" algn="ctr" rotWithShape="0">
              <a:schemeClr val="folHlink">
                <a:alpha val="74998"/>
              </a:schemeClr>
            </a:outerShdw>
          </a:effectLst>
        </p:spPr>
      </p:pic>
      <p:pic>
        <p:nvPicPr>
          <p:cNvPr id="8" name="Picture 5"/>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228600" y="152400"/>
            <a:ext cx="6096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mailto:HIPpendingtest@partners.org"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oleObject" Target="../embeddings/oleObject1.bin"/><Relationship Id="rId5" Type="http://schemas.openxmlformats.org/officeDocument/2006/relationships/image" Target="../media/image6.emf"/><Relationship Id="rId1" Type="http://schemas.openxmlformats.org/officeDocument/2006/relationships/vmlDrawing" Target="../drawings/vmlDrawing1.vml"/><Relationship Id="rId2"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oleObject2.bin"/><Relationship Id="rId5" Type="http://schemas.openxmlformats.org/officeDocument/2006/relationships/image" Target="../media/image7.emf"/><Relationship Id="rId1" Type="http://schemas.openxmlformats.org/officeDocument/2006/relationships/vmlDrawing" Target="../drawings/vmlDrawing2.vml"/><Relationship Id="rId2"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hyperlink" Target="mailto:HIPpendingtest@partners.org"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hyperlink" Target="mailto:HIPpendingtest@partners.org"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png"/><Relationship Id="rId1" Type="http://schemas.openxmlformats.org/officeDocument/2006/relationships/slideLayout" Target="../slideLayouts/slideLayout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mailto:HIPpendingtest@partners.org"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mailto:HIPpendingtest@partners.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47688" y="1143000"/>
            <a:ext cx="8089900" cy="2460625"/>
          </a:xfrm>
        </p:spPr>
        <p:txBody>
          <a:bodyPr anchorCtr="1"/>
          <a:lstStyle/>
          <a:p>
            <a:pPr eaLnBrk="1" hangingPunct="1">
              <a:defRPr/>
            </a:pPr>
            <a:r>
              <a:rPr lang="en-US" sz="3200" b="1" dirty="0" smtClean="0">
                <a:cs typeface="+mj-cs"/>
              </a:rPr>
              <a:t>DESIGN AND IMPLEMENTATION OF AN AUTOMATED EMAIL NOTIFICATION SYSTEM FOR RESULTS OF TESTS PENDING AT DISCHARGE</a:t>
            </a:r>
          </a:p>
        </p:txBody>
      </p:sp>
      <p:sp>
        <p:nvSpPr>
          <p:cNvPr id="2051" name="Rectangle 3"/>
          <p:cNvSpPr>
            <a:spLocks noGrp="1" noChangeArrowheads="1"/>
          </p:cNvSpPr>
          <p:nvPr>
            <p:ph type="subTitle" idx="1"/>
          </p:nvPr>
        </p:nvSpPr>
        <p:spPr>
          <a:xfrm>
            <a:off x="547688" y="3657600"/>
            <a:ext cx="8089900" cy="2228850"/>
          </a:xfrm>
        </p:spPr>
        <p:txBody>
          <a:bodyPr anchor="ctr" anchorCtr="1"/>
          <a:lstStyle/>
          <a:p>
            <a:pPr eaLnBrk="1" hangingPunct="1">
              <a:lnSpc>
                <a:spcPct val="80000"/>
              </a:lnSpc>
              <a:defRPr/>
            </a:pPr>
            <a:r>
              <a:rPr lang="en-US" sz="2000" dirty="0" err="1" smtClean="0">
                <a:cs typeface="+mn-cs"/>
              </a:rPr>
              <a:t>Anuj</a:t>
            </a:r>
            <a:r>
              <a:rPr lang="en-US" sz="2000" dirty="0" smtClean="0">
                <a:cs typeface="+mn-cs"/>
              </a:rPr>
              <a:t> K </a:t>
            </a:r>
            <a:r>
              <a:rPr lang="en-US" sz="2000" dirty="0" err="1" smtClean="0">
                <a:cs typeface="+mn-cs"/>
              </a:rPr>
              <a:t>Dalal</a:t>
            </a:r>
            <a:r>
              <a:rPr lang="en-US" sz="2000" dirty="0" smtClean="0">
                <a:cs typeface="+mn-cs"/>
              </a:rPr>
              <a:t>, MD, FHM,</a:t>
            </a:r>
            <a:r>
              <a:rPr lang="en-US" sz="2000" b="1" dirty="0" smtClean="0">
                <a:cs typeface="+mn-cs"/>
              </a:rPr>
              <a:t> </a:t>
            </a:r>
            <a:r>
              <a:rPr lang="en-US" sz="2000" dirty="0" smtClean="0">
                <a:cs typeface="+mn-cs"/>
              </a:rPr>
              <a:t>Jeffrey L </a:t>
            </a:r>
            <a:r>
              <a:rPr lang="en-US" sz="2000" dirty="0" err="1" smtClean="0">
                <a:cs typeface="+mn-cs"/>
              </a:rPr>
              <a:t>Schnipper</a:t>
            </a:r>
            <a:r>
              <a:rPr lang="en-US" sz="2000" dirty="0" smtClean="0">
                <a:cs typeface="+mn-cs"/>
              </a:rPr>
              <a:t>, MD, MPH, Eric G Poon, MD, MPH, Kathleen Rossi-</a:t>
            </a:r>
            <a:r>
              <a:rPr lang="en-US" sz="2000" dirty="0" err="1" smtClean="0">
                <a:cs typeface="+mn-cs"/>
              </a:rPr>
              <a:t>Roh</a:t>
            </a:r>
            <a:r>
              <a:rPr lang="en-US" sz="2000" dirty="0" smtClean="0">
                <a:cs typeface="+mn-cs"/>
              </a:rPr>
              <a:t>, MEd, Allison </a:t>
            </a:r>
            <a:r>
              <a:rPr lang="en-US" sz="2000" dirty="0" err="1" smtClean="0">
                <a:cs typeface="+mn-cs"/>
              </a:rPr>
              <a:t>Macleay</a:t>
            </a:r>
            <a:r>
              <a:rPr lang="en-US" sz="2000" dirty="0" smtClean="0">
                <a:cs typeface="+mn-cs"/>
              </a:rPr>
              <a:t>, Deborah H Williams, MHA, Catherine L Liang, MPH, </a:t>
            </a:r>
            <a:r>
              <a:rPr lang="en-US" sz="2000" dirty="0" err="1" smtClean="0">
                <a:cs typeface="+mn-cs"/>
              </a:rPr>
              <a:t>Nyryan</a:t>
            </a:r>
            <a:r>
              <a:rPr lang="en-US" sz="2000" dirty="0" smtClean="0">
                <a:cs typeface="+mn-cs"/>
              </a:rPr>
              <a:t> V </a:t>
            </a:r>
            <a:r>
              <a:rPr lang="en-US" sz="2000" dirty="0" err="1" smtClean="0">
                <a:cs typeface="+mn-cs"/>
              </a:rPr>
              <a:t>Nolido</a:t>
            </a:r>
            <a:r>
              <a:rPr lang="en-US" sz="2000" dirty="0" smtClean="0">
                <a:cs typeface="+mn-cs"/>
              </a:rPr>
              <a:t>, MA, Jonas </a:t>
            </a:r>
            <a:r>
              <a:rPr lang="en-US" sz="2000" dirty="0" err="1" smtClean="0">
                <a:cs typeface="+mn-cs"/>
              </a:rPr>
              <a:t>Budris</a:t>
            </a:r>
            <a:r>
              <a:rPr lang="en-US" sz="2000" dirty="0" smtClean="0">
                <a:cs typeface="+mn-cs"/>
              </a:rPr>
              <a:t>, David W Bates, MD, MSc, Christopher L Roy, MD</a:t>
            </a:r>
          </a:p>
          <a:p>
            <a:pPr eaLnBrk="1" hangingPunct="1">
              <a:lnSpc>
                <a:spcPct val="80000"/>
              </a:lnSpc>
              <a:defRPr/>
            </a:pPr>
            <a:endParaRPr lang="en-US" sz="2000" dirty="0" smtClean="0">
              <a:cs typeface="+mn-cs"/>
            </a:endParaRPr>
          </a:p>
          <a:p>
            <a:pPr eaLnBrk="1" hangingPunct="1">
              <a:lnSpc>
                <a:spcPct val="80000"/>
              </a:lnSpc>
              <a:defRPr/>
            </a:pPr>
            <a:r>
              <a:rPr lang="en-US" sz="2000" dirty="0" smtClean="0">
                <a:cs typeface="+mn-cs"/>
              </a:rPr>
              <a:t>Brigham and Women</a:t>
            </a:r>
            <a:r>
              <a:rPr lang="ja-JP" altLang="en-US" sz="2000" dirty="0" smtClean="0">
                <a:latin typeface="Arial"/>
                <a:cs typeface="+mn-cs"/>
              </a:rPr>
              <a:t>’</a:t>
            </a:r>
            <a:r>
              <a:rPr lang="en-US" sz="2000" dirty="0" smtClean="0">
                <a:cs typeface="+mn-cs"/>
              </a:rPr>
              <a:t>s Hospital</a:t>
            </a:r>
          </a:p>
          <a:p>
            <a:pPr eaLnBrk="1" hangingPunct="1">
              <a:lnSpc>
                <a:spcPct val="80000"/>
              </a:lnSpc>
              <a:defRPr/>
            </a:pPr>
            <a:r>
              <a:rPr lang="en-US" sz="2000" dirty="0" smtClean="0">
                <a:cs typeface="+mn-cs"/>
              </a:rPr>
              <a:t>Partners Healthcare, Inc.</a:t>
            </a:r>
          </a:p>
        </p:txBody>
      </p:sp>
      <p:sp>
        <p:nvSpPr>
          <p:cNvPr id="2058" name="Rectangle 10"/>
          <p:cNvSpPr>
            <a:spLocks noChangeArrowheads="1"/>
          </p:cNvSpPr>
          <p:nvPr/>
        </p:nvSpPr>
        <p:spPr bwMode="auto">
          <a:xfrm>
            <a:off x="533400" y="6172200"/>
            <a:ext cx="8089900" cy="547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nchorCtr="1"/>
          <a:lstStyle/>
          <a:p>
            <a:pPr algn="ctr">
              <a:spcBef>
                <a:spcPct val="20000"/>
              </a:spcBef>
              <a:defRPr/>
            </a:pPr>
            <a:r>
              <a:rPr lang="en-US" sz="1200" i="1">
                <a:cs typeface="+mn-cs"/>
              </a:rPr>
              <a:t>This project was supported by the Brigham and Women</a:t>
            </a:r>
            <a:r>
              <a:rPr lang="ja-JP" altLang="en-US" sz="1200" i="1">
                <a:latin typeface="Arial"/>
                <a:cs typeface="+mn-cs"/>
              </a:rPr>
              <a:t>’</a:t>
            </a:r>
            <a:r>
              <a:rPr lang="en-US" sz="1200" i="1">
                <a:cs typeface="+mn-cs"/>
              </a:rPr>
              <a:t>s Healthcare Information Technology Innovation Program, and grant number R21HS018229 from the Agency for Healthcare Research and Quality. </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1" name="Oval 5"/>
          <p:cNvSpPr>
            <a:spLocks noChangeArrowheads="1"/>
          </p:cNvSpPr>
          <p:nvPr/>
        </p:nvSpPr>
        <p:spPr bwMode="auto">
          <a:xfrm>
            <a:off x="0" y="3200400"/>
            <a:ext cx="2819400" cy="838200"/>
          </a:xfrm>
          <a:prstGeom prst="ellipse">
            <a:avLst/>
          </a:prstGeom>
          <a:noFill/>
          <a:ln w="25400">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 name="Title 1"/>
          <p:cNvSpPr>
            <a:spLocks noGrp="1"/>
          </p:cNvSpPr>
          <p:nvPr>
            <p:ph type="title"/>
          </p:nvPr>
        </p:nvSpPr>
        <p:spPr>
          <a:xfrm>
            <a:off x="457200" y="76200"/>
            <a:ext cx="8229600" cy="1143000"/>
          </a:xfrm>
        </p:spPr>
        <p:txBody>
          <a:bodyPr/>
          <a:lstStyle/>
          <a:p>
            <a:r>
              <a:rPr lang="en-US" sz="2400" b="1" dirty="0">
                <a:solidFill>
                  <a:srgbClr val="0066FF"/>
                </a:solidFill>
              </a:rPr>
              <a:t>Chemistry/Hematology </a:t>
            </a:r>
            <a:r>
              <a:rPr lang="en-US" sz="2400" b="1" dirty="0" smtClean="0">
                <a:solidFill>
                  <a:srgbClr val="0066FF"/>
                </a:solidFill>
              </a:rPr>
              <a:t>Notification</a:t>
            </a:r>
            <a:endParaRPr lang="en-US" sz="2400" dirty="0"/>
          </a:p>
        </p:txBody>
      </p:sp>
      <p:sp>
        <p:nvSpPr>
          <p:cNvPr id="3" name="Content Placeholder 2"/>
          <p:cNvSpPr>
            <a:spLocks noGrp="1"/>
          </p:cNvSpPr>
          <p:nvPr>
            <p:ph idx="1"/>
          </p:nvPr>
        </p:nvSpPr>
        <p:spPr>
          <a:xfrm>
            <a:off x="152400" y="1600200"/>
            <a:ext cx="8839200" cy="5181600"/>
          </a:xfrm>
        </p:spPr>
        <p:txBody>
          <a:bodyPr>
            <a:normAutofit fontScale="25000" lnSpcReduction="20000"/>
          </a:bodyPr>
          <a:lstStyle/>
          <a:p>
            <a:pPr marL="0" indent="0">
              <a:buNone/>
              <a:defRPr/>
            </a:pPr>
            <a:r>
              <a:rPr lang="en-US" b="1" dirty="0"/>
              <a:t>March 31, 2011</a:t>
            </a:r>
          </a:p>
          <a:p>
            <a:pPr marL="0" indent="0">
              <a:buNone/>
              <a:defRPr/>
            </a:pPr>
            <a:r>
              <a:rPr lang="en-US" dirty="0"/>
              <a:t>Dear Dr. HOSPITALIST, M.D.:</a:t>
            </a:r>
          </a:p>
          <a:p>
            <a:pPr marL="0" indent="0">
              <a:buNone/>
              <a:defRPr/>
            </a:pPr>
            <a:r>
              <a:rPr lang="en-US" dirty="0"/>
              <a:t/>
            </a:r>
            <a:br>
              <a:rPr lang="en-US" dirty="0"/>
            </a:br>
            <a:r>
              <a:rPr lang="en-US" dirty="0"/>
              <a:t>DISCHARGED PATIENT (BWH# 12345678), for whom you were the attending of record, was discharged from Brigham and Women's Hospital on 03/27/2011. Some tests from this hospitalization were still pending at the time of discharge. We have listed below 1) tests whose results have been finalized after discharge, and 2) tests whose results are still pending. Chemistry and Hematology test types are included in this service. Radiology, Pathology, and Microbiology test types are available in separate notifications </a:t>
            </a:r>
          </a:p>
          <a:p>
            <a:pPr marL="0" indent="0">
              <a:buNone/>
              <a:defRPr/>
            </a:pPr>
            <a:r>
              <a:rPr lang="en-US" dirty="0"/>
              <a:t/>
            </a:r>
            <a:br>
              <a:rPr lang="en-US" dirty="0"/>
            </a:br>
            <a:r>
              <a:rPr lang="en-US" dirty="0"/>
              <a:t>The patient's PCP, NON-NETWORK PROVIDER, did not receive this notification because s/he does not have a Partners email address listed.</a:t>
            </a:r>
          </a:p>
          <a:p>
            <a:pPr marL="0" indent="0">
              <a:buNone/>
              <a:defRPr/>
            </a:pPr>
            <a:r>
              <a:rPr lang="en-US" dirty="0"/>
              <a:t/>
            </a:r>
            <a:br>
              <a:rPr lang="en-US" dirty="0"/>
            </a:br>
            <a:r>
              <a:rPr lang="en-US" dirty="0"/>
              <a:t>This is a new service we are piloting that we hope you will find to be helpful. Note: Any corrections or changes made after tests are finalized are not captured by this service but are reported per current lab protocol.</a:t>
            </a:r>
          </a:p>
          <a:p>
            <a:pPr marL="0" indent="0">
              <a:buNone/>
              <a:defRPr/>
            </a:pPr>
            <a:r>
              <a:rPr lang="en-US" dirty="0"/>
              <a:t/>
            </a:r>
            <a:br>
              <a:rPr lang="en-US" dirty="0"/>
            </a:br>
            <a:r>
              <a:rPr lang="en-US" dirty="0"/>
              <a:t>Inpatient Attending: HOSPITALIST, M.D. Work Phone: 111-111-1111</a:t>
            </a:r>
            <a:br>
              <a:rPr lang="en-US" dirty="0"/>
            </a:br>
            <a:r>
              <a:rPr lang="en-US" dirty="0"/>
              <a:t>Primary Care Physician: NON-NETWORK PROVIDER, M.D. Work Phone: 222-222-2222</a:t>
            </a:r>
          </a:p>
          <a:p>
            <a:pPr marL="0" indent="0" algn="ctr">
              <a:buNone/>
              <a:defRPr/>
            </a:pPr>
            <a:r>
              <a:rPr lang="en-US" dirty="0"/>
              <a:t/>
            </a:r>
            <a:br>
              <a:rPr lang="en-US" dirty="0"/>
            </a:br>
            <a:r>
              <a:rPr lang="en-US" dirty="0"/>
              <a:t>Status: Results </a:t>
            </a:r>
            <a:r>
              <a:rPr lang="en-US" b="1" u="sng" dirty="0"/>
              <a:t>FINALIZED</a:t>
            </a:r>
          </a:p>
          <a:p>
            <a:pPr marL="0" indent="0" algn="ctr">
              <a:buNone/>
              <a:defRPr/>
            </a:pPr>
            <a:r>
              <a:rPr lang="en-US" b="1" dirty="0"/>
              <a:t>Chemistry</a:t>
            </a:r>
          </a:p>
          <a:p>
            <a:pPr marL="0" indent="0">
              <a:buNone/>
              <a:defRPr/>
            </a:pPr>
            <a:r>
              <a:rPr lang="en-US" dirty="0"/>
              <a:t>Test Name		Results				Normal Range		Date Resulted</a:t>
            </a:r>
          </a:p>
          <a:p>
            <a:pPr marL="0" indent="0">
              <a:buNone/>
              <a:defRPr/>
            </a:pPr>
            <a:endParaRPr lang="en-US" dirty="0"/>
          </a:p>
          <a:p>
            <a:pPr marL="0" indent="0">
              <a:buNone/>
              <a:defRPr/>
            </a:pPr>
            <a:r>
              <a:rPr lang="en-US" dirty="0"/>
              <a:t>ANTI-PROTHROMBIN	3				(0-20 UNITS)		03/30/2011 14:23:00</a:t>
            </a:r>
          </a:p>
          <a:p>
            <a:pPr marL="0" indent="0">
              <a:buNone/>
              <a:defRPr/>
            </a:pPr>
            <a:endParaRPr lang="en-US" dirty="0"/>
          </a:p>
          <a:p>
            <a:pPr marL="0" indent="0">
              <a:buNone/>
              <a:defRPr/>
            </a:pPr>
            <a:r>
              <a:rPr lang="en-US" dirty="0"/>
              <a:t>CARDIOLIPIN IGG	</a:t>
            </a:r>
            <a:r>
              <a:rPr lang="en-US" dirty="0">
                <a:solidFill>
                  <a:srgbClr val="F62626"/>
                </a:solidFill>
              </a:rPr>
              <a:t>16</a:t>
            </a:r>
            <a:r>
              <a:rPr lang="en-US" dirty="0"/>
              <a:t>;METHODOLOGY CHANGE 8/23/99.;PRE CHANGE</a:t>
            </a:r>
          </a:p>
          <a:p>
            <a:pPr marL="0" indent="0">
              <a:buNone/>
              <a:defRPr/>
            </a:pPr>
            <a:r>
              <a:rPr lang="en-US" dirty="0"/>
              <a:t>		REFERENCE RANGE 0-22 GPL, POST CHANGE REFERENCE</a:t>
            </a:r>
          </a:p>
          <a:p>
            <a:pPr marL="0" indent="0">
              <a:buNone/>
              <a:defRPr/>
            </a:pPr>
            <a:r>
              <a:rPr lang="en-US" dirty="0"/>
              <a:t>		RANGE 0-15 GPL.			(0-15 GPL units)	03/29/2011 11:46:00</a:t>
            </a:r>
          </a:p>
          <a:p>
            <a:pPr marL="0" indent="0">
              <a:buNone/>
              <a:defRPr/>
            </a:pPr>
            <a:endParaRPr lang="en-US" dirty="0"/>
          </a:p>
          <a:p>
            <a:pPr marL="0" indent="0">
              <a:buNone/>
              <a:defRPr/>
            </a:pPr>
            <a:r>
              <a:rPr lang="en-US" dirty="0"/>
              <a:t>CARDIOLIPIN IGM	14				(0-15 MPL units)	03/29/2011 11:46:00</a:t>
            </a:r>
          </a:p>
          <a:p>
            <a:pPr marL="0" indent="0">
              <a:buNone/>
              <a:defRPr/>
            </a:pPr>
            <a:endParaRPr lang="en-US" b="1" dirty="0"/>
          </a:p>
          <a:p>
            <a:pPr marL="0" indent="0" algn="ctr">
              <a:buNone/>
              <a:defRPr/>
            </a:pPr>
            <a:r>
              <a:rPr lang="en-US" b="1" dirty="0"/>
              <a:t>Hematology</a:t>
            </a:r>
          </a:p>
          <a:p>
            <a:pPr marL="0" indent="0">
              <a:buNone/>
              <a:defRPr/>
            </a:pPr>
            <a:r>
              <a:rPr lang="en-US" dirty="0"/>
              <a:t>Test Name		Results				Normal Range		Date Resulted</a:t>
            </a:r>
          </a:p>
          <a:p>
            <a:pPr marL="0" indent="0">
              <a:buNone/>
              <a:defRPr/>
            </a:pPr>
            <a:endParaRPr lang="en-US" dirty="0"/>
          </a:p>
          <a:p>
            <a:pPr marL="0" indent="0">
              <a:buNone/>
              <a:defRPr/>
            </a:pPr>
            <a:r>
              <a:rPr lang="en-US" dirty="0"/>
              <a:t>ANTITHROMBIN III</a:t>
            </a:r>
          </a:p>
          <a:p>
            <a:pPr marL="0" indent="0">
              <a:buNone/>
              <a:defRPr/>
            </a:pPr>
            <a:r>
              <a:rPr lang="en-US" dirty="0"/>
              <a:t>FUNCTIONAL		76				(69-127 %)		03/28/2011 11:29:00</a:t>
            </a:r>
          </a:p>
          <a:p>
            <a:pPr marL="0" indent="0">
              <a:buNone/>
              <a:defRPr/>
            </a:pPr>
            <a:endParaRPr lang="en-US" dirty="0"/>
          </a:p>
          <a:p>
            <a:pPr marL="0" indent="0">
              <a:buNone/>
              <a:defRPr/>
            </a:pPr>
            <a:r>
              <a:rPr lang="en-US" dirty="0"/>
              <a:t>APCR (FACTOR 5 LEIDEN)	4.17;NEW REFERENCE RANGE EFFECTIVE 3/19/08;</a:t>
            </a:r>
          </a:p>
          <a:p>
            <a:pPr marL="0" indent="0">
              <a:buNone/>
              <a:defRPr/>
            </a:pPr>
            <a:r>
              <a:rPr lang="en-US" dirty="0"/>
              <a:t>		PREVIOUS REFERENCE RANGE 0.8-2.50		(2.3-15.0 )		03/28/2011 11:21:00</a:t>
            </a:r>
          </a:p>
          <a:p>
            <a:pPr marL="0" indent="0" algn="ctr">
              <a:buNone/>
              <a:defRPr/>
            </a:pPr>
            <a:endParaRPr lang="en-US" dirty="0"/>
          </a:p>
          <a:p>
            <a:pPr marL="0" indent="0" algn="ctr">
              <a:buNone/>
              <a:defRPr/>
            </a:pPr>
            <a:r>
              <a:rPr lang="en-US" dirty="0"/>
              <a:t>Status: Results </a:t>
            </a:r>
            <a:r>
              <a:rPr lang="en-US" b="1" u="sng" dirty="0"/>
              <a:t>PENDING</a:t>
            </a:r>
            <a:endParaRPr lang="en-US" dirty="0"/>
          </a:p>
          <a:p>
            <a:pPr marL="0" indent="0">
              <a:buNone/>
              <a:defRPr/>
            </a:pPr>
            <a:r>
              <a:rPr lang="en-US" dirty="0"/>
              <a:t/>
            </a:r>
            <a:br>
              <a:rPr lang="en-US" dirty="0"/>
            </a:br>
            <a:r>
              <a:rPr lang="en-US" dirty="0"/>
              <a:t>Please email the </a:t>
            </a:r>
            <a:r>
              <a:rPr lang="en-US" dirty="0">
                <a:hlinkClick r:id="rId3" tooltip="mailto:HIPpendingtest@partners.org"/>
              </a:rPr>
              <a:t>BWH Post-Discharge Results Notification Service</a:t>
            </a:r>
            <a:r>
              <a:rPr lang="en-US" dirty="0"/>
              <a:t> for any questions, comments, and concerns related to this alert</a:t>
            </a:r>
            <a:r>
              <a:rPr lang="en-US" dirty="0" smtClean="0"/>
              <a: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dirty="0" smtClean="0">
                <a:cs typeface="+mj-cs"/>
              </a:rPr>
              <a:t>Measures</a:t>
            </a:r>
          </a:p>
        </p:txBody>
      </p:sp>
      <p:sp>
        <p:nvSpPr>
          <p:cNvPr id="45059" name="Rectangle 3"/>
          <p:cNvSpPr>
            <a:spLocks noGrp="1" noChangeArrowheads="1"/>
          </p:cNvSpPr>
          <p:nvPr>
            <p:ph type="body" idx="1"/>
          </p:nvPr>
        </p:nvSpPr>
        <p:spPr>
          <a:xfrm>
            <a:off x="457200" y="1295400"/>
            <a:ext cx="8229600" cy="5029200"/>
          </a:xfrm>
        </p:spPr>
        <p:txBody>
          <a:bodyPr/>
          <a:lstStyle/>
          <a:p>
            <a:pPr eaLnBrk="1" hangingPunct="1">
              <a:defRPr/>
            </a:pPr>
            <a:r>
              <a:rPr lang="en-US" sz="2800" smtClean="0">
                <a:cs typeface="+mn-cs"/>
              </a:rPr>
              <a:t>Background Performance </a:t>
            </a:r>
          </a:p>
          <a:p>
            <a:pPr lvl="1" eaLnBrk="1" hangingPunct="1">
              <a:defRPr/>
            </a:pPr>
            <a:r>
              <a:rPr lang="en-US" sz="2400" smtClean="0"/>
              <a:t>What</a:t>
            </a:r>
            <a:r>
              <a:rPr lang="ja-JP" altLang="en-US" sz="2400" smtClean="0">
                <a:latin typeface="Arial"/>
              </a:rPr>
              <a:t>’</a:t>
            </a:r>
            <a:r>
              <a:rPr lang="en-US" sz="2400" smtClean="0"/>
              <a:t>s happening </a:t>
            </a:r>
            <a:r>
              <a:rPr lang="ja-JP" altLang="en-US" sz="2400" smtClean="0">
                <a:latin typeface="Arial"/>
              </a:rPr>
              <a:t>“</a:t>
            </a:r>
            <a:r>
              <a:rPr lang="en-US" sz="2400" smtClean="0"/>
              <a:t>under-the-hood</a:t>
            </a:r>
            <a:r>
              <a:rPr lang="ja-JP" altLang="en-US" sz="2400" smtClean="0">
                <a:latin typeface="Arial"/>
              </a:rPr>
              <a:t>”</a:t>
            </a:r>
            <a:r>
              <a:rPr lang="en-US" sz="2400" smtClean="0"/>
              <a:t>?</a:t>
            </a:r>
          </a:p>
          <a:p>
            <a:pPr lvl="2" eaLnBrk="1" hangingPunct="1">
              <a:defRPr/>
            </a:pPr>
            <a:r>
              <a:rPr lang="en-US" sz="2000" smtClean="0">
                <a:solidFill>
                  <a:srgbClr val="000000"/>
                </a:solidFill>
              </a:rPr>
              <a:t>TPAD processing: volume, % flagged abnormal, % suppressed by rules</a:t>
            </a:r>
          </a:p>
          <a:p>
            <a:pPr lvl="2" eaLnBrk="1" hangingPunct="1">
              <a:defRPr/>
            </a:pPr>
            <a:r>
              <a:rPr lang="en-US" sz="2000" smtClean="0">
                <a:solidFill>
                  <a:srgbClr val="000000"/>
                </a:solidFill>
              </a:rPr>
              <a:t>Reliability: discharge time, provider identification</a:t>
            </a:r>
            <a:endParaRPr lang="en-US" sz="2000" smtClean="0"/>
          </a:p>
          <a:p>
            <a:pPr eaLnBrk="1" hangingPunct="1">
              <a:defRPr/>
            </a:pPr>
            <a:r>
              <a:rPr lang="en-US" sz="2800" smtClean="0">
                <a:cs typeface="+mn-cs"/>
              </a:rPr>
              <a:t>Email Notification Performance </a:t>
            </a:r>
          </a:p>
          <a:p>
            <a:pPr lvl="1" eaLnBrk="1" hangingPunct="1">
              <a:defRPr/>
            </a:pPr>
            <a:r>
              <a:rPr lang="en-US" sz="2400" smtClean="0"/>
              <a:t>What did physicians see?</a:t>
            </a:r>
          </a:p>
          <a:p>
            <a:pPr lvl="2" eaLnBrk="1" hangingPunct="1">
              <a:defRPr/>
            </a:pPr>
            <a:r>
              <a:rPr lang="en-US" sz="2000" smtClean="0"/>
              <a:t>Volume of notifications by discharged patient, provider, and test type? </a:t>
            </a:r>
          </a:p>
          <a:p>
            <a:pPr eaLnBrk="1" hangingPunct="1">
              <a:defRPr/>
            </a:pPr>
            <a:r>
              <a:rPr lang="en-US" sz="2800" smtClean="0">
                <a:solidFill>
                  <a:srgbClr val="000000"/>
                </a:solidFill>
                <a:cs typeface="+mn-cs"/>
              </a:rPr>
              <a:t>User Satisfaction</a:t>
            </a:r>
          </a:p>
          <a:p>
            <a:pPr lvl="1" eaLnBrk="1" hangingPunct="1">
              <a:defRPr/>
            </a:pPr>
            <a:r>
              <a:rPr lang="en-US" sz="2400" smtClean="0">
                <a:solidFill>
                  <a:srgbClr val="000000"/>
                </a:solidFill>
              </a:rPr>
              <a:t>Surveys to inpatient attending physicians receiving email notifications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059">
                                            <p:txEl>
                                              <p:pRg st="4" end="4"/>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059">
                                            <p:txEl>
                                              <p:pRg st="7" end="7"/>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5059">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5059">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5059">
                                            <p:txEl>
                                              <p:pRg st="3" end="3"/>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5059">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5059">
                                            <p:txEl>
                                              <p:pRg st="6" end="6"/>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505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Background Performance diagram"/>
          <p:cNvGrpSpPr/>
          <p:nvPr/>
        </p:nvGrpSpPr>
        <p:grpSpPr>
          <a:xfrm>
            <a:off x="334963" y="1066800"/>
            <a:ext cx="8809037" cy="5540375"/>
            <a:chOff x="334963" y="1066800"/>
            <a:chExt cx="8809037" cy="5540375"/>
          </a:xfrm>
        </p:grpSpPr>
        <p:sp>
          <p:nvSpPr>
            <p:cNvPr id="95252" name="AutoShape 20"/>
            <p:cNvSpPr>
              <a:spLocks/>
            </p:cNvSpPr>
            <p:nvPr/>
          </p:nvSpPr>
          <p:spPr bwMode="auto">
            <a:xfrm>
              <a:off x="1447800" y="1066800"/>
              <a:ext cx="5356225" cy="457200"/>
            </a:xfrm>
            <a:prstGeom prst="accentCallout2">
              <a:avLst>
                <a:gd name="adj1" fmla="val 25000"/>
                <a:gd name="adj2" fmla="val -1421"/>
                <a:gd name="adj3" fmla="val 25000"/>
                <a:gd name="adj4" fmla="val -4505"/>
                <a:gd name="adj5" fmla="val 120139"/>
                <a:gd name="adj6" fmla="val -7528"/>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119063" indent="-119063">
                <a:defRPr/>
              </a:pPr>
              <a:r>
                <a:rPr lang="en-US">
                  <a:cs typeface="+mn-cs"/>
                </a:rPr>
                <a:t>83 discharged patients (~ 1 month, general medicine, cardiology)</a:t>
              </a:r>
            </a:p>
            <a:p>
              <a:pPr marL="119063" indent="-119063">
                <a:buFontTx/>
                <a:buChar char="•"/>
                <a:defRPr/>
              </a:pPr>
              <a:r>
                <a:rPr lang="en-US">
                  <a:cs typeface="+mn-cs"/>
                </a:rPr>
                <a:t>1 incorrect discharge time stamp</a:t>
              </a:r>
            </a:p>
          </p:txBody>
        </p:sp>
        <p:sp>
          <p:nvSpPr>
            <p:cNvPr id="95253" name="AutoShape 21"/>
            <p:cNvSpPr>
              <a:spLocks/>
            </p:cNvSpPr>
            <p:nvPr/>
          </p:nvSpPr>
          <p:spPr bwMode="auto">
            <a:xfrm>
              <a:off x="5181600" y="1600200"/>
              <a:ext cx="3962400" cy="876300"/>
            </a:xfrm>
            <a:prstGeom prst="accentCallout1">
              <a:avLst>
                <a:gd name="adj1" fmla="val 13042"/>
                <a:gd name="adj2" fmla="val -1921"/>
                <a:gd name="adj3" fmla="val 147282"/>
                <a:gd name="adj4" fmla="val -31051"/>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119063" indent="-119063">
                <a:defRPr/>
              </a:pPr>
              <a:r>
                <a:rPr lang="en-US">
                  <a:cs typeface="+mn-cs"/>
                </a:rPr>
                <a:t>Detected 405 chem/heme TPADs</a:t>
              </a:r>
            </a:p>
            <a:p>
              <a:pPr marL="119063" indent="-119063">
                <a:buFontTx/>
                <a:buChar char="•"/>
                <a:defRPr/>
              </a:pPr>
              <a:r>
                <a:rPr lang="en-US">
                  <a:cs typeface="+mn-cs"/>
                </a:rPr>
                <a:t>4.9 per patient</a:t>
              </a:r>
            </a:p>
            <a:p>
              <a:pPr marL="119063" indent="-119063">
                <a:buFontTx/>
                <a:buChar char="•"/>
                <a:defRPr/>
              </a:pPr>
              <a:r>
                <a:rPr lang="en-US">
                  <a:cs typeface="+mn-cs"/>
                </a:rPr>
                <a:t>264 chemistry (65%), 141 hematology (35%)</a:t>
              </a:r>
            </a:p>
            <a:p>
              <a:pPr marL="119063" indent="-119063">
                <a:buFontTx/>
                <a:buChar char="•"/>
                <a:defRPr/>
              </a:pPr>
              <a:r>
                <a:rPr lang="en-US">
                  <a:cs typeface="+mn-cs"/>
                </a:rPr>
                <a:t>73 flagged abnormal (18%)</a:t>
              </a:r>
            </a:p>
          </p:txBody>
        </p:sp>
        <p:sp>
          <p:nvSpPr>
            <p:cNvPr id="95256" name="AutoShape 24"/>
            <p:cNvSpPr>
              <a:spLocks/>
            </p:cNvSpPr>
            <p:nvPr/>
          </p:nvSpPr>
          <p:spPr bwMode="auto">
            <a:xfrm>
              <a:off x="6858000" y="2819400"/>
              <a:ext cx="2133600" cy="762000"/>
            </a:xfrm>
            <a:prstGeom prst="accentCallout1">
              <a:avLst>
                <a:gd name="adj1" fmla="val 15000"/>
                <a:gd name="adj2" fmla="val -3569"/>
                <a:gd name="adj3" fmla="val 69167"/>
                <a:gd name="adj4" fmla="val -22917"/>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a:cs typeface="+mn-cs"/>
                </a:rPr>
                <a:t>Suppressed 19 (4.7%, 19/405), all hematology</a:t>
              </a:r>
            </a:p>
          </p:txBody>
        </p:sp>
        <p:sp>
          <p:nvSpPr>
            <p:cNvPr id="95257" name="AutoShape 25"/>
            <p:cNvSpPr>
              <a:spLocks/>
            </p:cNvSpPr>
            <p:nvPr/>
          </p:nvSpPr>
          <p:spPr bwMode="auto">
            <a:xfrm>
              <a:off x="4953000" y="4648200"/>
              <a:ext cx="3962400" cy="762000"/>
            </a:xfrm>
            <a:prstGeom prst="accentCallout1">
              <a:avLst>
                <a:gd name="adj1" fmla="val 15000"/>
                <a:gd name="adj2" fmla="val -1921"/>
                <a:gd name="adj3" fmla="val 136250"/>
                <a:gd name="adj4" fmla="val -1238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119063" indent="-119063">
                <a:defRPr/>
              </a:pPr>
              <a:r>
                <a:rPr lang="en-US">
                  <a:cs typeface="+mn-cs"/>
                </a:rPr>
                <a:t>136 emails triggered</a:t>
              </a:r>
            </a:p>
            <a:p>
              <a:pPr marL="119063" indent="-119063">
                <a:buFontTx/>
                <a:buChar char="•"/>
                <a:defRPr/>
              </a:pPr>
              <a:r>
                <a:rPr lang="en-US">
                  <a:cs typeface="+mn-cs"/>
                </a:rPr>
                <a:t>~1.7 alerts per discharged patient (136/82)</a:t>
              </a:r>
            </a:p>
            <a:p>
              <a:pPr marL="119063" indent="-119063">
                <a:buFontTx/>
                <a:buChar char="•"/>
                <a:defRPr/>
              </a:pPr>
              <a:r>
                <a:rPr lang="en-US">
                  <a:cs typeface="+mn-cs"/>
                </a:rPr>
                <a:t>2 or more emails on 34% (28/82)</a:t>
              </a:r>
            </a:p>
          </p:txBody>
        </p:sp>
        <p:sp>
          <p:nvSpPr>
            <p:cNvPr id="95274" name="AutoShape 42"/>
            <p:cNvSpPr>
              <a:spLocks noChangeArrowheads="1"/>
            </p:cNvSpPr>
            <p:nvPr/>
          </p:nvSpPr>
          <p:spPr bwMode="auto">
            <a:xfrm>
              <a:off x="2482850" y="3025775"/>
              <a:ext cx="1371600" cy="685800"/>
            </a:xfrm>
            <a:prstGeom prst="flowChartProcess">
              <a:avLst/>
            </a:prstGeom>
            <a:solidFill>
              <a:srgbClr val="1EB4D7"/>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en-US" sz="1100" b="1">
                  <a:cs typeface="+mn-cs"/>
                </a:rPr>
                <a:t>Files TPADs in a queue</a:t>
              </a:r>
            </a:p>
          </p:txBody>
        </p:sp>
        <p:sp>
          <p:nvSpPr>
            <p:cNvPr id="95275" name="AutoShape 43"/>
            <p:cNvSpPr>
              <a:spLocks noChangeArrowheads="1"/>
            </p:cNvSpPr>
            <p:nvPr/>
          </p:nvSpPr>
          <p:spPr bwMode="auto">
            <a:xfrm>
              <a:off x="2482850" y="1730375"/>
              <a:ext cx="1371600" cy="685800"/>
            </a:xfrm>
            <a:prstGeom prst="flowChartProcess">
              <a:avLst/>
            </a:prstGeom>
            <a:solidFill>
              <a:srgbClr val="1EB4D7"/>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en-US" sz="1100" b="1">
                  <a:cs typeface="+mn-cs"/>
                </a:rPr>
                <a:t>Identifies providers from administrative databases</a:t>
              </a:r>
            </a:p>
          </p:txBody>
        </p:sp>
        <p:sp>
          <p:nvSpPr>
            <p:cNvPr id="95276" name="AutoShape 44"/>
            <p:cNvSpPr>
              <a:spLocks noChangeArrowheads="1"/>
            </p:cNvSpPr>
            <p:nvPr/>
          </p:nvSpPr>
          <p:spPr bwMode="auto">
            <a:xfrm>
              <a:off x="2482850" y="4397375"/>
              <a:ext cx="1371600" cy="685800"/>
            </a:xfrm>
            <a:prstGeom prst="flowChartProcess">
              <a:avLst/>
            </a:prstGeom>
            <a:solidFill>
              <a:srgbClr val="1EB4D7"/>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en-US" sz="1100" b="1">
                  <a:cs typeface="+mn-cs"/>
                </a:rPr>
                <a:t>Updates status of TPADs at 12:01 AM</a:t>
              </a:r>
            </a:p>
          </p:txBody>
        </p:sp>
        <p:sp>
          <p:nvSpPr>
            <p:cNvPr id="95277" name="AutoShape 45"/>
            <p:cNvSpPr>
              <a:spLocks noChangeArrowheads="1"/>
            </p:cNvSpPr>
            <p:nvPr/>
          </p:nvSpPr>
          <p:spPr bwMode="auto">
            <a:xfrm>
              <a:off x="2392363" y="5692775"/>
              <a:ext cx="1600200" cy="914400"/>
            </a:xfrm>
            <a:prstGeom prst="flowChartDecision">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en-US" sz="1100" b="1">
                  <a:cs typeface="+mn-cs"/>
                </a:rPr>
                <a:t>Any TPAD finalized?</a:t>
              </a:r>
            </a:p>
          </p:txBody>
        </p:sp>
        <p:sp>
          <p:nvSpPr>
            <p:cNvPr id="95278" name="Oval 46"/>
            <p:cNvSpPr>
              <a:spLocks noChangeArrowheads="1"/>
            </p:cNvSpPr>
            <p:nvPr/>
          </p:nvSpPr>
          <p:spPr bwMode="auto">
            <a:xfrm>
              <a:off x="334963" y="1730375"/>
              <a:ext cx="1371600" cy="685800"/>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en-US" sz="1100" b="1">
                  <a:cs typeface="+mn-cs"/>
                </a:rPr>
                <a:t>Discharge</a:t>
              </a:r>
            </a:p>
            <a:p>
              <a:pPr algn="ctr">
                <a:defRPr/>
              </a:pPr>
              <a:r>
                <a:rPr lang="en-US" sz="1100" b="1">
                  <a:cs typeface="+mn-cs"/>
                </a:rPr>
                <a:t>time entered by unit clerk</a:t>
              </a:r>
            </a:p>
          </p:txBody>
        </p:sp>
        <p:sp>
          <p:nvSpPr>
            <p:cNvPr id="95279" name="AutoShape 47"/>
            <p:cNvSpPr>
              <a:spLocks noChangeArrowheads="1"/>
            </p:cNvSpPr>
            <p:nvPr/>
          </p:nvSpPr>
          <p:spPr bwMode="auto">
            <a:xfrm flipV="1">
              <a:off x="1477963" y="4473575"/>
              <a:ext cx="762000" cy="1752600"/>
            </a:xfrm>
            <a:prstGeom prst="curvedRightArrow">
              <a:avLst>
                <a:gd name="adj1" fmla="val 19571"/>
                <a:gd name="adj2" fmla="val 65422"/>
                <a:gd name="adj3" fmla="val 15690"/>
              </a:avLst>
            </a:prstGeom>
            <a:solidFill>
              <a:srgbClr val="00BEA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5280" name="AutoShape 48"/>
            <p:cNvSpPr>
              <a:spLocks noChangeArrowheads="1"/>
            </p:cNvSpPr>
            <p:nvPr/>
          </p:nvSpPr>
          <p:spPr bwMode="auto">
            <a:xfrm>
              <a:off x="3078163" y="3863975"/>
              <a:ext cx="228600" cy="457200"/>
            </a:xfrm>
            <a:prstGeom prst="downArrow">
              <a:avLst>
                <a:gd name="adj1" fmla="val 50000"/>
                <a:gd name="adj2" fmla="val 50000"/>
              </a:avLst>
            </a:prstGeom>
            <a:solidFill>
              <a:srgbClr val="00BEA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5281" name="AutoShape 49"/>
            <p:cNvSpPr>
              <a:spLocks noChangeArrowheads="1"/>
            </p:cNvSpPr>
            <p:nvPr/>
          </p:nvSpPr>
          <p:spPr bwMode="auto">
            <a:xfrm>
              <a:off x="3078163" y="5159375"/>
              <a:ext cx="228600" cy="457200"/>
            </a:xfrm>
            <a:prstGeom prst="downArrow">
              <a:avLst>
                <a:gd name="adj1" fmla="val 50000"/>
                <a:gd name="adj2" fmla="val 50000"/>
              </a:avLst>
            </a:prstGeom>
            <a:solidFill>
              <a:srgbClr val="00BEA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5282" name="AutoShape 50"/>
            <p:cNvSpPr>
              <a:spLocks noChangeArrowheads="1"/>
            </p:cNvSpPr>
            <p:nvPr/>
          </p:nvSpPr>
          <p:spPr bwMode="auto">
            <a:xfrm>
              <a:off x="4127500" y="6030913"/>
              <a:ext cx="731838" cy="228600"/>
            </a:xfrm>
            <a:prstGeom prst="rightArrow">
              <a:avLst>
                <a:gd name="adj1" fmla="val 50000"/>
                <a:gd name="adj2" fmla="val 80035"/>
              </a:avLst>
            </a:prstGeom>
            <a:solidFill>
              <a:srgbClr val="00BEA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5283" name="AutoShape 51"/>
            <p:cNvSpPr>
              <a:spLocks noChangeArrowheads="1"/>
            </p:cNvSpPr>
            <p:nvPr/>
          </p:nvSpPr>
          <p:spPr bwMode="auto">
            <a:xfrm>
              <a:off x="3078163" y="2492375"/>
              <a:ext cx="228600" cy="457200"/>
            </a:xfrm>
            <a:prstGeom prst="downArrow">
              <a:avLst>
                <a:gd name="adj1" fmla="val 50000"/>
                <a:gd name="adj2" fmla="val 50000"/>
              </a:avLst>
            </a:prstGeom>
            <a:solidFill>
              <a:srgbClr val="00BEA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5284" name="AutoShape 52"/>
            <p:cNvSpPr>
              <a:spLocks noChangeArrowheads="1"/>
            </p:cNvSpPr>
            <p:nvPr/>
          </p:nvSpPr>
          <p:spPr bwMode="auto">
            <a:xfrm>
              <a:off x="5041900" y="5845175"/>
              <a:ext cx="1371600" cy="685800"/>
            </a:xfrm>
            <a:prstGeom prst="flowChartTerminator">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100" b="1">
                  <a:cs typeface="+mn-cs"/>
                </a:rPr>
                <a:t>Email sent:</a:t>
              </a:r>
            </a:p>
            <a:p>
              <a:pPr algn="ctr">
                <a:defRPr/>
              </a:pPr>
              <a:r>
                <a:rPr lang="en-US" sz="1100" b="1">
                  <a:cs typeface="+mn-cs"/>
                </a:rPr>
                <a:t>TO Attending</a:t>
              </a:r>
            </a:p>
            <a:p>
              <a:pPr algn="ctr">
                <a:defRPr/>
              </a:pPr>
              <a:r>
                <a:rPr lang="en-US" sz="1100" b="1">
                  <a:cs typeface="+mn-cs"/>
                </a:rPr>
                <a:t>CC PCP (network)</a:t>
              </a:r>
            </a:p>
          </p:txBody>
        </p:sp>
        <p:sp>
          <p:nvSpPr>
            <p:cNvPr id="95285" name="Text Box 53"/>
            <p:cNvSpPr txBox="1">
              <a:spLocks noChangeArrowheads="1"/>
            </p:cNvSpPr>
            <p:nvPr/>
          </p:nvSpPr>
          <p:spPr bwMode="auto">
            <a:xfrm>
              <a:off x="4175125" y="5746750"/>
              <a:ext cx="5667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b="1">
                  <a:cs typeface="+mn-cs"/>
                </a:rPr>
                <a:t>YES</a:t>
              </a:r>
            </a:p>
          </p:txBody>
        </p:sp>
        <p:sp>
          <p:nvSpPr>
            <p:cNvPr id="95286" name="AutoShape 54"/>
            <p:cNvSpPr>
              <a:spLocks noChangeArrowheads="1"/>
            </p:cNvSpPr>
            <p:nvPr/>
          </p:nvSpPr>
          <p:spPr bwMode="auto">
            <a:xfrm>
              <a:off x="1858963" y="1958975"/>
              <a:ext cx="457200" cy="228600"/>
            </a:xfrm>
            <a:prstGeom prst="rightArrow">
              <a:avLst>
                <a:gd name="adj1" fmla="val 50000"/>
                <a:gd name="adj2" fmla="val 50000"/>
              </a:avLst>
            </a:prstGeom>
            <a:solidFill>
              <a:srgbClr val="00BEA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5287" name="AutoShape 55"/>
            <p:cNvSpPr>
              <a:spLocks noChangeArrowheads="1"/>
            </p:cNvSpPr>
            <p:nvPr/>
          </p:nvSpPr>
          <p:spPr bwMode="auto">
            <a:xfrm>
              <a:off x="5135563" y="3025775"/>
              <a:ext cx="1143000" cy="685800"/>
            </a:xfrm>
            <a:prstGeom prst="flowChartAlternateProcess">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en-US" sz="1100" b="1">
                  <a:cs typeface="+mn-cs"/>
                </a:rPr>
                <a:t>Excludes selected TPADs</a:t>
              </a:r>
            </a:p>
          </p:txBody>
        </p:sp>
        <p:sp>
          <p:nvSpPr>
            <p:cNvPr id="95288" name="AutoShape 56"/>
            <p:cNvSpPr>
              <a:spLocks noChangeArrowheads="1"/>
            </p:cNvSpPr>
            <p:nvPr/>
          </p:nvSpPr>
          <p:spPr bwMode="auto">
            <a:xfrm>
              <a:off x="4127500" y="3254375"/>
              <a:ext cx="731838" cy="228600"/>
            </a:xfrm>
            <a:prstGeom prst="leftRightArrow">
              <a:avLst>
                <a:gd name="adj1" fmla="val 50000"/>
                <a:gd name="adj2" fmla="val 64028"/>
              </a:avLst>
            </a:prstGeom>
            <a:solidFill>
              <a:srgbClr val="FFFF99"/>
            </a:solidFill>
            <a:ln w="9525">
              <a:solidFill>
                <a:schemeClr val="tx1"/>
              </a:solidFill>
              <a:prstDash val="dash"/>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2" name="Title 1"/>
          <p:cNvSpPr>
            <a:spLocks noGrp="1"/>
          </p:cNvSpPr>
          <p:nvPr>
            <p:ph type="title" idx="4294967295"/>
          </p:nvPr>
        </p:nvSpPr>
        <p:spPr/>
        <p:txBody>
          <a:bodyPr/>
          <a:lstStyle/>
          <a:p>
            <a:pPr rtl="0" fontAlgn="base"/>
            <a:r>
              <a:rPr lang="en-US" sz="4000" kern="1200" dirty="0" smtClean="0">
                <a:solidFill>
                  <a:srgbClr val="000000"/>
                </a:solidFill>
                <a:effectLst/>
                <a:latin typeface="Arial"/>
                <a:ea typeface="ＭＳ Ｐゴシック"/>
                <a:cs typeface="ＭＳ Ｐゴシック"/>
              </a:rPr>
              <a:t>Background Performance</a:t>
            </a:r>
            <a:endParaRPr lang="en-US" dirty="0" smtClean="0">
              <a:effectLst/>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1" name="Rectangle 3"/>
          <p:cNvSpPr>
            <a:spLocks noGrp="1" noChangeArrowheads="1"/>
          </p:cNvSpPr>
          <p:nvPr>
            <p:ph type="body" idx="1"/>
          </p:nvPr>
        </p:nvSpPr>
        <p:spPr>
          <a:xfrm>
            <a:off x="457200" y="1600200"/>
            <a:ext cx="8229600" cy="4800600"/>
          </a:xfrm>
        </p:spPr>
        <p:txBody>
          <a:bodyPr/>
          <a:lstStyle/>
          <a:p>
            <a:pPr eaLnBrk="1" hangingPunct="1">
              <a:lnSpc>
                <a:spcPct val="90000"/>
              </a:lnSpc>
              <a:defRPr/>
            </a:pPr>
            <a:r>
              <a:rPr lang="en-US" sz="2800" smtClean="0">
                <a:cs typeface="+mn-cs"/>
              </a:rPr>
              <a:t>One incorrectly entered discharge time stamp (1.2%, 1/83) </a:t>
            </a:r>
          </a:p>
          <a:p>
            <a:pPr lvl="1" eaLnBrk="1" hangingPunct="1">
              <a:lnSpc>
                <a:spcPct val="90000"/>
              </a:lnSpc>
              <a:defRPr/>
            </a:pPr>
            <a:r>
              <a:rPr lang="en-US" sz="2400" smtClean="0"/>
              <a:t>Unit clerk inadvertently </a:t>
            </a:r>
            <a:r>
              <a:rPr lang="ja-JP" altLang="en-US" sz="2400" smtClean="0">
                <a:latin typeface="Arial"/>
              </a:rPr>
              <a:t>“</a:t>
            </a:r>
            <a:r>
              <a:rPr lang="en-US" sz="2400" smtClean="0"/>
              <a:t>discharged</a:t>
            </a:r>
            <a:r>
              <a:rPr lang="ja-JP" altLang="en-US" sz="2400" smtClean="0">
                <a:latin typeface="Arial"/>
              </a:rPr>
              <a:t>”</a:t>
            </a:r>
            <a:r>
              <a:rPr lang="en-US" sz="2400" smtClean="0"/>
              <a:t> patient on Day 4 of 10-day hospitalization</a:t>
            </a:r>
          </a:p>
          <a:p>
            <a:pPr lvl="2" eaLnBrk="1" hangingPunct="1">
              <a:lnSpc>
                <a:spcPct val="90000"/>
              </a:lnSpc>
              <a:defRPr/>
            </a:pPr>
            <a:r>
              <a:rPr lang="en-US" sz="2000" smtClean="0"/>
              <a:t>Detected 510 TPADs (249 chem, 261 heme)!</a:t>
            </a:r>
          </a:p>
          <a:p>
            <a:pPr lvl="1" eaLnBrk="1" hangingPunct="1">
              <a:lnSpc>
                <a:spcPct val="90000"/>
              </a:lnSpc>
              <a:defRPr/>
            </a:pPr>
            <a:r>
              <a:rPr lang="en-US" sz="2400" smtClean="0"/>
              <a:t>Triggered 9 emails!</a:t>
            </a:r>
          </a:p>
          <a:p>
            <a:pPr lvl="1" eaLnBrk="1" hangingPunct="1">
              <a:lnSpc>
                <a:spcPct val="90000"/>
              </a:lnSpc>
              <a:defRPr/>
            </a:pPr>
            <a:r>
              <a:rPr lang="en-US" sz="2400" smtClean="0"/>
              <a:t>A rare event</a:t>
            </a:r>
          </a:p>
          <a:p>
            <a:pPr eaLnBrk="1" hangingPunct="1">
              <a:lnSpc>
                <a:spcPct val="90000"/>
              </a:lnSpc>
              <a:defRPr/>
            </a:pPr>
            <a:r>
              <a:rPr lang="en-US" sz="2800" smtClean="0">
                <a:cs typeface="+mn-cs"/>
              </a:rPr>
              <a:t>3 responses from physicians (on 3 distinct patients) claiming email sent to incorrect provider (3.6%, 3/83)</a:t>
            </a:r>
          </a:p>
          <a:p>
            <a:pPr lvl="1" eaLnBrk="1" hangingPunct="1">
              <a:lnSpc>
                <a:spcPct val="90000"/>
              </a:lnSpc>
              <a:defRPr/>
            </a:pPr>
            <a:r>
              <a:rPr lang="en-US" sz="2400" smtClean="0"/>
              <a:t>2 from Inpatient Attending</a:t>
            </a:r>
          </a:p>
          <a:p>
            <a:pPr lvl="1" eaLnBrk="1" hangingPunct="1">
              <a:lnSpc>
                <a:spcPct val="90000"/>
              </a:lnSpc>
              <a:defRPr/>
            </a:pPr>
            <a:r>
              <a:rPr lang="en-US" sz="2400" smtClean="0"/>
              <a:t>1 from PCP</a:t>
            </a:r>
          </a:p>
        </p:txBody>
      </p:sp>
      <p:pic>
        <p:nvPicPr>
          <p:cNvPr id="63492" name="Picture 4" descr="image001"/>
          <p:cNvPicPr>
            <a:picLocks noChangeAspect="1" noChangeArrowheads="1"/>
          </p:cNvPicPr>
          <p:nvPr/>
        </p:nvPicPr>
        <p:blipFill>
          <a:blip r:embed="rId3">
            <a:extLst>
              <a:ext uri="{28A0092B-C50C-407E-A947-70E740481C1C}">
                <a14:useLocalDpi xmlns:a14="http://schemas.microsoft.com/office/drawing/2010/main" val="0"/>
              </a:ext>
            </a:extLst>
          </a:blip>
          <a:srcRect l="-931" t="-2417" r="-931" b="-7249"/>
          <a:stretch>
            <a:fillRect/>
          </a:stretch>
        </p:blipFill>
        <p:spPr bwMode="auto">
          <a:xfrm>
            <a:off x="7391400" y="152400"/>
            <a:ext cx="1600200" cy="665163"/>
          </a:xfrm>
          <a:prstGeom prst="rect">
            <a:avLst/>
          </a:prstGeom>
          <a:solidFill>
            <a:schemeClr val="bg1"/>
          </a:solidFill>
          <a:effectLst>
            <a:outerShdw blurRad="63500" dist="107763" dir="2700000" algn="ctr" rotWithShape="0">
              <a:schemeClr val="folHlink">
                <a:alpha val="74998"/>
              </a:schemeClr>
            </a:outerShdw>
          </a:effectLst>
        </p:spPr>
      </p:pic>
      <p:pic>
        <p:nvPicPr>
          <p:cNvPr id="6349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52400"/>
            <a:ext cx="6096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3497" name="Rectangle 9"/>
          <p:cNvSpPr>
            <a:spLocks noGrp="1" noChangeArrowheads="1"/>
          </p:cNvSpPr>
          <p:nvPr>
            <p:ph type="title"/>
          </p:nvPr>
        </p:nvSpPr>
        <p:spPr/>
        <p:txBody>
          <a:bodyPr/>
          <a:lstStyle/>
          <a:p>
            <a:pPr eaLnBrk="1" hangingPunct="1">
              <a:defRPr/>
            </a:pPr>
            <a:r>
              <a:rPr lang="en-US" sz="4000" dirty="0" smtClean="0">
                <a:cs typeface="+mj-cs"/>
              </a:rPr>
              <a:t>Background Performance</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49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349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349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349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3491">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3491">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349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91" name="Text Box 43"/>
          <p:cNvSpPr txBox="1">
            <a:spLocks noChangeArrowheads="1"/>
          </p:cNvSpPr>
          <p:nvPr/>
        </p:nvSpPr>
        <p:spPr bwMode="auto">
          <a:xfrm>
            <a:off x="0" y="60960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800">
                <a:cs typeface="+mn-cs"/>
              </a:rPr>
              <a:t>Email notifications sent to providers of 95 discharged patients with all TPADs finalized</a:t>
            </a:r>
          </a:p>
        </p:txBody>
      </p:sp>
      <p:graphicFrame>
        <p:nvGraphicFramePr>
          <p:cNvPr id="29699" name="Object 52" descr="Email bounce backs:&#10; 15 “out of office” responses (11 providers)&#10; 7 “undeliverable messages” (4 providers)&#10;"/>
          <p:cNvGraphicFramePr>
            <a:graphicFrameLocks noChangeAspect="1"/>
          </p:cNvGraphicFramePr>
          <p:nvPr>
            <p:ph/>
            <p:extLst>
              <p:ext uri="{D42A27DB-BD31-4B8C-83A1-F6EECF244321}">
                <p14:modId xmlns:p14="http://schemas.microsoft.com/office/powerpoint/2010/main" val="896721409"/>
              </p:ext>
            </p:extLst>
          </p:nvPr>
        </p:nvGraphicFramePr>
        <p:xfrm>
          <a:off x="762000" y="914400"/>
          <a:ext cx="7696200" cy="5165725"/>
        </p:xfrm>
        <a:graphic>
          <a:graphicData uri="http://schemas.openxmlformats.org/presentationml/2006/ole">
            <mc:AlternateContent xmlns:mc="http://schemas.openxmlformats.org/markup-compatibility/2006">
              <mc:Choice xmlns:v="urn:schemas-microsoft-com:vml" Requires="v">
                <p:oleObj spid="_x0000_s29707" name="Chart" r:id="rId4" imgW="11791950" imgH="9258300" progId="Excel.Chart.8">
                  <p:embed/>
                </p:oleObj>
              </mc:Choice>
              <mc:Fallback>
                <p:oleObj name="Chart" r:id="rId4" imgW="11791950" imgH="9258300" progId="Excel.Chart.8">
                  <p:embed/>
                  <p:pic>
                    <p:nvPicPr>
                      <p:cNvPr id="0" name="Object 52"/>
                      <p:cNvPicPr>
                        <a:picLocks noChangeAspect="1" noChangeArrowheads="1"/>
                      </p:cNvPicPr>
                      <p:nvPr/>
                    </p:nvPicPr>
                    <p:blipFill>
                      <a:blip r:embed="rId5">
                        <a:extLst>
                          <a:ext uri="{28A0092B-C50C-407E-A947-70E740481C1C}">
                            <a14:useLocalDpi xmlns:a14="http://schemas.microsoft.com/office/drawing/2010/main" val="0"/>
                          </a:ext>
                        </a:extLst>
                      </a:blip>
                      <a:srcRect l="937" t="14839" r="16251" b="3120"/>
                      <a:stretch>
                        <a:fillRect/>
                      </a:stretch>
                    </p:blipFill>
                    <p:spPr bwMode="auto">
                      <a:xfrm>
                        <a:off x="762000" y="914400"/>
                        <a:ext cx="7696200" cy="516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704" name="AutoShape 56"/>
          <p:cNvSpPr>
            <a:spLocks noChangeArrowheads="1"/>
          </p:cNvSpPr>
          <p:nvPr/>
        </p:nvSpPr>
        <p:spPr bwMode="auto">
          <a:xfrm>
            <a:off x="5943600" y="1295400"/>
            <a:ext cx="533400" cy="228600"/>
          </a:xfrm>
          <a:prstGeom prst="rightArrow">
            <a:avLst>
              <a:gd name="adj1" fmla="val 50000"/>
              <a:gd name="adj2" fmla="val 58333"/>
            </a:avLst>
          </a:prstGeom>
          <a:solidFill>
            <a:srgbClr val="0997C3"/>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7705" name="Line 57"/>
          <p:cNvSpPr>
            <a:spLocks noChangeShapeType="1"/>
          </p:cNvSpPr>
          <p:nvPr/>
        </p:nvSpPr>
        <p:spPr bwMode="auto">
          <a:xfrm>
            <a:off x="4876800" y="1371600"/>
            <a:ext cx="0" cy="16764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7707" name="Line 59"/>
          <p:cNvSpPr>
            <a:spLocks noChangeShapeType="1"/>
          </p:cNvSpPr>
          <p:nvPr/>
        </p:nvSpPr>
        <p:spPr bwMode="auto">
          <a:xfrm>
            <a:off x="4495800" y="1371600"/>
            <a:ext cx="7620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7709" name="Text Box 61"/>
          <p:cNvSpPr txBox="1">
            <a:spLocks noChangeArrowheads="1"/>
          </p:cNvSpPr>
          <p:nvPr/>
        </p:nvSpPr>
        <p:spPr bwMode="auto">
          <a:xfrm>
            <a:off x="4953000" y="2133600"/>
            <a:ext cx="1676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200">
                <a:cs typeface="+mn-cs"/>
              </a:rPr>
              <a:t>Non-network PCPs</a:t>
            </a:r>
          </a:p>
        </p:txBody>
      </p:sp>
      <p:sp>
        <p:nvSpPr>
          <p:cNvPr id="27710" name="Text Box 62"/>
          <p:cNvSpPr txBox="1">
            <a:spLocks noChangeArrowheads="1"/>
          </p:cNvSpPr>
          <p:nvPr/>
        </p:nvSpPr>
        <p:spPr bwMode="auto">
          <a:xfrm>
            <a:off x="1600200" y="990600"/>
            <a:ext cx="2895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cs typeface="+mn-cs"/>
              </a:rPr>
              <a:t>1.6 alerts per discharged patient</a:t>
            </a:r>
          </a:p>
        </p:txBody>
      </p:sp>
      <p:sp>
        <p:nvSpPr>
          <p:cNvPr id="2" name="Title 1"/>
          <p:cNvSpPr>
            <a:spLocks noGrp="1"/>
          </p:cNvSpPr>
          <p:nvPr>
            <p:ph type="title" idx="4294967295"/>
          </p:nvPr>
        </p:nvSpPr>
        <p:spPr/>
        <p:txBody>
          <a:bodyPr/>
          <a:lstStyle/>
          <a:p>
            <a:pPr rtl="0" fontAlgn="base"/>
            <a:r>
              <a:rPr lang="en-US" sz="2400" kern="1200" dirty="0" smtClean="0">
                <a:solidFill>
                  <a:srgbClr val="000000"/>
                </a:solidFill>
                <a:effectLst/>
                <a:latin typeface="Arial"/>
                <a:ea typeface="ＭＳ Ｐゴシック"/>
                <a:cs typeface="ＭＳ Ｐゴシック"/>
              </a:rPr>
              <a:t>Email Notifications By Discharged Patient</a:t>
            </a:r>
            <a:endParaRPr lang="en-US" sz="2400" dirty="0" smtClean="0">
              <a:effectLst/>
            </a:endParaRPr>
          </a:p>
          <a:p>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704"/>
                                        </p:tgtEl>
                                        <p:attrNameLst>
                                          <p:attrName>style.visibility</p:attrName>
                                        </p:attrNameLst>
                                      </p:cBhvr>
                                      <p:to>
                                        <p:strVal val="visible"/>
                                      </p:to>
                                    </p:set>
                                    <p:anim calcmode="lin" valueType="num">
                                      <p:cBhvr additive="base">
                                        <p:cTn id="7" dur="500" fill="hold"/>
                                        <p:tgtEl>
                                          <p:spTgt spid="27704"/>
                                        </p:tgtEl>
                                        <p:attrNameLst>
                                          <p:attrName>ppt_x</p:attrName>
                                        </p:attrNameLst>
                                      </p:cBhvr>
                                      <p:tavLst>
                                        <p:tav tm="0">
                                          <p:val>
                                            <p:strVal val="0-#ppt_w/2"/>
                                          </p:val>
                                        </p:tav>
                                        <p:tav tm="100000">
                                          <p:val>
                                            <p:strVal val="#ppt_x"/>
                                          </p:val>
                                        </p:tav>
                                      </p:tavLst>
                                    </p:anim>
                                    <p:anim calcmode="lin" valueType="num">
                                      <p:cBhvr additive="base">
                                        <p:cTn id="8" dur="500" fill="hold"/>
                                        <p:tgtEl>
                                          <p:spTgt spid="2770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771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1" fill="hold" nodeType="clickEffect">
                                  <p:stCondLst>
                                    <p:cond delay="0"/>
                                  </p:stCondLst>
                                  <p:childTnLst>
                                    <p:set>
                                      <p:cBhvr>
                                        <p:cTn id="16" dur="1" fill="hold">
                                          <p:stCondLst>
                                            <p:cond delay="0"/>
                                          </p:stCondLst>
                                        </p:cTn>
                                        <p:tgtEl>
                                          <p:spTgt spid="27705"/>
                                        </p:tgtEl>
                                        <p:attrNameLst>
                                          <p:attrName>style.visibility</p:attrName>
                                        </p:attrNameLst>
                                      </p:cBhvr>
                                      <p:to>
                                        <p:strVal val="visible"/>
                                      </p:to>
                                    </p:set>
                                    <p:anim calcmode="lin" valueType="num">
                                      <p:cBhvr additive="base">
                                        <p:cTn id="17" dur="500" fill="hold"/>
                                        <p:tgtEl>
                                          <p:spTgt spid="27705"/>
                                        </p:tgtEl>
                                        <p:attrNameLst>
                                          <p:attrName>ppt_x</p:attrName>
                                        </p:attrNameLst>
                                      </p:cBhvr>
                                      <p:tavLst>
                                        <p:tav tm="0">
                                          <p:val>
                                            <p:strVal val="#ppt_x"/>
                                          </p:val>
                                        </p:tav>
                                        <p:tav tm="100000">
                                          <p:val>
                                            <p:strVal val="#ppt_x"/>
                                          </p:val>
                                        </p:tav>
                                      </p:tavLst>
                                    </p:anim>
                                    <p:anim calcmode="lin" valueType="num">
                                      <p:cBhvr additive="base">
                                        <p:cTn id="18" dur="500" fill="hold"/>
                                        <p:tgtEl>
                                          <p:spTgt spid="27705"/>
                                        </p:tgtEl>
                                        <p:attrNameLst>
                                          <p:attrName>ppt_y</p:attrName>
                                        </p:attrNameLst>
                                      </p:cBhvr>
                                      <p:tavLst>
                                        <p:tav tm="0">
                                          <p:val>
                                            <p:strVal val="0-#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27707"/>
                                        </p:tgtEl>
                                        <p:attrNameLst>
                                          <p:attrName>style.visibility</p:attrName>
                                        </p:attrNameLst>
                                      </p:cBhvr>
                                      <p:to>
                                        <p:strVal val="visible"/>
                                      </p:to>
                                    </p:set>
                                    <p:anim calcmode="lin" valueType="num">
                                      <p:cBhvr additive="base">
                                        <p:cTn id="21" dur="500" fill="hold"/>
                                        <p:tgtEl>
                                          <p:spTgt spid="27707"/>
                                        </p:tgtEl>
                                        <p:attrNameLst>
                                          <p:attrName>ppt_x</p:attrName>
                                        </p:attrNameLst>
                                      </p:cBhvr>
                                      <p:tavLst>
                                        <p:tav tm="0">
                                          <p:val>
                                            <p:strVal val="#ppt_x"/>
                                          </p:val>
                                        </p:tav>
                                        <p:tav tm="100000">
                                          <p:val>
                                            <p:strVal val="#ppt_x"/>
                                          </p:val>
                                        </p:tav>
                                      </p:tavLst>
                                    </p:anim>
                                    <p:anim calcmode="lin" valueType="num">
                                      <p:cBhvr additive="base">
                                        <p:cTn id="22" dur="500" fill="hold"/>
                                        <p:tgtEl>
                                          <p:spTgt spid="27707"/>
                                        </p:tgtEl>
                                        <p:attrNameLst>
                                          <p:attrName>ppt_y</p:attrName>
                                        </p:attrNameLst>
                                      </p:cBhvr>
                                      <p:tavLst>
                                        <p:tav tm="0">
                                          <p:val>
                                            <p:strVal val="0-#ppt_h/2"/>
                                          </p:val>
                                        </p:tav>
                                        <p:tav tm="100000">
                                          <p:val>
                                            <p:strVal val="#ppt_y"/>
                                          </p:val>
                                        </p:tav>
                                      </p:tavLst>
                                    </p:anim>
                                  </p:childTnLst>
                                </p:cTn>
                              </p:par>
                              <p:par>
                                <p:cTn id="23" presetID="1" presetClass="entr" presetSubtype="0" fill="hold" grpId="0" nodeType="withEffect">
                                  <p:stCondLst>
                                    <p:cond delay="0"/>
                                  </p:stCondLst>
                                  <p:childTnLst>
                                    <p:set>
                                      <p:cBhvr>
                                        <p:cTn id="24" dur="1" fill="hold">
                                          <p:stCondLst>
                                            <p:cond delay="0"/>
                                          </p:stCondLst>
                                        </p:cTn>
                                        <p:tgtEl>
                                          <p:spTgt spid="277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04" grpId="0" animBg="1"/>
      <p:bldP spid="2770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03" name="Text Box 19"/>
          <p:cNvSpPr txBox="1">
            <a:spLocks noChangeArrowheads="1"/>
          </p:cNvSpPr>
          <p:nvPr/>
        </p:nvSpPr>
        <p:spPr bwMode="auto">
          <a:xfrm>
            <a:off x="0" y="60960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sz="1800" dirty="0">
                <a:cs typeface="+mn-cs"/>
              </a:rPr>
              <a:t>Email notifications received by 35 distinct inpatient physicians from 3/15/11 thru 4/15/11</a:t>
            </a:r>
          </a:p>
        </p:txBody>
      </p:sp>
      <p:graphicFrame>
        <p:nvGraphicFramePr>
          <p:cNvPr id="31747" name="Object 23" descr="Email notifications received by 35 distinct inpatient physicians from 3/15/11 thru 4/15/11&#10;"/>
          <p:cNvGraphicFramePr>
            <a:graphicFrameLocks noChangeAspect="1"/>
          </p:cNvGraphicFramePr>
          <p:nvPr>
            <p:ph/>
            <p:extLst>
              <p:ext uri="{D42A27DB-BD31-4B8C-83A1-F6EECF244321}">
                <p14:modId xmlns:p14="http://schemas.microsoft.com/office/powerpoint/2010/main" val="1985546167"/>
              </p:ext>
            </p:extLst>
          </p:nvPr>
        </p:nvGraphicFramePr>
        <p:xfrm>
          <a:off x="533400" y="1295400"/>
          <a:ext cx="7924800" cy="4713288"/>
        </p:xfrm>
        <a:graphic>
          <a:graphicData uri="http://schemas.openxmlformats.org/presentationml/2006/ole">
            <mc:AlternateContent xmlns:mc="http://schemas.openxmlformats.org/markup-compatibility/2006">
              <mc:Choice xmlns:v="urn:schemas-microsoft-com:vml" Requires="v">
                <p:oleObj spid="_x0000_s31762" name="Chart" r:id="rId4" imgW="10944225" imgH="7610475" progId="Excel.Chart.8">
                  <p:embed/>
                </p:oleObj>
              </mc:Choice>
              <mc:Fallback>
                <p:oleObj name="Chart" r:id="rId4" imgW="10944225" imgH="7610475" progId="Excel.Chart.8">
                  <p:embed/>
                  <p:pic>
                    <p:nvPicPr>
                      <p:cNvPr id="0" name="Object 23"/>
                      <p:cNvPicPr>
                        <a:picLocks noChangeAspect="1" noChangeArrowheads="1"/>
                      </p:cNvPicPr>
                      <p:nvPr/>
                    </p:nvPicPr>
                    <p:blipFill>
                      <a:blip r:embed="rId5">
                        <a:extLst>
                          <a:ext uri="{28A0092B-C50C-407E-A947-70E740481C1C}">
                            <a14:useLocalDpi xmlns:a14="http://schemas.microsoft.com/office/drawing/2010/main" val="0"/>
                          </a:ext>
                        </a:extLst>
                      </a:blip>
                      <a:srcRect l="5556" t="18059" r="4630" b="2052"/>
                      <a:stretch>
                        <a:fillRect/>
                      </a:stretch>
                    </p:blipFill>
                    <p:spPr bwMode="auto">
                      <a:xfrm>
                        <a:off x="533400" y="1295400"/>
                        <a:ext cx="7924800" cy="471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2019" name="Text Box 35"/>
          <p:cNvSpPr txBox="1">
            <a:spLocks noChangeArrowheads="1"/>
          </p:cNvSpPr>
          <p:nvPr/>
        </p:nvSpPr>
        <p:spPr bwMode="auto">
          <a:xfrm>
            <a:off x="1371600" y="1371600"/>
            <a:ext cx="2387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defTabSz="1092200">
              <a:defRPr>
                <a:solidFill>
                  <a:schemeClr val="tx1"/>
                </a:solidFill>
                <a:latin typeface="Arial" charset="0"/>
                <a:ea typeface="ＭＳ Ｐゴシック" charset="0"/>
              </a:defRPr>
            </a:lvl1pPr>
            <a:lvl2pPr defTabSz="1092200">
              <a:defRPr>
                <a:solidFill>
                  <a:schemeClr val="tx1"/>
                </a:solidFill>
                <a:latin typeface="Arial" charset="0"/>
                <a:ea typeface="ＭＳ Ｐゴシック" charset="0"/>
              </a:defRPr>
            </a:lvl2pPr>
            <a:lvl3pPr defTabSz="1092200">
              <a:defRPr>
                <a:solidFill>
                  <a:schemeClr val="tx1"/>
                </a:solidFill>
                <a:latin typeface="Arial" charset="0"/>
                <a:ea typeface="ＭＳ Ｐゴシック" charset="0"/>
              </a:defRPr>
            </a:lvl3pPr>
            <a:lvl4pPr defTabSz="1092200">
              <a:defRPr>
                <a:solidFill>
                  <a:schemeClr val="tx1"/>
                </a:solidFill>
                <a:latin typeface="Arial" charset="0"/>
                <a:ea typeface="ＭＳ Ｐゴシック" charset="0"/>
              </a:defRPr>
            </a:lvl4pPr>
            <a:lvl5pPr defTabSz="1092200">
              <a:defRPr>
                <a:solidFill>
                  <a:schemeClr val="tx1"/>
                </a:solidFill>
                <a:latin typeface="Arial" charset="0"/>
                <a:ea typeface="ＭＳ Ｐゴシック" charset="0"/>
              </a:defRPr>
            </a:lvl5pPr>
            <a:lvl6pPr defTabSz="1092200" fontAlgn="base">
              <a:spcBef>
                <a:spcPct val="0"/>
              </a:spcBef>
              <a:spcAft>
                <a:spcPct val="0"/>
              </a:spcAft>
              <a:defRPr>
                <a:solidFill>
                  <a:schemeClr val="tx1"/>
                </a:solidFill>
                <a:latin typeface="Arial" charset="0"/>
                <a:ea typeface="ＭＳ Ｐゴシック" charset="0"/>
              </a:defRPr>
            </a:lvl6pPr>
            <a:lvl7pPr defTabSz="1092200" fontAlgn="base">
              <a:spcBef>
                <a:spcPct val="0"/>
              </a:spcBef>
              <a:spcAft>
                <a:spcPct val="0"/>
              </a:spcAft>
              <a:defRPr>
                <a:solidFill>
                  <a:schemeClr val="tx1"/>
                </a:solidFill>
                <a:latin typeface="Arial" charset="0"/>
                <a:ea typeface="ＭＳ Ｐゴシック" charset="0"/>
              </a:defRPr>
            </a:lvl7pPr>
            <a:lvl8pPr defTabSz="1092200" fontAlgn="base">
              <a:spcBef>
                <a:spcPct val="0"/>
              </a:spcBef>
              <a:spcAft>
                <a:spcPct val="0"/>
              </a:spcAft>
              <a:defRPr>
                <a:solidFill>
                  <a:schemeClr val="tx1"/>
                </a:solidFill>
                <a:latin typeface="Arial" charset="0"/>
                <a:ea typeface="ＭＳ Ｐゴシック" charset="0"/>
              </a:defRPr>
            </a:lvl8pPr>
            <a:lvl9pPr defTabSz="1092200" fontAlgn="base">
              <a:spcBef>
                <a:spcPct val="0"/>
              </a:spcBef>
              <a:spcAft>
                <a:spcPct val="0"/>
              </a:spcAft>
              <a:defRPr>
                <a:solidFill>
                  <a:schemeClr val="tx1"/>
                </a:solidFill>
                <a:latin typeface="Arial" charset="0"/>
                <a:ea typeface="ＭＳ Ｐゴシック" charset="0"/>
              </a:defRPr>
            </a:lvl9pPr>
          </a:lstStyle>
          <a:p>
            <a:pPr algn="ctr" eaLnBrk="0" hangingPunct="0">
              <a:spcBef>
                <a:spcPct val="50000"/>
              </a:spcBef>
              <a:defRPr/>
            </a:pPr>
            <a:r>
              <a:rPr lang="en-US" smtClean="0">
                <a:cs typeface="+mn-cs"/>
              </a:rPr>
              <a:t>Hospitalists</a:t>
            </a:r>
          </a:p>
        </p:txBody>
      </p:sp>
      <p:sp>
        <p:nvSpPr>
          <p:cNvPr id="42020" name="Text Box 36"/>
          <p:cNvSpPr txBox="1">
            <a:spLocks noChangeArrowheads="1"/>
          </p:cNvSpPr>
          <p:nvPr/>
        </p:nvSpPr>
        <p:spPr bwMode="auto">
          <a:xfrm>
            <a:off x="5183188" y="2724150"/>
            <a:ext cx="30972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defTabSz="1092200">
              <a:defRPr>
                <a:solidFill>
                  <a:schemeClr val="tx1"/>
                </a:solidFill>
                <a:latin typeface="Arial" charset="0"/>
                <a:ea typeface="ＭＳ Ｐゴシック" charset="0"/>
              </a:defRPr>
            </a:lvl1pPr>
            <a:lvl2pPr defTabSz="1092200">
              <a:defRPr>
                <a:solidFill>
                  <a:schemeClr val="tx1"/>
                </a:solidFill>
                <a:latin typeface="Arial" charset="0"/>
                <a:ea typeface="ＭＳ Ｐゴシック" charset="0"/>
              </a:defRPr>
            </a:lvl2pPr>
            <a:lvl3pPr defTabSz="1092200">
              <a:defRPr>
                <a:solidFill>
                  <a:schemeClr val="tx1"/>
                </a:solidFill>
                <a:latin typeface="Arial" charset="0"/>
                <a:ea typeface="ＭＳ Ｐゴシック" charset="0"/>
              </a:defRPr>
            </a:lvl3pPr>
            <a:lvl4pPr defTabSz="1092200">
              <a:defRPr>
                <a:solidFill>
                  <a:schemeClr val="tx1"/>
                </a:solidFill>
                <a:latin typeface="Arial" charset="0"/>
                <a:ea typeface="ＭＳ Ｐゴシック" charset="0"/>
              </a:defRPr>
            </a:lvl4pPr>
            <a:lvl5pPr defTabSz="1092200">
              <a:defRPr>
                <a:solidFill>
                  <a:schemeClr val="tx1"/>
                </a:solidFill>
                <a:latin typeface="Arial" charset="0"/>
                <a:ea typeface="ＭＳ Ｐゴシック" charset="0"/>
              </a:defRPr>
            </a:lvl5pPr>
            <a:lvl6pPr defTabSz="1092200" fontAlgn="base">
              <a:spcBef>
                <a:spcPct val="0"/>
              </a:spcBef>
              <a:spcAft>
                <a:spcPct val="0"/>
              </a:spcAft>
              <a:defRPr>
                <a:solidFill>
                  <a:schemeClr val="tx1"/>
                </a:solidFill>
                <a:latin typeface="Arial" charset="0"/>
                <a:ea typeface="ＭＳ Ｐゴシック" charset="0"/>
              </a:defRPr>
            </a:lvl6pPr>
            <a:lvl7pPr defTabSz="1092200" fontAlgn="base">
              <a:spcBef>
                <a:spcPct val="0"/>
              </a:spcBef>
              <a:spcAft>
                <a:spcPct val="0"/>
              </a:spcAft>
              <a:defRPr>
                <a:solidFill>
                  <a:schemeClr val="tx1"/>
                </a:solidFill>
                <a:latin typeface="Arial" charset="0"/>
                <a:ea typeface="ＭＳ Ｐゴシック" charset="0"/>
              </a:defRPr>
            </a:lvl7pPr>
            <a:lvl8pPr defTabSz="1092200" fontAlgn="base">
              <a:spcBef>
                <a:spcPct val="0"/>
              </a:spcBef>
              <a:spcAft>
                <a:spcPct val="0"/>
              </a:spcAft>
              <a:defRPr>
                <a:solidFill>
                  <a:schemeClr val="tx1"/>
                </a:solidFill>
                <a:latin typeface="Arial" charset="0"/>
                <a:ea typeface="ＭＳ Ｐゴシック" charset="0"/>
              </a:defRPr>
            </a:lvl8pPr>
            <a:lvl9pPr defTabSz="1092200" fontAlgn="base">
              <a:spcBef>
                <a:spcPct val="0"/>
              </a:spcBef>
              <a:spcAft>
                <a:spcPct val="0"/>
              </a:spcAft>
              <a:defRPr>
                <a:solidFill>
                  <a:schemeClr val="tx1"/>
                </a:solidFill>
                <a:latin typeface="Arial" charset="0"/>
                <a:ea typeface="ＭＳ Ｐゴシック" charset="0"/>
              </a:defRPr>
            </a:lvl9pPr>
          </a:lstStyle>
          <a:p>
            <a:pPr algn="ctr" eaLnBrk="0" hangingPunct="0">
              <a:spcBef>
                <a:spcPct val="50000"/>
              </a:spcBef>
              <a:defRPr/>
            </a:pPr>
            <a:r>
              <a:rPr lang="en-US" smtClean="0">
                <a:cs typeface="+mn-cs"/>
              </a:rPr>
              <a:t>Cardiologists</a:t>
            </a:r>
          </a:p>
        </p:txBody>
      </p:sp>
      <p:sp>
        <p:nvSpPr>
          <p:cNvPr id="42021" name="Text Box 37"/>
          <p:cNvSpPr txBox="1">
            <a:spLocks noChangeArrowheads="1"/>
          </p:cNvSpPr>
          <p:nvPr/>
        </p:nvSpPr>
        <p:spPr bwMode="auto">
          <a:xfrm>
            <a:off x="3771900" y="1935163"/>
            <a:ext cx="1392238"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defTabSz="1092200">
              <a:defRPr>
                <a:solidFill>
                  <a:schemeClr val="tx1"/>
                </a:solidFill>
                <a:latin typeface="Arial" charset="0"/>
                <a:ea typeface="ＭＳ Ｐゴシック" charset="0"/>
              </a:defRPr>
            </a:lvl1pPr>
            <a:lvl2pPr defTabSz="1092200">
              <a:defRPr>
                <a:solidFill>
                  <a:schemeClr val="tx1"/>
                </a:solidFill>
                <a:latin typeface="Arial" charset="0"/>
                <a:ea typeface="ＭＳ Ｐゴシック" charset="0"/>
              </a:defRPr>
            </a:lvl2pPr>
            <a:lvl3pPr defTabSz="1092200">
              <a:defRPr>
                <a:solidFill>
                  <a:schemeClr val="tx1"/>
                </a:solidFill>
                <a:latin typeface="Arial" charset="0"/>
                <a:ea typeface="ＭＳ Ｐゴシック" charset="0"/>
              </a:defRPr>
            </a:lvl3pPr>
            <a:lvl4pPr defTabSz="1092200">
              <a:defRPr>
                <a:solidFill>
                  <a:schemeClr val="tx1"/>
                </a:solidFill>
                <a:latin typeface="Arial" charset="0"/>
                <a:ea typeface="ＭＳ Ｐゴシック" charset="0"/>
              </a:defRPr>
            </a:lvl4pPr>
            <a:lvl5pPr defTabSz="1092200">
              <a:defRPr>
                <a:solidFill>
                  <a:schemeClr val="tx1"/>
                </a:solidFill>
                <a:latin typeface="Arial" charset="0"/>
                <a:ea typeface="ＭＳ Ｐゴシック" charset="0"/>
              </a:defRPr>
            </a:lvl5pPr>
            <a:lvl6pPr defTabSz="1092200" fontAlgn="base">
              <a:spcBef>
                <a:spcPct val="0"/>
              </a:spcBef>
              <a:spcAft>
                <a:spcPct val="0"/>
              </a:spcAft>
              <a:defRPr>
                <a:solidFill>
                  <a:schemeClr val="tx1"/>
                </a:solidFill>
                <a:latin typeface="Arial" charset="0"/>
                <a:ea typeface="ＭＳ Ｐゴシック" charset="0"/>
              </a:defRPr>
            </a:lvl6pPr>
            <a:lvl7pPr defTabSz="1092200" fontAlgn="base">
              <a:spcBef>
                <a:spcPct val="0"/>
              </a:spcBef>
              <a:spcAft>
                <a:spcPct val="0"/>
              </a:spcAft>
              <a:defRPr>
                <a:solidFill>
                  <a:schemeClr val="tx1"/>
                </a:solidFill>
                <a:latin typeface="Arial" charset="0"/>
                <a:ea typeface="ＭＳ Ｐゴシック" charset="0"/>
              </a:defRPr>
            </a:lvl7pPr>
            <a:lvl8pPr defTabSz="1092200" fontAlgn="base">
              <a:spcBef>
                <a:spcPct val="0"/>
              </a:spcBef>
              <a:spcAft>
                <a:spcPct val="0"/>
              </a:spcAft>
              <a:defRPr>
                <a:solidFill>
                  <a:schemeClr val="tx1"/>
                </a:solidFill>
                <a:latin typeface="Arial" charset="0"/>
                <a:ea typeface="ＭＳ Ｐゴシック" charset="0"/>
              </a:defRPr>
            </a:lvl8pPr>
            <a:lvl9pPr defTabSz="1092200" fontAlgn="base">
              <a:spcBef>
                <a:spcPct val="0"/>
              </a:spcBef>
              <a:spcAft>
                <a:spcPct val="0"/>
              </a:spcAft>
              <a:defRPr>
                <a:solidFill>
                  <a:schemeClr val="tx1"/>
                </a:solidFill>
                <a:latin typeface="Arial" charset="0"/>
                <a:ea typeface="ＭＳ Ｐゴシック" charset="0"/>
              </a:defRPr>
            </a:lvl9pPr>
          </a:lstStyle>
          <a:p>
            <a:pPr algn="ctr" eaLnBrk="0" hangingPunct="0">
              <a:spcBef>
                <a:spcPct val="50000"/>
              </a:spcBef>
              <a:defRPr/>
            </a:pPr>
            <a:r>
              <a:rPr lang="en-US" smtClean="0">
                <a:cs typeface="+mn-cs"/>
              </a:rPr>
              <a:t>Traditional Internists</a:t>
            </a:r>
          </a:p>
        </p:txBody>
      </p:sp>
      <p:sp>
        <p:nvSpPr>
          <p:cNvPr id="42022" name="Line 38"/>
          <p:cNvSpPr>
            <a:spLocks noChangeShapeType="1"/>
          </p:cNvSpPr>
          <p:nvPr/>
        </p:nvSpPr>
        <p:spPr bwMode="auto">
          <a:xfrm>
            <a:off x="3073400" y="1552575"/>
            <a:ext cx="622300" cy="15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2023" name="Line 39"/>
          <p:cNvSpPr>
            <a:spLocks noChangeShapeType="1"/>
          </p:cNvSpPr>
          <p:nvPr/>
        </p:nvSpPr>
        <p:spPr bwMode="auto">
          <a:xfrm>
            <a:off x="1404938" y="1549400"/>
            <a:ext cx="622300" cy="1588"/>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2024" name="Line 40"/>
          <p:cNvSpPr>
            <a:spLocks noChangeShapeType="1"/>
          </p:cNvSpPr>
          <p:nvPr/>
        </p:nvSpPr>
        <p:spPr bwMode="auto">
          <a:xfrm>
            <a:off x="3752850" y="1524000"/>
            <a:ext cx="0" cy="375920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2025" name="Line 41"/>
          <p:cNvSpPr>
            <a:spLocks noChangeShapeType="1"/>
          </p:cNvSpPr>
          <p:nvPr/>
        </p:nvSpPr>
        <p:spPr bwMode="auto">
          <a:xfrm flipH="1">
            <a:off x="5143500" y="2181225"/>
            <a:ext cx="11113" cy="3119438"/>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2026" name="Line 42"/>
          <p:cNvSpPr>
            <a:spLocks noChangeShapeType="1"/>
          </p:cNvSpPr>
          <p:nvPr/>
        </p:nvSpPr>
        <p:spPr bwMode="auto">
          <a:xfrm>
            <a:off x="4865688" y="2216150"/>
            <a:ext cx="228600" cy="15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2027" name="Line 43"/>
          <p:cNvSpPr>
            <a:spLocks noChangeShapeType="1"/>
          </p:cNvSpPr>
          <p:nvPr/>
        </p:nvSpPr>
        <p:spPr bwMode="auto">
          <a:xfrm>
            <a:off x="3810000" y="2209800"/>
            <a:ext cx="228600" cy="1588"/>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2028" name="Line 44"/>
          <p:cNvSpPr>
            <a:spLocks noChangeShapeType="1"/>
          </p:cNvSpPr>
          <p:nvPr/>
        </p:nvSpPr>
        <p:spPr bwMode="auto">
          <a:xfrm>
            <a:off x="7296150" y="2895600"/>
            <a:ext cx="914400" cy="15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2041" name="Line 57"/>
          <p:cNvSpPr>
            <a:spLocks noChangeShapeType="1"/>
          </p:cNvSpPr>
          <p:nvPr/>
        </p:nvSpPr>
        <p:spPr bwMode="auto">
          <a:xfrm flipH="1">
            <a:off x="8286750" y="2819400"/>
            <a:ext cx="0" cy="2438400"/>
          </a:xfrm>
          <a:prstGeom prst="line">
            <a:avLst/>
          </a:prstGeom>
          <a:noFill/>
          <a:ln w="9525">
            <a:solidFill>
              <a:schemeClr val="tx1"/>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2042" name="Line 58"/>
          <p:cNvSpPr>
            <a:spLocks noChangeShapeType="1"/>
          </p:cNvSpPr>
          <p:nvPr/>
        </p:nvSpPr>
        <p:spPr bwMode="auto">
          <a:xfrm>
            <a:off x="5238750" y="2895600"/>
            <a:ext cx="914400" cy="1588"/>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 name="Title 1"/>
          <p:cNvSpPr>
            <a:spLocks noGrp="1"/>
          </p:cNvSpPr>
          <p:nvPr>
            <p:ph type="title" idx="4294967295"/>
          </p:nvPr>
        </p:nvSpPr>
        <p:spPr/>
        <p:txBody>
          <a:bodyPr/>
          <a:lstStyle/>
          <a:p>
            <a:pPr rtl="0" fontAlgn="base"/>
            <a:r>
              <a:rPr lang="en-US" sz="2400" kern="1200" dirty="0" smtClean="0">
                <a:solidFill>
                  <a:srgbClr val="000000"/>
                </a:solidFill>
                <a:effectLst/>
                <a:latin typeface="Arial"/>
                <a:ea typeface="ＭＳ Ｐゴシック"/>
                <a:cs typeface="ＭＳ Ｐゴシック"/>
              </a:rPr>
              <a:t>Email Notifications By Inpatient Provider</a:t>
            </a:r>
            <a:endParaRPr lang="en-US" sz="2400" dirty="0" smtClean="0">
              <a:effectLst/>
            </a:endParaRPr>
          </a:p>
          <a:p>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42023"/>
                                        </p:tgtEl>
                                        <p:attrNameLst>
                                          <p:attrName>style.visibility</p:attrName>
                                        </p:attrNameLst>
                                      </p:cBhvr>
                                      <p:to>
                                        <p:strVal val="visible"/>
                                      </p:to>
                                    </p:set>
                                    <p:anim calcmode="lin" valueType="num">
                                      <p:cBhvr additive="base">
                                        <p:cTn id="7" dur="500" fill="hold"/>
                                        <p:tgtEl>
                                          <p:spTgt spid="42023"/>
                                        </p:tgtEl>
                                        <p:attrNameLst>
                                          <p:attrName>ppt_x</p:attrName>
                                        </p:attrNameLst>
                                      </p:cBhvr>
                                      <p:tavLst>
                                        <p:tav tm="0">
                                          <p:val>
                                            <p:strVal val="#ppt_x"/>
                                          </p:val>
                                        </p:tav>
                                        <p:tav tm="100000">
                                          <p:val>
                                            <p:strVal val="#ppt_x"/>
                                          </p:val>
                                        </p:tav>
                                      </p:tavLst>
                                    </p:anim>
                                    <p:anim calcmode="lin" valueType="num">
                                      <p:cBhvr additive="base">
                                        <p:cTn id="8" dur="500" fill="hold"/>
                                        <p:tgtEl>
                                          <p:spTgt spid="42023"/>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42022"/>
                                        </p:tgtEl>
                                        <p:attrNameLst>
                                          <p:attrName>style.visibility</p:attrName>
                                        </p:attrNameLst>
                                      </p:cBhvr>
                                      <p:to>
                                        <p:strVal val="visible"/>
                                      </p:to>
                                    </p:set>
                                    <p:anim calcmode="lin" valueType="num">
                                      <p:cBhvr additive="base">
                                        <p:cTn id="11" dur="500" fill="hold"/>
                                        <p:tgtEl>
                                          <p:spTgt spid="42022"/>
                                        </p:tgtEl>
                                        <p:attrNameLst>
                                          <p:attrName>ppt_x</p:attrName>
                                        </p:attrNameLst>
                                      </p:cBhvr>
                                      <p:tavLst>
                                        <p:tav tm="0">
                                          <p:val>
                                            <p:strVal val="#ppt_x"/>
                                          </p:val>
                                        </p:tav>
                                        <p:tav tm="100000">
                                          <p:val>
                                            <p:strVal val="#ppt_x"/>
                                          </p:val>
                                        </p:tav>
                                      </p:tavLst>
                                    </p:anim>
                                    <p:anim calcmode="lin" valueType="num">
                                      <p:cBhvr additive="base">
                                        <p:cTn id="12" dur="500" fill="hold"/>
                                        <p:tgtEl>
                                          <p:spTgt spid="42022"/>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42024"/>
                                        </p:tgtEl>
                                        <p:attrNameLst>
                                          <p:attrName>style.visibility</p:attrName>
                                        </p:attrNameLst>
                                      </p:cBhvr>
                                      <p:to>
                                        <p:strVal val="visible"/>
                                      </p:to>
                                    </p:set>
                                    <p:anim calcmode="lin" valueType="num">
                                      <p:cBhvr additive="base">
                                        <p:cTn id="15" dur="500" fill="hold"/>
                                        <p:tgtEl>
                                          <p:spTgt spid="42024"/>
                                        </p:tgtEl>
                                        <p:attrNameLst>
                                          <p:attrName>ppt_x</p:attrName>
                                        </p:attrNameLst>
                                      </p:cBhvr>
                                      <p:tavLst>
                                        <p:tav tm="0">
                                          <p:val>
                                            <p:strVal val="#ppt_x"/>
                                          </p:val>
                                        </p:tav>
                                        <p:tav tm="100000">
                                          <p:val>
                                            <p:strVal val="#ppt_x"/>
                                          </p:val>
                                        </p:tav>
                                      </p:tavLst>
                                    </p:anim>
                                    <p:anim calcmode="lin" valueType="num">
                                      <p:cBhvr additive="base">
                                        <p:cTn id="16" dur="500" fill="hold"/>
                                        <p:tgtEl>
                                          <p:spTgt spid="4202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42019"/>
                                        </p:tgtEl>
                                        <p:attrNameLst>
                                          <p:attrName>style.visibility</p:attrName>
                                        </p:attrNameLst>
                                      </p:cBhvr>
                                      <p:to>
                                        <p:strVal val="visible"/>
                                      </p:to>
                                    </p:set>
                                    <p:anim calcmode="lin" valueType="num">
                                      <p:cBhvr additive="base">
                                        <p:cTn id="19" dur="500" fill="hold"/>
                                        <p:tgtEl>
                                          <p:spTgt spid="42019"/>
                                        </p:tgtEl>
                                        <p:attrNameLst>
                                          <p:attrName>ppt_x</p:attrName>
                                        </p:attrNameLst>
                                      </p:cBhvr>
                                      <p:tavLst>
                                        <p:tav tm="0">
                                          <p:val>
                                            <p:strVal val="#ppt_x"/>
                                          </p:val>
                                        </p:tav>
                                        <p:tav tm="100000">
                                          <p:val>
                                            <p:strVal val="#ppt_x"/>
                                          </p:val>
                                        </p:tav>
                                      </p:tavLst>
                                    </p:anim>
                                    <p:anim calcmode="lin" valueType="num">
                                      <p:cBhvr additive="base">
                                        <p:cTn id="20" dur="500" fill="hold"/>
                                        <p:tgtEl>
                                          <p:spTgt spid="42019"/>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nodeType="clickEffect">
                                  <p:stCondLst>
                                    <p:cond delay="0"/>
                                  </p:stCondLst>
                                  <p:childTnLst>
                                    <p:set>
                                      <p:cBhvr>
                                        <p:cTn id="24" dur="1" fill="hold">
                                          <p:stCondLst>
                                            <p:cond delay="0"/>
                                          </p:stCondLst>
                                        </p:cTn>
                                        <p:tgtEl>
                                          <p:spTgt spid="42027"/>
                                        </p:tgtEl>
                                        <p:attrNameLst>
                                          <p:attrName>style.visibility</p:attrName>
                                        </p:attrNameLst>
                                      </p:cBhvr>
                                      <p:to>
                                        <p:strVal val="visible"/>
                                      </p:to>
                                    </p:set>
                                    <p:anim calcmode="lin" valueType="num">
                                      <p:cBhvr additive="base">
                                        <p:cTn id="25" dur="500" fill="hold"/>
                                        <p:tgtEl>
                                          <p:spTgt spid="42027"/>
                                        </p:tgtEl>
                                        <p:attrNameLst>
                                          <p:attrName>ppt_x</p:attrName>
                                        </p:attrNameLst>
                                      </p:cBhvr>
                                      <p:tavLst>
                                        <p:tav tm="0">
                                          <p:val>
                                            <p:strVal val="#ppt_x"/>
                                          </p:val>
                                        </p:tav>
                                        <p:tav tm="100000">
                                          <p:val>
                                            <p:strVal val="#ppt_x"/>
                                          </p:val>
                                        </p:tav>
                                      </p:tavLst>
                                    </p:anim>
                                    <p:anim calcmode="lin" valueType="num">
                                      <p:cBhvr additive="base">
                                        <p:cTn id="26" dur="500" fill="hold"/>
                                        <p:tgtEl>
                                          <p:spTgt spid="42027"/>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0"/>
                                  </p:stCondLst>
                                  <p:childTnLst>
                                    <p:set>
                                      <p:cBhvr>
                                        <p:cTn id="28" dur="1" fill="hold">
                                          <p:stCondLst>
                                            <p:cond delay="0"/>
                                          </p:stCondLst>
                                        </p:cTn>
                                        <p:tgtEl>
                                          <p:spTgt spid="42021"/>
                                        </p:tgtEl>
                                        <p:attrNameLst>
                                          <p:attrName>style.visibility</p:attrName>
                                        </p:attrNameLst>
                                      </p:cBhvr>
                                      <p:to>
                                        <p:strVal val="visible"/>
                                      </p:to>
                                    </p:set>
                                    <p:anim calcmode="lin" valueType="num">
                                      <p:cBhvr additive="base">
                                        <p:cTn id="29" dur="500" fill="hold"/>
                                        <p:tgtEl>
                                          <p:spTgt spid="42021"/>
                                        </p:tgtEl>
                                        <p:attrNameLst>
                                          <p:attrName>ppt_x</p:attrName>
                                        </p:attrNameLst>
                                      </p:cBhvr>
                                      <p:tavLst>
                                        <p:tav tm="0">
                                          <p:val>
                                            <p:strVal val="#ppt_x"/>
                                          </p:val>
                                        </p:tav>
                                        <p:tav tm="100000">
                                          <p:val>
                                            <p:strVal val="#ppt_x"/>
                                          </p:val>
                                        </p:tav>
                                      </p:tavLst>
                                    </p:anim>
                                    <p:anim calcmode="lin" valueType="num">
                                      <p:cBhvr additive="base">
                                        <p:cTn id="30" dur="500" fill="hold"/>
                                        <p:tgtEl>
                                          <p:spTgt spid="42021"/>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stCondLst>
                                    <p:cond delay="0"/>
                                  </p:stCondLst>
                                  <p:childTnLst>
                                    <p:set>
                                      <p:cBhvr>
                                        <p:cTn id="32" dur="1" fill="hold">
                                          <p:stCondLst>
                                            <p:cond delay="0"/>
                                          </p:stCondLst>
                                        </p:cTn>
                                        <p:tgtEl>
                                          <p:spTgt spid="42026"/>
                                        </p:tgtEl>
                                        <p:attrNameLst>
                                          <p:attrName>style.visibility</p:attrName>
                                        </p:attrNameLst>
                                      </p:cBhvr>
                                      <p:to>
                                        <p:strVal val="visible"/>
                                      </p:to>
                                    </p:set>
                                    <p:anim calcmode="lin" valueType="num">
                                      <p:cBhvr additive="base">
                                        <p:cTn id="33" dur="500" fill="hold"/>
                                        <p:tgtEl>
                                          <p:spTgt spid="42026"/>
                                        </p:tgtEl>
                                        <p:attrNameLst>
                                          <p:attrName>ppt_x</p:attrName>
                                        </p:attrNameLst>
                                      </p:cBhvr>
                                      <p:tavLst>
                                        <p:tav tm="0">
                                          <p:val>
                                            <p:strVal val="#ppt_x"/>
                                          </p:val>
                                        </p:tav>
                                        <p:tav tm="100000">
                                          <p:val>
                                            <p:strVal val="#ppt_x"/>
                                          </p:val>
                                        </p:tav>
                                      </p:tavLst>
                                    </p:anim>
                                    <p:anim calcmode="lin" valueType="num">
                                      <p:cBhvr additive="base">
                                        <p:cTn id="34" dur="500" fill="hold"/>
                                        <p:tgtEl>
                                          <p:spTgt spid="42026"/>
                                        </p:tgtEl>
                                        <p:attrNameLst>
                                          <p:attrName>ppt_y</p:attrName>
                                        </p:attrNameLst>
                                      </p:cBhvr>
                                      <p:tavLst>
                                        <p:tav tm="0">
                                          <p:val>
                                            <p:strVal val="0-#ppt_h/2"/>
                                          </p:val>
                                        </p:tav>
                                        <p:tav tm="100000">
                                          <p:val>
                                            <p:strVal val="#ppt_y"/>
                                          </p:val>
                                        </p:tav>
                                      </p:tavLst>
                                    </p:anim>
                                  </p:childTnLst>
                                </p:cTn>
                              </p:par>
                              <p:par>
                                <p:cTn id="35" presetID="2" presetClass="entr" presetSubtype="1" fill="hold" nodeType="withEffect">
                                  <p:stCondLst>
                                    <p:cond delay="0"/>
                                  </p:stCondLst>
                                  <p:childTnLst>
                                    <p:set>
                                      <p:cBhvr>
                                        <p:cTn id="36" dur="1" fill="hold">
                                          <p:stCondLst>
                                            <p:cond delay="0"/>
                                          </p:stCondLst>
                                        </p:cTn>
                                        <p:tgtEl>
                                          <p:spTgt spid="42025"/>
                                        </p:tgtEl>
                                        <p:attrNameLst>
                                          <p:attrName>style.visibility</p:attrName>
                                        </p:attrNameLst>
                                      </p:cBhvr>
                                      <p:to>
                                        <p:strVal val="visible"/>
                                      </p:to>
                                    </p:set>
                                    <p:anim calcmode="lin" valueType="num">
                                      <p:cBhvr additive="base">
                                        <p:cTn id="37" dur="500" fill="hold"/>
                                        <p:tgtEl>
                                          <p:spTgt spid="42025"/>
                                        </p:tgtEl>
                                        <p:attrNameLst>
                                          <p:attrName>ppt_x</p:attrName>
                                        </p:attrNameLst>
                                      </p:cBhvr>
                                      <p:tavLst>
                                        <p:tav tm="0">
                                          <p:val>
                                            <p:strVal val="#ppt_x"/>
                                          </p:val>
                                        </p:tav>
                                        <p:tav tm="100000">
                                          <p:val>
                                            <p:strVal val="#ppt_x"/>
                                          </p:val>
                                        </p:tav>
                                      </p:tavLst>
                                    </p:anim>
                                    <p:anim calcmode="lin" valueType="num">
                                      <p:cBhvr additive="base">
                                        <p:cTn id="38" dur="500" fill="hold"/>
                                        <p:tgtEl>
                                          <p:spTgt spid="42025"/>
                                        </p:tgtEl>
                                        <p:attrNameLst>
                                          <p:attrName>ppt_y</p:attrName>
                                        </p:attrNameLst>
                                      </p:cBhvr>
                                      <p:tavLst>
                                        <p:tav tm="0">
                                          <p:val>
                                            <p:strVal val="0-#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1" fill="hold" nodeType="clickEffect">
                                  <p:stCondLst>
                                    <p:cond delay="0"/>
                                  </p:stCondLst>
                                  <p:childTnLst>
                                    <p:set>
                                      <p:cBhvr>
                                        <p:cTn id="42" dur="1" fill="hold">
                                          <p:stCondLst>
                                            <p:cond delay="0"/>
                                          </p:stCondLst>
                                        </p:cTn>
                                        <p:tgtEl>
                                          <p:spTgt spid="42042"/>
                                        </p:tgtEl>
                                        <p:attrNameLst>
                                          <p:attrName>style.visibility</p:attrName>
                                        </p:attrNameLst>
                                      </p:cBhvr>
                                      <p:to>
                                        <p:strVal val="visible"/>
                                      </p:to>
                                    </p:set>
                                    <p:anim calcmode="lin" valueType="num">
                                      <p:cBhvr additive="base">
                                        <p:cTn id="43" dur="500" fill="hold"/>
                                        <p:tgtEl>
                                          <p:spTgt spid="42042"/>
                                        </p:tgtEl>
                                        <p:attrNameLst>
                                          <p:attrName>ppt_x</p:attrName>
                                        </p:attrNameLst>
                                      </p:cBhvr>
                                      <p:tavLst>
                                        <p:tav tm="0">
                                          <p:val>
                                            <p:strVal val="#ppt_x"/>
                                          </p:val>
                                        </p:tav>
                                        <p:tav tm="100000">
                                          <p:val>
                                            <p:strVal val="#ppt_x"/>
                                          </p:val>
                                        </p:tav>
                                      </p:tavLst>
                                    </p:anim>
                                    <p:anim calcmode="lin" valueType="num">
                                      <p:cBhvr additive="base">
                                        <p:cTn id="44" dur="500" fill="hold"/>
                                        <p:tgtEl>
                                          <p:spTgt spid="42042"/>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42020"/>
                                        </p:tgtEl>
                                        <p:attrNameLst>
                                          <p:attrName>style.visibility</p:attrName>
                                        </p:attrNameLst>
                                      </p:cBhvr>
                                      <p:to>
                                        <p:strVal val="visible"/>
                                      </p:to>
                                    </p:set>
                                    <p:anim calcmode="lin" valueType="num">
                                      <p:cBhvr additive="base">
                                        <p:cTn id="47" dur="500" fill="hold"/>
                                        <p:tgtEl>
                                          <p:spTgt spid="42020"/>
                                        </p:tgtEl>
                                        <p:attrNameLst>
                                          <p:attrName>ppt_x</p:attrName>
                                        </p:attrNameLst>
                                      </p:cBhvr>
                                      <p:tavLst>
                                        <p:tav tm="0">
                                          <p:val>
                                            <p:strVal val="#ppt_x"/>
                                          </p:val>
                                        </p:tav>
                                        <p:tav tm="100000">
                                          <p:val>
                                            <p:strVal val="#ppt_x"/>
                                          </p:val>
                                        </p:tav>
                                      </p:tavLst>
                                    </p:anim>
                                    <p:anim calcmode="lin" valueType="num">
                                      <p:cBhvr additive="base">
                                        <p:cTn id="48" dur="500" fill="hold"/>
                                        <p:tgtEl>
                                          <p:spTgt spid="42020"/>
                                        </p:tgtEl>
                                        <p:attrNameLst>
                                          <p:attrName>ppt_y</p:attrName>
                                        </p:attrNameLst>
                                      </p:cBhvr>
                                      <p:tavLst>
                                        <p:tav tm="0">
                                          <p:val>
                                            <p:strVal val="0-#ppt_h/2"/>
                                          </p:val>
                                        </p:tav>
                                        <p:tav tm="100000">
                                          <p:val>
                                            <p:strVal val="#ppt_y"/>
                                          </p:val>
                                        </p:tav>
                                      </p:tavLst>
                                    </p:anim>
                                  </p:childTnLst>
                                </p:cTn>
                              </p:par>
                              <p:par>
                                <p:cTn id="49" presetID="2" presetClass="entr" presetSubtype="1" fill="hold" nodeType="withEffect">
                                  <p:stCondLst>
                                    <p:cond delay="0"/>
                                  </p:stCondLst>
                                  <p:childTnLst>
                                    <p:set>
                                      <p:cBhvr>
                                        <p:cTn id="50" dur="1" fill="hold">
                                          <p:stCondLst>
                                            <p:cond delay="0"/>
                                          </p:stCondLst>
                                        </p:cTn>
                                        <p:tgtEl>
                                          <p:spTgt spid="42028"/>
                                        </p:tgtEl>
                                        <p:attrNameLst>
                                          <p:attrName>style.visibility</p:attrName>
                                        </p:attrNameLst>
                                      </p:cBhvr>
                                      <p:to>
                                        <p:strVal val="visible"/>
                                      </p:to>
                                    </p:set>
                                    <p:anim calcmode="lin" valueType="num">
                                      <p:cBhvr additive="base">
                                        <p:cTn id="51" dur="500" fill="hold"/>
                                        <p:tgtEl>
                                          <p:spTgt spid="42028"/>
                                        </p:tgtEl>
                                        <p:attrNameLst>
                                          <p:attrName>ppt_x</p:attrName>
                                        </p:attrNameLst>
                                      </p:cBhvr>
                                      <p:tavLst>
                                        <p:tav tm="0">
                                          <p:val>
                                            <p:strVal val="#ppt_x"/>
                                          </p:val>
                                        </p:tav>
                                        <p:tav tm="100000">
                                          <p:val>
                                            <p:strVal val="#ppt_x"/>
                                          </p:val>
                                        </p:tav>
                                      </p:tavLst>
                                    </p:anim>
                                    <p:anim calcmode="lin" valueType="num">
                                      <p:cBhvr additive="base">
                                        <p:cTn id="52" dur="500" fill="hold"/>
                                        <p:tgtEl>
                                          <p:spTgt spid="42028"/>
                                        </p:tgtEl>
                                        <p:attrNameLst>
                                          <p:attrName>ppt_y</p:attrName>
                                        </p:attrNameLst>
                                      </p:cBhvr>
                                      <p:tavLst>
                                        <p:tav tm="0">
                                          <p:val>
                                            <p:strVal val="0-#ppt_h/2"/>
                                          </p:val>
                                        </p:tav>
                                        <p:tav tm="100000">
                                          <p:val>
                                            <p:strVal val="#ppt_y"/>
                                          </p:val>
                                        </p:tav>
                                      </p:tavLst>
                                    </p:anim>
                                  </p:childTnLst>
                                </p:cTn>
                              </p:par>
                              <p:par>
                                <p:cTn id="53" presetID="2" presetClass="entr" presetSubtype="1" fill="hold" nodeType="withEffect">
                                  <p:stCondLst>
                                    <p:cond delay="0"/>
                                  </p:stCondLst>
                                  <p:childTnLst>
                                    <p:set>
                                      <p:cBhvr>
                                        <p:cTn id="54" dur="1" fill="hold">
                                          <p:stCondLst>
                                            <p:cond delay="0"/>
                                          </p:stCondLst>
                                        </p:cTn>
                                        <p:tgtEl>
                                          <p:spTgt spid="42041"/>
                                        </p:tgtEl>
                                        <p:attrNameLst>
                                          <p:attrName>style.visibility</p:attrName>
                                        </p:attrNameLst>
                                      </p:cBhvr>
                                      <p:to>
                                        <p:strVal val="visible"/>
                                      </p:to>
                                    </p:set>
                                    <p:anim calcmode="lin" valueType="num">
                                      <p:cBhvr additive="base">
                                        <p:cTn id="55" dur="500" fill="hold"/>
                                        <p:tgtEl>
                                          <p:spTgt spid="42041"/>
                                        </p:tgtEl>
                                        <p:attrNameLst>
                                          <p:attrName>ppt_x</p:attrName>
                                        </p:attrNameLst>
                                      </p:cBhvr>
                                      <p:tavLst>
                                        <p:tav tm="0">
                                          <p:val>
                                            <p:strVal val="#ppt_x"/>
                                          </p:val>
                                        </p:tav>
                                        <p:tav tm="100000">
                                          <p:val>
                                            <p:strVal val="#ppt_x"/>
                                          </p:val>
                                        </p:tav>
                                      </p:tavLst>
                                    </p:anim>
                                    <p:anim calcmode="lin" valueType="num">
                                      <p:cBhvr additive="base">
                                        <p:cTn id="56" dur="500" fill="hold"/>
                                        <p:tgtEl>
                                          <p:spTgt spid="4204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19" grpId="0"/>
      <p:bldP spid="42020" grpId="0"/>
      <p:bldP spid="420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defRPr/>
            </a:pPr>
            <a:r>
              <a:rPr lang="en-US" dirty="0" smtClean="0">
                <a:cs typeface="+mj-cs"/>
              </a:rPr>
              <a:t>User Satisfaction</a:t>
            </a:r>
          </a:p>
        </p:txBody>
      </p:sp>
      <p:sp>
        <p:nvSpPr>
          <p:cNvPr id="107523" name="Rectangle 3"/>
          <p:cNvSpPr>
            <a:spLocks noGrp="1" noChangeArrowheads="1"/>
          </p:cNvSpPr>
          <p:nvPr>
            <p:ph type="body" idx="1"/>
          </p:nvPr>
        </p:nvSpPr>
        <p:spPr/>
        <p:txBody>
          <a:bodyPr/>
          <a:lstStyle/>
          <a:p>
            <a:pPr eaLnBrk="1" hangingPunct="1">
              <a:defRPr/>
            </a:pPr>
            <a:r>
              <a:rPr lang="en-US" smtClean="0">
                <a:cs typeface="+mn-cs"/>
              </a:rPr>
              <a:t>Inpatient physicians surveyed 3 days after receiving the final notification email</a:t>
            </a:r>
          </a:p>
          <a:p>
            <a:pPr eaLnBrk="1" hangingPunct="1">
              <a:defRPr/>
            </a:pPr>
            <a:r>
              <a:rPr lang="en-US" smtClean="0">
                <a:cs typeface="+mn-cs"/>
              </a:rPr>
              <a:t>Asked to rate satisfaction on 5-point Likert scale</a:t>
            </a:r>
          </a:p>
          <a:p>
            <a:pPr eaLnBrk="1" hangingPunct="1">
              <a:defRPr/>
            </a:pPr>
            <a:r>
              <a:rPr lang="en-US" smtClean="0">
                <a:cs typeface="+mn-cs"/>
              </a:rPr>
              <a:t>70 survey responses (29 physicians)</a:t>
            </a:r>
          </a:p>
          <a:p>
            <a:pPr lvl="1" eaLnBrk="1" hangingPunct="1">
              <a:defRPr/>
            </a:pPr>
            <a:r>
              <a:rPr lang="en-US" smtClean="0"/>
              <a:t>84% satisfied or very satisfied</a:t>
            </a:r>
          </a:p>
          <a:p>
            <a:pPr lvl="1" eaLnBrk="1" hangingPunct="1">
              <a:defRPr/>
            </a:pPr>
            <a:r>
              <a:rPr lang="en-US" smtClean="0"/>
              <a:t>6% neutral</a:t>
            </a:r>
          </a:p>
          <a:p>
            <a:pPr lvl="1" eaLnBrk="1" hangingPunct="1">
              <a:defRPr/>
            </a:pPr>
            <a:r>
              <a:rPr lang="en-US" smtClean="0"/>
              <a:t>10% dissatisfied or very dissatisfied</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752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752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0752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752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752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75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85" name="Rectangle 17"/>
          <p:cNvSpPr>
            <a:spLocks noGrp="1" noChangeArrowheads="1"/>
          </p:cNvSpPr>
          <p:nvPr>
            <p:ph type="title"/>
          </p:nvPr>
        </p:nvSpPr>
        <p:spPr/>
        <p:txBody>
          <a:bodyPr/>
          <a:lstStyle/>
          <a:p>
            <a:pPr eaLnBrk="1" hangingPunct="1">
              <a:defRPr/>
            </a:pPr>
            <a:r>
              <a:rPr lang="en-US" dirty="0" smtClean="0">
                <a:cs typeface="+mj-cs"/>
              </a:rPr>
              <a:t>Selected Comments</a:t>
            </a:r>
          </a:p>
        </p:txBody>
      </p:sp>
      <p:graphicFrame>
        <p:nvGraphicFramePr>
          <p:cNvPr id="109599" name="Group 31" title="Selected Comments"/>
          <p:cNvGraphicFramePr>
            <a:graphicFrameLocks noGrp="1"/>
          </p:cNvGraphicFramePr>
          <p:nvPr>
            <p:ph idx="1"/>
            <p:extLst>
              <p:ext uri="{D42A27DB-BD31-4B8C-83A1-F6EECF244321}">
                <p14:modId xmlns:p14="http://schemas.microsoft.com/office/powerpoint/2010/main" val="2000542256"/>
              </p:ext>
            </p:extLst>
          </p:nvPr>
        </p:nvGraphicFramePr>
        <p:xfrm>
          <a:off x="457200" y="1600200"/>
          <a:ext cx="8229600" cy="4724402"/>
        </p:xfrm>
        <a:graphic>
          <a:graphicData uri="http://schemas.openxmlformats.org/drawingml/2006/table">
            <a:tbl>
              <a:tblPr/>
              <a:tblGrid>
                <a:gridCol w="8229600"/>
              </a:tblGrid>
              <a:tr h="9382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ja-JP" altLang="en-US" sz="1800" b="0" i="0" u="none" strike="noStrike" cap="none" normalizeH="0" baseline="0">
                          <a:ln>
                            <a:noFill/>
                          </a:ln>
                          <a:solidFill>
                            <a:schemeClr val="tx1"/>
                          </a:solidFill>
                          <a:effectLst/>
                          <a:latin typeface="Arial"/>
                          <a:ea typeface="ＭＳ Ｐゴシック" charset="0"/>
                        </a:rPr>
                        <a:t>“</a:t>
                      </a:r>
                      <a:r>
                        <a:rPr kumimoji="0" lang="en-US" sz="1800" b="0" i="0" u="none" strike="noStrike" cap="none" normalizeH="0" baseline="0">
                          <a:ln>
                            <a:noFill/>
                          </a:ln>
                          <a:solidFill>
                            <a:schemeClr val="tx1"/>
                          </a:solidFill>
                          <a:effectLst/>
                          <a:latin typeface="Arial" charset="0"/>
                          <a:ea typeface="ＭＳ Ｐゴシック" charset="0"/>
                        </a:rPr>
                        <a:t>I find this extremely useful, knowing the final results of tests, both test results that are positive as well as negative.</a:t>
                      </a:r>
                      <a:r>
                        <a:rPr kumimoji="0" lang="ja-JP" altLang="en-US" sz="1800" b="0" i="0" u="none" strike="noStrike" cap="none" normalizeH="0" baseline="0">
                          <a:ln>
                            <a:noFill/>
                          </a:ln>
                          <a:solidFill>
                            <a:schemeClr val="tx1"/>
                          </a:solidFill>
                          <a:effectLst/>
                          <a:latin typeface="Arial"/>
                          <a:ea typeface="ＭＳ Ｐゴシック" charset="0"/>
                        </a:rPr>
                        <a:t>”</a:t>
                      </a:r>
                      <a:endParaRPr kumimoji="0" lang="en-US" sz="1800" b="0" i="0" u="none" strike="noStrike" cap="none" normalizeH="0" baseline="0">
                        <a:ln>
                          <a:noFill/>
                        </a:ln>
                        <a:solidFill>
                          <a:schemeClr val="tx1"/>
                        </a:solidFill>
                        <a:effectLst/>
                        <a:latin typeface="Arial" charset="0"/>
                        <a:ea typeface="ＭＳ Ｐゴシック" charset="0"/>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540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ja-JP" altLang="en-US" sz="1800" b="0" i="0" u="none" strike="noStrike" cap="none" normalizeH="0" baseline="0">
                          <a:ln>
                            <a:noFill/>
                          </a:ln>
                          <a:solidFill>
                            <a:schemeClr val="tx1"/>
                          </a:solidFill>
                          <a:effectLst/>
                          <a:latin typeface="Arial"/>
                          <a:ea typeface="ＭＳ Ｐゴシック" charset="0"/>
                        </a:rPr>
                        <a:t>“</a:t>
                      </a:r>
                      <a:r>
                        <a:rPr kumimoji="0" lang="en-US" sz="1800" b="0" i="0" u="none" strike="noStrike" cap="none" normalizeH="0" baseline="0">
                          <a:ln>
                            <a:noFill/>
                          </a:ln>
                          <a:solidFill>
                            <a:schemeClr val="tx1"/>
                          </a:solidFill>
                          <a:effectLst/>
                          <a:latin typeface="Arial" charset="0"/>
                          <a:ea typeface="ＭＳ Ｐゴシック" charset="0"/>
                        </a:rPr>
                        <a:t>Was unaware of this test even being ordered - had it not been for auto-notification, would never have known about test or result. No call to PCP as test is in normal range and will not affect management.</a:t>
                      </a:r>
                      <a:r>
                        <a:rPr kumimoji="0" lang="ja-JP" altLang="en-US" sz="1800" b="0" i="0" u="none" strike="noStrike" cap="none" normalizeH="0" baseline="0">
                          <a:ln>
                            <a:noFill/>
                          </a:ln>
                          <a:solidFill>
                            <a:schemeClr val="tx1"/>
                          </a:solidFill>
                          <a:effectLst/>
                          <a:latin typeface="Arial"/>
                          <a:ea typeface="ＭＳ Ｐゴシック" charset="0"/>
                        </a:rPr>
                        <a:t>”</a:t>
                      </a:r>
                      <a:endParaRPr kumimoji="0" lang="en-US" sz="1800" b="0" i="0" u="none" strike="noStrike" cap="none" normalizeH="0" baseline="0">
                        <a:ln>
                          <a:noFill/>
                        </a:ln>
                        <a:solidFill>
                          <a:schemeClr val="tx1"/>
                        </a:solidFill>
                        <a:effectLst/>
                        <a:latin typeface="Arial" charset="0"/>
                        <a:ea typeface="ＭＳ Ｐゴシック" charset="0"/>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540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ja-JP" altLang="en-US" sz="1800" b="0" i="0" u="none" strike="noStrike" cap="none" normalizeH="0" baseline="0">
                          <a:ln>
                            <a:noFill/>
                          </a:ln>
                          <a:solidFill>
                            <a:schemeClr val="tx1"/>
                          </a:solidFill>
                          <a:effectLst/>
                          <a:latin typeface="Arial"/>
                          <a:ea typeface="ＭＳ Ｐゴシック" charset="0"/>
                        </a:rPr>
                        <a:t>“</a:t>
                      </a:r>
                      <a:r>
                        <a:rPr kumimoji="0" lang="en-US" sz="1800" b="0" i="0" u="none" strike="noStrike" cap="none" normalizeH="0" baseline="0">
                          <a:ln>
                            <a:noFill/>
                          </a:ln>
                          <a:solidFill>
                            <a:schemeClr val="tx1"/>
                          </a:solidFill>
                          <a:effectLst/>
                          <a:latin typeface="Arial" charset="0"/>
                          <a:ea typeface="ＭＳ Ｐゴシック" charset="0"/>
                        </a:rPr>
                        <a:t>The concept is great. All the notifications I have received are for negative results. Might be more worthwhile for blood tests if it was only for abnormal results.</a:t>
                      </a:r>
                      <a:r>
                        <a:rPr kumimoji="0" lang="ja-JP" altLang="en-US" sz="1800" b="0" i="0" u="none" strike="noStrike" cap="none" normalizeH="0" baseline="0">
                          <a:ln>
                            <a:noFill/>
                          </a:ln>
                          <a:solidFill>
                            <a:schemeClr val="tx1"/>
                          </a:solidFill>
                          <a:effectLst/>
                          <a:latin typeface="Arial"/>
                          <a:ea typeface="ＭＳ Ｐゴシック" charset="0"/>
                        </a:rPr>
                        <a:t>”</a:t>
                      </a:r>
                      <a:endParaRPr kumimoji="0" lang="en-US" sz="1800" b="0" i="0" u="none" strike="noStrike" cap="none" normalizeH="0" baseline="0">
                        <a:ln>
                          <a:noFill/>
                        </a:ln>
                        <a:solidFill>
                          <a:schemeClr val="tx1"/>
                        </a:solidFill>
                        <a:effectLst/>
                        <a:latin typeface="Arial" charset="0"/>
                        <a:ea typeface="ＭＳ Ｐゴシック" charset="0"/>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9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ja-JP" altLang="en-US" sz="1800" b="0" i="0" u="none" strike="noStrike" cap="none" normalizeH="0" baseline="0">
                          <a:ln>
                            <a:noFill/>
                          </a:ln>
                          <a:solidFill>
                            <a:schemeClr val="tx1"/>
                          </a:solidFill>
                          <a:effectLst/>
                          <a:latin typeface="Arial"/>
                          <a:ea typeface="ＭＳ Ｐゴシック" charset="0"/>
                        </a:rPr>
                        <a:t>“</a:t>
                      </a:r>
                      <a:r>
                        <a:rPr kumimoji="0" lang="en-US" sz="1800" b="0" i="0" u="none" strike="noStrike" cap="none" normalizeH="0" baseline="0">
                          <a:ln>
                            <a:noFill/>
                          </a:ln>
                          <a:solidFill>
                            <a:schemeClr val="tx1"/>
                          </a:solidFill>
                          <a:effectLst/>
                          <a:latin typeface="Arial" charset="0"/>
                          <a:ea typeface="ＭＳ Ｐゴシック" charset="0"/>
                        </a:rPr>
                        <a:t>Test was not needed and was not ordered by me... </a:t>
                      </a:r>
                      <a:r>
                        <a:rPr kumimoji="0" lang="ja-JP" altLang="en-US" sz="1800" b="0" i="0" u="none" strike="noStrike" cap="none" normalizeH="0" baseline="0">
                          <a:ln>
                            <a:noFill/>
                          </a:ln>
                          <a:solidFill>
                            <a:schemeClr val="tx1"/>
                          </a:solidFill>
                          <a:effectLst/>
                          <a:latin typeface="Arial"/>
                          <a:ea typeface="ＭＳ Ｐゴシック" charset="0"/>
                        </a:rPr>
                        <a:t>“</a:t>
                      </a:r>
                      <a:endParaRPr kumimoji="0" lang="en-US" sz="1800" b="0" i="0" u="none" strike="noStrike" cap="none" normalizeH="0" baseline="0">
                        <a:ln>
                          <a:noFill/>
                        </a:ln>
                        <a:solidFill>
                          <a:schemeClr val="tx1"/>
                        </a:solidFill>
                        <a:effectLst/>
                        <a:latin typeface="Arial" charset="0"/>
                        <a:ea typeface="ＭＳ Ｐゴシック" charset="0"/>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82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ja-JP" altLang="en-US" sz="1800" b="0" i="0" u="none" strike="noStrike" cap="none" normalizeH="0" baseline="0" dirty="0">
                          <a:ln>
                            <a:noFill/>
                          </a:ln>
                          <a:solidFill>
                            <a:schemeClr val="tx1"/>
                          </a:solidFill>
                          <a:effectLst/>
                          <a:latin typeface="Arial"/>
                          <a:ea typeface="ＭＳ Ｐゴシック" charset="0"/>
                        </a:rPr>
                        <a:t>“</a:t>
                      </a:r>
                      <a:r>
                        <a:rPr kumimoji="0" lang="en-US" sz="1800" b="0" i="0" u="none" strike="noStrike" cap="none" normalizeH="0" baseline="0" dirty="0">
                          <a:ln>
                            <a:noFill/>
                          </a:ln>
                          <a:solidFill>
                            <a:schemeClr val="tx1"/>
                          </a:solidFill>
                          <a:effectLst/>
                          <a:latin typeface="Arial" charset="0"/>
                          <a:ea typeface="ＭＳ Ｐゴシック" charset="0"/>
                        </a:rPr>
                        <a:t>It is best to send these pathology results not just to the ordering physician but also the GI physician performing the biopsy.</a:t>
                      </a:r>
                      <a:r>
                        <a:rPr kumimoji="0" lang="ja-JP" altLang="en-US" sz="1800" b="0" i="0" u="none" strike="noStrike" cap="none" normalizeH="0" baseline="0" dirty="0">
                          <a:ln>
                            <a:noFill/>
                          </a:ln>
                          <a:solidFill>
                            <a:schemeClr val="tx1"/>
                          </a:solidFill>
                          <a:effectLst/>
                          <a:latin typeface="Arial"/>
                          <a:ea typeface="ＭＳ Ｐゴシック" charset="0"/>
                        </a:rPr>
                        <a:t>”</a:t>
                      </a:r>
                      <a:endParaRPr kumimoji="0" lang="en-US" sz="1800" b="0" i="0" u="none" strike="noStrike" cap="none" normalizeH="0" baseline="0" dirty="0">
                        <a:ln>
                          <a:noFill/>
                        </a:ln>
                        <a:solidFill>
                          <a:schemeClr val="tx1"/>
                        </a:solidFill>
                        <a:effectLst/>
                        <a:latin typeface="Arial" charset="0"/>
                        <a:ea typeface="ＭＳ Ｐゴシック" charset="0"/>
                      </a:endParaRPr>
                    </a:p>
                  </a:txBody>
                  <a:tcPr anchor="ctr" anchorCtr="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9604" name="Oval 36"/>
          <p:cNvSpPr>
            <a:spLocks noChangeArrowheads="1"/>
          </p:cNvSpPr>
          <p:nvPr/>
        </p:nvSpPr>
        <p:spPr bwMode="auto">
          <a:xfrm>
            <a:off x="609600" y="1600200"/>
            <a:ext cx="8153400" cy="99060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09605" name="Oval 37"/>
          <p:cNvSpPr>
            <a:spLocks noChangeArrowheads="1"/>
          </p:cNvSpPr>
          <p:nvPr/>
        </p:nvSpPr>
        <p:spPr bwMode="auto">
          <a:xfrm>
            <a:off x="609600" y="3352800"/>
            <a:ext cx="8077200" cy="99060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60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96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604" grpId="0" animBg="1"/>
      <p:bldP spid="10960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pPr eaLnBrk="1" hangingPunct="1">
              <a:defRPr/>
            </a:pPr>
            <a:r>
              <a:rPr lang="en-US" dirty="0" smtClean="0">
                <a:cs typeface="+mj-cs"/>
              </a:rPr>
              <a:t>Conclusions</a:t>
            </a:r>
          </a:p>
        </p:txBody>
      </p:sp>
      <p:sp>
        <p:nvSpPr>
          <p:cNvPr id="135171" name="Rectangle 3"/>
          <p:cNvSpPr>
            <a:spLocks noGrp="1" noChangeArrowheads="1"/>
          </p:cNvSpPr>
          <p:nvPr>
            <p:ph type="body" idx="1"/>
          </p:nvPr>
        </p:nvSpPr>
        <p:spPr/>
        <p:txBody>
          <a:bodyPr/>
          <a:lstStyle/>
          <a:p>
            <a:pPr eaLnBrk="1" hangingPunct="1">
              <a:defRPr/>
            </a:pPr>
            <a:r>
              <a:rPr lang="en-US" sz="3100" smtClean="0">
                <a:cs typeface="+mn-cs"/>
              </a:rPr>
              <a:t>Automated email notification is a feasible and reliable strategy for managing results of TPADs, and compatible with inpatient workflow</a:t>
            </a:r>
          </a:p>
          <a:p>
            <a:pPr eaLnBrk="1" hangingPunct="1">
              <a:defRPr/>
            </a:pPr>
            <a:r>
              <a:rPr lang="en-US" sz="3100" smtClean="0">
                <a:cs typeface="+mn-cs"/>
              </a:rPr>
              <a:t>Successful implementation is dependent on accuracy and reliability of</a:t>
            </a:r>
          </a:p>
          <a:p>
            <a:pPr lvl="1" eaLnBrk="1" hangingPunct="1">
              <a:defRPr/>
            </a:pPr>
            <a:r>
              <a:rPr lang="en-US" sz="2700" smtClean="0"/>
              <a:t>Discharge time stamp </a:t>
            </a:r>
          </a:p>
          <a:p>
            <a:pPr lvl="1" eaLnBrk="1" hangingPunct="1">
              <a:defRPr/>
            </a:pPr>
            <a:r>
              <a:rPr lang="en-US" sz="2700" smtClean="0"/>
              <a:t>Provider identification </a:t>
            </a:r>
            <a:endParaRPr lang="en-US" sz="2400" smtClean="0"/>
          </a:p>
        </p:txBody>
      </p:sp>
      <p:pic>
        <p:nvPicPr>
          <p:cNvPr id="135174" name="Picture 6" descr="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4724400"/>
            <a:ext cx="2590800" cy="167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35175" name="Text Box 7"/>
          <p:cNvSpPr txBox="1">
            <a:spLocks noChangeArrowheads="1"/>
          </p:cNvSpPr>
          <p:nvPr/>
        </p:nvSpPr>
        <p:spPr bwMode="auto">
          <a:xfrm>
            <a:off x="304800" y="5791200"/>
            <a:ext cx="5562600"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lvl="1" algn="ctr">
              <a:lnSpc>
                <a:spcPct val="90000"/>
              </a:lnSpc>
              <a:spcBef>
                <a:spcPct val="20000"/>
              </a:spcBef>
              <a:defRPr/>
            </a:pPr>
            <a:r>
              <a:rPr lang="ja-JP" altLang="en-US" sz="2200">
                <a:latin typeface="Arial"/>
                <a:cs typeface="+mn-cs"/>
              </a:rPr>
              <a:t>“</a:t>
            </a:r>
            <a:r>
              <a:rPr lang="en-US" sz="2200">
                <a:cs typeface="+mn-cs"/>
              </a:rPr>
              <a:t>Garbage in, garbage out</a:t>
            </a:r>
            <a:r>
              <a:rPr lang="ja-JP" altLang="en-US" sz="2200">
                <a:latin typeface="Arial"/>
                <a:cs typeface="+mn-cs"/>
              </a:rPr>
              <a:t>”</a:t>
            </a:r>
            <a:r>
              <a:rPr lang="en-US" sz="2200">
                <a:cs typeface="+mn-cs"/>
              </a:rPr>
              <a:t> phenomena</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51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517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517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5171">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517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51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1" grpId="0" build="p"/>
      <p:bldP spid="13517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pPr eaLnBrk="1" hangingPunct="1">
              <a:defRPr/>
            </a:pPr>
            <a:r>
              <a:rPr lang="en-US" dirty="0" smtClean="0">
                <a:cs typeface="+mj-cs"/>
              </a:rPr>
              <a:t>Conclusions</a:t>
            </a:r>
          </a:p>
        </p:txBody>
      </p:sp>
      <p:sp>
        <p:nvSpPr>
          <p:cNvPr id="133123" name="Rectangle 3"/>
          <p:cNvSpPr>
            <a:spLocks noGrp="1" noChangeArrowheads="1"/>
          </p:cNvSpPr>
          <p:nvPr>
            <p:ph type="body" idx="1"/>
          </p:nvPr>
        </p:nvSpPr>
        <p:spPr/>
        <p:txBody>
          <a:bodyPr/>
          <a:lstStyle/>
          <a:p>
            <a:pPr eaLnBrk="1" hangingPunct="1">
              <a:lnSpc>
                <a:spcPct val="90000"/>
              </a:lnSpc>
              <a:defRPr/>
            </a:pPr>
            <a:r>
              <a:rPr lang="en-US" sz="3100" smtClean="0">
                <a:cs typeface="+mn-cs"/>
              </a:rPr>
              <a:t>The high volume of TPADs and notifications to providers are challenging to negotiate </a:t>
            </a:r>
          </a:p>
          <a:p>
            <a:pPr lvl="1" eaLnBrk="1" hangingPunct="1">
              <a:lnSpc>
                <a:spcPct val="90000"/>
              </a:lnSpc>
              <a:defRPr/>
            </a:pPr>
            <a:r>
              <a:rPr lang="en-US" sz="3000" smtClean="0"/>
              <a:t>Logic to limit volume and frequency of notifications to minimize alert fatigue</a:t>
            </a:r>
          </a:p>
          <a:p>
            <a:pPr lvl="1" eaLnBrk="1" hangingPunct="1">
              <a:lnSpc>
                <a:spcPct val="90000"/>
              </a:lnSpc>
              <a:defRPr/>
            </a:pPr>
            <a:r>
              <a:rPr lang="en-US" sz="3000" smtClean="0"/>
              <a:t>A user-configurable system to modify suppression rules is desirable</a:t>
            </a:r>
          </a:p>
          <a:p>
            <a:pPr eaLnBrk="1" hangingPunct="1">
              <a:lnSpc>
                <a:spcPct val="90000"/>
              </a:lnSpc>
              <a:defRPr/>
            </a:pPr>
            <a:r>
              <a:rPr lang="en-US" sz="3000" smtClean="0">
                <a:cs typeface="+mn-cs"/>
              </a:rPr>
              <a:t>Users are highly satisfied </a:t>
            </a:r>
          </a:p>
          <a:p>
            <a:pPr lvl="1" eaLnBrk="1" hangingPunct="1">
              <a:lnSpc>
                <a:spcPct val="90000"/>
              </a:lnSpc>
              <a:defRPr/>
            </a:pPr>
            <a:r>
              <a:rPr lang="en-US" sz="3000" smtClean="0"/>
              <a:t>Physicians vary with regard to type of results they wish to receive</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2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2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312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312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312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p:txBody>
          <a:bodyPr/>
          <a:lstStyle/>
          <a:p>
            <a:pPr eaLnBrk="1" hangingPunct="1">
              <a:defRPr/>
            </a:pPr>
            <a:r>
              <a:rPr lang="en-US" dirty="0" smtClean="0">
                <a:cs typeface="+mj-cs"/>
              </a:rPr>
              <a:t>Case</a:t>
            </a:r>
          </a:p>
        </p:txBody>
      </p:sp>
      <p:sp>
        <p:nvSpPr>
          <p:cNvPr id="198659" name="Rectangle 3"/>
          <p:cNvSpPr>
            <a:spLocks noGrp="1" noChangeArrowheads="1"/>
          </p:cNvSpPr>
          <p:nvPr>
            <p:ph type="body" idx="1"/>
          </p:nvPr>
        </p:nvSpPr>
        <p:spPr>
          <a:xfrm>
            <a:off x="304800" y="1600200"/>
            <a:ext cx="8534400" cy="4525963"/>
          </a:xfrm>
        </p:spPr>
        <p:txBody>
          <a:bodyPr/>
          <a:lstStyle/>
          <a:p>
            <a:pPr eaLnBrk="1" hangingPunct="1">
              <a:defRPr/>
            </a:pPr>
            <a:r>
              <a:rPr lang="en-US" smtClean="0">
                <a:cs typeface="+mn-cs"/>
              </a:rPr>
              <a:t>A 55 y/o F is hospitalized for an unprovoked DVT and PE </a:t>
            </a:r>
          </a:p>
          <a:p>
            <a:pPr eaLnBrk="1" hangingPunct="1">
              <a:defRPr/>
            </a:pPr>
            <a:r>
              <a:rPr lang="en-US" smtClean="0">
                <a:cs typeface="+mn-cs"/>
              </a:rPr>
              <a:t>A hypercoaguable work-up is sent by the inpatient medical team but is pending at discharge</a:t>
            </a:r>
          </a:p>
          <a:p>
            <a:pPr eaLnBrk="1" hangingPunct="1">
              <a:defRPr/>
            </a:pPr>
            <a:r>
              <a:rPr lang="en-US" smtClean="0">
                <a:cs typeface="+mn-cs"/>
              </a:rPr>
              <a:t>Results return a week later but are neither reviewed by the responsible inpatient attending nor communicated to the PCP</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86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9865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9865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p:txBody>
          <a:bodyPr/>
          <a:lstStyle/>
          <a:p>
            <a:pPr eaLnBrk="1" hangingPunct="1">
              <a:defRPr/>
            </a:pPr>
            <a:r>
              <a:rPr lang="en-US" dirty="0" smtClean="0">
                <a:cs typeface="+mj-cs"/>
              </a:rPr>
              <a:t>Thank You!</a:t>
            </a:r>
          </a:p>
        </p:txBody>
      </p:sp>
      <p:sp>
        <p:nvSpPr>
          <p:cNvPr id="150531" name="Rectangle 3"/>
          <p:cNvSpPr>
            <a:spLocks noGrp="1" noChangeArrowheads="1"/>
          </p:cNvSpPr>
          <p:nvPr>
            <p:ph type="body" idx="1"/>
          </p:nvPr>
        </p:nvSpPr>
        <p:spPr/>
        <p:txBody>
          <a:bodyPr/>
          <a:lstStyle/>
          <a:p>
            <a:pPr eaLnBrk="1" hangingPunct="1">
              <a:defRPr/>
            </a:pPr>
            <a:r>
              <a:rPr lang="en-US" smtClean="0">
                <a:cs typeface="+mn-cs"/>
              </a:rPr>
              <a:t>Questions?</a:t>
            </a:r>
          </a:p>
          <a:p>
            <a:pPr eaLnBrk="1" hangingPunct="1">
              <a:defRPr/>
            </a:pPr>
            <a:r>
              <a:rPr lang="en-US" smtClean="0">
                <a:cs typeface="+mn-cs"/>
              </a:rPr>
              <a:t>Comments?</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p:txBody>
          <a:bodyPr/>
          <a:lstStyle/>
          <a:p>
            <a:pPr eaLnBrk="1" hangingPunct="1">
              <a:defRPr/>
            </a:pPr>
            <a:endParaRPr lang="en-US" dirty="0" smtClean="0">
              <a:cs typeface="+mj-cs"/>
            </a:endParaRPr>
          </a:p>
        </p:txBody>
      </p:sp>
      <p:sp>
        <p:nvSpPr>
          <p:cNvPr id="20787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pPr eaLnBrk="1" hangingPunct="1">
              <a:defRPr/>
            </a:pPr>
            <a:r>
              <a:rPr lang="en-US" sz="4000" dirty="0" smtClean="0">
                <a:cs typeface="+mj-cs"/>
              </a:rPr>
              <a:t>Acknowledgements: </a:t>
            </a:r>
            <a:br>
              <a:rPr lang="en-US" sz="4000" dirty="0" smtClean="0">
                <a:cs typeface="+mj-cs"/>
              </a:rPr>
            </a:br>
            <a:r>
              <a:rPr lang="en-US" sz="4000" dirty="0" smtClean="0">
                <a:cs typeface="+mj-cs"/>
              </a:rPr>
              <a:t>TPAD Team</a:t>
            </a:r>
          </a:p>
        </p:txBody>
      </p:sp>
      <p:sp>
        <p:nvSpPr>
          <p:cNvPr id="114691" name="Rectangle 3"/>
          <p:cNvSpPr>
            <a:spLocks noGrp="1" noChangeArrowheads="1"/>
          </p:cNvSpPr>
          <p:nvPr>
            <p:ph type="body" idx="1"/>
          </p:nvPr>
        </p:nvSpPr>
        <p:spPr/>
        <p:txBody>
          <a:bodyPr/>
          <a:lstStyle/>
          <a:p>
            <a:pPr eaLnBrk="1" hangingPunct="1">
              <a:lnSpc>
                <a:spcPct val="80000"/>
              </a:lnSpc>
              <a:defRPr/>
            </a:pPr>
            <a:r>
              <a:rPr lang="en-US" sz="2400" smtClean="0">
                <a:cs typeface="+mn-cs"/>
              </a:rPr>
              <a:t>BWH Information Systems Project Team</a:t>
            </a:r>
          </a:p>
          <a:p>
            <a:pPr lvl="1" eaLnBrk="1" hangingPunct="1">
              <a:lnSpc>
                <a:spcPct val="80000"/>
              </a:lnSpc>
              <a:defRPr/>
            </a:pPr>
            <a:r>
              <a:rPr lang="en-US" sz="2000" smtClean="0"/>
              <a:t>Kathleen Ross-Roh, MEd</a:t>
            </a:r>
          </a:p>
          <a:p>
            <a:pPr lvl="1" eaLnBrk="1" hangingPunct="1">
              <a:lnSpc>
                <a:spcPct val="80000"/>
              </a:lnSpc>
              <a:defRPr/>
            </a:pPr>
            <a:r>
              <a:rPr lang="en-US" sz="2000" smtClean="0"/>
              <a:t>Allison Macleay</a:t>
            </a:r>
          </a:p>
          <a:p>
            <a:pPr lvl="1" eaLnBrk="1" hangingPunct="1">
              <a:lnSpc>
                <a:spcPct val="80000"/>
              </a:lnSpc>
              <a:defRPr/>
            </a:pPr>
            <a:r>
              <a:rPr lang="en-US" sz="2000" smtClean="0"/>
              <a:t>Margo Daphnis</a:t>
            </a:r>
          </a:p>
          <a:p>
            <a:pPr lvl="1" eaLnBrk="1" hangingPunct="1">
              <a:lnSpc>
                <a:spcPct val="80000"/>
              </a:lnSpc>
              <a:defRPr/>
            </a:pPr>
            <a:r>
              <a:rPr lang="en-US" sz="2000" smtClean="0"/>
              <a:t>Eric Poon, MD, MPH</a:t>
            </a:r>
          </a:p>
          <a:p>
            <a:pPr eaLnBrk="1" hangingPunct="1">
              <a:lnSpc>
                <a:spcPct val="80000"/>
              </a:lnSpc>
              <a:defRPr/>
            </a:pPr>
            <a:r>
              <a:rPr lang="en-US" sz="2400" smtClean="0">
                <a:cs typeface="+mn-cs"/>
              </a:rPr>
              <a:t>BWH DGM Research Team</a:t>
            </a:r>
          </a:p>
          <a:p>
            <a:pPr lvl="1" eaLnBrk="1" hangingPunct="1">
              <a:lnSpc>
                <a:spcPct val="80000"/>
              </a:lnSpc>
              <a:defRPr/>
            </a:pPr>
            <a:r>
              <a:rPr lang="en-US" sz="2000" smtClean="0"/>
              <a:t>Catherine Liang, MPH</a:t>
            </a:r>
          </a:p>
          <a:p>
            <a:pPr lvl="1" eaLnBrk="1" hangingPunct="1">
              <a:lnSpc>
                <a:spcPct val="80000"/>
              </a:lnSpc>
              <a:defRPr/>
            </a:pPr>
            <a:r>
              <a:rPr lang="en-US" sz="2000" smtClean="0"/>
              <a:t>Nyryan V Nolido, MA</a:t>
            </a:r>
          </a:p>
          <a:p>
            <a:pPr lvl="1" eaLnBrk="1" hangingPunct="1">
              <a:lnSpc>
                <a:spcPct val="80000"/>
              </a:lnSpc>
              <a:defRPr/>
            </a:pPr>
            <a:r>
              <a:rPr lang="en-US" sz="2000" smtClean="0"/>
              <a:t>Deborah H Williams, MHA</a:t>
            </a:r>
          </a:p>
          <a:p>
            <a:pPr lvl="1" eaLnBrk="1" hangingPunct="1">
              <a:lnSpc>
                <a:spcPct val="80000"/>
              </a:lnSpc>
              <a:defRPr/>
            </a:pPr>
            <a:r>
              <a:rPr lang="en-US" sz="2000" smtClean="0"/>
              <a:t>Jonas Budris</a:t>
            </a:r>
          </a:p>
          <a:p>
            <a:pPr lvl="1" eaLnBrk="1" hangingPunct="1">
              <a:lnSpc>
                <a:spcPct val="80000"/>
              </a:lnSpc>
              <a:defRPr/>
            </a:pPr>
            <a:r>
              <a:rPr lang="en-US" sz="2000" smtClean="0"/>
              <a:t>Catherine Yoon, MSc</a:t>
            </a:r>
          </a:p>
          <a:p>
            <a:pPr lvl="1" eaLnBrk="1" hangingPunct="1">
              <a:lnSpc>
                <a:spcPct val="80000"/>
              </a:lnSpc>
              <a:defRPr/>
            </a:pPr>
            <a:r>
              <a:rPr lang="en-US" sz="2000" smtClean="0"/>
              <a:t>David Bates, MD, MSc</a:t>
            </a:r>
          </a:p>
          <a:p>
            <a:pPr lvl="1" eaLnBrk="1" hangingPunct="1">
              <a:lnSpc>
                <a:spcPct val="80000"/>
              </a:lnSpc>
              <a:defRPr/>
            </a:pPr>
            <a:r>
              <a:rPr lang="en-US" sz="2000" smtClean="0"/>
              <a:t>Christopher Roy, MD</a:t>
            </a:r>
          </a:p>
          <a:p>
            <a:pPr lvl="1" eaLnBrk="1" hangingPunct="1">
              <a:lnSpc>
                <a:spcPct val="80000"/>
              </a:lnSpc>
              <a:defRPr/>
            </a:pPr>
            <a:r>
              <a:rPr lang="en-US" sz="2000" smtClean="0"/>
              <a:t>Jeffrey Schnipper, MD, MPH</a:t>
            </a: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eaLnBrk="1" hangingPunct="1">
              <a:defRPr/>
            </a:pPr>
            <a:r>
              <a:rPr lang="en-US" dirty="0" smtClean="0">
                <a:cs typeface="+mj-cs"/>
              </a:rPr>
              <a:t>Funding</a:t>
            </a:r>
          </a:p>
        </p:txBody>
      </p:sp>
      <p:sp>
        <p:nvSpPr>
          <p:cNvPr id="99331" name="Rectangle 3"/>
          <p:cNvSpPr>
            <a:spLocks noGrp="1" noChangeArrowheads="1"/>
          </p:cNvSpPr>
          <p:nvPr>
            <p:ph type="body" idx="1"/>
          </p:nvPr>
        </p:nvSpPr>
        <p:spPr/>
        <p:txBody>
          <a:bodyPr/>
          <a:lstStyle/>
          <a:p>
            <a:pPr eaLnBrk="1" hangingPunct="1">
              <a:defRPr/>
            </a:pPr>
            <a:r>
              <a:rPr lang="en-US" smtClean="0">
                <a:cs typeface="+mn-cs"/>
              </a:rPr>
              <a:t>Brigham and Women</a:t>
            </a:r>
            <a:r>
              <a:rPr lang="ja-JP" altLang="en-US" smtClean="0">
                <a:latin typeface="Arial"/>
                <a:cs typeface="+mn-cs"/>
              </a:rPr>
              <a:t>’</a:t>
            </a:r>
            <a:r>
              <a:rPr lang="en-US" smtClean="0">
                <a:cs typeface="+mn-cs"/>
              </a:rPr>
              <a:t>s Healthcare Information Technology Innovation Program</a:t>
            </a:r>
          </a:p>
          <a:p>
            <a:pPr eaLnBrk="1" hangingPunct="1">
              <a:defRPr/>
            </a:pPr>
            <a:r>
              <a:rPr lang="en-US" smtClean="0">
                <a:cs typeface="+mn-cs"/>
              </a:rPr>
              <a:t>Agency for Healthcare Research and Quality, grant number R21HS018229 </a:t>
            </a: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6" name="Picture 6" descr="Configurable System: Lab Selection"/>
          <p:cNvPicPr>
            <a:picLocks noChangeAspect="1" noChangeArrowheads="1"/>
          </p:cNvPicPr>
          <p:nvPr/>
        </p:nvPicPr>
        <p:blipFill>
          <a:blip r:embed="rId3">
            <a:extLst>
              <a:ext uri="{28A0092B-C50C-407E-A947-70E740481C1C}">
                <a14:useLocalDpi xmlns:a14="http://schemas.microsoft.com/office/drawing/2010/main" val="0"/>
              </a:ext>
            </a:extLst>
          </a:blip>
          <a:srcRect r="36874" b="52344"/>
          <a:stretch>
            <a:fillRect/>
          </a:stretch>
        </p:blipFill>
        <p:spPr bwMode="auto">
          <a:xfrm>
            <a:off x="685800" y="1600200"/>
            <a:ext cx="76962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51209" name="Rectangle 9"/>
          <p:cNvSpPr>
            <a:spLocks noGrp="1" noChangeArrowheads="1"/>
          </p:cNvSpPr>
          <p:nvPr>
            <p:ph type="title"/>
          </p:nvPr>
        </p:nvSpPr>
        <p:spPr/>
        <p:txBody>
          <a:bodyPr/>
          <a:lstStyle/>
          <a:p>
            <a:pPr eaLnBrk="1" hangingPunct="1">
              <a:defRPr/>
            </a:pPr>
            <a:r>
              <a:rPr lang="en-US" sz="4000" dirty="0" smtClean="0">
                <a:cs typeface="+mj-cs"/>
              </a:rPr>
              <a:t>Configurable System:</a:t>
            </a:r>
            <a:br>
              <a:rPr lang="en-US" sz="4000" dirty="0" smtClean="0">
                <a:cs typeface="+mj-cs"/>
              </a:rPr>
            </a:br>
            <a:r>
              <a:rPr lang="en-US" sz="4000" dirty="0" smtClean="0">
                <a:cs typeface="+mj-cs"/>
              </a:rPr>
              <a:t>Lab Selection</a:t>
            </a: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fontAlgn="base"/>
            <a:r>
              <a:rPr lang="en-US" sz="3000" b="1" kern="1200" dirty="0" smtClean="0">
                <a:solidFill>
                  <a:srgbClr val="0066FF"/>
                </a:solidFill>
                <a:effectLst/>
                <a:latin typeface="Arial"/>
                <a:ea typeface="ＭＳ Ｐゴシック"/>
                <a:cs typeface="ＭＳ Ｐゴシック"/>
              </a:rPr>
              <a:t>Microbiology Notification</a:t>
            </a:r>
            <a:endParaRPr lang="en-US" dirty="0" smtClean="0">
              <a:effectLst/>
            </a:endParaRPr>
          </a:p>
          <a:p>
            <a:endParaRPr lang="en-US" dirty="0"/>
          </a:p>
        </p:txBody>
      </p:sp>
      <p:sp>
        <p:nvSpPr>
          <p:cNvPr id="3" name="Content Placeholder 2"/>
          <p:cNvSpPr>
            <a:spLocks noGrp="1"/>
          </p:cNvSpPr>
          <p:nvPr>
            <p:ph idx="1"/>
          </p:nvPr>
        </p:nvSpPr>
        <p:spPr/>
        <p:txBody>
          <a:bodyPr/>
          <a:lstStyle/>
          <a:p>
            <a:pPr>
              <a:defRPr/>
            </a:pPr>
            <a:r>
              <a:rPr lang="en-US" sz="1000" dirty="0"/>
              <a:t>April 17, 2011</a:t>
            </a:r>
          </a:p>
          <a:p>
            <a:pPr>
              <a:defRPr/>
            </a:pPr>
            <a:r>
              <a:rPr lang="en-US" sz="1000" dirty="0"/>
              <a:t>Dear Dr. HOSPITALIST, M.D.: </a:t>
            </a:r>
            <a:br>
              <a:rPr lang="en-US" sz="1000" dirty="0"/>
            </a:br>
            <a:r>
              <a:rPr lang="en-US" sz="1000" dirty="0"/>
              <a:t/>
            </a:r>
            <a:br>
              <a:rPr lang="en-US" sz="1000" dirty="0"/>
            </a:br>
            <a:r>
              <a:rPr lang="en-US" sz="1000" dirty="0"/>
              <a:t>DISCHARGED PATIENT (BWH# 12345678), for whom you were the attending of record, was discharged from Brigham and Women's Hospital on 03/27/2011. Some tests from this hospitalization were still pending at the time of discharge. We have listed below 1) tests whose results have been finalized after discharge, and 2) tests whose results are still pending. Chemistry and Hematology test types are included in this service. Radiology, Pathology, and Microbiology test types are available in separate notifications </a:t>
            </a:r>
          </a:p>
          <a:p>
            <a:pPr>
              <a:defRPr/>
            </a:pPr>
            <a:r>
              <a:rPr lang="en-US" sz="1000" dirty="0"/>
              <a:t/>
            </a:r>
            <a:br>
              <a:rPr lang="en-US" sz="1000" dirty="0"/>
            </a:br>
            <a:r>
              <a:rPr lang="en-US" sz="1000" dirty="0"/>
              <a:t>The patient's PCP, NON-NETWORK PROVIDER, did not receive this notification because s/he does not have a Partners email address listed.</a:t>
            </a:r>
          </a:p>
          <a:p>
            <a:pPr>
              <a:defRPr/>
            </a:pPr>
            <a:r>
              <a:rPr lang="en-US" sz="1000" dirty="0"/>
              <a:t/>
            </a:r>
            <a:br>
              <a:rPr lang="en-US" sz="1000" dirty="0"/>
            </a:br>
            <a:r>
              <a:rPr lang="en-US" sz="1000" dirty="0"/>
              <a:t>This is a new service we are piloting that we hope you will find to be helpful. Note: Any corrections or changes made after tests are finalized are not captured by this service but are reported per current lab protocol.</a:t>
            </a:r>
          </a:p>
          <a:p>
            <a:pPr>
              <a:defRPr/>
            </a:pPr>
            <a:r>
              <a:rPr lang="en-US" sz="1000" dirty="0"/>
              <a:t/>
            </a:r>
            <a:br>
              <a:rPr lang="en-US" sz="1000" dirty="0"/>
            </a:br>
            <a:r>
              <a:rPr lang="en-US" sz="1000" dirty="0"/>
              <a:t>Inpatient Attending: HOSPITALIST, M.D. Work Phone: 111-111-1111</a:t>
            </a:r>
            <a:br>
              <a:rPr lang="en-US" sz="1000" dirty="0"/>
            </a:br>
            <a:r>
              <a:rPr lang="en-US" sz="1000" dirty="0"/>
              <a:t>Primary Care Physician: NON-NETWORK PROVIDER, M.D. Work Phone: 222-222-2222</a:t>
            </a:r>
          </a:p>
          <a:p>
            <a:pPr algn="ctr">
              <a:defRPr/>
            </a:pPr>
            <a:r>
              <a:rPr lang="en-US" sz="1000" dirty="0"/>
              <a:t/>
            </a:r>
            <a:br>
              <a:rPr lang="en-US" sz="1000" dirty="0"/>
            </a:br>
            <a:r>
              <a:rPr lang="en-US" sz="1000" dirty="0"/>
              <a:t/>
            </a:r>
            <a:br>
              <a:rPr lang="en-US" sz="1000" dirty="0"/>
            </a:br>
            <a:r>
              <a:rPr lang="en-US" sz="1000" b="1" dirty="0" err="1"/>
              <a:t>Microbology</a:t>
            </a:r>
            <a:r>
              <a:rPr lang="en-US" sz="1000" b="1" dirty="0"/>
              <a:t> Results </a:t>
            </a:r>
            <a:r>
              <a:rPr lang="en-US" sz="1000" b="1" u="sng" dirty="0"/>
              <a:t>FINALIZED</a:t>
            </a:r>
          </a:p>
          <a:p>
            <a:pPr algn="ctr">
              <a:defRPr/>
            </a:pPr>
            <a:endParaRPr lang="en-US" sz="1000" b="1" u="sng" dirty="0"/>
          </a:p>
          <a:p>
            <a:pPr>
              <a:defRPr/>
            </a:pPr>
            <a:r>
              <a:rPr lang="en-US" sz="1000" dirty="0"/>
              <a:t>Specimen		Test 		Result		Date Collected		Date Resulted</a:t>
            </a:r>
          </a:p>
          <a:p>
            <a:pPr>
              <a:defRPr/>
            </a:pPr>
            <a:r>
              <a:rPr lang="en-US" sz="1000" dirty="0"/>
              <a:t>B1052302 BLOOD	BLOOD CULTURE	NO GROWTH		04/10/2011		04/16/2011</a:t>
            </a:r>
          </a:p>
          <a:p>
            <a:pPr>
              <a:defRPr/>
            </a:pPr>
            <a:r>
              <a:rPr lang="en-US" sz="1000" dirty="0"/>
              <a:t>B1052303 BLOOD	BLOOD CULTURE	NO GROWTH		04/10/2011		04/16/2011</a:t>
            </a:r>
          </a:p>
          <a:p>
            <a:pPr>
              <a:defRPr/>
            </a:pPr>
            <a:r>
              <a:rPr lang="en-US" sz="1000" dirty="0">
                <a:solidFill>
                  <a:srgbClr val="FF0000"/>
                </a:solidFill>
              </a:rPr>
              <a:t>B1052164 BLOOD	BLOOD CULTURE	KLEBSIELLA PNEUMONIAE	04/09/2011		04/15/2011</a:t>
            </a:r>
          </a:p>
          <a:p>
            <a:pPr>
              <a:defRPr/>
            </a:pPr>
            <a:r>
              <a:rPr lang="en-US" sz="1000" dirty="0">
                <a:solidFill>
                  <a:srgbClr val="FF0000"/>
                </a:solidFill>
              </a:rPr>
              <a:t>B1052165 BLOOD	BLOOD CULTURE	KLEBSIELLA PNEUMONIAE	04/09/2011		04/15/2011</a:t>
            </a:r>
            <a:br>
              <a:rPr lang="en-US" sz="1000" dirty="0">
                <a:solidFill>
                  <a:srgbClr val="FF0000"/>
                </a:solidFill>
              </a:rPr>
            </a:br>
            <a:endParaRPr lang="en-US" sz="1000" dirty="0">
              <a:solidFill>
                <a:srgbClr val="FF0000"/>
              </a:solidFill>
            </a:endParaRPr>
          </a:p>
          <a:p>
            <a:pPr>
              <a:defRPr/>
            </a:pPr>
            <a:r>
              <a:rPr lang="en-US" sz="1000" dirty="0"/>
              <a:t>Please email the </a:t>
            </a:r>
            <a:r>
              <a:rPr lang="en-US" sz="1000" dirty="0">
                <a:hlinkClick r:id="rId3" tooltip="mailto:HIPpendingtest@partners.org"/>
              </a:rPr>
              <a:t>BWH Post-Discharge Results Notification Service</a:t>
            </a:r>
            <a:r>
              <a:rPr lang="en-US" sz="1000" dirty="0"/>
              <a:t> for any questions, comments, and concerns related to this alert.</a:t>
            </a:r>
            <a:br>
              <a:rPr lang="en-US" sz="1000" dirty="0"/>
            </a:br>
            <a:endParaRPr lang="en-US" sz="1000" dirty="0"/>
          </a:p>
          <a:p>
            <a:pPr marL="0" indent="0">
              <a:buNone/>
            </a:pPr>
            <a:endParaRPr lang="en-US" sz="1000"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fontAlgn="base"/>
            <a:r>
              <a:rPr lang="en-US" sz="3000" b="1" kern="1200" dirty="0" smtClean="0">
                <a:solidFill>
                  <a:srgbClr val="0066FF"/>
                </a:solidFill>
                <a:effectLst/>
                <a:latin typeface="Arial"/>
                <a:ea typeface="ＭＳ Ｐゴシック"/>
                <a:cs typeface="ＭＳ Ｐゴシック"/>
              </a:rPr>
              <a:t>Radiology/Pathology Notification</a:t>
            </a:r>
            <a:endParaRPr lang="en-US" dirty="0" smtClean="0">
              <a:effectLst/>
            </a:endParaRPr>
          </a:p>
          <a:p>
            <a:endParaRPr lang="en-US" dirty="0"/>
          </a:p>
        </p:txBody>
      </p:sp>
      <p:sp>
        <p:nvSpPr>
          <p:cNvPr id="3" name="Content Placeholder 2"/>
          <p:cNvSpPr>
            <a:spLocks noGrp="1"/>
          </p:cNvSpPr>
          <p:nvPr>
            <p:ph idx="1"/>
          </p:nvPr>
        </p:nvSpPr>
        <p:spPr/>
        <p:txBody>
          <a:bodyPr/>
          <a:lstStyle/>
          <a:p>
            <a:pPr marL="0" indent="0">
              <a:buNone/>
              <a:defRPr/>
            </a:pPr>
            <a:r>
              <a:rPr lang="en-US" sz="1000" dirty="0"/>
              <a:t>March 21, 2011</a:t>
            </a:r>
            <a:br>
              <a:rPr lang="en-US" sz="1000" dirty="0"/>
            </a:br>
            <a:r>
              <a:rPr lang="en-US" sz="1000" dirty="0"/>
              <a:t>Dear Dr. HOSPITALIST, M.D.: </a:t>
            </a:r>
            <a:br>
              <a:rPr lang="en-US" sz="1000" dirty="0"/>
            </a:br>
            <a:r>
              <a:rPr lang="en-US" sz="1000" dirty="0"/>
              <a:t/>
            </a:r>
            <a:br>
              <a:rPr lang="en-US" sz="1000" dirty="0"/>
            </a:br>
            <a:r>
              <a:rPr lang="en-US" sz="1000" dirty="0"/>
              <a:t>DISCHARGED PATIENT (BWH# 12345678), for whom you were the attending of record, was discharged from Brigham and Women's Hospital on 03/27/2011. Some tests from this hospitalization were still pending at the time of discharge. We have listed below 1) tests whose results have been finalized after discharge, and 2) tests whose results are still pending. Chemistry and Hematology test types are included in this service. Radiology, Pathology, and Microbiology test types are available in separate notifications </a:t>
            </a:r>
          </a:p>
          <a:p>
            <a:pPr marL="0" indent="0">
              <a:buNone/>
              <a:defRPr/>
            </a:pPr>
            <a:r>
              <a:rPr lang="en-US" sz="1000" dirty="0"/>
              <a:t/>
            </a:r>
            <a:br>
              <a:rPr lang="en-US" sz="1000" dirty="0"/>
            </a:br>
            <a:r>
              <a:rPr lang="en-US" sz="1000" dirty="0"/>
              <a:t>The patient's PCP, NON-NETWORK PROVIDER, did not receive this notification because s/he does not have a Partners email address listed.</a:t>
            </a:r>
          </a:p>
          <a:p>
            <a:pPr marL="0" indent="0">
              <a:buNone/>
              <a:defRPr/>
            </a:pPr>
            <a:r>
              <a:rPr lang="en-US" sz="1000" dirty="0"/>
              <a:t/>
            </a:r>
            <a:br>
              <a:rPr lang="en-US" sz="1000" dirty="0"/>
            </a:br>
            <a:r>
              <a:rPr lang="en-US" sz="1000" dirty="0"/>
              <a:t>This is a new service we are piloting that we hope you will find to be helpful. Note: Any corrections or changes made after tests are finalized are not captured by this service but are reported per current lab protocol.</a:t>
            </a:r>
          </a:p>
          <a:p>
            <a:pPr marL="0" indent="0">
              <a:buNone/>
              <a:defRPr/>
            </a:pPr>
            <a:r>
              <a:rPr lang="en-US" sz="1000" dirty="0"/>
              <a:t/>
            </a:r>
            <a:br>
              <a:rPr lang="en-US" sz="1000" dirty="0"/>
            </a:br>
            <a:r>
              <a:rPr lang="en-US" sz="1000" dirty="0"/>
              <a:t>Inpatient Attending: HOSPITALIST, M.D. Work Phone: 111-111-1111</a:t>
            </a:r>
            <a:br>
              <a:rPr lang="en-US" sz="1000" dirty="0"/>
            </a:br>
            <a:r>
              <a:rPr lang="en-US" sz="1000" dirty="0"/>
              <a:t>Primary Care Physician: NON-NETWORK PROVIDER, M.D. Work Phone: 222-222-2222</a:t>
            </a:r>
          </a:p>
          <a:p>
            <a:pPr marL="0" indent="0" algn="ctr">
              <a:buNone/>
              <a:defRPr/>
            </a:pPr>
            <a:r>
              <a:rPr lang="en-US" sz="1000" dirty="0"/>
              <a:t/>
            </a:r>
            <a:br>
              <a:rPr lang="en-US" sz="1000" dirty="0"/>
            </a:br>
            <a:endParaRPr lang="en-US" sz="1000" dirty="0"/>
          </a:p>
          <a:p>
            <a:pPr marL="0" indent="0" algn="ctr">
              <a:buNone/>
              <a:defRPr/>
            </a:pPr>
            <a:r>
              <a:rPr lang="en-US" sz="1000" b="1" u="sng" dirty="0"/>
              <a:t>Pathology Results FINALIZED</a:t>
            </a:r>
          </a:p>
          <a:p>
            <a:pPr marL="0" indent="0">
              <a:buNone/>
              <a:defRPr/>
            </a:pPr>
            <a:r>
              <a:rPr lang="en-US" sz="1000" dirty="0"/>
              <a:t/>
            </a:r>
            <a:br>
              <a:rPr lang="en-US" sz="1000" dirty="0"/>
            </a:br>
            <a:r>
              <a:rPr lang="en-US" sz="1000" dirty="0"/>
              <a:t>Specimen: </a:t>
            </a:r>
            <a:r>
              <a:rPr lang="en-US" sz="1000" dirty="0" err="1"/>
              <a:t>SURG,Gastric</a:t>
            </a:r>
            <a:r>
              <a:rPr lang="en-US" sz="1000" dirty="0"/>
              <a:t> biopsy				Date Resulted: 03/20/2011</a:t>
            </a:r>
          </a:p>
          <a:p>
            <a:pPr marL="0" indent="0">
              <a:buNone/>
              <a:defRPr/>
            </a:pPr>
            <a:r>
              <a:rPr lang="en-US" sz="1000" dirty="0"/>
              <a:t/>
            </a:r>
            <a:br>
              <a:rPr lang="en-US" sz="1000" dirty="0"/>
            </a:br>
            <a:r>
              <a:rPr lang="en-US" sz="1000" dirty="0"/>
              <a:t>PATHOLOGIC DIAGNOSIS: </a:t>
            </a:r>
          </a:p>
          <a:p>
            <a:pPr marL="0" indent="0">
              <a:buNone/>
              <a:defRPr/>
            </a:pPr>
            <a:r>
              <a:rPr lang="en-US" sz="1000" dirty="0"/>
              <a:t>A. DUODENUM: Mild chronic active </a:t>
            </a:r>
            <a:r>
              <a:rPr lang="en-US" sz="1000" dirty="0" err="1"/>
              <a:t>duodenitis</a:t>
            </a:r>
            <a:r>
              <a:rPr lang="en-US" sz="1000" dirty="0"/>
              <a:t>.</a:t>
            </a:r>
          </a:p>
          <a:p>
            <a:pPr marL="0" indent="0">
              <a:buNone/>
              <a:defRPr/>
            </a:pPr>
            <a:r>
              <a:rPr lang="en-US" sz="1000" dirty="0"/>
              <a:t>B. GASTRIC ANTRUM: </a:t>
            </a:r>
            <a:r>
              <a:rPr lang="en-US" sz="1000" dirty="0" err="1"/>
              <a:t>Antral</a:t>
            </a:r>
            <a:r>
              <a:rPr lang="en-US" sz="1000" dirty="0"/>
              <a:t> mucosa with moderate chronic active gastritis. HELICOBACTER PYLORI ARE SEEN ON H&amp;E STAIN. No intestinal metaplasia identified.</a:t>
            </a:r>
          </a:p>
          <a:p>
            <a:pPr marL="0" indent="0">
              <a:buNone/>
              <a:defRPr/>
            </a:pPr>
            <a:r>
              <a:rPr lang="en-US" sz="1000" dirty="0"/>
              <a:t>C. GASTRIC BODY: Corpus mucosa with mild chronic active gastritis. NUMEROUS HELICOBACTER PYLORI ARE SEEN ON H&amp;E STAIN. No intestinal metaplasia identified.</a:t>
            </a:r>
          </a:p>
          <a:p>
            <a:pPr marL="0" indent="0">
              <a:buNone/>
              <a:defRPr/>
            </a:pPr>
            <a:r>
              <a:rPr lang="en-US" sz="1000" dirty="0"/>
              <a:t>D. DISTAL ESOPHAGUS: Squamous mucosa with active esophagitis with erosion. A PAS-D stain is negative for fungal forms.</a:t>
            </a:r>
          </a:p>
          <a:p>
            <a:pPr marL="0" indent="0" algn="ctr">
              <a:buNone/>
              <a:defRPr/>
            </a:pPr>
            <a:r>
              <a:rPr lang="en-US" sz="1000" b="1" dirty="0"/>
              <a:t/>
            </a:r>
            <a:br>
              <a:rPr lang="en-US" sz="1000" b="1" dirty="0"/>
            </a:br>
            <a:endParaRPr lang="en-US" sz="1000" dirty="0">
              <a:solidFill>
                <a:srgbClr val="FF0000"/>
              </a:solidFill>
            </a:endParaRPr>
          </a:p>
          <a:p>
            <a:pPr marL="0" indent="0">
              <a:buNone/>
              <a:defRPr/>
            </a:pPr>
            <a:r>
              <a:rPr lang="en-US" sz="1000" dirty="0"/>
              <a:t>Please email the </a:t>
            </a:r>
            <a:r>
              <a:rPr lang="en-US" sz="1000" dirty="0">
                <a:hlinkClick r:id="rId3" tooltip="mailto:HIPpendingtest@partners.org"/>
              </a:rPr>
              <a:t>BWH Post-Discharge Results Notification Service</a:t>
            </a:r>
            <a:r>
              <a:rPr lang="en-US" sz="1000" dirty="0"/>
              <a:t> for any questions, comments, and concerns related to this alert.</a:t>
            </a:r>
            <a:endParaRPr lang="en-US" sz="1000"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457200" y="104775"/>
            <a:ext cx="8229600" cy="914400"/>
          </a:xfrm>
        </p:spPr>
        <p:txBody>
          <a:bodyPr/>
          <a:lstStyle/>
          <a:p>
            <a:pPr eaLnBrk="1" hangingPunct="1">
              <a:defRPr/>
            </a:pPr>
            <a:r>
              <a:rPr lang="en-US" dirty="0" smtClean="0">
                <a:cs typeface="+mj-cs"/>
              </a:rPr>
              <a:t>What</a:t>
            </a:r>
            <a:r>
              <a:rPr lang="ja-JP" altLang="en-US" dirty="0" smtClean="0">
                <a:latin typeface="Arial"/>
                <a:cs typeface="+mj-cs"/>
              </a:rPr>
              <a:t>’</a:t>
            </a:r>
            <a:r>
              <a:rPr lang="en-US" dirty="0" smtClean="0">
                <a:cs typeface="+mj-cs"/>
              </a:rPr>
              <a:t>s in the emails?</a:t>
            </a:r>
          </a:p>
        </p:txBody>
      </p:sp>
      <p:graphicFrame>
        <p:nvGraphicFramePr>
          <p:cNvPr id="69919" name="Group 287" title="What's in the emails"/>
          <p:cNvGraphicFramePr>
            <a:graphicFrameLocks noGrp="1"/>
          </p:cNvGraphicFramePr>
          <p:nvPr>
            <p:ph sz="half" idx="1"/>
            <p:extLst>
              <p:ext uri="{D42A27DB-BD31-4B8C-83A1-F6EECF244321}">
                <p14:modId xmlns:p14="http://schemas.microsoft.com/office/powerpoint/2010/main" val="1060215326"/>
              </p:ext>
            </p:extLst>
          </p:nvPr>
        </p:nvGraphicFramePr>
        <p:xfrm>
          <a:off x="152400" y="990600"/>
          <a:ext cx="8839200" cy="5638802"/>
        </p:xfrm>
        <a:graphic>
          <a:graphicData uri="http://schemas.openxmlformats.org/drawingml/2006/table">
            <a:tbl>
              <a:tblPr/>
              <a:tblGrid>
                <a:gridCol w="2027238"/>
                <a:gridCol w="1558925"/>
                <a:gridCol w="1716087"/>
                <a:gridCol w="1784350"/>
                <a:gridCol w="1752600"/>
              </a:tblGrid>
              <a:tr h="6556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ea typeface="ＭＳ Ｐゴシック" charset="0"/>
                        </a:rPr>
                        <a:t>Chemistry </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ea typeface="ＭＳ Ｐゴシック" charset="0"/>
                        </a:rPr>
                        <a:t>Hematology </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ea typeface="ＭＳ Ｐゴシック" charset="0"/>
                        </a:rPr>
                        <a:t>Radiology</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ea typeface="ＭＳ Ｐゴシック" charset="0"/>
                        </a:rPr>
                        <a:t>Pathology</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1"/>
                          </a:solidFill>
                          <a:effectLst/>
                          <a:latin typeface="Arial" charset="0"/>
                          <a:ea typeface="ＭＳ Ｐゴシック" charset="0"/>
                        </a:rPr>
                        <a:t>Microbiology</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3346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Infectious Serologies: Coxsackie B Ab, Lyme Ab, HIV Ab, HBsAb, HBcAb, HCV Ab, TP-IgG (RPR)</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Hemoglobin A1c</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MRI: cardiac, knee</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Biopsies:gastric, intestine, pancreas, liver, cardiac, kidney, lymph node, bone marrow, skin</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Bacterial cultures/stains: blood, urine, sputum, csf, stool, AFB</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7350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Proteins: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SPEP, UPEP, C-peptide</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Malaria/Babesia Smear</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Chest X-ray</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Cytology: bile duct, pancreatic mass, peritoneal</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Fungal cultures/stains</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207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Rheum Serologies: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ANA, ANCA, Anti-DS DNA</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WBC, Hgb, HCT, Platelets</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Vascular Line Removal/Placement</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SPEP, UPEP</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Viral cultures</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674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Immunologic Tests: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IgG, IgA, Complements</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PT/INR</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CT Angiography</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Factor 2 Gene Analysis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(Prothrombin Mutation)</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Infectious Serologies: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CMV, EBV, H.Pylori</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540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Vitamins &amp; Elements: Zinc, Vit A, 25(OH) Vit D, Vit B-12, Folate</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Factor V Leiden</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(APC Resistance)</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Exercise Stress Test</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Flow Cytometry</a:t>
                      </a:r>
                    </a:p>
                  </a:txBody>
                  <a:tcPr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Viral load: HIV, HCV </a:t>
                      </a:r>
                    </a:p>
                  </a:txBody>
                  <a:tcPr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651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charset="0"/>
                        </a:rPr>
                        <a:t>Enzymes &amp; Hormones: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charset="0"/>
                        </a:rPr>
                        <a:t>Plasma Renin, Aldosterone, ACE, ACTH</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Urinalysis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CT Abd/Pelvis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a:ln>
                            <a:noFill/>
                          </a:ln>
                          <a:solidFill>
                            <a:schemeClr val="tx1"/>
                          </a:solidFill>
                          <a:effectLst/>
                          <a:latin typeface="Arial" charset="0"/>
                          <a:ea typeface="ＭＳ Ｐゴシック" charset="0"/>
                        </a:rPr>
                        <a:t>Surgical Specimens: skin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a:ln>
                            <a:noFill/>
                          </a:ln>
                          <a:solidFill>
                            <a:schemeClr val="tx1"/>
                          </a:solidFill>
                          <a:effectLst/>
                          <a:latin typeface="Arial" charset="0"/>
                          <a:ea typeface="ＭＳ Ｐゴシック" charset="0"/>
                        </a:rPr>
                        <a:t>Other: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err="1">
                          <a:ln>
                            <a:noFill/>
                          </a:ln>
                          <a:solidFill>
                            <a:schemeClr val="tx1"/>
                          </a:solidFill>
                          <a:effectLst/>
                          <a:latin typeface="Arial" charset="0"/>
                          <a:ea typeface="ＭＳ Ｐゴシック" charset="0"/>
                        </a:rPr>
                        <a:t>C.Diff</a:t>
                      </a:r>
                      <a:r>
                        <a:rPr kumimoji="0" lang="en-US" sz="1200" b="0" i="0" u="none" strike="noStrike" cap="none" normalizeH="0" baseline="0" dirty="0">
                          <a:ln>
                            <a:noFill/>
                          </a:ln>
                          <a:solidFill>
                            <a:schemeClr val="tx1"/>
                          </a:solidFill>
                          <a:effectLst/>
                          <a:latin typeface="Arial" charset="0"/>
                          <a:ea typeface="ＭＳ Ｐゴシック" charset="0"/>
                        </a:rPr>
                        <a:t>, </a:t>
                      </a:r>
                      <a:r>
                        <a:rPr kumimoji="0" lang="en-US" sz="1200" b="0" i="0" u="none" strike="noStrike" cap="none" normalizeH="0" baseline="0" dirty="0">
                          <a:ln>
                            <a:noFill/>
                          </a:ln>
                          <a:solidFill>
                            <a:schemeClr val="tx1"/>
                          </a:solidFill>
                          <a:effectLst/>
                          <a:latin typeface="Arial" charset="0"/>
                          <a:ea typeface="ＭＳ Ｐゴシック" charset="0"/>
                          <a:sym typeface="Symbol" charset="0"/>
                        </a:rPr>
                        <a:t>-D-</a:t>
                      </a:r>
                      <a:r>
                        <a:rPr kumimoji="0" lang="en-US" sz="1200" b="0" i="0" u="none" strike="noStrike" cap="none" normalizeH="0" baseline="0" dirty="0" err="1">
                          <a:ln>
                            <a:noFill/>
                          </a:ln>
                          <a:solidFill>
                            <a:schemeClr val="tx1"/>
                          </a:solidFill>
                          <a:effectLst/>
                          <a:latin typeface="Arial" charset="0"/>
                          <a:ea typeface="ＭＳ Ｐゴシック" charset="0"/>
                          <a:sym typeface="Symbol" charset="0"/>
                        </a:rPr>
                        <a:t>glucan</a:t>
                      </a:r>
                      <a:endParaRPr kumimoji="0" lang="en-US" sz="1200" b="0" i="0" u="none" strike="noStrike" cap="none" normalizeH="0" baseline="0" dirty="0">
                        <a:ln>
                          <a:noFill/>
                        </a:ln>
                        <a:solidFill>
                          <a:schemeClr val="tx1"/>
                        </a:solidFill>
                        <a:effectLst/>
                        <a:latin typeface="Arial" charset="0"/>
                        <a:ea typeface="ＭＳ Ｐゴシック" charset="0"/>
                        <a:sym typeface="Symbo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pic>
        <p:nvPicPr>
          <p:cNvPr id="69890" name="Picture 258" descr="image001"/>
          <p:cNvPicPr>
            <a:picLocks noChangeAspect="1" noChangeArrowheads="1"/>
          </p:cNvPicPr>
          <p:nvPr/>
        </p:nvPicPr>
        <p:blipFill>
          <a:blip r:embed="rId3">
            <a:extLst>
              <a:ext uri="{28A0092B-C50C-407E-A947-70E740481C1C}">
                <a14:useLocalDpi xmlns:a14="http://schemas.microsoft.com/office/drawing/2010/main" val="0"/>
              </a:ext>
            </a:extLst>
          </a:blip>
          <a:srcRect l="-931" t="-2417" r="-931" b="-7249"/>
          <a:stretch>
            <a:fillRect/>
          </a:stretch>
        </p:blipFill>
        <p:spPr bwMode="auto">
          <a:xfrm>
            <a:off x="7391400" y="152400"/>
            <a:ext cx="1600200" cy="665163"/>
          </a:xfrm>
          <a:prstGeom prst="rect">
            <a:avLst/>
          </a:prstGeom>
          <a:solidFill>
            <a:schemeClr val="bg1"/>
          </a:solidFill>
          <a:effectLst>
            <a:outerShdw blurRad="63500" dist="107763" dir="2700000" algn="ctr" rotWithShape="0">
              <a:schemeClr val="folHlink">
                <a:alpha val="74998"/>
              </a:schemeClr>
            </a:outerShdw>
          </a:effectLst>
        </p:spPr>
      </p:pic>
      <p:pic>
        <p:nvPicPr>
          <p:cNvPr id="69891" name="Picture 25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52400"/>
            <a:ext cx="6096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9922" name="Oval 290"/>
          <p:cNvSpPr>
            <a:spLocks noChangeArrowheads="1"/>
          </p:cNvSpPr>
          <p:nvPr/>
        </p:nvSpPr>
        <p:spPr bwMode="auto">
          <a:xfrm>
            <a:off x="152400" y="2743200"/>
            <a:ext cx="1219200" cy="68580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9923" name="Oval 291"/>
          <p:cNvSpPr>
            <a:spLocks noChangeArrowheads="1"/>
          </p:cNvSpPr>
          <p:nvPr/>
        </p:nvSpPr>
        <p:spPr bwMode="auto">
          <a:xfrm>
            <a:off x="5638800" y="3505200"/>
            <a:ext cx="1447800" cy="68580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9924" name="Oval 292"/>
          <p:cNvSpPr>
            <a:spLocks noChangeArrowheads="1"/>
          </p:cNvSpPr>
          <p:nvPr/>
        </p:nvSpPr>
        <p:spPr bwMode="auto">
          <a:xfrm>
            <a:off x="152400" y="1600200"/>
            <a:ext cx="1828800" cy="685800"/>
          </a:xfrm>
          <a:prstGeom prst="ellipse">
            <a:avLst/>
          </a:prstGeom>
          <a:noFill/>
          <a:ln w="25400">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9925" name="Oval 293"/>
          <p:cNvSpPr>
            <a:spLocks noChangeArrowheads="1"/>
          </p:cNvSpPr>
          <p:nvPr/>
        </p:nvSpPr>
        <p:spPr bwMode="auto">
          <a:xfrm>
            <a:off x="7208838" y="4191000"/>
            <a:ext cx="1828800" cy="685800"/>
          </a:xfrm>
          <a:prstGeom prst="ellipse">
            <a:avLst/>
          </a:prstGeom>
          <a:noFill/>
          <a:ln w="25400">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99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992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99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99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922" grpId="0" animBg="1"/>
      <p:bldP spid="69923" grpId="0" animBg="1"/>
      <p:bldP spid="69924" grpId="0" animBg="1"/>
      <p:bldP spid="6992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pPr eaLnBrk="1" hangingPunct="1">
              <a:defRPr/>
            </a:pPr>
            <a:r>
              <a:rPr lang="en-US" dirty="0" smtClean="0">
                <a:cs typeface="+mj-cs"/>
              </a:rPr>
              <a:t>Limitations</a:t>
            </a:r>
          </a:p>
        </p:txBody>
      </p:sp>
      <p:sp>
        <p:nvSpPr>
          <p:cNvPr id="157699" name="Rectangle 3"/>
          <p:cNvSpPr>
            <a:spLocks noGrp="1" noChangeArrowheads="1"/>
          </p:cNvSpPr>
          <p:nvPr>
            <p:ph type="body" idx="1"/>
          </p:nvPr>
        </p:nvSpPr>
        <p:spPr/>
        <p:txBody>
          <a:bodyPr/>
          <a:lstStyle/>
          <a:p>
            <a:pPr eaLnBrk="1" hangingPunct="1">
              <a:defRPr/>
            </a:pPr>
            <a:r>
              <a:rPr lang="en-US" smtClean="0">
                <a:solidFill>
                  <a:srgbClr val="000000"/>
                </a:solidFill>
                <a:cs typeface="+mn-cs"/>
              </a:rPr>
              <a:t>Single institution within an large integrated healthcare network</a:t>
            </a:r>
          </a:p>
          <a:p>
            <a:pPr eaLnBrk="1" hangingPunct="1">
              <a:defRPr/>
            </a:pPr>
            <a:r>
              <a:rPr lang="en-US" smtClean="0">
                <a:solidFill>
                  <a:srgbClr val="000000"/>
                </a:solidFill>
                <a:cs typeface="+mn-cs"/>
              </a:rPr>
              <a:t>A robust culture of email utilization by inpatient physicians</a:t>
            </a:r>
          </a:p>
          <a:p>
            <a:pPr eaLnBrk="1" hangingPunct="1">
              <a:defRPr/>
            </a:pPr>
            <a:r>
              <a:rPr lang="en-US" smtClean="0">
                <a:solidFill>
                  <a:srgbClr val="000000"/>
                </a:solidFill>
                <a:cs typeface="+mn-cs"/>
              </a:rPr>
              <a:t>Variable reliability of processes to enter discharge time and maintain administrative databases by clinical service and institution </a:t>
            </a:r>
            <a:r>
              <a:rPr lang="en-US" smtClean="0">
                <a:solidFill>
                  <a:srgbClr val="000000"/>
                </a:solidFill>
                <a:cs typeface="Arial" charset="0"/>
              </a:rPr>
              <a:t>→ limit adoption</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769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5769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5769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pPr eaLnBrk="1" hangingPunct="1">
              <a:defRPr/>
            </a:pPr>
            <a:r>
              <a:rPr lang="en-US" dirty="0" smtClean="0">
                <a:cs typeface="+mj-cs"/>
              </a:rPr>
              <a:t>Implications</a:t>
            </a:r>
          </a:p>
        </p:txBody>
      </p:sp>
      <p:sp>
        <p:nvSpPr>
          <p:cNvPr id="116739" name="Rectangle 3"/>
          <p:cNvSpPr>
            <a:spLocks noGrp="1" noChangeArrowheads="1"/>
          </p:cNvSpPr>
          <p:nvPr>
            <p:ph type="body" idx="1"/>
          </p:nvPr>
        </p:nvSpPr>
        <p:spPr/>
        <p:txBody>
          <a:bodyPr/>
          <a:lstStyle/>
          <a:p>
            <a:pPr eaLnBrk="1" hangingPunct="1">
              <a:defRPr/>
            </a:pPr>
            <a:r>
              <a:rPr lang="ja-JP" altLang="en-US" smtClean="0">
                <a:latin typeface="Arial"/>
                <a:cs typeface="+mn-cs"/>
              </a:rPr>
              <a:t>“</a:t>
            </a:r>
            <a:r>
              <a:rPr lang="en-US" smtClean="0">
                <a:cs typeface="+mn-cs"/>
              </a:rPr>
              <a:t>Push</a:t>
            </a:r>
            <a:r>
              <a:rPr lang="ja-JP" altLang="en-US" smtClean="0">
                <a:latin typeface="Arial"/>
                <a:cs typeface="+mn-cs"/>
              </a:rPr>
              <a:t>”</a:t>
            </a:r>
            <a:r>
              <a:rPr lang="en-US" smtClean="0">
                <a:cs typeface="+mn-cs"/>
              </a:rPr>
              <a:t> notification is an acceptable strategy to manage results of TPADs</a:t>
            </a:r>
          </a:p>
          <a:p>
            <a:pPr eaLnBrk="1" hangingPunct="1">
              <a:defRPr/>
            </a:pPr>
            <a:r>
              <a:rPr lang="en-US" smtClean="0">
                <a:cs typeface="+mn-cs"/>
              </a:rPr>
              <a:t>Future studies</a:t>
            </a:r>
          </a:p>
          <a:p>
            <a:pPr lvl="1" eaLnBrk="1" hangingPunct="1">
              <a:defRPr/>
            </a:pPr>
            <a:r>
              <a:rPr lang="en-US" smtClean="0"/>
              <a:t>Evaluate impact on physician awareness</a:t>
            </a:r>
          </a:p>
          <a:p>
            <a:pPr lvl="1" eaLnBrk="1" hangingPunct="1">
              <a:defRPr/>
            </a:pPr>
            <a:r>
              <a:rPr lang="en-US" smtClean="0"/>
              <a:t>Analyze downstream actions taken</a:t>
            </a:r>
          </a:p>
          <a:p>
            <a:pPr lvl="1" eaLnBrk="1" hangingPunct="1">
              <a:defRPr/>
            </a:pPr>
            <a:r>
              <a:rPr lang="en-US" smtClean="0"/>
              <a:t>Elucidate desired features to maximize utility for physicians</a:t>
            </a:r>
          </a:p>
        </p:txBody>
      </p:sp>
      <p:sp>
        <p:nvSpPr>
          <p:cNvPr id="116742" name="Text Box 6"/>
          <p:cNvSpPr txBox="1">
            <a:spLocks noChangeArrowheads="1"/>
          </p:cNvSpPr>
          <p:nvPr/>
        </p:nvSpPr>
        <p:spPr bwMode="auto">
          <a:xfrm>
            <a:off x="1773238" y="5638800"/>
            <a:ext cx="55626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endParaRPr lang="en-US" sz="3000">
              <a:cs typeface="+mn-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67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673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673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673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673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9"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28600" y="274638"/>
            <a:ext cx="8686800" cy="1143000"/>
          </a:xfrm>
        </p:spPr>
        <p:txBody>
          <a:bodyPr/>
          <a:lstStyle/>
          <a:p>
            <a:pPr eaLnBrk="1" hangingPunct="1">
              <a:defRPr/>
            </a:pPr>
            <a:r>
              <a:rPr lang="en-US" sz="4000" dirty="0" smtClean="0">
                <a:cs typeface="+mj-cs"/>
              </a:rPr>
              <a:t>Background:</a:t>
            </a:r>
            <a:br>
              <a:rPr lang="en-US" sz="4000" dirty="0" smtClean="0">
                <a:cs typeface="+mj-cs"/>
              </a:rPr>
            </a:br>
            <a:r>
              <a:rPr lang="en-US" sz="3600" dirty="0" smtClean="0">
                <a:cs typeface="+mj-cs"/>
              </a:rPr>
              <a:t>Tests Pending At Discharge (TPADs)</a:t>
            </a:r>
          </a:p>
        </p:txBody>
      </p:sp>
      <p:sp>
        <p:nvSpPr>
          <p:cNvPr id="5123" name="Rectangle 3"/>
          <p:cNvSpPr>
            <a:spLocks noGrp="1" noChangeArrowheads="1"/>
          </p:cNvSpPr>
          <p:nvPr>
            <p:ph type="body" idx="1"/>
          </p:nvPr>
        </p:nvSpPr>
        <p:spPr>
          <a:xfrm>
            <a:off x="457200" y="1676400"/>
            <a:ext cx="8229600" cy="4038600"/>
          </a:xfrm>
        </p:spPr>
        <p:txBody>
          <a:bodyPr/>
          <a:lstStyle/>
          <a:p>
            <a:pPr eaLnBrk="1" hangingPunct="1">
              <a:defRPr/>
            </a:pPr>
            <a:r>
              <a:rPr lang="en-US" sz="2800" smtClean="0">
                <a:cs typeface="+mn-cs"/>
              </a:rPr>
              <a:t>Physicians are aware of approximately 40% of the final results of TPADs</a:t>
            </a:r>
            <a:r>
              <a:rPr lang="en-US" sz="2800" baseline="30000" smtClean="0">
                <a:cs typeface="Arial" charset="0"/>
              </a:rPr>
              <a:t>†</a:t>
            </a:r>
            <a:r>
              <a:rPr lang="en-US" sz="2800" smtClean="0">
                <a:cs typeface="+mn-cs"/>
              </a:rPr>
              <a:t> </a:t>
            </a:r>
          </a:p>
          <a:p>
            <a:pPr eaLnBrk="1" hangingPunct="1">
              <a:defRPr/>
            </a:pPr>
            <a:r>
              <a:rPr lang="en-US" sz="2800" smtClean="0">
                <a:cs typeface="+mn-cs"/>
              </a:rPr>
              <a:t>Few institutions have standardized systems to manage TPADs</a:t>
            </a:r>
          </a:p>
          <a:p>
            <a:pPr eaLnBrk="1" hangingPunct="1">
              <a:defRPr/>
            </a:pPr>
            <a:r>
              <a:rPr lang="en-US" sz="2800" smtClean="0">
                <a:cs typeface="+mn-cs"/>
              </a:rPr>
              <a:t>Automated systems using </a:t>
            </a:r>
            <a:r>
              <a:rPr lang="ja-JP" altLang="en-US" sz="2800" smtClean="0">
                <a:latin typeface="Arial"/>
                <a:cs typeface="+mn-cs"/>
              </a:rPr>
              <a:t>“</a:t>
            </a:r>
            <a:r>
              <a:rPr lang="en-US" sz="2800" smtClean="0">
                <a:cs typeface="+mn-cs"/>
              </a:rPr>
              <a:t>push</a:t>
            </a:r>
            <a:r>
              <a:rPr lang="ja-JP" altLang="en-US" sz="2800" smtClean="0">
                <a:latin typeface="Arial"/>
                <a:cs typeface="+mn-cs"/>
              </a:rPr>
              <a:t>”</a:t>
            </a:r>
            <a:r>
              <a:rPr lang="en-US" sz="2800" smtClean="0">
                <a:cs typeface="+mn-cs"/>
              </a:rPr>
              <a:t> notification may improve awareness of TPADs</a:t>
            </a:r>
          </a:p>
          <a:p>
            <a:pPr lvl="1" eaLnBrk="1" hangingPunct="1">
              <a:defRPr/>
            </a:pPr>
            <a:r>
              <a:rPr lang="en-US" sz="2400" smtClean="0"/>
              <a:t>Successful development and implementation requires integration with inpatient workflow, clinical information systems, and institutional culture</a:t>
            </a:r>
            <a:endParaRPr lang="en-US" sz="2400" baseline="30000" smtClean="0"/>
          </a:p>
        </p:txBody>
      </p:sp>
      <p:sp>
        <p:nvSpPr>
          <p:cNvPr id="5126" name="Text Box 6"/>
          <p:cNvSpPr txBox="1">
            <a:spLocks noChangeArrowheads="1"/>
          </p:cNvSpPr>
          <p:nvPr/>
        </p:nvSpPr>
        <p:spPr bwMode="auto">
          <a:xfrm>
            <a:off x="533400" y="5867400"/>
            <a:ext cx="8154988"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baseline="30000">
                <a:cs typeface="+mn-cs"/>
              </a:rPr>
              <a:t>†</a:t>
            </a:r>
            <a:r>
              <a:rPr lang="en-US">
                <a:cs typeface="+mn-cs"/>
              </a:rPr>
              <a:t>Roy CL, Poon EG, Karson AS, Ladak-Merchant Z, Johnson RE, Maviglia SM, Gandhi TK. </a:t>
            </a:r>
            <a:r>
              <a:rPr lang="en-US" i="1">
                <a:cs typeface="+mn-cs"/>
              </a:rPr>
              <a:t>Patient safety concerns arising from test results that return after hospital discharge.</a:t>
            </a:r>
            <a:r>
              <a:rPr lang="en-US">
                <a:cs typeface="+mn-cs"/>
              </a:rPr>
              <a:t> Ann Intern Med. 2005 Jul 19;143(2):121-8</a:t>
            </a:r>
          </a:p>
        </p:txBody>
      </p:sp>
      <p:pic>
        <p:nvPicPr>
          <p:cNvPr id="5129" name="Picture 9" descr="Journal of Hospital Medicine article"/>
          <p:cNvPicPr>
            <a:picLocks noChangeAspect="1" noChangeArrowheads="1"/>
          </p:cNvPicPr>
          <p:nvPr/>
        </p:nvPicPr>
        <p:blipFill>
          <a:blip r:embed="rId3">
            <a:extLst>
              <a:ext uri="{28A0092B-C50C-407E-A947-70E740481C1C}">
                <a14:useLocalDpi xmlns:a14="http://schemas.microsoft.com/office/drawing/2010/main" val="0"/>
              </a:ext>
            </a:extLst>
          </a:blip>
          <a:srcRect l="10742" t="27214" r="9375" b="35390"/>
          <a:stretch>
            <a:fillRect/>
          </a:stretch>
        </p:blipFill>
        <p:spPr bwMode="auto">
          <a:xfrm>
            <a:off x="554038" y="904875"/>
            <a:ext cx="8132762"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512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8" fill="hold" nodeType="clickEffect">
                                  <p:stCondLst>
                                    <p:cond delay="0"/>
                                  </p:stCondLst>
                                  <p:childTnLst>
                                    <p:set>
                                      <p:cBhvr>
                                        <p:cTn id="14" dur="1" fill="hold">
                                          <p:stCondLst>
                                            <p:cond delay="0"/>
                                          </p:stCondLst>
                                        </p:cTn>
                                        <p:tgtEl>
                                          <p:spTgt spid="5129"/>
                                        </p:tgtEl>
                                        <p:attrNameLst>
                                          <p:attrName>style.visibility</p:attrName>
                                        </p:attrNameLst>
                                      </p:cBhvr>
                                      <p:to>
                                        <p:strVal val="visible"/>
                                      </p:to>
                                    </p:set>
                                    <p:anim calcmode="lin" valueType="num">
                                      <p:cBhvr additive="base">
                                        <p:cTn id="15" dur="500" fill="hold"/>
                                        <p:tgtEl>
                                          <p:spTgt spid="5129"/>
                                        </p:tgtEl>
                                        <p:attrNameLst>
                                          <p:attrName>ppt_x</p:attrName>
                                        </p:attrNameLst>
                                      </p:cBhvr>
                                      <p:tavLst>
                                        <p:tav tm="0">
                                          <p:val>
                                            <p:strVal val="0-#ppt_w/2"/>
                                          </p:val>
                                        </p:tav>
                                        <p:tav tm="100000">
                                          <p:val>
                                            <p:strVal val="#ppt_x"/>
                                          </p:val>
                                        </p:tav>
                                      </p:tavLst>
                                    </p:anim>
                                    <p:anim calcmode="lin" valueType="num">
                                      <p:cBhvr additive="base">
                                        <p:cTn id="16" dur="500" fill="hold"/>
                                        <p:tgtEl>
                                          <p:spTgt spid="5129"/>
                                        </p:tgtEl>
                                        <p:attrNameLst>
                                          <p:attrName>ppt_y</p:attrName>
                                        </p:attrNameLst>
                                      </p:cBhvr>
                                      <p:tavLst>
                                        <p:tav tm="0">
                                          <p:val>
                                            <p:strVal val="#ppt_y"/>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123">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1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P spid="5126"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sz="4000" dirty="0" smtClean="0">
                <a:cs typeface="+mj-cs"/>
              </a:rPr>
              <a:t>Purpose:</a:t>
            </a:r>
            <a:br>
              <a:rPr lang="en-US" sz="4000" dirty="0" smtClean="0">
                <a:cs typeface="+mj-cs"/>
              </a:rPr>
            </a:br>
            <a:r>
              <a:rPr lang="en-US" sz="3600" dirty="0" smtClean="0">
                <a:cs typeface="+mj-cs"/>
              </a:rPr>
              <a:t>Automated Email Notification System</a:t>
            </a:r>
          </a:p>
        </p:txBody>
      </p:sp>
      <p:sp>
        <p:nvSpPr>
          <p:cNvPr id="7171" name="Rectangle 3"/>
          <p:cNvSpPr>
            <a:spLocks noGrp="1" noChangeArrowheads="1"/>
          </p:cNvSpPr>
          <p:nvPr>
            <p:ph type="body" idx="1"/>
          </p:nvPr>
        </p:nvSpPr>
        <p:spPr>
          <a:xfrm>
            <a:off x="457200" y="1752600"/>
            <a:ext cx="8229600" cy="4800600"/>
          </a:xfrm>
        </p:spPr>
        <p:txBody>
          <a:bodyPr/>
          <a:lstStyle/>
          <a:p>
            <a:pPr marL="400050" indent="-400050" eaLnBrk="1" hangingPunct="1">
              <a:defRPr/>
            </a:pPr>
            <a:r>
              <a:rPr lang="en-US" sz="2800" smtClean="0">
                <a:cs typeface="+mn-cs"/>
              </a:rPr>
              <a:t>Identify patients discharged with TPADs</a:t>
            </a:r>
          </a:p>
          <a:p>
            <a:pPr marL="400050" indent="-400050" eaLnBrk="1" hangingPunct="1">
              <a:defRPr/>
            </a:pPr>
            <a:r>
              <a:rPr lang="en-US" sz="2800" smtClean="0">
                <a:cs typeface="+mn-cs"/>
              </a:rPr>
              <a:t>Notify responsible physicians of the finalized results of TPADs via secure, network email</a:t>
            </a:r>
          </a:p>
          <a:p>
            <a:pPr marL="1085850" lvl="1" indent="-400050" eaLnBrk="1" hangingPunct="1">
              <a:defRPr/>
            </a:pPr>
            <a:r>
              <a:rPr lang="en-US" sz="2400" smtClean="0"/>
              <a:t>TO Discharging Inpatient Attending </a:t>
            </a:r>
          </a:p>
          <a:p>
            <a:pPr marL="1085850" lvl="1" indent="-400050" eaLnBrk="1" hangingPunct="1">
              <a:defRPr/>
            </a:pPr>
            <a:r>
              <a:rPr lang="en-US" sz="2400" smtClean="0"/>
              <a:t>CC Primary Care Physicians (network PCPs) </a:t>
            </a:r>
          </a:p>
          <a:p>
            <a:pPr marL="400050" indent="-400050" eaLnBrk="1" hangingPunct="1">
              <a:defRPr/>
            </a:pPr>
            <a:r>
              <a:rPr lang="en-US" sz="2800" smtClean="0">
                <a:cs typeface="+mn-cs"/>
              </a:rPr>
              <a:t>3 Email Notification Types:</a:t>
            </a:r>
          </a:p>
          <a:p>
            <a:pPr marL="1085850" lvl="1" indent="-400050" eaLnBrk="1" hangingPunct="1">
              <a:buFontTx/>
              <a:buAutoNum type="arabicPeriod"/>
              <a:defRPr/>
            </a:pPr>
            <a:r>
              <a:rPr lang="en-US" sz="2400" smtClean="0"/>
              <a:t>Chemistry, Hematology</a:t>
            </a:r>
          </a:p>
          <a:p>
            <a:pPr marL="1085850" lvl="1" indent="-400050" eaLnBrk="1" hangingPunct="1">
              <a:buFontTx/>
              <a:buAutoNum type="arabicPeriod"/>
              <a:defRPr/>
            </a:pPr>
            <a:r>
              <a:rPr lang="en-US" sz="2400" smtClean="0"/>
              <a:t>Radiology, Pathology</a:t>
            </a:r>
          </a:p>
          <a:p>
            <a:pPr marL="1085850" lvl="1" indent="-400050" eaLnBrk="1" hangingPunct="1">
              <a:buFontTx/>
              <a:buAutoNum type="arabicPeriod"/>
              <a:defRPr/>
            </a:pPr>
            <a:r>
              <a:rPr lang="en-US" sz="2400" smtClean="0"/>
              <a:t>Microbiology (culture and non-culture)</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17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17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171">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171">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17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descr="Design of System: A coordinated sequence of events&#10;"/>
          <p:cNvGrpSpPr/>
          <p:nvPr/>
        </p:nvGrpSpPr>
        <p:grpSpPr>
          <a:xfrm>
            <a:off x="142875" y="1524000"/>
            <a:ext cx="8772525" cy="4876800"/>
            <a:chOff x="142875" y="1524000"/>
            <a:chExt cx="8772525" cy="4876800"/>
          </a:xfrm>
        </p:grpSpPr>
        <p:sp>
          <p:nvSpPr>
            <p:cNvPr id="80908" name="AutoShape 12"/>
            <p:cNvSpPr>
              <a:spLocks noChangeArrowheads="1"/>
            </p:cNvSpPr>
            <p:nvPr/>
          </p:nvSpPr>
          <p:spPr bwMode="auto">
            <a:xfrm>
              <a:off x="2605088" y="2819400"/>
              <a:ext cx="1371600" cy="685800"/>
            </a:xfrm>
            <a:prstGeom prst="flowChartProcess">
              <a:avLst/>
            </a:prstGeom>
            <a:solidFill>
              <a:srgbClr val="1EB4D7"/>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en-US" sz="1100" b="1">
                  <a:cs typeface="+mn-cs"/>
                </a:rPr>
                <a:t>Files TPADs in a queue</a:t>
              </a:r>
            </a:p>
          </p:txBody>
        </p:sp>
        <p:sp>
          <p:nvSpPr>
            <p:cNvPr id="80909" name="AutoShape 13"/>
            <p:cNvSpPr>
              <a:spLocks noChangeArrowheads="1"/>
            </p:cNvSpPr>
            <p:nvPr/>
          </p:nvSpPr>
          <p:spPr bwMode="auto">
            <a:xfrm>
              <a:off x="2605088" y="1524000"/>
              <a:ext cx="1371600" cy="685800"/>
            </a:xfrm>
            <a:prstGeom prst="flowChartProcess">
              <a:avLst/>
            </a:prstGeom>
            <a:solidFill>
              <a:srgbClr val="1EB4D7"/>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en-US" sz="1100" b="1">
                  <a:cs typeface="+mn-cs"/>
                </a:rPr>
                <a:t>Identifies providers from administrative databases</a:t>
              </a:r>
            </a:p>
          </p:txBody>
        </p:sp>
        <p:sp>
          <p:nvSpPr>
            <p:cNvPr id="80911" name="AutoShape 15"/>
            <p:cNvSpPr>
              <a:spLocks noChangeArrowheads="1"/>
            </p:cNvSpPr>
            <p:nvPr/>
          </p:nvSpPr>
          <p:spPr bwMode="auto">
            <a:xfrm>
              <a:off x="2605088" y="4191000"/>
              <a:ext cx="1371600" cy="685800"/>
            </a:xfrm>
            <a:prstGeom prst="flowChartProcess">
              <a:avLst/>
            </a:prstGeom>
            <a:solidFill>
              <a:srgbClr val="1EB4D7"/>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en-US" sz="1100" b="1">
                  <a:cs typeface="+mn-cs"/>
                </a:rPr>
                <a:t>Updates status of TPADs at 12:01 AM</a:t>
              </a:r>
            </a:p>
          </p:txBody>
        </p:sp>
        <p:sp>
          <p:nvSpPr>
            <p:cNvPr id="80913" name="AutoShape 17"/>
            <p:cNvSpPr>
              <a:spLocks noChangeArrowheads="1"/>
            </p:cNvSpPr>
            <p:nvPr/>
          </p:nvSpPr>
          <p:spPr bwMode="auto">
            <a:xfrm>
              <a:off x="2514600" y="5486400"/>
              <a:ext cx="1600200" cy="914400"/>
            </a:xfrm>
            <a:prstGeom prst="flowChartDecision">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en-US" sz="1100" b="1">
                  <a:cs typeface="+mn-cs"/>
                </a:rPr>
                <a:t>Any TPAD finalized?</a:t>
              </a:r>
            </a:p>
          </p:txBody>
        </p:sp>
        <p:sp>
          <p:nvSpPr>
            <p:cNvPr id="80919" name="Oval 23"/>
            <p:cNvSpPr>
              <a:spLocks noChangeArrowheads="1"/>
            </p:cNvSpPr>
            <p:nvPr/>
          </p:nvSpPr>
          <p:spPr bwMode="auto">
            <a:xfrm>
              <a:off x="457200" y="1524000"/>
              <a:ext cx="1371600" cy="685800"/>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en-US" sz="1100" b="1" dirty="0">
                  <a:cs typeface="+mn-cs"/>
                </a:rPr>
                <a:t>Discharge</a:t>
              </a:r>
            </a:p>
            <a:p>
              <a:pPr algn="ctr">
                <a:defRPr/>
              </a:pPr>
              <a:r>
                <a:rPr lang="en-US" sz="1100" b="1" dirty="0">
                  <a:cs typeface="+mn-cs"/>
                </a:rPr>
                <a:t>time entered by unit clerk</a:t>
              </a:r>
            </a:p>
          </p:txBody>
        </p:sp>
        <p:sp>
          <p:nvSpPr>
            <p:cNvPr id="80922" name="AutoShape 26"/>
            <p:cNvSpPr>
              <a:spLocks noChangeArrowheads="1"/>
            </p:cNvSpPr>
            <p:nvPr/>
          </p:nvSpPr>
          <p:spPr bwMode="auto">
            <a:xfrm flipV="1">
              <a:off x="1600200" y="4267200"/>
              <a:ext cx="762000" cy="1752600"/>
            </a:xfrm>
            <a:prstGeom prst="curvedRightArrow">
              <a:avLst>
                <a:gd name="adj1" fmla="val 19571"/>
                <a:gd name="adj2" fmla="val 65422"/>
                <a:gd name="adj3" fmla="val 15690"/>
              </a:avLst>
            </a:prstGeom>
            <a:solidFill>
              <a:srgbClr val="00BEA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80945" name="AutoShape 49"/>
            <p:cNvSpPr>
              <a:spLocks noChangeArrowheads="1"/>
            </p:cNvSpPr>
            <p:nvPr/>
          </p:nvSpPr>
          <p:spPr bwMode="auto">
            <a:xfrm>
              <a:off x="3200400" y="3657600"/>
              <a:ext cx="228600" cy="457200"/>
            </a:xfrm>
            <a:prstGeom prst="downArrow">
              <a:avLst>
                <a:gd name="adj1" fmla="val 50000"/>
                <a:gd name="adj2" fmla="val 50000"/>
              </a:avLst>
            </a:prstGeom>
            <a:solidFill>
              <a:srgbClr val="00BEA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80946" name="AutoShape 50"/>
            <p:cNvSpPr>
              <a:spLocks noChangeArrowheads="1"/>
            </p:cNvSpPr>
            <p:nvPr/>
          </p:nvSpPr>
          <p:spPr bwMode="auto">
            <a:xfrm>
              <a:off x="3200400" y="4953000"/>
              <a:ext cx="228600" cy="457200"/>
            </a:xfrm>
            <a:prstGeom prst="downArrow">
              <a:avLst>
                <a:gd name="adj1" fmla="val 50000"/>
                <a:gd name="adj2" fmla="val 50000"/>
              </a:avLst>
            </a:prstGeom>
            <a:solidFill>
              <a:srgbClr val="00BEA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80964" name="AutoShape 68"/>
            <p:cNvSpPr>
              <a:spLocks noChangeArrowheads="1"/>
            </p:cNvSpPr>
            <p:nvPr/>
          </p:nvSpPr>
          <p:spPr bwMode="auto">
            <a:xfrm>
              <a:off x="4249738" y="5824538"/>
              <a:ext cx="731837" cy="228600"/>
            </a:xfrm>
            <a:prstGeom prst="rightArrow">
              <a:avLst>
                <a:gd name="adj1" fmla="val 50000"/>
                <a:gd name="adj2" fmla="val 80035"/>
              </a:avLst>
            </a:prstGeom>
            <a:solidFill>
              <a:srgbClr val="00BEA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80976" name="AutoShape 80"/>
            <p:cNvSpPr>
              <a:spLocks noChangeArrowheads="1"/>
            </p:cNvSpPr>
            <p:nvPr/>
          </p:nvSpPr>
          <p:spPr bwMode="auto">
            <a:xfrm>
              <a:off x="3200400" y="2286000"/>
              <a:ext cx="228600" cy="457200"/>
            </a:xfrm>
            <a:prstGeom prst="downArrow">
              <a:avLst>
                <a:gd name="adj1" fmla="val 50000"/>
                <a:gd name="adj2" fmla="val 50000"/>
              </a:avLst>
            </a:prstGeom>
            <a:solidFill>
              <a:srgbClr val="00BEA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80977" name="AutoShape 81"/>
            <p:cNvSpPr>
              <a:spLocks noChangeArrowheads="1"/>
            </p:cNvSpPr>
            <p:nvPr/>
          </p:nvSpPr>
          <p:spPr bwMode="auto">
            <a:xfrm>
              <a:off x="5164138" y="5638800"/>
              <a:ext cx="1371600" cy="685800"/>
            </a:xfrm>
            <a:prstGeom prst="flowChartTerminator">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sz="1100" b="1">
                  <a:cs typeface="+mn-cs"/>
                </a:rPr>
                <a:t>Email sent:</a:t>
              </a:r>
            </a:p>
            <a:p>
              <a:pPr algn="ctr">
                <a:defRPr/>
              </a:pPr>
              <a:r>
                <a:rPr lang="en-US" sz="1100" b="1">
                  <a:cs typeface="+mn-cs"/>
                </a:rPr>
                <a:t>TO Attending</a:t>
              </a:r>
            </a:p>
            <a:p>
              <a:pPr algn="ctr">
                <a:defRPr/>
              </a:pPr>
              <a:r>
                <a:rPr lang="en-US" sz="1100" b="1">
                  <a:cs typeface="+mn-cs"/>
                </a:rPr>
                <a:t>CC PCP (network)</a:t>
              </a:r>
            </a:p>
          </p:txBody>
        </p:sp>
        <p:sp>
          <p:nvSpPr>
            <p:cNvPr id="80978" name="AutoShape 82"/>
            <p:cNvSpPr>
              <a:spLocks/>
            </p:cNvSpPr>
            <p:nvPr/>
          </p:nvSpPr>
          <p:spPr bwMode="auto">
            <a:xfrm>
              <a:off x="6286500" y="4057650"/>
              <a:ext cx="2628900" cy="1371600"/>
            </a:xfrm>
            <a:prstGeom prst="accentCallout2">
              <a:avLst>
                <a:gd name="adj1" fmla="val 8333"/>
                <a:gd name="adj2" fmla="val -2898"/>
                <a:gd name="adj3" fmla="val 8333"/>
                <a:gd name="adj4" fmla="val -10690"/>
                <a:gd name="adj5" fmla="val 106019"/>
                <a:gd name="adj6" fmla="val -14736"/>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119063" indent="-119063">
                <a:buFontTx/>
                <a:buChar char="•"/>
                <a:defRPr/>
              </a:pPr>
              <a:r>
                <a:rPr lang="en-US" sz="1200">
                  <a:cs typeface="+mn-cs"/>
                </a:rPr>
                <a:t>Triggers emails until all non-suppressed TPADs finalized</a:t>
              </a:r>
            </a:p>
            <a:p>
              <a:pPr marL="119063" indent="-119063">
                <a:buFontTx/>
                <a:buChar char="•"/>
                <a:defRPr/>
              </a:pPr>
              <a:r>
                <a:rPr lang="en-US" sz="1200">
                  <a:cs typeface="+mn-cs"/>
                </a:rPr>
                <a:t>Limits one email to provider per notification type per day</a:t>
              </a:r>
            </a:p>
            <a:p>
              <a:pPr marL="119063" indent="-119063">
                <a:buFontTx/>
                <a:buChar char="•"/>
                <a:defRPr/>
              </a:pPr>
              <a:r>
                <a:rPr lang="en-US" sz="1200">
                  <a:cs typeface="+mn-cs"/>
                </a:rPr>
                <a:t>Sends emails to inpatient attendings and network PCPs</a:t>
              </a:r>
            </a:p>
          </p:txBody>
        </p:sp>
        <p:sp>
          <p:nvSpPr>
            <p:cNvPr id="80979" name="Text Box 83"/>
            <p:cNvSpPr txBox="1">
              <a:spLocks noChangeArrowheads="1"/>
            </p:cNvSpPr>
            <p:nvPr/>
          </p:nvSpPr>
          <p:spPr bwMode="auto">
            <a:xfrm>
              <a:off x="4297363" y="5540375"/>
              <a:ext cx="5667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b="1">
                  <a:cs typeface="+mn-cs"/>
                </a:rPr>
                <a:t>YES</a:t>
              </a:r>
            </a:p>
          </p:txBody>
        </p:sp>
        <p:sp>
          <p:nvSpPr>
            <p:cNvPr id="80984" name="AutoShape 88"/>
            <p:cNvSpPr>
              <a:spLocks noChangeArrowheads="1"/>
            </p:cNvSpPr>
            <p:nvPr/>
          </p:nvSpPr>
          <p:spPr bwMode="auto">
            <a:xfrm>
              <a:off x="1981200" y="1752600"/>
              <a:ext cx="457200" cy="228600"/>
            </a:xfrm>
            <a:prstGeom prst="rightArrow">
              <a:avLst>
                <a:gd name="adj1" fmla="val 50000"/>
                <a:gd name="adj2" fmla="val 50000"/>
              </a:avLst>
            </a:prstGeom>
            <a:solidFill>
              <a:srgbClr val="00BEA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80986" name="AutoShape 90"/>
            <p:cNvSpPr>
              <a:spLocks/>
            </p:cNvSpPr>
            <p:nvPr/>
          </p:nvSpPr>
          <p:spPr bwMode="auto">
            <a:xfrm>
              <a:off x="5334000" y="1828800"/>
              <a:ext cx="3352800" cy="304800"/>
            </a:xfrm>
            <a:prstGeom prst="accentCallout2">
              <a:avLst>
                <a:gd name="adj1" fmla="val 37500"/>
                <a:gd name="adj2" fmla="val -2273"/>
                <a:gd name="adj3" fmla="val 37500"/>
                <a:gd name="adj4" fmla="val -8995"/>
                <a:gd name="adj5" fmla="val 360940"/>
                <a:gd name="adj6" fmla="val -20125"/>
              </a:avLst>
            </a:prstGeom>
            <a:noFill/>
            <a:ln w="9525">
              <a:solidFill>
                <a:schemeClr val="tx1"/>
              </a:solidFill>
              <a:prstDash val="dash"/>
              <a:miter lim="800000"/>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119063" indent="-119063">
                <a:defRPr/>
              </a:pPr>
              <a:r>
                <a:rPr lang="en-US" sz="1200">
                  <a:cs typeface="+mn-cs"/>
                </a:rPr>
                <a:t>Configurable rules to suppress certain TPADs</a:t>
              </a:r>
            </a:p>
          </p:txBody>
        </p:sp>
        <p:sp>
          <p:nvSpPr>
            <p:cNvPr id="80994" name="Text Box 98"/>
            <p:cNvSpPr txBox="1">
              <a:spLocks noChangeArrowheads="1"/>
            </p:cNvSpPr>
            <p:nvPr/>
          </p:nvSpPr>
          <p:spPr bwMode="auto">
            <a:xfrm>
              <a:off x="304800" y="2819400"/>
              <a:ext cx="152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US" sz="1800">
                <a:cs typeface="+mn-cs"/>
              </a:endParaRPr>
            </a:p>
          </p:txBody>
        </p:sp>
        <p:sp>
          <p:nvSpPr>
            <p:cNvPr id="80995" name="Text Box 99"/>
            <p:cNvSpPr txBox="1">
              <a:spLocks noChangeArrowheads="1"/>
            </p:cNvSpPr>
            <p:nvPr/>
          </p:nvSpPr>
          <p:spPr bwMode="auto">
            <a:xfrm>
              <a:off x="142875" y="3209925"/>
              <a:ext cx="2438400"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171450" indent="-171450">
                <a:defRPr>
                  <a:solidFill>
                    <a:schemeClr val="tx1"/>
                  </a:solidFill>
                  <a:latin typeface="Arial" charset="0"/>
                  <a:ea typeface="ＭＳ Ｐゴシック" charset="0"/>
                </a:defRPr>
              </a:lvl1pPr>
              <a:lvl2pPr marL="800100" indent="-342900">
                <a:defRPr>
                  <a:solidFill>
                    <a:schemeClr val="tx1"/>
                  </a:solidFill>
                  <a:latin typeface="Arial" charset="0"/>
                  <a:ea typeface="ＭＳ Ｐゴシック" charset="0"/>
                </a:defRPr>
              </a:lvl2pPr>
              <a:lvl3pPr marL="1257300" indent="-342900">
                <a:defRPr>
                  <a:solidFill>
                    <a:schemeClr val="tx1"/>
                  </a:solidFill>
                  <a:latin typeface="Arial" charset="0"/>
                  <a:ea typeface="ＭＳ Ｐゴシック" charset="0"/>
                </a:defRPr>
              </a:lvl3pPr>
              <a:lvl4pPr marL="1714500" indent="-342900">
                <a:defRPr>
                  <a:solidFill>
                    <a:schemeClr val="tx1"/>
                  </a:solidFill>
                  <a:latin typeface="Arial" charset="0"/>
                  <a:ea typeface="ＭＳ Ｐゴシック" charset="0"/>
                </a:defRPr>
              </a:lvl4pPr>
              <a:lvl5pPr marL="2171700" indent="-342900">
                <a:defRPr>
                  <a:solidFill>
                    <a:schemeClr val="tx1"/>
                  </a:solidFill>
                  <a:latin typeface="Arial" charset="0"/>
                  <a:ea typeface="ＭＳ Ｐゴシック" charset="0"/>
                </a:defRPr>
              </a:lvl5pPr>
              <a:lvl6pPr marL="2628900" indent="-342900" fontAlgn="base">
                <a:spcBef>
                  <a:spcPct val="0"/>
                </a:spcBef>
                <a:spcAft>
                  <a:spcPct val="0"/>
                </a:spcAft>
                <a:defRPr>
                  <a:solidFill>
                    <a:schemeClr val="tx1"/>
                  </a:solidFill>
                  <a:latin typeface="Arial" charset="0"/>
                  <a:ea typeface="ＭＳ Ｐゴシック" charset="0"/>
                </a:defRPr>
              </a:lvl6pPr>
              <a:lvl7pPr marL="3086100" indent="-342900" fontAlgn="base">
                <a:spcBef>
                  <a:spcPct val="0"/>
                </a:spcBef>
                <a:spcAft>
                  <a:spcPct val="0"/>
                </a:spcAft>
                <a:defRPr>
                  <a:solidFill>
                    <a:schemeClr val="tx1"/>
                  </a:solidFill>
                  <a:latin typeface="Arial" charset="0"/>
                  <a:ea typeface="ＭＳ Ｐゴシック" charset="0"/>
                </a:defRPr>
              </a:lvl7pPr>
              <a:lvl8pPr marL="3543300" indent="-342900" fontAlgn="base">
                <a:spcBef>
                  <a:spcPct val="0"/>
                </a:spcBef>
                <a:spcAft>
                  <a:spcPct val="0"/>
                </a:spcAft>
                <a:defRPr>
                  <a:solidFill>
                    <a:schemeClr val="tx1"/>
                  </a:solidFill>
                  <a:latin typeface="Arial" charset="0"/>
                  <a:ea typeface="ＭＳ Ｐゴシック" charset="0"/>
                </a:defRPr>
              </a:lvl8pPr>
              <a:lvl9pPr marL="4000500" indent="-342900" fontAlgn="base">
                <a:spcBef>
                  <a:spcPct val="0"/>
                </a:spcBef>
                <a:spcAft>
                  <a:spcPct val="0"/>
                </a:spcAft>
                <a:defRPr>
                  <a:solidFill>
                    <a:schemeClr val="tx1"/>
                  </a:solidFill>
                  <a:latin typeface="Arial" charset="0"/>
                  <a:ea typeface="ＭＳ Ｐゴシック" charset="0"/>
                </a:defRPr>
              </a:lvl9pPr>
            </a:lstStyle>
            <a:p>
              <a:pPr>
                <a:defRPr/>
              </a:pPr>
              <a:r>
                <a:rPr lang="en-US" b="1" smtClean="0">
                  <a:cs typeface="+mn-cs"/>
                </a:rPr>
                <a:t>Email Notification Types:</a:t>
              </a:r>
            </a:p>
            <a:p>
              <a:pPr>
                <a:buFontTx/>
                <a:buAutoNum type="arabicPeriod"/>
                <a:defRPr/>
              </a:pPr>
              <a:r>
                <a:rPr lang="en-US" smtClean="0">
                  <a:cs typeface="+mn-cs"/>
                </a:rPr>
                <a:t>Chem/Heme</a:t>
              </a:r>
            </a:p>
            <a:p>
              <a:pPr>
                <a:buFontTx/>
                <a:buAutoNum type="arabicPeriod"/>
                <a:defRPr/>
              </a:pPr>
              <a:r>
                <a:rPr lang="en-US" smtClean="0">
                  <a:cs typeface="+mn-cs"/>
                </a:rPr>
                <a:t>Rad/Path</a:t>
              </a:r>
            </a:p>
            <a:p>
              <a:pPr>
                <a:buFontTx/>
                <a:buAutoNum type="arabicPeriod"/>
                <a:defRPr/>
              </a:pPr>
              <a:r>
                <a:rPr lang="en-US" smtClean="0">
                  <a:cs typeface="+mn-cs"/>
                </a:rPr>
                <a:t>Micro</a:t>
              </a:r>
            </a:p>
          </p:txBody>
        </p:sp>
        <p:sp>
          <p:nvSpPr>
            <p:cNvPr id="80996" name="AutoShape 100"/>
            <p:cNvSpPr>
              <a:spLocks noChangeArrowheads="1"/>
            </p:cNvSpPr>
            <p:nvPr/>
          </p:nvSpPr>
          <p:spPr bwMode="auto">
            <a:xfrm>
              <a:off x="5257800" y="2819400"/>
              <a:ext cx="1143000" cy="685800"/>
            </a:xfrm>
            <a:prstGeom prst="flowChartAlternateProcess">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r>
                <a:rPr lang="en-US" sz="1100" b="1">
                  <a:cs typeface="+mn-cs"/>
                </a:rPr>
                <a:t>Excludes selected TPADs</a:t>
              </a:r>
            </a:p>
          </p:txBody>
        </p:sp>
        <p:sp>
          <p:nvSpPr>
            <p:cNvPr id="80997" name="AutoShape 101"/>
            <p:cNvSpPr>
              <a:spLocks noChangeArrowheads="1"/>
            </p:cNvSpPr>
            <p:nvPr/>
          </p:nvSpPr>
          <p:spPr bwMode="auto">
            <a:xfrm>
              <a:off x="4249738" y="3048000"/>
              <a:ext cx="731837" cy="228600"/>
            </a:xfrm>
            <a:prstGeom prst="leftRightArrow">
              <a:avLst>
                <a:gd name="adj1" fmla="val 50000"/>
                <a:gd name="adj2" fmla="val 64028"/>
              </a:avLst>
            </a:prstGeom>
            <a:solidFill>
              <a:srgbClr val="FFFF99"/>
            </a:solidFill>
            <a:ln w="9525">
              <a:solidFill>
                <a:schemeClr val="tx1"/>
              </a:solidFill>
              <a:prstDash val="dash"/>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3" name="Title 2"/>
          <p:cNvSpPr>
            <a:spLocks noGrp="1"/>
          </p:cNvSpPr>
          <p:nvPr>
            <p:ph type="title" idx="4294967295"/>
          </p:nvPr>
        </p:nvSpPr>
        <p:spPr/>
        <p:txBody>
          <a:bodyPr/>
          <a:lstStyle/>
          <a:p>
            <a:pPr rtl="0" fontAlgn="base"/>
            <a:r>
              <a:rPr lang="en-US" sz="3600" kern="1200" dirty="0" smtClean="0">
                <a:solidFill>
                  <a:srgbClr val="000000"/>
                </a:solidFill>
                <a:effectLst/>
                <a:latin typeface="Arial"/>
                <a:ea typeface="ＭＳ Ｐゴシック"/>
                <a:cs typeface="ＭＳ Ｐゴシック"/>
              </a:rPr>
              <a:t>Design of System:</a:t>
            </a:r>
            <a:br>
              <a:rPr lang="en-US" sz="3600" kern="1200" dirty="0" smtClean="0">
                <a:solidFill>
                  <a:srgbClr val="000000"/>
                </a:solidFill>
                <a:effectLst/>
                <a:latin typeface="Arial"/>
                <a:ea typeface="ＭＳ Ｐゴシック"/>
                <a:cs typeface="ＭＳ Ｐゴシック"/>
              </a:rPr>
            </a:br>
            <a:r>
              <a:rPr lang="en-US" sz="3600" kern="1200" dirty="0" smtClean="0">
                <a:solidFill>
                  <a:srgbClr val="000000"/>
                </a:solidFill>
                <a:effectLst/>
                <a:latin typeface="Arial"/>
                <a:ea typeface="ＭＳ Ｐゴシック"/>
                <a:cs typeface="ＭＳ Ｐゴシック"/>
              </a:rPr>
              <a:t>A coordinated sequence of events</a:t>
            </a:r>
            <a:endParaRPr lang="en-US" dirty="0" smtClean="0">
              <a:effectLst/>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sz="4000" dirty="0" smtClean="0">
                <a:cs typeface="+mj-cs"/>
              </a:rPr>
              <a:t>Design Considerations:</a:t>
            </a:r>
            <a:br>
              <a:rPr lang="en-US" sz="4000" dirty="0" smtClean="0">
                <a:cs typeface="+mj-cs"/>
              </a:rPr>
            </a:br>
            <a:r>
              <a:rPr lang="en-US" sz="4000" dirty="0" smtClean="0">
                <a:cs typeface="+mj-cs"/>
              </a:rPr>
              <a:t>Alert Fatigue</a:t>
            </a:r>
          </a:p>
        </p:txBody>
      </p:sp>
      <p:sp>
        <p:nvSpPr>
          <p:cNvPr id="3" name="Content Placeholder 2"/>
          <p:cNvSpPr>
            <a:spLocks noGrp="1"/>
          </p:cNvSpPr>
          <p:nvPr>
            <p:ph idx="1"/>
          </p:nvPr>
        </p:nvSpPr>
        <p:spPr>
          <a:xfrm>
            <a:off x="457200" y="3810000"/>
            <a:ext cx="8229600" cy="2819400"/>
          </a:xfrm>
        </p:spPr>
        <p:txBody>
          <a:bodyPr>
            <a:normAutofit fontScale="62500" lnSpcReduction="20000"/>
          </a:bodyPr>
          <a:lstStyle/>
          <a:p>
            <a:pPr marL="0" indent="0">
              <a:buNone/>
            </a:pPr>
            <a:r>
              <a:rPr lang="en-US" dirty="0"/>
              <a:t>Goal: Maximize utility of system by timely notification of </a:t>
            </a:r>
            <a:r>
              <a:rPr lang="en-US" u="sng" dirty="0"/>
              <a:t>relevant</a:t>
            </a:r>
            <a:r>
              <a:rPr lang="en-US" dirty="0"/>
              <a:t> </a:t>
            </a:r>
            <a:r>
              <a:rPr lang="en-US" dirty="0" smtClean="0"/>
              <a:t>results</a:t>
            </a:r>
          </a:p>
          <a:p>
            <a:pPr marL="0" indent="0">
              <a:buNone/>
            </a:pPr>
            <a:endParaRPr lang="en-US" dirty="0" smtClean="0"/>
          </a:p>
          <a:p>
            <a:pPr marL="0" indent="0" algn="ctr">
              <a:spcBef>
                <a:spcPct val="50000"/>
              </a:spcBef>
              <a:buNone/>
              <a:defRPr/>
            </a:pPr>
            <a:r>
              <a:rPr lang="en-US" sz="4000" dirty="0"/>
              <a:t>Important Questions:</a:t>
            </a:r>
          </a:p>
          <a:p>
            <a:pPr>
              <a:spcBef>
                <a:spcPct val="50000"/>
              </a:spcBef>
              <a:buFontTx/>
              <a:buAutoNum type="arabicPeriod"/>
              <a:defRPr/>
            </a:pPr>
            <a:r>
              <a:rPr lang="en-US" dirty="0"/>
              <a:t>Should we notify providers on only abnormal results?</a:t>
            </a:r>
          </a:p>
          <a:p>
            <a:pPr>
              <a:spcBef>
                <a:spcPct val="50000"/>
              </a:spcBef>
              <a:buFontTx/>
              <a:buAutoNum type="arabicPeriod"/>
              <a:defRPr/>
            </a:pPr>
            <a:r>
              <a:rPr lang="en-US" dirty="0"/>
              <a:t>Should we notify providers on negative results, and if so which ones?</a:t>
            </a:r>
          </a:p>
          <a:p>
            <a:pPr>
              <a:spcBef>
                <a:spcPct val="50000"/>
              </a:spcBef>
              <a:buFontTx/>
              <a:buAutoNum type="arabicPeriod"/>
              <a:defRPr/>
            </a:pPr>
            <a:r>
              <a:rPr lang="en-US" dirty="0"/>
              <a:t>Should we exclude only commonly ordered inpatient results with fast turn-around (i.e., all basic metabolic panels, CBC</a:t>
            </a:r>
            <a:r>
              <a:rPr lang="ja-JP" altLang="en-US" dirty="0"/>
              <a:t>’</a:t>
            </a:r>
            <a:r>
              <a:rPr lang="en-US" dirty="0"/>
              <a:t>s, </a:t>
            </a:r>
            <a:r>
              <a:rPr lang="en-US" dirty="0" err="1"/>
              <a:t>coags</a:t>
            </a:r>
            <a:r>
              <a:rPr lang="en-US" dirty="0"/>
              <a:t> etc.)?</a:t>
            </a:r>
          </a:p>
          <a:p>
            <a:pPr marL="0" indent="0">
              <a:buNone/>
            </a:pPr>
            <a:endParaRPr lang="en-US" dirty="0"/>
          </a:p>
          <a:p>
            <a:pPr marL="0" indent="0">
              <a:buNone/>
            </a:pPr>
            <a:endParaRPr lang="en-US" dirty="0"/>
          </a:p>
        </p:txBody>
      </p:sp>
      <p:grpSp>
        <p:nvGrpSpPr>
          <p:cNvPr id="2" name="Group 1" descr="Computer email to trash"/>
          <p:cNvGrpSpPr/>
          <p:nvPr/>
        </p:nvGrpSpPr>
        <p:grpSpPr>
          <a:xfrm>
            <a:off x="946150" y="1479550"/>
            <a:ext cx="7162800" cy="2133600"/>
            <a:chOff x="946150" y="1479550"/>
            <a:chExt cx="7162800" cy="2133600"/>
          </a:xfrm>
        </p:grpSpPr>
        <p:pic>
          <p:nvPicPr>
            <p:cNvPr id="1126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6150" y="1479550"/>
              <a:ext cx="2667000"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1273" name="Picture 9"/>
            <p:cNvPicPr>
              <a:picLocks noChangeAspect="1" noChangeArrowheads="1"/>
            </p:cNvPicPr>
            <p:nvPr/>
          </p:nvPicPr>
          <p:blipFill>
            <a:blip r:embed="rId4">
              <a:extLst>
                <a:ext uri="{28A0092B-C50C-407E-A947-70E740481C1C}">
                  <a14:useLocalDpi xmlns:a14="http://schemas.microsoft.com/office/drawing/2010/main" val="0"/>
                </a:ext>
              </a:extLst>
            </a:blip>
            <a:srcRect t="10828" b="6166"/>
            <a:stretch>
              <a:fillRect/>
            </a:stretch>
          </p:blipFill>
          <p:spPr bwMode="auto">
            <a:xfrm>
              <a:off x="5060950" y="1479550"/>
              <a:ext cx="30480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1274" name="AutoShape 10"/>
            <p:cNvSpPr>
              <a:spLocks noChangeArrowheads="1"/>
            </p:cNvSpPr>
            <p:nvPr/>
          </p:nvSpPr>
          <p:spPr bwMode="auto">
            <a:xfrm>
              <a:off x="3917950" y="2317750"/>
              <a:ext cx="838200" cy="304800"/>
            </a:xfrm>
            <a:prstGeom prst="rightArrow">
              <a:avLst>
                <a:gd name="adj1" fmla="val 50000"/>
                <a:gd name="adj2" fmla="val 68750"/>
              </a:avLst>
            </a:prstGeom>
            <a:solidFill>
              <a:srgbClr val="0997C3"/>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228600" y="228600"/>
            <a:ext cx="8686800" cy="1143000"/>
          </a:xfrm>
        </p:spPr>
        <p:txBody>
          <a:bodyPr/>
          <a:lstStyle/>
          <a:p>
            <a:pPr eaLnBrk="1" hangingPunct="1">
              <a:defRPr/>
            </a:pPr>
            <a:r>
              <a:rPr lang="en-US" sz="4000" dirty="0" smtClean="0">
                <a:cs typeface="+mj-cs"/>
              </a:rPr>
              <a:t>Design Considerations:</a:t>
            </a:r>
            <a:br>
              <a:rPr lang="en-US" sz="4000" dirty="0" smtClean="0">
                <a:cs typeface="+mj-cs"/>
              </a:rPr>
            </a:br>
            <a:r>
              <a:rPr lang="en-US" sz="4000" dirty="0" smtClean="0">
                <a:cs typeface="+mj-cs"/>
              </a:rPr>
              <a:t>Alert Fatigue</a:t>
            </a:r>
          </a:p>
        </p:txBody>
      </p:sp>
      <p:sp>
        <p:nvSpPr>
          <p:cNvPr id="89091" name="Rectangle 3"/>
          <p:cNvSpPr>
            <a:spLocks noGrp="1" noChangeArrowheads="1"/>
          </p:cNvSpPr>
          <p:nvPr>
            <p:ph type="body" idx="1"/>
          </p:nvPr>
        </p:nvSpPr>
        <p:spPr>
          <a:xfrm>
            <a:off x="457200" y="1524000"/>
            <a:ext cx="8229600" cy="4876800"/>
          </a:xfrm>
        </p:spPr>
        <p:txBody>
          <a:bodyPr/>
          <a:lstStyle/>
          <a:p>
            <a:pPr eaLnBrk="1" hangingPunct="1">
              <a:lnSpc>
                <a:spcPct val="90000"/>
              </a:lnSpc>
              <a:defRPr/>
            </a:pPr>
            <a:r>
              <a:rPr lang="en-US" sz="2400" smtClean="0">
                <a:cs typeface="+mn-cs"/>
              </a:rPr>
              <a:t>Incorporated logic to suppress certain, inpatient-specific, non-essential TPADs, modifiable </a:t>
            </a:r>
            <a:r>
              <a:rPr lang="ja-JP" altLang="en-US" sz="2400" smtClean="0">
                <a:latin typeface="Arial"/>
                <a:cs typeface="+mn-cs"/>
              </a:rPr>
              <a:t>“</a:t>
            </a:r>
            <a:r>
              <a:rPr lang="en-US" sz="2400" smtClean="0">
                <a:cs typeface="+mn-cs"/>
              </a:rPr>
              <a:t>on-the-fly</a:t>
            </a:r>
            <a:r>
              <a:rPr lang="ja-JP" altLang="en-US" sz="2400" smtClean="0">
                <a:latin typeface="Arial"/>
                <a:cs typeface="+mn-cs"/>
              </a:rPr>
              <a:t>”</a:t>
            </a:r>
            <a:endParaRPr lang="en-US" sz="2400" smtClean="0">
              <a:cs typeface="+mn-cs"/>
            </a:endParaRPr>
          </a:p>
          <a:p>
            <a:pPr eaLnBrk="1" hangingPunct="1">
              <a:lnSpc>
                <a:spcPct val="90000"/>
              </a:lnSpc>
              <a:defRPr/>
            </a:pPr>
            <a:r>
              <a:rPr lang="en-US" sz="2400" smtClean="0">
                <a:cs typeface="+mn-cs"/>
              </a:rPr>
              <a:t>Kept to a minimum during pilot period to see what is coming thru (i.e., kept sensitivity high) </a:t>
            </a:r>
          </a:p>
          <a:p>
            <a:pPr lvl="1" eaLnBrk="1" hangingPunct="1">
              <a:lnSpc>
                <a:spcPct val="90000"/>
              </a:lnSpc>
              <a:defRPr/>
            </a:pPr>
            <a:r>
              <a:rPr lang="en-US" sz="2000" smtClean="0"/>
              <a:t>Chemistry: ABG, VBG</a:t>
            </a:r>
          </a:p>
          <a:p>
            <a:pPr lvl="1" eaLnBrk="1" hangingPunct="1">
              <a:lnSpc>
                <a:spcPct val="90000"/>
              </a:lnSpc>
              <a:defRPr/>
            </a:pPr>
            <a:r>
              <a:rPr lang="en-US" sz="2000" smtClean="0"/>
              <a:t>Hematology: RBC, MCV, MCH, MCHC, Diff Count</a:t>
            </a:r>
          </a:p>
          <a:p>
            <a:pPr lvl="1" eaLnBrk="1" hangingPunct="1">
              <a:lnSpc>
                <a:spcPct val="90000"/>
              </a:lnSpc>
              <a:defRPr/>
            </a:pPr>
            <a:r>
              <a:rPr lang="en-US" sz="2000" smtClean="0"/>
              <a:t>Radiology: </a:t>
            </a:r>
          </a:p>
          <a:p>
            <a:pPr lvl="2" eaLnBrk="1" hangingPunct="1">
              <a:lnSpc>
                <a:spcPct val="90000"/>
              </a:lnSpc>
              <a:defRPr/>
            </a:pPr>
            <a:r>
              <a:rPr lang="en-US" sz="1800" smtClean="0"/>
              <a:t>Fluoroscopy use</a:t>
            </a:r>
          </a:p>
          <a:p>
            <a:pPr lvl="2" eaLnBrk="1" hangingPunct="1">
              <a:lnSpc>
                <a:spcPct val="90000"/>
              </a:lnSpc>
              <a:defRPr/>
            </a:pPr>
            <a:r>
              <a:rPr lang="en-US" sz="1800" smtClean="0"/>
              <a:t>Uploaded outside hospital images (no reports generated)</a:t>
            </a:r>
          </a:p>
          <a:p>
            <a:pPr lvl="1" eaLnBrk="1" hangingPunct="1">
              <a:lnSpc>
                <a:spcPct val="90000"/>
              </a:lnSpc>
              <a:defRPr/>
            </a:pPr>
            <a:r>
              <a:rPr lang="en-US" sz="2000" smtClean="0"/>
              <a:t>Pathology/Microbiology: none</a:t>
            </a:r>
          </a:p>
          <a:p>
            <a:pPr eaLnBrk="1" hangingPunct="1">
              <a:lnSpc>
                <a:spcPct val="90000"/>
              </a:lnSpc>
              <a:defRPr/>
            </a:pPr>
            <a:r>
              <a:rPr lang="en-US" sz="2400" smtClean="0">
                <a:cs typeface="+mn-cs"/>
              </a:rPr>
              <a:t>Limited notification volume to no more than one email per notification type per day, until all TPADs finalized. </a:t>
            </a:r>
          </a:p>
          <a:p>
            <a:pPr lvl="1" eaLnBrk="1" hangingPunct="1">
              <a:lnSpc>
                <a:spcPct val="90000"/>
              </a:lnSpc>
              <a:defRPr/>
            </a:pPr>
            <a:r>
              <a:rPr lang="en-US" sz="2000" smtClean="0"/>
              <a:t>Micro alerts: after initial notification, sent subsequent notifications only on abnormal results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90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909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9091">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9091">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9091">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9091">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9091">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9091">
                                            <p:txEl>
                                              <p:pRg st="7" end="7"/>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9091">
                                            <p:txEl>
                                              <p:pRg st="8" end="8"/>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909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fontAlgn="base"/>
            <a:r>
              <a:rPr lang="en-US" sz="2000" b="1" kern="1200" dirty="0" smtClean="0">
                <a:solidFill>
                  <a:srgbClr val="0066FF"/>
                </a:solidFill>
                <a:effectLst/>
                <a:latin typeface="Arial"/>
                <a:ea typeface="ＭＳ Ｐゴシック"/>
                <a:cs typeface="ＭＳ Ｐゴシック"/>
              </a:rPr>
              <a:t>Chemistry/Hematology Notification</a:t>
            </a:r>
            <a:endParaRPr lang="en-US" dirty="0" smtClean="0">
              <a:effectLst/>
            </a:endParaRPr>
          </a:p>
          <a:p>
            <a:endParaRPr lang="en-US" dirty="0"/>
          </a:p>
        </p:txBody>
      </p:sp>
      <p:sp>
        <p:nvSpPr>
          <p:cNvPr id="3" name="Content Placeholder 2"/>
          <p:cNvSpPr>
            <a:spLocks noGrp="1"/>
          </p:cNvSpPr>
          <p:nvPr>
            <p:ph idx="1"/>
          </p:nvPr>
        </p:nvSpPr>
        <p:spPr>
          <a:xfrm>
            <a:off x="152400" y="762000"/>
            <a:ext cx="8839200" cy="6096000"/>
          </a:xfrm>
        </p:spPr>
        <p:txBody>
          <a:bodyPr>
            <a:normAutofit fontScale="32500" lnSpcReduction="20000"/>
          </a:bodyPr>
          <a:lstStyle/>
          <a:p>
            <a:pPr marL="0" indent="0">
              <a:buNone/>
              <a:defRPr/>
            </a:pPr>
            <a:r>
              <a:rPr lang="en-US" b="1" dirty="0"/>
              <a:t>March 29, 2011</a:t>
            </a:r>
          </a:p>
          <a:p>
            <a:pPr marL="0" indent="0">
              <a:buNone/>
              <a:defRPr/>
            </a:pPr>
            <a:r>
              <a:rPr lang="en-US" dirty="0"/>
              <a:t>Dear Dr. HOSPITALIST, M.D.: </a:t>
            </a:r>
            <a:br>
              <a:rPr lang="en-US" dirty="0"/>
            </a:br>
            <a:r>
              <a:rPr lang="en-US" dirty="0"/>
              <a:t/>
            </a:r>
            <a:br>
              <a:rPr lang="en-US" dirty="0"/>
            </a:br>
            <a:r>
              <a:rPr lang="en-US" dirty="0"/>
              <a:t>DISCHARGED PATIENT (BWH# 12345678), for whom you were the attending of record, was discharged from Brigham and Women's Hospital on 03/27/2011. Some tests from this hospitalization were still pending at the time of discharge. We have listed below 1) tests whose results have been finalized after discharge, and 2) tests whose results are still pending. Chemistry and Hematology test types are included in this service. Radiology, Pathology, and Microbiology test types are available in separate notifications </a:t>
            </a:r>
          </a:p>
          <a:p>
            <a:pPr marL="0" indent="0">
              <a:buNone/>
              <a:defRPr/>
            </a:pPr>
            <a:r>
              <a:rPr lang="en-US" dirty="0"/>
              <a:t/>
            </a:r>
            <a:br>
              <a:rPr lang="en-US" dirty="0"/>
            </a:br>
            <a:r>
              <a:rPr lang="en-US" dirty="0"/>
              <a:t>The patient's PCP, NON-NETWORK PROVIDER, did not receive this notification because s/he does not have a Partners email address listed.</a:t>
            </a:r>
          </a:p>
          <a:p>
            <a:pPr marL="0" indent="0">
              <a:buNone/>
              <a:defRPr/>
            </a:pPr>
            <a:r>
              <a:rPr lang="en-US" dirty="0"/>
              <a:t/>
            </a:r>
            <a:br>
              <a:rPr lang="en-US" dirty="0"/>
            </a:br>
            <a:r>
              <a:rPr lang="en-US" dirty="0"/>
              <a:t>This is a new service we are piloting that we hope you will find to be helpful. Note: Any corrections or changes made after tests are finalized are not captured by this service but are reported per current lab protocol.</a:t>
            </a:r>
          </a:p>
          <a:p>
            <a:pPr marL="0" indent="0">
              <a:buNone/>
              <a:defRPr/>
            </a:pPr>
            <a:r>
              <a:rPr lang="en-US" dirty="0"/>
              <a:t/>
            </a:r>
            <a:br>
              <a:rPr lang="en-US" dirty="0"/>
            </a:br>
            <a:r>
              <a:rPr lang="en-US" dirty="0"/>
              <a:t>Inpatient Attending: HOSPITALIST, M.D. Work Phone: 111-111-1111</a:t>
            </a:r>
            <a:br>
              <a:rPr lang="en-US" dirty="0"/>
            </a:br>
            <a:r>
              <a:rPr lang="en-US" dirty="0"/>
              <a:t>Primary Care Physician: NON-NETWORK PROVIDER, M.D. Work Phone: 222-222-2222</a:t>
            </a:r>
          </a:p>
          <a:p>
            <a:pPr marL="0" indent="0">
              <a:buNone/>
              <a:defRPr/>
            </a:pPr>
            <a:r>
              <a:rPr lang="en-US" dirty="0"/>
              <a:t/>
            </a:r>
            <a:br>
              <a:rPr lang="en-US" dirty="0"/>
            </a:br>
            <a:endParaRPr lang="en-US" dirty="0"/>
          </a:p>
          <a:p>
            <a:pPr marL="0" indent="0" algn="ctr">
              <a:buNone/>
              <a:defRPr/>
            </a:pPr>
            <a:r>
              <a:rPr lang="en-US" dirty="0"/>
              <a:t>Status: Results </a:t>
            </a:r>
            <a:r>
              <a:rPr lang="en-US" b="1" u="sng" dirty="0"/>
              <a:t>FINALIZED</a:t>
            </a:r>
          </a:p>
          <a:p>
            <a:pPr marL="0" indent="0" algn="ctr">
              <a:buNone/>
              <a:defRPr/>
            </a:pPr>
            <a:r>
              <a:rPr lang="en-US" b="1" dirty="0"/>
              <a:t>Hematology</a:t>
            </a:r>
          </a:p>
          <a:p>
            <a:pPr marL="0" indent="0">
              <a:buNone/>
              <a:defRPr/>
            </a:pPr>
            <a:r>
              <a:rPr lang="en-US" dirty="0"/>
              <a:t>Test Name		Results			Normal Range		Date Resulted</a:t>
            </a:r>
          </a:p>
          <a:p>
            <a:pPr marL="0" indent="0">
              <a:buNone/>
              <a:defRPr/>
            </a:pPr>
            <a:endParaRPr lang="en-US" dirty="0"/>
          </a:p>
          <a:p>
            <a:pPr marL="0" indent="0">
              <a:buNone/>
              <a:defRPr/>
            </a:pPr>
            <a:r>
              <a:rPr lang="en-US" dirty="0"/>
              <a:t>ANTITHROMBIN III</a:t>
            </a:r>
          </a:p>
          <a:p>
            <a:pPr marL="0" indent="0">
              <a:buNone/>
              <a:defRPr/>
            </a:pPr>
            <a:r>
              <a:rPr lang="en-US" dirty="0"/>
              <a:t>FUNCTIONAL		76			(69-127 %)		03/28/2011 11:29:00</a:t>
            </a:r>
          </a:p>
          <a:p>
            <a:pPr marL="0" indent="0">
              <a:buNone/>
              <a:defRPr/>
            </a:pPr>
            <a:endParaRPr lang="en-US" dirty="0"/>
          </a:p>
          <a:p>
            <a:pPr marL="0" indent="0">
              <a:buNone/>
              <a:defRPr/>
            </a:pPr>
            <a:r>
              <a:rPr lang="en-US" dirty="0"/>
              <a:t>APCR (FACTOR 5 LEIDEN)	4.17;NEW REFERENCE RANGE EFFECTIVE</a:t>
            </a:r>
          </a:p>
          <a:p>
            <a:pPr marL="0" indent="0">
              <a:buNone/>
              <a:defRPr/>
            </a:pPr>
            <a:r>
              <a:rPr lang="en-US" dirty="0"/>
              <a:t>		3/19/08; PREVIOUS REFERENCE RANGE</a:t>
            </a:r>
          </a:p>
          <a:p>
            <a:pPr marL="0" indent="0">
              <a:buNone/>
              <a:defRPr/>
            </a:pPr>
            <a:r>
              <a:rPr lang="en-US" dirty="0"/>
              <a:t>		0.8-2.50			(2.3-15.0 )		03/28/2011 11:21:00</a:t>
            </a:r>
          </a:p>
          <a:p>
            <a:pPr marL="0" indent="0">
              <a:buNone/>
              <a:defRPr/>
            </a:pPr>
            <a:endParaRPr lang="en-US" dirty="0"/>
          </a:p>
          <a:p>
            <a:pPr marL="0" indent="0" algn="ctr">
              <a:buNone/>
              <a:defRPr/>
            </a:pPr>
            <a:r>
              <a:rPr lang="en-US" dirty="0"/>
              <a:t>Status: Results </a:t>
            </a:r>
            <a:r>
              <a:rPr lang="en-US" b="1" u="sng" dirty="0"/>
              <a:t>PENDING</a:t>
            </a:r>
          </a:p>
          <a:p>
            <a:pPr marL="0" indent="0" algn="ctr">
              <a:buNone/>
              <a:defRPr/>
            </a:pPr>
            <a:r>
              <a:rPr lang="en-US" b="1" dirty="0"/>
              <a:t>Chemistry</a:t>
            </a:r>
          </a:p>
          <a:p>
            <a:pPr marL="0" indent="0">
              <a:buNone/>
              <a:defRPr/>
            </a:pPr>
            <a:r>
              <a:rPr lang="en-US" dirty="0"/>
              <a:t>Test Name		Specimen Login Time</a:t>
            </a:r>
          </a:p>
          <a:p>
            <a:pPr marL="0" indent="0">
              <a:buNone/>
              <a:defRPr/>
            </a:pPr>
            <a:endParaRPr lang="en-US" dirty="0"/>
          </a:p>
          <a:p>
            <a:pPr marL="0" indent="0">
              <a:buNone/>
              <a:defRPr/>
            </a:pPr>
            <a:r>
              <a:rPr lang="en-US" dirty="0"/>
              <a:t>ANTI-PROTHROMBIN	03/25/2011 17:04:00</a:t>
            </a:r>
          </a:p>
          <a:p>
            <a:pPr marL="0" indent="0">
              <a:buNone/>
              <a:defRPr/>
            </a:pPr>
            <a:endParaRPr lang="en-US" dirty="0"/>
          </a:p>
          <a:p>
            <a:pPr marL="0" indent="0">
              <a:buNone/>
              <a:defRPr/>
            </a:pPr>
            <a:r>
              <a:rPr lang="en-US" dirty="0"/>
              <a:t>CARDIOLIPIN IGG	03/25/2011 17:04:00</a:t>
            </a:r>
          </a:p>
          <a:p>
            <a:pPr marL="0" indent="0">
              <a:buNone/>
              <a:defRPr/>
            </a:pPr>
            <a:endParaRPr lang="en-US" dirty="0"/>
          </a:p>
          <a:p>
            <a:pPr marL="0" indent="0">
              <a:buNone/>
              <a:defRPr/>
            </a:pPr>
            <a:r>
              <a:rPr lang="en-US" dirty="0"/>
              <a:t>CARDIOLIPIN IGM	03/25/2011 17:04:00</a:t>
            </a:r>
          </a:p>
          <a:p>
            <a:pPr marL="0" indent="0">
              <a:buNone/>
              <a:defRPr/>
            </a:pPr>
            <a:r>
              <a:rPr lang="en-US" dirty="0"/>
              <a:t/>
            </a:r>
            <a:br>
              <a:rPr lang="en-US" dirty="0"/>
            </a:br>
            <a:r>
              <a:rPr lang="en-US" dirty="0"/>
              <a:t>Please email the </a:t>
            </a:r>
            <a:r>
              <a:rPr lang="en-US" dirty="0">
                <a:hlinkClick r:id="rId3" tooltip="mailto:HIPpendingtest@partners.org"/>
              </a:rPr>
              <a:t>BWH Post-Discharge Results Notification Service</a:t>
            </a:r>
            <a:r>
              <a:rPr lang="en-US" dirty="0"/>
              <a:t> for any questions, comments, and concerns related to this alert.</a:t>
            </a:r>
          </a:p>
          <a:p>
            <a:pPr marL="0" indent="0">
              <a:buNone/>
            </a:pPr>
            <a:endParaRPr lang="en-US" dirty="0"/>
          </a:p>
        </p:txBody>
      </p:sp>
      <p:sp>
        <p:nvSpPr>
          <p:cNvPr id="105478" name="Oval 6"/>
          <p:cNvSpPr>
            <a:spLocks noChangeArrowheads="1"/>
          </p:cNvSpPr>
          <p:nvPr/>
        </p:nvSpPr>
        <p:spPr bwMode="auto">
          <a:xfrm>
            <a:off x="0" y="5927725"/>
            <a:ext cx="3581400" cy="68580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05479" name="AutoShape 7"/>
          <p:cNvSpPr>
            <a:spLocks noChangeArrowheads="1"/>
          </p:cNvSpPr>
          <p:nvPr/>
        </p:nvSpPr>
        <p:spPr bwMode="auto">
          <a:xfrm>
            <a:off x="1981200" y="914400"/>
            <a:ext cx="304800" cy="228600"/>
          </a:xfrm>
          <a:prstGeom prst="leftArrow">
            <a:avLst>
              <a:gd name="adj1" fmla="val 50000"/>
              <a:gd name="adj2"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05480" name="AutoShape 8"/>
          <p:cNvSpPr>
            <a:spLocks noChangeArrowheads="1"/>
          </p:cNvSpPr>
          <p:nvPr/>
        </p:nvSpPr>
        <p:spPr bwMode="auto">
          <a:xfrm>
            <a:off x="4114800" y="2803525"/>
            <a:ext cx="304800" cy="228600"/>
          </a:xfrm>
          <a:prstGeom prst="leftArrow">
            <a:avLst>
              <a:gd name="adj1" fmla="val 50000"/>
              <a:gd name="adj2"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05481" name="AutoShape 9"/>
          <p:cNvSpPr>
            <a:spLocks noChangeArrowheads="1"/>
          </p:cNvSpPr>
          <p:nvPr/>
        </p:nvSpPr>
        <p:spPr bwMode="auto">
          <a:xfrm>
            <a:off x="5486400" y="2955925"/>
            <a:ext cx="304800" cy="228600"/>
          </a:xfrm>
          <a:prstGeom prst="leftArrow">
            <a:avLst>
              <a:gd name="adj1" fmla="val 50000"/>
              <a:gd name="adj2" fmla="val 33333"/>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05482" name="AutoShape 10"/>
          <p:cNvSpPr>
            <a:spLocks noChangeArrowheads="1"/>
          </p:cNvSpPr>
          <p:nvPr/>
        </p:nvSpPr>
        <p:spPr bwMode="auto">
          <a:xfrm>
            <a:off x="8686800" y="2041525"/>
            <a:ext cx="304800" cy="228600"/>
          </a:xfrm>
          <a:prstGeom prst="leftArrow">
            <a:avLst>
              <a:gd name="adj1" fmla="val 50000"/>
              <a:gd name="adj2" fmla="val 33333"/>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05483" name="Oval 11"/>
          <p:cNvSpPr>
            <a:spLocks noChangeArrowheads="1"/>
          </p:cNvSpPr>
          <p:nvPr/>
        </p:nvSpPr>
        <p:spPr bwMode="auto">
          <a:xfrm>
            <a:off x="3505200" y="2819400"/>
            <a:ext cx="2209800" cy="609600"/>
          </a:xfrm>
          <a:prstGeom prst="ellipse">
            <a:avLst/>
          </a:prstGeom>
          <a:noFill/>
          <a:ln w="2540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05485" name="Oval 13"/>
          <p:cNvSpPr>
            <a:spLocks noChangeArrowheads="1"/>
          </p:cNvSpPr>
          <p:nvPr/>
        </p:nvSpPr>
        <p:spPr bwMode="auto">
          <a:xfrm>
            <a:off x="3505200" y="4572000"/>
            <a:ext cx="2209800" cy="609600"/>
          </a:xfrm>
          <a:prstGeom prst="ellipse">
            <a:avLst/>
          </a:prstGeom>
          <a:noFill/>
          <a:ln w="25400">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05486" name="AutoShape 14"/>
          <p:cNvSpPr>
            <a:spLocks noChangeArrowheads="1"/>
          </p:cNvSpPr>
          <p:nvPr/>
        </p:nvSpPr>
        <p:spPr bwMode="auto">
          <a:xfrm>
            <a:off x="1219200" y="685800"/>
            <a:ext cx="304800" cy="228600"/>
          </a:xfrm>
          <a:prstGeom prst="leftArrow">
            <a:avLst>
              <a:gd name="adj1" fmla="val 50000"/>
              <a:gd name="adj2" fmla="val 33333"/>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05490" name="AutoShape 18"/>
          <p:cNvSpPr>
            <a:spLocks noChangeArrowheads="1"/>
          </p:cNvSpPr>
          <p:nvPr/>
        </p:nvSpPr>
        <p:spPr bwMode="auto">
          <a:xfrm>
            <a:off x="2819400" y="990600"/>
            <a:ext cx="304800" cy="228600"/>
          </a:xfrm>
          <a:prstGeom prst="leftArrow">
            <a:avLst>
              <a:gd name="adj1" fmla="val 50000"/>
              <a:gd name="adj2" fmla="val 33333"/>
            </a:avLst>
          </a:prstGeom>
          <a:solidFill>
            <a:srgbClr val="993366"/>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05491" name="Oval 19"/>
          <p:cNvSpPr>
            <a:spLocks noChangeArrowheads="1"/>
          </p:cNvSpPr>
          <p:nvPr/>
        </p:nvSpPr>
        <p:spPr bwMode="auto">
          <a:xfrm>
            <a:off x="0" y="1143000"/>
            <a:ext cx="1066800" cy="381000"/>
          </a:xfrm>
          <a:prstGeom prst="ellipse">
            <a:avLst/>
          </a:prstGeom>
          <a:noFill/>
          <a:ln w="25400">
            <a:solidFill>
              <a:srgbClr val="80008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548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547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548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549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5491"/>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548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5481"/>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548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5483"/>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54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8" grpId="0" animBg="1"/>
      <p:bldP spid="105479" grpId="0" animBg="1"/>
      <p:bldP spid="105480" grpId="0" animBg="1"/>
      <p:bldP spid="105481" grpId="0" animBg="1"/>
      <p:bldP spid="105482" grpId="0" animBg="1"/>
      <p:bldP spid="105483" grpId="0" animBg="1"/>
      <p:bldP spid="105485" grpId="0" animBg="1"/>
      <p:bldP spid="105486" grpId="0" animBg="1"/>
      <p:bldP spid="105490" grpId="0" animBg="1"/>
      <p:bldP spid="10549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507" name="Oval 83"/>
          <p:cNvSpPr>
            <a:spLocks noChangeArrowheads="1"/>
          </p:cNvSpPr>
          <p:nvPr/>
        </p:nvSpPr>
        <p:spPr bwMode="auto">
          <a:xfrm>
            <a:off x="-152400" y="3124200"/>
            <a:ext cx="5791200" cy="129540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03508" name="Oval 84"/>
          <p:cNvSpPr>
            <a:spLocks noChangeArrowheads="1"/>
          </p:cNvSpPr>
          <p:nvPr/>
        </p:nvSpPr>
        <p:spPr bwMode="auto">
          <a:xfrm>
            <a:off x="0" y="5715000"/>
            <a:ext cx="1828800" cy="838200"/>
          </a:xfrm>
          <a:prstGeom prst="ellipse">
            <a:avLst/>
          </a:prstGeom>
          <a:noFill/>
          <a:ln w="25400">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 name="Title 1"/>
          <p:cNvSpPr>
            <a:spLocks noGrp="1"/>
          </p:cNvSpPr>
          <p:nvPr>
            <p:ph type="title"/>
          </p:nvPr>
        </p:nvSpPr>
        <p:spPr/>
        <p:txBody>
          <a:bodyPr/>
          <a:lstStyle/>
          <a:p>
            <a:r>
              <a:rPr lang="en-US" sz="2400" b="1" dirty="0">
                <a:solidFill>
                  <a:srgbClr val="0066FF"/>
                </a:solidFill>
              </a:rPr>
              <a:t>Chemistry/Hematology </a:t>
            </a:r>
            <a:r>
              <a:rPr lang="en-US" sz="2400" b="1" dirty="0" smtClean="0">
                <a:solidFill>
                  <a:srgbClr val="0066FF"/>
                </a:solidFill>
              </a:rPr>
              <a:t>Notification</a:t>
            </a:r>
            <a:endParaRPr lang="en-US" sz="2400" dirty="0"/>
          </a:p>
        </p:txBody>
      </p:sp>
      <p:sp>
        <p:nvSpPr>
          <p:cNvPr id="3" name="Content Placeholder 2"/>
          <p:cNvSpPr>
            <a:spLocks noGrp="1"/>
          </p:cNvSpPr>
          <p:nvPr>
            <p:ph idx="1"/>
          </p:nvPr>
        </p:nvSpPr>
        <p:spPr>
          <a:xfrm>
            <a:off x="152400" y="1600200"/>
            <a:ext cx="8839200" cy="5105400"/>
          </a:xfrm>
        </p:spPr>
        <p:txBody>
          <a:bodyPr>
            <a:normAutofit fontScale="25000" lnSpcReduction="20000"/>
          </a:bodyPr>
          <a:lstStyle/>
          <a:p>
            <a:pPr marL="0" indent="0">
              <a:buNone/>
              <a:defRPr/>
            </a:pPr>
            <a:r>
              <a:rPr lang="en-US" b="1" dirty="0"/>
              <a:t>March 30, 2011</a:t>
            </a:r>
          </a:p>
          <a:p>
            <a:pPr marL="0" indent="0">
              <a:buNone/>
              <a:defRPr/>
            </a:pPr>
            <a:r>
              <a:rPr lang="en-US" dirty="0"/>
              <a:t>Dear Dr. HOSPITALIST, M.D.: </a:t>
            </a:r>
            <a:br>
              <a:rPr lang="en-US" dirty="0"/>
            </a:br>
            <a:r>
              <a:rPr lang="en-US" dirty="0"/>
              <a:t/>
            </a:r>
            <a:br>
              <a:rPr lang="en-US" dirty="0"/>
            </a:br>
            <a:r>
              <a:rPr lang="en-US" dirty="0"/>
              <a:t>DISCHARGED PATIENT (BWH# 12345678), for whom you were the attending of record, was discharged from Brigham and Women's Hospital on 03/27/2011. Some tests from this hospitalization were still pending at the time of discharge. We have listed below 1) tests whose results have been finalized after discharge, and 2) tests whose results are still pending. Chemistry and Hematology test types are included in this service. Radiology, Pathology, and Microbiology test types are available in separate notifications </a:t>
            </a:r>
          </a:p>
          <a:p>
            <a:pPr marL="0" indent="0">
              <a:buNone/>
              <a:defRPr/>
            </a:pPr>
            <a:r>
              <a:rPr lang="en-US" dirty="0"/>
              <a:t/>
            </a:r>
            <a:br>
              <a:rPr lang="en-US" dirty="0"/>
            </a:br>
            <a:r>
              <a:rPr lang="en-US" dirty="0"/>
              <a:t>The patient's PCP, NON-NETWORK PROVIDER, did not receive this notification because s/he does not have a Partners email address listed.</a:t>
            </a:r>
          </a:p>
          <a:p>
            <a:pPr marL="0" indent="0">
              <a:buNone/>
              <a:defRPr/>
            </a:pPr>
            <a:r>
              <a:rPr lang="en-US" dirty="0"/>
              <a:t/>
            </a:r>
            <a:br>
              <a:rPr lang="en-US" dirty="0"/>
            </a:br>
            <a:r>
              <a:rPr lang="en-US" dirty="0"/>
              <a:t>This is a new service we are piloting that we hope you will find to be helpful. Note: Any corrections or changes made after tests are finalized are not captured by this service but are reported per current lab protocol.</a:t>
            </a:r>
          </a:p>
          <a:p>
            <a:pPr marL="0" indent="0">
              <a:buNone/>
              <a:defRPr/>
            </a:pPr>
            <a:r>
              <a:rPr lang="en-US" dirty="0"/>
              <a:t/>
            </a:r>
            <a:br>
              <a:rPr lang="en-US" dirty="0"/>
            </a:br>
            <a:r>
              <a:rPr lang="en-US" dirty="0"/>
              <a:t>Inpatient Attending: HOSPITALIST, M.D. Work Phone: 111-111-1111</a:t>
            </a:r>
            <a:br>
              <a:rPr lang="en-US" dirty="0"/>
            </a:br>
            <a:r>
              <a:rPr lang="en-US" dirty="0"/>
              <a:t>Primary Care Physician: NON-NETWORK PROVIDER, M.D. Work Phone: 222-222-2222</a:t>
            </a:r>
          </a:p>
          <a:p>
            <a:pPr marL="0" indent="0" algn="ctr">
              <a:buNone/>
              <a:defRPr/>
            </a:pPr>
            <a:r>
              <a:rPr lang="en-US" dirty="0"/>
              <a:t/>
            </a:r>
            <a:br>
              <a:rPr lang="en-US" dirty="0"/>
            </a:br>
            <a:r>
              <a:rPr lang="en-US" dirty="0"/>
              <a:t/>
            </a:r>
            <a:br>
              <a:rPr lang="en-US" dirty="0"/>
            </a:br>
            <a:r>
              <a:rPr lang="en-US" dirty="0"/>
              <a:t>Status: Results </a:t>
            </a:r>
            <a:r>
              <a:rPr lang="en-US" b="1" u="sng" dirty="0"/>
              <a:t>FINALIZED</a:t>
            </a:r>
          </a:p>
          <a:p>
            <a:pPr marL="0" indent="0" algn="ctr">
              <a:buNone/>
              <a:defRPr/>
            </a:pPr>
            <a:r>
              <a:rPr lang="en-US" b="1" dirty="0"/>
              <a:t>Chemistry</a:t>
            </a:r>
            <a:endParaRPr lang="en-US" dirty="0"/>
          </a:p>
          <a:p>
            <a:pPr marL="0" indent="0">
              <a:buNone/>
              <a:defRPr/>
            </a:pPr>
            <a:r>
              <a:rPr lang="en-US" dirty="0"/>
              <a:t>Test Name		Results				Normal Range		Date Resulted</a:t>
            </a:r>
          </a:p>
          <a:p>
            <a:pPr marL="0" indent="0">
              <a:buNone/>
              <a:defRPr/>
            </a:pPr>
            <a:endParaRPr lang="en-US" dirty="0"/>
          </a:p>
          <a:p>
            <a:pPr marL="0" indent="0">
              <a:buNone/>
              <a:defRPr/>
            </a:pPr>
            <a:r>
              <a:rPr lang="en-US" dirty="0"/>
              <a:t>CARDIOLIPIN IGG	</a:t>
            </a:r>
            <a:r>
              <a:rPr lang="en-US" dirty="0">
                <a:solidFill>
                  <a:srgbClr val="FF0505"/>
                </a:solidFill>
              </a:rPr>
              <a:t>16</a:t>
            </a:r>
            <a:r>
              <a:rPr lang="en-US" dirty="0"/>
              <a:t>;METHODOLOGY CHANGE 8/23/99.;PRE CHANGE</a:t>
            </a:r>
          </a:p>
          <a:p>
            <a:pPr marL="0" indent="0">
              <a:buNone/>
              <a:defRPr/>
            </a:pPr>
            <a:r>
              <a:rPr lang="en-US" dirty="0"/>
              <a:t>		REFERENCE RANGE 0-22 GPL, POST CHANGE</a:t>
            </a:r>
          </a:p>
          <a:p>
            <a:pPr marL="0" indent="0">
              <a:buNone/>
              <a:defRPr/>
            </a:pPr>
            <a:r>
              <a:rPr lang="en-US" dirty="0"/>
              <a:t>		REFERENCE RANGE 0-15 GPL		(0-15 GPL units)	03/29/2011 11:46:00</a:t>
            </a:r>
          </a:p>
          <a:p>
            <a:pPr marL="0" indent="0">
              <a:buNone/>
              <a:defRPr/>
            </a:pPr>
            <a:endParaRPr lang="en-US" dirty="0"/>
          </a:p>
          <a:p>
            <a:pPr marL="0" indent="0">
              <a:buNone/>
              <a:defRPr/>
            </a:pPr>
            <a:r>
              <a:rPr lang="en-US" dirty="0"/>
              <a:t>CARDIOLIPIN IGM	14				(0-15 MPL units)	03/29/2011 11:46:00</a:t>
            </a:r>
          </a:p>
          <a:p>
            <a:pPr marL="0" indent="0">
              <a:buNone/>
              <a:defRPr/>
            </a:pPr>
            <a:endParaRPr lang="en-US" b="1" dirty="0"/>
          </a:p>
          <a:p>
            <a:pPr marL="0" indent="0" algn="ctr">
              <a:buNone/>
              <a:defRPr/>
            </a:pPr>
            <a:r>
              <a:rPr lang="en-US" b="1" dirty="0"/>
              <a:t>Hematology</a:t>
            </a:r>
            <a:endParaRPr lang="en-US" dirty="0"/>
          </a:p>
          <a:p>
            <a:pPr marL="0" indent="0">
              <a:buNone/>
              <a:defRPr/>
            </a:pPr>
            <a:r>
              <a:rPr lang="en-US" dirty="0"/>
              <a:t>Test Name		Results				Normal Range		Date Resulted</a:t>
            </a:r>
          </a:p>
          <a:p>
            <a:pPr marL="0" indent="0">
              <a:buNone/>
              <a:defRPr/>
            </a:pPr>
            <a:endParaRPr lang="en-US" dirty="0"/>
          </a:p>
          <a:p>
            <a:pPr marL="0" indent="0">
              <a:buNone/>
              <a:defRPr/>
            </a:pPr>
            <a:r>
              <a:rPr lang="en-US" dirty="0"/>
              <a:t>ANTITHROMBIN III</a:t>
            </a:r>
          </a:p>
          <a:p>
            <a:pPr marL="0" indent="0">
              <a:buNone/>
              <a:defRPr/>
            </a:pPr>
            <a:r>
              <a:rPr lang="en-US" dirty="0"/>
              <a:t>FUNCTIONAL		76				(69-127 %)		03/28/2011 11:29:00</a:t>
            </a:r>
          </a:p>
          <a:p>
            <a:pPr marL="0" indent="0">
              <a:buNone/>
              <a:defRPr/>
            </a:pPr>
            <a:endParaRPr lang="en-US" dirty="0"/>
          </a:p>
          <a:p>
            <a:pPr marL="0" indent="0">
              <a:buNone/>
              <a:defRPr/>
            </a:pPr>
            <a:r>
              <a:rPr lang="en-US" dirty="0"/>
              <a:t>APCR (FACTOR 5 LEIDEN)	4.17;NEW REFERENCE RANGE EFFECTIVE 3/19/08;</a:t>
            </a:r>
          </a:p>
          <a:p>
            <a:pPr marL="0" indent="0">
              <a:buNone/>
              <a:defRPr/>
            </a:pPr>
            <a:r>
              <a:rPr lang="en-US" dirty="0"/>
              <a:t>		PREVIOUS REFERENCE RANGE 0.8-2.50		(2.3-15.0 )		03/28/2011 11:21:00</a:t>
            </a:r>
          </a:p>
          <a:p>
            <a:pPr marL="0" indent="0">
              <a:buNone/>
              <a:defRPr/>
            </a:pPr>
            <a:endParaRPr lang="en-US" dirty="0"/>
          </a:p>
          <a:p>
            <a:pPr marL="0" indent="0" algn="ctr">
              <a:buNone/>
              <a:defRPr/>
            </a:pPr>
            <a:r>
              <a:rPr lang="en-US" dirty="0"/>
              <a:t>Status: Results </a:t>
            </a:r>
            <a:r>
              <a:rPr lang="en-US" b="1" u="sng" dirty="0"/>
              <a:t>PENDING</a:t>
            </a:r>
          </a:p>
          <a:p>
            <a:pPr marL="0" indent="0" algn="ctr">
              <a:buNone/>
              <a:defRPr/>
            </a:pPr>
            <a:r>
              <a:rPr lang="en-US" b="1" dirty="0"/>
              <a:t>Chemistry</a:t>
            </a:r>
          </a:p>
          <a:p>
            <a:pPr marL="0" indent="0">
              <a:buNone/>
              <a:defRPr/>
            </a:pPr>
            <a:r>
              <a:rPr lang="en-US" dirty="0"/>
              <a:t>Test Name			Specimen Login Time</a:t>
            </a:r>
          </a:p>
          <a:p>
            <a:pPr marL="0" indent="0">
              <a:buNone/>
              <a:defRPr/>
            </a:pPr>
            <a:r>
              <a:rPr lang="en-US" dirty="0"/>
              <a:t>ANTI-PROTHROMBIN		03/25/2011 17:04:00</a:t>
            </a:r>
          </a:p>
          <a:p>
            <a:pPr marL="0" indent="0">
              <a:buNone/>
              <a:defRPr/>
            </a:pPr>
            <a:r>
              <a:rPr lang="en-US" dirty="0"/>
              <a:t/>
            </a:r>
            <a:br>
              <a:rPr lang="en-US" dirty="0"/>
            </a:br>
            <a:r>
              <a:rPr lang="en-US" dirty="0"/>
              <a:t>Please email the </a:t>
            </a:r>
            <a:r>
              <a:rPr lang="en-US" dirty="0">
                <a:hlinkClick r:id="rId3" tooltip="mailto:HIPpendingtest@partners.org"/>
              </a:rPr>
              <a:t>BWH Post-Discharge Results Notification Service</a:t>
            </a:r>
            <a:r>
              <a:rPr lang="en-US" dirty="0"/>
              <a:t> for any questions, comments, and concerns related to this alert</a:t>
            </a:r>
            <a:r>
              <a:rPr lang="en-US" dirty="0" smtClean="0"/>
              <a:t>.</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35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508"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Pixel</Template>
  <TotalTime>3796</TotalTime>
  <Words>1720</Words>
  <Application>Microsoft Macintosh PowerPoint</Application>
  <PresentationFormat>On-screen Show (4:3)</PresentationFormat>
  <Paragraphs>360</Paragraphs>
  <Slides>29</Slides>
  <Notes>29</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4" baseType="lpstr">
      <vt:lpstr>Arial</vt:lpstr>
      <vt:lpstr>ＭＳ Ｐゴシック</vt:lpstr>
      <vt:lpstr>Symbol</vt:lpstr>
      <vt:lpstr>Default Design</vt:lpstr>
      <vt:lpstr>Microsoft Office Excel Chart</vt:lpstr>
      <vt:lpstr>DESIGN AND IMPLEMENTATION OF AN AUTOMATED EMAIL NOTIFICATION SYSTEM FOR RESULTS OF TESTS PENDING AT DISCHARGE</vt:lpstr>
      <vt:lpstr>Case</vt:lpstr>
      <vt:lpstr>Background: Tests Pending At Discharge (TPADs)</vt:lpstr>
      <vt:lpstr>Purpose: Automated Email Notification System</vt:lpstr>
      <vt:lpstr>Design of System: A coordinated sequence of events </vt:lpstr>
      <vt:lpstr>Design Considerations: Alert Fatigue</vt:lpstr>
      <vt:lpstr>Design Considerations: Alert Fatigue</vt:lpstr>
      <vt:lpstr>Chemistry/Hematology Notification </vt:lpstr>
      <vt:lpstr>Chemistry/Hematology Notification</vt:lpstr>
      <vt:lpstr>Chemistry/Hematology Notification</vt:lpstr>
      <vt:lpstr>Measures</vt:lpstr>
      <vt:lpstr>Background Performance </vt:lpstr>
      <vt:lpstr>Background Performance</vt:lpstr>
      <vt:lpstr>Email Notifications By Discharged Patient </vt:lpstr>
      <vt:lpstr>Email Notifications By Inpatient Provider </vt:lpstr>
      <vt:lpstr>User Satisfaction</vt:lpstr>
      <vt:lpstr>Selected Comments</vt:lpstr>
      <vt:lpstr>Conclusions</vt:lpstr>
      <vt:lpstr>Conclusions</vt:lpstr>
      <vt:lpstr>Thank You!</vt:lpstr>
      <vt:lpstr>PowerPoint Presentation</vt:lpstr>
      <vt:lpstr>Acknowledgements:  TPAD Team</vt:lpstr>
      <vt:lpstr>Funding</vt:lpstr>
      <vt:lpstr>Configurable System: Lab Selection</vt:lpstr>
      <vt:lpstr>Microbiology Notification </vt:lpstr>
      <vt:lpstr>Radiology/Pathology Notification </vt:lpstr>
      <vt:lpstr>What’s in the emails?</vt:lpstr>
      <vt:lpstr>Limitations</vt:lpstr>
      <vt:lpstr>Implications</vt:lpstr>
    </vt:vector>
  </TitlesOfParts>
  <Company>Partners HealthCare System,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AND IMPLEMENTATION OF AN AUTOMATED EMAIL NOTIFICATION SYSTEM FOR RESULTS OF TESTS PENDING AT DISCHARGE</dc:title>
  <dc:creator>Anuj K Dalal</dc:creator>
  <cp:lastModifiedBy>Vanessa Graham</cp:lastModifiedBy>
  <cp:revision>196</cp:revision>
  <dcterms:created xsi:type="dcterms:W3CDTF">2011-03-21T18:30:33Z</dcterms:created>
  <dcterms:modified xsi:type="dcterms:W3CDTF">2011-10-18T23:06:04Z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