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5" r:id="rId1"/>
  </p:sldMasterIdLst>
  <p:notesMasterIdLst>
    <p:notesMasterId r:id="rId108"/>
  </p:notesMasterIdLst>
  <p:sldIdLst>
    <p:sldId id="256" r:id="rId2"/>
    <p:sldId id="364" r:id="rId3"/>
    <p:sldId id="285" r:id="rId4"/>
    <p:sldId id="286" r:id="rId5"/>
    <p:sldId id="288" r:id="rId6"/>
    <p:sldId id="289" r:id="rId7"/>
    <p:sldId id="287" r:id="rId8"/>
    <p:sldId id="290" r:id="rId9"/>
    <p:sldId id="291" r:id="rId10"/>
    <p:sldId id="292" r:id="rId11"/>
    <p:sldId id="293" r:id="rId12"/>
    <p:sldId id="294" r:id="rId13"/>
    <p:sldId id="301" r:id="rId14"/>
    <p:sldId id="299" r:id="rId15"/>
    <p:sldId id="295" r:id="rId16"/>
    <p:sldId id="296" r:id="rId17"/>
    <p:sldId id="300" r:id="rId18"/>
    <p:sldId id="302" r:id="rId19"/>
    <p:sldId id="298" r:id="rId20"/>
    <p:sldId id="303" r:id="rId21"/>
    <p:sldId id="341" r:id="rId22"/>
    <p:sldId id="363" r:id="rId23"/>
    <p:sldId id="365" r:id="rId24"/>
    <p:sldId id="366" r:id="rId25"/>
    <p:sldId id="367" r:id="rId26"/>
    <p:sldId id="368" r:id="rId27"/>
    <p:sldId id="369" r:id="rId28"/>
    <p:sldId id="370" r:id="rId29"/>
    <p:sldId id="273" r:id="rId30"/>
    <p:sldId id="274" r:id="rId31"/>
    <p:sldId id="275" r:id="rId32"/>
    <p:sldId id="276" r:id="rId33"/>
    <p:sldId id="342" r:id="rId34"/>
    <p:sldId id="344" r:id="rId35"/>
    <p:sldId id="345" r:id="rId36"/>
    <p:sldId id="346" r:id="rId37"/>
    <p:sldId id="347" r:id="rId38"/>
    <p:sldId id="348" r:id="rId39"/>
    <p:sldId id="349" r:id="rId40"/>
    <p:sldId id="371" r:id="rId41"/>
    <p:sldId id="372" r:id="rId42"/>
    <p:sldId id="373" r:id="rId43"/>
    <p:sldId id="374" r:id="rId44"/>
    <p:sldId id="304" r:id="rId45"/>
    <p:sldId id="305" r:id="rId46"/>
    <p:sldId id="306" r:id="rId47"/>
    <p:sldId id="308" r:id="rId48"/>
    <p:sldId id="311" r:id="rId49"/>
    <p:sldId id="309" r:id="rId50"/>
    <p:sldId id="310" r:id="rId51"/>
    <p:sldId id="375" r:id="rId52"/>
    <p:sldId id="376" r:id="rId53"/>
    <p:sldId id="377" r:id="rId54"/>
    <p:sldId id="378" r:id="rId55"/>
    <p:sldId id="323" r:id="rId56"/>
    <p:sldId id="324" r:id="rId57"/>
    <p:sldId id="334" r:id="rId58"/>
    <p:sldId id="325" r:id="rId59"/>
    <p:sldId id="329" r:id="rId60"/>
    <p:sldId id="335" r:id="rId61"/>
    <p:sldId id="337" r:id="rId62"/>
    <p:sldId id="338" r:id="rId63"/>
    <p:sldId id="327" r:id="rId64"/>
    <p:sldId id="328" r:id="rId65"/>
    <p:sldId id="331" r:id="rId66"/>
    <p:sldId id="332" r:id="rId67"/>
    <p:sldId id="333" r:id="rId68"/>
    <p:sldId id="330" r:id="rId69"/>
    <p:sldId id="339" r:id="rId70"/>
    <p:sldId id="340" r:id="rId71"/>
    <p:sldId id="343" r:id="rId72"/>
    <p:sldId id="379" r:id="rId73"/>
    <p:sldId id="380" r:id="rId74"/>
    <p:sldId id="381" r:id="rId75"/>
    <p:sldId id="382" r:id="rId76"/>
    <p:sldId id="383" r:id="rId77"/>
    <p:sldId id="384" r:id="rId78"/>
    <p:sldId id="385" r:id="rId79"/>
    <p:sldId id="386" r:id="rId80"/>
    <p:sldId id="387" r:id="rId81"/>
    <p:sldId id="388" r:id="rId82"/>
    <p:sldId id="318" r:id="rId83"/>
    <p:sldId id="319" r:id="rId84"/>
    <p:sldId id="315" r:id="rId85"/>
    <p:sldId id="313" r:id="rId86"/>
    <p:sldId id="314" r:id="rId87"/>
    <p:sldId id="316" r:id="rId88"/>
    <p:sldId id="350" r:id="rId89"/>
    <p:sldId id="320" r:id="rId90"/>
    <p:sldId id="321" r:id="rId91"/>
    <p:sldId id="322" r:id="rId92"/>
    <p:sldId id="351" r:id="rId93"/>
    <p:sldId id="361" r:id="rId94"/>
    <p:sldId id="353" r:id="rId95"/>
    <p:sldId id="352" r:id="rId96"/>
    <p:sldId id="354" r:id="rId97"/>
    <p:sldId id="355" r:id="rId98"/>
    <p:sldId id="362" r:id="rId99"/>
    <p:sldId id="266" r:id="rId100"/>
    <p:sldId id="267" r:id="rId101"/>
    <p:sldId id="268" r:id="rId102"/>
    <p:sldId id="282" r:id="rId103"/>
    <p:sldId id="283" r:id="rId104"/>
    <p:sldId id="269" r:id="rId105"/>
    <p:sldId id="270" r:id="rId106"/>
    <p:sldId id="271" r:id="rId107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04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4" autoAdjust="0"/>
    <p:restoredTop sz="86374" autoAdjust="0"/>
  </p:normalViewPr>
  <p:slideViewPr>
    <p:cSldViewPr>
      <p:cViewPr varScale="1">
        <p:scale>
          <a:sx n="130" d="100"/>
          <a:sy n="130" d="100"/>
        </p:scale>
        <p:origin x="-12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72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01" Type="http://schemas.openxmlformats.org/officeDocument/2006/relationships/slide" Target="slides/slide100.xml"/><Relationship Id="rId102" Type="http://schemas.openxmlformats.org/officeDocument/2006/relationships/slide" Target="slides/slide101.xml"/><Relationship Id="rId103" Type="http://schemas.openxmlformats.org/officeDocument/2006/relationships/slide" Target="slides/slide102.xml"/><Relationship Id="rId104" Type="http://schemas.openxmlformats.org/officeDocument/2006/relationships/slide" Target="slides/slide103.xml"/><Relationship Id="rId105" Type="http://schemas.openxmlformats.org/officeDocument/2006/relationships/slide" Target="slides/slide104.xml"/><Relationship Id="rId106" Type="http://schemas.openxmlformats.org/officeDocument/2006/relationships/slide" Target="slides/slide105.xml"/><Relationship Id="rId107" Type="http://schemas.openxmlformats.org/officeDocument/2006/relationships/slide" Target="slides/slide106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8" Type="http://schemas.openxmlformats.org/officeDocument/2006/relationships/notesMaster" Target="notesMasters/notesMaster1.xml"/><Relationship Id="rId109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110" Type="http://schemas.openxmlformats.org/officeDocument/2006/relationships/presProps" Target="presProps.xml"/><Relationship Id="rId90" Type="http://schemas.openxmlformats.org/officeDocument/2006/relationships/slide" Target="slides/slide89.xml"/><Relationship Id="rId91" Type="http://schemas.openxmlformats.org/officeDocument/2006/relationships/slide" Target="slides/slide90.xml"/><Relationship Id="rId92" Type="http://schemas.openxmlformats.org/officeDocument/2006/relationships/slide" Target="slides/slide91.xml"/><Relationship Id="rId93" Type="http://schemas.openxmlformats.org/officeDocument/2006/relationships/slide" Target="slides/slide92.xml"/><Relationship Id="rId94" Type="http://schemas.openxmlformats.org/officeDocument/2006/relationships/slide" Target="slides/slide93.xml"/><Relationship Id="rId95" Type="http://schemas.openxmlformats.org/officeDocument/2006/relationships/slide" Target="slides/slide94.xml"/><Relationship Id="rId96" Type="http://schemas.openxmlformats.org/officeDocument/2006/relationships/slide" Target="slides/slide95.xml"/><Relationship Id="rId97" Type="http://schemas.openxmlformats.org/officeDocument/2006/relationships/slide" Target="slides/slide96.xml"/><Relationship Id="rId98" Type="http://schemas.openxmlformats.org/officeDocument/2006/relationships/slide" Target="slides/slide97.xml"/><Relationship Id="rId99" Type="http://schemas.openxmlformats.org/officeDocument/2006/relationships/slide" Target="slides/slide98.xml"/><Relationship Id="rId111" Type="http://schemas.openxmlformats.org/officeDocument/2006/relationships/viewProps" Target="viewProps.xml"/><Relationship Id="rId112" Type="http://schemas.openxmlformats.org/officeDocument/2006/relationships/theme" Target="theme/theme1.xml"/><Relationship Id="rId113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100" Type="http://schemas.openxmlformats.org/officeDocument/2006/relationships/slide" Target="slides/slide99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1026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ea typeface="ヒラギノ角ゴ ProN W3" charset="0"/>
                <a:cs typeface="ヒラギノ角ゴ ProN W3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59" name="Rectangle 1027"/>
          <p:cNvSpPr>
            <a:spLocks noGrp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ヒラギノ角ゴ ProN W3" charset="0"/>
                <a:cs typeface="ヒラギノ角ゴ ProN W3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0596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0661" name="Rectangle 1029"/>
          <p:cNvSpPr>
            <a:spLocks noGrp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0662" name="Rectangle 1030"/>
          <p:cNvSpPr>
            <a:spLocks noGrp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ea typeface="ヒラギノ角ゴ ProN W3" charset="0"/>
                <a:cs typeface="ヒラギノ角ゴ ProN W3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63" name="Rectangle 1031"/>
          <p:cNvSpPr>
            <a:spLocks noGrp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340FACA-320E-5749-93DE-2011F8FCE42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5284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111619" name="Notes Placeholder 2"/>
          <p:cNvSpPr>
            <a:spLocks noGrp="1"/>
          </p:cNvSpPr>
          <p:nvPr>
            <p:ph type="body" idx="1"/>
          </p:nvPr>
        </p:nvSpPr>
        <p:spPr>
          <a:xfrm>
            <a:off x="0" y="0"/>
            <a:ext cx="0" cy="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620" name="Slide Number Placeholder 3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r" eaLnBrk="1" hangingPunct="1"/>
            <a:fld id="{6FE637CF-295C-634B-B923-0C5E84F417E5}" type="slidenum">
              <a:rPr lang="en-US" sz="1200"/>
              <a:pPr algn="r" eaLnBrk="1" hangingPunct="1"/>
              <a:t>25</a:t>
            </a:fld>
            <a:endParaRPr 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031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fld id="{4CEBD139-3D34-2248-866D-C00878CA3E8F}" type="slidenum">
              <a:rPr lang="en-US" sz="1200"/>
              <a:pPr eaLnBrk="1" hangingPunct="1"/>
              <a:t>63</a:t>
            </a:fld>
            <a:endParaRPr lang="en-US" sz="1200"/>
          </a:p>
        </p:txBody>
      </p:sp>
      <p:sp>
        <p:nvSpPr>
          <p:cNvPr id="112643" name="Text Box 2"/>
          <p:cNvSpPr>
            <a:spLocks noChangeArrowheads="1" noTextEdit="1"/>
          </p:cNvSpPr>
          <p:nvPr>
            <p:ph type="sldImg"/>
          </p:nvPr>
        </p:nvSpPr>
        <p:spPr>
          <a:xfrm>
            <a:off x="995363" y="641350"/>
            <a:ext cx="4217987" cy="3163888"/>
          </a:xfr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112644" name="Text Box 3"/>
          <p:cNvSpPr>
            <a:spLocks noChangeArrowheads="1"/>
          </p:cNvSpPr>
          <p:nvPr>
            <p:ph type="body" idx="1"/>
          </p:nvPr>
        </p:nvSpPr>
        <p:spPr>
          <a:xfrm>
            <a:off x="620713" y="4008438"/>
            <a:ext cx="4965700" cy="37988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7915" rIns="0" bIns="0"/>
          <a:lstStyle/>
          <a:p>
            <a:pPr defTabSz="457200" eaLnBrk="1" hangingPunct="1">
              <a:lnSpc>
                <a:spcPct val="9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en-US" sz="1000">
                <a:latin typeface="Arial Unicode MS" charset="0"/>
                <a:cs typeface="Arial Unicode MS" charset="0"/>
              </a:rPr>
              <a:t>Figure 2. Resolution of Children's Symptoms during the First 7 Days of Follow-up. During the first 3 days, the Acute Otitis Media Severity of Symptoms (AOM-SOS) scale11, 12 was administered twice daily; thereafter, it was administered once daily. Panels A and B show the proportion of children in whom symptoms had not resolved. Resolution of symptoms is defined in Panel A as the first recording of an AOM-SOS score of 0 or 1 and in Panel B as the second of two successive recordings of a score of 0 or 1. Panel C shows the mean scores on the AOM-SOS scale over the course of the first 7 days of the study treatment. Since multiple assessments were made on the first 3 study days, numbers on the x axis in all three panels indicate the end of a study day.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1031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fld id="{9E30F6FD-7037-2343-99B0-D67DC457BAC1}" type="slidenum">
              <a:rPr lang="en-US" sz="1200"/>
              <a:pPr eaLnBrk="1" hangingPunct="1"/>
              <a:t>64</a:t>
            </a:fld>
            <a:endParaRPr lang="en-US" sz="1200"/>
          </a:p>
        </p:txBody>
      </p:sp>
      <p:sp>
        <p:nvSpPr>
          <p:cNvPr id="113667" name="Text Box 2"/>
          <p:cNvSpPr>
            <a:spLocks noChangeArrowheads="1" noTextEdit="1"/>
          </p:cNvSpPr>
          <p:nvPr>
            <p:ph type="sldImg"/>
          </p:nvPr>
        </p:nvSpPr>
        <p:spPr>
          <a:xfrm>
            <a:off x="995363" y="641350"/>
            <a:ext cx="4217987" cy="3163888"/>
          </a:xfr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113668" name="Text Box 3"/>
          <p:cNvSpPr>
            <a:spLocks noChangeArrowheads="1"/>
          </p:cNvSpPr>
          <p:nvPr>
            <p:ph type="body" idx="1"/>
          </p:nvPr>
        </p:nvSpPr>
        <p:spPr>
          <a:xfrm>
            <a:off x="620713" y="4008438"/>
            <a:ext cx="4965700" cy="37988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7915" rIns="0" bIns="0"/>
          <a:lstStyle/>
          <a:p>
            <a:pPr defTabSz="457200" eaLnBrk="1" hangingPunct="1">
              <a:lnSpc>
                <a:spcPct val="9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en-US" sz="1000">
                <a:latin typeface="Arial Unicode MS" charset="0"/>
                <a:cs typeface="Arial Unicode MS" charset="0"/>
              </a:rPr>
              <a:t>Figure 2. Resolution of Children's Symptoms during the First 7 Days of Follow-up. During the first 3 days, the Acute Otitis Media Severity of Symptoms (AOM-SOS) scale11, 12 was administered twice daily; thereafter, it was administered once daily. Panels A and B show the proportion of children in whom symptoms had not resolved. Resolution of symptoms is defined in Panel A as the first recording of an AOM-SOS score of 0 or 1 and in Panel B as the second of two successive recordings of a score of 0 or 1. Panel C shows the mean scores on the AOM-SOS scale over the course of the first 7 days of the study treatment. Since multiple assessments were made on the first 3 study days, numbers on the x axis in all three panels indicate the end of a study day.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DBACC9-1A60-1A4F-9694-1AFA451EA863}" type="datetime1">
              <a:rPr lang="en-US"/>
              <a:pPr/>
              <a:t>10/20/11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020212-484E-6B46-B284-A2361975D37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093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F8CADF-A6DE-5644-9DC2-9BB0DFF8D5F5}" type="datetime1">
              <a:rPr lang="en-US"/>
              <a:pPr/>
              <a:t>10/20/11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FA7D59-87F3-2B40-9C0A-0D7AA6FDFC2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33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041607-6942-634A-839D-097D2C6D1521}" type="datetime1">
              <a:rPr lang="en-US"/>
              <a:pPr/>
              <a:t>10/20/11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7B7B0A-0FD7-CF49-A560-A6A2880A8C5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150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8DABF4-8AB5-9C42-B02E-899E6E5B1C04}" type="datetime1">
              <a:rPr lang="en-US"/>
              <a:pPr/>
              <a:t>10/20/11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0015BF-057C-F742-B237-0568A2D876B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224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FE2987-E174-0E4C-9A63-E26F2FBAC901}" type="datetime1">
              <a:rPr lang="en-US"/>
              <a:pPr/>
              <a:t>10/20/11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6582D8-6AF6-3E4D-B0B5-2FDE673B0C9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103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F43605-5EF6-8648-AFB2-597709FB74A1}" type="datetime1">
              <a:rPr lang="en-US"/>
              <a:pPr/>
              <a:t>10/20/11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0A5B69-C6D0-6C48-87A9-9793C0B29DD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689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67D614-DBC4-BA40-A319-EACD0032B975}" type="datetime1">
              <a:rPr lang="en-US"/>
              <a:pPr/>
              <a:t>10/20/11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1F1C3F-9294-CD42-AB8C-BAA7273792A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71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BA3DBF-2CFF-C642-86E7-7AC4C1F1DAAD}" type="datetime1">
              <a:rPr lang="en-US"/>
              <a:pPr/>
              <a:t>10/20/11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C39C8E-B6E4-0940-AC3D-168102BDBFC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207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93DDC9-50BD-614A-99A9-8D904470CA97}" type="datetime1">
              <a:rPr lang="en-US"/>
              <a:pPr/>
              <a:t>10/20/11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4E7ACF-6C80-3F4F-8FB2-7247CFF6D99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265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C17B30-637E-D246-A9EF-AF7ED4E58426}" type="datetime1">
              <a:rPr lang="en-US"/>
              <a:pPr/>
              <a:t>10/20/11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4DF775-892D-744D-A3A6-3E4ECAD20F0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114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B78C667-0943-3B43-A344-5E0FE61306C6}" type="datetime1">
              <a:rPr lang="en-US"/>
              <a:pPr/>
              <a:t>10/20/11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A79E7D-43DB-FE4F-AB15-EB58B6DEA53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369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</a:lstStyle>
          <a:p>
            <a:fld id="{0025AC2B-D89F-114D-93BC-3435A75D9378}" type="datetime1">
              <a:rPr lang="en-US"/>
              <a:pPr/>
              <a:t>10/20/11</a:t>
            </a:fld>
            <a:endParaRPr lang="en-US"/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chemeClr val="tx1"/>
                </a:solidFill>
                <a:latin typeface="+mn-lt"/>
                <a:ea typeface="+mn-ea"/>
                <a:cs typeface="ヒラギノ角ゴ ProN W3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</a:lstStyle>
          <a:p>
            <a:fld id="{646D01FE-E201-244E-8929-40DCBEE0F67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dx.doi.org/10.1136/bmj.d2040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nih.gov/news/health/may2011/niaid-12.htm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dx.doi.org/doi:10.1056/NEJMoa0807252" TargetMode="External"/><Relationship Id="rId3" Type="http://schemas.openxmlformats.org/officeDocument/2006/relationships/hyperlink" Target="http://dx.doi.org/10.1056/NEJMe0902713" TargetMode="Externa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dx.doi.org/10.1001/archneurol.2011.69" TargetMode="Externa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mailto:dachsmd@aol.com" TargetMode="Externa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dx.doi.org/10.1177/088506661039631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>
          <a:xfrm>
            <a:off x="838200" y="381000"/>
            <a:ext cx="7772400" cy="1470025"/>
          </a:xfrm>
        </p:spPr>
        <p:txBody>
          <a:bodyPr lIns="38100" tIns="38100" rIns="38100" bIns="38100"/>
          <a:lstStyle/>
          <a:p>
            <a:pPr eaLnBrk="1" hangingPunct="1">
              <a:lnSpc>
                <a:spcPct val="80000"/>
              </a:lnSpc>
            </a:pPr>
            <a:r>
              <a:rPr lang="en-US" sz="4000" dirty="0">
                <a:latin typeface="Times" charset="0"/>
                <a:ea typeface="ＭＳ Ｐゴシック" charset="0"/>
              </a:rPr>
              <a:t>Top 10 innovations in Primary Care</a:t>
            </a:r>
            <a:br>
              <a:rPr lang="en-US" sz="4000" dirty="0">
                <a:latin typeface="Times" charset="0"/>
                <a:ea typeface="ＭＳ Ｐゴシック" charset="0"/>
              </a:rPr>
            </a:br>
            <a:r>
              <a:rPr lang="en-US" sz="4000" dirty="0">
                <a:latin typeface="Times" charset="0"/>
                <a:ea typeface="ＭＳ Ｐゴシック" charset="0"/>
              </a:rPr>
              <a:t>(in the past year)</a:t>
            </a:r>
            <a:endParaRPr lang="en-US" dirty="0">
              <a:latin typeface="Times" charset="0"/>
              <a:ea typeface="ＭＳ Ｐゴシック" charset="0"/>
            </a:endParaRP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2209800"/>
            <a:ext cx="7772400" cy="3962400"/>
          </a:xfrm>
        </p:spPr>
        <p:txBody>
          <a:bodyPr lIns="38100" tIns="38100" rIns="38100" bIns="38100"/>
          <a:lstStyle/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sz="2800" dirty="0">
                <a:latin typeface="Times" charset="0"/>
                <a:ea typeface="ＭＳ Ｐゴシック" charset="0"/>
              </a:rPr>
              <a:t>   Robert </a:t>
            </a:r>
            <a:r>
              <a:rPr lang="en-US" sz="2800" dirty="0" err="1">
                <a:latin typeface="Times" charset="0"/>
                <a:ea typeface="ＭＳ Ｐゴシック" charset="0"/>
              </a:rPr>
              <a:t>Dachs</a:t>
            </a:r>
            <a:r>
              <a:rPr lang="en-US" sz="2800" dirty="0">
                <a:latin typeface="Times" charset="0"/>
                <a:ea typeface="ＭＳ Ｐゴシック" charset="0"/>
              </a:rPr>
              <a:t>, MD, FAAFP</a:t>
            </a:r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sz="2800" dirty="0">
                <a:latin typeface="Times" charset="0"/>
                <a:ea typeface="ＭＳ Ｐゴシック" charset="0"/>
              </a:rPr>
              <a:t>	Assistant Director, </a:t>
            </a:r>
            <a:r>
              <a:rPr lang="en-US" sz="2800" dirty="0" err="1">
                <a:latin typeface="Times" charset="0"/>
                <a:ea typeface="ＭＳ Ｐゴシック" charset="0"/>
              </a:rPr>
              <a:t>Dept</a:t>
            </a:r>
            <a:r>
              <a:rPr lang="en-US" sz="2800" dirty="0">
                <a:latin typeface="Times" charset="0"/>
                <a:ea typeface="ＭＳ Ｐゴシック" charset="0"/>
              </a:rPr>
              <a:t> of Emergency Medicine</a:t>
            </a:r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sz="2800" dirty="0">
                <a:latin typeface="Times" charset="0"/>
                <a:ea typeface="ＭＳ Ｐゴシック" charset="0"/>
              </a:rPr>
              <a:t>	Ellis Hospital, Schenectady, NY</a:t>
            </a:r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sz="2800" dirty="0">
                <a:latin typeface="Times" charset="0"/>
                <a:ea typeface="ＭＳ Ｐゴシック" charset="0"/>
              </a:rPr>
              <a:t>	Clinical Associate Professor</a:t>
            </a:r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sz="2800" dirty="0">
                <a:latin typeface="Times" charset="0"/>
                <a:ea typeface="ＭＳ Ｐゴシック" charset="0"/>
              </a:rPr>
              <a:t>	Ellis Family Medicine Residency Program</a:t>
            </a:r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sz="2800" dirty="0">
                <a:latin typeface="Times" charset="0"/>
                <a:ea typeface="ＭＳ Ｐゴシック" charset="0"/>
              </a:rPr>
              <a:t>Albany Medical College</a:t>
            </a: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 sz="2800" dirty="0">
              <a:latin typeface="Times" charset="0"/>
              <a:ea typeface="ＭＳ Ｐゴシック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800" dirty="0">
                <a:latin typeface="Times" charset="0"/>
                <a:ea typeface="ＭＳ Ｐゴシック" charset="0"/>
              </a:rPr>
              <a:t>Mark Graber, MD, FACEP</a:t>
            </a: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800" dirty="0">
                <a:latin typeface="Times" charset="0"/>
                <a:ea typeface="ＭＳ Ｐゴシック" charset="0"/>
              </a:rPr>
              <a:t>Professor of Family and Emergency Medicine</a:t>
            </a: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800" dirty="0">
                <a:latin typeface="Times" charset="0"/>
                <a:ea typeface="ＭＳ Ｐゴシック" charset="0"/>
              </a:rPr>
              <a:t>University of Iowa Carver College of Medicine</a:t>
            </a: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800" dirty="0">
                <a:latin typeface="Times" charset="0"/>
                <a:ea typeface="ＭＳ Ｐゴシック" charset="0"/>
              </a:rPr>
              <a:t>Iowa City, Iowa</a:t>
            </a:r>
            <a:endParaRPr lang="en-US" dirty="0">
              <a:latin typeface="Times" charset="0"/>
              <a:ea typeface="ＭＳ Ｐゴシック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4C63D1C3-B835-C94D-8896-FE218AF37141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10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848600" cy="990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4000">
                <a:latin typeface="Times" charset="0"/>
                <a:ea typeface="ＭＳ Ｐゴシック" charset="0"/>
              </a:rPr>
              <a:t>CHADS</a:t>
            </a:r>
            <a:r>
              <a:rPr lang="en-US" sz="4000" baseline="-25000">
                <a:latin typeface="Times" charset="0"/>
                <a:ea typeface="ＭＳ Ｐゴシック" charset="0"/>
              </a:rPr>
              <a:t>2</a:t>
            </a:r>
            <a:r>
              <a:rPr lang="en-US" sz="4000">
                <a:latin typeface="Times" charset="0"/>
                <a:ea typeface="ＭＳ Ｐゴシック" charset="0"/>
              </a:rPr>
              <a:t> vs. CHA</a:t>
            </a:r>
            <a:r>
              <a:rPr lang="en-US" sz="4000" baseline="-25000">
                <a:latin typeface="Times" charset="0"/>
                <a:ea typeface="ＭＳ Ｐゴシック" charset="0"/>
              </a:rPr>
              <a:t>2</a:t>
            </a:r>
            <a:r>
              <a:rPr lang="en-US" sz="4000">
                <a:latin typeface="Times" charset="0"/>
                <a:ea typeface="ＭＳ Ｐゴシック" charset="0"/>
              </a:rPr>
              <a:t>DS</a:t>
            </a:r>
            <a:r>
              <a:rPr lang="en-US" sz="4000" baseline="-25000">
                <a:latin typeface="Times" charset="0"/>
                <a:ea typeface="ＭＳ Ｐゴシック" charset="0"/>
              </a:rPr>
              <a:t>2</a:t>
            </a:r>
            <a:r>
              <a:rPr lang="en-US" sz="4000">
                <a:latin typeface="Times" charset="0"/>
                <a:ea typeface="ＭＳ Ｐゴシック" charset="0"/>
              </a:rPr>
              <a:t>-VASc?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133600"/>
            <a:ext cx="8763000" cy="2133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>
                <a:latin typeface="Times" charset="0"/>
                <a:ea typeface="ＭＳ Ｐゴシック" charset="0"/>
              </a:rPr>
              <a:t> - Low risk = 0 points			   	- Low risk = 0 points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400">
              <a:latin typeface="Times" charset="0"/>
              <a:ea typeface="ＭＳ Ｐゴシック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>
                <a:latin typeface="Times" charset="0"/>
                <a:ea typeface="ＭＳ Ｐゴシック" charset="0"/>
              </a:rPr>
              <a:t> - Intermediate = 1 pt			   	- Intermediate = 1 pt</a:t>
            </a:r>
          </a:p>
        </p:txBody>
      </p:sp>
      <p:sp>
        <p:nvSpPr>
          <p:cNvPr id="11269" name="Rectangle 4"/>
          <p:cNvSpPr>
            <a:spLocks noChangeArrowheads="1"/>
          </p:cNvSpPr>
          <p:nvPr/>
        </p:nvSpPr>
        <p:spPr bwMode="auto">
          <a:xfrm>
            <a:off x="838200" y="1295400"/>
            <a:ext cx="14398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400" b="1" u="sng">
                <a:solidFill>
                  <a:srgbClr val="FF0912"/>
                </a:solidFill>
                <a:latin typeface="Arial" charset="0"/>
                <a:ea typeface="ＭＳ Ｐゴシック" charset="0"/>
              </a:rPr>
              <a:t>CHADS</a:t>
            </a:r>
            <a:r>
              <a:rPr lang="en-US" sz="2400" b="1" u="sng" baseline="-25000">
                <a:solidFill>
                  <a:srgbClr val="FF0912"/>
                </a:solidFill>
                <a:latin typeface="Arial" charset="0"/>
                <a:ea typeface="ＭＳ Ｐゴシック" charset="0"/>
              </a:rPr>
              <a:t>2 </a:t>
            </a:r>
            <a:endParaRPr lang="en-US" sz="1800">
              <a:solidFill>
                <a:schemeClr val="tx1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1270" name="Rectangle 5"/>
          <p:cNvSpPr>
            <a:spLocks noChangeArrowheads="1"/>
          </p:cNvSpPr>
          <p:nvPr/>
        </p:nvSpPr>
        <p:spPr bwMode="auto">
          <a:xfrm>
            <a:off x="3048000" y="1447800"/>
            <a:ext cx="2590800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400" b="1" u="sng">
                <a:solidFill>
                  <a:schemeClr val="tx1"/>
                </a:solidFill>
                <a:latin typeface="Arial" charset="0"/>
                <a:ea typeface="ＭＳ Ｐゴシック" charset="0"/>
              </a:rPr>
              <a:t>CVA Rate @ 1yr</a:t>
            </a:r>
            <a:endParaRPr lang="en-US" sz="2400" b="1" u="sng">
              <a:solidFill>
                <a:srgbClr val="040899"/>
              </a:solidFill>
              <a:latin typeface="Arial" charset="0"/>
              <a:ea typeface="ＭＳ Ｐゴシック" charset="0"/>
            </a:endParaRPr>
          </a:p>
          <a:p>
            <a:pPr algn="l">
              <a:lnSpc>
                <a:spcPct val="195000"/>
              </a:lnSpc>
            </a:pPr>
            <a:r>
              <a:rPr lang="en-US" sz="2400" b="1">
                <a:solidFill>
                  <a:srgbClr val="040899"/>
                </a:solidFill>
                <a:latin typeface="Arial" charset="0"/>
                <a:ea typeface="ＭＳ Ｐゴシック" charset="0"/>
              </a:rPr>
              <a:t>1.67%  vs. 0.78%</a:t>
            </a:r>
          </a:p>
          <a:p>
            <a:pPr algn="l">
              <a:lnSpc>
                <a:spcPct val="195000"/>
              </a:lnSpc>
            </a:pPr>
            <a:r>
              <a:rPr lang="en-US" sz="2400" b="1">
                <a:solidFill>
                  <a:srgbClr val="040899"/>
                </a:solidFill>
                <a:latin typeface="Arial" charset="0"/>
                <a:ea typeface="ＭＳ Ｐゴシック" charset="0"/>
              </a:rPr>
              <a:t>4.75%  vs. 2.0% </a:t>
            </a:r>
          </a:p>
          <a:p>
            <a:pPr algn="l"/>
            <a:endParaRPr lang="en-US" sz="2400" b="1">
              <a:solidFill>
                <a:srgbClr val="040899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1271" name="Rectangle 6"/>
          <p:cNvSpPr>
            <a:spLocks noChangeArrowheads="1"/>
          </p:cNvSpPr>
          <p:nvPr/>
        </p:nvSpPr>
        <p:spPr bwMode="auto">
          <a:xfrm>
            <a:off x="6019800" y="1371600"/>
            <a:ext cx="2393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400" b="1" u="sng">
                <a:solidFill>
                  <a:srgbClr val="FF0912"/>
                </a:solidFill>
                <a:latin typeface="Arial" charset="0"/>
                <a:ea typeface="ＭＳ Ｐゴシック" charset="0"/>
              </a:rPr>
              <a:t>CHA</a:t>
            </a:r>
            <a:r>
              <a:rPr lang="en-US" sz="2400" b="1" u="sng" baseline="-25000">
                <a:solidFill>
                  <a:srgbClr val="FF0912"/>
                </a:solidFill>
                <a:latin typeface="Arial" charset="0"/>
                <a:ea typeface="ＭＳ Ｐゴシック" charset="0"/>
              </a:rPr>
              <a:t>2</a:t>
            </a:r>
            <a:r>
              <a:rPr lang="en-US" sz="2400" b="1" u="sng">
                <a:solidFill>
                  <a:srgbClr val="FF0912"/>
                </a:solidFill>
                <a:latin typeface="Arial" charset="0"/>
                <a:ea typeface="ＭＳ Ｐゴシック" charset="0"/>
              </a:rPr>
              <a:t>DS</a:t>
            </a:r>
            <a:r>
              <a:rPr lang="en-US" sz="2400" b="1" u="sng" baseline="-25000">
                <a:solidFill>
                  <a:srgbClr val="FF0912"/>
                </a:solidFill>
                <a:latin typeface="Arial" charset="0"/>
                <a:ea typeface="ＭＳ Ｐゴシック" charset="0"/>
              </a:rPr>
              <a:t>2</a:t>
            </a:r>
            <a:r>
              <a:rPr lang="en-US" sz="2400" b="1" u="sng">
                <a:solidFill>
                  <a:srgbClr val="FF0912"/>
                </a:solidFill>
                <a:latin typeface="Arial" charset="0"/>
                <a:ea typeface="ＭＳ Ｐゴシック" charset="0"/>
              </a:rPr>
              <a:t>-VASc</a:t>
            </a:r>
            <a:endParaRPr lang="en-US" sz="3600" b="1">
              <a:solidFill>
                <a:schemeClr val="tx2"/>
              </a:solidFill>
              <a:latin typeface="Garamond" charset="0"/>
              <a:ea typeface="ＭＳ Ｐゴシック" charset="0"/>
            </a:endParaRPr>
          </a:p>
        </p:txBody>
      </p:sp>
      <p:sp>
        <p:nvSpPr>
          <p:cNvPr id="11272" name="Rectangle 7"/>
          <p:cNvSpPr>
            <a:spLocks noChangeArrowheads="1"/>
          </p:cNvSpPr>
          <p:nvPr/>
        </p:nvSpPr>
        <p:spPr bwMode="auto">
          <a:xfrm>
            <a:off x="712788" y="445928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endParaRPr lang="en-US" sz="1800">
              <a:solidFill>
                <a:schemeClr val="tx1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1273" name="Rectangle 8"/>
          <p:cNvSpPr>
            <a:spLocks noChangeArrowheads="1"/>
          </p:cNvSpPr>
          <p:nvPr/>
        </p:nvSpPr>
        <p:spPr bwMode="auto">
          <a:xfrm>
            <a:off x="1295400" y="3505200"/>
            <a:ext cx="6324600" cy="105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rPr>
              <a:t>N= 73,538 pts </a:t>
            </a:r>
            <a:r>
              <a:rPr lang="en-US" sz="2400" b="1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rPr>
              <a:t>with afib, not on warfarin </a:t>
            </a:r>
          </a:p>
          <a:p>
            <a:pPr>
              <a:lnSpc>
                <a:spcPct val="75000"/>
              </a:lnSpc>
            </a:pPr>
            <a:r>
              <a:rPr lang="en-US" sz="2400" b="1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rPr>
              <a:t>10 year period in Denmark</a:t>
            </a:r>
            <a:r>
              <a:rPr lang="en-US" sz="3600" b="1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rPr>
              <a:t> </a:t>
            </a:r>
          </a:p>
        </p:txBody>
      </p:sp>
      <p:sp>
        <p:nvSpPr>
          <p:cNvPr id="11274" name="Rectangle 9"/>
          <p:cNvSpPr>
            <a:spLocks noChangeArrowheads="1"/>
          </p:cNvSpPr>
          <p:nvPr/>
        </p:nvSpPr>
        <p:spPr bwMode="auto">
          <a:xfrm>
            <a:off x="2438400" y="6172200"/>
            <a:ext cx="4095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1800" i="1">
                <a:solidFill>
                  <a:schemeClr val="tx1"/>
                </a:solidFill>
                <a:latin typeface="Arial" charset="0"/>
                <a:ea typeface="ＭＳ Ｐゴシック" charset="0"/>
              </a:rPr>
              <a:t>Olesen, JB, et al. BMJ 2011; 342:d124</a:t>
            </a:r>
          </a:p>
        </p:txBody>
      </p:sp>
      <p:sp>
        <p:nvSpPr>
          <p:cNvPr id="11275" name="Rectangle 11"/>
          <p:cNvSpPr>
            <a:spLocks/>
          </p:cNvSpPr>
          <p:nvPr/>
        </p:nvSpPr>
        <p:spPr bwMode="auto">
          <a:xfrm>
            <a:off x="838200" y="4876800"/>
            <a:ext cx="7086600" cy="1089025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 sz="3600"/>
              <a:t>A large external validation study -</a:t>
            </a:r>
          </a:p>
          <a:p>
            <a:pPr>
              <a:lnSpc>
                <a:spcPct val="90000"/>
              </a:lnSpc>
            </a:pPr>
            <a:r>
              <a:rPr lang="en-US" sz="3600"/>
              <a:t>That</a:t>
            </a:r>
            <a:r>
              <a:rPr lang="ja-JP" altLang="en-US" sz="3600"/>
              <a:t>’</a:t>
            </a:r>
            <a:r>
              <a:rPr lang="en-US" sz="3600"/>
              <a:t>s what we like to see…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38100" tIns="38100" rIns="38100" bIns="38100"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</a:rPr>
              <a:t>Previous Literature</a:t>
            </a:r>
          </a:p>
        </p:txBody>
      </p:sp>
      <p:sp>
        <p:nvSpPr>
          <p:cNvPr id="103427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38100" tIns="38100" rIns="38100" bIns="38100"/>
          <a:lstStyle/>
          <a:p>
            <a:pPr marL="304800" indent="-304800" eaLnBrk="1" hangingPunct="1"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>
                <a:latin typeface="Times" charset="0"/>
                <a:ea typeface="ＭＳ Ｐゴシック" charset="0"/>
              </a:rPr>
              <a:t>Not the best done study but norepinephrine was as good as dopamine overall and better in cardiogenic shock.</a:t>
            </a:r>
          </a:p>
          <a:p>
            <a:pPr marL="304800" indent="-304800" eaLnBrk="1" hangingPunct="1">
              <a:lnSpc>
                <a:spcPct val="90000"/>
              </a:lnSpc>
              <a:buClr>
                <a:srgbClr val="000000"/>
              </a:buClr>
            </a:pPr>
            <a:endParaRPr lang="en-US">
              <a:latin typeface="Times" charset="0"/>
              <a:ea typeface="ＭＳ Ｐゴシック" charset="0"/>
            </a:endParaRPr>
          </a:p>
          <a:p>
            <a:pPr marL="304800" indent="-304800" eaLnBrk="1" hangingPunct="1">
              <a:lnSpc>
                <a:spcPct val="90000"/>
              </a:lnSpc>
              <a:buClr>
                <a:srgbClr val="000000"/>
              </a:buClr>
            </a:pPr>
            <a:endParaRPr lang="en-US">
              <a:latin typeface="Times" charset="0"/>
              <a:ea typeface="ＭＳ Ｐゴシック" charset="0"/>
            </a:endParaRPr>
          </a:p>
          <a:p>
            <a:pPr marL="304800" indent="-304800" eaLnBrk="1" hangingPunct="1">
              <a:lnSpc>
                <a:spcPct val="90000"/>
              </a:lnSpc>
              <a:buClr>
                <a:srgbClr val="000000"/>
              </a:buClr>
            </a:pPr>
            <a:endParaRPr lang="en-US">
              <a:latin typeface="Times" charset="0"/>
              <a:ea typeface="ＭＳ Ｐゴシック" charset="0"/>
            </a:endParaRPr>
          </a:p>
          <a:p>
            <a:pPr marL="304800" indent="-304800" eaLnBrk="1" hangingPunct="1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</a:pPr>
            <a:r>
              <a:rPr lang="en-US" sz="2100">
                <a:latin typeface="Times" charset="0"/>
                <a:ea typeface="ＭＳ Ｐゴシック" charset="0"/>
              </a:rPr>
              <a:t>De Backer D et al. Comparison of dopamine and norepinephrine in the treatment of shock. N Engl J Med 2010 Mar 4; 362:779.</a:t>
            </a:r>
            <a:br>
              <a:rPr lang="en-US" sz="2100">
                <a:latin typeface="Times" charset="0"/>
                <a:ea typeface="ＭＳ Ｐゴシック" charset="0"/>
              </a:rPr>
            </a:br>
            <a:endParaRPr lang="en-US" sz="2100">
              <a:latin typeface="Times" charset="0"/>
              <a:ea typeface="ＭＳ Ｐゴシック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38100" tIns="38100" rIns="38100" bIns="38100"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</a:rPr>
              <a:t>This study</a:t>
            </a:r>
          </a:p>
        </p:txBody>
      </p:sp>
      <p:sp>
        <p:nvSpPr>
          <p:cNvPr id="104451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38100" tIns="38100" rIns="38100" bIns="38100"/>
          <a:lstStyle/>
          <a:p>
            <a:pPr marL="304800" indent="-304800" eaLnBrk="1" hangingPunct="1">
              <a:spcBef>
                <a:spcPct val="0"/>
              </a:spcBef>
              <a:buClr>
                <a:srgbClr val="000000"/>
              </a:buClr>
            </a:pPr>
            <a:r>
              <a:rPr lang="en-US">
                <a:latin typeface="Times" charset="0"/>
                <a:ea typeface="ＭＳ Ｐゴシック" charset="0"/>
              </a:rPr>
              <a:t>Meta-analysis of 6 studies that compared norepinephrine with dopamine</a:t>
            </a:r>
          </a:p>
          <a:p>
            <a:pPr marL="304800" indent="-304800" eaLnBrk="1" hangingPunct="1">
              <a:buClr>
                <a:srgbClr val="000000"/>
              </a:buClr>
            </a:pPr>
            <a:r>
              <a:rPr lang="en-US">
                <a:latin typeface="Times" charset="0"/>
                <a:ea typeface="ＭＳ Ｐゴシック" charset="0"/>
              </a:rPr>
              <a:t>995 randomized to norepinephrine</a:t>
            </a:r>
          </a:p>
          <a:p>
            <a:pPr marL="304800" indent="-304800" eaLnBrk="1" hangingPunct="1">
              <a:buClr>
                <a:srgbClr val="000000"/>
              </a:buClr>
            </a:pPr>
            <a:r>
              <a:rPr lang="en-US">
                <a:latin typeface="Times" charset="0"/>
                <a:ea typeface="ＭＳ Ｐゴシック" charset="0"/>
              </a:rPr>
              <a:t>1048 randomized to dopamine</a:t>
            </a:r>
          </a:p>
          <a:p>
            <a:pPr marL="304800" indent="-304800" eaLnBrk="1" hangingPunct="1">
              <a:buClr>
                <a:srgbClr val="000000"/>
              </a:buClr>
            </a:pPr>
            <a:r>
              <a:rPr lang="en-US">
                <a:latin typeface="Times" charset="0"/>
                <a:ea typeface="ＭＳ Ｐゴシック" charset="0"/>
              </a:rPr>
              <a:t>Endpoint: 28 day mortality</a:t>
            </a:r>
          </a:p>
          <a:p>
            <a:pPr marL="304800" indent="-304800" eaLnBrk="1" hangingPunct="1">
              <a:buClr>
                <a:srgbClr val="000000"/>
              </a:buClr>
            </a:pPr>
            <a:r>
              <a:rPr lang="en-US">
                <a:latin typeface="Times" charset="0"/>
                <a:ea typeface="ＭＳ Ｐゴシック" charset="0"/>
              </a:rPr>
              <a:t>Mortality: 48% vs. 53%</a:t>
            </a:r>
          </a:p>
          <a:p>
            <a:pPr marL="304800" indent="-304800" eaLnBrk="1" hangingPunct="1">
              <a:buClr>
                <a:srgbClr val="000000"/>
              </a:buClr>
            </a:pPr>
            <a:r>
              <a:rPr lang="en-US">
                <a:latin typeface="Times" charset="0"/>
                <a:ea typeface="ＭＳ Ｐゴシック" charset="0"/>
              </a:rPr>
              <a:t>Relative risk of arrhythmias 0.43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1"/>
          <p:cNvSpPr>
            <a:spLocks noGrp="1" noChangeArrowheads="1"/>
          </p:cNvSpPr>
          <p:nvPr>
            <p:ph type="title"/>
          </p:nvPr>
        </p:nvSpPr>
        <p:spPr>
          <a:xfrm>
            <a:off x="609600" y="3124200"/>
            <a:ext cx="7772400" cy="1143000"/>
          </a:xfrm>
        </p:spPr>
        <p:txBody>
          <a:bodyPr lIns="38100" tIns="38100" rIns="38100" bIns="38100"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</a:rPr>
              <a:t>http://www.nih.gov/news/health/may2011/nhlbi-26.htm</a:t>
            </a:r>
          </a:p>
        </p:txBody>
      </p:sp>
      <p:sp>
        <p:nvSpPr>
          <p:cNvPr id="105475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38100" tIns="38100" rIns="38100" bIns="38100"/>
          <a:lstStyle/>
          <a:p>
            <a:pPr algn="ctr" eaLnBrk="1" hangingPunct="1">
              <a:spcBef>
                <a:spcPct val="0"/>
              </a:spcBef>
            </a:pPr>
            <a:r>
              <a:rPr lang="en-US">
                <a:latin typeface="Times" charset="0"/>
                <a:ea typeface="ＭＳ Ｐゴシック" charset="0"/>
              </a:rPr>
              <a:t>In Press.  NIH press release</a:t>
            </a:r>
          </a:p>
        </p:txBody>
      </p:sp>
      <p:sp>
        <p:nvSpPr>
          <p:cNvPr id="105476" name="Rectangle 3"/>
          <p:cNvSpPr>
            <a:spLocks/>
          </p:cNvSpPr>
          <p:nvPr/>
        </p:nvSpPr>
        <p:spPr bwMode="auto">
          <a:xfrm>
            <a:off x="750888" y="838200"/>
            <a:ext cx="7485062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Times" charset="0"/>
              </a:rPr>
              <a:t>#3 Bonus Topic: The Niacin Issue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38100" tIns="38100" rIns="38100" bIns="38100"/>
          <a:lstStyle/>
          <a:p>
            <a:pPr eaLnBrk="1" hangingPunct="1"/>
            <a:endParaRPr lang="en-US">
              <a:latin typeface="Times" charset="0"/>
              <a:ea typeface="ＭＳ Ｐゴシック" charset="0"/>
            </a:endParaRPr>
          </a:p>
        </p:txBody>
      </p:sp>
      <p:sp>
        <p:nvSpPr>
          <p:cNvPr id="1064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598613"/>
            <a:ext cx="8229600" cy="4992687"/>
          </a:xfrm>
        </p:spPr>
        <p:txBody>
          <a:bodyPr lIns="38100" tIns="38100" rIns="38100" bIns="38100"/>
          <a:lstStyle/>
          <a:p>
            <a:pPr marL="304800" indent="-304800" eaLnBrk="1" hangingPunct="1">
              <a:spcBef>
                <a:spcPct val="0"/>
              </a:spcBef>
              <a:buClr>
                <a:srgbClr val="000000"/>
              </a:buClr>
            </a:pPr>
            <a:r>
              <a:rPr lang="en-US">
                <a:latin typeface="Times" charset="0"/>
                <a:ea typeface="ＭＳ Ｐゴシック" charset="0"/>
              </a:rPr>
              <a:t>3414 patients with hx CAD taking a drug to reduce LDL.</a:t>
            </a:r>
          </a:p>
          <a:p>
            <a:pPr marL="304800" indent="-304800" eaLnBrk="1" hangingPunct="1">
              <a:buClr>
                <a:srgbClr val="000000"/>
              </a:buClr>
            </a:pPr>
            <a:r>
              <a:rPr lang="en-US">
                <a:latin typeface="Times" charset="0"/>
                <a:ea typeface="ＭＳ Ｐゴシック" charset="0"/>
              </a:rPr>
              <a:t>Randomized to niacin or no niacin (1,718, 1696) up to 2000mg/day</a:t>
            </a:r>
          </a:p>
          <a:p>
            <a:pPr marL="304800" indent="-304800" eaLnBrk="1" hangingPunct="1">
              <a:buClr>
                <a:srgbClr val="000000"/>
              </a:buClr>
            </a:pPr>
            <a:r>
              <a:rPr lang="en-US">
                <a:latin typeface="Times" charset="0"/>
                <a:ea typeface="ＭＳ Ｐゴシック" charset="0"/>
              </a:rPr>
              <a:t>Trial stopped early.  No difference in outcomes and increased incidence of stroke (??!)</a:t>
            </a:r>
          </a:p>
          <a:p>
            <a:pPr marL="304800" indent="-304800" eaLnBrk="1" hangingPunct="1">
              <a:buClr>
                <a:srgbClr val="000000"/>
              </a:buClr>
            </a:pPr>
            <a:r>
              <a:rPr lang="en-US">
                <a:latin typeface="Times" charset="0"/>
                <a:ea typeface="ＭＳ Ｐゴシック" charset="0"/>
              </a:rPr>
              <a:t>One problem is that 515 patients were on Zetia (ezetimibe) for HDL lowering  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1"/>
          <p:cNvSpPr>
            <a:spLocks noGrp="1" noChangeArrowheads="1"/>
          </p:cNvSpPr>
          <p:nvPr>
            <p:ph type="title"/>
          </p:nvPr>
        </p:nvSpPr>
        <p:spPr>
          <a:xfrm>
            <a:off x="609600" y="3505200"/>
            <a:ext cx="7772400" cy="1143000"/>
          </a:xfrm>
        </p:spPr>
        <p:txBody>
          <a:bodyPr lIns="38100" tIns="38100" rIns="38100" bIns="38100"/>
          <a:lstStyle/>
          <a:p>
            <a:pPr eaLnBrk="1" hangingPunct="1"/>
            <a:r>
              <a:rPr lang="en-US" sz="3900">
                <a:latin typeface="Times" charset="0"/>
                <a:ea typeface="ＭＳ Ｐゴシック" charset="0"/>
              </a:rPr>
              <a:t>www.cdc.gov/nchhstp/Newsroom/docs/</a:t>
            </a:r>
            <a:r>
              <a:rPr lang="en-US" sz="3900" b="1">
                <a:latin typeface="Times" charset="0"/>
                <a:ea typeface="ＭＳ Ｐゴシック" charset="0"/>
              </a:rPr>
              <a:t>PREVENT</a:t>
            </a:r>
            <a:r>
              <a:rPr lang="en-US" sz="3900">
                <a:latin typeface="Times" charset="0"/>
                <a:ea typeface="ＭＳ Ｐゴシック" charset="0"/>
              </a:rPr>
              <a:t>-</a:t>
            </a:r>
            <a:r>
              <a:rPr lang="en-US" sz="3900" b="1">
                <a:latin typeface="Times" charset="0"/>
                <a:ea typeface="ＭＳ Ｐゴシック" charset="0"/>
              </a:rPr>
              <a:t>TB</a:t>
            </a:r>
            <a:r>
              <a:rPr lang="en-US" sz="3900">
                <a:latin typeface="Times" charset="0"/>
                <a:ea typeface="ＭＳ Ｐゴシック" charset="0"/>
              </a:rPr>
              <a:t>-Factsheet.pdf</a:t>
            </a:r>
            <a:br>
              <a:rPr lang="en-US" sz="3900">
                <a:latin typeface="Times" charset="0"/>
                <a:ea typeface="ＭＳ Ｐゴシック" charset="0"/>
              </a:rPr>
            </a:br>
            <a:endParaRPr lang="en-US" sz="3900">
              <a:latin typeface="Times" charset="0"/>
              <a:ea typeface="ＭＳ Ｐゴシック" charset="0"/>
            </a:endParaRPr>
          </a:p>
        </p:txBody>
      </p:sp>
      <p:sp>
        <p:nvSpPr>
          <p:cNvPr id="107523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38100" tIns="38100" rIns="38100" bIns="38100"/>
          <a:lstStyle/>
          <a:p>
            <a:pPr eaLnBrk="1" hangingPunct="1">
              <a:spcBef>
                <a:spcPct val="0"/>
              </a:spcBef>
            </a:pPr>
            <a:r>
              <a:rPr lang="en-US">
                <a:latin typeface="Times" charset="0"/>
                <a:ea typeface="ＭＳ Ｐゴシック" charset="0"/>
              </a:rPr>
              <a:t>(In Press…CDC release)</a:t>
            </a:r>
          </a:p>
        </p:txBody>
      </p:sp>
      <p:sp>
        <p:nvSpPr>
          <p:cNvPr id="107524" name="Rectangle 3"/>
          <p:cNvSpPr>
            <a:spLocks/>
          </p:cNvSpPr>
          <p:nvPr/>
        </p:nvSpPr>
        <p:spPr bwMode="auto">
          <a:xfrm>
            <a:off x="1447800" y="609600"/>
            <a:ext cx="622617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>
                <a:latin typeface="Times" charset="0"/>
              </a:rPr>
              <a:t>Bonus Topic #4: TB Update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38100" tIns="38100" rIns="38100" bIns="38100"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</a:rPr>
              <a:t>Prior Literature</a:t>
            </a:r>
          </a:p>
        </p:txBody>
      </p:sp>
      <p:sp>
        <p:nvSpPr>
          <p:cNvPr id="108547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38100" tIns="38100" rIns="38100" bIns="38100"/>
          <a:lstStyle/>
          <a:p>
            <a:pPr marL="304800" indent="-304800" eaLnBrk="1" hangingPunct="1">
              <a:spcBef>
                <a:spcPct val="0"/>
              </a:spcBef>
              <a:buClr>
                <a:srgbClr val="000000"/>
              </a:buClr>
            </a:pPr>
            <a:r>
              <a:rPr lang="en-US">
                <a:latin typeface="Times" charset="0"/>
                <a:ea typeface="ＭＳ Ｐゴシック" charset="0"/>
              </a:rPr>
              <a:t>6-9 months of Isoniazid 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38100" tIns="38100" rIns="38100" bIns="38100"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</a:rPr>
              <a:t>This study</a:t>
            </a:r>
          </a:p>
        </p:txBody>
      </p:sp>
      <p:sp>
        <p:nvSpPr>
          <p:cNvPr id="109571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38100" tIns="38100" rIns="38100" bIns="38100"/>
          <a:lstStyle/>
          <a:p>
            <a:pPr marL="304800" indent="-304800" eaLnBrk="1" hangingPunct="1"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2800">
                <a:latin typeface="Times" charset="0"/>
                <a:ea typeface="ＭＳ Ｐゴシック" charset="0"/>
              </a:rPr>
              <a:t>8,053 patients mostly from US and Canada (low prevalence area)</a:t>
            </a:r>
          </a:p>
          <a:p>
            <a:pPr marL="304800" indent="-304800" eaLnBrk="1" hangingPunct="1">
              <a:lnSpc>
                <a:spcPct val="90000"/>
              </a:lnSpc>
              <a:buClr>
                <a:srgbClr val="000000"/>
              </a:buClr>
            </a:pPr>
            <a:r>
              <a:rPr lang="en-US" sz="2800">
                <a:latin typeface="Times" charset="0"/>
                <a:ea typeface="ＭＳ Ｐゴシック" charset="0"/>
              </a:rPr>
              <a:t>Randomized to: </a:t>
            </a:r>
          </a:p>
          <a:p>
            <a:pPr lvl="1" eaLnBrk="1" hangingPunct="1">
              <a:lnSpc>
                <a:spcPct val="90000"/>
              </a:lnSpc>
              <a:buClr>
                <a:srgbClr val="000000"/>
              </a:buClr>
            </a:pPr>
            <a:r>
              <a:rPr lang="en-US" sz="2400">
                <a:latin typeface="Times" charset="0"/>
                <a:ea typeface="ＭＳ Ｐゴシック" charset="0"/>
              </a:rPr>
              <a:t>INH self administered daily (69% finished)</a:t>
            </a:r>
          </a:p>
          <a:p>
            <a:pPr lvl="1" eaLnBrk="1" hangingPunct="1">
              <a:lnSpc>
                <a:spcPct val="90000"/>
              </a:lnSpc>
              <a:buClr>
                <a:srgbClr val="000000"/>
              </a:buClr>
            </a:pPr>
            <a:r>
              <a:rPr lang="en-US" sz="2400">
                <a:latin typeface="Times" charset="0"/>
                <a:ea typeface="ＭＳ Ｐゴシック" charset="0"/>
              </a:rPr>
              <a:t>Rifampin + INH administered weekly by physician (82% finished)</a:t>
            </a:r>
          </a:p>
          <a:p>
            <a:pPr lvl="1" eaLnBrk="1" hangingPunct="1">
              <a:lnSpc>
                <a:spcPct val="90000"/>
              </a:lnSpc>
              <a:buClr>
                <a:srgbClr val="000000"/>
              </a:buClr>
            </a:pPr>
            <a:r>
              <a:rPr lang="en-US" sz="2400">
                <a:latin typeface="Times" charset="0"/>
                <a:ea typeface="ＭＳ Ｐゴシック" charset="0"/>
              </a:rPr>
              <a:t>10 year follow-up</a:t>
            </a:r>
          </a:p>
          <a:p>
            <a:pPr marL="304800" indent="-304800" eaLnBrk="1" hangingPunct="1">
              <a:lnSpc>
                <a:spcPct val="90000"/>
              </a:lnSpc>
              <a:buClr>
                <a:srgbClr val="000000"/>
              </a:buClr>
            </a:pPr>
            <a:r>
              <a:rPr lang="en-US" sz="2800">
                <a:latin typeface="Times" charset="0"/>
                <a:ea typeface="ＭＳ Ｐゴシック" charset="0"/>
              </a:rPr>
              <a:t>Results: 7 vs 15 cases (favoring rifampin + INH)</a:t>
            </a:r>
          </a:p>
          <a:p>
            <a:pPr marL="304800" indent="-304800" eaLnBrk="1" hangingPunct="1">
              <a:lnSpc>
                <a:spcPct val="90000"/>
              </a:lnSpc>
              <a:buClr>
                <a:srgbClr val="000000"/>
              </a:buClr>
            </a:pPr>
            <a:r>
              <a:rPr lang="en-US" sz="2800">
                <a:latin typeface="Times" charset="0"/>
                <a:ea typeface="ＭＳ Ｐゴシック" charset="0"/>
              </a:rPr>
              <a:t>But..low prevalence, observed, no HIV+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9111AD6C-BD60-FA48-B447-14EC44F2E9CF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11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89038"/>
          </a:xfrm>
        </p:spPr>
        <p:txBody>
          <a:bodyPr/>
          <a:lstStyle/>
          <a:p>
            <a:pPr eaLnBrk="1" hangingPunct="1"/>
            <a:r>
              <a:rPr lang="en-US" sz="4000">
                <a:latin typeface="Times" charset="0"/>
                <a:ea typeface="ＭＳ Ｐゴシック" charset="0"/>
              </a:rPr>
              <a:t>Atrial Fibrillation: </a:t>
            </a:r>
            <a:br>
              <a:rPr lang="en-US" sz="4000">
                <a:latin typeface="Times" charset="0"/>
                <a:ea typeface="ＭＳ Ｐゴシック" charset="0"/>
              </a:rPr>
            </a:br>
            <a:r>
              <a:rPr lang="en-US" sz="4000">
                <a:latin typeface="Times" charset="0"/>
                <a:ea typeface="ＭＳ Ｐゴシック" charset="0"/>
              </a:rPr>
              <a:t>Anticoagulation Risks/Benefits</a:t>
            </a:r>
            <a:endParaRPr lang="en-US">
              <a:latin typeface="Times" charset="0"/>
              <a:ea typeface="ＭＳ Ｐゴシック" charset="0"/>
            </a:endParaRP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752600"/>
            <a:ext cx="7772400" cy="3992563"/>
          </a:xfrm>
        </p:spPr>
        <p:txBody>
          <a:bodyPr/>
          <a:lstStyle/>
          <a:p>
            <a:pPr eaLnBrk="1" hangingPunct="1"/>
            <a:r>
              <a:rPr lang="en-US">
                <a:solidFill>
                  <a:schemeClr val="accent2"/>
                </a:solidFill>
                <a:latin typeface="Times" charset="0"/>
                <a:ea typeface="ＭＳ Ｐゴシック" charset="0"/>
              </a:rPr>
              <a:t>Decreases CVA by approx 3%/yr</a:t>
            </a:r>
            <a:endParaRPr lang="en-US">
              <a:latin typeface="Times" charset="0"/>
              <a:ea typeface="ＭＳ Ｐゴシック" charset="0"/>
            </a:endParaRPr>
          </a:p>
          <a:p>
            <a:pPr lvl="1" eaLnBrk="1" hangingPunct="1"/>
            <a:endParaRPr lang="en-US">
              <a:latin typeface="Times" charset="0"/>
              <a:ea typeface="ＭＳ Ｐゴシック" charset="0"/>
            </a:endParaRPr>
          </a:p>
          <a:p>
            <a:pPr eaLnBrk="1" hangingPunct="1"/>
            <a:r>
              <a:rPr lang="en-US">
                <a:solidFill>
                  <a:srgbClr val="D90416"/>
                </a:solidFill>
                <a:latin typeface="Times" charset="0"/>
                <a:ea typeface="ＭＳ Ｐゴシック" charset="0"/>
              </a:rPr>
              <a:t>Rate of ICH 0.1 - 0.6%</a:t>
            </a:r>
          </a:p>
          <a:p>
            <a:pPr lvl="1" eaLnBrk="1" hangingPunct="1"/>
            <a:r>
              <a:rPr lang="en-US">
                <a:solidFill>
                  <a:srgbClr val="D90416"/>
                </a:solidFill>
                <a:latin typeface="Times" charset="0"/>
                <a:ea typeface="ＭＳ Ｐゴシック" charset="0"/>
              </a:rPr>
              <a:t>Increased with advanced age, HTN </a:t>
            </a:r>
          </a:p>
          <a:p>
            <a:pPr eaLnBrk="1" hangingPunct="1"/>
            <a:r>
              <a:rPr lang="en-US">
                <a:solidFill>
                  <a:srgbClr val="D90416"/>
                </a:solidFill>
                <a:latin typeface="Times" charset="0"/>
                <a:ea typeface="ＭＳ Ｐゴシック" charset="0"/>
              </a:rPr>
              <a:t>Major bleeding rates: 1.2%/yr</a:t>
            </a:r>
            <a:endParaRPr lang="en-US">
              <a:latin typeface="Times" charset="0"/>
              <a:ea typeface="ＭＳ Ｐゴシック" charset="0"/>
            </a:endParaRPr>
          </a:p>
        </p:txBody>
      </p:sp>
      <p:sp>
        <p:nvSpPr>
          <p:cNvPr id="12293" name="Rectangle 4"/>
          <p:cNvSpPr>
            <a:spLocks noChangeArrowheads="1"/>
          </p:cNvSpPr>
          <p:nvPr/>
        </p:nvSpPr>
        <p:spPr bwMode="auto">
          <a:xfrm>
            <a:off x="533400" y="4953000"/>
            <a:ext cx="79248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400" b="1" i="1">
                <a:solidFill>
                  <a:schemeClr val="tx1"/>
                </a:solidFill>
                <a:latin typeface="Arial" charset="0"/>
                <a:ea typeface="ＭＳ Ｐゴシック" charset="0"/>
              </a:rPr>
              <a:t>2. So which patients need to avoid anticoagulation???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EC21247A-58BA-E844-96E3-F607C9556021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12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ja-JP" altLang="en-US" sz="4000">
                <a:latin typeface="Arial" charset="0"/>
                <a:ea typeface="ＭＳ Ｐゴシック" charset="0"/>
              </a:rPr>
              <a:t>“</a:t>
            </a:r>
            <a:r>
              <a:rPr lang="en-US" altLang="ja-JP" sz="4000">
                <a:latin typeface="Times" charset="0"/>
                <a:ea typeface="ＭＳ Ｐゴシック" charset="0"/>
              </a:rPr>
              <a:t>But I Am Fearful of My Elderly Patient Falling (ie, Subdural)</a:t>
            </a:r>
            <a:r>
              <a:rPr lang="ja-JP" altLang="en-US" sz="4000">
                <a:latin typeface="Arial" charset="0"/>
                <a:ea typeface="ＭＳ Ｐゴシック" charset="0"/>
              </a:rPr>
              <a:t>”</a:t>
            </a:r>
            <a:endParaRPr lang="en-US">
              <a:latin typeface="Times" charset="0"/>
              <a:ea typeface="ＭＳ Ｐゴシック" charset="0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0200" y="1600200"/>
            <a:ext cx="6858000" cy="4525963"/>
          </a:xfrm>
        </p:spPr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</a:rPr>
              <a:t>Using an analytic model …</a:t>
            </a:r>
          </a:p>
          <a:p>
            <a:pPr eaLnBrk="1" hangingPunct="1"/>
            <a:r>
              <a:rPr lang="en-US">
                <a:latin typeface="Times" charset="0"/>
                <a:ea typeface="ＭＳ Ｐゴシック" charset="0"/>
              </a:rPr>
              <a:t>A patient over age 65 with Afib must sustain </a:t>
            </a:r>
            <a:r>
              <a:rPr lang="en-US">
                <a:solidFill>
                  <a:srgbClr val="FF0912"/>
                </a:solidFill>
                <a:latin typeface="Times" charset="0"/>
                <a:ea typeface="ＭＳ Ｐゴシック" charset="0"/>
              </a:rPr>
              <a:t>295 falls in one year</a:t>
            </a:r>
            <a:r>
              <a:rPr lang="en-US">
                <a:latin typeface="Times" charset="0"/>
                <a:ea typeface="ＭＳ Ｐゴシック" charset="0"/>
              </a:rPr>
              <a:t> for the risk of subdural to outweigh benefit of stroke prevention</a:t>
            </a:r>
          </a:p>
        </p:txBody>
      </p:sp>
      <p:sp>
        <p:nvSpPr>
          <p:cNvPr id="13317" name="Rectangle 4"/>
          <p:cNvSpPr>
            <a:spLocks noChangeArrowheads="1"/>
          </p:cNvSpPr>
          <p:nvPr/>
        </p:nvSpPr>
        <p:spPr bwMode="auto">
          <a:xfrm>
            <a:off x="304800" y="4343400"/>
            <a:ext cx="8610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sz="2000" b="1">
                <a:solidFill>
                  <a:schemeClr val="tx1"/>
                </a:solidFill>
                <a:latin typeface="Arial" charset="0"/>
                <a:ea typeface="ＭＳ Ｐゴシック" charset="0"/>
              </a:rPr>
              <a:t>Man-Son-Hing, et al.</a:t>
            </a:r>
            <a:r>
              <a:rPr lang="en-US" sz="2000" b="1" i="1">
                <a:solidFill>
                  <a:schemeClr val="tx1"/>
                </a:solidFill>
                <a:latin typeface="Times" charset="0"/>
                <a:ea typeface="ＭＳ Ｐゴシック" charset="0"/>
              </a:rPr>
              <a:t> </a:t>
            </a:r>
            <a:r>
              <a:rPr lang="en-US" sz="2000" b="1" i="1">
                <a:solidFill>
                  <a:schemeClr val="tx1"/>
                </a:solidFill>
                <a:latin typeface="Arial" charset="0"/>
                <a:ea typeface="ＭＳ Ｐゴシック" charset="0"/>
              </a:rPr>
              <a:t>Arch Intern Med</a:t>
            </a:r>
            <a:r>
              <a:rPr lang="en-US" sz="2000" b="1">
                <a:solidFill>
                  <a:schemeClr val="tx1"/>
                </a:solidFill>
                <a:latin typeface="Arial" charset="0"/>
                <a:ea typeface="ＭＳ Ｐゴシック" charset="0"/>
              </a:rPr>
              <a:t>. 1999</a:t>
            </a:r>
            <a:r>
              <a:rPr lang="en-US" sz="1800" b="1">
                <a:solidFill>
                  <a:schemeClr val="tx1"/>
                </a:solidFill>
                <a:latin typeface="Arial" charset="0"/>
                <a:ea typeface="ＭＳ Ｐゴシック" charset="0"/>
              </a:rPr>
              <a:t>;159(7):677-85.</a:t>
            </a:r>
            <a:r>
              <a:rPr lang="en-US" sz="1800">
                <a:solidFill>
                  <a:schemeClr val="tx1"/>
                </a:solidFill>
                <a:latin typeface="Arial" charset="0"/>
                <a:ea typeface="ＭＳ Ｐゴシック" charset="0"/>
              </a:rPr>
              <a:t> </a:t>
            </a:r>
          </a:p>
        </p:txBody>
      </p:sp>
      <p:sp>
        <p:nvSpPr>
          <p:cNvPr id="13318" name="Rectangle 5"/>
          <p:cNvSpPr>
            <a:spLocks noChangeArrowheads="1"/>
          </p:cNvSpPr>
          <p:nvPr/>
        </p:nvSpPr>
        <p:spPr bwMode="auto">
          <a:xfrm>
            <a:off x="152400" y="4800600"/>
            <a:ext cx="89916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r>
              <a:rPr lang="en-US" sz="2000">
                <a:solidFill>
                  <a:schemeClr val="tx1"/>
                </a:solidFill>
                <a:latin typeface="Arial" charset="0"/>
                <a:ea typeface="ＭＳ Ｐゴシック" charset="0"/>
              </a:rPr>
              <a:t>Note 1: Patients on warfarin,</a:t>
            </a:r>
            <a:r>
              <a:rPr lang="en-US" sz="1800">
                <a:solidFill>
                  <a:schemeClr val="tx1"/>
                </a:solidFill>
                <a:latin typeface="Arial" charset="0"/>
                <a:ea typeface="ＭＳ Ｐゴシック" charset="0"/>
              </a:rPr>
              <a:t> </a:t>
            </a:r>
            <a:r>
              <a:rPr lang="en-US" sz="2000">
                <a:solidFill>
                  <a:schemeClr val="tx1"/>
                </a:solidFill>
                <a:latin typeface="Arial" charset="0"/>
                <a:ea typeface="ＭＳ Ｐゴシック" charset="0"/>
              </a:rPr>
              <a:t>spontaneous ICH more common than subdural</a:t>
            </a:r>
          </a:p>
          <a:p>
            <a:pPr algn="l"/>
            <a:r>
              <a:rPr lang="en-US" sz="2000">
                <a:solidFill>
                  <a:schemeClr val="tx1"/>
                </a:solidFill>
                <a:latin typeface="Arial" charset="0"/>
                <a:ea typeface="ＭＳ Ｐゴシック" charset="0"/>
              </a:rPr>
              <a:t>Note 2: Model uses assumptions - are they correct?</a:t>
            </a:r>
          </a:p>
        </p:txBody>
      </p:sp>
      <p:sp>
        <p:nvSpPr>
          <p:cNvPr id="13319" name="Rectangle 6"/>
          <p:cNvSpPr>
            <a:spLocks/>
          </p:cNvSpPr>
          <p:nvPr/>
        </p:nvSpPr>
        <p:spPr bwMode="auto">
          <a:xfrm>
            <a:off x="1219200" y="5943600"/>
            <a:ext cx="6858000" cy="73183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i="1"/>
              <a:t>That</a:t>
            </a:r>
            <a:r>
              <a:rPr lang="ja-JP" altLang="en-US" i="1">
                <a:latin typeface="Arial" charset="0"/>
              </a:rPr>
              <a:t>’</a:t>
            </a:r>
            <a:r>
              <a:rPr lang="en-US" altLang="ja-JP" i="1"/>
              <a:t>s last year - this year….</a:t>
            </a:r>
            <a:endParaRPr lang="en-US" i="1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D3A76D73-501A-8641-B9C8-8DE0D125C2DE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13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</a:rPr>
              <a:t>Previously….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609600"/>
            <a:ext cx="8686800" cy="4525963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z="2800">
              <a:latin typeface="Arial" charset="0"/>
              <a:ea typeface="ＭＳ Ｐゴシック" charset="0"/>
            </a:endParaRPr>
          </a:p>
          <a:p>
            <a:pPr eaLnBrk="1" hangingPunct="1"/>
            <a:r>
              <a:rPr lang="en-US" sz="2800">
                <a:latin typeface="Arial" charset="0"/>
                <a:ea typeface="ＭＳ Ｐゴシック" charset="0"/>
              </a:rPr>
              <a:t>HEMORR</a:t>
            </a:r>
            <a:r>
              <a:rPr lang="en-US" sz="2800" baseline="-25000">
                <a:latin typeface="Arial" charset="0"/>
                <a:ea typeface="ＭＳ Ｐゴシック" charset="0"/>
              </a:rPr>
              <a:t>2</a:t>
            </a:r>
            <a:r>
              <a:rPr lang="en-US" sz="2800">
                <a:latin typeface="Arial" charset="0"/>
                <a:ea typeface="ＭＳ Ｐゴシック" charset="0"/>
              </a:rPr>
              <a:t>HAGES (2006)</a:t>
            </a:r>
          </a:p>
          <a:p>
            <a:pPr lvl="1" eaLnBrk="1" hangingPunct="1"/>
            <a:r>
              <a:rPr lang="en-US" sz="2400">
                <a:latin typeface="Arial" charset="0"/>
                <a:ea typeface="ＭＳ Ｐゴシック" charset="0"/>
              </a:rPr>
              <a:t>1604 pts derived from NRAF database</a:t>
            </a:r>
          </a:p>
          <a:p>
            <a:pPr lvl="1" eaLnBrk="1" hangingPunct="1"/>
            <a:r>
              <a:rPr lang="en-US" sz="2400">
                <a:latin typeface="Arial" charset="0"/>
                <a:ea typeface="ＭＳ Ｐゴシック" charset="0"/>
              </a:rPr>
              <a:t>10 variables - not all easy to obtain (eg </a:t>
            </a:r>
            <a:r>
              <a:rPr lang="ja-JP" altLang="en-US" sz="2400">
                <a:latin typeface="Arial" charset="0"/>
                <a:ea typeface="ＭＳ Ｐゴシック" charset="0"/>
              </a:rPr>
              <a:t>“</a:t>
            </a:r>
            <a:r>
              <a:rPr lang="en-US" altLang="ja-JP" sz="2400">
                <a:solidFill>
                  <a:srgbClr val="D90416"/>
                </a:solidFill>
                <a:latin typeface="Arial" charset="0"/>
                <a:ea typeface="ＭＳ Ｐゴシック" charset="0"/>
              </a:rPr>
              <a:t>G</a:t>
            </a:r>
            <a:r>
              <a:rPr lang="en-US" altLang="ja-JP" sz="2400">
                <a:latin typeface="Arial" charset="0"/>
                <a:ea typeface="ＭＳ Ｐゴシック" charset="0"/>
              </a:rPr>
              <a:t>enetic factors such as CYP 2C9 polymorphism)</a:t>
            </a:r>
          </a:p>
          <a:p>
            <a:pPr eaLnBrk="1" hangingPunct="1"/>
            <a:r>
              <a:rPr lang="en-US" sz="2800">
                <a:latin typeface="Arial" charset="0"/>
                <a:ea typeface="ＭＳ Ｐゴシック" charset="0"/>
              </a:rPr>
              <a:t>Shireman, et al. (2006)</a:t>
            </a:r>
          </a:p>
          <a:p>
            <a:pPr lvl="1" eaLnBrk="1" hangingPunct="1"/>
            <a:r>
              <a:rPr lang="en-US" sz="2400">
                <a:latin typeface="Arial" charset="0"/>
                <a:ea typeface="ＭＳ Ｐゴシック" charset="0"/>
              </a:rPr>
              <a:t>26,345 pts from NRAF database</a:t>
            </a:r>
          </a:p>
          <a:p>
            <a:pPr lvl="1" eaLnBrk="1" hangingPunct="1"/>
            <a:r>
              <a:rPr lang="en-US" sz="2400">
                <a:latin typeface="Arial" charset="0"/>
                <a:ea typeface="ＭＳ Ｐゴシック" charset="0"/>
              </a:rPr>
              <a:t>8 variables…but score too complicated!!!!!!!</a:t>
            </a:r>
            <a:endParaRPr lang="en-US">
              <a:latin typeface="Times" charset="0"/>
              <a:ea typeface="ＭＳ Ｐゴシック" charset="0"/>
            </a:endParaRPr>
          </a:p>
        </p:txBody>
      </p:sp>
      <p:sp>
        <p:nvSpPr>
          <p:cNvPr id="14341" name="Rectangle 6"/>
          <p:cNvSpPr>
            <a:spLocks/>
          </p:cNvSpPr>
          <p:nvPr/>
        </p:nvSpPr>
        <p:spPr bwMode="auto">
          <a:xfrm>
            <a:off x="1143000" y="5943600"/>
            <a:ext cx="6858000" cy="73818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i="1"/>
              <a:t>That</a:t>
            </a:r>
            <a:r>
              <a:rPr lang="ja-JP" altLang="en-US" i="1">
                <a:latin typeface="Arial" charset="0"/>
              </a:rPr>
              <a:t>’</a:t>
            </a:r>
            <a:r>
              <a:rPr lang="en-US" altLang="ja-JP" i="1"/>
              <a:t>s last year - this year….</a:t>
            </a:r>
            <a:endParaRPr lang="en-US" i="1"/>
          </a:p>
        </p:txBody>
      </p:sp>
      <p:sp>
        <p:nvSpPr>
          <p:cNvPr id="14342" name="Rectangle 7"/>
          <p:cNvSpPr>
            <a:spLocks/>
          </p:cNvSpPr>
          <p:nvPr/>
        </p:nvSpPr>
        <p:spPr bwMode="auto">
          <a:xfrm>
            <a:off x="533400" y="4419600"/>
            <a:ext cx="7888288" cy="1187450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400"/>
              <a:t>Risk Score = 0.49*X </a:t>
            </a:r>
            <a:r>
              <a:rPr lang="en-US" sz="2800" baseline="-25000"/>
              <a:t>age70+</a:t>
            </a:r>
            <a:r>
              <a:rPr lang="en-US" sz="2400"/>
              <a:t> + 0.32*X</a:t>
            </a:r>
            <a:r>
              <a:rPr lang="en-US" sz="2800" baseline="-25000"/>
              <a:t>female</a:t>
            </a:r>
            <a:r>
              <a:rPr lang="en-US" sz="2400"/>
              <a:t> + 0.58*X</a:t>
            </a:r>
            <a:r>
              <a:rPr lang="en-US" sz="2800" baseline="-25000"/>
              <a:t>remote Bleed</a:t>
            </a:r>
            <a:endParaRPr lang="en-US" sz="2400"/>
          </a:p>
          <a:p>
            <a:pPr algn="l"/>
            <a:r>
              <a:rPr lang="en-US" sz="2400"/>
              <a:t>   + 0.62*X</a:t>
            </a:r>
            <a:r>
              <a:rPr lang="en-US" sz="2800" baseline="-25000"/>
              <a:t>Recent</a:t>
            </a:r>
            <a:r>
              <a:rPr lang="en-US" sz="2400"/>
              <a:t> </a:t>
            </a:r>
            <a:r>
              <a:rPr lang="en-US" sz="2800" baseline="-25000"/>
              <a:t>Bleed</a:t>
            </a:r>
            <a:r>
              <a:rPr lang="en-US" sz="2400"/>
              <a:t> + 0.71*X</a:t>
            </a:r>
            <a:r>
              <a:rPr lang="en-US" sz="2800" baseline="-25000"/>
              <a:t>alcohol/Drug Abuse</a:t>
            </a:r>
            <a:r>
              <a:rPr lang="en-US" sz="2400"/>
              <a:t> + </a:t>
            </a:r>
          </a:p>
          <a:p>
            <a:pPr algn="l"/>
            <a:r>
              <a:rPr lang="en-US" sz="2400"/>
              <a:t>   + 0.86*X</a:t>
            </a:r>
            <a:r>
              <a:rPr lang="en-US" sz="2800" baseline="-25000"/>
              <a:t>anemia</a:t>
            </a:r>
            <a:r>
              <a:rPr lang="en-US" sz="2400"/>
              <a:t> + 0.32*</a:t>
            </a:r>
            <a:r>
              <a:rPr lang="en-US" sz="2400">
                <a:solidFill>
                  <a:schemeClr val="tx1"/>
                </a:solidFill>
              </a:rPr>
              <a:t>X</a:t>
            </a:r>
            <a:r>
              <a:rPr lang="en-US" sz="2800" baseline="-25000">
                <a:solidFill>
                  <a:schemeClr val="tx1"/>
                </a:solidFill>
              </a:rPr>
              <a:t>antiplatelet Agent</a:t>
            </a:r>
            <a:endParaRPr lang="en-US" sz="2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235382E4-7BF7-6B4F-88D6-D4E503E855F8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14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</a:rPr>
              <a:t>Two new scoring systems:</a:t>
            </a:r>
            <a:br>
              <a:rPr lang="en-US">
                <a:latin typeface="Times" charset="0"/>
                <a:ea typeface="ＭＳ Ｐゴシック" charset="0"/>
              </a:rPr>
            </a:br>
            <a:r>
              <a:rPr lang="en-US" b="1">
                <a:solidFill>
                  <a:srgbClr val="D90416"/>
                </a:solidFill>
                <a:latin typeface="Times" charset="0"/>
                <a:ea typeface="ＭＳ Ｐゴシック" charset="0"/>
              </a:rPr>
              <a:t>HAS-BLED</a:t>
            </a:r>
            <a:r>
              <a:rPr lang="en-US">
                <a:latin typeface="Times" charset="0"/>
                <a:ea typeface="ＭＳ Ｐゴシック" charset="0"/>
              </a:rPr>
              <a:t> and </a:t>
            </a:r>
            <a:r>
              <a:rPr lang="en-US" b="1">
                <a:solidFill>
                  <a:srgbClr val="D90416"/>
                </a:solidFill>
                <a:latin typeface="Times" charset="0"/>
                <a:ea typeface="ＭＳ Ｐゴシック" charset="0"/>
              </a:rPr>
              <a:t>ATRIA</a:t>
            </a:r>
            <a:endParaRPr lang="en-US">
              <a:latin typeface="Times" charset="0"/>
              <a:ea typeface="ＭＳ Ｐゴシック" charset="0"/>
            </a:endParaRP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981200"/>
            <a:ext cx="7772400" cy="4114800"/>
          </a:xfrm>
        </p:spPr>
        <p:txBody>
          <a:bodyPr/>
          <a:lstStyle/>
          <a:p>
            <a:pPr eaLnBrk="1" hangingPunct="1"/>
            <a:r>
              <a:rPr lang="en-US" i="1">
                <a:latin typeface="Times" charset="0"/>
                <a:ea typeface="ＭＳ Ｐゴシック" charset="0"/>
              </a:rPr>
              <a:t>A novel User-friendly Score </a:t>
            </a:r>
            <a:r>
              <a:rPr lang="en-US" b="1" i="1">
                <a:latin typeface="Times" charset="0"/>
                <a:ea typeface="ＭＳ Ｐゴシック" charset="0"/>
              </a:rPr>
              <a:t>(HAS-BLED)</a:t>
            </a:r>
            <a:r>
              <a:rPr lang="en-US" i="1">
                <a:latin typeface="Times" charset="0"/>
                <a:ea typeface="ＭＳ Ｐゴシック" charset="0"/>
              </a:rPr>
              <a:t> to assess 1-year risk of major bleeding in patients with atrial fibrillation. Pisters R, et al. Chest 2010; 138: 1093-1100.</a:t>
            </a:r>
          </a:p>
          <a:p>
            <a:pPr eaLnBrk="1" hangingPunct="1"/>
            <a:r>
              <a:rPr lang="en-US" i="1">
                <a:latin typeface="Times" charset="0"/>
                <a:ea typeface="ＭＳ Ｐゴシック" charset="0"/>
              </a:rPr>
              <a:t>A new risk scheme to predict Warfarin-associated hemorrhage: The </a:t>
            </a:r>
            <a:r>
              <a:rPr lang="en-US" b="1" i="1">
                <a:latin typeface="Times" charset="0"/>
                <a:ea typeface="ＭＳ Ｐゴシック" charset="0"/>
              </a:rPr>
              <a:t>ATRIA</a:t>
            </a:r>
            <a:r>
              <a:rPr lang="en-US" i="1">
                <a:latin typeface="Times" charset="0"/>
                <a:ea typeface="ＭＳ Ｐゴシック" charset="0"/>
              </a:rPr>
              <a:t> study. Fang MC, et al. J AM Coll Card 2011; 58: 395-401</a:t>
            </a:r>
            <a:endParaRPr lang="en-US">
              <a:latin typeface="Times" charset="0"/>
              <a:ea typeface="ＭＳ Ｐゴシック" charset="0"/>
            </a:endParaRPr>
          </a:p>
        </p:txBody>
      </p:sp>
      <p:sp>
        <p:nvSpPr>
          <p:cNvPr id="15365" name="Rectangle 4"/>
          <p:cNvSpPr>
            <a:spLocks/>
          </p:cNvSpPr>
          <p:nvPr/>
        </p:nvSpPr>
        <p:spPr bwMode="auto">
          <a:xfrm>
            <a:off x="768350" y="5862638"/>
            <a:ext cx="184150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AC0554EA-9532-004D-B1F5-DB6B873F6D2F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15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153400" cy="1112838"/>
          </a:xfrm>
        </p:spPr>
        <p:txBody>
          <a:bodyPr/>
          <a:lstStyle/>
          <a:p>
            <a:pPr eaLnBrk="1" hangingPunct="1"/>
            <a:r>
              <a:rPr lang="en-US" sz="3200">
                <a:solidFill>
                  <a:schemeClr val="tx1"/>
                </a:solidFill>
                <a:latin typeface="Arial" charset="0"/>
                <a:ea typeface="ＭＳ Ｐゴシック" charset="0"/>
              </a:rPr>
              <a:t>Who needs to avoid anticoagulation?? </a:t>
            </a:r>
            <a:br>
              <a:rPr lang="en-US" sz="3200">
                <a:solidFill>
                  <a:schemeClr val="tx1"/>
                </a:solidFill>
                <a:latin typeface="Arial" charset="0"/>
                <a:ea typeface="ＭＳ Ｐゴシック" charset="0"/>
              </a:rPr>
            </a:br>
            <a:r>
              <a:rPr lang="en-US" sz="3200" b="1">
                <a:solidFill>
                  <a:srgbClr val="FF0912"/>
                </a:solidFill>
                <a:latin typeface="Arial" charset="0"/>
                <a:ea typeface="ＭＳ Ｐゴシック" charset="0"/>
              </a:rPr>
              <a:t>HAS-BLED</a:t>
            </a:r>
            <a:endParaRPr lang="en-US" sz="2800" i="1">
              <a:solidFill>
                <a:schemeClr val="tx1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304800" y="1295400"/>
            <a:ext cx="9144000" cy="370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lnSpc>
                <a:spcPct val="110000"/>
              </a:lnSpc>
            </a:pPr>
            <a:r>
              <a:rPr lang="en-US"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       H</a:t>
            </a:r>
            <a:r>
              <a:rPr lang="en-US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  </a:t>
            </a:r>
            <a:r>
              <a:rPr lang="en-US" sz="2400" b="1">
                <a:solidFill>
                  <a:srgbClr val="FF0912"/>
                </a:solidFill>
                <a:latin typeface="Arial" charset="0"/>
                <a:ea typeface="ＭＳ Ｐゴシック" charset="0"/>
                <a:cs typeface="ＭＳ Ｐゴシック" charset="0"/>
              </a:rPr>
              <a:t>H</a:t>
            </a:r>
            <a:r>
              <a:rPr lang="en-US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ypertension    			 </a:t>
            </a:r>
            <a:r>
              <a:rPr lang="en-US"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Sys BP &gt; 160</a:t>
            </a:r>
            <a:endParaRPr lang="en-US" sz="240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algn="l">
              <a:lnSpc>
                <a:spcPct val="110000"/>
              </a:lnSpc>
            </a:pPr>
            <a:r>
              <a:rPr lang="en-US"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 or2 A</a:t>
            </a:r>
            <a:r>
              <a:rPr lang="en-US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  </a:t>
            </a:r>
            <a:r>
              <a:rPr lang="en-US" sz="2400" b="1">
                <a:solidFill>
                  <a:srgbClr val="FF0912"/>
                </a:solidFill>
                <a:latin typeface="Arial" charset="0"/>
                <a:ea typeface="ＭＳ Ｐゴシック" charset="0"/>
                <a:cs typeface="ＭＳ Ｐゴシック" charset="0"/>
              </a:rPr>
              <a:t>A</a:t>
            </a:r>
            <a:r>
              <a:rPr lang="en-US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bnormal Renal and/or 		</a:t>
            </a:r>
            <a:r>
              <a:rPr lang="en-US"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dialysis/transplant</a:t>
            </a:r>
          </a:p>
          <a:p>
            <a:pPr algn="l">
              <a:lnSpc>
                <a:spcPct val="75000"/>
              </a:lnSpc>
            </a:pPr>
            <a:r>
              <a:rPr lang="en-US" sz="1800" b="1" 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(1pt each)</a:t>
            </a:r>
            <a:r>
              <a:rPr lang="en-US"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	    </a:t>
            </a:r>
            <a:r>
              <a:rPr lang="en-US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liver function	</a:t>
            </a:r>
            <a:r>
              <a:rPr lang="en-US"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	cirrhosis/T. Bili 2x or </a:t>
            </a:r>
          </a:p>
          <a:p>
            <a:pPr algn="l">
              <a:lnSpc>
                <a:spcPct val="75000"/>
              </a:lnSpc>
            </a:pPr>
            <a:r>
              <a:rPr lang="en-US"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						AST/ALT 3x normal</a:t>
            </a:r>
            <a:endParaRPr lang="en-US" sz="240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algn="l">
              <a:lnSpc>
                <a:spcPct val="110000"/>
              </a:lnSpc>
            </a:pPr>
            <a:r>
              <a:rPr lang="en-US"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       S</a:t>
            </a:r>
            <a:r>
              <a:rPr lang="en-US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  </a:t>
            </a:r>
            <a:r>
              <a:rPr lang="en-US" sz="2400" b="1">
                <a:solidFill>
                  <a:srgbClr val="FF0912"/>
                </a:solidFill>
                <a:latin typeface="Arial" charset="0"/>
                <a:ea typeface="ＭＳ Ｐゴシック" charset="0"/>
                <a:cs typeface="ＭＳ Ｐゴシック" charset="0"/>
              </a:rPr>
              <a:t>S</a:t>
            </a:r>
            <a:r>
              <a:rPr lang="en-US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troke</a:t>
            </a:r>
          </a:p>
          <a:p>
            <a:pPr algn="l">
              <a:lnSpc>
                <a:spcPct val="110000"/>
              </a:lnSpc>
            </a:pPr>
            <a:r>
              <a:rPr lang="en-US"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       B</a:t>
            </a:r>
            <a:r>
              <a:rPr lang="en-US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  </a:t>
            </a:r>
            <a:r>
              <a:rPr lang="en-US" sz="2400" b="1">
                <a:solidFill>
                  <a:srgbClr val="FF0912"/>
                </a:solidFill>
                <a:latin typeface="Arial" charset="0"/>
                <a:ea typeface="ＭＳ Ｐゴシック" charset="0"/>
                <a:cs typeface="ＭＳ Ｐゴシック" charset="0"/>
              </a:rPr>
              <a:t>B</a:t>
            </a:r>
            <a:r>
              <a:rPr lang="en-US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leeding			     </a:t>
            </a:r>
            <a:r>
              <a:rPr lang="en-US"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previous bleed/predisposition</a:t>
            </a:r>
            <a:endParaRPr lang="en-US" sz="240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algn="l">
              <a:lnSpc>
                <a:spcPct val="110000"/>
              </a:lnSpc>
            </a:pPr>
            <a:r>
              <a:rPr lang="en-US"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       L</a:t>
            </a:r>
            <a:r>
              <a:rPr lang="en-US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  </a:t>
            </a:r>
            <a:r>
              <a:rPr lang="en-US" sz="2400" b="1">
                <a:solidFill>
                  <a:srgbClr val="FF0912"/>
                </a:solidFill>
                <a:latin typeface="Arial" charset="0"/>
                <a:ea typeface="ＭＳ Ｐゴシック" charset="0"/>
                <a:cs typeface="ＭＳ Ｐゴシック" charset="0"/>
              </a:rPr>
              <a:t>L</a:t>
            </a:r>
            <a:r>
              <a:rPr lang="en-US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abile INR			     </a:t>
            </a:r>
            <a:r>
              <a:rPr lang="en-US"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&lt; 60% in therapeutic range</a:t>
            </a:r>
            <a:r>
              <a:rPr lang="en-US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</a:p>
          <a:p>
            <a:pPr algn="l">
              <a:lnSpc>
                <a:spcPct val="110000"/>
              </a:lnSpc>
            </a:pPr>
            <a:r>
              <a:rPr lang="en-US"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       E</a:t>
            </a:r>
            <a:r>
              <a:rPr lang="en-US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  </a:t>
            </a:r>
            <a:r>
              <a:rPr lang="en-US" sz="2400" b="1">
                <a:solidFill>
                  <a:srgbClr val="FF0912"/>
                </a:solidFill>
                <a:latin typeface="Arial" charset="0"/>
                <a:ea typeface="ＭＳ Ｐゴシック" charset="0"/>
                <a:cs typeface="ＭＳ Ｐゴシック" charset="0"/>
              </a:rPr>
              <a:t>E</a:t>
            </a:r>
            <a:r>
              <a:rPr lang="en-US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lderly (&gt; 65 yrs)</a:t>
            </a:r>
          </a:p>
          <a:p>
            <a:pPr algn="l">
              <a:lnSpc>
                <a:spcPct val="110000"/>
              </a:lnSpc>
            </a:pPr>
            <a:r>
              <a:rPr lang="en-US"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 or2 D</a:t>
            </a:r>
            <a:r>
              <a:rPr lang="en-US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  </a:t>
            </a:r>
            <a:r>
              <a:rPr lang="en-US" sz="2400" b="1">
                <a:solidFill>
                  <a:srgbClr val="FF0912"/>
                </a:solidFill>
                <a:latin typeface="Arial" charset="0"/>
                <a:ea typeface="ＭＳ Ｐゴシック" charset="0"/>
                <a:cs typeface="ＭＳ Ｐゴシック" charset="0"/>
              </a:rPr>
              <a:t>D</a:t>
            </a:r>
            <a:r>
              <a:rPr lang="en-US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rugs or alcohol excess		 </a:t>
            </a:r>
            <a:r>
              <a:rPr lang="en-US"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antiplatelet or NSAID</a:t>
            </a:r>
            <a:r>
              <a:rPr lang="ja-JP" altLang="en-US"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s</a:t>
            </a:r>
          </a:p>
          <a:p>
            <a:pPr algn="l">
              <a:lnSpc>
                <a:spcPct val="110000"/>
              </a:lnSpc>
            </a:pPr>
            <a:r>
              <a:rPr lang="en-US" sz="1800" b="1" 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(1pt each)</a:t>
            </a:r>
          </a:p>
        </p:txBody>
      </p:sp>
      <p:sp>
        <p:nvSpPr>
          <p:cNvPr id="16389" name="Rectangle 4"/>
          <p:cNvSpPr>
            <a:spLocks noChangeArrowheads="1"/>
          </p:cNvSpPr>
          <p:nvPr/>
        </p:nvSpPr>
        <p:spPr bwMode="auto">
          <a:xfrm>
            <a:off x="381000" y="838200"/>
            <a:ext cx="1031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400" u="sng">
                <a:solidFill>
                  <a:schemeClr val="tx1"/>
                </a:solidFill>
                <a:latin typeface="Arial" charset="0"/>
                <a:ea typeface="ＭＳ Ｐゴシック" charset="0"/>
              </a:rPr>
              <a:t>Points</a:t>
            </a:r>
            <a:endParaRPr lang="en-US" sz="1800">
              <a:solidFill>
                <a:schemeClr val="tx1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6390" name="Rectangle 5"/>
          <p:cNvSpPr>
            <a:spLocks noChangeArrowheads="1"/>
          </p:cNvSpPr>
          <p:nvPr/>
        </p:nvSpPr>
        <p:spPr bwMode="auto">
          <a:xfrm>
            <a:off x="6400800" y="838200"/>
            <a:ext cx="1457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400" u="sng">
                <a:solidFill>
                  <a:schemeClr val="tx1"/>
                </a:solidFill>
                <a:latin typeface="Arial" charset="0"/>
                <a:ea typeface="ＭＳ Ｐゴシック" charset="0"/>
              </a:rPr>
              <a:t>Definition</a:t>
            </a:r>
            <a:endParaRPr lang="en-US" sz="1800">
              <a:solidFill>
                <a:schemeClr val="tx1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6391" name="Rectangle 6"/>
          <p:cNvSpPr>
            <a:spLocks noChangeArrowheads="1"/>
          </p:cNvSpPr>
          <p:nvPr/>
        </p:nvSpPr>
        <p:spPr bwMode="auto">
          <a:xfrm>
            <a:off x="1371600" y="5181600"/>
            <a:ext cx="64008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400" b="1" 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A score of </a:t>
            </a:r>
            <a:r>
              <a:rPr lang="en-US" sz="2400" b="1" i="1" u="sng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&gt;</a:t>
            </a:r>
            <a:r>
              <a:rPr lang="en-US" sz="2400" b="1" 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3 is considered </a:t>
            </a:r>
            <a:r>
              <a:rPr lang="ja-JP" altLang="en-US" sz="2400" b="1" 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2400" b="1" 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high risk</a:t>
            </a:r>
            <a:r>
              <a:rPr lang="ja-JP" altLang="en-US" sz="2400" b="1" 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endParaRPr lang="en-US" altLang="ja-JP" sz="2400" b="1" i="1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r>
              <a:rPr lang="en-US" sz="2400" b="1" 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ESC recommends </a:t>
            </a:r>
            <a:r>
              <a:rPr lang="ja-JP" altLang="en-US" sz="2400" b="1" 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2400" b="1" 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caution</a:t>
            </a:r>
            <a:r>
              <a:rPr lang="ja-JP" altLang="en-US" sz="2400" b="1" 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sz="2400" b="1" 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using warfarin</a:t>
            </a:r>
            <a:r>
              <a:rPr lang="en-US" altLang="ja-JP" sz="2400" b="1" i="1" baseline="30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1</a:t>
            </a:r>
            <a:endParaRPr lang="en-US" sz="2400" b="1" i="1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392" name="Rectangle 7"/>
          <p:cNvSpPr>
            <a:spLocks noChangeArrowheads="1"/>
          </p:cNvSpPr>
          <p:nvPr/>
        </p:nvSpPr>
        <p:spPr bwMode="auto">
          <a:xfrm>
            <a:off x="1143000" y="6096000"/>
            <a:ext cx="68373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000" b="1" i="1" baseline="30000">
                <a:solidFill>
                  <a:schemeClr val="tx1"/>
                </a:solidFill>
                <a:latin typeface="Times" charset="0"/>
                <a:ea typeface="ＭＳ Ｐゴシック" charset="0"/>
              </a:rPr>
              <a:t>1</a:t>
            </a:r>
            <a:r>
              <a:rPr lang="en-US" sz="2000" b="1" i="1">
                <a:solidFill>
                  <a:schemeClr val="tx1"/>
                </a:solidFill>
                <a:latin typeface="Times" charset="0"/>
                <a:ea typeface="ＭＳ Ｐゴシック" charset="0"/>
              </a:rPr>
              <a:t>ESC Guidelines for the management of atrial fibrillation, 2011</a:t>
            </a:r>
            <a:endParaRPr lang="en-US" sz="1800">
              <a:solidFill>
                <a:schemeClr val="tx1"/>
              </a:solidFill>
              <a:latin typeface="Arial" charset="0"/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C1BC9176-8AAA-2949-BD98-A184709D930B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16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0"/>
            <a:ext cx="6858000" cy="1143000"/>
          </a:xfrm>
        </p:spPr>
        <p:txBody>
          <a:bodyPr/>
          <a:lstStyle/>
          <a:p>
            <a:pPr eaLnBrk="1" hangingPunct="1"/>
            <a:r>
              <a:rPr lang="en-US" sz="4000" u="sng">
                <a:solidFill>
                  <a:srgbClr val="FF0912"/>
                </a:solidFill>
                <a:latin typeface="Times" charset="0"/>
                <a:ea typeface="ＭＳ Ｐゴシック" charset="0"/>
              </a:rPr>
              <a:t>HAS- BLED:</a:t>
            </a:r>
            <a:r>
              <a:rPr lang="en-US" sz="4000" u="sng">
                <a:latin typeface="Times" charset="0"/>
                <a:ea typeface="ＭＳ Ｐゴシック" charset="0"/>
              </a:rPr>
              <a:t> Results</a:t>
            </a:r>
            <a:endParaRPr lang="en-US">
              <a:latin typeface="Times" charset="0"/>
              <a:ea typeface="ＭＳ Ｐゴシック" charset="0"/>
            </a:endParaRPr>
          </a:p>
        </p:txBody>
      </p:sp>
      <p:sp>
        <p:nvSpPr>
          <p:cNvPr id="17412" name="Rectangle 3"/>
          <p:cNvSpPr>
            <a:spLocks noChangeArrowheads="1"/>
          </p:cNvSpPr>
          <p:nvPr/>
        </p:nvSpPr>
        <p:spPr bwMode="auto">
          <a:xfrm>
            <a:off x="838200" y="2057400"/>
            <a:ext cx="7251700" cy="334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342900" indent="-342900" algn="l">
              <a:lnSpc>
                <a:spcPct val="110000"/>
              </a:lnSpc>
            </a:pPr>
            <a:r>
              <a:rPr lang="en-US" sz="2000">
                <a:solidFill>
                  <a:schemeClr val="tx1"/>
                </a:solidFill>
                <a:latin typeface="Arial" charset="0"/>
                <a:ea typeface="ＭＳ Ｐゴシック" charset="0"/>
              </a:rPr>
              <a:t>0	   1517	 9	 0.59		 798	 9	 1.13</a:t>
            </a:r>
          </a:p>
          <a:p>
            <a:pPr marL="342900" indent="-342900" algn="l">
              <a:lnSpc>
                <a:spcPct val="110000"/>
              </a:lnSpc>
              <a:buFont typeface="Times" charset="0"/>
              <a:buAutoNum type="arabicPlain"/>
            </a:pPr>
            <a:r>
              <a:rPr lang="en-US" sz="2000">
                <a:solidFill>
                  <a:schemeClr val="tx1"/>
                </a:solidFill>
                <a:latin typeface="Arial" charset="0"/>
                <a:ea typeface="ＭＳ Ｐゴシック" charset="0"/>
              </a:rPr>
              <a:t>   1589	24	 1.51		1286	13	 1.02</a:t>
            </a:r>
          </a:p>
          <a:p>
            <a:pPr marL="342900" indent="-342900" algn="l">
              <a:lnSpc>
                <a:spcPct val="110000"/>
              </a:lnSpc>
              <a:buFont typeface="Times" charset="0"/>
              <a:buAutoNum type="arabicPlain" startAt="2"/>
            </a:pPr>
            <a:r>
              <a:rPr lang="en-US" sz="2000">
                <a:solidFill>
                  <a:schemeClr val="tx1"/>
                </a:solidFill>
                <a:latin typeface="Arial" charset="0"/>
                <a:ea typeface="ＭＳ Ｐゴシック" charset="0"/>
              </a:rPr>
              <a:t>    219	 7	 3.20		 744	14	 1.88</a:t>
            </a:r>
          </a:p>
          <a:p>
            <a:pPr marL="342900" indent="-342900" algn="l">
              <a:lnSpc>
                <a:spcPct val="50000"/>
              </a:lnSpc>
              <a:buFont typeface="Times" charset="0"/>
              <a:buNone/>
            </a:pPr>
            <a:r>
              <a:rPr lang="en-US" sz="2000">
                <a:solidFill>
                  <a:schemeClr val="tx1"/>
                </a:solidFill>
                <a:latin typeface="Arial" charset="0"/>
                <a:ea typeface="ＭＳ Ｐゴシック" charset="0"/>
              </a:rPr>
              <a:t>------------------------------------------------------------------------------------</a:t>
            </a:r>
          </a:p>
          <a:p>
            <a:pPr marL="342900" indent="-342900" algn="l">
              <a:lnSpc>
                <a:spcPct val="90000"/>
              </a:lnSpc>
              <a:buFont typeface="Times" charset="0"/>
              <a:buAutoNum type="arabicPlain" startAt="3"/>
            </a:pPr>
            <a:r>
              <a:rPr lang="en-US" sz="2000">
                <a:solidFill>
                  <a:schemeClr val="tx1"/>
                </a:solidFill>
                <a:latin typeface="Arial" charset="0"/>
                <a:ea typeface="ＭＳ Ｐゴシック" charset="0"/>
              </a:rPr>
              <a:t>      41	 8	19.51		 187	 7	 3.74</a:t>
            </a:r>
          </a:p>
          <a:p>
            <a:pPr marL="342900" indent="-342900" algn="l">
              <a:lnSpc>
                <a:spcPct val="110000"/>
              </a:lnSpc>
              <a:buFont typeface="Times" charset="0"/>
              <a:buAutoNum type="arabicPlain" startAt="4"/>
            </a:pPr>
            <a:r>
              <a:rPr lang="en-US" sz="2000">
                <a:solidFill>
                  <a:schemeClr val="tx1"/>
                </a:solidFill>
                <a:latin typeface="Arial" charset="0"/>
                <a:ea typeface="ＭＳ Ｐゴシック" charset="0"/>
              </a:rPr>
              <a:t>      14	 3	21.43		  46	 4	 8.70</a:t>
            </a:r>
          </a:p>
          <a:p>
            <a:pPr marL="342900" indent="-342900" algn="l">
              <a:lnSpc>
                <a:spcPct val="110000"/>
              </a:lnSpc>
              <a:buFont typeface="Times" charset="0"/>
              <a:buAutoNum type="arabicPlain" startAt="5"/>
            </a:pPr>
            <a:r>
              <a:rPr lang="en-US" sz="2000">
                <a:solidFill>
                  <a:schemeClr val="tx1"/>
                </a:solidFill>
                <a:latin typeface="Arial" charset="0"/>
                <a:ea typeface="ＭＳ Ｐゴシック" charset="0"/>
              </a:rPr>
              <a:t>        1	 0	  -		   8	 1	12.50</a:t>
            </a:r>
          </a:p>
          <a:p>
            <a:pPr marL="342900" indent="-342900" algn="l">
              <a:lnSpc>
                <a:spcPct val="95000"/>
              </a:lnSpc>
              <a:buFont typeface="Times" charset="0"/>
              <a:buAutoNum type="arabicPlain" startAt="6"/>
            </a:pPr>
            <a:r>
              <a:rPr lang="en-US" sz="2000">
                <a:solidFill>
                  <a:schemeClr val="tx1"/>
                </a:solidFill>
                <a:latin typeface="Arial" charset="0"/>
                <a:ea typeface="ＭＳ Ｐゴシック" charset="0"/>
              </a:rPr>
              <a:t>        -	 -	  -		   2	 0	  0</a:t>
            </a:r>
          </a:p>
          <a:p>
            <a:pPr marL="342900" indent="-342900" algn="l">
              <a:lnSpc>
                <a:spcPct val="95000"/>
              </a:lnSpc>
              <a:buFont typeface="Times" charset="0"/>
              <a:buAutoNum type="arabicPlain" startAt="7"/>
            </a:pPr>
            <a:r>
              <a:rPr lang="en-US" sz="2000">
                <a:solidFill>
                  <a:schemeClr val="tx1"/>
                </a:solidFill>
                <a:latin typeface="Arial" charset="0"/>
                <a:ea typeface="ＭＳ Ｐゴシック" charset="0"/>
              </a:rPr>
              <a:t>        -	 -	  -		   -	 -	  -</a:t>
            </a:r>
          </a:p>
          <a:p>
            <a:pPr marL="342900" indent="-342900" algn="l">
              <a:lnSpc>
                <a:spcPct val="95000"/>
              </a:lnSpc>
              <a:buFont typeface="Times" charset="0"/>
              <a:buAutoNum type="arabicPlain" startAt="8"/>
            </a:pPr>
            <a:r>
              <a:rPr lang="en-US" sz="2000">
                <a:solidFill>
                  <a:schemeClr val="tx1"/>
                </a:solidFill>
                <a:latin typeface="Arial" charset="0"/>
                <a:ea typeface="ＭＳ Ｐゴシック" charset="0"/>
              </a:rPr>
              <a:t>        -	 -	  -		   -	 -	  -</a:t>
            </a:r>
          </a:p>
          <a:p>
            <a:pPr marL="342900" indent="-342900" algn="l">
              <a:lnSpc>
                <a:spcPct val="95000"/>
              </a:lnSpc>
              <a:buFont typeface="Times" charset="0"/>
              <a:buNone/>
            </a:pPr>
            <a:r>
              <a:rPr lang="en-US" sz="2000">
                <a:solidFill>
                  <a:schemeClr val="tx1"/>
                </a:solidFill>
                <a:latin typeface="Arial" charset="0"/>
                <a:ea typeface="ＭＳ Ｐゴシック" charset="0"/>
              </a:rPr>
              <a:t>9	        -	 -	  -		   -	 -	  -</a:t>
            </a:r>
            <a:endParaRPr lang="en-US" sz="1800">
              <a:solidFill>
                <a:schemeClr val="tx1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7413" name="Rectangle 4"/>
          <p:cNvSpPr>
            <a:spLocks noChangeArrowheads="1"/>
          </p:cNvSpPr>
          <p:nvPr/>
        </p:nvSpPr>
        <p:spPr bwMode="auto">
          <a:xfrm>
            <a:off x="609600" y="1752600"/>
            <a:ext cx="781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1800" u="sng">
                <a:solidFill>
                  <a:schemeClr val="tx1"/>
                </a:solidFill>
                <a:latin typeface="Arial" charset="0"/>
                <a:ea typeface="ＭＳ Ｐゴシック" charset="0"/>
              </a:rPr>
              <a:t>Score</a:t>
            </a:r>
            <a:endParaRPr lang="en-US" sz="1800">
              <a:solidFill>
                <a:schemeClr val="tx1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7414" name="Rectangle 5"/>
          <p:cNvSpPr>
            <a:spLocks noChangeArrowheads="1"/>
          </p:cNvSpPr>
          <p:nvPr/>
        </p:nvSpPr>
        <p:spPr bwMode="auto">
          <a:xfrm>
            <a:off x="1676400" y="1066800"/>
            <a:ext cx="2160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000" u="sng">
                <a:solidFill>
                  <a:schemeClr val="tx1"/>
                </a:solidFill>
                <a:latin typeface="Arial" charset="0"/>
                <a:ea typeface="ＭＳ Ｐゴシック" charset="0"/>
              </a:rPr>
              <a:t>Derivation Cohort</a:t>
            </a:r>
          </a:p>
        </p:txBody>
      </p:sp>
      <p:sp>
        <p:nvSpPr>
          <p:cNvPr id="17415" name="Rectangle 6"/>
          <p:cNvSpPr>
            <a:spLocks noChangeArrowheads="1"/>
          </p:cNvSpPr>
          <p:nvPr/>
        </p:nvSpPr>
        <p:spPr bwMode="auto">
          <a:xfrm>
            <a:off x="5791200" y="1066800"/>
            <a:ext cx="2133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000" u="sng">
                <a:solidFill>
                  <a:schemeClr val="tx1"/>
                </a:solidFill>
                <a:latin typeface="Arial" charset="0"/>
                <a:ea typeface="ＭＳ Ｐゴシック" charset="0"/>
              </a:rPr>
              <a:t>Validation Cohort</a:t>
            </a:r>
            <a:endParaRPr lang="en-US" sz="1800">
              <a:solidFill>
                <a:schemeClr val="tx1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7416" name="Rectangle 7"/>
          <p:cNvSpPr>
            <a:spLocks noChangeArrowheads="1"/>
          </p:cNvSpPr>
          <p:nvPr/>
        </p:nvSpPr>
        <p:spPr bwMode="auto">
          <a:xfrm>
            <a:off x="1676400" y="1752600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1800" u="sng">
                <a:solidFill>
                  <a:schemeClr val="tx1"/>
                </a:solidFill>
                <a:latin typeface="Arial" charset="0"/>
                <a:ea typeface="ＭＳ Ｐゴシック" charset="0"/>
              </a:rPr>
              <a:t>n</a:t>
            </a:r>
            <a:endParaRPr lang="en-US" sz="1800">
              <a:solidFill>
                <a:schemeClr val="tx1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7417" name="Rectangle 8"/>
          <p:cNvSpPr>
            <a:spLocks noChangeArrowheads="1"/>
          </p:cNvSpPr>
          <p:nvPr/>
        </p:nvSpPr>
        <p:spPr bwMode="auto">
          <a:xfrm>
            <a:off x="2514600" y="1524000"/>
            <a:ext cx="85725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latin typeface="Arial" charset="0"/>
                <a:ea typeface="ＭＳ Ｐゴシック" charset="0"/>
              </a:rPr>
              <a:t> # of </a:t>
            </a:r>
          </a:p>
          <a:p>
            <a:pPr algn="l">
              <a:lnSpc>
                <a:spcPct val="80000"/>
              </a:lnSpc>
            </a:pPr>
            <a:r>
              <a:rPr lang="en-US" sz="1800" u="sng">
                <a:solidFill>
                  <a:schemeClr val="tx1"/>
                </a:solidFill>
                <a:latin typeface="Arial" charset="0"/>
                <a:ea typeface="ＭＳ Ｐゴシック" charset="0"/>
              </a:rPr>
              <a:t>bleeds</a:t>
            </a:r>
            <a:endParaRPr lang="en-US" sz="1800">
              <a:solidFill>
                <a:schemeClr val="tx1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7418" name="Rectangle 9"/>
          <p:cNvSpPr>
            <a:spLocks noChangeArrowheads="1"/>
          </p:cNvSpPr>
          <p:nvPr/>
        </p:nvSpPr>
        <p:spPr bwMode="auto">
          <a:xfrm>
            <a:off x="3505200" y="1524000"/>
            <a:ext cx="127635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latin typeface="Arial" charset="0"/>
                <a:ea typeface="ＭＳ Ｐゴシック" charset="0"/>
              </a:rPr>
              <a:t>Bleeds per</a:t>
            </a:r>
          </a:p>
          <a:p>
            <a:pPr algn="l">
              <a:lnSpc>
                <a:spcPct val="80000"/>
              </a:lnSpc>
            </a:pPr>
            <a:r>
              <a:rPr lang="en-US" sz="1800" u="sng">
                <a:solidFill>
                  <a:schemeClr val="tx1"/>
                </a:solidFill>
                <a:latin typeface="Arial" charset="0"/>
                <a:ea typeface="ＭＳ Ｐゴシック" charset="0"/>
              </a:rPr>
              <a:t>100 pt yrs</a:t>
            </a:r>
          </a:p>
        </p:txBody>
      </p:sp>
      <p:sp>
        <p:nvSpPr>
          <p:cNvPr id="17419" name="Rectangle 10"/>
          <p:cNvSpPr>
            <a:spLocks noChangeArrowheads="1"/>
          </p:cNvSpPr>
          <p:nvPr/>
        </p:nvSpPr>
        <p:spPr bwMode="auto">
          <a:xfrm>
            <a:off x="6172200" y="1524000"/>
            <a:ext cx="85725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latin typeface="Arial" charset="0"/>
                <a:ea typeface="ＭＳ Ｐゴシック" charset="0"/>
              </a:rPr>
              <a:t> # of </a:t>
            </a:r>
          </a:p>
          <a:p>
            <a:pPr algn="l">
              <a:lnSpc>
                <a:spcPct val="80000"/>
              </a:lnSpc>
            </a:pPr>
            <a:r>
              <a:rPr lang="en-US" sz="1800" u="sng">
                <a:solidFill>
                  <a:schemeClr val="tx1"/>
                </a:solidFill>
                <a:latin typeface="Arial" charset="0"/>
                <a:ea typeface="ＭＳ Ｐゴシック" charset="0"/>
              </a:rPr>
              <a:t>bleeds</a:t>
            </a:r>
          </a:p>
        </p:txBody>
      </p:sp>
      <p:sp>
        <p:nvSpPr>
          <p:cNvPr id="17420" name="Rectangle 11"/>
          <p:cNvSpPr>
            <a:spLocks noChangeArrowheads="1"/>
          </p:cNvSpPr>
          <p:nvPr/>
        </p:nvSpPr>
        <p:spPr bwMode="auto">
          <a:xfrm>
            <a:off x="7239000" y="1524000"/>
            <a:ext cx="127635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latin typeface="Arial" charset="0"/>
                <a:ea typeface="ＭＳ Ｐゴシック" charset="0"/>
              </a:rPr>
              <a:t>Bleeds per</a:t>
            </a:r>
          </a:p>
          <a:p>
            <a:pPr algn="l">
              <a:lnSpc>
                <a:spcPct val="80000"/>
              </a:lnSpc>
            </a:pPr>
            <a:r>
              <a:rPr lang="en-US" sz="1800" u="sng">
                <a:solidFill>
                  <a:schemeClr val="tx1"/>
                </a:solidFill>
                <a:latin typeface="Arial" charset="0"/>
                <a:ea typeface="ＭＳ Ｐゴシック" charset="0"/>
              </a:rPr>
              <a:t>100 pt yrs</a:t>
            </a:r>
          </a:p>
        </p:txBody>
      </p:sp>
      <p:sp>
        <p:nvSpPr>
          <p:cNvPr id="17421" name="Rectangle 12"/>
          <p:cNvSpPr>
            <a:spLocks noChangeArrowheads="1"/>
          </p:cNvSpPr>
          <p:nvPr/>
        </p:nvSpPr>
        <p:spPr bwMode="auto">
          <a:xfrm>
            <a:off x="5638800" y="1676400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1800" u="sng">
                <a:solidFill>
                  <a:schemeClr val="tx1"/>
                </a:solidFill>
                <a:latin typeface="Arial" charset="0"/>
                <a:ea typeface="ＭＳ Ｐゴシック" charset="0"/>
              </a:rPr>
              <a:t>n</a:t>
            </a:r>
          </a:p>
        </p:txBody>
      </p:sp>
      <p:sp>
        <p:nvSpPr>
          <p:cNvPr id="17422" name="Rectangle 13"/>
          <p:cNvSpPr>
            <a:spLocks noChangeArrowheads="1"/>
          </p:cNvSpPr>
          <p:nvPr/>
        </p:nvSpPr>
        <p:spPr bwMode="auto">
          <a:xfrm>
            <a:off x="649288" y="5791200"/>
            <a:ext cx="7524750" cy="97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lvl="4"/>
            <a:endParaRPr lang="en-US" sz="1800">
              <a:solidFill>
                <a:schemeClr val="tx1"/>
              </a:solidFill>
              <a:latin typeface="Arial" charset="0"/>
              <a:ea typeface="ＭＳ Ｐゴシック" charset="0"/>
            </a:endParaRPr>
          </a:p>
          <a:p>
            <a:pPr lvl="1"/>
            <a:r>
              <a:rPr lang="en-US" sz="2000">
                <a:solidFill>
                  <a:schemeClr val="tx1"/>
                </a:solidFill>
                <a:latin typeface="Arial" charset="0"/>
                <a:ea typeface="ＭＳ Ｐゴシック" charset="0"/>
              </a:rPr>
              <a:t>1) bleeding requiring hospitalization       2) require transfusion</a:t>
            </a:r>
          </a:p>
          <a:p>
            <a:pPr lvl="1"/>
            <a:r>
              <a:rPr lang="en-US" sz="2000">
                <a:solidFill>
                  <a:schemeClr val="tx1"/>
                </a:solidFill>
                <a:latin typeface="Arial" charset="0"/>
                <a:ea typeface="ＭＳ Ｐゴシック" charset="0"/>
              </a:rPr>
              <a:t>3) drop in Hgb &gt; 2 g/L                           4) Hemorrhagic CVA</a:t>
            </a:r>
            <a:endParaRPr lang="en-US" sz="1800">
              <a:solidFill>
                <a:schemeClr val="tx1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7423" name="Rectangle 14"/>
          <p:cNvSpPr>
            <a:spLocks/>
          </p:cNvSpPr>
          <p:nvPr/>
        </p:nvSpPr>
        <p:spPr bwMode="auto">
          <a:xfrm>
            <a:off x="1885950" y="5514975"/>
            <a:ext cx="49672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u="sng">
                <a:solidFill>
                  <a:schemeClr val="tx1"/>
                </a:solidFill>
                <a:latin typeface="Arial" charset="0"/>
                <a:ea typeface="ＭＳ Ｐゴシック" charset="0"/>
              </a:rPr>
              <a:t>Major bleeds defined as any below:</a:t>
            </a:r>
            <a:endParaRPr lang="en-US" sz="2000" u="sng">
              <a:solidFill>
                <a:schemeClr val="tx1"/>
              </a:solidFill>
              <a:latin typeface="Arial" charset="0"/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C19E54A0-31DA-C545-A31B-FABC8A066ECA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17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eaLnBrk="1" hangingPunct="1"/>
            <a:r>
              <a:rPr lang="en-US" b="1" u="sng">
                <a:solidFill>
                  <a:srgbClr val="D90416"/>
                </a:solidFill>
                <a:latin typeface="Times" charset="0"/>
                <a:ea typeface="ＭＳ Ｐゴシック" charset="0"/>
              </a:rPr>
              <a:t>ATRIA</a:t>
            </a:r>
            <a:r>
              <a:rPr lang="en-US">
                <a:latin typeface="Times" charset="0"/>
                <a:ea typeface="ＭＳ Ｐゴシック" charset="0"/>
              </a:rPr>
              <a:t>: Results</a:t>
            </a:r>
            <a:r>
              <a:rPr lang="en-US" sz="3200">
                <a:latin typeface="Times" charset="0"/>
                <a:ea typeface="ＭＳ Ｐゴシック" charset="0"/>
              </a:rPr>
              <a:t/>
            </a:r>
            <a:br>
              <a:rPr lang="en-US" sz="3200">
                <a:latin typeface="Times" charset="0"/>
                <a:ea typeface="ＭＳ Ｐゴシック" charset="0"/>
              </a:rPr>
            </a:br>
            <a:r>
              <a:rPr lang="en-US" sz="3200">
                <a:latin typeface="Times" charset="0"/>
                <a:ea typeface="ＭＳ Ｐゴシック" charset="0"/>
              </a:rPr>
              <a:t> Derived from 13,559 pts in Kaiser system</a:t>
            </a:r>
            <a:br>
              <a:rPr lang="en-US" sz="3200">
                <a:latin typeface="Times" charset="0"/>
                <a:ea typeface="ＭＳ Ｐゴシック" charset="0"/>
              </a:rPr>
            </a:br>
            <a:r>
              <a:rPr lang="en-US" sz="2800">
                <a:latin typeface="Times" charset="0"/>
                <a:ea typeface="ＭＳ Ｐゴシック" charset="0"/>
              </a:rPr>
              <a:t>Derivation:Validation  = 2 :1 ratio</a:t>
            </a:r>
            <a:endParaRPr lang="en-US">
              <a:latin typeface="Times" charset="0"/>
              <a:ea typeface="ＭＳ Ｐゴシック" charset="0"/>
            </a:endParaRP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914400" y="4876800"/>
            <a:ext cx="7391400" cy="1828800"/>
          </a:xfrm>
        </p:spPr>
        <p:txBody>
          <a:bodyPr/>
          <a:lstStyle/>
          <a:p>
            <a:pPr eaLnBrk="1" hangingPunct="1">
              <a:lnSpc>
                <a:spcPct val="85000"/>
              </a:lnSpc>
            </a:pPr>
            <a:r>
              <a:rPr lang="en-US" sz="2800">
                <a:latin typeface="Times" charset="0"/>
                <a:ea typeface="ＭＳ Ｐゴシック" charset="0"/>
              </a:rPr>
              <a:t>Low risk (0-3)		    0.72	   0.83</a:t>
            </a:r>
          </a:p>
          <a:p>
            <a:pPr eaLnBrk="1" hangingPunct="1">
              <a:lnSpc>
                <a:spcPct val="85000"/>
              </a:lnSpc>
            </a:pPr>
            <a:r>
              <a:rPr lang="en-US" sz="2800">
                <a:latin typeface="Times" charset="0"/>
                <a:ea typeface="ＭＳ Ｐゴシック" charset="0"/>
              </a:rPr>
              <a:t>Intermediate (4) 		    2.71	   2.41</a:t>
            </a:r>
          </a:p>
          <a:p>
            <a:pPr eaLnBrk="1" hangingPunct="1">
              <a:lnSpc>
                <a:spcPct val="85000"/>
              </a:lnSpc>
            </a:pPr>
            <a:r>
              <a:rPr lang="en-US" sz="2800">
                <a:latin typeface="Times" charset="0"/>
                <a:ea typeface="ＭＳ Ｐゴシック" charset="0"/>
              </a:rPr>
              <a:t>High (5-10)		    5.99	   5.32	</a:t>
            </a:r>
            <a:endParaRPr lang="en-US">
              <a:latin typeface="Times" charset="0"/>
              <a:ea typeface="ＭＳ Ｐゴシック" charset="0"/>
            </a:endParaRPr>
          </a:p>
        </p:txBody>
      </p:sp>
      <p:sp>
        <p:nvSpPr>
          <p:cNvPr id="18437" name="Rectangle 6"/>
          <p:cNvSpPr>
            <a:spLocks/>
          </p:cNvSpPr>
          <p:nvPr/>
        </p:nvSpPr>
        <p:spPr bwMode="auto">
          <a:xfrm>
            <a:off x="990600" y="2039938"/>
            <a:ext cx="5087938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400">
                <a:solidFill>
                  <a:schemeClr val="tx1"/>
                </a:solidFill>
                <a:latin typeface="Arial" charset="0"/>
                <a:ea typeface="ＭＳ Ｐゴシック" charset="0"/>
              </a:rPr>
              <a:t>Anemia: Hgb &lt;13 male, &lt;12 female</a:t>
            </a:r>
          </a:p>
          <a:p>
            <a:pPr algn="l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400">
                <a:solidFill>
                  <a:schemeClr val="tx1"/>
                </a:solidFill>
                <a:latin typeface="Arial" charset="0"/>
                <a:ea typeface="ＭＳ Ｐゴシック" charset="0"/>
              </a:rPr>
              <a:t>GFR &lt; 30</a:t>
            </a:r>
          </a:p>
          <a:p>
            <a:pPr algn="l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400">
                <a:solidFill>
                  <a:schemeClr val="tx1"/>
                </a:solidFill>
                <a:latin typeface="Arial" charset="0"/>
                <a:ea typeface="ＭＳ Ｐゴシック" charset="0"/>
              </a:rPr>
              <a:t>Age &gt;75 yrs</a:t>
            </a:r>
          </a:p>
          <a:p>
            <a:pPr algn="l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400">
                <a:solidFill>
                  <a:schemeClr val="tx1"/>
                </a:solidFill>
                <a:latin typeface="Arial" charset="0"/>
                <a:ea typeface="ＭＳ Ｐゴシック" charset="0"/>
              </a:rPr>
              <a:t>Any prior hemorrhage Dx</a:t>
            </a:r>
          </a:p>
          <a:p>
            <a:pPr algn="l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400">
                <a:solidFill>
                  <a:schemeClr val="tx1"/>
                </a:solidFill>
                <a:latin typeface="Arial" charset="0"/>
                <a:ea typeface="ＭＳ Ｐゴシック" charset="0"/>
              </a:rPr>
              <a:t>HTN</a:t>
            </a:r>
            <a:endParaRPr lang="en-US" sz="2400">
              <a:solidFill>
                <a:schemeClr val="tx1"/>
              </a:solidFill>
              <a:latin typeface="Times" charset="0"/>
              <a:ea typeface="ＭＳ Ｐゴシック" charset="0"/>
            </a:endParaRPr>
          </a:p>
        </p:txBody>
      </p:sp>
      <p:sp>
        <p:nvSpPr>
          <p:cNvPr id="18438" name="Rectangle 7"/>
          <p:cNvSpPr>
            <a:spLocks/>
          </p:cNvSpPr>
          <p:nvPr/>
        </p:nvSpPr>
        <p:spPr bwMode="auto">
          <a:xfrm>
            <a:off x="6096000" y="1600200"/>
            <a:ext cx="1031875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 u="sng">
                <a:solidFill>
                  <a:srgbClr val="040899"/>
                </a:solidFill>
                <a:latin typeface="Arial" charset="0"/>
                <a:ea typeface="ＭＳ Ｐゴシック" charset="0"/>
              </a:rPr>
              <a:t>Score</a:t>
            </a:r>
          </a:p>
          <a:p>
            <a:r>
              <a:rPr lang="en-US" sz="2400" b="1">
                <a:solidFill>
                  <a:srgbClr val="040899"/>
                </a:solidFill>
                <a:latin typeface="Arial" charset="0"/>
                <a:ea typeface="ＭＳ Ｐゴシック" charset="0"/>
              </a:rPr>
              <a:t>3</a:t>
            </a:r>
          </a:p>
          <a:p>
            <a:r>
              <a:rPr lang="en-US" sz="2400" b="1">
                <a:solidFill>
                  <a:srgbClr val="040899"/>
                </a:solidFill>
                <a:latin typeface="Arial" charset="0"/>
                <a:ea typeface="ＭＳ Ｐゴシック" charset="0"/>
              </a:rPr>
              <a:t>3</a:t>
            </a:r>
          </a:p>
          <a:p>
            <a:r>
              <a:rPr lang="en-US" sz="2400" b="1">
                <a:solidFill>
                  <a:srgbClr val="040899"/>
                </a:solidFill>
                <a:latin typeface="Arial" charset="0"/>
                <a:ea typeface="ＭＳ Ｐゴシック" charset="0"/>
              </a:rPr>
              <a:t>2</a:t>
            </a:r>
          </a:p>
          <a:p>
            <a:r>
              <a:rPr lang="en-US" sz="2400" b="1">
                <a:solidFill>
                  <a:srgbClr val="040899"/>
                </a:solidFill>
                <a:latin typeface="Arial" charset="0"/>
                <a:ea typeface="ＭＳ Ｐゴシック" charset="0"/>
              </a:rPr>
              <a:t>1</a:t>
            </a:r>
          </a:p>
          <a:p>
            <a:r>
              <a:rPr lang="en-US" sz="2400" b="1">
                <a:solidFill>
                  <a:srgbClr val="040899"/>
                </a:solidFill>
                <a:latin typeface="Arial" charset="0"/>
                <a:ea typeface="ＭＳ Ｐゴシック" charset="0"/>
              </a:rPr>
              <a:t>1</a:t>
            </a:r>
          </a:p>
        </p:txBody>
      </p:sp>
      <p:sp>
        <p:nvSpPr>
          <p:cNvPr id="18439" name="Rectangle 8"/>
          <p:cNvSpPr>
            <a:spLocks/>
          </p:cNvSpPr>
          <p:nvPr/>
        </p:nvSpPr>
        <p:spPr bwMode="auto">
          <a:xfrm>
            <a:off x="990600" y="3962400"/>
            <a:ext cx="66357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800" u="sng"/>
              <a:t>Risk category, points</a:t>
            </a:r>
            <a:r>
              <a:rPr lang="en-US" sz="2800"/>
              <a:t>	   </a:t>
            </a:r>
            <a:r>
              <a:rPr lang="en-US" sz="2800" u="sng"/>
              <a:t>Events/100 pt/yrs</a:t>
            </a:r>
            <a:endParaRPr lang="en-US"/>
          </a:p>
        </p:txBody>
      </p:sp>
      <p:sp>
        <p:nvSpPr>
          <p:cNvPr id="18440" name="Rectangle 9"/>
          <p:cNvSpPr>
            <a:spLocks/>
          </p:cNvSpPr>
          <p:nvPr/>
        </p:nvSpPr>
        <p:spPr bwMode="auto">
          <a:xfrm>
            <a:off x="4495800" y="4419600"/>
            <a:ext cx="3235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u="sng"/>
              <a:t>Derivation</a:t>
            </a:r>
            <a:r>
              <a:rPr lang="en-US" sz="2400"/>
              <a:t>	</a:t>
            </a:r>
            <a:r>
              <a:rPr lang="en-US" sz="2400" u="sng"/>
              <a:t>Validation</a:t>
            </a:r>
            <a:endParaRPr lang="en-US" sz="2400"/>
          </a:p>
        </p:txBody>
      </p:sp>
      <p:sp>
        <p:nvSpPr>
          <p:cNvPr id="18441" name="Rectangle 8"/>
          <p:cNvSpPr>
            <a:spLocks/>
          </p:cNvSpPr>
          <p:nvPr/>
        </p:nvSpPr>
        <p:spPr bwMode="auto">
          <a:xfrm>
            <a:off x="274638" y="6061075"/>
            <a:ext cx="18415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8442" name="Rectangle 5"/>
          <p:cNvSpPr>
            <a:spLocks/>
          </p:cNvSpPr>
          <p:nvPr/>
        </p:nvSpPr>
        <p:spPr bwMode="auto">
          <a:xfrm>
            <a:off x="609600" y="6273800"/>
            <a:ext cx="7772400" cy="584200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sz="3200"/>
              <a:t>One of my favorite websites: mdcalc.com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6398C8BB-03D8-334F-98F9-E1991F0C2F29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18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</a:rPr>
              <a:t>Atrial fibrillation Management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5486400"/>
            <a:ext cx="8077200" cy="9144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3600">
                <a:latin typeface="Times" charset="0"/>
                <a:ea typeface="ＭＳ Ｐゴシック" charset="0"/>
              </a:rPr>
              <a:t>Dabigatran: Is it really 35% better?????</a:t>
            </a:r>
            <a:endParaRPr lang="en-US">
              <a:latin typeface="Times" charset="0"/>
              <a:ea typeface="ＭＳ Ｐゴシック" charset="0"/>
            </a:endParaRPr>
          </a:p>
        </p:txBody>
      </p:sp>
      <p:pic>
        <p:nvPicPr>
          <p:cNvPr id="19461" name="Picture 4" descr="IMG_1137.JPG                                                   0008E1E3Macintosh HD                   7C263227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219200"/>
            <a:ext cx="5562600" cy="407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BFAB9FA2-5CBA-1846-AE14-791A7F10832A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19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848600" cy="1417638"/>
          </a:xfrm>
        </p:spPr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</a:rPr>
              <a:t>What about dabigatran (Pradaxa)?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219200"/>
            <a:ext cx="7848600" cy="4602163"/>
          </a:xfrm>
        </p:spPr>
        <p:txBody>
          <a:bodyPr/>
          <a:lstStyle/>
          <a:p>
            <a:pPr eaLnBrk="1" hangingPunct="1"/>
            <a:r>
              <a:rPr lang="en-US" sz="2800" b="1">
                <a:latin typeface="Times" charset="0"/>
                <a:ea typeface="ＭＳ Ｐゴシック" charset="0"/>
              </a:rPr>
              <a:t>RE-LY trial:</a:t>
            </a:r>
            <a:r>
              <a:rPr lang="en-US">
                <a:latin typeface="Times" charset="0"/>
                <a:ea typeface="ＭＳ Ｐゴシック" charset="0"/>
              </a:rPr>
              <a:t> </a:t>
            </a:r>
            <a:r>
              <a:rPr lang="en-US" sz="2800" i="1">
                <a:latin typeface="Times" charset="0"/>
                <a:ea typeface="ＭＳ Ｐゴシック" charset="0"/>
              </a:rPr>
              <a:t>NEJM 2009; 361: 1139-51.</a:t>
            </a:r>
          </a:p>
          <a:p>
            <a:pPr eaLnBrk="1" hangingPunct="1"/>
            <a:r>
              <a:rPr lang="en-US" sz="2800">
                <a:latin typeface="Times" charset="0"/>
                <a:ea typeface="ＭＳ Ｐゴシック" charset="0"/>
              </a:rPr>
              <a:t>Methods: 18,113 pts with afib, randomized to:</a:t>
            </a:r>
          </a:p>
          <a:p>
            <a:pPr lvl="1" eaLnBrk="1" hangingPunct="1">
              <a:lnSpc>
                <a:spcPct val="60000"/>
              </a:lnSpc>
              <a:buFontTx/>
              <a:buNone/>
            </a:pPr>
            <a:r>
              <a:rPr lang="en-US" sz="2400">
                <a:latin typeface="Times" charset="0"/>
                <a:ea typeface="ＭＳ Ｐゴシック" charset="0"/>
              </a:rPr>
              <a:t>				</a:t>
            </a:r>
            <a:r>
              <a:rPr lang="en-US" sz="2000">
                <a:latin typeface="Times" charset="0"/>
                <a:ea typeface="ＭＳ Ｐゴシック" charset="0"/>
              </a:rPr>
              <a:t>dabigatran         dabigatran        warfarin</a:t>
            </a:r>
          </a:p>
          <a:p>
            <a:pPr lvl="1" eaLnBrk="1" hangingPunct="1">
              <a:lnSpc>
                <a:spcPct val="60000"/>
              </a:lnSpc>
              <a:buFontTx/>
              <a:buNone/>
            </a:pPr>
            <a:r>
              <a:rPr lang="en-US" sz="2000">
                <a:latin typeface="Times" charset="0"/>
                <a:ea typeface="ＭＳ Ｐゴシック" charset="0"/>
              </a:rPr>
              <a:t>				</a:t>
            </a:r>
            <a:r>
              <a:rPr lang="en-US" sz="2000" u="sng">
                <a:latin typeface="Times" charset="0"/>
                <a:ea typeface="ＭＳ Ｐゴシック" charset="0"/>
              </a:rPr>
              <a:t>110mg BID</a:t>
            </a:r>
            <a:r>
              <a:rPr lang="en-US" sz="2000">
                <a:latin typeface="Times" charset="0"/>
                <a:ea typeface="ＭＳ Ｐゴシック" charset="0"/>
              </a:rPr>
              <a:t>       </a:t>
            </a:r>
            <a:r>
              <a:rPr lang="en-US" sz="2000" u="sng">
                <a:latin typeface="Times" charset="0"/>
                <a:ea typeface="ＭＳ Ｐゴシック" charset="0"/>
              </a:rPr>
              <a:t>150mg BID</a:t>
            </a:r>
            <a:r>
              <a:rPr lang="en-US" sz="2400">
                <a:latin typeface="Times" charset="0"/>
                <a:ea typeface="ＭＳ Ｐゴシック" charset="0"/>
              </a:rPr>
              <a:t>	</a:t>
            </a:r>
          </a:p>
          <a:p>
            <a:pPr eaLnBrk="1" hangingPunct="1">
              <a:lnSpc>
                <a:spcPct val="65000"/>
              </a:lnSpc>
            </a:pPr>
            <a:r>
              <a:rPr lang="en-US" sz="2800">
                <a:latin typeface="Times" charset="0"/>
                <a:ea typeface="ＭＳ Ｐゴシック" charset="0"/>
              </a:rPr>
              <a:t>Results</a:t>
            </a:r>
          </a:p>
          <a:p>
            <a:pPr lvl="1" eaLnBrk="1" hangingPunct="1"/>
            <a:r>
              <a:rPr lang="en-US" sz="2000" i="1">
                <a:latin typeface="Times" charset="0"/>
                <a:ea typeface="ＭＳ Ｐゴシック" charset="0"/>
              </a:rPr>
              <a:t>CVA/embolism	   1.53%	   	</a:t>
            </a:r>
            <a:r>
              <a:rPr lang="en-US" sz="2000" i="1">
                <a:solidFill>
                  <a:srgbClr val="D90416"/>
                </a:solidFill>
                <a:latin typeface="Times" charset="0"/>
                <a:ea typeface="ＭＳ Ｐゴシック" charset="0"/>
              </a:rPr>
              <a:t>1.11%*            1.69%</a:t>
            </a:r>
            <a:endParaRPr lang="en-US" sz="2000" i="1">
              <a:latin typeface="Times" charset="0"/>
              <a:ea typeface="ＭＳ Ｐゴシック" charset="0"/>
            </a:endParaRPr>
          </a:p>
          <a:p>
            <a:pPr lvl="1" eaLnBrk="1" hangingPunct="1"/>
            <a:r>
              <a:rPr lang="en-US" sz="2000" i="1">
                <a:latin typeface="Times" charset="0"/>
                <a:ea typeface="ＭＳ Ｐゴシック" charset="0"/>
              </a:rPr>
              <a:t>Major bleeding/yr    2.71%	   	3.11%  	          3.36% </a:t>
            </a:r>
          </a:p>
          <a:p>
            <a:pPr lvl="1" eaLnBrk="1" hangingPunct="1"/>
            <a:r>
              <a:rPr lang="en-US" sz="2000" i="1">
                <a:latin typeface="Times" charset="0"/>
                <a:ea typeface="ＭＳ Ｐゴシック" charset="0"/>
              </a:rPr>
              <a:t>Mortality rate/yr	   3.75%	   	3.64%	          4.13%   </a:t>
            </a:r>
            <a:endParaRPr lang="en-US">
              <a:latin typeface="Times" charset="0"/>
              <a:ea typeface="ＭＳ Ｐゴシック" charset="0"/>
            </a:endParaRPr>
          </a:p>
        </p:txBody>
      </p:sp>
      <p:sp>
        <p:nvSpPr>
          <p:cNvPr id="20485" name="Rectangle 4"/>
          <p:cNvSpPr>
            <a:spLocks noChangeArrowheads="1"/>
          </p:cNvSpPr>
          <p:nvPr/>
        </p:nvSpPr>
        <p:spPr bwMode="auto">
          <a:xfrm>
            <a:off x="1066800" y="2362200"/>
            <a:ext cx="1847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1800" i="1">
                <a:solidFill>
                  <a:schemeClr val="tx1"/>
                </a:solidFill>
                <a:latin typeface="Arial" charset="0"/>
                <a:ea typeface="ＭＳ Ｐゴシック" charset="0"/>
              </a:rPr>
              <a:t>followed for 2yrs</a:t>
            </a:r>
          </a:p>
        </p:txBody>
      </p:sp>
      <p:sp>
        <p:nvSpPr>
          <p:cNvPr id="20486" name="Rectangle 5"/>
          <p:cNvSpPr>
            <a:spLocks noChangeArrowheads="1"/>
          </p:cNvSpPr>
          <p:nvPr/>
        </p:nvSpPr>
        <p:spPr bwMode="auto">
          <a:xfrm>
            <a:off x="685800" y="5410200"/>
            <a:ext cx="79248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800">
                <a:solidFill>
                  <a:schemeClr val="tx1"/>
                </a:solidFill>
                <a:latin typeface="Arial" charset="0"/>
                <a:ea typeface="ＭＳ Ｐゴシック" charset="0"/>
              </a:rPr>
              <a:t>Cost: Pradexa = $230 per month, $2760 per year</a:t>
            </a:r>
          </a:p>
        </p:txBody>
      </p:sp>
      <p:sp>
        <p:nvSpPr>
          <p:cNvPr id="20487" name="Rectangle 6"/>
          <p:cNvSpPr>
            <a:spLocks noChangeArrowheads="1"/>
          </p:cNvSpPr>
          <p:nvPr/>
        </p:nvSpPr>
        <p:spPr bwMode="auto">
          <a:xfrm>
            <a:off x="1828800" y="6248400"/>
            <a:ext cx="52546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000" b="1" i="1">
                <a:solidFill>
                  <a:schemeClr val="tx1"/>
                </a:solidFill>
                <a:latin typeface="Arial" charset="0"/>
                <a:ea typeface="ＭＳ Ｐゴシック" charset="0"/>
              </a:rPr>
              <a:t>Price accessed @ drugstore.com - 3/25/11</a:t>
            </a:r>
          </a:p>
        </p:txBody>
      </p:sp>
      <p:sp>
        <p:nvSpPr>
          <p:cNvPr id="20488" name="Rectangle 8"/>
          <p:cNvSpPr>
            <a:spLocks/>
          </p:cNvSpPr>
          <p:nvPr/>
        </p:nvSpPr>
        <p:spPr bwMode="auto">
          <a:xfrm>
            <a:off x="3581400" y="4495800"/>
            <a:ext cx="2449513" cy="731838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>
                <a:solidFill>
                  <a:srgbClr val="D90416"/>
                </a:solidFill>
              </a:rPr>
              <a:t>NNT=172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5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r"/>
            <a:fld id="{9FC8E703-E3B6-FA41-9645-675CDD595BD0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 algn="r"/>
              <a:t>2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Times" charset="0"/>
                <a:ea typeface="ＭＳ Ｐゴシック" charset="0"/>
              </a:rPr>
              <a:t>Disclosure Statement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828800"/>
            <a:ext cx="8229600" cy="4498975"/>
          </a:xfrm>
        </p:spPr>
        <p:txBody>
          <a:bodyPr/>
          <a:lstStyle/>
          <a:p>
            <a:pPr eaLnBrk="1" hangingPunct="1"/>
            <a:r>
              <a:rPr lang="en-US" sz="2800">
                <a:latin typeface="Times" charset="0"/>
                <a:ea typeface="ＭＳ Ｐゴシック" charset="0"/>
              </a:rPr>
              <a:t>Drs. Dachs and Graber have no affiliations with any product or pharmaceutical manufacturer. </a:t>
            </a:r>
          </a:p>
          <a:p>
            <a:pPr eaLnBrk="1" hangingPunct="1"/>
            <a:r>
              <a:rPr lang="en-US" sz="2800">
                <a:latin typeface="Times" charset="0"/>
                <a:ea typeface="ＭＳ Ｐゴシック" charset="0"/>
              </a:rPr>
              <a:t>We are clinicians so you are about to hear what we think may be paradigm changers from this year</a:t>
            </a:r>
            <a:r>
              <a:rPr lang="ja-JP" altLang="en-US" sz="2800">
                <a:latin typeface="Times" charset="0"/>
                <a:ea typeface="ＭＳ Ｐゴシック" charset="0"/>
              </a:rPr>
              <a:t>’</a:t>
            </a:r>
            <a:r>
              <a:rPr lang="en-US" sz="2800">
                <a:latin typeface="Times" charset="0"/>
                <a:ea typeface="ＭＳ Ｐゴシック" charset="0"/>
              </a:rPr>
              <a:t>s literature.</a:t>
            </a:r>
          </a:p>
          <a:p>
            <a:pPr eaLnBrk="1" hangingPunct="1"/>
            <a:r>
              <a:rPr lang="en-US" sz="2800">
                <a:latin typeface="Times" charset="0"/>
                <a:ea typeface="ＭＳ Ｐゴシック" charset="0"/>
              </a:rPr>
              <a:t>We will run through </a:t>
            </a:r>
            <a:r>
              <a:rPr lang="ja-JP" altLang="en-US" sz="2800">
                <a:latin typeface="Times" charset="0"/>
                <a:ea typeface="ＭＳ Ｐゴシック" charset="0"/>
              </a:rPr>
              <a:t>“</a:t>
            </a:r>
            <a:r>
              <a:rPr lang="en-US" sz="2800">
                <a:latin typeface="Times" charset="0"/>
                <a:ea typeface="ＭＳ Ｐゴシック" charset="0"/>
              </a:rPr>
              <a:t>bonus</a:t>
            </a:r>
            <a:r>
              <a:rPr lang="ja-JP" altLang="en-US" sz="2800">
                <a:latin typeface="Times" charset="0"/>
                <a:ea typeface="ＭＳ Ｐゴシック" charset="0"/>
              </a:rPr>
              <a:t>”</a:t>
            </a:r>
            <a:r>
              <a:rPr lang="en-US" sz="2800">
                <a:latin typeface="Times" charset="0"/>
                <a:ea typeface="ＭＳ Ｐゴシック" charset="0"/>
              </a:rPr>
              <a:t> topics at the end: things we don</a:t>
            </a:r>
            <a:r>
              <a:rPr lang="ja-JP" altLang="en-US" sz="2800">
                <a:latin typeface="Times" charset="0"/>
                <a:ea typeface="ＭＳ Ｐゴシック" charset="0"/>
              </a:rPr>
              <a:t>’</a:t>
            </a:r>
            <a:r>
              <a:rPr lang="en-US" sz="2800">
                <a:latin typeface="Times" charset="0"/>
                <a:ea typeface="ＭＳ Ｐゴシック" charset="0"/>
              </a:rPr>
              <a:t>t have time for but might tweak your interest.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65F8606F-7E9E-E54A-AA35-7A6DE8126BB6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20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4724400" y="0"/>
            <a:ext cx="4114800" cy="1066800"/>
          </a:xfrm>
        </p:spPr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</a:rPr>
              <a:t>Pet Peeve…..</a:t>
            </a:r>
          </a:p>
        </p:txBody>
      </p:sp>
      <p:pic>
        <p:nvPicPr>
          <p:cNvPr id="21508" name="Picture 4" descr="IMG_1137.JPG                                                   0008E1E3Macintosh HD                   7C263227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0"/>
            <a:ext cx="5105400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6" descr="IMG_1145.JPG                                                   0008E1E3Macintosh HD                   7C263227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05200"/>
            <a:ext cx="5029200" cy="362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0" name="Rectangle 7"/>
          <p:cNvSpPr>
            <a:spLocks/>
          </p:cNvSpPr>
          <p:nvPr/>
        </p:nvSpPr>
        <p:spPr bwMode="auto">
          <a:xfrm>
            <a:off x="5105400" y="1600200"/>
            <a:ext cx="3073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3200">
                <a:solidFill>
                  <a:schemeClr val="accent2"/>
                </a:solidFill>
              </a:rPr>
              <a:t>…….Benefits in:</a:t>
            </a:r>
          </a:p>
          <a:p>
            <a:pPr algn="l"/>
            <a:r>
              <a:rPr lang="en-US" sz="3200">
                <a:solidFill>
                  <a:schemeClr val="accent2"/>
                </a:solidFill>
              </a:rPr>
              <a:t>      Relative Risk</a:t>
            </a:r>
            <a:r>
              <a:rPr lang="en-US" sz="3200"/>
              <a:t> </a:t>
            </a:r>
          </a:p>
        </p:txBody>
      </p:sp>
      <p:sp>
        <p:nvSpPr>
          <p:cNvPr id="21511" name="Rectangle 8"/>
          <p:cNvSpPr>
            <a:spLocks/>
          </p:cNvSpPr>
          <p:nvPr/>
        </p:nvSpPr>
        <p:spPr bwMode="auto">
          <a:xfrm>
            <a:off x="5105400" y="4191000"/>
            <a:ext cx="38862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3200">
                <a:solidFill>
                  <a:srgbClr val="D90416"/>
                </a:solidFill>
              </a:rPr>
              <a:t>……Harm in: </a:t>
            </a:r>
          </a:p>
          <a:p>
            <a:pPr algn="l"/>
            <a:r>
              <a:rPr lang="en-US" sz="3200">
                <a:solidFill>
                  <a:srgbClr val="D90416"/>
                </a:solidFill>
              </a:rPr>
              <a:t>      Absolute numbers</a:t>
            </a:r>
            <a:endParaRPr lang="en-US" sz="32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D92E7D90-3CB9-E94E-B272-D61057818B6B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21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253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</a:rPr>
              <a:t>And there will be more to come..</a:t>
            </a:r>
          </a:p>
        </p:txBody>
      </p:sp>
      <p:sp>
        <p:nvSpPr>
          <p:cNvPr id="22532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229600" cy="4114800"/>
          </a:xfrm>
        </p:spPr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</a:rPr>
              <a:t>Rivaroxaban (Xarelto)</a:t>
            </a:r>
          </a:p>
          <a:p>
            <a:pPr lvl="1" eaLnBrk="1" hangingPunct="1"/>
            <a:r>
              <a:rPr lang="en-US">
                <a:latin typeface="Times" charset="0"/>
                <a:ea typeface="ＭＳ Ｐゴシック" charset="0"/>
              </a:rPr>
              <a:t>ROCKET-AF trial, non-inferior to warfarin</a:t>
            </a:r>
          </a:p>
          <a:p>
            <a:pPr lvl="2" eaLnBrk="1" hangingPunct="1">
              <a:buFontTx/>
              <a:buNone/>
            </a:pPr>
            <a:r>
              <a:rPr lang="en-US" i="1">
                <a:latin typeface="Times" charset="0"/>
                <a:ea typeface="ＭＳ Ｐゴシック" charset="0"/>
              </a:rPr>
              <a:t>			Published online, NEJM Aug 10, 2011</a:t>
            </a:r>
          </a:p>
          <a:p>
            <a:pPr lvl="2" eaLnBrk="1" hangingPunct="1">
              <a:buFontTx/>
              <a:buNone/>
            </a:pPr>
            <a:r>
              <a:rPr lang="en-US" i="1">
                <a:latin typeface="Times" charset="0"/>
                <a:ea typeface="ＭＳ Ｐゴシック" charset="0"/>
              </a:rPr>
              <a:t>			NEJM Sept 8, 2011</a:t>
            </a:r>
            <a:endParaRPr lang="en-US">
              <a:latin typeface="Times" charset="0"/>
              <a:ea typeface="ＭＳ Ｐゴシック" charset="0"/>
            </a:endParaRPr>
          </a:p>
          <a:p>
            <a:pPr eaLnBrk="1" hangingPunct="1"/>
            <a:r>
              <a:rPr lang="en-US">
                <a:latin typeface="Times" charset="0"/>
                <a:ea typeface="ＭＳ Ｐゴシック" charset="0"/>
              </a:rPr>
              <a:t>Apixaban (Eliquis)</a:t>
            </a:r>
          </a:p>
          <a:p>
            <a:pPr lvl="1" eaLnBrk="1" hangingPunct="1"/>
            <a:r>
              <a:rPr lang="en-US">
                <a:latin typeface="Times" charset="0"/>
                <a:ea typeface="ＭＳ Ｐゴシック" charset="0"/>
              </a:rPr>
              <a:t>ARISTOTLE trial, non-inferior to warfarin</a:t>
            </a:r>
          </a:p>
          <a:p>
            <a:pPr lvl="2" eaLnBrk="1" hangingPunct="1">
              <a:buFontTx/>
              <a:buNone/>
            </a:pPr>
            <a:r>
              <a:rPr lang="en-US" i="1">
                <a:latin typeface="Times" charset="0"/>
                <a:ea typeface="ＭＳ Ｐゴシック" charset="0"/>
              </a:rPr>
              <a:t>Presented at European Society of Cardiology, Aug 2011</a:t>
            </a:r>
          </a:p>
          <a:p>
            <a:pPr lvl="2" eaLnBrk="1" hangingPunct="1">
              <a:buFontTx/>
              <a:buNone/>
            </a:pPr>
            <a:r>
              <a:rPr lang="en-US" i="1">
                <a:latin typeface="Times" charset="0"/>
                <a:ea typeface="ＭＳ Ｐゴシック" charset="0"/>
              </a:rPr>
              <a:t>NEJM; Sept 15, 2011</a:t>
            </a:r>
            <a:endParaRPr lang="en-US">
              <a:latin typeface="Times" charset="0"/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1143000"/>
          </a:xfrm>
          <a:noFill/>
        </p:spPr>
        <p:txBody>
          <a:bodyPr/>
          <a:lstStyle/>
          <a:p>
            <a:r>
              <a:rPr lang="en-US">
                <a:latin typeface="Times" charset="0"/>
                <a:ea typeface="ＭＳ Ｐゴシック" charset="0"/>
              </a:rPr>
              <a:t>Reservations…..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95400"/>
            <a:ext cx="8382000" cy="5334000"/>
          </a:xfrm>
          <a:noFill/>
        </p:spPr>
        <p:txBody>
          <a:bodyPr/>
          <a:lstStyle/>
          <a:p>
            <a:r>
              <a:rPr lang="en-US">
                <a:latin typeface="Times" charset="0"/>
                <a:ea typeface="ＭＳ Ｐゴシック" charset="0"/>
              </a:rPr>
              <a:t>Cost</a:t>
            </a:r>
          </a:p>
          <a:p>
            <a:pPr lvl="1"/>
            <a:r>
              <a:rPr lang="en-US">
                <a:latin typeface="Times" charset="0"/>
                <a:ea typeface="ＭＳ Ｐゴシック" charset="0"/>
              </a:rPr>
              <a:t>Even with INR monitoring, warfarin is cheaper</a:t>
            </a:r>
          </a:p>
          <a:p>
            <a:pPr lvl="1">
              <a:lnSpc>
                <a:spcPct val="75000"/>
              </a:lnSpc>
              <a:buFontTx/>
              <a:buNone/>
            </a:pPr>
            <a:r>
              <a:rPr lang="en-US">
                <a:latin typeface="Times" charset="0"/>
                <a:ea typeface="ＭＳ Ｐゴシック" charset="0"/>
              </a:rPr>
              <a:t>				</a:t>
            </a:r>
            <a:r>
              <a:rPr lang="en-US" sz="2000" i="1">
                <a:latin typeface="Times" charset="0"/>
                <a:ea typeface="ＭＳ Ｐゴシック" charset="0"/>
              </a:rPr>
              <a:t>Shah SV, et al. Circulation 2011; 123: 2562-70</a:t>
            </a:r>
            <a:endParaRPr lang="en-US">
              <a:latin typeface="Times" charset="0"/>
              <a:ea typeface="ＭＳ Ｐゴシック" charset="0"/>
            </a:endParaRPr>
          </a:p>
          <a:p>
            <a:r>
              <a:rPr lang="en-US">
                <a:latin typeface="Times" charset="0"/>
                <a:ea typeface="ＭＳ Ｐゴシック" charset="0"/>
              </a:rPr>
              <a:t>Efficacy vs. effectiveness (in the community)</a:t>
            </a:r>
          </a:p>
          <a:p>
            <a:pPr>
              <a:lnSpc>
                <a:spcPct val="30000"/>
              </a:lnSpc>
              <a:buFontTx/>
              <a:buNone/>
            </a:pPr>
            <a:endParaRPr lang="en-US">
              <a:latin typeface="Times" charset="0"/>
              <a:ea typeface="ＭＳ Ｐゴシック" charset="0"/>
            </a:endParaRPr>
          </a:p>
          <a:p>
            <a:r>
              <a:rPr lang="en-US">
                <a:latin typeface="Times" charset="0"/>
                <a:ea typeface="ＭＳ Ｐゴシック" charset="0"/>
              </a:rPr>
              <a:t>How about we do a better job with warfarin?</a:t>
            </a:r>
          </a:p>
          <a:p>
            <a:pPr lvl="1">
              <a:buFontTx/>
              <a:buNone/>
            </a:pPr>
            <a:r>
              <a:rPr lang="en-US">
                <a:latin typeface="Times" charset="0"/>
                <a:ea typeface="ＭＳ Ｐゴシック" charset="0"/>
              </a:rPr>
              <a:t> </a:t>
            </a:r>
            <a:r>
              <a:rPr lang="en-US" b="1">
                <a:solidFill>
                  <a:schemeClr val="accent2"/>
                </a:solidFill>
                <a:latin typeface="Times" charset="0"/>
                <a:ea typeface="ＭＳ Ｐゴシック" charset="0"/>
              </a:rPr>
              <a:t>Weekly home monitoring (vs. monthly outpt.)</a:t>
            </a:r>
            <a:endParaRPr lang="en-US">
              <a:latin typeface="Times" charset="0"/>
              <a:ea typeface="ＭＳ Ｐゴシック" charset="0"/>
            </a:endParaRPr>
          </a:p>
          <a:p>
            <a:pPr lvl="1">
              <a:buFont typeface="Wingdings" charset="0"/>
              <a:buChar char="ü"/>
            </a:pPr>
            <a:r>
              <a:rPr lang="en-US">
                <a:latin typeface="Times" charset="0"/>
                <a:ea typeface="ＭＳ Ｐゴシック" charset="0"/>
              </a:rPr>
              <a:t> </a:t>
            </a:r>
            <a:r>
              <a:rPr lang="en-US" sz="2400">
                <a:latin typeface="Tahoma" charset="0"/>
                <a:ea typeface="ＭＳ Ｐゴシック" charset="0"/>
              </a:rPr>
              <a:t>improves therapeutic range from 50-60% to 85%</a:t>
            </a:r>
          </a:p>
          <a:p>
            <a:pPr lvl="1">
              <a:buFont typeface="Wingdings" charset="0"/>
              <a:buChar char="ü"/>
            </a:pPr>
            <a:r>
              <a:rPr lang="en-US" sz="2400">
                <a:latin typeface="Tahoma" charset="0"/>
                <a:ea typeface="ＭＳ Ｐゴシック" charset="0"/>
              </a:rPr>
              <a:t>Decreases VTE events, mortality and hemorrhages!!</a:t>
            </a:r>
            <a:endParaRPr lang="en-US">
              <a:latin typeface="Times" charset="0"/>
              <a:ea typeface="ＭＳ Ｐゴシック" charset="0"/>
            </a:endParaRPr>
          </a:p>
          <a:p>
            <a:pPr lvl="2">
              <a:buFontTx/>
              <a:buNone/>
            </a:pPr>
            <a:r>
              <a:rPr lang="en-US">
                <a:latin typeface="Times" charset="0"/>
                <a:ea typeface="ＭＳ Ｐゴシック" charset="0"/>
              </a:rPr>
              <a:t>			</a:t>
            </a:r>
            <a:r>
              <a:rPr lang="en-US" sz="2000" i="1">
                <a:latin typeface="Times" charset="0"/>
                <a:ea typeface="ＭＳ Ｐゴシック" charset="0"/>
              </a:rPr>
              <a:t>Heneghan C, et al. Lancet 2006; 367:404-11</a:t>
            </a:r>
            <a:r>
              <a:rPr lang="en-US">
                <a:latin typeface="Times" charset="0"/>
                <a:ea typeface="ＭＳ Ｐゴシック" charset="0"/>
              </a:rPr>
              <a:t> </a:t>
            </a:r>
          </a:p>
          <a:p>
            <a:pPr lvl="2">
              <a:lnSpc>
                <a:spcPct val="70000"/>
              </a:lnSpc>
              <a:buFontTx/>
              <a:buNone/>
            </a:pPr>
            <a:r>
              <a:rPr lang="en-US">
                <a:latin typeface="Times" charset="0"/>
                <a:ea typeface="ＭＳ Ｐゴシック" charset="0"/>
              </a:rPr>
              <a:t>			</a:t>
            </a:r>
            <a:r>
              <a:rPr lang="en-US" sz="2000" i="1">
                <a:latin typeface="Times" charset="0"/>
                <a:ea typeface="ＭＳ Ｐゴシック" charset="0"/>
              </a:rPr>
              <a:t>Cochrane review, April 2010</a:t>
            </a:r>
            <a:endParaRPr lang="en-US">
              <a:latin typeface="Times" charset="0"/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368675"/>
            <a:ext cx="7772400" cy="3200400"/>
          </a:xfrm>
        </p:spPr>
        <p:txBody>
          <a:bodyPr lIns="38100" tIns="38100" rIns="38100" bIns="38100"/>
          <a:lstStyle/>
          <a:p>
            <a:pPr eaLnBrk="1" hangingPunct="1"/>
            <a:r>
              <a:rPr lang="en-US" sz="2700">
                <a:latin typeface="Times" charset="0"/>
                <a:ea typeface="ＭＳ Ｐゴシック" charset="0"/>
              </a:rPr>
              <a:t>Bolland MJ et al. Calcium supplements with or without vitamin D and risk of cardiovascular events: Reanalysis of the Women's Health Initiative limited access dataset and meta-analysis. </a:t>
            </a:r>
            <a:br>
              <a:rPr lang="en-US" sz="2700">
                <a:latin typeface="Times" charset="0"/>
                <a:ea typeface="ＭＳ Ｐゴシック" charset="0"/>
              </a:rPr>
            </a:br>
            <a:r>
              <a:rPr lang="en-US" sz="2700">
                <a:latin typeface="Times" charset="0"/>
                <a:ea typeface="ＭＳ Ｐゴシック" charset="0"/>
              </a:rPr>
              <a:t>BMJ 2011 Apr 19; 342:d2040. (</a:t>
            </a:r>
            <a:r>
              <a:rPr lang="en-US" sz="2700" u="sng">
                <a:solidFill>
                  <a:srgbClr val="0000FF"/>
                </a:solidFill>
                <a:latin typeface="Times" charset="0"/>
                <a:ea typeface="ＭＳ Ｐゴシック" charset="0"/>
                <a:hlinkClick r:id="rId2"/>
              </a:rPr>
              <a:t>http://dx.doi.org/10.1136/bmj.d2040</a:t>
            </a:r>
            <a:r>
              <a:rPr lang="en-US" sz="2700">
                <a:latin typeface="Times" charset="0"/>
                <a:ea typeface="ＭＳ Ｐゴシック" charset="0"/>
              </a:rPr>
              <a:t>) </a:t>
            </a:r>
            <a:br>
              <a:rPr lang="en-US" sz="2700">
                <a:latin typeface="Times" charset="0"/>
                <a:ea typeface="ＭＳ Ｐゴシック" charset="0"/>
              </a:rPr>
            </a:br>
            <a:r>
              <a:rPr lang="en-US" sz="2700">
                <a:latin typeface="Times" charset="0"/>
                <a:ea typeface="ＭＳ Ｐゴシック" charset="0"/>
              </a:rPr>
              <a:t>and</a:t>
            </a:r>
            <a:br>
              <a:rPr lang="en-US" sz="2700">
                <a:latin typeface="Times" charset="0"/>
                <a:ea typeface="ＭＳ Ｐゴシック" charset="0"/>
              </a:rPr>
            </a:br>
            <a:r>
              <a:rPr lang="en-US" sz="2100">
                <a:latin typeface="Times" charset="0"/>
                <a:ea typeface="ＭＳ Ｐゴシック" charset="0"/>
              </a:rPr>
              <a:t>Warensjo E et al. </a:t>
            </a:r>
            <a:r>
              <a:rPr lang="en-US" sz="2500">
                <a:latin typeface="Times" charset="0"/>
                <a:ea typeface="ＭＳ Ｐゴシック" charset="0"/>
              </a:rPr>
              <a:t>Dietary calcium intake and risk of fracture and osteoporosis prospective longitudinal cohort study  </a:t>
            </a:r>
            <a:r>
              <a:rPr lang="en-US" sz="2700">
                <a:latin typeface="Times" charset="0"/>
                <a:ea typeface="ＭＳ Ｐゴシック" charset="0"/>
              </a:rPr>
              <a:t>BMJ 2011; 342:d1473 doi: 10.1136/bmj.d1473 (Published 24 May 2011)</a:t>
            </a:r>
            <a:br>
              <a:rPr lang="en-US" sz="2700">
                <a:latin typeface="Times" charset="0"/>
                <a:ea typeface="ＭＳ Ｐゴシック" charset="0"/>
              </a:rPr>
            </a:br>
            <a:r>
              <a:rPr lang="en-US" sz="3900">
                <a:latin typeface="Times" charset="0"/>
                <a:ea typeface="ＭＳ Ｐゴシック" charset="0"/>
              </a:rPr>
              <a:t/>
            </a:r>
            <a:br>
              <a:rPr lang="en-US" sz="3900">
                <a:latin typeface="Times" charset="0"/>
                <a:ea typeface="ＭＳ Ｐゴシック" charset="0"/>
              </a:rPr>
            </a:br>
            <a:endParaRPr lang="en-US" sz="3900">
              <a:latin typeface="Times" charset="0"/>
              <a:ea typeface="ＭＳ Ｐゴシック" charset="0"/>
            </a:endParaRPr>
          </a:p>
        </p:txBody>
      </p:sp>
      <p:sp>
        <p:nvSpPr>
          <p:cNvPr id="24579" name="Rectangle 2"/>
          <p:cNvSpPr>
            <a:spLocks/>
          </p:cNvSpPr>
          <p:nvPr/>
        </p:nvSpPr>
        <p:spPr bwMode="auto">
          <a:xfrm>
            <a:off x="1447800" y="228600"/>
            <a:ext cx="643096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Times" charset="0"/>
              </a:rPr>
              <a:t>II. Calcium intake: </a:t>
            </a:r>
          </a:p>
          <a:p>
            <a:r>
              <a:rPr lang="en-US">
                <a:latin typeface="Times" charset="0"/>
              </a:rPr>
              <a:t>heart disease and bone health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ChangeArrowheads="1"/>
          </p:cNvSpPr>
          <p:nvPr>
            <p:ph type="title" idx="4294967295"/>
          </p:nvPr>
        </p:nvSpPr>
        <p:spPr/>
        <p:txBody>
          <a:bodyPr lIns="38100" tIns="38100" rIns="38100" bIns="38100"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</a:rPr>
              <a:t>First Study</a:t>
            </a: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body" idx="4294967295"/>
          </p:nvPr>
        </p:nvSpPr>
        <p:spPr/>
        <p:txBody>
          <a:bodyPr lIns="38100" tIns="38100" rIns="38100" bIns="38100"/>
          <a:lstStyle/>
          <a:p>
            <a:pPr marL="304800" indent="-304800" eaLnBrk="1" hangingPunct="1">
              <a:spcBef>
                <a:spcPct val="0"/>
              </a:spcBef>
              <a:buClr>
                <a:srgbClr val="000000"/>
              </a:buClr>
            </a:pPr>
            <a:r>
              <a:rPr lang="en-US">
                <a:latin typeface="Times" charset="0"/>
                <a:ea typeface="ＭＳ Ｐゴシック" charset="0"/>
              </a:rPr>
              <a:t>Reanalysis of Women</a:t>
            </a:r>
            <a:r>
              <a:rPr lang="ja-JP" altLang="en-US">
                <a:latin typeface="Arial" charset="0"/>
                <a:ea typeface="ＭＳ Ｐゴシック" charset="0"/>
              </a:rPr>
              <a:t>’</a:t>
            </a:r>
            <a:r>
              <a:rPr lang="en-US" altLang="ja-JP">
                <a:latin typeface="Times" charset="0"/>
                <a:ea typeface="ＭＳ Ｐゴシック" charset="0"/>
              </a:rPr>
              <a:t>s Health Initiative</a:t>
            </a:r>
          </a:p>
          <a:p>
            <a:pPr marL="304800" indent="-304800" eaLnBrk="1" hangingPunct="1">
              <a:buClr>
                <a:srgbClr val="000000"/>
              </a:buClr>
            </a:pPr>
            <a:r>
              <a:rPr lang="en-US">
                <a:latin typeface="Times" charset="0"/>
                <a:ea typeface="ＭＳ Ｐゴシック" charset="0"/>
              </a:rPr>
              <a:t>Randomized 36, 282 to placebo or calcium</a:t>
            </a:r>
          </a:p>
          <a:p>
            <a:pPr marL="304800" indent="-304800" eaLnBrk="1" hangingPunct="1">
              <a:buClr>
                <a:srgbClr val="000000"/>
              </a:buClr>
            </a:pPr>
            <a:r>
              <a:rPr lang="en-US">
                <a:latin typeface="Times" charset="0"/>
                <a:ea typeface="ＭＳ Ｐゴシック" charset="0"/>
              </a:rPr>
              <a:t>1000mg/d and 400 IU daily of Vit. D.</a:t>
            </a:r>
          </a:p>
          <a:p>
            <a:pPr marL="304800" indent="-304800" eaLnBrk="1" hangingPunct="1">
              <a:buClr>
                <a:srgbClr val="000000"/>
              </a:buClr>
            </a:pPr>
            <a:r>
              <a:rPr lang="en-US">
                <a:latin typeface="Times" charset="0"/>
                <a:ea typeface="ＭＳ Ｐゴシック" charset="0"/>
              </a:rPr>
              <a:t>Primary endpoint was fracture.</a:t>
            </a:r>
          </a:p>
          <a:p>
            <a:pPr marL="304800" indent="-304800" eaLnBrk="1" hangingPunct="1">
              <a:buClr>
                <a:srgbClr val="000000"/>
              </a:buClr>
            </a:pPr>
            <a:r>
              <a:rPr lang="en-US">
                <a:latin typeface="Times" charset="0"/>
                <a:ea typeface="ＭＳ Ｐゴシック" charset="0"/>
              </a:rPr>
              <a:t>This is a second analysis of the randomized data looking for cardiac outcomes.</a:t>
            </a:r>
          </a:p>
          <a:p>
            <a:pPr marL="304800" indent="-304800" eaLnBrk="1" hangingPunct="1">
              <a:buClr>
                <a:srgbClr val="000000"/>
              </a:buClr>
            </a:pPr>
            <a:r>
              <a:rPr lang="en-US">
                <a:latin typeface="Times" charset="0"/>
                <a:ea typeface="ＭＳ Ｐゴシック" charset="0"/>
              </a:rPr>
              <a:t>Original study included serial EKGs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Grp="1" noChangeArrowheads="1"/>
          </p:cNvSpPr>
          <p:nvPr>
            <p:ph type="title" idx="4294967295"/>
          </p:nvPr>
        </p:nvSpPr>
        <p:spPr/>
        <p:txBody>
          <a:bodyPr lIns="38100" tIns="38100" rIns="38100" bIns="38100"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</a:rPr>
              <a:t>What did they find?</a:t>
            </a: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body" idx="4294967295"/>
          </p:nvPr>
        </p:nvSpPr>
        <p:spPr/>
        <p:txBody>
          <a:bodyPr lIns="38100" tIns="38100" rIns="38100" bIns="38100"/>
          <a:lstStyle/>
          <a:p>
            <a:pPr marL="304800" indent="-304800" eaLnBrk="1" hangingPunct="1"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>
                <a:latin typeface="Times" charset="0"/>
                <a:ea typeface="ＭＳ Ｐゴシック" charset="0"/>
              </a:rPr>
              <a:t>Hazard ratio for cardiovascular event (MI, CVA, Revascularization:  1.13-1.22 (significant p value) </a:t>
            </a:r>
            <a:r>
              <a:rPr lang="en-US" i="1">
                <a:latin typeface="Times" charset="0"/>
                <a:ea typeface="ＭＳ Ｐゴシック" charset="0"/>
              </a:rPr>
              <a:t>only</a:t>
            </a:r>
            <a:r>
              <a:rPr lang="en-US">
                <a:latin typeface="Times" charset="0"/>
                <a:ea typeface="ＭＳ Ｐゴシック" charset="0"/>
              </a:rPr>
              <a:t> in those not taking supplements already.</a:t>
            </a:r>
          </a:p>
          <a:p>
            <a:pPr marL="304800" indent="-304800" eaLnBrk="1" hangingPunct="1"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>
                <a:latin typeface="Times" charset="0"/>
                <a:ea typeface="ＭＳ Ｐゴシック" charset="0"/>
              </a:rPr>
              <a:t>In those taking supplements at randomization, overall mortality was less.</a:t>
            </a:r>
          </a:p>
          <a:p>
            <a:pPr marL="304800" indent="-304800" eaLnBrk="1" hangingPunct="1"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>
                <a:latin typeface="Times" charset="0"/>
                <a:ea typeface="ＭＳ Ｐゴシック" charset="0"/>
              </a:rPr>
              <a:t>NNH: 178, NNT: 302</a:t>
            </a:r>
          </a:p>
          <a:p>
            <a:pPr marL="304800" indent="-304800" eaLnBrk="1" hangingPunct="1"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</a:pPr>
            <a:endParaRPr lang="en-US">
              <a:latin typeface="Times" charset="0"/>
              <a:ea typeface="ＭＳ Ｐゴシック" charset="0"/>
            </a:endParaRPr>
          </a:p>
          <a:p>
            <a:pPr marL="304800" indent="-304800" eaLnBrk="1" hangingPunct="1"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  <a:buFontTx/>
              <a:buNone/>
            </a:pPr>
            <a:endParaRPr lang="en-US">
              <a:latin typeface="Times" charset="0"/>
              <a:ea typeface="ＭＳ Ｐゴシック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Grp="1" noChangeArrowheads="1"/>
          </p:cNvSpPr>
          <p:nvPr>
            <p:ph type="title" idx="4294967295"/>
          </p:nvPr>
        </p:nvSpPr>
        <p:spPr/>
        <p:txBody>
          <a:bodyPr lIns="38100" tIns="38100" rIns="38100" bIns="38100"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</a:rPr>
              <a:t>Second study</a:t>
            </a: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body" idx="4294967295"/>
          </p:nvPr>
        </p:nvSpPr>
        <p:spPr/>
        <p:txBody>
          <a:bodyPr lIns="38100" tIns="38100" rIns="38100" bIns="38100"/>
          <a:lstStyle/>
          <a:p>
            <a:pPr marL="304800" indent="-304800" eaLnBrk="1" hangingPunct="1">
              <a:spcBef>
                <a:spcPct val="0"/>
              </a:spcBef>
              <a:buClr>
                <a:srgbClr val="000000"/>
              </a:buClr>
            </a:pPr>
            <a:r>
              <a:rPr lang="en-US" sz="2800">
                <a:latin typeface="Times" charset="0"/>
                <a:ea typeface="ＭＳ Ｐゴシック" charset="0"/>
              </a:rPr>
              <a:t>Cohort study of 61,433 women born 1914-1948. </a:t>
            </a:r>
          </a:p>
          <a:p>
            <a:pPr marL="304800" indent="-304800" eaLnBrk="1" hangingPunct="1">
              <a:buClr>
                <a:srgbClr val="000000"/>
              </a:buClr>
            </a:pPr>
            <a:r>
              <a:rPr lang="en-US" sz="2800">
                <a:latin typeface="Times" charset="0"/>
                <a:ea typeface="ＭＳ Ｐゴシック" charset="0"/>
              </a:rPr>
              <a:t>Randomized study started 1987 and was of fracture risk.</a:t>
            </a:r>
          </a:p>
          <a:p>
            <a:pPr marL="304800" indent="-304800" eaLnBrk="1" hangingPunct="1">
              <a:buClr>
                <a:srgbClr val="000000"/>
              </a:buClr>
            </a:pPr>
            <a:r>
              <a:rPr lang="en-US" sz="2800">
                <a:latin typeface="Times" charset="0"/>
                <a:ea typeface="ＭＳ Ｐゴシック" charset="0"/>
              </a:rPr>
              <a:t>Based on the Swedish Mammography Cohort</a:t>
            </a:r>
          </a:p>
          <a:p>
            <a:pPr marL="304800" indent="-304800" eaLnBrk="1" hangingPunct="1">
              <a:buClr>
                <a:srgbClr val="000000"/>
              </a:buClr>
            </a:pPr>
            <a:r>
              <a:rPr lang="en-US" sz="2800">
                <a:latin typeface="Times" charset="0"/>
                <a:ea typeface="ＭＳ Ｐゴシック" charset="0"/>
              </a:rPr>
              <a:t>5022 in the sub-cohort that looked at Dexa scans. </a:t>
            </a:r>
          </a:p>
          <a:p>
            <a:pPr marL="304800" indent="-304800" eaLnBrk="1" hangingPunct="1">
              <a:buClr>
                <a:srgbClr val="000000"/>
              </a:buClr>
            </a:pPr>
            <a:r>
              <a:rPr lang="en-US" sz="2800">
                <a:latin typeface="Times" charset="0"/>
                <a:ea typeface="ＭＳ Ｐゴシック" charset="0"/>
              </a:rPr>
              <a:t>Followed for 19 years.</a:t>
            </a:r>
          </a:p>
          <a:p>
            <a:pPr marL="304800" indent="-304800" eaLnBrk="1" hangingPunct="1">
              <a:buClr>
                <a:srgbClr val="000000"/>
              </a:buClr>
            </a:pPr>
            <a:r>
              <a:rPr lang="en-US" sz="2800" b="1">
                <a:latin typeface="Times" charset="0"/>
                <a:ea typeface="ＭＳ Ｐゴシック" charset="0"/>
              </a:rPr>
              <a:t>Calcium intake as reported by patients.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>
            <a:spLocks noGrp="1" noChangeArrowheads="1"/>
          </p:cNvSpPr>
          <p:nvPr>
            <p:ph type="title" idx="4294967295"/>
          </p:nvPr>
        </p:nvSpPr>
        <p:spPr/>
        <p:txBody>
          <a:bodyPr lIns="38100" tIns="38100" rIns="38100" bIns="38100"/>
          <a:lstStyle/>
          <a:p>
            <a:pPr eaLnBrk="1" hangingPunct="1"/>
            <a:endParaRPr lang="en-US">
              <a:latin typeface="Times" charset="0"/>
              <a:ea typeface="ＭＳ Ｐゴシック" charset="0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98613"/>
            <a:ext cx="8229600" cy="5056187"/>
          </a:xfrm>
        </p:spPr>
        <p:txBody>
          <a:bodyPr lIns="38100" tIns="38100" rIns="38100" bIns="38100"/>
          <a:lstStyle/>
          <a:p>
            <a:pPr marL="304800" indent="-304800" eaLnBrk="1" hangingPunct="1">
              <a:spcBef>
                <a:spcPct val="0"/>
              </a:spcBef>
              <a:buClr>
                <a:srgbClr val="000000"/>
              </a:buClr>
            </a:pPr>
            <a:r>
              <a:rPr lang="en-US">
                <a:latin typeface="Times" charset="0"/>
                <a:ea typeface="ＭＳ Ｐゴシック" charset="0"/>
              </a:rPr>
              <a:t>24% of women had a fracture and 6% had a hip fracture.</a:t>
            </a:r>
          </a:p>
          <a:p>
            <a:pPr marL="304800" indent="-304800" eaLnBrk="1" hangingPunct="1">
              <a:buClr>
                <a:srgbClr val="000000"/>
              </a:buClr>
            </a:pPr>
            <a:r>
              <a:rPr lang="en-US">
                <a:latin typeface="Times" charset="0"/>
                <a:ea typeface="ＭＳ Ｐゴシック" charset="0"/>
              </a:rPr>
              <a:t>Calcium intake of 750mg-882mg/day (second quintile) was as good at preventing fractures and osteoporosis as were higher levels of calcium intake.</a:t>
            </a:r>
          </a:p>
          <a:p>
            <a:pPr marL="304800" indent="-304800" eaLnBrk="1" hangingPunct="1">
              <a:buClr>
                <a:srgbClr val="000000"/>
              </a:buClr>
            </a:pPr>
            <a:r>
              <a:rPr lang="en-US">
                <a:latin typeface="Times" charset="0"/>
                <a:ea typeface="ＭＳ Ｐゴシック" charset="0"/>
              </a:rPr>
              <a:t>In fact, highest quintile had Hazard ratio = 1.19 (95%CI 1.06-1.32) for hip Fx.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>
                <a:latin typeface="Times" charset="0"/>
                <a:ea typeface="ＭＳ Ｐゴシック" charset="0"/>
              </a:rPr>
              <a:t>Conclusion?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>
                <a:latin typeface="Times" charset="0"/>
                <a:ea typeface="ＭＳ Ｐゴシック" charset="0"/>
              </a:rPr>
              <a:t>Cardiac disease: who knows?</a:t>
            </a:r>
          </a:p>
          <a:p>
            <a:r>
              <a:rPr lang="en-US">
                <a:latin typeface="Times" charset="0"/>
                <a:ea typeface="ＭＳ Ｐゴシック" charset="0"/>
              </a:rPr>
              <a:t>But, shoot for lower dose calcium supplementation.</a:t>
            </a:r>
          </a:p>
        </p:txBody>
      </p:sp>
      <p:sp>
        <p:nvSpPr>
          <p:cNvPr id="29700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r"/>
            <a:fld id="{79C25E0B-B486-E44C-A20D-077E3BD97557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 algn="r"/>
              <a:t>28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3886200"/>
            <a:ext cx="7772400" cy="1470025"/>
          </a:xfrm>
        </p:spPr>
        <p:txBody>
          <a:bodyPr lIns="38100" tIns="38100" rIns="38100" bIns="38100"/>
          <a:lstStyle/>
          <a:p>
            <a:pPr eaLnBrk="1" hangingPunct="1"/>
            <a:r>
              <a:rPr lang="en-US" sz="2700" u="sng">
                <a:solidFill>
                  <a:srgbClr val="0000FF"/>
                </a:solidFill>
                <a:latin typeface="Times" charset="0"/>
                <a:ea typeface="ＭＳ Ｐゴシック" charset="0"/>
                <a:hlinkClick r:id="rId2"/>
              </a:rPr>
              <a:t>http://www.nih.gov/news/health/may2011/niaid-12.htm</a:t>
            </a:r>
            <a:r>
              <a:rPr lang="en-US" sz="2700" u="sng">
                <a:latin typeface="Times" charset="0"/>
                <a:ea typeface="ＭＳ Ｐゴシック" charset="0"/>
              </a:rPr>
              <a:t/>
            </a:r>
            <a:br>
              <a:rPr lang="en-US" sz="2700" u="sng">
                <a:latin typeface="Times" charset="0"/>
                <a:ea typeface="ＭＳ Ｐゴシック" charset="0"/>
              </a:rPr>
            </a:br>
            <a:r>
              <a:rPr lang="en-US" sz="2700">
                <a:latin typeface="Times" charset="0"/>
                <a:ea typeface="ＭＳ Ｐゴシック" charset="0"/>
              </a:rPr>
              <a:t>(In press….)</a:t>
            </a:r>
            <a:br>
              <a:rPr lang="en-US" sz="2700">
                <a:latin typeface="Times" charset="0"/>
                <a:ea typeface="ＭＳ Ｐゴシック" charset="0"/>
              </a:rPr>
            </a:br>
            <a:r>
              <a:rPr lang="en-US" sz="2700">
                <a:latin typeface="Times" charset="0"/>
                <a:ea typeface="ＭＳ Ｐゴシック" charset="0"/>
              </a:rPr>
              <a:t/>
            </a:r>
            <a:br>
              <a:rPr lang="en-US" sz="2700">
                <a:latin typeface="Times" charset="0"/>
                <a:ea typeface="ＭＳ Ｐゴシック" charset="0"/>
              </a:rPr>
            </a:br>
            <a:r>
              <a:rPr lang="en-US" sz="2700">
                <a:latin typeface="Times" charset="0"/>
                <a:ea typeface="ＭＳ Ｐゴシック" charset="0"/>
              </a:rPr>
              <a:t>and</a:t>
            </a:r>
            <a:br>
              <a:rPr lang="en-US" sz="2700">
                <a:latin typeface="Times" charset="0"/>
                <a:ea typeface="ＭＳ Ｐゴシック" charset="0"/>
              </a:rPr>
            </a:br>
            <a:r>
              <a:rPr lang="en-US" sz="2700">
                <a:latin typeface="Times" charset="0"/>
                <a:ea typeface="ＭＳ Ｐゴシック" charset="0"/>
              </a:rPr>
              <a:t>The H IV-CAUSAL Collaboration. When to initiate combined antiretroviral therapy to reduce mortality and AIDS-defining illness in HIV-infected persons in developed countries: An observational study. Ann Intern Med 2011 Apr 19; 154:509.</a:t>
            </a:r>
            <a:br>
              <a:rPr lang="en-US" sz="2700">
                <a:latin typeface="Times" charset="0"/>
                <a:ea typeface="ＭＳ Ｐゴシック" charset="0"/>
              </a:rPr>
            </a:br>
            <a:r>
              <a:rPr lang="en-US" sz="3900">
                <a:latin typeface="Times" charset="0"/>
                <a:ea typeface="ＭＳ Ｐゴシック" charset="0"/>
              </a:rPr>
              <a:t/>
            </a:r>
            <a:br>
              <a:rPr lang="en-US" sz="3900">
                <a:latin typeface="Times" charset="0"/>
                <a:ea typeface="ＭＳ Ｐゴシック" charset="0"/>
              </a:rPr>
            </a:br>
            <a:endParaRPr lang="en-US" sz="3900">
              <a:latin typeface="Times" charset="0"/>
              <a:ea typeface="ＭＳ Ｐゴシック" charset="0"/>
            </a:endParaRPr>
          </a:p>
        </p:txBody>
      </p:sp>
      <p:sp>
        <p:nvSpPr>
          <p:cNvPr id="30723" name="Rectangle 2"/>
          <p:cNvSpPr>
            <a:spLocks/>
          </p:cNvSpPr>
          <p:nvPr/>
        </p:nvSpPr>
        <p:spPr bwMode="auto">
          <a:xfrm>
            <a:off x="3675063" y="77788"/>
            <a:ext cx="184150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30724" name="Rectangle 1"/>
          <p:cNvSpPr>
            <a:spLocks noChangeArrowheads="1"/>
          </p:cNvSpPr>
          <p:nvPr/>
        </p:nvSpPr>
        <p:spPr bwMode="auto">
          <a:xfrm>
            <a:off x="381000" y="381000"/>
            <a:ext cx="8458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38100" bIns="38100" anchor="ctr"/>
          <a:lstStyle/>
          <a:p>
            <a:r>
              <a:rPr lang="en-US" sz="4400">
                <a:solidFill>
                  <a:schemeClr val="tx2"/>
                </a:solidFill>
                <a:latin typeface="Times" charset="0"/>
                <a:ea typeface="ＭＳ Ｐゴシック" charset="0"/>
                <a:cs typeface="ＭＳ Ｐゴシック" charset="0"/>
              </a:rPr>
              <a:t>III. HIV Update: </a:t>
            </a:r>
            <a:br>
              <a:rPr lang="en-US" sz="4400">
                <a:solidFill>
                  <a:schemeClr val="tx2"/>
                </a:solidFill>
                <a:latin typeface="Times" charset="0"/>
                <a:ea typeface="ＭＳ Ｐゴシック" charset="0"/>
                <a:cs typeface="ＭＳ Ｐゴシック" charset="0"/>
              </a:rPr>
            </a:br>
            <a:r>
              <a:rPr lang="en-US" sz="4400">
                <a:solidFill>
                  <a:schemeClr val="tx2"/>
                </a:solidFill>
                <a:latin typeface="Times" charset="0"/>
                <a:ea typeface="ＭＳ Ｐゴシック" charset="0"/>
                <a:cs typeface="ＭＳ Ｐゴシック" charset="0"/>
              </a:rPr>
              <a:t>This will be in the new guidelines…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976A4E83-5741-B641-9379-0731CFEC48EA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3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>
                <a:latin typeface="Times" charset="0"/>
                <a:ea typeface="ＭＳ Ｐゴシック" charset="0"/>
              </a:rPr>
              <a:t>I. Atrial fibrillation Management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5486400"/>
            <a:ext cx="8077200" cy="9144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3600">
                <a:latin typeface="Times" charset="0"/>
                <a:ea typeface="ＭＳ Ｐゴシック" charset="0"/>
              </a:rPr>
              <a:t>Dabigatran: Boon, Bust or Hype?</a:t>
            </a:r>
            <a:r>
              <a:rPr lang="en-US">
                <a:latin typeface="Times" charset="0"/>
                <a:ea typeface="ＭＳ Ｐゴシック" charset="0"/>
              </a:rPr>
              <a:t> </a:t>
            </a:r>
          </a:p>
        </p:txBody>
      </p:sp>
      <p:pic>
        <p:nvPicPr>
          <p:cNvPr id="5125" name="Picture 4" descr="PRADAXA 150mg Twice Daily, significant risk reduction of stroke vs waraf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219200"/>
            <a:ext cx="5562600" cy="407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117725"/>
            <a:ext cx="8229600" cy="1143000"/>
          </a:xfrm>
        </p:spPr>
        <p:txBody>
          <a:bodyPr lIns="38100" tIns="38100" rIns="38100" bIns="38100"/>
          <a:lstStyle/>
          <a:p>
            <a:pPr eaLnBrk="1" hangingPunct="1"/>
            <a:r>
              <a:rPr lang="en-US" sz="3900">
                <a:latin typeface="Times" charset="0"/>
                <a:ea typeface="ＭＳ Ｐゴシック" charset="0"/>
              </a:rPr>
              <a:t>We know early treatment helps the patient</a:t>
            </a: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38100" tIns="38100" rIns="38100" bIns="38100"/>
          <a:lstStyle/>
          <a:p>
            <a:pPr marL="304800" indent="-304800" eaLnBrk="1" hangingPunct="1"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</a:pPr>
            <a:endParaRPr lang="en-US" sz="2000">
              <a:latin typeface="Times" charset="0"/>
              <a:ea typeface="ＭＳ Ｐゴシック" charset="0"/>
            </a:endParaRPr>
          </a:p>
          <a:p>
            <a:pPr marL="304800" indent="-304800" eaLnBrk="1" hangingPunct="1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</a:pPr>
            <a:endParaRPr lang="en-US" sz="2000">
              <a:latin typeface="Times" charset="0"/>
              <a:ea typeface="ＭＳ Ｐゴシック" charset="0"/>
            </a:endParaRPr>
          </a:p>
          <a:p>
            <a:pPr marL="304800" indent="-304800" eaLnBrk="1" hangingPunct="1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</a:pPr>
            <a:endParaRPr lang="en-US" sz="2000">
              <a:latin typeface="Times" charset="0"/>
              <a:ea typeface="ＭＳ Ｐゴシック" charset="0"/>
            </a:endParaRPr>
          </a:p>
          <a:p>
            <a:pPr marL="304800" indent="-304800" eaLnBrk="1" hangingPunct="1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</a:pPr>
            <a:endParaRPr lang="en-US" sz="2000">
              <a:latin typeface="Times" charset="0"/>
              <a:ea typeface="ＭＳ Ｐゴシック" charset="0"/>
            </a:endParaRPr>
          </a:p>
          <a:p>
            <a:pPr marL="304800" indent="-304800" eaLnBrk="1" hangingPunct="1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</a:pPr>
            <a:endParaRPr lang="en-US" sz="2000">
              <a:latin typeface="Times" charset="0"/>
              <a:ea typeface="ＭＳ Ｐゴシック" charset="0"/>
            </a:endParaRPr>
          </a:p>
          <a:p>
            <a:pPr marL="304800" indent="-304800" eaLnBrk="1" hangingPunct="1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</a:pPr>
            <a:endParaRPr lang="en-US" sz="2000">
              <a:latin typeface="Times" charset="0"/>
              <a:ea typeface="ＭＳ Ｐゴシック" charset="0"/>
            </a:endParaRPr>
          </a:p>
          <a:p>
            <a:pPr marL="304800" indent="-304800" eaLnBrk="1" hangingPunct="1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</a:pPr>
            <a:endParaRPr lang="en-US" sz="2000">
              <a:latin typeface="Times" charset="0"/>
              <a:ea typeface="ＭＳ Ｐゴシック" charset="0"/>
            </a:endParaRPr>
          </a:p>
          <a:p>
            <a:pPr marL="304800" indent="-304800" eaLnBrk="1" hangingPunct="1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</a:pPr>
            <a:r>
              <a:rPr lang="en-US" sz="2000">
                <a:latin typeface="Times" charset="0"/>
                <a:ea typeface="ＭＳ Ｐゴシック" charset="0"/>
              </a:rPr>
              <a:t>Kitahata MM et al. Effect of early versus deferred antiretroviral therapy for HIV on survival. N Engl J Med 2009 Apr 1; [e-pub ahead of print]. (</a:t>
            </a:r>
            <a:r>
              <a:rPr lang="en-US" sz="2000" u="sng">
                <a:solidFill>
                  <a:srgbClr val="0000FF"/>
                </a:solidFill>
                <a:latin typeface="Times" charset="0"/>
                <a:ea typeface="ＭＳ Ｐゴシック" charset="0"/>
                <a:hlinkClick r:id="rId2"/>
              </a:rPr>
              <a:t>http://dx.doi.org/doi:10.1056/NEJMoa0807252</a:t>
            </a:r>
            <a:r>
              <a:rPr lang="en-US" sz="2000">
                <a:latin typeface="Times" charset="0"/>
                <a:ea typeface="ＭＳ Ｐゴシック" charset="0"/>
              </a:rPr>
              <a:t>)</a:t>
            </a:r>
            <a:endParaRPr lang="en-US">
              <a:latin typeface="Times" charset="0"/>
              <a:ea typeface="ＭＳ Ｐゴシック" charset="0"/>
            </a:endParaRPr>
          </a:p>
          <a:p>
            <a:pPr marL="304800" indent="-304800" eaLnBrk="1" hangingPunct="1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</a:pPr>
            <a:r>
              <a:rPr lang="en-US" sz="2000">
                <a:latin typeface="Times" charset="0"/>
                <a:ea typeface="ＭＳ Ｐゴシック" charset="0"/>
              </a:rPr>
              <a:t>Sax PE and Baden LR. When to start antiretroviral therapy — Ready when you are? N Engl J Med 2009 Apr 1; [e-pub ahead of print]. (</a:t>
            </a:r>
            <a:r>
              <a:rPr lang="en-US" sz="2000" u="sng">
                <a:solidFill>
                  <a:srgbClr val="0000FF"/>
                </a:solidFill>
                <a:latin typeface="Times" charset="0"/>
                <a:ea typeface="ＭＳ Ｐゴシック" charset="0"/>
                <a:hlinkClick r:id="rId3"/>
              </a:rPr>
              <a:t>http://dx.doi.org/10.1056/NEJMe0902713</a:t>
            </a:r>
            <a:r>
              <a:rPr lang="en-US" sz="2000">
                <a:latin typeface="Times" charset="0"/>
                <a:ea typeface="ＭＳ Ｐゴシック" charset="0"/>
              </a:rPr>
              <a:t>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38100" tIns="38100" rIns="38100" bIns="38100"/>
          <a:lstStyle/>
          <a:p>
            <a:pPr eaLnBrk="1" hangingPunct="1"/>
            <a:endParaRPr lang="en-US">
              <a:latin typeface="Times" charset="0"/>
              <a:ea typeface="ＭＳ Ｐゴシック" charset="0"/>
            </a:endParaRP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38100" tIns="38100" rIns="38100" bIns="38100"/>
          <a:lstStyle/>
          <a:p>
            <a:pPr marL="304800" indent="-304800" eaLnBrk="1" hangingPunct="1"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2900">
                <a:latin typeface="Times" charset="0"/>
                <a:ea typeface="ＭＳ Ｐゴシック" charset="0"/>
              </a:rPr>
              <a:t>1,763 couples.  97% heterosexual.</a:t>
            </a:r>
          </a:p>
          <a:p>
            <a:pPr marL="304800" indent="-304800" eaLnBrk="1" hangingPunct="1">
              <a:lnSpc>
                <a:spcPct val="90000"/>
              </a:lnSpc>
              <a:buClr>
                <a:srgbClr val="000000"/>
              </a:buClr>
            </a:pPr>
            <a:r>
              <a:rPr lang="en-US" sz="2900">
                <a:latin typeface="Times" charset="0"/>
                <a:ea typeface="ＭＳ Ｐゴシック" charset="0"/>
              </a:rPr>
              <a:t>One HIV+ partner</a:t>
            </a:r>
          </a:p>
          <a:p>
            <a:pPr marL="304800" indent="-304800" eaLnBrk="1" hangingPunct="1">
              <a:lnSpc>
                <a:spcPct val="90000"/>
              </a:lnSpc>
              <a:buClr>
                <a:srgbClr val="000000"/>
              </a:buClr>
            </a:pPr>
            <a:r>
              <a:rPr lang="en-US" sz="2900">
                <a:latin typeface="Times" charset="0"/>
                <a:ea typeface="ＭＳ Ｐゴシック" charset="0"/>
              </a:rPr>
              <a:t>Randomized to HAART immediately or after CD4&lt;250 cells/mm</a:t>
            </a:r>
            <a:r>
              <a:rPr lang="en-US" sz="2900" baseline="30000">
                <a:latin typeface="Times" charset="0"/>
                <a:ea typeface="ＭＳ Ｐゴシック" charset="0"/>
              </a:rPr>
              <a:t>3</a:t>
            </a:r>
            <a:endParaRPr lang="en-US" sz="2900">
              <a:latin typeface="Times" charset="0"/>
              <a:ea typeface="ＭＳ Ｐゴシック" charset="0"/>
            </a:endParaRPr>
          </a:p>
          <a:p>
            <a:pPr marL="304800" indent="-304800" eaLnBrk="1" hangingPunct="1">
              <a:lnSpc>
                <a:spcPct val="90000"/>
              </a:lnSpc>
              <a:buClr>
                <a:srgbClr val="000000"/>
              </a:buClr>
            </a:pPr>
            <a:r>
              <a:rPr lang="en-US" sz="2900">
                <a:latin typeface="Times" charset="0"/>
                <a:ea typeface="ＭＳ Ｐゴシック" charset="0"/>
              </a:rPr>
              <a:t>Total cases: 39</a:t>
            </a:r>
          </a:p>
          <a:p>
            <a:pPr marL="304800" indent="-304800" eaLnBrk="1" hangingPunct="1">
              <a:lnSpc>
                <a:spcPct val="90000"/>
              </a:lnSpc>
              <a:buClr>
                <a:srgbClr val="000000"/>
              </a:buClr>
            </a:pPr>
            <a:r>
              <a:rPr lang="en-US" sz="2900">
                <a:latin typeface="Times" charset="0"/>
                <a:ea typeface="ＭＳ Ｐゴシック" charset="0"/>
              </a:rPr>
              <a:t>28 cases from partner to partner transmission based on genetics.</a:t>
            </a:r>
          </a:p>
          <a:p>
            <a:pPr marL="304800" indent="-304800" eaLnBrk="1" hangingPunct="1">
              <a:lnSpc>
                <a:spcPct val="90000"/>
              </a:lnSpc>
              <a:buClr>
                <a:srgbClr val="000000"/>
              </a:buClr>
            </a:pPr>
            <a:r>
              <a:rPr lang="en-US" sz="2900">
                <a:latin typeface="Times" charset="0"/>
                <a:ea typeface="ＭＳ Ｐゴシック" charset="0"/>
              </a:rPr>
              <a:t>27 in the late HAART group.</a:t>
            </a:r>
          </a:p>
          <a:p>
            <a:pPr marL="304800" indent="-304800" eaLnBrk="1" hangingPunct="1">
              <a:lnSpc>
                <a:spcPct val="90000"/>
              </a:lnSpc>
              <a:buClr>
                <a:srgbClr val="000000"/>
              </a:buClr>
            </a:pPr>
            <a:r>
              <a:rPr lang="en-US" sz="2900">
                <a:latin typeface="Times" charset="0"/>
                <a:ea typeface="ＭＳ Ｐゴシック" charset="0"/>
              </a:rPr>
              <a:t>Early treatment prevents transmission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38100" tIns="38100" rIns="38100" bIns="38100"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</a:rPr>
              <a:t>Second study</a:t>
            </a:r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38100" tIns="38100" rIns="38100" bIns="38100"/>
          <a:lstStyle/>
          <a:p>
            <a:pPr marL="304800" indent="-304800" eaLnBrk="1" hangingPunct="1">
              <a:spcBef>
                <a:spcPct val="0"/>
              </a:spcBef>
              <a:buClr>
                <a:srgbClr val="000000"/>
              </a:buClr>
            </a:pPr>
            <a:r>
              <a:rPr lang="en-US">
                <a:latin typeface="Times" charset="0"/>
                <a:ea typeface="ＭＳ Ｐゴシック" charset="0"/>
              </a:rPr>
              <a:t>8392 patients</a:t>
            </a:r>
          </a:p>
          <a:p>
            <a:pPr marL="304800" indent="-304800" eaLnBrk="1" hangingPunct="1">
              <a:buClr>
                <a:srgbClr val="000000"/>
              </a:buClr>
            </a:pPr>
            <a:r>
              <a:rPr lang="en-US">
                <a:latin typeface="Times" charset="0"/>
                <a:ea typeface="ＭＳ Ｐゴシック" charset="0"/>
              </a:rPr>
              <a:t>Observational study</a:t>
            </a:r>
          </a:p>
          <a:p>
            <a:pPr marL="304800" indent="-304800" eaLnBrk="1" hangingPunct="1">
              <a:buClr>
                <a:srgbClr val="000000"/>
              </a:buClr>
            </a:pPr>
            <a:r>
              <a:rPr lang="en-US">
                <a:latin typeface="Times" charset="0"/>
                <a:ea typeface="ＭＳ Ｐゴシック" charset="0"/>
              </a:rPr>
              <a:t>If started HAART at 350/mm</a:t>
            </a:r>
            <a:r>
              <a:rPr lang="en-US" baseline="30000">
                <a:latin typeface="Times" charset="0"/>
                <a:ea typeface="ＭＳ Ｐゴシック" charset="0"/>
              </a:rPr>
              <a:t>3</a:t>
            </a:r>
            <a:r>
              <a:rPr lang="en-US">
                <a:latin typeface="Times" charset="0"/>
                <a:ea typeface="ＭＳ Ｐゴシック" charset="0"/>
              </a:rPr>
              <a:t>  instead of at 500/mm</a:t>
            </a:r>
            <a:r>
              <a:rPr lang="en-US" baseline="30000">
                <a:latin typeface="Times" charset="0"/>
                <a:ea typeface="ＭＳ Ｐゴシック" charset="0"/>
              </a:rPr>
              <a:t>3</a:t>
            </a:r>
            <a:r>
              <a:rPr lang="en-US">
                <a:latin typeface="Times" charset="0"/>
                <a:ea typeface="ＭＳ Ｐゴシック" charset="0"/>
              </a:rPr>
              <a:t> 40% increase in AIDS-defining illness + death.</a:t>
            </a:r>
          </a:p>
          <a:p>
            <a:pPr marL="304800" indent="-304800" eaLnBrk="1" hangingPunct="1">
              <a:buClr>
                <a:srgbClr val="000000"/>
              </a:buClr>
            </a:pPr>
            <a:r>
              <a:rPr lang="en-US">
                <a:latin typeface="Times" charset="0"/>
                <a:ea typeface="ＭＳ Ｐゴシック" charset="0"/>
              </a:rPr>
              <a:t>NNT 48 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6C9EB8E1-5078-EC40-BD22-105B70881245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33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>
                <a:latin typeface="Times" charset="0"/>
                <a:ea typeface="ＭＳ Ｐゴシック" charset="0"/>
              </a:rPr>
              <a:t>IV. Cancer screening:</a:t>
            </a:r>
            <a:br>
              <a:rPr lang="en-US">
                <a:latin typeface="Times" charset="0"/>
                <a:ea typeface="ＭＳ Ｐゴシック" charset="0"/>
              </a:rPr>
            </a:br>
            <a:r>
              <a:rPr lang="en-US">
                <a:latin typeface="Times" charset="0"/>
                <a:ea typeface="ＭＳ Ｐゴシック" charset="0"/>
              </a:rPr>
              <a:t>One step up,____ step back?</a:t>
            </a:r>
          </a:p>
        </p:txBody>
      </p:sp>
      <p:sp>
        <p:nvSpPr>
          <p:cNvPr id="34820" name="Rectangle 4"/>
          <p:cNvSpPr>
            <a:spLocks/>
          </p:cNvSpPr>
          <p:nvPr/>
        </p:nvSpPr>
        <p:spPr bwMode="auto">
          <a:xfrm>
            <a:off x="1489075" y="1544638"/>
            <a:ext cx="184150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34821" name="Rectangle 5"/>
          <p:cNvSpPr>
            <a:spLocks/>
          </p:cNvSpPr>
          <p:nvPr/>
        </p:nvSpPr>
        <p:spPr bwMode="auto">
          <a:xfrm>
            <a:off x="1524000" y="1828800"/>
            <a:ext cx="6100763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85000"/>
              </a:lnSpc>
            </a:pPr>
            <a:r>
              <a:rPr lang="en-US" sz="3200" i="1">
                <a:solidFill>
                  <a:schemeClr val="tx1"/>
                </a:solidFill>
                <a:latin typeface="Times" charset="0"/>
                <a:ea typeface="ＭＳ Ｐゴシック" charset="0"/>
              </a:rPr>
              <a:t>The National Lung Screening Trial. </a:t>
            </a:r>
          </a:p>
          <a:p>
            <a:pPr>
              <a:lnSpc>
                <a:spcPct val="85000"/>
              </a:lnSpc>
            </a:pPr>
            <a:r>
              <a:rPr lang="en-US" sz="3200" i="1">
                <a:solidFill>
                  <a:schemeClr val="tx1"/>
                </a:solidFill>
                <a:latin typeface="Times" charset="0"/>
                <a:ea typeface="ＭＳ Ｐゴシック" charset="0"/>
              </a:rPr>
              <a:t>NEJM 2011; 365: 395-409.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762000" y="3276600"/>
            <a:ext cx="7924800" cy="3581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Methods: 53,454 adults, age 55-74 yrs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30+ pack yr smokers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Randomized to:</a:t>
            </a:r>
          </a:p>
          <a:p>
            <a:pPr lvl="1" eaLnBrk="1" hangingPunct="1">
              <a:lnSpc>
                <a:spcPct val="90000"/>
              </a:lnSpc>
            </a:pPr>
            <a:endParaRPr lang="en-US">
              <a:latin typeface="Tahoma" charset="0"/>
              <a:ea typeface="ＭＳ Ｐゴシック" charset="0"/>
            </a:endParaRPr>
          </a:p>
          <a:p>
            <a:pPr lvl="1" eaLnBrk="1" hangingPunct="1">
              <a:lnSpc>
                <a:spcPct val="90000"/>
              </a:lnSpc>
            </a:pPr>
            <a:endParaRPr lang="en-US">
              <a:latin typeface="Tahoma" charset="0"/>
              <a:ea typeface="ＭＳ Ｐゴシック" charset="0"/>
            </a:endParaRPr>
          </a:p>
          <a:p>
            <a:pPr lvl="1" eaLnBrk="1" hangingPunct="1">
              <a:lnSpc>
                <a:spcPct val="110000"/>
              </a:lnSpc>
            </a:pPr>
            <a:r>
              <a:rPr lang="en-US">
                <a:latin typeface="Tahoma" charset="0"/>
                <a:ea typeface="ＭＳ Ｐゴシック" charset="0"/>
              </a:rPr>
              <a:t> enrolled 2002 - 04, followed to 12/31/09 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>
              <a:latin typeface="Times" charset="0"/>
              <a:ea typeface="ＭＳ Ｐゴシック" charset="0"/>
            </a:endParaRPr>
          </a:p>
        </p:txBody>
      </p:sp>
      <p:sp>
        <p:nvSpPr>
          <p:cNvPr id="34823" name="Rectangle 7"/>
          <p:cNvSpPr>
            <a:spLocks/>
          </p:cNvSpPr>
          <p:nvPr/>
        </p:nvSpPr>
        <p:spPr bwMode="auto">
          <a:xfrm>
            <a:off x="739775" y="4987925"/>
            <a:ext cx="18415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34824" name="Rectangle 8"/>
          <p:cNvSpPr>
            <a:spLocks/>
          </p:cNvSpPr>
          <p:nvPr/>
        </p:nvSpPr>
        <p:spPr bwMode="auto">
          <a:xfrm>
            <a:off x="685800" y="5029200"/>
            <a:ext cx="8077200" cy="582613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sz="3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rPr>
              <a:t>3 annual chest CT</a:t>
            </a:r>
            <a:r>
              <a:rPr lang="ja-JP" altLang="en-US"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 sz="3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rPr>
              <a:t>s     vs.      1 Chest x-ray</a:t>
            </a:r>
            <a:endParaRPr lang="en-US" sz="3200">
              <a:solidFill>
                <a:schemeClr val="tx1"/>
              </a:solidFill>
              <a:latin typeface="Tahoma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9951D3E3-4651-C749-914E-A8FEBE65B224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34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z="3200" i="1">
                <a:solidFill>
                  <a:schemeClr val="tx1"/>
                </a:solidFill>
                <a:latin typeface="Times" charset="0"/>
                <a:ea typeface="ＭＳ Ｐゴシック" charset="0"/>
              </a:rPr>
              <a:t>The National Lung Screening Trial. </a:t>
            </a:r>
            <a:br>
              <a:rPr lang="en-US" sz="3200" i="1">
                <a:solidFill>
                  <a:schemeClr val="tx1"/>
                </a:solidFill>
                <a:latin typeface="Times" charset="0"/>
                <a:ea typeface="ＭＳ Ｐゴシック" charset="0"/>
              </a:rPr>
            </a:br>
            <a:r>
              <a:rPr lang="en-US" sz="3200" i="1">
                <a:solidFill>
                  <a:schemeClr val="tx1"/>
                </a:solidFill>
                <a:latin typeface="Times" charset="0"/>
                <a:ea typeface="ＭＳ Ｐゴシック" charset="0"/>
              </a:rPr>
              <a:t>NEJM 2011; 365: 395-409.</a:t>
            </a: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447800"/>
            <a:ext cx="8686800" cy="4191000"/>
          </a:xfrm>
        </p:spPr>
        <p:txBody>
          <a:bodyPr/>
          <a:lstStyle/>
          <a:p>
            <a:pPr eaLnBrk="1" hangingPunct="1"/>
            <a:r>
              <a:rPr lang="en-US">
                <a:latin typeface="Tahoma" charset="0"/>
                <a:ea typeface="ＭＳ Ｐゴシック" charset="0"/>
              </a:rPr>
              <a:t>Results: 	        </a:t>
            </a:r>
            <a:r>
              <a:rPr lang="en-US" u="sng">
                <a:latin typeface="Tahoma" charset="0"/>
                <a:ea typeface="ＭＳ Ｐゴシック" charset="0"/>
              </a:rPr>
              <a:t>Chest CT</a:t>
            </a:r>
            <a:r>
              <a:rPr lang="en-US">
                <a:latin typeface="Tahoma" charset="0"/>
                <a:ea typeface="ＭＳ Ｐゴシック" charset="0"/>
              </a:rPr>
              <a:t>		</a:t>
            </a:r>
            <a:r>
              <a:rPr lang="en-US" u="sng">
                <a:latin typeface="Tahoma" charset="0"/>
                <a:ea typeface="ＭＳ Ｐゴシック" charset="0"/>
              </a:rPr>
              <a:t>Chest x-ray</a:t>
            </a:r>
          </a:p>
          <a:p>
            <a:pPr eaLnBrk="1" hangingPunct="1">
              <a:lnSpc>
                <a:spcPct val="25000"/>
              </a:lnSpc>
              <a:buFontTx/>
              <a:buNone/>
            </a:pPr>
            <a:endParaRPr lang="en-US" u="sng">
              <a:latin typeface="Tahoma" charset="0"/>
              <a:ea typeface="ＭＳ Ｐゴシック" charset="0"/>
            </a:endParaRPr>
          </a:p>
          <a:p>
            <a:pPr eaLnBrk="1" hangingPunct="1">
              <a:buFontTx/>
              <a:buNone/>
            </a:pPr>
            <a:r>
              <a:rPr lang="en-US" sz="2800">
                <a:latin typeface="Tahoma" charset="0"/>
                <a:ea typeface="ＭＳ Ｐゴシック" charset="0"/>
              </a:rPr>
              <a:t>Deaths per 100,000	    247		       309</a:t>
            </a:r>
          </a:p>
          <a:p>
            <a:pPr eaLnBrk="1" hangingPunct="1">
              <a:lnSpc>
                <a:spcPct val="65000"/>
              </a:lnSpc>
              <a:buFontTx/>
              <a:buNone/>
            </a:pPr>
            <a:r>
              <a:rPr lang="en-US" sz="2800">
                <a:latin typeface="Tahoma" charset="0"/>
                <a:ea typeface="ＭＳ Ｐゴシック" charset="0"/>
              </a:rPr>
              <a:t>Person/years</a:t>
            </a:r>
          </a:p>
          <a:p>
            <a:pPr eaLnBrk="1" hangingPunct="1">
              <a:lnSpc>
                <a:spcPct val="20000"/>
              </a:lnSpc>
              <a:buFontTx/>
              <a:buNone/>
            </a:pPr>
            <a:endParaRPr lang="en-US" u="sng">
              <a:latin typeface="Tahoma" charset="0"/>
              <a:ea typeface="ＭＳ Ｐゴシック" charset="0"/>
            </a:endParaRPr>
          </a:p>
          <a:p>
            <a:pPr eaLnBrk="1" hangingPunct="1"/>
            <a:r>
              <a:rPr lang="en-US">
                <a:latin typeface="Tahoma" charset="0"/>
                <a:ea typeface="ＭＳ Ｐゴシック" charset="0"/>
              </a:rPr>
              <a:t>Author</a:t>
            </a:r>
            <a:r>
              <a:rPr lang="ja-JP" altLang="en-US">
                <a:latin typeface="Arial" charset="0"/>
                <a:ea typeface="ＭＳ Ｐゴシック" charset="0"/>
              </a:rPr>
              <a:t>’</a:t>
            </a:r>
            <a:r>
              <a:rPr lang="en-US" altLang="ja-JP">
                <a:latin typeface="Tahoma" charset="0"/>
                <a:ea typeface="ＭＳ Ｐゴシック" charset="0"/>
              </a:rPr>
              <a:t>s Conclusion</a:t>
            </a:r>
            <a:endParaRPr lang="en-US" altLang="ja-JP" u="sng">
              <a:latin typeface="Tahoma" charset="0"/>
              <a:ea typeface="ＭＳ Ｐゴシック" charset="0"/>
            </a:endParaRPr>
          </a:p>
          <a:p>
            <a:pPr eaLnBrk="1" hangingPunct="1">
              <a:lnSpc>
                <a:spcPct val="25000"/>
              </a:lnSpc>
              <a:buFontTx/>
              <a:buNone/>
            </a:pPr>
            <a:endParaRPr lang="en-US" sz="2800">
              <a:latin typeface="Tahoma" charset="0"/>
              <a:ea typeface="ＭＳ Ｐゴシック" charset="0"/>
            </a:endParaRPr>
          </a:p>
        </p:txBody>
      </p:sp>
      <p:sp>
        <p:nvSpPr>
          <p:cNvPr id="35845" name="Rectangle 4"/>
          <p:cNvSpPr>
            <a:spLocks/>
          </p:cNvSpPr>
          <p:nvPr/>
        </p:nvSpPr>
        <p:spPr bwMode="auto">
          <a:xfrm>
            <a:off x="938213" y="4156075"/>
            <a:ext cx="18415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35846" name="Rectangle 5"/>
          <p:cNvSpPr>
            <a:spLocks/>
          </p:cNvSpPr>
          <p:nvPr/>
        </p:nvSpPr>
        <p:spPr bwMode="auto">
          <a:xfrm>
            <a:off x="685800" y="3962400"/>
            <a:ext cx="8001000" cy="1446213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Times" charset="0"/>
              <a:buNone/>
            </a:pPr>
            <a:r>
              <a:rPr lang="en-US" sz="3200"/>
              <a:t> </a:t>
            </a:r>
            <a:r>
              <a:rPr lang="ja-JP" altLang="en-US" sz="2800" i="1">
                <a:latin typeface="Arial" charset="0"/>
              </a:rPr>
              <a:t>“</a:t>
            </a:r>
            <a:r>
              <a:rPr lang="en-US" altLang="ja-JP" sz="2800" i="1"/>
              <a:t>…representing a relative risk reduction in mortality from lung cancer with low-dose CT screening of 20.0% (95%CI, 6.8 -26.7) p=0.004</a:t>
            </a:r>
            <a:r>
              <a:rPr lang="ja-JP" altLang="en-US" sz="2800" i="1">
                <a:latin typeface="Arial" charset="0"/>
              </a:rPr>
              <a:t>”</a:t>
            </a:r>
            <a:endParaRPr lang="en-US" sz="28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C544E751-05A3-8B4C-8762-E1E084CC5BF3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35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z="3200" i="1">
                <a:solidFill>
                  <a:schemeClr val="tx1"/>
                </a:solidFill>
                <a:latin typeface="Times" charset="0"/>
                <a:ea typeface="ＭＳ Ｐゴシック" charset="0"/>
              </a:rPr>
              <a:t>The National Lung Screening Trial. </a:t>
            </a:r>
            <a:br>
              <a:rPr lang="en-US" sz="3200" i="1">
                <a:solidFill>
                  <a:schemeClr val="tx1"/>
                </a:solidFill>
                <a:latin typeface="Times" charset="0"/>
                <a:ea typeface="ＭＳ Ｐゴシック" charset="0"/>
              </a:rPr>
            </a:br>
            <a:r>
              <a:rPr lang="en-US" sz="3200" i="1">
                <a:solidFill>
                  <a:schemeClr val="tx1"/>
                </a:solidFill>
                <a:latin typeface="Times" charset="0"/>
                <a:ea typeface="ＭＳ Ｐゴシック" charset="0"/>
              </a:rPr>
              <a:t>NEJM 2011; 365: 395-409.</a:t>
            </a:r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447800"/>
            <a:ext cx="8686800" cy="4191000"/>
          </a:xfrm>
        </p:spPr>
        <p:txBody>
          <a:bodyPr/>
          <a:lstStyle/>
          <a:p>
            <a:pPr eaLnBrk="1" hangingPunct="1"/>
            <a:r>
              <a:rPr lang="en-US">
                <a:latin typeface="Tahoma" charset="0"/>
                <a:ea typeface="ＭＳ Ｐゴシック" charset="0"/>
              </a:rPr>
              <a:t>Results: 	        </a:t>
            </a:r>
            <a:r>
              <a:rPr lang="en-US" u="sng">
                <a:latin typeface="Tahoma" charset="0"/>
                <a:ea typeface="ＭＳ Ｐゴシック" charset="0"/>
              </a:rPr>
              <a:t>Chest CT</a:t>
            </a:r>
            <a:r>
              <a:rPr lang="en-US">
                <a:latin typeface="Tahoma" charset="0"/>
                <a:ea typeface="ＭＳ Ｐゴシック" charset="0"/>
              </a:rPr>
              <a:t>		</a:t>
            </a:r>
            <a:r>
              <a:rPr lang="en-US" u="sng">
                <a:latin typeface="Tahoma" charset="0"/>
                <a:ea typeface="ＭＳ Ｐゴシック" charset="0"/>
              </a:rPr>
              <a:t>Chest x-ray</a:t>
            </a:r>
          </a:p>
          <a:p>
            <a:pPr eaLnBrk="1" hangingPunct="1">
              <a:lnSpc>
                <a:spcPct val="25000"/>
              </a:lnSpc>
              <a:buFontTx/>
              <a:buNone/>
            </a:pPr>
            <a:endParaRPr lang="en-US" u="sng">
              <a:latin typeface="Tahoma" charset="0"/>
              <a:ea typeface="ＭＳ Ｐゴシック" charset="0"/>
            </a:endParaRPr>
          </a:p>
          <a:p>
            <a:pPr eaLnBrk="1" hangingPunct="1">
              <a:buFontTx/>
              <a:buNone/>
            </a:pPr>
            <a:r>
              <a:rPr lang="en-US" sz="2800">
                <a:latin typeface="Tahoma" charset="0"/>
                <a:ea typeface="ＭＳ Ｐゴシック" charset="0"/>
              </a:rPr>
              <a:t>Deaths per 100,000	    247		       309</a:t>
            </a:r>
          </a:p>
          <a:p>
            <a:pPr eaLnBrk="1" hangingPunct="1">
              <a:lnSpc>
                <a:spcPct val="65000"/>
              </a:lnSpc>
              <a:buFontTx/>
              <a:buNone/>
            </a:pPr>
            <a:r>
              <a:rPr lang="en-US" sz="2800">
                <a:latin typeface="Tahoma" charset="0"/>
                <a:ea typeface="ＭＳ Ｐゴシック" charset="0"/>
              </a:rPr>
              <a:t>Person/years</a:t>
            </a:r>
          </a:p>
          <a:p>
            <a:pPr eaLnBrk="1" hangingPunct="1">
              <a:lnSpc>
                <a:spcPct val="20000"/>
              </a:lnSpc>
              <a:buFontTx/>
              <a:buNone/>
            </a:pPr>
            <a:endParaRPr lang="en-US" u="sng">
              <a:latin typeface="Tahoma" charset="0"/>
              <a:ea typeface="ＭＳ Ｐゴシック" charset="0"/>
            </a:endParaRPr>
          </a:p>
          <a:p>
            <a:pPr eaLnBrk="1" hangingPunct="1"/>
            <a:r>
              <a:rPr lang="en-US">
                <a:latin typeface="Tahoma" charset="0"/>
                <a:ea typeface="ＭＳ Ｐゴシック" charset="0"/>
              </a:rPr>
              <a:t>Author</a:t>
            </a:r>
            <a:r>
              <a:rPr lang="ja-JP" altLang="en-US">
                <a:latin typeface="Arial" charset="0"/>
                <a:ea typeface="ＭＳ Ｐゴシック" charset="0"/>
              </a:rPr>
              <a:t>’</a:t>
            </a:r>
            <a:r>
              <a:rPr lang="en-US" altLang="ja-JP">
                <a:latin typeface="Tahoma" charset="0"/>
                <a:ea typeface="ＭＳ Ｐゴシック" charset="0"/>
              </a:rPr>
              <a:t>s Conclusion</a:t>
            </a:r>
            <a:endParaRPr lang="en-US" altLang="ja-JP" u="sng">
              <a:latin typeface="Tahoma" charset="0"/>
              <a:ea typeface="ＭＳ Ｐゴシック" charset="0"/>
            </a:endParaRPr>
          </a:p>
          <a:p>
            <a:pPr eaLnBrk="1" hangingPunct="1">
              <a:lnSpc>
                <a:spcPct val="25000"/>
              </a:lnSpc>
              <a:buFontTx/>
              <a:buNone/>
            </a:pPr>
            <a:endParaRPr lang="en-US" sz="2800">
              <a:latin typeface="Tahoma" charset="0"/>
              <a:ea typeface="ＭＳ Ｐゴシック" charset="0"/>
            </a:endParaRPr>
          </a:p>
        </p:txBody>
      </p:sp>
      <p:sp>
        <p:nvSpPr>
          <p:cNvPr id="36869" name="Rectangle 4"/>
          <p:cNvSpPr>
            <a:spLocks/>
          </p:cNvSpPr>
          <p:nvPr/>
        </p:nvSpPr>
        <p:spPr bwMode="auto">
          <a:xfrm>
            <a:off x="938213" y="4156075"/>
            <a:ext cx="18415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36870" name="Rectangle 5"/>
          <p:cNvSpPr>
            <a:spLocks/>
          </p:cNvSpPr>
          <p:nvPr/>
        </p:nvSpPr>
        <p:spPr bwMode="auto">
          <a:xfrm>
            <a:off x="685800" y="3962400"/>
            <a:ext cx="8001000" cy="1384300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Times" charset="0"/>
              <a:buNone/>
            </a:pPr>
            <a:r>
              <a:rPr lang="en-US" sz="2800"/>
              <a:t> </a:t>
            </a:r>
            <a:r>
              <a:rPr lang="ja-JP" altLang="en-US" sz="2800" i="1">
                <a:latin typeface="Arial" charset="0"/>
              </a:rPr>
              <a:t>“</a:t>
            </a:r>
            <a:r>
              <a:rPr lang="en-US" altLang="ja-JP" sz="2800" i="1"/>
              <a:t>…representing a </a:t>
            </a:r>
            <a:r>
              <a:rPr lang="en-US" altLang="ja-JP" sz="2800" i="1">
                <a:solidFill>
                  <a:srgbClr val="D90416"/>
                </a:solidFill>
              </a:rPr>
              <a:t>relative risk reduction</a:t>
            </a:r>
            <a:r>
              <a:rPr lang="en-US" altLang="ja-JP" sz="2800" i="1"/>
              <a:t> in mortality from lung cancer with low-dose CT screening of 20.0% (95%CI, 6.8 -26.7) P=0.004</a:t>
            </a:r>
            <a:r>
              <a:rPr lang="ja-JP" altLang="en-US" sz="2800" i="1">
                <a:latin typeface="Arial" charset="0"/>
              </a:rPr>
              <a:t>”</a:t>
            </a:r>
            <a:endParaRPr lang="en-US" sz="2800"/>
          </a:p>
        </p:txBody>
      </p:sp>
      <p:sp>
        <p:nvSpPr>
          <p:cNvPr id="36871" name="Rectangle 6"/>
          <p:cNvSpPr>
            <a:spLocks/>
          </p:cNvSpPr>
          <p:nvPr/>
        </p:nvSpPr>
        <p:spPr bwMode="auto">
          <a:xfrm>
            <a:off x="179388" y="5638800"/>
            <a:ext cx="8796337" cy="1073150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>
                <a:latin typeface="Tahoma" charset="0"/>
              </a:rPr>
              <a:t>When will we stop allowing </a:t>
            </a:r>
            <a:r>
              <a:rPr lang="en-US" sz="3200">
                <a:solidFill>
                  <a:srgbClr val="D90416"/>
                </a:solidFill>
                <a:latin typeface="Tahoma" charset="0"/>
              </a:rPr>
              <a:t>RRR?</a:t>
            </a:r>
            <a:endParaRPr lang="en-US" sz="3200">
              <a:latin typeface="Tahoma" charset="0"/>
            </a:endParaRPr>
          </a:p>
          <a:p>
            <a:r>
              <a:rPr lang="en-US" sz="3200">
                <a:latin typeface="Tahoma" charset="0"/>
              </a:rPr>
              <a:t>(and insist on absolute risk reduction and NNT)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711BD26A-A98E-2D44-84CF-AF28600292C7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36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z="3200" i="1">
                <a:solidFill>
                  <a:schemeClr val="tx1"/>
                </a:solidFill>
                <a:latin typeface="Times" charset="0"/>
                <a:ea typeface="ＭＳ Ｐゴシック" charset="0"/>
              </a:rPr>
              <a:t>The National Lung Screening Trial. </a:t>
            </a:r>
            <a:br>
              <a:rPr lang="en-US" sz="3200" i="1">
                <a:solidFill>
                  <a:schemeClr val="tx1"/>
                </a:solidFill>
                <a:latin typeface="Times" charset="0"/>
                <a:ea typeface="ＭＳ Ｐゴシック" charset="0"/>
              </a:rPr>
            </a:br>
            <a:r>
              <a:rPr lang="en-US" sz="3200" i="1">
                <a:solidFill>
                  <a:schemeClr val="tx1"/>
                </a:solidFill>
                <a:latin typeface="Times" charset="0"/>
                <a:ea typeface="ＭＳ Ｐゴシック" charset="0"/>
              </a:rPr>
              <a:t>NEJM 2011; 365: 395-409.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447800"/>
            <a:ext cx="8763000" cy="5181600"/>
          </a:xfrm>
        </p:spPr>
        <p:txBody>
          <a:bodyPr/>
          <a:lstStyle/>
          <a:p>
            <a:pPr eaLnBrk="1" hangingPunct="1"/>
            <a:r>
              <a:rPr lang="en-US">
                <a:latin typeface="Tahoma" charset="0"/>
                <a:ea typeface="ＭＳ Ｐゴシック" charset="0"/>
              </a:rPr>
              <a:t>Results: 	        Chest CT		Chest x-ray</a:t>
            </a:r>
            <a:endParaRPr lang="en-US" u="sng">
              <a:latin typeface="Tahoma" charset="0"/>
              <a:ea typeface="ＭＳ Ｐゴシック" charset="0"/>
            </a:endParaRPr>
          </a:p>
          <a:p>
            <a:pPr eaLnBrk="1" hangingPunct="1">
              <a:lnSpc>
                <a:spcPct val="65000"/>
              </a:lnSpc>
              <a:buFontTx/>
              <a:buNone/>
            </a:pPr>
            <a:r>
              <a:rPr lang="en-US" u="sng">
                <a:latin typeface="Tahoma" charset="0"/>
                <a:ea typeface="ＭＳ Ｐゴシック" charset="0"/>
              </a:rPr>
              <a:t>					</a:t>
            </a:r>
            <a:r>
              <a:rPr lang="en-US">
                <a:latin typeface="Tahoma" charset="0"/>
                <a:ea typeface="ＭＳ Ｐゴシック" charset="0"/>
              </a:rPr>
              <a:t> </a:t>
            </a:r>
            <a:r>
              <a:rPr lang="en-US" sz="2800" u="sng">
                <a:latin typeface="Tahoma" charset="0"/>
                <a:ea typeface="ＭＳ Ｐゴシック" charset="0"/>
              </a:rPr>
              <a:t>N=26,722		</a:t>
            </a:r>
            <a:r>
              <a:rPr lang="en-US" sz="2800">
                <a:latin typeface="Tahoma" charset="0"/>
                <a:ea typeface="ＭＳ Ｐゴシック" charset="0"/>
              </a:rPr>
              <a:t>  </a:t>
            </a:r>
            <a:r>
              <a:rPr lang="en-US" sz="2800" u="sng">
                <a:latin typeface="Tahoma" charset="0"/>
                <a:ea typeface="ＭＳ Ｐゴシック" charset="0"/>
              </a:rPr>
              <a:t>N=26,732</a:t>
            </a:r>
            <a:endParaRPr lang="en-US" u="sng">
              <a:latin typeface="Tahoma" charset="0"/>
              <a:ea typeface="ＭＳ Ｐゴシック" charset="0"/>
            </a:endParaRPr>
          </a:p>
          <a:p>
            <a:pPr eaLnBrk="1" hangingPunct="1">
              <a:lnSpc>
                <a:spcPct val="25000"/>
              </a:lnSpc>
              <a:buFontTx/>
              <a:buNone/>
            </a:pPr>
            <a:endParaRPr lang="en-US" u="sng">
              <a:latin typeface="Tahoma" charset="0"/>
              <a:ea typeface="ＭＳ Ｐゴシック" charset="0"/>
            </a:endParaRPr>
          </a:p>
          <a:p>
            <a:pPr eaLnBrk="1" hangingPunct="1">
              <a:buFontTx/>
              <a:buNone/>
            </a:pPr>
            <a:r>
              <a:rPr lang="en-US">
                <a:latin typeface="Tahoma" charset="0"/>
                <a:ea typeface="ＭＳ Ｐゴシック" charset="0"/>
              </a:rPr>
              <a:t>Lung Ca Deaths	     356			443</a:t>
            </a:r>
            <a:endParaRPr lang="en-US" sz="2800">
              <a:latin typeface="Tahoma" charset="0"/>
              <a:ea typeface="ＭＳ Ｐゴシック" charset="0"/>
            </a:endParaRPr>
          </a:p>
          <a:p>
            <a:pPr eaLnBrk="1" hangingPunct="1">
              <a:lnSpc>
                <a:spcPct val="20000"/>
              </a:lnSpc>
              <a:buFontTx/>
              <a:buNone/>
            </a:pPr>
            <a:endParaRPr lang="en-US" u="sng">
              <a:latin typeface="Tahoma" charset="0"/>
              <a:ea typeface="ＭＳ Ｐゴシック" charset="0"/>
            </a:endParaRPr>
          </a:p>
          <a:p>
            <a:pPr eaLnBrk="1" hangingPunct="1">
              <a:buFontTx/>
              <a:buNone/>
            </a:pPr>
            <a:r>
              <a:rPr lang="en-US">
                <a:latin typeface="Tahoma" charset="0"/>
                <a:ea typeface="ＭＳ Ｐゴシック" charset="0"/>
              </a:rPr>
              <a:t>Lung cancer deaths	    1.33%		     1.65%</a:t>
            </a:r>
          </a:p>
          <a:p>
            <a:pPr eaLnBrk="1" hangingPunct="1">
              <a:buFontTx/>
              <a:buNone/>
            </a:pPr>
            <a:r>
              <a:rPr lang="en-US">
                <a:latin typeface="Tahoma" charset="0"/>
                <a:ea typeface="ＭＳ Ｐゴシック" charset="0"/>
              </a:rPr>
              <a:t>	       NNT			          312</a:t>
            </a:r>
          </a:p>
          <a:p>
            <a:pPr eaLnBrk="1" hangingPunct="1">
              <a:buFontTx/>
              <a:buNone/>
            </a:pPr>
            <a:r>
              <a:rPr lang="en-US">
                <a:latin typeface="Tahoma" charset="0"/>
                <a:ea typeface="ＭＳ Ｐゴシック" charset="0"/>
              </a:rPr>
              <a:t>		   </a:t>
            </a:r>
          </a:p>
          <a:p>
            <a:pPr eaLnBrk="1" hangingPunct="1">
              <a:buFontTx/>
              <a:buNone/>
            </a:pPr>
            <a:endParaRPr lang="en-US" u="sng">
              <a:latin typeface="Tahoma" charset="0"/>
              <a:ea typeface="ＭＳ Ｐゴシック" charset="0"/>
            </a:endParaRPr>
          </a:p>
          <a:p>
            <a:pPr eaLnBrk="1" hangingPunct="1">
              <a:lnSpc>
                <a:spcPct val="25000"/>
              </a:lnSpc>
              <a:buFontTx/>
              <a:buNone/>
            </a:pPr>
            <a:endParaRPr lang="en-US" sz="2800">
              <a:latin typeface="Tahoma" charset="0"/>
              <a:ea typeface="ＭＳ Ｐゴシック" charset="0"/>
            </a:endParaRPr>
          </a:p>
        </p:txBody>
      </p:sp>
      <p:sp>
        <p:nvSpPr>
          <p:cNvPr id="37893" name="Rectangle 4"/>
          <p:cNvSpPr>
            <a:spLocks/>
          </p:cNvSpPr>
          <p:nvPr/>
        </p:nvSpPr>
        <p:spPr bwMode="auto">
          <a:xfrm>
            <a:off x="938213" y="4156075"/>
            <a:ext cx="18415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E609B87C-4B43-CF44-A601-6565CE5816FE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37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z="3200" i="1">
                <a:solidFill>
                  <a:schemeClr val="tx1"/>
                </a:solidFill>
                <a:latin typeface="Times" charset="0"/>
                <a:ea typeface="ＭＳ Ｐゴシック" charset="0"/>
              </a:rPr>
              <a:t>The National Lung Screening Trial. </a:t>
            </a:r>
            <a:br>
              <a:rPr lang="en-US" sz="3200" i="1">
                <a:solidFill>
                  <a:schemeClr val="tx1"/>
                </a:solidFill>
                <a:latin typeface="Times" charset="0"/>
                <a:ea typeface="ＭＳ Ｐゴシック" charset="0"/>
              </a:rPr>
            </a:br>
            <a:r>
              <a:rPr lang="en-US" sz="3200" i="1">
                <a:solidFill>
                  <a:schemeClr val="tx1"/>
                </a:solidFill>
                <a:latin typeface="Times" charset="0"/>
                <a:ea typeface="ＭＳ Ｐゴシック" charset="0"/>
              </a:rPr>
              <a:t>NEJM 2011; 365: 395-409.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447800"/>
            <a:ext cx="8915400" cy="5410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Results: 	        </a:t>
            </a:r>
            <a:r>
              <a:rPr lang="en-US" u="sng">
                <a:latin typeface="Tahoma" charset="0"/>
                <a:ea typeface="ＭＳ Ｐゴシック" charset="0"/>
              </a:rPr>
              <a:t>Chest CT</a:t>
            </a:r>
            <a:r>
              <a:rPr lang="en-US">
                <a:latin typeface="Tahoma" charset="0"/>
                <a:ea typeface="ＭＳ Ｐゴシック" charset="0"/>
              </a:rPr>
              <a:t>		</a:t>
            </a:r>
            <a:r>
              <a:rPr lang="en-US" u="sng">
                <a:latin typeface="Tahoma" charset="0"/>
                <a:ea typeface="ＭＳ Ｐゴシック" charset="0"/>
              </a:rPr>
              <a:t>Chest x-ray</a:t>
            </a:r>
          </a:p>
          <a:p>
            <a:pPr eaLnBrk="1" hangingPunct="1">
              <a:lnSpc>
                <a:spcPct val="25000"/>
              </a:lnSpc>
              <a:buFontTx/>
              <a:buNone/>
            </a:pPr>
            <a:endParaRPr lang="en-US" u="sng">
              <a:latin typeface="Tahoma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>
                <a:solidFill>
                  <a:schemeClr val="bg2"/>
                </a:solidFill>
                <a:latin typeface="Tahoma" charset="0"/>
                <a:ea typeface="ＭＳ Ｐゴシック" charset="0"/>
              </a:rPr>
              <a:t>Deaths per 100,000	    247		       309</a:t>
            </a:r>
          </a:p>
          <a:p>
            <a:pPr eaLnBrk="1" hangingPunct="1">
              <a:lnSpc>
                <a:spcPct val="65000"/>
              </a:lnSpc>
              <a:buFontTx/>
              <a:buNone/>
            </a:pPr>
            <a:r>
              <a:rPr lang="en-US" sz="2800">
                <a:solidFill>
                  <a:schemeClr val="bg2"/>
                </a:solidFill>
                <a:latin typeface="Tahoma" charset="0"/>
                <a:ea typeface="ＭＳ Ｐゴシック" charset="0"/>
              </a:rPr>
              <a:t>Person/years</a:t>
            </a:r>
          </a:p>
          <a:p>
            <a:pPr eaLnBrk="1" hangingPunct="1">
              <a:lnSpc>
                <a:spcPct val="20000"/>
              </a:lnSpc>
              <a:buFontTx/>
              <a:buNone/>
            </a:pPr>
            <a:endParaRPr lang="en-US" u="sng">
              <a:solidFill>
                <a:schemeClr val="bg2"/>
              </a:solidFill>
              <a:latin typeface="Tahoma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>
                <a:solidFill>
                  <a:schemeClr val="bg2"/>
                </a:solidFill>
                <a:latin typeface="Tahoma" charset="0"/>
                <a:ea typeface="ＭＳ Ｐゴシック" charset="0"/>
              </a:rPr>
              <a:t>Lung cancer deaths	    1.33%		     1.65%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>
                <a:solidFill>
                  <a:schemeClr val="bg2"/>
                </a:solidFill>
                <a:latin typeface="Tahoma" charset="0"/>
                <a:ea typeface="ＭＳ Ｐゴシック" charset="0"/>
              </a:rPr>
              <a:t>	       NNT			          312</a:t>
            </a:r>
            <a:endParaRPr lang="en-US">
              <a:latin typeface="Tahoma" charset="0"/>
              <a:ea typeface="ＭＳ Ｐゴシック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>
                <a:latin typeface="Tahoma" charset="0"/>
                <a:ea typeface="ＭＳ Ｐゴシック" charset="0"/>
              </a:rPr>
              <a:t>		  NNH      	&gt;1 in 3 false (+) CT scan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>
                <a:latin typeface="Tahoma" charset="0"/>
                <a:ea typeface="ＭＳ Ｐゴシック" charset="0"/>
              </a:rPr>
              <a:t>				     1 in 30 unnecessary surgery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>
                <a:latin typeface="Tahoma" charset="0"/>
                <a:ea typeface="ＭＳ Ｐゴシック" charset="0"/>
              </a:rPr>
              <a:t>				    </a:t>
            </a:r>
            <a:r>
              <a:rPr lang="en-US" sz="2800">
                <a:latin typeface="Tahoma" charset="0"/>
                <a:ea typeface="ＭＳ Ｐゴシック" charset="0"/>
              </a:rPr>
              <a:t>1 in 161 with surgical complication</a:t>
            </a:r>
            <a:endParaRPr lang="en-US" u="sng">
              <a:latin typeface="Tahoma" charset="0"/>
              <a:ea typeface="ＭＳ Ｐゴシック" charset="0"/>
            </a:endParaRPr>
          </a:p>
          <a:p>
            <a:pPr eaLnBrk="1" hangingPunct="1">
              <a:lnSpc>
                <a:spcPct val="25000"/>
              </a:lnSpc>
              <a:buFontTx/>
              <a:buNone/>
            </a:pPr>
            <a:endParaRPr lang="en-US" sz="2800">
              <a:latin typeface="Tahoma" charset="0"/>
              <a:ea typeface="ＭＳ Ｐゴシック" charset="0"/>
            </a:endParaRPr>
          </a:p>
        </p:txBody>
      </p:sp>
      <p:sp>
        <p:nvSpPr>
          <p:cNvPr id="38917" name="Rectangle 4"/>
          <p:cNvSpPr>
            <a:spLocks/>
          </p:cNvSpPr>
          <p:nvPr/>
        </p:nvSpPr>
        <p:spPr bwMode="auto">
          <a:xfrm>
            <a:off x="938213" y="4156075"/>
            <a:ext cx="18415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38918" name="Rectangle 5"/>
          <p:cNvSpPr>
            <a:spLocks/>
          </p:cNvSpPr>
          <p:nvPr/>
        </p:nvSpPr>
        <p:spPr bwMode="auto">
          <a:xfrm>
            <a:off x="914400" y="6019800"/>
            <a:ext cx="7394575" cy="579438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3200"/>
              <a:t>One of my favorite websites: TheNNT.com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60B57FB4-90C1-8D46-9FAC-431E7F58189E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38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458200" cy="1524000"/>
          </a:xfrm>
        </p:spPr>
        <p:txBody>
          <a:bodyPr/>
          <a:lstStyle/>
          <a:p>
            <a:pPr eaLnBrk="1" hangingPunct="1"/>
            <a:r>
              <a:rPr lang="en-US" sz="3600">
                <a:latin typeface="Times" charset="0"/>
                <a:ea typeface="ＭＳ Ｐゴシック" charset="0"/>
              </a:rPr>
              <a:t>Putting those risks into perspective….</a:t>
            </a:r>
            <a:endParaRPr lang="en-US">
              <a:latin typeface="Times" charset="0"/>
              <a:ea typeface="ＭＳ Ｐゴシック" charset="0"/>
            </a:endParaRPr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8229600" cy="5029200"/>
          </a:xfrm>
        </p:spPr>
        <p:txBody>
          <a:bodyPr/>
          <a:lstStyle/>
          <a:p>
            <a:pPr eaLnBrk="1" hangingPunct="1"/>
            <a:r>
              <a:rPr lang="en-US">
                <a:latin typeface="Tahoma" charset="0"/>
                <a:ea typeface="ＭＳ Ｐゴシック" charset="0"/>
              </a:rPr>
              <a:t>Chest CT group: 		26,722</a:t>
            </a:r>
          </a:p>
          <a:p>
            <a:pPr lvl="1" eaLnBrk="1" hangingPunct="1"/>
            <a:r>
              <a:rPr lang="en-US">
                <a:latin typeface="Tahoma" charset="0"/>
                <a:ea typeface="ＭＳ Ｐゴシック" charset="0"/>
              </a:rPr>
              <a:t>Any (+) test			10,448 (39.1%)</a:t>
            </a:r>
          </a:p>
          <a:p>
            <a:pPr lvl="1" eaLnBrk="1" hangingPunct="1"/>
            <a:r>
              <a:rPr lang="en-US">
                <a:latin typeface="Tahoma" charset="0"/>
                <a:ea typeface="ＭＳ Ｐゴシック" charset="0"/>
              </a:rPr>
              <a:t>Lung CA confirmed	     649 (3.6%)</a:t>
            </a:r>
          </a:p>
          <a:p>
            <a:pPr lvl="1" eaLnBrk="1" hangingPunct="1">
              <a:buFontTx/>
              <a:buNone/>
            </a:pPr>
            <a:r>
              <a:rPr lang="en-US">
                <a:latin typeface="Tahoma" charset="0"/>
                <a:ea typeface="ＭＳ Ｐゴシック" charset="0"/>
              </a:rPr>
              <a:t>	  		</a:t>
            </a:r>
            <a:r>
              <a:rPr lang="en-US" b="1" i="1">
                <a:solidFill>
                  <a:srgbClr val="D90416"/>
                </a:solidFill>
                <a:latin typeface="Tahoma" charset="0"/>
                <a:ea typeface="ＭＳ Ｐゴシック" charset="0"/>
              </a:rPr>
              <a:t>False (+) rate = 96.5%</a:t>
            </a:r>
          </a:p>
          <a:p>
            <a:pPr lvl="1" eaLnBrk="1" hangingPunct="1">
              <a:buFontTx/>
              <a:buNone/>
            </a:pPr>
            <a:r>
              <a:rPr lang="en-US">
                <a:latin typeface="Tahoma" charset="0"/>
                <a:ea typeface="ＭＳ Ｐゴシック" charset="0"/>
              </a:rPr>
              <a:t>	</a:t>
            </a:r>
            <a:r>
              <a:rPr lang="en-US">
                <a:latin typeface="Times" charset="0"/>
                <a:ea typeface="ＭＳ Ｐゴシック" charset="0"/>
              </a:rPr>
              <a:t>	</a:t>
            </a:r>
          </a:p>
        </p:txBody>
      </p:sp>
      <p:sp>
        <p:nvSpPr>
          <p:cNvPr id="39941" name="Rectangle 4"/>
          <p:cNvSpPr>
            <a:spLocks/>
          </p:cNvSpPr>
          <p:nvPr/>
        </p:nvSpPr>
        <p:spPr bwMode="auto">
          <a:xfrm>
            <a:off x="304800" y="4038600"/>
            <a:ext cx="8642350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3200">
                <a:latin typeface="Tahoma" charset="0"/>
              </a:rPr>
              <a:t>More CT</a:t>
            </a:r>
            <a:r>
              <a:rPr lang="ja-JP" altLang="en-US" sz="3200">
                <a:latin typeface="Arial" charset="0"/>
              </a:rPr>
              <a:t>’</a:t>
            </a:r>
            <a:r>
              <a:rPr lang="en-US" altLang="ja-JP" sz="3200">
                <a:latin typeface="Tahoma" charset="0"/>
              </a:rPr>
              <a:t>s, bronchoscopy, needle biopsy, ect….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057F61B6-9824-0A4F-911B-19B73CE90C82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39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1295400"/>
          </a:xfrm>
        </p:spPr>
        <p:txBody>
          <a:bodyPr/>
          <a:lstStyle/>
          <a:p>
            <a:pPr eaLnBrk="1" hangingPunct="1"/>
            <a:r>
              <a:rPr lang="en-US" sz="3200">
                <a:latin typeface="Times" charset="0"/>
                <a:ea typeface="ＭＳ Ｐゴシック" charset="0"/>
              </a:rPr>
              <a:t>What happens when you go after those </a:t>
            </a:r>
            <a:r>
              <a:rPr lang="ja-JP" altLang="en-US" sz="3200">
                <a:latin typeface="Arial" charset="0"/>
                <a:ea typeface="ＭＳ Ｐゴシック" charset="0"/>
              </a:rPr>
              <a:t>“</a:t>
            </a:r>
            <a:r>
              <a:rPr lang="en-US" altLang="ja-JP" sz="3200">
                <a:latin typeface="Times" charset="0"/>
                <a:ea typeface="ＭＳ Ｐゴシック" charset="0"/>
              </a:rPr>
              <a:t>nodules</a:t>
            </a:r>
            <a:r>
              <a:rPr lang="ja-JP" altLang="en-US" sz="3200">
                <a:latin typeface="Arial" charset="0"/>
                <a:ea typeface="ＭＳ Ｐゴシック" charset="0"/>
              </a:rPr>
              <a:t>”</a:t>
            </a:r>
            <a:r>
              <a:rPr lang="en-US" altLang="ja-JP" sz="3200">
                <a:latin typeface="Times" charset="0"/>
                <a:ea typeface="ＭＳ Ｐゴシック" charset="0"/>
              </a:rPr>
              <a:t> with needle transthoracic (CT) needle biopsy?</a:t>
            </a:r>
            <a:endParaRPr lang="en-US">
              <a:latin typeface="Times" charset="0"/>
              <a:ea typeface="ＭＳ Ｐゴシック" charset="0"/>
            </a:endParaRPr>
          </a:p>
        </p:txBody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828800"/>
            <a:ext cx="8382000" cy="4800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Methods: 15,865 pts with CT needle biopsy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From 2006 State Ambulatory Surgery Databases in California, NY, Michigan, FL</a:t>
            </a:r>
          </a:p>
          <a:p>
            <a:pPr eaLnBrk="1" hangingPunct="1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Results: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Pneumothorax		15.0%</a:t>
            </a:r>
          </a:p>
          <a:p>
            <a:pPr lvl="2" eaLnBrk="1" hangingPunct="1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Needing chest tube	  6.6% of all procedures</a:t>
            </a:r>
          </a:p>
          <a:p>
            <a:pPr lvl="2" eaLnBrk="1" hangingPunct="1">
              <a:lnSpc>
                <a:spcPct val="90000"/>
              </a:lnSpc>
              <a:buFontTx/>
              <a:buNone/>
            </a:pPr>
            <a:r>
              <a:rPr lang="en-US">
                <a:latin typeface="Tahoma" charset="0"/>
                <a:ea typeface="ＭＳ Ｐゴシック" charset="0"/>
              </a:rPr>
              <a:t>			    </a:t>
            </a:r>
            <a:r>
              <a:rPr lang="en-US" b="1">
                <a:solidFill>
                  <a:srgbClr val="D90416"/>
                </a:solidFill>
                <a:latin typeface="Tahoma" charset="0"/>
                <a:ea typeface="ＭＳ Ｐゴシック" charset="0"/>
              </a:rPr>
              <a:t>NNH = 6.6 and 15</a:t>
            </a:r>
            <a:r>
              <a:rPr lang="en-US">
                <a:latin typeface="Tahoma" charset="0"/>
                <a:ea typeface="ＭＳ Ｐゴシック" charset="0"/>
              </a:rPr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Hemorrhage			1.0%</a:t>
            </a:r>
          </a:p>
          <a:p>
            <a:pPr lvl="2" eaLnBrk="1" hangingPunct="1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Needing transfusion	 17% of </a:t>
            </a:r>
            <a:r>
              <a:rPr lang="ja-JP" altLang="en-US">
                <a:latin typeface="Arial" charset="0"/>
                <a:ea typeface="ＭＳ Ｐゴシック" charset="0"/>
              </a:rPr>
              <a:t>“</a:t>
            </a:r>
            <a:r>
              <a:rPr lang="en-US" altLang="ja-JP">
                <a:latin typeface="Tahoma" charset="0"/>
                <a:ea typeface="ＭＳ Ｐゴシック" charset="0"/>
              </a:rPr>
              <a:t>hemorrhages</a:t>
            </a:r>
            <a:r>
              <a:rPr lang="ja-JP" altLang="en-US">
                <a:latin typeface="Arial" charset="0"/>
                <a:ea typeface="ＭＳ Ｐゴシック" charset="0"/>
              </a:rPr>
              <a:t>”</a:t>
            </a:r>
            <a:r>
              <a:rPr lang="en-US" altLang="ja-JP">
                <a:latin typeface="Tahoma" charset="0"/>
                <a:ea typeface="ＭＳ Ｐゴシック" charset="0"/>
              </a:rPr>
              <a:t>	  </a:t>
            </a:r>
            <a:endParaRPr lang="en-US">
              <a:latin typeface="Times" charset="0"/>
              <a:ea typeface="ＭＳ Ｐゴシック" charset="0"/>
            </a:endParaRPr>
          </a:p>
        </p:txBody>
      </p:sp>
      <p:sp>
        <p:nvSpPr>
          <p:cNvPr id="40965" name="Rectangle 4"/>
          <p:cNvSpPr>
            <a:spLocks/>
          </p:cNvSpPr>
          <p:nvPr/>
        </p:nvSpPr>
        <p:spPr bwMode="auto">
          <a:xfrm>
            <a:off x="990600" y="6096000"/>
            <a:ext cx="7070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400" i="1">
                <a:latin typeface="Times" charset="0"/>
              </a:rPr>
              <a:t>Weiner RS, et al. Ann of Intern Med 2011; 155: 137-144</a:t>
            </a:r>
            <a:endParaRPr lang="en-US" sz="2000">
              <a:latin typeface="Times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173EBC2D-7790-474C-81C4-72C76895F8C4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4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u="sng" dirty="0">
                <a:latin typeface="Times" charset="0"/>
                <a:ea typeface="ＭＳ Ｐゴシック" charset="0"/>
              </a:rPr>
              <a:t>Atrial fibrillation Management</a:t>
            </a:r>
            <a:endParaRPr lang="en-US" dirty="0">
              <a:latin typeface="Times" charset="0"/>
              <a:ea typeface="ＭＳ Ｐゴシック" charset="0"/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</a:rPr>
              <a:t>Who gets anticoagulation?</a:t>
            </a:r>
          </a:p>
          <a:p>
            <a:pPr eaLnBrk="1" hangingPunct="1">
              <a:lnSpc>
                <a:spcPct val="40000"/>
              </a:lnSpc>
              <a:buFontTx/>
              <a:buNone/>
            </a:pPr>
            <a:endParaRPr lang="en-US">
              <a:latin typeface="Arial" charset="0"/>
              <a:ea typeface="ＭＳ Ｐゴシック" charset="0"/>
            </a:endParaRPr>
          </a:p>
          <a:p>
            <a:pPr eaLnBrk="1" hangingPunct="1"/>
            <a:r>
              <a:rPr lang="en-US">
                <a:latin typeface="Arial" charset="0"/>
                <a:ea typeface="ＭＳ Ｐゴシック" charset="0"/>
              </a:rPr>
              <a:t>Who is at risk for hemorrhages?</a:t>
            </a:r>
          </a:p>
          <a:p>
            <a:pPr eaLnBrk="1" hangingPunct="1">
              <a:lnSpc>
                <a:spcPct val="40000"/>
              </a:lnSpc>
            </a:pPr>
            <a:endParaRPr lang="en-US">
              <a:latin typeface="Arial" charset="0"/>
              <a:ea typeface="ＭＳ Ｐゴシック" charset="0"/>
            </a:endParaRPr>
          </a:p>
          <a:p>
            <a:pPr eaLnBrk="1" hangingPunct="1"/>
            <a:r>
              <a:rPr lang="en-US">
                <a:latin typeface="Arial" charset="0"/>
                <a:ea typeface="ＭＳ Ｐゴシック" charset="0"/>
              </a:rPr>
              <a:t>And is dabigatran (Pradaxa) everything its cracked up to be?</a:t>
            </a:r>
            <a:r>
              <a:rPr lang="en-US">
                <a:latin typeface="Times" charset="0"/>
                <a:ea typeface="ＭＳ Ｐゴシック" charset="0"/>
              </a:rPr>
              <a:t>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6"/>
          <p:cNvSpPr>
            <a:spLocks noGrp="1"/>
          </p:cNvSpPr>
          <p:nvPr>
            <p:ph type="ctrTitle" idx="4294967295"/>
          </p:nvPr>
        </p:nvSpPr>
        <p:spPr>
          <a:xfrm>
            <a:off x="685800" y="533400"/>
            <a:ext cx="7772400" cy="1470025"/>
          </a:xfrm>
        </p:spPr>
        <p:txBody>
          <a:bodyPr/>
          <a:lstStyle/>
          <a:p>
            <a:r>
              <a:rPr lang="en-US">
                <a:latin typeface="Times" charset="0"/>
                <a:ea typeface="ＭＳ Ｐゴシック" charset="0"/>
              </a:rPr>
              <a:t>Not another infectious disease guideline!</a:t>
            </a:r>
          </a:p>
        </p:txBody>
      </p:sp>
      <p:sp>
        <p:nvSpPr>
          <p:cNvPr id="41987" name="Subtitle 7"/>
          <p:cNvSpPr>
            <a:spLocks noGrp="1"/>
          </p:cNvSpPr>
          <p:nvPr>
            <p:ph type="subTitle" idx="4294967295"/>
          </p:nvPr>
        </p:nvSpPr>
        <p:spPr>
          <a:xfrm>
            <a:off x="457200" y="2514600"/>
            <a:ext cx="8305800" cy="17526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sz="2000" b="1">
                <a:latin typeface="Times" charset="0"/>
                <a:ea typeface="ＭＳ Ｐゴシック" charset="0"/>
              </a:rPr>
              <a:t>Urinary Tract Infection: Clinical Practice Guideline for the Diagnosis and Management of the Initial UTI in Febrile Infants and Children 2 to 24 Months </a:t>
            </a:r>
          </a:p>
          <a:p>
            <a:pPr marL="0" indent="0">
              <a:buFontTx/>
              <a:buNone/>
            </a:pPr>
            <a:r>
              <a:rPr lang="en-US" sz="1400">
                <a:latin typeface="Times" charset="0"/>
                <a:ea typeface="ＭＳ Ｐゴシック" charset="0"/>
              </a:rPr>
              <a:t>SUBCOMMITTEE ON QUALITY IMPROVEMENT AND STEERING MANAGEMENT SUBCOMMITTEE ON URINARY TRACT INFECTION and STEERING</a:t>
            </a:r>
          </a:p>
          <a:p>
            <a:pPr marL="0" indent="0">
              <a:buFontTx/>
              <a:buNone/>
            </a:pPr>
            <a:r>
              <a:rPr lang="en-US" sz="2000" i="1">
                <a:latin typeface="Times" charset="0"/>
                <a:ea typeface="ＭＳ Ｐゴシック" charset="0"/>
              </a:rPr>
              <a:t>Pediatrics</a:t>
            </a:r>
            <a:r>
              <a:rPr lang="en-US" sz="2000">
                <a:latin typeface="Times" charset="0"/>
                <a:ea typeface="ＭＳ Ｐゴシック" charset="0"/>
              </a:rPr>
              <a:t>; originally published online August 28, 2011;DOI: 10.1542/peds.2011-1330</a:t>
            </a:r>
            <a:endParaRPr lang="en-US">
              <a:latin typeface="Times" charset="0"/>
              <a:ea typeface="ＭＳ Ｐゴシック" charset="0"/>
            </a:endParaRPr>
          </a:p>
        </p:txBody>
      </p:sp>
      <p:sp>
        <p:nvSpPr>
          <p:cNvPr id="41988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r"/>
            <a:fld id="{CF0D1709-42EC-0E42-9F9C-A37140218AE3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 algn="r"/>
              <a:t>40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>
                <a:latin typeface="Times" charset="0"/>
                <a:ea typeface="ＭＳ Ｐゴシック" charset="0"/>
              </a:rPr>
              <a:t>What we know?</a:t>
            </a:r>
          </a:p>
        </p:txBody>
      </p:sp>
      <p:sp>
        <p:nvSpPr>
          <p:cNvPr id="43011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>
                <a:latin typeface="Times" charset="0"/>
                <a:ea typeface="ＭＳ Ｐゴシック" charset="0"/>
              </a:rPr>
              <a:t>Treatment and diagnosis is all over the place.</a:t>
            </a:r>
          </a:p>
          <a:p>
            <a:r>
              <a:rPr lang="en-US">
                <a:latin typeface="Times" charset="0"/>
                <a:ea typeface="ＭＳ Ｐゴシック" charset="0"/>
              </a:rPr>
              <a:t>Workup after 1</a:t>
            </a:r>
            <a:r>
              <a:rPr lang="en-US" baseline="30000">
                <a:latin typeface="Times" charset="0"/>
                <a:ea typeface="ＭＳ Ｐゴシック" charset="0"/>
              </a:rPr>
              <a:t>st</a:t>
            </a:r>
            <a:r>
              <a:rPr lang="en-US">
                <a:latin typeface="Times" charset="0"/>
                <a:ea typeface="ＭＳ Ｐゴシック" charset="0"/>
              </a:rPr>
              <a:t> episode?</a:t>
            </a:r>
          </a:p>
          <a:p>
            <a:r>
              <a:rPr lang="en-US">
                <a:latin typeface="Times" charset="0"/>
                <a:ea typeface="ＭＳ Ｐゴシック" charset="0"/>
              </a:rPr>
              <a:t>Workup after 2</a:t>
            </a:r>
            <a:r>
              <a:rPr lang="en-US" baseline="30000">
                <a:latin typeface="Times" charset="0"/>
                <a:ea typeface="ＭＳ Ｐゴシック" charset="0"/>
              </a:rPr>
              <a:t>nd</a:t>
            </a:r>
            <a:r>
              <a:rPr lang="en-US">
                <a:latin typeface="Times" charset="0"/>
                <a:ea typeface="ＭＳ Ｐゴシック" charset="0"/>
              </a:rPr>
              <a:t> episode?</a:t>
            </a:r>
          </a:p>
          <a:p>
            <a:r>
              <a:rPr lang="en-US">
                <a:latin typeface="Times" charset="0"/>
                <a:ea typeface="ＭＳ Ｐゴシック" charset="0"/>
              </a:rPr>
              <a:t>And what workup should be done.</a:t>
            </a:r>
          </a:p>
          <a:p>
            <a:endParaRPr lang="en-US">
              <a:latin typeface="Times" charset="0"/>
              <a:ea typeface="ＭＳ Ｐゴシック" charset="0"/>
            </a:endParaRPr>
          </a:p>
          <a:p>
            <a:endParaRPr lang="en-US">
              <a:latin typeface="Times" charset="0"/>
              <a:ea typeface="ＭＳ Ｐゴシック" charset="0"/>
            </a:endParaRPr>
          </a:p>
        </p:txBody>
      </p:sp>
      <p:sp>
        <p:nvSpPr>
          <p:cNvPr id="43012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r"/>
            <a:fld id="{D79DB0B3-686E-DB43-80C9-68C15BFB114F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 algn="r"/>
              <a:t>41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>
                <a:latin typeface="Times" charset="0"/>
                <a:ea typeface="ＭＳ Ｐゴシック" charset="0"/>
              </a:rPr>
              <a:t>Some answers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>
                <a:latin typeface="Times" charset="0"/>
                <a:ea typeface="ＭＳ Ｐゴシック" charset="0"/>
              </a:rPr>
              <a:t>Analysis of medical literature.</a:t>
            </a:r>
          </a:p>
          <a:p>
            <a:r>
              <a:rPr lang="en-US">
                <a:latin typeface="Times" charset="0"/>
                <a:ea typeface="ＭＳ Ｐゴシック" charset="0"/>
              </a:rPr>
              <a:t>UTI defined as pyuria and at least 50,000 cfu</a:t>
            </a:r>
          </a:p>
        </p:txBody>
      </p:sp>
      <p:sp>
        <p:nvSpPr>
          <p:cNvPr id="44036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r"/>
            <a:fld id="{AED5DB6D-F1D9-584D-91E5-4F78264851F1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 algn="r"/>
              <a:t>42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>
                <a:latin typeface="Times" charset="0"/>
                <a:ea typeface="ＭＳ Ｐゴシック" charset="0"/>
              </a:rPr>
              <a:t>What do they recommend?</a:t>
            </a:r>
          </a:p>
        </p:txBody>
      </p:sp>
      <p:sp>
        <p:nvSpPr>
          <p:cNvPr id="45059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sz="2800">
                <a:latin typeface="Times" charset="0"/>
                <a:ea typeface="ＭＳ Ｐゴシック" charset="0"/>
              </a:rPr>
              <a:t>US for all children after first </a:t>
            </a:r>
            <a:r>
              <a:rPr lang="en-US" sz="2800" b="1" i="1">
                <a:latin typeface="Times" charset="0"/>
                <a:ea typeface="ＭＳ Ｐゴシック" charset="0"/>
              </a:rPr>
              <a:t>febrile </a:t>
            </a:r>
            <a:r>
              <a:rPr lang="en-US" sz="2800">
                <a:latin typeface="Times" charset="0"/>
                <a:ea typeface="ＭＳ Ｐゴシック" charset="0"/>
              </a:rPr>
              <a:t>UTI (Level of evidence: </a:t>
            </a:r>
            <a:r>
              <a:rPr lang="en-US" sz="2800" b="1">
                <a:latin typeface="Times" charset="0"/>
                <a:ea typeface="ＭＳ Ｐゴシック" charset="0"/>
              </a:rPr>
              <a:t>C)</a:t>
            </a:r>
            <a:r>
              <a:rPr lang="en-US" sz="2800">
                <a:latin typeface="Times" charset="0"/>
                <a:ea typeface="ＭＳ Ｐゴシック" charset="0"/>
              </a:rPr>
              <a:t>.</a:t>
            </a:r>
          </a:p>
          <a:p>
            <a:r>
              <a:rPr lang="en-US" sz="2800" b="1">
                <a:latin typeface="Times" charset="0"/>
                <a:ea typeface="ＭＳ Ｐゴシック" charset="0"/>
              </a:rPr>
              <a:t>NO </a:t>
            </a:r>
            <a:r>
              <a:rPr lang="en-US" sz="2800">
                <a:latin typeface="Times" charset="0"/>
                <a:ea typeface="ＭＳ Ｐゴシック" charset="0"/>
              </a:rPr>
              <a:t>VCUG unless US shows scarring of kidneys, hydronephrosis, etc. (Level of evidence: </a:t>
            </a:r>
            <a:r>
              <a:rPr lang="en-US" sz="2800" b="1">
                <a:latin typeface="Times" charset="0"/>
                <a:ea typeface="ＭＳ Ｐゴシック" charset="0"/>
              </a:rPr>
              <a:t>B)</a:t>
            </a:r>
            <a:r>
              <a:rPr lang="en-US" sz="2800">
                <a:latin typeface="Times" charset="0"/>
                <a:ea typeface="ＭＳ Ｐゴシック" charset="0"/>
              </a:rPr>
              <a:t> </a:t>
            </a:r>
          </a:p>
          <a:p>
            <a:r>
              <a:rPr lang="en-US" sz="2800">
                <a:latin typeface="Times" charset="0"/>
                <a:ea typeface="ＭＳ Ｐゴシック" charset="0"/>
              </a:rPr>
              <a:t>Modelling: Only 1:100 will have grade V</a:t>
            </a:r>
          </a:p>
          <a:p>
            <a:r>
              <a:rPr lang="en-US" sz="2800" b="1">
                <a:latin typeface="Times" charset="0"/>
                <a:ea typeface="ＭＳ Ｐゴシック" charset="0"/>
              </a:rPr>
              <a:t>NO </a:t>
            </a:r>
            <a:r>
              <a:rPr lang="en-US" sz="2800">
                <a:latin typeface="Times" charset="0"/>
                <a:ea typeface="ＭＳ Ｐゴシック" charset="0"/>
              </a:rPr>
              <a:t>prophylactic antibiotics if grade I-IV reflux (Level of evidence: ??? But RCT)</a:t>
            </a:r>
            <a:endParaRPr lang="en-US" sz="2800" b="1">
              <a:latin typeface="Times" charset="0"/>
              <a:ea typeface="ＭＳ Ｐゴシック" charset="0"/>
            </a:endParaRPr>
          </a:p>
        </p:txBody>
      </p:sp>
      <p:sp>
        <p:nvSpPr>
          <p:cNvPr id="45060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r"/>
            <a:fld id="{306C388A-E6B4-0548-82D3-4FA3E81F9462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 algn="r"/>
              <a:t>43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3E493B8A-FFAF-4344-B144-6565B2368DA9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44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u="sng">
                <a:latin typeface="Times" charset="0"/>
                <a:ea typeface="ＭＳ Ｐゴシック" charset="0"/>
              </a:rPr>
              <a:t>VI. The potential PE patient…</a:t>
            </a:r>
            <a:endParaRPr lang="en-US">
              <a:latin typeface="Times" charset="0"/>
              <a:ea typeface="ＭＳ Ｐゴシック" charset="0"/>
            </a:endParaRPr>
          </a:p>
        </p:txBody>
      </p:sp>
      <p:sp>
        <p:nvSpPr>
          <p:cNvPr id="46084" name="Rectangle 4"/>
          <p:cNvSpPr>
            <a:spLocks/>
          </p:cNvSpPr>
          <p:nvPr/>
        </p:nvSpPr>
        <p:spPr bwMode="auto">
          <a:xfrm>
            <a:off x="533400" y="1752600"/>
            <a:ext cx="8153400" cy="1200150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buFont typeface="Times" charset="0"/>
              <a:buChar char="•"/>
            </a:pPr>
            <a:r>
              <a:rPr lang="en-US" sz="3600"/>
              <a:t>The problem: excessive CT utilization</a:t>
            </a:r>
          </a:p>
          <a:p>
            <a:pPr algn="l">
              <a:buFont typeface="Times" charset="0"/>
              <a:buChar char="•"/>
            </a:pPr>
            <a:r>
              <a:rPr lang="en-US" sz="3600"/>
              <a:t>The answer: Risk stratification</a:t>
            </a:r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2000" y="4267200"/>
            <a:ext cx="7467600" cy="1524000"/>
          </a:xfrm>
          <a:solidFill>
            <a:srgbClr val="FFFF99"/>
          </a:solidFill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</a:rPr>
              <a:t>Last year: Well</a:t>
            </a:r>
            <a:r>
              <a:rPr lang="ja-JP" altLang="en-US">
                <a:latin typeface="Arial" charset="0"/>
                <a:ea typeface="ＭＳ Ｐゴシック" charset="0"/>
              </a:rPr>
              <a:t>’</a:t>
            </a:r>
            <a:r>
              <a:rPr lang="en-US" altLang="ja-JP">
                <a:latin typeface="Arial" charset="0"/>
                <a:ea typeface="ＭＳ Ｐゴシック" charset="0"/>
              </a:rPr>
              <a:t>s Criteria</a:t>
            </a:r>
          </a:p>
          <a:p>
            <a:pPr eaLnBrk="1" hangingPunct="1"/>
            <a:r>
              <a:rPr lang="en-US">
                <a:latin typeface="Arial" charset="0"/>
                <a:ea typeface="ＭＳ Ｐゴシック" charset="0"/>
              </a:rPr>
              <a:t>This year: PERC Rule</a:t>
            </a:r>
            <a:endParaRPr lang="en-US">
              <a:latin typeface="Times" charset="0"/>
              <a:ea typeface="ＭＳ Ｐゴシック" charset="0"/>
            </a:endParaRPr>
          </a:p>
        </p:txBody>
      </p:sp>
      <p:sp>
        <p:nvSpPr>
          <p:cNvPr id="46086" name="Rectangle 6"/>
          <p:cNvSpPr>
            <a:spLocks/>
          </p:cNvSpPr>
          <p:nvPr/>
        </p:nvSpPr>
        <p:spPr bwMode="auto">
          <a:xfrm>
            <a:off x="1830388" y="3352800"/>
            <a:ext cx="476250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/>
              <a:t>How to risk stratify?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752600"/>
            <a:ext cx="3783012" cy="3863975"/>
          </a:xfrm>
        </p:spPr>
        <p:txBody>
          <a:bodyPr rIns="35717"/>
          <a:lstStyle/>
          <a:p>
            <a:pPr marL="0" indent="0" eaLnBrk="1" hangingPunct="1">
              <a:buFontTx/>
              <a:buNone/>
            </a:pPr>
            <a:endParaRPr lang="en-US" sz="4400" u="sng">
              <a:latin typeface="Times" charset="0"/>
              <a:ea typeface="ＭＳ Ｐゴシック" charset="0"/>
            </a:endParaRPr>
          </a:p>
          <a:p>
            <a:pPr marL="0" lvl="1" indent="0" eaLnBrk="1" hangingPunct="1">
              <a:lnSpc>
                <a:spcPct val="50000"/>
              </a:lnSpc>
            </a:pPr>
            <a:r>
              <a:rPr lang="en-US" sz="3200">
                <a:latin typeface="Times" charset="0"/>
                <a:ea typeface="ＭＳ Ｐゴシック" charset="0"/>
              </a:rPr>
              <a:t> 75 million in 2009</a:t>
            </a:r>
          </a:p>
          <a:p>
            <a:pPr marL="0" lvl="1" indent="0" eaLnBrk="1" hangingPunct="1">
              <a:lnSpc>
                <a:spcPct val="50000"/>
              </a:lnSpc>
              <a:buFontTx/>
              <a:buNone/>
            </a:pPr>
            <a:endParaRPr lang="en-US" sz="3200">
              <a:latin typeface="Times" charset="0"/>
              <a:ea typeface="ＭＳ Ｐゴシック" charset="0"/>
            </a:endParaRPr>
          </a:p>
          <a:p>
            <a:pPr marL="0" lvl="1" indent="0" eaLnBrk="1" hangingPunct="1"/>
            <a:r>
              <a:rPr lang="en-US" sz="3200">
                <a:latin typeface="Times" charset="0"/>
                <a:ea typeface="ＭＳ Ｐゴシック" charset="0"/>
              </a:rPr>
              <a:t>- 7% (5 million) </a:t>
            </a:r>
          </a:p>
          <a:p>
            <a:pPr marL="0" lvl="1" indent="0" eaLnBrk="1" hangingPunct="1">
              <a:lnSpc>
                <a:spcPct val="65000"/>
              </a:lnSpc>
              <a:buFontTx/>
              <a:buNone/>
            </a:pPr>
            <a:r>
              <a:rPr lang="en-US" sz="3200">
                <a:latin typeface="Times" charset="0"/>
                <a:ea typeface="ＭＳ Ｐゴシック" charset="0"/>
              </a:rPr>
              <a:t>    in children</a:t>
            </a:r>
          </a:p>
          <a:p>
            <a:pPr marL="0" lvl="1" indent="0" eaLnBrk="1" hangingPunct="1">
              <a:lnSpc>
                <a:spcPct val="40000"/>
              </a:lnSpc>
              <a:buFontTx/>
              <a:buNone/>
            </a:pPr>
            <a:endParaRPr lang="en-US" sz="3200">
              <a:latin typeface="Times" charset="0"/>
              <a:ea typeface="ＭＳ Ｐゴシック" charset="0"/>
            </a:endParaRPr>
          </a:p>
          <a:p>
            <a:pPr marL="0" lvl="1" indent="0" eaLnBrk="1" hangingPunct="1"/>
            <a:r>
              <a:rPr lang="en-US" sz="3200">
                <a:latin typeface="Times" charset="0"/>
                <a:ea typeface="ＭＳ Ｐゴシック" charset="0"/>
              </a:rPr>
              <a:t>-60% are women</a:t>
            </a:r>
            <a:endParaRPr lang="en-US" sz="4000">
              <a:latin typeface="Times" charset="0"/>
              <a:ea typeface="ＭＳ Ｐゴシック" charset="0"/>
            </a:endParaRPr>
          </a:p>
        </p:txBody>
      </p:sp>
      <p:pic>
        <p:nvPicPr>
          <p:cNvPr id="47107" name="Picture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8425" y="1676400"/>
            <a:ext cx="5072063" cy="451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8" name="Rectangle 5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sz="5400">
                <a:latin typeface="Times" charset="0"/>
                <a:ea typeface="ＭＳ Ｐゴシック" charset="0"/>
              </a:rPr>
              <a:t>CT use in USA</a:t>
            </a:r>
            <a:endParaRPr lang="en-US" sz="6000" u="sng">
              <a:latin typeface="Times" charset="0"/>
              <a:ea typeface="ＭＳ Ｐゴシック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FC7EBCAC-B673-254C-9F6E-746116FF5E98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46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</a:rPr>
              <a:t>CT scan and radiation risks</a:t>
            </a:r>
          </a:p>
        </p:txBody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9144000" cy="5257800"/>
          </a:xfrm>
        </p:spPr>
        <p:txBody>
          <a:bodyPr/>
          <a:lstStyle/>
          <a:p>
            <a:pPr eaLnBrk="1" hangingPunct="1"/>
            <a:r>
              <a:rPr lang="en-US" sz="2800">
                <a:latin typeface="Arial" charset="0"/>
                <a:ea typeface="ＭＳ Ｐゴシック" charset="0"/>
              </a:rPr>
              <a:t>Children/young adults: greater Cancer risk </a:t>
            </a:r>
          </a:p>
          <a:p>
            <a:pPr lvl="1" eaLnBrk="1" hangingPunct="1"/>
            <a:r>
              <a:rPr lang="en-US" sz="2400">
                <a:latin typeface="Arial" charset="0"/>
                <a:ea typeface="ＭＳ Ｐゴシック" charset="0"/>
              </a:rPr>
              <a:t>tissues are more radiosensitive</a:t>
            </a:r>
          </a:p>
          <a:p>
            <a:pPr lvl="1" eaLnBrk="1" hangingPunct="1"/>
            <a:r>
              <a:rPr lang="en-US" sz="2400">
                <a:latin typeface="Arial" charset="0"/>
                <a:ea typeface="ＭＳ Ｐゴシック" charset="0"/>
              </a:rPr>
              <a:t>more years of life to develop radiation induced cancer</a:t>
            </a:r>
            <a:endParaRPr lang="en-US">
              <a:latin typeface="Arial" charset="0"/>
              <a:ea typeface="ＭＳ Ｐゴシック" charset="0"/>
            </a:endParaRPr>
          </a:p>
          <a:p>
            <a:pPr eaLnBrk="1" hangingPunct="1">
              <a:lnSpc>
                <a:spcPct val="50000"/>
              </a:lnSpc>
            </a:pPr>
            <a:endParaRPr lang="en-US" sz="2800">
              <a:latin typeface="Arial" charset="0"/>
              <a:ea typeface="ＭＳ Ｐゴシック" charset="0"/>
            </a:endParaRPr>
          </a:p>
          <a:p>
            <a:pPr eaLnBrk="1" hangingPunct="1"/>
            <a:r>
              <a:rPr lang="en-US" sz="2800">
                <a:latin typeface="Arial" charset="0"/>
                <a:ea typeface="ＭＳ Ｐゴシック" charset="0"/>
              </a:rPr>
              <a:t>Est. lifetime risk of cancer from one 64 slice Chest CT </a:t>
            </a:r>
            <a:endParaRPr lang="en-US">
              <a:latin typeface="Times" charset="0"/>
              <a:ea typeface="ＭＳ Ｐゴシック" charset="0"/>
            </a:endParaRPr>
          </a:p>
          <a:p>
            <a:pPr lvl="1" eaLnBrk="1" hangingPunct="1"/>
            <a:r>
              <a:rPr lang="en-US" b="1">
                <a:latin typeface="Arial" charset="0"/>
                <a:ea typeface="ＭＳ Ｐゴシック" charset="0"/>
              </a:rPr>
              <a:t>20 y/o female = 1 in 142</a:t>
            </a:r>
          </a:p>
          <a:p>
            <a:pPr lvl="1" eaLnBrk="1" hangingPunct="1"/>
            <a:r>
              <a:rPr lang="en-US" b="1">
                <a:latin typeface="Arial" charset="0"/>
                <a:ea typeface="ＭＳ Ｐゴシック" charset="0"/>
              </a:rPr>
              <a:t>40 y/o female = 1 in 284</a:t>
            </a:r>
          </a:p>
          <a:p>
            <a:pPr lvl="1" eaLnBrk="1" hangingPunct="1"/>
            <a:r>
              <a:rPr lang="en-US" b="1">
                <a:latin typeface="Arial" charset="0"/>
                <a:ea typeface="ＭＳ Ｐゴシック" charset="0"/>
              </a:rPr>
              <a:t>60 y/o female = 1 in 466</a:t>
            </a:r>
          </a:p>
          <a:p>
            <a:pPr lvl="1" eaLnBrk="1" hangingPunct="1"/>
            <a:r>
              <a:rPr lang="en-US" b="1">
                <a:latin typeface="Arial" charset="0"/>
                <a:ea typeface="ＭＳ Ｐゴシック" charset="0"/>
              </a:rPr>
              <a:t>80 y/o female = 1 in 1338</a:t>
            </a:r>
            <a:endParaRPr lang="en-US">
              <a:latin typeface="Times" charset="0"/>
              <a:ea typeface="ＭＳ Ｐゴシック" charset="0"/>
            </a:endParaRPr>
          </a:p>
          <a:p>
            <a:pPr lvl="1" eaLnBrk="1" hangingPunct="1"/>
            <a:endParaRPr lang="en-US" sz="2400">
              <a:latin typeface="Times" charset="0"/>
              <a:ea typeface="ＭＳ Ｐゴシック" charset="0"/>
            </a:endParaRPr>
          </a:p>
        </p:txBody>
      </p:sp>
      <p:sp>
        <p:nvSpPr>
          <p:cNvPr id="48133" name="Rectangle 4"/>
          <p:cNvSpPr>
            <a:spLocks noChangeArrowheads="1"/>
          </p:cNvSpPr>
          <p:nvPr/>
        </p:nvSpPr>
        <p:spPr bwMode="auto">
          <a:xfrm>
            <a:off x="5834063" y="38004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endParaRPr lang="en-US" sz="2400">
              <a:solidFill>
                <a:schemeClr val="tx1"/>
              </a:solidFill>
              <a:latin typeface="Times" charset="0"/>
              <a:ea typeface="ＭＳ Ｐゴシック" charset="0"/>
            </a:endParaRPr>
          </a:p>
        </p:txBody>
      </p:sp>
      <p:pic>
        <p:nvPicPr>
          <p:cNvPr id="4813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519488"/>
            <a:ext cx="3657600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5" name="Rectangle 7"/>
          <p:cNvSpPr>
            <a:spLocks/>
          </p:cNvSpPr>
          <p:nvPr/>
        </p:nvSpPr>
        <p:spPr bwMode="auto">
          <a:xfrm>
            <a:off x="0" y="5791200"/>
            <a:ext cx="561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400" i="1">
                <a:solidFill>
                  <a:schemeClr val="tx1"/>
                </a:solidFill>
                <a:latin typeface="Times" charset="0"/>
                <a:ea typeface="ＭＳ Ｐゴシック" charset="0"/>
              </a:rPr>
              <a:t>Einstein AJ, et al. JAMA 2007; 298: 317-23.</a:t>
            </a:r>
            <a:endParaRPr lang="en-US" sz="2800" i="1">
              <a:solidFill>
                <a:schemeClr val="tx1"/>
              </a:solidFill>
              <a:latin typeface="Times" charset="0"/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77D6A481-3D4B-9C44-ABBC-1BBE0E8B214E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47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9155" name="Rectangle 2"/>
          <p:cNvSpPr>
            <a:spLocks noChangeArrowheads="1"/>
          </p:cNvSpPr>
          <p:nvPr/>
        </p:nvSpPr>
        <p:spPr bwMode="auto">
          <a:xfrm>
            <a:off x="914400" y="304800"/>
            <a:ext cx="67373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sz="3600" u="sng">
                <a:solidFill>
                  <a:schemeClr val="tx1"/>
                </a:solidFill>
                <a:latin typeface="Times" charset="0"/>
                <a:ea typeface="ＭＳ Ｐゴシック" charset="0"/>
              </a:rPr>
              <a:t>Wells Clinical Prediction Rules for:</a:t>
            </a:r>
            <a:endParaRPr lang="en-US" sz="2400">
              <a:solidFill>
                <a:schemeClr val="tx1"/>
              </a:solidFill>
              <a:latin typeface="Times" charset="0"/>
              <a:ea typeface="ＭＳ Ｐゴシック" charset="0"/>
            </a:endParaRPr>
          </a:p>
        </p:txBody>
      </p:sp>
      <p:sp>
        <p:nvSpPr>
          <p:cNvPr id="49156" name="Rectangle 3"/>
          <p:cNvSpPr>
            <a:spLocks noChangeArrowheads="1"/>
          </p:cNvSpPr>
          <p:nvPr/>
        </p:nvSpPr>
        <p:spPr bwMode="auto">
          <a:xfrm>
            <a:off x="7696200" y="228600"/>
            <a:ext cx="7762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sz="4000" u="sng">
                <a:solidFill>
                  <a:schemeClr val="tx1"/>
                </a:solidFill>
                <a:latin typeface="Times" charset="0"/>
                <a:ea typeface="ＭＳ Ｐゴシック" charset="0"/>
              </a:rPr>
              <a:t>PE</a:t>
            </a:r>
            <a:endParaRPr lang="en-US" sz="2400">
              <a:solidFill>
                <a:schemeClr val="tx1"/>
              </a:solidFill>
              <a:latin typeface="Times" charset="0"/>
              <a:ea typeface="ＭＳ Ｐゴシック" charset="0"/>
            </a:endParaRPr>
          </a:p>
        </p:txBody>
      </p:sp>
      <p:sp>
        <p:nvSpPr>
          <p:cNvPr id="201732" name="Rectangle 4"/>
          <p:cNvSpPr>
            <a:spLocks noChangeArrowheads="1"/>
          </p:cNvSpPr>
          <p:nvPr/>
        </p:nvSpPr>
        <p:spPr bwMode="auto">
          <a:xfrm>
            <a:off x="152400" y="1600200"/>
            <a:ext cx="10420350" cy="38115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 eaLnBrk="0" hangingPunct="0">
              <a:buFont typeface="Times" charset="0"/>
              <a:buChar char="•"/>
              <a:defRPr/>
            </a:pPr>
            <a:r>
              <a:rPr lang="en-US" sz="2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charset="0"/>
                <a:ea typeface="ＭＳ Ｐゴシック" charset="-128"/>
                <a:cs typeface="+mn-cs"/>
              </a:rPr>
              <a:t>Clinical Symptoms of DVT			3</a:t>
            </a:r>
          </a:p>
          <a:p>
            <a:pPr algn="l" eaLnBrk="0" hangingPunct="0">
              <a:buFont typeface="Times" charset="0"/>
              <a:buChar char="•"/>
              <a:defRPr/>
            </a:pPr>
            <a:r>
              <a:rPr lang="en-US" sz="2800" b="1">
                <a:solidFill>
                  <a:srgbClr val="D90416"/>
                </a:solidFill>
                <a:latin typeface="Times" charset="0"/>
                <a:ea typeface="ＭＳ Ｐゴシック" charset="-128"/>
                <a:cs typeface="+mn-cs"/>
              </a:rPr>
              <a:t>Other diagnosis less likely that PE		3</a:t>
            </a:r>
            <a:endParaRPr lang="en-US" sz="280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" charset="0"/>
              <a:ea typeface="ＭＳ Ｐゴシック" charset="-128"/>
              <a:cs typeface="+mn-cs"/>
            </a:endParaRPr>
          </a:p>
          <a:p>
            <a:pPr algn="l" eaLnBrk="0" hangingPunct="0">
              <a:buFont typeface="Times" charset="0"/>
              <a:buChar char="•"/>
              <a:defRPr/>
            </a:pPr>
            <a:r>
              <a:rPr lang="en-US" sz="2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charset="0"/>
                <a:ea typeface="ＭＳ Ｐゴシック" charset="-128"/>
                <a:cs typeface="+mn-cs"/>
              </a:rPr>
              <a:t>Pulse &gt; 100						1.5</a:t>
            </a:r>
          </a:p>
          <a:p>
            <a:pPr algn="l" eaLnBrk="0" hangingPunct="0">
              <a:buFont typeface="Times" charset="0"/>
              <a:buChar char="•"/>
              <a:defRPr/>
            </a:pPr>
            <a:r>
              <a:rPr lang="en-US" sz="2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charset="0"/>
                <a:ea typeface="ＭＳ Ｐゴシック" charset="-128"/>
                <a:cs typeface="+mn-cs"/>
              </a:rPr>
              <a:t>Immobilization or surgery within 4 weeks	1.5				1</a:t>
            </a:r>
          </a:p>
          <a:p>
            <a:pPr algn="l" eaLnBrk="0" hangingPunct="0">
              <a:buFont typeface="Times" charset="0"/>
              <a:buChar char="•"/>
              <a:defRPr/>
            </a:pPr>
            <a:r>
              <a:rPr lang="en-US" sz="2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charset="0"/>
                <a:ea typeface="ＭＳ Ｐゴシック" charset="-128"/>
                <a:cs typeface="+mn-cs"/>
              </a:rPr>
              <a:t>Previous DVT or PE				1.5</a:t>
            </a:r>
          </a:p>
          <a:p>
            <a:pPr algn="l" eaLnBrk="0" hangingPunct="0">
              <a:buFont typeface="Times" charset="0"/>
              <a:buChar char="•"/>
              <a:defRPr/>
            </a:pPr>
            <a:r>
              <a:rPr lang="en-US" sz="2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charset="0"/>
                <a:ea typeface="ＭＳ Ｐゴシック" charset="-128"/>
                <a:cs typeface="+mn-cs"/>
              </a:rPr>
              <a:t>Hemoptysis						1</a:t>
            </a:r>
          </a:p>
          <a:p>
            <a:pPr algn="l" eaLnBrk="0" hangingPunct="0">
              <a:buFont typeface="Times" charset="0"/>
              <a:buChar char="•"/>
              <a:defRPr/>
            </a:pPr>
            <a:r>
              <a:rPr lang="en-US" sz="2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charset="0"/>
                <a:ea typeface="ＭＳ Ｐゴシック" charset="-128"/>
                <a:cs typeface="+mn-cs"/>
              </a:rPr>
              <a:t>Malignancy (actively treated in past 6 mos)	1</a:t>
            </a:r>
            <a:endParaRPr lang="en-US" sz="2800">
              <a:solidFill>
                <a:schemeClr val="tx1"/>
              </a:solidFill>
              <a:latin typeface="Times" charset="0"/>
              <a:ea typeface="ＭＳ Ｐゴシック" charset="-128"/>
              <a:cs typeface="+mn-cs"/>
            </a:endParaRPr>
          </a:p>
          <a:p>
            <a:pPr algn="l" eaLnBrk="0" hangingPunct="0">
              <a:buFont typeface="Times" charset="0"/>
              <a:buNone/>
              <a:defRPr/>
            </a:pPr>
            <a:endParaRPr lang="en-US" sz="2400">
              <a:solidFill>
                <a:schemeClr val="tx1"/>
              </a:solidFill>
              <a:latin typeface="Times" charset="0"/>
              <a:ea typeface="ＭＳ Ｐゴシック" charset="-128"/>
              <a:cs typeface="+mn-cs"/>
            </a:endParaRPr>
          </a:p>
          <a:p>
            <a:pPr algn="l" eaLnBrk="0" hangingPunct="0">
              <a:defRPr/>
            </a:pPr>
            <a:endParaRPr lang="en-US" sz="2400">
              <a:solidFill>
                <a:schemeClr val="tx1"/>
              </a:solidFill>
              <a:latin typeface="Times" charset="0"/>
              <a:ea typeface="ＭＳ Ｐゴシック" charset="-128"/>
              <a:cs typeface="+mn-cs"/>
            </a:endParaRPr>
          </a:p>
        </p:txBody>
      </p:sp>
      <p:sp>
        <p:nvSpPr>
          <p:cNvPr id="49158" name="Rectangle 5"/>
          <p:cNvSpPr>
            <a:spLocks noChangeArrowheads="1"/>
          </p:cNvSpPr>
          <p:nvPr/>
        </p:nvSpPr>
        <p:spPr bwMode="auto">
          <a:xfrm>
            <a:off x="6096000" y="1066800"/>
            <a:ext cx="10731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u="sng">
                <a:solidFill>
                  <a:schemeClr val="tx1"/>
                </a:solidFill>
                <a:latin typeface="Times" charset="0"/>
                <a:ea typeface="ＭＳ Ｐゴシック" charset="0"/>
              </a:rPr>
              <a:t>Points</a:t>
            </a:r>
            <a:endParaRPr lang="en-US" sz="2400">
              <a:solidFill>
                <a:schemeClr val="tx1"/>
              </a:solidFill>
              <a:latin typeface="Times" charset="0"/>
              <a:ea typeface="ＭＳ Ｐゴシック" charset="0"/>
            </a:endParaRPr>
          </a:p>
        </p:txBody>
      </p:sp>
      <p:sp>
        <p:nvSpPr>
          <p:cNvPr id="201734" name="Rectangle 6"/>
          <p:cNvSpPr>
            <a:spLocks noChangeArrowheads="1"/>
          </p:cNvSpPr>
          <p:nvPr/>
        </p:nvSpPr>
        <p:spPr bwMode="auto">
          <a:xfrm>
            <a:off x="381000" y="5181600"/>
            <a:ext cx="8123238" cy="9461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 eaLnBrk="0" hangingPunct="0">
              <a:defRPr/>
            </a:pPr>
            <a:r>
              <a:rPr lang="en-US" sz="2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charset="0"/>
                <a:ea typeface="ＭＳ Ｐゴシック" charset="0"/>
              </a:rPr>
              <a:t>High risk </a:t>
            </a:r>
            <a:r>
              <a:rPr lang="en-US" sz="2800" u="sng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charset="0"/>
                <a:ea typeface="ＭＳ Ｐゴシック" charset="0"/>
              </a:rPr>
              <a:t>&gt;</a:t>
            </a:r>
            <a:r>
              <a:rPr lang="en-US" sz="2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charset="0"/>
                <a:ea typeface="ＭＳ Ｐゴシック" charset="0"/>
              </a:rPr>
              <a:t>6		Moderate risk 2-6	        Low risk &lt;2</a:t>
            </a:r>
          </a:p>
          <a:p>
            <a:pPr algn="l" eaLnBrk="0" hangingPunct="0">
              <a:defRPr/>
            </a:pPr>
            <a:r>
              <a:rPr lang="en-US" sz="2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charset="0"/>
                <a:ea typeface="ＭＳ Ｐゴシック" charset="0"/>
              </a:rPr>
              <a:t>   78% PE		      27.8% PE	         3.4% PE</a:t>
            </a:r>
            <a:endParaRPr lang="en-US" sz="2400">
              <a:solidFill>
                <a:schemeClr val="tx1"/>
              </a:solidFill>
              <a:latin typeface="Times" charset="0"/>
              <a:ea typeface="ＭＳ Ｐゴシック" charset="0"/>
            </a:endParaRPr>
          </a:p>
        </p:txBody>
      </p:sp>
      <p:sp>
        <p:nvSpPr>
          <p:cNvPr id="49160" name="Rectangle 7"/>
          <p:cNvSpPr>
            <a:spLocks noChangeArrowheads="1"/>
          </p:cNvSpPr>
          <p:nvPr/>
        </p:nvSpPr>
        <p:spPr bwMode="auto">
          <a:xfrm>
            <a:off x="3394075" y="6269038"/>
            <a:ext cx="50403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sz="2400" b="1" i="1">
                <a:solidFill>
                  <a:schemeClr val="tx1"/>
                </a:solidFill>
                <a:latin typeface="Times" charset="0"/>
                <a:ea typeface="ＭＳ Ｐゴシック" charset="0"/>
              </a:rPr>
              <a:t>Wells PS, et al. Thromb Haemost 2000</a:t>
            </a:r>
            <a:endParaRPr lang="en-US" sz="2400">
              <a:solidFill>
                <a:schemeClr val="tx1"/>
              </a:solidFill>
              <a:latin typeface="Times" charset="0"/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03822001-D2CE-B745-982D-08CBBBCCE57F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48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772400" cy="1143000"/>
          </a:xfrm>
        </p:spPr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</a:rPr>
              <a:t>The PERC rule</a:t>
            </a:r>
          </a:p>
        </p:txBody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05000"/>
            <a:ext cx="8229600" cy="44989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chemeClr val="folHlink"/>
              </a:buClr>
              <a:buSzPct val="60000"/>
            </a:pPr>
            <a:r>
              <a:rPr lang="en-US">
                <a:latin typeface="Tahoma" charset="0"/>
                <a:ea typeface="ＭＳ Ｐゴシック" charset="0"/>
              </a:rPr>
              <a:t>low clinical gestalt (&lt;15% chance) with</a:t>
            </a:r>
          </a:p>
          <a:p>
            <a:pPr eaLnBrk="1" hangingPunct="1">
              <a:lnSpc>
                <a:spcPct val="50000"/>
              </a:lnSpc>
              <a:buClr>
                <a:schemeClr val="folHlink"/>
              </a:buClr>
              <a:buSzPct val="60000"/>
              <a:buFontTx/>
              <a:buNone/>
            </a:pPr>
            <a:endParaRPr lang="en-US">
              <a:latin typeface="Tahoma" charset="0"/>
              <a:ea typeface="ＭＳ Ｐゴシック" charset="0"/>
            </a:endParaRPr>
          </a:p>
          <a:p>
            <a:pPr lvl="1" eaLnBrk="1" hangingPunct="1">
              <a:lnSpc>
                <a:spcPct val="90000"/>
              </a:lnSpc>
              <a:buClr>
                <a:schemeClr val="hlink"/>
              </a:buClr>
              <a:buSzPct val="55000"/>
            </a:pPr>
            <a:r>
              <a:rPr lang="en-US">
                <a:latin typeface="Tahoma" charset="0"/>
                <a:ea typeface="ＭＳ Ｐゴシック" charset="0"/>
              </a:rPr>
              <a:t>Age &lt;50</a:t>
            </a:r>
          </a:p>
          <a:p>
            <a:pPr lvl="1" eaLnBrk="1" hangingPunct="1">
              <a:lnSpc>
                <a:spcPct val="90000"/>
              </a:lnSpc>
              <a:buClr>
                <a:schemeClr val="hlink"/>
              </a:buClr>
              <a:buSzPct val="55000"/>
            </a:pPr>
            <a:r>
              <a:rPr lang="en-US">
                <a:latin typeface="Tahoma" charset="0"/>
                <a:ea typeface="ＭＳ Ｐゴシック" charset="0"/>
              </a:rPr>
              <a:t>Pulse &lt;100</a:t>
            </a:r>
          </a:p>
          <a:p>
            <a:pPr lvl="1" eaLnBrk="1" hangingPunct="1">
              <a:lnSpc>
                <a:spcPct val="90000"/>
              </a:lnSpc>
              <a:buClr>
                <a:schemeClr val="hlink"/>
              </a:buClr>
              <a:buSzPct val="55000"/>
            </a:pPr>
            <a:r>
              <a:rPr lang="en-US">
                <a:latin typeface="Tahoma" charset="0"/>
                <a:ea typeface="ＭＳ Ｐゴシック" charset="0"/>
              </a:rPr>
              <a:t>SaO2 </a:t>
            </a:r>
            <a:r>
              <a:rPr lang="en-US" u="sng">
                <a:latin typeface="Tahoma" charset="0"/>
                <a:ea typeface="ＭＳ Ｐゴシック" charset="0"/>
              </a:rPr>
              <a:t>&gt;</a:t>
            </a:r>
            <a:r>
              <a:rPr lang="en-US">
                <a:latin typeface="Tahoma" charset="0"/>
                <a:ea typeface="ＭＳ Ｐゴシック" charset="0"/>
              </a:rPr>
              <a:t> 95%</a:t>
            </a:r>
          </a:p>
          <a:p>
            <a:pPr lvl="1" eaLnBrk="1" hangingPunct="1">
              <a:lnSpc>
                <a:spcPct val="90000"/>
              </a:lnSpc>
              <a:buClr>
                <a:schemeClr val="hlink"/>
              </a:buClr>
              <a:buSzPct val="55000"/>
            </a:pPr>
            <a:r>
              <a:rPr lang="en-US">
                <a:latin typeface="Tahoma" charset="0"/>
                <a:ea typeface="ＭＳ Ｐゴシック" charset="0"/>
              </a:rPr>
              <a:t>No previous VTE</a:t>
            </a:r>
            <a:endParaRPr lang="en-US" sz="2400">
              <a:latin typeface="Tahoma" charset="0"/>
              <a:ea typeface="ＭＳ Ｐゴシック" charset="0"/>
            </a:endParaRPr>
          </a:p>
          <a:p>
            <a:pPr lvl="1" eaLnBrk="1" hangingPunct="1">
              <a:lnSpc>
                <a:spcPct val="90000"/>
              </a:lnSpc>
              <a:buClr>
                <a:schemeClr val="hlink"/>
              </a:buClr>
              <a:buSzPct val="55000"/>
            </a:pPr>
            <a:endParaRPr lang="en-US" sz="2400">
              <a:latin typeface="Tahoma" charset="0"/>
              <a:ea typeface="ＭＳ Ｐゴシック" charset="0"/>
            </a:endParaRPr>
          </a:p>
        </p:txBody>
      </p:sp>
      <p:sp>
        <p:nvSpPr>
          <p:cNvPr id="205828" name="Rectangle 4"/>
          <p:cNvSpPr>
            <a:spLocks noChangeArrowheads="1"/>
          </p:cNvSpPr>
          <p:nvPr/>
        </p:nvSpPr>
        <p:spPr bwMode="auto">
          <a:xfrm>
            <a:off x="3886200" y="2667000"/>
            <a:ext cx="5018088" cy="24066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 eaLnBrk="0" hangingPunct="0">
              <a:lnSpc>
                <a:spcPct val="110000"/>
              </a:lnSpc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ea typeface="ＭＳ Ｐゴシック" charset="-128"/>
                <a:cs typeface="+mn-cs"/>
              </a:rPr>
              <a:t>- No hemoptysis</a:t>
            </a:r>
          </a:p>
          <a:p>
            <a:pPr algn="l" eaLnBrk="0" hangingPunct="0">
              <a:lnSpc>
                <a:spcPct val="110000"/>
              </a:lnSpc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ea typeface="ＭＳ Ｐゴシック" charset="-128"/>
                <a:cs typeface="+mn-cs"/>
              </a:rPr>
              <a:t>- No estrogen use</a:t>
            </a:r>
          </a:p>
          <a:p>
            <a:pPr algn="l" eaLnBrk="0" hangingPunct="0">
              <a:lnSpc>
                <a:spcPct val="110000"/>
              </a:lnSpc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ea typeface="ＭＳ Ｐゴシック" charset="-128"/>
                <a:cs typeface="+mn-cs"/>
              </a:rPr>
              <a:t>- No unilateral leg swelling</a:t>
            </a:r>
          </a:p>
          <a:p>
            <a:pPr algn="l" eaLnBrk="0" hangingPunct="0">
              <a:lnSpc>
                <a:spcPct val="110000"/>
              </a:lnSpc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2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ea typeface="ＭＳ Ｐゴシック" charset="-128"/>
                <a:cs typeface="+mn-cs"/>
              </a:rPr>
              <a:t>- No surgery/trauma requiring </a:t>
            </a:r>
          </a:p>
          <a:p>
            <a:pPr algn="l" eaLnBrk="0" hangingPunct="0">
              <a:defRPr/>
            </a:pPr>
            <a:r>
              <a:rPr lang="en-US" sz="2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ea typeface="ＭＳ Ｐゴシック" charset="-128"/>
                <a:cs typeface="+mn-cs"/>
              </a:rPr>
              <a:t>hospitalization in past 4 weeks</a:t>
            </a:r>
            <a:endParaRPr lang="en-US" sz="2400">
              <a:solidFill>
                <a:schemeClr val="tx1"/>
              </a:solidFill>
              <a:latin typeface="Times" charset="0"/>
              <a:ea typeface="ＭＳ Ｐゴシック" charset="-128"/>
              <a:cs typeface="+mn-cs"/>
            </a:endParaRPr>
          </a:p>
        </p:txBody>
      </p:sp>
      <p:sp>
        <p:nvSpPr>
          <p:cNvPr id="205829" name="Rectangle 5"/>
          <p:cNvSpPr>
            <a:spLocks noChangeArrowheads="1"/>
          </p:cNvSpPr>
          <p:nvPr/>
        </p:nvSpPr>
        <p:spPr bwMode="auto">
          <a:xfrm>
            <a:off x="2514600" y="5410200"/>
            <a:ext cx="3962400" cy="8255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marL="457200" indent="-457200" algn="l" eaLnBrk="0" hangingPunct="0">
              <a:buFont typeface="Times" charset="0"/>
              <a:buNone/>
              <a:defRPr/>
            </a:pPr>
            <a:r>
              <a:rPr lang="en-US" sz="24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charset="0"/>
                <a:ea typeface="ＭＳ Ｐゴシック" charset="0"/>
              </a:rPr>
              <a:t>Derived from 3148 patients</a:t>
            </a:r>
            <a:endParaRPr lang="en-US" sz="2400">
              <a:solidFill>
                <a:schemeClr val="tx1"/>
              </a:solidFill>
              <a:latin typeface="Times" charset="0"/>
              <a:ea typeface="ＭＳ Ｐゴシック" charset="0"/>
            </a:endParaRPr>
          </a:p>
          <a:p>
            <a:pPr marL="457200" indent="-457200" algn="l" eaLnBrk="0" hangingPunct="0">
              <a:buFont typeface="Times" charset="0"/>
              <a:buNone/>
              <a:defRPr/>
            </a:pPr>
            <a:endParaRPr lang="en-US" sz="2400">
              <a:solidFill>
                <a:schemeClr val="tx1"/>
              </a:solidFill>
              <a:latin typeface="Times" charset="0"/>
              <a:ea typeface="ＭＳ Ｐゴシック" charset="0"/>
            </a:endParaRPr>
          </a:p>
        </p:txBody>
      </p:sp>
      <p:sp>
        <p:nvSpPr>
          <p:cNvPr id="50183" name="Rectangle 6"/>
          <p:cNvSpPr>
            <a:spLocks noChangeArrowheads="1"/>
          </p:cNvSpPr>
          <p:nvPr/>
        </p:nvSpPr>
        <p:spPr bwMode="auto">
          <a:xfrm>
            <a:off x="2133600" y="6142038"/>
            <a:ext cx="655161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sz="2400" i="1">
                <a:solidFill>
                  <a:schemeClr val="tx1"/>
                </a:solidFill>
                <a:latin typeface="Tahoma" charset="0"/>
                <a:ea typeface="ＭＳ Ｐゴシック" charset="0"/>
              </a:rPr>
              <a:t>Kline JA, et al. Jour Thromb Haemostasis, 2004</a:t>
            </a:r>
            <a:endParaRPr lang="en-US" sz="2400" b="1" i="1">
              <a:solidFill>
                <a:schemeClr val="tx1"/>
              </a:solidFill>
              <a:latin typeface="Times" charset="0"/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B31CEE62-9BBC-E343-8B54-A65A7C337026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49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</a:rPr>
              <a:t>PERC Rule:Validation Study</a:t>
            </a:r>
          </a:p>
        </p:txBody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8839200" cy="5029200"/>
          </a:xfrm>
        </p:spPr>
        <p:txBody>
          <a:bodyPr/>
          <a:lstStyle/>
          <a:p>
            <a:pPr eaLnBrk="1" hangingPunct="1"/>
            <a:r>
              <a:rPr lang="en-US">
                <a:latin typeface="Tahoma" charset="0"/>
                <a:ea typeface="ＭＳ Ｐゴシック" charset="0"/>
              </a:rPr>
              <a:t>Methods: 13 ED</a:t>
            </a:r>
            <a:r>
              <a:rPr lang="ja-JP" altLang="en-US">
                <a:latin typeface="Times" charset="0"/>
                <a:ea typeface="ＭＳ Ｐゴシック" charset="0"/>
              </a:rPr>
              <a:t>’</a:t>
            </a:r>
            <a:r>
              <a:rPr lang="en-US" altLang="ja-JP">
                <a:latin typeface="Tahoma" charset="0"/>
                <a:ea typeface="ＭＳ Ｐゴシック" charset="0"/>
              </a:rPr>
              <a:t>s, 8183 patients</a:t>
            </a:r>
          </a:p>
          <a:p>
            <a:pPr lvl="1" eaLnBrk="1" hangingPunct="1"/>
            <a:r>
              <a:rPr lang="en-US">
                <a:latin typeface="Tahoma" charset="0"/>
                <a:ea typeface="ＭＳ Ｐゴシック" charset="0"/>
              </a:rPr>
              <a:t>85% with CC of chest pain or dyspnea</a:t>
            </a:r>
          </a:p>
          <a:p>
            <a:pPr lvl="1" eaLnBrk="1" hangingPunct="1"/>
            <a:r>
              <a:rPr lang="en-US">
                <a:latin typeface="Tahoma" charset="0"/>
                <a:ea typeface="ＭＳ Ｐゴシック" charset="0"/>
              </a:rPr>
              <a:t>Enrolled if study for PE was ordered</a:t>
            </a:r>
          </a:p>
          <a:p>
            <a:pPr lvl="1" eaLnBrk="1" hangingPunct="1"/>
            <a:r>
              <a:rPr lang="en-US">
                <a:latin typeface="Tahoma" charset="0"/>
                <a:ea typeface="ＭＳ Ｐゴシック" charset="0"/>
              </a:rPr>
              <a:t>Measures: PE or death within 45 days</a:t>
            </a:r>
          </a:p>
          <a:p>
            <a:pPr lvl="1" eaLnBrk="1" hangingPunct="1">
              <a:lnSpc>
                <a:spcPct val="55000"/>
              </a:lnSpc>
              <a:buFontTx/>
              <a:buNone/>
            </a:pPr>
            <a:endParaRPr lang="en-US">
              <a:latin typeface="Tahoma" charset="0"/>
              <a:ea typeface="ＭＳ Ｐゴシック" charset="0"/>
            </a:endParaRPr>
          </a:p>
          <a:p>
            <a:pPr eaLnBrk="1" hangingPunct="1"/>
            <a:r>
              <a:rPr lang="en-US">
                <a:latin typeface="Tahoma" charset="0"/>
                <a:ea typeface="ＭＳ Ｐゴシック" charset="0"/>
              </a:rPr>
              <a:t>Results: 1666 pts. very low risk: PERC (-)neg</a:t>
            </a:r>
          </a:p>
          <a:p>
            <a:pPr lvl="1" eaLnBrk="1" hangingPunct="1"/>
            <a:r>
              <a:rPr lang="en-US">
                <a:latin typeface="Tahoma" charset="0"/>
                <a:ea typeface="ＭＳ Ｐゴシック" charset="0"/>
              </a:rPr>
              <a:t>15 with PE, 1 death = </a:t>
            </a:r>
            <a:r>
              <a:rPr lang="en-US">
                <a:solidFill>
                  <a:schemeClr val="accent2"/>
                </a:solidFill>
                <a:latin typeface="Tahoma" charset="0"/>
                <a:ea typeface="ＭＳ Ｐゴシック" charset="0"/>
              </a:rPr>
              <a:t>1.0% (95%CI; 0.6 - 1.6%)</a:t>
            </a:r>
            <a:endParaRPr lang="en-US">
              <a:latin typeface="Times" charset="0"/>
              <a:ea typeface="ＭＳ Ｐゴシック" charset="0"/>
            </a:endParaRPr>
          </a:p>
          <a:p>
            <a:pPr lvl="1" eaLnBrk="1" hangingPunct="1"/>
            <a:endParaRPr lang="en-US">
              <a:latin typeface="Times" charset="0"/>
              <a:ea typeface="ＭＳ Ｐゴシック" charset="0"/>
            </a:endParaRPr>
          </a:p>
          <a:p>
            <a:pPr lvl="1" eaLnBrk="1" hangingPunct="1">
              <a:buFontTx/>
              <a:buNone/>
            </a:pPr>
            <a:endParaRPr lang="en-US">
              <a:latin typeface="Times" charset="0"/>
              <a:ea typeface="ＭＳ Ｐゴシック" charset="0"/>
            </a:endParaRPr>
          </a:p>
        </p:txBody>
      </p:sp>
      <p:sp>
        <p:nvSpPr>
          <p:cNvPr id="51205" name="Rectangle 4"/>
          <p:cNvSpPr>
            <a:spLocks noChangeArrowheads="1"/>
          </p:cNvSpPr>
          <p:nvPr/>
        </p:nvSpPr>
        <p:spPr bwMode="auto">
          <a:xfrm>
            <a:off x="609600" y="5715000"/>
            <a:ext cx="77644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sz="2400" i="1">
                <a:solidFill>
                  <a:schemeClr val="tx1"/>
                </a:solidFill>
                <a:latin typeface="Tahoma" charset="0"/>
                <a:ea typeface="ＭＳ Ｐゴシック" charset="0"/>
              </a:rPr>
              <a:t>Kline JA, et al. J Thromb Haemost May 2008; 6: 772-80.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0D982A02-AB5F-A04D-9A82-13D6B4C5F6B5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5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304800"/>
            <a:ext cx="6858000" cy="1143000"/>
          </a:xfrm>
        </p:spPr>
        <p:txBody>
          <a:bodyPr/>
          <a:lstStyle/>
          <a:p>
            <a:pPr eaLnBrk="1" hangingPunct="1"/>
            <a:r>
              <a:rPr lang="en-US" dirty="0">
                <a:latin typeface="Times" charset="0"/>
                <a:ea typeface="ＭＳ Ｐゴシック" charset="0"/>
              </a:rPr>
              <a:t>Atrial Fibrillation and Stroke</a:t>
            </a:r>
            <a:br>
              <a:rPr lang="en-US" dirty="0">
                <a:latin typeface="Times" charset="0"/>
                <a:ea typeface="ＭＳ Ｐゴシック" charset="0"/>
              </a:rPr>
            </a:br>
            <a:r>
              <a:rPr lang="en-US" dirty="0">
                <a:latin typeface="Times" charset="0"/>
                <a:ea typeface="ＭＳ Ｐゴシック" charset="0"/>
              </a:rPr>
              <a:t>Why do we </a:t>
            </a:r>
            <a:r>
              <a:rPr lang="en-US" dirty="0" err="1">
                <a:latin typeface="Times" charset="0"/>
                <a:ea typeface="ＭＳ Ｐゴシック" charset="0"/>
              </a:rPr>
              <a:t>anticoagulate</a:t>
            </a:r>
            <a:r>
              <a:rPr lang="en-US" dirty="0">
                <a:latin typeface="Times" charset="0"/>
                <a:ea typeface="ＭＳ Ｐゴシック" charset="0"/>
              </a:rPr>
              <a:t>?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4267200"/>
            <a:ext cx="8305800" cy="2438400"/>
          </a:xfrm>
        </p:spPr>
        <p:txBody>
          <a:bodyPr/>
          <a:lstStyle/>
          <a:p>
            <a:pPr eaLnBrk="1" hangingPunct="1">
              <a:lnSpc>
                <a:spcPct val="75000"/>
              </a:lnSpc>
              <a:buFont typeface="Wingdings" charset="0"/>
              <a:buNone/>
            </a:pPr>
            <a:endParaRPr lang="en-US" sz="2400" dirty="0">
              <a:latin typeface="Times" charset="0"/>
              <a:ea typeface="ＭＳ Ｐゴシック" charset="0"/>
            </a:endParaRPr>
          </a:p>
          <a:p>
            <a:pPr eaLnBrk="1" hangingPunct="1">
              <a:lnSpc>
                <a:spcPct val="75000"/>
              </a:lnSpc>
              <a:buFont typeface="Wingdings" charset="0"/>
              <a:buChar char="§"/>
            </a:pPr>
            <a:r>
              <a:rPr lang="en-US" sz="2400" dirty="0">
                <a:latin typeface="Arial" charset="0"/>
                <a:ea typeface="ＭＳ Ｐゴシック" charset="0"/>
              </a:rPr>
              <a:t>The older the patient with atrial fibrillation, the higher the risk of </a:t>
            </a:r>
            <a:r>
              <a:rPr lang="en-US" sz="2400" dirty="0" err="1">
                <a:latin typeface="Arial" charset="0"/>
                <a:ea typeface="ＭＳ Ｐゴシック" charset="0"/>
              </a:rPr>
              <a:t>cardioembolic</a:t>
            </a:r>
            <a:r>
              <a:rPr lang="en-US" sz="2400" dirty="0">
                <a:latin typeface="Arial" charset="0"/>
                <a:ea typeface="ＭＳ Ｐゴシック" charset="0"/>
              </a:rPr>
              <a:t> stroke.</a:t>
            </a:r>
            <a:endParaRPr lang="en-US" sz="2800" dirty="0">
              <a:latin typeface="Arial" charset="0"/>
              <a:ea typeface="ＭＳ Ｐゴシック" charset="0"/>
            </a:endParaRPr>
          </a:p>
          <a:p>
            <a:pPr eaLnBrk="1" hangingPunct="1">
              <a:buFont typeface="Wingdings" charset="0"/>
              <a:buChar char="§"/>
            </a:pPr>
            <a:r>
              <a:rPr lang="en-US" sz="2400" dirty="0">
                <a:latin typeface="Arial" charset="0"/>
                <a:ea typeface="ＭＳ Ｐゴシック" charset="0"/>
              </a:rPr>
              <a:t>Strokes due to </a:t>
            </a:r>
            <a:r>
              <a:rPr lang="en-US" sz="2400" dirty="0" err="1">
                <a:latin typeface="Arial" charset="0"/>
                <a:ea typeface="ＭＳ Ｐゴシック" charset="0"/>
              </a:rPr>
              <a:t>Afib</a:t>
            </a:r>
            <a:r>
              <a:rPr lang="en-US" sz="2400" dirty="0">
                <a:latin typeface="Arial" charset="0"/>
                <a:ea typeface="ＭＳ Ｐゴシック" charset="0"/>
              </a:rPr>
              <a:t> have higher mortality and morbidity.</a:t>
            </a:r>
          </a:p>
          <a:p>
            <a:pPr eaLnBrk="1" hangingPunct="1">
              <a:buFont typeface="Wingdings" charset="0"/>
              <a:buChar char="§"/>
            </a:pPr>
            <a:r>
              <a:rPr lang="en-US" sz="2400" dirty="0">
                <a:latin typeface="Arial" charset="0"/>
                <a:ea typeface="ＭＳ Ｐゴシック" charset="0"/>
              </a:rPr>
              <a:t>Warfarin decreases absolute annual risk from </a:t>
            </a:r>
          </a:p>
          <a:p>
            <a:pPr eaLnBrk="1" hangingPunct="1">
              <a:buFont typeface="Wingdings" charset="0"/>
              <a:buNone/>
            </a:pPr>
            <a:r>
              <a:rPr lang="en-US" sz="2400" dirty="0">
                <a:latin typeface="Arial" charset="0"/>
                <a:ea typeface="ＭＳ Ｐゴシック" charset="0"/>
              </a:rPr>
              <a:t>			      </a:t>
            </a:r>
            <a:r>
              <a:rPr lang="en-US" sz="2800" b="1" dirty="0">
                <a:solidFill>
                  <a:schemeClr val="accent2"/>
                </a:solidFill>
                <a:latin typeface="Arial" charset="0"/>
                <a:ea typeface="ＭＳ Ｐゴシック" charset="0"/>
              </a:rPr>
              <a:t>4.5% --&gt; 1.4% (NNT=30).</a:t>
            </a:r>
            <a:endParaRPr lang="en-US" dirty="0">
              <a:latin typeface="Times" charset="0"/>
              <a:ea typeface="ＭＳ Ｐゴシック" charset="0"/>
            </a:endParaRPr>
          </a:p>
        </p:txBody>
      </p:sp>
      <p:sp>
        <p:nvSpPr>
          <p:cNvPr id="1030" name="Rectangle 4"/>
          <p:cNvSpPr>
            <a:spLocks noChangeArrowheads="1"/>
          </p:cNvSpPr>
          <p:nvPr/>
        </p:nvSpPr>
        <p:spPr bwMode="auto">
          <a:xfrm>
            <a:off x="276225" y="28178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endParaRPr lang="en-US" sz="1800">
              <a:solidFill>
                <a:schemeClr val="tx1"/>
              </a:solidFill>
              <a:latin typeface="Arial" charset="0"/>
              <a:ea typeface="ＭＳ Ｐゴシック" charset="0"/>
            </a:endParaRPr>
          </a:p>
        </p:txBody>
      </p:sp>
      <p:graphicFrame>
        <p:nvGraphicFramePr>
          <p:cNvPr id="1026" name="Object 5" descr="Atrial Fibrillation and Stroke bar graph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3461925"/>
              </p:ext>
            </p:extLst>
          </p:nvPr>
        </p:nvGraphicFramePr>
        <p:xfrm>
          <a:off x="1828800" y="1752600"/>
          <a:ext cx="5257800" cy="3465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Chart" r:id="rId3" imgW="4584700" imgH="3632200" progId="MSGraph.Chart.8">
                  <p:embed followColorScheme="full"/>
                </p:oleObj>
              </mc:Choice>
              <mc:Fallback>
                <p:oleObj name="Chart" r:id="rId3" imgW="4584700" imgH="3632200" progId="MSGraph.Chart.8">
                  <p:embed followColorScheme="full"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1752600"/>
                        <a:ext cx="5257800" cy="3465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1" name="Rectangle 6"/>
          <p:cNvSpPr>
            <a:spLocks noChangeArrowheads="1"/>
          </p:cNvSpPr>
          <p:nvPr/>
        </p:nvSpPr>
        <p:spPr bwMode="auto">
          <a:xfrm>
            <a:off x="5486400" y="2514600"/>
            <a:ext cx="1136650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lnSpc>
                <a:spcPct val="80000"/>
              </a:lnSpc>
            </a:pPr>
            <a:r>
              <a:rPr lang="en-US" sz="1800" b="1" i="1">
                <a:solidFill>
                  <a:schemeClr val="tx1"/>
                </a:solidFill>
                <a:latin typeface="Times" charset="0"/>
                <a:ea typeface="ＭＳ Ｐゴシック" charset="0"/>
              </a:rPr>
              <a:t>CVA rate</a:t>
            </a:r>
          </a:p>
          <a:p>
            <a:pPr algn="l">
              <a:lnSpc>
                <a:spcPct val="80000"/>
              </a:lnSpc>
            </a:pPr>
            <a:r>
              <a:rPr lang="en-US" sz="1800" b="1" i="1">
                <a:solidFill>
                  <a:schemeClr val="tx1"/>
                </a:solidFill>
                <a:latin typeface="Times" charset="0"/>
                <a:ea typeface="ＭＳ Ｐゴシック" charset="0"/>
              </a:rPr>
              <a:t>(% per yr)</a:t>
            </a:r>
            <a:endParaRPr lang="en-US" sz="1800">
              <a:solidFill>
                <a:schemeClr val="tx1"/>
              </a:solidFill>
              <a:latin typeface="Arial" charset="0"/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195CE3AA-0ED3-0B46-ABAC-82CDFF88127A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50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sz="3600">
                <a:latin typeface="Times" charset="0"/>
                <a:ea typeface="ＭＳ Ｐゴシック" charset="0"/>
              </a:rPr>
              <a:t>How about a community hospital?</a:t>
            </a:r>
            <a:r>
              <a:rPr lang="en-US" sz="4000">
                <a:latin typeface="Times" charset="0"/>
                <a:ea typeface="ＭＳ Ｐゴシック" charset="0"/>
              </a:rPr>
              <a:t/>
            </a:r>
            <a:br>
              <a:rPr lang="en-US" sz="4000">
                <a:latin typeface="Times" charset="0"/>
                <a:ea typeface="ＭＳ Ｐゴシック" charset="0"/>
              </a:rPr>
            </a:br>
            <a:r>
              <a:rPr lang="en-US" sz="4000">
                <a:latin typeface="Times" charset="0"/>
                <a:ea typeface="ＭＳ Ｐゴシック" charset="0"/>
              </a:rPr>
              <a:t>or </a:t>
            </a:r>
            <a:r>
              <a:rPr lang="ja-JP" altLang="en-US" sz="4000" b="1" i="1">
                <a:solidFill>
                  <a:schemeClr val="accent2"/>
                </a:solidFill>
                <a:latin typeface="Arial" charset="0"/>
                <a:ea typeface="ＭＳ Ｐゴシック" charset="0"/>
              </a:rPr>
              <a:t>“</a:t>
            </a:r>
            <a:r>
              <a:rPr lang="en-US" altLang="ja-JP" sz="4000" b="1" i="1">
                <a:solidFill>
                  <a:schemeClr val="accent2"/>
                </a:solidFill>
                <a:latin typeface="Times" charset="0"/>
                <a:ea typeface="ＭＳ Ｐゴシック" charset="0"/>
              </a:rPr>
              <a:t>Why I believe in PERC..</a:t>
            </a:r>
            <a:r>
              <a:rPr lang="ja-JP" altLang="en-US" sz="4000" b="1" i="1">
                <a:solidFill>
                  <a:schemeClr val="accent2"/>
                </a:solidFill>
                <a:latin typeface="Arial" charset="0"/>
                <a:ea typeface="ＭＳ Ｐゴシック" charset="0"/>
              </a:rPr>
              <a:t>”</a:t>
            </a:r>
            <a:endParaRPr lang="en-US">
              <a:latin typeface="Times" charset="0"/>
              <a:ea typeface="ＭＳ Ｐゴシック" charset="0"/>
            </a:endParaRPr>
          </a:p>
        </p:txBody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6106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>
                <a:latin typeface="Tahoma" charset="0"/>
                <a:ea typeface="ＭＳ Ｐゴシック" charset="0"/>
              </a:rPr>
              <a:t>Methods: 308 pts with chest CT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>
                <a:latin typeface="Tahoma" charset="0"/>
                <a:ea typeface="ＭＳ Ｐゴシック" charset="0"/>
              </a:rPr>
              <a:t>7/1/08 - 10/31/08, @ Ellis Hospital 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>
                <a:latin typeface="Tahoma" charset="0"/>
                <a:ea typeface="ＭＳ Ｐゴシック" charset="0"/>
              </a:rPr>
              <a:t>213 (69%) to </a:t>
            </a:r>
            <a:r>
              <a:rPr lang="ja-JP" altLang="en-US" sz="2400">
                <a:latin typeface="Arial" charset="0"/>
                <a:ea typeface="ＭＳ Ｐゴシック" charset="0"/>
              </a:rPr>
              <a:t>“</a:t>
            </a:r>
            <a:r>
              <a:rPr lang="en-US" altLang="ja-JP" sz="2400">
                <a:latin typeface="Tahoma" charset="0"/>
                <a:ea typeface="ＭＳ Ｐゴシック" charset="0"/>
              </a:rPr>
              <a:t>R/O PE</a:t>
            </a:r>
            <a:r>
              <a:rPr lang="ja-JP" altLang="en-US" sz="2400">
                <a:latin typeface="Arial" charset="0"/>
                <a:ea typeface="ＭＳ Ｐゴシック" charset="0"/>
              </a:rPr>
              <a:t>”</a:t>
            </a:r>
            <a:endParaRPr lang="en-US" altLang="ja-JP" sz="2400">
              <a:latin typeface="Tahoma" charset="0"/>
              <a:ea typeface="ＭＳ Ｐゴシック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400">
                <a:latin typeface="Tahoma" charset="0"/>
                <a:ea typeface="ＭＳ Ｐゴシック" charset="0"/>
              </a:rPr>
              <a:t>2 reviewers applied PERC rule</a:t>
            </a:r>
          </a:p>
          <a:p>
            <a:pPr lvl="1" eaLnBrk="1" hangingPunct="1">
              <a:lnSpc>
                <a:spcPct val="50000"/>
              </a:lnSpc>
              <a:buFontTx/>
              <a:buNone/>
            </a:pPr>
            <a:endParaRPr lang="en-US" sz="2400">
              <a:latin typeface="Tahoma" charset="0"/>
              <a:ea typeface="ＭＳ Ｐゴシック" charset="0"/>
            </a:endParaRPr>
          </a:p>
          <a:p>
            <a:pPr eaLnBrk="1" hangingPunct="1"/>
            <a:r>
              <a:rPr lang="en-US" sz="2800">
                <a:latin typeface="Tahoma" charset="0"/>
                <a:ea typeface="ＭＳ Ｐゴシック" charset="0"/>
              </a:rPr>
              <a:t>Results:  48 (of the 213) met PERC rule</a:t>
            </a:r>
          </a:p>
          <a:p>
            <a:pPr eaLnBrk="1" hangingPunct="1"/>
            <a:r>
              <a:rPr lang="en-US" sz="2400" b="1" i="1">
                <a:solidFill>
                  <a:schemeClr val="accent2"/>
                </a:solidFill>
                <a:latin typeface="Tahoma" charset="0"/>
                <a:ea typeface="ＭＳ Ｐゴシック" charset="0"/>
              </a:rPr>
              <a:t>All 48 were negative for PE (100% sensitive)!</a:t>
            </a:r>
            <a:r>
              <a:rPr lang="en-US" sz="2800">
                <a:latin typeface="Tahoma" charset="0"/>
                <a:ea typeface="ＭＳ Ｐゴシック" charset="0"/>
              </a:rPr>
              <a:t> </a:t>
            </a:r>
          </a:p>
          <a:p>
            <a:pPr eaLnBrk="1" hangingPunct="1">
              <a:lnSpc>
                <a:spcPct val="50000"/>
              </a:lnSpc>
              <a:buFontTx/>
              <a:buNone/>
            </a:pPr>
            <a:r>
              <a:rPr lang="en-US" sz="2800">
                <a:latin typeface="Tahoma" charset="0"/>
                <a:ea typeface="ＭＳ Ｐゴシック" charset="0"/>
              </a:rPr>
              <a:t>					      </a:t>
            </a:r>
            <a:r>
              <a:rPr lang="en-US" sz="2400">
                <a:latin typeface="Tahoma" charset="0"/>
                <a:ea typeface="ＭＳ Ｐゴシック" charset="0"/>
              </a:rPr>
              <a:t>(95% CI; 83.4 - 100%)</a:t>
            </a:r>
          </a:p>
          <a:p>
            <a:pPr eaLnBrk="1" hangingPunct="1">
              <a:lnSpc>
                <a:spcPct val="20000"/>
              </a:lnSpc>
              <a:buFontTx/>
              <a:buNone/>
            </a:pPr>
            <a:endParaRPr lang="en-US" sz="2800">
              <a:latin typeface="Tahoma" charset="0"/>
              <a:ea typeface="ＭＳ Ｐゴシック" charset="0"/>
            </a:endParaRPr>
          </a:p>
          <a:p>
            <a:pPr eaLnBrk="1" hangingPunct="1"/>
            <a:r>
              <a:rPr lang="en-US" sz="2400">
                <a:latin typeface="Tahoma" charset="0"/>
                <a:ea typeface="ＭＳ Ｐゴシック" charset="0"/>
              </a:rPr>
              <a:t>Of the remaining 165 pts, 18 had (+) PE</a:t>
            </a:r>
          </a:p>
          <a:p>
            <a:pPr lvl="1" eaLnBrk="1" hangingPunct="1"/>
            <a:r>
              <a:rPr lang="en-US" sz="2400">
                <a:latin typeface="Tahoma" charset="0"/>
                <a:ea typeface="ＭＳ Ｐゴシック" charset="0"/>
              </a:rPr>
              <a:t>Negative Predictive value = 100%(95% CI,93.8-100%)</a:t>
            </a:r>
            <a:endParaRPr lang="en-US" sz="2000">
              <a:latin typeface="Times" charset="0"/>
              <a:ea typeface="ＭＳ Ｐゴシック" charset="0"/>
            </a:endParaRPr>
          </a:p>
        </p:txBody>
      </p:sp>
      <p:sp>
        <p:nvSpPr>
          <p:cNvPr id="52229" name="Rectangle 4"/>
          <p:cNvSpPr>
            <a:spLocks noChangeArrowheads="1"/>
          </p:cNvSpPr>
          <p:nvPr/>
        </p:nvSpPr>
        <p:spPr bwMode="auto">
          <a:xfrm>
            <a:off x="1676400" y="6035675"/>
            <a:ext cx="63214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400" b="1" i="1">
                <a:solidFill>
                  <a:schemeClr val="tx1"/>
                </a:solidFill>
                <a:latin typeface="Times" charset="0"/>
                <a:ea typeface="ＭＳ Ｐゴシック" charset="0"/>
              </a:rPr>
              <a:t>Dachs R, Kulkani D, Higgins,G.</a:t>
            </a:r>
          </a:p>
          <a:p>
            <a:pPr eaLnBrk="0" hangingPunct="0"/>
            <a:r>
              <a:rPr lang="en-US" sz="2400" b="1" i="1">
                <a:solidFill>
                  <a:schemeClr val="tx1"/>
                </a:solidFill>
                <a:latin typeface="Times" charset="0"/>
                <a:ea typeface="ＭＳ Ｐゴシック" charset="0"/>
              </a:rPr>
              <a:t>published ahead of print, Am J Emerg Med 2010</a:t>
            </a:r>
            <a:endParaRPr lang="en-US" sz="2400">
              <a:solidFill>
                <a:schemeClr val="tx1"/>
              </a:solidFill>
              <a:latin typeface="Times" charset="0"/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762000" y="1981200"/>
            <a:ext cx="7772400" cy="2041525"/>
          </a:xfrm>
        </p:spPr>
        <p:txBody>
          <a:bodyPr lIns="38100" tIns="38100" rIns="38100" bIns="38100"/>
          <a:lstStyle/>
          <a:p>
            <a:pPr eaLnBrk="1" hangingPunct="1"/>
            <a:r>
              <a:rPr lang="en-US" sz="2400">
                <a:latin typeface="Times" charset="0"/>
                <a:ea typeface="ＭＳ Ｐゴシック" charset="0"/>
              </a:rPr>
              <a:t>Kullar R et al. Impact of vancomycin exposure on outcomes in patients with methicillin-resistant Staphylococcus aureus bacteremia: Support for consensus guidelines suggested targets. Clin Infect Dis 2011 Apr 15; 52:975. </a:t>
            </a:r>
          </a:p>
        </p:txBody>
      </p:sp>
      <p:sp>
        <p:nvSpPr>
          <p:cNvPr id="53251" name="Rectangle 2"/>
          <p:cNvSpPr>
            <a:spLocks/>
          </p:cNvSpPr>
          <p:nvPr/>
        </p:nvSpPr>
        <p:spPr bwMode="auto">
          <a:xfrm>
            <a:off x="1828800" y="533400"/>
            <a:ext cx="5868988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>
                <a:latin typeface="Times" charset="0"/>
              </a:rPr>
              <a:t>VII.</a:t>
            </a:r>
            <a:r>
              <a:rPr lang="en-US"/>
              <a:t> </a:t>
            </a:r>
            <a:r>
              <a:rPr lang="en-US">
                <a:latin typeface="Times" charset="0"/>
              </a:rPr>
              <a:t>Antimicrobial Update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"/>
          <p:cNvSpPr>
            <a:spLocks noGrp="1" noChangeArrowheads="1"/>
          </p:cNvSpPr>
          <p:nvPr>
            <p:ph type="title" idx="4294967295"/>
          </p:nvPr>
        </p:nvSpPr>
        <p:spPr/>
        <p:txBody>
          <a:bodyPr lIns="38100" tIns="38100" rIns="38100" bIns="38100"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</a:rPr>
              <a:t>Previous Literature</a:t>
            </a:r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body" idx="4294967295"/>
          </p:nvPr>
        </p:nvSpPr>
        <p:spPr/>
        <p:txBody>
          <a:bodyPr lIns="38100" tIns="38100" rIns="38100" bIns="38100"/>
          <a:lstStyle/>
          <a:p>
            <a:pPr marL="304800" indent="-304800" eaLnBrk="1" hangingPunct="1"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</a:pPr>
            <a:endParaRPr lang="en-US" sz="2800">
              <a:latin typeface="Times" charset="0"/>
              <a:ea typeface="ＭＳ Ｐゴシック" charset="0"/>
            </a:endParaRPr>
          </a:p>
          <a:p>
            <a:pPr marL="304800" indent="-304800" eaLnBrk="1" hangingPunct="1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</a:pPr>
            <a:r>
              <a:rPr lang="en-US" sz="2800">
                <a:latin typeface="Times" charset="0"/>
                <a:ea typeface="ＭＳ Ｐゴシック" charset="0"/>
              </a:rPr>
              <a:t>Vancomycin vs. Traditional anti-Staph drug for </a:t>
            </a:r>
            <a:r>
              <a:rPr lang="en-US" sz="2800" u="sng">
                <a:latin typeface="Times" charset="0"/>
                <a:ea typeface="ＭＳ Ｐゴシック" charset="0"/>
              </a:rPr>
              <a:t>MSSA </a:t>
            </a:r>
            <a:r>
              <a:rPr lang="en-US" sz="2800">
                <a:latin typeface="Times" charset="0"/>
                <a:ea typeface="ＭＳ Ｐゴシック" charset="0"/>
              </a:rPr>
              <a:t> (Beta-Lactam)</a:t>
            </a:r>
            <a:endParaRPr lang="en-US">
              <a:latin typeface="Times" charset="0"/>
              <a:ea typeface="ＭＳ Ｐゴシック" charset="0"/>
            </a:endParaRPr>
          </a:p>
          <a:p>
            <a:pPr marL="304800" indent="-304800" eaLnBrk="1" hangingPunct="1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</a:pPr>
            <a:r>
              <a:rPr lang="en-US" sz="2800">
                <a:latin typeface="Times" charset="0"/>
                <a:ea typeface="ＭＳ Ｐゴシック" charset="0"/>
              </a:rPr>
              <a:t>Mortality: (37% vs. 11%; P=0.006). </a:t>
            </a:r>
            <a:endParaRPr lang="en-US">
              <a:latin typeface="Times" charset="0"/>
              <a:ea typeface="ＭＳ Ｐゴシック" charset="0"/>
            </a:endParaRPr>
          </a:p>
          <a:p>
            <a:pPr marL="304800" indent="-304800" eaLnBrk="1" hangingPunct="1">
              <a:lnSpc>
                <a:spcPct val="90000"/>
              </a:lnSpc>
              <a:spcBef>
                <a:spcPts val="700"/>
              </a:spcBef>
              <a:buClr>
                <a:srgbClr val="000000"/>
              </a:buClr>
            </a:pPr>
            <a:endParaRPr lang="en-US" sz="2800">
              <a:latin typeface="Times" charset="0"/>
              <a:ea typeface="ＭＳ Ｐゴシック" charset="0"/>
            </a:endParaRPr>
          </a:p>
          <a:p>
            <a:pPr marL="304800" indent="-304800" eaLnBrk="1" hangingPunct="1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</a:pPr>
            <a:endParaRPr lang="en-US" sz="2000">
              <a:latin typeface="Times" charset="0"/>
              <a:ea typeface="ＭＳ Ｐゴシック" charset="0"/>
            </a:endParaRPr>
          </a:p>
          <a:p>
            <a:pPr marL="304800" indent="-304800" eaLnBrk="1" hangingPunct="1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</a:pPr>
            <a:endParaRPr lang="en-US" sz="2000">
              <a:latin typeface="Times" charset="0"/>
              <a:ea typeface="ＭＳ Ｐゴシック" charset="0"/>
            </a:endParaRPr>
          </a:p>
          <a:p>
            <a:pPr marL="304800" indent="-304800" eaLnBrk="1" hangingPunct="1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</a:pPr>
            <a:r>
              <a:rPr lang="en-US" sz="2000">
                <a:latin typeface="Times" charset="0"/>
                <a:ea typeface="ＭＳ Ｐゴシック" charset="0"/>
              </a:rPr>
              <a:t>Kim S-H et al. Outcome of vancomycin treatment in patients with methicillin-susceptible Staphylococcus aureus bacteremia. Antimicrob Agents Chemother 2008 Jan; 52:192.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"/>
          <p:cNvSpPr>
            <a:spLocks noGrp="1" noChangeArrowheads="1"/>
          </p:cNvSpPr>
          <p:nvPr>
            <p:ph type="title" idx="4294967295"/>
          </p:nvPr>
        </p:nvSpPr>
        <p:spPr/>
        <p:txBody>
          <a:bodyPr lIns="38100" tIns="38100" rIns="38100" bIns="38100"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</a:rPr>
              <a:t>This study</a:t>
            </a:r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body" idx="4294967295"/>
          </p:nvPr>
        </p:nvSpPr>
        <p:spPr/>
        <p:txBody>
          <a:bodyPr lIns="38100" tIns="38100" rIns="38100" bIns="38100"/>
          <a:lstStyle/>
          <a:p>
            <a:pPr marL="304800" indent="-304800" eaLnBrk="1" hangingPunct="1">
              <a:lnSpc>
                <a:spcPct val="8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2900">
                <a:latin typeface="Times" charset="0"/>
                <a:ea typeface="ＭＳ Ｐゴシック" charset="0"/>
              </a:rPr>
              <a:t>Vanco has poor tissue penetration, slow bacteriocidal activity</a:t>
            </a:r>
          </a:p>
          <a:p>
            <a:pPr marL="304800" indent="-304800" eaLnBrk="1" hangingPunct="1">
              <a:lnSpc>
                <a:spcPct val="80000"/>
              </a:lnSpc>
              <a:buClr>
                <a:srgbClr val="000000"/>
              </a:buClr>
            </a:pPr>
            <a:r>
              <a:rPr lang="en-US" sz="2900">
                <a:latin typeface="Times" charset="0"/>
                <a:ea typeface="ＭＳ Ｐゴシック" charset="0"/>
              </a:rPr>
              <a:t>Retrospective look at 320 patients treated with vancomycin for MRSA (2005-2010)</a:t>
            </a:r>
          </a:p>
          <a:p>
            <a:pPr marL="304800" indent="-304800" eaLnBrk="1" hangingPunct="1">
              <a:lnSpc>
                <a:spcPct val="80000"/>
              </a:lnSpc>
              <a:buClr>
                <a:srgbClr val="000000"/>
              </a:buClr>
            </a:pPr>
            <a:r>
              <a:rPr lang="en-US" sz="2900">
                <a:latin typeface="Times" charset="0"/>
                <a:ea typeface="ＭＳ Ｐゴシック" charset="0"/>
              </a:rPr>
              <a:t>52% failed using standard clinical criteria</a:t>
            </a:r>
          </a:p>
          <a:p>
            <a:pPr marL="304800" indent="-304800" eaLnBrk="1" hangingPunct="1">
              <a:lnSpc>
                <a:spcPct val="80000"/>
              </a:lnSpc>
              <a:buClr>
                <a:srgbClr val="000000"/>
              </a:buClr>
            </a:pPr>
            <a:r>
              <a:rPr lang="en-US" sz="2900">
                <a:latin typeface="Times" charset="0"/>
                <a:ea typeface="ＭＳ Ｐゴシック" charset="0"/>
              </a:rPr>
              <a:t>Predictors:</a:t>
            </a:r>
          </a:p>
          <a:p>
            <a:pPr marL="704850" lvl="1" indent="-247650" eaLnBrk="1" hangingPunct="1">
              <a:lnSpc>
                <a:spcPct val="80000"/>
              </a:lnSpc>
              <a:buClr>
                <a:srgbClr val="000000"/>
              </a:buClr>
            </a:pPr>
            <a:r>
              <a:rPr lang="en-US" sz="2500">
                <a:latin typeface="Times" charset="0"/>
                <a:ea typeface="ＭＳ Ｐゴシック" charset="0"/>
              </a:rPr>
              <a:t>Endocarditis</a:t>
            </a:r>
          </a:p>
          <a:p>
            <a:pPr marL="704850" lvl="1" indent="-247650" eaLnBrk="1" hangingPunct="1">
              <a:lnSpc>
                <a:spcPct val="80000"/>
              </a:lnSpc>
              <a:buClr>
                <a:srgbClr val="000000"/>
              </a:buClr>
            </a:pPr>
            <a:r>
              <a:rPr lang="en-US" sz="2500">
                <a:latin typeface="Times" charset="0"/>
                <a:ea typeface="ＭＳ Ｐゴシック" charset="0"/>
              </a:rPr>
              <a:t>Hospital acquired MRSA</a:t>
            </a:r>
          </a:p>
          <a:p>
            <a:pPr marL="704850" lvl="1" indent="-247650" eaLnBrk="1" hangingPunct="1">
              <a:lnSpc>
                <a:spcPct val="80000"/>
              </a:lnSpc>
              <a:buClr>
                <a:srgbClr val="000000"/>
              </a:buClr>
            </a:pPr>
            <a:r>
              <a:rPr lang="en-US" sz="2500">
                <a:latin typeface="Times" charset="0"/>
                <a:ea typeface="ＭＳ Ｐゴシック" charset="0"/>
              </a:rPr>
              <a:t>Trough level &lt;15 micrograms/ml</a:t>
            </a:r>
          </a:p>
          <a:p>
            <a:pPr marL="704850" lvl="1" indent="-247650" eaLnBrk="1" hangingPunct="1">
              <a:lnSpc>
                <a:spcPct val="80000"/>
              </a:lnSpc>
              <a:buClr>
                <a:srgbClr val="000000"/>
              </a:buClr>
            </a:pPr>
            <a:r>
              <a:rPr lang="en-US" sz="2500">
                <a:latin typeface="Times" charset="0"/>
                <a:ea typeface="ＭＳ Ｐゴシック" charset="0"/>
              </a:rPr>
              <a:t>Value of area under curve vs. MIC &lt;421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"/>
          <p:cNvSpPr>
            <a:spLocks noGrp="1" noChangeArrowheads="1"/>
          </p:cNvSpPr>
          <p:nvPr>
            <p:ph type="title" idx="4294967295"/>
          </p:nvPr>
        </p:nvSpPr>
        <p:spPr/>
        <p:txBody>
          <a:bodyPr lIns="38100" tIns="38100" rIns="38100" bIns="38100"/>
          <a:lstStyle/>
          <a:p>
            <a:pPr eaLnBrk="1" hangingPunct="1"/>
            <a:r>
              <a:rPr lang="en-US" sz="3900">
                <a:latin typeface="Times" charset="0"/>
                <a:ea typeface="ＭＳ Ｐゴシック" charset="0"/>
              </a:rPr>
              <a:t>Conclusion: </a:t>
            </a:r>
            <a:br>
              <a:rPr lang="en-US" sz="3900">
                <a:latin typeface="Times" charset="0"/>
                <a:ea typeface="ＭＳ Ｐゴシック" charset="0"/>
              </a:rPr>
            </a:br>
            <a:endParaRPr lang="en-US" sz="3900">
              <a:latin typeface="Times" charset="0"/>
              <a:ea typeface="ＭＳ Ｐゴシック" charset="0"/>
            </a:endParaRPr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body" idx="4294967295"/>
          </p:nvPr>
        </p:nvSpPr>
        <p:spPr/>
        <p:txBody>
          <a:bodyPr lIns="38100" tIns="38100" rIns="38100" bIns="38100"/>
          <a:lstStyle/>
          <a:p>
            <a:pPr marL="304800" indent="-304800" eaLnBrk="1" hangingPunct="1">
              <a:spcBef>
                <a:spcPct val="0"/>
              </a:spcBef>
              <a:buClr>
                <a:srgbClr val="000000"/>
              </a:buClr>
            </a:pPr>
            <a:r>
              <a:rPr lang="en-US" sz="2800">
                <a:latin typeface="Times" charset="0"/>
                <a:ea typeface="ＭＳ Ｐゴシック" charset="0"/>
              </a:rPr>
              <a:t>Increase trough levels to 15-20 micrograms/ml</a:t>
            </a:r>
          </a:p>
          <a:p>
            <a:pPr marL="304800" indent="-304800" eaLnBrk="1" hangingPunct="1">
              <a:buClr>
                <a:srgbClr val="000000"/>
              </a:buClr>
            </a:pPr>
            <a:r>
              <a:rPr lang="en-US" sz="2800">
                <a:latin typeface="Times" charset="0"/>
                <a:ea typeface="ＭＳ Ｐゴシック" charset="0"/>
              </a:rPr>
              <a:t>Area under curve of &gt;400.</a:t>
            </a:r>
          </a:p>
          <a:p>
            <a:pPr marL="304800" indent="-304800" eaLnBrk="1" hangingPunct="1">
              <a:buClr>
                <a:srgbClr val="000000"/>
              </a:buClr>
            </a:pPr>
            <a:r>
              <a:rPr lang="en-US" sz="2800">
                <a:latin typeface="Times" charset="0"/>
                <a:ea typeface="ＭＳ Ｐゴシック" charset="0"/>
              </a:rPr>
              <a:t>Linezolid</a:t>
            </a:r>
          </a:p>
          <a:p>
            <a:pPr marL="304800" indent="-304800" eaLnBrk="1" hangingPunct="1">
              <a:buClr>
                <a:srgbClr val="000000"/>
              </a:buClr>
            </a:pPr>
            <a:r>
              <a:rPr lang="en-US" sz="2800">
                <a:latin typeface="Times" charset="0"/>
                <a:ea typeface="ＭＳ Ｐゴシック" charset="0"/>
              </a:rPr>
              <a:t>Tigecycline </a:t>
            </a:r>
          </a:p>
          <a:p>
            <a:pPr marL="304800" indent="-304800" eaLnBrk="1" hangingPunct="1">
              <a:buClr>
                <a:srgbClr val="000000"/>
              </a:buClr>
            </a:pPr>
            <a:r>
              <a:rPr lang="en-US" sz="2800">
                <a:latin typeface="Times" charset="0"/>
                <a:ea typeface="ＭＳ Ｐゴシック" charset="0"/>
              </a:rPr>
              <a:t>Change from Vanco if you have sensitivities of MSSA</a:t>
            </a:r>
          </a:p>
          <a:p>
            <a:pPr marL="304800" indent="-304800" eaLnBrk="1" hangingPunct="1">
              <a:buClr>
                <a:srgbClr val="000000"/>
              </a:buClr>
            </a:pPr>
            <a:r>
              <a:rPr lang="en-US" sz="2800">
                <a:latin typeface="Times" charset="0"/>
                <a:ea typeface="ＭＳ Ｐゴシック" charset="0"/>
              </a:rPr>
              <a:t>But…companion piece points out that if MIC &gt;2, high risk of renal injury if reach goals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16DBB0E1-4AC0-1F46-BB40-1488E2941C26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55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734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</a:rPr>
              <a:t>VIII. Decreasing antibiotic use and ClinicalTrials.gov</a:t>
            </a:r>
          </a:p>
        </p:txBody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81200"/>
            <a:ext cx="82296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>
                <a:latin typeface="Times" charset="0"/>
                <a:ea typeface="ＭＳ Ｐゴシック" charset="0"/>
              </a:rPr>
              <a:t>The antibiotic pipeline is drying up</a:t>
            </a:r>
          </a:p>
          <a:p>
            <a:pPr eaLnBrk="1" hangingPunct="1">
              <a:lnSpc>
                <a:spcPct val="90000"/>
              </a:lnSpc>
            </a:pPr>
            <a:r>
              <a:rPr lang="en-US">
                <a:latin typeface="Times" charset="0"/>
                <a:ea typeface="ＭＳ Ｐゴシック" charset="0"/>
              </a:rPr>
              <a:t>Strides (small) in decreasing antibiotic use are being made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Times" charset="0"/>
                <a:ea typeface="ＭＳ Ｐゴシック" charset="0"/>
              </a:rPr>
              <a:t>Weiss K, et al. CID, published online 7/25/11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Times" charset="0"/>
                <a:ea typeface="ＭＳ Ｐゴシック" charset="0"/>
              </a:rPr>
              <a:t>http://www.cdc.gov/nchs/ahcd.htm</a:t>
            </a:r>
          </a:p>
          <a:p>
            <a:pPr eaLnBrk="1" hangingPunct="1">
              <a:lnSpc>
                <a:spcPct val="90000"/>
              </a:lnSpc>
            </a:pPr>
            <a:r>
              <a:rPr lang="en-US">
                <a:latin typeface="Times" charset="0"/>
                <a:ea typeface="ＭＳ Ｐゴシック" charset="0"/>
              </a:rPr>
              <a:t>Antibiotics rarely useful in otitis media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Times" charset="0"/>
                <a:ea typeface="ＭＳ Ｐゴシック" charset="0"/>
              </a:rPr>
              <a:t>NNT = 16, NNH =24 </a:t>
            </a:r>
            <a:r>
              <a:rPr lang="en-US" sz="2400" i="1">
                <a:latin typeface="Times" charset="0"/>
                <a:ea typeface="ＭＳ Ｐゴシック" charset="0"/>
              </a:rPr>
              <a:t>(Cochrane Review, 2008)</a:t>
            </a:r>
            <a:endParaRPr lang="en-US">
              <a:latin typeface="Times" charset="0"/>
              <a:ea typeface="ＭＳ Ｐゴシック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Times" charset="0"/>
                <a:ea typeface="ＭＳ Ｐゴシック" charset="0"/>
              </a:rPr>
              <a:t>Use of </a:t>
            </a:r>
            <a:r>
              <a:rPr lang="ja-JP" altLang="en-US">
                <a:latin typeface="Arial" charset="0"/>
                <a:ea typeface="ＭＳ Ｐゴシック" charset="0"/>
              </a:rPr>
              <a:t>“</a:t>
            </a:r>
            <a:r>
              <a:rPr lang="en-US" altLang="ja-JP">
                <a:latin typeface="Times" charset="0"/>
                <a:ea typeface="ＭＳ Ｐゴシック" charset="0"/>
              </a:rPr>
              <a:t>delayed</a:t>
            </a:r>
            <a:r>
              <a:rPr lang="ja-JP" altLang="en-US">
                <a:latin typeface="Arial" charset="0"/>
                <a:ea typeface="ＭＳ Ｐゴシック" charset="0"/>
              </a:rPr>
              <a:t>”</a:t>
            </a:r>
            <a:r>
              <a:rPr lang="en-US" altLang="ja-JP">
                <a:latin typeface="Times" charset="0"/>
                <a:ea typeface="ＭＳ Ｐゴシック" charset="0"/>
              </a:rPr>
              <a:t>/</a:t>
            </a:r>
            <a:r>
              <a:rPr lang="ja-JP" altLang="en-US">
                <a:latin typeface="Arial" charset="0"/>
                <a:ea typeface="ＭＳ Ｐゴシック" charset="0"/>
              </a:rPr>
              <a:t>“</a:t>
            </a:r>
            <a:r>
              <a:rPr lang="en-US" altLang="ja-JP">
                <a:latin typeface="Times" charset="0"/>
                <a:ea typeface="ＭＳ Ｐゴシック" charset="0"/>
              </a:rPr>
              <a:t>Back-up</a:t>
            </a:r>
            <a:r>
              <a:rPr lang="ja-JP" altLang="en-US">
                <a:latin typeface="Arial" charset="0"/>
                <a:ea typeface="ＭＳ Ｐゴシック" charset="0"/>
              </a:rPr>
              <a:t>”</a:t>
            </a:r>
            <a:r>
              <a:rPr lang="en-US" altLang="ja-JP">
                <a:latin typeface="Times" charset="0"/>
                <a:ea typeface="ＭＳ Ｐゴシック" charset="0"/>
              </a:rPr>
              <a:t> prescriptions</a:t>
            </a:r>
            <a:endParaRPr lang="en-US">
              <a:latin typeface="Times" charset="0"/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D80689F4-F90D-534C-99BE-0318559D9A2E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56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837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eaLnBrk="1" hangingPunct="1">
              <a:lnSpc>
                <a:spcPct val="85000"/>
              </a:lnSpc>
            </a:pPr>
            <a:r>
              <a:rPr lang="en-US" sz="4000">
                <a:latin typeface="Times" charset="0"/>
                <a:ea typeface="ＭＳ Ｐゴシック" charset="0"/>
              </a:rPr>
              <a:t>This article takes a step backwards (and why its wrong)</a:t>
            </a:r>
            <a:endParaRPr lang="en-US">
              <a:latin typeface="Times" charset="0"/>
              <a:ea typeface="ＭＳ Ｐゴシック" charset="0"/>
            </a:endParaRPr>
          </a:p>
        </p:txBody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429000"/>
            <a:ext cx="8305800" cy="3124200"/>
          </a:xfrm>
        </p:spPr>
        <p:txBody>
          <a:bodyPr/>
          <a:lstStyle/>
          <a:p>
            <a:pPr eaLnBrk="1" hangingPunct="1"/>
            <a:r>
              <a:rPr lang="en-US">
                <a:latin typeface="Tahoma" charset="0"/>
                <a:ea typeface="ＭＳ Ｐゴシック" charset="0"/>
              </a:rPr>
              <a:t>Methods: 291 children, ages 6 mos - 2 yrs</a:t>
            </a:r>
          </a:p>
          <a:p>
            <a:pPr lvl="1" eaLnBrk="1" hangingPunct="1"/>
            <a:r>
              <a:rPr lang="en-US">
                <a:latin typeface="Tahoma" charset="0"/>
                <a:ea typeface="ＭＳ Ｐゴシック" charset="0"/>
              </a:rPr>
              <a:t>With AOM (reasonable criteria)</a:t>
            </a:r>
          </a:p>
          <a:p>
            <a:pPr lvl="1" eaLnBrk="1" hangingPunct="1"/>
            <a:r>
              <a:rPr lang="en-US">
                <a:latin typeface="Tahoma" charset="0"/>
                <a:ea typeface="ＭＳ Ｐゴシック" charset="0"/>
              </a:rPr>
              <a:t>Randomized, double-blind to: </a:t>
            </a:r>
          </a:p>
          <a:p>
            <a:pPr lvl="1" eaLnBrk="1" hangingPunct="1">
              <a:buFontTx/>
              <a:buNone/>
            </a:pPr>
            <a:endParaRPr lang="en-US">
              <a:latin typeface="Times" charset="0"/>
              <a:ea typeface="ＭＳ Ｐゴシック" charset="0"/>
            </a:endParaRPr>
          </a:p>
        </p:txBody>
      </p:sp>
      <p:sp>
        <p:nvSpPr>
          <p:cNvPr id="58373" name="Rectangle 4"/>
          <p:cNvSpPr>
            <a:spLocks/>
          </p:cNvSpPr>
          <p:nvPr/>
        </p:nvSpPr>
        <p:spPr bwMode="auto">
          <a:xfrm>
            <a:off x="760413" y="1730375"/>
            <a:ext cx="7512050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85000"/>
              </a:lnSpc>
            </a:pPr>
            <a:r>
              <a:rPr lang="en-US" sz="3200" i="1">
                <a:solidFill>
                  <a:schemeClr val="tx1"/>
                </a:solidFill>
                <a:latin typeface="Times" charset="0"/>
                <a:ea typeface="ＭＳ Ｐゴシック" charset="0"/>
              </a:rPr>
              <a:t>Treatment of Acute Otitis Media in Children </a:t>
            </a:r>
          </a:p>
          <a:p>
            <a:pPr>
              <a:lnSpc>
                <a:spcPct val="85000"/>
              </a:lnSpc>
            </a:pPr>
            <a:r>
              <a:rPr lang="en-US" sz="3200" i="1">
                <a:solidFill>
                  <a:schemeClr val="tx1"/>
                </a:solidFill>
                <a:latin typeface="Times" charset="0"/>
                <a:ea typeface="ＭＳ Ｐゴシック" charset="0"/>
              </a:rPr>
              <a:t>under 2 years of age. Hoberman A, et al. </a:t>
            </a:r>
          </a:p>
          <a:p>
            <a:pPr>
              <a:lnSpc>
                <a:spcPct val="85000"/>
              </a:lnSpc>
            </a:pPr>
            <a:r>
              <a:rPr lang="en-US" sz="3200" i="1">
                <a:solidFill>
                  <a:schemeClr val="tx1"/>
                </a:solidFill>
                <a:latin typeface="Times" charset="0"/>
                <a:ea typeface="ＭＳ Ｐゴシック" charset="0"/>
              </a:rPr>
              <a:t>NEJM 2011; 364:105-15.</a:t>
            </a:r>
          </a:p>
        </p:txBody>
      </p:sp>
      <p:sp>
        <p:nvSpPr>
          <p:cNvPr id="58374" name="Rectangle 5"/>
          <p:cNvSpPr>
            <a:spLocks/>
          </p:cNvSpPr>
          <p:nvPr/>
        </p:nvSpPr>
        <p:spPr bwMode="auto">
          <a:xfrm>
            <a:off x="685800" y="5334000"/>
            <a:ext cx="7494588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3200">
                <a:solidFill>
                  <a:schemeClr val="tx1"/>
                </a:solidFill>
                <a:latin typeface="Tahoma" charset="0"/>
                <a:ea typeface="ＭＳ Ｐゴシック" charset="0"/>
              </a:rPr>
              <a:t>amoxicillin-clavulanate     vs.      Placebo</a:t>
            </a:r>
          </a:p>
          <a:p>
            <a:pPr algn="l"/>
            <a:r>
              <a:rPr lang="en-US" sz="3200">
                <a:solidFill>
                  <a:schemeClr val="tx1"/>
                </a:solidFill>
                <a:latin typeface="Tahoma" charset="0"/>
                <a:ea typeface="ＭＳ Ｐゴシック" charset="0"/>
              </a:rPr>
              <a:t>         (90mg/kg)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7695E858-79D7-0849-8B6D-A11D4906576C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57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9395" name="Rectangle 1026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839200" cy="5410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Results:        </a:t>
            </a:r>
            <a:r>
              <a:rPr lang="en-US" sz="2800">
                <a:latin typeface="Tahoma" charset="0"/>
                <a:ea typeface="ＭＳ Ｐゴシック" charset="0"/>
              </a:rPr>
              <a:t>amoxicillin-clavulanate</a:t>
            </a:r>
            <a:r>
              <a:rPr lang="en-US">
                <a:latin typeface="Tahoma" charset="0"/>
                <a:ea typeface="ＭＳ Ｐゴシック" charset="0"/>
              </a:rPr>
              <a:t>  </a:t>
            </a:r>
            <a:r>
              <a:rPr lang="en-US" sz="2800">
                <a:latin typeface="Tahoma" charset="0"/>
                <a:ea typeface="ＭＳ Ｐゴシック" charset="0"/>
              </a:rPr>
              <a:t>vs.   Placebo</a:t>
            </a:r>
          </a:p>
          <a:p>
            <a:pPr eaLnBrk="1" hangingPunct="1">
              <a:lnSpc>
                <a:spcPct val="55000"/>
              </a:lnSpc>
              <a:buFontTx/>
              <a:buNone/>
            </a:pPr>
            <a:r>
              <a:rPr lang="en-US">
                <a:latin typeface="Tahoma" charset="0"/>
                <a:ea typeface="ＭＳ Ｐゴシック" charset="0"/>
              </a:rPr>
              <a:t>                               </a:t>
            </a:r>
            <a:r>
              <a:rPr lang="en-US" sz="2400" u="sng">
                <a:latin typeface="Tahoma" charset="0"/>
                <a:ea typeface="ＭＳ Ｐゴシック" charset="0"/>
              </a:rPr>
              <a:t>(n=144)</a:t>
            </a:r>
            <a:r>
              <a:rPr lang="en-US" sz="2400">
                <a:latin typeface="Tahoma" charset="0"/>
                <a:ea typeface="ＭＳ Ｐゴシック" charset="0"/>
              </a:rPr>
              <a:t>			 </a:t>
            </a:r>
            <a:r>
              <a:rPr lang="en-US" sz="2400" u="sng">
                <a:latin typeface="Tahoma" charset="0"/>
                <a:ea typeface="ＭＳ Ｐゴシック" charset="0"/>
              </a:rPr>
              <a:t>(n=147)</a:t>
            </a:r>
          </a:p>
          <a:p>
            <a:pPr eaLnBrk="1" hangingPunct="1">
              <a:lnSpc>
                <a:spcPct val="40000"/>
              </a:lnSpc>
              <a:buFontTx/>
              <a:buNone/>
            </a:pPr>
            <a:endParaRPr lang="en-US" sz="2400" u="sng">
              <a:latin typeface="Tahoma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u="sng">
                <a:latin typeface="Tahoma" charset="0"/>
                <a:ea typeface="ＭＳ Ｐゴシック" charset="0"/>
              </a:rPr>
              <a:t>1. Resolution of symptoms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>
                <a:latin typeface="Tahoma" charset="0"/>
                <a:ea typeface="ＭＳ Ｐゴシック" charset="0"/>
              </a:rPr>
              <a:t>		-</a:t>
            </a:r>
            <a:r>
              <a:rPr lang="en-US" sz="2400" u="sng">
                <a:latin typeface="Tahoma" charset="0"/>
                <a:ea typeface="ＭＳ Ｐゴシック" charset="0"/>
              </a:rPr>
              <a:t> </a:t>
            </a:r>
            <a:r>
              <a:rPr lang="en-US" sz="2400">
                <a:latin typeface="Tahoma" charset="0"/>
                <a:ea typeface="ＭＳ Ｐゴシック" charset="0"/>
              </a:rPr>
              <a:t>Day 2		       35%			     28%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>
                <a:latin typeface="Tahoma" charset="0"/>
                <a:ea typeface="ＭＳ Ｐゴシック" charset="0"/>
              </a:rPr>
              <a:t>		- Day 4		       61%			     54%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>
                <a:latin typeface="Tahoma" charset="0"/>
                <a:ea typeface="ＭＳ Ｐゴシック" charset="0"/>
              </a:rPr>
              <a:t>		- Day 7		       80%			     74%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>
                <a:latin typeface="Tahoma" charset="0"/>
                <a:ea typeface="ＭＳ Ｐゴシック" charset="0"/>
              </a:rPr>
              <a:t>				                      </a:t>
            </a:r>
            <a:r>
              <a:rPr lang="en-US">
                <a:solidFill>
                  <a:srgbClr val="D90416"/>
                </a:solidFill>
                <a:latin typeface="Tahoma" charset="0"/>
                <a:ea typeface="ＭＳ Ｐゴシック" charset="0"/>
              </a:rPr>
              <a:t>P = 0.14</a:t>
            </a:r>
            <a:endParaRPr lang="en-US">
              <a:latin typeface="Tahoma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u="sng">
                <a:latin typeface="Tahoma" charset="0"/>
                <a:ea typeface="ＭＳ Ｐゴシック" charset="0"/>
              </a:rPr>
              <a:t>2. 2 successive days AOM-SOS score 0-1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>
                <a:latin typeface="Tahoma" charset="0"/>
                <a:ea typeface="ＭＳ Ｐゴシック" charset="0"/>
              </a:rPr>
              <a:t>		- Day 2 		</a:t>
            </a:r>
            <a:r>
              <a:rPr lang="en-US" sz="2000" i="1">
                <a:latin typeface="Tahoma" charset="0"/>
                <a:ea typeface="ＭＳ Ｐゴシック" charset="0"/>
              </a:rPr>
              <a:t>         </a:t>
            </a:r>
            <a:r>
              <a:rPr lang="en-US" sz="2400">
                <a:latin typeface="Tahoma" charset="0"/>
                <a:ea typeface="ＭＳ Ｐゴシック" charset="0"/>
              </a:rPr>
              <a:t>20%			     14%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>
                <a:latin typeface="Tahoma" charset="0"/>
                <a:ea typeface="ＭＳ Ｐゴシック" charset="0"/>
              </a:rPr>
              <a:t>		- Day 4		        41%			     36%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>
                <a:latin typeface="Tahoma" charset="0"/>
                <a:ea typeface="ＭＳ Ｐゴシック" charset="0"/>
              </a:rPr>
              <a:t>		- Day 7		        67%			     53%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>
                <a:latin typeface="Tahoma" charset="0"/>
                <a:ea typeface="ＭＳ Ｐゴシック" charset="0"/>
              </a:rPr>
              <a:t>			      		                    </a:t>
            </a:r>
            <a:r>
              <a:rPr lang="en-US" sz="2400">
                <a:solidFill>
                  <a:srgbClr val="D90416"/>
                </a:solidFill>
                <a:latin typeface="Tahoma" charset="0"/>
                <a:ea typeface="ＭＳ Ｐゴシック" charset="0"/>
              </a:rPr>
              <a:t>P=0.04, overall</a:t>
            </a:r>
            <a:endParaRPr lang="en-US">
              <a:latin typeface="Times" charset="0"/>
              <a:ea typeface="ＭＳ Ｐゴシック" charset="0"/>
            </a:endParaRPr>
          </a:p>
        </p:txBody>
      </p:sp>
      <p:sp>
        <p:nvSpPr>
          <p:cNvPr id="59396" name="Rectangle 1027"/>
          <p:cNvSpPr>
            <a:spLocks/>
          </p:cNvSpPr>
          <p:nvPr/>
        </p:nvSpPr>
        <p:spPr bwMode="auto">
          <a:xfrm>
            <a:off x="952500" y="228600"/>
            <a:ext cx="7140575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85000"/>
              </a:lnSpc>
            </a:pPr>
            <a:r>
              <a:rPr lang="en-US" sz="3200">
                <a:solidFill>
                  <a:schemeClr val="tx1"/>
                </a:solidFill>
                <a:latin typeface="Times" charset="0"/>
                <a:ea typeface="ＭＳ Ｐゴシック" charset="0"/>
              </a:rPr>
              <a:t>Antibiotics and AOM. Hoberman A, et al. </a:t>
            </a:r>
          </a:p>
          <a:p>
            <a:pPr>
              <a:lnSpc>
                <a:spcPct val="85000"/>
              </a:lnSpc>
            </a:pPr>
            <a:r>
              <a:rPr lang="en-US" sz="3200">
                <a:solidFill>
                  <a:schemeClr val="tx1"/>
                </a:solidFill>
                <a:latin typeface="Times" charset="0"/>
                <a:ea typeface="ＭＳ Ｐゴシック" charset="0"/>
              </a:rPr>
              <a:t>NEJM 2011; 364:105-15.</a:t>
            </a:r>
            <a:endParaRPr lang="en-US" sz="3200" i="1">
              <a:solidFill>
                <a:schemeClr val="tx1"/>
              </a:solidFill>
              <a:latin typeface="Times" charset="0"/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821DB2C3-1650-4844-85B0-9EEBD4BB2792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58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839200" cy="5410200"/>
          </a:xfrm>
        </p:spPr>
        <p:txBody>
          <a:bodyPr/>
          <a:lstStyle/>
          <a:p>
            <a:pPr eaLnBrk="1" hangingPunct="1"/>
            <a:r>
              <a:rPr lang="en-US">
                <a:latin typeface="Tahoma" charset="0"/>
                <a:ea typeface="ＭＳ Ｐゴシック" charset="0"/>
              </a:rPr>
              <a:t>Results:        </a:t>
            </a:r>
            <a:r>
              <a:rPr lang="en-US" sz="2800">
                <a:latin typeface="Tahoma" charset="0"/>
                <a:ea typeface="ＭＳ Ｐゴシック" charset="0"/>
              </a:rPr>
              <a:t>amoxicillin-clavulanate</a:t>
            </a:r>
            <a:r>
              <a:rPr lang="en-US">
                <a:latin typeface="Tahoma" charset="0"/>
                <a:ea typeface="ＭＳ Ｐゴシック" charset="0"/>
              </a:rPr>
              <a:t>  </a:t>
            </a:r>
            <a:r>
              <a:rPr lang="en-US" sz="2800">
                <a:latin typeface="Tahoma" charset="0"/>
                <a:ea typeface="ＭＳ Ｐゴシック" charset="0"/>
              </a:rPr>
              <a:t>vs.   Placebo</a:t>
            </a:r>
          </a:p>
          <a:p>
            <a:pPr eaLnBrk="1" hangingPunct="1">
              <a:lnSpc>
                <a:spcPct val="55000"/>
              </a:lnSpc>
              <a:buFontTx/>
              <a:buNone/>
            </a:pPr>
            <a:r>
              <a:rPr lang="en-US">
                <a:latin typeface="Tahoma" charset="0"/>
                <a:ea typeface="ＭＳ Ｐゴシック" charset="0"/>
              </a:rPr>
              <a:t>                               </a:t>
            </a:r>
            <a:r>
              <a:rPr lang="en-US" sz="2400" u="sng">
                <a:latin typeface="Tahoma" charset="0"/>
                <a:ea typeface="ＭＳ Ｐゴシック" charset="0"/>
              </a:rPr>
              <a:t>(n=144)</a:t>
            </a:r>
            <a:r>
              <a:rPr lang="en-US" sz="2400">
                <a:latin typeface="Tahoma" charset="0"/>
                <a:ea typeface="ＭＳ Ｐゴシック" charset="0"/>
              </a:rPr>
              <a:t>			 </a:t>
            </a:r>
            <a:r>
              <a:rPr lang="en-US" sz="2400" u="sng">
                <a:latin typeface="Tahoma" charset="0"/>
                <a:ea typeface="ＭＳ Ｐゴシック" charset="0"/>
              </a:rPr>
              <a:t>(n=147)</a:t>
            </a:r>
          </a:p>
          <a:p>
            <a:pPr eaLnBrk="1" hangingPunct="1">
              <a:lnSpc>
                <a:spcPct val="40000"/>
              </a:lnSpc>
              <a:buFontTx/>
              <a:buNone/>
            </a:pPr>
            <a:endParaRPr lang="en-US">
              <a:latin typeface="Tahoma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u="sng">
                <a:latin typeface="Tahoma" charset="0"/>
                <a:ea typeface="ＭＳ Ｐゴシック" charset="0"/>
              </a:rPr>
              <a:t>3. Severity of symptoms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>
                <a:latin typeface="Tahoma" charset="0"/>
                <a:ea typeface="ＭＳ Ｐゴシック" charset="0"/>
              </a:rPr>
              <a:t>AOM-SOS scores </a:t>
            </a:r>
            <a:r>
              <a:rPr lang="en-US" sz="2000" i="1">
                <a:latin typeface="Tahoma" charset="0"/>
                <a:ea typeface="ＭＳ Ｐゴシック" charset="0"/>
              </a:rPr>
              <a:t>(14 pt scale)       </a:t>
            </a:r>
            <a:r>
              <a:rPr lang="en-US" sz="2400">
                <a:latin typeface="Tahoma" charset="0"/>
                <a:ea typeface="ＭＳ Ｐゴシック" charset="0"/>
              </a:rPr>
              <a:t>1.59			     2.46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>
                <a:latin typeface="Tahoma" charset="0"/>
                <a:ea typeface="ＭＳ Ｐゴシック" charset="0"/>
              </a:rPr>
              <a:t>	@10-12 day visit		      </a:t>
            </a:r>
            <a:r>
              <a:rPr lang="en-US" sz="2400">
                <a:solidFill>
                  <a:srgbClr val="D90416"/>
                </a:solidFill>
                <a:latin typeface="Tahoma" charset="0"/>
                <a:ea typeface="ＭＳ Ｐゴシック" charset="0"/>
              </a:rPr>
              <a:t>P=0.003, clinically insignificant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>
              <a:solidFill>
                <a:srgbClr val="D90416"/>
              </a:solidFill>
              <a:latin typeface="Tahoma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u="sng">
                <a:latin typeface="Tahoma" charset="0"/>
                <a:ea typeface="ＭＳ Ｐゴシック" charset="0"/>
              </a:rPr>
              <a:t>4. Clinical failure (otoscopy)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>
                <a:latin typeface="Tahoma" charset="0"/>
                <a:ea typeface="ＭＳ Ｐゴシック" charset="0"/>
              </a:rPr>
              <a:t>		-</a:t>
            </a:r>
            <a:r>
              <a:rPr lang="en-US" sz="2400" u="sng">
                <a:latin typeface="Tahoma" charset="0"/>
                <a:ea typeface="ＭＳ Ｐゴシック" charset="0"/>
              </a:rPr>
              <a:t> </a:t>
            </a:r>
            <a:r>
              <a:rPr lang="en-US" sz="2400">
                <a:latin typeface="Tahoma" charset="0"/>
                <a:ea typeface="ＭＳ Ｐゴシック" charset="0"/>
              </a:rPr>
              <a:t>Day 4-5		       4%			     23%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>
                <a:latin typeface="Tahoma" charset="0"/>
                <a:ea typeface="ＭＳ Ｐゴシック" charset="0"/>
              </a:rPr>
              <a:t>		- Day 10-12		       16%			     51%</a:t>
            </a:r>
          </a:p>
          <a:p>
            <a:pPr eaLnBrk="1" hangingPunct="1">
              <a:lnSpc>
                <a:spcPct val="65000"/>
              </a:lnSpc>
              <a:buFontTx/>
              <a:buNone/>
            </a:pPr>
            <a:r>
              <a:rPr lang="en-US">
                <a:latin typeface="Tahoma" charset="0"/>
                <a:ea typeface="ＭＳ Ｐゴシック" charset="0"/>
              </a:rPr>
              <a:t>				                      </a:t>
            </a:r>
            <a:r>
              <a:rPr lang="en-US">
                <a:solidFill>
                  <a:srgbClr val="D90416"/>
                </a:solidFill>
                <a:latin typeface="Tahoma" charset="0"/>
                <a:ea typeface="ＭＳ Ｐゴシック" charset="0"/>
              </a:rPr>
              <a:t>P = &lt; 0.001</a:t>
            </a:r>
          </a:p>
        </p:txBody>
      </p:sp>
      <p:sp>
        <p:nvSpPr>
          <p:cNvPr id="60420" name="Rectangle 4"/>
          <p:cNvSpPr>
            <a:spLocks/>
          </p:cNvSpPr>
          <p:nvPr/>
        </p:nvSpPr>
        <p:spPr bwMode="auto">
          <a:xfrm>
            <a:off x="952500" y="228600"/>
            <a:ext cx="7140575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85000"/>
              </a:lnSpc>
            </a:pPr>
            <a:r>
              <a:rPr lang="en-US" sz="3200">
                <a:solidFill>
                  <a:schemeClr val="tx1"/>
                </a:solidFill>
                <a:latin typeface="Times" charset="0"/>
                <a:ea typeface="ＭＳ Ｐゴシック" charset="0"/>
              </a:rPr>
              <a:t>Antibiotics and AOM. Hoberman A, et al. </a:t>
            </a:r>
          </a:p>
          <a:p>
            <a:pPr>
              <a:lnSpc>
                <a:spcPct val="85000"/>
              </a:lnSpc>
            </a:pPr>
            <a:r>
              <a:rPr lang="en-US" sz="3200">
                <a:solidFill>
                  <a:schemeClr val="tx1"/>
                </a:solidFill>
                <a:latin typeface="Times" charset="0"/>
                <a:ea typeface="ＭＳ Ｐゴシック" charset="0"/>
              </a:rPr>
              <a:t>NEJM 2011; 364:105-15.</a:t>
            </a:r>
            <a:endParaRPr lang="en-US" sz="3200" i="1">
              <a:solidFill>
                <a:schemeClr val="tx1"/>
              </a:solidFill>
              <a:latin typeface="Times" charset="0"/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0B054C41-4864-6148-B61E-FD3A875CCBBF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59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4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839200" cy="5181600"/>
          </a:xfrm>
        </p:spPr>
        <p:txBody>
          <a:bodyPr/>
          <a:lstStyle/>
          <a:p>
            <a:pPr eaLnBrk="1" hangingPunct="1"/>
            <a:r>
              <a:rPr lang="en-US">
                <a:latin typeface="Tahoma" charset="0"/>
                <a:ea typeface="ＭＳ Ｐゴシック" charset="0"/>
              </a:rPr>
              <a:t>Author</a:t>
            </a:r>
            <a:r>
              <a:rPr lang="ja-JP" altLang="en-US">
                <a:latin typeface="Arial" charset="0"/>
                <a:ea typeface="ＭＳ Ｐゴシック" charset="0"/>
              </a:rPr>
              <a:t>’</a:t>
            </a:r>
            <a:r>
              <a:rPr lang="en-US" altLang="ja-JP">
                <a:latin typeface="Tahoma" charset="0"/>
                <a:ea typeface="ＭＳ Ｐゴシック" charset="0"/>
              </a:rPr>
              <a:t>s Conclusion:</a:t>
            </a:r>
          </a:p>
          <a:p>
            <a:pPr eaLnBrk="1" hangingPunct="1"/>
            <a:endParaRPr lang="en-US">
              <a:latin typeface="Tahoma" charset="0"/>
              <a:ea typeface="ＭＳ Ｐゴシック" charset="0"/>
            </a:endParaRPr>
          </a:p>
          <a:p>
            <a:pPr eaLnBrk="1" hangingPunct="1"/>
            <a:endParaRPr lang="en-US">
              <a:latin typeface="Tahoma" charset="0"/>
              <a:ea typeface="ＭＳ Ｐゴシック" charset="0"/>
            </a:endParaRPr>
          </a:p>
          <a:p>
            <a:pPr eaLnBrk="1" hangingPunct="1"/>
            <a:endParaRPr lang="en-US">
              <a:latin typeface="Tahoma" charset="0"/>
              <a:ea typeface="ＭＳ Ｐゴシック" charset="0"/>
            </a:endParaRPr>
          </a:p>
          <a:p>
            <a:pPr eaLnBrk="1" hangingPunct="1"/>
            <a:endParaRPr lang="en-US">
              <a:latin typeface="Tahoma" charset="0"/>
              <a:ea typeface="ＭＳ Ｐゴシック" charset="0"/>
            </a:endParaRPr>
          </a:p>
          <a:p>
            <a:pPr eaLnBrk="1" hangingPunct="1"/>
            <a:r>
              <a:rPr lang="en-US">
                <a:latin typeface="Tahoma" charset="0"/>
                <a:ea typeface="ＭＳ Ｐゴシック" charset="0"/>
              </a:rPr>
              <a:t>Really???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>
              <a:latin typeface="Times" charset="0"/>
              <a:ea typeface="ＭＳ Ｐゴシック" charset="0"/>
            </a:endParaRPr>
          </a:p>
        </p:txBody>
      </p:sp>
      <p:sp>
        <p:nvSpPr>
          <p:cNvPr id="61444" name="Rectangle 3"/>
          <p:cNvSpPr>
            <a:spLocks/>
          </p:cNvSpPr>
          <p:nvPr/>
        </p:nvSpPr>
        <p:spPr bwMode="auto">
          <a:xfrm>
            <a:off x="952500" y="228600"/>
            <a:ext cx="7140575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85000"/>
              </a:lnSpc>
            </a:pPr>
            <a:r>
              <a:rPr lang="en-US" sz="3200">
                <a:solidFill>
                  <a:schemeClr val="tx1"/>
                </a:solidFill>
                <a:latin typeface="Times" charset="0"/>
                <a:ea typeface="ＭＳ Ｐゴシック" charset="0"/>
              </a:rPr>
              <a:t>Antibiotics and AOM. Hoberman A, et al. </a:t>
            </a:r>
          </a:p>
          <a:p>
            <a:pPr>
              <a:lnSpc>
                <a:spcPct val="85000"/>
              </a:lnSpc>
            </a:pPr>
            <a:r>
              <a:rPr lang="en-US" sz="3200">
                <a:solidFill>
                  <a:schemeClr val="tx1"/>
                </a:solidFill>
                <a:latin typeface="Times" charset="0"/>
                <a:ea typeface="ＭＳ Ｐゴシック" charset="0"/>
              </a:rPr>
              <a:t>NEJM 2011; 364:105-15.</a:t>
            </a:r>
            <a:endParaRPr lang="en-US" sz="3200" i="1">
              <a:solidFill>
                <a:schemeClr val="tx1"/>
              </a:solidFill>
              <a:latin typeface="Times" charset="0"/>
              <a:ea typeface="ＭＳ Ｐゴシック" charset="0"/>
            </a:endParaRPr>
          </a:p>
        </p:txBody>
      </p:sp>
      <p:sp>
        <p:nvSpPr>
          <p:cNvPr id="61445" name="Rectangle 4"/>
          <p:cNvSpPr>
            <a:spLocks/>
          </p:cNvSpPr>
          <p:nvPr/>
        </p:nvSpPr>
        <p:spPr bwMode="auto">
          <a:xfrm>
            <a:off x="533400" y="2057400"/>
            <a:ext cx="8305800" cy="2057400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Times" charset="0"/>
              <a:buNone/>
            </a:pPr>
            <a:r>
              <a:rPr lang="en-US" sz="3200"/>
              <a:t>Antibiotics </a:t>
            </a:r>
            <a:r>
              <a:rPr lang="ja-JP" altLang="en-US" sz="3200" i="1">
                <a:latin typeface="Arial" charset="0"/>
              </a:rPr>
              <a:t>“</a:t>
            </a:r>
            <a:r>
              <a:rPr lang="en-US" altLang="ja-JP" sz="3200" i="1"/>
              <a:t>…tended to reduce time to resolution of symptoms and reduced overall symptom burden and rate of persistent signs of acute infection on otoscopic examination.</a:t>
            </a:r>
            <a:r>
              <a:rPr lang="ja-JP" altLang="en-US" sz="3200" i="1">
                <a:latin typeface="Arial" charset="0"/>
              </a:rPr>
              <a:t>”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3D426BCE-68EC-D549-8E72-6268130D50DD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6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305800" cy="1066800"/>
          </a:xfrm>
        </p:spPr>
        <p:txBody>
          <a:bodyPr/>
          <a:lstStyle/>
          <a:p>
            <a:pPr eaLnBrk="1" hangingPunct="1"/>
            <a:r>
              <a:rPr lang="en-US" sz="4000">
                <a:latin typeface="Times" charset="0"/>
                <a:ea typeface="ＭＳ Ｐゴシック" charset="0"/>
              </a:rPr>
              <a:t>Atrial Fibrillation: Who Gets Warfarin? </a:t>
            </a:r>
            <a:br>
              <a:rPr lang="en-US" sz="4000">
                <a:latin typeface="Times" charset="0"/>
                <a:ea typeface="ＭＳ Ｐゴシック" charset="0"/>
              </a:rPr>
            </a:br>
            <a:r>
              <a:rPr lang="en-US" sz="4000">
                <a:latin typeface="Times" charset="0"/>
                <a:ea typeface="ＭＳ Ｐゴシック" charset="0"/>
              </a:rPr>
              <a:t>ACC/AHA 2011 Guideline</a:t>
            </a:r>
            <a:endParaRPr lang="en-US">
              <a:latin typeface="Times" charset="0"/>
              <a:ea typeface="ＭＳ Ｐゴシック" charset="0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981200"/>
            <a:ext cx="7391400" cy="4343400"/>
          </a:xfrm>
        </p:spPr>
        <p:txBody>
          <a:bodyPr/>
          <a:lstStyle/>
          <a:p>
            <a:pPr eaLnBrk="1" hangingPunct="1">
              <a:lnSpc>
                <a:spcPct val="95000"/>
              </a:lnSpc>
            </a:pPr>
            <a:r>
              <a:rPr lang="en-US" sz="2400" dirty="0">
                <a:latin typeface="Times" charset="0"/>
                <a:ea typeface="ＭＳ Ｐゴシック" charset="0"/>
              </a:rPr>
              <a:t>No risk factors……………….</a:t>
            </a:r>
          </a:p>
          <a:p>
            <a:pPr eaLnBrk="1" hangingPunct="1">
              <a:lnSpc>
                <a:spcPct val="95000"/>
              </a:lnSpc>
            </a:pPr>
            <a:r>
              <a:rPr lang="en-US" sz="2400" dirty="0">
                <a:latin typeface="Times" charset="0"/>
                <a:ea typeface="ＭＳ Ｐゴシック" charset="0"/>
              </a:rPr>
              <a:t>One moderate risk factor……</a:t>
            </a:r>
          </a:p>
          <a:p>
            <a:pPr eaLnBrk="1" hangingPunct="1">
              <a:lnSpc>
                <a:spcPct val="95000"/>
              </a:lnSpc>
            </a:pPr>
            <a:r>
              <a:rPr lang="en-US" sz="2400" dirty="0">
                <a:latin typeface="Times" charset="0"/>
                <a:ea typeface="ＭＳ Ｐゴシック" charset="0"/>
              </a:rPr>
              <a:t>Any high-risk factor OR</a:t>
            </a:r>
          </a:p>
          <a:p>
            <a:pPr eaLnBrk="1" hangingPunct="1">
              <a:lnSpc>
                <a:spcPct val="95000"/>
              </a:lnSpc>
              <a:buFontTx/>
              <a:buNone/>
            </a:pPr>
            <a:r>
              <a:rPr lang="en-US" sz="2400" dirty="0">
                <a:latin typeface="Times" charset="0"/>
                <a:ea typeface="ＭＳ Ｐゴシック" charset="0"/>
              </a:rPr>
              <a:t>	</a:t>
            </a:r>
            <a:r>
              <a:rPr lang="en-US" sz="2400" u="sng" dirty="0">
                <a:latin typeface="Times" charset="0"/>
                <a:ea typeface="ＭＳ Ｐゴシック" charset="0"/>
              </a:rPr>
              <a:t>&gt;</a:t>
            </a:r>
            <a:r>
              <a:rPr lang="en-US" sz="2400" dirty="0">
                <a:latin typeface="Times" charset="0"/>
                <a:ea typeface="ＭＳ Ｐゴシック" charset="0"/>
              </a:rPr>
              <a:t> 2 moderate risk factors…….</a:t>
            </a:r>
            <a:endParaRPr lang="en-US" dirty="0">
              <a:latin typeface="Times" charset="0"/>
              <a:ea typeface="ＭＳ Ｐゴシック" charset="0"/>
            </a:endParaRPr>
          </a:p>
        </p:txBody>
      </p:sp>
      <p:sp>
        <p:nvSpPr>
          <p:cNvPr id="7173" name="Rectangle 4"/>
          <p:cNvSpPr>
            <a:spLocks noChangeArrowheads="1"/>
          </p:cNvSpPr>
          <p:nvPr/>
        </p:nvSpPr>
        <p:spPr bwMode="auto">
          <a:xfrm>
            <a:off x="1143000" y="1524000"/>
            <a:ext cx="2235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400" b="1" u="sng">
                <a:solidFill>
                  <a:srgbClr val="FF0912"/>
                </a:solidFill>
                <a:latin typeface="Arial" charset="0"/>
                <a:ea typeface="ＭＳ Ｐゴシック" charset="0"/>
              </a:rPr>
              <a:t>Risk Category</a:t>
            </a:r>
            <a:endParaRPr lang="en-US" sz="1800">
              <a:solidFill>
                <a:schemeClr val="tx1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7174" name="Rectangle 5"/>
          <p:cNvSpPr>
            <a:spLocks noChangeArrowheads="1"/>
          </p:cNvSpPr>
          <p:nvPr/>
        </p:nvSpPr>
        <p:spPr bwMode="auto">
          <a:xfrm>
            <a:off x="5181600" y="1524000"/>
            <a:ext cx="36401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400" b="1" u="sng">
                <a:solidFill>
                  <a:srgbClr val="040899"/>
                </a:solidFill>
                <a:latin typeface="Arial" charset="0"/>
                <a:ea typeface="ＭＳ Ｐゴシック" charset="0"/>
              </a:rPr>
              <a:t>Recommended Therapy</a:t>
            </a:r>
            <a:endParaRPr lang="en-US" sz="1800">
              <a:solidFill>
                <a:schemeClr val="tx1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7175" name="Rectangle 6"/>
          <p:cNvSpPr>
            <a:spLocks noChangeArrowheads="1"/>
          </p:cNvSpPr>
          <p:nvPr/>
        </p:nvSpPr>
        <p:spPr bwMode="auto">
          <a:xfrm>
            <a:off x="5257800" y="1981200"/>
            <a:ext cx="3182938" cy="169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lnSpc>
                <a:spcPct val="110000"/>
              </a:lnSpc>
            </a:pPr>
            <a:r>
              <a:rPr lang="en-US" sz="2400">
                <a:solidFill>
                  <a:schemeClr val="tx1"/>
                </a:solidFill>
                <a:latin typeface="Arial" charset="0"/>
                <a:ea typeface="ＭＳ Ｐゴシック" charset="0"/>
              </a:rPr>
              <a:t>ASA 81-325mg q d</a:t>
            </a:r>
          </a:p>
          <a:p>
            <a:pPr algn="l">
              <a:lnSpc>
                <a:spcPct val="110000"/>
              </a:lnSpc>
            </a:pPr>
            <a:r>
              <a:rPr lang="en-US" sz="2400">
                <a:solidFill>
                  <a:schemeClr val="tx1"/>
                </a:solidFill>
                <a:latin typeface="Arial" charset="0"/>
                <a:ea typeface="ＭＳ Ｐゴシック" charset="0"/>
              </a:rPr>
              <a:t>ASA or warfarin </a:t>
            </a:r>
          </a:p>
          <a:p>
            <a:pPr algn="l">
              <a:lnSpc>
                <a:spcPct val="110000"/>
              </a:lnSpc>
            </a:pPr>
            <a:endParaRPr lang="en-US" sz="2400">
              <a:solidFill>
                <a:schemeClr val="tx1"/>
              </a:solidFill>
              <a:latin typeface="Arial" charset="0"/>
              <a:ea typeface="ＭＳ Ｐゴシック" charset="0"/>
            </a:endParaRPr>
          </a:p>
          <a:p>
            <a:pPr algn="l">
              <a:lnSpc>
                <a:spcPct val="110000"/>
              </a:lnSpc>
            </a:pPr>
            <a:r>
              <a:rPr lang="en-US" sz="2400">
                <a:solidFill>
                  <a:schemeClr val="tx1"/>
                </a:solidFill>
                <a:latin typeface="Arial" charset="0"/>
                <a:ea typeface="ＭＳ Ｐゴシック" charset="0"/>
              </a:rPr>
              <a:t>Warfarin (INR 2.0-3.0)</a:t>
            </a:r>
            <a:endParaRPr lang="en-US" sz="1800">
              <a:solidFill>
                <a:schemeClr val="tx1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7176" name="Rectangle 7"/>
          <p:cNvSpPr>
            <a:spLocks noChangeArrowheads="1"/>
          </p:cNvSpPr>
          <p:nvPr/>
        </p:nvSpPr>
        <p:spPr bwMode="auto">
          <a:xfrm>
            <a:off x="533400" y="3733800"/>
            <a:ext cx="3886200" cy="2438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400" u="sng">
                <a:solidFill>
                  <a:schemeClr val="tx1"/>
                </a:solidFill>
                <a:latin typeface="Arial" charset="0"/>
                <a:ea typeface="ＭＳ Ｐゴシック" charset="0"/>
              </a:rPr>
              <a:t>Moderate-risk factors</a:t>
            </a:r>
            <a:endParaRPr lang="en-US" sz="2400">
              <a:solidFill>
                <a:schemeClr val="tx1"/>
              </a:solidFill>
              <a:latin typeface="Arial" charset="0"/>
              <a:ea typeface="ＭＳ Ｐゴシック" charset="0"/>
            </a:endParaRPr>
          </a:p>
          <a:p>
            <a:r>
              <a:rPr lang="en-US" sz="2400">
                <a:solidFill>
                  <a:schemeClr val="tx1"/>
                </a:solidFill>
                <a:latin typeface="Arial" charset="0"/>
                <a:ea typeface="ＭＳ Ｐゴシック" charset="0"/>
              </a:rPr>
              <a:t>Age </a:t>
            </a:r>
            <a:r>
              <a:rPr lang="en-US" sz="2400" u="sng">
                <a:solidFill>
                  <a:schemeClr val="tx1"/>
                </a:solidFill>
                <a:latin typeface="Arial" charset="0"/>
                <a:ea typeface="ＭＳ Ｐゴシック" charset="0"/>
              </a:rPr>
              <a:t>&gt;</a:t>
            </a:r>
            <a:r>
              <a:rPr lang="en-US" sz="2400">
                <a:solidFill>
                  <a:schemeClr val="tx1"/>
                </a:solidFill>
                <a:latin typeface="Arial" charset="0"/>
                <a:ea typeface="ＭＳ Ｐゴシック" charset="0"/>
              </a:rPr>
              <a:t> 75yrs</a:t>
            </a:r>
          </a:p>
          <a:p>
            <a:r>
              <a:rPr lang="en-US" sz="2400">
                <a:solidFill>
                  <a:schemeClr val="tx1"/>
                </a:solidFill>
                <a:latin typeface="Arial" charset="0"/>
                <a:ea typeface="ＭＳ Ｐゴシック" charset="0"/>
              </a:rPr>
              <a:t>HTN</a:t>
            </a:r>
          </a:p>
          <a:p>
            <a:r>
              <a:rPr lang="en-US" sz="2400">
                <a:solidFill>
                  <a:schemeClr val="tx1"/>
                </a:solidFill>
                <a:latin typeface="Arial" charset="0"/>
                <a:ea typeface="ＭＳ Ｐゴシック" charset="0"/>
              </a:rPr>
              <a:t>CHF</a:t>
            </a:r>
          </a:p>
          <a:p>
            <a:r>
              <a:rPr lang="en-US" sz="2400">
                <a:solidFill>
                  <a:schemeClr val="tx1"/>
                </a:solidFill>
                <a:latin typeface="Arial" charset="0"/>
                <a:ea typeface="ＭＳ Ｐゴシック" charset="0"/>
              </a:rPr>
              <a:t>LV ejection fraction &lt; 35%</a:t>
            </a:r>
          </a:p>
          <a:p>
            <a:r>
              <a:rPr lang="en-US" sz="2400">
                <a:solidFill>
                  <a:schemeClr val="tx1"/>
                </a:solidFill>
                <a:latin typeface="Arial" charset="0"/>
                <a:ea typeface="ＭＳ Ｐゴシック" charset="0"/>
              </a:rPr>
              <a:t>DM</a:t>
            </a:r>
          </a:p>
        </p:txBody>
      </p:sp>
      <p:sp>
        <p:nvSpPr>
          <p:cNvPr id="7177" name="Rectangle 8"/>
          <p:cNvSpPr>
            <a:spLocks noChangeArrowheads="1"/>
          </p:cNvSpPr>
          <p:nvPr/>
        </p:nvSpPr>
        <p:spPr bwMode="auto">
          <a:xfrm>
            <a:off x="4724400" y="4114800"/>
            <a:ext cx="4114800" cy="1676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400" u="sng">
                <a:solidFill>
                  <a:schemeClr val="tx1"/>
                </a:solidFill>
                <a:latin typeface="Arial" charset="0"/>
                <a:ea typeface="ＭＳ Ｐゴシック" charset="0"/>
              </a:rPr>
              <a:t>High-risk factors</a:t>
            </a:r>
            <a:endParaRPr lang="en-US" sz="2400">
              <a:solidFill>
                <a:schemeClr val="tx1"/>
              </a:solidFill>
              <a:latin typeface="Arial" charset="0"/>
              <a:ea typeface="ＭＳ Ｐゴシック" charset="0"/>
            </a:endParaRPr>
          </a:p>
          <a:p>
            <a:r>
              <a:rPr lang="en-US" sz="2400">
                <a:solidFill>
                  <a:schemeClr val="tx1"/>
                </a:solidFill>
                <a:latin typeface="Arial" charset="0"/>
                <a:ea typeface="ＭＳ Ｐゴシック" charset="0"/>
              </a:rPr>
              <a:t>Previous CVA,TIA,embolism</a:t>
            </a:r>
          </a:p>
          <a:p>
            <a:r>
              <a:rPr lang="en-US" sz="2400">
                <a:solidFill>
                  <a:schemeClr val="tx1"/>
                </a:solidFill>
                <a:latin typeface="Arial" charset="0"/>
                <a:ea typeface="ＭＳ Ｐゴシック" charset="0"/>
              </a:rPr>
              <a:t>Mitral stenosis</a:t>
            </a:r>
          </a:p>
          <a:p>
            <a:r>
              <a:rPr lang="en-US" sz="2400">
                <a:solidFill>
                  <a:schemeClr val="tx1"/>
                </a:solidFill>
                <a:latin typeface="Arial" charset="0"/>
                <a:ea typeface="ＭＳ Ｐゴシック" charset="0"/>
              </a:rPr>
              <a:t>Prosthetic heart valve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BBAB81CE-2C51-F04B-9021-ECB4410F8A72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60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246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2286000"/>
            <a:ext cx="8686800" cy="3886200"/>
          </a:xfrm>
        </p:spPr>
        <p:txBody>
          <a:bodyPr/>
          <a:lstStyle/>
          <a:p>
            <a:pPr eaLnBrk="1" hangingPunct="1"/>
            <a:r>
              <a:rPr lang="en-US">
                <a:solidFill>
                  <a:srgbClr val="D90416"/>
                </a:solidFill>
                <a:latin typeface="Tahoma" charset="0"/>
                <a:ea typeface="ＭＳ Ｐゴシック" charset="0"/>
              </a:rPr>
              <a:t>You can</a:t>
            </a:r>
            <a:r>
              <a:rPr lang="ja-JP" altLang="en-US">
                <a:solidFill>
                  <a:srgbClr val="D90416"/>
                </a:solidFill>
                <a:latin typeface="Arial" charset="0"/>
                <a:ea typeface="ＭＳ Ｐゴシック" charset="0"/>
              </a:rPr>
              <a:t>’</a:t>
            </a:r>
            <a:r>
              <a:rPr lang="en-US" altLang="ja-JP">
                <a:solidFill>
                  <a:srgbClr val="D90416"/>
                </a:solidFill>
                <a:latin typeface="Tahoma" charset="0"/>
                <a:ea typeface="ＭＳ Ｐゴシック" charset="0"/>
              </a:rPr>
              <a:t>t report out multiple  (4) </a:t>
            </a:r>
            <a:r>
              <a:rPr lang="ja-JP" altLang="en-US">
                <a:solidFill>
                  <a:srgbClr val="D90416"/>
                </a:solidFill>
                <a:latin typeface="Arial" charset="0"/>
                <a:ea typeface="ＭＳ Ｐゴシック" charset="0"/>
              </a:rPr>
              <a:t>“</a:t>
            </a:r>
            <a:r>
              <a:rPr lang="en-US" altLang="ja-JP">
                <a:solidFill>
                  <a:srgbClr val="D90416"/>
                </a:solidFill>
                <a:latin typeface="Tahoma" charset="0"/>
                <a:ea typeface="ＭＳ Ｐゴシック" charset="0"/>
              </a:rPr>
              <a:t>primary outcomes</a:t>
            </a:r>
            <a:r>
              <a:rPr lang="ja-JP" altLang="en-US">
                <a:solidFill>
                  <a:srgbClr val="D90416"/>
                </a:solidFill>
                <a:latin typeface="Arial" charset="0"/>
                <a:ea typeface="ＭＳ Ｐゴシック" charset="0"/>
              </a:rPr>
              <a:t>”</a:t>
            </a:r>
            <a:endParaRPr lang="en-US" altLang="ja-JP">
              <a:solidFill>
                <a:srgbClr val="D90416"/>
              </a:solidFill>
              <a:latin typeface="Tahoma" charset="0"/>
              <a:ea typeface="ＭＳ Ｐゴシック" charset="0"/>
            </a:endParaRPr>
          </a:p>
          <a:p>
            <a:pPr lvl="1" eaLnBrk="1" hangingPunct="1"/>
            <a:r>
              <a:rPr lang="en-US">
                <a:solidFill>
                  <a:srgbClr val="D90416"/>
                </a:solidFill>
                <a:latin typeface="Tahoma" charset="0"/>
                <a:ea typeface="ＭＳ Ｐゴシック" charset="0"/>
              </a:rPr>
              <a:t>The more outcomes you look at, by chance alone one will be positive</a:t>
            </a:r>
            <a:endParaRPr lang="en-US">
              <a:latin typeface="Tahoma" charset="0"/>
              <a:ea typeface="ＭＳ Ｐゴシック" charset="0"/>
            </a:endParaRPr>
          </a:p>
        </p:txBody>
      </p:sp>
      <p:sp>
        <p:nvSpPr>
          <p:cNvPr id="62468" name="Rectangle 3"/>
          <p:cNvSpPr>
            <a:spLocks/>
          </p:cNvSpPr>
          <p:nvPr/>
        </p:nvSpPr>
        <p:spPr bwMode="auto">
          <a:xfrm>
            <a:off x="952500" y="228600"/>
            <a:ext cx="7140575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85000"/>
              </a:lnSpc>
            </a:pPr>
            <a:r>
              <a:rPr lang="en-US" sz="3200">
                <a:solidFill>
                  <a:schemeClr val="tx1"/>
                </a:solidFill>
                <a:latin typeface="Times" charset="0"/>
                <a:ea typeface="ＭＳ Ｐゴシック" charset="0"/>
              </a:rPr>
              <a:t>Antibiotics and AOM. Hoberman A, et al. </a:t>
            </a:r>
          </a:p>
          <a:p>
            <a:pPr>
              <a:lnSpc>
                <a:spcPct val="85000"/>
              </a:lnSpc>
            </a:pPr>
            <a:r>
              <a:rPr lang="en-US" sz="3200">
                <a:solidFill>
                  <a:schemeClr val="tx1"/>
                </a:solidFill>
                <a:latin typeface="Times" charset="0"/>
                <a:ea typeface="ＭＳ Ｐゴシック" charset="0"/>
              </a:rPr>
              <a:t>NEJM 2011; 364:105-15.</a:t>
            </a:r>
            <a:endParaRPr lang="en-US" sz="3200" i="1">
              <a:solidFill>
                <a:schemeClr val="tx1"/>
              </a:solidFill>
              <a:latin typeface="Times" charset="0"/>
              <a:ea typeface="ＭＳ Ｐゴシック" charset="0"/>
            </a:endParaRPr>
          </a:p>
        </p:txBody>
      </p:sp>
      <p:sp>
        <p:nvSpPr>
          <p:cNvPr id="62469" name="Rectangle 4"/>
          <p:cNvSpPr>
            <a:spLocks/>
          </p:cNvSpPr>
          <p:nvPr/>
        </p:nvSpPr>
        <p:spPr bwMode="auto">
          <a:xfrm>
            <a:off x="1371600" y="1219200"/>
            <a:ext cx="6176963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u="sng"/>
              <a:t>Problems with this study….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AA28E7FC-5563-D94B-8F62-90C87A767230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61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349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2209800"/>
            <a:ext cx="8686800" cy="3886200"/>
          </a:xfrm>
        </p:spPr>
        <p:txBody>
          <a:bodyPr/>
          <a:lstStyle/>
          <a:p>
            <a:pPr eaLnBrk="1" hangingPunct="1"/>
            <a:r>
              <a:rPr lang="en-US">
                <a:solidFill>
                  <a:schemeClr val="bg2"/>
                </a:solidFill>
                <a:latin typeface="Tahoma" charset="0"/>
                <a:ea typeface="ＭＳ Ｐゴシック" charset="0"/>
              </a:rPr>
              <a:t>You can</a:t>
            </a:r>
            <a:r>
              <a:rPr lang="ja-JP" altLang="en-US">
                <a:solidFill>
                  <a:schemeClr val="bg2"/>
                </a:solidFill>
                <a:latin typeface="Arial" charset="0"/>
                <a:ea typeface="ＭＳ Ｐゴシック" charset="0"/>
              </a:rPr>
              <a:t>’</a:t>
            </a:r>
            <a:r>
              <a:rPr lang="en-US" altLang="ja-JP">
                <a:solidFill>
                  <a:schemeClr val="bg2"/>
                </a:solidFill>
                <a:latin typeface="Tahoma" charset="0"/>
                <a:ea typeface="ＭＳ Ｐゴシック" charset="0"/>
              </a:rPr>
              <a:t>t have 4 primary outcomes….</a:t>
            </a:r>
            <a:endParaRPr lang="en-US" altLang="ja-JP">
              <a:solidFill>
                <a:srgbClr val="D90416"/>
              </a:solidFill>
              <a:latin typeface="Tahoma" charset="0"/>
              <a:ea typeface="ＭＳ Ｐゴシック" charset="0"/>
            </a:endParaRPr>
          </a:p>
          <a:p>
            <a:pPr eaLnBrk="1" hangingPunct="1"/>
            <a:r>
              <a:rPr lang="en-US">
                <a:solidFill>
                  <a:srgbClr val="D90416"/>
                </a:solidFill>
                <a:latin typeface="Tahoma" charset="0"/>
                <a:ea typeface="ＭＳ Ｐゴシック" charset="0"/>
              </a:rPr>
              <a:t>Who cares what the TM looks like????</a:t>
            </a:r>
          </a:p>
          <a:p>
            <a:pPr eaLnBrk="1" hangingPunct="1">
              <a:lnSpc>
                <a:spcPct val="45000"/>
              </a:lnSpc>
              <a:buFontTx/>
              <a:buNone/>
            </a:pPr>
            <a:endParaRPr lang="en-US" sz="2400" u="sng">
              <a:latin typeface="Tahoma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>
                <a:latin typeface="Tahoma" charset="0"/>
                <a:ea typeface="ＭＳ Ｐゴシック" charset="0"/>
              </a:rPr>
              <a:t>4. Clinical failure (otoscopy)   </a:t>
            </a:r>
            <a:r>
              <a:rPr lang="en-US" sz="2400" u="sng">
                <a:latin typeface="Tahoma" charset="0"/>
                <a:ea typeface="ＭＳ Ｐゴシック" charset="0"/>
              </a:rPr>
              <a:t>amox-clavulanate</a:t>
            </a:r>
            <a:r>
              <a:rPr lang="en-US" sz="2400">
                <a:latin typeface="Tahoma" charset="0"/>
                <a:ea typeface="ＭＳ Ｐゴシック" charset="0"/>
              </a:rPr>
              <a:t>		</a:t>
            </a:r>
            <a:r>
              <a:rPr lang="en-US" sz="2400" u="sng">
                <a:latin typeface="Tahoma" charset="0"/>
                <a:ea typeface="ＭＳ Ｐゴシック" charset="0"/>
              </a:rPr>
              <a:t>placebo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>
                <a:latin typeface="Tahoma" charset="0"/>
                <a:ea typeface="ＭＳ Ｐゴシック" charset="0"/>
              </a:rPr>
              <a:t>		-</a:t>
            </a:r>
            <a:r>
              <a:rPr lang="en-US" sz="2400" u="sng">
                <a:latin typeface="Tahoma" charset="0"/>
                <a:ea typeface="ＭＳ Ｐゴシック" charset="0"/>
              </a:rPr>
              <a:t> </a:t>
            </a:r>
            <a:r>
              <a:rPr lang="en-US" sz="2400">
                <a:latin typeface="Tahoma" charset="0"/>
                <a:ea typeface="ＭＳ Ｐゴシック" charset="0"/>
              </a:rPr>
              <a:t>Day 4-5		           4%			   23%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>
                <a:latin typeface="Tahoma" charset="0"/>
                <a:ea typeface="ＭＳ Ｐゴシック" charset="0"/>
              </a:rPr>
              <a:t>		- Day 10-12		          16%			   51%</a:t>
            </a:r>
          </a:p>
          <a:p>
            <a:pPr eaLnBrk="1" hangingPunct="1">
              <a:lnSpc>
                <a:spcPct val="25000"/>
              </a:lnSpc>
              <a:buFontTx/>
              <a:buNone/>
            </a:pPr>
            <a:r>
              <a:rPr lang="en-US">
                <a:latin typeface="Tahoma" charset="0"/>
                <a:ea typeface="ＭＳ Ｐゴシック" charset="0"/>
              </a:rPr>
              <a:t>				                      </a:t>
            </a:r>
            <a:r>
              <a:rPr lang="en-US" sz="2400" b="1">
                <a:solidFill>
                  <a:srgbClr val="D90416"/>
                </a:solidFill>
                <a:latin typeface="Tahoma" charset="0"/>
                <a:ea typeface="ＭＳ Ｐゴシック" charset="0"/>
              </a:rPr>
              <a:t>P = &lt; 0.001</a:t>
            </a:r>
            <a:endParaRPr lang="en-US">
              <a:solidFill>
                <a:srgbClr val="D90416"/>
              </a:solidFill>
              <a:latin typeface="Tahoma" charset="0"/>
              <a:ea typeface="ＭＳ Ｐゴシック" charset="0"/>
            </a:endParaRPr>
          </a:p>
        </p:txBody>
      </p:sp>
      <p:sp>
        <p:nvSpPr>
          <p:cNvPr id="63492" name="Rectangle 3"/>
          <p:cNvSpPr>
            <a:spLocks/>
          </p:cNvSpPr>
          <p:nvPr/>
        </p:nvSpPr>
        <p:spPr bwMode="auto">
          <a:xfrm>
            <a:off x="952500" y="228600"/>
            <a:ext cx="7140575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85000"/>
              </a:lnSpc>
            </a:pPr>
            <a:r>
              <a:rPr lang="en-US" sz="3200">
                <a:solidFill>
                  <a:schemeClr val="tx1"/>
                </a:solidFill>
                <a:latin typeface="Times" charset="0"/>
                <a:ea typeface="ＭＳ Ｐゴシック" charset="0"/>
              </a:rPr>
              <a:t>Antibiotics and AOM. Hoberman A, et al. </a:t>
            </a:r>
          </a:p>
          <a:p>
            <a:pPr>
              <a:lnSpc>
                <a:spcPct val="85000"/>
              </a:lnSpc>
            </a:pPr>
            <a:r>
              <a:rPr lang="en-US" sz="3200">
                <a:solidFill>
                  <a:schemeClr val="tx1"/>
                </a:solidFill>
                <a:latin typeface="Times" charset="0"/>
                <a:ea typeface="ＭＳ Ｐゴシック" charset="0"/>
              </a:rPr>
              <a:t>NEJM 2011; 364:105-15.</a:t>
            </a:r>
            <a:endParaRPr lang="en-US" sz="3200" i="1">
              <a:solidFill>
                <a:schemeClr val="tx1"/>
              </a:solidFill>
              <a:latin typeface="Times" charset="0"/>
              <a:ea typeface="ＭＳ Ｐゴシック" charset="0"/>
            </a:endParaRPr>
          </a:p>
        </p:txBody>
      </p:sp>
      <p:sp>
        <p:nvSpPr>
          <p:cNvPr id="63493" name="Rectangle 4"/>
          <p:cNvSpPr>
            <a:spLocks/>
          </p:cNvSpPr>
          <p:nvPr/>
        </p:nvSpPr>
        <p:spPr bwMode="auto">
          <a:xfrm>
            <a:off x="1371600" y="1219200"/>
            <a:ext cx="6176963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u="sng"/>
              <a:t>Problems with this study….</a:t>
            </a:r>
            <a:endParaRPr lang="en-US"/>
          </a:p>
        </p:txBody>
      </p:sp>
      <p:sp>
        <p:nvSpPr>
          <p:cNvPr id="63494" name="Rectangle 5"/>
          <p:cNvSpPr>
            <a:spLocks/>
          </p:cNvSpPr>
          <p:nvPr/>
        </p:nvSpPr>
        <p:spPr bwMode="auto">
          <a:xfrm>
            <a:off x="762000" y="5257800"/>
            <a:ext cx="7239000" cy="731838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/>
              <a:t>This is a </a:t>
            </a:r>
            <a:r>
              <a:rPr lang="ja-JP" altLang="en-US">
                <a:latin typeface="Arial" charset="0"/>
              </a:rPr>
              <a:t>“</a:t>
            </a:r>
            <a:r>
              <a:rPr lang="en-US" altLang="ja-JP"/>
              <a:t>DOE</a:t>
            </a:r>
            <a:r>
              <a:rPr lang="ja-JP" altLang="en-US">
                <a:latin typeface="Arial" charset="0"/>
              </a:rPr>
              <a:t>”</a:t>
            </a:r>
            <a:r>
              <a:rPr lang="en-US" altLang="ja-JP"/>
              <a:t> not a </a:t>
            </a:r>
            <a:r>
              <a:rPr lang="ja-JP" altLang="en-US">
                <a:latin typeface="Arial" charset="0"/>
              </a:rPr>
              <a:t>“</a:t>
            </a:r>
            <a:r>
              <a:rPr lang="en-US" altLang="ja-JP"/>
              <a:t>POEM</a:t>
            </a:r>
            <a:r>
              <a:rPr lang="ja-JP" altLang="en-US">
                <a:latin typeface="Arial" charset="0"/>
              </a:rPr>
              <a:t>”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C9397434-72B0-DB4D-919F-FD07085DD4A0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62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4515" name="Rectangle 1026"/>
          <p:cNvSpPr>
            <a:spLocks noGrp="1" noChangeArrowheads="1"/>
          </p:cNvSpPr>
          <p:nvPr>
            <p:ph type="body" idx="1"/>
          </p:nvPr>
        </p:nvSpPr>
        <p:spPr>
          <a:xfrm>
            <a:off x="304800" y="2209800"/>
            <a:ext cx="8686800" cy="3886200"/>
          </a:xfrm>
        </p:spPr>
        <p:txBody>
          <a:bodyPr/>
          <a:lstStyle/>
          <a:p>
            <a:pPr eaLnBrk="1" hangingPunct="1"/>
            <a:r>
              <a:rPr lang="en-US">
                <a:solidFill>
                  <a:schemeClr val="bg2"/>
                </a:solidFill>
                <a:latin typeface="Tahoma" charset="0"/>
                <a:ea typeface="ＭＳ Ｐゴシック" charset="0"/>
              </a:rPr>
              <a:t>You can</a:t>
            </a:r>
            <a:r>
              <a:rPr lang="ja-JP" altLang="en-US">
                <a:solidFill>
                  <a:schemeClr val="bg2"/>
                </a:solidFill>
                <a:latin typeface="Arial" charset="0"/>
                <a:ea typeface="ＭＳ Ｐゴシック" charset="0"/>
              </a:rPr>
              <a:t>’</a:t>
            </a:r>
            <a:r>
              <a:rPr lang="en-US" altLang="ja-JP">
                <a:solidFill>
                  <a:schemeClr val="bg2"/>
                </a:solidFill>
                <a:latin typeface="Tahoma" charset="0"/>
                <a:ea typeface="ＭＳ Ｐゴシック" charset="0"/>
              </a:rPr>
              <a:t>t have 4 primary outcomes….</a:t>
            </a:r>
            <a:endParaRPr lang="en-US" altLang="ja-JP">
              <a:solidFill>
                <a:srgbClr val="D90416"/>
              </a:solidFill>
              <a:latin typeface="Tahoma" charset="0"/>
              <a:ea typeface="ＭＳ Ｐゴシック" charset="0"/>
            </a:endParaRPr>
          </a:p>
          <a:p>
            <a:pPr eaLnBrk="1" hangingPunct="1"/>
            <a:r>
              <a:rPr lang="en-US">
                <a:solidFill>
                  <a:schemeClr val="bg2"/>
                </a:solidFill>
                <a:latin typeface="Tahoma" charset="0"/>
                <a:ea typeface="ＭＳ Ｐゴシック" charset="0"/>
              </a:rPr>
              <a:t>Who cares what the TM looks like????</a:t>
            </a:r>
            <a:endParaRPr lang="en-US">
              <a:solidFill>
                <a:srgbClr val="D90416"/>
              </a:solidFill>
              <a:latin typeface="Tahoma" charset="0"/>
              <a:ea typeface="ＭＳ Ｐゴシック" charset="0"/>
            </a:endParaRPr>
          </a:p>
          <a:p>
            <a:pPr eaLnBrk="1" hangingPunct="1"/>
            <a:r>
              <a:rPr lang="en-US">
                <a:solidFill>
                  <a:srgbClr val="D90416"/>
                </a:solidFill>
                <a:latin typeface="Tahoma" charset="0"/>
                <a:ea typeface="ＭＳ Ｐゴシック" charset="0"/>
              </a:rPr>
              <a:t>You can</a:t>
            </a:r>
            <a:r>
              <a:rPr lang="ja-JP" altLang="en-US">
                <a:solidFill>
                  <a:srgbClr val="D90416"/>
                </a:solidFill>
                <a:latin typeface="Arial" charset="0"/>
                <a:ea typeface="ＭＳ Ｐゴシック" charset="0"/>
              </a:rPr>
              <a:t>’</a:t>
            </a:r>
            <a:r>
              <a:rPr lang="en-US" altLang="ja-JP">
                <a:solidFill>
                  <a:srgbClr val="D90416"/>
                </a:solidFill>
                <a:latin typeface="Tahoma" charset="0"/>
                <a:ea typeface="ＭＳ Ｐゴシック" charset="0"/>
              </a:rPr>
              <a:t>t convert a secondary outcome into a primary outcome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>
                <a:solidFill>
                  <a:srgbClr val="D90416"/>
                </a:solidFill>
                <a:latin typeface="Tahoma" charset="0"/>
                <a:ea typeface="ＭＳ Ｐゴシック" charset="0"/>
              </a:rPr>
              <a:t>		</a:t>
            </a:r>
            <a:r>
              <a:rPr lang="en-US" i="1">
                <a:solidFill>
                  <a:srgbClr val="D90416"/>
                </a:solidFill>
                <a:latin typeface="Tahoma" charset="0"/>
                <a:ea typeface="ＭＳ Ｐゴシック" charset="0"/>
              </a:rPr>
              <a:t>(just to create a positive study)</a:t>
            </a:r>
            <a:r>
              <a:rPr lang="en-US">
                <a:solidFill>
                  <a:srgbClr val="D90416"/>
                </a:solidFill>
                <a:latin typeface="Tahoma" charset="0"/>
                <a:ea typeface="ＭＳ Ｐゴシック" charset="0"/>
              </a:rPr>
              <a:t> </a:t>
            </a:r>
          </a:p>
        </p:txBody>
      </p:sp>
      <p:sp>
        <p:nvSpPr>
          <p:cNvPr id="64516" name="Rectangle 1027"/>
          <p:cNvSpPr>
            <a:spLocks/>
          </p:cNvSpPr>
          <p:nvPr/>
        </p:nvSpPr>
        <p:spPr bwMode="auto">
          <a:xfrm>
            <a:off x="952500" y="228600"/>
            <a:ext cx="7140575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85000"/>
              </a:lnSpc>
            </a:pPr>
            <a:r>
              <a:rPr lang="en-US" sz="3200">
                <a:solidFill>
                  <a:schemeClr val="tx1"/>
                </a:solidFill>
                <a:latin typeface="Times" charset="0"/>
                <a:ea typeface="ＭＳ Ｐゴシック" charset="0"/>
              </a:rPr>
              <a:t>Antibiotics and AOM. Hoberman A, et al. </a:t>
            </a:r>
          </a:p>
          <a:p>
            <a:pPr>
              <a:lnSpc>
                <a:spcPct val="85000"/>
              </a:lnSpc>
            </a:pPr>
            <a:r>
              <a:rPr lang="en-US" sz="3200">
                <a:solidFill>
                  <a:schemeClr val="tx1"/>
                </a:solidFill>
                <a:latin typeface="Times" charset="0"/>
                <a:ea typeface="ＭＳ Ｐゴシック" charset="0"/>
              </a:rPr>
              <a:t>NEJM 2011; 364:105-15.</a:t>
            </a:r>
            <a:endParaRPr lang="en-US" sz="3200" i="1">
              <a:solidFill>
                <a:schemeClr val="tx1"/>
              </a:solidFill>
              <a:latin typeface="Times" charset="0"/>
              <a:ea typeface="ＭＳ Ｐゴシック" charset="0"/>
            </a:endParaRPr>
          </a:p>
        </p:txBody>
      </p:sp>
      <p:sp>
        <p:nvSpPr>
          <p:cNvPr id="64517" name="Rectangle 1028"/>
          <p:cNvSpPr>
            <a:spLocks/>
          </p:cNvSpPr>
          <p:nvPr/>
        </p:nvSpPr>
        <p:spPr bwMode="auto">
          <a:xfrm>
            <a:off x="1371600" y="1219200"/>
            <a:ext cx="6176963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u="sng"/>
              <a:t>Problems with this study….</a:t>
            </a:r>
            <a:endParaRPr lang="en-US"/>
          </a:p>
        </p:txBody>
      </p:sp>
      <p:sp>
        <p:nvSpPr>
          <p:cNvPr id="64518" name="Rectangle 1030"/>
          <p:cNvSpPr>
            <a:spLocks/>
          </p:cNvSpPr>
          <p:nvPr/>
        </p:nvSpPr>
        <p:spPr bwMode="auto">
          <a:xfrm>
            <a:off x="1524000" y="5410200"/>
            <a:ext cx="6096000" cy="738188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/>
              <a:t>Enter…ClinicalTrials.gov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9988" y="6256338"/>
            <a:ext cx="2530475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3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0"/>
            <a:ext cx="35083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0" name="Rectangle 6"/>
          <p:cNvSpPr>
            <a:spLocks/>
          </p:cNvSpPr>
          <p:nvPr/>
        </p:nvSpPr>
        <p:spPr bwMode="auto">
          <a:xfrm>
            <a:off x="4573588" y="152400"/>
            <a:ext cx="414655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/>
              <a:t>The </a:t>
            </a:r>
            <a:r>
              <a:rPr lang="ja-JP" altLang="en-US">
                <a:latin typeface="Arial" charset="0"/>
              </a:rPr>
              <a:t>“</a:t>
            </a:r>
            <a:r>
              <a:rPr lang="en-US" altLang="ja-JP"/>
              <a:t>predefined</a:t>
            </a:r>
            <a:r>
              <a:rPr lang="ja-JP" altLang="en-US">
                <a:latin typeface="Arial" charset="0"/>
              </a:rPr>
              <a:t>”</a:t>
            </a:r>
            <a:r>
              <a:rPr lang="en-US" altLang="ja-JP"/>
              <a:t> </a:t>
            </a:r>
          </a:p>
          <a:p>
            <a:r>
              <a:rPr lang="en-US"/>
              <a:t>primary outcomes</a:t>
            </a:r>
          </a:p>
        </p:txBody>
      </p:sp>
      <p:sp>
        <p:nvSpPr>
          <p:cNvPr id="65541" name="Rectangle 8"/>
          <p:cNvSpPr>
            <a:spLocks/>
          </p:cNvSpPr>
          <p:nvPr/>
        </p:nvSpPr>
        <p:spPr bwMode="auto">
          <a:xfrm>
            <a:off x="4038600" y="3200400"/>
            <a:ext cx="4957763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/>
              <a:t>No clinical differences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9988" y="6256338"/>
            <a:ext cx="2530475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6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71600"/>
            <a:ext cx="8420100" cy="1645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4" name="Text Box 5"/>
          <p:cNvSpPr txBox="1">
            <a:spLocks noChangeArrowheads="1"/>
          </p:cNvSpPr>
          <p:nvPr/>
        </p:nvSpPr>
        <p:spPr bwMode="auto">
          <a:xfrm>
            <a:off x="3336925" y="6013450"/>
            <a:ext cx="312737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2211" rIns="0" bIns="0" anchor="ctr"/>
          <a:lstStyle>
            <a:lvl1pPr defTabSz="409575" eaLnBrk="0" hangingPunct="0">
              <a:tabLst>
                <a:tab pos="649288" algn="l"/>
                <a:tab pos="1298575" algn="l"/>
                <a:tab pos="1949450" algn="l"/>
                <a:tab pos="2598738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defTabSz="409575" eaLnBrk="0" hangingPunct="0">
              <a:tabLst>
                <a:tab pos="649288" algn="l"/>
                <a:tab pos="1298575" algn="l"/>
                <a:tab pos="1949450" algn="l"/>
                <a:tab pos="2598738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defTabSz="409575" eaLnBrk="0" hangingPunct="0">
              <a:tabLst>
                <a:tab pos="649288" algn="l"/>
                <a:tab pos="1298575" algn="l"/>
                <a:tab pos="1949450" algn="l"/>
                <a:tab pos="2598738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defTabSz="409575" eaLnBrk="0" hangingPunct="0">
              <a:tabLst>
                <a:tab pos="649288" algn="l"/>
                <a:tab pos="1298575" algn="l"/>
                <a:tab pos="1949450" algn="l"/>
                <a:tab pos="2598738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defTabSz="409575" eaLnBrk="0" hangingPunct="0">
              <a:tabLst>
                <a:tab pos="649288" algn="l"/>
                <a:tab pos="1298575" algn="l"/>
                <a:tab pos="1949450" algn="l"/>
                <a:tab pos="2598738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defTabSz="409575" eaLnBrk="0" fontAlgn="base" hangingPunct="0">
              <a:spcBef>
                <a:spcPct val="0"/>
              </a:spcBef>
              <a:spcAft>
                <a:spcPct val="0"/>
              </a:spcAft>
              <a:tabLst>
                <a:tab pos="649288" algn="l"/>
                <a:tab pos="1298575" algn="l"/>
                <a:tab pos="1949450" algn="l"/>
                <a:tab pos="2598738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defTabSz="409575" eaLnBrk="0" fontAlgn="base" hangingPunct="0">
              <a:spcBef>
                <a:spcPct val="0"/>
              </a:spcBef>
              <a:spcAft>
                <a:spcPct val="0"/>
              </a:spcAft>
              <a:tabLst>
                <a:tab pos="649288" algn="l"/>
                <a:tab pos="1298575" algn="l"/>
                <a:tab pos="1949450" algn="l"/>
                <a:tab pos="2598738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defTabSz="409575" eaLnBrk="0" fontAlgn="base" hangingPunct="0">
              <a:spcBef>
                <a:spcPct val="0"/>
              </a:spcBef>
              <a:spcAft>
                <a:spcPct val="0"/>
              </a:spcAft>
              <a:tabLst>
                <a:tab pos="649288" algn="l"/>
                <a:tab pos="1298575" algn="l"/>
                <a:tab pos="1949450" algn="l"/>
                <a:tab pos="2598738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defTabSz="409575" eaLnBrk="0" fontAlgn="base" hangingPunct="0">
              <a:spcBef>
                <a:spcPct val="0"/>
              </a:spcBef>
              <a:spcAft>
                <a:spcPct val="0"/>
              </a:spcAft>
              <a:tabLst>
                <a:tab pos="649288" algn="l"/>
                <a:tab pos="1298575" algn="l"/>
                <a:tab pos="1949450" algn="l"/>
                <a:tab pos="2598738" algn="l"/>
              </a:tabLs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l" eaLnBrk="1" hangingPunct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1100" b="1">
                <a:solidFill>
                  <a:srgbClr val="FFFFFF"/>
                </a:solidFill>
                <a:latin typeface="Arial" charset="0"/>
                <a:ea typeface="ＭＳ Ｐゴシック" charset="0"/>
                <a:cs typeface="Arial Unicode MS" charset="0"/>
              </a:rPr>
              <a:t>Hoberman A et al. N Engl J Med 2011;364:105-115.</a:t>
            </a:r>
          </a:p>
        </p:txBody>
      </p:sp>
      <p:sp>
        <p:nvSpPr>
          <p:cNvPr id="66565" name="Rectangle 6"/>
          <p:cNvSpPr>
            <a:spLocks/>
          </p:cNvSpPr>
          <p:nvPr/>
        </p:nvSpPr>
        <p:spPr bwMode="auto">
          <a:xfrm>
            <a:off x="1524000" y="304800"/>
            <a:ext cx="630237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/>
              <a:t>This is the primary endpoint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FCAE8A37-C214-DD48-9D7F-8618D927A74B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65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758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981200"/>
            <a:ext cx="8839200" cy="51816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>
              <a:latin typeface="Tahoma" charset="0"/>
              <a:ea typeface="ＭＳ Ｐゴシック" charset="0"/>
            </a:endParaRPr>
          </a:p>
          <a:p>
            <a:pPr eaLnBrk="1" hangingPunct="1"/>
            <a:r>
              <a:rPr lang="en-US">
                <a:latin typeface="Tahoma" charset="0"/>
                <a:ea typeface="ＭＳ Ｐゴシック" charset="0"/>
              </a:rPr>
              <a:t>You can</a:t>
            </a:r>
            <a:r>
              <a:rPr lang="ja-JP" altLang="en-US">
                <a:latin typeface="Arial" charset="0"/>
                <a:ea typeface="ＭＳ Ｐゴシック" charset="0"/>
              </a:rPr>
              <a:t>’</a:t>
            </a:r>
            <a:r>
              <a:rPr lang="en-US" altLang="ja-JP">
                <a:latin typeface="Tahoma" charset="0"/>
                <a:ea typeface="ＭＳ Ｐゴシック" charset="0"/>
              </a:rPr>
              <a:t>t report a secondary outcome as a primary outcome!!!</a:t>
            </a:r>
          </a:p>
          <a:p>
            <a:pPr lvl="1" eaLnBrk="1" hangingPunct="1"/>
            <a:r>
              <a:rPr lang="en-US">
                <a:latin typeface="Tahoma" charset="0"/>
                <a:ea typeface="ＭＳ Ｐゴシック" charset="0"/>
              </a:rPr>
              <a:t>Otoscopy findings were predefined as a secondary outcome!!!</a:t>
            </a:r>
          </a:p>
          <a:p>
            <a:pPr lvl="1" eaLnBrk="1" hangingPunct="1">
              <a:lnSpc>
                <a:spcPct val="20000"/>
              </a:lnSpc>
              <a:buFontTx/>
              <a:buNone/>
            </a:pPr>
            <a:r>
              <a:rPr lang="en-US">
                <a:latin typeface="Tahoma" charset="0"/>
                <a:ea typeface="ＭＳ Ｐゴシック" charset="0"/>
              </a:rPr>
              <a:t> </a:t>
            </a:r>
          </a:p>
          <a:p>
            <a:pPr lvl="1" eaLnBrk="1" hangingPunct="1">
              <a:lnSpc>
                <a:spcPct val="85000"/>
              </a:lnSpc>
            </a:pPr>
            <a:r>
              <a:rPr lang="en-US">
                <a:latin typeface="Tahoma" charset="0"/>
                <a:ea typeface="ＭＳ Ｐゴシック" charset="0"/>
              </a:rPr>
              <a:t>It only allows for hypothesis generation</a:t>
            </a:r>
          </a:p>
          <a:p>
            <a:pPr lvl="1" eaLnBrk="1" hangingPunct="1">
              <a:lnSpc>
                <a:spcPct val="15000"/>
              </a:lnSpc>
              <a:buFontTx/>
              <a:buNone/>
            </a:pPr>
            <a:endParaRPr lang="en-US">
              <a:latin typeface="Tahoma" charset="0"/>
              <a:ea typeface="ＭＳ Ｐゴシック" charset="0"/>
            </a:endParaRPr>
          </a:p>
          <a:p>
            <a:pPr lvl="1" eaLnBrk="1" hangingPunct="1">
              <a:lnSpc>
                <a:spcPct val="85000"/>
              </a:lnSpc>
            </a:pPr>
            <a:r>
              <a:rPr lang="en-US">
                <a:latin typeface="Tahoma" charset="0"/>
                <a:ea typeface="ＭＳ Ｐゴシック" charset="0"/>
              </a:rPr>
              <a:t>Especially when there are 21 secondary outcomes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>
              <a:latin typeface="Times" charset="0"/>
              <a:ea typeface="ＭＳ Ｐゴシック" charset="0"/>
            </a:endParaRPr>
          </a:p>
        </p:txBody>
      </p:sp>
      <p:sp>
        <p:nvSpPr>
          <p:cNvPr id="67588" name="Rectangle 4"/>
          <p:cNvSpPr>
            <a:spLocks/>
          </p:cNvSpPr>
          <p:nvPr/>
        </p:nvSpPr>
        <p:spPr bwMode="auto">
          <a:xfrm>
            <a:off x="685800" y="1143000"/>
            <a:ext cx="8001000" cy="1187450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Times" charset="0"/>
              <a:buNone/>
            </a:pPr>
            <a:r>
              <a:rPr lang="ja-JP" altLang="en-US" sz="2400" b="1" i="1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2400" b="1" i="1">
                <a:latin typeface="Times New Roman" charset="0"/>
                <a:ea typeface="ＭＳ Ｐゴシック" charset="0"/>
                <a:cs typeface="ＭＳ Ｐゴシック" charset="0"/>
              </a:rPr>
              <a:t>The </a:t>
            </a:r>
            <a:r>
              <a:rPr lang="en-US" altLang="ja-JP" sz="2400" b="1" i="1" u="sng">
                <a:solidFill>
                  <a:srgbClr val="D90416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primary objective</a:t>
            </a:r>
            <a:r>
              <a:rPr lang="en-US" altLang="ja-JP" sz="2400" b="1" i="1">
                <a:latin typeface="Times New Roman" charset="0"/>
                <a:ea typeface="ＭＳ Ｐゴシック" charset="0"/>
                <a:cs typeface="ＭＳ Ｐゴシック" charset="0"/>
              </a:rPr>
              <a:t> of this study will be to compare time to resolution of symptoms in children receiving amoxicillin/clavulanate and children receiving placebo</a:t>
            </a:r>
            <a:r>
              <a:rPr lang="ja-JP" altLang="en-US" sz="2400" b="1" i="1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sz="2400" b="1" i="1">
                <a:latin typeface="Times New Roman" charset="0"/>
                <a:ea typeface="ＭＳ Ｐゴシック" charset="0"/>
                <a:cs typeface="ＭＳ Ｐゴシック" charset="0"/>
              </a:rPr>
              <a:t>.</a:t>
            </a:r>
            <a:endParaRPr lang="en-US" sz="1200">
              <a:latin typeface="ArialMT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7589" name="Rectangle 5"/>
          <p:cNvSpPr>
            <a:spLocks/>
          </p:cNvSpPr>
          <p:nvPr/>
        </p:nvSpPr>
        <p:spPr bwMode="auto">
          <a:xfrm>
            <a:off x="533400" y="304800"/>
            <a:ext cx="83454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4000"/>
              <a:t>Why I am thankful for ClinicalTrials.gov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469D95FA-FC70-B544-AD37-3107B4B07437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66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861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905000"/>
            <a:ext cx="8839200" cy="4953000"/>
          </a:xfrm>
        </p:spPr>
        <p:txBody>
          <a:bodyPr/>
          <a:lstStyle/>
          <a:p>
            <a:pPr eaLnBrk="1" hangingPunct="1"/>
            <a:r>
              <a:rPr lang="en-US">
                <a:latin typeface="Tahoma" charset="0"/>
                <a:ea typeface="ＭＳ Ｐゴシック" charset="0"/>
              </a:rPr>
              <a:t>Results:        </a:t>
            </a:r>
            <a:r>
              <a:rPr lang="en-US" sz="2800">
                <a:latin typeface="Tahoma" charset="0"/>
                <a:ea typeface="ＭＳ Ｐゴシック" charset="0"/>
              </a:rPr>
              <a:t>amoxicillin-clavulanate</a:t>
            </a:r>
            <a:r>
              <a:rPr lang="en-US">
                <a:latin typeface="Tahoma" charset="0"/>
                <a:ea typeface="ＭＳ Ｐゴシック" charset="0"/>
              </a:rPr>
              <a:t>  </a:t>
            </a:r>
            <a:r>
              <a:rPr lang="en-US" sz="2800">
                <a:latin typeface="Tahoma" charset="0"/>
                <a:ea typeface="ＭＳ Ｐゴシック" charset="0"/>
              </a:rPr>
              <a:t>vs.   Placebo</a:t>
            </a:r>
          </a:p>
          <a:p>
            <a:pPr eaLnBrk="1" hangingPunct="1">
              <a:lnSpc>
                <a:spcPct val="55000"/>
              </a:lnSpc>
              <a:buFontTx/>
              <a:buNone/>
            </a:pPr>
            <a:r>
              <a:rPr lang="en-US">
                <a:latin typeface="Tahoma" charset="0"/>
                <a:ea typeface="ＭＳ Ｐゴシック" charset="0"/>
              </a:rPr>
              <a:t>                               </a:t>
            </a:r>
            <a:r>
              <a:rPr lang="en-US" sz="2400" u="sng">
                <a:latin typeface="Tahoma" charset="0"/>
                <a:ea typeface="ＭＳ Ｐゴシック" charset="0"/>
              </a:rPr>
              <a:t>(n=143)</a:t>
            </a:r>
            <a:r>
              <a:rPr lang="en-US" sz="2400">
                <a:latin typeface="Tahoma" charset="0"/>
                <a:ea typeface="ＭＳ Ｐゴシック" charset="0"/>
              </a:rPr>
              <a:t>			 </a:t>
            </a:r>
            <a:r>
              <a:rPr lang="en-US" sz="2400" u="sng">
                <a:latin typeface="Tahoma" charset="0"/>
                <a:ea typeface="ＭＳ Ｐゴシック" charset="0"/>
              </a:rPr>
              <a:t>(n=146)</a:t>
            </a:r>
          </a:p>
          <a:p>
            <a:pPr eaLnBrk="1" hangingPunct="1">
              <a:lnSpc>
                <a:spcPct val="40000"/>
              </a:lnSpc>
              <a:buFontTx/>
              <a:buNone/>
            </a:pPr>
            <a:endParaRPr lang="en-US" sz="2400" u="sng">
              <a:latin typeface="Tahoma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u="sng">
                <a:latin typeface="Tahoma" charset="0"/>
                <a:ea typeface="ＭＳ Ｐゴシック" charset="0"/>
              </a:rPr>
              <a:t>Mean # of times analgesia</a:t>
            </a:r>
            <a:r>
              <a:rPr lang="en-US" sz="2400">
                <a:latin typeface="Tahoma" charset="0"/>
                <a:ea typeface="ＭＳ Ｐゴシック" charset="0"/>
              </a:rPr>
              <a:t>       0.37			     0.43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>
                <a:latin typeface="Tahoma" charset="0"/>
                <a:ea typeface="ＭＳ Ｐゴシック" charset="0"/>
              </a:rPr>
              <a:t>				                       </a:t>
            </a:r>
            <a:r>
              <a:rPr lang="en-US">
                <a:solidFill>
                  <a:srgbClr val="D90416"/>
                </a:solidFill>
                <a:latin typeface="Tahoma" charset="0"/>
                <a:ea typeface="ＭＳ Ｐゴシック" charset="0"/>
              </a:rPr>
              <a:t>P=0.35</a:t>
            </a:r>
            <a:endParaRPr lang="en-US">
              <a:latin typeface="Tahoma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u="sng">
                <a:latin typeface="Tahoma" charset="0"/>
                <a:ea typeface="ＭＳ Ｐゴシック" charset="0"/>
              </a:rPr>
              <a:t>Mean # of visits to office	</a:t>
            </a:r>
            <a:r>
              <a:rPr lang="en-US" sz="2400">
                <a:latin typeface="Tahoma" charset="0"/>
                <a:ea typeface="ＭＳ Ｐゴシック" charset="0"/>
              </a:rPr>
              <a:t>       0.15			     0.23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>
                <a:latin typeface="Tahoma" charset="0"/>
                <a:ea typeface="ＭＳ Ｐゴシック" charset="0"/>
              </a:rPr>
              <a:t>					                      </a:t>
            </a:r>
            <a:r>
              <a:rPr lang="en-US">
                <a:solidFill>
                  <a:srgbClr val="D90416"/>
                </a:solidFill>
                <a:latin typeface="Tahoma" charset="0"/>
                <a:ea typeface="ＭＳ Ｐゴシック" charset="0"/>
              </a:rPr>
              <a:t>P=0.20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u="sng">
                <a:latin typeface="Tahoma" charset="0"/>
                <a:ea typeface="ＭＳ Ｐゴシック" charset="0"/>
              </a:rPr>
              <a:t>Mean # of ED visits</a:t>
            </a:r>
            <a:r>
              <a:rPr lang="en-US" sz="2400">
                <a:latin typeface="Tahoma" charset="0"/>
                <a:ea typeface="ＭＳ Ｐゴシック" charset="0"/>
              </a:rPr>
              <a:t>		       0.07			     0.07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>
              <a:latin typeface="Tahoma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>
                <a:latin typeface="Tahoma" charset="0"/>
                <a:ea typeface="ＭＳ Ｐゴシック" charset="0"/>
              </a:rPr>
              <a:t># of cases of family member</a:t>
            </a:r>
          </a:p>
          <a:p>
            <a:pPr eaLnBrk="1" hangingPunct="1">
              <a:lnSpc>
                <a:spcPct val="60000"/>
              </a:lnSpc>
              <a:buFontTx/>
              <a:buNone/>
            </a:pPr>
            <a:r>
              <a:rPr lang="en-US" sz="2400" u="sng">
                <a:latin typeface="Tahoma" charset="0"/>
                <a:ea typeface="ＭＳ Ｐゴシック" charset="0"/>
              </a:rPr>
              <a:t>missing work</a:t>
            </a:r>
            <a:r>
              <a:rPr lang="en-US" sz="2400">
                <a:latin typeface="Tahoma" charset="0"/>
                <a:ea typeface="ＭＳ Ｐゴシック" charset="0"/>
              </a:rPr>
              <a:t>				33			      33</a:t>
            </a:r>
            <a:endParaRPr lang="en-US">
              <a:latin typeface="Times" charset="0"/>
              <a:ea typeface="ＭＳ Ｐゴシック" charset="0"/>
            </a:endParaRPr>
          </a:p>
        </p:txBody>
      </p:sp>
      <p:sp>
        <p:nvSpPr>
          <p:cNvPr id="68612" name="Rectangle 3"/>
          <p:cNvSpPr>
            <a:spLocks/>
          </p:cNvSpPr>
          <p:nvPr/>
        </p:nvSpPr>
        <p:spPr bwMode="auto">
          <a:xfrm>
            <a:off x="914400" y="152400"/>
            <a:ext cx="7140575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85000"/>
              </a:lnSpc>
            </a:pPr>
            <a:r>
              <a:rPr lang="en-US" sz="3200">
                <a:solidFill>
                  <a:schemeClr val="tx1"/>
                </a:solidFill>
                <a:latin typeface="Times" charset="0"/>
                <a:ea typeface="ＭＳ Ｐゴシック" charset="0"/>
              </a:rPr>
              <a:t>Antibiotics and AOM. Hoberman A, et al. </a:t>
            </a:r>
          </a:p>
          <a:p>
            <a:pPr>
              <a:lnSpc>
                <a:spcPct val="85000"/>
              </a:lnSpc>
            </a:pPr>
            <a:r>
              <a:rPr lang="en-US" sz="3200">
                <a:solidFill>
                  <a:schemeClr val="tx1"/>
                </a:solidFill>
                <a:latin typeface="Times" charset="0"/>
                <a:ea typeface="ＭＳ Ｐゴシック" charset="0"/>
              </a:rPr>
              <a:t>NEJM 2011; 364:105-15.</a:t>
            </a:r>
            <a:endParaRPr lang="en-US" sz="3200" i="1">
              <a:solidFill>
                <a:schemeClr val="tx1"/>
              </a:solidFill>
              <a:latin typeface="Times" charset="0"/>
              <a:ea typeface="ＭＳ Ｐゴシック" charset="0"/>
            </a:endParaRPr>
          </a:p>
        </p:txBody>
      </p:sp>
      <p:sp>
        <p:nvSpPr>
          <p:cNvPr id="68613" name="Rectangle 4"/>
          <p:cNvSpPr>
            <a:spLocks/>
          </p:cNvSpPr>
          <p:nvPr/>
        </p:nvSpPr>
        <p:spPr bwMode="auto">
          <a:xfrm>
            <a:off x="1066800" y="1066800"/>
            <a:ext cx="72564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3200" u="sng">
                <a:solidFill>
                  <a:schemeClr val="accent2"/>
                </a:solidFill>
              </a:rPr>
              <a:t>Other secondary outcomes - not reported</a:t>
            </a:r>
            <a:endParaRPr lang="en-US" sz="32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7D792954-91BB-2A47-B757-C27F90B1459F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67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96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905000"/>
            <a:ext cx="8839200" cy="4953000"/>
          </a:xfrm>
        </p:spPr>
        <p:txBody>
          <a:bodyPr/>
          <a:lstStyle/>
          <a:p>
            <a:pPr eaLnBrk="1" hangingPunct="1"/>
            <a:r>
              <a:rPr lang="en-US">
                <a:latin typeface="Tahoma" charset="0"/>
                <a:ea typeface="ＭＳ Ｐゴシック" charset="0"/>
              </a:rPr>
              <a:t>Results:        </a:t>
            </a:r>
            <a:r>
              <a:rPr lang="en-US" sz="2800">
                <a:latin typeface="Tahoma" charset="0"/>
                <a:ea typeface="ＭＳ Ｐゴシック" charset="0"/>
              </a:rPr>
              <a:t>amoxicillin-clavulanate</a:t>
            </a:r>
            <a:r>
              <a:rPr lang="en-US">
                <a:latin typeface="Tahoma" charset="0"/>
                <a:ea typeface="ＭＳ Ｐゴシック" charset="0"/>
              </a:rPr>
              <a:t>  </a:t>
            </a:r>
            <a:r>
              <a:rPr lang="en-US" sz="2800">
                <a:latin typeface="Tahoma" charset="0"/>
                <a:ea typeface="ＭＳ Ｐゴシック" charset="0"/>
              </a:rPr>
              <a:t>vs.   Placebo</a:t>
            </a:r>
          </a:p>
          <a:p>
            <a:pPr eaLnBrk="1" hangingPunct="1">
              <a:lnSpc>
                <a:spcPct val="55000"/>
              </a:lnSpc>
              <a:buFontTx/>
              <a:buNone/>
            </a:pPr>
            <a:r>
              <a:rPr lang="en-US">
                <a:latin typeface="Tahoma" charset="0"/>
                <a:ea typeface="ＭＳ Ｐゴシック" charset="0"/>
              </a:rPr>
              <a:t>                               </a:t>
            </a:r>
            <a:r>
              <a:rPr lang="en-US" sz="2400" u="sng">
                <a:latin typeface="Tahoma" charset="0"/>
                <a:ea typeface="ＭＳ Ｐゴシック" charset="0"/>
              </a:rPr>
              <a:t>(n=143)</a:t>
            </a:r>
            <a:r>
              <a:rPr lang="en-US" sz="2400">
                <a:latin typeface="Tahoma" charset="0"/>
                <a:ea typeface="ＭＳ Ｐゴシック" charset="0"/>
              </a:rPr>
              <a:t>			 </a:t>
            </a:r>
            <a:r>
              <a:rPr lang="en-US" sz="2400" u="sng">
                <a:latin typeface="Tahoma" charset="0"/>
                <a:ea typeface="ＭＳ Ｐゴシック" charset="0"/>
              </a:rPr>
              <a:t>(n=146)</a:t>
            </a:r>
          </a:p>
          <a:p>
            <a:pPr eaLnBrk="1" hangingPunct="1">
              <a:lnSpc>
                <a:spcPct val="40000"/>
              </a:lnSpc>
              <a:buFontTx/>
              <a:buNone/>
            </a:pPr>
            <a:endParaRPr lang="en-US" sz="2400" u="sng">
              <a:latin typeface="Tahoma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>
                <a:latin typeface="Tahoma" charset="0"/>
                <a:ea typeface="ＭＳ Ｐゴシック" charset="0"/>
              </a:rPr>
              <a:t>Parental satisfaction	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>
                <a:latin typeface="Tahoma" charset="0"/>
                <a:ea typeface="ＭＳ Ｐゴシック" charset="0"/>
              </a:rPr>
              <a:t>	1 = very dissatified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>
                <a:latin typeface="Tahoma" charset="0"/>
                <a:ea typeface="ＭＳ Ｐゴシック" charset="0"/>
              </a:rPr>
              <a:t>	5 - Very satisfied		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>
                <a:latin typeface="Tahoma" charset="0"/>
                <a:ea typeface="ＭＳ Ｐゴシック" charset="0"/>
              </a:rPr>
              <a:t>		</a:t>
            </a:r>
            <a:r>
              <a:rPr lang="en-US" sz="2800">
                <a:latin typeface="Tahoma" charset="0"/>
                <a:ea typeface="ＭＳ Ｐゴシック" charset="0"/>
              </a:rPr>
              <a:t>Day 5 		     4.19			   4.13</a:t>
            </a:r>
            <a:endParaRPr lang="en-US" sz="2400">
              <a:latin typeface="Tahoma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>
                <a:latin typeface="Tahoma" charset="0"/>
                <a:ea typeface="ＭＳ Ｐゴシック" charset="0"/>
              </a:rPr>
              <a:t>				                       </a:t>
            </a:r>
            <a:r>
              <a:rPr lang="en-US">
                <a:solidFill>
                  <a:srgbClr val="D90416"/>
                </a:solidFill>
                <a:latin typeface="Tahoma" charset="0"/>
                <a:ea typeface="ＭＳ Ｐゴシック" charset="0"/>
              </a:rPr>
              <a:t>P=0.71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>
                <a:solidFill>
                  <a:srgbClr val="D90416"/>
                </a:solidFill>
                <a:latin typeface="Tahoma" charset="0"/>
                <a:ea typeface="ＭＳ Ｐゴシック" charset="0"/>
              </a:rPr>
              <a:t>	    </a:t>
            </a:r>
            <a:r>
              <a:rPr lang="en-US" sz="2800">
                <a:latin typeface="Tahoma" charset="0"/>
                <a:ea typeface="ＭＳ Ｐゴシック" charset="0"/>
              </a:rPr>
              <a:t>Day 11		     4.40			   4.12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>
                <a:latin typeface="Tahoma" charset="0"/>
                <a:ea typeface="ＭＳ Ｐゴシック" charset="0"/>
              </a:rPr>
              <a:t>							 </a:t>
            </a:r>
            <a:r>
              <a:rPr lang="en-US">
                <a:solidFill>
                  <a:srgbClr val="D90416"/>
                </a:solidFill>
                <a:latin typeface="Tahoma" charset="0"/>
                <a:ea typeface="ＭＳ Ｐゴシック" charset="0"/>
              </a:rPr>
              <a:t>P=0.04</a:t>
            </a:r>
          </a:p>
        </p:txBody>
      </p:sp>
      <p:sp>
        <p:nvSpPr>
          <p:cNvPr id="69636" name="Rectangle 3"/>
          <p:cNvSpPr>
            <a:spLocks/>
          </p:cNvSpPr>
          <p:nvPr/>
        </p:nvSpPr>
        <p:spPr bwMode="auto">
          <a:xfrm>
            <a:off x="914400" y="152400"/>
            <a:ext cx="7140575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85000"/>
              </a:lnSpc>
            </a:pPr>
            <a:r>
              <a:rPr lang="en-US" sz="3200">
                <a:solidFill>
                  <a:schemeClr val="tx1"/>
                </a:solidFill>
                <a:latin typeface="Times" charset="0"/>
                <a:ea typeface="ＭＳ Ｐゴシック" charset="0"/>
              </a:rPr>
              <a:t>Antibiotics and AOM. Hoberman A, et al. </a:t>
            </a:r>
          </a:p>
          <a:p>
            <a:pPr>
              <a:lnSpc>
                <a:spcPct val="85000"/>
              </a:lnSpc>
            </a:pPr>
            <a:r>
              <a:rPr lang="en-US" sz="3200">
                <a:solidFill>
                  <a:schemeClr val="tx1"/>
                </a:solidFill>
                <a:latin typeface="Times" charset="0"/>
                <a:ea typeface="ＭＳ Ｐゴシック" charset="0"/>
              </a:rPr>
              <a:t>NEJM 2011; 364:105-15.</a:t>
            </a:r>
            <a:endParaRPr lang="en-US" sz="3200" i="1">
              <a:solidFill>
                <a:schemeClr val="tx1"/>
              </a:solidFill>
              <a:latin typeface="Times" charset="0"/>
              <a:ea typeface="ＭＳ Ｐゴシック" charset="0"/>
            </a:endParaRPr>
          </a:p>
        </p:txBody>
      </p:sp>
      <p:sp>
        <p:nvSpPr>
          <p:cNvPr id="69637" name="Rectangle 4"/>
          <p:cNvSpPr>
            <a:spLocks/>
          </p:cNvSpPr>
          <p:nvPr/>
        </p:nvSpPr>
        <p:spPr bwMode="auto">
          <a:xfrm>
            <a:off x="1066800" y="1066800"/>
            <a:ext cx="72564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3200" u="sng">
                <a:solidFill>
                  <a:schemeClr val="accent2"/>
                </a:solidFill>
              </a:rPr>
              <a:t>Other secondary outcomes - not reported</a:t>
            </a:r>
            <a:endParaRPr lang="en-US" sz="32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C960F12D-7100-B243-AE3A-1E577A3AE47F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68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065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839200" cy="5486400"/>
          </a:xfrm>
        </p:spPr>
        <p:txBody>
          <a:bodyPr/>
          <a:lstStyle/>
          <a:p>
            <a:pPr eaLnBrk="1" hangingPunct="1"/>
            <a:r>
              <a:rPr lang="en-US">
                <a:latin typeface="Tahoma" charset="0"/>
                <a:ea typeface="ＭＳ Ｐゴシック" charset="0"/>
              </a:rPr>
              <a:t>Results:        </a:t>
            </a:r>
            <a:r>
              <a:rPr lang="en-US" sz="2800">
                <a:latin typeface="Tahoma" charset="0"/>
                <a:ea typeface="ＭＳ Ｐゴシック" charset="0"/>
              </a:rPr>
              <a:t>amoxicillin-clavulanate</a:t>
            </a:r>
            <a:r>
              <a:rPr lang="en-US">
                <a:latin typeface="Tahoma" charset="0"/>
                <a:ea typeface="ＭＳ Ｐゴシック" charset="0"/>
              </a:rPr>
              <a:t>  </a:t>
            </a:r>
            <a:r>
              <a:rPr lang="en-US" sz="2800">
                <a:latin typeface="Tahoma" charset="0"/>
                <a:ea typeface="ＭＳ Ｐゴシック" charset="0"/>
              </a:rPr>
              <a:t>vs.   Placebo</a:t>
            </a:r>
          </a:p>
          <a:p>
            <a:pPr eaLnBrk="1" hangingPunct="1">
              <a:lnSpc>
                <a:spcPct val="55000"/>
              </a:lnSpc>
              <a:buFontTx/>
              <a:buNone/>
            </a:pPr>
            <a:r>
              <a:rPr lang="en-US">
                <a:latin typeface="Tahoma" charset="0"/>
                <a:ea typeface="ＭＳ Ｐゴシック" charset="0"/>
              </a:rPr>
              <a:t>                               </a:t>
            </a:r>
            <a:r>
              <a:rPr lang="en-US" sz="2400" u="sng">
                <a:latin typeface="Tahoma" charset="0"/>
                <a:ea typeface="ＭＳ Ｐゴシック" charset="0"/>
              </a:rPr>
              <a:t>(n=144)</a:t>
            </a:r>
            <a:r>
              <a:rPr lang="en-US" sz="2400">
                <a:latin typeface="Tahoma" charset="0"/>
                <a:ea typeface="ＭＳ Ｐゴシック" charset="0"/>
              </a:rPr>
              <a:t>			 </a:t>
            </a:r>
            <a:r>
              <a:rPr lang="en-US" sz="2400" u="sng">
                <a:latin typeface="Tahoma" charset="0"/>
                <a:ea typeface="ＭＳ Ｐゴシック" charset="0"/>
              </a:rPr>
              <a:t>(n=147)</a:t>
            </a:r>
          </a:p>
          <a:p>
            <a:pPr eaLnBrk="1" hangingPunct="1">
              <a:lnSpc>
                <a:spcPct val="40000"/>
              </a:lnSpc>
              <a:buFontTx/>
              <a:buNone/>
            </a:pPr>
            <a:endParaRPr lang="en-US" sz="2400" u="sng">
              <a:latin typeface="Tahoma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u="sng">
                <a:solidFill>
                  <a:schemeClr val="bg2"/>
                </a:solidFill>
                <a:latin typeface="Tahoma" charset="0"/>
                <a:ea typeface="ＭＳ Ｐゴシック" charset="0"/>
              </a:rPr>
              <a:t>Clinical failure (otoscopy)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>
                <a:solidFill>
                  <a:schemeClr val="bg2"/>
                </a:solidFill>
                <a:latin typeface="Tahoma" charset="0"/>
                <a:ea typeface="ＭＳ Ｐゴシック" charset="0"/>
              </a:rPr>
              <a:t>		-</a:t>
            </a:r>
            <a:r>
              <a:rPr lang="en-US" sz="2400" u="sng">
                <a:solidFill>
                  <a:schemeClr val="bg2"/>
                </a:solidFill>
                <a:latin typeface="Tahoma" charset="0"/>
                <a:ea typeface="ＭＳ Ｐゴシック" charset="0"/>
              </a:rPr>
              <a:t> </a:t>
            </a:r>
            <a:r>
              <a:rPr lang="en-US" sz="2400">
                <a:solidFill>
                  <a:schemeClr val="bg2"/>
                </a:solidFill>
                <a:latin typeface="Tahoma" charset="0"/>
                <a:ea typeface="ＭＳ Ｐゴシック" charset="0"/>
              </a:rPr>
              <a:t>Day 4-5		       4%			     23%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>
                <a:solidFill>
                  <a:schemeClr val="bg2"/>
                </a:solidFill>
                <a:latin typeface="Tahoma" charset="0"/>
                <a:ea typeface="ＭＳ Ｐゴシック" charset="0"/>
              </a:rPr>
              <a:t>		- Day 10-12		       16%			     51%</a:t>
            </a:r>
          </a:p>
          <a:p>
            <a:pPr eaLnBrk="1" hangingPunct="1">
              <a:lnSpc>
                <a:spcPct val="65000"/>
              </a:lnSpc>
              <a:buFontTx/>
              <a:buNone/>
            </a:pPr>
            <a:r>
              <a:rPr lang="en-US">
                <a:solidFill>
                  <a:schemeClr val="bg2"/>
                </a:solidFill>
                <a:latin typeface="Tahoma" charset="0"/>
                <a:ea typeface="ＭＳ Ｐゴシック" charset="0"/>
              </a:rPr>
              <a:t>				                      P = &lt; 0.001</a:t>
            </a:r>
            <a:endParaRPr lang="en-US">
              <a:solidFill>
                <a:srgbClr val="D90416"/>
              </a:solidFill>
              <a:latin typeface="Tahoma" charset="0"/>
              <a:ea typeface="ＭＳ Ｐゴシック" charset="0"/>
            </a:endParaRPr>
          </a:p>
          <a:p>
            <a:pPr eaLnBrk="1" hangingPunct="1">
              <a:lnSpc>
                <a:spcPct val="65000"/>
              </a:lnSpc>
              <a:buFontTx/>
              <a:buNone/>
            </a:pPr>
            <a:r>
              <a:rPr lang="en-US" u="sng">
                <a:latin typeface="Tahoma" charset="0"/>
                <a:ea typeface="ＭＳ Ｐゴシック" charset="0"/>
              </a:rPr>
              <a:t>Side effects:</a:t>
            </a:r>
            <a:r>
              <a:rPr lang="en-US">
                <a:latin typeface="Tahoma" charset="0"/>
                <a:ea typeface="ＭＳ Ｐゴシック" charset="0"/>
              </a:rPr>
              <a:t> </a:t>
            </a:r>
          </a:p>
          <a:p>
            <a:pPr eaLnBrk="1" hangingPunct="1">
              <a:lnSpc>
                <a:spcPct val="65000"/>
              </a:lnSpc>
              <a:buFontTx/>
              <a:buNone/>
            </a:pPr>
            <a:r>
              <a:rPr lang="en-US">
                <a:latin typeface="Tahoma" charset="0"/>
                <a:ea typeface="ＭＳ Ｐゴシック" charset="0"/>
              </a:rPr>
              <a:t>	diarrhea			    24%			   7%</a:t>
            </a:r>
          </a:p>
          <a:p>
            <a:pPr eaLnBrk="1" hangingPunct="1">
              <a:lnSpc>
                <a:spcPct val="65000"/>
              </a:lnSpc>
              <a:buFontTx/>
              <a:buNone/>
            </a:pPr>
            <a:r>
              <a:rPr lang="en-US">
                <a:latin typeface="Tahoma" charset="0"/>
                <a:ea typeface="ＭＳ Ｐゴシック" charset="0"/>
              </a:rPr>
              <a:t>	</a:t>
            </a:r>
            <a:r>
              <a:rPr lang="en-US">
                <a:solidFill>
                  <a:srgbClr val="D90416"/>
                </a:solidFill>
                <a:latin typeface="Tahoma" charset="0"/>
                <a:ea typeface="ＭＳ Ｐゴシック" charset="0"/>
              </a:rPr>
              <a:t>C.difficile		  6 cases			    1</a:t>
            </a:r>
            <a:endParaRPr lang="en-US">
              <a:latin typeface="Tahoma" charset="0"/>
              <a:ea typeface="ＭＳ Ｐゴシック" charset="0"/>
            </a:endParaRPr>
          </a:p>
          <a:p>
            <a:pPr eaLnBrk="1" hangingPunct="1">
              <a:lnSpc>
                <a:spcPct val="65000"/>
              </a:lnSpc>
              <a:buFontTx/>
              <a:buNone/>
            </a:pPr>
            <a:r>
              <a:rPr lang="en-US">
                <a:latin typeface="Tahoma" charset="0"/>
                <a:ea typeface="ＭＳ Ｐゴシック" charset="0"/>
              </a:rPr>
              <a:t>   Diaper dermatitis	    47%			  16%</a:t>
            </a:r>
            <a:endParaRPr lang="en-US">
              <a:latin typeface="Times" charset="0"/>
              <a:ea typeface="ＭＳ Ｐゴシック" charset="0"/>
            </a:endParaRPr>
          </a:p>
        </p:txBody>
      </p:sp>
      <p:sp>
        <p:nvSpPr>
          <p:cNvPr id="70660" name="Rectangle 3"/>
          <p:cNvSpPr>
            <a:spLocks/>
          </p:cNvSpPr>
          <p:nvPr/>
        </p:nvSpPr>
        <p:spPr bwMode="auto">
          <a:xfrm>
            <a:off x="952500" y="228600"/>
            <a:ext cx="7140575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85000"/>
              </a:lnSpc>
            </a:pPr>
            <a:r>
              <a:rPr lang="en-US" sz="3200">
                <a:solidFill>
                  <a:schemeClr val="tx1"/>
                </a:solidFill>
                <a:latin typeface="Times" charset="0"/>
                <a:ea typeface="ＭＳ Ｐゴシック" charset="0"/>
              </a:rPr>
              <a:t>Antibiotics and AOM. Hoberman A, et al. </a:t>
            </a:r>
          </a:p>
          <a:p>
            <a:pPr>
              <a:lnSpc>
                <a:spcPct val="85000"/>
              </a:lnSpc>
            </a:pPr>
            <a:r>
              <a:rPr lang="en-US" sz="3200">
                <a:solidFill>
                  <a:schemeClr val="tx1"/>
                </a:solidFill>
                <a:latin typeface="Times" charset="0"/>
                <a:ea typeface="ＭＳ Ｐゴシック" charset="0"/>
              </a:rPr>
              <a:t>NEJM 2011; 364:105-15.</a:t>
            </a:r>
            <a:endParaRPr lang="en-US" sz="3200" i="1">
              <a:solidFill>
                <a:schemeClr val="tx1"/>
              </a:solidFill>
              <a:latin typeface="Times" charset="0"/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3C3E43A2-F981-704D-BDC3-9C078FE8A1C5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69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68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839200" cy="5181600"/>
          </a:xfrm>
        </p:spPr>
        <p:txBody>
          <a:bodyPr/>
          <a:lstStyle/>
          <a:p>
            <a:pPr eaLnBrk="1" hangingPunct="1"/>
            <a:r>
              <a:rPr lang="en-US">
                <a:latin typeface="Tahoma" charset="0"/>
                <a:ea typeface="ＭＳ Ｐゴシック" charset="0"/>
              </a:rPr>
              <a:t>Author</a:t>
            </a:r>
            <a:r>
              <a:rPr lang="ja-JP" altLang="en-US">
                <a:latin typeface="Arial" charset="0"/>
                <a:ea typeface="ＭＳ Ｐゴシック" charset="0"/>
              </a:rPr>
              <a:t>’</a:t>
            </a:r>
            <a:r>
              <a:rPr lang="en-US" altLang="ja-JP">
                <a:latin typeface="Tahoma" charset="0"/>
                <a:ea typeface="ＭＳ Ｐゴシック" charset="0"/>
              </a:rPr>
              <a:t>s Conclusion:</a:t>
            </a:r>
          </a:p>
          <a:p>
            <a:pPr eaLnBrk="1" hangingPunct="1"/>
            <a:endParaRPr lang="en-US">
              <a:latin typeface="Tahoma" charset="0"/>
              <a:ea typeface="ＭＳ Ｐゴシック" charset="0"/>
            </a:endParaRPr>
          </a:p>
          <a:p>
            <a:pPr eaLnBrk="1" hangingPunct="1"/>
            <a:endParaRPr lang="en-US">
              <a:latin typeface="Tahoma" charset="0"/>
              <a:ea typeface="ＭＳ Ｐゴシック" charset="0"/>
            </a:endParaRPr>
          </a:p>
          <a:p>
            <a:pPr eaLnBrk="1" hangingPunct="1"/>
            <a:endParaRPr lang="en-US">
              <a:latin typeface="Tahoma" charset="0"/>
              <a:ea typeface="ＭＳ Ｐゴシック" charset="0"/>
            </a:endParaRPr>
          </a:p>
          <a:p>
            <a:pPr eaLnBrk="1" hangingPunct="1"/>
            <a:endParaRPr lang="en-US">
              <a:latin typeface="Tahoma" charset="0"/>
              <a:ea typeface="ＭＳ Ｐゴシック" charset="0"/>
            </a:endParaRPr>
          </a:p>
          <a:p>
            <a:pPr eaLnBrk="1" hangingPunct="1"/>
            <a:r>
              <a:rPr lang="en-US">
                <a:latin typeface="Tahoma" charset="0"/>
                <a:ea typeface="ＭＳ Ｐゴシック" charset="0"/>
              </a:rPr>
              <a:t>Really???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>
              <a:latin typeface="Times" charset="0"/>
              <a:ea typeface="ＭＳ Ｐゴシック" charset="0"/>
            </a:endParaRPr>
          </a:p>
        </p:txBody>
      </p:sp>
      <p:sp>
        <p:nvSpPr>
          <p:cNvPr id="71684" name="Rectangle 3"/>
          <p:cNvSpPr>
            <a:spLocks/>
          </p:cNvSpPr>
          <p:nvPr/>
        </p:nvSpPr>
        <p:spPr bwMode="auto">
          <a:xfrm>
            <a:off x="952500" y="228600"/>
            <a:ext cx="7140575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85000"/>
              </a:lnSpc>
            </a:pPr>
            <a:r>
              <a:rPr lang="en-US" sz="3200">
                <a:solidFill>
                  <a:schemeClr val="tx1"/>
                </a:solidFill>
                <a:latin typeface="Times" charset="0"/>
                <a:ea typeface="ＭＳ Ｐゴシック" charset="0"/>
              </a:rPr>
              <a:t>Antibiotics and AOM. Hoberman A, et al. </a:t>
            </a:r>
          </a:p>
          <a:p>
            <a:pPr>
              <a:lnSpc>
                <a:spcPct val="85000"/>
              </a:lnSpc>
            </a:pPr>
            <a:r>
              <a:rPr lang="en-US" sz="3200">
                <a:solidFill>
                  <a:schemeClr val="tx1"/>
                </a:solidFill>
                <a:latin typeface="Times" charset="0"/>
                <a:ea typeface="ＭＳ Ｐゴシック" charset="0"/>
              </a:rPr>
              <a:t>NEJM 2011; 364:105-15.</a:t>
            </a:r>
            <a:endParaRPr lang="en-US" sz="3200" i="1">
              <a:solidFill>
                <a:schemeClr val="tx1"/>
              </a:solidFill>
              <a:latin typeface="Times" charset="0"/>
              <a:ea typeface="ＭＳ Ｐゴシック" charset="0"/>
            </a:endParaRPr>
          </a:p>
        </p:txBody>
      </p:sp>
      <p:sp>
        <p:nvSpPr>
          <p:cNvPr id="71685" name="Rectangle 4"/>
          <p:cNvSpPr>
            <a:spLocks/>
          </p:cNvSpPr>
          <p:nvPr/>
        </p:nvSpPr>
        <p:spPr bwMode="auto">
          <a:xfrm>
            <a:off x="381000" y="1905000"/>
            <a:ext cx="8458200" cy="2057400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Times" charset="0"/>
              <a:buNone/>
            </a:pPr>
            <a:r>
              <a:rPr lang="en-US" sz="3200">
                <a:solidFill>
                  <a:schemeClr val="bg2"/>
                </a:solidFill>
              </a:rPr>
              <a:t>Antibiotics </a:t>
            </a:r>
            <a:r>
              <a:rPr lang="ja-JP" altLang="en-US" sz="3200" i="1">
                <a:solidFill>
                  <a:schemeClr val="bg2"/>
                </a:solidFill>
                <a:latin typeface="Arial" charset="0"/>
              </a:rPr>
              <a:t>“</a:t>
            </a:r>
            <a:r>
              <a:rPr lang="en-US" altLang="ja-JP" sz="3200" i="1">
                <a:solidFill>
                  <a:schemeClr val="bg2"/>
                </a:solidFill>
              </a:rPr>
              <a:t>…tended to reduce time to resolution of symptoms and reduced overall symptom burden and rate of persistent signs of acute infection on otoscopic examination.</a:t>
            </a:r>
            <a:r>
              <a:rPr lang="ja-JP" altLang="en-US" sz="3200" i="1">
                <a:solidFill>
                  <a:schemeClr val="bg2"/>
                </a:solidFill>
                <a:latin typeface="Arial" charset="0"/>
              </a:rPr>
              <a:t>”</a:t>
            </a:r>
            <a:endParaRPr lang="en-US"/>
          </a:p>
        </p:txBody>
      </p:sp>
      <p:sp>
        <p:nvSpPr>
          <p:cNvPr id="71686" name="Rectangle 6"/>
          <p:cNvSpPr>
            <a:spLocks/>
          </p:cNvSpPr>
          <p:nvPr/>
        </p:nvSpPr>
        <p:spPr bwMode="auto">
          <a:xfrm>
            <a:off x="641350" y="4946650"/>
            <a:ext cx="18415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71687" name="Rectangle 7"/>
          <p:cNvSpPr>
            <a:spLocks/>
          </p:cNvSpPr>
          <p:nvPr/>
        </p:nvSpPr>
        <p:spPr bwMode="auto">
          <a:xfrm>
            <a:off x="685800" y="4816475"/>
            <a:ext cx="8001000" cy="1570038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Times" charset="0"/>
              <a:buNone/>
            </a:pPr>
            <a:r>
              <a:rPr lang="en-US" sz="3200"/>
              <a:t>Antibiotics </a:t>
            </a:r>
            <a:r>
              <a:rPr lang="ja-JP" altLang="en-US" sz="3200" i="1">
                <a:latin typeface="Arial" charset="0"/>
              </a:rPr>
              <a:t>“</a:t>
            </a:r>
            <a:r>
              <a:rPr lang="en-US" altLang="ja-JP" sz="3200" i="1"/>
              <a:t>…provide NO clinical benefit and increase the rate of diarrhea illness with potential harm</a:t>
            </a:r>
            <a:r>
              <a:rPr lang="ja-JP" altLang="en-US" sz="3200" i="1">
                <a:latin typeface="Arial" charset="0"/>
              </a:rPr>
              <a:t>”</a:t>
            </a:r>
            <a:r>
              <a:rPr lang="en-US" altLang="ja-JP" sz="3200" i="1"/>
              <a:t>  		R. Dachs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29C0F108-E080-FF4B-BEE5-FBB75F8829FA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7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</a:rPr>
              <a:t>Atrial fibrillation Management:</a:t>
            </a:r>
            <a:br>
              <a:rPr lang="en-US">
                <a:latin typeface="Times" charset="0"/>
                <a:ea typeface="ＭＳ Ｐゴシック" charset="0"/>
              </a:rPr>
            </a:br>
            <a:r>
              <a:rPr lang="en-US">
                <a:latin typeface="Times" charset="0"/>
                <a:ea typeface="ＭＳ Ｐゴシック" charset="0"/>
              </a:rPr>
              <a:t> 1) Who gets anticoagulation?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90800"/>
            <a:ext cx="7620000" cy="2667000"/>
          </a:xfrm>
        </p:spPr>
        <p:txBody>
          <a:bodyPr/>
          <a:lstStyle/>
          <a:p>
            <a:pPr eaLnBrk="1" hangingPunct="1"/>
            <a:r>
              <a:rPr lang="en-US" sz="3600">
                <a:latin typeface="Arial" charset="0"/>
                <a:ea typeface="ＭＳ Ｐゴシック" charset="0"/>
              </a:rPr>
              <a:t>Last year----- CHADS</a:t>
            </a:r>
            <a:r>
              <a:rPr lang="en-US" sz="3600" baseline="-25000">
                <a:latin typeface="Arial" charset="0"/>
                <a:ea typeface="ＭＳ Ｐゴシック" charset="0"/>
              </a:rPr>
              <a:t>2</a:t>
            </a:r>
          </a:p>
          <a:p>
            <a:pPr eaLnBrk="1" hangingPunct="1"/>
            <a:endParaRPr lang="en-US" sz="3600">
              <a:latin typeface="Arial" charset="0"/>
              <a:ea typeface="ＭＳ Ｐゴシック" charset="0"/>
            </a:endParaRPr>
          </a:p>
          <a:p>
            <a:pPr eaLnBrk="1" hangingPunct="1"/>
            <a:r>
              <a:rPr lang="en-US" sz="3600">
                <a:latin typeface="Arial" charset="0"/>
                <a:ea typeface="ＭＳ Ｐゴシック" charset="0"/>
              </a:rPr>
              <a:t>This year---</a:t>
            </a:r>
            <a:endParaRPr lang="en-US">
              <a:latin typeface="Times" charset="0"/>
              <a:ea typeface="ＭＳ Ｐゴシック" charset="0"/>
            </a:endParaRPr>
          </a:p>
        </p:txBody>
      </p:sp>
      <p:sp>
        <p:nvSpPr>
          <p:cNvPr id="8197" name="Rectangle 4"/>
          <p:cNvSpPr>
            <a:spLocks/>
          </p:cNvSpPr>
          <p:nvPr/>
        </p:nvSpPr>
        <p:spPr bwMode="auto">
          <a:xfrm>
            <a:off x="3511550" y="3962400"/>
            <a:ext cx="3419475" cy="641350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600">
                <a:latin typeface="Arial" charset="0"/>
              </a:rPr>
              <a:t>CHA</a:t>
            </a:r>
            <a:r>
              <a:rPr lang="en-US" sz="3600" baseline="-25000">
                <a:latin typeface="Arial" charset="0"/>
              </a:rPr>
              <a:t>2</a:t>
            </a:r>
            <a:r>
              <a:rPr lang="en-US" sz="3600">
                <a:latin typeface="Arial" charset="0"/>
              </a:rPr>
              <a:t>DS</a:t>
            </a:r>
            <a:r>
              <a:rPr lang="en-US" sz="3600" baseline="-25000">
                <a:latin typeface="Arial" charset="0"/>
              </a:rPr>
              <a:t>2</a:t>
            </a:r>
            <a:r>
              <a:rPr lang="en-US" sz="3600">
                <a:latin typeface="Arial" charset="0"/>
              </a:rPr>
              <a:t>- Vasc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FD6E24F9-AEA9-794C-891B-54EE1F653FC8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70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270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</a:rPr>
              <a:t>And antibiotics in children….</a:t>
            </a:r>
          </a:p>
        </p:txBody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114800"/>
          </a:xfrm>
        </p:spPr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</a:rPr>
              <a:t>Increasing rates of C. difficile infection in hospitalized children in US</a:t>
            </a:r>
            <a:r>
              <a:rPr lang="en-US" baseline="30000">
                <a:latin typeface="Times" charset="0"/>
                <a:ea typeface="ＭＳ Ｐゴシック" charset="0"/>
              </a:rPr>
              <a:t>1</a:t>
            </a:r>
            <a:r>
              <a:rPr lang="en-US">
                <a:latin typeface="Times" charset="0"/>
                <a:ea typeface="ＭＳ Ｐゴシック" charset="0"/>
              </a:rPr>
              <a:t>.</a:t>
            </a:r>
          </a:p>
          <a:p>
            <a:pPr lvl="1" eaLnBrk="1" hangingPunct="1"/>
            <a:r>
              <a:rPr lang="en-US">
                <a:latin typeface="Times" charset="0"/>
                <a:ea typeface="ＭＳ Ｐゴシック" charset="0"/>
              </a:rPr>
              <a:t>3565 cases in 1997--&gt; 7779 cases in 2006</a:t>
            </a:r>
          </a:p>
          <a:p>
            <a:pPr lvl="1" eaLnBrk="1" hangingPunct="1">
              <a:lnSpc>
                <a:spcPct val="60000"/>
              </a:lnSpc>
              <a:buFontTx/>
              <a:buNone/>
            </a:pPr>
            <a:r>
              <a:rPr lang="en-US">
                <a:latin typeface="Times" charset="0"/>
                <a:ea typeface="ＭＳ Ｐゴシック" charset="0"/>
              </a:rPr>
              <a:t> </a:t>
            </a:r>
          </a:p>
          <a:p>
            <a:pPr eaLnBrk="1" hangingPunct="1"/>
            <a:r>
              <a:rPr lang="en-US">
                <a:latin typeface="Times" charset="0"/>
                <a:ea typeface="ＭＳ Ｐゴシック" charset="0"/>
              </a:rPr>
              <a:t>Antibiotic use increases risk of CA-MRSA in children</a:t>
            </a:r>
            <a:r>
              <a:rPr lang="en-US" baseline="30000">
                <a:latin typeface="Times" charset="0"/>
                <a:ea typeface="ＭＳ Ｐゴシック" charset="0"/>
              </a:rPr>
              <a:t>2 </a:t>
            </a:r>
            <a:r>
              <a:rPr lang="en-US">
                <a:latin typeface="Times" charset="0"/>
                <a:ea typeface="ＭＳ Ｐゴシック" charset="0"/>
              </a:rPr>
              <a:t>(and adults</a:t>
            </a:r>
            <a:r>
              <a:rPr lang="en-US" baseline="30000">
                <a:latin typeface="Times" charset="0"/>
                <a:ea typeface="ＭＳ Ｐゴシック" charset="0"/>
              </a:rPr>
              <a:t>3</a:t>
            </a:r>
            <a:r>
              <a:rPr lang="en-US">
                <a:latin typeface="Times" charset="0"/>
                <a:ea typeface="ＭＳ Ｐゴシック" charset="0"/>
              </a:rPr>
              <a:t>)</a:t>
            </a:r>
          </a:p>
        </p:txBody>
      </p:sp>
      <p:sp>
        <p:nvSpPr>
          <p:cNvPr id="72709" name="Rectangle 4"/>
          <p:cNvSpPr>
            <a:spLocks/>
          </p:cNvSpPr>
          <p:nvPr/>
        </p:nvSpPr>
        <p:spPr bwMode="auto">
          <a:xfrm>
            <a:off x="304800" y="5105400"/>
            <a:ext cx="8434388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000" baseline="30000">
                <a:latin typeface="Times" charset="0"/>
              </a:rPr>
              <a:t>1</a:t>
            </a:r>
            <a:r>
              <a:rPr lang="en-US" sz="2000">
                <a:latin typeface="Times" charset="0"/>
              </a:rPr>
              <a:t>Nylund CM et al. Arch Pediatr Adolesc Med 2011; published online Jan 3, 2011</a:t>
            </a:r>
          </a:p>
          <a:p>
            <a:pPr algn="l"/>
            <a:r>
              <a:rPr lang="en-US" sz="2000" baseline="30000">
                <a:latin typeface="Times" charset="0"/>
              </a:rPr>
              <a:t>2</a:t>
            </a:r>
            <a:r>
              <a:rPr lang="en-US" sz="2000">
                <a:latin typeface="Times" charset="0"/>
              </a:rPr>
              <a:t>Schneider-Lindner, et al. Arch Pediatr Adolesc Med 2011; published online </a:t>
            </a:r>
          </a:p>
          <a:p>
            <a:pPr algn="l"/>
            <a:r>
              <a:rPr lang="en-US" sz="2000">
                <a:latin typeface="Times" charset="0"/>
              </a:rPr>
              <a:t>Aug 1, 2011 </a:t>
            </a:r>
          </a:p>
          <a:p>
            <a:pPr algn="l"/>
            <a:r>
              <a:rPr lang="en-US" sz="2000" baseline="30000">
                <a:latin typeface="Times" charset="0"/>
              </a:rPr>
              <a:t>3</a:t>
            </a:r>
            <a:r>
              <a:rPr lang="en-US" sz="2000">
                <a:latin typeface="Times" charset="0"/>
              </a:rPr>
              <a:t>Schneider-Lindner, et al. Emerg Infect Dis 2007; 13: 994-1000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D0ABA682-2DBE-C446-BB28-8C6A9DABF452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71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73731" name="Picture 2" descr="hcup_sb118f5-1.gif.png                                         0008E1E3Macintosh HD                   7C263227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093788"/>
            <a:ext cx="8534400" cy="576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2" name="Rectangle 3"/>
          <p:cNvSpPr>
            <a:spLocks/>
          </p:cNvSpPr>
          <p:nvPr/>
        </p:nvSpPr>
        <p:spPr bwMode="auto">
          <a:xfrm>
            <a:off x="1524000" y="-47625"/>
            <a:ext cx="6034088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3200"/>
              <a:t>Skin infections in 2000 = 13th place</a:t>
            </a:r>
          </a:p>
          <a:p>
            <a:pPr algn="l"/>
            <a:r>
              <a:rPr lang="en-US" sz="3200"/>
              <a:t>Skin infections in 2009 = 7th place</a:t>
            </a:r>
            <a:endParaRPr lang="en-US" sz="28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2743200"/>
            <a:ext cx="7772400" cy="2041525"/>
          </a:xfrm>
        </p:spPr>
        <p:txBody>
          <a:bodyPr lIns="38100" tIns="38100" rIns="38100" bIns="38100"/>
          <a:lstStyle/>
          <a:p>
            <a:pPr eaLnBrk="1" hangingPunct="1"/>
            <a:r>
              <a:rPr lang="en-US" sz="2800">
                <a:latin typeface="Times" charset="0"/>
                <a:ea typeface="ＭＳ Ｐゴシック" charset="0"/>
              </a:rPr>
              <a:t>Schneider LS et al. Lack of evidence for the efficacy of memantine in mild Alzheimer disease. Arch Neurol 2011 Apr 11; [e-pub ahead of print]. (</a:t>
            </a:r>
            <a:r>
              <a:rPr lang="en-US" sz="2800" u="sng">
                <a:solidFill>
                  <a:srgbClr val="0000FF"/>
                </a:solidFill>
                <a:latin typeface="Times" charset="0"/>
                <a:ea typeface="ＭＳ Ｐゴシック" charset="0"/>
                <a:hlinkClick r:id="rId2"/>
              </a:rPr>
              <a:t>http://dx.doi.org/10.1001/archneurol.2011.69</a:t>
            </a:r>
            <a:r>
              <a:rPr lang="en-US" sz="2800">
                <a:latin typeface="Times" charset="0"/>
                <a:ea typeface="ＭＳ Ｐゴシック" charset="0"/>
              </a:rPr>
              <a:t>)</a:t>
            </a:r>
            <a:br>
              <a:rPr lang="en-US" sz="2800">
                <a:latin typeface="Times" charset="0"/>
                <a:ea typeface="ＭＳ Ｐゴシック" charset="0"/>
              </a:rPr>
            </a:br>
            <a:endParaRPr lang="en-US" sz="2800">
              <a:latin typeface="Times" charset="0"/>
              <a:ea typeface="ＭＳ Ｐゴシック" charset="0"/>
            </a:endParaRPr>
          </a:p>
        </p:txBody>
      </p:sp>
      <p:sp>
        <p:nvSpPr>
          <p:cNvPr id="74755" name="Rectangle 2"/>
          <p:cNvSpPr>
            <a:spLocks/>
          </p:cNvSpPr>
          <p:nvPr/>
        </p:nvSpPr>
        <p:spPr bwMode="auto">
          <a:xfrm>
            <a:off x="812800" y="381000"/>
            <a:ext cx="7448550" cy="183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600">
                <a:latin typeface="Times" charset="0"/>
              </a:rPr>
              <a:t>IX. Are the millions of dollars spent</a:t>
            </a:r>
          </a:p>
          <a:p>
            <a:r>
              <a:rPr lang="en-US" sz="3600">
                <a:latin typeface="Times" charset="0"/>
              </a:rPr>
              <a:t>on Alzheimer meds and antidepressants</a:t>
            </a:r>
          </a:p>
          <a:p>
            <a:r>
              <a:rPr lang="en-US" sz="3600">
                <a:latin typeface="Times" charset="0"/>
              </a:rPr>
              <a:t>in demented elderly worthwhile?</a:t>
            </a:r>
            <a:r>
              <a:rPr lang="en-US">
                <a:latin typeface="Times" charset="0"/>
              </a:rPr>
              <a:t> 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1"/>
          <p:cNvSpPr>
            <a:spLocks noGrp="1" noChangeArrowheads="1"/>
          </p:cNvSpPr>
          <p:nvPr>
            <p:ph type="title" idx="4294967295"/>
          </p:nvPr>
        </p:nvSpPr>
        <p:spPr/>
        <p:txBody>
          <a:bodyPr lIns="38100" tIns="38100" rIns="38100" bIns="38100"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</a:rPr>
              <a:t>Previous Literature</a:t>
            </a:r>
          </a:p>
        </p:txBody>
      </p:sp>
      <p:sp>
        <p:nvSpPr>
          <p:cNvPr id="75779" name="Rectangle 2"/>
          <p:cNvSpPr>
            <a:spLocks noGrp="1" noChangeArrowheads="1"/>
          </p:cNvSpPr>
          <p:nvPr>
            <p:ph type="body" idx="4294967295"/>
          </p:nvPr>
        </p:nvSpPr>
        <p:spPr/>
        <p:txBody>
          <a:bodyPr lIns="38100" tIns="38100" rIns="38100" bIns="38100"/>
          <a:lstStyle/>
          <a:p>
            <a:pPr marL="304800" indent="-304800" eaLnBrk="1" hangingPunct="1">
              <a:lnSpc>
                <a:spcPct val="80000"/>
              </a:lnSpc>
              <a:spcBef>
                <a:spcPct val="0"/>
              </a:spcBef>
              <a:buClr>
                <a:srgbClr val="000000"/>
              </a:buClr>
            </a:pPr>
            <a:endParaRPr lang="en-US" sz="800">
              <a:latin typeface="Times" charset="0"/>
              <a:ea typeface="ＭＳ Ｐゴシック" charset="0"/>
            </a:endParaRPr>
          </a:p>
          <a:p>
            <a:pPr marL="304800" indent="-304800" eaLnBrk="1" hangingPunct="1">
              <a:lnSpc>
                <a:spcPct val="80000"/>
              </a:lnSpc>
              <a:spcBef>
                <a:spcPts val="1700"/>
              </a:spcBef>
              <a:buClr>
                <a:srgbClr val="000000"/>
              </a:buClr>
            </a:pPr>
            <a:r>
              <a:rPr lang="en-US" sz="2800">
                <a:latin typeface="Times" charset="0"/>
                <a:ea typeface="ＭＳ Ｐゴシック" charset="0"/>
              </a:rPr>
              <a:t>NNT 12</a:t>
            </a:r>
            <a:endParaRPr lang="en-US" sz="1200">
              <a:latin typeface="Times" charset="0"/>
              <a:ea typeface="ＭＳ Ｐゴシック" charset="0"/>
            </a:endParaRPr>
          </a:p>
          <a:p>
            <a:pPr marL="304800" indent="-304800" eaLnBrk="1" hangingPunct="1">
              <a:lnSpc>
                <a:spcPct val="80000"/>
              </a:lnSpc>
              <a:spcBef>
                <a:spcPts val="1700"/>
              </a:spcBef>
              <a:buClr>
                <a:srgbClr val="000000"/>
              </a:buClr>
            </a:pPr>
            <a:r>
              <a:rPr lang="en-US" sz="2800">
                <a:latin typeface="Times" charset="0"/>
                <a:ea typeface="ＭＳ Ｐゴシック" charset="0"/>
              </a:rPr>
              <a:t>No important positive outcomes (time to nursing home, ability to do ADLs, etc.)</a:t>
            </a:r>
            <a:endParaRPr lang="en-US" sz="1200">
              <a:latin typeface="Times" charset="0"/>
              <a:ea typeface="ＭＳ Ｐゴシック" charset="0"/>
            </a:endParaRPr>
          </a:p>
          <a:p>
            <a:pPr marL="304800" indent="-304800" eaLnBrk="1" hangingPunct="1">
              <a:lnSpc>
                <a:spcPct val="80000"/>
              </a:lnSpc>
              <a:spcBef>
                <a:spcPts val="1700"/>
              </a:spcBef>
              <a:buClr>
                <a:srgbClr val="000000"/>
              </a:buClr>
            </a:pPr>
            <a:r>
              <a:rPr lang="en-US" sz="2800">
                <a:latin typeface="Times" charset="0"/>
                <a:ea typeface="ＭＳ Ｐゴシック" charset="0"/>
              </a:rPr>
              <a:t>Donepezil not effective in minimal cognitive impairment </a:t>
            </a:r>
          </a:p>
          <a:p>
            <a:pPr marL="304800" indent="-304800" eaLnBrk="1" hangingPunct="1">
              <a:lnSpc>
                <a:spcPct val="80000"/>
              </a:lnSpc>
              <a:spcBef>
                <a:spcPts val="500"/>
              </a:spcBef>
              <a:buClr>
                <a:srgbClr val="000000"/>
              </a:buClr>
            </a:pPr>
            <a:endParaRPr lang="en-US" sz="1300">
              <a:latin typeface="Times" charset="0"/>
              <a:ea typeface="ＭＳ Ｐゴシック" charset="0"/>
            </a:endParaRPr>
          </a:p>
          <a:p>
            <a:pPr marL="304800" indent="-304800" eaLnBrk="1" hangingPunct="1">
              <a:lnSpc>
                <a:spcPct val="80000"/>
              </a:lnSpc>
              <a:buClr>
                <a:srgbClr val="000000"/>
              </a:buClr>
            </a:pPr>
            <a:endParaRPr lang="en-US" sz="1300">
              <a:latin typeface="Times" charset="0"/>
              <a:ea typeface="ＭＳ Ｐゴシック" charset="0"/>
            </a:endParaRPr>
          </a:p>
          <a:p>
            <a:pPr marL="304800" indent="-304800" eaLnBrk="1" hangingPunct="1">
              <a:lnSpc>
                <a:spcPct val="80000"/>
              </a:lnSpc>
              <a:spcBef>
                <a:spcPts val="1000"/>
              </a:spcBef>
              <a:buClr>
                <a:srgbClr val="000000"/>
              </a:buClr>
            </a:pPr>
            <a:r>
              <a:rPr lang="en-US" sz="2000">
                <a:latin typeface="Times" charset="0"/>
                <a:ea typeface="ＭＳ Ｐゴシック" charset="0"/>
              </a:rPr>
              <a:t>Cholinesterase inhibitors for patients with Alzheimer</a:t>
            </a:r>
            <a:r>
              <a:rPr lang="ja-JP" altLang="en-US" sz="2000">
                <a:latin typeface="Arial" charset="0"/>
                <a:ea typeface="ＭＳ Ｐゴシック" charset="0"/>
              </a:rPr>
              <a:t>’</a:t>
            </a:r>
            <a:r>
              <a:rPr lang="en-US" altLang="ja-JP" sz="2000">
                <a:latin typeface="Times" charset="0"/>
                <a:ea typeface="ＭＳ Ｐゴシック" charset="0"/>
              </a:rPr>
              <a:t>s disease: systematic review of randomized trials, BMJ 2005;331;321-327</a:t>
            </a:r>
          </a:p>
          <a:p>
            <a:pPr marL="304800" indent="-304800" eaLnBrk="1" hangingPunct="1">
              <a:lnSpc>
                <a:spcPct val="80000"/>
              </a:lnSpc>
              <a:spcBef>
                <a:spcPts val="1000"/>
              </a:spcBef>
              <a:buClr>
                <a:srgbClr val="000000"/>
              </a:buClr>
            </a:pPr>
            <a:r>
              <a:rPr lang="en-US" sz="2000">
                <a:latin typeface="Times" charset="0"/>
                <a:ea typeface="ＭＳ Ｐゴシック" charset="0"/>
              </a:rPr>
              <a:t>Doody RS et al. Donepezil treatment of patients with MCI: A 48-week randomized, placebo-controlled trial. Neurology 2009 May 5; 72:1555.</a:t>
            </a:r>
            <a:endParaRPr lang="en-US" sz="1600">
              <a:latin typeface="Times" charset="0"/>
              <a:ea typeface="ＭＳ Ｐゴシック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1"/>
          <p:cNvSpPr>
            <a:spLocks noGrp="1" noChangeArrowheads="1"/>
          </p:cNvSpPr>
          <p:nvPr>
            <p:ph type="title" idx="4294967295"/>
          </p:nvPr>
        </p:nvSpPr>
        <p:spPr/>
        <p:txBody>
          <a:bodyPr lIns="38100" tIns="38100" rIns="38100" bIns="38100"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</a:rPr>
              <a:t>This study</a:t>
            </a:r>
          </a:p>
        </p:txBody>
      </p:sp>
      <p:sp>
        <p:nvSpPr>
          <p:cNvPr id="76803" name="Rectangle 2"/>
          <p:cNvSpPr>
            <a:spLocks noGrp="1" noChangeArrowheads="1"/>
          </p:cNvSpPr>
          <p:nvPr>
            <p:ph type="body" idx="4294967295"/>
          </p:nvPr>
        </p:nvSpPr>
        <p:spPr/>
        <p:txBody>
          <a:bodyPr lIns="38100" tIns="38100" rIns="38100" bIns="38100"/>
          <a:lstStyle/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  <a:buFontTx/>
              <a:buNone/>
            </a:pPr>
            <a:r>
              <a:rPr lang="en-US" sz="2800">
                <a:latin typeface="Times" charset="0"/>
                <a:ea typeface="ＭＳ Ｐゴシック" charset="0"/>
              </a:rPr>
              <a:t>Why is this study important?</a:t>
            </a: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2800">
                <a:latin typeface="Times" charset="0"/>
                <a:ea typeface="ＭＳ Ｐゴシック" charset="0"/>
              </a:rPr>
              <a:t>Meta-analysis of 3 studies of patients with </a:t>
            </a:r>
            <a:r>
              <a:rPr lang="ja-JP" altLang="en-US" sz="2800">
                <a:latin typeface="Arial" charset="0"/>
                <a:ea typeface="ＭＳ Ｐゴシック" charset="0"/>
              </a:rPr>
              <a:t>“</a:t>
            </a:r>
            <a:r>
              <a:rPr lang="en-US" altLang="ja-JP" sz="2800">
                <a:latin typeface="Times" charset="0"/>
                <a:ea typeface="ＭＳ Ｐゴシック" charset="0"/>
              </a:rPr>
              <a:t>mild</a:t>
            </a:r>
            <a:r>
              <a:rPr lang="ja-JP" altLang="en-US" sz="2800">
                <a:latin typeface="Arial" charset="0"/>
                <a:ea typeface="ＭＳ Ｐゴシック" charset="0"/>
              </a:rPr>
              <a:t>”</a:t>
            </a:r>
            <a:r>
              <a:rPr lang="en-US" altLang="ja-JP" sz="2800">
                <a:latin typeface="Times" charset="0"/>
                <a:ea typeface="ＭＳ Ｐゴシック" charset="0"/>
              </a:rPr>
              <a:t> Alzheimer</a:t>
            </a:r>
            <a:r>
              <a:rPr lang="ja-JP" altLang="en-US" sz="2800">
                <a:latin typeface="Arial" charset="0"/>
                <a:ea typeface="ＭＳ Ｐゴシック" charset="0"/>
              </a:rPr>
              <a:t>’</a:t>
            </a:r>
            <a:r>
              <a:rPr lang="en-US" altLang="ja-JP" sz="2800">
                <a:latin typeface="Times" charset="0"/>
                <a:ea typeface="ＭＳ Ｐゴシック" charset="0"/>
              </a:rPr>
              <a:t>s disease.</a:t>
            </a:r>
          </a:p>
          <a:p>
            <a:pPr marL="0" indent="0" eaLnBrk="1" hangingPunct="1">
              <a:lnSpc>
                <a:spcPct val="90000"/>
              </a:lnSpc>
              <a:buClr>
                <a:srgbClr val="000000"/>
              </a:buClr>
            </a:pPr>
            <a:r>
              <a:rPr lang="en-US" sz="2800">
                <a:latin typeface="Times" charset="0"/>
                <a:ea typeface="ＭＳ Ｐゴシック" charset="0"/>
              </a:rPr>
              <a:t>3 trials including 431 with mild disease (MMSE 20-23)</a:t>
            </a:r>
          </a:p>
          <a:p>
            <a:pPr marL="0" indent="0" eaLnBrk="1" hangingPunct="1">
              <a:lnSpc>
                <a:spcPct val="90000"/>
              </a:lnSpc>
              <a:buClr>
                <a:srgbClr val="000000"/>
              </a:buClr>
            </a:pPr>
            <a:r>
              <a:rPr lang="en-US" sz="2800">
                <a:latin typeface="Times" charset="0"/>
                <a:ea typeface="ＭＳ Ｐゴシック" charset="0"/>
              </a:rPr>
              <a:t>Did not find any benefit in cognitive function, global functioning, ADL or behaviour.</a:t>
            </a:r>
          </a:p>
          <a:p>
            <a:pPr marL="0" indent="0" eaLnBrk="1" hangingPunct="1">
              <a:lnSpc>
                <a:spcPct val="90000"/>
              </a:lnSpc>
              <a:buClr>
                <a:srgbClr val="000000"/>
              </a:buClr>
            </a:pPr>
            <a:r>
              <a:rPr lang="en-US" sz="2800">
                <a:latin typeface="Times" charset="0"/>
                <a:ea typeface="ＭＳ Ｐゴシック" charset="0"/>
              </a:rPr>
              <a:t>No difference in any scale between memantine and placebo.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1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0"/>
            <a:ext cx="4038600" cy="6126163"/>
          </a:xfrm>
        </p:spPr>
        <p:txBody>
          <a:bodyPr lIns="38100" tIns="38100" rIns="38100" bIns="38100"/>
          <a:lstStyle/>
          <a:p>
            <a:pPr marL="304800" indent="-304800" eaLnBrk="1" hangingPunct="1">
              <a:spcBef>
                <a:spcPct val="0"/>
              </a:spcBef>
              <a:buClr>
                <a:srgbClr val="000000"/>
              </a:buClr>
            </a:pPr>
            <a:r>
              <a:rPr lang="en-US" sz="2800">
                <a:latin typeface="Times" charset="0"/>
                <a:ea typeface="ＭＳ Ｐゴシック" charset="0"/>
              </a:rPr>
              <a:t>ADAS-cog, </a:t>
            </a:r>
          </a:p>
          <a:p>
            <a:pPr marL="304800" indent="-304800" eaLnBrk="1" hangingPunct="1">
              <a:spcBef>
                <a:spcPts val="700"/>
              </a:spcBef>
              <a:buClr>
                <a:srgbClr val="000000"/>
              </a:buClr>
            </a:pPr>
            <a:endParaRPr lang="en-US" sz="2800">
              <a:latin typeface="Times" charset="0"/>
              <a:ea typeface="ＭＳ Ｐゴシック" charset="0"/>
            </a:endParaRPr>
          </a:p>
          <a:p>
            <a:pPr marL="304800" indent="-304800" eaLnBrk="1" hangingPunct="1">
              <a:spcBef>
                <a:spcPts val="700"/>
              </a:spcBef>
              <a:buClr>
                <a:srgbClr val="000000"/>
              </a:buClr>
            </a:pPr>
            <a:endParaRPr lang="en-US" sz="2800">
              <a:latin typeface="Times" charset="0"/>
              <a:ea typeface="ＭＳ Ｐゴシック" charset="0"/>
            </a:endParaRPr>
          </a:p>
          <a:p>
            <a:pPr marL="304800" indent="-304800" eaLnBrk="1" hangingPunct="1">
              <a:spcBef>
                <a:spcPts val="700"/>
              </a:spcBef>
              <a:buClr>
                <a:srgbClr val="000000"/>
              </a:buClr>
            </a:pPr>
            <a:r>
              <a:rPr lang="en-US" sz="2800">
                <a:latin typeface="Times" charset="0"/>
                <a:ea typeface="ＭＳ Ｐゴシック" charset="0"/>
              </a:rPr>
              <a:t>CIBIC-plus, </a:t>
            </a:r>
          </a:p>
          <a:p>
            <a:pPr marL="304800" indent="-304800" eaLnBrk="1" hangingPunct="1">
              <a:spcBef>
                <a:spcPts val="700"/>
              </a:spcBef>
              <a:buClr>
                <a:srgbClr val="000000"/>
              </a:buClr>
            </a:pPr>
            <a:endParaRPr lang="en-US" sz="2800">
              <a:latin typeface="Times" charset="0"/>
              <a:ea typeface="ＭＳ Ｐゴシック" charset="0"/>
            </a:endParaRPr>
          </a:p>
          <a:p>
            <a:pPr marL="304800" indent="-304800" eaLnBrk="1" hangingPunct="1">
              <a:spcBef>
                <a:spcPts val="700"/>
              </a:spcBef>
              <a:buClr>
                <a:srgbClr val="000000"/>
              </a:buClr>
            </a:pPr>
            <a:endParaRPr lang="en-US" sz="2800">
              <a:latin typeface="Times" charset="0"/>
              <a:ea typeface="ＭＳ Ｐゴシック" charset="0"/>
            </a:endParaRPr>
          </a:p>
          <a:p>
            <a:pPr marL="304800" indent="-304800" eaLnBrk="1" hangingPunct="1">
              <a:spcBef>
                <a:spcPts val="700"/>
              </a:spcBef>
              <a:buClr>
                <a:srgbClr val="000000"/>
              </a:buClr>
            </a:pPr>
            <a:endParaRPr lang="en-US" sz="2800">
              <a:latin typeface="Times" charset="0"/>
              <a:ea typeface="ＭＳ Ｐゴシック" charset="0"/>
            </a:endParaRPr>
          </a:p>
          <a:p>
            <a:pPr marL="304800" indent="-304800" eaLnBrk="1" hangingPunct="1">
              <a:spcBef>
                <a:spcPts val="700"/>
              </a:spcBef>
              <a:buClr>
                <a:srgbClr val="000000"/>
              </a:buClr>
            </a:pPr>
            <a:r>
              <a:rPr lang="en-US" sz="2800">
                <a:latin typeface="Times" charset="0"/>
                <a:ea typeface="ＭＳ Ｐゴシック" charset="0"/>
              </a:rPr>
              <a:t>ADCS-ADL scale,</a:t>
            </a:r>
          </a:p>
          <a:p>
            <a:pPr marL="304800" indent="-304800" eaLnBrk="1" hangingPunct="1">
              <a:spcBef>
                <a:spcPts val="700"/>
              </a:spcBef>
              <a:buClr>
                <a:srgbClr val="000000"/>
              </a:buClr>
            </a:pPr>
            <a:endParaRPr lang="en-US" sz="2800">
              <a:latin typeface="Times" charset="0"/>
              <a:ea typeface="ＭＳ Ｐゴシック" charset="0"/>
            </a:endParaRPr>
          </a:p>
          <a:p>
            <a:pPr marL="304800" indent="-304800" eaLnBrk="1" hangingPunct="1">
              <a:spcBef>
                <a:spcPts val="700"/>
              </a:spcBef>
              <a:buClr>
                <a:srgbClr val="000000"/>
              </a:buClr>
            </a:pPr>
            <a:endParaRPr lang="en-US" sz="2800">
              <a:latin typeface="Times" charset="0"/>
              <a:ea typeface="ＭＳ Ｐゴシック" charset="0"/>
            </a:endParaRPr>
          </a:p>
          <a:p>
            <a:pPr marL="304800" indent="-304800" eaLnBrk="1" hangingPunct="1">
              <a:spcBef>
                <a:spcPts val="700"/>
              </a:spcBef>
              <a:buClr>
                <a:srgbClr val="000000"/>
              </a:buClr>
            </a:pPr>
            <a:r>
              <a:rPr lang="en-US" sz="2800">
                <a:latin typeface="Times" charset="0"/>
                <a:ea typeface="ＭＳ Ｐゴシック" charset="0"/>
              </a:rPr>
              <a:t> Neuropsychiatric Inventory</a:t>
            </a:r>
          </a:p>
        </p:txBody>
      </p:sp>
      <p:pic>
        <p:nvPicPr>
          <p:cNvPr id="7782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1775" y="0"/>
            <a:ext cx="19351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1844675"/>
            <a:ext cx="7772400" cy="2041525"/>
          </a:xfrm>
        </p:spPr>
        <p:txBody>
          <a:bodyPr lIns="38100" tIns="38100" rIns="38100" bIns="38100"/>
          <a:lstStyle/>
          <a:p>
            <a:pPr eaLnBrk="1" hangingPunct="1"/>
            <a:r>
              <a:rPr lang="en-US" sz="3600">
                <a:latin typeface="Times" charset="0"/>
                <a:ea typeface="ＭＳ Ｐゴシック" charset="0"/>
              </a:rPr>
              <a:t>Conclusion: Memantine doesn</a:t>
            </a:r>
            <a:r>
              <a:rPr lang="ja-JP" altLang="en-US" sz="3600">
                <a:latin typeface="Times" charset="0"/>
                <a:ea typeface="ＭＳ Ｐゴシック" charset="0"/>
              </a:rPr>
              <a:t>’</a:t>
            </a:r>
            <a:r>
              <a:rPr lang="en-US" sz="3600">
                <a:latin typeface="Times" charset="0"/>
                <a:ea typeface="ＭＳ Ｐゴシック" charset="0"/>
              </a:rPr>
              <a:t>t work for mild Alzheimer's.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ubtitle 4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endParaRPr lang="en-US">
              <a:latin typeface="Times" charset="0"/>
              <a:ea typeface="ＭＳ Ｐゴシック" charset="0"/>
            </a:endParaRPr>
          </a:p>
        </p:txBody>
      </p:sp>
      <p:sp>
        <p:nvSpPr>
          <p:cNvPr id="79875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r"/>
            <a:fld id="{1BD2F323-8F55-E543-BFF9-BCB2C03531E7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 algn="r"/>
              <a:t>77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9876" name="Title 5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r>
              <a:rPr lang="en-US" sz="3200" b="1">
                <a:latin typeface="Times" charset="0"/>
                <a:ea typeface="ＭＳ Ｐゴシック" charset="0"/>
              </a:rPr>
              <a:t>Sube B. et. Al. Sertraline or mirtazapine for depression in dementia (HTA-SADD): a randomised, multicentre, double-blind, placebo-controlled trial </a:t>
            </a:r>
            <a:r>
              <a:rPr lang="cs-CZ" sz="3200" b="1" i="1">
                <a:latin typeface="Times" charset="0"/>
                <a:ea typeface="ＭＳ Ｐゴシック" charset="0"/>
              </a:rPr>
              <a:t>Lancet </a:t>
            </a:r>
            <a:r>
              <a:rPr lang="cs-CZ" sz="3200" b="1">
                <a:latin typeface="Times" charset="0"/>
                <a:ea typeface="ＭＳ Ｐゴシック" charset="0"/>
              </a:rPr>
              <a:t>2011; 378: 403–11 </a:t>
            </a:r>
            <a:r>
              <a:rPr lang="en-US">
                <a:latin typeface="Times" charset="0"/>
                <a:ea typeface="ＭＳ Ｐゴシック" charset="0"/>
              </a:rPr>
              <a:t/>
            </a:r>
            <a:br>
              <a:rPr lang="en-US">
                <a:latin typeface="Times" charset="0"/>
                <a:ea typeface="ＭＳ Ｐゴシック" charset="0"/>
              </a:rPr>
            </a:br>
            <a:endParaRPr lang="en-US">
              <a:latin typeface="Times" charset="0"/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</a:endParaRPr>
          </a:p>
        </p:txBody>
      </p:sp>
      <p:sp>
        <p:nvSpPr>
          <p:cNvPr id="80899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</a:rPr>
              <a:t>Double blind, placebo controlled trial of those with </a:t>
            </a:r>
            <a:r>
              <a:rPr lang="ja-JP" altLang="en-US">
                <a:latin typeface="Times" charset="0"/>
                <a:ea typeface="ＭＳ Ｐゴシック" charset="0"/>
              </a:rPr>
              <a:t>“</a:t>
            </a:r>
            <a:r>
              <a:rPr lang="en-US">
                <a:latin typeface="Times" charset="0"/>
                <a:ea typeface="ＭＳ Ｐゴシック" charset="0"/>
              </a:rPr>
              <a:t>possible or probable</a:t>
            </a:r>
            <a:r>
              <a:rPr lang="ja-JP" altLang="en-US">
                <a:latin typeface="Times" charset="0"/>
                <a:ea typeface="ＭＳ Ｐゴシック" charset="0"/>
              </a:rPr>
              <a:t>”</a:t>
            </a:r>
            <a:r>
              <a:rPr lang="en-US">
                <a:latin typeface="Times" charset="0"/>
                <a:ea typeface="ＭＳ Ｐゴシック" charset="0"/>
              </a:rPr>
              <a:t> Alzheimers who were attending a geriatric psychiatry clinic (not shut-ins).  Cornell score of depression of &gt;8, had a care giver, not suicidal. (only 8 patient</a:t>
            </a:r>
            <a:r>
              <a:rPr lang="ja-JP" altLang="en-US">
                <a:latin typeface="Times" charset="0"/>
                <a:ea typeface="ＭＳ Ｐゴシック" charset="0"/>
              </a:rPr>
              <a:t>’</a:t>
            </a:r>
            <a:r>
              <a:rPr lang="en-US">
                <a:latin typeface="Times" charset="0"/>
                <a:ea typeface="ＭＳ Ｐゴシック" charset="0"/>
              </a:rPr>
              <a:t>s were </a:t>
            </a:r>
            <a:r>
              <a:rPr lang="ja-JP" altLang="en-US">
                <a:latin typeface="Times" charset="0"/>
                <a:ea typeface="ＭＳ Ｐゴシック" charset="0"/>
              </a:rPr>
              <a:t>“</a:t>
            </a:r>
            <a:r>
              <a:rPr lang="en-US">
                <a:latin typeface="Times" charset="0"/>
                <a:ea typeface="ＭＳ Ｐゴシック" charset="0"/>
              </a:rPr>
              <a:t>possible</a:t>
            </a:r>
            <a:r>
              <a:rPr lang="ja-JP" altLang="en-US">
                <a:latin typeface="Times" charset="0"/>
                <a:ea typeface="ＭＳ Ｐゴシック" charset="0"/>
              </a:rPr>
              <a:t>”</a:t>
            </a:r>
            <a:r>
              <a:rPr lang="en-US">
                <a:latin typeface="Times" charset="0"/>
                <a:ea typeface="ＭＳ Ｐゴシック" charset="0"/>
              </a:rPr>
              <a:t>)</a:t>
            </a:r>
          </a:p>
          <a:p>
            <a:pPr eaLnBrk="1" hangingPunct="1"/>
            <a:endParaRPr lang="en-US">
              <a:latin typeface="Times" charset="0"/>
              <a:ea typeface="ＭＳ Ｐゴシック" charset="0"/>
            </a:endParaRPr>
          </a:p>
        </p:txBody>
      </p:sp>
      <p:sp>
        <p:nvSpPr>
          <p:cNvPr id="80900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r"/>
            <a:fld id="{FF56733C-58ED-914C-A752-88103AF14491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 algn="r"/>
              <a:t>78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</a:endParaRPr>
          </a:p>
        </p:txBody>
      </p:sp>
      <p:sp>
        <p:nvSpPr>
          <p:cNvPr id="81923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</a:rPr>
              <a:t>Randomized to placebo, sertraline (Zoloft) (150mg), or mirtazapine (Remeron) (45mg)</a:t>
            </a:r>
          </a:p>
          <a:p>
            <a:pPr eaLnBrk="1" hangingPunct="1"/>
            <a:r>
              <a:rPr lang="en-US">
                <a:latin typeface="Times" charset="0"/>
                <a:ea typeface="ＭＳ Ｐゴシック" charset="0"/>
              </a:rPr>
              <a:t>Outcome was 13 and 39 week Cornell Score</a:t>
            </a:r>
          </a:p>
          <a:p>
            <a:pPr eaLnBrk="1" hangingPunct="1"/>
            <a:r>
              <a:rPr lang="en-US">
                <a:latin typeface="Times" charset="0"/>
                <a:ea typeface="ＭＳ Ｐゴシック" charset="0"/>
              </a:rPr>
              <a:t>Used linear regression to control for which center patients were from (??), baseline Cornell scale of depression in dementia, time of participation (??)</a:t>
            </a:r>
          </a:p>
        </p:txBody>
      </p:sp>
      <p:sp>
        <p:nvSpPr>
          <p:cNvPr id="81924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r"/>
            <a:fld id="{1C4B6D00-048C-CC45-8687-D76290D73CF6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 algn="r"/>
              <a:t>79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4CD1CBD3-33B4-884E-ACD3-E4BD3C9D9CFD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8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838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4000">
                <a:latin typeface="Times" charset="0"/>
                <a:ea typeface="ＭＳ Ｐゴシック" charset="0"/>
              </a:rPr>
              <a:t>Atrial Fibrillation: the CHADS</a:t>
            </a:r>
            <a:r>
              <a:rPr lang="en-US" sz="4000" baseline="-25000">
                <a:latin typeface="Times" charset="0"/>
                <a:ea typeface="ＭＳ Ｐゴシック" charset="0"/>
              </a:rPr>
              <a:t>2</a:t>
            </a:r>
            <a:r>
              <a:rPr lang="en-US" sz="4000">
                <a:latin typeface="Times" charset="0"/>
                <a:ea typeface="ＭＳ Ｐゴシック" charset="0"/>
              </a:rPr>
              <a:t> Score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3352800" cy="2133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>
                <a:solidFill>
                  <a:srgbClr val="FF0912"/>
                </a:solidFill>
                <a:latin typeface="Times" charset="0"/>
                <a:ea typeface="ＭＳ Ｐゴシック" charset="0"/>
              </a:rPr>
              <a:t>C</a:t>
            </a:r>
            <a:r>
              <a:rPr lang="en-US" sz="2400">
                <a:latin typeface="Times" charset="0"/>
                <a:ea typeface="ＭＳ Ｐゴシック" charset="0"/>
              </a:rPr>
              <a:t>HF</a:t>
            </a:r>
          </a:p>
          <a:p>
            <a:pPr eaLnBrk="1" hangingPunct="1">
              <a:lnSpc>
                <a:spcPct val="90000"/>
              </a:lnSpc>
            </a:pPr>
            <a:r>
              <a:rPr lang="en-US" sz="2400">
                <a:solidFill>
                  <a:srgbClr val="FF0912"/>
                </a:solidFill>
                <a:latin typeface="Times" charset="0"/>
                <a:ea typeface="ＭＳ Ｐゴシック" charset="0"/>
              </a:rPr>
              <a:t>H</a:t>
            </a:r>
            <a:r>
              <a:rPr lang="en-US" sz="2400">
                <a:latin typeface="Times" charset="0"/>
                <a:ea typeface="ＭＳ Ｐゴシック" charset="0"/>
              </a:rPr>
              <a:t>TN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>
                <a:solidFill>
                  <a:srgbClr val="FF0912"/>
                </a:solidFill>
                <a:latin typeface="Times" charset="0"/>
                <a:ea typeface="ＭＳ Ｐゴシック" charset="0"/>
              </a:rPr>
              <a:t>A</a:t>
            </a:r>
            <a:r>
              <a:rPr lang="en-US" sz="2400">
                <a:latin typeface="Times" charset="0"/>
                <a:ea typeface="ＭＳ Ｐゴシック" charset="0"/>
              </a:rPr>
              <a:t>ge &gt;75 yrs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>
                <a:solidFill>
                  <a:srgbClr val="FF0912"/>
                </a:solidFill>
                <a:latin typeface="Times" charset="0"/>
                <a:ea typeface="ＭＳ Ｐゴシック" charset="0"/>
              </a:rPr>
              <a:t>D</a:t>
            </a:r>
            <a:r>
              <a:rPr lang="en-US" sz="2400">
                <a:latin typeface="Times" charset="0"/>
                <a:ea typeface="ＭＳ Ｐゴシック" charset="0"/>
              </a:rPr>
              <a:t>M</a:t>
            </a:r>
          </a:p>
          <a:p>
            <a:pPr eaLnBrk="1" hangingPunct="1">
              <a:lnSpc>
                <a:spcPct val="90000"/>
              </a:lnSpc>
            </a:pPr>
            <a:r>
              <a:rPr lang="en-US" sz="2400">
                <a:latin typeface="Times" charset="0"/>
                <a:ea typeface="ＭＳ Ｐゴシック" charset="0"/>
              </a:rPr>
              <a:t>Prior </a:t>
            </a:r>
            <a:r>
              <a:rPr lang="en-US" sz="2400">
                <a:solidFill>
                  <a:srgbClr val="FF0912"/>
                </a:solidFill>
                <a:latin typeface="Times" charset="0"/>
                <a:ea typeface="ＭＳ Ｐゴシック" charset="0"/>
              </a:rPr>
              <a:t>S</a:t>
            </a:r>
            <a:r>
              <a:rPr lang="en-US" sz="2400">
                <a:latin typeface="Times" charset="0"/>
                <a:ea typeface="ＭＳ Ｐゴシック" charset="0"/>
              </a:rPr>
              <a:t>troke or TIA</a:t>
            </a:r>
          </a:p>
        </p:txBody>
      </p:sp>
      <p:sp>
        <p:nvSpPr>
          <p:cNvPr id="9221" name="Rectangle 4"/>
          <p:cNvSpPr>
            <a:spLocks noChangeArrowheads="1"/>
          </p:cNvSpPr>
          <p:nvPr/>
        </p:nvSpPr>
        <p:spPr bwMode="auto">
          <a:xfrm>
            <a:off x="304800" y="1219200"/>
            <a:ext cx="32639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400" b="1" u="sng">
                <a:solidFill>
                  <a:srgbClr val="FF0912"/>
                </a:solidFill>
                <a:latin typeface="Arial" charset="0"/>
                <a:ea typeface="ＭＳ Ｐゴシック" charset="0"/>
              </a:rPr>
              <a:t>CHADS</a:t>
            </a:r>
            <a:r>
              <a:rPr lang="en-US" sz="2400" b="1" u="sng" baseline="-25000">
                <a:solidFill>
                  <a:srgbClr val="FF0912"/>
                </a:solidFill>
                <a:latin typeface="Arial" charset="0"/>
                <a:ea typeface="ＭＳ Ｐゴシック" charset="0"/>
              </a:rPr>
              <a:t>2</a:t>
            </a:r>
            <a:r>
              <a:rPr lang="en-US" sz="2400" b="1" u="sng">
                <a:solidFill>
                  <a:srgbClr val="FF0912"/>
                </a:solidFill>
                <a:latin typeface="Arial" charset="0"/>
                <a:ea typeface="ＭＳ Ｐゴシック" charset="0"/>
              </a:rPr>
              <a:t> Risk Criteria</a:t>
            </a:r>
            <a:endParaRPr lang="en-US" sz="1800">
              <a:solidFill>
                <a:schemeClr val="tx1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9222" name="Rectangle 5"/>
          <p:cNvSpPr>
            <a:spLocks noChangeArrowheads="1"/>
          </p:cNvSpPr>
          <p:nvPr/>
        </p:nvSpPr>
        <p:spPr bwMode="auto">
          <a:xfrm>
            <a:off x="3616325" y="1219200"/>
            <a:ext cx="1031875" cy="246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 u="sng">
                <a:solidFill>
                  <a:srgbClr val="040899"/>
                </a:solidFill>
                <a:latin typeface="Arial" charset="0"/>
                <a:ea typeface="ＭＳ Ｐゴシック" charset="0"/>
              </a:rPr>
              <a:t>Score</a:t>
            </a:r>
          </a:p>
          <a:p>
            <a:pPr>
              <a:lnSpc>
                <a:spcPct val="110000"/>
              </a:lnSpc>
            </a:pPr>
            <a:r>
              <a:rPr lang="en-US" sz="2400" b="1">
                <a:solidFill>
                  <a:srgbClr val="040899"/>
                </a:solidFill>
                <a:latin typeface="Arial" charset="0"/>
                <a:ea typeface="ＭＳ Ｐゴシック" charset="0"/>
              </a:rPr>
              <a:t>1</a:t>
            </a:r>
          </a:p>
          <a:p>
            <a:pPr>
              <a:lnSpc>
                <a:spcPct val="110000"/>
              </a:lnSpc>
            </a:pPr>
            <a:r>
              <a:rPr lang="en-US" sz="2400" b="1">
                <a:solidFill>
                  <a:srgbClr val="040899"/>
                </a:solidFill>
                <a:latin typeface="Arial" charset="0"/>
                <a:ea typeface="ＭＳ Ｐゴシック" charset="0"/>
              </a:rPr>
              <a:t>1</a:t>
            </a:r>
          </a:p>
          <a:p>
            <a:pPr>
              <a:lnSpc>
                <a:spcPct val="110000"/>
              </a:lnSpc>
            </a:pPr>
            <a:r>
              <a:rPr lang="en-US" sz="2400" b="1">
                <a:solidFill>
                  <a:srgbClr val="040899"/>
                </a:solidFill>
                <a:latin typeface="Arial" charset="0"/>
                <a:ea typeface="ＭＳ Ｐゴシック" charset="0"/>
              </a:rPr>
              <a:t>1</a:t>
            </a:r>
          </a:p>
          <a:p>
            <a:pPr>
              <a:lnSpc>
                <a:spcPct val="110000"/>
              </a:lnSpc>
            </a:pPr>
            <a:r>
              <a:rPr lang="en-US" sz="2400" b="1">
                <a:solidFill>
                  <a:srgbClr val="040899"/>
                </a:solidFill>
                <a:latin typeface="Arial" charset="0"/>
                <a:ea typeface="ＭＳ Ｐゴシック" charset="0"/>
              </a:rPr>
              <a:t>1</a:t>
            </a:r>
          </a:p>
          <a:p>
            <a:pPr>
              <a:lnSpc>
                <a:spcPct val="110000"/>
              </a:lnSpc>
            </a:pPr>
            <a:r>
              <a:rPr lang="en-US" sz="2400" b="1">
                <a:solidFill>
                  <a:srgbClr val="040899"/>
                </a:solidFill>
                <a:latin typeface="Arial" charset="0"/>
                <a:ea typeface="ＭＳ Ｐゴシック" charset="0"/>
              </a:rPr>
              <a:t>2</a:t>
            </a:r>
            <a:endParaRPr lang="en-US" sz="1800">
              <a:solidFill>
                <a:schemeClr val="tx1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9223" name="Rectangle 6"/>
          <p:cNvSpPr>
            <a:spLocks noChangeArrowheads="1"/>
          </p:cNvSpPr>
          <p:nvPr/>
        </p:nvSpPr>
        <p:spPr bwMode="auto">
          <a:xfrm>
            <a:off x="914400" y="3962400"/>
            <a:ext cx="7696200" cy="2514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000" b="1" u="sng">
                <a:solidFill>
                  <a:schemeClr val="tx1"/>
                </a:solidFill>
                <a:latin typeface="Arial" charset="0"/>
                <a:ea typeface="ＭＳ Ｐゴシック" charset="0"/>
              </a:rPr>
              <a:t>Pts. (N=1733)	</a:t>
            </a:r>
            <a:r>
              <a:rPr lang="en-US" sz="2000" b="1">
                <a:solidFill>
                  <a:schemeClr val="tx1"/>
                </a:solidFill>
                <a:latin typeface="Arial" charset="0"/>
                <a:ea typeface="ＭＳ Ｐゴシック" charset="0"/>
              </a:rPr>
              <a:t>     </a:t>
            </a:r>
            <a:r>
              <a:rPr lang="en-US" sz="2000" b="1" u="sng">
                <a:solidFill>
                  <a:schemeClr val="tx1"/>
                </a:solidFill>
                <a:latin typeface="Arial" charset="0"/>
                <a:ea typeface="ＭＳ Ｐゴシック" charset="0"/>
              </a:rPr>
              <a:t>CVA Rate (%/yr) (95%CI)	CHADS</a:t>
            </a:r>
            <a:r>
              <a:rPr lang="en-US" sz="2000" b="1" u="sng" baseline="-25000">
                <a:solidFill>
                  <a:schemeClr val="tx1"/>
                </a:solidFill>
                <a:latin typeface="Arial" charset="0"/>
                <a:ea typeface="ＭＳ Ｐゴシック" charset="0"/>
              </a:rPr>
              <a:t>2</a:t>
            </a:r>
            <a:r>
              <a:rPr lang="en-US" sz="2000" b="1" u="sng">
                <a:solidFill>
                  <a:schemeClr val="tx1"/>
                </a:solidFill>
                <a:latin typeface="Arial" charset="0"/>
                <a:ea typeface="ＭＳ Ｐゴシック" charset="0"/>
              </a:rPr>
              <a:t> Score</a:t>
            </a:r>
          </a:p>
          <a:p>
            <a:r>
              <a:rPr lang="en-US" sz="2000">
                <a:solidFill>
                  <a:schemeClr val="tx1"/>
                </a:solidFill>
                <a:latin typeface="Arial" charset="0"/>
                <a:ea typeface="ＭＳ Ｐゴシック" charset="0"/>
              </a:rPr>
              <a:t>      </a:t>
            </a:r>
            <a:r>
              <a:rPr lang="en-US" sz="2000" b="1">
                <a:solidFill>
                  <a:srgbClr val="FF0912"/>
                </a:solidFill>
                <a:latin typeface="Arial" charset="0"/>
                <a:ea typeface="ＭＳ Ｐゴシック" charset="0"/>
              </a:rPr>
              <a:t>120	</a:t>
            </a:r>
            <a:r>
              <a:rPr lang="en-US" sz="2000">
                <a:solidFill>
                  <a:schemeClr val="tx1"/>
                </a:solidFill>
                <a:latin typeface="Arial" charset="0"/>
                <a:ea typeface="ＭＳ Ｐゴシック" charset="0"/>
              </a:rPr>
              <a:t>		1.9 (1.2 - 3.0)		         0</a:t>
            </a:r>
          </a:p>
          <a:p>
            <a:r>
              <a:rPr lang="en-US" sz="2000">
                <a:solidFill>
                  <a:schemeClr val="tx1"/>
                </a:solidFill>
                <a:latin typeface="Arial" charset="0"/>
                <a:ea typeface="ＭＳ Ｐゴシック" charset="0"/>
              </a:rPr>
              <a:t>      463			2.8 (2.0 - 3.8)		         1</a:t>
            </a:r>
          </a:p>
          <a:p>
            <a:r>
              <a:rPr lang="en-US" sz="2000">
                <a:solidFill>
                  <a:schemeClr val="tx1"/>
                </a:solidFill>
                <a:latin typeface="Arial" charset="0"/>
                <a:ea typeface="ＭＳ Ｐゴシック" charset="0"/>
              </a:rPr>
              <a:t>      523			4.0 (3.1 - 5.1)		         2</a:t>
            </a:r>
          </a:p>
          <a:p>
            <a:r>
              <a:rPr lang="en-US" sz="2000">
                <a:solidFill>
                  <a:schemeClr val="tx1"/>
                </a:solidFill>
                <a:latin typeface="Arial" charset="0"/>
                <a:ea typeface="ＭＳ Ｐゴシック" charset="0"/>
              </a:rPr>
              <a:t>      337			5.9 (4.6 - 7.3) 		         3</a:t>
            </a:r>
          </a:p>
          <a:p>
            <a:r>
              <a:rPr lang="en-US" sz="2000">
                <a:solidFill>
                  <a:schemeClr val="tx1"/>
                </a:solidFill>
                <a:latin typeface="Arial" charset="0"/>
                <a:ea typeface="ＭＳ Ｐゴシック" charset="0"/>
              </a:rPr>
              <a:t>                          220	                    8.5 (6.3 - 11.1)		    4		</a:t>
            </a:r>
          </a:p>
          <a:p>
            <a:r>
              <a:rPr lang="en-US" sz="2000">
                <a:solidFill>
                  <a:schemeClr val="tx1"/>
                </a:solidFill>
                <a:latin typeface="Arial" charset="0"/>
                <a:ea typeface="ＭＳ Ｐゴシック" charset="0"/>
              </a:rPr>
              <a:t>       </a:t>
            </a:r>
            <a:r>
              <a:rPr lang="en-US" sz="2000">
                <a:solidFill>
                  <a:srgbClr val="FF0912"/>
                </a:solidFill>
                <a:latin typeface="Arial" charset="0"/>
                <a:ea typeface="ＭＳ Ｐゴシック" charset="0"/>
              </a:rPr>
              <a:t>65</a:t>
            </a:r>
            <a:r>
              <a:rPr lang="en-US" sz="2000">
                <a:solidFill>
                  <a:schemeClr val="tx1"/>
                </a:solidFill>
                <a:latin typeface="Arial" charset="0"/>
                <a:ea typeface="ＭＳ Ｐゴシック" charset="0"/>
              </a:rPr>
              <a:t>		            12.5 (8.2 - 17.5)		         5</a:t>
            </a:r>
          </a:p>
          <a:p>
            <a:r>
              <a:rPr lang="en-US" sz="2000">
                <a:solidFill>
                  <a:schemeClr val="tx1"/>
                </a:solidFill>
                <a:latin typeface="Arial" charset="0"/>
                <a:ea typeface="ＭＳ Ｐゴシック" charset="0"/>
              </a:rPr>
              <a:t>        </a:t>
            </a:r>
            <a:r>
              <a:rPr lang="en-US" sz="2000">
                <a:solidFill>
                  <a:srgbClr val="FF0912"/>
                </a:solidFill>
                <a:latin typeface="Arial" charset="0"/>
                <a:ea typeface="ＭＳ Ｐゴシック" charset="0"/>
              </a:rPr>
              <a:t>5	</a:t>
            </a:r>
            <a:r>
              <a:rPr lang="en-US" sz="2000">
                <a:solidFill>
                  <a:schemeClr val="tx1"/>
                </a:solidFill>
                <a:latin typeface="Arial" charset="0"/>
                <a:ea typeface="ＭＳ Ｐゴシック" charset="0"/>
              </a:rPr>
              <a:t>	            18.2 (10.5 -27.4)		         6</a:t>
            </a:r>
          </a:p>
        </p:txBody>
      </p:sp>
      <p:sp>
        <p:nvSpPr>
          <p:cNvPr id="9224" name="Rectangle 7"/>
          <p:cNvSpPr>
            <a:spLocks noChangeArrowheads="1"/>
          </p:cNvSpPr>
          <p:nvPr/>
        </p:nvSpPr>
        <p:spPr bwMode="auto">
          <a:xfrm>
            <a:off x="4800600" y="1600200"/>
            <a:ext cx="4343400" cy="1676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r>
              <a:rPr lang="en-US" sz="2400" u="sng">
                <a:solidFill>
                  <a:schemeClr val="tx1"/>
                </a:solidFill>
                <a:latin typeface="Arial" charset="0"/>
                <a:ea typeface="ＭＳ Ｐゴシック" charset="0"/>
              </a:rPr>
              <a:t>Risk Category</a:t>
            </a:r>
            <a:endParaRPr lang="en-US" sz="2400">
              <a:solidFill>
                <a:schemeClr val="tx1"/>
              </a:solidFill>
              <a:latin typeface="Arial" charset="0"/>
              <a:ea typeface="ＭＳ Ｐゴシック" charset="0"/>
            </a:endParaRPr>
          </a:p>
          <a:p>
            <a:pPr algn="l"/>
            <a:r>
              <a:rPr lang="en-US" sz="2400">
                <a:solidFill>
                  <a:schemeClr val="tx1"/>
                </a:solidFill>
                <a:latin typeface="Arial" charset="0"/>
                <a:ea typeface="ＭＳ Ｐゴシック" charset="0"/>
              </a:rPr>
              <a:t>0: Low-risk (ASA)</a:t>
            </a:r>
          </a:p>
          <a:p>
            <a:pPr algn="l"/>
            <a:r>
              <a:rPr lang="en-US" sz="2400">
                <a:solidFill>
                  <a:schemeClr val="tx1"/>
                </a:solidFill>
                <a:latin typeface="Arial" charset="0"/>
                <a:ea typeface="ＭＳ Ｐゴシック" charset="0"/>
              </a:rPr>
              <a:t>1: Moderate (ASA or warfarin)</a:t>
            </a:r>
          </a:p>
          <a:p>
            <a:pPr algn="l"/>
            <a:r>
              <a:rPr lang="en-US" sz="2400">
                <a:solidFill>
                  <a:schemeClr val="tx1"/>
                </a:solidFill>
                <a:latin typeface="Arial" charset="0"/>
                <a:ea typeface="ＭＳ Ｐゴシック" charset="0"/>
              </a:rPr>
              <a:t>2+: High-risk (warfarin)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</a:endParaRPr>
          </a:p>
        </p:txBody>
      </p:sp>
      <p:sp>
        <p:nvSpPr>
          <p:cNvPr id="82947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</a:rPr>
              <a:t>111 controls</a:t>
            </a:r>
          </a:p>
          <a:p>
            <a:pPr eaLnBrk="1" hangingPunct="1"/>
            <a:r>
              <a:rPr lang="en-US">
                <a:latin typeface="Times" charset="0"/>
                <a:ea typeface="ＭＳ Ｐゴシック" charset="0"/>
              </a:rPr>
              <a:t>107 patients randomized to sertraline or mirtazapine</a:t>
            </a:r>
          </a:p>
          <a:p>
            <a:pPr eaLnBrk="1" hangingPunct="1"/>
            <a:endParaRPr lang="en-US">
              <a:latin typeface="Times" charset="0"/>
              <a:ea typeface="ＭＳ Ｐゴシック" charset="0"/>
            </a:endParaRPr>
          </a:p>
          <a:p>
            <a:pPr eaLnBrk="1" hangingPunct="1"/>
            <a:r>
              <a:rPr lang="en-US">
                <a:latin typeface="Times" charset="0"/>
                <a:ea typeface="ＭＳ Ｐゴシック" charset="0"/>
              </a:rPr>
              <a:t>No differences between placebo and treatment arms.  No difference between mirtazapine and sertraline arms.</a:t>
            </a:r>
          </a:p>
          <a:p>
            <a:pPr eaLnBrk="1" hangingPunct="1"/>
            <a:r>
              <a:rPr lang="en-US">
                <a:latin typeface="Times" charset="0"/>
                <a:ea typeface="ＭＳ Ｐゴシック" charset="0"/>
              </a:rPr>
              <a:t>Side effects worse in treatment arms.</a:t>
            </a:r>
          </a:p>
        </p:txBody>
      </p:sp>
      <p:sp>
        <p:nvSpPr>
          <p:cNvPr id="82948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r"/>
            <a:fld id="{A7050D88-945A-5945-8D21-1BFA41EDBBDA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 algn="r"/>
              <a:t>80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</a:endParaRPr>
          </a:p>
        </p:txBody>
      </p:sp>
      <p:sp>
        <p:nvSpPr>
          <p:cNvPr id="83971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</a:rPr>
              <a:t>They  changed power calculation from 507 to 339 once initial data was collected (?)</a:t>
            </a:r>
          </a:p>
          <a:p>
            <a:pPr eaLnBrk="1" hangingPunct="1"/>
            <a:r>
              <a:rPr lang="en-US">
                <a:latin typeface="Times" charset="0"/>
                <a:ea typeface="ＭＳ Ｐゴシック" charset="0"/>
              </a:rPr>
              <a:t>Does not apply to shut-ins (but likely the same).</a:t>
            </a:r>
          </a:p>
          <a:p>
            <a:pPr eaLnBrk="1" hangingPunct="1"/>
            <a:r>
              <a:rPr lang="en-US">
                <a:latin typeface="Times" charset="0"/>
                <a:ea typeface="ＭＳ Ｐゴシック" charset="0"/>
              </a:rPr>
              <a:t>Participation in a trial (someone caring about you, active interactions) works as well as drugs</a:t>
            </a:r>
          </a:p>
          <a:p>
            <a:pPr eaLnBrk="1" hangingPunct="1"/>
            <a:endParaRPr lang="en-US">
              <a:latin typeface="Times" charset="0"/>
              <a:ea typeface="ＭＳ Ｐゴシック" charset="0"/>
            </a:endParaRPr>
          </a:p>
        </p:txBody>
      </p:sp>
      <p:sp>
        <p:nvSpPr>
          <p:cNvPr id="83972" name="Slide Number Placeholder 3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r"/>
            <a:fld id="{F8AFE671-AFDE-8247-AA36-8781A77FFFC6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 algn="r"/>
              <a:t>81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34D2EAFE-5EF0-0A46-B4A2-E2185A19591D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82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499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</a:rPr>
              <a:t>X. Guidelines run amok….</a:t>
            </a:r>
          </a:p>
        </p:txBody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839200" cy="4114800"/>
          </a:xfrm>
        </p:spPr>
        <p:txBody>
          <a:bodyPr/>
          <a:lstStyle/>
          <a:p>
            <a:pPr eaLnBrk="1" hangingPunct="1"/>
            <a:r>
              <a:rPr lang="en-US" sz="2400" b="1" i="1">
                <a:solidFill>
                  <a:srgbClr val="141413"/>
                </a:solidFill>
                <a:latin typeface="Times" charset="0"/>
                <a:ea typeface="ＭＳ Ｐゴシック" charset="0"/>
              </a:rPr>
              <a:t>Definition and Evaluation of Transient Ischemic Attack:</a:t>
            </a:r>
            <a:r>
              <a:rPr lang="en-US" sz="2800" b="1" i="1">
                <a:solidFill>
                  <a:srgbClr val="141413"/>
                </a:solidFill>
                <a:latin typeface="Times" charset="0"/>
                <a:ea typeface="ＭＳ Ｐゴシック" charset="0"/>
              </a:rPr>
              <a:t> </a:t>
            </a:r>
          </a:p>
          <a:p>
            <a:pPr eaLnBrk="1" hangingPunct="1">
              <a:buFontTx/>
              <a:buNone/>
            </a:pPr>
            <a:r>
              <a:rPr lang="en-US" sz="2400" i="1">
                <a:solidFill>
                  <a:srgbClr val="141413"/>
                </a:solidFill>
                <a:latin typeface="Times" charset="0"/>
                <a:ea typeface="ＭＳ Ｐゴシック" charset="0"/>
              </a:rPr>
              <a:t>	A Scientific Statement for Healthcare Professionals From the American Heart Association/American Stroke Association Stroke Council; Council on Cardiovascular Surgery and Anesthesia; Council on Cardiovascular Radiology and Intervention; Council on Cardiovascular Nursing; and the Interdisciplinary Council on Peripheral Vascular Disease. Easton JD, et al. Stroke 2009; 40: 2276-2293.</a:t>
            </a:r>
            <a:endParaRPr lang="en-US" b="1">
              <a:solidFill>
                <a:srgbClr val="141413"/>
              </a:solidFill>
              <a:latin typeface="Times-Roman" charset="0"/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AC964032-F41A-5849-A0B3-D65FE94CDAA2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83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6019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eaLnBrk="1" hangingPunct="1"/>
            <a:r>
              <a:rPr lang="en-US" sz="3600" b="1">
                <a:solidFill>
                  <a:srgbClr val="141413"/>
                </a:solidFill>
                <a:latin typeface="Times" charset="0"/>
                <a:ea typeface="ＭＳ Ｐゴシック" charset="0"/>
              </a:rPr>
              <a:t>AHA/ASA Definition and Evaluation of Transient Ischemic Attack: #1</a:t>
            </a:r>
          </a:p>
        </p:txBody>
      </p:sp>
      <p:sp>
        <p:nvSpPr>
          <p:cNvPr id="86020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</a:rPr>
              <a:t>Now a </a:t>
            </a:r>
            <a:r>
              <a:rPr lang="ja-JP" altLang="en-US">
                <a:latin typeface="Arial" charset="0"/>
                <a:ea typeface="ＭＳ Ｐゴシック" charset="0"/>
              </a:rPr>
              <a:t>“</a:t>
            </a:r>
            <a:r>
              <a:rPr lang="en-US" altLang="ja-JP">
                <a:latin typeface="Times" charset="0"/>
                <a:ea typeface="ＭＳ Ｐゴシック" charset="0"/>
              </a:rPr>
              <a:t>tissue-based</a:t>
            </a:r>
            <a:r>
              <a:rPr lang="ja-JP" altLang="en-US">
                <a:latin typeface="Arial" charset="0"/>
                <a:ea typeface="ＭＳ Ｐゴシック" charset="0"/>
              </a:rPr>
              <a:t>”</a:t>
            </a:r>
            <a:r>
              <a:rPr lang="en-US" altLang="ja-JP">
                <a:latin typeface="Times" charset="0"/>
                <a:ea typeface="ＭＳ Ｐゴシック" charset="0"/>
              </a:rPr>
              <a:t> diagnosis</a:t>
            </a:r>
          </a:p>
          <a:p>
            <a:pPr eaLnBrk="1" hangingPunct="1"/>
            <a:r>
              <a:rPr lang="en-US">
                <a:latin typeface="Times" charset="0"/>
                <a:ea typeface="ＭＳ Ｐゴシック" charset="0"/>
              </a:rPr>
              <a:t>MRI needed within 24 hours of arrival</a:t>
            </a:r>
          </a:p>
          <a:p>
            <a:pPr lvl="1" eaLnBrk="1" hangingPunct="1"/>
            <a:r>
              <a:rPr lang="en-US">
                <a:latin typeface="Times" charset="0"/>
                <a:ea typeface="ＭＳ Ｐゴシック" charset="0"/>
              </a:rPr>
              <a:t>Class I, Level of Evidence B</a:t>
            </a:r>
          </a:p>
          <a:p>
            <a:pPr eaLnBrk="1" hangingPunct="1"/>
            <a:endParaRPr lang="en-US">
              <a:latin typeface="Times" charset="0"/>
              <a:ea typeface="ＭＳ Ｐゴシック" charset="0"/>
            </a:endParaRPr>
          </a:p>
        </p:txBody>
      </p:sp>
      <p:sp>
        <p:nvSpPr>
          <p:cNvPr id="214020" name="Rectangle 1028"/>
          <p:cNvSpPr>
            <a:spLocks/>
          </p:cNvSpPr>
          <p:nvPr/>
        </p:nvSpPr>
        <p:spPr bwMode="auto">
          <a:xfrm>
            <a:off x="374650" y="3352800"/>
            <a:ext cx="8342313" cy="164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 sz="2800"/>
          </a:p>
          <a:p>
            <a:r>
              <a:rPr lang="en-US" sz="3200">
                <a:solidFill>
                  <a:schemeClr val="accent2"/>
                </a:solidFill>
              </a:rPr>
              <a:t>Their explanation: You pick up more strokes</a:t>
            </a:r>
          </a:p>
          <a:p>
            <a:r>
              <a:rPr lang="en-US" sz="3200" b="1" i="1">
                <a:solidFill>
                  <a:srgbClr val="D90416"/>
                </a:solidFill>
              </a:rPr>
              <a:t>Response: And this improves </a:t>
            </a:r>
            <a:r>
              <a:rPr lang="en-US" sz="3200" b="1" i="1" u="sng">
                <a:solidFill>
                  <a:srgbClr val="D90416"/>
                </a:solidFill>
              </a:rPr>
              <a:t>outcomes</a:t>
            </a:r>
            <a:r>
              <a:rPr lang="en-US" sz="3200" b="1" i="1">
                <a:solidFill>
                  <a:srgbClr val="D90416"/>
                </a:solidFill>
              </a:rPr>
              <a:t>???</a:t>
            </a:r>
            <a:r>
              <a:rPr lang="en-US"/>
              <a:t> </a:t>
            </a:r>
          </a:p>
        </p:txBody>
      </p:sp>
      <p:sp>
        <p:nvSpPr>
          <p:cNvPr id="86022" name="Rectangle 1030"/>
          <p:cNvSpPr>
            <a:spLocks/>
          </p:cNvSpPr>
          <p:nvPr/>
        </p:nvSpPr>
        <p:spPr bwMode="auto">
          <a:xfrm>
            <a:off x="304800" y="5181600"/>
            <a:ext cx="8839200" cy="1309688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ja-JP" altLang="en-US" sz="3200">
                <a:latin typeface="Arial" charset="0"/>
              </a:rPr>
              <a:t>“</a:t>
            </a:r>
            <a:r>
              <a:rPr lang="en-US" altLang="ja-JP" sz="2400" i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t>For a </a:t>
            </a:r>
            <a:r>
              <a:rPr lang="en-US" altLang="ja-JP" sz="2400" b="1" i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t>guideline</a:t>
            </a:r>
            <a:r>
              <a:rPr lang="en-US" altLang="ja-JP" sz="2400" i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t> to be sound it should be linked on the basis of scientific evidence to the very health </a:t>
            </a:r>
            <a:r>
              <a:rPr lang="en-US" altLang="ja-JP" sz="2400" b="1" i="1" u="sng">
                <a:solidFill>
                  <a:srgbClr val="D90416"/>
                </a:solidFill>
                <a:latin typeface="Times" charset="0"/>
                <a:ea typeface="ＭＳ Ｐゴシック" charset="0"/>
                <a:cs typeface="ＭＳ Ｐゴシック" charset="0"/>
              </a:rPr>
              <a:t>outcome </a:t>
            </a:r>
            <a:r>
              <a:rPr lang="en-US" altLang="ja-JP" sz="2400" i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t>that the </a:t>
            </a:r>
            <a:r>
              <a:rPr lang="en-US" altLang="ja-JP" sz="2400" b="1" i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t>guideline</a:t>
            </a:r>
            <a:r>
              <a:rPr lang="en-US" altLang="ja-JP" sz="2400" i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t> is designed to promote</a:t>
            </a:r>
            <a:r>
              <a:rPr lang="ja-JP" altLang="en-US" sz="2400" 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sz="2400" i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t>. </a:t>
            </a:r>
            <a:r>
              <a:rPr lang="en-US" altLang="ja-JP" sz="2000" u="sng">
                <a:solidFill>
                  <a:srgbClr val="262626"/>
                </a:solidFill>
                <a:latin typeface="Times" charset="0"/>
                <a:ea typeface="ＭＳ Ｐゴシック" charset="0"/>
                <a:cs typeface="ＭＳ Ｐゴシック" charset="0"/>
              </a:rPr>
              <a:t>Jt Comm J Qual Improv.</a:t>
            </a:r>
            <a:r>
              <a:rPr lang="en-US" altLang="ja-JP" sz="20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t> 1993 Jul;19(7):248-63.</a:t>
            </a:r>
            <a:endParaRPr lang="en-US" sz="12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1435392" presetClass="entr" presetSubtype="7141614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4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020" grpId="0" autoUpdateAnimBg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0CB4F1FB-359F-444D-9A07-6F9DD66300F7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84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7043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305800" cy="1189038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en-US" sz="3600" b="1">
                <a:solidFill>
                  <a:srgbClr val="141413"/>
                </a:solidFill>
                <a:latin typeface="Times" charset="0"/>
                <a:ea typeface="ＭＳ Ｐゴシック" charset="0"/>
              </a:rPr>
              <a:t>AHA/ASA Definition and Evaluation of Transient Ischemic Attack: #2</a:t>
            </a:r>
          </a:p>
        </p:txBody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05000"/>
            <a:ext cx="8458200" cy="4602163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ja-JP" altLang="en-US" sz="2800" b="1">
                <a:solidFill>
                  <a:schemeClr val="accent2"/>
                </a:solidFill>
                <a:latin typeface="Arial" charset="0"/>
                <a:ea typeface="ＭＳ Ｐゴシック" charset="0"/>
              </a:rPr>
              <a:t>“</a:t>
            </a:r>
            <a:r>
              <a:rPr lang="en-US" altLang="ja-JP" sz="2800" b="1">
                <a:solidFill>
                  <a:schemeClr val="accent2"/>
                </a:solidFill>
                <a:latin typeface="Times" charset="0"/>
                <a:ea typeface="ＭＳ Ｐゴシック" charset="0"/>
              </a:rPr>
              <a:t>It is reasonable to </a:t>
            </a:r>
            <a:r>
              <a:rPr lang="en-US" altLang="ja-JP" sz="2800" b="1" u="sng">
                <a:solidFill>
                  <a:schemeClr val="accent2"/>
                </a:solidFill>
                <a:latin typeface="Times" charset="0"/>
                <a:ea typeface="ＭＳ Ｐゴシック" charset="0"/>
              </a:rPr>
              <a:t>hospitalize</a:t>
            </a:r>
            <a:r>
              <a:rPr lang="en-US" altLang="ja-JP" sz="2800" b="1">
                <a:solidFill>
                  <a:schemeClr val="accent2"/>
                </a:solidFill>
                <a:latin typeface="Times" charset="0"/>
                <a:ea typeface="ＭＳ Ｐゴシック" charset="0"/>
              </a:rPr>
              <a:t> patients with TIA if they present within 72 hours of the event and any of the following criteria are present:</a:t>
            </a:r>
            <a:endParaRPr lang="en-US" altLang="ja-JP" sz="2800">
              <a:latin typeface="Times" charset="0"/>
              <a:ea typeface="ＭＳ Ｐゴシック" charset="0"/>
            </a:endParaRPr>
          </a:p>
          <a:p>
            <a:pPr marL="609600" indent="-609600" eaLnBrk="1" hangingPunct="1">
              <a:lnSpc>
                <a:spcPct val="10000"/>
              </a:lnSpc>
              <a:buFontTx/>
              <a:buNone/>
            </a:pPr>
            <a:r>
              <a:rPr lang="en-US" sz="2800">
                <a:latin typeface="Times" charset="0"/>
                <a:ea typeface="ＭＳ Ｐゴシック" charset="0"/>
              </a:rPr>
              <a:t> </a:t>
            </a:r>
          </a:p>
          <a:p>
            <a:pPr marL="990600" lvl="1" indent="-533400" eaLnBrk="1" hangingPunct="1">
              <a:buFontTx/>
              <a:buNone/>
            </a:pPr>
            <a:r>
              <a:rPr lang="en-US" sz="2400">
                <a:latin typeface="Times" charset="0"/>
                <a:ea typeface="ＭＳ Ｐゴシック" charset="0"/>
              </a:rPr>
              <a:t>a. </a:t>
            </a:r>
            <a:r>
              <a:rPr lang="en-US" sz="2400">
                <a:latin typeface="Arial" charset="0"/>
                <a:ea typeface="ＭＳ Ｐゴシック" charset="0"/>
              </a:rPr>
              <a:t>ABCD2 score of </a:t>
            </a:r>
            <a:r>
              <a:rPr lang="en-US" sz="2400" u="sng">
                <a:latin typeface="Arial" charset="0"/>
                <a:ea typeface="ＭＳ Ｐゴシック" charset="0"/>
              </a:rPr>
              <a:t>&gt;</a:t>
            </a:r>
            <a:r>
              <a:rPr lang="en-US" sz="2400">
                <a:latin typeface="Arial" charset="0"/>
                <a:ea typeface="ＭＳ Ｐゴシック" charset="0"/>
              </a:rPr>
              <a:t> 3 </a:t>
            </a:r>
          </a:p>
          <a:p>
            <a:pPr marL="990600" lvl="1" indent="-533400" eaLnBrk="1" hangingPunct="1">
              <a:buFontTx/>
              <a:buNone/>
            </a:pPr>
            <a:r>
              <a:rPr lang="en-US" sz="2400">
                <a:latin typeface="Arial" charset="0"/>
                <a:ea typeface="ＭＳ Ｐゴシック" charset="0"/>
              </a:rPr>
              <a:t>b. ABCD2 score of 0-2 and uncertainty that diagnostic workup can be completed within 2 days as an outpatient</a:t>
            </a:r>
          </a:p>
          <a:p>
            <a:pPr marL="990600" lvl="1" indent="-533400" eaLnBrk="1" hangingPunct="1">
              <a:buFontTx/>
              <a:buNone/>
            </a:pPr>
            <a:r>
              <a:rPr lang="en-US" sz="2400">
                <a:latin typeface="Arial" charset="0"/>
                <a:ea typeface="ＭＳ Ｐゴシック" charset="0"/>
              </a:rPr>
              <a:t>c. ABCD2 score of 0-2 and other evidence that indicates the patient</a:t>
            </a:r>
            <a:r>
              <a:rPr lang="ja-JP" altLang="en-US" sz="2400">
                <a:latin typeface="Arial" charset="0"/>
                <a:ea typeface="ＭＳ Ｐゴシック" charset="0"/>
              </a:rPr>
              <a:t>’</a:t>
            </a:r>
            <a:r>
              <a:rPr lang="en-US" altLang="ja-JP" sz="2400">
                <a:latin typeface="Arial" charset="0"/>
                <a:ea typeface="ＭＳ Ｐゴシック" charset="0"/>
              </a:rPr>
              <a:t>s event was caused by focal ischemia</a:t>
            </a:r>
            <a:r>
              <a:rPr lang="ja-JP" altLang="en-US" sz="2400">
                <a:latin typeface="Arial" charset="0"/>
                <a:ea typeface="ＭＳ Ｐゴシック" charset="0"/>
              </a:rPr>
              <a:t>”</a:t>
            </a:r>
            <a:endParaRPr lang="en-US" sz="2400">
              <a:solidFill>
                <a:srgbClr val="272776"/>
              </a:solidFill>
              <a:latin typeface="Times" charset="0"/>
              <a:ea typeface="ＭＳ Ｐゴシック" charset="0"/>
            </a:endParaRPr>
          </a:p>
        </p:txBody>
      </p:sp>
      <p:sp>
        <p:nvSpPr>
          <p:cNvPr id="87045" name="Rectangle 4"/>
          <p:cNvSpPr>
            <a:spLocks noChangeArrowheads="1"/>
          </p:cNvSpPr>
          <p:nvPr/>
        </p:nvSpPr>
        <p:spPr bwMode="auto">
          <a:xfrm>
            <a:off x="533400" y="5715000"/>
            <a:ext cx="7764463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400" b="1" 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All Class IIa  </a:t>
            </a:r>
            <a:r>
              <a:rPr lang="ja-JP" altLang="en-US" sz="2800" b="1" i="1">
                <a:solidFill>
                  <a:srgbClr val="000066"/>
                </a:solidFill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2800" b="1" i="1">
                <a:solidFill>
                  <a:srgbClr val="000066"/>
                </a:solidFill>
                <a:latin typeface="Arial" charset="0"/>
                <a:ea typeface="ＭＳ Ｐゴシック" charset="0"/>
                <a:cs typeface="ＭＳ Ｐゴシック" charset="0"/>
              </a:rPr>
              <a:t>reasonable</a:t>
            </a:r>
            <a:r>
              <a:rPr lang="ja-JP" altLang="en-US" sz="2800" b="1" i="1">
                <a:solidFill>
                  <a:srgbClr val="000066"/>
                </a:solidFill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sz="2800" b="1" i="1">
                <a:solidFill>
                  <a:srgbClr val="000066"/>
                </a:solidFill>
                <a:latin typeface="Arial" charset="0"/>
                <a:ea typeface="ＭＳ Ｐゴシック" charset="0"/>
                <a:cs typeface="ＭＳ Ｐゴシック" charset="0"/>
              </a:rPr>
              <a:t>,</a:t>
            </a:r>
            <a:r>
              <a:rPr lang="en-US" altLang="ja-JP" sz="2400" b="1" 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     Level of evidence: C</a:t>
            </a:r>
          </a:p>
          <a:p>
            <a:pPr algn="l"/>
            <a:r>
              <a:rPr lang="en-US" sz="2400" b="1" 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					        </a:t>
            </a:r>
            <a:r>
              <a:rPr lang="ja-JP" altLang="en-US" sz="2800" b="1" i="1">
                <a:solidFill>
                  <a:srgbClr val="FF0912"/>
                </a:solidFill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2800" b="1" i="1">
                <a:solidFill>
                  <a:srgbClr val="FF0912"/>
                </a:solidFill>
                <a:latin typeface="Arial" charset="0"/>
                <a:ea typeface="ＭＳ Ｐゴシック" charset="0"/>
                <a:cs typeface="ＭＳ Ｐゴシック" charset="0"/>
              </a:rPr>
              <a:t>GOBSAT</a:t>
            </a:r>
            <a:r>
              <a:rPr lang="ja-JP" altLang="en-US" sz="2800" b="1" i="1">
                <a:solidFill>
                  <a:srgbClr val="FF0912"/>
                </a:solidFill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endParaRPr lang="en-US" sz="1800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F8E9DB53-2047-FC4F-BE88-1A9A2F29662A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85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8067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0"/>
            <a:ext cx="6858000" cy="1143000"/>
          </a:xfrm>
        </p:spPr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</a:rPr>
              <a:t>ABCD2 score: Background</a:t>
            </a:r>
          </a:p>
        </p:txBody>
      </p:sp>
      <p:sp>
        <p:nvSpPr>
          <p:cNvPr id="88068" name="Rectangle 3"/>
          <p:cNvSpPr>
            <a:spLocks noChangeArrowheads="1"/>
          </p:cNvSpPr>
          <p:nvPr/>
        </p:nvSpPr>
        <p:spPr bwMode="auto">
          <a:xfrm>
            <a:off x="685800" y="990600"/>
            <a:ext cx="3138488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b="1">
                <a:solidFill>
                  <a:srgbClr val="0000FF"/>
                </a:solidFill>
                <a:latin typeface="Tahoma" charset="0"/>
                <a:ea typeface="ＭＳ Ｐゴシック" charset="0"/>
              </a:rPr>
              <a:t>California Score:</a:t>
            </a:r>
          </a:p>
          <a:p>
            <a:pPr algn="l" eaLnBrk="0" hangingPunct="0">
              <a:lnSpc>
                <a:spcPct val="30000"/>
              </a:lnSpc>
            </a:pPr>
            <a:endParaRPr lang="en-US" sz="2800">
              <a:solidFill>
                <a:schemeClr val="tx1"/>
              </a:solidFill>
              <a:latin typeface="Tahoma" charset="0"/>
              <a:ea typeface="ＭＳ Ｐゴシック" charset="0"/>
            </a:endParaRPr>
          </a:p>
          <a:p>
            <a:pPr algn="l" eaLnBrk="0" hangingPunct="0"/>
            <a:r>
              <a:rPr lang="en-US" sz="2800">
                <a:solidFill>
                  <a:schemeClr val="tx1"/>
                </a:solidFill>
                <a:latin typeface="Tahoma" charset="0"/>
                <a:ea typeface="ＭＳ Ｐゴシック" charset="0"/>
              </a:rPr>
              <a:t>  </a:t>
            </a:r>
            <a:r>
              <a:rPr lang="en-US" sz="2800" u="sng">
                <a:solidFill>
                  <a:schemeClr val="tx1"/>
                </a:solidFill>
                <a:latin typeface="Tahoma" charset="0"/>
                <a:ea typeface="ＭＳ Ｐゴシック" charset="0"/>
              </a:rPr>
              <a:t>1 pt for each</a:t>
            </a:r>
            <a:endParaRPr lang="en-US" sz="2400">
              <a:solidFill>
                <a:schemeClr val="tx1"/>
              </a:solidFill>
              <a:latin typeface="Times" charset="0"/>
              <a:ea typeface="ＭＳ Ｐゴシック" charset="0"/>
            </a:endParaRPr>
          </a:p>
        </p:txBody>
      </p:sp>
      <p:sp>
        <p:nvSpPr>
          <p:cNvPr id="88069" name="Rectangle 4"/>
          <p:cNvSpPr>
            <a:spLocks noChangeArrowheads="1"/>
          </p:cNvSpPr>
          <p:nvPr/>
        </p:nvSpPr>
        <p:spPr bwMode="auto">
          <a:xfrm>
            <a:off x="381000" y="2209800"/>
            <a:ext cx="3886200" cy="2514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>
                <a:solidFill>
                  <a:schemeClr val="tx2"/>
                </a:solidFill>
                <a:latin typeface="Arial" charset="0"/>
                <a:ea typeface="ＭＳ Ｐゴシック" charset="0"/>
              </a:rPr>
              <a:t>Age &gt; 60</a:t>
            </a:r>
          </a:p>
          <a:p>
            <a:pPr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>
                <a:solidFill>
                  <a:schemeClr val="tx2"/>
                </a:solidFill>
                <a:latin typeface="Arial" charset="0"/>
                <a:ea typeface="ＭＳ Ｐゴシック" charset="0"/>
              </a:rPr>
              <a:t>DM</a:t>
            </a:r>
          </a:p>
          <a:p>
            <a:pPr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>
                <a:solidFill>
                  <a:schemeClr val="tx2"/>
                </a:solidFill>
                <a:latin typeface="Arial" charset="0"/>
                <a:ea typeface="ＭＳ Ｐゴシック" charset="0"/>
              </a:rPr>
              <a:t>Duration &gt; 10min</a:t>
            </a:r>
          </a:p>
          <a:p>
            <a:pPr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>
                <a:solidFill>
                  <a:schemeClr val="tx2"/>
                </a:solidFill>
                <a:latin typeface="Arial" charset="0"/>
                <a:ea typeface="ＭＳ Ｐゴシック" charset="0"/>
              </a:rPr>
              <a:t>Motor weakness</a:t>
            </a:r>
          </a:p>
          <a:p>
            <a:pPr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>
                <a:solidFill>
                  <a:schemeClr val="tx2"/>
                </a:solidFill>
                <a:latin typeface="Arial" charset="0"/>
                <a:ea typeface="ＭＳ Ｐゴシック" charset="0"/>
              </a:rPr>
              <a:t>Speech impairment</a:t>
            </a:r>
          </a:p>
        </p:txBody>
      </p:sp>
      <p:sp>
        <p:nvSpPr>
          <p:cNvPr id="88070" name="Rectangle 5"/>
          <p:cNvSpPr>
            <a:spLocks noChangeArrowheads="1"/>
          </p:cNvSpPr>
          <p:nvPr/>
        </p:nvSpPr>
        <p:spPr bwMode="auto">
          <a:xfrm>
            <a:off x="381000" y="4800600"/>
            <a:ext cx="34226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sz="2000" b="1" i="1">
                <a:solidFill>
                  <a:schemeClr val="tx1"/>
                </a:solidFill>
                <a:latin typeface="Times" charset="0"/>
                <a:ea typeface="ＭＳ Ｐゴシック" charset="0"/>
              </a:rPr>
              <a:t>Johnson SC, et al. JAMA 2000</a:t>
            </a:r>
            <a:endParaRPr lang="en-US" sz="2400">
              <a:solidFill>
                <a:schemeClr val="tx1"/>
              </a:solidFill>
              <a:latin typeface="Times" charset="0"/>
              <a:ea typeface="ＭＳ Ｐゴシック" charset="0"/>
            </a:endParaRPr>
          </a:p>
        </p:txBody>
      </p:sp>
      <p:sp>
        <p:nvSpPr>
          <p:cNvPr id="88071" name="Rectangle 6"/>
          <p:cNvSpPr>
            <a:spLocks noChangeArrowheads="1"/>
          </p:cNvSpPr>
          <p:nvPr/>
        </p:nvSpPr>
        <p:spPr bwMode="auto">
          <a:xfrm>
            <a:off x="5181600" y="990600"/>
            <a:ext cx="3641725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sz="2800" b="1">
                <a:solidFill>
                  <a:srgbClr val="0000FF"/>
                </a:solidFill>
                <a:latin typeface="Tahoma" charset="0"/>
                <a:ea typeface="ＭＳ Ｐゴシック" charset="0"/>
              </a:rPr>
              <a:t>     ABCD Score:</a:t>
            </a:r>
          </a:p>
          <a:p>
            <a:pPr algn="l" eaLnBrk="0" hangingPunct="0">
              <a:lnSpc>
                <a:spcPct val="25000"/>
              </a:lnSpc>
            </a:pPr>
            <a:endParaRPr lang="en-US" sz="2800">
              <a:solidFill>
                <a:schemeClr val="tx1"/>
              </a:solidFill>
              <a:latin typeface="Tahoma" charset="0"/>
              <a:ea typeface="ＭＳ Ｐゴシック" charset="0"/>
            </a:endParaRPr>
          </a:p>
          <a:p>
            <a:pPr algn="l" eaLnBrk="0" hangingPunct="0"/>
            <a:r>
              <a:rPr lang="en-US" sz="2800" u="sng">
                <a:solidFill>
                  <a:schemeClr val="tx1"/>
                </a:solidFill>
                <a:latin typeface="Tahoma" charset="0"/>
                <a:ea typeface="ＭＳ Ｐゴシック" charset="0"/>
              </a:rPr>
              <a:t>1 pt for each, except*</a:t>
            </a:r>
          </a:p>
        </p:txBody>
      </p:sp>
      <p:sp>
        <p:nvSpPr>
          <p:cNvPr id="88072" name="Rectangle 7"/>
          <p:cNvSpPr>
            <a:spLocks noChangeArrowheads="1"/>
          </p:cNvSpPr>
          <p:nvPr/>
        </p:nvSpPr>
        <p:spPr bwMode="auto">
          <a:xfrm>
            <a:off x="4724400" y="2133600"/>
            <a:ext cx="4419600" cy="27432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>
              <a:lnSpc>
                <a:spcPct val="85000"/>
              </a:lnSpc>
              <a:spcBef>
                <a:spcPct val="20000"/>
              </a:spcBef>
              <a:buFontTx/>
              <a:buChar char="•"/>
            </a:pPr>
            <a:r>
              <a:rPr lang="en-US" sz="2800">
                <a:solidFill>
                  <a:schemeClr val="tx2"/>
                </a:solidFill>
                <a:latin typeface="Arial" charset="0"/>
                <a:ea typeface="ＭＳ Ｐゴシック" charset="0"/>
              </a:rPr>
              <a:t>Age &gt; 60</a:t>
            </a:r>
          </a:p>
          <a:p>
            <a:pPr algn="l">
              <a:lnSpc>
                <a:spcPct val="85000"/>
              </a:lnSpc>
              <a:spcBef>
                <a:spcPct val="20000"/>
              </a:spcBef>
              <a:buFontTx/>
              <a:buChar char="•"/>
            </a:pPr>
            <a:r>
              <a:rPr lang="en-US" sz="2800">
                <a:solidFill>
                  <a:schemeClr val="tx2"/>
                </a:solidFill>
                <a:latin typeface="Arial" charset="0"/>
                <a:ea typeface="ＭＳ Ｐゴシック" charset="0"/>
              </a:rPr>
              <a:t>BP &gt; 140/90</a:t>
            </a:r>
          </a:p>
          <a:p>
            <a:pPr algn="l">
              <a:lnSpc>
                <a:spcPct val="85000"/>
              </a:lnSpc>
              <a:spcBef>
                <a:spcPct val="20000"/>
              </a:spcBef>
              <a:buFontTx/>
              <a:buChar char="•"/>
            </a:pPr>
            <a:r>
              <a:rPr lang="en-US" sz="2800">
                <a:solidFill>
                  <a:schemeClr val="tx2"/>
                </a:solidFill>
                <a:latin typeface="Arial" charset="0"/>
                <a:ea typeface="ＭＳ Ｐゴシック" charset="0"/>
              </a:rPr>
              <a:t>Unilateral weakness: </a:t>
            </a:r>
            <a:r>
              <a:rPr lang="en-US" sz="2400" i="1">
                <a:solidFill>
                  <a:srgbClr val="0000FF"/>
                </a:solidFill>
                <a:latin typeface="Arial" charset="0"/>
                <a:ea typeface="ＭＳ Ｐゴシック" charset="0"/>
              </a:rPr>
              <a:t>2pt</a:t>
            </a:r>
            <a:endParaRPr lang="en-US" sz="2400" i="1">
              <a:solidFill>
                <a:schemeClr val="accent2"/>
              </a:solidFill>
              <a:latin typeface="Arial" charset="0"/>
              <a:ea typeface="ＭＳ Ｐゴシック" charset="0"/>
            </a:endParaRPr>
          </a:p>
          <a:p>
            <a:pPr lvl="1" algn="l">
              <a:lnSpc>
                <a:spcPct val="85000"/>
              </a:lnSpc>
              <a:spcBef>
                <a:spcPct val="20000"/>
              </a:spcBef>
              <a:buFontTx/>
              <a:buChar char="–"/>
            </a:pPr>
            <a:r>
              <a:rPr lang="en-US" sz="2400">
                <a:solidFill>
                  <a:schemeClr val="tx2"/>
                </a:solidFill>
                <a:latin typeface="Arial" charset="0"/>
                <a:ea typeface="ＭＳ Ｐゴシック" charset="0"/>
              </a:rPr>
              <a:t>Speech only: </a:t>
            </a:r>
            <a:r>
              <a:rPr lang="en-US" sz="2400" i="1">
                <a:solidFill>
                  <a:srgbClr val="0000FF"/>
                </a:solidFill>
                <a:latin typeface="Arial" charset="0"/>
                <a:ea typeface="ＭＳ Ｐゴシック" charset="0"/>
              </a:rPr>
              <a:t>1pt</a:t>
            </a:r>
            <a:endParaRPr lang="en-US" sz="2400">
              <a:solidFill>
                <a:schemeClr val="tx2"/>
              </a:solidFill>
              <a:latin typeface="Arial" charset="0"/>
              <a:ea typeface="ＭＳ Ｐゴシック" charset="0"/>
            </a:endParaRPr>
          </a:p>
          <a:p>
            <a:pPr algn="l">
              <a:lnSpc>
                <a:spcPct val="85000"/>
              </a:lnSpc>
              <a:spcBef>
                <a:spcPct val="20000"/>
              </a:spcBef>
              <a:buFontTx/>
              <a:buChar char="•"/>
            </a:pPr>
            <a:r>
              <a:rPr lang="en-US" sz="2800">
                <a:solidFill>
                  <a:schemeClr val="tx2"/>
                </a:solidFill>
                <a:latin typeface="Arial" charset="0"/>
                <a:ea typeface="ＭＳ Ｐゴシック" charset="0"/>
              </a:rPr>
              <a:t>Duration: &gt;10min</a:t>
            </a:r>
          </a:p>
          <a:p>
            <a:pPr lvl="1" algn="l">
              <a:lnSpc>
                <a:spcPct val="85000"/>
              </a:lnSpc>
              <a:spcBef>
                <a:spcPct val="20000"/>
              </a:spcBef>
              <a:buFontTx/>
              <a:buChar char="–"/>
            </a:pPr>
            <a:r>
              <a:rPr lang="en-US" sz="2400">
                <a:solidFill>
                  <a:schemeClr val="tx2"/>
                </a:solidFill>
                <a:latin typeface="Arial" charset="0"/>
                <a:ea typeface="ＭＳ Ｐゴシック" charset="0"/>
              </a:rPr>
              <a:t>&gt; 60min: </a:t>
            </a:r>
            <a:r>
              <a:rPr lang="en-US" sz="2400" i="1">
                <a:solidFill>
                  <a:srgbClr val="0000FF"/>
                </a:solidFill>
                <a:latin typeface="Arial" charset="0"/>
                <a:ea typeface="ＭＳ Ｐゴシック" charset="0"/>
              </a:rPr>
              <a:t>2pt</a:t>
            </a:r>
          </a:p>
        </p:txBody>
      </p:sp>
      <p:sp>
        <p:nvSpPr>
          <p:cNvPr id="88073" name="Rectangle 8"/>
          <p:cNvSpPr>
            <a:spLocks noChangeArrowheads="1"/>
          </p:cNvSpPr>
          <p:nvPr/>
        </p:nvSpPr>
        <p:spPr bwMode="auto">
          <a:xfrm>
            <a:off x="5181600" y="4876800"/>
            <a:ext cx="35464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sz="2000" b="1" i="1">
                <a:solidFill>
                  <a:schemeClr val="tx1"/>
                </a:solidFill>
                <a:latin typeface="Times" charset="0"/>
                <a:ea typeface="ＭＳ Ｐゴシック" charset="0"/>
              </a:rPr>
              <a:t>Rothwell PM, et al. Lancet 2005</a:t>
            </a:r>
            <a:endParaRPr lang="en-US" sz="2400">
              <a:solidFill>
                <a:schemeClr val="tx1"/>
              </a:solidFill>
              <a:latin typeface="Times" charset="0"/>
              <a:ea typeface="ＭＳ Ｐゴシック" charset="0"/>
            </a:endParaRPr>
          </a:p>
        </p:txBody>
      </p:sp>
      <p:sp>
        <p:nvSpPr>
          <p:cNvPr id="207881" name="Rectangle 9"/>
          <p:cNvSpPr>
            <a:spLocks noChangeArrowheads="1"/>
          </p:cNvSpPr>
          <p:nvPr/>
        </p:nvSpPr>
        <p:spPr bwMode="auto">
          <a:xfrm>
            <a:off x="2895600" y="5486400"/>
            <a:ext cx="2790825" cy="5826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 eaLnBrk="0" hangingPunct="0">
              <a:defRPr/>
            </a:pPr>
            <a:r>
              <a:rPr lang="en-US" sz="32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ea typeface="ＭＳ Ｐゴシック" charset="0"/>
              </a:rPr>
              <a:t>ABCD2 score</a:t>
            </a:r>
            <a:endParaRPr lang="en-US" sz="2400">
              <a:solidFill>
                <a:schemeClr val="tx1"/>
              </a:solidFill>
              <a:latin typeface="Times" charset="0"/>
              <a:ea typeface="ＭＳ Ｐゴシック" charset="0"/>
            </a:endParaRPr>
          </a:p>
        </p:txBody>
      </p:sp>
      <p:sp>
        <p:nvSpPr>
          <p:cNvPr id="88075" name="Rectangle 10"/>
          <p:cNvSpPr>
            <a:spLocks noChangeArrowheads="1"/>
          </p:cNvSpPr>
          <p:nvPr/>
        </p:nvSpPr>
        <p:spPr bwMode="auto">
          <a:xfrm>
            <a:off x="2667000" y="4953000"/>
            <a:ext cx="37782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sz="4000">
                <a:solidFill>
                  <a:schemeClr val="tx1"/>
                </a:solidFill>
                <a:latin typeface="Tahoma" charset="0"/>
                <a:ea typeface="ＭＳ Ｐゴシック" charset="0"/>
              </a:rPr>
              <a:t>\</a:t>
            </a:r>
            <a:endParaRPr lang="en-US" sz="2400">
              <a:solidFill>
                <a:schemeClr val="tx1"/>
              </a:solidFill>
              <a:latin typeface="Times" charset="0"/>
              <a:ea typeface="ＭＳ Ｐゴシック" charset="0"/>
            </a:endParaRPr>
          </a:p>
        </p:txBody>
      </p:sp>
      <p:sp>
        <p:nvSpPr>
          <p:cNvPr id="88076" name="Rectangle 11"/>
          <p:cNvSpPr>
            <a:spLocks noChangeArrowheads="1"/>
          </p:cNvSpPr>
          <p:nvPr/>
        </p:nvSpPr>
        <p:spPr bwMode="auto">
          <a:xfrm>
            <a:off x="5638800" y="5029200"/>
            <a:ext cx="37782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sz="4000">
                <a:solidFill>
                  <a:schemeClr val="tx1"/>
                </a:solidFill>
                <a:latin typeface="Tahoma" charset="0"/>
                <a:ea typeface="ＭＳ Ｐゴシック" charset="0"/>
              </a:rPr>
              <a:t>/</a:t>
            </a:r>
            <a:endParaRPr lang="en-US" sz="2400">
              <a:solidFill>
                <a:schemeClr val="tx1"/>
              </a:solidFill>
              <a:latin typeface="Times" charset="0"/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599E46EB-1BEB-C14F-A47A-62C5C23FB066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86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909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b="1" u="sng">
                <a:latin typeface="Times" charset="0"/>
                <a:ea typeface="ＭＳ Ｐゴシック" charset="0"/>
              </a:rPr>
              <a:t>ABCD</a:t>
            </a:r>
            <a:r>
              <a:rPr lang="en-US" b="1" u="sng" baseline="30000">
                <a:latin typeface="Times" charset="0"/>
                <a:ea typeface="ＭＳ Ｐゴシック" charset="0"/>
              </a:rPr>
              <a:t>2</a:t>
            </a:r>
            <a:r>
              <a:rPr lang="en-US" b="1" u="sng">
                <a:latin typeface="Times" charset="0"/>
                <a:ea typeface="ＭＳ Ｐゴシック" charset="0"/>
              </a:rPr>
              <a:t> Score</a:t>
            </a:r>
            <a:endParaRPr lang="en-US">
              <a:latin typeface="Times" charset="0"/>
              <a:ea typeface="ＭＳ Ｐゴシック" charset="0"/>
            </a:endParaRPr>
          </a:p>
        </p:txBody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b="1">
                <a:solidFill>
                  <a:srgbClr val="FF0080"/>
                </a:solidFill>
                <a:latin typeface="Times" charset="0"/>
                <a:ea typeface="ＭＳ Ｐゴシック" charset="0"/>
              </a:rPr>
              <a:t>A</a:t>
            </a:r>
            <a:r>
              <a:rPr lang="en-US" sz="2400" b="1">
                <a:latin typeface="Times" charset="0"/>
                <a:ea typeface="ＭＳ Ｐゴシック" charset="0"/>
              </a:rPr>
              <a:t>ge:</a:t>
            </a:r>
            <a:r>
              <a:rPr lang="en-US" sz="2400">
                <a:latin typeface="Times" charset="0"/>
                <a:ea typeface="ＭＳ Ｐゴシック" charset="0"/>
              </a:rPr>
              <a:t> greater than or equal to 60 (1pt)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>
                <a:solidFill>
                  <a:srgbClr val="FF0080"/>
                </a:solidFill>
                <a:latin typeface="Times" charset="0"/>
                <a:ea typeface="ＭＳ Ｐゴシック" charset="0"/>
              </a:rPr>
              <a:t>B</a:t>
            </a:r>
            <a:r>
              <a:rPr lang="en-US" sz="2400" b="1">
                <a:latin typeface="Times" charset="0"/>
                <a:ea typeface="ＭＳ Ｐゴシック" charset="0"/>
              </a:rPr>
              <a:t>lood pressure:</a:t>
            </a:r>
            <a:r>
              <a:rPr lang="en-US" sz="2400">
                <a:latin typeface="Times" charset="0"/>
                <a:ea typeface="ＭＳ Ｐゴシック" charset="0"/>
              </a:rPr>
              <a:t> SBP&gt;=140 or  DBP&gt;=90 (1 pt)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>
                <a:solidFill>
                  <a:srgbClr val="FF0080"/>
                </a:solidFill>
                <a:latin typeface="Times" charset="0"/>
                <a:ea typeface="ＭＳ Ｐゴシック" charset="0"/>
              </a:rPr>
              <a:t>C</a:t>
            </a:r>
            <a:r>
              <a:rPr lang="en-US" sz="2400" b="1">
                <a:latin typeface="Times" charset="0"/>
                <a:ea typeface="ＭＳ Ｐゴシック" charset="0"/>
              </a:rPr>
              <a:t>linical Features:</a:t>
            </a:r>
            <a:r>
              <a:rPr lang="en-US" sz="2400">
                <a:latin typeface="Times" charset="0"/>
                <a:ea typeface="ＭＳ Ｐゴシック" charset="0"/>
              </a:rPr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>
                <a:latin typeface="Times" charset="0"/>
                <a:ea typeface="ＭＳ Ｐゴシック" charset="0"/>
              </a:rPr>
              <a:t>focal weakness (2pt) or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>
                <a:latin typeface="Times" charset="0"/>
                <a:ea typeface="ＭＳ Ｐゴシック" charset="0"/>
              </a:rPr>
              <a:t>speech impairment without focal weakness (1pt)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>
                <a:solidFill>
                  <a:srgbClr val="FF0080"/>
                </a:solidFill>
                <a:latin typeface="Times" charset="0"/>
                <a:ea typeface="ＭＳ Ｐゴシック" charset="0"/>
              </a:rPr>
              <a:t>D</a:t>
            </a:r>
            <a:r>
              <a:rPr lang="en-US" sz="2400" b="1">
                <a:latin typeface="Times" charset="0"/>
                <a:ea typeface="ＭＳ Ｐゴシック" charset="0"/>
              </a:rPr>
              <a:t>uration of symptoms:</a:t>
            </a:r>
            <a:r>
              <a:rPr lang="en-US" sz="2400">
                <a:latin typeface="Times" charset="0"/>
                <a:ea typeface="ＭＳ Ｐゴシック" charset="0"/>
              </a:rPr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>
                <a:latin typeface="Times" charset="0"/>
                <a:ea typeface="ＭＳ Ｐゴシック" charset="0"/>
              </a:rPr>
              <a:t>&gt;=60minutes (2pt) or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>
                <a:latin typeface="Times" charset="0"/>
                <a:ea typeface="ＭＳ Ｐゴシック" charset="0"/>
              </a:rPr>
              <a:t> &lt;=59 minutes (1pt)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>
                <a:solidFill>
                  <a:srgbClr val="FF0080"/>
                </a:solidFill>
                <a:latin typeface="Times" charset="0"/>
                <a:ea typeface="ＭＳ Ｐゴシック" charset="0"/>
              </a:rPr>
              <a:t>D</a:t>
            </a:r>
            <a:r>
              <a:rPr lang="en-US" sz="2400" b="1">
                <a:latin typeface="Times" charset="0"/>
                <a:ea typeface="ＭＳ Ｐゴシック" charset="0"/>
              </a:rPr>
              <a:t>iabetes</a:t>
            </a:r>
            <a:r>
              <a:rPr lang="en-US" sz="2400">
                <a:latin typeface="Times" charset="0"/>
                <a:ea typeface="ＭＳ Ｐゴシック" charset="0"/>
              </a:rPr>
              <a:t> (1pt)</a:t>
            </a:r>
          </a:p>
        </p:txBody>
      </p:sp>
      <p:sp>
        <p:nvSpPr>
          <p:cNvPr id="89093" name="Rectangle 4"/>
          <p:cNvSpPr>
            <a:spLocks noChangeArrowheads="1"/>
          </p:cNvSpPr>
          <p:nvPr/>
        </p:nvSpPr>
        <p:spPr bwMode="auto">
          <a:xfrm>
            <a:off x="5334000" y="38100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endParaRPr lang="en-US" sz="1800" u="sng">
              <a:solidFill>
                <a:schemeClr val="tx1"/>
              </a:solidFill>
              <a:latin typeface="Helvetica" charset="0"/>
              <a:ea typeface="ＭＳ Ｐゴシック" charset="0"/>
            </a:endParaRPr>
          </a:p>
        </p:txBody>
      </p:sp>
      <p:sp>
        <p:nvSpPr>
          <p:cNvPr id="89094" name="Rectangle 5"/>
          <p:cNvSpPr>
            <a:spLocks noChangeArrowheads="1"/>
          </p:cNvSpPr>
          <p:nvPr/>
        </p:nvSpPr>
        <p:spPr bwMode="auto">
          <a:xfrm>
            <a:off x="4267200" y="3962400"/>
            <a:ext cx="4451350" cy="206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lvl="1" algn="l">
              <a:spcBef>
                <a:spcPct val="20000"/>
              </a:spcBef>
              <a:buClr>
                <a:schemeClr val="hlink"/>
              </a:buClr>
              <a:buSzPct val="55000"/>
              <a:buFont typeface="Wingdings" charset="0"/>
              <a:buNone/>
            </a:pPr>
            <a:r>
              <a:rPr lang="en-US" sz="2800" u="sng">
                <a:solidFill>
                  <a:schemeClr val="tx1"/>
                </a:solidFill>
                <a:latin typeface="Tahoma" charset="0"/>
                <a:ea typeface="ＭＳ Ｐゴシック" charset="0"/>
              </a:rPr>
              <a:t>Risk of CVA at 2 days</a:t>
            </a:r>
          </a:p>
          <a:p>
            <a:pPr lvl="1" algn="l">
              <a:spcBef>
                <a:spcPct val="20000"/>
              </a:spcBef>
              <a:buClr>
                <a:schemeClr val="hlink"/>
              </a:buClr>
              <a:buSzPct val="55000"/>
              <a:buFont typeface="Wingdings" charset="0"/>
              <a:buChar char="n"/>
            </a:pPr>
            <a:r>
              <a:rPr lang="en-US" sz="2800">
                <a:solidFill>
                  <a:schemeClr val="tx1"/>
                </a:solidFill>
                <a:latin typeface="Tahoma" charset="0"/>
                <a:ea typeface="ＭＳ Ｐゴシック" charset="0"/>
              </a:rPr>
              <a:t>0-3 points = 1% risk </a:t>
            </a:r>
          </a:p>
          <a:p>
            <a:pPr lvl="1" algn="l">
              <a:spcBef>
                <a:spcPct val="20000"/>
              </a:spcBef>
              <a:buClr>
                <a:schemeClr val="hlink"/>
              </a:buClr>
              <a:buSzPct val="55000"/>
              <a:buFont typeface="Wingdings" charset="0"/>
              <a:buChar char="n"/>
            </a:pPr>
            <a:r>
              <a:rPr lang="en-US" sz="2800">
                <a:solidFill>
                  <a:schemeClr val="tx1"/>
                </a:solidFill>
                <a:latin typeface="Tahoma" charset="0"/>
                <a:ea typeface="ＭＳ Ｐゴシック" charset="0"/>
              </a:rPr>
              <a:t>4-5 points = 4.1% risk </a:t>
            </a:r>
          </a:p>
          <a:p>
            <a:pPr lvl="1" algn="l">
              <a:spcBef>
                <a:spcPct val="20000"/>
              </a:spcBef>
              <a:buClr>
                <a:schemeClr val="hlink"/>
              </a:buClr>
              <a:buSzPct val="55000"/>
              <a:buFont typeface="Wingdings" charset="0"/>
              <a:buChar char="n"/>
            </a:pPr>
            <a:r>
              <a:rPr lang="en-US" sz="2800">
                <a:solidFill>
                  <a:schemeClr val="tx1"/>
                </a:solidFill>
                <a:latin typeface="Tahoma" charset="0"/>
                <a:ea typeface="ＭＳ Ｐゴシック" charset="0"/>
              </a:rPr>
              <a:t>6-7 points = 8.1% risk</a:t>
            </a:r>
          </a:p>
        </p:txBody>
      </p:sp>
      <p:sp>
        <p:nvSpPr>
          <p:cNvPr id="89095" name="Rectangle 6"/>
          <p:cNvSpPr>
            <a:spLocks noChangeArrowheads="1"/>
          </p:cNvSpPr>
          <p:nvPr/>
        </p:nvSpPr>
        <p:spPr bwMode="auto">
          <a:xfrm>
            <a:off x="304800" y="5105400"/>
            <a:ext cx="3424238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sz="2000" b="1" i="1">
                <a:solidFill>
                  <a:schemeClr val="tx1"/>
                </a:solidFill>
                <a:latin typeface="Tahoma" charset="0"/>
                <a:ea typeface="ＭＳ Ｐゴシック" charset="0"/>
              </a:rPr>
              <a:t>Johnson SC, et al. </a:t>
            </a:r>
          </a:p>
          <a:p>
            <a:pPr algn="l" eaLnBrk="0" hangingPunct="0"/>
            <a:r>
              <a:rPr lang="en-US" sz="2000" b="1" i="1">
                <a:solidFill>
                  <a:schemeClr val="tx1"/>
                </a:solidFill>
                <a:latin typeface="Tahoma" charset="0"/>
                <a:ea typeface="ＭＳ Ｐゴシック" charset="0"/>
              </a:rPr>
              <a:t>Lancet 2007;369:283-92.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C9A18829-0280-A145-B405-7B68F7DD8046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87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0115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458200" cy="1265238"/>
          </a:xfrm>
        </p:spPr>
        <p:txBody>
          <a:bodyPr/>
          <a:lstStyle/>
          <a:p>
            <a:pPr eaLnBrk="1" hangingPunct="1"/>
            <a:r>
              <a:rPr lang="en-US" sz="3600">
                <a:latin typeface="Times" charset="0"/>
                <a:ea typeface="ＭＳ Ｐゴシック" charset="0"/>
              </a:rPr>
              <a:t>Problems with ABCD2 recommendation…</a:t>
            </a:r>
            <a:br>
              <a:rPr lang="en-US" sz="3600">
                <a:latin typeface="Times" charset="0"/>
                <a:ea typeface="ＭＳ Ｐゴシック" charset="0"/>
              </a:rPr>
            </a:br>
            <a:r>
              <a:rPr lang="en-US" sz="3600" b="1">
                <a:solidFill>
                  <a:srgbClr val="D90416"/>
                </a:solidFill>
                <a:latin typeface="Times" charset="0"/>
                <a:ea typeface="ＭＳ Ｐゴシック" charset="0"/>
              </a:rPr>
              <a:t>Lack of validation</a:t>
            </a:r>
            <a:endParaRPr lang="en-US">
              <a:latin typeface="Times" charset="0"/>
              <a:ea typeface="ＭＳ Ｐゴシック" charset="0"/>
            </a:endParaRPr>
          </a:p>
        </p:txBody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458200" cy="44497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>
                <a:latin typeface="Arial" charset="0"/>
                <a:ea typeface="ＭＳ Ｐゴシック" charset="0"/>
              </a:rPr>
              <a:t>Recommendation was made without any study examining the external validity of the score</a:t>
            </a:r>
          </a:p>
          <a:p>
            <a:pPr eaLnBrk="1" hangingPunct="1">
              <a:lnSpc>
                <a:spcPct val="90000"/>
              </a:lnSpc>
            </a:pPr>
            <a:endParaRPr lang="en-US" sz="2800">
              <a:latin typeface="Arial" charset="0"/>
              <a:ea typeface="ＭＳ Ｐゴシック" charset="0"/>
            </a:endParaRPr>
          </a:p>
          <a:p>
            <a:pPr eaLnBrk="1" hangingPunct="1">
              <a:lnSpc>
                <a:spcPct val="20000"/>
              </a:lnSpc>
              <a:buFontTx/>
              <a:buNone/>
            </a:pPr>
            <a:endParaRPr lang="en-US" sz="2800">
              <a:latin typeface="Arial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>
                <a:latin typeface="Arial" charset="0"/>
                <a:ea typeface="ＭＳ Ｐゴシック" charset="0"/>
              </a:rPr>
              <a:t>You essentially admit everyone (&gt; 2 score)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>
                <a:latin typeface="Arial" charset="0"/>
                <a:ea typeface="ＭＳ Ｐゴシック" charset="0"/>
              </a:rPr>
              <a:t>Original Kaiser study: 92%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>
                <a:latin typeface="Arial" charset="0"/>
                <a:ea typeface="ＭＳ Ｐゴシック" charset="0"/>
              </a:rPr>
              <a:t>Sensitivity of 95%, but very poor specificity (12.5%) </a:t>
            </a:r>
          </a:p>
          <a:p>
            <a:pPr lvl="2" eaLnBrk="1" hangingPunct="1">
              <a:lnSpc>
                <a:spcPct val="90000"/>
              </a:lnSpc>
              <a:buFontTx/>
              <a:buNone/>
            </a:pPr>
            <a:r>
              <a:rPr lang="en-US" sz="2000">
                <a:latin typeface="Arial" charset="0"/>
                <a:ea typeface="ＭＳ Ｐゴシック" charset="0"/>
              </a:rPr>
              <a:t>             </a:t>
            </a:r>
            <a:r>
              <a:rPr lang="en-US" sz="2000" i="1">
                <a:latin typeface="Times" charset="0"/>
                <a:ea typeface="ＭＳ Ｐゴシック" charset="0"/>
              </a:rPr>
              <a:t>Perry JJ, et al. CMAJ </a:t>
            </a:r>
            <a:r>
              <a:rPr lang="en-US" sz="2000" i="1">
                <a:solidFill>
                  <a:srgbClr val="000000"/>
                </a:solidFill>
                <a:latin typeface="Times" charset="0"/>
                <a:ea typeface="ヒラギノ角ゴ ProN W3" charset="0"/>
                <a:cs typeface="ヒラギノ角ゴ ProN W3" charset="0"/>
                <a:sym typeface="Gill Sans" charset="0"/>
              </a:rPr>
              <a:t>2011 Jul 12; 183(10):1137-45.</a:t>
            </a:r>
            <a:endParaRPr lang="en-US" sz="2000" i="1">
              <a:solidFill>
                <a:srgbClr val="000000"/>
              </a:solidFill>
              <a:latin typeface="Arial" charset="0"/>
              <a:ea typeface="ヒラギノ角ゴ ProN W3" charset="0"/>
              <a:cs typeface="ヒラギノ角ゴ ProN W3" charset="0"/>
              <a:sym typeface="Gill Sans" charset="0"/>
            </a:endParaRPr>
          </a:p>
          <a:p>
            <a:pPr lvl="2" eaLnBrk="1" hangingPunct="1">
              <a:lnSpc>
                <a:spcPct val="35000"/>
              </a:lnSpc>
            </a:pPr>
            <a:endParaRPr lang="en-US" sz="2000">
              <a:latin typeface="Arial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>
                <a:latin typeface="Arial" charset="0"/>
                <a:ea typeface="ＭＳ Ｐゴシック" charset="0"/>
              </a:rPr>
              <a:t>Insurers now utilize (corrupted) these recommendations</a:t>
            </a:r>
            <a:endParaRPr lang="en-US" sz="2800">
              <a:latin typeface="Times" charset="0"/>
              <a:ea typeface="ＭＳ Ｐゴシック" charset="0"/>
            </a:endParaRPr>
          </a:p>
        </p:txBody>
      </p:sp>
      <p:sp>
        <p:nvSpPr>
          <p:cNvPr id="90117" name="Rectangle 4"/>
          <p:cNvSpPr>
            <a:spLocks noChangeArrowheads="1"/>
          </p:cNvSpPr>
          <p:nvPr/>
        </p:nvSpPr>
        <p:spPr bwMode="auto">
          <a:xfrm>
            <a:off x="2209800" y="2438400"/>
            <a:ext cx="63373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sz="2400" i="1">
                <a:solidFill>
                  <a:schemeClr val="tx1"/>
                </a:solidFill>
                <a:latin typeface="Times" charset="0"/>
                <a:ea typeface="ＭＳ Ｐゴシック" charset="0"/>
              </a:rPr>
              <a:t>Shah KH, et al. Ann Emerg Med 2009; 53: 662-73</a:t>
            </a:r>
          </a:p>
        </p:txBody>
      </p:sp>
      <p:sp>
        <p:nvSpPr>
          <p:cNvPr id="90118" name="Rectangle 5"/>
          <p:cNvSpPr>
            <a:spLocks/>
          </p:cNvSpPr>
          <p:nvPr/>
        </p:nvSpPr>
        <p:spPr bwMode="auto">
          <a:xfrm>
            <a:off x="1905000" y="6019800"/>
            <a:ext cx="5810250" cy="641350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3600" b="1" i="1">
                <a:latin typeface="Times" charset="0"/>
              </a:rPr>
              <a:t>….the cart before the horse…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AE4D362C-A4DC-BA4C-845A-DA0E426207ED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88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113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458200" cy="1265238"/>
          </a:xfrm>
        </p:spPr>
        <p:txBody>
          <a:bodyPr/>
          <a:lstStyle/>
          <a:p>
            <a:pPr eaLnBrk="1" hangingPunct="1"/>
            <a:r>
              <a:rPr lang="en-US" sz="3600">
                <a:latin typeface="Times" charset="0"/>
                <a:ea typeface="ＭＳ Ｐゴシック" charset="0"/>
              </a:rPr>
              <a:t>Problems with ABCD2 recommendation…</a:t>
            </a:r>
            <a:br>
              <a:rPr lang="en-US" sz="3600">
                <a:latin typeface="Times" charset="0"/>
                <a:ea typeface="ＭＳ Ｐゴシック" charset="0"/>
              </a:rPr>
            </a:br>
            <a:r>
              <a:rPr lang="en-US" sz="3600" b="1">
                <a:solidFill>
                  <a:srgbClr val="D90416"/>
                </a:solidFill>
                <a:latin typeface="Times" charset="0"/>
                <a:ea typeface="ＭＳ Ｐゴシック" charset="0"/>
              </a:rPr>
              <a:t>and it probably does not work!!!</a:t>
            </a:r>
            <a:endParaRPr lang="en-US">
              <a:latin typeface="Times" charset="0"/>
              <a:ea typeface="ＭＳ Ｐゴシック" charset="0"/>
            </a:endParaRPr>
          </a:p>
        </p:txBody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752600"/>
            <a:ext cx="8763000" cy="44497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>
                <a:latin typeface="Tahoma" charset="0"/>
                <a:ea typeface="ＭＳ Ｐゴシック" charset="0"/>
              </a:rPr>
              <a:t>Methods: 637 pts. prospectively eval with TIA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>
                <a:latin typeface="Tahoma" charset="0"/>
                <a:ea typeface="ＭＳ Ｐゴシック" charset="0"/>
              </a:rPr>
              <a:t>At Mayo Clinic, 2001-2006</a:t>
            </a:r>
          </a:p>
          <a:p>
            <a:pPr lvl="1" eaLnBrk="1" hangingPunct="1">
              <a:lnSpc>
                <a:spcPct val="90000"/>
              </a:lnSpc>
            </a:pPr>
            <a:endParaRPr lang="en-US" sz="2400">
              <a:latin typeface="Tahoma" charset="0"/>
              <a:ea typeface="ＭＳ Ｐゴシック" charset="0"/>
            </a:endParaRPr>
          </a:p>
          <a:p>
            <a:pPr eaLnBrk="1" hangingPunct="1"/>
            <a:r>
              <a:rPr lang="en-US" sz="2800">
                <a:latin typeface="Tahoma" charset="0"/>
                <a:ea typeface="ＭＳ Ｐゴシック" charset="0"/>
              </a:rPr>
              <a:t>Results: 15 ischemic strokes at 90 days</a:t>
            </a:r>
          </a:p>
          <a:p>
            <a:pPr eaLnBrk="1" hangingPunct="1">
              <a:lnSpc>
                <a:spcPct val="40000"/>
              </a:lnSpc>
              <a:buFontTx/>
              <a:buNone/>
            </a:pPr>
            <a:endParaRPr lang="en-US" sz="2800">
              <a:latin typeface="Tahoma" charset="0"/>
              <a:ea typeface="ＭＳ Ｐゴシック" charset="0"/>
            </a:endParaRPr>
          </a:p>
          <a:p>
            <a:pPr eaLnBrk="1" hangingPunct="1">
              <a:buFontTx/>
              <a:buNone/>
            </a:pPr>
            <a:r>
              <a:rPr lang="en-US" sz="2800">
                <a:latin typeface="Times" charset="0"/>
                <a:ea typeface="ＭＳ Ｐゴシック" charset="0"/>
              </a:rPr>
              <a:t>	</a:t>
            </a:r>
            <a:r>
              <a:rPr lang="en-US" sz="2800" u="sng">
                <a:latin typeface="Tahoma" charset="0"/>
                <a:ea typeface="ＭＳ Ｐゴシック" charset="0"/>
              </a:rPr>
              <a:t>ABCD2 score</a:t>
            </a:r>
            <a:r>
              <a:rPr lang="en-US" sz="2800">
                <a:latin typeface="Tahoma" charset="0"/>
                <a:ea typeface="ＭＳ Ｐゴシック" charset="0"/>
              </a:rPr>
              <a:t>	     </a:t>
            </a:r>
            <a:r>
              <a:rPr lang="en-US" sz="2800" u="sng">
                <a:latin typeface="Tahoma" charset="0"/>
                <a:ea typeface="ＭＳ Ｐゴシック" charset="0"/>
              </a:rPr>
              <a:t>CVA @7 days</a:t>
            </a:r>
            <a:r>
              <a:rPr lang="en-US" sz="2800">
                <a:latin typeface="Tahoma" charset="0"/>
                <a:ea typeface="ＭＳ Ｐゴシック" charset="0"/>
              </a:rPr>
              <a:t>      </a:t>
            </a:r>
            <a:r>
              <a:rPr lang="en-US" sz="2800" u="sng">
                <a:latin typeface="Tahoma" charset="0"/>
                <a:ea typeface="ＭＳ Ｐゴシック" charset="0"/>
              </a:rPr>
              <a:t>CVA @90 days</a:t>
            </a:r>
          </a:p>
          <a:p>
            <a:pPr eaLnBrk="1" hangingPunct="1">
              <a:buFontTx/>
              <a:buNone/>
            </a:pPr>
            <a:r>
              <a:rPr lang="en-US" sz="2800">
                <a:latin typeface="Tahoma" charset="0"/>
                <a:ea typeface="ＭＳ Ｐゴシック" charset="0"/>
              </a:rPr>
              <a:t>	</a:t>
            </a:r>
            <a:r>
              <a:rPr lang="en-US" sz="2400">
                <a:latin typeface="Tahoma" charset="0"/>
                <a:ea typeface="ＭＳ Ｐゴシック" charset="0"/>
              </a:rPr>
              <a:t>Low (0-3) 	     	       2/187 (1.06%)        4/185 (2.12%)</a:t>
            </a:r>
          </a:p>
          <a:p>
            <a:pPr eaLnBrk="1" hangingPunct="1">
              <a:buFontTx/>
              <a:buNone/>
            </a:pPr>
            <a:r>
              <a:rPr lang="en-US" sz="2400">
                <a:latin typeface="Tahoma" charset="0"/>
                <a:ea typeface="ＭＳ Ｐゴシック" charset="0"/>
              </a:rPr>
              <a:t>    Intermediate (4-5)      1/335 (0.30%)	        7/329 (2.08%)</a:t>
            </a:r>
          </a:p>
          <a:p>
            <a:pPr eaLnBrk="1" hangingPunct="1">
              <a:buFontTx/>
              <a:buNone/>
            </a:pPr>
            <a:r>
              <a:rPr lang="en-US" sz="2400">
                <a:latin typeface="Tahoma" charset="0"/>
                <a:ea typeface="ＭＳ Ｐゴシック" charset="0"/>
              </a:rPr>
              <a:t>    High (6-7)		       3/109 (2.68%)         4/108 (3.57%)</a:t>
            </a:r>
            <a:endParaRPr lang="en-US" sz="2800">
              <a:latin typeface="Times" charset="0"/>
              <a:ea typeface="ＭＳ Ｐゴシック" charset="0"/>
            </a:endParaRPr>
          </a:p>
        </p:txBody>
      </p:sp>
      <p:sp>
        <p:nvSpPr>
          <p:cNvPr id="91141" name="Rectangle 4"/>
          <p:cNvSpPr>
            <a:spLocks noChangeArrowheads="1"/>
          </p:cNvSpPr>
          <p:nvPr/>
        </p:nvSpPr>
        <p:spPr bwMode="auto">
          <a:xfrm>
            <a:off x="1371600" y="6172200"/>
            <a:ext cx="62436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sz="2400" i="1">
                <a:solidFill>
                  <a:schemeClr val="tx1"/>
                </a:solidFill>
                <a:latin typeface="Times" charset="0"/>
                <a:ea typeface="ＭＳ Ｐゴシック" charset="0"/>
              </a:rPr>
              <a:t>Stead LG, et al. Ann Emerg Med 2011; 57 (1): 46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0AF3DE74-1779-3C49-B1C0-8FA7F80E59EC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89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2163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</a:rPr>
              <a:t>Kudos to AHRQ…</a:t>
            </a:r>
            <a:br>
              <a:rPr lang="en-US">
                <a:latin typeface="Times" charset="0"/>
                <a:ea typeface="ＭＳ Ｐゴシック" charset="0"/>
              </a:rPr>
            </a:br>
            <a:r>
              <a:rPr lang="en-US">
                <a:latin typeface="Times" charset="0"/>
                <a:ea typeface="ＭＳ Ｐゴシック" charset="0"/>
              </a:rPr>
              <a:t>National Guideline Clearinghouse</a:t>
            </a:r>
          </a:p>
        </p:txBody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4114800"/>
          </a:xfrm>
        </p:spPr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</a:rPr>
              <a:t>The bad news: 2573  guidelines (as of 7/31/11)</a:t>
            </a:r>
          </a:p>
          <a:p>
            <a:pPr eaLnBrk="1" hangingPunct="1"/>
            <a:endParaRPr lang="en-US">
              <a:latin typeface="Times" charset="0"/>
              <a:ea typeface="ＭＳ Ｐゴシック" charset="0"/>
            </a:endParaRPr>
          </a:p>
          <a:p>
            <a:pPr eaLnBrk="1" hangingPunct="1"/>
            <a:r>
              <a:rPr lang="en-US">
                <a:latin typeface="Times" charset="0"/>
                <a:ea typeface="ＭＳ Ｐゴシック" charset="0"/>
              </a:rPr>
              <a:t>The Good news: You are aware of some of these issues…</a:t>
            </a:r>
          </a:p>
          <a:p>
            <a:pPr eaLnBrk="1" hangingPunct="1"/>
            <a:endParaRPr lang="en-US">
              <a:latin typeface="Times" charset="0"/>
              <a:ea typeface="ＭＳ Ｐゴシック" charset="0"/>
            </a:endParaRPr>
          </a:p>
        </p:txBody>
      </p:sp>
      <p:sp>
        <p:nvSpPr>
          <p:cNvPr id="92165" name="Rectangle 4"/>
          <p:cNvSpPr>
            <a:spLocks/>
          </p:cNvSpPr>
          <p:nvPr/>
        </p:nvSpPr>
        <p:spPr bwMode="auto">
          <a:xfrm>
            <a:off x="381000" y="4572000"/>
            <a:ext cx="8458200" cy="1552575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284243"/>
                </a:solidFill>
                <a:latin typeface="Times" charset="0"/>
                <a:ea typeface="ＭＳ Ｐゴシック" charset="0"/>
              </a:rPr>
              <a:t>Promoting Transparent and Actionable Clinical Practice Guidelines: Viewpoint from the National Guideline Clearinghouse/National Quality Measures Clearinghouse (NGC/NQMC) Editorial Board</a:t>
            </a:r>
            <a:r>
              <a:rPr lang="en-US" sz="2000">
                <a:solidFill>
                  <a:srgbClr val="262626"/>
                </a:solidFill>
                <a:latin typeface="Times" charset="0"/>
                <a:ea typeface="ＭＳ Ｐゴシック" charset="0"/>
              </a:rPr>
              <a:t>                </a:t>
            </a:r>
            <a:r>
              <a:rPr lang="en-US" sz="2400" b="1" i="1">
                <a:solidFill>
                  <a:srgbClr val="262626"/>
                </a:solidFill>
                <a:latin typeface="Times" charset="0"/>
                <a:ea typeface="ＭＳ Ｐゴシック" charset="0"/>
              </a:rPr>
              <a:t>released Dec 20, 2010</a:t>
            </a:r>
            <a:endParaRPr lang="en-US" sz="1200">
              <a:solidFill>
                <a:srgbClr val="262626"/>
              </a:solidFill>
              <a:latin typeface="Verdana" charset="0"/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4F36DC7B-D902-2A41-8A68-186416FB6251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9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848600" cy="990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4000">
                <a:latin typeface="Times" charset="0"/>
                <a:ea typeface="ＭＳ Ｐゴシック" charset="0"/>
              </a:rPr>
              <a:t>CHADS</a:t>
            </a:r>
            <a:r>
              <a:rPr lang="en-US" sz="4000" baseline="-25000">
                <a:latin typeface="Times" charset="0"/>
                <a:ea typeface="ＭＳ Ｐゴシック" charset="0"/>
              </a:rPr>
              <a:t>2</a:t>
            </a:r>
            <a:r>
              <a:rPr lang="en-US" sz="4000">
                <a:latin typeface="Times" charset="0"/>
                <a:ea typeface="ＭＳ Ｐゴシック" charset="0"/>
              </a:rPr>
              <a:t> vs. CHA</a:t>
            </a:r>
            <a:r>
              <a:rPr lang="en-US" sz="4000" baseline="-25000">
                <a:latin typeface="Times" charset="0"/>
                <a:ea typeface="ＭＳ Ｐゴシック" charset="0"/>
              </a:rPr>
              <a:t>2</a:t>
            </a:r>
            <a:r>
              <a:rPr lang="en-US" sz="4000">
                <a:latin typeface="Times" charset="0"/>
                <a:ea typeface="ＭＳ Ｐゴシック" charset="0"/>
              </a:rPr>
              <a:t>DS</a:t>
            </a:r>
            <a:r>
              <a:rPr lang="en-US" sz="4000" baseline="-25000">
                <a:latin typeface="Times" charset="0"/>
                <a:ea typeface="ＭＳ Ｐゴシック" charset="0"/>
              </a:rPr>
              <a:t>2</a:t>
            </a:r>
            <a:r>
              <a:rPr lang="en-US" sz="4000">
                <a:latin typeface="Times" charset="0"/>
                <a:ea typeface="ＭＳ Ｐゴシック" charset="0"/>
              </a:rPr>
              <a:t>-VASc?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3352800" cy="2133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>
                <a:solidFill>
                  <a:srgbClr val="FF0912"/>
                </a:solidFill>
                <a:latin typeface="Times" charset="0"/>
                <a:ea typeface="ＭＳ Ｐゴシック" charset="0"/>
              </a:rPr>
              <a:t>C</a:t>
            </a:r>
            <a:r>
              <a:rPr lang="en-US" sz="2400">
                <a:latin typeface="Times" charset="0"/>
                <a:ea typeface="ＭＳ Ｐゴシック" charset="0"/>
              </a:rPr>
              <a:t>HF</a:t>
            </a:r>
          </a:p>
          <a:p>
            <a:pPr eaLnBrk="1" hangingPunct="1">
              <a:lnSpc>
                <a:spcPct val="80000"/>
              </a:lnSpc>
            </a:pPr>
            <a:r>
              <a:rPr lang="en-US" sz="2400">
                <a:solidFill>
                  <a:srgbClr val="FF0912"/>
                </a:solidFill>
                <a:latin typeface="Times" charset="0"/>
                <a:ea typeface="ＭＳ Ｐゴシック" charset="0"/>
              </a:rPr>
              <a:t>H</a:t>
            </a:r>
            <a:r>
              <a:rPr lang="en-US" sz="2400">
                <a:latin typeface="Times" charset="0"/>
                <a:ea typeface="ＭＳ Ｐゴシック" charset="0"/>
              </a:rPr>
              <a:t>TN </a:t>
            </a:r>
          </a:p>
          <a:p>
            <a:pPr eaLnBrk="1" hangingPunct="1">
              <a:lnSpc>
                <a:spcPct val="80000"/>
              </a:lnSpc>
            </a:pPr>
            <a:r>
              <a:rPr lang="en-US" sz="2400">
                <a:solidFill>
                  <a:srgbClr val="FF0912"/>
                </a:solidFill>
                <a:latin typeface="Times" charset="0"/>
                <a:ea typeface="ＭＳ Ｐゴシック" charset="0"/>
              </a:rPr>
              <a:t>A</a:t>
            </a:r>
            <a:r>
              <a:rPr lang="en-US" sz="2400">
                <a:latin typeface="Times" charset="0"/>
                <a:ea typeface="ＭＳ Ｐゴシック" charset="0"/>
              </a:rPr>
              <a:t>ge &gt;75 yrs</a:t>
            </a:r>
          </a:p>
          <a:p>
            <a:pPr eaLnBrk="1" hangingPunct="1">
              <a:lnSpc>
                <a:spcPct val="80000"/>
              </a:lnSpc>
            </a:pPr>
            <a:r>
              <a:rPr lang="en-US" sz="2400">
                <a:solidFill>
                  <a:srgbClr val="FF0912"/>
                </a:solidFill>
                <a:latin typeface="Times" charset="0"/>
                <a:ea typeface="ＭＳ Ｐゴシック" charset="0"/>
              </a:rPr>
              <a:t>D</a:t>
            </a:r>
            <a:r>
              <a:rPr lang="en-US" sz="2400">
                <a:latin typeface="Times" charset="0"/>
                <a:ea typeface="ＭＳ Ｐゴシック" charset="0"/>
              </a:rPr>
              <a:t>M</a:t>
            </a:r>
          </a:p>
          <a:p>
            <a:pPr eaLnBrk="1" hangingPunct="1">
              <a:lnSpc>
                <a:spcPct val="80000"/>
              </a:lnSpc>
            </a:pPr>
            <a:r>
              <a:rPr lang="en-US" sz="2400">
                <a:latin typeface="Times" charset="0"/>
                <a:ea typeface="ＭＳ Ｐゴシック" charset="0"/>
              </a:rPr>
              <a:t>Prior </a:t>
            </a:r>
            <a:r>
              <a:rPr lang="en-US" sz="2400">
                <a:solidFill>
                  <a:srgbClr val="FF0912"/>
                </a:solidFill>
                <a:latin typeface="Times" charset="0"/>
                <a:ea typeface="ＭＳ Ｐゴシック" charset="0"/>
              </a:rPr>
              <a:t>S</a:t>
            </a:r>
            <a:r>
              <a:rPr lang="en-US" sz="2400">
                <a:latin typeface="Times" charset="0"/>
                <a:ea typeface="ＭＳ Ｐゴシック" charset="0"/>
              </a:rPr>
              <a:t>troke or TIA</a:t>
            </a:r>
          </a:p>
        </p:txBody>
      </p:sp>
      <p:sp>
        <p:nvSpPr>
          <p:cNvPr id="10245" name="Rectangle 4"/>
          <p:cNvSpPr>
            <a:spLocks noChangeArrowheads="1"/>
          </p:cNvSpPr>
          <p:nvPr/>
        </p:nvSpPr>
        <p:spPr bwMode="auto">
          <a:xfrm>
            <a:off x="914400" y="838200"/>
            <a:ext cx="14398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400" b="1" u="sng">
                <a:solidFill>
                  <a:srgbClr val="FF0912"/>
                </a:solidFill>
                <a:latin typeface="Arial" charset="0"/>
                <a:ea typeface="ＭＳ Ｐゴシック" charset="0"/>
              </a:rPr>
              <a:t>CHADS</a:t>
            </a:r>
            <a:r>
              <a:rPr lang="en-US" sz="2400" b="1" u="sng" baseline="-25000">
                <a:solidFill>
                  <a:srgbClr val="FF0912"/>
                </a:solidFill>
                <a:latin typeface="Arial" charset="0"/>
                <a:ea typeface="ＭＳ Ｐゴシック" charset="0"/>
              </a:rPr>
              <a:t>2 </a:t>
            </a:r>
            <a:endParaRPr lang="en-US" sz="1800">
              <a:solidFill>
                <a:schemeClr val="tx1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0246" name="Rectangle 5"/>
          <p:cNvSpPr>
            <a:spLocks noChangeArrowheads="1"/>
          </p:cNvSpPr>
          <p:nvPr/>
        </p:nvSpPr>
        <p:spPr bwMode="auto">
          <a:xfrm>
            <a:off x="3352800" y="914400"/>
            <a:ext cx="1031875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 u="sng">
                <a:solidFill>
                  <a:srgbClr val="040899"/>
                </a:solidFill>
                <a:latin typeface="Arial" charset="0"/>
                <a:ea typeface="ＭＳ Ｐゴシック" charset="0"/>
              </a:rPr>
              <a:t>Score</a:t>
            </a:r>
          </a:p>
          <a:p>
            <a:r>
              <a:rPr lang="en-US" sz="2400" b="1">
                <a:solidFill>
                  <a:srgbClr val="040899"/>
                </a:solidFill>
                <a:latin typeface="Arial" charset="0"/>
                <a:ea typeface="ＭＳ Ｐゴシック" charset="0"/>
              </a:rPr>
              <a:t>1</a:t>
            </a:r>
          </a:p>
          <a:p>
            <a:r>
              <a:rPr lang="en-US" sz="2400" b="1">
                <a:solidFill>
                  <a:srgbClr val="040899"/>
                </a:solidFill>
                <a:latin typeface="Arial" charset="0"/>
                <a:ea typeface="ＭＳ Ｐゴシック" charset="0"/>
              </a:rPr>
              <a:t>1</a:t>
            </a:r>
          </a:p>
          <a:p>
            <a:r>
              <a:rPr lang="en-US" sz="2400" b="1">
                <a:solidFill>
                  <a:srgbClr val="040899"/>
                </a:solidFill>
                <a:latin typeface="Arial" charset="0"/>
                <a:ea typeface="ＭＳ Ｐゴシック" charset="0"/>
              </a:rPr>
              <a:t>1</a:t>
            </a:r>
          </a:p>
          <a:p>
            <a:r>
              <a:rPr lang="en-US" sz="2400" b="1">
                <a:solidFill>
                  <a:srgbClr val="040899"/>
                </a:solidFill>
                <a:latin typeface="Arial" charset="0"/>
                <a:ea typeface="ＭＳ Ｐゴシック" charset="0"/>
              </a:rPr>
              <a:t>1</a:t>
            </a:r>
          </a:p>
          <a:p>
            <a:r>
              <a:rPr lang="en-US" sz="2400" b="1">
                <a:solidFill>
                  <a:srgbClr val="040899"/>
                </a:solidFill>
                <a:latin typeface="Arial" charset="0"/>
                <a:ea typeface="ＭＳ Ｐゴシック" charset="0"/>
              </a:rPr>
              <a:t>2</a:t>
            </a:r>
            <a:endParaRPr lang="en-US" sz="1800">
              <a:solidFill>
                <a:schemeClr val="tx1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0247" name="Rectangle 6"/>
          <p:cNvSpPr>
            <a:spLocks noChangeArrowheads="1"/>
          </p:cNvSpPr>
          <p:nvPr/>
        </p:nvSpPr>
        <p:spPr bwMode="auto">
          <a:xfrm>
            <a:off x="4343400" y="914400"/>
            <a:ext cx="1031875" cy="337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 u="sng">
                <a:solidFill>
                  <a:srgbClr val="040899"/>
                </a:solidFill>
                <a:latin typeface="Arial" charset="0"/>
                <a:ea typeface="ＭＳ Ｐゴシック" charset="0"/>
              </a:rPr>
              <a:t>Score</a:t>
            </a:r>
          </a:p>
          <a:p>
            <a:r>
              <a:rPr lang="en-US" sz="2400" b="1">
                <a:solidFill>
                  <a:srgbClr val="040899"/>
                </a:solidFill>
                <a:latin typeface="Arial" charset="0"/>
                <a:ea typeface="ＭＳ Ｐゴシック" charset="0"/>
              </a:rPr>
              <a:t>1</a:t>
            </a:r>
          </a:p>
          <a:p>
            <a:r>
              <a:rPr lang="en-US" sz="2400" b="1">
                <a:solidFill>
                  <a:srgbClr val="040899"/>
                </a:solidFill>
                <a:latin typeface="Arial" charset="0"/>
                <a:ea typeface="ＭＳ Ｐゴシック" charset="0"/>
              </a:rPr>
              <a:t>1</a:t>
            </a:r>
          </a:p>
          <a:p>
            <a:r>
              <a:rPr lang="en-US" sz="2400" b="1">
                <a:solidFill>
                  <a:srgbClr val="FF7A00"/>
                </a:solidFill>
                <a:latin typeface="Arial" charset="0"/>
                <a:ea typeface="ＭＳ Ｐゴシック" charset="0"/>
              </a:rPr>
              <a:t>2</a:t>
            </a:r>
            <a:endParaRPr lang="en-US" sz="2400" b="1">
              <a:solidFill>
                <a:srgbClr val="040899"/>
              </a:solidFill>
              <a:latin typeface="Arial" charset="0"/>
              <a:ea typeface="ＭＳ Ｐゴシック" charset="0"/>
            </a:endParaRPr>
          </a:p>
          <a:p>
            <a:r>
              <a:rPr lang="en-US" sz="2400" b="1">
                <a:solidFill>
                  <a:srgbClr val="040899"/>
                </a:solidFill>
                <a:latin typeface="Arial" charset="0"/>
                <a:ea typeface="ＭＳ Ｐゴシック" charset="0"/>
              </a:rPr>
              <a:t>1</a:t>
            </a:r>
          </a:p>
          <a:p>
            <a:r>
              <a:rPr lang="en-US" sz="2400" b="1">
                <a:solidFill>
                  <a:srgbClr val="040899"/>
                </a:solidFill>
                <a:latin typeface="Arial" charset="0"/>
                <a:ea typeface="ＭＳ Ｐゴシック" charset="0"/>
              </a:rPr>
              <a:t>2</a:t>
            </a:r>
          </a:p>
          <a:p>
            <a:r>
              <a:rPr lang="en-US" sz="2400" b="1">
                <a:solidFill>
                  <a:srgbClr val="040899"/>
                </a:solidFill>
                <a:latin typeface="Arial" charset="0"/>
                <a:ea typeface="ＭＳ Ｐゴシック" charset="0"/>
              </a:rPr>
              <a:t>1</a:t>
            </a:r>
          </a:p>
          <a:p>
            <a:r>
              <a:rPr lang="en-US" sz="2400" b="1">
                <a:solidFill>
                  <a:srgbClr val="040899"/>
                </a:solidFill>
                <a:latin typeface="Arial" charset="0"/>
                <a:ea typeface="ＭＳ Ｐゴシック" charset="0"/>
              </a:rPr>
              <a:t>1</a:t>
            </a:r>
          </a:p>
          <a:p>
            <a:r>
              <a:rPr lang="en-US" sz="2400" b="1">
                <a:solidFill>
                  <a:srgbClr val="040899"/>
                </a:solidFill>
                <a:latin typeface="Arial" charset="0"/>
                <a:ea typeface="ＭＳ Ｐゴシック" charset="0"/>
              </a:rPr>
              <a:t>1</a:t>
            </a:r>
          </a:p>
        </p:txBody>
      </p:sp>
      <p:sp>
        <p:nvSpPr>
          <p:cNvPr id="10248" name="Rectangle 7"/>
          <p:cNvSpPr>
            <a:spLocks noChangeArrowheads="1"/>
          </p:cNvSpPr>
          <p:nvPr/>
        </p:nvSpPr>
        <p:spPr bwMode="auto">
          <a:xfrm>
            <a:off x="5867400" y="914400"/>
            <a:ext cx="2393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2400" b="1" u="sng">
                <a:solidFill>
                  <a:srgbClr val="FF0912"/>
                </a:solidFill>
                <a:latin typeface="Arial" charset="0"/>
                <a:ea typeface="ＭＳ Ｐゴシック" charset="0"/>
              </a:rPr>
              <a:t>CHA</a:t>
            </a:r>
            <a:r>
              <a:rPr lang="en-US" sz="2400" b="1" u="sng" baseline="-25000">
                <a:solidFill>
                  <a:srgbClr val="FF0912"/>
                </a:solidFill>
                <a:latin typeface="Arial" charset="0"/>
                <a:ea typeface="ＭＳ Ｐゴシック" charset="0"/>
              </a:rPr>
              <a:t>2</a:t>
            </a:r>
            <a:r>
              <a:rPr lang="en-US" sz="2400" b="1" u="sng">
                <a:solidFill>
                  <a:srgbClr val="FF0912"/>
                </a:solidFill>
                <a:latin typeface="Arial" charset="0"/>
                <a:ea typeface="ＭＳ Ｐゴシック" charset="0"/>
              </a:rPr>
              <a:t>DS</a:t>
            </a:r>
            <a:r>
              <a:rPr lang="en-US" sz="2400" b="1" u="sng" baseline="-25000">
                <a:solidFill>
                  <a:srgbClr val="FF0912"/>
                </a:solidFill>
                <a:latin typeface="Arial" charset="0"/>
                <a:ea typeface="ＭＳ Ｐゴシック" charset="0"/>
              </a:rPr>
              <a:t>2</a:t>
            </a:r>
            <a:r>
              <a:rPr lang="en-US" sz="2400" b="1" u="sng">
                <a:solidFill>
                  <a:srgbClr val="FF0912"/>
                </a:solidFill>
                <a:latin typeface="Arial" charset="0"/>
                <a:ea typeface="ＭＳ Ｐゴシック" charset="0"/>
              </a:rPr>
              <a:t>-VASc</a:t>
            </a:r>
            <a:endParaRPr lang="en-US" sz="3600" b="1">
              <a:solidFill>
                <a:schemeClr val="tx2"/>
              </a:solidFill>
              <a:latin typeface="Garamond" charset="0"/>
              <a:ea typeface="ＭＳ Ｐゴシック" charset="0"/>
            </a:endParaRPr>
          </a:p>
        </p:txBody>
      </p:sp>
      <p:sp>
        <p:nvSpPr>
          <p:cNvPr id="10249" name="Rectangle 8"/>
          <p:cNvSpPr>
            <a:spLocks noChangeArrowheads="1"/>
          </p:cNvSpPr>
          <p:nvPr/>
        </p:nvSpPr>
        <p:spPr bwMode="auto">
          <a:xfrm>
            <a:off x="5562600" y="1371600"/>
            <a:ext cx="2813050" cy="330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400">
                <a:solidFill>
                  <a:srgbClr val="FF0912"/>
                </a:solidFill>
                <a:latin typeface="Arial" charset="0"/>
                <a:ea typeface="ＭＳ Ｐゴシック" charset="0"/>
              </a:rPr>
              <a:t>C</a:t>
            </a:r>
            <a:r>
              <a:rPr lang="en-US" sz="2400">
                <a:solidFill>
                  <a:schemeClr val="tx2"/>
                </a:solidFill>
                <a:latin typeface="Arial" charset="0"/>
                <a:ea typeface="ＭＳ Ｐゴシック" charset="0"/>
              </a:rPr>
              <a:t>HF</a:t>
            </a:r>
          </a:p>
          <a:p>
            <a:pPr algn="l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400">
                <a:solidFill>
                  <a:srgbClr val="FF0912"/>
                </a:solidFill>
                <a:latin typeface="Arial" charset="0"/>
                <a:ea typeface="ＭＳ Ｐゴシック" charset="0"/>
              </a:rPr>
              <a:t>H</a:t>
            </a:r>
            <a:r>
              <a:rPr lang="en-US" sz="2400">
                <a:solidFill>
                  <a:schemeClr val="tx2"/>
                </a:solidFill>
                <a:latin typeface="Arial" charset="0"/>
                <a:ea typeface="ＭＳ Ｐゴシック" charset="0"/>
              </a:rPr>
              <a:t>TN </a:t>
            </a:r>
          </a:p>
          <a:p>
            <a:pPr algn="l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400">
                <a:solidFill>
                  <a:srgbClr val="FF0912"/>
                </a:solidFill>
                <a:latin typeface="Arial" charset="0"/>
                <a:ea typeface="ＭＳ Ｐゴシック" charset="0"/>
              </a:rPr>
              <a:t>A</a:t>
            </a:r>
            <a:r>
              <a:rPr lang="en-US" sz="2400">
                <a:solidFill>
                  <a:schemeClr val="tx2"/>
                </a:solidFill>
                <a:latin typeface="Arial" charset="0"/>
                <a:ea typeface="ＭＳ Ｐゴシック" charset="0"/>
              </a:rPr>
              <a:t>ge &gt;75 yrs</a:t>
            </a:r>
          </a:p>
          <a:p>
            <a:pPr algn="l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400">
                <a:solidFill>
                  <a:srgbClr val="FF0912"/>
                </a:solidFill>
                <a:latin typeface="Arial" charset="0"/>
                <a:ea typeface="ＭＳ Ｐゴシック" charset="0"/>
              </a:rPr>
              <a:t>D</a:t>
            </a:r>
            <a:r>
              <a:rPr lang="en-US" sz="2400">
                <a:solidFill>
                  <a:schemeClr val="tx2"/>
                </a:solidFill>
                <a:latin typeface="Arial" charset="0"/>
                <a:ea typeface="ＭＳ Ｐゴシック" charset="0"/>
              </a:rPr>
              <a:t>M</a:t>
            </a:r>
          </a:p>
          <a:p>
            <a:pPr algn="l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400">
                <a:solidFill>
                  <a:schemeClr val="tx2"/>
                </a:solidFill>
                <a:latin typeface="Arial" charset="0"/>
                <a:ea typeface="ＭＳ Ｐゴシック" charset="0"/>
              </a:rPr>
              <a:t>Prior </a:t>
            </a:r>
            <a:r>
              <a:rPr lang="en-US" sz="2400">
                <a:solidFill>
                  <a:srgbClr val="FF0912"/>
                </a:solidFill>
                <a:latin typeface="Arial" charset="0"/>
                <a:ea typeface="ＭＳ Ｐゴシック" charset="0"/>
              </a:rPr>
              <a:t>S</a:t>
            </a:r>
            <a:r>
              <a:rPr lang="en-US" sz="2400">
                <a:solidFill>
                  <a:schemeClr val="tx2"/>
                </a:solidFill>
                <a:latin typeface="Arial" charset="0"/>
                <a:ea typeface="ＭＳ Ｐゴシック" charset="0"/>
              </a:rPr>
              <a:t>troke or TIA</a:t>
            </a:r>
          </a:p>
          <a:p>
            <a:pPr algn="l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400">
                <a:solidFill>
                  <a:schemeClr val="tx2"/>
                </a:solidFill>
                <a:latin typeface="Arial" charset="0"/>
                <a:ea typeface="ＭＳ Ｐゴシック" charset="0"/>
              </a:rPr>
              <a:t>Vascular disease</a:t>
            </a:r>
          </a:p>
          <a:p>
            <a:pPr algn="l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400">
                <a:solidFill>
                  <a:schemeClr val="tx2"/>
                </a:solidFill>
                <a:latin typeface="Arial" charset="0"/>
                <a:ea typeface="ＭＳ Ｐゴシック" charset="0"/>
              </a:rPr>
              <a:t>Age 65-74 yrs</a:t>
            </a:r>
          </a:p>
          <a:p>
            <a:pPr algn="l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400">
                <a:solidFill>
                  <a:schemeClr val="tx2"/>
                </a:solidFill>
                <a:latin typeface="Arial" charset="0"/>
                <a:ea typeface="ＭＳ Ｐゴシック" charset="0"/>
              </a:rPr>
              <a:t>Female sex</a:t>
            </a:r>
          </a:p>
          <a:p>
            <a:pPr algn="l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sz="2400">
              <a:solidFill>
                <a:schemeClr val="tx2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0250" name="Rectangle 9"/>
          <p:cNvSpPr>
            <a:spLocks noChangeArrowheads="1"/>
          </p:cNvSpPr>
          <p:nvPr/>
        </p:nvSpPr>
        <p:spPr bwMode="auto">
          <a:xfrm>
            <a:off x="712788" y="445928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endParaRPr lang="en-US" sz="1800">
              <a:solidFill>
                <a:schemeClr val="tx1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0251" name="Rectangle 10"/>
          <p:cNvSpPr>
            <a:spLocks noChangeArrowheads="1"/>
          </p:cNvSpPr>
          <p:nvPr/>
        </p:nvSpPr>
        <p:spPr bwMode="auto">
          <a:xfrm>
            <a:off x="838200" y="4419600"/>
            <a:ext cx="8264525" cy="1236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3600" b="1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rPr>
              <a:t>N=1733		    vs. 	N= 1,084 pts</a:t>
            </a:r>
          </a:p>
          <a:p>
            <a:pPr algn="l">
              <a:lnSpc>
                <a:spcPct val="65000"/>
              </a:lnSpc>
            </a:pPr>
            <a:r>
              <a:rPr lang="en-US" sz="2400" b="1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rPr>
              <a:t>					with afib, not on warfarin</a:t>
            </a:r>
          </a:p>
          <a:p>
            <a:pPr algn="l">
              <a:lnSpc>
                <a:spcPct val="65000"/>
              </a:lnSpc>
            </a:pPr>
            <a:r>
              <a:rPr lang="en-US" sz="2400" b="1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rPr>
              <a:t>					1 year in Euro Heart study</a:t>
            </a:r>
            <a:r>
              <a:rPr lang="en-US" sz="3600" b="1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rPr>
              <a:t> </a:t>
            </a:r>
          </a:p>
        </p:txBody>
      </p:sp>
      <p:sp>
        <p:nvSpPr>
          <p:cNvPr id="10252" name="Rectangle 11"/>
          <p:cNvSpPr>
            <a:spLocks noChangeArrowheads="1"/>
          </p:cNvSpPr>
          <p:nvPr/>
        </p:nvSpPr>
        <p:spPr bwMode="auto">
          <a:xfrm>
            <a:off x="4876800" y="5715000"/>
            <a:ext cx="4044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1800" 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Yip GB, et al. Chest 2010; 137:263-72</a:t>
            </a:r>
          </a:p>
        </p:txBody>
      </p:sp>
      <p:sp>
        <p:nvSpPr>
          <p:cNvPr id="10253" name="Rectangle 12"/>
          <p:cNvSpPr>
            <a:spLocks noChangeArrowheads="1"/>
          </p:cNvSpPr>
          <p:nvPr/>
        </p:nvSpPr>
        <p:spPr bwMode="auto">
          <a:xfrm>
            <a:off x="152400" y="5715000"/>
            <a:ext cx="4311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1800" i="1">
                <a:solidFill>
                  <a:schemeClr val="tx1"/>
                </a:solidFill>
                <a:latin typeface="Arial" charset="0"/>
                <a:ea typeface="ＭＳ Ｐゴシック" charset="0"/>
              </a:rPr>
              <a:t>Gage BF, et al JAMA 2001; 285:2864-70</a:t>
            </a:r>
            <a:endParaRPr lang="en-US" sz="1800">
              <a:solidFill>
                <a:schemeClr val="tx1"/>
              </a:solidFill>
              <a:latin typeface="Arial" charset="0"/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9DA819FE-E5D5-C24B-AA65-D299EC23BF14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90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318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sz="2800" b="1">
                <a:solidFill>
                  <a:srgbClr val="284243"/>
                </a:solidFill>
                <a:latin typeface="Times" charset="0"/>
                <a:ea typeface="ＭＳ Ｐゴシック" charset="0"/>
              </a:rPr>
              <a:t>Promoting Transparent and Actionable Clinical Practice Guidelines: </a:t>
            </a:r>
            <a:r>
              <a:rPr lang="en-US" sz="2800" b="1">
                <a:solidFill>
                  <a:srgbClr val="284243"/>
                </a:solidFill>
                <a:latin typeface="Arial" charset="0"/>
                <a:ea typeface="ＭＳ Ｐゴシック" charset="0"/>
              </a:rPr>
              <a:t>2 needs</a:t>
            </a:r>
            <a:endParaRPr lang="en-US" sz="2400" b="1">
              <a:solidFill>
                <a:srgbClr val="284243"/>
              </a:solidFill>
              <a:latin typeface="Times" charset="0"/>
              <a:ea typeface="ＭＳ Ｐゴシック" charset="0"/>
            </a:endParaRPr>
          </a:p>
        </p:txBody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743200"/>
            <a:ext cx="8305800" cy="4114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400" b="1">
                <a:solidFill>
                  <a:schemeClr val="accent2"/>
                </a:solidFill>
                <a:latin typeface="Times" charset="0"/>
                <a:ea typeface="ＭＳ Ｐゴシック" charset="0"/>
              </a:rPr>
              <a:t>#1</a:t>
            </a:r>
            <a:r>
              <a:rPr lang="en-US" sz="2400" b="1">
                <a:solidFill>
                  <a:srgbClr val="262626"/>
                </a:solidFill>
                <a:latin typeface="Times" charset="0"/>
                <a:ea typeface="ＭＳ Ｐゴシック" charset="0"/>
              </a:rPr>
              <a:t> </a:t>
            </a:r>
            <a:r>
              <a:rPr lang="ja-JP" altLang="en-US" sz="2400" b="1">
                <a:solidFill>
                  <a:srgbClr val="262626"/>
                </a:solidFill>
                <a:latin typeface="Arial" charset="0"/>
                <a:ea typeface="ＭＳ Ｐゴシック" charset="0"/>
              </a:rPr>
              <a:t>“</a:t>
            </a:r>
            <a:r>
              <a:rPr lang="en-US" altLang="ja-JP" sz="2400" b="1">
                <a:solidFill>
                  <a:srgbClr val="262626"/>
                </a:solidFill>
                <a:latin typeface="Times" charset="0"/>
                <a:ea typeface="ＭＳ Ｐゴシック" charset="0"/>
              </a:rPr>
              <a:t>…encourages CPG developers to describe their conflict of interest policies, to disclose potential conflicts of interest, and to describe all funding sources for the development of their CPGs</a:t>
            </a:r>
            <a:r>
              <a:rPr lang="ja-JP" altLang="en-US" sz="2400" b="1">
                <a:solidFill>
                  <a:srgbClr val="262626"/>
                </a:solidFill>
                <a:latin typeface="Arial" charset="0"/>
                <a:ea typeface="ＭＳ Ｐゴシック" charset="0"/>
              </a:rPr>
              <a:t>”</a:t>
            </a:r>
            <a:endParaRPr lang="en-US" altLang="ja-JP" sz="2400" b="1">
              <a:solidFill>
                <a:srgbClr val="262626"/>
              </a:solidFill>
              <a:latin typeface="Times" charset="0"/>
              <a:ea typeface="ＭＳ Ｐゴシック" charset="0"/>
            </a:endParaRPr>
          </a:p>
          <a:p>
            <a:pPr eaLnBrk="1" hangingPunct="1">
              <a:lnSpc>
                <a:spcPct val="155000"/>
              </a:lnSpc>
              <a:buFontTx/>
              <a:buNone/>
            </a:pPr>
            <a:endParaRPr lang="en-US" sz="2400" b="1">
              <a:solidFill>
                <a:srgbClr val="262626"/>
              </a:solidFill>
              <a:latin typeface="Times" charset="0"/>
              <a:ea typeface="ＭＳ Ｐゴシック" charset="0"/>
            </a:endParaRPr>
          </a:p>
          <a:p>
            <a:pPr eaLnBrk="1" hangingPunct="1">
              <a:buFontTx/>
              <a:buNone/>
            </a:pPr>
            <a:r>
              <a:rPr lang="en-US" sz="2400" b="1">
                <a:solidFill>
                  <a:schemeClr val="accent2"/>
                </a:solidFill>
                <a:latin typeface="Times" charset="0"/>
                <a:ea typeface="ＭＳ Ｐゴシック" charset="0"/>
              </a:rPr>
              <a:t>#2</a:t>
            </a:r>
            <a:r>
              <a:rPr lang="en-US" sz="2400" b="1">
                <a:solidFill>
                  <a:srgbClr val="262626"/>
                </a:solidFill>
                <a:latin typeface="Times" charset="0"/>
                <a:ea typeface="ＭＳ Ｐゴシック" charset="0"/>
              </a:rPr>
              <a:t> </a:t>
            </a:r>
            <a:r>
              <a:rPr lang="ja-JP" altLang="en-US" sz="2400" b="1">
                <a:solidFill>
                  <a:srgbClr val="262626"/>
                </a:solidFill>
                <a:latin typeface="Arial" charset="0"/>
                <a:ea typeface="ＭＳ Ｐゴシック" charset="0"/>
              </a:rPr>
              <a:t>“</a:t>
            </a:r>
            <a:r>
              <a:rPr lang="en-US" altLang="ja-JP" sz="2400" b="1">
                <a:solidFill>
                  <a:srgbClr val="262626"/>
                </a:solidFill>
                <a:latin typeface="Times" charset="0"/>
                <a:ea typeface="ＭＳ Ｐゴシック" charset="0"/>
              </a:rPr>
              <a:t>…encourages CPG developers to formulate recommendation statements that are "actionable" and that employ active voice rather than passive voice</a:t>
            </a:r>
            <a:endParaRPr lang="en-US" b="1">
              <a:solidFill>
                <a:srgbClr val="262626"/>
              </a:solidFill>
              <a:latin typeface="Verdana" charset="0"/>
              <a:ea typeface="ＭＳ Ｐゴシック" charset="0"/>
            </a:endParaRPr>
          </a:p>
        </p:txBody>
      </p:sp>
      <p:sp>
        <p:nvSpPr>
          <p:cNvPr id="93189" name="Rectangle 4"/>
          <p:cNvSpPr>
            <a:spLocks/>
          </p:cNvSpPr>
          <p:nvPr/>
        </p:nvSpPr>
        <p:spPr bwMode="auto">
          <a:xfrm>
            <a:off x="381000" y="1219200"/>
            <a:ext cx="84296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228600" indent="-228600" algn="l">
              <a:buFont typeface="Times" charset="0"/>
              <a:buAutoNum type="alphaUcPeriod"/>
            </a:pPr>
            <a:r>
              <a:rPr lang="en-US" sz="3200"/>
              <a:t>Establishing </a:t>
            </a:r>
            <a:r>
              <a:rPr lang="ja-JP" altLang="en-US" sz="3200" i="1">
                <a:latin typeface="Arial" charset="0"/>
              </a:rPr>
              <a:t>“</a:t>
            </a:r>
            <a:r>
              <a:rPr lang="en-US" altLang="ja-JP" sz="3200" i="1"/>
              <a:t>trustworthiness</a:t>
            </a:r>
            <a:r>
              <a:rPr lang="ja-JP" altLang="en-US" sz="3200" i="1">
                <a:latin typeface="Arial" charset="0"/>
              </a:rPr>
              <a:t>”</a:t>
            </a:r>
            <a:r>
              <a:rPr lang="en-US" altLang="ja-JP" sz="3200"/>
              <a:t> of CPG</a:t>
            </a:r>
          </a:p>
          <a:p>
            <a:pPr marL="228600" indent="-228600" algn="l">
              <a:buFont typeface="Times" charset="0"/>
              <a:buAutoNum type="alphaUcPeriod"/>
            </a:pPr>
            <a:r>
              <a:rPr lang="en-US" sz="3200"/>
              <a:t> Promoting actionable CPG</a:t>
            </a:r>
            <a:r>
              <a:rPr lang="ja-JP" altLang="en-US" sz="3200">
                <a:latin typeface="Arial" charset="0"/>
              </a:rPr>
              <a:t>’</a:t>
            </a:r>
            <a:r>
              <a:rPr lang="en-US" altLang="ja-JP" sz="3200"/>
              <a:t>s to be used in CDS</a:t>
            </a:r>
            <a:endParaRPr lang="en-US"/>
          </a:p>
        </p:txBody>
      </p:sp>
      <p:sp>
        <p:nvSpPr>
          <p:cNvPr id="93190" name="Rectangle 5"/>
          <p:cNvSpPr>
            <a:spLocks/>
          </p:cNvSpPr>
          <p:nvPr/>
        </p:nvSpPr>
        <p:spPr bwMode="auto">
          <a:xfrm>
            <a:off x="762000" y="6119813"/>
            <a:ext cx="7794625" cy="738187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800"/>
              <a:t>My plea: get rid of </a:t>
            </a:r>
            <a:r>
              <a:rPr lang="ja-JP" altLang="en-US" sz="2800" b="1" i="1">
                <a:latin typeface="Arial" charset="0"/>
              </a:rPr>
              <a:t>“</a:t>
            </a:r>
            <a:r>
              <a:rPr lang="en-US" altLang="ja-JP" sz="2800" b="1" i="1"/>
              <a:t>consider</a:t>
            </a:r>
            <a:r>
              <a:rPr lang="ja-JP" altLang="en-US" sz="2800" b="1" i="1">
                <a:latin typeface="Arial" charset="0"/>
              </a:rPr>
              <a:t>”</a:t>
            </a:r>
            <a:r>
              <a:rPr lang="en-US" altLang="ja-JP" sz="2800"/>
              <a:t> recommendation</a:t>
            </a:r>
            <a:r>
              <a:rPr lang="en-US" altLang="ja-JP"/>
              <a:t> </a:t>
            </a:r>
            <a:endParaRPr lang="en-US"/>
          </a:p>
        </p:txBody>
      </p:sp>
      <p:sp>
        <p:nvSpPr>
          <p:cNvPr id="93191" name="Rectangle 6"/>
          <p:cNvSpPr>
            <a:spLocks/>
          </p:cNvSpPr>
          <p:nvPr/>
        </p:nvSpPr>
        <p:spPr bwMode="auto">
          <a:xfrm>
            <a:off x="762000" y="4267200"/>
            <a:ext cx="8001000" cy="584200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sz="3200"/>
              <a:t>But who decides who sits at the table??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8A1CA99C-4A08-FB4B-902C-32E354DE9B3F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91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42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sz="2800" b="1">
                <a:solidFill>
                  <a:srgbClr val="284243"/>
                </a:solidFill>
                <a:latin typeface="Times" charset="0"/>
                <a:ea typeface="ＭＳ Ｐゴシック" charset="0"/>
              </a:rPr>
              <a:t>Promoting Transparent and Actionable Clinical Practice Guidelines: </a:t>
            </a:r>
            <a:r>
              <a:rPr lang="en-US" sz="2800" b="1">
                <a:solidFill>
                  <a:srgbClr val="284243"/>
                </a:solidFill>
                <a:latin typeface="Arial" charset="0"/>
                <a:ea typeface="ＭＳ Ｐゴシック" charset="0"/>
              </a:rPr>
              <a:t>2 needs</a:t>
            </a:r>
            <a:endParaRPr lang="en-US" sz="2400" b="1">
              <a:solidFill>
                <a:srgbClr val="284243"/>
              </a:solidFill>
              <a:latin typeface="Times" charset="0"/>
              <a:ea typeface="ＭＳ Ｐゴシック" charset="0"/>
            </a:endParaRPr>
          </a:p>
        </p:txBody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743200"/>
            <a:ext cx="8305800" cy="4114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400" b="1">
                <a:solidFill>
                  <a:schemeClr val="accent2"/>
                </a:solidFill>
                <a:latin typeface="Times" charset="0"/>
                <a:ea typeface="ＭＳ Ｐゴシック" charset="0"/>
              </a:rPr>
              <a:t>#3</a:t>
            </a:r>
            <a:r>
              <a:rPr lang="en-US" sz="2400" b="1">
                <a:solidFill>
                  <a:srgbClr val="262626"/>
                </a:solidFill>
                <a:latin typeface="Times" charset="0"/>
                <a:ea typeface="ＭＳ Ｐゴシック" charset="0"/>
              </a:rPr>
              <a:t> </a:t>
            </a:r>
            <a:r>
              <a:rPr lang="ja-JP" altLang="en-US" sz="2400" b="1">
                <a:solidFill>
                  <a:srgbClr val="262626"/>
                </a:solidFill>
                <a:latin typeface="Arial" charset="0"/>
                <a:ea typeface="ＭＳ Ｐゴシック" charset="0"/>
              </a:rPr>
              <a:t>“</a:t>
            </a:r>
            <a:r>
              <a:rPr lang="en-US" altLang="ja-JP" sz="2400" b="1">
                <a:solidFill>
                  <a:srgbClr val="262626"/>
                </a:solidFill>
                <a:latin typeface="Times" charset="0"/>
                <a:ea typeface="ＭＳ Ｐゴシック" charset="0"/>
              </a:rPr>
              <a:t>avoiding vague or ambiguous recommendation statements (such as "Physicians may offer.." or "When possible..")</a:t>
            </a:r>
          </a:p>
          <a:p>
            <a:pPr eaLnBrk="1" hangingPunct="1">
              <a:lnSpc>
                <a:spcPct val="220000"/>
              </a:lnSpc>
              <a:buFontTx/>
              <a:buNone/>
            </a:pPr>
            <a:endParaRPr lang="en-US" sz="2400" b="1">
              <a:solidFill>
                <a:srgbClr val="262626"/>
              </a:solidFill>
              <a:latin typeface="Times" charset="0"/>
              <a:ea typeface="ＭＳ Ｐゴシック" charset="0"/>
            </a:endParaRPr>
          </a:p>
          <a:p>
            <a:pPr eaLnBrk="1" hangingPunct="1">
              <a:buFontTx/>
              <a:buNone/>
            </a:pPr>
            <a:r>
              <a:rPr lang="en-US" sz="2400" b="1">
                <a:solidFill>
                  <a:schemeClr val="accent2"/>
                </a:solidFill>
                <a:latin typeface="Times" charset="0"/>
                <a:ea typeface="ＭＳ Ｐゴシック" charset="0"/>
              </a:rPr>
              <a:t>#4</a:t>
            </a:r>
            <a:r>
              <a:rPr lang="en-US" sz="2400" b="1">
                <a:solidFill>
                  <a:srgbClr val="262626"/>
                </a:solidFill>
                <a:latin typeface="Times" charset="0"/>
                <a:ea typeface="ＭＳ Ｐゴシック" charset="0"/>
              </a:rPr>
              <a:t> </a:t>
            </a:r>
            <a:r>
              <a:rPr lang="ja-JP" altLang="en-US" sz="2400" b="1">
                <a:solidFill>
                  <a:srgbClr val="262626"/>
                </a:solidFill>
                <a:latin typeface="Arial" charset="0"/>
                <a:ea typeface="ＭＳ Ｐゴシック" charset="0"/>
              </a:rPr>
              <a:t>“</a:t>
            </a:r>
            <a:r>
              <a:rPr lang="en-US" altLang="ja-JP" sz="2400" b="1">
                <a:solidFill>
                  <a:srgbClr val="262626"/>
                </a:solidFill>
                <a:latin typeface="Times" charset="0"/>
                <a:ea typeface="ＭＳ Ｐゴシック" charset="0"/>
              </a:rPr>
              <a:t>…encourages guideline developers to distinguish explicitly between factual statements and recommendations.</a:t>
            </a:r>
            <a:endParaRPr lang="en-US" b="1">
              <a:solidFill>
                <a:srgbClr val="262626"/>
              </a:solidFill>
              <a:latin typeface="Verdana" charset="0"/>
              <a:ea typeface="ＭＳ Ｐゴシック" charset="0"/>
            </a:endParaRPr>
          </a:p>
        </p:txBody>
      </p:sp>
      <p:sp>
        <p:nvSpPr>
          <p:cNvPr id="94213" name="Rectangle 4"/>
          <p:cNvSpPr>
            <a:spLocks/>
          </p:cNvSpPr>
          <p:nvPr/>
        </p:nvSpPr>
        <p:spPr bwMode="auto">
          <a:xfrm>
            <a:off x="381000" y="1295400"/>
            <a:ext cx="84296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228600" indent="-228600" algn="l">
              <a:buFont typeface="Times" charset="0"/>
              <a:buAutoNum type="alphaUcPeriod"/>
            </a:pPr>
            <a:r>
              <a:rPr lang="en-US" sz="3200"/>
              <a:t>Establishing </a:t>
            </a:r>
            <a:r>
              <a:rPr lang="ja-JP" altLang="en-US" sz="3200" i="1">
                <a:latin typeface="Arial" charset="0"/>
              </a:rPr>
              <a:t>“</a:t>
            </a:r>
            <a:r>
              <a:rPr lang="en-US" altLang="ja-JP" sz="3200" i="1"/>
              <a:t>trustworthiness</a:t>
            </a:r>
            <a:r>
              <a:rPr lang="ja-JP" altLang="en-US" sz="3200" i="1">
                <a:latin typeface="Arial" charset="0"/>
              </a:rPr>
              <a:t>”</a:t>
            </a:r>
            <a:r>
              <a:rPr lang="en-US" altLang="ja-JP" sz="3200"/>
              <a:t> of CPG</a:t>
            </a:r>
          </a:p>
          <a:p>
            <a:pPr marL="228600" indent="-228600" algn="l">
              <a:buFont typeface="Times" charset="0"/>
              <a:buAutoNum type="alphaUcPeriod"/>
            </a:pPr>
            <a:r>
              <a:rPr lang="en-US" sz="3200"/>
              <a:t> Promoting actionable CPG</a:t>
            </a:r>
            <a:r>
              <a:rPr lang="ja-JP" altLang="en-US" sz="3200">
                <a:latin typeface="Arial" charset="0"/>
              </a:rPr>
              <a:t>’</a:t>
            </a:r>
            <a:r>
              <a:rPr lang="en-US" altLang="ja-JP" sz="3200"/>
              <a:t>s to be used in CDS</a:t>
            </a:r>
            <a:endParaRPr lang="en-US"/>
          </a:p>
        </p:txBody>
      </p:sp>
      <p:sp>
        <p:nvSpPr>
          <p:cNvPr id="94214" name="Rectangle 5"/>
          <p:cNvSpPr>
            <a:spLocks/>
          </p:cNvSpPr>
          <p:nvPr/>
        </p:nvSpPr>
        <p:spPr bwMode="auto">
          <a:xfrm>
            <a:off x="327025" y="5486400"/>
            <a:ext cx="8816975" cy="1077913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200"/>
              <a:t>Agree - but how about a step further…</a:t>
            </a:r>
          </a:p>
          <a:p>
            <a:r>
              <a:rPr lang="en-US" sz="3200"/>
              <a:t>give the data NNT/NNH in the recommendation</a:t>
            </a:r>
            <a:endParaRPr lang="en-US"/>
          </a:p>
        </p:txBody>
      </p:sp>
      <p:sp>
        <p:nvSpPr>
          <p:cNvPr id="94215" name="Rectangle 6"/>
          <p:cNvSpPr>
            <a:spLocks/>
          </p:cNvSpPr>
          <p:nvPr/>
        </p:nvSpPr>
        <p:spPr bwMode="auto">
          <a:xfrm>
            <a:off x="533400" y="3657600"/>
            <a:ext cx="8382000" cy="523875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sz="2800"/>
              <a:t>Yes, and give clear drug/dosing recommendations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9BE2FEAC-BFBE-BD4E-BA1C-C99CBA4AE045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92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5235" name="Rectangle 1026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1143000"/>
          </a:xfrm>
        </p:spPr>
        <p:txBody>
          <a:bodyPr/>
          <a:lstStyle/>
          <a:p>
            <a:pPr eaLnBrk="1" hangingPunct="1">
              <a:lnSpc>
                <a:spcPct val="85000"/>
              </a:lnSpc>
            </a:pPr>
            <a:r>
              <a:rPr lang="en-US" sz="4000">
                <a:latin typeface="Times" charset="0"/>
                <a:ea typeface="ＭＳ Ｐゴシック" charset="0"/>
              </a:rPr>
              <a:t>Kudos to USPSTF (AHRQ)….</a:t>
            </a:r>
            <a:br>
              <a:rPr lang="en-US" sz="4000">
                <a:latin typeface="Times" charset="0"/>
                <a:ea typeface="ＭＳ Ｐゴシック" charset="0"/>
              </a:rPr>
            </a:br>
            <a:r>
              <a:rPr lang="en-US" sz="4000">
                <a:latin typeface="Times" charset="0"/>
                <a:ea typeface="ＭＳ Ｐゴシック" charset="0"/>
              </a:rPr>
              <a:t>They got the </a:t>
            </a:r>
            <a:r>
              <a:rPr lang="ja-JP" altLang="en-US" sz="4000">
                <a:latin typeface="Arial" charset="0"/>
                <a:ea typeface="ＭＳ Ｐゴシック" charset="0"/>
              </a:rPr>
              <a:t>“</a:t>
            </a:r>
            <a:r>
              <a:rPr lang="en-US" altLang="ja-JP" sz="4000">
                <a:latin typeface="Times" charset="0"/>
                <a:ea typeface="ＭＳ Ｐゴシック" charset="0"/>
              </a:rPr>
              <a:t>guideline thing</a:t>
            </a:r>
            <a:r>
              <a:rPr lang="ja-JP" altLang="en-US" sz="4000">
                <a:latin typeface="Arial" charset="0"/>
                <a:ea typeface="ＭＳ Ｐゴシック" charset="0"/>
              </a:rPr>
              <a:t>”</a:t>
            </a:r>
            <a:r>
              <a:rPr lang="en-US" altLang="ja-JP" sz="4000">
                <a:latin typeface="Times" charset="0"/>
                <a:ea typeface="ＭＳ Ｐゴシック" charset="0"/>
              </a:rPr>
              <a:t> right</a:t>
            </a:r>
            <a:endParaRPr lang="en-US">
              <a:latin typeface="Times" charset="0"/>
              <a:ea typeface="ＭＳ Ｐゴシック" charset="0"/>
            </a:endParaRPr>
          </a:p>
        </p:txBody>
      </p:sp>
      <p:sp>
        <p:nvSpPr>
          <p:cNvPr id="95236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09600" y="1905000"/>
            <a:ext cx="7772400" cy="4114800"/>
          </a:xfrm>
        </p:spPr>
        <p:txBody>
          <a:bodyPr/>
          <a:lstStyle/>
          <a:p>
            <a:pPr eaLnBrk="1" hangingPunct="1"/>
            <a:r>
              <a:rPr lang="en-US">
                <a:latin typeface="Tahoma" charset="0"/>
                <a:ea typeface="ＭＳ Ｐゴシック" charset="0"/>
              </a:rPr>
              <a:t>An excellent read….</a:t>
            </a:r>
            <a:endParaRPr lang="en-US">
              <a:latin typeface="Times" charset="0"/>
              <a:ea typeface="ＭＳ Ｐゴシック" charset="0"/>
            </a:endParaRPr>
          </a:p>
        </p:txBody>
      </p:sp>
      <p:sp>
        <p:nvSpPr>
          <p:cNvPr id="95237" name="Rectangle 1028"/>
          <p:cNvSpPr>
            <a:spLocks/>
          </p:cNvSpPr>
          <p:nvPr/>
        </p:nvSpPr>
        <p:spPr bwMode="auto">
          <a:xfrm>
            <a:off x="295275" y="2819400"/>
            <a:ext cx="8524875" cy="2041525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i="1">
                <a:latin typeface="Times" charset="0"/>
              </a:rPr>
              <a:t>The Anatomy of a US Preventive Services Task</a:t>
            </a:r>
          </a:p>
          <a:p>
            <a:r>
              <a:rPr lang="en-US" sz="3200" i="1">
                <a:latin typeface="Times" charset="0"/>
              </a:rPr>
              <a:t>Force Recommendation: Lipid Screening for</a:t>
            </a:r>
          </a:p>
          <a:p>
            <a:r>
              <a:rPr lang="en-US" sz="3200" i="1">
                <a:latin typeface="Times" charset="0"/>
              </a:rPr>
              <a:t>Children and Adolescents. Grossman DC, et al. </a:t>
            </a:r>
          </a:p>
          <a:p>
            <a:r>
              <a:rPr lang="en-US" sz="3200" i="1">
                <a:latin typeface="Times" charset="0"/>
              </a:rPr>
              <a:t>Arch Pediatric Adolesc Med 2011; 165 (3): 205-10</a:t>
            </a:r>
            <a:endParaRPr lang="en-US" sz="3200">
              <a:latin typeface="Times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752600"/>
            <a:ext cx="7772400" cy="1143000"/>
          </a:xfrm>
          <a:noFill/>
        </p:spPr>
        <p:txBody>
          <a:bodyPr/>
          <a:lstStyle/>
          <a:p>
            <a:r>
              <a:rPr lang="en-US" i="1">
                <a:latin typeface="Tahoma" charset="0"/>
                <a:ea typeface="ＭＳ Ｐゴシック" charset="0"/>
              </a:rPr>
              <a:t>Thank you for time and consideration!!!</a:t>
            </a:r>
            <a:endParaRPr lang="en-US">
              <a:latin typeface="Times" charset="0"/>
              <a:ea typeface="ＭＳ Ｐゴシック" charset="0"/>
            </a:endParaRPr>
          </a:p>
        </p:txBody>
      </p:sp>
      <p:sp>
        <p:nvSpPr>
          <p:cNvPr id="96259" name="Rectangle 3"/>
          <p:cNvSpPr>
            <a:spLocks/>
          </p:cNvSpPr>
          <p:nvPr/>
        </p:nvSpPr>
        <p:spPr bwMode="auto">
          <a:xfrm>
            <a:off x="3276600" y="4191000"/>
            <a:ext cx="1841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 sz="2800">
              <a:latin typeface="Georgia" charset="0"/>
            </a:endParaRPr>
          </a:p>
        </p:txBody>
      </p:sp>
      <p:sp>
        <p:nvSpPr>
          <p:cNvPr id="96260" name="Rectangle 4"/>
          <p:cNvSpPr>
            <a:spLocks/>
          </p:cNvSpPr>
          <p:nvPr/>
        </p:nvSpPr>
        <p:spPr bwMode="auto">
          <a:xfrm>
            <a:off x="749300" y="4114800"/>
            <a:ext cx="77470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800" b="1">
                <a:latin typeface="Garamond" charset="0"/>
              </a:rPr>
              <a:t>R. Dachs -  </a:t>
            </a:r>
            <a:r>
              <a:rPr lang="en-US" sz="2800" b="1">
                <a:solidFill>
                  <a:schemeClr val="tx1"/>
                </a:solidFill>
                <a:latin typeface="Garamond" charset="0"/>
              </a:rPr>
              <a:t>Contact info: </a:t>
            </a:r>
            <a:r>
              <a:rPr lang="en-US" sz="2800" b="1">
                <a:solidFill>
                  <a:schemeClr val="tx1"/>
                </a:solidFill>
                <a:latin typeface="Garamond" charset="0"/>
                <a:hlinkClick r:id="rId2"/>
              </a:rPr>
              <a:t>dachsmd@aol.com</a:t>
            </a:r>
            <a:endParaRPr lang="en-US" sz="2800" b="1">
              <a:latin typeface="Garamond" charset="0"/>
            </a:endParaRPr>
          </a:p>
          <a:p>
            <a:r>
              <a:rPr lang="en-US" sz="2800" b="1">
                <a:latin typeface="Garamond" charset="0"/>
              </a:rPr>
              <a:t>M. Graber - Contact info: </a:t>
            </a:r>
            <a:r>
              <a:rPr lang="en-US" sz="2800" b="1">
                <a:solidFill>
                  <a:schemeClr val="hlink"/>
                </a:solidFill>
                <a:latin typeface="Garamond" charset="0"/>
              </a:rPr>
              <a:t>markgraber@gmail.com</a:t>
            </a:r>
            <a:endParaRPr lang="en-US" sz="2800">
              <a:latin typeface="Garamond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25774EE1-ED9F-CC48-8A39-4B12749E4B64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94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728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>
              <a:lnSpc>
                <a:spcPct val="85000"/>
              </a:lnSpc>
            </a:pPr>
            <a:r>
              <a:rPr lang="en-US" u="sng">
                <a:latin typeface="Times" charset="0"/>
                <a:ea typeface="ＭＳ Ｐゴシック" charset="0"/>
              </a:rPr>
              <a:t>#1 Bonus topic: EHR/CPOE</a:t>
            </a:r>
            <a:r>
              <a:rPr lang="en-US">
                <a:latin typeface="Times" charset="0"/>
                <a:ea typeface="ＭＳ Ｐゴシック" charset="0"/>
              </a:rPr>
              <a:t> </a:t>
            </a:r>
          </a:p>
        </p:txBody>
      </p:sp>
      <p:sp>
        <p:nvSpPr>
          <p:cNvPr id="97284" name="Rectangle 4"/>
          <p:cNvSpPr>
            <a:spLocks/>
          </p:cNvSpPr>
          <p:nvPr/>
        </p:nvSpPr>
        <p:spPr bwMode="auto">
          <a:xfrm>
            <a:off x="0" y="914400"/>
            <a:ext cx="9144000" cy="579438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200">
                <a:solidFill>
                  <a:schemeClr val="tx2"/>
                </a:solidFill>
                <a:latin typeface="Times" charset="0"/>
                <a:ea typeface="ＭＳ Ｐゴシック" charset="0"/>
                <a:cs typeface="ＭＳ Ｐゴシック" charset="0"/>
              </a:rPr>
              <a:t>and is being </a:t>
            </a:r>
            <a:r>
              <a:rPr lang="ja-JP" altLang="en-US" sz="32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3200">
                <a:solidFill>
                  <a:schemeClr val="tx2"/>
                </a:solidFill>
                <a:latin typeface="Times" charset="0"/>
                <a:ea typeface="ＭＳ Ｐゴシック" charset="0"/>
                <a:cs typeface="ＭＳ Ｐゴシック" charset="0"/>
              </a:rPr>
              <a:t>electronic</a:t>
            </a:r>
            <a:r>
              <a:rPr lang="ja-JP" altLang="en-US" sz="32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sz="3200">
                <a:solidFill>
                  <a:schemeClr val="tx2"/>
                </a:solidFill>
                <a:latin typeface="Times" charset="0"/>
                <a:ea typeface="ＭＳ Ｐゴシック" charset="0"/>
                <a:cs typeface="ＭＳ Ｐゴシック" charset="0"/>
              </a:rPr>
              <a:t> really helping my patients?</a:t>
            </a:r>
            <a:endParaRPr lang="en-US" sz="4400">
              <a:solidFill>
                <a:schemeClr val="tx2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97285" name="Picture 8" descr="IMG_1122.JPG                                                   0008E1E3Macintosh HD                   7C263227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752600"/>
            <a:ext cx="7391400" cy="511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DFC1D55D-A37E-764F-BE16-099681B3E1D5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95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830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>
              <a:lnSpc>
                <a:spcPct val="85000"/>
              </a:lnSpc>
            </a:pPr>
            <a:r>
              <a:rPr lang="en-US" u="sng">
                <a:latin typeface="Times" charset="0"/>
                <a:ea typeface="ＭＳ Ｐゴシック" charset="0"/>
              </a:rPr>
              <a:t>Bonus topic: EHR/CPOE</a:t>
            </a:r>
            <a:r>
              <a:rPr lang="en-US">
                <a:latin typeface="Times" charset="0"/>
                <a:ea typeface="ＭＳ Ｐゴシック" charset="0"/>
              </a:rPr>
              <a:t> </a:t>
            </a:r>
          </a:p>
        </p:txBody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458200" cy="4724400"/>
          </a:xfrm>
        </p:spPr>
        <p:txBody>
          <a:bodyPr/>
          <a:lstStyle/>
          <a:p>
            <a:pPr eaLnBrk="1" hangingPunct="1"/>
            <a:r>
              <a:rPr lang="en-US">
                <a:latin typeface="Tahoma" charset="0"/>
                <a:ea typeface="ＭＳ Ｐゴシック" charset="0"/>
              </a:rPr>
              <a:t>Case #1: Electronic prescribing</a:t>
            </a:r>
          </a:p>
          <a:p>
            <a:pPr eaLnBrk="1" hangingPunct="1">
              <a:lnSpc>
                <a:spcPct val="45000"/>
              </a:lnSpc>
              <a:buFontTx/>
              <a:buNone/>
            </a:pPr>
            <a:endParaRPr lang="en-US">
              <a:latin typeface="Tahoma" charset="0"/>
              <a:ea typeface="ＭＳ Ｐゴシック" charset="0"/>
            </a:endParaRPr>
          </a:p>
          <a:p>
            <a:pPr eaLnBrk="1" hangingPunct="1"/>
            <a:r>
              <a:rPr lang="en-US">
                <a:latin typeface="Tahoma" charset="0"/>
                <a:ea typeface="ＭＳ Ｐゴシック" charset="0"/>
              </a:rPr>
              <a:t>Methods: 3,898 computer-generated Rx</a:t>
            </a:r>
            <a:r>
              <a:rPr lang="ja-JP" altLang="en-US">
                <a:latin typeface="Arial" charset="0"/>
                <a:ea typeface="ＭＳ Ｐゴシック" charset="0"/>
              </a:rPr>
              <a:t>’</a:t>
            </a:r>
            <a:r>
              <a:rPr lang="en-US" altLang="ja-JP">
                <a:latin typeface="Tahoma" charset="0"/>
                <a:ea typeface="ＭＳ Ｐゴシック" charset="0"/>
              </a:rPr>
              <a:t>s</a:t>
            </a:r>
          </a:p>
          <a:p>
            <a:pPr lvl="1" eaLnBrk="1" hangingPunct="1">
              <a:lnSpc>
                <a:spcPct val="75000"/>
              </a:lnSpc>
            </a:pPr>
            <a:r>
              <a:rPr lang="en-US">
                <a:latin typeface="Tahoma" charset="0"/>
                <a:ea typeface="ＭＳ Ｐゴシック" charset="0"/>
              </a:rPr>
              <a:t>obtained from outpt. Pharmacies, in 3 states</a:t>
            </a:r>
          </a:p>
          <a:p>
            <a:pPr eaLnBrk="1" hangingPunct="1"/>
            <a:r>
              <a:rPr lang="en-US">
                <a:latin typeface="Tahoma" charset="0"/>
                <a:ea typeface="ＭＳ Ｐゴシック" charset="0"/>
              </a:rPr>
              <a:t>Results: 452 errors (11.6%) </a:t>
            </a:r>
            <a:r>
              <a:rPr lang="en-US" sz="2800" b="1">
                <a:solidFill>
                  <a:srgbClr val="D90416"/>
                </a:solidFill>
                <a:latin typeface="Tahoma" charset="0"/>
                <a:ea typeface="ＭＳ Ｐゴシック" charset="0"/>
              </a:rPr>
              <a:t>Range 5-37%</a:t>
            </a:r>
            <a:endParaRPr lang="en-US">
              <a:latin typeface="Tahoma" charset="0"/>
              <a:ea typeface="ＭＳ Ｐゴシック" charset="0"/>
            </a:endParaRPr>
          </a:p>
          <a:p>
            <a:pPr lvl="1" eaLnBrk="1" hangingPunct="1"/>
            <a:r>
              <a:rPr lang="en-US">
                <a:latin typeface="Tahoma" charset="0"/>
                <a:ea typeface="ＭＳ Ｐゴシック" charset="0"/>
              </a:rPr>
              <a:t>275 (60.8%) were omissions (no big deal)</a:t>
            </a:r>
          </a:p>
          <a:p>
            <a:pPr lvl="1" eaLnBrk="1" hangingPunct="1">
              <a:lnSpc>
                <a:spcPct val="85000"/>
              </a:lnSpc>
            </a:pPr>
            <a:r>
              <a:rPr lang="en-US">
                <a:latin typeface="Tahoma" charset="0"/>
                <a:ea typeface="ＭＳ Ｐゴシック" charset="0"/>
              </a:rPr>
              <a:t>163 (35%) were potential ADE</a:t>
            </a:r>
            <a:r>
              <a:rPr lang="ja-JP" altLang="en-US">
                <a:latin typeface="Arial" charset="0"/>
                <a:ea typeface="ＭＳ Ｐゴシック" charset="0"/>
              </a:rPr>
              <a:t>’</a:t>
            </a:r>
            <a:r>
              <a:rPr lang="en-US" altLang="ja-JP">
                <a:latin typeface="Tahoma" charset="0"/>
                <a:ea typeface="ＭＳ Ｐゴシック" charset="0"/>
              </a:rPr>
              <a:t>s (a big deal)</a:t>
            </a:r>
            <a:endParaRPr lang="en-US">
              <a:latin typeface="Times" charset="0"/>
              <a:ea typeface="ＭＳ Ｐゴシック" charset="0"/>
            </a:endParaRPr>
          </a:p>
        </p:txBody>
      </p:sp>
      <p:sp>
        <p:nvSpPr>
          <p:cNvPr id="98309" name="Rectangle 4"/>
          <p:cNvSpPr>
            <a:spLocks/>
          </p:cNvSpPr>
          <p:nvPr/>
        </p:nvSpPr>
        <p:spPr bwMode="auto">
          <a:xfrm>
            <a:off x="0" y="914400"/>
            <a:ext cx="9144000" cy="579438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200">
                <a:solidFill>
                  <a:schemeClr val="tx2"/>
                </a:solidFill>
                <a:latin typeface="Times" charset="0"/>
                <a:ea typeface="ＭＳ Ｐゴシック" charset="0"/>
                <a:cs typeface="ＭＳ Ｐゴシック" charset="0"/>
              </a:rPr>
              <a:t>and is being </a:t>
            </a:r>
            <a:r>
              <a:rPr lang="ja-JP" altLang="en-US" sz="32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3200">
                <a:solidFill>
                  <a:schemeClr val="tx2"/>
                </a:solidFill>
                <a:latin typeface="Times" charset="0"/>
                <a:ea typeface="ＭＳ Ｐゴシック" charset="0"/>
                <a:cs typeface="ＭＳ Ｐゴシック" charset="0"/>
              </a:rPr>
              <a:t>electronic</a:t>
            </a:r>
            <a:r>
              <a:rPr lang="ja-JP" altLang="en-US" sz="32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sz="3200">
                <a:solidFill>
                  <a:schemeClr val="tx2"/>
                </a:solidFill>
                <a:latin typeface="Times" charset="0"/>
                <a:ea typeface="ＭＳ Ｐゴシック" charset="0"/>
                <a:cs typeface="ＭＳ Ｐゴシック" charset="0"/>
              </a:rPr>
              <a:t> really helping my patients?</a:t>
            </a:r>
            <a:endParaRPr lang="en-US" sz="4400">
              <a:solidFill>
                <a:schemeClr val="tx2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8310" name="Rectangle 5"/>
          <p:cNvSpPr>
            <a:spLocks/>
          </p:cNvSpPr>
          <p:nvPr/>
        </p:nvSpPr>
        <p:spPr bwMode="auto">
          <a:xfrm>
            <a:off x="685800" y="5181600"/>
            <a:ext cx="84582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n-US" sz="2000" i="1">
                <a:solidFill>
                  <a:schemeClr val="tx1"/>
                </a:solidFill>
                <a:latin typeface="Times" charset="0"/>
                <a:ea typeface="ＭＳ Ｐゴシック" charset="0"/>
              </a:rPr>
              <a:t>Errors associated with outpatient computerized prescribing systems. </a:t>
            </a:r>
          </a:p>
          <a:p>
            <a:pPr algn="r"/>
            <a:r>
              <a:rPr lang="en-US" sz="2000" i="1">
                <a:solidFill>
                  <a:schemeClr val="tx1"/>
                </a:solidFill>
                <a:latin typeface="Times" charset="0"/>
                <a:ea typeface="ＭＳ Ｐゴシック" charset="0"/>
              </a:rPr>
              <a:t>Nanji KC,et al.</a:t>
            </a:r>
            <a:r>
              <a:rPr lang="en-US" sz="2000" i="1" u="sng">
                <a:solidFill>
                  <a:schemeClr val="tx1"/>
                </a:solidFill>
                <a:latin typeface="Times" charset="0"/>
                <a:ea typeface="ＭＳ Ｐゴシック" charset="0"/>
              </a:rPr>
              <a:t> </a:t>
            </a:r>
            <a:r>
              <a:rPr lang="en-US" sz="2000" i="1">
                <a:solidFill>
                  <a:schemeClr val="tx1"/>
                </a:solidFill>
                <a:latin typeface="Times" charset="0"/>
                <a:ea typeface="ＭＳ Ｐゴシック" charset="0"/>
              </a:rPr>
              <a:t>.J Am Med Inform Assoc. 2011 Jun 29. [Epub ahead of print</a:t>
            </a:r>
            <a:r>
              <a:rPr lang="en-US" sz="2000" i="1">
                <a:solidFill>
                  <a:schemeClr val="tx1"/>
                </a:solidFill>
                <a:latin typeface="ArialMT" charset="0"/>
                <a:ea typeface="ＭＳ Ｐゴシック" charset="0"/>
              </a:rPr>
              <a:t>]</a:t>
            </a:r>
            <a:endParaRPr lang="en-US" sz="2400" i="1">
              <a:latin typeface="Times" charset="0"/>
              <a:ea typeface="ＭＳ Ｐゴシック" charset="0"/>
            </a:endParaRPr>
          </a:p>
        </p:txBody>
      </p:sp>
      <p:sp>
        <p:nvSpPr>
          <p:cNvPr id="98311" name="Rectangle 6"/>
          <p:cNvSpPr>
            <a:spLocks/>
          </p:cNvSpPr>
          <p:nvPr/>
        </p:nvSpPr>
        <p:spPr bwMode="auto">
          <a:xfrm>
            <a:off x="0" y="6035675"/>
            <a:ext cx="9144000" cy="708025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US" sz="2000"/>
              <a:t>No difference in rates of ADE</a:t>
            </a:r>
            <a:r>
              <a:rPr lang="ja-JP" altLang="en-US" sz="2000">
                <a:latin typeface="Arial" charset="0"/>
              </a:rPr>
              <a:t>’</a:t>
            </a:r>
            <a:r>
              <a:rPr lang="en-US" altLang="ja-JP" sz="2000"/>
              <a:t>s in hand-written vs. computerized Rx</a:t>
            </a:r>
            <a:r>
              <a:rPr lang="ja-JP" altLang="en-US" sz="2000">
                <a:latin typeface="Arial" charset="0"/>
              </a:rPr>
              <a:t>’</a:t>
            </a:r>
            <a:r>
              <a:rPr lang="en-US" altLang="ja-JP" sz="2000"/>
              <a:t>s</a:t>
            </a:r>
          </a:p>
          <a:p>
            <a:pPr algn="l"/>
            <a:r>
              <a:rPr lang="en-US" sz="2000"/>
              <a:t>			      Gandhi TK, et al. NEJM 2003; 348: 1556-64.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B47F1D04-B99D-9740-AF49-F8027F0F345C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96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76400"/>
            <a:ext cx="87630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en-US">
              <a:latin typeface="Tahoma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Methods: NAMCS and NHAMCS 2005-07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255,402 ambulatory visits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Analyzed 20 previously developed quality measures</a:t>
            </a:r>
          </a:p>
          <a:p>
            <a:pPr lvl="1" eaLnBrk="1" hangingPunct="1">
              <a:lnSpc>
                <a:spcPct val="40000"/>
              </a:lnSpc>
            </a:pPr>
            <a:endParaRPr lang="en-US">
              <a:latin typeface="Tahoma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Results: EHR used in 30% of 1.1 billion visits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Clinical Decision Support (CDS) in 57% of these</a:t>
            </a:r>
          </a:p>
          <a:p>
            <a:pPr lvl="2" eaLnBrk="1" hangingPunct="1">
              <a:lnSpc>
                <a:spcPct val="90000"/>
              </a:lnSpc>
              <a:buFontTx/>
              <a:buNone/>
            </a:pPr>
            <a:r>
              <a:rPr lang="en-US" b="1" i="1">
                <a:solidFill>
                  <a:srgbClr val="D90416"/>
                </a:solidFill>
                <a:latin typeface="Tahoma" charset="0"/>
                <a:ea typeface="ＭＳ Ｐゴシック" charset="0"/>
              </a:rPr>
              <a:t>Only 1 of 20 indicators was greater in EHR with CDS visits  (lack of routine EKG in low-risk pts)</a:t>
            </a:r>
            <a:endParaRPr lang="en-US">
              <a:latin typeface="Times" charset="0"/>
              <a:ea typeface="ＭＳ Ｐゴシック" charset="0"/>
            </a:endParaRPr>
          </a:p>
        </p:txBody>
      </p:sp>
      <p:sp>
        <p:nvSpPr>
          <p:cNvPr id="99332" name="Rectangle 7"/>
          <p:cNvSpPr>
            <a:spLocks noGrp="1" noChangeArrowheads="1"/>
          </p:cNvSpPr>
          <p:nvPr>
            <p:ph type="title"/>
          </p:nvPr>
        </p:nvSpPr>
        <p:spPr>
          <a:xfrm>
            <a:off x="228600" y="914400"/>
            <a:ext cx="8686800" cy="1143000"/>
          </a:xfrm>
        </p:spPr>
        <p:txBody>
          <a:bodyPr/>
          <a:lstStyle/>
          <a:p>
            <a:pPr eaLnBrk="1" hangingPunct="1"/>
            <a:r>
              <a:rPr lang="en-US" sz="2400" i="1">
                <a:latin typeface="Times" charset="0"/>
                <a:ea typeface="ＭＳ Ｐゴシック" charset="0"/>
              </a:rPr>
              <a:t>Electronic Health Records and Clinical Decision Support Systems. Romano MJ, et al. Arch Intern Med 2011 171: 897-903.</a:t>
            </a:r>
            <a:endParaRPr lang="en-US" sz="2400">
              <a:latin typeface="Times" charset="0"/>
              <a:ea typeface="ＭＳ Ｐゴシック" charset="0"/>
            </a:endParaRPr>
          </a:p>
        </p:txBody>
      </p:sp>
      <p:sp>
        <p:nvSpPr>
          <p:cNvPr id="99333" name="Rectangle 8"/>
          <p:cNvSpPr>
            <a:spLocks/>
          </p:cNvSpPr>
          <p:nvPr/>
        </p:nvSpPr>
        <p:spPr bwMode="auto">
          <a:xfrm>
            <a:off x="457200" y="152400"/>
            <a:ext cx="811847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3600"/>
              <a:t>EHR:</a:t>
            </a:r>
            <a:r>
              <a:rPr lang="en-US"/>
              <a:t> </a:t>
            </a:r>
            <a:r>
              <a:rPr lang="en-US" sz="3200">
                <a:solidFill>
                  <a:schemeClr val="tx1"/>
                </a:solidFill>
                <a:latin typeface="Tahoma" charset="0"/>
                <a:ea typeface="ＭＳ Ｐゴシック" charset="0"/>
              </a:rPr>
              <a:t>Case #2: Quality indicators:outpatient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fld id="{1945DCC8-B0CD-7841-B912-591B1BFA1480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/>
              <a:t>97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035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676400"/>
            <a:ext cx="87630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en-US">
              <a:latin typeface="Tahoma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Methods: Compared 2086 US hospitals, 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No EHR vs. Basic EHR vs. advanced EHR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On 17 performance measures (AMI, CHF, CAP)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2003-2006</a:t>
            </a:r>
          </a:p>
          <a:p>
            <a:pPr lvl="1" eaLnBrk="1" hangingPunct="1">
              <a:lnSpc>
                <a:spcPct val="40000"/>
              </a:lnSpc>
            </a:pPr>
            <a:endParaRPr lang="en-US">
              <a:latin typeface="Tahoma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Results: No clear relationship between the use of EHR and improvement in quality measures</a:t>
            </a:r>
          </a:p>
          <a:p>
            <a:pPr lvl="2" eaLnBrk="1" hangingPunct="1">
              <a:lnSpc>
                <a:spcPct val="90000"/>
              </a:lnSpc>
              <a:buFontTx/>
              <a:buNone/>
            </a:pPr>
            <a:endParaRPr lang="en-US">
              <a:latin typeface="Times" charset="0"/>
              <a:ea typeface="ＭＳ Ｐゴシック" charset="0"/>
            </a:endParaRPr>
          </a:p>
        </p:txBody>
      </p:sp>
      <p:sp>
        <p:nvSpPr>
          <p:cNvPr id="100356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914400"/>
            <a:ext cx="8686800" cy="1143000"/>
          </a:xfrm>
        </p:spPr>
        <p:txBody>
          <a:bodyPr/>
          <a:lstStyle/>
          <a:p>
            <a:pPr eaLnBrk="1" hangingPunct="1"/>
            <a:r>
              <a:rPr lang="en-US" sz="2400" i="1">
                <a:latin typeface="Times" charset="0"/>
                <a:ea typeface="ＭＳ Ｐゴシック" charset="0"/>
              </a:rPr>
              <a:t>Electronic Health Record adoption and quality improvement in US Hospitals. Jones SS, et al. Am J Man Care 2010; 16: SP64</a:t>
            </a:r>
            <a:endParaRPr lang="en-US" sz="2400">
              <a:latin typeface="Times" charset="0"/>
              <a:ea typeface="ＭＳ Ｐゴシック" charset="0"/>
            </a:endParaRPr>
          </a:p>
        </p:txBody>
      </p:sp>
      <p:sp>
        <p:nvSpPr>
          <p:cNvPr id="100357" name="Rectangle 4"/>
          <p:cNvSpPr>
            <a:spLocks/>
          </p:cNvSpPr>
          <p:nvPr/>
        </p:nvSpPr>
        <p:spPr bwMode="auto">
          <a:xfrm>
            <a:off x="457200" y="152400"/>
            <a:ext cx="785495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3600"/>
              <a:t>EHR:</a:t>
            </a:r>
            <a:r>
              <a:rPr lang="en-US"/>
              <a:t> </a:t>
            </a:r>
            <a:r>
              <a:rPr lang="en-US" sz="3200">
                <a:solidFill>
                  <a:schemeClr val="tx1"/>
                </a:solidFill>
                <a:latin typeface="Tahoma" charset="0"/>
                <a:ea typeface="ＭＳ Ｐゴシック" charset="0"/>
              </a:rPr>
              <a:t>Case #3: Quality indicators:inpatient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Number Placeholder 5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algn="r"/>
            <a:fld id="{1C358518-5393-A346-B4E1-44FE1F3FF824}" type="slidenum">
              <a:rPr lang="en-US" sz="1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pPr algn="r"/>
              <a:t>98</a:t>
            </a:fld>
            <a:endParaRPr lang="en-US" sz="1400">
              <a:solidFill>
                <a:schemeClr val="tx1"/>
              </a:solidFill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1379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447800"/>
            <a:ext cx="8686800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en-US">
              <a:latin typeface="Tahoma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Methods: Retrospective analysis 46 primary care sites in Cleveland area 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Reviewed  (4) diabetes care and (5) outcomes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24,547 EHR pts. vs. 2,660 paper-based practices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7/07 - 6/10</a:t>
            </a:r>
          </a:p>
          <a:p>
            <a:pPr lvl="1" eaLnBrk="1" hangingPunct="1">
              <a:lnSpc>
                <a:spcPct val="40000"/>
              </a:lnSpc>
            </a:pPr>
            <a:endParaRPr lang="en-US">
              <a:latin typeface="Tahoma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Results: EHR had greater adherence to DM care measures and improved outcomes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Times" charset="0"/>
                <a:ea typeface="ＭＳ Ｐゴシック" charset="0"/>
              </a:rPr>
              <a:t>Note: the </a:t>
            </a:r>
            <a:r>
              <a:rPr lang="ja-JP" altLang="en-US" b="1" i="1">
                <a:latin typeface="Times" charset="0"/>
                <a:ea typeface="ＭＳ Ｐゴシック" charset="0"/>
              </a:rPr>
              <a:t>“</a:t>
            </a:r>
            <a:r>
              <a:rPr lang="en-US" b="1" i="1">
                <a:latin typeface="Times" charset="0"/>
                <a:ea typeface="ＭＳ Ｐゴシック" charset="0"/>
              </a:rPr>
              <a:t>outcomes</a:t>
            </a:r>
            <a:r>
              <a:rPr lang="ja-JP" altLang="en-US" b="1" i="1">
                <a:latin typeface="Times" charset="0"/>
                <a:ea typeface="ＭＳ Ｐゴシック" charset="0"/>
              </a:rPr>
              <a:t>”</a:t>
            </a:r>
            <a:r>
              <a:rPr lang="en-US">
                <a:latin typeface="Times" charset="0"/>
                <a:ea typeface="ＭＳ Ｐゴシック" charset="0"/>
              </a:rPr>
              <a:t> were intermediate (DOE</a:t>
            </a:r>
            <a:r>
              <a:rPr lang="ja-JP" altLang="en-US">
                <a:latin typeface="Times" charset="0"/>
                <a:ea typeface="ＭＳ Ｐゴシック" charset="0"/>
              </a:rPr>
              <a:t>’</a:t>
            </a:r>
            <a:r>
              <a:rPr lang="en-US">
                <a:latin typeface="Times" charset="0"/>
                <a:ea typeface="ＭＳ Ｐゴシック" charset="0"/>
              </a:rPr>
              <a:t>s) endpoints, not firm clinical ones (POEM</a:t>
            </a:r>
            <a:r>
              <a:rPr lang="ja-JP" altLang="en-US">
                <a:latin typeface="Times" charset="0"/>
                <a:ea typeface="ＭＳ Ｐゴシック" charset="0"/>
              </a:rPr>
              <a:t>’</a:t>
            </a:r>
            <a:r>
              <a:rPr lang="en-US">
                <a:latin typeface="Times" charset="0"/>
                <a:ea typeface="ＭＳ Ｐゴシック" charset="0"/>
              </a:rPr>
              <a:t>s) </a:t>
            </a:r>
          </a:p>
        </p:txBody>
      </p:sp>
      <p:sp>
        <p:nvSpPr>
          <p:cNvPr id="101380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762000"/>
            <a:ext cx="8686800" cy="1143000"/>
          </a:xfrm>
        </p:spPr>
        <p:txBody>
          <a:bodyPr/>
          <a:lstStyle/>
          <a:p>
            <a:pPr eaLnBrk="1" hangingPunct="1"/>
            <a:r>
              <a:rPr lang="en-US" sz="2400" i="1">
                <a:latin typeface="Times" charset="0"/>
                <a:ea typeface="ＭＳ Ｐゴシック" charset="0"/>
              </a:rPr>
              <a:t>Electronic Health Records and Quality of Diabetes Care. Cebul RD, et al. NEJM Sept 1, 2011; 365:825-33.</a:t>
            </a:r>
            <a:endParaRPr lang="en-US" sz="2400">
              <a:latin typeface="Times" charset="0"/>
              <a:ea typeface="ＭＳ Ｐゴシック" charset="0"/>
            </a:endParaRPr>
          </a:p>
        </p:txBody>
      </p:sp>
      <p:sp>
        <p:nvSpPr>
          <p:cNvPr id="101381" name="Rectangle 4"/>
          <p:cNvSpPr>
            <a:spLocks/>
          </p:cNvSpPr>
          <p:nvPr/>
        </p:nvSpPr>
        <p:spPr bwMode="auto">
          <a:xfrm>
            <a:off x="1600200" y="152400"/>
            <a:ext cx="6005513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3600"/>
              <a:t>EHR:</a:t>
            </a:r>
            <a:r>
              <a:rPr lang="en-US"/>
              <a:t> </a:t>
            </a:r>
            <a:r>
              <a:rPr lang="en-US" sz="3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rPr>
              <a:t>Case #4: All is not lost……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3276600"/>
            <a:ext cx="7772400" cy="2041525"/>
          </a:xfrm>
        </p:spPr>
        <p:txBody>
          <a:bodyPr lIns="38100" tIns="38100" rIns="38100" bIns="38100"/>
          <a:lstStyle/>
          <a:p>
            <a:pPr eaLnBrk="1" hangingPunct="1"/>
            <a:r>
              <a:rPr lang="en-US" sz="2800">
                <a:latin typeface="Times" charset="0"/>
                <a:ea typeface="ＭＳ Ｐゴシック" charset="0"/>
              </a:rPr>
              <a:t>Vasu TS et al. Norepinephrine or dopamine for septic shock: A systematic review of randomized clinical trials. J Intensive Care Med 2011 Mar 24; [e-pub ahead of print]. (</a:t>
            </a:r>
            <a:r>
              <a:rPr lang="en-US" sz="2800" u="sng">
                <a:solidFill>
                  <a:srgbClr val="0000FF"/>
                </a:solidFill>
                <a:latin typeface="Times" charset="0"/>
                <a:ea typeface="ＭＳ Ｐゴシック" charset="0"/>
                <a:hlinkClick r:id="rId2"/>
              </a:rPr>
              <a:t>http://dx.doi.org/10.1177/0885066610396312</a:t>
            </a:r>
            <a:r>
              <a:rPr lang="en-US" sz="2800">
                <a:latin typeface="Times" charset="0"/>
                <a:ea typeface="ＭＳ Ｐゴシック" charset="0"/>
              </a:rPr>
              <a:t>)</a:t>
            </a:r>
            <a:br>
              <a:rPr lang="en-US" sz="2800">
                <a:latin typeface="Times" charset="0"/>
                <a:ea typeface="ＭＳ Ｐゴシック" charset="0"/>
              </a:rPr>
            </a:br>
            <a:endParaRPr lang="en-US" sz="2800">
              <a:latin typeface="Times" charset="0"/>
              <a:ea typeface="ＭＳ Ｐゴシック" charset="0"/>
            </a:endParaRPr>
          </a:p>
        </p:txBody>
      </p:sp>
      <p:sp>
        <p:nvSpPr>
          <p:cNvPr id="102403" name="Rectangle 2"/>
          <p:cNvSpPr>
            <a:spLocks/>
          </p:cNvSpPr>
          <p:nvPr/>
        </p:nvSpPr>
        <p:spPr bwMode="auto">
          <a:xfrm>
            <a:off x="1377950" y="762000"/>
            <a:ext cx="62245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4000">
                <a:latin typeface="Times" charset="0"/>
              </a:rPr>
              <a:t>#2: Bonus Topic: Sepsis Care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000000"/>
      </a:dk1>
      <a:lt1>
        <a:srgbClr val="E1FFF5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EEFFF9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Times"/>
        <a:ea typeface="ＭＳ Ｐゴシック"/>
        <a:cs typeface=""/>
      </a:majorFont>
      <a:minorFont>
        <a:latin typeface="Time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HD:Users:robertda:Desktop:Microsoft Office X:Templates:Presentations:Designs:Blank Presentation</Template>
  <TotalTime>1685</TotalTime>
  <Pages>0</Pages>
  <Words>5734</Words>
  <Characters>0</Characters>
  <Application>Microsoft Macintosh PowerPoint</Application>
  <PresentationFormat>On-screen Show (4:3)</PresentationFormat>
  <Lines>0</Lines>
  <Paragraphs>968</Paragraphs>
  <Slides>106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106</vt:i4>
      </vt:variant>
    </vt:vector>
  </HeadingPairs>
  <TitlesOfParts>
    <vt:vector size="123" baseType="lpstr">
      <vt:lpstr>Gill Sans</vt:lpstr>
      <vt:lpstr>ヒラギノ角ゴ ProN W3</vt:lpstr>
      <vt:lpstr>Arial</vt:lpstr>
      <vt:lpstr>Times</vt:lpstr>
      <vt:lpstr>ＭＳ Ｐゴシック</vt:lpstr>
      <vt:lpstr>Wingdings</vt:lpstr>
      <vt:lpstr>Garamond</vt:lpstr>
      <vt:lpstr>Tahoma</vt:lpstr>
      <vt:lpstr>Arial Unicode MS</vt:lpstr>
      <vt:lpstr>Times New Roman</vt:lpstr>
      <vt:lpstr>ArialMT</vt:lpstr>
      <vt:lpstr>Times-Roman</vt:lpstr>
      <vt:lpstr>Helvetica</vt:lpstr>
      <vt:lpstr>Verdana</vt:lpstr>
      <vt:lpstr>Georgia</vt:lpstr>
      <vt:lpstr>Blank Presentation</vt:lpstr>
      <vt:lpstr>Microsoft Graph Chart</vt:lpstr>
      <vt:lpstr>Top 10 innovations in Primary Care (in the past year)</vt:lpstr>
      <vt:lpstr>Disclosure Statement</vt:lpstr>
      <vt:lpstr>I. Atrial fibrillation Management</vt:lpstr>
      <vt:lpstr>Atrial fibrillation Management</vt:lpstr>
      <vt:lpstr>Atrial Fibrillation and Stroke Why do we anticoagulate?</vt:lpstr>
      <vt:lpstr>Atrial Fibrillation: Who Gets Warfarin?  ACC/AHA 2011 Guideline</vt:lpstr>
      <vt:lpstr>Atrial fibrillation Management:  1) Who gets anticoagulation?</vt:lpstr>
      <vt:lpstr>Atrial Fibrillation: the CHADS2 Score</vt:lpstr>
      <vt:lpstr>CHADS2 vs. CHA2DS2-VASc?</vt:lpstr>
      <vt:lpstr>CHADS2 vs. CHA2DS2-VASc?</vt:lpstr>
      <vt:lpstr>Atrial Fibrillation:  Anticoagulation Risks/Benefits</vt:lpstr>
      <vt:lpstr>“But I Am Fearful of My Elderly Patient Falling (ie, Subdural)”</vt:lpstr>
      <vt:lpstr>Previously….</vt:lpstr>
      <vt:lpstr>Two new scoring systems: HAS-BLED and ATRIA</vt:lpstr>
      <vt:lpstr>Who needs to avoid anticoagulation??  HAS-BLED</vt:lpstr>
      <vt:lpstr>HAS- BLED: Results</vt:lpstr>
      <vt:lpstr>ATRIA: Results  Derived from 13,559 pts in Kaiser system Derivation:Validation  = 2 :1 ratio</vt:lpstr>
      <vt:lpstr>Atrial fibrillation Management</vt:lpstr>
      <vt:lpstr>What about dabigatran (Pradaxa)?</vt:lpstr>
      <vt:lpstr>Pet Peeve…..</vt:lpstr>
      <vt:lpstr>And there will be more to come..</vt:lpstr>
      <vt:lpstr>Reservations…..</vt:lpstr>
      <vt:lpstr>Bolland MJ et al. Calcium supplements with or without vitamin D and risk of cardiovascular events: Reanalysis of the Women's Health Initiative limited access dataset and meta-analysis.  BMJ 2011 Apr 19; 342:d2040. (http://dx.doi.org/10.1136/bmj.d2040)  and Warensjo E et al. Dietary calcium intake and risk of fracture and osteoporosis prospective longitudinal cohort study  BMJ 2011; 342:d1473 doi: 10.1136/bmj.d1473 (Published 24 May 2011)  </vt:lpstr>
      <vt:lpstr>First Study</vt:lpstr>
      <vt:lpstr>What did they find?</vt:lpstr>
      <vt:lpstr>Second study</vt:lpstr>
      <vt:lpstr>PowerPoint Presentation</vt:lpstr>
      <vt:lpstr>Conclusion?</vt:lpstr>
      <vt:lpstr>http://www.nih.gov/news/health/may2011/niaid-12.htm (In press….)  and The H IV-CAUSAL Collaboration. When to initiate combined antiretroviral therapy to reduce mortality and AIDS-defining illness in HIV-infected persons in developed countries: An observational study. Ann Intern Med 2011 Apr 19; 154:509.  </vt:lpstr>
      <vt:lpstr>We know early treatment helps the patient</vt:lpstr>
      <vt:lpstr>PowerPoint Presentation</vt:lpstr>
      <vt:lpstr>Second study</vt:lpstr>
      <vt:lpstr>IV. Cancer screening: One step up,____ step back?</vt:lpstr>
      <vt:lpstr>The National Lung Screening Trial.  NEJM 2011; 365: 395-409.</vt:lpstr>
      <vt:lpstr>The National Lung Screening Trial.  NEJM 2011; 365: 395-409.</vt:lpstr>
      <vt:lpstr>The National Lung Screening Trial.  NEJM 2011; 365: 395-409.</vt:lpstr>
      <vt:lpstr>The National Lung Screening Trial.  NEJM 2011; 365: 395-409.</vt:lpstr>
      <vt:lpstr>Putting those risks into perspective….</vt:lpstr>
      <vt:lpstr>What happens when you go after those “nodules” with needle transthoracic (CT) needle biopsy?</vt:lpstr>
      <vt:lpstr>Not another infectious disease guideline!</vt:lpstr>
      <vt:lpstr>What we know?</vt:lpstr>
      <vt:lpstr>Some answers</vt:lpstr>
      <vt:lpstr>What do they recommend?</vt:lpstr>
      <vt:lpstr>VI. The potential PE patient…</vt:lpstr>
      <vt:lpstr>CT use in USA</vt:lpstr>
      <vt:lpstr>CT scan and radiation risks</vt:lpstr>
      <vt:lpstr>PowerPoint Presentation</vt:lpstr>
      <vt:lpstr>The PERC rule</vt:lpstr>
      <vt:lpstr>PERC Rule:Validation Study</vt:lpstr>
      <vt:lpstr>How about a community hospital? or “Why I believe in PERC..”</vt:lpstr>
      <vt:lpstr>Kullar R et al. Impact of vancomycin exposure on outcomes in patients with methicillin-resistant Staphylococcus aureus bacteremia: Support for consensus guidelines suggested targets. Clin Infect Dis 2011 Apr 15; 52:975. </vt:lpstr>
      <vt:lpstr>Previous Literature</vt:lpstr>
      <vt:lpstr>This study</vt:lpstr>
      <vt:lpstr>Conclusion:  </vt:lpstr>
      <vt:lpstr>VIII. Decreasing antibiotic use and ClinicalTrials.gov</vt:lpstr>
      <vt:lpstr>This article takes a step backwards (and why its wrong)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And antibiotics in children….</vt:lpstr>
      <vt:lpstr>PowerPoint Presentation</vt:lpstr>
      <vt:lpstr>Schneider LS et al. Lack of evidence for the efficacy of memantine in mild Alzheimer disease. Arch Neurol 2011 Apr 11; [e-pub ahead of print]. (http://dx.doi.org/10.1001/archneurol.2011.69) </vt:lpstr>
      <vt:lpstr>Previous Literature</vt:lpstr>
      <vt:lpstr>This study</vt:lpstr>
      <vt:lpstr>PowerPoint Presentation</vt:lpstr>
      <vt:lpstr>Conclusion: Memantine doesn’t work for mild Alzheimer's.</vt:lpstr>
      <vt:lpstr>Sube B. et. Al. Sertraline or mirtazapine for depression in dementia (HTA-SADD): a randomised, multicentre, double-blind, placebo-controlled trial Lancet 2011; 378: 403–11  </vt:lpstr>
      <vt:lpstr>PowerPoint Presentation</vt:lpstr>
      <vt:lpstr>PowerPoint Presentation</vt:lpstr>
      <vt:lpstr>PowerPoint Presentation</vt:lpstr>
      <vt:lpstr>PowerPoint Presentation</vt:lpstr>
      <vt:lpstr>X. Guidelines run amok….</vt:lpstr>
      <vt:lpstr>AHA/ASA Definition and Evaluation of Transient Ischemic Attack: #1</vt:lpstr>
      <vt:lpstr>AHA/ASA Definition and Evaluation of Transient Ischemic Attack: #2</vt:lpstr>
      <vt:lpstr>ABCD2 score: Background</vt:lpstr>
      <vt:lpstr>ABCD2 Score</vt:lpstr>
      <vt:lpstr>Problems with ABCD2 recommendation… Lack of validation</vt:lpstr>
      <vt:lpstr>Problems with ABCD2 recommendation… and it probably does not work!!!</vt:lpstr>
      <vt:lpstr>Kudos to AHRQ… National Guideline Clearinghouse</vt:lpstr>
      <vt:lpstr>Promoting Transparent and Actionable Clinical Practice Guidelines: 2 needs</vt:lpstr>
      <vt:lpstr>Promoting Transparent and Actionable Clinical Practice Guidelines: 2 needs</vt:lpstr>
      <vt:lpstr>Kudos to USPSTF (AHRQ)…. They got the “guideline thing” right</vt:lpstr>
      <vt:lpstr>Thank you for time and consideration!!!</vt:lpstr>
      <vt:lpstr>#1 Bonus topic: EHR/CPOE </vt:lpstr>
      <vt:lpstr>Bonus topic: EHR/CPOE </vt:lpstr>
      <vt:lpstr>Electronic Health Records and Clinical Decision Support Systems. Romano MJ, et al. Arch Intern Med 2011 171: 897-903.</vt:lpstr>
      <vt:lpstr>Electronic Health Record adoption and quality improvement in US Hospitals. Jones SS, et al. Am J Man Care 2010; 16: SP64</vt:lpstr>
      <vt:lpstr>Electronic Health Records and Quality of Diabetes Care. Cebul RD, et al. NEJM Sept 1, 2011; 365:825-33.</vt:lpstr>
      <vt:lpstr>Vasu TS et al. Norepinephrine or dopamine for septic shock: A systematic review of randomized clinical trials. J Intensive Care Med 2011 Mar 24; [e-pub ahead of print]. (http://dx.doi.org/10.1177/0885066610396312) </vt:lpstr>
      <vt:lpstr>Previous Literature</vt:lpstr>
      <vt:lpstr>This study</vt:lpstr>
      <vt:lpstr>http://www.nih.gov/news/health/may2011/nhlbi-26.htm</vt:lpstr>
      <vt:lpstr>PowerPoint Presentation</vt:lpstr>
      <vt:lpstr>www.cdc.gov/nchhstp/Newsroom/docs/PREVENT-TB-Factsheet.pdf </vt:lpstr>
      <vt:lpstr>Prior Literature</vt:lpstr>
      <vt:lpstr>This study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Mark Graber</dc:creator>
  <cp:keywords/>
  <dc:description/>
  <cp:lastModifiedBy>Vanessa Graham</cp:lastModifiedBy>
  <cp:revision>76</cp:revision>
  <dcterms:modified xsi:type="dcterms:W3CDTF">2011-10-20T15:26:18Z</dcterms:modified>
</cp:coreProperties>
</file>