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theme/themeOverride1.xml" ContentType="application/vnd.openxmlformats-officedocument.themeOverr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theme/themeOverride2.xml" ContentType="application/vnd.openxmlformats-officedocument.themeOverr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theme/themeOverride3.xml" ContentType="application/vnd.openxmlformats-officedocument.themeOverr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2"/>
  </p:notesMasterIdLst>
  <p:handoutMasterIdLst>
    <p:handoutMasterId r:id="rId43"/>
  </p:handoutMasterIdLst>
  <p:sldIdLst>
    <p:sldId id="309" r:id="rId2"/>
    <p:sldId id="257" r:id="rId3"/>
    <p:sldId id="433" r:id="rId4"/>
    <p:sldId id="420" r:id="rId5"/>
    <p:sldId id="426" r:id="rId6"/>
    <p:sldId id="422" r:id="rId7"/>
    <p:sldId id="430" r:id="rId8"/>
    <p:sldId id="429" r:id="rId9"/>
    <p:sldId id="434" r:id="rId10"/>
    <p:sldId id="419" r:id="rId11"/>
    <p:sldId id="410" r:id="rId12"/>
    <p:sldId id="416" r:id="rId13"/>
    <p:sldId id="412" r:id="rId14"/>
    <p:sldId id="407" r:id="rId15"/>
    <p:sldId id="415" r:id="rId16"/>
    <p:sldId id="417" r:id="rId17"/>
    <p:sldId id="435" r:id="rId18"/>
    <p:sldId id="436" r:id="rId19"/>
    <p:sldId id="437" r:id="rId20"/>
    <p:sldId id="438" r:id="rId21"/>
    <p:sldId id="439" r:id="rId22"/>
    <p:sldId id="431" r:id="rId23"/>
    <p:sldId id="432" r:id="rId24"/>
    <p:sldId id="440" r:id="rId25"/>
    <p:sldId id="441" r:id="rId26"/>
    <p:sldId id="442" r:id="rId27"/>
    <p:sldId id="443" r:id="rId28"/>
    <p:sldId id="444" r:id="rId29"/>
    <p:sldId id="445" r:id="rId30"/>
    <p:sldId id="446" r:id="rId31"/>
    <p:sldId id="448" r:id="rId32"/>
    <p:sldId id="449" r:id="rId33"/>
    <p:sldId id="450" r:id="rId34"/>
    <p:sldId id="451" r:id="rId35"/>
    <p:sldId id="452" r:id="rId36"/>
    <p:sldId id="453" r:id="rId37"/>
    <p:sldId id="454" r:id="rId38"/>
    <p:sldId id="455" r:id="rId39"/>
    <p:sldId id="456" r:id="rId40"/>
    <p:sldId id="457" r:id="rId41"/>
  </p:sldIdLst>
  <p:sldSz cx="9144000" cy="7040563"/>
  <p:notesSz cx="6858000" cy="9144000"/>
  <p:defaultTextStyle>
    <a:defPPr>
      <a:defRPr lang="en-US"/>
    </a:defPPr>
    <a:lvl1pPr algn="l" rtl="0" eaLnBrk="0" fontAlgn="base" hangingPunct="0">
      <a:spcBef>
        <a:spcPct val="0"/>
      </a:spcBef>
      <a:spcAft>
        <a:spcPct val="0"/>
      </a:spcAft>
      <a:defRPr sz="2400" kern="1200">
        <a:solidFill>
          <a:schemeClr val="tx1"/>
        </a:solidFill>
        <a:latin typeface="Times New Roman"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New Roman"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New Roman"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New Roman"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chemeClr val="tx1"/>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3031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34554" autoAdjust="0"/>
    <p:restoredTop sz="86374" autoAdjust="0"/>
  </p:normalViewPr>
  <p:slideViewPr>
    <p:cSldViewPr>
      <p:cViewPr>
        <p:scale>
          <a:sx n="66" d="100"/>
          <a:sy n="66" d="100"/>
        </p:scale>
        <p:origin x="-1976" y="-1448"/>
      </p:cViewPr>
      <p:guideLst>
        <p:guide orient="horz" pos="2217"/>
        <p:guide pos="2880"/>
      </p:guideLst>
    </p:cSldViewPr>
  </p:slideViewPr>
  <p:outlineViewPr>
    <p:cViewPr>
      <p:scale>
        <a:sx n="33" d="100"/>
        <a:sy n="33" d="100"/>
      </p:scale>
      <p:origin x="0" y="65832"/>
    </p:cViewPr>
  </p:outlineViewPr>
  <p:notesTextViewPr>
    <p:cViewPr>
      <p:scale>
        <a:sx n="100" d="100"/>
        <a:sy n="100" d="100"/>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46" Type="http://schemas.openxmlformats.org/officeDocument/2006/relationships/viewProps" Target="viewProps.xml"/><Relationship Id="rId47" Type="http://schemas.openxmlformats.org/officeDocument/2006/relationships/theme" Target="theme/theme1.xml"/><Relationship Id="rId48" Type="http://schemas.openxmlformats.org/officeDocument/2006/relationships/tableStyles" Target="tableStyles.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notesMaster" Target="notesMasters/notesMaster1.xml"/><Relationship Id="rId43" Type="http://schemas.openxmlformats.org/officeDocument/2006/relationships/handoutMaster" Target="handoutMasters/handoutMaster1.xml"/><Relationship Id="rId44" Type="http://schemas.openxmlformats.org/officeDocument/2006/relationships/printerSettings" Target="printerSettings/printerSettings1.bin"/><Relationship Id="rId45"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77796596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body" sz="quarter" idx="3"/>
          </p:nvPr>
        </p:nvSpPr>
        <p:spPr bwMode="auto">
          <a:xfrm>
            <a:off x="914400" y="4343400"/>
            <a:ext cx="5029200" cy="4114800"/>
          </a:xfrm>
          <a:prstGeom prst="rect">
            <a:avLst/>
          </a:prstGeom>
          <a:noFill/>
          <a:ln w="12700">
            <a:noFill/>
            <a:miter lim="800000"/>
            <a:headEnd/>
            <a:tailEnd/>
          </a:ln>
          <a:effectLst/>
        </p:spPr>
        <p:txBody>
          <a:bodyPr vert="horz" wrap="square" lIns="90488" tIns="44450" rIns="90488" bIns="4445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051" name="Rectangle 3"/>
          <p:cNvSpPr>
            <a:spLocks noGrp="1" noRot="1" noChangeAspect="1" noChangeArrowheads="1" noTextEdit="1"/>
          </p:cNvSpPr>
          <p:nvPr>
            <p:ph type="sldImg" idx="2"/>
          </p:nvPr>
        </p:nvSpPr>
        <p:spPr bwMode="auto">
          <a:xfrm>
            <a:off x="1211263" y="692150"/>
            <a:ext cx="4435475" cy="3416300"/>
          </a:xfrm>
          <a:prstGeom prst="rect">
            <a:avLst/>
          </a:prstGeom>
          <a:noFill/>
          <a:ln w="12700">
            <a:solidFill>
              <a:schemeClr val="tx1"/>
            </a:solidFill>
            <a:miter lim="800000"/>
            <a:headEnd/>
            <a:tailEnd/>
          </a:ln>
          <a:effectLst/>
        </p:spPr>
      </p:sp>
    </p:spTree>
    <p:extLst>
      <p:ext uri="{BB962C8B-B14F-4D97-AF65-F5344CB8AC3E}">
        <p14:creationId xmlns:p14="http://schemas.microsoft.com/office/powerpoint/2010/main" val="3612640828"/>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9.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0.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1.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3.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4.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5.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6.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7.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8.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9.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2"/>
          <p:cNvSpPr>
            <a:spLocks noGrp="1" noRot="1" noChangeAspect="1" noChangeArrowheads="1" noTextEdit="1"/>
          </p:cNvSpPr>
          <p:nvPr>
            <p:ph type="sldImg"/>
          </p:nvPr>
        </p:nvSpPr>
        <p:spPr>
          <a:ln/>
        </p:spPr>
      </p:sp>
      <p:sp>
        <p:nvSpPr>
          <p:cNvPr id="11264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Rot="1" noChangeAspect="1" noChangeArrowheads="1" noTextEdit="1"/>
          </p:cNvSpPr>
          <p:nvPr>
            <p:ph type="sldImg"/>
          </p:nvPr>
        </p:nvSpPr>
        <p:spPr>
          <a:ln/>
        </p:spPr>
      </p:sp>
      <p:sp>
        <p:nvSpPr>
          <p:cNvPr id="3481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Rot="1" noChangeAspect="1" noChangeArrowheads="1" noTextEdit="1"/>
          </p:cNvSpPr>
          <p:nvPr>
            <p:ph type="sldImg"/>
          </p:nvPr>
        </p:nvSpPr>
        <p:spPr>
          <a:ln/>
        </p:spPr>
      </p:sp>
      <p:sp>
        <p:nvSpPr>
          <p:cNvPr id="3481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Rot="1" noChangeAspect="1" noChangeArrowheads="1" noTextEdit="1"/>
          </p:cNvSpPr>
          <p:nvPr>
            <p:ph type="sldImg"/>
          </p:nvPr>
        </p:nvSpPr>
        <p:spPr>
          <a:ln/>
        </p:spPr>
      </p:sp>
      <p:sp>
        <p:nvSpPr>
          <p:cNvPr id="3481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Rot="1" noChangeAspect="1" noChangeArrowheads="1" noTextEdit="1"/>
          </p:cNvSpPr>
          <p:nvPr>
            <p:ph type="sldImg"/>
          </p:nvPr>
        </p:nvSpPr>
        <p:spPr>
          <a:ln/>
        </p:spPr>
      </p:sp>
      <p:sp>
        <p:nvSpPr>
          <p:cNvPr id="3481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2322" name="Rectangle 2"/>
          <p:cNvSpPr>
            <a:spLocks noGrp="1" noRot="1" noChangeAspect="1" noChangeArrowheads="1" noTextEdit="1"/>
          </p:cNvSpPr>
          <p:nvPr>
            <p:ph type="sldImg"/>
          </p:nvPr>
        </p:nvSpPr>
        <p:spPr>
          <a:ln/>
        </p:spPr>
      </p:sp>
      <p:sp>
        <p:nvSpPr>
          <p:cNvPr id="31232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Rot="1" noChangeAspect="1" noChangeArrowheads="1" noTextEdit="1"/>
          </p:cNvSpPr>
          <p:nvPr>
            <p:ph type="sldImg"/>
          </p:nvPr>
        </p:nvSpPr>
        <p:spPr>
          <a:ln/>
        </p:spPr>
      </p:sp>
      <p:sp>
        <p:nvSpPr>
          <p:cNvPr id="3481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Rot="1" noChangeAspect="1" noChangeArrowheads="1" noTextEdit="1"/>
          </p:cNvSpPr>
          <p:nvPr>
            <p:ph type="sldImg"/>
          </p:nvPr>
        </p:nvSpPr>
        <p:spPr>
          <a:ln/>
        </p:spPr>
      </p:sp>
      <p:sp>
        <p:nvSpPr>
          <p:cNvPr id="3481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Rot="1" noChangeAspect="1" noChangeArrowheads="1" noTextEdit="1"/>
          </p:cNvSpPr>
          <p:nvPr>
            <p:ph type="sldImg"/>
          </p:nvPr>
        </p:nvSpPr>
        <p:spPr>
          <a:ln/>
        </p:spPr>
      </p:sp>
      <p:sp>
        <p:nvSpPr>
          <p:cNvPr id="3481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Rot="1" noChangeAspect="1" noChangeArrowheads="1" noTextEdit="1"/>
          </p:cNvSpPr>
          <p:nvPr>
            <p:ph type="sldImg"/>
          </p:nvPr>
        </p:nvSpPr>
        <p:spPr>
          <a:ln/>
        </p:spPr>
      </p:sp>
      <p:sp>
        <p:nvSpPr>
          <p:cNvPr id="3481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Rot="1" noChangeAspect="1" noChangeArrowheads="1" noTextEdit="1"/>
          </p:cNvSpPr>
          <p:nvPr>
            <p:ph type="sldImg"/>
          </p:nvPr>
        </p:nvSpPr>
        <p:spPr>
          <a:ln/>
        </p:spPr>
      </p:sp>
      <p:sp>
        <p:nvSpPr>
          <p:cNvPr id="3481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Rot="1" noChangeAspect="1" noChangeArrowheads="1" noTextEdit="1"/>
          </p:cNvSpPr>
          <p:nvPr>
            <p:ph type="sldImg"/>
          </p:nvPr>
        </p:nvSpPr>
        <p:spPr>
          <a:ln/>
        </p:spPr>
      </p:sp>
      <p:sp>
        <p:nvSpPr>
          <p:cNvPr id="3481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Rot="1" noChangeAspect="1" noChangeArrowheads="1" noTextEdit="1"/>
          </p:cNvSpPr>
          <p:nvPr>
            <p:ph type="sldImg"/>
          </p:nvPr>
        </p:nvSpPr>
        <p:spPr>
          <a:ln/>
        </p:spPr>
      </p:sp>
      <p:sp>
        <p:nvSpPr>
          <p:cNvPr id="3481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Rot="1" noChangeAspect="1" noChangeArrowheads="1" noTextEdit="1"/>
          </p:cNvSpPr>
          <p:nvPr>
            <p:ph type="sldImg"/>
          </p:nvPr>
        </p:nvSpPr>
        <p:spPr>
          <a:ln/>
        </p:spPr>
      </p:sp>
      <p:sp>
        <p:nvSpPr>
          <p:cNvPr id="3481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Rot="1" noChangeAspect="1" noChangeArrowheads="1" noTextEdit="1"/>
          </p:cNvSpPr>
          <p:nvPr>
            <p:ph type="sldImg"/>
          </p:nvPr>
        </p:nvSpPr>
        <p:spPr>
          <a:ln/>
        </p:spPr>
      </p:sp>
      <p:sp>
        <p:nvSpPr>
          <p:cNvPr id="3481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Rot="1" noChangeAspect="1" noChangeArrowheads="1" noTextEdit="1"/>
          </p:cNvSpPr>
          <p:nvPr>
            <p:ph type="sldImg"/>
          </p:nvPr>
        </p:nvSpPr>
        <p:spPr>
          <a:ln/>
        </p:spPr>
      </p:sp>
      <p:sp>
        <p:nvSpPr>
          <p:cNvPr id="3481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Rot="1" noChangeAspect="1" noChangeArrowheads="1" noTextEdit="1"/>
          </p:cNvSpPr>
          <p:nvPr>
            <p:ph type="sldImg"/>
          </p:nvPr>
        </p:nvSpPr>
        <p:spPr>
          <a:ln/>
        </p:spPr>
      </p:sp>
      <p:sp>
        <p:nvSpPr>
          <p:cNvPr id="3481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Rot="1" noChangeAspect="1" noChangeArrowheads="1" noTextEdit="1"/>
          </p:cNvSpPr>
          <p:nvPr>
            <p:ph type="sldImg"/>
          </p:nvPr>
        </p:nvSpPr>
        <p:spPr>
          <a:ln/>
        </p:spPr>
      </p:sp>
      <p:sp>
        <p:nvSpPr>
          <p:cNvPr id="3481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Rot="1" noChangeAspect="1" noChangeArrowheads="1" noTextEdit="1"/>
          </p:cNvSpPr>
          <p:nvPr>
            <p:ph type="sldImg"/>
          </p:nvPr>
        </p:nvSpPr>
        <p:spPr>
          <a:ln/>
        </p:spPr>
      </p:sp>
      <p:sp>
        <p:nvSpPr>
          <p:cNvPr id="3481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Rot="1" noChangeAspect="1" noChangeArrowheads="1" noTextEdit="1"/>
          </p:cNvSpPr>
          <p:nvPr>
            <p:ph type="sldImg"/>
          </p:nvPr>
        </p:nvSpPr>
        <p:spPr>
          <a:ln/>
        </p:spPr>
      </p:sp>
      <p:sp>
        <p:nvSpPr>
          <p:cNvPr id="3481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Rot="1" noChangeAspect="1" noChangeArrowheads="1" noTextEdit="1"/>
          </p:cNvSpPr>
          <p:nvPr>
            <p:ph type="sldImg"/>
          </p:nvPr>
        </p:nvSpPr>
        <p:spPr>
          <a:ln/>
        </p:spPr>
      </p:sp>
      <p:sp>
        <p:nvSpPr>
          <p:cNvPr id="3481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Rot="1" noChangeAspect="1" noChangeArrowheads="1" noTextEdit="1"/>
          </p:cNvSpPr>
          <p:nvPr>
            <p:ph type="sldImg"/>
          </p:nvPr>
        </p:nvSpPr>
        <p:spPr>
          <a:ln/>
        </p:spPr>
      </p:sp>
      <p:sp>
        <p:nvSpPr>
          <p:cNvPr id="3481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Rot="1" noChangeAspect="1" noChangeArrowheads="1" noTextEdit="1"/>
          </p:cNvSpPr>
          <p:nvPr>
            <p:ph type="sldImg"/>
          </p:nvPr>
        </p:nvSpPr>
        <p:spPr>
          <a:ln/>
        </p:spPr>
      </p:sp>
      <p:sp>
        <p:nvSpPr>
          <p:cNvPr id="3481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Rot="1" noChangeAspect="1" noChangeArrowheads="1" noTextEdit="1"/>
          </p:cNvSpPr>
          <p:nvPr>
            <p:ph type="sldImg"/>
          </p:nvPr>
        </p:nvSpPr>
        <p:spPr>
          <a:ln/>
        </p:spPr>
      </p:sp>
      <p:sp>
        <p:nvSpPr>
          <p:cNvPr id="3481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Rot="1" noChangeAspect="1" noChangeArrowheads="1" noTextEdit="1"/>
          </p:cNvSpPr>
          <p:nvPr>
            <p:ph type="sldImg"/>
          </p:nvPr>
        </p:nvSpPr>
        <p:spPr>
          <a:ln/>
        </p:spPr>
      </p:sp>
      <p:sp>
        <p:nvSpPr>
          <p:cNvPr id="3481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Rot="1" noChangeAspect="1" noChangeArrowheads="1" noTextEdit="1"/>
          </p:cNvSpPr>
          <p:nvPr>
            <p:ph type="sldImg"/>
          </p:nvPr>
        </p:nvSpPr>
        <p:spPr>
          <a:ln/>
        </p:spPr>
      </p:sp>
      <p:sp>
        <p:nvSpPr>
          <p:cNvPr id="3481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Rot="1" noChangeAspect="1" noChangeArrowheads="1" noTextEdit="1"/>
          </p:cNvSpPr>
          <p:nvPr>
            <p:ph type="sldImg"/>
          </p:nvPr>
        </p:nvSpPr>
        <p:spPr>
          <a:ln/>
        </p:spPr>
      </p:sp>
      <p:sp>
        <p:nvSpPr>
          <p:cNvPr id="3481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Rot="1" noChangeAspect="1" noChangeArrowheads="1" noTextEdit="1"/>
          </p:cNvSpPr>
          <p:nvPr>
            <p:ph type="sldImg"/>
          </p:nvPr>
        </p:nvSpPr>
        <p:spPr>
          <a:ln/>
        </p:spPr>
      </p:sp>
      <p:sp>
        <p:nvSpPr>
          <p:cNvPr id="3481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Rot="1" noChangeAspect="1" noChangeArrowheads="1" noTextEdit="1"/>
          </p:cNvSpPr>
          <p:nvPr>
            <p:ph type="sldImg"/>
          </p:nvPr>
        </p:nvSpPr>
        <p:spPr>
          <a:ln/>
        </p:spPr>
      </p:sp>
      <p:sp>
        <p:nvSpPr>
          <p:cNvPr id="3481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Rot="1" noChangeAspect="1" noChangeArrowheads="1" noTextEdit="1"/>
          </p:cNvSpPr>
          <p:nvPr>
            <p:ph type="sldImg"/>
          </p:nvPr>
        </p:nvSpPr>
        <p:spPr>
          <a:ln/>
        </p:spPr>
      </p:sp>
      <p:sp>
        <p:nvSpPr>
          <p:cNvPr id="3481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anchor="b"/>
          <a:lstStyle/>
          <a:p>
            <a:pPr algn="r"/>
            <a:fld id="{E2635730-EC5F-4D50-B07E-228FE49771D4}" type="slidenum">
              <a:rPr lang="en-US" sz="1200"/>
              <a:pPr algn="r"/>
              <a:t>4</a:t>
            </a:fld>
            <a:endParaRPr lang="en-US" sz="1200"/>
          </a:p>
        </p:txBody>
      </p:sp>
      <p:sp>
        <p:nvSpPr>
          <p:cNvPr id="69635" name="Rectangle 2"/>
          <p:cNvSpPr>
            <a:spLocks noGrp="1" noRot="1" noChangeAspect="1" noChangeArrowheads="1" noTextEdit="1"/>
          </p:cNvSpPr>
          <p:nvPr>
            <p:ph type="sldImg"/>
          </p:nvPr>
        </p:nvSpPr>
        <p:spPr>
          <a:ln/>
        </p:spPr>
      </p:sp>
      <p:sp>
        <p:nvSpPr>
          <p:cNvPr id="69636" name="Rectangle 3"/>
          <p:cNvSpPr>
            <a:spLocks noGrp="1" noChangeArrowheads="1"/>
          </p:cNvSpPr>
          <p:nvPr>
            <p:ph type="body" idx="1"/>
          </p:nvPr>
        </p:nvSpPr>
        <p:spPr>
          <a:noFill/>
          <a:ln/>
        </p:spPr>
        <p:txBody>
          <a:bodyPr/>
          <a:lstStyle/>
          <a:p>
            <a:pPr eaLnBrk="1" hangingPunct="1"/>
            <a:endParaRPr lang="en-US" dirty="0"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anchor="b"/>
          <a:lstStyle/>
          <a:p>
            <a:pPr algn="r"/>
            <a:fld id="{75563BA3-AA0F-4A35-A550-E313523AAA60}" type="slidenum">
              <a:rPr lang="en-US" sz="1200"/>
              <a:pPr algn="r"/>
              <a:t>5</a:t>
            </a:fld>
            <a:endParaRPr lang="en-US" sz="1200"/>
          </a:p>
        </p:txBody>
      </p:sp>
      <p:sp>
        <p:nvSpPr>
          <p:cNvPr id="81923" name="Rectangle 2"/>
          <p:cNvSpPr>
            <a:spLocks noGrp="1" noRot="1" noChangeAspect="1" noChangeArrowheads="1" noTextEdit="1"/>
          </p:cNvSpPr>
          <p:nvPr>
            <p:ph type="sldImg"/>
          </p:nvPr>
        </p:nvSpPr>
        <p:spPr>
          <a:ln/>
        </p:spPr>
      </p:sp>
      <p:sp>
        <p:nvSpPr>
          <p:cNvPr id="81924"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anchor="b"/>
          <a:lstStyle/>
          <a:p>
            <a:pPr algn="r"/>
            <a:fld id="{ACC4D0AD-DA13-45E9-BC92-930A38BA4497}" type="slidenum">
              <a:rPr lang="en-US" sz="1200"/>
              <a:pPr algn="r"/>
              <a:t>6</a:t>
            </a:fld>
            <a:endParaRPr lang="en-US" sz="1200"/>
          </a:p>
        </p:txBody>
      </p:sp>
      <p:sp>
        <p:nvSpPr>
          <p:cNvPr id="84995" name="Rectangle 2"/>
          <p:cNvSpPr>
            <a:spLocks noGrp="1" noRot="1" noChangeAspect="1" noChangeArrowheads="1" noTextEdit="1"/>
          </p:cNvSpPr>
          <p:nvPr>
            <p:ph type="sldImg"/>
          </p:nvPr>
        </p:nvSpPr>
        <p:spPr>
          <a:ln/>
        </p:spPr>
      </p:sp>
      <p:sp>
        <p:nvSpPr>
          <p:cNvPr id="84996"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anchor="b"/>
          <a:lstStyle/>
          <a:p>
            <a:pPr algn="r"/>
            <a:fld id="{1B48352C-4D44-458B-BF2C-7ECF401B3834}" type="slidenum">
              <a:rPr lang="en-US" sz="1200"/>
              <a:pPr algn="r"/>
              <a:t>7</a:t>
            </a:fld>
            <a:endParaRPr lang="en-US" sz="1200"/>
          </a:p>
        </p:txBody>
      </p:sp>
      <p:sp>
        <p:nvSpPr>
          <p:cNvPr id="94211" name="Rectangle 2"/>
          <p:cNvSpPr>
            <a:spLocks noGrp="1" noRot="1" noChangeAspect="1" noChangeArrowheads="1" noTextEdit="1"/>
          </p:cNvSpPr>
          <p:nvPr>
            <p:ph type="sldImg"/>
          </p:nvPr>
        </p:nvSpPr>
        <p:spPr>
          <a:ln/>
        </p:spPr>
      </p:sp>
      <p:sp>
        <p:nvSpPr>
          <p:cNvPr id="94212" name="Rectangle 3"/>
          <p:cNvSpPr>
            <a:spLocks noGrp="1" noChangeArrowheads="1"/>
          </p:cNvSpPr>
          <p:nvPr>
            <p:ph type="body" idx="1"/>
          </p:nvPr>
        </p:nvSpPr>
        <p:spPr>
          <a:noFill/>
          <a:ln/>
        </p:spPr>
        <p:txBody>
          <a:bodyPr/>
          <a:lstStyle/>
          <a:p>
            <a:pPr eaLnBrk="1" hangingPunct="1"/>
            <a:r>
              <a:rPr lang="en-US" smtClean="0"/>
              <a:t>An individual who used drugs from two groups was counted as a user for each group.</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anchor="b"/>
          <a:lstStyle/>
          <a:p>
            <a:pPr algn="r"/>
            <a:fld id="{CBAC8E17-444E-48F3-9815-ACB565848D50}" type="slidenum">
              <a:rPr lang="en-US" sz="1200"/>
              <a:pPr algn="r"/>
              <a:t>8</a:t>
            </a:fld>
            <a:endParaRPr lang="en-US" sz="120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Rot="1" noChangeAspect="1" noChangeArrowheads="1" noTextEdit="1"/>
          </p:cNvSpPr>
          <p:nvPr>
            <p:ph type="sldImg"/>
          </p:nvPr>
        </p:nvSpPr>
        <p:spPr>
          <a:ln/>
        </p:spPr>
      </p:sp>
      <p:sp>
        <p:nvSpPr>
          <p:cNvPr id="34819" name="Rectangle 3"/>
          <p:cNvSpPr>
            <a:spLocks noGrp="1" noChangeArrowheads="1"/>
          </p:cNvSpPr>
          <p:nvPr>
            <p:ph type="body" idx="1"/>
          </p:nvPr>
        </p:nvSpPr>
        <p:spPr/>
        <p:txBody>
          <a:bodyPr/>
          <a:lstStyle/>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87575"/>
            <a:ext cx="7772400" cy="15081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989388"/>
            <a:ext cx="6400800" cy="180022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25475"/>
            <a:ext cx="1943100" cy="563245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85800" y="625475"/>
            <a:ext cx="5676900" cy="563245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85800" y="625475"/>
            <a:ext cx="7772400" cy="1173163"/>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685800" y="2033588"/>
            <a:ext cx="3810000" cy="422433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2033588"/>
            <a:ext cx="3810000" cy="422433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524375"/>
            <a:ext cx="7772400" cy="1398588"/>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84500"/>
            <a:ext cx="7772400" cy="1539875"/>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2033588"/>
            <a:ext cx="3810000" cy="422433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2033588"/>
            <a:ext cx="3810000" cy="422433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82575"/>
            <a:ext cx="8229600" cy="1173163"/>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76388"/>
            <a:ext cx="4040188" cy="655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232025"/>
            <a:ext cx="4040188" cy="40576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76388"/>
            <a:ext cx="4041775" cy="655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232025"/>
            <a:ext cx="4041775" cy="40576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80988"/>
            <a:ext cx="3008313" cy="1192212"/>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80988"/>
            <a:ext cx="5111750" cy="6008687"/>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73200"/>
            <a:ext cx="3008313" cy="48164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929188"/>
            <a:ext cx="5486400" cy="581025"/>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28650"/>
            <a:ext cx="5486400" cy="4224338"/>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510213"/>
            <a:ext cx="5486400" cy="8270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0">
          <a:gsLst>
            <a:gs pos="0">
              <a:srgbClr val="2020E9">
                <a:gamma/>
                <a:shade val="69804"/>
                <a:invGamma/>
              </a:srgbClr>
            </a:gs>
            <a:gs pos="100000">
              <a:srgbClr val="2020E9"/>
            </a:gs>
          </a:gsLst>
          <a:lin ang="5400000" scaled="1"/>
        </a:gra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25475"/>
            <a:ext cx="7772400" cy="1173163"/>
          </a:xfrm>
          <a:prstGeom prst="rect">
            <a:avLst/>
          </a:prstGeom>
          <a:noFill/>
          <a:ln w="12700">
            <a:noFill/>
            <a:miter lim="800000"/>
            <a:headEnd/>
            <a:tailEnd/>
          </a:ln>
          <a:effectLst/>
        </p:spPr>
        <p:txBody>
          <a:bodyPr vert="horz" wrap="square" lIns="90488" tIns="44450" rIns="90488" bIns="4445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685800" y="2033588"/>
            <a:ext cx="7772400" cy="4224337"/>
          </a:xfrm>
          <a:prstGeom prst="rect">
            <a:avLst/>
          </a:prstGeom>
          <a:noFill/>
          <a:ln w="12700">
            <a:noFill/>
            <a:miter lim="800000"/>
            <a:headEnd/>
            <a:tailEnd/>
          </a:ln>
          <a:effectLst/>
        </p:spPr>
        <p:txBody>
          <a:bodyPr vert="horz" wrap="square" lIns="90488" tIns="44450" rIns="90488" bIns="4445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Tree>
  </p:cSld>
  <p:clrMap bg1="dk2" tx1="lt1" bg2="dk1"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SzPct val="100000"/>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SzPct val="100000"/>
        <a:buChar char="–"/>
        <a:defRPr sz="2800">
          <a:solidFill>
            <a:schemeClr val="tx1"/>
          </a:solidFill>
          <a:latin typeface="+mn-lt"/>
        </a:defRPr>
      </a:lvl2pPr>
      <a:lvl3pPr marL="1143000" indent="-228600" algn="l" rtl="0" eaLnBrk="0" fontAlgn="base" hangingPunct="0">
        <a:spcBef>
          <a:spcPct val="20000"/>
        </a:spcBef>
        <a:spcAft>
          <a:spcPct val="0"/>
        </a:spcAft>
        <a:buSzPct val="100000"/>
        <a:buChar char="•"/>
        <a:defRPr sz="2400">
          <a:solidFill>
            <a:schemeClr val="tx1"/>
          </a:solidFill>
          <a:latin typeface="+mn-lt"/>
        </a:defRPr>
      </a:lvl3pPr>
      <a:lvl4pPr marL="1600200" indent="-228600" algn="l" rtl="0" eaLnBrk="0" fontAlgn="base" hangingPunct="0">
        <a:spcBef>
          <a:spcPct val="20000"/>
        </a:spcBef>
        <a:spcAft>
          <a:spcPct val="0"/>
        </a:spcAft>
        <a:buSzPct val="100000"/>
        <a:buChar char="–"/>
        <a:defRPr sz="2000">
          <a:solidFill>
            <a:schemeClr val="tx1"/>
          </a:solidFill>
          <a:latin typeface="+mn-lt"/>
        </a:defRPr>
      </a:lvl4pPr>
      <a:lvl5pPr marL="2057400" indent="-228600" algn="l" rtl="0" eaLnBrk="0" fontAlgn="base" hangingPunct="0">
        <a:spcBef>
          <a:spcPct val="20000"/>
        </a:spcBef>
        <a:spcAft>
          <a:spcPct val="0"/>
        </a:spcAft>
        <a:buSzPct val="100000"/>
        <a:buChar char="•"/>
        <a:defRPr sz="2000">
          <a:solidFill>
            <a:schemeClr val="tx1"/>
          </a:solidFill>
          <a:latin typeface="+mn-lt"/>
        </a:defRPr>
      </a:lvl5pPr>
      <a:lvl6pPr marL="2514600" indent="-228600" algn="l" rtl="0" eaLnBrk="0" fontAlgn="base" hangingPunct="0">
        <a:spcBef>
          <a:spcPct val="20000"/>
        </a:spcBef>
        <a:spcAft>
          <a:spcPct val="0"/>
        </a:spcAft>
        <a:buSzPct val="100000"/>
        <a:buChar char="•"/>
        <a:defRPr sz="2000">
          <a:solidFill>
            <a:schemeClr val="tx1"/>
          </a:solidFill>
          <a:latin typeface="+mn-lt"/>
        </a:defRPr>
      </a:lvl6pPr>
      <a:lvl7pPr marL="2971800" indent="-228600" algn="l" rtl="0" eaLnBrk="0" fontAlgn="base" hangingPunct="0">
        <a:spcBef>
          <a:spcPct val="20000"/>
        </a:spcBef>
        <a:spcAft>
          <a:spcPct val="0"/>
        </a:spcAft>
        <a:buSzPct val="100000"/>
        <a:buChar char="•"/>
        <a:defRPr sz="2000">
          <a:solidFill>
            <a:schemeClr val="tx1"/>
          </a:solidFill>
          <a:latin typeface="+mn-lt"/>
        </a:defRPr>
      </a:lvl7pPr>
      <a:lvl8pPr marL="3429000" indent="-228600" algn="l" rtl="0" eaLnBrk="0" fontAlgn="base" hangingPunct="0">
        <a:spcBef>
          <a:spcPct val="20000"/>
        </a:spcBef>
        <a:spcAft>
          <a:spcPct val="0"/>
        </a:spcAft>
        <a:buSzPct val="100000"/>
        <a:buChar char="•"/>
        <a:defRPr sz="2000">
          <a:solidFill>
            <a:schemeClr val="tx1"/>
          </a:solidFill>
          <a:latin typeface="+mn-lt"/>
        </a:defRPr>
      </a:lvl8pPr>
      <a:lvl9pPr marL="3886200" indent="-228600" algn="l" rtl="0" eaLnBrk="0" fontAlgn="base" hangingPunct="0">
        <a:spcBef>
          <a:spcPct val="20000"/>
        </a:spcBef>
        <a:spcAft>
          <a:spcPct val="0"/>
        </a:spcAft>
        <a:buSzPct val="100000"/>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3" Type="http://schemas.openxmlformats.org/officeDocument/2006/relationships/hyperlink" Target="http://chsr.rutgers.edu/MMDLNAPKIDS/mmdlnnews1.pdf" TargetMode="External"/><Relationship Id="rId4" Type="http://schemas.openxmlformats.org/officeDocument/2006/relationships/hyperlink" Target="http://www.chainonline.org/content.cfm?menu_id=232" TargetMode="External"/><Relationship Id="rId5" Type="http://schemas.openxmlformats.org/officeDocument/2006/relationships/hyperlink" Target="mailto:scrystal@rci.rutgers.edu" TargetMode="External"/><Relationship Id="rId1" Type="http://schemas.openxmlformats.org/officeDocument/2006/relationships/slideLayout" Target="../slideLayouts/slideLayout1.xml"/><Relationship Id="rId2" Type="http://schemas.openxmlformats.org/officeDocument/2006/relationships/hyperlink" Target="http://chsr.rutgers.edu/MMDLNAPKIDS.html" TargetMode="Externa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xml"/></Relationships>
</file>

<file path=ppt/slides/_rels/slide22.xml.rels><?xml version="1.0" encoding="UTF-8" standalone="yes"?>
<Relationships xmlns="http://schemas.openxmlformats.org/package/2006/relationships"><Relationship Id="rId1" Type="http://schemas.openxmlformats.org/officeDocument/2006/relationships/themeOverride" Target="../theme/themeOverride1.xml"/><Relationship Id="rId2"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jpe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4.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5.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1" Type="http://schemas.openxmlformats.org/officeDocument/2006/relationships/themeOverride" Target="../theme/themeOverride2.xml"/><Relationship Id="rId2" Type="http://schemas.openxmlformats.org/officeDocument/2006/relationships/slideLayout" Target="../slideLayouts/slideLayout2.xml"/><Relationship Id="rId3" Type="http://schemas.openxmlformats.org/officeDocument/2006/relationships/notesSlide" Target="../notesSlides/notesSlide2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8.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9.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0.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1.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3.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4.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5.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4.xml"/></Relationships>
</file>

<file path=ppt/slides/_rels/slide40.xml.rels><?xml version="1.0" encoding="UTF-8" standalone="yes"?>
<Relationships xmlns="http://schemas.openxmlformats.org/package/2006/relationships"><Relationship Id="rId1" Type="http://schemas.openxmlformats.org/officeDocument/2006/relationships/themeOverride" Target="../theme/themeOverride3.xml"/><Relationship Id="rId2"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8" name="Rectangle 2"/>
          <p:cNvSpPr>
            <a:spLocks noGrp="1" noChangeArrowheads="1"/>
          </p:cNvSpPr>
          <p:nvPr>
            <p:ph type="ctrTitle"/>
          </p:nvPr>
        </p:nvSpPr>
        <p:spPr>
          <a:xfrm>
            <a:off x="762000" y="3063080"/>
            <a:ext cx="8229600" cy="1371601"/>
          </a:xfrm>
          <a:noFill/>
          <a:ln/>
        </p:spPr>
        <p:txBody>
          <a:bodyPr/>
          <a:lstStyle/>
          <a:p>
            <a:r>
              <a:rPr lang="en-US" sz="3200" dirty="0" smtClean="0"/>
              <a:t>Implementation </a:t>
            </a:r>
            <a:r>
              <a:rPr lang="en-US" sz="3200" dirty="0" smtClean="0"/>
              <a:t>of Delivery Service System Innovations in Mental Health:</a:t>
            </a:r>
            <a:br>
              <a:rPr lang="en-US" sz="3200" dirty="0" smtClean="0"/>
            </a:br>
            <a:r>
              <a:rPr lang="en-US" sz="3200" dirty="0" smtClean="0"/>
              <a:t>Challenges and Outcomes</a:t>
            </a:r>
            <a:br>
              <a:rPr lang="en-US" sz="3200" dirty="0" smtClean="0"/>
            </a:br>
            <a:r>
              <a:rPr lang="en-US" sz="3200" dirty="0"/>
              <a:t/>
            </a:r>
            <a:br>
              <a:rPr lang="en-US" sz="3200" dirty="0"/>
            </a:br>
            <a:r>
              <a:rPr lang="en-US" sz="3200" dirty="0"/>
              <a:t/>
            </a:r>
            <a:br>
              <a:rPr lang="en-US" sz="3200" dirty="0"/>
            </a:br>
            <a:r>
              <a:rPr lang="en-US" sz="3200" dirty="0"/>
              <a:t/>
            </a:r>
            <a:br>
              <a:rPr lang="en-US" sz="3200" dirty="0"/>
            </a:br>
            <a:r>
              <a:rPr lang="en-US" sz="3200" dirty="0"/>
              <a:t/>
            </a:r>
            <a:br>
              <a:rPr lang="en-US" sz="3200" dirty="0"/>
            </a:br>
            <a:r>
              <a:rPr lang="en-US" dirty="0"/>
              <a:t/>
            </a:r>
            <a:br>
              <a:rPr lang="en-US" dirty="0"/>
            </a:br>
            <a:r>
              <a:rPr lang="en-US" dirty="0"/>
              <a:t/>
            </a:r>
            <a:br>
              <a:rPr lang="en-US" dirty="0"/>
            </a:br>
            <a:r>
              <a:rPr lang="en-US" dirty="0"/>
              <a:t/>
            </a:r>
            <a:br>
              <a:rPr lang="en-US" dirty="0"/>
            </a:br>
            <a:r>
              <a:rPr lang="en-US" dirty="0"/>
              <a:t/>
            </a:r>
            <a:br>
              <a:rPr lang="en-US" dirty="0"/>
            </a:br>
            <a:endParaRPr lang="en-US" dirty="0"/>
          </a:p>
        </p:txBody>
      </p:sp>
      <p:sp>
        <p:nvSpPr>
          <p:cNvPr id="111619" name="Rectangle 3"/>
          <p:cNvSpPr>
            <a:spLocks noGrp="1" noChangeArrowheads="1"/>
          </p:cNvSpPr>
          <p:nvPr>
            <p:ph type="subTitle" idx="1"/>
          </p:nvPr>
        </p:nvSpPr>
        <p:spPr>
          <a:xfrm>
            <a:off x="152400" y="2605881"/>
            <a:ext cx="8763000" cy="2514600"/>
          </a:xfrm>
          <a:noFill/>
          <a:ln/>
        </p:spPr>
        <p:txBody>
          <a:bodyPr/>
          <a:lstStyle/>
          <a:p>
            <a:pPr marL="342900" indent="-342900">
              <a:lnSpc>
                <a:spcPct val="80000"/>
              </a:lnSpc>
              <a:spcBef>
                <a:spcPct val="0"/>
              </a:spcBef>
            </a:pPr>
            <a:endParaRPr lang="en-US" b="1" dirty="0">
              <a:solidFill>
                <a:schemeClr val="tx2"/>
              </a:solidFill>
            </a:endParaRPr>
          </a:p>
          <a:p>
            <a:pPr marL="342900" indent="-342900">
              <a:lnSpc>
                <a:spcPct val="80000"/>
              </a:lnSpc>
              <a:spcBef>
                <a:spcPct val="0"/>
              </a:spcBef>
            </a:pPr>
            <a:r>
              <a:rPr lang="en-US" sz="2400" dirty="0">
                <a:solidFill>
                  <a:schemeClr val="tx2"/>
                </a:solidFill>
              </a:rPr>
              <a:t>Stephen Crystal, Ph.D.</a:t>
            </a:r>
          </a:p>
          <a:p>
            <a:pPr marL="342900" indent="-342900">
              <a:lnSpc>
                <a:spcPct val="80000"/>
              </a:lnSpc>
              <a:spcBef>
                <a:spcPct val="0"/>
              </a:spcBef>
            </a:pPr>
            <a:r>
              <a:rPr lang="en-US" sz="2400" dirty="0">
                <a:solidFill>
                  <a:schemeClr val="tx2"/>
                </a:solidFill>
              </a:rPr>
              <a:t>Center for Health Services Research</a:t>
            </a:r>
          </a:p>
          <a:p>
            <a:pPr marL="342900" indent="-342900">
              <a:lnSpc>
                <a:spcPct val="80000"/>
              </a:lnSpc>
              <a:spcBef>
                <a:spcPct val="0"/>
              </a:spcBef>
            </a:pPr>
            <a:r>
              <a:rPr lang="en-US" sz="2400" dirty="0">
                <a:solidFill>
                  <a:schemeClr val="tx2"/>
                </a:solidFill>
              </a:rPr>
              <a:t>on Pharmacotherapy, Chronic Disease </a:t>
            </a:r>
            <a:endParaRPr lang="en-US" sz="2400" dirty="0" smtClean="0">
              <a:solidFill>
                <a:schemeClr val="tx2"/>
              </a:solidFill>
            </a:endParaRPr>
          </a:p>
          <a:p>
            <a:pPr marL="342900" indent="-342900">
              <a:lnSpc>
                <a:spcPct val="80000"/>
              </a:lnSpc>
              <a:spcBef>
                <a:spcPct val="0"/>
              </a:spcBef>
            </a:pPr>
            <a:r>
              <a:rPr lang="en-US" sz="2400" dirty="0" smtClean="0">
                <a:solidFill>
                  <a:schemeClr val="tx2"/>
                </a:solidFill>
              </a:rPr>
              <a:t>Management, and Outcomes/</a:t>
            </a:r>
          </a:p>
          <a:p>
            <a:pPr marL="342900" indent="-342900">
              <a:lnSpc>
                <a:spcPct val="80000"/>
              </a:lnSpc>
              <a:spcBef>
                <a:spcPct val="0"/>
              </a:spcBef>
            </a:pPr>
            <a:r>
              <a:rPr lang="en-US" sz="2400" dirty="0" smtClean="0">
                <a:solidFill>
                  <a:schemeClr val="tx2"/>
                </a:solidFill>
              </a:rPr>
              <a:t>Center for Education and Research </a:t>
            </a:r>
          </a:p>
          <a:p>
            <a:pPr marL="342900" indent="-342900">
              <a:lnSpc>
                <a:spcPct val="80000"/>
              </a:lnSpc>
              <a:spcBef>
                <a:spcPct val="0"/>
              </a:spcBef>
            </a:pPr>
            <a:r>
              <a:rPr lang="en-US" sz="2400" dirty="0" smtClean="0">
                <a:solidFill>
                  <a:schemeClr val="tx2"/>
                </a:solidFill>
              </a:rPr>
              <a:t>on Mental Health Therapeutics/RU </a:t>
            </a:r>
            <a:r>
              <a:rPr lang="en-US" sz="2400" dirty="0" err="1" smtClean="0">
                <a:solidFill>
                  <a:schemeClr val="tx2"/>
                </a:solidFill>
              </a:rPr>
              <a:t>DEcIDE</a:t>
            </a:r>
            <a:endParaRPr lang="en-US" sz="2400" dirty="0" smtClean="0">
              <a:solidFill>
                <a:schemeClr val="tx2"/>
              </a:solidFill>
            </a:endParaRPr>
          </a:p>
          <a:p>
            <a:pPr marL="342900" indent="-342900">
              <a:lnSpc>
                <a:spcPct val="80000"/>
              </a:lnSpc>
              <a:spcBef>
                <a:spcPct val="0"/>
              </a:spcBef>
            </a:pPr>
            <a:r>
              <a:rPr lang="en-US" sz="2400" dirty="0" smtClean="0">
                <a:solidFill>
                  <a:schemeClr val="tx2"/>
                </a:solidFill>
              </a:rPr>
              <a:t>Rutgers University</a:t>
            </a:r>
          </a:p>
          <a:p>
            <a:pPr marL="342900" indent="-342900">
              <a:lnSpc>
                <a:spcPct val="80000"/>
              </a:lnSpc>
              <a:spcBef>
                <a:spcPct val="0"/>
              </a:spcBef>
            </a:pPr>
            <a:endParaRPr lang="en-US" sz="3600" b="1" dirty="0">
              <a:solidFill>
                <a:schemeClr val="tx2"/>
              </a:solidFill>
            </a:endParaRPr>
          </a:p>
          <a:p>
            <a:pPr marL="342900" indent="-342900">
              <a:lnSpc>
                <a:spcPct val="80000"/>
              </a:lnSpc>
              <a:spcBef>
                <a:spcPct val="0"/>
              </a:spcBef>
            </a:pPr>
            <a:r>
              <a:rPr lang="en-US" sz="2400" b="1" dirty="0">
                <a:solidFill>
                  <a:schemeClr val="tx2"/>
                </a:solidFill>
              </a:rPr>
              <a:t>     </a:t>
            </a:r>
            <a:r>
              <a:rPr lang="en-US" sz="2400" b="1" dirty="0" smtClean="0">
                <a:solidFill>
                  <a:schemeClr val="tx2"/>
                </a:solidFill>
              </a:rPr>
              <a:t>Presented at AHRQ</a:t>
            </a:r>
          </a:p>
          <a:p>
            <a:pPr marL="342900" indent="-342900">
              <a:lnSpc>
                <a:spcPct val="80000"/>
              </a:lnSpc>
              <a:spcBef>
                <a:spcPct val="0"/>
              </a:spcBef>
            </a:pPr>
            <a:r>
              <a:rPr lang="en-US" sz="2400" b="1" dirty="0" smtClean="0">
                <a:solidFill>
                  <a:schemeClr val="tx2"/>
                </a:solidFill>
              </a:rPr>
              <a:t>Annual Meeting</a:t>
            </a:r>
          </a:p>
          <a:p>
            <a:pPr marL="342900" indent="-342900">
              <a:lnSpc>
                <a:spcPct val="80000"/>
              </a:lnSpc>
              <a:spcBef>
                <a:spcPct val="0"/>
              </a:spcBef>
            </a:pPr>
            <a:r>
              <a:rPr lang="en-US" sz="2400" b="1" dirty="0" smtClean="0">
                <a:solidFill>
                  <a:schemeClr val="tx2"/>
                </a:solidFill>
              </a:rPr>
              <a:t>   Bethesda</a:t>
            </a:r>
            <a:endParaRPr lang="en-US" sz="2400" b="1" dirty="0">
              <a:solidFill>
                <a:schemeClr val="tx2"/>
              </a:solidFill>
            </a:endParaRPr>
          </a:p>
          <a:p>
            <a:pPr marL="342900" indent="-342900">
              <a:lnSpc>
                <a:spcPct val="80000"/>
              </a:lnSpc>
              <a:spcBef>
                <a:spcPct val="0"/>
              </a:spcBef>
            </a:pPr>
            <a:r>
              <a:rPr lang="en-US" sz="2400" b="1" dirty="0">
                <a:solidFill>
                  <a:schemeClr val="tx2"/>
                </a:solidFill>
              </a:rPr>
              <a:t>  </a:t>
            </a:r>
            <a:r>
              <a:rPr lang="en-US" sz="2400" b="1" dirty="0" smtClean="0">
                <a:solidFill>
                  <a:schemeClr val="tx2"/>
                </a:solidFill>
              </a:rPr>
              <a:t>September 19, 2011</a:t>
            </a:r>
            <a:endParaRPr lang="en-US" sz="2400" b="1" dirty="0">
              <a:solidFill>
                <a:schemeClr val="tx2"/>
              </a:solidFill>
            </a:endParaRPr>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0" y="472281"/>
            <a:ext cx="8991600" cy="4876801"/>
          </a:xfrm>
        </p:spPr>
        <p:txBody>
          <a:bodyPr/>
          <a:lstStyle/>
          <a:p>
            <a:r>
              <a:rPr lang="en-US" dirty="0" smtClean="0"/>
              <a:t>ACP Report/Resource Guide and other materials including Epilogue on impact of project at:</a:t>
            </a:r>
          </a:p>
          <a:p>
            <a:r>
              <a:rPr lang="en-US" u="sng" dirty="0" smtClean="0">
                <a:solidFill>
                  <a:srgbClr val="FFFF00"/>
                </a:solidFill>
                <a:uFill>
                  <a:solidFill>
                    <a:srgbClr val="FFFF00"/>
                  </a:solidFill>
                </a:uFill>
                <a:hlinkClick r:id="rId2"/>
              </a:rPr>
              <a:t>http://chsr.rutgers.edu/MMDLNAPKIDS.html</a:t>
            </a:r>
            <a:endParaRPr lang="en-US" dirty="0" smtClean="0"/>
          </a:p>
          <a:p>
            <a:r>
              <a:rPr lang="en-US" dirty="0" smtClean="0"/>
              <a:t>(or </a:t>
            </a:r>
            <a:r>
              <a:rPr lang="en-US" dirty="0" err="1" smtClean="0"/>
              <a:t>google</a:t>
            </a:r>
            <a:r>
              <a:rPr lang="en-US" dirty="0" smtClean="0"/>
              <a:t> Rutgers MMDLN Resource Guide)</a:t>
            </a:r>
          </a:p>
          <a:p>
            <a:r>
              <a:rPr lang="en-US" dirty="0" smtClean="0"/>
              <a:t>MMDLN update on state actions and study impact: </a:t>
            </a:r>
          </a:p>
          <a:p>
            <a:r>
              <a:rPr lang="en-US" sz="2600" u="sng" dirty="0" smtClean="0">
                <a:solidFill>
                  <a:srgbClr val="FFFF00"/>
                </a:solidFill>
                <a:uFill>
                  <a:solidFill>
                    <a:srgbClr val="FFFF00"/>
                  </a:solidFill>
                </a:uFill>
                <a:hlinkClick r:id="rId3"/>
              </a:rPr>
              <a:t>http://chsr.rutgers.edu/MMDLNAPKIDS/mmdlnnews1.pdf</a:t>
            </a:r>
            <a:endParaRPr lang="en-US" sz="2600" u="sng" dirty="0" smtClean="0">
              <a:solidFill>
                <a:srgbClr val="FFFF00"/>
              </a:solidFill>
              <a:uFill>
                <a:solidFill>
                  <a:srgbClr val="FFFF00"/>
                </a:solidFill>
              </a:uFill>
            </a:endParaRPr>
          </a:p>
          <a:p>
            <a:r>
              <a:rPr lang="en-US" dirty="0" smtClean="0"/>
              <a:t>Clinician’s Toolkit for Management</a:t>
            </a:r>
          </a:p>
          <a:p>
            <a:r>
              <a:rPr lang="en-US" dirty="0" smtClean="0"/>
              <a:t>of Atypical Aggression in Youth</a:t>
            </a:r>
          </a:p>
          <a:p>
            <a:r>
              <a:rPr lang="en-US" sz="2800" u="sng" dirty="0" smtClean="0">
                <a:solidFill>
                  <a:srgbClr val="FFFF00"/>
                </a:solidFill>
                <a:uFill>
                  <a:solidFill>
                    <a:srgbClr val="FFFF00"/>
                  </a:solidFill>
                </a:uFill>
                <a:hlinkClick r:id="rId4"/>
              </a:rPr>
              <a:t>http://www.chainonline.org/content.cfm?menu_id=232</a:t>
            </a:r>
            <a:endParaRPr lang="en-US" sz="2800" u="sng" dirty="0" smtClean="0">
              <a:solidFill>
                <a:srgbClr val="FFFF00"/>
              </a:solidFill>
              <a:uFill>
                <a:solidFill>
                  <a:srgbClr val="FFFF00"/>
                </a:solidFill>
              </a:uFill>
            </a:endParaRPr>
          </a:p>
          <a:p>
            <a:endParaRPr lang="en-US" sz="3600" dirty="0" smtClean="0"/>
          </a:p>
          <a:p>
            <a:r>
              <a:rPr lang="en-US" sz="3600" dirty="0" smtClean="0"/>
              <a:t>Email: </a:t>
            </a:r>
            <a:r>
              <a:rPr lang="en-US" sz="3600" dirty="0" smtClean="0">
                <a:hlinkClick r:id="rId5"/>
              </a:rPr>
              <a:t>scrystal@rci.rutgers.edu</a:t>
            </a:r>
            <a:endParaRPr lang="en-US" sz="3600"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a:xfrm>
            <a:off x="381000" y="168275"/>
            <a:ext cx="8001000" cy="380206"/>
          </a:xfrm>
          <a:noFill/>
          <a:ln/>
        </p:spPr>
        <p:txBody>
          <a:bodyPr/>
          <a:lstStyle/>
          <a:p>
            <a:r>
              <a:rPr lang="en-US" sz="2800" b="1" dirty="0" smtClean="0">
                <a:solidFill>
                  <a:srgbClr val="FFFF00"/>
                </a:solidFill>
              </a:rPr>
              <a:t>Lessons Learned from ACP Project</a:t>
            </a:r>
            <a:endParaRPr lang="en-US" sz="2800" b="1" dirty="0">
              <a:solidFill>
                <a:srgbClr val="FFFF00"/>
              </a:solidFill>
            </a:endParaRPr>
          </a:p>
        </p:txBody>
      </p:sp>
      <p:sp>
        <p:nvSpPr>
          <p:cNvPr id="5123" name="Rectangle 3"/>
          <p:cNvSpPr>
            <a:spLocks noGrp="1" noChangeArrowheads="1"/>
          </p:cNvSpPr>
          <p:nvPr>
            <p:ph type="body" idx="1"/>
          </p:nvPr>
        </p:nvSpPr>
        <p:spPr>
          <a:xfrm>
            <a:off x="0" y="777081"/>
            <a:ext cx="8915400" cy="5776119"/>
          </a:xfrm>
          <a:noFill/>
          <a:ln/>
        </p:spPr>
        <p:txBody>
          <a:bodyPr/>
          <a:lstStyle/>
          <a:p>
            <a:pPr>
              <a:lnSpc>
                <a:spcPct val="80000"/>
              </a:lnSpc>
              <a:buSzPct val="150000"/>
            </a:pPr>
            <a:r>
              <a:rPr lang="en-US" sz="2800" dirty="0" smtClean="0"/>
              <a:t>ACP demonstrated potential of researcher/state collaboration in multistate QI initiatives in Medicaid mental health.  It highlighted need for follow-on project to support implementation of evidence based practices, engagement of providers and other stakeholders, necessary data/metrics infrastructure, and initiatives to address treatment challenges in adults.</a:t>
            </a:r>
          </a:p>
          <a:p>
            <a:pPr>
              <a:lnSpc>
                <a:spcPct val="80000"/>
              </a:lnSpc>
              <a:buSzPct val="150000"/>
            </a:pPr>
            <a:r>
              <a:rPr lang="en-US" sz="2800" dirty="0" smtClean="0"/>
              <a:t>Project identified: </a:t>
            </a:r>
          </a:p>
          <a:p>
            <a:pPr lvl="1">
              <a:lnSpc>
                <a:spcPct val="80000"/>
              </a:lnSpc>
              <a:buSzPct val="150000"/>
            </a:pPr>
            <a:r>
              <a:rPr lang="en-US" sz="2200" dirty="0" smtClean="0"/>
              <a:t> </a:t>
            </a:r>
            <a:r>
              <a:rPr lang="en-US" sz="2400" dirty="0" smtClean="0"/>
              <a:t>vital role of stakeholder engagement and systematic collaboration;</a:t>
            </a:r>
          </a:p>
          <a:p>
            <a:pPr lvl="1">
              <a:lnSpc>
                <a:spcPct val="80000"/>
              </a:lnSpc>
              <a:buSzPct val="150000"/>
            </a:pPr>
            <a:r>
              <a:rPr lang="en-US" sz="2400" dirty="0" smtClean="0"/>
              <a:t> need for development and implementation of appropriate quality metrics for decision support, provider feedback and quality improvement.   </a:t>
            </a:r>
          </a:p>
          <a:p>
            <a:pPr lvl="1">
              <a:lnSpc>
                <a:spcPct val="80000"/>
              </a:lnSpc>
              <a:buSzPct val="150000"/>
            </a:pPr>
            <a:r>
              <a:rPr lang="en-US" sz="2400" dirty="0" smtClean="0"/>
              <a:t>promising practices that warrant dissemination across states, including provider feedback with </a:t>
            </a:r>
            <a:r>
              <a:rPr lang="en-US" sz="2400" dirty="0" err="1" smtClean="0"/>
              <a:t>followup</a:t>
            </a:r>
            <a:r>
              <a:rPr lang="en-US" sz="2400" dirty="0" smtClean="0"/>
              <a:t>, clinic based QI </a:t>
            </a:r>
            <a:r>
              <a:rPr lang="en-US" sz="2400" dirty="0" err="1" smtClean="0"/>
              <a:t>collaboratives</a:t>
            </a:r>
            <a:r>
              <a:rPr lang="en-US" sz="2400" dirty="0" smtClean="0"/>
              <a:t>, second opinion strategies.  </a:t>
            </a:r>
            <a:endParaRPr lang="en-US" sz="2400" dirty="0">
              <a:solidFill>
                <a:schemeClr val="tx1"/>
              </a:solidFill>
              <a:latin typeface="+mn-lt"/>
              <a:ea typeface="+mn-ea"/>
              <a:cs typeface="+mn-cs"/>
            </a:endParaRPr>
          </a:p>
          <a:p>
            <a:pPr>
              <a:lnSpc>
                <a:spcPct val="80000"/>
              </a:lnSpc>
              <a:buSzPct val="150000"/>
              <a:buNone/>
            </a:pPr>
            <a:r>
              <a:rPr lang="en-US" sz="2500" dirty="0" smtClean="0"/>
              <a:t/>
            </a:r>
            <a:br>
              <a:rPr lang="en-US" sz="2500" dirty="0" smtClean="0"/>
            </a:br>
            <a:endParaRPr lang="en-US" sz="2500" dirty="0" smtClean="0"/>
          </a:p>
          <a:p>
            <a:pPr>
              <a:lnSpc>
                <a:spcPct val="80000"/>
              </a:lnSpc>
              <a:buSzPct val="150000"/>
            </a:pPr>
            <a:endParaRPr lang="en-US" sz="2500" dirty="0"/>
          </a:p>
          <a:p>
            <a:pPr>
              <a:lnSpc>
                <a:spcPct val="80000"/>
              </a:lnSpc>
              <a:buSzPct val="150000"/>
            </a:pPr>
            <a:endParaRPr lang="en-US" sz="2500" dirty="0" smtClean="0"/>
          </a:p>
          <a:p>
            <a:pPr>
              <a:lnSpc>
                <a:spcPct val="80000"/>
              </a:lnSpc>
              <a:buSzPct val="150000"/>
            </a:pPr>
            <a:endParaRPr lang="en-US" sz="2500" dirty="0" smtClean="0"/>
          </a:p>
          <a:p>
            <a:pPr>
              <a:lnSpc>
                <a:spcPct val="80000"/>
              </a:lnSpc>
              <a:buSzPct val="150000"/>
            </a:pPr>
            <a:endParaRPr lang="en-US" sz="2500" dirty="0"/>
          </a:p>
          <a:p>
            <a:pPr>
              <a:lnSpc>
                <a:spcPct val="80000"/>
              </a:lnSpc>
              <a:buSzPct val="150000"/>
            </a:pPr>
            <a:endParaRPr lang="en-US" sz="2900" dirty="0"/>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a:xfrm>
            <a:off x="381000" y="168275"/>
            <a:ext cx="8001000" cy="608806"/>
          </a:xfrm>
          <a:noFill/>
          <a:ln/>
        </p:spPr>
        <p:txBody>
          <a:bodyPr/>
          <a:lstStyle/>
          <a:p>
            <a:r>
              <a:rPr lang="en-US" sz="3200" b="1" dirty="0" smtClean="0">
                <a:solidFill>
                  <a:srgbClr val="FFFF00"/>
                </a:solidFill>
              </a:rPr>
              <a:t>MEDNET</a:t>
            </a:r>
            <a:endParaRPr lang="en-US" sz="3200" b="1" dirty="0">
              <a:solidFill>
                <a:srgbClr val="FFFF00"/>
              </a:solidFill>
            </a:endParaRPr>
          </a:p>
        </p:txBody>
      </p:sp>
      <p:sp>
        <p:nvSpPr>
          <p:cNvPr id="5123" name="Rectangle 3"/>
          <p:cNvSpPr>
            <a:spLocks noGrp="1" noChangeArrowheads="1"/>
          </p:cNvSpPr>
          <p:nvPr>
            <p:ph type="body" idx="1"/>
          </p:nvPr>
        </p:nvSpPr>
        <p:spPr>
          <a:xfrm>
            <a:off x="0" y="1005681"/>
            <a:ext cx="8915400" cy="5547519"/>
          </a:xfrm>
          <a:noFill/>
          <a:ln/>
        </p:spPr>
        <p:txBody>
          <a:bodyPr/>
          <a:lstStyle/>
          <a:p>
            <a:pPr>
              <a:buSzPct val="150000"/>
            </a:pPr>
            <a:r>
              <a:rPr lang="en-US" dirty="0" smtClean="0"/>
              <a:t>Building on experience of the ACP, a group of  states worked together with Rutgers and other partners to develop a plan for a systematic, collaborative, multistate initiative to accelerate the implementation of comparative effectiveness findings in Medicaid funded mental health care, addressing treatment challenges for adults as well as children and utilizing common quality metrics to support problem identification, monitoring, and provider feedback interventions.</a:t>
            </a:r>
            <a:endParaRPr lang="en-US" dirty="0" smtClean="0">
              <a:solidFill>
                <a:schemeClr val="tx1"/>
              </a:solidFill>
              <a:latin typeface="+mn-lt"/>
              <a:ea typeface="+mn-ea"/>
              <a:cs typeface="+mn-cs"/>
            </a:endParaRPr>
          </a:p>
          <a:p>
            <a:pPr>
              <a:lnSpc>
                <a:spcPct val="80000"/>
              </a:lnSpc>
              <a:buSzPct val="150000"/>
            </a:pPr>
            <a:endParaRPr lang="en-US" sz="2800" dirty="0">
              <a:solidFill>
                <a:schemeClr val="tx1"/>
              </a:solidFill>
              <a:latin typeface="+mn-lt"/>
              <a:ea typeface="+mn-ea"/>
              <a:cs typeface="+mn-cs"/>
            </a:endParaRPr>
          </a:p>
          <a:p>
            <a:pPr>
              <a:lnSpc>
                <a:spcPct val="80000"/>
              </a:lnSpc>
              <a:buSzPct val="150000"/>
              <a:buNone/>
            </a:pPr>
            <a:r>
              <a:rPr lang="en-US" sz="2500" dirty="0" smtClean="0"/>
              <a:t/>
            </a:r>
            <a:br>
              <a:rPr lang="en-US" sz="2500" dirty="0" smtClean="0"/>
            </a:br>
            <a:endParaRPr lang="en-US" sz="2500" dirty="0" smtClean="0"/>
          </a:p>
          <a:p>
            <a:pPr>
              <a:lnSpc>
                <a:spcPct val="80000"/>
              </a:lnSpc>
              <a:buSzPct val="150000"/>
            </a:pPr>
            <a:endParaRPr lang="en-US" sz="2500" dirty="0"/>
          </a:p>
          <a:p>
            <a:pPr>
              <a:lnSpc>
                <a:spcPct val="80000"/>
              </a:lnSpc>
              <a:buSzPct val="150000"/>
            </a:pPr>
            <a:endParaRPr lang="en-US" sz="2500" dirty="0" smtClean="0"/>
          </a:p>
          <a:p>
            <a:pPr>
              <a:lnSpc>
                <a:spcPct val="80000"/>
              </a:lnSpc>
              <a:buSzPct val="150000"/>
            </a:pPr>
            <a:endParaRPr lang="en-US" sz="2500" dirty="0" smtClean="0"/>
          </a:p>
          <a:p>
            <a:pPr>
              <a:lnSpc>
                <a:spcPct val="80000"/>
              </a:lnSpc>
              <a:buSzPct val="150000"/>
            </a:pPr>
            <a:endParaRPr lang="en-US" sz="2500" dirty="0"/>
          </a:p>
          <a:p>
            <a:pPr>
              <a:lnSpc>
                <a:spcPct val="80000"/>
              </a:lnSpc>
              <a:buSzPct val="150000"/>
            </a:pPr>
            <a:endParaRPr lang="en-US" sz="2900" dirty="0"/>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a:xfrm>
            <a:off x="381000" y="168275"/>
            <a:ext cx="8001000" cy="762000"/>
          </a:xfrm>
          <a:noFill/>
          <a:ln/>
        </p:spPr>
        <p:txBody>
          <a:bodyPr/>
          <a:lstStyle/>
          <a:p>
            <a:r>
              <a:rPr lang="en-US" sz="2800" b="1" dirty="0" smtClean="0">
                <a:solidFill>
                  <a:srgbClr val="FFFF00"/>
                </a:solidFill>
              </a:rPr>
              <a:t>MEDNET Mission</a:t>
            </a:r>
            <a:endParaRPr lang="en-US" sz="2800" b="1" dirty="0">
              <a:solidFill>
                <a:srgbClr val="FFFF00"/>
              </a:solidFill>
            </a:endParaRPr>
          </a:p>
        </p:txBody>
      </p:sp>
      <p:sp>
        <p:nvSpPr>
          <p:cNvPr id="5123" name="Rectangle 3"/>
          <p:cNvSpPr>
            <a:spLocks noGrp="1" noChangeArrowheads="1"/>
          </p:cNvSpPr>
          <p:nvPr>
            <p:ph type="body" idx="1"/>
          </p:nvPr>
        </p:nvSpPr>
        <p:spPr>
          <a:xfrm>
            <a:off x="0" y="1006475"/>
            <a:ext cx="8915400" cy="5546725"/>
          </a:xfrm>
          <a:noFill/>
          <a:ln/>
        </p:spPr>
        <p:txBody>
          <a:bodyPr/>
          <a:lstStyle/>
          <a:p>
            <a:pPr>
              <a:lnSpc>
                <a:spcPct val="80000"/>
              </a:lnSpc>
              <a:buSzPct val="150000"/>
            </a:pPr>
            <a:r>
              <a:rPr lang="en-US" dirty="0" smtClean="0"/>
              <a:t>Accelerate adoption in Medicaid mental health of two types of CE findings:</a:t>
            </a:r>
          </a:p>
          <a:p>
            <a:pPr lvl="1"/>
            <a:r>
              <a:rPr lang="en-US" sz="3200" dirty="0" smtClean="0">
                <a:solidFill>
                  <a:schemeClr val="tx1"/>
                </a:solidFill>
                <a:latin typeface="+mn-lt"/>
                <a:ea typeface="+mn-ea"/>
                <a:cs typeface="+mn-cs"/>
              </a:rPr>
              <a:t>Findings on effectiveness and safety of specific clinical practices, in particular patient populations; </a:t>
            </a:r>
          </a:p>
          <a:p>
            <a:pPr lvl="1"/>
            <a:r>
              <a:rPr lang="en-US" sz="3200" dirty="0" smtClean="0">
                <a:solidFill>
                  <a:schemeClr val="tx1"/>
                </a:solidFill>
                <a:latin typeface="+mn-lt"/>
                <a:ea typeface="+mn-ea"/>
                <a:cs typeface="+mn-cs"/>
              </a:rPr>
              <a:t>Findings on effectiveness of organizational practices, strategies and policies related to management of these treatments and of risks associated with treatments across subpopulations.</a:t>
            </a:r>
            <a:endParaRPr lang="en-US" sz="3200" dirty="0" smtClean="0"/>
          </a:p>
          <a:p>
            <a:pPr>
              <a:lnSpc>
                <a:spcPct val="80000"/>
              </a:lnSpc>
              <a:buSzPct val="150000"/>
            </a:pPr>
            <a:endParaRPr lang="en-US" sz="2900" dirty="0"/>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a:xfrm>
            <a:off x="381000" y="168275"/>
            <a:ext cx="8001000" cy="608806"/>
          </a:xfrm>
          <a:noFill/>
          <a:ln/>
        </p:spPr>
        <p:txBody>
          <a:bodyPr/>
          <a:lstStyle/>
          <a:p>
            <a:r>
              <a:rPr lang="en-US" sz="2800" b="1" dirty="0" smtClean="0">
                <a:solidFill>
                  <a:srgbClr val="FFFF00"/>
                </a:solidFill>
              </a:rPr>
              <a:t>MEDNET Consortium</a:t>
            </a:r>
            <a:endParaRPr lang="en-US" sz="2800" b="1" dirty="0">
              <a:solidFill>
                <a:srgbClr val="FFFF00"/>
              </a:solidFill>
            </a:endParaRPr>
          </a:p>
        </p:txBody>
      </p:sp>
      <p:sp>
        <p:nvSpPr>
          <p:cNvPr id="5123" name="Rectangle 3"/>
          <p:cNvSpPr>
            <a:spLocks noGrp="1" noChangeArrowheads="1"/>
          </p:cNvSpPr>
          <p:nvPr>
            <p:ph type="body" idx="1"/>
          </p:nvPr>
        </p:nvSpPr>
        <p:spPr>
          <a:xfrm>
            <a:off x="0" y="777081"/>
            <a:ext cx="8991600" cy="5943600"/>
          </a:xfrm>
          <a:noFill/>
          <a:ln/>
        </p:spPr>
        <p:txBody>
          <a:bodyPr/>
          <a:lstStyle/>
          <a:p>
            <a:pPr>
              <a:lnSpc>
                <a:spcPct val="80000"/>
              </a:lnSpc>
              <a:buSzPct val="150000"/>
            </a:pPr>
            <a:r>
              <a:rPr lang="en-US" sz="2800" dirty="0" smtClean="0"/>
              <a:t>Multi-partner collaboration focused on increasing utilization of evidence-based clinical and service delivery system practices in provision of  mental health treatment for Medicaid beneficiaries.</a:t>
            </a:r>
          </a:p>
          <a:p>
            <a:pPr>
              <a:lnSpc>
                <a:spcPct val="80000"/>
              </a:lnSpc>
              <a:buSzPct val="150000"/>
            </a:pPr>
            <a:r>
              <a:rPr lang="en-US" sz="2800" dirty="0" smtClean="0"/>
              <a:t>Partners include California, Washington, Texas, Missouri, Oklahoma, and Maine, in addition to Rutgers, Columbia University, and </a:t>
            </a:r>
            <a:r>
              <a:rPr lang="en-US" sz="2800" dirty="0" err="1" smtClean="0"/>
              <a:t>AcademyHealth</a:t>
            </a:r>
            <a:r>
              <a:rPr lang="en-US" sz="2800" dirty="0" smtClean="0"/>
              <a:t>.  </a:t>
            </a:r>
          </a:p>
          <a:p>
            <a:pPr lvl="1">
              <a:lnSpc>
                <a:spcPct val="80000"/>
              </a:lnSpc>
              <a:buSzPct val="150000"/>
            </a:pPr>
            <a:r>
              <a:rPr lang="en-US" dirty="0" smtClean="0"/>
              <a:t>Participating states account for about 30% of FFS Medicaid enrollment nationally.  </a:t>
            </a:r>
          </a:p>
          <a:p>
            <a:pPr lvl="1">
              <a:lnSpc>
                <a:spcPct val="80000"/>
              </a:lnSpc>
              <a:buSzPct val="150000"/>
            </a:pPr>
            <a:r>
              <a:rPr lang="en-US" dirty="0" smtClean="0"/>
              <a:t>Analyses of MAX data from five of these states for 2005 indicate that more than 550,000 beneficiaries received antipsychotic medication prescribed by more than 74,000 prescribers at a cost of $1.4 billion (most costly med class for MA).</a:t>
            </a:r>
          </a:p>
          <a:p>
            <a:pPr>
              <a:lnSpc>
                <a:spcPct val="80000"/>
              </a:lnSpc>
              <a:buSzPct val="150000"/>
            </a:pPr>
            <a:endParaRPr lang="en-US" sz="2800" dirty="0"/>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1298" name="Rectangle 2"/>
          <p:cNvSpPr>
            <a:spLocks noGrp="1" noChangeArrowheads="1"/>
          </p:cNvSpPr>
          <p:nvPr>
            <p:ph type="title"/>
          </p:nvPr>
        </p:nvSpPr>
        <p:spPr>
          <a:xfrm>
            <a:off x="381000" y="168275"/>
            <a:ext cx="8001000" cy="456406"/>
          </a:xfrm>
          <a:noFill/>
          <a:ln/>
        </p:spPr>
        <p:txBody>
          <a:bodyPr/>
          <a:lstStyle/>
          <a:p>
            <a:r>
              <a:rPr lang="en-US" sz="2800" b="1" dirty="0" smtClean="0">
                <a:solidFill>
                  <a:srgbClr val="FFFF00"/>
                </a:solidFill>
              </a:rPr>
              <a:t>Initially Targeted Clinical Practices </a:t>
            </a:r>
            <a:endParaRPr lang="en-US" sz="2800" b="1" dirty="0">
              <a:solidFill>
                <a:srgbClr val="FFFF00"/>
              </a:solidFill>
            </a:endParaRPr>
          </a:p>
        </p:txBody>
      </p:sp>
      <p:sp>
        <p:nvSpPr>
          <p:cNvPr id="311299" name="Rectangle 3"/>
          <p:cNvSpPr>
            <a:spLocks noGrp="1" noChangeArrowheads="1"/>
          </p:cNvSpPr>
          <p:nvPr>
            <p:ph type="body" idx="1"/>
          </p:nvPr>
        </p:nvSpPr>
        <p:spPr>
          <a:xfrm>
            <a:off x="228600" y="929481"/>
            <a:ext cx="8458200" cy="5623719"/>
          </a:xfrm>
          <a:noFill/>
          <a:ln/>
        </p:spPr>
        <p:txBody>
          <a:bodyPr/>
          <a:lstStyle/>
          <a:p>
            <a:pPr>
              <a:lnSpc>
                <a:spcPts val="2600"/>
              </a:lnSpc>
              <a:buSzPct val="150000"/>
            </a:pPr>
            <a:r>
              <a:rPr lang="en-US" sz="2900" dirty="0" smtClean="0"/>
              <a:t>Psychotropic </a:t>
            </a:r>
            <a:r>
              <a:rPr lang="en-US" sz="2900" dirty="0" err="1" smtClean="0"/>
              <a:t>polypharmacy</a:t>
            </a:r>
            <a:r>
              <a:rPr lang="en-US" sz="2900" dirty="0" smtClean="0"/>
              <a:t>, including concurrent use of multiple antipsychotic medications.</a:t>
            </a:r>
          </a:p>
          <a:p>
            <a:pPr>
              <a:lnSpc>
                <a:spcPts val="2600"/>
              </a:lnSpc>
              <a:buSzPct val="150000"/>
            </a:pPr>
            <a:r>
              <a:rPr lang="en-US" sz="2900" dirty="0" smtClean="0"/>
              <a:t>Safe dosing.</a:t>
            </a:r>
          </a:p>
          <a:p>
            <a:pPr>
              <a:lnSpc>
                <a:spcPts val="2600"/>
              </a:lnSpc>
              <a:buSzPct val="150000"/>
            </a:pPr>
            <a:r>
              <a:rPr lang="en-US" sz="2900" dirty="0" smtClean="0"/>
              <a:t>Managing metabolic risks of antipsychotics.</a:t>
            </a:r>
          </a:p>
          <a:p>
            <a:pPr>
              <a:lnSpc>
                <a:spcPts val="2600"/>
              </a:lnSpc>
              <a:buSzPct val="150000"/>
            </a:pPr>
            <a:r>
              <a:rPr lang="en-US" sz="2900" dirty="0" smtClean="0"/>
              <a:t>Improving treatment adherence for adults with SMI.</a:t>
            </a:r>
          </a:p>
          <a:p>
            <a:pPr>
              <a:lnSpc>
                <a:spcPts val="2600"/>
              </a:lnSpc>
              <a:buSzPct val="150000"/>
            </a:pPr>
            <a:r>
              <a:rPr lang="en-US" sz="2900" dirty="0" smtClean="0"/>
              <a:t>Use of appropriate mental health services and psychosocial interventions as complement or alternative to antipsychotic medication.</a:t>
            </a:r>
          </a:p>
          <a:p>
            <a:pPr>
              <a:lnSpc>
                <a:spcPts val="2600"/>
              </a:lnSpc>
              <a:buSzPct val="150000"/>
            </a:pPr>
            <a:r>
              <a:rPr lang="en-US" sz="2900" dirty="0" smtClean="0"/>
              <a:t>Antipsychotic use in children under age 6/foster care.</a:t>
            </a:r>
          </a:p>
          <a:p>
            <a:pPr>
              <a:lnSpc>
                <a:spcPts val="2600"/>
              </a:lnSpc>
              <a:buSzPct val="150000"/>
            </a:pPr>
            <a:r>
              <a:rPr lang="en-US" sz="2900" dirty="0" smtClean="0"/>
              <a:t>Assessing and addressing geographical, provider, racial/ethnic, and other variations in treatment practices that lack apparent clinical or epidemiological rationale and may add costs and risks without concomitant benefit.</a:t>
            </a:r>
          </a:p>
          <a:p>
            <a:pPr>
              <a:lnSpc>
                <a:spcPts val="2600"/>
              </a:lnSpc>
              <a:buSzPct val="150000"/>
            </a:pPr>
            <a:r>
              <a:rPr lang="en-US" sz="2900" dirty="0" smtClean="0"/>
              <a:t>Consistency of treatments and diagnoses.</a:t>
            </a:r>
            <a:endParaRPr lang="en-US" sz="2900" dirty="0"/>
          </a:p>
          <a:p>
            <a:pPr>
              <a:buSzPct val="150000"/>
            </a:pPr>
            <a:endParaRPr lang="en-US" sz="2900" dirty="0"/>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a:xfrm>
            <a:off x="381000" y="0"/>
            <a:ext cx="8001000" cy="624681"/>
          </a:xfrm>
          <a:noFill/>
          <a:ln/>
        </p:spPr>
        <p:txBody>
          <a:bodyPr/>
          <a:lstStyle/>
          <a:p>
            <a:r>
              <a:rPr lang="en-US" sz="2800" b="1" dirty="0" smtClean="0">
                <a:solidFill>
                  <a:srgbClr val="FFFF00"/>
                </a:solidFill>
              </a:rPr>
              <a:t>Prioritization in Year 1 Planning</a:t>
            </a:r>
            <a:endParaRPr lang="en-US" sz="2800" b="1" dirty="0">
              <a:solidFill>
                <a:srgbClr val="FFFF00"/>
              </a:solidFill>
            </a:endParaRPr>
          </a:p>
        </p:txBody>
      </p:sp>
      <p:sp>
        <p:nvSpPr>
          <p:cNvPr id="5123" name="Rectangle 3"/>
          <p:cNvSpPr>
            <a:spLocks noGrp="1" noChangeArrowheads="1"/>
          </p:cNvSpPr>
          <p:nvPr>
            <p:ph type="body" idx="1"/>
          </p:nvPr>
        </p:nvSpPr>
        <p:spPr>
          <a:xfrm>
            <a:off x="228600" y="624681"/>
            <a:ext cx="8686800" cy="6096000"/>
          </a:xfrm>
          <a:noFill/>
          <a:ln/>
        </p:spPr>
        <p:txBody>
          <a:bodyPr/>
          <a:lstStyle/>
          <a:p>
            <a:r>
              <a:rPr lang="en-US" sz="2500" dirty="0" smtClean="0"/>
              <a:t>Clinical practices prioritized included </a:t>
            </a:r>
            <a:r>
              <a:rPr lang="en-US" sz="2500" dirty="0" err="1" smtClean="0"/>
              <a:t>polypharmacy</a:t>
            </a:r>
            <a:r>
              <a:rPr lang="en-US" sz="2500" dirty="0" smtClean="0"/>
              <a:t>, management of metabolic risks of APs, dosage, adherence; second tier measures include diagnosis consistent with treatment and appropriate use of psychosocial services. </a:t>
            </a:r>
          </a:p>
          <a:p>
            <a:r>
              <a:rPr lang="en-US" sz="2500" dirty="0" smtClean="0"/>
              <a:t>DUA processes underway for release of claims and eligibility data for its Medicaid population; Secure Remote Access system established.</a:t>
            </a:r>
          </a:p>
          <a:p>
            <a:r>
              <a:rPr lang="en-US" sz="2500" dirty="0" smtClean="0"/>
              <a:t>Metrics team developing  core set of metrics for tracking treatment patterns, monitoring change over time, and for use in provider feedback and other QI programs.  </a:t>
            </a:r>
          </a:p>
          <a:p>
            <a:r>
              <a:rPr lang="en-US" sz="2500" dirty="0" smtClean="0"/>
              <a:t>State-level quality </a:t>
            </a:r>
            <a:r>
              <a:rPr lang="en-US" sz="2500" dirty="0" err="1" smtClean="0"/>
              <a:t>collaboratives</a:t>
            </a:r>
            <a:r>
              <a:rPr lang="en-US" sz="2500" dirty="0" smtClean="0"/>
              <a:t> and QI plans.  </a:t>
            </a:r>
          </a:p>
          <a:p>
            <a:r>
              <a:rPr lang="en-US" sz="2500" dirty="0" smtClean="0"/>
              <a:t>Implementation of state plans in Year 2.  </a:t>
            </a:r>
          </a:p>
          <a:p>
            <a:r>
              <a:rPr lang="en-US" sz="2500" dirty="0" smtClean="0"/>
              <a:t>Core set of metrics developed; states developed intervention plans; site visits underway; first annual consortium meeting completed.</a:t>
            </a:r>
          </a:p>
          <a:p>
            <a:pPr>
              <a:lnSpc>
                <a:spcPct val="80000"/>
              </a:lnSpc>
              <a:buSzPct val="150000"/>
            </a:pPr>
            <a:endParaRPr lang="en-US" sz="2400" dirty="0"/>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a:xfrm>
            <a:off x="381000" y="0"/>
            <a:ext cx="8001000" cy="624681"/>
          </a:xfrm>
          <a:noFill/>
          <a:ln/>
        </p:spPr>
        <p:txBody>
          <a:bodyPr/>
          <a:lstStyle/>
          <a:p>
            <a:r>
              <a:rPr lang="en-US" sz="2800" b="1" dirty="0" smtClean="0">
                <a:solidFill>
                  <a:srgbClr val="FFFF00"/>
                </a:solidFill>
              </a:rPr>
              <a:t>Examples of State Intervention Approaches</a:t>
            </a:r>
            <a:endParaRPr lang="en-US" sz="2800" b="1" dirty="0">
              <a:solidFill>
                <a:srgbClr val="FFFF00"/>
              </a:solidFill>
            </a:endParaRPr>
          </a:p>
        </p:txBody>
      </p:sp>
      <p:sp>
        <p:nvSpPr>
          <p:cNvPr id="5123" name="Rectangle 3"/>
          <p:cNvSpPr>
            <a:spLocks noGrp="1" noChangeArrowheads="1"/>
          </p:cNvSpPr>
          <p:nvPr>
            <p:ph type="body" idx="1"/>
          </p:nvPr>
        </p:nvSpPr>
        <p:spPr>
          <a:xfrm>
            <a:off x="0" y="624681"/>
            <a:ext cx="8915400" cy="6096000"/>
          </a:xfrm>
          <a:noFill/>
          <a:ln/>
        </p:spPr>
        <p:txBody>
          <a:bodyPr/>
          <a:lstStyle/>
          <a:p>
            <a:r>
              <a:rPr lang="en-US" sz="2800" dirty="0" smtClean="0"/>
              <a:t>Washington MEDNET: Clinic based QI collaborative, implemented in partnership with Washington Community Mental Health Council (association of CMHCs), translating methods and tools from well developed clinic based QI program in New York State.  </a:t>
            </a:r>
          </a:p>
          <a:p>
            <a:r>
              <a:rPr lang="en-US" sz="2800" dirty="0" smtClean="0"/>
              <a:t>State legislature appropriated $300k to extend WA MEDNET model and support development of provider training modules that complement NY materials; will be available to other states.</a:t>
            </a:r>
          </a:p>
          <a:p>
            <a:r>
              <a:rPr lang="en-US" sz="2800" dirty="0" smtClean="0"/>
              <a:t>WA AG office also provided funds from </a:t>
            </a:r>
            <a:r>
              <a:rPr lang="en-US" sz="2800" dirty="0" err="1" smtClean="0"/>
              <a:t>Neurontin</a:t>
            </a:r>
            <a:r>
              <a:rPr lang="en-US" sz="2800" dirty="0" smtClean="0"/>
              <a:t> settlement.</a:t>
            </a:r>
          </a:p>
          <a:p>
            <a:r>
              <a:rPr lang="en-US" sz="2800" dirty="0" smtClean="0"/>
              <a:t>Complementary focus on 50 high volume outlier prescribers.</a:t>
            </a:r>
          </a:p>
          <a:p>
            <a:pPr>
              <a:lnSpc>
                <a:spcPct val="80000"/>
              </a:lnSpc>
              <a:buSzPct val="150000"/>
            </a:pPr>
            <a:endParaRPr lang="en-US" sz="2400" dirty="0"/>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a:xfrm>
            <a:off x="381000" y="0"/>
            <a:ext cx="8001000" cy="624681"/>
          </a:xfrm>
          <a:noFill/>
          <a:ln/>
        </p:spPr>
        <p:txBody>
          <a:bodyPr/>
          <a:lstStyle/>
          <a:p>
            <a:r>
              <a:rPr lang="en-US" sz="2800" b="1" dirty="0" smtClean="0">
                <a:solidFill>
                  <a:srgbClr val="FFFF00"/>
                </a:solidFill>
              </a:rPr>
              <a:t>Washington MEDNET</a:t>
            </a:r>
            <a:endParaRPr lang="en-US" sz="2800" b="1" dirty="0">
              <a:solidFill>
                <a:srgbClr val="FFFF00"/>
              </a:solidFill>
            </a:endParaRPr>
          </a:p>
        </p:txBody>
      </p:sp>
      <p:sp>
        <p:nvSpPr>
          <p:cNvPr id="5123" name="Rectangle 3"/>
          <p:cNvSpPr>
            <a:spLocks noGrp="1" noChangeArrowheads="1"/>
          </p:cNvSpPr>
          <p:nvPr>
            <p:ph type="body" idx="1"/>
          </p:nvPr>
        </p:nvSpPr>
        <p:spPr>
          <a:xfrm>
            <a:off x="0" y="853281"/>
            <a:ext cx="8915400" cy="5867400"/>
          </a:xfrm>
          <a:noFill/>
          <a:ln/>
        </p:spPr>
        <p:txBody>
          <a:bodyPr/>
          <a:lstStyle/>
          <a:p>
            <a:r>
              <a:rPr lang="en-US" sz="2800" dirty="0" smtClean="0"/>
              <a:t>Kickoff meeting in Seattle with CMHCs (&gt;200 participating).</a:t>
            </a:r>
          </a:p>
          <a:p>
            <a:r>
              <a:rPr lang="en-US" sz="2800" dirty="0" smtClean="0"/>
              <a:t>Expanding provider feedback, benchmarking.  Examining, sharing, addressing geographic variation.</a:t>
            </a:r>
          </a:p>
          <a:p>
            <a:r>
              <a:rPr lang="en-US" sz="2800" dirty="0" smtClean="0"/>
              <a:t>Clinical issues targeted: </a:t>
            </a:r>
            <a:r>
              <a:rPr lang="en-US" sz="2800" dirty="0" err="1" smtClean="0"/>
              <a:t>polypharmacy</a:t>
            </a:r>
            <a:r>
              <a:rPr lang="en-US" sz="2800" dirty="0" smtClean="0"/>
              <a:t>, adherence, dose, </a:t>
            </a:r>
            <a:r>
              <a:rPr lang="en-US" sz="2800" dirty="0" err="1" smtClean="0"/>
              <a:t>rehospitalization</a:t>
            </a:r>
            <a:r>
              <a:rPr lang="en-US" sz="2800" dirty="0" smtClean="0"/>
              <a:t>, high </a:t>
            </a:r>
            <a:r>
              <a:rPr lang="en-US" sz="2800" dirty="0" err="1" smtClean="0"/>
              <a:t>utilizers</a:t>
            </a:r>
            <a:r>
              <a:rPr lang="en-US" sz="2800" dirty="0" smtClean="0"/>
              <a:t>.</a:t>
            </a:r>
          </a:p>
          <a:p>
            <a:r>
              <a:rPr lang="en-US" sz="2800" dirty="0" smtClean="0"/>
              <a:t>Integration of data streams; web based data portal (PRISM) provides data for clinics and providers.  Potential for access to PRISM strong motivator for clinics.</a:t>
            </a:r>
          </a:p>
          <a:p>
            <a:pPr>
              <a:lnSpc>
                <a:spcPct val="80000"/>
              </a:lnSpc>
              <a:buSzPct val="150000"/>
            </a:pPr>
            <a:endParaRPr lang="en-US" sz="2800" dirty="0"/>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a:xfrm>
            <a:off x="381000" y="0"/>
            <a:ext cx="8001000" cy="624681"/>
          </a:xfrm>
          <a:noFill/>
          <a:ln/>
        </p:spPr>
        <p:txBody>
          <a:bodyPr/>
          <a:lstStyle/>
          <a:p>
            <a:r>
              <a:rPr lang="en-US" sz="2800" b="1" dirty="0" smtClean="0">
                <a:solidFill>
                  <a:srgbClr val="FFFF00"/>
                </a:solidFill>
              </a:rPr>
              <a:t>Other States--Selected Highlights </a:t>
            </a:r>
            <a:endParaRPr lang="en-US" sz="2800" b="1" dirty="0">
              <a:solidFill>
                <a:srgbClr val="FFFF00"/>
              </a:solidFill>
            </a:endParaRPr>
          </a:p>
        </p:txBody>
      </p:sp>
      <p:sp>
        <p:nvSpPr>
          <p:cNvPr id="5123" name="Rectangle 3"/>
          <p:cNvSpPr>
            <a:spLocks noGrp="1" noChangeArrowheads="1"/>
          </p:cNvSpPr>
          <p:nvPr>
            <p:ph type="body" idx="1"/>
          </p:nvPr>
        </p:nvSpPr>
        <p:spPr>
          <a:xfrm>
            <a:off x="0" y="700881"/>
            <a:ext cx="8915400" cy="6019800"/>
          </a:xfrm>
          <a:noFill/>
          <a:ln/>
        </p:spPr>
        <p:txBody>
          <a:bodyPr/>
          <a:lstStyle/>
          <a:p>
            <a:r>
              <a:rPr lang="en-US" sz="2400" dirty="0" smtClean="0"/>
              <a:t>MO—Expanded provider feedback, extension to CMHCs and health homes; stakeholder collaborative; improving metabolic outcomes with required metabolic screening integrated with claims data into electronic health record and portal (</a:t>
            </a:r>
            <a:r>
              <a:rPr lang="en-US" sz="2400" dirty="0" err="1" smtClean="0"/>
              <a:t>CyberAccess</a:t>
            </a:r>
            <a:r>
              <a:rPr lang="en-US" sz="2400" dirty="0" smtClean="0"/>
              <a:t>).  </a:t>
            </a:r>
          </a:p>
          <a:p>
            <a:r>
              <a:rPr lang="en-US" sz="2400" dirty="0" smtClean="0"/>
              <a:t>CA—Managed care based project (Orange County CAL-OPTIMA); focus on </a:t>
            </a:r>
            <a:r>
              <a:rPr lang="en-US" sz="2400" dirty="0" err="1" smtClean="0"/>
              <a:t>cardiometabolic</a:t>
            </a:r>
            <a:r>
              <a:rPr lang="en-US" sz="2400" dirty="0" smtClean="0"/>
              <a:t>, </a:t>
            </a:r>
            <a:r>
              <a:rPr lang="en-US" sz="2400" dirty="0" err="1" smtClean="0"/>
              <a:t>polypharmacy</a:t>
            </a:r>
            <a:r>
              <a:rPr lang="en-US" sz="2400" dirty="0" smtClean="0"/>
              <a:t>; identifying “high opportunity” providers; health information sharing.</a:t>
            </a:r>
          </a:p>
          <a:p>
            <a:r>
              <a:rPr lang="en-US" sz="2400" dirty="0" smtClean="0"/>
              <a:t>OK—Very young children; AP without mental health treatment; data integration including Part D (sharing experience with duals planning grant); prescriber feedback; portal development; detailing.</a:t>
            </a:r>
          </a:p>
          <a:p>
            <a:r>
              <a:rPr lang="en-US" sz="2400" dirty="0" smtClean="0"/>
              <a:t>ME—adherence reporting and interventions; </a:t>
            </a:r>
            <a:r>
              <a:rPr lang="en-US" sz="2400" dirty="0" err="1" smtClean="0"/>
              <a:t>cardiometabolic</a:t>
            </a:r>
            <a:r>
              <a:rPr lang="en-US" sz="2400" dirty="0" smtClean="0"/>
              <a:t>; focus on data stream integration; framework for provider feedback; geographical variation; managing comorbidity.</a:t>
            </a:r>
          </a:p>
          <a:p>
            <a:r>
              <a:rPr lang="en-US" sz="2400" dirty="0" smtClean="0"/>
              <a:t>TX—extending QI initiatives developed in foster care to other populations; portal (MEHIS); identify and intervene w/outlier prescribers.</a:t>
            </a:r>
          </a:p>
          <a:p>
            <a:pPr>
              <a:lnSpc>
                <a:spcPct val="80000"/>
              </a:lnSpc>
              <a:buSzPct val="150000"/>
            </a:pPr>
            <a:endParaRPr lang="en-US" sz="2800" dirty="0"/>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a:xfrm>
            <a:off x="381000" y="319881"/>
            <a:ext cx="8001000" cy="533400"/>
          </a:xfrm>
          <a:noFill/>
          <a:ln/>
        </p:spPr>
        <p:txBody>
          <a:bodyPr/>
          <a:lstStyle/>
          <a:p>
            <a:r>
              <a:rPr lang="en-US" sz="2800" b="1" dirty="0" smtClean="0">
                <a:solidFill>
                  <a:srgbClr val="FFFF00"/>
                </a:solidFill>
              </a:rPr>
              <a:t>Overview</a:t>
            </a:r>
            <a:endParaRPr lang="en-US" sz="2800" b="1" dirty="0">
              <a:solidFill>
                <a:srgbClr val="FFFF00"/>
              </a:solidFill>
            </a:endParaRPr>
          </a:p>
        </p:txBody>
      </p:sp>
      <p:sp>
        <p:nvSpPr>
          <p:cNvPr id="5123" name="Rectangle 3"/>
          <p:cNvSpPr>
            <a:spLocks noGrp="1" noChangeArrowheads="1"/>
          </p:cNvSpPr>
          <p:nvPr>
            <p:ph type="body" idx="1"/>
          </p:nvPr>
        </p:nvSpPr>
        <p:spPr>
          <a:xfrm>
            <a:off x="228600" y="929481"/>
            <a:ext cx="8534400" cy="5623719"/>
          </a:xfrm>
          <a:noFill/>
          <a:ln/>
        </p:spPr>
        <p:txBody>
          <a:bodyPr/>
          <a:lstStyle/>
          <a:p>
            <a:pPr>
              <a:buSzPct val="150000"/>
            </a:pPr>
            <a:r>
              <a:rPr lang="en-US" sz="2800" dirty="0" smtClean="0"/>
              <a:t>This presentation will discuss several activities our center is undertaking on behalf of AHRQ and mental health stakeholders, supported through COE’s </a:t>
            </a:r>
            <a:r>
              <a:rPr lang="en-US" sz="2800" dirty="0" err="1" smtClean="0"/>
              <a:t>DEcIDE</a:t>
            </a:r>
            <a:r>
              <a:rPr lang="en-US" sz="2800" dirty="0" smtClean="0"/>
              <a:t> and CERTs programs and by CDOM (MEDNET). </a:t>
            </a:r>
          </a:p>
          <a:p>
            <a:r>
              <a:rPr lang="en-US" sz="2800" dirty="0" smtClean="0"/>
              <a:t>Questions:  </a:t>
            </a:r>
          </a:p>
          <a:p>
            <a:pPr lvl="1"/>
            <a:r>
              <a:rPr lang="en-US" dirty="0" smtClean="0"/>
              <a:t>For publicly funded mental health care, what strategies show promise for increasing the uptake of evidence based practices?</a:t>
            </a:r>
          </a:p>
          <a:p>
            <a:pPr lvl="1"/>
            <a:r>
              <a:rPr lang="en-US" sz="2800" dirty="0" smtClean="0"/>
              <a:t>What are the challenges that confront patient-centered outcomes research on service delivery system interventions for serious mental illness?</a:t>
            </a:r>
          </a:p>
          <a:p>
            <a:pPr>
              <a:buNone/>
            </a:pPr>
            <a:endParaRPr lang="en-US" sz="2800" dirty="0" smtClean="0"/>
          </a:p>
          <a:p>
            <a:pPr>
              <a:lnSpc>
                <a:spcPct val="80000"/>
              </a:lnSpc>
              <a:buSzPct val="150000"/>
            </a:pPr>
            <a:endParaRPr lang="en-US" sz="2800" dirty="0" smtClean="0"/>
          </a:p>
          <a:p>
            <a:pPr lvl="1">
              <a:lnSpc>
                <a:spcPct val="80000"/>
              </a:lnSpc>
              <a:buSzPct val="150000"/>
            </a:pPr>
            <a:endParaRPr lang="en-US" sz="2400" dirty="0" smtClean="0"/>
          </a:p>
          <a:p>
            <a:pPr>
              <a:lnSpc>
                <a:spcPct val="80000"/>
              </a:lnSpc>
              <a:buSzPct val="150000"/>
            </a:pPr>
            <a:endParaRPr lang="en-US" sz="2500" dirty="0" smtClean="0"/>
          </a:p>
          <a:p>
            <a:pPr>
              <a:lnSpc>
                <a:spcPct val="80000"/>
              </a:lnSpc>
              <a:buSzPct val="150000"/>
            </a:pPr>
            <a:endParaRPr lang="en-US" sz="2500" dirty="0" smtClean="0"/>
          </a:p>
          <a:p>
            <a:pPr>
              <a:lnSpc>
                <a:spcPct val="80000"/>
              </a:lnSpc>
              <a:buSzPct val="150000"/>
            </a:pPr>
            <a:endParaRPr lang="en-US" sz="2500" dirty="0"/>
          </a:p>
          <a:p>
            <a:pPr>
              <a:lnSpc>
                <a:spcPct val="80000"/>
              </a:lnSpc>
              <a:buSzPct val="150000"/>
            </a:pPr>
            <a:endParaRPr lang="en-US" sz="2900" dirty="0"/>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a:xfrm>
            <a:off x="381000" y="0"/>
            <a:ext cx="8001000" cy="624681"/>
          </a:xfrm>
          <a:noFill/>
          <a:ln/>
        </p:spPr>
        <p:txBody>
          <a:bodyPr/>
          <a:lstStyle/>
          <a:p>
            <a:r>
              <a:rPr lang="en-US" sz="2800" b="1" dirty="0" smtClean="0">
                <a:solidFill>
                  <a:srgbClr val="FFFF00"/>
                </a:solidFill>
              </a:rPr>
              <a:t>Year 1 Consortium Meeting—Selected Highlights</a:t>
            </a:r>
            <a:endParaRPr lang="en-US" sz="2800" b="1" dirty="0">
              <a:solidFill>
                <a:srgbClr val="FFFF00"/>
              </a:solidFill>
            </a:endParaRPr>
          </a:p>
        </p:txBody>
      </p:sp>
      <p:sp>
        <p:nvSpPr>
          <p:cNvPr id="5123" name="Rectangle 3"/>
          <p:cNvSpPr>
            <a:spLocks noGrp="1" noChangeArrowheads="1"/>
          </p:cNvSpPr>
          <p:nvPr>
            <p:ph type="body" idx="1"/>
          </p:nvPr>
        </p:nvSpPr>
        <p:spPr>
          <a:xfrm>
            <a:off x="228600" y="1020763"/>
            <a:ext cx="8915400" cy="6019800"/>
          </a:xfrm>
          <a:noFill/>
          <a:ln/>
        </p:spPr>
        <p:txBody>
          <a:bodyPr/>
          <a:lstStyle/>
          <a:p>
            <a:r>
              <a:rPr lang="en-US" sz="2700" dirty="0" smtClean="0"/>
              <a:t>States requested sessions on Using Data to Drive Quality Improvement; Identifying and Addressing Within-State Variation; Tracking and Sharing Progress; Engaging Providers.  </a:t>
            </a:r>
          </a:p>
          <a:p>
            <a:r>
              <a:rPr lang="en-US" sz="2700" dirty="0" smtClean="0"/>
              <a:t>WA shared analyses of within-state variation and their application as a tool for engaging stakeholder community.  Illustrative mapping shared with states.</a:t>
            </a:r>
          </a:p>
          <a:p>
            <a:r>
              <a:rPr lang="en-US" sz="2700" dirty="0" smtClean="0"/>
              <a:t>Integrating and more effectively distributing data streams emerged as priority topic; states shared initiatives for data integration, portals.  States requested creation of Part D working group.</a:t>
            </a:r>
          </a:p>
          <a:p>
            <a:pPr>
              <a:buNone/>
            </a:pPr>
            <a:endParaRPr lang="en-US" sz="2400" dirty="0" smtClean="0"/>
          </a:p>
          <a:p>
            <a:pPr>
              <a:lnSpc>
                <a:spcPct val="80000"/>
              </a:lnSpc>
              <a:buSzPct val="150000"/>
            </a:pPr>
            <a:endParaRPr lang="en-US" sz="2800" dirty="0"/>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a:xfrm>
            <a:off x="381000" y="0"/>
            <a:ext cx="8001000" cy="624681"/>
          </a:xfrm>
          <a:noFill/>
          <a:ln/>
        </p:spPr>
        <p:txBody>
          <a:bodyPr/>
          <a:lstStyle/>
          <a:p>
            <a:r>
              <a:rPr lang="en-US" sz="2800" b="1" dirty="0" smtClean="0">
                <a:solidFill>
                  <a:srgbClr val="FFFF00"/>
                </a:solidFill>
              </a:rPr>
              <a:t>Year 1 Consortium Meeting—Selected Highlights</a:t>
            </a:r>
            <a:endParaRPr lang="en-US" sz="2800" b="1" dirty="0">
              <a:solidFill>
                <a:srgbClr val="FFFF00"/>
              </a:solidFill>
            </a:endParaRPr>
          </a:p>
        </p:txBody>
      </p:sp>
      <p:sp>
        <p:nvSpPr>
          <p:cNvPr id="5123" name="Rectangle 3"/>
          <p:cNvSpPr>
            <a:spLocks noGrp="1" noChangeArrowheads="1"/>
          </p:cNvSpPr>
          <p:nvPr>
            <p:ph type="body" idx="1"/>
          </p:nvPr>
        </p:nvSpPr>
        <p:spPr>
          <a:xfrm>
            <a:off x="0" y="1005681"/>
            <a:ext cx="8915400" cy="5715000"/>
          </a:xfrm>
          <a:noFill/>
          <a:ln/>
        </p:spPr>
        <p:txBody>
          <a:bodyPr/>
          <a:lstStyle/>
          <a:p>
            <a:r>
              <a:rPr lang="en-US" sz="2700" dirty="0" smtClean="0"/>
              <a:t>Tracking and sharing progress: MO and NY shared tools for turning data into information, creating feedback loops, tracking progress (including economic outcomes); initial impacts from 16 state study.</a:t>
            </a:r>
          </a:p>
          <a:p>
            <a:r>
              <a:rPr lang="en-US" sz="2700" dirty="0" smtClean="0"/>
              <a:t> Engaging providers: quality </a:t>
            </a:r>
            <a:r>
              <a:rPr lang="en-US" sz="2700" dirty="0" err="1" smtClean="0"/>
              <a:t>collaboratives</a:t>
            </a:r>
            <a:r>
              <a:rPr lang="en-US" sz="2700" dirty="0" smtClean="0"/>
              <a:t>  increase engagement, reduce pushback, turn payer problems into shared problems; motivators include improved access to data, preferred status for PAs.  Peer influences can be powerful.  </a:t>
            </a:r>
          </a:p>
          <a:p>
            <a:r>
              <a:rPr lang="en-US" sz="2700" dirty="0" smtClean="0"/>
              <a:t>Widespread interest in development of common guidelines.</a:t>
            </a:r>
          </a:p>
          <a:p>
            <a:endParaRPr lang="en-US" sz="2400" dirty="0" smtClean="0"/>
          </a:p>
          <a:p>
            <a:pPr>
              <a:lnSpc>
                <a:spcPct val="80000"/>
              </a:lnSpc>
              <a:buSzPct val="150000"/>
            </a:pPr>
            <a:endParaRPr lang="en-US" sz="2800" dirty="0"/>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0" name="Group 19" descr="Data Sources &gt; Data Integration &gt; Data Users diagram"/>
          <p:cNvGrpSpPr/>
          <p:nvPr/>
        </p:nvGrpSpPr>
        <p:grpSpPr>
          <a:xfrm>
            <a:off x="990600" y="156457"/>
            <a:ext cx="7162800" cy="6727649"/>
            <a:chOff x="990600" y="156457"/>
            <a:chExt cx="7162800" cy="6727649"/>
          </a:xfrm>
        </p:grpSpPr>
        <p:grpSp>
          <p:nvGrpSpPr>
            <p:cNvPr id="2" name="Group 19"/>
            <p:cNvGrpSpPr>
              <a:grpSpLocks/>
            </p:cNvGrpSpPr>
            <p:nvPr/>
          </p:nvGrpSpPr>
          <p:grpSpPr bwMode="auto">
            <a:xfrm>
              <a:off x="990600" y="156457"/>
              <a:ext cx="7162800" cy="2737997"/>
              <a:chOff x="990600" y="533400"/>
              <a:chExt cx="7162800" cy="2667000"/>
            </a:xfrm>
          </p:grpSpPr>
          <p:sp>
            <p:nvSpPr>
              <p:cNvPr id="4" name="Oval 3"/>
              <p:cNvSpPr/>
              <p:nvPr/>
            </p:nvSpPr>
            <p:spPr>
              <a:xfrm>
                <a:off x="990600" y="533400"/>
                <a:ext cx="7162800" cy="2667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sz="2000" b="1" dirty="0"/>
                  <a:t>DATA SOURCES</a:t>
                </a:r>
              </a:p>
            </p:txBody>
          </p:sp>
          <p:sp>
            <p:nvSpPr>
              <p:cNvPr id="6" name="Oval 5"/>
              <p:cNvSpPr/>
              <p:nvPr/>
            </p:nvSpPr>
            <p:spPr>
              <a:xfrm>
                <a:off x="1600200" y="1143000"/>
                <a:ext cx="1143000" cy="762000"/>
              </a:xfrm>
              <a:prstGeom prst="ellipse">
                <a:avLst/>
              </a:prstGeom>
            </p:spPr>
            <p:style>
              <a:lnRef idx="2">
                <a:schemeClr val="accent2">
                  <a:shade val="50000"/>
                </a:schemeClr>
              </a:lnRef>
              <a:fillRef idx="1">
                <a:schemeClr val="accent2"/>
              </a:fillRef>
              <a:effectRef idx="0">
                <a:schemeClr val="accent2"/>
              </a:effectRef>
              <a:fontRef idx="minor">
                <a:schemeClr val="lt1"/>
              </a:fontRef>
            </p:style>
            <p:txBody>
              <a:bodyPr anchor="ctr"/>
              <a:lstStyle/>
              <a:p>
                <a:pPr algn="ctr" fontAlgn="auto">
                  <a:spcBef>
                    <a:spcPts val="0"/>
                  </a:spcBef>
                  <a:spcAft>
                    <a:spcPts val="0"/>
                  </a:spcAft>
                  <a:defRPr/>
                </a:pPr>
                <a:r>
                  <a:rPr lang="en-US" sz="1000" dirty="0"/>
                  <a:t>Medicaid FFS Claims</a:t>
                </a:r>
              </a:p>
            </p:txBody>
          </p:sp>
          <p:sp>
            <p:nvSpPr>
              <p:cNvPr id="7" name="Oval 6"/>
              <p:cNvSpPr/>
              <p:nvPr/>
            </p:nvSpPr>
            <p:spPr>
              <a:xfrm>
                <a:off x="3124200" y="685800"/>
                <a:ext cx="1143000" cy="762000"/>
              </a:xfrm>
              <a:prstGeom prst="ellipse">
                <a:avLst/>
              </a:prstGeom>
            </p:spPr>
            <p:style>
              <a:lnRef idx="2">
                <a:schemeClr val="accent2">
                  <a:shade val="50000"/>
                </a:schemeClr>
              </a:lnRef>
              <a:fillRef idx="1">
                <a:schemeClr val="accent2"/>
              </a:fillRef>
              <a:effectRef idx="0">
                <a:schemeClr val="accent2"/>
              </a:effectRef>
              <a:fontRef idx="minor">
                <a:schemeClr val="lt1"/>
              </a:fontRef>
            </p:style>
            <p:txBody>
              <a:bodyPr anchor="ctr"/>
              <a:lstStyle/>
              <a:p>
                <a:pPr algn="ctr" fontAlgn="auto">
                  <a:spcBef>
                    <a:spcPts val="0"/>
                  </a:spcBef>
                  <a:spcAft>
                    <a:spcPts val="0"/>
                  </a:spcAft>
                  <a:defRPr/>
                </a:pPr>
                <a:r>
                  <a:rPr lang="en-US" sz="1000" dirty="0"/>
                  <a:t>Medicaid Eligibility Files</a:t>
                </a:r>
              </a:p>
            </p:txBody>
          </p:sp>
          <p:sp>
            <p:nvSpPr>
              <p:cNvPr id="8" name="Oval 7"/>
              <p:cNvSpPr/>
              <p:nvPr/>
            </p:nvSpPr>
            <p:spPr>
              <a:xfrm>
                <a:off x="6324600" y="1143000"/>
                <a:ext cx="1295400" cy="762000"/>
              </a:xfrm>
              <a:prstGeom prst="ellipse">
                <a:avLst/>
              </a:prstGeom>
            </p:spPr>
            <p:style>
              <a:lnRef idx="2">
                <a:schemeClr val="accent2">
                  <a:shade val="50000"/>
                </a:schemeClr>
              </a:lnRef>
              <a:fillRef idx="1">
                <a:schemeClr val="accent2"/>
              </a:fillRef>
              <a:effectRef idx="0">
                <a:schemeClr val="accent2"/>
              </a:effectRef>
              <a:fontRef idx="minor">
                <a:schemeClr val="lt1"/>
              </a:fontRef>
            </p:style>
            <p:txBody>
              <a:bodyPr anchor="ctr"/>
              <a:lstStyle/>
              <a:p>
                <a:pPr algn="ctr" fontAlgn="auto">
                  <a:spcBef>
                    <a:spcPts val="0"/>
                  </a:spcBef>
                  <a:spcAft>
                    <a:spcPts val="0"/>
                  </a:spcAft>
                  <a:defRPr/>
                </a:pPr>
                <a:r>
                  <a:rPr lang="en-US" sz="1000" dirty="0"/>
                  <a:t>Medicare</a:t>
                </a:r>
              </a:p>
              <a:p>
                <a:pPr algn="ctr" fontAlgn="auto">
                  <a:spcBef>
                    <a:spcPts val="0"/>
                  </a:spcBef>
                  <a:spcAft>
                    <a:spcPts val="0"/>
                  </a:spcAft>
                  <a:defRPr/>
                </a:pPr>
                <a:r>
                  <a:rPr lang="en-US" sz="1000" dirty="0"/>
                  <a:t>(A, B, D)</a:t>
                </a:r>
              </a:p>
            </p:txBody>
          </p:sp>
          <p:sp>
            <p:nvSpPr>
              <p:cNvPr id="9" name="Oval 8"/>
              <p:cNvSpPr/>
              <p:nvPr/>
            </p:nvSpPr>
            <p:spPr>
              <a:xfrm>
                <a:off x="4800600" y="685800"/>
                <a:ext cx="1219200" cy="762000"/>
              </a:xfrm>
              <a:prstGeom prst="ellipse">
                <a:avLst/>
              </a:prstGeom>
            </p:spPr>
            <p:style>
              <a:lnRef idx="2">
                <a:schemeClr val="accent2">
                  <a:shade val="50000"/>
                </a:schemeClr>
              </a:lnRef>
              <a:fillRef idx="1">
                <a:schemeClr val="accent2"/>
              </a:fillRef>
              <a:effectRef idx="0">
                <a:schemeClr val="accent2"/>
              </a:effectRef>
              <a:fontRef idx="minor">
                <a:schemeClr val="lt1"/>
              </a:fontRef>
            </p:style>
            <p:txBody>
              <a:bodyPr anchor="ctr"/>
              <a:lstStyle/>
              <a:p>
                <a:pPr algn="ctr" fontAlgn="auto">
                  <a:spcBef>
                    <a:spcPts val="0"/>
                  </a:spcBef>
                  <a:spcAft>
                    <a:spcPts val="0"/>
                  </a:spcAft>
                  <a:defRPr/>
                </a:pPr>
                <a:r>
                  <a:rPr lang="en-US" sz="1000" dirty="0"/>
                  <a:t>Medicaid MC Encounter Data</a:t>
                </a:r>
              </a:p>
            </p:txBody>
          </p:sp>
          <p:sp>
            <p:nvSpPr>
              <p:cNvPr id="10" name="Oval 9"/>
              <p:cNvSpPr/>
              <p:nvPr/>
            </p:nvSpPr>
            <p:spPr>
              <a:xfrm>
                <a:off x="5715000" y="2057400"/>
                <a:ext cx="1447800" cy="762000"/>
              </a:xfrm>
              <a:prstGeom prst="ellipse">
                <a:avLst/>
              </a:prstGeom>
            </p:spPr>
            <p:style>
              <a:lnRef idx="2">
                <a:schemeClr val="accent2">
                  <a:shade val="50000"/>
                </a:schemeClr>
              </a:lnRef>
              <a:fillRef idx="1">
                <a:schemeClr val="accent2"/>
              </a:fillRef>
              <a:effectRef idx="0">
                <a:schemeClr val="accent2"/>
              </a:effectRef>
              <a:fontRef idx="minor">
                <a:schemeClr val="lt1"/>
              </a:fontRef>
            </p:style>
            <p:txBody>
              <a:bodyPr anchor="ctr"/>
              <a:lstStyle/>
              <a:p>
                <a:pPr algn="ctr" fontAlgn="auto">
                  <a:spcBef>
                    <a:spcPts val="0"/>
                  </a:spcBef>
                  <a:spcAft>
                    <a:spcPts val="0"/>
                  </a:spcAft>
                  <a:defRPr/>
                </a:pPr>
                <a:r>
                  <a:rPr lang="en-US" sz="1000" dirty="0"/>
                  <a:t>State Mental Health Agency Data</a:t>
                </a:r>
              </a:p>
            </p:txBody>
          </p:sp>
          <p:sp>
            <p:nvSpPr>
              <p:cNvPr id="11" name="Oval 10"/>
              <p:cNvSpPr/>
              <p:nvPr/>
            </p:nvSpPr>
            <p:spPr>
              <a:xfrm>
                <a:off x="3810000" y="2286000"/>
                <a:ext cx="1524000" cy="762000"/>
              </a:xfrm>
              <a:prstGeom prst="ellipse">
                <a:avLst/>
              </a:prstGeom>
            </p:spPr>
            <p:style>
              <a:lnRef idx="2">
                <a:schemeClr val="accent2">
                  <a:shade val="50000"/>
                </a:schemeClr>
              </a:lnRef>
              <a:fillRef idx="1">
                <a:schemeClr val="accent2"/>
              </a:fillRef>
              <a:effectRef idx="0">
                <a:schemeClr val="accent2"/>
              </a:effectRef>
              <a:fontRef idx="minor">
                <a:schemeClr val="lt1"/>
              </a:fontRef>
            </p:style>
            <p:txBody>
              <a:bodyPr anchor="ctr"/>
              <a:lstStyle/>
              <a:p>
                <a:pPr algn="ctr" fontAlgn="auto">
                  <a:spcBef>
                    <a:spcPts val="0"/>
                  </a:spcBef>
                  <a:spcAft>
                    <a:spcPts val="0"/>
                  </a:spcAft>
                  <a:defRPr/>
                </a:pPr>
                <a:r>
                  <a:rPr lang="en-US" sz="1000" dirty="0"/>
                  <a:t>Mental Health </a:t>
                </a:r>
                <a:r>
                  <a:rPr lang="en-US" sz="1000" dirty="0" err="1"/>
                  <a:t>Carveouts</a:t>
                </a:r>
                <a:endParaRPr lang="en-US" sz="1000" dirty="0"/>
              </a:p>
              <a:p>
                <a:pPr algn="ctr" fontAlgn="auto">
                  <a:spcBef>
                    <a:spcPts val="0"/>
                  </a:spcBef>
                  <a:spcAft>
                    <a:spcPts val="0"/>
                  </a:spcAft>
                  <a:defRPr/>
                </a:pPr>
                <a:r>
                  <a:rPr lang="en-US" sz="1000" dirty="0"/>
                  <a:t>(Managed Care, county, etc)</a:t>
                </a:r>
              </a:p>
            </p:txBody>
          </p:sp>
          <p:sp>
            <p:nvSpPr>
              <p:cNvPr id="12" name="Oval 11"/>
              <p:cNvSpPr/>
              <p:nvPr/>
            </p:nvSpPr>
            <p:spPr>
              <a:xfrm>
                <a:off x="2133600" y="2057400"/>
                <a:ext cx="1143000" cy="762000"/>
              </a:xfrm>
              <a:prstGeom prst="ellipse">
                <a:avLst/>
              </a:prstGeom>
            </p:spPr>
            <p:style>
              <a:lnRef idx="2">
                <a:schemeClr val="accent2">
                  <a:shade val="50000"/>
                </a:schemeClr>
              </a:lnRef>
              <a:fillRef idx="1">
                <a:schemeClr val="accent2"/>
              </a:fillRef>
              <a:effectRef idx="0">
                <a:schemeClr val="accent2"/>
              </a:effectRef>
              <a:fontRef idx="minor">
                <a:schemeClr val="lt1"/>
              </a:fontRef>
            </p:style>
            <p:txBody>
              <a:bodyPr anchor="ctr"/>
              <a:lstStyle/>
              <a:p>
                <a:pPr algn="ctr" fontAlgn="auto">
                  <a:spcBef>
                    <a:spcPts val="0"/>
                  </a:spcBef>
                  <a:spcAft>
                    <a:spcPts val="0"/>
                  </a:spcAft>
                  <a:defRPr/>
                </a:pPr>
                <a:r>
                  <a:rPr lang="en-US" sz="1000" dirty="0"/>
                  <a:t>State Children Services Data</a:t>
                </a:r>
              </a:p>
            </p:txBody>
          </p:sp>
        </p:grpSp>
        <p:grpSp>
          <p:nvGrpSpPr>
            <p:cNvPr id="3" name="Group 18"/>
            <p:cNvGrpSpPr>
              <a:grpSpLocks/>
            </p:cNvGrpSpPr>
            <p:nvPr/>
          </p:nvGrpSpPr>
          <p:grpSpPr bwMode="auto">
            <a:xfrm>
              <a:off x="990600" y="4146109"/>
              <a:ext cx="7162800" cy="2737997"/>
              <a:chOff x="1143000" y="3886200"/>
              <a:chExt cx="7162800" cy="2667000"/>
            </a:xfrm>
          </p:grpSpPr>
          <p:sp>
            <p:nvSpPr>
              <p:cNvPr id="5" name="Oval 4"/>
              <p:cNvSpPr/>
              <p:nvPr/>
            </p:nvSpPr>
            <p:spPr>
              <a:xfrm>
                <a:off x="1143000" y="3886200"/>
                <a:ext cx="7162800" cy="2667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sz="2000" b="1" dirty="0"/>
                  <a:t>DATA USERS</a:t>
                </a:r>
              </a:p>
            </p:txBody>
          </p:sp>
          <p:sp>
            <p:nvSpPr>
              <p:cNvPr id="13" name="Oval 12"/>
              <p:cNvSpPr/>
              <p:nvPr/>
            </p:nvSpPr>
            <p:spPr>
              <a:xfrm>
                <a:off x="1905000" y="4343400"/>
                <a:ext cx="1295400" cy="762000"/>
              </a:xfrm>
              <a:prstGeom prst="ellipse">
                <a:avLst/>
              </a:prstGeom>
            </p:spPr>
            <p:style>
              <a:lnRef idx="2">
                <a:schemeClr val="accent2">
                  <a:shade val="50000"/>
                </a:schemeClr>
              </a:lnRef>
              <a:fillRef idx="1">
                <a:schemeClr val="accent2"/>
              </a:fillRef>
              <a:effectRef idx="0">
                <a:schemeClr val="accent2"/>
              </a:effectRef>
              <a:fontRef idx="minor">
                <a:schemeClr val="lt1"/>
              </a:fontRef>
            </p:style>
            <p:txBody>
              <a:bodyPr anchor="ctr"/>
              <a:lstStyle/>
              <a:p>
                <a:pPr algn="ctr" fontAlgn="auto">
                  <a:spcBef>
                    <a:spcPts val="0"/>
                  </a:spcBef>
                  <a:spcAft>
                    <a:spcPts val="0"/>
                  </a:spcAft>
                  <a:defRPr/>
                </a:pPr>
                <a:r>
                  <a:rPr lang="en-US" sz="1000" dirty="0"/>
                  <a:t>State Medicaid Agency</a:t>
                </a:r>
              </a:p>
            </p:txBody>
          </p:sp>
          <p:sp>
            <p:nvSpPr>
              <p:cNvPr id="14" name="Oval 13"/>
              <p:cNvSpPr/>
              <p:nvPr/>
            </p:nvSpPr>
            <p:spPr>
              <a:xfrm>
                <a:off x="3962400" y="4038600"/>
                <a:ext cx="1524000" cy="762000"/>
              </a:xfrm>
              <a:prstGeom prst="ellipse">
                <a:avLst/>
              </a:prstGeom>
            </p:spPr>
            <p:style>
              <a:lnRef idx="2">
                <a:schemeClr val="accent2">
                  <a:shade val="50000"/>
                </a:schemeClr>
              </a:lnRef>
              <a:fillRef idx="1">
                <a:schemeClr val="accent2"/>
              </a:fillRef>
              <a:effectRef idx="0">
                <a:schemeClr val="accent2"/>
              </a:effectRef>
              <a:fontRef idx="minor">
                <a:schemeClr val="lt1"/>
              </a:fontRef>
            </p:style>
            <p:txBody>
              <a:bodyPr anchor="ctr"/>
              <a:lstStyle/>
              <a:p>
                <a:pPr algn="ctr" fontAlgn="auto">
                  <a:spcBef>
                    <a:spcPts val="0"/>
                  </a:spcBef>
                  <a:spcAft>
                    <a:spcPts val="0"/>
                  </a:spcAft>
                  <a:defRPr/>
                </a:pPr>
                <a:r>
                  <a:rPr lang="en-US" sz="1000" dirty="0"/>
                  <a:t>State Mental Health Agencies</a:t>
                </a:r>
              </a:p>
            </p:txBody>
          </p:sp>
          <p:sp>
            <p:nvSpPr>
              <p:cNvPr id="15" name="Oval 14"/>
              <p:cNvSpPr/>
              <p:nvPr/>
            </p:nvSpPr>
            <p:spPr>
              <a:xfrm>
                <a:off x="6096000" y="4267200"/>
                <a:ext cx="1371600" cy="762000"/>
              </a:xfrm>
              <a:prstGeom prst="ellipse">
                <a:avLst/>
              </a:prstGeom>
            </p:spPr>
            <p:style>
              <a:lnRef idx="2">
                <a:schemeClr val="accent2">
                  <a:shade val="50000"/>
                </a:schemeClr>
              </a:lnRef>
              <a:fillRef idx="1">
                <a:schemeClr val="accent2"/>
              </a:fillRef>
              <a:effectRef idx="0">
                <a:schemeClr val="accent2"/>
              </a:effectRef>
              <a:fontRef idx="minor">
                <a:schemeClr val="lt1"/>
              </a:fontRef>
            </p:style>
            <p:txBody>
              <a:bodyPr anchor="ctr"/>
              <a:lstStyle/>
              <a:p>
                <a:pPr algn="ctr" fontAlgn="auto">
                  <a:spcBef>
                    <a:spcPts val="0"/>
                  </a:spcBef>
                  <a:spcAft>
                    <a:spcPts val="0"/>
                  </a:spcAft>
                  <a:defRPr/>
                </a:pPr>
                <a:r>
                  <a:rPr lang="en-US" sz="1000" dirty="0"/>
                  <a:t>State Children’s Services</a:t>
                </a:r>
              </a:p>
            </p:txBody>
          </p:sp>
          <p:sp>
            <p:nvSpPr>
              <p:cNvPr id="16" name="Oval 15"/>
              <p:cNvSpPr/>
              <p:nvPr/>
            </p:nvSpPr>
            <p:spPr>
              <a:xfrm>
                <a:off x="6019800" y="5410200"/>
                <a:ext cx="1371600" cy="762000"/>
              </a:xfrm>
              <a:prstGeom prst="ellipse">
                <a:avLst/>
              </a:prstGeom>
            </p:spPr>
            <p:style>
              <a:lnRef idx="2">
                <a:schemeClr val="accent2">
                  <a:shade val="50000"/>
                </a:schemeClr>
              </a:lnRef>
              <a:fillRef idx="1">
                <a:schemeClr val="accent2"/>
              </a:fillRef>
              <a:effectRef idx="0">
                <a:schemeClr val="accent2"/>
              </a:effectRef>
              <a:fontRef idx="minor">
                <a:schemeClr val="lt1"/>
              </a:fontRef>
            </p:style>
            <p:txBody>
              <a:bodyPr anchor="ctr"/>
              <a:lstStyle/>
              <a:p>
                <a:pPr algn="ctr" fontAlgn="auto">
                  <a:spcBef>
                    <a:spcPts val="0"/>
                  </a:spcBef>
                  <a:spcAft>
                    <a:spcPts val="0"/>
                  </a:spcAft>
                  <a:defRPr/>
                </a:pPr>
                <a:r>
                  <a:rPr lang="en-US" sz="1000" dirty="0"/>
                  <a:t>Other Providers/Prescribers</a:t>
                </a:r>
              </a:p>
            </p:txBody>
          </p:sp>
          <p:sp>
            <p:nvSpPr>
              <p:cNvPr id="17" name="Oval 16"/>
              <p:cNvSpPr/>
              <p:nvPr/>
            </p:nvSpPr>
            <p:spPr>
              <a:xfrm>
                <a:off x="2286000" y="5410200"/>
                <a:ext cx="1371600" cy="762000"/>
              </a:xfrm>
              <a:prstGeom prst="ellipse">
                <a:avLst/>
              </a:prstGeom>
            </p:spPr>
            <p:style>
              <a:lnRef idx="2">
                <a:schemeClr val="accent2">
                  <a:shade val="50000"/>
                </a:schemeClr>
              </a:lnRef>
              <a:fillRef idx="1">
                <a:schemeClr val="accent2"/>
              </a:fillRef>
              <a:effectRef idx="0">
                <a:schemeClr val="accent2"/>
              </a:effectRef>
              <a:fontRef idx="minor">
                <a:schemeClr val="lt1"/>
              </a:fontRef>
            </p:style>
            <p:txBody>
              <a:bodyPr anchor="ctr"/>
              <a:lstStyle/>
              <a:p>
                <a:pPr algn="ctr" fontAlgn="auto">
                  <a:spcBef>
                    <a:spcPts val="0"/>
                  </a:spcBef>
                  <a:spcAft>
                    <a:spcPts val="0"/>
                  </a:spcAft>
                  <a:defRPr/>
                </a:pPr>
                <a:r>
                  <a:rPr lang="en-US" sz="1000" dirty="0"/>
                  <a:t>Mental Health Clinics</a:t>
                </a:r>
              </a:p>
            </p:txBody>
          </p:sp>
          <p:sp>
            <p:nvSpPr>
              <p:cNvPr id="18" name="Oval 17"/>
              <p:cNvSpPr/>
              <p:nvPr/>
            </p:nvSpPr>
            <p:spPr>
              <a:xfrm>
                <a:off x="4038600" y="5562600"/>
                <a:ext cx="1524000" cy="762000"/>
              </a:xfrm>
              <a:prstGeom prst="ellipse">
                <a:avLst/>
              </a:prstGeom>
            </p:spPr>
            <p:style>
              <a:lnRef idx="2">
                <a:schemeClr val="accent2">
                  <a:shade val="50000"/>
                </a:schemeClr>
              </a:lnRef>
              <a:fillRef idx="1">
                <a:schemeClr val="accent2"/>
              </a:fillRef>
              <a:effectRef idx="0">
                <a:schemeClr val="accent2"/>
              </a:effectRef>
              <a:fontRef idx="minor">
                <a:schemeClr val="lt1"/>
              </a:fontRef>
            </p:style>
            <p:txBody>
              <a:bodyPr anchor="ctr"/>
              <a:lstStyle/>
              <a:p>
                <a:pPr algn="ctr" fontAlgn="auto">
                  <a:spcBef>
                    <a:spcPts val="0"/>
                  </a:spcBef>
                  <a:spcAft>
                    <a:spcPts val="0"/>
                  </a:spcAft>
                  <a:defRPr/>
                </a:pPr>
                <a:r>
                  <a:rPr lang="en-US" sz="1000" dirty="0"/>
                  <a:t>Consumers</a:t>
                </a:r>
              </a:p>
            </p:txBody>
          </p:sp>
        </p:grpSp>
        <p:grpSp>
          <p:nvGrpSpPr>
            <p:cNvPr id="19" name="Group 41"/>
            <p:cNvGrpSpPr>
              <a:grpSpLocks/>
            </p:cNvGrpSpPr>
            <p:nvPr/>
          </p:nvGrpSpPr>
          <p:grpSpPr bwMode="auto">
            <a:xfrm>
              <a:off x="2362200" y="2659768"/>
              <a:ext cx="4419600" cy="1721027"/>
              <a:chOff x="2362200" y="2590800"/>
              <a:chExt cx="4419600" cy="1676400"/>
            </a:xfrm>
          </p:grpSpPr>
          <p:sp>
            <p:nvSpPr>
              <p:cNvPr id="24" name="Rectangle 23"/>
              <p:cNvSpPr/>
              <p:nvPr/>
            </p:nvSpPr>
            <p:spPr>
              <a:xfrm>
                <a:off x="3124200" y="3124200"/>
                <a:ext cx="2895600" cy="533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2000" b="1" dirty="0"/>
                  <a:t>DATA INTEGRATION</a:t>
                </a:r>
              </a:p>
            </p:txBody>
          </p:sp>
          <p:cxnSp>
            <p:nvCxnSpPr>
              <p:cNvPr id="27" name="Straight Arrow Connector 26"/>
              <p:cNvCxnSpPr>
                <a:stCxn id="4" idx="4"/>
                <a:endCxn id="24" idx="0"/>
              </p:cNvCxnSpPr>
              <p:nvPr/>
            </p:nvCxnSpPr>
            <p:spPr>
              <a:xfrm rot="5400000">
                <a:off x="4419601" y="2971800"/>
                <a:ext cx="304800" cy="3175"/>
              </a:xfrm>
              <a:prstGeom prst="straightConnector1">
                <a:avLst/>
              </a:prstGeom>
              <a:ln w="25400">
                <a:solidFill>
                  <a:schemeClr val="tx1"/>
                </a:solidFill>
                <a:tailEnd type="arrow" w="lg" len="lg"/>
              </a:ln>
            </p:spPr>
            <p:style>
              <a:lnRef idx="1">
                <a:schemeClr val="accent1"/>
              </a:lnRef>
              <a:fillRef idx="0">
                <a:schemeClr val="accent1"/>
              </a:fillRef>
              <a:effectRef idx="0">
                <a:schemeClr val="accent1"/>
              </a:effectRef>
              <a:fontRef idx="minor">
                <a:schemeClr val="tx1"/>
              </a:fontRef>
            </p:style>
          </p:cxnSp>
          <p:cxnSp>
            <p:nvCxnSpPr>
              <p:cNvPr id="28" name="Straight Arrow Connector 27"/>
              <p:cNvCxnSpPr>
                <a:stCxn id="24" idx="2"/>
                <a:endCxn id="5" idx="0"/>
              </p:cNvCxnSpPr>
              <p:nvPr/>
            </p:nvCxnSpPr>
            <p:spPr>
              <a:xfrm rot="5400000">
                <a:off x="4381501" y="3848100"/>
                <a:ext cx="381000" cy="3175"/>
              </a:xfrm>
              <a:prstGeom prst="straightConnector1">
                <a:avLst/>
              </a:prstGeom>
              <a:ln w="25400">
                <a:solidFill>
                  <a:schemeClr val="tx1"/>
                </a:solidFill>
                <a:tailEnd type="arrow" w="lg" len="lg"/>
              </a:ln>
            </p:spPr>
            <p:style>
              <a:lnRef idx="1">
                <a:schemeClr val="accent1"/>
              </a:lnRef>
              <a:fillRef idx="0">
                <a:schemeClr val="accent1"/>
              </a:fillRef>
              <a:effectRef idx="0">
                <a:schemeClr val="accent1"/>
              </a:effectRef>
              <a:fontRef idx="minor">
                <a:schemeClr val="tx1"/>
              </a:fontRef>
            </p:style>
          </p:cxnSp>
          <p:cxnSp>
            <p:nvCxnSpPr>
              <p:cNvPr id="32" name="Straight Arrow Connector 31"/>
              <p:cNvCxnSpPr/>
              <p:nvPr/>
            </p:nvCxnSpPr>
            <p:spPr>
              <a:xfrm>
                <a:off x="2362200" y="2590800"/>
                <a:ext cx="762000" cy="533400"/>
              </a:xfrm>
              <a:prstGeom prst="straightConnector1">
                <a:avLst/>
              </a:prstGeom>
              <a:ln w="25400">
                <a:solidFill>
                  <a:schemeClr val="tx1"/>
                </a:solidFill>
                <a:tailEnd type="arrow" w="lg" len="lg"/>
              </a:ln>
            </p:spPr>
            <p:style>
              <a:lnRef idx="1">
                <a:schemeClr val="accent1"/>
              </a:lnRef>
              <a:fillRef idx="0">
                <a:schemeClr val="accent1"/>
              </a:fillRef>
              <a:effectRef idx="0">
                <a:schemeClr val="accent1"/>
              </a:effectRef>
              <a:fontRef idx="minor">
                <a:schemeClr val="tx1"/>
              </a:fontRef>
            </p:style>
          </p:cxnSp>
          <p:cxnSp>
            <p:nvCxnSpPr>
              <p:cNvPr id="33" name="Straight Arrow Connector 32"/>
              <p:cNvCxnSpPr/>
              <p:nvPr/>
            </p:nvCxnSpPr>
            <p:spPr>
              <a:xfrm>
                <a:off x="6019800" y="3657600"/>
                <a:ext cx="762000" cy="609600"/>
              </a:xfrm>
              <a:prstGeom prst="straightConnector1">
                <a:avLst/>
              </a:prstGeom>
              <a:ln w="25400">
                <a:solidFill>
                  <a:schemeClr val="tx1"/>
                </a:solidFill>
                <a:tailEnd type="arrow" w="lg" len="lg"/>
              </a:ln>
            </p:spPr>
            <p:style>
              <a:lnRef idx="1">
                <a:schemeClr val="accent1"/>
              </a:lnRef>
              <a:fillRef idx="0">
                <a:schemeClr val="accent1"/>
              </a:fillRef>
              <a:effectRef idx="0">
                <a:schemeClr val="accent1"/>
              </a:effectRef>
              <a:fontRef idx="minor">
                <a:schemeClr val="tx1"/>
              </a:fontRef>
            </p:style>
          </p:cxnSp>
          <p:cxnSp>
            <p:nvCxnSpPr>
              <p:cNvPr id="35" name="Straight Arrow Connector 34"/>
              <p:cNvCxnSpPr/>
              <p:nvPr/>
            </p:nvCxnSpPr>
            <p:spPr>
              <a:xfrm rot="10800000" flipV="1">
                <a:off x="6019800" y="2590800"/>
                <a:ext cx="762000" cy="533400"/>
              </a:xfrm>
              <a:prstGeom prst="straightConnector1">
                <a:avLst/>
              </a:prstGeom>
              <a:ln w="25400">
                <a:solidFill>
                  <a:schemeClr val="tx1"/>
                </a:solidFill>
                <a:tailEnd type="arrow" w="lg" len="lg"/>
              </a:ln>
            </p:spPr>
            <p:style>
              <a:lnRef idx="1">
                <a:schemeClr val="accent1"/>
              </a:lnRef>
              <a:fillRef idx="0">
                <a:schemeClr val="accent1"/>
              </a:fillRef>
              <a:effectRef idx="0">
                <a:schemeClr val="accent1"/>
              </a:effectRef>
              <a:fontRef idx="minor">
                <a:schemeClr val="tx1"/>
              </a:fontRef>
            </p:style>
          </p:cxnSp>
          <p:cxnSp>
            <p:nvCxnSpPr>
              <p:cNvPr id="38" name="Straight Arrow Connector 37"/>
              <p:cNvCxnSpPr/>
              <p:nvPr/>
            </p:nvCxnSpPr>
            <p:spPr>
              <a:xfrm rot="10800000" flipV="1">
                <a:off x="2438400" y="3657600"/>
                <a:ext cx="685800" cy="609600"/>
              </a:xfrm>
              <a:prstGeom prst="straightConnector1">
                <a:avLst/>
              </a:prstGeom>
              <a:ln w="25400">
                <a:solidFill>
                  <a:schemeClr val="tx1"/>
                </a:solidFill>
                <a:tailEnd type="arrow" w="lg" len="lg"/>
              </a:ln>
            </p:spPr>
            <p:style>
              <a:lnRef idx="1">
                <a:schemeClr val="accent1"/>
              </a:lnRef>
              <a:fillRef idx="0">
                <a:schemeClr val="accent1"/>
              </a:fillRef>
              <a:effectRef idx="0">
                <a:schemeClr val="accent1"/>
              </a:effectRef>
              <a:fontRef idx="minor">
                <a:schemeClr val="tx1"/>
              </a:fontRef>
            </p:style>
          </p:cxnSp>
        </p:grpSp>
      </p:grpSp>
    </p:spTree>
  </p:cSld>
  <p:clrMapOvr>
    <a:overrideClrMapping bg1="lt1" tx1="dk1" bg2="lt2" tx2="dk2" accent1="accent1" accent2="accent2" accent3="accent3" accent4="accent4" accent5="accent5" accent6="accent6" hlink="hlink" folHlink="folHlink"/>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0"/>
            <a:ext cx="8610600" cy="938742"/>
          </a:xfrm>
        </p:spPr>
        <p:txBody>
          <a:bodyPr>
            <a:normAutofit/>
          </a:bodyPr>
          <a:lstStyle/>
          <a:p>
            <a:pPr>
              <a:lnSpc>
                <a:spcPts val="4500"/>
              </a:lnSpc>
            </a:pPr>
            <a:r>
              <a:rPr lang="en-US" sz="3200" dirty="0" smtClean="0"/>
              <a:t>Rates of APM Receipt in Medicaid Youth: </a:t>
            </a:r>
            <a:r>
              <a:rPr lang="en-US" sz="3200" dirty="0" smtClean="0">
                <a:solidFill>
                  <a:srgbClr val="C00000"/>
                </a:solidFill>
              </a:rPr>
              <a:t>MO</a:t>
            </a:r>
            <a:endParaRPr lang="en-US" sz="3200" dirty="0">
              <a:solidFill>
                <a:srgbClr val="C00000"/>
              </a:solidFill>
            </a:endParaRPr>
          </a:p>
        </p:txBody>
      </p:sp>
      <p:sp>
        <p:nvSpPr>
          <p:cNvPr id="4" name="TextBox 3"/>
          <p:cNvSpPr txBox="1"/>
          <p:nvPr/>
        </p:nvSpPr>
        <p:spPr>
          <a:xfrm>
            <a:off x="762000" y="6553409"/>
            <a:ext cx="4572000" cy="315970"/>
          </a:xfrm>
          <a:prstGeom prst="rect">
            <a:avLst/>
          </a:prstGeom>
          <a:noFill/>
        </p:spPr>
        <p:txBody>
          <a:bodyPr wrap="square" rtlCol="0">
            <a:spAutoFit/>
          </a:bodyPr>
          <a:lstStyle/>
          <a:p>
            <a:r>
              <a:rPr lang="en-US" sz="1400" dirty="0" smtClean="0"/>
              <a:t>MAX FFS enrollees age 6-17, 2005 data</a:t>
            </a:r>
            <a:endParaRPr lang="en-US" sz="1400" dirty="0"/>
          </a:p>
        </p:txBody>
      </p:sp>
      <p:pic>
        <p:nvPicPr>
          <p:cNvPr id="3075" name="Picture 3" descr="Graph of rates of APM receipt in Medicaid youth"/>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33400" y="1486341"/>
            <a:ext cx="7620000" cy="467415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20454089"/>
      </p:ext>
    </p:extLst>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a:xfrm>
            <a:off x="381000" y="0"/>
            <a:ext cx="8001000" cy="624681"/>
          </a:xfrm>
          <a:noFill/>
          <a:ln/>
        </p:spPr>
        <p:txBody>
          <a:bodyPr/>
          <a:lstStyle/>
          <a:p>
            <a:r>
              <a:rPr lang="en-US" sz="2800" b="1" dirty="0" smtClean="0">
                <a:solidFill>
                  <a:srgbClr val="FFFF00"/>
                </a:solidFill>
              </a:rPr>
              <a:t>Discussion</a:t>
            </a:r>
            <a:endParaRPr lang="en-US" sz="2800" b="1" dirty="0">
              <a:solidFill>
                <a:srgbClr val="FFFF00"/>
              </a:solidFill>
            </a:endParaRPr>
          </a:p>
        </p:txBody>
      </p:sp>
      <p:sp>
        <p:nvSpPr>
          <p:cNvPr id="5123" name="Rectangle 3"/>
          <p:cNvSpPr>
            <a:spLocks noGrp="1" noChangeArrowheads="1"/>
          </p:cNvSpPr>
          <p:nvPr>
            <p:ph type="body" idx="1"/>
          </p:nvPr>
        </p:nvSpPr>
        <p:spPr>
          <a:xfrm>
            <a:off x="0" y="1005681"/>
            <a:ext cx="8915400" cy="5715000"/>
          </a:xfrm>
          <a:noFill/>
          <a:ln/>
        </p:spPr>
        <p:txBody>
          <a:bodyPr/>
          <a:lstStyle/>
          <a:p>
            <a:pPr lvl="0"/>
            <a:r>
              <a:rPr lang="en-US" i="1" dirty="0" smtClean="0"/>
              <a:t>What strategies show promise for increasing the uptake of evidence based practices?   </a:t>
            </a:r>
          </a:p>
          <a:p>
            <a:pPr lvl="1"/>
            <a:r>
              <a:rPr lang="en-US" sz="2400" dirty="0" smtClean="0"/>
              <a:t>Stakeholder driven not simply researcher driven.</a:t>
            </a:r>
          </a:p>
          <a:p>
            <a:pPr lvl="1"/>
            <a:r>
              <a:rPr lang="en-US" sz="2400" dirty="0" smtClean="0"/>
              <a:t>Responsive to unique set of resources, opportunities, structural and financing arrangements, data issues, interagency issues, perceived priorities, previous initiatives on which to build.  </a:t>
            </a:r>
          </a:p>
          <a:p>
            <a:pPr lvl="1"/>
            <a:r>
              <a:rPr lang="en-US" sz="2400" dirty="0" smtClean="0"/>
              <a:t>Not feasible to impose one single model; one size does not fit all.  However, states have a strong desire to learn from one another and to adopt models that have  been field tested elsewhere and bugs ironed out.  Also strong interest in shared quality measures and, insofar as possible, sharing of intervention models and TA. </a:t>
            </a:r>
          </a:p>
          <a:p>
            <a:endParaRPr lang="en-US" sz="2400" dirty="0" smtClean="0"/>
          </a:p>
          <a:p>
            <a:pPr>
              <a:lnSpc>
                <a:spcPct val="80000"/>
              </a:lnSpc>
              <a:buSzPct val="150000"/>
            </a:pPr>
            <a:endParaRPr lang="en-US" sz="2800" dirty="0"/>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a:xfrm>
            <a:off x="381000" y="0"/>
            <a:ext cx="8001000" cy="624681"/>
          </a:xfrm>
          <a:noFill/>
          <a:ln/>
        </p:spPr>
        <p:txBody>
          <a:bodyPr/>
          <a:lstStyle/>
          <a:p>
            <a:r>
              <a:rPr lang="en-US" sz="2800" b="1" dirty="0" smtClean="0">
                <a:solidFill>
                  <a:srgbClr val="FFFF00"/>
                </a:solidFill>
              </a:rPr>
              <a:t>Discussion</a:t>
            </a:r>
            <a:endParaRPr lang="en-US" sz="2800" b="1" dirty="0">
              <a:solidFill>
                <a:srgbClr val="FFFF00"/>
              </a:solidFill>
            </a:endParaRPr>
          </a:p>
        </p:txBody>
      </p:sp>
      <p:sp>
        <p:nvSpPr>
          <p:cNvPr id="5123" name="Rectangle 3"/>
          <p:cNvSpPr>
            <a:spLocks noGrp="1" noChangeArrowheads="1"/>
          </p:cNvSpPr>
          <p:nvPr>
            <p:ph type="body" idx="1"/>
          </p:nvPr>
        </p:nvSpPr>
        <p:spPr>
          <a:xfrm>
            <a:off x="-152400" y="548481"/>
            <a:ext cx="9067800" cy="6172200"/>
          </a:xfrm>
          <a:noFill/>
          <a:ln/>
        </p:spPr>
        <p:txBody>
          <a:bodyPr/>
          <a:lstStyle/>
          <a:p>
            <a:pPr lvl="1"/>
            <a:r>
              <a:rPr lang="en-US" sz="2450" dirty="0" smtClean="0"/>
              <a:t>Intervention strategies must deal with very limited administrative resources in many states for implementing QI initiatives.</a:t>
            </a:r>
          </a:p>
          <a:p>
            <a:pPr lvl="1"/>
            <a:r>
              <a:rPr lang="en-US" sz="2450" dirty="0" smtClean="0"/>
              <a:t>Critical to identify and work with forward-looking state champions (these projects are not without risk for administrators).  </a:t>
            </a:r>
          </a:p>
          <a:p>
            <a:pPr lvl="1"/>
            <a:r>
              <a:rPr lang="en-US" sz="2450" dirty="0" smtClean="0"/>
              <a:t>Must address changing demands of highly dynamic environment as work progresses (e.g., impact of budget cuts, reorganizations, changes of administration…. )</a:t>
            </a:r>
          </a:p>
          <a:p>
            <a:pPr lvl="1"/>
            <a:r>
              <a:rPr lang="en-US" sz="2450" dirty="0" smtClean="0"/>
              <a:t>Balance minimizing burden and maximizing sustainability.</a:t>
            </a:r>
          </a:p>
          <a:p>
            <a:pPr lvl="1"/>
            <a:r>
              <a:rPr lang="en-US" sz="2450" dirty="0" smtClean="0"/>
              <a:t>Incorporate credible potential for cost offsets or savings (not a guarantee of buy-in but can help and increases sustainability.</a:t>
            </a:r>
          </a:p>
          <a:p>
            <a:pPr lvl="1"/>
            <a:r>
              <a:rPr lang="en-US" sz="2450" dirty="0" smtClean="0"/>
              <a:t>Partnerships at multiple levels including states/service delivery systems with researchers; partnerships between states.</a:t>
            </a:r>
          </a:p>
          <a:p>
            <a:pPr lvl="1"/>
            <a:r>
              <a:rPr lang="en-US" sz="2450" dirty="0" smtClean="0"/>
              <a:t>Engagement of stakeholders within states (clinical communities, multiple state agencies…)</a:t>
            </a:r>
          </a:p>
          <a:p>
            <a:pPr lvl="1">
              <a:buNone/>
            </a:pPr>
            <a:endParaRPr lang="en-US" sz="2400" dirty="0" smtClean="0"/>
          </a:p>
          <a:p>
            <a:endParaRPr lang="en-US" sz="2400" dirty="0" smtClean="0"/>
          </a:p>
          <a:p>
            <a:pPr>
              <a:lnSpc>
                <a:spcPct val="80000"/>
              </a:lnSpc>
              <a:buSzPct val="150000"/>
            </a:pPr>
            <a:endParaRPr lang="en-US" sz="2800" dirty="0"/>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a:xfrm>
            <a:off x="381000" y="0"/>
            <a:ext cx="8001000" cy="624681"/>
          </a:xfrm>
          <a:noFill/>
          <a:ln/>
        </p:spPr>
        <p:txBody>
          <a:bodyPr/>
          <a:lstStyle/>
          <a:p>
            <a:r>
              <a:rPr lang="en-US" sz="2800" b="1" dirty="0" smtClean="0">
                <a:solidFill>
                  <a:srgbClr val="FFFF00"/>
                </a:solidFill>
              </a:rPr>
              <a:t>Highlights</a:t>
            </a:r>
            <a:endParaRPr lang="en-US" sz="2800" b="1" dirty="0">
              <a:solidFill>
                <a:srgbClr val="FFFF00"/>
              </a:solidFill>
            </a:endParaRPr>
          </a:p>
        </p:txBody>
      </p:sp>
      <p:sp>
        <p:nvSpPr>
          <p:cNvPr id="5123" name="Rectangle 3"/>
          <p:cNvSpPr>
            <a:spLocks noGrp="1" noChangeArrowheads="1"/>
          </p:cNvSpPr>
          <p:nvPr>
            <p:ph type="body" idx="1"/>
          </p:nvPr>
        </p:nvSpPr>
        <p:spPr>
          <a:xfrm>
            <a:off x="0" y="1005681"/>
            <a:ext cx="8915400" cy="5715000"/>
          </a:xfrm>
          <a:noFill/>
          <a:ln/>
        </p:spPr>
        <p:txBody>
          <a:bodyPr/>
          <a:lstStyle/>
          <a:p>
            <a:pPr lvl="1"/>
            <a:r>
              <a:rPr lang="en-US" sz="2500" dirty="0" smtClean="0"/>
              <a:t>Utilizing data and quality </a:t>
            </a:r>
            <a:r>
              <a:rPr lang="en-US" sz="2500" dirty="0" err="1" smtClean="0"/>
              <a:t>collaboratives</a:t>
            </a:r>
            <a:r>
              <a:rPr lang="en-US" sz="2500" dirty="0" smtClean="0"/>
              <a:t> to translate payer-perceived problems (e.g., within-state variation) into shared problems. </a:t>
            </a:r>
          </a:p>
          <a:p>
            <a:pPr lvl="1"/>
            <a:r>
              <a:rPr lang="en-US" sz="2500" dirty="0" smtClean="0"/>
              <a:t>Build consensus on practices and develop framework that supports measuring and monitoring those practices. </a:t>
            </a:r>
          </a:p>
          <a:p>
            <a:pPr lvl="1"/>
            <a:r>
              <a:rPr lang="en-US" sz="2500" dirty="0" smtClean="0"/>
              <a:t>Don’t just give states a fish but try to provide fishing equipment.</a:t>
            </a:r>
          </a:p>
          <a:p>
            <a:pPr lvl="1"/>
            <a:r>
              <a:rPr lang="en-US" sz="2500" i="1" dirty="0" smtClean="0"/>
              <a:t>What you cannot measure, you cannot manage.  </a:t>
            </a:r>
            <a:r>
              <a:rPr lang="en-US" sz="2500" dirty="0" smtClean="0"/>
              <a:t>Improved utilization and integration of state data—multiple-purpose tool for decision support, tracking and monitoring progress, provider feedback, coordinated care management, and ability to evaluate outcomes of new service delivery system interventions.</a:t>
            </a:r>
          </a:p>
          <a:p>
            <a:endParaRPr lang="en-US" sz="2400" dirty="0" smtClean="0"/>
          </a:p>
          <a:p>
            <a:pPr>
              <a:lnSpc>
                <a:spcPct val="80000"/>
              </a:lnSpc>
              <a:buSzPct val="150000"/>
            </a:pPr>
            <a:endParaRPr lang="en-US" sz="2800" dirty="0"/>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a:xfrm>
            <a:off x="381000" y="0"/>
            <a:ext cx="8001000" cy="624681"/>
          </a:xfrm>
          <a:noFill/>
          <a:ln/>
        </p:spPr>
        <p:txBody>
          <a:bodyPr/>
          <a:lstStyle/>
          <a:p>
            <a:r>
              <a:rPr lang="en-US" sz="2800" b="1" dirty="0" smtClean="0">
                <a:solidFill>
                  <a:srgbClr val="FFFF00"/>
                </a:solidFill>
              </a:rPr>
              <a:t>Highlights</a:t>
            </a:r>
            <a:endParaRPr lang="en-US" sz="2800" b="1" dirty="0">
              <a:solidFill>
                <a:srgbClr val="FFFF00"/>
              </a:solidFill>
            </a:endParaRPr>
          </a:p>
        </p:txBody>
      </p:sp>
      <p:sp>
        <p:nvSpPr>
          <p:cNvPr id="5123" name="Rectangle 3"/>
          <p:cNvSpPr>
            <a:spLocks noGrp="1" noChangeArrowheads="1"/>
          </p:cNvSpPr>
          <p:nvPr>
            <p:ph type="body" idx="1"/>
          </p:nvPr>
        </p:nvSpPr>
        <p:spPr>
          <a:xfrm>
            <a:off x="0" y="1005681"/>
            <a:ext cx="8915400" cy="5715000"/>
          </a:xfrm>
          <a:noFill/>
          <a:ln/>
        </p:spPr>
        <p:txBody>
          <a:bodyPr/>
          <a:lstStyle/>
          <a:p>
            <a:pPr lvl="1"/>
            <a:r>
              <a:rPr lang="en-US" sz="2500" dirty="0" smtClean="0"/>
              <a:t>To increase uptake of evidence based practices, need structure of data, metrics, reporting/access, and </a:t>
            </a:r>
            <a:r>
              <a:rPr lang="en-US" sz="2500" dirty="0" err="1" smtClean="0"/>
              <a:t>followup</a:t>
            </a:r>
            <a:r>
              <a:rPr lang="en-US" sz="2500" dirty="0" smtClean="0"/>
              <a:t> to create feedback loops and “learning health care system”.  This is a special challenge in mental health since these data especially likely to be fragmented into silos.  Issues not just technical -- involve issues of control, “ownership”, confidentiality.</a:t>
            </a:r>
          </a:p>
          <a:p>
            <a:pPr lvl="1"/>
            <a:r>
              <a:rPr lang="en-US" sz="2500" dirty="0" smtClean="0"/>
              <a:t>Fragmentation of data for dual </a:t>
            </a:r>
            <a:r>
              <a:rPr lang="en-US" sz="2500" dirty="0" err="1" smtClean="0"/>
              <a:t>eligibles</a:t>
            </a:r>
            <a:r>
              <a:rPr lang="en-US" sz="2500" dirty="0" smtClean="0"/>
              <a:t> has emerged as issue of concern—involves sharing data between levels of government.  Federal policy moving in this direction but not there yet.  Dual-eligibility an under-recognized problem for SMI.  Duals Working Group created by popular request.</a:t>
            </a:r>
          </a:p>
          <a:p>
            <a:pPr lvl="1"/>
            <a:r>
              <a:rPr lang="en-US" sz="2500" dirty="0" smtClean="0"/>
              <a:t>Data integration needs to increasingly incorporate clinical data --will raise even more challenging issues of control and ownership.</a:t>
            </a:r>
          </a:p>
          <a:p>
            <a:endParaRPr lang="en-US" sz="2400" dirty="0" smtClean="0"/>
          </a:p>
          <a:p>
            <a:pPr>
              <a:lnSpc>
                <a:spcPct val="80000"/>
              </a:lnSpc>
              <a:buSzPct val="150000"/>
            </a:pPr>
            <a:endParaRPr lang="en-US" sz="2800" dirty="0"/>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a:xfrm>
            <a:off x="381000" y="548481"/>
            <a:ext cx="8229600" cy="1219200"/>
          </a:xfrm>
          <a:noFill/>
          <a:ln/>
        </p:spPr>
        <p:txBody>
          <a:bodyPr/>
          <a:lstStyle/>
          <a:p>
            <a:r>
              <a:rPr lang="en-US" sz="3000" b="1" i="1" dirty="0" smtClean="0"/>
              <a:t>What are the Challenges that Confront Patient-Centered Outcomes Research on Service Delivery System Interventions for SMI?</a:t>
            </a:r>
            <a:r>
              <a:rPr lang="en-US" sz="2800" dirty="0" smtClean="0"/>
              <a:t/>
            </a:r>
            <a:br>
              <a:rPr lang="en-US" sz="2800" dirty="0" smtClean="0"/>
            </a:br>
            <a:endParaRPr lang="en-US" sz="2800" b="1" dirty="0">
              <a:solidFill>
                <a:srgbClr val="FFFF00"/>
              </a:solidFill>
            </a:endParaRPr>
          </a:p>
        </p:txBody>
      </p:sp>
      <p:sp>
        <p:nvSpPr>
          <p:cNvPr id="5123" name="Rectangle 3"/>
          <p:cNvSpPr>
            <a:spLocks noGrp="1" noChangeArrowheads="1"/>
          </p:cNvSpPr>
          <p:nvPr>
            <p:ph type="body" idx="1"/>
          </p:nvPr>
        </p:nvSpPr>
        <p:spPr>
          <a:xfrm>
            <a:off x="0" y="1767681"/>
            <a:ext cx="8915400" cy="4953000"/>
          </a:xfrm>
          <a:noFill/>
          <a:ln/>
        </p:spPr>
        <p:txBody>
          <a:bodyPr/>
          <a:lstStyle/>
          <a:p>
            <a:pPr lvl="0"/>
            <a:r>
              <a:rPr lang="en-US" sz="2400" dirty="0" err="1" smtClean="0"/>
              <a:t>DEcIDE</a:t>
            </a:r>
            <a:r>
              <a:rPr lang="en-US" sz="2400" dirty="0" smtClean="0"/>
              <a:t> protocol for integration serves as an example.</a:t>
            </a:r>
          </a:p>
          <a:p>
            <a:pPr lvl="0"/>
            <a:r>
              <a:rPr lang="en-US" sz="2400" dirty="0" smtClean="0"/>
              <a:t>Improving the integration of general medical and behavioral health services – key challenge for public health services system . </a:t>
            </a:r>
          </a:p>
          <a:p>
            <a:pPr lvl="0"/>
            <a:r>
              <a:rPr lang="en-US" sz="2400" dirty="0" smtClean="0"/>
              <a:t>Understanding “what works” takes on increased urgency in light of ACA and other health policy developments.  What should a health home for person with SMI look like?  What are outcomes of alternative approaches to care integration?</a:t>
            </a:r>
          </a:p>
          <a:p>
            <a:pPr lvl="0"/>
            <a:r>
              <a:rPr lang="en-US" sz="2400" dirty="0" smtClean="0"/>
              <a:t>Topic addresses stakeholder concerns from 2010 Issues Exploration Forum and 2011 </a:t>
            </a:r>
            <a:r>
              <a:rPr lang="en-US" sz="2400" dirty="0" err="1" smtClean="0"/>
              <a:t>DEcIDE</a:t>
            </a:r>
            <a:r>
              <a:rPr lang="en-US" sz="2400" dirty="0" smtClean="0"/>
              <a:t> Mental Health Research Consortium’s Stakeholder Committee meeting.  Stakeholders emphasized assessing mental health as well as general medical outcomes, and considering different patient subgroups within SMI population.</a:t>
            </a:r>
            <a:endParaRPr lang="en-US" sz="2500" dirty="0" smtClean="0"/>
          </a:p>
          <a:p>
            <a:endParaRPr lang="en-US" sz="2400" dirty="0" smtClean="0"/>
          </a:p>
          <a:p>
            <a:pPr>
              <a:lnSpc>
                <a:spcPct val="80000"/>
              </a:lnSpc>
              <a:buSzPct val="150000"/>
            </a:pPr>
            <a:endParaRPr lang="en-US" sz="2800" dirty="0"/>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Rectangle 3"/>
          <p:cNvSpPr>
            <a:spLocks noGrp="1" noChangeArrowheads="1"/>
          </p:cNvSpPr>
          <p:nvPr>
            <p:ph type="body" idx="1"/>
          </p:nvPr>
        </p:nvSpPr>
        <p:spPr>
          <a:xfrm>
            <a:off x="0" y="1234281"/>
            <a:ext cx="8915400" cy="5486400"/>
          </a:xfrm>
          <a:noFill/>
          <a:ln/>
        </p:spPr>
        <p:txBody>
          <a:bodyPr/>
          <a:lstStyle/>
          <a:p>
            <a:pPr lvl="0"/>
            <a:r>
              <a:rPr lang="en-US" sz="2500" dirty="0" smtClean="0"/>
              <a:t>New financial incentives to states in ACA to develop health homes for multiple chronic conditions including SMI.  Most states have initiated plans to implement such models but knowledge base is inadequate re effectiveness of alternative approaches. </a:t>
            </a:r>
          </a:p>
          <a:p>
            <a:pPr lvl="0"/>
            <a:r>
              <a:rPr lang="en-US" sz="2500" dirty="0" smtClean="0"/>
              <a:t>ACA Section 2703 -- 90% FFP for specialized health homes for beneficiaries with chronic conditions, including SMI.    Many states developing state plan amendments; need for info on effectiveness of alternative program configurations and strategies needed to guide implementation of these programs.  </a:t>
            </a:r>
          </a:p>
          <a:p>
            <a:r>
              <a:rPr lang="en-US" sz="2500" dirty="0" smtClean="0"/>
              <a:t>Eligibility:  at least two chronic conditions, OR one chronic condition and at risk for another; OR have a serious and persistent mental health condition.  Dual-</a:t>
            </a:r>
            <a:r>
              <a:rPr lang="en-US" sz="2500" dirty="0" err="1" smtClean="0"/>
              <a:t>eligibles</a:t>
            </a:r>
            <a:r>
              <a:rPr lang="en-US" sz="2500" dirty="0" smtClean="0"/>
              <a:t> cannot be excluded. </a:t>
            </a:r>
          </a:p>
          <a:p>
            <a:endParaRPr lang="en-US" sz="2400" dirty="0" smtClean="0"/>
          </a:p>
          <a:p>
            <a:endParaRPr lang="en-US" sz="2400" dirty="0" smtClean="0"/>
          </a:p>
          <a:p>
            <a:pPr lvl="0"/>
            <a:endParaRPr lang="en-US" sz="2400" dirty="0" smtClean="0"/>
          </a:p>
          <a:p>
            <a:pPr lvl="0"/>
            <a:endParaRPr lang="en-US" sz="2500" dirty="0" smtClean="0"/>
          </a:p>
          <a:p>
            <a:endParaRPr lang="en-US" sz="2400" dirty="0" smtClean="0"/>
          </a:p>
          <a:p>
            <a:pPr>
              <a:lnSpc>
                <a:spcPct val="80000"/>
              </a:lnSpc>
              <a:buSzPct val="150000"/>
            </a:pPr>
            <a:endParaRPr lang="en-US" sz="2800" dirty="0"/>
          </a:p>
        </p:txBody>
      </p:sp>
      <p:sp>
        <p:nvSpPr>
          <p:cNvPr id="2" name="Title 1"/>
          <p:cNvSpPr>
            <a:spLocks noGrp="1"/>
          </p:cNvSpPr>
          <p:nvPr>
            <p:ph type="title"/>
          </p:nvPr>
        </p:nvSpPr>
        <p:spPr>
          <a:xfrm>
            <a:off x="685800" y="319881"/>
            <a:ext cx="7772400" cy="1173163"/>
          </a:xfrm>
        </p:spPr>
        <p:txBody>
          <a:bodyPr/>
          <a:lstStyle/>
          <a:p>
            <a:pPr rtl="0" eaLnBrk="0" fontAlgn="base" hangingPunct="0">
              <a:lnSpc>
                <a:spcPct val="80000"/>
              </a:lnSpc>
            </a:pPr>
            <a:r>
              <a:rPr lang="en-US" sz="2800" kern="1200" dirty="0" smtClean="0">
                <a:solidFill>
                  <a:srgbClr val="FFFF00"/>
                </a:solidFill>
                <a:effectLst/>
                <a:latin typeface="Times New Roman"/>
                <a:ea typeface="+mn-ea"/>
                <a:cs typeface="+mn-cs"/>
              </a:rPr>
              <a:t>Health Homes for Persons with Chronic Conditions Under ACA</a:t>
            </a:r>
            <a:endParaRPr lang="en-US" dirty="0" smtClean="0">
              <a:effectLst/>
            </a:endParaRPr>
          </a:p>
          <a:p>
            <a:pPr>
              <a:lnSpc>
                <a:spcPct val="80000"/>
              </a:lnSpc>
            </a:pPr>
            <a:endParaRPr lang="en-US" dirty="0"/>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a:xfrm>
            <a:off x="381000" y="319881"/>
            <a:ext cx="8001000" cy="533400"/>
          </a:xfrm>
          <a:noFill/>
          <a:ln/>
        </p:spPr>
        <p:txBody>
          <a:bodyPr/>
          <a:lstStyle/>
          <a:p>
            <a:r>
              <a:rPr lang="en-US" sz="2800" b="1" dirty="0" smtClean="0">
                <a:solidFill>
                  <a:srgbClr val="FFFF00"/>
                </a:solidFill>
              </a:rPr>
              <a:t>Background</a:t>
            </a:r>
            <a:endParaRPr lang="en-US" sz="2800" b="1" dirty="0">
              <a:solidFill>
                <a:srgbClr val="FFFF00"/>
              </a:solidFill>
            </a:endParaRPr>
          </a:p>
        </p:txBody>
      </p:sp>
      <p:sp>
        <p:nvSpPr>
          <p:cNvPr id="5123" name="Rectangle 3"/>
          <p:cNvSpPr>
            <a:spLocks noGrp="1" noChangeArrowheads="1"/>
          </p:cNvSpPr>
          <p:nvPr>
            <p:ph type="body" idx="1"/>
          </p:nvPr>
        </p:nvSpPr>
        <p:spPr>
          <a:xfrm>
            <a:off x="228600" y="929481"/>
            <a:ext cx="8534400" cy="5623719"/>
          </a:xfrm>
          <a:noFill/>
          <a:ln/>
        </p:spPr>
        <p:txBody>
          <a:bodyPr/>
          <a:lstStyle/>
          <a:p>
            <a:r>
              <a:rPr lang="en-US" sz="2800" dirty="0" smtClean="0"/>
              <a:t>Mental health conditions account for a substantial share of overall illness burden and health care expenditure, both directly and through their impact on the course and treatment of co-occurring medical conditions.  </a:t>
            </a:r>
          </a:p>
          <a:p>
            <a:r>
              <a:rPr lang="en-US" sz="2800" dirty="0" smtClean="0"/>
              <a:t>However, our health care systems often perform poorly in attaining appropriate care processes and outcomes in this population.  Uptake of evidence based practices is uneven; fragmentation of care between mental health and general medical care systems a key problem.</a:t>
            </a:r>
          </a:p>
          <a:p>
            <a:r>
              <a:rPr lang="en-US" sz="2800" dirty="0" smtClean="0"/>
              <a:t> State Medicaid and mental health programs play central role; Medicaid will assume even larger role in this area in the wake of coverage expansions under the Affordable Care Act.</a:t>
            </a:r>
          </a:p>
          <a:p>
            <a:pPr>
              <a:lnSpc>
                <a:spcPct val="80000"/>
              </a:lnSpc>
              <a:buSzPct val="150000"/>
              <a:buNone/>
            </a:pPr>
            <a:endParaRPr lang="en-US" sz="2500" dirty="0" smtClean="0"/>
          </a:p>
          <a:p>
            <a:pPr>
              <a:lnSpc>
                <a:spcPct val="80000"/>
              </a:lnSpc>
              <a:buSzPct val="150000"/>
            </a:pPr>
            <a:endParaRPr lang="en-US" sz="2500" dirty="0" smtClean="0"/>
          </a:p>
          <a:p>
            <a:pPr>
              <a:lnSpc>
                <a:spcPct val="80000"/>
              </a:lnSpc>
              <a:buSzPct val="150000"/>
            </a:pPr>
            <a:endParaRPr lang="en-US" sz="2500" dirty="0"/>
          </a:p>
          <a:p>
            <a:pPr>
              <a:lnSpc>
                <a:spcPct val="80000"/>
              </a:lnSpc>
              <a:buSzPct val="150000"/>
            </a:pPr>
            <a:endParaRPr lang="en-US" sz="2900" dirty="0"/>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bg>
      <p:bgPr>
        <a:gradFill rotWithShape="0">
          <a:gsLst>
            <a:gs pos="0">
              <a:srgbClr val="2020E9">
                <a:gamma/>
                <a:shade val="69804"/>
                <a:invGamma/>
              </a:srgbClr>
            </a:gs>
            <a:gs pos="100000">
              <a:srgbClr val="2020E9"/>
            </a:gs>
          </a:gsLst>
          <a:lin ang="5400000" scaled="1"/>
        </a:gradFill>
        <a:effectLst/>
      </p:bgPr>
    </p:bg>
    <p:spTree>
      <p:nvGrpSpPr>
        <p:cNvPr id="1" name=""/>
        <p:cNvGrpSpPr/>
        <p:nvPr/>
      </p:nvGrpSpPr>
      <p:grpSpPr>
        <a:xfrm>
          <a:off x="0" y="0"/>
          <a:ext cx="0" cy="0"/>
          <a:chOff x="0" y="0"/>
          <a:chExt cx="0" cy="0"/>
        </a:xfrm>
      </p:grpSpPr>
      <p:sp>
        <p:nvSpPr>
          <p:cNvPr id="5123" name="Rectangle 3"/>
          <p:cNvSpPr>
            <a:spLocks noGrp="1" noChangeArrowheads="1"/>
          </p:cNvSpPr>
          <p:nvPr>
            <p:ph idx="1"/>
          </p:nvPr>
        </p:nvSpPr>
        <p:spPr>
          <a:xfrm>
            <a:off x="0" y="1234281"/>
            <a:ext cx="8915400" cy="5486400"/>
          </a:xfrm>
          <a:noFill/>
          <a:ln/>
        </p:spPr>
        <p:txBody>
          <a:bodyPr/>
          <a:lstStyle/>
          <a:p>
            <a:pPr lvl="0"/>
            <a:r>
              <a:rPr lang="en-US" sz="2500" dirty="0" smtClean="0"/>
              <a:t>Services may include care coordination and health promotion, comprehensive transitional care from inpatient to other settings, including appropriate follow-up; individual and family support; referral to community and social support services, if relevant; use of health information technology (HIT) to link services. </a:t>
            </a:r>
          </a:p>
          <a:p>
            <a:pPr lvl="0"/>
            <a:r>
              <a:rPr lang="en-US" sz="2500" dirty="0" smtClean="0"/>
              <a:t>States expected to track outcomes.  Expected outcomes include reduced ER use, hospital admissions and re-admissions, overall cost reduction, less reliance on long-term care facilities, and improved experience of care and quality of care outcomes for the individual</a:t>
            </a:r>
            <a:r>
              <a:rPr lang="en-US" sz="2500" dirty="0" smtClean="0"/>
              <a:t>.</a:t>
            </a:r>
            <a:endParaRPr lang="en-US" sz="2500" dirty="0" smtClean="0"/>
          </a:p>
          <a:p>
            <a:endParaRPr lang="en-US" sz="2400" dirty="0" smtClean="0"/>
          </a:p>
          <a:p>
            <a:pPr>
              <a:lnSpc>
                <a:spcPct val="80000"/>
              </a:lnSpc>
              <a:buSzPct val="150000"/>
            </a:pPr>
            <a:endParaRPr lang="en-US" sz="2800" dirty="0"/>
          </a:p>
        </p:txBody>
      </p:sp>
      <p:sp>
        <p:nvSpPr>
          <p:cNvPr id="4" name="TextBox 3"/>
          <p:cNvSpPr txBox="1"/>
          <p:nvPr/>
        </p:nvSpPr>
        <p:spPr>
          <a:xfrm>
            <a:off x="838200" y="243681"/>
            <a:ext cx="7543800" cy="461665"/>
          </a:xfrm>
          <a:prstGeom prst="rect">
            <a:avLst/>
          </a:prstGeom>
          <a:noFill/>
        </p:spPr>
        <p:txBody>
          <a:bodyPr wrap="square" rtlCol="0">
            <a:spAutoFit/>
          </a:bodyPr>
          <a:lstStyle/>
          <a:p>
            <a:endParaRPr lang="en-US" dirty="0"/>
          </a:p>
        </p:txBody>
      </p:sp>
    </p:spTree>
  </p:cSld>
  <p:clrMapOvr>
    <a:overrideClrMapping bg1="dk2" tx1="lt1" bg2="dk1" tx2="lt2" accent1="accent1" accent2="accent2" accent3="accent3" accent4="accent4" accent5="accent5" accent6="accent6" hlink="hlink" folHlink="folHlink"/>
  </p:clrMapOvr>
  <p:transition xmlns:p14="http://schemas.microsoft.com/office/powerpoint/2010/main"/>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a:xfrm>
            <a:off x="381000" y="243681"/>
            <a:ext cx="8229600" cy="533400"/>
          </a:xfrm>
          <a:noFill/>
          <a:ln/>
        </p:spPr>
        <p:txBody>
          <a:bodyPr/>
          <a:lstStyle/>
          <a:p>
            <a:r>
              <a:rPr lang="en-US" sz="2800" dirty="0" smtClean="0"/>
              <a:t>Research Questions</a:t>
            </a:r>
            <a:br>
              <a:rPr lang="en-US" sz="2800" dirty="0" smtClean="0"/>
            </a:br>
            <a:endParaRPr lang="en-US" sz="2800" b="1" dirty="0">
              <a:solidFill>
                <a:srgbClr val="FFFF00"/>
              </a:solidFill>
            </a:endParaRPr>
          </a:p>
        </p:txBody>
      </p:sp>
      <p:sp>
        <p:nvSpPr>
          <p:cNvPr id="5123" name="Rectangle 3"/>
          <p:cNvSpPr>
            <a:spLocks noGrp="1" noChangeArrowheads="1"/>
          </p:cNvSpPr>
          <p:nvPr>
            <p:ph type="body" idx="1"/>
          </p:nvPr>
        </p:nvSpPr>
        <p:spPr>
          <a:xfrm>
            <a:off x="0" y="777081"/>
            <a:ext cx="8915400" cy="5943600"/>
          </a:xfrm>
          <a:noFill/>
          <a:ln/>
        </p:spPr>
        <p:txBody>
          <a:bodyPr/>
          <a:lstStyle/>
          <a:p>
            <a:endParaRPr lang="en-US" sz="2800" dirty="0" smtClean="0"/>
          </a:p>
          <a:p>
            <a:pPr lvl="0"/>
            <a:r>
              <a:rPr lang="en-US" sz="2400" dirty="0" smtClean="0"/>
              <a:t>How do strategies, services, staffing, care protocols, and other aspects of care integration interventions vary across states and sites?   How do outcomes for patients receiving these services compare to those for those served at sites without these services?  </a:t>
            </a:r>
          </a:p>
          <a:p>
            <a:endParaRPr lang="en-US" sz="2400" dirty="0" smtClean="0"/>
          </a:p>
          <a:p>
            <a:pPr lvl="0"/>
            <a:r>
              <a:rPr lang="en-US" sz="2400" dirty="0" smtClean="0"/>
              <a:t>What is the effectiveness of various components and strategies of the care integration initiatives?  </a:t>
            </a:r>
          </a:p>
          <a:p>
            <a:endParaRPr lang="en-US" sz="2400" dirty="0" smtClean="0"/>
          </a:p>
          <a:p>
            <a:pPr lvl="0"/>
            <a:r>
              <a:rPr lang="en-US" sz="2400" dirty="0" smtClean="0"/>
              <a:t>How do outcomes vary across subpopulations of special concern, such as those with substance abuse issues, those with particularly complex medical challenges, and those with particular mental health diagnoses?</a:t>
            </a:r>
          </a:p>
          <a:p>
            <a:pPr>
              <a:lnSpc>
                <a:spcPct val="80000"/>
              </a:lnSpc>
              <a:buSzPct val="150000"/>
            </a:pPr>
            <a:endParaRPr lang="en-US" sz="2400" dirty="0"/>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a:xfrm>
            <a:off x="381000" y="243681"/>
            <a:ext cx="8229600" cy="533400"/>
          </a:xfrm>
          <a:noFill/>
          <a:ln/>
        </p:spPr>
        <p:txBody>
          <a:bodyPr/>
          <a:lstStyle/>
          <a:p>
            <a:r>
              <a:rPr lang="en-US" sz="2800" dirty="0" smtClean="0"/>
              <a:t>Design Challenges</a:t>
            </a:r>
            <a:br>
              <a:rPr lang="en-US" sz="2800" dirty="0" smtClean="0"/>
            </a:br>
            <a:endParaRPr lang="en-US" sz="2800" b="1" dirty="0">
              <a:solidFill>
                <a:srgbClr val="FFFF00"/>
              </a:solidFill>
            </a:endParaRPr>
          </a:p>
        </p:txBody>
      </p:sp>
      <p:sp>
        <p:nvSpPr>
          <p:cNvPr id="5123" name="Rectangle 3"/>
          <p:cNvSpPr>
            <a:spLocks noGrp="1" noChangeArrowheads="1"/>
          </p:cNvSpPr>
          <p:nvPr>
            <p:ph type="body" idx="1"/>
          </p:nvPr>
        </p:nvSpPr>
        <p:spPr>
          <a:xfrm>
            <a:off x="0" y="1005681"/>
            <a:ext cx="8915400" cy="5715000"/>
          </a:xfrm>
          <a:noFill/>
          <a:ln/>
        </p:spPr>
        <p:txBody>
          <a:bodyPr/>
          <a:lstStyle/>
          <a:p>
            <a:pPr lvl="0"/>
            <a:r>
              <a:rPr lang="en-US" sz="2500" dirty="0" smtClean="0"/>
              <a:t>Assessing outcomes of these complex service delivery system interventions entails special challenges, vs. evaluation of specific alternative clinical treatments or devices.</a:t>
            </a:r>
          </a:p>
          <a:p>
            <a:pPr>
              <a:lnSpc>
                <a:spcPct val="80000"/>
              </a:lnSpc>
              <a:buSzPct val="150000"/>
            </a:pPr>
            <a:r>
              <a:rPr lang="en-US" sz="2500" dirty="0" smtClean="0"/>
              <a:t>Randomization at individual level typically infeasible, although cluster randomized designs may be feasible in some instances.</a:t>
            </a:r>
          </a:p>
          <a:p>
            <a:pPr>
              <a:lnSpc>
                <a:spcPct val="80000"/>
              </a:lnSpc>
              <a:buSzPct val="150000"/>
            </a:pPr>
            <a:r>
              <a:rPr lang="en-US" sz="2500" dirty="0" smtClean="0"/>
              <a:t>Defining and measuring “exposure” likely to be more challenging than in studies of clinical interventions; likely to be a key research task in its own right. </a:t>
            </a:r>
          </a:p>
          <a:p>
            <a:pPr>
              <a:lnSpc>
                <a:spcPct val="80000"/>
              </a:lnSpc>
              <a:buSzPct val="150000"/>
            </a:pPr>
            <a:r>
              <a:rPr lang="en-US" sz="2500" dirty="0" smtClean="0"/>
              <a:t>Care integration initiatives typically represent complex “bundles” of changes in such elements as staffing; services offered; policies, procedures, and care protocols; reimbursement; and other changes that will differ in multiple dimensions between service delivery systems and, within these systems, across sites.   “When you’ve seen one state, you’ve seen one state.”</a:t>
            </a:r>
          </a:p>
          <a:p>
            <a:pPr>
              <a:lnSpc>
                <a:spcPct val="80000"/>
              </a:lnSpc>
              <a:buSzPct val="150000"/>
            </a:pPr>
            <a:endParaRPr lang="en-US" dirty="0"/>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a:xfrm>
            <a:off x="381000" y="243681"/>
            <a:ext cx="8229600" cy="533400"/>
          </a:xfrm>
          <a:noFill/>
          <a:ln/>
        </p:spPr>
        <p:txBody>
          <a:bodyPr/>
          <a:lstStyle/>
          <a:p>
            <a:r>
              <a:rPr lang="en-US" sz="2800" dirty="0" smtClean="0"/>
              <a:t>Design Challenges</a:t>
            </a:r>
            <a:br>
              <a:rPr lang="en-US" sz="2800" dirty="0" smtClean="0"/>
            </a:br>
            <a:endParaRPr lang="en-US" sz="2800" b="1" dirty="0">
              <a:solidFill>
                <a:srgbClr val="FFFF00"/>
              </a:solidFill>
            </a:endParaRPr>
          </a:p>
        </p:txBody>
      </p:sp>
      <p:sp>
        <p:nvSpPr>
          <p:cNvPr id="5123" name="Rectangle 3"/>
          <p:cNvSpPr>
            <a:spLocks noGrp="1" noChangeArrowheads="1"/>
          </p:cNvSpPr>
          <p:nvPr>
            <p:ph type="body" idx="1"/>
          </p:nvPr>
        </p:nvSpPr>
        <p:spPr>
          <a:xfrm>
            <a:off x="0" y="777081"/>
            <a:ext cx="8915400" cy="5943600"/>
          </a:xfrm>
          <a:noFill/>
          <a:ln/>
        </p:spPr>
        <p:txBody>
          <a:bodyPr/>
          <a:lstStyle/>
          <a:p>
            <a:pPr>
              <a:lnSpc>
                <a:spcPct val="80000"/>
              </a:lnSpc>
              <a:buSzPct val="150000"/>
            </a:pPr>
            <a:r>
              <a:rPr lang="en-US" sz="2500" dirty="0" smtClean="0"/>
              <a:t>Timing of intervention not under researcher’s control; interventions may already be in progress; changes may occur over time rather than on a single implementation date.  </a:t>
            </a:r>
          </a:p>
          <a:p>
            <a:pPr>
              <a:lnSpc>
                <a:spcPct val="80000"/>
              </a:lnSpc>
              <a:buSzPct val="150000"/>
            </a:pPr>
            <a:r>
              <a:rPr lang="en-US" sz="2500" dirty="0" smtClean="0"/>
              <a:t>Different program elements may be implemented at different times; implementation of “new” initiatives may represent relabeling or extension of previous initiatives.  </a:t>
            </a:r>
          </a:p>
          <a:p>
            <a:pPr>
              <a:lnSpc>
                <a:spcPct val="80000"/>
              </a:lnSpc>
              <a:buSzPct val="150000"/>
            </a:pPr>
            <a:r>
              <a:rPr lang="en-US" sz="2500" dirty="0" smtClean="0"/>
              <a:t>Meaningful interpretation of differences in implementation and outcomes across states or other service delivery systems will require significant contextual information on the systems and funding streams within which the initiatives are implemented; mental health service delivery structures are especially variable. </a:t>
            </a:r>
          </a:p>
          <a:p>
            <a:pPr>
              <a:lnSpc>
                <a:spcPct val="80000"/>
              </a:lnSpc>
              <a:buSzPct val="150000"/>
            </a:pPr>
            <a:r>
              <a:rPr lang="en-US" sz="2500" dirty="0" smtClean="0"/>
              <a:t>Collection of new clinical or patient-oriented data may be difficult if not built into routine program operations.  Consistent </a:t>
            </a:r>
            <a:r>
              <a:rPr lang="en-US" sz="2500" dirty="0" err="1" smtClean="0"/>
              <a:t>followup</a:t>
            </a:r>
            <a:r>
              <a:rPr lang="en-US" sz="2500" dirty="0" smtClean="0"/>
              <a:t> in an SMI population may be challenging.</a:t>
            </a:r>
          </a:p>
          <a:p>
            <a:pPr>
              <a:lnSpc>
                <a:spcPct val="80000"/>
              </a:lnSpc>
              <a:buSzPct val="150000"/>
            </a:pPr>
            <a:r>
              <a:rPr lang="en-US" sz="2500" dirty="0" smtClean="0"/>
              <a:t>Balancing rigor and timeliness: can study be completed soon enough for anyone to care about the results?</a:t>
            </a:r>
          </a:p>
          <a:p>
            <a:pPr>
              <a:lnSpc>
                <a:spcPct val="80000"/>
              </a:lnSpc>
              <a:buSzPct val="150000"/>
            </a:pPr>
            <a:endParaRPr lang="en-US" sz="2500" dirty="0" smtClean="0"/>
          </a:p>
          <a:p>
            <a:pPr>
              <a:lnSpc>
                <a:spcPct val="80000"/>
              </a:lnSpc>
              <a:buSzPct val="150000"/>
            </a:pPr>
            <a:endParaRPr lang="en-US" sz="2500" dirty="0" smtClean="0"/>
          </a:p>
          <a:p>
            <a:pPr>
              <a:lnSpc>
                <a:spcPct val="80000"/>
              </a:lnSpc>
              <a:buSzPct val="150000"/>
              <a:buNone/>
            </a:pPr>
            <a:endParaRPr lang="en-US" sz="2500" dirty="0" smtClean="0"/>
          </a:p>
          <a:p>
            <a:pPr>
              <a:lnSpc>
                <a:spcPct val="80000"/>
              </a:lnSpc>
              <a:buSzPct val="150000"/>
            </a:pPr>
            <a:endParaRPr lang="en-US" sz="2000" dirty="0" smtClean="0"/>
          </a:p>
          <a:p>
            <a:pPr>
              <a:lnSpc>
                <a:spcPct val="80000"/>
              </a:lnSpc>
              <a:buSzPct val="150000"/>
            </a:pPr>
            <a:endParaRPr lang="en-US" sz="2500" dirty="0" smtClean="0"/>
          </a:p>
          <a:p>
            <a:pPr>
              <a:lnSpc>
                <a:spcPct val="80000"/>
              </a:lnSpc>
              <a:buSzPct val="150000"/>
            </a:pPr>
            <a:endParaRPr lang="en-US" dirty="0"/>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a:xfrm>
            <a:off x="381000" y="243681"/>
            <a:ext cx="8229600" cy="457200"/>
          </a:xfrm>
          <a:noFill/>
          <a:ln/>
        </p:spPr>
        <p:txBody>
          <a:bodyPr/>
          <a:lstStyle/>
          <a:p>
            <a:r>
              <a:rPr lang="en-US" sz="2800" dirty="0" smtClean="0"/>
              <a:t>Illustrative Approach</a:t>
            </a:r>
            <a:br>
              <a:rPr lang="en-US" sz="2800" dirty="0" smtClean="0"/>
            </a:br>
            <a:endParaRPr lang="en-US" sz="2800" b="1" dirty="0">
              <a:solidFill>
                <a:srgbClr val="FFFF00"/>
              </a:solidFill>
            </a:endParaRPr>
          </a:p>
        </p:txBody>
      </p:sp>
      <p:sp>
        <p:nvSpPr>
          <p:cNvPr id="5123" name="Rectangle 3"/>
          <p:cNvSpPr>
            <a:spLocks noGrp="1" noChangeArrowheads="1"/>
          </p:cNvSpPr>
          <p:nvPr>
            <p:ph type="body" idx="1"/>
          </p:nvPr>
        </p:nvSpPr>
        <p:spPr>
          <a:xfrm>
            <a:off x="0" y="624681"/>
            <a:ext cx="8915400" cy="6096000"/>
          </a:xfrm>
          <a:noFill/>
          <a:ln/>
        </p:spPr>
        <p:txBody>
          <a:bodyPr/>
          <a:lstStyle/>
          <a:p>
            <a:pPr>
              <a:lnSpc>
                <a:spcPct val="80000"/>
              </a:lnSpc>
              <a:buSzPct val="150000"/>
            </a:pPr>
            <a:r>
              <a:rPr lang="en-US" sz="2500" dirty="0" smtClean="0"/>
              <a:t>To address these challenges, a potential approach to assessing outcomes of health homes for SMI across states would be a consortium approach that extends stakeholder engagement to the conduct of the research as well as to the prioritization of research topics – described </a:t>
            </a:r>
            <a:r>
              <a:rPr lang="en-US" sz="2500" i="1" dirty="0" smtClean="0"/>
              <a:t>briefly </a:t>
            </a:r>
            <a:r>
              <a:rPr lang="en-US" sz="2500" dirty="0" smtClean="0"/>
              <a:t>below.</a:t>
            </a:r>
          </a:p>
          <a:p>
            <a:pPr>
              <a:lnSpc>
                <a:spcPct val="80000"/>
              </a:lnSpc>
              <a:buSzPct val="150000"/>
            </a:pPr>
            <a:r>
              <a:rPr lang="en-US" sz="2500" dirty="0" smtClean="0"/>
              <a:t>Under this approach, a consortium of states or other large service delivery systems would be formed to examine impact of differently configured health homes programs on care processes and outcomes, using collaborative, mixed-methods approach.  Consortium would work with a coordinating center to select common outcome assessment measures and tools to characterize program elements and timing of their implementation in each state and at each site.  Outcomes would be based mainly on existing data given timeliness considerations.  Common outcome measures would include HEDIS/NQF measures of care processes for general medical conditions and mental health conditions; hospitalization and </a:t>
            </a:r>
            <a:r>
              <a:rPr lang="en-US" sz="2500" dirty="0" err="1" smtClean="0"/>
              <a:t>rehospitalization</a:t>
            </a:r>
            <a:r>
              <a:rPr lang="en-US" sz="2500" dirty="0" smtClean="0"/>
              <a:t>; and other measures calculable from administrative data common across sites.  Some states may be able to include richer clinical and patient-reported data.  </a:t>
            </a:r>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a:xfrm>
            <a:off x="381000" y="243681"/>
            <a:ext cx="8229600" cy="457200"/>
          </a:xfrm>
          <a:noFill/>
          <a:ln/>
        </p:spPr>
        <p:txBody>
          <a:bodyPr/>
          <a:lstStyle/>
          <a:p>
            <a:r>
              <a:rPr lang="en-US" sz="2800" dirty="0" smtClean="0"/>
              <a:t>Illustrative Approach</a:t>
            </a:r>
            <a:br>
              <a:rPr lang="en-US" sz="2800" dirty="0" smtClean="0"/>
            </a:br>
            <a:endParaRPr lang="en-US" sz="2800" b="1" dirty="0">
              <a:solidFill>
                <a:srgbClr val="FFFF00"/>
              </a:solidFill>
            </a:endParaRPr>
          </a:p>
        </p:txBody>
      </p:sp>
      <p:sp>
        <p:nvSpPr>
          <p:cNvPr id="5123" name="Rectangle 3"/>
          <p:cNvSpPr>
            <a:spLocks noGrp="1" noChangeArrowheads="1"/>
          </p:cNvSpPr>
          <p:nvPr>
            <p:ph type="body" idx="1"/>
          </p:nvPr>
        </p:nvSpPr>
        <p:spPr>
          <a:xfrm>
            <a:off x="0" y="777081"/>
            <a:ext cx="8915400" cy="5943600"/>
          </a:xfrm>
          <a:noFill/>
          <a:ln/>
        </p:spPr>
        <p:txBody>
          <a:bodyPr/>
          <a:lstStyle/>
          <a:p>
            <a:pPr>
              <a:lnSpc>
                <a:spcPct val="80000"/>
              </a:lnSpc>
              <a:buSzPct val="150000"/>
            </a:pPr>
            <a:r>
              <a:rPr lang="en-US" sz="2500" dirty="0" smtClean="0"/>
              <a:t>Primary population of interest: individuals with schizophrenia, given the severe and long-term impact of this condition, with potential addition of those with bipolar.  Since programs will generally be serving a broader population of adults with mental illness, cost of examining data on other patient subpopulations may not be great and examination and contrasting of outcomes in these subpopulations could be considered.</a:t>
            </a:r>
          </a:p>
          <a:p>
            <a:pPr>
              <a:lnSpc>
                <a:spcPct val="80000"/>
              </a:lnSpc>
              <a:buSzPct val="150000"/>
            </a:pPr>
            <a:r>
              <a:rPr lang="en-US" sz="2500" dirty="0" smtClean="0"/>
              <a:t>Sub-analyses would focus on SMI individuals with complex </a:t>
            </a:r>
            <a:r>
              <a:rPr lang="en-US" sz="2500" dirty="0" err="1" smtClean="0"/>
              <a:t>comorbidity</a:t>
            </a:r>
            <a:r>
              <a:rPr lang="en-US" sz="2500" dirty="0" smtClean="0"/>
              <a:t>.</a:t>
            </a:r>
          </a:p>
          <a:p>
            <a:pPr>
              <a:lnSpc>
                <a:spcPct val="80000"/>
              </a:lnSpc>
              <a:buSzPct val="150000"/>
            </a:pPr>
            <a:r>
              <a:rPr lang="en-US" sz="2500" dirty="0" smtClean="0"/>
              <a:t>Dual-</a:t>
            </a:r>
            <a:r>
              <a:rPr lang="en-US" sz="2500" dirty="0" err="1" smtClean="0"/>
              <a:t>eligibles</a:t>
            </a:r>
            <a:r>
              <a:rPr lang="en-US" sz="2500" dirty="0" smtClean="0"/>
              <a:t> would be included; Medicare A, B and D data on these beneficiaries would be requested from CMS and integrated with Medicaid, clinic, and other state-level data.</a:t>
            </a:r>
          </a:p>
          <a:p>
            <a:pPr>
              <a:lnSpc>
                <a:spcPct val="80000"/>
              </a:lnSpc>
              <a:buSzPct val="150000"/>
            </a:pPr>
            <a:r>
              <a:rPr lang="en-US" sz="2500" dirty="0" smtClean="0"/>
              <a:t>Stakeholder input indicates that cost impact of programs (for example, impact on use of inpatient and other high-cost services) will be important for sustainability; thus, impact on overall cost of care and use of specific high-cost services would be considered</a:t>
            </a:r>
            <a:r>
              <a:rPr lang="en-US" sz="2500" dirty="0" smtClean="0"/>
              <a:t>.</a:t>
            </a:r>
            <a:endParaRPr lang="en-US" sz="2500" dirty="0" smtClean="0"/>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a:xfrm>
            <a:off x="381000" y="243681"/>
            <a:ext cx="8229600" cy="457200"/>
          </a:xfrm>
          <a:noFill/>
          <a:ln/>
        </p:spPr>
        <p:txBody>
          <a:bodyPr/>
          <a:lstStyle/>
          <a:p>
            <a:r>
              <a:rPr lang="en-US" sz="2800" dirty="0" smtClean="0"/>
              <a:t>Illustrative Approach</a:t>
            </a:r>
            <a:br>
              <a:rPr lang="en-US" sz="2800" dirty="0" smtClean="0"/>
            </a:br>
            <a:endParaRPr lang="en-US" sz="2800" b="1" dirty="0">
              <a:solidFill>
                <a:srgbClr val="FFFF00"/>
              </a:solidFill>
            </a:endParaRPr>
          </a:p>
        </p:txBody>
      </p:sp>
      <p:sp>
        <p:nvSpPr>
          <p:cNvPr id="5123" name="Rectangle 3"/>
          <p:cNvSpPr>
            <a:spLocks noGrp="1" noChangeArrowheads="1"/>
          </p:cNvSpPr>
          <p:nvPr>
            <p:ph type="body" idx="1"/>
          </p:nvPr>
        </p:nvSpPr>
        <p:spPr>
          <a:xfrm>
            <a:off x="0" y="777081"/>
            <a:ext cx="8915400" cy="5943600"/>
          </a:xfrm>
          <a:noFill/>
          <a:ln/>
        </p:spPr>
        <p:txBody>
          <a:bodyPr/>
          <a:lstStyle/>
          <a:p>
            <a:pPr>
              <a:lnSpc>
                <a:spcPct val="80000"/>
              </a:lnSpc>
              <a:buSzPct val="150000"/>
            </a:pPr>
            <a:r>
              <a:rPr lang="en-US" sz="2500" dirty="0" smtClean="0"/>
              <a:t>Detailed characterization of program content, variations and timing of implementation would be a key initial objective.  Contrasts across </a:t>
            </a:r>
            <a:r>
              <a:rPr lang="en-US" sz="2500" i="1" dirty="0" smtClean="0"/>
              <a:t>settings </a:t>
            </a:r>
            <a:r>
              <a:rPr lang="en-US" sz="2500" dirty="0" smtClean="0"/>
              <a:t>would be a key element of analysis: </a:t>
            </a:r>
            <a:r>
              <a:rPr lang="en-US" sz="2500" dirty="0" err="1" smtClean="0"/>
              <a:t>e.g</a:t>
            </a:r>
            <a:r>
              <a:rPr lang="en-US" sz="2500" dirty="0" smtClean="0"/>
              <a:t>;, how do outcomes compare for persons with SMI served in mental health specialty settings in which elements of primary care provision or coordination are introduced, versus those served in general medical care settings in which mental health services are being added.</a:t>
            </a:r>
          </a:p>
          <a:p>
            <a:pPr>
              <a:lnSpc>
                <a:spcPct val="80000"/>
              </a:lnSpc>
              <a:buSzPct val="150000"/>
            </a:pPr>
            <a:r>
              <a:rPr lang="en-US" sz="2500" dirty="0" smtClean="0"/>
              <a:t>Another key contrast: impact of on-site versus off-site provision of primary-care physician services; substance abuse services; and other service components.  Organizational characteristics assessed by Center for Medical Home Improvement’s Medical Home Index: Adult and other common instruments.</a:t>
            </a:r>
          </a:p>
          <a:p>
            <a:pPr>
              <a:lnSpc>
                <a:spcPct val="80000"/>
              </a:lnSpc>
              <a:buSzPct val="150000"/>
            </a:pPr>
            <a:r>
              <a:rPr lang="en-US" sz="2500" dirty="0" smtClean="0"/>
              <a:t>Approach needs to accommodate the reality that many key aspects of interventions and available data will vary from state to state, while maintaining as much commonality of measurement as possible.  Documenting the actual content of interventions will be a key aspect of the study and important in its own right</a:t>
            </a:r>
            <a:r>
              <a:rPr lang="en-US" sz="2500" dirty="0" smtClean="0"/>
              <a:t>.</a:t>
            </a:r>
            <a:endParaRPr lang="en-US" sz="2500" dirty="0" smtClean="0"/>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a:xfrm>
            <a:off x="381000" y="700881"/>
            <a:ext cx="8229600" cy="457200"/>
          </a:xfrm>
          <a:noFill/>
          <a:ln/>
        </p:spPr>
        <p:txBody>
          <a:bodyPr/>
          <a:lstStyle/>
          <a:p>
            <a:r>
              <a:rPr lang="en-US" sz="2800" dirty="0" smtClean="0"/>
              <a:t>Discussion</a:t>
            </a:r>
            <a:r>
              <a:rPr lang="en-US" sz="2800" dirty="0" smtClean="0"/>
              <a:t>: What </a:t>
            </a:r>
            <a:r>
              <a:rPr lang="en-US" sz="2800" dirty="0" smtClean="0"/>
              <a:t>Constitutes Adequate Evidence</a:t>
            </a:r>
            <a:br>
              <a:rPr lang="en-US" sz="2800" dirty="0" smtClean="0"/>
            </a:br>
            <a:r>
              <a:rPr lang="en-US" sz="2800" dirty="0" smtClean="0"/>
              <a:t>in Patient-Oriented Outcome Research</a:t>
            </a:r>
            <a:br>
              <a:rPr lang="en-US" sz="2800" dirty="0" smtClean="0"/>
            </a:br>
            <a:r>
              <a:rPr lang="en-US" sz="2800" dirty="0" smtClean="0"/>
              <a:t>on Service Delivery System Interventions</a:t>
            </a:r>
            <a:r>
              <a:rPr lang="en-US" sz="2800" dirty="0" smtClean="0"/>
              <a:t>?</a:t>
            </a:r>
            <a:br>
              <a:rPr lang="en-US" sz="2800" dirty="0" smtClean="0"/>
            </a:br>
            <a:endParaRPr lang="en-US" sz="2800" b="1" dirty="0">
              <a:solidFill>
                <a:srgbClr val="FFFF00"/>
              </a:solidFill>
            </a:endParaRPr>
          </a:p>
        </p:txBody>
      </p:sp>
      <p:sp>
        <p:nvSpPr>
          <p:cNvPr id="5123" name="Rectangle 3"/>
          <p:cNvSpPr>
            <a:spLocks noGrp="1" noChangeArrowheads="1"/>
          </p:cNvSpPr>
          <p:nvPr>
            <p:ph type="body" idx="1"/>
          </p:nvPr>
        </p:nvSpPr>
        <p:spPr>
          <a:xfrm>
            <a:off x="0" y="1843881"/>
            <a:ext cx="8915400" cy="4876800"/>
          </a:xfrm>
          <a:noFill/>
          <a:ln/>
        </p:spPr>
        <p:txBody>
          <a:bodyPr/>
          <a:lstStyle/>
          <a:p>
            <a:pPr>
              <a:lnSpc>
                <a:spcPct val="80000"/>
              </a:lnSpc>
              <a:buSzPct val="150000"/>
            </a:pPr>
            <a:r>
              <a:rPr lang="en-US" sz="2500" dirty="0" smtClean="0"/>
              <a:t>Definitions of CER and PCOR have been broadened to include systems interventions and outcomes of alternative methods to improve delivery of care.  However, application to service delivery systems interventions will require addressing many challenges.  What are criteria for “evidence”?  Is it enough to reduce uncertainty on a question important to stakeholders?  </a:t>
            </a:r>
          </a:p>
          <a:p>
            <a:pPr>
              <a:lnSpc>
                <a:spcPct val="80000"/>
              </a:lnSpc>
              <a:buSzPct val="150000"/>
            </a:pPr>
            <a:r>
              <a:rPr lang="en-US" sz="2500" dirty="0" smtClean="0"/>
              <a:t>Can we match standard of rigor applicable to clinical interventions?  </a:t>
            </a:r>
            <a:r>
              <a:rPr lang="en-US" sz="2500" dirty="0" err="1" smtClean="0"/>
              <a:t>DEcIDE</a:t>
            </a:r>
            <a:r>
              <a:rPr lang="en-US" sz="2500" dirty="0" smtClean="0"/>
              <a:t> network is developing guidelines for </a:t>
            </a:r>
            <a:r>
              <a:rPr lang="en-US" sz="2500" dirty="0" err="1" smtClean="0"/>
              <a:t>DEcIDE</a:t>
            </a:r>
            <a:r>
              <a:rPr lang="en-US" sz="2500" dirty="0" smtClean="0"/>
              <a:t> protocols; how will such guidelines apply to service delivery system research?  </a:t>
            </a:r>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a:xfrm>
            <a:off x="381000" y="777081"/>
            <a:ext cx="8229600" cy="457200"/>
          </a:xfrm>
          <a:noFill/>
          <a:ln/>
        </p:spPr>
        <p:txBody>
          <a:bodyPr/>
          <a:lstStyle/>
          <a:p>
            <a:r>
              <a:rPr lang="en-US" sz="2800" dirty="0" smtClean="0"/>
              <a:t>Discussion</a:t>
            </a:r>
            <a:r>
              <a:rPr lang="en-US" sz="2800" dirty="0" smtClean="0"/>
              <a:t>: What Constitutes Adequate Evidence</a:t>
            </a:r>
            <a:br>
              <a:rPr lang="en-US" sz="2800" dirty="0" smtClean="0"/>
            </a:br>
            <a:r>
              <a:rPr lang="en-US" sz="2800" dirty="0" smtClean="0"/>
              <a:t>in Patient-Oriented Outcome Research</a:t>
            </a:r>
            <a:br>
              <a:rPr lang="en-US" sz="2800" dirty="0" smtClean="0"/>
            </a:br>
            <a:r>
              <a:rPr lang="en-US" sz="2800" dirty="0" smtClean="0"/>
              <a:t>on Service Delivery System Interventions?</a:t>
            </a:r>
            <a:br>
              <a:rPr lang="en-US" sz="2800" dirty="0" smtClean="0"/>
            </a:br>
            <a:endParaRPr lang="en-US" sz="2800" b="1" dirty="0">
              <a:solidFill>
                <a:srgbClr val="FFFF00"/>
              </a:solidFill>
            </a:endParaRPr>
          </a:p>
        </p:txBody>
      </p:sp>
      <p:sp>
        <p:nvSpPr>
          <p:cNvPr id="5123" name="Rectangle 3"/>
          <p:cNvSpPr>
            <a:spLocks noGrp="1" noChangeArrowheads="1"/>
          </p:cNvSpPr>
          <p:nvPr>
            <p:ph type="body" idx="1"/>
          </p:nvPr>
        </p:nvSpPr>
        <p:spPr>
          <a:xfrm>
            <a:off x="0" y="1843881"/>
            <a:ext cx="8915400" cy="4876800"/>
          </a:xfrm>
          <a:noFill/>
          <a:ln/>
        </p:spPr>
        <p:txBody>
          <a:bodyPr/>
          <a:lstStyle/>
          <a:p>
            <a:pPr>
              <a:lnSpc>
                <a:spcPct val="80000"/>
              </a:lnSpc>
              <a:buSzPct val="150000"/>
            </a:pPr>
            <a:r>
              <a:rPr lang="en-US" sz="2500" dirty="0" smtClean="0"/>
              <a:t>Would classification systems such as GRADE categorize this evidence as adequate?  </a:t>
            </a:r>
          </a:p>
          <a:p>
            <a:pPr>
              <a:lnSpc>
                <a:spcPct val="80000"/>
              </a:lnSpc>
              <a:buSzPct val="150000"/>
            </a:pPr>
            <a:r>
              <a:rPr lang="en-US" sz="2500" dirty="0" smtClean="0"/>
              <a:t>If these large and complex system changes, which build on existing structures and past initiatives, cannot be exactly standardized, how effectively can one generalize from results?  What will be the evidentiary status of mixed-methods studies?</a:t>
            </a:r>
          </a:p>
          <a:p>
            <a:pPr>
              <a:lnSpc>
                <a:spcPct val="80000"/>
              </a:lnSpc>
              <a:buSzPct val="150000"/>
            </a:pPr>
            <a:r>
              <a:rPr lang="en-US" sz="2500" dirty="0" smtClean="0"/>
              <a:t>As programs are modified over the years in response to initial experience, financial/reimbursement considerations and other factors, how well will earlier evidence apply? </a:t>
            </a:r>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a:xfrm>
            <a:off x="381000" y="624681"/>
            <a:ext cx="8229600" cy="762000"/>
          </a:xfrm>
          <a:noFill/>
          <a:ln/>
        </p:spPr>
        <p:txBody>
          <a:bodyPr/>
          <a:lstStyle/>
          <a:p>
            <a:r>
              <a:rPr lang="en-US" sz="2800" dirty="0" smtClean="0"/>
              <a:t>Concluding </a:t>
            </a:r>
            <a:r>
              <a:rPr lang="en-US" sz="2800" dirty="0" smtClean="0"/>
              <a:t>Thoughts</a:t>
            </a:r>
            <a:br>
              <a:rPr lang="en-US" sz="2800" dirty="0" smtClean="0"/>
            </a:br>
            <a:r>
              <a:rPr lang="en-US" sz="2800" dirty="0" smtClean="0"/>
              <a:t/>
            </a:r>
            <a:br>
              <a:rPr lang="en-US" sz="2800" dirty="0" smtClean="0"/>
            </a:br>
            <a:r>
              <a:rPr lang="en-US" sz="2800" dirty="0" smtClean="0"/>
              <a:t/>
            </a:r>
            <a:br>
              <a:rPr lang="en-US" sz="2800" dirty="0" smtClean="0"/>
            </a:br>
            <a:endParaRPr lang="en-US" sz="2800" b="1" dirty="0">
              <a:solidFill>
                <a:srgbClr val="FFFF00"/>
              </a:solidFill>
            </a:endParaRPr>
          </a:p>
        </p:txBody>
      </p:sp>
      <p:sp>
        <p:nvSpPr>
          <p:cNvPr id="5123" name="Rectangle 3"/>
          <p:cNvSpPr>
            <a:spLocks noGrp="1" noChangeArrowheads="1"/>
          </p:cNvSpPr>
          <p:nvPr>
            <p:ph type="body" idx="1"/>
          </p:nvPr>
        </p:nvSpPr>
        <p:spPr>
          <a:xfrm>
            <a:off x="0" y="853281"/>
            <a:ext cx="8915400" cy="5867400"/>
          </a:xfrm>
          <a:noFill/>
          <a:ln/>
        </p:spPr>
        <p:txBody>
          <a:bodyPr/>
          <a:lstStyle/>
          <a:p>
            <a:pPr>
              <a:lnSpc>
                <a:spcPct val="80000"/>
              </a:lnSpc>
              <a:buSzPct val="150000"/>
            </a:pPr>
            <a:r>
              <a:rPr lang="en-US" sz="2500" dirty="0" smtClean="0"/>
              <a:t>How can we more effectively translate into practice existing evidence on service delivery systems in mental health, and build evidence on outcomes of new innovations?</a:t>
            </a:r>
          </a:p>
          <a:p>
            <a:pPr>
              <a:lnSpc>
                <a:spcPct val="80000"/>
              </a:lnSpc>
              <a:buSzPct val="150000"/>
            </a:pPr>
            <a:r>
              <a:rPr lang="en-US" sz="2500" dirty="0" smtClean="0"/>
              <a:t>Service delivery systems evolve in response to numerous influences; spread and evidence development both are best understood as ongoing efforts.</a:t>
            </a:r>
          </a:p>
          <a:p>
            <a:pPr>
              <a:lnSpc>
                <a:spcPct val="80000"/>
              </a:lnSpc>
              <a:buSzPct val="150000"/>
            </a:pPr>
            <a:r>
              <a:rPr lang="en-US" sz="2500" dirty="0" smtClean="0"/>
              <a:t>An essential tool for both is access to data; the capacity to transform data into useful information (e.g., metrics); integration of “</a:t>
            </a:r>
            <a:r>
              <a:rPr lang="en-US" sz="2500" dirty="0" err="1" smtClean="0"/>
              <a:t>siloed</a:t>
            </a:r>
            <a:r>
              <a:rPr lang="en-US" sz="2500" dirty="0" smtClean="0"/>
              <a:t>” data streams; and processes to make this information available to multiple users to support continuous quality improvement, feedback, tracking progress, and care management. States need support in building and utilizing this infrastructure.</a:t>
            </a:r>
          </a:p>
          <a:p>
            <a:pPr>
              <a:lnSpc>
                <a:spcPct val="80000"/>
              </a:lnSpc>
              <a:buSzPct val="150000"/>
            </a:pPr>
            <a:r>
              <a:rPr lang="en-US" sz="2500" dirty="0" smtClean="0"/>
              <a:t>Outcomes evaluation most likely to be effective if it is built into the design of new initiatives from the outset.  Federal incentives can contribute to this effort.  </a:t>
            </a:r>
          </a:p>
          <a:p>
            <a:pPr>
              <a:lnSpc>
                <a:spcPct val="80000"/>
              </a:lnSpc>
              <a:buSzPct val="150000"/>
            </a:pPr>
            <a:r>
              <a:rPr lang="en-US" sz="2500" dirty="0" smtClean="0"/>
              <a:t>Partnerships are key: across states; within states; between researchers and policymakers; and among the multiple payers and agencies involved in care of these vulnerable patients</a:t>
            </a:r>
            <a:r>
              <a:rPr lang="en-US" sz="2500" dirty="0" smtClean="0"/>
              <a:t>.</a:t>
            </a:r>
            <a:endParaRPr lang="en-US" sz="2500" dirty="0" smtClean="0"/>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3538" name="Rectangle 2"/>
          <p:cNvSpPr>
            <a:spLocks noGrp="1" noChangeArrowheads="1"/>
          </p:cNvSpPr>
          <p:nvPr>
            <p:ph type="title" idx="4294967295"/>
          </p:nvPr>
        </p:nvSpPr>
        <p:spPr>
          <a:xfrm>
            <a:off x="0" y="391142"/>
            <a:ext cx="8458200" cy="625828"/>
          </a:xfrm>
        </p:spPr>
        <p:txBody>
          <a:bodyPr/>
          <a:lstStyle/>
          <a:p>
            <a:pPr eaLnBrk="1" hangingPunct="1">
              <a:defRPr/>
            </a:pPr>
            <a:r>
              <a:rPr lang="en-US" sz="3200" dirty="0" smtClean="0"/>
              <a:t>Example: Challenges of Increased/Broadened </a:t>
            </a:r>
            <a:br>
              <a:rPr lang="en-US" sz="3200" dirty="0" smtClean="0"/>
            </a:br>
            <a:r>
              <a:rPr lang="en-US" sz="3200" dirty="0" smtClean="0"/>
              <a:t>Antipsychotic Use</a:t>
            </a:r>
          </a:p>
        </p:txBody>
      </p:sp>
      <p:sp>
        <p:nvSpPr>
          <p:cNvPr id="7171" name="Rectangle 3"/>
          <p:cNvSpPr>
            <a:spLocks noGrp="1" noChangeArrowheads="1"/>
          </p:cNvSpPr>
          <p:nvPr>
            <p:ph type="body" idx="4294967295"/>
          </p:nvPr>
        </p:nvSpPr>
        <p:spPr>
          <a:xfrm>
            <a:off x="381000" y="1462880"/>
            <a:ext cx="8382000" cy="5660809"/>
          </a:xfrm>
          <a:noFill/>
          <a:ln w="9525"/>
        </p:spPr>
        <p:txBody>
          <a:bodyPr/>
          <a:lstStyle/>
          <a:p>
            <a:pPr eaLnBrk="1" hangingPunct="1"/>
            <a:r>
              <a:rPr lang="en-US" sz="2700" dirty="0" smtClean="0">
                <a:effectLst/>
              </a:rPr>
              <a:t>Continued increase in rates of atypical antipsychotic (AAP) medication use for a broadened range of patients and indications, often off-label, has raised a range of policy challenges for payers, patients and clinicians (Crystal et al, </a:t>
            </a:r>
            <a:r>
              <a:rPr lang="en-US" sz="2700" i="1" dirty="0" smtClean="0">
                <a:effectLst/>
              </a:rPr>
              <a:t>Health Affairs</a:t>
            </a:r>
            <a:r>
              <a:rPr lang="en-US" sz="2700" dirty="0" smtClean="0">
                <a:effectLst/>
              </a:rPr>
              <a:t>, 2009). </a:t>
            </a:r>
          </a:p>
          <a:p>
            <a:pPr eaLnBrk="1" hangingPunct="1"/>
            <a:r>
              <a:rPr lang="en-US" sz="2700" dirty="0" smtClean="0">
                <a:effectLst/>
              </a:rPr>
              <a:t>Particular concerns about increased use among youth, given metabolic and other risks as well as uncertainties about long-term developmental effects.</a:t>
            </a:r>
          </a:p>
          <a:p>
            <a:pPr eaLnBrk="1" hangingPunct="1"/>
            <a:r>
              <a:rPr lang="en-US" sz="2700" dirty="0" smtClean="0">
                <a:effectLst/>
              </a:rPr>
              <a:t> Antipsychotics most costly medication class for Medicaid.   Quality concerns include </a:t>
            </a:r>
            <a:r>
              <a:rPr lang="en-US" sz="2700" dirty="0" err="1" smtClean="0">
                <a:effectLst/>
              </a:rPr>
              <a:t>polypharmacy</a:t>
            </a:r>
            <a:r>
              <a:rPr lang="en-US" sz="2700" dirty="0" smtClean="0">
                <a:effectLst/>
              </a:rPr>
              <a:t>, adherence, dosage,  adequacy of assessment and monitoring, use fo</a:t>
            </a:r>
            <a:r>
              <a:rPr lang="en-US" sz="2700" dirty="0" smtClean="0"/>
              <a:t>r foster care youth, and others.</a:t>
            </a:r>
            <a:endParaRPr lang="en-US" sz="2700" dirty="0" smtClean="0">
              <a:effectLst/>
            </a:endParaRPr>
          </a:p>
          <a:p>
            <a:pPr eaLnBrk="1" hangingPunct="1"/>
            <a:endParaRPr lang="en-US" sz="2700" dirty="0" smtClean="0">
              <a:effectLst/>
            </a:endParaRPr>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0" name="Group 19" descr="Data Sources &gt; Data Integration &gt; Data Users diagram"/>
          <p:cNvGrpSpPr/>
          <p:nvPr/>
        </p:nvGrpSpPr>
        <p:grpSpPr>
          <a:xfrm>
            <a:off x="990600" y="156457"/>
            <a:ext cx="7162800" cy="6727649"/>
            <a:chOff x="990600" y="156457"/>
            <a:chExt cx="7162800" cy="6727649"/>
          </a:xfrm>
        </p:grpSpPr>
        <p:grpSp>
          <p:nvGrpSpPr>
            <p:cNvPr id="2" name="Group 19"/>
            <p:cNvGrpSpPr>
              <a:grpSpLocks/>
            </p:cNvGrpSpPr>
            <p:nvPr/>
          </p:nvGrpSpPr>
          <p:grpSpPr bwMode="auto">
            <a:xfrm>
              <a:off x="990600" y="156457"/>
              <a:ext cx="7162800" cy="2737997"/>
              <a:chOff x="990600" y="533400"/>
              <a:chExt cx="7162800" cy="2667000"/>
            </a:xfrm>
          </p:grpSpPr>
          <p:sp>
            <p:nvSpPr>
              <p:cNvPr id="4" name="Oval 3"/>
              <p:cNvSpPr/>
              <p:nvPr/>
            </p:nvSpPr>
            <p:spPr>
              <a:xfrm>
                <a:off x="990600" y="533400"/>
                <a:ext cx="7162800" cy="2667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sz="2000" b="1" dirty="0"/>
                  <a:t>DATA SOURCES</a:t>
                </a:r>
              </a:p>
            </p:txBody>
          </p:sp>
          <p:sp>
            <p:nvSpPr>
              <p:cNvPr id="6" name="Oval 5"/>
              <p:cNvSpPr/>
              <p:nvPr/>
            </p:nvSpPr>
            <p:spPr>
              <a:xfrm>
                <a:off x="1600200" y="1143000"/>
                <a:ext cx="1143000" cy="762000"/>
              </a:xfrm>
              <a:prstGeom prst="ellipse">
                <a:avLst/>
              </a:prstGeom>
            </p:spPr>
            <p:style>
              <a:lnRef idx="2">
                <a:schemeClr val="accent2">
                  <a:shade val="50000"/>
                </a:schemeClr>
              </a:lnRef>
              <a:fillRef idx="1">
                <a:schemeClr val="accent2"/>
              </a:fillRef>
              <a:effectRef idx="0">
                <a:schemeClr val="accent2"/>
              </a:effectRef>
              <a:fontRef idx="minor">
                <a:schemeClr val="lt1"/>
              </a:fontRef>
            </p:style>
            <p:txBody>
              <a:bodyPr anchor="ctr"/>
              <a:lstStyle/>
              <a:p>
                <a:pPr algn="ctr" fontAlgn="auto">
                  <a:spcBef>
                    <a:spcPts val="0"/>
                  </a:spcBef>
                  <a:spcAft>
                    <a:spcPts val="0"/>
                  </a:spcAft>
                  <a:defRPr/>
                </a:pPr>
                <a:r>
                  <a:rPr lang="en-US" sz="1000" dirty="0"/>
                  <a:t>Medicaid FFS Claims</a:t>
                </a:r>
              </a:p>
            </p:txBody>
          </p:sp>
          <p:sp>
            <p:nvSpPr>
              <p:cNvPr id="7" name="Oval 6"/>
              <p:cNvSpPr/>
              <p:nvPr/>
            </p:nvSpPr>
            <p:spPr>
              <a:xfrm>
                <a:off x="3124200" y="685800"/>
                <a:ext cx="1143000" cy="762000"/>
              </a:xfrm>
              <a:prstGeom prst="ellipse">
                <a:avLst/>
              </a:prstGeom>
            </p:spPr>
            <p:style>
              <a:lnRef idx="2">
                <a:schemeClr val="accent2">
                  <a:shade val="50000"/>
                </a:schemeClr>
              </a:lnRef>
              <a:fillRef idx="1">
                <a:schemeClr val="accent2"/>
              </a:fillRef>
              <a:effectRef idx="0">
                <a:schemeClr val="accent2"/>
              </a:effectRef>
              <a:fontRef idx="minor">
                <a:schemeClr val="lt1"/>
              </a:fontRef>
            </p:style>
            <p:txBody>
              <a:bodyPr anchor="ctr"/>
              <a:lstStyle/>
              <a:p>
                <a:pPr algn="ctr" fontAlgn="auto">
                  <a:spcBef>
                    <a:spcPts val="0"/>
                  </a:spcBef>
                  <a:spcAft>
                    <a:spcPts val="0"/>
                  </a:spcAft>
                  <a:defRPr/>
                </a:pPr>
                <a:r>
                  <a:rPr lang="en-US" sz="1000" dirty="0"/>
                  <a:t>Medicaid Eligibility Files</a:t>
                </a:r>
              </a:p>
            </p:txBody>
          </p:sp>
          <p:sp>
            <p:nvSpPr>
              <p:cNvPr id="8" name="Oval 7"/>
              <p:cNvSpPr/>
              <p:nvPr/>
            </p:nvSpPr>
            <p:spPr>
              <a:xfrm>
                <a:off x="6324600" y="1143000"/>
                <a:ext cx="1295400" cy="762000"/>
              </a:xfrm>
              <a:prstGeom prst="ellipse">
                <a:avLst/>
              </a:prstGeom>
            </p:spPr>
            <p:style>
              <a:lnRef idx="2">
                <a:schemeClr val="accent2">
                  <a:shade val="50000"/>
                </a:schemeClr>
              </a:lnRef>
              <a:fillRef idx="1">
                <a:schemeClr val="accent2"/>
              </a:fillRef>
              <a:effectRef idx="0">
                <a:schemeClr val="accent2"/>
              </a:effectRef>
              <a:fontRef idx="minor">
                <a:schemeClr val="lt1"/>
              </a:fontRef>
            </p:style>
            <p:txBody>
              <a:bodyPr anchor="ctr"/>
              <a:lstStyle/>
              <a:p>
                <a:pPr algn="ctr" fontAlgn="auto">
                  <a:spcBef>
                    <a:spcPts val="0"/>
                  </a:spcBef>
                  <a:spcAft>
                    <a:spcPts val="0"/>
                  </a:spcAft>
                  <a:defRPr/>
                </a:pPr>
                <a:r>
                  <a:rPr lang="en-US" sz="1000" dirty="0"/>
                  <a:t>Medicare</a:t>
                </a:r>
              </a:p>
              <a:p>
                <a:pPr algn="ctr" fontAlgn="auto">
                  <a:spcBef>
                    <a:spcPts val="0"/>
                  </a:spcBef>
                  <a:spcAft>
                    <a:spcPts val="0"/>
                  </a:spcAft>
                  <a:defRPr/>
                </a:pPr>
                <a:r>
                  <a:rPr lang="en-US" sz="1000" dirty="0"/>
                  <a:t>(A, B, D)</a:t>
                </a:r>
              </a:p>
            </p:txBody>
          </p:sp>
          <p:sp>
            <p:nvSpPr>
              <p:cNvPr id="9" name="Oval 8"/>
              <p:cNvSpPr/>
              <p:nvPr/>
            </p:nvSpPr>
            <p:spPr>
              <a:xfrm>
                <a:off x="4800600" y="685800"/>
                <a:ext cx="1219200" cy="762000"/>
              </a:xfrm>
              <a:prstGeom prst="ellipse">
                <a:avLst/>
              </a:prstGeom>
            </p:spPr>
            <p:style>
              <a:lnRef idx="2">
                <a:schemeClr val="accent2">
                  <a:shade val="50000"/>
                </a:schemeClr>
              </a:lnRef>
              <a:fillRef idx="1">
                <a:schemeClr val="accent2"/>
              </a:fillRef>
              <a:effectRef idx="0">
                <a:schemeClr val="accent2"/>
              </a:effectRef>
              <a:fontRef idx="minor">
                <a:schemeClr val="lt1"/>
              </a:fontRef>
            </p:style>
            <p:txBody>
              <a:bodyPr anchor="ctr"/>
              <a:lstStyle/>
              <a:p>
                <a:pPr algn="ctr" fontAlgn="auto">
                  <a:spcBef>
                    <a:spcPts val="0"/>
                  </a:spcBef>
                  <a:spcAft>
                    <a:spcPts val="0"/>
                  </a:spcAft>
                  <a:defRPr/>
                </a:pPr>
                <a:r>
                  <a:rPr lang="en-US" sz="1000" dirty="0"/>
                  <a:t>Medicaid MC Encounter Data</a:t>
                </a:r>
              </a:p>
            </p:txBody>
          </p:sp>
          <p:sp>
            <p:nvSpPr>
              <p:cNvPr id="10" name="Oval 9"/>
              <p:cNvSpPr/>
              <p:nvPr/>
            </p:nvSpPr>
            <p:spPr>
              <a:xfrm>
                <a:off x="5715000" y="2057400"/>
                <a:ext cx="1447800" cy="762000"/>
              </a:xfrm>
              <a:prstGeom prst="ellipse">
                <a:avLst/>
              </a:prstGeom>
            </p:spPr>
            <p:style>
              <a:lnRef idx="2">
                <a:schemeClr val="accent2">
                  <a:shade val="50000"/>
                </a:schemeClr>
              </a:lnRef>
              <a:fillRef idx="1">
                <a:schemeClr val="accent2"/>
              </a:fillRef>
              <a:effectRef idx="0">
                <a:schemeClr val="accent2"/>
              </a:effectRef>
              <a:fontRef idx="minor">
                <a:schemeClr val="lt1"/>
              </a:fontRef>
            </p:style>
            <p:txBody>
              <a:bodyPr anchor="ctr"/>
              <a:lstStyle/>
              <a:p>
                <a:pPr algn="ctr" fontAlgn="auto">
                  <a:spcBef>
                    <a:spcPts val="0"/>
                  </a:spcBef>
                  <a:spcAft>
                    <a:spcPts val="0"/>
                  </a:spcAft>
                  <a:defRPr/>
                </a:pPr>
                <a:r>
                  <a:rPr lang="en-US" sz="1000" dirty="0"/>
                  <a:t>State Mental Health Agency Data</a:t>
                </a:r>
              </a:p>
            </p:txBody>
          </p:sp>
          <p:sp>
            <p:nvSpPr>
              <p:cNvPr id="11" name="Oval 10"/>
              <p:cNvSpPr/>
              <p:nvPr/>
            </p:nvSpPr>
            <p:spPr>
              <a:xfrm>
                <a:off x="3810000" y="2286000"/>
                <a:ext cx="1524000" cy="762000"/>
              </a:xfrm>
              <a:prstGeom prst="ellipse">
                <a:avLst/>
              </a:prstGeom>
            </p:spPr>
            <p:style>
              <a:lnRef idx="2">
                <a:schemeClr val="accent2">
                  <a:shade val="50000"/>
                </a:schemeClr>
              </a:lnRef>
              <a:fillRef idx="1">
                <a:schemeClr val="accent2"/>
              </a:fillRef>
              <a:effectRef idx="0">
                <a:schemeClr val="accent2"/>
              </a:effectRef>
              <a:fontRef idx="minor">
                <a:schemeClr val="lt1"/>
              </a:fontRef>
            </p:style>
            <p:txBody>
              <a:bodyPr anchor="ctr"/>
              <a:lstStyle/>
              <a:p>
                <a:pPr algn="ctr" fontAlgn="auto">
                  <a:spcBef>
                    <a:spcPts val="0"/>
                  </a:spcBef>
                  <a:spcAft>
                    <a:spcPts val="0"/>
                  </a:spcAft>
                  <a:defRPr/>
                </a:pPr>
                <a:r>
                  <a:rPr lang="en-US" sz="1000" dirty="0"/>
                  <a:t>Mental Health </a:t>
                </a:r>
                <a:r>
                  <a:rPr lang="en-US" sz="1000" dirty="0" err="1"/>
                  <a:t>Carveouts</a:t>
                </a:r>
                <a:endParaRPr lang="en-US" sz="1000" dirty="0"/>
              </a:p>
              <a:p>
                <a:pPr algn="ctr" fontAlgn="auto">
                  <a:spcBef>
                    <a:spcPts val="0"/>
                  </a:spcBef>
                  <a:spcAft>
                    <a:spcPts val="0"/>
                  </a:spcAft>
                  <a:defRPr/>
                </a:pPr>
                <a:r>
                  <a:rPr lang="en-US" sz="1000" dirty="0"/>
                  <a:t>(Managed Care, county, etc)</a:t>
                </a:r>
              </a:p>
            </p:txBody>
          </p:sp>
          <p:sp>
            <p:nvSpPr>
              <p:cNvPr id="12" name="Oval 11"/>
              <p:cNvSpPr/>
              <p:nvPr/>
            </p:nvSpPr>
            <p:spPr>
              <a:xfrm>
                <a:off x="2133600" y="2057400"/>
                <a:ext cx="1143000" cy="762000"/>
              </a:xfrm>
              <a:prstGeom prst="ellipse">
                <a:avLst/>
              </a:prstGeom>
            </p:spPr>
            <p:style>
              <a:lnRef idx="2">
                <a:schemeClr val="accent2">
                  <a:shade val="50000"/>
                </a:schemeClr>
              </a:lnRef>
              <a:fillRef idx="1">
                <a:schemeClr val="accent2"/>
              </a:fillRef>
              <a:effectRef idx="0">
                <a:schemeClr val="accent2"/>
              </a:effectRef>
              <a:fontRef idx="minor">
                <a:schemeClr val="lt1"/>
              </a:fontRef>
            </p:style>
            <p:txBody>
              <a:bodyPr anchor="ctr"/>
              <a:lstStyle/>
              <a:p>
                <a:pPr algn="ctr" fontAlgn="auto">
                  <a:spcBef>
                    <a:spcPts val="0"/>
                  </a:spcBef>
                  <a:spcAft>
                    <a:spcPts val="0"/>
                  </a:spcAft>
                  <a:defRPr/>
                </a:pPr>
                <a:r>
                  <a:rPr lang="en-US" sz="1000" dirty="0"/>
                  <a:t>State Children Services Data</a:t>
                </a:r>
              </a:p>
            </p:txBody>
          </p:sp>
        </p:grpSp>
        <p:grpSp>
          <p:nvGrpSpPr>
            <p:cNvPr id="3" name="Group 18"/>
            <p:cNvGrpSpPr>
              <a:grpSpLocks/>
            </p:cNvGrpSpPr>
            <p:nvPr/>
          </p:nvGrpSpPr>
          <p:grpSpPr bwMode="auto">
            <a:xfrm>
              <a:off x="990600" y="4146109"/>
              <a:ext cx="7162800" cy="2737997"/>
              <a:chOff x="1143000" y="3886200"/>
              <a:chExt cx="7162800" cy="2667000"/>
            </a:xfrm>
          </p:grpSpPr>
          <p:sp>
            <p:nvSpPr>
              <p:cNvPr id="5" name="Oval 4"/>
              <p:cNvSpPr/>
              <p:nvPr/>
            </p:nvSpPr>
            <p:spPr>
              <a:xfrm>
                <a:off x="1143000" y="3886200"/>
                <a:ext cx="7162800" cy="2667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sz="2000" b="1" dirty="0"/>
                  <a:t>DATA USERS</a:t>
                </a:r>
              </a:p>
            </p:txBody>
          </p:sp>
          <p:sp>
            <p:nvSpPr>
              <p:cNvPr id="13" name="Oval 12"/>
              <p:cNvSpPr/>
              <p:nvPr/>
            </p:nvSpPr>
            <p:spPr>
              <a:xfrm>
                <a:off x="1905000" y="4343400"/>
                <a:ext cx="1295400" cy="762000"/>
              </a:xfrm>
              <a:prstGeom prst="ellipse">
                <a:avLst/>
              </a:prstGeom>
            </p:spPr>
            <p:style>
              <a:lnRef idx="2">
                <a:schemeClr val="accent2">
                  <a:shade val="50000"/>
                </a:schemeClr>
              </a:lnRef>
              <a:fillRef idx="1">
                <a:schemeClr val="accent2"/>
              </a:fillRef>
              <a:effectRef idx="0">
                <a:schemeClr val="accent2"/>
              </a:effectRef>
              <a:fontRef idx="minor">
                <a:schemeClr val="lt1"/>
              </a:fontRef>
            </p:style>
            <p:txBody>
              <a:bodyPr anchor="ctr"/>
              <a:lstStyle/>
              <a:p>
                <a:pPr algn="ctr" fontAlgn="auto">
                  <a:spcBef>
                    <a:spcPts val="0"/>
                  </a:spcBef>
                  <a:spcAft>
                    <a:spcPts val="0"/>
                  </a:spcAft>
                  <a:defRPr/>
                </a:pPr>
                <a:r>
                  <a:rPr lang="en-US" sz="1000" dirty="0"/>
                  <a:t>State Medicaid Agency</a:t>
                </a:r>
              </a:p>
            </p:txBody>
          </p:sp>
          <p:sp>
            <p:nvSpPr>
              <p:cNvPr id="14" name="Oval 13"/>
              <p:cNvSpPr/>
              <p:nvPr/>
            </p:nvSpPr>
            <p:spPr>
              <a:xfrm>
                <a:off x="3962400" y="4038600"/>
                <a:ext cx="1524000" cy="762000"/>
              </a:xfrm>
              <a:prstGeom prst="ellipse">
                <a:avLst/>
              </a:prstGeom>
            </p:spPr>
            <p:style>
              <a:lnRef idx="2">
                <a:schemeClr val="accent2">
                  <a:shade val="50000"/>
                </a:schemeClr>
              </a:lnRef>
              <a:fillRef idx="1">
                <a:schemeClr val="accent2"/>
              </a:fillRef>
              <a:effectRef idx="0">
                <a:schemeClr val="accent2"/>
              </a:effectRef>
              <a:fontRef idx="minor">
                <a:schemeClr val="lt1"/>
              </a:fontRef>
            </p:style>
            <p:txBody>
              <a:bodyPr anchor="ctr"/>
              <a:lstStyle/>
              <a:p>
                <a:pPr algn="ctr" fontAlgn="auto">
                  <a:spcBef>
                    <a:spcPts val="0"/>
                  </a:spcBef>
                  <a:spcAft>
                    <a:spcPts val="0"/>
                  </a:spcAft>
                  <a:defRPr/>
                </a:pPr>
                <a:r>
                  <a:rPr lang="en-US" sz="1000" dirty="0"/>
                  <a:t>State Mental Health Agencies</a:t>
                </a:r>
              </a:p>
            </p:txBody>
          </p:sp>
          <p:sp>
            <p:nvSpPr>
              <p:cNvPr id="15" name="Oval 14"/>
              <p:cNvSpPr/>
              <p:nvPr/>
            </p:nvSpPr>
            <p:spPr>
              <a:xfrm>
                <a:off x="6096000" y="4267200"/>
                <a:ext cx="1371600" cy="762000"/>
              </a:xfrm>
              <a:prstGeom prst="ellipse">
                <a:avLst/>
              </a:prstGeom>
            </p:spPr>
            <p:style>
              <a:lnRef idx="2">
                <a:schemeClr val="accent2">
                  <a:shade val="50000"/>
                </a:schemeClr>
              </a:lnRef>
              <a:fillRef idx="1">
                <a:schemeClr val="accent2"/>
              </a:fillRef>
              <a:effectRef idx="0">
                <a:schemeClr val="accent2"/>
              </a:effectRef>
              <a:fontRef idx="minor">
                <a:schemeClr val="lt1"/>
              </a:fontRef>
            </p:style>
            <p:txBody>
              <a:bodyPr anchor="ctr"/>
              <a:lstStyle/>
              <a:p>
                <a:pPr algn="ctr" fontAlgn="auto">
                  <a:spcBef>
                    <a:spcPts val="0"/>
                  </a:spcBef>
                  <a:spcAft>
                    <a:spcPts val="0"/>
                  </a:spcAft>
                  <a:defRPr/>
                </a:pPr>
                <a:r>
                  <a:rPr lang="en-US" sz="1000" dirty="0"/>
                  <a:t>State Children’s Services</a:t>
                </a:r>
              </a:p>
            </p:txBody>
          </p:sp>
          <p:sp>
            <p:nvSpPr>
              <p:cNvPr id="16" name="Oval 15"/>
              <p:cNvSpPr/>
              <p:nvPr/>
            </p:nvSpPr>
            <p:spPr>
              <a:xfrm>
                <a:off x="6019800" y="5410200"/>
                <a:ext cx="1371600" cy="762000"/>
              </a:xfrm>
              <a:prstGeom prst="ellipse">
                <a:avLst/>
              </a:prstGeom>
            </p:spPr>
            <p:style>
              <a:lnRef idx="2">
                <a:schemeClr val="accent2">
                  <a:shade val="50000"/>
                </a:schemeClr>
              </a:lnRef>
              <a:fillRef idx="1">
                <a:schemeClr val="accent2"/>
              </a:fillRef>
              <a:effectRef idx="0">
                <a:schemeClr val="accent2"/>
              </a:effectRef>
              <a:fontRef idx="minor">
                <a:schemeClr val="lt1"/>
              </a:fontRef>
            </p:style>
            <p:txBody>
              <a:bodyPr anchor="ctr"/>
              <a:lstStyle/>
              <a:p>
                <a:pPr algn="ctr" fontAlgn="auto">
                  <a:spcBef>
                    <a:spcPts val="0"/>
                  </a:spcBef>
                  <a:spcAft>
                    <a:spcPts val="0"/>
                  </a:spcAft>
                  <a:defRPr/>
                </a:pPr>
                <a:r>
                  <a:rPr lang="en-US" sz="1000" dirty="0"/>
                  <a:t>Other Providers/Prescribers</a:t>
                </a:r>
              </a:p>
            </p:txBody>
          </p:sp>
          <p:sp>
            <p:nvSpPr>
              <p:cNvPr id="17" name="Oval 16"/>
              <p:cNvSpPr/>
              <p:nvPr/>
            </p:nvSpPr>
            <p:spPr>
              <a:xfrm>
                <a:off x="2286000" y="5410200"/>
                <a:ext cx="1371600" cy="762000"/>
              </a:xfrm>
              <a:prstGeom prst="ellipse">
                <a:avLst/>
              </a:prstGeom>
            </p:spPr>
            <p:style>
              <a:lnRef idx="2">
                <a:schemeClr val="accent2">
                  <a:shade val="50000"/>
                </a:schemeClr>
              </a:lnRef>
              <a:fillRef idx="1">
                <a:schemeClr val="accent2"/>
              </a:fillRef>
              <a:effectRef idx="0">
                <a:schemeClr val="accent2"/>
              </a:effectRef>
              <a:fontRef idx="minor">
                <a:schemeClr val="lt1"/>
              </a:fontRef>
            </p:style>
            <p:txBody>
              <a:bodyPr anchor="ctr"/>
              <a:lstStyle/>
              <a:p>
                <a:pPr algn="ctr" fontAlgn="auto">
                  <a:spcBef>
                    <a:spcPts val="0"/>
                  </a:spcBef>
                  <a:spcAft>
                    <a:spcPts val="0"/>
                  </a:spcAft>
                  <a:defRPr/>
                </a:pPr>
                <a:r>
                  <a:rPr lang="en-US" sz="1000" dirty="0"/>
                  <a:t>Mental Health Clinics</a:t>
                </a:r>
              </a:p>
            </p:txBody>
          </p:sp>
          <p:sp>
            <p:nvSpPr>
              <p:cNvPr id="18" name="Oval 17"/>
              <p:cNvSpPr/>
              <p:nvPr/>
            </p:nvSpPr>
            <p:spPr>
              <a:xfrm>
                <a:off x="4038600" y="5562600"/>
                <a:ext cx="1524000" cy="762000"/>
              </a:xfrm>
              <a:prstGeom prst="ellipse">
                <a:avLst/>
              </a:prstGeom>
            </p:spPr>
            <p:style>
              <a:lnRef idx="2">
                <a:schemeClr val="accent2">
                  <a:shade val="50000"/>
                </a:schemeClr>
              </a:lnRef>
              <a:fillRef idx="1">
                <a:schemeClr val="accent2"/>
              </a:fillRef>
              <a:effectRef idx="0">
                <a:schemeClr val="accent2"/>
              </a:effectRef>
              <a:fontRef idx="minor">
                <a:schemeClr val="lt1"/>
              </a:fontRef>
            </p:style>
            <p:txBody>
              <a:bodyPr anchor="ctr"/>
              <a:lstStyle/>
              <a:p>
                <a:pPr algn="ctr" fontAlgn="auto">
                  <a:spcBef>
                    <a:spcPts val="0"/>
                  </a:spcBef>
                  <a:spcAft>
                    <a:spcPts val="0"/>
                  </a:spcAft>
                  <a:defRPr/>
                </a:pPr>
                <a:r>
                  <a:rPr lang="en-US" sz="1000" dirty="0"/>
                  <a:t>Consumers</a:t>
                </a:r>
              </a:p>
            </p:txBody>
          </p:sp>
        </p:grpSp>
        <p:grpSp>
          <p:nvGrpSpPr>
            <p:cNvPr id="19" name="Group 41"/>
            <p:cNvGrpSpPr>
              <a:grpSpLocks/>
            </p:cNvGrpSpPr>
            <p:nvPr/>
          </p:nvGrpSpPr>
          <p:grpSpPr bwMode="auto">
            <a:xfrm>
              <a:off x="2362200" y="2659768"/>
              <a:ext cx="4419600" cy="1721027"/>
              <a:chOff x="2362200" y="2590800"/>
              <a:chExt cx="4419600" cy="1676400"/>
            </a:xfrm>
          </p:grpSpPr>
          <p:sp>
            <p:nvSpPr>
              <p:cNvPr id="24" name="Rectangle 23"/>
              <p:cNvSpPr/>
              <p:nvPr/>
            </p:nvSpPr>
            <p:spPr>
              <a:xfrm>
                <a:off x="3124200" y="3124200"/>
                <a:ext cx="2895600" cy="533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2000" b="1" dirty="0"/>
                  <a:t>DATA INTEGRATION</a:t>
                </a:r>
              </a:p>
            </p:txBody>
          </p:sp>
          <p:cxnSp>
            <p:nvCxnSpPr>
              <p:cNvPr id="27" name="Straight Arrow Connector 26"/>
              <p:cNvCxnSpPr>
                <a:stCxn id="4" idx="4"/>
                <a:endCxn id="24" idx="0"/>
              </p:cNvCxnSpPr>
              <p:nvPr/>
            </p:nvCxnSpPr>
            <p:spPr>
              <a:xfrm rot="5400000">
                <a:off x="4419601" y="2971800"/>
                <a:ext cx="304800" cy="3175"/>
              </a:xfrm>
              <a:prstGeom prst="straightConnector1">
                <a:avLst/>
              </a:prstGeom>
              <a:ln w="25400">
                <a:solidFill>
                  <a:schemeClr val="tx1"/>
                </a:solidFill>
                <a:tailEnd type="arrow" w="lg" len="lg"/>
              </a:ln>
            </p:spPr>
            <p:style>
              <a:lnRef idx="1">
                <a:schemeClr val="accent1"/>
              </a:lnRef>
              <a:fillRef idx="0">
                <a:schemeClr val="accent1"/>
              </a:fillRef>
              <a:effectRef idx="0">
                <a:schemeClr val="accent1"/>
              </a:effectRef>
              <a:fontRef idx="minor">
                <a:schemeClr val="tx1"/>
              </a:fontRef>
            </p:style>
          </p:cxnSp>
          <p:cxnSp>
            <p:nvCxnSpPr>
              <p:cNvPr id="28" name="Straight Arrow Connector 27"/>
              <p:cNvCxnSpPr>
                <a:stCxn id="24" idx="2"/>
                <a:endCxn id="5" idx="0"/>
              </p:cNvCxnSpPr>
              <p:nvPr/>
            </p:nvCxnSpPr>
            <p:spPr>
              <a:xfrm rot="5400000">
                <a:off x="4381501" y="3848100"/>
                <a:ext cx="381000" cy="3175"/>
              </a:xfrm>
              <a:prstGeom prst="straightConnector1">
                <a:avLst/>
              </a:prstGeom>
              <a:ln w="25400">
                <a:solidFill>
                  <a:schemeClr val="tx1"/>
                </a:solidFill>
                <a:tailEnd type="arrow" w="lg" len="lg"/>
              </a:ln>
            </p:spPr>
            <p:style>
              <a:lnRef idx="1">
                <a:schemeClr val="accent1"/>
              </a:lnRef>
              <a:fillRef idx="0">
                <a:schemeClr val="accent1"/>
              </a:fillRef>
              <a:effectRef idx="0">
                <a:schemeClr val="accent1"/>
              </a:effectRef>
              <a:fontRef idx="minor">
                <a:schemeClr val="tx1"/>
              </a:fontRef>
            </p:style>
          </p:cxnSp>
          <p:cxnSp>
            <p:nvCxnSpPr>
              <p:cNvPr id="32" name="Straight Arrow Connector 31"/>
              <p:cNvCxnSpPr/>
              <p:nvPr/>
            </p:nvCxnSpPr>
            <p:spPr>
              <a:xfrm>
                <a:off x="2362200" y="2590800"/>
                <a:ext cx="762000" cy="533400"/>
              </a:xfrm>
              <a:prstGeom prst="straightConnector1">
                <a:avLst/>
              </a:prstGeom>
              <a:ln w="25400">
                <a:solidFill>
                  <a:schemeClr val="tx1"/>
                </a:solidFill>
                <a:tailEnd type="arrow" w="lg" len="lg"/>
              </a:ln>
            </p:spPr>
            <p:style>
              <a:lnRef idx="1">
                <a:schemeClr val="accent1"/>
              </a:lnRef>
              <a:fillRef idx="0">
                <a:schemeClr val="accent1"/>
              </a:fillRef>
              <a:effectRef idx="0">
                <a:schemeClr val="accent1"/>
              </a:effectRef>
              <a:fontRef idx="minor">
                <a:schemeClr val="tx1"/>
              </a:fontRef>
            </p:style>
          </p:cxnSp>
          <p:cxnSp>
            <p:nvCxnSpPr>
              <p:cNvPr id="33" name="Straight Arrow Connector 32"/>
              <p:cNvCxnSpPr/>
              <p:nvPr/>
            </p:nvCxnSpPr>
            <p:spPr>
              <a:xfrm>
                <a:off x="6019800" y="3657600"/>
                <a:ext cx="762000" cy="609600"/>
              </a:xfrm>
              <a:prstGeom prst="straightConnector1">
                <a:avLst/>
              </a:prstGeom>
              <a:ln w="25400">
                <a:solidFill>
                  <a:schemeClr val="tx1"/>
                </a:solidFill>
                <a:tailEnd type="arrow" w="lg" len="lg"/>
              </a:ln>
            </p:spPr>
            <p:style>
              <a:lnRef idx="1">
                <a:schemeClr val="accent1"/>
              </a:lnRef>
              <a:fillRef idx="0">
                <a:schemeClr val="accent1"/>
              </a:fillRef>
              <a:effectRef idx="0">
                <a:schemeClr val="accent1"/>
              </a:effectRef>
              <a:fontRef idx="minor">
                <a:schemeClr val="tx1"/>
              </a:fontRef>
            </p:style>
          </p:cxnSp>
          <p:cxnSp>
            <p:nvCxnSpPr>
              <p:cNvPr id="35" name="Straight Arrow Connector 34"/>
              <p:cNvCxnSpPr/>
              <p:nvPr/>
            </p:nvCxnSpPr>
            <p:spPr>
              <a:xfrm rot="10800000" flipV="1">
                <a:off x="6019800" y="2590800"/>
                <a:ext cx="762000" cy="533400"/>
              </a:xfrm>
              <a:prstGeom prst="straightConnector1">
                <a:avLst/>
              </a:prstGeom>
              <a:ln w="25400">
                <a:solidFill>
                  <a:schemeClr val="tx1"/>
                </a:solidFill>
                <a:tailEnd type="arrow" w="lg" len="lg"/>
              </a:ln>
            </p:spPr>
            <p:style>
              <a:lnRef idx="1">
                <a:schemeClr val="accent1"/>
              </a:lnRef>
              <a:fillRef idx="0">
                <a:schemeClr val="accent1"/>
              </a:fillRef>
              <a:effectRef idx="0">
                <a:schemeClr val="accent1"/>
              </a:effectRef>
              <a:fontRef idx="minor">
                <a:schemeClr val="tx1"/>
              </a:fontRef>
            </p:style>
          </p:cxnSp>
          <p:cxnSp>
            <p:nvCxnSpPr>
              <p:cNvPr id="38" name="Straight Arrow Connector 37"/>
              <p:cNvCxnSpPr/>
              <p:nvPr/>
            </p:nvCxnSpPr>
            <p:spPr>
              <a:xfrm rot="10800000" flipV="1">
                <a:off x="2438400" y="3657600"/>
                <a:ext cx="685800" cy="609600"/>
              </a:xfrm>
              <a:prstGeom prst="straightConnector1">
                <a:avLst/>
              </a:prstGeom>
              <a:ln w="25400">
                <a:solidFill>
                  <a:schemeClr val="tx1"/>
                </a:solidFill>
                <a:tailEnd type="arrow" w="lg" len="lg"/>
              </a:ln>
            </p:spPr>
            <p:style>
              <a:lnRef idx="1">
                <a:schemeClr val="accent1"/>
              </a:lnRef>
              <a:fillRef idx="0">
                <a:schemeClr val="accent1"/>
              </a:fillRef>
              <a:effectRef idx="0">
                <a:schemeClr val="accent1"/>
              </a:effectRef>
              <a:fontRef idx="minor">
                <a:schemeClr val="tx1"/>
              </a:fontRef>
            </p:style>
          </p:cxnSp>
        </p:grpSp>
      </p:grpSp>
    </p:spTree>
  </p:cSld>
  <p:clrMapOvr>
    <a:overrideClrMapping bg1="lt1" tx1="dk1" bg2="lt2" tx2="dk2" accent1="accent1" accent2="accent2" accent3="accent3" accent4="accent4" accent5="accent5" accent6="accent6" hlink="hlink" folHlink="folHlink"/>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482" name="Rectangle 2"/>
          <p:cNvSpPr>
            <a:spLocks noGrp="1" noChangeArrowheads="1"/>
          </p:cNvSpPr>
          <p:nvPr>
            <p:ph type="title" idx="4294967295"/>
          </p:nvPr>
        </p:nvSpPr>
        <p:spPr>
          <a:xfrm>
            <a:off x="571500" y="172755"/>
            <a:ext cx="8001000" cy="1486341"/>
          </a:xfrm>
        </p:spPr>
        <p:txBody>
          <a:bodyPr/>
          <a:lstStyle/>
          <a:p>
            <a:pPr eaLnBrk="1" hangingPunct="1">
              <a:defRPr/>
            </a:pPr>
            <a:r>
              <a:rPr lang="en-US" sz="2400" dirty="0" smtClean="0"/>
              <a:t>Annual Antipsychotic Use Rates by Foster Care </a:t>
            </a:r>
            <a:br>
              <a:rPr lang="en-US" sz="2400" dirty="0" smtClean="0"/>
            </a:br>
            <a:r>
              <a:rPr lang="en-US" sz="2400" dirty="0" smtClean="0"/>
              <a:t>Medicaid FFS Youth*  Ages 6-17</a:t>
            </a:r>
            <a:br>
              <a:rPr lang="en-US" sz="2400" dirty="0" smtClean="0"/>
            </a:br>
            <a:r>
              <a:rPr lang="en-US" sz="2400" dirty="0" smtClean="0"/>
              <a:t>2001 - 2005</a:t>
            </a:r>
            <a:r>
              <a:rPr lang="en-US" sz="3200" dirty="0" smtClean="0"/>
              <a:t> </a:t>
            </a:r>
            <a:r>
              <a:rPr lang="en-US" sz="1800" dirty="0" smtClean="0"/>
              <a:t>__________________________________________________________</a:t>
            </a:r>
          </a:p>
        </p:txBody>
      </p:sp>
      <p:sp>
        <p:nvSpPr>
          <p:cNvPr id="19459" name="Text Box 87"/>
          <p:cNvSpPr txBox="1">
            <a:spLocks noChangeArrowheads="1"/>
          </p:cNvSpPr>
          <p:nvPr/>
        </p:nvSpPr>
        <p:spPr bwMode="auto">
          <a:xfrm>
            <a:off x="685800" y="5397765"/>
            <a:ext cx="7543800" cy="830997"/>
          </a:xfrm>
          <a:prstGeom prst="rect">
            <a:avLst/>
          </a:prstGeom>
          <a:noFill/>
          <a:ln w="9525">
            <a:noFill/>
            <a:miter lim="800000"/>
            <a:headEnd/>
            <a:tailEnd/>
          </a:ln>
        </p:spPr>
        <p:txBody>
          <a:bodyPr>
            <a:spAutoFit/>
          </a:bodyPr>
          <a:lstStyle/>
          <a:p>
            <a:pPr>
              <a:spcBef>
                <a:spcPct val="50000"/>
              </a:spcBef>
              <a:buFont typeface="Arial" charset="0"/>
              <a:buChar char="•"/>
            </a:pPr>
            <a:r>
              <a:rPr lang="en-US" b="1">
                <a:solidFill>
                  <a:schemeClr val="tx2"/>
                </a:solidFill>
              </a:rPr>
              <a:t>MAX all states except AZ, DE, DC, OR, NV, RI, NJ, ME</a:t>
            </a:r>
          </a:p>
        </p:txBody>
      </p:sp>
      <p:graphicFrame>
        <p:nvGraphicFramePr>
          <p:cNvPr id="84" name="Table Placeholder 83" title="Annual Antipsychotic Use Rates by Foster Care Medicaid FFS Youth Ages 6-17"/>
          <p:cNvGraphicFramePr>
            <a:graphicFrameLocks noGrp="1"/>
          </p:cNvGraphicFramePr>
          <p:nvPr>
            <p:ph type="tbl" idx="4294967295"/>
            <p:extLst>
              <p:ext uri="{D42A27DB-BD31-4B8C-83A1-F6EECF244321}">
                <p14:modId xmlns:p14="http://schemas.microsoft.com/office/powerpoint/2010/main" val="2508864985"/>
              </p:ext>
            </p:extLst>
          </p:nvPr>
        </p:nvGraphicFramePr>
        <p:xfrm>
          <a:off x="685800" y="1486342"/>
          <a:ext cx="7467598" cy="3820338"/>
        </p:xfrm>
        <a:graphic>
          <a:graphicData uri="http://schemas.openxmlformats.org/drawingml/2006/table">
            <a:tbl>
              <a:tblPr/>
              <a:tblGrid>
                <a:gridCol w="2442674"/>
                <a:gridCol w="998280"/>
                <a:gridCol w="1024964"/>
                <a:gridCol w="1024964"/>
                <a:gridCol w="1024964"/>
                <a:gridCol w="951752"/>
              </a:tblGrid>
              <a:tr h="694965">
                <a:tc gridSpan="6">
                  <a:txBody>
                    <a:bodyPr/>
                    <a:lstStyle/>
                    <a:p>
                      <a:pPr algn="ctr" rtl="0" fontAlgn="b"/>
                      <a:r>
                        <a:rPr lang="en-US" sz="2500" b="0" i="0" u="none" strike="noStrike" dirty="0">
                          <a:solidFill>
                            <a:srgbClr val="FFFFFF"/>
                          </a:solidFill>
                          <a:latin typeface="Arial"/>
                        </a:rPr>
                        <a:t>Annual rate of use as % of </a:t>
                      </a:r>
                      <a:r>
                        <a:rPr lang="en-US" sz="2500" b="0" i="0" u="none" strike="noStrike" dirty="0" smtClean="0">
                          <a:solidFill>
                            <a:srgbClr val="FFFFFF"/>
                          </a:solidFill>
                          <a:latin typeface="Arial"/>
                        </a:rPr>
                        <a:t>perspective enrollees </a:t>
                      </a:r>
                      <a:endParaRPr lang="en-US" sz="2500" b="0" i="0" u="none" strike="noStrike" dirty="0">
                        <a:solidFill>
                          <a:srgbClr val="FFFFFF"/>
                        </a:solidFill>
                        <a:latin typeface="Arial"/>
                      </a:endParaRPr>
                    </a:p>
                  </a:txBody>
                  <a:tcPr marL="7234" marR="7234" marT="7427" marB="0" anchor="b">
                    <a:lnL>
                      <a:noFill/>
                    </a:lnL>
                    <a:lnR>
                      <a:noFill/>
                    </a:lnR>
                    <a:lnT>
                      <a:noFill/>
                    </a:lnT>
                    <a:lnB>
                      <a:noFill/>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791377">
                <a:tc>
                  <a:txBody>
                    <a:bodyPr/>
                    <a:lstStyle/>
                    <a:p>
                      <a:pPr algn="l" fontAlgn="b"/>
                      <a:endParaRPr lang="en-US" sz="2500" b="0" i="0" u="none" strike="noStrike" dirty="0">
                        <a:solidFill>
                          <a:srgbClr val="FFFFFF"/>
                        </a:solidFill>
                        <a:latin typeface="Arial"/>
                      </a:endParaRPr>
                    </a:p>
                  </a:txBody>
                  <a:tcPr marL="7234" marR="7234" marT="7427" marB="0" anchor="b">
                    <a:lnL>
                      <a:noFill/>
                    </a:lnL>
                    <a:lnR>
                      <a:noFill/>
                    </a:lnR>
                    <a:lnT>
                      <a:noFill/>
                    </a:lnT>
                    <a:lnB>
                      <a:noFill/>
                    </a:lnB>
                  </a:tcPr>
                </a:tc>
                <a:tc>
                  <a:txBody>
                    <a:bodyPr/>
                    <a:lstStyle/>
                    <a:p>
                      <a:pPr algn="ctr" rtl="0" fontAlgn="b"/>
                      <a:r>
                        <a:rPr lang="en-US" sz="2500" b="0" i="0" u="none" strike="noStrike" dirty="0">
                          <a:solidFill>
                            <a:srgbClr val="FFFFFF"/>
                          </a:solidFill>
                          <a:latin typeface="Arial"/>
                        </a:rPr>
                        <a:t>2001</a:t>
                      </a:r>
                    </a:p>
                  </a:txBody>
                  <a:tcPr marL="7234" marR="65108" marT="7427" marB="0" anchor="b">
                    <a:lnL>
                      <a:noFill/>
                    </a:lnL>
                    <a:lnR>
                      <a:noFill/>
                    </a:lnR>
                    <a:lnT>
                      <a:noFill/>
                    </a:lnT>
                    <a:lnB w="12700" cap="flat" cmpd="sng" algn="ctr">
                      <a:solidFill>
                        <a:schemeClr val="tx1"/>
                      </a:solidFill>
                      <a:prstDash val="solid"/>
                      <a:round/>
                      <a:headEnd type="none" w="med" len="med"/>
                      <a:tailEnd type="none" w="med" len="med"/>
                    </a:lnB>
                  </a:tcPr>
                </a:tc>
                <a:tc>
                  <a:txBody>
                    <a:bodyPr/>
                    <a:lstStyle/>
                    <a:p>
                      <a:pPr algn="ctr" rtl="0" fontAlgn="b"/>
                      <a:r>
                        <a:rPr lang="en-US" sz="2500" b="0" i="0" u="none" strike="noStrike" dirty="0">
                          <a:solidFill>
                            <a:srgbClr val="FFFFFF"/>
                          </a:solidFill>
                          <a:latin typeface="Arial"/>
                        </a:rPr>
                        <a:t>2002</a:t>
                      </a:r>
                    </a:p>
                  </a:txBody>
                  <a:tcPr marL="7234" marR="65108" marT="7427" marB="0" anchor="b">
                    <a:lnL>
                      <a:noFill/>
                    </a:lnL>
                    <a:lnR>
                      <a:noFill/>
                    </a:lnR>
                    <a:lnT>
                      <a:noFill/>
                    </a:lnT>
                    <a:lnB w="12700" cap="flat" cmpd="sng" algn="ctr">
                      <a:solidFill>
                        <a:schemeClr val="tx1"/>
                      </a:solidFill>
                      <a:prstDash val="solid"/>
                      <a:round/>
                      <a:headEnd type="none" w="med" len="med"/>
                      <a:tailEnd type="none" w="med" len="med"/>
                    </a:lnB>
                  </a:tcPr>
                </a:tc>
                <a:tc>
                  <a:txBody>
                    <a:bodyPr/>
                    <a:lstStyle/>
                    <a:p>
                      <a:pPr algn="ctr" rtl="0" fontAlgn="b"/>
                      <a:r>
                        <a:rPr lang="en-US" sz="2500" b="0" i="0" u="none" strike="noStrike" dirty="0">
                          <a:solidFill>
                            <a:srgbClr val="FFFFFF"/>
                          </a:solidFill>
                          <a:latin typeface="Arial"/>
                        </a:rPr>
                        <a:t>2003</a:t>
                      </a:r>
                    </a:p>
                  </a:txBody>
                  <a:tcPr marL="7234" marR="65108" marT="7427" marB="0" anchor="b">
                    <a:lnL>
                      <a:noFill/>
                    </a:lnL>
                    <a:lnR>
                      <a:noFill/>
                    </a:lnR>
                    <a:lnT>
                      <a:noFill/>
                    </a:lnT>
                    <a:lnB w="12700" cap="flat" cmpd="sng" algn="ctr">
                      <a:solidFill>
                        <a:schemeClr val="tx1"/>
                      </a:solidFill>
                      <a:prstDash val="solid"/>
                      <a:round/>
                      <a:headEnd type="none" w="med" len="med"/>
                      <a:tailEnd type="none" w="med" len="med"/>
                    </a:lnB>
                  </a:tcPr>
                </a:tc>
                <a:tc>
                  <a:txBody>
                    <a:bodyPr/>
                    <a:lstStyle/>
                    <a:p>
                      <a:pPr algn="ctr" rtl="0" fontAlgn="b"/>
                      <a:r>
                        <a:rPr lang="en-US" sz="2500" b="0" i="0" u="none" strike="noStrike" dirty="0" smtClean="0">
                          <a:solidFill>
                            <a:srgbClr val="FFFFFF"/>
                          </a:solidFill>
                          <a:latin typeface="Arial"/>
                        </a:rPr>
                        <a:t>2004</a:t>
                      </a:r>
                      <a:endParaRPr lang="en-US" sz="2500" b="0" i="0" u="none" strike="noStrike" dirty="0">
                        <a:solidFill>
                          <a:srgbClr val="FFFFFF"/>
                        </a:solidFill>
                        <a:latin typeface="Arial"/>
                      </a:endParaRPr>
                    </a:p>
                  </a:txBody>
                  <a:tcPr marL="7234" marR="65108" marT="7427" marB="0" anchor="b">
                    <a:lnL>
                      <a:noFill/>
                    </a:lnL>
                    <a:lnR>
                      <a:noFill/>
                    </a:lnR>
                    <a:lnT>
                      <a:noFill/>
                    </a:lnT>
                    <a:lnB w="12700" cap="flat" cmpd="sng" algn="ctr">
                      <a:solidFill>
                        <a:schemeClr val="tx1"/>
                      </a:solidFill>
                      <a:prstDash val="solid"/>
                      <a:round/>
                      <a:headEnd type="none" w="med" len="med"/>
                      <a:tailEnd type="none" w="med" len="med"/>
                    </a:lnB>
                  </a:tcPr>
                </a:tc>
                <a:tc>
                  <a:txBody>
                    <a:bodyPr/>
                    <a:lstStyle/>
                    <a:p>
                      <a:pPr algn="ctr" rtl="0" fontAlgn="b"/>
                      <a:r>
                        <a:rPr lang="en-US" sz="2500" b="0" i="0" u="none" strike="noStrike" dirty="0" smtClean="0">
                          <a:solidFill>
                            <a:srgbClr val="FFFFFF"/>
                          </a:solidFill>
                          <a:latin typeface="Arial"/>
                        </a:rPr>
                        <a:t>2005</a:t>
                      </a:r>
                      <a:endParaRPr lang="en-US" sz="2500" b="0" i="0" u="none" strike="noStrike" dirty="0">
                        <a:solidFill>
                          <a:srgbClr val="FFFFFF"/>
                        </a:solidFill>
                        <a:latin typeface="Arial"/>
                      </a:endParaRPr>
                    </a:p>
                  </a:txBody>
                  <a:tcPr marL="7234" marR="65108" marT="7427" marB="0" anchor="b">
                    <a:lnL>
                      <a:noFill/>
                    </a:lnL>
                    <a:lnR>
                      <a:noFill/>
                    </a:lnR>
                    <a:lnT>
                      <a:noFill/>
                    </a:lnT>
                    <a:lnB w="12700" cap="flat" cmpd="sng" algn="ctr">
                      <a:solidFill>
                        <a:schemeClr val="tx1"/>
                      </a:solidFill>
                      <a:prstDash val="solid"/>
                      <a:round/>
                      <a:headEnd type="none" w="med" len="med"/>
                      <a:tailEnd type="none" w="med" len="med"/>
                    </a:lnB>
                  </a:tcPr>
                </a:tc>
              </a:tr>
              <a:tr h="625828">
                <a:tc>
                  <a:txBody>
                    <a:bodyPr/>
                    <a:lstStyle/>
                    <a:p>
                      <a:pPr algn="l" rtl="0" fontAlgn="t"/>
                      <a:endParaRPr lang="en-US" sz="2500" b="0" i="0" u="none" strike="noStrike" dirty="0">
                        <a:solidFill>
                          <a:srgbClr val="FFFFFF"/>
                        </a:solidFill>
                        <a:latin typeface="Arial"/>
                      </a:endParaRPr>
                    </a:p>
                  </a:txBody>
                  <a:tcPr marL="7234" marR="7234" marT="7427" marB="0">
                    <a:lnL>
                      <a:noFill/>
                    </a:lnL>
                    <a:lnR>
                      <a:noFill/>
                    </a:lnR>
                    <a:lnT>
                      <a:noFill/>
                    </a:lnT>
                    <a:lnB>
                      <a:noFill/>
                    </a:lnB>
                  </a:tcPr>
                </a:tc>
                <a:tc>
                  <a:txBody>
                    <a:bodyPr/>
                    <a:lstStyle/>
                    <a:p>
                      <a:pPr algn="ctr" rtl="0" fontAlgn="t"/>
                      <a:endParaRPr lang="en-US" sz="2500" b="0" i="0" u="none" strike="noStrike">
                        <a:solidFill>
                          <a:srgbClr val="FFFFFF"/>
                        </a:solidFill>
                        <a:latin typeface="Arial"/>
                      </a:endParaRPr>
                    </a:p>
                  </a:txBody>
                  <a:tcPr marL="7234" marR="7234" marT="7427" marB="0">
                    <a:lnL>
                      <a:noFill/>
                    </a:lnL>
                    <a:lnR>
                      <a:noFill/>
                    </a:lnR>
                    <a:lnT w="12700" cap="flat" cmpd="sng" algn="ctr">
                      <a:solidFill>
                        <a:schemeClr val="tx1"/>
                      </a:solidFill>
                      <a:prstDash val="solid"/>
                      <a:round/>
                      <a:headEnd type="none" w="med" len="med"/>
                      <a:tailEnd type="none" w="med" len="med"/>
                    </a:lnT>
                    <a:lnB>
                      <a:noFill/>
                    </a:lnB>
                  </a:tcPr>
                </a:tc>
                <a:tc>
                  <a:txBody>
                    <a:bodyPr/>
                    <a:lstStyle/>
                    <a:p>
                      <a:pPr algn="ctr" rtl="0" fontAlgn="t"/>
                      <a:endParaRPr lang="en-US" sz="2500" b="0" i="0" u="none" strike="noStrike">
                        <a:solidFill>
                          <a:srgbClr val="FFFFFF"/>
                        </a:solidFill>
                        <a:latin typeface="Arial"/>
                      </a:endParaRPr>
                    </a:p>
                  </a:txBody>
                  <a:tcPr marL="7234" marR="7234" marT="7427" marB="0">
                    <a:lnL>
                      <a:noFill/>
                    </a:lnL>
                    <a:lnR>
                      <a:noFill/>
                    </a:lnR>
                    <a:lnT w="12700" cap="flat" cmpd="sng" algn="ctr">
                      <a:solidFill>
                        <a:schemeClr val="tx1"/>
                      </a:solidFill>
                      <a:prstDash val="solid"/>
                      <a:round/>
                      <a:headEnd type="none" w="med" len="med"/>
                      <a:tailEnd type="none" w="med" len="med"/>
                    </a:lnT>
                    <a:lnB>
                      <a:noFill/>
                    </a:lnB>
                  </a:tcPr>
                </a:tc>
                <a:tc>
                  <a:txBody>
                    <a:bodyPr/>
                    <a:lstStyle/>
                    <a:p>
                      <a:pPr algn="ctr" rtl="0" fontAlgn="t"/>
                      <a:endParaRPr lang="en-US" sz="2500" b="0" i="0" u="none" strike="noStrike">
                        <a:solidFill>
                          <a:srgbClr val="FFFFFF"/>
                        </a:solidFill>
                        <a:latin typeface="Arial"/>
                      </a:endParaRPr>
                    </a:p>
                  </a:txBody>
                  <a:tcPr marL="7234" marR="7234" marT="7427" marB="0">
                    <a:lnL>
                      <a:noFill/>
                    </a:lnL>
                    <a:lnR>
                      <a:noFill/>
                    </a:lnR>
                    <a:lnT w="12700" cap="flat" cmpd="sng" algn="ctr">
                      <a:solidFill>
                        <a:schemeClr val="tx1"/>
                      </a:solidFill>
                      <a:prstDash val="solid"/>
                      <a:round/>
                      <a:headEnd type="none" w="med" len="med"/>
                      <a:tailEnd type="none" w="med" len="med"/>
                    </a:lnT>
                    <a:lnB>
                      <a:noFill/>
                    </a:lnB>
                  </a:tcPr>
                </a:tc>
                <a:tc>
                  <a:txBody>
                    <a:bodyPr/>
                    <a:lstStyle/>
                    <a:p>
                      <a:pPr algn="ctr" rtl="0" fontAlgn="t"/>
                      <a:endParaRPr lang="en-US" sz="2500" b="0" i="0" u="none" strike="noStrike" dirty="0">
                        <a:solidFill>
                          <a:srgbClr val="FFFFFF"/>
                        </a:solidFill>
                        <a:latin typeface="Arial"/>
                      </a:endParaRPr>
                    </a:p>
                  </a:txBody>
                  <a:tcPr marL="7234" marR="7234" marT="7427" marB="0">
                    <a:lnL>
                      <a:noFill/>
                    </a:lnL>
                    <a:lnR>
                      <a:noFill/>
                    </a:lnR>
                    <a:lnT w="12700" cap="flat" cmpd="sng" algn="ctr">
                      <a:solidFill>
                        <a:schemeClr val="tx1"/>
                      </a:solidFill>
                      <a:prstDash val="solid"/>
                      <a:round/>
                      <a:headEnd type="none" w="med" len="med"/>
                      <a:tailEnd type="none" w="med" len="med"/>
                    </a:lnT>
                    <a:lnB>
                      <a:noFill/>
                    </a:lnB>
                  </a:tcPr>
                </a:tc>
                <a:tc>
                  <a:txBody>
                    <a:bodyPr/>
                    <a:lstStyle/>
                    <a:p>
                      <a:pPr algn="ctr" rtl="0" fontAlgn="t"/>
                      <a:endParaRPr lang="en-US" sz="2500" b="0" i="0" u="none" strike="noStrike">
                        <a:solidFill>
                          <a:srgbClr val="FFFFFF"/>
                        </a:solidFill>
                        <a:latin typeface="Arial"/>
                      </a:endParaRPr>
                    </a:p>
                  </a:txBody>
                  <a:tcPr marL="7234" marR="7234" marT="7427" marB="0">
                    <a:lnL>
                      <a:noFill/>
                    </a:lnL>
                    <a:lnR>
                      <a:noFill/>
                    </a:lnR>
                    <a:lnT w="12700" cap="flat" cmpd="sng" algn="ctr">
                      <a:solidFill>
                        <a:schemeClr val="tx1"/>
                      </a:solidFill>
                      <a:prstDash val="solid"/>
                      <a:round/>
                      <a:headEnd type="none" w="med" len="med"/>
                      <a:tailEnd type="none" w="med" len="med"/>
                    </a:lnT>
                    <a:lnB>
                      <a:noFill/>
                    </a:lnB>
                  </a:tcPr>
                </a:tc>
              </a:tr>
              <a:tr h="938742">
                <a:tc>
                  <a:txBody>
                    <a:bodyPr/>
                    <a:lstStyle/>
                    <a:p>
                      <a:pPr algn="l" rtl="0" fontAlgn="t"/>
                      <a:r>
                        <a:rPr lang="en-US" sz="2500" b="0" i="0" u="none" strike="noStrike" dirty="0">
                          <a:solidFill>
                            <a:srgbClr val="FFFFFF"/>
                          </a:solidFill>
                          <a:latin typeface="Arial"/>
                        </a:rPr>
                        <a:t> </a:t>
                      </a:r>
                      <a:r>
                        <a:rPr lang="en-US" sz="2500" b="0" i="0" u="none" strike="noStrike" dirty="0" smtClean="0">
                          <a:solidFill>
                            <a:srgbClr val="FFFFFF"/>
                          </a:solidFill>
                          <a:latin typeface="Arial"/>
                        </a:rPr>
                        <a:t>Foster Care</a:t>
                      </a:r>
                      <a:endParaRPr lang="en-US" sz="2500" b="0" i="0" u="none" strike="noStrike" dirty="0">
                        <a:solidFill>
                          <a:srgbClr val="FFFFFF"/>
                        </a:solidFill>
                        <a:latin typeface="Arial"/>
                      </a:endParaRPr>
                    </a:p>
                  </a:txBody>
                  <a:tcPr marL="7234" marR="7234" marT="7427" marB="0">
                    <a:lnL>
                      <a:noFill/>
                    </a:lnL>
                    <a:lnR>
                      <a:noFill/>
                    </a:lnR>
                    <a:lnT>
                      <a:noFill/>
                    </a:lnT>
                    <a:lnB>
                      <a:noFill/>
                    </a:lnB>
                  </a:tcPr>
                </a:tc>
                <a:tc>
                  <a:txBody>
                    <a:bodyPr/>
                    <a:lstStyle/>
                    <a:p>
                      <a:pPr algn="ctr" rtl="0" fontAlgn="t"/>
                      <a:r>
                        <a:rPr lang="en-US" sz="2500" b="1" i="0" u="none" strike="noStrike" baseline="0" dirty="0" smtClean="0">
                          <a:solidFill>
                            <a:schemeClr val="tx2"/>
                          </a:solidFill>
                          <a:latin typeface="Arial"/>
                        </a:rPr>
                        <a:t>9.3</a:t>
                      </a:r>
                      <a:endParaRPr lang="en-US" sz="2500" b="1" i="0" u="none" strike="noStrike" baseline="0" dirty="0">
                        <a:solidFill>
                          <a:schemeClr val="tx2"/>
                        </a:solidFill>
                        <a:latin typeface="Arial"/>
                      </a:endParaRPr>
                    </a:p>
                  </a:txBody>
                  <a:tcPr marL="7234" marR="7234" marT="7427" marB="0">
                    <a:lnL>
                      <a:noFill/>
                    </a:lnL>
                    <a:lnR>
                      <a:noFill/>
                    </a:lnR>
                    <a:lnT>
                      <a:noFill/>
                    </a:lnT>
                    <a:lnB>
                      <a:noFill/>
                    </a:lnB>
                  </a:tcPr>
                </a:tc>
                <a:tc>
                  <a:txBody>
                    <a:bodyPr/>
                    <a:lstStyle/>
                    <a:p>
                      <a:pPr algn="ctr" rtl="0" fontAlgn="t"/>
                      <a:r>
                        <a:rPr lang="en-US" sz="2500" b="1" i="0" u="none" strike="noStrike" baseline="0" dirty="0" smtClean="0">
                          <a:solidFill>
                            <a:schemeClr val="tx2"/>
                          </a:solidFill>
                          <a:latin typeface="Arial"/>
                        </a:rPr>
                        <a:t>10.5</a:t>
                      </a:r>
                      <a:endParaRPr lang="en-US" sz="2500" b="1" i="0" u="none" strike="noStrike" baseline="0" dirty="0">
                        <a:solidFill>
                          <a:schemeClr val="tx2"/>
                        </a:solidFill>
                        <a:latin typeface="Arial"/>
                      </a:endParaRPr>
                    </a:p>
                  </a:txBody>
                  <a:tcPr marL="7234" marR="7234" marT="7427" marB="0">
                    <a:lnL>
                      <a:noFill/>
                    </a:lnL>
                    <a:lnR>
                      <a:noFill/>
                    </a:lnR>
                    <a:lnT>
                      <a:noFill/>
                    </a:lnT>
                    <a:lnB>
                      <a:noFill/>
                    </a:lnB>
                  </a:tcPr>
                </a:tc>
                <a:tc>
                  <a:txBody>
                    <a:bodyPr/>
                    <a:lstStyle/>
                    <a:p>
                      <a:pPr algn="ctr" rtl="0" fontAlgn="t"/>
                      <a:r>
                        <a:rPr lang="en-US" sz="2500" b="1" i="0" u="none" strike="noStrike" baseline="0" dirty="0" smtClean="0">
                          <a:solidFill>
                            <a:schemeClr val="tx2"/>
                          </a:solidFill>
                          <a:latin typeface="Arial"/>
                        </a:rPr>
                        <a:t>12.1</a:t>
                      </a:r>
                      <a:endParaRPr lang="en-US" sz="2500" b="1" i="0" u="none" strike="noStrike" baseline="0" dirty="0">
                        <a:solidFill>
                          <a:schemeClr val="tx2"/>
                        </a:solidFill>
                        <a:latin typeface="Arial"/>
                      </a:endParaRPr>
                    </a:p>
                  </a:txBody>
                  <a:tcPr marL="7234" marR="7234" marT="7427" marB="0">
                    <a:lnL>
                      <a:noFill/>
                    </a:lnL>
                    <a:lnR>
                      <a:noFill/>
                    </a:lnR>
                    <a:lnT>
                      <a:noFill/>
                    </a:lnT>
                    <a:lnB>
                      <a:noFill/>
                    </a:lnB>
                  </a:tcPr>
                </a:tc>
                <a:tc>
                  <a:txBody>
                    <a:bodyPr/>
                    <a:lstStyle/>
                    <a:p>
                      <a:pPr marL="0" marR="0" indent="0" algn="ctr" defTabSz="914400" rtl="0" eaLnBrk="1" fontAlgn="t" latinLnBrk="0" hangingPunct="1">
                        <a:lnSpc>
                          <a:spcPct val="100000"/>
                        </a:lnSpc>
                        <a:spcBef>
                          <a:spcPts val="0"/>
                        </a:spcBef>
                        <a:spcAft>
                          <a:spcPts val="0"/>
                        </a:spcAft>
                        <a:buClrTx/>
                        <a:buSzTx/>
                        <a:buFontTx/>
                        <a:buNone/>
                        <a:tabLst/>
                        <a:defRPr/>
                      </a:pPr>
                      <a:r>
                        <a:rPr lang="en-US" sz="2500" b="1" i="0" u="none" strike="noStrike" baseline="0" dirty="0" smtClean="0">
                          <a:solidFill>
                            <a:schemeClr val="tx2"/>
                          </a:solidFill>
                          <a:latin typeface="+mn-lt"/>
                        </a:rPr>
                        <a:t>13.2</a:t>
                      </a:r>
                    </a:p>
                    <a:p>
                      <a:pPr algn="ctr" rtl="0" fontAlgn="t"/>
                      <a:endParaRPr lang="en-US" sz="2500" b="1" i="0" u="none" strike="noStrike" baseline="0" dirty="0">
                        <a:solidFill>
                          <a:schemeClr val="tx2"/>
                        </a:solidFill>
                        <a:latin typeface="Arial"/>
                      </a:endParaRPr>
                    </a:p>
                  </a:txBody>
                  <a:tcPr marL="7234" marR="7234" marT="7427" marB="0">
                    <a:lnL>
                      <a:noFill/>
                    </a:lnL>
                    <a:lnR>
                      <a:noFill/>
                    </a:lnR>
                    <a:lnT>
                      <a:noFill/>
                    </a:lnT>
                    <a:lnB>
                      <a:noFill/>
                    </a:lnB>
                  </a:tcPr>
                </a:tc>
                <a:tc>
                  <a:txBody>
                    <a:bodyPr/>
                    <a:lstStyle/>
                    <a:p>
                      <a:pPr algn="ctr" rtl="0" fontAlgn="t"/>
                      <a:r>
                        <a:rPr lang="en-US" sz="2500" b="1" i="0" u="none" strike="noStrike" baseline="0" dirty="0" smtClean="0">
                          <a:solidFill>
                            <a:schemeClr val="tx2"/>
                          </a:solidFill>
                          <a:latin typeface="Arial"/>
                        </a:rPr>
                        <a:t>13.6</a:t>
                      </a:r>
                      <a:endParaRPr lang="en-US" sz="2500" b="1" i="0" u="none" strike="noStrike" baseline="0" dirty="0">
                        <a:solidFill>
                          <a:schemeClr val="tx2"/>
                        </a:solidFill>
                        <a:latin typeface="Arial"/>
                      </a:endParaRPr>
                    </a:p>
                  </a:txBody>
                  <a:tcPr marL="7234" marR="7234" marT="7427" marB="0">
                    <a:lnL>
                      <a:noFill/>
                    </a:lnL>
                    <a:lnR>
                      <a:noFill/>
                    </a:lnR>
                    <a:lnT>
                      <a:noFill/>
                    </a:lnT>
                    <a:lnB>
                      <a:noFill/>
                    </a:lnB>
                  </a:tcPr>
                </a:tc>
              </a:tr>
              <a:tr h="625055">
                <a:tc>
                  <a:txBody>
                    <a:bodyPr/>
                    <a:lstStyle/>
                    <a:p>
                      <a:pPr algn="l" rtl="0" fontAlgn="t"/>
                      <a:r>
                        <a:rPr lang="en-US" sz="2500" b="0" i="0" u="none" strike="noStrike" dirty="0">
                          <a:solidFill>
                            <a:srgbClr val="FFFFFF"/>
                          </a:solidFill>
                          <a:latin typeface="Arial"/>
                        </a:rPr>
                        <a:t> </a:t>
                      </a:r>
                      <a:r>
                        <a:rPr lang="en-US" sz="2500" b="0" i="0" u="none" strike="noStrike" dirty="0" smtClean="0">
                          <a:solidFill>
                            <a:srgbClr val="FFFFFF"/>
                          </a:solidFill>
                          <a:latin typeface="Arial"/>
                        </a:rPr>
                        <a:t>Non-Foster Care</a:t>
                      </a:r>
                      <a:endParaRPr lang="en-US" sz="2500" b="0" i="0" u="none" strike="noStrike" dirty="0">
                        <a:solidFill>
                          <a:srgbClr val="FFFFFF"/>
                        </a:solidFill>
                        <a:latin typeface="Arial"/>
                      </a:endParaRPr>
                    </a:p>
                  </a:txBody>
                  <a:tcPr marL="7234" marR="7234" marT="7427" marB="0">
                    <a:lnL>
                      <a:noFill/>
                    </a:lnL>
                    <a:lnR>
                      <a:noFill/>
                    </a:lnR>
                    <a:lnT>
                      <a:noFill/>
                    </a:lnT>
                    <a:lnB w="12700" cap="flat" cmpd="sng" algn="ctr">
                      <a:solidFill>
                        <a:schemeClr val="tx1"/>
                      </a:solidFill>
                      <a:prstDash val="solid"/>
                      <a:round/>
                      <a:headEnd type="none" w="med" len="med"/>
                      <a:tailEnd type="none" w="med" len="med"/>
                    </a:lnB>
                  </a:tcPr>
                </a:tc>
                <a:tc>
                  <a:txBody>
                    <a:bodyPr/>
                    <a:lstStyle/>
                    <a:p>
                      <a:pPr algn="ctr" rtl="0" fontAlgn="t"/>
                      <a:r>
                        <a:rPr lang="en-US" sz="2500" b="0" i="0" u="none" strike="noStrike" dirty="0" smtClean="0">
                          <a:solidFill>
                            <a:srgbClr val="FFFFFF"/>
                          </a:solidFill>
                          <a:latin typeface="Arial"/>
                        </a:rPr>
                        <a:t>2.3</a:t>
                      </a:r>
                      <a:endParaRPr lang="en-US" sz="2500" b="0" i="0" u="none" strike="noStrike" dirty="0">
                        <a:solidFill>
                          <a:srgbClr val="FFFFFF"/>
                        </a:solidFill>
                        <a:latin typeface="Arial"/>
                      </a:endParaRPr>
                    </a:p>
                  </a:txBody>
                  <a:tcPr marL="7234" marR="7234" marT="7427" marB="0">
                    <a:lnL>
                      <a:noFill/>
                    </a:lnL>
                    <a:lnR>
                      <a:noFill/>
                    </a:lnR>
                    <a:lnT>
                      <a:noFill/>
                    </a:lnT>
                    <a:lnB w="12700" cap="flat" cmpd="sng" algn="ctr">
                      <a:solidFill>
                        <a:schemeClr val="tx1"/>
                      </a:solidFill>
                      <a:prstDash val="solid"/>
                      <a:round/>
                      <a:headEnd type="none" w="med" len="med"/>
                      <a:tailEnd type="none" w="med" len="med"/>
                    </a:lnB>
                  </a:tcPr>
                </a:tc>
                <a:tc>
                  <a:txBody>
                    <a:bodyPr/>
                    <a:lstStyle/>
                    <a:p>
                      <a:pPr algn="ctr" rtl="0" fontAlgn="t"/>
                      <a:r>
                        <a:rPr lang="en-US" sz="2500" b="0" i="0" u="none" strike="noStrike" dirty="0" smtClean="0">
                          <a:solidFill>
                            <a:srgbClr val="FFFFFF"/>
                          </a:solidFill>
                          <a:latin typeface="Arial"/>
                        </a:rPr>
                        <a:t>2.6</a:t>
                      </a:r>
                      <a:endParaRPr lang="en-US" sz="2500" b="0" i="0" u="none" strike="noStrike" dirty="0">
                        <a:solidFill>
                          <a:srgbClr val="FFFFFF"/>
                        </a:solidFill>
                        <a:latin typeface="Arial"/>
                      </a:endParaRPr>
                    </a:p>
                  </a:txBody>
                  <a:tcPr marL="7234" marR="7234" marT="7427" marB="0">
                    <a:lnL>
                      <a:noFill/>
                    </a:lnL>
                    <a:lnR>
                      <a:noFill/>
                    </a:lnR>
                    <a:lnT>
                      <a:noFill/>
                    </a:lnT>
                    <a:lnB w="12700" cap="flat" cmpd="sng" algn="ctr">
                      <a:solidFill>
                        <a:schemeClr val="tx1"/>
                      </a:solidFill>
                      <a:prstDash val="solid"/>
                      <a:round/>
                      <a:headEnd type="none" w="med" len="med"/>
                      <a:tailEnd type="none" w="med" len="med"/>
                    </a:lnB>
                  </a:tcPr>
                </a:tc>
                <a:tc>
                  <a:txBody>
                    <a:bodyPr/>
                    <a:lstStyle/>
                    <a:p>
                      <a:pPr algn="ctr" rtl="0" fontAlgn="t"/>
                      <a:r>
                        <a:rPr lang="en-US" sz="2500" b="0" i="0" u="none" strike="noStrike" dirty="0" smtClean="0">
                          <a:solidFill>
                            <a:srgbClr val="FFFFFF"/>
                          </a:solidFill>
                          <a:latin typeface="Arial"/>
                        </a:rPr>
                        <a:t>2.94</a:t>
                      </a:r>
                      <a:endParaRPr lang="en-US" sz="2500" b="0" i="0" u="none" strike="noStrike" dirty="0">
                        <a:solidFill>
                          <a:srgbClr val="FFFFFF"/>
                        </a:solidFill>
                        <a:latin typeface="Arial"/>
                      </a:endParaRPr>
                    </a:p>
                  </a:txBody>
                  <a:tcPr marL="7234" marR="7234" marT="7427" marB="0">
                    <a:lnL>
                      <a:noFill/>
                    </a:lnL>
                    <a:lnR>
                      <a:noFill/>
                    </a:lnR>
                    <a:lnT>
                      <a:noFill/>
                    </a:lnT>
                    <a:lnB w="12700" cap="flat" cmpd="sng" algn="ctr">
                      <a:solidFill>
                        <a:schemeClr val="tx1"/>
                      </a:solidFill>
                      <a:prstDash val="solid"/>
                      <a:round/>
                      <a:headEnd type="none" w="med" len="med"/>
                      <a:tailEnd type="none" w="med" len="med"/>
                    </a:lnB>
                  </a:tcPr>
                </a:tc>
                <a:tc>
                  <a:txBody>
                    <a:bodyPr/>
                    <a:lstStyle/>
                    <a:p>
                      <a:pPr algn="ctr" rtl="0" fontAlgn="t"/>
                      <a:r>
                        <a:rPr lang="en-US" sz="2500" b="0" i="0" u="none" strike="noStrike" dirty="0" smtClean="0">
                          <a:solidFill>
                            <a:srgbClr val="FFFFFF"/>
                          </a:solidFill>
                          <a:latin typeface="Arial"/>
                        </a:rPr>
                        <a:t>3.3</a:t>
                      </a:r>
                      <a:endParaRPr lang="en-US" sz="2500" b="0" i="0" u="none" strike="noStrike" dirty="0">
                        <a:solidFill>
                          <a:srgbClr val="FFFFFF"/>
                        </a:solidFill>
                        <a:latin typeface="Arial"/>
                      </a:endParaRPr>
                    </a:p>
                  </a:txBody>
                  <a:tcPr marL="7234" marR="7234" marT="7427" marB="0">
                    <a:lnL>
                      <a:noFill/>
                    </a:lnL>
                    <a:lnR>
                      <a:noFill/>
                    </a:lnR>
                    <a:lnT>
                      <a:noFill/>
                    </a:lnT>
                    <a:lnB w="12700" cap="flat" cmpd="sng" algn="ctr">
                      <a:solidFill>
                        <a:schemeClr val="tx1"/>
                      </a:solidFill>
                      <a:prstDash val="solid"/>
                      <a:round/>
                      <a:headEnd type="none" w="med" len="med"/>
                      <a:tailEnd type="none" w="med" len="med"/>
                    </a:lnB>
                  </a:tcPr>
                </a:tc>
                <a:tc>
                  <a:txBody>
                    <a:bodyPr/>
                    <a:lstStyle/>
                    <a:p>
                      <a:pPr algn="ctr" rtl="0" fontAlgn="t"/>
                      <a:r>
                        <a:rPr lang="en-US" sz="2500" b="0" i="0" u="none" strike="noStrike" dirty="0" smtClean="0">
                          <a:solidFill>
                            <a:srgbClr val="FFFFFF"/>
                          </a:solidFill>
                          <a:latin typeface="Arial"/>
                        </a:rPr>
                        <a:t>3.4</a:t>
                      </a:r>
                      <a:endParaRPr lang="en-US" sz="2500" b="0" i="0" u="none" strike="noStrike" dirty="0">
                        <a:solidFill>
                          <a:srgbClr val="FFFFFF"/>
                        </a:solidFill>
                        <a:latin typeface="Arial"/>
                      </a:endParaRPr>
                    </a:p>
                  </a:txBody>
                  <a:tcPr marL="7234" marR="7234" marT="7427" marB="0">
                    <a:lnL>
                      <a:noFill/>
                    </a:lnL>
                    <a:lnR>
                      <a:noFill/>
                    </a:lnR>
                    <a:lnT>
                      <a:noFill/>
                    </a:lnT>
                    <a:lnB w="12700" cap="flat" cmpd="sng" algn="ctr">
                      <a:solidFill>
                        <a:schemeClr val="tx1"/>
                      </a:solidFill>
                      <a:prstDash val="solid"/>
                      <a:round/>
                      <a:headEnd type="none" w="med" len="med"/>
                      <a:tailEnd type="none" w="med" len="med"/>
                    </a:lnB>
                  </a:tcPr>
                </a:tc>
              </a:tr>
            </a:tbl>
          </a:graphicData>
        </a:graphic>
      </p:graphicFrame>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482" name="Rectangle 2"/>
          <p:cNvSpPr>
            <a:spLocks noGrp="1" noChangeArrowheads="1"/>
          </p:cNvSpPr>
          <p:nvPr>
            <p:ph type="title" idx="4294967295"/>
          </p:nvPr>
        </p:nvSpPr>
        <p:spPr>
          <a:xfrm>
            <a:off x="457200" y="285209"/>
            <a:ext cx="8382000" cy="1030008"/>
          </a:xfrm>
        </p:spPr>
        <p:txBody>
          <a:bodyPr/>
          <a:lstStyle/>
          <a:p>
            <a:pPr eaLnBrk="1" hangingPunct="1">
              <a:defRPr/>
            </a:pPr>
            <a:r>
              <a:rPr lang="en-US" sz="2400" dirty="0" smtClean="0"/>
              <a:t>Hierarchical Diagnostic Groups Among AP Users  Medicaid FFS Youth Ages 6-17*</a:t>
            </a:r>
            <a:br>
              <a:rPr lang="en-US" sz="2400" dirty="0" smtClean="0"/>
            </a:br>
            <a:r>
              <a:rPr lang="en-US" sz="1800" dirty="0" smtClean="0"/>
              <a:t>________________________________________________________________</a:t>
            </a:r>
          </a:p>
        </p:txBody>
      </p:sp>
      <p:graphicFrame>
        <p:nvGraphicFramePr>
          <p:cNvPr id="17485" name="Group 77" title="Hierarchical Diagnostic Groups Aamound AP Users Medicaid FFS Youth Ages 6-17"/>
          <p:cNvGraphicFramePr>
            <a:graphicFrameLocks noGrp="1"/>
          </p:cNvGraphicFramePr>
          <p:nvPr>
            <p:extLst>
              <p:ext uri="{D42A27DB-BD31-4B8C-83A1-F6EECF244321}">
                <p14:modId xmlns:p14="http://schemas.microsoft.com/office/powerpoint/2010/main" val="546988305"/>
              </p:ext>
            </p:extLst>
          </p:nvPr>
        </p:nvGraphicFramePr>
        <p:xfrm>
          <a:off x="457200" y="1251656"/>
          <a:ext cx="8305799" cy="5083878"/>
        </p:xfrm>
        <a:graphic>
          <a:graphicData uri="http://schemas.openxmlformats.org/drawingml/2006/table">
            <a:tbl>
              <a:tblPr/>
              <a:tblGrid>
                <a:gridCol w="3352799"/>
                <a:gridCol w="914400"/>
                <a:gridCol w="990600"/>
                <a:gridCol w="990600"/>
                <a:gridCol w="990600"/>
                <a:gridCol w="1066800"/>
              </a:tblGrid>
              <a:tr h="382994">
                <a:tc>
                  <a:txBody>
                    <a:bodyPr/>
                    <a:lstStyle/>
                    <a:p>
                      <a:pPr marL="0" marR="0" lvl="0" indent="0" algn="l" defTabSz="914400" rtl="0" eaLnBrk="0" fontAlgn="base" latinLnBrk="0" hangingPunct="0">
                        <a:lnSpc>
                          <a:spcPct val="95000"/>
                        </a:lnSpc>
                        <a:spcBef>
                          <a:spcPct val="30000"/>
                        </a:spcBef>
                        <a:spcAft>
                          <a:spcPct val="10000"/>
                        </a:spcAft>
                        <a:buClr>
                          <a:srgbClr val="FAFD00"/>
                        </a:buClr>
                        <a:buSzPct val="100000"/>
                        <a:buFontTx/>
                        <a:buNone/>
                        <a:tabLst/>
                      </a:pPr>
                      <a:endParaRPr kumimoji="0" lang="en-US" sz="1600" b="0" i="0" u="none" strike="noStrike" cap="none" normalizeH="0" baseline="0" dirty="0" smtClean="0">
                        <a:ln>
                          <a:noFill/>
                        </a:ln>
                        <a:solidFill>
                          <a:srgbClr val="FFFFFF"/>
                        </a:solidFill>
                        <a:effectLst/>
                        <a:latin typeface="Arial" charset="0"/>
                      </a:endParaRPr>
                    </a:p>
                  </a:txBody>
                  <a:tcPr marT="46937" marB="46937" anchor="b" horzOverflow="overflow">
                    <a:lnL>
                      <a:noFill/>
                    </a:lnL>
                    <a:lnR>
                      <a:noFill/>
                    </a:lnR>
                    <a:lnT>
                      <a:noFill/>
                    </a:lnT>
                    <a:lnB>
                      <a:noFill/>
                    </a:lnB>
                    <a:lnTlToBr>
                      <a:noFill/>
                    </a:lnTlToBr>
                    <a:lnBlToTr>
                      <a:noFill/>
                    </a:lnBlToTr>
                    <a:noFill/>
                  </a:tcPr>
                </a:tc>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rPr>
                        <a:t>2001</a:t>
                      </a:r>
                    </a:p>
                  </a:txBody>
                  <a:tcPr marT="46937" marB="46937" horzOverflow="overflow">
                    <a:lnL>
                      <a:noFill/>
                    </a:lnL>
                    <a:lnR>
                      <a:noFill/>
                    </a:lnR>
                    <a:lnT>
                      <a:noFill/>
                    </a:lnT>
                    <a:lnB>
                      <a:noFill/>
                    </a:lnB>
                    <a:lnTlToBr>
                      <a:noFill/>
                    </a:lnTlToBr>
                    <a:lnBlToTr>
                      <a:noFill/>
                    </a:lnBlToTr>
                    <a:noFill/>
                  </a:tcPr>
                </a:tc>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0" lang="en-US" sz="1600" b="0" i="0" u="none" strike="noStrike" cap="none" normalizeH="0" baseline="0" smtClean="0">
                          <a:ln>
                            <a:noFill/>
                          </a:ln>
                          <a:solidFill>
                            <a:srgbClr val="FFFFFF"/>
                          </a:solidFill>
                          <a:effectLst/>
                          <a:latin typeface="Arial" charset="0"/>
                          <a:cs typeface="Arial" charset="0"/>
                        </a:rPr>
                        <a:t>2002</a:t>
                      </a:r>
                      <a:endParaRPr kumimoji="0" lang="en-US" sz="1600" b="0" i="0" u="none" strike="noStrike" cap="none" normalizeH="0" baseline="0" smtClean="0">
                        <a:ln>
                          <a:noFill/>
                        </a:ln>
                        <a:solidFill>
                          <a:schemeClr val="tx1"/>
                        </a:solidFill>
                        <a:effectLst/>
                        <a:latin typeface="Arial" charset="0"/>
                      </a:endParaRPr>
                    </a:p>
                  </a:txBody>
                  <a:tcPr marT="46937" marB="46937" horzOverflow="overflow">
                    <a:lnL>
                      <a:noFill/>
                    </a:lnL>
                    <a:lnR>
                      <a:noFill/>
                    </a:lnR>
                    <a:lnT>
                      <a:noFill/>
                    </a:lnT>
                    <a:lnB>
                      <a:noFill/>
                    </a:lnB>
                    <a:lnTlToBr>
                      <a:noFill/>
                    </a:lnTlToBr>
                    <a:lnBlToTr>
                      <a:noFill/>
                    </a:lnBlToTr>
                    <a:noFill/>
                  </a:tcPr>
                </a:tc>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0" lang="en-US" sz="1600" b="0" i="0" u="none" strike="noStrike" cap="none" normalizeH="0" baseline="0" smtClean="0">
                          <a:ln>
                            <a:noFill/>
                          </a:ln>
                          <a:solidFill>
                            <a:srgbClr val="FFFFFF"/>
                          </a:solidFill>
                          <a:effectLst/>
                          <a:latin typeface="Arial" charset="0"/>
                          <a:cs typeface="Arial" charset="0"/>
                        </a:rPr>
                        <a:t>2003</a:t>
                      </a:r>
                      <a:endParaRPr kumimoji="0" lang="en-US" sz="1600" b="0" i="0" u="none" strike="noStrike" cap="none" normalizeH="0" baseline="0" smtClean="0">
                        <a:ln>
                          <a:noFill/>
                        </a:ln>
                        <a:solidFill>
                          <a:schemeClr val="tx1"/>
                        </a:solidFill>
                        <a:effectLst/>
                        <a:latin typeface="Arial" charset="0"/>
                      </a:endParaRPr>
                    </a:p>
                  </a:txBody>
                  <a:tcPr marT="46937" marB="46937" horzOverflow="overflow">
                    <a:lnL>
                      <a:noFill/>
                    </a:lnL>
                    <a:lnR>
                      <a:noFill/>
                    </a:lnR>
                    <a:lnT>
                      <a:noFill/>
                    </a:lnT>
                    <a:lnB>
                      <a:noFill/>
                    </a:lnB>
                    <a:lnTlToBr>
                      <a:noFill/>
                    </a:lnTlToBr>
                    <a:lnBlToTr>
                      <a:noFill/>
                    </a:lnBlToTr>
                    <a:noFill/>
                  </a:tcPr>
                </a:tc>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FFFFFF"/>
                          </a:solidFill>
                          <a:effectLst/>
                          <a:latin typeface="Arial" charset="0"/>
                          <a:cs typeface="Arial" charset="0"/>
                        </a:rPr>
                        <a:t>2004</a:t>
                      </a:r>
                      <a:endParaRPr kumimoji="0" lang="en-US" sz="1600" b="0" i="0" u="none" strike="noStrike" cap="none" normalizeH="0" baseline="0" dirty="0" smtClean="0">
                        <a:ln>
                          <a:noFill/>
                        </a:ln>
                        <a:solidFill>
                          <a:schemeClr val="tx1"/>
                        </a:solidFill>
                        <a:effectLst/>
                        <a:latin typeface="Arial" charset="0"/>
                      </a:endParaRPr>
                    </a:p>
                  </a:txBody>
                  <a:tcPr marT="46937" marB="46937" horzOverflow="overflow">
                    <a:lnL>
                      <a:noFill/>
                    </a:lnL>
                    <a:lnR>
                      <a:noFill/>
                    </a:lnR>
                    <a:lnT>
                      <a:noFill/>
                    </a:lnT>
                    <a:lnB>
                      <a:noFill/>
                    </a:lnB>
                    <a:lnTlToBr>
                      <a:noFill/>
                    </a:lnTlToBr>
                    <a:lnBlToTr>
                      <a:noFill/>
                    </a:lnBlToTr>
                    <a:noFill/>
                  </a:tcPr>
                </a:tc>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FFFFFF"/>
                          </a:solidFill>
                          <a:effectLst/>
                          <a:latin typeface="Arial" charset="0"/>
                          <a:cs typeface="Arial" charset="0"/>
                        </a:rPr>
                        <a:t>2005</a:t>
                      </a:r>
                      <a:endParaRPr kumimoji="0" lang="en-US" sz="1600" b="0" i="0" u="none" strike="noStrike" cap="none" normalizeH="0" baseline="0" dirty="0" smtClean="0">
                        <a:ln>
                          <a:noFill/>
                        </a:ln>
                        <a:solidFill>
                          <a:schemeClr val="tx1"/>
                        </a:solidFill>
                        <a:effectLst/>
                        <a:latin typeface="Arial" charset="0"/>
                      </a:endParaRPr>
                    </a:p>
                  </a:txBody>
                  <a:tcPr marT="46937" marB="46937" horzOverflow="overflow">
                    <a:lnL>
                      <a:noFill/>
                    </a:lnL>
                    <a:lnR>
                      <a:noFill/>
                    </a:lnR>
                    <a:lnT>
                      <a:noFill/>
                    </a:lnT>
                    <a:lnB>
                      <a:noFill/>
                    </a:lnB>
                    <a:lnTlToBr>
                      <a:noFill/>
                    </a:lnTlToBr>
                    <a:lnBlToTr>
                      <a:noFill/>
                    </a:lnBlToTr>
                    <a:noFill/>
                  </a:tcPr>
                </a:tc>
              </a:tr>
              <a:tr h="477520">
                <a:tc>
                  <a:txBody>
                    <a:bodyPr/>
                    <a:lstStyle/>
                    <a:p>
                      <a:pPr marL="0" marR="0" lvl="0" indent="0" algn="r" defTabSz="914400" rtl="0" eaLnBrk="0" fontAlgn="base" latinLnBrk="0" hangingPunct="0">
                        <a:lnSpc>
                          <a:spcPct val="95000"/>
                        </a:lnSpc>
                        <a:spcBef>
                          <a:spcPct val="30000"/>
                        </a:spcBef>
                        <a:spcAft>
                          <a:spcPct val="10000"/>
                        </a:spcAft>
                        <a:buClr>
                          <a:srgbClr val="FAFD00"/>
                        </a:buClr>
                        <a:buSzPct val="100000"/>
                        <a:buFontTx/>
                        <a:buNone/>
                        <a:tabLst/>
                      </a:pPr>
                      <a:r>
                        <a:rPr kumimoji="0" lang="en-US" sz="1600" b="0" i="0" u="none" strike="noStrike" cap="none" normalizeH="0" baseline="0" smtClean="0">
                          <a:ln>
                            <a:noFill/>
                          </a:ln>
                          <a:solidFill>
                            <a:srgbClr val="FFFFFF"/>
                          </a:solidFill>
                          <a:effectLst/>
                          <a:latin typeface="Arial" charset="0"/>
                        </a:rPr>
                        <a:t>N</a:t>
                      </a:r>
                    </a:p>
                  </a:txBody>
                  <a:tcPr marT="46937" marB="46937" horzOverflow="overflow">
                    <a:lnL>
                      <a:noFill/>
                    </a:lnL>
                    <a:lnR>
                      <a:noFill/>
                    </a:lnR>
                    <a:lnT>
                      <a:noFill/>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95000"/>
                        </a:lnSpc>
                        <a:spcBef>
                          <a:spcPct val="30000"/>
                        </a:spcBef>
                        <a:spcAft>
                          <a:spcPct val="10000"/>
                        </a:spcAft>
                        <a:buClr>
                          <a:srgbClr val="FAFD00"/>
                        </a:buClr>
                        <a:buSzPct val="100000"/>
                        <a:buFontTx/>
                        <a:buNone/>
                        <a:tabLst/>
                      </a:pPr>
                      <a:r>
                        <a:rPr kumimoji="0" lang="en-US" sz="1600" b="0" i="0" u="none" strike="noStrike" cap="none" normalizeH="0" baseline="0" dirty="0" smtClean="0">
                          <a:ln>
                            <a:noFill/>
                          </a:ln>
                          <a:solidFill>
                            <a:srgbClr val="FFFFFF"/>
                          </a:solidFill>
                          <a:effectLst/>
                          <a:latin typeface="Arial" charset="0"/>
                        </a:rPr>
                        <a:t>111,288</a:t>
                      </a:r>
                    </a:p>
                  </a:txBody>
                  <a:tcPr marT="46937" marB="46937" horzOverflow="overflow">
                    <a:lnL>
                      <a:noFill/>
                    </a:lnL>
                    <a:lnR>
                      <a:noFill/>
                    </a:lnR>
                    <a:lnT>
                      <a:noFill/>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95000"/>
                        </a:lnSpc>
                        <a:spcBef>
                          <a:spcPct val="30000"/>
                        </a:spcBef>
                        <a:spcAft>
                          <a:spcPct val="10000"/>
                        </a:spcAft>
                        <a:buClr>
                          <a:srgbClr val="FAFD00"/>
                        </a:buClr>
                        <a:buSzPct val="100000"/>
                        <a:buFontTx/>
                        <a:buNone/>
                        <a:tabLst/>
                      </a:pPr>
                      <a:r>
                        <a:rPr kumimoji="0" lang="en-US" sz="1600" b="0" i="0" u="none" strike="noStrike" cap="none" normalizeH="0" baseline="0" dirty="0" smtClean="0">
                          <a:ln>
                            <a:noFill/>
                          </a:ln>
                          <a:solidFill>
                            <a:srgbClr val="FFFFFF"/>
                          </a:solidFill>
                          <a:effectLst/>
                          <a:latin typeface="Arial" charset="0"/>
                        </a:rPr>
                        <a:t>133,199</a:t>
                      </a:r>
                    </a:p>
                  </a:txBody>
                  <a:tcPr marT="46937" marB="46937" horzOverflow="overflow">
                    <a:lnL>
                      <a:noFill/>
                    </a:lnL>
                    <a:lnR>
                      <a:noFill/>
                    </a:lnR>
                    <a:lnT>
                      <a:noFill/>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95000"/>
                        </a:lnSpc>
                        <a:spcBef>
                          <a:spcPct val="30000"/>
                        </a:spcBef>
                        <a:spcAft>
                          <a:spcPct val="10000"/>
                        </a:spcAft>
                        <a:buClr>
                          <a:srgbClr val="FAFD00"/>
                        </a:buClr>
                        <a:buSzPct val="100000"/>
                        <a:buFontTx/>
                        <a:buNone/>
                        <a:tabLst/>
                      </a:pPr>
                      <a:r>
                        <a:rPr kumimoji="0" lang="en-US" sz="1600" b="0" i="0" u="none" strike="noStrike" cap="none" normalizeH="0" baseline="0" dirty="0" smtClean="0">
                          <a:ln>
                            <a:noFill/>
                          </a:ln>
                          <a:solidFill>
                            <a:srgbClr val="FFFFFF"/>
                          </a:solidFill>
                          <a:effectLst/>
                          <a:latin typeface="Arial" charset="0"/>
                        </a:rPr>
                        <a:t>170,054</a:t>
                      </a:r>
                    </a:p>
                  </a:txBody>
                  <a:tcPr marT="46937" marB="46937" horzOverflow="overflow">
                    <a:lnL>
                      <a:noFill/>
                    </a:lnL>
                    <a:lnR>
                      <a:noFill/>
                    </a:lnR>
                    <a:lnT>
                      <a:noFill/>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95000"/>
                        </a:lnSpc>
                        <a:spcBef>
                          <a:spcPct val="30000"/>
                        </a:spcBef>
                        <a:spcAft>
                          <a:spcPct val="10000"/>
                        </a:spcAft>
                        <a:buClr>
                          <a:srgbClr val="FAFD00"/>
                        </a:buClr>
                        <a:buSzPct val="100000"/>
                        <a:buFontTx/>
                        <a:buNone/>
                        <a:tabLst/>
                      </a:pPr>
                      <a:r>
                        <a:rPr kumimoji="0" lang="en-US" sz="1600" b="0" i="0" u="none" strike="noStrike" cap="none" normalizeH="0" baseline="0" dirty="0" smtClean="0">
                          <a:ln>
                            <a:noFill/>
                          </a:ln>
                          <a:solidFill>
                            <a:srgbClr val="FFFFFF"/>
                          </a:solidFill>
                          <a:effectLst/>
                          <a:latin typeface="Arial" charset="0"/>
                        </a:rPr>
                        <a:t>199,367</a:t>
                      </a:r>
                    </a:p>
                  </a:txBody>
                  <a:tcPr marT="46937" marB="46937" horzOverflow="overflow">
                    <a:lnL>
                      <a:noFill/>
                    </a:lnL>
                    <a:lnR>
                      <a:noFill/>
                    </a:lnR>
                    <a:lnT>
                      <a:noFill/>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95000"/>
                        </a:lnSpc>
                        <a:spcBef>
                          <a:spcPct val="30000"/>
                        </a:spcBef>
                        <a:spcAft>
                          <a:spcPct val="10000"/>
                        </a:spcAft>
                        <a:buClr>
                          <a:srgbClr val="FAFD00"/>
                        </a:buClr>
                        <a:buSzPct val="100000"/>
                        <a:buFontTx/>
                        <a:buNone/>
                        <a:tabLst/>
                      </a:pPr>
                      <a:r>
                        <a:rPr kumimoji="0" lang="en-US" sz="1600" b="0" i="0" u="none" strike="noStrike" cap="none" normalizeH="0" baseline="0" dirty="0" smtClean="0">
                          <a:ln>
                            <a:noFill/>
                          </a:ln>
                          <a:solidFill>
                            <a:srgbClr val="FFFFFF"/>
                          </a:solidFill>
                          <a:effectLst/>
                          <a:latin typeface="Arial" charset="0"/>
                        </a:rPr>
                        <a:t>208,328</a:t>
                      </a:r>
                    </a:p>
                  </a:txBody>
                  <a:tcPr marT="46937" marB="46937" horzOverflow="overflow">
                    <a:lnL>
                      <a:noFill/>
                    </a:lnL>
                    <a:lnR>
                      <a:noFill/>
                    </a:lnR>
                    <a:lnT>
                      <a:noFill/>
                    </a:lnT>
                    <a:lnB w="12700" cap="flat" cmpd="sng" algn="ctr">
                      <a:solidFill>
                        <a:schemeClr val="tx1"/>
                      </a:solidFill>
                      <a:prstDash val="solid"/>
                      <a:round/>
                      <a:headEnd type="none" w="med" len="med"/>
                      <a:tailEnd type="none" w="med" len="med"/>
                    </a:lnB>
                    <a:lnTlToBr>
                      <a:noFill/>
                    </a:lnTlToBr>
                    <a:lnBlToTr>
                      <a:noFill/>
                    </a:lnBlToTr>
                    <a:noFill/>
                  </a:tcPr>
                </a:tc>
              </a:tr>
              <a:tr h="382994">
                <a:tc>
                  <a:txBody>
                    <a:bodyPr/>
                    <a:lstStyle/>
                    <a:p>
                      <a:pPr marL="0" marR="0" lvl="0" indent="0" algn="l" defTabSz="914400" rtl="0" eaLnBrk="0" fontAlgn="t" latinLnBrk="0" hangingPunct="0">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FFFFFF"/>
                          </a:solidFill>
                          <a:effectLst/>
                          <a:latin typeface="Arial" charset="0"/>
                          <a:cs typeface="Arial" charset="0"/>
                        </a:rPr>
                        <a:t>Schizophrenia</a:t>
                      </a:r>
                      <a:endParaRPr kumimoji="0" lang="en-US" sz="1600" b="0" i="0" u="none" strike="noStrike" cap="none" normalizeH="0" baseline="0" dirty="0" smtClean="0">
                        <a:ln>
                          <a:noFill/>
                        </a:ln>
                        <a:solidFill>
                          <a:schemeClr val="tx1"/>
                        </a:solidFill>
                        <a:effectLst/>
                        <a:latin typeface="Arial" charset="0"/>
                      </a:endParaRPr>
                    </a:p>
                  </a:txBody>
                  <a:tcPr marT="46937" marB="46937" horzOverflow="overflow">
                    <a:lnL>
                      <a:noFill/>
                    </a:lnL>
                    <a:lnR>
                      <a:noFill/>
                    </a:lnR>
                    <a:lnT w="12700"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rPr>
                        <a:t>3.2%</a:t>
                      </a:r>
                    </a:p>
                  </a:txBody>
                  <a:tcPr marT="46937" marB="46937" horzOverflow="overflow">
                    <a:lnL>
                      <a:noFill/>
                    </a:lnL>
                    <a:lnR>
                      <a:noFill/>
                    </a:lnR>
                    <a:lnT w="12700"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rPr>
                        <a:t>2.8%</a:t>
                      </a:r>
                    </a:p>
                  </a:txBody>
                  <a:tcPr marT="46937" marB="46937" horzOverflow="overflow">
                    <a:lnL>
                      <a:noFill/>
                    </a:lnL>
                    <a:lnR>
                      <a:noFill/>
                    </a:lnR>
                    <a:lnT w="12700"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0" lang="en-US" sz="1600" b="0" i="0" u="none" strike="noStrike" cap="none" normalizeH="0" baseline="0" dirty="0" smtClean="0">
                          <a:ln>
                            <a:noFill/>
                          </a:ln>
                          <a:solidFill>
                            <a:schemeClr val="tx1"/>
                          </a:solidFill>
                          <a:effectLst/>
                          <a:latin typeface="Arial" charset="0"/>
                        </a:rPr>
                        <a:t>2.</a:t>
                      </a:r>
                      <a:r>
                        <a:rPr kumimoji="0" lang="en-US" altLang="zh-CN" sz="1600" b="0" i="0" u="none" strike="noStrike" cap="none" normalizeH="0" baseline="0" dirty="0" smtClean="0">
                          <a:ln>
                            <a:noFill/>
                          </a:ln>
                          <a:solidFill>
                            <a:schemeClr val="tx1"/>
                          </a:solidFill>
                          <a:effectLst/>
                          <a:latin typeface="Arial" charset="0"/>
                          <a:ea typeface="宋体" charset="-122"/>
                        </a:rPr>
                        <a:t>4</a:t>
                      </a:r>
                      <a:r>
                        <a:rPr kumimoji="0" lang="en-US" sz="1600" b="0" i="0" u="none" strike="noStrike" cap="none" normalizeH="0" baseline="0" dirty="0" smtClean="0">
                          <a:ln>
                            <a:noFill/>
                          </a:ln>
                          <a:solidFill>
                            <a:schemeClr val="tx1"/>
                          </a:solidFill>
                          <a:effectLst/>
                          <a:latin typeface="Arial" charset="0"/>
                        </a:rPr>
                        <a:t>%</a:t>
                      </a:r>
                    </a:p>
                  </a:txBody>
                  <a:tcPr marT="46937" marB="46937" horzOverflow="overflow">
                    <a:lnL>
                      <a:noFill/>
                    </a:lnL>
                    <a:lnR>
                      <a:noFill/>
                    </a:lnR>
                    <a:lnT w="12700"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0" lang="en-US" sz="1600" b="0" i="0" u="none" strike="noStrike" cap="none" normalizeH="0" baseline="0" dirty="0" smtClean="0">
                          <a:ln>
                            <a:noFill/>
                          </a:ln>
                          <a:solidFill>
                            <a:schemeClr val="tx1"/>
                          </a:solidFill>
                          <a:effectLst/>
                          <a:latin typeface="Arial" charset="0"/>
                        </a:rPr>
                        <a:t>2.2%</a:t>
                      </a:r>
                    </a:p>
                  </a:txBody>
                  <a:tcPr marT="46937" marB="46937" horzOverflow="overflow">
                    <a:lnL>
                      <a:noFill/>
                    </a:lnL>
                    <a:lnR>
                      <a:noFill/>
                    </a:lnR>
                    <a:lnT w="12700"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0" lang="en-US" sz="1600" b="0" i="0" u="none" strike="noStrike" cap="none" normalizeH="0" baseline="0" dirty="0" smtClean="0">
                          <a:ln>
                            <a:noFill/>
                          </a:ln>
                          <a:solidFill>
                            <a:schemeClr val="tx1"/>
                          </a:solidFill>
                          <a:effectLst/>
                          <a:latin typeface="Arial" charset="0"/>
                        </a:rPr>
                        <a:t>2.2%</a:t>
                      </a:r>
                    </a:p>
                  </a:txBody>
                  <a:tcPr marT="46937" marB="46937" horzOverflow="overflow">
                    <a:lnL>
                      <a:noFill/>
                    </a:lnL>
                    <a:lnR>
                      <a:noFill/>
                    </a:lnR>
                    <a:lnT w="12700" cap="flat" cmpd="sng" algn="ctr">
                      <a:solidFill>
                        <a:schemeClr val="tx1"/>
                      </a:solidFill>
                      <a:prstDash val="solid"/>
                      <a:round/>
                      <a:headEnd type="none" w="med" len="med"/>
                      <a:tailEnd type="none" w="med" len="med"/>
                    </a:lnT>
                    <a:lnB>
                      <a:noFill/>
                    </a:lnB>
                    <a:lnTlToBr>
                      <a:noFill/>
                    </a:lnTlToBr>
                    <a:lnBlToTr>
                      <a:noFill/>
                    </a:lnBlToTr>
                    <a:noFill/>
                  </a:tcPr>
                </a:tc>
              </a:tr>
              <a:tr h="382994">
                <a:tc>
                  <a:txBody>
                    <a:bodyPr/>
                    <a:lstStyle/>
                    <a:p>
                      <a:pPr marL="0" marR="0" lvl="0" indent="0" algn="l" defTabSz="914400" rtl="0" eaLnBrk="0" fontAlgn="t" latinLnBrk="0" hangingPunct="0">
                        <a:lnSpc>
                          <a:spcPct val="100000"/>
                        </a:lnSpc>
                        <a:spcBef>
                          <a:spcPct val="0"/>
                        </a:spcBef>
                        <a:spcAft>
                          <a:spcPct val="0"/>
                        </a:spcAft>
                        <a:buClrTx/>
                        <a:buSzTx/>
                        <a:buFontTx/>
                        <a:buNone/>
                        <a:tabLst/>
                      </a:pPr>
                      <a:r>
                        <a:rPr kumimoji="0" lang="en-US" sz="1600" b="0" i="0" u="none" strike="noStrike" cap="none" normalizeH="0" baseline="0" smtClean="0">
                          <a:ln>
                            <a:noFill/>
                          </a:ln>
                          <a:solidFill>
                            <a:srgbClr val="FFFFFF"/>
                          </a:solidFill>
                          <a:effectLst/>
                          <a:latin typeface="Arial" charset="0"/>
                          <a:cs typeface="Arial" charset="0"/>
                        </a:rPr>
                        <a:t>Autism </a:t>
                      </a:r>
                      <a:endParaRPr kumimoji="0" lang="en-US" sz="1600" b="0" i="0" u="none" strike="noStrike" cap="none" normalizeH="0" baseline="0" smtClean="0">
                        <a:ln>
                          <a:noFill/>
                        </a:ln>
                        <a:solidFill>
                          <a:schemeClr val="tx1"/>
                        </a:solidFill>
                        <a:effectLst/>
                        <a:latin typeface="Arial" charset="0"/>
                      </a:endParaRPr>
                    </a:p>
                  </a:txBody>
                  <a:tcPr marT="46937" marB="46937" horzOverflow="overflow">
                    <a:lnL>
                      <a:noFill/>
                    </a:lnL>
                    <a:lnR>
                      <a:noFill/>
                    </a:lnR>
                    <a:lnT>
                      <a:noFill/>
                    </a:lnT>
                    <a:lnB>
                      <a:noFill/>
                    </a:lnB>
                    <a:lnTlToBr>
                      <a:noFill/>
                    </a:lnTlToBr>
                    <a:lnBlToTr>
                      <a:noFill/>
                    </a:lnBlToTr>
                    <a:noFill/>
                  </a:tcPr>
                </a:tc>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0" lang="en-US" altLang="zh-CN" sz="1600" b="0" i="0" u="none" strike="noStrike" cap="none" normalizeH="0" baseline="0" smtClean="0">
                          <a:ln>
                            <a:noFill/>
                          </a:ln>
                          <a:solidFill>
                            <a:schemeClr val="tx1"/>
                          </a:solidFill>
                          <a:effectLst/>
                          <a:latin typeface="Arial" charset="0"/>
                          <a:ea typeface="宋体" charset="-122"/>
                        </a:rPr>
                        <a:t>5</a:t>
                      </a:r>
                      <a:r>
                        <a:rPr kumimoji="0" lang="en-US" sz="1600" b="0" i="0" u="none" strike="noStrike" cap="none" normalizeH="0" baseline="0" smtClean="0">
                          <a:ln>
                            <a:noFill/>
                          </a:ln>
                          <a:solidFill>
                            <a:schemeClr val="tx1"/>
                          </a:solidFill>
                          <a:effectLst/>
                          <a:latin typeface="Arial" charset="0"/>
                        </a:rPr>
                        <a:t>.1</a:t>
                      </a:r>
                    </a:p>
                  </a:txBody>
                  <a:tcPr marT="46937" marB="46937" horzOverflow="overflow">
                    <a:lnL>
                      <a:noFill/>
                    </a:lnL>
                    <a:lnR>
                      <a:noFill/>
                    </a:lnR>
                    <a:lnT>
                      <a:noFill/>
                    </a:lnT>
                    <a:lnB>
                      <a:noFill/>
                    </a:lnB>
                    <a:lnTlToBr>
                      <a:noFill/>
                    </a:lnTlToBr>
                    <a:lnBlToTr>
                      <a:noFill/>
                    </a:lnBlToTr>
                    <a:noFill/>
                  </a:tcPr>
                </a:tc>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0" lang="en-US" altLang="zh-CN" sz="1600" b="0" i="0" u="none" strike="noStrike" cap="none" normalizeH="0" baseline="0" dirty="0" smtClean="0">
                          <a:ln>
                            <a:noFill/>
                          </a:ln>
                          <a:solidFill>
                            <a:schemeClr val="tx1"/>
                          </a:solidFill>
                          <a:effectLst/>
                          <a:latin typeface="Arial" charset="0"/>
                          <a:ea typeface="宋体" charset="-122"/>
                        </a:rPr>
                        <a:t>5.1</a:t>
                      </a:r>
                      <a:endParaRPr kumimoji="0" lang="en-US" sz="1600" b="0" i="0" u="none" strike="noStrike" cap="none" normalizeH="0" baseline="0" dirty="0" smtClean="0">
                        <a:ln>
                          <a:noFill/>
                        </a:ln>
                        <a:solidFill>
                          <a:schemeClr val="tx1"/>
                        </a:solidFill>
                        <a:effectLst/>
                        <a:latin typeface="Arial" charset="0"/>
                      </a:endParaRPr>
                    </a:p>
                  </a:txBody>
                  <a:tcPr marT="46937" marB="46937" horzOverflow="overflow">
                    <a:lnL>
                      <a:noFill/>
                    </a:lnL>
                    <a:lnR>
                      <a:noFill/>
                    </a:lnR>
                    <a:lnT>
                      <a:noFill/>
                    </a:lnT>
                    <a:lnB>
                      <a:noFill/>
                    </a:lnB>
                    <a:lnTlToBr>
                      <a:noFill/>
                    </a:lnTlToBr>
                    <a:lnBlToTr>
                      <a:noFill/>
                    </a:lnBlToTr>
                    <a:noFill/>
                  </a:tcPr>
                </a:tc>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0" lang="en-US" altLang="zh-CN" sz="1600" b="0" i="0" u="none" strike="noStrike" cap="none" normalizeH="0" baseline="0" dirty="0" smtClean="0">
                          <a:ln>
                            <a:noFill/>
                          </a:ln>
                          <a:solidFill>
                            <a:schemeClr val="tx1"/>
                          </a:solidFill>
                          <a:effectLst/>
                          <a:latin typeface="Arial" charset="0"/>
                          <a:ea typeface="宋体" charset="-122"/>
                        </a:rPr>
                        <a:t>5.0</a:t>
                      </a:r>
                      <a:endParaRPr kumimoji="0" lang="en-US" sz="1600" b="0" i="0" u="none" strike="noStrike" cap="none" normalizeH="0" baseline="0" dirty="0" smtClean="0">
                        <a:ln>
                          <a:noFill/>
                        </a:ln>
                        <a:solidFill>
                          <a:schemeClr val="tx1"/>
                        </a:solidFill>
                        <a:effectLst/>
                        <a:latin typeface="Arial" charset="0"/>
                      </a:endParaRPr>
                    </a:p>
                  </a:txBody>
                  <a:tcPr marT="46937" marB="46937" horzOverflow="overflow">
                    <a:lnL>
                      <a:noFill/>
                    </a:lnL>
                    <a:lnR>
                      <a:noFill/>
                    </a:lnR>
                    <a:lnT>
                      <a:noFill/>
                    </a:lnT>
                    <a:lnB>
                      <a:noFill/>
                    </a:lnB>
                    <a:lnTlToBr>
                      <a:noFill/>
                    </a:lnTlToBr>
                    <a:lnBlToTr>
                      <a:noFill/>
                    </a:lnBlToTr>
                    <a:noFill/>
                  </a:tcPr>
                </a:tc>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0" lang="en-US" altLang="zh-CN" sz="1600" b="0" i="0" u="none" strike="noStrike" cap="none" normalizeH="0" baseline="0" dirty="0" smtClean="0">
                          <a:ln>
                            <a:noFill/>
                          </a:ln>
                          <a:solidFill>
                            <a:schemeClr val="tx1"/>
                          </a:solidFill>
                          <a:effectLst/>
                          <a:latin typeface="Arial" charset="0"/>
                          <a:ea typeface="宋体" charset="-122"/>
                        </a:rPr>
                        <a:t>5.0</a:t>
                      </a:r>
                      <a:endParaRPr kumimoji="0" lang="en-US" sz="1600" b="0" i="0" u="none" strike="noStrike" cap="none" normalizeH="0" baseline="0" dirty="0" smtClean="0">
                        <a:ln>
                          <a:noFill/>
                        </a:ln>
                        <a:solidFill>
                          <a:schemeClr val="tx1"/>
                        </a:solidFill>
                        <a:effectLst/>
                        <a:latin typeface="Arial" charset="0"/>
                      </a:endParaRPr>
                    </a:p>
                  </a:txBody>
                  <a:tcPr marT="46937" marB="46937" horzOverflow="overflow">
                    <a:lnL>
                      <a:noFill/>
                    </a:lnL>
                    <a:lnR>
                      <a:noFill/>
                    </a:lnR>
                    <a:lnT>
                      <a:noFill/>
                    </a:lnT>
                    <a:lnB>
                      <a:noFill/>
                    </a:lnB>
                    <a:lnTlToBr>
                      <a:noFill/>
                    </a:lnTlToBr>
                    <a:lnBlToTr>
                      <a:noFill/>
                    </a:lnBlToTr>
                    <a:noFill/>
                  </a:tcPr>
                </a:tc>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0" lang="en-US" altLang="zh-CN" sz="1600" b="0" i="0" u="none" strike="noStrike" cap="none" normalizeH="0" baseline="0" dirty="0" smtClean="0">
                          <a:ln>
                            <a:noFill/>
                          </a:ln>
                          <a:solidFill>
                            <a:schemeClr val="tx1"/>
                          </a:solidFill>
                          <a:effectLst/>
                          <a:latin typeface="Arial" charset="0"/>
                          <a:ea typeface="宋体" charset="-122"/>
                        </a:rPr>
                        <a:t>5.2</a:t>
                      </a:r>
                      <a:endParaRPr kumimoji="0" lang="en-US" sz="1600" b="0" i="0" u="none" strike="noStrike" cap="none" normalizeH="0" baseline="0" dirty="0" smtClean="0">
                        <a:ln>
                          <a:noFill/>
                        </a:ln>
                        <a:solidFill>
                          <a:schemeClr val="tx1"/>
                        </a:solidFill>
                        <a:effectLst/>
                        <a:latin typeface="Arial" charset="0"/>
                      </a:endParaRPr>
                    </a:p>
                  </a:txBody>
                  <a:tcPr marT="46937" marB="46937" horzOverflow="overflow">
                    <a:lnL>
                      <a:noFill/>
                    </a:lnL>
                    <a:lnR>
                      <a:noFill/>
                    </a:lnR>
                    <a:lnT>
                      <a:noFill/>
                    </a:lnT>
                    <a:lnB>
                      <a:noFill/>
                    </a:lnB>
                    <a:lnTlToBr>
                      <a:noFill/>
                    </a:lnTlToBr>
                    <a:lnBlToTr>
                      <a:noFill/>
                    </a:lnBlToTr>
                    <a:noFill/>
                  </a:tcPr>
                </a:tc>
              </a:tr>
              <a:tr h="382994">
                <a:tc>
                  <a:txBody>
                    <a:bodyPr/>
                    <a:lstStyle/>
                    <a:p>
                      <a:pPr marL="0" marR="0" lvl="0" indent="0" algn="l" defTabSz="914400" rtl="0" eaLnBrk="0" fontAlgn="t" latinLnBrk="0" hangingPunct="0">
                        <a:lnSpc>
                          <a:spcPct val="100000"/>
                        </a:lnSpc>
                        <a:spcBef>
                          <a:spcPct val="0"/>
                        </a:spcBef>
                        <a:spcAft>
                          <a:spcPct val="0"/>
                        </a:spcAft>
                        <a:buClrTx/>
                        <a:buSzTx/>
                        <a:buFontTx/>
                        <a:buNone/>
                        <a:tabLst/>
                      </a:pPr>
                      <a:r>
                        <a:rPr kumimoji="0" lang="en-US" sz="1600" b="0" i="0" u="none" strike="noStrike" cap="none" normalizeH="0" baseline="0" smtClean="0">
                          <a:ln>
                            <a:noFill/>
                          </a:ln>
                          <a:solidFill>
                            <a:srgbClr val="FFFFFF"/>
                          </a:solidFill>
                          <a:effectLst/>
                          <a:latin typeface="Arial" charset="0"/>
                          <a:cs typeface="Arial" charset="0"/>
                        </a:rPr>
                        <a:t>Bipolar  disorder</a:t>
                      </a:r>
                      <a:endParaRPr kumimoji="0" lang="en-US" sz="1600" b="0" i="0" u="none" strike="noStrike" cap="none" normalizeH="0" baseline="0" smtClean="0">
                        <a:ln>
                          <a:noFill/>
                        </a:ln>
                        <a:solidFill>
                          <a:schemeClr val="tx1"/>
                        </a:solidFill>
                        <a:effectLst/>
                        <a:latin typeface="Arial" charset="0"/>
                      </a:endParaRPr>
                    </a:p>
                  </a:txBody>
                  <a:tcPr marT="46937" marB="46937" horzOverflow="overflow">
                    <a:lnL>
                      <a:noFill/>
                    </a:lnL>
                    <a:lnR>
                      <a:noFill/>
                    </a:lnR>
                    <a:lnT>
                      <a:noFill/>
                    </a:lnT>
                    <a:lnB>
                      <a:noFill/>
                    </a:lnB>
                    <a:lnTlToBr>
                      <a:noFill/>
                    </a:lnTlToBr>
                    <a:lnBlToTr>
                      <a:noFill/>
                    </a:lnBlToTr>
                    <a:noFill/>
                  </a:tcPr>
                </a:tc>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0" lang="en-US" sz="1800" b="1" i="0" u="none" strike="noStrike" cap="none" normalizeH="0" baseline="0" dirty="0" smtClean="0">
                          <a:ln>
                            <a:noFill/>
                          </a:ln>
                          <a:solidFill>
                            <a:schemeClr val="tx2"/>
                          </a:solidFill>
                          <a:effectLst/>
                          <a:latin typeface="Arial" charset="0"/>
                        </a:rPr>
                        <a:t>13.</a:t>
                      </a:r>
                      <a:r>
                        <a:rPr kumimoji="0" lang="en-US" altLang="zh-CN" sz="1800" b="1" i="0" u="none" strike="noStrike" cap="none" normalizeH="0" baseline="0" dirty="0" smtClean="0">
                          <a:ln>
                            <a:noFill/>
                          </a:ln>
                          <a:solidFill>
                            <a:schemeClr val="tx2"/>
                          </a:solidFill>
                          <a:effectLst/>
                          <a:latin typeface="Arial" charset="0"/>
                          <a:ea typeface="宋体" charset="-122"/>
                        </a:rPr>
                        <a:t>9</a:t>
                      </a:r>
                      <a:endParaRPr kumimoji="0" lang="en-US" sz="1800" b="1" i="0" u="none" strike="noStrike" cap="none" normalizeH="0" baseline="0" dirty="0" smtClean="0">
                        <a:ln>
                          <a:noFill/>
                        </a:ln>
                        <a:solidFill>
                          <a:schemeClr val="tx2"/>
                        </a:solidFill>
                        <a:effectLst/>
                        <a:latin typeface="Arial" charset="0"/>
                      </a:endParaRPr>
                    </a:p>
                  </a:txBody>
                  <a:tcPr marT="46937" marB="46937" horzOverflow="overflow">
                    <a:lnL>
                      <a:noFill/>
                    </a:lnL>
                    <a:lnR>
                      <a:noFill/>
                    </a:lnR>
                    <a:lnT>
                      <a:noFill/>
                    </a:lnT>
                    <a:lnB>
                      <a:noFill/>
                    </a:lnB>
                    <a:lnTlToBr>
                      <a:noFill/>
                    </a:lnTlToBr>
                    <a:lnBlToTr>
                      <a:noFill/>
                    </a:lnBlToTr>
                    <a:noFill/>
                  </a:tcPr>
                </a:tc>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0" lang="en-US" sz="1800" b="1" i="0" u="none" strike="noStrike" cap="none" normalizeH="0" baseline="0" dirty="0" smtClean="0">
                          <a:ln>
                            <a:noFill/>
                          </a:ln>
                          <a:solidFill>
                            <a:schemeClr val="tx2"/>
                          </a:solidFill>
                          <a:effectLst/>
                          <a:latin typeface="Arial" charset="0"/>
                        </a:rPr>
                        <a:t>14.</a:t>
                      </a:r>
                      <a:r>
                        <a:rPr kumimoji="0" lang="en-US" sz="1800" b="1" i="0" u="none" strike="noStrike" cap="none" normalizeH="0" baseline="0" dirty="0" smtClean="0">
                          <a:ln>
                            <a:noFill/>
                          </a:ln>
                          <a:solidFill>
                            <a:schemeClr val="tx2"/>
                          </a:solidFill>
                          <a:effectLst/>
                          <a:latin typeface="Arial" charset="0"/>
                          <a:ea typeface="宋体" charset="-122"/>
                        </a:rPr>
                        <a:t>5</a:t>
                      </a:r>
                      <a:endParaRPr kumimoji="0" lang="en-US" sz="1800" b="1" i="0" u="none" strike="noStrike" cap="none" normalizeH="0" baseline="0" dirty="0" smtClean="0">
                        <a:ln>
                          <a:noFill/>
                        </a:ln>
                        <a:solidFill>
                          <a:schemeClr val="tx2"/>
                        </a:solidFill>
                        <a:effectLst/>
                        <a:latin typeface="Arial" charset="0"/>
                      </a:endParaRPr>
                    </a:p>
                  </a:txBody>
                  <a:tcPr marT="46937" marB="46937" horzOverflow="overflow">
                    <a:lnL>
                      <a:noFill/>
                    </a:lnL>
                    <a:lnR>
                      <a:noFill/>
                    </a:lnR>
                    <a:lnT>
                      <a:noFill/>
                    </a:lnT>
                    <a:lnB>
                      <a:noFill/>
                    </a:lnB>
                    <a:lnTlToBr>
                      <a:noFill/>
                    </a:lnTlToBr>
                    <a:lnBlToTr>
                      <a:noFill/>
                    </a:lnBlToTr>
                    <a:noFill/>
                  </a:tcPr>
                </a:tc>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0" lang="en-US" sz="1800" b="1" i="0" u="none" strike="noStrike" cap="none" normalizeH="0" baseline="0" dirty="0" smtClean="0">
                          <a:ln>
                            <a:noFill/>
                          </a:ln>
                          <a:solidFill>
                            <a:schemeClr val="tx2"/>
                          </a:solidFill>
                          <a:effectLst/>
                          <a:latin typeface="Arial" charset="0"/>
                        </a:rPr>
                        <a:t>1</a:t>
                      </a:r>
                      <a:r>
                        <a:rPr kumimoji="0" lang="en-US" altLang="zh-CN" sz="1800" b="1" i="0" u="none" strike="noStrike" cap="none" normalizeH="0" baseline="0" dirty="0" smtClean="0">
                          <a:ln>
                            <a:noFill/>
                          </a:ln>
                          <a:solidFill>
                            <a:schemeClr val="tx2"/>
                          </a:solidFill>
                          <a:effectLst/>
                          <a:latin typeface="Arial" charset="0"/>
                          <a:ea typeface="宋体" charset="-122"/>
                        </a:rPr>
                        <a:t>5.1</a:t>
                      </a:r>
                      <a:endParaRPr kumimoji="0" lang="en-US" sz="1800" b="1" i="0" u="none" strike="noStrike" cap="none" normalizeH="0" baseline="0" dirty="0" smtClean="0">
                        <a:ln>
                          <a:noFill/>
                        </a:ln>
                        <a:solidFill>
                          <a:schemeClr val="tx2"/>
                        </a:solidFill>
                        <a:effectLst/>
                        <a:latin typeface="Arial" charset="0"/>
                      </a:endParaRPr>
                    </a:p>
                  </a:txBody>
                  <a:tcPr marT="46937" marB="46937" horzOverflow="overflow">
                    <a:lnL>
                      <a:noFill/>
                    </a:lnL>
                    <a:lnR>
                      <a:noFill/>
                    </a:lnR>
                    <a:lnT>
                      <a:noFill/>
                    </a:lnT>
                    <a:lnB>
                      <a:noFill/>
                    </a:lnB>
                    <a:lnTlToBr>
                      <a:noFill/>
                    </a:lnTlToBr>
                    <a:lnBlToTr>
                      <a:noFill/>
                    </a:lnBlToTr>
                    <a:noFill/>
                  </a:tcPr>
                </a:tc>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0" lang="en-US" sz="1800" b="1" i="0" u="none" strike="noStrike" cap="none" normalizeH="0" baseline="0" dirty="0" smtClean="0">
                          <a:ln>
                            <a:noFill/>
                          </a:ln>
                          <a:solidFill>
                            <a:schemeClr val="tx2"/>
                          </a:solidFill>
                          <a:effectLst/>
                          <a:latin typeface="Arial" charset="0"/>
                        </a:rPr>
                        <a:t>16.</a:t>
                      </a:r>
                      <a:r>
                        <a:rPr kumimoji="0" lang="en-US" sz="1800" b="1" i="0" u="none" strike="noStrike" cap="none" normalizeH="0" baseline="0" dirty="0" smtClean="0">
                          <a:ln>
                            <a:noFill/>
                          </a:ln>
                          <a:solidFill>
                            <a:schemeClr val="tx2"/>
                          </a:solidFill>
                          <a:effectLst/>
                          <a:latin typeface="Arial" charset="0"/>
                          <a:ea typeface="宋体" charset="-122"/>
                        </a:rPr>
                        <a:t>7</a:t>
                      </a:r>
                      <a:endParaRPr kumimoji="0" lang="en-US" sz="1800" b="1" i="0" u="none" strike="noStrike" cap="none" normalizeH="0" baseline="0" dirty="0" smtClean="0">
                        <a:ln>
                          <a:noFill/>
                        </a:ln>
                        <a:solidFill>
                          <a:schemeClr val="tx2"/>
                        </a:solidFill>
                        <a:effectLst/>
                        <a:latin typeface="Arial" charset="0"/>
                      </a:endParaRPr>
                    </a:p>
                  </a:txBody>
                  <a:tcPr marT="46937" marB="46937" horzOverflow="overflow">
                    <a:lnL>
                      <a:noFill/>
                    </a:lnL>
                    <a:lnR>
                      <a:noFill/>
                    </a:lnR>
                    <a:lnT>
                      <a:noFill/>
                    </a:lnT>
                    <a:lnB>
                      <a:noFill/>
                    </a:lnB>
                    <a:lnTlToBr>
                      <a:noFill/>
                    </a:lnTlToBr>
                    <a:lnBlToTr>
                      <a:noFill/>
                    </a:lnBlToTr>
                    <a:noFill/>
                  </a:tcPr>
                </a:tc>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0" lang="en-US" sz="1800" b="1" i="0" u="none" strike="noStrike" cap="none" normalizeH="0" baseline="0" dirty="0" smtClean="0">
                          <a:ln>
                            <a:noFill/>
                          </a:ln>
                          <a:solidFill>
                            <a:schemeClr val="tx2"/>
                          </a:solidFill>
                          <a:effectLst/>
                          <a:latin typeface="Arial" charset="0"/>
                        </a:rPr>
                        <a:t>1</a:t>
                      </a:r>
                      <a:r>
                        <a:rPr kumimoji="0" lang="en-US" altLang="zh-CN" sz="1800" b="1" i="0" u="none" strike="noStrike" cap="none" normalizeH="0" baseline="0" dirty="0" smtClean="0">
                          <a:ln>
                            <a:noFill/>
                          </a:ln>
                          <a:solidFill>
                            <a:schemeClr val="tx2"/>
                          </a:solidFill>
                          <a:effectLst/>
                          <a:latin typeface="Arial" charset="0"/>
                          <a:ea typeface="宋体" charset="-122"/>
                        </a:rPr>
                        <a:t>8.0</a:t>
                      </a:r>
                      <a:endParaRPr kumimoji="0" lang="en-US" sz="1800" b="1" i="0" u="none" strike="noStrike" cap="none" normalizeH="0" baseline="0" dirty="0" smtClean="0">
                        <a:ln>
                          <a:noFill/>
                        </a:ln>
                        <a:solidFill>
                          <a:schemeClr val="tx2"/>
                        </a:solidFill>
                        <a:effectLst/>
                        <a:latin typeface="Arial" charset="0"/>
                      </a:endParaRPr>
                    </a:p>
                  </a:txBody>
                  <a:tcPr marT="46937" marB="46937" horzOverflow="overflow">
                    <a:lnL>
                      <a:noFill/>
                    </a:lnL>
                    <a:lnR>
                      <a:noFill/>
                    </a:lnR>
                    <a:lnT>
                      <a:noFill/>
                    </a:lnT>
                    <a:lnB>
                      <a:noFill/>
                    </a:lnB>
                    <a:lnTlToBr>
                      <a:noFill/>
                    </a:lnTlToBr>
                    <a:lnBlToTr>
                      <a:noFill/>
                    </a:lnBlToTr>
                    <a:noFill/>
                  </a:tcPr>
                </a:tc>
              </a:tr>
              <a:tr h="382994">
                <a:tc>
                  <a:txBody>
                    <a:bodyPr/>
                    <a:lstStyle/>
                    <a:p>
                      <a:pPr marL="0" marR="0" lvl="0" indent="0" algn="l" defTabSz="914400" rtl="0" eaLnBrk="0" fontAlgn="t" latinLnBrk="0" hangingPunct="0">
                        <a:lnSpc>
                          <a:spcPct val="100000"/>
                        </a:lnSpc>
                        <a:spcBef>
                          <a:spcPct val="0"/>
                        </a:spcBef>
                        <a:spcAft>
                          <a:spcPct val="0"/>
                        </a:spcAft>
                        <a:buClrTx/>
                        <a:buSzTx/>
                        <a:buFontTx/>
                        <a:buNone/>
                        <a:tabLst/>
                      </a:pPr>
                      <a:r>
                        <a:rPr kumimoji="0" lang="en-US" sz="1600" b="0" i="0" u="none" strike="noStrike" cap="none" normalizeH="0" baseline="0" smtClean="0">
                          <a:ln>
                            <a:noFill/>
                          </a:ln>
                          <a:solidFill>
                            <a:srgbClr val="FFFFFF"/>
                          </a:solidFill>
                          <a:effectLst/>
                          <a:latin typeface="Arial" charset="0"/>
                          <a:cs typeface="Arial" charset="0"/>
                        </a:rPr>
                        <a:t>Conduct disorder/DBD (No ADHD)</a:t>
                      </a:r>
                      <a:endParaRPr kumimoji="0" lang="en-US" sz="1600" b="0" i="0" u="none" strike="noStrike" cap="none" normalizeH="0" baseline="0" smtClean="0">
                        <a:ln>
                          <a:noFill/>
                        </a:ln>
                        <a:solidFill>
                          <a:schemeClr val="tx1"/>
                        </a:solidFill>
                        <a:effectLst/>
                        <a:latin typeface="Arial" charset="0"/>
                      </a:endParaRPr>
                    </a:p>
                  </a:txBody>
                  <a:tcPr marT="46937" marB="46937" horzOverflow="overflow">
                    <a:lnL>
                      <a:noFill/>
                    </a:lnL>
                    <a:lnR>
                      <a:noFill/>
                    </a:lnR>
                    <a:lnT>
                      <a:noFill/>
                    </a:lnT>
                    <a:lnB>
                      <a:noFill/>
                    </a:lnB>
                    <a:lnTlToBr>
                      <a:noFill/>
                    </a:lnTlToBr>
                    <a:lnBlToTr>
                      <a:noFill/>
                    </a:lnBlToTr>
                    <a:noFill/>
                  </a:tcPr>
                </a:tc>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0" lang="en-US" sz="1800" b="1" i="0" u="none" strike="noStrike" cap="none" normalizeH="0" baseline="0" dirty="0" smtClean="0">
                          <a:ln>
                            <a:noFill/>
                          </a:ln>
                          <a:solidFill>
                            <a:schemeClr val="tx2"/>
                          </a:solidFill>
                          <a:effectLst/>
                          <a:latin typeface="Arial" charset="0"/>
                        </a:rPr>
                        <a:t>1</a:t>
                      </a:r>
                      <a:r>
                        <a:rPr kumimoji="0" lang="en-US" altLang="zh-CN" sz="1800" b="1" i="0" u="none" strike="noStrike" cap="none" normalizeH="0" baseline="0" dirty="0" smtClean="0">
                          <a:ln>
                            <a:noFill/>
                          </a:ln>
                          <a:solidFill>
                            <a:schemeClr val="tx2"/>
                          </a:solidFill>
                          <a:effectLst/>
                          <a:latin typeface="Arial" charset="0"/>
                          <a:ea typeface="宋体" charset="-122"/>
                        </a:rPr>
                        <a:t>1.6</a:t>
                      </a:r>
                      <a:endParaRPr kumimoji="0" lang="en-US" sz="1800" b="1" i="0" u="none" strike="noStrike" cap="none" normalizeH="0" baseline="0" dirty="0" smtClean="0">
                        <a:ln>
                          <a:noFill/>
                        </a:ln>
                        <a:solidFill>
                          <a:schemeClr val="tx2"/>
                        </a:solidFill>
                        <a:effectLst/>
                        <a:latin typeface="Arial" charset="0"/>
                      </a:endParaRPr>
                    </a:p>
                  </a:txBody>
                  <a:tcPr marT="46937" marB="46937" horzOverflow="overflow">
                    <a:lnL>
                      <a:noFill/>
                    </a:lnL>
                    <a:lnR>
                      <a:noFill/>
                    </a:lnR>
                    <a:lnT>
                      <a:noFill/>
                    </a:lnT>
                    <a:lnB>
                      <a:noFill/>
                    </a:lnB>
                    <a:lnTlToBr>
                      <a:noFill/>
                    </a:lnTlToBr>
                    <a:lnBlToTr>
                      <a:noFill/>
                    </a:lnBlToTr>
                    <a:noFill/>
                  </a:tcPr>
                </a:tc>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0" lang="en-US" sz="1800" b="1" i="0" u="none" strike="noStrike" cap="none" normalizeH="0" baseline="0" dirty="0" smtClean="0">
                          <a:ln>
                            <a:noFill/>
                          </a:ln>
                          <a:solidFill>
                            <a:schemeClr val="tx2"/>
                          </a:solidFill>
                          <a:effectLst/>
                          <a:latin typeface="Arial" charset="0"/>
                        </a:rPr>
                        <a:t>1</a:t>
                      </a:r>
                      <a:r>
                        <a:rPr kumimoji="0" lang="en-US" altLang="zh-CN" sz="1800" b="1" i="0" u="none" strike="noStrike" cap="none" normalizeH="0" baseline="0" dirty="0" smtClean="0">
                          <a:ln>
                            <a:noFill/>
                          </a:ln>
                          <a:solidFill>
                            <a:schemeClr val="tx2"/>
                          </a:solidFill>
                          <a:effectLst/>
                          <a:latin typeface="Arial" charset="0"/>
                          <a:ea typeface="宋体" charset="-122"/>
                        </a:rPr>
                        <a:t>1.2</a:t>
                      </a:r>
                      <a:endParaRPr kumimoji="0" lang="en-US" sz="1800" b="1" i="0" u="none" strike="noStrike" cap="none" normalizeH="0" baseline="0" dirty="0" smtClean="0">
                        <a:ln>
                          <a:noFill/>
                        </a:ln>
                        <a:solidFill>
                          <a:schemeClr val="tx2"/>
                        </a:solidFill>
                        <a:effectLst/>
                        <a:latin typeface="Arial" charset="0"/>
                      </a:endParaRPr>
                    </a:p>
                  </a:txBody>
                  <a:tcPr marT="46937" marB="46937" horzOverflow="overflow">
                    <a:lnL>
                      <a:noFill/>
                    </a:lnL>
                    <a:lnR>
                      <a:noFill/>
                    </a:lnR>
                    <a:lnT>
                      <a:noFill/>
                    </a:lnT>
                    <a:lnB>
                      <a:noFill/>
                    </a:lnB>
                    <a:lnTlToBr>
                      <a:noFill/>
                    </a:lnTlToBr>
                    <a:lnBlToTr>
                      <a:noFill/>
                    </a:lnBlToTr>
                    <a:noFill/>
                  </a:tcPr>
                </a:tc>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0" lang="en-US" altLang="zh-CN" sz="1800" b="1" i="0" u="none" strike="noStrike" cap="none" normalizeH="0" baseline="0" dirty="0" smtClean="0">
                          <a:ln>
                            <a:noFill/>
                          </a:ln>
                          <a:solidFill>
                            <a:schemeClr val="tx2"/>
                          </a:solidFill>
                          <a:effectLst/>
                          <a:latin typeface="Arial" charset="0"/>
                          <a:ea typeface="宋体" charset="-122"/>
                        </a:rPr>
                        <a:t>10.3</a:t>
                      </a:r>
                      <a:endParaRPr kumimoji="0" lang="en-US" sz="1800" b="1" i="0" u="none" strike="noStrike" cap="none" normalizeH="0" baseline="0" dirty="0" smtClean="0">
                        <a:ln>
                          <a:noFill/>
                        </a:ln>
                        <a:solidFill>
                          <a:schemeClr val="tx2"/>
                        </a:solidFill>
                        <a:effectLst/>
                        <a:latin typeface="Arial" charset="0"/>
                      </a:endParaRPr>
                    </a:p>
                  </a:txBody>
                  <a:tcPr marT="46937" marB="46937" horzOverflow="overflow">
                    <a:lnL>
                      <a:noFill/>
                    </a:lnL>
                    <a:lnR>
                      <a:noFill/>
                    </a:lnR>
                    <a:lnT>
                      <a:noFill/>
                    </a:lnT>
                    <a:lnB>
                      <a:noFill/>
                    </a:lnB>
                    <a:lnTlToBr>
                      <a:noFill/>
                    </a:lnTlToBr>
                    <a:lnBlToTr>
                      <a:noFill/>
                    </a:lnBlToTr>
                    <a:noFill/>
                  </a:tcPr>
                </a:tc>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0" lang="en-US" sz="1800" b="1" i="0" u="none" strike="noStrike" cap="none" normalizeH="0" baseline="0" dirty="0" smtClean="0">
                          <a:ln>
                            <a:noFill/>
                          </a:ln>
                          <a:solidFill>
                            <a:schemeClr val="tx2"/>
                          </a:solidFill>
                          <a:effectLst/>
                          <a:latin typeface="Arial" charset="0"/>
                        </a:rPr>
                        <a:t>9.8</a:t>
                      </a:r>
                    </a:p>
                  </a:txBody>
                  <a:tcPr marT="46937" marB="46937" horzOverflow="overflow">
                    <a:lnL>
                      <a:noFill/>
                    </a:lnL>
                    <a:lnR>
                      <a:noFill/>
                    </a:lnR>
                    <a:lnT>
                      <a:noFill/>
                    </a:lnT>
                    <a:lnB>
                      <a:noFill/>
                    </a:lnB>
                    <a:lnTlToBr>
                      <a:noFill/>
                    </a:lnTlToBr>
                    <a:lnBlToTr>
                      <a:noFill/>
                    </a:lnBlToTr>
                    <a:noFill/>
                  </a:tcPr>
                </a:tc>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0" lang="en-US" sz="1800" b="1" i="0" u="none" strike="noStrike" cap="none" normalizeH="0" baseline="0" dirty="0" smtClean="0">
                          <a:ln>
                            <a:noFill/>
                          </a:ln>
                          <a:solidFill>
                            <a:schemeClr val="tx2"/>
                          </a:solidFill>
                          <a:effectLst/>
                          <a:latin typeface="Arial" charset="0"/>
                        </a:rPr>
                        <a:t>9.6</a:t>
                      </a:r>
                    </a:p>
                  </a:txBody>
                  <a:tcPr marT="46937" marB="46937" horzOverflow="overflow">
                    <a:lnL>
                      <a:noFill/>
                    </a:lnL>
                    <a:lnR>
                      <a:noFill/>
                    </a:lnR>
                    <a:lnT>
                      <a:noFill/>
                    </a:lnT>
                    <a:lnB>
                      <a:noFill/>
                    </a:lnB>
                    <a:lnTlToBr>
                      <a:noFill/>
                    </a:lnTlToBr>
                    <a:lnBlToTr>
                      <a:noFill/>
                    </a:lnBlToTr>
                    <a:noFill/>
                  </a:tcPr>
                </a:tc>
              </a:tr>
              <a:tr h="423738">
                <a:tc>
                  <a:txBody>
                    <a:bodyPr/>
                    <a:lstStyle/>
                    <a:p>
                      <a:pPr marL="0" marR="0" lvl="0" indent="0" algn="l" defTabSz="914400" rtl="0" eaLnBrk="0" fontAlgn="t" latinLnBrk="0" hangingPunct="0">
                        <a:lnSpc>
                          <a:spcPct val="100000"/>
                        </a:lnSpc>
                        <a:spcBef>
                          <a:spcPct val="0"/>
                        </a:spcBef>
                        <a:spcAft>
                          <a:spcPct val="0"/>
                        </a:spcAft>
                        <a:buClrTx/>
                        <a:buSzTx/>
                        <a:buFontTx/>
                        <a:buNone/>
                        <a:tabLst/>
                      </a:pPr>
                      <a:r>
                        <a:rPr kumimoji="0" lang="en-US" sz="1600" b="0" i="0" u="none" strike="noStrike" cap="none" normalizeH="0" baseline="0" smtClean="0">
                          <a:ln>
                            <a:noFill/>
                          </a:ln>
                          <a:solidFill>
                            <a:srgbClr val="FFFFFF"/>
                          </a:solidFill>
                          <a:effectLst/>
                          <a:latin typeface="Arial" charset="0"/>
                          <a:cs typeface="Arial" charset="0"/>
                        </a:rPr>
                        <a:t>Conduct disorder/DBD AND ADHD</a:t>
                      </a:r>
                      <a:endParaRPr kumimoji="0" lang="en-US" sz="1600" b="0" i="0" u="none" strike="noStrike" cap="none" normalizeH="0" baseline="0" smtClean="0">
                        <a:ln>
                          <a:noFill/>
                        </a:ln>
                        <a:solidFill>
                          <a:schemeClr val="tx1"/>
                        </a:solidFill>
                        <a:effectLst/>
                        <a:latin typeface="Arial" charset="0"/>
                      </a:endParaRPr>
                    </a:p>
                  </a:txBody>
                  <a:tcPr marT="46937" marB="46937" horzOverflow="overflow">
                    <a:lnL>
                      <a:noFill/>
                    </a:lnL>
                    <a:lnR>
                      <a:noFill/>
                    </a:lnR>
                    <a:lnT>
                      <a:noFill/>
                    </a:lnT>
                    <a:lnB>
                      <a:noFill/>
                    </a:lnB>
                    <a:lnTlToBr>
                      <a:noFill/>
                    </a:lnTlToBr>
                    <a:lnBlToTr>
                      <a:noFill/>
                    </a:lnBlToTr>
                    <a:noFill/>
                  </a:tcPr>
                </a:tc>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0" lang="en-US" sz="1800" b="1" i="0" u="none" strike="noStrike" cap="none" normalizeH="0" baseline="0" dirty="0" smtClean="0">
                          <a:ln>
                            <a:noFill/>
                          </a:ln>
                          <a:solidFill>
                            <a:schemeClr val="tx2"/>
                          </a:solidFill>
                          <a:effectLst/>
                          <a:latin typeface="Arial" charset="0"/>
                        </a:rPr>
                        <a:t>10.</a:t>
                      </a:r>
                      <a:r>
                        <a:rPr kumimoji="0" lang="en-US" altLang="zh-CN" sz="1800" b="1" i="0" u="none" strike="noStrike" cap="none" normalizeH="0" baseline="0" dirty="0" smtClean="0">
                          <a:ln>
                            <a:noFill/>
                          </a:ln>
                          <a:solidFill>
                            <a:schemeClr val="tx2"/>
                          </a:solidFill>
                          <a:effectLst/>
                          <a:latin typeface="Arial" charset="0"/>
                          <a:ea typeface="宋体" charset="-122"/>
                        </a:rPr>
                        <a:t>7</a:t>
                      </a:r>
                      <a:endParaRPr kumimoji="0" lang="en-US" sz="1800" b="1" i="0" u="none" strike="noStrike" cap="none" normalizeH="0" baseline="0" dirty="0" smtClean="0">
                        <a:ln>
                          <a:noFill/>
                        </a:ln>
                        <a:solidFill>
                          <a:schemeClr val="tx2"/>
                        </a:solidFill>
                        <a:effectLst/>
                        <a:latin typeface="Arial" charset="0"/>
                      </a:endParaRPr>
                    </a:p>
                  </a:txBody>
                  <a:tcPr marT="46937" marB="46937" horzOverflow="overflow">
                    <a:lnL>
                      <a:noFill/>
                    </a:lnL>
                    <a:lnR>
                      <a:noFill/>
                    </a:lnR>
                    <a:lnT>
                      <a:noFill/>
                    </a:lnT>
                    <a:lnB>
                      <a:noFill/>
                    </a:lnB>
                    <a:lnTlToBr>
                      <a:noFill/>
                    </a:lnTlToBr>
                    <a:lnBlToTr>
                      <a:noFill/>
                    </a:lnBlToTr>
                    <a:noFill/>
                  </a:tcPr>
                </a:tc>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0" lang="en-US" altLang="zh-CN" sz="1800" b="1" i="0" u="none" strike="noStrike" cap="none" normalizeH="0" baseline="0" dirty="0" smtClean="0">
                          <a:ln>
                            <a:noFill/>
                          </a:ln>
                          <a:solidFill>
                            <a:schemeClr val="tx2"/>
                          </a:solidFill>
                          <a:effectLst/>
                          <a:latin typeface="Arial" charset="0"/>
                          <a:ea typeface="宋体" charset="-122"/>
                        </a:rPr>
                        <a:t>10.3</a:t>
                      </a:r>
                      <a:endParaRPr kumimoji="0" lang="en-US" sz="1800" b="1" i="0" u="none" strike="noStrike" cap="none" normalizeH="0" baseline="0" dirty="0" smtClean="0">
                        <a:ln>
                          <a:noFill/>
                        </a:ln>
                        <a:solidFill>
                          <a:schemeClr val="tx2"/>
                        </a:solidFill>
                        <a:effectLst/>
                        <a:latin typeface="Arial" charset="0"/>
                      </a:endParaRPr>
                    </a:p>
                  </a:txBody>
                  <a:tcPr marT="46937" marB="46937" horzOverflow="overflow">
                    <a:lnL>
                      <a:noFill/>
                    </a:lnL>
                    <a:lnR>
                      <a:noFill/>
                    </a:lnR>
                    <a:lnT>
                      <a:noFill/>
                    </a:lnT>
                    <a:lnB>
                      <a:noFill/>
                    </a:lnB>
                    <a:lnTlToBr>
                      <a:noFill/>
                    </a:lnTlToBr>
                    <a:lnBlToTr>
                      <a:noFill/>
                    </a:lnBlToTr>
                    <a:noFill/>
                  </a:tcPr>
                </a:tc>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0" lang="en-US" sz="1800" b="1" i="0" u="none" strike="noStrike" cap="none" normalizeH="0" baseline="0" dirty="0" smtClean="0">
                          <a:ln>
                            <a:noFill/>
                          </a:ln>
                          <a:solidFill>
                            <a:schemeClr val="tx2"/>
                          </a:solidFill>
                          <a:effectLst/>
                          <a:latin typeface="Arial" charset="0"/>
                        </a:rPr>
                        <a:t>9.</a:t>
                      </a:r>
                      <a:r>
                        <a:rPr kumimoji="0" lang="en-US" sz="1800" b="1" i="0" u="none" strike="noStrike" cap="none" normalizeH="0" baseline="0" dirty="0" smtClean="0">
                          <a:ln>
                            <a:noFill/>
                          </a:ln>
                          <a:solidFill>
                            <a:schemeClr val="tx2"/>
                          </a:solidFill>
                          <a:effectLst/>
                          <a:latin typeface="Arial" charset="0"/>
                          <a:ea typeface="宋体" charset="-122"/>
                        </a:rPr>
                        <a:t>7</a:t>
                      </a:r>
                      <a:endParaRPr kumimoji="0" lang="en-US" sz="1800" b="1" i="0" u="none" strike="noStrike" cap="none" normalizeH="0" baseline="0" dirty="0" smtClean="0">
                        <a:ln>
                          <a:noFill/>
                        </a:ln>
                        <a:solidFill>
                          <a:schemeClr val="tx2"/>
                        </a:solidFill>
                        <a:effectLst/>
                        <a:latin typeface="Arial" charset="0"/>
                      </a:endParaRPr>
                    </a:p>
                  </a:txBody>
                  <a:tcPr marT="46937" marB="46937" horzOverflow="overflow">
                    <a:lnL>
                      <a:noFill/>
                    </a:lnL>
                    <a:lnR>
                      <a:noFill/>
                    </a:lnR>
                    <a:lnT>
                      <a:noFill/>
                    </a:lnT>
                    <a:lnB>
                      <a:noFill/>
                    </a:lnB>
                    <a:lnTlToBr>
                      <a:noFill/>
                    </a:lnTlToBr>
                    <a:lnBlToTr>
                      <a:noFill/>
                    </a:lnBlToTr>
                    <a:noFill/>
                  </a:tcPr>
                </a:tc>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0" lang="en-US" sz="1800" b="1" i="0" u="none" strike="noStrike" cap="none" normalizeH="0" baseline="0" dirty="0" smtClean="0">
                          <a:ln>
                            <a:noFill/>
                          </a:ln>
                          <a:solidFill>
                            <a:schemeClr val="tx2"/>
                          </a:solidFill>
                          <a:effectLst/>
                          <a:latin typeface="Arial" charset="0"/>
                        </a:rPr>
                        <a:t>9.</a:t>
                      </a:r>
                      <a:r>
                        <a:rPr kumimoji="0" lang="en-US" altLang="zh-CN" sz="1800" b="1" i="0" u="none" strike="noStrike" cap="none" normalizeH="0" baseline="0" dirty="0" smtClean="0">
                          <a:ln>
                            <a:noFill/>
                          </a:ln>
                          <a:solidFill>
                            <a:schemeClr val="tx2"/>
                          </a:solidFill>
                          <a:effectLst/>
                          <a:latin typeface="Arial" charset="0"/>
                          <a:ea typeface="宋体" charset="-122"/>
                        </a:rPr>
                        <a:t>7</a:t>
                      </a:r>
                      <a:endParaRPr kumimoji="0" lang="en-US" sz="1800" b="1" i="0" u="none" strike="noStrike" cap="none" normalizeH="0" baseline="0" dirty="0" smtClean="0">
                        <a:ln>
                          <a:noFill/>
                        </a:ln>
                        <a:solidFill>
                          <a:schemeClr val="tx2"/>
                        </a:solidFill>
                        <a:effectLst/>
                        <a:latin typeface="Arial" charset="0"/>
                      </a:endParaRPr>
                    </a:p>
                  </a:txBody>
                  <a:tcPr marT="46937" marB="46937" horzOverflow="overflow">
                    <a:lnL>
                      <a:noFill/>
                    </a:lnL>
                    <a:lnR>
                      <a:noFill/>
                    </a:lnR>
                    <a:lnT>
                      <a:noFill/>
                    </a:lnT>
                    <a:lnB>
                      <a:noFill/>
                    </a:lnB>
                    <a:lnTlToBr>
                      <a:noFill/>
                    </a:lnTlToBr>
                    <a:lnBlToTr>
                      <a:noFill/>
                    </a:lnBlToTr>
                    <a:noFill/>
                  </a:tcPr>
                </a:tc>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0" lang="en-US" sz="1800" b="1" i="0" u="none" strike="noStrike" cap="none" normalizeH="0" baseline="0" dirty="0" smtClean="0">
                          <a:ln>
                            <a:noFill/>
                          </a:ln>
                          <a:solidFill>
                            <a:schemeClr val="tx2"/>
                          </a:solidFill>
                          <a:effectLst/>
                          <a:latin typeface="Arial" charset="0"/>
                        </a:rPr>
                        <a:t>9.</a:t>
                      </a:r>
                      <a:r>
                        <a:rPr kumimoji="0" lang="en-US" sz="1800" b="1" i="0" u="none" strike="noStrike" cap="none" normalizeH="0" baseline="0" dirty="0" smtClean="0">
                          <a:ln>
                            <a:noFill/>
                          </a:ln>
                          <a:solidFill>
                            <a:schemeClr val="tx2"/>
                          </a:solidFill>
                          <a:effectLst/>
                          <a:latin typeface="Arial" charset="0"/>
                          <a:ea typeface="宋体" charset="-122"/>
                        </a:rPr>
                        <a:t>9</a:t>
                      </a:r>
                      <a:endParaRPr kumimoji="0" lang="en-US" sz="1800" b="1" i="0" u="none" strike="noStrike" cap="none" normalizeH="0" baseline="0" dirty="0" smtClean="0">
                        <a:ln>
                          <a:noFill/>
                        </a:ln>
                        <a:solidFill>
                          <a:schemeClr val="tx2"/>
                        </a:solidFill>
                        <a:effectLst/>
                        <a:latin typeface="Arial" charset="0"/>
                      </a:endParaRPr>
                    </a:p>
                  </a:txBody>
                  <a:tcPr marT="46937" marB="46937" horzOverflow="overflow">
                    <a:lnL>
                      <a:noFill/>
                    </a:lnL>
                    <a:lnR>
                      <a:noFill/>
                    </a:lnR>
                    <a:lnT>
                      <a:noFill/>
                    </a:lnT>
                    <a:lnB>
                      <a:noFill/>
                    </a:lnB>
                    <a:lnTlToBr>
                      <a:noFill/>
                    </a:lnTlToBr>
                    <a:lnBlToTr>
                      <a:noFill/>
                    </a:lnBlToTr>
                    <a:noFill/>
                  </a:tcPr>
                </a:tc>
              </a:tr>
              <a:tr h="375497">
                <a:tc>
                  <a:txBody>
                    <a:bodyPr/>
                    <a:lstStyle/>
                    <a:p>
                      <a:pPr marL="0" marR="0" lvl="0" indent="0" algn="l" defTabSz="914400" rtl="0" eaLnBrk="0" fontAlgn="t" latinLnBrk="0" hangingPunct="0">
                        <a:lnSpc>
                          <a:spcPct val="100000"/>
                        </a:lnSpc>
                        <a:spcBef>
                          <a:spcPct val="0"/>
                        </a:spcBef>
                        <a:spcAft>
                          <a:spcPct val="0"/>
                        </a:spcAft>
                        <a:buClrTx/>
                        <a:buSzTx/>
                        <a:buFontTx/>
                        <a:buNone/>
                        <a:tabLst/>
                      </a:pPr>
                      <a:r>
                        <a:rPr kumimoji="0" lang="en-US" sz="1600" b="0" i="0" u="none" strike="noStrike" cap="none" normalizeH="0" baseline="0" smtClean="0">
                          <a:ln>
                            <a:noFill/>
                          </a:ln>
                          <a:solidFill>
                            <a:srgbClr val="FFFFFF"/>
                          </a:solidFill>
                          <a:effectLst/>
                          <a:latin typeface="Arial" charset="0"/>
                          <a:cs typeface="Arial" charset="0"/>
                        </a:rPr>
                        <a:t>ADHD</a:t>
                      </a:r>
                      <a:endParaRPr kumimoji="0" lang="en-US" sz="1600" b="0" i="0" u="none" strike="noStrike" cap="none" normalizeH="0" baseline="0" smtClean="0">
                        <a:ln>
                          <a:noFill/>
                        </a:ln>
                        <a:solidFill>
                          <a:schemeClr val="tx1"/>
                        </a:solidFill>
                        <a:effectLst/>
                        <a:latin typeface="Arial" charset="0"/>
                      </a:endParaRPr>
                    </a:p>
                  </a:txBody>
                  <a:tcPr marT="46937" marB="46937" horzOverflow="overflow">
                    <a:lnL>
                      <a:noFill/>
                    </a:lnL>
                    <a:lnR>
                      <a:noFill/>
                    </a:lnR>
                    <a:lnT>
                      <a:noFill/>
                    </a:lnT>
                    <a:lnB>
                      <a:noFill/>
                    </a:lnB>
                    <a:lnTlToBr>
                      <a:noFill/>
                    </a:lnTlToBr>
                    <a:lnBlToTr>
                      <a:noFill/>
                    </a:lnBlToTr>
                    <a:noFill/>
                  </a:tcPr>
                </a:tc>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0" lang="en-US" sz="1800" b="1" i="0" u="none" strike="noStrike" cap="none" normalizeH="0" baseline="0" dirty="0" smtClean="0">
                          <a:ln>
                            <a:noFill/>
                          </a:ln>
                          <a:solidFill>
                            <a:schemeClr val="tx2"/>
                          </a:solidFill>
                          <a:effectLst/>
                          <a:latin typeface="Arial" charset="0"/>
                        </a:rPr>
                        <a:t>2</a:t>
                      </a:r>
                      <a:r>
                        <a:rPr kumimoji="0" lang="en-US" altLang="zh-CN" sz="1800" b="1" i="0" u="none" strike="noStrike" cap="none" normalizeH="0" baseline="0" dirty="0" smtClean="0">
                          <a:ln>
                            <a:noFill/>
                          </a:ln>
                          <a:solidFill>
                            <a:schemeClr val="tx2"/>
                          </a:solidFill>
                          <a:effectLst/>
                          <a:latin typeface="Arial" charset="0"/>
                          <a:ea typeface="宋体" charset="-122"/>
                        </a:rPr>
                        <a:t>5.9</a:t>
                      </a:r>
                      <a:endParaRPr kumimoji="0" lang="en-US" sz="1800" b="1" i="0" u="none" strike="noStrike" cap="none" normalizeH="0" baseline="0" dirty="0" smtClean="0">
                        <a:ln>
                          <a:noFill/>
                        </a:ln>
                        <a:solidFill>
                          <a:schemeClr val="tx2"/>
                        </a:solidFill>
                        <a:effectLst/>
                        <a:latin typeface="Arial" charset="0"/>
                      </a:endParaRPr>
                    </a:p>
                  </a:txBody>
                  <a:tcPr marT="46937" marB="46937" horzOverflow="overflow">
                    <a:lnL>
                      <a:noFill/>
                    </a:lnL>
                    <a:lnR>
                      <a:noFill/>
                    </a:lnR>
                    <a:lnT>
                      <a:noFill/>
                    </a:lnT>
                    <a:lnB>
                      <a:noFill/>
                    </a:lnB>
                    <a:lnTlToBr>
                      <a:noFill/>
                    </a:lnTlToBr>
                    <a:lnBlToTr>
                      <a:noFill/>
                    </a:lnBlToTr>
                    <a:noFill/>
                  </a:tcPr>
                </a:tc>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0" lang="en-US" sz="1800" b="1" i="0" u="none" strike="noStrike" cap="none" normalizeH="0" baseline="0" dirty="0" smtClean="0">
                          <a:ln>
                            <a:noFill/>
                          </a:ln>
                          <a:solidFill>
                            <a:schemeClr val="tx2"/>
                          </a:solidFill>
                          <a:effectLst/>
                          <a:latin typeface="Arial" charset="0"/>
                        </a:rPr>
                        <a:t>2</a:t>
                      </a:r>
                      <a:r>
                        <a:rPr kumimoji="0" lang="en-US" sz="1800" b="1" i="0" u="none" strike="noStrike" cap="none" normalizeH="0" baseline="0" dirty="0" smtClean="0">
                          <a:ln>
                            <a:noFill/>
                          </a:ln>
                          <a:solidFill>
                            <a:schemeClr val="tx2"/>
                          </a:solidFill>
                          <a:effectLst/>
                          <a:latin typeface="Arial" charset="0"/>
                          <a:ea typeface="宋体" charset="-122"/>
                        </a:rPr>
                        <a:t>7</a:t>
                      </a:r>
                      <a:r>
                        <a:rPr kumimoji="0" lang="en-US" altLang="zh-CN" sz="1800" b="1" i="0" u="none" strike="noStrike" cap="none" normalizeH="0" baseline="0" dirty="0" smtClean="0">
                          <a:ln>
                            <a:noFill/>
                          </a:ln>
                          <a:solidFill>
                            <a:schemeClr val="tx2"/>
                          </a:solidFill>
                          <a:effectLst/>
                          <a:latin typeface="Arial" charset="0"/>
                          <a:ea typeface="宋体" charset="-122"/>
                        </a:rPr>
                        <a:t>.0</a:t>
                      </a:r>
                      <a:endParaRPr kumimoji="0" lang="en-US" sz="1800" b="1" i="0" u="none" strike="noStrike" cap="none" normalizeH="0" baseline="0" dirty="0" smtClean="0">
                        <a:ln>
                          <a:noFill/>
                        </a:ln>
                        <a:solidFill>
                          <a:schemeClr val="tx2"/>
                        </a:solidFill>
                        <a:effectLst/>
                        <a:latin typeface="Arial" charset="0"/>
                      </a:endParaRPr>
                    </a:p>
                  </a:txBody>
                  <a:tcPr marT="46937" marB="46937" horzOverflow="overflow">
                    <a:lnL>
                      <a:noFill/>
                    </a:lnL>
                    <a:lnR>
                      <a:noFill/>
                    </a:lnR>
                    <a:lnT>
                      <a:noFill/>
                    </a:lnT>
                    <a:lnB>
                      <a:noFill/>
                    </a:lnB>
                    <a:lnTlToBr>
                      <a:noFill/>
                    </a:lnTlToBr>
                    <a:lnBlToTr>
                      <a:noFill/>
                    </a:lnBlToTr>
                    <a:noFill/>
                  </a:tcPr>
                </a:tc>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0" lang="en-US" sz="1800" b="1" i="0" u="none" strike="noStrike" cap="none" normalizeH="0" baseline="0" dirty="0" smtClean="0">
                          <a:ln>
                            <a:noFill/>
                          </a:ln>
                          <a:solidFill>
                            <a:schemeClr val="tx2"/>
                          </a:solidFill>
                          <a:effectLst/>
                          <a:latin typeface="Arial" charset="0"/>
                        </a:rPr>
                        <a:t>28</a:t>
                      </a:r>
                      <a:r>
                        <a:rPr kumimoji="0" lang="en-US" altLang="zh-CN" sz="1800" b="1" i="0" u="none" strike="noStrike" cap="none" normalizeH="0" baseline="0" dirty="0" smtClean="0">
                          <a:ln>
                            <a:noFill/>
                          </a:ln>
                          <a:solidFill>
                            <a:schemeClr val="tx2"/>
                          </a:solidFill>
                          <a:effectLst/>
                          <a:latin typeface="Arial" charset="0"/>
                          <a:ea typeface="宋体" charset="-122"/>
                        </a:rPr>
                        <a:t>.0</a:t>
                      </a:r>
                      <a:endParaRPr kumimoji="0" lang="en-US" sz="1800" b="1" i="0" u="none" strike="noStrike" cap="none" normalizeH="0" baseline="0" dirty="0" smtClean="0">
                        <a:ln>
                          <a:noFill/>
                        </a:ln>
                        <a:solidFill>
                          <a:schemeClr val="tx2"/>
                        </a:solidFill>
                        <a:effectLst/>
                        <a:latin typeface="Arial" charset="0"/>
                      </a:endParaRPr>
                    </a:p>
                  </a:txBody>
                  <a:tcPr marT="46937" marB="46937" horzOverflow="overflow">
                    <a:lnL>
                      <a:noFill/>
                    </a:lnL>
                    <a:lnR>
                      <a:noFill/>
                    </a:lnR>
                    <a:lnT>
                      <a:noFill/>
                    </a:lnT>
                    <a:lnB>
                      <a:noFill/>
                    </a:lnB>
                    <a:lnTlToBr>
                      <a:noFill/>
                    </a:lnTlToBr>
                    <a:lnBlToTr>
                      <a:noFill/>
                    </a:lnBlToTr>
                    <a:noFill/>
                  </a:tcPr>
                </a:tc>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0" lang="en-US" sz="1800" b="1" i="0" u="none" strike="noStrike" cap="none" normalizeH="0" baseline="0" dirty="0" smtClean="0">
                          <a:ln>
                            <a:noFill/>
                          </a:ln>
                          <a:solidFill>
                            <a:schemeClr val="tx2"/>
                          </a:solidFill>
                          <a:effectLst/>
                          <a:latin typeface="Arial" charset="0"/>
                        </a:rPr>
                        <a:t>2</a:t>
                      </a:r>
                      <a:r>
                        <a:rPr kumimoji="0" lang="en-US" altLang="zh-CN" sz="1800" b="1" i="0" u="none" strike="noStrike" cap="none" normalizeH="0" baseline="0" dirty="0" smtClean="0">
                          <a:ln>
                            <a:noFill/>
                          </a:ln>
                          <a:solidFill>
                            <a:schemeClr val="tx2"/>
                          </a:solidFill>
                          <a:effectLst/>
                          <a:latin typeface="Arial" charset="0"/>
                          <a:ea typeface="宋体" charset="-122"/>
                        </a:rPr>
                        <a:t>9</a:t>
                      </a:r>
                      <a:r>
                        <a:rPr kumimoji="0" lang="en-US" sz="1800" b="1" i="0" u="none" strike="noStrike" cap="none" normalizeH="0" baseline="0" dirty="0" smtClean="0">
                          <a:ln>
                            <a:noFill/>
                          </a:ln>
                          <a:solidFill>
                            <a:schemeClr val="tx2"/>
                          </a:solidFill>
                          <a:effectLst/>
                          <a:latin typeface="Arial" charset="0"/>
                        </a:rPr>
                        <a:t>.</a:t>
                      </a:r>
                      <a:r>
                        <a:rPr kumimoji="0" lang="en-US" sz="1800" b="1" i="0" u="none" strike="noStrike" cap="none" normalizeH="0" baseline="0" dirty="0" smtClean="0">
                          <a:ln>
                            <a:noFill/>
                          </a:ln>
                          <a:solidFill>
                            <a:schemeClr val="tx2"/>
                          </a:solidFill>
                          <a:effectLst/>
                          <a:latin typeface="Arial" charset="0"/>
                          <a:ea typeface="宋体" charset="-122"/>
                        </a:rPr>
                        <a:t>1</a:t>
                      </a:r>
                      <a:endParaRPr kumimoji="0" lang="en-US" sz="1800" b="1" i="0" u="none" strike="noStrike" cap="none" normalizeH="0" baseline="0" dirty="0" smtClean="0">
                        <a:ln>
                          <a:noFill/>
                        </a:ln>
                        <a:solidFill>
                          <a:schemeClr val="tx2"/>
                        </a:solidFill>
                        <a:effectLst/>
                        <a:latin typeface="Arial" charset="0"/>
                      </a:endParaRPr>
                    </a:p>
                  </a:txBody>
                  <a:tcPr marT="46937" marB="46937" horzOverflow="overflow">
                    <a:lnL>
                      <a:noFill/>
                    </a:lnL>
                    <a:lnR>
                      <a:noFill/>
                    </a:lnR>
                    <a:lnT>
                      <a:noFill/>
                    </a:lnT>
                    <a:lnB>
                      <a:noFill/>
                    </a:lnB>
                    <a:lnTlToBr>
                      <a:noFill/>
                    </a:lnTlToBr>
                    <a:lnBlToTr>
                      <a:noFill/>
                    </a:lnBlToTr>
                    <a:noFill/>
                  </a:tcPr>
                </a:tc>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0" lang="en-US" sz="1800" b="1" i="0" u="none" strike="noStrike" cap="none" normalizeH="0" baseline="0" dirty="0" smtClean="0">
                          <a:ln>
                            <a:noFill/>
                          </a:ln>
                          <a:solidFill>
                            <a:schemeClr val="tx2"/>
                          </a:solidFill>
                          <a:effectLst/>
                          <a:latin typeface="Arial" charset="0"/>
                        </a:rPr>
                        <a:t>2</a:t>
                      </a:r>
                      <a:r>
                        <a:rPr kumimoji="0" lang="en-US" altLang="zh-CN" sz="1800" b="1" i="0" u="none" strike="noStrike" cap="none" normalizeH="0" baseline="0" dirty="0" smtClean="0">
                          <a:ln>
                            <a:noFill/>
                          </a:ln>
                          <a:solidFill>
                            <a:schemeClr val="tx2"/>
                          </a:solidFill>
                          <a:effectLst/>
                          <a:latin typeface="Arial" charset="0"/>
                          <a:ea typeface="宋体" charset="-122"/>
                        </a:rPr>
                        <a:t>9</a:t>
                      </a:r>
                      <a:r>
                        <a:rPr kumimoji="0" lang="en-US" sz="1800" b="1" i="0" u="none" strike="noStrike" cap="none" normalizeH="0" baseline="0" dirty="0" smtClean="0">
                          <a:ln>
                            <a:noFill/>
                          </a:ln>
                          <a:solidFill>
                            <a:schemeClr val="tx2"/>
                          </a:solidFill>
                          <a:effectLst/>
                          <a:latin typeface="Arial" charset="0"/>
                        </a:rPr>
                        <a:t>.</a:t>
                      </a:r>
                      <a:r>
                        <a:rPr kumimoji="0" lang="en-US" sz="1800" b="1" i="0" u="none" strike="noStrike" cap="none" normalizeH="0" baseline="0" dirty="0" smtClean="0">
                          <a:ln>
                            <a:noFill/>
                          </a:ln>
                          <a:solidFill>
                            <a:schemeClr val="tx2"/>
                          </a:solidFill>
                          <a:effectLst/>
                          <a:latin typeface="Arial" charset="0"/>
                          <a:ea typeface="宋体" charset="-122"/>
                        </a:rPr>
                        <a:t>6</a:t>
                      </a:r>
                      <a:endParaRPr kumimoji="0" lang="en-US" sz="1800" b="1" i="0" u="none" strike="noStrike" cap="none" normalizeH="0" baseline="0" dirty="0" smtClean="0">
                        <a:ln>
                          <a:noFill/>
                        </a:ln>
                        <a:solidFill>
                          <a:schemeClr val="tx2"/>
                        </a:solidFill>
                        <a:effectLst/>
                        <a:latin typeface="Arial" charset="0"/>
                      </a:endParaRPr>
                    </a:p>
                  </a:txBody>
                  <a:tcPr marT="46937" marB="46937" horzOverflow="overflow">
                    <a:lnL>
                      <a:noFill/>
                    </a:lnL>
                    <a:lnR>
                      <a:noFill/>
                    </a:lnR>
                    <a:lnT>
                      <a:noFill/>
                    </a:lnT>
                    <a:lnB>
                      <a:noFill/>
                    </a:lnB>
                    <a:lnTlToBr>
                      <a:noFill/>
                    </a:lnTlToBr>
                    <a:lnBlToTr>
                      <a:noFill/>
                    </a:lnBlToTr>
                    <a:noFill/>
                  </a:tcPr>
                </a:tc>
              </a:tr>
              <a:tr h="360177">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rPr>
                        <a:t>Anxiety or depression</a:t>
                      </a:r>
                    </a:p>
                  </a:txBody>
                  <a:tcPr marT="46937" marB="46937" horzOverflow="overflow">
                    <a:lnL>
                      <a:noFill/>
                    </a:lnL>
                    <a:lnR>
                      <a:noFill/>
                    </a:lnR>
                    <a:lnT>
                      <a:noFill/>
                    </a:lnT>
                    <a:lnB>
                      <a:noFill/>
                    </a:lnB>
                    <a:lnTlToBr>
                      <a:noFill/>
                    </a:lnTlToBr>
                    <a:lnBlToTr>
                      <a:noFill/>
                    </a:lnBlToTr>
                    <a:noFill/>
                  </a:tcPr>
                </a:tc>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0" lang="en-US" sz="1600" b="0" i="0" u="none" strike="noStrike" cap="none" normalizeH="0" baseline="0" dirty="0" smtClean="0">
                          <a:ln>
                            <a:noFill/>
                          </a:ln>
                          <a:solidFill>
                            <a:schemeClr val="tx1"/>
                          </a:solidFill>
                          <a:effectLst/>
                          <a:latin typeface="Arial" charset="0"/>
                        </a:rPr>
                        <a:t>9.</a:t>
                      </a:r>
                      <a:r>
                        <a:rPr kumimoji="0" lang="en-US" altLang="zh-CN" sz="1600" b="0" i="0" u="none" strike="noStrike" cap="none" normalizeH="0" baseline="0" dirty="0" smtClean="0">
                          <a:ln>
                            <a:noFill/>
                          </a:ln>
                          <a:solidFill>
                            <a:schemeClr val="tx1"/>
                          </a:solidFill>
                          <a:effectLst/>
                          <a:latin typeface="Arial" charset="0"/>
                          <a:ea typeface="宋体" charset="-122"/>
                        </a:rPr>
                        <a:t>5</a:t>
                      </a:r>
                      <a:endParaRPr kumimoji="0" lang="en-US" sz="1600" b="0" i="0" u="none" strike="noStrike" cap="none" normalizeH="0" baseline="0" dirty="0" smtClean="0">
                        <a:ln>
                          <a:noFill/>
                        </a:ln>
                        <a:solidFill>
                          <a:schemeClr val="tx1"/>
                        </a:solidFill>
                        <a:effectLst/>
                        <a:latin typeface="Arial" charset="0"/>
                      </a:endParaRPr>
                    </a:p>
                  </a:txBody>
                  <a:tcPr marT="46937" marB="46937" horzOverflow="overflow">
                    <a:lnL>
                      <a:noFill/>
                    </a:lnL>
                    <a:lnR>
                      <a:noFill/>
                    </a:lnR>
                    <a:lnT>
                      <a:noFill/>
                    </a:lnT>
                    <a:lnB>
                      <a:noFill/>
                    </a:lnB>
                    <a:lnTlToBr>
                      <a:noFill/>
                    </a:lnTlToBr>
                    <a:lnBlToTr>
                      <a:noFill/>
                    </a:lnBlToTr>
                    <a:noFill/>
                  </a:tcPr>
                </a:tc>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0" lang="en-US" sz="1600" b="0" i="0" u="none" strike="noStrike" cap="none" normalizeH="0" baseline="0" dirty="0" smtClean="0">
                          <a:ln>
                            <a:noFill/>
                          </a:ln>
                          <a:solidFill>
                            <a:schemeClr val="tx1"/>
                          </a:solidFill>
                          <a:effectLst/>
                          <a:latin typeface="Arial" charset="0"/>
                        </a:rPr>
                        <a:t>9.</a:t>
                      </a:r>
                      <a:r>
                        <a:rPr kumimoji="0" lang="en-US" altLang="zh-CN" sz="1600" b="0" i="0" u="none" strike="noStrike" cap="none" normalizeH="0" baseline="0" dirty="0" smtClean="0">
                          <a:ln>
                            <a:noFill/>
                          </a:ln>
                          <a:solidFill>
                            <a:schemeClr val="tx1"/>
                          </a:solidFill>
                          <a:effectLst/>
                          <a:latin typeface="Arial" charset="0"/>
                          <a:ea typeface="宋体" charset="-122"/>
                        </a:rPr>
                        <a:t>4</a:t>
                      </a:r>
                      <a:endParaRPr kumimoji="0" lang="en-US" sz="1600" b="0" i="0" u="none" strike="noStrike" cap="none" normalizeH="0" baseline="0" dirty="0" smtClean="0">
                        <a:ln>
                          <a:noFill/>
                        </a:ln>
                        <a:solidFill>
                          <a:schemeClr val="tx1"/>
                        </a:solidFill>
                        <a:effectLst/>
                        <a:latin typeface="Arial" charset="0"/>
                      </a:endParaRPr>
                    </a:p>
                  </a:txBody>
                  <a:tcPr marT="46937" marB="46937" horzOverflow="overflow">
                    <a:lnL>
                      <a:noFill/>
                    </a:lnL>
                    <a:lnR>
                      <a:noFill/>
                    </a:lnR>
                    <a:lnT>
                      <a:noFill/>
                    </a:lnT>
                    <a:lnB>
                      <a:noFill/>
                    </a:lnB>
                    <a:lnTlToBr>
                      <a:noFill/>
                    </a:lnTlToBr>
                    <a:lnBlToTr>
                      <a:noFill/>
                    </a:lnBlToTr>
                    <a:noFill/>
                  </a:tcPr>
                </a:tc>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0" lang="en-US" altLang="zh-CN" sz="1600" b="0" i="0" u="none" strike="noStrike" cap="none" normalizeH="0" baseline="0" dirty="0" smtClean="0">
                          <a:ln>
                            <a:noFill/>
                          </a:ln>
                          <a:solidFill>
                            <a:schemeClr val="tx1"/>
                          </a:solidFill>
                          <a:effectLst/>
                          <a:latin typeface="Arial" charset="0"/>
                          <a:ea typeface="宋体" charset="-122"/>
                        </a:rPr>
                        <a:t>9.1</a:t>
                      </a:r>
                      <a:endParaRPr kumimoji="0" lang="en-US" sz="1600" b="0" i="0" u="none" strike="noStrike" cap="none" normalizeH="0" baseline="0" dirty="0" smtClean="0">
                        <a:ln>
                          <a:noFill/>
                        </a:ln>
                        <a:solidFill>
                          <a:schemeClr val="tx1"/>
                        </a:solidFill>
                        <a:effectLst/>
                        <a:latin typeface="Arial" charset="0"/>
                      </a:endParaRPr>
                    </a:p>
                  </a:txBody>
                  <a:tcPr marT="46937" marB="46937" horzOverflow="overflow">
                    <a:lnL>
                      <a:noFill/>
                    </a:lnL>
                    <a:lnR>
                      <a:noFill/>
                    </a:lnR>
                    <a:lnT>
                      <a:noFill/>
                    </a:lnT>
                    <a:lnB>
                      <a:noFill/>
                    </a:lnB>
                    <a:lnTlToBr>
                      <a:noFill/>
                    </a:lnTlToBr>
                    <a:lnBlToTr>
                      <a:noFill/>
                    </a:lnBlToTr>
                    <a:noFill/>
                  </a:tcPr>
                </a:tc>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0" lang="en-US" sz="1600" b="0" i="0" u="none" strike="noStrike" cap="none" normalizeH="0" baseline="0" dirty="0" smtClean="0">
                          <a:ln>
                            <a:noFill/>
                          </a:ln>
                          <a:solidFill>
                            <a:schemeClr val="tx1"/>
                          </a:solidFill>
                          <a:effectLst/>
                          <a:latin typeface="Arial" charset="0"/>
                        </a:rPr>
                        <a:t>8.</a:t>
                      </a:r>
                      <a:r>
                        <a:rPr kumimoji="0" lang="en-US" sz="1600" b="0" i="0" u="none" strike="noStrike" cap="none" normalizeH="0" baseline="0" dirty="0" smtClean="0">
                          <a:ln>
                            <a:noFill/>
                          </a:ln>
                          <a:solidFill>
                            <a:schemeClr val="tx1"/>
                          </a:solidFill>
                          <a:effectLst/>
                          <a:latin typeface="Arial" charset="0"/>
                          <a:ea typeface="宋体" charset="-122"/>
                        </a:rPr>
                        <a:t>8</a:t>
                      </a:r>
                      <a:endParaRPr kumimoji="0" lang="en-US" sz="1600" b="0" i="0" u="none" strike="noStrike" cap="none" normalizeH="0" baseline="0" dirty="0" smtClean="0">
                        <a:ln>
                          <a:noFill/>
                        </a:ln>
                        <a:solidFill>
                          <a:schemeClr val="tx1"/>
                        </a:solidFill>
                        <a:effectLst/>
                        <a:latin typeface="Arial" charset="0"/>
                      </a:endParaRPr>
                    </a:p>
                  </a:txBody>
                  <a:tcPr marT="46937" marB="46937" horzOverflow="overflow">
                    <a:lnL>
                      <a:noFill/>
                    </a:lnL>
                    <a:lnR>
                      <a:noFill/>
                    </a:lnR>
                    <a:lnT>
                      <a:noFill/>
                    </a:lnT>
                    <a:lnB>
                      <a:noFill/>
                    </a:lnB>
                    <a:lnTlToBr>
                      <a:noFill/>
                    </a:lnTlToBr>
                    <a:lnBlToTr>
                      <a:noFill/>
                    </a:lnBlToTr>
                    <a:noFill/>
                  </a:tcPr>
                </a:tc>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0" lang="en-US" sz="1600" b="0" i="0" u="none" strike="noStrike" cap="none" normalizeH="0" baseline="0" dirty="0" smtClean="0">
                          <a:ln>
                            <a:noFill/>
                          </a:ln>
                          <a:solidFill>
                            <a:schemeClr val="tx1"/>
                          </a:solidFill>
                          <a:effectLst/>
                          <a:latin typeface="Arial" charset="0"/>
                        </a:rPr>
                        <a:t>8.</a:t>
                      </a:r>
                      <a:r>
                        <a:rPr kumimoji="0" lang="en-US" sz="1600" b="0" i="0" u="none" strike="noStrike" cap="none" normalizeH="0" baseline="0" dirty="0" smtClean="0">
                          <a:ln>
                            <a:noFill/>
                          </a:ln>
                          <a:solidFill>
                            <a:schemeClr val="tx1"/>
                          </a:solidFill>
                          <a:effectLst/>
                          <a:latin typeface="Arial" charset="0"/>
                          <a:ea typeface="宋体" charset="-122"/>
                        </a:rPr>
                        <a:t>0</a:t>
                      </a:r>
                      <a:endParaRPr kumimoji="0" lang="en-US" sz="1600" b="0" i="0" u="none" strike="noStrike" cap="none" normalizeH="0" baseline="0" dirty="0" smtClean="0">
                        <a:ln>
                          <a:noFill/>
                        </a:ln>
                        <a:solidFill>
                          <a:schemeClr val="tx1"/>
                        </a:solidFill>
                        <a:effectLst/>
                        <a:latin typeface="Arial" charset="0"/>
                      </a:endParaRPr>
                    </a:p>
                  </a:txBody>
                  <a:tcPr marT="46937" marB="46937" horzOverflow="overflow">
                    <a:lnL>
                      <a:noFill/>
                    </a:lnL>
                    <a:lnR>
                      <a:noFill/>
                    </a:lnR>
                    <a:lnT>
                      <a:noFill/>
                    </a:lnT>
                    <a:lnB>
                      <a:noFill/>
                    </a:lnB>
                    <a:lnTlToBr>
                      <a:noFill/>
                    </a:lnTlToBr>
                    <a:lnBlToTr>
                      <a:noFill/>
                    </a:lnBlToTr>
                    <a:noFill/>
                  </a:tcPr>
                </a:tc>
              </a:tr>
              <a:tr h="382994">
                <a:tc>
                  <a:txBody>
                    <a:bodyPr/>
                    <a:lstStyle/>
                    <a:p>
                      <a:pPr marL="0" marR="0" lvl="0" indent="0" algn="l" defTabSz="914400" rtl="0" eaLnBrk="0" fontAlgn="t" latinLnBrk="0" hangingPunct="0">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rPr>
                        <a:t>Substance abuse</a:t>
                      </a:r>
                    </a:p>
                  </a:txBody>
                  <a:tcPr marT="46937" marB="46937" horzOverflow="overflow">
                    <a:lnL>
                      <a:noFill/>
                    </a:lnL>
                    <a:lnR>
                      <a:noFill/>
                    </a:lnR>
                    <a:lnT>
                      <a:noFill/>
                    </a:lnT>
                    <a:lnB>
                      <a:noFill/>
                    </a:lnB>
                    <a:lnTlToBr>
                      <a:noFill/>
                    </a:lnTlToBr>
                    <a:lnBlToTr>
                      <a:noFill/>
                    </a:lnBlToTr>
                    <a:noFill/>
                  </a:tcPr>
                </a:tc>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0" lang="en-US" sz="1600" b="0" i="0" u="none" strike="noStrike" cap="none" normalizeH="0" baseline="0" dirty="0" smtClean="0">
                          <a:ln>
                            <a:noFill/>
                          </a:ln>
                          <a:solidFill>
                            <a:schemeClr val="tx1"/>
                          </a:solidFill>
                          <a:effectLst/>
                          <a:latin typeface="Arial" charset="0"/>
                        </a:rPr>
                        <a:t>0.3</a:t>
                      </a:r>
                    </a:p>
                  </a:txBody>
                  <a:tcPr marT="46937" marB="46937" horzOverflow="overflow">
                    <a:lnL>
                      <a:noFill/>
                    </a:lnL>
                    <a:lnR>
                      <a:noFill/>
                    </a:lnR>
                    <a:lnT>
                      <a:noFill/>
                    </a:lnT>
                    <a:lnB>
                      <a:noFill/>
                    </a:lnB>
                    <a:lnTlToBr>
                      <a:noFill/>
                    </a:lnTlToBr>
                    <a:lnBlToTr>
                      <a:noFill/>
                    </a:lnBlToTr>
                    <a:noFill/>
                  </a:tcPr>
                </a:tc>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0" lang="en-US" sz="1600" b="0" i="0" u="none" strike="noStrike" cap="none" normalizeH="0" baseline="0" dirty="0" smtClean="0">
                          <a:ln>
                            <a:noFill/>
                          </a:ln>
                          <a:solidFill>
                            <a:schemeClr val="tx1"/>
                          </a:solidFill>
                          <a:effectLst/>
                          <a:latin typeface="Arial" charset="0"/>
                        </a:rPr>
                        <a:t>0.</a:t>
                      </a:r>
                      <a:r>
                        <a:rPr kumimoji="0" lang="en-US" altLang="zh-CN" sz="1600" b="0" i="0" u="none" strike="noStrike" cap="none" normalizeH="0" baseline="0" dirty="0" smtClean="0">
                          <a:ln>
                            <a:noFill/>
                          </a:ln>
                          <a:solidFill>
                            <a:schemeClr val="tx1"/>
                          </a:solidFill>
                          <a:effectLst/>
                          <a:latin typeface="Arial" charset="0"/>
                          <a:ea typeface="宋体" charset="-122"/>
                        </a:rPr>
                        <a:t>4</a:t>
                      </a:r>
                      <a:endParaRPr kumimoji="0" lang="en-US" sz="1600" b="0" i="0" u="none" strike="noStrike" cap="none" normalizeH="0" baseline="0" dirty="0" smtClean="0">
                        <a:ln>
                          <a:noFill/>
                        </a:ln>
                        <a:solidFill>
                          <a:schemeClr val="tx1"/>
                        </a:solidFill>
                        <a:effectLst/>
                        <a:latin typeface="Arial" charset="0"/>
                      </a:endParaRPr>
                    </a:p>
                  </a:txBody>
                  <a:tcPr marT="46937" marB="46937" horzOverflow="overflow">
                    <a:lnL>
                      <a:noFill/>
                    </a:lnL>
                    <a:lnR>
                      <a:noFill/>
                    </a:lnR>
                    <a:lnT>
                      <a:noFill/>
                    </a:lnT>
                    <a:lnB>
                      <a:noFill/>
                    </a:lnB>
                    <a:lnTlToBr>
                      <a:noFill/>
                    </a:lnTlToBr>
                    <a:lnBlToTr>
                      <a:noFill/>
                    </a:lnBlToTr>
                    <a:noFill/>
                  </a:tcPr>
                </a:tc>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0" lang="en-US" sz="1600" b="0" i="0" u="none" strike="noStrike" cap="none" normalizeH="0" baseline="0" dirty="0" smtClean="0">
                          <a:ln>
                            <a:noFill/>
                          </a:ln>
                          <a:solidFill>
                            <a:schemeClr val="tx1"/>
                          </a:solidFill>
                          <a:effectLst/>
                          <a:latin typeface="Arial" charset="0"/>
                        </a:rPr>
                        <a:t>0.4</a:t>
                      </a:r>
                    </a:p>
                  </a:txBody>
                  <a:tcPr marT="46937" marB="46937" horzOverflow="overflow">
                    <a:lnL>
                      <a:noFill/>
                    </a:lnL>
                    <a:lnR>
                      <a:noFill/>
                    </a:lnR>
                    <a:lnT>
                      <a:noFill/>
                    </a:lnT>
                    <a:lnB>
                      <a:noFill/>
                    </a:lnB>
                    <a:lnTlToBr>
                      <a:noFill/>
                    </a:lnTlToBr>
                    <a:lnBlToTr>
                      <a:noFill/>
                    </a:lnBlToTr>
                    <a:noFill/>
                  </a:tcPr>
                </a:tc>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0" lang="en-US" sz="1600" b="0" i="0" u="none" strike="noStrike" cap="none" normalizeH="0" baseline="0" dirty="0" smtClean="0">
                          <a:ln>
                            <a:noFill/>
                          </a:ln>
                          <a:solidFill>
                            <a:schemeClr val="tx1"/>
                          </a:solidFill>
                          <a:effectLst/>
                          <a:latin typeface="Arial" charset="0"/>
                        </a:rPr>
                        <a:t>0.4</a:t>
                      </a:r>
                    </a:p>
                  </a:txBody>
                  <a:tcPr marT="46937" marB="46937" horzOverflow="overflow">
                    <a:lnL>
                      <a:noFill/>
                    </a:lnL>
                    <a:lnR>
                      <a:noFill/>
                    </a:lnR>
                    <a:lnT>
                      <a:noFill/>
                    </a:lnT>
                    <a:lnB>
                      <a:noFill/>
                    </a:lnB>
                    <a:lnTlToBr>
                      <a:noFill/>
                    </a:lnTlToBr>
                    <a:lnBlToTr>
                      <a:noFill/>
                    </a:lnBlToTr>
                    <a:noFill/>
                  </a:tcPr>
                </a:tc>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0" lang="en-US" sz="1600" b="0" i="0" u="none" strike="noStrike" cap="none" normalizeH="0" baseline="0" dirty="0" smtClean="0">
                          <a:ln>
                            <a:noFill/>
                          </a:ln>
                          <a:solidFill>
                            <a:schemeClr val="tx1"/>
                          </a:solidFill>
                          <a:effectLst/>
                          <a:latin typeface="Arial" charset="0"/>
                        </a:rPr>
                        <a:t>0.4</a:t>
                      </a:r>
                    </a:p>
                  </a:txBody>
                  <a:tcPr marT="46937" marB="46937" horzOverflow="overflow">
                    <a:lnL>
                      <a:noFill/>
                    </a:lnL>
                    <a:lnR>
                      <a:noFill/>
                    </a:lnR>
                    <a:lnT>
                      <a:noFill/>
                    </a:lnT>
                    <a:lnB>
                      <a:noFill/>
                    </a:lnB>
                    <a:lnTlToBr>
                      <a:noFill/>
                    </a:lnTlToBr>
                    <a:lnBlToTr>
                      <a:noFill/>
                    </a:lnBlToTr>
                    <a:noFill/>
                  </a:tcPr>
                </a:tc>
              </a:tr>
              <a:tr h="382994">
                <a:tc>
                  <a:txBody>
                    <a:bodyPr/>
                    <a:lstStyle/>
                    <a:p>
                      <a:pPr marL="0" marR="0" lvl="0" indent="0" algn="l" defTabSz="914400" rtl="0" eaLnBrk="0" fontAlgn="t" latinLnBrk="0" hangingPunct="0">
                        <a:lnSpc>
                          <a:spcPct val="100000"/>
                        </a:lnSpc>
                        <a:spcBef>
                          <a:spcPct val="0"/>
                        </a:spcBef>
                        <a:spcAft>
                          <a:spcPct val="0"/>
                        </a:spcAft>
                        <a:buClrTx/>
                        <a:buSzTx/>
                        <a:buFontTx/>
                        <a:buNone/>
                        <a:tabLst/>
                      </a:pPr>
                      <a:r>
                        <a:rPr kumimoji="0" lang="en-US" sz="1600" b="0" i="0" u="none" strike="noStrike" cap="none" normalizeH="0" baseline="0" smtClean="0">
                          <a:ln>
                            <a:noFill/>
                          </a:ln>
                          <a:solidFill>
                            <a:srgbClr val="FFFFFF"/>
                          </a:solidFill>
                          <a:effectLst/>
                          <a:latin typeface="Arial" charset="0"/>
                          <a:cs typeface="Arial" charset="0"/>
                        </a:rPr>
                        <a:t>Adjustment-related disorders</a:t>
                      </a:r>
                      <a:endParaRPr kumimoji="0" lang="en-US" sz="1600" b="0" i="0" u="none" strike="noStrike" cap="none" normalizeH="0" baseline="0" smtClean="0">
                        <a:ln>
                          <a:noFill/>
                        </a:ln>
                        <a:solidFill>
                          <a:schemeClr val="tx1"/>
                        </a:solidFill>
                        <a:effectLst/>
                        <a:latin typeface="Arial" charset="0"/>
                      </a:endParaRPr>
                    </a:p>
                  </a:txBody>
                  <a:tcPr marT="46937" marB="46937" horzOverflow="overflow">
                    <a:lnL>
                      <a:noFill/>
                    </a:lnL>
                    <a:lnR>
                      <a:noFill/>
                    </a:lnR>
                    <a:lnT>
                      <a:noFill/>
                    </a:lnT>
                    <a:lnB>
                      <a:noFill/>
                    </a:lnB>
                    <a:lnTlToBr>
                      <a:noFill/>
                    </a:lnTlToBr>
                    <a:lnBlToTr>
                      <a:noFill/>
                    </a:lnBlToTr>
                    <a:noFill/>
                  </a:tcPr>
                </a:tc>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0" lang="en-US" sz="1600" b="0" i="0" u="none" strike="noStrike" cap="none" normalizeH="0" baseline="0" dirty="0" smtClean="0">
                          <a:ln>
                            <a:noFill/>
                          </a:ln>
                          <a:solidFill>
                            <a:schemeClr val="tx1"/>
                          </a:solidFill>
                          <a:effectLst/>
                          <a:latin typeface="Arial" charset="0"/>
                        </a:rPr>
                        <a:t>1.</a:t>
                      </a:r>
                      <a:r>
                        <a:rPr kumimoji="0" lang="en-US" altLang="zh-CN" sz="1600" b="0" i="0" u="none" strike="noStrike" cap="none" normalizeH="0" baseline="0" dirty="0" smtClean="0">
                          <a:ln>
                            <a:noFill/>
                          </a:ln>
                          <a:solidFill>
                            <a:schemeClr val="tx1"/>
                          </a:solidFill>
                          <a:effectLst/>
                          <a:latin typeface="Arial" charset="0"/>
                          <a:ea typeface="宋体" charset="-122"/>
                        </a:rPr>
                        <a:t>8</a:t>
                      </a:r>
                      <a:endParaRPr kumimoji="0" lang="en-US" sz="1600" b="0" i="0" u="none" strike="noStrike" cap="none" normalizeH="0" baseline="0" dirty="0" smtClean="0">
                        <a:ln>
                          <a:noFill/>
                        </a:ln>
                        <a:solidFill>
                          <a:schemeClr val="tx1"/>
                        </a:solidFill>
                        <a:effectLst/>
                        <a:latin typeface="Arial" charset="0"/>
                      </a:endParaRPr>
                    </a:p>
                  </a:txBody>
                  <a:tcPr marT="46937" marB="46937" horzOverflow="overflow">
                    <a:lnL>
                      <a:noFill/>
                    </a:lnL>
                    <a:lnR>
                      <a:noFill/>
                    </a:lnR>
                    <a:lnT>
                      <a:noFill/>
                    </a:lnT>
                    <a:lnB>
                      <a:noFill/>
                    </a:lnB>
                    <a:lnTlToBr>
                      <a:noFill/>
                    </a:lnTlToBr>
                    <a:lnBlToTr>
                      <a:noFill/>
                    </a:lnBlToTr>
                    <a:noFill/>
                  </a:tcPr>
                </a:tc>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0" lang="en-US" sz="1600" b="0" i="0" u="none" strike="noStrike" cap="none" normalizeH="0" baseline="0" dirty="0" smtClean="0">
                          <a:ln>
                            <a:noFill/>
                          </a:ln>
                          <a:solidFill>
                            <a:schemeClr val="tx1"/>
                          </a:solidFill>
                          <a:effectLst/>
                          <a:latin typeface="Arial" charset="0"/>
                        </a:rPr>
                        <a:t>1.</a:t>
                      </a:r>
                      <a:r>
                        <a:rPr kumimoji="0" lang="en-US" altLang="zh-CN" sz="1600" b="0" i="0" u="none" strike="noStrike" cap="none" normalizeH="0" baseline="0" dirty="0" smtClean="0">
                          <a:ln>
                            <a:noFill/>
                          </a:ln>
                          <a:solidFill>
                            <a:schemeClr val="tx1"/>
                          </a:solidFill>
                          <a:effectLst/>
                          <a:latin typeface="Arial" charset="0"/>
                          <a:ea typeface="宋体" charset="-122"/>
                        </a:rPr>
                        <a:t>6</a:t>
                      </a:r>
                      <a:endParaRPr kumimoji="0" lang="en-US" sz="1600" b="0" i="0" u="none" strike="noStrike" cap="none" normalizeH="0" baseline="0" dirty="0" smtClean="0">
                        <a:ln>
                          <a:noFill/>
                        </a:ln>
                        <a:solidFill>
                          <a:schemeClr val="tx1"/>
                        </a:solidFill>
                        <a:effectLst/>
                        <a:latin typeface="Arial" charset="0"/>
                      </a:endParaRPr>
                    </a:p>
                  </a:txBody>
                  <a:tcPr marT="46937" marB="46937" horzOverflow="overflow">
                    <a:lnL>
                      <a:noFill/>
                    </a:lnL>
                    <a:lnR>
                      <a:noFill/>
                    </a:lnR>
                    <a:lnT>
                      <a:noFill/>
                    </a:lnT>
                    <a:lnB>
                      <a:noFill/>
                    </a:lnB>
                    <a:lnTlToBr>
                      <a:noFill/>
                    </a:lnTlToBr>
                    <a:lnBlToTr>
                      <a:noFill/>
                    </a:lnBlToTr>
                    <a:noFill/>
                  </a:tcPr>
                </a:tc>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0" lang="en-US" altLang="zh-CN" sz="1600" b="0" i="0" u="none" strike="noStrike" cap="none" normalizeH="0" baseline="0" dirty="0" smtClean="0">
                          <a:ln>
                            <a:noFill/>
                          </a:ln>
                          <a:solidFill>
                            <a:schemeClr val="tx1"/>
                          </a:solidFill>
                          <a:effectLst/>
                          <a:latin typeface="Arial" charset="0"/>
                          <a:ea typeface="宋体" charset="-122"/>
                        </a:rPr>
                        <a:t>2.0</a:t>
                      </a:r>
                      <a:endParaRPr kumimoji="0" lang="en-US" sz="1600" b="0" i="0" u="none" strike="noStrike" cap="none" normalizeH="0" baseline="0" dirty="0" smtClean="0">
                        <a:ln>
                          <a:noFill/>
                        </a:ln>
                        <a:solidFill>
                          <a:schemeClr val="tx1"/>
                        </a:solidFill>
                        <a:effectLst/>
                        <a:latin typeface="Arial" charset="0"/>
                      </a:endParaRPr>
                    </a:p>
                  </a:txBody>
                  <a:tcPr marT="46937" marB="46937" horzOverflow="overflow">
                    <a:lnL>
                      <a:noFill/>
                    </a:lnL>
                    <a:lnR>
                      <a:noFill/>
                    </a:lnR>
                    <a:lnT>
                      <a:noFill/>
                    </a:lnT>
                    <a:lnB>
                      <a:noFill/>
                    </a:lnB>
                    <a:lnTlToBr>
                      <a:noFill/>
                    </a:lnTlToBr>
                    <a:lnBlToTr>
                      <a:noFill/>
                    </a:lnBlToTr>
                    <a:noFill/>
                  </a:tcPr>
                </a:tc>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0" lang="en-US" sz="1600" b="0" i="0" u="none" strike="noStrike" cap="none" normalizeH="0" baseline="0" dirty="0" smtClean="0">
                          <a:ln>
                            <a:noFill/>
                          </a:ln>
                          <a:solidFill>
                            <a:schemeClr val="tx1"/>
                          </a:solidFill>
                          <a:effectLst/>
                          <a:latin typeface="Arial" charset="0"/>
                        </a:rPr>
                        <a:t>1.</a:t>
                      </a:r>
                      <a:r>
                        <a:rPr kumimoji="0" lang="en-US" altLang="zh-CN" sz="1600" b="0" i="0" u="none" strike="noStrike" cap="none" normalizeH="0" baseline="0" dirty="0" smtClean="0">
                          <a:ln>
                            <a:noFill/>
                          </a:ln>
                          <a:solidFill>
                            <a:schemeClr val="tx1"/>
                          </a:solidFill>
                          <a:effectLst/>
                          <a:latin typeface="Arial" charset="0"/>
                          <a:ea typeface="宋体" charset="-122"/>
                        </a:rPr>
                        <a:t>6</a:t>
                      </a:r>
                      <a:endParaRPr kumimoji="0" lang="en-US" sz="1600" b="0" i="0" u="none" strike="noStrike" cap="none" normalizeH="0" baseline="0" dirty="0" smtClean="0">
                        <a:ln>
                          <a:noFill/>
                        </a:ln>
                        <a:solidFill>
                          <a:schemeClr val="tx1"/>
                        </a:solidFill>
                        <a:effectLst/>
                        <a:latin typeface="Arial" charset="0"/>
                      </a:endParaRPr>
                    </a:p>
                  </a:txBody>
                  <a:tcPr marT="46937" marB="46937" horzOverflow="overflow">
                    <a:lnL>
                      <a:noFill/>
                    </a:lnL>
                    <a:lnR>
                      <a:noFill/>
                    </a:lnR>
                    <a:lnT>
                      <a:noFill/>
                    </a:lnT>
                    <a:lnB>
                      <a:noFill/>
                    </a:lnB>
                    <a:lnTlToBr>
                      <a:noFill/>
                    </a:lnTlToBr>
                    <a:lnBlToTr>
                      <a:noFill/>
                    </a:lnBlToTr>
                    <a:noFill/>
                  </a:tcPr>
                </a:tc>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0" lang="en-US" sz="1600" b="0" i="0" u="none" strike="noStrike" cap="none" normalizeH="0" baseline="0" dirty="0" smtClean="0">
                          <a:ln>
                            <a:noFill/>
                          </a:ln>
                          <a:solidFill>
                            <a:schemeClr val="tx1"/>
                          </a:solidFill>
                          <a:effectLst/>
                          <a:latin typeface="Arial" charset="0"/>
                        </a:rPr>
                        <a:t>1.</a:t>
                      </a:r>
                      <a:r>
                        <a:rPr kumimoji="0" lang="en-US" sz="1600" b="0" i="0" u="none" strike="noStrike" cap="none" normalizeH="0" baseline="0" dirty="0" smtClean="0">
                          <a:ln>
                            <a:noFill/>
                          </a:ln>
                          <a:solidFill>
                            <a:schemeClr val="tx1"/>
                          </a:solidFill>
                          <a:effectLst/>
                          <a:latin typeface="Arial" charset="0"/>
                          <a:ea typeface="宋体" charset="-122"/>
                        </a:rPr>
                        <a:t>5</a:t>
                      </a:r>
                      <a:endParaRPr kumimoji="0" lang="en-US" sz="1600" b="0" i="0" u="none" strike="noStrike" cap="none" normalizeH="0" baseline="0" dirty="0" smtClean="0">
                        <a:ln>
                          <a:noFill/>
                        </a:ln>
                        <a:solidFill>
                          <a:schemeClr val="tx1"/>
                        </a:solidFill>
                        <a:effectLst/>
                        <a:latin typeface="Arial" charset="0"/>
                      </a:endParaRPr>
                    </a:p>
                  </a:txBody>
                  <a:tcPr marT="46937" marB="46937" horzOverflow="overflow">
                    <a:lnL>
                      <a:noFill/>
                    </a:lnL>
                    <a:lnR>
                      <a:noFill/>
                    </a:lnR>
                    <a:lnT>
                      <a:noFill/>
                    </a:lnT>
                    <a:lnB>
                      <a:noFill/>
                    </a:lnB>
                    <a:lnTlToBr>
                      <a:noFill/>
                    </a:lnTlToBr>
                    <a:lnBlToTr>
                      <a:noFill/>
                    </a:lnBlToTr>
                    <a:noFill/>
                  </a:tcPr>
                </a:tc>
              </a:tr>
              <a:tr h="382994">
                <a:tc>
                  <a:txBody>
                    <a:bodyPr/>
                    <a:lstStyle/>
                    <a:p>
                      <a:pPr marL="0" marR="0" lvl="0" indent="0" algn="l" defTabSz="914400" rtl="0" eaLnBrk="0" fontAlgn="t" latinLnBrk="0" hangingPunct="0">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rPr>
                        <a:t>Other mental health  disorders</a:t>
                      </a:r>
                    </a:p>
                  </a:txBody>
                  <a:tcPr marT="46937" marB="46937" horzOverflow="overflow">
                    <a:lnL>
                      <a:noFill/>
                    </a:lnL>
                    <a:lnR>
                      <a:noFill/>
                    </a:lnR>
                    <a:lnT>
                      <a:noFill/>
                    </a:lnT>
                    <a:lnB>
                      <a:noFill/>
                    </a:lnB>
                    <a:lnTlToBr>
                      <a:noFill/>
                    </a:lnTlToBr>
                    <a:lnBlToTr>
                      <a:noFill/>
                    </a:lnBlToTr>
                    <a:noFill/>
                  </a:tcPr>
                </a:tc>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0" lang="en-US" altLang="zh-CN" sz="1600" b="0" i="0" u="none" strike="noStrike" cap="none" normalizeH="0" baseline="0" dirty="0" smtClean="0">
                          <a:ln>
                            <a:noFill/>
                          </a:ln>
                          <a:solidFill>
                            <a:schemeClr val="tx1"/>
                          </a:solidFill>
                          <a:effectLst/>
                          <a:latin typeface="Arial" charset="0"/>
                          <a:ea typeface="宋体" charset="-122"/>
                        </a:rPr>
                        <a:t>6.4</a:t>
                      </a:r>
                      <a:endParaRPr kumimoji="0" lang="en-US" sz="1600" b="0" i="0" u="none" strike="noStrike" cap="none" normalizeH="0" baseline="0" dirty="0" smtClean="0">
                        <a:ln>
                          <a:noFill/>
                        </a:ln>
                        <a:solidFill>
                          <a:schemeClr val="tx1"/>
                        </a:solidFill>
                        <a:effectLst/>
                        <a:latin typeface="Arial" charset="0"/>
                      </a:endParaRPr>
                    </a:p>
                  </a:txBody>
                  <a:tcPr marT="46937" marB="46937" horzOverflow="overflow">
                    <a:lnL>
                      <a:noFill/>
                    </a:lnL>
                    <a:lnR>
                      <a:noFill/>
                    </a:lnR>
                    <a:lnT>
                      <a:noFill/>
                    </a:lnT>
                    <a:lnB>
                      <a:noFill/>
                    </a:lnB>
                    <a:lnTlToBr>
                      <a:noFill/>
                    </a:lnTlToBr>
                    <a:lnBlToTr>
                      <a:noFill/>
                    </a:lnBlToTr>
                    <a:noFill/>
                  </a:tcPr>
                </a:tc>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0" lang="en-US" altLang="zh-CN" sz="1600" b="0" i="0" u="none" strike="noStrike" cap="none" normalizeH="0" baseline="0" dirty="0" smtClean="0">
                          <a:ln>
                            <a:noFill/>
                          </a:ln>
                          <a:solidFill>
                            <a:schemeClr val="tx1"/>
                          </a:solidFill>
                          <a:effectLst/>
                          <a:latin typeface="Arial" charset="0"/>
                          <a:ea typeface="宋体" charset="-122"/>
                        </a:rPr>
                        <a:t>6.2</a:t>
                      </a:r>
                      <a:endParaRPr kumimoji="0" lang="en-US" sz="1600" b="0" i="0" u="none" strike="noStrike" cap="none" normalizeH="0" baseline="0" dirty="0" smtClean="0">
                        <a:ln>
                          <a:noFill/>
                        </a:ln>
                        <a:solidFill>
                          <a:schemeClr val="tx1"/>
                        </a:solidFill>
                        <a:effectLst/>
                        <a:latin typeface="Arial" charset="0"/>
                      </a:endParaRPr>
                    </a:p>
                  </a:txBody>
                  <a:tcPr marT="46937" marB="46937" horzOverflow="overflow">
                    <a:lnL>
                      <a:noFill/>
                    </a:lnL>
                    <a:lnR>
                      <a:noFill/>
                    </a:lnR>
                    <a:lnT>
                      <a:noFill/>
                    </a:lnT>
                    <a:lnB>
                      <a:noFill/>
                    </a:lnB>
                    <a:lnTlToBr>
                      <a:noFill/>
                    </a:lnTlToBr>
                    <a:lnBlToTr>
                      <a:noFill/>
                    </a:lnBlToTr>
                    <a:noFill/>
                  </a:tcPr>
                </a:tc>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0" lang="en-US" altLang="zh-CN" sz="1600" b="0" i="0" u="none" strike="noStrike" cap="none" normalizeH="0" baseline="0" dirty="0" smtClean="0">
                          <a:ln>
                            <a:noFill/>
                          </a:ln>
                          <a:solidFill>
                            <a:schemeClr val="tx1"/>
                          </a:solidFill>
                          <a:effectLst/>
                          <a:latin typeface="Arial" charset="0"/>
                          <a:ea typeface="宋体" charset="-122"/>
                        </a:rPr>
                        <a:t>6.0</a:t>
                      </a:r>
                      <a:endParaRPr kumimoji="0" lang="en-US" sz="1600" b="0" i="0" u="none" strike="noStrike" cap="none" normalizeH="0" baseline="0" dirty="0" smtClean="0">
                        <a:ln>
                          <a:noFill/>
                        </a:ln>
                        <a:solidFill>
                          <a:schemeClr val="tx1"/>
                        </a:solidFill>
                        <a:effectLst/>
                        <a:latin typeface="Arial" charset="0"/>
                      </a:endParaRPr>
                    </a:p>
                  </a:txBody>
                  <a:tcPr marT="46937" marB="46937" horzOverflow="overflow">
                    <a:lnL>
                      <a:noFill/>
                    </a:lnL>
                    <a:lnR>
                      <a:noFill/>
                    </a:lnR>
                    <a:lnT>
                      <a:noFill/>
                    </a:lnT>
                    <a:lnB>
                      <a:noFill/>
                    </a:lnB>
                    <a:lnTlToBr>
                      <a:noFill/>
                    </a:lnTlToBr>
                    <a:lnBlToTr>
                      <a:noFill/>
                    </a:lnBlToTr>
                    <a:noFill/>
                  </a:tcPr>
                </a:tc>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0" lang="en-US" altLang="zh-CN" sz="1600" b="0" i="0" u="none" strike="noStrike" cap="none" normalizeH="0" baseline="0" dirty="0" smtClean="0">
                          <a:ln>
                            <a:noFill/>
                          </a:ln>
                          <a:solidFill>
                            <a:schemeClr val="tx1"/>
                          </a:solidFill>
                          <a:effectLst/>
                          <a:latin typeface="Arial" charset="0"/>
                          <a:ea typeface="宋体" charset="-122"/>
                        </a:rPr>
                        <a:t>6.0</a:t>
                      </a:r>
                      <a:endParaRPr kumimoji="0" lang="en-US" sz="1600" b="0" i="0" u="none" strike="noStrike" cap="none" normalizeH="0" baseline="0" dirty="0" smtClean="0">
                        <a:ln>
                          <a:noFill/>
                        </a:ln>
                        <a:solidFill>
                          <a:schemeClr val="tx1"/>
                        </a:solidFill>
                        <a:effectLst/>
                        <a:latin typeface="Arial" charset="0"/>
                      </a:endParaRPr>
                    </a:p>
                  </a:txBody>
                  <a:tcPr marT="46937" marB="46937" horzOverflow="overflow">
                    <a:lnL>
                      <a:noFill/>
                    </a:lnL>
                    <a:lnR>
                      <a:noFill/>
                    </a:lnR>
                    <a:lnT>
                      <a:noFill/>
                    </a:lnT>
                    <a:lnB>
                      <a:noFill/>
                    </a:lnB>
                    <a:lnTlToBr>
                      <a:noFill/>
                    </a:lnTlToBr>
                    <a:lnBlToTr>
                      <a:noFill/>
                    </a:lnBlToTr>
                    <a:noFill/>
                  </a:tcPr>
                </a:tc>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0" lang="en-US" altLang="zh-CN" sz="1600" b="0" i="0" u="none" strike="noStrike" cap="none" normalizeH="0" baseline="0" dirty="0" smtClean="0">
                          <a:ln>
                            <a:noFill/>
                          </a:ln>
                          <a:solidFill>
                            <a:schemeClr val="tx1"/>
                          </a:solidFill>
                          <a:effectLst/>
                          <a:latin typeface="Arial" charset="0"/>
                          <a:ea typeface="宋体" charset="-122"/>
                        </a:rPr>
                        <a:t>5.7</a:t>
                      </a:r>
                      <a:endParaRPr kumimoji="0" lang="en-US" sz="1600" b="0" i="0" u="none" strike="noStrike" cap="none" normalizeH="0" baseline="0" dirty="0" smtClean="0">
                        <a:ln>
                          <a:noFill/>
                        </a:ln>
                        <a:solidFill>
                          <a:schemeClr val="tx1"/>
                        </a:solidFill>
                        <a:effectLst/>
                        <a:latin typeface="Arial" charset="0"/>
                      </a:endParaRPr>
                    </a:p>
                  </a:txBody>
                  <a:tcPr marT="46937" marB="46937" horzOverflow="overflow">
                    <a:lnL>
                      <a:noFill/>
                    </a:lnL>
                    <a:lnR>
                      <a:noFill/>
                    </a:lnR>
                    <a:lnT>
                      <a:noFill/>
                    </a:lnT>
                    <a:lnB>
                      <a:noFill/>
                    </a:lnB>
                    <a:lnTlToBr>
                      <a:noFill/>
                    </a:lnTlToBr>
                    <a:lnBlToTr>
                      <a:noFill/>
                    </a:lnBlToTr>
                    <a:noFill/>
                  </a:tcPr>
                </a:tc>
              </a:tr>
              <a:tr h="382994">
                <a:tc>
                  <a:txBody>
                    <a:bodyPr/>
                    <a:lstStyle/>
                    <a:p>
                      <a:pPr marL="0" marR="0" lvl="0" indent="0" algn="l" defTabSz="914400" rtl="0" eaLnBrk="0" fontAlgn="t" latinLnBrk="0" hangingPunct="0">
                        <a:lnSpc>
                          <a:spcPct val="100000"/>
                        </a:lnSpc>
                        <a:spcBef>
                          <a:spcPct val="0"/>
                        </a:spcBef>
                        <a:spcAft>
                          <a:spcPct val="0"/>
                        </a:spcAft>
                        <a:buClrTx/>
                        <a:buSzTx/>
                        <a:buFontTx/>
                        <a:buNone/>
                        <a:tabLst/>
                      </a:pPr>
                      <a:r>
                        <a:rPr kumimoji="0" lang="en-US" sz="1600" b="0" i="0" u="none" strike="noStrike" cap="none" normalizeH="0" baseline="0" dirty="0" smtClean="0">
                          <a:ln>
                            <a:noFill/>
                          </a:ln>
                          <a:solidFill>
                            <a:schemeClr val="tx1"/>
                          </a:solidFill>
                          <a:effectLst/>
                          <a:latin typeface="Arial" charset="0"/>
                        </a:rPr>
                        <a:t>None of above</a:t>
                      </a:r>
                    </a:p>
                  </a:txBody>
                  <a:tcPr marT="46937" marB="46937" horzOverflow="overflow">
                    <a:lnL>
                      <a:noFill/>
                    </a:lnL>
                    <a:lnR>
                      <a:noFill/>
                    </a:lnR>
                    <a:lnT>
                      <a:noFill/>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0" lang="en-US" sz="1600" b="0" i="0" u="none" strike="noStrike" cap="none" normalizeH="0" baseline="0" dirty="0" smtClean="0">
                          <a:ln>
                            <a:noFill/>
                          </a:ln>
                          <a:solidFill>
                            <a:schemeClr val="tx1"/>
                          </a:solidFill>
                          <a:effectLst/>
                          <a:latin typeface="Arial" charset="0"/>
                        </a:rPr>
                        <a:t>11.</a:t>
                      </a:r>
                      <a:r>
                        <a:rPr kumimoji="0" lang="en-US" sz="1600" b="0" i="0" u="none" strike="noStrike" cap="none" normalizeH="0" baseline="0" dirty="0" smtClean="0">
                          <a:ln>
                            <a:noFill/>
                          </a:ln>
                          <a:solidFill>
                            <a:schemeClr val="tx1"/>
                          </a:solidFill>
                          <a:effectLst/>
                          <a:latin typeface="Arial" charset="0"/>
                          <a:ea typeface="宋体" charset="-122"/>
                        </a:rPr>
                        <a:t>8</a:t>
                      </a:r>
                      <a:endParaRPr kumimoji="0" lang="en-US" sz="1600" b="0" i="0" u="none" strike="noStrike" cap="none" normalizeH="0" baseline="0" dirty="0" smtClean="0">
                        <a:ln>
                          <a:noFill/>
                        </a:ln>
                        <a:solidFill>
                          <a:schemeClr val="tx1"/>
                        </a:solidFill>
                        <a:effectLst/>
                        <a:latin typeface="Arial" charset="0"/>
                      </a:endParaRPr>
                    </a:p>
                  </a:txBody>
                  <a:tcPr marT="46937" marB="46937" horzOverflow="overflow">
                    <a:lnL>
                      <a:noFill/>
                    </a:lnL>
                    <a:lnR>
                      <a:noFill/>
                    </a:lnR>
                    <a:lnT>
                      <a:noFill/>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chemeClr val="tx1"/>
                          </a:solidFill>
                          <a:effectLst/>
                          <a:latin typeface="Arial" charset="0"/>
                        </a:rPr>
                        <a:t>11.5</a:t>
                      </a:r>
                    </a:p>
                  </a:txBody>
                  <a:tcPr marT="46937" marB="46937" horzOverflow="overflow">
                    <a:lnL>
                      <a:noFill/>
                    </a:lnL>
                    <a:lnR>
                      <a:noFill/>
                    </a:lnR>
                    <a:lnT>
                      <a:noFill/>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0" lang="en-US" sz="1600" b="0" i="0" u="none" strike="noStrike" cap="none" normalizeH="0" baseline="0" dirty="0" smtClean="0">
                          <a:ln>
                            <a:noFill/>
                          </a:ln>
                          <a:solidFill>
                            <a:schemeClr val="tx1"/>
                          </a:solidFill>
                          <a:effectLst/>
                          <a:latin typeface="Arial" charset="0"/>
                        </a:rPr>
                        <a:t>1</a:t>
                      </a:r>
                      <a:r>
                        <a:rPr kumimoji="0" lang="en-US" altLang="zh-CN" sz="1600" b="0" i="0" u="none" strike="noStrike" cap="none" normalizeH="0" baseline="0" dirty="0" smtClean="0">
                          <a:ln>
                            <a:noFill/>
                          </a:ln>
                          <a:solidFill>
                            <a:schemeClr val="tx1"/>
                          </a:solidFill>
                          <a:effectLst/>
                          <a:latin typeface="Arial" charset="0"/>
                          <a:ea typeface="宋体" charset="-122"/>
                        </a:rPr>
                        <a:t>2.1</a:t>
                      </a:r>
                      <a:endParaRPr kumimoji="0" lang="en-US" sz="1600" b="0" i="0" u="none" strike="noStrike" cap="none" normalizeH="0" baseline="0" dirty="0" smtClean="0">
                        <a:ln>
                          <a:noFill/>
                        </a:ln>
                        <a:solidFill>
                          <a:schemeClr val="tx1"/>
                        </a:solidFill>
                        <a:effectLst/>
                        <a:latin typeface="Arial" charset="0"/>
                      </a:endParaRPr>
                    </a:p>
                  </a:txBody>
                  <a:tcPr marT="46937" marB="46937" horzOverflow="overflow">
                    <a:lnL>
                      <a:noFill/>
                    </a:lnL>
                    <a:lnR>
                      <a:noFill/>
                    </a:lnR>
                    <a:lnT>
                      <a:noFill/>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0" lang="en-US" sz="1600" b="0" i="0" u="none" strike="noStrike" cap="none" normalizeH="0" baseline="0" dirty="0" smtClean="0">
                          <a:ln>
                            <a:noFill/>
                          </a:ln>
                          <a:solidFill>
                            <a:schemeClr val="tx1"/>
                          </a:solidFill>
                          <a:effectLst/>
                          <a:latin typeface="Arial" charset="0"/>
                        </a:rPr>
                        <a:t>10.8</a:t>
                      </a:r>
                    </a:p>
                  </a:txBody>
                  <a:tcPr marT="46937" marB="46937" horzOverflow="overflow">
                    <a:lnL>
                      <a:noFill/>
                    </a:lnL>
                    <a:lnR>
                      <a:noFill/>
                    </a:lnR>
                    <a:lnT>
                      <a:noFill/>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0" lang="en-US" sz="1600" b="0" i="0" u="none" strike="noStrike" cap="none" normalizeH="0" baseline="0" dirty="0" smtClean="0">
                          <a:ln>
                            <a:noFill/>
                          </a:ln>
                          <a:solidFill>
                            <a:schemeClr val="tx1"/>
                          </a:solidFill>
                          <a:effectLst/>
                          <a:latin typeface="Arial" charset="0"/>
                        </a:rPr>
                        <a:t>9.9</a:t>
                      </a:r>
                    </a:p>
                  </a:txBody>
                  <a:tcPr marT="46937" marB="46937" horzOverflow="overflow">
                    <a:lnL>
                      <a:noFill/>
                    </a:lnL>
                    <a:lnR>
                      <a:noFill/>
                    </a:lnR>
                    <a:lnT>
                      <a:noFill/>
                    </a:lnT>
                    <a:lnB w="12700"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22612" name="TextBox 3"/>
          <p:cNvSpPr txBox="1">
            <a:spLocks noChangeArrowheads="1"/>
          </p:cNvSpPr>
          <p:nvPr/>
        </p:nvSpPr>
        <p:spPr bwMode="auto">
          <a:xfrm>
            <a:off x="533400" y="6414736"/>
            <a:ext cx="6858000" cy="461665"/>
          </a:xfrm>
          <a:prstGeom prst="rect">
            <a:avLst/>
          </a:prstGeom>
          <a:noFill/>
          <a:ln w="9525">
            <a:noFill/>
            <a:miter lim="800000"/>
            <a:headEnd/>
            <a:tailEnd/>
          </a:ln>
        </p:spPr>
        <p:txBody>
          <a:bodyPr>
            <a:spAutoFit/>
          </a:bodyPr>
          <a:lstStyle/>
          <a:p>
            <a:pPr>
              <a:spcBef>
                <a:spcPct val="50000"/>
              </a:spcBef>
            </a:pPr>
            <a:r>
              <a:rPr lang="en-US" sz="1600" b="1">
                <a:solidFill>
                  <a:schemeClr val="tx2"/>
                </a:solidFill>
              </a:rPr>
              <a:t>* MAX all states except AZ, DE, DC, OR, NV, RI, NJ, ME</a:t>
            </a:r>
            <a:r>
              <a:rPr lang="en-US" b="1">
                <a:solidFill>
                  <a:schemeClr val="tx2"/>
                </a:solidFill>
              </a:rPr>
              <a:t> </a:t>
            </a:r>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482" name="Rectangle 2"/>
          <p:cNvSpPr>
            <a:spLocks noGrp="1" noChangeArrowheads="1"/>
          </p:cNvSpPr>
          <p:nvPr>
            <p:ph type="title" idx="4294967295"/>
          </p:nvPr>
        </p:nvSpPr>
        <p:spPr>
          <a:xfrm>
            <a:off x="381000" y="391142"/>
            <a:ext cx="8305800" cy="1486341"/>
          </a:xfrm>
        </p:spPr>
        <p:txBody>
          <a:bodyPr/>
          <a:lstStyle/>
          <a:p>
            <a:pPr eaLnBrk="1" hangingPunct="1">
              <a:defRPr/>
            </a:pPr>
            <a:r>
              <a:rPr lang="en-US" sz="2400" dirty="0" smtClean="0"/>
              <a:t>Other Psychotropic Medication Use in AP Users </a:t>
            </a:r>
            <a:br>
              <a:rPr lang="en-US" sz="2400" dirty="0" smtClean="0"/>
            </a:br>
            <a:r>
              <a:rPr lang="en-US" sz="2400" dirty="0" smtClean="0"/>
              <a:t>Medicaid FFS Youth* Ages 6-17</a:t>
            </a:r>
            <a:br>
              <a:rPr lang="en-US" sz="2400" dirty="0" smtClean="0"/>
            </a:br>
            <a:r>
              <a:rPr lang="en-US" sz="2400" dirty="0" smtClean="0"/>
              <a:t>2001 - 2005</a:t>
            </a:r>
            <a:r>
              <a:rPr lang="en-US" sz="3200" dirty="0" smtClean="0"/>
              <a:t> </a:t>
            </a:r>
            <a:r>
              <a:rPr lang="en-US" sz="1800" dirty="0" smtClean="0"/>
              <a:t>_______________________________________________________________</a:t>
            </a:r>
          </a:p>
        </p:txBody>
      </p:sp>
      <p:sp>
        <p:nvSpPr>
          <p:cNvPr id="31747" name="Text Box 87"/>
          <p:cNvSpPr txBox="1">
            <a:spLocks noChangeArrowheads="1"/>
          </p:cNvSpPr>
          <p:nvPr/>
        </p:nvSpPr>
        <p:spPr bwMode="auto">
          <a:xfrm>
            <a:off x="533400" y="6023593"/>
            <a:ext cx="8382000" cy="461665"/>
          </a:xfrm>
          <a:prstGeom prst="rect">
            <a:avLst/>
          </a:prstGeom>
          <a:noFill/>
          <a:ln w="9525">
            <a:noFill/>
            <a:miter lim="800000"/>
            <a:headEnd/>
            <a:tailEnd/>
          </a:ln>
        </p:spPr>
        <p:txBody>
          <a:bodyPr>
            <a:spAutoFit/>
          </a:bodyPr>
          <a:lstStyle/>
          <a:p>
            <a:pPr>
              <a:spcBef>
                <a:spcPct val="50000"/>
              </a:spcBef>
            </a:pPr>
            <a:r>
              <a:rPr lang="en-US" b="1">
                <a:solidFill>
                  <a:schemeClr val="tx2"/>
                </a:solidFill>
              </a:rPr>
              <a:t> * MAX all states except AZ, DE, DC, OR, NV, RI, NJ, ME </a:t>
            </a:r>
          </a:p>
        </p:txBody>
      </p:sp>
      <p:graphicFrame>
        <p:nvGraphicFramePr>
          <p:cNvPr id="84" name="Table Placeholder 83" title="Other Psychotropic Medication Use in AP Users Medicaid FFS Youth Ages 6-17"/>
          <p:cNvGraphicFramePr>
            <a:graphicFrameLocks noGrp="1"/>
          </p:cNvGraphicFramePr>
          <p:nvPr>
            <p:ph type="tbl" idx="4294967295"/>
            <p:extLst>
              <p:ext uri="{D42A27DB-BD31-4B8C-83A1-F6EECF244321}">
                <p14:modId xmlns:p14="http://schemas.microsoft.com/office/powerpoint/2010/main" val="1280781827"/>
              </p:ext>
            </p:extLst>
          </p:nvPr>
        </p:nvGraphicFramePr>
        <p:xfrm>
          <a:off x="533400" y="1660727"/>
          <a:ext cx="7848599" cy="4454452"/>
        </p:xfrm>
        <a:graphic>
          <a:graphicData uri="http://schemas.openxmlformats.org/drawingml/2006/table">
            <a:tbl>
              <a:tblPr/>
              <a:tblGrid>
                <a:gridCol w="3035781"/>
                <a:gridCol w="888523"/>
                <a:gridCol w="1000310"/>
                <a:gridCol w="1077257"/>
                <a:gridCol w="846417"/>
                <a:gridCol w="1000311"/>
              </a:tblGrid>
              <a:tr h="461446">
                <a:tc gridSpan="6">
                  <a:txBody>
                    <a:bodyPr/>
                    <a:lstStyle/>
                    <a:p>
                      <a:pPr algn="ctr" rtl="0" fontAlgn="b"/>
                      <a:endParaRPr lang="en-US" sz="2500" b="0" i="0" u="none" strike="noStrike" dirty="0">
                        <a:solidFill>
                          <a:srgbClr val="FFFFFF"/>
                        </a:solidFill>
                        <a:latin typeface="Arial"/>
                      </a:endParaRPr>
                    </a:p>
                  </a:txBody>
                  <a:tcPr marL="7234" marR="7234" marT="7427" marB="0" anchor="b">
                    <a:lnL>
                      <a:noFill/>
                    </a:lnL>
                    <a:lnR>
                      <a:noFill/>
                    </a:lnR>
                    <a:lnT>
                      <a:noFill/>
                    </a:lnT>
                    <a:lnB>
                      <a:noFill/>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403878">
                <a:tc>
                  <a:txBody>
                    <a:bodyPr/>
                    <a:lstStyle/>
                    <a:p>
                      <a:pPr algn="l" fontAlgn="b"/>
                      <a:endParaRPr lang="en-US" sz="2500" b="0" i="0" u="none" strike="noStrike" dirty="0">
                        <a:solidFill>
                          <a:srgbClr val="FFFFFF"/>
                        </a:solidFill>
                        <a:latin typeface="Arial"/>
                      </a:endParaRPr>
                    </a:p>
                  </a:txBody>
                  <a:tcPr marL="7234" marR="7234" marT="7427" marB="0" anchor="b">
                    <a:lnL>
                      <a:noFill/>
                    </a:lnL>
                    <a:lnR>
                      <a:noFill/>
                    </a:lnR>
                    <a:lnT>
                      <a:noFill/>
                    </a:lnT>
                    <a:lnB>
                      <a:noFill/>
                    </a:lnB>
                  </a:tcPr>
                </a:tc>
                <a:tc>
                  <a:txBody>
                    <a:bodyPr/>
                    <a:lstStyle/>
                    <a:p>
                      <a:pPr algn="ctr" rtl="0" fontAlgn="b"/>
                      <a:r>
                        <a:rPr lang="en-US" sz="2500" b="0" i="0" u="none" strike="noStrike" dirty="0">
                          <a:solidFill>
                            <a:srgbClr val="FFFFFF"/>
                          </a:solidFill>
                          <a:latin typeface="Arial"/>
                        </a:rPr>
                        <a:t>2001</a:t>
                      </a:r>
                    </a:p>
                  </a:txBody>
                  <a:tcPr marL="7234" marR="65108" marT="7427" marB="0" anchor="b">
                    <a:lnL>
                      <a:noFill/>
                    </a:lnL>
                    <a:lnR>
                      <a:noFill/>
                    </a:lnR>
                    <a:lnT>
                      <a:noFill/>
                    </a:lnT>
                    <a:lnB w="12700" cap="flat" cmpd="sng" algn="ctr">
                      <a:solidFill>
                        <a:schemeClr val="tx1"/>
                      </a:solidFill>
                      <a:prstDash val="solid"/>
                      <a:round/>
                      <a:headEnd type="none" w="med" len="med"/>
                      <a:tailEnd type="none" w="med" len="med"/>
                    </a:lnB>
                  </a:tcPr>
                </a:tc>
                <a:tc>
                  <a:txBody>
                    <a:bodyPr/>
                    <a:lstStyle/>
                    <a:p>
                      <a:pPr algn="ctr" rtl="0" fontAlgn="b"/>
                      <a:r>
                        <a:rPr lang="en-US" sz="2500" b="0" i="0" u="none" strike="noStrike" dirty="0">
                          <a:solidFill>
                            <a:srgbClr val="FFFFFF"/>
                          </a:solidFill>
                          <a:latin typeface="Arial"/>
                        </a:rPr>
                        <a:t>2002</a:t>
                      </a:r>
                    </a:p>
                  </a:txBody>
                  <a:tcPr marL="7234" marR="65108" marT="7427" marB="0" anchor="b">
                    <a:lnL>
                      <a:noFill/>
                    </a:lnL>
                    <a:lnR>
                      <a:noFill/>
                    </a:lnR>
                    <a:lnT>
                      <a:noFill/>
                    </a:lnT>
                    <a:lnB w="12700" cap="flat" cmpd="sng" algn="ctr">
                      <a:solidFill>
                        <a:schemeClr val="tx1"/>
                      </a:solidFill>
                      <a:prstDash val="solid"/>
                      <a:round/>
                      <a:headEnd type="none" w="med" len="med"/>
                      <a:tailEnd type="none" w="med" len="med"/>
                    </a:lnB>
                  </a:tcPr>
                </a:tc>
                <a:tc>
                  <a:txBody>
                    <a:bodyPr/>
                    <a:lstStyle/>
                    <a:p>
                      <a:pPr algn="ctr" rtl="0" fontAlgn="b"/>
                      <a:r>
                        <a:rPr lang="en-US" sz="2500" b="0" i="0" u="none" strike="noStrike" dirty="0">
                          <a:solidFill>
                            <a:srgbClr val="FFFFFF"/>
                          </a:solidFill>
                          <a:latin typeface="Arial"/>
                        </a:rPr>
                        <a:t>2003</a:t>
                      </a:r>
                    </a:p>
                  </a:txBody>
                  <a:tcPr marL="7234" marR="65108" marT="7427" marB="0" anchor="b">
                    <a:lnL>
                      <a:noFill/>
                    </a:lnL>
                    <a:lnR>
                      <a:noFill/>
                    </a:lnR>
                    <a:lnT>
                      <a:noFill/>
                    </a:lnT>
                    <a:lnB w="12700" cap="flat" cmpd="sng" algn="ctr">
                      <a:solidFill>
                        <a:schemeClr val="tx1"/>
                      </a:solidFill>
                      <a:prstDash val="solid"/>
                      <a:round/>
                      <a:headEnd type="none" w="med" len="med"/>
                      <a:tailEnd type="none" w="med" len="med"/>
                    </a:lnB>
                  </a:tcPr>
                </a:tc>
                <a:tc>
                  <a:txBody>
                    <a:bodyPr/>
                    <a:lstStyle/>
                    <a:p>
                      <a:pPr algn="ctr" rtl="0" fontAlgn="b"/>
                      <a:r>
                        <a:rPr lang="en-US" sz="2500" b="0" i="0" u="none" strike="noStrike" dirty="0">
                          <a:solidFill>
                            <a:srgbClr val="FFFFFF"/>
                          </a:solidFill>
                          <a:latin typeface="Arial"/>
                        </a:rPr>
                        <a:t>2004</a:t>
                      </a:r>
                    </a:p>
                  </a:txBody>
                  <a:tcPr marL="7234" marR="65108" marT="7427" marB="0" anchor="b">
                    <a:lnL>
                      <a:noFill/>
                    </a:lnL>
                    <a:lnR>
                      <a:noFill/>
                    </a:lnR>
                    <a:lnT>
                      <a:noFill/>
                    </a:lnT>
                    <a:lnB w="12700" cap="flat" cmpd="sng" algn="ctr">
                      <a:solidFill>
                        <a:schemeClr val="tx1"/>
                      </a:solidFill>
                      <a:prstDash val="solid"/>
                      <a:round/>
                      <a:headEnd type="none" w="med" len="med"/>
                      <a:tailEnd type="none" w="med" len="med"/>
                    </a:lnB>
                  </a:tcPr>
                </a:tc>
                <a:tc>
                  <a:txBody>
                    <a:bodyPr/>
                    <a:lstStyle/>
                    <a:p>
                      <a:pPr algn="ctr" rtl="0" fontAlgn="b"/>
                      <a:r>
                        <a:rPr lang="en-US" sz="2500" b="0" i="0" u="none" strike="noStrike" dirty="0" smtClean="0">
                          <a:solidFill>
                            <a:srgbClr val="FFFFFF"/>
                          </a:solidFill>
                          <a:latin typeface="Arial"/>
                        </a:rPr>
                        <a:t>2005</a:t>
                      </a:r>
                      <a:endParaRPr lang="en-US" sz="2500" b="0" i="0" u="none" strike="noStrike" dirty="0">
                        <a:solidFill>
                          <a:srgbClr val="FFFFFF"/>
                        </a:solidFill>
                        <a:latin typeface="Arial"/>
                      </a:endParaRPr>
                    </a:p>
                  </a:txBody>
                  <a:tcPr marL="7234" marR="65108" marT="7427" marB="0" anchor="b">
                    <a:lnL>
                      <a:noFill/>
                    </a:lnL>
                    <a:lnR>
                      <a:noFill/>
                    </a:lnR>
                    <a:lnT>
                      <a:noFill/>
                    </a:lnT>
                    <a:lnB w="12700" cap="flat" cmpd="sng" algn="ctr">
                      <a:solidFill>
                        <a:schemeClr val="tx1"/>
                      </a:solidFill>
                      <a:prstDash val="solid"/>
                      <a:round/>
                      <a:headEnd type="none" w="med" len="med"/>
                      <a:tailEnd type="none" w="med" len="med"/>
                    </a:lnB>
                  </a:tcPr>
                </a:tc>
              </a:tr>
              <a:tr h="647160">
                <a:tc>
                  <a:txBody>
                    <a:bodyPr/>
                    <a:lstStyle/>
                    <a:p>
                      <a:pPr algn="l" rtl="0" fontAlgn="t"/>
                      <a:endParaRPr lang="en-US" sz="2500" b="0" i="0" u="none" strike="noStrike" dirty="0">
                        <a:solidFill>
                          <a:srgbClr val="FFFFFF"/>
                        </a:solidFill>
                        <a:latin typeface="Arial"/>
                      </a:endParaRPr>
                    </a:p>
                  </a:txBody>
                  <a:tcPr marL="7234" marR="7234" marT="7427" marB="0">
                    <a:lnL>
                      <a:noFill/>
                    </a:lnL>
                    <a:lnR>
                      <a:noFill/>
                    </a:lnR>
                    <a:lnT>
                      <a:noFill/>
                    </a:lnT>
                    <a:lnB>
                      <a:noFill/>
                    </a:lnB>
                  </a:tcPr>
                </a:tc>
                <a:tc>
                  <a:txBody>
                    <a:bodyPr/>
                    <a:lstStyle/>
                    <a:p>
                      <a:pPr algn="ctr" rtl="0" fontAlgn="t"/>
                      <a:r>
                        <a:rPr lang="en-US" sz="2500" b="0" i="0" u="none" strike="noStrike" dirty="0" smtClean="0">
                          <a:solidFill>
                            <a:srgbClr val="FFFFFF"/>
                          </a:solidFill>
                          <a:latin typeface="Arial"/>
                        </a:rPr>
                        <a:t>%</a:t>
                      </a:r>
                      <a:endParaRPr lang="en-US" sz="2500" b="0" i="0" u="none" strike="noStrike" dirty="0">
                        <a:solidFill>
                          <a:srgbClr val="FFFFFF"/>
                        </a:solidFill>
                        <a:latin typeface="Arial"/>
                      </a:endParaRPr>
                    </a:p>
                  </a:txBody>
                  <a:tcPr marL="7234" marR="7234" marT="7427" marB="0">
                    <a:lnL>
                      <a:noFill/>
                    </a:lnL>
                    <a:lnR>
                      <a:noFill/>
                    </a:lnR>
                    <a:lnT w="12700" cap="flat" cmpd="sng" algn="ctr">
                      <a:solidFill>
                        <a:schemeClr val="tx1"/>
                      </a:solidFill>
                      <a:prstDash val="solid"/>
                      <a:round/>
                      <a:headEnd type="none" w="med" len="med"/>
                      <a:tailEnd type="none" w="med" len="med"/>
                    </a:lnT>
                    <a:lnB>
                      <a:noFill/>
                    </a:lnB>
                  </a:tcPr>
                </a:tc>
                <a:tc>
                  <a:txBody>
                    <a:bodyPr/>
                    <a:lstStyle/>
                    <a:p>
                      <a:pPr algn="ctr" rtl="0" fontAlgn="t"/>
                      <a:r>
                        <a:rPr lang="en-US" sz="2500" b="0" i="0" u="none" strike="noStrike" dirty="0" smtClean="0">
                          <a:solidFill>
                            <a:srgbClr val="FFFFFF"/>
                          </a:solidFill>
                          <a:latin typeface="Arial"/>
                        </a:rPr>
                        <a:t>%</a:t>
                      </a:r>
                      <a:endParaRPr lang="en-US" sz="2500" b="0" i="0" u="none" strike="noStrike" dirty="0">
                        <a:solidFill>
                          <a:srgbClr val="FFFFFF"/>
                        </a:solidFill>
                        <a:latin typeface="Arial"/>
                      </a:endParaRPr>
                    </a:p>
                  </a:txBody>
                  <a:tcPr marL="7234" marR="7234" marT="7427" marB="0">
                    <a:lnL>
                      <a:noFill/>
                    </a:lnL>
                    <a:lnR>
                      <a:noFill/>
                    </a:lnR>
                    <a:lnT w="12700" cap="flat" cmpd="sng" algn="ctr">
                      <a:solidFill>
                        <a:schemeClr val="tx1"/>
                      </a:solidFill>
                      <a:prstDash val="solid"/>
                      <a:round/>
                      <a:headEnd type="none" w="med" len="med"/>
                      <a:tailEnd type="none" w="med" len="med"/>
                    </a:lnT>
                    <a:lnB>
                      <a:noFill/>
                    </a:lnB>
                  </a:tcPr>
                </a:tc>
                <a:tc>
                  <a:txBody>
                    <a:bodyPr/>
                    <a:lstStyle/>
                    <a:p>
                      <a:pPr algn="ctr" rtl="0" fontAlgn="t"/>
                      <a:r>
                        <a:rPr lang="en-US" sz="2500" b="0" i="0" u="none" strike="noStrike" dirty="0" smtClean="0">
                          <a:solidFill>
                            <a:srgbClr val="FFFFFF"/>
                          </a:solidFill>
                          <a:latin typeface="Arial"/>
                        </a:rPr>
                        <a:t>%</a:t>
                      </a:r>
                      <a:endParaRPr lang="en-US" sz="2500" b="0" i="0" u="none" strike="noStrike" dirty="0">
                        <a:solidFill>
                          <a:srgbClr val="FFFFFF"/>
                        </a:solidFill>
                        <a:latin typeface="Arial"/>
                      </a:endParaRPr>
                    </a:p>
                  </a:txBody>
                  <a:tcPr marL="7234" marR="7234" marT="7427" marB="0">
                    <a:lnL>
                      <a:noFill/>
                    </a:lnL>
                    <a:lnR>
                      <a:noFill/>
                    </a:lnR>
                    <a:lnT w="12700" cap="flat" cmpd="sng" algn="ctr">
                      <a:solidFill>
                        <a:schemeClr val="tx1"/>
                      </a:solidFill>
                      <a:prstDash val="solid"/>
                      <a:round/>
                      <a:headEnd type="none" w="med" len="med"/>
                      <a:tailEnd type="none" w="med" len="med"/>
                    </a:lnT>
                    <a:lnB>
                      <a:noFill/>
                    </a:lnB>
                  </a:tcPr>
                </a:tc>
                <a:tc>
                  <a:txBody>
                    <a:bodyPr/>
                    <a:lstStyle/>
                    <a:p>
                      <a:pPr algn="ctr" rtl="0" fontAlgn="t"/>
                      <a:r>
                        <a:rPr lang="en-US" sz="2500" b="0" i="0" u="none" strike="noStrike" dirty="0" smtClean="0">
                          <a:solidFill>
                            <a:srgbClr val="FFFFFF"/>
                          </a:solidFill>
                          <a:latin typeface="Arial"/>
                        </a:rPr>
                        <a:t>%</a:t>
                      </a:r>
                      <a:endParaRPr lang="en-US" sz="2500" b="0" i="0" u="none" strike="noStrike" dirty="0">
                        <a:solidFill>
                          <a:srgbClr val="FFFFFF"/>
                        </a:solidFill>
                        <a:latin typeface="Arial"/>
                      </a:endParaRPr>
                    </a:p>
                  </a:txBody>
                  <a:tcPr marL="7234" marR="7234" marT="7427" marB="0">
                    <a:lnL>
                      <a:noFill/>
                    </a:lnL>
                    <a:lnR>
                      <a:noFill/>
                    </a:lnR>
                    <a:lnT w="12700" cap="flat" cmpd="sng" algn="ctr">
                      <a:solidFill>
                        <a:schemeClr val="tx1"/>
                      </a:solidFill>
                      <a:prstDash val="solid"/>
                      <a:round/>
                      <a:headEnd type="none" w="med" len="med"/>
                      <a:tailEnd type="none" w="med" len="med"/>
                    </a:lnT>
                    <a:lnB>
                      <a:noFill/>
                    </a:lnB>
                  </a:tcPr>
                </a:tc>
                <a:tc>
                  <a:txBody>
                    <a:bodyPr/>
                    <a:lstStyle/>
                    <a:p>
                      <a:pPr algn="ctr" rtl="0" fontAlgn="t"/>
                      <a:r>
                        <a:rPr lang="en-US" sz="2500" b="0" i="0" u="none" strike="noStrike" dirty="0" smtClean="0">
                          <a:solidFill>
                            <a:srgbClr val="FFFFFF"/>
                          </a:solidFill>
                          <a:latin typeface="Arial"/>
                        </a:rPr>
                        <a:t>%</a:t>
                      </a:r>
                      <a:endParaRPr lang="en-US" sz="2500" b="0" i="0" u="none" strike="noStrike" dirty="0">
                        <a:solidFill>
                          <a:srgbClr val="FFFFFF"/>
                        </a:solidFill>
                        <a:latin typeface="Arial"/>
                      </a:endParaRPr>
                    </a:p>
                  </a:txBody>
                  <a:tcPr marL="7234" marR="7234" marT="7427" marB="0">
                    <a:lnL>
                      <a:noFill/>
                    </a:lnL>
                    <a:lnR>
                      <a:noFill/>
                    </a:lnR>
                    <a:lnT w="12700" cap="flat" cmpd="sng" algn="ctr">
                      <a:solidFill>
                        <a:schemeClr val="tx1"/>
                      </a:solidFill>
                      <a:prstDash val="solid"/>
                      <a:round/>
                      <a:headEnd type="none" w="med" len="med"/>
                      <a:tailEnd type="none" w="med" len="med"/>
                    </a:lnT>
                    <a:lnB>
                      <a:noFill/>
                    </a:lnB>
                  </a:tcPr>
                </a:tc>
              </a:tr>
              <a:tr h="740629">
                <a:tc>
                  <a:txBody>
                    <a:bodyPr/>
                    <a:lstStyle/>
                    <a:p>
                      <a:pPr algn="l" rtl="0" fontAlgn="t"/>
                      <a:r>
                        <a:rPr lang="en-US" sz="2500" b="0" i="0" u="none" strike="noStrike" dirty="0">
                          <a:solidFill>
                            <a:srgbClr val="FFFFFF"/>
                          </a:solidFill>
                          <a:latin typeface="Arial"/>
                        </a:rPr>
                        <a:t> </a:t>
                      </a:r>
                      <a:r>
                        <a:rPr lang="en-US" sz="2500" b="0" i="0" u="none" strike="noStrike" dirty="0" smtClean="0">
                          <a:solidFill>
                            <a:srgbClr val="FFFFFF"/>
                          </a:solidFill>
                          <a:latin typeface="Arial"/>
                        </a:rPr>
                        <a:t>Antidepressants</a:t>
                      </a:r>
                      <a:endParaRPr lang="en-US" sz="2500" b="0" i="0" u="none" strike="noStrike" dirty="0">
                        <a:solidFill>
                          <a:srgbClr val="FFFFFF"/>
                        </a:solidFill>
                        <a:latin typeface="Arial"/>
                      </a:endParaRPr>
                    </a:p>
                  </a:txBody>
                  <a:tcPr marL="7234" marR="7234" marT="7427" marB="0">
                    <a:lnL>
                      <a:noFill/>
                    </a:lnL>
                    <a:lnR>
                      <a:noFill/>
                    </a:lnR>
                    <a:lnT>
                      <a:noFill/>
                    </a:lnT>
                    <a:lnB>
                      <a:noFill/>
                    </a:lnB>
                  </a:tcPr>
                </a:tc>
                <a:tc>
                  <a:txBody>
                    <a:bodyPr/>
                    <a:lstStyle/>
                    <a:p>
                      <a:pPr algn="ctr" rtl="0" fontAlgn="t"/>
                      <a:r>
                        <a:rPr lang="en-US" sz="2500" b="0" i="0" u="none" strike="noStrike" dirty="0" smtClean="0">
                          <a:solidFill>
                            <a:srgbClr val="FFFFFF"/>
                          </a:solidFill>
                          <a:latin typeface="Arial"/>
                        </a:rPr>
                        <a:t>56.6</a:t>
                      </a:r>
                      <a:endParaRPr lang="en-US" sz="2500" b="0" i="0" u="none" strike="noStrike" dirty="0">
                        <a:solidFill>
                          <a:srgbClr val="FFFFFF"/>
                        </a:solidFill>
                        <a:latin typeface="Arial"/>
                      </a:endParaRPr>
                    </a:p>
                  </a:txBody>
                  <a:tcPr marL="7234" marR="7234" marT="7427" marB="0">
                    <a:lnL>
                      <a:noFill/>
                    </a:lnL>
                    <a:lnR>
                      <a:noFill/>
                    </a:lnR>
                    <a:lnT>
                      <a:noFill/>
                    </a:lnT>
                    <a:lnB>
                      <a:noFill/>
                    </a:lnB>
                  </a:tcPr>
                </a:tc>
                <a:tc>
                  <a:txBody>
                    <a:bodyPr/>
                    <a:lstStyle/>
                    <a:p>
                      <a:pPr algn="ctr" rtl="0" fontAlgn="t"/>
                      <a:r>
                        <a:rPr lang="en-US" sz="2500" b="0" i="0" u="none" strike="noStrike" dirty="0" smtClean="0">
                          <a:solidFill>
                            <a:srgbClr val="FFFFFF"/>
                          </a:solidFill>
                          <a:latin typeface="Arial"/>
                        </a:rPr>
                        <a:t>56.0</a:t>
                      </a:r>
                      <a:endParaRPr lang="en-US" sz="2500" b="0" i="0" u="none" strike="noStrike" dirty="0">
                        <a:solidFill>
                          <a:srgbClr val="FFFFFF"/>
                        </a:solidFill>
                        <a:latin typeface="Arial"/>
                      </a:endParaRPr>
                    </a:p>
                  </a:txBody>
                  <a:tcPr marL="7234" marR="7234" marT="7427" marB="0">
                    <a:lnL>
                      <a:noFill/>
                    </a:lnL>
                    <a:lnR>
                      <a:noFill/>
                    </a:lnR>
                    <a:lnT>
                      <a:noFill/>
                    </a:lnT>
                    <a:lnB>
                      <a:noFill/>
                    </a:lnB>
                  </a:tcPr>
                </a:tc>
                <a:tc>
                  <a:txBody>
                    <a:bodyPr/>
                    <a:lstStyle/>
                    <a:p>
                      <a:pPr algn="ctr" rtl="0" fontAlgn="t"/>
                      <a:r>
                        <a:rPr lang="en-US" sz="2500" b="0" i="0" u="none" strike="noStrike" dirty="0" smtClean="0">
                          <a:solidFill>
                            <a:srgbClr val="FFFFFF"/>
                          </a:solidFill>
                          <a:latin typeface="Arial"/>
                        </a:rPr>
                        <a:t>54.1</a:t>
                      </a:r>
                      <a:endParaRPr lang="en-US" sz="2500" b="0" i="0" u="none" strike="noStrike" dirty="0">
                        <a:solidFill>
                          <a:srgbClr val="FFFFFF"/>
                        </a:solidFill>
                        <a:latin typeface="Arial"/>
                      </a:endParaRPr>
                    </a:p>
                  </a:txBody>
                  <a:tcPr marL="7234" marR="7234" marT="7427" marB="0">
                    <a:lnL>
                      <a:noFill/>
                    </a:lnL>
                    <a:lnR>
                      <a:noFill/>
                    </a:lnR>
                    <a:lnT>
                      <a:noFill/>
                    </a:lnT>
                    <a:lnB>
                      <a:noFill/>
                    </a:lnB>
                  </a:tcPr>
                </a:tc>
                <a:tc>
                  <a:txBody>
                    <a:bodyPr/>
                    <a:lstStyle/>
                    <a:p>
                      <a:pPr algn="ctr" rtl="0" fontAlgn="t"/>
                      <a:r>
                        <a:rPr lang="en-US" sz="2500" b="0" i="0" u="none" strike="noStrike" dirty="0" smtClean="0">
                          <a:solidFill>
                            <a:srgbClr val="FFFFFF"/>
                          </a:solidFill>
                          <a:latin typeface="Arial"/>
                        </a:rPr>
                        <a:t>50.1</a:t>
                      </a:r>
                      <a:endParaRPr lang="en-US" sz="2500" b="0" i="0" u="none" strike="noStrike" dirty="0">
                        <a:solidFill>
                          <a:srgbClr val="FFFFFF"/>
                        </a:solidFill>
                        <a:latin typeface="Arial"/>
                      </a:endParaRPr>
                    </a:p>
                  </a:txBody>
                  <a:tcPr marL="7234" marR="7234" marT="7427" marB="0">
                    <a:lnL>
                      <a:noFill/>
                    </a:lnL>
                    <a:lnR>
                      <a:noFill/>
                    </a:lnR>
                    <a:lnT>
                      <a:noFill/>
                    </a:lnT>
                    <a:lnB>
                      <a:noFill/>
                    </a:lnB>
                  </a:tcPr>
                </a:tc>
                <a:tc>
                  <a:txBody>
                    <a:bodyPr/>
                    <a:lstStyle/>
                    <a:p>
                      <a:pPr algn="ctr" rtl="0" fontAlgn="t"/>
                      <a:r>
                        <a:rPr lang="en-US" sz="2500" b="0" i="0" u="none" strike="noStrike" dirty="0" smtClean="0">
                          <a:solidFill>
                            <a:srgbClr val="FFFFFF"/>
                          </a:solidFill>
                          <a:latin typeface="Arial"/>
                        </a:rPr>
                        <a:t>45.2</a:t>
                      </a:r>
                      <a:endParaRPr lang="en-US" sz="2500" b="0" i="0" u="none" strike="noStrike" dirty="0">
                        <a:solidFill>
                          <a:srgbClr val="FFFFFF"/>
                        </a:solidFill>
                        <a:latin typeface="Arial"/>
                      </a:endParaRPr>
                    </a:p>
                  </a:txBody>
                  <a:tcPr marL="7234" marR="7234" marT="7427" marB="0">
                    <a:lnL>
                      <a:noFill/>
                    </a:lnL>
                    <a:lnR>
                      <a:noFill/>
                    </a:lnR>
                    <a:lnT>
                      <a:noFill/>
                    </a:lnT>
                    <a:lnB>
                      <a:noFill/>
                    </a:lnB>
                  </a:tcPr>
                </a:tc>
              </a:tr>
              <a:tr h="740629">
                <a:tc>
                  <a:txBody>
                    <a:bodyPr/>
                    <a:lstStyle/>
                    <a:p>
                      <a:pPr algn="l" rtl="0" fontAlgn="t"/>
                      <a:r>
                        <a:rPr lang="en-US" sz="2500" b="0" i="0" u="none" strike="noStrike" dirty="0">
                          <a:solidFill>
                            <a:srgbClr val="FFFFFF"/>
                          </a:solidFill>
                          <a:latin typeface="Arial"/>
                        </a:rPr>
                        <a:t> </a:t>
                      </a:r>
                      <a:r>
                        <a:rPr lang="en-US" sz="2500" b="0" i="0" u="none" strike="noStrike" dirty="0" smtClean="0">
                          <a:solidFill>
                            <a:srgbClr val="FFFFFF"/>
                          </a:solidFill>
                          <a:latin typeface="Arial"/>
                        </a:rPr>
                        <a:t>ADHD</a:t>
                      </a:r>
                      <a:r>
                        <a:rPr lang="en-US" sz="2500" b="0" i="0" u="none" strike="noStrike" baseline="0" dirty="0" smtClean="0">
                          <a:solidFill>
                            <a:srgbClr val="FFFFFF"/>
                          </a:solidFill>
                          <a:latin typeface="Arial"/>
                        </a:rPr>
                        <a:t> Drugs</a:t>
                      </a:r>
                      <a:endParaRPr lang="en-US" sz="2500" b="0" i="0" u="none" strike="noStrike" dirty="0">
                        <a:solidFill>
                          <a:srgbClr val="FFFFFF"/>
                        </a:solidFill>
                        <a:latin typeface="Arial"/>
                      </a:endParaRPr>
                    </a:p>
                  </a:txBody>
                  <a:tcPr marL="7234" marR="7234" marT="7427" marB="0">
                    <a:lnL>
                      <a:noFill/>
                    </a:lnL>
                    <a:lnR>
                      <a:noFill/>
                    </a:lnR>
                    <a:lnT>
                      <a:noFill/>
                    </a:lnT>
                    <a:lnB>
                      <a:noFill/>
                    </a:lnB>
                  </a:tcPr>
                </a:tc>
                <a:tc>
                  <a:txBody>
                    <a:bodyPr/>
                    <a:lstStyle/>
                    <a:p>
                      <a:pPr algn="ctr" rtl="0" fontAlgn="t"/>
                      <a:r>
                        <a:rPr lang="en-US" sz="2500" b="1" i="0" u="none" strike="noStrike" baseline="0" dirty="0" smtClean="0">
                          <a:solidFill>
                            <a:schemeClr val="tx2"/>
                          </a:solidFill>
                          <a:latin typeface="Arial"/>
                        </a:rPr>
                        <a:t>52.9</a:t>
                      </a:r>
                      <a:endParaRPr lang="en-US" sz="2500" b="1" i="0" u="none" strike="noStrike" baseline="0" dirty="0">
                        <a:solidFill>
                          <a:schemeClr val="tx2"/>
                        </a:solidFill>
                        <a:latin typeface="Arial"/>
                      </a:endParaRPr>
                    </a:p>
                  </a:txBody>
                  <a:tcPr marL="7234" marR="7234" marT="7427" marB="0">
                    <a:lnL>
                      <a:noFill/>
                    </a:lnL>
                    <a:lnR>
                      <a:noFill/>
                    </a:lnR>
                    <a:lnT>
                      <a:noFill/>
                    </a:lnT>
                    <a:lnB>
                      <a:noFill/>
                    </a:lnB>
                  </a:tcPr>
                </a:tc>
                <a:tc>
                  <a:txBody>
                    <a:bodyPr/>
                    <a:lstStyle/>
                    <a:p>
                      <a:pPr algn="ctr" rtl="0" fontAlgn="t"/>
                      <a:r>
                        <a:rPr lang="en-US" sz="2500" b="1" i="0" u="none" strike="noStrike" baseline="0" dirty="0" smtClean="0">
                          <a:solidFill>
                            <a:schemeClr val="tx2"/>
                          </a:solidFill>
                          <a:latin typeface="Arial"/>
                        </a:rPr>
                        <a:t>55.6</a:t>
                      </a:r>
                      <a:endParaRPr lang="en-US" sz="2500" b="1" i="0" u="none" strike="noStrike" baseline="0" dirty="0">
                        <a:solidFill>
                          <a:schemeClr val="tx2"/>
                        </a:solidFill>
                        <a:latin typeface="Arial"/>
                      </a:endParaRPr>
                    </a:p>
                  </a:txBody>
                  <a:tcPr marL="7234" marR="7234" marT="7427" marB="0">
                    <a:lnL>
                      <a:noFill/>
                    </a:lnL>
                    <a:lnR>
                      <a:noFill/>
                    </a:lnR>
                    <a:lnT>
                      <a:noFill/>
                    </a:lnT>
                    <a:lnB>
                      <a:noFill/>
                    </a:lnB>
                  </a:tcPr>
                </a:tc>
                <a:tc>
                  <a:txBody>
                    <a:bodyPr/>
                    <a:lstStyle/>
                    <a:p>
                      <a:pPr algn="ctr" rtl="0" fontAlgn="t"/>
                      <a:r>
                        <a:rPr lang="en-US" sz="2500" b="1" i="0" u="none" strike="noStrike" baseline="0" dirty="0" smtClean="0">
                          <a:solidFill>
                            <a:schemeClr val="tx2"/>
                          </a:solidFill>
                          <a:latin typeface="Arial"/>
                        </a:rPr>
                        <a:t>60.5</a:t>
                      </a:r>
                      <a:endParaRPr lang="en-US" sz="2500" b="1" i="0" u="none" strike="noStrike" baseline="0" dirty="0">
                        <a:solidFill>
                          <a:schemeClr val="tx2"/>
                        </a:solidFill>
                        <a:latin typeface="Arial"/>
                      </a:endParaRPr>
                    </a:p>
                  </a:txBody>
                  <a:tcPr marL="7234" marR="7234" marT="7427" marB="0">
                    <a:lnL>
                      <a:noFill/>
                    </a:lnL>
                    <a:lnR>
                      <a:noFill/>
                    </a:lnR>
                    <a:lnT>
                      <a:noFill/>
                    </a:lnT>
                    <a:lnB>
                      <a:noFill/>
                    </a:lnB>
                  </a:tcPr>
                </a:tc>
                <a:tc>
                  <a:txBody>
                    <a:bodyPr/>
                    <a:lstStyle/>
                    <a:p>
                      <a:pPr algn="ctr" rtl="0" fontAlgn="t"/>
                      <a:r>
                        <a:rPr lang="en-US" sz="2500" b="1" i="0" u="none" strike="noStrike" baseline="0" dirty="0" smtClean="0">
                          <a:solidFill>
                            <a:schemeClr val="tx2"/>
                          </a:solidFill>
                          <a:latin typeface="Arial"/>
                        </a:rPr>
                        <a:t>62.9</a:t>
                      </a:r>
                      <a:endParaRPr lang="en-US" sz="2500" b="1" i="0" u="none" strike="noStrike" baseline="0" dirty="0">
                        <a:solidFill>
                          <a:schemeClr val="tx2"/>
                        </a:solidFill>
                        <a:latin typeface="Arial"/>
                      </a:endParaRPr>
                    </a:p>
                  </a:txBody>
                  <a:tcPr marL="7234" marR="7234" marT="7427" marB="0">
                    <a:lnL>
                      <a:noFill/>
                    </a:lnL>
                    <a:lnR>
                      <a:noFill/>
                    </a:lnR>
                    <a:lnT>
                      <a:noFill/>
                    </a:lnT>
                    <a:lnB>
                      <a:noFill/>
                    </a:lnB>
                  </a:tcPr>
                </a:tc>
                <a:tc>
                  <a:txBody>
                    <a:bodyPr/>
                    <a:lstStyle/>
                    <a:p>
                      <a:pPr algn="ctr" rtl="0" fontAlgn="t"/>
                      <a:r>
                        <a:rPr lang="en-US" sz="2500" b="1" i="0" u="none" strike="noStrike" baseline="0" dirty="0" smtClean="0">
                          <a:solidFill>
                            <a:schemeClr val="tx2"/>
                          </a:solidFill>
                          <a:latin typeface="Arial"/>
                        </a:rPr>
                        <a:t>63.1</a:t>
                      </a:r>
                      <a:endParaRPr lang="en-US" sz="2500" b="1" i="0" u="none" strike="noStrike" baseline="0" dirty="0">
                        <a:solidFill>
                          <a:schemeClr val="tx2"/>
                        </a:solidFill>
                        <a:latin typeface="Arial"/>
                      </a:endParaRPr>
                    </a:p>
                  </a:txBody>
                  <a:tcPr marL="7234" marR="7234" marT="7427" marB="0">
                    <a:lnL>
                      <a:noFill/>
                    </a:lnL>
                    <a:lnR>
                      <a:noFill/>
                    </a:lnR>
                    <a:lnT>
                      <a:noFill/>
                    </a:lnT>
                    <a:lnB>
                      <a:noFill/>
                    </a:lnB>
                  </a:tcPr>
                </a:tc>
              </a:tr>
              <a:tr h="691284">
                <a:tc>
                  <a:txBody>
                    <a:bodyPr/>
                    <a:lstStyle/>
                    <a:p>
                      <a:pPr algn="l" rtl="0" fontAlgn="ctr"/>
                      <a:r>
                        <a:rPr lang="en-US" sz="2500" b="0" i="0" u="none" strike="noStrike" baseline="0" dirty="0" smtClean="0">
                          <a:solidFill>
                            <a:srgbClr val="FFFFFF"/>
                          </a:solidFill>
                          <a:latin typeface="Arial"/>
                        </a:rPr>
                        <a:t>Mood Stabilizers</a:t>
                      </a:r>
                      <a:endParaRPr lang="en-US" sz="2500" b="0" i="0" u="none" strike="noStrike" dirty="0">
                        <a:solidFill>
                          <a:srgbClr val="FFFFFF"/>
                        </a:solidFill>
                        <a:latin typeface="Arial"/>
                      </a:endParaRPr>
                    </a:p>
                  </a:txBody>
                  <a:tcPr marL="7234" marR="7234" marT="7427" marB="0">
                    <a:lnL>
                      <a:noFill/>
                    </a:lnL>
                    <a:lnR>
                      <a:noFill/>
                    </a:lnR>
                    <a:lnT>
                      <a:noFill/>
                    </a:lnT>
                    <a:lnB>
                      <a:noFill/>
                    </a:lnB>
                  </a:tcPr>
                </a:tc>
                <a:tc>
                  <a:txBody>
                    <a:bodyPr/>
                    <a:lstStyle/>
                    <a:p>
                      <a:pPr algn="ctr" rtl="0" fontAlgn="t"/>
                      <a:r>
                        <a:rPr lang="en-US" sz="2500" b="0" i="0" u="none" strike="noStrike" dirty="0" smtClean="0">
                          <a:solidFill>
                            <a:srgbClr val="FFFFFF"/>
                          </a:solidFill>
                          <a:latin typeface="Arial"/>
                        </a:rPr>
                        <a:t>39.2</a:t>
                      </a:r>
                      <a:endParaRPr lang="en-US" sz="2500" b="0" i="0" u="none" strike="noStrike" dirty="0">
                        <a:solidFill>
                          <a:srgbClr val="FFFFFF"/>
                        </a:solidFill>
                        <a:latin typeface="Arial"/>
                      </a:endParaRPr>
                    </a:p>
                  </a:txBody>
                  <a:tcPr marL="7234" marR="7234" marT="7427" marB="0">
                    <a:lnL>
                      <a:noFill/>
                    </a:lnL>
                    <a:lnR>
                      <a:noFill/>
                    </a:lnR>
                    <a:lnT>
                      <a:noFill/>
                    </a:lnT>
                    <a:lnB>
                      <a:noFill/>
                    </a:lnB>
                  </a:tcPr>
                </a:tc>
                <a:tc>
                  <a:txBody>
                    <a:bodyPr/>
                    <a:lstStyle/>
                    <a:p>
                      <a:pPr algn="ctr" rtl="0" fontAlgn="t"/>
                      <a:r>
                        <a:rPr lang="en-US" sz="2500" b="0" i="0" u="none" strike="noStrike" dirty="0" smtClean="0">
                          <a:solidFill>
                            <a:srgbClr val="FFFFFF"/>
                          </a:solidFill>
                          <a:latin typeface="Arial"/>
                        </a:rPr>
                        <a:t>38.4</a:t>
                      </a:r>
                      <a:endParaRPr lang="en-US" sz="2500" b="0" i="0" u="none" strike="noStrike" dirty="0">
                        <a:solidFill>
                          <a:srgbClr val="FFFFFF"/>
                        </a:solidFill>
                        <a:latin typeface="Arial"/>
                      </a:endParaRPr>
                    </a:p>
                  </a:txBody>
                  <a:tcPr marL="7234" marR="7234" marT="7427" marB="0">
                    <a:lnL>
                      <a:noFill/>
                    </a:lnL>
                    <a:lnR>
                      <a:noFill/>
                    </a:lnR>
                    <a:lnT>
                      <a:noFill/>
                    </a:lnT>
                    <a:lnB>
                      <a:noFill/>
                    </a:lnB>
                  </a:tcPr>
                </a:tc>
                <a:tc>
                  <a:txBody>
                    <a:bodyPr/>
                    <a:lstStyle/>
                    <a:p>
                      <a:pPr algn="ctr" rtl="0" fontAlgn="t"/>
                      <a:r>
                        <a:rPr lang="en-US" sz="2500" b="0" i="0" u="none" strike="noStrike" dirty="0" smtClean="0">
                          <a:solidFill>
                            <a:srgbClr val="FFFFFF"/>
                          </a:solidFill>
                          <a:latin typeface="Arial"/>
                        </a:rPr>
                        <a:t>37.4</a:t>
                      </a:r>
                      <a:endParaRPr lang="en-US" sz="2500" b="0" i="0" u="none" strike="noStrike" dirty="0">
                        <a:solidFill>
                          <a:srgbClr val="FFFFFF"/>
                        </a:solidFill>
                        <a:latin typeface="Arial"/>
                      </a:endParaRPr>
                    </a:p>
                  </a:txBody>
                  <a:tcPr marL="7234" marR="7234" marT="7427" marB="0">
                    <a:lnL>
                      <a:noFill/>
                    </a:lnL>
                    <a:lnR>
                      <a:noFill/>
                    </a:lnR>
                    <a:lnT>
                      <a:noFill/>
                    </a:lnT>
                    <a:lnB>
                      <a:noFill/>
                    </a:lnB>
                  </a:tcPr>
                </a:tc>
                <a:tc>
                  <a:txBody>
                    <a:bodyPr/>
                    <a:lstStyle/>
                    <a:p>
                      <a:pPr algn="ctr" rtl="0" fontAlgn="t"/>
                      <a:r>
                        <a:rPr lang="en-US" sz="2500" b="0" i="0" u="none" strike="noStrike" dirty="0" smtClean="0">
                          <a:solidFill>
                            <a:srgbClr val="FFFFFF"/>
                          </a:solidFill>
                          <a:latin typeface="Arial"/>
                        </a:rPr>
                        <a:t>35.7</a:t>
                      </a:r>
                      <a:endParaRPr lang="en-US" sz="2500" b="0" i="0" u="none" strike="noStrike" dirty="0">
                        <a:solidFill>
                          <a:srgbClr val="FFFFFF"/>
                        </a:solidFill>
                        <a:latin typeface="Arial"/>
                      </a:endParaRPr>
                    </a:p>
                  </a:txBody>
                  <a:tcPr marL="7234" marR="7234" marT="7427" marB="0">
                    <a:lnL>
                      <a:noFill/>
                    </a:lnL>
                    <a:lnR>
                      <a:noFill/>
                    </a:lnR>
                    <a:lnT>
                      <a:noFill/>
                    </a:lnT>
                    <a:lnB>
                      <a:noFill/>
                    </a:lnB>
                  </a:tcPr>
                </a:tc>
                <a:tc>
                  <a:txBody>
                    <a:bodyPr/>
                    <a:lstStyle/>
                    <a:p>
                      <a:pPr algn="ctr" rtl="0" fontAlgn="t"/>
                      <a:r>
                        <a:rPr lang="en-US" sz="2500" b="0" i="0" u="none" strike="noStrike" dirty="0" smtClean="0">
                          <a:solidFill>
                            <a:srgbClr val="FFFFFF"/>
                          </a:solidFill>
                          <a:latin typeface="Arial"/>
                        </a:rPr>
                        <a:t>34.6</a:t>
                      </a:r>
                      <a:endParaRPr lang="en-US" sz="2500" b="0" i="0" u="none" strike="noStrike" dirty="0">
                        <a:solidFill>
                          <a:srgbClr val="FFFFFF"/>
                        </a:solidFill>
                        <a:latin typeface="Arial"/>
                      </a:endParaRPr>
                    </a:p>
                  </a:txBody>
                  <a:tcPr marL="7234" marR="7234" marT="7427" marB="0">
                    <a:lnL>
                      <a:noFill/>
                    </a:lnL>
                    <a:lnR>
                      <a:noFill/>
                    </a:lnR>
                    <a:lnT>
                      <a:noFill/>
                    </a:lnT>
                    <a:lnB>
                      <a:noFill/>
                    </a:lnB>
                  </a:tcPr>
                </a:tc>
              </a:tr>
              <a:tr h="600266">
                <a:tc>
                  <a:txBody>
                    <a:bodyPr/>
                    <a:lstStyle/>
                    <a:p>
                      <a:pPr algn="l" rtl="0" fontAlgn="t"/>
                      <a:r>
                        <a:rPr lang="en-US" sz="2500" b="0" i="0" u="none" strike="noStrike" dirty="0">
                          <a:solidFill>
                            <a:srgbClr val="FFFFFF"/>
                          </a:solidFill>
                          <a:latin typeface="Arial"/>
                        </a:rPr>
                        <a:t> </a:t>
                      </a:r>
                      <a:r>
                        <a:rPr lang="en-US" sz="2500" b="0" i="0" u="none" strike="noStrike" dirty="0" err="1" smtClean="0">
                          <a:solidFill>
                            <a:srgbClr val="FFFFFF"/>
                          </a:solidFill>
                          <a:latin typeface="Arial"/>
                        </a:rPr>
                        <a:t>Anxiolytics</a:t>
                      </a:r>
                      <a:r>
                        <a:rPr lang="en-US" sz="2500" b="0" i="0" u="none" strike="noStrike" dirty="0" smtClean="0">
                          <a:solidFill>
                            <a:srgbClr val="FFFFFF"/>
                          </a:solidFill>
                          <a:latin typeface="Arial"/>
                        </a:rPr>
                        <a:t>/Hypnotics</a:t>
                      </a:r>
                      <a:endParaRPr lang="en-US" sz="2500" b="0" i="0" u="none" strike="noStrike" dirty="0">
                        <a:solidFill>
                          <a:srgbClr val="FFFFFF"/>
                        </a:solidFill>
                        <a:latin typeface="Arial"/>
                      </a:endParaRPr>
                    </a:p>
                  </a:txBody>
                  <a:tcPr marL="7234" marR="7234" marT="7427" marB="0">
                    <a:lnL>
                      <a:noFill/>
                    </a:lnL>
                    <a:lnR>
                      <a:noFill/>
                    </a:lnR>
                    <a:lnT>
                      <a:noFill/>
                    </a:lnT>
                    <a:lnB w="12700" cap="flat" cmpd="sng" algn="ctr">
                      <a:solidFill>
                        <a:schemeClr val="tx1"/>
                      </a:solidFill>
                      <a:prstDash val="solid"/>
                      <a:round/>
                      <a:headEnd type="none" w="med" len="med"/>
                      <a:tailEnd type="none" w="med" len="med"/>
                    </a:lnB>
                  </a:tcPr>
                </a:tc>
                <a:tc>
                  <a:txBody>
                    <a:bodyPr/>
                    <a:lstStyle/>
                    <a:p>
                      <a:pPr algn="ctr" rtl="0" fontAlgn="t"/>
                      <a:r>
                        <a:rPr lang="en-US" sz="2500" b="0" i="0" u="none" strike="noStrike" dirty="0" smtClean="0">
                          <a:solidFill>
                            <a:srgbClr val="FFFFFF"/>
                          </a:solidFill>
                          <a:latin typeface="Arial"/>
                        </a:rPr>
                        <a:t>10.2</a:t>
                      </a:r>
                      <a:endParaRPr lang="en-US" sz="2500" b="0" i="0" u="none" strike="noStrike" dirty="0">
                        <a:solidFill>
                          <a:srgbClr val="FFFFFF"/>
                        </a:solidFill>
                        <a:latin typeface="Arial"/>
                      </a:endParaRPr>
                    </a:p>
                  </a:txBody>
                  <a:tcPr marL="7234" marR="7234" marT="7427" marB="0">
                    <a:lnL>
                      <a:noFill/>
                    </a:lnL>
                    <a:lnR>
                      <a:noFill/>
                    </a:lnR>
                    <a:lnT>
                      <a:noFill/>
                    </a:lnT>
                    <a:lnB w="12700" cap="flat" cmpd="sng" algn="ctr">
                      <a:solidFill>
                        <a:schemeClr val="tx1"/>
                      </a:solidFill>
                      <a:prstDash val="solid"/>
                      <a:round/>
                      <a:headEnd type="none" w="med" len="med"/>
                      <a:tailEnd type="none" w="med" len="med"/>
                    </a:lnB>
                  </a:tcPr>
                </a:tc>
                <a:tc>
                  <a:txBody>
                    <a:bodyPr/>
                    <a:lstStyle/>
                    <a:p>
                      <a:pPr algn="ctr" rtl="0" fontAlgn="t"/>
                      <a:r>
                        <a:rPr lang="en-US" sz="2500" b="0" i="0" u="none" strike="noStrike" dirty="0" smtClean="0">
                          <a:solidFill>
                            <a:srgbClr val="FFFFFF"/>
                          </a:solidFill>
                          <a:latin typeface="Arial"/>
                        </a:rPr>
                        <a:t>9.3</a:t>
                      </a:r>
                      <a:endParaRPr lang="en-US" sz="2500" b="0" i="0" u="none" strike="noStrike" dirty="0">
                        <a:solidFill>
                          <a:srgbClr val="FFFFFF"/>
                        </a:solidFill>
                        <a:latin typeface="Arial"/>
                      </a:endParaRPr>
                    </a:p>
                  </a:txBody>
                  <a:tcPr marL="7234" marR="65108" marT="7427" marB="0">
                    <a:lnL>
                      <a:noFill/>
                    </a:lnL>
                    <a:lnR>
                      <a:noFill/>
                    </a:lnR>
                    <a:lnT>
                      <a:noFill/>
                    </a:lnT>
                    <a:lnB w="12700" cap="flat" cmpd="sng" algn="ctr">
                      <a:solidFill>
                        <a:schemeClr val="tx1"/>
                      </a:solidFill>
                      <a:prstDash val="solid"/>
                      <a:round/>
                      <a:headEnd type="none" w="med" len="med"/>
                      <a:tailEnd type="none" w="med" len="med"/>
                    </a:lnB>
                  </a:tcPr>
                </a:tc>
                <a:tc>
                  <a:txBody>
                    <a:bodyPr/>
                    <a:lstStyle/>
                    <a:p>
                      <a:pPr algn="ctr" rtl="0" fontAlgn="t"/>
                      <a:r>
                        <a:rPr lang="en-US" sz="2500" b="0" i="0" u="none" strike="noStrike" dirty="0" smtClean="0">
                          <a:solidFill>
                            <a:srgbClr val="FFFFFF"/>
                          </a:solidFill>
                          <a:latin typeface="Arial"/>
                        </a:rPr>
                        <a:t>8.4</a:t>
                      </a:r>
                      <a:endParaRPr lang="en-US" sz="2500" b="0" i="0" u="none" strike="noStrike" dirty="0">
                        <a:solidFill>
                          <a:srgbClr val="FFFFFF"/>
                        </a:solidFill>
                        <a:latin typeface="Arial"/>
                      </a:endParaRPr>
                    </a:p>
                  </a:txBody>
                  <a:tcPr marL="7234" marR="65108" marT="7427" marB="0">
                    <a:lnL>
                      <a:noFill/>
                    </a:lnL>
                    <a:lnR>
                      <a:noFill/>
                    </a:lnR>
                    <a:lnT>
                      <a:noFill/>
                    </a:lnT>
                    <a:lnB w="12700" cap="flat" cmpd="sng" algn="ctr">
                      <a:solidFill>
                        <a:schemeClr val="tx1"/>
                      </a:solidFill>
                      <a:prstDash val="solid"/>
                      <a:round/>
                      <a:headEnd type="none" w="med" len="med"/>
                      <a:tailEnd type="none" w="med" len="med"/>
                    </a:lnB>
                  </a:tcPr>
                </a:tc>
                <a:tc>
                  <a:txBody>
                    <a:bodyPr/>
                    <a:lstStyle/>
                    <a:p>
                      <a:pPr algn="ctr" rtl="0" fontAlgn="t"/>
                      <a:r>
                        <a:rPr lang="en-US" sz="2500" b="0" i="0" u="none" strike="noStrike" dirty="0" smtClean="0">
                          <a:solidFill>
                            <a:srgbClr val="FFFFFF"/>
                          </a:solidFill>
                          <a:latin typeface="Arial"/>
                        </a:rPr>
                        <a:t>8.1</a:t>
                      </a:r>
                      <a:endParaRPr lang="en-US" sz="2500" b="0" i="0" u="none" strike="noStrike" dirty="0">
                        <a:solidFill>
                          <a:srgbClr val="FFFFFF"/>
                        </a:solidFill>
                        <a:latin typeface="Arial"/>
                      </a:endParaRPr>
                    </a:p>
                  </a:txBody>
                  <a:tcPr marL="7234" marR="65108" marT="7427" marB="0">
                    <a:lnL>
                      <a:noFill/>
                    </a:lnL>
                    <a:lnR>
                      <a:noFill/>
                    </a:lnR>
                    <a:lnT>
                      <a:noFill/>
                    </a:lnT>
                    <a:lnB w="12700" cap="flat" cmpd="sng" algn="ctr">
                      <a:solidFill>
                        <a:schemeClr val="tx1"/>
                      </a:solidFill>
                      <a:prstDash val="solid"/>
                      <a:round/>
                      <a:headEnd type="none" w="med" len="med"/>
                      <a:tailEnd type="none" w="med" len="med"/>
                    </a:lnB>
                  </a:tcPr>
                </a:tc>
                <a:tc>
                  <a:txBody>
                    <a:bodyPr/>
                    <a:lstStyle/>
                    <a:p>
                      <a:pPr algn="ctr" rtl="0" fontAlgn="t"/>
                      <a:r>
                        <a:rPr lang="en-US" sz="2500" b="0" i="0" u="none" strike="noStrike" dirty="0" smtClean="0">
                          <a:solidFill>
                            <a:srgbClr val="FFFFFF"/>
                          </a:solidFill>
                          <a:latin typeface="Arial"/>
                        </a:rPr>
                        <a:t>8.4</a:t>
                      </a:r>
                      <a:endParaRPr lang="en-US" sz="2500" b="0" i="0" u="none" strike="noStrike" dirty="0">
                        <a:solidFill>
                          <a:srgbClr val="FFFFFF"/>
                        </a:solidFill>
                        <a:latin typeface="Arial"/>
                      </a:endParaRPr>
                    </a:p>
                  </a:txBody>
                  <a:tcPr marL="7234" marR="65108" marT="7427" marB="0">
                    <a:lnL>
                      <a:noFill/>
                    </a:lnL>
                    <a:lnR>
                      <a:noFill/>
                    </a:lnR>
                    <a:lnT>
                      <a:noFill/>
                    </a:lnT>
                    <a:lnB w="12700" cap="flat" cmpd="sng" algn="ctr">
                      <a:solidFill>
                        <a:schemeClr val="tx1"/>
                      </a:solidFill>
                      <a:prstDash val="solid"/>
                      <a:round/>
                      <a:headEnd type="none" w="med" len="med"/>
                      <a:tailEnd type="none" w="med" len="med"/>
                    </a:lnB>
                  </a:tcPr>
                </a:tc>
              </a:tr>
            </a:tbl>
          </a:graphicData>
        </a:graphic>
      </p:graphicFrame>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3538" name="Rectangle 2"/>
          <p:cNvSpPr>
            <a:spLocks noGrp="1" noChangeArrowheads="1"/>
          </p:cNvSpPr>
          <p:nvPr>
            <p:ph type="title" idx="4294967295"/>
          </p:nvPr>
        </p:nvSpPr>
        <p:spPr>
          <a:xfrm>
            <a:off x="571500" y="391142"/>
            <a:ext cx="8001000" cy="766939"/>
          </a:xfrm>
        </p:spPr>
        <p:txBody>
          <a:bodyPr/>
          <a:lstStyle/>
          <a:p>
            <a:pPr eaLnBrk="1" hangingPunct="1">
              <a:defRPr/>
            </a:pPr>
            <a:r>
              <a:rPr lang="en-US" sz="3600" dirty="0" smtClean="0"/>
              <a:t>Trends in Use Among Children and Youth</a:t>
            </a:r>
          </a:p>
        </p:txBody>
      </p:sp>
      <p:sp>
        <p:nvSpPr>
          <p:cNvPr id="50179" name="Rectangle 3"/>
          <p:cNvSpPr>
            <a:spLocks noGrp="1" noChangeArrowheads="1"/>
          </p:cNvSpPr>
          <p:nvPr>
            <p:ph type="body" idx="4294967295"/>
          </p:nvPr>
        </p:nvSpPr>
        <p:spPr>
          <a:xfrm>
            <a:off x="0" y="1234281"/>
            <a:ext cx="8991600" cy="6608473"/>
          </a:xfrm>
          <a:noFill/>
          <a:ln w="9525"/>
        </p:spPr>
        <p:txBody>
          <a:bodyPr/>
          <a:lstStyle/>
          <a:p>
            <a:pPr eaLnBrk="1" hangingPunct="1">
              <a:lnSpc>
                <a:spcPct val="85000"/>
              </a:lnSpc>
            </a:pPr>
            <a:r>
              <a:rPr lang="en-US" dirty="0" smtClean="0">
                <a:effectLst/>
              </a:rPr>
              <a:t>In recent years antipsychotic use rates among youth increased substantially, with a substantial portion of use received by youth who did not receive a diagnosis of schizophrenia, autism, bipolar, CD or DBD.  Much of this use is likely a response to aggressive </a:t>
            </a:r>
            <a:r>
              <a:rPr lang="en-US" dirty="0" err="1" smtClean="0">
                <a:effectLst/>
              </a:rPr>
              <a:t>symptomatology</a:t>
            </a:r>
            <a:r>
              <a:rPr lang="en-US" dirty="0" smtClean="0">
                <a:effectLst/>
              </a:rPr>
              <a:t>.  </a:t>
            </a:r>
          </a:p>
          <a:p>
            <a:pPr eaLnBrk="1" hangingPunct="1">
              <a:lnSpc>
                <a:spcPct val="85000"/>
              </a:lnSpc>
            </a:pPr>
            <a:r>
              <a:rPr lang="en-US" dirty="0" smtClean="0">
                <a:effectLst/>
              </a:rPr>
              <a:t>It is likely that many youth treated with APs for aggressive symptoms never received an adequate, comprehensive mental health assessment, a trial of psychotherapeutic intervention prior to AP treatment, or psychotherapy provided concurrent with AP treatment.  Adequacy of monitoring is uncertain.</a:t>
            </a:r>
          </a:p>
          <a:p>
            <a:pPr eaLnBrk="1" hangingPunct="1">
              <a:lnSpc>
                <a:spcPct val="85000"/>
              </a:lnSpc>
            </a:pPr>
            <a:endParaRPr lang="en-US" dirty="0" smtClean="0">
              <a:effectLst/>
            </a:endParaRPr>
          </a:p>
          <a:p>
            <a:pPr eaLnBrk="1" hangingPunct="1">
              <a:lnSpc>
                <a:spcPct val="85000"/>
              </a:lnSpc>
            </a:pPr>
            <a:endParaRPr lang="en-US" dirty="0" smtClean="0">
              <a:effectLst/>
            </a:endParaRPr>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a:xfrm>
            <a:off x="381000" y="319881"/>
            <a:ext cx="8001000" cy="533400"/>
          </a:xfrm>
          <a:noFill/>
          <a:ln/>
        </p:spPr>
        <p:txBody>
          <a:bodyPr/>
          <a:lstStyle/>
          <a:p>
            <a:r>
              <a:rPr lang="en-US" sz="2800" b="1" dirty="0" smtClean="0">
                <a:solidFill>
                  <a:srgbClr val="FFFF00"/>
                </a:solidFill>
              </a:rPr>
              <a:t>MMDLN/Mental Health CERTs 16-State Antipsychotics in Children Study</a:t>
            </a:r>
            <a:endParaRPr lang="en-US" sz="2800" b="1" dirty="0">
              <a:solidFill>
                <a:srgbClr val="FFFF00"/>
              </a:solidFill>
            </a:endParaRPr>
          </a:p>
        </p:txBody>
      </p:sp>
      <p:sp>
        <p:nvSpPr>
          <p:cNvPr id="5123" name="Rectangle 3"/>
          <p:cNvSpPr>
            <a:spLocks noGrp="1" noChangeArrowheads="1"/>
          </p:cNvSpPr>
          <p:nvPr>
            <p:ph type="body" idx="1"/>
          </p:nvPr>
        </p:nvSpPr>
        <p:spPr>
          <a:xfrm>
            <a:off x="228600" y="1158081"/>
            <a:ext cx="8534400" cy="5395119"/>
          </a:xfrm>
          <a:noFill/>
          <a:ln/>
        </p:spPr>
        <p:txBody>
          <a:bodyPr/>
          <a:lstStyle/>
          <a:p>
            <a:r>
              <a:rPr lang="en-US" sz="2800" dirty="0" smtClean="0"/>
              <a:t>This area was prioritized by MMDLN for collaborative work with CERTs as a result of joint MMDLN/mental health CERTs conference in 2007, leading to 16-state project on antipsychotics in children (see report and resource guide at rci.rutgers.edu/~</a:t>
            </a:r>
            <a:r>
              <a:rPr lang="en-US" sz="2800" dirty="0" err="1" smtClean="0"/>
              <a:t>cseap</a:t>
            </a:r>
            <a:r>
              <a:rPr lang="en-US" sz="2800" dirty="0" smtClean="0"/>
              <a:t>, or </a:t>
            </a:r>
            <a:r>
              <a:rPr lang="en-US" sz="2800" dirty="0" err="1" smtClean="0"/>
              <a:t>google</a:t>
            </a:r>
            <a:r>
              <a:rPr lang="en-US" sz="2800" dirty="0" smtClean="0"/>
              <a:t> </a:t>
            </a:r>
            <a:r>
              <a:rPr lang="en-US" sz="2800" dirty="0" err="1" smtClean="0"/>
              <a:t>mmdln</a:t>
            </a:r>
            <a:r>
              <a:rPr lang="en-US" sz="2800" dirty="0" smtClean="0"/>
              <a:t>/</a:t>
            </a:r>
            <a:r>
              <a:rPr lang="en-US" sz="2800" dirty="0" err="1" smtClean="0"/>
              <a:t>rutgers</a:t>
            </a:r>
            <a:r>
              <a:rPr lang="en-US" sz="2800" dirty="0" smtClean="0"/>
              <a:t> antipsychotic guide).  </a:t>
            </a:r>
          </a:p>
          <a:p>
            <a:r>
              <a:rPr lang="en-US" sz="2800" dirty="0" smtClean="0"/>
              <a:t>Actions taken by states in response to project documented in report’s Epilogue and in MMDLN quarterly newsletters.  </a:t>
            </a:r>
          </a:p>
          <a:p>
            <a:pPr>
              <a:lnSpc>
                <a:spcPct val="80000"/>
              </a:lnSpc>
              <a:buSzPct val="150000"/>
            </a:pPr>
            <a:endParaRPr lang="en-US" sz="2500" dirty="0" smtClean="0"/>
          </a:p>
          <a:p>
            <a:pPr>
              <a:lnSpc>
                <a:spcPct val="80000"/>
              </a:lnSpc>
              <a:buSzPct val="150000"/>
            </a:pPr>
            <a:endParaRPr lang="en-US" sz="2500" dirty="0" smtClean="0"/>
          </a:p>
          <a:p>
            <a:pPr>
              <a:lnSpc>
                <a:spcPct val="80000"/>
              </a:lnSpc>
              <a:buSzPct val="150000"/>
            </a:pPr>
            <a:endParaRPr lang="en-US" sz="2500" dirty="0"/>
          </a:p>
          <a:p>
            <a:pPr>
              <a:lnSpc>
                <a:spcPct val="80000"/>
              </a:lnSpc>
              <a:buSzPct val="150000"/>
            </a:pPr>
            <a:endParaRPr lang="en-US" sz="2900" dirty="0"/>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theme/theme1.xml><?xml version="1.0" encoding="utf-8"?>
<a:theme xmlns:a="http://schemas.openxmlformats.org/drawingml/2006/main" name="Default Design">
  <a:themeElements>
    <a:clrScheme name="Default Desig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fontScheme name="Default Desig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Default Desig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themeOverride>
</file>

<file path=ppt/theme/themeOverride2.xml><?xml version="1.0" encoding="utf-8"?>
<a:themeOverride xmlns:a="http://schemas.openxmlformats.org/drawingml/2006/main">
  <a:clrScheme name="Default Desig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themeOverride>
</file>

<file path=ppt/theme/themeOverride3.xml><?xml version="1.0" encoding="utf-8"?>
<a:themeOverride xmlns:a="http://schemas.openxmlformats.org/drawingml/2006/main">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themeOverride>
</file>

<file path=docProps/app.xml><?xml version="1.0" encoding="utf-8"?>
<Properties xmlns="http://schemas.openxmlformats.org/officeDocument/2006/extended-properties" xmlns:vt="http://schemas.openxmlformats.org/officeDocument/2006/docPropsVTypes">
  <Template/>
  <TotalTime>13072</TotalTime>
  <Pages>26</Pages>
  <Words>4209</Words>
  <Application>Microsoft Macintosh PowerPoint</Application>
  <PresentationFormat>Custom</PresentationFormat>
  <Paragraphs>382</Paragraphs>
  <Slides>40</Slides>
  <Notes>36</Notes>
  <HiddenSlides>0</HiddenSlides>
  <MMClips>0</MMClips>
  <ScaleCrop>false</ScaleCrop>
  <HeadingPairs>
    <vt:vector size="4" baseType="variant">
      <vt:variant>
        <vt:lpstr>Theme</vt:lpstr>
      </vt:variant>
      <vt:variant>
        <vt:i4>1</vt:i4>
      </vt:variant>
      <vt:variant>
        <vt:lpstr>Slide Titles</vt:lpstr>
      </vt:variant>
      <vt:variant>
        <vt:i4>40</vt:i4>
      </vt:variant>
    </vt:vector>
  </HeadingPairs>
  <TitlesOfParts>
    <vt:vector size="41" baseType="lpstr">
      <vt:lpstr>Default Design</vt:lpstr>
      <vt:lpstr>Implementation of Delivery Service System Innovations in Mental Health: Challenges and Outcomes         </vt:lpstr>
      <vt:lpstr>Overview</vt:lpstr>
      <vt:lpstr>Background</vt:lpstr>
      <vt:lpstr>Example: Challenges of Increased/Broadened  Antipsychotic Use</vt:lpstr>
      <vt:lpstr>Annual Antipsychotic Use Rates by Foster Care  Medicaid FFS Youth*  Ages 6-17 2001 - 2005 __________________________________________________________</vt:lpstr>
      <vt:lpstr>Hierarchical Diagnostic Groups Among AP Users  Medicaid FFS Youth Ages 6-17* ________________________________________________________________</vt:lpstr>
      <vt:lpstr>Other Psychotropic Medication Use in AP Users  Medicaid FFS Youth* Ages 6-17 2001 - 2005 _______________________________________________________________</vt:lpstr>
      <vt:lpstr>Trends in Use Among Children and Youth</vt:lpstr>
      <vt:lpstr>MMDLN/Mental Health CERTs 16-State Antipsychotics in Children Study</vt:lpstr>
      <vt:lpstr>PowerPoint Presentation</vt:lpstr>
      <vt:lpstr>Lessons Learned from ACP Project</vt:lpstr>
      <vt:lpstr>MEDNET</vt:lpstr>
      <vt:lpstr>MEDNET Mission</vt:lpstr>
      <vt:lpstr>MEDNET Consortium</vt:lpstr>
      <vt:lpstr>Initially Targeted Clinical Practices </vt:lpstr>
      <vt:lpstr>Prioritization in Year 1 Planning</vt:lpstr>
      <vt:lpstr>Examples of State Intervention Approaches</vt:lpstr>
      <vt:lpstr>Washington MEDNET</vt:lpstr>
      <vt:lpstr>Other States--Selected Highlights </vt:lpstr>
      <vt:lpstr>Year 1 Consortium Meeting—Selected Highlights</vt:lpstr>
      <vt:lpstr>Year 1 Consortium Meeting—Selected Highlights</vt:lpstr>
      <vt:lpstr>PowerPoint Presentation</vt:lpstr>
      <vt:lpstr>Rates of APM Receipt in Medicaid Youth: MO</vt:lpstr>
      <vt:lpstr>Discussion</vt:lpstr>
      <vt:lpstr>Discussion</vt:lpstr>
      <vt:lpstr>Highlights</vt:lpstr>
      <vt:lpstr>Highlights</vt:lpstr>
      <vt:lpstr>What are the Challenges that Confront Patient-Centered Outcomes Research on Service Delivery System Interventions for SMI? </vt:lpstr>
      <vt:lpstr>Health Homes for Persons with Chronic Conditions Under ACA </vt:lpstr>
      <vt:lpstr>PowerPoint Presentation</vt:lpstr>
      <vt:lpstr>Research Questions </vt:lpstr>
      <vt:lpstr>Design Challenges </vt:lpstr>
      <vt:lpstr>Design Challenges </vt:lpstr>
      <vt:lpstr>Illustrative Approach </vt:lpstr>
      <vt:lpstr>Illustrative Approach </vt:lpstr>
      <vt:lpstr>Illustrative Approach </vt:lpstr>
      <vt:lpstr>Discussion: What Constitutes Adequate Evidence in Patient-Oriented Outcome Research on Service Delivery System Interventions? </vt:lpstr>
      <vt:lpstr>Discussion: What Constitutes Adequate Evidence in Patient-Oriented Outcome Research on Service Delivery System Interventions? </vt:lpstr>
      <vt:lpstr>Concluding Thoughts   </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Mean Adjusted Family Income by Age and Cohort</dc:title>
  <dc:subject/>
  <dc:creator>voyageur</dc:creator>
  <cp:keywords/>
  <dc:description/>
  <cp:lastModifiedBy>Vanessa Graham</cp:lastModifiedBy>
  <cp:revision>332</cp:revision>
  <cp:lastPrinted>1997-03-24T00:58:36Z</cp:lastPrinted>
  <dcterms:created xsi:type="dcterms:W3CDTF">1997-03-23T14:44:14Z</dcterms:created>
  <dcterms:modified xsi:type="dcterms:W3CDTF">2011-09-29T21:05:57Z</dcterms:modified>
</cp:coreProperties>
</file>