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420" r:id="rId2"/>
    <p:sldId id="276" r:id="rId3"/>
    <p:sldId id="379" r:id="rId4"/>
    <p:sldId id="427" r:id="rId5"/>
    <p:sldId id="353" r:id="rId6"/>
    <p:sldId id="424" r:id="rId7"/>
    <p:sldId id="428" r:id="rId8"/>
    <p:sldId id="425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  <a:srgbClr val="B2B2B2"/>
    <a:srgbClr val="CC3300"/>
    <a:srgbClr val="FF3399"/>
    <a:srgbClr val="33CC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5686" autoAdjust="0"/>
    <p:restoredTop sz="86374" autoAdjust="0"/>
  </p:normalViewPr>
  <p:slideViewPr>
    <p:cSldViewPr>
      <p:cViewPr>
        <p:scale>
          <a:sx n="75" d="100"/>
          <a:sy n="75" d="100"/>
        </p:scale>
        <p:origin x="-1640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244CD954-9EC7-4143-8E89-66324A2597DA}" type="datetimeFigureOut">
              <a:rPr lang="en-US"/>
              <a:pPr>
                <a:defRPr/>
              </a:pPr>
              <a:t>9/29/11</a:t>
            </a:fld>
            <a:endParaRPr lang="en-US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0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65760C3B-7013-4F85-9837-E277E4B19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9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1"/>
            <a:ext cx="5608320" cy="418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60D94192-9140-45FB-BD82-A7BAB8650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07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D89B63-3471-4C31-989F-550959EFB4C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D94192-9140-45FB-BD82-A7BAB865013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</p:grp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6" name="Photo Editor Photo" r:id="rId3" imgW="6400000" imgH="1514686" progId="">
                  <p:embed/>
                </p:oleObj>
              </mc:Choice>
              <mc:Fallback>
                <p:oleObj name="Photo Editor Photo" r:id="rId3" imgW="6400000" imgH="1514686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vmlDrawing" Target="../drawings/vmlDrawing1.vml"/><Relationship Id="rId18" Type="http://schemas.openxmlformats.org/officeDocument/2006/relationships/oleObject" Target="../embeddings/oleObject1.bin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7173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174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</p:grp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hoto Editor Photo" r:id="rId18" imgW="3486637" imgH="1638529" progId="">
                  <p:embed/>
                </p:oleObj>
              </mc:Choice>
              <mc:Fallback>
                <p:oleObj name="Photo Editor Photo" r:id="rId18" imgW="3486637" imgH="1638529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hyperlink" Target="mailto:iADAPTgrants@ahrq.hhs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i="1" dirty="0" smtClean="0"/>
              <a:t>Session </a:t>
            </a:r>
            <a:r>
              <a:rPr lang="en-US" sz="2400" i="1" dirty="0" smtClean="0"/>
              <a:t>10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/>
              <a:t>Innovative Adaptation and Dissemination of AHRQ Comparative Effectiveness Research Products (</a:t>
            </a:r>
            <a:r>
              <a:rPr lang="en-US" sz="2800" dirty="0" err="1"/>
              <a:t>iADAPT</a:t>
            </a:r>
            <a:r>
              <a:rPr lang="en-US" sz="2800" dirty="0"/>
              <a:t>): </a:t>
            </a:r>
          </a:p>
          <a:p>
            <a:pPr>
              <a:spcBef>
                <a:spcPts val="0"/>
              </a:spcBef>
            </a:pP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/>
              <a:t>Developing Strategies for Implementation and Evaluation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iADAPT</a:t>
            </a:r>
            <a:r>
              <a:rPr lang="en-US" dirty="0" smtClean="0"/>
              <a:t> Background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50292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800" dirty="0" smtClean="0">
                <a:effectLst/>
              </a:rPr>
              <a:t>Funded under the American Recovery and Reinvestment Act (ARRA)</a:t>
            </a:r>
            <a:endParaRPr lang="en-US" sz="2400" dirty="0" smtClean="0">
              <a:effectLst/>
            </a:endParaRPr>
          </a:p>
          <a:p>
            <a:pPr marL="1112838" lvl="1" indent="-533400">
              <a:lnSpc>
                <a:spcPct val="80000"/>
              </a:lnSpc>
            </a:pPr>
            <a:endParaRPr lang="en-US" sz="2400" dirty="0" smtClean="0">
              <a:effectLst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800" dirty="0" smtClean="0">
                <a:effectLst/>
              </a:rPr>
              <a:t>Seeks to:</a:t>
            </a:r>
          </a:p>
          <a:p>
            <a:pPr marL="1112838" lvl="1" indent="-533400">
              <a:lnSpc>
                <a:spcPct val="80000"/>
              </a:lnSpc>
            </a:pPr>
            <a:r>
              <a:rPr lang="en-US" dirty="0" smtClean="0">
                <a:effectLst/>
              </a:rPr>
              <a:t>Extend reach of Comparative Effectiveness Research Summary Guides from the Effective Health Care Program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Innovative adaptations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Customization of content presentation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2800" dirty="0" smtClean="0">
                <a:solidFill>
                  <a:srgbClr val="FFFF00"/>
                </a:solidFill>
                <a:effectLst/>
              </a:rPr>
              <a:t>Customization of delivery mechanism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marL="1371600" lvl="2" indent="-457200">
              <a:lnSpc>
                <a:spcPct val="80000"/>
              </a:lnSpc>
            </a:pPr>
            <a:endParaRPr lang="en-US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</a:rPr>
              <a:t>iADAPT</a:t>
            </a:r>
            <a:r>
              <a:rPr lang="en-US" dirty="0" smtClean="0">
                <a:effectLst/>
              </a:rPr>
              <a:t> Focus: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>
                <a:effectLst/>
              </a:rPr>
              <a:t>Hard-to-reach populations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ffectLst/>
              </a:rPr>
              <a:t>Underserved by existing healthcare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ffectLst/>
              </a:rPr>
              <a:t>Underserved by healthcare information delivery systems</a:t>
            </a:r>
          </a:p>
          <a:p>
            <a:pPr>
              <a:lnSpc>
                <a:spcPct val="80000"/>
              </a:lnSpc>
            </a:pPr>
            <a:endParaRPr lang="en-US" sz="2800" dirty="0" smtClean="0">
              <a:effectLst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effectLst/>
              </a:rPr>
              <a:t>Increase use of AHRQ CER products among underserved populations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AHRQ Priority Populations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76400"/>
            <a:ext cx="3919538" cy="4114800"/>
          </a:xfrm>
        </p:spPr>
        <p:txBody>
          <a:bodyPr/>
          <a:lstStyle/>
          <a:p>
            <a:pPr lvl="1"/>
            <a:r>
              <a:rPr lang="en-US" dirty="0" smtClean="0">
                <a:effectLst/>
              </a:rPr>
              <a:t>Women</a:t>
            </a:r>
          </a:p>
          <a:p>
            <a:pPr lvl="1"/>
            <a:r>
              <a:rPr lang="en-US" dirty="0" smtClean="0">
                <a:effectLst/>
              </a:rPr>
              <a:t>Men</a:t>
            </a:r>
          </a:p>
          <a:p>
            <a:pPr lvl="1"/>
            <a:r>
              <a:rPr lang="en-US" dirty="0" smtClean="0">
                <a:effectLst/>
              </a:rPr>
              <a:t>Children</a:t>
            </a:r>
          </a:p>
          <a:p>
            <a:pPr lvl="1"/>
            <a:r>
              <a:rPr lang="en-US" dirty="0" smtClean="0">
                <a:effectLst/>
              </a:rPr>
              <a:t>Minorities</a:t>
            </a:r>
          </a:p>
          <a:p>
            <a:pPr lvl="1"/>
            <a:r>
              <a:rPr lang="en-US" dirty="0" smtClean="0">
                <a:effectLst/>
              </a:rPr>
              <a:t>Elderly</a:t>
            </a:r>
          </a:p>
          <a:p>
            <a:pPr lvl="1"/>
            <a:r>
              <a:rPr lang="en-US" dirty="0" smtClean="0">
                <a:effectLst/>
              </a:rPr>
              <a:t>Rural Health</a:t>
            </a:r>
          </a:p>
          <a:p>
            <a:pPr lvl="1">
              <a:buFontTx/>
              <a:buNone/>
            </a:pPr>
            <a:endParaRPr lang="en-US" dirty="0" smtClean="0">
              <a:effectLst/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1538" y="1676400"/>
            <a:ext cx="3921125" cy="2895600"/>
          </a:xfrm>
          <a:noFill/>
          <a:ln w="9525"/>
        </p:spPr>
        <p:txBody>
          <a:bodyPr/>
          <a:lstStyle/>
          <a:p>
            <a:pPr lvl="1"/>
            <a:r>
              <a:rPr lang="en-US" dirty="0" smtClean="0">
                <a:effectLst/>
              </a:rPr>
              <a:t>Disabilities</a:t>
            </a:r>
          </a:p>
          <a:p>
            <a:pPr lvl="1"/>
            <a:r>
              <a:rPr lang="en-US" dirty="0" smtClean="0">
                <a:effectLst/>
              </a:rPr>
              <a:t>Low Income</a:t>
            </a:r>
          </a:p>
          <a:p>
            <a:pPr lvl="1"/>
            <a:r>
              <a:rPr lang="en-US" dirty="0" smtClean="0">
                <a:effectLst/>
              </a:rPr>
              <a:t>Inner City</a:t>
            </a:r>
          </a:p>
          <a:p>
            <a:pPr lvl="1"/>
            <a:r>
              <a:rPr lang="en-US" dirty="0" smtClean="0">
                <a:effectLst/>
              </a:rPr>
              <a:t>Chronic Care</a:t>
            </a:r>
          </a:p>
          <a:p>
            <a:pPr lvl="1"/>
            <a:r>
              <a:rPr lang="en-US" dirty="0" smtClean="0">
                <a:effectLst/>
              </a:rPr>
              <a:t>End of Life Care</a:t>
            </a:r>
          </a:p>
          <a:p>
            <a:endParaRPr lang="en-US" sz="2800" dirty="0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iADAPT Interventions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848600" cy="46482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Clinical Decision Support Systems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>
                <a:effectLst/>
              </a:rPr>
              <a:t>Interactive computer program to assist physicians and/or patients with decision-making tasks at the point of care </a:t>
            </a:r>
          </a:p>
          <a:p>
            <a:pPr lvl="3">
              <a:lnSpc>
                <a:spcPct val="80000"/>
              </a:lnSpc>
              <a:buFontTx/>
              <a:buChar char="•"/>
            </a:pPr>
            <a:r>
              <a:rPr lang="en-US" sz="1600" dirty="0" smtClean="0">
                <a:effectLst/>
              </a:rPr>
              <a:t>Linked medical record to decision support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Culturally Tailored/Health Literacy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>
                <a:effectLst/>
              </a:rPr>
              <a:t>Ensure that the message is appropriate for the audience</a:t>
            </a:r>
          </a:p>
          <a:p>
            <a:pPr lvl="3">
              <a:lnSpc>
                <a:spcPct val="80000"/>
              </a:lnSpc>
              <a:buFontTx/>
              <a:buChar char="•"/>
            </a:pPr>
            <a:r>
              <a:rPr lang="en-US" sz="1600" dirty="0" smtClean="0">
                <a:effectLst/>
              </a:rPr>
              <a:t>Community Health Workers, Videos, Print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Communication/Marketing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>
                <a:effectLst/>
              </a:rPr>
              <a:t>Focus on delivery</a:t>
            </a:r>
          </a:p>
          <a:p>
            <a:pPr lvl="3">
              <a:lnSpc>
                <a:spcPct val="80000"/>
              </a:lnSpc>
              <a:buFontTx/>
              <a:buChar char="•"/>
            </a:pPr>
            <a:r>
              <a:rPr lang="en-US" sz="1600" dirty="0" smtClean="0">
                <a:effectLst/>
              </a:rPr>
              <a:t>Patient portals, websites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>
                <a:solidFill>
                  <a:srgbClr val="FFFF00"/>
                </a:solidFill>
                <a:effectLst/>
              </a:rPr>
              <a:t>Academic Detailing/CME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>
                <a:effectLst/>
              </a:rPr>
              <a:t>Education of prescribers by trained health professionals </a:t>
            </a:r>
          </a:p>
          <a:p>
            <a:pPr lvl="3">
              <a:lnSpc>
                <a:spcPct val="80000"/>
              </a:lnSpc>
              <a:buFontTx/>
              <a:buChar char="•"/>
            </a:pPr>
            <a:r>
              <a:rPr lang="en-US" sz="1600" dirty="0" smtClean="0">
                <a:effectLst/>
              </a:rPr>
              <a:t>Face-to-face educational sessions</a:t>
            </a:r>
          </a:p>
          <a:p>
            <a:pPr lvl="2">
              <a:lnSpc>
                <a:spcPct val="80000"/>
              </a:lnSpc>
            </a:pPr>
            <a:endParaRPr lang="en-US" sz="1800" dirty="0" smtClean="0">
              <a:effectLst/>
            </a:endParaRPr>
          </a:p>
          <a:p>
            <a:pPr lvl="2">
              <a:lnSpc>
                <a:spcPct val="80000"/>
              </a:lnSpc>
            </a:pPr>
            <a:endParaRPr lang="en-US" sz="1800" dirty="0" smtClean="0">
              <a:effectLst/>
            </a:endParaRPr>
          </a:p>
          <a:p>
            <a:pPr lvl="1">
              <a:lnSpc>
                <a:spcPct val="80000"/>
              </a:lnSpc>
            </a:pPr>
            <a:endParaRPr lang="en-US" sz="2000" dirty="0" smtClean="0">
              <a:effectLst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US" sz="2000" dirty="0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iADAPT Grant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93063" cy="5257800"/>
          </a:xfrm>
        </p:spPr>
        <p:txBody>
          <a:bodyPr/>
          <a:lstStyle/>
          <a:p>
            <a:r>
              <a:rPr lang="en-US" sz="2800" dirty="0" smtClean="0">
                <a:effectLst/>
              </a:rPr>
              <a:t>Examine multiple approaches to extend the reach and use of CER Summary Guides </a:t>
            </a:r>
          </a:p>
          <a:p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Demonstrate effectiveness and </a:t>
            </a:r>
            <a:r>
              <a:rPr lang="en-US" sz="2800" dirty="0" err="1" smtClean="0">
                <a:effectLst/>
              </a:rPr>
              <a:t>generalizable</a:t>
            </a:r>
            <a:r>
              <a:rPr lang="en-US" sz="2800" dirty="0" smtClean="0">
                <a:effectLst/>
              </a:rPr>
              <a:t> lessons in customizations and content delivery mechanisms for a wide range of audiences and settings</a:t>
            </a:r>
          </a:p>
          <a:p>
            <a:pPr>
              <a:buNone/>
            </a:pPr>
            <a:endParaRPr lang="en-US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Inform improvements in future CER products and dissemination activities</a:t>
            </a:r>
          </a:p>
          <a:p>
            <a:pPr lvl="1"/>
            <a:endParaRPr lang="en-US" sz="2400" dirty="0" smtClean="0">
              <a:effectLst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for Today’s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Evaluation Framework (RE-AIM)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Potential Application in 3 Projects</a:t>
            </a:r>
          </a:p>
          <a:p>
            <a:endParaRPr lang="en-US" dirty="0" smtClean="0"/>
          </a:p>
          <a:p>
            <a:r>
              <a:rPr lang="en-US" dirty="0" smtClean="0"/>
              <a:t>Discussion on Other Applications and/or Needed Adjustments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smtClean="0">
                <a:solidFill>
                  <a:schemeClr val="tx1"/>
                </a:solidFill>
                <a:effectLst/>
              </a:rPr>
              <a:t>Questions?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116738" name="Picture 2" descr="Question 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514600"/>
            <a:ext cx="2151583" cy="25009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9200" y="5867400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Email:  </a:t>
            </a:r>
            <a:r>
              <a:rPr lang="en-US" dirty="0" smtClean="0">
                <a:hlinkClick r:id="rId4"/>
              </a:rPr>
              <a:t>iADAPTgrants@ahrq.hhs.gov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 AHRQ March 2005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AHRQ March 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 AHRQ March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March 20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AHRQ March 20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March 20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March 20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March 20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AHRQ March 20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 AHRQ March 2005</Template>
  <TotalTime>3067</TotalTime>
  <Words>275</Words>
  <Application>Microsoft Macintosh PowerPoint</Application>
  <PresentationFormat>On-screen Show (4:3)</PresentationFormat>
  <Paragraphs>66</Paragraphs>
  <Slides>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master slide AHRQ March 2005</vt:lpstr>
      <vt:lpstr>Photo Editor Photo</vt:lpstr>
      <vt:lpstr>Session 10  </vt:lpstr>
      <vt:lpstr>iADAPT Background</vt:lpstr>
      <vt:lpstr>iADAPT Focus:</vt:lpstr>
      <vt:lpstr>AHRQ Priority Populations</vt:lpstr>
      <vt:lpstr>iADAPT Interventions</vt:lpstr>
      <vt:lpstr>iADAPT Grant Program</vt:lpstr>
      <vt:lpstr>Focus for Today’s Session</vt:lpstr>
      <vt:lpstr>PowerPoint Presentation</vt:lpstr>
    </vt:vector>
  </TitlesOfParts>
  <Company>DHHS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 Slutsky</dc:creator>
  <cp:lastModifiedBy>Vanessa Graham</cp:lastModifiedBy>
  <cp:revision>208</cp:revision>
  <dcterms:created xsi:type="dcterms:W3CDTF">2010-04-06T13:52:02Z</dcterms:created>
  <dcterms:modified xsi:type="dcterms:W3CDTF">2011-09-29T20:36:32Z</dcterms:modified>
</cp:coreProperties>
</file>