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1" r:id="rId1"/>
  </p:sldMasterIdLst>
  <p:notesMasterIdLst>
    <p:notesMasterId r:id="rId42"/>
  </p:notesMasterIdLst>
  <p:sldIdLst>
    <p:sldId id="264" r:id="rId2"/>
    <p:sldId id="409" r:id="rId3"/>
    <p:sldId id="414" r:id="rId4"/>
    <p:sldId id="445" r:id="rId5"/>
    <p:sldId id="419" r:id="rId6"/>
    <p:sldId id="413" r:id="rId7"/>
    <p:sldId id="420" r:id="rId8"/>
    <p:sldId id="446" r:id="rId9"/>
    <p:sldId id="447" r:id="rId10"/>
    <p:sldId id="448" r:id="rId11"/>
    <p:sldId id="412" r:id="rId12"/>
    <p:sldId id="411" r:id="rId13"/>
    <p:sldId id="421" r:id="rId14"/>
    <p:sldId id="415" r:id="rId15"/>
    <p:sldId id="416" r:id="rId16"/>
    <p:sldId id="426" r:id="rId17"/>
    <p:sldId id="427" r:id="rId18"/>
    <p:sldId id="430" r:id="rId19"/>
    <p:sldId id="429" r:id="rId20"/>
    <p:sldId id="428" r:id="rId21"/>
    <p:sldId id="417" r:id="rId22"/>
    <p:sldId id="418" r:id="rId23"/>
    <p:sldId id="424" r:id="rId24"/>
    <p:sldId id="431" r:id="rId25"/>
    <p:sldId id="425" r:id="rId26"/>
    <p:sldId id="432" r:id="rId27"/>
    <p:sldId id="433" r:id="rId28"/>
    <p:sldId id="434" r:id="rId29"/>
    <p:sldId id="435" r:id="rId30"/>
    <p:sldId id="436" r:id="rId31"/>
    <p:sldId id="422" r:id="rId32"/>
    <p:sldId id="423" r:id="rId33"/>
    <p:sldId id="437" r:id="rId34"/>
    <p:sldId id="438" r:id="rId35"/>
    <p:sldId id="439" r:id="rId36"/>
    <p:sldId id="440" r:id="rId37"/>
    <p:sldId id="441" r:id="rId38"/>
    <p:sldId id="442" r:id="rId39"/>
    <p:sldId id="443" r:id="rId40"/>
    <p:sldId id="444" r:id="rId41"/>
  </p:sldIdLst>
  <p:sldSz cx="9144000" cy="6858000" type="screen4x3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006666"/>
    <a:srgbClr val="000099"/>
    <a:srgbClr val="006600"/>
    <a:srgbClr val="F5E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 varScale="1">
        <p:scale>
          <a:sx n="127" d="100"/>
          <a:sy n="127" d="100"/>
        </p:scale>
        <p:origin x="-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7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82" y="-86"/>
      </p:cViewPr>
      <p:guideLst>
        <p:guide orient="horz" pos="2924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BBA130D-BA3F-B848-8862-D134677B97A6}" type="datetimeFigureOut">
              <a:rPr lang="en-US"/>
              <a:pPr/>
              <a:t>10/19/11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10075"/>
            <a:ext cx="5588000" cy="4176713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325807-88CD-C34F-9710-B79250AC96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8234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D323B45-9E3F-B043-B5F1-F0848CB1238C}" type="slidenum">
              <a:rPr lang="en-US"/>
              <a:pPr eaLnBrk="1" hangingPunct="1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8AAA9855-7FBD-A141-99E0-72F768907084}" type="slidenum">
              <a:rPr lang="en-US"/>
              <a:pPr eaLnBrk="1" hangingPunct="1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2C9F849-658B-6A47-8C75-860AEF541DD5}" type="slidenum">
              <a:rPr lang="en-US">
                <a:solidFill>
                  <a:srgbClr val="000000"/>
                </a:solidFill>
              </a:rPr>
              <a:pPr eaLnBrk="1" hangingPunct="1"/>
              <a:t>18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4859CBED-EE1C-9243-861E-BF48111106C8}" type="slidenum">
              <a:rPr lang="en-US"/>
              <a:pPr eaLnBrk="1" hangingPunct="1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193CF793-A632-7D47-804E-02C27850C7E8}" type="slidenum">
              <a:rPr lang="en-US">
                <a:solidFill>
                  <a:srgbClr val="000000"/>
                </a:solidFill>
              </a:rPr>
              <a:pPr eaLnBrk="1" hangingPunct="1"/>
              <a:t>20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AA26FC2-EAD0-8546-9B6E-D86011683B53}" type="slidenum">
              <a:rPr lang="en-US">
                <a:solidFill>
                  <a:srgbClr val="000000"/>
                </a:solidFill>
              </a:rPr>
              <a:pPr eaLnBrk="1" hangingPunct="1"/>
              <a:t>24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5CA3156-CFF8-944E-9A52-DE07F22264A1}" type="slidenum">
              <a:rPr lang="en-US"/>
              <a:pPr eaLnBrk="1" hangingPunct="1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48F5393C-CD29-934C-9033-ED2CBBE217D9}" type="slidenum">
              <a:rPr lang="en-US"/>
              <a:pPr eaLnBrk="1" hangingPunct="1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0BA095DF-6636-4D41-A188-5A24BE5BCA47}" type="slidenum">
              <a:rPr lang="en-US"/>
              <a:pPr eaLnBrk="1" hangingPunct="1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108457D9-E3BE-2447-8297-D418C23253BF}" type="slidenum">
              <a:rPr lang="en-US"/>
              <a:pPr eaLnBrk="1" hangingPunct="1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8F0DC805-E321-D745-9354-4A19268D4422}" type="slidenum">
              <a:rPr lang="en-US"/>
              <a:pPr eaLnBrk="1" hangingPunct="1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F21BF76-0134-6E43-94B0-9E4C7ACEBC56}" type="slidenum">
              <a:rPr lang="en-US"/>
              <a:pPr eaLnBrk="1" hangingPunct="1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B47A5FA-0540-004B-AF59-40FDE6A1E379}" type="slidenum">
              <a:rPr lang="en-US"/>
              <a:pPr eaLnBrk="1" hangingPunct="1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  <a:p>
            <a:endParaRPr lang="en-US">
              <a:latin typeface="Calibri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2CFA253-0916-864B-9223-050D7F52FCD3}" type="slidenum">
              <a:rPr lang="en-US">
                <a:solidFill>
                  <a:srgbClr val="000000"/>
                </a:solidFill>
              </a:rPr>
              <a:pPr eaLnBrk="1" hangingPunct="1"/>
              <a:t>35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8543F62-3597-8448-9439-DBEF4E9AABE4}" type="slidenum">
              <a:rPr lang="en-US"/>
              <a:pPr eaLnBrk="1" hangingPunct="1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5C579C0-DA66-BC46-BB5A-80B5E72455D7}" type="slidenum">
              <a:rPr lang="en-US"/>
              <a:pPr eaLnBrk="1" hangingPunct="1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AF0B584-B3AA-3D41-B9A0-5202A2174222}" type="slidenum">
              <a:rPr lang="en-US"/>
              <a:pPr eaLnBrk="1" hangingPunct="1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1BFFE31-1035-F944-8253-014A85383875}" type="slidenum">
              <a:rPr lang="en-US"/>
              <a:pPr eaLnBrk="1" hangingPunct="1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82FD23C6-F556-A442-B915-57BFBF578341}" type="slidenum">
              <a:rPr lang="en-US"/>
              <a:pPr eaLnBrk="1" hangingPunct="1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95897B8-0128-BD4C-98B1-7B02469B5782}" type="slidenum">
              <a:rPr lang="en-US"/>
              <a:pPr eaLnBrk="1" hangingPunct="1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F05A896-9B4D-AA4B-9C64-3F20F90646F4}" type="slidenum">
              <a:rPr lang="en-US"/>
              <a:pPr eaLnBrk="1" hangingPunct="1"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Rounded Rectangle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Rounded Rectangle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3/19/2008 – Part 2</a:t>
            </a:r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A075782-2A25-FE42-9825-2B96A190FB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0" y="6611779"/>
            <a:ext cx="9144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0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rPr>
              <a:t>AHRQ 2011 Annual Conference     September 20, 2011</a:t>
            </a:r>
            <a:endParaRPr lang="en-US" sz="10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725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3/19/2008 – Part 2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81927-6A05-6F49-9884-D1370C3FE0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23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3/19/2008 – Part 2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4C3C4-4947-2F40-92D9-D5D209E2B5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006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3/19/2008 – Part 2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55763-77F8-E74D-A1B8-CB1B71B62B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329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3/19/2008 – Part 2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7FBD6-9E30-2C40-AB08-002022C59E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680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3/19/2008 – Part 2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4E681-361B-474D-BB46-8B23938A21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920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3/19/2008 – Part 2</a:t>
            </a:r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5C21B8-CAB4-4549-82F6-45F1601207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217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3/19/2008 – Part 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CC9D8-5E92-7A4E-933C-258D5D8D21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43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3/19/2008 – Part 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B2D92-447E-5C41-BBF7-29698BB264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7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3/19/2008 – Part 2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F9BAD4-5B54-6D48-AB55-2D0BCD45228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842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3/19/2008 – Part 2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A0E58-E02C-D144-8797-170317B7FB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79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4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accent2"/>
                </a:solidFill>
              </a:defRPr>
            </a:lvl1pPr>
          </a:lstStyle>
          <a:p>
            <a:r>
              <a:rPr lang="en-US"/>
              <a:t>3/19/2008 – Part 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fld id="{7FD580CD-BFD5-4C4A-919B-39D9FC81877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0" y="6611779"/>
            <a:ext cx="9144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000" kern="1200" dirty="0" smtClean="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rPr>
              <a:t>AHRQ 2011 Annual Conference     September 20, 2011</a:t>
            </a:r>
            <a:endParaRPr lang="en-US" sz="1000" kern="1200" dirty="0" smtClean="0">
              <a:solidFill>
                <a:schemeClr val="tx1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2" r:id="rId1"/>
    <p:sldLayoutId id="2147484364" r:id="rId2"/>
    <p:sldLayoutId id="2147484365" r:id="rId3"/>
    <p:sldLayoutId id="2147484366" r:id="rId4"/>
    <p:sldLayoutId id="2147484373" r:id="rId5"/>
    <p:sldLayoutId id="2147484374" r:id="rId6"/>
    <p:sldLayoutId id="2147484367" r:id="rId7"/>
    <p:sldLayoutId id="2147484368" r:id="rId8"/>
    <p:sldLayoutId id="2147484369" r:id="rId9"/>
    <p:sldLayoutId id="2147484370" r:id="rId10"/>
    <p:sldLayoutId id="2147484371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charset="0"/>
        <a:buChar char="•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charset="0"/>
        <a:buChar char="▫"/>
        <a:defRPr sz="2600" kern="1200">
          <a:solidFill>
            <a:schemeClr val="accent2"/>
          </a:solidFill>
          <a:latin typeface="+mn-lt"/>
          <a:ea typeface="ＭＳ Ｐゴシック" charset="0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charset="0"/>
        <a:buChar char=""/>
        <a:defRPr sz="2400" kern="1200">
          <a:solidFill>
            <a:schemeClr val="accent1"/>
          </a:solidFill>
          <a:latin typeface="+mn-lt"/>
          <a:ea typeface="ＭＳ Ｐゴシック" charset="0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charset="0"/>
        <a:buChar char=""/>
        <a:defRPr sz="2200" kern="1200">
          <a:solidFill>
            <a:schemeClr val="accent1"/>
          </a:solidFill>
          <a:latin typeface="+mn-lt"/>
          <a:ea typeface="ＭＳ Ｐゴシック" charset="0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charset="0"/>
        <a:buChar char="▫"/>
        <a:defRPr sz="2000" kern="1200">
          <a:solidFill>
            <a:srgbClr val="A04DA3"/>
          </a:solidFill>
          <a:latin typeface="+mn-lt"/>
          <a:ea typeface="ＭＳ Ｐゴシック" charset="0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chemeClr val="tx1"/>
                </a:solidFill>
                <a:ea typeface="+mj-ea"/>
                <a:cs typeface="Arial" charset="0"/>
              </a:rPr>
              <a:t>National Quality Measures Clearinghouse: An Expanded Tool with Real-world Relevance</a:t>
            </a:r>
            <a:endParaRPr lang="en-US" sz="3200" b="1" i="1" dirty="0">
              <a:solidFill>
                <a:schemeClr val="accent1">
                  <a:tint val="88000"/>
                  <a:satMod val="150000"/>
                </a:schemeClr>
              </a:solidFill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8686800" cy="3352800"/>
          </a:xfrm>
        </p:spPr>
        <p:txBody>
          <a:bodyPr>
            <a:normAutofit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Vivian H. Coates, MBA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Vice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President, Information Services and Health Technology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Assessment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Project Director, National Guideline Clearinghouse and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N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ational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Q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uality Measures Clearinghouse</a:t>
            </a:r>
            <a:endParaRPr lang="en-US" sz="1400" dirty="0">
              <a:solidFill>
                <a:schemeClr val="accent2">
                  <a:lumMod val="75000"/>
                </a:schemeClr>
              </a:solidFill>
              <a:ea typeface="+mn-ea"/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ECRI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Institute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sz="1400" dirty="0">
              <a:solidFill>
                <a:schemeClr val="accent2">
                  <a:lumMod val="75000"/>
                </a:schemeClr>
              </a:solidFill>
              <a:ea typeface="+mn-ea"/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Eric C. Schneider MD, MSc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RAND Distinguished Chair in Health Care Quality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Director, RAND Boston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Associate Professor, Harvard Medical School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sz="1400" dirty="0" smtClean="0">
              <a:solidFill>
                <a:schemeClr val="accent2">
                  <a:lumMod val="75000"/>
                </a:schemeClr>
              </a:solidFill>
              <a:ea typeface="+mn-ea"/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R. Heather Palmer, MB, </a:t>
            </a:r>
            <a:r>
              <a:rPr lang="en-US" sz="18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BCh</a:t>
            </a: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, SM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Professor, Health Policy &amp; Management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Harvard School of Public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Health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sz="1400" dirty="0">
              <a:solidFill>
                <a:schemeClr val="accent2">
                  <a:lumMod val="75000"/>
                </a:schemeClr>
              </a:solidFill>
              <a:ea typeface="+mn-ea"/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sz="1400" dirty="0" smtClean="0">
              <a:solidFill>
                <a:schemeClr val="accent2">
                  <a:lumMod val="75000"/>
                </a:schemeClr>
              </a:solidFill>
              <a:ea typeface="+mn-ea"/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sz="1400" dirty="0">
              <a:solidFill>
                <a:schemeClr val="accent2">
                  <a:lumMod val="75000"/>
                </a:schemeClr>
              </a:solidFill>
              <a:ea typeface="+mn-ea"/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sz="1400" dirty="0" smtClean="0">
              <a:solidFill>
                <a:schemeClr val="accent2">
                  <a:lumMod val="75000"/>
                </a:schemeClr>
              </a:solidFill>
              <a:ea typeface="+mn-ea"/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sz="1400" dirty="0">
              <a:solidFill>
                <a:schemeClr val="accent2">
                  <a:lumMod val="75000"/>
                </a:schemeClr>
              </a:solidFill>
              <a:ea typeface="+mn-ea"/>
            </a:endParaRP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en-US" sz="1400" dirty="0">
              <a:solidFill>
                <a:schemeClr val="accent2">
                  <a:lumMod val="75000"/>
                </a:schemeClr>
              </a:solidFill>
              <a:ea typeface="+mn-ea"/>
            </a:endParaRPr>
          </a:p>
        </p:txBody>
      </p:sp>
      <p:pic>
        <p:nvPicPr>
          <p:cNvPr id="5124" name="Picture 4" descr="Logo1 (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562600"/>
            <a:ext cx="88582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NQMC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562600"/>
            <a:ext cx="912813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9" descr="AHRQ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313" y="5562600"/>
            <a:ext cx="1604962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/>
          <a:lstStyle/>
          <a:p>
            <a:r>
              <a:rPr lang="en-US" dirty="0">
                <a:latin typeface="Trebuchet MS" charset="0"/>
              </a:rPr>
              <a:t>What Can NQMC Do?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324350"/>
          </a:xfrm>
        </p:spPr>
        <p:txBody>
          <a:bodyPr/>
          <a:lstStyle/>
          <a:p>
            <a:r>
              <a:rPr lang="en-US">
                <a:latin typeface="Georgia" charset="0"/>
              </a:rPr>
              <a:t>Help users to find and compare measures (from many countries)</a:t>
            </a:r>
          </a:p>
          <a:p>
            <a:r>
              <a:rPr lang="en-US">
                <a:latin typeface="Georgia" charset="0"/>
              </a:rPr>
              <a:t>Search using multiple controlled taxonomies (eg, UMLS vocabularies: including MeSH, SNOMED, ICD)</a:t>
            </a:r>
          </a:p>
          <a:p>
            <a:r>
              <a:rPr lang="en-US">
                <a:latin typeface="Georgia" charset="0"/>
              </a:rPr>
              <a:t>Search using filters (eg, identify measures that are endorsed by NQF)</a:t>
            </a:r>
          </a:p>
          <a:p>
            <a:r>
              <a:rPr lang="en-US">
                <a:latin typeface="Georgia" charset="0"/>
              </a:rPr>
              <a:t>Forum for debate: Expert Commentaries</a:t>
            </a:r>
          </a:p>
          <a:p>
            <a:r>
              <a:rPr lang="en-US">
                <a:latin typeface="Georgia" charset="0"/>
              </a:rPr>
              <a:t>Educate users about measurement and measurement frameworks</a:t>
            </a:r>
          </a:p>
        </p:txBody>
      </p:sp>
      <p:sp>
        <p:nvSpPr>
          <p:cNvPr id="1434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accent2"/>
                </a:solidFill>
              </a:rPr>
              <a:t>3/19/2008 – Part 2</a:t>
            </a: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91E0DA6-7D21-2146-BAFA-28CF005FB5D3}" type="slidenum">
              <a:rPr lang="en-US">
                <a:solidFill>
                  <a:srgbClr val="FFFFFF"/>
                </a:solidFill>
              </a:rPr>
              <a:pPr eaLnBrk="1" hangingPunct="1"/>
              <a:t>10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Evolution of the Domain Framework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8153400" cy="4297363"/>
          </a:xfrm>
        </p:spPr>
        <p:txBody>
          <a:bodyPr/>
          <a:lstStyle/>
          <a:p>
            <a:r>
              <a:rPr lang="en-US" sz="2800">
                <a:latin typeface="Georgia" charset="0"/>
              </a:rPr>
              <a:t>NQMC classifies measures into domain categories that can assist users in searching and browsing the database</a:t>
            </a:r>
          </a:p>
          <a:p>
            <a:endParaRPr lang="en-US" sz="2800">
              <a:latin typeface="Georgia" charset="0"/>
            </a:endParaRPr>
          </a:p>
          <a:p>
            <a:r>
              <a:rPr lang="en-US" sz="2800">
                <a:latin typeface="Georgia" charset="0"/>
              </a:rPr>
              <a:t>Design of framework is empirically driven based on analysis of thousands of </a:t>
            </a:r>
            <a:r>
              <a:rPr lang="ja-JP" altLang="en-US" sz="2800">
                <a:latin typeface="Georgia" charset="0"/>
              </a:rPr>
              <a:t>“</a:t>
            </a:r>
            <a:r>
              <a:rPr lang="en-US" sz="2800">
                <a:latin typeface="Georgia" charset="0"/>
              </a:rPr>
              <a:t>measures</a:t>
            </a:r>
            <a:r>
              <a:rPr lang="ja-JP" altLang="en-US" sz="2800">
                <a:latin typeface="Georgia" charset="0"/>
              </a:rPr>
              <a:t>”</a:t>
            </a:r>
            <a:r>
              <a:rPr lang="en-US" sz="2800">
                <a:latin typeface="Georgia" charset="0"/>
              </a:rPr>
              <a:t> submitted to NQMC from across the globe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CEA2DC8-75C1-364E-B3B8-E23237DE50E6}" type="slidenum">
              <a:rPr lang="en-US">
                <a:solidFill>
                  <a:srgbClr val="FFFFFF"/>
                </a:solidFill>
              </a:rPr>
              <a:pPr eaLnBrk="1" hangingPunct="1"/>
              <a:t>11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+mj-ea"/>
              </a:rPr>
              <a:t>NQMC Domain Framework:</a:t>
            </a:r>
            <a:b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+mj-ea"/>
              </a:rPr>
            </a:b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+mj-ea"/>
              </a:rPr>
              <a:t>Donabedian View</a:t>
            </a:r>
            <a:endParaRPr lang="en-US" sz="3600" dirty="0">
              <a:solidFill>
                <a:schemeClr val="tx2">
                  <a:lumMod val="75000"/>
                </a:schemeClr>
              </a:solidFill>
              <a:latin typeface="Arial"/>
              <a:ea typeface="+mj-ea"/>
            </a:endParaRPr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762C621-B2A2-8B41-BB65-6E0DD2E4B509}" type="slidenum">
              <a:rPr lang="en-US">
                <a:solidFill>
                  <a:srgbClr val="FFFFFF"/>
                </a:solidFill>
              </a:rPr>
              <a:pPr eaLnBrk="1" hangingPunct="1"/>
              <a:t>12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16389" name="Picture 3" descr="NQMC Domain Framework: Donabedian View&#10;&#10;Clinical Quality Measures:&#10;Process&#10;Outcome&#10;Stru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2438400"/>
            <a:ext cx="7915275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+mj-ea"/>
              </a:rPr>
              <a:t>NQMC Domain Framework:</a:t>
            </a:r>
            <a:b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+mj-ea"/>
              </a:rPr>
            </a:b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+mj-ea"/>
              </a:rPr>
              <a:t>v. 1.0 Clinical Quality Measures</a:t>
            </a:r>
            <a:endParaRPr lang="en-US" sz="3600" dirty="0">
              <a:solidFill>
                <a:schemeClr val="tx2">
                  <a:lumMod val="75000"/>
                </a:schemeClr>
              </a:solidFill>
              <a:latin typeface="Arial"/>
              <a:ea typeface="+mj-ea"/>
            </a:endParaRP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981B2102-04CA-2F47-81F9-C2F6B420D7AE}" type="slidenum">
              <a:rPr lang="en-US">
                <a:solidFill>
                  <a:srgbClr val="FFFFFF"/>
                </a:solidFill>
              </a:rPr>
              <a:pPr eaLnBrk="1" hangingPunct="1"/>
              <a:t>13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17413" name="Picture 2" descr="NQMC Domain Framework: v.1.0 Clinical Quality Measures&#10;&#10;Clinical Quality Measures:&#10;Process&#10;Access&#10;Outcome&#10;Structure&#10;Patient Experien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09800"/>
            <a:ext cx="7704138" cy="344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Audience Query:</a:t>
            </a:r>
            <a:br>
              <a:rPr lang="en-US" sz="3600" dirty="0">
                <a:latin typeface="Trebuchet MS" charset="0"/>
              </a:rPr>
            </a:br>
            <a:r>
              <a:rPr lang="en-US" sz="3600" dirty="0">
                <a:latin typeface="Trebuchet MS" charset="0"/>
              </a:rPr>
              <a:t>Classify this Measure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133600"/>
            <a:ext cx="8153400" cy="43735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Georgia" charset="0"/>
              </a:rPr>
              <a:t>The percentage of adult members who were hospitalized and discharged alive with a diagnosis of acute myocardial infarction (AMI) and who received persistent beta-blocker treatment for six months after discharge.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sz="2400">
              <a:latin typeface="Georgia" charset="0"/>
            </a:endParaRPr>
          </a:p>
          <a:p>
            <a:pPr marL="0" indent="0" eaLnBrk="1" hangingPunct="1">
              <a:lnSpc>
                <a:spcPct val="90000"/>
              </a:lnSpc>
              <a:spcAft>
                <a:spcPts val="600"/>
              </a:spcAft>
              <a:buFontTx/>
              <a:buNone/>
            </a:pPr>
            <a:r>
              <a:rPr lang="en-US" sz="2400">
                <a:latin typeface="Georgia" charset="0"/>
              </a:rPr>
              <a:t>In which domain would you classify this measure?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Process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Access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Outcome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Structure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Patient Experience</a:t>
            </a:r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4F9A3F92-E4BF-2345-B2F5-C8D09EF876D0}" type="slidenum">
              <a:rPr lang="en-US">
                <a:solidFill>
                  <a:srgbClr val="FFFFFF"/>
                </a:solidFill>
              </a:rPr>
              <a:pPr eaLnBrk="1" hangingPunct="1"/>
              <a:t>14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Audience Query:</a:t>
            </a:r>
            <a:br>
              <a:rPr lang="en-US" sz="3600" dirty="0">
                <a:latin typeface="Trebuchet MS" charset="0"/>
              </a:rPr>
            </a:br>
            <a:r>
              <a:rPr lang="en-US" sz="3600" dirty="0">
                <a:latin typeface="Trebuchet MS" charset="0"/>
              </a:rPr>
              <a:t> Classify this Measure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133600"/>
            <a:ext cx="8153400" cy="42973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Georgia" charset="0"/>
              </a:rPr>
              <a:t>The percent of patients who have had a visit to an Emergency Department (ED)/Urgent Care office for asthma in the past six months.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sz="2400">
              <a:latin typeface="Georgia" charset="0"/>
            </a:endParaRPr>
          </a:p>
          <a:p>
            <a:pPr marL="0" indent="0" eaLnBrk="1" hangingPunct="1">
              <a:lnSpc>
                <a:spcPct val="90000"/>
              </a:lnSpc>
              <a:spcAft>
                <a:spcPts val="600"/>
              </a:spcAft>
              <a:buFontTx/>
              <a:buNone/>
            </a:pPr>
            <a:r>
              <a:rPr lang="en-US" sz="2400">
                <a:latin typeface="Georgia" charset="0"/>
              </a:rPr>
              <a:t>In which domain would you classify this measure?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Process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Outcome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Access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Patient Experience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None of the above</a:t>
            </a:r>
          </a:p>
        </p:txBody>
      </p:sp>
      <p:sp>
        <p:nvSpPr>
          <p:cNvPr id="1946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08CE04C7-A4FE-CB4C-A4A7-F38B1E5962FD}" type="slidenum">
              <a:rPr lang="en-US">
                <a:solidFill>
                  <a:srgbClr val="FFFFFF"/>
                </a:solidFill>
              </a:rPr>
              <a:pPr eaLnBrk="1" hangingPunct="1"/>
              <a:t>15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Audience Query:</a:t>
            </a:r>
            <a:br>
              <a:rPr lang="en-US" sz="3600" dirty="0">
                <a:latin typeface="Trebuchet MS" charset="0"/>
              </a:rPr>
            </a:br>
            <a:r>
              <a:rPr lang="en-US" sz="3600" dirty="0">
                <a:latin typeface="Trebuchet MS" charset="0"/>
              </a:rPr>
              <a:t> Classify this Measure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133600"/>
            <a:ext cx="8153400" cy="42973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Georgia" charset="0"/>
              </a:rPr>
              <a:t>The percent of diabetic patients in the clinical information system who are current smokers (documented in the last 12 months).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sz="2400">
              <a:latin typeface="Georgia" charset="0"/>
            </a:endParaRPr>
          </a:p>
          <a:p>
            <a:pPr marL="0" indent="0" eaLnBrk="1" hangingPunct="1">
              <a:lnSpc>
                <a:spcPct val="90000"/>
              </a:lnSpc>
              <a:spcAft>
                <a:spcPts val="600"/>
              </a:spcAft>
              <a:buFontTx/>
              <a:buNone/>
            </a:pPr>
            <a:r>
              <a:rPr lang="en-US" sz="2400">
                <a:latin typeface="Georgia" charset="0"/>
              </a:rPr>
              <a:t>In which domain would you classify this measure?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Structure 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Process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Outcome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Patient Experience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None of the above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80093F9C-1561-EE4F-A010-0719EB878DD0}" type="slidenum">
              <a:rPr lang="en-US">
                <a:solidFill>
                  <a:srgbClr val="FFFFFF"/>
                </a:solidFill>
              </a:rPr>
              <a:pPr eaLnBrk="1" hangingPunct="1"/>
              <a:t>16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Audience Query:</a:t>
            </a:r>
            <a:br>
              <a:rPr lang="en-US" sz="3600" dirty="0">
                <a:latin typeface="Trebuchet MS" charset="0"/>
              </a:rPr>
            </a:br>
            <a:r>
              <a:rPr lang="en-US" sz="3600" dirty="0">
                <a:latin typeface="Trebuchet MS" charset="0"/>
              </a:rPr>
              <a:t> Classify this Measure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133600"/>
            <a:ext cx="8153400" cy="42973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Georgia" charset="0"/>
              </a:rPr>
              <a:t>Whether a practice has a policy to ensure the prevention of fraud and has defined levels of financial responsibility and accountability for staff undertaking financial transactions.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sz="2400">
              <a:latin typeface="Georgia" charset="0"/>
            </a:endParaRPr>
          </a:p>
          <a:p>
            <a:pPr marL="0" indent="0" eaLnBrk="1" hangingPunct="1">
              <a:lnSpc>
                <a:spcPct val="90000"/>
              </a:lnSpc>
              <a:spcAft>
                <a:spcPts val="600"/>
              </a:spcAft>
              <a:buFontTx/>
              <a:buNone/>
            </a:pPr>
            <a:r>
              <a:rPr lang="en-US" sz="2400">
                <a:latin typeface="Georgia" charset="0"/>
              </a:rPr>
              <a:t>In which domain would you classify this measure?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Process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Structure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Outcome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Patient experience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None of the above</a:t>
            </a:r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79F9C36D-3012-ED45-9934-36D2A4301D1F}" type="slidenum">
              <a:rPr lang="en-US">
                <a:solidFill>
                  <a:srgbClr val="FFFFFF"/>
                </a:solidFill>
              </a:rPr>
              <a:pPr eaLnBrk="1" hangingPunct="1"/>
              <a:t>17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+mj-ea"/>
              </a:rPr>
              <a:t>NQMC Domain Framework:</a:t>
            </a:r>
            <a:b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+mj-ea"/>
              </a:rPr>
            </a:b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+mj-ea"/>
              </a:rPr>
              <a:t>Related Health Care Delivery Measures</a:t>
            </a:r>
            <a:endParaRPr lang="en-US" sz="3600" dirty="0">
              <a:solidFill>
                <a:schemeClr val="tx2">
                  <a:lumMod val="75000"/>
                </a:schemeClr>
              </a:solidFill>
              <a:latin typeface="Arial"/>
              <a:ea typeface="+mj-ea"/>
            </a:endParaRP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EE7952A-C86B-EF4B-A2F7-644BBACBAD4C}" type="slidenum">
              <a:rPr lang="en-US">
                <a:solidFill>
                  <a:srgbClr val="FFFFFF"/>
                </a:solidFill>
              </a:rPr>
              <a:pPr eaLnBrk="1" hangingPunct="1"/>
              <a:t>18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22533" name="Picture 3" descr="NQMC Domain Framework: Related Health Care Delivery Measur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28825"/>
            <a:ext cx="8447088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Audience Query:</a:t>
            </a:r>
            <a:br>
              <a:rPr lang="en-US" sz="3600" dirty="0">
                <a:latin typeface="Trebuchet MS" charset="0"/>
              </a:rPr>
            </a:br>
            <a:r>
              <a:rPr lang="en-US" sz="3600" dirty="0">
                <a:latin typeface="Trebuchet MS" charset="0"/>
              </a:rPr>
              <a:t> Classify this Measure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133600"/>
            <a:ext cx="8153400" cy="42973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Georgia" charset="0"/>
              </a:rPr>
              <a:t>The number of cases of selected Central venous catheter-related bloodstream infections per 100,000 population in county or Metro Area.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sz="2400">
              <a:latin typeface="Georgia" charset="0"/>
            </a:endParaRPr>
          </a:p>
          <a:p>
            <a:pPr marL="0" indent="0" eaLnBrk="1" hangingPunct="1">
              <a:lnSpc>
                <a:spcPct val="90000"/>
              </a:lnSpc>
              <a:spcAft>
                <a:spcPts val="600"/>
              </a:spcAft>
              <a:buFontTx/>
              <a:buNone/>
            </a:pPr>
            <a:r>
              <a:rPr lang="en-US" sz="2400">
                <a:latin typeface="Georgia" charset="0"/>
              </a:rPr>
              <a:t>In which domain would you classify this measure?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Process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Access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Outcome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Health State</a:t>
            </a:r>
          </a:p>
          <a:p>
            <a:pPr marL="914400" lvl="1" indent="-514350" eaLnBrk="1" hangingPunct="1">
              <a:lnSpc>
                <a:spcPct val="90000"/>
              </a:lnSpc>
              <a:buFontTx/>
              <a:buAutoNum type="alphaUcPeriod"/>
            </a:pPr>
            <a:r>
              <a:rPr lang="en-US" sz="2000">
                <a:latin typeface="Georgia" charset="0"/>
              </a:rPr>
              <a:t>None of the Above</a:t>
            </a:r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2AFC1C4-B034-A94F-807B-0E3CC2E25206}" type="slidenum">
              <a:rPr lang="en-US">
                <a:solidFill>
                  <a:srgbClr val="FFFFFF"/>
                </a:solidFill>
              </a:rPr>
              <a:pPr eaLnBrk="1" hangingPunct="1"/>
              <a:t>19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dirty="0">
                <a:latin typeface="Trebuchet MS" charset="0"/>
              </a:rPr>
              <a:t>Outline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0"/>
            <a:ext cx="8153400" cy="4144963"/>
          </a:xfrm>
        </p:spPr>
        <p:txBody>
          <a:bodyPr/>
          <a:lstStyle/>
          <a:p>
            <a:pPr>
              <a:buFont typeface="Georgia" pitchFamily="18" charset="0"/>
              <a:buChar char="•"/>
              <a:defRPr/>
            </a:pPr>
            <a:r>
              <a:rPr lang="en-US" sz="3200" dirty="0" smtClean="0">
                <a:ea typeface="+mn-ea"/>
              </a:rPr>
              <a:t>NQMC</a:t>
            </a:r>
            <a:r>
              <a:rPr lang="en-US" sz="3200" dirty="0">
                <a:ea typeface="+mn-ea"/>
              </a:rPr>
              <a:t>: An Introduction to the Web </a:t>
            </a:r>
            <a:r>
              <a:rPr lang="en-US" sz="3200" dirty="0" smtClean="0">
                <a:ea typeface="+mn-ea"/>
              </a:rPr>
              <a:t>Site</a:t>
            </a:r>
          </a:p>
          <a:p>
            <a:pPr marL="109537" indent="0">
              <a:buFont typeface="Georgia" pitchFamily="18" charset="0"/>
              <a:buNone/>
              <a:defRPr/>
            </a:pPr>
            <a:endParaRPr lang="en-US" sz="3200" dirty="0">
              <a:ea typeface="+mn-ea"/>
            </a:endParaRPr>
          </a:p>
          <a:p>
            <a:pPr>
              <a:buFont typeface="Georgia" pitchFamily="18" charset="0"/>
              <a:buChar char="•"/>
              <a:defRPr/>
            </a:pPr>
            <a:r>
              <a:rPr lang="en-US" sz="3200" dirty="0">
                <a:ea typeface="+mn-ea"/>
              </a:rPr>
              <a:t>The NQMC Domain Framework:  Development and Evolution</a:t>
            </a:r>
          </a:p>
        </p:txBody>
      </p:sp>
      <p:sp>
        <p:nvSpPr>
          <p:cNvPr id="614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6065393-6143-E348-87E0-4B466967AA11}" type="slidenum">
              <a:rPr lang="en-US">
                <a:solidFill>
                  <a:srgbClr val="FFFFFF"/>
                </a:solidFill>
              </a:rPr>
              <a:pPr eaLnBrk="1" hangingPunct="1"/>
              <a:t>2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+mj-ea"/>
              </a:rPr>
              <a:t>NQMC Domain Framework</a:t>
            </a:r>
            <a:endParaRPr lang="en-US" sz="3600" dirty="0">
              <a:solidFill>
                <a:schemeClr val="tx2">
                  <a:lumMod val="75000"/>
                </a:schemeClr>
              </a:solidFill>
              <a:latin typeface="Arial"/>
              <a:ea typeface="+mj-ea"/>
            </a:endParaRPr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F65E082A-F553-4842-B3C8-FF8BF18FFC36}" type="slidenum">
              <a:rPr lang="en-US">
                <a:solidFill>
                  <a:srgbClr val="FFFFFF"/>
                </a:solidFill>
              </a:rPr>
              <a:pPr eaLnBrk="1" hangingPunct="1"/>
              <a:t>20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24581" name="Picture 4" descr="NQMC Domain Frame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24000"/>
            <a:ext cx="4462463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dirty="0">
                <a:latin typeface="Trebuchet MS" charset="0"/>
              </a:rPr>
              <a:t>Population Health Domain Rationale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8153400" cy="43735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ts val="900"/>
              </a:spcAft>
            </a:pPr>
            <a:r>
              <a:rPr lang="en-US" sz="2400">
                <a:latin typeface="Georgia" charset="0"/>
              </a:rPr>
              <a:t>Denominator includes individuals who may not have received care from the clinical delivery system 	(</a:t>
            </a:r>
            <a:r>
              <a:rPr lang="ja-JP" altLang="en-US" sz="2400">
                <a:latin typeface="Georgia" charset="0"/>
              </a:rPr>
              <a:t>“</a:t>
            </a:r>
            <a:r>
              <a:rPr lang="en-US" sz="2400">
                <a:latin typeface="Georgia" charset="0"/>
              </a:rPr>
              <a:t>geographically-defined</a:t>
            </a:r>
            <a:r>
              <a:rPr lang="ja-JP" altLang="en-US" sz="2400">
                <a:latin typeface="Georgia" charset="0"/>
              </a:rPr>
              <a:t>”</a:t>
            </a:r>
            <a:r>
              <a:rPr lang="en-US" sz="2400">
                <a:latin typeface="Georgia" charset="0"/>
              </a:rPr>
              <a:t> denominator)</a:t>
            </a:r>
          </a:p>
          <a:p>
            <a:pPr eaLnBrk="1" hangingPunct="1">
              <a:lnSpc>
                <a:spcPct val="80000"/>
              </a:lnSpc>
              <a:spcAft>
                <a:spcPts val="900"/>
              </a:spcAft>
            </a:pPr>
            <a:r>
              <a:rPr lang="en-US" sz="2400">
                <a:latin typeface="Georgia" charset="0"/>
              </a:rPr>
              <a:t>AHRQ National Quality Report and National Health Disparities Reports include population health measures</a:t>
            </a:r>
          </a:p>
          <a:p>
            <a:pPr eaLnBrk="1" hangingPunct="1">
              <a:lnSpc>
                <a:spcPct val="80000"/>
              </a:lnSpc>
              <a:spcAft>
                <a:spcPts val="900"/>
              </a:spcAft>
            </a:pPr>
            <a:r>
              <a:rPr lang="en-US" sz="2400">
                <a:latin typeface="Georgia" charset="0"/>
              </a:rPr>
              <a:t>Federal and state agencies are investing in public health standards and measurement initiatives</a:t>
            </a:r>
          </a:p>
          <a:p>
            <a:pPr eaLnBrk="1" hangingPunct="1">
              <a:lnSpc>
                <a:spcPct val="80000"/>
              </a:lnSpc>
              <a:spcAft>
                <a:spcPts val="900"/>
              </a:spcAft>
            </a:pPr>
            <a:r>
              <a:rPr lang="en-US" sz="2400">
                <a:latin typeface="Georgia" charset="0"/>
              </a:rPr>
              <a:t>NQF considering expansion of its purview to include population health</a:t>
            </a:r>
          </a:p>
          <a:p>
            <a:pPr eaLnBrk="1" hangingPunct="1">
              <a:lnSpc>
                <a:spcPct val="80000"/>
              </a:lnSpc>
              <a:spcAft>
                <a:spcPts val="900"/>
              </a:spcAft>
            </a:pPr>
            <a:r>
              <a:rPr lang="en-US" sz="2400">
                <a:latin typeface="Georgia" charset="0"/>
              </a:rPr>
              <a:t>The Clearinghouses are well positioned to serve as a resource for public health professionals</a:t>
            </a:r>
          </a:p>
        </p:txBody>
      </p:sp>
      <p:sp>
        <p:nvSpPr>
          <p:cNvPr id="2560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06B06103-33DB-674B-9E8F-8A6C57F662AB}" type="slidenum">
              <a:rPr lang="en-US">
                <a:solidFill>
                  <a:srgbClr val="FFFFFF"/>
                </a:solidFill>
              </a:rPr>
              <a:pPr eaLnBrk="1" hangingPunct="1"/>
              <a:t>21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dirty="0">
                <a:latin typeface="Trebuchet MS" charset="0"/>
              </a:rPr>
              <a:t>Population Health Domain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8153400" cy="4373563"/>
          </a:xfrm>
        </p:spPr>
        <p:txBody>
          <a:bodyPr/>
          <a:lstStyle/>
          <a:p>
            <a:pPr marL="107950" indent="0">
              <a:buFont typeface="Georgia" charset="0"/>
              <a:buNone/>
            </a:pPr>
            <a:endParaRPr lang="en-US" sz="1800">
              <a:latin typeface="Georgia" charset="0"/>
            </a:endParaRPr>
          </a:p>
          <a:p>
            <a:pPr marL="107950" indent="0" eaLnBrk="1" hangingPunct="1">
              <a:spcAft>
                <a:spcPts val="1200"/>
              </a:spcAft>
            </a:pPr>
            <a:r>
              <a:rPr lang="en-US" sz="2400">
                <a:latin typeface="Georgia" charset="0"/>
              </a:rPr>
              <a:t>Definition of Population</a:t>
            </a:r>
          </a:p>
          <a:p>
            <a:pPr marL="955675" lvl="1" indent="-342900" eaLnBrk="1" hangingPunct="1">
              <a:buFont typeface="Georgia" charset="0"/>
              <a:buChar char="−"/>
            </a:pPr>
            <a:r>
              <a:rPr lang="en-US" sz="2000">
                <a:latin typeface="Georgia" charset="0"/>
              </a:rPr>
              <a:t>a group of persons identified by geographic location, organizational affiliation or non-clinical characteristics. Denominator inclusion for measures classified in population health domains is not restricted to recipients of clinical care or enrollees in a health plan. </a:t>
            </a:r>
          </a:p>
        </p:txBody>
      </p:sp>
      <p:sp>
        <p:nvSpPr>
          <p:cNvPr id="2662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A209BF8-2FF4-534B-9EAA-09290AD6661C}" type="slidenum">
              <a:rPr lang="en-US">
                <a:solidFill>
                  <a:srgbClr val="FFFFFF"/>
                </a:solidFill>
              </a:rPr>
              <a:pPr eaLnBrk="1" hangingPunct="1"/>
              <a:t>22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5344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Population Health Domain Development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373563"/>
          </a:xfrm>
        </p:spPr>
        <p:txBody>
          <a:bodyPr/>
          <a:lstStyle/>
          <a:p>
            <a:pPr marL="269875" eaLnBrk="1" hangingPunct="1">
              <a:spcAft>
                <a:spcPts val="1200"/>
              </a:spcAft>
            </a:pPr>
            <a:r>
              <a:rPr lang="en-US" sz="2400">
                <a:latin typeface="Georgia" charset="0"/>
              </a:rPr>
              <a:t>Public health measure analysis sets:</a:t>
            </a:r>
          </a:p>
          <a:p>
            <a:pPr marL="860425" lvl="1" eaLnBrk="1" hangingPunct="1">
              <a:spcAft>
                <a:spcPts val="600"/>
              </a:spcAft>
            </a:pPr>
            <a:r>
              <a:rPr lang="en-US" sz="2000">
                <a:latin typeface="Georgia" charset="0"/>
              </a:rPr>
              <a:t>LA County Department of Public Health</a:t>
            </a:r>
          </a:p>
          <a:p>
            <a:pPr marL="860425" lvl="1" eaLnBrk="1" hangingPunct="1">
              <a:spcAft>
                <a:spcPts val="600"/>
              </a:spcAft>
            </a:pPr>
            <a:r>
              <a:rPr lang="en-US" sz="2000">
                <a:latin typeface="Georgia" charset="0"/>
              </a:rPr>
              <a:t>U.S. Public Health Service</a:t>
            </a:r>
            <a:r>
              <a:rPr lang="ja-JP" altLang="en-US" sz="2000">
                <a:latin typeface="Georgia" charset="0"/>
              </a:rPr>
              <a:t>’</a:t>
            </a:r>
            <a:r>
              <a:rPr lang="en-US" sz="2000">
                <a:latin typeface="Georgia" charset="0"/>
              </a:rPr>
              <a:t>s Healthy People 2010</a:t>
            </a:r>
          </a:p>
          <a:p>
            <a:pPr marL="860425" lvl="1" eaLnBrk="1" hangingPunct="1">
              <a:spcAft>
                <a:spcPts val="600"/>
              </a:spcAft>
            </a:pPr>
            <a:r>
              <a:rPr lang="en-US" sz="2000">
                <a:latin typeface="Georgia" charset="0"/>
              </a:rPr>
              <a:t>CDC Indicators for Occupational Health Surveillance </a:t>
            </a:r>
          </a:p>
          <a:p>
            <a:pPr marL="860425" lvl="1" eaLnBrk="1" hangingPunct="1">
              <a:spcAft>
                <a:spcPts val="600"/>
              </a:spcAft>
            </a:pPr>
            <a:r>
              <a:rPr lang="en-US" sz="2000">
                <a:latin typeface="Georgia" charset="0"/>
              </a:rPr>
              <a:t>CDC Indicators for Chronic Disease Surveillance</a:t>
            </a:r>
          </a:p>
          <a:p>
            <a:pPr marL="860425" lvl="1" eaLnBrk="1" hangingPunct="1">
              <a:spcAft>
                <a:spcPts val="600"/>
              </a:spcAft>
            </a:pPr>
            <a:r>
              <a:rPr lang="en-US" sz="2000">
                <a:latin typeface="Georgia" charset="0"/>
              </a:rPr>
              <a:t>Commission for Environmental Cooperation: Children</a:t>
            </a:r>
            <a:r>
              <a:rPr lang="ja-JP" altLang="en-US" sz="2000">
                <a:latin typeface="Georgia" charset="0"/>
              </a:rPr>
              <a:t>’</a:t>
            </a:r>
            <a:r>
              <a:rPr lang="en-US" sz="2000">
                <a:latin typeface="Georgia" charset="0"/>
              </a:rPr>
              <a:t>s Health and the Environment in North America</a:t>
            </a:r>
          </a:p>
          <a:p>
            <a:pPr marL="860425" lvl="1" eaLnBrk="1" hangingPunct="1">
              <a:spcAft>
                <a:spcPts val="600"/>
              </a:spcAft>
            </a:pPr>
            <a:r>
              <a:rPr lang="en-US" sz="2000">
                <a:latin typeface="Georgia" charset="0"/>
              </a:rPr>
              <a:t>New York State County Health Assessment Indicators</a:t>
            </a:r>
          </a:p>
          <a:p>
            <a:pPr marL="860425" lvl="1" eaLnBrk="1" hangingPunct="1">
              <a:spcAft>
                <a:spcPts val="600"/>
              </a:spcAft>
            </a:pPr>
            <a:r>
              <a:rPr lang="en-US" sz="2000">
                <a:latin typeface="Georgia" charset="0"/>
              </a:rPr>
              <a:t>Utah Department of Health Indicator-Based Information System for Public Health (IBIS-PH)</a:t>
            </a:r>
          </a:p>
          <a:p>
            <a:pPr marL="860425" lvl="1" eaLnBrk="1" hangingPunct="1">
              <a:spcAft>
                <a:spcPts val="600"/>
              </a:spcAft>
            </a:pPr>
            <a:r>
              <a:rPr lang="en-US" sz="2000">
                <a:latin typeface="Georgia" charset="0"/>
              </a:rPr>
              <a:t>Swedish National Board of Health and Welfare</a:t>
            </a:r>
          </a:p>
        </p:txBody>
      </p:sp>
      <p:sp>
        <p:nvSpPr>
          <p:cNvPr id="2765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35987BE-04BD-9045-A245-D7F579541C98}" type="slidenum">
              <a:rPr lang="en-US">
                <a:solidFill>
                  <a:srgbClr val="FFFFFF"/>
                </a:solidFill>
              </a:rPr>
              <a:pPr eaLnBrk="1" hangingPunct="1"/>
              <a:t>23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</p:spPr>
        <p:txBody>
          <a:bodyPr/>
          <a:lstStyle/>
          <a:p>
            <a:pPr algn="ctr"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+mj-ea"/>
              </a:rPr>
              <a:t>NQMC Domain Framework</a:t>
            </a:r>
            <a:endParaRPr lang="en-US" sz="3600" dirty="0">
              <a:solidFill>
                <a:schemeClr val="tx2">
                  <a:lumMod val="75000"/>
                </a:schemeClr>
              </a:solidFill>
              <a:latin typeface="Arial"/>
              <a:ea typeface="+mj-ea"/>
            </a:endParaRPr>
          </a:p>
        </p:txBody>
      </p:sp>
      <p:sp>
        <p:nvSpPr>
          <p:cNvPr id="2867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DD9DE381-CE6E-B646-8612-88AA351F45AB}" type="slidenum">
              <a:rPr lang="en-US">
                <a:solidFill>
                  <a:srgbClr val="FFFFFF"/>
                </a:solidFill>
              </a:rPr>
              <a:pPr eaLnBrk="1" hangingPunct="1"/>
              <a:t>24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28677" name="Picture 2" descr="NQMC Domain Frame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198563"/>
            <a:ext cx="5889625" cy="531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Population Health Measures: Examples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8153400" cy="4373563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400">
                <a:latin typeface="Georgia" charset="0"/>
              </a:rPr>
              <a:t>Population Process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z="2000">
                <a:latin typeface="Georgia" charset="0"/>
              </a:rPr>
              <a:t>The proportion of adults ages 65 years and older in a county who have received an influenza vaccination in the past year.</a:t>
            </a:r>
          </a:p>
          <a:p>
            <a:pPr eaLnBrk="1" hangingPunct="1">
              <a:spcBef>
                <a:spcPts val="1800"/>
              </a:spcBef>
              <a:spcAft>
                <a:spcPts val="1200"/>
              </a:spcAft>
            </a:pPr>
            <a:r>
              <a:rPr lang="en-US" sz="2400">
                <a:latin typeface="Georgia" charset="0"/>
              </a:rPr>
              <a:t>Population Access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z="2000">
                <a:latin typeface="Georgia" charset="0"/>
              </a:rPr>
              <a:t>The percentage of smokers in a county who reported that they were able to receive services from a smoking-cessation program.</a:t>
            </a:r>
          </a:p>
        </p:txBody>
      </p:sp>
      <p:sp>
        <p:nvSpPr>
          <p:cNvPr id="2970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B5F089C-5D6F-1445-8920-3588D12EE7C5}" type="slidenum">
              <a:rPr lang="en-US">
                <a:solidFill>
                  <a:srgbClr val="FFFFFF"/>
                </a:solidFill>
              </a:rPr>
              <a:pPr eaLnBrk="1" hangingPunct="1"/>
              <a:t>25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Population Health Measures: Examples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8153400" cy="43735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en-US" sz="2400">
                <a:latin typeface="Georgia" charset="0"/>
              </a:rPr>
              <a:t>Population Outcome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sz="2000">
                <a:latin typeface="Georgia" charset="0"/>
              </a:rPr>
              <a:t>The proportion of children with elevated blood lead levels whose homes undergo lead remediation, and whose blood lead levels are subsequently reduced to normal levels.</a:t>
            </a:r>
          </a:p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en-US" sz="2400">
                <a:latin typeface="Georgia" charset="0"/>
              </a:rPr>
              <a:t>Population Experience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sz="2000">
                <a:latin typeface="Georgia" charset="0"/>
              </a:rPr>
              <a:t>The percentage of smokers in a county reporting that they have seen or heard public service announcements promoting a county health department-sponsored smoking-cessation program.</a:t>
            </a:r>
          </a:p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en-US" sz="2400">
                <a:latin typeface="Georgia" charset="0"/>
              </a:rPr>
              <a:t>Population Structure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000">
                <a:latin typeface="Georgia" charset="0"/>
              </a:rPr>
              <a:t>The number of licensed child care facilities and slots in a county</a:t>
            </a:r>
            <a:r>
              <a:rPr lang="en-US" sz="1800">
                <a:latin typeface="Georgia" charset="0"/>
              </a:rPr>
              <a:t>.</a:t>
            </a:r>
          </a:p>
        </p:txBody>
      </p:sp>
      <p:sp>
        <p:nvSpPr>
          <p:cNvPr id="3072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83A0C90B-606F-5A4D-AC04-9721481C1AE0}" type="slidenum">
              <a:rPr lang="en-US">
                <a:solidFill>
                  <a:srgbClr val="FFFFFF"/>
                </a:solidFill>
              </a:rPr>
              <a:pPr eaLnBrk="1" hangingPunct="1"/>
              <a:t>26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Population Health Measures: Examples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8153400" cy="43735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en-US" sz="2400">
                <a:latin typeface="Georgia" charset="0"/>
              </a:rPr>
              <a:t>Population Health Knowledge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sz="2000">
                <a:latin typeface="Georgia" charset="0"/>
              </a:rPr>
              <a:t>The mean response score to a set of questions about HIV prevention.</a:t>
            </a:r>
          </a:p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en-US" sz="2400">
                <a:latin typeface="Georgia" charset="0"/>
              </a:rPr>
              <a:t>Social Determinants of Health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sz="2000">
                <a:latin typeface="Georgia" charset="0"/>
              </a:rPr>
              <a:t>The proportion of families living at or below the poverty level.</a:t>
            </a:r>
          </a:p>
          <a:p>
            <a:pPr eaLnBrk="1" hangingPunct="1">
              <a:lnSpc>
                <a:spcPct val="90000"/>
              </a:lnSpc>
              <a:spcAft>
                <a:spcPts val="1200"/>
              </a:spcAft>
            </a:pPr>
            <a:r>
              <a:rPr lang="en-US" sz="2400">
                <a:latin typeface="Georgia" charset="0"/>
              </a:rPr>
              <a:t>Environment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000">
                <a:latin typeface="Georgia" charset="0"/>
              </a:rPr>
              <a:t>The number of days in the past year when the concentration of particulate air pollution in a community exceeds a defined threshold.</a:t>
            </a:r>
          </a:p>
        </p:txBody>
      </p:sp>
      <p:sp>
        <p:nvSpPr>
          <p:cNvPr id="3174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DBC6635C-4698-3D47-9E59-0BBAF192E180}" type="slidenum">
              <a:rPr lang="en-US">
                <a:solidFill>
                  <a:srgbClr val="FFFFFF"/>
                </a:solidFill>
              </a:rPr>
              <a:pPr eaLnBrk="1" hangingPunct="1"/>
              <a:t>27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Audience Query:</a:t>
            </a:r>
            <a:br>
              <a:rPr lang="en-US" sz="3600" dirty="0">
                <a:latin typeface="Trebuchet MS" charset="0"/>
              </a:rPr>
            </a:br>
            <a:r>
              <a:rPr lang="en-US" sz="3600" dirty="0">
                <a:latin typeface="Trebuchet MS" charset="0"/>
              </a:rPr>
              <a:t> Classify this Measure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133600"/>
            <a:ext cx="8153400" cy="4297363"/>
          </a:xfrm>
        </p:spPr>
        <p:txBody>
          <a:bodyPr/>
          <a:lstStyle/>
          <a:p>
            <a:pPr marL="0" indent="0">
              <a:buFont typeface="Georgia" charset="0"/>
              <a:buNone/>
            </a:pPr>
            <a:r>
              <a:rPr lang="en-US" sz="2400">
                <a:latin typeface="Georgia" charset="0"/>
              </a:rPr>
              <a:t>The proportion of families living at or below the poverty level.</a:t>
            </a:r>
          </a:p>
          <a:p>
            <a:pPr marL="0" indent="0">
              <a:buFont typeface="Georgia" charset="0"/>
              <a:buNone/>
            </a:pPr>
            <a:endParaRPr lang="en-US" sz="2400">
              <a:latin typeface="Georgia" charset="0"/>
            </a:endParaRPr>
          </a:p>
          <a:p>
            <a:pPr marL="0" indent="0">
              <a:spcAft>
                <a:spcPts val="600"/>
              </a:spcAft>
              <a:buFont typeface="Georgia" charset="0"/>
              <a:buNone/>
            </a:pPr>
            <a:r>
              <a:rPr lang="en-US" sz="2400">
                <a:latin typeface="Georgia" charset="0"/>
              </a:rPr>
              <a:t>In which domain would you classify this measure?</a:t>
            </a:r>
          </a:p>
          <a:p>
            <a:pPr marL="400050" lvl="1" indent="0">
              <a:spcBef>
                <a:spcPct val="0"/>
              </a:spcBef>
              <a:buFont typeface="Georgia" charset="0"/>
              <a:buNone/>
            </a:pPr>
            <a:r>
              <a:rPr lang="en-US" sz="2000">
                <a:latin typeface="Georgia" charset="0"/>
              </a:rPr>
              <a:t>A</a:t>
            </a:r>
            <a:r>
              <a:rPr lang="en-US" sz="2400">
                <a:latin typeface="Georgia" charset="0"/>
              </a:rPr>
              <a:t>. </a:t>
            </a:r>
            <a:r>
              <a:rPr lang="en-US" sz="2000">
                <a:latin typeface="Georgia" charset="0"/>
              </a:rPr>
              <a:t>Population Outcome</a:t>
            </a:r>
          </a:p>
          <a:p>
            <a:pPr marL="400050" lvl="1" indent="0">
              <a:buFont typeface="Georgia" charset="0"/>
              <a:buNone/>
            </a:pPr>
            <a:r>
              <a:rPr lang="en-US" sz="2000">
                <a:latin typeface="Georgia" charset="0"/>
              </a:rPr>
              <a:t>B. Population Process</a:t>
            </a:r>
          </a:p>
          <a:p>
            <a:pPr marL="400050" lvl="1" indent="0">
              <a:buFont typeface="Georgia" charset="0"/>
              <a:buNone/>
            </a:pPr>
            <a:r>
              <a:rPr lang="en-US" sz="2000">
                <a:latin typeface="Georgia" charset="0"/>
              </a:rPr>
              <a:t>C. Population Structure</a:t>
            </a:r>
          </a:p>
          <a:p>
            <a:pPr marL="400050" lvl="1" indent="0">
              <a:buFont typeface="Georgia" charset="0"/>
              <a:buNone/>
            </a:pPr>
            <a:r>
              <a:rPr lang="en-US" sz="2000">
                <a:latin typeface="Georgia" charset="0"/>
              </a:rPr>
              <a:t>D. Social Determinants of Health</a:t>
            </a:r>
          </a:p>
          <a:p>
            <a:pPr marL="400050" lvl="1" indent="0">
              <a:buFont typeface="Georgia" charset="0"/>
              <a:buNone/>
            </a:pPr>
            <a:r>
              <a:rPr lang="en-US" sz="2000">
                <a:latin typeface="Georgia" charset="0"/>
              </a:rPr>
              <a:t>E. Environment</a:t>
            </a:r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E6C0015-200C-F143-8DB0-6F91C671C646}" type="slidenum">
              <a:rPr lang="en-US">
                <a:solidFill>
                  <a:srgbClr val="FFFFFF"/>
                </a:solidFill>
              </a:rPr>
              <a:pPr eaLnBrk="1" hangingPunct="1"/>
              <a:t>28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Audience Query:</a:t>
            </a:r>
            <a:br>
              <a:rPr lang="en-US" sz="3600" dirty="0">
                <a:latin typeface="Trebuchet MS" charset="0"/>
              </a:rPr>
            </a:br>
            <a:r>
              <a:rPr lang="en-US" sz="3600" dirty="0">
                <a:latin typeface="Trebuchet MS" charset="0"/>
              </a:rPr>
              <a:t> Classify this Measure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133600"/>
            <a:ext cx="8153400" cy="4297363"/>
          </a:xfrm>
        </p:spPr>
        <p:txBody>
          <a:bodyPr/>
          <a:lstStyle/>
          <a:p>
            <a:pPr marL="0" indent="-292100">
              <a:buFont typeface="Georgia" pitchFamily="18" charset="0"/>
              <a:buNone/>
              <a:defRPr/>
            </a:pPr>
            <a:r>
              <a:rPr lang="en-US" sz="2400" dirty="0">
                <a:ea typeface="+mn-ea"/>
              </a:rPr>
              <a:t>The mean response score to a set of questions about HIV prevention.</a:t>
            </a:r>
          </a:p>
          <a:p>
            <a:pPr marL="0" lvl="1" indent="0">
              <a:buFont typeface="Georgia" pitchFamily="18" charset="0"/>
              <a:buNone/>
              <a:defRPr/>
            </a:pPr>
            <a:endParaRPr lang="en-US" sz="2400" dirty="0">
              <a:ea typeface="+mn-ea"/>
            </a:endParaRPr>
          </a:p>
          <a:p>
            <a:pPr marL="0" indent="-292100">
              <a:spcAft>
                <a:spcPts val="600"/>
              </a:spcAft>
              <a:buFont typeface="Georgia" pitchFamily="18" charset="0"/>
              <a:buNone/>
              <a:defRPr/>
            </a:pPr>
            <a:r>
              <a:rPr lang="en-US" sz="2400" dirty="0">
                <a:ea typeface="+mn-ea"/>
              </a:rPr>
              <a:t>In which domain would you classify this measure?</a:t>
            </a:r>
          </a:p>
          <a:p>
            <a:pPr marL="400050" lvl="1" indent="0">
              <a:buFont typeface="Georgia" pitchFamily="18" charset="0"/>
              <a:buNone/>
              <a:defRPr/>
            </a:pPr>
            <a:r>
              <a:rPr lang="en-US" sz="2000" dirty="0">
                <a:ea typeface="+mn-ea"/>
              </a:rPr>
              <a:t>A. Population Process</a:t>
            </a:r>
          </a:p>
          <a:p>
            <a:pPr marL="400050" lvl="1" indent="0">
              <a:buFont typeface="Georgia" pitchFamily="18" charset="0"/>
              <a:buNone/>
              <a:defRPr/>
            </a:pPr>
            <a:r>
              <a:rPr lang="en-US" sz="2000" dirty="0">
                <a:ea typeface="+mn-ea"/>
              </a:rPr>
              <a:t>B. Population Structure</a:t>
            </a:r>
          </a:p>
          <a:p>
            <a:pPr marL="400050" lvl="1" indent="0">
              <a:buFont typeface="Georgia" pitchFamily="18" charset="0"/>
              <a:buNone/>
              <a:defRPr/>
            </a:pPr>
            <a:r>
              <a:rPr lang="en-US" sz="2000" dirty="0">
                <a:ea typeface="+mn-ea"/>
              </a:rPr>
              <a:t>C. Population Health Knowledge</a:t>
            </a:r>
          </a:p>
          <a:p>
            <a:pPr marL="400050" lvl="1" indent="0">
              <a:buFont typeface="Georgia" pitchFamily="18" charset="0"/>
              <a:buNone/>
              <a:defRPr/>
            </a:pPr>
            <a:r>
              <a:rPr lang="en-US" sz="2000" dirty="0">
                <a:ea typeface="+mn-ea"/>
              </a:rPr>
              <a:t>D. Social Determinants of Health</a:t>
            </a:r>
          </a:p>
          <a:p>
            <a:pPr marL="400050" lvl="1" indent="0">
              <a:buFont typeface="Georgia" pitchFamily="18" charset="0"/>
              <a:buNone/>
              <a:defRPr/>
            </a:pPr>
            <a:r>
              <a:rPr lang="en-US" sz="2000" dirty="0">
                <a:ea typeface="+mn-ea"/>
              </a:rPr>
              <a:t>E. Environment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1B569741-245C-134D-A15A-16CFB071D356}" type="slidenum">
              <a:rPr lang="en-US">
                <a:solidFill>
                  <a:srgbClr val="FFFFFF"/>
                </a:solidFill>
              </a:rPr>
              <a:pPr eaLnBrk="1" hangingPunct="1"/>
              <a:t>29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dirty="0">
                <a:latin typeface="Trebuchet MS" charset="0"/>
              </a:rPr>
              <a:t>Audience Background 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8153400" cy="4373563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Tx/>
              <a:buNone/>
            </a:pPr>
            <a:r>
              <a:rPr lang="en-US" sz="2800">
                <a:latin typeface="Georgia" charset="0"/>
              </a:rPr>
              <a:t>Please select your </a:t>
            </a:r>
            <a:r>
              <a:rPr lang="en-US" sz="2800" i="1">
                <a:latin typeface="Georgia" charset="0"/>
              </a:rPr>
              <a:t>primary</a:t>
            </a:r>
            <a:r>
              <a:rPr lang="en-US" sz="2800">
                <a:latin typeface="Georgia" charset="0"/>
              </a:rPr>
              <a:t> professional role:</a:t>
            </a:r>
          </a:p>
          <a:p>
            <a:pPr marL="457200" lvl="1" indent="0" eaLnBrk="1" hangingPunct="1">
              <a:lnSpc>
                <a:spcPct val="150000"/>
              </a:lnSpc>
              <a:buFontTx/>
              <a:buNone/>
            </a:pPr>
            <a:r>
              <a:rPr lang="en-US" sz="2400">
                <a:latin typeface="Georgia" charset="0"/>
              </a:rPr>
              <a:t>A. Practicing clinician</a:t>
            </a:r>
          </a:p>
          <a:p>
            <a:pPr marL="457200" lvl="1" indent="0" eaLnBrk="1" hangingPunct="1">
              <a:lnSpc>
                <a:spcPct val="150000"/>
              </a:lnSpc>
              <a:buFontTx/>
              <a:buNone/>
            </a:pPr>
            <a:r>
              <a:rPr lang="en-US" sz="2400">
                <a:latin typeface="Georgia" charset="0"/>
              </a:rPr>
              <a:t>B. Administrator or policy maker</a:t>
            </a:r>
          </a:p>
          <a:p>
            <a:pPr marL="457200" lvl="1" indent="0" eaLnBrk="1" hangingPunct="1">
              <a:lnSpc>
                <a:spcPct val="150000"/>
              </a:lnSpc>
              <a:buFontTx/>
              <a:buNone/>
            </a:pPr>
            <a:r>
              <a:rPr lang="en-US" sz="2400">
                <a:latin typeface="Georgia" charset="0"/>
              </a:rPr>
              <a:t>C. Performance measure developer</a:t>
            </a:r>
          </a:p>
          <a:p>
            <a:pPr marL="457200" lvl="1" indent="0" eaLnBrk="1" hangingPunct="1">
              <a:lnSpc>
                <a:spcPct val="150000"/>
              </a:lnSpc>
              <a:buFontTx/>
              <a:buNone/>
            </a:pPr>
            <a:r>
              <a:rPr lang="en-US" sz="2400">
                <a:latin typeface="Georgia" charset="0"/>
              </a:rPr>
              <a:t>D. Researcher</a:t>
            </a:r>
          </a:p>
          <a:p>
            <a:pPr marL="457200" lvl="1" indent="0" eaLnBrk="1" hangingPunct="1">
              <a:lnSpc>
                <a:spcPct val="150000"/>
              </a:lnSpc>
              <a:buFontTx/>
              <a:buNone/>
            </a:pPr>
            <a:r>
              <a:rPr lang="en-US" sz="2400">
                <a:latin typeface="Georgia" charset="0"/>
              </a:rPr>
              <a:t>E. Student or trainee</a:t>
            </a:r>
          </a:p>
          <a:p>
            <a:pPr marL="457200" lvl="1" indent="0" eaLnBrk="1" hangingPunct="1">
              <a:lnSpc>
                <a:spcPct val="150000"/>
              </a:lnSpc>
              <a:buFontTx/>
              <a:buNone/>
            </a:pPr>
            <a:r>
              <a:rPr lang="en-US" sz="2400">
                <a:latin typeface="Georgia" charset="0"/>
              </a:rPr>
              <a:t>F. Other</a:t>
            </a:r>
          </a:p>
        </p:txBody>
      </p:sp>
      <p:sp>
        <p:nvSpPr>
          <p:cNvPr id="717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07960D9-FF3C-4542-B4C8-5869993ADF3D}" type="slidenum">
              <a:rPr lang="en-US">
                <a:solidFill>
                  <a:srgbClr val="FFFFFF"/>
                </a:solidFill>
              </a:rPr>
              <a:pPr eaLnBrk="1" hangingPunct="1"/>
              <a:t>3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Audience Query:</a:t>
            </a:r>
            <a:br>
              <a:rPr lang="en-US" sz="3600" dirty="0">
                <a:latin typeface="Trebuchet MS" charset="0"/>
              </a:rPr>
            </a:br>
            <a:r>
              <a:rPr lang="en-US" sz="3600" dirty="0">
                <a:latin typeface="Trebuchet MS" charset="0"/>
              </a:rPr>
              <a:t> Classify this Measure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133600"/>
            <a:ext cx="8153400" cy="4297363"/>
          </a:xfrm>
        </p:spPr>
        <p:txBody>
          <a:bodyPr/>
          <a:lstStyle/>
          <a:p>
            <a:pPr marL="0" indent="-292100">
              <a:buFont typeface="Georgia" pitchFamily="18" charset="0"/>
              <a:buNone/>
              <a:defRPr/>
            </a:pPr>
            <a:r>
              <a:rPr lang="en-US" sz="2400" dirty="0">
                <a:ea typeface="+mn-ea"/>
              </a:rPr>
              <a:t>The number of days in the past year when the concentration of particulate air pollution in a community exceeds a defined threshold.</a:t>
            </a:r>
          </a:p>
          <a:p>
            <a:pPr marL="0" lvl="1" indent="0">
              <a:buFont typeface="Georgia" pitchFamily="18" charset="0"/>
              <a:buNone/>
              <a:defRPr/>
            </a:pPr>
            <a:endParaRPr lang="en-US" dirty="0">
              <a:ea typeface="+mn-ea"/>
            </a:endParaRPr>
          </a:p>
          <a:p>
            <a:pPr marL="0" indent="-292100">
              <a:spcAft>
                <a:spcPts val="600"/>
              </a:spcAft>
              <a:buFont typeface="Georgia" pitchFamily="18" charset="0"/>
              <a:buNone/>
              <a:defRPr/>
            </a:pPr>
            <a:r>
              <a:rPr lang="en-US" sz="2400" dirty="0">
                <a:ea typeface="+mn-ea"/>
              </a:rPr>
              <a:t>In which domain would you classify this measure?</a:t>
            </a:r>
          </a:p>
          <a:p>
            <a:pPr marL="400050" lvl="1" indent="0">
              <a:buFont typeface="Georgia" pitchFamily="18" charset="0"/>
              <a:buNone/>
              <a:defRPr/>
            </a:pPr>
            <a:r>
              <a:rPr lang="en-US" sz="2000" dirty="0">
                <a:ea typeface="+mn-ea"/>
              </a:rPr>
              <a:t>A. Population Process</a:t>
            </a:r>
          </a:p>
          <a:p>
            <a:pPr marL="400050" lvl="1" indent="0">
              <a:buFont typeface="Georgia" pitchFamily="18" charset="0"/>
              <a:buNone/>
              <a:defRPr/>
            </a:pPr>
            <a:r>
              <a:rPr lang="en-US" sz="2000" dirty="0">
                <a:ea typeface="+mn-ea"/>
              </a:rPr>
              <a:t>B. Population Structure</a:t>
            </a:r>
          </a:p>
          <a:p>
            <a:pPr marL="400050" lvl="1" indent="0">
              <a:buFont typeface="Georgia" pitchFamily="18" charset="0"/>
              <a:buNone/>
              <a:defRPr/>
            </a:pPr>
            <a:r>
              <a:rPr lang="en-US" sz="2000" dirty="0">
                <a:ea typeface="+mn-ea"/>
              </a:rPr>
              <a:t>C. Population Health Knowledge</a:t>
            </a:r>
          </a:p>
          <a:p>
            <a:pPr marL="400050" lvl="1" indent="0">
              <a:buFont typeface="Georgia" pitchFamily="18" charset="0"/>
              <a:buNone/>
              <a:defRPr/>
            </a:pPr>
            <a:r>
              <a:rPr lang="en-US" sz="2000" dirty="0">
                <a:ea typeface="+mn-ea"/>
              </a:rPr>
              <a:t>D. Social Determinants of Health</a:t>
            </a:r>
          </a:p>
          <a:p>
            <a:pPr marL="400050" lvl="1" indent="0">
              <a:buFont typeface="Georgia" pitchFamily="18" charset="0"/>
              <a:buNone/>
              <a:defRPr/>
            </a:pPr>
            <a:r>
              <a:rPr lang="en-US" sz="2000" dirty="0">
                <a:ea typeface="+mn-ea"/>
              </a:rPr>
              <a:t>E. Environment</a:t>
            </a:r>
          </a:p>
        </p:txBody>
      </p:sp>
      <p:sp>
        <p:nvSpPr>
          <p:cNvPr id="3482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305D142-2298-FD45-991A-430E3685776E}" type="slidenum">
              <a:rPr lang="en-US">
                <a:solidFill>
                  <a:srgbClr val="FFFFFF"/>
                </a:solidFill>
              </a:rPr>
              <a:pPr eaLnBrk="1" hangingPunct="1"/>
              <a:t>30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Measuring Cost and Efficiency: Rationale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8153400" cy="43735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>
                <a:latin typeface="Georgia" charset="0"/>
              </a:rPr>
              <a:t>Costs and resource use measures now a high priority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>
                <a:latin typeface="Georgia" charset="0"/>
              </a:rPr>
              <a:t>NQF National Priorities Partners Areas 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>
                <a:latin typeface="Georgia" charset="0"/>
              </a:rPr>
              <a:t>Payment reform models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spcAft>
                <a:spcPts val="2400"/>
              </a:spcAft>
            </a:pPr>
            <a:r>
              <a:rPr lang="en-US" sz="2000">
                <a:latin typeface="Georgia" charset="0"/>
              </a:rPr>
              <a:t>Interest in price transparency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>
                <a:latin typeface="Georgia" charset="0"/>
              </a:rPr>
              <a:t>Earlier cost reporting efforts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>
                <a:latin typeface="Georgia" charset="0"/>
              </a:rPr>
              <a:t>Pennsylvania HC4 CABG Surgery Mortality Report (1991)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spcAft>
                <a:spcPts val="2400"/>
              </a:spcAft>
            </a:pPr>
            <a:r>
              <a:rPr lang="en-US" sz="2000">
                <a:latin typeface="Georgia" charset="0"/>
              </a:rPr>
              <a:t>NCQA Use of services measures (1993)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>
                <a:latin typeface="Georgia" charset="0"/>
              </a:rPr>
              <a:t>Renewed efforts to try to measure efficiency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>
                <a:latin typeface="Georgia" charset="0"/>
              </a:rPr>
              <a:t>NCQA Relative Resource Use Measures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>
                <a:latin typeface="Georgia" charset="0"/>
              </a:rPr>
              <a:t>Use of Episode Groupers to carry out relative cost measurement</a:t>
            </a:r>
          </a:p>
        </p:txBody>
      </p:sp>
      <p:sp>
        <p:nvSpPr>
          <p:cNvPr id="3584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3251F98-7CB0-4F48-BE35-FA672E2289E5}" type="slidenum">
              <a:rPr lang="en-US">
                <a:solidFill>
                  <a:srgbClr val="FFFFFF"/>
                </a:solidFill>
              </a:rPr>
              <a:pPr eaLnBrk="1" hangingPunct="1"/>
              <a:t>31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190500" y="838200"/>
            <a:ext cx="87630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Efficiency and Cost Domain Development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8153400" cy="4373563"/>
          </a:xfrm>
        </p:spPr>
        <p:txBody>
          <a:bodyPr/>
          <a:lstStyle/>
          <a:p>
            <a:pPr marL="269875" eaLnBrk="1" hangingPunct="1">
              <a:spcAft>
                <a:spcPts val="600"/>
              </a:spcAft>
            </a:pPr>
            <a:r>
              <a:rPr lang="en-US" sz="2400">
                <a:latin typeface="Georgia" charset="0"/>
              </a:rPr>
              <a:t>Cost</a:t>
            </a:r>
          </a:p>
          <a:p>
            <a:pPr marL="860425" lvl="1" eaLnBrk="1" hangingPunct="1">
              <a:spcAft>
                <a:spcPts val="2400"/>
              </a:spcAft>
            </a:pPr>
            <a:r>
              <a:rPr lang="en-US" sz="2000">
                <a:latin typeface="Georgia" charset="0"/>
              </a:rPr>
              <a:t>the monetary or resource units expended by a health care organization or clinician to deliver health care to individuals or populations. </a:t>
            </a:r>
          </a:p>
          <a:p>
            <a:pPr marL="269875" eaLnBrk="1" hangingPunct="1">
              <a:spcAft>
                <a:spcPts val="600"/>
              </a:spcAft>
            </a:pPr>
            <a:r>
              <a:rPr lang="en-US" sz="2400">
                <a:latin typeface="Georgia" charset="0"/>
              </a:rPr>
              <a:t>Efficiency </a:t>
            </a:r>
          </a:p>
          <a:p>
            <a:pPr marL="860425" lvl="1" eaLnBrk="1" hangingPunct="1"/>
            <a:r>
              <a:rPr lang="en-US" sz="2000">
                <a:latin typeface="Georgia" charset="0"/>
              </a:rPr>
              <a:t>a measure of </a:t>
            </a:r>
            <a:r>
              <a:rPr lang="en-US" sz="2000" b="1">
                <a:latin typeface="Georgia" charset="0"/>
              </a:rPr>
              <a:t>cost of care </a:t>
            </a:r>
            <a:r>
              <a:rPr lang="en-US" sz="2000">
                <a:latin typeface="Georgia" charset="0"/>
              </a:rPr>
              <a:t>associated with a specified level of </a:t>
            </a:r>
            <a:r>
              <a:rPr lang="en-US" sz="2000" b="1">
                <a:latin typeface="Georgia" charset="0"/>
              </a:rPr>
              <a:t>quality of care</a:t>
            </a:r>
            <a:r>
              <a:rPr lang="en-US" sz="2000">
                <a:latin typeface="Georgia" charset="0"/>
              </a:rPr>
              <a:t>.</a:t>
            </a:r>
            <a:r>
              <a:rPr lang="en-US" sz="2400">
                <a:latin typeface="Georgia" charset="0"/>
              </a:rPr>
              <a:t> </a:t>
            </a:r>
          </a:p>
        </p:txBody>
      </p:sp>
      <p:sp>
        <p:nvSpPr>
          <p:cNvPr id="3686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F0C15818-C073-F24E-A70E-E332E20CA81C}" type="slidenum">
              <a:rPr lang="en-US">
                <a:solidFill>
                  <a:srgbClr val="FFFFFF"/>
                </a:solidFill>
              </a:rPr>
              <a:pPr eaLnBrk="1" hangingPunct="1"/>
              <a:t>32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190500" y="838200"/>
            <a:ext cx="8763000" cy="762000"/>
          </a:xfrm>
        </p:spPr>
        <p:txBody>
          <a:bodyPr/>
          <a:lstStyle/>
          <a:p>
            <a:pPr algn="ctr"/>
            <a:r>
              <a:rPr lang="en-US" dirty="0">
                <a:latin typeface="Trebuchet MS" charset="0"/>
              </a:rPr>
              <a:t>Cost vs. Efficiency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8153400" cy="1066800"/>
          </a:xfrm>
        </p:spPr>
        <p:txBody>
          <a:bodyPr/>
          <a:lstStyle/>
          <a:p>
            <a:pPr marL="107950" indent="0" eaLnBrk="1" hangingPunct="1">
              <a:spcBef>
                <a:spcPct val="50000"/>
              </a:spcBef>
              <a:buFont typeface="Georgia" charset="0"/>
              <a:buNone/>
            </a:pPr>
            <a:r>
              <a:rPr lang="en-US" sz="2400" dirty="0">
                <a:latin typeface="Georgia" charset="0"/>
              </a:rPr>
              <a:t>Hospital Cost Measure: Median Charge per Hospital Discharge, Total Hip Replacement (hypothetical)</a:t>
            </a:r>
          </a:p>
        </p:txBody>
      </p:sp>
      <p:sp>
        <p:nvSpPr>
          <p:cNvPr id="3789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EDF34FE-8959-D542-A106-712415BCEACB}" type="slidenum">
              <a:rPr lang="en-US">
                <a:solidFill>
                  <a:srgbClr val="FFFFFF"/>
                </a:solidFill>
              </a:rPr>
              <a:pPr eaLnBrk="1" hangingPunct="1"/>
              <a:t>33</a:t>
            </a:fld>
            <a:endParaRPr lang="en-US">
              <a:solidFill>
                <a:srgbClr val="FFFFFF"/>
              </a:solidFill>
            </a:endParaRPr>
          </a:p>
        </p:txBody>
      </p:sp>
      <p:graphicFrame>
        <p:nvGraphicFramePr>
          <p:cNvPr id="7" name="Group 43" title="Hospital Cost Measure: Median Charge per Hospital Discharge, Total Hip Replacement (hypothetical) 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426421"/>
              </p:ext>
            </p:extLst>
          </p:nvPr>
        </p:nvGraphicFramePr>
        <p:xfrm>
          <a:off x="1828800" y="3048000"/>
          <a:ext cx="5867400" cy="2743199"/>
        </p:xfrm>
        <a:graphic>
          <a:graphicData uri="http://schemas.openxmlformats.org/drawingml/2006/table">
            <a:tbl>
              <a:tblPr/>
              <a:tblGrid>
                <a:gridCol w="3029484"/>
                <a:gridCol w="2837916"/>
              </a:tblGrid>
              <a:tr h="98751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Hospital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708" marB="45708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Median Charge per Hospital Discharge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708" marB="45708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92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Hospital 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708" marB="45708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$80,000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708" marB="45708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92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Hospital B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708" marB="45708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$90,000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708" marB="45708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92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Hospital C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708" marB="45708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$100,000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708" marB="45708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92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Hospital D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708" marB="45708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$115,000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708" marB="45708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90500" y="838200"/>
            <a:ext cx="8763000" cy="762000"/>
          </a:xfrm>
        </p:spPr>
        <p:txBody>
          <a:bodyPr/>
          <a:lstStyle/>
          <a:p>
            <a:pPr algn="ctr"/>
            <a:r>
              <a:rPr lang="en-US" dirty="0">
                <a:latin typeface="Trebuchet MS" charset="0"/>
              </a:rPr>
              <a:t>Cost vs. Efficiency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8153400" cy="1066800"/>
          </a:xfrm>
        </p:spPr>
        <p:txBody>
          <a:bodyPr/>
          <a:lstStyle/>
          <a:p>
            <a:pPr marL="107950" indent="0" eaLnBrk="1" hangingPunct="1">
              <a:spcBef>
                <a:spcPct val="50000"/>
              </a:spcBef>
              <a:buFont typeface="Georgia" charset="0"/>
              <a:buNone/>
            </a:pPr>
            <a:r>
              <a:rPr lang="en-US" sz="2400" dirty="0">
                <a:latin typeface="Georgia" charset="0"/>
              </a:rPr>
              <a:t>Hospital Efficiency Measure: Quality-Adjusted Median Charge per Hospital Discharge, Total Hip Replacement (hypothetical)</a:t>
            </a:r>
          </a:p>
        </p:txBody>
      </p:sp>
      <p:sp>
        <p:nvSpPr>
          <p:cNvPr id="3891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2062BE61-6950-EB4D-ADB5-3EE8D04832FE}" type="slidenum">
              <a:rPr lang="en-US">
                <a:solidFill>
                  <a:srgbClr val="FFFFFF"/>
                </a:solidFill>
              </a:rPr>
              <a:pPr eaLnBrk="1" hangingPunct="1"/>
              <a:t>34</a:t>
            </a:fld>
            <a:endParaRPr lang="en-US">
              <a:solidFill>
                <a:srgbClr val="FFFFFF"/>
              </a:solidFill>
            </a:endParaRPr>
          </a:p>
        </p:txBody>
      </p:sp>
      <p:graphicFrame>
        <p:nvGraphicFramePr>
          <p:cNvPr id="8" name="Group 77" title="Hospital Efficiency Measure: Quality-Adjusted Median Charge per Hospital Discharge, Total Hip Replacement (hypothetical) 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105582"/>
              </p:ext>
            </p:extLst>
          </p:nvPr>
        </p:nvGraphicFramePr>
        <p:xfrm>
          <a:off x="685800" y="3200400"/>
          <a:ext cx="8001000" cy="3078163"/>
        </p:xfrm>
        <a:graphic>
          <a:graphicData uri="http://schemas.openxmlformats.org/drawingml/2006/table">
            <a:tbl>
              <a:tblPr/>
              <a:tblGrid>
                <a:gridCol w="1882889"/>
                <a:gridCol w="1763825"/>
                <a:gridCol w="1823357"/>
                <a:gridCol w="2530929"/>
              </a:tblGrid>
              <a:tr h="15391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Hospital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Median Charge per Hospital Discharge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Composite Quality Index (CQI: max = 1.00)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Quality-Adjusted Median Charge per Discharge (Median Charge / CQI)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7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Hospital 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$80,000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.80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$100,000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7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Hospital B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$90,000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.95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$94,737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7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Hospital C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$100,000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.75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$133,333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7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Hospital D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$115,000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.90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SzTx/>
                        <a:buFont typeface="Georgia" pitchFamily="18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$127,778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5705" marB="4570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</p:spPr>
        <p:txBody>
          <a:bodyPr/>
          <a:lstStyle/>
          <a:p>
            <a:pPr algn="ctr"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+mj-ea"/>
              </a:rPr>
              <a:t>NQMC Domain Framework</a:t>
            </a:r>
            <a:endParaRPr lang="en-US" sz="3600" dirty="0">
              <a:solidFill>
                <a:schemeClr val="tx2">
                  <a:lumMod val="75000"/>
                </a:schemeClr>
              </a:solidFill>
              <a:latin typeface="Arial"/>
              <a:ea typeface="+mj-ea"/>
            </a:endParaRPr>
          </a:p>
        </p:txBody>
      </p:sp>
      <p:sp>
        <p:nvSpPr>
          <p:cNvPr id="3993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F858253F-C0BB-0448-9808-17DB35466A7B}" type="slidenum">
              <a:rPr lang="en-US">
                <a:solidFill>
                  <a:srgbClr val="FFFFFF"/>
                </a:solidFill>
              </a:rPr>
              <a:pPr eaLnBrk="1" hangingPunct="1"/>
              <a:t>35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39941" name="Picture 2" descr="NQMC Domain Frame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127125"/>
            <a:ext cx="5332413" cy="541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190500" y="838200"/>
            <a:ext cx="87630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Payment Models Needing New </a:t>
            </a:r>
            <a:br>
              <a:rPr lang="en-US" sz="3600" dirty="0">
                <a:latin typeface="Trebuchet MS" charset="0"/>
              </a:rPr>
            </a:br>
            <a:r>
              <a:rPr lang="en-US" sz="3600" dirty="0">
                <a:latin typeface="Trebuchet MS" charset="0"/>
              </a:rPr>
              <a:t>Performance Measures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153400" cy="43735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2400">
                <a:latin typeface="Georgia" charset="0"/>
              </a:rPr>
              <a:t>Global payment</a:t>
            </a:r>
          </a:p>
          <a:p>
            <a:pPr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2400">
                <a:latin typeface="Georgia" charset="0"/>
              </a:rPr>
              <a:t>ACO shared savings</a:t>
            </a:r>
          </a:p>
          <a:p>
            <a:pPr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2400">
                <a:latin typeface="Georgia" charset="0"/>
              </a:rPr>
              <a:t>Medical home</a:t>
            </a:r>
          </a:p>
          <a:p>
            <a:pPr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2400">
                <a:latin typeface="Georgia" charset="0"/>
              </a:rPr>
              <a:t>Bundled payment</a:t>
            </a:r>
          </a:p>
          <a:p>
            <a:pPr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2400">
                <a:latin typeface="Georgia" charset="0"/>
              </a:rPr>
              <a:t>Hospital-physician gainsharing</a:t>
            </a:r>
          </a:p>
          <a:p>
            <a:pPr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2400">
                <a:latin typeface="Georgia" charset="0"/>
              </a:rPr>
              <a:t>Payment for coordination</a:t>
            </a:r>
          </a:p>
          <a:p>
            <a:pPr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2400">
                <a:latin typeface="Georgia" charset="0"/>
              </a:rPr>
              <a:t>Hospital pay-for-performance</a:t>
            </a:r>
          </a:p>
          <a:p>
            <a:pPr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2400">
                <a:latin typeface="Georgia" charset="0"/>
              </a:rPr>
              <a:t>Physician pay-for-performance</a:t>
            </a:r>
          </a:p>
          <a:p>
            <a:pPr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2400">
                <a:latin typeface="Georgia" charset="0"/>
              </a:rPr>
              <a:t>Payment for shared decision-making</a:t>
            </a:r>
          </a:p>
        </p:txBody>
      </p:sp>
      <p:sp>
        <p:nvSpPr>
          <p:cNvPr id="4096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1913AB2E-E321-3B42-8A1E-B764ABF9F343}" type="slidenum">
              <a:rPr lang="en-US">
                <a:solidFill>
                  <a:srgbClr val="FFFFFF"/>
                </a:solidFill>
              </a:rPr>
              <a:pPr eaLnBrk="1" hangingPunct="1"/>
              <a:t>36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190500" y="838200"/>
            <a:ext cx="87630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Summary of New Measure Types Needed to Support Payment Reform Models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8153400" cy="43735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>
                <a:latin typeface="Georgia" charset="0"/>
              </a:rPr>
              <a:t>Health outcomes 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000">
                <a:latin typeface="Georgia" charset="0"/>
              </a:rPr>
              <a:t>Functional status &amp; safety outcomes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Georgia" charset="0"/>
              </a:rPr>
              <a:t>Care coordination 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000">
                <a:latin typeface="Georgia" charset="0"/>
              </a:rPr>
              <a:t>Transitions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Georgia" charset="0"/>
              </a:rPr>
              <a:t>Patient and caregiver engagement with care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000">
                <a:latin typeface="Georgia" charset="0"/>
              </a:rPr>
              <a:t>Medical homes, shared decision-making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Georgia" charset="0"/>
              </a:rPr>
              <a:t>Structure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000">
                <a:latin typeface="Georgia" charset="0"/>
              </a:rPr>
              <a:t>ACOs, decision aids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Georgia" charset="0"/>
              </a:rPr>
              <a:t>Efficiency 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sz="2000">
                <a:latin typeface="Georgia" charset="0"/>
              </a:rPr>
              <a:t>Hospital and Physician P4P</a:t>
            </a:r>
          </a:p>
        </p:txBody>
      </p:sp>
      <p:sp>
        <p:nvSpPr>
          <p:cNvPr id="4198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8A7C6DDC-7386-CF46-8CDB-671192CA6F1E}" type="slidenum">
              <a:rPr lang="en-US">
                <a:solidFill>
                  <a:srgbClr val="FFFFFF"/>
                </a:solidFill>
              </a:rPr>
              <a:pPr eaLnBrk="1" hangingPunct="1"/>
              <a:t>37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763000" cy="762000"/>
          </a:xfrm>
        </p:spPr>
        <p:txBody>
          <a:bodyPr/>
          <a:lstStyle/>
          <a:p>
            <a:pPr algn="ctr"/>
            <a:r>
              <a:rPr lang="en-US" dirty="0">
                <a:latin typeface="Trebuchet MS" charset="0"/>
              </a:rPr>
              <a:t>Some Anticipated Consequences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373563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400">
                <a:latin typeface="Georgia" charset="0"/>
              </a:rPr>
              <a:t>Potentially large increase in performance measure submissions to NQMC as federally-funded projects complete measure development</a:t>
            </a:r>
          </a:p>
          <a:p>
            <a:pPr eaLnBrk="1" hangingPunct="1">
              <a:spcAft>
                <a:spcPts val="1200"/>
              </a:spcAft>
            </a:pPr>
            <a:r>
              <a:rPr lang="en-US" sz="2400">
                <a:latin typeface="Georgia" charset="0"/>
              </a:rPr>
              <a:t>New types of measures?</a:t>
            </a:r>
          </a:p>
          <a:p>
            <a:pPr eaLnBrk="1" hangingPunct="1"/>
            <a:r>
              <a:rPr lang="en-US" sz="2400">
                <a:latin typeface="Georgia" charset="0"/>
              </a:rPr>
              <a:t>Potential increase in the variability of </a:t>
            </a:r>
            <a:r>
              <a:rPr lang="ja-JP" altLang="en-US" sz="2400">
                <a:latin typeface="Georgia" charset="0"/>
              </a:rPr>
              <a:t>“</a:t>
            </a:r>
            <a:r>
              <a:rPr lang="en-US" sz="2400">
                <a:latin typeface="Georgia" charset="0"/>
              </a:rPr>
              <a:t>measure quality</a:t>
            </a:r>
            <a:r>
              <a:rPr lang="ja-JP" altLang="en-US" sz="2400">
                <a:latin typeface="Georgia" charset="0"/>
              </a:rPr>
              <a:t>”</a:t>
            </a:r>
            <a:endParaRPr lang="en-US" sz="2400">
              <a:latin typeface="Georgia" charset="0"/>
            </a:endParaRPr>
          </a:p>
          <a:p>
            <a:pPr lvl="1" eaLnBrk="1" hangingPunct="1"/>
            <a:r>
              <a:rPr lang="en-US" sz="2000">
                <a:latin typeface="Georgia" charset="0"/>
              </a:rPr>
              <a:t>Purposes for measures</a:t>
            </a:r>
          </a:p>
          <a:p>
            <a:pPr lvl="1" eaLnBrk="1" hangingPunct="1"/>
            <a:r>
              <a:rPr lang="en-US" sz="2000">
                <a:latin typeface="Georgia" charset="0"/>
              </a:rPr>
              <a:t>Evidence used</a:t>
            </a:r>
          </a:p>
          <a:p>
            <a:pPr lvl="1" eaLnBrk="1" hangingPunct="1"/>
            <a:r>
              <a:rPr lang="en-US" sz="2000">
                <a:latin typeface="Georgia" charset="0"/>
              </a:rPr>
              <a:t>Protocols used to develop measures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z="2000">
                <a:latin typeface="Georgia" charset="0"/>
              </a:rPr>
              <a:t>Validity and reliability testing</a:t>
            </a:r>
          </a:p>
          <a:p>
            <a:pPr eaLnBrk="1" hangingPunct="1"/>
            <a:r>
              <a:rPr lang="en-US" sz="2400">
                <a:latin typeface="Georgia" charset="0"/>
              </a:rPr>
              <a:t>How can NQMC adequately convey distinctions among these attributes of measures? </a:t>
            </a:r>
          </a:p>
        </p:txBody>
      </p:sp>
      <p:sp>
        <p:nvSpPr>
          <p:cNvPr id="4301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4243B08E-2454-6243-A774-31C0328D572B}" type="slidenum">
              <a:rPr lang="en-US">
                <a:solidFill>
                  <a:srgbClr val="FFFFFF"/>
                </a:solidFill>
              </a:rPr>
              <a:pPr eaLnBrk="1" hangingPunct="1"/>
              <a:t>38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7630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Performance Measures and Health Reform: Issues for the Future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8153400" cy="4373563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>
                <a:latin typeface="Georgia" charset="0"/>
              </a:rPr>
              <a:t>Evolution in delivery organizations (medical homes, ACOs)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>
                <a:latin typeface="Georgia" charset="0"/>
              </a:rPr>
              <a:t>New expectations about necessary evidence base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>
                <a:latin typeface="Georgia" charset="0"/>
              </a:rPr>
              <a:t>Heightened concern about conflicts of interest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>
                <a:latin typeface="Georgia" charset="0"/>
              </a:rPr>
              <a:t>New federal resources for quality measure development, selection and endorsement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>
                <a:latin typeface="Georgia" charset="0"/>
              </a:rPr>
              <a:t>E-Specifications for traditional performance measures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>
                <a:latin typeface="Georgia" charset="0"/>
              </a:rPr>
              <a:t>New types of performance measures leveraging EHR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>
                <a:latin typeface="Georgia" charset="0"/>
              </a:rPr>
              <a:t>New performance measures to assess HIT and HIE</a:t>
            </a:r>
          </a:p>
        </p:txBody>
      </p:sp>
      <p:sp>
        <p:nvSpPr>
          <p:cNvPr id="4403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FC4EAC67-7C89-194D-BF58-2F5506FB0D8C}" type="slidenum">
              <a:rPr lang="en-US">
                <a:solidFill>
                  <a:srgbClr val="FFFFFF"/>
                </a:solidFill>
              </a:rPr>
              <a:pPr eaLnBrk="1" hangingPunct="1"/>
              <a:t>39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accent2"/>
                </a:solidFill>
              </a:rPr>
              <a:t>3/19/2008 – Part 2</a:t>
            </a:r>
          </a:p>
        </p:txBody>
      </p:sp>
      <p:sp>
        <p:nvSpPr>
          <p:cNvPr id="8195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D4EE0594-85DF-8541-A44C-C317F64EC215}" type="slidenum">
              <a:rPr lang="en-US">
                <a:solidFill>
                  <a:srgbClr val="FFFFFF"/>
                </a:solidFill>
              </a:rPr>
              <a:pPr eaLnBrk="1" hangingPunct="1"/>
              <a:t>4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8196" name="Picture 2" descr="AHRQ National Quality Measures Clearinghouse HomeP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" y="638175"/>
            <a:ext cx="9172575" cy="573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8763000" cy="762000"/>
          </a:xfrm>
        </p:spPr>
        <p:txBody>
          <a:bodyPr/>
          <a:lstStyle/>
          <a:p>
            <a:pPr algn="ctr"/>
            <a:r>
              <a:rPr lang="en-US" sz="4400">
                <a:latin typeface="Trebuchet MS" charset="0"/>
              </a:rPr>
              <a:t>NQMC Going Forward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8153400" cy="4373563"/>
          </a:xfrm>
        </p:spPr>
        <p:txBody>
          <a:bodyPr/>
          <a:lstStyle/>
          <a:p>
            <a:pPr eaLnBrk="1" hangingPunct="1"/>
            <a:r>
              <a:rPr lang="en-US" sz="2400">
                <a:latin typeface="Georgia" charset="0"/>
              </a:rPr>
              <a:t>Audience Q and A</a:t>
            </a:r>
          </a:p>
        </p:txBody>
      </p:sp>
      <p:sp>
        <p:nvSpPr>
          <p:cNvPr id="4506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8268DAAF-2647-A241-BF46-66A807DA73EC}" type="slidenum">
              <a:rPr lang="en-US">
                <a:solidFill>
                  <a:srgbClr val="FFFFFF"/>
                </a:solidFill>
              </a:rPr>
              <a:pPr eaLnBrk="1" hangingPunct="1"/>
              <a:t>40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dirty="0">
                <a:latin typeface="Trebuchet MS" charset="0"/>
              </a:rPr>
              <a:t>Audience Background 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8153400" cy="4373563"/>
          </a:xfrm>
        </p:spPr>
        <p:txBody>
          <a:bodyPr/>
          <a:lstStyle/>
          <a:p>
            <a:pPr marL="0" indent="0">
              <a:lnSpc>
                <a:spcPct val="150000"/>
              </a:lnSpc>
              <a:buFont typeface="Georgia" charset="0"/>
              <a:buNone/>
            </a:pPr>
            <a:r>
              <a:rPr lang="en-US" sz="2800">
                <a:latin typeface="Georgia" charset="0"/>
              </a:rPr>
              <a:t>Please describe your familiarity with NQMC:</a:t>
            </a:r>
          </a:p>
          <a:p>
            <a:pPr marL="457200" lvl="1" indent="0">
              <a:lnSpc>
                <a:spcPct val="150000"/>
              </a:lnSpc>
              <a:buFont typeface="Georgia" charset="0"/>
              <a:buNone/>
            </a:pPr>
            <a:r>
              <a:rPr lang="en-US" sz="2400">
                <a:latin typeface="Georgia" charset="0"/>
              </a:rPr>
              <a:t>A. Never heard of it before today</a:t>
            </a:r>
          </a:p>
          <a:p>
            <a:pPr marL="457200" lvl="1" indent="0">
              <a:lnSpc>
                <a:spcPct val="150000"/>
              </a:lnSpc>
              <a:buFont typeface="Georgia" charset="0"/>
              <a:buNone/>
            </a:pPr>
            <a:r>
              <a:rPr lang="en-US" sz="2400">
                <a:latin typeface="Georgia" charset="0"/>
              </a:rPr>
              <a:t>B. Heard of it, but never visited the site</a:t>
            </a:r>
          </a:p>
          <a:p>
            <a:pPr marL="457200" lvl="1" indent="0">
              <a:lnSpc>
                <a:spcPct val="150000"/>
              </a:lnSpc>
              <a:buFont typeface="Georgia" charset="0"/>
              <a:buNone/>
            </a:pPr>
            <a:r>
              <a:rPr lang="en-US" sz="2400">
                <a:latin typeface="Georgia" charset="0"/>
              </a:rPr>
              <a:t>C. Visited the site a few times</a:t>
            </a:r>
          </a:p>
          <a:p>
            <a:pPr marL="457200" lvl="1" indent="0">
              <a:lnSpc>
                <a:spcPct val="150000"/>
              </a:lnSpc>
              <a:buFont typeface="Georgia" charset="0"/>
              <a:buNone/>
            </a:pPr>
            <a:r>
              <a:rPr lang="en-US" sz="2400">
                <a:latin typeface="Georgia" charset="0"/>
              </a:rPr>
              <a:t>D. Use NQMC fairly often</a:t>
            </a: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AB2D60B-B03B-254D-B8C8-7D2C8D669F3C}" type="slidenum">
              <a:rPr lang="en-US">
                <a:solidFill>
                  <a:srgbClr val="FFFFFF"/>
                </a:solidFill>
              </a:rPr>
              <a:pPr eaLnBrk="1" hangingPunct="1"/>
              <a:t>5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8534400" cy="762000"/>
          </a:xfrm>
        </p:spPr>
        <p:txBody>
          <a:bodyPr/>
          <a:lstStyle/>
          <a:p>
            <a:pPr algn="ctr"/>
            <a:r>
              <a:rPr lang="en-US" sz="3600" dirty="0">
                <a:latin typeface="Trebuchet MS" charset="0"/>
              </a:rPr>
              <a:t>Introduction to NQMC: </a:t>
            </a:r>
            <a:br>
              <a:rPr lang="en-US" sz="3600" dirty="0">
                <a:latin typeface="Trebuchet MS" charset="0"/>
              </a:rPr>
            </a:br>
            <a:r>
              <a:rPr lang="en-US" sz="3600" dirty="0">
                <a:latin typeface="Trebuchet MS" charset="0"/>
              </a:rPr>
              <a:t>What Is It and What Can It Do?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9800"/>
            <a:ext cx="8153400" cy="3992563"/>
          </a:xfrm>
        </p:spPr>
        <p:txBody>
          <a:bodyPr/>
          <a:lstStyle/>
          <a:p>
            <a:pPr marL="107950" indent="0">
              <a:spcBef>
                <a:spcPct val="0"/>
              </a:spcBef>
              <a:spcAft>
                <a:spcPts val="1200"/>
              </a:spcAft>
              <a:buFont typeface="Georgia" charset="0"/>
              <a:buNone/>
            </a:pPr>
            <a:r>
              <a:rPr lang="en-US" sz="2200" b="1">
                <a:latin typeface="Georgia" charset="0"/>
              </a:rPr>
              <a:t>NQMC Web site went live Feb. 19, 2003 – 8 years old!</a:t>
            </a:r>
            <a:endParaRPr lang="en-US" sz="2200">
              <a:latin typeface="Georgia" charset="0"/>
            </a:endParaRPr>
          </a:p>
          <a:p>
            <a:pPr marL="107950" indent="0">
              <a:spcAft>
                <a:spcPts val="1200"/>
              </a:spcAft>
            </a:pPr>
            <a:r>
              <a:rPr lang="en-US" b="1">
                <a:latin typeface="Georgia" charset="0"/>
              </a:rPr>
              <a:t>6,760 measures </a:t>
            </a:r>
            <a:r>
              <a:rPr lang="en-US">
                <a:latin typeface="Georgia" charset="0"/>
              </a:rPr>
              <a:t>submitted from </a:t>
            </a:r>
            <a:r>
              <a:rPr lang="en-US" b="1">
                <a:latin typeface="Georgia" charset="0"/>
              </a:rPr>
              <a:t>54 orgs</a:t>
            </a:r>
            <a:r>
              <a:rPr lang="en-US">
                <a:latin typeface="Georgia" charset="0"/>
              </a:rPr>
              <a:t> (as of August 31, 2011)</a:t>
            </a:r>
          </a:p>
          <a:p>
            <a:pPr marL="107950" indent="0">
              <a:spcAft>
                <a:spcPts val="1200"/>
              </a:spcAft>
            </a:pPr>
            <a:r>
              <a:rPr lang="en-US" b="1">
                <a:latin typeface="Georgia" charset="0"/>
              </a:rPr>
              <a:t>2,002 measure summaries </a:t>
            </a:r>
            <a:r>
              <a:rPr lang="en-US">
                <a:latin typeface="Georgia" charset="0"/>
              </a:rPr>
              <a:t>currently published</a:t>
            </a:r>
            <a:r>
              <a:rPr lang="en-US" b="1">
                <a:latin typeface="Georgia" charset="0"/>
              </a:rPr>
              <a:t> </a:t>
            </a:r>
            <a:r>
              <a:rPr lang="en-US">
                <a:latin typeface="Georgia" charset="0"/>
              </a:rPr>
              <a:t>from </a:t>
            </a:r>
            <a:r>
              <a:rPr lang="en-US" b="1">
                <a:latin typeface="Georgia" charset="0"/>
              </a:rPr>
              <a:t>51 orgs </a:t>
            </a:r>
            <a:r>
              <a:rPr lang="en-US">
                <a:latin typeface="Georgia" charset="0"/>
              </a:rPr>
              <a:t>(as of August 31, 2011)</a:t>
            </a:r>
          </a:p>
          <a:p>
            <a:pPr marL="107950" indent="0">
              <a:spcAft>
                <a:spcPts val="1200"/>
              </a:spcAft>
            </a:pPr>
            <a:r>
              <a:rPr lang="en-US" b="1">
                <a:latin typeface="Georgia" charset="0"/>
              </a:rPr>
              <a:t>~14 measure</a:t>
            </a:r>
            <a:r>
              <a:rPr lang="en-US">
                <a:latin typeface="Georgia" charset="0"/>
              </a:rPr>
              <a:t> </a:t>
            </a:r>
            <a:r>
              <a:rPr lang="en-US" b="1">
                <a:latin typeface="Georgia" charset="0"/>
              </a:rPr>
              <a:t>summaries</a:t>
            </a:r>
            <a:r>
              <a:rPr lang="en-US">
                <a:latin typeface="Georgia" charset="0"/>
              </a:rPr>
              <a:t> published per week (August 2010-August 2011 weekly average)</a:t>
            </a:r>
          </a:p>
          <a:p>
            <a:pPr marL="107950" indent="0">
              <a:spcAft>
                <a:spcPts val="1200"/>
              </a:spcAft>
            </a:pPr>
            <a:r>
              <a:rPr lang="en-US" b="1">
                <a:latin typeface="Georgia" charset="0"/>
              </a:rPr>
              <a:t>563</a:t>
            </a:r>
            <a:r>
              <a:rPr lang="en-US">
                <a:latin typeface="Georgia" charset="0"/>
              </a:rPr>
              <a:t> additional </a:t>
            </a:r>
            <a:r>
              <a:rPr lang="en-US" b="1">
                <a:latin typeface="Georgia" charset="0"/>
              </a:rPr>
              <a:t>measure</a:t>
            </a:r>
            <a:r>
              <a:rPr lang="en-US">
                <a:latin typeface="Georgia" charset="0"/>
              </a:rPr>
              <a:t> summaries currently </a:t>
            </a:r>
            <a:r>
              <a:rPr lang="en-US" b="1" i="1">
                <a:latin typeface="Georgia" charset="0"/>
              </a:rPr>
              <a:t>in progress </a:t>
            </a:r>
            <a:r>
              <a:rPr lang="en-US">
                <a:latin typeface="Georgia" charset="0"/>
              </a:rPr>
              <a:t>in work queue (as of August 31, 2011)</a:t>
            </a:r>
          </a:p>
          <a:p>
            <a:pPr marL="107950" indent="0">
              <a:buFont typeface="Georgia" charset="0"/>
              <a:buNone/>
            </a:pPr>
            <a:endParaRPr lang="en-US" sz="1800">
              <a:latin typeface="Georgia" charset="0"/>
            </a:endParaRPr>
          </a:p>
        </p:txBody>
      </p:sp>
      <p:sp>
        <p:nvSpPr>
          <p:cNvPr id="1024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6D310C6A-883D-B040-9AAF-7CF06FA75B9E}" type="slidenum">
              <a:rPr lang="en-US">
                <a:solidFill>
                  <a:srgbClr val="FFFFFF"/>
                </a:solidFill>
              </a:rPr>
              <a:pPr eaLnBrk="1" hangingPunct="1"/>
              <a:t>6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534400" cy="762000"/>
          </a:xfrm>
        </p:spPr>
        <p:txBody>
          <a:bodyPr/>
          <a:lstStyle/>
          <a:p>
            <a:pPr algn="ctr"/>
            <a:r>
              <a:rPr lang="en-US" dirty="0">
                <a:latin typeface="Trebuchet MS" charset="0"/>
              </a:rPr>
              <a:t>NQMC Web Site Usage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8153400" cy="437356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400">
                <a:latin typeface="Georgia" charset="0"/>
              </a:rPr>
              <a:t>NQMC Web Site Usage (August 1, 2010 – July 31, 2011):</a:t>
            </a:r>
          </a:p>
          <a:p>
            <a:pPr lvl="1">
              <a:spcAft>
                <a:spcPts val="300"/>
              </a:spcAft>
            </a:pPr>
            <a:r>
              <a:rPr lang="en-US" sz="2000">
                <a:latin typeface="Georgia" charset="0"/>
              </a:rPr>
              <a:t>Average monthly visits: 17,250</a:t>
            </a:r>
          </a:p>
          <a:p>
            <a:pPr lvl="1">
              <a:spcAft>
                <a:spcPts val="300"/>
              </a:spcAft>
            </a:pPr>
            <a:r>
              <a:rPr lang="en-US" sz="2000">
                <a:latin typeface="Georgia" charset="0"/>
              </a:rPr>
              <a:t>Average weekly visits: 3, 980</a:t>
            </a:r>
          </a:p>
          <a:p>
            <a:pPr lvl="1">
              <a:spcAft>
                <a:spcPts val="300"/>
              </a:spcAft>
            </a:pPr>
            <a:r>
              <a:rPr lang="en-US" sz="2000">
                <a:latin typeface="Georgia" charset="0"/>
              </a:rPr>
              <a:t>Average time spent per visit: 7:51 minutes</a:t>
            </a:r>
          </a:p>
          <a:p>
            <a:pPr lvl="1">
              <a:spcAft>
                <a:spcPts val="300"/>
              </a:spcAft>
            </a:pPr>
            <a:r>
              <a:rPr lang="en-US" sz="2000">
                <a:latin typeface="Georgia" charset="0"/>
              </a:rPr>
              <a:t>Average page views per visit: 4.25</a:t>
            </a:r>
          </a:p>
          <a:p>
            <a:pPr lvl="1">
              <a:spcAft>
                <a:spcPts val="300"/>
              </a:spcAft>
            </a:pPr>
            <a:r>
              <a:rPr lang="en-US" sz="2000">
                <a:latin typeface="Georgia" charset="0"/>
              </a:rPr>
              <a:t>New visitors: 32,800</a:t>
            </a:r>
          </a:p>
          <a:p>
            <a:pPr lvl="1"/>
            <a:endParaRPr lang="en-US">
              <a:latin typeface="Georgia" charset="0"/>
            </a:endParaRPr>
          </a:p>
          <a:p>
            <a:r>
              <a:rPr lang="en-US" sz="2400">
                <a:latin typeface="Georgia" charset="0"/>
              </a:rPr>
              <a:t>Now sending weekly </a:t>
            </a:r>
            <a:r>
              <a:rPr lang="ja-JP" altLang="en-US" sz="2400">
                <a:latin typeface="Georgia" charset="0"/>
              </a:rPr>
              <a:t>“</a:t>
            </a:r>
            <a:r>
              <a:rPr lang="en-US" sz="2400" b="1">
                <a:latin typeface="Georgia" charset="0"/>
              </a:rPr>
              <a:t>What</a:t>
            </a:r>
            <a:r>
              <a:rPr lang="ja-JP" altLang="en-US" sz="2400" b="1">
                <a:latin typeface="Georgia" charset="0"/>
              </a:rPr>
              <a:t>’</a:t>
            </a:r>
            <a:r>
              <a:rPr lang="en-US" sz="2400" b="1">
                <a:latin typeface="Georgia" charset="0"/>
              </a:rPr>
              <a:t>s New e-mail alerts</a:t>
            </a:r>
            <a:r>
              <a:rPr lang="ja-JP" altLang="en-US" sz="2400">
                <a:latin typeface="Georgia" charset="0"/>
              </a:rPr>
              <a:t>”</a:t>
            </a:r>
            <a:r>
              <a:rPr lang="en-US" sz="2400">
                <a:latin typeface="Georgia" charset="0"/>
              </a:rPr>
              <a:t> to more than </a:t>
            </a:r>
            <a:r>
              <a:rPr lang="en-US" sz="2400" b="1">
                <a:latin typeface="Georgia" charset="0"/>
              </a:rPr>
              <a:t>40,323 subscribers </a:t>
            </a:r>
            <a:r>
              <a:rPr lang="en-US" sz="2400">
                <a:latin typeface="Georgia" charset="0"/>
              </a:rPr>
              <a:t>(as of August 31, 2011) </a:t>
            </a:r>
          </a:p>
          <a:p>
            <a:endParaRPr lang="en-US">
              <a:latin typeface="Georgia" charset="0"/>
            </a:endParaRPr>
          </a:p>
          <a:p>
            <a:endParaRPr lang="en-US">
              <a:latin typeface="Georgia" charset="0"/>
            </a:endParaRPr>
          </a:p>
        </p:txBody>
      </p:sp>
      <p:sp>
        <p:nvSpPr>
          <p:cNvPr id="11268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7C82ACC4-4600-CA45-8BEA-4ED618BC3CB9}" type="slidenum">
              <a:rPr lang="en-US">
                <a:solidFill>
                  <a:srgbClr val="FFFFFF"/>
                </a:solidFill>
              </a:rPr>
              <a:pPr eaLnBrk="1" hangingPunct="1"/>
              <a:t>7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/>
          <a:lstStyle/>
          <a:p>
            <a:r>
              <a:rPr lang="en-US" dirty="0">
                <a:latin typeface="Trebuchet MS" charset="0"/>
              </a:rPr>
              <a:t>Profile of NQMC Users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24350"/>
          </a:xfrm>
        </p:spPr>
        <p:txBody>
          <a:bodyPr/>
          <a:lstStyle/>
          <a:p>
            <a:endParaRPr lang="en-US">
              <a:latin typeface="Georgia" charset="0"/>
            </a:endParaRPr>
          </a:p>
          <a:p>
            <a:pPr lvl="1"/>
            <a:r>
              <a:rPr lang="en-US" sz="2800">
                <a:latin typeface="Georgia" charset="0"/>
              </a:rPr>
              <a:t>38.2% of respondents: managers, purchasers, or policy makers</a:t>
            </a:r>
          </a:p>
          <a:p>
            <a:pPr lvl="1"/>
            <a:r>
              <a:rPr lang="en-US" sz="2800">
                <a:latin typeface="Georgia" charset="0"/>
              </a:rPr>
              <a:t>11.8% : physicians</a:t>
            </a:r>
          </a:p>
          <a:p>
            <a:pPr lvl="1"/>
            <a:r>
              <a:rPr lang="en-US" sz="2800">
                <a:latin typeface="Georgia" charset="0"/>
              </a:rPr>
              <a:t>11.7% : researchers, measure developers, or information specialists</a:t>
            </a:r>
          </a:p>
          <a:p>
            <a:pPr lvl="1"/>
            <a:r>
              <a:rPr lang="en-US" sz="2800">
                <a:latin typeface="Georgia" charset="0"/>
              </a:rPr>
              <a:t>11.2% : physician assistants or nurses</a:t>
            </a:r>
          </a:p>
          <a:p>
            <a:pPr lvl="1"/>
            <a:endParaRPr lang="en-US" sz="2800">
              <a:latin typeface="Georgia" charset="0"/>
            </a:endParaRPr>
          </a:p>
          <a:p>
            <a:pPr lvl="1"/>
            <a:r>
              <a:rPr lang="en-US" sz="2400">
                <a:latin typeface="Georgia" charset="0"/>
              </a:rPr>
              <a:t>Source: 2008 NQMC user survey</a:t>
            </a:r>
          </a:p>
        </p:txBody>
      </p:sp>
      <p:sp>
        <p:nvSpPr>
          <p:cNvPr id="1229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accent2"/>
                </a:solidFill>
              </a:rPr>
              <a:t>3/19/2008 – Part 2</a:t>
            </a:r>
          </a:p>
        </p:txBody>
      </p:sp>
      <p:sp>
        <p:nvSpPr>
          <p:cNvPr id="1229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BAE2996-56F9-C444-937B-39B36559B9C4}" type="slidenum">
              <a:rPr lang="en-US">
                <a:solidFill>
                  <a:srgbClr val="FFFFFF"/>
                </a:solidFill>
              </a:rPr>
              <a:pPr eaLnBrk="1" hangingPunct="1"/>
              <a:t>8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/>
          <a:lstStyle/>
          <a:p>
            <a:r>
              <a:rPr lang="en-US" dirty="0">
                <a:latin typeface="Trebuchet MS" charset="0"/>
              </a:rPr>
              <a:t>Profile of NQMC Users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24350"/>
          </a:xfrm>
        </p:spPr>
        <p:txBody>
          <a:bodyPr/>
          <a:lstStyle/>
          <a:p>
            <a:pPr lvl="1"/>
            <a:r>
              <a:rPr lang="en-US" sz="2800">
                <a:latin typeface="Georgia" charset="0"/>
              </a:rPr>
              <a:t>44.6% of respondents: affiliated with inpatient care hospitals </a:t>
            </a:r>
          </a:p>
          <a:p>
            <a:pPr lvl="1"/>
            <a:r>
              <a:rPr lang="en-US" sz="2800">
                <a:latin typeface="Georgia" charset="0"/>
              </a:rPr>
              <a:t>15.4%: oversight organizations or purchasers</a:t>
            </a:r>
          </a:p>
          <a:p>
            <a:pPr lvl="1"/>
            <a:r>
              <a:rPr lang="en-US" sz="2800">
                <a:latin typeface="Georgia" charset="0"/>
              </a:rPr>
              <a:t>12.7 : outpatient ambulatory settings </a:t>
            </a:r>
          </a:p>
          <a:p>
            <a:pPr lvl="1"/>
            <a:r>
              <a:rPr lang="en-US" sz="2800">
                <a:latin typeface="Georgia" charset="0"/>
              </a:rPr>
              <a:t>11.9%: academic institutions</a:t>
            </a:r>
          </a:p>
          <a:p>
            <a:pPr lvl="1"/>
            <a:endParaRPr lang="en-US" sz="2400">
              <a:latin typeface="Georgia" charset="0"/>
            </a:endParaRPr>
          </a:p>
          <a:p>
            <a:pPr lvl="1"/>
            <a:r>
              <a:rPr lang="en-US" sz="2400">
                <a:latin typeface="Georgia" charset="0"/>
              </a:rPr>
              <a:t>Source: 2008 NQMC user survey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chemeClr val="accent2"/>
                </a:solidFill>
              </a:rPr>
              <a:t>3/19/2008 – Part 2</a:t>
            </a: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B99CDD51-8FF2-7B45-BA21-D96C85F15A01}" type="slidenum">
              <a:rPr lang="en-US">
                <a:solidFill>
                  <a:srgbClr val="FFFFFF"/>
                </a:solidFill>
              </a:rPr>
              <a:pPr eaLnBrk="1" hangingPunct="1"/>
              <a:t>9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13640</TotalTime>
  <Words>1793</Words>
  <Application>Microsoft Macintosh PowerPoint</Application>
  <PresentationFormat>On-screen Show (4:3)</PresentationFormat>
  <Paragraphs>347</Paragraphs>
  <Slides>40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Trebuchet MS</vt:lpstr>
      <vt:lpstr>Georgia</vt:lpstr>
      <vt:lpstr>Wingdings 2</vt:lpstr>
      <vt:lpstr>Calibri</vt:lpstr>
      <vt:lpstr>Times New Roman</vt:lpstr>
      <vt:lpstr>Urban</vt:lpstr>
      <vt:lpstr>National Quality Measures Clearinghouse: An Expanded Tool with Real-world Relevance</vt:lpstr>
      <vt:lpstr>Outline</vt:lpstr>
      <vt:lpstr>Audience Background </vt:lpstr>
      <vt:lpstr>PowerPoint Presentation</vt:lpstr>
      <vt:lpstr>Audience Background </vt:lpstr>
      <vt:lpstr>Introduction to NQMC:  What Is It and What Can It Do?</vt:lpstr>
      <vt:lpstr>NQMC Web Site Usage</vt:lpstr>
      <vt:lpstr>Profile of NQMC Users</vt:lpstr>
      <vt:lpstr>Profile of NQMC Users</vt:lpstr>
      <vt:lpstr>What Can NQMC Do?</vt:lpstr>
      <vt:lpstr>Evolution of the Domain Framework</vt:lpstr>
      <vt:lpstr>NQMC Domain Framework: Donabedian View</vt:lpstr>
      <vt:lpstr>NQMC Domain Framework: v. 1.0 Clinical Quality Measures</vt:lpstr>
      <vt:lpstr>Audience Query: Classify this Measure</vt:lpstr>
      <vt:lpstr>Audience Query:  Classify this Measure</vt:lpstr>
      <vt:lpstr>Audience Query:  Classify this Measure</vt:lpstr>
      <vt:lpstr>Audience Query:  Classify this Measure</vt:lpstr>
      <vt:lpstr>NQMC Domain Framework: Related Health Care Delivery Measures</vt:lpstr>
      <vt:lpstr>Audience Query:  Classify this Measure</vt:lpstr>
      <vt:lpstr>NQMC Domain Framework</vt:lpstr>
      <vt:lpstr>Population Health Domain Rationale</vt:lpstr>
      <vt:lpstr>Population Health Domain</vt:lpstr>
      <vt:lpstr>Population Health Domain Development</vt:lpstr>
      <vt:lpstr>NQMC Domain Framework</vt:lpstr>
      <vt:lpstr>Population Health Measures: Examples</vt:lpstr>
      <vt:lpstr>Population Health Measures: Examples</vt:lpstr>
      <vt:lpstr>Population Health Measures: Examples</vt:lpstr>
      <vt:lpstr>Audience Query:  Classify this Measure</vt:lpstr>
      <vt:lpstr>Audience Query:  Classify this Measure</vt:lpstr>
      <vt:lpstr>Audience Query:  Classify this Measure</vt:lpstr>
      <vt:lpstr>Measuring Cost and Efficiency: Rationale</vt:lpstr>
      <vt:lpstr>Efficiency and Cost Domain Development</vt:lpstr>
      <vt:lpstr>Cost vs. Efficiency</vt:lpstr>
      <vt:lpstr>Cost vs. Efficiency</vt:lpstr>
      <vt:lpstr>NQMC Domain Framework</vt:lpstr>
      <vt:lpstr>Payment Models Needing New  Performance Measures</vt:lpstr>
      <vt:lpstr>Summary of New Measure Types Needed to Support Payment Reform Models</vt:lpstr>
      <vt:lpstr>Some Anticipated Consequences</vt:lpstr>
      <vt:lpstr>Performance Measures and Health Reform: Issues for the Future</vt:lpstr>
      <vt:lpstr>NQMC Going Forward</vt:lpstr>
    </vt:vector>
  </TitlesOfParts>
  <Company>ECRI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QUALITY MEASURES CLEARINGHOUSE (NQMC)  www.qualitymeasures.ahrq.gov Documentation Heterogeneity Workshop</dc:title>
  <dc:creator>Michelle Biebert-Tregear</dc:creator>
  <cp:lastModifiedBy>Vanessa Graham</cp:lastModifiedBy>
  <cp:revision>936</cp:revision>
  <dcterms:created xsi:type="dcterms:W3CDTF">2007-08-03T13:28:59Z</dcterms:created>
  <dcterms:modified xsi:type="dcterms:W3CDTF">2011-10-19T18:26:32Z</dcterms:modified>
</cp:coreProperties>
</file>