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DFF632-6C23-4DEE-B0C1-BEDBE7CAFF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20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 smtClean="0"/>
          </a:p>
          <a:p>
            <a:r>
              <a:rPr lang="en-US" dirty="0" smtClean="0"/>
              <a:t>Siri Childs, Pharm D</a:t>
            </a:r>
          </a:p>
          <a:p>
            <a:r>
              <a:rPr lang="en-US" dirty="0" smtClean="0"/>
              <a:t>Pharmacy Administer (Formerly) </a:t>
            </a:r>
            <a:br>
              <a:rPr lang="en-US" dirty="0" smtClean="0"/>
            </a:br>
            <a:r>
              <a:rPr lang="en-US" dirty="0" smtClean="0"/>
              <a:t>Health and Recovery Administration</a:t>
            </a:r>
          </a:p>
          <a:p>
            <a:r>
              <a:rPr lang="en-US" dirty="0" smtClean="0"/>
              <a:t>Washington State Department of Social and Health Services</a:t>
            </a:r>
            <a:br>
              <a:rPr lang="en-US" dirty="0" smtClean="0"/>
            </a:br>
            <a:r>
              <a:rPr lang="en-US" dirty="0" smtClean="0"/>
              <a:t>September 20, 2011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4532C6-C716-4E5C-9FB5-BD7653A6BC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D67D9EE-326B-4369-8B8A-1DCEF62A70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274638"/>
            <a:ext cx="17716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274638"/>
            <a:ext cx="51625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C420558-01ED-40B9-B0E8-DC202FC4CC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786741-59E6-4806-81CD-0E05B8310E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5D2E0-A351-425B-A300-F63D6DA86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54E788-77A6-49C2-B6E0-434EA3CFCF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195E62-E218-472E-B5D9-E89565C47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24D3746-E183-40AF-AD22-A01963A8C0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1CFBC9D-2CBE-4B72-B506-E941678BEA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B6FD84-341A-4A83-8058-B91C65A42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0E06AA-ADF1-465F-8CAB-89B2F93976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274638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086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5105400"/>
            <a:ext cx="144780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>
                <a:latin typeface="Arial Narrow" pitchFamily="34" charset="0"/>
              </a:defRPr>
            </a:lvl1pPr>
          </a:lstStyle>
          <a:p>
            <a:endParaRPr lang="en-US"/>
          </a:p>
          <a:p>
            <a:r>
              <a:rPr lang="en-US"/>
              <a:t>Siri Childs, Pharm D</a:t>
            </a:r>
          </a:p>
          <a:p>
            <a:r>
              <a:rPr lang="en-US"/>
              <a:t>Pharmacy Policy Manager </a:t>
            </a:r>
            <a:br>
              <a:rPr lang="en-US"/>
            </a:br>
            <a:r>
              <a:rPr lang="en-US"/>
              <a:t>Medical Assistance Administration</a:t>
            </a:r>
          </a:p>
          <a:p>
            <a:r>
              <a:rPr lang="en-US"/>
              <a:t>Washington State Department of Social and Health Services</a:t>
            </a:r>
            <a:br>
              <a:rPr lang="en-US"/>
            </a:br>
            <a:r>
              <a:rPr lang="en-US"/>
              <a:t>June 10, 2004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245225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DBF304-0E22-4535-B0B0-790A9111C87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 flipV="1">
            <a:off x="1524000" y="304800"/>
            <a:ext cx="0" cy="632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33" name="Picture 9" descr="40049"/>
          <p:cNvPicPr>
            <a:picLocks noChangeAspect="1" noChangeArrowheads="1"/>
          </p:cNvPicPr>
          <p:nvPr userDrawn="1"/>
        </p:nvPicPr>
        <p:blipFill>
          <a:blip r:embed="rId13" cstate="print"/>
          <a:srcRect t="18288" b="38469"/>
          <a:stretch>
            <a:fillRect/>
          </a:stretch>
        </p:blipFill>
        <p:spPr bwMode="auto">
          <a:xfrm>
            <a:off x="63500" y="88900"/>
            <a:ext cx="1828800" cy="11985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mcdonagh@ohsu.edu" TargetMode="External"/><Relationship Id="rId4" Type="http://schemas.openxmlformats.org/officeDocument/2006/relationships/hyperlink" Target="mailto:Centerebp@OHSU.edu" TargetMode="External"/><Relationship Id="rId5" Type="http://schemas.openxmlformats.org/officeDocument/2006/relationships/hyperlink" Target="mailto:littleal@ohsu.edu" TargetMode="External"/><Relationship Id="rId6" Type="http://schemas.openxmlformats.org/officeDocument/2006/relationships/hyperlink" Target="mailto:Delfini@delfini.org" TargetMode="External"/><Relationship Id="rId7" Type="http://schemas.openxmlformats.org/officeDocument/2006/relationships/hyperlink" Target="http://hrsa.dshs.wa.gov/pharmacy" TargetMode="External"/><Relationship Id="rId8" Type="http://schemas.openxmlformats.org/officeDocument/2006/relationships/hyperlink" Target="mailto:agtecd@dshs.wa.gov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PC@OHSU.edu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harmD1@comcast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3124200"/>
            <a:ext cx="7772400" cy="1470025"/>
          </a:xfrm>
        </p:spPr>
        <p:txBody>
          <a:bodyPr/>
          <a:lstStyle/>
          <a:p>
            <a:r>
              <a:rPr lang="en-US" sz="4000" dirty="0"/>
              <a:t>Washington’s Prescription Drug </a:t>
            </a:r>
            <a:r>
              <a:rPr lang="en-US" sz="4000" dirty="0" smtClean="0"/>
              <a:t>Program</a:t>
            </a:r>
            <a:r>
              <a:rPr lang="en-US" sz="3200" dirty="0" smtClean="0"/>
              <a:t>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U</a:t>
            </a:r>
            <a:r>
              <a:rPr lang="en-US" sz="2800" dirty="0" smtClean="0"/>
              <a:t>sing systematic reviews to make policy decisions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in the effort to contain prescription drug expenditures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76200" y="1524000"/>
            <a:ext cx="1371600" cy="5029200"/>
          </a:xfrm>
        </p:spPr>
        <p:txBody>
          <a:bodyPr>
            <a:normAutofit/>
          </a:bodyPr>
          <a:lstStyle/>
          <a:p>
            <a:pPr algn="r">
              <a:spcBef>
                <a:spcPct val="50000"/>
              </a:spcBef>
            </a:pPr>
            <a:r>
              <a:rPr lang="en-US" sz="1400" b="1" dirty="0" err="1"/>
              <a:t>Siri</a:t>
            </a:r>
            <a:r>
              <a:rPr lang="en-US" sz="1400" b="1" dirty="0"/>
              <a:t> Childs,</a:t>
            </a:r>
            <a:br>
              <a:rPr lang="en-US" sz="1400" b="1" dirty="0"/>
            </a:br>
            <a:r>
              <a:rPr lang="en-US" sz="1400" b="1" dirty="0"/>
              <a:t>Pharm D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/>
              <a:t>Pharmacy Administrator, (Formerly)  Health and Recovery Services Administration, Washington State</a:t>
            </a:r>
          </a:p>
          <a:p>
            <a:pPr algn="r">
              <a:spcBef>
                <a:spcPct val="50000"/>
              </a:spcBef>
            </a:pPr>
            <a:endParaRPr lang="en-US" sz="1400" dirty="0"/>
          </a:p>
          <a:p>
            <a:pPr algn="r">
              <a:spcBef>
                <a:spcPct val="50000"/>
              </a:spcBef>
            </a:pPr>
            <a:r>
              <a:rPr lang="en-US" sz="1400" dirty="0"/>
              <a:t>AHRQ Annual  Meeting </a:t>
            </a:r>
          </a:p>
          <a:p>
            <a:pPr algn="r">
              <a:spcBef>
                <a:spcPct val="50000"/>
              </a:spcBef>
            </a:pPr>
            <a:r>
              <a:rPr lang="en-US" sz="1400" dirty="0"/>
              <a:t>Bethesda MD </a:t>
            </a:r>
          </a:p>
          <a:p>
            <a:pPr algn="r">
              <a:spcBef>
                <a:spcPct val="50000"/>
              </a:spcBef>
            </a:pPr>
            <a:r>
              <a:rPr lang="en-US" sz="1400" dirty="0"/>
              <a:t> Sept 20, 2011</a:t>
            </a:r>
          </a:p>
          <a:p>
            <a:endParaRPr lang="en-US" sz="1400" dirty="0"/>
          </a:p>
        </p:txBody>
      </p:sp>
      <p:pic>
        <p:nvPicPr>
          <p:cNvPr id="2053" name="Picture 5" descr="presciption drug"/>
          <p:cNvPicPr>
            <a:picLocks noChangeAspect="1" noChangeArrowheads="1"/>
          </p:cNvPicPr>
          <p:nvPr/>
        </p:nvPicPr>
        <p:blipFill>
          <a:blip r:embed="rId2" cstate="print"/>
          <a:srcRect t="18288" b="38469"/>
          <a:stretch>
            <a:fillRect/>
          </a:stretch>
        </p:blipFill>
        <p:spPr bwMode="auto">
          <a:xfrm>
            <a:off x="3048000" y="2057400"/>
            <a:ext cx="4171950" cy="2735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Siri Childs, Pharm D</a:t>
            </a:r>
          </a:p>
          <a:p>
            <a:r>
              <a:rPr lang="en-US" dirty="0"/>
              <a:t>Pharmacy </a:t>
            </a:r>
            <a:r>
              <a:rPr lang="en-US" dirty="0" smtClean="0"/>
              <a:t>Administrator (formerly)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Health and Recovery Services </a:t>
            </a:r>
            <a:r>
              <a:rPr lang="en-US" dirty="0"/>
              <a:t>Administration</a:t>
            </a:r>
          </a:p>
          <a:p>
            <a:r>
              <a:rPr lang="en-US" dirty="0"/>
              <a:t>Washington State Department of Social and Health Services</a:t>
            </a:r>
            <a:br>
              <a:rPr lang="en-US" dirty="0"/>
            </a:br>
            <a:r>
              <a:rPr lang="en-US" dirty="0" smtClean="0"/>
              <a:t>Sept 20,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2F04AC-7B4E-4D6B-87C0-93B9A956F2DD}" type="slidenum">
              <a:rPr lang="en-US"/>
              <a:pPr/>
              <a:t>2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background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b="1" dirty="0"/>
              <a:t>October 2002:</a:t>
            </a:r>
            <a:r>
              <a:rPr lang="en-US" sz="2800" dirty="0"/>
              <a:t>  Washington signed original contract with Oregon Health Sciences University’s (OHSU) </a:t>
            </a:r>
            <a:r>
              <a:rPr lang="en-US" sz="2800" dirty="0" smtClean="0"/>
              <a:t>Evidence-based </a:t>
            </a:r>
            <a:r>
              <a:rPr lang="en-US" sz="2800" dirty="0"/>
              <a:t>Practice Center (EPC)</a:t>
            </a:r>
          </a:p>
          <a:p>
            <a:pPr>
              <a:lnSpc>
                <a:spcPct val="80000"/>
              </a:lnSpc>
            </a:pPr>
            <a:r>
              <a:rPr lang="en-US" sz="2800" b="1" dirty="0" smtClean="0"/>
              <a:t>October 2003</a:t>
            </a:r>
            <a:r>
              <a:rPr lang="en-US" sz="2800" dirty="0" smtClean="0"/>
              <a:t>: Washington was one of 15 participating entities - including 13 other Medicaid States - in Oregon’s Drug Effectiveness Review Project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Systematic </a:t>
            </a:r>
            <a:r>
              <a:rPr lang="en-US" sz="2800" dirty="0"/>
              <a:t>reviews of the </a:t>
            </a:r>
            <a:r>
              <a:rPr lang="en-US" sz="2800" dirty="0" smtClean="0"/>
              <a:t>literature assisted </a:t>
            </a:r>
            <a:r>
              <a:rPr lang="en-US" sz="2800" dirty="0"/>
              <a:t>evidence-based selections for a state Preferred Drug </a:t>
            </a:r>
            <a:r>
              <a:rPr lang="en-US" sz="2800" dirty="0" smtClean="0"/>
              <a:t>List (PDL) and Medicaid’s Drug Utilization Review Program</a:t>
            </a:r>
          </a:p>
          <a:p>
            <a:pPr>
              <a:lnSpc>
                <a:spcPct val="80000"/>
              </a:lnSpc>
              <a:buNone/>
            </a:pPr>
            <a:endParaRPr lang="en-US" sz="2800" dirty="0" smtClean="0"/>
          </a:p>
          <a:p>
            <a:pPr>
              <a:lnSpc>
                <a:spcPct val="80000"/>
              </a:lnSpc>
              <a:buNone/>
            </a:pPr>
            <a:endParaRPr lang="en-US" sz="2800" dirty="0" smtClean="0"/>
          </a:p>
          <a:p>
            <a:pPr>
              <a:lnSpc>
                <a:spcPct val="8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Siri Childs, Pharm D</a:t>
            </a:r>
          </a:p>
          <a:p>
            <a:r>
              <a:rPr lang="en-US" dirty="0"/>
              <a:t>Pharmacy </a:t>
            </a:r>
            <a:r>
              <a:rPr lang="en-US" dirty="0" smtClean="0"/>
              <a:t>Administrator (Formerly)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Health and Recovery Services </a:t>
            </a:r>
            <a:r>
              <a:rPr lang="en-US" dirty="0"/>
              <a:t>Administration</a:t>
            </a:r>
          </a:p>
          <a:p>
            <a:r>
              <a:rPr lang="en-US" dirty="0"/>
              <a:t>Washington State Department of Social and Health Services</a:t>
            </a:r>
            <a:br>
              <a:rPr lang="en-US" dirty="0"/>
            </a:br>
            <a:r>
              <a:rPr lang="en-US" dirty="0" smtClean="0"/>
              <a:t>Sept 20, 2011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97C886-2F87-4925-8B2F-8D0FBBE05824}" type="slidenum">
              <a:rPr lang="en-US"/>
              <a:pPr/>
              <a:t>3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worked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676400" y="1524000"/>
            <a:ext cx="7162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400" dirty="0"/>
              <a:t>  OHSU EPC provided the “evidence” via the </a:t>
            </a:r>
            <a:r>
              <a:rPr lang="en-US" sz="2400" dirty="0" smtClean="0"/>
              <a:t>drug-class </a:t>
            </a:r>
            <a:r>
              <a:rPr lang="en-US" sz="2400" dirty="0"/>
              <a:t>reports to Washington Pharmacy and Therapeutics (P&amp;T) Committee</a:t>
            </a:r>
          </a:p>
          <a:p>
            <a:pPr>
              <a:buFontTx/>
              <a:buChar char="•"/>
            </a:pPr>
            <a:r>
              <a:rPr lang="en-US" sz="2400" dirty="0"/>
              <a:t>   P&amp;T Committee made recommendations to the   agencies to make local decisions</a:t>
            </a:r>
          </a:p>
          <a:p>
            <a:pPr>
              <a:buFontTx/>
              <a:buChar char="•"/>
            </a:pPr>
            <a:r>
              <a:rPr lang="en-US" sz="2400" dirty="0"/>
              <a:t>   Actualization of Gov. Kitzhaber’s Project Slogan,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i="1" dirty="0" smtClean="0"/>
              <a:t>“Globalized </a:t>
            </a:r>
            <a:r>
              <a:rPr lang="en-US" sz="2400" i="1" dirty="0"/>
              <a:t>evidence, localized decision-making”</a:t>
            </a:r>
          </a:p>
        </p:txBody>
      </p:sp>
      <p:pic>
        <p:nvPicPr>
          <p:cNvPr id="5125" name="Picture 5" descr="hands holding pil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495800"/>
            <a:ext cx="3067050" cy="202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Siri Childs, Pharm D</a:t>
            </a:r>
          </a:p>
          <a:p>
            <a:r>
              <a:rPr lang="en-US" dirty="0"/>
              <a:t>Pharmacy </a:t>
            </a:r>
            <a:r>
              <a:rPr lang="en-US" dirty="0" smtClean="0"/>
              <a:t>Administrator, (Formerly)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Health and Recovery </a:t>
            </a:r>
            <a:r>
              <a:rPr lang="en-US" dirty="0"/>
              <a:t>Administration</a:t>
            </a:r>
          </a:p>
          <a:p>
            <a:r>
              <a:rPr lang="en-US" dirty="0"/>
              <a:t>Washington State Department of Social and Health Services</a:t>
            </a:r>
            <a:br>
              <a:rPr lang="en-US" dirty="0"/>
            </a:br>
            <a:r>
              <a:rPr lang="en-US" dirty="0" smtClean="0"/>
              <a:t>Sept 20,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B31A55-7A7F-4B50-92A8-08E0930FFBCB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OHSU EPC faculty trained P&amp;T Committee members on the basics of systematic reviews comparing the safety, efficacy and effectiveness of drugs in the drug class reviews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Delfini Group, LLC taught Washington agency staff and P&amp;T </a:t>
            </a:r>
            <a:r>
              <a:rPr lang="en-US" sz="2400" dirty="0"/>
              <a:t>Committee members </a:t>
            </a:r>
            <a:r>
              <a:rPr lang="en-US" sz="2400" dirty="0" smtClean="0"/>
              <a:t>how </a:t>
            </a:r>
            <a:r>
              <a:rPr lang="en-US" sz="2400" dirty="0"/>
              <a:t>to read </a:t>
            </a:r>
            <a:r>
              <a:rPr lang="en-US" sz="2400" dirty="0" smtClean="0"/>
              <a:t>studies including evidence </a:t>
            </a:r>
            <a:r>
              <a:rPr lang="en-US" sz="2400" dirty="0"/>
              <a:t>tables and how to interpret the quality of the evidence </a:t>
            </a:r>
            <a:r>
              <a:rPr lang="en-US" sz="2400" dirty="0" smtClean="0"/>
              <a:t>(only fair to good studies considered “useful”) </a:t>
            </a:r>
            <a:endParaRPr lang="en-US" sz="2400" dirty="0"/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Siri Childs, Pharm D</a:t>
            </a:r>
          </a:p>
          <a:p>
            <a:r>
              <a:rPr lang="en-US" dirty="0"/>
              <a:t>Pharmacy </a:t>
            </a:r>
            <a:r>
              <a:rPr lang="en-US" dirty="0" smtClean="0"/>
              <a:t>Administrator (Formerly)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Health and Recovery Services </a:t>
            </a:r>
            <a:r>
              <a:rPr lang="en-US" dirty="0"/>
              <a:t>Administration</a:t>
            </a:r>
          </a:p>
          <a:p>
            <a:r>
              <a:rPr lang="en-US" dirty="0"/>
              <a:t>Washington State Department of Social and Health Services</a:t>
            </a:r>
            <a:br>
              <a:rPr lang="en-US" dirty="0"/>
            </a:br>
            <a:r>
              <a:rPr lang="en-US" dirty="0" smtClean="0"/>
              <a:t>Sept 20,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2A8AFA-7B74-4F76-8C69-1CB4078FFF96}" type="slidenum">
              <a:rPr lang="en-US"/>
              <a:pPr/>
              <a:t>5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Factors to Success</a:t>
            </a: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371600"/>
            <a:ext cx="7086600" cy="4525963"/>
          </a:xfrm>
        </p:spPr>
        <p:txBody>
          <a:bodyPr/>
          <a:lstStyle/>
          <a:p>
            <a:r>
              <a:rPr lang="en-US" sz="2400" b="1" dirty="0" smtClean="0"/>
              <a:t>Enabling legislation:</a:t>
            </a:r>
            <a:endParaRPr lang="en-US" sz="2400" b="1" dirty="0"/>
          </a:p>
          <a:p>
            <a:pPr lvl="1"/>
            <a:r>
              <a:rPr lang="en-US" sz="2000" dirty="0"/>
              <a:t>State Senate Bill 6088 was passed by the 2003 Legislature to mandate </a:t>
            </a:r>
            <a:r>
              <a:rPr lang="en-US" sz="2000" dirty="0" smtClean="0"/>
              <a:t>an </a:t>
            </a:r>
            <a:r>
              <a:rPr lang="en-US" sz="2000" dirty="0"/>
              <a:t>evidence-based Preferred Drug List for state agencies purchasing drugs for Washington </a:t>
            </a:r>
            <a:r>
              <a:rPr lang="en-US" sz="2000" dirty="0" smtClean="0"/>
              <a:t>residents and the </a:t>
            </a:r>
            <a:r>
              <a:rPr lang="en-US" sz="2000" dirty="0"/>
              <a:t>formation of a P&amp;T Committee </a:t>
            </a:r>
            <a:endParaRPr lang="en-US" sz="1600" dirty="0" smtClean="0"/>
          </a:p>
          <a:p>
            <a:r>
              <a:rPr lang="en-US" sz="2400" b="1" dirty="0" smtClean="0"/>
              <a:t>Credible research: </a:t>
            </a:r>
            <a:r>
              <a:rPr lang="en-US" sz="2400" dirty="0" smtClean="0"/>
              <a:t>OHSU EPC and the Drug Effectiveness Project </a:t>
            </a:r>
          </a:p>
          <a:p>
            <a:r>
              <a:rPr lang="en-US" sz="2400" b="1" dirty="0" smtClean="0"/>
              <a:t>Continuing education: </a:t>
            </a:r>
            <a:r>
              <a:rPr lang="en-US" sz="2400" dirty="0" smtClean="0"/>
              <a:t>Delfini Group LLC conduct annual training to state agency decision makers and P&amp;T Committee members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Siri Childs, Pharm D</a:t>
            </a:r>
          </a:p>
          <a:p>
            <a:r>
              <a:rPr lang="en-US" dirty="0"/>
              <a:t>Pharmacy </a:t>
            </a:r>
            <a:r>
              <a:rPr lang="en-US" dirty="0" smtClean="0"/>
              <a:t> Administrator (Formerly)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Health and Recovery Services </a:t>
            </a:r>
            <a:r>
              <a:rPr lang="en-US" dirty="0"/>
              <a:t>Administration</a:t>
            </a:r>
          </a:p>
          <a:p>
            <a:r>
              <a:rPr lang="en-US" dirty="0"/>
              <a:t>Washington State Department of Social and Health Services</a:t>
            </a:r>
            <a:br>
              <a:rPr lang="en-US" dirty="0"/>
            </a:br>
            <a:r>
              <a:rPr lang="en-US" dirty="0" smtClean="0"/>
              <a:t>Sept 20,2011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14F5AE-5D6A-4EFD-9DA7-A6B1C5F3D58F}" type="slidenum">
              <a:rPr lang="en-US"/>
              <a:pPr/>
              <a:t>6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Successes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524000"/>
            <a:ext cx="7239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b="1" dirty="0" smtClean="0"/>
              <a:t>Financial:</a:t>
            </a:r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Preferred </a:t>
            </a:r>
            <a:r>
              <a:rPr lang="en-US" sz="2000" b="1" dirty="0"/>
              <a:t>drugs:</a:t>
            </a:r>
            <a:r>
              <a:rPr lang="en-US" sz="2000" dirty="0"/>
              <a:t> </a:t>
            </a:r>
            <a:r>
              <a:rPr lang="en-US" sz="2000" dirty="0" smtClean="0"/>
              <a:t>Savings estimated at $46million/year</a:t>
            </a:r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Supplemental rebates:</a:t>
            </a:r>
            <a:r>
              <a:rPr lang="en-US" sz="2000" dirty="0" smtClean="0"/>
              <a:t> Savings estimated at $6.6 million/year</a:t>
            </a:r>
            <a:endParaRPr lang="en-US" sz="2400" dirty="0" smtClean="0"/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Pharmacy spend as a percent of Medicaid spend:</a:t>
            </a:r>
            <a:r>
              <a:rPr lang="en-US" sz="2000" dirty="0" smtClean="0"/>
              <a:t> Dropped 3.4% from FY 2005 to FY 2008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Drug Utilization Review:  </a:t>
            </a:r>
            <a:r>
              <a:rPr lang="en-US" sz="2000" dirty="0" smtClean="0"/>
              <a:t>Savings estimated at $24 million per year from targeted drug initiatives in the prior authorization program</a:t>
            </a:r>
          </a:p>
          <a:p>
            <a:pPr lvl="1">
              <a:lnSpc>
                <a:spcPct val="80000"/>
              </a:lnSpc>
              <a:buNone/>
            </a:pPr>
            <a:endParaRPr lang="en-US" sz="2000" dirty="0" smtClean="0"/>
          </a:p>
          <a:p>
            <a:pPr>
              <a:lnSpc>
                <a:spcPct val="80000"/>
              </a:lnSpc>
            </a:pPr>
            <a:r>
              <a:rPr lang="en-US" sz="2400" b="1" dirty="0" smtClean="0"/>
              <a:t>Clinical:</a:t>
            </a:r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Vioxx: </a:t>
            </a:r>
            <a:r>
              <a:rPr lang="en-US" sz="2000" dirty="0" smtClean="0"/>
              <a:t>Evidence showed safety concerns; </a:t>
            </a:r>
            <a:r>
              <a:rPr lang="en-US" sz="2000" smtClean="0"/>
              <a:t>COX IIs not </a:t>
            </a:r>
            <a:r>
              <a:rPr lang="en-US" sz="2000" dirty="0" smtClean="0"/>
              <a:t>any more safe than older less expensive NSAIDS</a:t>
            </a:r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Gabapentin: </a:t>
            </a:r>
            <a:r>
              <a:rPr lang="en-US" sz="2000" dirty="0" smtClean="0"/>
              <a:t>Evidence showed less efficacy than placebo for bipolar disorder</a:t>
            </a:r>
          </a:p>
          <a:p>
            <a:pPr lvl="1">
              <a:lnSpc>
                <a:spcPct val="80000"/>
              </a:lnSpc>
            </a:pPr>
            <a:r>
              <a:rPr lang="en-US" sz="2000" b="1" dirty="0" smtClean="0"/>
              <a:t>ACEI vs ARBs:  </a:t>
            </a:r>
            <a:r>
              <a:rPr lang="en-US" sz="2000" dirty="0" smtClean="0"/>
              <a:t>Evidence showed similar efficacy and safety at lower cost for ACEI; ARBs dropped from PDL</a:t>
            </a:r>
            <a:endParaRPr lang="en-US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b="1" dirty="0"/>
              <a:t>	</a:t>
            </a:r>
            <a:endParaRPr lang="en-US" sz="2400" b="1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Siri Childs, Pharm D</a:t>
            </a:r>
          </a:p>
          <a:p>
            <a:r>
              <a:rPr lang="en-US" dirty="0" smtClean="0"/>
              <a:t>Pharmacy Administrator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Health and Recovery Services </a:t>
            </a:r>
            <a:r>
              <a:rPr lang="en-US" dirty="0"/>
              <a:t>Administration</a:t>
            </a:r>
          </a:p>
          <a:p>
            <a:r>
              <a:rPr lang="en-US" dirty="0"/>
              <a:t>Washington State Department of Social and Health Services</a:t>
            </a:r>
            <a:br>
              <a:rPr lang="en-US" dirty="0"/>
            </a:br>
            <a:r>
              <a:rPr lang="en-US" dirty="0" smtClean="0"/>
              <a:t>Sept 20,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8C9D50-1434-4ABE-9258-C76AD9981B28}" type="slidenum">
              <a:rPr lang="en-US"/>
              <a:pPr/>
              <a:t>7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 smtClean="0"/>
              <a:t>Initial prescriber resistance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Drug manufacturers’ objections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Lack of useful studies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State budget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Oregon Health Science University EPC: </a:t>
            </a:r>
            <a:r>
              <a:rPr lang="en-US" sz="2400" dirty="0" smtClean="0">
                <a:hlinkClick r:id="rId2"/>
              </a:rPr>
              <a:t>EPC@OHSU.edu</a:t>
            </a:r>
            <a:r>
              <a:rPr lang="en-US" sz="2400" dirty="0" smtClean="0"/>
              <a:t>, Marian </a:t>
            </a:r>
            <a:r>
              <a:rPr lang="en-US" sz="2400" dirty="0" err="1" smtClean="0"/>
              <a:t>McDonagh</a:t>
            </a:r>
            <a:r>
              <a:rPr lang="en-US" sz="2400" dirty="0" smtClean="0"/>
              <a:t>, Pharm D,  </a:t>
            </a:r>
            <a:r>
              <a:rPr lang="en-US" sz="2400" dirty="0" smtClean="0">
                <a:hlinkClick r:id="rId3"/>
              </a:rPr>
              <a:t>mcdonagh@ohsu.edu</a:t>
            </a:r>
            <a:r>
              <a:rPr lang="en-US" sz="2400" dirty="0" smtClean="0"/>
              <a:t>, (503) 494-6487 </a:t>
            </a:r>
          </a:p>
          <a:p>
            <a:r>
              <a:rPr lang="en-US" sz="2400" dirty="0" smtClean="0"/>
              <a:t>Drug Effectiveness Review Project: </a:t>
            </a:r>
            <a:r>
              <a:rPr lang="en-US" sz="2400" dirty="0" smtClean="0">
                <a:hlinkClick r:id="rId4"/>
              </a:rPr>
              <a:t>Centerebp@OHSU.edu</a:t>
            </a:r>
            <a:r>
              <a:rPr lang="en-US" sz="2400" dirty="0" smtClean="0"/>
              <a:t>, Alison Little, MD, </a:t>
            </a:r>
            <a:r>
              <a:rPr lang="en-US" sz="2400" dirty="0" smtClean="0">
                <a:hlinkClick r:id="rId5"/>
              </a:rPr>
              <a:t>littleal@ohsu.edu</a:t>
            </a:r>
            <a:r>
              <a:rPr lang="en-US" sz="2400" dirty="0" smtClean="0"/>
              <a:t>, (503) 494-7239    </a:t>
            </a:r>
          </a:p>
          <a:p>
            <a:r>
              <a:rPr lang="en-US" sz="2400" dirty="0" smtClean="0"/>
              <a:t>Delfini Group LLC</a:t>
            </a:r>
            <a:r>
              <a:rPr lang="en-US" sz="2400" smtClean="0"/>
              <a:t>: </a:t>
            </a:r>
            <a:r>
              <a:rPr lang="en-US" sz="2400" smtClean="0">
                <a:hlinkClick r:id="rId6"/>
              </a:rPr>
              <a:t>Delfini@delfini.org</a:t>
            </a:r>
            <a:r>
              <a:rPr lang="en-US" sz="2400" dirty="0" smtClean="0"/>
              <a:t>, Michael Stuart, MD or Sheri Strite</a:t>
            </a:r>
          </a:p>
          <a:p>
            <a:r>
              <a:rPr lang="en-US" sz="2400" dirty="0" smtClean="0"/>
              <a:t>WA Medicaid Drug Program: </a:t>
            </a:r>
            <a:r>
              <a:rPr lang="en-US" sz="2400" dirty="0" smtClean="0">
                <a:hlinkClick r:id="rId7"/>
              </a:rPr>
              <a:t>http://hrsa.dshs.wa.gov/pharmacy</a:t>
            </a:r>
            <a:r>
              <a:rPr lang="en-US" sz="2400" dirty="0" smtClean="0"/>
              <a:t>, Charles Agte, </a:t>
            </a:r>
            <a:r>
              <a:rPr lang="en-US" sz="2400" dirty="0" smtClean="0">
                <a:hlinkClick r:id="rId8"/>
              </a:rPr>
              <a:t>agtecd@dshs.wa.gov</a:t>
            </a:r>
            <a:r>
              <a:rPr lang="en-US" sz="2400" dirty="0" smtClean="0"/>
              <a:t>, (360) 725-1301</a:t>
            </a:r>
          </a:p>
          <a:p>
            <a:endParaRPr lang="en-US" sz="2400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Siri Childs, Pharm D</a:t>
            </a:r>
          </a:p>
          <a:p>
            <a:r>
              <a:rPr lang="en-US" dirty="0" smtClean="0"/>
              <a:t>Pharmacy  Administrator (Formerly) </a:t>
            </a:r>
            <a:br>
              <a:rPr lang="en-US" dirty="0" smtClean="0"/>
            </a:br>
            <a:r>
              <a:rPr lang="en-US" dirty="0" smtClean="0"/>
              <a:t>Health and Recovery Services Administration</a:t>
            </a:r>
          </a:p>
          <a:p>
            <a:r>
              <a:rPr lang="en-US" dirty="0" smtClean="0"/>
              <a:t>Washington State Department of Social and Health Services</a:t>
            </a:r>
            <a:br>
              <a:rPr lang="en-US" dirty="0" smtClean="0"/>
            </a:br>
            <a:r>
              <a:rPr lang="en-US" dirty="0" smtClean="0"/>
              <a:t>Sept 20,2011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786741-59E6-4806-81CD-0E05B8310EA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For more information:</a:t>
            </a:r>
          </a:p>
          <a:p>
            <a:pPr lvl="2" algn="ctr">
              <a:buNone/>
            </a:pPr>
            <a:r>
              <a:rPr lang="en-US" sz="2800" b="1" dirty="0" smtClean="0"/>
              <a:t>Siri Childs, Pharm D</a:t>
            </a:r>
          </a:p>
          <a:p>
            <a:pPr lvl="1" algn="ctr">
              <a:buNone/>
            </a:pPr>
            <a:r>
              <a:rPr lang="en-US" b="1" dirty="0" smtClean="0">
                <a:hlinkClick r:id="rId2"/>
              </a:rPr>
              <a:t>PharmD1@comcast.net</a:t>
            </a:r>
            <a:endParaRPr lang="en-US" b="1" dirty="0" smtClean="0"/>
          </a:p>
          <a:p>
            <a:pPr lvl="1" algn="ctr">
              <a:buNone/>
            </a:pPr>
            <a:r>
              <a:rPr lang="en-US" b="1" dirty="0" smtClean="0"/>
              <a:t>(360) 866-0251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Siri Childs, Pharm D</a:t>
            </a:r>
          </a:p>
          <a:p>
            <a:r>
              <a:rPr lang="en-US" dirty="0" err="1" smtClean="0"/>
              <a:t>PharmacyAdministrator</a:t>
            </a:r>
            <a:r>
              <a:rPr lang="en-US" dirty="0" smtClean="0"/>
              <a:t> (Formerly) </a:t>
            </a:r>
            <a:br>
              <a:rPr lang="en-US" dirty="0" smtClean="0"/>
            </a:br>
            <a:r>
              <a:rPr lang="en-US" dirty="0" smtClean="0"/>
              <a:t>Health and </a:t>
            </a:r>
            <a:r>
              <a:rPr lang="en-US" dirty="0" err="1" smtClean="0"/>
              <a:t>Reoovery</a:t>
            </a:r>
            <a:r>
              <a:rPr lang="en-US" dirty="0" smtClean="0"/>
              <a:t> Services Administration</a:t>
            </a:r>
          </a:p>
          <a:p>
            <a:r>
              <a:rPr lang="en-US" dirty="0" smtClean="0"/>
              <a:t>Washington State Department of Social and Health Services</a:t>
            </a:r>
            <a:br>
              <a:rPr lang="en-US" dirty="0" smtClean="0"/>
            </a:br>
            <a:r>
              <a:rPr lang="en-US" dirty="0" smtClean="0"/>
              <a:t>Sept 20,2011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786741-59E6-4806-81CD-0E05B8310EA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599</Words>
  <Application>Microsoft Macintosh PowerPoint</Application>
  <PresentationFormat>On-screen Show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Washington’s Prescription Drug Program        Using systematic reviews to make policy decisions  in the effort to contain prescription drug expenditures </vt:lpstr>
      <vt:lpstr>The background</vt:lpstr>
      <vt:lpstr>How it worked</vt:lpstr>
      <vt:lpstr> Education</vt:lpstr>
      <vt:lpstr>Key Factors to Success</vt:lpstr>
      <vt:lpstr>Successes</vt:lpstr>
      <vt:lpstr>Obstacles</vt:lpstr>
      <vt:lpstr>Contacts</vt:lpstr>
      <vt:lpstr>Questions?</vt:lpstr>
    </vt:vector>
  </TitlesOfParts>
  <Company>State of Washington, DSHS MAA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Washington’s Prescription Drug Project      for Medicaid, State Prescriptions, and Worker Compensation</dc:title>
  <dc:creator>stevejh</dc:creator>
  <cp:lastModifiedBy>Vanessa Graham</cp:lastModifiedBy>
  <cp:revision>91</cp:revision>
  <dcterms:created xsi:type="dcterms:W3CDTF">2004-06-08T03:44:16Z</dcterms:created>
  <dcterms:modified xsi:type="dcterms:W3CDTF">2011-10-20T21:13:01Z</dcterms:modified>
</cp:coreProperties>
</file>