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3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336" r:id="rId3"/>
    <p:sldId id="376" r:id="rId4"/>
    <p:sldId id="385" r:id="rId5"/>
    <p:sldId id="386" r:id="rId6"/>
    <p:sldId id="377" r:id="rId7"/>
    <p:sldId id="353" r:id="rId8"/>
    <p:sldId id="384" r:id="rId9"/>
    <p:sldId id="380" r:id="rId10"/>
    <p:sldId id="381" r:id="rId11"/>
    <p:sldId id="383" r:id="rId12"/>
    <p:sldId id="362" r:id="rId1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FFFF99"/>
    <a:srgbClr val="FF0000"/>
    <a:srgbClr val="FFCC66"/>
    <a:srgbClr val="FF9966"/>
    <a:srgbClr val="FF7C80"/>
    <a:srgbClr val="FF6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100" d="100"/>
          <a:sy n="100" d="100"/>
        </p:scale>
        <p:origin x="-992" y="-7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43675" y="8896350"/>
            <a:ext cx="395288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spAutoFit/>
          </a:bodyPr>
          <a:lstStyle/>
          <a:p>
            <a:pPr algn="r" defTabSz="931863"/>
            <a:fld id="{EDB32D82-6802-EE42-9429-021AE62649BD}" type="slidenum">
              <a:rPr lang="en-US" sz="1400"/>
              <a:pPr algn="r" defTabSz="931863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918386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202" tIns="45291" rIns="92202" bIns="452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87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42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43675" y="8896350"/>
            <a:ext cx="395288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202" tIns="45291" rIns="92202" bIns="45291" anchor="ctr">
            <a:spAutoFit/>
          </a:bodyPr>
          <a:lstStyle/>
          <a:p>
            <a:pPr algn="r" defTabSz="931863"/>
            <a:fld id="{69188111-0E3B-CC48-9F07-CACF75CB08A2}" type="slidenum">
              <a:rPr lang="en-US" sz="1400"/>
              <a:pPr algn="r" defTabSz="931863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597394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2" tIns="46586" rIns="93172" bIns="46586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1C33E50-C8C6-674A-9A8C-3A803C8F6196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2" tIns="46586" rIns="93172" bIns="46586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010D4500-49E1-5D47-BCEE-71AFC0DBB37D}" type="slidenum">
              <a:rPr lang="en-US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 userDrawn="1"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1" name="Photo Editor Photo" r:id="rId3" imgW="6400000" imgH="1514686" progId="MSPhotoEd.3">
                  <p:embed/>
                </p:oleObj>
              </mc:Choice>
              <mc:Fallback>
                <p:oleObj name="Photo Editor Photo" r:id="rId3" imgW="6400000" imgH="151468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  <p:extLst>
      <p:ext uri="{BB962C8B-B14F-4D97-AF65-F5344CB8AC3E}">
        <p14:creationId xmlns:p14="http://schemas.microsoft.com/office/powerpoint/2010/main" val="13233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9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84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27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051388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76400"/>
            <a:ext cx="3919538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1538" y="1676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200400"/>
            <a:ext cx="3919538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1538" y="3200400"/>
            <a:ext cx="3921125" cy="137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52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9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4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833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7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88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703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998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vmlDrawing" Target="../drawings/vmlDrawing1.vml"/><Relationship Id="rId18" Type="http://schemas.openxmlformats.org/officeDocument/2006/relationships/oleObject" Target="../embeddings/oleObject1.bin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 userDrawn="1"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hoto Editor Photo" r:id="rId18" imgW="3486637" imgH="1638529" progId="MSPhotoEd.3">
                  <p:embed/>
                </p:oleObj>
              </mc:Choice>
              <mc:Fallback>
                <p:oleObj name="Photo Editor Photo" r:id="rId18" imgW="3486637" imgH="1638529" progId="MSPhotoEd.3">
                  <p:embed/>
                  <p:pic>
                    <p:nvPicPr>
                      <p:cNvPr id="0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886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  <p:sldLayoutId id="2147483885" r:id="rId15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" TargetMode="External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hrq.gov/qual/qrdr10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hlink"/>
                </a:solidFill>
                <a:latin typeface="Arial" charset="0"/>
              </a:rPr>
              <a:t>Reducing  Health Disparities Through Research &amp; Translation Programs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338" y="3962400"/>
            <a:ext cx="7993062" cy="27432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chemeClr val="tx1"/>
                </a:solidFill>
                <a:ea typeface="+mn-ea"/>
              </a:rPr>
              <a:t> Francis D. Chesley, Jr., M.D.</a:t>
            </a:r>
          </a:p>
          <a:p>
            <a:pPr>
              <a:defRPr/>
            </a:pPr>
            <a:r>
              <a:rPr lang="en-US" sz="2400" dirty="0" smtClean="0">
                <a:solidFill>
                  <a:schemeClr val="tx1"/>
                </a:solidFill>
                <a:ea typeface="+mn-ea"/>
              </a:rPr>
              <a:t>Director, Office of Extramural Research, Education, &amp; Priority Populations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1"/>
                </a:solidFill>
                <a:ea typeface="+mn-ea"/>
              </a:rPr>
              <a:t>Agency for Healthcare Research and Quality</a:t>
            </a:r>
          </a:p>
          <a:p>
            <a:pPr>
              <a:defRPr/>
            </a:pPr>
            <a:endParaRPr lang="en-US" sz="1400" dirty="0" smtClean="0">
              <a:ea typeface="+mn-ea"/>
            </a:endParaRPr>
          </a:p>
          <a:p>
            <a:pPr>
              <a:defRPr/>
            </a:pPr>
            <a:r>
              <a:rPr lang="en-US" sz="2000" dirty="0" smtClean="0">
                <a:ea typeface="+mn-ea"/>
              </a:rPr>
              <a:t>AHRQ Annual Meeting</a:t>
            </a:r>
          </a:p>
          <a:p>
            <a:pPr>
              <a:defRPr/>
            </a:pPr>
            <a:r>
              <a:rPr lang="en-US" sz="2000" dirty="0" smtClean="0">
                <a:ea typeface="+mn-ea"/>
              </a:rPr>
              <a:t>September 20, 2011</a:t>
            </a:r>
            <a:endParaRPr lang="en-US" sz="2000" dirty="0" smtClean="0">
              <a:solidFill>
                <a:schemeClr val="tx1"/>
              </a:solidFill>
              <a:ea typeface="+mn-ea"/>
            </a:endParaRPr>
          </a:p>
          <a:p>
            <a:pPr>
              <a:defRPr/>
            </a:pPr>
            <a:endParaRPr lang="en-US" sz="1200" dirty="0" smtClean="0">
              <a:solidFill>
                <a:schemeClr val="tx1"/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ACA and Disparities Research 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</a:rPr>
              <a:t>New Office of Minority Health at AHRQ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</a:rPr>
              <a:t>Patient-centered Outcomes Research Institute</a:t>
            </a:r>
          </a:p>
          <a:p>
            <a:pPr lvl="1">
              <a:defRPr/>
            </a:pPr>
            <a:r>
              <a:rPr lang="en-US" dirty="0" smtClean="0"/>
              <a:t>Comparative effectiveness research</a:t>
            </a:r>
          </a:p>
          <a:p>
            <a:pPr lvl="1">
              <a:defRPr/>
            </a:pPr>
            <a:r>
              <a:rPr lang="en-US" dirty="0" smtClean="0"/>
              <a:t>Research funding (peer review &amp; public comment required)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</a:rPr>
              <a:t>Requires a focus on racial and ethnic minorities, gender, age, and health disparities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/>
                </a:solidFill>
              </a:rPr>
              <a:t>AHRQ funding: $8M in FY11, $24M in FY12</a:t>
            </a:r>
            <a:endParaRPr lang="en-US" dirty="0" smtClean="0"/>
          </a:p>
          <a:p>
            <a:pPr>
              <a:buFont typeface="Wingdings" pitchFamily="2" charset="2"/>
              <a:buChar char="n"/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ACA Provisions and AHRQ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New Office of Minority Health at AHRQ</a:t>
            </a:r>
          </a:p>
          <a:p>
            <a:pPr lvl="1"/>
            <a:r>
              <a:rPr lang="en-US" sz="2400">
                <a:latin typeface="Arial" charset="0"/>
              </a:rPr>
              <a:t>AHRQ Action Plan linked to HHS Action Plan to Reduce Disparities</a:t>
            </a:r>
          </a:p>
          <a:p>
            <a:pPr lvl="1"/>
            <a:r>
              <a:rPr lang="en-US" sz="2400">
                <a:latin typeface="Arial" charset="0"/>
              </a:rPr>
              <a:t>Sets specific objectives and expectations and requires accountability</a:t>
            </a:r>
          </a:p>
          <a:p>
            <a:r>
              <a:rPr lang="en-US">
                <a:latin typeface="Arial" charset="0"/>
              </a:rPr>
              <a:t>Specific Research Priorities</a:t>
            </a:r>
          </a:p>
          <a:p>
            <a:pPr lvl="1"/>
            <a:r>
              <a:rPr lang="en-US" sz="2400">
                <a:latin typeface="Arial" charset="0"/>
              </a:rPr>
              <a:t>Research Centers for Excellence in Clinical Preventive Services (RFA-HS-11-005) – </a:t>
            </a:r>
            <a:r>
              <a:rPr lang="en-US" sz="2400">
                <a:solidFill>
                  <a:srgbClr val="FFFF00"/>
                </a:solidFill>
                <a:latin typeface="Arial" charset="0"/>
              </a:rPr>
              <a:t>Health Equity Research Center of Excellence</a:t>
            </a:r>
          </a:p>
          <a:p>
            <a:pPr lvl="1"/>
            <a:r>
              <a:rPr lang="en-US" sz="2400">
                <a:latin typeface="Arial" charset="0"/>
              </a:rPr>
              <a:t>Research on Health Issues for Minority Women (NOT-HS-11-013)</a:t>
            </a:r>
          </a:p>
          <a:p>
            <a:endParaRPr lang="en-US">
              <a:latin typeface="Arial" charset="0"/>
            </a:endParaRPr>
          </a:p>
          <a:p>
            <a:pPr lvl="1">
              <a:buFontTx/>
              <a:buNone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Thank You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5791200"/>
            <a:ext cx="3919538" cy="2895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2"/>
                </a:solidFill>
                <a:latin typeface="Arial" charset="0"/>
                <a:cs typeface="ＭＳ Ｐゴシック" charset="0"/>
                <a:hlinkClick r:id="rId3"/>
              </a:rPr>
              <a:t>http://www.ahrq.gov</a:t>
            </a:r>
            <a:endParaRPr lang="en-US" b="1" dirty="0">
              <a:solidFill>
                <a:schemeClr val="tx2"/>
              </a:solidFill>
              <a:latin typeface="Arial" charset="0"/>
              <a:cs typeface="ＭＳ Ｐゴシック" charset="0"/>
            </a:endParaRP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48768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en-US" b="1" dirty="0">
                <a:latin typeface="Arial" charset="0"/>
                <a:cs typeface="ＭＳ Ｐゴシック" charset="0"/>
              </a:rPr>
              <a:t>AHRQ Mission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Arial" charset="0"/>
                <a:cs typeface="ＭＳ Ｐゴシック" charset="0"/>
              </a:rPr>
              <a:t>To improve the quality, safety, efficiency, and effectiveness of health care for all Americans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b="1" dirty="0">
                <a:latin typeface="Arial" charset="0"/>
                <a:cs typeface="ＭＳ Ｐゴシック" charset="0"/>
              </a:rPr>
              <a:t>AHRQ Vision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en-US" dirty="0">
                <a:latin typeface="Arial" charset="0"/>
                <a:cs typeface="ＭＳ Ｐゴシック" charset="0"/>
              </a:rPr>
              <a:t>As a result of AHRQ's efforts, American health care will provide services of the highest quality, with the best possible outcomes, at the lowest cost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5365" name="Picture 5" descr="puzzl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28800"/>
            <a:ext cx="2900363" cy="3810000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 descr="AHRQ Priorities diagram"/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966304"/>
              </p:ext>
            </p:extLst>
          </p:nvPr>
        </p:nvGraphicFramePr>
        <p:xfrm>
          <a:off x="0" y="762000"/>
          <a:ext cx="9372600" cy="614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hart" r:id="rId4" imgW="7620000" imgH="6239053" progId="MSGraph.Chart.8">
                  <p:embed followColorScheme="full"/>
                </p:oleObj>
              </mc:Choice>
              <mc:Fallback>
                <p:oleObj name="Chart" r:id="rId4" imgW="7620000" imgH="6239053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2000"/>
                        <a:ext cx="9372600" cy="614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>
                        <a:outerShdw blurRad="63500" dist="117088" dir="2436078" algn="ctr" rotWithShape="0">
                          <a:srgbClr val="080808">
                            <a:alpha val="50000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AHRQ Priorities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857875" y="2514600"/>
            <a:ext cx="1914525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Effective Health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Care Program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2514600" y="4573588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Medical Expenditure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Panel Surveys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847850" y="2566988"/>
            <a:ext cx="19812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Ambulatory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 Safety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3425825" y="1728788"/>
            <a:ext cx="2286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</a:t>
            </a: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Safety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835400" y="2152650"/>
            <a:ext cx="15240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Health IT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Patient Safety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Organizations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New Patient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Safety Grants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5486400" y="2971800"/>
            <a:ext cx="3048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Comparative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Effectiveness Reviews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Comparative Effectiveness Research 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Clear Findings for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Multiple Audiences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600575" y="5143500"/>
            <a:ext cx="35052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Quality &amp; Cost-Effectiveness, e.g.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Prevention and Pharmaceutical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Outcomes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U.S. Preventive Services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Task Force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 MRSA/HAIs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219325" y="5141913"/>
            <a:ext cx="2576513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54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 Visit-Level Information on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 Medical Expenditures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 Annual Quality &amp;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 Disparities Reports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457325" y="3133725"/>
            <a:ext cx="274320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5425" indent="-2254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Safety &amp; Quality Measures,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Drug Management and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Patient-Centered Care</a:t>
            </a:r>
          </a:p>
          <a:p>
            <a:pPr>
              <a:spcBef>
                <a:spcPct val="10000"/>
              </a:spcBef>
              <a:buClr>
                <a:schemeClr val="tx2"/>
              </a:buClr>
              <a:buSzPct val="120000"/>
              <a:buFont typeface="Wingdings" charset="0"/>
              <a:buChar char="Ø"/>
            </a:pPr>
            <a:r>
              <a:rPr lang="en-US" sz="1400">
                <a:latin typeface="Arial" charset="0"/>
              </a:rPr>
              <a:t>Patient Safety Improvement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Corps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4833938" y="4572000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Other Research &amp; Dissemination Activities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Health &amp; Health Care Disparities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>
                <a:latin typeface="Arial" charset="0"/>
              </a:rPr>
              <a:t>Disparities: a meaningful difference between population groups in access or quality of care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Arial" charset="0"/>
              </a:rPr>
              <a:t>Racial and ethnic disparities in health and health care are well documents &amp; and worsening in some cases</a:t>
            </a:r>
          </a:p>
          <a:p>
            <a:pPr lvl="1">
              <a:lnSpc>
                <a:spcPct val="80000"/>
              </a:lnSpc>
            </a:pPr>
            <a:r>
              <a:rPr lang="en-US">
                <a:latin typeface="Arial" charset="0"/>
              </a:rPr>
              <a:t>Life expectancy</a:t>
            </a:r>
          </a:p>
          <a:p>
            <a:pPr lvl="1">
              <a:lnSpc>
                <a:spcPct val="80000"/>
              </a:lnSpc>
            </a:pPr>
            <a:r>
              <a:rPr lang="en-US">
                <a:latin typeface="Arial" charset="0"/>
              </a:rPr>
              <a:t>Infant mortality</a:t>
            </a:r>
          </a:p>
          <a:p>
            <a:pPr lvl="1">
              <a:lnSpc>
                <a:spcPct val="80000"/>
              </a:lnSpc>
            </a:pPr>
            <a:r>
              <a:rPr lang="en-US">
                <a:latin typeface="Arial" charset="0"/>
              </a:rPr>
              <a:t>Chronic diseases</a:t>
            </a:r>
          </a:p>
          <a:p>
            <a:pPr lvl="1">
              <a:lnSpc>
                <a:spcPct val="80000"/>
              </a:lnSpc>
            </a:pPr>
            <a:r>
              <a:rPr lang="en-US">
                <a:latin typeface="Arial" charset="0"/>
              </a:rPr>
              <a:t>Quality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Arial" charset="0"/>
              </a:rPr>
              <a:t>The US population continues to become more diverse (54% of US population by 2050)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Arial" charset="0"/>
              </a:rPr>
              <a:t>We know enough to act now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55738" y="304800"/>
            <a:ext cx="6697662" cy="8763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New: 2010 National Healthcare Quality and Disparities Reports</a:t>
            </a:r>
          </a:p>
        </p:txBody>
      </p:sp>
      <p:sp>
        <p:nvSpPr>
          <p:cNvPr id="497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5410200" cy="45720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600" dirty="0">
                <a:latin typeface="Arial" charset="0"/>
              </a:rPr>
              <a:t>Overall, improvement in the quality of care remains suboptimal and access to care is not improving</a:t>
            </a:r>
          </a:p>
          <a:p>
            <a:pPr>
              <a:lnSpc>
                <a:spcPct val="95000"/>
              </a:lnSpc>
            </a:pPr>
            <a:r>
              <a:rPr lang="en-US" sz="2600" dirty="0">
                <a:latin typeface="Arial" charset="0"/>
              </a:rPr>
              <a:t>Few disparities in quality are getting smaller and almost no disparities in access are getting smaller</a:t>
            </a:r>
          </a:p>
          <a:p>
            <a:pPr>
              <a:lnSpc>
                <a:spcPct val="95000"/>
              </a:lnSpc>
            </a:pPr>
            <a:r>
              <a:rPr lang="en-US" sz="2600" dirty="0">
                <a:latin typeface="Arial" charset="0"/>
              </a:rPr>
              <a:t>Quality of care varies not only across types of care but also across parts of the </a:t>
            </a:r>
            <a:r>
              <a:rPr lang="en-US" sz="2600" dirty="0" smtClean="0">
                <a:latin typeface="Arial" charset="0"/>
              </a:rPr>
              <a:t>country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US" sz="1800" b="1" dirty="0" smtClean="0">
                <a:solidFill>
                  <a:schemeClr val="tx2"/>
                </a:solidFill>
                <a:latin typeface="Times New Roman" pitchFamily="18" charset="0"/>
                <a:ea typeface="ＭＳ Ｐゴシック" charset="-128"/>
                <a:hlinkClick r:id="rId2"/>
              </a:rPr>
              <a:t>http://www.ahrq.gov/qual/qrdr10.htm</a:t>
            </a:r>
            <a:endParaRPr lang="en-US" sz="1800" dirty="0">
              <a:latin typeface="Arial" charset="0"/>
            </a:endParaRPr>
          </a:p>
        </p:txBody>
      </p:sp>
      <p:grpSp>
        <p:nvGrpSpPr>
          <p:cNvPr id="2" name="Group 1" descr="2010 National Healthcare Disparities report covers"/>
          <p:cNvGrpSpPr/>
          <p:nvPr/>
        </p:nvGrpSpPr>
        <p:grpSpPr>
          <a:xfrm>
            <a:off x="6015038" y="1981200"/>
            <a:ext cx="2908300" cy="4343400"/>
            <a:chOff x="6015038" y="1981200"/>
            <a:chExt cx="2908300" cy="4343400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5038" y="1981200"/>
              <a:ext cx="2290762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9400" y="3352800"/>
              <a:ext cx="2293938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457200" y="1428750"/>
            <a:ext cx="7848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1" i="1"/>
              <a:t>Reports Indicate that Quality Is Improving, but at a Slow Pace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2010 National Healthcare Disparities Report</a:t>
            </a:r>
            <a:r>
              <a:rPr lang="en-US" sz="3600" dirty="0">
                <a:latin typeface="Arial" charset="0"/>
              </a:rPr>
              <a:t> 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33800" y="2209800"/>
            <a:ext cx="4868863" cy="42672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sz="2300">
                <a:latin typeface="Arial" charset="0"/>
              </a:rPr>
              <a:t>Hispanics received worse care than non-Hispanic Whites for about 60% of core measures</a:t>
            </a:r>
          </a:p>
          <a:p>
            <a:pPr>
              <a:lnSpc>
                <a:spcPct val="85000"/>
              </a:lnSpc>
            </a:pPr>
            <a:r>
              <a:rPr lang="en-US" sz="2300">
                <a:latin typeface="Arial" charset="0"/>
              </a:rPr>
              <a:t>Blacks, American Indians and Alaska Natives received worse care than Whites for about 40% of core measures</a:t>
            </a:r>
          </a:p>
          <a:p>
            <a:pPr>
              <a:lnSpc>
                <a:spcPct val="85000"/>
              </a:lnSpc>
            </a:pPr>
            <a:r>
              <a:rPr lang="en-US" sz="2300">
                <a:latin typeface="Arial" charset="0"/>
              </a:rPr>
              <a:t>Asians received worse care than Whites for about 20% of core measures</a:t>
            </a:r>
          </a:p>
          <a:p>
            <a:pPr>
              <a:lnSpc>
                <a:spcPct val="85000"/>
              </a:lnSpc>
            </a:pPr>
            <a:r>
              <a:rPr lang="en-US" sz="2300">
                <a:latin typeface="Arial" charset="0"/>
              </a:rPr>
              <a:t>Poor people received worse care than high-income people for about 80% of core measures</a:t>
            </a:r>
          </a:p>
        </p:txBody>
      </p:sp>
      <p:pic>
        <p:nvPicPr>
          <p:cNvPr id="8196" name="Picture 4" descr="2010 National Healthcare Disparities report 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286000"/>
            <a:ext cx="3176587" cy="4114800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1463" name="Text Box 7"/>
          <p:cNvSpPr txBox="1">
            <a:spLocks noChangeArrowheads="1"/>
          </p:cNvSpPr>
          <p:nvPr/>
        </p:nvSpPr>
        <p:spPr bwMode="auto">
          <a:xfrm>
            <a:off x="685800" y="1371600"/>
            <a:ext cx="7391400" cy="6921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fontAlgn="auto">
              <a:lnSpc>
                <a:spcPct val="90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sz="22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rPr>
              <a:t>Health care quality and access are suboptimal, especially for minority and low-income groups</a:t>
            </a:r>
            <a:endParaRPr lang="en-US" sz="2200" b="1" i="1" dirty="0">
              <a:latin typeface="+mn-lt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AHRQ Priority Populations Inclusion Policy</a:t>
            </a:r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Inner city and rural areas (including frontier areas)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Low income groups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Racial and ethnic minority groups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Women and children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The elderly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Individuals with special health care needs, including individuals with disabilities and those who need chronic care or end-of-life health care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Strategies for Action within Agency Programs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Leverage Legislation</a:t>
            </a:r>
          </a:p>
          <a:p>
            <a:r>
              <a:rPr lang="en-US">
                <a:latin typeface="Arial" charset="0"/>
              </a:rPr>
              <a:t>Budget Development &amp; Execution</a:t>
            </a:r>
          </a:p>
          <a:p>
            <a:r>
              <a:rPr lang="en-US">
                <a:latin typeface="Arial" charset="0"/>
              </a:rPr>
              <a:t>Grant and Contract Policies</a:t>
            </a:r>
          </a:p>
          <a:p>
            <a:r>
              <a:rPr lang="en-US">
                <a:latin typeface="Arial" charset="0"/>
              </a:rPr>
              <a:t>Clear Articulation of Disparities Research, Dissemination &amp; Implementation Priorities</a:t>
            </a:r>
          </a:p>
          <a:p>
            <a:r>
              <a:rPr lang="en-US">
                <a:latin typeface="Arial" charset="0"/>
              </a:rPr>
              <a:t>Tracking and Evaluation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Articulating Priority &amp;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993063" cy="2895600"/>
          </a:xfrm>
        </p:spPr>
        <p:txBody>
          <a:bodyPr/>
          <a:lstStyle/>
          <a:p>
            <a:r>
              <a:rPr lang="en-US" sz="2800">
                <a:latin typeface="Arial" charset="0"/>
              </a:rPr>
              <a:t>Address disparities reduction in conceptual, intervention and analytic models</a:t>
            </a:r>
          </a:p>
          <a:p>
            <a:r>
              <a:rPr lang="en-US" sz="2800">
                <a:latin typeface="Arial" charset="0"/>
              </a:rPr>
              <a:t>Balanced projects within an initiative with a require focus on improving outcomes for specific populations</a:t>
            </a:r>
          </a:p>
          <a:p>
            <a:pPr lvl="1"/>
            <a:r>
              <a:rPr lang="en-US" sz="2400">
                <a:latin typeface="Arial" charset="0"/>
              </a:rPr>
              <a:t>Research Centers of Excellence in Clinical Preventive Services (</a:t>
            </a:r>
            <a:r>
              <a:rPr lang="en-US" sz="2400" i="1">
                <a:latin typeface="Arial" charset="0"/>
              </a:rPr>
              <a:t>RFA-HS-11-005</a:t>
            </a:r>
            <a:r>
              <a:rPr lang="en-US" sz="2400">
                <a:latin typeface="Arial" charset="0"/>
              </a:rPr>
              <a:t>)</a:t>
            </a:r>
          </a:p>
          <a:p>
            <a:r>
              <a:rPr lang="en-US" sz="2800">
                <a:latin typeface="Arial" charset="0"/>
              </a:rPr>
              <a:t>Innovations in peer review</a:t>
            </a:r>
          </a:p>
          <a:p>
            <a:pPr lvl="1"/>
            <a:r>
              <a:rPr lang="en-US" sz="2400">
                <a:latin typeface="Arial" charset="0"/>
              </a:rPr>
              <a:t>Require disparities focus (where appropriate)</a:t>
            </a:r>
          </a:p>
          <a:p>
            <a:pPr lvl="1"/>
            <a:r>
              <a:rPr lang="en-US" sz="2400">
                <a:latin typeface="Arial" charset="0"/>
              </a:rPr>
              <a:t>Selection of reviewers &amp; specific guidance</a:t>
            </a:r>
          </a:p>
          <a:p>
            <a:pPr lvl="1"/>
            <a:r>
              <a:rPr lang="en-US" sz="2400">
                <a:latin typeface="Arial" charset="0"/>
              </a:rPr>
              <a:t>Extra points for addressing disparities or outcomes for priority populations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697663" cy="8763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Patient Protection and Affordable Care Act (ACA)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800">
                <a:latin typeface="Arial" charset="0"/>
              </a:rPr>
              <a:t>Includes a significant focus on reducing health disparities and improving the health of diverse populations</a:t>
            </a:r>
          </a:p>
          <a:p>
            <a:pPr>
              <a:lnSpc>
                <a:spcPct val="70000"/>
              </a:lnSpc>
            </a:pPr>
            <a:r>
              <a:rPr lang="en-US" sz="2800">
                <a:latin typeface="Arial" charset="0"/>
              </a:rPr>
              <a:t>Requires data collection and reporting by race, ethnicity, primary language &amp; disability status</a:t>
            </a:r>
          </a:p>
          <a:p>
            <a:pPr>
              <a:lnSpc>
                <a:spcPct val="70000"/>
              </a:lnSpc>
            </a:pPr>
            <a:r>
              <a:rPr lang="en-US" sz="2800">
                <a:latin typeface="Arial" charset="0"/>
              </a:rPr>
              <a:t>Will provide an evidence base for action by identifying gaps and trends</a:t>
            </a:r>
          </a:p>
          <a:p>
            <a:pPr>
              <a:lnSpc>
                <a:spcPct val="70000"/>
              </a:lnSpc>
            </a:pPr>
            <a:r>
              <a:rPr lang="en-US" sz="2800">
                <a:latin typeface="Arial" charset="0"/>
              </a:rPr>
              <a:t>Requires development of a National Quality Strategy</a:t>
            </a:r>
          </a:p>
          <a:p>
            <a:pPr lvl="1">
              <a:lnSpc>
                <a:spcPct val="70000"/>
              </a:lnSpc>
            </a:pPr>
            <a:r>
              <a:rPr lang="en-US" sz="2400">
                <a:solidFill>
                  <a:srgbClr val="FFFF00"/>
                </a:solidFill>
                <a:latin typeface="Arial" charset="0"/>
              </a:rPr>
              <a:t>Reducing health disparities across populations is a criterion for priority setting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4806</TotalTime>
  <Pages>1</Pages>
  <Words>731</Words>
  <Application>Microsoft Macintosh PowerPoint</Application>
  <PresentationFormat>On-screen Show (4:3)</PresentationFormat>
  <Paragraphs>96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Wingdings</vt:lpstr>
      <vt:lpstr>Monotype Sorts</vt:lpstr>
      <vt:lpstr>ＭＳ Ｐゴシック</vt:lpstr>
      <vt:lpstr>Default Design</vt:lpstr>
      <vt:lpstr>Microsoft Photo Editor 3.0 Photo</vt:lpstr>
      <vt:lpstr>Microsoft Graph Chart</vt:lpstr>
      <vt:lpstr>Reducing  Health Disparities Through Research &amp; Translation Programs</vt:lpstr>
      <vt:lpstr>AHRQ Priorities</vt:lpstr>
      <vt:lpstr>Health &amp; Health Care Disparities</vt:lpstr>
      <vt:lpstr>New: 2010 National Healthcare Quality and Disparities Reports</vt:lpstr>
      <vt:lpstr>2010 National Healthcare Disparities Report </vt:lpstr>
      <vt:lpstr>AHRQ Priority Populations Inclusion Policy</vt:lpstr>
      <vt:lpstr>Strategies for Action within Agency Programs</vt:lpstr>
      <vt:lpstr>Articulating Priority &amp; Innovation</vt:lpstr>
      <vt:lpstr>Patient Protection and Affordable Care Act (ACA)</vt:lpstr>
      <vt:lpstr>ACA and Disparities Research </vt:lpstr>
      <vt:lpstr>ACA Provisions and AHRQ</vt:lpstr>
      <vt:lpstr>Thank You</vt:lpstr>
    </vt:vector>
  </TitlesOfParts>
  <Company>OCKT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creator>Sandy K. Cummings</dc:creator>
  <dc:description>6/24/04</dc:description>
  <cp:lastModifiedBy>Vanessa Graham</cp:lastModifiedBy>
  <cp:revision>189</cp:revision>
  <cp:lastPrinted>2003-01-21T20:19:23Z</cp:lastPrinted>
  <dcterms:created xsi:type="dcterms:W3CDTF">1998-03-10T09:05:00Z</dcterms:created>
  <dcterms:modified xsi:type="dcterms:W3CDTF">2011-10-20T17:15:16Z</dcterms:modified>
</cp:coreProperties>
</file>