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6" r:id="rId1"/>
    <p:sldMasterId id="2147484169" r:id="rId2"/>
  </p:sldMasterIdLst>
  <p:notesMasterIdLst>
    <p:notesMasterId r:id="rId16"/>
  </p:notesMasterIdLst>
  <p:handoutMasterIdLst>
    <p:handoutMasterId r:id="rId17"/>
  </p:handoutMasterIdLst>
  <p:sldIdLst>
    <p:sldId id="843" r:id="rId3"/>
    <p:sldId id="983" r:id="rId4"/>
    <p:sldId id="935" r:id="rId5"/>
    <p:sldId id="923" r:id="rId6"/>
    <p:sldId id="979" r:id="rId7"/>
    <p:sldId id="936" r:id="rId8"/>
    <p:sldId id="977" r:id="rId9"/>
    <p:sldId id="978" r:id="rId10"/>
    <p:sldId id="965" r:id="rId11"/>
    <p:sldId id="980" r:id="rId12"/>
    <p:sldId id="981" r:id="rId13"/>
    <p:sldId id="982" r:id="rId14"/>
    <p:sldId id="834" r:id="rId15"/>
  </p:sldIdLst>
  <p:sldSz cx="9144000" cy="6858000" type="screen4x3"/>
  <p:notesSz cx="68580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0B18A"/>
    <a:srgbClr val="FCDA83"/>
    <a:srgbClr val="FFFFFF"/>
    <a:srgbClr val="FEEFC9"/>
    <a:srgbClr val="E29100"/>
    <a:srgbClr val="59134A"/>
    <a:srgbClr val="6705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1584"/>
        <p:guide orient="horz" pos="2016"/>
        <p:guide orient="horz" pos="2640"/>
        <p:guide orient="horz" pos="3936"/>
        <p:guide pos="4464"/>
      </p:guideLst>
    </p:cSldViewPr>
  </p:slideViewPr>
  <p:outlineViewPr>
    <p:cViewPr>
      <p:scale>
        <a:sx n="33" d="100"/>
        <a:sy n="33" d="100"/>
      </p:scale>
      <p:origin x="0" y="26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-2028" y="474"/>
      </p:cViewPr>
      <p:guideLst>
        <p:guide orient="horz" pos="292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9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9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1E355DDD-BA33-4A7A-95A1-4306119090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170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8075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9" tIns="45709" rIns="91419" bIns="45709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23615BA0-61E5-4918-92E9-95AFA8B6D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19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Relationship Id="rId3" Type="http://schemas.openxmlformats.org/officeDocument/2006/relationships/image" Target="../media/image2.jpeg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1C32FC-895B-4657-BDEE-F82A513DEC2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5525" y="696913"/>
            <a:ext cx="4648200" cy="348615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9701" name="Picture 4" descr="MNMeasu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696913"/>
            <a:ext cx="5410200" cy="356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CD970F-A864-4D27-A9A3-58D654513E4B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9F2A98-BD2E-4B47-9360-544C2CC61D9D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27A88F-5F49-4ACA-A075-BC7C89987318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DC37A1-AEC2-4317-9AC5-0D52E272A62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89093E-F0D6-47D7-841B-DDA7D41C3BD1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2C4661-E399-422C-84AA-81DF259A915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9D72A9-7F83-4A2E-B9BD-58A930A07A42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3438" cy="348456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3062"/>
          </a:xfrm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10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6185AA-01DE-42C9-A7A1-A879B9C44F4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CD2193-98E3-43B7-835D-CA11CE526490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7613E6-5487-44FC-9E56-B957C2C20A19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71450" indent="-171450">
              <a:buFontTx/>
              <a:buChar char="•"/>
            </a:pPr>
            <a:r>
              <a:rPr lang="en-US" smtClean="0"/>
              <a:t>PRHI Readmissions Reductions</a:t>
            </a:r>
          </a:p>
          <a:p>
            <a:pPr marL="171450" indent="-171450">
              <a:buFontTx/>
              <a:buChar char="•"/>
            </a:pPr>
            <a:r>
              <a:rPr lang="en-US" smtClean="0"/>
              <a:t>ICSI Depression Improvement and HTDI</a:t>
            </a:r>
          </a:p>
          <a:p>
            <a:pPr marL="171450" indent="-171450">
              <a:buFontTx/>
              <a:buChar char="•"/>
            </a:pPr>
            <a:r>
              <a:rPr lang="en-US" smtClean="0"/>
              <a:t>MHQP and CQC Patient Experience Improvements</a:t>
            </a:r>
          </a:p>
          <a:p>
            <a:pPr marL="171450" indent="-171450">
              <a:buFontTx/>
              <a:buChar char="•"/>
            </a:pPr>
            <a:r>
              <a:rPr lang="en-US" smtClean="0"/>
              <a:t>WCHQ Impact of Public Reporting</a:t>
            </a:r>
          </a:p>
          <a:p>
            <a:pPr marL="171450" indent="-171450">
              <a:buFontTx/>
              <a:buChar char="•"/>
            </a:pPr>
            <a:r>
              <a:rPr lang="en-US" smtClean="0"/>
              <a:t>Health Insight and HIT implementation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9BF82F-200E-434A-8D44-7A16D0B960D6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121F97-4A36-4CB6-A674-DCEE5E3E796C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1027"/>
            <p:cNvSpPr>
              <a:spLocks noChangeArrowheads="1"/>
            </p:cNvSpPr>
            <p:nvPr userDrawn="1"/>
          </p:nvSpPr>
          <p:spPr bwMode="auto">
            <a:xfrm>
              <a:off x="0" y="4272"/>
              <a:ext cx="5760" cy="48"/>
            </a:xfrm>
            <a:prstGeom prst="rect">
              <a:avLst/>
            </a:prstGeom>
            <a:gradFill rotWithShape="0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1028"/>
            <p:cNvGrpSpPr>
              <a:grpSpLocks/>
            </p:cNvGrpSpPr>
            <p:nvPr userDrawn="1"/>
          </p:nvGrpSpPr>
          <p:grpSpPr bwMode="auto">
            <a:xfrm>
              <a:off x="0" y="2256"/>
              <a:ext cx="5760" cy="2064"/>
              <a:chOff x="0" y="1440"/>
              <a:chExt cx="5760" cy="2880"/>
            </a:xfrm>
          </p:grpSpPr>
          <p:sp>
            <p:nvSpPr>
              <p:cNvPr id="13" name="Rectangle 1029"/>
              <p:cNvSpPr>
                <a:spLocks noChangeArrowheads="1"/>
              </p:cNvSpPr>
              <p:nvPr userDrawn="1"/>
            </p:nvSpPr>
            <p:spPr bwMode="auto">
              <a:xfrm>
                <a:off x="0" y="1440"/>
                <a:ext cx="48" cy="2880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Rectangle 1030"/>
              <p:cNvSpPr>
                <a:spLocks noChangeArrowheads="1"/>
              </p:cNvSpPr>
              <p:nvPr userDrawn="1"/>
            </p:nvSpPr>
            <p:spPr bwMode="auto">
              <a:xfrm>
                <a:off x="5712" y="1440"/>
                <a:ext cx="48" cy="2880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7" name="Rectangle 1031"/>
            <p:cNvSpPr>
              <a:spLocks noChangeArrowheads="1"/>
            </p:cNvSpPr>
            <p:nvPr userDrawn="1"/>
          </p:nvSpPr>
          <p:spPr bwMode="auto">
            <a:xfrm>
              <a:off x="2" y="2352"/>
              <a:ext cx="5758" cy="14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1032" descr="pattern2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2208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2400">
                <a:latin typeface="Tahoma" pitchFamily="34" charset="0"/>
              </a:endParaRPr>
            </a:p>
          </p:txBody>
        </p:sp>
        <p:sp>
          <p:nvSpPr>
            <p:cNvPr id="9" name="Rectangle 1033"/>
            <p:cNvSpPr>
              <a:spLocks noChangeArrowheads="1"/>
            </p:cNvSpPr>
            <p:nvPr userDrawn="1"/>
          </p:nvSpPr>
          <p:spPr bwMode="auto">
            <a:xfrm flipV="1">
              <a:off x="0" y="2160"/>
              <a:ext cx="5760" cy="5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1034"/>
            <p:cNvSpPr>
              <a:spLocks noChangeArrowheads="1"/>
            </p:cNvSpPr>
            <p:nvPr userDrawn="1"/>
          </p:nvSpPr>
          <p:spPr bwMode="auto">
            <a:xfrm>
              <a:off x="0" y="2200"/>
              <a:ext cx="5760" cy="166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tint val="4274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1035"/>
            <p:cNvSpPr>
              <a:spLocks noChangeArrowheads="1"/>
            </p:cNvSpPr>
            <p:nvPr userDrawn="1"/>
          </p:nvSpPr>
          <p:spPr bwMode="auto">
            <a:xfrm>
              <a:off x="0" y="2176"/>
              <a:ext cx="5760" cy="8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036"/>
            <p:cNvSpPr>
              <a:spLocks noChangeArrowheads="1"/>
            </p:cNvSpPr>
            <p:nvPr userDrawn="1"/>
          </p:nvSpPr>
          <p:spPr bwMode="auto">
            <a:xfrm flipV="1">
              <a:off x="0" y="2364"/>
              <a:ext cx="5760" cy="28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tint val="4274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>
                <a:defRPr/>
              </a:pPr>
              <a:endParaRPr lang="en-GB" sz="2400">
                <a:latin typeface="Tahoma" pitchFamily="34" charset="0"/>
              </a:endParaRPr>
            </a:p>
          </p:txBody>
        </p:sp>
      </p:grpSp>
      <p:grpSp>
        <p:nvGrpSpPr>
          <p:cNvPr id="15" name="Group 103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6" name="Group 1040"/>
            <p:cNvGrpSpPr>
              <a:grpSpLocks/>
            </p:cNvGrpSpPr>
            <p:nvPr userDrawn="1"/>
          </p:nvGrpSpPr>
          <p:grpSpPr bwMode="auto">
            <a:xfrm>
              <a:off x="0" y="768"/>
              <a:ext cx="5760" cy="3552"/>
              <a:chOff x="0" y="768"/>
              <a:chExt cx="5760" cy="3552"/>
            </a:xfrm>
          </p:grpSpPr>
          <p:sp>
            <p:nvSpPr>
              <p:cNvPr id="24" name="Rectangle 1041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5760" cy="48"/>
              </a:xfrm>
              <a:prstGeom prst="rect">
                <a:avLst/>
              </a:prstGeom>
              <a:gradFill rotWithShape="0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5" name="Group 1042"/>
              <p:cNvGrpSpPr>
                <a:grpSpLocks/>
              </p:cNvGrpSpPr>
              <p:nvPr userDrawn="1"/>
            </p:nvGrpSpPr>
            <p:grpSpPr bwMode="auto">
              <a:xfrm>
                <a:off x="0" y="768"/>
                <a:ext cx="5760" cy="3552"/>
                <a:chOff x="0" y="1440"/>
                <a:chExt cx="5760" cy="2880"/>
              </a:xfrm>
            </p:grpSpPr>
            <p:sp>
              <p:nvSpPr>
                <p:cNvPr id="26" name="Rectangle 1043"/>
                <p:cNvSpPr>
                  <a:spLocks noChangeArrowheads="1"/>
                </p:cNvSpPr>
                <p:nvPr userDrawn="1"/>
              </p:nvSpPr>
              <p:spPr bwMode="auto">
                <a:xfrm>
                  <a:off x="0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Rectangle 1044"/>
                <p:cNvSpPr>
                  <a:spLocks noChangeArrowheads="1"/>
                </p:cNvSpPr>
                <p:nvPr userDrawn="1"/>
              </p:nvSpPr>
              <p:spPr bwMode="auto">
                <a:xfrm>
                  <a:off x="5712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1045"/>
            <p:cNvGrpSpPr>
              <a:grpSpLocks/>
            </p:cNvGrpSpPr>
            <p:nvPr userDrawn="1"/>
          </p:nvGrpSpPr>
          <p:grpSpPr bwMode="auto">
            <a:xfrm>
              <a:off x="0" y="0"/>
              <a:ext cx="5760" cy="979"/>
              <a:chOff x="0" y="0"/>
              <a:chExt cx="5760" cy="979"/>
            </a:xfrm>
          </p:grpSpPr>
          <p:sp>
            <p:nvSpPr>
              <p:cNvPr id="18" name="Rectangle 1046" descr="pattern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829"/>
              </a:xfrm>
              <a:prstGeom prst="rect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Rectangle 1047"/>
              <p:cNvSpPr>
                <a:spLocks noChangeArrowheads="1"/>
              </p:cNvSpPr>
              <p:nvPr userDrawn="1"/>
            </p:nvSpPr>
            <p:spPr bwMode="auto">
              <a:xfrm>
                <a:off x="2" y="876"/>
                <a:ext cx="5758" cy="10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Rectangle 1048"/>
              <p:cNvSpPr>
                <a:spLocks noChangeArrowheads="1"/>
              </p:cNvSpPr>
              <p:nvPr userDrawn="1"/>
            </p:nvSpPr>
            <p:spPr bwMode="auto">
              <a:xfrm flipV="1">
                <a:off x="0" y="743"/>
                <a:ext cx="5760" cy="3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Rectangle 1049"/>
              <p:cNvSpPr>
                <a:spLocks noChangeArrowheads="1"/>
              </p:cNvSpPr>
              <p:nvPr userDrawn="1"/>
            </p:nvSpPr>
            <p:spPr bwMode="auto">
              <a:xfrm>
                <a:off x="0" y="805"/>
                <a:ext cx="5760" cy="95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D3DDF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Rectangle 1050"/>
              <p:cNvSpPr>
                <a:spLocks noChangeArrowheads="1"/>
              </p:cNvSpPr>
              <p:nvPr userDrawn="1"/>
            </p:nvSpPr>
            <p:spPr bwMode="auto">
              <a:xfrm>
                <a:off x="0" y="757"/>
                <a:ext cx="5760" cy="59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F3F6F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Rectangle 1051"/>
              <p:cNvSpPr>
                <a:spLocks noChangeArrowheads="1"/>
              </p:cNvSpPr>
              <p:nvPr userDrawn="1"/>
            </p:nvSpPr>
            <p:spPr bwMode="auto">
              <a:xfrm flipV="1">
                <a:off x="0" y="889"/>
                <a:ext cx="5760" cy="16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4274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>
                  <a:defRPr/>
                </a:pPr>
                <a:endParaRPr lang="en-GB" sz="2400">
                  <a:latin typeface="Tahoma" pitchFamily="34" charset="0"/>
                </a:endParaRPr>
              </a:p>
            </p:txBody>
          </p:sp>
        </p:grpSp>
      </p:grpSp>
      <p:sp>
        <p:nvSpPr>
          <p:cNvPr id="708621" name="Rectangle 1037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9178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8622" name="Rectangle 1038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343400"/>
            <a:ext cx="7848600" cy="2133600"/>
          </a:xfrm>
        </p:spPr>
        <p:txBody>
          <a:bodyPr/>
          <a:lstStyle>
            <a:lvl1pPr marL="0" indent="0" algn="ctr">
              <a:buFont typeface="Tahoma" pitchFamily="34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21145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04800"/>
            <a:ext cx="61912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BCD0EC6-5CF7-495F-A400-CC5F19560B5B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DB4F196-019B-4251-978A-37ACCD8EF0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167D9C1-52E4-4136-A47E-211586362607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47B5221-221E-48B7-9E16-82943399C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BD6164F-F405-45D0-9735-65C7EC1AC654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E1C94AB-0883-4C34-A4CC-6F97A0DCC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FE35864-077C-4D1C-9478-FE24E24AFCCF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8D45BDD-FB04-4F47-BB4F-65772739F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AEED49A-9460-4F29-8939-6F593DB3B01C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C447159-1E53-4BD6-BE30-3A61710ED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D5D02D0-036C-4645-9EA7-C881933EEFC0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661C5D2-2204-4BFE-A898-38D8E1FF1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86ED8A3-A364-4C4D-B312-310C3F487D5B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39E328B-5120-48A3-A9FB-66FD474A1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A9BB1419-4761-48E3-B250-E9A1484EB0DE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535FEC9-1DA9-4715-9526-6A6A2F74B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7E9A4EE7-D367-4454-BC47-14E7CD2AD0C3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C11D0BE-A7C4-4DAA-8326-7C4A281DD5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F4932DC-8A31-4EB4-ABAA-75DB36877F93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73C930C-FAE7-42DD-9FB1-717144498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4E194C6-50CF-414D-B62F-D7C9ADBDF388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175CE0C-8D90-4DF1-B971-10F9C936E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52600"/>
            <a:ext cx="3695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752600"/>
            <a:ext cx="36957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43" name="Group 3"/>
            <p:cNvGrpSpPr>
              <a:grpSpLocks/>
            </p:cNvGrpSpPr>
            <p:nvPr userDrawn="1"/>
          </p:nvGrpSpPr>
          <p:grpSpPr bwMode="auto">
            <a:xfrm>
              <a:off x="0" y="768"/>
              <a:ext cx="5760" cy="3552"/>
              <a:chOff x="0" y="768"/>
              <a:chExt cx="5760" cy="3552"/>
            </a:xfrm>
          </p:grpSpPr>
          <p:sp>
            <p:nvSpPr>
              <p:cNvPr id="70758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5760" cy="48"/>
              </a:xfrm>
              <a:prstGeom prst="rect">
                <a:avLst/>
              </a:prstGeom>
              <a:gradFill rotWithShape="0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52" name="Group 5"/>
              <p:cNvGrpSpPr>
                <a:grpSpLocks/>
              </p:cNvGrpSpPr>
              <p:nvPr userDrawn="1"/>
            </p:nvGrpSpPr>
            <p:grpSpPr bwMode="auto">
              <a:xfrm>
                <a:off x="0" y="768"/>
                <a:ext cx="5760" cy="3552"/>
                <a:chOff x="0" y="1440"/>
                <a:chExt cx="5760" cy="2880"/>
              </a:xfrm>
            </p:grpSpPr>
            <p:sp>
              <p:nvSpPr>
                <p:cNvPr id="1053" name="Rectangle 6"/>
                <p:cNvSpPr>
                  <a:spLocks noChangeArrowheads="1"/>
                </p:cNvSpPr>
                <p:nvPr userDrawn="1"/>
              </p:nvSpPr>
              <p:spPr bwMode="auto">
                <a:xfrm>
                  <a:off x="0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4" name="Rectangle 7"/>
                <p:cNvSpPr>
                  <a:spLocks noChangeArrowheads="1"/>
                </p:cNvSpPr>
                <p:nvPr userDrawn="1"/>
              </p:nvSpPr>
              <p:spPr bwMode="auto">
                <a:xfrm>
                  <a:off x="5712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44" name="Group 8"/>
            <p:cNvGrpSpPr>
              <a:grpSpLocks/>
            </p:cNvGrpSpPr>
            <p:nvPr userDrawn="1"/>
          </p:nvGrpSpPr>
          <p:grpSpPr bwMode="auto">
            <a:xfrm>
              <a:off x="0" y="0"/>
              <a:ext cx="5760" cy="979"/>
              <a:chOff x="0" y="0"/>
              <a:chExt cx="5760" cy="979"/>
            </a:xfrm>
          </p:grpSpPr>
          <p:sp>
            <p:nvSpPr>
              <p:cNvPr id="1045" name="Rectangle 9" descr="pattern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829"/>
              </a:xfrm>
              <a:prstGeom prst="rect">
                <a:avLst/>
              </a:prstGeom>
              <a:blipFill dpi="0" rotWithShape="1">
                <a:blip r:embed="rId13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594" name="Rectangle 10"/>
              <p:cNvSpPr>
                <a:spLocks noChangeArrowheads="1"/>
              </p:cNvSpPr>
              <p:nvPr userDrawn="1"/>
            </p:nvSpPr>
            <p:spPr bwMode="auto">
              <a:xfrm>
                <a:off x="2" y="876"/>
                <a:ext cx="5758" cy="10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47" name="Rectangle 11"/>
              <p:cNvSpPr>
                <a:spLocks noChangeArrowheads="1"/>
              </p:cNvSpPr>
              <p:nvPr userDrawn="1"/>
            </p:nvSpPr>
            <p:spPr bwMode="auto">
              <a:xfrm flipV="1">
                <a:off x="0" y="743"/>
                <a:ext cx="5760" cy="3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805"/>
                <a:ext cx="5760" cy="95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D3DDF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" name="Rectangle 13"/>
              <p:cNvSpPr>
                <a:spLocks noChangeArrowheads="1"/>
              </p:cNvSpPr>
              <p:nvPr userDrawn="1"/>
            </p:nvSpPr>
            <p:spPr bwMode="auto">
              <a:xfrm>
                <a:off x="0" y="757"/>
                <a:ext cx="5760" cy="59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F3F6F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598" name="Rectangle 14"/>
              <p:cNvSpPr>
                <a:spLocks noChangeArrowheads="1"/>
              </p:cNvSpPr>
              <p:nvPr userDrawn="1"/>
            </p:nvSpPr>
            <p:spPr bwMode="auto">
              <a:xfrm flipV="1">
                <a:off x="0" y="889"/>
                <a:ext cx="5760" cy="16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4274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>
                  <a:defRPr/>
                </a:pPr>
                <a:endParaRPr lang="en-GB" sz="2400">
                  <a:latin typeface="Tahoma" pitchFamily="34" charset="0"/>
                </a:endParaRPr>
              </a:p>
            </p:txBody>
          </p:sp>
        </p:grpSp>
      </p:grpSp>
      <p:sp>
        <p:nvSpPr>
          <p:cNvPr id="10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752600"/>
            <a:ext cx="7543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048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07601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553200"/>
            <a:ext cx="7543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MNCM all rights reserved </a:t>
            </a:r>
          </a:p>
        </p:txBody>
      </p:sp>
      <p:grpSp>
        <p:nvGrpSpPr>
          <p:cNvPr id="1030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1" name="Group 19"/>
            <p:cNvGrpSpPr>
              <a:grpSpLocks/>
            </p:cNvGrpSpPr>
            <p:nvPr userDrawn="1"/>
          </p:nvGrpSpPr>
          <p:grpSpPr bwMode="auto">
            <a:xfrm>
              <a:off x="0" y="768"/>
              <a:ext cx="5760" cy="3552"/>
              <a:chOff x="0" y="768"/>
              <a:chExt cx="5760" cy="3552"/>
            </a:xfrm>
          </p:grpSpPr>
          <p:sp>
            <p:nvSpPr>
              <p:cNvPr id="707604" name="Rectangle 20"/>
              <p:cNvSpPr>
                <a:spLocks noChangeArrowheads="1"/>
              </p:cNvSpPr>
              <p:nvPr userDrawn="1"/>
            </p:nvSpPr>
            <p:spPr bwMode="auto">
              <a:xfrm>
                <a:off x="0" y="4272"/>
                <a:ext cx="5760" cy="48"/>
              </a:xfrm>
              <a:prstGeom prst="rect">
                <a:avLst/>
              </a:prstGeom>
              <a:gradFill rotWithShape="0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040" name="Group 21"/>
              <p:cNvGrpSpPr>
                <a:grpSpLocks/>
              </p:cNvGrpSpPr>
              <p:nvPr userDrawn="1"/>
            </p:nvGrpSpPr>
            <p:grpSpPr bwMode="auto">
              <a:xfrm>
                <a:off x="0" y="768"/>
                <a:ext cx="5760" cy="3552"/>
                <a:chOff x="0" y="1440"/>
                <a:chExt cx="5760" cy="2880"/>
              </a:xfrm>
            </p:grpSpPr>
            <p:sp>
              <p:nvSpPr>
                <p:cNvPr id="1041" name="Rectangle 22"/>
                <p:cNvSpPr>
                  <a:spLocks noChangeArrowheads="1"/>
                </p:cNvSpPr>
                <p:nvPr userDrawn="1"/>
              </p:nvSpPr>
              <p:spPr bwMode="auto">
                <a:xfrm>
                  <a:off x="0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2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5712" y="1440"/>
                  <a:ext cx="48" cy="2880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99B0EB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2" name="Group 24"/>
            <p:cNvGrpSpPr>
              <a:grpSpLocks/>
            </p:cNvGrpSpPr>
            <p:nvPr userDrawn="1"/>
          </p:nvGrpSpPr>
          <p:grpSpPr bwMode="auto">
            <a:xfrm>
              <a:off x="0" y="0"/>
              <a:ext cx="5760" cy="979"/>
              <a:chOff x="0" y="0"/>
              <a:chExt cx="5760" cy="979"/>
            </a:xfrm>
          </p:grpSpPr>
          <p:sp>
            <p:nvSpPr>
              <p:cNvPr id="1033" name="Rectangle 25" descr="pattern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829"/>
              </a:xfrm>
              <a:prstGeom prst="rect">
                <a:avLst/>
              </a:prstGeom>
              <a:blipFill dpi="0" rotWithShape="1">
                <a:blip r:embed="rId13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610" name="Rectangle 26"/>
              <p:cNvSpPr>
                <a:spLocks noChangeArrowheads="1"/>
              </p:cNvSpPr>
              <p:nvPr userDrawn="1"/>
            </p:nvSpPr>
            <p:spPr bwMode="auto">
              <a:xfrm>
                <a:off x="2" y="876"/>
                <a:ext cx="5758" cy="103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5" name="Rectangle 27"/>
              <p:cNvSpPr>
                <a:spLocks noChangeArrowheads="1"/>
              </p:cNvSpPr>
              <p:nvPr userDrawn="1"/>
            </p:nvSpPr>
            <p:spPr bwMode="auto">
              <a:xfrm flipV="1">
                <a:off x="0" y="743"/>
                <a:ext cx="5760" cy="3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" name="Rectangle 28"/>
              <p:cNvSpPr>
                <a:spLocks noChangeArrowheads="1"/>
              </p:cNvSpPr>
              <p:nvPr userDrawn="1"/>
            </p:nvSpPr>
            <p:spPr bwMode="auto">
              <a:xfrm>
                <a:off x="0" y="805"/>
                <a:ext cx="5760" cy="95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D3DDF6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Rectangle 29"/>
              <p:cNvSpPr>
                <a:spLocks noChangeArrowheads="1"/>
              </p:cNvSpPr>
              <p:nvPr userDrawn="1"/>
            </p:nvSpPr>
            <p:spPr bwMode="auto">
              <a:xfrm>
                <a:off x="0" y="757"/>
                <a:ext cx="5760" cy="59"/>
              </a:xfrm>
              <a:prstGeom prst="rect">
                <a:avLst/>
              </a:prstGeom>
              <a:gradFill rotWithShape="0">
                <a:gsLst>
                  <a:gs pos="0">
                    <a:srgbClr val="99B0EB"/>
                  </a:gs>
                  <a:gs pos="100000">
                    <a:srgbClr val="F3F6FD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614" name="Rectangle 30"/>
              <p:cNvSpPr>
                <a:spLocks noChangeArrowheads="1"/>
              </p:cNvSpPr>
              <p:nvPr userDrawn="1"/>
            </p:nvSpPr>
            <p:spPr bwMode="auto">
              <a:xfrm flipV="1">
                <a:off x="0" y="889"/>
                <a:ext cx="5760" cy="16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tint val="4274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>
                  <a:defRPr/>
                </a:pPr>
                <a:endParaRPr lang="en-GB" sz="2400">
                  <a:latin typeface="Tahoma" pitchFamily="34" charset="0"/>
                </a:endParaRP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1" r:id="rId1"/>
    <p:sldLayoutId id="2147484501" r:id="rId2"/>
    <p:sldLayoutId id="2147484502" r:id="rId3"/>
    <p:sldLayoutId id="2147484503" r:id="rId4"/>
    <p:sldLayoutId id="2147484504" r:id="rId5"/>
    <p:sldLayoutId id="2147484505" r:id="rId6"/>
    <p:sldLayoutId id="2147484506" r:id="rId7"/>
    <p:sldLayoutId id="2147484507" r:id="rId8"/>
    <p:sldLayoutId id="2147484508" r:id="rId9"/>
    <p:sldLayoutId id="2147484509" r:id="rId10"/>
    <p:sldLayoutId id="2147484510" r:id="rId11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F89F00"/>
        </a:buClr>
        <a:buFont typeface="Tahoma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Clr>
          <a:srgbClr val="F89F00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028700" indent="-17145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›"/>
        <a:defRPr sz="2800">
          <a:solidFill>
            <a:schemeClr val="tx1"/>
          </a:solidFill>
          <a:latin typeface="+mn-lt"/>
        </a:defRPr>
      </a:lvl3pPr>
      <a:lvl4pPr marL="1485900" indent="-28575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4pPr>
      <a:lvl5pPr marL="1892300" indent="-2921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5pPr>
      <a:lvl6pPr marL="2349500" indent="-292100" algn="l" rtl="0" fontAlgn="base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6pPr>
      <a:lvl7pPr marL="2806700" indent="-292100" algn="l" rtl="0" fontAlgn="base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7pPr>
      <a:lvl8pPr marL="3263900" indent="-292100" algn="l" rtl="0" fontAlgn="base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8pPr>
      <a:lvl9pPr marL="3721100" indent="-292100" algn="l" rtl="0" fontAlgn="base">
        <a:spcBef>
          <a:spcPct val="0"/>
        </a:spcBef>
        <a:spcAft>
          <a:spcPct val="0"/>
        </a:spcAft>
        <a:buClr>
          <a:schemeClr val="hlink"/>
        </a:buClr>
        <a:buFont typeface="Tahoma" pitchFamily="34" charset="0"/>
        <a:buChar char="–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1EB735FF-7F42-4C44-85E4-90A5A21C3D7E}" type="datetimeFigureOut">
              <a:rPr lang="en-US"/>
              <a:pPr>
                <a:defRPr/>
              </a:pPr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F74773A-5285-4584-B0C9-78EE85C21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512" r:id="rId1"/>
    <p:sldLayoutId id="2147484513" r:id="rId2"/>
    <p:sldLayoutId id="2147484514" r:id="rId3"/>
    <p:sldLayoutId id="2147484515" r:id="rId4"/>
    <p:sldLayoutId id="2147484516" r:id="rId5"/>
    <p:sldLayoutId id="2147484517" r:id="rId6"/>
    <p:sldLayoutId id="2147484518" r:id="rId7"/>
    <p:sldLayoutId id="2147484519" r:id="rId8"/>
    <p:sldLayoutId id="2147484520" r:id="rId9"/>
    <p:sldLayoutId id="2147484521" r:id="rId10"/>
    <p:sldLayoutId id="21474845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chase@mncm.org" TargetMode="External"/><Relationship Id="rId4" Type="http://schemas.openxmlformats.org/officeDocument/2006/relationships/hyperlink" Target="http://www.MNHealthScores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rhi.org/downloads/RegionalHealthImprovementCollaboratives.pdf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15363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5364" name="Picture 2" descr="MNMeasur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575"/>
            <a:ext cx="9144000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0" y="6400800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Times New Roman" pitchFamily="18" charset="0"/>
                <a:cs typeface="Times New Roman" pitchFamily="18" charset="0"/>
              </a:rPr>
              <a:t>© MN Community Measurement. All rights reserved. .</a:t>
            </a:r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8686800" y="6172200"/>
            <a:ext cx="4572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3733800" y="5029200"/>
            <a:ext cx="42672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AHRQ 2011 Annual Conference</a:t>
            </a:r>
          </a:p>
          <a:p>
            <a:r>
              <a:rPr lang="en-US"/>
              <a:t>September 20, 2011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to Sustainability</a:t>
            </a: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Ability to impact cost of care</a:t>
            </a:r>
          </a:p>
          <a:p>
            <a:r>
              <a:rPr lang="en-US" smtClean="0"/>
              <a:t>Compete or cooperate in accountable care</a:t>
            </a:r>
          </a:p>
          <a:p>
            <a:r>
              <a:rPr lang="en-US" smtClean="0"/>
              <a:t>Business model – who should fund?</a:t>
            </a:r>
          </a:p>
          <a:p>
            <a:r>
              <a:rPr lang="en-US" smtClean="0"/>
              <a:t>Access to data</a:t>
            </a:r>
          </a:p>
          <a:p>
            <a:r>
              <a:rPr lang="en-US" smtClean="0"/>
              <a:t>Impact across communities</a:t>
            </a:r>
          </a:p>
          <a:p>
            <a:pPr lvl="1"/>
            <a:r>
              <a:rPr lang="en-US" smtClean="0"/>
              <a:t>most payers aren’t local</a:t>
            </a:r>
          </a:p>
          <a:p>
            <a:pPr lvl="1"/>
            <a:r>
              <a:rPr lang="en-US" smtClean="0"/>
              <a:t>Spread</a:t>
            </a:r>
          </a:p>
          <a:p>
            <a:r>
              <a:rPr lang="en-US" smtClean="0"/>
              <a:t>Can Innovation co-exist with consensus?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 to Driving Change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  <p:grpSp>
        <p:nvGrpSpPr>
          <p:cNvPr id="2" name="Group 1" descr="change diagram"/>
          <p:cNvGrpSpPr/>
          <p:nvPr/>
        </p:nvGrpSpPr>
        <p:grpSpPr>
          <a:xfrm>
            <a:off x="990600" y="2438400"/>
            <a:ext cx="7302500" cy="2590800"/>
            <a:chOff x="990600" y="2438400"/>
            <a:chExt cx="7302500" cy="2590800"/>
          </a:xfrm>
        </p:grpSpPr>
        <p:sp>
          <p:nvSpPr>
            <p:cNvPr id="25604" name="Rounded Rectangle 4"/>
            <p:cNvSpPr>
              <a:spLocks noChangeArrowheads="1"/>
            </p:cNvSpPr>
            <p:nvPr/>
          </p:nvSpPr>
          <p:spPr bwMode="auto">
            <a:xfrm>
              <a:off x="3124200" y="2438400"/>
              <a:ext cx="2743200" cy="4572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/>
                <a:t>Regulatory</a:t>
              </a:r>
            </a:p>
          </p:txBody>
        </p:sp>
        <p:sp>
          <p:nvSpPr>
            <p:cNvPr id="25605" name="Rounded Rectangle 5"/>
            <p:cNvSpPr>
              <a:spLocks noChangeArrowheads="1"/>
            </p:cNvSpPr>
            <p:nvPr/>
          </p:nvSpPr>
          <p:spPr bwMode="auto">
            <a:xfrm>
              <a:off x="5930900" y="4572000"/>
              <a:ext cx="2362200" cy="4572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/>
                <a:t>Competitive</a:t>
              </a:r>
            </a:p>
          </p:txBody>
        </p:sp>
        <p:sp>
          <p:nvSpPr>
            <p:cNvPr id="25606" name="Rounded Rectangle 6"/>
            <p:cNvSpPr>
              <a:spLocks noChangeArrowheads="1"/>
            </p:cNvSpPr>
            <p:nvPr/>
          </p:nvSpPr>
          <p:spPr bwMode="auto">
            <a:xfrm>
              <a:off x="990600" y="4572000"/>
              <a:ext cx="2667000" cy="4572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/>
                <a:t>Collaborative</a:t>
              </a:r>
            </a:p>
          </p:txBody>
        </p:sp>
        <p:cxnSp>
          <p:nvCxnSpPr>
            <p:cNvPr id="25607" name="Straight Connector 8"/>
            <p:cNvCxnSpPr>
              <a:cxnSpLocks noChangeShapeType="1"/>
            </p:cNvCxnSpPr>
            <p:nvPr/>
          </p:nvCxnSpPr>
          <p:spPr bwMode="auto">
            <a:xfrm>
              <a:off x="5930900" y="3048000"/>
              <a:ext cx="774700" cy="13716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608" name="Straight Connector 10"/>
            <p:cNvCxnSpPr>
              <a:cxnSpLocks noChangeShapeType="1"/>
            </p:cNvCxnSpPr>
            <p:nvPr/>
          </p:nvCxnSpPr>
          <p:spPr bwMode="auto">
            <a:xfrm flipH="1">
              <a:off x="3962400" y="4800600"/>
              <a:ext cx="17526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609" name="Straight Connector 12"/>
            <p:cNvCxnSpPr>
              <a:cxnSpLocks noChangeShapeType="1"/>
            </p:cNvCxnSpPr>
            <p:nvPr/>
          </p:nvCxnSpPr>
          <p:spPr bwMode="auto">
            <a:xfrm flipV="1">
              <a:off x="2362200" y="3048000"/>
              <a:ext cx="762000" cy="13716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for </a:t>
            </a:r>
            <a:r>
              <a:rPr lang="en-US" dirty="0" err="1" smtClean="0"/>
              <a:t>Collaboratives</a:t>
            </a:r>
            <a:endParaRPr lang="en-US" dirty="0" smtClean="0"/>
          </a:p>
        </p:txBody>
      </p:sp>
      <p:sp>
        <p:nvSpPr>
          <p:cNvPr id="26627" name="Content Placeholder 4"/>
          <p:cNvSpPr>
            <a:spLocks noGrp="1"/>
          </p:cNvSpPr>
          <p:nvPr>
            <p:ph idx="1"/>
          </p:nvPr>
        </p:nvSpPr>
        <p:spPr>
          <a:xfrm>
            <a:off x="838200" y="1752600"/>
            <a:ext cx="7924800" cy="4648200"/>
          </a:xfrm>
        </p:spPr>
        <p:txBody>
          <a:bodyPr/>
          <a:lstStyle/>
          <a:p>
            <a:r>
              <a:rPr lang="en-US" smtClean="0"/>
              <a:t>Support value based purchasing</a:t>
            </a:r>
          </a:p>
          <a:p>
            <a:pPr lvl="1"/>
            <a:r>
              <a:rPr lang="en-US" smtClean="0"/>
              <a:t>Broker work across organizations</a:t>
            </a:r>
          </a:p>
          <a:p>
            <a:pPr lvl="1"/>
            <a:r>
              <a:rPr lang="en-US" smtClean="0"/>
              <a:t>Data and analysis for improvement</a:t>
            </a:r>
          </a:p>
          <a:p>
            <a:r>
              <a:rPr lang="en-US" smtClean="0"/>
              <a:t>Apply quality improvement lessons to cost</a:t>
            </a:r>
          </a:p>
          <a:p>
            <a:pPr lvl="1"/>
            <a:r>
              <a:rPr lang="en-US" smtClean="0"/>
              <a:t>Readmissions, imaging, biologics, etc.</a:t>
            </a:r>
          </a:p>
          <a:p>
            <a:r>
              <a:rPr lang="en-US" smtClean="0"/>
              <a:t>Align multiple payers to increase impact</a:t>
            </a:r>
          </a:p>
          <a:p>
            <a:r>
              <a:rPr lang="en-US" smtClean="0"/>
              <a:t>Initiatives across communities (AHRQ grant on depression and substance abuse)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Questions or Comments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dirty="0">
                <a:latin typeface="Tahoma" pitchFamily="34" charset="0"/>
              </a:rPr>
              <a:t>Jim Chase</a:t>
            </a:r>
          </a:p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dirty="0">
                <a:latin typeface="Tahoma" pitchFamily="34" charset="0"/>
              </a:rPr>
              <a:t>President, MN Community Measurement</a:t>
            </a:r>
          </a:p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dirty="0">
                <a:latin typeface="Tahoma" pitchFamily="34" charset="0"/>
              </a:rPr>
              <a:t>612-454-4812</a:t>
            </a:r>
          </a:p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3200" u="sng" dirty="0">
                <a:solidFill>
                  <a:schemeClr val="hlink"/>
                </a:solidFill>
                <a:latin typeface="Tahoma" pitchFamily="34" charset="0"/>
                <a:hlinkClick r:id="rId3"/>
              </a:rPr>
              <a:t>chase@mncm.org</a:t>
            </a:r>
            <a:endParaRPr lang="en-US" sz="3200" u="sng" dirty="0">
              <a:solidFill>
                <a:schemeClr val="hlink"/>
              </a:solidFill>
              <a:latin typeface="Tahoma" pitchFamily="34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5000"/>
              </a:spcBef>
              <a:buNone/>
            </a:pPr>
            <a:r>
              <a:rPr lang="en-US" sz="3200" u="sng" dirty="0" smtClean="0">
                <a:solidFill>
                  <a:schemeClr val="hlink"/>
                </a:solidFill>
                <a:latin typeface="Tahoma" pitchFamily="34" charset="0"/>
                <a:hlinkClick r:id="rId4"/>
              </a:rPr>
              <a:t>http://www.MNHealthScores.org</a:t>
            </a:r>
            <a:endParaRPr lang="en-US" sz="3200" u="sng" dirty="0">
              <a:solidFill>
                <a:schemeClr val="hlink"/>
              </a:solidFill>
              <a:latin typeface="Tahoma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6464300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Times New Roman" pitchFamily="18" charset="0"/>
                <a:cs typeface="Times New Roman" pitchFamily="18" charset="0"/>
              </a:rPr>
              <a:t>© MN Community Measurement. All rights reserved.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Presentation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Background on MN Community Measurement</a:t>
            </a:r>
          </a:p>
          <a:p>
            <a:r>
              <a:rPr lang="en-US" smtClean="0"/>
              <a:t>Why Multi-stakeholder Collaboration?</a:t>
            </a:r>
          </a:p>
          <a:p>
            <a:r>
              <a:rPr lang="en-US" smtClean="0"/>
              <a:t>Regional Improvement Collaborative accomplishments</a:t>
            </a:r>
          </a:p>
          <a:p>
            <a:r>
              <a:rPr lang="en-US" smtClean="0"/>
              <a:t>Challenges and Opportunities in Health Reform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MN Community Measurement </a:t>
            </a:r>
            <a:endParaRPr lang="en-US" sz="1800" dirty="0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3600" dirty="0">
                <a:latin typeface="Tahoma" pitchFamily="34" charset="0"/>
              </a:rPr>
              <a:t>Accelerating the Improvement of Health Through Public Reporting</a:t>
            </a:r>
          </a:p>
          <a:p>
            <a:pPr eaLnBrk="1" hangingPunct="1"/>
            <a:endParaRPr lang="en-US" dirty="0">
              <a:latin typeface="Tahoma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dirty="0">
                <a:latin typeface="Tahoma" pitchFamily="34" charset="0"/>
              </a:rPr>
              <a:t>The trusted source of information across the spectrum of care and the IOM six aims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Tahoma" pitchFamily="34" charset="0"/>
              </a:rPr>
              <a:t>Used by providers to improve care and by patients to make better decisions</a:t>
            </a:r>
          </a:p>
          <a:p>
            <a:pPr eaLnBrk="1" hangingPunct="1">
              <a:buFontTx/>
              <a:buChar char="•"/>
            </a:pPr>
            <a:r>
              <a:rPr lang="en-US" dirty="0">
                <a:latin typeface="Tahoma" pitchFamily="34" charset="0"/>
              </a:rPr>
              <a:t>Our community works together on </a:t>
            </a:r>
            <a:r>
              <a:rPr lang="en-US" dirty="0" smtClean="0">
                <a:latin typeface="Tahoma" pitchFamily="34" charset="0"/>
              </a:rPr>
              <a:t>measurement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MNCM all rights reserved 2008</a:t>
            </a: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0" y="175260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F89F00"/>
              </a:buClr>
            </a:pPr>
            <a:endParaRPr lang="en-US" sz="2400">
              <a:latin typeface="Tahoma" pitchFamily="34" charset="0"/>
            </a:endParaRP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6518275"/>
            <a:ext cx="9144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MNCM Health Care Quality Report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•"/>
              <a:defRPr/>
            </a:pPr>
            <a:r>
              <a:rPr lang="en-US" dirty="0">
                <a:solidFill>
                  <a:srgbClr val="00007F"/>
                </a:solidFill>
                <a:latin typeface="Tahoma" pitchFamily="34" charset="0"/>
              </a:rPr>
              <a:t>Reports on 18 clinical quality measures, Health Information Technology, patient experience, cost of care, and hospital measures</a:t>
            </a:r>
          </a:p>
          <a:p>
            <a:pPr>
              <a:buFontTx/>
              <a:buChar char="•"/>
              <a:defRPr/>
            </a:pPr>
            <a:r>
              <a:rPr lang="en-US" dirty="0">
                <a:solidFill>
                  <a:srgbClr val="00007F"/>
                </a:solidFill>
                <a:latin typeface="Tahoma" pitchFamily="34" charset="0"/>
              </a:rPr>
              <a:t>Reports results on 315 medical groups and 550 clinics</a:t>
            </a:r>
          </a:p>
          <a:p>
            <a:pPr>
              <a:buFontTx/>
              <a:buChar char="•"/>
              <a:defRPr/>
            </a:pPr>
            <a:r>
              <a:rPr lang="en-US" dirty="0">
                <a:solidFill>
                  <a:srgbClr val="00007F"/>
                </a:solidFill>
                <a:latin typeface="Tahoma" pitchFamily="34" charset="0"/>
              </a:rPr>
              <a:t>Results from health plan and medical group </a:t>
            </a:r>
            <a:r>
              <a:rPr lang="en-US" dirty="0" smtClean="0">
                <a:solidFill>
                  <a:srgbClr val="00007F"/>
                </a:solidFill>
                <a:latin typeface="Tahoma" pitchFamily="34" charset="0"/>
              </a:rPr>
              <a:t>data</a:t>
            </a:r>
            <a:endParaRPr lang="en-US" dirty="0">
              <a:solidFill>
                <a:srgbClr val="00007F"/>
              </a:solidFill>
              <a:latin typeface="Tahoma" pitchFamily="34" charset="0"/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225425" y="1600200"/>
            <a:ext cx="3886200" cy="502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7F"/>
              </a:solidFill>
            </a:endParaRPr>
          </a:p>
        </p:txBody>
      </p:sp>
      <p:pic>
        <p:nvPicPr>
          <p:cNvPr id="18437" name="Picture 2" descr="2010 Health Care Quality Report cover"/>
          <p:cNvPicPr>
            <a:picLocks noChangeAspect="1" noChangeArrowheads="1"/>
          </p:cNvPicPr>
          <p:nvPr/>
        </p:nvPicPr>
        <p:blipFill>
          <a:blip r:embed="rId3" cstate="print"/>
          <a:srcRect l="33810" t="9604" r="32857" b="2475"/>
          <a:stretch>
            <a:fillRect/>
          </a:stretch>
        </p:blipFill>
        <p:spPr bwMode="auto">
          <a:xfrm>
            <a:off x="228600" y="1600200"/>
            <a:ext cx="3886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066800"/>
          </a:xfrm>
        </p:spPr>
        <p:txBody>
          <a:bodyPr/>
          <a:lstStyle/>
          <a:p>
            <a:r>
              <a:rPr lang="en-US" sz="2800" dirty="0" smtClean="0"/>
              <a:t>Patients benefit from Becker clinic's push on diabetes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smtClean="0"/>
              <a:t>Article by: MAURA LERNER , Star Tribune Updated: July 30, 2011</a:t>
            </a:r>
            <a:endParaRPr lang="en-US" dirty="0" smtClean="0"/>
          </a:p>
        </p:txBody>
      </p:sp>
      <p:sp>
        <p:nvSpPr>
          <p:cNvPr id="194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Tahoma" pitchFamily="34" charset="0"/>
              <a:buNone/>
            </a:pPr>
            <a:r>
              <a:rPr lang="en-US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  <p:pic>
        <p:nvPicPr>
          <p:cNvPr id="19461" name="Picture 2" descr="man and child in kitchen at tab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8450" y="2133600"/>
            <a:ext cx="5905500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MNCM all rights reserved 2008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Multi-Stakeholder Collaboration?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05000"/>
            <a:ext cx="7543800" cy="4648200"/>
          </a:xfrm>
        </p:spPr>
        <p:txBody>
          <a:bodyPr/>
          <a:lstStyle/>
          <a:p>
            <a:pPr eaLnBrk="1" hangingPunct="1"/>
            <a:r>
              <a:rPr lang="en-US" smtClean="0"/>
              <a:t>Trusted source of information</a:t>
            </a:r>
          </a:p>
          <a:p>
            <a:pPr eaLnBrk="1" hangingPunct="1"/>
            <a:r>
              <a:rPr lang="en-US" smtClean="0"/>
              <a:t>Honest Broker (gives and gets)</a:t>
            </a:r>
          </a:p>
          <a:p>
            <a:pPr eaLnBrk="1" hangingPunct="1"/>
            <a:r>
              <a:rPr lang="en-US" smtClean="0"/>
              <a:t>Focus resources and priorities</a:t>
            </a:r>
          </a:p>
          <a:p>
            <a:pPr eaLnBrk="1" hangingPunct="1"/>
            <a:r>
              <a:rPr lang="en-US" smtClean="0"/>
              <a:t>Standards for comparison</a:t>
            </a:r>
          </a:p>
          <a:p>
            <a:pPr eaLnBrk="1" hangingPunct="1"/>
            <a:r>
              <a:rPr lang="en-US" smtClean="0"/>
              <a:t>Work across settings of care</a:t>
            </a:r>
          </a:p>
          <a:p>
            <a:pPr eaLnBrk="1" hangingPunct="1"/>
            <a:r>
              <a:rPr lang="en-US" smtClean="0"/>
              <a:t>Health not health care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Growing Network of </a:t>
            </a:r>
            <a:br>
              <a:rPr lang="en-US" dirty="0" smtClean="0"/>
            </a:br>
            <a:r>
              <a:rPr lang="en-US" dirty="0" smtClean="0"/>
              <a:t>Regional </a:t>
            </a:r>
            <a:r>
              <a:rPr lang="en-US" dirty="0" err="1" smtClean="0"/>
              <a:t>Collaboratives</a:t>
            </a:r>
            <a:r>
              <a:rPr lang="en-US" dirty="0" smtClean="0"/>
              <a:t> in U.S.</a:t>
            </a:r>
          </a:p>
        </p:txBody>
      </p:sp>
      <p:grpSp>
        <p:nvGrpSpPr>
          <p:cNvPr id="3" name="Group 2" descr="map of network of regional collaboratives in US"/>
          <p:cNvGrpSpPr/>
          <p:nvPr/>
        </p:nvGrpSpPr>
        <p:grpSpPr>
          <a:xfrm>
            <a:off x="161925" y="1447800"/>
            <a:ext cx="8067675" cy="5067300"/>
            <a:chOff x="161925" y="1447800"/>
            <a:chExt cx="8067675" cy="5067300"/>
          </a:xfrm>
        </p:grpSpPr>
        <p:pic>
          <p:nvPicPr>
            <p:cNvPr id="21507" name="Picture 4" descr="US_Map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4400" y="1447800"/>
              <a:ext cx="7315200" cy="506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3" name="Oval 82"/>
            <p:cNvSpPr/>
            <p:nvPr/>
          </p:nvSpPr>
          <p:spPr>
            <a:xfrm>
              <a:off x="1143000" y="19812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838200" y="27432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4800600" y="24384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5257800" y="28194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5791200" y="28956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6096000" y="29718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6096000" y="35814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772400" y="20574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7010400" y="32004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5410200" y="43434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4648200" y="36576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161925" y="5572125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61925" y="6029325"/>
              <a:ext cx="381000" cy="381000"/>
            </a:xfrm>
            <a:prstGeom prst="diamond">
              <a:avLst/>
            </a:prstGeom>
            <a:solidFill>
              <a:srgbClr val="64B2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521" name="TextBox 47"/>
            <p:cNvSpPr txBox="1">
              <a:spLocks noChangeArrowheads="1"/>
            </p:cNvSpPr>
            <p:nvPr/>
          </p:nvSpPr>
          <p:spPr bwMode="auto">
            <a:xfrm>
              <a:off x="542925" y="5572125"/>
              <a:ext cx="264318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Aligning Forces for Quality</a:t>
              </a:r>
            </a:p>
          </p:txBody>
        </p:sp>
        <p:sp>
          <p:nvSpPr>
            <p:cNvPr id="21522" name="TextBox 48"/>
            <p:cNvSpPr txBox="1">
              <a:spLocks noChangeArrowheads="1"/>
            </p:cNvSpPr>
            <p:nvPr/>
          </p:nvSpPr>
          <p:spPr bwMode="auto">
            <a:xfrm>
              <a:off x="542925" y="6029325"/>
              <a:ext cx="22129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64B25A"/>
                  </a:solidFill>
                  <a:latin typeface="Calibri" pitchFamily="34" charset="0"/>
                </a:rPr>
                <a:t>Other NRHI Members</a:t>
              </a:r>
            </a:p>
          </p:txBody>
        </p:sp>
        <p:sp>
          <p:nvSpPr>
            <p:cNvPr id="21523" name="TextBox 49"/>
            <p:cNvSpPr txBox="1">
              <a:spLocks noChangeArrowheads="1"/>
            </p:cNvSpPr>
            <p:nvPr/>
          </p:nvSpPr>
          <p:spPr bwMode="auto">
            <a:xfrm>
              <a:off x="542925" y="5162550"/>
              <a:ext cx="263048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solidFill>
                    <a:srgbClr val="095CB7"/>
                  </a:solidFill>
                  <a:latin typeface="Calibri" pitchFamily="34" charset="0"/>
                </a:rPr>
                <a:t>Chartered Value Exchange</a:t>
              </a:r>
            </a:p>
          </p:txBody>
        </p:sp>
        <p:sp>
          <p:nvSpPr>
            <p:cNvPr id="101" name="Oval 100"/>
            <p:cNvSpPr/>
            <p:nvPr/>
          </p:nvSpPr>
          <p:spPr>
            <a:xfrm>
              <a:off x="6400800" y="30480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1371600" y="15240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8" name="Diamond 107"/>
            <p:cNvSpPr/>
            <p:nvPr/>
          </p:nvSpPr>
          <p:spPr>
            <a:xfrm>
              <a:off x="6858000" y="2667000"/>
              <a:ext cx="304800" cy="304800"/>
            </a:xfrm>
            <a:prstGeom prst="diamond">
              <a:avLst/>
            </a:prstGeom>
            <a:solidFill>
              <a:srgbClr val="64B2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6629400" y="26670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0" name="Diamond 109"/>
            <p:cNvSpPr/>
            <p:nvPr/>
          </p:nvSpPr>
          <p:spPr>
            <a:xfrm>
              <a:off x="4876800" y="3124200"/>
              <a:ext cx="304800" cy="304800"/>
            </a:xfrm>
            <a:prstGeom prst="diamond">
              <a:avLst/>
            </a:prstGeom>
            <a:solidFill>
              <a:srgbClr val="64B2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1" name="Diamond 110"/>
            <p:cNvSpPr/>
            <p:nvPr/>
          </p:nvSpPr>
          <p:spPr>
            <a:xfrm>
              <a:off x="5334000" y="3352800"/>
              <a:ext cx="304800" cy="304800"/>
            </a:xfrm>
            <a:prstGeom prst="diamond">
              <a:avLst/>
            </a:prstGeom>
            <a:solidFill>
              <a:srgbClr val="64B2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2" name="Diamond 111"/>
            <p:cNvSpPr/>
            <p:nvPr/>
          </p:nvSpPr>
          <p:spPr>
            <a:xfrm>
              <a:off x="1066800" y="3657600"/>
              <a:ext cx="304800" cy="304800"/>
            </a:xfrm>
            <a:prstGeom prst="diamond">
              <a:avLst/>
            </a:prstGeom>
            <a:solidFill>
              <a:srgbClr val="64B2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1" name="5-Point Star 60"/>
            <p:cNvSpPr/>
            <p:nvPr/>
          </p:nvSpPr>
          <p:spPr>
            <a:xfrm>
              <a:off x="2438400" y="32766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2" name="5-Point Star 61"/>
            <p:cNvSpPr/>
            <p:nvPr/>
          </p:nvSpPr>
          <p:spPr>
            <a:xfrm>
              <a:off x="990600" y="35052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3" name="5-Point Star 62"/>
            <p:cNvSpPr/>
            <p:nvPr/>
          </p:nvSpPr>
          <p:spPr>
            <a:xfrm>
              <a:off x="1219200" y="20574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4" name="5-Point Star 63"/>
            <p:cNvSpPr/>
            <p:nvPr/>
          </p:nvSpPr>
          <p:spPr>
            <a:xfrm>
              <a:off x="1447800" y="16002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6" name="5-Point Star 65"/>
            <p:cNvSpPr/>
            <p:nvPr/>
          </p:nvSpPr>
          <p:spPr>
            <a:xfrm>
              <a:off x="3276600" y="35052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7" name="5-Point Star 66"/>
            <p:cNvSpPr/>
            <p:nvPr/>
          </p:nvSpPr>
          <p:spPr>
            <a:xfrm>
              <a:off x="4724400" y="37338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8" name="5-Point Star 67"/>
            <p:cNvSpPr/>
            <p:nvPr/>
          </p:nvSpPr>
          <p:spPr>
            <a:xfrm>
              <a:off x="4876800" y="25146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9" name="5-Point Star 68"/>
            <p:cNvSpPr/>
            <p:nvPr/>
          </p:nvSpPr>
          <p:spPr>
            <a:xfrm>
              <a:off x="5334000" y="28956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0" name="5-Point Star 69"/>
            <p:cNvSpPr/>
            <p:nvPr/>
          </p:nvSpPr>
          <p:spPr>
            <a:xfrm>
              <a:off x="5867400" y="29718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1" name="5-Point Star 70"/>
            <p:cNvSpPr/>
            <p:nvPr/>
          </p:nvSpPr>
          <p:spPr>
            <a:xfrm>
              <a:off x="6019800" y="28194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2" name="5-Point Star 71"/>
            <p:cNvSpPr/>
            <p:nvPr/>
          </p:nvSpPr>
          <p:spPr>
            <a:xfrm>
              <a:off x="6172200" y="30480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3" name="5-Point Star 72"/>
            <p:cNvSpPr/>
            <p:nvPr/>
          </p:nvSpPr>
          <p:spPr>
            <a:xfrm>
              <a:off x="5867400" y="34290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4" name="5-Point Star 73"/>
            <p:cNvSpPr/>
            <p:nvPr/>
          </p:nvSpPr>
          <p:spPr>
            <a:xfrm>
              <a:off x="5943600" y="38100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5" name="5-Point Star 74"/>
            <p:cNvSpPr/>
            <p:nvPr/>
          </p:nvSpPr>
          <p:spPr>
            <a:xfrm>
              <a:off x="6172200" y="36576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6" name="5-Point Star 75"/>
            <p:cNvSpPr/>
            <p:nvPr/>
          </p:nvSpPr>
          <p:spPr>
            <a:xfrm>
              <a:off x="6705600" y="32766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7" name="5-Point Star 76"/>
            <p:cNvSpPr/>
            <p:nvPr/>
          </p:nvSpPr>
          <p:spPr>
            <a:xfrm>
              <a:off x="7086600" y="32766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8" name="5-Point Star 77"/>
            <p:cNvSpPr/>
            <p:nvPr/>
          </p:nvSpPr>
          <p:spPr>
            <a:xfrm>
              <a:off x="7315200" y="28194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9" name="5-Point Star 78"/>
            <p:cNvSpPr/>
            <p:nvPr/>
          </p:nvSpPr>
          <p:spPr>
            <a:xfrm>
              <a:off x="7848600" y="21336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0" name="5-Point Star 79"/>
            <p:cNvSpPr/>
            <p:nvPr/>
          </p:nvSpPr>
          <p:spPr>
            <a:xfrm>
              <a:off x="5334000" y="54102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1" name="5-Point Star 80"/>
            <p:cNvSpPr/>
            <p:nvPr/>
          </p:nvSpPr>
          <p:spPr>
            <a:xfrm>
              <a:off x="5486400" y="44196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5-Point Star 81"/>
            <p:cNvSpPr/>
            <p:nvPr/>
          </p:nvSpPr>
          <p:spPr>
            <a:xfrm>
              <a:off x="7086600" y="37338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5-Point Star 94"/>
            <p:cNvSpPr/>
            <p:nvPr/>
          </p:nvSpPr>
          <p:spPr>
            <a:xfrm>
              <a:off x="238125" y="5191125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6" name="5-Point Star 105"/>
            <p:cNvSpPr/>
            <p:nvPr/>
          </p:nvSpPr>
          <p:spPr>
            <a:xfrm>
              <a:off x="7543800" y="28956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7" name="5-Point Star 106"/>
            <p:cNvSpPr/>
            <p:nvPr/>
          </p:nvSpPr>
          <p:spPr>
            <a:xfrm>
              <a:off x="7772400" y="2667000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7686675" y="26289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5781675" y="3352800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2943225" y="4295775"/>
              <a:ext cx="3810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3" name="Diamond 122"/>
            <p:cNvSpPr/>
            <p:nvPr/>
          </p:nvSpPr>
          <p:spPr>
            <a:xfrm>
              <a:off x="5229225" y="3771900"/>
              <a:ext cx="304800" cy="304800"/>
            </a:xfrm>
            <a:prstGeom prst="diamond">
              <a:avLst/>
            </a:prstGeom>
            <a:solidFill>
              <a:srgbClr val="64B2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" name="Group 198"/>
            <p:cNvGrpSpPr>
              <a:grpSpLocks/>
            </p:cNvGrpSpPr>
            <p:nvPr/>
          </p:nvGrpSpPr>
          <p:grpSpPr bwMode="auto">
            <a:xfrm>
              <a:off x="241300" y="4238625"/>
              <a:ext cx="1181100" cy="841375"/>
              <a:chOff x="614" y="3540"/>
              <a:chExt cx="744" cy="530"/>
            </a:xfrm>
            <a:noFill/>
          </p:grpSpPr>
          <p:sp>
            <p:nvSpPr>
              <p:cNvPr id="57" name="Freeform 191"/>
              <p:cNvSpPr>
                <a:spLocks/>
              </p:cNvSpPr>
              <p:nvPr/>
            </p:nvSpPr>
            <p:spPr bwMode="auto">
              <a:xfrm>
                <a:off x="1170" y="3852"/>
                <a:ext cx="188" cy="218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48" y="8"/>
                  </a:cxn>
                  <a:cxn ang="0">
                    <a:pos x="48" y="14"/>
                  </a:cxn>
                  <a:cxn ang="0">
                    <a:pos x="68" y="24"/>
                  </a:cxn>
                  <a:cxn ang="0">
                    <a:pos x="80" y="22"/>
                  </a:cxn>
                  <a:cxn ang="0">
                    <a:pos x="130" y="46"/>
                  </a:cxn>
                  <a:cxn ang="0">
                    <a:pos x="144" y="62"/>
                  </a:cxn>
                  <a:cxn ang="0">
                    <a:pos x="148" y="86"/>
                  </a:cxn>
                  <a:cxn ang="0">
                    <a:pos x="160" y="84"/>
                  </a:cxn>
                  <a:cxn ang="0">
                    <a:pos x="162" y="98"/>
                  </a:cxn>
                  <a:cxn ang="0">
                    <a:pos x="188" y="116"/>
                  </a:cxn>
                  <a:cxn ang="0">
                    <a:pos x="182" y="130"/>
                  </a:cxn>
                  <a:cxn ang="0">
                    <a:pos x="172" y="134"/>
                  </a:cxn>
                  <a:cxn ang="0">
                    <a:pos x="160" y="148"/>
                  </a:cxn>
                  <a:cxn ang="0">
                    <a:pos x="112" y="160"/>
                  </a:cxn>
                  <a:cxn ang="0">
                    <a:pos x="92" y="180"/>
                  </a:cxn>
                  <a:cxn ang="0">
                    <a:pos x="78" y="186"/>
                  </a:cxn>
                  <a:cxn ang="0">
                    <a:pos x="72" y="204"/>
                  </a:cxn>
                  <a:cxn ang="0">
                    <a:pos x="58" y="218"/>
                  </a:cxn>
                  <a:cxn ang="0">
                    <a:pos x="54" y="208"/>
                  </a:cxn>
                  <a:cxn ang="0">
                    <a:pos x="42" y="198"/>
                  </a:cxn>
                  <a:cxn ang="0">
                    <a:pos x="28" y="198"/>
                  </a:cxn>
                  <a:cxn ang="0">
                    <a:pos x="24" y="190"/>
                  </a:cxn>
                  <a:cxn ang="0">
                    <a:pos x="24" y="142"/>
                  </a:cxn>
                  <a:cxn ang="0">
                    <a:pos x="16" y="124"/>
                  </a:cxn>
                  <a:cxn ang="0">
                    <a:pos x="10" y="102"/>
                  </a:cxn>
                  <a:cxn ang="0">
                    <a:pos x="0" y="86"/>
                  </a:cxn>
                  <a:cxn ang="0">
                    <a:pos x="2" y="76"/>
                  </a:cxn>
                  <a:cxn ang="0">
                    <a:pos x="8" y="76"/>
                  </a:cxn>
                  <a:cxn ang="0">
                    <a:pos x="10" y="68"/>
                  </a:cxn>
                  <a:cxn ang="0">
                    <a:pos x="20" y="66"/>
                  </a:cxn>
                  <a:cxn ang="0">
                    <a:pos x="24" y="52"/>
                  </a:cxn>
                  <a:cxn ang="0">
                    <a:pos x="32" y="44"/>
                  </a:cxn>
                  <a:cxn ang="0">
                    <a:pos x="34" y="36"/>
                  </a:cxn>
                  <a:cxn ang="0">
                    <a:pos x="26" y="28"/>
                  </a:cxn>
                  <a:cxn ang="0">
                    <a:pos x="22" y="14"/>
                  </a:cxn>
                  <a:cxn ang="0">
                    <a:pos x="28" y="0"/>
                  </a:cxn>
                </a:cxnLst>
                <a:rect l="0" t="0" r="r" b="b"/>
                <a:pathLst>
                  <a:path w="188" h="218">
                    <a:moveTo>
                      <a:pt x="28" y="0"/>
                    </a:moveTo>
                    <a:lnTo>
                      <a:pt x="48" y="8"/>
                    </a:lnTo>
                    <a:lnTo>
                      <a:pt x="48" y="14"/>
                    </a:lnTo>
                    <a:lnTo>
                      <a:pt x="68" y="24"/>
                    </a:lnTo>
                    <a:lnTo>
                      <a:pt x="80" y="22"/>
                    </a:lnTo>
                    <a:lnTo>
                      <a:pt x="130" y="46"/>
                    </a:lnTo>
                    <a:lnTo>
                      <a:pt x="144" y="62"/>
                    </a:lnTo>
                    <a:lnTo>
                      <a:pt x="148" y="86"/>
                    </a:lnTo>
                    <a:lnTo>
                      <a:pt x="160" y="84"/>
                    </a:lnTo>
                    <a:lnTo>
                      <a:pt x="162" y="98"/>
                    </a:lnTo>
                    <a:lnTo>
                      <a:pt x="188" y="116"/>
                    </a:lnTo>
                    <a:lnTo>
                      <a:pt x="182" y="130"/>
                    </a:lnTo>
                    <a:lnTo>
                      <a:pt x="172" y="134"/>
                    </a:lnTo>
                    <a:lnTo>
                      <a:pt x="160" y="148"/>
                    </a:lnTo>
                    <a:lnTo>
                      <a:pt x="112" y="160"/>
                    </a:lnTo>
                    <a:lnTo>
                      <a:pt x="92" y="180"/>
                    </a:lnTo>
                    <a:lnTo>
                      <a:pt x="78" y="186"/>
                    </a:lnTo>
                    <a:lnTo>
                      <a:pt x="72" y="204"/>
                    </a:lnTo>
                    <a:lnTo>
                      <a:pt x="58" y="218"/>
                    </a:lnTo>
                    <a:lnTo>
                      <a:pt x="54" y="208"/>
                    </a:lnTo>
                    <a:lnTo>
                      <a:pt x="42" y="198"/>
                    </a:lnTo>
                    <a:lnTo>
                      <a:pt x="28" y="198"/>
                    </a:lnTo>
                    <a:lnTo>
                      <a:pt x="24" y="190"/>
                    </a:lnTo>
                    <a:lnTo>
                      <a:pt x="24" y="142"/>
                    </a:lnTo>
                    <a:lnTo>
                      <a:pt x="16" y="124"/>
                    </a:lnTo>
                    <a:lnTo>
                      <a:pt x="10" y="102"/>
                    </a:lnTo>
                    <a:lnTo>
                      <a:pt x="0" y="86"/>
                    </a:lnTo>
                    <a:lnTo>
                      <a:pt x="2" y="76"/>
                    </a:lnTo>
                    <a:lnTo>
                      <a:pt x="8" y="76"/>
                    </a:lnTo>
                    <a:lnTo>
                      <a:pt x="10" y="68"/>
                    </a:lnTo>
                    <a:lnTo>
                      <a:pt x="20" y="66"/>
                    </a:lnTo>
                    <a:lnTo>
                      <a:pt x="24" y="52"/>
                    </a:lnTo>
                    <a:lnTo>
                      <a:pt x="32" y="44"/>
                    </a:lnTo>
                    <a:lnTo>
                      <a:pt x="34" y="36"/>
                    </a:lnTo>
                    <a:lnTo>
                      <a:pt x="26" y="28"/>
                    </a:lnTo>
                    <a:lnTo>
                      <a:pt x="22" y="14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8" name="Freeform 192"/>
              <p:cNvSpPr>
                <a:spLocks/>
              </p:cNvSpPr>
              <p:nvPr/>
            </p:nvSpPr>
            <p:spPr bwMode="auto">
              <a:xfrm>
                <a:off x="1072" y="3730"/>
                <a:ext cx="106" cy="76"/>
              </a:xfrm>
              <a:custGeom>
                <a:avLst/>
                <a:gdLst/>
                <a:ahLst/>
                <a:cxnLst>
                  <a:cxn ang="0">
                    <a:pos x="4" y="6"/>
                  </a:cxn>
                  <a:cxn ang="0">
                    <a:pos x="14" y="0"/>
                  </a:cxn>
                  <a:cxn ang="0">
                    <a:pos x="24" y="10"/>
                  </a:cxn>
                  <a:cxn ang="0">
                    <a:pos x="34" y="24"/>
                  </a:cxn>
                  <a:cxn ang="0">
                    <a:pos x="40" y="20"/>
                  </a:cxn>
                  <a:cxn ang="0">
                    <a:pos x="46" y="22"/>
                  </a:cxn>
                  <a:cxn ang="0">
                    <a:pos x="50" y="18"/>
                  </a:cxn>
                  <a:cxn ang="0">
                    <a:pos x="52" y="16"/>
                  </a:cxn>
                  <a:cxn ang="0">
                    <a:pos x="54" y="16"/>
                  </a:cxn>
                  <a:cxn ang="0">
                    <a:pos x="68" y="18"/>
                  </a:cxn>
                  <a:cxn ang="0">
                    <a:pos x="76" y="26"/>
                  </a:cxn>
                  <a:cxn ang="0">
                    <a:pos x="104" y="40"/>
                  </a:cxn>
                  <a:cxn ang="0">
                    <a:pos x="106" y="44"/>
                  </a:cxn>
                  <a:cxn ang="0">
                    <a:pos x="102" y="52"/>
                  </a:cxn>
                  <a:cxn ang="0">
                    <a:pos x="86" y="66"/>
                  </a:cxn>
                  <a:cxn ang="0">
                    <a:pos x="72" y="66"/>
                  </a:cxn>
                  <a:cxn ang="0">
                    <a:pos x="58" y="74"/>
                  </a:cxn>
                  <a:cxn ang="0">
                    <a:pos x="44" y="76"/>
                  </a:cxn>
                  <a:cxn ang="0">
                    <a:pos x="38" y="70"/>
                  </a:cxn>
                  <a:cxn ang="0">
                    <a:pos x="38" y="56"/>
                  </a:cxn>
                  <a:cxn ang="0">
                    <a:pos x="32" y="40"/>
                  </a:cxn>
                  <a:cxn ang="0">
                    <a:pos x="26" y="42"/>
                  </a:cxn>
                  <a:cxn ang="0">
                    <a:pos x="10" y="34"/>
                  </a:cxn>
                  <a:cxn ang="0">
                    <a:pos x="4" y="28"/>
                  </a:cxn>
                  <a:cxn ang="0">
                    <a:pos x="2" y="24"/>
                  </a:cxn>
                  <a:cxn ang="0">
                    <a:pos x="0" y="20"/>
                  </a:cxn>
                  <a:cxn ang="0">
                    <a:pos x="0" y="18"/>
                  </a:cxn>
                  <a:cxn ang="0">
                    <a:pos x="4" y="6"/>
                  </a:cxn>
                </a:cxnLst>
                <a:rect l="0" t="0" r="r" b="b"/>
                <a:pathLst>
                  <a:path w="106" h="76">
                    <a:moveTo>
                      <a:pt x="4" y="6"/>
                    </a:moveTo>
                    <a:lnTo>
                      <a:pt x="14" y="0"/>
                    </a:lnTo>
                    <a:lnTo>
                      <a:pt x="24" y="10"/>
                    </a:lnTo>
                    <a:lnTo>
                      <a:pt x="34" y="24"/>
                    </a:lnTo>
                    <a:lnTo>
                      <a:pt x="40" y="20"/>
                    </a:lnTo>
                    <a:lnTo>
                      <a:pt x="46" y="22"/>
                    </a:lnTo>
                    <a:lnTo>
                      <a:pt x="50" y="18"/>
                    </a:lnTo>
                    <a:lnTo>
                      <a:pt x="52" y="16"/>
                    </a:lnTo>
                    <a:lnTo>
                      <a:pt x="54" y="16"/>
                    </a:lnTo>
                    <a:lnTo>
                      <a:pt x="68" y="18"/>
                    </a:lnTo>
                    <a:lnTo>
                      <a:pt x="76" y="26"/>
                    </a:lnTo>
                    <a:lnTo>
                      <a:pt x="104" y="40"/>
                    </a:lnTo>
                    <a:lnTo>
                      <a:pt x="106" y="44"/>
                    </a:lnTo>
                    <a:lnTo>
                      <a:pt x="102" y="52"/>
                    </a:lnTo>
                    <a:lnTo>
                      <a:pt x="86" y="66"/>
                    </a:lnTo>
                    <a:lnTo>
                      <a:pt x="72" y="66"/>
                    </a:lnTo>
                    <a:lnTo>
                      <a:pt x="58" y="74"/>
                    </a:lnTo>
                    <a:lnTo>
                      <a:pt x="44" y="76"/>
                    </a:lnTo>
                    <a:lnTo>
                      <a:pt x="38" y="70"/>
                    </a:lnTo>
                    <a:lnTo>
                      <a:pt x="38" y="56"/>
                    </a:lnTo>
                    <a:lnTo>
                      <a:pt x="32" y="40"/>
                    </a:lnTo>
                    <a:lnTo>
                      <a:pt x="26" y="42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2" y="24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" name="Freeform 193"/>
              <p:cNvSpPr>
                <a:spLocks/>
              </p:cNvSpPr>
              <p:nvPr/>
            </p:nvSpPr>
            <p:spPr bwMode="auto">
              <a:xfrm>
                <a:off x="982" y="3702"/>
                <a:ext cx="88" cy="2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4" y="0"/>
                  </a:cxn>
                  <a:cxn ang="0">
                    <a:pos x="16" y="0"/>
                  </a:cxn>
                  <a:cxn ang="0">
                    <a:pos x="18" y="4"/>
                  </a:cxn>
                  <a:cxn ang="0">
                    <a:pos x="48" y="8"/>
                  </a:cxn>
                  <a:cxn ang="0">
                    <a:pos x="48" y="4"/>
                  </a:cxn>
                  <a:cxn ang="0">
                    <a:pos x="48" y="2"/>
                  </a:cxn>
                  <a:cxn ang="0">
                    <a:pos x="50" y="2"/>
                  </a:cxn>
                  <a:cxn ang="0">
                    <a:pos x="52" y="6"/>
                  </a:cxn>
                  <a:cxn ang="0">
                    <a:pos x="54" y="10"/>
                  </a:cxn>
                  <a:cxn ang="0">
                    <a:pos x="70" y="10"/>
                  </a:cxn>
                  <a:cxn ang="0">
                    <a:pos x="76" y="6"/>
                  </a:cxn>
                  <a:cxn ang="0">
                    <a:pos x="88" y="12"/>
                  </a:cxn>
                  <a:cxn ang="0">
                    <a:pos x="80" y="22"/>
                  </a:cxn>
                  <a:cxn ang="0">
                    <a:pos x="64" y="28"/>
                  </a:cxn>
                  <a:cxn ang="0">
                    <a:pos x="34" y="18"/>
                  </a:cxn>
                  <a:cxn ang="0">
                    <a:pos x="0" y="24"/>
                  </a:cxn>
                  <a:cxn ang="0">
                    <a:pos x="0" y="12"/>
                  </a:cxn>
                  <a:cxn ang="0">
                    <a:pos x="6" y="6"/>
                  </a:cxn>
                </a:cxnLst>
                <a:rect l="0" t="0" r="r" b="b"/>
                <a:pathLst>
                  <a:path w="88" h="28">
                    <a:moveTo>
                      <a:pt x="6" y="6"/>
                    </a:moveTo>
                    <a:lnTo>
                      <a:pt x="4" y="0"/>
                    </a:lnTo>
                    <a:lnTo>
                      <a:pt x="16" y="0"/>
                    </a:lnTo>
                    <a:lnTo>
                      <a:pt x="18" y="4"/>
                    </a:lnTo>
                    <a:lnTo>
                      <a:pt x="48" y="8"/>
                    </a:lnTo>
                    <a:lnTo>
                      <a:pt x="48" y="4"/>
                    </a:lnTo>
                    <a:lnTo>
                      <a:pt x="48" y="2"/>
                    </a:lnTo>
                    <a:lnTo>
                      <a:pt x="50" y="2"/>
                    </a:lnTo>
                    <a:lnTo>
                      <a:pt x="52" y="6"/>
                    </a:lnTo>
                    <a:lnTo>
                      <a:pt x="54" y="10"/>
                    </a:lnTo>
                    <a:lnTo>
                      <a:pt x="70" y="10"/>
                    </a:lnTo>
                    <a:lnTo>
                      <a:pt x="76" y="6"/>
                    </a:lnTo>
                    <a:lnTo>
                      <a:pt x="88" y="12"/>
                    </a:lnTo>
                    <a:lnTo>
                      <a:pt x="80" y="22"/>
                    </a:lnTo>
                    <a:lnTo>
                      <a:pt x="64" y="28"/>
                    </a:lnTo>
                    <a:lnTo>
                      <a:pt x="34" y="18"/>
                    </a:lnTo>
                    <a:lnTo>
                      <a:pt x="0" y="24"/>
                    </a:lnTo>
                    <a:lnTo>
                      <a:pt x="0" y="12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Freeform 194"/>
              <p:cNvSpPr>
                <a:spLocks/>
              </p:cNvSpPr>
              <p:nvPr/>
            </p:nvSpPr>
            <p:spPr bwMode="auto">
              <a:xfrm>
                <a:off x="838" y="3626"/>
                <a:ext cx="94" cy="70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0" y="16"/>
                  </a:cxn>
                  <a:cxn ang="0">
                    <a:pos x="22" y="18"/>
                  </a:cxn>
                  <a:cxn ang="0">
                    <a:pos x="32" y="8"/>
                  </a:cxn>
                  <a:cxn ang="0">
                    <a:pos x="36" y="2"/>
                  </a:cxn>
                  <a:cxn ang="0">
                    <a:pos x="44" y="0"/>
                  </a:cxn>
                  <a:cxn ang="0">
                    <a:pos x="52" y="6"/>
                  </a:cxn>
                  <a:cxn ang="0">
                    <a:pos x="52" y="10"/>
                  </a:cxn>
                  <a:cxn ang="0">
                    <a:pos x="54" y="14"/>
                  </a:cxn>
                  <a:cxn ang="0">
                    <a:pos x="60" y="24"/>
                  </a:cxn>
                  <a:cxn ang="0">
                    <a:pos x="62" y="26"/>
                  </a:cxn>
                  <a:cxn ang="0">
                    <a:pos x="64" y="26"/>
                  </a:cxn>
                  <a:cxn ang="0">
                    <a:pos x="64" y="30"/>
                  </a:cxn>
                  <a:cxn ang="0">
                    <a:pos x="64" y="34"/>
                  </a:cxn>
                  <a:cxn ang="0">
                    <a:pos x="66" y="40"/>
                  </a:cxn>
                  <a:cxn ang="0">
                    <a:pos x="68" y="42"/>
                  </a:cxn>
                  <a:cxn ang="0">
                    <a:pos x="72" y="42"/>
                  </a:cxn>
                  <a:cxn ang="0">
                    <a:pos x="76" y="42"/>
                  </a:cxn>
                  <a:cxn ang="0">
                    <a:pos x="72" y="40"/>
                  </a:cxn>
                  <a:cxn ang="0">
                    <a:pos x="76" y="38"/>
                  </a:cxn>
                  <a:cxn ang="0">
                    <a:pos x="80" y="38"/>
                  </a:cxn>
                  <a:cxn ang="0">
                    <a:pos x="84" y="38"/>
                  </a:cxn>
                  <a:cxn ang="0">
                    <a:pos x="80" y="46"/>
                  </a:cxn>
                  <a:cxn ang="0">
                    <a:pos x="84" y="48"/>
                  </a:cxn>
                  <a:cxn ang="0">
                    <a:pos x="86" y="54"/>
                  </a:cxn>
                  <a:cxn ang="0">
                    <a:pos x="94" y="62"/>
                  </a:cxn>
                  <a:cxn ang="0">
                    <a:pos x="88" y="68"/>
                  </a:cxn>
                  <a:cxn ang="0">
                    <a:pos x="84" y="70"/>
                  </a:cxn>
                  <a:cxn ang="0">
                    <a:pos x="78" y="66"/>
                  </a:cxn>
                  <a:cxn ang="0">
                    <a:pos x="68" y="70"/>
                  </a:cxn>
                  <a:cxn ang="0">
                    <a:pos x="60" y="66"/>
                  </a:cxn>
                  <a:cxn ang="0">
                    <a:pos x="60" y="62"/>
                  </a:cxn>
                  <a:cxn ang="0">
                    <a:pos x="54" y="60"/>
                  </a:cxn>
                  <a:cxn ang="0">
                    <a:pos x="48" y="62"/>
                  </a:cxn>
                  <a:cxn ang="0">
                    <a:pos x="44" y="54"/>
                  </a:cxn>
                  <a:cxn ang="0">
                    <a:pos x="48" y="54"/>
                  </a:cxn>
                  <a:cxn ang="0">
                    <a:pos x="50" y="52"/>
                  </a:cxn>
                  <a:cxn ang="0">
                    <a:pos x="48" y="50"/>
                  </a:cxn>
                  <a:cxn ang="0">
                    <a:pos x="44" y="48"/>
                  </a:cxn>
                  <a:cxn ang="0">
                    <a:pos x="42" y="48"/>
                  </a:cxn>
                  <a:cxn ang="0">
                    <a:pos x="42" y="50"/>
                  </a:cxn>
                  <a:cxn ang="0">
                    <a:pos x="42" y="56"/>
                  </a:cxn>
                  <a:cxn ang="0">
                    <a:pos x="38" y="54"/>
                  </a:cxn>
                  <a:cxn ang="0">
                    <a:pos x="42" y="60"/>
                  </a:cxn>
                  <a:cxn ang="0">
                    <a:pos x="42" y="64"/>
                  </a:cxn>
                  <a:cxn ang="0">
                    <a:pos x="40" y="62"/>
                  </a:cxn>
                  <a:cxn ang="0">
                    <a:pos x="38" y="60"/>
                  </a:cxn>
                  <a:cxn ang="0">
                    <a:pos x="36" y="62"/>
                  </a:cxn>
                  <a:cxn ang="0">
                    <a:pos x="26" y="66"/>
                  </a:cxn>
                  <a:cxn ang="0">
                    <a:pos x="20" y="52"/>
                  </a:cxn>
                  <a:cxn ang="0">
                    <a:pos x="16" y="52"/>
                  </a:cxn>
                  <a:cxn ang="0">
                    <a:pos x="12" y="40"/>
                  </a:cxn>
                  <a:cxn ang="0">
                    <a:pos x="4" y="34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94" h="70">
                    <a:moveTo>
                      <a:pt x="0" y="18"/>
                    </a:moveTo>
                    <a:lnTo>
                      <a:pt x="10" y="16"/>
                    </a:lnTo>
                    <a:lnTo>
                      <a:pt x="22" y="18"/>
                    </a:lnTo>
                    <a:lnTo>
                      <a:pt x="32" y="8"/>
                    </a:lnTo>
                    <a:lnTo>
                      <a:pt x="36" y="2"/>
                    </a:lnTo>
                    <a:lnTo>
                      <a:pt x="44" y="0"/>
                    </a:lnTo>
                    <a:lnTo>
                      <a:pt x="52" y="6"/>
                    </a:lnTo>
                    <a:lnTo>
                      <a:pt x="52" y="10"/>
                    </a:lnTo>
                    <a:lnTo>
                      <a:pt x="54" y="14"/>
                    </a:lnTo>
                    <a:lnTo>
                      <a:pt x="60" y="24"/>
                    </a:lnTo>
                    <a:lnTo>
                      <a:pt x="62" y="26"/>
                    </a:lnTo>
                    <a:lnTo>
                      <a:pt x="64" y="26"/>
                    </a:lnTo>
                    <a:lnTo>
                      <a:pt x="64" y="30"/>
                    </a:lnTo>
                    <a:lnTo>
                      <a:pt x="64" y="34"/>
                    </a:lnTo>
                    <a:lnTo>
                      <a:pt x="66" y="40"/>
                    </a:lnTo>
                    <a:lnTo>
                      <a:pt x="68" y="42"/>
                    </a:lnTo>
                    <a:lnTo>
                      <a:pt x="72" y="42"/>
                    </a:lnTo>
                    <a:lnTo>
                      <a:pt x="76" y="42"/>
                    </a:lnTo>
                    <a:lnTo>
                      <a:pt x="72" y="40"/>
                    </a:lnTo>
                    <a:lnTo>
                      <a:pt x="76" y="38"/>
                    </a:lnTo>
                    <a:lnTo>
                      <a:pt x="80" y="38"/>
                    </a:lnTo>
                    <a:lnTo>
                      <a:pt x="84" y="38"/>
                    </a:lnTo>
                    <a:lnTo>
                      <a:pt x="80" y="46"/>
                    </a:lnTo>
                    <a:lnTo>
                      <a:pt x="84" y="48"/>
                    </a:lnTo>
                    <a:lnTo>
                      <a:pt x="86" y="54"/>
                    </a:lnTo>
                    <a:lnTo>
                      <a:pt x="94" y="62"/>
                    </a:lnTo>
                    <a:lnTo>
                      <a:pt x="88" y="68"/>
                    </a:lnTo>
                    <a:lnTo>
                      <a:pt x="84" y="70"/>
                    </a:lnTo>
                    <a:lnTo>
                      <a:pt x="78" y="66"/>
                    </a:lnTo>
                    <a:lnTo>
                      <a:pt x="68" y="70"/>
                    </a:lnTo>
                    <a:lnTo>
                      <a:pt x="60" y="66"/>
                    </a:lnTo>
                    <a:lnTo>
                      <a:pt x="60" y="62"/>
                    </a:lnTo>
                    <a:lnTo>
                      <a:pt x="54" y="60"/>
                    </a:lnTo>
                    <a:lnTo>
                      <a:pt x="48" y="62"/>
                    </a:lnTo>
                    <a:lnTo>
                      <a:pt x="44" y="54"/>
                    </a:lnTo>
                    <a:lnTo>
                      <a:pt x="48" y="54"/>
                    </a:lnTo>
                    <a:lnTo>
                      <a:pt x="50" y="52"/>
                    </a:lnTo>
                    <a:lnTo>
                      <a:pt x="48" y="50"/>
                    </a:lnTo>
                    <a:lnTo>
                      <a:pt x="44" y="48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2" y="56"/>
                    </a:lnTo>
                    <a:lnTo>
                      <a:pt x="38" y="54"/>
                    </a:lnTo>
                    <a:lnTo>
                      <a:pt x="42" y="60"/>
                    </a:lnTo>
                    <a:lnTo>
                      <a:pt x="42" y="64"/>
                    </a:lnTo>
                    <a:lnTo>
                      <a:pt x="40" y="62"/>
                    </a:lnTo>
                    <a:lnTo>
                      <a:pt x="38" y="60"/>
                    </a:lnTo>
                    <a:lnTo>
                      <a:pt x="36" y="62"/>
                    </a:lnTo>
                    <a:lnTo>
                      <a:pt x="26" y="66"/>
                    </a:lnTo>
                    <a:lnTo>
                      <a:pt x="20" y="52"/>
                    </a:lnTo>
                    <a:lnTo>
                      <a:pt x="16" y="52"/>
                    </a:lnTo>
                    <a:lnTo>
                      <a:pt x="12" y="40"/>
                    </a:lnTo>
                    <a:lnTo>
                      <a:pt x="4" y="34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7" name="Freeform 195"/>
              <p:cNvSpPr>
                <a:spLocks/>
              </p:cNvSpPr>
              <p:nvPr/>
            </p:nvSpPr>
            <p:spPr bwMode="auto">
              <a:xfrm>
                <a:off x="614" y="3540"/>
                <a:ext cx="74" cy="58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20" y="8"/>
                  </a:cxn>
                  <a:cxn ang="0">
                    <a:pos x="26" y="4"/>
                  </a:cxn>
                  <a:cxn ang="0">
                    <a:pos x="28" y="2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44" y="2"/>
                  </a:cxn>
                  <a:cxn ang="0">
                    <a:pos x="54" y="0"/>
                  </a:cxn>
                  <a:cxn ang="0">
                    <a:pos x="56" y="0"/>
                  </a:cxn>
                  <a:cxn ang="0">
                    <a:pos x="62" y="2"/>
                  </a:cxn>
                  <a:cxn ang="0">
                    <a:pos x="68" y="6"/>
                  </a:cxn>
                  <a:cxn ang="0">
                    <a:pos x="70" y="8"/>
                  </a:cxn>
                  <a:cxn ang="0">
                    <a:pos x="74" y="16"/>
                  </a:cxn>
                  <a:cxn ang="0">
                    <a:pos x="68" y="26"/>
                  </a:cxn>
                  <a:cxn ang="0">
                    <a:pos x="66" y="34"/>
                  </a:cxn>
                  <a:cxn ang="0">
                    <a:pos x="66" y="42"/>
                  </a:cxn>
                  <a:cxn ang="0">
                    <a:pos x="62" y="46"/>
                  </a:cxn>
                  <a:cxn ang="0">
                    <a:pos x="56" y="54"/>
                  </a:cxn>
                  <a:cxn ang="0">
                    <a:pos x="52" y="56"/>
                  </a:cxn>
                  <a:cxn ang="0">
                    <a:pos x="48" y="58"/>
                  </a:cxn>
                  <a:cxn ang="0">
                    <a:pos x="42" y="52"/>
                  </a:cxn>
                  <a:cxn ang="0">
                    <a:pos x="30" y="52"/>
                  </a:cxn>
                  <a:cxn ang="0">
                    <a:pos x="26" y="52"/>
                  </a:cxn>
                  <a:cxn ang="0">
                    <a:pos x="24" y="48"/>
                  </a:cxn>
                  <a:cxn ang="0">
                    <a:pos x="20" y="44"/>
                  </a:cxn>
                  <a:cxn ang="0">
                    <a:pos x="14" y="44"/>
                  </a:cxn>
                  <a:cxn ang="0">
                    <a:pos x="8" y="42"/>
                  </a:cxn>
                  <a:cxn ang="0">
                    <a:pos x="2" y="36"/>
                  </a:cxn>
                  <a:cxn ang="0">
                    <a:pos x="0" y="30"/>
                  </a:cxn>
                  <a:cxn ang="0">
                    <a:pos x="6" y="20"/>
                  </a:cxn>
                  <a:cxn ang="0">
                    <a:pos x="12" y="10"/>
                  </a:cxn>
                </a:cxnLst>
                <a:rect l="0" t="0" r="r" b="b"/>
                <a:pathLst>
                  <a:path w="74" h="58">
                    <a:moveTo>
                      <a:pt x="12" y="10"/>
                    </a:moveTo>
                    <a:lnTo>
                      <a:pt x="20" y="8"/>
                    </a:lnTo>
                    <a:lnTo>
                      <a:pt x="26" y="4"/>
                    </a:lnTo>
                    <a:lnTo>
                      <a:pt x="28" y="2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44" y="2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62" y="2"/>
                    </a:lnTo>
                    <a:lnTo>
                      <a:pt x="68" y="6"/>
                    </a:lnTo>
                    <a:lnTo>
                      <a:pt x="70" y="8"/>
                    </a:lnTo>
                    <a:lnTo>
                      <a:pt x="74" y="16"/>
                    </a:lnTo>
                    <a:lnTo>
                      <a:pt x="68" y="26"/>
                    </a:lnTo>
                    <a:lnTo>
                      <a:pt x="66" y="34"/>
                    </a:lnTo>
                    <a:lnTo>
                      <a:pt x="66" y="42"/>
                    </a:lnTo>
                    <a:lnTo>
                      <a:pt x="62" y="46"/>
                    </a:lnTo>
                    <a:lnTo>
                      <a:pt x="56" y="54"/>
                    </a:lnTo>
                    <a:lnTo>
                      <a:pt x="52" y="56"/>
                    </a:lnTo>
                    <a:lnTo>
                      <a:pt x="48" y="58"/>
                    </a:lnTo>
                    <a:lnTo>
                      <a:pt x="42" y="52"/>
                    </a:lnTo>
                    <a:lnTo>
                      <a:pt x="30" y="52"/>
                    </a:lnTo>
                    <a:lnTo>
                      <a:pt x="26" y="52"/>
                    </a:lnTo>
                    <a:lnTo>
                      <a:pt x="24" y="48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8" y="42"/>
                    </a:lnTo>
                    <a:lnTo>
                      <a:pt x="2" y="36"/>
                    </a:lnTo>
                    <a:lnTo>
                      <a:pt x="0" y="30"/>
                    </a:lnTo>
                    <a:lnTo>
                      <a:pt x="6" y="20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8" name="Freeform 196"/>
              <p:cNvSpPr>
                <a:spLocks/>
              </p:cNvSpPr>
              <p:nvPr/>
            </p:nvSpPr>
            <p:spPr bwMode="auto">
              <a:xfrm>
                <a:off x="1018" y="3754"/>
                <a:ext cx="36" cy="3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14" y="0"/>
                  </a:cxn>
                  <a:cxn ang="0">
                    <a:pos x="28" y="4"/>
                  </a:cxn>
                  <a:cxn ang="0">
                    <a:pos x="36" y="12"/>
                  </a:cxn>
                  <a:cxn ang="0">
                    <a:pos x="36" y="18"/>
                  </a:cxn>
                  <a:cxn ang="0">
                    <a:pos x="30" y="26"/>
                  </a:cxn>
                  <a:cxn ang="0">
                    <a:pos x="24" y="28"/>
                  </a:cxn>
                  <a:cxn ang="0">
                    <a:pos x="18" y="30"/>
                  </a:cxn>
                  <a:cxn ang="0">
                    <a:pos x="12" y="28"/>
                  </a:cxn>
                  <a:cxn ang="0">
                    <a:pos x="10" y="24"/>
                  </a:cxn>
                  <a:cxn ang="0">
                    <a:pos x="8" y="20"/>
                  </a:cxn>
                  <a:cxn ang="0">
                    <a:pos x="10" y="12"/>
                  </a:cxn>
                  <a:cxn ang="0">
                    <a:pos x="0" y="8"/>
                  </a:cxn>
                  <a:cxn ang="0">
                    <a:pos x="2" y="2"/>
                  </a:cxn>
                </a:cxnLst>
                <a:rect l="0" t="0" r="r" b="b"/>
                <a:pathLst>
                  <a:path w="36" h="30">
                    <a:moveTo>
                      <a:pt x="2" y="2"/>
                    </a:moveTo>
                    <a:lnTo>
                      <a:pt x="14" y="0"/>
                    </a:lnTo>
                    <a:lnTo>
                      <a:pt x="28" y="4"/>
                    </a:lnTo>
                    <a:lnTo>
                      <a:pt x="36" y="12"/>
                    </a:lnTo>
                    <a:lnTo>
                      <a:pt x="36" y="18"/>
                    </a:lnTo>
                    <a:lnTo>
                      <a:pt x="30" y="26"/>
                    </a:lnTo>
                    <a:lnTo>
                      <a:pt x="24" y="28"/>
                    </a:lnTo>
                    <a:lnTo>
                      <a:pt x="18" y="30"/>
                    </a:lnTo>
                    <a:lnTo>
                      <a:pt x="12" y="28"/>
                    </a:lnTo>
                    <a:lnTo>
                      <a:pt x="10" y="24"/>
                    </a:lnTo>
                    <a:lnTo>
                      <a:pt x="8" y="20"/>
                    </a:lnTo>
                    <a:lnTo>
                      <a:pt x="10" y="12"/>
                    </a:lnTo>
                    <a:lnTo>
                      <a:pt x="0" y="8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9" name="Freeform 197"/>
              <p:cNvSpPr>
                <a:spLocks/>
              </p:cNvSpPr>
              <p:nvPr/>
            </p:nvSpPr>
            <p:spPr bwMode="auto">
              <a:xfrm>
                <a:off x="1070" y="3802"/>
                <a:ext cx="26" cy="1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6" y="6"/>
                  </a:cxn>
                  <a:cxn ang="0">
                    <a:pos x="14" y="4"/>
                  </a:cxn>
                  <a:cxn ang="0">
                    <a:pos x="20" y="0"/>
                  </a:cxn>
                  <a:cxn ang="0">
                    <a:pos x="24" y="4"/>
                  </a:cxn>
                  <a:cxn ang="0">
                    <a:pos x="22" y="10"/>
                  </a:cxn>
                  <a:cxn ang="0">
                    <a:pos x="26" y="14"/>
                  </a:cxn>
                  <a:cxn ang="0">
                    <a:pos x="20" y="16"/>
                  </a:cxn>
                  <a:cxn ang="0">
                    <a:pos x="14" y="14"/>
                  </a:cxn>
                  <a:cxn ang="0">
                    <a:pos x="8" y="16"/>
                  </a:cxn>
                  <a:cxn ang="0">
                    <a:pos x="6" y="18"/>
                  </a:cxn>
                  <a:cxn ang="0">
                    <a:pos x="0" y="14"/>
                  </a:cxn>
                </a:cxnLst>
                <a:rect l="0" t="0" r="r" b="b"/>
                <a:pathLst>
                  <a:path w="26" h="18">
                    <a:moveTo>
                      <a:pt x="0" y="14"/>
                    </a:moveTo>
                    <a:lnTo>
                      <a:pt x="6" y="6"/>
                    </a:lnTo>
                    <a:lnTo>
                      <a:pt x="14" y="4"/>
                    </a:lnTo>
                    <a:lnTo>
                      <a:pt x="20" y="0"/>
                    </a:lnTo>
                    <a:lnTo>
                      <a:pt x="24" y="4"/>
                    </a:lnTo>
                    <a:lnTo>
                      <a:pt x="22" y="10"/>
                    </a:lnTo>
                    <a:lnTo>
                      <a:pt x="26" y="14"/>
                    </a:lnTo>
                    <a:lnTo>
                      <a:pt x="20" y="16"/>
                    </a:lnTo>
                    <a:lnTo>
                      <a:pt x="14" y="14"/>
                    </a:lnTo>
                    <a:lnTo>
                      <a:pt x="8" y="16"/>
                    </a:lnTo>
                    <a:lnTo>
                      <a:pt x="6" y="18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00" name="5-Point Star 99"/>
            <p:cNvSpPr/>
            <p:nvPr/>
          </p:nvSpPr>
          <p:spPr>
            <a:xfrm>
              <a:off x="1800225" y="3438525"/>
              <a:ext cx="228600" cy="228600"/>
            </a:xfrm>
            <a:prstGeom prst="star5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67400"/>
            <a:ext cx="8229600" cy="1143000"/>
          </a:xfrm>
        </p:spPr>
        <p:txBody>
          <a:bodyPr/>
          <a:lstStyle/>
          <a:p>
            <a:r>
              <a:rPr lang="en-US" sz="1800" dirty="0">
                <a:hlinkClick r:id="rId3"/>
              </a:rPr>
              <a:t>http://</a:t>
            </a:r>
            <a:r>
              <a:rPr lang="en-US" sz="1800" dirty="0" err="1">
                <a:hlinkClick r:id="rId3"/>
              </a:rPr>
              <a:t>www.nrhi.org</a:t>
            </a:r>
            <a:r>
              <a:rPr lang="en-US" sz="1800" dirty="0">
                <a:hlinkClick r:id="rId3"/>
              </a:rPr>
              <a:t>/downloads/</a:t>
            </a:r>
            <a:r>
              <a:rPr lang="en-US" sz="1800" dirty="0" err="1" smtClean="0">
                <a:hlinkClick r:id="rId3"/>
              </a:rPr>
              <a:t>RegionalHealthImprovementCollaboratives.pdf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>
                <a:solidFill>
                  <a:srgbClr val="898989"/>
                </a:solidFill>
              </a:rPr>
              <a:t>MNCM all rights reserved </a:t>
            </a:r>
            <a:br>
              <a:rPr lang="en-US" sz="1800" dirty="0">
                <a:solidFill>
                  <a:srgbClr val="898989"/>
                </a:solidFill>
              </a:rPr>
            </a:b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pic>
        <p:nvPicPr>
          <p:cNvPr id="22531" name="Picture 2" descr="Regional Health Improvement Collaboratives co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457200"/>
            <a:ext cx="4270375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Results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MNCM all rights reserved </a:t>
            </a:r>
            <a:endParaRPr lang="en-US"/>
          </a:p>
        </p:txBody>
      </p:sp>
      <p:grpSp>
        <p:nvGrpSpPr>
          <p:cNvPr id="2" name="Group 1" descr="results diagram"/>
          <p:cNvGrpSpPr/>
          <p:nvPr/>
        </p:nvGrpSpPr>
        <p:grpSpPr>
          <a:xfrm>
            <a:off x="152400" y="1828800"/>
            <a:ext cx="8610600" cy="4267200"/>
            <a:chOff x="152400" y="1828800"/>
            <a:chExt cx="8610600" cy="4267200"/>
          </a:xfrm>
        </p:grpSpPr>
        <p:sp>
          <p:nvSpPr>
            <p:cNvPr id="23556" name="Oval 6"/>
            <p:cNvSpPr>
              <a:spLocks noChangeArrowheads="1"/>
            </p:cNvSpPr>
            <p:nvPr/>
          </p:nvSpPr>
          <p:spPr bwMode="auto">
            <a:xfrm>
              <a:off x="152400" y="1828800"/>
              <a:ext cx="2514600" cy="12192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/>
                <a:t>Performance Measurement and Reporting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238500" y="2870200"/>
              <a:ext cx="2590800" cy="13716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Arial" charset="0"/>
                </a:rPr>
                <a:t>Triple Aim</a:t>
              </a:r>
            </a:p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  <a:latin typeface="Arial" charset="0"/>
                </a:rPr>
                <a:t>- Cost</a:t>
              </a:r>
            </a:p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  <a:latin typeface="Arial" charset="0"/>
                </a:rPr>
                <a:t>- Quality</a:t>
              </a:r>
            </a:p>
            <a:p>
              <a:pPr>
                <a:defRPr/>
              </a:pPr>
              <a:r>
                <a:rPr lang="en-US" dirty="0">
                  <a:solidFill>
                    <a:schemeClr val="tx1"/>
                  </a:solidFill>
                  <a:latin typeface="Arial" charset="0"/>
                </a:rPr>
                <a:t>- Experience</a:t>
              </a:r>
            </a:p>
          </p:txBody>
        </p:sp>
        <p:cxnSp>
          <p:nvCxnSpPr>
            <p:cNvPr id="23558" name="Straight Arrow Connector 13"/>
            <p:cNvCxnSpPr>
              <a:cxnSpLocks noChangeShapeType="1"/>
            </p:cNvCxnSpPr>
            <p:nvPr/>
          </p:nvCxnSpPr>
          <p:spPr bwMode="auto">
            <a:xfrm>
              <a:off x="2552700" y="2870200"/>
              <a:ext cx="533400" cy="5080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3559" name="Oval 16"/>
            <p:cNvSpPr>
              <a:spLocks noChangeArrowheads="1"/>
            </p:cNvSpPr>
            <p:nvPr/>
          </p:nvSpPr>
          <p:spPr bwMode="auto">
            <a:xfrm>
              <a:off x="330200" y="3886200"/>
              <a:ext cx="2362200" cy="12954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/>
                <a:t>Care Improvement</a:t>
              </a:r>
            </a:p>
          </p:txBody>
        </p:sp>
        <p:sp>
          <p:nvSpPr>
            <p:cNvPr id="23560" name="Oval 17"/>
            <p:cNvSpPr>
              <a:spLocks noChangeArrowheads="1"/>
            </p:cNvSpPr>
            <p:nvPr/>
          </p:nvSpPr>
          <p:spPr bwMode="auto">
            <a:xfrm>
              <a:off x="6553200" y="1905000"/>
              <a:ext cx="2209800" cy="11430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/>
                <a:t>Patient Engagement</a:t>
              </a:r>
            </a:p>
          </p:txBody>
        </p:sp>
        <p:sp>
          <p:nvSpPr>
            <p:cNvPr id="23561" name="Oval 18"/>
            <p:cNvSpPr>
              <a:spLocks noChangeArrowheads="1"/>
            </p:cNvSpPr>
            <p:nvPr/>
          </p:nvSpPr>
          <p:spPr bwMode="auto">
            <a:xfrm>
              <a:off x="6502400" y="4000500"/>
              <a:ext cx="2209800" cy="11430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/>
                <a:t>Performance Based Payment</a:t>
              </a:r>
            </a:p>
          </p:txBody>
        </p:sp>
        <p:cxnSp>
          <p:nvCxnSpPr>
            <p:cNvPr id="23562" name="Straight Arrow Connector 20"/>
            <p:cNvCxnSpPr>
              <a:cxnSpLocks noChangeShapeType="1"/>
            </p:cNvCxnSpPr>
            <p:nvPr/>
          </p:nvCxnSpPr>
          <p:spPr bwMode="auto">
            <a:xfrm flipV="1">
              <a:off x="2705100" y="3695700"/>
              <a:ext cx="381000" cy="6096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3563" name="Straight Arrow Connector 24"/>
            <p:cNvCxnSpPr>
              <a:cxnSpLocks noChangeShapeType="1"/>
            </p:cNvCxnSpPr>
            <p:nvPr/>
          </p:nvCxnSpPr>
          <p:spPr bwMode="auto">
            <a:xfrm flipH="1">
              <a:off x="5905500" y="2921000"/>
              <a:ext cx="800100" cy="5080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3564" name="Straight Arrow Connector 26"/>
            <p:cNvCxnSpPr>
              <a:cxnSpLocks noChangeShapeType="1"/>
            </p:cNvCxnSpPr>
            <p:nvPr/>
          </p:nvCxnSpPr>
          <p:spPr bwMode="auto">
            <a:xfrm flipH="1" flipV="1">
              <a:off x="5905500" y="3873500"/>
              <a:ext cx="495300" cy="4318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3565" name="TextBox 30"/>
            <p:cNvSpPr txBox="1">
              <a:spLocks noChangeArrowheads="1"/>
            </p:cNvSpPr>
            <p:nvPr/>
          </p:nvSpPr>
          <p:spPr bwMode="auto">
            <a:xfrm>
              <a:off x="1252538" y="5726113"/>
              <a:ext cx="32099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Engage Local Communities</a:t>
              </a:r>
            </a:p>
          </p:txBody>
        </p:sp>
        <p:sp>
          <p:nvSpPr>
            <p:cNvPr id="23566" name="TextBox 31"/>
            <p:cNvSpPr txBox="1">
              <a:spLocks noChangeArrowheads="1"/>
            </p:cNvSpPr>
            <p:nvPr/>
          </p:nvSpPr>
          <p:spPr bwMode="auto">
            <a:xfrm>
              <a:off x="4706938" y="5713413"/>
              <a:ext cx="29718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Alignment Across Payers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Lightbar">
  <a:themeElements>
    <a:clrScheme name="">
      <a:dk1>
        <a:srgbClr val="00007F"/>
      </a:dk1>
      <a:lt1>
        <a:srgbClr val="FFFFFF"/>
      </a:lt1>
      <a:dk2>
        <a:srgbClr val="000066"/>
      </a:dk2>
      <a:lt2>
        <a:srgbClr val="00006B"/>
      </a:lt2>
      <a:accent1>
        <a:srgbClr val="99B0EB"/>
      </a:accent1>
      <a:accent2>
        <a:srgbClr val="7353B0"/>
      </a:accent2>
      <a:accent3>
        <a:srgbClr val="FFFFFF"/>
      </a:accent3>
      <a:accent4>
        <a:srgbClr val="00006C"/>
      </a:accent4>
      <a:accent5>
        <a:srgbClr val="CAD4F3"/>
      </a:accent5>
      <a:accent6>
        <a:srgbClr val="684A9F"/>
      </a:accent6>
      <a:hlink>
        <a:srgbClr val="FFAF18"/>
      </a:hlink>
      <a:folHlink>
        <a:srgbClr val="3B8752"/>
      </a:folHlink>
    </a:clrScheme>
    <a:fontScheme name="Lightba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ightbar 1">
        <a:dk1>
          <a:srgbClr val="000000"/>
        </a:dk1>
        <a:lt1>
          <a:srgbClr val="B3D1F0"/>
        </a:lt1>
        <a:dk2>
          <a:srgbClr val="1822CD"/>
        </a:dk2>
        <a:lt2>
          <a:srgbClr val="000000"/>
        </a:lt2>
        <a:accent1>
          <a:srgbClr val="3568C7"/>
        </a:accent1>
        <a:accent2>
          <a:srgbClr val="F06157"/>
        </a:accent2>
        <a:accent3>
          <a:srgbClr val="D6E5F6"/>
        </a:accent3>
        <a:accent4>
          <a:srgbClr val="000000"/>
        </a:accent4>
        <a:accent5>
          <a:srgbClr val="AEB9E0"/>
        </a:accent5>
        <a:accent6>
          <a:srgbClr val="D9574E"/>
        </a:accent6>
        <a:hlink>
          <a:srgbClr val="FF9218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2">
        <a:dk1>
          <a:srgbClr val="000000"/>
        </a:dk1>
        <a:lt1>
          <a:srgbClr val="DCD1EB"/>
        </a:lt1>
        <a:dk2>
          <a:srgbClr val="6C18B0"/>
        </a:dk2>
        <a:lt2>
          <a:srgbClr val="000000"/>
        </a:lt2>
        <a:accent1>
          <a:srgbClr val="9968CC"/>
        </a:accent1>
        <a:accent2>
          <a:srgbClr val="FFAF18"/>
        </a:accent2>
        <a:accent3>
          <a:srgbClr val="EBE5F3"/>
        </a:accent3>
        <a:accent4>
          <a:srgbClr val="000000"/>
        </a:accent4>
        <a:accent5>
          <a:srgbClr val="CAB9E2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3">
        <a:dk1>
          <a:srgbClr val="000000"/>
        </a:dk1>
        <a:lt1>
          <a:srgbClr val="EECAE1"/>
        </a:lt1>
        <a:dk2>
          <a:srgbClr val="DC54AD"/>
        </a:dk2>
        <a:lt2>
          <a:srgbClr val="000000"/>
        </a:lt2>
        <a:accent1>
          <a:srgbClr val="DC359C"/>
        </a:accent1>
        <a:accent2>
          <a:srgbClr val="FFAF18"/>
        </a:accent2>
        <a:accent3>
          <a:srgbClr val="F5E1EE"/>
        </a:accent3>
        <a:accent4>
          <a:srgbClr val="000000"/>
        </a:accent4>
        <a:accent5>
          <a:srgbClr val="EBAECB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4">
        <a:dk1>
          <a:srgbClr val="000000"/>
        </a:dk1>
        <a:lt1>
          <a:srgbClr val="D7E6C5"/>
        </a:lt1>
        <a:dk2>
          <a:srgbClr val="2F8B20"/>
        </a:dk2>
        <a:lt2>
          <a:srgbClr val="000000"/>
        </a:lt2>
        <a:accent1>
          <a:srgbClr val="7ABA05"/>
        </a:accent1>
        <a:accent2>
          <a:srgbClr val="FFAF18"/>
        </a:accent2>
        <a:accent3>
          <a:srgbClr val="E8F0DF"/>
        </a:accent3>
        <a:accent4>
          <a:srgbClr val="000000"/>
        </a:accent4>
        <a:accent5>
          <a:srgbClr val="BED9AA"/>
        </a:accent5>
        <a:accent6>
          <a:srgbClr val="E79E15"/>
        </a:accent6>
        <a:hlink>
          <a:srgbClr val="1822CD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5">
        <a:dk1>
          <a:srgbClr val="000000"/>
        </a:dk1>
        <a:lt1>
          <a:srgbClr val="F8D1A8"/>
        </a:lt1>
        <a:dk2>
          <a:srgbClr val="FF9218"/>
        </a:dk2>
        <a:lt2>
          <a:srgbClr val="000000"/>
        </a:lt2>
        <a:accent1>
          <a:srgbClr val="FFAF18"/>
        </a:accent1>
        <a:accent2>
          <a:srgbClr val="F06157"/>
        </a:accent2>
        <a:accent3>
          <a:srgbClr val="FBE5D1"/>
        </a:accent3>
        <a:accent4>
          <a:srgbClr val="000000"/>
        </a:accent4>
        <a:accent5>
          <a:srgbClr val="FFD4AB"/>
        </a:accent5>
        <a:accent6>
          <a:srgbClr val="D9574E"/>
        </a:accent6>
        <a:hlink>
          <a:srgbClr val="FF9218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ightbar 6">
        <a:dk1>
          <a:srgbClr val="000000"/>
        </a:dk1>
        <a:lt1>
          <a:srgbClr val="CCCCCC"/>
        </a:lt1>
        <a:dk2>
          <a:srgbClr val="555555"/>
        </a:dk2>
        <a:lt2>
          <a:srgbClr val="000000"/>
        </a:lt2>
        <a:accent1>
          <a:srgbClr val="AAAAAA"/>
        </a:accent1>
        <a:accent2>
          <a:srgbClr val="888888"/>
        </a:accent2>
        <a:accent3>
          <a:srgbClr val="E2E2E2"/>
        </a:accent3>
        <a:accent4>
          <a:srgbClr val="000000"/>
        </a:accent4>
        <a:accent5>
          <a:srgbClr val="D2D2D2"/>
        </a:accent5>
        <a:accent6>
          <a:srgbClr val="7B7B7B"/>
        </a:accent6>
        <a:hlink>
          <a:srgbClr val="333333"/>
        </a:hlink>
        <a:folHlink>
          <a:srgbClr val="8888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11663</TotalTime>
  <Words>421</Words>
  <Application>Microsoft Macintosh PowerPoint</Application>
  <PresentationFormat>On-screen Show (4:3)</PresentationFormat>
  <Paragraphs>98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Lightbar</vt:lpstr>
      <vt:lpstr>Office Theme</vt:lpstr>
      <vt:lpstr>PowerPoint Presentation</vt:lpstr>
      <vt:lpstr>Overview of Presentation</vt:lpstr>
      <vt:lpstr>MN Community Measurement </vt:lpstr>
      <vt:lpstr>MNCM Health Care Quality Report</vt:lpstr>
      <vt:lpstr>Patients benefit from Becker clinic's push on diabetes Article by: MAURA LERNER , Star Tribune Updated: July 30, 2011</vt:lpstr>
      <vt:lpstr>Why Multi-Stakeholder Collaboration?</vt:lpstr>
      <vt:lpstr>Growing Network of  Regional Collaboratives in U.S.</vt:lpstr>
      <vt:lpstr>http://www.nrhi.org/downloads/RegionalHealthImprovementCollaboratives.pdf MNCM all rights reserved   </vt:lpstr>
      <vt:lpstr>Improving Results</vt:lpstr>
      <vt:lpstr>Challenges to Sustainability</vt:lpstr>
      <vt:lpstr>Approaches to Driving Change</vt:lpstr>
      <vt:lpstr>Opportunities for Collaboratives</vt:lpstr>
      <vt:lpstr>Questions or Comments</vt:lpstr>
    </vt:vector>
  </TitlesOfParts>
  <Company>Visionaries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Grady</dc:creator>
  <cp:lastModifiedBy>Vanessa Graham</cp:lastModifiedBy>
  <cp:revision>982</cp:revision>
  <cp:lastPrinted>2011-09-16T21:30:15Z</cp:lastPrinted>
  <dcterms:created xsi:type="dcterms:W3CDTF">2003-04-04T18:44:30Z</dcterms:created>
  <dcterms:modified xsi:type="dcterms:W3CDTF">2011-10-20T19:26:43Z</dcterms:modified>
</cp:coreProperties>
</file>