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1062" r:id="rId2"/>
    <p:sldId id="1089" r:id="rId3"/>
    <p:sldId id="1094" r:id="rId4"/>
    <p:sldId id="1095" r:id="rId5"/>
    <p:sldId id="1098" r:id="rId6"/>
    <p:sldId id="1093" r:id="rId7"/>
    <p:sldId id="1140" r:id="rId8"/>
    <p:sldId id="1097" r:id="rId9"/>
    <p:sldId id="1115" r:id="rId10"/>
    <p:sldId id="1116" r:id="rId11"/>
    <p:sldId id="1099" r:id="rId12"/>
    <p:sldId id="1119" r:id="rId13"/>
    <p:sldId id="1134" r:id="rId14"/>
    <p:sldId id="1135" r:id="rId15"/>
    <p:sldId id="1110" r:id="rId16"/>
    <p:sldId id="1122" r:id="rId17"/>
    <p:sldId id="1136" r:id="rId18"/>
    <p:sldId id="1124" r:id="rId19"/>
    <p:sldId id="1109" r:id="rId20"/>
    <p:sldId id="1125" r:id="rId21"/>
    <p:sldId id="1127" r:id="rId22"/>
    <p:sldId id="1128" r:id="rId23"/>
    <p:sldId id="1130" r:id="rId24"/>
    <p:sldId id="1131" r:id="rId25"/>
    <p:sldId id="1101" r:id="rId26"/>
    <p:sldId id="1133" r:id="rId27"/>
    <p:sldId id="1111" r:id="rId28"/>
    <p:sldId id="1137" r:id="rId29"/>
    <p:sldId id="1138" r:id="rId30"/>
    <p:sldId id="1139" r:id="rId3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99FF"/>
    <a:srgbClr val="66CCFF"/>
    <a:srgbClr val="0000E4"/>
    <a:srgbClr val="0000F0"/>
    <a:srgbClr val="FFCC00"/>
    <a:srgbClr val="0066CC"/>
    <a:srgbClr val="80008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4" autoAdjust="0"/>
    <p:restoredTop sz="86374" autoAdjust="0"/>
  </p:normalViewPr>
  <p:slideViewPr>
    <p:cSldViewPr>
      <p:cViewPr>
        <p:scale>
          <a:sx n="66" d="100"/>
          <a:sy n="66" d="100"/>
        </p:scale>
        <p:origin x="-1976" y="-1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7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396038" y="8896350"/>
            <a:ext cx="392112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25" tIns="44860" rIns="91325" bIns="44860" anchor="ctr">
            <a:spAutoFit/>
          </a:bodyPr>
          <a:lstStyle/>
          <a:p>
            <a:pPr algn="r" defTabSz="922338" eaLnBrk="0" hangingPunct="0"/>
            <a:fld id="{09045532-896D-8B47-A324-09D8EFD53F4F}" type="slidenum">
              <a:rPr lang="en-US" sz="1400"/>
              <a:pPr algn="r" defTabSz="922338" eaLnBrk="0" hangingPunct="0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05956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4838"/>
            <a:ext cx="5029200" cy="4183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325" tIns="44860" rIns="91325" bIns="448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1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8075" y="700088"/>
            <a:ext cx="4641850" cy="348138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396038" y="8896350"/>
            <a:ext cx="392112" cy="306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325" tIns="44860" rIns="91325" bIns="44860" anchor="ctr">
            <a:spAutoFit/>
          </a:bodyPr>
          <a:lstStyle/>
          <a:p>
            <a:pPr algn="r" defTabSz="922338" eaLnBrk="0" hangingPunct="0"/>
            <a:fld id="{564A951D-2CCF-F74E-8535-1F3311CECA84}" type="slidenum">
              <a:rPr lang="en-US" sz="1400"/>
              <a:pPr algn="r" defTabSz="922338" eaLnBrk="0" hangingPunct="0"/>
              <a:t>‹#›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523698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 sz="2400">
                <a:latin typeface="Times New Roman" charset="0"/>
              </a:rPr>
              <a:t>Does it matter if guidelines were by:</a:t>
            </a:r>
          </a:p>
          <a:p>
            <a:pPr lvl="2"/>
            <a:r>
              <a:rPr lang="en-US" sz="2000">
                <a:latin typeface="Times New Roman" charset="0"/>
              </a:rPr>
              <a:t>Professional society?</a:t>
            </a:r>
          </a:p>
          <a:p>
            <a:pPr lvl="2"/>
            <a:r>
              <a:rPr lang="en-US" sz="2000">
                <a:latin typeface="Times New Roman" charset="0"/>
              </a:rPr>
              <a:t>Federal government?</a:t>
            </a:r>
          </a:p>
          <a:p>
            <a:pPr lvl="2"/>
            <a:r>
              <a:rPr lang="en-US" sz="2000">
                <a:latin typeface="Times New Roman" charset="0"/>
              </a:rPr>
              <a:t>Foundation?</a:t>
            </a:r>
          </a:p>
          <a:p>
            <a:pPr lvl="2"/>
            <a:r>
              <a:rPr lang="en-US" sz="2000">
                <a:latin typeface="Times New Roman" charset="0"/>
              </a:rPr>
              <a:t>Other (potentially industry supported)?</a:t>
            </a:r>
          </a:p>
          <a:p>
            <a:r>
              <a:rPr lang="en-US">
                <a:latin typeface="Times New Roman" charset="0"/>
              </a:rPr>
              <a:t>Does it matter if they were part of established programs that follow explicit methodology?</a:t>
            </a:r>
          </a:p>
          <a:p>
            <a:r>
              <a:rPr lang="en-US">
                <a:latin typeface="Times New Roman" charset="0"/>
              </a:rPr>
              <a:t>Does it matter if they published a protocol?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>
                <a:latin typeface="Times New Roman" charset="0"/>
              </a:rPr>
              <a:t>Does it matter if it is:</a:t>
            </a:r>
          </a:p>
          <a:p>
            <a:pPr lvl="2"/>
            <a:r>
              <a:rPr lang="en-US">
                <a:latin typeface="Times New Roman" charset="0"/>
              </a:rPr>
              <a:t>Industry grant or study?</a:t>
            </a:r>
          </a:p>
          <a:p>
            <a:pPr lvl="2"/>
            <a:r>
              <a:rPr lang="en-US">
                <a:latin typeface="Times New Roman" charset="0"/>
              </a:rPr>
              <a:t>Private company that produces CME (may be partly industry funded)?</a:t>
            </a:r>
          </a:p>
          <a:p>
            <a:pPr lvl="2"/>
            <a:r>
              <a:rPr lang="en-US">
                <a:latin typeface="Times New Roman" charset="0"/>
              </a:rPr>
              <a:t>Professional society journal?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>
                <a:latin typeface="Times New Roman" charset="0"/>
              </a:rPr>
              <a:t>Does it matter if it is:</a:t>
            </a:r>
          </a:p>
          <a:p>
            <a:pPr lvl="2"/>
            <a:r>
              <a:rPr lang="en-US">
                <a:latin typeface="Times New Roman" charset="0"/>
              </a:rPr>
              <a:t>Industry grant or study?</a:t>
            </a:r>
          </a:p>
          <a:p>
            <a:pPr lvl="2"/>
            <a:r>
              <a:rPr lang="en-US">
                <a:latin typeface="Times New Roman" charset="0"/>
              </a:rPr>
              <a:t>Private company that produces CME (may be partly industry funded)?</a:t>
            </a:r>
          </a:p>
          <a:p>
            <a:pPr lvl="2"/>
            <a:r>
              <a:rPr lang="en-US">
                <a:latin typeface="Times New Roman" charset="0"/>
              </a:rPr>
              <a:t>Professional society journal?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>
                <a:latin typeface="Times New Roman" charset="0"/>
              </a:rPr>
              <a:t>Does it matter if it is:</a:t>
            </a:r>
          </a:p>
          <a:p>
            <a:pPr lvl="2"/>
            <a:r>
              <a:rPr lang="en-US">
                <a:latin typeface="Times New Roman" charset="0"/>
              </a:rPr>
              <a:t>Industry grant or study?</a:t>
            </a:r>
          </a:p>
          <a:p>
            <a:pPr lvl="2"/>
            <a:r>
              <a:rPr lang="en-US">
                <a:latin typeface="Times New Roman" charset="0"/>
              </a:rPr>
              <a:t>Private company that produces CME (may be partly industry funded)?</a:t>
            </a:r>
          </a:p>
          <a:p>
            <a:pPr lvl="2"/>
            <a:r>
              <a:rPr lang="en-US">
                <a:latin typeface="Times New Roman" charset="0"/>
              </a:rPr>
              <a:t>Professional society journal?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>
                <a:latin typeface="Times New Roman" charset="0"/>
              </a:rPr>
              <a:t>Does it matter if it is:</a:t>
            </a:r>
          </a:p>
          <a:p>
            <a:pPr lvl="2"/>
            <a:r>
              <a:rPr lang="en-US">
                <a:latin typeface="Times New Roman" charset="0"/>
              </a:rPr>
              <a:t>Industry grant or study?</a:t>
            </a:r>
          </a:p>
          <a:p>
            <a:pPr lvl="2"/>
            <a:r>
              <a:rPr lang="en-US">
                <a:latin typeface="Times New Roman" charset="0"/>
              </a:rPr>
              <a:t>Private company that produces CME (may be partly industry funded)?</a:t>
            </a:r>
          </a:p>
          <a:p>
            <a:pPr lvl="2"/>
            <a:r>
              <a:rPr lang="en-US">
                <a:latin typeface="Times New Roman" charset="0"/>
              </a:rPr>
              <a:t>Professional society journal?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 userDrawn="1"/>
        </p:nvGraphicFramePr>
        <p:xfrm>
          <a:off x="990600" y="381000"/>
          <a:ext cx="7162800" cy="169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489" name="Photo Editor Photo" r:id="rId3" imgW="6400000" imgH="1514686" progId="">
                  <p:embed/>
                </p:oleObj>
              </mc:Choice>
              <mc:Fallback>
                <p:oleObj name="Photo Editor Photo" r:id="rId3" imgW="6400000" imgH="15146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81000"/>
                        <a:ext cx="7162800" cy="169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  <p:extLst>
      <p:ext uri="{BB962C8B-B14F-4D97-AF65-F5344CB8AC3E}">
        <p14:creationId xmlns:p14="http://schemas.microsoft.com/office/powerpoint/2010/main" val="245395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2938B-DE12-F248-A77F-3F29090A78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4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364FE-18AB-4F42-A582-DFB147507E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22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7534EC-7A00-0C41-9E3A-1AE996ADD6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4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4FCC54-FCB5-2C49-BB5F-8922FFEF77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37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733EF4-FEC0-424C-8055-0B4579E394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19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F8ADD-C8EC-6040-9B61-8FB36B4ED3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4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DC889A-A891-A642-9253-44A6CCB91D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2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8A41EB-2606-844F-8EDC-492210FADD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564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FB983E-52F9-534C-A157-12660D877F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21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79693B-C8B7-C940-9C78-D694FC3A65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2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0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>
                <a:latin typeface="Times New Roman" pitchFamily="18" charset="0"/>
                <a:ea typeface="+mn-ea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 userDrawn="1"/>
        </p:nvGraphicFramePr>
        <p:xfrm>
          <a:off x="142875" y="317500"/>
          <a:ext cx="142875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hoto Editor Photo" r:id="rId14" imgW="3486637" imgH="1638529" progId="">
                  <p:embed/>
                </p:oleObj>
              </mc:Choice>
              <mc:Fallback>
                <p:oleObj name="Photo Editor Photo" r:id="rId14" imgW="3486637" imgH="1638529" progId="">
                  <p:embed/>
                  <p:pic>
                    <p:nvPicPr>
                      <p:cNvPr id="0" name="Object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317500"/>
                        <a:ext cx="142875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8CF4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279F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5" name="Rectangle 1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88999CE2-C445-774C-8BB1-EB59D7623B0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0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0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0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0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2819400"/>
            <a:ext cx="8534400" cy="914400"/>
          </a:xfrm>
        </p:spPr>
        <p:txBody>
          <a:bodyPr/>
          <a:lstStyle/>
          <a:p>
            <a:r>
              <a:rPr lang="en-US" sz="3200" dirty="0">
                <a:latin typeface="Arial" charset="0"/>
              </a:rPr>
              <a:t>Assembling a Systematic Review Team: Balancing Expertise and Potential Conflicts of Interest</a:t>
            </a:r>
          </a:p>
        </p:txBody>
      </p:sp>
      <p:sp>
        <p:nvSpPr>
          <p:cNvPr id="15308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962400"/>
            <a:ext cx="8382000" cy="25908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2400" dirty="0">
                <a:latin typeface="Arial" charset="0"/>
              </a:rPr>
              <a:t>Avoiding bias in systematic reviews</a:t>
            </a:r>
          </a:p>
          <a:p>
            <a:pPr>
              <a:buFont typeface="Wingdings" charset="0"/>
              <a:buNone/>
            </a:pPr>
            <a:r>
              <a:rPr lang="en-US" sz="2400" dirty="0">
                <a:latin typeface="Arial" charset="0"/>
              </a:rPr>
              <a:t>AHRQ annual meeting </a:t>
            </a:r>
          </a:p>
          <a:p>
            <a:pPr>
              <a:buFont typeface="Wingdings" charset="0"/>
              <a:buNone/>
            </a:pPr>
            <a:r>
              <a:rPr lang="en-US" sz="2400" dirty="0">
                <a:latin typeface="Arial" charset="0"/>
              </a:rPr>
              <a:t>Bethesda North Marriott Conference Center</a:t>
            </a:r>
          </a:p>
          <a:p>
            <a:pPr>
              <a:buFont typeface="Wingdings" charset="0"/>
              <a:buNone/>
            </a:pPr>
            <a:r>
              <a:rPr lang="en-US" sz="2400" dirty="0">
                <a:latin typeface="Arial" charset="0"/>
              </a:rPr>
              <a:t>September 20, 2011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Procedure specialist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 review is comparing surgical, medical or alternative treatments.  Should a specialist who makes a living doing only surgical interventions be part of the core team?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balance with other perspectives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with restrictions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No 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dirty="0" smtClean="0"/>
          </a:p>
          <a:p>
            <a:pPr>
              <a:buFont typeface="Wingdings" pitchFamily="2" charset="2"/>
              <a:buChar char="n"/>
              <a:defRPr/>
            </a:pPr>
            <a:endParaRPr lang="en-US" sz="1000" dirty="0">
              <a:ea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Professional society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a typeface="+mn-ea"/>
              </a:rPr>
              <a:t>Should a scientist who works for a specialty professional society be the principal investigator of a review?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Professional society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a typeface="+mn-ea"/>
              </a:rPr>
              <a:t>Should a scientist who works for a specialty professional society be a co-author of a review?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Professional society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a typeface="+mn-ea"/>
              </a:rPr>
              <a:t>Should a scientist who works for a specialty professional society be on the technical expert panel?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Professional society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a typeface="+mn-ea"/>
              </a:rPr>
              <a:t>Should a scientist who works for a specialty professional society be a peer reviewer?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Active research in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has federal grants to study one of the intervention of interest.  Should this person be the principal investigator of the review?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2">
              <a:buFont typeface="Wingdings" pitchFamily="2" charset="2"/>
              <a:buNone/>
              <a:defRPr/>
            </a:pPr>
            <a:endParaRPr lang="en-US" sz="2800" dirty="0" smtClean="0"/>
          </a:p>
          <a:p>
            <a:pPr lvl="2">
              <a:buFont typeface="Wingdings" pitchFamily="2" charset="2"/>
              <a:buChar char="n"/>
              <a:defRPr/>
            </a:pPr>
            <a:endParaRPr lang="en-US" sz="2800" dirty="0" smtClean="0"/>
          </a:p>
          <a:p>
            <a:pPr>
              <a:buFont typeface="Wingdings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Active research in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has federal grants to study one of the intervention of interest.  Should this person be a co-author of the review?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Active research in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has federal grants to study one of the intervention of interest.  Should this person be on the technical expert panel?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Active research in area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has federal grants to study one of the intervention of interest.  Should this person be a peer reviewer?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dirty="0">
              <a:ea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None/>
            </a:pPr>
            <a:r>
              <a:rPr lang="en-US">
                <a:latin typeface="Arial" charset="0"/>
              </a:rPr>
              <a:t>A scientist was an author of a study that would potentially be included in the review.  Should this person be the principal investigator?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with restrictions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No 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It depends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IOM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93063" cy="2895600"/>
          </a:xfrm>
        </p:spPr>
        <p:txBody>
          <a:bodyPr/>
          <a:lstStyle/>
          <a:p>
            <a:pPr>
              <a:buFont typeface="Wingdings" charset="0"/>
              <a:buNone/>
            </a:pPr>
            <a:r>
              <a:rPr lang="en-US" sz="1600">
                <a:latin typeface="Arial" charset="0"/>
              </a:rPr>
              <a:t>STANDARD 2.1  </a:t>
            </a:r>
            <a:r>
              <a:rPr lang="en-US" sz="1600">
                <a:solidFill>
                  <a:srgbClr val="FFFF00"/>
                </a:solidFill>
                <a:latin typeface="Arial" charset="0"/>
              </a:rPr>
              <a:t>Establish a team with appropriate expertise </a:t>
            </a:r>
            <a:r>
              <a:rPr lang="en-US" sz="1600">
                <a:latin typeface="Arial" charset="0"/>
              </a:rPr>
              <a:t>and experience to conduct the systematic review</a:t>
            </a:r>
          </a:p>
          <a:p>
            <a:r>
              <a:rPr lang="en-US" sz="1600">
                <a:latin typeface="Arial" charset="0"/>
              </a:rPr>
              <a:t>2.1.1 Include expertise in the pertinent clinical content areas</a:t>
            </a:r>
          </a:p>
          <a:p>
            <a:pPr>
              <a:buFont typeface="Wingdings" charset="0"/>
              <a:buNone/>
            </a:pPr>
            <a:endParaRPr lang="en-US" sz="160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en-US" sz="1600">
                <a:latin typeface="Arial" charset="0"/>
              </a:rPr>
              <a:t> STANDARD 2.2 Manage bias and conflict of interest (COI) of the team conducting the systematic review</a:t>
            </a:r>
          </a:p>
          <a:p>
            <a:r>
              <a:rPr lang="en-US" sz="1600">
                <a:latin typeface="Arial" charset="0"/>
              </a:rPr>
              <a:t>2.2.3 </a:t>
            </a:r>
            <a:r>
              <a:rPr lang="en-US" sz="1600">
                <a:solidFill>
                  <a:srgbClr val="FFFF00"/>
                </a:solidFill>
                <a:latin typeface="Arial" charset="0"/>
              </a:rPr>
              <a:t>Exclude individuals whose professional or intellectual bias would diminish the credibility of the review </a:t>
            </a:r>
            <a:r>
              <a:rPr lang="en-US" sz="1600">
                <a:latin typeface="Arial" charset="0"/>
              </a:rPr>
              <a:t>in the eyes of the intended users </a:t>
            </a:r>
          </a:p>
          <a:p>
            <a:endParaRPr lang="en-US" sz="160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en-US" sz="1600">
                <a:latin typeface="Arial" charset="0"/>
              </a:rPr>
              <a:t>STANDARD 2.4 Manage bias and COI for individuals providing input into the systematic review </a:t>
            </a:r>
          </a:p>
          <a:p>
            <a:r>
              <a:rPr lang="en-US" sz="1600">
                <a:latin typeface="Arial" charset="0"/>
              </a:rPr>
              <a:t>2.4.2 </a:t>
            </a:r>
            <a:r>
              <a:rPr lang="en-US" sz="1600">
                <a:solidFill>
                  <a:srgbClr val="FFFF00"/>
                </a:solidFill>
                <a:latin typeface="Arial" charset="0"/>
              </a:rPr>
              <a:t>Exclude input from individuals whose COI or bias would diminish the credibility of the review</a:t>
            </a:r>
            <a:r>
              <a:rPr lang="en-US" sz="1600">
                <a:latin typeface="Arial" charset="0"/>
              </a:rPr>
              <a:t> in the eyes of the intended users</a:t>
            </a:r>
          </a:p>
          <a:p>
            <a:pPr>
              <a:buFont typeface="Wingdings" charset="0"/>
              <a:buNone/>
            </a:pPr>
            <a:endParaRPr lang="en-US" sz="160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en-US" sz="1600">
                <a:latin typeface="Arial" charset="0"/>
              </a:rPr>
              <a:t>STANDARD 2.7 Submit the protocol for peer review </a:t>
            </a:r>
          </a:p>
          <a:p>
            <a:r>
              <a:rPr lang="en-US" sz="1600">
                <a:latin typeface="Arial" charset="0"/>
              </a:rPr>
              <a:t>2.7.1 Provide a public comment period for the protocol and publicly report on disposition of comments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None/>
            </a:pPr>
            <a:r>
              <a:rPr lang="en-US">
                <a:latin typeface="Arial" charset="0"/>
              </a:rPr>
              <a:t>A scientist was an author of a study that would potentially be included in the review. Should this person be on the core team?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balance with other perspectives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with restrictions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No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None/>
            </a:pPr>
            <a:r>
              <a:rPr lang="en-US">
                <a:latin typeface="Arial" charset="0"/>
              </a:rPr>
              <a:t>A scientist was an author of a study that would potentially be included in the review. Should this person be on the technical expert panel?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balance with other perspectives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with restrictions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No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0"/>
              <a:buNone/>
            </a:pPr>
            <a:r>
              <a:rPr lang="en-US">
                <a:latin typeface="Arial" charset="0"/>
              </a:rPr>
              <a:t>A scientist was an author of a study that would potentially be included in the review. Should this person be a peer reviewer?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balance with other perspectives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Yes, but with restrictions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No </a:t>
            </a:r>
          </a:p>
          <a:p>
            <a:pPr marL="1604963" lvl="2" indent="-514350">
              <a:buFont typeface="Arial" charset="0"/>
              <a:buAutoNum type="arabicPeriod"/>
            </a:pPr>
            <a:r>
              <a:rPr lang="en-US" sz="2800">
                <a:latin typeface="Arial" charset="0"/>
              </a:rPr>
              <a:t>It depends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Involved in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coordinated one center of a multi-center trial that would potentially be included in a review.  Should this be the principal investigator?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Involved in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coordinated one center of a multi-center trial that would potentially be included in a review.  Should this be part of the core team?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 review or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a typeface="+mn-ea"/>
              </a:rPr>
              <a:t>A scientist has previously published a review or guideline on the subject of the review.  Should this person be the principal investigator? 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sz="1000" dirty="0" smtClean="0">
              <a:ea typeface="+mn-e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Published review or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 smtClean="0">
                <a:ea typeface="+mn-ea"/>
              </a:rPr>
              <a:t>A scientist has previously published a review or guideline on the subject of the review.  Should this person be a co-author? 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balance with other perspectives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 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sz="1000" dirty="0" smtClean="0">
              <a:ea typeface="+mn-e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Scientific advisor or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serves on an advisory or editorial board without financial compensation on a related topic to the review. Should this person be the principal investigator?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with restrictions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No 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It depends</a:t>
            </a:r>
          </a:p>
          <a:p>
            <a:pPr lvl="2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Scientific advisor or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serves on an advisory or editorial board without financial compensation on a related topic to the review. Should this person be a co-author?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balance with other perspectives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with restrictions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No 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It depends</a:t>
            </a:r>
          </a:p>
          <a:p>
            <a:pPr lvl="2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Scientific advisor or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serves on an advisory or editorial board without financial compensation on a related topic to the review. Should this person be on the technical expert panel?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balance with other perspectives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with restrictions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No 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It depends</a:t>
            </a:r>
          </a:p>
          <a:p>
            <a:pPr lvl="2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>
                <a:latin typeface="Arial" charset="0"/>
              </a:rPr>
              <a:t>Bias</a:t>
            </a:r>
          </a:p>
          <a:p>
            <a:pPr lvl="1"/>
            <a:r>
              <a:rPr lang="en-US" sz="1800">
                <a:latin typeface="Arial" charset="0"/>
              </a:rPr>
              <a:t>a systematic error or deviation from the truth, in results or inferences (Higgins JPT, et al. Cochrane handbook 2009).</a:t>
            </a:r>
          </a:p>
          <a:p>
            <a:pPr lvl="1"/>
            <a:r>
              <a:rPr lang="en-US" sz="1800">
                <a:latin typeface="Arial" charset="0"/>
              </a:rPr>
              <a:t>inclination to present or hold a partial perspective at the expense of (possibly equally valid) alternatives</a:t>
            </a:r>
          </a:p>
          <a:p>
            <a:r>
              <a:rPr lang="en-US" sz="2400">
                <a:latin typeface="Arial" charset="0"/>
              </a:rPr>
              <a:t>Conflict of interest (COI) </a:t>
            </a:r>
          </a:p>
          <a:p>
            <a:pPr lvl="1"/>
            <a:r>
              <a:rPr lang="en-US" sz="1800">
                <a:latin typeface="Arial" charset="0"/>
              </a:rPr>
              <a:t>a set of conditions in which professional judgment concerning a primary interest (such as the validity of research) tends to be unduly influenced by a secondary interest (such as financial  or professional gain) (Thompson, 1993).</a:t>
            </a:r>
          </a:p>
          <a:p>
            <a:r>
              <a:rPr lang="en-US" sz="2400">
                <a:latin typeface="Arial" charset="0"/>
              </a:rPr>
              <a:t>Expertise</a:t>
            </a:r>
          </a:p>
          <a:p>
            <a:pPr lvl="1"/>
            <a:r>
              <a:rPr lang="en-US" sz="1800">
                <a:latin typeface="Arial" charset="0"/>
              </a:rPr>
              <a:t>Extensive  knowledge based on research, experience, or occupation and in a particular area of study.  Expert is someone who is a widely recognized  authority by peers and public.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Scientific advisor or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dirty="0" smtClean="0">
                <a:ea typeface="+mn-ea"/>
              </a:rPr>
              <a:t>A scientist serves on an advisory or editorial board without financial compensation on a related topic to the review. Should this person be a peer reviewer?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balance with other perspectives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Yes, but with restrictions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No </a:t>
            </a:r>
          </a:p>
          <a:p>
            <a:pPr marL="1547813" lvl="2" indent="-457200">
              <a:buFont typeface="+mj-lt"/>
              <a:buAutoNum type="arabicPeriod"/>
              <a:defRPr/>
            </a:pPr>
            <a:r>
              <a:rPr lang="en-US" dirty="0" smtClean="0"/>
              <a:t>It depends</a:t>
            </a:r>
          </a:p>
          <a:p>
            <a:pPr lvl="2">
              <a:buFont typeface="Wingdings" pitchFamily="2" charset="2"/>
              <a:buChar char="n"/>
              <a:defRPr/>
            </a:pPr>
            <a:endParaRPr lang="en-US" dirty="0" smtClean="0"/>
          </a:p>
          <a:p>
            <a:pPr lvl="1"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Potential biases in systematic reviews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>
                <a:latin typeface="Arial" charset="0"/>
              </a:rPr>
              <a:t>Holding an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established opinion on the answers to the research questions of the review</a:t>
            </a:r>
            <a:r>
              <a:rPr lang="en-US" sz="2000" dirty="0">
                <a:latin typeface="Arial" charset="0"/>
              </a:rPr>
              <a:t>;  the inclination to present or hold a partial perspective at the expense of (possibly equally valid) alternatives</a:t>
            </a:r>
          </a:p>
          <a:p>
            <a:pPr lvl="1"/>
            <a:r>
              <a:rPr lang="en-US" sz="1800" dirty="0">
                <a:latin typeface="Arial" charset="0"/>
              </a:rPr>
              <a:t>Individuals in a particular specialty may have an 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unbalanced familiarity for one type of intervention or technology.</a:t>
            </a:r>
          </a:p>
          <a:p>
            <a:pPr lvl="1"/>
            <a:r>
              <a:rPr lang="en-US" sz="1800" dirty="0">
                <a:solidFill>
                  <a:schemeClr val="tx1"/>
                </a:solidFill>
                <a:latin typeface="Arial" charset="0"/>
              </a:rPr>
              <a:t>Individuals livelihood may depend on finding greater benefit </a:t>
            </a:r>
            <a:r>
              <a:rPr lang="en-US" sz="1800" dirty="0">
                <a:latin typeface="Arial" charset="0"/>
              </a:rPr>
              <a:t>of one type of intervention or technology over a competitor.</a:t>
            </a:r>
          </a:p>
          <a:p>
            <a:pPr lvl="1"/>
            <a:r>
              <a:rPr lang="en-US" sz="1800" dirty="0">
                <a:latin typeface="Arial" charset="0"/>
              </a:rPr>
              <a:t>Experts may hold a </a:t>
            </a:r>
            <a:r>
              <a:rPr lang="en-US" sz="1800" dirty="0">
                <a:solidFill>
                  <a:schemeClr val="tx1"/>
                </a:solidFill>
                <a:latin typeface="Arial" charset="0"/>
              </a:rPr>
              <a:t>previously formed opinion </a:t>
            </a:r>
            <a:r>
              <a:rPr lang="en-US" sz="1800" dirty="0">
                <a:latin typeface="Arial" charset="0"/>
              </a:rPr>
              <a:t>and be unlikely to change. </a:t>
            </a:r>
          </a:p>
          <a:p>
            <a:r>
              <a:rPr lang="en-US" sz="2000" dirty="0">
                <a:latin typeface="Arial" charset="0"/>
              </a:rPr>
              <a:t>Holding an </a:t>
            </a:r>
            <a:r>
              <a:rPr lang="en-US" sz="2000" dirty="0">
                <a:solidFill>
                  <a:schemeClr val="tx2"/>
                </a:solidFill>
                <a:latin typeface="Arial" charset="0"/>
              </a:rPr>
              <a:t>established opinion on the quality of studies </a:t>
            </a:r>
            <a:r>
              <a:rPr lang="en-US" sz="2000" dirty="0">
                <a:latin typeface="Arial" charset="0"/>
              </a:rPr>
              <a:t>to be included.  </a:t>
            </a:r>
          </a:p>
          <a:p>
            <a:pPr lvl="1"/>
            <a:r>
              <a:rPr lang="en-US" sz="1800" dirty="0">
                <a:latin typeface="Arial" charset="0"/>
              </a:rPr>
              <a:t>Individuals who </a:t>
            </a:r>
            <a:r>
              <a:rPr lang="en-US" sz="1800" dirty="0">
                <a:solidFill>
                  <a:schemeClr val="tx2"/>
                </a:solidFill>
                <a:latin typeface="Arial" charset="0"/>
              </a:rPr>
              <a:t>conducted a study or trial </a:t>
            </a:r>
            <a:r>
              <a:rPr lang="en-US" sz="1800" dirty="0">
                <a:latin typeface="Arial" charset="0"/>
              </a:rPr>
              <a:t>may not be able to assess the quality of their own or other </a:t>
            </a:r>
            <a:r>
              <a:rPr lang="ja-JP" altLang="en-US" sz="1800" dirty="0">
                <a:latin typeface="Arial" charset="0"/>
              </a:rPr>
              <a:t>“</a:t>
            </a:r>
            <a:r>
              <a:rPr lang="en-US" sz="1800" dirty="0">
                <a:latin typeface="Arial" charset="0"/>
              </a:rPr>
              <a:t>competitor</a:t>
            </a:r>
            <a:r>
              <a:rPr lang="ja-JP" altLang="en-US" sz="1800" dirty="0">
                <a:latin typeface="Arial" charset="0"/>
              </a:rPr>
              <a:t>”</a:t>
            </a:r>
            <a:r>
              <a:rPr lang="en-US" sz="1800" dirty="0">
                <a:latin typeface="Arial" charset="0"/>
              </a:rPr>
              <a:t> studies in an unbiased manner.  </a:t>
            </a:r>
          </a:p>
          <a:p>
            <a:pPr lvl="2"/>
            <a:endParaRPr lang="en-US" sz="1600" b="1" dirty="0">
              <a:latin typeface="Arial" charset="0"/>
            </a:endParaRPr>
          </a:p>
          <a:p>
            <a:pPr lvl="2"/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My take home points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1800" dirty="0" smtClean="0">
                <a:ea typeface="+mn-ea"/>
              </a:rPr>
              <a:t>We are concerned with bias, but this is difficult to measure.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800" dirty="0" smtClean="0">
                <a:ea typeface="+mn-ea"/>
              </a:rPr>
              <a:t>Non-financial conflicts of interest can result in bias.</a:t>
            </a:r>
          </a:p>
          <a:p>
            <a:pPr lvl="1">
              <a:defRPr/>
            </a:pPr>
            <a:r>
              <a:rPr lang="en-US" sz="1800" dirty="0" smtClean="0"/>
              <a:t>Perceived conflicts of interest may still reduce the credibility of the review in the eyes of the intended users</a:t>
            </a:r>
          </a:p>
          <a:p>
            <a:pPr lvl="1">
              <a:defRPr/>
            </a:pPr>
            <a:r>
              <a:rPr lang="en-US" sz="1800" dirty="0" smtClean="0"/>
              <a:t>Conflicts due to familiarity or livelihood based on an intervention or technology can be managed by balancing the team and input from different specialty areas.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800" dirty="0" smtClean="0">
                <a:ea typeface="+mn-ea"/>
              </a:rPr>
              <a:t>Expertise can be a form of bias</a:t>
            </a:r>
          </a:p>
          <a:p>
            <a:pPr lvl="1">
              <a:defRPr/>
            </a:pPr>
            <a:r>
              <a:rPr lang="en-US" sz="1800" dirty="0" smtClean="0"/>
              <a:t>May be difficult to discern unless they have published an editorial or commentary on the subject. </a:t>
            </a:r>
          </a:p>
          <a:p>
            <a:pPr lvl="1">
              <a:defRPr/>
            </a:pPr>
            <a:r>
              <a:rPr lang="en-US" sz="1800" dirty="0" smtClean="0"/>
              <a:t>Not including appropriate expertise may reduce the credibility of the review in the eyes of the intended users</a:t>
            </a:r>
          </a:p>
          <a:p>
            <a:pPr lvl="1">
              <a:defRPr/>
            </a:pPr>
            <a:r>
              <a:rPr lang="en-US" sz="1800" dirty="0" smtClean="0"/>
              <a:t>It is important to hear opinions from all sides, but the core team should be without bias.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800" dirty="0" smtClean="0">
                <a:ea typeface="+mn-ea"/>
              </a:rPr>
              <a:t>Individuals should not be involved in grading their own study, either at the individual study level or at the body of evidence level.</a:t>
            </a:r>
          </a:p>
          <a:p>
            <a:pPr>
              <a:buFont typeface="Wingdings" pitchFamily="2" charset="2"/>
              <a:buNone/>
              <a:defRPr/>
            </a:pPr>
            <a:endParaRPr lang="en-US" sz="2400" dirty="0" smtClean="0">
              <a:ea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Introductions and 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5029200"/>
          </a:xfrm>
        </p:spPr>
        <p:txBody>
          <a:bodyPr numCol="2"/>
          <a:lstStyle/>
          <a:p>
            <a:r>
              <a:rPr lang="en-US" sz="2800" dirty="0">
                <a:latin typeface="Arial" charset="0"/>
              </a:rPr>
              <a:t>Susan Norris, Oregon Health and Science University</a:t>
            </a:r>
          </a:p>
          <a:p>
            <a:r>
              <a:rPr lang="en-US" sz="2800" dirty="0">
                <a:latin typeface="Arial" charset="0"/>
              </a:rPr>
              <a:t>Gillian Sanders </a:t>
            </a:r>
            <a:r>
              <a:rPr lang="en-US" sz="2800" dirty="0" err="1">
                <a:latin typeface="Arial" charset="0"/>
              </a:rPr>
              <a:t>Schmidler</a:t>
            </a:r>
            <a:r>
              <a:rPr lang="en-US" sz="2800" dirty="0">
                <a:latin typeface="Arial" charset="0"/>
              </a:rPr>
              <a:t>, Duke University</a:t>
            </a:r>
          </a:p>
          <a:p>
            <a:pPr>
              <a:buFont typeface="Wingdings" charset="0"/>
              <a:buNone/>
            </a:pPr>
            <a:endParaRPr lang="en-US" dirty="0">
              <a:latin typeface="Arial" charset="0"/>
            </a:endParaRPr>
          </a:p>
          <a:p>
            <a:endParaRPr lang="en-US" sz="1600" dirty="0">
              <a:latin typeface="Arial" charset="0"/>
            </a:endParaRPr>
          </a:p>
          <a:p>
            <a:pPr>
              <a:buFont typeface="Wingdings" charset="0"/>
              <a:buNone/>
            </a:pPr>
            <a:r>
              <a:rPr lang="en-US" sz="1600" dirty="0">
                <a:latin typeface="Arial" charset="0"/>
              </a:rPr>
              <a:t>AHRQ staff</a:t>
            </a:r>
          </a:p>
          <a:p>
            <a:r>
              <a:rPr lang="en-US" sz="1600" dirty="0">
                <a:latin typeface="Arial" charset="0"/>
              </a:rPr>
              <a:t>Elise Berliner</a:t>
            </a:r>
          </a:p>
          <a:p>
            <a:r>
              <a:rPr lang="en-US" sz="1600" dirty="0">
                <a:latin typeface="Arial" charset="0"/>
              </a:rPr>
              <a:t>Christine Chang </a:t>
            </a:r>
          </a:p>
          <a:p>
            <a:r>
              <a:rPr lang="en-US" sz="1600" dirty="0">
                <a:latin typeface="Arial" charset="0"/>
              </a:rPr>
              <a:t>Yen-Pin Chiang</a:t>
            </a:r>
          </a:p>
          <a:p>
            <a:r>
              <a:rPr lang="en-US" sz="1600" dirty="0" err="1">
                <a:latin typeface="Arial" charset="0"/>
              </a:rPr>
              <a:t>Supriya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 err="1">
                <a:latin typeface="Arial" charset="0"/>
              </a:rPr>
              <a:t>Janakiraman</a:t>
            </a:r>
            <a:endParaRPr lang="en-US" sz="1600" dirty="0">
              <a:latin typeface="Arial" charset="0"/>
            </a:endParaRPr>
          </a:p>
          <a:p>
            <a:r>
              <a:rPr lang="en-US" sz="1600" dirty="0">
                <a:latin typeface="Arial" charset="0"/>
              </a:rPr>
              <a:t>Elisabeth Kato</a:t>
            </a:r>
          </a:p>
          <a:p>
            <a:r>
              <a:rPr lang="en-US" sz="1600" dirty="0">
                <a:latin typeface="Arial" charset="0"/>
              </a:rPr>
              <a:t>Mary </a:t>
            </a:r>
            <a:r>
              <a:rPr lang="en-US" sz="1600" dirty="0" smtClean="0">
                <a:latin typeface="Arial" charset="0"/>
              </a:rPr>
              <a:t>Nix</a:t>
            </a:r>
          </a:p>
          <a:p>
            <a:endParaRPr lang="en-US" sz="1600" dirty="0" smtClean="0">
              <a:latin typeface="Arial" charset="0"/>
            </a:endParaRPr>
          </a:p>
          <a:p>
            <a:pPr>
              <a:defRPr/>
            </a:pPr>
            <a:r>
              <a:rPr lang="en-US" sz="1600" dirty="0"/>
              <a:t>EPC workgroup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Eric Bass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Stanley </a:t>
            </a:r>
            <a:r>
              <a:rPr lang="en-US" sz="1600" dirty="0" err="1"/>
              <a:t>Ip</a:t>
            </a:r>
            <a:endParaRPr lang="en-US" sz="1600" dirty="0"/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Melissa </a:t>
            </a:r>
            <a:r>
              <a:rPr lang="en-US" sz="1600" dirty="0" err="1"/>
              <a:t>Mcpheeters</a:t>
            </a:r>
            <a:endParaRPr lang="en-US" sz="1600" dirty="0"/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Sydney Newberry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Susan Norris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Margaret Piper 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Paul </a:t>
            </a:r>
            <a:r>
              <a:rPr lang="en-US" sz="1600" dirty="0" err="1"/>
              <a:t>Shekelle</a:t>
            </a:r>
            <a:endParaRPr lang="en-US" sz="1600" dirty="0"/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 err="1"/>
              <a:t>Meera</a:t>
            </a:r>
            <a:r>
              <a:rPr lang="en-US" sz="1600" dirty="0"/>
              <a:t> </a:t>
            </a:r>
            <a:r>
              <a:rPr lang="en-US" sz="1600" dirty="0" err="1"/>
              <a:t>Viswanathan</a:t>
            </a:r>
            <a:endParaRPr lang="en-US" sz="1600" dirty="0"/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Evelyn Whitlock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Renee Wilson</a:t>
            </a:r>
          </a:p>
          <a:p>
            <a:pPr>
              <a:buFont typeface="Wingdings" pitchFamily="2" charset="2"/>
              <a:buChar char="n"/>
              <a:defRPr/>
            </a:pPr>
            <a:r>
              <a:rPr lang="en-US" sz="1600" dirty="0"/>
              <a:t>Michael White</a:t>
            </a:r>
          </a:p>
          <a:p>
            <a:endParaRPr lang="en-US" sz="16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Provide a framework for thinking about intellectual conflict of interest</a:t>
            </a:r>
          </a:p>
          <a:p>
            <a:r>
              <a:rPr lang="en-US">
                <a:latin typeface="Arial" charset="0"/>
              </a:rPr>
              <a:t>Review of the existing literature on the potential effects of intellectual conflict of interest</a:t>
            </a:r>
          </a:p>
          <a:p>
            <a:r>
              <a:rPr lang="en-US">
                <a:latin typeface="Arial" charset="0"/>
              </a:rPr>
              <a:t>Work through examples of potential conflicts of interest when conducting a systematic review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Case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n"/>
              <a:defRPr/>
            </a:pPr>
            <a:endParaRPr lang="en-US">
              <a:ea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Procedure specialist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 review is comparing surgical, medical or alternative treatments.  Should a specialist who makes a living doing only surgical interventions be the principal investigator?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Yes, but with restrictions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No</a:t>
            </a:r>
          </a:p>
          <a:p>
            <a:pPr marL="1604963" lvl="2" indent="-514350">
              <a:buFont typeface="+mj-lt"/>
              <a:buAutoNum type="arabicPeriod"/>
              <a:defRPr/>
            </a:pPr>
            <a:r>
              <a:rPr lang="en-US" sz="2800" dirty="0" smtClean="0"/>
              <a:t>It depends</a:t>
            </a:r>
          </a:p>
          <a:p>
            <a:pPr>
              <a:buFont typeface="Wingdings" pitchFamily="2" charset="2"/>
              <a:buChar char="n"/>
              <a:defRPr/>
            </a:pPr>
            <a:endParaRPr lang="en-US" sz="1000" dirty="0">
              <a:ea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Post-Mortem</Template>
  <TotalTime>18092</TotalTime>
  <Pages>1</Pages>
  <Words>1745</Words>
  <Application>Microsoft Macintosh PowerPoint</Application>
  <PresentationFormat>On-screen Show (4:3)</PresentationFormat>
  <Paragraphs>241</Paragraphs>
  <Slides>30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Times New Roman</vt:lpstr>
      <vt:lpstr>Arial</vt:lpstr>
      <vt:lpstr>Wingdings</vt:lpstr>
      <vt:lpstr>Monotype Sorts</vt:lpstr>
      <vt:lpstr>Default Design</vt:lpstr>
      <vt:lpstr>Photo Editor Photo</vt:lpstr>
      <vt:lpstr>Assembling a Systematic Review Team: Balancing Expertise and Potential Conflicts of Interest</vt:lpstr>
      <vt:lpstr>IOM recommendations</vt:lpstr>
      <vt:lpstr>Definitions</vt:lpstr>
      <vt:lpstr>Potential biases in systematic reviews</vt:lpstr>
      <vt:lpstr>My take home points</vt:lpstr>
      <vt:lpstr>Introductions and Acknowledgements</vt:lpstr>
      <vt:lpstr>Objectives</vt:lpstr>
      <vt:lpstr>Case Examples</vt:lpstr>
      <vt:lpstr>Procedure specialist</vt:lpstr>
      <vt:lpstr>Procedure specialist</vt:lpstr>
      <vt:lpstr>Professional society staff</vt:lpstr>
      <vt:lpstr>Professional society staff</vt:lpstr>
      <vt:lpstr>Professional society staff</vt:lpstr>
      <vt:lpstr>Professional society staff</vt:lpstr>
      <vt:lpstr>Active research in area</vt:lpstr>
      <vt:lpstr>Active research in area</vt:lpstr>
      <vt:lpstr>Active research in area</vt:lpstr>
      <vt:lpstr>Active research in area</vt:lpstr>
      <vt:lpstr>Published</vt:lpstr>
      <vt:lpstr>Published</vt:lpstr>
      <vt:lpstr>Published</vt:lpstr>
      <vt:lpstr>Published</vt:lpstr>
      <vt:lpstr>Involved in study</vt:lpstr>
      <vt:lpstr>Involved in study</vt:lpstr>
      <vt:lpstr>Published review or guidelines</vt:lpstr>
      <vt:lpstr>Published review or guidelines</vt:lpstr>
      <vt:lpstr>Scientific advisor or editor</vt:lpstr>
      <vt:lpstr>Scientific advisor or editor</vt:lpstr>
      <vt:lpstr>Scientific advisor or editor</vt:lpstr>
      <vt:lpstr>Scientific advisor or editor</vt:lpstr>
    </vt:vector>
  </TitlesOfParts>
  <Manager>Kevin Murray</Manager>
  <Company>OCKT-PA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Achieving Value-Based Surgical Care through Risk-Adjusted and outcomes-Based Quality Improvement Efforts</dc:title>
  <dc:subject/>
  <dc:creator>Carolyn Clancy, MD (w/Jeff Hardy)</dc:creator>
  <cp:keywords/>
  <dc:description>ACS NSQIP National Conference, Phoenix, June 25, 2007</dc:description>
  <cp:lastModifiedBy>Vanessa Graham</cp:lastModifiedBy>
  <cp:revision>710</cp:revision>
  <cp:lastPrinted>2003-01-21T20:19:23Z</cp:lastPrinted>
  <dcterms:created xsi:type="dcterms:W3CDTF">1998-03-10T09:05:00Z</dcterms:created>
  <dcterms:modified xsi:type="dcterms:W3CDTF">2011-10-20T21:26:35Z</dcterms:modified>
  <cp:category/>
</cp:coreProperties>
</file>