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embeddings/oleObject3.bin" ContentType="application/vnd.openxmlformats-officedocument.oleObject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25"/>
  </p:notesMasterIdLst>
  <p:handoutMasterIdLst>
    <p:handoutMasterId r:id="rId26"/>
  </p:handoutMasterIdLst>
  <p:sldIdLst>
    <p:sldId id="256" r:id="rId3"/>
    <p:sldId id="258" r:id="rId4"/>
    <p:sldId id="307" r:id="rId5"/>
    <p:sldId id="283" r:id="rId6"/>
    <p:sldId id="309" r:id="rId7"/>
    <p:sldId id="397" r:id="rId8"/>
    <p:sldId id="385" r:id="rId9"/>
    <p:sldId id="386" r:id="rId10"/>
    <p:sldId id="387" r:id="rId11"/>
    <p:sldId id="398" r:id="rId12"/>
    <p:sldId id="408" r:id="rId13"/>
    <p:sldId id="388" r:id="rId14"/>
    <p:sldId id="391" r:id="rId15"/>
    <p:sldId id="400" r:id="rId16"/>
    <p:sldId id="401" r:id="rId17"/>
    <p:sldId id="402" r:id="rId18"/>
    <p:sldId id="404" r:id="rId19"/>
    <p:sldId id="407" r:id="rId20"/>
    <p:sldId id="405" r:id="rId21"/>
    <p:sldId id="403" r:id="rId22"/>
    <p:sldId id="409" r:id="rId23"/>
    <p:sldId id="371" r:id="rId24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20000"/>
      </a:spcBef>
      <a:spcAft>
        <a:spcPct val="0"/>
      </a:spcAft>
      <a:buClr>
        <a:srgbClr val="990033"/>
      </a:buClr>
      <a:buSzPct val="75000"/>
      <a:buFont typeface="Monotype Sorts" charset="0"/>
      <a:defRPr sz="2800" kern="1200">
        <a:solidFill>
          <a:srgbClr val="DDDDDD"/>
        </a:solidFill>
        <a:latin typeface="Verdana" charset="0"/>
        <a:ea typeface="ＭＳ Ｐゴシック" charset="0"/>
        <a:cs typeface="+mn-cs"/>
      </a:defRPr>
    </a:lvl1pPr>
    <a:lvl2pPr marL="457200" algn="ctr" rtl="0" eaLnBrk="0" fontAlgn="base" hangingPunct="0">
      <a:spcBef>
        <a:spcPct val="20000"/>
      </a:spcBef>
      <a:spcAft>
        <a:spcPct val="0"/>
      </a:spcAft>
      <a:buClr>
        <a:srgbClr val="990033"/>
      </a:buClr>
      <a:buSzPct val="75000"/>
      <a:buFont typeface="Monotype Sorts" charset="0"/>
      <a:defRPr sz="2800" kern="1200">
        <a:solidFill>
          <a:srgbClr val="DDDDDD"/>
        </a:solidFill>
        <a:latin typeface="Verdana" charset="0"/>
        <a:ea typeface="ＭＳ Ｐゴシック" charset="0"/>
        <a:cs typeface="+mn-cs"/>
      </a:defRPr>
    </a:lvl2pPr>
    <a:lvl3pPr marL="914400" algn="ctr" rtl="0" eaLnBrk="0" fontAlgn="base" hangingPunct="0">
      <a:spcBef>
        <a:spcPct val="20000"/>
      </a:spcBef>
      <a:spcAft>
        <a:spcPct val="0"/>
      </a:spcAft>
      <a:buClr>
        <a:srgbClr val="990033"/>
      </a:buClr>
      <a:buSzPct val="75000"/>
      <a:buFont typeface="Monotype Sorts" charset="0"/>
      <a:defRPr sz="2800" kern="1200">
        <a:solidFill>
          <a:srgbClr val="DDDDDD"/>
        </a:solidFill>
        <a:latin typeface="Verdana" charset="0"/>
        <a:ea typeface="ＭＳ Ｐゴシック" charset="0"/>
        <a:cs typeface="+mn-cs"/>
      </a:defRPr>
    </a:lvl3pPr>
    <a:lvl4pPr marL="1371600" algn="ctr" rtl="0" eaLnBrk="0" fontAlgn="base" hangingPunct="0">
      <a:spcBef>
        <a:spcPct val="20000"/>
      </a:spcBef>
      <a:spcAft>
        <a:spcPct val="0"/>
      </a:spcAft>
      <a:buClr>
        <a:srgbClr val="990033"/>
      </a:buClr>
      <a:buSzPct val="75000"/>
      <a:buFont typeface="Monotype Sorts" charset="0"/>
      <a:defRPr sz="2800" kern="1200">
        <a:solidFill>
          <a:srgbClr val="DDDDDD"/>
        </a:solidFill>
        <a:latin typeface="Verdana" charset="0"/>
        <a:ea typeface="ＭＳ Ｐゴシック" charset="0"/>
        <a:cs typeface="+mn-cs"/>
      </a:defRPr>
    </a:lvl4pPr>
    <a:lvl5pPr marL="1828800" algn="ctr" rtl="0" eaLnBrk="0" fontAlgn="base" hangingPunct="0">
      <a:spcBef>
        <a:spcPct val="20000"/>
      </a:spcBef>
      <a:spcAft>
        <a:spcPct val="0"/>
      </a:spcAft>
      <a:buClr>
        <a:srgbClr val="990033"/>
      </a:buClr>
      <a:buSzPct val="75000"/>
      <a:buFont typeface="Monotype Sorts" charset="0"/>
      <a:defRPr sz="2800" kern="1200">
        <a:solidFill>
          <a:srgbClr val="DDDDDD"/>
        </a:solidFill>
        <a:latin typeface="Verdana" charset="0"/>
        <a:ea typeface="ＭＳ Ｐゴシック" charset="0"/>
        <a:cs typeface="+mn-cs"/>
      </a:defRPr>
    </a:lvl5pPr>
    <a:lvl6pPr marL="2286000" algn="l" defTabSz="457200" rtl="0" eaLnBrk="1" latinLnBrk="0" hangingPunct="1">
      <a:defRPr sz="2800" kern="1200">
        <a:solidFill>
          <a:srgbClr val="DDDDDD"/>
        </a:solidFill>
        <a:latin typeface="Verdana" charset="0"/>
        <a:ea typeface="ＭＳ Ｐゴシック" charset="0"/>
        <a:cs typeface="+mn-cs"/>
      </a:defRPr>
    </a:lvl6pPr>
    <a:lvl7pPr marL="2743200" algn="l" defTabSz="457200" rtl="0" eaLnBrk="1" latinLnBrk="0" hangingPunct="1">
      <a:defRPr sz="2800" kern="1200">
        <a:solidFill>
          <a:srgbClr val="DDDDDD"/>
        </a:solidFill>
        <a:latin typeface="Verdana" charset="0"/>
        <a:ea typeface="ＭＳ Ｐゴシック" charset="0"/>
        <a:cs typeface="+mn-cs"/>
      </a:defRPr>
    </a:lvl7pPr>
    <a:lvl8pPr marL="3200400" algn="l" defTabSz="457200" rtl="0" eaLnBrk="1" latinLnBrk="0" hangingPunct="1">
      <a:defRPr sz="2800" kern="1200">
        <a:solidFill>
          <a:srgbClr val="DDDDDD"/>
        </a:solidFill>
        <a:latin typeface="Verdana" charset="0"/>
        <a:ea typeface="ＭＳ Ｐゴシック" charset="0"/>
        <a:cs typeface="+mn-cs"/>
      </a:defRPr>
    </a:lvl8pPr>
    <a:lvl9pPr marL="3657600" algn="l" defTabSz="457200" rtl="0" eaLnBrk="1" latinLnBrk="0" hangingPunct="1">
      <a:defRPr sz="2800" kern="1200">
        <a:solidFill>
          <a:srgbClr val="DDDDDD"/>
        </a:solidFill>
        <a:latin typeface="Verdana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 snapToGrid="0" snapToObjects="1">
      <p:cViewPr varScale="1">
        <p:scale>
          <a:sx n="130" d="100"/>
          <a:sy n="130" d="100"/>
        </p:scale>
        <p:origin x="-1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0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B4AB474F-D30D-AD46-ACBC-33C7B6171A17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AD0F0774-BF50-0041-A05E-7AEFAEEBB5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771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F38A177F-EA21-D545-8BC5-1122A85E5C8D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788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779E0B2C-99B7-7F4C-B67A-711BDFB8E9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93122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9pPr>
          </a:lstStyle>
          <a:p>
            <a:fld id="{2FFD8EF3-9766-6D40-9628-269C2CFBFE69}" type="datetime1">
              <a:rPr lang="en-US" sz="1200">
                <a:solidFill>
                  <a:schemeClr val="tx1"/>
                </a:solidFill>
                <a:latin typeface="Arial" charset="0"/>
              </a:rPr>
              <a:pPr/>
              <a:t>10/20/11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987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9pPr>
          </a:lstStyle>
          <a:p>
            <a:fld id="{60E4E016-0C0A-7448-912B-B73C11CBD9F1}" type="slidenum">
              <a:rPr lang="en-US" sz="1200">
                <a:solidFill>
                  <a:schemeClr val="tx1"/>
                </a:solidFill>
                <a:latin typeface="Arial" charset="0"/>
              </a:rPr>
              <a:pPr/>
              <a:t>1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987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-53975" y="138430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>
              <a:buFont typeface="Monotype Sorts" pitchFamily="2" charset="2"/>
              <a:buNone/>
              <a:defRPr/>
            </a:pPr>
            <a:endParaRPr lang="en-US">
              <a:latin typeface="Verdana" pitchFamily="34" charset="0"/>
              <a:ea typeface="+mn-ea"/>
            </a:endParaRPr>
          </a:p>
        </p:txBody>
      </p:sp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98425" y="5867400"/>
          <a:ext cx="587375" cy="896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30" name="Photo Editor Photo" r:id="rId3" imgW="4361905" imgH="6668431" progId="MSPhotoEd.3">
                  <p:embed/>
                </p:oleObj>
              </mc:Choice>
              <mc:Fallback>
                <p:oleObj name="Photo Editor Photo" r:id="rId3" imgW="4361905" imgH="6668431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425" y="5867400"/>
                        <a:ext cx="587375" cy="896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pitt_bluegold_seal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763" y="5867400"/>
            <a:ext cx="830262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2854325" y="6613525"/>
            <a:ext cx="3368675" cy="160338"/>
          </a:xfrm>
          <a:prstGeom prst="rect">
            <a:avLst/>
          </a:prstGeom>
        </p:spPr>
        <p:txBody>
          <a:bodyPr wrap="none"/>
          <a:lstStyle>
            <a:lvl1pPr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chemeClr val="tx1"/>
                </a:solidFill>
                <a:latin typeface="Arial Black" charset="0"/>
              </a:rPr>
              <a:t>Health Policy &amp; Management</a:t>
            </a:r>
          </a:p>
        </p:txBody>
      </p:sp>
      <p:sp>
        <p:nvSpPr>
          <p:cNvPr id="8" name="Text Box 87"/>
          <p:cNvSpPr txBox="1">
            <a:spLocks noChangeArrowheads="1"/>
          </p:cNvSpPr>
          <p:nvPr/>
        </p:nvSpPr>
        <p:spPr bwMode="auto">
          <a:xfrm>
            <a:off x="527050" y="6604000"/>
            <a:ext cx="21336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000">
                <a:solidFill>
                  <a:schemeClr val="tx1"/>
                </a:solidFill>
                <a:latin typeface="Arial" charset="0"/>
                <a:ea typeface="+mn-ea"/>
              </a:rPr>
              <a:t>Graduate School of Public Health</a:t>
            </a:r>
          </a:p>
        </p:txBody>
      </p:sp>
      <p:sp>
        <p:nvSpPr>
          <p:cNvPr id="9" name="Text Box 88"/>
          <p:cNvSpPr txBox="1">
            <a:spLocks noChangeArrowheads="1"/>
          </p:cNvSpPr>
          <p:nvPr/>
        </p:nvSpPr>
        <p:spPr bwMode="auto">
          <a:xfrm>
            <a:off x="6980238" y="6613525"/>
            <a:ext cx="2039937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000">
                <a:solidFill>
                  <a:schemeClr val="tx1"/>
                </a:solidFill>
                <a:latin typeface="Arial" charset="0"/>
                <a:ea typeface="+mn-ea"/>
              </a:rPr>
              <a:t>University of Pittsburgh</a:t>
            </a:r>
          </a:p>
        </p:txBody>
      </p:sp>
      <p:sp>
        <p:nvSpPr>
          <p:cNvPr id="10" name="Rectangle 89"/>
          <p:cNvSpPr>
            <a:spLocks noChangeArrowheads="1"/>
          </p:cNvSpPr>
          <p:nvPr/>
        </p:nvSpPr>
        <p:spPr bwMode="auto">
          <a:xfrm>
            <a:off x="1012825" y="5699125"/>
            <a:ext cx="7129463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anchor="b" anchorCtr="1"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200">
                <a:latin typeface="Verdana" pitchFamily="34" charset="0"/>
                <a:ea typeface="+mn-ea"/>
              </a:rPr>
              <a:t>Graduate School of Public Health</a:t>
            </a:r>
          </a:p>
          <a:p>
            <a:pPr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200">
                <a:latin typeface="Verdana" pitchFamily="34" charset="0"/>
                <a:ea typeface="+mn-ea"/>
              </a:rPr>
              <a:t>University of Pittsburgh</a:t>
            </a:r>
          </a:p>
        </p:txBody>
      </p:sp>
      <p:sp>
        <p:nvSpPr>
          <p:cNvPr id="11" name="Rectangle 91"/>
          <p:cNvSpPr>
            <a:spLocks noChangeArrowheads="1"/>
          </p:cNvSpPr>
          <p:nvPr/>
        </p:nvSpPr>
        <p:spPr bwMode="auto">
          <a:xfrm>
            <a:off x="0" y="3319463"/>
            <a:ext cx="9144000" cy="42862"/>
          </a:xfrm>
          <a:prstGeom prst="rect">
            <a:avLst/>
          </a:prstGeom>
          <a:gradFill rotWithShape="1">
            <a:gsLst>
              <a:gs pos="0">
                <a:srgbClr val="990000"/>
              </a:gs>
              <a:gs pos="50000">
                <a:srgbClr val="FFCC00"/>
              </a:gs>
              <a:gs pos="100000">
                <a:srgbClr val="990000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latin typeface="Verdana" pitchFamily="34" charset="0"/>
              <a:ea typeface="+mn-ea"/>
            </a:endParaRP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2405063"/>
            <a:ext cx="8218488" cy="9144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210" name="Rectangle 9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12825" y="3556000"/>
            <a:ext cx="7173913" cy="1531938"/>
          </a:xfrm>
        </p:spPr>
        <p:txBody>
          <a:bodyPr lIns="91440" tIns="45720" rIns="91440" bIns="45720" anchor="b" anchorCtr="1"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Nicholas G. Castle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17ADD81-3412-0A47-B190-9C6AEA866BD3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670675" y="6248400"/>
            <a:ext cx="1512888" cy="180975"/>
          </a:xfrm>
        </p:spPr>
        <p:txBody>
          <a:bodyPr/>
          <a:lstStyle>
            <a:lvl1pPr>
              <a:defRPr/>
            </a:lvl1pPr>
          </a:lstStyle>
          <a:p>
            <a:fld id="{C290089A-3835-4F4C-94B2-C1FC4CB6D5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282875"/>
      </p:ext>
    </p:extLst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3307C7-1AD3-B84F-9470-284D3736D8D8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064214-EFBC-4743-8AFB-8186990BA7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745765"/>
      </p:ext>
    </p:extLst>
  </p:cSld>
  <p:clrMapOvr>
    <a:masterClrMapping/>
  </p:clrMapOvr>
  <p:transition xmlns:p14="http://schemas.microsoft.com/office/powerpoint/2010/main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28600"/>
            <a:ext cx="21717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3627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753BA3-13FA-9B46-9482-022A8FBE50CB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8BB9DF-6009-044A-9649-EA5DD0E504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11770"/>
      </p:ext>
    </p:extLst>
  </p:cSld>
  <p:clrMapOvr>
    <a:masterClrMapping/>
  </p:clrMapOvr>
  <p:transition xmlns:p14="http://schemas.microsoft.com/office/powerpoint/2010/main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DRAFT RESULTS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43D99-9B9B-8746-AA0A-503414DAFB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02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DRAFT RESULTS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6C218E-18F2-004C-AF58-8B87CE228A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7395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DRAFT RESULTS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7BD20A-E947-034F-9F88-F5EFA0F10D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1552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DRAFT RESULTS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AA485-E272-0346-94FB-907576D4A9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473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DRAFT RESULTS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A06B2-D493-2346-B34C-125625FCC2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604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DRAFT RESULTS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35664B-930A-AC4D-93C8-322929AC29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9694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DRAFT RESULTS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4F1A30-5AB9-9643-A6F5-72B8C23041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6790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DRAFT RESULTS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055E7F-4094-D345-810C-B46A19B4B9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228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1F7D0E-1309-0D47-BD5E-ABF30D71DD8A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4964C8-68B2-8946-BE81-EC60E706AA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399351"/>
      </p:ext>
    </p:extLst>
  </p:cSld>
  <p:clrMapOvr>
    <a:masterClrMapping/>
  </p:clrMapOvr>
  <p:transition xmlns:p14="http://schemas.microsoft.com/office/powerpoint/2010/main">
    <p:wedg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DRAFT RESULTS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DF7017-A08B-C14F-B0EB-A8F091F6A3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679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DRAFT RESULTS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2B34E5-30CB-7C42-9831-94C8CF529C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012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28600"/>
            <a:ext cx="21717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3627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DRAFT RESULTS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BC8CC3-086B-0640-ADC1-1A080AB119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473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2AC396-011A-E645-9877-A9A953061114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54A395-5302-9F48-A18B-DAF65CA822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799791"/>
      </p:ext>
    </p:extLst>
  </p:cSld>
  <p:clrMapOvr>
    <a:masterClrMapping/>
  </p:clrMapOvr>
  <p:transition xmlns:p14="http://schemas.microsoft.com/office/powerpoint/2010/main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6EAE09-66C4-5241-B967-F5F69944CEBB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3E4335-9058-6B49-AB59-1213FD94FE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853428"/>
      </p:ext>
    </p:extLst>
  </p:cSld>
  <p:clrMapOvr>
    <a:masterClrMapping/>
  </p:clrMapOvr>
  <p:transition xmlns:p14="http://schemas.microsoft.com/office/powerpoint/2010/main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E014F0-9F74-FB4D-95E8-E2BABB146F1F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4E8159-BE6A-B54E-AFED-AA6E13C552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597586"/>
      </p:ext>
    </p:extLst>
  </p:cSld>
  <p:clrMapOvr>
    <a:masterClrMapping/>
  </p:clrMapOvr>
  <p:transition xmlns:p14="http://schemas.microsoft.com/office/powerpoint/2010/main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AEDAB1-A6F9-EF4C-8375-B5596704EECA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64F8E2-2767-4049-9884-829D45C04D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52209"/>
      </p:ext>
    </p:extLst>
  </p:cSld>
  <p:clrMapOvr>
    <a:masterClrMapping/>
  </p:clrMapOvr>
  <p:transition xmlns:p14="http://schemas.microsoft.com/office/powerpoint/2010/main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76250E-29E0-BF4F-815B-12DF6028E77F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5E54B6-7A9C-E14C-8847-E2D2A3B80D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254406"/>
      </p:ext>
    </p:extLst>
  </p:cSld>
  <p:clrMapOvr>
    <a:masterClrMapping/>
  </p:clrMapOvr>
  <p:transition xmlns:p14="http://schemas.microsoft.com/office/powerpoint/2010/main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C05A53-A114-3E43-BA39-6AD4B2D67D07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60CE75-C0A7-9848-9334-89AAECB4BA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054896"/>
      </p:ext>
    </p:extLst>
  </p:cSld>
  <p:clrMapOvr>
    <a:masterClrMapping/>
  </p:clrMapOvr>
  <p:transition xmlns:p14="http://schemas.microsoft.com/office/powerpoint/2010/main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25B35D-CE9E-3E4C-8FEC-3D76B187C8B6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3D72E0-38E7-1245-B086-F08D621AA7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09524"/>
      </p:ext>
    </p:extLst>
  </p:cSld>
  <p:clrMapOvr>
    <a:masterClrMapping/>
  </p:clrMapOvr>
  <p:transition xmlns:p14="http://schemas.microsoft.com/office/powerpoint/2010/main">
    <p:wedg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vmlDrawing" Target="../drawings/vmlDrawing3.vml"/><Relationship Id="rId14" Type="http://schemas.openxmlformats.org/officeDocument/2006/relationships/oleObject" Target="../embeddings/oleObject3.bin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8686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81200"/>
            <a:ext cx="7848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60DAB96C-B951-0842-9069-07169777DBD7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24650" y="6248400"/>
            <a:ext cx="1535113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669A5E40-2494-3F4C-9C4F-414072CB3D08}" type="slidenum">
              <a:rPr lang="en-US"/>
              <a:pPr/>
              <a:t>‹#›</a:t>
            </a:fld>
            <a:endParaRPr lang="en-US"/>
          </a:p>
        </p:txBody>
      </p:sp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98425" y="5867400"/>
          <a:ext cx="587375" cy="896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Photo Editor Photo" r:id="rId14" imgW="4361905" imgH="6668431" progId="MSPhotoEd.3">
                  <p:embed/>
                </p:oleObj>
              </mc:Choice>
              <mc:Fallback>
                <p:oleObj name="Photo Editor Photo" r:id="rId14" imgW="4361905" imgH="6668431" progId="MSPhotoEd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425" y="5867400"/>
                        <a:ext cx="587375" cy="896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2" name="Picture 8" descr="pitt_bluegold_seal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763" y="5867400"/>
            <a:ext cx="830262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1374775"/>
            <a:ext cx="9144000" cy="42863"/>
          </a:xfrm>
          <a:prstGeom prst="rect">
            <a:avLst/>
          </a:prstGeom>
          <a:gradFill rotWithShape="1">
            <a:gsLst>
              <a:gs pos="0">
                <a:srgbClr val="990000"/>
              </a:gs>
              <a:gs pos="50000">
                <a:srgbClr val="FFCC00"/>
              </a:gs>
              <a:gs pos="100000">
                <a:srgbClr val="990000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latin typeface="Verdana" pitchFamily="34" charset="0"/>
              <a:ea typeface="+mn-ea"/>
            </a:endParaRPr>
          </a:p>
        </p:txBody>
      </p:sp>
      <p:sp>
        <p:nvSpPr>
          <p:cNvPr id="4183" name="Text Box 87"/>
          <p:cNvSpPr txBox="1">
            <a:spLocks noChangeArrowheads="1"/>
          </p:cNvSpPr>
          <p:nvPr/>
        </p:nvSpPr>
        <p:spPr bwMode="auto">
          <a:xfrm>
            <a:off x="527050" y="6604000"/>
            <a:ext cx="21336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000">
                <a:solidFill>
                  <a:schemeClr val="tx1"/>
                </a:solidFill>
                <a:latin typeface="Arial" charset="0"/>
                <a:ea typeface="+mn-ea"/>
              </a:rPr>
              <a:t>Graduate School of Public Health</a:t>
            </a:r>
          </a:p>
        </p:txBody>
      </p:sp>
      <p:sp>
        <p:nvSpPr>
          <p:cNvPr id="4184" name="Text Box 88"/>
          <p:cNvSpPr txBox="1">
            <a:spLocks noChangeArrowheads="1"/>
          </p:cNvSpPr>
          <p:nvPr/>
        </p:nvSpPr>
        <p:spPr bwMode="auto">
          <a:xfrm>
            <a:off x="6980238" y="6613525"/>
            <a:ext cx="2039937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000">
                <a:solidFill>
                  <a:schemeClr val="tx1"/>
                </a:solidFill>
                <a:latin typeface="Arial" charset="0"/>
                <a:ea typeface="+mn-ea"/>
              </a:rPr>
              <a:t>University of Pittsburgh</a:t>
            </a:r>
          </a:p>
        </p:txBody>
      </p:sp>
      <p:sp>
        <p:nvSpPr>
          <p:cNvPr id="4185" name="WordArt 89"/>
          <p:cNvSpPr>
            <a:spLocks noChangeArrowheads="1" noChangeShapeType="1" noTextEdit="1"/>
          </p:cNvSpPr>
          <p:nvPr/>
        </p:nvSpPr>
        <p:spPr bwMode="auto">
          <a:xfrm>
            <a:off x="2854325" y="6613525"/>
            <a:ext cx="3368675" cy="160338"/>
          </a:xfrm>
          <a:prstGeom prst="rect">
            <a:avLst/>
          </a:prstGeom>
        </p:spPr>
        <p:txBody>
          <a:bodyPr wrap="none"/>
          <a:lstStyle>
            <a:lvl1pPr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chemeClr val="tx1"/>
                </a:solidFill>
                <a:latin typeface="Arial Black" charset="0"/>
              </a:rPr>
              <a:t>Health Policy &amp; Management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1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40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>
        <p:tmplLst>
          <p:tmpl lvl="1">
            <p:tnLst>
              <p:par>
                <p:cTn xmlns:p14="http://schemas.microsoft.com/office/powerpoint/2010/main"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9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9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9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9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9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9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9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9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9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9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Verdana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Verdana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Verdana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Verdana" pitchFamily="34" charset="0"/>
          <a:ea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Verdan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Verdan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Verdan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75000"/>
        <a:buFont typeface="Monotype Sorts" charset="0"/>
        <a:buChar char="l"/>
        <a:defRPr sz="2800">
          <a:solidFill>
            <a:srgbClr val="DDDDDD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DDDDDD"/>
        </a:buClr>
        <a:buFont typeface="Monotype Sorts" charset="0"/>
        <a:buChar char="n"/>
        <a:defRPr sz="2400">
          <a:solidFill>
            <a:srgbClr val="DDDDDD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Char char="–"/>
        <a:defRPr sz="2000">
          <a:solidFill>
            <a:srgbClr val="DDDDDD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Font typeface="Monotype Sorts" charset="0"/>
        <a:buChar char="l"/>
        <a:defRPr sz="2000">
          <a:solidFill>
            <a:srgbClr val="DDDDDD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Font typeface="Monotype Sorts" charset="0"/>
        <a:buChar char="n"/>
        <a:defRPr sz="2000">
          <a:solidFill>
            <a:srgbClr val="DDDDDD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Font typeface="Monotype Sorts" pitchFamily="2" charset="2"/>
        <a:buChar char="n"/>
        <a:defRPr sz="2000">
          <a:solidFill>
            <a:srgbClr val="DDDDDD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Font typeface="Monotype Sorts" pitchFamily="2" charset="2"/>
        <a:buChar char="n"/>
        <a:defRPr sz="2000">
          <a:solidFill>
            <a:srgbClr val="DDDDDD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Font typeface="Monotype Sorts" pitchFamily="2" charset="2"/>
        <a:buChar char="n"/>
        <a:defRPr sz="2000">
          <a:solidFill>
            <a:srgbClr val="DDDDDD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Font typeface="Monotype Sorts" pitchFamily="2" charset="2"/>
        <a:buChar char="n"/>
        <a:defRPr sz="2000">
          <a:solidFill>
            <a:srgbClr val="DDDDD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8686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81200"/>
            <a:ext cx="7848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400" b="1">
                <a:solidFill>
                  <a:srgbClr val="000000"/>
                </a:solidFill>
                <a:latin typeface="Arial" charset="0"/>
              </a:defRPr>
            </a:lvl1pPr>
          </a:lstStyle>
          <a:p>
            <a:r>
              <a:rPr lang="en-US"/>
              <a:t>DRAFT RESULTS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24650" y="6248400"/>
            <a:ext cx="1535113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234CB643-10A1-D04A-B311-B7657D34FC7E}" type="slidenum">
              <a:rPr lang="en-US"/>
              <a:pPr/>
              <a:t>‹#›</a:t>
            </a:fld>
            <a:endParaRPr lang="en-US"/>
          </a:p>
        </p:txBody>
      </p:sp>
      <p:graphicFrame>
        <p:nvGraphicFramePr>
          <p:cNvPr id="3074" name="Object 7"/>
          <p:cNvGraphicFramePr>
            <a:graphicFrameLocks noChangeAspect="1"/>
          </p:cNvGraphicFramePr>
          <p:nvPr/>
        </p:nvGraphicFramePr>
        <p:xfrm>
          <a:off x="98425" y="5867400"/>
          <a:ext cx="587375" cy="896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Photo Editor Photo" r:id="rId14" imgW="4361905" imgH="6668431" progId="">
                  <p:embed/>
                </p:oleObj>
              </mc:Choice>
              <mc:Fallback>
                <p:oleObj name="Photo Editor Photo" r:id="rId14" imgW="4361905" imgH="6668431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425" y="5867400"/>
                        <a:ext cx="587375" cy="896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3399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99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FFFFFF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80" name="Picture 8" descr="pitt_bluegold_seal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763" y="5867400"/>
            <a:ext cx="830262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Rectangle 10"/>
          <p:cNvSpPr>
            <a:spLocks noChangeArrowheads="1"/>
          </p:cNvSpPr>
          <p:nvPr/>
        </p:nvSpPr>
        <p:spPr bwMode="auto">
          <a:xfrm>
            <a:off x="0" y="1374775"/>
            <a:ext cx="9144000" cy="42863"/>
          </a:xfrm>
          <a:prstGeom prst="rect">
            <a:avLst/>
          </a:prstGeom>
          <a:gradFill rotWithShape="1">
            <a:gsLst>
              <a:gs pos="0">
                <a:srgbClr val="990000"/>
              </a:gs>
              <a:gs pos="50000">
                <a:srgbClr val="FFCC00"/>
              </a:gs>
              <a:gs pos="100000">
                <a:srgbClr val="990000"/>
              </a:gs>
            </a:gsLst>
            <a:lin ang="0" scaled="1"/>
          </a:gra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Font typeface="Monotype Sorts" pitchFamily="2" charset="2"/>
              <a:buNone/>
              <a:defRPr/>
            </a:pPr>
            <a:endParaRPr lang="en-US">
              <a:latin typeface="Verdana" pitchFamily="34" charset="0"/>
              <a:ea typeface="+mn-ea"/>
            </a:endParaRPr>
          </a:p>
        </p:txBody>
      </p:sp>
      <p:sp>
        <p:nvSpPr>
          <p:cNvPr id="63497" name="Text Box 87"/>
          <p:cNvSpPr txBox="1">
            <a:spLocks noChangeArrowheads="1"/>
          </p:cNvSpPr>
          <p:nvPr/>
        </p:nvSpPr>
        <p:spPr bwMode="auto">
          <a:xfrm>
            <a:off x="527050" y="6604000"/>
            <a:ext cx="21336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000">
                <a:solidFill>
                  <a:schemeClr val="tx1"/>
                </a:solidFill>
                <a:latin typeface="Arial" charset="0"/>
                <a:ea typeface="+mn-ea"/>
              </a:rPr>
              <a:t>Graduate School of Public Health</a:t>
            </a:r>
          </a:p>
        </p:txBody>
      </p:sp>
      <p:sp>
        <p:nvSpPr>
          <p:cNvPr id="63498" name="Text Box 88"/>
          <p:cNvSpPr txBox="1">
            <a:spLocks noChangeArrowheads="1"/>
          </p:cNvSpPr>
          <p:nvPr/>
        </p:nvSpPr>
        <p:spPr bwMode="auto">
          <a:xfrm>
            <a:off x="6980238" y="6613525"/>
            <a:ext cx="2039937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000">
                <a:solidFill>
                  <a:schemeClr val="tx1"/>
                </a:solidFill>
                <a:latin typeface="Arial" charset="0"/>
                <a:ea typeface="+mn-ea"/>
              </a:rPr>
              <a:t>University of Pittsburgh</a:t>
            </a:r>
          </a:p>
        </p:txBody>
      </p:sp>
      <p:sp>
        <p:nvSpPr>
          <p:cNvPr id="63499" name="WordArt 89"/>
          <p:cNvSpPr>
            <a:spLocks noChangeArrowheads="1" noChangeShapeType="1" noTextEdit="1"/>
          </p:cNvSpPr>
          <p:nvPr/>
        </p:nvSpPr>
        <p:spPr bwMode="auto">
          <a:xfrm>
            <a:off x="2854325" y="6613525"/>
            <a:ext cx="33686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>
              <a:buFont typeface="Monotype Sorts" pitchFamily="2" charset="2"/>
              <a:buNone/>
              <a:defRPr/>
            </a:pPr>
            <a:endParaRPr lang="en-US">
              <a:latin typeface="Verdana" pitchFamily="34" charset="0"/>
              <a:ea typeface="+mn-ea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Verdana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Verdana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Verdana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Verdana" pitchFamily="34" charset="0"/>
          <a:ea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Verdan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Verdan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Verdan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75000"/>
        <a:buFont typeface="Monotype Sorts" charset="0"/>
        <a:buChar char="l"/>
        <a:defRPr sz="2800">
          <a:solidFill>
            <a:srgbClr val="DDDDDD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DDDDDD"/>
        </a:buClr>
        <a:buFont typeface="Monotype Sorts" charset="0"/>
        <a:buChar char="n"/>
        <a:defRPr sz="2400">
          <a:solidFill>
            <a:srgbClr val="DDDDDD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Char char="–"/>
        <a:defRPr sz="2000">
          <a:solidFill>
            <a:srgbClr val="DDDDDD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CC00"/>
        </a:buClr>
        <a:buFont typeface="Monotype Sorts" charset="0"/>
        <a:buChar char="l"/>
        <a:defRPr sz="2000">
          <a:solidFill>
            <a:srgbClr val="DDDDDD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Font typeface="Monotype Sorts" charset="0"/>
        <a:buChar char="n"/>
        <a:defRPr sz="2000">
          <a:solidFill>
            <a:srgbClr val="DDDDDD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Font typeface="Monotype Sorts" pitchFamily="2" charset="2"/>
        <a:buChar char="n"/>
        <a:defRPr sz="2000">
          <a:solidFill>
            <a:srgbClr val="DDDDDD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Font typeface="Monotype Sorts" pitchFamily="2" charset="2"/>
        <a:buChar char="n"/>
        <a:defRPr sz="2000">
          <a:solidFill>
            <a:srgbClr val="DDDDDD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Font typeface="Monotype Sorts" pitchFamily="2" charset="2"/>
        <a:buChar char="n"/>
        <a:defRPr sz="2000">
          <a:solidFill>
            <a:srgbClr val="DDDDDD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Font typeface="Monotype Sorts" pitchFamily="2" charset="2"/>
        <a:buChar char="n"/>
        <a:defRPr sz="2000">
          <a:solidFill>
            <a:srgbClr val="DDDDD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CastleN@Pitt.edu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3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4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5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6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7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8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9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10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chemeClr val="tx1"/>
                </a:solidFill>
                <a:latin typeface="Arial" charset="0"/>
              </a:rPr>
              <a:t>DRAFT RESULTS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dirty="0">
                <a:latin typeface="Verdana" charset="0"/>
              </a:rPr>
              <a:t>CAHPS</a:t>
            </a:r>
            <a:r>
              <a:rPr lang="en-US" sz="2400" b="1" i="1" baseline="30000" dirty="0">
                <a:latin typeface="Verdana" charset="0"/>
              </a:rPr>
              <a:t>®</a:t>
            </a:r>
            <a:r>
              <a:rPr lang="en-US" b="1" i="1" dirty="0">
                <a:latin typeface="Verdana" charset="0"/>
              </a:rPr>
              <a:t> Nursing Home Survey: Discharged Resident</a:t>
            </a:r>
            <a:endParaRPr lang="en-US" sz="3200" b="1" dirty="0">
              <a:latin typeface="Verdana" charset="0"/>
            </a:endParaRP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12825" y="3319463"/>
            <a:ext cx="7173913" cy="1671637"/>
          </a:xfrm>
        </p:spPr>
        <p:txBody>
          <a:bodyPr/>
          <a:lstStyle/>
          <a:p>
            <a:pPr>
              <a:lnSpc>
                <a:spcPct val="80000"/>
              </a:lnSpc>
              <a:buFont typeface="Monotype Sorts" charset="0"/>
              <a:buNone/>
            </a:pPr>
            <a:r>
              <a:rPr lang="en-US" sz="1400" dirty="0">
                <a:latin typeface="Verdana" charset="0"/>
              </a:rPr>
              <a:t>Nicholas G. Castle, Ph.D.</a:t>
            </a:r>
          </a:p>
          <a:p>
            <a:pPr>
              <a:lnSpc>
                <a:spcPct val="80000"/>
              </a:lnSpc>
              <a:buFont typeface="Monotype Sorts" charset="0"/>
              <a:buNone/>
            </a:pPr>
            <a:r>
              <a:rPr lang="en-US" sz="1400" dirty="0">
                <a:latin typeface="Verdana" charset="0"/>
                <a:hlinkClick r:id="rId3"/>
              </a:rPr>
              <a:t>CastleN@Pitt.edu</a:t>
            </a:r>
            <a:endParaRPr lang="en-US" sz="1400" dirty="0">
              <a:latin typeface="Verdana" charset="0"/>
            </a:endParaRPr>
          </a:p>
          <a:p>
            <a:pPr>
              <a:lnSpc>
                <a:spcPct val="80000"/>
              </a:lnSpc>
              <a:buFont typeface="Monotype Sorts" charset="0"/>
              <a:buNone/>
            </a:pPr>
            <a:endParaRPr lang="en-US" sz="1400" dirty="0">
              <a:latin typeface="Verdana" charset="0"/>
            </a:endParaRPr>
          </a:p>
          <a:p>
            <a:pPr>
              <a:lnSpc>
                <a:spcPct val="80000"/>
              </a:lnSpc>
              <a:buFont typeface="Monotype Sorts" charset="0"/>
              <a:buNone/>
            </a:pPr>
            <a:endParaRPr lang="en-US" sz="1200" dirty="0">
              <a:latin typeface="Verdana" charset="0"/>
            </a:endParaRPr>
          </a:p>
          <a:p>
            <a:pPr>
              <a:lnSpc>
                <a:spcPct val="80000"/>
              </a:lnSpc>
              <a:buFont typeface="Monotype Sorts" charset="0"/>
              <a:buNone/>
            </a:pPr>
            <a:r>
              <a:rPr lang="en-US" sz="2000" dirty="0">
                <a:latin typeface="Verdana" charset="0"/>
              </a:rPr>
              <a:t>AHRQ 2011 Annual Conference: </a:t>
            </a:r>
          </a:p>
          <a:p>
            <a:pPr>
              <a:lnSpc>
                <a:spcPct val="80000"/>
              </a:lnSpc>
              <a:buFont typeface="Monotype Sorts" charset="0"/>
              <a:buNone/>
            </a:pPr>
            <a:r>
              <a:rPr lang="en-US" sz="2000" b="1" i="1" dirty="0">
                <a:latin typeface="Verdana" charset="0"/>
              </a:rPr>
              <a:t>Leading Through Innovation &amp; Collaboration</a:t>
            </a:r>
            <a:endParaRPr lang="en-US" sz="1200" dirty="0">
              <a:latin typeface="Verdana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3846" y="205153"/>
            <a:ext cx="5343769" cy="645746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altLang="ja-JP" sz="1600" b="1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Figure 1:</a:t>
            </a: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 Steps in Discharged Resident AND Long Stay CAHPS Development</a:t>
            </a:r>
          </a:p>
          <a:p>
            <a:endParaRPr lang="en-US" altLang="ja-JP" sz="1400" b="1" dirty="0" smtClean="0">
              <a:solidFill>
                <a:srgbClr val="000000"/>
              </a:solidFill>
              <a:latin typeface="Times New Roman" charset="0"/>
              <a:ea typeface="MS Mincho" charset="0"/>
              <a:cs typeface="MS Mincho" charset="0"/>
            </a:endParaRPr>
          </a:p>
          <a:p>
            <a:pPr marL="0" indent="0" algn="ctr">
              <a:buNone/>
            </a:pPr>
            <a:r>
              <a:rPr lang="en-US" altLang="ja-JP" sz="1600" b="1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Phase 4:  </a:t>
            </a: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Resident Discharge Survey - Field Test</a:t>
            </a:r>
          </a:p>
          <a:p>
            <a:pPr>
              <a:buClr>
                <a:srgbClr val="000000"/>
              </a:buClr>
              <a:buFont typeface="Times New Roman" charset="0"/>
              <a:buChar char="3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Pretest of Instrument- May 2006</a:t>
            </a:r>
          </a:p>
          <a:p>
            <a:pPr>
              <a:buClr>
                <a:srgbClr val="000000"/>
              </a:buClr>
              <a:buFont typeface="Times New Roman" charset="0"/>
              <a:buChar char="3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NQF review May 2010 (short stay received time limited endorsement; long stay was endorsed)</a:t>
            </a:r>
          </a:p>
          <a:p>
            <a:pPr>
              <a:buClr>
                <a:srgbClr val="000000"/>
              </a:buClr>
              <a:buFont typeface="Times New Roman" charset="0"/>
              <a:buChar char="3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Fall 2010 Transition items added after NQF review for testing</a:t>
            </a:r>
          </a:p>
          <a:p>
            <a:pPr>
              <a:buClr>
                <a:srgbClr val="000000"/>
              </a:buClr>
              <a:buFont typeface="Times New Roman" charset="0"/>
              <a:buChar char="3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Spanish translation May 2011</a:t>
            </a:r>
            <a:endParaRPr lang="en-US" altLang="ja-JP" sz="1600" dirty="0">
              <a:solidFill>
                <a:srgbClr val="000000"/>
              </a:solidFill>
              <a:latin typeface="Times New Roman" charset="0"/>
              <a:ea typeface="MS Mincho" charset="0"/>
              <a:cs typeface="MS Mincho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640" name="Group 136" title="Domain and Item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944569"/>
              </p:ext>
            </p:extLst>
          </p:nvPr>
        </p:nvGraphicFramePr>
        <p:xfrm>
          <a:off x="1782763" y="234950"/>
          <a:ext cx="5578475" cy="6343659"/>
        </p:xfrm>
        <a:graphic>
          <a:graphicData uri="http://schemas.openxmlformats.org/drawingml/2006/table">
            <a:tbl>
              <a:tblPr/>
              <a:tblGrid>
                <a:gridCol w="4067175"/>
                <a:gridCol w="693737"/>
                <a:gridCol w="817563"/>
              </a:tblGrid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Domain and Items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Long- stay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survey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Short-stay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survey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 Environment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Rate food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Rate  meal enjoyment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Rate temp comfort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Rate cleanliness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Rate safety &amp; security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Area around room quiet at night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Bothered by noise in day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Private place for visiting 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Room setup so you can get things w/o help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  Care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Rate therapy received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Rate how well medicine helps w/pain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Rate how well staff helps w/pain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Rate speed of staff response 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Rate how gentle staff are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Staff make sure you have privacy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3.Communication &amp; respect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Rate staff respectfulness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Rate how well staff listen to you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Rate how clearly staff explain things to you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4. Autonomy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Choose time to go to bed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Choose what clothes to wear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Choose what activities to do here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5. Activities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Enough organized activities on weekends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Enough organized activities during week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6. Transitions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>
                          <a:tab pos="-228600" algn="l"/>
                          <a:tab pos="0" algn="l"/>
                          <a:tab pos="28575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  <a:tab pos="9601200" algn="l"/>
                          <a:tab pos="10058400" algn="l"/>
                          <a:tab pos="10515600" algn="l"/>
                          <a:tab pos="10972800" algn="l"/>
                          <a:tab pos="11430000" algn="l"/>
                          <a:tab pos="118872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What number would you use to rate how well your discharge needs were met?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Before leaving the nursing home, did the nursing home staff talk with you about whether you would have the help you needed after you left?</a:t>
                      </a: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√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1853" marR="6185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dirty="0">
                <a:latin typeface="Verdana" charset="0"/>
              </a:rPr>
              <a:t>METHODS   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81075" y="1628775"/>
            <a:ext cx="7477125" cy="4111625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n-US" sz="2400">
                <a:latin typeface="Verdana" charset="0"/>
              </a:rPr>
              <a:t>Discharged residents from 500 nursing homes will be used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r>
              <a:rPr lang="en-US" sz="2000">
                <a:latin typeface="Verdana" charset="0"/>
              </a:rPr>
              <a:t>As of Aug 2011 </a:t>
            </a:r>
          </a:p>
          <a:p>
            <a:pPr lvl="2">
              <a:lnSpc>
                <a:spcPct val="90000"/>
              </a:lnSpc>
              <a:buFont typeface="Arial" charset="0"/>
              <a:buChar char="•"/>
            </a:pPr>
            <a:r>
              <a:rPr lang="en-US" sz="1800">
                <a:latin typeface="Verdana" charset="0"/>
              </a:rPr>
              <a:t>120 nursing homes</a:t>
            </a:r>
          </a:p>
          <a:p>
            <a:pPr lvl="2">
              <a:lnSpc>
                <a:spcPct val="90000"/>
              </a:lnSpc>
              <a:buFont typeface="Arial" charset="0"/>
              <a:buChar char="•"/>
            </a:pPr>
            <a:r>
              <a:rPr lang="en-US" sz="1800">
                <a:latin typeface="Verdana" charset="0"/>
              </a:rPr>
              <a:t>1,700 returns. 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n-US" sz="2400">
                <a:latin typeface="Verdana" charset="0"/>
              </a:rPr>
              <a:t>Applied properties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n-US" sz="2400">
                <a:latin typeface="Verdana" charset="0"/>
              </a:rPr>
              <a:t>Psychometrics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r>
              <a:rPr lang="en-US" sz="2000">
                <a:latin typeface="Verdana" charset="0"/>
              </a:rPr>
              <a:t>Confirmatory factor analysis (CFA) used to test the extent to which the items in each domain appear to represent the same underlying construct as long stay instrument. 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r>
              <a:rPr lang="en-US" sz="2000">
                <a:latin typeface="Verdana" charset="0"/>
              </a:rPr>
              <a:t>Test transition items.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29029" name="Object 5" descr="Bar graph of responses to how was the food at the nursing home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0748258"/>
              </p:ext>
            </p:extLst>
          </p:nvPr>
        </p:nvGraphicFramePr>
        <p:xfrm>
          <a:off x="576263" y="276225"/>
          <a:ext cx="7991475" cy="630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31" name="Chart" r:id="rId3" imgW="7991368" imgH="6305459" progId="Excel.Chart.8">
                  <p:embed/>
                </p:oleObj>
              </mc:Choice>
              <mc:Fallback>
                <p:oleObj name="Chart" r:id="rId3" imgW="7991368" imgH="6305459" progId="Excel.Char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263" y="276225"/>
                        <a:ext cx="7991475" cy="630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41315" name="Object 3" descr="bar graph response to what number would you use to rate how much you enjoyed mealtime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666822"/>
              </p:ext>
            </p:extLst>
          </p:nvPr>
        </p:nvGraphicFramePr>
        <p:xfrm>
          <a:off x="576263" y="276225"/>
          <a:ext cx="7991475" cy="630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17" name="Chart" r:id="rId3" imgW="7991368" imgH="6305459" progId="Excel.Chart.8">
                  <p:embed/>
                </p:oleObj>
              </mc:Choice>
              <mc:Fallback>
                <p:oleObj name="Chart" r:id="rId3" imgW="7991368" imgH="6305459" progId="Excel.Char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263" y="276225"/>
                        <a:ext cx="7991475" cy="630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42339" name="Object 3" descr="bar graph of responses to what number would you use to rate how comfortable the temperature was in the nursing home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0264217"/>
              </p:ext>
            </p:extLst>
          </p:nvPr>
        </p:nvGraphicFramePr>
        <p:xfrm>
          <a:off x="576263" y="276225"/>
          <a:ext cx="7991475" cy="630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41" name="Chart" r:id="rId3" imgW="7991368" imgH="6305459" progId="Excel.Chart.8">
                  <p:embed/>
                </p:oleObj>
              </mc:Choice>
              <mc:Fallback>
                <p:oleObj name="Chart" r:id="rId3" imgW="7991368" imgH="6305459" progId="Excel.Char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263" y="276225"/>
                        <a:ext cx="7991475" cy="630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43363" name="Object 3" descr="bar graph of responses to what number would you use to rate how well the medicine to help with aches or pain worked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3031469"/>
              </p:ext>
            </p:extLst>
          </p:nvPr>
        </p:nvGraphicFramePr>
        <p:xfrm>
          <a:off x="576263" y="276225"/>
          <a:ext cx="7991475" cy="630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65" name="Chart" r:id="rId3" imgW="7991368" imgH="6305459" progId="Excel.Chart.8">
                  <p:embed/>
                </p:oleObj>
              </mc:Choice>
              <mc:Fallback>
                <p:oleObj name="Chart" r:id="rId3" imgW="7991368" imgH="6305459" progId="Excel.Char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263" y="276225"/>
                        <a:ext cx="7991475" cy="630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45411" name="Object 3" descr="bar graph of responses to what number would you use to rate how quickly the nursing home staff came when you clled to help?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6455121"/>
              </p:ext>
            </p:extLst>
          </p:nvPr>
        </p:nvGraphicFramePr>
        <p:xfrm>
          <a:off x="576263" y="276225"/>
          <a:ext cx="7991475" cy="630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13" name="Chart" r:id="rId3" imgW="7991368" imgH="6305459" progId="Excel.Chart.8">
                  <p:embed/>
                </p:oleObj>
              </mc:Choice>
              <mc:Fallback>
                <p:oleObj name="Chart" r:id="rId3" imgW="7991368" imgH="6305459" progId="Excel.Char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263" y="276225"/>
                        <a:ext cx="7991475" cy="630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48483" name="Object 3" descr="bar graph of responses to what number would you use to rate how well your discharge needs were met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6849259"/>
              </p:ext>
            </p:extLst>
          </p:nvPr>
        </p:nvGraphicFramePr>
        <p:xfrm>
          <a:off x="576263" y="276225"/>
          <a:ext cx="7991475" cy="630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85" name="Chart" r:id="rId3" imgW="7991368" imgH="6305459" progId="Excel.Chart.8">
                  <p:embed/>
                </p:oleObj>
              </mc:Choice>
              <mc:Fallback>
                <p:oleObj name="Chart" r:id="rId3" imgW="7991368" imgH="6305459" progId="Excel.Char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263" y="276225"/>
                        <a:ext cx="7991475" cy="630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46435" name="Object 3" descr="bar graph of responses to what number would you use to rate the nursing home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7123841"/>
              </p:ext>
            </p:extLst>
          </p:nvPr>
        </p:nvGraphicFramePr>
        <p:xfrm>
          <a:off x="576263" y="276225"/>
          <a:ext cx="7991475" cy="630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37" name="Chart" r:id="rId3" imgW="7991368" imgH="6305459" progId="Excel.Chart.8">
                  <p:embed/>
                </p:oleObj>
              </mc:Choice>
              <mc:Fallback>
                <p:oleObj name="Chart" r:id="rId3" imgW="7991368" imgH="6305459" progId="Excel.Char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263" y="276225"/>
                        <a:ext cx="7991475" cy="630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chemeClr val="tx1"/>
                </a:solidFill>
                <a:latin typeface="Arial" charset="0"/>
              </a:rPr>
              <a:t>DRAFT RESULTS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Verdana" charset="0"/>
              </a:rPr>
              <a:t>INTRODUCTION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Verdana" charset="0"/>
              </a:rPr>
              <a:t>The Consumer Assessment of Healthcare Providers and Systems (CAHPS®) </a:t>
            </a:r>
          </a:p>
          <a:p>
            <a:pPr lvl="1"/>
            <a:r>
              <a:rPr lang="en-US">
                <a:latin typeface="Verdana" charset="0"/>
              </a:rPr>
              <a:t>family of survey instruments </a:t>
            </a:r>
          </a:p>
          <a:p>
            <a:pPr lvl="1"/>
            <a:r>
              <a:rPr lang="en-US">
                <a:latin typeface="Verdana" charset="0"/>
              </a:rPr>
              <a:t>3 Nursing home survey instruments</a:t>
            </a:r>
          </a:p>
          <a:p>
            <a:r>
              <a:rPr lang="en-US">
                <a:latin typeface="Verdana" charset="0"/>
              </a:rPr>
              <a:t>CAHPS® Nursing Home Survey of discharged nursing home residents</a:t>
            </a:r>
            <a:r>
              <a:rPr lang="ja-JP" altLang="en-US">
                <a:latin typeface="Verdana" charset="0"/>
              </a:rPr>
              <a:t>’</a:t>
            </a:r>
            <a:r>
              <a:rPr lang="en-US">
                <a:latin typeface="Verdana" charset="0"/>
              </a:rPr>
              <a:t> experiences </a:t>
            </a:r>
          </a:p>
          <a:p>
            <a:pPr lvl="1"/>
            <a:r>
              <a:rPr lang="en-US">
                <a:latin typeface="Verdana" charset="0"/>
              </a:rPr>
              <a:t>Remains to be fully developed</a:t>
            </a:r>
          </a:p>
        </p:txBody>
      </p:sp>
    </p:spTree>
  </p:cSld>
  <p:clrMapOvr>
    <a:masterClrMapping/>
  </p:clrMapOvr>
  <p:transition xmlns:p14="http://schemas.microsoft.com/office/powerpoint/2010/main">
    <p:pull dir="r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44387" name="Object 3" descr="bar graph of responses to would you recommend the nursing home to other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3756932"/>
              </p:ext>
            </p:extLst>
          </p:nvPr>
        </p:nvGraphicFramePr>
        <p:xfrm>
          <a:off x="576263" y="276225"/>
          <a:ext cx="7991475" cy="630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89" name="Chart" r:id="rId3" imgW="7991368" imgH="6305459" progId="Excel.Chart.8">
                  <p:embed/>
                </p:oleObj>
              </mc:Choice>
              <mc:Fallback>
                <p:oleObj name="Chart" r:id="rId3" imgW="7991368" imgH="6305459" progId="Excel.Char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263" y="276225"/>
                        <a:ext cx="7991475" cy="630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772" name="Group 244" title="result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426870"/>
              </p:ext>
            </p:extLst>
          </p:nvPr>
        </p:nvGraphicFramePr>
        <p:xfrm>
          <a:off x="457200" y="360363"/>
          <a:ext cx="8229600" cy="5988051"/>
        </p:xfrm>
        <a:graphic>
          <a:graphicData uri="http://schemas.openxmlformats.org/drawingml/2006/table">
            <a:tbl>
              <a:tblPr/>
              <a:tblGrid>
                <a:gridCol w="4259263"/>
                <a:gridCol w="517525"/>
                <a:gridCol w="520700"/>
                <a:gridCol w="390525"/>
                <a:gridCol w="498475"/>
                <a:gridCol w="396875"/>
                <a:gridCol w="498475"/>
                <a:gridCol w="523875"/>
                <a:gridCol w="623887"/>
              </a:tblGrid>
              <a:tr h="415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Item/Domain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Primary Factor Loadings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Missing responses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Floor</a:t>
                      </a: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Ceiling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Mean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Standard deviation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Item-scale</a:t>
                      </a:r>
                      <a:endParaRPr kumimoji="0" lang="en-US" sz="7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correlation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>
                          <a:tab pos="323850" algn="l"/>
                        </a:tabLst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Cronbach</a:t>
                      </a:r>
                      <a:r>
                        <a:rPr kumimoji="0" lang="ja-JP" alt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’</a:t>
                      </a: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 alpha coefficients</a:t>
                      </a:r>
                      <a:endParaRPr kumimoji="0" lang="en-US" sz="7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MEALS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0.82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Q1.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What number would you use to rate the food at the nursing home?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0.76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1.4%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1.1%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22.4%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8.00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2.40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0.61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COMFORT AND CLEANLINESS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0.83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Q4.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What number would you use to rate how comfortable the temperature was in the nursing home?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0.70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2.2%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2.9%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19.1%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6.98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2.75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0.69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SAFETY AND SECURITY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0.76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Q6.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What number would you use to describe how safe and secure you felt in the nursing home?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0.71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1.7%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1.8%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24.6%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7.83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2.52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MEDICATION AND PAIN MANAGEMENT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0.66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2.4%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1.1%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23.1%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7.73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2.54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0.53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0.81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Q8.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Thinking about when you were in the nursing home, what number would you use to rate how well the medicine to help with aches or pain worked?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0.72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1.9%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1.1%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21.3%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7.09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2.58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0.48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NURSING HOME STAFF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0.77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Q11.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What number would you use to rate how quickly the nursing home staff came when you called for help?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0.67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3.4%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0.7%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26.2%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7.63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2.46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0.59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SERVICES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0.80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Q18.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When you were in the nursing home, did you have any special therapy, such as physical, occupational, or speech therapy?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0.62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2.6%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1.7%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23.7%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8.38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2.01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0.60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NURSING HOME ENVIRONMENT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0.86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Q21. 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When you were in the nursing home, was the area around your room quiet at night?</a:t>
                      </a: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0.70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1.2%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0.4%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18.4%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6.98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2.59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0.63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VISITORS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0.75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Q23.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When you were in the nursing home, did you have any visitors?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0.76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3.2%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1.4%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19.8%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7.48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2.44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0.63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MEDICAL CARE AND ABILITY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0.78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Q25. 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When you were in the nursing home, did you visit a doctor for medical care outside the nursing home?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0.71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1.2%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3.8%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19.5%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7.18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2.34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0.52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AUTONOMY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0.74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Q32.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When you were in the nursing home, did the staff help you dress, take a shower, or bathe?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0.72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1.9%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1.1%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21.3%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7.09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2.58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0.48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LEAVING THE NURSING HOME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0.71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Q45.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 What number would you use to rate how well your discharge needs were met?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0.73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1.8%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2.4%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22.9%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7.72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2.41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0.57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90033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5618" marR="1561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atin typeface="Verdana" charset="0"/>
              </a:rPr>
              <a:t>SUMMARY 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90688"/>
            <a:ext cx="7848600" cy="4405312"/>
          </a:xfrm>
        </p:spPr>
        <p:txBody>
          <a:bodyPr/>
          <a:lstStyle/>
          <a:p>
            <a:pPr lvl="1">
              <a:buClr>
                <a:schemeClr val="tx2"/>
              </a:buClr>
              <a:buFontTx/>
              <a:buChar char="•"/>
            </a:pPr>
            <a:r>
              <a:rPr lang="en-US">
                <a:latin typeface="Verdana" charset="0"/>
              </a:rPr>
              <a:t>DRAFT</a:t>
            </a:r>
          </a:p>
          <a:p>
            <a:pPr lvl="1">
              <a:buClr>
                <a:schemeClr val="tx2"/>
              </a:buClr>
              <a:buFontTx/>
              <a:buChar char="•"/>
            </a:pPr>
            <a:r>
              <a:rPr lang="en-US">
                <a:latin typeface="Verdana" charset="0"/>
              </a:rPr>
              <a:t>Applied properties</a:t>
            </a:r>
          </a:p>
          <a:p>
            <a:pPr lvl="2">
              <a:buClr>
                <a:schemeClr val="tx2"/>
              </a:buClr>
              <a:buFontTx/>
              <a:buChar char="•"/>
            </a:pPr>
            <a:r>
              <a:rPr lang="en-US">
                <a:latin typeface="Verdana" charset="0"/>
              </a:rPr>
              <a:t>Very few missing items (etc)</a:t>
            </a:r>
          </a:p>
          <a:p>
            <a:pPr lvl="2">
              <a:buClr>
                <a:schemeClr val="tx2"/>
              </a:buClr>
              <a:buFontTx/>
              <a:buChar char="•"/>
            </a:pPr>
            <a:r>
              <a:rPr lang="en-US">
                <a:latin typeface="Verdana" charset="0"/>
              </a:rPr>
              <a:t>Favorable resident response rates (42% -- 79%)</a:t>
            </a:r>
          </a:p>
          <a:p>
            <a:pPr lvl="1">
              <a:buClr>
                <a:schemeClr val="tx2"/>
              </a:buClr>
              <a:buFontTx/>
              <a:buChar char="•"/>
            </a:pPr>
            <a:r>
              <a:rPr lang="en-US">
                <a:latin typeface="Verdana" charset="0"/>
              </a:rPr>
              <a:t>Psychometrics</a:t>
            </a:r>
          </a:p>
          <a:p>
            <a:pPr lvl="2">
              <a:buClr>
                <a:schemeClr val="tx2"/>
              </a:buClr>
              <a:buFontTx/>
              <a:buChar char="•"/>
            </a:pPr>
            <a:r>
              <a:rPr lang="en-US">
                <a:latin typeface="Verdana" charset="0"/>
              </a:rPr>
              <a:t>Incomplete</a:t>
            </a:r>
          </a:p>
          <a:p>
            <a:pPr lvl="1">
              <a:buClr>
                <a:schemeClr val="tx2"/>
              </a:buClr>
              <a:buFontTx/>
              <a:buChar char="•"/>
            </a:pPr>
            <a:r>
              <a:rPr lang="en-US">
                <a:latin typeface="Verdana" charset="0"/>
              </a:rPr>
              <a:t>Comparison with long-stay instrument</a:t>
            </a:r>
          </a:p>
          <a:p>
            <a:pPr lvl="2">
              <a:buClr>
                <a:schemeClr val="tx2"/>
              </a:buClr>
              <a:buFontTx/>
              <a:buChar char="•"/>
            </a:pPr>
            <a:r>
              <a:rPr lang="en-US">
                <a:latin typeface="Verdana" charset="0"/>
              </a:rPr>
              <a:t>Seem similar in several areas</a:t>
            </a:r>
          </a:p>
          <a:p>
            <a:pPr lvl="3">
              <a:buClr>
                <a:schemeClr val="tx2"/>
              </a:buClr>
              <a:buFontTx/>
              <a:buChar char="•"/>
            </a:pPr>
            <a:r>
              <a:rPr lang="en-US">
                <a:latin typeface="Verdana" charset="0"/>
              </a:rPr>
              <a:t>Based on summary scores</a:t>
            </a:r>
          </a:p>
          <a:p>
            <a:pPr lvl="1">
              <a:buClr>
                <a:schemeClr val="tx2"/>
              </a:buClr>
              <a:buFontTx/>
              <a:buChar char="•"/>
            </a:pPr>
            <a:r>
              <a:rPr lang="en-US">
                <a:latin typeface="Verdana" charset="0"/>
              </a:rPr>
              <a:t>Transition items</a:t>
            </a:r>
          </a:p>
          <a:p>
            <a:pPr lvl="2">
              <a:buClr>
                <a:schemeClr val="tx2"/>
              </a:buClr>
              <a:buFontTx/>
              <a:buChar char="•"/>
            </a:pPr>
            <a:r>
              <a:rPr lang="en-US">
                <a:latin typeface="Verdana" charset="0"/>
              </a:rPr>
              <a:t>Seem to perform well</a:t>
            </a:r>
          </a:p>
          <a:p>
            <a:pPr lvl="1">
              <a:buClr>
                <a:schemeClr val="tx2"/>
              </a:buClr>
              <a:buFontTx/>
              <a:buChar char="•"/>
            </a:pPr>
            <a:endParaRPr lang="en-US">
              <a:latin typeface="Verdana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dirty="0">
                <a:latin typeface="Verdana" charset="0"/>
              </a:rPr>
              <a:t>INTRODUCTION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654175"/>
            <a:ext cx="7848600" cy="4441825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400">
                <a:latin typeface="Verdana" charset="0"/>
              </a:rPr>
              <a:t>Agency for Healthcare Research and Quality (AHRQ)</a:t>
            </a:r>
          </a:p>
          <a:p>
            <a:pPr lvl="1">
              <a:buFont typeface="Wingdings" charset="0"/>
              <a:buChar char="§"/>
            </a:pPr>
            <a:r>
              <a:rPr lang="en-US" sz="2000">
                <a:latin typeface="Verdana" charset="0"/>
              </a:rPr>
              <a:t>1R03 HS018696 (Satisfaction of discharged nursing home residents) </a:t>
            </a:r>
          </a:p>
          <a:p>
            <a:pPr lvl="1">
              <a:buFontTx/>
              <a:buNone/>
            </a:pPr>
            <a:endParaRPr lang="en-US" sz="1600">
              <a:latin typeface="Verdana" charset="0"/>
            </a:endParaRPr>
          </a:p>
          <a:p>
            <a:pPr lvl="1">
              <a:buFontTx/>
              <a:buChar char="•"/>
            </a:pPr>
            <a:endParaRPr lang="en-US" sz="2000">
              <a:latin typeface="Verdana" charset="0"/>
            </a:endParaRPr>
          </a:p>
          <a:p>
            <a:endParaRPr lang="en-US" sz="2000">
              <a:latin typeface="Verdana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1pPr>
            <a:lvl2pPr marL="742950" indent="-28575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2pPr>
            <a:lvl3pPr marL="11430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3pPr>
            <a:lvl4pPr marL="16002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4pPr>
            <a:lvl5pPr marL="2057400" indent="-228600"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33"/>
              </a:buClr>
              <a:buSzPct val="75000"/>
              <a:buFont typeface="Monotype Sorts" charset="0"/>
              <a:defRPr sz="2800">
                <a:solidFill>
                  <a:srgbClr val="DDDDDD"/>
                </a:solidFill>
                <a:latin typeface="Verdana" charset="0"/>
                <a:ea typeface="ＭＳ Ｐゴシック" charset="0"/>
              </a:defRPr>
            </a:lvl9pPr>
          </a:lstStyle>
          <a:p>
            <a:fld id="{962408AC-FBD7-ED43-B81F-F70830D27CAC}" type="datetime1">
              <a:rPr lang="en-US" sz="1400">
                <a:solidFill>
                  <a:schemeClr val="tx1"/>
                </a:solidFill>
                <a:latin typeface="Arial" charset="0"/>
              </a:rPr>
              <a:pPr/>
              <a:t>10/20/11</a:t>
            </a:fld>
            <a:endParaRPr lang="en-US" sz="1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Verdana" charset="0"/>
              </a:rPr>
              <a:t>INTRODUCTION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7578725" cy="4114800"/>
          </a:xfrm>
        </p:spPr>
        <p:txBody>
          <a:bodyPr/>
          <a:lstStyle/>
          <a:p>
            <a:r>
              <a:rPr lang="en-US" sz="2400">
                <a:latin typeface="Verdana" charset="0"/>
              </a:rPr>
              <a:t>CAHPS® Nursing Home Survey of discharged nursing home residents</a:t>
            </a:r>
            <a:r>
              <a:rPr lang="ja-JP" altLang="en-US" sz="2400">
                <a:latin typeface="Verdana" charset="0"/>
              </a:rPr>
              <a:t>’</a:t>
            </a:r>
            <a:r>
              <a:rPr lang="en-US" sz="2400">
                <a:latin typeface="Verdana" charset="0"/>
              </a:rPr>
              <a:t> experiences </a:t>
            </a:r>
          </a:p>
          <a:p>
            <a:pPr lvl="1">
              <a:buFontTx/>
              <a:buChar char="•"/>
            </a:pPr>
            <a:r>
              <a:rPr lang="en-US" sz="2000">
                <a:latin typeface="Verdana" charset="0"/>
              </a:rPr>
              <a:t>Has considerable relevance</a:t>
            </a:r>
          </a:p>
          <a:p>
            <a:pPr lvl="2">
              <a:buFontTx/>
              <a:buChar char="•"/>
            </a:pPr>
            <a:r>
              <a:rPr lang="en-US">
                <a:latin typeface="Verdana" charset="0"/>
              </a:rPr>
              <a:t>More</a:t>
            </a:r>
            <a:r>
              <a:rPr lang="en-US" sz="1800">
                <a:latin typeface="Verdana" charset="0"/>
              </a:rPr>
              <a:t> than half of all elders cared for in nursing homes are now discharged home </a:t>
            </a:r>
            <a:r>
              <a:rPr lang="en-US" sz="1200">
                <a:latin typeface="Verdana" charset="0"/>
              </a:rPr>
              <a:t>(CMS, 2009).</a:t>
            </a:r>
            <a:r>
              <a:rPr lang="en-US" sz="1800">
                <a:latin typeface="Verdana" charset="0"/>
              </a:rPr>
              <a:t> </a:t>
            </a:r>
          </a:p>
          <a:p>
            <a:pPr lvl="2">
              <a:buFontTx/>
              <a:buChar char="•"/>
            </a:pPr>
            <a:r>
              <a:rPr lang="en-US" sz="1800">
                <a:latin typeface="Verdana" charset="0"/>
              </a:rPr>
              <a:t>Satisfaction information from current residents is different from those elders discharged home.  </a:t>
            </a:r>
          </a:p>
          <a:p>
            <a:pPr lvl="3">
              <a:buFontTx/>
              <a:buChar char="•"/>
            </a:pPr>
            <a:r>
              <a:rPr lang="en-US" sz="1800">
                <a:latin typeface="Verdana" charset="0"/>
              </a:rPr>
              <a:t>i.e., short-stay vs. long-stay differences. </a:t>
            </a:r>
          </a:p>
          <a:p>
            <a:pPr lvl="3">
              <a:buFontTx/>
              <a:buChar char="•"/>
            </a:pPr>
            <a:r>
              <a:rPr lang="en-US" sz="1800">
                <a:latin typeface="Verdana" charset="0"/>
              </a:rPr>
              <a:t>different populations with different needs in the nursing home. </a:t>
            </a:r>
          </a:p>
          <a:p>
            <a:pPr lvl="2">
              <a:buFontTx/>
              <a:buChar char="•"/>
            </a:pPr>
            <a:r>
              <a:rPr lang="en-US" sz="1800">
                <a:latin typeface="Verdana" charset="0"/>
              </a:rPr>
              <a:t>Measuring satisfaction is necessary to understand patient preferences </a:t>
            </a:r>
            <a:r>
              <a:rPr lang="en-US" sz="1200">
                <a:latin typeface="Verdana" charset="0"/>
              </a:rPr>
              <a:t>(IOM, 2001).</a:t>
            </a:r>
            <a:r>
              <a:rPr lang="en-US" sz="1800" b="1">
                <a:latin typeface="Verdana" charset="0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dirty="0">
                <a:latin typeface="Verdana" charset="0"/>
              </a:rPr>
              <a:t>INTRODUCTION  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81075" y="1628775"/>
            <a:ext cx="7477125" cy="4111625"/>
          </a:xfrm>
        </p:spPr>
        <p:txBody>
          <a:bodyPr/>
          <a:lstStyle/>
          <a:p>
            <a:pPr lvl="1">
              <a:buClr>
                <a:schemeClr val="tx2"/>
              </a:buClr>
              <a:buFontTx/>
              <a:buChar char="•"/>
            </a:pPr>
            <a:r>
              <a:rPr lang="en-US" altLang="ja-JP" sz="2000">
                <a:latin typeface="Verdana" charset="0"/>
                <a:cs typeface="ＭＳ Ｐゴシック" charset="0"/>
              </a:rPr>
              <a:t>Consumer satisfaction is an important indicator of quality of care</a:t>
            </a:r>
            <a:r>
              <a:rPr lang="en-US" altLang="ja-JP" sz="1800">
                <a:latin typeface="Verdana" charset="0"/>
                <a:cs typeface="ＭＳ Ｐゴシック" charset="0"/>
              </a:rPr>
              <a:t> </a:t>
            </a:r>
            <a:r>
              <a:rPr lang="en-US" altLang="ja-JP" sz="1200">
                <a:latin typeface="Verdana" charset="0"/>
                <a:cs typeface="ＭＳ Ｐゴシック" charset="0"/>
              </a:rPr>
              <a:t>(Gesell, 2001; Pearson, Hocking, Mott &amp; Riggs, 1993; Uman &amp; Urman, 1997; Kane &amp; Wilson, 1993). </a:t>
            </a:r>
          </a:p>
          <a:p>
            <a:pPr lvl="1">
              <a:buClr>
                <a:schemeClr val="tx2"/>
              </a:buClr>
              <a:buFontTx/>
              <a:buChar char="•"/>
            </a:pPr>
            <a:r>
              <a:rPr lang="en-US" altLang="ja-JP" sz="2000">
                <a:latin typeface="Verdana" charset="0"/>
                <a:cs typeface="ＭＳ Ｐゴシック" charset="0"/>
              </a:rPr>
              <a:t>Resident satisfaction data provide information about the quality of care that is different from information from clinical indicators, family members, nursing home staff, or regulatory practices or evaluations</a:t>
            </a:r>
            <a:r>
              <a:rPr lang="en-US" altLang="ja-JP" sz="1800">
                <a:latin typeface="Verdana" charset="0"/>
                <a:cs typeface="ＭＳ Ｐゴシック" charset="0"/>
              </a:rPr>
              <a:t> (</a:t>
            </a:r>
            <a:r>
              <a:rPr lang="en-US" altLang="ja-JP" sz="1200">
                <a:latin typeface="Verdana" charset="0"/>
                <a:cs typeface="ＭＳ Ｐゴシック" charset="0"/>
              </a:rPr>
              <a:t>Berlowitz, Du, Kazis, &amp; Lewis, 1993; Lavizzo-Mourey, Zinn, &amp; Taylor, 1992; Uman &amp; Urman, 1997). </a:t>
            </a:r>
          </a:p>
          <a:p>
            <a:pPr lvl="1">
              <a:buClr>
                <a:schemeClr val="tx2"/>
              </a:buClr>
              <a:buFontTx/>
              <a:buChar char="•"/>
            </a:pPr>
            <a:r>
              <a:rPr lang="en-US" altLang="ja-JP" sz="1800">
                <a:latin typeface="Verdana" charset="0"/>
                <a:cs typeface="ＭＳ Ｐゴシック" charset="0"/>
              </a:rPr>
              <a:t>Satisfaction could have far-reaching consequences for resident and family behavior. </a:t>
            </a:r>
          </a:p>
          <a:p>
            <a:pPr lvl="2">
              <a:buClr>
                <a:schemeClr val="tx2"/>
              </a:buClr>
              <a:buFontTx/>
              <a:buChar char="•"/>
            </a:pPr>
            <a:r>
              <a:rPr lang="en-US" altLang="ja-JP" sz="1600">
                <a:latin typeface="Verdana" charset="0"/>
                <a:cs typeface="ＭＳ Ｐゴシック" charset="0"/>
              </a:rPr>
              <a:t>For example, in 24.1% of cases, dissatisfaction with quality of care led to residents’ choosing to depart from a particular facility </a:t>
            </a:r>
            <a:r>
              <a:rPr lang="en-US" altLang="ja-JP" sz="1200">
                <a:latin typeface="Verdana" charset="0"/>
                <a:cs typeface="ＭＳ Ｐゴシック" charset="0"/>
              </a:rPr>
              <a:t>(Phillips, Hawes, Spry, &amp; Rose, 2000).</a:t>
            </a:r>
            <a:endParaRPr lang="en-US" sz="1200">
              <a:latin typeface="Verdana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dirty="0">
                <a:latin typeface="Verdana" charset="0"/>
              </a:rPr>
              <a:t>INTRODUCTION   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81075" y="1628775"/>
            <a:ext cx="7477125" cy="4111625"/>
          </a:xfrm>
        </p:spPr>
        <p:txBody>
          <a:bodyPr/>
          <a:lstStyle/>
          <a:p>
            <a:pPr lvl="1">
              <a:buClr>
                <a:schemeClr val="tx2"/>
              </a:buClr>
              <a:buFontTx/>
              <a:buChar char="•"/>
            </a:pPr>
            <a:r>
              <a:rPr lang="en-US" altLang="ja-JP" sz="2000">
                <a:latin typeface="Verdana" charset="0"/>
                <a:cs typeface="ＭＳ Ｐゴシック" charset="0"/>
              </a:rPr>
              <a:t>Satisfaction could have far-reaching consequences for resident and family behavior.</a:t>
            </a:r>
            <a:r>
              <a:rPr lang="en-US" altLang="ja-JP" sz="1800">
                <a:latin typeface="Verdana" charset="0"/>
                <a:cs typeface="ＭＳ Ｐゴシック" charset="0"/>
              </a:rPr>
              <a:t> </a:t>
            </a:r>
          </a:p>
          <a:p>
            <a:pPr lvl="2">
              <a:buClr>
                <a:schemeClr val="tx2"/>
              </a:buClr>
              <a:buFontTx/>
              <a:buChar char="•"/>
            </a:pPr>
            <a:r>
              <a:rPr lang="en-US" altLang="ja-JP" sz="1600">
                <a:latin typeface="Verdana" charset="0"/>
                <a:cs typeface="ＭＳ Ｐゴシック" charset="0"/>
              </a:rPr>
              <a:t>For example, in 24.1% of cases, dissatisfaction with quality of care led to residents’ choosing to depart from a particular facility </a:t>
            </a:r>
            <a:r>
              <a:rPr lang="en-US" altLang="ja-JP" sz="1200">
                <a:latin typeface="Verdana" charset="0"/>
                <a:cs typeface="ＭＳ Ｐゴシック" charset="0"/>
              </a:rPr>
              <a:t>(Phillips, Hawes, Spry, &amp; Rose, 2000).</a:t>
            </a:r>
          </a:p>
          <a:p>
            <a:pPr lvl="1">
              <a:buClr>
                <a:schemeClr val="tx2"/>
              </a:buClr>
              <a:buFontTx/>
              <a:buChar char="•"/>
            </a:pPr>
            <a:r>
              <a:rPr lang="en-US" sz="2000">
                <a:latin typeface="Verdana" charset="0"/>
              </a:rPr>
              <a:t>Used as a mail survey, has considerable cost advantages.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dirty="0">
                <a:latin typeface="Verdana" charset="0"/>
              </a:rPr>
              <a:t>INTRODUCTION   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81075" y="1628775"/>
            <a:ext cx="7477125" cy="4111625"/>
          </a:xfrm>
        </p:spPr>
        <p:txBody>
          <a:bodyPr/>
          <a:lstStyle/>
          <a:p>
            <a:pPr lvl="1">
              <a:buClr>
                <a:schemeClr val="tx2"/>
              </a:buClr>
              <a:buFontTx/>
              <a:buChar char="•"/>
            </a:pPr>
            <a:r>
              <a:rPr lang="en-US" altLang="ja-JP">
                <a:latin typeface="Verdana" charset="0"/>
                <a:cs typeface="ＭＳ Ｐゴシック" charset="0"/>
              </a:rPr>
              <a:t>The standardization and reliability that </a:t>
            </a:r>
            <a:r>
              <a:rPr lang="en-US">
                <a:latin typeface="Verdana" charset="0"/>
              </a:rPr>
              <a:t>CAHPS® Nursing Home Survey of discharged nursing home residents</a:t>
            </a:r>
            <a:r>
              <a:rPr lang="ja-JP" altLang="en-US">
                <a:latin typeface="Verdana" charset="0"/>
              </a:rPr>
              <a:t>’</a:t>
            </a:r>
            <a:r>
              <a:rPr lang="en-US">
                <a:latin typeface="Verdana" charset="0"/>
              </a:rPr>
              <a:t> experiences </a:t>
            </a:r>
            <a:r>
              <a:rPr lang="en-US" altLang="ja-JP">
                <a:latin typeface="Verdana" charset="0"/>
                <a:cs typeface="ＭＳ Ｐゴシック" charset="0"/>
              </a:rPr>
              <a:t>provides could facilitate the same benefits we have seen in other industries for the CAHPS</a:t>
            </a:r>
            <a:r>
              <a:rPr lang="en-US">
                <a:latin typeface="Verdana" charset="0"/>
              </a:rPr>
              <a:t>®</a:t>
            </a:r>
            <a:r>
              <a:rPr lang="en-US" altLang="ja-JP">
                <a:latin typeface="Verdana" charset="0"/>
                <a:cs typeface="ＭＳ Ｐゴシック" charset="0"/>
              </a:rPr>
              <a:t> family of instruments </a:t>
            </a:r>
          </a:p>
          <a:p>
            <a:pPr lvl="2">
              <a:buClr>
                <a:schemeClr val="tx2"/>
              </a:buClr>
              <a:buFontTx/>
              <a:buChar char="•"/>
            </a:pPr>
            <a:r>
              <a:rPr lang="en-US" altLang="ja-JP">
                <a:latin typeface="Verdana" charset="0"/>
                <a:cs typeface="ＭＳ Ｐゴシック" charset="0"/>
              </a:rPr>
              <a:t>quality improvement </a:t>
            </a:r>
          </a:p>
          <a:p>
            <a:pPr lvl="2">
              <a:buClr>
                <a:schemeClr val="tx2"/>
              </a:buClr>
              <a:buFontTx/>
              <a:buChar char="•"/>
            </a:pPr>
            <a:r>
              <a:rPr lang="en-US" altLang="ja-JP">
                <a:latin typeface="Verdana" charset="0"/>
                <a:cs typeface="ＭＳ Ｐゴシック" charset="0"/>
              </a:rPr>
              <a:t>reimbursement </a:t>
            </a:r>
          </a:p>
          <a:p>
            <a:pPr lvl="2">
              <a:buClr>
                <a:schemeClr val="tx2"/>
              </a:buClr>
              <a:buFontTx/>
              <a:buChar char="•"/>
            </a:pPr>
            <a:r>
              <a:rPr lang="en-US" altLang="ja-JP">
                <a:latin typeface="Verdana" charset="0"/>
                <a:cs typeface="ＭＳ Ｐゴシック" charset="0"/>
              </a:rPr>
              <a:t>public reporting </a:t>
            </a:r>
          </a:p>
          <a:p>
            <a:pPr lvl="2">
              <a:buClr>
                <a:schemeClr val="tx2"/>
              </a:buClr>
              <a:buFontTx/>
              <a:buChar char="•"/>
            </a:pPr>
            <a:r>
              <a:rPr lang="en-US" altLang="ja-JP">
                <a:latin typeface="Verdana" charset="0"/>
                <a:cs typeface="ＭＳ Ｐゴシック" charset="0"/>
              </a:rPr>
              <a:t>benchmarking </a:t>
            </a:r>
            <a:endParaRPr lang="en-US">
              <a:latin typeface="Verdana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dirty="0">
                <a:latin typeface="Verdana" charset="0"/>
              </a:rPr>
              <a:t>BACKGROUND   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81075" y="1628775"/>
            <a:ext cx="7477125" cy="4111625"/>
          </a:xfrm>
        </p:spPr>
        <p:txBody>
          <a:bodyPr/>
          <a:lstStyle/>
          <a:p>
            <a:pPr>
              <a:buSzTx/>
              <a:buFontTx/>
              <a:buChar char="•"/>
            </a:pPr>
            <a:r>
              <a:rPr lang="en-US">
                <a:latin typeface="Verdana" charset="0"/>
              </a:rPr>
              <a:t>Was developed by AHRQ and the CAHPS® consortium of Harvard Medical School, The RAND Corporation, Research Triangle Institute International, and the American Institutes for Research in collaboration with CMS.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7537" y="166077"/>
            <a:ext cx="5363309" cy="654538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ja-JP" sz="1800" b="1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Figure 1:</a:t>
            </a:r>
            <a:r>
              <a:rPr lang="en-US" altLang="ja-JP" sz="18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 Steps in Discharged Resident AND Long Stay CAHPS Development</a:t>
            </a:r>
          </a:p>
          <a:p>
            <a:endParaRPr lang="en-US" altLang="ja-JP" sz="1800" b="1" dirty="0" smtClean="0">
              <a:solidFill>
                <a:srgbClr val="000000"/>
              </a:solidFill>
              <a:latin typeface="Times New Roman" charset="0"/>
              <a:ea typeface="MS Mincho" charset="0"/>
              <a:cs typeface="MS Mincho" charset="0"/>
            </a:endParaRPr>
          </a:p>
          <a:p>
            <a:pPr marL="0" indent="0" algn="ctr">
              <a:buNone/>
            </a:pPr>
            <a:r>
              <a:rPr lang="en-US" altLang="ja-JP" sz="1600" b="1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Phase 1:  </a:t>
            </a: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Resident Survey - Feasibility </a:t>
            </a:r>
          </a:p>
          <a:p>
            <a:pPr marL="0">
              <a:buFont typeface="Times New Roman" charset="0"/>
              <a:buChar char="1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Literature Review  completed May 2000</a:t>
            </a:r>
          </a:p>
          <a:p>
            <a:pPr marL="0">
              <a:buFont typeface="Times New Roman" charset="0"/>
              <a:buChar char="2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Interviews with Experts </a:t>
            </a:r>
          </a:p>
          <a:p>
            <a:pPr marL="0">
              <a:buFont typeface="Times New Roman" charset="0"/>
              <a:buChar char="3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Methodological Expert Group (MEG) meeting– June 2000</a:t>
            </a:r>
            <a:endParaRPr lang="en-US" altLang="ja-JP" sz="1600" b="1" dirty="0" smtClean="0">
              <a:solidFill>
                <a:srgbClr val="000000"/>
              </a:solidFill>
              <a:latin typeface="Times New Roman" charset="0"/>
              <a:ea typeface="MS Mincho" charset="0"/>
              <a:cs typeface="MS Mincho" charset="0"/>
            </a:endParaRPr>
          </a:p>
          <a:p>
            <a:pPr marL="0" indent="0" algn="ctr">
              <a:buNone/>
            </a:pPr>
            <a:r>
              <a:rPr lang="en-US" altLang="ja-JP" sz="1600" b="1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Phase 2: </a:t>
            </a: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Resident Survey - Instrument Development </a:t>
            </a:r>
          </a:p>
          <a:p>
            <a:pPr>
              <a:buClr>
                <a:srgbClr val="000000"/>
              </a:buClr>
              <a:buFont typeface="Times New Roman" charset="0"/>
              <a:buChar char="1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Focus groups with residents and family members – Spring 2001</a:t>
            </a:r>
          </a:p>
          <a:p>
            <a:pPr>
              <a:buClr>
                <a:srgbClr val="000000"/>
              </a:buClr>
              <a:buFont typeface="Times New Roman" charset="0"/>
              <a:buChar char="2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Cognitive testing for Quality of Care items</a:t>
            </a:r>
          </a:p>
          <a:p>
            <a:pPr>
              <a:buClr>
                <a:srgbClr val="000000"/>
              </a:buClr>
              <a:buFont typeface="Times New Roman" charset="0"/>
              <a:buChar char="a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Round 1 – Fall 2001 (52 residents in 5 homes)</a:t>
            </a:r>
          </a:p>
          <a:p>
            <a:pPr>
              <a:buClr>
                <a:srgbClr val="000000"/>
              </a:buClr>
              <a:buFont typeface="Times New Roman" charset="0"/>
              <a:buChar char="b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Round 2 – Spring 2002 (15 residents in 3 homes)</a:t>
            </a:r>
          </a:p>
          <a:p>
            <a:pPr>
              <a:buClr>
                <a:srgbClr val="000000"/>
              </a:buClr>
              <a:buFont typeface="Times New Roman" charset="0"/>
              <a:buChar char="c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Round 3 – Spring 2002 (19 residents in 3 homes)</a:t>
            </a:r>
          </a:p>
          <a:p>
            <a:pPr>
              <a:buClr>
                <a:srgbClr val="000000"/>
              </a:buClr>
              <a:buFont typeface="Times New Roman" charset="0"/>
              <a:buChar char="d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Round 4- Spring 2003 plus vignette testing (27 residents in 3 homes)</a:t>
            </a:r>
          </a:p>
          <a:p>
            <a:pPr>
              <a:buClr>
                <a:srgbClr val="000000"/>
              </a:buClr>
              <a:buFont typeface="Times New Roman" charset="0"/>
              <a:buChar char="e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Round 5 - Summer 2003 plus vignette testing (31 residents in 3 homes)</a:t>
            </a:r>
          </a:p>
          <a:p>
            <a:pPr>
              <a:buClr>
                <a:srgbClr val="000000"/>
              </a:buClr>
              <a:buFont typeface="Times New Roman" charset="0"/>
              <a:buChar char="3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Draft Instrument for Resident NHCAHPS - Fall 2003</a:t>
            </a:r>
          </a:p>
          <a:p>
            <a:pPr>
              <a:buClr>
                <a:srgbClr val="000000"/>
              </a:buClr>
              <a:buFont typeface="Times New Roman" charset="0"/>
              <a:buChar char="4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CMS Decision to Merge Kane’s Quality of Life (QOL) items from Study – Fall 2003</a:t>
            </a:r>
          </a:p>
          <a:p>
            <a:pPr>
              <a:buClr>
                <a:srgbClr val="000000"/>
              </a:buClr>
              <a:buFont typeface="Times New Roman" charset="0"/>
              <a:buChar char="5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Selection of QOL items Fall 2003-Summer 2004 </a:t>
            </a:r>
          </a:p>
          <a:p>
            <a:pPr>
              <a:buClr>
                <a:srgbClr val="000000"/>
              </a:buClr>
              <a:buFont typeface="Times New Roman" charset="0"/>
              <a:buChar char="6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Cognitive testing for Quality of Life items</a:t>
            </a:r>
          </a:p>
          <a:p>
            <a:pPr>
              <a:buClr>
                <a:srgbClr val="000000"/>
              </a:buClr>
              <a:buFont typeface="Times New Roman" charset="0"/>
              <a:buChar char="a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Round 6 – Fall 2004-Winter 2005  (16 residents in 2 homes)</a:t>
            </a:r>
          </a:p>
          <a:p>
            <a:pPr>
              <a:buClr>
                <a:srgbClr val="000000"/>
              </a:buClr>
              <a:buFont typeface="Times New Roman" charset="0"/>
              <a:buChar char="b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Round 7 – Spring 2005 (19 residents in 2 homes)</a:t>
            </a:r>
          </a:p>
          <a:p>
            <a:pPr>
              <a:buClr>
                <a:srgbClr val="000000"/>
              </a:buClr>
              <a:buFont typeface="Times New Roman" charset="0"/>
              <a:buChar char="b"/>
            </a:pPr>
            <a:r>
              <a:rPr lang="en-US" altLang="ja-JP" sz="1600" dirty="0" smtClean="0">
                <a:solidFill>
                  <a:srgbClr val="000000"/>
                </a:solidFill>
                <a:latin typeface="Times New Roman" charset="0"/>
                <a:ea typeface="MS Mincho" charset="0"/>
                <a:cs typeface="MS Mincho" charset="0"/>
              </a:rPr>
              <a:t>Round 8 – Late 2005 additional cognitive testing</a:t>
            </a:r>
          </a:p>
          <a:p>
            <a:pPr marL="0" indent="0">
              <a:buNone/>
            </a:pPr>
            <a:endParaRPr lang="en-US" sz="16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PM template4">
  <a:themeElements>
    <a:clrScheme name="">
      <a:dk1>
        <a:srgbClr val="FFFFFF"/>
      </a:dk1>
      <a:lt1>
        <a:srgbClr val="FFFF99"/>
      </a:lt1>
      <a:dk2>
        <a:srgbClr val="3333FF"/>
      </a:dk2>
      <a:lt2>
        <a:srgbClr val="FF0033"/>
      </a:lt2>
      <a:accent1>
        <a:srgbClr val="3399FF"/>
      </a:accent1>
      <a:accent2>
        <a:srgbClr val="66FF33"/>
      </a:accent2>
      <a:accent3>
        <a:srgbClr val="ADADFF"/>
      </a:accent3>
      <a:accent4>
        <a:srgbClr val="DADA82"/>
      </a:accent4>
      <a:accent5>
        <a:srgbClr val="ADCAFF"/>
      </a:accent5>
      <a:accent6>
        <a:srgbClr val="5CE72D"/>
      </a:accent6>
      <a:hlink>
        <a:srgbClr val="3366CC"/>
      </a:hlink>
      <a:folHlink>
        <a:srgbClr val="0000FF"/>
      </a:folHlink>
    </a:clrScheme>
    <a:fontScheme name="HPM template4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990033"/>
          </a:buClr>
          <a:buSzPct val="75000"/>
          <a:buFont typeface="Monotype Sorts" pitchFamily="2" charset="2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DDDDDD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990033"/>
          </a:buClr>
          <a:buSzPct val="75000"/>
          <a:buFont typeface="Monotype Sorts" pitchFamily="2" charset="2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DDDDDD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HPM template4 1">
        <a:dk1>
          <a:srgbClr val="000000"/>
        </a:dk1>
        <a:lt1>
          <a:srgbClr val="FFFFFF"/>
        </a:lt1>
        <a:dk2>
          <a:srgbClr val="990066"/>
        </a:dk2>
        <a:lt2>
          <a:srgbClr val="00CCCC"/>
        </a:lt2>
        <a:accent1>
          <a:srgbClr val="D60093"/>
        </a:accent1>
        <a:accent2>
          <a:srgbClr val="FFFF66"/>
        </a:accent2>
        <a:accent3>
          <a:srgbClr val="CAAAB8"/>
        </a:accent3>
        <a:accent4>
          <a:srgbClr val="DADADA"/>
        </a:accent4>
        <a:accent5>
          <a:srgbClr val="E8AAC8"/>
        </a:accent5>
        <a:accent6>
          <a:srgbClr val="E7E75C"/>
        </a:accent6>
        <a:hlink>
          <a:srgbClr val="FF9933"/>
        </a:hlink>
        <a:folHlink>
          <a:srgbClr val="FF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PM template4 2">
        <a:dk1>
          <a:srgbClr val="000000"/>
        </a:dk1>
        <a:lt1>
          <a:srgbClr val="FFFFCC"/>
        </a:lt1>
        <a:dk2>
          <a:srgbClr val="996600"/>
        </a:dk2>
        <a:lt2>
          <a:srgbClr val="FFFFCC"/>
        </a:lt2>
        <a:accent1>
          <a:srgbClr val="FFCC00"/>
        </a:accent1>
        <a:accent2>
          <a:srgbClr val="6666FF"/>
        </a:accent2>
        <a:accent3>
          <a:srgbClr val="FFFFE2"/>
        </a:accent3>
        <a:accent4>
          <a:srgbClr val="000000"/>
        </a:accent4>
        <a:accent5>
          <a:srgbClr val="FFE2AA"/>
        </a:accent5>
        <a:accent6>
          <a:srgbClr val="5C5CE7"/>
        </a:accent6>
        <a:hlink>
          <a:srgbClr val="999933"/>
        </a:hlink>
        <a:folHlink>
          <a:srgbClr val="99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PM template4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HPM template4">
  <a:themeElements>
    <a:clrScheme name="">
      <a:dk1>
        <a:srgbClr val="FFFFFF"/>
      </a:dk1>
      <a:lt1>
        <a:srgbClr val="FFFF99"/>
      </a:lt1>
      <a:dk2>
        <a:srgbClr val="3333FF"/>
      </a:dk2>
      <a:lt2>
        <a:srgbClr val="FF0033"/>
      </a:lt2>
      <a:accent1>
        <a:srgbClr val="3399FF"/>
      </a:accent1>
      <a:accent2>
        <a:srgbClr val="66FF33"/>
      </a:accent2>
      <a:accent3>
        <a:srgbClr val="ADADFF"/>
      </a:accent3>
      <a:accent4>
        <a:srgbClr val="DADA82"/>
      </a:accent4>
      <a:accent5>
        <a:srgbClr val="ADCAFF"/>
      </a:accent5>
      <a:accent6>
        <a:srgbClr val="5CE72D"/>
      </a:accent6>
      <a:hlink>
        <a:srgbClr val="3366CC"/>
      </a:hlink>
      <a:folHlink>
        <a:srgbClr val="0000FF"/>
      </a:folHlink>
    </a:clrScheme>
    <a:fontScheme name="1_HPM template4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990033"/>
          </a:buClr>
          <a:buSzPct val="75000"/>
          <a:buFont typeface="Monotype Sorts" pitchFamily="2" charset="2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DDDDDD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990033"/>
          </a:buClr>
          <a:buSzPct val="75000"/>
          <a:buFont typeface="Monotype Sorts" pitchFamily="2" charset="2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DDDDDD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HPM template4 1">
        <a:dk1>
          <a:srgbClr val="000000"/>
        </a:dk1>
        <a:lt1>
          <a:srgbClr val="FFFFFF"/>
        </a:lt1>
        <a:dk2>
          <a:srgbClr val="990066"/>
        </a:dk2>
        <a:lt2>
          <a:srgbClr val="00CCCC"/>
        </a:lt2>
        <a:accent1>
          <a:srgbClr val="D60093"/>
        </a:accent1>
        <a:accent2>
          <a:srgbClr val="FFFF66"/>
        </a:accent2>
        <a:accent3>
          <a:srgbClr val="CAAAB8"/>
        </a:accent3>
        <a:accent4>
          <a:srgbClr val="DADADA"/>
        </a:accent4>
        <a:accent5>
          <a:srgbClr val="E8AAC8"/>
        </a:accent5>
        <a:accent6>
          <a:srgbClr val="E7E75C"/>
        </a:accent6>
        <a:hlink>
          <a:srgbClr val="FF9933"/>
        </a:hlink>
        <a:folHlink>
          <a:srgbClr val="FF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HPM template4 2">
        <a:dk1>
          <a:srgbClr val="000000"/>
        </a:dk1>
        <a:lt1>
          <a:srgbClr val="FFFFCC"/>
        </a:lt1>
        <a:dk2>
          <a:srgbClr val="996600"/>
        </a:dk2>
        <a:lt2>
          <a:srgbClr val="FFFFCC"/>
        </a:lt2>
        <a:accent1>
          <a:srgbClr val="FFCC00"/>
        </a:accent1>
        <a:accent2>
          <a:srgbClr val="6666FF"/>
        </a:accent2>
        <a:accent3>
          <a:srgbClr val="FFFFE2"/>
        </a:accent3>
        <a:accent4>
          <a:srgbClr val="000000"/>
        </a:accent4>
        <a:accent5>
          <a:srgbClr val="FFE2AA"/>
        </a:accent5>
        <a:accent6>
          <a:srgbClr val="5C5CE7"/>
        </a:accent6>
        <a:hlink>
          <a:srgbClr val="999933"/>
        </a:hlink>
        <a:folHlink>
          <a:srgbClr val="99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HPM template4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9454</TotalTime>
  <Words>1493</Words>
  <Application>Microsoft Macintosh PowerPoint</Application>
  <PresentationFormat>On-screen Show (4:3)</PresentationFormat>
  <Paragraphs>402</Paragraphs>
  <Slides>22</Slides>
  <Notes>1</Notes>
  <HiddenSlides>1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6" baseType="lpstr">
      <vt:lpstr>Verdana</vt:lpstr>
      <vt:lpstr>Monotype Sorts</vt:lpstr>
      <vt:lpstr>Arial</vt:lpstr>
      <vt:lpstr>Arial Black</vt:lpstr>
      <vt:lpstr>Wingdings</vt:lpstr>
      <vt:lpstr>ＭＳ Ｐゴシック</vt:lpstr>
      <vt:lpstr>Times New Roman</vt:lpstr>
      <vt:lpstr>MS Mincho</vt:lpstr>
      <vt:lpstr>Times</vt:lpstr>
      <vt:lpstr>HPM template4</vt:lpstr>
      <vt:lpstr>1_HPM template4</vt:lpstr>
      <vt:lpstr>Microsoft Photo Editor 3.0 Photo</vt:lpstr>
      <vt:lpstr>Photo Editor Photo</vt:lpstr>
      <vt:lpstr>Microsoft Office Excel Chart</vt:lpstr>
      <vt:lpstr>CAHPS® Nursing Home Survey: Discharged Resident</vt:lpstr>
      <vt:lpstr>INTRODUCTION</vt:lpstr>
      <vt:lpstr>INTRODUCTION</vt:lpstr>
      <vt:lpstr>INTRODUCTION</vt:lpstr>
      <vt:lpstr>INTRODUCTION   </vt:lpstr>
      <vt:lpstr>INTRODUCTION   </vt:lpstr>
      <vt:lpstr>INTRODUCTION   </vt:lpstr>
      <vt:lpstr>BACKGROUND   </vt:lpstr>
      <vt:lpstr>PowerPoint Presentation</vt:lpstr>
      <vt:lpstr>PowerPoint Presentation</vt:lpstr>
      <vt:lpstr>PowerPoint Presentation</vt:lpstr>
      <vt:lpstr>METHODS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SATISFACTION OF NURSING HOME ADMINISTRATORS AND TURNOVER</dc:title>
  <dc:creator>Nick Castle</dc:creator>
  <cp:lastModifiedBy>Vanessa Graham</cp:lastModifiedBy>
  <cp:revision>39</cp:revision>
  <dcterms:created xsi:type="dcterms:W3CDTF">2005-11-14T18:49:17Z</dcterms:created>
  <dcterms:modified xsi:type="dcterms:W3CDTF">2011-10-20T15:59:17Z</dcterms:modified>
</cp:coreProperties>
</file>