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xls" ContentType="application/vnd.ms-exce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embeddings/oleObject1.bin" ContentType="application/vnd.openxmlformats-officedocument.oleObject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embeddings/oleObject2.bin" ContentType="application/vnd.openxmlformats-officedocument.oleObject"/>
  <Override PartName="/ppt/notesSlides/notesSlide11.xml" ContentType="application/vnd.openxmlformats-officedocument.presentationml.notesSlide+xml"/>
  <Override PartName="/ppt/embeddings/oleObject3.bin" ContentType="application/vnd.openxmlformats-officedocument.oleObject"/>
  <Override PartName="/ppt/notesSlides/notesSlide12.xml" ContentType="application/vnd.openxmlformats-officedocument.presentationml.notesSlide+xml"/>
  <Override PartName="/ppt/embeddings/oleObject4.bin" ContentType="application/vnd.openxmlformats-officedocument.oleObject"/>
  <Override PartName="/ppt/notesSlides/notesSlide13.xml" ContentType="application/vnd.openxmlformats-officedocument.presentationml.notesSlide+xml"/>
  <Override PartName="/ppt/embeddings/oleObject5.bin" ContentType="application/vnd.openxmlformats-officedocument.oleObject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  <p:sldMasterId id="2147483650" r:id="rId2"/>
  </p:sldMasterIdLst>
  <p:notesMasterIdLst>
    <p:notesMasterId r:id="rId21"/>
  </p:notesMasterIdLst>
  <p:handoutMasterIdLst>
    <p:handoutMasterId r:id="rId22"/>
  </p:handoutMasterIdLst>
  <p:sldIdLst>
    <p:sldId id="295" r:id="rId3"/>
    <p:sldId id="338" r:id="rId4"/>
    <p:sldId id="296" r:id="rId5"/>
    <p:sldId id="410" r:id="rId6"/>
    <p:sldId id="340" r:id="rId7"/>
    <p:sldId id="323" r:id="rId8"/>
    <p:sldId id="345" r:id="rId9"/>
    <p:sldId id="377" r:id="rId10"/>
    <p:sldId id="347" r:id="rId11"/>
    <p:sldId id="416" r:id="rId12"/>
    <p:sldId id="417" r:id="rId13"/>
    <p:sldId id="308" r:id="rId14"/>
    <p:sldId id="411" r:id="rId15"/>
    <p:sldId id="332" r:id="rId16"/>
    <p:sldId id="335" r:id="rId17"/>
    <p:sldId id="412" r:id="rId18"/>
    <p:sldId id="413" r:id="rId19"/>
    <p:sldId id="409" r:id="rId20"/>
  </p:sldIdLst>
  <p:sldSz cx="9144000" cy="6858000" type="letter"/>
  <p:notesSz cx="7010400" cy="9296400"/>
  <p:defaultTextStyle>
    <a:defPPr>
      <a:defRPr lang="en-US"/>
    </a:defPPr>
    <a:lvl1pPr algn="l" rtl="0" eaLnBrk="0" fontAlgn="base" hangingPunct="0">
      <a:spcBef>
        <a:spcPct val="100000"/>
      </a:spcBef>
      <a:spcAft>
        <a:spcPct val="0"/>
      </a:spcAft>
      <a:buClr>
        <a:srgbClr val="005B4C"/>
      </a:buClr>
      <a:buSzPct val="70000"/>
      <a:buFont typeface="Wingdings" pitchFamily="2" charset="2"/>
      <a:defRPr sz="1100" kern="1200">
        <a:solidFill>
          <a:srgbClr val="000000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100000"/>
      </a:spcBef>
      <a:spcAft>
        <a:spcPct val="0"/>
      </a:spcAft>
      <a:buClr>
        <a:srgbClr val="005B4C"/>
      </a:buClr>
      <a:buSzPct val="70000"/>
      <a:buFont typeface="Wingdings" pitchFamily="2" charset="2"/>
      <a:defRPr sz="1100" kern="1200">
        <a:solidFill>
          <a:srgbClr val="000000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100000"/>
      </a:spcBef>
      <a:spcAft>
        <a:spcPct val="0"/>
      </a:spcAft>
      <a:buClr>
        <a:srgbClr val="005B4C"/>
      </a:buClr>
      <a:buSzPct val="70000"/>
      <a:buFont typeface="Wingdings" pitchFamily="2" charset="2"/>
      <a:defRPr sz="1100" kern="1200">
        <a:solidFill>
          <a:srgbClr val="000000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100000"/>
      </a:spcBef>
      <a:spcAft>
        <a:spcPct val="0"/>
      </a:spcAft>
      <a:buClr>
        <a:srgbClr val="005B4C"/>
      </a:buClr>
      <a:buSzPct val="70000"/>
      <a:buFont typeface="Wingdings" pitchFamily="2" charset="2"/>
      <a:defRPr sz="1100" kern="1200">
        <a:solidFill>
          <a:srgbClr val="000000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100000"/>
      </a:spcBef>
      <a:spcAft>
        <a:spcPct val="0"/>
      </a:spcAft>
      <a:buClr>
        <a:srgbClr val="005B4C"/>
      </a:buClr>
      <a:buSzPct val="70000"/>
      <a:buFont typeface="Wingdings" pitchFamily="2" charset="2"/>
      <a:defRPr sz="1100" kern="1200">
        <a:solidFill>
          <a:srgbClr val="000000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100" kern="1200">
        <a:solidFill>
          <a:srgbClr val="000000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100" kern="1200">
        <a:solidFill>
          <a:srgbClr val="000000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100" kern="1200">
        <a:solidFill>
          <a:srgbClr val="000000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100" kern="1200">
        <a:solidFill>
          <a:srgbClr val="000000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63D"/>
    <a:srgbClr val="FF0000"/>
    <a:srgbClr val="C2CFF4"/>
    <a:srgbClr val="0000FF"/>
    <a:srgbClr val="99FF66"/>
    <a:srgbClr val="CC99FF"/>
    <a:srgbClr val="336699"/>
    <a:srgbClr val="33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54" autoAdjust="0"/>
    <p:restoredTop sz="86374" autoAdjust="0"/>
  </p:normalViewPr>
  <p:slideViewPr>
    <p:cSldViewPr>
      <p:cViewPr>
        <p:scale>
          <a:sx n="75" d="100"/>
          <a:sy n="75" d="100"/>
        </p:scale>
        <p:origin x="-1712" y="-12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82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646"/>
    </p:cViewPr>
  </p:sorterViewPr>
  <p:notesViewPr>
    <p:cSldViewPr>
      <p:cViewPr>
        <p:scale>
          <a:sx n="100" d="100"/>
          <a:sy n="100" d="100"/>
        </p:scale>
        <p:origin x="-780" y="2406"/>
      </p:cViewPr>
      <p:guideLst>
        <p:guide orient="horz" pos="292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7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5082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45" tIns="44772" rIns="89545" bIns="44772" numCol="1" anchor="t" anchorCtr="0" compatLnSpc="1">
            <a:prstTxWarp prst="textNoShape">
              <a:avLst/>
            </a:prstTxWarp>
          </a:bodyPr>
          <a:lstStyle>
            <a:lvl1pPr defTabSz="895350"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847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6069" y="1"/>
            <a:ext cx="305082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45" tIns="44772" rIns="89545" bIns="44772" numCol="1" anchor="t" anchorCtr="0" compatLnSpc="1">
            <a:prstTxWarp prst="textNoShape">
              <a:avLst/>
            </a:prstTxWarp>
          </a:bodyPr>
          <a:lstStyle>
            <a:lvl1pPr algn="r" defTabSz="895350"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847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2851"/>
            <a:ext cx="305082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45" tIns="44772" rIns="89545" bIns="44772" numCol="1" anchor="b" anchorCtr="0" compatLnSpc="1">
            <a:prstTxWarp prst="textNoShape">
              <a:avLst/>
            </a:prstTxWarp>
          </a:bodyPr>
          <a:lstStyle>
            <a:lvl1pPr defTabSz="895350"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847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6069" y="8832851"/>
            <a:ext cx="305082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45" tIns="44772" rIns="89545" bIns="44772" numCol="1" anchor="b" anchorCtr="0" compatLnSpc="1">
            <a:prstTxWarp prst="textNoShape">
              <a:avLst/>
            </a:prstTxWarp>
          </a:bodyPr>
          <a:lstStyle>
            <a:lvl1pPr algn="r" defTabSz="895350"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2C904067-082A-4797-AA0E-E2825B79ACE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46503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70" tIns="45285" rIns="90570" bIns="45285" numCol="1" anchor="t" anchorCtr="0" compatLnSpc="1">
            <a:prstTxWarp prst="textNoShape">
              <a:avLst/>
            </a:prstTxWarp>
          </a:bodyPr>
          <a:lstStyle>
            <a:lvl1pPr defTabSz="906463"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70" tIns="45285" rIns="90570" bIns="45285" numCol="1" anchor="t" anchorCtr="0" compatLnSpc="1">
            <a:prstTxWarp prst="textNoShape">
              <a:avLst/>
            </a:prstTxWarp>
          </a:bodyPr>
          <a:lstStyle>
            <a:lvl1pPr algn="r" defTabSz="906463"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7450" y="695325"/>
            <a:ext cx="4651375" cy="34893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9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6425"/>
            <a:ext cx="514096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70" tIns="45285" rIns="90570" bIns="452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29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4"/>
            <a:ext cx="303784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70" tIns="45285" rIns="90570" bIns="45285" numCol="1" anchor="b" anchorCtr="0" compatLnSpc="1">
            <a:prstTxWarp prst="textNoShape">
              <a:avLst/>
            </a:prstTxWarp>
          </a:bodyPr>
          <a:lstStyle>
            <a:lvl1pPr defTabSz="906463"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9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264"/>
            <a:ext cx="303784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70" tIns="45285" rIns="90570" bIns="45285" numCol="1" anchor="b" anchorCtr="0" compatLnSpc="1">
            <a:prstTxWarp prst="textNoShape">
              <a:avLst/>
            </a:prstTxWarp>
          </a:bodyPr>
          <a:lstStyle>
            <a:lvl1pPr algn="r" defTabSz="906463"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93827A66-7AF3-4454-A401-35277DCC430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3249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99569D6-2FDF-4A27-A118-05706B2BA594}" type="slidenum">
              <a:rPr lang="en-US" smtClean="0"/>
              <a:pPr/>
              <a:t>1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F513A1-221F-48DD-97CB-A99E829014C0}" type="slidenum">
              <a:rPr lang="en-US" smtClean="0"/>
              <a:pPr/>
              <a:t>10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F513A1-221F-48DD-97CB-A99E829014C0}" type="slidenum">
              <a:rPr lang="en-US" smtClean="0"/>
              <a:pPr/>
              <a:t>11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D51009-6201-4418-BABC-375F5E860C07}" type="slidenum">
              <a:rPr lang="en-US" smtClean="0"/>
              <a:pPr/>
              <a:t>12</a:t>
            </a:fld>
            <a:endParaRPr lang="en-US" dirty="0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A0C2252-6B89-4364-A316-AAA44AC1B495}" type="slidenum">
              <a:rPr lang="en-US" smtClean="0"/>
              <a:pPr/>
              <a:t>13</a:t>
            </a:fld>
            <a:endParaRPr lang="en-US" dirty="0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88F40C-1A8A-4E86-A808-1847CB0E5839}" type="slidenum">
              <a:rPr lang="en-US" smtClean="0"/>
              <a:pPr/>
              <a:t>14</a:t>
            </a:fld>
            <a:endParaRPr lang="en-US" dirty="0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AD7FE6-A213-4856-8D2D-F66110D4F6CF}" type="slidenum">
              <a:rPr lang="en-US" smtClean="0"/>
              <a:pPr/>
              <a:t>15</a:t>
            </a:fld>
            <a:endParaRPr lang="en-US" dirty="0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CC555D-1536-4184-B416-175006DCF037}" type="slidenum">
              <a:rPr lang="en-US" smtClean="0"/>
              <a:pPr/>
              <a:t>16</a:t>
            </a:fld>
            <a:endParaRPr lang="en-US" dirty="0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CC555D-1536-4184-B416-175006DCF037}" type="slidenum">
              <a:rPr lang="en-US" smtClean="0"/>
              <a:pPr/>
              <a:t>17</a:t>
            </a:fld>
            <a:endParaRPr lang="en-US" dirty="0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C12B6F-2814-42CD-A934-95C7A467CEA7}" type="slidenum">
              <a:rPr lang="en-US" smtClean="0"/>
              <a:pPr/>
              <a:t>18</a:t>
            </a:fld>
            <a:endParaRPr lang="en-US" dirty="0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41CD80-75C2-43FD-9665-20D745BDB074}" type="slidenum">
              <a:rPr lang="en-US" smtClean="0"/>
              <a:pPr/>
              <a:t>2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7EBE843-562A-48E4-A43D-811447AA65B6}" type="slidenum">
              <a:rPr lang="en-US" smtClean="0"/>
              <a:pPr/>
              <a:t>3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42F75E-C1C4-4068-9A9B-55A92B817CC0}" type="slidenum">
              <a:rPr lang="en-US" smtClean="0"/>
              <a:pPr/>
              <a:t>4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B0C6D3-3BC7-4749-A3CE-A3D21FFB920F}" type="slidenum">
              <a:rPr lang="en-US" smtClean="0"/>
              <a:pPr/>
              <a:t>5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7270D3-4F94-4000-BADF-51926AFE961B}" type="slidenum">
              <a:rPr lang="en-US" smtClean="0"/>
              <a:pPr/>
              <a:t>6</a:t>
            </a:fld>
            <a:endParaRPr lang="en-US" dirty="0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927530A-0032-4ABD-883E-1A71F3B6D2DB}" type="slidenum">
              <a:rPr lang="en-US" smtClean="0"/>
              <a:pPr/>
              <a:t>7</a:t>
            </a:fld>
            <a:endParaRPr lang="en-US" dirty="0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3624CF-978E-492F-8841-DC9398017687}" type="slidenum">
              <a:rPr lang="en-US" smtClean="0"/>
              <a:pPr/>
              <a:t>8</a:t>
            </a:fld>
            <a:endParaRPr lang="en-US" dirty="0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07846C-9CA5-4669-BF8C-C582671CDF51}" type="slidenum">
              <a:rPr lang="en-US" smtClean="0"/>
              <a:pPr/>
              <a:t>9</a:t>
            </a:fld>
            <a:endParaRPr lang="en-US" dirty="0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64350" y="142875"/>
            <a:ext cx="2135188" cy="59832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2875"/>
            <a:ext cx="6254750" cy="59832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vmlDrawing" Target="../drawings/vmlDrawing1.vml"/><Relationship Id="rId14" Type="http://schemas.openxmlformats.org/officeDocument/2006/relationships/oleObject" Target="../embeddings/oleObject1.bin"/><Relationship Id="rId1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6019800" y="6477000"/>
            <a:ext cx="2906713" cy="22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4" tIns="0" rIns="91424" bIns="0" anchor="b"/>
          <a:lstStyle/>
          <a:p>
            <a:pPr>
              <a:spcBef>
                <a:spcPct val="50000"/>
              </a:spcBef>
              <a:buClrTx/>
              <a:buSzTx/>
              <a:buFontTx/>
              <a:buNone/>
              <a:defRPr/>
            </a:pPr>
            <a:endParaRPr lang="en-US" sz="1300" b="1" i="1" dirty="0">
              <a:solidFill>
                <a:srgbClr val="005B4C"/>
              </a:solidFill>
              <a:latin typeface="Times New Roman" pitchFamily="18" charset="0"/>
            </a:endParaRPr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42875"/>
            <a:ext cx="7475538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4" tIns="0" rIns="91424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45" name="Text Box 21"/>
          <p:cNvSpPr txBox="1">
            <a:spLocks noChangeArrowheads="1"/>
          </p:cNvSpPr>
          <p:nvPr/>
        </p:nvSpPr>
        <p:spPr bwMode="auto">
          <a:xfrm>
            <a:off x="8534400" y="6553200"/>
            <a:ext cx="46513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6486" tIns="0" rIns="86486" bIns="0">
            <a:spAutoFit/>
          </a:bodyPr>
          <a:lstStyle/>
          <a:p>
            <a:pPr defTabSz="865188">
              <a:spcBef>
                <a:spcPct val="50000"/>
              </a:spcBef>
              <a:buClrTx/>
              <a:buSzTx/>
              <a:buFontTx/>
              <a:buNone/>
              <a:defRPr/>
            </a:pPr>
            <a:fld id="{DD47DBDE-F42A-4D3B-A5DC-5DC4309A4C26}" type="slidenum">
              <a:rPr lang="en-US" sz="800">
                <a:solidFill>
                  <a:schemeClr val="tx1"/>
                </a:solidFill>
              </a:rPr>
              <a:pPr defTabSz="865188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‹#›</a:t>
            </a:fld>
            <a:endParaRPr lang="en-US" sz="23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201" name="Text Box 177"/>
          <p:cNvSpPr txBox="1">
            <a:spLocks noChangeArrowheads="1"/>
          </p:cNvSpPr>
          <p:nvPr userDrawn="1"/>
        </p:nvSpPr>
        <p:spPr bwMode="auto">
          <a:xfrm>
            <a:off x="1524000" y="1071563"/>
            <a:ext cx="7256463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6493" tIns="43247" rIns="86493" bIns="43247"/>
          <a:lstStyle/>
          <a:p>
            <a:pPr algn="ctr" defTabSz="865188">
              <a:spcBef>
                <a:spcPct val="0"/>
              </a:spcBef>
              <a:buClrTx/>
              <a:buSzTx/>
              <a:buFontTx/>
              <a:buNone/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1026" name="Object 229"/>
          <p:cNvGraphicFramePr>
            <a:graphicFrameLocks noChangeAspect="1"/>
          </p:cNvGraphicFramePr>
          <p:nvPr/>
        </p:nvGraphicFramePr>
        <p:xfrm>
          <a:off x="0" y="0"/>
          <a:ext cx="8991600" cy="683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Bitmap Image" r:id="rId14" imgW="6342857" imgH="4904762" progId="PBrush">
                  <p:embed/>
                </p:oleObj>
              </mc:Choice>
              <mc:Fallback>
                <p:oleObj name="Bitmap Image" r:id="rId14" imgW="6342857" imgH="4904762" progId="PBrush">
                  <p:embed/>
                  <p:pic>
                    <p:nvPicPr>
                      <p:cNvPr id="0" name="Object 2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8991600" cy="6835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54" name="Text Box 230"/>
          <p:cNvSpPr txBox="1">
            <a:spLocks noChangeArrowheads="1"/>
          </p:cNvSpPr>
          <p:nvPr userDrawn="1"/>
        </p:nvSpPr>
        <p:spPr bwMode="auto">
          <a:xfrm>
            <a:off x="8208963" y="6445250"/>
            <a:ext cx="193675" cy="263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6653" tIns="48326" rIns="96653" bIns="48326">
            <a:spAutoFit/>
          </a:bodyPr>
          <a:lstStyle/>
          <a:p>
            <a:pPr marL="323850" indent="-323850" defTabSz="865188">
              <a:defRPr/>
            </a:pPr>
            <a:endParaRPr lang="en-US" dirty="0"/>
          </a:p>
        </p:txBody>
      </p:sp>
      <p:sp>
        <p:nvSpPr>
          <p:cNvPr id="1255" name="Text Box 231"/>
          <p:cNvSpPr txBox="1">
            <a:spLocks noChangeArrowheads="1"/>
          </p:cNvSpPr>
          <p:nvPr userDrawn="1"/>
        </p:nvSpPr>
        <p:spPr bwMode="auto">
          <a:xfrm>
            <a:off x="8437563" y="6369050"/>
            <a:ext cx="363537" cy="263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6653" tIns="48326" rIns="96653" bIns="48326">
            <a:spAutoFit/>
          </a:bodyPr>
          <a:lstStyle/>
          <a:p>
            <a:pPr marL="323850" indent="-323850" defTabSz="865188">
              <a:defRPr/>
            </a:pPr>
            <a:fld id="{9CEBBF53-4F07-4B71-815E-147693E894FE}" type="slidenum">
              <a:rPr lang="en-US"/>
              <a:pPr marL="323850" indent="-323850" defTabSz="865188">
                <a:defRPr/>
              </a:pPr>
              <a:t>‹#›</a:t>
            </a:fld>
            <a:endParaRPr lang="en-US" dirty="0"/>
          </a:p>
        </p:txBody>
      </p:sp>
      <p:sp>
        <p:nvSpPr>
          <p:cNvPr id="1256" name="Rectangle 232"/>
          <p:cNvSpPr>
            <a:spLocks noChangeArrowheads="1"/>
          </p:cNvSpPr>
          <p:nvPr userDrawn="1"/>
        </p:nvSpPr>
        <p:spPr bwMode="auto">
          <a:xfrm>
            <a:off x="1447800" y="0"/>
            <a:ext cx="3810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6653" tIns="48326" rIns="96653" bIns="48326" anchor="ctr"/>
          <a:lstStyle/>
          <a:p>
            <a:pPr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 b="1" i="1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 b="1" i="1">
          <a:solidFill>
            <a:schemeClr val="accent2"/>
          </a:solidFill>
          <a:latin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 b="1" i="1">
          <a:solidFill>
            <a:schemeClr val="accent2"/>
          </a:solidFill>
          <a:latin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 b="1" i="1">
          <a:solidFill>
            <a:schemeClr val="accent2"/>
          </a:solidFill>
          <a:latin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 b="1" i="1">
          <a:solidFill>
            <a:schemeClr val="accent2"/>
          </a:solidFill>
          <a:latin typeface="Arial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 b="1" i="1">
          <a:solidFill>
            <a:schemeClr val="accent2"/>
          </a:solidFill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 b="1" i="1">
          <a:solidFill>
            <a:schemeClr val="accent2"/>
          </a:solidFill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 b="1" i="1">
          <a:solidFill>
            <a:schemeClr val="accent2"/>
          </a:solidFill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 b="1" i="1">
          <a:solidFill>
            <a:schemeClr val="accent2"/>
          </a:solidFill>
          <a:latin typeface="Arial" charset="0"/>
        </a:defRPr>
      </a:lvl9pPr>
    </p:titleStyle>
    <p:bodyStyle>
      <a:lvl1pPr marL="457200" indent="-457200" algn="ctr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Clr>
          <a:srgbClr val="005B4C"/>
        </a:buClr>
        <a:buSzPct val="70000"/>
        <a:buFont typeface="Wingdings" pitchFamily="2" charset="2"/>
        <a:defRPr sz="2600" b="1">
          <a:solidFill>
            <a:schemeClr val="tx1"/>
          </a:solidFill>
          <a:latin typeface="+mn-lt"/>
          <a:ea typeface="+mn-ea"/>
          <a:cs typeface="+mn-cs"/>
        </a:defRPr>
      </a:lvl1pPr>
      <a:lvl2pPr marL="857250" indent="-285750" algn="l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Clr>
          <a:srgbClr val="005B4C"/>
        </a:buClr>
        <a:buSzPct val="60000"/>
        <a:buFont typeface="Wingdings" pitchFamily="2" charset="2"/>
        <a:defRPr sz="2600" b="1">
          <a:solidFill>
            <a:schemeClr val="tx1"/>
          </a:solidFill>
          <a:latin typeface="+mn-lt"/>
        </a:defRPr>
      </a:lvl2pPr>
      <a:lvl3pPr marL="1200150" indent="-228600" algn="l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Clr>
          <a:srgbClr val="005B4C"/>
        </a:buClr>
        <a:buSzPct val="120000"/>
        <a:defRPr sz="2300" b="1">
          <a:solidFill>
            <a:schemeClr val="tx1"/>
          </a:solidFill>
          <a:latin typeface="Times New Roman" pitchFamily="18" charset="0"/>
        </a:defRPr>
      </a:lvl3pPr>
      <a:lvl4pPr marL="1600200" indent="-228600" algn="l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Clr>
          <a:srgbClr val="005B4C"/>
        </a:buClr>
        <a:defRPr sz="1900" b="1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Clr>
          <a:srgbClr val="005B4C"/>
        </a:buClr>
        <a:defRPr sz="1900" b="1">
          <a:solidFill>
            <a:schemeClr val="tx1"/>
          </a:solidFill>
          <a:latin typeface="Times New Roman" pitchFamily="18" charset="0"/>
        </a:defRPr>
      </a:lvl5pPr>
      <a:lvl6pPr marL="2514600" indent="-228600" algn="l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Clr>
          <a:srgbClr val="005B4C"/>
        </a:buClr>
        <a:defRPr sz="1900" b="1">
          <a:solidFill>
            <a:schemeClr val="tx1"/>
          </a:solidFill>
          <a:latin typeface="Times New Roman" pitchFamily="18" charset="0"/>
        </a:defRPr>
      </a:lvl6pPr>
      <a:lvl7pPr marL="2971800" indent="-228600" algn="l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Clr>
          <a:srgbClr val="005B4C"/>
        </a:buClr>
        <a:defRPr sz="1900" b="1">
          <a:solidFill>
            <a:schemeClr val="tx1"/>
          </a:solidFill>
          <a:latin typeface="Times New Roman" pitchFamily="18" charset="0"/>
        </a:defRPr>
      </a:lvl7pPr>
      <a:lvl8pPr marL="3429000" indent="-228600" algn="l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Clr>
          <a:srgbClr val="005B4C"/>
        </a:buClr>
        <a:defRPr sz="1900" b="1">
          <a:solidFill>
            <a:schemeClr val="tx1"/>
          </a:solidFill>
          <a:latin typeface="Times New Roman" pitchFamily="18" charset="0"/>
        </a:defRPr>
      </a:lvl8pPr>
      <a:lvl9pPr marL="3886200" indent="-228600" algn="l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Clr>
          <a:srgbClr val="005B4C"/>
        </a:buClr>
        <a:defRPr sz="1900" b="1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642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642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buClrTx/>
              <a:buSzTx/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642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SzTx/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64263" name="Text Box 7"/>
          <p:cNvSpPr txBox="1">
            <a:spLocks noChangeArrowheads="1"/>
          </p:cNvSpPr>
          <p:nvPr userDrawn="1"/>
        </p:nvSpPr>
        <p:spPr bwMode="auto">
          <a:xfrm>
            <a:off x="1524000" y="1071563"/>
            <a:ext cx="7256463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6493" tIns="43247" rIns="86493" bIns="43247"/>
          <a:lstStyle/>
          <a:p>
            <a:pPr algn="ctr" defTabSz="865188">
              <a:spcBef>
                <a:spcPct val="0"/>
              </a:spcBef>
              <a:buClrTx/>
              <a:buSzTx/>
              <a:buFontTx/>
              <a:buNone/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64265" name="Text Box 9"/>
          <p:cNvSpPr txBox="1">
            <a:spLocks noChangeArrowheads="1"/>
          </p:cNvSpPr>
          <p:nvPr userDrawn="1"/>
        </p:nvSpPr>
        <p:spPr bwMode="auto">
          <a:xfrm>
            <a:off x="8208963" y="6445250"/>
            <a:ext cx="193675" cy="263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6653" tIns="48326" rIns="96653" bIns="48326">
            <a:spAutoFit/>
          </a:bodyPr>
          <a:lstStyle/>
          <a:p>
            <a:pPr marL="323850" indent="-323850" defTabSz="865188">
              <a:defRPr/>
            </a:pPr>
            <a:endParaRPr lang="en-US" dirty="0"/>
          </a:p>
        </p:txBody>
      </p:sp>
      <p:sp>
        <p:nvSpPr>
          <p:cNvPr id="864266" name="Text Box 10"/>
          <p:cNvSpPr txBox="1">
            <a:spLocks noChangeArrowheads="1"/>
          </p:cNvSpPr>
          <p:nvPr userDrawn="1"/>
        </p:nvSpPr>
        <p:spPr bwMode="auto">
          <a:xfrm>
            <a:off x="8437563" y="6369050"/>
            <a:ext cx="363537" cy="263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6653" tIns="48326" rIns="96653" bIns="48326">
            <a:spAutoFit/>
          </a:bodyPr>
          <a:lstStyle/>
          <a:p>
            <a:pPr marL="323850" indent="-323850" defTabSz="865188">
              <a:defRPr/>
            </a:pPr>
            <a:fld id="{C3738626-245B-4D8F-9247-272237335321}" type="slidenum">
              <a:rPr lang="en-US"/>
              <a:pPr marL="323850" indent="-323850" defTabSz="865188">
                <a:defRPr/>
              </a:pPr>
              <a:t>‹#›</a:t>
            </a:fld>
            <a:endParaRPr lang="en-US" dirty="0"/>
          </a:p>
        </p:txBody>
      </p:sp>
      <p:sp>
        <p:nvSpPr>
          <p:cNvPr id="864267" name="Rectangle 11"/>
          <p:cNvSpPr>
            <a:spLocks noChangeArrowheads="1"/>
          </p:cNvSpPr>
          <p:nvPr userDrawn="1"/>
        </p:nvSpPr>
        <p:spPr bwMode="auto">
          <a:xfrm>
            <a:off x="1447800" y="0"/>
            <a:ext cx="3810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6653" tIns="48326" rIns="96653" bIns="48326" anchor="ctr"/>
          <a:lstStyle/>
          <a:p>
            <a:pPr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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4" Type="http://schemas.openxmlformats.org/officeDocument/2006/relationships/oleObject" Target="../embeddings/oleObject2.bin"/><Relationship Id="rId5" Type="http://schemas.openxmlformats.org/officeDocument/2006/relationships/oleObject" Target="../embeddings/Microsoft_Excel_97_-_2004_Worksheet1.xls"/><Relationship Id="rId6" Type="http://schemas.openxmlformats.org/officeDocument/2006/relationships/image" Target="../media/image5.emf"/><Relationship Id="rId7" Type="http://schemas.openxmlformats.org/officeDocument/2006/relationships/image" Target="../media/image6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4" Type="http://schemas.openxmlformats.org/officeDocument/2006/relationships/oleObject" Target="../embeddings/oleObject3.bin"/><Relationship Id="rId5" Type="http://schemas.openxmlformats.org/officeDocument/2006/relationships/oleObject" Target="../embeddings/Microsoft_Excel_97_-_2004_Worksheet2.xls"/><Relationship Id="rId6" Type="http://schemas.openxmlformats.org/officeDocument/2006/relationships/image" Target="../media/image7.emf"/><Relationship Id="rId7" Type="http://schemas.openxmlformats.org/officeDocument/2006/relationships/image" Target="../media/image8.w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4" Type="http://schemas.openxmlformats.org/officeDocument/2006/relationships/oleObject" Target="../embeddings/oleObject4.bin"/><Relationship Id="rId5" Type="http://schemas.openxmlformats.org/officeDocument/2006/relationships/oleObject" Target="../embeddings/Microsoft_Excel_97_-_2004_Worksheet3.xls"/><Relationship Id="rId6" Type="http://schemas.openxmlformats.org/officeDocument/2006/relationships/image" Target="../media/image9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4" Type="http://schemas.openxmlformats.org/officeDocument/2006/relationships/oleObject" Target="../embeddings/oleObject5.bin"/><Relationship Id="rId5" Type="http://schemas.openxmlformats.org/officeDocument/2006/relationships/oleObject" Target="../embeddings/Microsoft_Excel_97_-_2004_Worksheet4.xls"/><Relationship Id="rId6" Type="http://schemas.openxmlformats.org/officeDocument/2006/relationships/image" Target="../media/image10.png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DatabasesOnSafetyCulture@ahrq.hhs.gov" TargetMode="External"/><Relationship Id="rId4" Type="http://schemas.openxmlformats.org/officeDocument/2006/relationships/hyperlink" Target="mailto:SafetyCultureSurveys@ahrq.hhs.gov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hyperlink" Target="http://www.ahrq.gov/qual/patientsafetyculture/nhsurvindex.htm" TargetMode="External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hyperlink" Target="http://www.ahrq.gov/qual/nhsurvey11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5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524000" y="381000"/>
            <a:ext cx="7323138" cy="6096000"/>
          </a:xfrm>
          <a:noFill/>
          <a:ln>
            <a:miter lim="800000"/>
            <a:headEnd/>
            <a:tailEnd/>
          </a:ln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/>
          <a:p>
            <a:pPr marL="0" indent="0">
              <a:lnSpc>
                <a:spcPct val="100000"/>
              </a:lnSpc>
              <a:spcBef>
                <a:spcPct val="0"/>
              </a:spcBef>
            </a:pPr>
            <a:r>
              <a:rPr lang="en-US" sz="3600" dirty="0" smtClean="0"/>
              <a:t>Comparative Results from the AHRQ Nursing Home Survey on Patient Safety Culture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</a:pPr>
            <a:endParaRPr lang="en-US" sz="2800" dirty="0" smtClean="0"/>
          </a:p>
          <a:p>
            <a:pPr marL="0" indent="0">
              <a:lnSpc>
                <a:spcPct val="100000"/>
              </a:lnSpc>
              <a:spcBef>
                <a:spcPct val="0"/>
              </a:spcBef>
            </a:pPr>
            <a:r>
              <a:rPr lang="en-US" sz="2800" dirty="0" smtClean="0"/>
              <a:t>Track A, Session 108</a:t>
            </a:r>
          </a:p>
          <a:p>
            <a:pPr marL="0" indent="0">
              <a:lnSpc>
                <a:spcPct val="70000"/>
              </a:lnSpc>
            </a:pPr>
            <a:endParaRPr lang="en-US" sz="1400" dirty="0" smtClean="0"/>
          </a:p>
          <a:p>
            <a:pPr marL="0" indent="0">
              <a:lnSpc>
                <a:spcPct val="100000"/>
              </a:lnSpc>
              <a:spcBef>
                <a:spcPct val="0"/>
              </a:spcBef>
            </a:pPr>
            <a:r>
              <a:rPr lang="en-US" sz="2000" dirty="0" smtClean="0"/>
              <a:t>Deborah Carpenter RN MSN PMP CPHQ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</a:pPr>
            <a:r>
              <a:rPr lang="en-US" sz="2000" dirty="0" smtClean="0"/>
              <a:t>Theresa Famolaro, MPS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</a:pPr>
            <a:endParaRPr lang="en-US" sz="1800" dirty="0" smtClean="0"/>
          </a:p>
          <a:p>
            <a:pPr marL="0" indent="0">
              <a:lnSpc>
                <a:spcPct val="100000"/>
              </a:lnSpc>
              <a:spcBef>
                <a:spcPct val="0"/>
              </a:spcBef>
            </a:pPr>
            <a:r>
              <a:rPr lang="en-US" sz="1600" dirty="0" smtClean="0"/>
              <a:t>AHRQ 2011 Annual Conference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</a:pPr>
            <a:r>
              <a:rPr lang="en-US" sz="1600" i="1" dirty="0" smtClean="0"/>
              <a:t>Leading Through Innovation &amp; Collaboration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</a:pPr>
            <a:endParaRPr lang="en-US" sz="1400" dirty="0" smtClean="0"/>
          </a:p>
          <a:p>
            <a:pPr marL="0" indent="0">
              <a:lnSpc>
                <a:spcPct val="100000"/>
              </a:lnSpc>
              <a:spcBef>
                <a:spcPct val="0"/>
              </a:spcBef>
            </a:pPr>
            <a:r>
              <a:rPr lang="en-US" sz="1400" dirty="0" smtClean="0"/>
              <a:t>September 19, 2011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</a:pPr>
            <a:r>
              <a:rPr lang="en-US" sz="1400" dirty="0" smtClean="0"/>
              <a:t>Bethesda, MD</a:t>
            </a:r>
          </a:p>
          <a:p>
            <a:pPr marL="0" indent="0">
              <a:lnSpc>
                <a:spcPct val="70000"/>
              </a:lnSpc>
            </a:pPr>
            <a:endParaRPr lang="en-US" sz="1800" dirty="0" smtClean="0"/>
          </a:p>
          <a:p>
            <a:pPr marL="0" indent="0">
              <a:lnSpc>
                <a:spcPct val="100000"/>
              </a:lnSpc>
              <a:spcBef>
                <a:spcPct val="0"/>
              </a:spcBef>
            </a:pPr>
            <a:r>
              <a:rPr lang="en-US" sz="1400" dirty="0" smtClean="0"/>
              <a:t>Westat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</a:pPr>
            <a:r>
              <a:rPr lang="en-US" sz="1400" dirty="0" smtClean="0"/>
              <a:t>1600 Research Blvd. 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</a:pPr>
            <a:r>
              <a:rPr lang="en-US" sz="1400" dirty="0" smtClean="0"/>
              <a:t>Rockville, MD 20850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78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8991600" cy="619125"/>
          </a:xfrm>
          <a:noFill/>
        </p:spPr>
        <p:txBody>
          <a:bodyPr lIns="91424" tIns="0" rIns="91424" bIns="0" anchor="b"/>
          <a:lstStyle/>
          <a:p>
            <a:pPr eaLnBrk="1" hangingPunct="1"/>
            <a:r>
              <a:rPr lang="en-US" sz="2800" b="1" i="1" dirty="0" smtClean="0"/>
              <a:t>Nursing Home Strengths</a:t>
            </a:r>
          </a:p>
        </p:txBody>
      </p:sp>
      <p:sp>
        <p:nvSpPr>
          <p:cNvPr id="12291" name="Line 279"/>
          <p:cNvSpPr>
            <a:spLocks noChangeShapeType="1"/>
          </p:cNvSpPr>
          <p:nvPr/>
        </p:nvSpPr>
        <p:spPr bwMode="auto">
          <a:xfrm>
            <a:off x="0" y="7620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lIns="96653" tIns="48326" rIns="96653" bIns="48326"/>
          <a:lstStyle/>
          <a:p>
            <a:endParaRPr lang="en-US" dirty="0"/>
          </a:p>
        </p:txBody>
      </p:sp>
      <p:graphicFrame>
        <p:nvGraphicFramePr>
          <p:cNvPr id="9" name="Content Placeholder 8" title="Nursing Home Strengths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2179616"/>
              </p:ext>
            </p:extLst>
          </p:nvPr>
        </p:nvGraphicFramePr>
        <p:xfrm>
          <a:off x="152400" y="1295400"/>
          <a:ext cx="8763000" cy="3352799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8763000"/>
              </a:tblGrid>
              <a:tr h="1169581"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en-US" sz="1800" b="1" u="none" strike="noStrike" dirty="0" smtClean="0">
                          <a:solidFill>
                            <a:srgbClr val="00863D"/>
                          </a:solidFill>
                        </a:rPr>
                        <a:t>  1</a:t>
                      </a:r>
                      <a:r>
                        <a:rPr lang="en-US" sz="1800" b="1" u="none" strike="noStrike" dirty="0">
                          <a:solidFill>
                            <a:srgbClr val="00863D"/>
                          </a:solidFill>
                        </a:rPr>
                        <a:t>. Overall Perceptions of Resident </a:t>
                      </a:r>
                      <a:r>
                        <a:rPr lang="en-US" sz="1800" b="1" u="none" strike="noStrike" dirty="0" smtClean="0">
                          <a:solidFill>
                            <a:srgbClr val="00863D"/>
                          </a:solidFill>
                        </a:rPr>
                        <a:t>Safety</a:t>
                      </a:r>
                      <a:endParaRPr lang="en-US" sz="1800" b="1" i="0" u="none" strike="noStrike" dirty="0">
                        <a:solidFill>
                          <a:srgbClr val="00863D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</a:tr>
              <a:tr h="1169581"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en-US" sz="1800" b="1" u="none" strike="noStrike" dirty="0" smtClean="0">
                          <a:solidFill>
                            <a:srgbClr val="00863D"/>
                          </a:solidFill>
                        </a:rPr>
                        <a:t>  2</a:t>
                      </a:r>
                      <a:r>
                        <a:rPr lang="en-US" sz="1800" b="1" u="none" strike="noStrike" dirty="0">
                          <a:solidFill>
                            <a:srgbClr val="00863D"/>
                          </a:solidFill>
                        </a:rPr>
                        <a:t>. Feedback and Communication About Incidents</a:t>
                      </a:r>
                      <a:endParaRPr lang="en-US" sz="1800" b="1" i="0" u="none" strike="noStrike" dirty="0">
                        <a:solidFill>
                          <a:srgbClr val="00863D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</a:tr>
              <a:tr h="1013637">
                <a:tc>
                  <a:txBody>
                    <a:bodyPr/>
                    <a:lstStyle/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en-US" sz="1400" b="1" u="none" strike="noStrike" dirty="0" smtClean="0">
                          <a:solidFill>
                            <a:srgbClr val="00863D"/>
                          </a:solidFill>
                        </a:rPr>
                        <a:t>  </a:t>
                      </a:r>
                      <a:r>
                        <a:rPr lang="en-US" sz="1800" b="1" u="none" strike="noStrike" dirty="0" smtClean="0">
                          <a:solidFill>
                            <a:srgbClr val="00863D"/>
                          </a:solidFill>
                        </a:rPr>
                        <a:t>3</a:t>
                      </a:r>
                      <a:r>
                        <a:rPr lang="en-US" sz="1800" b="1" u="none" strike="noStrike" dirty="0">
                          <a:solidFill>
                            <a:srgbClr val="00863D"/>
                          </a:solidFill>
                        </a:rPr>
                        <a:t>. Supervisor Expectations &amp; Actions </a:t>
                      </a:r>
                      <a:r>
                        <a:rPr lang="en-US" sz="1800" b="1" u="none" strike="noStrike" dirty="0" smtClean="0">
                          <a:solidFill>
                            <a:srgbClr val="00863D"/>
                          </a:solidFill>
                        </a:rPr>
                        <a:t>Promoting</a:t>
                      </a:r>
                    </a:p>
                    <a:p>
                      <a:pPr algn="l" fontAlgn="ctr">
                        <a:lnSpc>
                          <a:spcPct val="100000"/>
                        </a:lnSpc>
                      </a:pPr>
                      <a:r>
                        <a:rPr lang="en-US" sz="1800" b="1" u="none" strike="noStrike" dirty="0" smtClean="0">
                          <a:solidFill>
                            <a:srgbClr val="00863D"/>
                          </a:solidFill>
                        </a:rPr>
                        <a:t> </a:t>
                      </a:r>
                      <a:r>
                        <a:rPr lang="en-US" sz="1800" b="1" u="none" strike="noStrike" dirty="0">
                          <a:solidFill>
                            <a:srgbClr val="00863D"/>
                          </a:solidFill>
                        </a:rPr>
                        <a:t>Resident Safety</a:t>
                      </a:r>
                      <a:endParaRPr lang="en-US" sz="1800" b="1" i="0" u="none" strike="noStrike" dirty="0">
                        <a:solidFill>
                          <a:srgbClr val="00863D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graphicFrame>
        <p:nvGraphicFramePr>
          <p:cNvPr id="12312" name="Content Placeholder 5"/>
          <p:cNvGraphicFramePr>
            <a:graphicFrameLocks/>
          </p:cNvGraphicFramePr>
          <p:nvPr/>
        </p:nvGraphicFramePr>
        <p:xfrm>
          <a:off x="5715000" y="1219200"/>
          <a:ext cx="3152775" cy="3629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68" name="Worksheet" r:id="rId5" imgW="3152851" imgH="3628949" progId="Excel.Sheet.8">
                  <p:embed/>
                </p:oleObj>
              </mc:Choice>
              <mc:Fallback>
                <p:oleObj name="Worksheet" r:id="rId5" imgW="3152851" imgH="3628949" progId="Excel.Sheet.8">
                  <p:embed/>
                  <p:pic>
                    <p:nvPicPr>
                      <p:cNvPr id="0" name="Content Placeholder 5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1219200"/>
                        <a:ext cx="3152775" cy="3629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2467" name="Picture 3" descr="nurse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10000" y="4876800"/>
            <a:ext cx="1810512" cy="18086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78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8991600" cy="619125"/>
          </a:xfrm>
          <a:noFill/>
        </p:spPr>
        <p:txBody>
          <a:bodyPr lIns="91424" tIns="0" rIns="91424" bIns="0" anchor="b"/>
          <a:lstStyle/>
          <a:p>
            <a:pPr eaLnBrk="1" hangingPunct="1"/>
            <a:r>
              <a:rPr lang="en-US" sz="2800" b="1" i="1" dirty="0" smtClean="0"/>
              <a:t>Nursing Home Areas for Improvement</a:t>
            </a:r>
          </a:p>
        </p:txBody>
      </p:sp>
      <p:sp>
        <p:nvSpPr>
          <p:cNvPr id="12291" name="Line 279"/>
          <p:cNvSpPr>
            <a:spLocks noChangeShapeType="1"/>
          </p:cNvSpPr>
          <p:nvPr/>
        </p:nvSpPr>
        <p:spPr bwMode="auto">
          <a:xfrm>
            <a:off x="0" y="7620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lIns="96653" tIns="48326" rIns="96653" bIns="48326"/>
          <a:lstStyle/>
          <a:p>
            <a:endParaRPr lang="en-US" dirty="0"/>
          </a:p>
        </p:txBody>
      </p:sp>
      <p:graphicFrame>
        <p:nvGraphicFramePr>
          <p:cNvPr id="9" name="Content Placeholder 8" title="Nursing Home Areas for Improvement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2069290"/>
              </p:ext>
            </p:extLst>
          </p:nvPr>
        </p:nvGraphicFramePr>
        <p:xfrm>
          <a:off x="533400" y="1371600"/>
          <a:ext cx="8077200" cy="342900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8077200"/>
              </a:tblGrid>
              <a:tr h="1087244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u="none" strike="noStrike" kern="1200" dirty="0" smtClean="0">
                          <a:solidFill>
                            <a:srgbClr val="FF0000"/>
                          </a:solidFill>
                        </a:rPr>
                        <a:t>   12. Nonpunitive Response to Mistakes</a:t>
                      </a:r>
                    </a:p>
                  </a:txBody>
                  <a:tcPr marL="0" marR="0" marT="0" marB="0" anchor="ctr"/>
                </a:tc>
              </a:tr>
              <a:tr h="1338147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u="none" strike="noStrike" kern="1200" dirty="0" smtClean="0">
                          <a:solidFill>
                            <a:srgbClr val="FF0000"/>
                          </a:solidFill>
                        </a:rPr>
                        <a:t>  11. Staffing</a:t>
                      </a:r>
                    </a:p>
                  </a:txBody>
                  <a:tcPr marL="0" marR="0" marT="0" marB="0" anchor="ctr"/>
                </a:tc>
              </a:tr>
              <a:tr h="1003609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strike="noStrike" kern="1200" dirty="0" smtClean="0">
                          <a:solidFill>
                            <a:srgbClr val="FF0000"/>
                          </a:solidFill>
                        </a:rPr>
                        <a:t>  </a:t>
                      </a:r>
                      <a:r>
                        <a:rPr lang="en-US" sz="1800" b="1" u="none" strike="noStrike" kern="1200" dirty="0" smtClean="0">
                          <a:solidFill>
                            <a:srgbClr val="FF0000"/>
                          </a:solidFill>
                        </a:rPr>
                        <a:t>10. Communication Openness</a:t>
                      </a:r>
                      <a:endParaRPr lang="en-US" sz="1800" b="1" i="0" u="none" strike="noStrike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u="none" strike="noStrike" kern="1200" dirty="0" smtClean="0">
                        <a:solidFill>
                          <a:srgbClr val="FF0000"/>
                        </a:solidFill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graphicFrame>
        <p:nvGraphicFramePr>
          <p:cNvPr id="12312" name="Content Placeholder 5"/>
          <p:cNvGraphicFramePr>
            <a:graphicFrameLocks/>
          </p:cNvGraphicFramePr>
          <p:nvPr/>
        </p:nvGraphicFramePr>
        <p:xfrm>
          <a:off x="5410200" y="1219200"/>
          <a:ext cx="3040063" cy="381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492" name="Worksheet" r:id="rId5" imgW="3143402" imgH="4152900" progId="Excel.Sheet.8">
                  <p:embed/>
                </p:oleObj>
              </mc:Choice>
              <mc:Fallback>
                <p:oleObj name="Worksheet" r:id="rId5" imgW="3143402" imgH="4152900" progId="Excel.Sheet.8">
                  <p:embed/>
                  <p:pic>
                    <p:nvPicPr>
                      <p:cNvPr id="0" name="Content Placeholder 5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0" y="1219200"/>
                        <a:ext cx="3040063" cy="3810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3492" name="Picture 4" descr="illustration of person lifting weight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33800" y="4876800"/>
            <a:ext cx="1900237" cy="18185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chemeClr val="tx1"/>
                </a:solidFill>
              </a:rPr>
              <a:t>Overall Rating on Resident Safety</a:t>
            </a:r>
          </a:p>
        </p:txBody>
      </p:sp>
      <p:sp>
        <p:nvSpPr>
          <p:cNvPr id="13315" name="Line 6"/>
          <p:cNvSpPr>
            <a:spLocks noChangeShapeType="1"/>
          </p:cNvSpPr>
          <p:nvPr/>
        </p:nvSpPr>
        <p:spPr bwMode="auto">
          <a:xfrm>
            <a:off x="1447800" y="7620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lIns="96653" tIns="48326" rIns="96653" bIns="48326"/>
          <a:lstStyle/>
          <a:p>
            <a:endParaRPr lang="en-US" dirty="0"/>
          </a:p>
        </p:txBody>
      </p:sp>
      <p:graphicFrame>
        <p:nvGraphicFramePr>
          <p:cNvPr id="13316" name="Content Placeholder 6" title="Nursing Home Areas for Improvement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8487167"/>
              </p:ext>
            </p:extLst>
          </p:nvPr>
        </p:nvGraphicFramePr>
        <p:xfrm>
          <a:off x="1447800" y="1219200"/>
          <a:ext cx="7467600" cy="480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8" r:id="rId5" imgW="7468247" imgH="4804064" progId="Excel.Sheet.8">
                  <p:embed/>
                </p:oleObj>
              </mc:Choice>
              <mc:Fallback>
                <p:oleObj r:id="rId5" imgW="7468247" imgH="4804064" progId="Excel.Sheet.8">
                  <p:embed/>
                  <p:pic>
                    <p:nvPicPr>
                      <p:cNvPr id="0" name="Content Placeholder 6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1219200"/>
                        <a:ext cx="7467600" cy="4800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chemeClr val="tx1"/>
                </a:solidFill>
              </a:rPr>
              <a:t>Willingness to Recommend to Friends</a:t>
            </a:r>
          </a:p>
        </p:txBody>
      </p:sp>
      <p:sp>
        <p:nvSpPr>
          <p:cNvPr id="14339" name="Line 6"/>
          <p:cNvSpPr>
            <a:spLocks noChangeShapeType="1"/>
          </p:cNvSpPr>
          <p:nvPr/>
        </p:nvSpPr>
        <p:spPr bwMode="auto">
          <a:xfrm>
            <a:off x="1447800" y="7620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lIns="96653" tIns="48326" rIns="96653" bIns="48326"/>
          <a:lstStyle/>
          <a:p>
            <a:endParaRPr lang="en-US" dirty="0"/>
          </a:p>
        </p:txBody>
      </p:sp>
      <p:graphicFrame>
        <p:nvGraphicFramePr>
          <p:cNvPr id="14340" name="Content Placeholder 6" title="Willingness to Recommend to Friends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9525727"/>
              </p:ext>
            </p:extLst>
          </p:nvPr>
        </p:nvGraphicFramePr>
        <p:xfrm>
          <a:off x="1447800" y="1219200"/>
          <a:ext cx="7467600" cy="480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2" r:id="rId5" imgW="7468247" imgH="4804064" progId="Excel.Sheet.8">
                  <p:embed/>
                </p:oleObj>
              </mc:Choice>
              <mc:Fallback>
                <p:oleObj r:id="rId5" imgW="7468247" imgH="4804064" progId="Excel.Sheet.8">
                  <p:embed/>
                  <p:pic>
                    <p:nvPicPr>
                      <p:cNvPr id="0" name="Content Placeholder 6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1219200"/>
                        <a:ext cx="7467600" cy="4800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chemeClr val="tx1"/>
                </a:solidFill>
              </a:rPr>
              <a:t>Results by Nursing Home Characteristics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676400" y="1600200"/>
            <a:ext cx="7010400" cy="4525963"/>
          </a:xfrm>
        </p:spPr>
        <p:txBody>
          <a:bodyPr/>
          <a:lstStyle/>
          <a:p>
            <a:pPr marL="228600" indent="-228600" algn="l" defTabSz="571500">
              <a:spcBef>
                <a:spcPct val="0"/>
              </a:spcBef>
              <a:buClr>
                <a:schemeClr val="tx1"/>
              </a:buClr>
              <a:buSzPct val="60000"/>
              <a:buFont typeface="Wingdings" pitchFamily="2" charset="2"/>
              <a:buChar char="l"/>
              <a:tabLst>
                <a:tab pos="342900" algn="l"/>
              </a:tabLst>
            </a:pPr>
            <a:r>
              <a:rPr lang="en-US" sz="2200" i="1" dirty="0"/>
              <a:t>Smaller nursing homes (49 beds or fewer) scored highest on 10 out of 12 patient safety culture composites</a:t>
            </a:r>
          </a:p>
          <a:p>
            <a:pPr marL="228600" indent="-228600" algn="l" defTabSz="571500">
              <a:spcBef>
                <a:spcPct val="0"/>
              </a:spcBef>
              <a:buClr>
                <a:schemeClr val="tx1"/>
              </a:buClr>
              <a:buSzPct val="60000"/>
              <a:tabLst>
                <a:tab pos="342900" algn="l"/>
              </a:tabLst>
            </a:pPr>
            <a:endParaRPr lang="en-US" sz="2200" i="1" dirty="0"/>
          </a:p>
          <a:p>
            <a:pPr marL="228600" indent="-228600" algn="l" defTabSz="571500">
              <a:spcBef>
                <a:spcPct val="0"/>
              </a:spcBef>
              <a:buClr>
                <a:schemeClr val="tx1"/>
              </a:buClr>
              <a:buSzPct val="150000"/>
              <a:buFont typeface="Arial" charset="0"/>
              <a:buChar char="•"/>
              <a:tabLst>
                <a:tab pos="342900" algn="l"/>
              </a:tabLst>
            </a:pPr>
            <a:r>
              <a:rPr lang="en-US" sz="2200" i="1" dirty="0"/>
              <a:t>Nonprofit/government nursing homes had higher average percent positive scores than for profit nursing homes on all 12 patient safety culture composites.</a:t>
            </a:r>
          </a:p>
          <a:p>
            <a:pPr marL="228600" indent="-228600" algn="l" defTabSz="571500">
              <a:spcBef>
                <a:spcPct val="0"/>
              </a:spcBef>
              <a:buClr>
                <a:schemeClr val="tx1"/>
              </a:buClr>
              <a:buSzPct val="150000"/>
              <a:buFont typeface="Arial" charset="0"/>
              <a:buChar char="•"/>
              <a:tabLst>
                <a:tab pos="342900" algn="l"/>
              </a:tabLst>
            </a:pPr>
            <a:endParaRPr lang="en-US" sz="2200" i="1" dirty="0"/>
          </a:p>
          <a:p>
            <a:pPr marL="228600" indent="-228600" algn="l" defTabSz="571500">
              <a:spcBef>
                <a:spcPct val="0"/>
              </a:spcBef>
              <a:buClr>
                <a:schemeClr val="tx1"/>
              </a:buClr>
              <a:buSzPct val="150000"/>
              <a:buFont typeface="Arial" charset="0"/>
              <a:buChar char="•"/>
              <a:tabLst>
                <a:tab pos="342900" algn="l"/>
              </a:tabLst>
            </a:pPr>
            <a:r>
              <a:rPr lang="en-US" sz="2200" i="1" dirty="0"/>
              <a:t>Both smaller and nonprofit/government nursing homes were willing to recommend their nursing home to friends</a:t>
            </a:r>
          </a:p>
          <a:p>
            <a:pPr marL="228600" indent="-228600" algn="l" defTabSz="571500">
              <a:spcBef>
                <a:spcPct val="0"/>
              </a:spcBef>
              <a:buClr>
                <a:schemeClr val="tx1"/>
              </a:buClr>
              <a:buSzPct val="60000"/>
              <a:tabLst>
                <a:tab pos="342900" algn="l"/>
              </a:tabLst>
            </a:pPr>
            <a:endParaRPr lang="en-US" sz="2200" i="1" dirty="0"/>
          </a:p>
          <a:p>
            <a:pPr marL="1143000" lvl="2" defTabSz="571500">
              <a:spcBef>
                <a:spcPct val="0"/>
              </a:spcBef>
              <a:buClr>
                <a:schemeClr val="tx1"/>
              </a:buClr>
              <a:buSzPct val="60000"/>
              <a:tabLst>
                <a:tab pos="342900" algn="l"/>
              </a:tabLst>
            </a:pPr>
            <a:r>
              <a:rPr lang="en-US" sz="2200" i="1" dirty="0"/>
              <a:t>- 1-49 beds (88%) vs. 100-199 beds (74%) </a:t>
            </a:r>
          </a:p>
          <a:p>
            <a:pPr marL="1143000" lvl="2" defTabSz="571500">
              <a:spcBef>
                <a:spcPct val="0"/>
              </a:spcBef>
              <a:buClr>
                <a:schemeClr val="tx1"/>
              </a:buClr>
              <a:buSzPct val="60000"/>
              <a:tabLst>
                <a:tab pos="342900" algn="l"/>
              </a:tabLst>
            </a:pPr>
            <a:endParaRPr lang="en-US" sz="2200" i="1" dirty="0"/>
          </a:p>
          <a:p>
            <a:pPr marL="1143000" lvl="2" defTabSz="571500">
              <a:spcBef>
                <a:spcPct val="0"/>
              </a:spcBef>
              <a:buClr>
                <a:schemeClr val="tx1"/>
              </a:buClr>
              <a:buSzPct val="60000"/>
              <a:tabLst>
                <a:tab pos="342900" algn="l"/>
              </a:tabLst>
            </a:pPr>
            <a:r>
              <a:rPr lang="en-US" sz="2200" i="1" dirty="0"/>
              <a:t>- Nonprofit/</a:t>
            </a:r>
            <a:r>
              <a:rPr lang="en-US" sz="2200" i="1" dirty="0" err="1"/>
              <a:t>gov</a:t>
            </a:r>
            <a:r>
              <a:rPr lang="en-US" sz="2200" i="1" dirty="0"/>
              <a:t> (80%) vs. Profit (72%)</a:t>
            </a:r>
          </a:p>
          <a:p>
            <a:pPr algn="l"/>
            <a:endParaRPr lang="en-US" dirty="0"/>
          </a:p>
        </p:txBody>
      </p:sp>
      <p:sp>
        <p:nvSpPr>
          <p:cNvPr id="15363" name="Line 4"/>
          <p:cNvSpPr>
            <a:spLocks noChangeShapeType="1"/>
          </p:cNvSpPr>
          <p:nvPr/>
        </p:nvSpPr>
        <p:spPr bwMode="auto">
          <a:xfrm>
            <a:off x="1447800" y="7620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lIns="96653" tIns="48326" rIns="96653" bIns="48326"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chemeClr val="tx1"/>
                </a:solidFill>
              </a:rPr>
              <a:t>Results by Job Title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52600" y="1143000"/>
            <a:ext cx="6934200" cy="4983163"/>
          </a:xfrm>
        </p:spPr>
        <p:txBody>
          <a:bodyPr/>
          <a:lstStyle/>
          <a:p>
            <a:pPr marL="228600" indent="-228600" defTabSz="571500"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  <a:tabLst>
                <a:tab pos="342900" algn="l"/>
                <a:tab pos="635000" algn="l"/>
              </a:tabLst>
              <a:defRPr/>
            </a:pPr>
            <a:r>
              <a:rPr lang="en-US" sz="2400" b="0" i="1" dirty="0"/>
              <a:t>Administrators/Managers and Physicians scored highest on all patient safety culture composites. </a:t>
            </a:r>
          </a:p>
          <a:p>
            <a:pPr marL="228600" indent="-228600" defTabSz="571500">
              <a:spcBef>
                <a:spcPct val="0"/>
              </a:spcBef>
              <a:buClr>
                <a:schemeClr val="tx1"/>
              </a:buClr>
              <a:buSzPct val="50000"/>
              <a:tabLst>
                <a:tab pos="342900" algn="l"/>
                <a:tab pos="635000" algn="l"/>
              </a:tabLst>
              <a:defRPr/>
            </a:pPr>
            <a:endParaRPr lang="en-US" sz="2400" b="0" i="1" dirty="0"/>
          </a:p>
          <a:p>
            <a:pPr marL="228600" indent="-228600" defTabSz="571500"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  <a:tabLst>
                <a:tab pos="342900" algn="l"/>
                <a:tab pos="635000" algn="l"/>
              </a:tabLst>
              <a:defRPr/>
            </a:pPr>
            <a:r>
              <a:rPr lang="en-US" sz="2400" b="0" i="1" dirty="0"/>
              <a:t>Nursing Assistants/Aides had the lowest scores</a:t>
            </a:r>
          </a:p>
          <a:p>
            <a:pPr marL="342900" lvl="1" defTabSz="571500">
              <a:spcBef>
                <a:spcPct val="0"/>
              </a:spcBef>
              <a:buClr>
                <a:schemeClr val="tx1"/>
              </a:buClr>
              <a:buSzPct val="50000"/>
              <a:tabLst>
                <a:tab pos="342900" algn="l"/>
                <a:tab pos="635000" algn="l"/>
              </a:tabLst>
              <a:defRPr/>
            </a:pPr>
            <a:endParaRPr lang="en-US" sz="2400" b="0" i="1" dirty="0"/>
          </a:p>
          <a:p>
            <a:pPr marL="0" lvl="1" defTabSz="571500">
              <a:spcBef>
                <a:spcPct val="0"/>
              </a:spcBef>
              <a:buClr>
                <a:schemeClr val="tx1"/>
              </a:buClr>
              <a:buSzPct val="120000"/>
              <a:buFont typeface="Arial" pitchFamily="34" charset="0"/>
              <a:buChar char="•"/>
              <a:tabLst>
                <a:tab pos="342900" algn="l"/>
                <a:tab pos="635000" algn="l"/>
              </a:tabLst>
              <a:defRPr/>
            </a:pPr>
            <a:r>
              <a:rPr lang="en-US" sz="2400" b="0" i="1" dirty="0"/>
              <a:t> Overall Rating on Resident Safety (</a:t>
            </a:r>
            <a:r>
              <a:rPr lang="en-US" sz="2400" b="0" dirty="0"/>
              <a:t>% “Excellent” or   </a:t>
            </a:r>
          </a:p>
          <a:p>
            <a:pPr marL="0" lvl="1" defTabSz="571500">
              <a:spcBef>
                <a:spcPct val="0"/>
              </a:spcBef>
              <a:buClr>
                <a:schemeClr val="tx1"/>
              </a:buClr>
              <a:buSzPct val="120000"/>
              <a:tabLst>
                <a:tab pos="342900" algn="l"/>
                <a:tab pos="635000" algn="l"/>
              </a:tabLst>
              <a:defRPr/>
            </a:pPr>
            <a:r>
              <a:rPr lang="en-US" sz="2400" b="0" dirty="0"/>
              <a:t>   “Very good”)</a:t>
            </a:r>
            <a:r>
              <a:rPr lang="en-US" sz="2000" b="0" dirty="0"/>
              <a:t>	    </a:t>
            </a:r>
          </a:p>
          <a:p>
            <a:pPr marL="0" lvl="1" defTabSz="571500">
              <a:spcBef>
                <a:spcPct val="0"/>
              </a:spcBef>
              <a:buClr>
                <a:schemeClr val="tx1"/>
              </a:buClr>
              <a:buSzPct val="120000"/>
              <a:tabLst>
                <a:tab pos="342900" algn="l"/>
                <a:tab pos="635000" algn="l"/>
              </a:tabLst>
              <a:defRPr/>
            </a:pPr>
            <a:r>
              <a:rPr lang="en-US" sz="2000" b="0" dirty="0"/>
              <a:t>		- Administrators/Managers and Physicians 81% </a:t>
            </a:r>
          </a:p>
          <a:p>
            <a:pPr marL="342900" lvl="1" defTabSz="571500">
              <a:spcBef>
                <a:spcPct val="0"/>
              </a:spcBef>
              <a:buClr>
                <a:schemeClr val="tx1"/>
              </a:buClr>
              <a:buSzPct val="50000"/>
              <a:tabLst>
                <a:tab pos="342900" algn="l"/>
                <a:tab pos="635000" algn="l"/>
              </a:tabLst>
              <a:defRPr/>
            </a:pPr>
            <a:r>
              <a:rPr lang="en-US" sz="2000" b="0" dirty="0"/>
              <a:t>    - Nursing Assistants/Aides 56%</a:t>
            </a:r>
          </a:p>
          <a:p>
            <a:pPr marL="228600" indent="-228600" defTabSz="571500"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  <a:tabLst>
                <a:tab pos="342900" algn="l"/>
                <a:tab pos="635000" algn="l"/>
              </a:tabLst>
              <a:defRPr/>
            </a:pPr>
            <a:endParaRPr lang="en-US" sz="2000" b="0" dirty="0"/>
          </a:p>
          <a:p>
            <a:pPr marL="228600" indent="-228600" defTabSz="571500"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  <a:tabLst>
                <a:tab pos="342900" algn="l"/>
                <a:tab pos="635000" algn="l"/>
              </a:tabLst>
              <a:defRPr/>
            </a:pPr>
            <a:r>
              <a:rPr lang="en-US" sz="2400" b="0" i="1" dirty="0"/>
              <a:t>Willingness to Recommend this Nursing Home to Friends </a:t>
            </a:r>
          </a:p>
          <a:p>
            <a:pPr marL="342900" lvl="1" defTabSz="571500">
              <a:spcBef>
                <a:spcPct val="0"/>
              </a:spcBef>
              <a:buClr>
                <a:schemeClr val="tx1"/>
              </a:buClr>
              <a:buSzPct val="50000"/>
              <a:tabLst>
                <a:tab pos="342900" algn="l"/>
                <a:tab pos="635000" algn="l"/>
              </a:tabLst>
              <a:defRPr/>
            </a:pPr>
            <a:r>
              <a:rPr lang="en-US" sz="2000" b="0" dirty="0"/>
              <a:t>	- Administrators/Managers and Physicians 93% </a:t>
            </a:r>
          </a:p>
          <a:p>
            <a:pPr marL="342900" lvl="1" defTabSz="571500">
              <a:spcBef>
                <a:spcPct val="0"/>
              </a:spcBef>
              <a:buClr>
                <a:schemeClr val="tx1"/>
              </a:buClr>
              <a:buSzPct val="50000"/>
              <a:tabLst>
                <a:tab pos="342900" algn="l"/>
                <a:tab pos="635000" algn="l"/>
              </a:tabLst>
              <a:defRPr/>
            </a:pPr>
            <a:r>
              <a:rPr lang="en-US" sz="2000" b="0" dirty="0"/>
              <a:t>    - Nursing Assistants/Aides 72%</a:t>
            </a:r>
          </a:p>
          <a:p>
            <a:endParaRPr lang="en-US" b="0" dirty="0"/>
          </a:p>
        </p:txBody>
      </p:sp>
      <p:sp>
        <p:nvSpPr>
          <p:cNvPr id="16387" name="Line 3"/>
          <p:cNvSpPr>
            <a:spLocks noChangeShapeType="1"/>
          </p:cNvSpPr>
          <p:nvPr/>
        </p:nvSpPr>
        <p:spPr bwMode="auto">
          <a:xfrm>
            <a:off x="1447800" y="7620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lIns="96653" tIns="48326" rIns="96653" bIns="48326"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chemeClr val="tx1"/>
                </a:solidFill>
              </a:rPr>
              <a:t>Other Respondent Characteristics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676400" y="1600200"/>
            <a:ext cx="7010400" cy="4525963"/>
          </a:xfrm>
        </p:spPr>
        <p:txBody>
          <a:bodyPr/>
          <a:lstStyle/>
          <a:p>
            <a:pPr marL="457200" lvl="2" defTabSz="571500">
              <a:spcBef>
                <a:spcPct val="0"/>
              </a:spcBef>
              <a:buClr>
                <a:schemeClr val="tx1"/>
              </a:buClr>
              <a:buSzPct val="150000"/>
              <a:buFont typeface="Arial" pitchFamily="34" charset="0"/>
              <a:buChar char="•"/>
              <a:tabLst>
                <a:tab pos="342900" algn="l"/>
                <a:tab pos="635000" algn="l"/>
              </a:tabLst>
              <a:defRPr/>
            </a:pPr>
            <a:endParaRPr lang="en-US" sz="2400" b="0" dirty="0"/>
          </a:p>
          <a:p>
            <a:pPr marL="457200" lvl="2" defTabSz="571500">
              <a:spcBef>
                <a:spcPct val="0"/>
              </a:spcBef>
              <a:buClr>
                <a:schemeClr val="tx1"/>
              </a:buClr>
              <a:buSzPct val="150000"/>
              <a:buFont typeface="Arial" pitchFamily="34" charset="0"/>
              <a:buChar char="•"/>
              <a:tabLst>
                <a:tab pos="342900" algn="l"/>
                <a:tab pos="635000" algn="l"/>
              </a:tabLst>
              <a:defRPr/>
            </a:pPr>
            <a:r>
              <a:rPr lang="en-US" sz="2400" b="0" dirty="0"/>
              <a:t>Higher scores on 11 of the 12 composites  </a:t>
            </a:r>
          </a:p>
          <a:p>
            <a:pPr marL="457200" lvl="2" defTabSz="571500">
              <a:spcBef>
                <a:spcPct val="0"/>
              </a:spcBef>
              <a:buClr>
                <a:schemeClr val="tx1"/>
              </a:buClr>
              <a:buSzPct val="150000"/>
              <a:tabLst>
                <a:tab pos="342900" algn="l"/>
                <a:tab pos="635000" algn="l"/>
              </a:tabLst>
              <a:defRPr/>
            </a:pPr>
            <a:r>
              <a:rPr lang="en-US" sz="2400" b="0" dirty="0"/>
              <a:t>   reported for respondents that:</a:t>
            </a:r>
          </a:p>
          <a:p>
            <a:pPr marL="457200" lvl="2" defTabSz="571500">
              <a:spcBef>
                <a:spcPct val="0"/>
              </a:spcBef>
              <a:buClr>
                <a:schemeClr val="tx1"/>
              </a:buClr>
              <a:buSzPct val="150000"/>
              <a:tabLst>
                <a:tab pos="342900" algn="l"/>
                <a:tab pos="635000" algn="l"/>
              </a:tabLst>
              <a:defRPr/>
            </a:pPr>
            <a:endParaRPr lang="en-US" sz="1000" b="0" dirty="0"/>
          </a:p>
          <a:p>
            <a:pPr marL="1371600" lvl="5" defTabSz="571500">
              <a:spcBef>
                <a:spcPct val="0"/>
              </a:spcBef>
              <a:buClr>
                <a:schemeClr val="tx1"/>
              </a:buClr>
              <a:buSzPct val="120000"/>
              <a:tabLst>
                <a:tab pos="342900" algn="l"/>
                <a:tab pos="635000" algn="l"/>
              </a:tabLst>
              <a:defRPr/>
            </a:pPr>
            <a:r>
              <a:rPr lang="en-US" sz="2400" b="0" dirty="0"/>
              <a:t> - Work day shifts</a:t>
            </a:r>
          </a:p>
          <a:p>
            <a:pPr marL="1371600" lvl="5" defTabSz="571500">
              <a:spcBef>
                <a:spcPct val="0"/>
              </a:spcBef>
              <a:buClr>
                <a:schemeClr val="tx1"/>
              </a:buClr>
              <a:buSzPct val="120000"/>
              <a:tabLst>
                <a:tab pos="342900" algn="l"/>
                <a:tab pos="635000" algn="l"/>
              </a:tabLst>
              <a:defRPr/>
            </a:pPr>
            <a:r>
              <a:rPr lang="en-US" sz="2400" b="0" dirty="0"/>
              <a:t> - Have no interaction with residents</a:t>
            </a:r>
          </a:p>
          <a:p>
            <a:pPr marL="0" lvl="1" defTabSz="571500">
              <a:spcBef>
                <a:spcPct val="0"/>
              </a:spcBef>
              <a:buClr>
                <a:schemeClr val="tx1"/>
              </a:buClr>
              <a:buSzPct val="150000"/>
              <a:tabLst>
                <a:tab pos="342900" algn="l"/>
                <a:tab pos="635000" algn="l"/>
              </a:tabLst>
              <a:defRPr/>
            </a:pPr>
            <a:r>
              <a:rPr lang="en-US" sz="2400" b="0" dirty="0"/>
              <a:t> </a:t>
            </a:r>
          </a:p>
          <a:p>
            <a:pPr marL="0" lvl="1" defTabSz="571500">
              <a:spcBef>
                <a:spcPct val="0"/>
              </a:spcBef>
              <a:buClr>
                <a:schemeClr val="tx1"/>
              </a:buClr>
              <a:buSzPct val="150000"/>
              <a:tabLst>
                <a:tab pos="342900" algn="l"/>
                <a:tab pos="635000" algn="l"/>
              </a:tabLst>
              <a:defRPr/>
            </a:pPr>
            <a:endParaRPr lang="en-US" sz="2400" b="0" dirty="0"/>
          </a:p>
          <a:p>
            <a:pPr marL="457200" lvl="2" defTabSz="571500">
              <a:spcBef>
                <a:spcPct val="0"/>
              </a:spcBef>
              <a:buClr>
                <a:schemeClr val="tx1"/>
              </a:buClr>
              <a:buSzPct val="150000"/>
              <a:buFont typeface="Arial" pitchFamily="34" charset="0"/>
              <a:buChar char="•"/>
              <a:tabLst>
                <a:tab pos="342900" algn="l"/>
                <a:tab pos="635000" algn="l"/>
              </a:tabLst>
              <a:defRPr/>
            </a:pPr>
            <a:r>
              <a:rPr lang="en-US" sz="2400" b="0" dirty="0"/>
              <a:t>There was a 14% difference on Overall Rating on   </a:t>
            </a:r>
          </a:p>
          <a:p>
            <a:pPr marL="457200" lvl="2" defTabSz="571500">
              <a:spcBef>
                <a:spcPct val="0"/>
              </a:spcBef>
              <a:buClr>
                <a:schemeClr val="tx1"/>
              </a:buClr>
              <a:buSzPct val="150000"/>
              <a:tabLst>
                <a:tab pos="342900" algn="l"/>
                <a:tab pos="635000" algn="l"/>
              </a:tabLst>
              <a:defRPr/>
            </a:pPr>
            <a:r>
              <a:rPr lang="en-US" sz="2400" b="0" dirty="0"/>
              <a:t>  Resident Safety by shift </a:t>
            </a:r>
          </a:p>
          <a:p>
            <a:pPr marL="457200" lvl="2" defTabSz="571500">
              <a:spcBef>
                <a:spcPct val="0"/>
              </a:spcBef>
              <a:buClr>
                <a:schemeClr val="tx1"/>
              </a:buClr>
              <a:buSzPct val="150000"/>
              <a:tabLst>
                <a:tab pos="342900" algn="l"/>
                <a:tab pos="635000" algn="l"/>
              </a:tabLst>
              <a:defRPr/>
            </a:pPr>
            <a:endParaRPr lang="en-US" sz="1000" b="0" dirty="0"/>
          </a:p>
          <a:p>
            <a:pPr marL="914400" lvl="3" defTabSz="571500">
              <a:spcBef>
                <a:spcPct val="0"/>
              </a:spcBef>
              <a:buClr>
                <a:schemeClr val="tx1"/>
              </a:buClr>
              <a:buSzPct val="150000"/>
              <a:tabLst>
                <a:tab pos="342900" algn="l"/>
                <a:tab pos="635000" algn="l"/>
              </a:tabLst>
              <a:defRPr/>
            </a:pPr>
            <a:r>
              <a:rPr lang="en-US" sz="2400" b="0" dirty="0"/>
              <a:t>     - Day shift (65%) vs. Nights (51%)</a:t>
            </a:r>
          </a:p>
          <a:p>
            <a:pPr algn="l"/>
            <a:endParaRPr lang="en-US" b="0" dirty="0"/>
          </a:p>
        </p:txBody>
      </p:sp>
      <p:sp>
        <p:nvSpPr>
          <p:cNvPr id="17411" name="Line 3"/>
          <p:cNvSpPr>
            <a:spLocks noChangeShapeType="1"/>
          </p:cNvSpPr>
          <p:nvPr/>
        </p:nvSpPr>
        <p:spPr bwMode="auto">
          <a:xfrm>
            <a:off x="1447800" y="7620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lIns="96653" tIns="48326" rIns="96653" bIns="48326"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chemeClr val="tx1"/>
                </a:solidFill>
              </a:rPr>
              <a:t>Future Plans for Surveys on Safety Culture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52600" y="1600200"/>
            <a:ext cx="6934200" cy="4525963"/>
          </a:xfrm>
        </p:spPr>
        <p:txBody>
          <a:bodyPr/>
          <a:lstStyle/>
          <a:p>
            <a:pPr marL="914400" lvl="3" indent="-457200" defTabSz="57150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150000"/>
              <a:buFont typeface="Arial" pitchFamily="34" charset="0"/>
              <a:buChar char="•"/>
              <a:tabLst>
                <a:tab pos="342900" algn="l"/>
                <a:tab pos="635000" algn="l"/>
              </a:tabLst>
              <a:defRPr/>
            </a:pPr>
            <a:r>
              <a:rPr lang="en-US" sz="2800" b="0" i="1" dirty="0"/>
              <a:t>Medical Office Survey on Patient Safety </a:t>
            </a:r>
            <a:r>
              <a:rPr lang="en-US" sz="2800" b="0" dirty="0"/>
              <a:t>Culture Data Submission is now open </a:t>
            </a:r>
          </a:p>
          <a:p>
            <a:pPr marL="1828800" lvl="5" indent="-457200" defTabSz="57150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150000"/>
              <a:tabLst>
                <a:tab pos="342900" algn="l"/>
                <a:tab pos="635000" algn="l"/>
              </a:tabLst>
              <a:defRPr/>
            </a:pPr>
            <a:r>
              <a:rPr lang="en-US" sz="2400" b="0" dirty="0">
                <a:solidFill>
                  <a:srgbClr val="FF0000"/>
                </a:solidFill>
                <a:cs typeface="Times New Roman" pitchFamily="18" charset="0"/>
              </a:rPr>
              <a:t>(September 15 – October 15)</a:t>
            </a:r>
            <a:endParaRPr lang="en-US" sz="1600" b="0" dirty="0">
              <a:solidFill>
                <a:srgbClr val="FF0000"/>
              </a:solidFill>
              <a:cs typeface="Times New Roman" pitchFamily="18" charset="0"/>
            </a:endParaRPr>
          </a:p>
          <a:p>
            <a:pPr marL="914400" lvl="3" indent="-457200" defTabSz="57150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150000"/>
              <a:buFont typeface="Arial" pitchFamily="34" charset="0"/>
              <a:buChar char="•"/>
              <a:tabLst>
                <a:tab pos="342900" algn="l"/>
                <a:tab pos="635000" algn="l"/>
              </a:tabLst>
              <a:defRPr/>
            </a:pPr>
            <a:r>
              <a:rPr lang="en-US" sz="2800" b="0" dirty="0">
                <a:cs typeface="Times New Roman" pitchFamily="18" charset="0"/>
              </a:rPr>
              <a:t>Pilot Test of </a:t>
            </a:r>
            <a:r>
              <a:rPr lang="en-US" sz="2800" b="0" i="1" dirty="0">
                <a:cs typeface="Times New Roman" pitchFamily="18" charset="0"/>
              </a:rPr>
              <a:t>Pharmacy Survey on Patient Safety Culture</a:t>
            </a:r>
            <a:r>
              <a:rPr lang="en-US" sz="2800" b="0" dirty="0">
                <a:cs typeface="Times New Roman" pitchFamily="18" charset="0"/>
              </a:rPr>
              <a:t> &amp; release in Summer 2012</a:t>
            </a:r>
            <a:endParaRPr lang="en-US" sz="1600" b="0" dirty="0">
              <a:cs typeface="Times New Roman" pitchFamily="18" charset="0"/>
            </a:endParaRPr>
          </a:p>
          <a:p>
            <a:pPr marL="914400" lvl="3" indent="-457200" defTabSz="57150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150000"/>
              <a:buFont typeface="Arial" pitchFamily="34" charset="0"/>
              <a:buChar char="•"/>
              <a:tabLst>
                <a:tab pos="342900" algn="l"/>
                <a:tab pos="635000" algn="l"/>
              </a:tabLst>
              <a:defRPr/>
            </a:pPr>
            <a:r>
              <a:rPr lang="en-US" sz="2800" b="0" dirty="0">
                <a:cs typeface="Times New Roman" pitchFamily="18" charset="0"/>
              </a:rPr>
              <a:t>Free ongoing technical assistance </a:t>
            </a:r>
          </a:p>
          <a:p>
            <a:endParaRPr lang="en-US" b="0" dirty="0"/>
          </a:p>
        </p:txBody>
      </p:sp>
      <p:sp>
        <p:nvSpPr>
          <p:cNvPr id="17411" name="Line 3"/>
          <p:cNvSpPr>
            <a:spLocks noChangeShapeType="1"/>
          </p:cNvSpPr>
          <p:nvPr/>
        </p:nvSpPr>
        <p:spPr bwMode="auto">
          <a:xfrm>
            <a:off x="1447800" y="7620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lIns="96653" tIns="48326" rIns="96653" bIns="48326"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z="2800" dirty="0" smtClean="0">
                <a:solidFill>
                  <a:schemeClr val="tx1"/>
                </a:solidFill>
              </a:rPr>
              <a:t>For Assistance or Questions</a:t>
            </a:r>
          </a:p>
        </p:txBody>
      </p:sp>
      <p:sp>
        <p:nvSpPr>
          <p:cNvPr id="18435" name="Text Box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676400" y="914400"/>
            <a:ext cx="7086600" cy="5410200"/>
          </a:xfrm>
          <a:noFill/>
          <a:ln>
            <a:miter lim="800000"/>
            <a:headEnd/>
            <a:tailEnd/>
          </a:ln>
        </p:spPr>
        <p:txBody>
          <a:bodyPr vert="horz" wrap="square" lIns="0" tIns="45712" rIns="0" bIns="45712" numCol="1" anchor="t" anchorCtr="0" compatLnSpc="1">
            <a:prstTxWarp prst="textNoShape">
              <a:avLst/>
            </a:prstTxWarp>
          </a:bodyPr>
          <a:lstStyle/>
          <a:p>
            <a:pPr marL="228600" indent="-228600" algn="l" defTabSz="571500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tabLst>
                <a:tab pos="457200" algn="l"/>
              </a:tabLst>
            </a:pPr>
            <a:endParaRPr lang="en-US" sz="2800" b="0" u="sng" dirty="0" smtClean="0"/>
          </a:p>
          <a:p>
            <a:pPr marL="228600" indent="-228600" algn="l" defTabSz="571500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tabLst>
                <a:tab pos="457200" algn="l"/>
              </a:tabLst>
            </a:pPr>
            <a:endParaRPr lang="en-US" sz="2800" b="0" u="sng" dirty="0" smtClean="0"/>
          </a:p>
          <a:p>
            <a:pPr marL="228600" indent="-228600" algn="l" defTabSz="571500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tabLst>
                <a:tab pos="457200" algn="l"/>
              </a:tabLst>
            </a:pPr>
            <a:endParaRPr lang="en-US" sz="2800" b="0" u="sng" dirty="0" smtClean="0"/>
          </a:p>
          <a:p>
            <a:pPr marL="228600" indent="-228600" defTabSz="571500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tabLst>
                <a:tab pos="457200" algn="l"/>
              </a:tabLst>
            </a:pPr>
            <a:r>
              <a:rPr lang="en-US" sz="2800" b="0" u="sng" dirty="0" smtClean="0">
                <a:hlinkClick r:id="rId3"/>
              </a:rPr>
              <a:t>DatabasesOnSafetyCulture@ahrq.hhs.gov</a:t>
            </a:r>
            <a:endParaRPr lang="en-US" sz="2800" b="0" u="sng" dirty="0" smtClean="0"/>
          </a:p>
          <a:p>
            <a:pPr marL="228600" indent="-228600" defTabSz="571500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tabLst>
                <a:tab pos="457200" algn="l"/>
              </a:tabLst>
            </a:pPr>
            <a:endParaRPr lang="en-US" sz="2800" b="0" u="sng" dirty="0" smtClean="0"/>
          </a:p>
          <a:p>
            <a:pPr marL="228600" indent="-228600" defTabSz="571500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tabLst>
                <a:tab pos="457200" algn="l"/>
              </a:tabLst>
            </a:pPr>
            <a:r>
              <a:rPr lang="en-US" sz="2800" b="0" u="sng" dirty="0" smtClean="0">
                <a:hlinkClick r:id="rId4"/>
              </a:rPr>
              <a:t>SafetyCultureSurveys@ahrq.hhs.gov</a:t>
            </a:r>
            <a:endParaRPr lang="en-US" sz="2800" b="0" u="sng" dirty="0" smtClean="0"/>
          </a:p>
          <a:p>
            <a:pPr marL="228600" indent="-228600" defTabSz="571500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tabLst>
                <a:tab pos="457200" algn="l"/>
              </a:tabLst>
            </a:pPr>
            <a:endParaRPr lang="en-US" sz="2800" b="0" u="sng" dirty="0" smtClean="0"/>
          </a:p>
          <a:p>
            <a:pPr marL="228600" indent="-228600" defTabSz="571500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tabLst>
                <a:tab pos="457200" algn="l"/>
              </a:tabLst>
            </a:pPr>
            <a:endParaRPr lang="en-US" sz="2800" b="0" u="sng" dirty="0" smtClean="0"/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447800" y="7620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lIns="96653" tIns="48326" rIns="96653" bIns="48326"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z="2800" dirty="0" smtClean="0">
                <a:solidFill>
                  <a:schemeClr val="tx1"/>
                </a:solidFill>
              </a:rPr>
              <a:t>Objectives</a:t>
            </a:r>
          </a:p>
        </p:txBody>
      </p:sp>
      <p:sp>
        <p:nvSpPr>
          <p:cNvPr id="4099" name="Text Box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600200" y="990600"/>
            <a:ext cx="7315200" cy="5181600"/>
          </a:xfrm>
          <a:noFill/>
          <a:ln>
            <a:miter lim="800000"/>
            <a:headEnd/>
            <a:tailEnd/>
          </a:ln>
        </p:spPr>
        <p:txBody>
          <a:bodyPr vert="horz" wrap="square" lIns="0" tIns="45712" rIns="0" bIns="45712" numCol="1" anchor="t" anchorCtr="0" compatLnSpc="1">
            <a:prstTxWarp prst="textNoShape">
              <a:avLst/>
            </a:prstTxWarp>
          </a:bodyPr>
          <a:lstStyle/>
          <a:p>
            <a:pPr marL="228600" indent="-228600" algn="l" defTabSz="114300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b="0" dirty="0" smtClean="0"/>
              <a:t>Describe survey domains and development process.</a:t>
            </a:r>
          </a:p>
          <a:p>
            <a:pPr marL="228600" indent="-228600" algn="l" defTabSz="114300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b="0" dirty="0" smtClean="0"/>
              <a:t>Present comparative data from 200+ nursing homes.</a:t>
            </a: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1447800" y="7620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lIns="96653" tIns="48326" rIns="96653" bIns="48326"/>
          <a:lstStyle/>
          <a:p>
            <a:endParaRPr lang="en-US" dirty="0"/>
          </a:p>
        </p:txBody>
      </p:sp>
      <p:pic>
        <p:nvPicPr>
          <p:cNvPr id="4101" name="Picture 5" descr="Image of doctor and elderly patien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3200400"/>
            <a:ext cx="3276600" cy="218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>
          <a:xfrm>
            <a:off x="1516063" y="152400"/>
            <a:ext cx="7475537" cy="619125"/>
          </a:xfrm>
          <a:noFill/>
        </p:spPr>
        <p:txBody>
          <a:bodyPr/>
          <a:lstStyle/>
          <a:p>
            <a:r>
              <a:rPr lang="en-US" sz="2800" dirty="0" smtClean="0">
                <a:solidFill>
                  <a:schemeClr val="tx1"/>
                </a:solidFill>
              </a:rPr>
              <a:t>Background</a:t>
            </a:r>
          </a:p>
        </p:txBody>
      </p:sp>
      <p:sp>
        <p:nvSpPr>
          <p:cNvPr id="5123" name="Text Box 36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600200" y="762000"/>
            <a:ext cx="7391400" cy="5638800"/>
          </a:xfrm>
          <a:noFill/>
          <a:ln>
            <a:miter lim="800000"/>
            <a:headEnd/>
            <a:tailEnd/>
          </a:ln>
        </p:spPr>
        <p:txBody>
          <a:bodyPr vert="horz" wrap="square" lIns="0" tIns="45712" rIns="0" bIns="45712" numCol="1" anchor="t" anchorCtr="0" compatLnSpc="1">
            <a:prstTxWarp prst="textNoShape">
              <a:avLst/>
            </a:prstTxWarp>
          </a:bodyPr>
          <a:lstStyle/>
          <a:p>
            <a:pPr marL="228600" indent="-228600" algn="l" defTabSz="114300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b="0" dirty="0" smtClean="0"/>
              <a:t>Nursing Home Survey on Patient Safety Culture           (NH-SOPS)</a:t>
            </a:r>
          </a:p>
          <a:p>
            <a:pPr marL="228600" indent="-228600" algn="l" defTabSz="114300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b="0" dirty="0" smtClean="0"/>
              <a:t>Sponsored by AHRQ; developed by Westat </a:t>
            </a:r>
          </a:p>
          <a:p>
            <a:pPr marL="228600" indent="-228600" algn="l" defTabSz="114300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400" b="0" dirty="0" smtClean="0"/>
              <a:t>Survey development process:</a:t>
            </a:r>
          </a:p>
          <a:p>
            <a:pPr marL="228600" indent="-228600" algn="l" defTabSz="114300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</a:pPr>
            <a:endParaRPr lang="en-US" sz="2400" b="0" dirty="0" smtClean="0"/>
          </a:p>
          <a:p>
            <a:pPr marL="914400" lvl="1" indent="-342900" defTabSz="114300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Tx/>
              <a:buFont typeface="Wingdings" pitchFamily="2" charset="2"/>
              <a:buChar char="Ø"/>
            </a:pPr>
            <a:r>
              <a:rPr lang="en-US" sz="2400" b="0" dirty="0" smtClean="0"/>
              <a:t>Reviewed literature &amp; existing surveys</a:t>
            </a:r>
          </a:p>
          <a:p>
            <a:pPr marL="914400" lvl="1" indent="-342900" defTabSz="114300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Tx/>
              <a:buFont typeface="Wingdings" pitchFamily="2" charset="2"/>
              <a:buChar char="Ø"/>
            </a:pPr>
            <a:r>
              <a:rPr lang="en-US" sz="2400" b="0" dirty="0" smtClean="0"/>
              <a:t>Interviewed nursing home staff</a:t>
            </a:r>
          </a:p>
          <a:p>
            <a:pPr marL="914400" lvl="1" indent="-342900" defTabSz="114300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Tx/>
              <a:buFont typeface="Wingdings" pitchFamily="2" charset="2"/>
              <a:buChar char="Ø"/>
            </a:pPr>
            <a:r>
              <a:rPr lang="en-US" sz="2400" b="0" dirty="0" smtClean="0"/>
              <a:t>Identified key areas of safety culture </a:t>
            </a:r>
          </a:p>
          <a:p>
            <a:pPr marL="914400" lvl="1" indent="-342900" defTabSz="114300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Tx/>
              <a:buFont typeface="Wingdings" pitchFamily="2" charset="2"/>
              <a:buChar char="Ø"/>
            </a:pPr>
            <a:r>
              <a:rPr lang="en-US" sz="2400" b="0" dirty="0" smtClean="0"/>
              <a:t>Developed &amp; pretested survey items </a:t>
            </a:r>
          </a:p>
          <a:p>
            <a:pPr marL="914400" lvl="1" indent="-342900" defTabSz="114300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Tx/>
              <a:buFont typeface="Wingdings" pitchFamily="2" charset="2"/>
              <a:buChar char="Ø"/>
            </a:pPr>
            <a:r>
              <a:rPr lang="en-US" sz="2400" b="0" dirty="0" smtClean="0"/>
              <a:t>Obtained input from researchers &amp; stakeholders</a:t>
            </a:r>
          </a:p>
          <a:p>
            <a:pPr marL="914400" lvl="1" indent="-342900" defTabSz="114300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Tx/>
              <a:buFont typeface="Wingdings" pitchFamily="2" charset="2"/>
              <a:buChar char="Ø"/>
            </a:pPr>
            <a:r>
              <a:rPr lang="en-US" sz="2400" b="0" dirty="0" smtClean="0"/>
              <a:t>Pilot tested in 40 nursing homes with 3,698 respondents</a:t>
            </a:r>
          </a:p>
          <a:p>
            <a:pPr marL="228600" indent="-228600" algn="l" defTabSz="114300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</a:pPr>
            <a:endParaRPr lang="en-US" sz="2000" b="0" dirty="0" smtClean="0"/>
          </a:p>
        </p:txBody>
      </p:sp>
      <p:sp>
        <p:nvSpPr>
          <p:cNvPr id="5124" name="Line 37"/>
          <p:cNvSpPr>
            <a:spLocks noChangeShapeType="1"/>
          </p:cNvSpPr>
          <p:nvPr/>
        </p:nvSpPr>
        <p:spPr bwMode="auto">
          <a:xfrm>
            <a:off x="1447800" y="7620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lIns="96653" tIns="48326" rIns="96653" bIns="48326"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chemeClr val="tx1"/>
                </a:solidFill>
              </a:rPr>
              <a:t>Background </a:t>
            </a:r>
            <a:endParaRPr lang="en-US" sz="2800" dirty="0" smtClean="0"/>
          </a:p>
        </p:txBody>
      </p:sp>
      <p:pic>
        <p:nvPicPr>
          <p:cNvPr id="6147" name="Picture 8" descr="Nursing home cafeteria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 l="20140" r="20140"/>
          <a:stretch>
            <a:fillRect/>
          </a:stretch>
        </p:blipFill>
        <p:spPr bwMode="auto">
          <a:noFill/>
          <a:ln>
            <a:miter lim="800000"/>
            <a:headEnd/>
            <a:tailEnd/>
          </a:ln>
        </p:spPr>
      </p:pic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l" defTabSz="114300">
              <a:spcBef>
                <a:spcPct val="0"/>
              </a:spcBef>
              <a:buClr>
                <a:schemeClr val="tx1"/>
              </a:buClr>
              <a:buSzPct val="50000"/>
            </a:pPr>
            <a:r>
              <a:rPr lang="en-US" sz="2000" b="0" dirty="0"/>
              <a:t>AHRQ Nursing Home Survey on Patient Safety Culture released in fall 2008</a:t>
            </a:r>
          </a:p>
          <a:p>
            <a:pPr marL="0" indent="0" algn="l" defTabSz="114300">
              <a:spcBef>
                <a:spcPct val="0"/>
              </a:spcBef>
              <a:buClr>
                <a:schemeClr val="tx1"/>
              </a:buClr>
              <a:buSzPct val="50000"/>
            </a:pPr>
            <a:endParaRPr lang="en-US" sz="2000" b="0" dirty="0"/>
          </a:p>
          <a:p>
            <a:pPr marL="0" indent="0" algn="l" defTabSz="114300">
              <a:spcBef>
                <a:spcPct val="0"/>
              </a:spcBef>
              <a:buClr>
                <a:schemeClr val="tx1"/>
              </a:buClr>
              <a:buSzPct val="50000"/>
            </a:pPr>
            <a:r>
              <a:rPr lang="en-US" sz="2000" b="0" dirty="0"/>
              <a:t>Survey and support tools available at:</a:t>
            </a:r>
          </a:p>
          <a:p>
            <a:pPr algn="l" defTabSz="114300">
              <a:spcBef>
                <a:spcPct val="0"/>
              </a:spcBef>
              <a:buClr>
                <a:schemeClr val="tx1"/>
              </a:buClr>
              <a:buSzPct val="50000"/>
              <a:buFont typeface="Arial"/>
              <a:buChar char="•"/>
            </a:pPr>
            <a:endParaRPr lang="en-US" sz="2000" b="0" dirty="0"/>
          </a:p>
          <a:p>
            <a:pPr marL="0" indent="0" algn="l" defTabSz="114300">
              <a:spcBef>
                <a:spcPct val="0"/>
              </a:spcBef>
              <a:buClr>
                <a:schemeClr val="tx1"/>
              </a:buClr>
              <a:buSzPct val="50000"/>
            </a:pPr>
            <a:r>
              <a:rPr lang="en-US" sz="2000" b="0" dirty="0">
                <a:hlinkClick r:id="rId4"/>
              </a:rPr>
              <a:t>http://</a:t>
            </a:r>
            <a:r>
              <a:rPr lang="en-US" sz="2000" b="0" dirty="0" err="1">
                <a:hlinkClick r:id="rId4"/>
              </a:rPr>
              <a:t>www.ahrq.gov</a:t>
            </a:r>
            <a:r>
              <a:rPr lang="en-US" sz="2000" b="0" dirty="0">
                <a:hlinkClick r:id="rId4"/>
              </a:rPr>
              <a:t>/</a:t>
            </a:r>
            <a:r>
              <a:rPr lang="en-US" sz="2000" b="0" dirty="0" err="1">
                <a:hlinkClick r:id="rId4"/>
              </a:rPr>
              <a:t>qual</a:t>
            </a:r>
            <a:r>
              <a:rPr lang="en-US" sz="2000" b="0" dirty="0">
                <a:hlinkClick r:id="rId4"/>
              </a:rPr>
              <a:t>/</a:t>
            </a:r>
            <a:r>
              <a:rPr lang="en-US" sz="2000" b="0" dirty="0" err="1">
                <a:hlinkClick r:id="rId4"/>
              </a:rPr>
              <a:t>patientsafetyculture</a:t>
            </a:r>
            <a:r>
              <a:rPr lang="en-US" sz="2000" b="0" dirty="0">
                <a:hlinkClick r:id="rId4"/>
              </a:rPr>
              <a:t>/</a:t>
            </a:r>
            <a:r>
              <a:rPr lang="en-US" sz="2000" b="0" dirty="0" err="1">
                <a:hlinkClick r:id="rId4"/>
              </a:rPr>
              <a:t>nhsurvindex.htm</a:t>
            </a:r>
            <a:endParaRPr lang="en-US" sz="2000" b="0" dirty="0"/>
          </a:p>
          <a:p>
            <a:pPr algn="l">
              <a:buFont typeface="Arial"/>
              <a:buChar char="•"/>
            </a:pPr>
            <a:endParaRPr lang="en-US" sz="2000" b="0" dirty="0"/>
          </a:p>
        </p:txBody>
      </p:sp>
      <p:sp>
        <p:nvSpPr>
          <p:cNvPr id="5" name="Line 37"/>
          <p:cNvSpPr>
            <a:spLocks noChangeShapeType="1"/>
          </p:cNvSpPr>
          <p:nvPr/>
        </p:nvSpPr>
        <p:spPr bwMode="auto">
          <a:xfrm>
            <a:off x="1447800" y="7620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lIns="96653" tIns="48326" rIns="96653" bIns="48326"/>
          <a:lstStyle/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z="2600" dirty="0" smtClean="0">
                <a:solidFill>
                  <a:schemeClr val="tx1"/>
                </a:solidFill>
              </a:rPr>
              <a:t>NHSOPS Patient Safety Culture Dimensions </a:t>
            </a:r>
          </a:p>
        </p:txBody>
      </p:sp>
      <p:sp>
        <p:nvSpPr>
          <p:cNvPr id="7171" name="Line 4"/>
          <p:cNvSpPr>
            <a:spLocks noChangeShapeType="1"/>
          </p:cNvSpPr>
          <p:nvPr/>
        </p:nvSpPr>
        <p:spPr bwMode="auto">
          <a:xfrm>
            <a:off x="1447800" y="7620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lIns="96653" tIns="48326" rIns="96653" bIns="48326"/>
          <a:lstStyle/>
          <a:p>
            <a:endParaRPr lang="en-US" dirty="0"/>
          </a:p>
        </p:txBody>
      </p:sp>
      <p:sp>
        <p:nvSpPr>
          <p:cNvPr id="7172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0200" y="990600"/>
            <a:ext cx="7315200" cy="5410200"/>
          </a:xfrm>
          <a:noFill/>
          <a:ln w="12700"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marL="0" indent="0" algn="l">
              <a:lnSpc>
                <a:spcPct val="70000"/>
              </a:lnSpc>
              <a:spcAft>
                <a:spcPct val="50000"/>
              </a:spcAft>
              <a:buClr>
                <a:schemeClr val="tx1"/>
              </a:buClr>
              <a:buFont typeface="Wingdings" pitchFamily="2" charset="2"/>
              <a:buChar char="l"/>
            </a:pPr>
            <a:r>
              <a:rPr lang="en-US" sz="2000" b="0" dirty="0" smtClean="0"/>
              <a:t>  42 items assess 12 dimensions of patient safety culture</a:t>
            </a:r>
          </a:p>
          <a:p>
            <a:pPr marL="114300" lvl="1" indent="0">
              <a:lnSpc>
                <a:spcPct val="70000"/>
              </a:lnSpc>
              <a:spcBef>
                <a:spcPct val="40000"/>
              </a:spcBef>
            </a:pPr>
            <a:r>
              <a:rPr lang="en-US" sz="1800" b="0" dirty="0" smtClean="0"/>
              <a:t> 1. Communication openness </a:t>
            </a:r>
          </a:p>
          <a:p>
            <a:pPr marL="114300" lvl="1" indent="0">
              <a:lnSpc>
                <a:spcPct val="70000"/>
              </a:lnSpc>
              <a:spcBef>
                <a:spcPct val="40000"/>
              </a:spcBef>
            </a:pPr>
            <a:r>
              <a:rPr lang="en-US" sz="1800" b="0" dirty="0" smtClean="0"/>
              <a:t> 2. Compliance with procedures</a:t>
            </a:r>
          </a:p>
          <a:p>
            <a:pPr marL="114300" lvl="1" indent="0">
              <a:lnSpc>
                <a:spcPct val="70000"/>
              </a:lnSpc>
              <a:spcBef>
                <a:spcPct val="40000"/>
              </a:spcBef>
            </a:pPr>
            <a:r>
              <a:rPr lang="en-US" sz="1800" b="0" dirty="0" smtClean="0"/>
              <a:t> 3. Feedback &amp; communication about incidents</a:t>
            </a:r>
          </a:p>
          <a:p>
            <a:pPr marL="114300" lvl="1" indent="0">
              <a:lnSpc>
                <a:spcPct val="70000"/>
              </a:lnSpc>
              <a:spcBef>
                <a:spcPct val="40000"/>
              </a:spcBef>
            </a:pPr>
            <a:r>
              <a:rPr lang="en-US" sz="1800" b="0" dirty="0" smtClean="0"/>
              <a:t> 4.  Handoffs</a:t>
            </a:r>
          </a:p>
          <a:p>
            <a:pPr marL="114300" lvl="1" indent="0">
              <a:lnSpc>
                <a:spcPct val="70000"/>
              </a:lnSpc>
              <a:spcBef>
                <a:spcPct val="40000"/>
              </a:spcBef>
            </a:pPr>
            <a:r>
              <a:rPr lang="en-US" sz="1800" b="0" dirty="0" smtClean="0"/>
              <a:t> 5.  Management support for resident safety </a:t>
            </a:r>
          </a:p>
          <a:p>
            <a:pPr marL="114300" lvl="1" indent="0">
              <a:lnSpc>
                <a:spcPct val="70000"/>
              </a:lnSpc>
              <a:spcBef>
                <a:spcPct val="40000"/>
              </a:spcBef>
            </a:pPr>
            <a:r>
              <a:rPr lang="en-US" sz="1800" b="0" dirty="0" smtClean="0"/>
              <a:t> 6.  Nonpunitive response to mistakes</a:t>
            </a:r>
          </a:p>
          <a:p>
            <a:pPr marL="114300" lvl="1" indent="0">
              <a:lnSpc>
                <a:spcPct val="70000"/>
              </a:lnSpc>
              <a:spcBef>
                <a:spcPct val="40000"/>
              </a:spcBef>
            </a:pPr>
            <a:r>
              <a:rPr lang="en-US" sz="1800" b="0" dirty="0" smtClean="0"/>
              <a:t> 7.  Organizational learning</a:t>
            </a:r>
          </a:p>
          <a:p>
            <a:pPr marL="114300" lvl="1" indent="0">
              <a:lnSpc>
                <a:spcPct val="70000"/>
              </a:lnSpc>
              <a:spcBef>
                <a:spcPct val="40000"/>
              </a:spcBef>
            </a:pPr>
            <a:r>
              <a:rPr lang="en-US" sz="1800" b="0" dirty="0" smtClean="0"/>
              <a:t> 8.  Overall perceptions of resident safety </a:t>
            </a:r>
          </a:p>
          <a:p>
            <a:pPr marL="114300" lvl="1" indent="0">
              <a:lnSpc>
                <a:spcPct val="70000"/>
              </a:lnSpc>
              <a:spcBef>
                <a:spcPct val="40000"/>
              </a:spcBef>
            </a:pPr>
            <a:r>
              <a:rPr lang="en-US" sz="1800" b="0" dirty="0" smtClean="0"/>
              <a:t> 9.  Staffing </a:t>
            </a:r>
          </a:p>
          <a:p>
            <a:pPr marL="114300" lvl="1" indent="0">
              <a:lnSpc>
                <a:spcPct val="70000"/>
              </a:lnSpc>
              <a:spcBef>
                <a:spcPct val="40000"/>
              </a:spcBef>
            </a:pPr>
            <a:r>
              <a:rPr lang="en-US" sz="1800" b="0" dirty="0" smtClean="0"/>
              <a:t>10. Supv/mgr expectations &amp; actions promoting resident safety </a:t>
            </a:r>
          </a:p>
          <a:p>
            <a:pPr marL="114300" lvl="1" indent="0">
              <a:lnSpc>
                <a:spcPct val="70000"/>
              </a:lnSpc>
              <a:spcBef>
                <a:spcPct val="40000"/>
              </a:spcBef>
            </a:pPr>
            <a:r>
              <a:rPr lang="en-US" sz="1800" b="0" dirty="0" smtClean="0"/>
              <a:t>11. Teamwork</a:t>
            </a:r>
          </a:p>
          <a:p>
            <a:pPr marL="114300" lvl="1" indent="0">
              <a:lnSpc>
                <a:spcPct val="70000"/>
              </a:lnSpc>
              <a:spcBef>
                <a:spcPct val="40000"/>
              </a:spcBef>
            </a:pPr>
            <a:r>
              <a:rPr lang="en-US" sz="1800" b="0" dirty="0" smtClean="0"/>
              <a:t>12. Training and skills</a:t>
            </a:r>
          </a:p>
          <a:p>
            <a:pPr marL="114300" lvl="1" indent="0">
              <a:lnSpc>
                <a:spcPct val="70000"/>
              </a:lnSpc>
              <a:spcBef>
                <a:spcPct val="40000"/>
              </a:spcBef>
            </a:pPr>
            <a:endParaRPr lang="en-US" sz="2000" b="0" dirty="0" smtClean="0"/>
          </a:p>
          <a:p>
            <a:pPr marL="0" indent="0" algn="l">
              <a:lnSpc>
                <a:spcPct val="70000"/>
              </a:lnSpc>
              <a:spcBef>
                <a:spcPct val="0"/>
              </a:spcBef>
              <a:buClr>
                <a:schemeClr val="tx1"/>
              </a:buClr>
              <a:buFont typeface="Wingdings" pitchFamily="2" charset="2"/>
              <a:buChar char="l"/>
            </a:pPr>
            <a:r>
              <a:rPr lang="en-US" sz="2000" b="0" dirty="0" smtClean="0"/>
              <a:t> Resident safety “grade” (Excellent to Poor)</a:t>
            </a:r>
          </a:p>
          <a:p>
            <a:pPr marL="0" indent="0" algn="l">
              <a:lnSpc>
                <a:spcPct val="70000"/>
              </a:lnSpc>
              <a:buClr>
                <a:schemeClr val="tx1"/>
              </a:buClr>
              <a:buFont typeface="Wingdings" pitchFamily="2" charset="2"/>
              <a:buChar char="l"/>
            </a:pPr>
            <a:r>
              <a:rPr lang="en-US" sz="2000" b="0" dirty="0" smtClean="0"/>
              <a:t> Overall recommendation of nursing home to friends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z="2800" dirty="0" smtClean="0">
                <a:solidFill>
                  <a:schemeClr val="tx1"/>
                </a:solidFill>
              </a:rPr>
              <a:t> NHSOPS Comparative Database</a:t>
            </a:r>
          </a:p>
        </p:txBody>
      </p:sp>
      <p:sp>
        <p:nvSpPr>
          <p:cNvPr id="8195" name="Text Box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524000" y="914400"/>
            <a:ext cx="7467600" cy="5562600"/>
          </a:xfrm>
          <a:noFill/>
          <a:ln>
            <a:miter lim="800000"/>
            <a:headEnd/>
            <a:tailEnd/>
          </a:ln>
        </p:spPr>
        <p:txBody>
          <a:bodyPr vert="horz" wrap="square" lIns="0" tIns="45712" rIns="0" bIns="45712" numCol="1" anchor="t" anchorCtr="0" compatLnSpc="1">
            <a:prstTxWarp prst="textNoShape">
              <a:avLst/>
            </a:prstTxWarp>
          </a:bodyPr>
          <a:lstStyle/>
          <a:p>
            <a:pPr marL="228600" indent="-228600" algn="l" defTabSz="571500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  <a:tabLst>
                <a:tab pos="342900" algn="l"/>
              </a:tabLst>
            </a:pPr>
            <a:r>
              <a:rPr lang="en-US" sz="2400" b="0" dirty="0" smtClean="0"/>
              <a:t>AHRQ funded a NHSOPS comparative database </a:t>
            </a:r>
          </a:p>
          <a:p>
            <a:pPr marL="342900" lvl="1" indent="0" defTabSz="571500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Ø"/>
              <a:tabLst>
                <a:tab pos="342900" algn="l"/>
              </a:tabLst>
            </a:pPr>
            <a:r>
              <a:rPr lang="en-US" sz="2000" b="0" dirty="0" smtClean="0"/>
              <a:t>Reports (2008 preliminary &amp; 2011)</a:t>
            </a:r>
          </a:p>
          <a:p>
            <a:pPr marL="342900" lvl="1" indent="0" defTabSz="571500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tabLst>
                <a:tab pos="342900" algn="l"/>
              </a:tabLst>
            </a:pPr>
            <a:endParaRPr lang="en-US" sz="2000" b="0" dirty="0" smtClean="0"/>
          </a:p>
          <a:p>
            <a:pPr marL="342900" lvl="1" indent="0" defTabSz="571500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tabLst>
                <a:tab pos="342900" algn="l"/>
              </a:tabLst>
            </a:pPr>
            <a:r>
              <a:rPr lang="en-US" sz="2000" b="0" dirty="0" smtClean="0"/>
              <a:t>  </a:t>
            </a:r>
            <a:r>
              <a:rPr lang="en-US" sz="2000" b="0" dirty="0" smtClean="0">
                <a:hlinkClick r:id="rId3"/>
              </a:rPr>
              <a:t>http://www.ahrq.gov/qual/nhsurvey11/</a:t>
            </a:r>
            <a:endParaRPr lang="en-US" sz="2000" b="0" u="sng" dirty="0" smtClean="0"/>
          </a:p>
          <a:p>
            <a:pPr marL="342900" lvl="1" indent="0" defTabSz="571500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tabLst>
                <a:tab pos="342900" algn="l"/>
              </a:tabLst>
            </a:pPr>
            <a:endParaRPr lang="en-US" sz="2000" b="0" dirty="0" smtClean="0"/>
          </a:p>
          <a:p>
            <a:pPr marL="228600" indent="-228600" algn="l" defTabSz="571500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  <a:tabLst>
                <a:tab pos="342900" algn="l"/>
              </a:tabLst>
            </a:pPr>
            <a:r>
              <a:rPr lang="en-US" sz="2400" b="0" dirty="0" smtClean="0"/>
              <a:t>Purposes:</a:t>
            </a:r>
          </a:p>
          <a:p>
            <a:pPr marL="342900" lvl="1" indent="0" defTabSz="571500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Ø"/>
              <a:tabLst>
                <a:tab pos="342900" algn="l"/>
              </a:tabLst>
            </a:pPr>
            <a:r>
              <a:rPr lang="en-US" sz="2400" b="0" dirty="0" smtClean="0"/>
              <a:t> </a:t>
            </a:r>
            <a:r>
              <a:rPr lang="en-US" sz="2000" i="1" dirty="0" smtClean="0"/>
              <a:t>Comparison</a:t>
            </a:r>
            <a:r>
              <a:rPr lang="en-US" sz="2000" b="0" dirty="0" smtClean="0"/>
              <a:t>—of survey results in efforts to establish, improve and maintain a culture of resident safety </a:t>
            </a:r>
          </a:p>
          <a:p>
            <a:pPr marL="342900" lvl="1" indent="0" defTabSz="571500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Ø"/>
              <a:tabLst>
                <a:tab pos="342900" algn="l"/>
              </a:tabLst>
            </a:pPr>
            <a:endParaRPr lang="en-US" sz="2000" b="0" dirty="0" smtClean="0"/>
          </a:p>
          <a:p>
            <a:pPr marL="342900" lvl="1" indent="0" defTabSz="571500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Ø"/>
              <a:tabLst>
                <a:tab pos="342900" algn="l"/>
              </a:tabLst>
            </a:pPr>
            <a:r>
              <a:rPr lang="en-US" sz="2000" b="0" dirty="0" smtClean="0"/>
              <a:t> </a:t>
            </a:r>
            <a:r>
              <a:rPr lang="en-US" sz="2000" i="1" dirty="0" smtClean="0"/>
              <a:t>Assessment and Learning</a:t>
            </a:r>
            <a:r>
              <a:rPr lang="en-US" sz="2000" b="0" dirty="0" smtClean="0"/>
              <a:t>—in</a:t>
            </a:r>
            <a:r>
              <a:rPr lang="en-US" sz="2000" dirty="0" smtClean="0"/>
              <a:t> </a:t>
            </a:r>
            <a:r>
              <a:rPr lang="en-US" sz="2000" b="0" dirty="0" smtClean="0"/>
              <a:t>safety improvement process (rather than basis for determining punitive actions or external judgment of nursing home performance) </a:t>
            </a:r>
          </a:p>
          <a:p>
            <a:pPr marL="342900" lvl="1" indent="0" defTabSz="571500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Ø"/>
              <a:tabLst>
                <a:tab pos="342900" algn="l"/>
              </a:tabLst>
            </a:pPr>
            <a:endParaRPr lang="en-US" sz="2000" b="0" dirty="0" smtClean="0"/>
          </a:p>
          <a:p>
            <a:pPr marL="342900" lvl="1" indent="0" defTabSz="571500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Ø"/>
              <a:tabLst>
                <a:tab pos="342900" algn="l"/>
              </a:tabLst>
            </a:pPr>
            <a:r>
              <a:rPr lang="en-US" sz="2000" b="0" dirty="0" smtClean="0"/>
              <a:t> </a:t>
            </a:r>
            <a:r>
              <a:rPr lang="en-US" sz="2000" i="1" dirty="0" smtClean="0"/>
              <a:t>Supplemental Information</a:t>
            </a:r>
            <a:r>
              <a:rPr lang="en-US" sz="2000" b="0" dirty="0" smtClean="0"/>
              <a:t>—to help nursing homes identify strengths and areas with potential for safety culture improvement</a:t>
            </a:r>
          </a:p>
        </p:txBody>
      </p:sp>
      <p:sp>
        <p:nvSpPr>
          <p:cNvPr id="8196" name="Line 5"/>
          <p:cNvSpPr>
            <a:spLocks noChangeShapeType="1"/>
          </p:cNvSpPr>
          <p:nvPr/>
        </p:nvSpPr>
        <p:spPr bwMode="auto">
          <a:xfrm>
            <a:off x="1447800" y="7620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lIns="96653" tIns="48326" rIns="96653" bIns="48326"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z="2800" dirty="0" smtClean="0">
                <a:solidFill>
                  <a:schemeClr val="tx1"/>
                </a:solidFill>
              </a:rPr>
              <a:t>2011 NHSOPS Comparative Database</a:t>
            </a:r>
          </a:p>
        </p:txBody>
      </p:sp>
      <p:sp>
        <p:nvSpPr>
          <p:cNvPr id="9219" name="Text Box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676400" y="914400"/>
            <a:ext cx="7086600" cy="5562600"/>
          </a:xfrm>
          <a:noFill/>
          <a:ln>
            <a:miter lim="800000"/>
            <a:headEnd/>
            <a:tailEnd/>
          </a:ln>
        </p:spPr>
        <p:txBody>
          <a:bodyPr vert="horz" wrap="square" lIns="0" tIns="45712" rIns="0" bIns="45712" numCol="1" anchor="t" anchorCtr="0" compatLnSpc="1">
            <a:prstTxWarp prst="textNoShape">
              <a:avLst/>
            </a:prstTxWarp>
          </a:bodyPr>
          <a:lstStyle/>
          <a:p>
            <a:pPr marL="228600" indent="-228600" algn="l" defTabSz="571500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  <a:tabLst>
                <a:tab pos="457200" algn="l"/>
              </a:tabLst>
            </a:pPr>
            <a:r>
              <a:rPr lang="en-US" sz="2700" b="0" dirty="0" smtClean="0"/>
              <a:t>226 US nursing homes: 16,155 respondents</a:t>
            </a:r>
          </a:p>
          <a:p>
            <a:pPr marL="457200" lvl="1" indent="-114300" defTabSz="571500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Ø"/>
              <a:tabLst>
                <a:tab pos="457200" algn="l"/>
              </a:tabLst>
            </a:pPr>
            <a:r>
              <a:rPr lang="en-US" sz="2400" b="0" dirty="0" smtClean="0"/>
              <a:t> Average # respondents per nursing home = 71 </a:t>
            </a:r>
          </a:p>
          <a:p>
            <a:pPr marL="457200" lvl="1" indent="-114300" defTabSz="571500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Ø"/>
              <a:tabLst>
                <a:tab pos="457200" algn="l"/>
              </a:tabLst>
            </a:pPr>
            <a:endParaRPr lang="en-US" sz="2000" b="0" dirty="0" smtClean="0"/>
          </a:p>
          <a:p>
            <a:pPr marL="228600" indent="-228600" algn="l" defTabSz="571500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  <a:tabLst>
                <a:tab pos="457200" algn="l"/>
              </a:tabLst>
            </a:pPr>
            <a:r>
              <a:rPr lang="en-US" sz="2700" b="0" dirty="0" smtClean="0"/>
              <a:t>Survey administration</a:t>
            </a:r>
          </a:p>
          <a:p>
            <a:pPr marL="457200" lvl="1" indent="-114300" defTabSz="571500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Ø"/>
              <a:tabLst>
                <a:tab pos="457200" algn="l"/>
              </a:tabLst>
            </a:pPr>
            <a:r>
              <a:rPr lang="en-US" sz="2400" b="0" dirty="0" smtClean="0"/>
              <a:t> Paper 	83%</a:t>
            </a:r>
          </a:p>
          <a:p>
            <a:pPr marL="457200" lvl="1" indent="-114300" defTabSz="571500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Ø"/>
              <a:tabLst>
                <a:tab pos="457200" algn="l"/>
              </a:tabLst>
            </a:pPr>
            <a:r>
              <a:rPr lang="en-US" sz="2400" b="0" dirty="0" smtClean="0"/>
              <a:t> Web 	12%</a:t>
            </a:r>
          </a:p>
          <a:p>
            <a:pPr marL="457200" lvl="1" indent="-114300" defTabSz="571500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Ø"/>
              <a:tabLst>
                <a:tab pos="457200" algn="l"/>
              </a:tabLst>
            </a:pPr>
            <a:r>
              <a:rPr lang="en-US" sz="2400" b="0" dirty="0" smtClean="0"/>
              <a:t> Both 	  6%</a:t>
            </a:r>
          </a:p>
          <a:p>
            <a:pPr marL="457200" lvl="1" indent="-114300" defTabSz="571500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Ø"/>
              <a:tabLst>
                <a:tab pos="457200" algn="l"/>
              </a:tabLst>
            </a:pPr>
            <a:endParaRPr lang="en-US" sz="2000" b="0" dirty="0" smtClean="0"/>
          </a:p>
          <a:p>
            <a:pPr marL="228600" indent="-228600" algn="l" defTabSz="571500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  <a:tabLst>
                <a:tab pos="457200" algn="l"/>
              </a:tabLst>
            </a:pPr>
            <a:r>
              <a:rPr lang="en-US" sz="2700" b="0" dirty="0" smtClean="0"/>
              <a:t>Average nursing home response rate = 67%</a:t>
            </a:r>
          </a:p>
          <a:p>
            <a:pPr marL="457200" lvl="1" indent="-114300" defTabSz="571500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Ø"/>
              <a:tabLst>
                <a:tab pos="457200" algn="l"/>
              </a:tabLst>
            </a:pPr>
            <a:r>
              <a:rPr lang="en-US" sz="2400" b="0" dirty="0" smtClean="0"/>
              <a:t> Paper    70%</a:t>
            </a:r>
          </a:p>
          <a:p>
            <a:pPr marL="457200" lvl="1" indent="-114300" defTabSz="571500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Ø"/>
              <a:tabLst>
                <a:tab pos="457200" algn="l"/>
              </a:tabLst>
            </a:pPr>
            <a:r>
              <a:rPr lang="en-US" sz="2400" b="0" dirty="0" smtClean="0"/>
              <a:t> Web 	49%</a:t>
            </a:r>
          </a:p>
          <a:p>
            <a:pPr marL="457200" lvl="1" indent="-114300" defTabSz="571500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Ø"/>
              <a:tabLst>
                <a:tab pos="457200" algn="l"/>
              </a:tabLst>
            </a:pPr>
            <a:r>
              <a:rPr lang="en-US" sz="2400" b="0" dirty="0" smtClean="0"/>
              <a:t> Both 	56%</a:t>
            </a:r>
            <a:endParaRPr lang="en-US" sz="2000" b="0" dirty="0" smtClean="0"/>
          </a:p>
        </p:txBody>
      </p:sp>
      <p:sp>
        <p:nvSpPr>
          <p:cNvPr id="9220" name="Line 4"/>
          <p:cNvSpPr>
            <a:spLocks noChangeShapeType="1"/>
          </p:cNvSpPr>
          <p:nvPr/>
        </p:nvSpPr>
        <p:spPr bwMode="auto">
          <a:xfrm>
            <a:off x="1447800" y="7620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lIns="96653" tIns="48326" rIns="96653" bIns="48326"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z="2800" dirty="0" smtClean="0">
                <a:solidFill>
                  <a:schemeClr val="tx1"/>
                </a:solidFill>
              </a:rPr>
              <a:t>Job Titles</a:t>
            </a:r>
          </a:p>
        </p:txBody>
      </p:sp>
      <p:sp>
        <p:nvSpPr>
          <p:cNvPr id="10243" name="Text Box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524000" y="1066800"/>
            <a:ext cx="7467600" cy="3962400"/>
          </a:xfrm>
          <a:noFill/>
          <a:ln>
            <a:miter lim="800000"/>
            <a:headEnd/>
            <a:tailEnd/>
          </a:ln>
        </p:spPr>
        <p:txBody>
          <a:bodyPr vert="horz" wrap="square" lIns="0" tIns="45712" rIns="0" bIns="45712" numCol="1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0"/>
              </a:spcBef>
              <a:spcAft>
                <a:spcPts val="300"/>
              </a:spcAft>
              <a:buClrTx/>
              <a:buSzPct val="100000"/>
              <a:buFont typeface="Arial" charset="0"/>
              <a:buChar char="•"/>
            </a:pPr>
            <a:r>
              <a:rPr lang="en-US" sz="2400" b="0" dirty="0" smtClean="0"/>
              <a:t>Nursing Assistant/Aide                35% (5,154)</a:t>
            </a:r>
          </a:p>
          <a:p>
            <a:pPr algn="l">
              <a:spcBef>
                <a:spcPct val="0"/>
              </a:spcBef>
              <a:spcAft>
                <a:spcPts val="300"/>
              </a:spcAft>
              <a:buClrTx/>
              <a:buSzPct val="100000"/>
              <a:buFont typeface="Arial" charset="0"/>
              <a:buChar char="•"/>
            </a:pPr>
            <a:r>
              <a:rPr lang="en-US" sz="2400" b="0" dirty="0" smtClean="0"/>
              <a:t>Support Staff                               18%</a:t>
            </a:r>
          </a:p>
          <a:p>
            <a:pPr algn="l">
              <a:spcBef>
                <a:spcPct val="0"/>
              </a:spcBef>
              <a:spcAft>
                <a:spcPts val="300"/>
              </a:spcAft>
              <a:buClrTx/>
              <a:buSzPct val="100000"/>
              <a:buFont typeface="Arial" charset="0"/>
              <a:buChar char="•"/>
            </a:pPr>
            <a:r>
              <a:rPr lang="en-US" sz="2400" b="0" dirty="0" smtClean="0"/>
              <a:t>Licensed Nurse                           17%</a:t>
            </a:r>
          </a:p>
          <a:p>
            <a:pPr algn="l">
              <a:spcBef>
                <a:spcPct val="0"/>
              </a:spcBef>
              <a:spcAft>
                <a:spcPts val="300"/>
              </a:spcAft>
              <a:buClrTx/>
              <a:buSzPct val="100000"/>
              <a:buFont typeface="Arial" charset="0"/>
              <a:buChar char="•"/>
            </a:pPr>
            <a:r>
              <a:rPr lang="en-US" sz="2400" b="0" dirty="0" smtClean="0"/>
              <a:t>Administrator/Manager                10%</a:t>
            </a:r>
          </a:p>
          <a:p>
            <a:pPr algn="l">
              <a:spcBef>
                <a:spcPct val="0"/>
              </a:spcBef>
              <a:spcAft>
                <a:spcPts val="300"/>
              </a:spcAft>
              <a:buClrTx/>
              <a:buSzPct val="100000"/>
              <a:buFont typeface="Arial" charset="0"/>
              <a:buChar char="•"/>
            </a:pPr>
            <a:r>
              <a:rPr lang="en-US" sz="2400" b="0" dirty="0" smtClean="0"/>
              <a:t>Direct Care Staff                            9%</a:t>
            </a:r>
          </a:p>
          <a:p>
            <a:pPr algn="l">
              <a:spcBef>
                <a:spcPct val="0"/>
              </a:spcBef>
              <a:spcAft>
                <a:spcPts val="300"/>
              </a:spcAft>
              <a:buClrTx/>
              <a:buSzPct val="100000"/>
              <a:buFont typeface="Arial" charset="0"/>
              <a:buChar char="•"/>
            </a:pPr>
            <a:r>
              <a:rPr lang="en-US" sz="2400" b="0" dirty="0" smtClean="0"/>
              <a:t>Administrative Support Staff          5%</a:t>
            </a:r>
          </a:p>
          <a:p>
            <a:pPr algn="l">
              <a:spcBef>
                <a:spcPct val="0"/>
              </a:spcBef>
              <a:spcAft>
                <a:spcPts val="300"/>
              </a:spcAft>
              <a:buClrTx/>
              <a:buSzPct val="100000"/>
              <a:buFont typeface="Arial" charset="0"/>
              <a:buChar char="•"/>
            </a:pPr>
            <a:r>
              <a:rPr lang="en-US" sz="2400" b="0" dirty="0" smtClean="0"/>
              <a:t>Other                                              4%</a:t>
            </a:r>
          </a:p>
          <a:p>
            <a:pPr algn="l">
              <a:spcBef>
                <a:spcPct val="0"/>
              </a:spcBef>
              <a:spcAft>
                <a:spcPts val="300"/>
              </a:spcAft>
              <a:buClrTx/>
              <a:buSzPct val="100000"/>
              <a:buFont typeface="Arial" charset="0"/>
              <a:buChar char="•"/>
            </a:pPr>
            <a:r>
              <a:rPr lang="en-US" sz="2400" b="0" dirty="0" smtClean="0"/>
              <a:t>Physician (MD, DO)                       1%</a:t>
            </a:r>
          </a:p>
          <a:p>
            <a:pPr algn="l">
              <a:spcBef>
                <a:spcPct val="0"/>
              </a:spcBef>
              <a:spcAft>
                <a:spcPts val="300"/>
              </a:spcAft>
              <a:buClrTx/>
              <a:buSzPct val="100000"/>
              <a:buFont typeface="Arial" charset="0"/>
              <a:buChar char="•"/>
            </a:pPr>
            <a:r>
              <a:rPr lang="en-US" sz="2400" b="0" dirty="0" smtClean="0"/>
              <a:t>Other Provider                                1%</a:t>
            </a:r>
          </a:p>
          <a:p>
            <a:pPr marL="520700" lvl="1" indent="-177800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</a:pPr>
            <a:endParaRPr lang="en-US" b="0" dirty="0" smtClean="0"/>
          </a:p>
        </p:txBody>
      </p:sp>
      <p:sp>
        <p:nvSpPr>
          <p:cNvPr id="10244" name="Line 4"/>
          <p:cNvSpPr>
            <a:spLocks noChangeShapeType="1"/>
          </p:cNvSpPr>
          <p:nvPr/>
        </p:nvSpPr>
        <p:spPr bwMode="auto">
          <a:xfrm>
            <a:off x="1447800" y="7620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lIns="96653" tIns="48326" rIns="96653" bIns="48326"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z="2800" dirty="0" smtClean="0">
                <a:solidFill>
                  <a:schemeClr val="tx1"/>
                </a:solidFill>
              </a:rPr>
              <a:t>Work Areas &amp; Patient Contact</a:t>
            </a:r>
          </a:p>
        </p:txBody>
      </p:sp>
      <p:sp>
        <p:nvSpPr>
          <p:cNvPr id="11267" name="Text Box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524000" y="838200"/>
            <a:ext cx="7467600" cy="5562600"/>
          </a:xfrm>
          <a:noFill/>
          <a:ln>
            <a:miter lim="800000"/>
            <a:headEnd/>
            <a:tailEnd/>
          </a:ln>
        </p:spPr>
        <p:txBody>
          <a:bodyPr vert="horz" wrap="square" lIns="0" tIns="45712" rIns="0" bIns="45712" numCol="1" anchor="t" anchorCtr="0" compatLnSpc="1">
            <a:prstTxWarp prst="textNoShape">
              <a:avLst/>
            </a:prstTxWarp>
          </a:bodyPr>
          <a:lstStyle/>
          <a:p>
            <a:pPr marL="228600" indent="-228600" algn="l" defTabSz="571500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800" b="0" dirty="0" smtClean="0"/>
              <a:t>Many different areas/no specific 		 46% </a:t>
            </a:r>
          </a:p>
          <a:p>
            <a:pPr marL="228600" indent="-228600" algn="l" defTabSz="571500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800" b="0" dirty="0" smtClean="0"/>
              <a:t>Skilled nursing unit                                21%</a:t>
            </a:r>
          </a:p>
          <a:p>
            <a:pPr marL="228600" indent="-228600" algn="l" defTabSz="571500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800" b="0" dirty="0" smtClean="0"/>
              <a:t>Other area or unit 	                              20%</a:t>
            </a:r>
          </a:p>
          <a:p>
            <a:pPr marL="228600" indent="-228600" algn="l" defTabSz="571500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800" b="0" dirty="0" smtClean="0"/>
              <a:t>Alzheimer’s/Dementia unit 			        7%</a:t>
            </a:r>
          </a:p>
          <a:p>
            <a:pPr marL="228600" indent="-228600" algn="l" defTabSz="571500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800" b="0" dirty="0" smtClean="0"/>
              <a:t>Rehab unit       				                    6%</a:t>
            </a:r>
          </a:p>
          <a:p>
            <a:pPr marL="914400" lvl="1" indent="-228600" defTabSz="571500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Ø"/>
            </a:pPr>
            <a:endParaRPr lang="en-US" sz="2800" b="0" dirty="0" smtClean="0"/>
          </a:p>
          <a:p>
            <a:pPr marL="228600" indent="-228600" algn="l" defTabSz="571500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</a:pPr>
            <a:r>
              <a:rPr lang="en-US" sz="2800" b="0" dirty="0" smtClean="0"/>
              <a:t>71% had direct interaction with residents</a:t>
            </a:r>
          </a:p>
          <a:p>
            <a:pPr marL="228600" indent="-228600" algn="l" defTabSz="571500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  <a:buFont typeface="Wingdings" pitchFamily="2" charset="2"/>
              <a:buChar char="l"/>
            </a:pPr>
            <a:endParaRPr lang="en-US" sz="2800" b="0" dirty="0" smtClean="0"/>
          </a:p>
          <a:p>
            <a:pPr marL="228600" indent="-228600" algn="l" defTabSz="571500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SzPct val="50000"/>
            </a:pPr>
            <a:endParaRPr lang="en-US" sz="2800" b="0" dirty="0" smtClean="0"/>
          </a:p>
        </p:txBody>
      </p:sp>
      <p:sp>
        <p:nvSpPr>
          <p:cNvPr id="11268" name="Line 4"/>
          <p:cNvSpPr>
            <a:spLocks noChangeShapeType="1"/>
          </p:cNvSpPr>
          <p:nvPr/>
        </p:nvSpPr>
        <p:spPr bwMode="auto">
          <a:xfrm>
            <a:off x="1447800" y="7620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lIns="96653" tIns="48326" rIns="96653" bIns="48326"/>
          <a:lstStyle/>
          <a:p>
            <a:endParaRPr lang="en-US" dirty="0"/>
          </a:p>
        </p:txBody>
      </p:sp>
      <p:pic>
        <p:nvPicPr>
          <p:cNvPr id="6" name="Picture 4" descr="Image of elderly patient getting his blood pressure take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038600" y="3886200"/>
            <a:ext cx="1905000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6653" tIns="48326" rIns="96653" bIns="48326" numCol="1" anchor="t" anchorCtr="0" compatLnSpc="1">
        <a:prstTxWarp prst="textNoShape">
          <a:avLst/>
        </a:prstTxWarp>
      </a:bodyPr>
      <a:lstStyle>
        <a:defPPr marL="323850" marR="0" indent="-323850" algn="l" defTabSz="865188" rtl="0" eaLnBrk="0" fontAlgn="base" latinLnBrk="0" hangingPunct="0">
          <a:lnSpc>
            <a:spcPct val="100000"/>
          </a:lnSpc>
          <a:spcBef>
            <a:spcPct val="100000"/>
          </a:spcBef>
          <a:spcAft>
            <a:spcPct val="0"/>
          </a:spcAft>
          <a:buClr>
            <a:srgbClr val="005B4C"/>
          </a:buClr>
          <a:buSzPct val="70000"/>
          <a:buFont typeface="Wingdings" pitchFamily="2" charset="2"/>
          <a:buNone/>
          <a:tabLst/>
          <a:defRPr kumimoji="0" lang="en-US" sz="11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6653" tIns="48326" rIns="96653" bIns="48326" numCol="1" anchor="t" anchorCtr="0" compatLnSpc="1">
        <a:prstTxWarp prst="textNoShape">
          <a:avLst/>
        </a:prstTxWarp>
      </a:bodyPr>
      <a:lstStyle>
        <a:defPPr marL="323850" marR="0" indent="-323850" algn="l" defTabSz="865188" rtl="0" eaLnBrk="0" fontAlgn="base" latinLnBrk="0" hangingPunct="0">
          <a:lnSpc>
            <a:spcPct val="100000"/>
          </a:lnSpc>
          <a:spcBef>
            <a:spcPct val="100000"/>
          </a:spcBef>
          <a:spcAft>
            <a:spcPct val="0"/>
          </a:spcAft>
          <a:buClr>
            <a:srgbClr val="005B4C"/>
          </a:buClr>
          <a:buSzPct val="70000"/>
          <a:buFont typeface="Wingdings" pitchFamily="2" charset="2"/>
          <a:buNone/>
          <a:tabLst/>
          <a:defRPr kumimoji="0" lang="en-US" sz="11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">
  <a:themeElements>
    <a:clrScheme name="1_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6653" tIns="48326" rIns="96653" bIns="48326" numCol="1" anchor="t" anchorCtr="0" compatLnSpc="1">
        <a:prstTxWarp prst="textNoShape">
          <a:avLst/>
        </a:prstTxWarp>
      </a:bodyPr>
      <a:lstStyle>
        <a:defPPr marL="323850" marR="0" indent="-323850" algn="l" defTabSz="865188" rtl="0" eaLnBrk="0" fontAlgn="base" latinLnBrk="0" hangingPunct="0">
          <a:lnSpc>
            <a:spcPct val="100000"/>
          </a:lnSpc>
          <a:spcBef>
            <a:spcPct val="100000"/>
          </a:spcBef>
          <a:spcAft>
            <a:spcPct val="0"/>
          </a:spcAft>
          <a:buClr>
            <a:srgbClr val="005B4C"/>
          </a:buClr>
          <a:buSzPct val="70000"/>
          <a:buFont typeface="Wingdings" pitchFamily="2" charset="2"/>
          <a:buNone/>
          <a:tabLst/>
          <a:defRPr kumimoji="0" lang="en-US" sz="11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6653" tIns="48326" rIns="96653" bIns="48326" numCol="1" anchor="t" anchorCtr="0" compatLnSpc="1">
        <a:prstTxWarp prst="textNoShape">
          <a:avLst/>
        </a:prstTxWarp>
      </a:bodyPr>
      <a:lstStyle>
        <a:defPPr marL="323850" marR="0" indent="-323850" algn="l" defTabSz="865188" rtl="0" eaLnBrk="0" fontAlgn="base" latinLnBrk="0" hangingPunct="0">
          <a:lnSpc>
            <a:spcPct val="100000"/>
          </a:lnSpc>
          <a:spcBef>
            <a:spcPct val="100000"/>
          </a:spcBef>
          <a:spcAft>
            <a:spcPct val="0"/>
          </a:spcAft>
          <a:buClr>
            <a:srgbClr val="005B4C"/>
          </a:buClr>
          <a:buSzPct val="70000"/>
          <a:buFont typeface="Wingdings" pitchFamily="2" charset="2"/>
          <a:buNone/>
          <a:tabLst/>
          <a:defRPr kumimoji="0" lang="en-US" sz="11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11648</TotalTime>
  <Words>773</Words>
  <Application>Microsoft Macintosh PowerPoint</Application>
  <PresentationFormat>Letter Paper (8.5x11 in)</PresentationFormat>
  <Paragraphs>173</Paragraphs>
  <Slides>18</Slides>
  <Notes>18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Default Design</vt:lpstr>
      <vt:lpstr>1_blank</vt:lpstr>
      <vt:lpstr>Bitmap Image</vt:lpstr>
      <vt:lpstr>Worksheet</vt:lpstr>
      <vt:lpstr>Excel.Sheet.8</vt:lpstr>
      <vt:lpstr>PowerPoint Presentation</vt:lpstr>
      <vt:lpstr>Objectives</vt:lpstr>
      <vt:lpstr>Background</vt:lpstr>
      <vt:lpstr>Background </vt:lpstr>
      <vt:lpstr>NHSOPS Patient Safety Culture Dimensions </vt:lpstr>
      <vt:lpstr> NHSOPS Comparative Database</vt:lpstr>
      <vt:lpstr>2011 NHSOPS Comparative Database</vt:lpstr>
      <vt:lpstr>Job Titles</vt:lpstr>
      <vt:lpstr>Work Areas &amp; Patient Contact</vt:lpstr>
      <vt:lpstr>Nursing Home Strengths</vt:lpstr>
      <vt:lpstr>Nursing Home Areas for Improvement</vt:lpstr>
      <vt:lpstr>Overall Rating on Resident Safety</vt:lpstr>
      <vt:lpstr>Willingness to Recommend to Friends</vt:lpstr>
      <vt:lpstr>Results by Nursing Home Characteristics</vt:lpstr>
      <vt:lpstr>Results by Job Title</vt:lpstr>
      <vt:lpstr>Other Respondent Characteristics</vt:lpstr>
      <vt:lpstr>Future Plans for Surveys on Safety Culture</vt:lpstr>
      <vt:lpstr>For Assistance or Questions</vt:lpstr>
    </vt:vector>
  </TitlesOfParts>
  <Company>Westat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SORRA_J</dc:creator>
  <cp:lastModifiedBy>Vanessa Graham</cp:lastModifiedBy>
  <cp:revision>631</cp:revision>
  <cp:lastPrinted>2002-08-15T18:44:16Z</cp:lastPrinted>
  <dcterms:created xsi:type="dcterms:W3CDTF">2002-06-13T15:30:42Z</dcterms:created>
  <dcterms:modified xsi:type="dcterms:W3CDTF">2011-10-18T23:52:48Z</dcterms:modified>
</cp:coreProperties>
</file>