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1"/>
  </p:sldMasterIdLst>
  <p:notesMasterIdLst>
    <p:notesMasterId r:id="rId22"/>
  </p:notesMasterIdLst>
  <p:sldIdLst>
    <p:sldId id="256" r:id="rId2"/>
    <p:sldId id="257" r:id="rId3"/>
    <p:sldId id="258" r:id="rId4"/>
    <p:sldId id="284" r:id="rId5"/>
    <p:sldId id="285" r:id="rId6"/>
    <p:sldId id="286" r:id="rId7"/>
    <p:sldId id="260" r:id="rId8"/>
    <p:sldId id="273" r:id="rId9"/>
    <p:sldId id="263" r:id="rId10"/>
    <p:sldId id="261" r:id="rId11"/>
    <p:sldId id="268" r:id="rId12"/>
    <p:sldId id="266" r:id="rId13"/>
    <p:sldId id="276" r:id="rId14"/>
    <p:sldId id="270" r:id="rId15"/>
    <p:sldId id="282" r:id="rId16"/>
    <p:sldId id="283" r:id="rId17"/>
    <p:sldId id="287" r:id="rId18"/>
    <p:sldId id="277" r:id="rId19"/>
    <p:sldId id="279" r:id="rId20"/>
    <p:sldId id="272"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4" autoAdjust="0"/>
    <p:restoredTop sz="86374" autoAdjust="0"/>
  </p:normalViewPr>
  <p:slideViewPr>
    <p:cSldViewPr>
      <p:cViewPr varScale="1">
        <p:scale>
          <a:sx n="130" d="100"/>
          <a:sy n="130" d="100"/>
        </p:scale>
        <p:origin x="-128" y="-104"/>
      </p:cViewPr>
      <p:guideLst>
        <p:guide orient="horz" pos="2160"/>
        <p:guide pos="2880"/>
      </p:guideLst>
    </p:cSldViewPr>
  </p:slideViewPr>
  <p:outlineViewPr>
    <p:cViewPr>
      <p:scale>
        <a:sx n="33" d="100"/>
        <a:sy n="33" d="100"/>
      </p:scale>
      <p:origin x="0" y="2354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F1FD9F71-221B-A44A-AE96-DE61C6195246}" type="datetimeFigureOut">
              <a:rPr lang="en-US"/>
              <a:pPr/>
              <a:t>10/21/11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834564BA-5212-9341-A1BA-94E757CD07D8}" type="slidenum">
              <a:rPr lang="en-US"/>
              <a:pPr/>
              <a:t>‹#›</a:t>
            </a:fld>
            <a:endParaRPr lang="en-US"/>
          </a:p>
        </p:txBody>
      </p:sp>
    </p:spTree>
    <p:extLst>
      <p:ext uri="{BB962C8B-B14F-4D97-AF65-F5344CB8AC3E}">
        <p14:creationId xmlns:p14="http://schemas.microsoft.com/office/powerpoint/2010/main" val="201189877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EOS is a long run concept, and we are estimating a short-run cost function here</a:t>
            </a:r>
          </a:p>
          <a:p>
            <a:pPr eaLnBrk="1" hangingPunct="1">
              <a:spcBef>
                <a:spcPct val="0"/>
              </a:spcBef>
            </a:pPr>
            <a:r>
              <a:rPr lang="en-US">
                <a:latin typeface="Calibri" charset="0"/>
              </a:rPr>
              <a:t>Methods have been developed to estimate EOS from a SR cost function</a:t>
            </a:r>
          </a:p>
          <a:p>
            <a:pPr eaLnBrk="1" hangingPunct="1">
              <a:spcBef>
                <a:spcPct val="0"/>
              </a:spcBef>
            </a:pPr>
            <a:r>
              <a:rPr lang="en-US">
                <a:latin typeface="Calibri" charset="0"/>
              </a:rPr>
              <a:t>The most theoretically faithful approach is to applying the envelope condition to solve for the optimal level of the fixed factor using the parameter estimates from the estimated cost function and price data on the fixed factor (essentially deriving the long-run cost function)</a:t>
            </a:r>
          </a:p>
          <a:p>
            <a:pPr eaLnBrk="1" hangingPunct="1">
              <a:spcBef>
                <a:spcPct val="0"/>
              </a:spcBef>
            </a:pPr>
            <a:r>
              <a:rPr lang="en-US">
                <a:latin typeface="Calibri" charset="0"/>
              </a:rPr>
              <a:t>Vita (1990) has demonstrated that using the actual level of the fixed factor, rather than the optimal value in production, applied to the short-run cost function estimates is a reasonably reliable alternative …………………..that is what the numerator in this expression is doing</a:t>
            </a:r>
          </a:p>
          <a:p>
            <a:pPr eaLnBrk="1" hangingPunct="1">
              <a:spcBef>
                <a:spcPct val="0"/>
              </a:spcBef>
            </a:pPr>
            <a:endParaRPr lang="en-US">
              <a:latin typeface="Calibri" charset="0"/>
            </a:endParaRPr>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05CBAAF0-55E8-E349-8F4E-CEBA64A43C69}" type="slidenum">
              <a:rPr lang="en-US"/>
              <a:pPr eaLnBrk="1" hangingPunct="1"/>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slideMaster" Target="../slideMasters/slideMaster1.xml"/><Relationship Id="rId3"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ea typeface="+mn-ea"/>
              </a:endParaRPr>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ea typeface="+mn-ea"/>
              </a:endParaRPr>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lstStyle>
          <a:p>
            <a:fld id="{C5754907-51CD-8144-AEF9-293C0A35495D}" type="datetimeFigureOut">
              <a:rPr lang="en-US"/>
              <a:pPr/>
              <a:t>10/21/11</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13" name="Slide Number Placeholder 26"/>
          <p:cNvSpPr>
            <a:spLocks noGrp="1"/>
          </p:cNvSpPr>
          <p:nvPr>
            <p:ph type="sldNum" sz="quarter" idx="12"/>
          </p:nvPr>
        </p:nvSpPr>
        <p:spPr/>
        <p:txBody>
          <a:bodyPr/>
          <a:lstStyle>
            <a:lvl1pPr>
              <a:defRPr>
                <a:solidFill>
                  <a:srgbClr val="FFFFFF"/>
                </a:solidFill>
              </a:defRPr>
            </a:lvl1pPr>
          </a:lstStyle>
          <a:p>
            <a:fld id="{0F2D2A1B-5EDA-7F43-B420-12E123B6CF60}" type="slidenum">
              <a:rPr lang="en-US"/>
              <a:pPr/>
              <a:t>‹#›</a:t>
            </a:fld>
            <a:endParaRPr lang="en-US"/>
          </a:p>
        </p:txBody>
      </p:sp>
    </p:spTree>
    <p:extLst>
      <p:ext uri="{BB962C8B-B14F-4D97-AF65-F5344CB8AC3E}">
        <p14:creationId xmlns:p14="http://schemas.microsoft.com/office/powerpoint/2010/main" val="1198039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B4D3D2C0-EFA9-1B4C-BA24-ECC53153F8C5}" type="datetimeFigureOut">
              <a:rPr lang="en-US"/>
              <a:pPr/>
              <a:t>10/21/11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fld id="{888704A7-AFCE-E645-ACFA-32A5F32EFE1A}" type="slidenum">
              <a:rPr lang="en-US"/>
              <a:pPr/>
              <a:t>‹#›</a:t>
            </a:fld>
            <a:endParaRPr lang="en-US"/>
          </a:p>
        </p:txBody>
      </p:sp>
    </p:spTree>
    <p:extLst>
      <p:ext uri="{BB962C8B-B14F-4D97-AF65-F5344CB8AC3E}">
        <p14:creationId xmlns:p14="http://schemas.microsoft.com/office/powerpoint/2010/main" val="1791348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56D9E26C-784E-FA44-9B97-7438AE477CF2}" type="datetimeFigureOut">
              <a:rPr lang="en-US"/>
              <a:pPr/>
              <a:t>10/21/11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fld id="{E72A8EF2-2CBA-604E-B808-785D8F28BDFA}" type="slidenum">
              <a:rPr lang="en-US"/>
              <a:pPr/>
              <a:t>‹#›</a:t>
            </a:fld>
            <a:endParaRPr lang="en-US"/>
          </a:p>
        </p:txBody>
      </p:sp>
    </p:spTree>
    <p:extLst>
      <p:ext uri="{BB962C8B-B14F-4D97-AF65-F5344CB8AC3E}">
        <p14:creationId xmlns:p14="http://schemas.microsoft.com/office/powerpoint/2010/main" val="2730725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fld id="{09EAD5DB-5AA9-0F42-84A9-AC611524856A}" type="datetimeFigureOut">
              <a:rPr lang="en-US"/>
              <a:pPr/>
              <a:t>10/21/11</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fld id="{032AEF5D-F6BD-0041-82D0-41AAED3E18A4}" type="slidenum">
              <a:rPr lang="en-US"/>
              <a:pPr/>
              <a:t>‹#›</a:t>
            </a:fld>
            <a:endParaRPr lang="en-US"/>
          </a:p>
        </p:txBody>
      </p:sp>
    </p:spTree>
    <p:extLst>
      <p:ext uri="{BB962C8B-B14F-4D97-AF65-F5344CB8AC3E}">
        <p14:creationId xmlns:p14="http://schemas.microsoft.com/office/powerpoint/2010/main" val="2004423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a:spLocks noChangeArrowheads="1"/>
          </p:cNvSpPr>
          <p:nvPr/>
        </p:nvSpPr>
        <p:spPr bwMode="auto">
          <a:xfrm>
            <a:off x="3636963" y="3005138"/>
            <a:ext cx="182562" cy="228600"/>
          </a:xfrm>
          <a:prstGeom prst="chevron">
            <a:avLst>
              <a:gd name="adj" fmla="val 50000"/>
            </a:avLst>
          </a:prstGeom>
          <a:gradFill rotWithShape="1">
            <a:gsLst>
              <a:gs pos="0">
                <a:srgbClr val="1389A6"/>
              </a:gs>
              <a:gs pos="72000">
                <a:srgbClr val="50B8DA"/>
              </a:gs>
              <a:gs pos="100000">
                <a:srgbClr val="7FC4DD"/>
              </a:gs>
            </a:gsLst>
            <a:lin ang="16200000"/>
          </a:gradFill>
          <a:ln w="3175" cap="rnd">
            <a:solidFill>
              <a:srgbClr val="1E768C"/>
            </a:solidFill>
            <a:miter lim="800000"/>
            <a:headEnd/>
            <a:tailEnd/>
          </a:ln>
          <a:effectLst>
            <a:outerShdw blurRad="63500" dist="26940" dir="5400000" rotWithShape="0">
              <a:srgbClr val="000000">
                <a:alpha val="45999"/>
              </a:srgbClr>
            </a:outerShdw>
          </a:effectLst>
        </p:spPr>
        <p:txBody>
          <a:bodyPr anchor="ctr"/>
          <a:lstStyle>
            <a:extLst/>
          </a:lstStyle>
          <a:p>
            <a:pPr fontAlgn="auto">
              <a:spcBef>
                <a:spcPts val="0"/>
              </a:spcBef>
              <a:spcAft>
                <a:spcPts val="0"/>
              </a:spcAft>
              <a:defRPr/>
            </a:pPr>
            <a:endParaRPr lang="en-US" dirty="0">
              <a:solidFill>
                <a:schemeClr val="lt1"/>
              </a:solidFill>
              <a:latin typeface="+mn-lt"/>
              <a:ea typeface="+mn-ea"/>
            </a:endParaRPr>
          </a:p>
        </p:txBody>
      </p:sp>
      <p:sp>
        <p:nvSpPr>
          <p:cNvPr id="5" name="Chevron 4"/>
          <p:cNvSpPr>
            <a:spLocks noChangeArrowheads="1"/>
          </p:cNvSpPr>
          <p:nvPr/>
        </p:nvSpPr>
        <p:spPr bwMode="auto">
          <a:xfrm>
            <a:off x="3449638" y="3005138"/>
            <a:ext cx="184150" cy="228600"/>
          </a:xfrm>
          <a:prstGeom prst="chevron">
            <a:avLst>
              <a:gd name="adj" fmla="val 50000"/>
            </a:avLst>
          </a:prstGeom>
          <a:gradFill rotWithShape="1">
            <a:gsLst>
              <a:gs pos="0">
                <a:srgbClr val="1389A6"/>
              </a:gs>
              <a:gs pos="72000">
                <a:srgbClr val="50B8DA"/>
              </a:gs>
              <a:gs pos="100000">
                <a:srgbClr val="7FC4DD"/>
              </a:gs>
            </a:gsLst>
            <a:lin ang="16200000"/>
          </a:gradFill>
          <a:ln w="3175" cap="rnd">
            <a:solidFill>
              <a:srgbClr val="1E768C"/>
            </a:solidFill>
            <a:miter lim="800000"/>
            <a:headEnd/>
            <a:tailEnd/>
          </a:ln>
          <a:effectLst>
            <a:outerShdw blurRad="63500" dist="26940" dir="5400000" rotWithShape="0">
              <a:srgbClr val="000000">
                <a:alpha val="45999"/>
              </a:srgbClr>
            </a:outerShdw>
          </a:effectLst>
        </p:spPr>
        <p:txBody>
          <a:bodyPr anchor="ctr"/>
          <a:lstStyle>
            <a:extLst/>
          </a:lstStyle>
          <a:p>
            <a:pPr fontAlgn="auto">
              <a:spcBef>
                <a:spcPts val="0"/>
              </a:spcBef>
              <a:spcAft>
                <a:spcPts val="0"/>
              </a:spcAft>
              <a:defRPr/>
            </a:pPr>
            <a:endParaRPr lang="en-US" dirty="0">
              <a:solidFill>
                <a:schemeClr val="lt1"/>
              </a:solidFill>
              <a:latin typeface="+mn-lt"/>
              <a:ea typeface="+mn-ea"/>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fld id="{4268B9C9-457C-4040-9248-3D7EA0DB734D}" type="datetimeFigureOut">
              <a:rPr lang="en-US"/>
              <a:pPr/>
              <a:t>10/21/11</a:t>
            </a:fld>
            <a:endParaRPr lang="en-US"/>
          </a:p>
        </p:txBody>
      </p:sp>
      <p:sp>
        <p:nvSpPr>
          <p:cNvPr id="7" name="Footer Placeholder 4"/>
          <p:cNvSpPr>
            <a:spLocks noGrp="1"/>
          </p:cNvSpPr>
          <p:nvPr>
            <p:ph type="ftr" sz="quarter" idx="11"/>
          </p:nvPr>
        </p:nvSpPr>
        <p:spPr/>
        <p:txBody>
          <a:bodyPr/>
          <a:lstStyle>
            <a:lvl1pPr>
              <a:defRPr/>
            </a:lvl1pPr>
            <a:extLst/>
          </a:lstStyle>
          <a:p>
            <a:pPr>
              <a:defRPr/>
            </a:pPr>
            <a:endParaRPr lang="en-US"/>
          </a:p>
        </p:txBody>
      </p:sp>
      <p:sp>
        <p:nvSpPr>
          <p:cNvPr id="8" name="Slide Number Placeholder 5"/>
          <p:cNvSpPr>
            <a:spLocks noGrp="1"/>
          </p:cNvSpPr>
          <p:nvPr>
            <p:ph type="sldNum" sz="quarter" idx="12"/>
          </p:nvPr>
        </p:nvSpPr>
        <p:spPr/>
        <p:txBody>
          <a:bodyPr/>
          <a:lstStyle>
            <a:lvl1pPr>
              <a:defRPr/>
            </a:lvl1pPr>
          </a:lstStyle>
          <a:p>
            <a:fld id="{6FE91E90-C683-8A47-B477-42483DE343D7}" type="slidenum">
              <a:rPr lang="en-US"/>
              <a:pPr/>
              <a:t>‹#›</a:t>
            </a:fld>
            <a:endParaRPr lang="en-US"/>
          </a:p>
        </p:txBody>
      </p:sp>
    </p:spTree>
    <p:extLst>
      <p:ext uri="{BB962C8B-B14F-4D97-AF65-F5344CB8AC3E}">
        <p14:creationId xmlns:p14="http://schemas.microsoft.com/office/powerpoint/2010/main" val="199571156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lstStyle>
          <a:p>
            <a:fld id="{2CD3CF77-6329-FF46-B9AE-F34C4145DEEA}" type="datetimeFigureOut">
              <a:rPr lang="en-US"/>
              <a:pPr/>
              <a:t>10/21/11</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lstStyle>
          <a:p>
            <a:fld id="{5ACA49D4-9FC2-7746-8DC5-D1CE3C640D18}" type="slidenum">
              <a:rPr lang="en-US"/>
              <a:pPr/>
              <a:t>‹#›</a:t>
            </a:fld>
            <a:endParaRPr lang="en-US"/>
          </a:p>
        </p:txBody>
      </p:sp>
    </p:spTree>
    <p:extLst>
      <p:ext uri="{BB962C8B-B14F-4D97-AF65-F5344CB8AC3E}">
        <p14:creationId xmlns:p14="http://schemas.microsoft.com/office/powerpoint/2010/main" val="3565839544"/>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7517683B-AE0C-A94E-B7B7-157C7C2C3727}" type="datetimeFigureOut">
              <a:rPr lang="en-US"/>
              <a:pPr/>
              <a:t>10/21/11</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lstStyle>
          <a:p>
            <a:fld id="{68073FD6-5C72-EA49-A13C-7FA0054C9E5E}" type="slidenum">
              <a:rPr lang="en-US"/>
              <a:pPr/>
              <a:t>‹#›</a:t>
            </a:fld>
            <a:endParaRPr lang="en-US"/>
          </a:p>
        </p:txBody>
      </p:sp>
    </p:spTree>
    <p:extLst>
      <p:ext uri="{BB962C8B-B14F-4D97-AF65-F5344CB8AC3E}">
        <p14:creationId xmlns:p14="http://schemas.microsoft.com/office/powerpoint/2010/main" val="3159364726"/>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DE113093-2312-6B4B-BF82-F815B1354929}" type="datetimeFigureOut">
              <a:rPr lang="en-US"/>
              <a:pPr/>
              <a:t>10/21/11</a:t>
            </a:fld>
            <a:endParaRPr lang="en-US"/>
          </a:p>
        </p:txBody>
      </p:sp>
      <p:sp>
        <p:nvSpPr>
          <p:cNvPr id="4" name="Footer Placeholder 3"/>
          <p:cNvSpPr>
            <a:spLocks noGrp="1"/>
          </p:cNvSpPr>
          <p:nvPr>
            <p:ph type="ftr" sz="quarter" idx="11"/>
          </p:nvPr>
        </p:nvSpPr>
        <p:spPr/>
        <p:txBody>
          <a:bodyPr/>
          <a:lstStyle>
            <a:lvl1pPr>
              <a:defRPr/>
            </a:lvl1pPr>
            <a:extLst/>
          </a:lstStyle>
          <a:p>
            <a:pPr>
              <a:defRPr/>
            </a:pPr>
            <a:endParaRPr lang="en-US"/>
          </a:p>
        </p:txBody>
      </p:sp>
      <p:sp>
        <p:nvSpPr>
          <p:cNvPr id="5" name="Slide Number Placeholder 4"/>
          <p:cNvSpPr>
            <a:spLocks noGrp="1"/>
          </p:cNvSpPr>
          <p:nvPr>
            <p:ph type="sldNum" sz="quarter" idx="12"/>
          </p:nvPr>
        </p:nvSpPr>
        <p:spPr/>
        <p:txBody>
          <a:bodyPr/>
          <a:lstStyle>
            <a:lvl1pPr>
              <a:defRPr/>
            </a:lvl1pPr>
          </a:lstStyle>
          <a:p>
            <a:fld id="{ACEBC7A4-E5D8-FD48-B532-15CCE27D8FD8}" type="slidenum">
              <a:rPr lang="en-US"/>
              <a:pPr/>
              <a:t>‹#›</a:t>
            </a:fld>
            <a:endParaRPr lang="en-US"/>
          </a:p>
        </p:txBody>
      </p:sp>
    </p:spTree>
    <p:extLst>
      <p:ext uri="{BB962C8B-B14F-4D97-AF65-F5344CB8AC3E}">
        <p14:creationId xmlns:p14="http://schemas.microsoft.com/office/powerpoint/2010/main" val="158833454"/>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fld id="{34919929-6D60-DE4A-986D-C822F6C2892B}" type="datetimeFigureOut">
              <a:rPr lang="en-US"/>
              <a:pPr/>
              <a:t>10/21/11</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fld id="{2C126802-9350-2348-85EF-52A4A5F3744C}" type="slidenum">
              <a:rPr lang="en-US"/>
              <a:pPr/>
              <a:t>‹#›</a:t>
            </a:fld>
            <a:endParaRPr lang="en-US"/>
          </a:p>
        </p:txBody>
      </p:sp>
    </p:spTree>
    <p:extLst>
      <p:ext uri="{BB962C8B-B14F-4D97-AF65-F5344CB8AC3E}">
        <p14:creationId xmlns:p14="http://schemas.microsoft.com/office/powerpoint/2010/main" val="540382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714D54BE-B69D-D74E-94AA-916EBB6D4C8F}" type="datetimeFigureOut">
              <a:rPr lang="en-US"/>
              <a:pPr/>
              <a:t>10/21/11</a:t>
            </a:fld>
            <a:endParaRPr lang="en-US"/>
          </a:p>
        </p:txBody>
      </p:sp>
      <p:sp>
        <p:nvSpPr>
          <p:cNvPr id="6" name="Footer Placeholder 5"/>
          <p:cNvSpPr>
            <a:spLocks noGrp="1"/>
          </p:cNvSpPr>
          <p:nvPr>
            <p:ph type="ftr" sz="quarter" idx="11"/>
          </p:nvPr>
        </p:nvSpPr>
        <p:spPr/>
        <p:txBody>
          <a:bodyPr/>
          <a:lstStyle>
            <a:lvl1pPr>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lvl1pPr>
          </a:lstStyle>
          <a:p>
            <a:fld id="{DC8AD0E8-3334-CE41-8E29-46EAD22128F1}" type="slidenum">
              <a:rPr lang="en-US"/>
              <a:pPr/>
              <a:t>‹#›</a:t>
            </a:fld>
            <a:endParaRPr lang="en-US"/>
          </a:p>
        </p:txBody>
      </p:sp>
    </p:spTree>
    <p:extLst>
      <p:ext uri="{BB962C8B-B14F-4D97-AF65-F5344CB8AC3E}">
        <p14:creationId xmlns:p14="http://schemas.microsoft.com/office/powerpoint/2010/main" val="379006166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ea typeface="+mn-ea"/>
            </a:endParaRPr>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ea typeface="+mn-ea"/>
            </a:endParaRPr>
          </a:p>
        </p:txBody>
      </p:sp>
      <p:sp>
        <p:nvSpPr>
          <p:cNvPr id="7" name="Right Triangle 6"/>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a:spLocks noChangeArrowheads="1"/>
          </p:cNvSpPr>
          <p:nvPr/>
        </p:nvSpPr>
        <p:spPr bwMode="auto">
          <a:xfrm>
            <a:off x="8664575" y="4987925"/>
            <a:ext cx="182563" cy="228600"/>
          </a:xfrm>
          <a:prstGeom prst="chevron">
            <a:avLst>
              <a:gd name="adj" fmla="val 50000"/>
            </a:avLst>
          </a:prstGeom>
          <a:gradFill rotWithShape="1">
            <a:gsLst>
              <a:gs pos="0">
                <a:srgbClr val="1389A6"/>
              </a:gs>
              <a:gs pos="72000">
                <a:srgbClr val="50B8DA"/>
              </a:gs>
              <a:gs pos="100000">
                <a:srgbClr val="7FC4DD"/>
              </a:gs>
            </a:gsLst>
            <a:lin ang="16200000"/>
          </a:gradFill>
          <a:ln w="3175" cap="rnd">
            <a:solidFill>
              <a:srgbClr val="1E768C"/>
            </a:solidFill>
            <a:miter lim="800000"/>
            <a:headEnd/>
            <a:tailEnd/>
          </a:ln>
          <a:effectLst>
            <a:outerShdw blurRad="63500" dist="26940" dir="5400000" rotWithShape="0">
              <a:srgbClr val="000000">
                <a:alpha val="45999"/>
              </a:srgbClr>
            </a:outerShdw>
          </a:effectLst>
        </p:spPr>
        <p:txBody>
          <a:bodyPr anchor="ctr"/>
          <a:lstStyle>
            <a:extLst/>
          </a:lstStyle>
          <a:p>
            <a:pPr fontAlgn="auto">
              <a:spcBef>
                <a:spcPts val="0"/>
              </a:spcBef>
              <a:spcAft>
                <a:spcPts val="0"/>
              </a:spcAft>
              <a:defRPr/>
            </a:pPr>
            <a:endParaRPr lang="en-US" dirty="0">
              <a:solidFill>
                <a:schemeClr val="lt1"/>
              </a:solidFill>
              <a:latin typeface="+mn-lt"/>
              <a:ea typeface="+mn-ea"/>
            </a:endParaRPr>
          </a:p>
        </p:txBody>
      </p:sp>
      <p:sp>
        <p:nvSpPr>
          <p:cNvPr id="10" name="Chevron 9"/>
          <p:cNvSpPr>
            <a:spLocks noChangeArrowheads="1"/>
          </p:cNvSpPr>
          <p:nvPr/>
        </p:nvSpPr>
        <p:spPr bwMode="auto">
          <a:xfrm>
            <a:off x="8477250" y="4987925"/>
            <a:ext cx="182563" cy="228600"/>
          </a:xfrm>
          <a:prstGeom prst="chevron">
            <a:avLst>
              <a:gd name="adj" fmla="val 50000"/>
            </a:avLst>
          </a:prstGeom>
          <a:gradFill rotWithShape="1">
            <a:gsLst>
              <a:gs pos="0">
                <a:srgbClr val="1389A6"/>
              </a:gs>
              <a:gs pos="72000">
                <a:srgbClr val="50B8DA"/>
              </a:gs>
              <a:gs pos="100000">
                <a:srgbClr val="7FC4DD"/>
              </a:gs>
            </a:gsLst>
            <a:lin ang="16200000"/>
          </a:gradFill>
          <a:ln w="3175" cap="rnd">
            <a:solidFill>
              <a:srgbClr val="1E768C"/>
            </a:solidFill>
            <a:miter lim="800000"/>
            <a:headEnd/>
            <a:tailEnd/>
          </a:ln>
          <a:effectLst>
            <a:outerShdw blurRad="63500" dist="26940" dir="5400000" rotWithShape="0">
              <a:srgbClr val="000000">
                <a:alpha val="45999"/>
              </a:srgbClr>
            </a:outerShdw>
          </a:effectLst>
        </p:spPr>
        <p:txBody>
          <a:bodyPr anchor="ctr"/>
          <a:lstStyle>
            <a:extLst/>
          </a:lstStyle>
          <a:p>
            <a:pPr fontAlgn="auto">
              <a:spcBef>
                <a:spcPts val="0"/>
              </a:spcBef>
              <a:spcAft>
                <a:spcPts val="0"/>
              </a:spcAft>
              <a:defRPr/>
            </a:pPr>
            <a:endParaRPr lang="en-US" dirty="0">
              <a:solidFill>
                <a:schemeClr val="lt1"/>
              </a:solidFill>
              <a:latin typeface="+mn-lt"/>
              <a:ea typeface="+mn-ea"/>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dirty="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lvl1pPr>
          </a:lstStyle>
          <a:p>
            <a:fld id="{C2AB17C4-08D1-C942-85B3-34377DBA7935}" type="datetimeFigureOut">
              <a:rPr lang="en-US"/>
              <a:pPr/>
              <a:t>10/21/11</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US"/>
          </a:p>
        </p:txBody>
      </p:sp>
      <p:sp>
        <p:nvSpPr>
          <p:cNvPr id="13" name="Slide Number Placeholder 6"/>
          <p:cNvSpPr>
            <a:spLocks noGrp="1"/>
          </p:cNvSpPr>
          <p:nvPr>
            <p:ph type="sldNum" sz="quarter" idx="12"/>
          </p:nvPr>
        </p:nvSpPr>
        <p:spPr/>
        <p:txBody>
          <a:bodyPr/>
          <a:lstStyle>
            <a:lvl1pPr>
              <a:defRPr/>
            </a:lvl1pPr>
          </a:lstStyle>
          <a:p>
            <a:fld id="{BC259214-BB3E-2A48-B353-CFB1EEC2F7AC}" type="slidenum">
              <a:rPr lang="en-US"/>
              <a:pPr/>
              <a:t>‹#›</a:t>
            </a:fld>
            <a:endParaRPr lang="en-US"/>
          </a:p>
        </p:txBody>
      </p:sp>
    </p:spTree>
    <p:extLst>
      <p:ext uri="{BB962C8B-B14F-4D97-AF65-F5344CB8AC3E}">
        <p14:creationId xmlns:p14="http://schemas.microsoft.com/office/powerpoint/2010/main" val="3298740502"/>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ea typeface="+mn-ea"/>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dirty="0">
              <a:latin typeface="+mn-lt"/>
              <a:ea typeface="+mn-ea"/>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wrap="square" lIns="91440" tIns="45720" rIns="91440" bIns="45720" numCol="1" anchor="b" anchorCtr="0" compatLnSpc="1">
            <a:prstTxWarp prst="textNoShape">
              <a:avLst/>
            </a:prstTxWarp>
          </a:bodyPr>
          <a:lstStyle>
            <a:lvl1pPr>
              <a:defRPr sz="1000">
                <a:latin typeface="Lucida Sans Unicode" charset="0"/>
              </a:defRPr>
            </a:lvl1pPr>
          </a:lstStyle>
          <a:p>
            <a:fld id="{02E3A4AA-D67F-FB45-922E-032CFD3FC38F}" type="datetimeFigureOut">
              <a:rPr lang="en-US"/>
              <a:pPr/>
              <a:t>10/21/11</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ea typeface="+mn-ea"/>
              </a:defRPr>
            </a:lvl1pPr>
            <a:extLst/>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wrap="square" lIns="91440" tIns="45720" rIns="91440" bIns="45720" numCol="1" anchor="b" anchorCtr="0" compatLnSpc="1">
            <a:prstTxWarp prst="textNoShape">
              <a:avLst/>
            </a:prstTxWarp>
          </a:bodyPr>
          <a:lstStyle>
            <a:lvl1pPr algn="r">
              <a:defRPr sz="1000">
                <a:latin typeface="Lucida Sans Unicode" charset="0"/>
              </a:defRPr>
            </a:lvl1pPr>
          </a:lstStyle>
          <a:p>
            <a:fld id="{165C8A1A-29AD-4346-911E-C4C3AA0ED6EF}"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4295" r:id="rId1"/>
    <p:sldLayoutId id="2147484291" r:id="rId2"/>
    <p:sldLayoutId id="2147484296" r:id="rId3"/>
    <p:sldLayoutId id="2147484297" r:id="rId4"/>
    <p:sldLayoutId id="2147484298" r:id="rId5"/>
    <p:sldLayoutId id="2147484299" r:id="rId6"/>
    <p:sldLayoutId id="2147484292" r:id="rId7"/>
    <p:sldLayoutId id="2147484300" r:id="rId8"/>
    <p:sldLayoutId id="2147484301" r:id="rId9"/>
    <p:sldLayoutId id="2147484293" r:id="rId10"/>
    <p:sldLayoutId id="2147484294"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ＭＳ Ｐゴシック" charset="0"/>
          <a:cs typeface="+mj-cs"/>
        </a:defRPr>
      </a:lvl1pPr>
      <a:lvl2pPr algn="l" rtl="0" eaLnBrk="0" fontAlgn="base" hangingPunct="0">
        <a:spcBef>
          <a:spcPct val="0"/>
        </a:spcBef>
        <a:spcAft>
          <a:spcPct val="0"/>
        </a:spcAft>
        <a:defRPr sz="4100" b="1">
          <a:solidFill>
            <a:schemeClr val="tx2"/>
          </a:solidFill>
          <a:latin typeface="Lucida Sans Unicode" pitchFamily="34" charset="0"/>
          <a:ea typeface="ＭＳ Ｐゴシック" charset="0"/>
        </a:defRPr>
      </a:lvl2pPr>
      <a:lvl3pPr algn="l" rtl="0" eaLnBrk="0" fontAlgn="base" hangingPunct="0">
        <a:spcBef>
          <a:spcPct val="0"/>
        </a:spcBef>
        <a:spcAft>
          <a:spcPct val="0"/>
        </a:spcAft>
        <a:defRPr sz="4100" b="1">
          <a:solidFill>
            <a:schemeClr val="tx2"/>
          </a:solidFill>
          <a:latin typeface="Lucida Sans Unicode" pitchFamily="34" charset="0"/>
          <a:ea typeface="ＭＳ Ｐゴシック" charset="0"/>
        </a:defRPr>
      </a:lvl3pPr>
      <a:lvl4pPr algn="l" rtl="0" eaLnBrk="0" fontAlgn="base" hangingPunct="0">
        <a:spcBef>
          <a:spcPct val="0"/>
        </a:spcBef>
        <a:spcAft>
          <a:spcPct val="0"/>
        </a:spcAft>
        <a:defRPr sz="4100" b="1">
          <a:solidFill>
            <a:schemeClr val="tx2"/>
          </a:solidFill>
          <a:latin typeface="Lucida Sans Unicode" pitchFamily="34" charset="0"/>
          <a:ea typeface="ＭＳ Ｐゴシック" charset="0"/>
        </a:defRPr>
      </a:lvl4pPr>
      <a:lvl5pPr algn="l" rtl="0" eaLnBrk="0" fontAlgn="base" hangingPunct="0">
        <a:spcBef>
          <a:spcPct val="0"/>
        </a:spcBef>
        <a:spcAft>
          <a:spcPct val="0"/>
        </a:spcAft>
        <a:defRPr sz="4100" b="1">
          <a:solidFill>
            <a:schemeClr val="tx2"/>
          </a:solidFill>
          <a:latin typeface="Lucida Sans Unicode" pitchFamily="34" charset="0"/>
          <a:ea typeface="ＭＳ Ｐゴシック"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charset="0"/>
        <a:buChar char=""/>
        <a:defRPr sz="2700" kern="1200">
          <a:solidFill>
            <a:schemeClr val="tx1"/>
          </a:solidFill>
          <a:latin typeface="+mn-lt"/>
          <a:ea typeface="ＭＳ Ｐゴシック" charset="0"/>
          <a:cs typeface="+mn-cs"/>
        </a:defRPr>
      </a:lvl1pPr>
      <a:lvl2pPr marL="620713" indent="-228600" algn="l" rtl="0" eaLnBrk="0" fontAlgn="base" hangingPunct="0">
        <a:spcBef>
          <a:spcPts val="325"/>
        </a:spcBef>
        <a:spcAft>
          <a:spcPct val="0"/>
        </a:spcAft>
        <a:buClr>
          <a:schemeClr val="accent1"/>
        </a:buClr>
        <a:buFont typeface="Verdana" charset="0"/>
        <a:buChar char="◦"/>
        <a:defRPr sz="2300" kern="1200">
          <a:solidFill>
            <a:schemeClr val="tx1"/>
          </a:solidFill>
          <a:latin typeface="+mn-lt"/>
          <a:ea typeface="ＭＳ Ｐゴシック" charset="0"/>
          <a:cs typeface="+mn-cs"/>
        </a:defRPr>
      </a:lvl2pPr>
      <a:lvl3pPr marL="858838" indent="-228600" algn="l" rtl="0" eaLnBrk="0" fontAlgn="base" hangingPunct="0">
        <a:spcBef>
          <a:spcPts val="350"/>
        </a:spcBef>
        <a:spcAft>
          <a:spcPct val="0"/>
        </a:spcAft>
        <a:buClr>
          <a:schemeClr val="accent2"/>
        </a:buClr>
        <a:buSzPct val="100000"/>
        <a:buFont typeface="Wingdings 2" charset="0"/>
        <a:buChar char=""/>
        <a:defRPr sz="2100" kern="1200">
          <a:solidFill>
            <a:schemeClr val="tx1"/>
          </a:solidFill>
          <a:latin typeface="+mn-lt"/>
          <a:ea typeface="ＭＳ Ｐゴシック" charset="0"/>
          <a:cs typeface="+mn-cs"/>
        </a:defRPr>
      </a:lvl3pPr>
      <a:lvl4pPr marL="1143000" indent="-228600" algn="l" rtl="0" eaLnBrk="0" fontAlgn="base" hangingPunct="0">
        <a:spcBef>
          <a:spcPts val="350"/>
        </a:spcBef>
        <a:spcAft>
          <a:spcPct val="0"/>
        </a:spcAft>
        <a:buClr>
          <a:schemeClr val="accent2"/>
        </a:buClr>
        <a:buFont typeface="Wingdings 2" charset="0"/>
        <a:buChar char=""/>
        <a:defRPr sz="1900" kern="1200">
          <a:solidFill>
            <a:schemeClr val="tx1"/>
          </a:solidFill>
          <a:latin typeface="+mn-lt"/>
          <a:ea typeface="ＭＳ Ｐゴシック" charset="0"/>
          <a:cs typeface="+mn-cs"/>
        </a:defRPr>
      </a:lvl4pPr>
      <a:lvl5pPr marL="1371600" indent="-228600" algn="l" rtl="0" eaLnBrk="0" fontAlgn="base" hangingPunct="0">
        <a:spcBef>
          <a:spcPts val="350"/>
        </a:spcBef>
        <a:spcAft>
          <a:spcPct val="0"/>
        </a:spcAft>
        <a:buClr>
          <a:schemeClr val="accent2"/>
        </a:buClr>
        <a:buFont typeface="Wingdings 2" charset="0"/>
        <a:buChar char=""/>
        <a:defRPr kern="1200">
          <a:solidFill>
            <a:schemeClr val="tx1"/>
          </a:solidFill>
          <a:latin typeface="+mn-lt"/>
          <a:ea typeface="ＭＳ Ｐゴシック" charset="0"/>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609600"/>
            <a:ext cx="8534400" cy="1829761"/>
          </a:xfrm>
        </p:spPr>
        <p:txBody>
          <a:bodyPr>
            <a:noAutofit/>
          </a:bodyPr>
          <a:lstStyle/>
          <a:p>
            <a:pPr eaLnBrk="1" fontAlgn="auto" hangingPunct="1">
              <a:spcAft>
                <a:spcPts val="0"/>
              </a:spcAft>
              <a:defRPr/>
            </a:pPr>
            <a:r>
              <a:rPr lang="en-US" sz="4000" dirty="0" smtClean="0">
                <a:ea typeface="+mj-ea"/>
              </a:rPr>
              <a:t>SINGLE SPECIALTY HOSPITALS AND ECONOMIC EFFICIENCY: EVIDENCE FROM THE SUPPLY SIDE</a:t>
            </a:r>
            <a:endParaRPr lang="en-US" sz="4000" dirty="0">
              <a:ea typeface="+mj-ea"/>
            </a:endParaRPr>
          </a:p>
        </p:txBody>
      </p:sp>
      <p:sp>
        <p:nvSpPr>
          <p:cNvPr id="9219" name="Subtitle 2"/>
          <p:cNvSpPr>
            <a:spLocks noGrp="1"/>
          </p:cNvSpPr>
          <p:nvPr>
            <p:ph type="subTitle" idx="1"/>
          </p:nvPr>
        </p:nvSpPr>
        <p:spPr>
          <a:xfrm>
            <a:off x="685800" y="2590800"/>
            <a:ext cx="8001000" cy="1200150"/>
          </a:xfrm>
        </p:spPr>
        <p:txBody>
          <a:bodyPr/>
          <a:lstStyle/>
          <a:p>
            <a:pPr marR="0" eaLnBrk="1" hangingPunct="1"/>
            <a:r>
              <a:rPr lang="en-US" sz="2000" dirty="0">
                <a:latin typeface="Lucida Sans Unicode" charset="0"/>
              </a:rPr>
              <a:t>Kathleen Carey* James F. Burgess Jr.* and Gary J. Young**</a:t>
            </a:r>
          </a:p>
          <a:p>
            <a:pPr marR="0" eaLnBrk="1" hangingPunct="1"/>
            <a:endParaRPr lang="en-US" sz="1800" dirty="0">
              <a:latin typeface="Lucida Sans Unicode" charset="0"/>
            </a:endParaRPr>
          </a:p>
          <a:p>
            <a:pPr marR="0" algn="ctr" eaLnBrk="1" hangingPunct="1"/>
            <a:r>
              <a:rPr lang="en-US" sz="1600" dirty="0">
                <a:latin typeface="Lucida Sans Unicode" charset="0"/>
              </a:rPr>
              <a:t>AHRQ Annual Meeting – September 21, 2011</a:t>
            </a:r>
          </a:p>
          <a:p>
            <a:pPr marR="0" algn="ctr" eaLnBrk="1" hangingPunct="1"/>
            <a:r>
              <a:rPr lang="en-US" sz="1600" dirty="0">
                <a:latin typeface="Lucida Sans Unicode" charset="0"/>
              </a:rPr>
              <a:t>Research funded in part by the Robert Wood Johnson Foundation and by AHRQ</a:t>
            </a:r>
          </a:p>
          <a:p>
            <a:pPr marR="0" algn="ctr" eaLnBrk="1" hangingPunct="1"/>
            <a:endParaRPr lang="en-US" sz="1600" dirty="0">
              <a:latin typeface="Lucida Sans Unicode" charset="0"/>
            </a:endParaRPr>
          </a:p>
          <a:p>
            <a:pPr marR="0" eaLnBrk="1" hangingPunct="1"/>
            <a:r>
              <a:rPr lang="en-US" sz="1600" dirty="0">
                <a:latin typeface="Lucida Sans Unicode" charset="0"/>
              </a:rPr>
              <a:t>*Boston University School of Public Health </a:t>
            </a:r>
          </a:p>
          <a:p>
            <a:pPr marR="0" eaLnBrk="1" hangingPunct="1"/>
            <a:r>
              <a:rPr lang="en-US" sz="1600" dirty="0">
                <a:latin typeface="Lucida Sans Unicode" charset="0"/>
              </a:rPr>
              <a:t>and Department of Veterans Affairs</a:t>
            </a:r>
          </a:p>
          <a:p>
            <a:pPr marR="0" eaLnBrk="1" hangingPunct="1"/>
            <a:r>
              <a:rPr lang="en-US" sz="1600" dirty="0">
                <a:latin typeface="Lucida Sans Unicode" charset="0"/>
              </a:rPr>
              <a:t>** Northeastern University</a:t>
            </a:r>
          </a:p>
          <a:p>
            <a:pPr marR="0" algn="ctr" eaLnBrk="1" hangingPunct="1"/>
            <a:endParaRPr lang="en-US" sz="1600" dirty="0">
              <a:latin typeface="Lucida Sans Unicode" charset="0"/>
            </a:endParaRPr>
          </a:p>
          <a:p>
            <a:pPr marR="0" eaLnBrk="1" hangingPunct="1"/>
            <a:endParaRPr lang="en-US" sz="1600" dirty="0">
              <a:latin typeface="Lucida Sans Unicode"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1"/>
          <p:cNvSpPr>
            <a:spLocks noGrp="1"/>
          </p:cNvSpPr>
          <p:nvPr>
            <p:ph idx="1"/>
          </p:nvPr>
        </p:nvSpPr>
        <p:spPr>
          <a:xfrm>
            <a:off x="533400" y="1219200"/>
            <a:ext cx="8610600" cy="4953000"/>
          </a:xfrm>
        </p:spPr>
        <p:txBody>
          <a:bodyPr/>
          <a:lstStyle/>
          <a:p>
            <a:r>
              <a:rPr lang="en-US">
                <a:latin typeface="Lucida Sans Unicode" charset="0"/>
              </a:rPr>
              <a:t>Medicare Cost Reports 1998-2008</a:t>
            </a:r>
          </a:p>
          <a:p>
            <a:r>
              <a:rPr lang="en-US">
                <a:latin typeface="Lucida Sans Unicode" charset="0"/>
              </a:rPr>
              <a:t>American Hospital Association Annual Survey Database</a:t>
            </a:r>
          </a:p>
          <a:p>
            <a:r>
              <a:rPr lang="en-US">
                <a:latin typeface="Lucida Sans Unicode" charset="0"/>
              </a:rPr>
              <a:t>~ 90% of SSHs are located in 10 states (n=405):</a:t>
            </a:r>
          </a:p>
          <a:p>
            <a:pPr>
              <a:buFont typeface="Wingdings 3" charset="0"/>
              <a:buNone/>
            </a:pPr>
            <a:r>
              <a:rPr lang="en-US">
                <a:latin typeface="Lucida Sans Unicode" charset="0"/>
              </a:rPr>
              <a:t>		Arizona		Louisiana</a:t>
            </a:r>
          </a:p>
          <a:p>
            <a:pPr>
              <a:buFont typeface="Wingdings 3" charset="0"/>
              <a:buNone/>
            </a:pPr>
            <a:r>
              <a:rPr lang="en-US">
                <a:latin typeface="Lucida Sans Unicode" charset="0"/>
              </a:rPr>
              <a:t>		California		Ohio</a:t>
            </a:r>
          </a:p>
          <a:p>
            <a:pPr>
              <a:buFont typeface="Wingdings 3" charset="0"/>
              <a:buNone/>
            </a:pPr>
            <a:r>
              <a:rPr lang="en-US">
                <a:latin typeface="Lucida Sans Unicode" charset="0"/>
              </a:rPr>
              <a:t>		Idaho		Oklahoma</a:t>
            </a:r>
          </a:p>
          <a:p>
            <a:pPr>
              <a:buFont typeface="Wingdings 3" charset="0"/>
              <a:buNone/>
            </a:pPr>
            <a:r>
              <a:rPr lang="en-US">
                <a:latin typeface="Lucida Sans Unicode" charset="0"/>
              </a:rPr>
              <a:t>		Indiana		South Dakota</a:t>
            </a:r>
          </a:p>
          <a:p>
            <a:pPr>
              <a:buFont typeface="Wingdings 3" charset="0"/>
              <a:buNone/>
            </a:pPr>
            <a:r>
              <a:rPr lang="en-US">
                <a:latin typeface="Lucida Sans Unicode" charset="0"/>
              </a:rPr>
              <a:t>		Kansas		Texas</a:t>
            </a:r>
          </a:p>
          <a:p>
            <a:r>
              <a:rPr lang="en-US" sz="2800">
                <a:latin typeface="Lucida Sans Unicode" charset="0"/>
              </a:rPr>
              <a:t>Competitors</a:t>
            </a:r>
            <a:r>
              <a:rPr lang="en-US" sz="2400">
                <a:latin typeface="Lucida Sans Unicode" charset="0"/>
              </a:rPr>
              <a:t> </a:t>
            </a:r>
            <a:r>
              <a:rPr lang="en-US" sz="2800">
                <a:latin typeface="Lucida Sans Unicode" charset="0"/>
              </a:rPr>
              <a:t>in same market (n=5,273)                     (Dartmouth Hospital Referral Regions)</a:t>
            </a:r>
          </a:p>
          <a:p>
            <a:pPr>
              <a:buFont typeface="Wingdings 3" charset="0"/>
              <a:buNone/>
            </a:pPr>
            <a:endParaRPr lang="en-US">
              <a:latin typeface="Lucida Sans Unicode" charset="0"/>
            </a:endParaRPr>
          </a:p>
          <a:p>
            <a:pPr>
              <a:buFont typeface="Wingdings 3" charset="0"/>
              <a:buNone/>
            </a:pPr>
            <a:endParaRPr lang="en-US">
              <a:latin typeface="Lucida Sans Unicode" charset="0"/>
            </a:endParaRPr>
          </a:p>
          <a:p>
            <a:pPr>
              <a:buFont typeface="Wingdings 3" charset="0"/>
              <a:buNone/>
            </a:pPr>
            <a:endParaRPr lang="en-US">
              <a:latin typeface="Lucida Sans Unicode" charset="0"/>
            </a:endParaRPr>
          </a:p>
        </p:txBody>
      </p:sp>
      <p:sp>
        <p:nvSpPr>
          <p:cNvPr id="3" name="Title 2"/>
          <p:cNvSpPr>
            <a:spLocks noGrp="1"/>
          </p:cNvSpPr>
          <p:nvPr>
            <p:ph type="title"/>
          </p:nvPr>
        </p:nvSpPr>
        <p:spPr>
          <a:xfrm>
            <a:off x="457200" y="152400"/>
            <a:ext cx="8229600" cy="1143000"/>
          </a:xfrm>
        </p:spPr>
        <p:txBody>
          <a:bodyPr/>
          <a:lstStyle/>
          <a:p>
            <a:pPr>
              <a:defRPr/>
            </a:pPr>
            <a:r>
              <a:rPr lang="en-US" dirty="0" smtClean="0">
                <a:ea typeface="+mj-ea"/>
              </a:rPr>
              <a:t>Data Sources</a:t>
            </a:r>
            <a:endParaRPr lang="en-US" dirty="0">
              <a:ea typeface="+mj-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1"/>
          <p:cNvSpPr>
            <a:spLocks noGrp="1"/>
          </p:cNvSpPr>
          <p:nvPr>
            <p:ph idx="1"/>
          </p:nvPr>
        </p:nvSpPr>
        <p:spPr>
          <a:xfrm>
            <a:off x="457200" y="1295400"/>
            <a:ext cx="8229600" cy="4525963"/>
          </a:xfrm>
        </p:spPr>
        <p:txBody>
          <a:bodyPr/>
          <a:lstStyle/>
          <a:p>
            <a:pPr marL="365125" lvl="1" indent="-255588">
              <a:spcBef>
                <a:spcPts val="400"/>
              </a:spcBef>
              <a:buSzPct val="68000"/>
              <a:buFont typeface="Wingdings 3" charset="0"/>
              <a:buChar char=""/>
            </a:pPr>
            <a:r>
              <a:rPr lang="en-US" sz="2800">
                <a:latin typeface="Lucida Sans Unicode" charset="0"/>
              </a:rPr>
              <a:t>Economies of Scale (EOS)</a:t>
            </a:r>
          </a:p>
          <a:p>
            <a:pPr marL="365125" lvl="1" indent="-255588">
              <a:spcBef>
                <a:spcPts val="400"/>
              </a:spcBef>
              <a:buSzPct val="68000"/>
              <a:buFont typeface="Wingdings 3" charset="0"/>
              <a:buChar char=""/>
            </a:pPr>
            <a:endParaRPr lang="en-US" sz="800">
              <a:latin typeface="Lucida Sans Unicode" charset="0"/>
            </a:endParaRPr>
          </a:p>
          <a:p>
            <a:pPr marL="365125" lvl="1" indent="-255588">
              <a:spcBef>
                <a:spcPts val="400"/>
              </a:spcBef>
              <a:buSzPct val="68000"/>
              <a:buFont typeface="Wingdings 3" charset="0"/>
              <a:buChar char=""/>
            </a:pPr>
            <a:r>
              <a:rPr lang="en-US" sz="2800">
                <a:latin typeface="Lucida Sans Unicode" charset="0"/>
              </a:rPr>
              <a:t>Does the average cost decline as output increases?  Or, is cost </a:t>
            </a:r>
            <a:r>
              <a:rPr lang="en-US" sz="2800" b="1">
                <a:latin typeface="Lucida Sans Unicode" charset="0"/>
              </a:rPr>
              <a:t>↑ </a:t>
            </a:r>
            <a:r>
              <a:rPr lang="en-US" sz="2800">
                <a:latin typeface="Lucida Sans Unicode" charset="0"/>
              </a:rPr>
              <a:t>&lt; output  </a:t>
            </a:r>
            <a:r>
              <a:rPr lang="en-US" sz="2800" b="1">
                <a:latin typeface="Lucida Sans Unicode" charset="0"/>
              </a:rPr>
              <a:t>↑</a:t>
            </a:r>
            <a:r>
              <a:rPr lang="en-US" sz="2800">
                <a:latin typeface="Lucida Sans Unicode" charset="0"/>
              </a:rPr>
              <a:t>(in proportional terms)</a:t>
            </a:r>
            <a:endParaRPr lang="en-US" sz="2800" b="1">
              <a:latin typeface="Lucida Sans Unicode" charset="0"/>
            </a:endParaRPr>
          </a:p>
          <a:p>
            <a:pPr marL="365125" lvl="1" indent="-255588">
              <a:spcBef>
                <a:spcPts val="400"/>
              </a:spcBef>
              <a:buSzPct val="68000"/>
              <a:buFont typeface="Wingdings 3" charset="0"/>
              <a:buChar char=""/>
            </a:pPr>
            <a:endParaRPr lang="en-US" sz="800">
              <a:latin typeface="Lucida Sans Unicode" charset="0"/>
            </a:endParaRPr>
          </a:p>
          <a:p>
            <a:pPr marL="365125" lvl="1" indent="-255588">
              <a:spcBef>
                <a:spcPts val="400"/>
              </a:spcBef>
              <a:buSzPct val="68000"/>
              <a:buFont typeface="Wingdings 3" charset="0"/>
              <a:buChar char=""/>
            </a:pPr>
            <a:r>
              <a:rPr lang="en-US" sz="2800">
                <a:latin typeface="Lucida Sans Unicode" charset="0"/>
              </a:rPr>
              <a:t>EOS = [ 1/ (MC/AC) ] =  [1 / cost elasticity]</a:t>
            </a:r>
          </a:p>
          <a:p>
            <a:pPr marL="365125" lvl="1" indent="-255588">
              <a:spcBef>
                <a:spcPts val="400"/>
              </a:spcBef>
              <a:buSzPct val="68000"/>
              <a:buFont typeface="Wingdings 3" charset="0"/>
              <a:buChar char=""/>
            </a:pPr>
            <a:endParaRPr lang="en-US" sz="800">
              <a:latin typeface="Lucida Sans Unicode" charset="0"/>
            </a:endParaRPr>
          </a:p>
          <a:p>
            <a:pPr marL="365125" lvl="1" indent="-255588">
              <a:spcBef>
                <a:spcPts val="400"/>
              </a:spcBef>
              <a:buSzPct val="68000"/>
              <a:buFont typeface="Wingdings 3" charset="0"/>
              <a:buChar char=""/>
            </a:pPr>
            <a:r>
              <a:rPr lang="en-US" sz="2800">
                <a:latin typeface="Lucida Sans Unicode" charset="0"/>
              </a:rPr>
              <a:t>For multiple outputs, Ray Scale EOS assumes that all outputs increase proportionately</a:t>
            </a:r>
          </a:p>
          <a:p>
            <a:pPr marL="365125" lvl="1" indent="-255588">
              <a:spcBef>
                <a:spcPts val="400"/>
              </a:spcBef>
              <a:buSzPct val="68000"/>
              <a:buFont typeface="Wingdings 3" charset="0"/>
              <a:buChar char=""/>
            </a:pPr>
            <a:endParaRPr lang="en-US" sz="800">
              <a:latin typeface="Lucida Sans Unicode" charset="0"/>
            </a:endParaRPr>
          </a:p>
          <a:p>
            <a:pPr marL="365125" lvl="1" indent="-255588">
              <a:spcBef>
                <a:spcPts val="400"/>
              </a:spcBef>
              <a:buSzPct val="68000"/>
              <a:buFont typeface="Wingdings 3" charset="0"/>
              <a:buChar char=""/>
            </a:pPr>
            <a:r>
              <a:rPr lang="en-US" sz="2800">
                <a:latin typeface="Lucida Sans Unicode" charset="0"/>
              </a:rPr>
              <a:t>Ray EOS = [ 1 / </a:t>
            </a:r>
            <a:r>
              <a:rPr lang="el-GR" sz="2800">
                <a:latin typeface="Lucida Sans Unicode" charset="0"/>
              </a:rPr>
              <a:t>Σ</a:t>
            </a:r>
            <a:r>
              <a:rPr lang="en-US" sz="2800">
                <a:latin typeface="Lucida Sans Unicode" charset="0"/>
              </a:rPr>
              <a:t> cost elasticities ]</a:t>
            </a:r>
          </a:p>
          <a:p>
            <a:pPr marL="365125" lvl="1" indent="-255588">
              <a:spcBef>
                <a:spcPts val="400"/>
              </a:spcBef>
              <a:buSzPct val="68000"/>
              <a:buFont typeface="Wingdings 3" charset="0"/>
              <a:buChar char=""/>
            </a:pPr>
            <a:endParaRPr lang="en-US">
              <a:latin typeface="Lucida Sans Unicode" charset="0"/>
            </a:endParaRPr>
          </a:p>
          <a:p>
            <a:pPr marL="365125" lvl="1" indent="-255588">
              <a:spcBef>
                <a:spcPts val="400"/>
              </a:spcBef>
              <a:buSzPct val="68000"/>
              <a:buFont typeface="Wingdings 3" charset="0"/>
              <a:buChar char=""/>
            </a:pPr>
            <a:endParaRPr lang="en-US">
              <a:latin typeface="Lucida Sans Unicode" charset="0"/>
            </a:endParaRPr>
          </a:p>
          <a:p>
            <a:pPr marL="365125" lvl="1" indent="-255588">
              <a:spcBef>
                <a:spcPts val="400"/>
              </a:spcBef>
              <a:buSzPct val="68000"/>
              <a:buFont typeface="Wingdings 3" charset="0"/>
              <a:buChar char=""/>
            </a:pPr>
            <a:endParaRPr lang="en-US">
              <a:latin typeface="Lucida Sans Unicode" charset="0"/>
            </a:endParaRPr>
          </a:p>
          <a:p>
            <a:endParaRPr lang="en-US">
              <a:latin typeface="Lucida Sans Unicode" charset="0"/>
            </a:endParaRPr>
          </a:p>
        </p:txBody>
      </p:sp>
      <p:sp>
        <p:nvSpPr>
          <p:cNvPr id="3" name="Title 2"/>
          <p:cNvSpPr>
            <a:spLocks noGrp="1"/>
          </p:cNvSpPr>
          <p:nvPr>
            <p:ph type="title"/>
          </p:nvPr>
        </p:nvSpPr>
        <p:spPr>
          <a:xfrm>
            <a:off x="457200" y="152400"/>
            <a:ext cx="8229600" cy="1143000"/>
          </a:xfrm>
        </p:spPr>
        <p:txBody>
          <a:bodyPr>
            <a:normAutofit fontScale="90000"/>
          </a:bodyPr>
          <a:lstStyle/>
          <a:p>
            <a:pPr>
              <a:defRPr/>
            </a:pPr>
            <a:r>
              <a:rPr lang="en-US" dirty="0" smtClean="0">
                <a:ea typeface="+mj-ea"/>
              </a:rPr>
              <a:t>Production Cost Efficiency Construct I: EOS</a:t>
            </a:r>
            <a:endParaRPr lang="en-US" dirty="0">
              <a:ea typeface="+mj-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descr="Graphic Conceptualization of EOS"/>
          <p:cNvGrpSpPr/>
          <p:nvPr/>
        </p:nvGrpSpPr>
        <p:grpSpPr>
          <a:xfrm>
            <a:off x="838200" y="1447800"/>
            <a:ext cx="7610475" cy="4667250"/>
            <a:chOff x="838200" y="1447800"/>
            <a:chExt cx="7610475" cy="4667250"/>
          </a:xfrm>
        </p:grpSpPr>
        <p:sp>
          <p:nvSpPr>
            <p:cNvPr id="20482" name="Freeform 8"/>
            <p:cNvSpPr>
              <a:spLocks/>
            </p:cNvSpPr>
            <p:nvPr/>
          </p:nvSpPr>
          <p:spPr bwMode="auto">
            <a:xfrm>
              <a:off x="1905000" y="2819400"/>
              <a:ext cx="3344863" cy="2203450"/>
            </a:xfrm>
            <a:custGeom>
              <a:avLst/>
              <a:gdLst>
                <a:gd name="T0" fmla="*/ 0 w 2107"/>
                <a:gd name="T1" fmla="*/ 2147483647 h 1388"/>
                <a:gd name="T2" fmla="*/ 2147483647 w 2107"/>
                <a:gd name="T3" fmla="*/ 2147483647 h 1388"/>
                <a:gd name="T4" fmla="*/ 2147483647 w 2107"/>
                <a:gd name="T5" fmla="*/ 0 h 1388"/>
                <a:gd name="T6" fmla="*/ 0 60000 65536"/>
                <a:gd name="T7" fmla="*/ 0 60000 65536"/>
                <a:gd name="T8" fmla="*/ 0 60000 65536"/>
                <a:gd name="T9" fmla="*/ 0 w 2107"/>
                <a:gd name="T10" fmla="*/ 0 h 1388"/>
                <a:gd name="T11" fmla="*/ 2107 w 2107"/>
                <a:gd name="T12" fmla="*/ 1388 h 1388"/>
              </a:gdLst>
              <a:ahLst/>
              <a:cxnLst>
                <a:cxn ang="T6">
                  <a:pos x="T0" y="T1"/>
                </a:cxn>
                <a:cxn ang="T7">
                  <a:pos x="T2" y="T3"/>
                </a:cxn>
                <a:cxn ang="T8">
                  <a:pos x="T4" y="T5"/>
                </a:cxn>
              </a:cxnLst>
              <a:rect l="T9" t="T10" r="T11" b="T12"/>
              <a:pathLst>
                <a:path w="2107" h="1388">
                  <a:moveTo>
                    <a:pt x="0" y="766"/>
                  </a:moveTo>
                  <a:cubicBezTo>
                    <a:pt x="190" y="1077"/>
                    <a:pt x="381" y="1388"/>
                    <a:pt x="732" y="1260"/>
                  </a:cubicBezTo>
                  <a:cubicBezTo>
                    <a:pt x="1083" y="1132"/>
                    <a:pt x="1595" y="566"/>
                    <a:pt x="2107" y="0"/>
                  </a:cubicBezTo>
                </a:path>
              </a:pathLst>
            </a:custGeom>
            <a:noFill/>
            <a:ln w="25400" cmpd="sng">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483" name="Freeform 9"/>
            <p:cNvSpPr>
              <a:spLocks/>
            </p:cNvSpPr>
            <p:nvPr/>
          </p:nvSpPr>
          <p:spPr bwMode="auto">
            <a:xfrm>
              <a:off x="2205038" y="3560763"/>
              <a:ext cx="3475037" cy="711200"/>
            </a:xfrm>
            <a:custGeom>
              <a:avLst/>
              <a:gdLst>
                <a:gd name="T0" fmla="*/ 0 w 2189"/>
                <a:gd name="T1" fmla="*/ 2147483647 h 448"/>
                <a:gd name="T2" fmla="*/ 2147483647 w 2189"/>
                <a:gd name="T3" fmla="*/ 2147483647 h 448"/>
                <a:gd name="T4" fmla="*/ 2147483647 w 2189"/>
                <a:gd name="T5" fmla="*/ 0 h 448"/>
                <a:gd name="T6" fmla="*/ 0 60000 65536"/>
                <a:gd name="T7" fmla="*/ 0 60000 65536"/>
                <a:gd name="T8" fmla="*/ 0 60000 65536"/>
                <a:gd name="T9" fmla="*/ 0 w 2189"/>
                <a:gd name="T10" fmla="*/ 0 h 448"/>
                <a:gd name="T11" fmla="*/ 2189 w 2189"/>
                <a:gd name="T12" fmla="*/ 448 h 448"/>
              </a:gdLst>
              <a:ahLst/>
              <a:cxnLst>
                <a:cxn ang="T6">
                  <a:pos x="T0" y="T1"/>
                </a:cxn>
                <a:cxn ang="T7">
                  <a:pos x="T2" y="T3"/>
                </a:cxn>
                <a:cxn ang="T8">
                  <a:pos x="T4" y="T5"/>
                </a:cxn>
              </a:cxnLst>
              <a:rect l="T9" t="T10" r="T11" b="T12"/>
              <a:pathLst>
                <a:path w="2189" h="448">
                  <a:moveTo>
                    <a:pt x="0" y="7"/>
                  </a:moveTo>
                  <a:cubicBezTo>
                    <a:pt x="346" y="227"/>
                    <a:pt x="692" y="448"/>
                    <a:pt x="1057" y="447"/>
                  </a:cubicBezTo>
                  <a:cubicBezTo>
                    <a:pt x="1422" y="446"/>
                    <a:pt x="1805" y="223"/>
                    <a:pt x="2189" y="0"/>
                  </a:cubicBezTo>
                </a:path>
              </a:pathLst>
            </a:custGeom>
            <a:noFill/>
            <a:ln w="25400" cmpd="sng">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cxnSp>
          <p:nvCxnSpPr>
            <p:cNvPr id="7" name="Straight Connector 6"/>
            <p:cNvCxnSpPr/>
            <p:nvPr/>
          </p:nvCxnSpPr>
          <p:spPr>
            <a:xfrm rot="16200000" flipH="1">
              <a:off x="-384175" y="3660775"/>
              <a:ext cx="4046538" cy="7778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1676400" y="5638800"/>
              <a:ext cx="5486400" cy="762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0486" name="TextBox 8"/>
            <p:cNvSpPr txBox="1">
              <a:spLocks noChangeArrowheads="1"/>
            </p:cNvSpPr>
            <p:nvPr/>
          </p:nvSpPr>
          <p:spPr bwMode="auto">
            <a:xfrm>
              <a:off x="5105400" y="2438400"/>
              <a:ext cx="16081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Marginal Cost</a:t>
              </a:r>
            </a:p>
          </p:txBody>
        </p:sp>
        <p:sp>
          <p:nvSpPr>
            <p:cNvPr id="20487" name="TextBox 9"/>
            <p:cNvSpPr txBox="1">
              <a:spLocks noChangeArrowheads="1"/>
            </p:cNvSpPr>
            <p:nvPr/>
          </p:nvSpPr>
          <p:spPr bwMode="auto">
            <a:xfrm>
              <a:off x="5715000" y="3352800"/>
              <a:ext cx="1577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Average Cost</a:t>
              </a:r>
            </a:p>
          </p:txBody>
        </p:sp>
        <p:sp>
          <p:nvSpPr>
            <p:cNvPr id="20488" name="TextBox 10"/>
            <p:cNvSpPr txBox="1">
              <a:spLocks noChangeArrowheads="1"/>
            </p:cNvSpPr>
            <p:nvPr/>
          </p:nvSpPr>
          <p:spPr bwMode="auto">
            <a:xfrm>
              <a:off x="6324600" y="5715000"/>
              <a:ext cx="2124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000"/>
                <a:t>Medical Services</a:t>
              </a:r>
            </a:p>
          </p:txBody>
        </p:sp>
        <p:sp>
          <p:nvSpPr>
            <p:cNvPr id="20489" name="TextBox 11"/>
            <p:cNvSpPr txBox="1">
              <a:spLocks noChangeArrowheads="1"/>
            </p:cNvSpPr>
            <p:nvPr/>
          </p:nvSpPr>
          <p:spPr bwMode="auto">
            <a:xfrm>
              <a:off x="838200" y="1524000"/>
              <a:ext cx="712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000"/>
                <a:t>Cost</a:t>
              </a:r>
            </a:p>
          </p:txBody>
        </p:sp>
        <p:sp>
          <p:nvSpPr>
            <p:cNvPr id="20490" name="TextBox 12"/>
            <p:cNvSpPr txBox="1">
              <a:spLocks noChangeArrowheads="1"/>
            </p:cNvSpPr>
            <p:nvPr/>
          </p:nvSpPr>
          <p:spPr bwMode="auto">
            <a:xfrm>
              <a:off x="3276600" y="1447800"/>
              <a:ext cx="16716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Range of EOS</a:t>
              </a:r>
            </a:p>
          </p:txBody>
        </p:sp>
        <p:cxnSp>
          <p:nvCxnSpPr>
            <p:cNvPr id="15" name="Straight Arrow Connector 14"/>
            <p:cNvCxnSpPr/>
            <p:nvPr/>
          </p:nvCxnSpPr>
          <p:spPr>
            <a:xfrm rot="16200000" flipH="1">
              <a:off x="2476500" y="2781300"/>
              <a:ext cx="22098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5400000">
              <a:off x="1981200" y="2057400"/>
              <a:ext cx="1524000" cy="1219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18" name="Title 17"/>
          <p:cNvSpPr>
            <a:spLocks noGrp="1"/>
          </p:cNvSpPr>
          <p:nvPr>
            <p:ph type="title"/>
          </p:nvPr>
        </p:nvSpPr>
        <p:spPr>
          <a:xfrm>
            <a:off x="381000" y="152400"/>
            <a:ext cx="8229600" cy="1143000"/>
          </a:xfrm>
        </p:spPr>
        <p:txBody>
          <a:bodyPr>
            <a:normAutofit fontScale="90000"/>
          </a:bodyPr>
          <a:lstStyle/>
          <a:p>
            <a:pPr>
              <a:defRPr/>
            </a:pPr>
            <a:r>
              <a:rPr lang="en-US" dirty="0" smtClean="0">
                <a:ea typeface="+mj-ea"/>
              </a:rPr>
              <a:t>Graphic Conceptualization of EOS</a:t>
            </a:r>
            <a:endParaRPr lang="en-US" dirty="0">
              <a:ea typeface="+mj-ea"/>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778500"/>
          </a:xfrm>
        </p:spPr>
        <p:txBody>
          <a:bodyPr/>
          <a:lstStyle/>
          <a:p>
            <a:pPr eaLnBrk="1" hangingPunct="1">
              <a:buFont typeface="Arial" charset="0"/>
              <a:buChar char="•"/>
            </a:pPr>
            <a:r>
              <a:rPr lang="en-US" sz="2400" dirty="0" smtClean="0"/>
              <a:t>Short-run cost function</a:t>
            </a:r>
          </a:p>
          <a:p>
            <a:pPr eaLnBrk="1" hangingPunct="1">
              <a:buFont typeface="Arial" charset="0"/>
              <a:buChar char="•"/>
            </a:pPr>
            <a:r>
              <a:rPr lang="en-US" sz="2400" dirty="0" smtClean="0"/>
              <a:t>Cubic functional form</a:t>
            </a:r>
          </a:p>
          <a:p>
            <a:pPr eaLnBrk="1" hangingPunct="1">
              <a:buFont typeface="Arial" charset="0"/>
              <a:buChar char="•"/>
            </a:pPr>
            <a:r>
              <a:rPr lang="en-US" sz="2400" dirty="0" smtClean="0"/>
              <a:t>GEE estimator</a:t>
            </a:r>
          </a:p>
          <a:p>
            <a:pPr eaLnBrk="1" hangingPunct="1">
              <a:buFont typeface="Arial" charset="0"/>
              <a:buChar char="•"/>
            </a:pPr>
            <a:endParaRPr lang="en-US" sz="2400" dirty="0"/>
          </a:p>
          <a:p>
            <a:pPr marL="109537" indent="0" algn="ctr" eaLnBrk="1" hangingPunct="1">
              <a:buNone/>
            </a:pPr>
            <a:r>
              <a:rPr lang="en-US" sz="2400" i="1" dirty="0" smtClean="0"/>
              <a:t> EOS = </a:t>
            </a:r>
          </a:p>
          <a:p>
            <a:pPr marL="109537" indent="0" algn="ctr" eaLnBrk="1" hangingPunct="1">
              <a:buNone/>
            </a:pPr>
            <a:endParaRPr lang="en-US" sz="1400" i="1" dirty="0" smtClean="0"/>
          </a:p>
          <a:p>
            <a:pPr marL="109537" indent="0" algn="ctr" eaLnBrk="1" hangingPunct="1">
              <a:buNone/>
            </a:pPr>
            <a:r>
              <a:rPr lang="en-US" sz="2400" dirty="0" smtClean="0"/>
              <a:t>               _____</a:t>
            </a:r>
            <a:r>
              <a:rPr lang="en-US" sz="2400" u="sng" dirty="0" smtClean="0"/>
              <a:t>(</a:t>
            </a:r>
            <a:r>
              <a:rPr lang="en-US" sz="2400" i="1" u="sng" dirty="0" smtClean="0"/>
              <a:t>1 – BED elasticity</a:t>
            </a:r>
            <a:r>
              <a:rPr lang="en-US" sz="2400" u="sng" dirty="0" smtClean="0"/>
              <a:t>)_____</a:t>
            </a:r>
          </a:p>
          <a:p>
            <a:pPr marL="109537" indent="0" algn="ctr" eaLnBrk="1" hangingPunct="1">
              <a:buNone/>
            </a:pPr>
            <a:r>
              <a:rPr lang="en-US" sz="2400" i="1" dirty="0" smtClean="0"/>
              <a:t>              (DIS elasticity + OPV elasticity</a:t>
            </a:r>
            <a:r>
              <a:rPr lang="en-US" sz="2400" dirty="0" smtClean="0"/>
              <a:t>) =</a:t>
            </a:r>
          </a:p>
          <a:p>
            <a:pPr marL="109537" indent="0" algn="ctr" eaLnBrk="1" hangingPunct="1">
              <a:buNone/>
            </a:pPr>
            <a:r>
              <a:rPr lang="en-US" sz="2400" dirty="0" smtClean="0"/>
              <a:t> </a:t>
            </a:r>
            <a:r>
              <a:rPr lang="en-US" sz="2400" i="1" dirty="0" smtClean="0"/>
              <a:t>  </a:t>
            </a:r>
            <a:r>
              <a:rPr lang="en-US" sz="2400" dirty="0" smtClean="0"/>
              <a:t>  </a:t>
            </a:r>
          </a:p>
          <a:p>
            <a:pPr marL="109537" indent="0" algn="ctr" eaLnBrk="1" hangingPunct="1">
              <a:buNone/>
            </a:pPr>
            <a:r>
              <a:rPr lang="en-US" sz="2400" dirty="0" smtClean="0"/>
              <a:t>           __________</a:t>
            </a:r>
            <a:r>
              <a:rPr lang="en-US" sz="2400" u="sng" dirty="0" smtClean="0"/>
              <a:t>(</a:t>
            </a:r>
            <a:r>
              <a:rPr lang="en-US" sz="2400" i="1" u="sng" dirty="0" smtClean="0"/>
              <a:t>1 – </a:t>
            </a:r>
            <a:r>
              <a:rPr lang="en-US" sz="2400" i="1" u="sng" dirty="0" err="1" smtClean="0"/>
              <a:t>δ</a:t>
            </a:r>
            <a:r>
              <a:rPr lang="en-US" sz="2400" i="1" u="sng" dirty="0" smtClean="0"/>
              <a:t>*BED</a:t>
            </a:r>
            <a:r>
              <a:rPr lang="en-US" sz="2400" u="sng" dirty="0" smtClean="0"/>
              <a:t>)__________ </a:t>
            </a:r>
            <a:r>
              <a:rPr lang="en-US" sz="700" u="sng" dirty="0" smtClean="0"/>
              <a:t>  </a:t>
            </a:r>
            <a:r>
              <a:rPr lang="en-US" sz="2400" dirty="0" smtClean="0"/>
              <a:t>                        </a:t>
            </a:r>
            <a:r>
              <a:rPr lang="en-US" sz="2400" u="sng" dirty="0" smtClean="0"/>
              <a:t>      </a:t>
            </a:r>
            <a:endParaRPr lang="en-US" sz="2400" i="1" dirty="0" smtClean="0"/>
          </a:p>
          <a:p>
            <a:pPr marL="109537" indent="0" algn="ctr" eaLnBrk="1" hangingPunct="1">
              <a:buNone/>
            </a:pPr>
            <a:r>
              <a:rPr lang="en-US" sz="2400" dirty="0" smtClean="0"/>
              <a:t>           [</a:t>
            </a:r>
            <a:r>
              <a:rPr lang="en-US" sz="2400" i="1" dirty="0" smtClean="0"/>
              <a:t> </a:t>
            </a:r>
            <a:r>
              <a:rPr lang="en-US" sz="2400" dirty="0" smtClean="0"/>
              <a:t>(</a:t>
            </a:r>
            <a:r>
              <a:rPr lang="en-US" sz="2400" i="1" dirty="0" smtClean="0"/>
              <a:t>α</a:t>
            </a:r>
            <a:r>
              <a:rPr lang="en-US" sz="2400" i="1" baseline="-25000" dirty="0" smtClean="0"/>
              <a:t>11</a:t>
            </a:r>
            <a:r>
              <a:rPr lang="en-US" sz="2400" i="1" dirty="0" smtClean="0"/>
              <a:t>DIS + </a:t>
            </a:r>
            <a:r>
              <a:rPr lang="en-US" sz="2400" dirty="0" smtClean="0"/>
              <a:t>2</a:t>
            </a:r>
            <a:r>
              <a:rPr lang="en-US" sz="2400" i="1" dirty="0" smtClean="0"/>
              <a:t>*α</a:t>
            </a:r>
            <a:r>
              <a:rPr lang="en-US" sz="2400" i="1" baseline="-25000" dirty="0" smtClean="0"/>
              <a:t>21</a:t>
            </a:r>
            <a:r>
              <a:rPr lang="en-US" sz="2400" i="1" dirty="0" smtClean="0"/>
              <a:t>DIS</a:t>
            </a:r>
            <a:r>
              <a:rPr lang="en-US" sz="2400" i="1" baseline="30000" dirty="0" smtClean="0"/>
              <a:t>2</a:t>
            </a:r>
            <a:r>
              <a:rPr lang="en-US" sz="2400" i="1" dirty="0" smtClean="0"/>
              <a:t> + </a:t>
            </a:r>
            <a:r>
              <a:rPr lang="en-US" sz="2400" dirty="0" smtClean="0"/>
              <a:t>3</a:t>
            </a:r>
            <a:r>
              <a:rPr lang="en-US" sz="2400" i="1" dirty="0" smtClean="0"/>
              <a:t>*α</a:t>
            </a:r>
            <a:r>
              <a:rPr lang="en-US" sz="2400" i="1" baseline="-25000" dirty="0" smtClean="0"/>
              <a:t>31</a:t>
            </a:r>
            <a:r>
              <a:rPr lang="en-US" sz="2400" i="1" dirty="0" smtClean="0"/>
              <a:t>DIS</a:t>
            </a:r>
            <a:r>
              <a:rPr lang="en-US" sz="2400" dirty="0" smtClean="0"/>
              <a:t>)</a:t>
            </a:r>
            <a:r>
              <a:rPr lang="en-US" sz="2400" baseline="30000" dirty="0" smtClean="0"/>
              <a:t>3</a:t>
            </a:r>
            <a:r>
              <a:rPr lang="en-US" sz="2400" i="1" dirty="0" smtClean="0"/>
              <a:t> + </a:t>
            </a:r>
          </a:p>
          <a:p>
            <a:pPr marL="109537" indent="0" algn="ctr" eaLnBrk="1" hangingPunct="1">
              <a:buNone/>
            </a:pPr>
            <a:r>
              <a:rPr lang="en-US" sz="2400" i="1" dirty="0" smtClean="0"/>
              <a:t>              β</a:t>
            </a:r>
            <a:r>
              <a:rPr lang="en-US" sz="2400" i="1" baseline="-25000" dirty="0" smtClean="0"/>
              <a:t>11</a:t>
            </a:r>
            <a:r>
              <a:rPr lang="en-US" sz="2400" i="1" dirty="0" smtClean="0"/>
              <a:t>OPV +</a:t>
            </a:r>
            <a:r>
              <a:rPr lang="en-US" sz="2400" dirty="0" smtClean="0"/>
              <a:t>2*</a:t>
            </a:r>
            <a:r>
              <a:rPr lang="en-US" sz="2400" i="1" dirty="0" smtClean="0"/>
              <a:t> β</a:t>
            </a:r>
            <a:r>
              <a:rPr lang="en-US" sz="2400" i="1" baseline="-25000" dirty="0" smtClean="0"/>
              <a:t>21</a:t>
            </a:r>
            <a:r>
              <a:rPr lang="en-US" sz="2400" i="1" dirty="0" smtClean="0"/>
              <a:t>OPV</a:t>
            </a:r>
            <a:r>
              <a:rPr lang="en-US" sz="2400" i="1" baseline="30000" dirty="0" smtClean="0"/>
              <a:t>2</a:t>
            </a:r>
            <a:r>
              <a:rPr lang="en-US" sz="2400" i="1" dirty="0" smtClean="0"/>
              <a:t> + </a:t>
            </a:r>
            <a:r>
              <a:rPr lang="en-US" sz="2400" dirty="0" smtClean="0"/>
              <a:t>3</a:t>
            </a:r>
            <a:r>
              <a:rPr lang="en-US" sz="2400" i="1" dirty="0" smtClean="0"/>
              <a:t>*β</a:t>
            </a:r>
            <a:r>
              <a:rPr lang="en-US" sz="2400" i="1" baseline="-25000" dirty="0" smtClean="0"/>
              <a:t>31</a:t>
            </a:r>
            <a:r>
              <a:rPr lang="en-US" sz="2400" i="1" dirty="0" smtClean="0"/>
              <a:t>OPV</a:t>
            </a:r>
            <a:r>
              <a:rPr lang="en-US" sz="2400" dirty="0" smtClean="0"/>
              <a:t>)</a:t>
            </a:r>
            <a:r>
              <a:rPr lang="en-US" sz="2400" i="1" baseline="30000" dirty="0" smtClean="0"/>
              <a:t>3</a:t>
            </a:r>
            <a:r>
              <a:rPr lang="en-US" sz="2400" dirty="0" smtClean="0"/>
              <a:t>] </a:t>
            </a:r>
          </a:p>
          <a:p>
            <a:pPr marL="109537" indent="0" eaLnBrk="1" hangingPunct="1">
              <a:buNone/>
            </a:pPr>
            <a:r>
              <a:rPr lang="en-US" sz="2400" dirty="0" smtClean="0"/>
              <a:t> </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81000" y="2133600"/>
          <a:ext cx="8382001" cy="2249488"/>
        </p:xfrm>
        <a:graphic>
          <a:graphicData uri="http://schemas.openxmlformats.org/drawingml/2006/table">
            <a:tbl>
              <a:tblPr/>
              <a:tblGrid>
                <a:gridCol w="914399"/>
                <a:gridCol w="1143000"/>
                <a:gridCol w="1219200"/>
                <a:gridCol w="609600"/>
                <a:gridCol w="839349"/>
                <a:gridCol w="1044700"/>
                <a:gridCol w="1044700"/>
                <a:gridCol w="820837"/>
                <a:gridCol w="746216"/>
              </a:tblGrid>
              <a:tr h="420636">
                <a:tc rowSpan="2">
                  <a:txBody>
                    <a:bodyPr/>
                    <a:lstStyle/>
                    <a:p>
                      <a:pPr marL="0" marR="0" algn="ctr">
                        <a:lnSpc>
                          <a:spcPct val="115000"/>
                        </a:lnSpc>
                        <a:spcBef>
                          <a:spcPts val="0"/>
                        </a:spcBef>
                        <a:spcAft>
                          <a:spcPts val="0"/>
                        </a:spcAft>
                      </a:pPr>
                      <a:endParaRPr lang="en-US" sz="16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algn="ctr">
                        <a:lnSpc>
                          <a:spcPct val="115000"/>
                        </a:lnSpc>
                        <a:spcBef>
                          <a:spcPts val="600"/>
                        </a:spcBef>
                        <a:spcAft>
                          <a:spcPts val="600"/>
                        </a:spcAft>
                      </a:pPr>
                      <a:r>
                        <a:rPr lang="en-US" sz="2400" b="1" dirty="0">
                          <a:latin typeface="+mn-lt"/>
                          <a:ea typeface="Calibri"/>
                          <a:cs typeface="Times New Roman"/>
                        </a:rPr>
                        <a:t>General Hospitals</a:t>
                      </a:r>
                      <a:endParaRPr lang="en-US" sz="24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lnSpc>
                          <a:spcPct val="115000"/>
                        </a:lnSpc>
                        <a:spcBef>
                          <a:spcPts val="600"/>
                        </a:spcBef>
                        <a:spcAft>
                          <a:spcPts val="600"/>
                        </a:spcAft>
                      </a:pPr>
                      <a:r>
                        <a:rPr lang="en-US" sz="2400" b="1" dirty="0" smtClean="0">
                          <a:latin typeface="+mn-lt"/>
                          <a:ea typeface="Calibri"/>
                          <a:cs typeface="Times New Roman"/>
                        </a:rPr>
                        <a:t>Specialty</a:t>
                      </a:r>
                      <a:r>
                        <a:rPr lang="en-US" sz="2400" b="1" baseline="0" dirty="0" smtClean="0">
                          <a:latin typeface="+mn-lt"/>
                          <a:ea typeface="Calibri"/>
                          <a:cs typeface="Times New Roman"/>
                        </a:rPr>
                        <a:t> Hospitals</a:t>
                      </a:r>
                      <a:endParaRPr lang="en-US" sz="24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457213">
                <a:tc vMerge="1">
                  <a:txBody>
                    <a:bodyPr/>
                    <a:lstStyle/>
                    <a:p>
                      <a:endParaRPr lang="en-US"/>
                    </a:p>
                  </a:txBody>
                  <a:tcPr/>
                </a:tc>
                <a:tc gridSpan="3">
                  <a:txBody>
                    <a:bodyPr/>
                    <a:lstStyle/>
                    <a:p>
                      <a:pPr marL="0" marR="0">
                        <a:lnSpc>
                          <a:spcPct val="115000"/>
                        </a:lnSpc>
                        <a:spcBef>
                          <a:spcPts val="600"/>
                        </a:spcBef>
                        <a:spcAft>
                          <a:spcPts val="0"/>
                        </a:spcAft>
                      </a:pPr>
                      <a:r>
                        <a:rPr lang="en-US" sz="1600" dirty="0">
                          <a:latin typeface="+mn-lt"/>
                          <a:ea typeface="Calibri"/>
                          <a:cs typeface="Times New Roman"/>
                        </a:rPr>
                        <a:t>Discharges  </a:t>
                      </a:r>
                      <a:r>
                        <a:rPr lang="en-US" sz="1600" dirty="0" smtClean="0">
                          <a:latin typeface="+mn-lt"/>
                          <a:ea typeface="Calibri"/>
                          <a:cs typeface="Times New Roman"/>
                        </a:rPr>
                        <a:t>   Visits      Beds</a:t>
                      </a:r>
                      <a:endParaRPr lang="en-US" sz="16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marL="0" marR="0">
                        <a:lnSpc>
                          <a:spcPct val="115000"/>
                        </a:lnSpc>
                        <a:spcBef>
                          <a:spcPts val="600"/>
                        </a:spcBef>
                        <a:spcAft>
                          <a:spcPts val="0"/>
                        </a:spcAft>
                      </a:pPr>
                      <a:r>
                        <a:rPr lang="en-US" sz="1600" b="1" dirty="0">
                          <a:latin typeface="+mn-lt"/>
                          <a:ea typeface="Calibri"/>
                          <a:cs typeface="Times New Roman"/>
                        </a:rPr>
                        <a:t>  EOS</a:t>
                      </a:r>
                      <a:endParaRPr lang="en-US" sz="16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gridSpan="3">
                  <a:txBody>
                    <a:bodyPr/>
                    <a:lstStyle/>
                    <a:p>
                      <a:pPr marL="0" marR="0">
                        <a:lnSpc>
                          <a:spcPct val="115000"/>
                        </a:lnSpc>
                        <a:spcBef>
                          <a:spcPts val="600"/>
                        </a:spcBef>
                        <a:spcAft>
                          <a:spcPts val="0"/>
                        </a:spcAft>
                      </a:pPr>
                      <a:r>
                        <a:rPr lang="en-US" sz="1600" dirty="0">
                          <a:latin typeface="+mn-lt"/>
                          <a:ea typeface="Calibri"/>
                          <a:cs typeface="Times New Roman"/>
                        </a:rPr>
                        <a:t> </a:t>
                      </a:r>
                      <a:r>
                        <a:rPr lang="en-US" sz="1600" dirty="0" smtClean="0">
                          <a:latin typeface="+mn-lt"/>
                          <a:ea typeface="Calibri"/>
                          <a:cs typeface="Times New Roman"/>
                        </a:rPr>
                        <a:t>Discharges   Visits     </a:t>
                      </a:r>
                      <a:r>
                        <a:rPr lang="en-US" sz="1600" dirty="0">
                          <a:latin typeface="+mn-lt"/>
                          <a:ea typeface="Calibri"/>
                          <a:cs typeface="Times New Roman"/>
                        </a:rPr>
                        <a:t>Beds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600"/>
                        </a:spcBef>
                        <a:spcAft>
                          <a:spcPts val="0"/>
                        </a:spcAft>
                      </a:pPr>
                      <a:r>
                        <a:rPr lang="en-US" sz="1600" b="1" dirty="0">
                          <a:latin typeface="+mn-lt"/>
                          <a:ea typeface="Calibri"/>
                          <a:cs typeface="Times New Roman"/>
                        </a:rPr>
                        <a:t>EOS</a:t>
                      </a:r>
                      <a:endParaRPr lang="en-US" sz="16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457213">
                <a:tc>
                  <a:txBody>
                    <a:bodyPr/>
                    <a:lstStyle/>
                    <a:p>
                      <a:pPr marL="0" marR="0" algn="ctr">
                        <a:lnSpc>
                          <a:spcPct val="115000"/>
                        </a:lnSpc>
                        <a:spcBef>
                          <a:spcPts val="0"/>
                        </a:spcBef>
                        <a:spcAft>
                          <a:spcPts val="0"/>
                        </a:spcAft>
                      </a:pPr>
                      <a:r>
                        <a:rPr lang="en-US" sz="1600" dirty="0" smtClean="0">
                          <a:latin typeface="+mn-lt"/>
                          <a:ea typeface="Calibri"/>
                          <a:cs typeface="Times New Roman"/>
                        </a:rPr>
                        <a:t>Q1</a:t>
                      </a:r>
                      <a:endParaRPr lang="en-US" sz="16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0"/>
                        </a:spcAft>
                      </a:pPr>
                      <a:r>
                        <a:rPr lang="en-US" sz="1800" dirty="0" smtClean="0">
                          <a:latin typeface="+mn-lt"/>
                          <a:ea typeface="Calibri"/>
                          <a:cs typeface="Times New Roman"/>
                        </a:rPr>
                        <a:t>1,600</a:t>
                      </a:r>
                      <a:endParaRPr lang="en-US" sz="18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0"/>
                        </a:spcAft>
                      </a:pPr>
                      <a:r>
                        <a:rPr lang="en-US" sz="1800" dirty="0" smtClean="0">
                          <a:latin typeface="+mn-lt"/>
                          <a:ea typeface="Calibri"/>
                          <a:cs typeface="Times New Roman"/>
                        </a:rPr>
                        <a:t>28,555</a:t>
                      </a:r>
                      <a:endParaRPr lang="en-US" sz="18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0"/>
                        </a:spcAft>
                      </a:pPr>
                      <a:r>
                        <a:rPr lang="en-US" sz="1800" dirty="0">
                          <a:latin typeface="+mn-lt"/>
                          <a:ea typeface="Calibri"/>
                          <a:cs typeface="Times New Roman"/>
                        </a:rPr>
                        <a:t>52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0"/>
                        </a:spcAft>
                      </a:pPr>
                      <a:r>
                        <a:rPr lang="en-US" sz="1800" b="1" dirty="0" smtClean="0">
                          <a:latin typeface="+mn-lt"/>
                          <a:ea typeface="Calibri"/>
                          <a:cs typeface="Times New Roman"/>
                        </a:rPr>
                        <a:t>2.70</a:t>
                      </a:r>
                      <a:endParaRPr lang="en-US" sz="1800" b="1"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lnSpc>
                          <a:spcPct val="115000"/>
                        </a:lnSpc>
                        <a:spcBef>
                          <a:spcPts val="600"/>
                        </a:spcBef>
                        <a:spcAft>
                          <a:spcPts val="0"/>
                        </a:spcAft>
                      </a:pPr>
                      <a:r>
                        <a:rPr lang="en-US" sz="1800" dirty="0" smtClean="0">
                          <a:latin typeface="+mn-lt"/>
                          <a:ea typeface="Calibri"/>
                          <a:cs typeface="Times New Roman"/>
                        </a:rPr>
                        <a:t>262</a:t>
                      </a:r>
                      <a:endParaRPr lang="en-US" sz="18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0"/>
                        </a:spcAft>
                      </a:pPr>
                      <a:r>
                        <a:rPr lang="en-US" sz="1800" dirty="0" smtClean="0">
                          <a:latin typeface="+mn-lt"/>
                          <a:ea typeface="Calibri"/>
                          <a:cs typeface="Times New Roman"/>
                        </a:rPr>
                        <a:t>3,882</a:t>
                      </a:r>
                      <a:endParaRPr lang="en-US" sz="18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0"/>
                        </a:spcAft>
                      </a:pPr>
                      <a:r>
                        <a:rPr lang="en-US" sz="1800" dirty="0">
                          <a:latin typeface="+mn-lt"/>
                          <a:ea typeface="Calibri"/>
                          <a:cs typeface="Times New Roman"/>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0"/>
                        </a:spcAft>
                      </a:pPr>
                      <a:r>
                        <a:rPr lang="en-US" sz="1800" b="1" dirty="0" smtClean="0">
                          <a:latin typeface="+mn-lt"/>
                          <a:ea typeface="Calibri"/>
                          <a:cs typeface="Times New Roman"/>
                        </a:rPr>
                        <a:t>2.13</a:t>
                      </a:r>
                      <a:endParaRPr lang="en-US" sz="1800" b="1"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451351">
                <a:tc>
                  <a:txBody>
                    <a:bodyPr/>
                    <a:lstStyle/>
                    <a:p>
                      <a:pPr marL="0" marR="0" algn="ctr">
                        <a:lnSpc>
                          <a:spcPct val="115000"/>
                        </a:lnSpc>
                        <a:spcBef>
                          <a:spcPts val="600"/>
                        </a:spcBef>
                        <a:spcAft>
                          <a:spcPts val="600"/>
                        </a:spcAft>
                      </a:pPr>
                      <a:r>
                        <a:rPr lang="en-US" sz="1600" dirty="0">
                          <a:latin typeface="+mn-lt"/>
                          <a:ea typeface="Calibri"/>
                          <a:cs typeface="Times New Roman"/>
                        </a:rPr>
                        <a:t>Median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0"/>
                        </a:spcAft>
                      </a:pPr>
                      <a:r>
                        <a:rPr lang="en-US" sz="1800" dirty="0" smtClean="0">
                          <a:latin typeface="+mn-lt"/>
                          <a:ea typeface="Calibri"/>
                          <a:cs typeface="Times New Roman"/>
                        </a:rPr>
                        <a:t>4,645</a:t>
                      </a:r>
                      <a:endParaRPr lang="en-US" sz="18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0"/>
                        </a:spcAft>
                      </a:pPr>
                      <a:r>
                        <a:rPr lang="en-US" sz="1800" dirty="0" smtClean="0">
                          <a:latin typeface="+mn-lt"/>
                          <a:ea typeface="Calibri"/>
                          <a:cs typeface="Times New Roman"/>
                        </a:rPr>
                        <a:t>61,478</a:t>
                      </a:r>
                      <a:endParaRPr lang="en-US" sz="18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0"/>
                        </a:spcAft>
                      </a:pPr>
                      <a:r>
                        <a:rPr lang="en-US" sz="1800" dirty="0" smtClean="0">
                          <a:latin typeface="+mn-lt"/>
                          <a:ea typeface="Calibri"/>
                          <a:cs typeface="Times New Roman"/>
                        </a:rPr>
                        <a:t>119</a:t>
                      </a:r>
                      <a:endParaRPr lang="en-US" sz="18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0"/>
                        </a:spcAft>
                      </a:pPr>
                      <a:r>
                        <a:rPr lang="en-US" sz="1800" b="1" dirty="0" smtClean="0">
                          <a:latin typeface="+mn-lt"/>
                          <a:ea typeface="Calibri"/>
                          <a:cs typeface="Times New Roman"/>
                        </a:rPr>
                        <a:t>1.11</a:t>
                      </a:r>
                      <a:endParaRPr lang="en-US" sz="1800" b="1"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lnSpc>
                          <a:spcPct val="115000"/>
                        </a:lnSpc>
                        <a:spcBef>
                          <a:spcPts val="600"/>
                        </a:spcBef>
                        <a:spcAft>
                          <a:spcPts val="0"/>
                        </a:spcAft>
                      </a:pPr>
                      <a:r>
                        <a:rPr lang="en-US" sz="1800" dirty="0" smtClean="0">
                          <a:latin typeface="+mn-lt"/>
                          <a:ea typeface="Calibri"/>
                          <a:cs typeface="Times New Roman"/>
                        </a:rPr>
                        <a:t>498</a:t>
                      </a:r>
                      <a:endParaRPr lang="en-US" sz="18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0"/>
                        </a:spcAft>
                      </a:pPr>
                      <a:r>
                        <a:rPr lang="en-US" sz="1800" dirty="0" smtClean="0">
                          <a:latin typeface="+mn-lt"/>
                          <a:ea typeface="Calibri"/>
                          <a:cs typeface="Times New Roman"/>
                        </a:rPr>
                        <a:t>5,224</a:t>
                      </a:r>
                      <a:endParaRPr lang="en-US" sz="18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0"/>
                        </a:spcAft>
                      </a:pPr>
                      <a:r>
                        <a:rPr lang="en-US" sz="1800" dirty="0" smtClean="0">
                          <a:latin typeface="+mn-lt"/>
                          <a:ea typeface="Calibri"/>
                          <a:cs typeface="Times New Roman"/>
                        </a:rPr>
                        <a:t>14</a:t>
                      </a:r>
                      <a:endParaRPr lang="en-US" sz="18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0"/>
                        </a:spcAft>
                      </a:pPr>
                      <a:r>
                        <a:rPr lang="en-US" sz="1800" b="1" dirty="0" smtClean="0">
                          <a:latin typeface="+mn-lt"/>
                          <a:ea typeface="Calibri"/>
                          <a:cs typeface="Times New Roman"/>
                        </a:rPr>
                        <a:t>1.44</a:t>
                      </a:r>
                      <a:endParaRPr lang="en-US" sz="1800" b="1"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463075">
                <a:tc>
                  <a:txBody>
                    <a:bodyPr/>
                    <a:lstStyle/>
                    <a:p>
                      <a:pPr marL="0" marR="0" algn="ctr">
                        <a:lnSpc>
                          <a:spcPct val="115000"/>
                        </a:lnSpc>
                        <a:spcBef>
                          <a:spcPts val="0"/>
                        </a:spcBef>
                        <a:spcAft>
                          <a:spcPts val="0"/>
                        </a:spcAft>
                      </a:pPr>
                      <a:r>
                        <a:rPr lang="en-US" sz="1600" dirty="0" smtClean="0">
                          <a:latin typeface="+mn-lt"/>
                          <a:ea typeface="Calibri"/>
                          <a:cs typeface="Times New Roman"/>
                        </a:rPr>
                        <a:t>Q3</a:t>
                      </a:r>
                      <a:endParaRPr lang="en-US" sz="16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0"/>
                        </a:spcAft>
                      </a:pPr>
                      <a:r>
                        <a:rPr lang="en-US" sz="1800" dirty="0" smtClean="0">
                          <a:latin typeface="+mn-lt"/>
                          <a:ea typeface="Calibri"/>
                          <a:cs typeface="Times New Roman"/>
                        </a:rPr>
                        <a:t>10,925</a:t>
                      </a:r>
                      <a:endParaRPr lang="en-US" sz="18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0"/>
                        </a:spcAft>
                      </a:pPr>
                      <a:r>
                        <a:rPr lang="en-US" sz="1800" dirty="0" smtClean="0">
                          <a:latin typeface="+mn-lt"/>
                          <a:ea typeface="Calibri"/>
                          <a:cs typeface="Times New Roman"/>
                        </a:rPr>
                        <a:t>121,633</a:t>
                      </a:r>
                      <a:endParaRPr lang="en-US" sz="18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0"/>
                        </a:spcAft>
                      </a:pPr>
                      <a:r>
                        <a:rPr lang="en-US" sz="1800" dirty="0" smtClean="0">
                          <a:latin typeface="+mn-lt"/>
                          <a:ea typeface="Calibri"/>
                          <a:cs typeface="Times New Roman"/>
                        </a:rPr>
                        <a:t>233</a:t>
                      </a:r>
                      <a:endParaRPr lang="en-US" sz="18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0"/>
                        </a:spcAft>
                      </a:pPr>
                      <a:r>
                        <a:rPr lang="en-US" sz="1800" b="1" dirty="0" smtClean="0">
                          <a:latin typeface="+mn-lt"/>
                          <a:ea typeface="Calibri"/>
                          <a:cs typeface="Times New Roman"/>
                        </a:rPr>
                        <a:t>0.658</a:t>
                      </a:r>
                      <a:endParaRPr lang="en-US" sz="1800" b="1"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lnSpc>
                          <a:spcPct val="115000"/>
                        </a:lnSpc>
                        <a:spcBef>
                          <a:spcPts val="600"/>
                        </a:spcBef>
                        <a:spcAft>
                          <a:spcPts val="0"/>
                        </a:spcAft>
                      </a:pPr>
                      <a:r>
                        <a:rPr lang="en-US" sz="1800" dirty="0" smtClean="0">
                          <a:latin typeface="+mn-lt"/>
                          <a:ea typeface="Calibri"/>
                          <a:cs typeface="Times New Roman"/>
                        </a:rPr>
                        <a:t>987</a:t>
                      </a:r>
                      <a:endParaRPr lang="en-US" sz="18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0"/>
                        </a:spcAft>
                      </a:pPr>
                      <a:r>
                        <a:rPr lang="en-US" sz="1800" dirty="0" smtClean="0">
                          <a:latin typeface="+mn-lt"/>
                          <a:ea typeface="Calibri"/>
                          <a:cs typeface="Times New Roman"/>
                        </a:rPr>
                        <a:t>9,499</a:t>
                      </a:r>
                      <a:endParaRPr lang="en-US" sz="18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0"/>
                        </a:spcAft>
                      </a:pPr>
                      <a:r>
                        <a:rPr lang="en-US" sz="1800" dirty="0" smtClean="0">
                          <a:latin typeface="+mn-lt"/>
                          <a:ea typeface="Calibri"/>
                          <a:cs typeface="Times New Roman"/>
                        </a:rPr>
                        <a:t>24</a:t>
                      </a:r>
                      <a:endParaRPr lang="en-US" sz="18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0"/>
                        </a:spcAft>
                      </a:pPr>
                      <a:r>
                        <a:rPr lang="en-US" sz="1800" b="1" dirty="0" smtClean="0">
                          <a:latin typeface="+mn-lt"/>
                          <a:ea typeface="Calibri"/>
                          <a:cs typeface="Times New Roman"/>
                        </a:rPr>
                        <a:t>1.05</a:t>
                      </a:r>
                      <a:endParaRPr lang="en-US" sz="1800" b="1"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bl>
          </a:graphicData>
        </a:graphic>
      </p:graphicFrame>
      <p:sp>
        <p:nvSpPr>
          <p:cNvPr id="6" name="Title 5"/>
          <p:cNvSpPr>
            <a:spLocks noGrp="1"/>
          </p:cNvSpPr>
          <p:nvPr>
            <p:ph type="title"/>
          </p:nvPr>
        </p:nvSpPr>
        <p:spPr/>
        <p:txBody>
          <a:bodyPr/>
          <a:lstStyle/>
          <a:p>
            <a:pPr>
              <a:defRPr/>
            </a:pPr>
            <a:r>
              <a:rPr lang="en-US" dirty="0" smtClean="0">
                <a:ea typeface="+mj-ea"/>
              </a:rPr>
              <a:t>Results: EOS</a:t>
            </a:r>
            <a:endParaRPr lang="en-US" dirty="0">
              <a:ea typeface="+mj-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1"/>
          <p:cNvSpPr>
            <a:spLocks noGrp="1"/>
          </p:cNvSpPr>
          <p:nvPr>
            <p:ph idx="1"/>
          </p:nvPr>
        </p:nvSpPr>
        <p:spPr>
          <a:xfrm>
            <a:off x="457200" y="1481138"/>
            <a:ext cx="8610600" cy="4525962"/>
          </a:xfrm>
        </p:spPr>
        <p:txBody>
          <a:bodyPr/>
          <a:lstStyle/>
          <a:p>
            <a:r>
              <a:rPr lang="en-US" sz="2000">
                <a:latin typeface="Lucida Sans Unicode" charset="0"/>
              </a:rPr>
              <a:t>Economies of scope (ESC): present if the cost of jointly producing a set of outputs is lower than the costs of producing those outputs separately </a:t>
            </a:r>
          </a:p>
          <a:p>
            <a:r>
              <a:rPr lang="en-US" sz="2000">
                <a:latin typeface="Lucida Sans Unicode" charset="0"/>
              </a:rPr>
              <a:t>For the 2 output case: </a:t>
            </a:r>
            <a:r>
              <a:rPr lang="en-US" sz="800">
                <a:latin typeface="Lucida Sans Unicode" charset="0"/>
              </a:rPr>
              <a:t>  </a:t>
            </a:r>
          </a:p>
          <a:p>
            <a:endParaRPr lang="en-US" sz="800">
              <a:latin typeface="Lucida Sans Unicode" charset="0"/>
            </a:endParaRPr>
          </a:p>
          <a:p>
            <a:pPr>
              <a:buFont typeface="Wingdings 3" charset="0"/>
              <a:buNone/>
            </a:pPr>
            <a:r>
              <a:rPr lang="en-US" sz="2000" b="1">
                <a:latin typeface="Lucida Sans Unicode" charset="0"/>
              </a:rPr>
              <a:t>ESC =  [C(DIS, 0) +  C(0,OPV) – C (DIS,OPV)]  / C(DIS,OPV) </a:t>
            </a:r>
          </a:p>
          <a:p>
            <a:pPr>
              <a:buFont typeface="Wingdings 3" charset="0"/>
              <a:buNone/>
            </a:pPr>
            <a:r>
              <a:rPr lang="en-US" sz="800">
                <a:latin typeface="Lucida Sans Unicode" charset="0"/>
              </a:rPr>
              <a:t>                                                                         </a:t>
            </a:r>
            <a:r>
              <a:rPr lang="en-US" sz="2000">
                <a:latin typeface="Lucida Sans Unicode" charset="0"/>
              </a:rPr>
              <a:t>                                                                    </a:t>
            </a:r>
            <a:endParaRPr lang="en-US" sz="2000" b="1">
              <a:latin typeface="Lucida Sans Unicode" charset="0"/>
            </a:endParaRPr>
          </a:p>
          <a:p>
            <a:r>
              <a:rPr lang="en-US" sz="2000">
                <a:latin typeface="Lucida Sans Unicode" charset="0"/>
              </a:rPr>
              <a:t>ESC are present if the expression is positive</a:t>
            </a:r>
          </a:p>
          <a:p>
            <a:pPr lvl="1"/>
            <a:r>
              <a:rPr lang="en-US" sz="1600">
                <a:latin typeface="Lucida Sans Unicode" charset="0"/>
              </a:rPr>
              <a:t>Will occur if the numerator is positive</a:t>
            </a:r>
          </a:p>
          <a:p>
            <a:pPr lvl="1"/>
            <a:r>
              <a:rPr lang="en-US" sz="1600">
                <a:latin typeface="Lucida Sans Unicode" charset="0"/>
              </a:rPr>
              <a:t>Indicates it is cheaper to produce outputs </a:t>
            </a:r>
            <a:r>
              <a:rPr lang="en-US" sz="1600" i="1">
                <a:latin typeface="Lucida Sans Unicode" charset="0"/>
              </a:rPr>
              <a:t>DIS</a:t>
            </a:r>
            <a:r>
              <a:rPr lang="en-US" sz="1600">
                <a:latin typeface="Lucida Sans Unicode" charset="0"/>
              </a:rPr>
              <a:t> and </a:t>
            </a:r>
            <a:r>
              <a:rPr lang="en-US" sz="1600" i="1">
                <a:latin typeface="Lucida Sans Unicode" charset="0"/>
              </a:rPr>
              <a:t>OPV </a:t>
            </a:r>
            <a:r>
              <a:rPr lang="en-US" sz="1600">
                <a:latin typeface="Lucida Sans Unicode" charset="0"/>
              </a:rPr>
              <a:t>jointly than in separate facilities </a:t>
            </a:r>
          </a:p>
          <a:p>
            <a:r>
              <a:rPr lang="en-US" sz="2000">
                <a:latin typeface="Lucida Sans Unicode" charset="0"/>
              </a:rPr>
              <a:t>The expression rarely applied in the case of hospitals</a:t>
            </a:r>
          </a:p>
          <a:p>
            <a:r>
              <a:rPr lang="en-US" sz="2000">
                <a:latin typeface="Lucida Sans Unicode" charset="0"/>
              </a:rPr>
              <a:t>Why not?  Because it is unusual that hospitals would be producing at levels of zero output </a:t>
            </a:r>
          </a:p>
        </p:txBody>
      </p:sp>
      <p:sp>
        <p:nvSpPr>
          <p:cNvPr id="3" name="Title 2"/>
          <p:cNvSpPr>
            <a:spLocks noGrp="1"/>
          </p:cNvSpPr>
          <p:nvPr>
            <p:ph type="title"/>
          </p:nvPr>
        </p:nvSpPr>
        <p:spPr/>
        <p:txBody>
          <a:bodyPr>
            <a:normAutofit fontScale="90000"/>
          </a:bodyPr>
          <a:lstStyle/>
          <a:p>
            <a:pPr>
              <a:defRPr/>
            </a:pPr>
            <a:r>
              <a:rPr lang="en-US" dirty="0" smtClean="0">
                <a:ea typeface="+mj-ea"/>
              </a:rPr>
              <a:t>Production Cost Efficiency Construct II: ESC</a:t>
            </a:r>
            <a:endParaRPr lang="en-US" dirty="0">
              <a:ea typeface="+mj-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1"/>
          <p:cNvSpPr>
            <a:spLocks noGrp="1"/>
          </p:cNvSpPr>
          <p:nvPr>
            <p:ph idx="1"/>
          </p:nvPr>
        </p:nvSpPr>
        <p:spPr>
          <a:xfrm>
            <a:off x="228600" y="1600200"/>
            <a:ext cx="8229600" cy="4525963"/>
          </a:xfrm>
        </p:spPr>
        <p:txBody>
          <a:bodyPr/>
          <a:lstStyle/>
          <a:p>
            <a:r>
              <a:rPr lang="en-US" sz="2400">
                <a:latin typeface="Lucida Sans Unicode" charset="0"/>
              </a:rPr>
              <a:t>Alternative conception of economies of Scope (ESC)</a:t>
            </a:r>
          </a:p>
          <a:p>
            <a:endParaRPr lang="en-US" sz="800">
              <a:latin typeface="Lucida Sans Unicode" charset="0"/>
            </a:endParaRPr>
          </a:p>
          <a:p>
            <a:r>
              <a:rPr lang="en-US" sz="2400">
                <a:latin typeface="Lucida Sans Unicode" charset="0"/>
              </a:rPr>
              <a:t>ESC exist if it is possible to produce outputs jointly in the same hospital cheaper than it is to produce them separately</a:t>
            </a:r>
          </a:p>
          <a:p>
            <a:endParaRPr lang="en-US" sz="800">
              <a:latin typeface="Lucida Sans Unicode" charset="0"/>
            </a:endParaRPr>
          </a:p>
          <a:p>
            <a:r>
              <a:rPr lang="en-US" sz="2400">
                <a:latin typeface="Lucida Sans Unicode" charset="0"/>
              </a:rPr>
              <a:t>How will we measure ESC?</a:t>
            </a:r>
          </a:p>
          <a:p>
            <a:pPr lvl="1"/>
            <a:r>
              <a:rPr lang="en-US" i="1">
                <a:latin typeface="Lucida Sans Unicode" charset="0"/>
              </a:rPr>
              <a:t>ESC  =  </a:t>
            </a:r>
            <a:r>
              <a:rPr lang="en-US" i="1" u="sng">
                <a:latin typeface="Lucida Sans Unicode" charset="0"/>
              </a:rPr>
              <a:t>[C(System A) + C(System B) – C(System C)] </a:t>
            </a:r>
            <a:r>
              <a:rPr lang="en-US" i="1">
                <a:latin typeface="Lucida Sans Unicode" charset="0"/>
              </a:rPr>
              <a:t>  </a:t>
            </a:r>
          </a:p>
          <a:p>
            <a:pPr lvl="1">
              <a:buFont typeface="Verdana" charset="0"/>
              <a:buNone/>
            </a:pPr>
            <a:r>
              <a:rPr lang="en-US" i="1">
                <a:latin typeface="Lucida Sans Unicode" charset="0"/>
              </a:rPr>
              <a:t>                                 C(System C)</a:t>
            </a:r>
          </a:p>
          <a:p>
            <a:pPr lvl="1"/>
            <a:r>
              <a:rPr lang="en-US">
                <a:latin typeface="Lucida Sans Unicode" charset="0"/>
              </a:rPr>
              <a:t>where System A is general hospital production, System B is SSH production, and System C is a simulation of general hospital technology cost of producing (general hospital + SSH) outputs </a:t>
            </a:r>
          </a:p>
        </p:txBody>
      </p:sp>
      <p:sp>
        <p:nvSpPr>
          <p:cNvPr id="3" name="Title 2"/>
          <p:cNvSpPr>
            <a:spLocks noGrp="1"/>
          </p:cNvSpPr>
          <p:nvPr>
            <p:ph type="title"/>
          </p:nvPr>
        </p:nvSpPr>
        <p:spPr/>
        <p:txBody>
          <a:bodyPr>
            <a:normAutofit fontScale="90000"/>
          </a:bodyPr>
          <a:lstStyle/>
          <a:p>
            <a:pPr>
              <a:defRPr/>
            </a:pPr>
            <a:r>
              <a:rPr lang="en-US" dirty="0" smtClean="0">
                <a:ea typeface="+mj-ea"/>
              </a:rPr>
              <a:t>ESC:  What if orthopedic and surgical SSHs closed their doors?</a:t>
            </a:r>
            <a:endParaRPr lang="en-US" dirty="0">
              <a:ea typeface="+mj-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lnSpcReduction="10000"/>
          </a:bodyPr>
          <a:lstStyle/>
          <a:p>
            <a:pPr>
              <a:defRPr/>
            </a:pPr>
            <a:r>
              <a:rPr lang="en-US" sz="2800" dirty="0">
                <a:ea typeface="Times New Roman" pitchFamily="18" charset="0"/>
              </a:rPr>
              <a:t>Cost A refers to production of general hospital output using general hospital technology.</a:t>
            </a:r>
          </a:p>
          <a:p>
            <a:pPr>
              <a:defRPr/>
            </a:pPr>
            <a:endParaRPr lang="en-US" sz="2800" dirty="0">
              <a:ea typeface="Times New Roman" pitchFamily="18" charset="0"/>
            </a:endParaRPr>
          </a:p>
          <a:p>
            <a:pPr>
              <a:defRPr/>
            </a:pPr>
            <a:r>
              <a:rPr lang="en-US" sz="2800" dirty="0">
                <a:ea typeface="Times New Roman" pitchFamily="18" charset="0"/>
              </a:rPr>
              <a:t> Cost B refers to production of specialty hospital output using specialty hospital technology.  </a:t>
            </a:r>
          </a:p>
          <a:p>
            <a:pPr>
              <a:defRPr/>
            </a:pPr>
            <a:endParaRPr lang="en-US" sz="2800" dirty="0">
              <a:ea typeface="Times New Roman" pitchFamily="18" charset="0"/>
            </a:endParaRPr>
          </a:p>
          <a:p>
            <a:pPr>
              <a:defRPr/>
            </a:pPr>
            <a:r>
              <a:rPr lang="en-US" sz="2800" dirty="0">
                <a:ea typeface="Times New Roman" pitchFamily="18" charset="0"/>
              </a:rPr>
              <a:t>Cost C refers to joint production of general hospital and specialty hospital output using general hospital technology.  </a:t>
            </a:r>
            <a:endParaRPr lang="en-US" sz="2800" dirty="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p:cNvGraphicFramePr>
            <a:graphicFrameLocks noGrp="1"/>
          </p:cNvGraphicFramePr>
          <p:nvPr/>
        </p:nvGraphicFramePr>
        <p:xfrm>
          <a:off x="381000" y="1981200"/>
          <a:ext cx="8534400" cy="3799706"/>
        </p:xfrm>
        <a:graphic>
          <a:graphicData uri="http://schemas.openxmlformats.org/drawingml/2006/table">
            <a:tbl>
              <a:tblPr/>
              <a:tblGrid>
                <a:gridCol w="1992762"/>
                <a:gridCol w="1995768"/>
                <a:gridCol w="2272935"/>
                <a:gridCol w="2272935"/>
              </a:tblGrid>
              <a:tr h="431511">
                <a:tc rowSpan="2">
                  <a:txBody>
                    <a:bodyPr/>
                    <a:lstStyle/>
                    <a:p>
                      <a:pPr marL="0" marR="0">
                        <a:spcBef>
                          <a:spcPts val="0"/>
                        </a:spcBef>
                        <a:spcAft>
                          <a:spcPts val="0"/>
                        </a:spcAft>
                      </a:pPr>
                      <a:endParaRPr lang="en-US" sz="1700" dirty="0">
                        <a:latin typeface="Lucida Sans Unicode" pitchFamily="34" charset="0"/>
                        <a:ea typeface="Times New Roman"/>
                        <a:cs typeface="Lucida Sans Unicode" pitchFamily="34" charset="0"/>
                      </a:endParaRPr>
                    </a:p>
                    <a:p>
                      <a:pPr marL="0" marR="0" algn="ctr">
                        <a:spcBef>
                          <a:spcPts val="0"/>
                        </a:spcBef>
                        <a:spcAft>
                          <a:spcPts val="0"/>
                        </a:spcAft>
                      </a:pPr>
                      <a:r>
                        <a:rPr lang="en-US" sz="1700" b="1" dirty="0">
                          <a:latin typeface="Lucida Sans Unicode" pitchFamily="34" charset="0"/>
                          <a:ea typeface="Times New Roman"/>
                          <a:cs typeface="Lucida Sans Unicode" pitchFamily="34" charset="0"/>
                        </a:rPr>
                        <a:t>Specialty</a:t>
                      </a:r>
                      <a:endParaRPr lang="en-US" sz="1700" dirty="0">
                        <a:latin typeface="Lucida Sans Unicode" pitchFamily="34" charset="0"/>
                        <a:ea typeface="Times New Roman"/>
                        <a:cs typeface="Lucida Sans Unicode" pitchFamily="34" charset="0"/>
                      </a:endParaRPr>
                    </a:p>
                    <a:p>
                      <a:pPr marL="0" marR="0" algn="ctr">
                        <a:spcBef>
                          <a:spcPts val="0"/>
                        </a:spcBef>
                        <a:spcAft>
                          <a:spcPts val="0"/>
                        </a:spcAft>
                      </a:pPr>
                      <a:r>
                        <a:rPr lang="en-US" sz="1700" b="1" dirty="0">
                          <a:latin typeface="Lucida Sans Unicode" pitchFamily="34" charset="0"/>
                          <a:ea typeface="Times New Roman"/>
                          <a:cs typeface="Lucida Sans Unicode" pitchFamily="34" charset="0"/>
                        </a:rPr>
                        <a:t>Hospitals</a:t>
                      </a:r>
                      <a:endParaRPr lang="en-US" sz="1700" dirty="0">
                        <a:latin typeface="Lucida Sans Unicode" pitchFamily="34" charset="0"/>
                        <a:ea typeface="Times New Roman"/>
                        <a:cs typeface="Lucida Sans Unicode"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a:spcBef>
                          <a:spcPts val="600"/>
                        </a:spcBef>
                        <a:spcAft>
                          <a:spcPts val="600"/>
                        </a:spcAft>
                      </a:pPr>
                      <a:r>
                        <a:rPr lang="en-US" sz="1700" b="1" dirty="0" smtClean="0">
                          <a:latin typeface="Lucida Sans Unicode" pitchFamily="34" charset="0"/>
                          <a:ea typeface="Times New Roman"/>
                          <a:cs typeface="Lucida Sans Unicode" pitchFamily="34" charset="0"/>
                        </a:rPr>
                        <a:t>General Hospitals</a:t>
                      </a:r>
                      <a:endParaRPr lang="en-US" sz="1700" dirty="0">
                        <a:latin typeface="Lucida Sans Unicode" pitchFamily="34" charset="0"/>
                        <a:ea typeface="Times New Roman"/>
                        <a:cs typeface="Lucida Sans Unicode"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600657">
                <a:tc vMerge="1">
                  <a:txBody>
                    <a:bodyPr/>
                    <a:lstStyle/>
                    <a:p>
                      <a:endParaRPr lang="en-US"/>
                    </a:p>
                  </a:txBody>
                  <a:tcPr/>
                </a:tc>
                <a:tc>
                  <a:txBody>
                    <a:bodyPr/>
                    <a:lstStyle/>
                    <a:p>
                      <a:pPr marL="0" marR="0" algn="ctr">
                        <a:spcBef>
                          <a:spcPts val="600"/>
                        </a:spcBef>
                        <a:spcAft>
                          <a:spcPts val="600"/>
                        </a:spcAft>
                      </a:pPr>
                      <a:r>
                        <a:rPr lang="en-US" sz="1700" dirty="0" smtClean="0">
                          <a:latin typeface="Lucida Sans Unicode" pitchFamily="34" charset="0"/>
                          <a:ea typeface="Times New Roman"/>
                          <a:cs typeface="Lucida Sans Unicode" pitchFamily="34" charset="0"/>
                        </a:rPr>
                        <a:t>1</a:t>
                      </a:r>
                      <a:r>
                        <a:rPr lang="en-US" sz="1700" baseline="30000" dirty="0" smtClean="0">
                          <a:latin typeface="Lucida Sans Unicode" pitchFamily="34" charset="0"/>
                          <a:ea typeface="Times New Roman"/>
                          <a:cs typeface="Lucida Sans Unicode" pitchFamily="34" charset="0"/>
                        </a:rPr>
                        <a:t>st</a:t>
                      </a:r>
                      <a:r>
                        <a:rPr lang="en-US" sz="1700" dirty="0" smtClean="0">
                          <a:latin typeface="Lucida Sans Unicode" pitchFamily="34" charset="0"/>
                          <a:ea typeface="Times New Roman"/>
                          <a:cs typeface="Lucida Sans Unicode" pitchFamily="34" charset="0"/>
                        </a:rPr>
                        <a:t> Quartile</a:t>
                      </a:r>
                      <a:endParaRPr lang="en-US" sz="1700" dirty="0">
                        <a:latin typeface="Lucida Sans Unicode" pitchFamily="34" charset="0"/>
                        <a:ea typeface="Times New Roman"/>
                        <a:cs typeface="Lucida Sans Unicode"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1700" dirty="0">
                          <a:latin typeface="Lucida Sans Unicode" pitchFamily="34" charset="0"/>
                          <a:ea typeface="Times New Roman"/>
                          <a:cs typeface="Lucida Sans Unicode" pitchFamily="34" charset="0"/>
                        </a:rPr>
                        <a:t>Median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1700" dirty="0">
                          <a:latin typeface="Lucida Sans Unicode" pitchFamily="34" charset="0"/>
                          <a:ea typeface="Times New Roman"/>
                          <a:cs typeface="Lucida Sans Unicode" pitchFamily="34" charset="0"/>
                        </a:rPr>
                        <a:t>3</a:t>
                      </a:r>
                      <a:r>
                        <a:rPr lang="en-US" sz="1700" baseline="30000" dirty="0">
                          <a:latin typeface="Lucida Sans Unicode" pitchFamily="34" charset="0"/>
                          <a:ea typeface="Times New Roman"/>
                          <a:cs typeface="Lucida Sans Unicode" pitchFamily="34" charset="0"/>
                        </a:rPr>
                        <a:t>rd</a:t>
                      </a:r>
                      <a:r>
                        <a:rPr lang="en-US" sz="1700" dirty="0">
                          <a:latin typeface="Lucida Sans Unicode" pitchFamily="34" charset="0"/>
                          <a:ea typeface="Times New Roman"/>
                          <a:cs typeface="Lucida Sans Unicode" pitchFamily="34" charset="0"/>
                        </a:rPr>
                        <a:t> Quartile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64394">
                <a:tc>
                  <a:txBody>
                    <a:bodyPr/>
                    <a:lstStyle/>
                    <a:p>
                      <a:pPr marL="0" marR="0" algn="ctr">
                        <a:spcBef>
                          <a:spcPts val="600"/>
                        </a:spcBef>
                        <a:spcAft>
                          <a:spcPts val="0"/>
                        </a:spcAft>
                      </a:pPr>
                      <a:endParaRPr lang="en-US" sz="1700" dirty="0" smtClean="0">
                        <a:latin typeface="Lucida Sans Unicode" pitchFamily="34" charset="0"/>
                        <a:ea typeface="Times New Roman"/>
                        <a:cs typeface="Lucida Sans Unicode" pitchFamily="34" charset="0"/>
                      </a:endParaRPr>
                    </a:p>
                    <a:p>
                      <a:pPr marL="0" marR="0" algn="ctr">
                        <a:spcBef>
                          <a:spcPts val="600"/>
                        </a:spcBef>
                        <a:spcAft>
                          <a:spcPts val="0"/>
                        </a:spcAft>
                      </a:pPr>
                      <a:r>
                        <a:rPr lang="en-US" sz="1700" dirty="0" smtClean="0">
                          <a:latin typeface="Lucida Sans Unicode" pitchFamily="34" charset="0"/>
                          <a:ea typeface="Times New Roman"/>
                          <a:cs typeface="Lucida Sans Unicode" pitchFamily="34" charset="0"/>
                        </a:rPr>
                        <a:t>1</a:t>
                      </a:r>
                      <a:r>
                        <a:rPr lang="en-US" sz="1700" baseline="30000" dirty="0" smtClean="0">
                          <a:latin typeface="Lucida Sans Unicode" pitchFamily="34" charset="0"/>
                          <a:ea typeface="Times New Roman"/>
                          <a:cs typeface="Lucida Sans Unicode" pitchFamily="34" charset="0"/>
                        </a:rPr>
                        <a:t>st</a:t>
                      </a:r>
                      <a:r>
                        <a:rPr lang="en-US" sz="1700" dirty="0" smtClean="0">
                          <a:latin typeface="Lucida Sans Unicode" pitchFamily="34" charset="0"/>
                          <a:ea typeface="Times New Roman"/>
                          <a:cs typeface="Lucida Sans Unicode" pitchFamily="34" charset="0"/>
                        </a:rPr>
                        <a:t> </a:t>
                      </a:r>
                      <a:r>
                        <a:rPr lang="en-US" sz="1700" dirty="0">
                          <a:latin typeface="Lucida Sans Unicode" pitchFamily="34" charset="0"/>
                          <a:ea typeface="Times New Roman"/>
                          <a:cs typeface="Lucida Sans Unicode" pitchFamily="34" charset="0"/>
                        </a:rPr>
                        <a:t>Quartile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1700" dirty="0">
                          <a:latin typeface="Lucida Sans Unicode" pitchFamily="34" charset="0"/>
                          <a:ea typeface="Times New Roman"/>
                          <a:cs typeface="Lucida Sans Unicode" pitchFamily="34" charset="0"/>
                        </a:rPr>
                        <a:t>  </a:t>
                      </a:r>
                      <a:r>
                        <a:rPr lang="en-US" sz="1700" dirty="0">
                          <a:solidFill>
                            <a:schemeClr val="accent1">
                              <a:lumMod val="75000"/>
                            </a:schemeClr>
                          </a:solidFill>
                          <a:latin typeface="Lucida Sans Unicode" pitchFamily="34" charset="0"/>
                          <a:ea typeface="Times New Roman"/>
                          <a:cs typeface="Lucida Sans Unicode" pitchFamily="34" charset="0"/>
                        </a:rPr>
                        <a:t>(22.71+8.62-23.95)/23.95</a:t>
                      </a:r>
                    </a:p>
                    <a:p>
                      <a:pPr marL="0" marR="0" algn="ctr">
                        <a:spcBef>
                          <a:spcPts val="0"/>
                        </a:spcBef>
                        <a:spcAft>
                          <a:spcPts val="600"/>
                        </a:spcAft>
                      </a:pPr>
                      <a:r>
                        <a:rPr lang="en-US" sz="1900" b="1" dirty="0">
                          <a:latin typeface="Lucida Sans Unicode" pitchFamily="34" charset="0"/>
                          <a:ea typeface="Times New Roman"/>
                          <a:cs typeface="Lucida Sans Unicode" pitchFamily="34" charset="0"/>
                        </a:rPr>
                        <a:t>= 0.30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1700" dirty="0">
                          <a:solidFill>
                            <a:schemeClr val="accent1">
                              <a:lumMod val="75000"/>
                            </a:schemeClr>
                          </a:solidFill>
                          <a:latin typeface="Lucida Sans Unicode" pitchFamily="34" charset="0"/>
                          <a:ea typeface="Times New Roman"/>
                          <a:cs typeface="Lucida Sans Unicode" pitchFamily="34" charset="0"/>
                        </a:rPr>
                        <a:t>  (41.12+8.62-43.02)/43.02</a:t>
                      </a:r>
                    </a:p>
                    <a:p>
                      <a:pPr marL="0" marR="0" algn="ctr">
                        <a:spcBef>
                          <a:spcPts val="0"/>
                        </a:spcBef>
                        <a:spcAft>
                          <a:spcPts val="0"/>
                        </a:spcAft>
                      </a:pPr>
                      <a:r>
                        <a:rPr lang="en-US" sz="1900" b="1" dirty="0">
                          <a:latin typeface="Lucida Sans Unicode" pitchFamily="34" charset="0"/>
                          <a:ea typeface="Times New Roman"/>
                          <a:cs typeface="Lucida Sans Unicode" pitchFamily="34" charset="0"/>
                        </a:rPr>
                        <a:t>= 0.16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1700" dirty="0">
                          <a:latin typeface="Lucida Sans Unicode" pitchFamily="34" charset="0"/>
                          <a:ea typeface="Times New Roman"/>
                          <a:cs typeface="Lucida Sans Unicode" pitchFamily="34" charset="0"/>
                        </a:rPr>
                        <a:t>  </a:t>
                      </a:r>
                      <a:r>
                        <a:rPr lang="en-US" sz="1700" dirty="0">
                          <a:solidFill>
                            <a:schemeClr val="accent1">
                              <a:lumMod val="75000"/>
                            </a:schemeClr>
                          </a:solidFill>
                          <a:latin typeface="Lucida Sans Unicode" pitchFamily="34" charset="0"/>
                          <a:ea typeface="Times New Roman"/>
                          <a:cs typeface="Lucida Sans Unicode" pitchFamily="34" charset="0"/>
                        </a:rPr>
                        <a:t>(105.44+8.62-108.69)/108.69</a:t>
                      </a:r>
                    </a:p>
                    <a:p>
                      <a:pPr marL="0" marR="0" algn="ctr">
                        <a:spcBef>
                          <a:spcPts val="0"/>
                        </a:spcBef>
                        <a:spcAft>
                          <a:spcPts val="0"/>
                        </a:spcAft>
                      </a:pPr>
                      <a:r>
                        <a:rPr lang="en-US" sz="1900" b="1" dirty="0">
                          <a:latin typeface="Lucida Sans Unicode" pitchFamily="34" charset="0"/>
                          <a:ea typeface="Times New Roman"/>
                          <a:cs typeface="Lucida Sans Unicode" pitchFamily="34" charset="0"/>
                        </a:rPr>
                        <a:t>= 0.05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0369">
                <a:tc>
                  <a:txBody>
                    <a:bodyPr/>
                    <a:lstStyle/>
                    <a:p>
                      <a:pPr marL="0" marR="0" algn="ctr">
                        <a:spcBef>
                          <a:spcPts val="0"/>
                        </a:spcBef>
                        <a:spcAft>
                          <a:spcPts val="0"/>
                        </a:spcAft>
                      </a:pPr>
                      <a:endParaRPr lang="en-US" sz="1700" dirty="0">
                        <a:latin typeface="Lucida Sans Unicode" pitchFamily="34" charset="0"/>
                        <a:ea typeface="Times New Roman"/>
                        <a:cs typeface="Lucida Sans Unicode" pitchFamily="34" charset="0"/>
                      </a:endParaRPr>
                    </a:p>
                    <a:p>
                      <a:pPr marL="0" marR="0" algn="ctr">
                        <a:spcBef>
                          <a:spcPts val="0"/>
                        </a:spcBef>
                        <a:spcAft>
                          <a:spcPts val="0"/>
                        </a:spcAft>
                      </a:pPr>
                      <a:r>
                        <a:rPr lang="en-US" sz="1700" dirty="0">
                          <a:latin typeface="Lucida Sans Unicode" pitchFamily="34" charset="0"/>
                          <a:ea typeface="Times New Roman"/>
                          <a:cs typeface="Lucida Sans Unicode" pitchFamily="34" charset="0"/>
                        </a:rPr>
                        <a:t>Median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1700" dirty="0">
                          <a:solidFill>
                            <a:schemeClr val="accent1">
                              <a:lumMod val="75000"/>
                            </a:schemeClr>
                          </a:solidFill>
                          <a:latin typeface="Lucida Sans Unicode" pitchFamily="34" charset="0"/>
                          <a:ea typeface="Times New Roman"/>
                          <a:cs typeface="Lucida Sans Unicode" pitchFamily="34" charset="0"/>
                        </a:rPr>
                        <a:t>(22.71+11.76-25.07)/25.07</a:t>
                      </a:r>
                    </a:p>
                    <a:p>
                      <a:pPr marL="0" marR="0" algn="ctr">
                        <a:spcBef>
                          <a:spcPts val="0"/>
                        </a:spcBef>
                        <a:spcAft>
                          <a:spcPts val="600"/>
                        </a:spcAft>
                      </a:pPr>
                      <a:r>
                        <a:rPr lang="en-US" sz="1900" b="1" dirty="0">
                          <a:latin typeface="Lucida Sans Unicode" pitchFamily="34" charset="0"/>
                          <a:ea typeface="Times New Roman"/>
                          <a:cs typeface="Lucida Sans Unicode" pitchFamily="34" charset="0"/>
                        </a:rPr>
                        <a:t>= 0.38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1700" dirty="0">
                          <a:solidFill>
                            <a:schemeClr val="accent1">
                              <a:lumMod val="75000"/>
                            </a:schemeClr>
                          </a:solidFill>
                          <a:latin typeface="Lucida Sans Unicode" pitchFamily="34" charset="0"/>
                          <a:ea typeface="Times New Roman"/>
                          <a:cs typeface="Lucida Sans Unicode" pitchFamily="34" charset="0"/>
                        </a:rPr>
                        <a:t>(41.12+11.76-44.74)/44.74</a:t>
                      </a:r>
                    </a:p>
                    <a:p>
                      <a:pPr marL="0" marR="0" algn="ctr">
                        <a:spcBef>
                          <a:spcPts val="0"/>
                        </a:spcBef>
                        <a:spcAft>
                          <a:spcPts val="0"/>
                        </a:spcAft>
                      </a:pPr>
                      <a:r>
                        <a:rPr lang="en-US" sz="1900" b="1" dirty="0">
                          <a:latin typeface="Lucida Sans Unicode" pitchFamily="34" charset="0"/>
                          <a:ea typeface="Times New Roman"/>
                          <a:cs typeface="Lucida Sans Unicode" pitchFamily="34" charset="0"/>
                        </a:rPr>
                        <a:t>= 0.18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1700" dirty="0">
                          <a:solidFill>
                            <a:schemeClr val="accent1">
                              <a:lumMod val="75000"/>
                            </a:schemeClr>
                          </a:solidFill>
                          <a:latin typeface="Lucida Sans Unicode" pitchFamily="34" charset="0"/>
                          <a:ea typeface="Times New Roman"/>
                          <a:cs typeface="Lucida Sans Unicode" pitchFamily="34" charset="0"/>
                        </a:rPr>
                        <a:t>(105.44+11.76-111.65)/111.65</a:t>
                      </a:r>
                    </a:p>
                    <a:p>
                      <a:pPr marL="0" marR="0" algn="ctr">
                        <a:spcBef>
                          <a:spcPts val="0"/>
                        </a:spcBef>
                        <a:spcAft>
                          <a:spcPts val="0"/>
                        </a:spcAft>
                      </a:pPr>
                      <a:r>
                        <a:rPr lang="en-US" sz="1900" b="1" dirty="0">
                          <a:latin typeface="Lucida Sans Unicode" pitchFamily="34" charset="0"/>
                          <a:ea typeface="Times New Roman"/>
                          <a:cs typeface="Lucida Sans Unicode" pitchFamily="34" charset="0"/>
                        </a:rPr>
                        <a:t>= 0.05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0369">
                <a:tc>
                  <a:txBody>
                    <a:bodyPr/>
                    <a:lstStyle/>
                    <a:p>
                      <a:pPr marL="0" marR="0" algn="ctr">
                        <a:spcBef>
                          <a:spcPts val="600"/>
                        </a:spcBef>
                        <a:spcAft>
                          <a:spcPts val="0"/>
                        </a:spcAft>
                      </a:pPr>
                      <a:endParaRPr lang="en-US" sz="1700" dirty="0" smtClean="0">
                        <a:latin typeface="Lucida Sans Unicode" pitchFamily="34" charset="0"/>
                        <a:ea typeface="Times New Roman"/>
                        <a:cs typeface="Lucida Sans Unicode" pitchFamily="34" charset="0"/>
                      </a:endParaRPr>
                    </a:p>
                    <a:p>
                      <a:pPr marL="0" marR="0" algn="ctr">
                        <a:spcBef>
                          <a:spcPts val="600"/>
                        </a:spcBef>
                        <a:spcAft>
                          <a:spcPts val="0"/>
                        </a:spcAft>
                      </a:pPr>
                      <a:r>
                        <a:rPr lang="en-US" sz="1700" dirty="0" smtClean="0">
                          <a:latin typeface="Lucida Sans Unicode" pitchFamily="34" charset="0"/>
                          <a:ea typeface="Times New Roman"/>
                          <a:cs typeface="Lucida Sans Unicode" pitchFamily="34" charset="0"/>
                        </a:rPr>
                        <a:t>3</a:t>
                      </a:r>
                      <a:r>
                        <a:rPr lang="en-US" sz="1700" baseline="30000" dirty="0" smtClean="0">
                          <a:latin typeface="Lucida Sans Unicode" pitchFamily="34" charset="0"/>
                          <a:ea typeface="Times New Roman"/>
                          <a:cs typeface="Lucida Sans Unicode" pitchFamily="34" charset="0"/>
                        </a:rPr>
                        <a:t>rd</a:t>
                      </a:r>
                      <a:r>
                        <a:rPr lang="en-US" sz="1700" dirty="0" smtClean="0">
                          <a:latin typeface="Lucida Sans Unicode" pitchFamily="34" charset="0"/>
                          <a:ea typeface="Times New Roman"/>
                          <a:cs typeface="Lucida Sans Unicode" pitchFamily="34" charset="0"/>
                        </a:rPr>
                        <a:t> </a:t>
                      </a:r>
                      <a:r>
                        <a:rPr lang="en-US" sz="1700" dirty="0">
                          <a:latin typeface="Lucida Sans Unicode" pitchFamily="34" charset="0"/>
                          <a:ea typeface="Times New Roman"/>
                          <a:cs typeface="Lucida Sans Unicode" pitchFamily="34" charset="0"/>
                        </a:rPr>
                        <a:t>Quartile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1700" dirty="0">
                          <a:solidFill>
                            <a:schemeClr val="accent1">
                              <a:lumMod val="75000"/>
                            </a:schemeClr>
                          </a:solidFill>
                          <a:latin typeface="Lucida Sans Unicode" pitchFamily="34" charset="0"/>
                          <a:ea typeface="Times New Roman"/>
                          <a:cs typeface="Lucida Sans Unicode" pitchFamily="34" charset="0"/>
                        </a:rPr>
                        <a:t>(22.71+21.09-27.62)/27.62</a:t>
                      </a:r>
                    </a:p>
                    <a:p>
                      <a:pPr marL="0" marR="0" algn="ctr">
                        <a:spcBef>
                          <a:spcPts val="0"/>
                        </a:spcBef>
                        <a:spcAft>
                          <a:spcPts val="600"/>
                        </a:spcAft>
                      </a:pPr>
                      <a:r>
                        <a:rPr lang="en-US" sz="1900" b="1" dirty="0">
                          <a:latin typeface="Lucida Sans Unicode" pitchFamily="34" charset="0"/>
                          <a:ea typeface="Times New Roman"/>
                          <a:cs typeface="Lucida Sans Unicode" pitchFamily="34" charset="0"/>
                        </a:rPr>
                        <a:t>= 0.59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1700" dirty="0">
                          <a:solidFill>
                            <a:schemeClr val="accent1">
                              <a:lumMod val="75000"/>
                            </a:schemeClr>
                          </a:solidFill>
                          <a:latin typeface="Lucida Sans Unicode" pitchFamily="34" charset="0"/>
                          <a:ea typeface="Times New Roman"/>
                          <a:cs typeface="Lucida Sans Unicode" pitchFamily="34" charset="0"/>
                        </a:rPr>
                        <a:t>(41.12+21.09-48.60)/48.60</a:t>
                      </a:r>
                    </a:p>
                    <a:p>
                      <a:pPr marL="0" marR="0" algn="ctr">
                        <a:spcBef>
                          <a:spcPts val="0"/>
                        </a:spcBef>
                        <a:spcAft>
                          <a:spcPts val="0"/>
                        </a:spcAft>
                      </a:pPr>
                      <a:r>
                        <a:rPr lang="en-US" sz="1900" b="1" dirty="0">
                          <a:latin typeface="Lucida Sans Unicode" pitchFamily="34" charset="0"/>
                          <a:ea typeface="Times New Roman"/>
                          <a:cs typeface="Lucida Sans Unicode" pitchFamily="34" charset="0"/>
                        </a:rPr>
                        <a:t>= 0.28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1700" dirty="0">
                          <a:solidFill>
                            <a:schemeClr val="accent1">
                              <a:lumMod val="75000"/>
                            </a:schemeClr>
                          </a:solidFill>
                          <a:latin typeface="Lucida Sans Unicode" pitchFamily="34" charset="0"/>
                          <a:ea typeface="Times New Roman"/>
                          <a:cs typeface="Lucida Sans Unicode" pitchFamily="34" charset="0"/>
                        </a:rPr>
                        <a:t>(105.44+21.09-118.19)/118.19</a:t>
                      </a:r>
                    </a:p>
                    <a:p>
                      <a:pPr marL="0" marR="0" algn="ctr">
                        <a:spcBef>
                          <a:spcPts val="0"/>
                        </a:spcBef>
                        <a:spcAft>
                          <a:spcPts val="0"/>
                        </a:spcAft>
                      </a:pPr>
                      <a:r>
                        <a:rPr lang="en-US" sz="1900" b="1" dirty="0">
                          <a:latin typeface="Lucida Sans Unicode" pitchFamily="34" charset="0"/>
                          <a:ea typeface="Times New Roman"/>
                          <a:cs typeface="Lucida Sans Unicode" pitchFamily="34" charset="0"/>
                        </a:rPr>
                        <a:t>= 0.07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7" name="TextBox 16"/>
          <p:cNvSpPr txBox="1"/>
          <p:nvPr/>
        </p:nvSpPr>
        <p:spPr>
          <a:xfrm>
            <a:off x="3733800" y="5867400"/>
            <a:ext cx="4803775" cy="1230313"/>
          </a:xfrm>
          <a:prstGeom prst="rect">
            <a:avLst/>
          </a:prstGeom>
          <a:noFill/>
        </p:spPr>
        <p:txBody>
          <a:bodyPr wrap="none">
            <a:spAutoFit/>
          </a:bodyPr>
          <a:lstStyle/>
          <a:p>
            <a:pPr eaLnBrk="0" hangingPunct="0">
              <a:defRPr/>
            </a:pPr>
            <a:r>
              <a:rPr lang="en-US" sz="1600" dirty="0">
                <a:latin typeface="+mn-lt"/>
                <a:ea typeface="Times New Roman" pitchFamily="18" charset="0"/>
              </a:rPr>
              <a:t>Costs measured in million $</a:t>
            </a:r>
          </a:p>
          <a:p>
            <a:pPr eaLnBrk="0" hangingPunct="0">
              <a:defRPr/>
            </a:pPr>
            <a:endParaRPr lang="en-US" sz="800" dirty="0">
              <a:latin typeface="+mn-lt"/>
              <a:ea typeface="+mn-ea"/>
            </a:endParaRPr>
          </a:p>
          <a:p>
            <a:pPr eaLnBrk="0" hangingPunct="0">
              <a:defRPr/>
            </a:pPr>
            <a:r>
              <a:rPr lang="en-US" sz="1600" dirty="0">
                <a:latin typeface="+mn-lt"/>
                <a:ea typeface="Times New Roman" pitchFamily="18" charset="0"/>
              </a:rPr>
              <a:t>Quartile values taken across distributions of </a:t>
            </a:r>
          </a:p>
          <a:p>
            <a:pPr eaLnBrk="0" hangingPunct="0">
              <a:defRPr/>
            </a:pPr>
            <a:r>
              <a:rPr lang="en-US" sz="1600" dirty="0">
                <a:latin typeface="+mn-lt"/>
                <a:ea typeface="Times New Roman" pitchFamily="18" charset="0"/>
              </a:rPr>
              <a:t>                      discharges and outpatient visits</a:t>
            </a:r>
            <a:endParaRPr lang="en-US" dirty="0">
              <a:latin typeface="Arial" pitchFamily="34" charset="0"/>
              <a:ea typeface="+mn-ea"/>
            </a:endParaRPr>
          </a:p>
          <a:p>
            <a:pPr>
              <a:defRPr/>
            </a:pPr>
            <a:endParaRPr lang="en-US" dirty="0">
              <a:ea typeface="+mn-ea"/>
            </a:endParaRPr>
          </a:p>
        </p:txBody>
      </p:sp>
      <p:sp>
        <p:nvSpPr>
          <p:cNvPr id="3" name="Content Placeholder 2"/>
          <p:cNvSpPr>
            <a:spLocks noGrp="1"/>
          </p:cNvSpPr>
          <p:nvPr>
            <p:ph idx="1"/>
          </p:nvPr>
        </p:nvSpPr>
        <p:spPr>
          <a:xfrm>
            <a:off x="381000" y="1219200"/>
            <a:ext cx="8229600" cy="4525962"/>
          </a:xfrm>
        </p:spPr>
        <p:txBody>
          <a:bodyPr/>
          <a:lstStyle/>
          <a:p>
            <a:pPr marL="109537" indent="0">
              <a:buNone/>
            </a:pPr>
            <a:r>
              <a:rPr lang="en-US" sz="2800" dirty="0" smtClean="0">
                <a:latin typeface="Lucida Sans Unicode" charset="0"/>
              </a:rPr>
              <a:t>[ESC = (Cost A + Cost B – Cost C) / Cost C]</a:t>
            </a:r>
          </a:p>
          <a:p>
            <a:pPr marL="109537" indent="0">
              <a:buNone/>
            </a:pPr>
            <a:endParaRPr lang="en-US" dirty="0"/>
          </a:p>
        </p:txBody>
      </p:sp>
      <p:sp>
        <p:nvSpPr>
          <p:cNvPr id="2" name="Title 1"/>
          <p:cNvSpPr>
            <a:spLocks noGrp="1"/>
          </p:cNvSpPr>
          <p:nvPr>
            <p:ph type="title"/>
          </p:nvPr>
        </p:nvSpPr>
        <p:spPr/>
        <p:txBody>
          <a:bodyPr/>
          <a:lstStyle/>
          <a:p>
            <a:pPr rtl="0" eaLnBrk="1" fontAlgn="base" hangingPunct="1"/>
            <a:r>
              <a:rPr lang="en-US" sz="4000" b="1" kern="1200" dirty="0" smtClean="0">
                <a:solidFill>
                  <a:srgbClr val="000000"/>
                </a:solidFill>
                <a:effectLst>
                  <a:outerShdw blurRad="38100" dist="38100" dir="2700000" algn="tl" rotWithShape="0">
                    <a:srgbClr val="DDDDDD"/>
                  </a:outerShdw>
                </a:effectLst>
                <a:latin typeface="Lucida Sans Unicode"/>
                <a:ea typeface="ＭＳ Ｐゴシック"/>
                <a:cs typeface="+mn-cs"/>
              </a:rPr>
              <a:t>Results: ESC</a:t>
            </a:r>
            <a:endParaRPr lang="en-US" dirty="0" smtClean="0">
              <a:effectLst/>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762000" y="2438400"/>
          <a:ext cx="7467600" cy="3430770"/>
        </p:xfrm>
        <a:graphic>
          <a:graphicData uri="http://schemas.openxmlformats.org/drawingml/2006/table">
            <a:tbl>
              <a:tblPr/>
              <a:tblGrid>
                <a:gridCol w="1789661"/>
                <a:gridCol w="1792359"/>
                <a:gridCol w="1942790"/>
                <a:gridCol w="1942790"/>
              </a:tblGrid>
              <a:tr h="320752">
                <a:tc rowSpan="2">
                  <a:txBody>
                    <a:bodyPr/>
                    <a:lstStyle/>
                    <a:p>
                      <a:pPr marL="0" marR="0">
                        <a:spcBef>
                          <a:spcPts val="0"/>
                        </a:spcBef>
                        <a:spcAft>
                          <a:spcPts val="0"/>
                        </a:spcAft>
                      </a:pPr>
                      <a:endParaRPr lang="en-US" sz="1800" dirty="0">
                        <a:latin typeface="+mn-lt"/>
                        <a:ea typeface="Times New Roman"/>
                        <a:cs typeface="Times New Roman"/>
                      </a:endParaRPr>
                    </a:p>
                    <a:p>
                      <a:pPr marL="0" marR="0" algn="ctr">
                        <a:spcBef>
                          <a:spcPts val="0"/>
                        </a:spcBef>
                        <a:spcAft>
                          <a:spcPts val="0"/>
                        </a:spcAft>
                      </a:pPr>
                      <a:r>
                        <a:rPr lang="en-US" sz="1800" b="1" dirty="0">
                          <a:latin typeface="+mn-lt"/>
                          <a:ea typeface="Times New Roman"/>
                          <a:cs typeface="Times New Roman"/>
                        </a:rPr>
                        <a:t>Specialty</a:t>
                      </a:r>
                      <a:endParaRPr lang="en-US" sz="1800" dirty="0">
                        <a:latin typeface="+mn-lt"/>
                        <a:ea typeface="Times New Roman"/>
                        <a:cs typeface="Times New Roman"/>
                      </a:endParaRPr>
                    </a:p>
                    <a:p>
                      <a:pPr marL="0" marR="0" algn="ctr">
                        <a:spcBef>
                          <a:spcPts val="0"/>
                        </a:spcBef>
                        <a:spcAft>
                          <a:spcPts val="0"/>
                        </a:spcAft>
                      </a:pPr>
                      <a:r>
                        <a:rPr lang="en-US" sz="1800" b="1" dirty="0">
                          <a:latin typeface="+mn-lt"/>
                          <a:ea typeface="Times New Roman"/>
                          <a:cs typeface="Times New Roman"/>
                        </a:rPr>
                        <a:t>Hospitals</a:t>
                      </a:r>
                      <a:endParaRPr lang="en-US" sz="18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a:spcBef>
                          <a:spcPts val="600"/>
                        </a:spcBef>
                        <a:spcAft>
                          <a:spcPts val="600"/>
                        </a:spcAft>
                      </a:pPr>
                      <a:r>
                        <a:rPr lang="en-US" sz="1800" b="1">
                          <a:latin typeface="+mn-lt"/>
                          <a:ea typeface="Times New Roman"/>
                          <a:cs typeface="Times New Roman"/>
                        </a:rPr>
                        <a:t>General Hospitals</a:t>
                      </a:r>
                      <a:endParaRPr lang="en-US" sz="180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641504">
                <a:tc vMerge="1">
                  <a:txBody>
                    <a:bodyPr/>
                    <a:lstStyle/>
                    <a:p>
                      <a:endParaRPr lang="en-US"/>
                    </a:p>
                  </a:txBody>
                  <a:tcPr/>
                </a:tc>
                <a:tc>
                  <a:txBody>
                    <a:bodyPr/>
                    <a:lstStyle/>
                    <a:p>
                      <a:pPr marL="0" marR="0" algn="ctr">
                        <a:spcBef>
                          <a:spcPts val="600"/>
                        </a:spcBef>
                        <a:spcAft>
                          <a:spcPts val="600"/>
                        </a:spcAft>
                      </a:pPr>
                      <a:r>
                        <a:rPr lang="en-US" sz="1800" dirty="0">
                          <a:latin typeface="+mn-lt"/>
                          <a:ea typeface="Times New Roman"/>
                          <a:cs typeface="Times New Roman"/>
                        </a:rPr>
                        <a:t>1</a:t>
                      </a:r>
                      <a:r>
                        <a:rPr lang="en-US" sz="1800" baseline="30000" dirty="0">
                          <a:latin typeface="+mn-lt"/>
                          <a:ea typeface="Times New Roman"/>
                          <a:cs typeface="Times New Roman"/>
                        </a:rPr>
                        <a:t>st</a:t>
                      </a:r>
                      <a:r>
                        <a:rPr lang="en-US" sz="1800" dirty="0">
                          <a:latin typeface="+mn-lt"/>
                          <a:ea typeface="Times New Roman"/>
                          <a:cs typeface="Times New Roman"/>
                        </a:rPr>
                        <a:t> </a:t>
                      </a:r>
                      <a:r>
                        <a:rPr lang="en-US" sz="1800" dirty="0" smtClean="0">
                          <a:latin typeface="+mn-lt"/>
                          <a:ea typeface="Times New Roman"/>
                          <a:cs typeface="Times New Roman"/>
                        </a:rPr>
                        <a:t>Quartile</a:t>
                      </a:r>
                      <a:endParaRPr lang="en-US" sz="18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1800" dirty="0">
                          <a:latin typeface="+mn-lt"/>
                          <a:ea typeface="Times New Roman"/>
                          <a:cs typeface="Times New Roman"/>
                        </a:rPr>
                        <a:t>Median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1800">
                          <a:latin typeface="+mn-lt"/>
                          <a:ea typeface="Times New Roman"/>
                          <a:cs typeface="Times New Roman"/>
                        </a:rPr>
                        <a:t>3</a:t>
                      </a:r>
                      <a:r>
                        <a:rPr lang="en-US" sz="1800" baseline="30000">
                          <a:latin typeface="+mn-lt"/>
                          <a:ea typeface="Times New Roman"/>
                          <a:cs typeface="Times New Roman"/>
                        </a:rPr>
                        <a:t>rd</a:t>
                      </a:r>
                      <a:r>
                        <a:rPr lang="en-US" sz="1800">
                          <a:latin typeface="+mn-lt"/>
                          <a:ea typeface="Times New Roman"/>
                          <a:cs typeface="Times New Roman"/>
                        </a:rPr>
                        <a:t> Quartile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2777">
                <a:tc>
                  <a:txBody>
                    <a:bodyPr/>
                    <a:lstStyle/>
                    <a:p>
                      <a:pPr marL="0" marR="0" algn="ctr">
                        <a:spcBef>
                          <a:spcPts val="0"/>
                        </a:spcBef>
                        <a:spcAft>
                          <a:spcPts val="0"/>
                        </a:spcAft>
                      </a:pPr>
                      <a:endParaRPr lang="en-US" sz="1800" dirty="0" smtClean="0">
                        <a:latin typeface="+mn-lt"/>
                        <a:ea typeface="Times New Roman"/>
                        <a:cs typeface="Times New Roman"/>
                      </a:endParaRPr>
                    </a:p>
                    <a:p>
                      <a:pPr marL="0" marR="0" algn="ctr">
                        <a:spcBef>
                          <a:spcPts val="0"/>
                        </a:spcBef>
                        <a:spcAft>
                          <a:spcPts val="0"/>
                        </a:spcAft>
                      </a:pPr>
                      <a:r>
                        <a:rPr lang="en-US" sz="1800" dirty="0" smtClean="0">
                          <a:latin typeface="+mn-lt"/>
                          <a:ea typeface="Times New Roman"/>
                          <a:cs typeface="Times New Roman"/>
                        </a:rPr>
                        <a:t>1</a:t>
                      </a:r>
                      <a:r>
                        <a:rPr lang="en-US" sz="1800" baseline="30000" dirty="0" smtClean="0">
                          <a:latin typeface="+mn-lt"/>
                          <a:ea typeface="Times New Roman"/>
                          <a:cs typeface="Times New Roman"/>
                        </a:rPr>
                        <a:t>st</a:t>
                      </a:r>
                      <a:r>
                        <a:rPr lang="en-US" sz="1800" dirty="0" smtClean="0">
                          <a:latin typeface="+mn-lt"/>
                          <a:ea typeface="Times New Roman"/>
                          <a:cs typeface="Times New Roman"/>
                        </a:rPr>
                        <a:t> Quartile</a:t>
                      </a:r>
                    </a:p>
                    <a:p>
                      <a:pPr marL="0" marR="0" algn="ctr">
                        <a:spcBef>
                          <a:spcPts val="0"/>
                        </a:spcBef>
                        <a:spcAft>
                          <a:spcPts val="0"/>
                        </a:spcAft>
                      </a:pPr>
                      <a:endParaRPr lang="en-US" sz="18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2000" b="1" dirty="0" smtClean="0">
                          <a:latin typeface="+mn-lt"/>
                          <a:ea typeface="Times New Roman"/>
                          <a:cs typeface="Times New Roman"/>
                        </a:rPr>
                        <a:t>7.38</a:t>
                      </a:r>
                      <a:endParaRPr lang="en-US" sz="2000" b="1"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600"/>
                        </a:spcBef>
                        <a:spcAft>
                          <a:spcPts val="0"/>
                        </a:spcAft>
                      </a:pPr>
                      <a:r>
                        <a:rPr lang="en-US" sz="2000" b="1" dirty="0">
                          <a:latin typeface="+mn-lt"/>
                          <a:ea typeface="Times New Roman"/>
                          <a:cs typeface="Times New Roman"/>
                        </a:rPr>
                        <a:t>6.72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600"/>
                        </a:spcBef>
                        <a:spcAft>
                          <a:spcPts val="0"/>
                        </a:spcAft>
                      </a:pPr>
                      <a:r>
                        <a:rPr lang="en-US" sz="2000" b="1" dirty="0">
                          <a:latin typeface="+mn-lt"/>
                          <a:ea typeface="Times New Roman"/>
                          <a:cs typeface="Times New Roman"/>
                        </a:rPr>
                        <a:t>5.37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822777">
                <a:tc>
                  <a:txBody>
                    <a:bodyPr/>
                    <a:lstStyle/>
                    <a:p>
                      <a:pPr marL="0" marR="0" algn="ctr">
                        <a:spcBef>
                          <a:spcPts val="0"/>
                        </a:spcBef>
                        <a:spcAft>
                          <a:spcPts val="0"/>
                        </a:spcAft>
                      </a:pPr>
                      <a:r>
                        <a:rPr lang="en-US" sz="1800" dirty="0" smtClean="0">
                          <a:latin typeface="+mn-lt"/>
                          <a:ea typeface="Times New Roman"/>
                          <a:cs typeface="Times New Roman"/>
                        </a:rPr>
                        <a:t>Median</a:t>
                      </a:r>
                      <a:endParaRPr lang="en-US" sz="18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0"/>
                        </a:spcAft>
                      </a:pPr>
                      <a:r>
                        <a:rPr lang="en-US" sz="2000" b="1" dirty="0">
                          <a:latin typeface="+mn-lt"/>
                          <a:ea typeface="Times New Roman"/>
                          <a:cs typeface="Times New Roman"/>
                        </a:rPr>
                        <a:t>9.40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600"/>
                        </a:spcBef>
                        <a:spcAft>
                          <a:spcPts val="0"/>
                        </a:spcAft>
                      </a:pPr>
                      <a:r>
                        <a:rPr lang="en-US" sz="2000" b="1" dirty="0">
                          <a:latin typeface="+mn-lt"/>
                          <a:ea typeface="Times New Roman"/>
                          <a:cs typeface="Times New Roman"/>
                        </a:rPr>
                        <a:t>8.14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600"/>
                        </a:spcBef>
                        <a:spcAft>
                          <a:spcPts val="0"/>
                        </a:spcAft>
                      </a:pPr>
                      <a:r>
                        <a:rPr lang="en-US" sz="2000" b="1" dirty="0">
                          <a:latin typeface="+mn-lt"/>
                          <a:ea typeface="Times New Roman"/>
                          <a:cs typeface="Times New Roman"/>
                        </a:rPr>
                        <a:t>5.55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r h="822777">
                <a:tc>
                  <a:txBody>
                    <a:bodyPr/>
                    <a:lstStyle/>
                    <a:p>
                      <a:pPr marL="0" marR="0" algn="ctr">
                        <a:spcBef>
                          <a:spcPts val="0"/>
                        </a:spcBef>
                        <a:spcAft>
                          <a:spcPts val="0"/>
                        </a:spcAft>
                      </a:pPr>
                      <a:r>
                        <a:rPr lang="en-US" sz="1800" dirty="0" smtClean="0">
                          <a:latin typeface="+mn-lt"/>
                          <a:ea typeface="Times New Roman"/>
                          <a:cs typeface="Times New Roman"/>
                        </a:rPr>
                        <a:t>3</a:t>
                      </a:r>
                      <a:r>
                        <a:rPr lang="en-US" sz="1800" baseline="30000" dirty="0" smtClean="0">
                          <a:latin typeface="+mn-lt"/>
                          <a:ea typeface="Times New Roman"/>
                          <a:cs typeface="Times New Roman"/>
                        </a:rPr>
                        <a:t>rd</a:t>
                      </a:r>
                      <a:r>
                        <a:rPr lang="en-US" sz="1800" dirty="0" smtClean="0">
                          <a:latin typeface="+mn-lt"/>
                          <a:ea typeface="Times New Roman"/>
                          <a:cs typeface="Times New Roman"/>
                        </a:rPr>
                        <a:t> </a:t>
                      </a:r>
                      <a:r>
                        <a:rPr lang="en-US" sz="1800" dirty="0">
                          <a:latin typeface="+mn-lt"/>
                          <a:ea typeface="Times New Roman"/>
                          <a:cs typeface="Times New Roman"/>
                        </a:rPr>
                        <a:t>Quartile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600"/>
                        </a:spcBef>
                        <a:spcAft>
                          <a:spcPts val="600"/>
                        </a:spcAft>
                      </a:pPr>
                      <a:r>
                        <a:rPr lang="en-US" sz="2000" b="1">
                          <a:latin typeface="+mn-lt"/>
                          <a:ea typeface="Times New Roman"/>
                          <a:cs typeface="Times New Roman"/>
                        </a:rPr>
                        <a:t>16.18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600"/>
                        </a:spcBef>
                        <a:spcAft>
                          <a:spcPts val="600"/>
                        </a:spcAft>
                      </a:pPr>
                      <a:r>
                        <a:rPr lang="en-US" sz="2000" b="1" dirty="0">
                          <a:latin typeface="+mn-lt"/>
                          <a:ea typeface="Times New Roman"/>
                          <a:cs typeface="Times New Roman"/>
                        </a:rPr>
                        <a:t>13.61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600"/>
                        </a:spcBef>
                        <a:spcAft>
                          <a:spcPts val="600"/>
                        </a:spcAft>
                      </a:pPr>
                      <a:r>
                        <a:rPr lang="en-US" sz="2000" b="1" dirty="0">
                          <a:latin typeface="+mn-lt"/>
                          <a:ea typeface="Times New Roman"/>
                          <a:cs typeface="Times New Roman"/>
                        </a:rPr>
                        <a:t>8.34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r>
            </a:tbl>
          </a:graphicData>
        </a:graphic>
      </p:graphicFrame>
      <p:sp>
        <p:nvSpPr>
          <p:cNvPr id="3" name="Content Placeholder 2"/>
          <p:cNvSpPr>
            <a:spLocks noGrp="1"/>
          </p:cNvSpPr>
          <p:nvPr>
            <p:ph idx="1"/>
          </p:nvPr>
        </p:nvSpPr>
        <p:spPr>
          <a:xfrm>
            <a:off x="457200" y="1143000"/>
            <a:ext cx="8229600" cy="4525962"/>
          </a:xfrm>
        </p:spPr>
        <p:txBody>
          <a:bodyPr/>
          <a:lstStyle/>
          <a:p>
            <a:pPr marL="109537" indent="0" algn="ctr" eaLnBrk="1" hangingPunct="1">
              <a:buNone/>
            </a:pPr>
            <a:r>
              <a:rPr lang="en-US" sz="2400" dirty="0" smtClean="0">
                <a:latin typeface="Lucida Sans Unicode" charset="0"/>
              </a:rPr>
              <a:t> </a:t>
            </a:r>
            <a:r>
              <a:rPr lang="en-US" sz="2800" dirty="0" smtClean="0">
                <a:latin typeface="Lucida Sans Unicode" charset="0"/>
              </a:rPr>
              <a:t>Implicit Cost Savings (million dollars):  </a:t>
            </a:r>
          </a:p>
          <a:p>
            <a:pPr marL="109537" indent="0" algn="ctr" eaLnBrk="1" hangingPunct="1">
              <a:buNone/>
            </a:pPr>
            <a:r>
              <a:rPr lang="en-US" sz="2800" dirty="0" smtClean="0">
                <a:latin typeface="Lucida Sans Unicode" charset="0"/>
              </a:rPr>
              <a:t>(Cost A + Cost B – Cost C)</a:t>
            </a:r>
          </a:p>
          <a:p>
            <a:pPr marL="109537" indent="0">
              <a:buNone/>
            </a:pPr>
            <a:endParaRPr lang="en-US" dirty="0"/>
          </a:p>
        </p:txBody>
      </p:sp>
      <p:sp>
        <p:nvSpPr>
          <p:cNvPr id="2" name="Title 1"/>
          <p:cNvSpPr>
            <a:spLocks noGrp="1"/>
          </p:cNvSpPr>
          <p:nvPr>
            <p:ph type="title"/>
          </p:nvPr>
        </p:nvSpPr>
        <p:spPr/>
        <p:txBody>
          <a:bodyPr/>
          <a:lstStyle/>
          <a:p>
            <a:pPr rtl="0" eaLnBrk="1" fontAlgn="base" hangingPunct="1"/>
            <a:r>
              <a:rPr lang="en-US" sz="4000" b="1" kern="1200" dirty="0" smtClean="0">
                <a:solidFill>
                  <a:srgbClr val="000000"/>
                </a:solidFill>
                <a:effectLst>
                  <a:outerShdw blurRad="38100" dist="38100" dir="2700000" algn="tl" rotWithShape="0">
                    <a:srgbClr val="DDDDDD"/>
                  </a:outerShdw>
                </a:effectLst>
                <a:latin typeface="Lucida Sans Unicode"/>
                <a:ea typeface="ＭＳ Ｐゴシック"/>
                <a:cs typeface="+mn-cs"/>
              </a:rPr>
              <a:t>Results: ESC, continued</a:t>
            </a:r>
            <a:endParaRPr lang="en-US" dirty="0" smtClean="0">
              <a:effectLst/>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pPr eaLnBrk="1" hangingPunct="1">
              <a:lnSpc>
                <a:spcPct val="90000"/>
              </a:lnSpc>
            </a:pPr>
            <a:r>
              <a:rPr lang="en-US" i="1">
                <a:latin typeface="Lucida Sans Unicode" charset="0"/>
              </a:rPr>
              <a:t>Ethics in Patient Referrals Act </a:t>
            </a:r>
            <a:r>
              <a:rPr lang="en-US">
                <a:latin typeface="Lucida Sans Unicode" charset="0"/>
              </a:rPr>
              <a:t>(Stark I &amp; II): 1989, 1993</a:t>
            </a:r>
          </a:p>
          <a:p>
            <a:pPr eaLnBrk="1" hangingPunct="1">
              <a:lnSpc>
                <a:spcPct val="90000"/>
              </a:lnSpc>
            </a:pPr>
            <a:r>
              <a:rPr lang="ja-JP" altLang="en-US">
                <a:latin typeface="Lucida Sans Unicode" charset="0"/>
              </a:rPr>
              <a:t>“</a:t>
            </a:r>
            <a:r>
              <a:rPr lang="en-US">
                <a:latin typeface="Lucida Sans Unicode" charset="0"/>
              </a:rPr>
              <a:t>Whole Hospital Exception</a:t>
            </a:r>
            <a:r>
              <a:rPr lang="ja-JP" altLang="en-US">
                <a:latin typeface="Lucida Sans Unicode" charset="0"/>
              </a:rPr>
              <a:t>”</a:t>
            </a:r>
            <a:r>
              <a:rPr lang="en-US">
                <a:latin typeface="Lucida Sans Unicode" charset="0"/>
              </a:rPr>
              <a:t>: a fertile environment for development of new SSHs</a:t>
            </a:r>
          </a:p>
          <a:p>
            <a:pPr eaLnBrk="1" hangingPunct="1">
              <a:lnSpc>
                <a:spcPct val="90000"/>
              </a:lnSpc>
            </a:pPr>
            <a:r>
              <a:rPr lang="en-US">
                <a:latin typeface="Lucida Sans Unicode" charset="0"/>
              </a:rPr>
              <a:t>Reasons for proliferation?</a:t>
            </a:r>
          </a:p>
          <a:p>
            <a:pPr lvl="1" eaLnBrk="1" hangingPunct="1">
              <a:lnSpc>
                <a:spcPct val="90000"/>
              </a:lnSpc>
            </a:pPr>
            <a:r>
              <a:rPr lang="en-US">
                <a:latin typeface="Lucida Sans Unicode" charset="0"/>
              </a:rPr>
              <a:t>Distortions in the payment system</a:t>
            </a:r>
          </a:p>
          <a:p>
            <a:pPr lvl="1" eaLnBrk="1" hangingPunct="1">
              <a:lnSpc>
                <a:spcPct val="90000"/>
              </a:lnSpc>
            </a:pPr>
            <a:r>
              <a:rPr lang="en-US">
                <a:latin typeface="Lucida Sans Unicode" charset="0"/>
              </a:rPr>
              <a:t>Technological advances</a:t>
            </a:r>
          </a:p>
          <a:p>
            <a:pPr lvl="1" eaLnBrk="1" hangingPunct="1">
              <a:lnSpc>
                <a:spcPct val="90000"/>
              </a:lnSpc>
            </a:pPr>
            <a:r>
              <a:rPr lang="en-US">
                <a:latin typeface="Lucida Sans Unicode" charset="0"/>
              </a:rPr>
              <a:t>Dissatisfaction on the part of physicians with responses of hospital administrators</a:t>
            </a:r>
          </a:p>
          <a:p>
            <a:pPr eaLnBrk="1" hangingPunct="1">
              <a:lnSpc>
                <a:spcPct val="90000"/>
              </a:lnSpc>
            </a:pPr>
            <a:r>
              <a:rPr lang="en-US">
                <a:latin typeface="Lucida Sans Unicode" charset="0"/>
              </a:rPr>
              <a:t>Moratorium on new physician-owned cardiac, orthopedic, and surgical SSHs: 2003 to 2006</a:t>
            </a:r>
          </a:p>
          <a:p>
            <a:pPr eaLnBrk="1" hangingPunct="1">
              <a:lnSpc>
                <a:spcPct val="90000"/>
              </a:lnSpc>
            </a:pPr>
            <a:endParaRPr lang="en-US">
              <a:latin typeface="Lucida Sans Unicode" charset="0"/>
            </a:endParaRPr>
          </a:p>
          <a:p>
            <a:pPr eaLnBrk="1" hangingPunct="1">
              <a:lnSpc>
                <a:spcPct val="90000"/>
              </a:lnSpc>
            </a:pPr>
            <a:endParaRPr lang="en-US">
              <a:latin typeface="Lucida Sans Unicode" charset="0"/>
            </a:endParaRPr>
          </a:p>
          <a:p>
            <a:pPr eaLnBrk="1" hangingPunct="1">
              <a:lnSpc>
                <a:spcPct val="90000"/>
              </a:lnSpc>
            </a:pPr>
            <a:endParaRPr lang="en-US">
              <a:latin typeface="Lucida Sans Unicode" charset="0"/>
            </a:endParaRPr>
          </a:p>
          <a:p>
            <a:pPr eaLnBrk="1" hangingPunct="1">
              <a:lnSpc>
                <a:spcPct val="90000"/>
              </a:lnSpc>
            </a:pPr>
            <a:endParaRPr lang="en-US">
              <a:latin typeface="Lucida Sans Unicode" charset="0"/>
            </a:endParaRPr>
          </a:p>
        </p:txBody>
      </p:sp>
      <p:sp>
        <p:nvSpPr>
          <p:cNvPr id="4" name="Title 3"/>
          <p:cNvSpPr>
            <a:spLocks noGrp="1"/>
          </p:cNvSpPr>
          <p:nvPr>
            <p:ph type="title"/>
          </p:nvPr>
        </p:nvSpPr>
        <p:spPr/>
        <p:txBody>
          <a:bodyPr>
            <a:normAutofit fontScale="90000"/>
          </a:bodyPr>
          <a:lstStyle/>
          <a:p>
            <a:pPr eaLnBrk="1" fontAlgn="auto" hangingPunct="1">
              <a:spcAft>
                <a:spcPts val="0"/>
              </a:spcAft>
              <a:defRPr/>
            </a:pPr>
            <a:r>
              <a:rPr lang="en-US" dirty="0" smtClean="0">
                <a:ea typeface="+mj-ea"/>
              </a:rPr>
              <a:t>Legislative History of Single Specialty Hospitals (SSHs): I</a:t>
            </a:r>
            <a:endParaRPr lang="en-US" dirty="0">
              <a:ea typeface="+mj-e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1"/>
          <p:cNvSpPr>
            <a:spLocks noGrp="1"/>
          </p:cNvSpPr>
          <p:nvPr>
            <p:ph idx="1"/>
          </p:nvPr>
        </p:nvSpPr>
        <p:spPr>
          <a:xfrm>
            <a:off x="457200" y="1143000"/>
            <a:ext cx="8229600" cy="4525963"/>
          </a:xfrm>
        </p:spPr>
        <p:txBody>
          <a:bodyPr/>
          <a:lstStyle/>
          <a:p>
            <a:r>
              <a:rPr lang="en-US" sz="2400">
                <a:latin typeface="Lucida Sans Unicode" charset="0"/>
              </a:rPr>
              <a:t>SSHs may lack sufficient scale to compete effectively with general hospitals on the basis of cost efficiency</a:t>
            </a:r>
          </a:p>
          <a:p>
            <a:pPr lvl="1"/>
            <a:r>
              <a:rPr lang="en-US" sz="2000">
                <a:latin typeface="Lucida Sans Unicode" charset="0"/>
              </a:rPr>
              <a:t>Yet this supply side analysis does not account for demand side price competition pressures </a:t>
            </a:r>
          </a:p>
          <a:p>
            <a:r>
              <a:rPr lang="en-US" sz="2400">
                <a:latin typeface="Lucida Sans Unicode" charset="0"/>
              </a:rPr>
              <a:t>Simulation analyses also suggest potential improvement in cost efficiency through exploitation of economies of scope by shifting SSH production to general hospitals</a:t>
            </a:r>
          </a:p>
          <a:p>
            <a:r>
              <a:rPr lang="en-US" sz="2400">
                <a:latin typeface="Lucida Sans Unicode" charset="0"/>
              </a:rPr>
              <a:t>But only one piece of evidence  in understanding a very complex issue: SSHs might be able to control costs through leaner staffing, tighter inventory control and/or effective discharge planning, e.g.</a:t>
            </a:r>
          </a:p>
        </p:txBody>
      </p:sp>
      <p:sp>
        <p:nvSpPr>
          <p:cNvPr id="3" name="Title 2"/>
          <p:cNvSpPr>
            <a:spLocks noGrp="1"/>
          </p:cNvSpPr>
          <p:nvPr>
            <p:ph type="title"/>
          </p:nvPr>
        </p:nvSpPr>
        <p:spPr>
          <a:xfrm>
            <a:off x="457200" y="152400"/>
            <a:ext cx="8229600" cy="1143000"/>
          </a:xfrm>
        </p:spPr>
        <p:txBody>
          <a:bodyPr/>
          <a:lstStyle/>
          <a:p>
            <a:pPr>
              <a:defRPr/>
            </a:pPr>
            <a:r>
              <a:rPr lang="en-US" dirty="0" smtClean="0">
                <a:ea typeface="+mj-ea"/>
              </a:rPr>
              <a:t>Conclusions</a:t>
            </a:r>
            <a:endParaRPr lang="en-US" dirty="0">
              <a:ea typeface="+mj-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p:cNvSpPr>
            <a:spLocks noGrp="1"/>
          </p:cNvSpPr>
          <p:nvPr>
            <p:ph idx="1"/>
          </p:nvPr>
        </p:nvSpPr>
        <p:spPr/>
        <p:txBody>
          <a:bodyPr/>
          <a:lstStyle/>
          <a:p>
            <a:pPr eaLnBrk="1" hangingPunct="1"/>
            <a:r>
              <a:rPr lang="en-US">
                <a:latin typeface="Lucida Sans Unicode" charset="0"/>
              </a:rPr>
              <a:t>What were the issues?</a:t>
            </a:r>
          </a:p>
          <a:p>
            <a:pPr lvl="1" eaLnBrk="1" hangingPunct="1"/>
            <a:r>
              <a:rPr lang="en-US">
                <a:latin typeface="Lucida Sans Unicode" charset="0"/>
              </a:rPr>
              <a:t>Patient selection: cherry-picking</a:t>
            </a:r>
          </a:p>
          <a:p>
            <a:pPr lvl="1" eaLnBrk="1" hangingPunct="1"/>
            <a:r>
              <a:rPr lang="en-US">
                <a:latin typeface="Lucida Sans Unicode" charset="0"/>
              </a:rPr>
              <a:t>Financial impact on community hospitals</a:t>
            </a:r>
          </a:p>
          <a:p>
            <a:pPr lvl="1" eaLnBrk="1" hangingPunct="1"/>
            <a:r>
              <a:rPr lang="en-US">
                <a:latin typeface="Lucida Sans Unicode" charset="0"/>
              </a:rPr>
              <a:t>Conflict of interest: self-referral, induced demand </a:t>
            </a:r>
          </a:p>
          <a:p>
            <a:pPr eaLnBrk="1" hangingPunct="1"/>
            <a:r>
              <a:rPr lang="en-US">
                <a:latin typeface="Lucida Sans Unicode" charset="0"/>
              </a:rPr>
              <a:t>Medicare inpatient reimbursement structure reform: FY2007</a:t>
            </a:r>
          </a:p>
          <a:p>
            <a:pPr eaLnBrk="1" hangingPunct="1"/>
            <a:r>
              <a:rPr lang="en-US" i="1">
                <a:latin typeface="Lucida Sans Unicode" charset="0"/>
              </a:rPr>
              <a:t>Patient Protection and Affordable Care Act</a:t>
            </a:r>
            <a:r>
              <a:rPr lang="en-US">
                <a:latin typeface="Lucida Sans Unicode" charset="0"/>
              </a:rPr>
              <a:t> </a:t>
            </a:r>
            <a:r>
              <a:rPr lang="en-US" i="1">
                <a:latin typeface="Lucida Sans Unicode" charset="0"/>
              </a:rPr>
              <a:t>Section 6001</a:t>
            </a:r>
          </a:p>
          <a:p>
            <a:pPr lvl="1" eaLnBrk="1" hangingPunct="1"/>
            <a:r>
              <a:rPr lang="en-US">
                <a:latin typeface="Lucida Sans Unicode" charset="0"/>
              </a:rPr>
              <a:t>Whole hospital exception dismantled</a:t>
            </a:r>
          </a:p>
          <a:p>
            <a:pPr lvl="1" eaLnBrk="1" hangingPunct="1"/>
            <a:r>
              <a:rPr lang="en-US">
                <a:latin typeface="Lucida Sans Unicode" charset="0"/>
              </a:rPr>
              <a:t>Stricter limitations on grandfathered SSHs</a:t>
            </a:r>
          </a:p>
        </p:txBody>
      </p:sp>
      <p:sp>
        <p:nvSpPr>
          <p:cNvPr id="3" name="Title 2"/>
          <p:cNvSpPr>
            <a:spLocks noGrp="1"/>
          </p:cNvSpPr>
          <p:nvPr>
            <p:ph type="title"/>
          </p:nvPr>
        </p:nvSpPr>
        <p:spPr/>
        <p:txBody>
          <a:bodyPr>
            <a:normAutofit fontScale="90000"/>
          </a:bodyPr>
          <a:lstStyle/>
          <a:p>
            <a:pPr eaLnBrk="1" fontAlgn="auto" hangingPunct="1">
              <a:spcAft>
                <a:spcPts val="0"/>
              </a:spcAft>
              <a:defRPr/>
            </a:pPr>
            <a:r>
              <a:rPr lang="en-US" dirty="0" smtClean="0">
                <a:ea typeface="+mj-ea"/>
              </a:rPr>
              <a:t>Legislative History of Single Specialty Hospitals (SSHs):  II</a:t>
            </a:r>
            <a:endParaRPr lang="en-US" dirty="0">
              <a:ea typeface="+mj-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p:txBody>
          <a:bodyPr/>
          <a:lstStyle/>
          <a:p>
            <a:r>
              <a:rPr lang="en-US">
                <a:latin typeface="Lucida Sans Unicode" charset="0"/>
              </a:rPr>
              <a:t>Efforts to remove restrictions in Section 6001 underway</a:t>
            </a:r>
          </a:p>
          <a:p>
            <a:pPr lvl="1"/>
            <a:r>
              <a:rPr lang="en-US">
                <a:latin typeface="Lucida Sans Unicode" charset="0"/>
              </a:rPr>
              <a:t>Lobbying efforts to persuade legislators</a:t>
            </a:r>
          </a:p>
          <a:p>
            <a:pPr lvl="1"/>
            <a:r>
              <a:rPr lang="en-US">
                <a:latin typeface="Lucida Sans Unicode" charset="0"/>
              </a:rPr>
              <a:t>Legal challenges around the constitutionality to persuade the courts</a:t>
            </a:r>
          </a:p>
          <a:p>
            <a:r>
              <a:rPr lang="en-US">
                <a:latin typeface="Lucida Sans Unicode" charset="0"/>
              </a:rPr>
              <a:t>Restrictions only relate to SSHs with respect to reimbursement under federal insurance programs (viz., Medicare)</a:t>
            </a:r>
          </a:p>
          <a:p>
            <a:r>
              <a:rPr lang="en-US">
                <a:latin typeface="Lucida Sans Unicode" charset="0"/>
              </a:rPr>
              <a:t>SSHs can continue to operate by relying on reimbursements from private plans and on out-of-pocket payments by patients</a:t>
            </a:r>
          </a:p>
        </p:txBody>
      </p:sp>
      <p:sp>
        <p:nvSpPr>
          <p:cNvPr id="3" name="Title 2"/>
          <p:cNvSpPr>
            <a:spLocks noGrp="1"/>
          </p:cNvSpPr>
          <p:nvPr>
            <p:ph type="title"/>
          </p:nvPr>
        </p:nvSpPr>
        <p:spPr/>
        <p:txBody>
          <a:bodyPr/>
          <a:lstStyle/>
          <a:p>
            <a:pPr>
              <a:defRPr/>
            </a:pPr>
            <a:r>
              <a:rPr lang="en-US" dirty="0" smtClean="0">
                <a:ea typeface="+mj-ea"/>
              </a:rPr>
              <a:t>What Lies Ahead? I</a:t>
            </a:r>
            <a:endParaRPr lang="en-US" dirty="0">
              <a:ea typeface="+mj-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1"/>
          <p:cNvSpPr>
            <a:spLocks noGrp="1"/>
          </p:cNvSpPr>
          <p:nvPr>
            <p:ph idx="1"/>
          </p:nvPr>
        </p:nvSpPr>
        <p:spPr>
          <a:xfrm>
            <a:off x="685800" y="1524000"/>
            <a:ext cx="8458200" cy="4525963"/>
          </a:xfrm>
        </p:spPr>
        <p:txBody>
          <a:bodyPr/>
          <a:lstStyle/>
          <a:p>
            <a:r>
              <a:rPr lang="en-US">
                <a:latin typeface="Lucida Sans Unicode" charset="0"/>
              </a:rPr>
              <a:t>All SSHs are not the same</a:t>
            </a:r>
          </a:p>
          <a:p>
            <a:r>
              <a:rPr lang="en-US">
                <a:latin typeface="Lucida Sans Unicode" charset="0"/>
              </a:rPr>
              <a:t>Two types:  Orthopedic/Surgical and Cardiac</a:t>
            </a:r>
          </a:p>
          <a:p>
            <a:r>
              <a:rPr lang="en-US">
                <a:latin typeface="Lucida Sans Unicode" charset="0"/>
              </a:rPr>
              <a:t>Key differentiating factors in addition to specialization:</a:t>
            </a:r>
          </a:p>
          <a:p>
            <a:pPr lvl="1"/>
            <a:r>
              <a:rPr lang="en-US">
                <a:latin typeface="Lucida Sans Unicode" charset="0"/>
              </a:rPr>
              <a:t>Size: Cardiac average 60 beds – OrthSurg average 20</a:t>
            </a:r>
          </a:p>
          <a:p>
            <a:pPr lvl="1"/>
            <a:r>
              <a:rPr lang="en-US">
                <a:latin typeface="Lucida Sans Unicode" charset="0"/>
              </a:rPr>
              <a:t> Scope of Services: Most OrthSurg SSHs do not have Emergency Departments but most Cardiac SSHs do</a:t>
            </a:r>
          </a:p>
          <a:p>
            <a:pPr lvl="1"/>
            <a:r>
              <a:rPr lang="en-US">
                <a:latin typeface="Lucida Sans Unicode" charset="0"/>
              </a:rPr>
              <a:t>Payer mix: MedPAC found that ~ 2/3 of Cardiac SSH patients were reimbursed by Medicare and 1/3 by private payers; for OrthSurg SSHs just the reverse</a:t>
            </a:r>
          </a:p>
        </p:txBody>
      </p:sp>
      <p:sp>
        <p:nvSpPr>
          <p:cNvPr id="3" name="Title 2"/>
          <p:cNvSpPr>
            <a:spLocks noGrp="1"/>
          </p:cNvSpPr>
          <p:nvPr>
            <p:ph type="title"/>
          </p:nvPr>
        </p:nvSpPr>
        <p:spPr/>
        <p:txBody>
          <a:bodyPr/>
          <a:lstStyle/>
          <a:p>
            <a:pPr>
              <a:defRPr/>
            </a:pPr>
            <a:r>
              <a:rPr lang="en-US" dirty="0" smtClean="0">
                <a:ea typeface="+mj-ea"/>
              </a:rPr>
              <a:t>What Lies Ahead? II</a:t>
            </a:r>
            <a:endParaRPr lang="en-US" dirty="0">
              <a:ea typeface="+mj-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4767263"/>
          </a:xfrm>
        </p:spPr>
        <p:txBody>
          <a:bodyPr>
            <a:normAutofit/>
          </a:bodyPr>
          <a:lstStyle/>
          <a:p>
            <a:pPr eaLnBrk="1" hangingPunct="1">
              <a:lnSpc>
                <a:spcPct val="60000"/>
              </a:lnSpc>
            </a:pPr>
            <a:r>
              <a:rPr lang="en-US" sz="1900" b="1">
                <a:latin typeface="Lucida Sans Unicode" charset="0"/>
              </a:rPr>
              <a:t>Self-referra</a:t>
            </a:r>
            <a:r>
              <a:rPr lang="en-US" sz="1900">
                <a:latin typeface="Lucida Sans Unicode" charset="0"/>
              </a:rPr>
              <a:t>l</a:t>
            </a:r>
          </a:p>
          <a:p>
            <a:pPr lvl="1" eaLnBrk="1" hangingPunct="1">
              <a:lnSpc>
                <a:spcPct val="60000"/>
              </a:lnSpc>
            </a:pPr>
            <a:r>
              <a:rPr lang="en-US" sz="1700">
                <a:latin typeface="Lucida Sans Unicode" charset="0"/>
              </a:rPr>
              <a:t>Mitchell, </a:t>
            </a:r>
            <a:r>
              <a:rPr lang="en-US" sz="1700" i="1">
                <a:latin typeface="Lucida Sans Unicode" charset="0"/>
              </a:rPr>
              <a:t>Medical Care,</a:t>
            </a:r>
            <a:r>
              <a:rPr lang="en-US" sz="1700">
                <a:latin typeface="Lucida Sans Unicode" charset="0"/>
              </a:rPr>
              <a:t> (2008):</a:t>
            </a:r>
          </a:p>
          <a:p>
            <a:pPr lvl="2" eaLnBrk="1" hangingPunct="1">
              <a:lnSpc>
                <a:spcPct val="60000"/>
              </a:lnSpc>
            </a:pPr>
            <a:r>
              <a:rPr lang="en-US" sz="1500">
                <a:latin typeface="Lucida Sans Unicode" charset="0"/>
              </a:rPr>
              <a:t>⁭ </a:t>
            </a:r>
            <a:r>
              <a:rPr lang="en-US" sz="1500" b="1">
                <a:latin typeface="Lucida Sans Unicode" charset="0"/>
              </a:rPr>
              <a:t> </a:t>
            </a:r>
            <a:r>
              <a:rPr lang="en-US" sz="1500">
                <a:latin typeface="Lucida Sans Unicode" charset="0"/>
              </a:rPr>
              <a:t>in</a:t>
            </a:r>
            <a:r>
              <a:rPr lang="en-US" sz="1500" b="1">
                <a:latin typeface="Lucida Sans Unicode" charset="0"/>
              </a:rPr>
              <a:t> </a:t>
            </a:r>
            <a:r>
              <a:rPr lang="en-US" sz="1500">
                <a:latin typeface="Lucida Sans Unicode" charset="0"/>
              </a:rPr>
              <a:t>referrals by orthopedic doc-owners compared to non-owners, OK SSHs</a:t>
            </a:r>
          </a:p>
          <a:p>
            <a:pPr lvl="1" eaLnBrk="1" hangingPunct="1">
              <a:lnSpc>
                <a:spcPct val="60000"/>
              </a:lnSpc>
            </a:pPr>
            <a:endParaRPr lang="en-US" sz="700">
              <a:latin typeface="Lucida Sans Unicode" charset="0"/>
            </a:endParaRPr>
          </a:p>
          <a:p>
            <a:pPr eaLnBrk="1" hangingPunct="1">
              <a:lnSpc>
                <a:spcPct val="60000"/>
              </a:lnSpc>
            </a:pPr>
            <a:r>
              <a:rPr lang="en-US" sz="1900" b="1">
                <a:latin typeface="Lucida Sans Unicode" charset="0"/>
              </a:rPr>
              <a:t>Utilization</a:t>
            </a:r>
          </a:p>
          <a:p>
            <a:pPr lvl="1" eaLnBrk="1" hangingPunct="1">
              <a:lnSpc>
                <a:spcPct val="60000"/>
              </a:lnSpc>
            </a:pPr>
            <a:r>
              <a:rPr lang="en-US" sz="1700">
                <a:latin typeface="Lucida Sans Unicode" charset="0"/>
              </a:rPr>
              <a:t>Nallamothu, </a:t>
            </a:r>
            <a:r>
              <a:rPr lang="en-US" sz="1700" i="1">
                <a:latin typeface="Lucida Sans Unicode" charset="0"/>
              </a:rPr>
              <a:t>JAMA, </a:t>
            </a:r>
            <a:r>
              <a:rPr lang="en-US" sz="1700">
                <a:latin typeface="Lucida Sans Unicode" charset="0"/>
              </a:rPr>
              <a:t>(2007) :</a:t>
            </a:r>
          </a:p>
          <a:p>
            <a:pPr lvl="2" eaLnBrk="1" hangingPunct="1">
              <a:lnSpc>
                <a:spcPct val="60000"/>
              </a:lnSpc>
            </a:pPr>
            <a:r>
              <a:rPr lang="en-US" sz="1500">
                <a:latin typeface="Lucida Sans Unicode" charset="0"/>
              </a:rPr>
              <a:t>  ⁭  in coronary revascularization procedures, Medicare population</a:t>
            </a:r>
          </a:p>
          <a:p>
            <a:pPr lvl="1" eaLnBrk="1" hangingPunct="1">
              <a:lnSpc>
                <a:spcPct val="60000"/>
              </a:lnSpc>
            </a:pPr>
            <a:r>
              <a:rPr lang="en-US" sz="1700">
                <a:latin typeface="Lucida Sans Unicode" charset="0"/>
              </a:rPr>
              <a:t>Mitchell, </a:t>
            </a:r>
            <a:r>
              <a:rPr lang="en-US" sz="1700" i="1">
                <a:latin typeface="Lucida Sans Unicode" charset="0"/>
              </a:rPr>
              <a:t>Medical Care Research &amp; Review  </a:t>
            </a:r>
            <a:r>
              <a:rPr lang="en-US" sz="1700">
                <a:latin typeface="Lucida Sans Unicode" charset="0"/>
              </a:rPr>
              <a:t>(2007):</a:t>
            </a:r>
            <a:endParaRPr lang="en-US" sz="1700" i="1">
              <a:latin typeface="Lucida Sans Unicode" charset="0"/>
            </a:endParaRPr>
          </a:p>
          <a:p>
            <a:pPr lvl="2" eaLnBrk="1" hangingPunct="1">
              <a:lnSpc>
                <a:spcPct val="60000"/>
              </a:lnSpc>
            </a:pPr>
            <a:r>
              <a:rPr lang="en-US" sz="1500" i="1">
                <a:latin typeface="Lucida Sans Unicode" charset="0"/>
              </a:rPr>
              <a:t>⁭  </a:t>
            </a:r>
            <a:r>
              <a:rPr lang="en-US" sz="1500">
                <a:latin typeface="Lucida Sans Unicode" charset="0"/>
              </a:rPr>
              <a:t>in complex spinal fusion procedures, OK SSHs </a:t>
            </a:r>
          </a:p>
          <a:p>
            <a:pPr lvl="1" eaLnBrk="1" hangingPunct="1">
              <a:lnSpc>
                <a:spcPct val="60000"/>
              </a:lnSpc>
            </a:pPr>
            <a:endParaRPr lang="en-US" sz="700">
              <a:latin typeface="Lucida Sans Unicode" charset="0"/>
            </a:endParaRPr>
          </a:p>
          <a:p>
            <a:pPr eaLnBrk="1" hangingPunct="1">
              <a:lnSpc>
                <a:spcPct val="60000"/>
              </a:lnSpc>
            </a:pPr>
            <a:r>
              <a:rPr lang="en-US" sz="1900" b="1">
                <a:latin typeface="Lucida Sans Unicode" charset="0"/>
              </a:rPr>
              <a:t>Selection</a:t>
            </a:r>
          </a:p>
          <a:p>
            <a:pPr lvl="1" eaLnBrk="1" hangingPunct="1">
              <a:lnSpc>
                <a:spcPct val="60000"/>
              </a:lnSpc>
            </a:pPr>
            <a:r>
              <a:rPr lang="en-US" sz="1700">
                <a:latin typeface="Lucida Sans Unicode" charset="0"/>
              </a:rPr>
              <a:t>GAO Report, 2003</a:t>
            </a:r>
          </a:p>
          <a:p>
            <a:pPr lvl="1" eaLnBrk="1" hangingPunct="1">
              <a:lnSpc>
                <a:spcPct val="60000"/>
              </a:lnSpc>
            </a:pPr>
            <a:r>
              <a:rPr lang="en-US" sz="1700">
                <a:latin typeface="Lucida Sans Unicode" charset="0"/>
              </a:rPr>
              <a:t>Cram et al., </a:t>
            </a:r>
            <a:r>
              <a:rPr lang="en-US" sz="1700" i="1">
                <a:latin typeface="Lucida Sans Unicode" charset="0"/>
              </a:rPr>
              <a:t>NEJM, </a:t>
            </a:r>
            <a:r>
              <a:rPr lang="en-US" sz="1700">
                <a:latin typeface="Lucida Sans Unicode" charset="0"/>
              </a:rPr>
              <a:t>2005</a:t>
            </a:r>
          </a:p>
          <a:p>
            <a:pPr lvl="1" eaLnBrk="1" hangingPunct="1">
              <a:lnSpc>
                <a:spcPct val="60000"/>
              </a:lnSpc>
            </a:pPr>
            <a:r>
              <a:rPr lang="en-US" sz="1700">
                <a:latin typeface="Lucida Sans Unicode" charset="0"/>
              </a:rPr>
              <a:t>Mitchell, </a:t>
            </a:r>
            <a:r>
              <a:rPr lang="en-US" sz="1700" i="1">
                <a:latin typeface="Lucida Sans Unicode" charset="0"/>
              </a:rPr>
              <a:t>Health Affairs, </a:t>
            </a:r>
            <a:r>
              <a:rPr lang="en-US" sz="1700">
                <a:latin typeface="Lucida Sans Unicode" charset="0"/>
              </a:rPr>
              <a:t>2005</a:t>
            </a:r>
          </a:p>
          <a:p>
            <a:pPr lvl="1" eaLnBrk="1" hangingPunct="1">
              <a:lnSpc>
                <a:spcPct val="60000"/>
              </a:lnSpc>
            </a:pPr>
            <a:r>
              <a:rPr lang="en-US" sz="1700">
                <a:latin typeface="Lucida Sans Unicode" charset="0"/>
              </a:rPr>
              <a:t>Guterman, </a:t>
            </a:r>
            <a:r>
              <a:rPr lang="en-US" sz="1700" i="1">
                <a:latin typeface="Lucida Sans Unicode" charset="0"/>
              </a:rPr>
              <a:t>Health Affairs, </a:t>
            </a:r>
            <a:r>
              <a:rPr lang="en-US" sz="1700">
                <a:latin typeface="Lucida Sans Unicode" charset="0"/>
              </a:rPr>
              <a:t>2006</a:t>
            </a:r>
          </a:p>
          <a:p>
            <a:pPr lvl="1" eaLnBrk="1" hangingPunct="1">
              <a:lnSpc>
                <a:spcPct val="60000"/>
              </a:lnSpc>
            </a:pPr>
            <a:endParaRPr lang="en-US" sz="700">
              <a:latin typeface="Lucida Sans Unicode" charset="0"/>
            </a:endParaRPr>
          </a:p>
          <a:p>
            <a:pPr eaLnBrk="1" hangingPunct="1">
              <a:lnSpc>
                <a:spcPct val="60000"/>
              </a:lnSpc>
            </a:pPr>
            <a:r>
              <a:rPr lang="en-US" sz="1900" b="1">
                <a:latin typeface="Lucida Sans Unicode" charset="0"/>
              </a:rPr>
              <a:t>Cost</a:t>
            </a:r>
            <a:r>
              <a:rPr lang="en-US" sz="1900">
                <a:latin typeface="Lucida Sans Unicode" charset="0"/>
              </a:rPr>
              <a:t> </a:t>
            </a:r>
          </a:p>
          <a:p>
            <a:pPr lvl="1" eaLnBrk="1" hangingPunct="1">
              <a:lnSpc>
                <a:spcPct val="60000"/>
              </a:lnSpc>
            </a:pPr>
            <a:r>
              <a:rPr lang="en-US" sz="1700">
                <a:latin typeface="Lucida Sans Unicode" charset="0"/>
              </a:rPr>
              <a:t>Barro et al. </a:t>
            </a:r>
            <a:r>
              <a:rPr lang="en-US" sz="1700" i="1">
                <a:latin typeface="Lucida Sans Unicode" charset="0"/>
              </a:rPr>
              <a:t>Journal of Health Economics </a:t>
            </a:r>
            <a:r>
              <a:rPr lang="en-US" sz="1700">
                <a:latin typeface="Lucida Sans Unicode" charset="0"/>
              </a:rPr>
              <a:t>(2006) </a:t>
            </a:r>
          </a:p>
          <a:p>
            <a:pPr lvl="2" eaLnBrk="1" hangingPunct="1">
              <a:lnSpc>
                <a:spcPct val="60000"/>
              </a:lnSpc>
            </a:pPr>
            <a:r>
              <a:rPr lang="en-US" sz="1400" b="1">
                <a:latin typeface="Lucida Sans Unicode" charset="0"/>
              </a:rPr>
              <a:t>↓ </a:t>
            </a:r>
            <a:r>
              <a:rPr lang="en-US" sz="1400">
                <a:latin typeface="Lucida Sans Unicode" charset="0"/>
              </a:rPr>
              <a:t>spending for cardiac care in markets w/ cardiac SSHs w/o worse outcomes</a:t>
            </a:r>
          </a:p>
          <a:p>
            <a:pPr lvl="1" eaLnBrk="1" hangingPunct="1">
              <a:lnSpc>
                <a:spcPct val="60000"/>
              </a:lnSpc>
            </a:pPr>
            <a:r>
              <a:rPr lang="en-US" sz="1700">
                <a:latin typeface="Lucida Sans Unicode" charset="0"/>
              </a:rPr>
              <a:t>Schneider et al., </a:t>
            </a:r>
            <a:r>
              <a:rPr lang="en-US" sz="1700" i="1">
                <a:latin typeface="Lucida Sans Unicode" charset="0"/>
              </a:rPr>
              <a:t>Inquiry, </a:t>
            </a:r>
            <a:r>
              <a:rPr lang="en-US" sz="1700">
                <a:latin typeface="Lucida Sans Unicode" charset="0"/>
              </a:rPr>
              <a:t>2007:                                                                               	</a:t>
            </a:r>
            <a:r>
              <a:rPr lang="en-US" sz="1400" b="1">
                <a:latin typeface="Lucida Sans Unicode" charset="0"/>
              </a:rPr>
              <a:t>↓</a:t>
            </a:r>
            <a:r>
              <a:rPr lang="en-US" sz="1400">
                <a:latin typeface="Lucida Sans Unicode" charset="0"/>
              </a:rPr>
              <a:t> in hospital level costs, national SSH study   </a:t>
            </a:r>
          </a:p>
          <a:p>
            <a:pPr lvl="1" eaLnBrk="1" hangingPunct="1">
              <a:lnSpc>
                <a:spcPct val="60000"/>
              </a:lnSpc>
            </a:pPr>
            <a:r>
              <a:rPr lang="en-US" sz="1700">
                <a:latin typeface="Lucida Sans Unicode" charset="0"/>
              </a:rPr>
              <a:t>Carey et al. </a:t>
            </a:r>
            <a:r>
              <a:rPr lang="en-US" sz="1700" i="1">
                <a:latin typeface="Lucida Sans Unicode" charset="0"/>
              </a:rPr>
              <a:t>Health Services Research </a:t>
            </a:r>
            <a:r>
              <a:rPr lang="en-US" sz="1700">
                <a:latin typeface="Lucida Sans Unicode" charset="0"/>
              </a:rPr>
              <a:t> (2008):</a:t>
            </a:r>
          </a:p>
          <a:p>
            <a:pPr lvl="2" eaLnBrk="1" hangingPunct="1">
              <a:lnSpc>
                <a:spcPct val="60000"/>
              </a:lnSpc>
            </a:pPr>
            <a:r>
              <a:rPr lang="en-US" sz="1500">
                <a:latin typeface="Lucida Sans Unicode" charset="0"/>
              </a:rPr>
              <a:t>Orthopedic/Surgical SSHs  ⁭  cost inefficiency</a:t>
            </a:r>
          </a:p>
          <a:p>
            <a:pPr eaLnBrk="1" hangingPunct="1">
              <a:lnSpc>
                <a:spcPct val="80000"/>
              </a:lnSpc>
            </a:pPr>
            <a:endParaRPr lang="en-US" sz="2500">
              <a:latin typeface="Lucida Sans Unicode" charset="0"/>
            </a:endParaRPr>
          </a:p>
        </p:txBody>
      </p:sp>
      <p:sp>
        <p:nvSpPr>
          <p:cNvPr id="3" name="Title 2"/>
          <p:cNvSpPr>
            <a:spLocks noGrp="1"/>
          </p:cNvSpPr>
          <p:nvPr>
            <p:ph type="title"/>
          </p:nvPr>
        </p:nvSpPr>
        <p:spPr>
          <a:xfrm>
            <a:off x="457200" y="228600"/>
            <a:ext cx="8229600" cy="1143000"/>
          </a:xfrm>
        </p:spPr>
        <p:txBody>
          <a:bodyPr/>
          <a:lstStyle/>
          <a:p>
            <a:pPr eaLnBrk="1" fontAlgn="auto" hangingPunct="1">
              <a:spcAft>
                <a:spcPts val="0"/>
              </a:spcAft>
              <a:defRPr/>
            </a:pPr>
            <a:r>
              <a:rPr lang="en-US" dirty="0" smtClean="0">
                <a:ea typeface="+mj-ea"/>
              </a:rPr>
              <a:t>What Does the Literature Show?</a:t>
            </a:r>
            <a:endParaRPr lang="en-US" dirty="0">
              <a:ea typeface="+mj-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p:cNvSpPr>
            <a:spLocks noGrp="1"/>
          </p:cNvSpPr>
          <p:nvPr>
            <p:ph idx="1"/>
          </p:nvPr>
        </p:nvSpPr>
        <p:spPr/>
        <p:txBody>
          <a:bodyPr/>
          <a:lstStyle/>
          <a:p>
            <a:r>
              <a:rPr lang="en-US" sz="2800">
                <a:latin typeface="Lucida Sans Unicode" charset="0"/>
              </a:rPr>
              <a:t>The question of SSH cost efficiency is deep</a:t>
            </a:r>
          </a:p>
          <a:p>
            <a:r>
              <a:rPr lang="en-US" sz="2800">
                <a:latin typeface="Lucida Sans Unicode" charset="0"/>
              </a:rPr>
              <a:t>One economic issue is whether there is </a:t>
            </a:r>
            <a:r>
              <a:rPr lang="ja-JP" altLang="en-US" sz="2800">
                <a:latin typeface="Lucida Sans Unicode" charset="0"/>
              </a:rPr>
              <a:t>“</a:t>
            </a:r>
            <a:r>
              <a:rPr lang="en-US" sz="2800" i="1">
                <a:latin typeface="Lucida Sans Unicode" charset="0"/>
              </a:rPr>
              <a:t>enough scale at all of these separate institutions to allow them to operate efficiently</a:t>
            </a:r>
            <a:r>
              <a:rPr lang="ja-JP" altLang="en-US" sz="2800">
                <a:latin typeface="Lucida Sans Unicode" charset="0"/>
              </a:rPr>
              <a:t>”</a:t>
            </a:r>
            <a:r>
              <a:rPr lang="en-US" sz="2800">
                <a:latin typeface="Lucida Sans Unicode" charset="0"/>
              </a:rPr>
              <a:t> (Newhouse, 2004)</a:t>
            </a:r>
          </a:p>
          <a:p>
            <a:r>
              <a:rPr lang="en-US" sz="2800">
                <a:latin typeface="Lucida Sans Unicode" charset="0"/>
              </a:rPr>
              <a:t>Also, more services allow for joint costs of services</a:t>
            </a:r>
          </a:p>
          <a:p>
            <a:pPr>
              <a:buFont typeface="Wingdings 3" charset="0"/>
              <a:buNone/>
            </a:pPr>
            <a:endParaRPr lang="en-US" sz="1000">
              <a:latin typeface="Lucida Sans Unicode" charset="0"/>
            </a:endParaRPr>
          </a:p>
          <a:p>
            <a:pPr>
              <a:buFont typeface="Wingdings 3" charset="0"/>
              <a:buNone/>
            </a:pPr>
            <a:r>
              <a:rPr lang="en-US" sz="2800">
                <a:latin typeface="Lucida Sans Unicode" charset="0"/>
              </a:rPr>
              <a:t>        Do SSHs realize economies of scale?</a:t>
            </a:r>
          </a:p>
          <a:p>
            <a:pPr algn="ctr">
              <a:buFont typeface="Wingdings 3" charset="0"/>
              <a:buNone/>
            </a:pPr>
            <a:r>
              <a:rPr lang="en-US" sz="2800">
                <a:latin typeface="Lucida Sans Unicode" charset="0"/>
              </a:rPr>
              <a:t> Do SSHs realize economies of scope?</a:t>
            </a:r>
          </a:p>
          <a:p>
            <a:endParaRPr lang="en-US" sz="2800">
              <a:latin typeface="Lucida Sans Unicode" charset="0"/>
            </a:endParaRPr>
          </a:p>
          <a:p>
            <a:pPr eaLnBrk="1" hangingPunct="1"/>
            <a:endParaRPr lang="en-US">
              <a:latin typeface="Lucida Sans Unicode" charset="0"/>
            </a:endParaRPr>
          </a:p>
        </p:txBody>
      </p:sp>
      <p:sp>
        <p:nvSpPr>
          <p:cNvPr id="3" name="Title 2"/>
          <p:cNvSpPr>
            <a:spLocks noGrp="1"/>
          </p:cNvSpPr>
          <p:nvPr>
            <p:ph type="title"/>
          </p:nvPr>
        </p:nvSpPr>
        <p:spPr/>
        <p:txBody>
          <a:bodyPr/>
          <a:lstStyle/>
          <a:p>
            <a:pPr eaLnBrk="1" hangingPunct="1">
              <a:defRPr/>
            </a:pPr>
            <a:r>
              <a:rPr lang="en-US" dirty="0" smtClean="0">
                <a:ea typeface="+mj-ea"/>
              </a:rPr>
              <a:t>Research Questions</a:t>
            </a:r>
            <a:endParaRPr lang="en-US" dirty="0">
              <a:ea typeface="+mj-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1"/>
          <p:cNvSpPr>
            <a:spLocks noGrp="1"/>
          </p:cNvSpPr>
          <p:nvPr>
            <p:ph idx="1"/>
          </p:nvPr>
        </p:nvSpPr>
        <p:spPr/>
        <p:txBody>
          <a:bodyPr/>
          <a:lstStyle/>
          <a:p>
            <a:r>
              <a:rPr lang="en-US">
                <a:latin typeface="Lucida Sans Unicode" charset="0"/>
              </a:rPr>
              <a:t>Too few observations on cardiac SSHs</a:t>
            </a:r>
          </a:p>
          <a:p>
            <a:r>
              <a:rPr lang="en-US">
                <a:latin typeface="Lucida Sans Unicode" charset="0"/>
              </a:rPr>
              <a:t>We focused on orthopedic and surgical SSHs</a:t>
            </a:r>
          </a:p>
          <a:p>
            <a:r>
              <a:rPr lang="en-US">
                <a:latin typeface="Lucida Sans Unicode" charset="0"/>
              </a:rPr>
              <a:t>These hospitals are primarily engaged in outpatient surgical services</a:t>
            </a:r>
          </a:p>
          <a:p>
            <a:r>
              <a:rPr lang="en-US">
                <a:latin typeface="Lucida Sans Unicode" charset="0"/>
              </a:rPr>
              <a:t>They also treat inpatients, although on a smaller scale</a:t>
            </a:r>
          </a:p>
          <a:p>
            <a:r>
              <a:rPr lang="en-US">
                <a:latin typeface="Lucida Sans Unicode" charset="0"/>
              </a:rPr>
              <a:t>Multiple output cost function with 2 outputs:</a:t>
            </a:r>
          </a:p>
          <a:p>
            <a:pPr lvl="1"/>
            <a:r>
              <a:rPr lang="en-US">
                <a:latin typeface="Lucida Sans Unicode" charset="0"/>
              </a:rPr>
              <a:t>Inpatient Discharges</a:t>
            </a:r>
          </a:p>
          <a:p>
            <a:pPr lvl="1"/>
            <a:r>
              <a:rPr lang="en-US">
                <a:latin typeface="Lucida Sans Unicode" charset="0"/>
              </a:rPr>
              <a:t>Outpatient Visits</a:t>
            </a:r>
          </a:p>
        </p:txBody>
      </p:sp>
      <p:sp>
        <p:nvSpPr>
          <p:cNvPr id="3" name="Title 2"/>
          <p:cNvSpPr>
            <a:spLocks noGrp="1"/>
          </p:cNvSpPr>
          <p:nvPr>
            <p:ph type="title"/>
          </p:nvPr>
        </p:nvSpPr>
        <p:spPr/>
        <p:txBody>
          <a:bodyPr/>
          <a:lstStyle/>
          <a:p>
            <a:pPr>
              <a:defRPr/>
            </a:pPr>
            <a:r>
              <a:rPr lang="en-US" dirty="0" smtClean="0">
                <a:ea typeface="+mj-ea"/>
              </a:rPr>
              <a:t>Focus</a:t>
            </a:r>
            <a:endParaRPr lang="en-US" dirty="0">
              <a:ea typeface="+mj-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1"/>
          <p:cNvSpPr>
            <a:spLocks noGrp="1"/>
          </p:cNvSpPr>
          <p:nvPr>
            <p:ph idx="1"/>
          </p:nvPr>
        </p:nvSpPr>
        <p:spPr>
          <a:xfrm>
            <a:off x="533400" y="1828800"/>
            <a:ext cx="8229600" cy="2938463"/>
          </a:xfrm>
        </p:spPr>
        <p:txBody>
          <a:bodyPr/>
          <a:lstStyle/>
          <a:p>
            <a:pPr>
              <a:buFont typeface="Wingdings" charset="0"/>
              <a:buNone/>
            </a:pPr>
            <a:r>
              <a:rPr lang="en-US">
                <a:latin typeface="Lucida Sans Unicode" charset="0"/>
              </a:rPr>
              <a:t>Operating Costs = </a:t>
            </a:r>
          </a:p>
          <a:p>
            <a:pPr>
              <a:buFont typeface="Wingdings" charset="0"/>
              <a:buNone/>
            </a:pPr>
            <a:r>
              <a:rPr lang="en-US">
                <a:latin typeface="Lucida Sans Unicode" charset="0"/>
              </a:rPr>
              <a:t> f (discharges, outpatient visits, average length of stay, wage index, bed size, case-mix index, outpatient case-mix index, teaching hospital indicator, ownership, SSH indicator, SSH*discharges, SSH*outpatient visits)</a:t>
            </a:r>
          </a:p>
          <a:p>
            <a:pPr>
              <a:buFont typeface="Wingdings" charset="0"/>
              <a:buNone/>
            </a:pPr>
            <a:endParaRPr lang="en-US">
              <a:latin typeface="Lucida Sans Unicode" charset="0"/>
            </a:endParaRPr>
          </a:p>
          <a:p>
            <a:endParaRPr lang="en-US">
              <a:latin typeface="Lucida Sans Unicode" charset="0"/>
            </a:endParaRPr>
          </a:p>
        </p:txBody>
      </p:sp>
      <p:sp>
        <p:nvSpPr>
          <p:cNvPr id="3" name="Title 2"/>
          <p:cNvSpPr>
            <a:spLocks noGrp="1"/>
          </p:cNvSpPr>
          <p:nvPr>
            <p:ph type="title"/>
          </p:nvPr>
        </p:nvSpPr>
        <p:spPr/>
        <p:txBody>
          <a:bodyPr>
            <a:normAutofit fontScale="90000"/>
          </a:bodyPr>
          <a:lstStyle/>
          <a:p>
            <a:pPr>
              <a:defRPr/>
            </a:pPr>
            <a:r>
              <a:rPr lang="en-US" dirty="0" smtClean="0">
                <a:ea typeface="+mj-ea"/>
              </a:rPr>
              <a:t>Hospital Cost Function Approach</a:t>
            </a:r>
            <a:endParaRPr lang="en-US" dirty="0">
              <a:ea typeface="+mj-ea"/>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649</TotalTime>
  <Words>1604</Words>
  <Application>Microsoft Macintosh PowerPoint</Application>
  <PresentationFormat>On-screen Show (4:3)</PresentationFormat>
  <Paragraphs>253</Paragraphs>
  <Slides>20</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Arial</vt:lpstr>
      <vt:lpstr>Lucida Sans Unicode</vt:lpstr>
      <vt:lpstr>Wingdings 3</vt:lpstr>
      <vt:lpstr>Verdana</vt:lpstr>
      <vt:lpstr>Wingdings 2</vt:lpstr>
      <vt:lpstr>Calibri</vt:lpstr>
      <vt:lpstr>Wingdings</vt:lpstr>
      <vt:lpstr>Times New Roman</vt:lpstr>
      <vt:lpstr>Concourse</vt:lpstr>
      <vt:lpstr>SINGLE SPECIALTY HOSPITALS AND ECONOMIC EFFICIENCY: EVIDENCE FROM THE SUPPLY SIDE</vt:lpstr>
      <vt:lpstr>Legislative History of Single Specialty Hospitals (SSHs): I</vt:lpstr>
      <vt:lpstr>Legislative History of Single Specialty Hospitals (SSHs):  II</vt:lpstr>
      <vt:lpstr>What Lies Ahead? I</vt:lpstr>
      <vt:lpstr>What Lies Ahead? II</vt:lpstr>
      <vt:lpstr>What Does the Literature Show?</vt:lpstr>
      <vt:lpstr>Research Questions</vt:lpstr>
      <vt:lpstr>Focus</vt:lpstr>
      <vt:lpstr>Hospital Cost Function Approach</vt:lpstr>
      <vt:lpstr>Data Sources</vt:lpstr>
      <vt:lpstr>Production Cost Efficiency Construct I: EOS</vt:lpstr>
      <vt:lpstr>Graphic Conceptualization of EOS</vt:lpstr>
      <vt:lpstr>PowerPoint Presentation</vt:lpstr>
      <vt:lpstr>Results: EOS</vt:lpstr>
      <vt:lpstr>Production Cost Efficiency Construct II: ESC</vt:lpstr>
      <vt:lpstr>ESC:  What if orthopedic and surgical SSHs closed their doors?</vt:lpstr>
      <vt:lpstr>PowerPoint Presentation</vt:lpstr>
      <vt:lpstr>Results: ESC </vt:lpstr>
      <vt:lpstr>Results: ESC, continued </vt:lpstr>
      <vt:lpstr>Conclusions</vt:lpstr>
    </vt:vector>
  </TitlesOfParts>
  <Company>Department of Veterans Affairs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ECONOMIES OF SCALE AND SCOPE:  THE CASE OF SPECIALTY HOSPITALS</dc:title>
  <dc:creator>vhabedcareyk</dc:creator>
  <cp:lastModifiedBy>Vanessa Graham</cp:lastModifiedBy>
  <cp:revision>92</cp:revision>
  <dcterms:created xsi:type="dcterms:W3CDTF">2010-05-29T02:40:33Z</dcterms:created>
  <dcterms:modified xsi:type="dcterms:W3CDTF">2011-10-21T18:41:37Z</dcterms:modified>
</cp:coreProperties>
</file>