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25"/>
  </p:notesMasterIdLst>
  <p:handoutMasterIdLst>
    <p:handoutMasterId r:id="rId26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81" r:id="rId16"/>
    <p:sldId id="273" r:id="rId17"/>
    <p:sldId id="274" r:id="rId18"/>
    <p:sldId id="275" r:id="rId19"/>
    <p:sldId id="276" r:id="rId20"/>
    <p:sldId id="282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CC0000"/>
    <a:srgbClr val="FF9966"/>
    <a:srgbClr val="C41300"/>
    <a:srgbClr val="080808"/>
    <a:srgbClr val="000066"/>
    <a:srgbClr val="7F94A9"/>
    <a:srgbClr val="91A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79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CE72725-0DE4-F441-87B3-3495A9C459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33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43C4D0F-46A4-2942-8DDF-A39831544D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87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8C35C4-9719-E444-B0EA-E235E10EAC64}" type="slidenum">
              <a:rPr lang="en-US"/>
              <a:pPr/>
              <a:t>7</a:t>
            </a:fld>
            <a:endParaRPr lang="en-US"/>
          </a:p>
        </p:txBody>
      </p:sp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2.png"/><Relationship Id="rId6" Type="http://schemas.openxmlformats.org/officeDocument/2006/relationships/image" Target="../media/image5.w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21" name="Picture 29" descr="Copy of cq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8" y="6589713"/>
            <a:ext cx="4157662" cy="15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90613" y="1185863"/>
            <a:ext cx="7050087" cy="24384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>
            <a:off x="381000" y="3581400"/>
            <a:ext cx="4114800" cy="0"/>
          </a:xfrm>
          <a:prstGeom prst="line">
            <a:avLst/>
          </a:prstGeom>
          <a:noFill/>
          <a:ln w="38100" cmpd="dbl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6" name="Rectangle 24"/>
          <p:cNvSpPr>
            <a:spLocks noGrp="1" noChangeArrowheads="1"/>
          </p:cNvSpPr>
          <p:nvPr>
            <p:ph type="subTitle" idx="1"/>
          </p:nvPr>
        </p:nvSpPr>
        <p:spPr>
          <a:xfrm>
            <a:off x="1077913" y="4144963"/>
            <a:ext cx="7010400" cy="1828800"/>
          </a:xfrm>
        </p:spPr>
        <p:txBody>
          <a:bodyPr/>
          <a:lstStyle>
            <a:lvl1pPr marL="0" indent="0">
              <a:buFont typeface="Wingdings" charset="0"/>
              <a:buNone/>
              <a:defRPr sz="28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219" name="AutoShape 27"/>
          <p:cNvSpPr>
            <a:spLocks noChangeArrowheads="1"/>
          </p:cNvSpPr>
          <p:nvPr/>
        </p:nvSpPr>
        <p:spPr bwMode="auto">
          <a:xfrm>
            <a:off x="0" y="6372225"/>
            <a:ext cx="9010650" cy="485775"/>
          </a:xfrm>
          <a:custGeom>
            <a:avLst/>
            <a:gdLst>
              <a:gd name="G0" fmla="+- 696 0 0"/>
              <a:gd name="T0" fmla="*/ 0 w 1000"/>
              <a:gd name="T1" fmla="*/ 0 h 1000"/>
              <a:gd name="T2" fmla="*/ 696 w 1000"/>
              <a:gd name="T3" fmla="*/ 0 h 1000"/>
              <a:gd name="T4" fmla="*/ 696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96" y="0"/>
                </a:lnTo>
                <a:lnTo>
                  <a:pt x="696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>
              <a:alpha val="27000"/>
            </a:schemeClr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 sz="2400">
              <a:latin typeface="Times New Roman" charset="0"/>
            </a:endParaRPr>
          </a:p>
        </p:txBody>
      </p:sp>
      <p:sp>
        <p:nvSpPr>
          <p:cNvPr id="8222" name="Rectangle 30"/>
          <p:cNvSpPr>
            <a:spLocks noChangeArrowheads="1"/>
          </p:cNvSpPr>
          <p:nvPr/>
        </p:nvSpPr>
        <p:spPr bwMode="auto">
          <a:xfrm>
            <a:off x="7848600" y="6613525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fld id="{124691AD-8174-1F43-A046-B64FD28E50BA}" type="slidenum">
              <a:rPr lang="en-US" sz="1200">
                <a:latin typeface="Verdana" charset="0"/>
              </a:rPr>
              <a:pPr algn="r"/>
              <a:t>‹#›</a:t>
            </a:fld>
            <a:endParaRPr lang="en-US" sz="1200">
              <a:latin typeface="Verdana" charset="0"/>
            </a:endParaRPr>
          </a:p>
        </p:txBody>
      </p:sp>
      <p:pic>
        <p:nvPicPr>
          <p:cNvPr id="8226" name="Picture 34"/>
          <p:cNvPicPr>
            <a:picLocks noChangeAspect="1" noChangeArrowheads="1"/>
          </p:cNvPicPr>
          <p:nvPr/>
        </p:nvPicPr>
        <p:blipFill>
          <a:blip r:embed="rId3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125413"/>
            <a:ext cx="1068388" cy="831850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227" name="Picture 3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941388"/>
            <a:ext cx="684213" cy="23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8" name="Picture 36" descr="2010COELogoLeft400x1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4763"/>
            <a:ext cx="1676400" cy="50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9" name="Picture 13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41288"/>
            <a:ext cx="990600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53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0838" y="123825"/>
            <a:ext cx="2106612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23825"/>
            <a:ext cx="6167438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83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86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155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209800"/>
            <a:ext cx="4137025" cy="401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2209800"/>
            <a:ext cx="4137025" cy="401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33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67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38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5347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9016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1093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3" name="Rectangle 35"/>
          <p:cNvSpPr>
            <a:spLocks noChangeArrowheads="1"/>
          </p:cNvSpPr>
          <p:nvPr/>
        </p:nvSpPr>
        <p:spPr bwMode="auto">
          <a:xfrm>
            <a:off x="6019800" y="6613525"/>
            <a:ext cx="14478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00">
              <a:latin typeface="Verdana" charset="0"/>
            </a:endParaRPr>
          </a:p>
        </p:txBody>
      </p:sp>
      <p:sp>
        <p:nvSpPr>
          <p:cNvPr id="7204" name="Rectangle 36"/>
          <p:cNvSpPr>
            <a:spLocks noChangeArrowheads="1"/>
          </p:cNvSpPr>
          <p:nvPr/>
        </p:nvSpPr>
        <p:spPr bwMode="auto">
          <a:xfrm>
            <a:off x="7848600" y="6613525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fld id="{30A4E186-CA4D-4443-AE17-0ECA2A5F0125}" type="slidenum">
              <a:rPr lang="en-US" sz="1200">
                <a:latin typeface="Verdana" charset="0"/>
              </a:rPr>
              <a:pPr algn="r"/>
              <a:t>‹#›</a:t>
            </a:fld>
            <a:endParaRPr lang="en-US" sz="1200">
              <a:latin typeface="Verdana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23825"/>
            <a:ext cx="7467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2209800"/>
            <a:ext cx="8426450" cy="401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381000" y="1600200"/>
            <a:ext cx="4022725" cy="1588"/>
          </a:xfrm>
          <a:prstGeom prst="line">
            <a:avLst/>
          </a:prstGeom>
          <a:noFill/>
          <a:ln w="38100" cmpd="dbl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205" name="Picture 37" descr="Copy of cqp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6648450"/>
            <a:ext cx="3402013" cy="12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06" name="Picture 38" descr="2010COELogoLeft400x12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62713"/>
            <a:ext cx="1371600" cy="41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01" name="AutoShape 33"/>
          <p:cNvSpPr>
            <a:spLocks noChangeArrowheads="1"/>
          </p:cNvSpPr>
          <p:nvPr/>
        </p:nvSpPr>
        <p:spPr bwMode="auto">
          <a:xfrm>
            <a:off x="0" y="6477000"/>
            <a:ext cx="9010650" cy="381000"/>
          </a:xfrm>
          <a:custGeom>
            <a:avLst/>
            <a:gdLst>
              <a:gd name="G0" fmla="+- 561 0 0"/>
              <a:gd name="T0" fmla="*/ 0 w 1000"/>
              <a:gd name="T1" fmla="*/ 0 h 1000"/>
              <a:gd name="T2" fmla="*/ 561 w 1000"/>
              <a:gd name="T3" fmla="*/ 0 h 1000"/>
              <a:gd name="T4" fmla="*/ 561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61" y="0"/>
                </a:lnTo>
                <a:lnTo>
                  <a:pt x="561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hlink">
              <a:alpha val="27000"/>
            </a:schemeClr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 sz="2400">
              <a:latin typeface="Times New Roman" charset="0"/>
            </a:endParaRPr>
          </a:p>
        </p:txBody>
      </p:sp>
      <p:pic>
        <p:nvPicPr>
          <p:cNvPr id="7207" name="Picture 39"/>
          <p:cNvPicPr>
            <a:picLocks noChangeAspect="1" noChangeArrowheads="1"/>
          </p:cNvPicPr>
          <p:nvPr/>
        </p:nvPicPr>
        <p:blipFill>
          <a:blip r:embed="rId15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125413"/>
            <a:ext cx="1068388" cy="831850"/>
          </a:xfrm>
          <a:prstGeom prst="rect">
            <a:avLst/>
          </a:prstGeom>
          <a:solidFill>
            <a:schemeClr val="accent2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208" name="Picture 4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941388"/>
            <a:ext cx="684213" cy="23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hlink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thit.ahrq.gov/workflowfinalreport" TargetMode="External"/><Relationship Id="rId4" Type="http://schemas.openxmlformats.org/officeDocument/2006/relationships/hyperlink" Target="http://healthit.ahrq.gov/workflow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qpi.engr.wisc.edu/withit_home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hyperlink" Target="http://healthit.ahrq.gov/workflow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healthit.ahrq.gov/portal/server.pt?open=512&amp;objID=1135&amp;mode=2&amp;pid=DA_1014962&amp;cid=DA_1014629&amp;p_path=/DA_986294/DA_1014962/DA_1014629&amp;pos=%23Answer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828800"/>
            <a:ext cx="8610600" cy="1470025"/>
          </a:xfrm>
        </p:spPr>
        <p:txBody>
          <a:bodyPr/>
          <a:lstStyle/>
          <a:p>
            <a:r>
              <a:rPr lang="en-US" sz="3600" dirty="0"/>
              <a:t>Workflow Assessment for Health IT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810000"/>
            <a:ext cx="7467600" cy="1981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Pascale </a:t>
            </a:r>
            <a:r>
              <a:rPr lang="en-US" sz="2000" dirty="0" err="1"/>
              <a:t>Carayon</a:t>
            </a:r>
            <a:r>
              <a:rPr lang="en-US" sz="2000" dirty="0"/>
              <a:t> and WITH IT Research Team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Department of Industrial and Systems Engineering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Center for Quality and Productivity Improvement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University of Wisconsin-Madison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Workflow at different levels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057400"/>
            <a:ext cx="8229600" cy="43434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>
                <a:solidFill>
                  <a:srgbClr val="7F94A9"/>
                </a:solidFill>
              </a:rPr>
              <a:t>Inter-organizational workflow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Clinic-level workflow:</a:t>
            </a:r>
          </a:p>
          <a:p>
            <a:pPr marL="990600" lvl="1" indent="-533400"/>
            <a:r>
              <a:rPr lang="en-US" sz="2200"/>
              <a:t>Workflow of a physician, nurse or patient through physical space, or</a:t>
            </a:r>
          </a:p>
          <a:p>
            <a:pPr marL="990600" lvl="1" indent="-533400"/>
            <a:r>
              <a:rPr lang="en-US" sz="2200"/>
              <a:t>Flow of information, in paper or electronic formats, among people at a practice or clinic.</a:t>
            </a:r>
          </a:p>
          <a:p>
            <a:pPr marL="609600" indent="-609600">
              <a:buFontTx/>
              <a:buAutoNum type="arabicPeriod"/>
            </a:pPr>
            <a:r>
              <a:rPr lang="en-US" sz="2800">
                <a:solidFill>
                  <a:srgbClr val="7F94A9"/>
                </a:solidFill>
              </a:rPr>
              <a:t>Intra-visit workflow</a:t>
            </a:r>
          </a:p>
          <a:p>
            <a:pPr marL="609600" indent="-609600">
              <a:buFontTx/>
              <a:buAutoNum type="arabicPeriod"/>
            </a:pPr>
            <a:r>
              <a:rPr lang="en-US" sz="2800">
                <a:solidFill>
                  <a:srgbClr val="7F94A9"/>
                </a:solidFill>
              </a:rPr>
              <a:t>Cognitive workflow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Workflow at different levels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057400"/>
            <a:ext cx="8229600" cy="43434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>
                <a:solidFill>
                  <a:srgbClr val="7F94A9"/>
                </a:solidFill>
              </a:rPr>
              <a:t>Inter-organizational workflow</a:t>
            </a:r>
          </a:p>
          <a:p>
            <a:pPr marL="609600" indent="-609600">
              <a:buFontTx/>
              <a:buAutoNum type="arabicPeriod"/>
            </a:pPr>
            <a:r>
              <a:rPr lang="en-US" sz="2800">
                <a:solidFill>
                  <a:srgbClr val="7F94A9"/>
                </a:solidFill>
              </a:rPr>
              <a:t>Clinic-level workflow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Intra-visit workflow:</a:t>
            </a:r>
          </a:p>
          <a:p>
            <a:pPr marL="990600" lvl="1" indent="-533400"/>
            <a:r>
              <a:rPr lang="en-US" sz="2200"/>
              <a:t>Workflow during a patient visit:</a:t>
            </a:r>
          </a:p>
          <a:p>
            <a:pPr marL="1371600" lvl="2" indent="-457200"/>
            <a:r>
              <a:rPr lang="en-US"/>
              <a:t>e.g. start by asking for a problem list, then do history and physical, then prescribe treatment</a:t>
            </a:r>
          </a:p>
          <a:p>
            <a:pPr marL="609600" indent="-609600">
              <a:buFontTx/>
              <a:buAutoNum type="arabicPeriod"/>
            </a:pPr>
            <a:r>
              <a:rPr lang="en-US" sz="2800">
                <a:solidFill>
                  <a:srgbClr val="7F94A9"/>
                </a:solidFill>
              </a:rPr>
              <a:t>Cognitive workflow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Workflow at different levels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828800"/>
            <a:ext cx="8534400" cy="4572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>
                <a:solidFill>
                  <a:srgbClr val="7F94A9"/>
                </a:solidFill>
              </a:rPr>
              <a:t>Inter-organizational workflow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>
                <a:solidFill>
                  <a:srgbClr val="7F94A9"/>
                </a:solidFill>
              </a:rPr>
              <a:t>Clinic-level workflow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>
                <a:solidFill>
                  <a:srgbClr val="7F94A9"/>
                </a:solidFill>
              </a:rPr>
              <a:t>Intra-visit workflow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/>
              <a:t>Cognitive workflow– the workflow in the mind:</a:t>
            </a:r>
            <a:r>
              <a:rPr lang="en-US" sz="26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200"/>
              <a:t>Sensation, perception, decision making, and response execution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200"/>
              <a:t>A clinician might be thinking: </a:t>
            </a:r>
            <a:r>
              <a:rPr lang="ja-JP" altLang="en-US" sz="2200">
                <a:latin typeface="Arial"/>
              </a:rPr>
              <a:t>“</a:t>
            </a:r>
            <a:r>
              <a:rPr lang="en-US" sz="2200"/>
              <a:t>listen for any significant acute problems and deal with those first. Also, investigate my concern about spousal abuse. If I don</a:t>
            </a:r>
            <a:r>
              <a:rPr lang="ja-JP" altLang="en-US" sz="2200">
                <a:latin typeface="Arial"/>
              </a:rPr>
              <a:t>’</a:t>
            </a:r>
            <a:r>
              <a:rPr lang="en-US" sz="2200"/>
              <a:t>t hear any, focus on the chronic problems.</a:t>
            </a:r>
            <a:r>
              <a:rPr lang="ja-JP" altLang="en-US" sz="2200">
                <a:latin typeface="Arial"/>
              </a:rPr>
              <a:t>”</a:t>
            </a:r>
            <a:r>
              <a:rPr lang="en-US" sz="2200"/>
              <a:t> 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2200"/>
              <a:t>This is unlikely to be observable.</a:t>
            </a:r>
            <a:endParaRPr lang="en-US" sz="20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A more detailed example:</a:t>
            </a:r>
            <a:br>
              <a:rPr lang="en-US" dirty="0"/>
            </a:br>
            <a:r>
              <a:rPr lang="en-US" dirty="0"/>
              <a:t>Medication orders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2100"/>
              <a:t>Consider the workflow of ordering a medication. </a:t>
            </a:r>
          </a:p>
          <a:p>
            <a:r>
              <a:rPr lang="en-US" sz="2100"/>
              <a:t>Without e-prescribing, the workflow might involve a provider with prescribing privileges writing a prescription on a prescription pad, signing it, and handing it to the patient.</a:t>
            </a:r>
          </a:p>
          <a:p>
            <a:endParaRPr lang="en-US" sz="2100"/>
          </a:p>
        </p:txBody>
      </p:sp>
      <p:grpSp>
        <p:nvGrpSpPr>
          <p:cNvPr id="31748" name="Group 4" descr="Image of a physician writing a prescription, image of the prescription, image of a patient's hand with the prescription in a pharmacy"/>
          <p:cNvGrpSpPr>
            <a:grpSpLocks/>
          </p:cNvGrpSpPr>
          <p:nvPr/>
        </p:nvGrpSpPr>
        <p:grpSpPr bwMode="auto">
          <a:xfrm>
            <a:off x="0" y="4076700"/>
            <a:ext cx="8888413" cy="2324100"/>
            <a:chOff x="0" y="2208"/>
            <a:chExt cx="5599" cy="1464"/>
          </a:xfrm>
        </p:grpSpPr>
        <p:pic>
          <p:nvPicPr>
            <p:cNvPr id="31749" name="Picture 5" descr="Image of a physician writing a prescription, image of the prescription, image of a patient's hand holding the prescription in a pharmacy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2404"/>
              <a:ext cx="2448" cy="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0" name="Picture 6" descr="Image of a physician writing a prescription, image of the prescription, image of a patient's hand holding the prescription in a pharmacy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208"/>
              <a:ext cx="1500" cy="1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1" name="Picture 7" descr="Image of a physician writing a prescription, image of the prescription, image of a patient's hand holding the prescription in a pharmacy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" y="2592"/>
              <a:ext cx="991" cy="1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Medication orders: </a:t>
            </a:r>
            <a:br>
              <a:rPr lang="en-US" dirty="0"/>
            </a:br>
            <a:r>
              <a:rPr lang="en-US" dirty="0"/>
              <a:t>e-Prescribing</a:t>
            </a:r>
          </a:p>
        </p:txBody>
      </p:sp>
      <p:sp>
        <p:nvSpPr>
          <p:cNvPr id="3277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752600"/>
            <a:ext cx="8305800" cy="1905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Implementing e-prescribing changes the mental and physical steps of the process, as well as the order of steps and the organizations involved.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Providers have to log into the system, remembering a password.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They have to access the record of the particular patient, which involves a series of physical steps using the mouse and/or keyboard. </a:t>
            </a:r>
          </a:p>
        </p:txBody>
      </p:sp>
      <p:pic>
        <p:nvPicPr>
          <p:cNvPr id="32772" name="Picture 6" descr="Image of e-prescribing screen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962400"/>
            <a:ext cx="3355975" cy="2352675"/>
          </a:xfrm>
          <a:noFill/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581400" y="3733800"/>
            <a:ext cx="48768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lvl="1">
              <a:buFont typeface="Arial" charset="0"/>
              <a:buChar char="–"/>
            </a:pPr>
            <a:r>
              <a:rPr lang="en-US" sz="2000"/>
              <a:t> They have to execute mental steps </a:t>
            </a:r>
          </a:p>
          <a:p>
            <a:pPr lvl="1">
              <a:buFont typeface="Arial" charset="0"/>
              <a:buNone/>
            </a:pPr>
            <a:r>
              <a:rPr lang="en-US" sz="2000"/>
              <a:t>   of searching for the correct</a:t>
            </a:r>
          </a:p>
          <a:p>
            <a:pPr lvl="1">
              <a:buFont typeface="Arial" charset="0"/>
              <a:buNone/>
            </a:pPr>
            <a:r>
              <a:rPr lang="en-US" sz="2000"/>
              <a:t>   information and locating the correct</a:t>
            </a:r>
          </a:p>
          <a:p>
            <a:pPr lvl="1">
              <a:buFont typeface="Arial" charset="0"/>
              <a:buNone/>
            </a:pPr>
            <a:r>
              <a:rPr lang="en-US" sz="2000"/>
              <a:t>   medications and pharmacy. </a:t>
            </a:r>
          </a:p>
          <a:p>
            <a:pPr lvl="1">
              <a:buFont typeface="Arial" charset="0"/>
              <a:buChar char="–"/>
            </a:pPr>
            <a:r>
              <a:rPr lang="en-US" sz="2000"/>
              <a:t> Both the provider and patient need </a:t>
            </a:r>
          </a:p>
          <a:p>
            <a:pPr lvl="1">
              <a:buFont typeface="Arial" charset="0"/>
              <a:buNone/>
            </a:pPr>
            <a:r>
              <a:rPr lang="en-US" sz="2000"/>
              <a:t>   to know the pharmacy where the</a:t>
            </a:r>
          </a:p>
          <a:p>
            <a:pPr lvl="1">
              <a:buFont typeface="Arial" charset="0"/>
              <a:buNone/>
            </a:pPr>
            <a:r>
              <a:rPr lang="en-US" sz="2000"/>
              <a:t>   patient will pick up the medication.</a:t>
            </a:r>
          </a:p>
          <a:p>
            <a:endParaRPr lang="en-US" sz="20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429000"/>
            <a:ext cx="7467600" cy="1371600"/>
          </a:xfrm>
        </p:spPr>
        <p:txBody>
          <a:bodyPr/>
          <a:lstStyle/>
          <a:p>
            <a:pPr rtl="0" fontAlgn="base"/>
            <a:r>
              <a:rPr lang="en-US" sz="4000" kern="1200" dirty="0" smtClean="0">
                <a:solidFill>
                  <a:srgbClr val="000000"/>
                </a:solidFill>
                <a:effectLst/>
                <a:latin typeface="Verdana"/>
                <a:ea typeface="ＭＳ Ｐゴシック"/>
                <a:cs typeface="+mn-cs"/>
              </a:rPr>
              <a:t>Why is it important to understand your workflow when planning, implementing, and using health IT?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/>
              <a:t>Answer #1: </a:t>
            </a:r>
            <a:br>
              <a:rPr lang="en-US" sz="3100" dirty="0"/>
            </a:br>
            <a:r>
              <a:rPr lang="en-US" sz="3100" dirty="0"/>
              <a:t>To avoid pain and suffering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Many clinics have implemented health IT only to find that they did not anticipate how much </a:t>
            </a:r>
            <a:r>
              <a:rPr lang="en-US" sz="2400">
                <a:solidFill>
                  <a:schemeClr val="accent2"/>
                </a:solidFill>
              </a:rPr>
              <a:t>an EHR, clinical decision support or other technologies</a:t>
            </a:r>
            <a:r>
              <a:rPr lang="en-US" sz="2400"/>
              <a:t> can change clinical and administrative workflows. </a:t>
            </a:r>
          </a:p>
          <a:p>
            <a:pPr>
              <a:lnSpc>
                <a:spcPct val="90000"/>
              </a:lnSpc>
            </a:pPr>
            <a:r>
              <a:rPr lang="en-US" sz="2400"/>
              <a:t>Suddenly </a:t>
            </a:r>
            <a:r>
              <a:rPr lang="en-US" sz="2400" i="1">
                <a:solidFill>
                  <a:srgbClr val="000066"/>
                </a:solidFill>
              </a:rPr>
              <a:t>the way things have to get done</a:t>
            </a:r>
            <a:r>
              <a:rPr lang="en-US" sz="2400"/>
              <a:t> becomes very different: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The unanticipated changes cause considerable pain during and after implementation for the clinic staff.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Significant disruptions in patient care, billing, communication, etc…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/>
              <a:t>Answer #2: </a:t>
            </a:r>
            <a:br>
              <a:rPr lang="en-US" sz="3100" dirty="0"/>
            </a:br>
            <a:r>
              <a:rPr lang="en-US" sz="3100" dirty="0">
                <a:solidFill>
                  <a:schemeClr val="tx1"/>
                </a:solidFill>
              </a:rPr>
              <a:t>To assist in</a:t>
            </a:r>
            <a:r>
              <a:rPr lang="en-US" sz="3100" dirty="0">
                <a:solidFill>
                  <a:schemeClr val="accent2"/>
                </a:solidFill>
              </a:rPr>
              <a:t> </a:t>
            </a:r>
            <a:r>
              <a:rPr lang="en-US" sz="3100" dirty="0"/>
              <a:t>vendor selection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Workflow analysis can: </a:t>
            </a:r>
          </a:p>
          <a:p>
            <a:pPr lvl="1">
              <a:lnSpc>
                <a:spcPct val="80000"/>
              </a:lnSpc>
            </a:pPr>
            <a:r>
              <a:rPr lang="en-US" sz="2100"/>
              <a:t>Identify efficient and productive workflows that you would like to keep and inefficient ones that you would like to change.</a:t>
            </a:r>
          </a:p>
          <a:p>
            <a:pPr lvl="1">
              <a:lnSpc>
                <a:spcPct val="80000"/>
              </a:lnSpc>
            </a:pPr>
            <a:r>
              <a:rPr lang="en-US" sz="2100"/>
              <a:t>Determine how your workflows are likely to change after implementing the technology.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/>
              <a:t>With that information, you can ask each potential vendor about how their technology will affect different workflows.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400"/>
              <a:t>This way, you can select the vendor that best fits your practice.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/>
              <a:t>Answer #3: </a:t>
            </a:r>
            <a:br>
              <a:rPr lang="en-US" sz="3100" dirty="0"/>
            </a:br>
            <a:r>
              <a:rPr lang="en-US" sz="3100" dirty="0"/>
              <a:t>To better prepare and train staff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426450" cy="4010025"/>
          </a:xfrm>
        </p:spPr>
        <p:txBody>
          <a:bodyPr/>
          <a:lstStyle/>
          <a:p>
            <a:r>
              <a:rPr lang="en-US" sz="2400"/>
              <a:t>Every time you make a change to your practice, </a:t>
            </a:r>
            <a:r>
              <a:rPr lang="en-US" sz="2400" i="1">
                <a:solidFill>
                  <a:srgbClr val="000066"/>
                </a:solidFill>
              </a:rPr>
              <a:t>especially when implementing health IT</a:t>
            </a:r>
            <a:r>
              <a:rPr lang="en-US" sz="2400"/>
              <a:t>, your clinical and practice management workflow will change. </a:t>
            </a:r>
          </a:p>
          <a:p>
            <a:pPr>
              <a:spcBef>
                <a:spcPct val="50000"/>
              </a:spcBef>
            </a:pPr>
            <a:r>
              <a:rPr lang="en-US" sz="2400"/>
              <a:t>These changes may affect some staff members more than others.</a:t>
            </a:r>
          </a:p>
          <a:p>
            <a:pPr>
              <a:spcBef>
                <a:spcPct val="50000"/>
              </a:spcBef>
            </a:pPr>
            <a:r>
              <a:rPr lang="en-US" sz="2400"/>
              <a:t>You need to train staff for the changes that will affect them.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/>
              <a:t>Answer #4: </a:t>
            </a:r>
            <a:br>
              <a:rPr lang="en-US" sz="3100" dirty="0"/>
            </a:br>
            <a:r>
              <a:rPr lang="en-US" sz="3100" dirty="0"/>
              <a:t>To plan ahead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26450" cy="4010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Although technology implementation may seem like a simple change, it is likely to be much more complex and challenging than you anticipate. 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By identifying how workflows will change, you can make better decisions.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426450" cy="4010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This presentation is based on work done for the AHRQ contract on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Incorporating Health Information Technology Into Workflow Redesign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[HHSA290-2008-10036C ].</a:t>
            </a:r>
          </a:p>
          <a:p>
            <a:pPr>
              <a:lnSpc>
                <a:spcPct val="90000"/>
              </a:lnSpc>
            </a:pPr>
            <a:r>
              <a:rPr lang="en-US">
                <a:hlinkClick r:id="rId2"/>
              </a:rPr>
              <a:t>http://cqpi.engr.wisc.edu/withit_home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>
                <a:hlinkClick r:id="rId3" tooltip="http://healthit.ahrq.gov/workflowfinalreport"/>
              </a:rPr>
              <a:t>http://healthit.ahrq.gov/workflowfinalreport</a:t>
            </a:r>
            <a:r>
              <a:rPr lang="en-US"/>
              <a:t> </a:t>
            </a:r>
          </a:p>
          <a:p>
            <a:pPr>
              <a:lnSpc>
                <a:spcPct val="90000"/>
              </a:lnSpc>
            </a:pPr>
            <a:r>
              <a:rPr lang="en-US">
                <a:hlinkClick r:id="rId4" tooltip="http://healthit.ahrq.gov/workflow"/>
              </a:rPr>
              <a:t>http://healthit.ahrq.gov/workflow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7467600" cy="1371600"/>
          </a:xfrm>
        </p:spPr>
        <p:txBody>
          <a:bodyPr/>
          <a:lstStyle/>
          <a:p>
            <a:pPr rtl="0" fontAlgn="base"/>
            <a:r>
              <a:rPr lang="en-US" sz="4000" kern="1200" dirty="0" smtClean="0">
                <a:solidFill>
                  <a:srgbClr val="000000"/>
                </a:solidFill>
                <a:effectLst/>
                <a:latin typeface="Verdana"/>
                <a:ea typeface="ＭＳ Ｐゴシック"/>
                <a:cs typeface="+mn-cs"/>
              </a:rPr>
              <a:t>How to Evaluate Workflow?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Toolkit on Workflow Assessment for Health IT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26450" cy="3933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Toolkit is a comprehensive compendium of information that includes:</a:t>
            </a:r>
          </a:p>
          <a:p>
            <a:pPr lvl="1">
              <a:lnSpc>
                <a:spcPct val="90000"/>
              </a:lnSpc>
            </a:pPr>
            <a:r>
              <a:rPr lang="en-US"/>
              <a:t>information on how to analyze workflow,</a:t>
            </a:r>
          </a:p>
          <a:p>
            <a:pPr lvl="1">
              <a:lnSpc>
                <a:spcPct val="90000"/>
              </a:lnSpc>
            </a:pPr>
            <a:r>
              <a:rPr lang="en-US"/>
              <a:t>tools to analyze workflow,</a:t>
            </a:r>
          </a:p>
          <a:p>
            <a:pPr lvl="1">
              <a:lnSpc>
                <a:spcPct val="90000"/>
              </a:lnSpc>
            </a:pPr>
            <a:r>
              <a:rPr lang="en-US"/>
              <a:t>examples of workflow analysis and redesign,</a:t>
            </a:r>
          </a:p>
          <a:p>
            <a:pPr lvl="1">
              <a:lnSpc>
                <a:spcPct val="90000"/>
              </a:lnSpc>
            </a:pPr>
            <a:r>
              <a:rPr lang="en-US"/>
              <a:t>others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 experiences with health IT and workflow, and</a:t>
            </a:r>
          </a:p>
          <a:p>
            <a:pPr lvl="1">
              <a:lnSpc>
                <a:spcPct val="90000"/>
              </a:lnSpc>
            </a:pPr>
            <a:r>
              <a:rPr lang="en-US"/>
              <a:t>research on health IT and workflow.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Demonstration of Toolkit</a:t>
            </a:r>
          </a:p>
        </p:txBody>
      </p:sp>
      <p:pic>
        <p:nvPicPr>
          <p:cNvPr id="40963" name="Picture 3" descr="Toolk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1300"/>
            <a:ext cx="9144000" cy="450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5334000" y="6019800"/>
            <a:ext cx="3397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hlinkClick r:id="rId3" tooltip="http://healthit.ahrq.gov/workflow"/>
              </a:rPr>
              <a:t>http://healthit.ahrq.gov/workflow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Workflow Assessment for Health IT Toolk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"/>
            <a:ext cx="8729663" cy="590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z="4000" dirty="0"/>
              <a:t>What is Workflow?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Defining Workflow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76400"/>
            <a:ext cx="8229600" cy="4191000"/>
          </a:xfrm>
        </p:spPr>
        <p:txBody>
          <a:bodyPr/>
          <a:lstStyle/>
          <a:p>
            <a:r>
              <a:rPr lang="en-US"/>
              <a:t>Workflow:</a:t>
            </a:r>
          </a:p>
          <a:p>
            <a:pPr lvl="1"/>
            <a:r>
              <a:rPr lang="en-US"/>
              <a:t>who, what, where, when and how things get done in your healthcare organization</a:t>
            </a:r>
          </a:p>
          <a:p>
            <a:pPr lvl="1"/>
            <a:r>
              <a:rPr lang="en-US"/>
              <a:t>both clinical and administrative work</a:t>
            </a:r>
          </a:p>
        </p:txBody>
      </p:sp>
      <p:pic>
        <p:nvPicPr>
          <p:cNvPr id="20484" name="Picture 4" descr="SEIPS model-Carla-colors-October'2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0"/>
            <a:ext cx="3667125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953000" y="5257800"/>
            <a:ext cx="329247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/>
              <a:t>SEIPS [Systems Engineering Initiative for Patient Safety] Model of Work System and Patient Safety (Carayon et al., 2006)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156325" y="52181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Examples of clinic workflows</a:t>
            </a:r>
            <a:br>
              <a:rPr lang="en-US" dirty="0"/>
            </a:br>
            <a:r>
              <a:rPr lang="en-US" sz="700" u="sng" dirty="0">
                <a:solidFill>
                  <a:schemeClr val="tx1"/>
                </a:solidFill>
                <a:hlinkClick r:id="rId2"/>
              </a:rPr>
              <a:t>http://healthit.ahrq.gov/portal/server.pt?open=512&amp;objID=1135&amp;mode=2&amp;pid=DA_1014962&amp;cid=DA_1014629&amp;p_path=/DA_986294/DA_1014962/DA_1014629&amp;pos=#Answer</a:t>
            </a:r>
            <a:endParaRPr lang="en-US" sz="3400" dirty="0">
              <a:solidFill>
                <a:schemeClr val="tx1"/>
              </a:solidFill>
            </a:endParaRPr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981200"/>
            <a:ext cx="80772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500"/>
              <a:t>Answering phones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Flows for different types of phone calls </a:t>
            </a:r>
          </a:p>
          <a:p>
            <a:pPr>
              <a:lnSpc>
                <a:spcPct val="80000"/>
              </a:lnSpc>
            </a:pPr>
            <a:r>
              <a:rPr lang="en-US" sz="1500"/>
              <a:t>Appointment system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Flows for new vs. existing vs. continued vs. non-continued care patients </a:t>
            </a:r>
          </a:p>
          <a:p>
            <a:pPr>
              <a:lnSpc>
                <a:spcPct val="80000"/>
              </a:lnSpc>
            </a:pPr>
            <a:r>
              <a:rPr lang="en-US" sz="1500"/>
              <a:t>Messaging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To different types of staff and for different reasons </a:t>
            </a:r>
          </a:p>
          <a:p>
            <a:pPr>
              <a:lnSpc>
                <a:spcPct val="80000"/>
              </a:lnSpc>
            </a:pPr>
            <a:r>
              <a:rPr lang="en-US" sz="1500"/>
              <a:t>Order diagnostic testing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Flows for different kinds of tests </a:t>
            </a:r>
          </a:p>
          <a:p>
            <a:pPr>
              <a:lnSpc>
                <a:spcPct val="80000"/>
              </a:lnSpc>
            </a:pPr>
            <a:r>
              <a:rPr lang="en-US" sz="1500"/>
              <a:t>Reporting diagnostic test results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Flows for different kinds of tests or normal vs. abnormal </a:t>
            </a:r>
          </a:p>
          <a:p>
            <a:pPr>
              <a:lnSpc>
                <a:spcPct val="80000"/>
              </a:lnSpc>
            </a:pPr>
            <a:r>
              <a:rPr lang="en-US" sz="1500"/>
              <a:t>Ordering medications, including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Prescription renewal</a:t>
            </a:r>
          </a:p>
          <a:p>
            <a:pPr>
              <a:lnSpc>
                <a:spcPct val="80000"/>
              </a:lnSpc>
            </a:pPr>
            <a:r>
              <a:rPr lang="en-US" sz="1500"/>
              <a:t>Making referrals</a:t>
            </a:r>
          </a:p>
          <a:p>
            <a:pPr>
              <a:lnSpc>
                <a:spcPct val="80000"/>
              </a:lnSpc>
            </a:pPr>
            <a:r>
              <a:rPr lang="en-US" sz="1500"/>
              <a:t>Billing and coding</a:t>
            </a:r>
          </a:p>
          <a:p>
            <a:pPr>
              <a:lnSpc>
                <a:spcPct val="80000"/>
              </a:lnSpc>
            </a:pPr>
            <a:r>
              <a:rPr lang="en-US" sz="1500"/>
              <a:t>New patient work-ups</a:t>
            </a:r>
          </a:p>
          <a:p>
            <a:pPr>
              <a:lnSpc>
                <a:spcPct val="80000"/>
              </a:lnSpc>
            </a:pPr>
            <a:r>
              <a:rPr lang="en-US" sz="1500"/>
              <a:t>Chronic disease management</a:t>
            </a:r>
          </a:p>
          <a:p>
            <a:pPr>
              <a:lnSpc>
                <a:spcPct val="80000"/>
              </a:lnSpc>
            </a:pPr>
            <a:r>
              <a:rPr lang="en-US" sz="1500"/>
              <a:t>Receiving and processing patient information from outside providers</a:t>
            </a:r>
          </a:p>
          <a:p>
            <a:pPr>
              <a:lnSpc>
                <a:spcPct val="80000"/>
              </a:lnSpc>
            </a:pPr>
            <a:r>
              <a:rPr lang="en-US" sz="1500"/>
              <a:t>Confirming insurance or pay status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23825"/>
            <a:ext cx="3803650" cy="1371600"/>
          </a:xfrm>
        </p:spPr>
        <p:txBody>
          <a:bodyPr/>
          <a:lstStyle/>
          <a:p>
            <a:r>
              <a:rPr lang="en-US" dirty="0"/>
              <a:t>Detailed flowcharts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2209800"/>
            <a:ext cx="3667125" cy="4010025"/>
          </a:xfrm>
        </p:spPr>
        <p:txBody>
          <a:bodyPr/>
          <a:lstStyle/>
          <a:p>
            <a:r>
              <a:rPr lang="en-US" sz="1700"/>
              <a:t>Two flow charts of the workflow of </a:t>
            </a:r>
            <a:r>
              <a:rPr lang="ja-JP" altLang="en-US" sz="1700">
                <a:latin typeface="Arial"/>
              </a:rPr>
              <a:t>“</a:t>
            </a:r>
            <a:r>
              <a:rPr lang="en-US" sz="1700"/>
              <a:t>patient check-in</a:t>
            </a:r>
            <a:r>
              <a:rPr lang="ja-JP" altLang="en-US" sz="1700">
                <a:latin typeface="Arial"/>
              </a:rPr>
              <a:t>”</a:t>
            </a:r>
            <a:r>
              <a:rPr lang="en-US" sz="1700"/>
              <a:t>.</a:t>
            </a:r>
          </a:p>
          <a:p>
            <a:r>
              <a:rPr lang="en-US" sz="1700"/>
              <a:t>Both figures are accurate descriptions of the same process at a particular clinic. </a:t>
            </a:r>
          </a:p>
          <a:p>
            <a:r>
              <a:rPr lang="en-US" sz="1700"/>
              <a:t>But only the figure on the right (2) shows the details of </a:t>
            </a:r>
            <a:r>
              <a:rPr lang="en-US" sz="1700" i="1"/>
              <a:t>what the workflow really is.</a:t>
            </a:r>
          </a:p>
        </p:txBody>
      </p:sp>
      <p:pic>
        <p:nvPicPr>
          <p:cNvPr id="22532" name="Picture 4" descr="revised workfl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41325"/>
            <a:ext cx="4611688" cy="611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Is workflow just the sequence of steps of a process?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981200"/>
            <a:ext cx="8426450" cy="4010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400"/>
              <a:t>Not exactly.</a:t>
            </a:r>
          </a:p>
          <a:p>
            <a:pPr>
              <a:lnSpc>
                <a:spcPct val="90000"/>
              </a:lnSpc>
              <a:buFont typeface="Wingdings" charset="0"/>
              <a:buNone/>
            </a:pPr>
            <a:r>
              <a:rPr lang="en-US" sz="3400"/>
              <a:t> </a:t>
            </a:r>
          </a:p>
          <a:p>
            <a:pPr>
              <a:lnSpc>
                <a:spcPct val="90000"/>
              </a:lnSpc>
            </a:pPr>
            <a:r>
              <a:rPr lang="en-US" sz="3400"/>
              <a:t>Workflow is the sequence of:</a:t>
            </a:r>
          </a:p>
          <a:p>
            <a:pPr lvl="1">
              <a:lnSpc>
                <a:spcPct val="90000"/>
              </a:lnSpc>
            </a:pPr>
            <a:r>
              <a:rPr lang="en-US"/>
              <a:t>physical and/or mental </a:t>
            </a:r>
            <a:r>
              <a:rPr lang="en-US">
                <a:solidFill>
                  <a:srgbClr val="0000FF"/>
                </a:solidFill>
              </a:rPr>
              <a:t>tasks</a:t>
            </a:r>
            <a:r>
              <a:rPr lang="en-US"/>
              <a:t> performed by various </a:t>
            </a:r>
            <a:r>
              <a:rPr lang="en-US">
                <a:solidFill>
                  <a:srgbClr val="0000FF"/>
                </a:solidFill>
              </a:rPr>
              <a:t>people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rgbClr val="0000FF"/>
                </a:solidFill>
              </a:rPr>
              <a:t>over time and through space</a:t>
            </a:r>
            <a:r>
              <a:rPr lang="en-US"/>
              <a:t>. </a:t>
            </a:r>
          </a:p>
          <a:p>
            <a:pPr lvl="2">
              <a:lnSpc>
                <a:spcPct val="90000"/>
              </a:lnSpc>
            </a:pPr>
            <a:r>
              <a:rPr lang="en-US"/>
              <a:t>It can occur sequentially and/or simultaneously</a:t>
            </a:r>
          </a:p>
          <a:p>
            <a:pPr lvl="2">
              <a:lnSpc>
                <a:spcPct val="90000"/>
              </a:lnSpc>
            </a:pPr>
            <a:r>
              <a:rPr lang="en-US"/>
              <a:t>It can occur at different and/or multiple levels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Workflow at different levels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057400"/>
            <a:ext cx="8229600" cy="43434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/>
              <a:t>Inter-organizational workflow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Clinic-level workflow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Intra-visit workflow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Cognitive workflow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/>
              <a:t>Workflow at different levels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057400"/>
            <a:ext cx="8229600" cy="43434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/>
              <a:t>Inter-organizational workflow:</a:t>
            </a:r>
          </a:p>
          <a:p>
            <a:pPr marL="990600" lvl="1" indent="-533400"/>
            <a:r>
              <a:rPr lang="en-US" sz="2200"/>
              <a:t>Between a primary care physician and a community pharmacy, or</a:t>
            </a:r>
          </a:p>
          <a:p>
            <a:pPr marL="990600" lvl="1" indent="-533400"/>
            <a:r>
              <a:rPr lang="en-US" sz="2200"/>
              <a:t>Between an emergency department physician and a primary care physician to share information about a patient.</a:t>
            </a:r>
            <a:endParaRPr lang="en-US" sz="2300"/>
          </a:p>
          <a:p>
            <a:pPr marL="609600" indent="-609600">
              <a:buFontTx/>
              <a:buAutoNum type="arabicPeriod"/>
            </a:pPr>
            <a:r>
              <a:rPr lang="en-US" sz="2800">
                <a:solidFill>
                  <a:srgbClr val="7F94A9"/>
                </a:solidFill>
              </a:rPr>
              <a:t>Clinic-level workflow</a:t>
            </a:r>
          </a:p>
          <a:p>
            <a:pPr marL="609600" indent="-609600">
              <a:buFontTx/>
              <a:buAutoNum type="arabicPeriod"/>
            </a:pPr>
            <a:r>
              <a:rPr lang="en-US" sz="2800">
                <a:solidFill>
                  <a:srgbClr val="7F94A9"/>
                </a:solidFill>
              </a:rPr>
              <a:t>Intra-visit workflow</a:t>
            </a:r>
          </a:p>
          <a:p>
            <a:pPr marL="609600" indent="-609600">
              <a:buFontTx/>
              <a:buAutoNum type="arabicPeriod"/>
            </a:pPr>
            <a:r>
              <a:rPr lang="en-US" sz="2800">
                <a:solidFill>
                  <a:srgbClr val="7F94A9"/>
                </a:solidFill>
              </a:rPr>
              <a:t>Cognitive workflow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QPI_PPT template_2011.03.09">
  <a:themeElements>
    <a:clrScheme name="CQPI_PPT template_2011.03.09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CQPI_PPT template_2011.03.09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QPI_PPT template_2011.03.09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QPI_PPT template_2011.03.09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QPI_PPT template_2011.03.09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QPI_PPT template_2011.03.09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QPI_PPT template_2011.03.09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QPI_PPT template_2011.03.09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QPI_PPT template_2011.03.09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QPI_PPT template_2011.03.09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QPI_PPT template_2011.03.09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CQPI_PPT template_2011.03.09</Template>
  <TotalTime>16</TotalTime>
  <Words>1067</Words>
  <Application>Microsoft Macintosh PowerPoint</Application>
  <PresentationFormat>On-screen Show (4:3)</PresentationFormat>
  <Paragraphs>126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Verdana</vt:lpstr>
      <vt:lpstr>Times New Roman</vt:lpstr>
      <vt:lpstr>Wingdings</vt:lpstr>
      <vt:lpstr>CQPI_PPT template_2011.03.09</vt:lpstr>
      <vt:lpstr>Workflow Assessment for Health IT</vt:lpstr>
      <vt:lpstr>Background</vt:lpstr>
      <vt:lpstr>What is Workflow?</vt:lpstr>
      <vt:lpstr>Defining Workflow</vt:lpstr>
      <vt:lpstr>Examples of clinic workflows http://healthit.ahrq.gov/portal/server.pt?open=512&amp;objID=1135&amp;mode=2&amp;pid=DA_1014962&amp;cid=DA_1014629&amp;p_path=/DA_986294/DA_1014962/DA_1014629&amp;pos=#Answer</vt:lpstr>
      <vt:lpstr>Detailed flowcharts</vt:lpstr>
      <vt:lpstr>Is workflow just the sequence of steps of a process?</vt:lpstr>
      <vt:lpstr>Workflow at different levels</vt:lpstr>
      <vt:lpstr>Workflow at different levels</vt:lpstr>
      <vt:lpstr>Workflow at different levels</vt:lpstr>
      <vt:lpstr>Workflow at different levels</vt:lpstr>
      <vt:lpstr>Workflow at different levels</vt:lpstr>
      <vt:lpstr>A more detailed example: Medication orders</vt:lpstr>
      <vt:lpstr>Medication orders:  e-Prescribing</vt:lpstr>
      <vt:lpstr>Why is it important to understand your workflow when planning, implementing, and using health IT? </vt:lpstr>
      <vt:lpstr>Answer #1:  To avoid pain and suffering</vt:lpstr>
      <vt:lpstr>Answer #2:  To assist in vendor selection</vt:lpstr>
      <vt:lpstr>Answer #3:  To better prepare and train staff</vt:lpstr>
      <vt:lpstr>Answer #4:  To plan ahead</vt:lpstr>
      <vt:lpstr>How to Evaluate Workflow? </vt:lpstr>
      <vt:lpstr>Toolkit on Workflow Assessment for Health IT</vt:lpstr>
      <vt:lpstr>Demonstration of Toolkit</vt:lpstr>
      <vt:lpstr>PowerPoint Presentation</vt:lpstr>
    </vt:vector>
  </TitlesOfParts>
  <Company>University of Wisconsin - FP&amp;M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Workflow Assessment for Health IT</dc:title>
  <dc:creator>Teresa</dc:creator>
  <cp:lastModifiedBy>Vanessa Graham</cp:lastModifiedBy>
  <cp:revision>6</cp:revision>
  <dcterms:created xsi:type="dcterms:W3CDTF">2011-09-13T00:30:06Z</dcterms:created>
  <dcterms:modified xsi:type="dcterms:W3CDTF">2011-10-18T23:14:37Z</dcterms:modified>
</cp:coreProperties>
</file>