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1" r:id="rId1"/>
  </p:sldMasterIdLst>
  <p:notesMasterIdLst>
    <p:notesMasterId r:id="rId19"/>
  </p:notesMasterIdLst>
  <p:handoutMasterIdLst>
    <p:handoutMasterId r:id="rId20"/>
  </p:handoutMasterIdLst>
  <p:sldIdLst>
    <p:sldId id="272" r:id="rId2"/>
    <p:sldId id="340" r:id="rId3"/>
    <p:sldId id="318" r:id="rId4"/>
    <p:sldId id="317" r:id="rId5"/>
    <p:sldId id="345" r:id="rId6"/>
    <p:sldId id="343" r:id="rId7"/>
    <p:sldId id="344" r:id="rId8"/>
    <p:sldId id="355" r:id="rId9"/>
    <p:sldId id="353" r:id="rId10"/>
    <p:sldId id="330" r:id="rId11"/>
    <p:sldId id="363" r:id="rId12"/>
    <p:sldId id="364" r:id="rId13"/>
    <p:sldId id="365" r:id="rId14"/>
    <p:sldId id="357" r:id="rId15"/>
    <p:sldId id="331" r:id="rId16"/>
    <p:sldId id="346" r:id="rId17"/>
    <p:sldId id="341" r:id="rId18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99"/>
    <a:srgbClr val="FA0000"/>
    <a:srgbClr val="FF0000"/>
    <a:srgbClr val="00FF00"/>
    <a:srgbClr val="FFFF00"/>
    <a:srgbClr val="FFE1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54" autoAdjust="0"/>
    <p:restoredTop sz="86374" autoAdjust="0"/>
  </p:normalViewPr>
  <p:slideViewPr>
    <p:cSldViewPr>
      <p:cViewPr varScale="1">
        <p:scale>
          <a:sx n="130" d="100"/>
          <a:sy n="130" d="100"/>
        </p:scale>
        <p:origin x="-128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743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1746" y="-96"/>
      </p:cViewPr>
      <p:guideLst>
        <p:guide orient="horz" pos="2924"/>
        <p:guide pos="22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handoutMaster" Target="handoutMasters/handout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69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69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7502A40B-069B-40E3-A7C4-FF4D200ABFB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07086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t" anchorCtr="0" compatLnSpc="1">
            <a:prstTxWarp prst="textNoShape">
              <a:avLst/>
            </a:prstTxWarp>
          </a:bodyPr>
          <a:lstStyle>
            <a:lvl1pPr defTabSz="930275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t" anchorCtr="0" compatLnSpc="1">
            <a:prstTxWarp prst="textNoShape">
              <a:avLst/>
            </a:prstTxWarp>
          </a:bodyPr>
          <a:lstStyle>
            <a:lvl1pPr algn="r" defTabSz="930275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0088" y="4410075"/>
            <a:ext cx="559752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88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b" anchorCtr="0" compatLnSpc="1">
            <a:prstTxWarp prst="textNoShape">
              <a:avLst/>
            </a:prstTxWarp>
          </a:bodyPr>
          <a:lstStyle>
            <a:lvl1pPr defTabSz="930275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88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b" anchorCtr="0" compatLnSpc="1">
            <a:prstTxWarp prst="textNoShape">
              <a:avLst/>
            </a:prstTxWarp>
          </a:bodyPr>
          <a:lstStyle>
            <a:lvl1pPr algn="r" defTabSz="930275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642B503E-C1ED-47DA-830E-D65404D5CD0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65965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9C1C7C5-F3B0-467A-9A4C-E56AF6032150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z="800" b="1" i="1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2B503E-C1ED-47DA-830E-D65404D5CD0A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2B503E-C1ED-47DA-830E-D65404D5CD0A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2B503E-C1ED-47DA-830E-D65404D5CD0A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2B503E-C1ED-47DA-830E-D65404D5CD0A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 program language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2B503E-C1ED-47DA-830E-D65404D5CD0A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2B503E-C1ED-47DA-830E-D65404D5CD0A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2B503E-C1ED-47DA-830E-D65404D5CD0A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2B503E-C1ED-47DA-830E-D65404D5CD0A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2B503E-C1ED-47DA-830E-D65404D5CD0A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2B503E-C1ED-47DA-830E-D65404D5CD0A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2B503E-C1ED-47DA-830E-D65404D5CD0A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2B503E-C1ED-47DA-830E-D65404D5CD0A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2B503E-C1ED-47DA-830E-D65404D5CD0A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2B503E-C1ED-47DA-830E-D65404D5CD0A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2B503E-C1ED-47DA-830E-D65404D5CD0A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2B503E-C1ED-47DA-830E-D65404D5CD0A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F2B726B6-300D-41B9-AF57-F81E9D0A7B7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C74724-E583-4C2A-8E07-04E0E0B0871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7FC4F2-5807-458D-98BA-5A869F48AC3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543800" cy="14319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14900" y="1981200"/>
            <a:ext cx="3695700" cy="41148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FB4326-E84B-4A0A-B7AB-FB042C23D9E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066800"/>
          </a:xfrm>
        </p:spPr>
        <p:txBody>
          <a:bodyPr/>
          <a:lstStyle>
            <a:lvl1pPr>
              <a:defRPr>
                <a:latin typeface="Eras Demi ITC" pitchFamily="34" charset="0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648200"/>
          </a:xfrm>
        </p:spPr>
        <p:txBody>
          <a:bodyPr/>
          <a:lstStyle>
            <a:lvl1pPr>
              <a:defRPr baseline="0">
                <a:latin typeface="Calibri" pitchFamily="34" charset="0"/>
              </a:defRPr>
            </a:lvl1pPr>
            <a:lvl2pPr>
              <a:buClr>
                <a:schemeClr val="accent1">
                  <a:lumMod val="50000"/>
                </a:schemeClr>
              </a:buClr>
              <a:buFont typeface="Arial" pitchFamily="34" charset="0"/>
              <a:buChar char="•"/>
              <a:defRPr baseline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defRPr>
            </a:lvl2pPr>
            <a:lvl3pPr>
              <a:defRPr baseline="0">
                <a:latin typeface="Calibri" pitchFamily="34" charset="0"/>
              </a:defRPr>
            </a:lvl3pPr>
            <a:lvl4pPr>
              <a:defRPr baseline="0">
                <a:latin typeface="Calibri" pitchFamily="34" charset="0"/>
              </a:defRPr>
            </a:lvl4pPr>
            <a:lvl5pPr>
              <a:defRPr baseline="0">
                <a:latin typeface="Calibri" pitchFamily="34" charset="0"/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C991CA-2A96-4D84-95F2-C80F412558F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9FE539-92C0-4708-8A71-50719B0DB6D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785CCF-9D28-4EF7-90BE-12571BA23F6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974D4F6C-623B-45A8-B7F3-8AF9ABC7A82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pPr>
              <a:defRPr/>
            </a:pPr>
            <a:fld id="{A952810E-8E40-4B4A-8A06-45370919A57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C101DA-0E78-4502-AE7B-075D50338E6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20CF9C-4D37-46C8-935C-90D446D0ABE7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8C3E90-BBF9-45AE-9355-9037BFD1E95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8583FFE-3B66-4D40-A0B4-C8768EA4D8B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  <p:sldLayoutId id="2147483733" r:id="rId12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hyperlink" Target="https://questions.cms.hhs.gov/app/answers/detail/a_id/10558/~/%5Behr-incentive-program%5D-what-information-must-an-eligible-professional-provide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1981200"/>
            <a:ext cx="8458200" cy="1470025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Bold ITC" pitchFamily="34" charset="0"/>
              </a:rPr>
              <a:t>Using 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Bold ITC" pitchFamily="34" charset="0"/>
              </a:rPr>
              <a:t>the Electronic Health Record to Improve Transfer of Medical Information after a Primary Care Office Visit</a:t>
            </a:r>
            <a:endParaRPr lang="en-US" sz="3600" b="0" dirty="0" smtClean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457200" y="3886200"/>
            <a:ext cx="4953000" cy="1752600"/>
          </a:xfrm>
        </p:spPr>
        <p:txBody>
          <a:bodyPr>
            <a:noAutofit/>
          </a:bodyPr>
          <a:lstStyle/>
          <a:p>
            <a:pPr algn="ctr"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Eras Demi ITC" pitchFamily="34" charset="0"/>
                <a:cs typeface="Times New Roman" pitchFamily="18" charset="0"/>
              </a:rPr>
              <a:t>Anthony E Brown, MD, MPH</a:t>
            </a:r>
          </a:p>
          <a:p>
            <a:pPr algn="ctr"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Eras Demi ITC" pitchFamily="34" charset="0"/>
                <a:cs typeface="Times New Roman" pitchFamily="18" charset="0"/>
              </a:rPr>
              <a:t>J Travis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Eras Demi ITC" pitchFamily="34" charset="0"/>
                <a:cs typeface="Times New Roman" pitchFamily="18" charset="0"/>
              </a:rPr>
              <a:t>Gossey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Eras Demi ITC" pitchFamily="34" charset="0"/>
                <a:cs typeface="Times New Roman" pitchFamily="18" charset="0"/>
              </a:rPr>
              <a:t>, MD, MS, MPH</a:t>
            </a:r>
          </a:p>
          <a:p>
            <a:pPr algn="ctr"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Eras Demi ITC" pitchFamily="34" charset="0"/>
                <a:cs typeface="Times New Roman" pitchFamily="18" charset="0"/>
              </a:rPr>
              <a:t>Susan G Nash, PhD</a:t>
            </a:r>
          </a:p>
          <a:p>
            <a:pPr algn="ctr"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Eras Demi ITC" pitchFamily="34" charset="0"/>
                <a:cs typeface="Times New Roman" pitchFamily="18" charset="0"/>
              </a:rPr>
              <a:t>Adriana Linares, MD,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Eras Demi ITC" pitchFamily="34" charset="0"/>
                <a:cs typeface="Times New Roman" pitchFamily="18" charset="0"/>
              </a:rPr>
              <a:t>DrPH</a:t>
            </a:r>
            <a:endParaRPr lang="en-US" dirty="0">
              <a:solidFill>
                <a:schemeClr val="tx2">
                  <a:lumMod val="50000"/>
                </a:schemeClr>
              </a:solidFill>
              <a:latin typeface="Eras Demi ITC" pitchFamily="34" charset="0"/>
              <a:cs typeface="Times New Roman" pitchFamily="18" charset="0"/>
            </a:endParaRPr>
          </a:p>
          <a:p>
            <a:pPr algn="ctr" fontAlgn="auto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Eras Demi ITC" pitchFamily="34" charset="0"/>
                <a:cs typeface="Times New Roman" pitchFamily="18" charset="0"/>
              </a:rPr>
              <a:t>Valory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Eras Demi ITC" pitchFamily="34" charset="0"/>
                <a:cs typeface="Times New Roman" pitchFamily="18" charset="0"/>
              </a:rPr>
              <a:t>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Eras Demi ITC" pitchFamily="34" charset="0"/>
                <a:cs typeface="Times New Roman" pitchFamily="18" charset="0"/>
              </a:rPr>
              <a:t>Pavlik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Eras Demi ITC" pitchFamily="34" charset="0"/>
                <a:cs typeface="Times New Roman" pitchFamily="18" charset="0"/>
              </a:rPr>
              <a:t>, 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Eras Demi ITC" pitchFamily="34" charset="0"/>
                <a:cs typeface="Times New Roman" pitchFamily="18" charset="0"/>
              </a:rPr>
              <a:t>PhD</a:t>
            </a:r>
            <a:endParaRPr lang="en-US" dirty="0">
              <a:solidFill>
                <a:schemeClr val="tx2">
                  <a:lumMod val="50000"/>
                </a:schemeClr>
              </a:solidFill>
              <a:latin typeface="Eras Demi ITC" pitchFamily="34" charset="0"/>
              <a:cs typeface="Times New Roman" pitchFamily="18" charset="0"/>
            </a:endParaRPr>
          </a:p>
        </p:txBody>
      </p:sp>
      <p:pic>
        <p:nvPicPr>
          <p:cNvPr id="4" name="Picture 11" descr="BCM 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40880" y="5760720"/>
            <a:ext cx="1744246" cy="822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latin typeface="Eras Demi ITC" pitchFamily="34" charset="0"/>
              </a:rPr>
              <a:t>Prototype AVS Forms</a:t>
            </a:r>
          </a:p>
        </p:txBody>
      </p:sp>
      <p:sp>
        <p:nvSpPr>
          <p:cNvPr id="19459" name="Rectangle 3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endParaRPr lang="en-US">
              <a:latin typeface="Arial" charset="0"/>
            </a:endParaRPr>
          </a:p>
        </p:txBody>
      </p:sp>
      <p:graphicFrame>
        <p:nvGraphicFramePr>
          <p:cNvPr id="75" name="Table 74" title="Prototype AVS Forms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6122188"/>
              </p:ext>
            </p:extLst>
          </p:nvPr>
        </p:nvGraphicFramePr>
        <p:xfrm>
          <a:off x="762000" y="1600200"/>
          <a:ext cx="7848600" cy="4876809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4059621"/>
                <a:gridCol w="1217886"/>
                <a:gridCol w="1217886"/>
                <a:gridCol w="1353207"/>
              </a:tblGrid>
              <a:tr h="81526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en-US" sz="1600" b="0" dirty="0">
                        <a:latin typeface="Eras Bold IT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0" dirty="0">
                          <a:latin typeface="Eras Bold ITC" pitchFamily="34" charset="0"/>
                        </a:rPr>
                        <a:t>Form 1 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0" dirty="0">
                          <a:latin typeface="Eras Bold ITC" pitchFamily="34" charset="0"/>
                        </a:rPr>
                        <a:t>maximum </a:t>
                      </a:r>
                      <a:endParaRPr lang="en-US" sz="1600" b="0" dirty="0">
                        <a:latin typeface="Eras Bold IT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0" dirty="0">
                          <a:latin typeface="Eras Bold ITC" pitchFamily="34" charset="0"/>
                        </a:rPr>
                        <a:t>Form 2 </a:t>
                      </a:r>
                      <a:endParaRPr lang="en-US" sz="1600" b="0" dirty="0">
                        <a:latin typeface="Eras Bold IT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0" dirty="0">
                          <a:latin typeface="Eras Bold ITC" pitchFamily="34" charset="0"/>
                        </a:rPr>
                        <a:t>Form 3  </a:t>
                      </a:r>
                      <a:endParaRPr lang="en-US" sz="1600" b="0" dirty="0" smtClean="0">
                        <a:latin typeface="Eras Bold ITC" pitchFamily="34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b="0" dirty="0" smtClean="0">
                          <a:latin typeface="Eras Bold ITC" pitchFamily="34" charset="0"/>
                        </a:rPr>
                        <a:t>minimum </a:t>
                      </a:r>
                      <a:endParaRPr lang="en-US" sz="1600" b="0" dirty="0">
                        <a:latin typeface="Eras Bold IT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3846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latin typeface="Eras Bold ITC" pitchFamily="34" charset="0"/>
                        </a:rPr>
                        <a:t>Patient Name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Eras Bold IT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Eras Bold ITC" pitchFamily="34" charset="0"/>
                          <a:sym typeface="Wingdings 2"/>
                        </a:rPr>
                        <a:t></a:t>
                      </a:r>
                      <a:r>
                        <a:rPr lang="en-US" sz="1600" b="1" dirty="0">
                          <a:latin typeface="Eras Bold ITC" pitchFamily="34" charset="0"/>
                        </a:rPr>
                        <a:t> 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Eras Bold IT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Eras Bold ITC" pitchFamily="34" charset="0"/>
                          <a:sym typeface="Wingdings 2"/>
                        </a:rPr>
                        <a:t></a:t>
                      </a:r>
                      <a:r>
                        <a:rPr lang="en-US" sz="1600" b="1" dirty="0">
                          <a:latin typeface="Eras Bold ITC" pitchFamily="34" charset="0"/>
                        </a:rPr>
                        <a:t> 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Eras Bold IT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Eras Bold ITC" pitchFamily="34" charset="0"/>
                          <a:sym typeface="Wingdings 2"/>
                        </a:rPr>
                        <a:t></a:t>
                      </a:r>
                      <a:r>
                        <a:rPr lang="en-US" sz="1600" b="1" dirty="0">
                          <a:latin typeface="Eras Bold ITC" pitchFamily="34" charset="0"/>
                        </a:rPr>
                        <a:t> 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Eras Bold IT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3846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latin typeface="Eras Bold ITC" pitchFamily="34" charset="0"/>
                        </a:rPr>
                        <a:t>Chief complaint 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Eras Bold IT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Eras Bold ITC" pitchFamily="34" charset="0"/>
                          <a:sym typeface="Wingdings 2"/>
                        </a:rPr>
                        <a:t></a:t>
                      </a:r>
                      <a:r>
                        <a:rPr lang="en-US" sz="1600" b="1" dirty="0">
                          <a:latin typeface="Eras Bold ITC" pitchFamily="34" charset="0"/>
                        </a:rPr>
                        <a:t> 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Eras Bold IT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solidFill>
                          <a:schemeClr val="tx1"/>
                        </a:solidFill>
                        <a:latin typeface="Eras Bold IT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solidFill>
                          <a:schemeClr val="tx1"/>
                        </a:solidFill>
                        <a:latin typeface="Eras Bold IT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3846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latin typeface="Eras Bold ITC" pitchFamily="34" charset="0"/>
                        </a:rPr>
                        <a:t>Allergies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Eras Bold IT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Eras Bold ITC" pitchFamily="34" charset="0"/>
                          <a:sym typeface="Wingdings 2"/>
                        </a:rPr>
                        <a:t></a:t>
                      </a:r>
                      <a:r>
                        <a:rPr lang="en-US" sz="1600" b="1" dirty="0">
                          <a:latin typeface="Eras Bold ITC" pitchFamily="34" charset="0"/>
                        </a:rPr>
                        <a:t> 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Eras Bold IT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solidFill>
                          <a:schemeClr val="tx1"/>
                        </a:solidFill>
                        <a:latin typeface="Eras Bold IT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solidFill>
                          <a:schemeClr val="tx1"/>
                        </a:solidFill>
                        <a:latin typeface="Eras Bold IT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3846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latin typeface="Eras Bold ITC" pitchFamily="34" charset="0"/>
                        </a:rPr>
                        <a:t>Immunizations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Eras Bold IT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Eras Bold ITC" pitchFamily="34" charset="0"/>
                          <a:sym typeface="Wingdings 2"/>
                        </a:rPr>
                        <a:t>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Eras Bold IT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solidFill>
                          <a:schemeClr val="tx1"/>
                        </a:solidFill>
                        <a:latin typeface="Eras Bold IT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solidFill>
                          <a:schemeClr val="tx1"/>
                        </a:solidFill>
                        <a:latin typeface="Eras Bold IT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3846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latin typeface="Eras Bold ITC" pitchFamily="34" charset="0"/>
                        </a:rPr>
                        <a:t>Vital</a:t>
                      </a:r>
                      <a:r>
                        <a:rPr lang="en-US" sz="1600" b="0" baseline="0" dirty="0" smtClean="0">
                          <a:latin typeface="Eras Bold ITC" pitchFamily="34" charset="0"/>
                        </a:rPr>
                        <a:t> signs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Eras Bold IT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Eras Bold ITC" pitchFamily="34" charset="0"/>
                          <a:sym typeface="Wingdings 2"/>
                        </a:rPr>
                        <a:t></a:t>
                      </a:r>
                      <a:r>
                        <a:rPr lang="en-US" sz="1600" b="1" dirty="0">
                          <a:latin typeface="Eras Bold ITC" pitchFamily="34" charset="0"/>
                        </a:rPr>
                        <a:t> 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Eras Bold IT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Eras Bold ITC" pitchFamily="34" charset="0"/>
                          <a:sym typeface="Wingdings 2"/>
                        </a:rPr>
                        <a:t></a:t>
                      </a:r>
                      <a:r>
                        <a:rPr lang="en-US" sz="1600" b="1" dirty="0">
                          <a:latin typeface="Eras Bold ITC" pitchFamily="34" charset="0"/>
                        </a:rPr>
                        <a:t> 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Eras Bold IT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solidFill>
                          <a:schemeClr val="tx1"/>
                        </a:solidFill>
                        <a:latin typeface="Eras Bold IT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3846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Eras Bold ITC" pitchFamily="34" charset="0"/>
                          <a:ea typeface="Calibri"/>
                          <a:cs typeface="Times New Roman"/>
                        </a:rPr>
                        <a:t>Medications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Eras Bold IT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Eras Bold ITC" pitchFamily="34" charset="0"/>
                          <a:sym typeface="Wingdings 2"/>
                        </a:rPr>
                        <a:t></a:t>
                      </a:r>
                      <a:r>
                        <a:rPr lang="en-US" sz="1600" b="1" dirty="0">
                          <a:latin typeface="Eras Bold ITC" pitchFamily="34" charset="0"/>
                        </a:rPr>
                        <a:t> 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Eras Bold IT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Eras Bold ITC" pitchFamily="34" charset="0"/>
                          <a:sym typeface="Wingdings 2"/>
                        </a:rPr>
                        <a:t></a:t>
                      </a:r>
                      <a:r>
                        <a:rPr lang="en-US" sz="1600" b="1" dirty="0">
                          <a:latin typeface="Eras Bold ITC" pitchFamily="34" charset="0"/>
                        </a:rPr>
                        <a:t> 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Eras Bold IT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Eras Bold ITC" pitchFamily="34" charset="0"/>
                          <a:sym typeface="Wingdings 2"/>
                        </a:rPr>
                        <a:t></a:t>
                      </a:r>
                      <a:r>
                        <a:rPr lang="en-US" sz="1600" b="1" dirty="0">
                          <a:latin typeface="Eras Bold ITC" pitchFamily="34" charset="0"/>
                        </a:rPr>
                        <a:t> 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Eras Bold IT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3846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latin typeface="Eras Bold ITC" pitchFamily="34" charset="0"/>
                        </a:rPr>
                        <a:t>Diagnosis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Eras Bold IT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Eras Bold ITC" pitchFamily="34" charset="0"/>
                          <a:sym typeface="Wingdings 2"/>
                        </a:rPr>
                        <a:t></a:t>
                      </a:r>
                      <a:r>
                        <a:rPr lang="en-US" sz="1600" b="1" dirty="0">
                          <a:latin typeface="Eras Bold ITC" pitchFamily="34" charset="0"/>
                        </a:rPr>
                        <a:t> 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Eras Bold IT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Eras Bold ITC" pitchFamily="34" charset="0"/>
                          <a:sym typeface="Wingdings 2"/>
                        </a:rPr>
                        <a:t></a:t>
                      </a:r>
                      <a:r>
                        <a:rPr lang="en-US" sz="1600" b="1" dirty="0">
                          <a:latin typeface="Eras Bold ITC" pitchFamily="34" charset="0"/>
                        </a:rPr>
                        <a:t> 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Eras Bold IT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Eras Bold ITC" pitchFamily="34" charset="0"/>
                          <a:sym typeface="Wingdings 2"/>
                        </a:rPr>
                        <a:t></a:t>
                      </a:r>
                      <a:r>
                        <a:rPr lang="en-US" sz="1600" b="1" dirty="0">
                          <a:latin typeface="Eras Bold ITC" pitchFamily="34" charset="0"/>
                        </a:rPr>
                        <a:t> 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Eras Bold IT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3846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latin typeface="Eras Bold ITC" pitchFamily="34" charset="0"/>
                        </a:rPr>
                        <a:t>Problem List 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Eras Bold IT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Eras Bold ITC" pitchFamily="34" charset="0"/>
                          <a:sym typeface="Wingdings 2"/>
                        </a:rPr>
                        <a:t></a:t>
                      </a:r>
                      <a:r>
                        <a:rPr lang="en-US" sz="1600" b="1" dirty="0">
                          <a:latin typeface="Eras Bold ITC" pitchFamily="34" charset="0"/>
                        </a:rPr>
                        <a:t> 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Eras Bold IT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Eras Bold ITC" pitchFamily="34" charset="0"/>
                          <a:sym typeface="Wingdings 2"/>
                        </a:rPr>
                        <a:t></a:t>
                      </a:r>
                      <a:r>
                        <a:rPr lang="en-US" sz="1600" b="1" dirty="0">
                          <a:latin typeface="Eras Bold ITC" pitchFamily="34" charset="0"/>
                        </a:rPr>
                        <a:t> 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Eras Bold IT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solidFill>
                          <a:schemeClr val="tx1"/>
                        </a:solidFill>
                        <a:latin typeface="Eras Bold IT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3846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solidFill>
                            <a:schemeClr val="dk1"/>
                          </a:solidFill>
                          <a:latin typeface="Eras Bold ITC" pitchFamily="34" charset="0"/>
                          <a:ea typeface="+mn-ea"/>
                          <a:cs typeface="+mn-cs"/>
                        </a:rPr>
                        <a:t>Same</a:t>
                      </a:r>
                      <a:r>
                        <a:rPr lang="en-US" sz="1600" b="0" baseline="0" dirty="0" smtClean="0">
                          <a:solidFill>
                            <a:schemeClr val="dk1"/>
                          </a:solidFill>
                          <a:latin typeface="Eras Bold ITC" pitchFamily="34" charset="0"/>
                          <a:ea typeface="+mn-ea"/>
                          <a:cs typeface="+mn-cs"/>
                        </a:rPr>
                        <a:t> day labs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Eras Bold IT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Eras Bold ITC" pitchFamily="34" charset="0"/>
                          <a:sym typeface="Wingdings 2"/>
                        </a:rPr>
                        <a:t>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Eras Bold IT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solidFill>
                          <a:schemeClr val="tx1"/>
                        </a:solidFill>
                        <a:latin typeface="Eras Bold IT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solidFill>
                          <a:schemeClr val="tx1"/>
                        </a:solidFill>
                        <a:latin typeface="Eras Bold IT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3846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latin typeface="Eras Bold ITC" pitchFamily="34" charset="0"/>
                        </a:rPr>
                        <a:t>Physician’s contact information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Eras Bold ITC" pitchFamily="34" charset="0"/>
                          <a:sym typeface="Wingdings 2"/>
                        </a:rPr>
                        <a:t></a:t>
                      </a:r>
                      <a:r>
                        <a:rPr lang="en-US" sz="1600" b="1" dirty="0" smtClean="0">
                          <a:latin typeface="Eras Bold ITC" pitchFamily="34" charset="0"/>
                        </a:rPr>
                        <a:t> 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Eras Bold IT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Eras Bold ITC" pitchFamily="34" charset="0"/>
                          <a:sym typeface="Wingdings 2"/>
                        </a:rPr>
                        <a:t></a:t>
                      </a:r>
                      <a:r>
                        <a:rPr lang="en-US" sz="1600" b="1" dirty="0" smtClean="0">
                          <a:latin typeface="Eras Bold ITC" pitchFamily="34" charset="0"/>
                        </a:rPr>
                        <a:t> 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Eras Bold IT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Eras Bold ITC" pitchFamily="34" charset="0"/>
                          <a:sym typeface="Wingdings 2"/>
                        </a:rPr>
                        <a:t></a:t>
                      </a:r>
                      <a:r>
                        <a:rPr lang="en-US" sz="1600" b="1" dirty="0" smtClean="0">
                          <a:latin typeface="Eras Bold ITC" pitchFamily="34" charset="0"/>
                        </a:rPr>
                        <a:t> 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Eras Bold IT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3846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latin typeface="Eras Bold ITC" pitchFamily="34" charset="0"/>
                        </a:rPr>
                        <a:t>Future appointments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Eras Bold IT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Eras Bold ITC" pitchFamily="34" charset="0"/>
                          <a:sym typeface="Wingdings 2"/>
                        </a:rPr>
                        <a:t></a:t>
                      </a:r>
                      <a:r>
                        <a:rPr lang="en-US" sz="1600" b="1" dirty="0" smtClean="0">
                          <a:latin typeface="Eras Bold ITC" pitchFamily="34" charset="0"/>
                        </a:rPr>
                        <a:t> 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Eras Bold IT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Eras Bold ITC" pitchFamily="34" charset="0"/>
                          <a:sym typeface="Wingdings 2"/>
                        </a:rPr>
                        <a:t></a:t>
                      </a:r>
                      <a:r>
                        <a:rPr lang="en-US" sz="1600" b="1" dirty="0" smtClean="0">
                          <a:latin typeface="Eras Bold ITC" pitchFamily="34" charset="0"/>
                        </a:rPr>
                        <a:t> 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Eras Bold IT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Eras Bold ITC" pitchFamily="34" charset="0"/>
                          <a:sym typeface="Wingdings 2"/>
                        </a:rPr>
                        <a:t></a:t>
                      </a:r>
                      <a:r>
                        <a:rPr lang="en-US" sz="1600" b="1" dirty="0" smtClean="0">
                          <a:latin typeface="Eras Bold ITC" pitchFamily="34" charset="0"/>
                        </a:rPr>
                        <a:t> 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Eras Bold IT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3846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latin typeface="Eras Bold ITC" pitchFamily="34" charset="0"/>
                        </a:rPr>
                        <a:t>Instructions (free text</a:t>
                      </a:r>
                      <a:r>
                        <a:rPr lang="en-US" sz="1600" b="0" dirty="0" smtClean="0">
                          <a:latin typeface="Eras Bold ITC" pitchFamily="34" charset="0"/>
                        </a:rPr>
                        <a:t>)</a:t>
                      </a:r>
                      <a:endParaRPr lang="en-US" sz="1600" b="0" dirty="0">
                        <a:latin typeface="Eras Bold ITC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Eras Bold ITC" pitchFamily="34" charset="0"/>
                          <a:sym typeface="Wingdings 2"/>
                        </a:rPr>
                        <a:t></a:t>
                      </a:r>
                      <a:r>
                        <a:rPr lang="en-US" sz="1600" b="1" dirty="0" smtClean="0">
                          <a:latin typeface="Eras Bold ITC" pitchFamily="34" charset="0"/>
                        </a:rPr>
                        <a:t> 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Eras Bold IT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Eras Bold ITC" pitchFamily="34" charset="0"/>
                          <a:sym typeface="Wingdings 2"/>
                        </a:rPr>
                        <a:t></a:t>
                      </a:r>
                      <a:r>
                        <a:rPr lang="en-US" sz="1600" b="1" dirty="0" smtClean="0">
                          <a:latin typeface="Eras Bold ITC" pitchFamily="34" charset="0"/>
                        </a:rPr>
                        <a:t> 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Eras Bold IT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Eras Bold ITC" pitchFamily="34" charset="0"/>
                          <a:sym typeface="Wingdings 2"/>
                        </a:rPr>
                        <a:t></a:t>
                      </a:r>
                      <a:r>
                        <a:rPr lang="en-US" sz="1600" b="1" dirty="0" smtClean="0">
                          <a:latin typeface="Eras Bold ITC" pitchFamily="34" charset="0"/>
                        </a:rPr>
                        <a:t> 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Eras Bold IT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/>
          <a:lstStyle/>
          <a:p>
            <a:r>
              <a:rPr lang="en-US" dirty="0" smtClean="0"/>
              <a:t>AVS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468880" y="2011680"/>
            <a:ext cx="1524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981200" y="2468880"/>
            <a:ext cx="7620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 descr="Image of sample AVS&#10;"/>
          <p:cNvGrpSpPr/>
          <p:nvPr/>
        </p:nvGrpSpPr>
        <p:grpSpPr>
          <a:xfrm>
            <a:off x="457200" y="1600200"/>
            <a:ext cx="8229600" cy="5029200"/>
            <a:chOff x="457200" y="1600200"/>
            <a:chExt cx="8229600" cy="5029200"/>
          </a:xfrm>
        </p:grpSpPr>
        <p:pic>
          <p:nvPicPr>
            <p:cNvPr id="2050" name="Picture 2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57200" y="1600200"/>
              <a:ext cx="3886200" cy="5029200"/>
            </a:xfrm>
            <a:prstGeom prst="rect">
              <a:avLst/>
            </a:prstGeom>
            <a:noFill/>
            <a:ln w="9525">
              <a:solidFill>
                <a:schemeClr val="accent1">
                  <a:lumMod val="50000"/>
                </a:schemeClr>
              </a:solidFill>
              <a:miter lim="800000"/>
              <a:headEnd/>
              <a:tailEnd/>
            </a:ln>
            <a:effectLst>
              <a:outerShdw blurRad="127000" dist="63500" dir="2700000" algn="tl" rotWithShape="0">
                <a:schemeClr val="accent2">
                  <a:lumMod val="50000"/>
                  <a:alpha val="60000"/>
                </a:schemeClr>
              </a:outerShdw>
            </a:effectLst>
          </p:spPr>
        </p:pic>
        <p:pic>
          <p:nvPicPr>
            <p:cNvPr id="2051" name="Picture 3"/>
            <p:cNvPicPr>
              <a:picLocks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800600" y="1600200"/>
              <a:ext cx="3886200" cy="5029200"/>
            </a:xfrm>
            <a:prstGeom prst="rect">
              <a:avLst/>
            </a:prstGeom>
            <a:noFill/>
            <a:ln w="9525">
              <a:solidFill>
                <a:schemeClr val="accent1">
                  <a:lumMod val="50000"/>
                </a:schemeClr>
              </a:solidFill>
              <a:miter lim="800000"/>
              <a:headEnd/>
              <a:tailEnd/>
            </a:ln>
            <a:effectLst>
              <a:outerShdw blurRad="139700" dist="63500" dir="2700000" algn="tl" rotWithShape="0">
                <a:prstClr val="black">
                  <a:alpha val="60000"/>
                </a:prstClr>
              </a:outerShdw>
            </a:effectLst>
          </p:spPr>
        </p:pic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/>
          <a:lstStyle/>
          <a:p>
            <a:r>
              <a:rPr lang="en-US" dirty="0" smtClean="0"/>
              <a:t>AVS 2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286000" y="2057400"/>
            <a:ext cx="2286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828800" y="2496312"/>
            <a:ext cx="9144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 descr="Image of sample AVS&#10;"/>
          <p:cNvGrpSpPr/>
          <p:nvPr/>
        </p:nvGrpSpPr>
        <p:grpSpPr>
          <a:xfrm>
            <a:off x="457200" y="1600200"/>
            <a:ext cx="8229600" cy="5029200"/>
            <a:chOff x="457200" y="1600200"/>
            <a:chExt cx="8229600" cy="5029200"/>
          </a:xfrm>
        </p:grpSpPr>
        <p:pic>
          <p:nvPicPr>
            <p:cNvPr id="3074" name="Picture 2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57200" y="1600200"/>
              <a:ext cx="3886200" cy="5029200"/>
            </a:xfrm>
            <a:prstGeom prst="rect">
              <a:avLst/>
            </a:prstGeom>
            <a:noFill/>
            <a:ln w="9525">
              <a:solidFill>
                <a:schemeClr val="accent1">
                  <a:lumMod val="50000"/>
                </a:schemeClr>
              </a:solidFill>
              <a:miter lim="800000"/>
              <a:headEnd/>
              <a:tailEnd/>
            </a:ln>
            <a:effectLst>
              <a:outerShdw blurRad="127000" dist="63500" dir="2700000" algn="tl" rotWithShape="0">
                <a:schemeClr val="accent2">
                  <a:lumMod val="50000"/>
                  <a:alpha val="60000"/>
                </a:schemeClr>
              </a:outerShdw>
            </a:effectLst>
          </p:spPr>
        </p:pic>
        <p:pic>
          <p:nvPicPr>
            <p:cNvPr id="3075" name="Picture 3"/>
            <p:cNvPicPr>
              <a:picLocks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800600" y="1600200"/>
              <a:ext cx="3886200" cy="5029200"/>
            </a:xfrm>
            <a:prstGeom prst="rect">
              <a:avLst/>
            </a:prstGeom>
            <a:noFill/>
            <a:ln w="9525">
              <a:solidFill>
                <a:schemeClr val="accent1">
                  <a:lumMod val="50000"/>
                </a:schemeClr>
              </a:solidFill>
              <a:miter lim="800000"/>
              <a:headEnd/>
              <a:tailEnd/>
            </a:ln>
            <a:effectLst>
              <a:outerShdw blurRad="127000" dist="63500" dir="2700000" algn="tl" rotWithShape="0">
                <a:prstClr val="black">
                  <a:alpha val="60000"/>
                </a:prstClr>
              </a:outerShdw>
            </a:effectLst>
          </p:spPr>
        </p:pic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/>
          <a:lstStyle/>
          <a:p>
            <a:r>
              <a:rPr lang="en-US" dirty="0" smtClean="0"/>
              <a:t>AVS 3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931920" y="2724912"/>
            <a:ext cx="7620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4572000" y="2011680"/>
            <a:ext cx="152400" cy="22860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98" name="Picture 2" descr="Image of sample AVS&#10;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1600200"/>
            <a:ext cx="3886200" cy="5029200"/>
          </a:xfrm>
          <a:prstGeom prst="rect">
            <a:avLst/>
          </a:prstGeom>
          <a:noFill/>
          <a:ln w="952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>
            <a:outerShdw blurRad="127000" dist="63500" dir="2700000" algn="tl" rotWithShape="0">
              <a:prstClr val="black">
                <a:alpha val="60000"/>
              </a:prstClr>
            </a:outerShdw>
          </a:effec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Translatability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8768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</a:pPr>
            <a:r>
              <a:rPr lang="en-US" dirty="0" smtClean="0"/>
              <a:t>A program code was developed for each test version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The health systems’ programming team inserted the code into the EHR environment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The design of the three experimental AVS versions was constrained by the existing Epic EHR environment in our research settings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Program code can be disseminated to other healthcare settings utilizing the Epic EHR 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56514 - AVS: Current Meds” The line to execute this command should be: </a:t>
            </a:r>
          </a:p>
          <a:p>
            <a:pPr lvl="2">
              <a:lnSpc>
                <a:spcPct val="110000"/>
              </a:lnSpc>
            </a:pPr>
            <a:r>
              <a:rPr lang="en-US" dirty="0" smtClean="0"/>
              <a:t>d CtAcMeds^LARHCR62("Current Medications / </a:t>
            </a:r>
            <a:r>
              <a:rPr lang="en-US" dirty="0" err="1" smtClean="0"/>
              <a:t>Medicamentos</a:t>
            </a:r>
            <a:r>
              <a:rPr lang="en-US" dirty="0" smtClean="0"/>
              <a:t> </a:t>
            </a:r>
            <a:r>
              <a:rPr lang="en-US" dirty="0" err="1" smtClean="0"/>
              <a:t>Actuales</a:t>
            </a:r>
            <a:r>
              <a:rPr lang="en-US" dirty="0" smtClean="0"/>
              <a:t>","","",2,"", 3,"","","","","","","","", 1,"",1,1,1,"Facility-Administered Medications",1,"","","","")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 of AVS</a:t>
            </a:r>
          </a:p>
        </p:txBody>
      </p:sp>
      <p:sp>
        <p:nvSpPr>
          <p:cNvPr id="14233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lnSpc>
                <a:spcPct val="110000"/>
              </a:lnSpc>
            </a:pPr>
            <a:r>
              <a:rPr lang="en-US" sz="3400" dirty="0" smtClean="0"/>
              <a:t>We are testing the three different AVS versions in a randomized design</a:t>
            </a:r>
          </a:p>
          <a:p>
            <a:pPr>
              <a:lnSpc>
                <a:spcPct val="110000"/>
              </a:lnSpc>
            </a:pPr>
            <a:r>
              <a:rPr lang="en-US" sz="3400" dirty="0" smtClean="0"/>
              <a:t>A fourth group received the existing AVS format in each clinic</a:t>
            </a:r>
          </a:p>
          <a:p>
            <a:pPr>
              <a:lnSpc>
                <a:spcPct val="110000"/>
              </a:lnSpc>
            </a:pPr>
            <a:r>
              <a:rPr lang="en-US" sz="3400" dirty="0" smtClean="0"/>
              <a:t>Primary outcome</a:t>
            </a:r>
          </a:p>
          <a:p>
            <a:pPr lvl="1">
              <a:lnSpc>
                <a:spcPct val="110000"/>
              </a:lnSpc>
            </a:pPr>
            <a:r>
              <a:rPr lang="en-US" sz="2900" dirty="0" smtClean="0"/>
              <a:t>Amount of information recalled by patients at the follow up time points </a:t>
            </a:r>
          </a:p>
          <a:p>
            <a:pPr lvl="1">
              <a:lnSpc>
                <a:spcPct val="110000"/>
              </a:lnSpc>
            </a:pPr>
            <a:r>
              <a:rPr lang="en-US" sz="2900" dirty="0" smtClean="0"/>
              <a:t>Recall test consists of two parts</a:t>
            </a:r>
          </a:p>
          <a:p>
            <a:pPr lvl="2">
              <a:lnSpc>
                <a:spcPct val="110000"/>
              </a:lnSpc>
            </a:pPr>
            <a:r>
              <a:rPr lang="en-US" sz="2900" dirty="0" smtClean="0"/>
              <a:t>Part 1: recall of the general categories of information contained on the AVS. </a:t>
            </a:r>
          </a:p>
          <a:p>
            <a:pPr lvl="2">
              <a:lnSpc>
                <a:spcPct val="110000"/>
              </a:lnSpc>
            </a:pPr>
            <a:r>
              <a:rPr lang="en-US" sz="2900" dirty="0" smtClean="0"/>
              <a:t>Part 2: ask the patient to generate the list of medications prescribed and instructions given.  </a:t>
            </a:r>
          </a:p>
          <a:p>
            <a:pPr lvl="1">
              <a:lnSpc>
                <a:spcPct val="110000"/>
              </a:lnSpc>
            </a:pPr>
            <a:r>
              <a:rPr lang="en-US" sz="2900" dirty="0" smtClean="0"/>
              <a:t>The total test score is the percent of items correctly recalled</a:t>
            </a:r>
          </a:p>
          <a:p>
            <a:pPr>
              <a:lnSpc>
                <a:spcPct val="110000"/>
              </a:lnSpc>
            </a:pPr>
            <a:r>
              <a:rPr lang="en-US" sz="3400" dirty="0" smtClean="0"/>
              <a:t>Secondary Outcomes</a:t>
            </a:r>
          </a:p>
          <a:p>
            <a:pPr lvl="1">
              <a:lnSpc>
                <a:spcPct val="110000"/>
              </a:lnSpc>
            </a:pPr>
            <a:r>
              <a:rPr lang="en-US" sz="2900" dirty="0" smtClean="0"/>
              <a:t>Patient Satisfaction with the AVS </a:t>
            </a:r>
          </a:p>
          <a:p>
            <a:pPr lvl="1">
              <a:lnSpc>
                <a:spcPct val="110000"/>
              </a:lnSpc>
            </a:pPr>
            <a:r>
              <a:rPr lang="en-US" sz="2900" dirty="0" smtClean="0"/>
              <a:t>Adherence to Treatment </a:t>
            </a:r>
          </a:p>
          <a:p>
            <a:pPr>
              <a:lnSpc>
                <a:spcPct val="110000"/>
              </a:lnSpc>
            </a:pPr>
            <a:r>
              <a:rPr lang="en-US" sz="3400" dirty="0" smtClean="0"/>
              <a:t>Other Study Variables</a:t>
            </a:r>
          </a:p>
          <a:p>
            <a:pPr lvl="1">
              <a:lnSpc>
                <a:spcPct val="110000"/>
              </a:lnSpc>
            </a:pPr>
            <a:r>
              <a:rPr lang="en-US" sz="2900" dirty="0" smtClean="0"/>
              <a:t>Health Literacy - Short Test of Functional Health Literacy in Adults (S-TOFHLA) </a:t>
            </a:r>
          </a:p>
          <a:p>
            <a:pPr lvl="1">
              <a:lnSpc>
                <a:spcPct val="110000"/>
              </a:lnSpc>
            </a:pPr>
            <a:r>
              <a:rPr lang="en-US" sz="2900" dirty="0" smtClean="0"/>
              <a:t>Demographic and Health 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Physicians prefer a brief but accurate AVS, whereas patients focus more on inclusiveness and accessibility of the information</a:t>
            </a:r>
          </a:p>
          <a:p>
            <a:r>
              <a:rPr lang="en-US" dirty="0" smtClean="0"/>
              <a:t>This is a work in progress; we have recruited 174 of a planned 272 patients to the randomized experiment</a:t>
            </a:r>
          </a:p>
          <a:p>
            <a:r>
              <a:rPr lang="en-US" dirty="0" smtClean="0"/>
              <a:t>Our experiment will indicate whether variation in content affects recall, adherence, use of information, or patient satisfaction</a:t>
            </a:r>
          </a:p>
          <a:p>
            <a:r>
              <a:rPr lang="en-US" dirty="0" smtClean="0"/>
              <a:t>More details available at our poster on display at this conference </a:t>
            </a:r>
          </a:p>
          <a:p>
            <a:r>
              <a:rPr lang="en-US" dirty="0" smtClean="0"/>
              <a:t>Contact: Anthony Brown, MD MPH: anthonyb@bcm.edu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Acknowledgements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Research Coordinators: Lillian Carreon, Roshanda Chenier, Abdul Syed, Lizette Rangel, and Ashela Bean</a:t>
            </a:r>
          </a:p>
          <a:p>
            <a:r>
              <a:rPr lang="en-US" smtClean="0"/>
              <a:t>Physician and patient participants </a:t>
            </a:r>
          </a:p>
          <a:p>
            <a:endParaRPr lang="en-US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Disclosure Information</a:t>
            </a:r>
            <a:br>
              <a:rPr lang="en-US" sz="2800" dirty="0" smtClean="0"/>
            </a:br>
            <a:r>
              <a:rPr lang="en-US" sz="2800" dirty="0" smtClean="0"/>
              <a:t>AHRQ Conference, September 18-21, 2011</a:t>
            </a:r>
            <a:br>
              <a:rPr lang="en-US" sz="2800" dirty="0" smtClean="0"/>
            </a:br>
            <a:r>
              <a:rPr lang="en-US" sz="2800" dirty="0" smtClean="0"/>
              <a:t>Anthony Brown MD MPH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38400"/>
            <a:ext cx="8229600" cy="4191000"/>
          </a:xfrm>
        </p:spPr>
        <p:txBody>
          <a:bodyPr/>
          <a:lstStyle/>
          <a:p>
            <a:r>
              <a:rPr lang="en-US" dirty="0" smtClean="0"/>
              <a:t>Disclosure of Relevant Financial Relationships: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I have no financial relationships to disclose.</a:t>
            </a:r>
          </a:p>
          <a:p>
            <a:endParaRPr lang="en-US" dirty="0" smtClean="0"/>
          </a:p>
          <a:p>
            <a:r>
              <a:rPr lang="en-US" dirty="0" smtClean="0"/>
              <a:t>Disclosure of Off-Label and/or Investigative Uses: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I will not discuss off label use and/or investigational use in my presentation.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838200"/>
            <a:ext cx="8534400" cy="1066800"/>
          </a:xfrm>
        </p:spPr>
        <p:txBody>
          <a:bodyPr>
            <a:normAutofit fontScale="90000"/>
          </a:bodyPr>
          <a:lstStyle/>
          <a:p>
            <a:r>
              <a:rPr lang="en-US" sz="3100" dirty="0" smtClean="0"/>
              <a:t>Task Order #17: Using Health Information Technology to Improve Healthcare Quality in Primary Care Practices and in Transitions between Care Settings</a:t>
            </a:r>
          </a:p>
        </p:txBody>
      </p:sp>
      <p:sp>
        <p:nvSpPr>
          <p:cNvPr id="1239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Sponsor: Agency for Healthcare Research and Quality (AHRQ)</a:t>
            </a:r>
          </a:p>
          <a:p>
            <a:r>
              <a:rPr lang="en-US" dirty="0" smtClean="0"/>
              <a:t>Contract: University of New Mexico (UNM), Robert Williams, MD, MPH  (PRIME-Net)</a:t>
            </a:r>
          </a:p>
          <a:p>
            <a:r>
              <a:rPr lang="en-US" dirty="0" smtClean="0"/>
              <a:t>Subcontract: Baylor College of Medicine</a:t>
            </a:r>
          </a:p>
          <a:p>
            <a:r>
              <a:rPr lang="en-US" dirty="0" smtClean="0"/>
              <a:t>PBRN: PRIME-Net/SPUR-Net</a:t>
            </a:r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4" name="Picture 2" descr="PRIME Net 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835" y="5562600"/>
            <a:ext cx="3358589" cy="82296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5" name="Picture 527" descr="spurnet log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72200" y="5486400"/>
            <a:ext cx="227998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Relevance</a:t>
            </a:r>
          </a:p>
        </p:txBody>
      </p:sp>
      <p:sp>
        <p:nvSpPr>
          <p:cNvPr id="12288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mtClean="0"/>
              <a:t>Up to 50% of the information relayed to patients during a visit is forgotten by the time they leave </a:t>
            </a:r>
          </a:p>
          <a:p>
            <a:r>
              <a:rPr lang="en-US" smtClean="0"/>
              <a:t>The after-visit summary (AVS) is built from information in the electronic health record (EHR)</a:t>
            </a:r>
          </a:p>
          <a:p>
            <a:r>
              <a:rPr lang="en-US" smtClean="0"/>
              <a:t>(AVS) may improve patient retention of that information</a:t>
            </a:r>
          </a:p>
          <a:p>
            <a:r>
              <a:rPr lang="en-US" smtClean="0"/>
              <a:t>After the project began Centers for Medicare and Medicaid Services (CMS) released Meaningful Use (MU) AVS guidelines</a:t>
            </a:r>
          </a:p>
          <a:p>
            <a:r>
              <a:rPr lang="en-US" smtClean="0"/>
              <a:t>Limited evidence exists to inform the design of the AVS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Goals and </a:t>
            </a:r>
            <a:br>
              <a:rPr lang="en-US" dirty="0" smtClean="0"/>
            </a:br>
            <a:r>
              <a:rPr lang="en-US" dirty="0" smtClean="0"/>
              <a:t>AHRQ Priority Population Focus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determine the optimal format and content for the AVS in primary care settings serving economically and ethnically diverse patients</a:t>
            </a:r>
          </a:p>
          <a:p>
            <a:r>
              <a:rPr lang="en-US" dirty="0" smtClean="0"/>
              <a:t>Three phase study consisting of qualitative data from physicians and patients, development of three different AVS, evaluation of AVS versions in comparison to a fourth group consisting of the usual care AVS at the clinic site</a:t>
            </a:r>
          </a:p>
          <a:p>
            <a:r>
              <a:rPr lang="en-US" dirty="0" smtClean="0"/>
              <a:t>Data collection is ongoing and we are presenting initial findings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Patient Centered Care: </a:t>
            </a:r>
            <a:br>
              <a:rPr lang="en-US" dirty="0" smtClean="0"/>
            </a:br>
            <a:r>
              <a:rPr lang="en-US" dirty="0" smtClean="0"/>
              <a:t>Patient Response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Many reported satisfaction with current AVS</a:t>
            </a:r>
          </a:p>
          <a:p>
            <a:r>
              <a:rPr lang="en-US" dirty="0" smtClean="0"/>
              <a:t>Visual appearance of the form was not a concern for most</a:t>
            </a:r>
          </a:p>
          <a:p>
            <a:r>
              <a:rPr lang="en-US" dirty="0" smtClean="0"/>
              <a:t>Some requested additional information yielding a list similar to CMS “Meaningful Use” requirements</a:t>
            </a:r>
          </a:p>
          <a:p>
            <a:r>
              <a:rPr lang="en-US" dirty="0" smtClean="0"/>
              <a:t>Medication lists were not always current</a:t>
            </a:r>
          </a:p>
          <a:p>
            <a:r>
              <a:rPr lang="en-US" dirty="0" smtClean="0"/>
              <a:t>Reinforced education potential of the AVS through explanations of diagnoses and medications, and inclusion of diet/exercise plans and personalized health goals</a:t>
            </a:r>
          </a:p>
          <a:p>
            <a:r>
              <a:rPr lang="en-US" dirty="0" smtClean="0"/>
              <a:t>Along with easier to read summaries, many patients requested more details and directions in the AVS, particularly in regard to medications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Spanish Speaking Patients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Those with little or no English fluency wished to receive information in Spanish</a:t>
            </a:r>
          </a:p>
          <a:p>
            <a:r>
              <a:rPr lang="en-US" dirty="0" smtClean="0"/>
              <a:t>Often share the AVS with their families</a:t>
            </a:r>
          </a:p>
          <a:p>
            <a:r>
              <a:rPr lang="en-US" dirty="0" smtClean="0"/>
              <a:t>The free text box can be used for Spanish information</a:t>
            </a:r>
          </a:p>
          <a:p>
            <a:r>
              <a:rPr lang="en-US" dirty="0" smtClean="0"/>
              <a:t>Concerns for the monolingual Spanish speaking patient:</a:t>
            </a:r>
          </a:p>
          <a:p>
            <a:pPr lvl="1"/>
            <a:r>
              <a:rPr lang="en-US" dirty="0" smtClean="0"/>
              <a:t>More detailed instructions for medications</a:t>
            </a:r>
          </a:p>
          <a:p>
            <a:pPr lvl="1"/>
            <a:r>
              <a:rPr lang="en-US" dirty="0" smtClean="0"/>
              <a:t>Inclusion of prevention topics such as diet and exercise and ways to stay healthy</a:t>
            </a:r>
          </a:p>
          <a:p>
            <a:pPr lvl="1"/>
            <a:r>
              <a:rPr lang="en-US" dirty="0" smtClean="0"/>
              <a:t>Understanding tests ordered</a:t>
            </a:r>
          </a:p>
          <a:p>
            <a:pPr lvl="1"/>
            <a:r>
              <a:rPr lang="en-US" dirty="0" smtClean="0"/>
              <a:t>Confidentiality of the AVS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CMS Meaningful Use (MU) AVS Guidelines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876800"/>
          </a:xfrm>
        </p:spPr>
        <p:txBody>
          <a:bodyPr>
            <a:normAutofit fontScale="55000" lnSpcReduction="20000"/>
          </a:bodyPr>
          <a:lstStyle/>
          <a:p>
            <a:r>
              <a:rPr lang="en-US" sz="3600" dirty="0" smtClean="0"/>
              <a:t>Patient name</a:t>
            </a:r>
          </a:p>
          <a:p>
            <a:r>
              <a:rPr lang="en-US" sz="3600" dirty="0" smtClean="0"/>
              <a:t>Provider's office contact information</a:t>
            </a:r>
          </a:p>
          <a:p>
            <a:r>
              <a:rPr lang="en-US" sz="3600" dirty="0" smtClean="0"/>
              <a:t>Date and location of visit</a:t>
            </a:r>
          </a:p>
          <a:p>
            <a:r>
              <a:rPr lang="en-US" sz="3600" dirty="0" smtClean="0"/>
              <a:t>Medication list</a:t>
            </a:r>
          </a:p>
          <a:p>
            <a:r>
              <a:rPr lang="en-US" sz="3600" dirty="0" smtClean="0"/>
              <a:t>Vitals</a:t>
            </a:r>
          </a:p>
          <a:p>
            <a:r>
              <a:rPr lang="en-US" sz="3600" dirty="0" smtClean="0"/>
              <a:t>Reason for visit</a:t>
            </a:r>
          </a:p>
          <a:p>
            <a:r>
              <a:rPr lang="en-US" sz="3600" dirty="0" smtClean="0"/>
              <a:t>Symptoms</a:t>
            </a:r>
          </a:p>
          <a:p>
            <a:r>
              <a:rPr lang="en-US" sz="3600" dirty="0" smtClean="0"/>
              <a:t>Instructions based on clinical discussions that took place during office visit</a:t>
            </a:r>
          </a:p>
          <a:p>
            <a:r>
              <a:rPr lang="en-US" sz="3600" dirty="0" smtClean="0"/>
              <a:t>Problem list</a:t>
            </a:r>
          </a:p>
          <a:p>
            <a:r>
              <a:rPr lang="en-US" sz="3600" dirty="0" smtClean="0"/>
              <a:t>Immunizations or medications administered</a:t>
            </a:r>
          </a:p>
          <a:p>
            <a:r>
              <a:rPr lang="en-US" sz="3600" dirty="0" smtClean="0"/>
              <a:t>Summary of topics covered</a:t>
            </a:r>
          </a:p>
          <a:p>
            <a:r>
              <a:rPr lang="en-US" sz="3600" dirty="0" smtClean="0"/>
              <a:t>Future appointment and test information</a:t>
            </a:r>
          </a:p>
          <a:p>
            <a:r>
              <a:rPr lang="en-US" sz="3600" dirty="0" smtClean="0"/>
              <a:t>Recommended patient decision aids</a:t>
            </a:r>
          </a:p>
          <a:p>
            <a:r>
              <a:rPr lang="en-US" sz="3600" dirty="0" smtClean="0"/>
              <a:t>Test/laboratory results (if received before 24 hours after visit)</a:t>
            </a:r>
          </a:p>
          <a:p>
            <a:endParaRPr lang="en-US" dirty="0" smtClean="0">
              <a:hlinkClick r:id="rId3"/>
            </a:endParaRPr>
          </a:p>
          <a:p>
            <a:pPr marL="365125" indent="-25400">
              <a:buNone/>
            </a:pPr>
            <a:r>
              <a:rPr lang="en-US" sz="2900" dirty="0" smtClean="0">
                <a:solidFill>
                  <a:schemeClr val="accent2">
                    <a:lumMod val="50000"/>
                  </a:schemeClr>
                </a:solidFill>
                <a:hlinkClick r:id="rId3"/>
              </a:rPr>
              <a:t>https://questions.cms.hhs.gov/app/answers/detail/a_id/10558/~/%5Behr-incentive-program%5D-what-information-must-an-eligible-professional-provide</a:t>
            </a:r>
            <a:endParaRPr lang="en-US" sz="2900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Programming Constraints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Problem list is generated from ICD-9 codes without the ability to translate to Spanish or into “everyday” language</a:t>
            </a:r>
          </a:p>
          <a:p>
            <a:r>
              <a:rPr lang="en-US" dirty="0" smtClean="0"/>
              <a:t>For the Spanish speakers the best we could do would be to translate the headings</a:t>
            </a:r>
          </a:p>
          <a:p>
            <a:r>
              <a:rPr lang="en-US" dirty="0" smtClean="0"/>
              <a:t>Medication auto generated by EHR prescribed list</a:t>
            </a:r>
          </a:p>
          <a:p>
            <a:r>
              <a:rPr lang="en-US" dirty="0" smtClean="0"/>
              <a:t>AVS given at time of visit so only in office same day lab results available for the AVS</a:t>
            </a:r>
          </a:p>
          <a:p>
            <a:r>
              <a:rPr lang="en-US" dirty="0" smtClean="0"/>
              <a:t>Patient instructions free text box </a:t>
            </a:r>
          </a:p>
          <a:p>
            <a:pPr lvl="1"/>
            <a:r>
              <a:rPr lang="en-US" dirty="0" smtClean="0"/>
              <a:t>Required by health system to be on every AVS</a:t>
            </a:r>
          </a:p>
          <a:p>
            <a:pPr lvl="1"/>
            <a:r>
              <a:rPr lang="en-US" dirty="0" smtClean="0"/>
              <a:t>Used by physicians for personalized instructions and for education materials</a:t>
            </a:r>
          </a:p>
          <a:p>
            <a:pPr lvl="1"/>
            <a:r>
              <a:rPr lang="en-US" dirty="0" smtClean="0"/>
              <a:t>Information added here at times extends the length of the AVS by several pages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2616</TotalTime>
  <Words>1144</Words>
  <Application>Microsoft Macintosh PowerPoint</Application>
  <PresentationFormat>On-screen Show (4:3)</PresentationFormat>
  <Paragraphs>174</Paragraphs>
  <Slides>17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Urban</vt:lpstr>
      <vt:lpstr>Using the Electronic Health Record to Improve Transfer of Medical Information after a Primary Care Office Visit</vt:lpstr>
      <vt:lpstr>Disclosure Information AHRQ Conference, September 18-21, 2011 Anthony Brown MD MPH</vt:lpstr>
      <vt:lpstr>Task Order #17: Using Health Information Technology to Improve Healthcare Quality in Primary Care Practices and in Transitions between Care Settings</vt:lpstr>
      <vt:lpstr>Relevance</vt:lpstr>
      <vt:lpstr>Goals and  AHRQ Priority Population Focus</vt:lpstr>
      <vt:lpstr>Patient Centered Care:  Patient Response Summary</vt:lpstr>
      <vt:lpstr>Spanish Speaking Patients</vt:lpstr>
      <vt:lpstr>CMS Meaningful Use (MU) AVS Guidelines </vt:lpstr>
      <vt:lpstr>Programming Constraints</vt:lpstr>
      <vt:lpstr>Prototype AVS Forms</vt:lpstr>
      <vt:lpstr>AVS 1</vt:lpstr>
      <vt:lpstr>AVS 2</vt:lpstr>
      <vt:lpstr>AVS 3</vt:lpstr>
      <vt:lpstr>Translatability</vt:lpstr>
      <vt:lpstr>Evaluation of AVS</vt:lpstr>
      <vt:lpstr>Conclusions</vt:lpstr>
      <vt:lpstr>Acknowledgements</vt:lpstr>
    </vt:vector>
  </TitlesOfParts>
  <Company>Baylor College of Medicine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Family and Community Medicine</dc:creator>
  <cp:lastModifiedBy>Vanessa Graham</cp:lastModifiedBy>
  <cp:revision>216</cp:revision>
  <dcterms:created xsi:type="dcterms:W3CDTF">2005-10-12T16:56:06Z</dcterms:created>
  <dcterms:modified xsi:type="dcterms:W3CDTF">2011-10-18T23:09:32Z</dcterms:modified>
</cp:coreProperties>
</file>