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3"/>
  </p:notesMasterIdLst>
  <p:handoutMasterIdLst>
    <p:handoutMasterId r:id="rId34"/>
  </p:handoutMasterIdLst>
  <p:sldIdLst>
    <p:sldId id="416" r:id="rId2"/>
    <p:sldId id="562" r:id="rId3"/>
    <p:sldId id="603" r:id="rId4"/>
    <p:sldId id="479" r:id="rId5"/>
    <p:sldId id="480" r:id="rId6"/>
    <p:sldId id="481" r:id="rId7"/>
    <p:sldId id="505" r:id="rId8"/>
    <p:sldId id="504" r:id="rId9"/>
    <p:sldId id="503" r:id="rId10"/>
    <p:sldId id="604" r:id="rId11"/>
    <p:sldId id="613" r:id="rId12"/>
    <p:sldId id="605" r:id="rId13"/>
    <p:sldId id="606" r:id="rId14"/>
    <p:sldId id="524" r:id="rId15"/>
    <p:sldId id="531" r:id="rId16"/>
    <p:sldId id="525" r:id="rId17"/>
    <p:sldId id="530" r:id="rId18"/>
    <p:sldId id="520" r:id="rId19"/>
    <p:sldId id="598" r:id="rId20"/>
    <p:sldId id="521" r:id="rId21"/>
    <p:sldId id="600" r:id="rId22"/>
    <p:sldId id="522" r:id="rId23"/>
    <p:sldId id="516" r:id="rId24"/>
    <p:sldId id="611" r:id="rId25"/>
    <p:sldId id="511" r:id="rId26"/>
    <p:sldId id="608" r:id="rId27"/>
    <p:sldId id="610" r:id="rId28"/>
    <p:sldId id="609" r:id="rId29"/>
    <p:sldId id="597" r:id="rId30"/>
    <p:sldId id="615" r:id="rId31"/>
    <p:sldId id="614" r:id="rId32"/>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34554" autoAdjust="0"/>
    <p:restoredTop sz="86374" autoAdjust="0"/>
  </p:normalViewPr>
  <p:slideViewPr>
    <p:cSldViewPr>
      <p:cViewPr varScale="1">
        <p:scale>
          <a:sx n="110" d="100"/>
          <a:sy n="110" d="100"/>
        </p:scale>
        <p:origin x="-588" y="-90"/>
      </p:cViewPr>
      <p:guideLst>
        <p:guide orient="horz" pos="2160"/>
        <p:guide pos="2880"/>
      </p:guideLst>
    </p:cSldViewPr>
  </p:slideViewPr>
  <p:outlineViewPr>
    <p:cViewPr>
      <p:scale>
        <a:sx n="33" d="100"/>
        <a:sy n="33" d="100"/>
      </p:scale>
      <p:origin x="0" y="24648"/>
    </p:cViewPr>
  </p:outlin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379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n-US"/>
          </a:p>
        </p:txBody>
      </p:sp>
      <p:sp>
        <p:nvSpPr>
          <p:cNvPr id="33795"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US"/>
          </a:p>
        </p:txBody>
      </p:sp>
      <p:sp>
        <p:nvSpPr>
          <p:cNvPr id="33796"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n-US"/>
          </a:p>
        </p:txBody>
      </p:sp>
      <p:sp>
        <p:nvSpPr>
          <p:cNvPr id="33797"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510B7541-3181-4694-B0C5-A5BDA7E2BD82}" type="slidenum">
              <a:rPr lang="en-US"/>
              <a:pPr>
                <a:defRPr/>
              </a:pPr>
              <a:t>‹#›</a:t>
            </a:fld>
            <a:endParaRPr lang="en-US"/>
          </a:p>
        </p:txBody>
      </p:sp>
    </p:spTree>
    <p:extLst>
      <p:ext uri="{BB962C8B-B14F-4D97-AF65-F5344CB8AC3E}">
        <p14:creationId xmlns:p14="http://schemas.microsoft.com/office/powerpoint/2010/main" xmlns="" val="428801218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7522"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n-US"/>
          </a:p>
        </p:txBody>
      </p:sp>
      <p:sp>
        <p:nvSpPr>
          <p:cNvPr id="107523" name="Rectangle 3"/>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US"/>
          </a:p>
        </p:txBody>
      </p:sp>
      <p:sp>
        <p:nvSpPr>
          <p:cNvPr id="22532"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107525"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107526"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n-US"/>
          </a:p>
        </p:txBody>
      </p:sp>
      <p:sp>
        <p:nvSpPr>
          <p:cNvPr id="107527"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2ED395A5-990A-4F0B-87CA-946F90EC18A9}" type="slidenum">
              <a:rPr lang="en-US"/>
              <a:pPr>
                <a:defRPr/>
              </a:pPr>
              <a:t>‹#›</a:t>
            </a:fld>
            <a:endParaRPr lang="en-US"/>
          </a:p>
        </p:txBody>
      </p:sp>
    </p:spTree>
    <p:extLst>
      <p:ext uri="{BB962C8B-B14F-4D97-AF65-F5344CB8AC3E}">
        <p14:creationId xmlns:p14="http://schemas.microsoft.com/office/powerpoint/2010/main" xmlns="" val="294494633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p:spPr>
        <p:txBody>
          <a:bodyPr/>
          <a:lstStyle/>
          <a:p>
            <a:fld id="{B6E47437-485A-4A48-AE6C-221C6055C69D}" type="slidenum">
              <a:rPr lang="en-US" smtClean="0"/>
              <a:pPr/>
              <a:t>1</a:t>
            </a:fld>
            <a:endParaRPr lang="en-US" smtClean="0"/>
          </a:p>
        </p:txBody>
      </p:sp>
      <p:sp>
        <p:nvSpPr>
          <p:cNvPr id="23555" name="Rectangle 2"/>
          <p:cNvSpPr>
            <a:spLocks noGrp="1" noRot="1" noChangeAspect="1" noChangeArrowheads="1" noTextEdit="1"/>
          </p:cNvSpPr>
          <p:nvPr>
            <p:ph type="sldImg"/>
          </p:nvPr>
        </p:nvSpPr>
        <p:spPr>
          <a:xfrm>
            <a:off x="1152525" y="692150"/>
            <a:ext cx="4554538" cy="3416300"/>
          </a:xfrm>
          <a:solidFill>
            <a:srgbClr val="FFFFFF"/>
          </a:solidFill>
          <a:ln/>
        </p:spPr>
      </p:sp>
      <p:sp>
        <p:nvSpPr>
          <p:cNvPr id="23556" name="Rectangle 3"/>
          <p:cNvSpPr>
            <a:spLocks noGrp="1" noChangeArrowheads="1"/>
          </p:cNvSpPr>
          <p:nvPr>
            <p:ph type="body" idx="1"/>
          </p:nvPr>
        </p:nvSpPr>
        <p:spPr>
          <a:xfrm>
            <a:off x="914400" y="4343400"/>
            <a:ext cx="5027613" cy="4113213"/>
          </a:xfrm>
          <a:solidFill>
            <a:srgbClr val="FFFFFF"/>
          </a:solidFill>
          <a:ln>
            <a:solidFill>
              <a:srgbClr val="000000"/>
            </a:solidFill>
          </a:ln>
        </p:spPr>
        <p:txBody>
          <a:bodyPr/>
          <a:lstStyle/>
          <a:p>
            <a:pPr eaLnBrk="1" hangingPunct="1"/>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ALL</a:t>
            </a:r>
            <a:r>
              <a:rPr lang="en-US" baseline="0" dirty="0" smtClean="0"/>
              <a:t> HAT took 8 years </a:t>
            </a:r>
            <a:endParaRPr lang="en-US" dirty="0"/>
          </a:p>
        </p:txBody>
      </p:sp>
      <p:sp>
        <p:nvSpPr>
          <p:cNvPr id="4" name="Slide Number Placeholder 3"/>
          <p:cNvSpPr>
            <a:spLocks noGrp="1"/>
          </p:cNvSpPr>
          <p:nvPr>
            <p:ph type="sldNum" sz="quarter" idx="10"/>
          </p:nvPr>
        </p:nvSpPr>
        <p:spPr/>
        <p:txBody>
          <a:bodyPr/>
          <a:lstStyle/>
          <a:p>
            <a:pPr>
              <a:defRPr/>
            </a:pPr>
            <a:fld id="{2ED395A5-990A-4F0B-87CA-946F90EC18A9}" type="slidenum">
              <a:rPr lang="en-US" smtClean="0"/>
              <a:pPr>
                <a:defRPr/>
              </a:pPr>
              <a:t>10</a:t>
            </a:fld>
            <a:endParaRPr lang="en-US"/>
          </a:p>
        </p:txBody>
      </p:sp>
    </p:spTree>
    <p:extLst>
      <p:ext uri="{BB962C8B-B14F-4D97-AF65-F5344CB8AC3E}">
        <p14:creationId xmlns:p14="http://schemas.microsoft.com/office/powerpoint/2010/main" xmlns="" val="412107243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ALL</a:t>
            </a:r>
            <a:r>
              <a:rPr lang="en-US" baseline="0" dirty="0" smtClean="0"/>
              <a:t> HAT took 8 years </a:t>
            </a:r>
            <a:endParaRPr lang="en-US" dirty="0"/>
          </a:p>
        </p:txBody>
      </p:sp>
      <p:sp>
        <p:nvSpPr>
          <p:cNvPr id="4" name="Slide Number Placeholder 3"/>
          <p:cNvSpPr>
            <a:spLocks noGrp="1"/>
          </p:cNvSpPr>
          <p:nvPr>
            <p:ph type="sldNum" sz="quarter" idx="10"/>
          </p:nvPr>
        </p:nvSpPr>
        <p:spPr/>
        <p:txBody>
          <a:bodyPr/>
          <a:lstStyle/>
          <a:p>
            <a:pPr>
              <a:defRPr/>
            </a:pPr>
            <a:fld id="{2ED395A5-990A-4F0B-87CA-946F90EC18A9}" type="slidenum">
              <a:rPr lang="en-US" smtClean="0"/>
              <a:pPr>
                <a:defRPr/>
              </a:pPr>
              <a:t>12</a:t>
            </a:fld>
            <a:endParaRPr lang="en-US"/>
          </a:p>
        </p:txBody>
      </p:sp>
    </p:spTree>
    <p:extLst>
      <p:ext uri="{BB962C8B-B14F-4D97-AF65-F5344CB8AC3E}">
        <p14:creationId xmlns:p14="http://schemas.microsoft.com/office/powerpoint/2010/main" xmlns="" val="412107243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ALL</a:t>
            </a:r>
            <a:r>
              <a:rPr lang="en-US" baseline="0" dirty="0" smtClean="0"/>
              <a:t> HAT took 8 years </a:t>
            </a:r>
            <a:endParaRPr lang="en-US" dirty="0"/>
          </a:p>
        </p:txBody>
      </p:sp>
      <p:sp>
        <p:nvSpPr>
          <p:cNvPr id="4" name="Slide Number Placeholder 3"/>
          <p:cNvSpPr>
            <a:spLocks noGrp="1"/>
          </p:cNvSpPr>
          <p:nvPr>
            <p:ph type="sldNum" sz="quarter" idx="10"/>
          </p:nvPr>
        </p:nvSpPr>
        <p:spPr/>
        <p:txBody>
          <a:bodyPr/>
          <a:lstStyle/>
          <a:p>
            <a:pPr>
              <a:defRPr/>
            </a:pPr>
            <a:fld id="{2ED395A5-990A-4F0B-87CA-946F90EC18A9}" type="slidenum">
              <a:rPr lang="en-US" smtClean="0"/>
              <a:pPr>
                <a:defRPr/>
              </a:pPr>
              <a:t>13</a:t>
            </a:fld>
            <a:endParaRPr lang="en-US"/>
          </a:p>
        </p:txBody>
      </p:sp>
    </p:spTree>
    <p:extLst>
      <p:ext uri="{BB962C8B-B14F-4D97-AF65-F5344CB8AC3E}">
        <p14:creationId xmlns:p14="http://schemas.microsoft.com/office/powerpoint/2010/main" xmlns="" val="412107243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6B5CDDAA-0215-4518-B14E-91B3B44A0FF5}"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DDFB8FC9-A6BA-4304-B532-066C09D45988}"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4098B176-5B7A-40CA-BC39-21F9E3136C34}"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chartAndTx">
  <p:cSld name="Title, Chart and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Chart Placeholder 2"/>
          <p:cNvSpPr>
            <a:spLocks noGrp="1"/>
          </p:cNvSpPr>
          <p:nvPr>
            <p:ph type="chart" sz="half" idx="1"/>
          </p:nvPr>
        </p:nvSpPr>
        <p:spPr>
          <a:xfrm>
            <a:off x="457200" y="1600200"/>
            <a:ext cx="4038600" cy="4525963"/>
          </a:xfrm>
        </p:spPr>
        <p:txBody>
          <a:bodyPr/>
          <a:lstStyle/>
          <a:p>
            <a:pPr lvl="0"/>
            <a:endParaRPr lang="en-US" noProof="0" smtClean="0"/>
          </a:p>
        </p:txBody>
      </p:sp>
      <p:sp>
        <p:nvSpPr>
          <p:cNvPr id="4" name="Text Placeholder 3"/>
          <p:cNvSpPr>
            <a:spLocks noGrp="1"/>
          </p:cNvSpPr>
          <p:nvPr>
            <p:ph type="body" sz="half" idx="2"/>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fld id="{4EF67EAD-E443-460E-AAB9-355FE3FEE6C0}" type="slidenum">
              <a:rPr lang="en-US"/>
              <a:pPr/>
              <a:t>‹#›</a:t>
            </a:fld>
            <a:endParaRPr lang="en-US"/>
          </a:p>
        </p:txBody>
      </p:sp>
    </p:spTree>
    <p:extLst>
      <p:ext uri="{BB962C8B-B14F-4D97-AF65-F5344CB8AC3E}">
        <p14:creationId xmlns:p14="http://schemas.microsoft.com/office/powerpoint/2010/main" xmlns="" val="8069483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6E7E1802-7660-4543-A7A3-1AEB81B21B20}"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B09E0AA2-1C19-4D83-907E-84ECC83882EB}"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DD0EC0F7-FC84-4242-8451-B6DF8C09D78B}"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357AA4E8-4AF7-4992-A89A-08E4A0E1F597}"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C23D3180-378B-406D-802E-F6FF53B2FE3E}"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8A8E1A4E-B680-4806-9A6C-A2F5BE703F0D}"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DD2D3A33-A055-4262-B02C-70FD7DF056A2}"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0B6571C0-EDD7-4973-AAB7-8C0CCF21AD26}"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4099"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a:defRPr/>
            </a:pPr>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a:defRPr/>
            </a:pPr>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E05847A4-CB8D-422C-85FB-364C366F789B}"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ctrTitle"/>
          </p:nvPr>
        </p:nvSpPr>
        <p:spPr>
          <a:xfrm>
            <a:off x="381000" y="533400"/>
            <a:ext cx="8102600" cy="2228850"/>
          </a:xfrm>
        </p:spPr>
        <p:txBody>
          <a:bodyPr/>
          <a:lstStyle/>
          <a:p>
            <a:pPr eaLnBrk="1" hangingPunct="1">
              <a:lnSpc>
                <a:spcPct val="110000"/>
              </a:lnSpc>
            </a:pPr>
            <a:r>
              <a:rPr lang="en-US" sz="2800" b="1" dirty="0" smtClean="0"/>
              <a:t>Use of Marginal Structural Models in a Comparative Effectiveness Study of Intravenous </a:t>
            </a:r>
            <a:r>
              <a:rPr lang="en-US" sz="2800" b="1" dirty="0"/>
              <a:t>Iron Formulations in End-Stage Renal Disease</a:t>
            </a:r>
            <a:r>
              <a:rPr lang="en-US" sz="2800" dirty="0"/>
              <a:t> </a:t>
            </a:r>
            <a:endParaRPr lang="en-US" dirty="0" smtClean="0"/>
          </a:p>
        </p:txBody>
      </p:sp>
      <p:sp>
        <p:nvSpPr>
          <p:cNvPr id="5123" name="Rectangle 3"/>
          <p:cNvSpPr>
            <a:spLocks noGrp="1" noChangeArrowheads="1"/>
          </p:cNvSpPr>
          <p:nvPr>
            <p:ph type="subTitle" idx="1"/>
          </p:nvPr>
        </p:nvSpPr>
        <p:spPr>
          <a:xfrm>
            <a:off x="914400" y="2819400"/>
            <a:ext cx="7543800" cy="2317750"/>
          </a:xfrm>
        </p:spPr>
        <p:txBody>
          <a:bodyPr/>
          <a:lstStyle/>
          <a:p>
            <a:pPr eaLnBrk="1" hangingPunct="1">
              <a:lnSpc>
                <a:spcPct val="120000"/>
              </a:lnSpc>
            </a:pPr>
            <a:r>
              <a:rPr lang="en-US" sz="2000" b="1" dirty="0" smtClean="0">
                <a:solidFill>
                  <a:schemeClr val="tx1"/>
                </a:solidFill>
              </a:rPr>
              <a:t>M. Alan </a:t>
            </a:r>
            <a:r>
              <a:rPr lang="en-US" sz="2000" b="1" dirty="0" err="1" smtClean="0">
                <a:solidFill>
                  <a:schemeClr val="tx1"/>
                </a:solidFill>
              </a:rPr>
              <a:t>Brookhart</a:t>
            </a:r>
            <a:r>
              <a:rPr lang="en-US" sz="2000" b="1" dirty="0" smtClean="0">
                <a:solidFill>
                  <a:schemeClr val="tx1"/>
                </a:solidFill>
              </a:rPr>
              <a:t>, Ph.D.</a:t>
            </a:r>
          </a:p>
          <a:p>
            <a:pPr eaLnBrk="1" hangingPunct="1"/>
            <a:r>
              <a:rPr lang="en-US" sz="2000" dirty="0" smtClean="0">
                <a:solidFill>
                  <a:schemeClr val="tx1"/>
                </a:solidFill>
              </a:rPr>
              <a:t>Department of Epidemiology,</a:t>
            </a:r>
          </a:p>
          <a:p>
            <a:pPr eaLnBrk="1" hangingPunct="1"/>
            <a:r>
              <a:rPr lang="en-US" sz="2000" dirty="0" smtClean="0">
                <a:solidFill>
                  <a:schemeClr val="tx1"/>
                </a:solidFill>
              </a:rPr>
              <a:t>UNC </a:t>
            </a:r>
            <a:r>
              <a:rPr lang="en-US" sz="2000" dirty="0" err="1" smtClean="0">
                <a:solidFill>
                  <a:schemeClr val="tx1"/>
                </a:solidFill>
              </a:rPr>
              <a:t>Gillings</a:t>
            </a:r>
            <a:r>
              <a:rPr lang="en-US" sz="2000" dirty="0" smtClean="0">
                <a:solidFill>
                  <a:schemeClr val="tx1"/>
                </a:solidFill>
              </a:rPr>
              <a:t> School of Global Public Health</a:t>
            </a:r>
          </a:p>
          <a:p>
            <a:pPr eaLnBrk="1" hangingPunct="1"/>
            <a:r>
              <a:rPr lang="en-US" sz="2000" dirty="0" smtClean="0">
                <a:solidFill>
                  <a:schemeClr val="tx1"/>
                </a:solidFill>
              </a:rPr>
              <a:t> University of North Carolina at Chapel Hill</a:t>
            </a:r>
          </a:p>
        </p:txBody>
      </p:sp>
      <p:pic>
        <p:nvPicPr>
          <p:cNvPr id="5124" name="Picture 4" descr="University of North Carolina Chapel Hill"/>
          <p:cNvPicPr>
            <a:picLocks noChangeAspect="1" noChangeArrowheads="1"/>
          </p:cNvPicPr>
          <p:nvPr/>
        </p:nvPicPr>
        <p:blipFill>
          <a:blip r:embed="rId3" cstate="print"/>
          <a:srcRect/>
          <a:stretch>
            <a:fillRect/>
          </a:stretch>
        </p:blipFill>
        <p:spPr bwMode="auto">
          <a:xfrm>
            <a:off x="762000" y="5181600"/>
            <a:ext cx="1209675" cy="1190625"/>
          </a:xfrm>
          <a:prstGeom prst="rect">
            <a:avLst/>
          </a:prstGeom>
          <a:noFill/>
          <a:ln w="9525">
            <a:noFill/>
            <a:miter lim="800000"/>
            <a:headEnd/>
            <a:tailEnd/>
          </a:ln>
        </p:spPr>
      </p:pic>
      <p:pic>
        <p:nvPicPr>
          <p:cNvPr id="5125" name="Picture 5" descr="UNC Gillings School of Global Public Health logo"/>
          <p:cNvPicPr>
            <a:picLocks noChangeAspect="1" noChangeArrowheads="1"/>
          </p:cNvPicPr>
          <p:nvPr/>
        </p:nvPicPr>
        <p:blipFill>
          <a:blip r:embed="rId4" cstate="print"/>
          <a:srcRect/>
          <a:stretch>
            <a:fillRect/>
          </a:stretch>
        </p:blipFill>
        <p:spPr bwMode="auto">
          <a:xfrm>
            <a:off x="5638800" y="5410200"/>
            <a:ext cx="2743200" cy="706438"/>
          </a:xfrm>
          <a:prstGeom prst="rect">
            <a:avLst/>
          </a:prstGeom>
          <a:noFill/>
          <a:ln w="9525">
            <a:noFill/>
            <a:miter lim="800000"/>
            <a:headEnd/>
            <a:tailEnd/>
          </a:ln>
        </p:spPr>
      </p:pic>
    </p:spTree>
    <p:extLst>
      <p:ext uri="{BB962C8B-B14F-4D97-AF65-F5344CB8AC3E}">
        <p14:creationId xmlns:p14="http://schemas.microsoft.com/office/powerpoint/2010/main" xmlns="" val="182133543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b="1" dirty="0" smtClean="0"/>
              <a:t>Potential Benefits and Risks Associated </a:t>
            </a:r>
            <a:br>
              <a:rPr lang="en-US" sz="2800" b="1" dirty="0" smtClean="0"/>
            </a:br>
            <a:r>
              <a:rPr lang="en-US" sz="2800" b="1" dirty="0" smtClean="0"/>
              <a:t>with IV Iron Use</a:t>
            </a:r>
            <a:endParaRPr lang="en-US" sz="2800" b="1" dirty="0"/>
          </a:p>
        </p:txBody>
      </p:sp>
      <p:sp>
        <p:nvSpPr>
          <p:cNvPr id="3" name="Content Placeholder 2"/>
          <p:cNvSpPr>
            <a:spLocks noGrp="1"/>
          </p:cNvSpPr>
          <p:nvPr>
            <p:ph idx="1"/>
          </p:nvPr>
        </p:nvSpPr>
        <p:spPr/>
        <p:txBody>
          <a:bodyPr/>
          <a:lstStyle/>
          <a:p>
            <a:r>
              <a:rPr lang="en-US" sz="2800" dirty="0" smtClean="0"/>
              <a:t>Aggressive use of iron may safely treat anemia, reduce need for EPO (DRIVE study)</a:t>
            </a:r>
          </a:p>
          <a:p>
            <a:r>
              <a:rPr lang="en-US" sz="2800" dirty="0" smtClean="0"/>
              <a:t>But may increase risk of iron overload, infections or other adverse outcomes</a:t>
            </a:r>
          </a:p>
        </p:txBody>
      </p:sp>
    </p:spTree>
    <p:extLst>
      <p:ext uri="{BB962C8B-B14F-4D97-AF65-F5344CB8AC3E}">
        <p14:creationId xmlns:p14="http://schemas.microsoft.com/office/powerpoint/2010/main" xmlns="" val="374148248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Rectangle 1027"/>
          <p:cNvSpPr>
            <a:spLocks noGrp="1" noChangeArrowheads="1"/>
          </p:cNvSpPr>
          <p:nvPr>
            <p:ph type="title"/>
          </p:nvPr>
        </p:nvSpPr>
        <p:spPr/>
        <p:txBody>
          <a:bodyPr/>
          <a:lstStyle/>
          <a:p>
            <a:pPr eaLnBrk="1" hangingPunct="1"/>
            <a:r>
              <a:rPr lang="en-US" sz="2800" b="1" dirty="0" smtClean="0"/>
              <a:t>Comparative Effectiveness of Intravenous Iron in End-Stage Renal Disease</a:t>
            </a:r>
          </a:p>
        </p:txBody>
      </p:sp>
      <p:sp>
        <p:nvSpPr>
          <p:cNvPr id="2" name="Content Placeholder 1"/>
          <p:cNvSpPr>
            <a:spLocks noGrp="1"/>
          </p:cNvSpPr>
          <p:nvPr>
            <p:ph idx="1"/>
          </p:nvPr>
        </p:nvSpPr>
        <p:spPr/>
        <p:txBody>
          <a:bodyPr/>
          <a:lstStyle/>
          <a:p>
            <a:pPr lvl="0">
              <a:lnSpc>
                <a:spcPct val="90000"/>
              </a:lnSpc>
              <a:defRPr/>
            </a:pPr>
            <a:r>
              <a:rPr lang="en-US" sz="2200" dirty="0"/>
              <a:t>3-year project funded through AHRQ</a:t>
            </a:r>
          </a:p>
          <a:p>
            <a:pPr lvl="0">
              <a:lnSpc>
                <a:spcPct val="90000"/>
              </a:lnSpc>
              <a:defRPr/>
            </a:pPr>
            <a:r>
              <a:rPr lang="en-US" sz="2200" dirty="0"/>
              <a:t>Co-investigators:</a:t>
            </a:r>
          </a:p>
          <a:p>
            <a:pPr marL="800100" lvl="1" indent="-342900">
              <a:lnSpc>
                <a:spcPct val="90000"/>
              </a:lnSpc>
              <a:buFontTx/>
              <a:buChar char="•"/>
              <a:defRPr/>
            </a:pPr>
            <a:r>
              <a:rPr lang="en-US" sz="2200" dirty="0" err="1"/>
              <a:t>Abhi</a:t>
            </a:r>
            <a:r>
              <a:rPr lang="en-US" sz="2200" dirty="0"/>
              <a:t> </a:t>
            </a:r>
            <a:r>
              <a:rPr lang="en-US" sz="2200" dirty="0" err="1"/>
              <a:t>Kshirsagar</a:t>
            </a:r>
            <a:r>
              <a:rPr lang="en-US" sz="2200" dirty="0"/>
              <a:t>, MD – UNC Kidney Center</a:t>
            </a:r>
          </a:p>
          <a:p>
            <a:pPr marL="800100" lvl="1" indent="-342900">
              <a:lnSpc>
                <a:spcPct val="90000"/>
              </a:lnSpc>
              <a:buFontTx/>
              <a:buChar char="•"/>
              <a:defRPr/>
            </a:pPr>
            <a:r>
              <a:rPr lang="en-US" sz="2200" dirty="0"/>
              <a:t>Steve Cole, PhD – UNC Epidemiology</a:t>
            </a:r>
          </a:p>
          <a:p>
            <a:pPr marL="800100" lvl="1" indent="-342900">
              <a:lnSpc>
                <a:spcPct val="90000"/>
              </a:lnSpc>
              <a:buFontTx/>
              <a:buChar char="•"/>
              <a:defRPr/>
            </a:pPr>
            <a:r>
              <a:rPr lang="en-US" sz="2200" dirty="0" err="1"/>
              <a:t>Til</a:t>
            </a:r>
            <a:r>
              <a:rPr lang="en-US" sz="2200" dirty="0"/>
              <a:t> </a:t>
            </a:r>
            <a:r>
              <a:rPr lang="en-US" sz="2200" dirty="0" err="1"/>
              <a:t>Sturmer</a:t>
            </a:r>
            <a:r>
              <a:rPr lang="en-US" sz="2200" dirty="0"/>
              <a:t>, MD  – UNC Epidemiology</a:t>
            </a:r>
          </a:p>
          <a:p>
            <a:pPr marL="800100" lvl="1" indent="-342900">
              <a:lnSpc>
                <a:spcPct val="90000"/>
              </a:lnSpc>
              <a:buFontTx/>
              <a:buChar char="•"/>
              <a:defRPr/>
            </a:pPr>
            <a:r>
              <a:rPr lang="en-US" sz="2200" dirty="0"/>
              <a:t>Wolfgang </a:t>
            </a:r>
            <a:r>
              <a:rPr lang="en-US" sz="2200" dirty="0" err="1"/>
              <a:t>Winkelmayer</a:t>
            </a:r>
            <a:r>
              <a:rPr lang="en-US" sz="2200" dirty="0"/>
              <a:t>, MD — Stanford Medicine</a:t>
            </a:r>
          </a:p>
          <a:p>
            <a:endParaRPr lang="en-US" dirty="0"/>
          </a:p>
        </p:txBody>
      </p:sp>
    </p:spTree>
    <p:extLst>
      <p:ext uri="{BB962C8B-B14F-4D97-AF65-F5344CB8AC3E}">
        <p14:creationId xmlns:p14="http://schemas.microsoft.com/office/powerpoint/2010/main" xmlns="" val="165095378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b="1" dirty="0" smtClean="0"/>
              <a:t>Evidence Gap 1: Investigate the CER of different iron formulations</a:t>
            </a:r>
            <a:endParaRPr lang="en-US" sz="2800" b="1" dirty="0"/>
          </a:p>
        </p:txBody>
      </p:sp>
      <p:sp>
        <p:nvSpPr>
          <p:cNvPr id="3" name="Content Placeholder 2"/>
          <p:cNvSpPr>
            <a:spLocks noGrp="1"/>
          </p:cNvSpPr>
          <p:nvPr>
            <p:ph idx="1"/>
          </p:nvPr>
        </p:nvSpPr>
        <p:spPr/>
        <p:txBody>
          <a:bodyPr/>
          <a:lstStyle/>
          <a:p>
            <a:r>
              <a:rPr lang="en-US" sz="2800" dirty="0"/>
              <a:t>Two formulations</a:t>
            </a:r>
            <a:r>
              <a:rPr lang="en-US" sz="2800" dirty="0" smtClean="0"/>
              <a:t> in widespread use</a:t>
            </a:r>
          </a:p>
          <a:p>
            <a:pPr lvl="1"/>
            <a:r>
              <a:rPr lang="en-US" dirty="0"/>
              <a:t>Ferric </a:t>
            </a:r>
            <a:r>
              <a:rPr lang="en-US" dirty="0" err="1"/>
              <a:t>gluconate</a:t>
            </a:r>
            <a:endParaRPr lang="en-US" dirty="0"/>
          </a:p>
          <a:p>
            <a:pPr lvl="1"/>
            <a:r>
              <a:rPr lang="en-US" dirty="0"/>
              <a:t>Iron sucrose</a:t>
            </a:r>
          </a:p>
          <a:p>
            <a:r>
              <a:rPr lang="en-US" sz="2800" dirty="0"/>
              <a:t>Different pharmacologically</a:t>
            </a:r>
          </a:p>
          <a:p>
            <a:r>
              <a:rPr lang="en-US" sz="2800" dirty="0"/>
              <a:t>Little data on comparative effectiveness</a:t>
            </a:r>
          </a:p>
        </p:txBody>
      </p:sp>
    </p:spTree>
    <p:extLst>
      <p:ext uri="{BB962C8B-B14F-4D97-AF65-F5344CB8AC3E}">
        <p14:creationId xmlns:p14="http://schemas.microsoft.com/office/powerpoint/2010/main" xmlns="" val="235816066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b="1" dirty="0" smtClean="0"/>
              <a:t>Evidence Gap 2: Investigate the CER of iron dosing approaches</a:t>
            </a:r>
            <a:endParaRPr lang="en-US" sz="2800" b="1" dirty="0"/>
          </a:p>
        </p:txBody>
      </p:sp>
      <p:sp>
        <p:nvSpPr>
          <p:cNvPr id="3" name="Content Placeholder 2"/>
          <p:cNvSpPr>
            <a:spLocks noGrp="1"/>
          </p:cNvSpPr>
          <p:nvPr>
            <p:ph idx="1"/>
          </p:nvPr>
        </p:nvSpPr>
        <p:spPr/>
        <p:txBody>
          <a:bodyPr/>
          <a:lstStyle/>
          <a:p>
            <a:r>
              <a:rPr lang="en-US" sz="2800" dirty="0" smtClean="0"/>
              <a:t>Iron status measured with monthly labs</a:t>
            </a:r>
          </a:p>
          <a:p>
            <a:pPr lvl="1"/>
            <a:r>
              <a:rPr lang="en-US" sz="2400" dirty="0" smtClean="0"/>
              <a:t>Transferrin saturation</a:t>
            </a:r>
          </a:p>
          <a:p>
            <a:pPr lvl="1"/>
            <a:r>
              <a:rPr lang="en-US" sz="2400" dirty="0" smtClean="0"/>
              <a:t>Ferritin</a:t>
            </a:r>
          </a:p>
          <a:p>
            <a:r>
              <a:rPr lang="en-US" sz="2800" dirty="0" smtClean="0"/>
              <a:t>When should iron be administered?</a:t>
            </a:r>
          </a:p>
          <a:p>
            <a:r>
              <a:rPr lang="en-US" sz="2800" dirty="0" smtClean="0"/>
              <a:t>How should it be administered?</a:t>
            </a:r>
          </a:p>
          <a:p>
            <a:pPr lvl="1"/>
            <a:r>
              <a:rPr lang="en-US" sz="2400" dirty="0" smtClean="0"/>
              <a:t>Maintenance dosing versus bolus</a:t>
            </a:r>
            <a:r>
              <a:rPr lang="en-US" sz="2400" dirty="0"/>
              <a:t> </a:t>
            </a:r>
            <a:r>
              <a:rPr lang="en-US" sz="2400" dirty="0" smtClean="0"/>
              <a:t>dosing</a:t>
            </a:r>
          </a:p>
          <a:p>
            <a:r>
              <a:rPr lang="en-US" sz="2800" dirty="0" smtClean="0"/>
              <a:t>How much should be administered?</a:t>
            </a:r>
          </a:p>
        </p:txBody>
      </p:sp>
    </p:spTree>
    <p:extLst>
      <p:ext uri="{BB962C8B-B14F-4D97-AF65-F5344CB8AC3E}">
        <p14:creationId xmlns:p14="http://schemas.microsoft.com/office/powerpoint/2010/main" xmlns="" val="408243547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Rectangle 1027"/>
          <p:cNvSpPr>
            <a:spLocks noGrp="1" noChangeArrowheads="1"/>
          </p:cNvSpPr>
          <p:nvPr>
            <p:ph type="title"/>
          </p:nvPr>
        </p:nvSpPr>
        <p:spPr/>
        <p:txBody>
          <a:bodyPr/>
          <a:lstStyle/>
          <a:p>
            <a:pPr eaLnBrk="1" hangingPunct="1"/>
            <a:r>
              <a:rPr lang="en-US" sz="2800" b="1" dirty="0" smtClean="0"/>
              <a:t>DaVita Data</a:t>
            </a:r>
          </a:p>
        </p:txBody>
      </p:sp>
      <p:sp>
        <p:nvSpPr>
          <p:cNvPr id="2" name="Content Placeholder 1"/>
          <p:cNvSpPr>
            <a:spLocks noGrp="1"/>
          </p:cNvSpPr>
          <p:nvPr>
            <p:ph idx="1"/>
          </p:nvPr>
        </p:nvSpPr>
        <p:spPr/>
        <p:txBody>
          <a:bodyPr/>
          <a:lstStyle/>
          <a:p>
            <a:pPr eaLnBrk="1" hangingPunct="1">
              <a:spcBef>
                <a:spcPct val="50000"/>
              </a:spcBef>
            </a:pPr>
            <a:r>
              <a:rPr lang="en-US" sz="2800" dirty="0"/>
              <a:t>Large dialysis provider in the US</a:t>
            </a:r>
          </a:p>
          <a:p>
            <a:pPr eaLnBrk="1" hangingPunct="1">
              <a:spcBef>
                <a:spcPct val="50000"/>
              </a:spcBef>
            </a:pPr>
            <a:r>
              <a:rPr lang="en-US" sz="2800" dirty="0"/>
              <a:t>1,500 units and 150,000 patients</a:t>
            </a:r>
          </a:p>
          <a:p>
            <a:pPr eaLnBrk="1" hangingPunct="1">
              <a:spcBef>
                <a:spcPct val="50000"/>
              </a:spcBef>
            </a:pPr>
            <a:r>
              <a:rPr lang="en-US" sz="2800" dirty="0"/>
              <a:t>Data from 2004-2009 on 250,000 patients</a:t>
            </a:r>
          </a:p>
          <a:p>
            <a:pPr lvl="1" eaLnBrk="1" hangingPunct="1">
              <a:spcBef>
                <a:spcPct val="50000"/>
              </a:spcBef>
            </a:pPr>
            <a:r>
              <a:rPr lang="en-US" dirty="0"/>
              <a:t>Labs every 2 weeks to month</a:t>
            </a:r>
          </a:p>
          <a:p>
            <a:pPr lvl="1" eaLnBrk="1" hangingPunct="1">
              <a:spcBef>
                <a:spcPct val="50000"/>
              </a:spcBef>
            </a:pPr>
            <a:r>
              <a:rPr lang="en-US" dirty="0"/>
              <a:t>Individual treatment</a:t>
            </a:r>
          </a:p>
          <a:p>
            <a:pPr lvl="1" eaLnBrk="1" hangingPunct="1">
              <a:spcBef>
                <a:spcPct val="50000"/>
              </a:spcBef>
            </a:pPr>
            <a:r>
              <a:rPr lang="en-US" dirty="0"/>
              <a:t>Clinical data: BP, BMI, vascular access in </a:t>
            </a:r>
            <a:r>
              <a:rPr lang="en-US" dirty="0" smtClean="0"/>
              <a:t>use</a:t>
            </a:r>
            <a:endParaRPr lang="en-US" dirty="0"/>
          </a:p>
        </p:txBody>
      </p:sp>
    </p:spTree>
    <p:extLst>
      <p:ext uri="{BB962C8B-B14F-4D97-AF65-F5344CB8AC3E}">
        <p14:creationId xmlns:p14="http://schemas.microsoft.com/office/powerpoint/2010/main" xmlns="" val="100667957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Rectangle 1027"/>
          <p:cNvSpPr>
            <a:spLocks noGrp="1" noChangeArrowheads="1"/>
          </p:cNvSpPr>
          <p:nvPr>
            <p:ph type="title"/>
          </p:nvPr>
        </p:nvSpPr>
        <p:spPr/>
        <p:txBody>
          <a:bodyPr/>
          <a:lstStyle/>
          <a:p>
            <a:pPr eaLnBrk="1" hangingPunct="1"/>
            <a:r>
              <a:rPr lang="en-US" sz="2800" b="1" dirty="0" smtClean="0"/>
              <a:t>Renal Research Institute Data</a:t>
            </a:r>
          </a:p>
        </p:txBody>
      </p:sp>
      <p:sp>
        <p:nvSpPr>
          <p:cNvPr id="2" name="Content Placeholder 1"/>
          <p:cNvSpPr>
            <a:spLocks noGrp="1"/>
          </p:cNvSpPr>
          <p:nvPr>
            <p:ph idx="1"/>
          </p:nvPr>
        </p:nvSpPr>
        <p:spPr/>
        <p:txBody>
          <a:bodyPr/>
          <a:lstStyle/>
          <a:p>
            <a:pPr eaLnBrk="1" hangingPunct="1">
              <a:spcBef>
                <a:spcPct val="50000"/>
              </a:spcBef>
            </a:pPr>
            <a:r>
              <a:rPr lang="en-US" dirty="0"/>
              <a:t>Small chain of dialysis providers associated with academic medical centers in the US</a:t>
            </a:r>
          </a:p>
          <a:p>
            <a:pPr eaLnBrk="1" hangingPunct="1">
              <a:spcBef>
                <a:spcPct val="50000"/>
              </a:spcBef>
            </a:pPr>
            <a:r>
              <a:rPr lang="en-US" dirty="0"/>
              <a:t>15,000 prevalent patients</a:t>
            </a:r>
          </a:p>
          <a:p>
            <a:pPr eaLnBrk="1" hangingPunct="1">
              <a:spcBef>
                <a:spcPct val="50000"/>
              </a:spcBef>
            </a:pPr>
            <a:r>
              <a:rPr lang="en-US" dirty="0"/>
              <a:t>Similar clinical data to DaVita</a:t>
            </a:r>
          </a:p>
          <a:p>
            <a:pPr eaLnBrk="1" hangingPunct="1">
              <a:spcBef>
                <a:spcPct val="50000"/>
              </a:spcBef>
            </a:pPr>
            <a:r>
              <a:rPr lang="en-US" dirty="0"/>
              <a:t>Quality of life (SF-36), recorded every three weeks</a:t>
            </a:r>
          </a:p>
          <a:p>
            <a:pPr eaLnBrk="1" hangingPunct="1">
              <a:spcBef>
                <a:spcPct val="50000"/>
              </a:spcBef>
            </a:pPr>
            <a:r>
              <a:rPr lang="en-US" dirty="0"/>
              <a:t>Additional labs: C-reactive </a:t>
            </a:r>
            <a:r>
              <a:rPr lang="en-US" dirty="0" smtClean="0"/>
              <a:t>protein</a:t>
            </a:r>
            <a:endParaRPr lang="en-US" dirty="0"/>
          </a:p>
        </p:txBody>
      </p:sp>
    </p:spTree>
    <p:extLst>
      <p:ext uri="{BB962C8B-B14F-4D97-AF65-F5344CB8AC3E}">
        <p14:creationId xmlns:p14="http://schemas.microsoft.com/office/powerpoint/2010/main" xmlns="" val="273440086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Rectangle 1027"/>
          <p:cNvSpPr>
            <a:spLocks noGrp="1" noChangeArrowheads="1"/>
          </p:cNvSpPr>
          <p:nvPr>
            <p:ph type="title"/>
          </p:nvPr>
        </p:nvSpPr>
        <p:spPr/>
        <p:txBody>
          <a:bodyPr/>
          <a:lstStyle/>
          <a:p>
            <a:pPr eaLnBrk="1" hangingPunct="1"/>
            <a:r>
              <a:rPr lang="en-US" sz="2800" b="1" dirty="0" smtClean="0"/>
              <a:t>Medicare Data</a:t>
            </a:r>
          </a:p>
        </p:txBody>
      </p:sp>
      <p:sp>
        <p:nvSpPr>
          <p:cNvPr id="2" name="Content Placeholder 1"/>
          <p:cNvSpPr>
            <a:spLocks noGrp="1"/>
          </p:cNvSpPr>
          <p:nvPr>
            <p:ph idx="1"/>
          </p:nvPr>
        </p:nvSpPr>
        <p:spPr/>
        <p:txBody>
          <a:bodyPr/>
          <a:lstStyle/>
          <a:p>
            <a:pPr eaLnBrk="1" hangingPunct="1">
              <a:spcBef>
                <a:spcPct val="50000"/>
              </a:spcBef>
            </a:pPr>
            <a:r>
              <a:rPr lang="en-US" dirty="0"/>
              <a:t>Hospitalization data</a:t>
            </a:r>
          </a:p>
          <a:p>
            <a:pPr eaLnBrk="1" hangingPunct="1">
              <a:spcBef>
                <a:spcPct val="50000"/>
              </a:spcBef>
            </a:pPr>
            <a:r>
              <a:rPr lang="en-US" dirty="0"/>
              <a:t>Data from physicians, dialysis encounters outside of DaVita</a:t>
            </a:r>
          </a:p>
          <a:p>
            <a:pPr eaLnBrk="1" hangingPunct="1">
              <a:spcBef>
                <a:spcPct val="50000"/>
              </a:spcBef>
            </a:pPr>
            <a:r>
              <a:rPr lang="en-US" dirty="0"/>
              <a:t>Date and cause of death</a:t>
            </a:r>
          </a:p>
          <a:p>
            <a:pPr eaLnBrk="1" hangingPunct="1">
              <a:spcBef>
                <a:spcPct val="50000"/>
              </a:spcBef>
            </a:pPr>
            <a:r>
              <a:rPr lang="en-US" dirty="0"/>
              <a:t>Transplant information</a:t>
            </a:r>
          </a:p>
          <a:p>
            <a:pPr eaLnBrk="1" hangingPunct="1">
              <a:spcBef>
                <a:spcPct val="50000"/>
              </a:spcBef>
            </a:pPr>
            <a:r>
              <a:rPr lang="en-US" dirty="0"/>
              <a:t>Linked with DaVita and RRI </a:t>
            </a:r>
            <a:r>
              <a:rPr lang="en-US" dirty="0" smtClean="0"/>
              <a:t>data</a:t>
            </a:r>
            <a:endParaRPr lang="en-US" dirty="0"/>
          </a:p>
        </p:txBody>
      </p:sp>
    </p:spTree>
    <p:extLst>
      <p:ext uri="{BB962C8B-B14F-4D97-AF65-F5344CB8AC3E}">
        <p14:creationId xmlns:p14="http://schemas.microsoft.com/office/powerpoint/2010/main" xmlns="" val="275973304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Rectangle 1027"/>
          <p:cNvSpPr>
            <a:spLocks noGrp="1" noChangeArrowheads="1"/>
          </p:cNvSpPr>
          <p:nvPr>
            <p:ph type="title"/>
          </p:nvPr>
        </p:nvSpPr>
        <p:spPr/>
        <p:txBody>
          <a:bodyPr/>
          <a:lstStyle/>
          <a:p>
            <a:pPr eaLnBrk="1" hangingPunct="1"/>
            <a:r>
              <a:rPr lang="en-US" sz="2800" b="1" dirty="0" smtClean="0"/>
              <a:t>Outcomes</a:t>
            </a:r>
          </a:p>
        </p:txBody>
      </p:sp>
      <p:sp>
        <p:nvSpPr>
          <p:cNvPr id="2" name="Content Placeholder 1"/>
          <p:cNvSpPr>
            <a:spLocks noGrp="1"/>
          </p:cNvSpPr>
          <p:nvPr>
            <p:ph idx="1"/>
          </p:nvPr>
        </p:nvSpPr>
        <p:spPr/>
        <p:txBody>
          <a:bodyPr/>
          <a:lstStyle/>
          <a:p>
            <a:pPr eaLnBrk="1" hangingPunct="1">
              <a:spcBef>
                <a:spcPct val="50000"/>
              </a:spcBef>
            </a:pPr>
            <a:r>
              <a:rPr lang="en-US" sz="2400" dirty="0"/>
              <a:t>Anemia management outcomes</a:t>
            </a:r>
          </a:p>
          <a:p>
            <a:pPr lvl="1" eaLnBrk="1" hangingPunct="1">
              <a:spcBef>
                <a:spcPct val="50000"/>
              </a:spcBef>
            </a:pPr>
            <a:r>
              <a:rPr lang="en-US" sz="2000" dirty="0"/>
              <a:t>Decreased use of ESAs</a:t>
            </a:r>
          </a:p>
          <a:p>
            <a:pPr lvl="1" eaLnBrk="1" hangingPunct="1">
              <a:spcBef>
                <a:spcPct val="50000"/>
              </a:spcBef>
            </a:pPr>
            <a:r>
              <a:rPr lang="en-US" sz="2000" dirty="0"/>
              <a:t>Hemoglobin control</a:t>
            </a:r>
          </a:p>
          <a:p>
            <a:pPr lvl="1" eaLnBrk="1" hangingPunct="1">
              <a:spcBef>
                <a:spcPct val="50000"/>
              </a:spcBef>
            </a:pPr>
            <a:r>
              <a:rPr lang="en-US" sz="2000" dirty="0"/>
              <a:t>Quality of Life</a:t>
            </a:r>
          </a:p>
          <a:p>
            <a:pPr eaLnBrk="1" hangingPunct="1">
              <a:spcBef>
                <a:spcPct val="50000"/>
              </a:spcBef>
            </a:pPr>
            <a:r>
              <a:rPr lang="en-US" sz="2400" dirty="0"/>
              <a:t>Infection</a:t>
            </a:r>
          </a:p>
          <a:p>
            <a:pPr lvl="1" eaLnBrk="1" hangingPunct="1">
              <a:spcBef>
                <a:spcPct val="50000"/>
              </a:spcBef>
            </a:pPr>
            <a:r>
              <a:rPr lang="en-US" sz="2000" dirty="0"/>
              <a:t>Sepsis, vascular access infection, infection-related mortality</a:t>
            </a:r>
          </a:p>
          <a:p>
            <a:pPr eaLnBrk="1" hangingPunct="1">
              <a:spcBef>
                <a:spcPct val="50000"/>
              </a:spcBef>
            </a:pPr>
            <a:r>
              <a:rPr lang="en-US" sz="2400" dirty="0"/>
              <a:t>Cardiovascular</a:t>
            </a:r>
          </a:p>
          <a:p>
            <a:pPr lvl="1" eaLnBrk="1" hangingPunct="1">
              <a:spcBef>
                <a:spcPct val="50000"/>
              </a:spcBef>
            </a:pPr>
            <a:r>
              <a:rPr lang="en-US" sz="2000" dirty="0"/>
              <a:t>AMI, stroke, CV-related mortality</a:t>
            </a:r>
          </a:p>
          <a:p>
            <a:pPr eaLnBrk="1" hangingPunct="1">
              <a:spcBef>
                <a:spcPct val="50000"/>
              </a:spcBef>
            </a:pPr>
            <a:r>
              <a:rPr lang="en-US" sz="2400" dirty="0"/>
              <a:t>Hypersensitivity: Anaphylaxis, drug allergy</a:t>
            </a:r>
          </a:p>
          <a:p>
            <a:pPr eaLnBrk="1" hangingPunct="1">
              <a:spcBef>
                <a:spcPct val="50000"/>
              </a:spcBef>
            </a:pPr>
            <a:r>
              <a:rPr lang="en-US" sz="2400" dirty="0"/>
              <a:t>All-cause </a:t>
            </a:r>
            <a:r>
              <a:rPr lang="en-US" sz="2400" dirty="0" smtClean="0"/>
              <a:t>mortality</a:t>
            </a:r>
            <a:endParaRPr lang="en-US" sz="2400" dirty="0"/>
          </a:p>
        </p:txBody>
      </p:sp>
    </p:spTree>
    <p:extLst>
      <p:ext uri="{BB962C8B-B14F-4D97-AF65-F5344CB8AC3E}">
        <p14:creationId xmlns:p14="http://schemas.microsoft.com/office/powerpoint/2010/main" xmlns="" val="213763161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descr="Aim 1: Comparative Study of Acute Effects diagram"/>
          <p:cNvGrpSpPr/>
          <p:nvPr/>
        </p:nvGrpSpPr>
        <p:grpSpPr>
          <a:xfrm>
            <a:off x="1442357" y="1143000"/>
            <a:ext cx="6057900" cy="2286000"/>
            <a:chOff x="1442357" y="1143000"/>
            <a:chExt cx="6057900" cy="2286000"/>
          </a:xfrm>
        </p:grpSpPr>
        <p:sp>
          <p:nvSpPr>
            <p:cNvPr id="18" name="Line 112"/>
            <p:cNvSpPr>
              <a:spLocks noChangeShapeType="1"/>
            </p:cNvSpPr>
            <p:nvPr/>
          </p:nvSpPr>
          <p:spPr bwMode="auto">
            <a:xfrm>
              <a:off x="1747157" y="2819400"/>
              <a:ext cx="5410200" cy="0"/>
            </a:xfrm>
            <a:prstGeom prst="line">
              <a:avLst/>
            </a:prstGeom>
            <a:noFill/>
            <a:ln w="9525">
              <a:solidFill>
                <a:schemeClr val="tx1"/>
              </a:solidFill>
              <a:round/>
              <a:headEnd/>
              <a:tailEnd type="triangle" w="med" len="med"/>
            </a:ln>
            <a:extLst>
              <a:ext uri="{909E8E84-426E-40dd-AFC4-6F175D3DCCD1}">
                <a14:hiddenFill xmlns:a14="http://schemas.microsoft.com/office/drawing/2010/main" xmlns="">
                  <a:noFill/>
                </a14:hiddenFill>
              </a:ext>
            </a:extLst>
          </p:spPr>
          <p:txBody>
            <a:bodyPr wrap="none" anchor="ctr"/>
            <a:lstStyle/>
            <a:p>
              <a:endParaRPr lang="en-US"/>
            </a:p>
          </p:txBody>
        </p:sp>
        <p:sp>
          <p:nvSpPr>
            <p:cNvPr id="19" name="Line 113"/>
            <p:cNvSpPr>
              <a:spLocks noChangeShapeType="1"/>
            </p:cNvSpPr>
            <p:nvPr/>
          </p:nvSpPr>
          <p:spPr bwMode="auto">
            <a:xfrm>
              <a:off x="1747157" y="2667000"/>
              <a:ext cx="0" cy="304800"/>
            </a:xfrm>
            <a:prstGeom prst="line">
              <a:avLst/>
            </a:prstGeom>
            <a:noFill/>
            <a:ln w="9525">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endParaRPr lang="en-US"/>
            </a:p>
          </p:txBody>
        </p:sp>
        <p:sp>
          <p:nvSpPr>
            <p:cNvPr id="20" name="Line 115"/>
            <p:cNvSpPr>
              <a:spLocks noChangeShapeType="1"/>
            </p:cNvSpPr>
            <p:nvPr/>
          </p:nvSpPr>
          <p:spPr bwMode="auto">
            <a:xfrm>
              <a:off x="2890157" y="2667000"/>
              <a:ext cx="0" cy="304800"/>
            </a:xfrm>
            <a:prstGeom prst="line">
              <a:avLst/>
            </a:prstGeom>
            <a:noFill/>
            <a:ln w="9525">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endParaRPr lang="en-US"/>
            </a:p>
          </p:txBody>
        </p:sp>
        <p:sp>
          <p:nvSpPr>
            <p:cNvPr id="21" name="Line 118"/>
            <p:cNvSpPr>
              <a:spLocks noChangeShapeType="1"/>
            </p:cNvSpPr>
            <p:nvPr/>
          </p:nvSpPr>
          <p:spPr bwMode="auto">
            <a:xfrm>
              <a:off x="7004957" y="2667000"/>
              <a:ext cx="0" cy="304800"/>
            </a:xfrm>
            <a:prstGeom prst="line">
              <a:avLst/>
            </a:prstGeom>
            <a:noFill/>
            <a:ln w="9525">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endParaRPr lang="en-US"/>
            </a:p>
          </p:txBody>
        </p:sp>
        <p:sp>
          <p:nvSpPr>
            <p:cNvPr id="22" name="Text Box 119"/>
            <p:cNvSpPr txBox="1">
              <a:spLocks noChangeArrowheads="1"/>
            </p:cNvSpPr>
            <p:nvPr/>
          </p:nvSpPr>
          <p:spPr bwMode="auto">
            <a:xfrm>
              <a:off x="4490357" y="2655888"/>
              <a:ext cx="1166813" cy="3365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1000">
                  <a:solidFill>
                    <a:schemeClr val="tx1"/>
                  </a:solidFill>
                  <a:latin typeface="Arial" charset="0"/>
                  <a:ea typeface="ＭＳ Ｐゴシック" charset="-128"/>
                </a:defRPr>
              </a:lvl1pPr>
              <a:lvl2pPr marL="37931725" indent="-37474525">
                <a:defRPr sz="1000">
                  <a:solidFill>
                    <a:schemeClr val="tx1"/>
                  </a:solidFill>
                  <a:latin typeface="Arial" charset="0"/>
                  <a:ea typeface="ＭＳ Ｐゴシック" charset="-128"/>
                </a:defRPr>
              </a:lvl2pPr>
              <a:lvl3pPr>
                <a:defRPr sz="1000">
                  <a:solidFill>
                    <a:schemeClr val="tx1"/>
                  </a:solidFill>
                  <a:latin typeface="Arial" charset="0"/>
                  <a:ea typeface="ＭＳ Ｐゴシック" charset="-128"/>
                </a:defRPr>
              </a:lvl3pPr>
              <a:lvl4pPr>
                <a:defRPr sz="1000">
                  <a:solidFill>
                    <a:schemeClr val="tx1"/>
                  </a:solidFill>
                  <a:latin typeface="Arial" charset="0"/>
                  <a:ea typeface="ＭＳ Ｐゴシック" charset="-128"/>
                </a:defRPr>
              </a:lvl4pPr>
              <a:lvl5pPr>
                <a:defRPr sz="1000">
                  <a:solidFill>
                    <a:schemeClr val="tx1"/>
                  </a:solidFill>
                  <a:latin typeface="Arial" charset="0"/>
                  <a:ea typeface="ＭＳ Ｐゴシック" charset="-128"/>
                </a:defRPr>
              </a:lvl5pPr>
              <a:lvl6pPr marL="457200" eaLnBrk="0" fontAlgn="base" hangingPunct="0">
                <a:spcBef>
                  <a:spcPct val="0"/>
                </a:spcBef>
                <a:spcAft>
                  <a:spcPct val="0"/>
                </a:spcAft>
                <a:defRPr sz="1000">
                  <a:solidFill>
                    <a:schemeClr val="tx1"/>
                  </a:solidFill>
                  <a:latin typeface="Arial" charset="0"/>
                  <a:ea typeface="ＭＳ Ｐゴシック" charset="-128"/>
                </a:defRPr>
              </a:lvl6pPr>
              <a:lvl7pPr marL="914400" eaLnBrk="0" fontAlgn="base" hangingPunct="0">
                <a:spcBef>
                  <a:spcPct val="0"/>
                </a:spcBef>
                <a:spcAft>
                  <a:spcPct val="0"/>
                </a:spcAft>
                <a:defRPr sz="1000">
                  <a:solidFill>
                    <a:schemeClr val="tx1"/>
                  </a:solidFill>
                  <a:latin typeface="Arial" charset="0"/>
                  <a:ea typeface="ＭＳ Ｐゴシック" charset="-128"/>
                </a:defRPr>
              </a:lvl7pPr>
              <a:lvl8pPr marL="1371600" eaLnBrk="0" fontAlgn="base" hangingPunct="0">
                <a:spcBef>
                  <a:spcPct val="0"/>
                </a:spcBef>
                <a:spcAft>
                  <a:spcPct val="0"/>
                </a:spcAft>
                <a:defRPr sz="1000">
                  <a:solidFill>
                    <a:schemeClr val="tx1"/>
                  </a:solidFill>
                  <a:latin typeface="Arial" charset="0"/>
                  <a:ea typeface="ＭＳ Ｐゴシック" charset="-128"/>
                </a:defRPr>
              </a:lvl8pPr>
              <a:lvl9pPr marL="1828800" eaLnBrk="0" fontAlgn="base" hangingPunct="0">
                <a:spcBef>
                  <a:spcPct val="0"/>
                </a:spcBef>
                <a:spcAft>
                  <a:spcPct val="0"/>
                </a:spcAft>
                <a:defRPr sz="1000">
                  <a:solidFill>
                    <a:schemeClr val="tx1"/>
                  </a:solidFill>
                  <a:latin typeface="Arial" charset="0"/>
                  <a:ea typeface="ＭＳ Ｐゴシック" charset="-128"/>
                </a:defRPr>
              </a:lvl9pPr>
            </a:lstStyle>
            <a:p>
              <a:r>
                <a:rPr lang="en-US" sz="1600"/>
                <a:t>         X      </a:t>
              </a:r>
            </a:p>
          </p:txBody>
        </p:sp>
        <p:sp>
          <p:nvSpPr>
            <p:cNvPr id="23" name="Rectangle 122" descr="AIM 1: Comparative Study of Acute Effects diagram"/>
            <p:cNvSpPr>
              <a:spLocks noChangeArrowheads="1"/>
            </p:cNvSpPr>
            <p:nvPr/>
          </p:nvSpPr>
          <p:spPr bwMode="auto">
            <a:xfrm>
              <a:off x="1480457" y="1143000"/>
              <a:ext cx="6019800" cy="2286000"/>
            </a:xfrm>
            <a:prstGeom prst="rect">
              <a:avLst/>
            </a:prstGeom>
            <a:noFill/>
            <a:ln w="9525">
              <a:solidFill>
                <a:schemeClr val="tx1"/>
              </a:solidFill>
              <a:miter lim="800000"/>
              <a:headEnd/>
              <a:tailEnd/>
            </a:ln>
            <a:extLst>
              <a:ext uri="{909E8E84-426E-40dd-AFC4-6F175D3DCCD1}">
                <a14:hiddenFill xmlns:a14="http://schemas.microsoft.com/office/drawing/2010/main" xmlns="">
                  <a:solidFill>
                    <a:srgbClr val="FFFFFF"/>
                  </a:solidFill>
                </a14:hiddenFill>
              </a:ext>
            </a:extLst>
          </p:spPr>
          <p:txBody>
            <a:bodyPr wrap="none" anchor="ctr"/>
            <a:lstStyle/>
            <a:p>
              <a:endParaRPr lang="en-US"/>
            </a:p>
          </p:txBody>
        </p:sp>
        <p:sp>
          <p:nvSpPr>
            <p:cNvPr id="24" name="Text Box 123"/>
            <p:cNvSpPr txBox="1">
              <a:spLocks noChangeArrowheads="1"/>
            </p:cNvSpPr>
            <p:nvPr/>
          </p:nvSpPr>
          <p:spPr bwMode="auto">
            <a:xfrm>
              <a:off x="1442357" y="1295400"/>
              <a:ext cx="6019800" cy="6461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1000">
                  <a:solidFill>
                    <a:schemeClr val="tx1"/>
                  </a:solidFill>
                  <a:latin typeface="Arial" charset="0"/>
                  <a:ea typeface="ＭＳ Ｐゴシック" charset="-128"/>
                </a:defRPr>
              </a:lvl1pPr>
              <a:lvl2pPr marL="37931725" indent="-37474525">
                <a:defRPr sz="1000">
                  <a:solidFill>
                    <a:schemeClr val="tx1"/>
                  </a:solidFill>
                  <a:latin typeface="Arial" charset="0"/>
                  <a:ea typeface="ＭＳ Ｐゴシック" charset="-128"/>
                </a:defRPr>
              </a:lvl2pPr>
              <a:lvl3pPr>
                <a:defRPr sz="1000">
                  <a:solidFill>
                    <a:schemeClr val="tx1"/>
                  </a:solidFill>
                  <a:latin typeface="Arial" charset="0"/>
                  <a:ea typeface="ＭＳ Ｐゴシック" charset="-128"/>
                </a:defRPr>
              </a:lvl3pPr>
              <a:lvl4pPr>
                <a:defRPr sz="1000">
                  <a:solidFill>
                    <a:schemeClr val="tx1"/>
                  </a:solidFill>
                  <a:latin typeface="Arial" charset="0"/>
                  <a:ea typeface="ＭＳ Ｐゴシック" charset="-128"/>
                </a:defRPr>
              </a:lvl4pPr>
              <a:lvl5pPr>
                <a:defRPr sz="1000">
                  <a:solidFill>
                    <a:schemeClr val="tx1"/>
                  </a:solidFill>
                  <a:latin typeface="Arial" charset="0"/>
                  <a:ea typeface="ＭＳ Ｐゴシック" charset="-128"/>
                </a:defRPr>
              </a:lvl5pPr>
              <a:lvl6pPr marL="457200" eaLnBrk="0" fontAlgn="base" hangingPunct="0">
                <a:spcBef>
                  <a:spcPct val="0"/>
                </a:spcBef>
                <a:spcAft>
                  <a:spcPct val="0"/>
                </a:spcAft>
                <a:defRPr sz="1000">
                  <a:solidFill>
                    <a:schemeClr val="tx1"/>
                  </a:solidFill>
                  <a:latin typeface="Arial" charset="0"/>
                  <a:ea typeface="ＭＳ Ｐゴシック" charset="-128"/>
                </a:defRPr>
              </a:lvl6pPr>
              <a:lvl7pPr marL="914400" eaLnBrk="0" fontAlgn="base" hangingPunct="0">
                <a:spcBef>
                  <a:spcPct val="0"/>
                </a:spcBef>
                <a:spcAft>
                  <a:spcPct val="0"/>
                </a:spcAft>
                <a:defRPr sz="1000">
                  <a:solidFill>
                    <a:schemeClr val="tx1"/>
                  </a:solidFill>
                  <a:latin typeface="Arial" charset="0"/>
                  <a:ea typeface="ＭＳ Ｐゴシック" charset="-128"/>
                </a:defRPr>
              </a:lvl7pPr>
              <a:lvl8pPr marL="1371600" eaLnBrk="0" fontAlgn="base" hangingPunct="0">
                <a:spcBef>
                  <a:spcPct val="0"/>
                </a:spcBef>
                <a:spcAft>
                  <a:spcPct val="0"/>
                </a:spcAft>
                <a:defRPr sz="1000">
                  <a:solidFill>
                    <a:schemeClr val="tx1"/>
                  </a:solidFill>
                  <a:latin typeface="Arial" charset="0"/>
                  <a:ea typeface="ＭＳ Ｐゴシック" charset="-128"/>
                </a:defRPr>
              </a:lvl8pPr>
              <a:lvl9pPr marL="1828800" eaLnBrk="0" fontAlgn="base" hangingPunct="0">
                <a:spcBef>
                  <a:spcPct val="0"/>
                </a:spcBef>
                <a:spcAft>
                  <a:spcPct val="0"/>
                </a:spcAft>
                <a:defRPr sz="1000">
                  <a:solidFill>
                    <a:schemeClr val="tx1"/>
                  </a:solidFill>
                  <a:latin typeface="Arial" charset="0"/>
                  <a:ea typeface="ＭＳ Ｐゴシック" charset="-128"/>
                </a:defRPr>
              </a:lvl9pPr>
            </a:lstStyle>
            <a:p>
              <a:r>
                <a:rPr lang="en-US" sz="1200" b="1" dirty="0" smtClean="0"/>
                <a:t>Rapid </a:t>
              </a:r>
              <a:r>
                <a:rPr lang="en-US" sz="1200" b="1" dirty="0"/>
                <a:t>onset iron exposure effects (Case-Crossover Analysis)</a:t>
              </a:r>
            </a:p>
            <a:p>
              <a:endParaRPr lang="en-US" sz="2400" dirty="0"/>
            </a:p>
          </p:txBody>
        </p:sp>
        <p:sp>
          <p:nvSpPr>
            <p:cNvPr id="25" name="AutoShape 125"/>
            <p:cNvSpPr>
              <a:spLocks/>
            </p:cNvSpPr>
            <p:nvPr/>
          </p:nvSpPr>
          <p:spPr bwMode="auto">
            <a:xfrm rot="5400000">
              <a:off x="3728357" y="2133600"/>
              <a:ext cx="152400" cy="914400"/>
            </a:xfrm>
            <a:prstGeom prst="leftBrace">
              <a:avLst>
                <a:gd name="adj1" fmla="val 50000"/>
                <a:gd name="adj2" fmla="val 50000"/>
              </a:avLst>
            </a:prstGeom>
            <a:noFill/>
            <a:ln w="9525">
              <a:solidFill>
                <a:schemeClr val="tx1"/>
              </a:solidFill>
              <a:round/>
              <a:headEnd/>
              <a:tailEnd/>
            </a:ln>
            <a:extLst>
              <a:ext uri="{909E8E84-426E-40dd-AFC4-6F175D3DCCD1}">
                <a14:hiddenFill xmlns:a14="http://schemas.microsoft.com/office/drawing/2010/main" xmlns="">
                  <a:solidFill>
                    <a:srgbClr val="FFFFFF"/>
                  </a:solidFill>
                </a14:hiddenFill>
              </a:ext>
            </a:extLst>
          </p:spPr>
          <p:txBody>
            <a:bodyPr wrap="none" anchor="ctr"/>
            <a:lstStyle/>
            <a:p>
              <a:endParaRPr lang="en-US"/>
            </a:p>
          </p:txBody>
        </p:sp>
        <p:sp>
          <p:nvSpPr>
            <p:cNvPr id="26" name="AutoShape 127"/>
            <p:cNvSpPr>
              <a:spLocks/>
            </p:cNvSpPr>
            <p:nvPr/>
          </p:nvSpPr>
          <p:spPr bwMode="auto">
            <a:xfrm rot="5400000">
              <a:off x="4642757" y="2133600"/>
              <a:ext cx="152400" cy="914400"/>
            </a:xfrm>
            <a:prstGeom prst="leftBrace">
              <a:avLst>
                <a:gd name="adj1" fmla="val 50000"/>
                <a:gd name="adj2" fmla="val 50000"/>
              </a:avLst>
            </a:prstGeom>
            <a:noFill/>
            <a:ln w="9525">
              <a:solidFill>
                <a:schemeClr val="tx1"/>
              </a:solidFill>
              <a:round/>
              <a:headEnd/>
              <a:tailEnd/>
            </a:ln>
            <a:extLst>
              <a:ext uri="{909E8E84-426E-40dd-AFC4-6F175D3DCCD1}">
                <a14:hiddenFill xmlns:a14="http://schemas.microsoft.com/office/drawing/2010/main" xmlns="">
                  <a:solidFill>
                    <a:srgbClr val="FFFFFF"/>
                  </a:solidFill>
                </a14:hiddenFill>
              </a:ext>
            </a:extLst>
          </p:spPr>
          <p:txBody>
            <a:bodyPr wrap="none" anchor="ctr"/>
            <a:lstStyle/>
            <a:p>
              <a:endParaRPr lang="en-US"/>
            </a:p>
          </p:txBody>
        </p:sp>
        <p:sp>
          <p:nvSpPr>
            <p:cNvPr id="27" name="Text Box 130"/>
            <p:cNvSpPr txBox="1">
              <a:spLocks noChangeArrowheads="1"/>
            </p:cNvSpPr>
            <p:nvPr/>
          </p:nvSpPr>
          <p:spPr bwMode="auto">
            <a:xfrm>
              <a:off x="5480957" y="1524000"/>
              <a:ext cx="1447800" cy="7016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1000">
                  <a:solidFill>
                    <a:schemeClr val="tx1"/>
                  </a:solidFill>
                  <a:latin typeface="Arial" charset="0"/>
                  <a:ea typeface="ＭＳ Ｐゴシック" charset="-128"/>
                </a:defRPr>
              </a:lvl1pPr>
              <a:lvl2pPr marL="37931725" indent="-37474525">
                <a:defRPr sz="1000">
                  <a:solidFill>
                    <a:schemeClr val="tx1"/>
                  </a:solidFill>
                  <a:latin typeface="Arial" charset="0"/>
                  <a:ea typeface="ＭＳ Ｐゴシック" charset="-128"/>
                </a:defRPr>
              </a:lvl2pPr>
              <a:lvl3pPr>
                <a:defRPr sz="1000">
                  <a:solidFill>
                    <a:schemeClr val="tx1"/>
                  </a:solidFill>
                  <a:latin typeface="Arial" charset="0"/>
                  <a:ea typeface="ＭＳ Ｐゴシック" charset="-128"/>
                </a:defRPr>
              </a:lvl3pPr>
              <a:lvl4pPr>
                <a:defRPr sz="1000">
                  <a:solidFill>
                    <a:schemeClr val="tx1"/>
                  </a:solidFill>
                  <a:latin typeface="Arial" charset="0"/>
                  <a:ea typeface="ＭＳ Ｐゴシック" charset="-128"/>
                </a:defRPr>
              </a:lvl4pPr>
              <a:lvl5pPr>
                <a:defRPr sz="1000">
                  <a:solidFill>
                    <a:schemeClr val="tx1"/>
                  </a:solidFill>
                  <a:latin typeface="Arial" charset="0"/>
                  <a:ea typeface="ＭＳ Ｐゴシック" charset="-128"/>
                </a:defRPr>
              </a:lvl5pPr>
              <a:lvl6pPr marL="457200" eaLnBrk="0" fontAlgn="base" hangingPunct="0">
                <a:spcBef>
                  <a:spcPct val="0"/>
                </a:spcBef>
                <a:spcAft>
                  <a:spcPct val="0"/>
                </a:spcAft>
                <a:defRPr sz="1000">
                  <a:solidFill>
                    <a:schemeClr val="tx1"/>
                  </a:solidFill>
                  <a:latin typeface="Arial" charset="0"/>
                  <a:ea typeface="ＭＳ Ｐゴシック" charset="-128"/>
                </a:defRPr>
              </a:lvl6pPr>
              <a:lvl7pPr marL="914400" eaLnBrk="0" fontAlgn="base" hangingPunct="0">
                <a:spcBef>
                  <a:spcPct val="0"/>
                </a:spcBef>
                <a:spcAft>
                  <a:spcPct val="0"/>
                </a:spcAft>
                <a:defRPr sz="1000">
                  <a:solidFill>
                    <a:schemeClr val="tx1"/>
                  </a:solidFill>
                  <a:latin typeface="Arial" charset="0"/>
                  <a:ea typeface="ＭＳ Ｐゴシック" charset="-128"/>
                </a:defRPr>
              </a:lvl7pPr>
              <a:lvl8pPr marL="1371600" eaLnBrk="0" fontAlgn="base" hangingPunct="0">
                <a:spcBef>
                  <a:spcPct val="0"/>
                </a:spcBef>
                <a:spcAft>
                  <a:spcPct val="0"/>
                </a:spcAft>
                <a:defRPr sz="1000">
                  <a:solidFill>
                    <a:schemeClr val="tx1"/>
                  </a:solidFill>
                  <a:latin typeface="Arial" charset="0"/>
                  <a:ea typeface="ＭＳ Ｐゴシック" charset="-128"/>
                </a:defRPr>
              </a:lvl8pPr>
              <a:lvl9pPr marL="1828800" eaLnBrk="0" fontAlgn="base" hangingPunct="0">
                <a:spcBef>
                  <a:spcPct val="0"/>
                </a:spcBef>
                <a:spcAft>
                  <a:spcPct val="0"/>
                </a:spcAft>
                <a:defRPr sz="1000">
                  <a:solidFill>
                    <a:schemeClr val="tx1"/>
                  </a:solidFill>
                  <a:latin typeface="Arial" charset="0"/>
                  <a:ea typeface="ＭＳ Ｐゴシック" charset="-128"/>
                </a:defRPr>
              </a:lvl9pPr>
            </a:lstStyle>
            <a:p>
              <a:r>
                <a:rPr lang="en-US" dirty="0"/>
                <a:t>Event of interest: </a:t>
              </a:r>
              <a:r>
                <a:rPr lang="en-US" dirty="0" smtClean="0"/>
                <a:t>anaphylaxis</a:t>
              </a:r>
              <a:r>
                <a:rPr lang="en-US" dirty="0"/>
                <a:t>, hospitalization for </a:t>
              </a:r>
              <a:r>
                <a:rPr lang="en-US" dirty="0" smtClean="0"/>
                <a:t>sepsis, AMI</a:t>
              </a:r>
              <a:endParaRPr lang="en-US" dirty="0"/>
            </a:p>
          </p:txBody>
        </p:sp>
        <p:sp>
          <p:nvSpPr>
            <p:cNvPr id="28" name="Line 131"/>
            <p:cNvSpPr>
              <a:spLocks noChangeShapeType="1"/>
            </p:cNvSpPr>
            <p:nvPr/>
          </p:nvSpPr>
          <p:spPr bwMode="auto">
            <a:xfrm flipH="1">
              <a:off x="5176157" y="1905000"/>
              <a:ext cx="381000" cy="762000"/>
            </a:xfrm>
            <a:prstGeom prst="line">
              <a:avLst/>
            </a:prstGeom>
            <a:noFill/>
            <a:ln w="9525">
              <a:solidFill>
                <a:schemeClr val="tx1"/>
              </a:solidFill>
              <a:round/>
              <a:headEnd/>
              <a:tailEnd type="triangle" w="med" len="med"/>
            </a:ln>
            <a:extLst>
              <a:ext uri="{909E8E84-426E-40dd-AFC4-6F175D3DCCD1}">
                <a14:hiddenFill xmlns:a14="http://schemas.microsoft.com/office/drawing/2010/main" xmlns="">
                  <a:noFill/>
                </a14:hiddenFill>
              </a:ext>
            </a:extLst>
          </p:spPr>
          <p:txBody>
            <a:bodyPr wrap="none" anchor="ctr"/>
            <a:lstStyle/>
            <a:p>
              <a:endParaRPr lang="en-US"/>
            </a:p>
          </p:txBody>
        </p:sp>
        <p:sp>
          <p:nvSpPr>
            <p:cNvPr id="29" name="Text Box 132"/>
            <p:cNvSpPr txBox="1">
              <a:spLocks noChangeArrowheads="1"/>
            </p:cNvSpPr>
            <p:nvPr/>
          </p:nvSpPr>
          <p:spPr bwMode="auto">
            <a:xfrm>
              <a:off x="4185557" y="2209800"/>
              <a:ext cx="1066800" cy="2444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1000">
                  <a:solidFill>
                    <a:schemeClr val="tx1"/>
                  </a:solidFill>
                  <a:latin typeface="Arial" charset="0"/>
                  <a:ea typeface="ＭＳ Ｐゴシック" charset="-128"/>
                </a:defRPr>
              </a:lvl1pPr>
              <a:lvl2pPr marL="37931725" indent="-37474525">
                <a:defRPr sz="1000">
                  <a:solidFill>
                    <a:schemeClr val="tx1"/>
                  </a:solidFill>
                  <a:latin typeface="Arial" charset="0"/>
                  <a:ea typeface="ＭＳ Ｐゴシック" charset="-128"/>
                </a:defRPr>
              </a:lvl2pPr>
              <a:lvl3pPr>
                <a:defRPr sz="1000">
                  <a:solidFill>
                    <a:schemeClr val="tx1"/>
                  </a:solidFill>
                  <a:latin typeface="Arial" charset="0"/>
                  <a:ea typeface="ＭＳ Ｐゴシック" charset="-128"/>
                </a:defRPr>
              </a:lvl3pPr>
              <a:lvl4pPr>
                <a:defRPr sz="1000">
                  <a:solidFill>
                    <a:schemeClr val="tx1"/>
                  </a:solidFill>
                  <a:latin typeface="Arial" charset="0"/>
                  <a:ea typeface="ＭＳ Ｐゴシック" charset="-128"/>
                </a:defRPr>
              </a:lvl4pPr>
              <a:lvl5pPr>
                <a:defRPr sz="1000">
                  <a:solidFill>
                    <a:schemeClr val="tx1"/>
                  </a:solidFill>
                  <a:latin typeface="Arial" charset="0"/>
                  <a:ea typeface="ＭＳ Ｐゴシック" charset="-128"/>
                </a:defRPr>
              </a:lvl5pPr>
              <a:lvl6pPr marL="457200" eaLnBrk="0" fontAlgn="base" hangingPunct="0">
                <a:spcBef>
                  <a:spcPct val="0"/>
                </a:spcBef>
                <a:spcAft>
                  <a:spcPct val="0"/>
                </a:spcAft>
                <a:defRPr sz="1000">
                  <a:solidFill>
                    <a:schemeClr val="tx1"/>
                  </a:solidFill>
                  <a:latin typeface="Arial" charset="0"/>
                  <a:ea typeface="ＭＳ Ｐゴシック" charset="-128"/>
                </a:defRPr>
              </a:lvl6pPr>
              <a:lvl7pPr marL="914400" eaLnBrk="0" fontAlgn="base" hangingPunct="0">
                <a:spcBef>
                  <a:spcPct val="0"/>
                </a:spcBef>
                <a:spcAft>
                  <a:spcPct val="0"/>
                </a:spcAft>
                <a:defRPr sz="1000">
                  <a:solidFill>
                    <a:schemeClr val="tx1"/>
                  </a:solidFill>
                  <a:latin typeface="Arial" charset="0"/>
                  <a:ea typeface="ＭＳ Ｐゴシック" charset="-128"/>
                </a:defRPr>
              </a:lvl7pPr>
              <a:lvl8pPr marL="1371600" eaLnBrk="0" fontAlgn="base" hangingPunct="0">
                <a:spcBef>
                  <a:spcPct val="0"/>
                </a:spcBef>
                <a:spcAft>
                  <a:spcPct val="0"/>
                </a:spcAft>
                <a:defRPr sz="1000">
                  <a:solidFill>
                    <a:schemeClr val="tx1"/>
                  </a:solidFill>
                  <a:latin typeface="Arial" charset="0"/>
                  <a:ea typeface="ＭＳ Ｐゴシック" charset="-128"/>
                </a:defRPr>
              </a:lvl8pPr>
              <a:lvl9pPr marL="1828800" eaLnBrk="0" fontAlgn="base" hangingPunct="0">
                <a:spcBef>
                  <a:spcPct val="0"/>
                </a:spcBef>
                <a:spcAft>
                  <a:spcPct val="0"/>
                </a:spcAft>
                <a:defRPr sz="1000">
                  <a:solidFill>
                    <a:schemeClr val="tx1"/>
                  </a:solidFill>
                  <a:latin typeface="Arial" charset="0"/>
                  <a:ea typeface="ＭＳ Ｐゴシック" charset="-128"/>
                </a:defRPr>
              </a:lvl9pPr>
            </a:lstStyle>
            <a:p>
              <a:r>
                <a:rPr lang="en-US"/>
                <a:t>Hazard Period</a:t>
              </a:r>
            </a:p>
          </p:txBody>
        </p:sp>
        <p:sp>
          <p:nvSpPr>
            <p:cNvPr id="30" name="Text Box 133"/>
            <p:cNvSpPr txBox="1">
              <a:spLocks noChangeArrowheads="1"/>
            </p:cNvSpPr>
            <p:nvPr/>
          </p:nvSpPr>
          <p:spPr bwMode="auto">
            <a:xfrm>
              <a:off x="3271157" y="2209800"/>
              <a:ext cx="1066800" cy="2444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1000">
                  <a:solidFill>
                    <a:schemeClr val="tx1"/>
                  </a:solidFill>
                  <a:latin typeface="Arial" charset="0"/>
                  <a:ea typeface="ＭＳ Ｐゴシック" charset="-128"/>
                </a:defRPr>
              </a:lvl1pPr>
              <a:lvl2pPr marL="37931725" indent="-37474525">
                <a:defRPr sz="1000">
                  <a:solidFill>
                    <a:schemeClr val="tx1"/>
                  </a:solidFill>
                  <a:latin typeface="Arial" charset="0"/>
                  <a:ea typeface="ＭＳ Ｐゴシック" charset="-128"/>
                </a:defRPr>
              </a:lvl2pPr>
              <a:lvl3pPr>
                <a:defRPr sz="1000">
                  <a:solidFill>
                    <a:schemeClr val="tx1"/>
                  </a:solidFill>
                  <a:latin typeface="Arial" charset="0"/>
                  <a:ea typeface="ＭＳ Ｐゴシック" charset="-128"/>
                </a:defRPr>
              </a:lvl3pPr>
              <a:lvl4pPr>
                <a:defRPr sz="1000">
                  <a:solidFill>
                    <a:schemeClr val="tx1"/>
                  </a:solidFill>
                  <a:latin typeface="Arial" charset="0"/>
                  <a:ea typeface="ＭＳ Ｐゴシック" charset="-128"/>
                </a:defRPr>
              </a:lvl4pPr>
              <a:lvl5pPr>
                <a:defRPr sz="1000">
                  <a:solidFill>
                    <a:schemeClr val="tx1"/>
                  </a:solidFill>
                  <a:latin typeface="Arial" charset="0"/>
                  <a:ea typeface="ＭＳ Ｐゴシック" charset="-128"/>
                </a:defRPr>
              </a:lvl5pPr>
              <a:lvl6pPr marL="457200" eaLnBrk="0" fontAlgn="base" hangingPunct="0">
                <a:spcBef>
                  <a:spcPct val="0"/>
                </a:spcBef>
                <a:spcAft>
                  <a:spcPct val="0"/>
                </a:spcAft>
                <a:defRPr sz="1000">
                  <a:solidFill>
                    <a:schemeClr val="tx1"/>
                  </a:solidFill>
                  <a:latin typeface="Arial" charset="0"/>
                  <a:ea typeface="ＭＳ Ｐゴシック" charset="-128"/>
                </a:defRPr>
              </a:lvl6pPr>
              <a:lvl7pPr marL="914400" eaLnBrk="0" fontAlgn="base" hangingPunct="0">
                <a:spcBef>
                  <a:spcPct val="0"/>
                </a:spcBef>
                <a:spcAft>
                  <a:spcPct val="0"/>
                </a:spcAft>
                <a:defRPr sz="1000">
                  <a:solidFill>
                    <a:schemeClr val="tx1"/>
                  </a:solidFill>
                  <a:latin typeface="Arial" charset="0"/>
                  <a:ea typeface="ＭＳ Ｐゴシック" charset="-128"/>
                </a:defRPr>
              </a:lvl7pPr>
              <a:lvl8pPr marL="1371600" eaLnBrk="0" fontAlgn="base" hangingPunct="0">
                <a:spcBef>
                  <a:spcPct val="0"/>
                </a:spcBef>
                <a:spcAft>
                  <a:spcPct val="0"/>
                </a:spcAft>
                <a:defRPr sz="1000">
                  <a:solidFill>
                    <a:schemeClr val="tx1"/>
                  </a:solidFill>
                  <a:latin typeface="Arial" charset="0"/>
                  <a:ea typeface="ＭＳ Ｐゴシック" charset="-128"/>
                </a:defRPr>
              </a:lvl8pPr>
              <a:lvl9pPr marL="1828800" eaLnBrk="0" fontAlgn="base" hangingPunct="0">
                <a:spcBef>
                  <a:spcPct val="0"/>
                </a:spcBef>
                <a:spcAft>
                  <a:spcPct val="0"/>
                </a:spcAft>
                <a:defRPr sz="1000">
                  <a:solidFill>
                    <a:schemeClr val="tx1"/>
                  </a:solidFill>
                  <a:latin typeface="Arial" charset="0"/>
                  <a:ea typeface="ＭＳ Ｐゴシック" charset="-128"/>
                </a:defRPr>
              </a:lvl9pPr>
            </a:lstStyle>
            <a:p>
              <a:r>
                <a:rPr lang="en-US"/>
                <a:t>Control Period</a:t>
              </a:r>
            </a:p>
          </p:txBody>
        </p:sp>
        <p:sp>
          <p:nvSpPr>
            <p:cNvPr id="31" name="Line 134"/>
            <p:cNvSpPr>
              <a:spLocks noChangeShapeType="1"/>
            </p:cNvSpPr>
            <p:nvPr/>
          </p:nvSpPr>
          <p:spPr bwMode="auto">
            <a:xfrm>
              <a:off x="2585357" y="2057400"/>
              <a:ext cx="228600" cy="533400"/>
            </a:xfrm>
            <a:prstGeom prst="line">
              <a:avLst/>
            </a:prstGeom>
            <a:noFill/>
            <a:ln w="9525">
              <a:solidFill>
                <a:schemeClr val="tx1"/>
              </a:solidFill>
              <a:round/>
              <a:headEnd/>
              <a:tailEnd type="triangle" w="med" len="med"/>
            </a:ln>
            <a:extLst>
              <a:ext uri="{909E8E84-426E-40dd-AFC4-6F175D3DCCD1}">
                <a14:hiddenFill xmlns:a14="http://schemas.microsoft.com/office/drawing/2010/main" xmlns="">
                  <a:noFill/>
                </a14:hiddenFill>
              </a:ext>
            </a:extLst>
          </p:spPr>
          <p:txBody>
            <a:bodyPr wrap="none" anchor="ctr"/>
            <a:lstStyle/>
            <a:p>
              <a:endParaRPr lang="en-US"/>
            </a:p>
          </p:txBody>
        </p:sp>
        <p:sp>
          <p:nvSpPr>
            <p:cNvPr id="32" name="Text Box 135"/>
            <p:cNvSpPr txBox="1">
              <a:spLocks noChangeArrowheads="1"/>
            </p:cNvSpPr>
            <p:nvPr/>
          </p:nvSpPr>
          <p:spPr bwMode="auto">
            <a:xfrm>
              <a:off x="1975757" y="1828800"/>
              <a:ext cx="1066800" cy="2444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1000">
                  <a:solidFill>
                    <a:schemeClr val="tx1"/>
                  </a:solidFill>
                  <a:latin typeface="Arial" charset="0"/>
                  <a:ea typeface="ＭＳ Ｐゴシック" charset="-128"/>
                </a:defRPr>
              </a:lvl1pPr>
              <a:lvl2pPr marL="37931725" indent="-37474525">
                <a:defRPr sz="1000">
                  <a:solidFill>
                    <a:schemeClr val="tx1"/>
                  </a:solidFill>
                  <a:latin typeface="Arial" charset="0"/>
                  <a:ea typeface="ＭＳ Ｐゴシック" charset="-128"/>
                </a:defRPr>
              </a:lvl2pPr>
              <a:lvl3pPr>
                <a:defRPr sz="1000">
                  <a:solidFill>
                    <a:schemeClr val="tx1"/>
                  </a:solidFill>
                  <a:latin typeface="Arial" charset="0"/>
                  <a:ea typeface="ＭＳ Ｐゴシック" charset="-128"/>
                </a:defRPr>
              </a:lvl3pPr>
              <a:lvl4pPr>
                <a:defRPr sz="1000">
                  <a:solidFill>
                    <a:schemeClr val="tx1"/>
                  </a:solidFill>
                  <a:latin typeface="Arial" charset="0"/>
                  <a:ea typeface="ＭＳ Ｐゴシック" charset="-128"/>
                </a:defRPr>
              </a:lvl4pPr>
              <a:lvl5pPr>
                <a:defRPr sz="1000">
                  <a:solidFill>
                    <a:schemeClr val="tx1"/>
                  </a:solidFill>
                  <a:latin typeface="Arial" charset="0"/>
                  <a:ea typeface="ＭＳ Ｐゴシック" charset="-128"/>
                </a:defRPr>
              </a:lvl5pPr>
              <a:lvl6pPr marL="457200" eaLnBrk="0" fontAlgn="base" hangingPunct="0">
                <a:spcBef>
                  <a:spcPct val="0"/>
                </a:spcBef>
                <a:spcAft>
                  <a:spcPct val="0"/>
                </a:spcAft>
                <a:defRPr sz="1000">
                  <a:solidFill>
                    <a:schemeClr val="tx1"/>
                  </a:solidFill>
                  <a:latin typeface="Arial" charset="0"/>
                  <a:ea typeface="ＭＳ Ｐゴシック" charset="-128"/>
                </a:defRPr>
              </a:lvl6pPr>
              <a:lvl7pPr marL="914400" eaLnBrk="0" fontAlgn="base" hangingPunct="0">
                <a:spcBef>
                  <a:spcPct val="0"/>
                </a:spcBef>
                <a:spcAft>
                  <a:spcPct val="0"/>
                </a:spcAft>
                <a:defRPr sz="1000">
                  <a:solidFill>
                    <a:schemeClr val="tx1"/>
                  </a:solidFill>
                  <a:latin typeface="Arial" charset="0"/>
                  <a:ea typeface="ＭＳ Ｐゴシック" charset="-128"/>
                </a:defRPr>
              </a:lvl7pPr>
              <a:lvl8pPr marL="1371600" eaLnBrk="0" fontAlgn="base" hangingPunct="0">
                <a:spcBef>
                  <a:spcPct val="0"/>
                </a:spcBef>
                <a:spcAft>
                  <a:spcPct val="0"/>
                </a:spcAft>
                <a:defRPr sz="1000">
                  <a:solidFill>
                    <a:schemeClr val="tx1"/>
                  </a:solidFill>
                  <a:latin typeface="Arial" charset="0"/>
                  <a:ea typeface="ＭＳ Ｐゴシック" charset="-128"/>
                </a:defRPr>
              </a:lvl8pPr>
              <a:lvl9pPr marL="1828800" eaLnBrk="0" fontAlgn="base" hangingPunct="0">
                <a:spcBef>
                  <a:spcPct val="0"/>
                </a:spcBef>
                <a:spcAft>
                  <a:spcPct val="0"/>
                </a:spcAft>
                <a:defRPr sz="1000">
                  <a:solidFill>
                    <a:schemeClr val="tx1"/>
                  </a:solidFill>
                  <a:latin typeface="Arial" charset="0"/>
                  <a:ea typeface="ＭＳ Ｐゴシック" charset="-128"/>
                </a:defRPr>
              </a:lvl9pPr>
            </a:lstStyle>
            <a:p>
              <a:r>
                <a:rPr lang="en-US"/>
                <a:t>start of dialysis</a:t>
              </a:r>
            </a:p>
          </p:txBody>
        </p:sp>
      </p:grpSp>
      <p:sp>
        <p:nvSpPr>
          <p:cNvPr id="33" name="Title 1"/>
          <p:cNvSpPr>
            <a:spLocks noGrp="1"/>
          </p:cNvSpPr>
          <p:nvPr>
            <p:ph type="title"/>
          </p:nvPr>
        </p:nvSpPr>
        <p:spPr/>
        <p:txBody>
          <a:bodyPr/>
          <a:lstStyle/>
          <a:p>
            <a:r>
              <a:rPr lang="en-US" sz="2800" b="1" dirty="0" smtClean="0"/>
              <a:t>Aim 1: Comparative Study of Acute Effects</a:t>
            </a:r>
            <a:endParaRPr lang="en-US" sz="2800" b="1" dirty="0"/>
          </a:p>
        </p:txBody>
      </p:sp>
      <p:sp>
        <p:nvSpPr>
          <p:cNvPr id="2" name="Content Placeholder 1"/>
          <p:cNvSpPr>
            <a:spLocks noGrp="1"/>
          </p:cNvSpPr>
          <p:nvPr>
            <p:ph idx="1"/>
          </p:nvPr>
        </p:nvSpPr>
        <p:spPr>
          <a:xfrm>
            <a:off x="457200" y="3505200"/>
            <a:ext cx="8229600" cy="2620963"/>
          </a:xfrm>
        </p:spPr>
        <p:txBody>
          <a:bodyPr/>
          <a:lstStyle/>
          <a:p>
            <a:r>
              <a:rPr lang="en-US" sz="2400" dirty="0"/>
              <a:t>Examine effects on clinical outcomes that occur within days after exposure to iron</a:t>
            </a:r>
          </a:p>
          <a:p>
            <a:r>
              <a:rPr lang="en-US" sz="2400" dirty="0"/>
              <a:t>Case crossover design analyzed by conditional logistic regression</a:t>
            </a:r>
          </a:p>
          <a:p>
            <a:r>
              <a:rPr lang="en-US" sz="2400" dirty="0"/>
              <a:t>Contrasts of Interest</a:t>
            </a:r>
          </a:p>
          <a:p>
            <a:pPr lvl="1"/>
            <a:r>
              <a:rPr lang="en-US" sz="2000" dirty="0"/>
              <a:t>Iron sucrose versus ferric </a:t>
            </a:r>
            <a:r>
              <a:rPr lang="en-US" sz="2000" dirty="0" err="1"/>
              <a:t>gluconate</a:t>
            </a:r>
            <a:endParaRPr lang="en-US" sz="2000" dirty="0"/>
          </a:p>
          <a:p>
            <a:pPr lvl="1"/>
            <a:r>
              <a:rPr lang="en-US" sz="2000" dirty="0"/>
              <a:t>High dose versus low dose</a:t>
            </a:r>
          </a:p>
          <a:p>
            <a:endParaRPr lang="en-US" dirty="0"/>
          </a:p>
        </p:txBody>
      </p:sp>
    </p:spTree>
    <p:extLst>
      <p:ext uri="{BB962C8B-B14F-4D97-AF65-F5344CB8AC3E}">
        <p14:creationId xmlns:p14="http://schemas.microsoft.com/office/powerpoint/2010/main" xmlns="" val="396078092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Title 1"/>
          <p:cNvSpPr>
            <a:spLocks noGrp="1"/>
          </p:cNvSpPr>
          <p:nvPr>
            <p:ph type="title"/>
          </p:nvPr>
        </p:nvSpPr>
        <p:spPr/>
        <p:txBody>
          <a:bodyPr/>
          <a:lstStyle/>
          <a:p>
            <a:r>
              <a:rPr lang="en-US" sz="2800" b="1" dirty="0" smtClean="0"/>
              <a:t>Aim 1: Strengths and Limitations</a:t>
            </a:r>
            <a:endParaRPr lang="en-US" sz="2800" b="1" dirty="0"/>
          </a:p>
        </p:txBody>
      </p:sp>
      <p:sp>
        <p:nvSpPr>
          <p:cNvPr id="2" name="Content Placeholder 1"/>
          <p:cNvSpPr>
            <a:spLocks noGrp="1"/>
          </p:cNvSpPr>
          <p:nvPr>
            <p:ph idx="1"/>
          </p:nvPr>
        </p:nvSpPr>
        <p:spPr/>
        <p:txBody>
          <a:bodyPr/>
          <a:lstStyle/>
          <a:p>
            <a:r>
              <a:rPr lang="en-US" sz="2400" dirty="0"/>
              <a:t>Strengths of case crossover design</a:t>
            </a:r>
          </a:p>
          <a:p>
            <a:pPr lvl="1"/>
            <a:r>
              <a:rPr lang="en-US" sz="2000" dirty="0"/>
              <a:t>Self-controlled, not confounded by time-invariant covariates</a:t>
            </a:r>
          </a:p>
          <a:p>
            <a:r>
              <a:rPr lang="en-US" sz="2400" dirty="0"/>
              <a:t>Limitations</a:t>
            </a:r>
          </a:p>
          <a:p>
            <a:pPr lvl="1"/>
            <a:r>
              <a:rPr lang="en-US" sz="2000" dirty="0"/>
              <a:t>Confounded by time-varying confounders</a:t>
            </a:r>
          </a:p>
          <a:p>
            <a:pPr lvl="2"/>
            <a:r>
              <a:rPr lang="en-US" sz="2000" dirty="0"/>
              <a:t>Hospitalizations</a:t>
            </a:r>
          </a:p>
          <a:p>
            <a:r>
              <a:rPr lang="en-US" sz="2400" dirty="0"/>
              <a:t>Sensitivity analysis</a:t>
            </a:r>
          </a:p>
          <a:p>
            <a:pPr lvl="1"/>
            <a:r>
              <a:rPr lang="en-US" sz="2000" dirty="0"/>
              <a:t> control for hospitalization status</a:t>
            </a:r>
          </a:p>
          <a:p>
            <a:pPr lvl="1"/>
            <a:r>
              <a:rPr lang="en-US" sz="2000" dirty="0"/>
              <a:t> vary size of hazard and control </a:t>
            </a:r>
            <a:r>
              <a:rPr lang="en-US" sz="2000" dirty="0" smtClean="0"/>
              <a:t>windows</a:t>
            </a:r>
            <a:endParaRPr lang="en-US" sz="2000" dirty="0"/>
          </a:p>
        </p:txBody>
      </p:sp>
    </p:spTree>
    <p:extLst>
      <p:ext uri="{BB962C8B-B14F-4D97-AF65-F5344CB8AC3E}">
        <p14:creationId xmlns:p14="http://schemas.microsoft.com/office/powerpoint/2010/main" xmlns="" val="371158174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pPr eaLnBrk="1" hangingPunct="1"/>
            <a:r>
              <a:rPr lang="en-US" sz="2800" b="1" dirty="0" smtClean="0">
                <a:sym typeface="Wingdings" charset="2"/>
              </a:rPr>
              <a:t>Overview</a:t>
            </a:r>
          </a:p>
        </p:txBody>
      </p:sp>
      <p:sp>
        <p:nvSpPr>
          <p:cNvPr id="23555" name="Rectangle 3"/>
          <p:cNvSpPr>
            <a:spLocks noGrp="1" noChangeArrowheads="1"/>
          </p:cNvSpPr>
          <p:nvPr>
            <p:ph type="body" idx="1"/>
          </p:nvPr>
        </p:nvSpPr>
        <p:spPr/>
        <p:txBody>
          <a:bodyPr/>
          <a:lstStyle/>
          <a:p>
            <a:pPr eaLnBrk="1" hangingPunct="1">
              <a:lnSpc>
                <a:spcPct val="90000"/>
              </a:lnSpc>
            </a:pPr>
            <a:r>
              <a:rPr lang="en-US" sz="2800" dirty="0" smtClean="0">
                <a:sym typeface="Wingdings" charset="2"/>
              </a:rPr>
              <a:t>End-stage renal disease and anemia management</a:t>
            </a:r>
          </a:p>
          <a:p>
            <a:pPr eaLnBrk="1" hangingPunct="1">
              <a:lnSpc>
                <a:spcPct val="90000"/>
              </a:lnSpc>
            </a:pPr>
            <a:r>
              <a:rPr lang="en-US" sz="2800" dirty="0" smtClean="0">
                <a:sym typeface="Wingdings" charset="2"/>
              </a:rPr>
              <a:t>Overview of my ARRA-funded CER study of iron</a:t>
            </a:r>
          </a:p>
          <a:p>
            <a:pPr eaLnBrk="1" hangingPunct="1">
              <a:lnSpc>
                <a:spcPct val="90000"/>
              </a:lnSpc>
            </a:pPr>
            <a:r>
              <a:rPr lang="en-US" sz="2800" dirty="0" smtClean="0">
                <a:sym typeface="Wingdings" charset="2"/>
              </a:rPr>
              <a:t>Use of </a:t>
            </a:r>
            <a:r>
              <a:rPr lang="en-US" sz="2800" dirty="0" err="1" smtClean="0">
                <a:sym typeface="Wingdings" charset="2"/>
              </a:rPr>
              <a:t>MSMs</a:t>
            </a:r>
            <a:r>
              <a:rPr lang="en-US" sz="2800" dirty="0" smtClean="0">
                <a:sym typeface="Wingdings" charset="2"/>
              </a:rPr>
              <a:t> to estimate long-terms effects of iron</a:t>
            </a:r>
            <a:endParaRPr lang="en-US" sz="2400" dirty="0" smtClean="0"/>
          </a:p>
        </p:txBody>
      </p:sp>
    </p:spTree>
    <p:extLst>
      <p:ext uri="{BB962C8B-B14F-4D97-AF65-F5344CB8AC3E}">
        <p14:creationId xmlns:p14="http://schemas.microsoft.com/office/powerpoint/2010/main" xmlns="" val="309980216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Title 1"/>
          <p:cNvSpPr>
            <a:spLocks noGrp="1"/>
          </p:cNvSpPr>
          <p:nvPr>
            <p:ph type="title"/>
          </p:nvPr>
        </p:nvSpPr>
        <p:spPr/>
        <p:txBody>
          <a:bodyPr/>
          <a:lstStyle/>
          <a:p>
            <a:r>
              <a:rPr lang="en-US" sz="2800" b="1" dirty="0" smtClean="0"/>
              <a:t>Aim 2: </a:t>
            </a:r>
            <a:br>
              <a:rPr lang="en-US" sz="2800" b="1" dirty="0" smtClean="0"/>
            </a:br>
            <a:r>
              <a:rPr lang="en-US" sz="2800" b="1" dirty="0" smtClean="0"/>
              <a:t>Comparative Study of Short-Term Effects</a:t>
            </a:r>
            <a:endParaRPr lang="en-US" sz="2800" b="1" dirty="0"/>
          </a:p>
        </p:txBody>
      </p:sp>
      <p:sp>
        <p:nvSpPr>
          <p:cNvPr id="3" name="Content Placeholder 2"/>
          <p:cNvSpPr>
            <a:spLocks noGrp="1"/>
          </p:cNvSpPr>
          <p:nvPr>
            <p:ph idx="1"/>
          </p:nvPr>
        </p:nvSpPr>
        <p:spPr>
          <a:xfrm>
            <a:off x="457200" y="3810000"/>
            <a:ext cx="8229600" cy="2316163"/>
          </a:xfrm>
        </p:spPr>
        <p:txBody>
          <a:bodyPr/>
          <a:lstStyle/>
          <a:p>
            <a:r>
              <a:rPr lang="en-US" sz="2400" dirty="0"/>
              <a:t>Examine effects that occur within 6-months after exposure to iron</a:t>
            </a:r>
          </a:p>
          <a:p>
            <a:r>
              <a:rPr lang="en-US" sz="2400" dirty="0"/>
              <a:t>Propensity score/IPTW to adjust for confounders</a:t>
            </a:r>
          </a:p>
          <a:p>
            <a:r>
              <a:rPr lang="en-US" sz="2400" dirty="0"/>
              <a:t>Compare risk of</a:t>
            </a:r>
          </a:p>
          <a:p>
            <a:pPr lvl="1"/>
            <a:r>
              <a:rPr lang="en-US" sz="2000" dirty="0"/>
              <a:t>Iron sucrose versus ferric </a:t>
            </a:r>
            <a:r>
              <a:rPr lang="en-US" sz="2000" dirty="0" err="1"/>
              <a:t>gluconate</a:t>
            </a:r>
            <a:endParaRPr lang="en-US" sz="2000" dirty="0"/>
          </a:p>
          <a:p>
            <a:pPr lvl="1"/>
            <a:r>
              <a:rPr lang="en-US" sz="2000" dirty="0"/>
              <a:t>High dose versus low dose</a:t>
            </a:r>
          </a:p>
          <a:p>
            <a:pPr lvl="1"/>
            <a:r>
              <a:rPr lang="en-US" sz="2000" dirty="0"/>
              <a:t>Compare bolus versus maintenance</a:t>
            </a:r>
          </a:p>
          <a:p>
            <a:endParaRPr lang="en-US" dirty="0"/>
          </a:p>
        </p:txBody>
      </p:sp>
      <p:grpSp>
        <p:nvGrpSpPr>
          <p:cNvPr id="2" name="Group 1" descr="Aim 2: Comparative Study of Short-Term Effects diagram"/>
          <p:cNvGrpSpPr/>
          <p:nvPr/>
        </p:nvGrpSpPr>
        <p:grpSpPr>
          <a:xfrm>
            <a:off x="1219200" y="1371600"/>
            <a:ext cx="6248400" cy="2438400"/>
            <a:chOff x="1219200" y="1371600"/>
            <a:chExt cx="6248400" cy="2438400"/>
          </a:xfrm>
        </p:grpSpPr>
        <p:sp>
          <p:nvSpPr>
            <p:cNvPr id="56" name="Line 4"/>
            <p:cNvSpPr>
              <a:spLocks noChangeShapeType="1"/>
            </p:cNvSpPr>
            <p:nvPr/>
          </p:nvSpPr>
          <p:spPr bwMode="auto">
            <a:xfrm>
              <a:off x="1676400" y="2971800"/>
              <a:ext cx="5410200" cy="0"/>
            </a:xfrm>
            <a:prstGeom prst="line">
              <a:avLst/>
            </a:prstGeom>
            <a:noFill/>
            <a:ln w="9525">
              <a:solidFill>
                <a:schemeClr val="tx1"/>
              </a:solidFill>
              <a:round/>
              <a:headEnd/>
              <a:tailEnd type="triangle" w="med" len="med"/>
            </a:ln>
            <a:extLst>
              <a:ext uri="{909E8E84-426E-40dd-AFC4-6F175D3DCCD1}">
                <a14:hiddenFill xmlns:a14="http://schemas.microsoft.com/office/drawing/2010/main" xmlns="">
                  <a:noFill/>
                </a14:hiddenFill>
              </a:ext>
            </a:extLst>
          </p:spPr>
          <p:txBody>
            <a:bodyPr wrap="none" anchor="ctr"/>
            <a:lstStyle/>
            <a:p>
              <a:endParaRPr lang="en-US"/>
            </a:p>
          </p:txBody>
        </p:sp>
        <p:sp>
          <p:nvSpPr>
            <p:cNvPr id="57" name="Line 6"/>
            <p:cNvSpPr>
              <a:spLocks noChangeShapeType="1"/>
            </p:cNvSpPr>
            <p:nvPr/>
          </p:nvSpPr>
          <p:spPr bwMode="auto">
            <a:xfrm>
              <a:off x="1676400" y="2819400"/>
              <a:ext cx="0" cy="304800"/>
            </a:xfrm>
            <a:prstGeom prst="line">
              <a:avLst/>
            </a:prstGeom>
            <a:noFill/>
            <a:ln w="9525">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endParaRPr lang="en-US"/>
            </a:p>
          </p:txBody>
        </p:sp>
        <p:sp>
          <p:nvSpPr>
            <p:cNvPr id="58" name="Line 8"/>
            <p:cNvSpPr>
              <a:spLocks noChangeShapeType="1"/>
            </p:cNvSpPr>
            <p:nvPr/>
          </p:nvSpPr>
          <p:spPr bwMode="auto">
            <a:xfrm>
              <a:off x="3581400" y="2819400"/>
              <a:ext cx="0" cy="304800"/>
            </a:xfrm>
            <a:prstGeom prst="line">
              <a:avLst/>
            </a:prstGeom>
            <a:noFill/>
            <a:ln w="9525">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endParaRPr lang="en-US"/>
            </a:p>
          </p:txBody>
        </p:sp>
        <p:sp>
          <p:nvSpPr>
            <p:cNvPr id="59" name="Text Box 16"/>
            <p:cNvSpPr txBox="1">
              <a:spLocks noChangeArrowheads="1"/>
            </p:cNvSpPr>
            <p:nvPr/>
          </p:nvSpPr>
          <p:spPr bwMode="auto">
            <a:xfrm>
              <a:off x="2209800" y="2209800"/>
              <a:ext cx="1371600" cy="5492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1000">
                  <a:solidFill>
                    <a:schemeClr val="tx1"/>
                  </a:solidFill>
                  <a:latin typeface="Arial" charset="0"/>
                  <a:ea typeface="ＭＳ Ｐゴシック" charset="-128"/>
                </a:defRPr>
              </a:lvl1pPr>
              <a:lvl2pPr marL="37931725" indent="-37474525">
                <a:defRPr sz="1000">
                  <a:solidFill>
                    <a:schemeClr val="tx1"/>
                  </a:solidFill>
                  <a:latin typeface="Arial" charset="0"/>
                  <a:ea typeface="ＭＳ Ｐゴシック" charset="-128"/>
                </a:defRPr>
              </a:lvl2pPr>
              <a:lvl3pPr>
                <a:defRPr sz="1000">
                  <a:solidFill>
                    <a:schemeClr val="tx1"/>
                  </a:solidFill>
                  <a:latin typeface="Arial" charset="0"/>
                  <a:ea typeface="ＭＳ Ｐゴシック" charset="-128"/>
                </a:defRPr>
              </a:lvl3pPr>
              <a:lvl4pPr>
                <a:defRPr sz="1000">
                  <a:solidFill>
                    <a:schemeClr val="tx1"/>
                  </a:solidFill>
                  <a:latin typeface="Arial" charset="0"/>
                  <a:ea typeface="ＭＳ Ｐゴシック" charset="-128"/>
                </a:defRPr>
              </a:lvl4pPr>
              <a:lvl5pPr>
                <a:defRPr sz="1000">
                  <a:solidFill>
                    <a:schemeClr val="tx1"/>
                  </a:solidFill>
                  <a:latin typeface="Arial" charset="0"/>
                  <a:ea typeface="ＭＳ Ｐゴシック" charset="-128"/>
                </a:defRPr>
              </a:lvl5pPr>
              <a:lvl6pPr marL="457200" eaLnBrk="0" fontAlgn="base" hangingPunct="0">
                <a:spcBef>
                  <a:spcPct val="0"/>
                </a:spcBef>
                <a:spcAft>
                  <a:spcPct val="0"/>
                </a:spcAft>
                <a:defRPr sz="1000">
                  <a:solidFill>
                    <a:schemeClr val="tx1"/>
                  </a:solidFill>
                  <a:latin typeface="Arial" charset="0"/>
                  <a:ea typeface="ＭＳ Ｐゴシック" charset="-128"/>
                </a:defRPr>
              </a:lvl6pPr>
              <a:lvl7pPr marL="914400" eaLnBrk="0" fontAlgn="base" hangingPunct="0">
                <a:spcBef>
                  <a:spcPct val="0"/>
                </a:spcBef>
                <a:spcAft>
                  <a:spcPct val="0"/>
                </a:spcAft>
                <a:defRPr sz="1000">
                  <a:solidFill>
                    <a:schemeClr val="tx1"/>
                  </a:solidFill>
                  <a:latin typeface="Arial" charset="0"/>
                  <a:ea typeface="ＭＳ Ｐゴシック" charset="-128"/>
                </a:defRPr>
              </a:lvl7pPr>
              <a:lvl8pPr marL="1371600" eaLnBrk="0" fontAlgn="base" hangingPunct="0">
                <a:spcBef>
                  <a:spcPct val="0"/>
                </a:spcBef>
                <a:spcAft>
                  <a:spcPct val="0"/>
                </a:spcAft>
                <a:defRPr sz="1000">
                  <a:solidFill>
                    <a:schemeClr val="tx1"/>
                  </a:solidFill>
                  <a:latin typeface="Arial" charset="0"/>
                  <a:ea typeface="ＭＳ Ｐゴシック" charset="-128"/>
                </a:defRPr>
              </a:lvl8pPr>
              <a:lvl9pPr marL="1828800" eaLnBrk="0" fontAlgn="base" hangingPunct="0">
                <a:spcBef>
                  <a:spcPct val="0"/>
                </a:spcBef>
                <a:spcAft>
                  <a:spcPct val="0"/>
                </a:spcAft>
                <a:defRPr sz="1000">
                  <a:solidFill>
                    <a:schemeClr val="tx1"/>
                  </a:solidFill>
                  <a:latin typeface="Arial" charset="0"/>
                  <a:ea typeface="ＭＳ Ｐゴシック" charset="-128"/>
                </a:defRPr>
              </a:lvl9pPr>
            </a:lstStyle>
            <a:p>
              <a:r>
                <a:rPr lang="en-US" dirty="0"/>
                <a:t>6-month baseline period:</a:t>
              </a:r>
            </a:p>
            <a:p>
              <a:r>
                <a:rPr lang="en-US" dirty="0"/>
                <a:t>covariates defined</a:t>
              </a:r>
            </a:p>
          </p:txBody>
        </p:sp>
        <p:sp>
          <p:nvSpPr>
            <p:cNvPr id="60" name="Line 18"/>
            <p:cNvSpPr>
              <a:spLocks noChangeShapeType="1"/>
            </p:cNvSpPr>
            <p:nvPr/>
          </p:nvSpPr>
          <p:spPr bwMode="auto">
            <a:xfrm>
              <a:off x="6934200" y="2819400"/>
              <a:ext cx="0" cy="304800"/>
            </a:xfrm>
            <a:prstGeom prst="line">
              <a:avLst/>
            </a:prstGeom>
            <a:noFill/>
            <a:ln w="9525">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endParaRPr lang="en-US"/>
            </a:p>
          </p:txBody>
        </p:sp>
        <p:sp>
          <p:nvSpPr>
            <p:cNvPr id="61" name="Text Box 19"/>
            <p:cNvSpPr txBox="1">
              <a:spLocks noChangeArrowheads="1"/>
            </p:cNvSpPr>
            <p:nvPr/>
          </p:nvSpPr>
          <p:spPr bwMode="auto">
            <a:xfrm>
              <a:off x="4937125" y="2808288"/>
              <a:ext cx="1173163" cy="3381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1000">
                  <a:solidFill>
                    <a:schemeClr val="tx1"/>
                  </a:solidFill>
                  <a:latin typeface="Arial" charset="0"/>
                  <a:ea typeface="ＭＳ Ｐゴシック" charset="-128"/>
                </a:defRPr>
              </a:lvl1pPr>
              <a:lvl2pPr marL="37931725" indent="-37474525">
                <a:defRPr sz="1000">
                  <a:solidFill>
                    <a:schemeClr val="tx1"/>
                  </a:solidFill>
                  <a:latin typeface="Arial" charset="0"/>
                  <a:ea typeface="ＭＳ Ｐゴシック" charset="-128"/>
                </a:defRPr>
              </a:lvl2pPr>
              <a:lvl3pPr>
                <a:defRPr sz="1000">
                  <a:solidFill>
                    <a:schemeClr val="tx1"/>
                  </a:solidFill>
                  <a:latin typeface="Arial" charset="0"/>
                  <a:ea typeface="ＭＳ Ｐゴシック" charset="-128"/>
                </a:defRPr>
              </a:lvl3pPr>
              <a:lvl4pPr>
                <a:defRPr sz="1000">
                  <a:solidFill>
                    <a:schemeClr val="tx1"/>
                  </a:solidFill>
                  <a:latin typeface="Arial" charset="0"/>
                  <a:ea typeface="ＭＳ Ｐゴシック" charset="-128"/>
                </a:defRPr>
              </a:lvl4pPr>
              <a:lvl5pPr>
                <a:defRPr sz="1000">
                  <a:solidFill>
                    <a:schemeClr val="tx1"/>
                  </a:solidFill>
                  <a:latin typeface="Arial" charset="0"/>
                  <a:ea typeface="ＭＳ Ｐゴシック" charset="-128"/>
                </a:defRPr>
              </a:lvl5pPr>
              <a:lvl6pPr marL="457200" eaLnBrk="0" fontAlgn="base" hangingPunct="0">
                <a:spcBef>
                  <a:spcPct val="0"/>
                </a:spcBef>
                <a:spcAft>
                  <a:spcPct val="0"/>
                </a:spcAft>
                <a:defRPr sz="1000">
                  <a:solidFill>
                    <a:schemeClr val="tx1"/>
                  </a:solidFill>
                  <a:latin typeface="Arial" charset="0"/>
                  <a:ea typeface="ＭＳ Ｐゴシック" charset="-128"/>
                </a:defRPr>
              </a:lvl6pPr>
              <a:lvl7pPr marL="914400" eaLnBrk="0" fontAlgn="base" hangingPunct="0">
                <a:spcBef>
                  <a:spcPct val="0"/>
                </a:spcBef>
                <a:spcAft>
                  <a:spcPct val="0"/>
                </a:spcAft>
                <a:defRPr sz="1000">
                  <a:solidFill>
                    <a:schemeClr val="tx1"/>
                  </a:solidFill>
                  <a:latin typeface="Arial" charset="0"/>
                  <a:ea typeface="ＭＳ Ｐゴシック" charset="-128"/>
                </a:defRPr>
              </a:lvl7pPr>
              <a:lvl8pPr marL="1371600" eaLnBrk="0" fontAlgn="base" hangingPunct="0">
                <a:spcBef>
                  <a:spcPct val="0"/>
                </a:spcBef>
                <a:spcAft>
                  <a:spcPct val="0"/>
                </a:spcAft>
                <a:defRPr sz="1000">
                  <a:solidFill>
                    <a:schemeClr val="tx1"/>
                  </a:solidFill>
                  <a:latin typeface="Arial" charset="0"/>
                  <a:ea typeface="ＭＳ Ｐゴシック" charset="-128"/>
                </a:defRPr>
              </a:lvl8pPr>
              <a:lvl9pPr marL="1828800" eaLnBrk="0" fontAlgn="base" hangingPunct="0">
                <a:spcBef>
                  <a:spcPct val="0"/>
                </a:spcBef>
                <a:spcAft>
                  <a:spcPct val="0"/>
                </a:spcAft>
                <a:defRPr sz="1000">
                  <a:solidFill>
                    <a:schemeClr val="tx1"/>
                  </a:solidFill>
                  <a:latin typeface="Arial" charset="0"/>
                  <a:ea typeface="ＭＳ Ｐゴシック" charset="-128"/>
                </a:defRPr>
              </a:lvl9pPr>
            </a:lstStyle>
            <a:p>
              <a:r>
                <a:rPr lang="en-US" sz="1600"/>
                <a:t>         X   O</a:t>
              </a:r>
            </a:p>
          </p:txBody>
        </p:sp>
        <p:sp>
          <p:nvSpPr>
            <p:cNvPr id="62" name="Text Box 29"/>
            <p:cNvSpPr txBox="1">
              <a:spLocks noChangeArrowheads="1"/>
            </p:cNvSpPr>
            <p:nvPr/>
          </p:nvSpPr>
          <p:spPr bwMode="auto">
            <a:xfrm>
              <a:off x="4419600" y="3276600"/>
              <a:ext cx="1737199" cy="2616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1000">
                  <a:solidFill>
                    <a:schemeClr val="tx1"/>
                  </a:solidFill>
                  <a:latin typeface="Arial" charset="0"/>
                  <a:ea typeface="ＭＳ Ｐゴシック" charset="-128"/>
                </a:defRPr>
              </a:lvl1pPr>
              <a:lvl2pPr marL="37931725" indent="-37474525">
                <a:defRPr sz="1000">
                  <a:solidFill>
                    <a:schemeClr val="tx1"/>
                  </a:solidFill>
                  <a:latin typeface="Arial" charset="0"/>
                  <a:ea typeface="ＭＳ Ｐゴシック" charset="-128"/>
                </a:defRPr>
              </a:lvl2pPr>
              <a:lvl3pPr>
                <a:defRPr sz="1000">
                  <a:solidFill>
                    <a:schemeClr val="tx1"/>
                  </a:solidFill>
                  <a:latin typeface="Arial" charset="0"/>
                  <a:ea typeface="ＭＳ Ｐゴシック" charset="-128"/>
                </a:defRPr>
              </a:lvl3pPr>
              <a:lvl4pPr>
                <a:defRPr sz="1000">
                  <a:solidFill>
                    <a:schemeClr val="tx1"/>
                  </a:solidFill>
                  <a:latin typeface="Arial" charset="0"/>
                  <a:ea typeface="ＭＳ Ｐゴシック" charset="-128"/>
                </a:defRPr>
              </a:lvl4pPr>
              <a:lvl5pPr>
                <a:defRPr sz="1000">
                  <a:solidFill>
                    <a:schemeClr val="tx1"/>
                  </a:solidFill>
                  <a:latin typeface="Arial" charset="0"/>
                  <a:ea typeface="ＭＳ Ｐゴシック" charset="-128"/>
                </a:defRPr>
              </a:lvl5pPr>
              <a:lvl6pPr marL="457200" eaLnBrk="0" fontAlgn="base" hangingPunct="0">
                <a:spcBef>
                  <a:spcPct val="0"/>
                </a:spcBef>
                <a:spcAft>
                  <a:spcPct val="0"/>
                </a:spcAft>
                <a:defRPr sz="1000">
                  <a:solidFill>
                    <a:schemeClr val="tx1"/>
                  </a:solidFill>
                  <a:latin typeface="Arial" charset="0"/>
                  <a:ea typeface="ＭＳ Ｐゴシック" charset="-128"/>
                </a:defRPr>
              </a:lvl6pPr>
              <a:lvl7pPr marL="914400" eaLnBrk="0" fontAlgn="base" hangingPunct="0">
                <a:spcBef>
                  <a:spcPct val="0"/>
                </a:spcBef>
                <a:spcAft>
                  <a:spcPct val="0"/>
                </a:spcAft>
                <a:defRPr sz="1000">
                  <a:solidFill>
                    <a:schemeClr val="tx1"/>
                  </a:solidFill>
                  <a:latin typeface="Arial" charset="0"/>
                  <a:ea typeface="ＭＳ Ｐゴシック" charset="-128"/>
                </a:defRPr>
              </a:lvl7pPr>
              <a:lvl8pPr marL="1371600" eaLnBrk="0" fontAlgn="base" hangingPunct="0">
                <a:spcBef>
                  <a:spcPct val="0"/>
                </a:spcBef>
                <a:spcAft>
                  <a:spcPct val="0"/>
                </a:spcAft>
                <a:defRPr sz="1000">
                  <a:solidFill>
                    <a:schemeClr val="tx1"/>
                  </a:solidFill>
                  <a:latin typeface="Arial" charset="0"/>
                  <a:ea typeface="ＭＳ Ｐゴシック" charset="-128"/>
                </a:defRPr>
              </a:lvl8pPr>
              <a:lvl9pPr marL="1828800" eaLnBrk="0" fontAlgn="base" hangingPunct="0">
                <a:spcBef>
                  <a:spcPct val="0"/>
                </a:spcBef>
                <a:spcAft>
                  <a:spcPct val="0"/>
                </a:spcAft>
                <a:defRPr sz="1000">
                  <a:solidFill>
                    <a:schemeClr val="tx1"/>
                  </a:solidFill>
                  <a:latin typeface="Arial" charset="0"/>
                  <a:ea typeface="ＭＳ Ｐゴシック" charset="-128"/>
                </a:defRPr>
              </a:lvl9pPr>
            </a:lstStyle>
            <a:p>
              <a:r>
                <a:rPr lang="en-US" sz="1100" dirty="0"/>
                <a:t>3</a:t>
              </a:r>
              <a:r>
                <a:rPr lang="en-US" sz="1100" dirty="0" smtClean="0"/>
                <a:t>-</a:t>
              </a:r>
              <a:r>
                <a:rPr lang="en-US" sz="1100" dirty="0"/>
                <a:t>month follow-up period</a:t>
              </a:r>
            </a:p>
          </p:txBody>
        </p:sp>
        <p:sp>
          <p:nvSpPr>
            <p:cNvPr id="63" name="AutoShape 30"/>
            <p:cNvSpPr>
              <a:spLocks/>
            </p:cNvSpPr>
            <p:nvPr/>
          </p:nvSpPr>
          <p:spPr bwMode="auto">
            <a:xfrm rot="16200000" flipV="1">
              <a:off x="5143500" y="2400300"/>
              <a:ext cx="228600" cy="1524000"/>
            </a:xfrm>
            <a:prstGeom prst="leftBrace">
              <a:avLst>
                <a:gd name="adj1" fmla="val 66667"/>
                <a:gd name="adj2" fmla="val 50046"/>
              </a:avLst>
            </a:prstGeom>
            <a:noFill/>
            <a:ln w="9525">
              <a:solidFill>
                <a:schemeClr val="tx1"/>
              </a:solidFill>
              <a:round/>
              <a:headEnd/>
              <a:tailEnd/>
            </a:ln>
            <a:extLst>
              <a:ext uri="{909E8E84-426E-40dd-AFC4-6F175D3DCCD1}">
                <a14:hiddenFill xmlns:a14="http://schemas.microsoft.com/office/drawing/2010/main" xmlns="">
                  <a:solidFill>
                    <a:srgbClr val="FFFFFF"/>
                  </a:solidFill>
                </a14:hiddenFill>
              </a:ext>
            </a:extLst>
          </p:spPr>
          <p:txBody>
            <a:bodyPr wrap="none" anchor="ctr"/>
            <a:lstStyle/>
            <a:p>
              <a:endParaRPr lang="en-US"/>
            </a:p>
          </p:txBody>
        </p:sp>
        <p:sp>
          <p:nvSpPr>
            <p:cNvPr id="64" name="Rectangle 31"/>
            <p:cNvSpPr>
              <a:spLocks noChangeArrowheads="1"/>
            </p:cNvSpPr>
            <p:nvPr/>
          </p:nvSpPr>
          <p:spPr bwMode="auto">
            <a:xfrm>
              <a:off x="1219200" y="1371600"/>
              <a:ext cx="6248400" cy="2438400"/>
            </a:xfrm>
            <a:prstGeom prst="rect">
              <a:avLst/>
            </a:prstGeom>
            <a:noFill/>
            <a:ln w="9525">
              <a:solidFill>
                <a:schemeClr val="tx1"/>
              </a:solidFill>
              <a:miter lim="800000"/>
              <a:headEnd/>
              <a:tailEnd/>
            </a:ln>
            <a:extLst>
              <a:ext uri="{909E8E84-426E-40dd-AFC4-6F175D3DCCD1}">
                <a14:hiddenFill xmlns:a14="http://schemas.microsoft.com/office/drawing/2010/main" xmlns="">
                  <a:solidFill>
                    <a:srgbClr val="FFFFFF"/>
                  </a:solidFill>
                </a14:hiddenFill>
              </a:ext>
            </a:extLst>
          </p:spPr>
          <p:txBody>
            <a:bodyPr wrap="none" anchor="ctr"/>
            <a:lstStyle/>
            <a:p>
              <a:endParaRPr lang="en-US"/>
            </a:p>
          </p:txBody>
        </p:sp>
        <p:sp>
          <p:nvSpPr>
            <p:cNvPr id="65" name="Text Box 54"/>
            <p:cNvSpPr txBox="1">
              <a:spLocks noChangeArrowheads="1"/>
            </p:cNvSpPr>
            <p:nvPr/>
          </p:nvSpPr>
          <p:spPr bwMode="auto">
            <a:xfrm>
              <a:off x="1371600" y="1447800"/>
              <a:ext cx="6019800" cy="8302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1000">
                  <a:solidFill>
                    <a:schemeClr val="tx1"/>
                  </a:solidFill>
                  <a:latin typeface="Arial" charset="0"/>
                  <a:ea typeface="ＭＳ Ｐゴシック" charset="-128"/>
                </a:defRPr>
              </a:lvl1pPr>
              <a:lvl2pPr marL="37931725" indent="-37474525">
                <a:defRPr sz="1000">
                  <a:solidFill>
                    <a:schemeClr val="tx1"/>
                  </a:solidFill>
                  <a:latin typeface="Arial" charset="0"/>
                  <a:ea typeface="ＭＳ Ｐゴシック" charset="-128"/>
                </a:defRPr>
              </a:lvl2pPr>
              <a:lvl3pPr>
                <a:defRPr sz="1000">
                  <a:solidFill>
                    <a:schemeClr val="tx1"/>
                  </a:solidFill>
                  <a:latin typeface="Arial" charset="0"/>
                  <a:ea typeface="ＭＳ Ｐゴシック" charset="-128"/>
                </a:defRPr>
              </a:lvl3pPr>
              <a:lvl4pPr>
                <a:defRPr sz="1000">
                  <a:solidFill>
                    <a:schemeClr val="tx1"/>
                  </a:solidFill>
                  <a:latin typeface="Arial" charset="0"/>
                  <a:ea typeface="ＭＳ Ｐゴシック" charset="-128"/>
                </a:defRPr>
              </a:lvl4pPr>
              <a:lvl5pPr>
                <a:defRPr sz="1000">
                  <a:solidFill>
                    <a:schemeClr val="tx1"/>
                  </a:solidFill>
                  <a:latin typeface="Arial" charset="0"/>
                  <a:ea typeface="ＭＳ Ｐゴシック" charset="-128"/>
                </a:defRPr>
              </a:lvl5pPr>
              <a:lvl6pPr marL="457200" eaLnBrk="0" fontAlgn="base" hangingPunct="0">
                <a:spcBef>
                  <a:spcPct val="0"/>
                </a:spcBef>
                <a:spcAft>
                  <a:spcPct val="0"/>
                </a:spcAft>
                <a:defRPr sz="1000">
                  <a:solidFill>
                    <a:schemeClr val="tx1"/>
                  </a:solidFill>
                  <a:latin typeface="Arial" charset="0"/>
                  <a:ea typeface="ＭＳ Ｐゴシック" charset="-128"/>
                </a:defRPr>
              </a:lvl6pPr>
              <a:lvl7pPr marL="914400" eaLnBrk="0" fontAlgn="base" hangingPunct="0">
                <a:spcBef>
                  <a:spcPct val="0"/>
                </a:spcBef>
                <a:spcAft>
                  <a:spcPct val="0"/>
                </a:spcAft>
                <a:defRPr sz="1000">
                  <a:solidFill>
                    <a:schemeClr val="tx1"/>
                  </a:solidFill>
                  <a:latin typeface="Arial" charset="0"/>
                  <a:ea typeface="ＭＳ Ｐゴシック" charset="-128"/>
                </a:defRPr>
              </a:lvl7pPr>
              <a:lvl8pPr marL="1371600" eaLnBrk="0" fontAlgn="base" hangingPunct="0">
                <a:spcBef>
                  <a:spcPct val="0"/>
                </a:spcBef>
                <a:spcAft>
                  <a:spcPct val="0"/>
                </a:spcAft>
                <a:defRPr sz="1000">
                  <a:solidFill>
                    <a:schemeClr val="tx1"/>
                  </a:solidFill>
                  <a:latin typeface="Arial" charset="0"/>
                  <a:ea typeface="ＭＳ Ｐゴシック" charset="-128"/>
                </a:defRPr>
              </a:lvl8pPr>
              <a:lvl9pPr marL="1828800" eaLnBrk="0" fontAlgn="base" hangingPunct="0">
                <a:spcBef>
                  <a:spcPct val="0"/>
                </a:spcBef>
                <a:spcAft>
                  <a:spcPct val="0"/>
                </a:spcAft>
                <a:defRPr sz="1000">
                  <a:solidFill>
                    <a:schemeClr val="tx1"/>
                  </a:solidFill>
                  <a:latin typeface="Arial" charset="0"/>
                  <a:ea typeface="ＭＳ Ｐゴシック" charset="-128"/>
                </a:defRPr>
              </a:lvl9pPr>
            </a:lstStyle>
            <a:p>
              <a:r>
                <a:rPr lang="en-US" sz="1200" b="1" dirty="0" smtClean="0"/>
                <a:t>Study </a:t>
              </a:r>
              <a:r>
                <a:rPr lang="en-US" sz="1200" b="1" dirty="0"/>
                <a:t>Design For Intermediate-term Effects (ITT Analysis, with Propensity Score Adjustment)</a:t>
              </a:r>
            </a:p>
            <a:p>
              <a:endParaRPr lang="en-US" sz="2400" dirty="0"/>
            </a:p>
          </p:txBody>
        </p:sp>
        <p:sp>
          <p:nvSpPr>
            <p:cNvPr id="66" name="Line 55"/>
            <p:cNvSpPr>
              <a:spLocks noChangeShapeType="1"/>
            </p:cNvSpPr>
            <p:nvPr/>
          </p:nvSpPr>
          <p:spPr bwMode="auto">
            <a:xfrm flipH="1">
              <a:off x="3352800" y="2971800"/>
              <a:ext cx="228600" cy="228600"/>
            </a:xfrm>
            <a:prstGeom prst="line">
              <a:avLst/>
            </a:prstGeom>
            <a:noFill/>
            <a:ln w="9525">
              <a:solidFill>
                <a:schemeClr val="tx1"/>
              </a:solidFill>
              <a:round/>
              <a:headEnd/>
              <a:tailEnd type="triangle" w="med" len="med"/>
            </a:ln>
            <a:extLst>
              <a:ext uri="{909E8E84-426E-40dd-AFC4-6F175D3DCCD1}">
                <a14:hiddenFill xmlns:a14="http://schemas.microsoft.com/office/drawing/2010/main" xmlns="">
                  <a:noFill/>
                </a14:hiddenFill>
              </a:ext>
            </a:extLst>
          </p:spPr>
          <p:txBody>
            <a:bodyPr wrap="none" anchor="ctr"/>
            <a:lstStyle/>
            <a:p>
              <a:endParaRPr lang="en-US"/>
            </a:p>
          </p:txBody>
        </p:sp>
        <p:sp>
          <p:nvSpPr>
            <p:cNvPr id="67" name="Text Box 56"/>
            <p:cNvSpPr txBox="1">
              <a:spLocks noChangeArrowheads="1"/>
            </p:cNvSpPr>
            <p:nvPr/>
          </p:nvSpPr>
          <p:spPr bwMode="auto">
            <a:xfrm>
              <a:off x="2362200" y="3200400"/>
              <a:ext cx="1600200" cy="5540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1000">
                  <a:solidFill>
                    <a:schemeClr val="tx1"/>
                  </a:solidFill>
                  <a:latin typeface="Arial" charset="0"/>
                  <a:ea typeface="ＭＳ Ｐゴシック" charset="-128"/>
                </a:defRPr>
              </a:lvl1pPr>
              <a:lvl2pPr marL="37931725" indent="-37474525">
                <a:defRPr sz="1000">
                  <a:solidFill>
                    <a:schemeClr val="tx1"/>
                  </a:solidFill>
                  <a:latin typeface="Arial" charset="0"/>
                  <a:ea typeface="ＭＳ Ｐゴシック" charset="-128"/>
                </a:defRPr>
              </a:lvl2pPr>
              <a:lvl3pPr>
                <a:defRPr sz="1000">
                  <a:solidFill>
                    <a:schemeClr val="tx1"/>
                  </a:solidFill>
                  <a:latin typeface="Arial" charset="0"/>
                  <a:ea typeface="ＭＳ Ｐゴシック" charset="-128"/>
                </a:defRPr>
              </a:lvl3pPr>
              <a:lvl4pPr>
                <a:defRPr sz="1000">
                  <a:solidFill>
                    <a:schemeClr val="tx1"/>
                  </a:solidFill>
                  <a:latin typeface="Arial" charset="0"/>
                  <a:ea typeface="ＭＳ Ｐゴシック" charset="-128"/>
                </a:defRPr>
              </a:lvl4pPr>
              <a:lvl5pPr>
                <a:defRPr sz="1000">
                  <a:solidFill>
                    <a:schemeClr val="tx1"/>
                  </a:solidFill>
                  <a:latin typeface="Arial" charset="0"/>
                  <a:ea typeface="ＭＳ Ｐゴシック" charset="-128"/>
                </a:defRPr>
              </a:lvl5pPr>
              <a:lvl6pPr marL="457200" eaLnBrk="0" fontAlgn="base" hangingPunct="0">
                <a:spcBef>
                  <a:spcPct val="0"/>
                </a:spcBef>
                <a:spcAft>
                  <a:spcPct val="0"/>
                </a:spcAft>
                <a:defRPr sz="1000">
                  <a:solidFill>
                    <a:schemeClr val="tx1"/>
                  </a:solidFill>
                  <a:latin typeface="Arial" charset="0"/>
                  <a:ea typeface="ＭＳ Ｐゴシック" charset="-128"/>
                </a:defRPr>
              </a:lvl6pPr>
              <a:lvl7pPr marL="914400" eaLnBrk="0" fontAlgn="base" hangingPunct="0">
                <a:spcBef>
                  <a:spcPct val="0"/>
                </a:spcBef>
                <a:spcAft>
                  <a:spcPct val="0"/>
                </a:spcAft>
                <a:defRPr sz="1000">
                  <a:solidFill>
                    <a:schemeClr val="tx1"/>
                  </a:solidFill>
                  <a:latin typeface="Arial" charset="0"/>
                  <a:ea typeface="ＭＳ Ｐゴシック" charset="-128"/>
                </a:defRPr>
              </a:lvl7pPr>
              <a:lvl8pPr marL="1371600" eaLnBrk="0" fontAlgn="base" hangingPunct="0">
                <a:spcBef>
                  <a:spcPct val="0"/>
                </a:spcBef>
                <a:spcAft>
                  <a:spcPct val="0"/>
                </a:spcAft>
                <a:defRPr sz="1000">
                  <a:solidFill>
                    <a:schemeClr val="tx1"/>
                  </a:solidFill>
                  <a:latin typeface="Arial" charset="0"/>
                  <a:ea typeface="ＭＳ Ｐゴシック" charset="-128"/>
                </a:defRPr>
              </a:lvl8pPr>
              <a:lvl9pPr marL="1828800" eaLnBrk="0" fontAlgn="base" hangingPunct="0">
                <a:spcBef>
                  <a:spcPct val="0"/>
                </a:spcBef>
                <a:spcAft>
                  <a:spcPct val="0"/>
                </a:spcAft>
                <a:defRPr sz="1000">
                  <a:solidFill>
                    <a:schemeClr val="tx1"/>
                  </a:solidFill>
                  <a:latin typeface="Arial" charset="0"/>
                  <a:ea typeface="ＭＳ Ｐゴシック" charset="-128"/>
                </a:defRPr>
              </a:lvl9pPr>
            </a:lstStyle>
            <a:p>
              <a:r>
                <a:rPr lang="en-US"/>
                <a:t>First TSAT lab, at least 6 months of after the start of dialysis </a:t>
              </a:r>
            </a:p>
          </p:txBody>
        </p:sp>
        <p:sp>
          <p:nvSpPr>
            <p:cNvPr id="68" name="AutoShape 57"/>
            <p:cNvSpPr>
              <a:spLocks/>
            </p:cNvSpPr>
            <p:nvPr/>
          </p:nvSpPr>
          <p:spPr bwMode="auto">
            <a:xfrm rot="5400000">
              <a:off x="2819400" y="2133600"/>
              <a:ext cx="152400" cy="1371600"/>
            </a:xfrm>
            <a:prstGeom prst="leftBrace">
              <a:avLst>
                <a:gd name="adj1" fmla="val 75000"/>
                <a:gd name="adj2" fmla="val 50000"/>
              </a:avLst>
            </a:prstGeom>
            <a:noFill/>
            <a:ln w="9525">
              <a:solidFill>
                <a:schemeClr val="tx1"/>
              </a:solidFill>
              <a:round/>
              <a:headEnd/>
              <a:tailEnd/>
            </a:ln>
            <a:extLst>
              <a:ext uri="{909E8E84-426E-40dd-AFC4-6F175D3DCCD1}">
                <a14:hiddenFill xmlns:a14="http://schemas.microsoft.com/office/drawing/2010/main" xmlns="">
                  <a:solidFill>
                    <a:srgbClr val="FFFFFF"/>
                  </a:solidFill>
                </a14:hiddenFill>
              </a:ext>
            </a:extLst>
          </p:spPr>
          <p:txBody>
            <a:bodyPr wrap="none" anchor="ctr"/>
            <a:lstStyle/>
            <a:p>
              <a:endParaRPr lang="en-US"/>
            </a:p>
          </p:txBody>
        </p:sp>
        <p:sp>
          <p:nvSpPr>
            <p:cNvPr id="69" name="AutoShape 58"/>
            <p:cNvSpPr>
              <a:spLocks/>
            </p:cNvSpPr>
            <p:nvPr/>
          </p:nvSpPr>
          <p:spPr bwMode="auto">
            <a:xfrm rot="5400000">
              <a:off x="3962400" y="2362200"/>
              <a:ext cx="152400" cy="914400"/>
            </a:xfrm>
            <a:prstGeom prst="leftBrace">
              <a:avLst>
                <a:gd name="adj1" fmla="val 50000"/>
                <a:gd name="adj2" fmla="val 50000"/>
              </a:avLst>
            </a:prstGeom>
            <a:noFill/>
            <a:ln w="9525">
              <a:solidFill>
                <a:schemeClr val="tx1"/>
              </a:solidFill>
              <a:round/>
              <a:headEnd/>
              <a:tailEnd/>
            </a:ln>
            <a:extLst>
              <a:ext uri="{909E8E84-426E-40dd-AFC4-6F175D3DCCD1}">
                <a14:hiddenFill xmlns:a14="http://schemas.microsoft.com/office/drawing/2010/main" xmlns="">
                  <a:solidFill>
                    <a:srgbClr val="FFFFFF"/>
                  </a:solidFill>
                </a14:hiddenFill>
              </a:ext>
            </a:extLst>
          </p:spPr>
          <p:txBody>
            <a:bodyPr wrap="none" anchor="ctr"/>
            <a:lstStyle/>
            <a:p>
              <a:endParaRPr lang="en-US"/>
            </a:p>
          </p:txBody>
        </p:sp>
        <p:sp>
          <p:nvSpPr>
            <p:cNvPr id="70" name="Text Box 59"/>
            <p:cNvSpPr txBox="1">
              <a:spLocks noChangeArrowheads="1"/>
            </p:cNvSpPr>
            <p:nvPr/>
          </p:nvSpPr>
          <p:spPr bwMode="auto">
            <a:xfrm>
              <a:off x="3581400" y="2209800"/>
              <a:ext cx="1066800" cy="5492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1000">
                  <a:solidFill>
                    <a:schemeClr val="tx1"/>
                  </a:solidFill>
                  <a:latin typeface="Arial" charset="0"/>
                  <a:ea typeface="ＭＳ Ｐゴシック" charset="-128"/>
                </a:defRPr>
              </a:lvl1pPr>
              <a:lvl2pPr marL="37931725" indent="-37474525">
                <a:defRPr sz="1000">
                  <a:solidFill>
                    <a:schemeClr val="tx1"/>
                  </a:solidFill>
                  <a:latin typeface="Arial" charset="0"/>
                  <a:ea typeface="ＭＳ Ｐゴシック" charset="-128"/>
                </a:defRPr>
              </a:lvl2pPr>
              <a:lvl3pPr>
                <a:defRPr sz="1000">
                  <a:solidFill>
                    <a:schemeClr val="tx1"/>
                  </a:solidFill>
                  <a:latin typeface="Arial" charset="0"/>
                  <a:ea typeface="ＭＳ Ｐゴシック" charset="-128"/>
                </a:defRPr>
              </a:lvl3pPr>
              <a:lvl4pPr>
                <a:defRPr sz="1000">
                  <a:solidFill>
                    <a:schemeClr val="tx1"/>
                  </a:solidFill>
                  <a:latin typeface="Arial" charset="0"/>
                  <a:ea typeface="ＭＳ Ｐゴシック" charset="-128"/>
                </a:defRPr>
              </a:lvl4pPr>
              <a:lvl5pPr>
                <a:defRPr sz="1000">
                  <a:solidFill>
                    <a:schemeClr val="tx1"/>
                  </a:solidFill>
                  <a:latin typeface="Arial" charset="0"/>
                  <a:ea typeface="ＭＳ Ｐゴシック" charset="-128"/>
                </a:defRPr>
              </a:lvl5pPr>
              <a:lvl6pPr marL="457200" eaLnBrk="0" fontAlgn="base" hangingPunct="0">
                <a:spcBef>
                  <a:spcPct val="0"/>
                </a:spcBef>
                <a:spcAft>
                  <a:spcPct val="0"/>
                </a:spcAft>
                <a:defRPr sz="1000">
                  <a:solidFill>
                    <a:schemeClr val="tx1"/>
                  </a:solidFill>
                  <a:latin typeface="Arial" charset="0"/>
                  <a:ea typeface="ＭＳ Ｐゴシック" charset="-128"/>
                </a:defRPr>
              </a:lvl6pPr>
              <a:lvl7pPr marL="914400" eaLnBrk="0" fontAlgn="base" hangingPunct="0">
                <a:spcBef>
                  <a:spcPct val="0"/>
                </a:spcBef>
                <a:spcAft>
                  <a:spcPct val="0"/>
                </a:spcAft>
                <a:defRPr sz="1000">
                  <a:solidFill>
                    <a:schemeClr val="tx1"/>
                  </a:solidFill>
                  <a:latin typeface="Arial" charset="0"/>
                  <a:ea typeface="ＭＳ Ｐゴシック" charset="-128"/>
                </a:defRPr>
              </a:lvl7pPr>
              <a:lvl8pPr marL="1371600" eaLnBrk="0" fontAlgn="base" hangingPunct="0">
                <a:spcBef>
                  <a:spcPct val="0"/>
                </a:spcBef>
                <a:spcAft>
                  <a:spcPct val="0"/>
                </a:spcAft>
                <a:defRPr sz="1000">
                  <a:solidFill>
                    <a:schemeClr val="tx1"/>
                  </a:solidFill>
                  <a:latin typeface="Arial" charset="0"/>
                  <a:ea typeface="ＭＳ Ｐゴシック" charset="-128"/>
                </a:defRPr>
              </a:lvl8pPr>
              <a:lvl9pPr marL="1828800" eaLnBrk="0" fontAlgn="base" hangingPunct="0">
                <a:spcBef>
                  <a:spcPct val="0"/>
                </a:spcBef>
                <a:spcAft>
                  <a:spcPct val="0"/>
                </a:spcAft>
                <a:defRPr sz="1000">
                  <a:solidFill>
                    <a:schemeClr val="tx1"/>
                  </a:solidFill>
                  <a:latin typeface="Arial" charset="0"/>
                  <a:ea typeface="ＭＳ Ｐゴシック" charset="-128"/>
                </a:defRPr>
              </a:lvl9pPr>
            </a:lstStyle>
            <a:p>
              <a:r>
                <a:rPr lang="en-US" dirty="0" smtClean="0"/>
                <a:t>1-month </a:t>
              </a:r>
              <a:r>
                <a:rPr lang="en-US" dirty="0"/>
                <a:t>iron exposure</a:t>
              </a:r>
            </a:p>
            <a:p>
              <a:r>
                <a:rPr lang="en-US" dirty="0"/>
                <a:t>assessment</a:t>
              </a:r>
            </a:p>
          </p:txBody>
        </p:sp>
        <p:sp>
          <p:nvSpPr>
            <p:cNvPr id="71" name="Text Box 60"/>
            <p:cNvSpPr txBox="1">
              <a:spLocks noChangeArrowheads="1"/>
            </p:cNvSpPr>
            <p:nvPr/>
          </p:nvSpPr>
          <p:spPr bwMode="auto">
            <a:xfrm>
              <a:off x="4495800" y="2057400"/>
              <a:ext cx="1066800" cy="7016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1000">
                  <a:solidFill>
                    <a:schemeClr val="tx1"/>
                  </a:solidFill>
                  <a:latin typeface="Arial" charset="0"/>
                  <a:ea typeface="ＭＳ Ｐゴシック" charset="-128"/>
                </a:defRPr>
              </a:lvl1pPr>
              <a:lvl2pPr marL="37931725" indent="-37474525">
                <a:defRPr sz="1000">
                  <a:solidFill>
                    <a:schemeClr val="tx1"/>
                  </a:solidFill>
                  <a:latin typeface="Arial" charset="0"/>
                  <a:ea typeface="ＭＳ Ｐゴシック" charset="-128"/>
                </a:defRPr>
              </a:lvl2pPr>
              <a:lvl3pPr>
                <a:defRPr sz="1000">
                  <a:solidFill>
                    <a:schemeClr val="tx1"/>
                  </a:solidFill>
                  <a:latin typeface="Arial" charset="0"/>
                  <a:ea typeface="ＭＳ Ｐゴシック" charset="-128"/>
                </a:defRPr>
              </a:lvl3pPr>
              <a:lvl4pPr>
                <a:defRPr sz="1000">
                  <a:solidFill>
                    <a:schemeClr val="tx1"/>
                  </a:solidFill>
                  <a:latin typeface="Arial" charset="0"/>
                  <a:ea typeface="ＭＳ Ｐゴシック" charset="-128"/>
                </a:defRPr>
              </a:lvl4pPr>
              <a:lvl5pPr>
                <a:defRPr sz="1000">
                  <a:solidFill>
                    <a:schemeClr val="tx1"/>
                  </a:solidFill>
                  <a:latin typeface="Arial" charset="0"/>
                  <a:ea typeface="ＭＳ Ｐゴシック" charset="-128"/>
                </a:defRPr>
              </a:lvl5pPr>
              <a:lvl6pPr marL="457200" eaLnBrk="0" fontAlgn="base" hangingPunct="0">
                <a:spcBef>
                  <a:spcPct val="0"/>
                </a:spcBef>
                <a:spcAft>
                  <a:spcPct val="0"/>
                </a:spcAft>
                <a:defRPr sz="1000">
                  <a:solidFill>
                    <a:schemeClr val="tx1"/>
                  </a:solidFill>
                  <a:latin typeface="Arial" charset="0"/>
                  <a:ea typeface="ＭＳ Ｐゴシック" charset="-128"/>
                </a:defRPr>
              </a:lvl6pPr>
              <a:lvl7pPr marL="914400" eaLnBrk="0" fontAlgn="base" hangingPunct="0">
                <a:spcBef>
                  <a:spcPct val="0"/>
                </a:spcBef>
                <a:spcAft>
                  <a:spcPct val="0"/>
                </a:spcAft>
                <a:defRPr sz="1000">
                  <a:solidFill>
                    <a:schemeClr val="tx1"/>
                  </a:solidFill>
                  <a:latin typeface="Arial" charset="0"/>
                  <a:ea typeface="ＭＳ Ｐゴシック" charset="-128"/>
                </a:defRPr>
              </a:lvl7pPr>
              <a:lvl8pPr marL="1371600" eaLnBrk="0" fontAlgn="base" hangingPunct="0">
                <a:spcBef>
                  <a:spcPct val="0"/>
                </a:spcBef>
                <a:spcAft>
                  <a:spcPct val="0"/>
                </a:spcAft>
                <a:defRPr sz="1000">
                  <a:solidFill>
                    <a:schemeClr val="tx1"/>
                  </a:solidFill>
                  <a:latin typeface="Arial" charset="0"/>
                  <a:ea typeface="ＭＳ Ｐゴシック" charset="-128"/>
                </a:defRPr>
              </a:lvl8pPr>
              <a:lvl9pPr marL="1828800" eaLnBrk="0" fontAlgn="base" hangingPunct="0">
                <a:spcBef>
                  <a:spcPct val="0"/>
                </a:spcBef>
                <a:spcAft>
                  <a:spcPct val="0"/>
                </a:spcAft>
                <a:defRPr sz="1000">
                  <a:solidFill>
                    <a:schemeClr val="tx1"/>
                  </a:solidFill>
                  <a:latin typeface="Arial" charset="0"/>
                  <a:ea typeface="ＭＳ Ｐゴシック" charset="-128"/>
                </a:defRPr>
              </a:lvl9pPr>
            </a:lstStyle>
            <a:p>
              <a:r>
                <a:rPr lang="en-US" dirty="0"/>
                <a:t>3-month </a:t>
              </a:r>
            </a:p>
            <a:p>
              <a:r>
                <a:rPr lang="en-US" dirty="0" err="1"/>
                <a:t>rhEPO</a:t>
              </a:r>
              <a:r>
                <a:rPr lang="en-US" dirty="0"/>
                <a:t>, TSAT, </a:t>
              </a:r>
            </a:p>
            <a:p>
              <a:r>
                <a:rPr lang="en-US" dirty="0" err="1"/>
                <a:t>Ferritin</a:t>
              </a:r>
              <a:endParaRPr lang="en-US" dirty="0"/>
            </a:p>
            <a:p>
              <a:r>
                <a:rPr lang="en-US" dirty="0"/>
                <a:t>assessment</a:t>
              </a:r>
            </a:p>
          </p:txBody>
        </p:sp>
        <p:sp>
          <p:nvSpPr>
            <p:cNvPr id="73" name="Text Box 62"/>
            <p:cNvSpPr txBox="1">
              <a:spLocks noChangeArrowheads="1"/>
            </p:cNvSpPr>
            <p:nvPr/>
          </p:nvSpPr>
          <p:spPr bwMode="auto">
            <a:xfrm>
              <a:off x="6400800" y="2057400"/>
              <a:ext cx="763588" cy="2444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1000">
                  <a:solidFill>
                    <a:schemeClr val="tx1"/>
                  </a:solidFill>
                  <a:latin typeface="Arial" charset="0"/>
                  <a:ea typeface="ＭＳ Ｐゴシック" charset="-128"/>
                </a:defRPr>
              </a:lvl1pPr>
              <a:lvl2pPr marL="37931725" indent="-37474525">
                <a:defRPr sz="1000">
                  <a:solidFill>
                    <a:schemeClr val="tx1"/>
                  </a:solidFill>
                  <a:latin typeface="Arial" charset="0"/>
                  <a:ea typeface="ＭＳ Ｐゴシック" charset="-128"/>
                </a:defRPr>
              </a:lvl2pPr>
              <a:lvl3pPr>
                <a:defRPr sz="1000">
                  <a:solidFill>
                    <a:schemeClr val="tx1"/>
                  </a:solidFill>
                  <a:latin typeface="Arial" charset="0"/>
                  <a:ea typeface="ＭＳ Ｐゴシック" charset="-128"/>
                </a:defRPr>
              </a:lvl3pPr>
              <a:lvl4pPr>
                <a:defRPr sz="1000">
                  <a:solidFill>
                    <a:schemeClr val="tx1"/>
                  </a:solidFill>
                  <a:latin typeface="Arial" charset="0"/>
                  <a:ea typeface="ＭＳ Ｐゴシック" charset="-128"/>
                </a:defRPr>
              </a:lvl4pPr>
              <a:lvl5pPr>
                <a:defRPr sz="1000">
                  <a:solidFill>
                    <a:schemeClr val="tx1"/>
                  </a:solidFill>
                  <a:latin typeface="Arial" charset="0"/>
                  <a:ea typeface="ＭＳ Ｐゴシック" charset="-128"/>
                </a:defRPr>
              </a:lvl5pPr>
              <a:lvl6pPr marL="457200" eaLnBrk="0" fontAlgn="base" hangingPunct="0">
                <a:spcBef>
                  <a:spcPct val="0"/>
                </a:spcBef>
                <a:spcAft>
                  <a:spcPct val="0"/>
                </a:spcAft>
                <a:defRPr sz="1000">
                  <a:solidFill>
                    <a:schemeClr val="tx1"/>
                  </a:solidFill>
                  <a:latin typeface="Arial" charset="0"/>
                  <a:ea typeface="ＭＳ Ｐゴシック" charset="-128"/>
                </a:defRPr>
              </a:lvl6pPr>
              <a:lvl7pPr marL="914400" eaLnBrk="0" fontAlgn="base" hangingPunct="0">
                <a:spcBef>
                  <a:spcPct val="0"/>
                </a:spcBef>
                <a:spcAft>
                  <a:spcPct val="0"/>
                </a:spcAft>
                <a:defRPr sz="1000">
                  <a:solidFill>
                    <a:schemeClr val="tx1"/>
                  </a:solidFill>
                  <a:latin typeface="Arial" charset="0"/>
                  <a:ea typeface="ＭＳ Ｐゴシック" charset="-128"/>
                </a:defRPr>
              </a:lvl7pPr>
              <a:lvl8pPr marL="1371600" eaLnBrk="0" fontAlgn="base" hangingPunct="0">
                <a:spcBef>
                  <a:spcPct val="0"/>
                </a:spcBef>
                <a:spcAft>
                  <a:spcPct val="0"/>
                </a:spcAft>
                <a:defRPr sz="1000">
                  <a:solidFill>
                    <a:schemeClr val="tx1"/>
                  </a:solidFill>
                  <a:latin typeface="Arial" charset="0"/>
                  <a:ea typeface="ＭＳ Ｐゴシック" charset="-128"/>
                </a:defRPr>
              </a:lvl8pPr>
              <a:lvl9pPr marL="1828800" eaLnBrk="0" fontAlgn="base" hangingPunct="0">
                <a:spcBef>
                  <a:spcPct val="0"/>
                </a:spcBef>
                <a:spcAft>
                  <a:spcPct val="0"/>
                </a:spcAft>
                <a:defRPr sz="1000">
                  <a:solidFill>
                    <a:schemeClr val="tx1"/>
                  </a:solidFill>
                  <a:latin typeface="Arial" charset="0"/>
                  <a:ea typeface="ＭＳ Ｐゴシック" charset="-128"/>
                </a:defRPr>
              </a:lvl9pPr>
            </a:lstStyle>
            <a:p>
              <a:r>
                <a:rPr lang="en-US"/>
                <a:t>Censoring</a:t>
              </a:r>
            </a:p>
          </p:txBody>
        </p:sp>
        <p:sp>
          <p:nvSpPr>
            <p:cNvPr id="74" name="Line 63"/>
            <p:cNvSpPr>
              <a:spLocks noChangeShapeType="1"/>
            </p:cNvSpPr>
            <p:nvPr/>
          </p:nvSpPr>
          <p:spPr bwMode="auto">
            <a:xfrm flipH="1">
              <a:off x="6019800" y="2286000"/>
              <a:ext cx="457200" cy="533400"/>
            </a:xfrm>
            <a:prstGeom prst="line">
              <a:avLst/>
            </a:prstGeom>
            <a:noFill/>
            <a:ln w="9525">
              <a:solidFill>
                <a:schemeClr val="tx1"/>
              </a:solidFill>
              <a:round/>
              <a:headEnd/>
              <a:tailEnd type="triangle" w="med" len="med"/>
            </a:ln>
            <a:extLst>
              <a:ext uri="{909E8E84-426E-40dd-AFC4-6F175D3DCCD1}">
                <a14:hiddenFill xmlns:a14="http://schemas.microsoft.com/office/drawing/2010/main" xmlns="">
                  <a:noFill/>
                </a14:hiddenFill>
              </a:ext>
            </a:extLst>
          </p:spPr>
          <p:txBody>
            <a:bodyPr wrap="none" anchor="ctr"/>
            <a:lstStyle/>
            <a:p>
              <a:endParaRPr lang="en-US"/>
            </a:p>
          </p:txBody>
        </p:sp>
        <p:sp>
          <p:nvSpPr>
            <p:cNvPr id="75" name="Text Box 64"/>
            <p:cNvSpPr txBox="1">
              <a:spLocks noChangeArrowheads="1"/>
            </p:cNvSpPr>
            <p:nvPr/>
          </p:nvSpPr>
          <p:spPr bwMode="auto">
            <a:xfrm>
              <a:off x="5334000" y="1828800"/>
              <a:ext cx="1447800" cy="2460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1000">
                  <a:solidFill>
                    <a:schemeClr val="tx1"/>
                  </a:solidFill>
                  <a:latin typeface="Arial" charset="0"/>
                  <a:ea typeface="ＭＳ Ｐゴシック" charset="-128"/>
                </a:defRPr>
              </a:lvl1pPr>
              <a:lvl2pPr marL="37931725" indent="-37474525">
                <a:defRPr sz="1000">
                  <a:solidFill>
                    <a:schemeClr val="tx1"/>
                  </a:solidFill>
                  <a:latin typeface="Arial" charset="0"/>
                  <a:ea typeface="ＭＳ Ｐゴシック" charset="-128"/>
                </a:defRPr>
              </a:lvl2pPr>
              <a:lvl3pPr>
                <a:defRPr sz="1000">
                  <a:solidFill>
                    <a:schemeClr val="tx1"/>
                  </a:solidFill>
                  <a:latin typeface="Arial" charset="0"/>
                  <a:ea typeface="ＭＳ Ｐゴシック" charset="-128"/>
                </a:defRPr>
              </a:lvl3pPr>
              <a:lvl4pPr>
                <a:defRPr sz="1000">
                  <a:solidFill>
                    <a:schemeClr val="tx1"/>
                  </a:solidFill>
                  <a:latin typeface="Arial" charset="0"/>
                  <a:ea typeface="ＭＳ Ｐゴシック" charset="-128"/>
                </a:defRPr>
              </a:lvl4pPr>
              <a:lvl5pPr>
                <a:defRPr sz="1000">
                  <a:solidFill>
                    <a:schemeClr val="tx1"/>
                  </a:solidFill>
                  <a:latin typeface="Arial" charset="0"/>
                  <a:ea typeface="ＭＳ Ｐゴシック" charset="-128"/>
                </a:defRPr>
              </a:lvl5pPr>
              <a:lvl6pPr marL="457200" eaLnBrk="0" fontAlgn="base" hangingPunct="0">
                <a:spcBef>
                  <a:spcPct val="0"/>
                </a:spcBef>
                <a:spcAft>
                  <a:spcPct val="0"/>
                </a:spcAft>
                <a:defRPr sz="1000">
                  <a:solidFill>
                    <a:schemeClr val="tx1"/>
                  </a:solidFill>
                  <a:latin typeface="Arial" charset="0"/>
                  <a:ea typeface="ＭＳ Ｐゴシック" charset="-128"/>
                </a:defRPr>
              </a:lvl6pPr>
              <a:lvl7pPr marL="914400" eaLnBrk="0" fontAlgn="base" hangingPunct="0">
                <a:spcBef>
                  <a:spcPct val="0"/>
                </a:spcBef>
                <a:spcAft>
                  <a:spcPct val="0"/>
                </a:spcAft>
                <a:defRPr sz="1000">
                  <a:solidFill>
                    <a:schemeClr val="tx1"/>
                  </a:solidFill>
                  <a:latin typeface="Arial" charset="0"/>
                  <a:ea typeface="ＭＳ Ｐゴシック" charset="-128"/>
                </a:defRPr>
              </a:lvl7pPr>
              <a:lvl8pPr marL="1371600" eaLnBrk="0" fontAlgn="base" hangingPunct="0">
                <a:spcBef>
                  <a:spcPct val="0"/>
                </a:spcBef>
                <a:spcAft>
                  <a:spcPct val="0"/>
                </a:spcAft>
                <a:defRPr sz="1000">
                  <a:solidFill>
                    <a:schemeClr val="tx1"/>
                  </a:solidFill>
                  <a:latin typeface="Arial" charset="0"/>
                  <a:ea typeface="ＭＳ Ｐゴシック" charset="-128"/>
                </a:defRPr>
              </a:lvl8pPr>
              <a:lvl9pPr marL="1828800" eaLnBrk="0" fontAlgn="base" hangingPunct="0">
                <a:spcBef>
                  <a:spcPct val="0"/>
                </a:spcBef>
                <a:spcAft>
                  <a:spcPct val="0"/>
                </a:spcAft>
                <a:defRPr sz="1000">
                  <a:solidFill>
                    <a:schemeClr val="tx1"/>
                  </a:solidFill>
                  <a:latin typeface="Arial" charset="0"/>
                  <a:ea typeface="ＭＳ Ｐゴシック" charset="-128"/>
                </a:defRPr>
              </a:lvl9pPr>
            </a:lstStyle>
            <a:p>
              <a:r>
                <a:rPr lang="en-US"/>
                <a:t>Clinical outcome </a:t>
              </a:r>
            </a:p>
          </p:txBody>
        </p:sp>
        <p:sp>
          <p:nvSpPr>
            <p:cNvPr id="76" name="Line 65"/>
            <p:cNvSpPr>
              <a:spLocks noChangeShapeType="1"/>
            </p:cNvSpPr>
            <p:nvPr/>
          </p:nvSpPr>
          <p:spPr bwMode="auto">
            <a:xfrm flipH="1">
              <a:off x="5638800" y="2286000"/>
              <a:ext cx="76200" cy="457200"/>
            </a:xfrm>
            <a:prstGeom prst="line">
              <a:avLst/>
            </a:prstGeom>
            <a:noFill/>
            <a:ln w="9525">
              <a:solidFill>
                <a:schemeClr val="tx1"/>
              </a:solidFill>
              <a:round/>
              <a:headEnd/>
              <a:tailEnd type="triangle" w="med" len="med"/>
            </a:ln>
            <a:extLst>
              <a:ext uri="{909E8E84-426E-40dd-AFC4-6F175D3DCCD1}">
                <a14:hiddenFill xmlns:a14="http://schemas.microsoft.com/office/drawing/2010/main" xmlns="">
                  <a:noFill/>
                </a14:hiddenFill>
              </a:ext>
            </a:extLst>
          </p:spPr>
          <p:txBody>
            <a:bodyPr wrap="none" anchor="ctr"/>
            <a:lstStyle/>
            <a:p>
              <a:endParaRPr lang="en-US"/>
            </a:p>
          </p:txBody>
        </p:sp>
      </p:grpSp>
    </p:spTree>
    <p:extLst>
      <p:ext uri="{BB962C8B-B14F-4D97-AF65-F5344CB8AC3E}">
        <p14:creationId xmlns:p14="http://schemas.microsoft.com/office/powerpoint/2010/main" xmlns="" val="396078092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Title 1"/>
          <p:cNvSpPr>
            <a:spLocks noGrp="1"/>
          </p:cNvSpPr>
          <p:nvPr>
            <p:ph type="title"/>
          </p:nvPr>
        </p:nvSpPr>
        <p:spPr/>
        <p:txBody>
          <a:bodyPr/>
          <a:lstStyle/>
          <a:p>
            <a:r>
              <a:rPr lang="en-US" sz="2800" b="1" dirty="0" smtClean="0"/>
              <a:t>Aim </a:t>
            </a:r>
            <a:r>
              <a:rPr lang="en-US" sz="2800" b="1" dirty="0"/>
              <a:t>2</a:t>
            </a:r>
            <a:r>
              <a:rPr lang="en-US" sz="2800" b="1" dirty="0" smtClean="0"/>
              <a:t>: Strengths and Limitations</a:t>
            </a:r>
            <a:endParaRPr lang="en-US" sz="2800" b="1" dirty="0"/>
          </a:p>
        </p:txBody>
      </p:sp>
      <p:sp>
        <p:nvSpPr>
          <p:cNvPr id="2" name="Content Placeholder 1"/>
          <p:cNvSpPr>
            <a:spLocks noGrp="1"/>
          </p:cNvSpPr>
          <p:nvPr>
            <p:ph idx="1"/>
          </p:nvPr>
        </p:nvSpPr>
        <p:spPr/>
        <p:txBody>
          <a:bodyPr/>
          <a:lstStyle/>
          <a:p>
            <a:r>
              <a:rPr lang="en-US" sz="2400" smtClean="0"/>
              <a:t>Strengths </a:t>
            </a:r>
            <a:r>
              <a:rPr lang="en-US" sz="2400" dirty="0"/>
              <a:t>of IPTW, propensity score analysis</a:t>
            </a:r>
          </a:p>
          <a:p>
            <a:pPr lvl="1"/>
            <a:r>
              <a:rPr lang="en-US" sz="2000" dirty="0"/>
              <a:t>Control for many confounders</a:t>
            </a:r>
          </a:p>
          <a:p>
            <a:pPr lvl="1"/>
            <a:r>
              <a:rPr lang="en-US" sz="2000" dirty="0"/>
              <a:t>Yields interpretable causal effect</a:t>
            </a:r>
          </a:p>
          <a:p>
            <a:r>
              <a:rPr lang="en-US" sz="2400" dirty="0"/>
              <a:t>Limitations</a:t>
            </a:r>
          </a:p>
          <a:p>
            <a:pPr lvl="1"/>
            <a:r>
              <a:rPr lang="en-US" sz="2000" dirty="0"/>
              <a:t>Violations of non-positivity</a:t>
            </a:r>
          </a:p>
          <a:p>
            <a:pPr lvl="1"/>
            <a:r>
              <a:rPr lang="en-US" sz="2000" dirty="0"/>
              <a:t>Up-weighting of patients with rare treatment or data errors</a:t>
            </a:r>
          </a:p>
          <a:p>
            <a:pPr lvl="1"/>
            <a:r>
              <a:rPr lang="en-US" sz="2000" dirty="0"/>
              <a:t>Unmeasured confounders</a:t>
            </a:r>
          </a:p>
          <a:p>
            <a:r>
              <a:rPr lang="en-US" sz="2400" dirty="0"/>
              <a:t>Sensitivity analysis</a:t>
            </a:r>
          </a:p>
          <a:p>
            <a:pPr lvl="1"/>
            <a:r>
              <a:rPr lang="en-US" sz="2000" dirty="0"/>
              <a:t>Use SMR-weighting</a:t>
            </a:r>
          </a:p>
          <a:p>
            <a:pPr lvl="1"/>
            <a:r>
              <a:rPr lang="en-US" sz="2000" dirty="0"/>
              <a:t>Vary definitions of high versus low </a:t>
            </a:r>
            <a:r>
              <a:rPr lang="en-US" sz="2000" dirty="0" smtClean="0"/>
              <a:t>dose</a:t>
            </a:r>
            <a:endParaRPr lang="en-US" sz="2000" dirty="0"/>
          </a:p>
        </p:txBody>
      </p:sp>
    </p:spTree>
    <p:extLst>
      <p:ext uri="{BB962C8B-B14F-4D97-AF65-F5344CB8AC3E}">
        <p14:creationId xmlns:p14="http://schemas.microsoft.com/office/powerpoint/2010/main" xmlns="" val="70100273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Title 1"/>
          <p:cNvSpPr>
            <a:spLocks noGrp="1"/>
          </p:cNvSpPr>
          <p:nvPr>
            <p:ph type="title"/>
          </p:nvPr>
        </p:nvSpPr>
        <p:spPr/>
        <p:txBody>
          <a:bodyPr/>
          <a:lstStyle/>
          <a:p>
            <a:r>
              <a:rPr lang="en-US" sz="2800" b="1" dirty="0" smtClean="0"/>
              <a:t>Aim 3: Heterogeneity of Short-Term Effects</a:t>
            </a:r>
            <a:endParaRPr lang="en-US" sz="2800" b="1" dirty="0"/>
          </a:p>
        </p:txBody>
      </p:sp>
      <p:sp>
        <p:nvSpPr>
          <p:cNvPr id="2" name="Content Placeholder 1"/>
          <p:cNvSpPr>
            <a:spLocks noGrp="1"/>
          </p:cNvSpPr>
          <p:nvPr>
            <p:ph idx="1"/>
          </p:nvPr>
        </p:nvSpPr>
        <p:spPr/>
        <p:txBody>
          <a:bodyPr/>
          <a:lstStyle/>
          <a:p>
            <a:r>
              <a:rPr lang="en-US" sz="2400" dirty="0"/>
              <a:t>Repeat aim 2 across a range of clinically-relevant subgroups</a:t>
            </a:r>
          </a:p>
          <a:p>
            <a:pPr lvl="1"/>
            <a:r>
              <a:rPr lang="en-US" sz="2000" dirty="0"/>
              <a:t>Iron status (high ferritin, low </a:t>
            </a:r>
            <a:r>
              <a:rPr lang="en-US" sz="2000" dirty="0" err="1"/>
              <a:t>Tsat</a:t>
            </a:r>
            <a:r>
              <a:rPr lang="en-US" sz="2000" dirty="0"/>
              <a:t>)</a:t>
            </a:r>
          </a:p>
          <a:p>
            <a:pPr lvl="1"/>
            <a:r>
              <a:rPr lang="en-US" sz="2000" dirty="0"/>
              <a:t>Liver disease</a:t>
            </a:r>
          </a:p>
          <a:p>
            <a:pPr lvl="1"/>
            <a:r>
              <a:rPr lang="en-US" sz="2000" dirty="0"/>
              <a:t>Diabetes</a:t>
            </a:r>
          </a:p>
          <a:p>
            <a:pPr lvl="1"/>
            <a:r>
              <a:rPr lang="en-US" sz="2000" dirty="0"/>
              <a:t>Inflammation</a:t>
            </a:r>
          </a:p>
          <a:p>
            <a:pPr lvl="1"/>
            <a:r>
              <a:rPr lang="en-US" sz="2000" dirty="0"/>
              <a:t>Cause of end-stage renal disease</a:t>
            </a:r>
          </a:p>
          <a:p>
            <a:pPr lvl="1"/>
            <a:r>
              <a:rPr lang="en-US" sz="2000" dirty="0"/>
              <a:t>Age</a:t>
            </a:r>
          </a:p>
          <a:p>
            <a:pPr lvl="1"/>
            <a:r>
              <a:rPr lang="en-US" sz="2000" dirty="0"/>
              <a:t>History of </a:t>
            </a:r>
            <a:r>
              <a:rPr lang="en-US" sz="2000" dirty="0" smtClean="0"/>
              <a:t>infection</a:t>
            </a:r>
            <a:endParaRPr lang="en-US" sz="2400" dirty="0"/>
          </a:p>
        </p:txBody>
      </p:sp>
    </p:spTree>
    <p:extLst>
      <p:ext uri="{BB962C8B-B14F-4D97-AF65-F5344CB8AC3E}">
        <p14:creationId xmlns:p14="http://schemas.microsoft.com/office/powerpoint/2010/main" xmlns="" val="346928169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Title 1"/>
          <p:cNvSpPr>
            <a:spLocks noGrp="1"/>
          </p:cNvSpPr>
          <p:nvPr>
            <p:ph type="title"/>
          </p:nvPr>
        </p:nvSpPr>
        <p:spPr/>
        <p:txBody>
          <a:bodyPr/>
          <a:lstStyle/>
          <a:p>
            <a:r>
              <a:rPr lang="en-US" sz="2800" b="1" dirty="0" smtClean="0"/>
              <a:t>Aim 4: Comparative Study of Chronic Effects</a:t>
            </a:r>
            <a:endParaRPr lang="en-US" sz="2800" b="1" dirty="0"/>
          </a:p>
        </p:txBody>
      </p:sp>
      <p:sp>
        <p:nvSpPr>
          <p:cNvPr id="3" name="Content Placeholder 2"/>
          <p:cNvSpPr>
            <a:spLocks noGrp="1"/>
          </p:cNvSpPr>
          <p:nvPr>
            <p:ph idx="1"/>
          </p:nvPr>
        </p:nvSpPr>
        <p:spPr>
          <a:xfrm>
            <a:off x="457200" y="3733800"/>
            <a:ext cx="8229600" cy="2392363"/>
          </a:xfrm>
        </p:spPr>
        <p:txBody>
          <a:bodyPr/>
          <a:lstStyle/>
          <a:p>
            <a:r>
              <a:rPr lang="en-US" sz="2400" dirty="0"/>
              <a:t>Examine outcomes caused by long-term exposure</a:t>
            </a:r>
          </a:p>
          <a:p>
            <a:r>
              <a:rPr lang="en-US" sz="2400" dirty="0"/>
              <a:t>Iron exposure is a longitudinal variable</a:t>
            </a:r>
          </a:p>
          <a:p>
            <a:r>
              <a:rPr lang="en-US" sz="2400" dirty="0"/>
              <a:t>Compare risk of</a:t>
            </a:r>
          </a:p>
          <a:p>
            <a:pPr lvl="1"/>
            <a:r>
              <a:rPr lang="en-US" sz="2000" dirty="0"/>
              <a:t>Continual treatment with iron sucrose versus ferric </a:t>
            </a:r>
            <a:r>
              <a:rPr lang="en-US" sz="2000" dirty="0" err="1" smtClean="0"/>
              <a:t>gluconate</a:t>
            </a:r>
            <a:endParaRPr lang="en-US" sz="2000" dirty="0"/>
          </a:p>
        </p:txBody>
      </p:sp>
      <p:grpSp>
        <p:nvGrpSpPr>
          <p:cNvPr id="2" name="Group 1" descr="Aim 4: Comparative Study of Chronic Effects diagram"/>
          <p:cNvGrpSpPr/>
          <p:nvPr/>
        </p:nvGrpSpPr>
        <p:grpSpPr>
          <a:xfrm>
            <a:off x="1066800" y="1066800"/>
            <a:ext cx="6248400" cy="2667000"/>
            <a:chOff x="1066800" y="1066800"/>
            <a:chExt cx="6248400" cy="2667000"/>
          </a:xfrm>
        </p:grpSpPr>
        <p:sp>
          <p:nvSpPr>
            <p:cNvPr id="35" name="Line 4"/>
            <p:cNvSpPr>
              <a:spLocks noChangeShapeType="1"/>
            </p:cNvSpPr>
            <p:nvPr/>
          </p:nvSpPr>
          <p:spPr bwMode="auto">
            <a:xfrm>
              <a:off x="1524000" y="2667000"/>
              <a:ext cx="5410200" cy="0"/>
            </a:xfrm>
            <a:prstGeom prst="line">
              <a:avLst/>
            </a:prstGeom>
            <a:noFill/>
            <a:ln w="9525">
              <a:solidFill>
                <a:schemeClr val="tx1"/>
              </a:solidFill>
              <a:round/>
              <a:headEnd/>
              <a:tailEnd type="triangle" w="med" len="med"/>
            </a:ln>
            <a:extLst>
              <a:ext uri="{909E8E84-426E-40dd-AFC4-6F175D3DCCD1}">
                <a14:hiddenFill xmlns:a14="http://schemas.microsoft.com/office/drawing/2010/main" xmlns="">
                  <a:noFill/>
                </a14:hiddenFill>
              </a:ext>
            </a:extLst>
          </p:spPr>
          <p:txBody>
            <a:bodyPr wrap="none" anchor="ctr"/>
            <a:lstStyle/>
            <a:p>
              <a:endParaRPr lang="en-US"/>
            </a:p>
          </p:txBody>
        </p:sp>
        <p:sp>
          <p:nvSpPr>
            <p:cNvPr id="36" name="Line 5"/>
            <p:cNvSpPr>
              <a:spLocks noChangeShapeType="1"/>
            </p:cNvSpPr>
            <p:nvPr/>
          </p:nvSpPr>
          <p:spPr bwMode="auto">
            <a:xfrm>
              <a:off x="1524000" y="2514600"/>
              <a:ext cx="0" cy="304800"/>
            </a:xfrm>
            <a:prstGeom prst="line">
              <a:avLst/>
            </a:prstGeom>
            <a:noFill/>
            <a:ln w="9525">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endParaRPr lang="en-US"/>
            </a:p>
          </p:txBody>
        </p:sp>
        <p:sp>
          <p:nvSpPr>
            <p:cNvPr id="37" name="Line 7"/>
            <p:cNvSpPr>
              <a:spLocks noChangeShapeType="1"/>
            </p:cNvSpPr>
            <p:nvPr/>
          </p:nvSpPr>
          <p:spPr bwMode="auto">
            <a:xfrm>
              <a:off x="3124200" y="2514600"/>
              <a:ext cx="0" cy="304800"/>
            </a:xfrm>
            <a:prstGeom prst="line">
              <a:avLst/>
            </a:prstGeom>
            <a:noFill/>
            <a:ln w="9525">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endParaRPr lang="en-US"/>
            </a:p>
          </p:txBody>
        </p:sp>
        <p:sp>
          <p:nvSpPr>
            <p:cNvPr id="38" name="Text Box 8"/>
            <p:cNvSpPr txBox="1">
              <a:spLocks noChangeArrowheads="1"/>
            </p:cNvSpPr>
            <p:nvPr/>
          </p:nvSpPr>
          <p:spPr bwMode="auto">
            <a:xfrm>
              <a:off x="1752600" y="1905000"/>
              <a:ext cx="1371600" cy="5540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1000">
                  <a:solidFill>
                    <a:schemeClr val="tx1"/>
                  </a:solidFill>
                  <a:latin typeface="Arial" charset="0"/>
                  <a:ea typeface="ＭＳ Ｐゴシック" charset="-128"/>
                </a:defRPr>
              </a:lvl1pPr>
              <a:lvl2pPr marL="37931725" indent="-37474525">
                <a:defRPr sz="1000">
                  <a:solidFill>
                    <a:schemeClr val="tx1"/>
                  </a:solidFill>
                  <a:latin typeface="Arial" charset="0"/>
                  <a:ea typeface="ＭＳ Ｐゴシック" charset="-128"/>
                </a:defRPr>
              </a:lvl2pPr>
              <a:lvl3pPr>
                <a:defRPr sz="1000">
                  <a:solidFill>
                    <a:schemeClr val="tx1"/>
                  </a:solidFill>
                  <a:latin typeface="Arial" charset="0"/>
                  <a:ea typeface="ＭＳ Ｐゴシック" charset="-128"/>
                </a:defRPr>
              </a:lvl3pPr>
              <a:lvl4pPr>
                <a:defRPr sz="1000">
                  <a:solidFill>
                    <a:schemeClr val="tx1"/>
                  </a:solidFill>
                  <a:latin typeface="Arial" charset="0"/>
                  <a:ea typeface="ＭＳ Ｐゴシック" charset="-128"/>
                </a:defRPr>
              </a:lvl4pPr>
              <a:lvl5pPr>
                <a:defRPr sz="1000">
                  <a:solidFill>
                    <a:schemeClr val="tx1"/>
                  </a:solidFill>
                  <a:latin typeface="Arial" charset="0"/>
                  <a:ea typeface="ＭＳ Ｐゴシック" charset="-128"/>
                </a:defRPr>
              </a:lvl5pPr>
              <a:lvl6pPr marL="457200" eaLnBrk="0" fontAlgn="base" hangingPunct="0">
                <a:spcBef>
                  <a:spcPct val="0"/>
                </a:spcBef>
                <a:spcAft>
                  <a:spcPct val="0"/>
                </a:spcAft>
                <a:defRPr sz="1000">
                  <a:solidFill>
                    <a:schemeClr val="tx1"/>
                  </a:solidFill>
                  <a:latin typeface="Arial" charset="0"/>
                  <a:ea typeface="ＭＳ Ｐゴシック" charset="-128"/>
                </a:defRPr>
              </a:lvl6pPr>
              <a:lvl7pPr marL="914400" eaLnBrk="0" fontAlgn="base" hangingPunct="0">
                <a:spcBef>
                  <a:spcPct val="0"/>
                </a:spcBef>
                <a:spcAft>
                  <a:spcPct val="0"/>
                </a:spcAft>
                <a:defRPr sz="1000">
                  <a:solidFill>
                    <a:schemeClr val="tx1"/>
                  </a:solidFill>
                  <a:latin typeface="Arial" charset="0"/>
                  <a:ea typeface="ＭＳ Ｐゴシック" charset="-128"/>
                </a:defRPr>
              </a:lvl7pPr>
              <a:lvl8pPr marL="1371600" eaLnBrk="0" fontAlgn="base" hangingPunct="0">
                <a:spcBef>
                  <a:spcPct val="0"/>
                </a:spcBef>
                <a:spcAft>
                  <a:spcPct val="0"/>
                </a:spcAft>
                <a:defRPr sz="1000">
                  <a:solidFill>
                    <a:schemeClr val="tx1"/>
                  </a:solidFill>
                  <a:latin typeface="Arial" charset="0"/>
                  <a:ea typeface="ＭＳ Ｐゴシック" charset="-128"/>
                </a:defRPr>
              </a:lvl8pPr>
              <a:lvl9pPr marL="1828800" eaLnBrk="0" fontAlgn="base" hangingPunct="0">
                <a:spcBef>
                  <a:spcPct val="0"/>
                </a:spcBef>
                <a:spcAft>
                  <a:spcPct val="0"/>
                </a:spcAft>
                <a:defRPr sz="1000">
                  <a:solidFill>
                    <a:schemeClr val="tx1"/>
                  </a:solidFill>
                  <a:latin typeface="Arial" charset="0"/>
                  <a:ea typeface="ＭＳ Ｐゴシック" charset="-128"/>
                </a:defRPr>
              </a:lvl9pPr>
            </a:lstStyle>
            <a:p>
              <a:r>
                <a:rPr lang="en-US"/>
                <a:t>6-month baseline period:</a:t>
              </a:r>
            </a:p>
            <a:p>
              <a:r>
                <a:rPr lang="en-US"/>
                <a:t>covariates defined</a:t>
              </a:r>
            </a:p>
          </p:txBody>
        </p:sp>
        <p:sp>
          <p:nvSpPr>
            <p:cNvPr id="39" name="Line 10"/>
            <p:cNvSpPr>
              <a:spLocks noChangeShapeType="1"/>
            </p:cNvSpPr>
            <p:nvPr/>
          </p:nvSpPr>
          <p:spPr bwMode="auto">
            <a:xfrm>
              <a:off x="6781800" y="2514600"/>
              <a:ext cx="0" cy="304800"/>
            </a:xfrm>
            <a:prstGeom prst="line">
              <a:avLst/>
            </a:prstGeom>
            <a:noFill/>
            <a:ln w="9525">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endParaRPr lang="en-US"/>
            </a:p>
          </p:txBody>
        </p:sp>
        <p:sp>
          <p:nvSpPr>
            <p:cNvPr id="40" name="Text Box 11"/>
            <p:cNvSpPr txBox="1">
              <a:spLocks noChangeArrowheads="1"/>
            </p:cNvSpPr>
            <p:nvPr/>
          </p:nvSpPr>
          <p:spPr bwMode="auto">
            <a:xfrm>
              <a:off x="6400800" y="2514600"/>
              <a:ext cx="342900" cy="3365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1000">
                  <a:solidFill>
                    <a:schemeClr val="tx1"/>
                  </a:solidFill>
                  <a:latin typeface="Arial" charset="0"/>
                  <a:ea typeface="ＭＳ Ｐゴシック" charset="-128"/>
                </a:defRPr>
              </a:lvl1pPr>
              <a:lvl2pPr marL="37931725" indent="-37474525">
                <a:defRPr sz="1000">
                  <a:solidFill>
                    <a:schemeClr val="tx1"/>
                  </a:solidFill>
                  <a:latin typeface="Arial" charset="0"/>
                  <a:ea typeface="ＭＳ Ｐゴシック" charset="-128"/>
                </a:defRPr>
              </a:lvl2pPr>
              <a:lvl3pPr>
                <a:defRPr sz="1000">
                  <a:solidFill>
                    <a:schemeClr val="tx1"/>
                  </a:solidFill>
                  <a:latin typeface="Arial" charset="0"/>
                  <a:ea typeface="ＭＳ Ｐゴシック" charset="-128"/>
                </a:defRPr>
              </a:lvl3pPr>
              <a:lvl4pPr>
                <a:defRPr sz="1000">
                  <a:solidFill>
                    <a:schemeClr val="tx1"/>
                  </a:solidFill>
                  <a:latin typeface="Arial" charset="0"/>
                  <a:ea typeface="ＭＳ Ｐゴシック" charset="-128"/>
                </a:defRPr>
              </a:lvl4pPr>
              <a:lvl5pPr>
                <a:defRPr sz="1000">
                  <a:solidFill>
                    <a:schemeClr val="tx1"/>
                  </a:solidFill>
                  <a:latin typeface="Arial" charset="0"/>
                  <a:ea typeface="ＭＳ Ｐゴシック" charset="-128"/>
                </a:defRPr>
              </a:lvl5pPr>
              <a:lvl6pPr marL="457200" eaLnBrk="0" fontAlgn="base" hangingPunct="0">
                <a:spcBef>
                  <a:spcPct val="0"/>
                </a:spcBef>
                <a:spcAft>
                  <a:spcPct val="0"/>
                </a:spcAft>
                <a:defRPr sz="1000">
                  <a:solidFill>
                    <a:schemeClr val="tx1"/>
                  </a:solidFill>
                  <a:latin typeface="Arial" charset="0"/>
                  <a:ea typeface="ＭＳ Ｐゴシック" charset="-128"/>
                </a:defRPr>
              </a:lvl6pPr>
              <a:lvl7pPr marL="914400" eaLnBrk="0" fontAlgn="base" hangingPunct="0">
                <a:spcBef>
                  <a:spcPct val="0"/>
                </a:spcBef>
                <a:spcAft>
                  <a:spcPct val="0"/>
                </a:spcAft>
                <a:defRPr sz="1000">
                  <a:solidFill>
                    <a:schemeClr val="tx1"/>
                  </a:solidFill>
                  <a:latin typeface="Arial" charset="0"/>
                  <a:ea typeface="ＭＳ Ｐゴシック" charset="-128"/>
                </a:defRPr>
              </a:lvl7pPr>
              <a:lvl8pPr marL="1371600" eaLnBrk="0" fontAlgn="base" hangingPunct="0">
                <a:spcBef>
                  <a:spcPct val="0"/>
                </a:spcBef>
                <a:spcAft>
                  <a:spcPct val="0"/>
                </a:spcAft>
                <a:defRPr sz="1000">
                  <a:solidFill>
                    <a:schemeClr val="tx1"/>
                  </a:solidFill>
                  <a:latin typeface="Arial" charset="0"/>
                  <a:ea typeface="ＭＳ Ｐゴシック" charset="-128"/>
                </a:defRPr>
              </a:lvl8pPr>
              <a:lvl9pPr marL="1828800" eaLnBrk="0" fontAlgn="base" hangingPunct="0">
                <a:spcBef>
                  <a:spcPct val="0"/>
                </a:spcBef>
                <a:spcAft>
                  <a:spcPct val="0"/>
                </a:spcAft>
                <a:defRPr sz="1000">
                  <a:solidFill>
                    <a:schemeClr val="tx1"/>
                  </a:solidFill>
                  <a:latin typeface="Arial" charset="0"/>
                  <a:ea typeface="ＭＳ Ｐゴシック" charset="-128"/>
                </a:defRPr>
              </a:lvl9pPr>
            </a:lstStyle>
            <a:p>
              <a:r>
                <a:rPr lang="en-US" sz="1600"/>
                <a:t>O</a:t>
              </a:r>
            </a:p>
          </p:txBody>
        </p:sp>
        <p:sp>
          <p:nvSpPr>
            <p:cNvPr id="41" name="AutoShape 13"/>
            <p:cNvSpPr>
              <a:spLocks/>
            </p:cNvSpPr>
            <p:nvPr/>
          </p:nvSpPr>
          <p:spPr bwMode="auto">
            <a:xfrm rot="16200000" flipV="1">
              <a:off x="4381500" y="2400300"/>
              <a:ext cx="228600" cy="914400"/>
            </a:xfrm>
            <a:prstGeom prst="leftBrace">
              <a:avLst>
                <a:gd name="adj1" fmla="val 33333"/>
                <a:gd name="adj2" fmla="val 50046"/>
              </a:avLst>
            </a:prstGeom>
            <a:noFill/>
            <a:ln w="9525">
              <a:solidFill>
                <a:schemeClr val="tx1"/>
              </a:solidFill>
              <a:round/>
              <a:headEnd/>
              <a:tailEnd/>
            </a:ln>
            <a:extLst>
              <a:ext uri="{909E8E84-426E-40dd-AFC4-6F175D3DCCD1}">
                <a14:hiddenFill xmlns:a14="http://schemas.microsoft.com/office/drawing/2010/main" xmlns="">
                  <a:solidFill>
                    <a:srgbClr val="FFFFFF"/>
                  </a:solidFill>
                </a14:hiddenFill>
              </a:ext>
            </a:extLst>
          </p:spPr>
          <p:txBody>
            <a:bodyPr wrap="none" anchor="ctr"/>
            <a:lstStyle/>
            <a:p>
              <a:endParaRPr lang="en-US"/>
            </a:p>
          </p:txBody>
        </p:sp>
        <p:sp>
          <p:nvSpPr>
            <p:cNvPr id="42" name="Rectangle 14"/>
            <p:cNvSpPr>
              <a:spLocks noChangeArrowheads="1"/>
            </p:cNvSpPr>
            <p:nvPr/>
          </p:nvSpPr>
          <p:spPr bwMode="auto">
            <a:xfrm>
              <a:off x="1066800" y="1066800"/>
              <a:ext cx="6248400" cy="2667000"/>
            </a:xfrm>
            <a:prstGeom prst="rect">
              <a:avLst/>
            </a:prstGeom>
            <a:noFill/>
            <a:ln w="9525">
              <a:solidFill>
                <a:schemeClr val="tx1"/>
              </a:solidFill>
              <a:miter lim="800000"/>
              <a:headEnd/>
              <a:tailEnd/>
            </a:ln>
            <a:extLst>
              <a:ext uri="{909E8E84-426E-40dd-AFC4-6F175D3DCCD1}">
                <a14:hiddenFill xmlns:a14="http://schemas.microsoft.com/office/drawing/2010/main" xmlns="">
                  <a:solidFill>
                    <a:srgbClr val="FFFFFF"/>
                  </a:solidFill>
                </a14:hiddenFill>
              </a:ext>
            </a:extLst>
          </p:spPr>
          <p:txBody>
            <a:bodyPr wrap="none" anchor="ctr"/>
            <a:lstStyle/>
            <a:p>
              <a:endParaRPr lang="en-US"/>
            </a:p>
          </p:txBody>
        </p:sp>
        <p:sp>
          <p:nvSpPr>
            <p:cNvPr id="43" name="Text Box 15"/>
            <p:cNvSpPr txBox="1">
              <a:spLocks noChangeArrowheads="1"/>
            </p:cNvSpPr>
            <p:nvPr/>
          </p:nvSpPr>
          <p:spPr bwMode="auto">
            <a:xfrm>
              <a:off x="1219200" y="1143000"/>
              <a:ext cx="5791200" cy="2746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1000">
                  <a:solidFill>
                    <a:schemeClr val="tx1"/>
                  </a:solidFill>
                  <a:latin typeface="Arial" charset="0"/>
                  <a:ea typeface="ＭＳ Ｐゴシック" charset="-128"/>
                </a:defRPr>
              </a:lvl1pPr>
              <a:lvl2pPr marL="37931725" indent="-37474525">
                <a:defRPr sz="1000">
                  <a:solidFill>
                    <a:schemeClr val="tx1"/>
                  </a:solidFill>
                  <a:latin typeface="Arial" charset="0"/>
                  <a:ea typeface="ＭＳ Ｐゴシック" charset="-128"/>
                </a:defRPr>
              </a:lvl2pPr>
              <a:lvl3pPr>
                <a:defRPr sz="1000">
                  <a:solidFill>
                    <a:schemeClr val="tx1"/>
                  </a:solidFill>
                  <a:latin typeface="Arial" charset="0"/>
                  <a:ea typeface="ＭＳ Ｐゴシック" charset="-128"/>
                </a:defRPr>
              </a:lvl3pPr>
              <a:lvl4pPr>
                <a:defRPr sz="1000">
                  <a:solidFill>
                    <a:schemeClr val="tx1"/>
                  </a:solidFill>
                  <a:latin typeface="Arial" charset="0"/>
                  <a:ea typeface="ＭＳ Ｐゴシック" charset="-128"/>
                </a:defRPr>
              </a:lvl4pPr>
              <a:lvl5pPr>
                <a:defRPr sz="1000">
                  <a:solidFill>
                    <a:schemeClr val="tx1"/>
                  </a:solidFill>
                  <a:latin typeface="Arial" charset="0"/>
                  <a:ea typeface="ＭＳ Ｐゴシック" charset="-128"/>
                </a:defRPr>
              </a:lvl5pPr>
              <a:lvl6pPr marL="457200" eaLnBrk="0" fontAlgn="base" hangingPunct="0">
                <a:spcBef>
                  <a:spcPct val="0"/>
                </a:spcBef>
                <a:spcAft>
                  <a:spcPct val="0"/>
                </a:spcAft>
                <a:defRPr sz="1000">
                  <a:solidFill>
                    <a:schemeClr val="tx1"/>
                  </a:solidFill>
                  <a:latin typeface="Arial" charset="0"/>
                  <a:ea typeface="ＭＳ Ｐゴシック" charset="-128"/>
                </a:defRPr>
              </a:lvl6pPr>
              <a:lvl7pPr marL="914400" eaLnBrk="0" fontAlgn="base" hangingPunct="0">
                <a:spcBef>
                  <a:spcPct val="0"/>
                </a:spcBef>
                <a:spcAft>
                  <a:spcPct val="0"/>
                </a:spcAft>
                <a:defRPr sz="1000">
                  <a:solidFill>
                    <a:schemeClr val="tx1"/>
                  </a:solidFill>
                  <a:latin typeface="Arial" charset="0"/>
                  <a:ea typeface="ＭＳ Ｐゴシック" charset="-128"/>
                </a:defRPr>
              </a:lvl7pPr>
              <a:lvl8pPr marL="1371600" eaLnBrk="0" fontAlgn="base" hangingPunct="0">
                <a:spcBef>
                  <a:spcPct val="0"/>
                </a:spcBef>
                <a:spcAft>
                  <a:spcPct val="0"/>
                </a:spcAft>
                <a:defRPr sz="1000">
                  <a:solidFill>
                    <a:schemeClr val="tx1"/>
                  </a:solidFill>
                  <a:latin typeface="Arial" charset="0"/>
                  <a:ea typeface="ＭＳ Ｐゴシック" charset="-128"/>
                </a:defRPr>
              </a:lvl8pPr>
              <a:lvl9pPr marL="1828800" eaLnBrk="0" fontAlgn="base" hangingPunct="0">
                <a:spcBef>
                  <a:spcPct val="0"/>
                </a:spcBef>
                <a:spcAft>
                  <a:spcPct val="0"/>
                </a:spcAft>
                <a:defRPr sz="1000">
                  <a:solidFill>
                    <a:schemeClr val="tx1"/>
                  </a:solidFill>
                  <a:latin typeface="Arial" charset="0"/>
                  <a:ea typeface="ＭＳ Ｐゴシック" charset="-128"/>
                </a:defRPr>
              </a:lvl9pPr>
            </a:lstStyle>
            <a:p>
              <a:r>
                <a:rPr lang="en-US" sz="1200" b="1" dirty="0" smtClean="0"/>
                <a:t>Chronic </a:t>
              </a:r>
              <a:r>
                <a:rPr lang="en-US" sz="1200" b="1" dirty="0"/>
                <a:t>Effects (Marginal Structural Model)</a:t>
              </a:r>
              <a:endParaRPr lang="en-US" sz="2400" dirty="0"/>
            </a:p>
          </p:txBody>
        </p:sp>
        <p:sp>
          <p:nvSpPr>
            <p:cNvPr id="44" name="Line 16"/>
            <p:cNvSpPr>
              <a:spLocks noChangeShapeType="1"/>
            </p:cNvSpPr>
            <p:nvPr/>
          </p:nvSpPr>
          <p:spPr bwMode="auto">
            <a:xfrm flipH="1">
              <a:off x="2819400" y="2667000"/>
              <a:ext cx="304800" cy="304800"/>
            </a:xfrm>
            <a:prstGeom prst="line">
              <a:avLst/>
            </a:prstGeom>
            <a:noFill/>
            <a:ln w="9525">
              <a:solidFill>
                <a:schemeClr val="tx1"/>
              </a:solidFill>
              <a:round/>
              <a:headEnd/>
              <a:tailEnd type="triangle" w="med" len="med"/>
            </a:ln>
            <a:extLst>
              <a:ext uri="{909E8E84-426E-40dd-AFC4-6F175D3DCCD1}">
                <a14:hiddenFill xmlns:a14="http://schemas.microsoft.com/office/drawing/2010/main" xmlns="">
                  <a:noFill/>
                </a14:hiddenFill>
              </a:ext>
            </a:extLst>
          </p:spPr>
          <p:txBody>
            <a:bodyPr wrap="none" anchor="ctr"/>
            <a:lstStyle/>
            <a:p>
              <a:endParaRPr lang="en-US"/>
            </a:p>
          </p:txBody>
        </p:sp>
        <p:sp>
          <p:nvSpPr>
            <p:cNvPr id="45" name="AutoShape 18"/>
            <p:cNvSpPr>
              <a:spLocks/>
            </p:cNvSpPr>
            <p:nvPr/>
          </p:nvSpPr>
          <p:spPr bwMode="auto">
            <a:xfrm rot="5400000">
              <a:off x="2362200" y="1828800"/>
              <a:ext cx="152400" cy="1371600"/>
            </a:xfrm>
            <a:prstGeom prst="leftBrace">
              <a:avLst>
                <a:gd name="adj1" fmla="val 75000"/>
                <a:gd name="adj2" fmla="val 50000"/>
              </a:avLst>
            </a:prstGeom>
            <a:noFill/>
            <a:ln w="9525">
              <a:solidFill>
                <a:schemeClr val="tx1"/>
              </a:solidFill>
              <a:round/>
              <a:headEnd/>
              <a:tailEnd/>
            </a:ln>
            <a:extLst>
              <a:ext uri="{909E8E84-426E-40dd-AFC4-6F175D3DCCD1}">
                <a14:hiddenFill xmlns:a14="http://schemas.microsoft.com/office/drawing/2010/main" xmlns="">
                  <a:solidFill>
                    <a:srgbClr val="FFFFFF"/>
                  </a:solidFill>
                </a14:hiddenFill>
              </a:ext>
            </a:extLst>
          </p:spPr>
          <p:txBody>
            <a:bodyPr wrap="none" anchor="ctr"/>
            <a:lstStyle/>
            <a:p>
              <a:endParaRPr lang="en-US"/>
            </a:p>
          </p:txBody>
        </p:sp>
        <p:sp>
          <p:nvSpPr>
            <p:cNvPr id="46" name="AutoShape 19"/>
            <p:cNvSpPr>
              <a:spLocks/>
            </p:cNvSpPr>
            <p:nvPr/>
          </p:nvSpPr>
          <p:spPr bwMode="auto">
            <a:xfrm rot="5400000">
              <a:off x="3505200" y="2057400"/>
              <a:ext cx="152400" cy="914400"/>
            </a:xfrm>
            <a:prstGeom prst="leftBrace">
              <a:avLst>
                <a:gd name="adj1" fmla="val 50000"/>
                <a:gd name="adj2" fmla="val 50000"/>
              </a:avLst>
            </a:prstGeom>
            <a:noFill/>
            <a:ln w="9525">
              <a:solidFill>
                <a:schemeClr val="tx1"/>
              </a:solidFill>
              <a:round/>
              <a:headEnd/>
              <a:tailEnd/>
            </a:ln>
            <a:extLst>
              <a:ext uri="{909E8E84-426E-40dd-AFC4-6F175D3DCCD1}">
                <a14:hiddenFill xmlns:a14="http://schemas.microsoft.com/office/drawing/2010/main" xmlns="">
                  <a:solidFill>
                    <a:srgbClr val="FFFFFF"/>
                  </a:solidFill>
                </a14:hiddenFill>
              </a:ext>
            </a:extLst>
          </p:spPr>
          <p:txBody>
            <a:bodyPr wrap="none" anchor="ctr"/>
            <a:lstStyle/>
            <a:p>
              <a:endParaRPr lang="en-US"/>
            </a:p>
          </p:txBody>
        </p:sp>
        <p:sp>
          <p:nvSpPr>
            <p:cNvPr id="47" name="Text Box 20"/>
            <p:cNvSpPr txBox="1">
              <a:spLocks noChangeArrowheads="1"/>
            </p:cNvSpPr>
            <p:nvPr/>
          </p:nvSpPr>
          <p:spPr bwMode="auto">
            <a:xfrm>
              <a:off x="3124200" y="1905000"/>
              <a:ext cx="1066800" cy="5492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1000">
                  <a:solidFill>
                    <a:schemeClr val="tx1"/>
                  </a:solidFill>
                  <a:latin typeface="Arial" charset="0"/>
                  <a:ea typeface="ＭＳ Ｐゴシック" charset="-128"/>
                </a:defRPr>
              </a:lvl1pPr>
              <a:lvl2pPr marL="37931725" indent="-37474525">
                <a:defRPr sz="1000">
                  <a:solidFill>
                    <a:schemeClr val="tx1"/>
                  </a:solidFill>
                  <a:latin typeface="Arial" charset="0"/>
                  <a:ea typeface="ＭＳ Ｐゴシック" charset="-128"/>
                </a:defRPr>
              </a:lvl2pPr>
              <a:lvl3pPr>
                <a:defRPr sz="1000">
                  <a:solidFill>
                    <a:schemeClr val="tx1"/>
                  </a:solidFill>
                  <a:latin typeface="Arial" charset="0"/>
                  <a:ea typeface="ＭＳ Ｐゴシック" charset="-128"/>
                </a:defRPr>
              </a:lvl3pPr>
              <a:lvl4pPr>
                <a:defRPr sz="1000">
                  <a:solidFill>
                    <a:schemeClr val="tx1"/>
                  </a:solidFill>
                  <a:latin typeface="Arial" charset="0"/>
                  <a:ea typeface="ＭＳ Ｐゴシック" charset="-128"/>
                </a:defRPr>
              </a:lvl4pPr>
              <a:lvl5pPr>
                <a:defRPr sz="1000">
                  <a:solidFill>
                    <a:schemeClr val="tx1"/>
                  </a:solidFill>
                  <a:latin typeface="Arial" charset="0"/>
                  <a:ea typeface="ＭＳ Ｐゴシック" charset="-128"/>
                </a:defRPr>
              </a:lvl5pPr>
              <a:lvl6pPr marL="457200" eaLnBrk="0" fontAlgn="base" hangingPunct="0">
                <a:spcBef>
                  <a:spcPct val="0"/>
                </a:spcBef>
                <a:spcAft>
                  <a:spcPct val="0"/>
                </a:spcAft>
                <a:defRPr sz="1000">
                  <a:solidFill>
                    <a:schemeClr val="tx1"/>
                  </a:solidFill>
                  <a:latin typeface="Arial" charset="0"/>
                  <a:ea typeface="ＭＳ Ｐゴシック" charset="-128"/>
                </a:defRPr>
              </a:lvl6pPr>
              <a:lvl7pPr marL="914400" eaLnBrk="0" fontAlgn="base" hangingPunct="0">
                <a:spcBef>
                  <a:spcPct val="0"/>
                </a:spcBef>
                <a:spcAft>
                  <a:spcPct val="0"/>
                </a:spcAft>
                <a:defRPr sz="1000">
                  <a:solidFill>
                    <a:schemeClr val="tx1"/>
                  </a:solidFill>
                  <a:latin typeface="Arial" charset="0"/>
                  <a:ea typeface="ＭＳ Ｐゴシック" charset="-128"/>
                </a:defRPr>
              </a:lvl7pPr>
              <a:lvl8pPr marL="1371600" eaLnBrk="0" fontAlgn="base" hangingPunct="0">
                <a:spcBef>
                  <a:spcPct val="0"/>
                </a:spcBef>
                <a:spcAft>
                  <a:spcPct val="0"/>
                </a:spcAft>
                <a:defRPr sz="1000">
                  <a:solidFill>
                    <a:schemeClr val="tx1"/>
                  </a:solidFill>
                  <a:latin typeface="Arial" charset="0"/>
                  <a:ea typeface="ＭＳ Ｐゴシック" charset="-128"/>
                </a:defRPr>
              </a:lvl8pPr>
              <a:lvl9pPr marL="1828800" eaLnBrk="0" fontAlgn="base" hangingPunct="0">
                <a:spcBef>
                  <a:spcPct val="0"/>
                </a:spcBef>
                <a:spcAft>
                  <a:spcPct val="0"/>
                </a:spcAft>
                <a:defRPr sz="1000">
                  <a:solidFill>
                    <a:schemeClr val="tx1"/>
                  </a:solidFill>
                  <a:latin typeface="Arial" charset="0"/>
                  <a:ea typeface="ＭＳ Ｐゴシック" charset="-128"/>
                </a:defRPr>
              </a:lvl9pPr>
            </a:lstStyle>
            <a:p>
              <a:r>
                <a:rPr lang="en-US" dirty="0" smtClean="0"/>
                <a:t>1-month </a:t>
              </a:r>
              <a:r>
                <a:rPr lang="en-US" dirty="0"/>
                <a:t>iron exposure</a:t>
              </a:r>
            </a:p>
            <a:p>
              <a:r>
                <a:rPr lang="en-US" dirty="0"/>
                <a:t>assessment</a:t>
              </a:r>
            </a:p>
          </p:txBody>
        </p:sp>
        <p:sp>
          <p:nvSpPr>
            <p:cNvPr id="48" name="AutoShape 22"/>
            <p:cNvSpPr>
              <a:spLocks/>
            </p:cNvSpPr>
            <p:nvPr/>
          </p:nvSpPr>
          <p:spPr bwMode="auto">
            <a:xfrm rot="5400000">
              <a:off x="4419600" y="2057400"/>
              <a:ext cx="152400" cy="914400"/>
            </a:xfrm>
            <a:prstGeom prst="leftBrace">
              <a:avLst>
                <a:gd name="adj1" fmla="val 50000"/>
                <a:gd name="adj2" fmla="val 50000"/>
              </a:avLst>
            </a:prstGeom>
            <a:noFill/>
            <a:ln w="9525">
              <a:solidFill>
                <a:schemeClr val="tx1"/>
              </a:solidFill>
              <a:round/>
              <a:headEnd/>
              <a:tailEnd/>
            </a:ln>
            <a:extLst>
              <a:ext uri="{909E8E84-426E-40dd-AFC4-6F175D3DCCD1}">
                <a14:hiddenFill xmlns:a14="http://schemas.microsoft.com/office/drawing/2010/main" xmlns="">
                  <a:solidFill>
                    <a:srgbClr val="FFFFFF"/>
                  </a:solidFill>
                </a14:hiddenFill>
              </a:ext>
            </a:extLst>
          </p:spPr>
          <p:txBody>
            <a:bodyPr wrap="none" anchor="ctr"/>
            <a:lstStyle/>
            <a:p>
              <a:endParaRPr lang="en-US"/>
            </a:p>
          </p:txBody>
        </p:sp>
        <p:sp>
          <p:nvSpPr>
            <p:cNvPr id="49" name="Text Box 23"/>
            <p:cNvSpPr txBox="1">
              <a:spLocks noChangeArrowheads="1"/>
            </p:cNvSpPr>
            <p:nvPr/>
          </p:nvSpPr>
          <p:spPr bwMode="auto">
            <a:xfrm>
              <a:off x="6477000" y="1600200"/>
              <a:ext cx="763588" cy="2444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1000">
                  <a:solidFill>
                    <a:schemeClr val="tx1"/>
                  </a:solidFill>
                  <a:latin typeface="Arial" charset="0"/>
                  <a:ea typeface="ＭＳ Ｐゴシック" charset="-128"/>
                </a:defRPr>
              </a:lvl1pPr>
              <a:lvl2pPr marL="37931725" indent="-37474525">
                <a:defRPr sz="1000">
                  <a:solidFill>
                    <a:schemeClr val="tx1"/>
                  </a:solidFill>
                  <a:latin typeface="Arial" charset="0"/>
                  <a:ea typeface="ＭＳ Ｐゴシック" charset="-128"/>
                </a:defRPr>
              </a:lvl2pPr>
              <a:lvl3pPr>
                <a:defRPr sz="1000">
                  <a:solidFill>
                    <a:schemeClr val="tx1"/>
                  </a:solidFill>
                  <a:latin typeface="Arial" charset="0"/>
                  <a:ea typeface="ＭＳ Ｐゴシック" charset="-128"/>
                </a:defRPr>
              </a:lvl3pPr>
              <a:lvl4pPr>
                <a:defRPr sz="1000">
                  <a:solidFill>
                    <a:schemeClr val="tx1"/>
                  </a:solidFill>
                  <a:latin typeface="Arial" charset="0"/>
                  <a:ea typeface="ＭＳ Ｐゴシック" charset="-128"/>
                </a:defRPr>
              </a:lvl4pPr>
              <a:lvl5pPr>
                <a:defRPr sz="1000">
                  <a:solidFill>
                    <a:schemeClr val="tx1"/>
                  </a:solidFill>
                  <a:latin typeface="Arial" charset="0"/>
                  <a:ea typeface="ＭＳ Ｐゴシック" charset="-128"/>
                </a:defRPr>
              </a:lvl5pPr>
              <a:lvl6pPr marL="457200" eaLnBrk="0" fontAlgn="base" hangingPunct="0">
                <a:spcBef>
                  <a:spcPct val="0"/>
                </a:spcBef>
                <a:spcAft>
                  <a:spcPct val="0"/>
                </a:spcAft>
                <a:defRPr sz="1000">
                  <a:solidFill>
                    <a:schemeClr val="tx1"/>
                  </a:solidFill>
                  <a:latin typeface="Arial" charset="0"/>
                  <a:ea typeface="ＭＳ Ｐゴシック" charset="-128"/>
                </a:defRPr>
              </a:lvl6pPr>
              <a:lvl7pPr marL="914400" eaLnBrk="0" fontAlgn="base" hangingPunct="0">
                <a:spcBef>
                  <a:spcPct val="0"/>
                </a:spcBef>
                <a:spcAft>
                  <a:spcPct val="0"/>
                </a:spcAft>
                <a:defRPr sz="1000">
                  <a:solidFill>
                    <a:schemeClr val="tx1"/>
                  </a:solidFill>
                  <a:latin typeface="Arial" charset="0"/>
                  <a:ea typeface="ＭＳ Ｐゴシック" charset="-128"/>
                </a:defRPr>
              </a:lvl7pPr>
              <a:lvl8pPr marL="1371600" eaLnBrk="0" fontAlgn="base" hangingPunct="0">
                <a:spcBef>
                  <a:spcPct val="0"/>
                </a:spcBef>
                <a:spcAft>
                  <a:spcPct val="0"/>
                </a:spcAft>
                <a:defRPr sz="1000">
                  <a:solidFill>
                    <a:schemeClr val="tx1"/>
                  </a:solidFill>
                  <a:latin typeface="Arial" charset="0"/>
                  <a:ea typeface="ＭＳ Ｐゴシック" charset="-128"/>
                </a:defRPr>
              </a:lvl8pPr>
              <a:lvl9pPr marL="1828800" eaLnBrk="0" fontAlgn="base" hangingPunct="0">
                <a:spcBef>
                  <a:spcPct val="0"/>
                </a:spcBef>
                <a:spcAft>
                  <a:spcPct val="0"/>
                </a:spcAft>
                <a:defRPr sz="1000">
                  <a:solidFill>
                    <a:schemeClr val="tx1"/>
                  </a:solidFill>
                  <a:latin typeface="Arial" charset="0"/>
                  <a:ea typeface="ＭＳ Ｐゴシック" charset="-128"/>
                </a:defRPr>
              </a:lvl9pPr>
            </a:lstStyle>
            <a:p>
              <a:r>
                <a:rPr lang="en-US"/>
                <a:t>Censoring</a:t>
              </a:r>
            </a:p>
          </p:txBody>
        </p:sp>
        <p:sp>
          <p:nvSpPr>
            <p:cNvPr id="50" name="Line 24"/>
            <p:cNvSpPr>
              <a:spLocks noChangeShapeType="1"/>
            </p:cNvSpPr>
            <p:nvPr/>
          </p:nvSpPr>
          <p:spPr bwMode="auto">
            <a:xfrm flipH="1">
              <a:off x="6629400" y="1828800"/>
              <a:ext cx="228600" cy="685800"/>
            </a:xfrm>
            <a:prstGeom prst="line">
              <a:avLst/>
            </a:prstGeom>
            <a:noFill/>
            <a:ln w="9525">
              <a:solidFill>
                <a:schemeClr val="tx1"/>
              </a:solidFill>
              <a:round/>
              <a:headEnd/>
              <a:tailEnd type="triangle" w="med" len="med"/>
            </a:ln>
            <a:extLst>
              <a:ext uri="{909E8E84-426E-40dd-AFC4-6F175D3DCCD1}">
                <a14:hiddenFill xmlns:a14="http://schemas.microsoft.com/office/drawing/2010/main" xmlns="">
                  <a:noFill/>
                </a14:hiddenFill>
              </a:ext>
            </a:extLst>
          </p:spPr>
          <p:txBody>
            <a:bodyPr wrap="none" anchor="ctr"/>
            <a:lstStyle/>
            <a:p>
              <a:endParaRPr lang="en-US"/>
            </a:p>
          </p:txBody>
        </p:sp>
        <p:sp>
          <p:nvSpPr>
            <p:cNvPr id="51" name="AutoShape 27"/>
            <p:cNvSpPr>
              <a:spLocks/>
            </p:cNvSpPr>
            <p:nvPr/>
          </p:nvSpPr>
          <p:spPr bwMode="auto">
            <a:xfrm rot="16200000" flipV="1">
              <a:off x="3467100" y="2400300"/>
              <a:ext cx="228600" cy="914400"/>
            </a:xfrm>
            <a:prstGeom prst="leftBrace">
              <a:avLst>
                <a:gd name="adj1" fmla="val 33333"/>
                <a:gd name="adj2" fmla="val 50046"/>
              </a:avLst>
            </a:prstGeom>
            <a:noFill/>
            <a:ln w="9525">
              <a:solidFill>
                <a:schemeClr val="tx1"/>
              </a:solidFill>
              <a:round/>
              <a:headEnd/>
              <a:tailEnd/>
            </a:ln>
            <a:extLst>
              <a:ext uri="{909E8E84-426E-40dd-AFC4-6F175D3DCCD1}">
                <a14:hiddenFill xmlns:a14="http://schemas.microsoft.com/office/drawing/2010/main" xmlns="">
                  <a:solidFill>
                    <a:srgbClr val="FFFFFF"/>
                  </a:solidFill>
                </a14:hiddenFill>
              </a:ext>
            </a:extLst>
          </p:spPr>
          <p:txBody>
            <a:bodyPr wrap="none" anchor="ctr"/>
            <a:lstStyle/>
            <a:p>
              <a:endParaRPr lang="en-US"/>
            </a:p>
          </p:txBody>
        </p:sp>
        <p:sp>
          <p:nvSpPr>
            <p:cNvPr id="52" name="Text Box 28"/>
            <p:cNvSpPr txBox="1">
              <a:spLocks noChangeArrowheads="1"/>
            </p:cNvSpPr>
            <p:nvPr/>
          </p:nvSpPr>
          <p:spPr bwMode="auto">
            <a:xfrm>
              <a:off x="3200400" y="2971800"/>
              <a:ext cx="1066800" cy="7016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1000">
                  <a:solidFill>
                    <a:schemeClr val="tx1"/>
                  </a:solidFill>
                  <a:latin typeface="Arial" charset="0"/>
                  <a:ea typeface="ＭＳ Ｐゴシック" charset="-128"/>
                </a:defRPr>
              </a:lvl1pPr>
              <a:lvl2pPr marL="37931725" indent="-37474525">
                <a:defRPr sz="1000">
                  <a:solidFill>
                    <a:schemeClr val="tx1"/>
                  </a:solidFill>
                  <a:latin typeface="Arial" charset="0"/>
                  <a:ea typeface="ＭＳ Ｐゴシック" charset="-128"/>
                </a:defRPr>
              </a:lvl2pPr>
              <a:lvl3pPr>
                <a:defRPr sz="1000">
                  <a:solidFill>
                    <a:schemeClr val="tx1"/>
                  </a:solidFill>
                  <a:latin typeface="Arial" charset="0"/>
                  <a:ea typeface="ＭＳ Ｐゴシック" charset="-128"/>
                </a:defRPr>
              </a:lvl3pPr>
              <a:lvl4pPr>
                <a:defRPr sz="1000">
                  <a:solidFill>
                    <a:schemeClr val="tx1"/>
                  </a:solidFill>
                  <a:latin typeface="Arial" charset="0"/>
                  <a:ea typeface="ＭＳ Ｐゴシック" charset="-128"/>
                </a:defRPr>
              </a:lvl4pPr>
              <a:lvl5pPr>
                <a:defRPr sz="1000">
                  <a:solidFill>
                    <a:schemeClr val="tx1"/>
                  </a:solidFill>
                  <a:latin typeface="Arial" charset="0"/>
                  <a:ea typeface="ＭＳ Ｐゴシック" charset="-128"/>
                </a:defRPr>
              </a:lvl5pPr>
              <a:lvl6pPr marL="457200" eaLnBrk="0" fontAlgn="base" hangingPunct="0">
                <a:spcBef>
                  <a:spcPct val="0"/>
                </a:spcBef>
                <a:spcAft>
                  <a:spcPct val="0"/>
                </a:spcAft>
                <a:defRPr sz="1000">
                  <a:solidFill>
                    <a:schemeClr val="tx1"/>
                  </a:solidFill>
                  <a:latin typeface="Arial" charset="0"/>
                  <a:ea typeface="ＭＳ Ｐゴシック" charset="-128"/>
                </a:defRPr>
              </a:lvl6pPr>
              <a:lvl7pPr marL="914400" eaLnBrk="0" fontAlgn="base" hangingPunct="0">
                <a:spcBef>
                  <a:spcPct val="0"/>
                </a:spcBef>
                <a:spcAft>
                  <a:spcPct val="0"/>
                </a:spcAft>
                <a:defRPr sz="1000">
                  <a:solidFill>
                    <a:schemeClr val="tx1"/>
                  </a:solidFill>
                  <a:latin typeface="Arial" charset="0"/>
                  <a:ea typeface="ＭＳ Ｐゴシック" charset="-128"/>
                </a:defRPr>
              </a:lvl7pPr>
              <a:lvl8pPr marL="1371600" eaLnBrk="0" fontAlgn="base" hangingPunct="0">
                <a:spcBef>
                  <a:spcPct val="0"/>
                </a:spcBef>
                <a:spcAft>
                  <a:spcPct val="0"/>
                </a:spcAft>
                <a:defRPr sz="1000">
                  <a:solidFill>
                    <a:schemeClr val="tx1"/>
                  </a:solidFill>
                  <a:latin typeface="Arial" charset="0"/>
                  <a:ea typeface="ＭＳ Ｐゴシック" charset="-128"/>
                </a:defRPr>
              </a:lvl8pPr>
              <a:lvl9pPr marL="1828800" eaLnBrk="0" fontAlgn="base" hangingPunct="0">
                <a:spcBef>
                  <a:spcPct val="0"/>
                </a:spcBef>
                <a:spcAft>
                  <a:spcPct val="0"/>
                </a:spcAft>
                <a:defRPr sz="1000">
                  <a:solidFill>
                    <a:schemeClr val="tx1"/>
                  </a:solidFill>
                  <a:latin typeface="Arial" charset="0"/>
                  <a:ea typeface="ＭＳ Ｐゴシック" charset="-128"/>
                </a:defRPr>
              </a:lvl9pPr>
            </a:lstStyle>
            <a:p>
              <a:r>
                <a:rPr lang="en-US" dirty="0" smtClean="0"/>
                <a:t>1-month </a:t>
              </a:r>
              <a:endParaRPr lang="en-US" dirty="0"/>
            </a:p>
            <a:p>
              <a:r>
                <a:rPr lang="en-US" dirty="0"/>
                <a:t>covariate &amp; outcome</a:t>
              </a:r>
            </a:p>
            <a:p>
              <a:r>
                <a:rPr lang="en-US" dirty="0"/>
                <a:t>assessment</a:t>
              </a:r>
            </a:p>
          </p:txBody>
        </p:sp>
        <p:sp>
          <p:nvSpPr>
            <p:cNvPr id="53" name="Text Box 29"/>
            <p:cNvSpPr txBox="1">
              <a:spLocks noChangeArrowheads="1"/>
            </p:cNvSpPr>
            <p:nvPr/>
          </p:nvSpPr>
          <p:spPr bwMode="auto">
            <a:xfrm>
              <a:off x="4038600" y="1905000"/>
              <a:ext cx="1066800" cy="5492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1000">
                  <a:solidFill>
                    <a:schemeClr val="tx1"/>
                  </a:solidFill>
                  <a:latin typeface="Arial" charset="0"/>
                  <a:ea typeface="ＭＳ Ｐゴシック" charset="-128"/>
                </a:defRPr>
              </a:lvl1pPr>
              <a:lvl2pPr marL="37931725" indent="-37474525">
                <a:defRPr sz="1000">
                  <a:solidFill>
                    <a:schemeClr val="tx1"/>
                  </a:solidFill>
                  <a:latin typeface="Arial" charset="0"/>
                  <a:ea typeface="ＭＳ Ｐゴシック" charset="-128"/>
                </a:defRPr>
              </a:lvl2pPr>
              <a:lvl3pPr>
                <a:defRPr sz="1000">
                  <a:solidFill>
                    <a:schemeClr val="tx1"/>
                  </a:solidFill>
                  <a:latin typeface="Arial" charset="0"/>
                  <a:ea typeface="ＭＳ Ｐゴシック" charset="-128"/>
                </a:defRPr>
              </a:lvl3pPr>
              <a:lvl4pPr>
                <a:defRPr sz="1000">
                  <a:solidFill>
                    <a:schemeClr val="tx1"/>
                  </a:solidFill>
                  <a:latin typeface="Arial" charset="0"/>
                  <a:ea typeface="ＭＳ Ｐゴシック" charset="-128"/>
                </a:defRPr>
              </a:lvl4pPr>
              <a:lvl5pPr>
                <a:defRPr sz="1000">
                  <a:solidFill>
                    <a:schemeClr val="tx1"/>
                  </a:solidFill>
                  <a:latin typeface="Arial" charset="0"/>
                  <a:ea typeface="ＭＳ Ｐゴシック" charset="-128"/>
                </a:defRPr>
              </a:lvl5pPr>
              <a:lvl6pPr marL="457200" eaLnBrk="0" fontAlgn="base" hangingPunct="0">
                <a:spcBef>
                  <a:spcPct val="0"/>
                </a:spcBef>
                <a:spcAft>
                  <a:spcPct val="0"/>
                </a:spcAft>
                <a:defRPr sz="1000">
                  <a:solidFill>
                    <a:schemeClr val="tx1"/>
                  </a:solidFill>
                  <a:latin typeface="Arial" charset="0"/>
                  <a:ea typeface="ＭＳ Ｐゴシック" charset="-128"/>
                </a:defRPr>
              </a:lvl6pPr>
              <a:lvl7pPr marL="914400" eaLnBrk="0" fontAlgn="base" hangingPunct="0">
                <a:spcBef>
                  <a:spcPct val="0"/>
                </a:spcBef>
                <a:spcAft>
                  <a:spcPct val="0"/>
                </a:spcAft>
                <a:defRPr sz="1000">
                  <a:solidFill>
                    <a:schemeClr val="tx1"/>
                  </a:solidFill>
                  <a:latin typeface="Arial" charset="0"/>
                  <a:ea typeface="ＭＳ Ｐゴシック" charset="-128"/>
                </a:defRPr>
              </a:lvl7pPr>
              <a:lvl8pPr marL="1371600" eaLnBrk="0" fontAlgn="base" hangingPunct="0">
                <a:spcBef>
                  <a:spcPct val="0"/>
                </a:spcBef>
                <a:spcAft>
                  <a:spcPct val="0"/>
                </a:spcAft>
                <a:defRPr sz="1000">
                  <a:solidFill>
                    <a:schemeClr val="tx1"/>
                  </a:solidFill>
                  <a:latin typeface="Arial" charset="0"/>
                  <a:ea typeface="ＭＳ Ｐゴシック" charset="-128"/>
                </a:defRPr>
              </a:lvl8pPr>
              <a:lvl9pPr marL="1828800" eaLnBrk="0" fontAlgn="base" hangingPunct="0">
                <a:spcBef>
                  <a:spcPct val="0"/>
                </a:spcBef>
                <a:spcAft>
                  <a:spcPct val="0"/>
                </a:spcAft>
                <a:defRPr sz="1000">
                  <a:solidFill>
                    <a:schemeClr val="tx1"/>
                  </a:solidFill>
                  <a:latin typeface="Arial" charset="0"/>
                  <a:ea typeface="ＭＳ Ｐゴシック" charset="-128"/>
                </a:defRPr>
              </a:lvl9pPr>
            </a:lstStyle>
            <a:p>
              <a:r>
                <a:rPr lang="en-US" dirty="0" smtClean="0"/>
                <a:t>1-month </a:t>
              </a:r>
              <a:r>
                <a:rPr lang="en-US" dirty="0"/>
                <a:t>iron exposure</a:t>
              </a:r>
            </a:p>
            <a:p>
              <a:r>
                <a:rPr lang="en-US" dirty="0"/>
                <a:t>assessment</a:t>
              </a:r>
            </a:p>
          </p:txBody>
        </p:sp>
        <p:sp>
          <p:nvSpPr>
            <p:cNvPr id="54" name="Text Box 30"/>
            <p:cNvSpPr txBox="1">
              <a:spLocks noChangeArrowheads="1"/>
            </p:cNvSpPr>
            <p:nvPr/>
          </p:nvSpPr>
          <p:spPr bwMode="auto">
            <a:xfrm>
              <a:off x="3124200" y="1600200"/>
              <a:ext cx="1066800" cy="2444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1000">
                  <a:solidFill>
                    <a:schemeClr val="tx1"/>
                  </a:solidFill>
                  <a:latin typeface="Arial" charset="0"/>
                  <a:ea typeface="ＭＳ Ｐゴシック" charset="-128"/>
                </a:defRPr>
              </a:lvl1pPr>
              <a:lvl2pPr marL="37931725" indent="-37474525">
                <a:defRPr sz="1000">
                  <a:solidFill>
                    <a:schemeClr val="tx1"/>
                  </a:solidFill>
                  <a:latin typeface="Arial" charset="0"/>
                  <a:ea typeface="ＭＳ Ｐゴシック" charset="-128"/>
                </a:defRPr>
              </a:lvl2pPr>
              <a:lvl3pPr>
                <a:defRPr sz="1000">
                  <a:solidFill>
                    <a:schemeClr val="tx1"/>
                  </a:solidFill>
                  <a:latin typeface="Arial" charset="0"/>
                  <a:ea typeface="ＭＳ Ｐゴシック" charset="-128"/>
                </a:defRPr>
              </a:lvl3pPr>
              <a:lvl4pPr>
                <a:defRPr sz="1000">
                  <a:solidFill>
                    <a:schemeClr val="tx1"/>
                  </a:solidFill>
                  <a:latin typeface="Arial" charset="0"/>
                  <a:ea typeface="ＭＳ Ｐゴシック" charset="-128"/>
                </a:defRPr>
              </a:lvl4pPr>
              <a:lvl5pPr>
                <a:defRPr sz="1000">
                  <a:solidFill>
                    <a:schemeClr val="tx1"/>
                  </a:solidFill>
                  <a:latin typeface="Arial" charset="0"/>
                  <a:ea typeface="ＭＳ Ｐゴシック" charset="-128"/>
                </a:defRPr>
              </a:lvl5pPr>
              <a:lvl6pPr marL="457200" eaLnBrk="0" fontAlgn="base" hangingPunct="0">
                <a:spcBef>
                  <a:spcPct val="0"/>
                </a:spcBef>
                <a:spcAft>
                  <a:spcPct val="0"/>
                </a:spcAft>
                <a:defRPr sz="1000">
                  <a:solidFill>
                    <a:schemeClr val="tx1"/>
                  </a:solidFill>
                  <a:latin typeface="Arial" charset="0"/>
                  <a:ea typeface="ＭＳ Ｐゴシック" charset="-128"/>
                </a:defRPr>
              </a:lvl6pPr>
              <a:lvl7pPr marL="914400" eaLnBrk="0" fontAlgn="base" hangingPunct="0">
                <a:spcBef>
                  <a:spcPct val="0"/>
                </a:spcBef>
                <a:spcAft>
                  <a:spcPct val="0"/>
                </a:spcAft>
                <a:defRPr sz="1000">
                  <a:solidFill>
                    <a:schemeClr val="tx1"/>
                  </a:solidFill>
                  <a:latin typeface="Arial" charset="0"/>
                  <a:ea typeface="ＭＳ Ｐゴシック" charset="-128"/>
                </a:defRPr>
              </a:lvl7pPr>
              <a:lvl8pPr marL="1371600" eaLnBrk="0" fontAlgn="base" hangingPunct="0">
                <a:spcBef>
                  <a:spcPct val="0"/>
                </a:spcBef>
                <a:spcAft>
                  <a:spcPct val="0"/>
                </a:spcAft>
                <a:defRPr sz="1000">
                  <a:solidFill>
                    <a:schemeClr val="tx1"/>
                  </a:solidFill>
                  <a:latin typeface="Arial" charset="0"/>
                  <a:ea typeface="ＭＳ Ｐゴシック" charset="-128"/>
                </a:defRPr>
              </a:lvl8pPr>
              <a:lvl9pPr marL="1828800" eaLnBrk="0" fontAlgn="base" hangingPunct="0">
                <a:spcBef>
                  <a:spcPct val="0"/>
                </a:spcBef>
                <a:spcAft>
                  <a:spcPct val="0"/>
                </a:spcAft>
                <a:defRPr sz="1000">
                  <a:solidFill>
                    <a:schemeClr val="tx1"/>
                  </a:solidFill>
                  <a:latin typeface="Arial" charset="0"/>
                  <a:ea typeface="ＭＳ Ｐゴシック" charset="-128"/>
                </a:defRPr>
              </a:lvl9pPr>
            </a:lstStyle>
            <a:p>
              <a:r>
                <a:rPr lang="en-US" b="1"/>
                <a:t>Time 1</a:t>
              </a:r>
            </a:p>
          </p:txBody>
        </p:sp>
        <p:sp>
          <p:nvSpPr>
            <p:cNvPr id="55" name="Text Box 31"/>
            <p:cNvSpPr txBox="1">
              <a:spLocks noChangeArrowheads="1"/>
            </p:cNvSpPr>
            <p:nvPr/>
          </p:nvSpPr>
          <p:spPr bwMode="auto">
            <a:xfrm>
              <a:off x="4038600" y="1600200"/>
              <a:ext cx="3200400" cy="2444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1000">
                  <a:solidFill>
                    <a:schemeClr val="tx1"/>
                  </a:solidFill>
                  <a:latin typeface="Arial" charset="0"/>
                  <a:ea typeface="ＭＳ Ｐゴシック" charset="-128"/>
                </a:defRPr>
              </a:lvl1pPr>
              <a:lvl2pPr marL="37931725" indent="-37474525">
                <a:defRPr sz="1000">
                  <a:solidFill>
                    <a:schemeClr val="tx1"/>
                  </a:solidFill>
                  <a:latin typeface="Arial" charset="0"/>
                  <a:ea typeface="ＭＳ Ｐゴシック" charset="-128"/>
                </a:defRPr>
              </a:lvl2pPr>
              <a:lvl3pPr>
                <a:defRPr sz="1000">
                  <a:solidFill>
                    <a:schemeClr val="tx1"/>
                  </a:solidFill>
                  <a:latin typeface="Arial" charset="0"/>
                  <a:ea typeface="ＭＳ Ｐゴシック" charset="-128"/>
                </a:defRPr>
              </a:lvl3pPr>
              <a:lvl4pPr>
                <a:defRPr sz="1000">
                  <a:solidFill>
                    <a:schemeClr val="tx1"/>
                  </a:solidFill>
                  <a:latin typeface="Arial" charset="0"/>
                  <a:ea typeface="ＭＳ Ｐゴシック" charset="-128"/>
                </a:defRPr>
              </a:lvl4pPr>
              <a:lvl5pPr>
                <a:defRPr sz="1000">
                  <a:solidFill>
                    <a:schemeClr val="tx1"/>
                  </a:solidFill>
                  <a:latin typeface="Arial" charset="0"/>
                  <a:ea typeface="ＭＳ Ｐゴシック" charset="-128"/>
                </a:defRPr>
              </a:lvl5pPr>
              <a:lvl6pPr marL="457200" eaLnBrk="0" fontAlgn="base" hangingPunct="0">
                <a:spcBef>
                  <a:spcPct val="0"/>
                </a:spcBef>
                <a:spcAft>
                  <a:spcPct val="0"/>
                </a:spcAft>
                <a:defRPr sz="1000">
                  <a:solidFill>
                    <a:schemeClr val="tx1"/>
                  </a:solidFill>
                  <a:latin typeface="Arial" charset="0"/>
                  <a:ea typeface="ＭＳ Ｐゴシック" charset="-128"/>
                </a:defRPr>
              </a:lvl6pPr>
              <a:lvl7pPr marL="914400" eaLnBrk="0" fontAlgn="base" hangingPunct="0">
                <a:spcBef>
                  <a:spcPct val="0"/>
                </a:spcBef>
                <a:spcAft>
                  <a:spcPct val="0"/>
                </a:spcAft>
                <a:defRPr sz="1000">
                  <a:solidFill>
                    <a:schemeClr val="tx1"/>
                  </a:solidFill>
                  <a:latin typeface="Arial" charset="0"/>
                  <a:ea typeface="ＭＳ Ｐゴシック" charset="-128"/>
                </a:defRPr>
              </a:lvl7pPr>
              <a:lvl8pPr marL="1371600" eaLnBrk="0" fontAlgn="base" hangingPunct="0">
                <a:spcBef>
                  <a:spcPct val="0"/>
                </a:spcBef>
                <a:spcAft>
                  <a:spcPct val="0"/>
                </a:spcAft>
                <a:defRPr sz="1000">
                  <a:solidFill>
                    <a:schemeClr val="tx1"/>
                  </a:solidFill>
                  <a:latin typeface="Arial" charset="0"/>
                  <a:ea typeface="ＭＳ Ｐゴシック" charset="-128"/>
                </a:defRPr>
              </a:lvl8pPr>
              <a:lvl9pPr marL="1828800" eaLnBrk="0" fontAlgn="base" hangingPunct="0">
                <a:spcBef>
                  <a:spcPct val="0"/>
                </a:spcBef>
                <a:spcAft>
                  <a:spcPct val="0"/>
                </a:spcAft>
                <a:defRPr sz="1000">
                  <a:solidFill>
                    <a:schemeClr val="tx1"/>
                  </a:solidFill>
                  <a:latin typeface="Arial" charset="0"/>
                  <a:ea typeface="ＭＳ Ｐゴシック" charset="-128"/>
                </a:defRPr>
              </a:lvl9pPr>
            </a:lstStyle>
            <a:p>
              <a:r>
                <a:rPr lang="en-US" b="1"/>
                <a:t>Time 2             …       Time n</a:t>
              </a:r>
            </a:p>
          </p:txBody>
        </p:sp>
        <p:sp>
          <p:nvSpPr>
            <p:cNvPr id="56" name="AutoShape 32"/>
            <p:cNvSpPr>
              <a:spLocks/>
            </p:cNvSpPr>
            <p:nvPr/>
          </p:nvSpPr>
          <p:spPr bwMode="auto">
            <a:xfrm rot="16200000" flipV="1">
              <a:off x="5753100" y="2400300"/>
              <a:ext cx="228600" cy="914400"/>
            </a:xfrm>
            <a:prstGeom prst="leftBrace">
              <a:avLst>
                <a:gd name="adj1" fmla="val 33333"/>
                <a:gd name="adj2" fmla="val 50046"/>
              </a:avLst>
            </a:prstGeom>
            <a:noFill/>
            <a:ln w="9525">
              <a:solidFill>
                <a:schemeClr val="tx1"/>
              </a:solidFill>
              <a:round/>
              <a:headEnd/>
              <a:tailEnd/>
            </a:ln>
            <a:extLst>
              <a:ext uri="{909E8E84-426E-40dd-AFC4-6F175D3DCCD1}">
                <a14:hiddenFill xmlns:a14="http://schemas.microsoft.com/office/drawing/2010/main" xmlns="">
                  <a:solidFill>
                    <a:srgbClr val="FFFFFF"/>
                  </a:solidFill>
                </a14:hiddenFill>
              </a:ext>
            </a:extLst>
          </p:spPr>
          <p:txBody>
            <a:bodyPr wrap="none" anchor="ctr"/>
            <a:lstStyle/>
            <a:p>
              <a:endParaRPr lang="en-US"/>
            </a:p>
          </p:txBody>
        </p:sp>
        <p:sp>
          <p:nvSpPr>
            <p:cNvPr id="57" name="AutoShape 35"/>
            <p:cNvSpPr>
              <a:spLocks/>
            </p:cNvSpPr>
            <p:nvPr/>
          </p:nvSpPr>
          <p:spPr bwMode="auto">
            <a:xfrm rot="5400000">
              <a:off x="5791200" y="2057400"/>
              <a:ext cx="152400" cy="914400"/>
            </a:xfrm>
            <a:prstGeom prst="leftBrace">
              <a:avLst>
                <a:gd name="adj1" fmla="val 50000"/>
                <a:gd name="adj2" fmla="val 50000"/>
              </a:avLst>
            </a:prstGeom>
            <a:noFill/>
            <a:ln w="9525">
              <a:solidFill>
                <a:schemeClr val="tx1"/>
              </a:solidFill>
              <a:round/>
              <a:headEnd/>
              <a:tailEnd/>
            </a:ln>
            <a:extLst>
              <a:ext uri="{909E8E84-426E-40dd-AFC4-6F175D3DCCD1}">
                <a14:hiddenFill xmlns:a14="http://schemas.microsoft.com/office/drawing/2010/main" xmlns="">
                  <a:solidFill>
                    <a:srgbClr val="FFFFFF"/>
                  </a:solidFill>
                </a14:hiddenFill>
              </a:ext>
            </a:extLst>
          </p:spPr>
          <p:txBody>
            <a:bodyPr wrap="none" anchor="ctr"/>
            <a:lstStyle/>
            <a:p>
              <a:endParaRPr lang="en-US"/>
            </a:p>
          </p:txBody>
        </p:sp>
        <p:sp>
          <p:nvSpPr>
            <p:cNvPr id="58" name="Text Box 36"/>
            <p:cNvSpPr txBox="1">
              <a:spLocks noChangeArrowheads="1"/>
            </p:cNvSpPr>
            <p:nvPr/>
          </p:nvSpPr>
          <p:spPr bwMode="auto">
            <a:xfrm>
              <a:off x="4038600" y="2971800"/>
              <a:ext cx="1066800" cy="7016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1000">
                  <a:solidFill>
                    <a:schemeClr val="tx1"/>
                  </a:solidFill>
                  <a:latin typeface="Arial" charset="0"/>
                  <a:ea typeface="ＭＳ Ｐゴシック" charset="-128"/>
                </a:defRPr>
              </a:lvl1pPr>
              <a:lvl2pPr marL="37931725" indent="-37474525">
                <a:defRPr sz="1000">
                  <a:solidFill>
                    <a:schemeClr val="tx1"/>
                  </a:solidFill>
                  <a:latin typeface="Arial" charset="0"/>
                  <a:ea typeface="ＭＳ Ｐゴシック" charset="-128"/>
                </a:defRPr>
              </a:lvl2pPr>
              <a:lvl3pPr>
                <a:defRPr sz="1000">
                  <a:solidFill>
                    <a:schemeClr val="tx1"/>
                  </a:solidFill>
                  <a:latin typeface="Arial" charset="0"/>
                  <a:ea typeface="ＭＳ Ｐゴシック" charset="-128"/>
                </a:defRPr>
              </a:lvl3pPr>
              <a:lvl4pPr>
                <a:defRPr sz="1000">
                  <a:solidFill>
                    <a:schemeClr val="tx1"/>
                  </a:solidFill>
                  <a:latin typeface="Arial" charset="0"/>
                  <a:ea typeface="ＭＳ Ｐゴシック" charset="-128"/>
                </a:defRPr>
              </a:lvl4pPr>
              <a:lvl5pPr>
                <a:defRPr sz="1000">
                  <a:solidFill>
                    <a:schemeClr val="tx1"/>
                  </a:solidFill>
                  <a:latin typeface="Arial" charset="0"/>
                  <a:ea typeface="ＭＳ Ｐゴシック" charset="-128"/>
                </a:defRPr>
              </a:lvl5pPr>
              <a:lvl6pPr marL="457200" eaLnBrk="0" fontAlgn="base" hangingPunct="0">
                <a:spcBef>
                  <a:spcPct val="0"/>
                </a:spcBef>
                <a:spcAft>
                  <a:spcPct val="0"/>
                </a:spcAft>
                <a:defRPr sz="1000">
                  <a:solidFill>
                    <a:schemeClr val="tx1"/>
                  </a:solidFill>
                  <a:latin typeface="Arial" charset="0"/>
                  <a:ea typeface="ＭＳ Ｐゴシック" charset="-128"/>
                </a:defRPr>
              </a:lvl6pPr>
              <a:lvl7pPr marL="914400" eaLnBrk="0" fontAlgn="base" hangingPunct="0">
                <a:spcBef>
                  <a:spcPct val="0"/>
                </a:spcBef>
                <a:spcAft>
                  <a:spcPct val="0"/>
                </a:spcAft>
                <a:defRPr sz="1000">
                  <a:solidFill>
                    <a:schemeClr val="tx1"/>
                  </a:solidFill>
                  <a:latin typeface="Arial" charset="0"/>
                  <a:ea typeface="ＭＳ Ｐゴシック" charset="-128"/>
                </a:defRPr>
              </a:lvl7pPr>
              <a:lvl8pPr marL="1371600" eaLnBrk="0" fontAlgn="base" hangingPunct="0">
                <a:spcBef>
                  <a:spcPct val="0"/>
                </a:spcBef>
                <a:spcAft>
                  <a:spcPct val="0"/>
                </a:spcAft>
                <a:defRPr sz="1000">
                  <a:solidFill>
                    <a:schemeClr val="tx1"/>
                  </a:solidFill>
                  <a:latin typeface="Arial" charset="0"/>
                  <a:ea typeface="ＭＳ Ｐゴシック" charset="-128"/>
                </a:defRPr>
              </a:lvl8pPr>
              <a:lvl9pPr marL="1828800" eaLnBrk="0" fontAlgn="base" hangingPunct="0">
                <a:spcBef>
                  <a:spcPct val="0"/>
                </a:spcBef>
                <a:spcAft>
                  <a:spcPct val="0"/>
                </a:spcAft>
                <a:defRPr sz="1000">
                  <a:solidFill>
                    <a:schemeClr val="tx1"/>
                  </a:solidFill>
                  <a:latin typeface="Arial" charset="0"/>
                  <a:ea typeface="ＭＳ Ｐゴシック" charset="-128"/>
                </a:defRPr>
              </a:lvl9pPr>
            </a:lstStyle>
            <a:p>
              <a:r>
                <a:rPr lang="en-US" dirty="0" smtClean="0"/>
                <a:t>1-month </a:t>
              </a:r>
              <a:endParaRPr lang="en-US" dirty="0"/>
            </a:p>
            <a:p>
              <a:r>
                <a:rPr lang="en-US" dirty="0"/>
                <a:t>covariate &amp; outcome</a:t>
              </a:r>
            </a:p>
            <a:p>
              <a:r>
                <a:rPr lang="en-US" dirty="0"/>
                <a:t>assessment</a:t>
              </a:r>
            </a:p>
          </p:txBody>
        </p:sp>
        <p:sp>
          <p:nvSpPr>
            <p:cNvPr id="59" name="Text Box 37"/>
            <p:cNvSpPr txBox="1">
              <a:spLocks noChangeArrowheads="1"/>
            </p:cNvSpPr>
            <p:nvPr/>
          </p:nvSpPr>
          <p:spPr bwMode="auto">
            <a:xfrm>
              <a:off x="5334000" y="2971800"/>
              <a:ext cx="1066800" cy="7016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1000">
                  <a:solidFill>
                    <a:schemeClr val="tx1"/>
                  </a:solidFill>
                  <a:latin typeface="Arial" charset="0"/>
                  <a:ea typeface="ＭＳ Ｐゴシック" charset="-128"/>
                </a:defRPr>
              </a:lvl1pPr>
              <a:lvl2pPr marL="37931725" indent="-37474525">
                <a:defRPr sz="1000">
                  <a:solidFill>
                    <a:schemeClr val="tx1"/>
                  </a:solidFill>
                  <a:latin typeface="Arial" charset="0"/>
                  <a:ea typeface="ＭＳ Ｐゴシック" charset="-128"/>
                </a:defRPr>
              </a:lvl2pPr>
              <a:lvl3pPr>
                <a:defRPr sz="1000">
                  <a:solidFill>
                    <a:schemeClr val="tx1"/>
                  </a:solidFill>
                  <a:latin typeface="Arial" charset="0"/>
                  <a:ea typeface="ＭＳ Ｐゴシック" charset="-128"/>
                </a:defRPr>
              </a:lvl3pPr>
              <a:lvl4pPr>
                <a:defRPr sz="1000">
                  <a:solidFill>
                    <a:schemeClr val="tx1"/>
                  </a:solidFill>
                  <a:latin typeface="Arial" charset="0"/>
                  <a:ea typeface="ＭＳ Ｐゴシック" charset="-128"/>
                </a:defRPr>
              </a:lvl4pPr>
              <a:lvl5pPr>
                <a:defRPr sz="1000">
                  <a:solidFill>
                    <a:schemeClr val="tx1"/>
                  </a:solidFill>
                  <a:latin typeface="Arial" charset="0"/>
                  <a:ea typeface="ＭＳ Ｐゴシック" charset="-128"/>
                </a:defRPr>
              </a:lvl5pPr>
              <a:lvl6pPr marL="457200" eaLnBrk="0" fontAlgn="base" hangingPunct="0">
                <a:spcBef>
                  <a:spcPct val="0"/>
                </a:spcBef>
                <a:spcAft>
                  <a:spcPct val="0"/>
                </a:spcAft>
                <a:defRPr sz="1000">
                  <a:solidFill>
                    <a:schemeClr val="tx1"/>
                  </a:solidFill>
                  <a:latin typeface="Arial" charset="0"/>
                  <a:ea typeface="ＭＳ Ｐゴシック" charset="-128"/>
                </a:defRPr>
              </a:lvl6pPr>
              <a:lvl7pPr marL="914400" eaLnBrk="0" fontAlgn="base" hangingPunct="0">
                <a:spcBef>
                  <a:spcPct val="0"/>
                </a:spcBef>
                <a:spcAft>
                  <a:spcPct val="0"/>
                </a:spcAft>
                <a:defRPr sz="1000">
                  <a:solidFill>
                    <a:schemeClr val="tx1"/>
                  </a:solidFill>
                  <a:latin typeface="Arial" charset="0"/>
                  <a:ea typeface="ＭＳ Ｐゴシック" charset="-128"/>
                </a:defRPr>
              </a:lvl7pPr>
              <a:lvl8pPr marL="1371600" eaLnBrk="0" fontAlgn="base" hangingPunct="0">
                <a:spcBef>
                  <a:spcPct val="0"/>
                </a:spcBef>
                <a:spcAft>
                  <a:spcPct val="0"/>
                </a:spcAft>
                <a:defRPr sz="1000">
                  <a:solidFill>
                    <a:schemeClr val="tx1"/>
                  </a:solidFill>
                  <a:latin typeface="Arial" charset="0"/>
                  <a:ea typeface="ＭＳ Ｐゴシック" charset="-128"/>
                </a:defRPr>
              </a:lvl8pPr>
              <a:lvl9pPr marL="1828800" eaLnBrk="0" fontAlgn="base" hangingPunct="0">
                <a:spcBef>
                  <a:spcPct val="0"/>
                </a:spcBef>
                <a:spcAft>
                  <a:spcPct val="0"/>
                </a:spcAft>
                <a:defRPr sz="1000">
                  <a:solidFill>
                    <a:schemeClr val="tx1"/>
                  </a:solidFill>
                  <a:latin typeface="Arial" charset="0"/>
                  <a:ea typeface="ＭＳ Ｐゴシック" charset="-128"/>
                </a:defRPr>
              </a:lvl9pPr>
            </a:lstStyle>
            <a:p>
              <a:r>
                <a:rPr lang="en-US" dirty="0" smtClean="0"/>
                <a:t>1-month </a:t>
              </a:r>
              <a:endParaRPr lang="en-US" dirty="0"/>
            </a:p>
            <a:p>
              <a:r>
                <a:rPr lang="en-US" dirty="0"/>
                <a:t>covariate &amp; outcome</a:t>
              </a:r>
            </a:p>
            <a:p>
              <a:r>
                <a:rPr lang="en-US" dirty="0"/>
                <a:t>assessment</a:t>
              </a:r>
            </a:p>
          </p:txBody>
        </p:sp>
        <p:sp>
          <p:nvSpPr>
            <p:cNvPr id="60" name="Text Box 38"/>
            <p:cNvSpPr txBox="1">
              <a:spLocks noChangeArrowheads="1"/>
            </p:cNvSpPr>
            <p:nvPr/>
          </p:nvSpPr>
          <p:spPr bwMode="auto">
            <a:xfrm>
              <a:off x="5334000" y="1905000"/>
              <a:ext cx="1066800" cy="5492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1000">
                  <a:solidFill>
                    <a:schemeClr val="tx1"/>
                  </a:solidFill>
                  <a:latin typeface="Arial" charset="0"/>
                  <a:ea typeface="ＭＳ Ｐゴシック" charset="-128"/>
                </a:defRPr>
              </a:lvl1pPr>
              <a:lvl2pPr marL="37931725" indent="-37474525">
                <a:defRPr sz="1000">
                  <a:solidFill>
                    <a:schemeClr val="tx1"/>
                  </a:solidFill>
                  <a:latin typeface="Arial" charset="0"/>
                  <a:ea typeface="ＭＳ Ｐゴシック" charset="-128"/>
                </a:defRPr>
              </a:lvl2pPr>
              <a:lvl3pPr>
                <a:defRPr sz="1000">
                  <a:solidFill>
                    <a:schemeClr val="tx1"/>
                  </a:solidFill>
                  <a:latin typeface="Arial" charset="0"/>
                  <a:ea typeface="ＭＳ Ｐゴシック" charset="-128"/>
                </a:defRPr>
              </a:lvl3pPr>
              <a:lvl4pPr>
                <a:defRPr sz="1000">
                  <a:solidFill>
                    <a:schemeClr val="tx1"/>
                  </a:solidFill>
                  <a:latin typeface="Arial" charset="0"/>
                  <a:ea typeface="ＭＳ Ｐゴシック" charset="-128"/>
                </a:defRPr>
              </a:lvl4pPr>
              <a:lvl5pPr>
                <a:defRPr sz="1000">
                  <a:solidFill>
                    <a:schemeClr val="tx1"/>
                  </a:solidFill>
                  <a:latin typeface="Arial" charset="0"/>
                  <a:ea typeface="ＭＳ Ｐゴシック" charset="-128"/>
                </a:defRPr>
              </a:lvl5pPr>
              <a:lvl6pPr marL="457200" eaLnBrk="0" fontAlgn="base" hangingPunct="0">
                <a:spcBef>
                  <a:spcPct val="0"/>
                </a:spcBef>
                <a:spcAft>
                  <a:spcPct val="0"/>
                </a:spcAft>
                <a:defRPr sz="1000">
                  <a:solidFill>
                    <a:schemeClr val="tx1"/>
                  </a:solidFill>
                  <a:latin typeface="Arial" charset="0"/>
                  <a:ea typeface="ＭＳ Ｐゴシック" charset="-128"/>
                </a:defRPr>
              </a:lvl6pPr>
              <a:lvl7pPr marL="914400" eaLnBrk="0" fontAlgn="base" hangingPunct="0">
                <a:spcBef>
                  <a:spcPct val="0"/>
                </a:spcBef>
                <a:spcAft>
                  <a:spcPct val="0"/>
                </a:spcAft>
                <a:defRPr sz="1000">
                  <a:solidFill>
                    <a:schemeClr val="tx1"/>
                  </a:solidFill>
                  <a:latin typeface="Arial" charset="0"/>
                  <a:ea typeface="ＭＳ Ｐゴシック" charset="-128"/>
                </a:defRPr>
              </a:lvl7pPr>
              <a:lvl8pPr marL="1371600" eaLnBrk="0" fontAlgn="base" hangingPunct="0">
                <a:spcBef>
                  <a:spcPct val="0"/>
                </a:spcBef>
                <a:spcAft>
                  <a:spcPct val="0"/>
                </a:spcAft>
                <a:defRPr sz="1000">
                  <a:solidFill>
                    <a:schemeClr val="tx1"/>
                  </a:solidFill>
                  <a:latin typeface="Arial" charset="0"/>
                  <a:ea typeface="ＭＳ Ｐゴシック" charset="-128"/>
                </a:defRPr>
              </a:lvl8pPr>
              <a:lvl9pPr marL="1828800" eaLnBrk="0" fontAlgn="base" hangingPunct="0">
                <a:spcBef>
                  <a:spcPct val="0"/>
                </a:spcBef>
                <a:spcAft>
                  <a:spcPct val="0"/>
                </a:spcAft>
                <a:defRPr sz="1000">
                  <a:solidFill>
                    <a:schemeClr val="tx1"/>
                  </a:solidFill>
                  <a:latin typeface="Arial" charset="0"/>
                  <a:ea typeface="ＭＳ Ｐゴシック" charset="-128"/>
                </a:defRPr>
              </a:lvl9pPr>
            </a:lstStyle>
            <a:p>
              <a:r>
                <a:rPr lang="en-US" dirty="0" smtClean="0"/>
                <a:t>1-month </a:t>
              </a:r>
              <a:r>
                <a:rPr lang="en-US" dirty="0"/>
                <a:t>iron exposure</a:t>
              </a:r>
            </a:p>
            <a:p>
              <a:r>
                <a:rPr lang="en-US" dirty="0"/>
                <a:t>assessment</a:t>
              </a:r>
            </a:p>
          </p:txBody>
        </p:sp>
        <p:sp>
          <p:nvSpPr>
            <p:cNvPr id="61" name="Text Box 56"/>
            <p:cNvSpPr txBox="1">
              <a:spLocks noChangeArrowheads="1"/>
            </p:cNvSpPr>
            <p:nvPr/>
          </p:nvSpPr>
          <p:spPr bwMode="auto">
            <a:xfrm>
              <a:off x="1447800" y="2971800"/>
              <a:ext cx="1600200" cy="5540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1000">
                  <a:solidFill>
                    <a:schemeClr val="tx1"/>
                  </a:solidFill>
                  <a:latin typeface="Arial" charset="0"/>
                  <a:ea typeface="ＭＳ Ｐゴシック" charset="-128"/>
                </a:defRPr>
              </a:lvl1pPr>
              <a:lvl2pPr marL="37931725" indent="-37474525">
                <a:defRPr sz="1000">
                  <a:solidFill>
                    <a:schemeClr val="tx1"/>
                  </a:solidFill>
                  <a:latin typeface="Arial" charset="0"/>
                  <a:ea typeface="ＭＳ Ｐゴシック" charset="-128"/>
                </a:defRPr>
              </a:lvl2pPr>
              <a:lvl3pPr>
                <a:defRPr sz="1000">
                  <a:solidFill>
                    <a:schemeClr val="tx1"/>
                  </a:solidFill>
                  <a:latin typeface="Arial" charset="0"/>
                  <a:ea typeface="ＭＳ Ｐゴシック" charset="-128"/>
                </a:defRPr>
              </a:lvl3pPr>
              <a:lvl4pPr>
                <a:defRPr sz="1000">
                  <a:solidFill>
                    <a:schemeClr val="tx1"/>
                  </a:solidFill>
                  <a:latin typeface="Arial" charset="0"/>
                  <a:ea typeface="ＭＳ Ｐゴシック" charset="-128"/>
                </a:defRPr>
              </a:lvl4pPr>
              <a:lvl5pPr>
                <a:defRPr sz="1000">
                  <a:solidFill>
                    <a:schemeClr val="tx1"/>
                  </a:solidFill>
                  <a:latin typeface="Arial" charset="0"/>
                  <a:ea typeface="ＭＳ Ｐゴシック" charset="-128"/>
                </a:defRPr>
              </a:lvl5pPr>
              <a:lvl6pPr marL="457200" eaLnBrk="0" fontAlgn="base" hangingPunct="0">
                <a:spcBef>
                  <a:spcPct val="0"/>
                </a:spcBef>
                <a:spcAft>
                  <a:spcPct val="0"/>
                </a:spcAft>
                <a:defRPr sz="1000">
                  <a:solidFill>
                    <a:schemeClr val="tx1"/>
                  </a:solidFill>
                  <a:latin typeface="Arial" charset="0"/>
                  <a:ea typeface="ＭＳ Ｐゴシック" charset="-128"/>
                </a:defRPr>
              </a:lvl6pPr>
              <a:lvl7pPr marL="914400" eaLnBrk="0" fontAlgn="base" hangingPunct="0">
                <a:spcBef>
                  <a:spcPct val="0"/>
                </a:spcBef>
                <a:spcAft>
                  <a:spcPct val="0"/>
                </a:spcAft>
                <a:defRPr sz="1000">
                  <a:solidFill>
                    <a:schemeClr val="tx1"/>
                  </a:solidFill>
                  <a:latin typeface="Arial" charset="0"/>
                  <a:ea typeface="ＭＳ Ｐゴシック" charset="-128"/>
                </a:defRPr>
              </a:lvl7pPr>
              <a:lvl8pPr marL="1371600" eaLnBrk="0" fontAlgn="base" hangingPunct="0">
                <a:spcBef>
                  <a:spcPct val="0"/>
                </a:spcBef>
                <a:spcAft>
                  <a:spcPct val="0"/>
                </a:spcAft>
                <a:defRPr sz="1000">
                  <a:solidFill>
                    <a:schemeClr val="tx1"/>
                  </a:solidFill>
                  <a:latin typeface="Arial" charset="0"/>
                  <a:ea typeface="ＭＳ Ｐゴシック" charset="-128"/>
                </a:defRPr>
              </a:lvl8pPr>
              <a:lvl9pPr marL="1828800" eaLnBrk="0" fontAlgn="base" hangingPunct="0">
                <a:spcBef>
                  <a:spcPct val="0"/>
                </a:spcBef>
                <a:spcAft>
                  <a:spcPct val="0"/>
                </a:spcAft>
                <a:defRPr sz="1000">
                  <a:solidFill>
                    <a:schemeClr val="tx1"/>
                  </a:solidFill>
                  <a:latin typeface="Arial" charset="0"/>
                  <a:ea typeface="ＭＳ Ｐゴシック" charset="-128"/>
                </a:defRPr>
              </a:lvl9pPr>
            </a:lstStyle>
            <a:p>
              <a:r>
                <a:rPr lang="en-US"/>
                <a:t>First TSAT lab, at least 6 months of after the start of dialysis </a:t>
              </a:r>
            </a:p>
          </p:txBody>
        </p:sp>
      </p:grpSp>
    </p:spTree>
    <p:extLst>
      <p:ext uri="{BB962C8B-B14F-4D97-AF65-F5344CB8AC3E}">
        <p14:creationId xmlns:p14="http://schemas.microsoft.com/office/powerpoint/2010/main" xmlns="" val="51134458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Title 1"/>
          <p:cNvSpPr>
            <a:spLocks noGrp="1"/>
          </p:cNvSpPr>
          <p:nvPr>
            <p:ph type="title"/>
          </p:nvPr>
        </p:nvSpPr>
        <p:spPr/>
        <p:txBody>
          <a:bodyPr/>
          <a:lstStyle/>
          <a:p>
            <a:r>
              <a:rPr lang="en-US" sz="2800" b="1" dirty="0" smtClean="0"/>
              <a:t>Time Dependant Confounding</a:t>
            </a:r>
            <a:endParaRPr lang="en-US" sz="2800" b="1" dirty="0"/>
          </a:p>
        </p:txBody>
      </p:sp>
      <p:grpSp>
        <p:nvGrpSpPr>
          <p:cNvPr id="2" name="Group 1" descr="Time Dependant Confounding diagram"/>
          <p:cNvGrpSpPr/>
          <p:nvPr/>
        </p:nvGrpSpPr>
        <p:grpSpPr>
          <a:xfrm>
            <a:off x="1447800" y="1828800"/>
            <a:ext cx="6172200" cy="2057400"/>
            <a:chOff x="1447800" y="1828800"/>
            <a:chExt cx="6172200" cy="2057400"/>
          </a:xfrm>
        </p:grpSpPr>
        <p:sp>
          <p:nvSpPr>
            <p:cNvPr id="34" name="Rectangle 97"/>
            <p:cNvSpPr>
              <a:spLocks noChangeArrowheads="1"/>
            </p:cNvSpPr>
            <p:nvPr/>
          </p:nvSpPr>
          <p:spPr bwMode="auto">
            <a:xfrm>
              <a:off x="1447800" y="1828800"/>
              <a:ext cx="6172200" cy="2057400"/>
            </a:xfrm>
            <a:prstGeom prst="rect">
              <a:avLst/>
            </a:prstGeom>
            <a:noFill/>
            <a:ln w="9525">
              <a:solidFill>
                <a:schemeClr val="tx1"/>
              </a:solidFill>
              <a:miter lim="800000"/>
              <a:headEnd/>
              <a:tailEnd/>
            </a:ln>
            <a:extLst>
              <a:ext uri="{909E8E84-426E-40dd-AFC4-6F175D3DCCD1}">
                <a14:hiddenFill xmlns:a14="http://schemas.microsoft.com/office/drawing/2010/main" xmlns="">
                  <a:solidFill>
                    <a:srgbClr val="FFFFFF"/>
                  </a:solidFill>
                </a14:hiddenFill>
              </a:ext>
            </a:extLst>
          </p:spPr>
          <p:txBody>
            <a:bodyPr wrap="none" anchor="ctr"/>
            <a:lstStyle/>
            <a:p>
              <a:endParaRPr lang="en-US"/>
            </a:p>
          </p:txBody>
        </p:sp>
        <p:sp>
          <p:nvSpPr>
            <p:cNvPr id="36" name="Text Box 99"/>
            <p:cNvSpPr txBox="1">
              <a:spLocks noChangeArrowheads="1"/>
            </p:cNvSpPr>
            <p:nvPr/>
          </p:nvSpPr>
          <p:spPr bwMode="auto">
            <a:xfrm>
              <a:off x="1676400" y="2057400"/>
              <a:ext cx="2250386" cy="30777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1000">
                  <a:solidFill>
                    <a:schemeClr val="tx1"/>
                  </a:solidFill>
                  <a:latin typeface="Arial" charset="0"/>
                  <a:ea typeface="ＭＳ Ｐゴシック" charset="-128"/>
                </a:defRPr>
              </a:lvl1pPr>
              <a:lvl2pPr marL="37931725" indent="-37474525">
                <a:defRPr sz="1000">
                  <a:solidFill>
                    <a:schemeClr val="tx1"/>
                  </a:solidFill>
                  <a:latin typeface="Arial" charset="0"/>
                  <a:ea typeface="ＭＳ Ｐゴシック" charset="-128"/>
                </a:defRPr>
              </a:lvl2pPr>
              <a:lvl3pPr>
                <a:defRPr sz="1000">
                  <a:solidFill>
                    <a:schemeClr val="tx1"/>
                  </a:solidFill>
                  <a:latin typeface="Arial" charset="0"/>
                  <a:ea typeface="ＭＳ Ｐゴシック" charset="-128"/>
                </a:defRPr>
              </a:lvl3pPr>
              <a:lvl4pPr>
                <a:defRPr sz="1000">
                  <a:solidFill>
                    <a:schemeClr val="tx1"/>
                  </a:solidFill>
                  <a:latin typeface="Arial" charset="0"/>
                  <a:ea typeface="ＭＳ Ｐゴシック" charset="-128"/>
                </a:defRPr>
              </a:lvl4pPr>
              <a:lvl5pPr>
                <a:defRPr sz="1000">
                  <a:solidFill>
                    <a:schemeClr val="tx1"/>
                  </a:solidFill>
                  <a:latin typeface="Arial" charset="0"/>
                  <a:ea typeface="ＭＳ Ｐゴシック" charset="-128"/>
                </a:defRPr>
              </a:lvl5pPr>
              <a:lvl6pPr marL="457200" eaLnBrk="0" fontAlgn="base" hangingPunct="0">
                <a:spcBef>
                  <a:spcPct val="0"/>
                </a:spcBef>
                <a:spcAft>
                  <a:spcPct val="0"/>
                </a:spcAft>
                <a:defRPr sz="1000">
                  <a:solidFill>
                    <a:schemeClr val="tx1"/>
                  </a:solidFill>
                  <a:latin typeface="Arial" charset="0"/>
                  <a:ea typeface="ＭＳ Ｐゴシック" charset="-128"/>
                </a:defRPr>
              </a:lvl6pPr>
              <a:lvl7pPr marL="914400" eaLnBrk="0" fontAlgn="base" hangingPunct="0">
                <a:spcBef>
                  <a:spcPct val="0"/>
                </a:spcBef>
                <a:spcAft>
                  <a:spcPct val="0"/>
                </a:spcAft>
                <a:defRPr sz="1000">
                  <a:solidFill>
                    <a:schemeClr val="tx1"/>
                  </a:solidFill>
                  <a:latin typeface="Arial" charset="0"/>
                  <a:ea typeface="ＭＳ Ｐゴシック" charset="-128"/>
                </a:defRPr>
              </a:lvl7pPr>
              <a:lvl8pPr marL="1371600" eaLnBrk="0" fontAlgn="base" hangingPunct="0">
                <a:spcBef>
                  <a:spcPct val="0"/>
                </a:spcBef>
                <a:spcAft>
                  <a:spcPct val="0"/>
                </a:spcAft>
                <a:defRPr sz="1000">
                  <a:solidFill>
                    <a:schemeClr val="tx1"/>
                  </a:solidFill>
                  <a:latin typeface="Arial" charset="0"/>
                  <a:ea typeface="ＭＳ Ｐゴシック" charset="-128"/>
                </a:defRPr>
              </a:lvl8pPr>
              <a:lvl9pPr marL="1828800" eaLnBrk="0" fontAlgn="base" hangingPunct="0">
                <a:spcBef>
                  <a:spcPct val="0"/>
                </a:spcBef>
                <a:spcAft>
                  <a:spcPct val="0"/>
                </a:spcAft>
                <a:defRPr sz="1000">
                  <a:solidFill>
                    <a:schemeClr val="tx1"/>
                  </a:solidFill>
                  <a:latin typeface="Arial" charset="0"/>
                  <a:ea typeface="ＭＳ Ｐゴシック" charset="-128"/>
                </a:defRPr>
              </a:lvl9pPr>
            </a:lstStyle>
            <a:p>
              <a:r>
                <a:rPr lang="en-US" sz="1400" dirty="0"/>
                <a:t>Iron Treatment at</a:t>
              </a:r>
              <a:r>
                <a:rPr lang="en-US" sz="1400" dirty="0" smtClean="0"/>
                <a:t> Month </a:t>
              </a:r>
              <a:r>
                <a:rPr lang="en-US" sz="1400" dirty="0"/>
                <a:t>1</a:t>
              </a:r>
            </a:p>
          </p:txBody>
        </p:sp>
        <p:sp>
          <p:nvSpPr>
            <p:cNvPr id="37" name="Line 100"/>
            <p:cNvSpPr>
              <a:spLocks noChangeShapeType="1"/>
            </p:cNvSpPr>
            <p:nvPr/>
          </p:nvSpPr>
          <p:spPr bwMode="auto">
            <a:xfrm>
              <a:off x="2514600" y="2362200"/>
              <a:ext cx="304800" cy="685800"/>
            </a:xfrm>
            <a:prstGeom prst="line">
              <a:avLst/>
            </a:prstGeom>
            <a:noFill/>
            <a:ln w="9525">
              <a:solidFill>
                <a:schemeClr val="tx1"/>
              </a:solidFill>
              <a:round/>
              <a:headEnd/>
              <a:tailEnd type="triangle" w="med" len="med"/>
            </a:ln>
            <a:extLst>
              <a:ext uri="{909E8E84-426E-40dd-AFC4-6F175D3DCCD1}">
                <a14:hiddenFill xmlns:a14="http://schemas.microsoft.com/office/drawing/2010/main" xmlns="">
                  <a:noFill/>
                </a14:hiddenFill>
              </a:ext>
            </a:extLst>
          </p:spPr>
          <p:txBody>
            <a:bodyPr wrap="none" anchor="ctr"/>
            <a:lstStyle/>
            <a:p>
              <a:endParaRPr lang="en-US"/>
            </a:p>
          </p:txBody>
        </p:sp>
        <p:sp>
          <p:nvSpPr>
            <p:cNvPr id="38" name="Text Box 101"/>
            <p:cNvSpPr txBox="1">
              <a:spLocks noChangeArrowheads="1"/>
            </p:cNvSpPr>
            <p:nvPr/>
          </p:nvSpPr>
          <p:spPr bwMode="auto">
            <a:xfrm>
              <a:off x="1981200" y="3200400"/>
              <a:ext cx="1388522" cy="5232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1000">
                  <a:solidFill>
                    <a:schemeClr val="tx1"/>
                  </a:solidFill>
                  <a:latin typeface="Arial" charset="0"/>
                  <a:ea typeface="ＭＳ Ｐゴシック" charset="-128"/>
                </a:defRPr>
              </a:lvl1pPr>
              <a:lvl2pPr marL="37931725" indent="-37474525">
                <a:defRPr sz="1000">
                  <a:solidFill>
                    <a:schemeClr val="tx1"/>
                  </a:solidFill>
                  <a:latin typeface="Arial" charset="0"/>
                  <a:ea typeface="ＭＳ Ｐゴシック" charset="-128"/>
                </a:defRPr>
              </a:lvl2pPr>
              <a:lvl3pPr>
                <a:defRPr sz="1000">
                  <a:solidFill>
                    <a:schemeClr val="tx1"/>
                  </a:solidFill>
                  <a:latin typeface="Arial" charset="0"/>
                  <a:ea typeface="ＭＳ Ｐゴシック" charset="-128"/>
                </a:defRPr>
              </a:lvl3pPr>
              <a:lvl4pPr>
                <a:defRPr sz="1000">
                  <a:solidFill>
                    <a:schemeClr val="tx1"/>
                  </a:solidFill>
                  <a:latin typeface="Arial" charset="0"/>
                  <a:ea typeface="ＭＳ Ｐゴシック" charset="-128"/>
                </a:defRPr>
              </a:lvl4pPr>
              <a:lvl5pPr>
                <a:defRPr sz="1000">
                  <a:solidFill>
                    <a:schemeClr val="tx1"/>
                  </a:solidFill>
                  <a:latin typeface="Arial" charset="0"/>
                  <a:ea typeface="ＭＳ Ｐゴシック" charset="-128"/>
                </a:defRPr>
              </a:lvl5pPr>
              <a:lvl6pPr marL="457200" eaLnBrk="0" fontAlgn="base" hangingPunct="0">
                <a:spcBef>
                  <a:spcPct val="0"/>
                </a:spcBef>
                <a:spcAft>
                  <a:spcPct val="0"/>
                </a:spcAft>
                <a:defRPr sz="1000">
                  <a:solidFill>
                    <a:schemeClr val="tx1"/>
                  </a:solidFill>
                  <a:latin typeface="Arial" charset="0"/>
                  <a:ea typeface="ＭＳ Ｐゴシック" charset="-128"/>
                </a:defRPr>
              </a:lvl6pPr>
              <a:lvl7pPr marL="914400" eaLnBrk="0" fontAlgn="base" hangingPunct="0">
                <a:spcBef>
                  <a:spcPct val="0"/>
                </a:spcBef>
                <a:spcAft>
                  <a:spcPct val="0"/>
                </a:spcAft>
                <a:defRPr sz="1000">
                  <a:solidFill>
                    <a:schemeClr val="tx1"/>
                  </a:solidFill>
                  <a:latin typeface="Arial" charset="0"/>
                  <a:ea typeface="ＭＳ Ｐゴシック" charset="-128"/>
                </a:defRPr>
              </a:lvl7pPr>
              <a:lvl8pPr marL="1371600" eaLnBrk="0" fontAlgn="base" hangingPunct="0">
                <a:spcBef>
                  <a:spcPct val="0"/>
                </a:spcBef>
                <a:spcAft>
                  <a:spcPct val="0"/>
                </a:spcAft>
                <a:defRPr sz="1000">
                  <a:solidFill>
                    <a:schemeClr val="tx1"/>
                  </a:solidFill>
                  <a:latin typeface="Arial" charset="0"/>
                  <a:ea typeface="ＭＳ Ｐゴシック" charset="-128"/>
                </a:defRPr>
              </a:lvl8pPr>
              <a:lvl9pPr marL="1828800" eaLnBrk="0" fontAlgn="base" hangingPunct="0">
                <a:spcBef>
                  <a:spcPct val="0"/>
                </a:spcBef>
                <a:spcAft>
                  <a:spcPct val="0"/>
                </a:spcAft>
                <a:defRPr sz="1000">
                  <a:solidFill>
                    <a:schemeClr val="tx1"/>
                  </a:solidFill>
                  <a:latin typeface="Arial" charset="0"/>
                  <a:ea typeface="ＭＳ Ｐゴシック" charset="-128"/>
                </a:defRPr>
              </a:lvl9pPr>
            </a:lstStyle>
            <a:p>
              <a:r>
                <a:rPr lang="en-US" sz="1400" dirty="0" err="1" smtClean="0"/>
                <a:t>Ferritin</a:t>
              </a:r>
              <a:r>
                <a:rPr lang="en-US" sz="1400" dirty="0"/>
                <a:t>, </a:t>
              </a:r>
              <a:r>
                <a:rPr lang="en-US" sz="1400" dirty="0" err="1" smtClean="0"/>
                <a:t>TSat</a:t>
              </a:r>
              <a:r>
                <a:rPr lang="en-US" sz="1400" dirty="0" smtClean="0"/>
                <a:t>,</a:t>
              </a:r>
            </a:p>
            <a:p>
              <a:r>
                <a:rPr lang="en-US" sz="1400" dirty="0" smtClean="0"/>
                <a:t>Infection status</a:t>
              </a:r>
              <a:endParaRPr lang="en-US" sz="1400" dirty="0"/>
            </a:p>
          </p:txBody>
        </p:sp>
        <p:sp>
          <p:nvSpPr>
            <p:cNvPr id="39" name="Text Box 102"/>
            <p:cNvSpPr txBox="1">
              <a:spLocks noChangeArrowheads="1"/>
            </p:cNvSpPr>
            <p:nvPr/>
          </p:nvSpPr>
          <p:spPr bwMode="auto">
            <a:xfrm>
              <a:off x="4724400" y="3124200"/>
              <a:ext cx="1388522" cy="5232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1000">
                  <a:solidFill>
                    <a:schemeClr val="tx1"/>
                  </a:solidFill>
                  <a:latin typeface="Arial" charset="0"/>
                  <a:ea typeface="ＭＳ Ｐゴシック" charset="-128"/>
                </a:defRPr>
              </a:lvl1pPr>
              <a:lvl2pPr marL="37931725" indent="-37474525">
                <a:defRPr sz="1000">
                  <a:solidFill>
                    <a:schemeClr val="tx1"/>
                  </a:solidFill>
                  <a:latin typeface="Arial" charset="0"/>
                  <a:ea typeface="ＭＳ Ｐゴシック" charset="-128"/>
                </a:defRPr>
              </a:lvl2pPr>
              <a:lvl3pPr>
                <a:defRPr sz="1000">
                  <a:solidFill>
                    <a:schemeClr val="tx1"/>
                  </a:solidFill>
                  <a:latin typeface="Arial" charset="0"/>
                  <a:ea typeface="ＭＳ Ｐゴシック" charset="-128"/>
                </a:defRPr>
              </a:lvl3pPr>
              <a:lvl4pPr>
                <a:defRPr sz="1000">
                  <a:solidFill>
                    <a:schemeClr val="tx1"/>
                  </a:solidFill>
                  <a:latin typeface="Arial" charset="0"/>
                  <a:ea typeface="ＭＳ Ｐゴシック" charset="-128"/>
                </a:defRPr>
              </a:lvl4pPr>
              <a:lvl5pPr>
                <a:defRPr sz="1000">
                  <a:solidFill>
                    <a:schemeClr val="tx1"/>
                  </a:solidFill>
                  <a:latin typeface="Arial" charset="0"/>
                  <a:ea typeface="ＭＳ Ｐゴシック" charset="-128"/>
                </a:defRPr>
              </a:lvl5pPr>
              <a:lvl6pPr marL="457200" eaLnBrk="0" fontAlgn="base" hangingPunct="0">
                <a:spcBef>
                  <a:spcPct val="0"/>
                </a:spcBef>
                <a:spcAft>
                  <a:spcPct val="0"/>
                </a:spcAft>
                <a:defRPr sz="1000">
                  <a:solidFill>
                    <a:schemeClr val="tx1"/>
                  </a:solidFill>
                  <a:latin typeface="Arial" charset="0"/>
                  <a:ea typeface="ＭＳ Ｐゴシック" charset="-128"/>
                </a:defRPr>
              </a:lvl6pPr>
              <a:lvl7pPr marL="914400" eaLnBrk="0" fontAlgn="base" hangingPunct="0">
                <a:spcBef>
                  <a:spcPct val="0"/>
                </a:spcBef>
                <a:spcAft>
                  <a:spcPct val="0"/>
                </a:spcAft>
                <a:defRPr sz="1000">
                  <a:solidFill>
                    <a:schemeClr val="tx1"/>
                  </a:solidFill>
                  <a:latin typeface="Arial" charset="0"/>
                  <a:ea typeface="ＭＳ Ｐゴシック" charset="-128"/>
                </a:defRPr>
              </a:lvl7pPr>
              <a:lvl8pPr marL="1371600" eaLnBrk="0" fontAlgn="base" hangingPunct="0">
                <a:spcBef>
                  <a:spcPct val="0"/>
                </a:spcBef>
                <a:spcAft>
                  <a:spcPct val="0"/>
                </a:spcAft>
                <a:defRPr sz="1000">
                  <a:solidFill>
                    <a:schemeClr val="tx1"/>
                  </a:solidFill>
                  <a:latin typeface="Arial" charset="0"/>
                  <a:ea typeface="ＭＳ Ｐゴシック" charset="-128"/>
                </a:defRPr>
              </a:lvl8pPr>
              <a:lvl9pPr marL="1828800" eaLnBrk="0" fontAlgn="base" hangingPunct="0">
                <a:spcBef>
                  <a:spcPct val="0"/>
                </a:spcBef>
                <a:spcAft>
                  <a:spcPct val="0"/>
                </a:spcAft>
                <a:defRPr sz="1000">
                  <a:solidFill>
                    <a:schemeClr val="tx1"/>
                  </a:solidFill>
                  <a:latin typeface="Arial" charset="0"/>
                  <a:ea typeface="ＭＳ Ｐゴシック" charset="-128"/>
                </a:defRPr>
              </a:lvl9pPr>
            </a:lstStyle>
            <a:p>
              <a:r>
                <a:rPr lang="en-US" sz="1400" dirty="0" err="1" smtClean="0"/>
                <a:t>Ferritin</a:t>
              </a:r>
              <a:r>
                <a:rPr lang="en-US" sz="1400" dirty="0"/>
                <a:t>, </a:t>
              </a:r>
              <a:r>
                <a:rPr lang="en-US" sz="1400" dirty="0" err="1" smtClean="0"/>
                <a:t>TSat</a:t>
              </a:r>
              <a:r>
                <a:rPr lang="en-US" sz="1400" dirty="0" smtClean="0"/>
                <a:t>, </a:t>
              </a:r>
            </a:p>
            <a:p>
              <a:r>
                <a:rPr lang="en-US" sz="1400" dirty="0" smtClean="0"/>
                <a:t>Infection status</a:t>
              </a:r>
              <a:endParaRPr lang="en-US" sz="1400" dirty="0"/>
            </a:p>
          </p:txBody>
        </p:sp>
        <p:sp>
          <p:nvSpPr>
            <p:cNvPr id="40" name="Text Box 103"/>
            <p:cNvSpPr txBox="1">
              <a:spLocks noChangeArrowheads="1"/>
            </p:cNvSpPr>
            <p:nvPr/>
          </p:nvSpPr>
          <p:spPr bwMode="auto">
            <a:xfrm>
              <a:off x="4114800" y="2057400"/>
              <a:ext cx="2250386" cy="30777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1000">
                  <a:solidFill>
                    <a:schemeClr val="tx1"/>
                  </a:solidFill>
                  <a:latin typeface="Arial" charset="0"/>
                  <a:ea typeface="ＭＳ Ｐゴシック" charset="-128"/>
                </a:defRPr>
              </a:lvl1pPr>
              <a:lvl2pPr marL="37931725" indent="-37474525">
                <a:defRPr sz="1000">
                  <a:solidFill>
                    <a:schemeClr val="tx1"/>
                  </a:solidFill>
                  <a:latin typeface="Arial" charset="0"/>
                  <a:ea typeface="ＭＳ Ｐゴシック" charset="-128"/>
                </a:defRPr>
              </a:lvl2pPr>
              <a:lvl3pPr>
                <a:defRPr sz="1000">
                  <a:solidFill>
                    <a:schemeClr val="tx1"/>
                  </a:solidFill>
                  <a:latin typeface="Arial" charset="0"/>
                  <a:ea typeface="ＭＳ Ｐゴシック" charset="-128"/>
                </a:defRPr>
              </a:lvl3pPr>
              <a:lvl4pPr>
                <a:defRPr sz="1000">
                  <a:solidFill>
                    <a:schemeClr val="tx1"/>
                  </a:solidFill>
                  <a:latin typeface="Arial" charset="0"/>
                  <a:ea typeface="ＭＳ Ｐゴシック" charset="-128"/>
                </a:defRPr>
              </a:lvl4pPr>
              <a:lvl5pPr>
                <a:defRPr sz="1000">
                  <a:solidFill>
                    <a:schemeClr val="tx1"/>
                  </a:solidFill>
                  <a:latin typeface="Arial" charset="0"/>
                  <a:ea typeface="ＭＳ Ｐゴシック" charset="-128"/>
                </a:defRPr>
              </a:lvl5pPr>
              <a:lvl6pPr marL="457200" eaLnBrk="0" fontAlgn="base" hangingPunct="0">
                <a:spcBef>
                  <a:spcPct val="0"/>
                </a:spcBef>
                <a:spcAft>
                  <a:spcPct val="0"/>
                </a:spcAft>
                <a:defRPr sz="1000">
                  <a:solidFill>
                    <a:schemeClr val="tx1"/>
                  </a:solidFill>
                  <a:latin typeface="Arial" charset="0"/>
                  <a:ea typeface="ＭＳ Ｐゴシック" charset="-128"/>
                </a:defRPr>
              </a:lvl6pPr>
              <a:lvl7pPr marL="914400" eaLnBrk="0" fontAlgn="base" hangingPunct="0">
                <a:spcBef>
                  <a:spcPct val="0"/>
                </a:spcBef>
                <a:spcAft>
                  <a:spcPct val="0"/>
                </a:spcAft>
                <a:defRPr sz="1000">
                  <a:solidFill>
                    <a:schemeClr val="tx1"/>
                  </a:solidFill>
                  <a:latin typeface="Arial" charset="0"/>
                  <a:ea typeface="ＭＳ Ｐゴシック" charset="-128"/>
                </a:defRPr>
              </a:lvl7pPr>
              <a:lvl8pPr marL="1371600" eaLnBrk="0" fontAlgn="base" hangingPunct="0">
                <a:spcBef>
                  <a:spcPct val="0"/>
                </a:spcBef>
                <a:spcAft>
                  <a:spcPct val="0"/>
                </a:spcAft>
                <a:defRPr sz="1000">
                  <a:solidFill>
                    <a:schemeClr val="tx1"/>
                  </a:solidFill>
                  <a:latin typeface="Arial" charset="0"/>
                  <a:ea typeface="ＭＳ Ｐゴシック" charset="-128"/>
                </a:defRPr>
              </a:lvl8pPr>
              <a:lvl9pPr marL="1828800" eaLnBrk="0" fontAlgn="base" hangingPunct="0">
                <a:spcBef>
                  <a:spcPct val="0"/>
                </a:spcBef>
                <a:spcAft>
                  <a:spcPct val="0"/>
                </a:spcAft>
                <a:defRPr sz="1000">
                  <a:solidFill>
                    <a:schemeClr val="tx1"/>
                  </a:solidFill>
                  <a:latin typeface="Arial" charset="0"/>
                  <a:ea typeface="ＭＳ Ｐゴシック" charset="-128"/>
                </a:defRPr>
              </a:lvl9pPr>
            </a:lstStyle>
            <a:p>
              <a:r>
                <a:rPr lang="en-US" sz="1400" dirty="0"/>
                <a:t>Iron Treatment at</a:t>
              </a:r>
              <a:r>
                <a:rPr lang="en-US" sz="1400" dirty="0" smtClean="0"/>
                <a:t> Month 2</a:t>
              </a:r>
              <a:endParaRPr lang="en-US" sz="1400" dirty="0"/>
            </a:p>
          </p:txBody>
        </p:sp>
        <p:sp>
          <p:nvSpPr>
            <p:cNvPr id="41" name="Line 104"/>
            <p:cNvSpPr>
              <a:spLocks noChangeShapeType="1"/>
            </p:cNvSpPr>
            <p:nvPr/>
          </p:nvSpPr>
          <p:spPr bwMode="auto">
            <a:xfrm>
              <a:off x="3352800" y="2438400"/>
              <a:ext cx="3200400" cy="152400"/>
            </a:xfrm>
            <a:prstGeom prst="line">
              <a:avLst/>
            </a:prstGeom>
            <a:noFill/>
            <a:ln w="9525">
              <a:solidFill>
                <a:schemeClr val="tx1"/>
              </a:solidFill>
              <a:round/>
              <a:headEnd/>
              <a:tailEnd type="triangle" w="med" len="med"/>
            </a:ln>
            <a:extLst>
              <a:ext uri="{909E8E84-426E-40dd-AFC4-6F175D3DCCD1}">
                <a14:hiddenFill xmlns:a14="http://schemas.microsoft.com/office/drawing/2010/main" xmlns="">
                  <a:noFill/>
                </a14:hiddenFill>
              </a:ext>
            </a:extLst>
          </p:spPr>
          <p:txBody>
            <a:bodyPr wrap="none" anchor="ctr"/>
            <a:lstStyle/>
            <a:p>
              <a:endParaRPr lang="en-US"/>
            </a:p>
          </p:txBody>
        </p:sp>
        <p:sp>
          <p:nvSpPr>
            <p:cNvPr id="42" name="Line 105"/>
            <p:cNvSpPr>
              <a:spLocks noChangeShapeType="1"/>
            </p:cNvSpPr>
            <p:nvPr/>
          </p:nvSpPr>
          <p:spPr bwMode="auto">
            <a:xfrm>
              <a:off x="5105400" y="2362200"/>
              <a:ext cx="152400" cy="762000"/>
            </a:xfrm>
            <a:prstGeom prst="line">
              <a:avLst/>
            </a:prstGeom>
            <a:noFill/>
            <a:ln w="9525">
              <a:solidFill>
                <a:schemeClr val="tx1"/>
              </a:solidFill>
              <a:round/>
              <a:headEnd/>
              <a:tailEnd type="triangle" w="med" len="med"/>
            </a:ln>
            <a:extLst>
              <a:ext uri="{909E8E84-426E-40dd-AFC4-6F175D3DCCD1}">
                <a14:hiddenFill xmlns:a14="http://schemas.microsoft.com/office/drawing/2010/main" xmlns="">
                  <a:noFill/>
                </a14:hiddenFill>
              </a:ext>
            </a:extLst>
          </p:spPr>
          <p:txBody>
            <a:bodyPr wrap="none" anchor="ctr"/>
            <a:lstStyle/>
            <a:p>
              <a:endParaRPr lang="en-US"/>
            </a:p>
          </p:txBody>
        </p:sp>
        <p:sp>
          <p:nvSpPr>
            <p:cNvPr id="43" name="Line 106"/>
            <p:cNvSpPr>
              <a:spLocks noChangeShapeType="1"/>
            </p:cNvSpPr>
            <p:nvPr/>
          </p:nvSpPr>
          <p:spPr bwMode="auto">
            <a:xfrm flipV="1">
              <a:off x="3429000" y="2743200"/>
              <a:ext cx="3124200" cy="381000"/>
            </a:xfrm>
            <a:prstGeom prst="line">
              <a:avLst/>
            </a:prstGeom>
            <a:noFill/>
            <a:ln w="9525">
              <a:solidFill>
                <a:schemeClr val="tx1"/>
              </a:solidFill>
              <a:round/>
              <a:headEnd/>
              <a:tailEnd type="triangle" w="med" len="med"/>
            </a:ln>
            <a:extLst>
              <a:ext uri="{909E8E84-426E-40dd-AFC4-6F175D3DCCD1}">
                <a14:hiddenFill xmlns:a14="http://schemas.microsoft.com/office/drawing/2010/main" xmlns="">
                  <a:noFill/>
                </a14:hiddenFill>
              </a:ext>
            </a:extLst>
          </p:spPr>
          <p:txBody>
            <a:bodyPr wrap="none" anchor="ctr"/>
            <a:lstStyle/>
            <a:p>
              <a:endParaRPr lang="en-US"/>
            </a:p>
          </p:txBody>
        </p:sp>
        <p:sp>
          <p:nvSpPr>
            <p:cNvPr id="44" name="Line 107"/>
            <p:cNvSpPr>
              <a:spLocks noChangeShapeType="1"/>
            </p:cNvSpPr>
            <p:nvPr/>
          </p:nvSpPr>
          <p:spPr bwMode="auto">
            <a:xfrm>
              <a:off x="6324600" y="2362200"/>
              <a:ext cx="228600" cy="76200"/>
            </a:xfrm>
            <a:prstGeom prst="line">
              <a:avLst/>
            </a:prstGeom>
            <a:noFill/>
            <a:ln w="9525">
              <a:solidFill>
                <a:schemeClr val="tx1"/>
              </a:solidFill>
              <a:round/>
              <a:headEnd/>
              <a:tailEnd type="triangle" w="med" len="med"/>
            </a:ln>
            <a:extLst>
              <a:ext uri="{909E8E84-426E-40dd-AFC4-6F175D3DCCD1}">
                <a14:hiddenFill xmlns:a14="http://schemas.microsoft.com/office/drawing/2010/main" xmlns="">
                  <a:noFill/>
                </a14:hiddenFill>
              </a:ext>
            </a:extLst>
          </p:spPr>
          <p:txBody>
            <a:bodyPr wrap="none" anchor="ctr"/>
            <a:lstStyle/>
            <a:p>
              <a:endParaRPr lang="en-US"/>
            </a:p>
          </p:txBody>
        </p:sp>
        <p:sp>
          <p:nvSpPr>
            <p:cNvPr id="45" name="Line 108"/>
            <p:cNvSpPr>
              <a:spLocks noChangeShapeType="1"/>
            </p:cNvSpPr>
            <p:nvPr/>
          </p:nvSpPr>
          <p:spPr bwMode="auto">
            <a:xfrm flipV="1">
              <a:off x="6096000" y="2895600"/>
              <a:ext cx="533400" cy="228600"/>
            </a:xfrm>
            <a:prstGeom prst="line">
              <a:avLst/>
            </a:prstGeom>
            <a:noFill/>
            <a:ln w="9525">
              <a:solidFill>
                <a:schemeClr val="tx1"/>
              </a:solidFill>
              <a:round/>
              <a:headEnd/>
              <a:tailEnd type="triangle" w="med" len="med"/>
            </a:ln>
            <a:extLst>
              <a:ext uri="{909E8E84-426E-40dd-AFC4-6F175D3DCCD1}">
                <a14:hiddenFill xmlns:a14="http://schemas.microsoft.com/office/drawing/2010/main" xmlns="">
                  <a:noFill/>
                </a14:hiddenFill>
              </a:ext>
            </a:extLst>
          </p:spPr>
          <p:txBody>
            <a:bodyPr wrap="none" anchor="ctr"/>
            <a:lstStyle/>
            <a:p>
              <a:endParaRPr lang="en-US"/>
            </a:p>
          </p:txBody>
        </p:sp>
        <p:sp>
          <p:nvSpPr>
            <p:cNvPr id="46" name="Text Box 109"/>
            <p:cNvSpPr txBox="1">
              <a:spLocks noChangeArrowheads="1"/>
            </p:cNvSpPr>
            <p:nvPr/>
          </p:nvSpPr>
          <p:spPr bwMode="auto">
            <a:xfrm>
              <a:off x="6629400" y="2514600"/>
              <a:ext cx="913068" cy="30777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1000">
                  <a:solidFill>
                    <a:schemeClr val="tx1"/>
                  </a:solidFill>
                  <a:latin typeface="Arial" charset="0"/>
                  <a:ea typeface="ＭＳ Ｐゴシック" charset="-128"/>
                </a:defRPr>
              </a:lvl1pPr>
              <a:lvl2pPr marL="37931725" indent="-37474525">
                <a:defRPr sz="1000">
                  <a:solidFill>
                    <a:schemeClr val="tx1"/>
                  </a:solidFill>
                  <a:latin typeface="Arial" charset="0"/>
                  <a:ea typeface="ＭＳ Ｐゴシック" charset="-128"/>
                </a:defRPr>
              </a:lvl2pPr>
              <a:lvl3pPr>
                <a:defRPr sz="1000">
                  <a:solidFill>
                    <a:schemeClr val="tx1"/>
                  </a:solidFill>
                  <a:latin typeface="Arial" charset="0"/>
                  <a:ea typeface="ＭＳ Ｐゴシック" charset="-128"/>
                </a:defRPr>
              </a:lvl3pPr>
              <a:lvl4pPr>
                <a:defRPr sz="1000">
                  <a:solidFill>
                    <a:schemeClr val="tx1"/>
                  </a:solidFill>
                  <a:latin typeface="Arial" charset="0"/>
                  <a:ea typeface="ＭＳ Ｐゴシック" charset="-128"/>
                </a:defRPr>
              </a:lvl4pPr>
              <a:lvl5pPr>
                <a:defRPr sz="1000">
                  <a:solidFill>
                    <a:schemeClr val="tx1"/>
                  </a:solidFill>
                  <a:latin typeface="Arial" charset="0"/>
                  <a:ea typeface="ＭＳ Ｐゴシック" charset="-128"/>
                </a:defRPr>
              </a:lvl5pPr>
              <a:lvl6pPr marL="457200" eaLnBrk="0" fontAlgn="base" hangingPunct="0">
                <a:spcBef>
                  <a:spcPct val="0"/>
                </a:spcBef>
                <a:spcAft>
                  <a:spcPct val="0"/>
                </a:spcAft>
                <a:defRPr sz="1000">
                  <a:solidFill>
                    <a:schemeClr val="tx1"/>
                  </a:solidFill>
                  <a:latin typeface="Arial" charset="0"/>
                  <a:ea typeface="ＭＳ Ｐゴシック" charset="-128"/>
                </a:defRPr>
              </a:lvl6pPr>
              <a:lvl7pPr marL="914400" eaLnBrk="0" fontAlgn="base" hangingPunct="0">
                <a:spcBef>
                  <a:spcPct val="0"/>
                </a:spcBef>
                <a:spcAft>
                  <a:spcPct val="0"/>
                </a:spcAft>
                <a:defRPr sz="1000">
                  <a:solidFill>
                    <a:schemeClr val="tx1"/>
                  </a:solidFill>
                  <a:latin typeface="Arial" charset="0"/>
                  <a:ea typeface="ＭＳ Ｐゴシック" charset="-128"/>
                </a:defRPr>
              </a:lvl7pPr>
              <a:lvl8pPr marL="1371600" eaLnBrk="0" fontAlgn="base" hangingPunct="0">
                <a:spcBef>
                  <a:spcPct val="0"/>
                </a:spcBef>
                <a:spcAft>
                  <a:spcPct val="0"/>
                </a:spcAft>
                <a:defRPr sz="1000">
                  <a:solidFill>
                    <a:schemeClr val="tx1"/>
                  </a:solidFill>
                  <a:latin typeface="Arial" charset="0"/>
                  <a:ea typeface="ＭＳ Ｐゴシック" charset="-128"/>
                </a:defRPr>
              </a:lvl8pPr>
              <a:lvl9pPr marL="1828800" eaLnBrk="0" fontAlgn="base" hangingPunct="0">
                <a:spcBef>
                  <a:spcPct val="0"/>
                </a:spcBef>
                <a:spcAft>
                  <a:spcPct val="0"/>
                </a:spcAft>
                <a:defRPr sz="1000">
                  <a:solidFill>
                    <a:schemeClr val="tx1"/>
                  </a:solidFill>
                  <a:latin typeface="Arial" charset="0"/>
                  <a:ea typeface="ＭＳ Ｐゴシック" charset="-128"/>
                </a:defRPr>
              </a:lvl9pPr>
            </a:lstStyle>
            <a:p>
              <a:r>
                <a:rPr lang="en-US" sz="1400" dirty="0" smtClean="0"/>
                <a:t>Outcome</a:t>
              </a:r>
              <a:endParaRPr lang="en-US" sz="1400" dirty="0"/>
            </a:p>
          </p:txBody>
        </p:sp>
        <p:sp>
          <p:nvSpPr>
            <p:cNvPr id="47" name="Line 110"/>
            <p:cNvSpPr>
              <a:spLocks noChangeShapeType="1"/>
            </p:cNvSpPr>
            <p:nvPr/>
          </p:nvSpPr>
          <p:spPr bwMode="auto">
            <a:xfrm flipV="1">
              <a:off x="3124200" y="2362200"/>
              <a:ext cx="1143000" cy="762000"/>
            </a:xfrm>
            <a:prstGeom prst="line">
              <a:avLst/>
            </a:prstGeom>
            <a:noFill/>
            <a:ln w="9525">
              <a:solidFill>
                <a:schemeClr val="tx1"/>
              </a:solidFill>
              <a:round/>
              <a:headEnd/>
              <a:tailEnd type="triangle" w="med" len="med"/>
            </a:ln>
            <a:extLst>
              <a:ext uri="{909E8E84-426E-40dd-AFC4-6F175D3DCCD1}">
                <a14:hiddenFill xmlns:a14="http://schemas.microsoft.com/office/drawing/2010/main" xmlns="">
                  <a:noFill/>
                </a14:hiddenFill>
              </a:ext>
            </a:extLst>
          </p:spPr>
          <p:txBody>
            <a:bodyPr wrap="none" anchor="ctr"/>
            <a:lstStyle/>
            <a:p>
              <a:endParaRPr lang="en-US"/>
            </a:p>
          </p:txBody>
        </p:sp>
        <p:sp>
          <p:nvSpPr>
            <p:cNvPr id="48" name="Line 111"/>
            <p:cNvSpPr>
              <a:spLocks noChangeShapeType="1"/>
            </p:cNvSpPr>
            <p:nvPr/>
          </p:nvSpPr>
          <p:spPr bwMode="auto">
            <a:xfrm flipV="1">
              <a:off x="4038600" y="3352800"/>
              <a:ext cx="685800" cy="0"/>
            </a:xfrm>
            <a:prstGeom prst="line">
              <a:avLst/>
            </a:prstGeom>
            <a:noFill/>
            <a:ln w="9525">
              <a:solidFill>
                <a:schemeClr val="tx1"/>
              </a:solidFill>
              <a:round/>
              <a:headEnd/>
              <a:tailEnd type="triangle" w="med" len="med"/>
            </a:ln>
            <a:extLst>
              <a:ext uri="{909E8E84-426E-40dd-AFC4-6F175D3DCCD1}">
                <a14:hiddenFill xmlns:a14="http://schemas.microsoft.com/office/drawing/2010/main" xmlns="">
                  <a:noFill/>
                </a14:hiddenFill>
              </a:ext>
            </a:extLst>
          </p:spPr>
          <p:txBody>
            <a:bodyPr wrap="none" anchor="ctr"/>
            <a:lstStyle/>
            <a:p>
              <a:endParaRPr lang="en-US"/>
            </a:p>
          </p:txBody>
        </p:sp>
      </p:grpSp>
    </p:spTree>
    <p:extLst>
      <p:ext uri="{BB962C8B-B14F-4D97-AF65-F5344CB8AC3E}">
        <p14:creationId xmlns:p14="http://schemas.microsoft.com/office/powerpoint/2010/main" xmlns="" val="349198518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Title 1"/>
          <p:cNvSpPr>
            <a:spLocks noGrp="1"/>
          </p:cNvSpPr>
          <p:nvPr>
            <p:ph type="title"/>
          </p:nvPr>
        </p:nvSpPr>
        <p:spPr/>
        <p:txBody>
          <a:bodyPr/>
          <a:lstStyle/>
          <a:p>
            <a:r>
              <a:rPr lang="en-US" sz="2800" b="1" dirty="0" smtClean="0"/>
              <a:t>Marginal Structural Model Analysis</a:t>
            </a:r>
            <a:endParaRPr lang="en-US" sz="2800" b="1" dirty="0"/>
          </a:p>
        </p:txBody>
      </p:sp>
      <p:sp>
        <p:nvSpPr>
          <p:cNvPr id="2" name="Content Placeholder 1"/>
          <p:cNvSpPr>
            <a:spLocks noGrp="1"/>
          </p:cNvSpPr>
          <p:nvPr>
            <p:ph idx="1"/>
          </p:nvPr>
        </p:nvSpPr>
        <p:spPr/>
        <p:txBody>
          <a:bodyPr/>
          <a:lstStyle/>
          <a:p>
            <a:r>
              <a:rPr lang="en-US" sz="2400" dirty="0"/>
              <a:t>Marginal structural model to address time-varying confounders</a:t>
            </a:r>
          </a:p>
          <a:p>
            <a:r>
              <a:rPr lang="en-US" sz="2400" dirty="0"/>
              <a:t>Causal contrasts of interest</a:t>
            </a:r>
          </a:p>
          <a:p>
            <a:pPr lvl="1"/>
            <a:r>
              <a:rPr lang="en-US" sz="2000" dirty="0"/>
              <a:t>Continual treatment with iron sucrose versus ferric </a:t>
            </a:r>
            <a:r>
              <a:rPr lang="en-US" sz="2000" dirty="0" err="1"/>
              <a:t>gluconate</a:t>
            </a:r>
            <a:endParaRPr lang="en-US" sz="2000" dirty="0"/>
          </a:p>
          <a:p>
            <a:pPr lvl="1"/>
            <a:r>
              <a:rPr lang="en-US" sz="2000" dirty="0"/>
              <a:t>Continual treatment with high versus low dose	</a:t>
            </a:r>
          </a:p>
          <a:p>
            <a:r>
              <a:rPr lang="en-US" sz="2400" dirty="0"/>
              <a:t>Two-stage treatment model </a:t>
            </a:r>
          </a:p>
          <a:p>
            <a:pPr lvl="1"/>
            <a:r>
              <a:rPr lang="en-US" sz="2000" dirty="0"/>
              <a:t>for treatment versus no treatment</a:t>
            </a:r>
          </a:p>
          <a:p>
            <a:pPr lvl="1"/>
            <a:r>
              <a:rPr lang="en-US" sz="2000" dirty="0"/>
              <a:t>high dose versus low dose</a:t>
            </a:r>
          </a:p>
          <a:p>
            <a:r>
              <a:rPr lang="en-US" sz="2400" dirty="0"/>
              <a:t>Assume formulation choice is </a:t>
            </a:r>
            <a:r>
              <a:rPr lang="en-US" sz="2400" dirty="0" smtClean="0"/>
              <a:t>exogenous</a:t>
            </a:r>
            <a:endParaRPr lang="en-US" sz="2400" dirty="0"/>
          </a:p>
        </p:txBody>
      </p:sp>
    </p:spTree>
    <p:extLst>
      <p:ext uri="{BB962C8B-B14F-4D97-AF65-F5344CB8AC3E}">
        <p14:creationId xmlns:p14="http://schemas.microsoft.com/office/powerpoint/2010/main" xmlns="" val="349198518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Title 1"/>
          <p:cNvSpPr>
            <a:spLocks noGrp="1"/>
          </p:cNvSpPr>
          <p:nvPr>
            <p:ph type="title"/>
          </p:nvPr>
        </p:nvSpPr>
        <p:spPr/>
        <p:txBody>
          <a:bodyPr/>
          <a:lstStyle/>
          <a:p>
            <a:r>
              <a:rPr lang="en-US" sz="2800" b="1" dirty="0" smtClean="0"/>
              <a:t>Issue 1: A month is a long time for a dialysis patient</a:t>
            </a:r>
            <a:endParaRPr lang="en-US" sz="2800" b="1" dirty="0"/>
          </a:p>
        </p:txBody>
      </p:sp>
      <p:sp>
        <p:nvSpPr>
          <p:cNvPr id="2" name="Content Placeholder 1"/>
          <p:cNvSpPr>
            <a:spLocks noGrp="1"/>
          </p:cNvSpPr>
          <p:nvPr>
            <p:ph idx="1"/>
          </p:nvPr>
        </p:nvSpPr>
        <p:spPr/>
        <p:txBody>
          <a:bodyPr/>
          <a:lstStyle/>
          <a:p>
            <a:r>
              <a:rPr lang="en-US" sz="2400" dirty="0"/>
              <a:t>Dialysis patients have very dynamic health status</a:t>
            </a:r>
          </a:p>
          <a:p>
            <a:r>
              <a:rPr lang="en-US" sz="2400" dirty="0"/>
              <a:t>Iron exposure during the month may be </a:t>
            </a:r>
            <a:r>
              <a:rPr lang="en-US" sz="2400" dirty="0" err="1"/>
              <a:t>dependant</a:t>
            </a:r>
            <a:r>
              <a:rPr lang="en-US" sz="2400" dirty="0"/>
              <a:t> on events occurring during the month</a:t>
            </a:r>
          </a:p>
          <a:p>
            <a:r>
              <a:rPr lang="en-US" sz="2400" dirty="0"/>
              <a:t>Tangles up effect of events with effect of iron</a:t>
            </a:r>
          </a:p>
          <a:p>
            <a:r>
              <a:rPr lang="en-US" sz="2400" dirty="0"/>
              <a:t>Possible solution:</a:t>
            </a:r>
          </a:p>
          <a:p>
            <a:pPr lvl="1"/>
            <a:r>
              <a:rPr lang="en-US" sz="2000" dirty="0"/>
              <a:t>Unit of observation is a one-week period of event the dialysis session</a:t>
            </a:r>
            <a:r>
              <a:rPr lang="en-US" sz="2000" dirty="0" smtClean="0"/>
              <a:t>?</a:t>
            </a:r>
            <a:endParaRPr lang="en-US" sz="2000" dirty="0"/>
          </a:p>
        </p:txBody>
      </p:sp>
    </p:spTree>
    <p:extLst>
      <p:ext uri="{BB962C8B-B14F-4D97-AF65-F5344CB8AC3E}">
        <p14:creationId xmlns:p14="http://schemas.microsoft.com/office/powerpoint/2010/main" xmlns="" val="346928169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Title 1"/>
          <p:cNvSpPr>
            <a:spLocks noGrp="1"/>
          </p:cNvSpPr>
          <p:nvPr>
            <p:ph type="title"/>
          </p:nvPr>
        </p:nvSpPr>
        <p:spPr/>
        <p:txBody>
          <a:bodyPr/>
          <a:lstStyle/>
          <a:p>
            <a:r>
              <a:rPr lang="en-US" sz="2800" b="1" dirty="0" smtClean="0"/>
              <a:t>Issue 2: Causal Contrast</a:t>
            </a:r>
            <a:endParaRPr lang="en-US" sz="2800" b="1" dirty="0"/>
          </a:p>
        </p:txBody>
      </p:sp>
      <p:sp>
        <p:nvSpPr>
          <p:cNvPr id="2" name="Content Placeholder 1"/>
          <p:cNvSpPr>
            <a:spLocks noGrp="1"/>
          </p:cNvSpPr>
          <p:nvPr>
            <p:ph idx="1"/>
          </p:nvPr>
        </p:nvSpPr>
        <p:spPr/>
        <p:txBody>
          <a:bodyPr>
            <a:normAutofit fontScale="85000" lnSpcReduction="10000"/>
          </a:bodyPr>
          <a:lstStyle/>
          <a:p>
            <a:r>
              <a:rPr lang="en-US" dirty="0"/>
              <a:t>In this setting, MSMs returns an effect estimate that is not directly clinically relevant  </a:t>
            </a:r>
          </a:p>
          <a:p>
            <a:r>
              <a:rPr lang="en-US" dirty="0"/>
              <a:t>E.g., effect of continuous treatment with high dose versus continuous treatment with low dose</a:t>
            </a:r>
          </a:p>
          <a:p>
            <a:r>
              <a:rPr lang="en-US" dirty="0"/>
              <a:t>Better approach would use a dynamic treatment approach, compare the effect of treat with 1g of iron when </a:t>
            </a:r>
            <a:r>
              <a:rPr lang="en-US" dirty="0" err="1"/>
              <a:t>Tsat</a:t>
            </a:r>
            <a:r>
              <a:rPr lang="en-US" dirty="0"/>
              <a:t>&lt;20% versus </a:t>
            </a:r>
            <a:r>
              <a:rPr lang="en-US" dirty="0" err="1"/>
              <a:t>Tsat</a:t>
            </a:r>
            <a:r>
              <a:rPr lang="en-US" dirty="0"/>
              <a:t>&lt;15%.</a:t>
            </a:r>
          </a:p>
          <a:p>
            <a:r>
              <a:rPr lang="en-US" dirty="0"/>
              <a:t>Standard MSM could reveal risks of chronic treatment</a:t>
            </a:r>
          </a:p>
          <a:p>
            <a:r>
              <a:rPr lang="en-US" dirty="0"/>
              <a:t>Iron is not given in this way, are data informative about such treatment effects</a:t>
            </a:r>
            <a:r>
              <a:rPr lang="en-US" dirty="0" smtClean="0"/>
              <a:t>?</a:t>
            </a:r>
            <a:endParaRPr lang="en-US" dirty="0"/>
          </a:p>
        </p:txBody>
      </p:sp>
    </p:spTree>
    <p:extLst>
      <p:ext uri="{BB962C8B-B14F-4D97-AF65-F5344CB8AC3E}">
        <p14:creationId xmlns:p14="http://schemas.microsoft.com/office/powerpoint/2010/main" xmlns="" val="346928169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Title 1"/>
          <p:cNvSpPr>
            <a:spLocks noGrp="1"/>
          </p:cNvSpPr>
          <p:nvPr>
            <p:ph type="title"/>
          </p:nvPr>
        </p:nvSpPr>
        <p:spPr/>
        <p:txBody>
          <a:bodyPr/>
          <a:lstStyle/>
          <a:p>
            <a:r>
              <a:rPr lang="en-US" sz="2800" b="1" dirty="0" smtClean="0"/>
              <a:t>Issue 3: Non-Positivity</a:t>
            </a:r>
            <a:endParaRPr lang="en-US" sz="2800" b="1" dirty="0"/>
          </a:p>
        </p:txBody>
      </p:sp>
      <p:sp>
        <p:nvSpPr>
          <p:cNvPr id="2" name="Content Placeholder 1"/>
          <p:cNvSpPr>
            <a:spLocks noGrp="1"/>
          </p:cNvSpPr>
          <p:nvPr>
            <p:ph idx="1"/>
          </p:nvPr>
        </p:nvSpPr>
        <p:spPr/>
        <p:txBody>
          <a:bodyPr>
            <a:normAutofit fontScale="92500" lnSpcReduction="20000"/>
          </a:bodyPr>
          <a:lstStyle/>
          <a:p>
            <a:r>
              <a:rPr lang="en-US" dirty="0"/>
              <a:t>Iron treatment decisions driven strongly by transferrin saturation and infection status</a:t>
            </a:r>
          </a:p>
          <a:p>
            <a:r>
              <a:rPr lang="en-US" dirty="0"/>
              <a:t>Some patients almost always treated, some almost always untreated</a:t>
            </a:r>
          </a:p>
          <a:p>
            <a:r>
              <a:rPr lang="en-US" dirty="0"/>
              <a:t>Treatment contrary to prediction/indication can lead to lead to huge weights</a:t>
            </a:r>
          </a:p>
          <a:p>
            <a:r>
              <a:rPr lang="en-US" dirty="0"/>
              <a:t>Data errors can also lead to very large weights</a:t>
            </a:r>
          </a:p>
          <a:p>
            <a:r>
              <a:rPr lang="en-US" dirty="0"/>
              <a:t>We will experiment with weight truncation and </a:t>
            </a:r>
            <a:r>
              <a:rPr lang="en-US" dirty="0" smtClean="0"/>
              <a:t>trimming</a:t>
            </a:r>
            <a:endParaRPr lang="en-US" dirty="0"/>
          </a:p>
        </p:txBody>
      </p:sp>
    </p:spTree>
    <p:extLst>
      <p:ext uri="{BB962C8B-B14F-4D97-AF65-F5344CB8AC3E}">
        <p14:creationId xmlns:p14="http://schemas.microsoft.com/office/powerpoint/2010/main" xmlns="" val="346928169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Title 1"/>
          <p:cNvSpPr>
            <a:spLocks noGrp="1"/>
          </p:cNvSpPr>
          <p:nvPr>
            <p:ph type="title"/>
          </p:nvPr>
        </p:nvSpPr>
        <p:spPr/>
        <p:txBody>
          <a:bodyPr/>
          <a:lstStyle/>
          <a:p>
            <a:r>
              <a:rPr lang="en-US" sz="2800" b="1" dirty="0" smtClean="0"/>
              <a:t>Expected Results, Problems, Future Directions</a:t>
            </a:r>
            <a:endParaRPr lang="en-US" sz="2800" b="1" dirty="0"/>
          </a:p>
        </p:txBody>
      </p:sp>
      <p:sp>
        <p:nvSpPr>
          <p:cNvPr id="2" name="Content Placeholder 1"/>
          <p:cNvSpPr>
            <a:spLocks noGrp="1"/>
          </p:cNvSpPr>
          <p:nvPr>
            <p:ph idx="1"/>
          </p:nvPr>
        </p:nvSpPr>
        <p:spPr/>
        <p:txBody>
          <a:bodyPr/>
          <a:lstStyle/>
          <a:p>
            <a:r>
              <a:rPr lang="en-US" sz="2400" dirty="0"/>
              <a:t>Multiple analytic methods and sensitivity analysis provides robustness to finding</a:t>
            </a:r>
          </a:p>
          <a:p>
            <a:r>
              <a:rPr lang="en-US" sz="2400" dirty="0"/>
              <a:t>If methods do not agree, have to decide why</a:t>
            </a:r>
          </a:p>
          <a:p>
            <a:pPr lvl="1"/>
            <a:r>
              <a:rPr lang="en-US" sz="2000" dirty="0"/>
              <a:t>Estimating different causal effects</a:t>
            </a:r>
          </a:p>
          <a:p>
            <a:pPr lvl="1"/>
            <a:r>
              <a:rPr lang="en-US" sz="2000" dirty="0"/>
              <a:t>Assumptions hold for one method but not another</a:t>
            </a:r>
          </a:p>
          <a:p>
            <a:r>
              <a:rPr lang="en-US" sz="2400" dirty="0"/>
              <a:t>Expect the study will yield important evidence about the comparative effectiveness of different iron formulations and different dosing regimens</a:t>
            </a:r>
          </a:p>
          <a:p>
            <a:r>
              <a:rPr lang="en-US" sz="2400" dirty="0"/>
              <a:t>Future work with dynamic treatment models may help to identify “treatment strategies” to minimize risk and maximize clinical benefit of anemia management </a:t>
            </a:r>
            <a:r>
              <a:rPr lang="en-US" sz="2400" dirty="0" smtClean="0"/>
              <a:t>RCTs</a:t>
            </a:r>
            <a:endParaRPr lang="en-US" sz="2400" dirty="0"/>
          </a:p>
        </p:txBody>
      </p:sp>
    </p:spTree>
    <p:extLst>
      <p:ext uri="{BB962C8B-B14F-4D97-AF65-F5344CB8AC3E}">
        <p14:creationId xmlns:p14="http://schemas.microsoft.com/office/powerpoint/2010/main" xmlns="" val="371158174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pPr eaLnBrk="1" hangingPunct="1"/>
            <a:r>
              <a:rPr lang="en-US" sz="2800" b="1" dirty="0" smtClean="0">
                <a:sym typeface="Wingdings" charset="2"/>
              </a:rPr>
              <a:t>Conflict of Interest / Acknowledgments</a:t>
            </a:r>
          </a:p>
        </p:txBody>
      </p:sp>
      <p:sp>
        <p:nvSpPr>
          <p:cNvPr id="23555" name="Rectangle 3"/>
          <p:cNvSpPr>
            <a:spLocks noGrp="1" noChangeArrowheads="1"/>
          </p:cNvSpPr>
          <p:nvPr>
            <p:ph type="body" idx="1"/>
          </p:nvPr>
        </p:nvSpPr>
        <p:spPr/>
        <p:txBody>
          <a:bodyPr/>
          <a:lstStyle/>
          <a:p>
            <a:pPr eaLnBrk="1" hangingPunct="1">
              <a:lnSpc>
                <a:spcPct val="90000"/>
              </a:lnSpc>
            </a:pPr>
            <a:r>
              <a:rPr lang="en-US" sz="2800" dirty="0" smtClean="0">
                <a:sym typeface="Wingdings" charset="2"/>
              </a:rPr>
              <a:t>Project is supported by a contract from </a:t>
            </a:r>
            <a:r>
              <a:rPr lang="en-US" sz="2800" dirty="0" err="1" smtClean="0">
                <a:sym typeface="Wingdings" charset="2"/>
              </a:rPr>
              <a:t>AHRQ’s</a:t>
            </a:r>
            <a:r>
              <a:rPr lang="en-US" sz="2800" dirty="0" smtClean="0">
                <a:sym typeface="Wingdings" charset="2"/>
              </a:rPr>
              <a:t> </a:t>
            </a:r>
            <a:r>
              <a:rPr lang="en-US" sz="2800" dirty="0" err="1" smtClean="0">
                <a:sym typeface="Wingdings" charset="2"/>
              </a:rPr>
              <a:t>DEcIDE</a:t>
            </a:r>
            <a:r>
              <a:rPr lang="en-US" sz="2800" dirty="0" smtClean="0">
                <a:sym typeface="Wingdings" charset="2"/>
              </a:rPr>
              <a:t> center</a:t>
            </a:r>
          </a:p>
          <a:p>
            <a:pPr eaLnBrk="1" hangingPunct="1">
              <a:lnSpc>
                <a:spcPct val="90000"/>
              </a:lnSpc>
            </a:pPr>
            <a:endParaRPr lang="en-US" sz="2800" dirty="0" smtClean="0">
              <a:sym typeface="Wingdings" charset="2"/>
            </a:endParaRPr>
          </a:p>
          <a:p>
            <a:pPr eaLnBrk="1" hangingPunct="1">
              <a:lnSpc>
                <a:spcPct val="90000"/>
              </a:lnSpc>
            </a:pPr>
            <a:r>
              <a:rPr lang="en-US" sz="2800" dirty="0" smtClean="0">
                <a:sym typeface="Wingdings" charset="2"/>
              </a:rPr>
              <a:t>I have received research support from Amgen (that placed no restrictions on publications) and have sat on advisory boards for Amgen and Pfizer (honorarium declined or paid to institution).</a:t>
            </a:r>
          </a:p>
        </p:txBody>
      </p:sp>
    </p:spTree>
    <p:extLst>
      <p:ext uri="{BB962C8B-B14F-4D97-AF65-F5344CB8AC3E}">
        <p14:creationId xmlns:p14="http://schemas.microsoft.com/office/powerpoint/2010/main" xmlns="" val="309980216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209800"/>
            <a:ext cx="8229600" cy="1143000"/>
          </a:xfrm>
        </p:spPr>
        <p:txBody>
          <a:bodyPr/>
          <a:lstStyle/>
          <a:p>
            <a:r>
              <a:rPr lang="en-US" dirty="0" smtClean="0"/>
              <a:t>Thank you.</a:t>
            </a:r>
            <a:endParaRPr lang="en-US"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2"/>
          <p:cNvSpPr>
            <a:spLocks noGrp="1" noChangeArrowheads="1"/>
          </p:cNvSpPr>
          <p:nvPr>
            <p:ph type="title"/>
          </p:nvPr>
        </p:nvSpPr>
        <p:spPr/>
        <p:txBody>
          <a:bodyPr/>
          <a:lstStyle/>
          <a:p>
            <a:r>
              <a:rPr lang="en-US" sz="2800" b="1" dirty="0" smtClean="0"/>
              <a:t>“</a:t>
            </a:r>
            <a:r>
              <a:rPr lang="en-US" sz="2800" b="1" dirty="0"/>
              <a:t>Black Box” Warning</a:t>
            </a:r>
          </a:p>
        </p:txBody>
      </p:sp>
      <p:sp>
        <p:nvSpPr>
          <p:cNvPr id="105475" name="Rectangle 3"/>
          <p:cNvSpPr>
            <a:spLocks noGrp="1" noChangeArrowheads="1"/>
          </p:cNvSpPr>
          <p:nvPr>
            <p:ph type="body" idx="1"/>
          </p:nvPr>
        </p:nvSpPr>
        <p:spPr/>
        <p:txBody>
          <a:bodyPr/>
          <a:lstStyle/>
          <a:p>
            <a:pPr>
              <a:lnSpc>
                <a:spcPct val="90000"/>
              </a:lnSpc>
            </a:pPr>
            <a:r>
              <a:rPr lang="en-US" sz="2800" dirty="0"/>
              <a:t>On March 9</a:t>
            </a:r>
            <a:r>
              <a:rPr lang="en-US" sz="2800" baseline="30000" dirty="0"/>
              <a:t>th</a:t>
            </a:r>
            <a:r>
              <a:rPr lang="en-US" sz="2800" dirty="0"/>
              <a:t>, 2007 FDA added a “black box” warning to labels of all ESA.</a:t>
            </a:r>
          </a:p>
          <a:p>
            <a:pPr>
              <a:lnSpc>
                <a:spcPct val="90000"/>
              </a:lnSpc>
            </a:pPr>
            <a:endParaRPr lang="en-US" sz="2800" dirty="0"/>
          </a:p>
          <a:p>
            <a:pPr>
              <a:lnSpc>
                <a:spcPct val="90000"/>
              </a:lnSpc>
              <a:buFontTx/>
              <a:buNone/>
            </a:pPr>
            <a:r>
              <a:rPr lang="en-US" sz="2800" dirty="0"/>
              <a:t>“The new boxed warning advises physicians to monitor red blood cell levels (hemoglobin) and to adjust the ESA dose to maintain the lowest hemoglobin level needed to avoid the need for blood transfusions. Physicians and patients should carefully weigh the risks of ESAs against transfusion risks.” </a:t>
            </a:r>
          </a:p>
        </p:txBody>
      </p:sp>
    </p:spTree>
    <p:extLst>
      <p:ext uri="{BB962C8B-B14F-4D97-AF65-F5344CB8AC3E}">
        <p14:creationId xmlns:p14="http://schemas.microsoft.com/office/powerpoint/2010/main" xmlns="" val="28995109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1026"/>
          <p:cNvSpPr>
            <a:spLocks noGrp="1" noChangeArrowheads="1"/>
          </p:cNvSpPr>
          <p:nvPr>
            <p:ph type="title"/>
          </p:nvPr>
        </p:nvSpPr>
        <p:spPr>
          <a:xfrm>
            <a:off x="457200" y="0"/>
            <a:ext cx="8229600" cy="1143000"/>
          </a:xfrm>
        </p:spPr>
        <p:txBody>
          <a:bodyPr/>
          <a:lstStyle/>
          <a:p>
            <a:pPr eaLnBrk="1" hangingPunct="1"/>
            <a:r>
              <a:rPr lang="en-US" sz="2800" b="1" dirty="0" smtClean="0"/>
              <a:t>End-Stage Renal Disease</a:t>
            </a:r>
          </a:p>
        </p:txBody>
      </p:sp>
      <p:sp>
        <p:nvSpPr>
          <p:cNvPr id="22531" name="Rectangle 1027"/>
          <p:cNvSpPr>
            <a:spLocks noGrp="1" noChangeArrowheads="1"/>
          </p:cNvSpPr>
          <p:nvPr>
            <p:ph type="body" idx="1"/>
          </p:nvPr>
        </p:nvSpPr>
        <p:spPr>
          <a:xfrm>
            <a:off x="4800600" y="1295400"/>
            <a:ext cx="4038600" cy="4876800"/>
          </a:xfrm>
        </p:spPr>
        <p:txBody>
          <a:bodyPr/>
          <a:lstStyle/>
          <a:p>
            <a:pPr eaLnBrk="1" hangingPunct="1"/>
            <a:r>
              <a:rPr lang="en-US" sz="2000" dirty="0" smtClean="0"/>
              <a:t>50% have diabetes</a:t>
            </a:r>
          </a:p>
          <a:p>
            <a:pPr eaLnBrk="1" hangingPunct="1"/>
            <a:r>
              <a:rPr lang="en-US" sz="2000" dirty="0" smtClean="0"/>
              <a:t>85% have hypertension</a:t>
            </a:r>
          </a:p>
          <a:p>
            <a:pPr eaLnBrk="1" hangingPunct="1"/>
            <a:r>
              <a:rPr lang="en-US" sz="2000" dirty="0" smtClean="0"/>
              <a:t>27% have ischemic heart disease</a:t>
            </a:r>
          </a:p>
          <a:p>
            <a:pPr eaLnBrk="1" hangingPunct="1"/>
            <a:r>
              <a:rPr lang="en-US" sz="2000" dirty="0" smtClean="0"/>
              <a:t>2 major hospitalizations /year</a:t>
            </a:r>
          </a:p>
          <a:p>
            <a:pPr eaLnBrk="1" hangingPunct="1"/>
            <a:r>
              <a:rPr lang="en-US" sz="2000" dirty="0" smtClean="0"/>
              <a:t>20-25% annual mortality rate</a:t>
            </a:r>
          </a:p>
          <a:p>
            <a:pPr eaLnBrk="1" hangingPunct="1"/>
            <a:endParaRPr lang="en-US" sz="2000" dirty="0" smtClean="0"/>
          </a:p>
          <a:p>
            <a:pPr eaLnBrk="1" hangingPunct="1"/>
            <a:endParaRPr lang="en-US" sz="2000" dirty="0" smtClean="0"/>
          </a:p>
          <a:p>
            <a:pPr eaLnBrk="1" hangingPunct="1">
              <a:buFontTx/>
              <a:buNone/>
            </a:pPr>
            <a:r>
              <a:rPr lang="en-US" sz="1800" dirty="0" smtClean="0"/>
              <a:t>2006 USRDS Annual Data Report</a:t>
            </a:r>
          </a:p>
        </p:txBody>
      </p:sp>
      <p:pic>
        <p:nvPicPr>
          <p:cNvPr id="22532" name="Picture 1028" descr="dialysis"/>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228600" y="1219200"/>
            <a:ext cx="4389438" cy="53181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5" name="Rectangle 4"/>
          <p:cNvSpPr/>
          <p:nvPr/>
        </p:nvSpPr>
        <p:spPr>
          <a:xfrm>
            <a:off x="762000" y="3657600"/>
            <a:ext cx="533400" cy="2286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xmlns="" val="124554930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pPr eaLnBrk="1" hangingPunct="1"/>
            <a:r>
              <a:rPr lang="en-US" sz="2800" b="1" dirty="0" smtClean="0">
                <a:sym typeface="Wingdings" charset="2"/>
              </a:rPr>
              <a:t>Anemia is a common complication of ESRD</a:t>
            </a:r>
          </a:p>
        </p:txBody>
      </p:sp>
      <p:sp>
        <p:nvSpPr>
          <p:cNvPr id="23555" name="Rectangle 3"/>
          <p:cNvSpPr>
            <a:spLocks noGrp="1" noChangeArrowheads="1"/>
          </p:cNvSpPr>
          <p:nvPr>
            <p:ph type="body" idx="1"/>
          </p:nvPr>
        </p:nvSpPr>
        <p:spPr/>
        <p:txBody>
          <a:bodyPr/>
          <a:lstStyle/>
          <a:p>
            <a:pPr eaLnBrk="1" hangingPunct="1">
              <a:lnSpc>
                <a:spcPct val="90000"/>
              </a:lnSpc>
            </a:pPr>
            <a:r>
              <a:rPr lang="en-US" sz="2800" dirty="0" smtClean="0">
                <a:sym typeface="Wingdings" charset="2"/>
              </a:rPr>
              <a:t>Anemia = low hemoglobin/hematocrit levels</a:t>
            </a:r>
          </a:p>
          <a:p>
            <a:pPr eaLnBrk="1" hangingPunct="1">
              <a:lnSpc>
                <a:spcPct val="90000"/>
              </a:lnSpc>
            </a:pPr>
            <a:r>
              <a:rPr lang="en-US" sz="2800" dirty="0" smtClean="0"/>
              <a:t>Anemia leads to</a:t>
            </a:r>
          </a:p>
          <a:p>
            <a:pPr lvl="1" eaLnBrk="1" hangingPunct="1">
              <a:lnSpc>
                <a:spcPct val="90000"/>
              </a:lnSpc>
            </a:pPr>
            <a:r>
              <a:rPr lang="en-US" sz="2400" dirty="0" smtClean="0"/>
              <a:t>Cardiovascular problems</a:t>
            </a:r>
          </a:p>
          <a:p>
            <a:pPr lvl="1" eaLnBrk="1" hangingPunct="1">
              <a:lnSpc>
                <a:spcPct val="90000"/>
              </a:lnSpc>
            </a:pPr>
            <a:r>
              <a:rPr lang="en-US" sz="2400" dirty="0" smtClean="0"/>
              <a:t>Decreased energy level, cognitive and physical functioning</a:t>
            </a:r>
          </a:p>
          <a:p>
            <a:pPr lvl="1" eaLnBrk="1" hangingPunct="1">
              <a:lnSpc>
                <a:spcPct val="90000"/>
              </a:lnSpc>
            </a:pPr>
            <a:r>
              <a:rPr lang="en-US" sz="2400" dirty="0" smtClean="0"/>
              <a:t>Requires transfusions</a:t>
            </a:r>
          </a:p>
          <a:p>
            <a:pPr eaLnBrk="1" hangingPunct="1">
              <a:lnSpc>
                <a:spcPct val="90000"/>
              </a:lnSpc>
            </a:pPr>
            <a:r>
              <a:rPr lang="en-US" sz="2800" dirty="0" smtClean="0"/>
              <a:t>In ESRD, anemia caused by lack of erythropoietin and exacerbated by loss of iron </a:t>
            </a:r>
            <a:endParaRPr lang="en-US" sz="2800" dirty="0" smtClean="0">
              <a:sym typeface="Wingdings" charset="2"/>
            </a:endParaRPr>
          </a:p>
        </p:txBody>
      </p:sp>
    </p:spTree>
    <p:extLst>
      <p:ext uri="{BB962C8B-B14F-4D97-AF65-F5344CB8AC3E}">
        <p14:creationId xmlns:p14="http://schemas.microsoft.com/office/powerpoint/2010/main" xmlns="" val="204832905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pPr eaLnBrk="1" hangingPunct="1"/>
            <a:r>
              <a:rPr lang="en-US" sz="2800" b="1" dirty="0" smtClean="0"/>
              <a:t>Anemia Management</a:t>
            </a:r>
          </a:p>
        </p:txBody>
      </p:sp>
      <p:sp>
        <p:nvSpPr>
          <p:cNvPr id="24579" name="Rectangle 3"/>
          <p:cNvSpPr>
            <a:spLocks noGrp="1" noChangeArrowheads="1"/>
          </p:cNvSpPr>
          <p:nvPr>
            <p:ph type="body" idx="1"/>
          </p:nvPr>
        </p:nvSpPr>
        <p:spPr/>
        <p:txBody>
          <a:bodyPr/>
          <a:lstStyle/>
          <a:p>
            <a:pPr eaLnBrk="1" hangingPunct="1">
              <a:lnSpc>
                <a:spcPct val="90000"/>
              </a:lnSpc>
            </a:pPr>
            <a:r>
              <a:rPr lang="en-US" sz="2400" dirty="0" smtClean="0"/>
              <a:t>RCTs have shown that treatment with recombinant erythropoietin (EPO) and intravenous iron raises hematocrit in ESRD</a:t>
            </a:r>
          </a:p>
          <a:p>
            <a:pPr eaLnBrk="1" hangingPunct="1">
              <a:lnSpc>
                <a:spcPct val="90000"/>
              </a:lnSpc>
            </a:pPr>
            <a:r>
              <a:rPr lang="en-US" sz="2400" dirty="0" smtClean="0"/>
              <a:t>In widespread use in ESRD population</a:t>
            </a:r>
          </a:p>
          <a:p>
            <a:pPr eaLnBrk="1" hangingPunct="1">
              <a:lnSpc>
                <a:spcPct val="90000"/>
              </a:lnSpc>
            </a:pPr>
            <a:r>
              <a:rPr lang="en-US" sz="2400" dirty="0" smtClean="0"/>
              <a:t>Controversy:</a:t>
            </a:r>
          </a:p>
          <a:p>
            <a:pPr lvl="1" eaLnBrk="1" hangingPunct="1">
              <a:lnSpc>
                <a:spcPct val="90000"/>
              </a:lnSpc>
            </a:pPr>
            <a:r>
              <a:rPr lang="en-US" sz="1800" u="sng" dirty="0" smtClean="0"/>
              <a:t>Cost</a:t>
            </a:r>
            <a:r>
              <a:rPr lang="en-US" sz="1600" dirty="0" smtClean="0"/>
              <a:t>:</a:t>
            </a:r>
          </a:p>
          <a:p>
            <a:pPr lvl="2" eaLnBrk="1" hangingPunct="1">
              <a:lnSpc>
                <a:spcPct val="90000"/>
              </a:lnSpc>
            </a:pPr>
            <a:r>
              <a:rPr lang="en-US" sz="1800" dirty="0" smtClean="0"/>
              <a:t>Medicare spent over $2B on EPO in 2005</a:t>
            </a:r>
          </a:p>
          <a:p>
            <a:pPr lvl="2" eaLnBrk="1" hangingPunct="1">
              <a:lnSpc>
                <a:spcPct val="90000"/>
              </a:lnSpc>
            </a:pPr>
            <a:r>
              <a:rPr lang="en-US" sz="1800" dirty="0" smtClean="0"/>
              <a:t>EPO has been a major source of revenue for dialysis centers</a:t>
            </a:r>
          </a:p>
          <a:p>
            <a:pPr lvl="1" eaLnBrk="1" hangingPunct="1">
              <a:lnSpc>
                <a:spcPct val="90000"/>
              </a:lnSpc>
            </a:pPr>
            <a:r>
              <a:rPr lang="en-US" sz="2000" u="sng" dirty="0" smtClean="0"/>
              <a:t>Safety:</a:t>
            </a:r>
          </a:p>
          <a:p>
            <a:pPr lvl="2" eaLnBrk="1" hangingPunct="1">
              <a:lnSpc>
                <a:spcPct val="90000"/>
              </a:lnSpc>
            </a:pPr>
            <a:r>
              <a:rPr lang="en-US" sz="1800" dirty="0" smtClean="0"/>
              <a:t>Questions about safety of EPO, appropriate </a:t>
            </a:r>
            <a:r>
              <a:rPr lang="en-US" sz="1800" dirty="0" err="1" smtClean="0"/>
              <a:t>hematocrit</a:t>
            </a:r>
            <a:r>
              <a:rPr lang="en-US" sz="1800" dirty="0" smtClean="0"/>
              <a:t> targets</a:t>
            </a:r>
          </a:p>
          <a:p>
            <a:pPr lvl="2" eaLnBrk="1" hangingPunct="1">
              <a:lnSpc>
                <a:spcPct val="90000"/>
              </a:lnSpc>
            </a:pPr>
            <a:r>
              <a:rPr lang="en-US" sz="1800" dirty="0" smtClean="0"/>
              <a:t>2007 FDA placed a “black box” advisory on the label of </a:t>
            </a:r>
            <a:r>
              <a:rPr lang="en-US" sz="1800" dirty="0" err="1" smtClean="0"/>
              <a:t>ESAs</a:t>
            </a:r>
            <a:r>
              <a:rPr lang="en-US" sz="1800" dirty="0" smtClean="0"/>
              <a:t> (EPO)</a:t>
            </a:r>
          </a:p>
          <a:p>
            <a:pPr lvl="2" eaLnBrk="1" hangingPunct="1">
              <a:lnSpc>
                <a:spcPct val="90000"/>
              </a:lnSpc>
            </a:pPr>
            <a:endParaRPr lang="en-US" sz="1800" dirty="0" smtClean="0"/>
          </a:p>
          <a:p>
            <a:pPr lvl="1" eaLnBrk="1" hangingPunct="1">
              <a:lnSpc>
                <a:spcPct val="90000"/>
              </a:lnSpc>
            </a:pPr>
            <a:r>
              <a:rPr lang="en-US" sz="2200" dirty="0" smtClean="0"/>
              <a:t>&gt; increased use of iron for </a:t>
            </a:r>
            <a:r>
              <a:rPr lang="en-US" sz="2200" smtClean="0"/>
              <a:t>anemia management</a:t>
            </a:r>
            <a:endParaRPr lang="en-US" sz="2200" dirty="0" smtClean="0"/>
          </a:p>
        </p:txBody>
      </p:sp>
    </p:spTree>
    <p:extLst>
      <p:ext uri="{BB962C8B-B14F-4D97-AF65-F5344CB8AC3E}">
        <p14:creationId xmlns:p14="http://schemas.microsoft.com/office/powerpoint/2010/main" xmlns="" val="219383872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Trends in EPO Dosing in US Hemodialysis Patients graph"/>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16541" y="1524000"/>
            <a:ext cx="8707717" cy="35814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4" name="Title 1"/>
          <p:cNvSpPr>
            <a:spLocks noGrp="1"/>
          </p:cNvSpPr>
          <p:nvPr>
            <p:ph type="title"/>
          </p:nvPr>
        </p:nvSpPr>
        <p:spPr>
          <a:xfrm>
            <a:off x="457200" y="274638"/>
            <a:ext cx="8229600" cy="1143000"/>
          </a:xfrm>
        </p:spPr>
        <p:txBody>
          <a:bodyPr/>
          <a:lstStyle/>
          <a:p>
            <a:r>
              <a:rPr lang="en-US" sz="2800" b="1" dirty="0" smtClean="0"/>
              <a:t>Trends in EPO Dosing in US </a:t>
            </a:r>
            <a:r>
              <a:rPr lang="en-US" sz="2800" b="1" dirty="0" err="1" smtClean="0"/>
              <a:t>Hemodialysis</a:t>
            </a:r>
            <a:r>
              <a:rPr lang="en-US" sz="2800" b="1" dirty="0" smtClean="0"/>
              <a:t> Patients</a:t>
            </a:r>
            <a:endParaRPr lang="en-US" sz="2800" b="1" dirty="0"/>
          </a:p>
        </p:txBody>
      </p:sp>
    </p:spTree>
    <p:extLst>
      <p:ext uri="{BB962C8B-B14F-4D97-AF65-F5344CB8AC3E}">
        <p14:creationId xmlns:p14="http://schemas.microsoft.com/office/powerpoint/2010/main" xmlns="" val="143364343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9" name="Picture 3" descr="Trends in Hematocrit in US Hemodialysis Patients graph"/>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990600" y="2133600"/>
            <a:ext cx="7034212" cy="31677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6" name="Title 1"/>
          <p:cNvSpPr>
            <a:spLocks noGrp="1"/>
          </p:cNvSpPr>
          <p:nvPr>
            <p:ph type="title"/>
          </p:nvPr>
        </p:nvSpPr>
        <p:spPr>
          <a:xfrm>
            <a:off x="457200" y="274638"/>
            <a:ext cx="8229600" cy="1143000"/>
          </a:xfrm>
        </p:spPr>
        <p:txBody>
          <a:bodyPr/>
          <a:lstStyle/>
          <a:p>
            <a:r>
              <a:rPr lang="en-US" sz="2800" b="1" dirty="0" smtClean="0"/>
              <a:t>Trends in </a:t>
            </a:r>
            <a:r>
              <a:rPr lang="en-US" sz="2800" b="1" dirty="0" err="1" smtClean="0"/>
              <a:t>Hematocrit</a:t>
            </a:r>
            <a:r>
              <a:rPr lang="en-US" sz="2800" b="1" dirty="0" smtClean="0"/>
              <a:t> in US </a:t>
            </a:r>
            <a:r>
              <a:rPr lang="en-US" sz="2800" b="1" dirty="0" err="1" smtClean="0"/>
              <a:t>Hemodialysis</a:t>
            </a:r>
            <a:r>
              <a:rPr lang="en-US" sz="2800" b="1" dirty="0" smtClean="0"/>
              <a:t> Patients</a:t>
            </a:r>
            <a:endParaRPr lang="en-US" sz="2800" b="1" dirty="0"/>
          </a:p>
        </p:txBody>
      </p:sp>
    </p:spTree>
    <p:extLst>
      <p:ext uri="{BB962C8B-B14F-4D97-AF65-F5344CB8AC3E}">
        <p14:creationId xmlns:p14="http://schemas.microsoft.com/office/powerpoint/2010/main" xmlns="" val="407243564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5" name="Picture 3" descr="Trends in Iron Dosing in US Hemodialysis Patients (by formulation and overall) graph"/>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143240" y="1752600"/>
            <a:ext cx="6425960" cy="439452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6" name="Title 1"/>
          <p:cNvSpPr>
            <a:spLocks noGrp="1"/>
          </p:cNvSpPr>
          <p:nvPr>
            <p:ph type="title"/>
          </p:nvPr>
        </p:nvSpPr>
        <p:spPr>
          <a:xfrm>
            <a:off x="457200" y="274638"/>
            <a:ext cx="8229600" cy="1143000"/>
          </a:xfrm>
        </p:spPr>
        <p:txBody>
          <a:bodyPr/>
          <a:lstStyle/>
          <a:p>
            <a:r>
              <a:rPr lang="en-US" sz="2800" b="1" dirty="0" smtClean="0"/>
              <a:t>Trends in Iron Dosing in US </a:t>
            </a:r>
            <a:r>
              <a:rPr lang="en-US" sz="2800" b="1" dirty="0" err="1" smtClean="0"/>
              <a:t>Hemodialysis</a:t>
            </a:r>
            <a:r>
              <a:rPr lang="en-US" sz="2800" b="1" dirty="0" smtClean="0"/>
              <a:t> Patients</a:t>
            </a:r>
            <a:br>
              <a:rPr lang="en-US" sz="2800" b="1" dirty="0" smtClean="0"/>
            </a:br>
            <a:r>
              <a:rPr lang="en-US" sz="2800" b="1" dirty="0" smtClean="0"/>
              <a:t>(by formulation and overall)</a:t>
            </a:r>
            <a:endParaRPr lang="en-US" sz="2800" b="1" dirty="0"/>
          </a:p>
        </p:txBody>
      </p:sp>
    </p:spTree>
    <p:extLst>
      <p:ext uri="{BB962C8B-B14F-4D97-AF65-F5344CB8AC3E}">
        <p14:creationId xmlns:p14="http://schemas.microsoft.com/office/powerpoint/2010/main" xmlns="" val="883137484"/>
      </p:ext>
    </p:extLst>
  </p:cSld>
  <p:clrMapOvr>
    <a:masterClrMapping/>
  </p:clrMapOvr>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11944</TotalTime>
  <Words>1400</Words>
  <Application>Microsoft Office PowerPoint</Application>
  <PresentationFormat>On-screen Show (4:3)</PresentationFormat>
  <Paragraphs>242</Paragraphs>
  <Slides>31</Slides>
  <Notes>4</Notes>
  <HiddenSlides>0</HiddenSlides>
  <MMClips>0</MMClips>
  <ScaleCrop>false</ScaleCrop>
  <HeadingPairs>
    <vt:vector size="4" baseType="variant">
      <vt:variant>
        <vt:lpstr>Theme</vt:lpstr>
      </vt:variant>
      <vt:variant>
        <vt:i4>1</vt:i4>
      </vt:variant>
      <vt:variant>
        <vt:lpstr>Slide Titles</vt:lpstr>
      </vt:variant>
      <vt:variant>
        <vt:i4>31</vt:i4>
      </vt:variant>
    </vt:vector>
  </HeadingPairs>
  <TitlesOfParts>
    <vt:vector size="32" baseType="lpstr">
      <vt:lpstr>Default Design</vt:lpstr>
      <vt:lpstr>Use of Marginal Structural Models in a Comparative Effectiveness Study of Intravenous Iron Formulations in End-Stage Renal Disease </vt:lpstr>
      <vt:lpstr>Overview</vt:lpstr>
      <vt:lpstr>Conflict of Interest / Acknowledgments</vt:lpstr>
      <vt:lpstr>End-Stage Renal Disease</vt:lpstr>
      <vt:lpstr>Anemia is a common complication of ESRD</vt:lpstr>
      <vt:lpstr>Anemia Management</vt:lpstr>
      <vt:lpstr>Trends in EPO Dosing in US Hemodialysis Patients</vt:lpstr>
      <vt:lpstr>Trends in Hematocrit in US Hemodialysis Patients</vt:lpstr>
      <vt:lpstr>Trends in Iron Dosing in US Hemodialysis Patients (by formulation and overall)</vt:lpstr>
      <vt:lpstr>Potential Benefits and Risks Associated  with IV Iron Use</vt:lpstr>
      <vt:lpstr>Comparative Effectiveness of Intravenous Iron in End-Stage Renal Disease</vt:lpstr>
      <vt:lpstr>Evidence Gap 1: Investigate the CER of different iron formulations</vt:lpstr>
      <vt:lpstr>Evidence Gap 2: Investigate the CER of iron dosing approaches</vt:lpstr>
      <vt:lpstr>DaVita Data</vt:lpstr>
      <vt:lpstr>Renal Research Institute Data</vt:lpstr>
      <vt:lpstr>Medicare Data</vt:lpstr>
      <vt:lpstr>Outcomes</vt:lpstr>
      <vt:lpstr>Aim 1: Comparative Study of Acute Effects</vt:lpstr>
      <vt:lpstr>Aim 1: Strengths and Limitations</vt:lpstr>
      <vt:lpstr>Aim 2:  Comparative Study of Short-Term Effects</vt:lpstr>
      <vt:lpstr>Aim 2: Strengths and Limitations</vt:lpstr>
      <vt:lpstr>Aim 3: Heterogeneity of Short-Term Effects</vt:lpstr>
      <vt:lpstr>Aim 4: Comparative Study of Chronic Effects</vt:lpstr>
      <vt:lpstr>Time Dependant Confounding</vt:lpstr>
      <vt:lpstr>Marginal Structural Model Analysis</vt:lpstr>
      <vt:lpstr>Issue 1: A month is a long time for a dialysis patient</vt:lpstr>
      <vt:lpstr>Issue 2: Causal Contrast</vt:lpstr>
      <vt:lpstr>Issue 3: Non-Positivity</vt:lpstr>
      <vt:lpstr>Expected Results, Problems, Future Directions</vt:lpstr>
      <vt:lpstr>Thank you.</vt:lpstr>
      <vt:lpstr>“Black Box” Warning</vt:lpstr>
    </vt:vector>
  </TitlesOfParts>
  <Company>M Alan Brookhart</Company>
  <LinksUpToDate>false</LinksUpToDate>
  <SharedDoc>false</SharedDoc>
  <HyperlinkBase/>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Comparative mortality risk of anemia management practices in incident hemodialysis patients</dc:title>
  <dc:creator>Alan</dc:creator>
  <cp:lastModifiedBy>DHHS</cp:lastModifiedBy>
  <cp:revision>192</cp:revision>
  <cp:lastPrinted>2009-08-17T00:42:30Z</cp:lastPrinted>
  <dcterms:created xsi:type="dcterms:W3CDTF">2011-09-18T01:50:22Z</dcterms:created>
  <dcterms:modified xsi:type="dcterms:W3CDTF">2011-11-29T20:34:01Z</dcterms:modified>
</cp:coreProperties>
</file>