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4" r:id="rId2"/>
    <p:sldId id="308" r:id="rId3"/>
    <p:sldId id="309" r:id="rId4"/>
    <p:sldId id="310" r:id="rId5"/>
    <p:sldId id="312" r:id="rId6"/>
    <p:sldId id="313" r:id="rId7"/>
    <p:sldId id="311" r:id="rId8"/>
  </p:sldIdLst>
  <p:sldSz cx="9144000" cy="6858000" type="screen4x3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66CCFF"/>
    <a:srgbClr val="0000E4"/>
    <a:srgbClr val="0000F0"/>
    <a:srgbClr val="1B8DFF"/>
    <a:srgbClr val="0066FF"/>
    <a:srgbClr val="00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82" d="100"/>
          <a:sy n="82" d="100"/>
        </p:scale>
        <p:origin x="-1512" y="-1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18"/>
    </p:cViewPr>
  </p:sorterViewPr>
  <p:notesViewPr>
    <p:cSldViewPr>
      <p:cViewPr varScale="1">
        <p:scale>
          <a:sx n="37" d="100"/>
          <a:sy n="37" d="100"/>
        </p:scale>
        <p:origin x="-1530" y="-84"/>
      </p:cViewPr>
      <p:guideLst>
        <p:guide orient="horz" pos="2897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400800" y="8802688"/>
            <a:ext cx="387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794" tIns="44600" rIns="90794" bIns="44600" anchor="ctr">
            <a:spAutoFit/>
          </a:bodyPr>
          <a:lstStyle/>
          <a:p>
            <a:pPr algn="r" defTabSz="917575"/>
            <a:fld id="{E3E76A93-D6EB-2741-8ACB-67AD53802F7F}" type="slidenum">
              <a:rPr lang="en-US" sz="1400"/>
              <a:pPr algn="r" defTabSz="917575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201648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8800"/>
            <a:ext cx="5029200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794" tIns="44600" rIns="90794" bIns="446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3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1888" y="692150"/>
            <a:ext cx="4595812" cy="3446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403975" y="8804275"/>
            <a:ext cx="3841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794" tIns="44600" rIns="90794" bIns="44600" anchor="ctr">
            <a:spAutoFit/>
          </a:bodyPr>
          <a:lstStyle/>
          <a:p>
            <a:pPr algn="r" defTabSz="917575"/>
            <a:fld id="{6B2CAB31-D472-5945-A31D-7B5577B63BF5}" type="slidenum">
              <a:rPr lang="en-US" sz="1400"/>
              <a:pPr algn="r" defTabSz="917575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644816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 userDrawn="1"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7" name="Photo Editor Photo" r:id="rId3" imgW="6400000" imgH="1514686" progId="MSPhotoEd.3">
                  <p:embed/>
                </p:oleObj>
              </mc:Choice>
              <mc:Fallback>
                <p:oleObj name="Photo Editor Photo" r:id="rId3" imgW="6400000" imgH="151468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  <p:extLst>
      <p:ext uri="{BB962C8B-B14F-4D97-AF65-F5344CB8AC3E}">
        <p14:creationId xmlns:p14="http://schemas.microsoft.com/office/powerpoint/2010/main" val="1056614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7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87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4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476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04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086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2298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9610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16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030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1029" name="Object 109"/>
          <p:cNvGraphicFramePr>
            <a:graphicFrameLocks noChangeAspect="1"/>
          </p:cNvGraphicFramePr>
          <p:nvPr userDrawn="1"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hoto Editor Photo" r:id="rId14" imgW="3486637" imgH="1638529" progId="MSPhotoEd.3">
                  <p:embed/>
                </p:oleObj>
              </mc:Choice>
              <mc:Fallback>
                <p:oleObj name="Photo Editor Photo" r:id="rId14" imgW="3486637" imgH="1638529" progId="MSPhotoEd.3">
                  <p:embed/>
                  <p:pic>
                    <p:nvPicPr>
                      <p:cNvPr id="0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796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smtClean="0">
                <a:ea typeface="+mj-ea"/>
              </a:rPr>
              <a:t>Registries for Evaluating Patient Outcomes</a:t>
            </a:r>
            <a:endParaRPr lang="en-US" dirty="0" smtClean="0">
              <a:ea typeface="+mj-ea"/>
            </a:endParaRPr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429000"/>
            <a:ext cx="6435725" cy="2133600"/>
          </a:xfrm>
        </p:spPr>
        <p:txBody>
          <a:bodyPr/>
          <a:lstStyle/>
          <a:p>
            <a:pPr>
              <a:defRPr/>
            </a:pPr>
            <a:endParaRPr lang="en-US" sz="4800" b="1" dirty="0" smtClean="0">
              <a:ea typeface="+mn-ea"/>
            </a:endParaRP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Elise Berliner, Ph.D.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Director, Technology Assessment Program</a:t>
            </a:r>
          </a:p>
          <a:p>
            <a:pPr>
              <a:spcBef>
                <a:spcPct val="50000"/>
              </a:spcBef>
            </a:pPr>
            <a:r>
              <a:rPr lang="en-US" sz="2800" b="1" dirty="0">
                <a:latin typeface="Arial" charset="0"/>
              </a:rPr>
              <a:t>Center for Outcomes and Evidence</a:t>
            </a:r>
          </a:p>
          <a:p>
            <a:pPr>
              <a:defRPr/>
            </a:pPr>
            <a:endParaRPr lang="en-US" dirty="0" smtClean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89088" y="434975"/>
            <a:ext cx="5954712" cy="8763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Agenda</a:t>
            </a:r>
          </a:p>
        </p:txBody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077200" cy="487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600" dirty="0">
                <a:latin typeface="Arial" charset="0"/>
              </a:rPr>
              <a:t>Overview of the Registry of Patient Registries (</a:t>
            </a:r>
            <a:r>
              <a:rPr lang="en-US" sz="2600" dirty="0" err="1">
                <a:latin typeface="Arial" charset="0"/>
              </a:rPr>
              <a:t>RoPR</a:t>
            </a:r>
            <a:r>
              <a:rPr lang="en-US" sz="2600" dirty="0">
                <a:latin typeface="Arial" charset="0"/>
              </a:rPr>
              <a:t>) Project</a:t>
            </a:r>
          </a:p>
          <a:p>
            <a:pPr lvl="1"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200" dirty="0">
                <a:latin typeface="Arial" charset="0"/>
              </a:rPr>
              <a:t>Elise Berliner, Ph.D., Task Order Officer</a:t>
            </a:r>
            <a:endParaRPr lang="en-US" sz="1900" dirty="0">
              <a:latin typeface="Arial" charset="0"/>
            </a:endParaRPr>
          </a:p>
          <a:p>
            <a:pPr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600" dirty="0">
                <a:latin typeface="Arial" charset="0"/>
              </a:rPr>
              <a:t>Updates to </a:t>
            </a:r>
            <a:r>
              <a:rPr lang="en-US" sz="2600" i="1" dirty="0">
                <a:latin typeface="Arial" charset="0"/>
              </a:rPr>
              <a:t>Registries for Evaluating Patient Outcomes</a:t>
            </a:r>
            <a:r>
              <a:rPr lang="en-US" sz="2600" dirty="0">
                <a:latin typeface="Arial" charset="0"/>
              </a:rPr>
              <a:t>:  Quality Improvement Registries</a:t>
            </a:r>
          </a:p>
          <a:p>
            <a:pPr lvl="1"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200" dirty="0">
                <a:latin typeface="Arial" charset="0"/>
              </a:rPr>
              <a:t>Richard </a:t>
            </a:r>
            <a:r>
              <a:rPr lang="en-US" sz="2200" dirty="0" err="1">
                <a:latin typeface="Arial" charset="0"/>
              </a:rPr>
              <a:t>Gliklich</a:t>
            </a:r>
            <a:r>
              <a:rPr lang="en-US" sz="2200" dirty="0">
                <a:latin typeface="Arial" charset="0"/>
              </a:rPr>
              <a:t>, M.D., Senior Editor</a:t>
            </a:r>
          </a:p>
          <a:p>
            <a:pPr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600" dirty="0">
                <a:latin typeface="Arial" charset="0"/>
              </a:rPr>
              <a:t>Protection of Registry Data from Litigation and Other Confidentiality Concerns for Providers and Manufacturers</a:t>
            </a:r>
          </a:p>
          <a:p>
            <a:pPr lvl="1"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200" dirty="0">
                <a:latin typeface="Arial" charset="0"/>
              </a:rPr>
              <a:t>Jane Hyatt Thorpe, J.D., Lead Author</a:t>
            </a:r>
          </a:p>
          <a:p>
            <a:pPr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600" dirty="0">
                <a:latin typeface="Arial" charset="0"/>
              </a:rPr>
              <a:t>Developing the Registry of Patient Registries</a:t>
            </a:r>
          </a:p>
          <a:p>
            <a:pPr lvl="1" eaLnBrk="1" hangingPunct="1">
              <a:lnSpc>
                <a:spcPct val="70000"/>
              </a:lnSpc>
              <a:spcBef>
                <a:spcPts val="1800"/>
              </a:spcBef>
            </a:pPr>
            <a:r>
              <a:rPr lang="en-US" sz="2200" dirty="0">
                <a:latin typeface="Arial" charset="0"/>
              </a:rPr>
              <a:t>Dan Levy, M.S., Chief Technology Officer, Outcome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27188" y="419100"/>
            <a:ext cx="6678612" cy="8763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Registry of Patient Registries (</a:t>
            </a:r>
            <a:r>
              <a:rPr lang="en-US" dirty="0" err="1">
                <a:latin typeface="Arial" charset="0"/>
              </a:rPr>
              <a:t>RoPR</a:t>
            </a:r>
            <a:r>
              <a:rPr lang="en-US" dirty="0">
                <a:latin typeface="Arial" charset="0"/>
              </a:rPr>
              <a:t>) Project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305800" cy="4572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800" dirty="0">
                <a:latin typeface="Arial" charset="0"/>
              </a:rPr>
              <a:t>Primary Objective:  Engage stakeholders in the design and development of the </a:t>
            </a:r>
            <a:r>
              <a:rPr lang="en-US" sz="2800" dirty="0" err="1">
                <a:latin typeface="Arial" charset="0"/>
              </a:rPr>
              <a:t>RoPR</a:t>
            </a:r>
            <a:r>
              <a:rPr lang="en-US" sz="2800" dirty="0">
                <a:latin typeface="Arial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r>
              <a:rPr lang="en-US" sz="2800" dirty="0">
                <a:latin typeface="Arial" charset="0"/>
              </a:rPr>
              <a:t>This project also includes 4 secondary objectives designed to support the efficient use of high-quality registries for clinical research</a:t>
            </a:r>
          </a:p>
          <a:p>
            <a:pPr lvl="1">
              <a:lnSpc>
                <a:spcPct val="100000"/>
              </a:lnSpc>
              <a:spcBef>
                <a:spcPts val="1800"/>
              </a:spcBef>
            </a:pPr>
            <a:r>
              <a:rPr lang="en-US" sz="2400" dirty="0">
                <a:latin typeface="Arial" charset="0"/>
              </a:rPr>
              <a:t>Funded under the American Recovery and Reinvestment Act of 2009</a:t>
            </a:r>
          </a:p>
          <a:p>
            <a:pPr lvl="1">
              <a:lnSpc>
                <a:spcPct val="100000"/>
              </a:lnSpc>
              <a:spcBef>
                <a:spcPts val="1800"/>
              </a:spcBef>
            </a:pPr>
            <a:r>
              <a:rPr lang="en-US" sz="2400" dirty="0">
                <a:latin typeface="Arial" charset="0"/>
              </a:rPr>
              <a:t>Covers 5 major tasks, to be completed between 2010 and 2013</a:t>
            </a:r>
          </a:p>
          <a:p>
            <a:pPr lvl="1">
              <a:lnSpc>
                <a:spcPct val="100000"/>
              </a:lnSpc>
              <a:spcBef>
                <a:spcPts val="1800"/>
              </a:spcBef>
            </a:pPr>
            <a:r>
              <a:rPr lang="en-US" sz="2400" dirty="0">
                <a:latin typeface="Arial" charset="0"/>
              </a:rPr>
              <a:t>Awarded to the Outcome </a:t>
            </a:r>
            <a:r>
              <a:rPr lang="en-US" sz="2400" dirty="0" err="1">
                <a:latin typeface="Arial" charset="0"/>
              </a:rPr>
              <a:t>DEcIDE</a:t>
            </a:r>
            <a:r>
              <a:rPr lang="en-US" sz="2400" dirty="0">
                <a:latin typeface="Arial" charset="0"/>
              </a:rPr>
              <a:t> Center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</a:rPr>
              <a:t>RoPR</a:t>
            </a:r>
            <a:r>
              <a:rPr lang="en-US" dirty="0">
                <a:latin typeface="Arial" charset="0"/>
              </a:rPr>
              <a:t> Tasks 1 and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305800" cy="2895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Task 1: Develop the Registry of Patient Registries</a:t>
            </a:r>
          </a:p>
          <a:p>
            <a:pPr lvl="1"/>
            <a:r>
              <a:rPr lang="en-US" dirty="0">
                <a:latin typeface="Arial" charset="0"/>
              </a:rPr>
              <a:t>Engage stakeholders in the design and development of the </a:t>
            </a:r>
            <a:r>
              <a:rPr lang="en-US" dirty="0" err="1">
                <a:latin typeface="Arial" charset="0"/>
              </a:rPr>
              <a:t>RoPR</a:t>
            </a:r>
            <a:r>
              <a:rPr lang="en-US" dirty="0">
                <a:latin typeface="Arial" charset="0"/>
              </a:rPr>
              <a:t>, a searchable central listing of patient registries in the U.S. that is compatible with </a:t>
            </a:r>
            <a:r>
              <a:rPr lang="en-US" dirty="0" err="1">
                <a:latin typeface="Arial" charset="0"/>
              </a:rPr>
              <a:t>ClinicalTrials.gov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Task 2:  Outcome Measures Framework</a:t>
            </a:r>
          </a:p>
          <a:p>
            <a:pPr lvl="1"/>
            <a:r>
              <a:rPr lang="en-US" dirty="0">
                <a:latin typeface="Arial" charset="0"/>
              </a:rPr>
              <a:t>Produce a framework for standardizing outcome measure definitions that may be used as a resource in various systems such as the </a:t>
            </a:r>
            <a:r>
              <a:rPr lang="en-US" dirty="0" err="1">
                <a:latin typeface="Arial" charset="0"/>
              </a:rPr>
              <a:t>RoPR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</a:rPr>
              <a:t>RoPR</a:t>
            </a:r>
            <a:r>
              <a:rPr lang="en-US" dirty="0">
                <a:latin typeface="Arial" charset="0"/>
              </a:rPr>
              <a:t> Tasks 3 and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Task 3:  Archiving Expired Registries</a:t>
            </a:r>
          </a:p>
          <a:p>
            <a:pPr lvl="1"/>
            <a:r>
              <a:rPr lang="en-US" dirty="0">
                <a:latin typeface="Arial" charset="0"/>
              </a:rPr>
              <a:t>Develop a white paper on the feasibility of and potential strategies for a voluntary data repository for expired registries</a:t>
            </a:r>
          </a:p>
          <a:p>
            <a:pPr lvl="1"/>
            <a:r>
              <a:rPr lang="en-US" dirty="0">
                <a:latin typeface="Arial" charset="0"/>
              </a:rPr>
              <a:t>Final paper submitted in August 2011</a:t>
            </a:r>
          </a:p>
          <a:p>
            <a:r>
              <a:rPr lang="en-US" dirty="0">
                <a:latin typeface="Arial" charset="0"/>
              </a:rPr>
              <a:t>Task 4:  Third edition of </a:t>
            </a:r>
            <a:r>
              <a:rPr lang="ja-JP" altLang="en-US" dirty="0">
                <a:latin typeface="Arial" charset="0"/>
              </a:rPr>
              <a:t>“</a:t>
            </a:r>
            <a:r>
              <a:rPr lang="en-US" dirty="0">
                <a:latin typeface="Arial" charset="0"/>
              </a:rPr>
              <a:t>Registries for Evaluating Patient Outcomes</a:t>
            </a:r>
            <a:r>
              <a:rPr lang="ja-JP" altLang="en-US" dirty="0">
                <a:latin typeface="Arial" charset="0"/>
              </a:rPr>
              <a:t>”</a:t>
            </a:r>
            <a:endParaRPr lang="en-US" dirty="0">
              <a:latin typeface="Arial" charset="0"/>
            </a:endParaRPr>
          </a:p>
          <a:p>
            <a:pPr lvl="1"/>
            <a:r>
              <a:rPr lang="en-US" dirty="0">
                <a:latin typeface="Arial" charset="0"/>
              </a:rPr>
              <a:t>Expand the User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Guide to address 11 new topics and update existing chapters and case examples</a:t>
            </a: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Arial" charset="0"/>
              </a:rPr>
              <a:t>RoPR</a:t>
            </a:r>
            <a:r>
              <a:rPr lang="en-US" dirty="0">
                <a:latin typeface="Arial" charset="0"/>
              </a:rPr>
              <a:t> Task 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dirty="0">
                <a:ea typeface="+mn-ea"/>
              </a:rPr>
              <a:t>Task 5:  Web-Based Collaborative Registries Forum</a:t>
            </a:r>
          </a:p>
          <a:p>
            <a:pPr lvl="1">
              <a:defRPr/>
            </a:pPr>
            <a:r>
              <a:rPr lang="en-US" dirty="0"/>
              <a:t>Develop a paper exploring </a:t>
            </a:r>
            <a:r>
              <a:rPr lang="en-US" dirty="0" smtClean="0"/>
              <a:t>whether </a:t>
            </a:r>
            <a:r>
              <a:rPr lang="en-US" dirty="0"/>
              <a:t>a Web-based forum on registries would encourage useful discussion, sharing of best practices, and debate on new challenges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Today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Today</a:t>
            </a:r>
            <a:r>
              <a:rPr lang="ja-JP" altLang="en-US" dirty="0">
                <a:latin typeface="Arial" charset="0"/>
              </a:rPr>
              <a:t>’</a:t>
            </a:r>
            <a:r>
              <a:rPr lang="en-US" dirty="0">
                <a:latin typeface="Arial" charset="0"/>
              </a:rPr>
              <a:t>s discussion will focus on:</a:t>
            </a:r>
          </a:p>
          <a:p>
            <a:pPr lvl="1"/>
            <a:r>
              <a:rPr lang="en-US" dirty="0">
                <a:latin typeface="Arial" charset="0"/>
              </a:rPr>
              <a:t>Updates to </a:t>
            </a:r>
            <a:r>
              <a:rPr lang="en-US" i="1" dirty="0">
                <a:latin typeface="Arial" charset="0"/>
              </a:rPr>
              <a:t>Registries for Evaluating Patient Outcomes</a:t>
            </a:r>
          </a:p>
          <a:p>
            <a:pPr lvl="1"/>
            <a:r>
              <a:rPr lang="en-US" dirty="0">
                <a:latin typeface="Arial" charset="0"/>
              </a:rPr>
              <a:t>Developing the </a:t>
            </a:r>
            <a:r>
              <a:rPr lang="en-US" dirty="0" err="1">
                <a:latin typeface="Arial" charset="0"/>
              </a:rPr>
              <a:t>RoPR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5153</TotalTime>
  <Pages>1</Pages>
  <Words>361</Words>
  <Application>Microsoft Macintosh PowerPoint</Application>
  <PresentationFormat>On-screen Show (4:3)</PresentationFormat>
  <Paragraphs>38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Times New Roman</vt:lpstr>
      <vt:lpstr>Arial</vt:lpstr>
      <vt:lpstr>Wingdings</vt:lpstr>
      <vt:lpstr>Monotype Sorts</vt:lpstr>
      <vt:lpstr>Default Design</vt:lpstr>
      <vt:lpstr>Microsoft Photo Editor 3.0 Photo</vt:lpstr>
      <vt:lpstr>Registries for Evaluating Patient Outcomes</vt:lpstr>
      <vt:lpstr>Agenda</vt:lpstr>
      <vt:lpstr>Registry of Patient Registries (RoPR) Project</vt:lpstr>
      <vt:lpstr>RoPR Tasks 1 and 2</vt:lpstr>
      <vt:lpstr>RoPR Tasks 3 and 4</vt:lpstr>
      <vt:lpstr>RoPR Task 5</vt:lpstr>
      <vt:lpstr>Today’s Discussion</vt:lpstr>
    </vt:vector>
  </TitlesOfParts>
  <Company>OCKT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creator>Sandy K. Cummings</dc:creator>
  <dc:description>6/24/04</dc:description>
  <cp:lastModifiedBy>Vanessa Graham</cp:lastModifiedBy>
  <cp:revision>168</cp:revision>
  <cp:lastPrinted>2003-01-21T20:19:23Z</cp:lastPrinted>
  <dcterms:created xsi:type="dcterms:W3CDTF">1998-03-10T09:05:00Z</dcterms:created>
  <dcterms:modified xsi:type="dcterms:W3CDTF">2011-09-30T15:57:14Z</dcterms:modified>
</cp:coreProperties>
</file>