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7" r:id="rId2"/>
    <p:sldId id="273" r:id="rId3"/>
    <p:sldId id="277" r:id="rId4"/>
    <p:sldId id="276" r:id="rId5"/>
    <p:sldId id="266" r:id="rId6"/>
    <p:sldId id="258" r:id="rId7"/>
    <p:sldId id="260" r:id="rId8"/>
    <p:sldId id="274" r:id="rId9"/>
    <p:sldId id="275" r:id="rId10"/>
    <p:sldId id="261" r:id="rId11"/>
    <p:sldId id="271" r:id="rId12"/>
    <p:sldId id="262" r:id="rId13"/>
    <p:sldId id="27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showGuides="1">
      <p:cViewPr>
        <p:scale>
          <a:sx n="95" d="100"/>
          <a:sy n="95" d="100"/>
        </p:scale>
        <p:origin x="-1136" y="-864"/>
      </p:cViewPr>
      <p:guideLst>
        <p:guide orient="horz" pos="2160"/>
        <p:guide pos="2880"/>
      </p:guideLst>
    </p:cSldViewPr>
  </p:slideViewPr>
  <p:outlineViewPr>
    <p:cViewPr>
      <p:scale>
        <a:sx n="33" d="100"/>
        <a:sy n="33" d="100"/>
      </p:scale>
      <p:origin x="0" y="40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B248C1-A7A7-411F-9ED6-97D0F9EBDBCF}" type="datetimeFigureOut">
              <a:rPr lang="en-US" smtClean="0"/>
              <a:t>10/18/11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150D90-DC8F-444F-ACB7-2937909608E9}" type="slidenum">
              <a:rPr lang="en-US" smtClean="0"/>
              <a:t>‹#›</a:t>
            </a:fld>
            <a:endParaRPr lang="en-US"/>
          </a:p>
        </p:txBody>
      </p:sp>
    </p:spTree>
    <p:extLst>
      <p:ext uri="{BB962C8B-B14F-4D97-AF65-F5344CB8AC3E}">
        <p14:creationId xmlns:p14="http://schemas.microsoft.com/office/powerpoint/2010/main" val="3092025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143D426-DAA5-424F-8B8D-295412B31DDA}" type="slidenum">
              <a:rPr lang="en-US"/>
              <a:pPr eaLnBrk="1" hangingPunct="1"/>
              <a:t>3</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p:spPr>
        <p:txBody>
          <a:bodyPr/>
          <a:lstStyle/>
          <a:p>
            <a:endParaRPr lang="en-US" smtClean="0"/>
          </a:p>
        </p:txBody>
      </p:sp>
      <p:sp>
        <p:nvSpPr>
          <p:cNvPr id="3891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34852" indent="-282635" eaLnBrk="0" hangingPunct="0">
              <a:defRPr>
                <a:solidFill>
                  <a:schemeClr val="tx1"/>
                </a:solidFill>
                <a:latin typeface="Arial" charset="0"/>
              </a:defRPr>
            </a:lvl2pPr>
            <a:lvl3pPr marL="1130541" indent="-226108" eaLnBrk="0" hangingPunct="0">
              <a:defRPr>
                <a:solidFill>
                  <a:schemeClr val="tx1"/>
                </a:solidFill>
                <a:latin typeface="Arial" charset="0"/>
              </a:defRPr>
            </a:lvl3pPr>
            <a:lvl4pPr marL="1582758" indent="-226108" eaLnBrk="0" hangingPunct="0">
              <a:defRPr>
                <a:solidFill>
                  <a:schemeClr val="tx1"/>
                </a:solidFill>
                <a:latin typeface="Arial" charset="0"/>
              </a:defRPr>
            </a:lvl4pPr>
            <a:lvl5pPr marL="2034974" indent="-226108" eaLnBrk="0" hangingPunct="0">
              <a:defRPr>
                <a:solidFill>
                  <a:schemeClr val="tx1"/>
                </a:solidFill>
                <a:latin typeface="Arial" charset="0"/>
              </a:defRPr>
            </a:lvl5pPr>
            <a:lvl6pPr marL="2487191" indent="-226108" eaLnBrk="0" fontAlgn="base" hangingPunct="0">
              <a:spcBef>
                <a:spcPct val="0"/>
              </a:spcBef>
              <a:spcAft>
                <a:spcPct val="0"/>
              </a:spcAft>
              <a:defRPr>
                <a:solidFill>
                  <a:schemeClr val="tx1"/>
                </a:solidFill>
                <a:latin typeface="Arial" charset="0"/>
              </a:defRPr>
            </a:lvl6pPr>
            <a:lvl7pPr marL="2939407" indent="-226108" eaLnBrk="0" fontAlgn="base" hangingPunct="0">
              <a:spcBef>
                <a:spcPct val="0"/>
              </a:spcBef>
              <a:spcAft>
                <a:spcPct val="0"/>
              </a:spcAft>
              <a:defRPr>
                <a:solidFill>
                  <a:schemeClr val="tx1"/>
                </a:solidFill>
                <a:latin typeface="Arial" charset="0"/>
              </a:defRPr>
            </a:lvl7pPr>
            <a:lvl8pPr marL="3391624" indent="-226108" eaLnBrk="0" fontAlgn="base" hangingPunct="0">
              <a:spcBef>
                <a:spcPct val="0"/>
              </a:spcBef>
              <a:spcAft>
                <a:spcPct val="0"/>
              </a:spcAft>
              <a:defRPr>
                <a:solidFill>
                  <a:schemeClr val="tx1"/>
                </a:solidFill>
                <a:latin typeface="Arial" charset="0"/>
              </a:defRPr>
            </a:lvl8pPr>
            <a:lvl9pPr marL="3843840" indent="-226108" eaLnBrk="0" fontAlgn="base" hangingPunct="0">
              <a:spcBef>
                <a:spcPct val="0"/>
              </a:spcBef>
              <a:spcAft>
                <a:spcPct val="0"/>
              </a:spcAft>
              <a:defRPr>
                <a:solidFill>
                  <a:schemeClr val="tx1"/>
                </a:solidFill>
                <a:latin typeface="Arial" charset="0"/>
              </a:defRPr>
            </a:lvl9pPr>
          </a:lstStyle>
          <a:p>
            <a:pPr eaLnBrk="1" hangingPunct="1"/>
            <a:fld id="{A0CA5B1B-9666-48F5-BCD0-4D06079C6823}" type="slidenum">
              <a:rPr lang="en-US" smtClean="0"/>
              <a:pPr eaLnBrk="1" hangingPunct="1"/>
              <a:t>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p:spPr>
        <p:txBody>
          <a:bodyPr/>
          <a:lstStyle/>
          <a:p>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p:spPr>
        <p:txBody>
          <a:bodyP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07C0A7E-0127-4898-A026-0F58542CD8FD}" type="datetimeFigureOut">
              <a:rPr lang="en-US" smtClean="0"/>
              <a:t>10/18/11</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501DA017-DF68-4E9E-AE86-C5C0CF79A995}"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7C0A7E-0127-4898-A026-0F58542CD8FD}" type="datetimeFigureOut">
              <a:rPr lang="en-US" smtClean="0"/>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DA017-DF68-4E9E-AE86-C5C0CF79A9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07C0A7E-0127-4898-A026-0F58542CD8FD}" type="datetimeFigureOut">
              <a:rPr lang="en-US" smtClean="0"/>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DA017-DF68-4E9E-AE86-C5C0CF79A9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7C0A7E-0127-4898-A026-0F58542CD8FD}" type="datetimeFigureOut">
              <a:rPr lang="en-US" smtClean="0"/>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DA017-DF68-4E9E-AE86-C5C0CF79A9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F07C0A7E-0127-4898-A026-0F58542CD8FD}" type="datetimeFigureOut">
              <a:rPr lang="en-US" smtClean="0"/>
              <a:t>10/18/11</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DA017-DF68-4E9E-AE86-C5C0CF79A995}"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07C0A7E-0127-4898-A026-0F58542CD8FD}" type="datetimeFigureOut">
              <a:rPr lang="en-US" smtClean="0"/>
              <a:t>10/18/11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1DA017-DF68-4E9E-AE86-C5C0CF79A9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7C0A7E-0127-4898-A026-0F58542CD8FD}" type="datetimeFigureOut">
              <a:rPr lang="en-US" smtClean="0"/>
              <a:t>10/18/11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1DA017-DF68-4E9E-AE86-C5C0CF79A9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7C0A7E-0127-4898-A026-0F58542CD8FD}" type="datetimeFigureOut">
              <a:rPr lang="en-US" smtClean="0"/>
              <a:t>10/18/11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1DA017-DF68-4E9E-AE86-C5C0CF79A9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F07C0A7E-0127-4898-A026-0F58542CD8FD}" type="datetimeFigureOut">
              <a:rPr lang="en-US" smtClean="0"/>
              <a:t>10/18/11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1DA017-DF68-4E9E-AE86-C5C0CF79A9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07C0A7E-0127-4898-A026-0F58542CD8FD}" type="datetimeFigureOut">
              <a:rPr lang="en-US" smtClean="0"/>
              <a:t>10/18/11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1DA017-DF68-4E9E-AE86-C5C0CF79A995}"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F07C0A7E-0127-4898-A026-0F58542CD8FD}" type="datetimeFigureOut">
              <a:rPr lang="en-US" smtClean="0"/>
              <a:t>10/18/11</a:t>
            </a:fld>
            <a:endParaRPr lang="en-US"/>
          </a:p>
        </p:txBody>
      </p:sp>
      <p:sp>
        <p:nvSpPr>
          <p:cNvPr id="7" name="Slide Number Placeholder 6"/>
          <p:cNvSpPr>
            <a:spLocks noGrp="1"/>
          </p:cNvSpPr>
          <p:nvPr>
            <p:ph type="sldNum" sz="quarter" idx="12"/>
          </p:nvPr>
        </p:nvSpPr>
        <p:spPr/>
        <p:txBody>
          <a:bodyPr/>
          <a:lstStyle/>
          <a:p>
            <a:fld id="{501DA017-DF68-4E9E-AE86-C5C0CF79A995}"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F07C0A7E-0127-4898-A026-0F58542CD8FD}" type="datetimeFigureOut">
              <a:rPr lang="en-US" smtClean="0"/>
              <a:t>10/18/11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501DA017-DF68-4E9E-AE86-C5C0CF79A995}"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pn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 Id="rId3" Type="http://schemas.openxmlformats.org/officeDocument/2006/relationships/hyperlink" Target="http://www.medschoolmapper.or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anu.edu.au/aphcri/healthlandscapeaustralia/index.html" TargetMode="Externa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oasisdataarchive.org/CommunityIndicators/" TargetMode="Externa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hyperlink" Target="http://www.HealthLandscape.or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hyperlink" Target="HTTP://WWW.UDSMAPPER.ORG" TargetMode="External"/><Relationship Id="rId1" Type="http://schemas.openxmlformats.org/officeDocument/2006/relationships/slideLayout" Target="../slideLayouts/slideLayout7.xml"/><Relationship Id="rId2" Type="http://schemas.openxmlformats.org/officeDocument/2006/relationships/hyperlink" Target="http://www.udsmapper.org/"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udsmapper.org/" TargetMode="External"/><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obert Graham Center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5491120"/>
            <a:ext cx="2430780" cy="129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descr="Health Landscape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1" y="6213718"/>
            <a:ext cx="5562600" cy="644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p:txBody>
          <a:bodyPr>
            <a:noAutofit/>
          </a:bodyPr>
          <a:lstStyle/>
          <a:p>
            <a:r>
              <a:rPr lang="en-US" sz="2800" b="1" dirty="0"/>
              <a:t>The Power of Maps: Exploring the Frontiers of Geospatial Analysis </a:t>
            </a:r>
            <a:br>
              <a:rPr lang="en-US" sz="2800" b="1" dirty="0"/>
            </a:br>
            <a:r>
              <a:rPr lang="en-US" sz="2800" b="1" dirty="0"/>
              <a:t>to Address Health </a:t>
            </a:r>
            <a:r>
              <a:rPr lang="en-US" sz="2800" b="1" dirty="0" smtClean="0"/>
              <a:t>Equity</a:t>
            </a:r>
            <a:endParaRPr lang="en-US" sz="2800" dirty="0"/>
          </a:p>
        </p:txBody>
      </p:sp>
      <p:sp>
        <p:nvSpPr>
          <p:cNvPr id="4" name="Text Placeholder 3"/>
          <p:cNvSpPr>
            <a:spLocks noGrp="1"/>
          </p:cNvSpPr>
          <p:nvPr>
            <p:ph type="body" idx="1"/>
          </p:nvPr>
        </p:nvSpPr>
        <p:spPr>
          <a:xfrm>
            <a:off x="736456" y="4572000"/>
            <a:ext cx="7696200" cy="599983"/>
          </a:xfrm>
        </p:spPr>
        <p:txBody>
          <a:bodyPr anchor="t">
            <a:normAutofit fontScale="55000" lnSpcReduction="20000"/>
          </a:bodyPr>
          <a:lstStyle/>
          <a:p>
            <a:pPr marL="114300"/>
            <a:r>
              <a:rPr lang="en-US" dirty="0">
                <a:latin typeface="Verdana" pitchFamily="34" charset="0"/>
                <a:ea typeface="Verdana" pitchFamily="34" charset="0"/>
                <a:cs typeface="Verdana" pitchFamily="34" charset="0"/>
              </a:rPr>
              <a:t>Andrew </a:t>
            </a:r>
            <a:r>
              <a:rPr lang="en-US" dirty="0" err="1">
                <a:latin typeface="Verdana" pitchFamily="34" charset="0"/>
                <a:ea typeface="Verdana" pitchFamily="34" charset="0"/>
                <a:cs typeface="Verdana" pitchFamily="34" charset="0"/>
              </a:rPr>
              <a:t>Bazemore</a:t>
            </a:r>
            <a:r>
              <a:rPr lang="en-US" dirty="0">
                <a:latin typeface="Verdana" pitchFamily="34" charset="0"/>
                <a:ea typeface="Verdana" pitchFamily="34" charset="0"/>
                <a:cs typeface="Verdana" pitchFamily="34" charset="0"/>
              </a:rPr>
              <a:t> MD MPH</a:t>
            </a:r>
          </a:p>
          <a:p>
            <a:pPr marL="114300"/>
            <a:r>
              <a:rPr lang="en-US" dirty="0">
                <a:latin typeface="Verdana" pitchFamily="34" charset="0"/>
                <a:ea typeface="Verdana" pitchFamily="34" charset="0"/>
                <a:cs typeface="Verdana" pitchFamily="34" charset="0"/>
              </a:rPr>
              <a:t>Medical Director, Policy Research</a:t>
            </a:r>
          </a:p>
          <a:p>
            <a:pPr marL="114300"/>
            <a:r>
              <a:rPr lang="en-US" dirty="0">
                <a:latin typeface="Verdana" pitchFamily="34" charset="0"/>
                <a:ea typeface="Verdana" pitchFamily="34" charset="0"/>
                <a:cs typeface="Verdana" pitchFamily="34" charset="0"/>
              </a:rPr>
              <a:t>Robert Graham Center for Policy Studies</a:t>
            </a:r>
          </a:p>
          <a:p>
            <a:endParaRPr lang="en-US" dirty="0"/>
          </a:p>
        </p:txBody>
      </p:sp>
    </p:spTree>
    <p:extLst>
      <p:ext uri="{BB962C8B-B14F-4D97-AF65-F5344CB8AC3E}">
        <p14:creationId xmlns:p14="http://schemas.microsoft.com/office/powerpoint/2010/main" val="128317021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23483"/>
            <a:ext cx="9144000" cy="542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33400" y="6211669"/>
            <a:ext cx="8110965" cy="646331"/>
          </a:xfrm>
          <a:prstGeom prst="rect">
            <a:avLst/>
          </a:prstGeom>
          <a:noFill/>
        </p:spPr>
        <p:txBody>
          <a:bodyPr wrap="none" rtlCol="0">
            <a:spAutoFit/>
          </a:bodyPr>
          <a:lstStyle/>
          <a:p>
            <a:r>
              <a:rPr lang="en-US" sz="3600" dirty="0" smtClean="0">
                <a:latin typeface="Verdana" pitchFamily="34" charset="0"/>
                <a:ea typeface="Verdana" pitchFamily="34" charset="0"/>
                <a:cs typeface="Verdana" pitchFamily="34" charset="0"/>
                <a:hlinkClick r:id="rId3"/>
              </a:rPr>
              <a:t>http://www.MedSchoolMapper.org</a:t>
            </a:r>
            <a:endParaRPr lang="en-US" sz="3600" dirty="0">
              <a:latin typeface="Verdana" pitchFamily="34" charset="0"/>
              <a:ea typeface="Verdana" pitchFamily="34" charset="0"/>
              <a:cs typeface="Verdana" pitchFamily="34" charset="0"/>
            </a:endParaRPr>
          </a:p>
        </p:txBody>
      </p:sp>
      <p:sp>
        <p:nvSpPr>
          <p:cNvPr id="2" name="Title 1"/>
          <p:cNvSpPr>
            <a:spLocks noGrp="1"/>
          </p:cNvSpPr>
          <p:nvPr>
            <p:ph type="title" idx="4294967295"/>
          </p:nvPr>
        </p:nvSpPr>
        <p:spPr>
          <a:xfrm>
            <a:off x="0" y="103573"/>
            <a:ext cx="9220200" cy="1039427"/>
          </a:xfrm>
        </p:spPr>
        <p:txBody>
          <a:bodyPr/>
          <a:lstStyle/>
          <a:p>
            <a:pPr rtl="0" eaLnBrk="1" latinLnBrk="0" hangingPunct="1"/>
            <a:r>
              <a:rPr lang="en-US" sz="2400" kern="1200" dirty="0" smtClean="0">
                <a:solidFill>
                  <a:srgbClr val="000000"/>
                </a:solidFill>
                <a:effectLst/>
                <a:latin typeface="Book Antiqua"/>
                <a:ea typeface="Verdana"/>
                <a:cs typeface="Verdana"/>
              </a:rPr>
              <a:t>VISUALIZING MEDICAL SCHOOL SOCIAL ACCOUNTABILITY</a:t>
            </a:r>
            <a:endParaRPr lang="en-US" dirty="0" smtClean="0">
              <a:effectLst/>
            </a:endParaRPr>
          </a:p>
          <a:p>
            <a:endParaRPr lang="en-US" dirty="0"/>
          </a:p>
        </p:txBody>
      </p:sp>
    </p:spTree>
    <p:extLst>
      <p:ext uri="{BB962C8B-B14F-4D97-AF65-F5344CB8AC3E}">
        <p14:creationId xmlns:p14="http://schemas.microsoft.com/office/powerpoint/2010/main" val="1385764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ealth Landscape Australia Map trend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54611"/>
            <a:ext cx="9144000" cy="5227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idx="4294967295"/>
          </p:nvPr>
        </p:nvSpPr>
        <p:spPr/>
        <p:txBody>
          <a:bodyPr>
            <a:normAutofit fontScale="90000"/>
          </a:bodyPr>
          <a:lstStyle/>
          <a:p>
            <a:pPr rtl="0" eaLnBrk="1" latinLnBrk="0" hangingPunct="1"/>
            <a:r>
              <a:rPr lang="en-US" sz="2400" kern="1200" dirty="0" smtClean="0">
                <a:solidFill>
                  <a:srgbClr val="1F200D"/>
                </a:solidFill>
                <a:effectLst/>
                <a:latin typeface="Book Antiqua"/>
                <a:ea typeface="Verdana"/>
                <a:cs typeface="Verdana"/>
              </a:rPr>
              <a:t>HL-Australia: Informing Primary Health Care Reform &amp; the </a:t>
            </a:r>
            <a:endParaRPr lang="en-US" dirty="0" smtClean="0">
              <a:effectLst/>
            </a:endParaRPr>
          </a:p>
          <a:p>
            <a:pPr rtl="0" eaLnBrk="1" latinLnBrk="0" hangingPunct="1"/>
            <a:r>
              <a:rPr lang="en-US" sz="2400" kern="1200" dirty="0" smtClean="0">
                <a:solidFill>
                  <a:srgbClr val="1F200D"/>
                </a:solidFill>
                <a:effectLst/>
                <a:latin typeface="Book Antiqua"/>
                <a:ea typeface="Verdana"/>
                <a:cs typeface="Verdana"/>
              </a:rPr>
              <a:t>Quantum Shift to Population Based Health Care</a:t>
            </a:r>
            <a:endParaRPr lang="en-US" dirty="0" smtClean="0">
              <a:effectLst/>
            </a:endParaRPr>
          </a:p>
          <a:p>
            <a:endParaRPr lang="en-US" dirty="0"/>
          </a:p>
        </p:txBody>
      </p:sp>
    </p:spTree>
    <p:extLst>
      <p:ext uri="{BB962C8B-B14F-4D97-AF65-F5344CB8AC3E}">
        <p14:creationId xmlns:p14="http://schemas.microsoft.com/office/powerpoint/2010/main" val="2818181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Dashboard">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50781"/>
            <a:ext cx="9111916"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idx="4294967295"/>
          </p:nvPr>
        </p:nvSpPr>
        <p:spPr>
          <a:xfrm>
            <a:off x="426128" y="76200"/>
            <a:ext cx="8260672" cy="1039427"/>
          </a:xfrm>
        </p:spPr>
        <p:txBody>
          <a:bodyPr>
            <a:normAutofit fontScale="90000"/>
          </a:bodyPr>
          <a:lstStyle/>
          <a:p>
            <a:pPr rtl="0" eaLnBrk="1" latinLnBrk="0" hangingPunct="1"/>
            <a:r>
              <a:rPr lang="en-US" sz="2800" kern="1200" dirty="0" smtClean="0">
                <a:solidFill>
                  <a:srgbClr val="1F200D"/>
                </a:solidFill>
                <a:effectLst/>
                <a:latin typeface="Book Antiqua"/>
                <a:ea typeface="Verdana"/>
                <a:cs typeface="Verdana"/>
              </a:rPr>
              <a:t>BASIC HL TOOLS: COMMUNITY DASHBOARDING</a:t>
            </a:r>
            <a:endParaRPr lang="en-US" dirty="0" smtClean="0">
              <a:effectLst/>
            </a:endParaRPr>
          </a:p>
          <a:p>
            <a:endParaRPr lang="en-US" dirty="0"/>
          </a:p>
        </p:txBody>
      </p:sp>
    </p:spTree>
    <p:extLst>
      <p:ext uri="{BB962C8B-B14F-4D97-AF65-F5344CB8AC3E}">
        <p14:creationId xmlns:p14="http://schemas.microsoft.com/office/powerpoint/2010/main" val="33428704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ealth Landscape's new loo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14" y="708026"/>
            <a:ext cx="9167813" cy="5443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idx="4294967295"/>
          </p:nvPr>
        </p:nvSpPr>
        <p:spPr>
          <a:xfrm>
            <a:off x="426128" y="76200"/>
            <a:ext cx="8260672" cy="1039427"/>
          </a:xfrm>
        </p:spPr>
        <p:txBody>
          <a:bodyPr/>
          <a:lstStyle/>
          <a:p>
            <a:pPr rtl="0" eaLnBrk="1" latinLnBrk="0" hangingPunct="1"/>
            <a:r>
              <a:rPr lang="en-US" sz="2800" kern="1200" dirty="0" smtClean="0">
                <a:solidFill>
                  <a:srgbClr val="000000"/>
                </a:solidFill>
                <a:effectLst/>
                <a:latin typeface="Book Antiqua"/>
                <a:ea typeface="Verdana"/>
                <a:cs typeface="Verdana"/>
              </a:rPr>
              <a:t>HEALTHLANDSCAPE: A NEW LOOK</a:t>
            </a:r>
            <a:endParaRPr lang="en-US" dirty="0" smtClean="0">
              <a:effectLst/>
            </a:endParaRPr>
          </a:p>
          <a:p>
            <a:endParaRPr lang="en-US" dirty="0"/>
          </a:p>
        </p:txBody>
      </p:sp>
    </p:spTree>
    <p:extLst>
      <p:ext uri="{BB962C8B-B14F-4D97-AF65-F5344CB8AC3E}">
        <p14:creationId xmlns:p14="http://schemas.microsoft.com/office/powerpoint/2010/main" val="2531272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5"/>
          <p:cNvSpPr>
            <a:spLocks noGrp="1"/>
          </p:cNvSpPr>
          <p:nvPr>
            <p:ph type="title"/>
          </p:nvPr>
        </p:nvSpPr>
        <p:spPr>
          <a:xfrm>
            <a:off x="457200" y="304800"/>
            <a:ext cx="8260672" cy="1039427"/>
          </a:xfrm>
        </p:spPr>
        <p:txBody>
          <a:bodyPr/>
          <a:lstStyle/>
          <a:p>
            <a:r>
              <a:rPr lang="en-US" dirty="0" smtClean="0">
                <a:solidFill>
                  <a:schemeClr val="bg2">
                    <a:lumMod val="10000"/>
                  </a:schemeClr>
                </a:solidFill>
              </a:rPr>
              <a:t>Robert Graham Center</a:t>
            </a:r>
          </a:p>
        </p:txBody>
      </p:sp>
      <p:pic>
        <p:nvPicPr>
          <p:cNvPr id="4101" name="Content Placeholder 6" descr="Robert Graham Center Home page"/>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704850" y="1238250"/>
            <a:ext cx="7677150" cy="5062538"/>
          </a:xfrm>
        </p:spPr>
      </p:pic>
    </p:spTree>
    <p:extLst>
      <p:ext uri="{BB962C8B-B14F-4D97-AF65-F5344CB8AC3E}">
        <p14:creationId xmlns:p14="http://schemas.microsoft.com/office/powerpoint/2010/main" val="274207065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Poster: Napoleon's March&#10;&#10;Probably the best statistical graphic ever drawn, this map by Charles Joseph Minard portrays the losses suffered by Napoleon's army in the Russian campaign of 1812. Beginning at the Polish-Russian border, the thick band shows the size of the army at each position. The path of Napoleon's retreat from Moscow in the bitterly cold winter is depicted by the dark lower band, which is tied to temperature and time scales.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6375"/>
            <a:ext cx="9144000" cy="644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7441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p:txBody>
          <a:bodyPr>
            <a:noAutofit/>
          </a:bodyPr>
          <a:lstStyle/>
          <a:p>
            <a:pPr eaLnBrk="1" hangingPunct="1"/>
            <a:r>
              <a:rPr lang="en-US" sz="2400" b="1" dirty="0" err="1" smtClean="0"/>
              <a:t>Pholela</a:t>
            </a:r>
            <a:r>
              <a:rPr lang="en-US" sz="2400" b="1" dirty="0" smtClean="0"/>
              <a:t> Health Center, </a:t>
            </a:r>
            <a:br>
              <a:rPr lang="en-US" sz="2400" b="1" dirty="0" smtClean="0"/>
            </a:br>
            <a:r>
              <a:rPr lang="en-US" sz="2400" b="1" dirty="0" smtClean="0"/>
              <a:t>South Africa</a:t>
            </a:r>
            <a:br>
              <a:rPr lang="en-US" sz="2400" b="1" dirty="0" smtClean="0"/>
            </a:br>
            <a:r>
              <a:rPr lang="en-US" sz="2400" dirty="0" smtClean="0"/>
              <a:t>Community Oriented Primary Care</a:t>
            </a:r>
            <a:br>
              <a:rPr lang="en-US" sz="2400" dirty="0" smtClean="0"/>
            </a:br>
            <a:endParaRPr lang="en-US" sz="2400" dirty="0" smtClean="0"/>
          </a:p>
        </p:txBody>
      </p:sp>
      <p:sp>
        <p:nvSpPr>
          <p:cNvPr id="2" name="Text Placeholder 1"/>
          <p:cNvSpPr>
            <a:spLocks noGrp="1"/>
          </p:cNvSpPr>
          <p:nvPr>
            <p:ph type="body" idx="1"/>
          </p:nvPr>
        </p:nvSpPr>
        <p:spPr/>
        <p:txBody>
          <a:bodyPr/>
          <a:lstStyle/>
          <a:p>
            <a:endParaRPr lang="en-US"/>
          </a:p>
        </p:txBody>
      </p:sp>
      <p:sp>
        <p:nvSpPr>
          <p:cNvPr id="3" name="Content Placeholder 2"/>
          <p:cNvSpPr>
            <a:spLocks noGrp="1"/>
          </p:cNvSpPr>
          <p:nvPr>
            <p:ph sz="half" idx="2"/>
          </p:nvPr>
        </p:nvSpPr>
        <p:spPr>
          <a:xfrm>
            <a:off x="76200" y="4495800"/>
            <a:ext cx="4040188" cy="2362200"/>
          </a:xfrm>
        </p:spPr>
        <p:txBody>
          <a:bodyPr>
            <a:normAutofit/>
          </a:bodyPr>
          <a:lstStyle/>
          <a:p>
            <a:pPr marL="114300" indent="0">
              <a:buNone/>
            </a:pPr>
            <a:r>
              <a:rPr lang="en-US" dirty="0">
                <a:solidFill>
                  <a:srgbClr val="000099"/>
                </a:solidFill>
              </a:rPr>
              <a:t>Developed COPC into a model of community engagement for improving health South Africa, Australia, Israel….the United States</a:t>
            </a:r>
          </a:p>
          <a:p>
            <a:pPr marL="114300" indent="0">
              <a:buNone/>
            </a:pPr>
            <a:endParaRPr lang="en-US" dirty="0"/>
          </a:p>
        </p:txBody>
      </p:sp>
      <p:sp>
        <p:nvSpPr>
          <p:cNvPr id="4" name="Text Placeholder 3"/>
          <p:cNvSpPr>
            <a:spLocks noGrp="1"/>
          </p:cNvSpPr>
          <p:nvPr>
            <p:ph type="body" sz="quarter" idx="3"/>
          </p:nvPr>
        </p:nvSpPr>
        <p:spPr>
          <a:xfrm>
            <a:off x="4645025" y="2332038"/>
            <a:ext cx="4041775" cy="639762"/>
          </a:xfrm>
        </p:spPr>
        <p:txBody>
          <a:bodyPr/>
          <a:lstStyle/>
          <a:p>
            <a:r>
              <a:rPr lang="en-US" sz="2000" dirty="0">
                <a:solidFill>
                  <a:srgbClr val="000099"/>
                </a:solidFill>
              </a:rPr>
              <a:t>Drs. Sidney and Emily </a:t>
            </a:r>
            <a:r>
              <a:rPr lang="en-US" sz="2000" dirty="0" err="1">
                <a:solidFill>
                  <a:srgbClr val="000099"/>
                </a:solidFill>
              </a:rPr>
              <a:t>Kark</a:t>
            </a:r>
            <a:r>
              <a:rPr lang="en-US" sz="2000" dirty="0">
                <a:solidFill>
                  <a:srgbClr val="000099"/>
                </a:solidFill>
              </a:rPr>
              <a:t> early </a:t>
            </a:r>
            <a:r>
              <a:rPr lang="en-US" sz="2000" dirty="0" smtClean="0">
                <a:solidFill>
                  <a:srgbClr val="000099"/>
                </a:solidFill>
              </a:rPr>
              <a:t>1940s</a:t>
            </a:r>
            <a:endParaRPr lang="en-US" sz="2000" dirty="0">
              <a:solidFill>
                <a:srgbClr val="000099"/>
              </a:solidFill>
            </a:endParaRPr>
          </a:p>
        </p:txBody>
      </p:sp>
      <p:pic>
        <p:nvPicPr>
          <p:cNvPr id="3075" name="Picture 2" descr="COPC commun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1676400"/>
            <a:ext cx="4286250" cy="2752725"/>
          </a:xfrm>
          <a:prstGeom prst="rect">
            <a:avLst/>
          </a:prstGeom>
          <a:noFill/>
          <a:ln w="9525">
            <a:solidFill>
              <a:srgbClr val="0000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3" descr="Drs. Sidney and Emily Kark early 1940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3052763"/>
            <a:ext cx="4286250" cy="2819400"/>
          </a:xfrm>
          <a:prstGeom prst="rect">
            <a:avLst/>
          </a:prstGeom>
          <a:noFill/>
          <a:ln w="9525">
            <a:solidFill>
              <a:srgbClr val="0000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8462745"/>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Health Landscape</a:t>
            </a:r>
            <a:endParaRPr lang="en-US" dirty="0">
              <a:solidFill>
                <a:schemeClr val="bg1"/>
              </a:solidFill>
            </a:endParaRPr>
          </a:p>
        </p:txBody>
      </p:sp>
      <p:pic>
        <p:nvPicPr>
          <p:cNvPr id="7" name="Picture 4" descr="Health Landscape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2630" y="533400"/>
            <a:ext cx="5838825"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4"/>
          <p:cNvSpPr>
            <a:spLocks noGrp="1"/>
          </p:cNvSpPr>
          <p:nvPr>
            <p:ph idx="1"/>
          </p:nvPr>
        </p:nvSpPr>
        <p:spPr>
          <a:xfrm>
            <a:off x="457200" y="1752600"/>
            <a:ext cx="8229600" cy="4724400"/>
          </a:xfrm>
        </p:spPr>
        <p:txBody>
          <a:bodyPr>
            <a:normAutofit fontScale="92500" lnSpcReduction="10000"/>
          </a:bodyPr>
          <a:lstStyle/>
          <a:p>
            <a:r>
              <a:rPr lang="en-US" dirty="0" smtClean="0"/>
              <a:t>Small beginnings: Bring two early policy analyses + dream of enabling COPC in Health Centers to the web</a:t>
            </a:r>
          </a:p>
          <a:p>
            <a:r>
              <a:rPr lang="en-US" dirty="0" smtClean="0"/>
              <a:t>Now a Not-for-profit Social Enterprise</a:t>
            </a:r>
          </a:p>
          <a:p>
            <a:pPr lvl="1"/>
            <a:r>
              <a:rPr lang="en-US" dirty="0" smtClean="0"/>
              <a:t>American Academy of Family Physicians &amp; the Robert Graham Center</a:t>
            </a:r>
          </a:p>
          <a:p>
            <a:pPr lvl="1"/>
            <a:r>
              <a:rPr lang="en-US" dirty="0" smtClean="0"/>
              <a:t>Health Foundation of Greater Cincinnati</a:t>
            </a:r>
          </a:p>
          <a:p>
            <a:pPr lvl="1"/>
            <a:endParaRPr lang="en-US" dirty="0"/>
          </a:p>
          <a:p>
            <a:r>
              <a:rPr lang="en-US" dirty="0" smtClean="0"/>
              <a:t>Partners and Supporters include</a:t>
            </a:r>
          </a:p>
          <a:p>
            <a:pPr lvl="1"/>
            <a:r>
              <a:rPr lang="en-US" dirty="0" smtClean="0"/>
              <a:t>HRSA, Bureau of Primary Health Care</a:t>
            </a:r>
          </a:p>
          <a:p>
            <a:pPr lvl="1"/>
            <a:r>
              <a:rPr lang="en-US" dirty="0" smtClean="0"/>
              <a:t>Ohio </a:t>
            </a:r>
            <a:r>
              <a:rPr lang="en-US" dirty="0"/>
              <a:t>Department of Mental Health</a:t>
            </a:r>
          </a:p>
          <a:p>
            <a:pPr lvl="1"/>
            <a:r>
              <a:rPr lang="en-US" dirty="0" smtClean="0"/>
              <a:t>Australian </a:t>
            </a:r>
            <a:r>
              <a:rPr lang="en-US" dirty="0"/>
              <a:t>Primary Health Care Research </a:t>
            </a:r>
            <a:r>
              <a:rPr lang="en-US" dirty="0" smtClean="0"/>
              <a:t>Institute (APHCRI)</a:t>
            </a:r>
            <a:endParaRPr lang="en-US" dirty="0"/>
          </a:p>
          <a:p>
            <a:pPr lvl="1"/>
            <a:r>
              <a:rPr lang="en-US" dirty="0" smtClean="0"/>
              <a:t>Cerner</a:t>
            </a:r>
          </a:p>
          <a:p>
            <a:pPr lvl="1"/>
            <a:r>
              <a:rPr lang="en-US" dirty="0" smtClean="0"/>
              <a:t>Health Policy Institute of Ohio</a:t>
            </a:r>
          </a:p>
          <a:p>
            <a:pPr lvl="1"/>
            <a:r>
              <a:rPr lang="en-US" dirty="0" smtClean="0"/>
              <a:t>United Way of Greater Cincinnati</a:t>
            </a:r>
          </a:p>
        </p:txBody>
      </p:sp>
    </p:spTree>
    <p:extLst>
      <p:ext uri="{BB962C8B-B14F-4D97-AF65-F5344CB8AC3E}">
        <p14:creationId xmlns:p14="http://schemas.microsoft.com/office/powerpoint/2010/main" val="291440961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ealthlandscape.org home p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356852"/>
            <a:ext cx="9144000" cy="4797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09600" y="6182641"/>
            <a:ext cx="7910564" cy="646331"/>
          </a:xfrm>
          <a:prstGeom prst="rect">
            <a:avLst/>
          </a:prstGeom>
          <a:noFill/>
        </p:spPr>
        <p:txBody>
          <a:bodyPr wrap="none" rtlCol="0">
            <a:spAutoFit/>
          </a:bodyPr>
          <a:lstStyle/>
          <a:p>
            <a:r>
              <a:rPr lang="en-US" sz="3600" dirty="0" smtClean="0">
                <a:latin typeface="Verdana" pitchFamily="34" charset="0"/>
                <a:ea typeface="Verdana" pitchFamily="34" charset="0"/>
                <a:cs typeface="Verdana" pitchFamily="34" charset="0"/>
                <a:hlinkClick r:id="rId3"/>
              </a:rPr>
              <a:t>http://www.HealthLandscape.org</a:t>
            </a:r>
            <a:endParaRPr lang="en-US" sz="3600" dirty="0">
              <a:latin typeface="Verdana" pitchFamily="34" charset="0"/>
              <a:ea typeface="Verdana" pitchFamily="34" charset="0"/>
              <a:cs typeface="Verdana" pitchFamily="34" charset="0"/>
            </a:endParaRPr>
          </a:p>
        </p:txBody>
      </p:sp>
      <p:sp>
        <p:nvSpPr>
          <p:cNvPr id="3" name="Title 2"/>
          <p:cNvSpPr>
            <a:spLocks noGrp="1"/>
          </p:cNvSpPr>
          <p:nvPr>
            <p:ph type="title" idx="4294967295"/>
          </p:nvPr>
        </p:nvSpPr>
        <p:spPr>
          <a:xfrm>
            <a:off x="426128" y="179773"/>
            <a:ext cx="8260672" cy="1039427"/>
          </a:xfrm>
        </p:spPr>
        <p:txBody>
          <a:bodyPr>
            <a:normAutofit fontScale="90000"/>
          </a:bodyPr>
          <a:lstStyle/>
          <a:p>
            <a:r>
              <a:rPr lang="en-US" dirty="0" smtClean="0"/>
              <a:t>Version one: data democratization</a:t>
            </a:r>
            <a:endParaRPr lang="en-US" dirty="0"/>
          </a:p>
        </p:txBody>
      </p:sp>
    </p:spTree>
    <p:extLst>
      <p:ext uri="{BB962C8B-B14F-4D97-AF65-F5344CB8AC3E}">
        <p14:creationId xmlns:p14="http://schemas.microsoft.com/office/powerpoint/2010/main" val="172172222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www.udsmapper.org home pag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447800"/>
            <a:ext cx="9111916"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idx="4294967295"/>
          </p:nvPr>
        </p:nvSpPr>
        <p:spPr>
          <a:xfrm>
            <a:off x="426128" y="255973"/>
            <a:ext cx="8260672" cy="1039427"/>
          </a:xfrm>
        </p:spPr>
        <p:txBody>
          <a:bodyPr>
            <a:noAutofit/>
          </a:bodyPr>
          <a:lstStyle/>
          <a:p>
            <a:r>
              <a:rPr lang="en-US" sz="2400" dirty="0" smtClean="0"/>
              <a:t>EFFECTIVELY</a:t>
            </a:r>
            <a:r>
              <a:rPr lang="en-US" sz="2400" baseline="0" dirty="0" smtClean="0"/>
              <a:t> ALLOCATING SCARCE SAFETY NET RESOURCES</a:t>
            </a:r>
            <a:br>
              <a:rPr lang="en-US" sz="2400" baseline="0" dirty="0" smtClean="0"/>
            </a:br>
            <a:r>
              <a:rPr lang="en-US" sz="2400" dirty="0" smtClean="0">
                <a:hlinkClick r:id="rId4"/>
              </a:rPr>
              <a:t>HTTP://WWW.UDSMAPPER.ORG</a:t>
            </a:r>
            <a:endParaRPr lang="en-US" sz="2400" dirty="0"/>
          </a:p>
        </p:txBody>
      </p:sp>
    </p:spTree>
    <p:extLst>
      <p:ext uri="{BB962C8B-B14F-4D97-AF65-F5344CB8AC3E}">
        <p14:creationId xmlns:p14="http://schemas.microsoft.com/office/powerpoint/2010/main" val="950049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5"/>
          <p:cNvSpPr>
            <a:spLocks noGrp="1"/>
          </p:cNvSpPr>
          <p:nvPr>
            <p:ph type="title"/>
          </p:nvPr>
        </p:nvSpPr>
        <p:spPr>
          <a:xfrm>
            <a:off x="609600" y="152400"/>
            <a:ext cx="8226425" cy="533400"/>
          </a:xfrm>
          <a:noFill/>
        </p:spPr>
        <p:txBody>
          <a:bodyPr anchor="ctr" anchorCtr="1">
            <a:normAutofit/>
          </a:bodyPr>
          <a:lstStyle/>
          <a:p>
            <a:r>
              <a:rPr lang="en-US" sz="2400" dirty="0" smtClean="0">
                <a:solidFill>
                  <a:schemeClr val="tx1"/>
                </a:solidFill>
                <a:ea typeface="Verdana" pitchFamily="34" charset="0"/>
                <a:cs typeface="Verdana" pitchFamily="34" charset="0"/>
              </a:rPr>
              <a:t>Who serves my area &amp; where are the gaps?</a:t>
            </a:r>
          </a:p>
        </p:txBody>
      </p:sp>
      <p:pic>
        <p:nvPicPr>
          <p:cNvPr id="3" name="Content Placeholder 2" descr="UDS Mapper Map Page">
            <a:hlinkClick r:id="rId3"/>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 y="765108"/>
            <a:ext cx="9144001" cy="6092891"/>
          </a:xfrm>
        </p:spPr>
      </p:pic>
    </p:spTree>
    <p:extLst>
      <p:ext uri="{BB962C8B-B14F-4D97-AF65-F5344CB8AC3E}">
        <p14:creationId xmlns:p14="http://schemas.microsoft.com/office/powerpoint/2010/main" val="251546557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descr="UDS Mapper View Analysis Results"/>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978" y="470453"/>
            <a:ext cx="9123021" cy="6387547"/>
          </a:xfrm>
        </p:spPr>
      </p:pic>
      <p:sp>
        <p:nvSpPr>
          <p:cNvPr id="20485" name="Rectangle 5"/>
          <p:cNvSpPr>
            <a:spLocks noGrp="1"/>
          </p:cNvSpPr>
          <p:nvPr>
            <p:ph type="title"/>
          </p:nvPr>
        </p:nvSpPr>
        <p:spPr>
          <a:xfrm>
            <a:off x="457200" y="0"/>
            <a:ext cx="8226425" cy="533400"/>
          </a:xfrm>
          <a:noFill/>
        </p:spPr>
        <p:txBody>
          <a:bodyPr anchor="ctr" anchorCtr="1">
            <a:normAutofit/>
          </a:bodyPr>
          <a:lstStyle/>
          <a:p>
            <a:r>
              <a:rPr lang="en-US" sz="2400" dirty="0" smtClean="0">
                <a:solidFill>
                  <a:schemeClr val="tx1"/>
                </a:solidFill>
              </a:rPr>
              <a:t>How would my new clinic fill those gaps?</a:t>
            </a:r>
          </a:p>
        </p:txBody>
      </p:sp>
      <p:sp>
        <p:nvSpPr>
          <p:cNvPr id="20486" name="Rectangle 7"/>
          <p:cNvSpPr>
            <a:spLocks noChangeArrowheads="1"/>
          </p:cNvSpPr>
          <p:nvPr/>
        </p:nvSpPr>
        <p:spPr bwMode="auto">
          <a:xfrm>
            <a:off x="228600" y="1905000"/>
            <a:ext cx="8763000" cy="228600"/>
          </a:xfrm>
          <a:prstGeom prst="rect">
            <a:avLst/>
          </a:prstGeom>
          <a:noFill/>
          <a:ln w="25400" algn="ctr">
            <a:solidFill>
              <a:srgbClr val="C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0487" name="Text Box 12"/>
          <p:cNvSpPr txBox="1">
            <a:spLocks noChangeArrowheads="1"/>
          </p:cNvSpPr>
          <p:nvPr/>
        </p:nvSpPr>
        <p:spPr bwMode="auto">
          <a:xfrm>
            <a:off x="4800600" y="533400"/>
            <a:ext cx="320040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nchor="b">
            <a:spAutoFit/>
          </a:bodyPr>
          <a:lstStyle>
            <a:lvl1pPr eaLnBrk="0" hangingPunct="0">
              <a:defRPr>
                <a:solidFill>
                  <a:schemeClr val="tx1"/>
                </a:solidFill>
                <a:latin typeface="Arial" charset="0"/>
                <a:cs typeface="Segoe UI" pitchFamily="34" charset="0"/>
              </a:defRPr>
            </a:lvl1pPr>
            <a:lvl2pPr marL="742950" indent="-285750" eaLnBrk="0" hangingPunct="0">
              <a:defRPr>
                <a:solidFill>
                  <a:schemeClr val="tx1"/>
                </a:solidFill>
                <a:latin typeface="Arial" charset="0"/>
                <a:cs typeface="Segoe UI" pitchFamily="34" charset="0"/>
              </a:defRPr>
            </a:lvl2pPr>
            <a:lvl3pPr marL="1143000" indent="-228600" eaLnBrk="0" hangingPunct="0">
              <a:defRPr>
                <a:solidFill>
                  <a:schemeClr val="tx1"/>
                </a:solidFill>
                <a:latin typeface="Arial" charset="0"/>
                <a:cs typeface="Segoe UI" pitchFamily="34" charset="0"/>
              </a:defRPr>
            </a:lvl3pPr>
            <a:lvl4pPr marL="1600200" indent="-228600" eaLnBrk="0" hangingPunct="0">
              <a:defRPr>
                <a:solidFill>
                  <a:schemeClr val="tx1"/>
                </a:solidFill>
                <a:latin typeface="Arial" charset="0"/>
                <a:cs typeface="Segoe UI" pitchFamily="34" charset="0"/>
              </a:defRPr>
            </a:lvl4pPr>
            <a:lvl5pPr marL="2057400" indent="-228600" eaLnBrk="0" hangingPunct="0">
              <a:defRPr>
                <a:solidFill>
                  <a:schemeClr val="tx1"/>
                </a:solidFill>
                <a:latin typeface="Arial" charset="0"/>
                <a:cs typeface="Segoe UI" pitchFamily="34" charset="0"/>
              </a:defRPr>
            </a:lvl5pPr>
            <a:lvl6pPr marL="2514600" indent="-228600" eaLnBrk="0" fontAlgn="base" hangingPunct="0">
              <a:spcBef>
                <a:spcPct val="0"/>
              </a:spcBef>
              <a:spcAft>
                <a:spcPct val="0"/>
              </a:spcAft>
              <a:defRPr>
                <a:solidFill>
                  <a:schemeClr val="tx1"/>
                </a:solidFill>
                <a:latin typeface="Arial" charset="0"/>
                <a:cs typeface="Segoe UI" pitchFamily="34" charset="0"/>
              </a:defRPr>
            </a:lvl6pPr>
            <a:lvl7pPr marL="2971800" indent="-228600" eaLnBrk="0" fontAlgn="base" hangingPunct="0">
              <a:spcBef>
                <a:spcPct val="0"/>
              </a:spcBef>
              <a:spcAft>
                <a:spcPct val="0"/>
              </a:spcAft>
              <a:defRPr>
                <a:solidFill>
                  <a:schemeClr val="tx1"/>
                </a:solidFill>
                <a:latin typeface="Arial" charset="0"/>
                <a:cs typeface="Segoe UI" pitchFamily="34" charset="0"/>
              </a:defRPr>
            </a:lvl7pPr>
            <a:lvl8pPr marL="3429000" indent="-228600" eaLnBrk="0" fontAlgn="base" hangingPunct="0">
              <a:spcBef>
                <a:spcPct val="0"/>
              </a:spcBef>
              <a:spcAft>
                <a:spcPct val="0"/>
              </a:spcAft>
              <a:defRPr>
                <a:solidFill>
                  <a:schemeClr val="tx1"/>
                </a:solidFill>
                <a:latin typeface="Arial" charset="0"/>
                <a:cs typeface="Segoe UI" pitchFamily="34" charset="0"/>
              </a:defRPr>
            </a:lvl8pPr>
            <a:lvl9pPr marL="3886200" indent="-228600" eaLnBrk="0" fontAlgn="base" hangingPunct="0">
              <a:spcBef>
                <a:spcPct val="0"/>
              </a:spcBef>
              <a:spcAft>
                <a:spcPct val="0"/>
              </a:spcAft>
              <a:defRPr>
                <a:solidFill>
                  <a:schemeClr val="tx1"/>
                </a:solidFill>
                <a:latin typeface="Arial" charset="0"/>
                <a:cs typeface="Segoe UI" pitchFamily="34" charset="0"/>
              </a:defRPr>
            </a:lvl9pPr>
          </a:lstStyle>
          <a:p>
            <a:pPr eaLnBrk="1" hangingPunct="1">
              <a:spcBef>
                <a:spcPct val="50000"/>
              </a:spcBef>
            </a:pPr>
            <a:r>
              <a:rPr lang="en-US" b="1" dirty="0" smtClean="0">
                <a:solidFill>
                  <a:srgbClr val="C00000"/>
                </a:solidFill>
              </a:rPr>
              <a:t>Export or share </a:t>
            </a:r>
            <a:r>
              <a:rPr lang="en-US" b="1" dirty="0">
                <a:solidFill>
                  <a:srgbClr val="C00000"/>
                </a:solidFill>
              </a:rPr>
              <a:t>maps, data</a:t>
            </a:r>
          </a:p>
        </p:txBody>
      </p:sp>
      <p:sp>
        <p:nvSpPr>
          <p:cNvPr id="20489" name="Line 14"/>
          <p:cNvSpPr>
            <a:spLocks noChangeShapeType="1"/>
          </p:cNvSpPr>
          <p:nvPr/>
        </p:nvSpPr>
        <p:spPr bwMode="auto">
          <a:xfrm>
            <a:off x="6400800" y="908734"/>
            <a:ext cx="1143000" cy="323165"/>
          </a:xfrm>
          <a:prstGeom prst="line">
            <a:avLst/>
          </a:prstGeom>
          <a:noFill/>
          <a:ln w="254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b"/>
          <a:lstStyle/>
          <a:p>
            <a:endParaRPr lang="en-US"/>
          </a:p>
        </p:txBody>
      </p:sp>
      <p:sp>
        <p:nvSpPr>
          <p:cNvPr id="4" name="Rectangle 3"/>
          <p:cNvSpPr/>
          <p:nvPr/>
        </p:nvSpPr>
        <p:spPr bwMode="auto">
          <a:xfrm>
            <a:off x="7543800" y="1143000"/>
            <a:ext cx="914400" cy="292101"/>
          </a:xfrm>
          <a:prstGeom prst="rect">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5" name="Oval 4"/>
          <p:cNvSpPr/>
          <p:nvPr/>
        </p:nvSpPr>
        <p:spPr bwMode="auto">
          <a:xfrm>
            <a:off x="5867400" y="1676400"/>
            <a:ext cx="304800" cy="228600"/>
          </a:xfrm>
          <a:prstGeom prst="ellipse">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smtClean="0">
              <a:ln>
                <a:noFill/>
              </a:ln>
              <a:solidFill>
                <a:schemeClr val="bg1"/>
              </a:solidFill>
              <a:effectLst/>
              <a:latin typeface="Arial" charset="0"/>
              <a:cs typeface="Arial" charset="0"/>
            </a:endParaRPr>
          </a:p>
        </p:txBody>
      </p:sp>
      <p:sp>
        <p:nvSpPr>
          <p:cNvPr id="12" name="Rectangle 11"/>
          <p:cNvSpPr/>
          <p:nvPr/>
        </p:nvSpPr>
        <p:spPr bwMode="auto">
          <a:xfrm>
            <a:off x="152400" y="1313181"/>
            <a:ext cx="914400" cy="292101"/>
          </a:xfrm>
          <a:prstGeom prst="rect">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pPr>
            <a:endParaRPr kumimoji="0" lang="en-US" sz="1800" b="0" i="0" u="none" strike="noStrike" cap="none" normalizeH="0" baseline="0" smtClean="0">
              <a:ln>
                <a:noFill/>
              </a:ln>
              <a:solidFill>
                <a:schemeClr val="bg1"/>
              </a:solidFill>
              <a:effectLst/>
              <a:latin typeface="Arial" charset="0"/>
              <a:cs typeface="Arial"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140279"/>
            <a:ext cx="9144000" cy="4717721"/>
          </a:xfrm>
          <a:prstGeom prst="rect">
            <a:avLst/>
          </a:prstGeom>
        </p:spPr>
      </p:pic>
    </p:spTree>
    <p:extLst>
      <p:ext uri="{BB962C8B-B14F-4D97-AF65-F5344CB8AC3E}">
        <p14:creationId xmlns:p14="http://schemas.microsoft.com/office/powerpoint/2010/main" val="30628505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8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48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animBg="1"/>
      <p:bldP spid="20487" grpId="0"/>
      <p:bldP spid="20489" grpId="0" animBg="1"/>
      <p:bldP spid="4" grpId="0" animBg="1"/>
      <p:bldP spid="5" grpId="0" animBg="1"/>
      <p:bldP spid="1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560</TotalTime>
  <Words>226</Words>
  <Application>Microsoft Macintosh PowerPoint</Application>
  <PresentationFormat>On-screen Show (4:3)</PresentationFormat>
  <Paragraphs>35</Paragraphs>
  <Slides>13</Slides>
  <Notes>4</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Apothecary</vt:lpstr>
      <vt:lpstr>The Power of Maps: Exploring the Frontiers of Geospatial Analysis  to Address Health Equity</vt:lpstr>
      <vt:lpstr>Robert Graham Center</vt:lpstr>
      <vt:lpstr>PowerPoint Presentation</vt:lpstr>
      <vt:lpstr>Pholela Health Center,  South Africa Community Oriented Primary Care </vt:lpstr>
      <vt:lpstr>Health Landscape</vt:lpstr>
      <vt:lpstr>Version one: data democratization</vt:lpstr>
      <vt:lpstr>EFFECTIVELY ALLOCATING SCARCE SAFETY NET RESOURCES HTTP://WWW.UDSMAPPER.ORG</vt:lpstr>
      <vt:lpstr>Who serves my area &amp; where are the gaps?</vt:lpstr>
      <vt:lpstr>How would my new clinic fill those gaps?</vt:lpstr>
      <vt:lpstr>VISUALIZING MEDICAL SCHOOL SOCIAL ACCOUNTABILITY </vt:lpstr>
      <vt:lpstr>HL-Australia: Informing Primary Health Care Reform &amp; the  Quantum Shift to Population Based Health Care </vt:lpstr>
      <vt:lpstr>BASIC HL TOOLS: COMMUNITY DASHBOARDING </vt:lpstr>
      <vt:lpstr>HEALTHLANDSCAPE: A NEW LOOK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Carrozza</dc:creator>
  <cp:lastModifiedBy>Vanessa Graham</cp:lastModifiedBy>
  <cp:revision>32</cp:revision>
  <dcterms:created xsi:type="dcterms:W3CDTF">2011-06-21T15:46:27Z</dcterms:created>
  <dcterms:modified xsi:type="dcterms:W3CDTF">2011-10-18T20:54:02Z</dcterms:modified>
</cp:coreProperties>
</file>