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846" r:id="rId2"/>
    <p:sldId id="868" r:id="rId3"/>
    <p:sldId id="849" r:id="rId4"/>
    <p:sldId id="859" r:id="rId5"/>
    <p:sldId id="854" r:id="rId6"/>
    <p:sldId id="867" r:id="rId7"/>
    <p:sldId id="855" r:id="rId8"/>
    <p:sldId id="856" r:id="rId9"/>
    <p:sldId id="860" r:id="rId10"/>
    <p:sldId id="858" r:id="rId11"/>
    <p:sldId id="865" r:id="rId12"/>
    <p:sldId id="869" r:id="rId13"/>
    <p:sldId id="788" r:id="rId14"/>
  </p:sldIdLst>
  <p:sldSz cx="9601200" cy="6858000"/>
  <p:notesSz cx="6858000" cy="919956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charset="0"/>
        <a:ea typeface="ＭＳ Ｐゴシック" charset="0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charset="0"/>
        <a:ea typeface="ＭＳ Ｐゴシック" charset="0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charset="0"/>
        <a:ea typeface="ＭＳ Ｐゴシック" charset="0"/>
        <a:cs typeface="+mn-cs"/>
      </a:defRPr>
    </a:lvl5pPr>
    <a:lvl6pPr marL="2286000" algn="l" defTabSz="457200" rtl="0" eaLnBrk="1" latinLnBrk="0" hangingPunct="1">
      <a:defRPr sz="2400" b="1" kern="1200">
        <a:solidFill>
          <a:schemeClr val="tx1"/>
        </a:solidFill>
        <a:latin typeface="Times New Roman" charset="0"/>
        <a:ea typeface="ＭＳ Ｐゴシック" charset="0"/>
        <a:cs typeface="+mn-cs"/>
      </a:defRPr>
    </a:lvl6pPr>
    <a:lvl7pPr marL="2743200" algn="l" defTabSz="457200" rtl="0" eaLnBrk="1" latinLnBrk="0" hangingPunct="1">
      <a:defRPr sz="2400" b="1" kern="1200">
        <a:solidFill>
          <a:schemeClr val="tx1"/>
        </a:solidFill>
        <a:latin typeface="Times New Roman" charset="0"/>
        <a:ea typeface="ＭＳ Ｐゴシック" charset="0"/>
        <a:cs typeface="+mn-cs"/>
      </a:defRPr>
    </a:lvl7pPr>
    <a:lvl8pPr marL="3200400" algn="l" defTabSz="457200" rtl="0" eaLnBrk="1" latinLnBrk="0" hangingPunct="1">
      <a:defRPr sz="2400" b="1" kern="1200">
        <a:solidFill>
          <a:schemeClr val="tx1"/>
        </a:solidFill>
        <a:latin typeface="Times New Roman" charset="0"/>
        <a:ea typeface="ＭＳ Ｐゴシック" charset="0"/>
        <a:cs typeface="+mn-cs"/>
      </a:defRPr>
    </a:lvl8pPr>
    <a:lvl9pPr marL="3657600" algn="l" defTabSz="457200" rtl="0" eaLnBrk="1" latinLnBrk="0" hangingPunct="1">
      <a:defRPr sz="2400" b="1" kern="1200">
        <a:solidFill>
          <a:schemeClr val="tx1"/>
        </a:solidFill>
        <a:latin typeface="Times New Roman" charset="0"/>
        <a:ea typeface="ＭＳ Ｐゴシック" charset="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3399FF"/>
    <a:srgbClr val="66CCFF"/>
    <a:srgbClr val="0000E4"/>
    <a:srgbClr val="0000F0"/>
    <a:srgbClr val="1B8DFF"/>
    <a:srgbClr val="0000A8"/>
    <a:srgbClr val="0066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54" autoAdjust="0"/>
    <p:restoredTop sz="86374" autoAdjust="0"/>
  </p:normalViewPr>
  <p:slideViewPr>
    <p:cSldViewPr>
      <p:cViewPr>
        <p:scale>
          <a:sx n="75" d="100"/>
          <a:sy n="75" d="100"/>
        </p:scale>
        <p:origin x="-1608" y="-1296"/>
      </p:cViewPr>
      <p:guideLst>
        <p:guide orient="horz" pos="2160"/>
        <p:guide pos="3024"/>
      </p:guideLst>
    </p:cSldViewPr>
  </p:slideViewPr>
  <p:outlineViewPr>
    <p:cViewPr>
      <p:scale>
        <a:sx n="33" d="100"/>
        <a:sy n="33" d="100"/>
      </p:scale>
      <p:origin x="0" y="945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804"/>
    </p:cViewPr>
  </p:sorterViewPr>
  <p:notesViewPr>
    <p:cSldViewPr>
      <p:cViewPr varScale="1">
        <p:scale>
          <a:sx n="75" d="100"/>
          <a:sy n="75" d="100"/>
        </p:scale>
        <p:origin x="-2058" y="-84"/>
      </p:cViewPr>
      <p:guideLst>
        <p:guide orient="horz" pos="2898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handoutMaster" Target="handoutMasters/handout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6399213" y="8802688"/>
            <a:ext cx="388937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771" tIns="44589" rIns="90771" bIns="44589" anchor="ctr">
            <a:spAutoFit/>
          </a:bodyPr>
          <a:lstStyle/>
          <a:p>
            <a:pPr algn="r" defTabSz="917575"/>
            <a:fld id="{CDA8AE77-F119-4145-9DF1-130B4E8A0444}" type="slidenum">
              <a:rPr lang="en-US" sz="1400" b="0"/>
              <a:pPr algn="r" defTabSz="917575"/>
              <a:t>‹#›</a:t>
            </a:fld>
            <a:endParaRPr lang="en-US" sz="1400" b="0"/>
          </a:p>
        </p:txBody>
      </p:sp>
    </p:spTree>
    <p:extLst>
      <p:ext uri="{BB962C8B-B14F-4D97-AF65-F5344CB8AC3E}">
        <p14:creationId xmlns:p14="http://schemas.microsoft.com/office/powerpoint/2010/main" val="22831227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68800"/>
            <a:ext cx="5029200" cy="4140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771" tIns="44589" rIns="90771" bIns="44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notes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6387" name="Rectangle 3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016000" y="692150"/>
            <a:ext cx="4826000" cy="344646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6400800" y="8804275"/>
            <a:ext cx="387350" cy="3016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771" tIns="44589" rIns="90771" bIns="44589" anchor="ctr">
            <a:spAutoFit/>
          </a:bodyPr>
          <a:lstStyle/>
          <a:p>
            <a:pPr algn="r" defTabSz="917575"/>
            <a:fld id="{51CDD8E7-DF0B-6749-BA98-D0A1B2E12135}" type="slidenum">
              <a:rPr lang="en-US" sz="1400" b="0"/>
              <a:pPr algn="r" defTabSz="917575"/>
              <a:t>‹#›</a:t>
            </a:fld>
            <a:endParaRPr lang="en-US" sz="1400" b="0"/>
          </a:p>
        </p:txBody>
      </p:sp>
    </p:spTree>
    <p:extLst>
      <p:ext uri="{BB962C8B-B14F-4D97-AF65-F5344CB8AC3E}">
        <p14:creationId xmlns:p14="http://schemas.microsoft.com/office/powerpoint/2010/main" val="26833549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w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76"/>
          <p:cNvGrpSpPr>
            <a:grpSpLocks/>
          </p:cNvGrpSpPr>
          <p:nvPr/>
        </p:nvGrpSpPr>
        <p:grpSpPr bwMode="auto">
          <a:xfrm>
            <a:off x="7396163" y="381000"/>
            <a:ext cx="1671637" cy="849313"/>
            <a:chOff x="2040" y="108"/>
            <a:chExt cx="2256" cy="1070"/>
          </a:xfrm>
        </p:grpSpPr>
        <p:grpSp>
          <p:nvGrpSpPr>
            <p:cNvPr id="5" name="Group 52"/>
            <p:cNvGrpSpPr>
              <a:grpSpLocks/>
            </p:cNvGrpSpPr>
            <p:nvPr/>
          </p:nvGrpSpPr>
          <p:grpSpPr bwMode="auto">
            <a:xfrm>
              <a:off x="2054" y="124"/>
              <a:ext cx="2243" cy="1053"/>
              <a:chOff x="5232" y="3640"/>
              <a:chExt cx="1104" cy="519"/>
            </a:xfrm>
          </p:grpSpPr>
          <p:sp>
            <p:nvSpPr>
              <p:cNvPr id="16" name="Freeform 53"/>
              <p:cNvSpPr>
                <a:spLocks/>
              </p:cNvSpPr>
              <p:nvPr/>
            </p:nvSpPr>
            <p:spPr bwMode="auto">
              <a:xfrm>
                <a:off x="5338" y="3640"/>
                <a:ext cx="874" cy="383"/>
              </a:xfrm>
              <a:custGeom>
                <a:avLst/>
                <a:gdLst/>
                <a:ahLst/>
                <a:cxnLst>
                  <a:cxn ang="0">
                    <a:pos x="552" y="263"/>
                  </a:cxn>
                  <a:cxn ang="0">
                    <a:pos x="0" y="136"/>
                  </a:cxn>
                  <a:cxn ang="0">
                    <a:pos x="600" y="263"/>
                  </a:cxn>
                  <a:cxn ang="0">
                    <a:pos x="552" y="263"/>
                  </a:cxn>
                </a:cxnLst>
                <a:rect l="0" t="0" r="r" b="b"/>
                <a:pathLst>
                  <a:path w="600" h="263">
                    <a:moveTo>
                      <a:pt x="552" y="263"/>
                    </a:moveTo>
                    <a:cubicBezTo>
                      <a:pt x="397" y="38"/>
                      <a:pt x="163" y="33"/>
                      <a:pt x="0" y="136"/>
                    </a:cubicBezTo>
                    <a:cubicBezTo>
                      <a:pt x="125" y="24"/>
                      <a:pt x="383" y="0"/>
                      <a:pt x="600" y="263"/>
                    </a:cubicBezTo>
                    <a:cubicBezTo>
                      <a:pt x="553" y="263"/>
                      <a:pt x="552" y="263"/>
                      <a:pt x="552" y="263"/>
                    </a:cubicBezTo>
                  </a:path>
                </a:pathLst>
              </a:custGeom>
              <a:solidFill>
                <a:srgbClr val="00176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Times New Roman" pitchFamily="18" charset="0"/>
                  <a:ea typeface="+mn-ea"/>
                </a:endParaRPr>
              </a:p>
            </p:txBody>
          </p:sp>
          <p:sp>
            <p:nvSpPr>
              <p:cNvPr id="17" name="Freeform 54"/>
              <p:cNvSpPr>
                <a:spLocks/>
              </p:cNvSpPr>
              <p:nvPr/>
            </p:nvSpPr>
            <p:spPr bwMode="auto">
              <a:xfrm>
                <a:off x="5547" y="3905"/>
                <a:ext cx="262" cy="233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82" y="0"/>
                  </a:cxn>
                  <a:cxn ang="0">
                    <a:pos x="74" y="53"/>
                  </a:cxn>
                  <a:cxn ang="0">
                    <a:pos x="120" y="53"/>
                  </a:cxn>
                  <a:cxn ang="0">
                    <a:pos x="133" y="0"/>
                  </a:cxn>
                  <a:cxn ang="0">
                    <a:pos x="179" y="0"/>
                  </a:cxn>
                  <a:cxn ang="0">
                    <a:pos x="149" y="159"/>
                  </a:cxn>
                  <a:cxn ang="0">
                    <a:pos x="97" y="159"/>
                  </a:cxn>
                  <a:cxn ang="0">
                    <a:pos x="112" y="95"/>
                  </a:cxn>
                  <a:cxn ang="0">
                    <a:pos x="66" y="95"/>
                  </a:cxn>
                  <a:cxn ang="0">
                    <a:pos x="53" y="159"/>
                  </a:cxn>
                  <a:cxn ang="0">
                    <a:pos x="0" y="159"/>
                  </a:cxn>
                  <a:cxn ang="0">
                    <a:pos x="36" y="0"/>
                  </a:cxn>
                </a:cxnLst>
                <a:rect l="0" t="0" r="r" b="b"/>
                <a:pathLst>
                  <a:path w="179" h="159">
                    <a:moveTo>
                      <a:pt x="36" y="0"/>
                    </a:moveTo>
                    <a:lnTo>
                      <a:pt x="82" y="0"/>
                    </a:lnTo>
                    <a:lnTo>
                      <a:pt x="74" y="53"/>
                    </a:lnTo>
                    <a:lnTo>
                      <a:pt x="120" y="53"/>
                    </a:lnTo>
                    <a:lnTo>
                      <a:pt x="133" y="0"/>
                    </a:lnTo>
                    <a:lnTo>
                      <a:pt x="179" y="0"/>
                    </a:lnTo>
                    <a:lnTo>
                      <a:pt x="149" y="159"/>
                    </a:lnTo>
                    <a:lnTo>
                      <a:pt x="97" y="159"/>
                    </a:lnTo>
                    <a:lnTo>
                      <a:pt x="112" y="95"/>
                    </a:lnTo>
                    <a:lnTo>
                      <a:pt x="66" y="95"/>
                    </a:lnTo>
                    <a:lnTo>
                      <a:pt x="53" y="159"/>
                    </a:lnTo>
                    <a:lnTo>
                      <a:pt x="0" y="159"/>
                    </a:lnTo>
                    <a:lnTo>
                      <a:pt x="36" y="0"/>
                    </a:lnTo>
                  </a:path>
                </a:pathLst>
              </a:custGeom>
              <a:solidFill>
                <a:srgbClr val="00176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Times New Roman" pitchFamily="18" charset="0"/>
                  <a:ea typeface="+mn-ea"/>
                </a:endParaRPr>
              </a:p>
            </p:txBody>
          </p:sp>
          <p:sp>
            <p:nvSpPr>
              <p:cNvPr id="18" name="Freeform 55"/>
              <p:cNvSpPr>
                <a:spLocks/>
              </p:cNvSpPr>
              <p:nvPr/>
            </p:nvSpPr>
            <p:spPr bwMode="auto">
              <a:xfrm>
                <a:off x="5266" y="3841"/>
                <a:ext cx="304" cy="297"/>
              </a:xfrm>
              <a:custGeom>
                <a:avLst/>
                <a:gdLst/>
                <a:ahLst/>
                <a:cxnLst>
                  <a:cxn ang="0">
                    <a:pos x="143" y="27"/>
                  </a:cxn>
                  <a:cxn ang="0">
                    <a:pos x="124" y="109"/>
                  </a:cxn>
                  <a:cxn ang="0">
                    <a:pos x="33" y="109"/>
                  </a:cxn>
                  <a:cxn ang="0">
                    <a:pos x="20" y="132"/>
                  </a:cxn>
                  <a:cxn ang="0">
                    <a:pos x="119" y="132"/>
                  </a:cxn>
                  <a:cxn ang="0">
                    <a:pos x="117" y="140"/>
                  </a:cxn>
                  <a:cxn ang="0">
                    <a:pos x="14" y="140"/>
                  </a:cxn>
                  <a:cxn ang="0">
                    <a:pos x="0" y="166"/>
                  </a:cxn>
                  <a:cxn ang="0">
                    <a:pos x="112" y="166"/>
                  </a:cxn>
                  <a:cxn ang="0">
                    <a:pos x="104" y="203"/>
                  </a:cxn>
                  <a:cxn ang="0">
                    <a:pos x="167" y="203"/>
                  </a:cxn>
                  <a:cxn ang="0">
                    <a:pos x="209" y="0"/>
                  </a:cxn>
                  <a:cxn ang="0">
                    <a:pos x="96" y="0"/>
                  </a:cxn>
                  <a:cxn ang="0">
                    <a:pos x="89" y="13"/>
                  </a:cxn>
                  <a:cxn ang="0">
                    <a:pos x="146" y="13"/>
                  </a:cxn>
                  <a:cxn ang="0">
                    <a:pos x="143" y="27"/>
                  </a:cxn>
                  <a:cxn ang="0">
                    <a:pos x="81" y="27"/>
                  </a:cxn>
                  <a:cxn ang="0">
                    <a:pos x="73" y="40"/>
                  </a:cxn>
                  <a:cxn ang="0">
                    <a:pos x="135" y="39"/>
                  </a:cxn>
                  <a:cxn ang="0">
                    <a:pos x="143" y="27"/>
                  </a:cxn>
                </a:cxnLst>
                <a:rect l="0" t="0" r="r" b="b"/>
                <a:pathLst>
                  <a:path w="209" h="203">
                    <a:moveTo>
                      <a:pt x="143" y="27"/>
                    </a:moveTo>
                    <a:lnTo>
                      <a:pt x="124" y="109"/>
                    </a:lnTo>
                    <a:lnTo>
                      <a:pt x="33" y="109"/>
                    </a:lnTo>
                    <a:lnTo>
                      <a:pt x="20" y="132"/>
                    </a:lnTo>
                    <a:lnTo>
                      <a:pt x="119" y="132"/>
                    </a:lnTo>
                    <a:lnTo>
                      <a:pt x="117" y="140"/>
                    </a:lnTo>
                    <a:lnTo>
                      <a:pt x="14" y="140"/>
                    </a:lnTo>
                    <a:lnTo>
                      <a:pt x="0" y="166"/>
                    </a:lnTo>
                    <a:lnTo>
                      <a:pt x="112" y="166"/>
                    </a:lnTo>
                    <a:lnTo>
                      <a:pt x="104" y="203"/>
                    </a:lnTo>
                    <a:lnTo>
                      <a:pt x="167" y="203"/>
                    </a:lnTo>
                    <a:lnTo>
                      <a:pt x="209" y="0"/>
                    </a:lnTo>
                    <a:lnTo>
                      <a:pt x="96" y="0"/>
                    </a:lnTo>
                    <a:lnTo>
                      <a:pt x="89" y="13"/>
                    </a:lnTo>
                    <a:lnTo>
                      <a:pt x="146" y="13"/>
                    </a:lnTo>
                    <a:lnTo>
                      <a:pt x="143" y="27"/>
                    </a:lnTo>
                    <a:lnTo>
                      <a:pt x="81" y="27"/>
                    </a:lnTo>
                    <a:lnTo>
                      <a:pt x="73" y="40"/>
                    </a:lnTo>
                    <a:lnTo>
                      <a:pt x="135" y="39"/>
                    </a:lnTo>
                    <a:lnTo>
                      <a:pt x="143" y="27"/>
                    </a:lnTo>
                  </a:path>
                </a:pathLst>
              </a:custGeom>
              <a:solidFill>
                <a:srgbClr val="00176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Times New Roman" pitchFamily="18" charset="0"/>
                  <a:ea typeface="+mn-ea"/>
                </a:endParaRPr>
              </a:p>
            </p:txBody>
          </p:sp>
          <p:sp>
            <p:nvSpPr>
              <p:cNvPr id="19" name="Freeform 56"/>
              <p:cNvSpPr>
                <a:spLocks/>
              </p:cNvSpPr>
              <p:nvPr/>
            </p:nvSpPr>
            <p:spPr bwMode="auto">
              <a:xfrm>
                <a:off x="5346" y="3921"/>
                <a:ext cx="109" cy="22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0" y="14"/>
                  </a:cxn>
                  <a:cxn ang="0">
                    <a:pos x="66" y="14"/>
                  </a:cxn>
                  <a:cxn ang="0">
                    <a:pos x="75" y="0"/>
                  </a:cxn>
                  <a:cxn ang="0">
                    <a:pos x="9" y="0"/>
                  </a:cxn>
                </a:cxnLst>
                <a:rect l="0" t="0" r="r" b="b"/>
                <a:pathLst>
                  <a:path w="75" h="14">
                    <a:moveTo>
                      <a:pt x="9" y="0"/>
                    </a:moveTo>
                    <a:lnTo>
                      <a:pt x="0" y="14"/>
                    </a:lnTo>
                    <a:lnTo>
                      <a:pt x="66" y="14"/>
                    </a:lnTo>
                    <a:lnTo>
                      <a:pt x="75" y="0"/>
                    </a:lnTo>
                    <a:lnTo>
                      <a:pt x="9" y="0"/>
                    </a:lnTo>
                  </a:path>
                </a:pathLst>
              </a:custGeom>
              <a:solidFill>
                <a:srgbClr val="00176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Times New Roman" pitchFamily="18" charset="0"/>
                  <a:ea typeface="+mn-ea"/>
                </a:endParaRPr>
              </a:p>
            </p:txBody>
          </p:sp>
          <p:sp>
            <p:nvSpPr>
              <p:cNvPr id="20" name="Freeform 57"/>
              <p:cNvSpPr>
                <a:spLocks/>
              </p:cNvSpPr>
              <p:nvPr/>
            </p:nvSpPr>
            <p:spPr bwMode="auto">
              <a:xfrm>
                <a:off x="5320" y="3958"/>
                <a:ext cx="113" cy="29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20"/>
                  </a:cxn>
                  <a:cxn ang="0">
                    <a:pos x="66" y="20"/>
                  </a:cxn>
                  <a:cxn ang="0">
                    <a:pos x="78" y="0"/>
                  </a:cxn>
                  <a:cxn ang="0">
                    <a:pos x="13" y="0"/>
                  </a:cxn>
                </a:cxnLst>
                <a:rect l="0" t="0" r="r" b="b"/>
                <a:pathLst>
                  <a:path w="78" h="20">
                    <a:moveTo>
                      <a:pt x="13" y="0"/>
                    </a:moveTo>
                    <a:lnTo>
                      <a:pt x="0" y="20"/>
                    </a:lnTo>
                    <a:lnTo>
                      <a:pt x="66" y="20"/>
                    </a:lnTo>
                    <a:lnTo>
                      <a:pt x="78" y="0"/>
                    </a:lnTo>
                    <a:lnTo>
                      <a:pt x="13" y="0"/>
                    </a:lnTo>
                  </a:path>
                </a:pathLst>
              </a:custGeom>
              <a:solidFill>
                <a:srgbClr val="00176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Times New Roman" pitchFamily="18" charset="0"/>
                  <a:ea typeface="+mn-ea"/>
                </a:endParaRPr>
              </a:p>
            </p:txBody>
          </p:sp>
          <p:sp>
            <p:nvSpPr>
              <p:cNvPr id="21" name="Freeform 58"/>
              <p:cNvSpPr>
                <a:spLocks/>
              </p:cNvSpPr>
              <p:nvPr/>
            </p:nvSpPr>
            <p:spPr bwMode="auto">
              <a:xfrm>
                <a:off x="5232" y="4095"/>
                <a:ext cx="121" cy="45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0" y="31"/>
                  </a:cxn>
                  <a:cxn ang="0">
                    <a:pos x="68" y="30"/>
                  </a:cxn>
                  <a:cxn ang="0">
                    <a:pos x="83" y="0"/>
                  </a:cxn>
                  <a:cxn ang="0">
                    <a:pos x="18" y="0"/>
                  </a:cxn>
                </a:cxnLst>
                <a:rect l="0" t="0" r="r" b="b"/>
                <a:pathLst>
                  <a:path w="83" h="31">
                    <a:moveTo>
                      <a:pt x="18" y="0"/>
                    </a:moveTo>
                    <a:lnTo>
                      <a:pt x="0" y="31"/>
                    </a:lnTo>
                    <a:lnTo>
                      <a:pt x="68" y="30"/>
                    </a:lnTo>
                    <a:lnTo>
                      <a:pt x="83" y="0"/>
                    </a:lnTo>
                    <a:lnTo>
                      <a:pt x="18" y="0"/>
                    </a:lnTo>
                  </a:path>
                </a:pathLst>
              </a:custGeom>
              <a:solidFill>
                <a:srgbClr val="00176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Times New Roman" pitchFamily="18" charset="0"/>
                  <a:ea typeface="+mn-ea"/>
                </a:endParaRPr>
              </a:p>
            </p:txBody>
          </p:sp>
          <p:sp>
            <p:nvSpPr>
              <p:cNvPr id="22" name="Freeform 59"/>
              <p:cNvSpPr>
                <a:spLocks/>
              </p:cNvSpPr>
              <p:nvPr/>
            </p:nvSpPr>
            <p:spPr bwMode="auto">
              <a:xfrm>
                <a:off x="5802" y="3905"/>
                <a:ext cx="244" cy="235"/>
              </a:xfrm>
              <a:custGeom>
                <a:avLst/>
                <a:gdLst/>
                <a:ahLst/>
                <a:cxnLst>
                  <a:cxn ang="0">
                    <a:pos x="102" y="160"/>
                  </a:cxn>
                  <a:cxn ang="0">
                    <a:pos x="98" y="142"/>
                  </a:cxn>
                  <a:cxn ang="0">
                    <a:pos x="89" y="104"/>
                  </a:cxn>
                  <a:cxn ang="0">
                    <a:pos x="62" y="104"/>
                  </a:cxn>
                  <a:cxn ang="0">
                    <a:pos x="50" y="160"/>
                  </a:cxn>
                  <a:cxn ang="0">
                    <a:pos x="0" y="160"/>
                  </a:cxn>
                  <a:cxn ang="0">
                    <a:pos x="32" y="0"/>
                  </a:cxn>
                  <a:cxn ang="0">
                    <a:pos x="119" y="0"/>
                  </a:cxn>
                  <a:cxn ang="0">
                    <a:pos x="167" y="39"/>
                  </a:cxn>
                  <a:cxn ang="0">
                    <a:pos x="139" y="84"/>
                  </a:cxn>
                  <a:cxn ang="0">
                    <a:pos x="148" y="141"/>
                  </a:cxn>
                  <a:cxn ang="0">
                    <a:pos x="152" y="160"/>
                  </a:cxn>
                  <a:cxn ang="0">
                    <a:pos x="102" y="160"/>
                  </a:cxn>
                  <a:cxn ang="0">
                    <a:pos x="97" y="69"/>
                  </a:cxn>
                  <a:cxn ang="0">
                    <a:pos x="113" y="54"/>
                  </a:cxn>
                  <a:cxn ang="0">
                    <a:pos x="100" y="39"/>
                  </a:cxn>
                  <a:cxn ang="0">
                    <a:pos x="76" y="39"/>
                  </a:cxn>
                  <a:cxn ang="0">
                    <a:pos x="70" y="69"/>
                  </a:cxn>
                  <a:cxn ang="0">
                    <a:pos x="97" y="69"/>
                  </a:cxn>
                </a:cxnLst>
                <a:rect l="0" t="0" r="r" b="b"/>
                <a:pathLst>
                  <a:path w="167" h="160">
                    <a:moveTo>
                      <a:pt x="102" y="160"/>
                    </a:moveTo>
                    <a:cubicBezTo>
                      <a:pt x="100" y="155"/>
                      <a:pt x="98" y="149"/>
                      <a:pt x="98" y="142"/>
                    </a:cubicBezTo>
                    <a:cubicBezTo>
                      <a:pt x="98" y="134"/>
                      <a:pt x="106" y="103"/>
                      <a:pt x="89" y="104"/>
                    </a:cubicBezTo>
                    <a:lnTo>
                      <a:pt x="62" y="104"/>
                    </a:lnTo>
                    <a:lnTo>
                      <a:pt x="50" y="160"/>
                    </a:lnTo>
                    <a:lnTo>
                      <a:pt x="0" y="160"/>
                    </a:lnTo>
                    <a:lnTo>
                      <a:pt x="32" y="0"/>
                    </a:lnTo>
                    <a:lnTo>
                      <a:pt x="119" y="0"/>
                    </a:lnTo>
                    <a:cubicBezTo>
                      <a:pt x="153" y="0"/>
                      <a:pt x="167" y="18"/>
                      <a:pt x="167" y="39"/>
                    </a:cubicBezTo>
                    <a:cubicBezTo>
                      <a:pt x="167" y="59"/>
                      <a:pt x="160" y="76"/>
                      <a:pt x="139" y="84"/>
                    </a:cubicBezTo>
                    <a:cubicBezTo>
                      <a:pt x="155" y="83"/>
                      <a:pt x="148" y="133"/>
                      <a:pt x="148" y="141"/>
                    </a:cubicBezTo>
                    <a:cubicBezTo>
                      <a:pt x="148" y="149"/>
                      <a:pt x="149" y="155"/>
                      <a:pt x="152" y="160"/>
                    </a:cubicBezTo>
                    <a:lnTo>
                      <a:pt x="102" y="160"/>
                    </a:lnTo>
                    <a:moveTo>
                      <a:pt x="97" y="69"/>
                    </a:moveTo>
                    <a:cubicBezTo>
                      <a:pt x="106" y="69"/>
                      <a:pt x="111" y="60"/>
                      <a:pt x="113" y="54"/>
                    </a:cubicBezTo>
                    <a:cubicBezTo>
                      <a:pt x="114" y="49"/>
                      <a:pt x="113" y="39"/>
                      <a:pt x="100" y="39"/>
                    </a:cubicBezTo>
                    <a:cubicBezTo>
                      <a:pt x="91" y="39"/>
                      <a:pt x="76" y="39"/>
                      <a:pt x="76" y="39"/>
                    </a:cubicBezTo>
                    <a:lnTo>
                      <a:pt x="70" y="69"/>
                    </a:lnTo>
                    <a:cubicBezTo>
                      <a:pt x="70" y="69"/>
                      <a:pt x="88" y="69"/>
                      <a:pt x="97" y="69"/>
                    </a:cubicBezTo>
                  </a:path>
                </a:pathLst>
              </a:custGeom>
              <a:solidFill>
                <a:srgbClr val="00176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Times New Roman" pitchFamily="18" charset="0"/>
                  <a:ea typeface="+mn-ea"/>
                </a:endParaRPr>
              </a:p>
            </p:txBody>
          </p:sp>
          <p:sp>
            <p:nvSpPr>
              <p:cNvPr id="23" name="Freeform 60"/>
              <p:cNvSpPr>
                <a:spLocks/>
              </p:cNvSpPr>
              <p:nvPr/>
            </p:nvSpPr>
            <p:spPr bwMode="auto">
              <a:xfrm>
                <a:off x="6155" y="4039"/>
                <a:ext cx="180" cy="1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7" y="82"/>
                  </a:cxn>
                  <a:cxn ang="0">
                    <a:pos x="124" y="82"/>
                  </a:cxn>
                  <a:cxn ang="0">
                    <a:pos x="48" y="0"/>
                  </a:cxn>
                  <a:cxn ang="0">
                    <a:pos x="0" y="0"/>
                  </a:cxn>
                </a:cxnLst>
                <a:rect l="0" t="0" r="r" b="b"/>
                <a:pathLst>
                  <a:path w="124" h="82">
                    <a:moveTo>
                      <a:pt x="0" y="0"/>
                    </a:moveTo>
                    <a:cubicBezTo>
                      <a:pt x="3" y="8"/>
                      <a:pt x="57" y="66"/>
                      <a:pt x="67" y="82"/>
                    </a:cubicBezTo>
                    <a:cubicBezTo>
                      <a:pt x="92" y="82"/>
                      <a:pt x="124" y="82"/>
                      <a:pt x="124" y="82"/>
                    </a:cubicBezTo>
                    <a:cubicBezTo>
                      <a:pt x="124" y="82"/>
                      <a:pt x="55" y="7"/>
                      <a:pt x="48" y="0"/>
                    </a:cubicBezTo>
                    <a:cubicBezTo>
                      <a:pt x="37" y="0"/>
                      <a:pt x="0" y="0"/>
                      <a:pt x="0" y="0"/>
                    </a:cubicBezTo>
                  </a:path>
                </a:pathLst>
              </a:custGeom>
              <a:solidFill>
                <a:srgbClr val="00176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Times New Roman" pitchFamily="18" charset="0"/>
                  <a:ea typeface="+mn-ea"/>
                </a:endParaRPr>
              </a:p>
            </p:txBody>
          </p:sp>
          <p:sp>
            <p:nvSpPr>
              <p:cNvPr id="24" name="Freeform 61"/>
              <p:cNvSpPr>
                <a:spLocks/>
              </p:cNvSpPr>
              <p:nvPr/>
            </p:nvSpPr>
            <p:spPr bwMode="auto">
              <a:xfrm>
                <a:off x="6036" y="3889"/>
                <a:ext cx="277" cy="263"/>
              </a:xfrm>
              <a:custGeom>
                <a:avLst/>
                <a:gdLst/>
                <a:ahLst/>
                <a:cxnLst>
                  <a:cxn ang="0">
                    <a:pos x="89" y="130"/>
                  </a:cxn>
                  <a:cxn ang="0">
                    <a:pos x="70" y="125"/>
                  </a:cxn>
                  <a:cxn ang="0">
                    <a:pos x="63" y="74"/>
                  </a:cxn>
                  <a:cxn ang="0">
                    <a:pos x="113" y="60"/>
                  </a:cxn>
                  <a:cxn ang="0">
                    <a:pos x="130" y="89"/>
                  </a:cxn>
                  <a:cxn ang="0">
                    <a:pos x="166" y="125"/>
                  </a:cxn>
                  <a:cxn ang="0">
                    <a:pos x="135" y="20"/>
                  </a:cxn>
                  <a:cxn ang="0">
                    <a:pos x="25" y="53"/>
                  </a:cxn>
                  <a:cxn ang="0">
                    <a:pos x="45" y="165"/>
                  </a:cxn>
                  <a:cxn ang="0">
                    <a:pos x="117" y="167"/>
                  </a:cxn>
                  <a:cxn ang="0">
                    <a:pos x="89" y="130"/>
                  </a:cxn>
                </a:cxnLst>
                <a:rect l="0" t="0" r="r" b="b"/>
                <a:pathLst>
                  <a:path w="191" h="180">
                    <a:moveTo>
                      <a:pt x="89" y="130"/>
                    </a:moveTo>
                    <a:cubicBezTo>
                      <a:pt x="82" y="130"/>
                      <a:pt x="77" y="130"/>
                      <a:pt x="70" y="125"/>
                    </a:cubicBezTo>
                    <a:cubicBezTo>
                      <a:pt x="53" y="115"/>
                      <a:pt x="51" y="93"/>
                      <a:pt x="63" y="74"/>
                    </a:cubicBezTo>
                    <a:cubicBezTo>
                      <a:pt x="75" y="55"/>
                      <a:pt x="96" y="49"/>
                      <a:pt x="113" y="60"/>
                    </a:cubicBezTo>
                    <a:cubicBezTo>
                      <a:pt x="120" y="65"/>
                      <a:pt x="131" y="73"/>
                      <a:pt x="130" y="89"/>
                    </a:cubicBezTo>
                    <a:lnTo>
                      <a:pt x="166" y="125"/>
                    </a:lnTo>
                    <a:cubicBezTo>
                      <a:pt x="191" y="75"/>
                      <a:pt x="170" y="38"/>
                      <a:pt x="135" y="20"/>
                    </a:cubicBezTo>
                    <a:cubicBezTo>
                      <a:pt x="98" y="0"/>
                      <a:pt x="49" y="13"/>
                      <a:pt x="25" y="53"/>
                    </a:cubicBezTo>
                    <a:cubicBezTo>
                      <a:pt x="0" y="93"/>
                      <a:pt x="9" y="143"/>
                      <a:pt x="45" y="165"/>
                    </a:cubicBezTo>
                    <a:cubicBezTo>
                      <a:pt x="70" y="180"/>
                      <a:pt x="91" y="175"/>
                      <a:pt x="117" y="167"/>
                    </a:cubicBezTo>
                    <a:lnTo>
                      <a:pt x="89" y="130"/>
                    </a:lnTo>
                  </a:path>
                </a:pathLst>
              </a:custGeom>
              <a:solidFill>
                <a:srgbClr val="00176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Times New Roman" pitchFamily="18" charset="0"/>
                  <a:ea typeface="+mn-ea"/>
                </a:endParaRPr>
              </a:p>
            </p:txBody>
          </p:sp>
        </p:grpSp>
        <p:sp>
          <p:nvSpPr>
            <p:cNvPr id="6" name="Freeform 62"/>
            <p:cNvSpPr>
              <a:spLocks/>
            </p:cNvSpPr>
            <p:nvPr/>
          </p:nvSpPr>
          <p:spPr bwMode="auto">
            <a:xfrm>
              <a:off x="2256" y="108"/>
              <a:ext cx="1776" cy="778"/>
            </a:xfrm>
            <a:custGeom>
              <a:avLst/>
              <a:gdLst/>
              <a:ahLst/>
              <a:cxnLst>
                <a:cxn ang="0">
                  <a:pos x="552" y="263"/>
                </a:cxn>
                <a:cxn ang="0">
                  <a:pos x="0" y="136"/>
                </a:cxn>
                <a:cxn ang="0">
                  <a:pos x="600" y="263"/>
                </a:cxn>
                <a:cxn ang="0">
                  <a:pos x="552" y="263"/>
                </a:cxn>
              </a:cxnLst>
              <a:rect l="0" t="0" r="r" b="b"/>
              <a:pathLst>
                <a:path w="600" h="263">
                  <a:moveTo>
                    <a:pt x="552" y="263"/>
                  </a:moveTo>
                  <a:cubicBezTo>
                    <a:pt x="397" y="38"/>
                    <a:pt x="163" y="33"/>
                    <a:pt x="0" y="136"/>
                  </a:cubicBezTo>
                  <a:cubicBezTo>
                    <a:pt x="125" y="24"/>
                    <a:pt x="383" y="0"/>
                    <a:pt x="600" y="263"/>
                  </a:cubicBezTo>
                  <a:cubicBezTo>
                    <a:pt x="553" y="263"/>
                    <a:pt x="552" y="263"/>
                    <a:pt x="552" y="263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Times New Roman" pitchFamily="18" charset="0"/>
                <a:ea typeface="+mn-ea"/>
              </a:endParaRPr>
            </a:p>
          </p:txBody>
        </p:sp>
        <p:grpSp>
          <p:nvGrpSpPr>
            <p:cNvPr id="7" name="Group 63"/>
            <p:cNvGrpSpPr>
              <a:grpSpLocks/>
            </p:cNvGrpSpPr>
            <p:nvPr/>
          </p:nvGrpSpPr>
          <p:grpSpPr bwMode="auto">
            <a:xfrm>
              <a:off x="2045" y="504"/>
              <a:ext cx="2244" cy="644"/>
              <a:chOff x="5280" y="3849"/>
              <a:chExt cx="1050" cy="302"/>
            </a:xfrm>
          </p:grpSpPr>
          <p:sp>
            <p:nvSpPr>
              <p:cNvPr id="8" name="Freeform 64"/>
              <p:cNvSpPr>
                <a:spLocks/>
              </p:cNvSpPr>
              <p:nvPr/>
            </p:nvSpPr>
            <p:spPr bwMode="auto">
              <a:xfrm>
                <a:off x="5579" y="3910"/>
                <a:ext cx="249" cy="220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82" y="0"/>
                  </a:cxn>
                  <a:cxn ang="0">
                    <a:pos x="74" y="53"/>
                  </a:cxn>
                  <a:cxn ang="0">
                    <a:pos x="120" y="53"/>
                  </a:cxn>
                  <a:cxn ang="0">
                    <a:pos x="133" y="0"/>
                  </a:cxn>
                  <a:cxn ang="0">
                    <a:pos x="179" y="0"/>
                  </a:cxn>
                  <a:cxn ang="0">
                    <a:pos x="149" y="159"/>
                  </a:cxn>
                  <a:cxn ang="0">
                    <a:pos x="97" y="159"/>
                  </a:cxn>
                  <a:cxn ang="0">
                    <a:pos x="112" y="95"/>
                  </a:cxn>
                  <a:cxn ang="0">
                    <a:pos x="66" y="95"/>
                  </a:cxn>
                  <a:cxn ang="0">
                    <a:pos x="53" y="159"/>
                  </a:cxn>
                  <a:cxn ang="0">
                    <a:pos x="0" y="159"/>
                  </a:cxn>
                  <a:cxn ang="0">
                    <a:pos x="36" y="0"/>
                  </a:cxn>
                </a:cxnLst>
                <a:rect l="0" t="0" r="r" b="b"/>
                <a:pathLst>
                  <a:path w="179" h="159">
                    <a:moveTo>
                      <a:pt x="36" y="0"/>
                    </a:moveTo>
                    <a:lnTo>
                      <a:pt x="82" y="0"/>
                    </a:lnTo>
                    <a:lnTo>
                      <a:pt x="74" y="53"/>
                    </a:lnTo>
                    <a:lnTo>
                      <a:pt x="120" y="53"/>
                    </a:lnTo>
                    <a:lnTo>
                      <a:pt x="133" y="0"/>
                    </a:lnTo>
                    <a:lnTo>
                      <a:pt x="179" y="0"/>
                    </a:lnTo>
                    <a:lnTo>
                      <a:pt x="149" y="159"/>
                    </a:lnTo>
                    <a:lnTo>
                      <a:pt x="97" y="159"/>
                    </a:lnTo>
                    <a:lnTo>
                      <a:pt x="112" y="95"/>
                    </a:lnTo>
                    <a:lnTo>
                      <a:pt x="66" y="95"/>
                    </a:lnTo>
                    <a:lnTo>
                      <a:pt x="53" y="159"/>
                    </a:lnTo>
                    <a:lnTo>
                      <a:pt x="0" y="159"/>
                    </a:lnTo>
                    <a:lnTo>
                      <a:pt x="36" y="0"/>
                    </a:lnTo>
                  </a:path>
                </a:pathLst>
              </a:custGeom>
              <a:solidFill>
                <a:srgbClr val="33CC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Times New Roman" pitchFamily="18" charset="0"/>
                  <a:ea typeface="+mn-ea"/>
                </a:endParaRPr>
              </a:p>
            </p:txBody>
          </p:sp>
          <p:sp>
            <p:nvSpPr>
              <p:cNvPr id="9" name="Freeform 65"/>
              <p:cNvSpPr>
                <a:spLocks/>
              </p:cNvSpPr>
              <p:nvPr/>
            </p:nvSpPr>
            <p:spPr bwMode="auto">
              <a:xfrm>
                <a:off x="5312" y="3849"/>
                <a:ext cx="289" cy="281"/>
              </a:xfrm>
              <a:custGeom>
                <a:avLst/>
                <a:gdLst/>
                <a:ahLst/>
                <a:cxnLst>
                  <a:cxn ang="0">
                    <a:pos x="143" y="27"/>
                  </a:cxn>
                  <a:cxn ang="0">
                    <a:pos x="124" y="109"/>
                  </a:cxn>
                  <a:cxn ang="0">
                    <a:pos x="33" y="109"/>
                  </a:cxn>
                  <a:cxn ang="0">
                    <a:pos x="20" y="132"/>
                  </a:cxn>
                  <a:cxn ang="0">
                    <a:pos x="119" y="132"/>
                  </a:cxn>
                  <a:cxn ang="0">
                    <a:pos x="117" y="140"/>
                  </a:cxn>
                  <a:cxn ang="0">
                    <a:pos x="14" y="140"/>
                  </a:cxn>
                  <a:cxn ang="0">
                    <a:pos x="0" y="166"/>
                  </a:cxn>
                  <a:cxn ang="0">
                    <a:pos x="112" y="166"/>
                  </a:cxn>
                  <a:cxn ang="0">
                    <a:pos x="104" y="203"/>
                  </a:cxn>
                  <a:cxn ang="0">
                    <a:pos x="167" y="203"/>
                  </a:cxn>
                  <a:cxn ang="0">
                    <a:pos x="209" y="0"/>
                  </a:cxn>
                  <a:cxn ang="0">
                    <a:pos x="96" y="0"/>
                  </a:cxn>
                  <a:cxn ang="0">
                    <a:pos x="89" y="13"/>
                  </a:cxn>
                  <a:cxn ang="0">
                    <a:pos x="146" y="13"/>
                  </a:cxn>
                  <a:cxn ang="0">
                    <a:pos x="143" y="27"/>
                  </a:cxn>
                  <a:cxn ang="0">
                    <a:pos x="81" y="27"/>
                  </a:cxn>
                  <a:cxn ang="0">
                    <a:pos x="73" y="40"/>
                  </a:cxn>
                  <a:cxn ang="0">
                    <a:pos x="135" y="39"/>
                  </a:cxn>
                  <a:cxn ang="0">
                    <a:pos x="143" y="27"/>
                  </a:cxn>
                </a:cxnLst>
                <a:rect l="0" t="0" r="r" b="b"/>
                <a:pathLst>
                  <a:path w="209" h="203">
                    <a:moveTo>
                      <a:pt x="143" y="27"/>
                    </a:moveTo>
                    <a:lnTo>
                      <a:pt x="124" y="109"/>
                    </a:lnTo>
                    <a:lnTo>
                      <a:pt x="33" y="109"/>
                    </a:lnTo>
                    <a:lnTo>
                      <a:pt x="20" y="132"/>
                    </a:lnTo>
                    <a:lnTo>
                      <a:pt x="119" y="132"/>
                    </a:lnTo>
                    <a:lnTo>
                      <a:pt x="117" y="140"/>
                    </a:lnTo>
                    <a:lnTo>
                      <a:pt x="14" y="140"/>
                    </a:lnTo>
                    <a:lnTo>
                      <a:pt x="0" y="166"/>
                    </a:lnTo>
                    <a:lnTo>
                      <a:pt x="112" y="166"/>
                    </a:lnTo>
                    <a:lnTo>
                      <a:pt x="104" y="203"/>
                    </a:lnTo>
                    <a:lnTo>
                      <a:pt x="167" y="203"/>
                    </a:lnTo>
                    <a:lnTo>
                      <a:pt x="209" y="0"/>
                    </a:lnTo>
                    <a:lnTo>
                      <a:pt x="96" y="0"/>
                    </a:lnTo>
                    <a:lnTo>
                      <a:pt x="89" y="13"/>
                    </a:lnTo>
                    <a:lnTo>
                      <a:pt x="146" y="13"/>
                    </a:lnTo>
                    <a:lnTo>
                      <a:pt x="143" y="27"/>
                    </a:lnTo>
                    <a:lnTo>
                      <a:pt x="81" y="27"/>
                    </a:lnTo>
                    <a:lnTo>
                      <a:pt x="73" y="40"/>
                    </a:lnTo>
                    <a:lnTo>
                      <a:pt x="135" y="39"/>
                    </a:lnTo>
                    <a:lnTo>
                      <a:pt x="143" y="27"/>
                    </a:lnTo>
                  </a:path>
                </a:pathLst>
              </a:custGeom>
              <a:solidFill>
                <a:srgbClr val="33CC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Times New Roman" pitchFamily="18" charset="0"/>
                  <a:ea typeface="+mn-ea"/>
                </a:endParaRPr>
              </a:p>
            </p:txBody>
          </p:sp>
          <p:sp>
            <p:nvSpPr>
              <p:cNvPr id="10" name="Freeform 66"/>
              <p:cNvSpPr>
                <a:spLocks/>
              </p:cNvSpPr>
              <p:nvPr/>
            </p:nvSpPr>
            <p:spPr bwMode="auto">
              <a:xfrm>
                <a:off x="5388" y="3925"/>
                <a:ext cx="104" cy="20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0" y="14"/>
                  </a:cxn>
                  <a:cxn ang="0">
                    <a:pos x="66" y="14"/>
                  </a:cxn>
                  <a:cxn ang="0">
                    <a:pos x="75" y="0"/>
                  </a:cxn>
                  <a:cxn ang="0">
                    <a:pos x="9" y="0"/>
                  </a:cxn>
                </a:cxnLst>
                <a:rect l="0" t="0" r="r" b="b"/>
                <a:pathLst>
                  <a:path w="75" h="14">
                    <a:moveTo>
                      <a:pt x="9" y="0"/>
                    </a:moveTo>
                    <a:lnTo>
                      <a:pt x="0" y="14"/>
                    </a:lnTo>
                    <a:lnTo>
                      <a:pt x="66" y="14"/>
                    </a:lnTo>
                    <a:lnTo>
                      <a:pt x="75" y="0"/>
                    </a:lnTo>
                    <a:lnTo>
                      <a:pt x="9" y="0"/>
                    </a:lnTo>
                  </a:path>
                </a:pathLst>
              </a:custGeom>
              <a:solidFill>
                <a:srgbClr val="33CC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Times New Roman" pitchFamily="18" charset="0"/>
                  <a:ea typeface="+mn-ea"/>
                </a:endParaRPr>
              </a:p>
            </p:txBody>
          </p:sp>
          <p:sp>
            <p:nvSpPr>
              <p:cNvPr id="11" name="Freeform 67"/>
              <p:cNvSpPr>
                <a:spLocks/>
              </p:cNvSpPr>
              <p:nvPr/>
            </p:nvSpPr>
            <p:spPr bwMode="auto">
              <a:xfrm>
                <a:off x="5364" y="3960"/>
                <a:ext cx="107" cy="28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20"/>
                  </a:cxn>
                  <a:cxn ang="0">
                    <a:pos x="66" y="20"/>
                  </a:cxn>
                  <a:cxn ang="0">
                    <a:pos x="78" y="0"/>
                  </a:cxn>
                  <a:cxn ang="0">
                    <a:pos x="13" y="0"/>
                  </a:cxn>
                </a:cxnLst>
                <a:rect l="0" t="0" r="r" b="b"/>
                <a:pathLst>
                  <a:path w="78" h="20">
                    <a:moveTo>
                      <a:pt x="13" y="0"/>
                    </a:moveTo>
                    <a:lnTo>
                      <a:pt x="0" y="20"/>
                    </a:lnTo>
                    <a:lnTo>
                      <a:pt x="66" y="20"/>
                    </a:lnTo>
                    <a:lnTo>
                      <a:pt x="78" y="0"/>
                    </a:lnTo>
                    <a:lnTo>
                      <a:pt x="13" y="0"/>
                    </a:lnTo>
                  </a:path>
                </a:pathLst>
              </a:custGeom>
              <a:solidFill>
                <a:srgbClr val="33CC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Times New Roman" pitchFamily="18" charset="0"/>
                  <a:ea typeface="+mn-ea"/>
                </a:endParaRPr>
              </a:p>
            </p:txBody>
          </p:sp>
          <p:sp>
            <p:nvSpPr>
              <p:cNvPr id="12" name="Freeform 68"/>
              <p:cNvSpPr>
                <a:spLocks/>
              </p:cNvSpPr>
              <p:nvPr/>
            </p:nvSpPr>
            <p:spPr bwMode="auto">
              <a:xfrm>
                <a:off x="5280" y="4090"/>
                <a:ext cx="115" cy="43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0" y="31"/>
                  </a:cxn>
                  <a:cxn ang="0">
                    <a:pos x="68" y="30"/>
                  </a:cxn>
                  <a:cxn ang="0">
                    <a:pos x="83" y="0"/>
                  </a:cxn>
                  <a:cxn ang="0">
                    <a:pos x="18" y="0"/>
                  </a:cxn>
                </a:cxnLst>
                <a:rect l="0" t="0" r="r" b="b"/>
                <a:pathLst>
                  <a:path w="83" h="31">
                    <a:moveTo>
                      <a:pt x="18" y="0"/>
                    </a:moveTo>
                    <a:lnTo>
                      <a:pt x="0" y="31"/>
                    </a:lnTo>
                    <a:lnTo>
                      <a:pt x="68" y="30"/>
                    </a:lnTo>
                    <a:lnTo>
                      <a:pt x="83" y="0"/>
                    </a:lnTo>
                    <a:lnTo>
                      <a:pt x="18" y="0"/>
                    </a:lnTo>
                  </a:path>
                </a:pathLst>
              </a:custGeom>
              <a:solidFill>
                <a:srgbClr val="33CC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Times New Roman" pitchFamily="18" charset="0"/>
                  <a:ea typeface="+mn-ea"/>
                </a:endParaRPr>
              </a:p>
            </p:txBody>
          </p:sp>
          <p:sp>
            <p:nvSpPr>
              <p:cNvPr id="13" name="Freeform 69"/>
              <p:cNvSpPr>
                <a:spLocks/>
              </p:cNvSpPr>
              <p:nvPr/>
            </p:nvSpPr>
            <p:spPr bwMode="auto">
              <a:xfrm>
                <a:off x="5822" y="3910"/>
                <a:ext cx="233" cy="222"/>
              </a:xfrm>
              <a:custGeom>
                <a:avLst/>
                <a:gdLst/>
                <a:ahLst/>
                <a:cxnLst>
                  <a:cxn ang="0">
                    <a:pos x="102" y="160"/>
                  </a:cxn>
                  <a:cxn ang="0">
                    <a:pos x="98" y="142"/>
                  </a:cxn>
                  <a:cxn ang="0">
                    <a:pos x="89" y="104"/>
                  </a:cxn>
                  <a:cxn ang="0">
                    <a:pos x="62" y="104"/>
                  </a:cxn>
                  <a:cxn ang="0">
                    <a:pos x="50" y="160"/>
                  </a:cxn>
                  <a:cxn ang="0">
                    <a:pos x="0" y="160"/>
                  </a:cxn>
                  <a:cxn ang="0">
                    <a:pos x="32" y="0"/>
                  </a:cxn>
                  <a:cxn ang="0">
                    <a:pos x="119" y="0"/>
                  </a:cxn>
                  <a:cxn ang="0">
                    <a:pos x="167" y="39"/>
                  </a:cxn>
                  <a:cxn ang="0">
                    <a:pos x="139" y="84"/>
                  </a:cxn>
                  <a:cxn ang="0">
                    <a:pos x="148" y="141"/>
                  </a:cxn>
                  <a:cxn ang="0">
                    <a:pos x="152" y="160"/>
                  </a:cxn>
                  <a:cxn ang="0">
                    <a:pos x="102" y="160"/>
                  </a:cxn>
                  <a:cxn ang="0">
                    <a:pos x="97" y="69"/>
                  </a:cxn>
                  <a:cxn ang="0">
                    <a:pos x="113" y="54"/>
                  </a:cxn>
                  <a:cxn ang="0">
                    <a:pos x="100" y="39"/>
                  </a:cxn>
                  <a:cxn ang="0">
                    <a:pos x="76" y="39"/>
                  </a:cxn>
                  <a:cxn ang="0">
                    <a:pos x="70" y="69"/>
                  </a:cxn>
                  <a:cxn ang="0">
                    <a:pos x="97" y="69"/>
                  </a:cxn>
                </a:cxnLst>
                <a:rect l="0" t="0" r="r" b="b"/>
                <a:pathLst>
                  <a:path w="167" h="160">
                    <a:moveTo>
                      <a:pt x="102" y="160"/>
                    </a:moveTo>
                    <a:cubicBezTo>
                      <a:pt x="100" y="155"/>
                      <a:pt x="98" y="149"/>
                      <a:pt x="98" y="142"/>
                    </a:cubicBezTo>
                    <a:cubicBezTo>
                      <a:pt x="98" y="134"/>
                      <a:pt x="106" y="103"/>
                      <a:pt x="89" y="104"/>
                    </a:cubicBezTo>
                    <a:lnTo>
                      <a:pt x="62" y="104"/>
                    </a:lnTo>
                    <a:lnTo>
                      <a:pt x="50" y="160"/>
                    </a:lnTo>
                    <a:lnTo>
                      <a:pt x="0" y="160"/>
                    </a:lnTo>
                    <a:lnTo>
                      <a:pt x="32" y="0"/>
                    </a:lnTo>
                    <a:lnTo>
                      <a:pt x="119" y="0"/>
                    </a:lnTo>
                    <a:cubicBezTo>
                      <a:pt x="153" y="0"/>
                      <a:pt x="167" y="18"/>
                      <a:pt x="167" y="39"/>
                    </a:cubicBezTo>
                    <a:cubicBezTo>
                      <a:pt x="167" y="59"/>
                      <a:pt x="160" y="76"/>
                      <a:pt x="139" y="84"/>
                    </a:cubicBezTo>
                    <a:cubicBezTo>
                      <a:pt x="155" y="83"/>
                      <a:pt x="148" y="133"/>
                      <a:pt x="148" y="141"/>
                    </a:cubicBezTo>
                    <a:cubicBezTo>
                      <a:pt x="148" y="149"/>
                      <a:pt x="149" y="155"/>
                      <a:pt x="152" y="160"/>
                    </a:cubicBezTo>
                    <a:lnTo>
                      <a:pt x="102" y="160"/>
                    </a:lnTo>
                    <a:moveTo>
                      <a:pt x="97" y="69"/>
                    </a:moveTo>
                    <a:cubicBezTo>
                      <a:pt x="106" y="69"/>
                      <a:pt x="111" y="60"/>
                      <a:pt x="113" y="54"/>
                    </a:cubicBezTo>
                    <a:cubicBezTo>
                      <a:pt x="114" y="49"/>
                      <a:pt x="113" y="39"/>
                      <a:pt x="100" y="39"/>
                    </a:cubicBezTo>
                    <a:cubicBezTo>
                      <a:pt x="91" y="39"/>
                      <a:pt x="76" y="39"/>
                      <a:pt x="76" y="39"/>
                    </a:cubicBezTo>
                    <a:lnTo>
                      <a:pt x="70" y="69"/>
                    </a:lnTo>
                    <a:cubicBezTo>
                      <a:pt x="70" y="69"/>
                      <a:pt x="88" y="69"/>
                      <a:pt x="97" y="69"/>
                    </a:cubicBezTo>
                  </a:path>
                </a:pathLst>
              </a:custGeom>
              <a:solidFill>
                <a:srgbClr val="33CC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Times New Roman" pitchFamily="18" charset="0"/>
                  <a:ea typeface="+mn-ea"/>
                </a:endParaRPr>
              </a:p>
            </p:txBody>
          </p:sp>
          <p:sp>
            <p:nvSpPr>
              <p:cNvPr id="14" name="Freeform 70"/>
              <p:cNvSpPr>
                <a:spLocks/>
              </p:cNvSpPr>
              <p:nvPr/>
            </p:nvSpPr>
            <p:spPr bwMode="auto">
              <a:xfrm>
                <a:off x="6158" y="4037"/>
                <a:ext cx="172" cy="11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7" y="82"/>
                  </a:cxn>
                  <a:cxn ang="0">
                    <a:pos x="124" y="82"/>
                  </a:cxn>
                  <a:cxn ang="0">
                    <a:pos x="48" y="0"/>
                  </a:cxn>
                  <a:cxn ang="0">
                    <a:pos x="0" y="0"/>
                  </a:cxn>
                </a:cxnLst>
                <a:rect l="0" t="0" r="r" b="b"/>
                <a:pathLst>
                  <a:path w="124" h="82">
                    <a:moveTo>
                      <a:pt x="0" y="0"/>
                    </a:moveTo>
                    <a:cubicBezTo>
                      <a:pt x="3" y="8"/>
                      <a:pt x="57" y="66"/>
                      <a:pt x="67" y="82"/>
                    </a:cubicBezTo>
                    <a:cubicBezTo>
                      <a:pt x="92" y="82"/>
                      <a:pt x="124" y="82"/>
                      <a:pt x="124" y="82"/>
                    </a:cubicBezTo>
                    <a:cubicBezTo>
                      <a:pt x="124" y="82"/>
                      <a:pt x="55" y="7"/>
                      <a:pt x="48" y="0"/>
                    </a:cubicBezTo>
                    <a:cubicBezTo>
                      <a:pt x="37" y="0"/>
                      <a:pt x="0" y="0"/>
                      <a:pt x="0" y="0"/>
                    </a:cubicBezTo>
                  </a:path>
                </a:pathLst>
              </a:custGeom>
              <a:solidFill>
                <a:srgbClr val="33CC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Times New Roman" pitchFamily="18" charset="0"/>
                  <a:ea typeface="+mn-ea"/>
                </a:endParaRPr>
              </a:p>
            </p:txBody>
          </p:sp>
          <p:sp>
            <p:nvSpPr>
              <p:cNvPr id="15" name="Freeform 71"/>
              <p:cNvSpPr>
                <a:spLocks/>
              </p:cNvSpPr>
              <p:nvPr/>
            </p:nvSpPr>
            <p:spPr bwMode="auto">
              <a:xfrm>
                <a:off x="6046" y="3895"/>
                <a:ext cx="264" cy="249"/>
              </a:xfrm>
              <a:custGeom>
                <a:avLst/>
                <a:gdLst/>
                <a:ahLst/>
                <a:cxnLst>
                  <a:cxn ang="0">
                    <a:pos x="89" y="130"/>
                  </a:cxn>
                  <a:cxn ang="0">
                    <a:pos x="70" y="125"/>
                  </a:cxn>
                  <a:cxn ang="0">
                    <a:pos x="63" y="74"/>
                  </a:cxn>
                  <a:cxn ang="0">
                    <a:pos x="113" y="60"/>
                  </a:cxn>
                  <a:cxn ang="0">
                    <a:pos x="130" y="89"/>
                  </a:cxn>
                  <a:cxn ang="0">
                    <a:pos x="166" y="125"/>
                  </a:cxn>
                  <a:cxn ang="0">
                    <a:pos x="135" y="20"/>
                  </a:cxn>
                  <a:cxn ang="0">
                    <a:pos x="25" y="53"/>
                  </a:cxn>
                  <a:cxn ang="0">
                    <a:pos x="45" y="165"/>
                  </a:cxn>
                  <a:cxn ang="0">
                    <a:pos x="117" y="167"/>
                  </a:cxn>
                  <a:cxn ang="0">
                    <a:pos x="89" y="130"/>
                  </a:cxn>
                </a:cxnLst>
                <a:rect l="0" t="0" r="r" b="b"/>
                <a:pathLst>
                  <a:path w="191" h="180">
                    <a:moveTo>
                      <a:pt x="89" y="130"/>
                    </a:moveTo>
                    <a:cubicBezTo>
                      <a:pt x="82" y="130"/>
                      <a:pt x="77" y="130"/>
                      <a:pt x="70" y="125"/>
                    </a:cubicBezTo>
                    <a:cubicBezTo>
                      <a:pt x="53" y="115"/>
                      <a:pt x="51" y="93"/>
                      <a:pt x="63" y="74"/>
                    </a:cubicBezTo>
                    <a:cubicBezTo>
                      <a:pt x="75" y="55"/>
                      <a:pt x="96" y="49"/>
                      <a:pt x="113" y="60"/>
                    </a:cubicBezTo>
                    <a:cubicBezTo>
                      <a:pt x="120" y="65"/>
                      <a:pt x="131" y="73"/>
                      <a:pt x="130" y="89"/>
                    </a:cubicBezTo>
                    <a:lnTo>
                      <a:pt x="166" y="125"/>
                    </a:lnTo>
                    <a:cubicBezTo>
                      <a:pt x="191" y="75"/>
                      <a:pt x="170" y="38"/>
                      <a:pt x="135" y="20"/>
                    </a:cubicBezTo>
                    <a:cubicBezTo>
                      <a:pt x="98" y="0"/>
                      <a:pt x="49" y="13"/>
                      <a:pt x="25" y="53"/>
                    </a:cubicBezTo>
                    <a:cubicBezTo>
                      <a:pt x="0" y="93"/>
                      <a:pt x="9" y="143"/>
                      <a:pt x="45" y="165"/>
                    </a:cubicBezTo>
                    <a:cubicBezTo>
                      <a:pt x="70" y="180"/>
                      <a:pt x="91" y="175"/>
                      <a:pt x="117" y="167"/>
                    </a:cubicBezTo>
                    <a:lnTo>
                      <a:pt x="89" y="130"/>
                    </a:lnTo>
                  </a:path>
                </a:pathLst>
              </a:custGeom>
              <a:solidFill>
                <a:srgbClr val="33CC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Times New Roman" pitchFamily="18" charset="0"/>
                  <a:ea typeface="+mn-ea"/>
                </a:endParaRPr>
              </a:p>
            </p:txBody>
          </p:sp>
        </p:grpSp>
      </p:grpSp>
      <p:grpSp>
        <p:nvGrpSpPr>
          <p:cNvPr id="25" name="Group 72"/>
          <p:cNvGrpSpPr>
            <a:grpSpLocks/>
          </p:cNvGrpSpPr>
          <p:nvPr/>
        </p:nvGrpSpPr>
        <p:grpSpPr bwMode="auto">
          <a:xfrm>
            <a:off x="0" y="4095750"/>
            <a:ext cx="8386763" cy="19050"/>
            <a:chOff x="0" y="840"/>
            <a:chExt cx="5660" cy="12"/>
          </a:xfrm>
        </p:grpSpPr>
        <p:sp>
          <p:nvSpPr>
            <p:cNvPr id="26" name="Line 73"/>
            <p:cNvSpPr>
              <a:spLocks noChangeShapeType="1"/>
            </p:cNvSpPr>
            <p:nvPr/>
          </p:nvSpPr>
          <p:spPr bwMode="auto">
            <a:xfrm>
              <a:off x="4" y="852"/>
              <a:ext cx="5656" cy="0"/>
            </a:xfrm>
            <a:prstGeom prst="line">
              <a:avLst/>
            </a:prstGeom>
            <a:noFill/>
            <a:ln w="50800">
              <a:solidFill>
                <a:srgbClr val="0017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Times New Roman" pitchFamily="18" charset="0"/>
                <a:ea typeface="+mn-ea"/>
              </a:endParaRPr>
            </a:p>
          </p:txBody>
        </p:sp>
        <p:sp>
          <p:nvSpPr>
            <p:cNvPr id="27" name="Line 74"/>
            <p:cNvSpPr>
              <a:spLocks noChangeShapeType="1"/>
            </p:cNvSpPr>
            <p:nvPr/>
          </p:nvSpPr>
          <p:spPr bwMode="auto">
            <a:xfrm>
              <a:off x="0" y="840"/>
              <a:ext cx="5656" cy="0"/>
            </a:xfrm>
            <a:prstGeom prst="line">
              <a:avLst/>
            </a:prstGeom>
            <a:noFill/>
            <a:ln w="50800">
              <a:solidFill>
                <a:srgbClr val="99CC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Times New Roman" pitchFamily="18" charset="0"/>
                <a:ea typeface="+mn-ea"/>
              </a:endParaRPr>
            </a:p>
          </p:txBody>
        </p:sp>
      </p:grpSp>
      <p:pic>
        <p:nvPicPr>
          <p:cNvPr id="28" name="Picture 8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1600200" cy="163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362200"/>
            <a:ext cx="8178800" cy="1143000"/>
          </a:xfrm>
        </p:spPr>
        <p:txBody>
          <a:bodyPr anchor="ctr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43000" y="4191000"/>
            <a:ext cx="7315200" cy="2133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811602112"/>
      </p:ext>
    </p:extLst>
  </p:cSld>
  <p:clrMapOvr>
    <a:masterClrMapping/>
  </p:clrMapOvr>
  <p:transition xmlns:p14="http://schemas.microsoft.com/office/powerpoint/2010/main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132282"/>
      </p:ext>
    </p:extLst>
  </p:cSld>
  <p:clrMapOvr>
    <a:masterClrMapping/>
  </p:clrMapOvr>
  <p:transition xmlns:p14="http://schemas.microsoft.com/office/powerpoint/2010/main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35788" y="349250"/>
            <a:ext cx="2097087" cy="56705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9763" y="349250"/>
            <a:ext cx="6143625" cy="56705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495099"/>
      </p:ext>
    </p:extLst>
  </p:cSld>
  <p:clrMapOvr>
    <a:masterClrMapping/>
  </p:clrMapOvr>
  <p:transition xmlns:p14="http://schemas.microsoft.com/office/powerpoint/2010/main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844044"/>
      </p:ext>
    </p:extLst>
  </p:cSld>
  <p:clrMapOvr>
    <a:masterClrMapping/>
  </p:clrMapOvr>
  <p:transition xmlns:p14="http://schemas.microsoft.com/office/powerpoint/2010/main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825" y="4406900"/>
            <a:ext cx="8161338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825" y="2906713"/>
            <a:ext cx="8161338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01176125"/>
      </p:ext>
    </p:extLst>
  </p:cSld>
  <p:clrMapOvr>
    <a:masterClrMapping/>
  </p:clrMapOvr>
  <p:transition xmlns:p14="http://schemas.microsoft.com/office/powerpoint/2010/main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9763" y="1676400"/>
            <a:ext cx="4119562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11725" y="1676400"/>
            <a:ext cx="412115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600901"/>
      </p:ext>
    </p:extLst>
  </p:cSld>
  <p:clrMapOvr>
    <a:masterClrMapping/>
  </p:clrMapOvr>
  <p:transition xmlns:p14="http://schemas.microsoft.com/office/powerpoint/2010/main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425" y="274638"/>
            <a:ext cx="864235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9425" y="1535113"/>
            <a:ext cx="4243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9425" y="2174875"/>
            <a:ext cx="4243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76800" y="1535113"/>
            <a:ext cx="42449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76800" y="2174875"/>
            <a:ext cx="42449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931063"/>
      </p:ext>
    </p:extLst>
  </p:cSld>
  <p:clrMapOvr>
    <a:masterClrMapping/>
  </p:clrMapOvr>
  <p:transition xmlns:p14="http://schemas.microsoft.com/office/powerpoint/2010/main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813910"/>
      </p:ext>
    </p:extLst>
  </p:cSld>
  <p:clrMapOvr>
    <a:masterClrMapping/>
  </p:clrMapOvr>
  <p:transition xmlns:p14="http://schemas.microsoft.com/office/powerpoint/2010/main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5330451"/>
      </p:ext>
    </p:extLst>
  </p:cSld>
  <p:clrMapOvr>
    <a:masterClrMapping/>
  </p:clrMapOvr>
  <p:transition xmlns:p14="http://schemas.microsoft.com/office/powerpoint/2010/main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425" y="273050"/>
            <a:ext cx="3159125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54438" y="273050"/>
            <a:ext cx="53673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9425" y="1435100"/>
            <a:ext cx="3159125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45246285"/>
      </p:ext>
    </p:extLst>
  </p:cSld>
  <p:clrMapOvr>
    <a:masterClrMapping/>
  </p:clrMapOvr>
  <p:transition xmlns:p14="http://schemas.microsoft.com/office/powerpoint/2010/main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1188" y="4800600"/>
            <a:ext cx="5761037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81188" y="612775"/>
            <a:ext cx="5761037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81188" y="5367338"/>
            <a:ext cx="5761037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42918325"/>
      </p:ext>
    </p:extLst>
  </p:cSld>
  <p:clrMapOvr>
    <a:masterClrMapping/>
  </p:clrMapOvr>
  <p:transition xmlns:p14="http://schemas.microsoft.com/office/powerpoint/2010/main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A8"/>
            </a:gs>
            <a:gs pos="100000">
              <a:srgbClr val="1B8D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244600" y="349250"/>
            <a:ext cx="7788275" cy="876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9763" y="1676400"/>
            <a:ext cx="8393112" cy="4343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grpSp>
        <p:nvGrpSpPr>
          <p:cNvPr id="2" name="Group 34"/>
          <p:cNvGrpSpPr>
            <a:grpSpLocks/>
          </p:cNvGrpSpPr>
          <p:nvPr/>
        </p:nvGrpSpPr>
        <p:grpSpPr bwMode="auto">
          <a:xfrm>
            <a:off x="0" y="1333500"/>
            <a:ext cx="8386763" cy="19050"/>
            <a:chOff x="0" y="840"/>
            <a:chExt cx="5660" cy="12"/>
          </a:xfrm>
        </p:grpSpPr>
        <p:sp>
          <p:nvSpPr>
            <p:cNvPr id="1026" name="Line 2"/>
            <p:cNvSpPr>
              <a:spLocks noChangeShapeType="1"/>
            </p:cNvSpPr>
            <p:nvPr/>
          </p:nvSpPr>
          <p:spPr bwMode="auto">
            <a:xfrm>
              <a:off x="4" y="852"/>
              <a:ext cx="5656" cy="0"/>
            </a:xfrm>
            <a:prstGeom prst="line">
              <a:avLst/>
            </a:prstGeom>
            <a:noFill/>
            <a:ln w="50800">
              <a:solidFill>
                <a:srgbClr val="0017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Times New Roman" pitchFamily="18" charset="0"/>
                <a:ea typeface="+mn-ea"/>
              </a:endParaRPr>
            </a:p>
          </p:txBody>
        </p:sp>
        <p:sp>
          <p:nvSpPr>
            <p:cNvPr id="1056" name="Line 32"/>
            <p:cNvSpPr>
              <a:spLocks noChangeShapeType="1"/>
            </p:cNvSpPr>
            <p:nvPr/>
          </p:nvSpPr>
          <p:spPr bwMode="auto">
            <a:xfrm>
              <a:off x="0" y="840"/>
              <a:ext cx="5656" cy="0"/>
            </a:xfrm>
            <a:prstGeom prst="line">
              <a:avLst/>
            </a:prstGeom>
            <a:noFill/>
            <a:ln w="50800">
              <a:solidFill>
                <a:srgbClr val="99CC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Times New Roman" pitchFamily="18" charset="0"/>
                <a:ea typeface="+mn-ea"/>
              </a:endParaRPr>
            </a:p>
          </p:txBody>
        </p:sp>
      </p:grpSp>
      <p:grpSp>
        <p:nvGrpSpPr>
          <p:cNvPr id="1029" name="Group 44"/>
          <p:cNvGrpSpPr>
            <a:grpSpLocks/>
          </p:cNvGrpSpPr>
          <p:nvPr/>
        </p:nvGrpSpPr>
        <p:grpSpPr bwMode="auto">
          <a:xfrm>
            <a:off x="8170863" y="6335713"/>
            <a:ext cx="1201737" cy="369887"/>
            <a:chOff x="5280" y="3849"/>
            <a:chExt cx="1050" cy="302"/>
          </a:xfrm>
        </p:grpSpPr>
        <p:sp>
          <p:nvSpPr>
            <p:cNvPr id="1069" name="Freeform 45"/>
            <p:cNvSpPr>
              <a:spLocks/>
            </p:cNvSpPr>
            <p:nvPr/>
          </p:nvSpPr>
          <p:spPr bwMode="auto">
            <a:xfrm>
              <a:off x="5580" y="3910"/>
              <a:ext cx="248" cy="220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82" y="0"/>
                </a:cxn>
                <a:cxn ang="0">
                  <a:pos x="74" y="53"/>
                </a:cxn>
                <a:cxn ang="0">
                  <a:pos x="120" y="53"/>
                </a:cxn>
                <a:cxn ang="0">
                  <a:pos x="133" y="0"/>
                </a:cxn>
                <a:cxn ang="0">
                  <a:pos x="179" y="0"/>
                </a:cxn>
                <a:cxn ang="0">
                  <a:pos x="149" y="159"/>
                </a:cxn>
                <a:cxn ang="0">
                  <a:pos x="97" y="159"/>
                </a:cxn>
                <a:cxn ang="0">
                  <a:pos x="112" y="95"/>
                </a:cxn>
                <a:cxn ang="0">
                  <a:pos x="66" y="95"/>
                </a:cxn>
                <a:cxn ang="0">
                  <a:pos x="53" y="159"/>
                </a:cxn>
                <a:cxn ang="0">
                  <a:pos x="0" y="159"/>
                </a:cxn>
                <a:cxn ang="0">
                  <a:pos x="36" y="0"/>
                </a:cxn>
              </a:cxnLst>
              <a:rect l="0" t="0" r="r" b="b"/>
              <a:pathLst>
                <a:path w="179" h="159">
                  <a:moveTo>
                    <a:pt x="36" y="0"/>
                  </a:moveTo>
                  <a:lnTo>
                    <a:pt x="82" y="0"/>
                  </a:lnTo>
                  <a:lnTo>
                    <a:pt x="74" y="53"/>
                  </a:lnTo>
                  <a:lnTo>
                    <a:pt x="120" y="53"/>
                  </a:lnTo>
                  <a:lnTo>
                    <a:pt x="133" y="0"/>
                  </a:lnTo>
                  <a:lnTo>
                    <a:pt x="179" y="0"/>
                  </a:lnTo>
                  <a:lnTo>
                    <a:pt x="149" y="159"/>
                  </a:lnTo>
                  <a:lnTo>
                    <a:pt x="97" y="159"/>
                  </a:lnTo>
                  <a:lnTo>
                    <a:pt x="112" y="95"/>
                  </a:lnTo>
                  <a:lnTo>
                    <a:pt x="66" y="95"/>
                  </a:lnTo>
                  <a:lnTo>
                    <a:pt x="53" y="159"/>
                  </a:lnTo>
                  <a:lnTo>
                    <a:pt x="0" y="159"/>
                  </a:lnTo>
                  <a:lnTo>
                    <a:pt x="36" y="0"/>
                  </a:lnTo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Times New Roman" pitchFamily="18" charset="0"/>
                <a:ea typeface="+mn-ea"/>
              </a:endParaRPr>
            </a:p>
          </p:txBody>
        </p:sp>
        <p:sp>
          <p:nvSpPr>
            <p:cNvPr id="1070" name="Freeform 46"/>
            <p:cNvSpPr>
              <a:spLocks/>
            </p:cNvSpPr>
            <p:nvPr/>
          </p:nvSpPr>
          <p:spPr bwMode="auto">
            <a:xfrm>
              <a:off x="5312" y="3849"/>
              <a:ext cx="289" cy="281"/>
            </a:xfrm>
            <a:custGeom>
              <a:avLst/>
              <a:gdLst/>
              <a:ahLst/>
              <a:cxnLst>
                <a:cxn ang="0">
                  <a:pos x="143" y="27"/>
                </a:cxn>
                <a:cxn ang="0">
                  <a:pos x="124" y="109"/>
                </a:cxn>
                <a:cxn ang="0">
                  <a:pos x="33" y="109"/>
                </a:cxn>
                <a:cxn ang="0">
                  <a:pos x="20" y="132"/>
                </a:cxn>
                <a:cxn ang="0">
                  <a:pos x="119" y="132"/>
                </a:cxn>
                <a:cxn ang="0">
                  <a:pos x="117" y="140"/>
                </a:cxn>
                <a:cxn ang="0">
                  <a:pos x="14" y="140"/>
                </a:cxn>
                <a:cxn ang="0">
                  <a:pos x="0" y="166"/>
                </a:cxn>
                <a:cxn ang="0">
                  <a:pos x="112" y="166"/>
                </a:cxn>
                <a:cxn ang="0">
                  <a:pos x="104" y="203"/>
                </a:cxn>
                <a:cxn ang="0">
                  <a:pos x="167" y="203"/>
                </a:cxn>
                <a:cxn ang="0">
                  <a:pos x="209" y="0"/>
                </a:cxn>
                <a:cxn ang="0">
                  <a:pos x="96" y="0"/>
                </a:cxn>
                <a:cxn ang="0">
                  <a:pos x="89" y="13"/>
                </a:cxn>
                <a:cxn ang="0">
                  <a:pos x="146" y="13"/>
                </a:cxn>
                <a:cxn ang="0">
                  <a:pos x="143" y="27"/>
                </a:cxn>
                <a:cxn ang="0">
                  <a:pos x="81" y="27"/>
                </a:cxn>
                <a:cxn ang="0">
                  <a:pos x="73" y="40"/>
                </a:cxn>
                <a:cxn ang="0">
                  <a:pos x="135" y="39"/>
                </a:cxn>
                <a:cxn ang="0">
                  <a:pos x="143" y="27"/>
                </a:cxn>
              </a:cxnLst>
              <a:rect l="0" t="0" r="r" b="b"/>
              <a:pathLst>
                <a:path w="209" h="203">
                  <a:moveTo>
                    <a:pt x="143" y="27"/>
                  </a:moveTo>
                  <a:lnTo>
                    <a:pt x="124" y="109"/>
                  </a:lnTo>
                  <a:lnTo>
                    <a:pt x="33" y="109"/>
                  </a:lnTo>
                  <a:lnTo>
                    <a:pt x="20" y="132"/>
                  </a:lnTo>
                  <a:lnTo>
                    <a:pt x="119" y="132"/>
                  </a:lnTo>
                  <a:lnTo>
                    <a:pt x="117" y="140"/>
                  </a:lnTo>
                  <a:lnTo>
                    <a:pt x="14" y="140"/>
                  </a:lnTo>
                  <a:lnTo>
                    <a:pt x="0" y="166"/>
                  </a:lnTo>
                  <a:lnTo>
                    <a:pt x="112" y="166"/>
                  </a:lnTo>
                  <a:lnTo>
                    <a:pt x="104" y="203"/>
                  </a:lnTo>
                  <a:lnTo>
                    <a:pt x="167" y="203"/>
                  </a:lnTo>
                  <a:lnTo>
                    <a:pt x="209" y="0"/>
                  </a:lnTo>
                  <a:lnTo>
                    <a:pt x="96" y="0"/>
                  </a:lnTo>
                  <a:lnTo>
                    <a:pt x="89" y="13"/>
                  </a:lnTo>
                  <a:lnTo>
                    <a:pt x="146" y="13"/>
                  </a:lnTo>
                  <a:lnTo>
                    <a:pt x="143" y="27"/>
                  </a:lnTo>
                  <a:lnTo>
                    <a:pt x="81" y="27"/>
                  </a:lnTo>
                  <a:lnTo>
                    <a:pt x="73" y="40"/>
                  </a:lnTo>
                  <a:lnTo>
                    <a:pt x="135" y="39"/>
                  </a:lnTo>
                  <a:lnTo>
                    <a:pt x="143" y="27"/>
                  </a:lnTo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Times New Roman" pitchFamily="18" charset="0"/>
                <a:ea typeface="+mn-ea"/>
              </a:endParaRPr>
            </a:p>
          </p:txBody>
        </p:sp>
        <p:sp>
          <p:nvSpPr>
            <p:cNvPr id="1071" name="Freeform 47"/>
            <p:cNvSpPr>
              <a:spLocks/>
            </p:cNvSpPr>
            <p:nvPr/>
          </p:nvSpPr>
          <p:spPr bwMode="auto">
            <a:xfrm>
              <a:off x="5388" y="3925"/>
              <a:ext cx="104" cy="19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0" y="14"/>
                </a:cxn>
                <a:cxn ang="0">
                  <a:pos x="66" y="14"/>
                </a:cxn>
                <a:cxn ang="0">
                  <a:pos x="75" y="0"/>
                </a:cxn>
                <a:cxn ang="0">
                  <a:pos x="9" y="0"/>
                </a:cxn>
              </a:cxnLst>
              <a:rect l="0" t="0" r="r" b="b"/>
              <a:pathLst>
                <a:path w="75" h="14">
                  <a:moveTo>
                    <a:pt x="9" y="0"/>
                  </a:moveTo>
                  <a:lnTo>
                    <a:pt x="0" y="14"/>
                  </a:lnTo>
                  <a:lnTo>
                    <a:pt x="66" y="14"/>
                  </a:lnTo>
                  <a:lnTo>
                    <a:pt x="75" y="0"/>
                  </a:lnTo>
                  <a:lnTo>
                    <a:pt x="9" y="0"/>
                  </a:lnTo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Times New Roman" pitchFamily="18" charset="0"/>
                <a:ea typeface="+mn-ea"/>
              </a:endParaRPr>
            </a:p>
          </p:txBody>
        </p:sp>
        <p:sp>
          <p:nvSpPr>
            <p:cNvPr id="1072" name="Freeform 48"/>
            <p:cNvSpPr>
              <a:spLocks/>
            </p:cNvSpPr>
            <p:nvPr/>
          </p:nvSpPr>
          <p:spPr bwMode="auto">
            <a:xfrm>
              <a:off x="5365" y="3960"/>
              <a:ext cx="107" cy="27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20"/>
                </a:cxn>
                <a:cxn ang="0">
                  <a:pos x="66" y="20"/>
                </a:cxn>
                <a:cxn ang="0">
                  <a:pos x="78" y="0"/>
                </a:cxn>
                <a:cxn ang="0">
                  <a:pos x="13" y="0"/>
                </a:cxn>
              </a:cxnLst>
              <a:rect l="0" t="0" r="r" b="b"/>
              <a:pathLst>
                <a:path w="78" h="20">
                  <a:moveTo>
                    <a:pt x="13" y="0"/>
                  </a:moveTo>
                  <a:lnTo>
                    <a:pt x="0" y="20"/>
                  </a:lnTo>
                  <a:lnTo>
                    <a:pt x="66" y="20"/>
                  </a:lnTo>
                  <a:lnTo>
                    <a:pt x="78" y="0"/>
                  </a:lnTo>
                  <a:lnTo>
                    <a:pt x="13" y="0"/>
                  </a:lnTo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Times New Roman" pitchFamily="18" charset="0"/>
                <a:ea typeface="+mn-ea"/>
              </a:endParaRPr>
            </a:p>
          </p:txBody>
        </p:sp>
        <p:sp>
          <p:nvSpPr>
            <p:cNvPr id="1073" name="Freeform 49"/>
            <p:cNvSpPr>
              <a:spLocks/>
            </p:cNvSpPr>
            <p:nvPr/>
          </p:nvSpPr>
          <p:spPr bwMode="auto">
            <a:xfrm>
              <a:off x="5280" y="4090"/>
              <a:ext cx="115" cy="43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0" y="31"/>
                </a:cxn>
                <a:cxn ang="0">
                  <a:pos x="68" y="30"/>
                </a:cxn>
                <a:cxn ang="0">
                  <a:pos x="83" y="0"/>
                </a:cxn>
                <a:cxn ang="0">
                  <a:pos x="18" y="0"/>
                </a:cxn>
              </a:cxnLst>
              <a:rect l="0" t="0" r="r" b="b"/>
              <a:pathLst>
                <a:path w="83" h="31">
                  <a:moveTo>
                    <a:pt x="18" y="0"/>
                  </a:moveTo>
                  <a:lnTo>
                    <a:pt x="0" y="31"/>
                  </a:lnTo>
                  <a:lnTo>
                    <a:pt x="68" y="30"/>
                  </a:lnTo>
                  <a:lnTo>
                    <a:pt x="83" y="0"/>
                  </a:lnTo>
                  <a:lnTo>
                    <a:pt x="18" y="0"/>
                  </a:lnTo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Times New Roman" pitchFamily="18" charset="0"/>
                <a:ea typeface="+mn-ea"/>
              </a:endParaRPr>
            </a:p>
          </p:txBody>
        </p:sp>
        <p:sp>
          <p:nvSpPr>
            <p:cNvPr id="1074" name="Freeform 50"/>
            <p:cNvSpPr>
              <a:spLocks/>
            </p:cNvSpPr>
            <p:nvPr/>
          </p:nvSpPr>
          <p:spPr bwMode="auto">
            <a:xfrm>
              <a:off x="5822" y="3910"/>
              <a:ext cx="232" cy="222"/>
            </a:xfrm>
            <a:custGeom>
              <a:avLst/>
              <a:gdLst/>
              <a:ahLst/>
              <a:cxnLst>
                <a:cxn ang="0">
                  <a:pos x="102" y="160"/>
                </a:cxn>
                <a:cxn ang="0">
                  <a:pos x="98" y="142"/>
                </a:cxn>
                <a:cxn ang="0">
                  <a:pos x="89" y="104"/>
                </a:cxn>
                <a:cxn ang="0">
                  <a:pos x="62" y="104"/>
                </a:cxn>
                <a:cxn ang="0">
                  <a:pos x="50" y="160"/>
                </a:cxn>
                <a:cxn ang="0">
                  <a:pos x="0" y="160"/>
                </a:cxn>
                <a:cxn ang="0">
                  <a:pos x="32" y="0"/>
                </a:cxn>
                <a:cxn ang="0">
                  <a:pos x="119" y="0"/>
                </a:cxn>
                <a:cxn ang="0">
                  <a:pos x="167" y="39"/>
                </a:cxn>
                <a:cxn ang="0">
                  <a:pos x="139" y="84"/>
                </a:cxn>
                <a:cxn ang="0">
                  <a:pos x="148" y="141"/>
                </a:cxn>
                <a:cxn ang="0">
                  <a:pos x="152" y="160"/>
                </a:cxn>
                <a:cxn ang="0">
                  <a:pos x="102" y="160"/>
                </a:cxn>
                <a:cxn ang="0">
                  <a:pos x="97" y="69"/>
                </a:cxn>
                <a:cxn ang="0">
                  <a:pos x="113" y="54"/>
                </a:cxn>
                <a:cxn ang="0">
                  <a:pos x="100" y="39"/>
                </a:cxn>
                <a:cxn ang="0">
                  <a:pos x="76" y="39"/>
                </a:cxn>
                <a:cxn ang="0">
                  <a:pos x="70" y="69"/>
                </a:cxn>
                <a:cxn ang="0">
                  <a:pos x="97" y="69"/>
                </a:cxn>
              </a:cxnLst>
              <a:rect l="0" t="0" r="r" b="b"/>
              <a:pathLst>
                <a:path w="167" h="160">
                  <a:moveTo>
                    <a:pt x="102" y="160"/>
                  </a:moveTo>
                  <a:cubicBezTo>
                    <a:pt x="100" y="155"/>
                    <a:pt x="98" y="149"/>
                    <a:pt x="98" y="142"/>
                  </a:cubicBezTo>
                  <a:cubicBezTo>
                    <a:pt x="98" y="134"/>
                    <a:pt x="106" y="103"/>
                    <a:pt x="89" y="104"/>
                  </a:cubicBezTo>
                  <a:lnTo>
                    <a:pt x="62" y="104"/>
                  </a:lnTo>
                  <a:lnTo>
                    <a:pt x="50" y="160"/>
                  </a:lnTo>
                  <a:lnTo>
                    <a:pt x="0" y="160"/>
                  </a:lnTo>
                  <a:lnTo>
                    <a:pt x="32" y="0"/>
                  </a:lnTo>
                  <a:lnTo>
                    <a:pt x="119" y="0"/>
                  </a:lnTo>
                  <a:cubicBezTo>
                    <a:pt x="153" y="0"/>
                    <a:pt x="167" y="18"/>
                    <a:pt x="167" y="39"/>
                  </a:cubicBezTo>
                  <a:cubicBezTo>
                    <a:pt x="167" y="59"/>
                    <a:pt x="160" y="76"/>
                    <a:pt x="139" y="84"/>
                  </a:cubicBezTo>
                  <a:cubicBezTo>
                    <a:pt x="155" y="83"/>
                    <a:pt x="148" y="133"/>
                    <a:pt x="148" y="141"/>
                  </a:cubicBezTo>
                  <a:cubicBezTo>
                    <a:pt x="148" y="149"/>
                    <a:pt x="149" y="155"/>
                    <a:pt x="152" y="160"/>
                  </a:cubicBezTo>
                  <a:lnTo>
                    <a:pt x="102" y="160"/>
                  </a:lnTo>
                  <a:moveTo>
                    <a:pt x="97" y="69"/>
                  </a:moveTo>
                  <a:cubicBezTo>
                    <a:pt x="106" y="69"/>
                    <a:pt x="111" y="60"/>
                    <a:pt x="113" y="54"/>
                  </a:cubicBezTo>
                  <a:cubicBezTo>
                    <a:pt x="114" y="49"/>
                    <a:pt x="113" y="39"/>
                    <a:pt x="100" y="39"/>
                  </a:cubicBezTo>
                  <a:cubicBezTo>
                    <a:pt x="91" y="39"/>
                    <a:pt x="76" y="39"/>
                    <a:pt x="76" y="39"/>
                  </a:cubicBezTo>
                  <a:lnTo>
                    <a:pt x="70" y="69"/>
                  </a:lnTo>
                  <a:cubicBezTo>
                    <a:pt x="70" y="69"/>
                    <a:pt x="88" y="69"/>
                    <a:pt x="97" y="69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Times New Roman" pitchFamily="18" charset="0"/>
                <a:ea typeface="+mn-ea"/>
              </a:endParaRPr>
            </a:p>
          </p:txBody>
        </p:sp>
        <p:sp>
          <p:nvSpPr>
            <p:cNvPr id="1075" name="Freeform 51"/>
            <p:cNvSpPr>
              <a:spLocks/>
            </p:cNvSpPr>
            <p:nvPr/>
          </p:nvSpPr>
          <p:spPr bwMode="auto">
            <a:xfrm>
              <a:off x="6158" y="4037"/>
              <a:ext cx="172" cy="1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7" y="82"/>
                </a:cxn>
                <a:cxn ang="0">
                  <a:pos x="124" y="82"/>
                </a:cxn>
                <a:cxn ang="0">
                  <a:pos x="48" y="0"/>
                </a:cxn>
                <a:cxn ang="0">
                  <a:pos x="0" y="0"/>
                </a:cxn>
              </a:cxnLst>
              <a:rect l="0" t="0" r="r" b="b"/>
              <a:pathLst>
                <a:path w="124" h="82">
                  <a:moveTo>
                    <a:pt x="0" y="0"/>
                  </a:moveTo>
                  <a:cubicBezTo>
                    <a:pt x="3" y="8"/>
                    <a:pt x="57" y="66"/>
                    <a:pt x="67" y="82"/>
                  </a:cubicBezTo>
                  <a:cubicBezTo>
                    <a:pt x="92" y="82"/>
                    <a:pt x="124" y="82"/>
                    <a:pt x="124" y="82"/>
                  </a:cubicBezTo>
                  <a:cubicBezTo>
                    <a:pt x="124" y="82"/>
                    <a:pt x="55" y="7"/>
                    <a:pt x="48" y="0"/>
                  </a:cubicBezTo>
                  <a:cubicBezTo>
                    <a:pt x="37" y="0"/>
                    <a:pt x="0" y="0"/>
                    <a:pt x="0" y="0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Times New Roman" pitchFamily="18" charset="0"/>
                <a:ea typeface="+mn-ea"/>
              </a:endParaRPr>
            </a:p>
          </p:txBody>
        </p:sp>
        <p:sp>
          <p:nvSpPr>
            <p:cNvPr id="1076" name="Freeform 52"/>
            <p:cNvSpPr>
              <a:spLocks/>
            </p:cNvSpPr>
            <p:nvPr/>
          </p:nvSpPr>
          <p:spPr bwMode="auto">
            <a:xfrm>
              <a:off x="6046" y="3894"/>
              <a:ext cx="264" cy="250"/>
            </a:xfrm>
            <a:custGeom>
              <a:avLst/>
              <a:gdLst/>
              <a:ahLst/>
              <a:cxnLst>
                <a:cxn ang="0">
                  <a:pos x="89" y="130"/>
                </a:cxn>
                <a:cxn ang="0">
                  <a:pos x="70" y="125"/>
                </a:cxn>
                <a:cxn ang="0">
                  <a:pos x="63" y="74"/>
                </a:cxn>
                <a:cxn ang="0">
                  <a:pos x="113" y="60"/>
                </a:cxn>
                <a:cxn ang="0">
                  <a:pos x="130" y="89"/>
                </a:cxn>
                <a:cxn ang="0">
                  <a:pos x="166" y="125"/>
                </a:cxn>
                <a:cxn ang="0">
                  <a:pos x="135" y="20"/>
                </a:cxn>
                <a:cxn ang="0">
                  <a:pos x="25" y="53"/>
                </a:cxn>
                <a:cxn ang="0">
                  <a:pos x="45" y="165"/>
                </a:cxn>
                <a:cxn ang="0">
                  <a:pos x="117" y="167"/>
                </a:cxn>
                <a:cxn ang="0">
                  <a:pos x="89" y="130"/>
                </a:cxn>
              </a:cxnLst>
              <a:rect l="0" t="0" r="r" b="b"/>
              <a:pathLst>
                <a:path w="191" h="180">
                  <a:moveTo>
                    <a:pt x="89" y="130"/>
                  </a:moveTo>
                  <a:cubicBezTo>
                    <a:pt x="82" y="130"/>
                    <a:pt x="77" y="130"/>
                    <a:pt x="70" y="125"/>
                  </a:cubicBezTo>
                  <a:cubicBezTo>
                    <a:pt x="53" y="115"/>
                    <a:pt x="51" y="93"/>
                    <a:pt x="63" y="74"/>
                  </a:cubicBezTo>
                  <a:cubicBezTo>
                    <a:pt x="75" y="55"/>
                    <a:pt x="96" y="49"/>
                    <a:pt x="113" y="60"/>
                  </a:cubicBezTo>
                  <a:cubicBezTo>
                    <a:pt x="120" y="65"/>
                    <a:pt x="131" y="73"/>
                    <a:pt x="130" y="89"/>
                  </a:cubicBezTo>
                  <a:lnTo>
                    <a:pt x="166" y="125"/>
                  </a:lnTo>
                  <a:cubicBezTo>
                    <a:pt x="191" y="75"/>
                    <a:pt x="170" y="38"/>
                    <a:pt x="135" y="20"/>
                  </a:cubicBezTo>
                  <a:cubicBezTo>
                    <a:pt x="98" y="0"/>
                    <a:pt x="49" y="13"/>
                    <a:pt x="25" y="53"/>
                  </a:cubicBezTo>
                  <a:cubicBezTo>
                    <a:pt x="0" y="93"/>
                    <a:pt x="9" y="143"/>
                    <a:pt x="45" y="165"/>
                  </a:cubicBezTo>
                  <a:cubicBezTo>
                    <a:pt x="70" y="180"/>
                    <a:pt x="91" y="175"/>
                    <a:pt x="117" y="167"/>
                  </a:cubicBezTo>
                  <a:lnTo>
                    <a:pt x="89" y="130"/>
                  </a:lnTo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Times New Roman" pitchFamily="18" charset="0"/>
                <a:ea typeface="+mn-ea"/>
              </a:endParaRPr>
            </a:p>
          </p:txBody>
        </p:sp>
      </p:grpSp>
      <p:sp>
        <p:nvSpPr>
          <p:cNvPr id="1077" name="Freeform 53"/>
          <p:cNvSpPr>
            <a:spLocks/>
          </p:cNvSpPr>
          <p:nvPr/>
        </p:nvSpPr>
        <p:spPr bwMode="auto">
          <a:xfrm>
            <a:off x="8199438" y="5986463"/>
            <a:ext cx="952500" cy="446087"/>
          </a:xfrm>
          <a:custGeom>
            <a:avLst/>
            <a:gdLst/>
            <a:ahLst/>
            <a:cxnLst>
              <a:cxn ang="0">
                <a:pos x="552" y="263"/>
              </a:cxn>
              <a:cxn ang="0">
                <a:pos x="0" y="136"/>
              </a:cxn>
              <a:cxn ang="0">
                <a:pos x="600" y="263"/>
              </a:cxn>
              <a:cxn ang="0">
                <a:pos x="552" y="263"/>
              </a:cxn>
            </a:cxnLst>
            <a:rect l="0" t="0" r="r" b="b"/>
            <a:pathLst>
              <a:path w="600" h="263">
                <a:moveTo>
                  <a:pt x="552" y="263"/>
                </a:moveTo>
                <a:cubicBezTo>
                  <a:pt x="397" y="38"/>
                  <a:pt x="163" y="33"/>
                  <a:pt x="0" y="136"/>
                </a:cubicBezTo>
                <a:cubicBezTo>
                  <a:pt x="125" y="24"/>
                  <a:pt x="383" y="0"/>
                  <a:pt x="600" y="263"/>
                </a:cubicBezTo>
                <a:cubicBezTo>
                  <a:pt x="553" y="263"/>
                  <a:pt x="552" y="263"/>
                  <a:pt x="552" y="263"/>
                </a:cubicBezTo>
              </a:path>
            </a:pathLst>
          </a:custGeom>
          <a:gradFill rotWithShape="0">
            <a:gsLst>
              <a:gs pos="0">
                <a:srgbClr val="3939FF"/>
              </a:gs>
              <a:gs pos="100000">
                <a:srgbClr val="00007A"/>
              </a:gs>
            </a:gsLst>
            <a:lin ang="27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latin typeface="Times New Roman" pitchFamily="18" charset="0"/>
              <a:ea typeface="+mn-ea"/>
            </a:endParaRPr>
          </a:p>
        </p:txBody>
      </p:sp>
      <p:pic>
        <p:nvPicPr>
          <p:cNvPr id="1031" name="Picture 6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800" y="152400"/>
            <a:ext cx="923925" cy="944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86" name="Rectangle 62"/>
          <p:cNvSpPr>
            <a:spLocks noChangeArrowheads="1"/>
          </p:cNvSpPr>
          <p:nvPr/>
        </p:nvSpPr>
        <p:spPr bwMode="auto">
          <a:xfrm>
            <a:off x="228600" y="6400800"/>
            <a:ext cx="422275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fld id="{B8F2EC76-2D08-4846-B9F2-AE093D721E6B}" type="slidenum">
              <a:rPr lang="en-US" sz="1600" b="0">
                <a:solidFill>
                  <a:schemeClr val="bg1"/>
                </a:solidFill>
              </a:rPr>
              <a:pPr/>
              <a:t>‹#›</a:t>
            </a:fld>
            <a:endParaRPr lang="en-US" sz="1600" b="0">
              <a:solidFill>
                <a:schemeClr val="bg1"/>
              </a:solidFill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3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xmlns:p14="http://schemas.microsoft.com/office/powerpoint/2010/main">
    <p:dissolve/>
  </p:transition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ＭＳ Ｐゴシック" charset="0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0"/>
        </a:defRPr>
      </a:lvl5pPr>
      <a:lvl6pPr marL="4572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465138" indent="-465138" algn="l" rtl="0" eaLnBrk="0" fontAlgn="base" hangingPunct="0">
        <a:spcBef>
          <a:spcPct val="20000"/>
        </a:spcBef>
        <a:spcAft>
          <a:spcPct val="20000"/>
        </a:spcAft>
        <a:buClr>
          <a:schemeClr val="tx2"/>
        </a:buClr>
        <a:buSzPct val="95000"/>
        <a:buFont typeface="Wingdings" charset="0"/>
        <a:buChar char="n"/>
        <a:defRPr sz="3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0"/>
          <a:cs typeface="+mn-cs"/>
        </a:defRPr>
      </a:lvl1pPr>
      <a:lvl2pPr marL="976313" indent="-396875" algn="l" rtl="0" eaLnBrk="0" fontAlgn="base" hangingPunct="0">
        <a:spcBef>
          <a:spcPct val="20000"/>
        </a:spcBef>
        <a:spcAft>
          <a:spcPct val="20000"/>
        </a:spcAft>
        <a:buClr>
          <a:schemeClr val="tx2"/>
        </a:buClr>
        <a:buSzPct val="95000"/>
        <a:buChar char="–"/>
        <a:defRPr sz="28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0"/>
        </a:defRPr>
      </a:lvl2pPr>
      <a:lvl3pPr marL="1439863" indent="-349250" algn="l" rtl="0" eaLnBrk="0" fontAlgn="base" hangingPunct="0">
        <a:spcBef>
          <a:spcPct val="20000"/>
        </a:spcBef>
        <a:spcAft>
          <a:spcPct val="20000"/>
        </a:spcAft>
        <a:buClr>
          <a:schemeClr val="tx2"/>
        </a:buClr>
        <a:buSzPct val="95000"/>
        <a:buFont typeface="Wingdings" charset="0"/>
        <a:buChar char="n"/>
        <a:defRPr sz="24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0"/>
        </a:defRPr>
      </a:lvl3pPr>
      <a:lvl4pPr marL="1782763" indent="-228600" algn="l" rtl="0" eaLnBrk="0" fontAlgn="base" hangingPunct="0">
        <a:spcBef>
          <a:spcPct val="20000"/>
        </a:spcBef>
        <a:spcAft>
          <a:spcPct val="20000"/>
        </a:spcAft>
        <a:buClr>
          <a:schemeClr val="tx2"/>
        </a:buClr>
        <a:buSzPct val="65000"/>
        <a:buFont typeface="Arial" charset="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0"/>
        </a:defRPr>
      </a:lvl4pPr>
      <a:lvl5pPr marL="2125663" indent="-228600" algn="l" rtl="0" eaLnBrk="0" fontAlgn="base" hangingPunct="0">
        <a:spcBef>
          <a:spcPct val="20000"/>
        </a:spcBef>
        <a:spcAft>
          <a:spcPct val="20000"/>
        </a:spcAft>
        <a:buClr>
          <a:schemeClr val="tx2"/>
        </a:buClr>
        <a:buSzPct val="100000"/>
        <a:buFont typeface="Wingdings" charset="0"/>
        <a:buChar char="§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0"/>
        </a:defRPr>
      </a:lvl5pPr>
      <a:lvl6pPr marL="2582863" indent="-228600" algn="l" rtl="0" eaLnBrk="0" fontAlgn="base" hangingPunct="0">
        <a:spcBef>
          <a:spcPct val="20000"/>
        </a:spcBef>
        <a:spcAft>
          <a:spcPct val="20000"/>
        </a:spcAft>
        <a:buClr>
          <a:schemeClr val="tx2"/>
        </a:buClr>
        <a:buSzPct val="100000"/>
        <a:buFont typeface="Wingdings" pitchFamily="2" charset="2"/>
        <a:buChar char="§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3040063" indent="-228600" algn="l" rtl="0" eaLnBrk="0" fontAlgn="base" hangingPunct="0">
        <a:spcBef>
          <a:spcPct val="20000"/>
        </a:spcBef>
        <a:spcAft>
          <a:spcPct val="20000"/>
        </a:spcAft>
        <a:buClr>
          <a:schemeClr val="tx2"/>
        </a:buClr>
        <a:buSzPct val="100000"/>
        <a:buFont typeface="Wingdings" pitchFamily="2" charset="2"/>
        <a:buChar char="§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97263" indent="-228600" algn="l" rtl="0" eaLnBrk="0" fontAlgn="base" hangingPunct="0">
        <a:spcBef>
          <a:spcPct val="20000"/>
        </a:spcBef>
        <a:spcAft>
          <a:spcPct val="20000"/>
        </a:spcAft>
        <a:buClr>
          <a:schemeClr val="tx2"/>
        </a:buClr>
        <a:buSzPct val="100000"/>
        <a:buFont typeface="Wingdings" pitchFamily="2" charset="2"/>
        <a:buChar char="§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954463" indent="-228600" algn="l" rtl="0" eaLnBrk="0" fontAlgn="base" hangingPunct="0">
        <a:spcBef>
          <a:spcPct val="20000"/>
        </a:spcBef>
        <a:spcAft>
          <a:spcPct val="20000"/>
        </a:spcAft>
        <a:buClr>
          <a:schemeClr val="tx2"/>
        </a:buClr>
        <a:buSzPct val="100000"/>
        <a:buFont typeface="Wingdings" pitchFamily="2" charset="2"/>
        <a:buChar char="§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2724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600" dirty="0">
                <a:latin typeface="Arial" charset="0"/>
              </a:rPr>
              <a:t>AHRQ</a:t>
            </a:r>
            <a:r>
              <a:rPr lang="ja-JP" altLang="en-US" sz="3600" dirty="0">
                <a:latin typeface="Arial" charset="0"/>
              </a:rPr>
              <a:t>’</a:t>
            </a:r>
            <a:r>
              <a:rPr lang="en-US" sz="3600" dirty="0">
                <a:latin typeface="Arial" charset="0"/>
              </a:rPr>
              <a:t>s</a:t>
            </a:r>
            <a:br>
              <a:rPr lang="en-US" sz="3600" dirty="0">
                <a:latin typeface="Arial" charset="0"/>
              </a:rPr>
            </a:br>
            <a:r>
              <a:rPr lang="en-US" sz="3600" dirty="0">
                <a:latin typeface="Arial" charset="0"/>
              </a:rPr>
              <a:t>Patient Safety and Medical</a:t>
            </a:r>
            <a:br>
              <a:rPr lang="en-US" sz="3600" dirty="0">
                <a:latin typeface="Arial" charset="0"/>
              </a:rPr>
            </a:br>
            <a:r>
              <a:rPr lang="en-US" sz="3600" dirty="0">
                <a:latin typeface="Arial" charset="0"/>
              </a:rPr>
              <a:t>Liability Initiative</a:t>
            </a:r>
          </a:p>
        </p:txBody>
      </p:sp>
      <p:sp>
        <p:nvSpPr>
          <p:cNvPr id="1182729" name="Rectangle 9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lnSpc>
                <a:spcPct val="70000"/>
              </a:lnSpc>
              <a:spcBef>
                <a:spcPct val="30000"/>
              </a:spcBef>
              <a:defRPr/>
            </a:pPr>
            <a:r>
              <a:rPr lang="en-US" sz="3200" dirty="0" smtClean="0">
                <a:ea typeface="+mn-ea"/>
              </a:rPr>
              <a:t>James B. Battles, Ph.D.</a:t>
            </a:r>
          </a:p>
          <a:p>
            <a:pPr>
              <a:lnSpc>
                <a:spcPct val="70000"/>
              </a:lnSpc>
              <a:defRPr/>
            </a:pPr>
            <a:r>
              <a:rPr lang="en-US" sz="2500" dirty="0" smtClean="0">
                <a:ea typeface="+mn-ea"/>
              </a:rPr>
              <a:t>Agency for Healthcare Research and Quality</a:t>
            </a:r>
          </a:p>
          <a:p>
            <a:pPr>
              <a:lnSpc>
                <a:spcPct val="70000"/>
              </a:lnSpc>
              <a:defRPr/>
            </a:pPr>
            <a:r>
              <a:rPr lang="en-US" sz="2500" dirty="0" smtClean="0">
                <a:ea typeface="+mn-ea"/>
              </a:rPr>
              <a:t>Center for Quality Improvement and Patient Safety</a:t>
            </a:r>
          </a:p>
          <a:p>
            <a:pPr>
              <a:defRPr/>
            </a:pPr>
            <a:endParaRPr lang="en-US" dirty="0" smtClean="0">
              <a:ea typeface="+mn-ea"/>
            </a:endParaRPr>
          </a:p>
        </p:txBody>
      </p:sp>
    </p:spTree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5010" name="Rectangle 2"/>
          <p:cNvSpPr>
            <a:spLocks noGrp="1" noChangeArrowheads="1"/>
          </p:cNvSpPr>
          <p:nvPr>
            <p:ph type="title"/>
          </p:nvPr>
        </p:nvSpPr>
        <p:spPr>
          <a:xfrm>
            <a:off x="1244600" y="533400"/>
            <a:ext cx="7788275" cy="1143000"/>
          </a:xfrm>
        </p:spPr>
        <p:txBody>
          <a:bodyPr/>
          <a:lstStyle/>
          <a:p>
            <a:r>
              <a:rPr lang="en-US" sz="3600" dirty="0">
                <a:latin typeface="Arial" charset="0"/>
              </a:rPr>
              <a:t>Evaluation Contract </a:t>
            </a:r>
            <a:br>
              <a:rPr lang="en-US" sz="3600" dirty="0">
                <a:latin typeface="Arial" charset="0"/>
              </a:rPr>
            </a:br>
            <a:endParaRPr lang="en-US" sz="3600" dirty="0">
              <a:latin typeface="Arial" charset="0"/>
            </a:endParaRPr>
          </a:p>
        </p:txBody>
      </p:sp>
      <p:sp>
        <p:nvSpPr>
          <p:cNvPr id="1195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Char char="n"/>
              <a:defRPr/>
            </a:pPr>
            <a:r>
              <a:rPr lang="en-US" sz="2400" smtClean="0">
                <a:ea typeface="+mn-ea"/>
              </a:rPr>
              <a:t>An independent program evaluation across all patient safety and medical liability grants</a:t>
            </a:r>
          </a:p>
          <a:p>
            <a:pPr>
              <a:buFont typeface="Wingdings" pitchFamily="2" charset="2"/>
              <a:buChar char="n"/>
              <a:defRPr/>
            </a:pPr>
            <a:r>
              <a:rPr lang="en-US" sz="2400" smtClean="0">
                <a:ea typeface="+mn-ea"/>
              </a:rPr>
              <a:t>Awarded to JBA/RAND</a:t>
            </a:r>
          </a:p>
          <a:p>
            <a:pPr>
              <a:buFont typeface="Wingdings" pitchFamily="2" charset="2"/>
              <a:buChar char="n"/>
              <a:defRPr/>
            </a:pPr>
            <a:r>
              <a:rPr lang="en-US" sz="2400" smtClean="0">
                <a:ea typeface="+mn-ea"/>
              </a:rPr>
              <a:t>$2 million dollars/5 years</a:t>
            </a:r>
          </a:p>
          <a:p>
            <a:pPr>
              <a:buFont typeface="Wingdings" pitchFamily="2" charset="2"/>
              <a:buChar char="n"/>
              <a:defRPr/>
            </a:pPr>
            <a:r>
              <a:rPr lang="en-US" sz="2400" smtClean="0">
                <a:ea typeface="+mn-ea"/>
              </a:rPr>
              <a:t>Assess the impact of the projects and activities </a:t>
            </a:r>
          </a:p>
          <a:p>
            <a:pPr>
              <a:buFont typeface="Wingdings" pitchFamily="2" charset="2"/>
              <a:buChar char="n"/>
              <a:defRPr/>
            </a:pPr>
            <a:r>
              <a:rPr lang="en-US" sz="2400" smtClean="0">
                <a:ea typeface="+mn-ea"/>
              </a:rPr>
              <a:t>Measure and document how well the projects have contributed to addressing the patient safety and medical liability concern</a:t>
            </a:r>
          </a:p>
          <a:p>
            <a:pPr>
              <a:buFont typeface="Wingdings" pitchFamily="2" charset="2"/>
              <a:buChar char="n"/>
              <a:defRPr/>
            </a:pPr>
            <a:endParaRPr lang="en-US" sz="2400" smtClean="0">
              <a:ea typeface="+mn-ea"/>
            </a:endParaRPr>
          </a:p>
        </p:txBody>
      </p:sp>
    </p:spTree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6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latin typeface="Arial" charset="0"/>
              </a:rPr>
              <a:t>Current Program Announcement</a:t>
            </a:r>
          </a:p>
        </p:txBody>
      </p:sp>
      <p:sp>
        <p:nvSpPr>
          <p:cNvPr id="1216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524000"/>
            <a:ext cx="8651875" cy="449580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Char char="n"/>
              <a:defRPr/>
            </a:pPr>
            <a:r>
              <a:rPr lang="en-US" sz="2400" smtClean="0">
                <a:ea typeface="+mn-ea"/>
              </a:rPr>
              <a:t>AHRQ issued two program announcements (demonstration/planning) that will enable AHRQ to receive grant applications now and make grant awards, contingent on available funding resources (November 2010) </a:t>
            </a:r>
          </a:p>
          <a:p>
            <a:pPr>
              <a:lnSpc>
                <a:spcPct val="80000"/>
              </a:lnSpc>
              <a:buFont typeface="Wingdings" pitchFamily="2" charset="2"/>
              <a:buChar char="n"/>
              <a:defRPr/>
            </a:pPr>
            <a:r>
              <a:rPr lang="en-US" sz="2400" smtClean="0">
                <a:ea typeface="+mn-ea"/>
              </a:rPr>
              <a:t>Similar to previous funding announcement  </a:t>
            </a:r>
          </a:p>
          <a:p>
            <a:pPr lvl="1">
              <a:lnSpc>
                <a:spcPct val="80000"/>
              </a:lnSpc>
              <a:defRPr/>
            </a:pPr>
            <a:r>
              <a:rPr lang="en-US" sz="2400" smtClean="0"/>
              <a:t>Eligibility was expanded beyond health systems and States to include non-profit organizations; </a:t>
            </a:r>
          </a:p>
          <a:p>
            <a:pPr lvl="1">
              <a:lnSpc>
                <a:spcPct val="80000"/>
              </a:lnSpc>
              <a:defRPr/>
            </a:pPr>
            <a:r>
              <a:rPr lang="en-US" sz="2400" smtClean="0"/>
              <a:t>Consortiums (States, health systems and risk management organizations)</a:t>
            </a:r>
          </a:p>
          <a:p>
            <a:pPr lvl="1">
              <a:lnSpc>
                <a:spcPct val="80000"/>
              </a:lnSpc>
              <a:defRPr/>
            </a:pPr>
            <a:r>
              <a:rPr lang="en-US" sz="2400" smtClean="0"/>
              <a:t>Next submission due date is May 25, 2011</a:t>
            </a:r>
          </a:p>
          <a:p>
            <a:pPr>
              <a:lnSpc>
                <a:spcPct val="80000"/>
              </a:lnSpc>
              <a:buFont typeface="Wingdings" pitchFamily="2" charset="2"/>
              <a:buChar char="n"/>
              <a:defRPr/>
            </a:pPr>
            <a:endParaRPr lang="en-US" sz="2400" smtClean="0">
              <a:ea typeface="+mn-ea"/>
            </a:endParaRPr>
          </a:p>
        </p:txBody>
      </p:sp>
    </p:spTree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</a:rPr>
              <a:t>Featured Projects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19200"/>
            <a:ext cx="9220200" cy="5486400"/>
          </a:xfrm>
        </p:spPr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en-US" sz="3600" b="1" dirty="0" smtClean="0">
                <a:ea typeface="+mn-ea"/>
              </a:rPr>
              <a:t>Demonstration Grants</a:t>
            </a:r>
          </a:p>
          <a:p>
            <a:pPr>
              <a:buFont typeface="Wingdings" pitchFamily="2" charset="2"/>
              <a:buChar char="n"/>
              <a:defRPr/>
            </a:pPr>
            <a:r>
              <a:rPr lang="en-US" sz="2800" b="1" dirty="0" smtClean="0">
                <a:ea typeface="+mn-ea"/>
              </a:rPr>
              <a:t>Judy </a:t>
            </a:r>
            <a:r>
              <a:rPr lang="en-US" sz="2800" b="1" dirty="0" err="1" smtClean="0">
                <a:ea typeface="+mn-ea"/>
              </a:rPr>
              <a:t>Kluger</a:t>
            </a:r>
            <a:r>
              <a:rPr lang="en-US" sz="2800" b="1" dirty="0" smtClean="0">
                <a:ea typeface="+mn-ea"/>
              </a:rPr>
              <a:t>, J.D.</a:t>
            </a:r>
          </a:p>
          <a:p>
            <a:pPr>
              <a:buFont typeface="Wingdings" pitchFamily="2" charset="2"/>
              <a:buNone/>
              <a:defRPr/>
            </a:pPr>
            <a:r>
              <a:rPr lang="en-US" sz="2800" b="1" dirty="0" smtClean="0">
                <a:ea typeface="+mn-ea"/>
              </a:rPr>
              <a:t> New York State Unified Court System, New York, NY</a:t>
            </a:r>
          </a:p>
          <a:p>
            <a:pPr>
              <a:buFont typeface="Wingdings" pitchFamily="2" charset="2"/>
              <a:buChar char="n"/>
              <a:defRPr/>
            </a:pPr>
            <a:r>
              <a:rPr lang="en-US" sz="2800" b="1" dirty="0" smtClean="0">
                <a:ea typeface="+mn-ea"/>
              </a:rPr>
              <a:t> Ann </a:t>
            </a:r>
            <a:r>
              <a:rPr lang="en-US" sz="2800" b="1" dirty="0" err="1" smtClean="0">
                <a:ea typeface="+mn-ea"/>
              </a:rPr>
              <a:t>Hendrich</a:t>
            </a:r>
            <a:r>
              <a:rPr lang="en-US" sz="2800" b="1" dirty="0" smtClean="0">
                <a:ea typeface="+mn-ea"/>
              </a:rPr>
              <a:t>, M.S., R.N., F.A.A.N. Ascension Health System, St. Louis, MO</a:t>
            </a:r>
          </a:p>
          <a:p>
            <a:pPr>
              <a:buFont typeface="Wingdings" pitchFamily="2" charset="2"/>
              <a:buNone/>
              <a:defRPr/>
            </a:pPr>
            <a:r>
              <a:rPr lang="en-US" sz="3600" b="1" dirty="0" smtClean="0">
                <a:ea typeface="+mn-ea"/>
              </a:rPr>
              <a:t>Planning Grants</a:t>
            </a:r>
          </a:p>
          <a:p>
            <a:pPr>
              <a:buFont typeface="Wingdings" pitchFamily="2" charset="2"/>
              <a:buChar char="n"/>
              <a:defRPr/>
            </a:pPr>
            <a:r>
              <a:rPr lang="en-US" sz="2800" b="1" dirty="0" smtClean="0">
                <a:ea typeface="+mn-ea"/>
              </a:rPr>
              <a:t>Kenneth Sands, M.D., M.P.H. </a:t>
            </a:r>
          </a:p>
          <a:p>
            <a:pPr>
              <a:buFont typeface="Wingdings" pitchFamily="2" charset="2"/>
              <a:buNone/>
              <a:defRPr/>
            </a:pPr>
            <a:r>
              <a:rPr lang="en-US" sz="2800" b="1" dirty="0" smtClean="0">
                <a:ea typeface="+mn-ea"/>
              </a:rPr>
              <a:t>Beth Israel Deaconess Medical Center, Boston, MA</a:t>
            </a:r>
          </a:p>
          <a:p>
            <a:pPr>
              <a:buFont typeface="Wingdings" pitchFamily="2" charset="2"/>
              <a:buChar char="n"/>
              <a:defRPr/>
            </a:pPr>
            <a:endParaRPr lang="en-US" dirty="0" smtClean="0">
              <a:ea typeface="+mn-ea"/>
            </a:endParaRPr>
          </a:p>
        </p:txBody>
      </p:sp>
    </p:spTree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Microphon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3581400"/>
            <a:ext cx="2819400" cy="256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0797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</a:rPr>
              <a:t>Hold Your Questions?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3200" dirty="0"/>
              <a:t>We will take questions at the end of the three presentations</a:t>
            </a:r>
          </a:p>
          <a:p>
            <a:pPr marL="0" indent="0" algn="ctr">
              <a:buNone/>
            </a:pP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0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</a:rPr>
              <a:t>Presidential Action </a:t>
            </a:r>
          </a:p>
        </p:txBody>
      </p:sp>
      <p:sp>
        <p:nvSpPr>
          <p:cNvPr id="1220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306763" y="1676400"/>
            <a:ext cx="5973762" cy="289560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Char char="n"/>
              <a:defRPr/>
            </a:pPr>
            <a:r>
              <a:rPr lang="en-US" sz="2100" smtClean="0">
                <a:solidFill>
                  <a:schemeClr val="tx1"/>
                </a:solidFill>
                <a:effectLst/>
                <a:ea typeface="+mn-ea"/>
              </a:rPr>
              <a:t>On September 9, 2009, President Obama addressed a joint session of Congress to announce his proposals for health insurance reform. One component of such a plan includes investing in new ways to manage medical liability claims. The President stated:</a:t>
            </a:r>
          </a:p>
          <a:p>
            <a:pPr>
              <a:lnSpc>
                <a:spcPct val="80000"/>
              </a:lnSpc>
              <a:buFont typeface="Wingdings" pitchFamily="2" charset="2"/>
              <a:buChar char="n"/>
              <a:defRPr/>
            </a:pPr>
            <a:r>
              <a:rPr lang="en-US" sz="2100" b="1" i="1" smtClean="0">
                <a:solidFill>
                  <a:schemeClr val="tx2"/>
                </a:solidFill>
                <a:ea typeface="+mn-ea"/>
              </a:rPr>
              <a:t>So I'm proposing that we move forward on a range of ideas about how to put patient safety first and let doctors focus on practicing medicine. </a:t>
            </a:r>
          </a:p>
          <a:p>
            <a:pPr>
              <a:lnSpc>
                <a:spcPct val="80000"/>
              </a:lnSpc>
              <a:buFont typeface="Wingdings" pitchFamily="2" charset="2"/>
              <a:buChar char="n"/>
              <a:defRPr/>
            </a:pPr>
            <a:r>
              <a:rPr lang="en-US" sz="2100" b="1" i="1" smtClean="0">
                <a:solidFill>
                  <a:schemeClr val="tx2"/>
                </a:solidFill>
                <a:ea typeface="+mn-ea"/>
              </a:rPr>
              <a:t>I think it's a good idea, and I'm directing my Secretary of Health and Human Services to move forward on this initiative today.</a:t>
            </a:r>
          </a:p>
          <a:p>
            <a:pPr>
              <a:lnSpc>
                <a:spcPct val="80000"/>
              </a:lnSpc>
              <a:buFont typeface="Wingdings" pitchFamily="2" charset="2"/>
              <a:buChar char="n"/>
              <a:defRPr/>
            </a:pPr>
            <a:endParaRPr lang="en-US" sz="2100" smtClean="0">
              <a:ea typeface="+mn-ea"/>
            </a:endParaRPr>
          </a:p>
        </p:txBody>
      </p:sp>
      <p:pic>
        <p:nvPicPr>
          <p:cNvPr id="4100" name="Picture 4" descr="President+Addresses+Joint+Session+Congress+fkCpgpMnENQ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675" y="1676400"/>
            <a:ext cx="329565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5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latin typeface="Arial" charset="0"/>
              </a:rPr>
              <a:t>Goals</a:t>
            </a:r>
          </a:p>
        </p:txBody>
      </p:sp>
      <p:sp>
        <p:nvSpPr>
          <p:cNvPr id="1185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>
                <a:latin typeface="Arial" charset="0"/>
              </a:rPr>
              <a:t>Put patient safety first and work to reduce preventable injuries</a:t>
            </a:r>
          </a:p>
          <a:p>
            <a:pPr>
              <a:lnSpc>
                <a:spcPct val="90000"/>
              </a:lnSpc>
            </a:pPr>
            <a:r>
              <a:rPr lang="en-US" sz="2400">
                <a:latin typeface="Arial" charset="0"/>
              </a:rPr>
              <a:t>Foster better communication between doctors and their patients</a:t>
            </a:r>
          </a:p>
          <a:p>
            <a:pPr>
              <a:lnSpc>
                <a:spcPct val="90000"/>
              </a:lnSpc>
            </a:pPr>
            <a:r>
              <a:rPr lang="en-US" sz="2400">
                <a:latin typeface="Arial" charset="0"/>
              </a:rPr>
              <a:t>Ensure that patients are compensated in a fair and timely manner for medical injuries, while also reducing the incidence of frivolous lawsuits</a:t>
            </a:r>
          </a:p>
          <a:p>
            <a:pPr>
              <a:lnSpc>
                <a:spcPct val="90000"/>
              </a:lnSpc>
            </a:pPr>
            <a:r>
              <a:rPr lang="en-US" sz="2400">
                <a:latin typeface="Arial" charset="0"/>
              </a:rPr>
              <a:t>Reduce liability premiums</a:t>
            </a:r>
          </a:p>
        </p:txBody>
      </p:sp>
    </p:spTree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1154" name="Rectangle 2"/>
          <p:cNvSpPr>
            <a:spLocks noGrp="1" noChangeArrowheads="1"/>
          </p:cNvSpPr>
          <p:nvPr>
            <p:ph type="title"/>
          </p:nvPr>
        </p:nvSpPr>
        <p:spPr>
          <a:xfrm>
            <a:off x="1244600" y="152400"/>
            <a:ext cx="7788275" cy="2667000"/>
          </a:xfrm>
        </p:spPr>
        <p:txBody>
          <a:bodyPr/>
          <a:lstStyle/>
          <a:p>
            <a:r>
              <a:rPr lang="en-US" sz="3600" dirty="0">
                <a:latin typeface="Arial" charset="0"/>
              </a:rPr>
              <a:t>Components of the Patient Safety and Medical Liability Initiative</a:t>
            </a:r>
            <a:br>
              <a:rPr lang="en-US" sz="3600" dirty="0">
                <a:latin typeface="Arial" charset="0"/>
              </a:rPr>
            </a:br>
            <a:r>
              <a:rPr lang="en-US" sz="3600" dirty="0">
                <a:latin typeface="Arial" charset="0"/>
              </a:rPr>
              <a:t/>
            </a:r>
            <a:br>
              <a:rPr lang="en-US" sz="3600" dirty="0">
                <a:latin typeface="Arial" charset="0"/>
              </a:rPr>
            </a:br>
            <a:r>
              <a:rPr lang="en-US" sz="3600" dirty="0">
                <a:latin typeface="Arial" charset="0"/>
              </a:rPr>
              <a:t/>
            </a:r>
            <a:br>
              <a:rPr lang="en-US" sz="3600" dirty="0">
                <a:latin typeface="Arial" charset="0"/>
              </a:rPr>
            </a:br>
            <a:endParaRPr lang="en-US" sz="3600" dirty="0">
              <a:latin typeface="Arial" charset="0"/>
            </a:endParaRPr>
          </a:p>
        </p:txBody>
      </p:sp>
      <p:sp>
        <p:nvSpPr>
          <p:cNvPr id="1201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Char char="n"/>
              <a:defRPr/>
            </a:pPr>
            <a:r>
              <a:rPr lang="en-US" sz="2400" smtClean="0">
                <a:ea typeface="+mn-ea"/>
              </a:rPr>
              <a:t>Review of what works </a:t>
            </a:r>
          </a:p>
          <a:p>
            <a:pPr>
              <a:buFont typeface="Wingdings" pitchFamily="2" charset="2"/>
              <a:buChar char="n"/>
              <a:defRPr/>
            </a:pPr>
            <a:r>
              <a:rPr lang="en-US" sz="2400" smtClean="0">
                <a:ea typeface="+mn-ea"/>
              </a:rPr>
              <a:t>Grants awarded (June 2010)</a:t>
            </a:r>
          </a:p>
          <a:p>
            <a:pPr lvl="1">
              <a:defRPr/>
            </a:pPr>
            <a:r>
              <a:rPr lang="en-US" sz="2400" smtClean="0"/>
              <a:t>Demonstration</a:t>
            </a:r>
          </a:p>
          <a:p>
            <a:pPr lvl="1">
              <a:defRPr/>
            </a:pPr>
            <a:r>
              <a:rPr lang="en-US" sz="2400" smtClean="0"/>
              <a:t>Planning</a:t>
            </a:r>
          </a:p>
          <a:p>
            <a:pPr>
              <a:buFont typeface="Wingdings" pitchFamily="2" charset="2"/>
              <a:buChar char="n"/>
              <a:defRPr/>
            </a:pPr>
            <a:r>
              <a:rPr lang="en-US" sz="2400" smtClean="0">
                <a:ea typeface="+mn-ea"/>
              </a:rPr>
              <a:t>Evaluation contract</a:t>
            </a:r>
          </a:p>
          <a:p>
            <a:pPr>
              <a:buFont typeface="Wingdings" pitchFamily="2" charset="2"/>
              <a:buChar char="n"/>
              <a:defRPr/>
            </a:pPr>
            <a:r>
              <a:rPr lang="en-US" sz="2400" smtClean="0">
                <a:ea typeface="+mn-ea"/>
              </a:rPr>
              <a:t>Open funding announcements (November 2010)</a:t>
            </a:r>
          </a:p>
          <a:p>
            <a:pPr>
              <a:buFont typeface="Wingdings" pitchFamily="2" charset="2"/>
              <a:buChar char="n"/>
              <a:defRPr/>
            </a:pPr>
            <a:endParaRPr lang="en-US" sz="2400" smtClean="0">
              <a:ea typeface="+mn-ea"/>
            </a:endParaRPr>
          </a:p>
          <a:p>
            <a:pPr>
              <a:buFont typeface="Wingdings" pitchFamily="2" charset="2"/>
              <a:buNone/>
              <a:defRPr/>
            </a:pPr>
            <a:endParaRPr lang="en-US" smtClean="0">
              <a:ea typeface="+mn-ea"/>
            </a:endParaRPr>
          </a:p>
        </p:txBody>
      </p:sp>
    </p:spTree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0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latin typeface="Arial" charset="0"/>
              </a:rPr>
              <a:t>Review of What Works</a:t>
            </a:r>
          </a:p>
        </p:txBody>
      </p:sp>
      <p:sp>
        <p:nvSpPr>
          <p:cNvPr id="1190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524000"/>
            <a:ext cx="8499475" cy="4495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>
                <a:latin typeface="Arial" charset="0"/>
              </a:rPr>
              <a:t>Document published by AHRQ in December, 2009</a:t>
            </a:r>
          </a:p>
          <a:p>
            <a:pPr>
              <a:lnSpc>
                <a:spcPct val="80000"/>
              </a:lnSpc>
            </a:pPr>
            <a:r>
              <a:rPr lang="ja-JP" altLang="en-US" sz="2400">
                <a:latin typeface="Arial" charset="0"/>
              </a:rPr>
              <a:t>“</a:t>
            </a:r>
            <a:r>
              <a:rPr lang="en-US" sz="2400">
                <a:latin typeface="Arial" charset="0"/>
              </a:rPr>
              <a:t>Review of Reforms to Our Medical Liability System</a:t>
            </a:r>
            <a:r>
              <a:rPr lang="ja-JP" altLang="en-US" sz="2400">
                <a:latin typeface="Arial" charset="0"/>
              </a:rPr>
              <a:t>”</a:t>
            </a:r>
            <a:endParaRPr lang="en-US" sz="2400">
              <a:latin typeface="Arial" charset="0"/>
            </a:endParaRPr>
          </a:p>
          <a:p>
            <a:pPr>
              <a:lnSpc>
                <a:spcPct val="80000"/>
              </a:lnSpc>
            </a:pPr>
            <a:r>
              <a:rPr lang="en-US" sz="2400">
                <a:latin typeface="Arial" charset="0"/>
              </a:rPr>
              <a:t>Examined medical liability reforms </a:t>
            </a:r>
          </a:p>
          <a:p>
            <a:pPr lvl="1">
              <a:lnSpc>
                <a:spcPct val="80000"/>
              </a:lnSpc>
            </a:pPr>
            <a:r>
              <a:rPr lang="en-US" sz="2400">
                <a:latin typeface="Arial" charset="0"/>
              </a:rPr>
              <a:t>Full Disclosure/early offer programs</a:t>
            </a:r>
          </a:p>
          <a:p>
            <a:pPr lvl="1">
              <a:lnSpc>
                <a:spcPct val="80000"/>
              </a:lnSpc>
            </a:pPr>
            <a:r>
              <a:rPr lang="en-US" sz="2400">
                <a:latin typeface="Arial" charset="0"/>
              </a:rPr>
              <a:t>Certificate of merit programs</a:t>
            </a:r>
          </a:p>
          <a:p>
            <a:pPr lvl="1">
              <a:lnSpc>
                <a:spcPct val="80000"/>
              </a:lnSpc>
            </a:pPr>
            <a:r>
              <a:rPr lang="en-US" sz="2400">
                <a:latin typeface="Arial" charset="0"/>
              </a:rPr>
              <a:t>Caps on damage awards</a:t>
            </a:r>
          </a:p>
          <a:p>
            <a:pPr lvl="1">
              <a:lnSpc>
                <a:spcPct val="80000"/>
              </a:lnSpc>
            </a:pPr>
            <a:r>
              <a:rPr lang="en-US" sz="2400">
                <a:latin typeface="Arial" charset="0"/>
              </a:rPr>
              <a:t>Pre-trial screening panels</a:t>
            </a:r>
          </a:p>
          <a:p>
            <a:pPr lvl="1">
              <a:lnSpc>
                <a:spcPct val="80000"/>
              </a:lnSpc>
            </a:pPr>
            <a:r>
              <a:rPr lang="en-US" sz="2400">
                <a:latin typeface="Arial" charset="0"/>
              </a:rPr>
              <a:t>Health courts</a:t>
            </a:r>
          </a:p>
          <a:p>
            <a:pPr>
              <a:lnSpc>
                <a:spcPct val="80000"/>
              </a:lnSpc>
            </a:pPr>
            <a:r>
              <a:rPr lang="en-US" sz="2400">
                <a:latin typeface="Arial" charset="0"/>
              </a:rPr>
              <a:t>Studies conflict on impact of reforms on frequency or severity of claims</a:t>
            </a:r>
          </a:p>
          <a:p>
            <a:pPr>
              <a:lnSpc>
                <a:spcPct val="80000"/>
              </a:lnSpc>
            </a:pPr>
            <a:r>
              <a:rPr lang="en-US" sz="2400">
                <a:latin typeface="Arial" charset="0"/>
              </a:rPr>
              <a:t>Little evidence on impact of reforms on patient safety</a:t>
            </a:r>
          </a:p>
        </p:txBody>
      </p:sp>
    </p:spTree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9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latin typeface="Arial" charset="0"/>
              </a:rPr>
              <a:t>Stakeholder Input</a:t>
            </a:r>
          </a:p>
        </p:txBody>
      </p:sp>
      <p:sp>
        <p:nvSpPr>
          <p:cNvPr id="1219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>
                <a:latin typeface="Arial" charset="0"/>
              </a:rPr>
              <a:t>AHRQ reached out to a wide range of stakeholders representing different views about the extent and nature of the medical liability problem </a:t>
            </a:r>
          </a:p>
          <a:p>
            <a:pPr lvl="1">
              <a:lnSpc>
                <a:spcPct val="90000"/>
              </a:lnSpc>
            </a:pPr>
            <a:r>
              <a:rPr lang="en-US" sz="2300">
                <a:latin typeface="Arial" charset="0"/>
              </a:rPr>
              <a:t>health care providers, patients, academicians, insurers, and lawyers</a:t>
            </a:r>
          </a:p>
          <a:p>
            <a:pPr>
              <a:lnSpc>
                <a:spcPct val="90000"/>
              </a:lnSpc>
            </a:pPr>
            <a:r>
              <a:rPr lang="en-US" sz="2400">
                <a:latin typeface="Arial" charset="0"/>
              </a:rPr>
              <a:t>Outreach included an October 26, 2009 all-day public meeting </a:t>
            </a:r>
          </a:p>
          <a:p>
            <a:pPr>
              <a:lnSpc>
                <a:spcPct val="90000"/>
              </a:lnSpc>
            </a:pPr>
            <a:r>
              <a:rPr lang="en-US" sz="2400">
                <a:latin typeface="Arial" charset="0"/>
              </a:rPr>
              <a:t>Unanimous support for reforms that can measurably improve patient safety and help bring rationality and fairness to the medical liability system</a:t>
            </a:r>
          </a:p>
          <a:p>
            <a:pPr>
              <a:lnSpc>
                <a:spcPct val="90000"/>
              </a:lnSpc>
            </a:pPr>
            <a:r>
              <a:rPr lang="en-US" sz="2400">
                <a:latin typeface="Arial" charset="0"/>
              </a:rPr>
              <a:t>Stakeholder input informed the development of the demonstration and planning grants review criteria</a:t>
            </a:r>
          </a:p>
        </p:txBody>
      </p:sp>
    </p:spTree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1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latin typeface="Arial" charset="0"/>
              </a:rPr>
              <a:t> 2010 Grants</a:t>
            </a:r>
          </a:p>
        </p:txBody>
      </p:sp>
      <p:sp>
        <p:nvSpPr>
          <p:cNvPr id="1191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600200"/>
            <a:ext cx="8393113" cy="4572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>
                <a:latin typeface="Arial" charset="0"/>
              </a:rPr>
              <a:t>RFA published – October 20, 2009</a:t>
            </a:r>
          </a:p>
          <a:p>
            <a:pPr>
              <a:lnSpc>
                <a:spcPct val="90000"/>
              </a:lnSpc>
            </a:pPr>
            <a:r>
              <a:rPr lang="en-US" sz="2400">
                <a:latin typeface="Arial" charset="0"/>
              </a:rPr>
              <a:t>Awards announced – June 11, 2010 </a:t>
            </a:r>
          </a:p>
          <a:p>
            <a:pPr>
              <a:lnSpc>
                <a:spcPct val="90000"/>
              </a:lnSpc>
            </a:pPr>
            <a:r>
              <a:rPr lang="en-US" sz="2400">
                <a:latin typeface="Arial" charset="0"/>
              </a:rPr>
              <a:t>Address patient safety </a:t>
            </a:r>
            <a:r>
              <a:rPr lang="en-US" sz="2400" u="sng">
                <a:latin typeface="Arial" charset="0"/>
              </a:rPr>
              <a:t>and</a:t>
            </a:r>
            <a:r>
              <a:rPr lang="en-US" sz="2400">
                <a:latin typeface="Arial" charset="0"/>
              </a:rPr>
              <a:t> medical liability</a:t>
            </a:r>
          </a:p>
          <a:p>
            <a:pPr>
              <a:lnSpc>
                <a:spcPct val="90000"/>
              </a:lnSpc>
            </a:pPr>
            <a:r>
              <a:rPr lang="en-US" sz="2400">
                <a:latin typeface="Arial" charset="0"/>
              </a:rPr>
              <a:t>Four goals of the initiative (patient safety first, communication, compensation, reduce liability premiums)</a:t>
            </a:r>
          </a:p>
          <a:p>
            <a:pPr>
              <a:lnSpc>
                <a:spcPct val="90000"/>
              </a:lnSpc>
            </a:pPr>
            <a:r>
              <a:rPr lang="en-US" sz="2400">
                <a:latin typeface="Arial" charset="0"/>
              </a:rPr>
              <a:t>$23 million </a:t>
            </a:r>
          </a:p>
          <a:p>
            <a:pPr>
              <a:lnSpc>
                <a:spcPct val="90000"/>
              </a:lnSpc>
            </a:pPr>
            <a:r>
              <a:rPr lang="en-US" sz="2400">
                <a:latin typeface="Arial" charset="0"/>
              </a:rPr>
              <a:t>20 grants awarded (7 demonstration, 13 planning)</a:t>
            </a:r>
          </a:p>
          <a:p>
            <a:pPr>
              <a:lnSpc>
                <a:spcPct val="90000"/>
              </a:lnSpc>
            </a:pPr>
            <a:r>
              <a:rPr lang="en-US" sz="2400">
                <a:latin typeface="Arial" charset="0"/>
              </a:rPr>
              <a:t>Largest government investment </a:t>
            </a:r>
            <a:r>
              <a:rPr lang="en-US" sz="2400" u="sng">
                <a:latin typeface="Arial" charset="0"/>
              </a:rPr>
              <a:t>linking</a:t>
            </a:r>
            <a:r>
              <a:rPr lang="en-US" sz="2400">
                <a:latin typeface="Arial" charset="0"/>
              </a:rPr>
              <a:t> medical liability to quality </a:t>
            </a:r>
          </a:p>
          <a:p>
            <a:pPr>
              <a:lnSpc>
                <a:spcPct val="90000"/>
              </a:lnSpc>
            </a:pPr>
            <a:r>
              <a:rPr lang="en-US" sz="2400">
                <a:latin typeface="Arial" charset="0"/>
              </a:rPr>
              <a:t>Variety of models</a:t>
            </a:r>
          </a:p>
          <a:p>
            <a:pPr>
              <a:lnSpc>
                <a:spcPct val="90000"/>
              </a:lnSpc>
              <a:buFont typeface="Wingdings" charset="0"/>
              <a:buNone/>
            </a:pPr>
            <a:endParaRPr lang="en-US" sz="2400">
              <a:latin typeface="Arial" charset="0"/>
            </a:endParaRPr>
          </a:p>
          <a:p>
            <a:pPr>
              <a:lnSpc>
                <a:spcPct val="90000"/>
              </a:lnSpc>
            </a:pPr>
            <a:endParaRPr lang="en-US" sz="2100">
              <a:latin typeface="Arial" charset="0"/>
            </a:endParaRPr>
          </a:p>
        </p:txBody>
      </p:sp>
    </p:spTree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2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latin typeface="Arial" charset="0"/>
              </a:rPr>
              <a:t>Demonstration Grants</a:t>
            </a:r>
          </a:p>
        </p:txBody>
      </p:sp>
      <p:sp>
        <p:nvSpPr>
          <p:cNvPr id="1192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Char char="n"/>
              <a:defRPr/>
            </a:pPr>
            <a:r>
              <a:rPr lang="en-US" sz="2400" smtClean="0">
                <a:ea typeface="+mn-ea"/>
              </a:rPr>
              <a:t>States and/or health care systems </a:t>
            </a:r>
          </a:p>
          <a:p>
            <a:pPr>
              <a:buFont typeface="Wingdings" pitchFamily="2" charset="2"/>
              <a:buChar char="n"/>
              <a:defRPr/>
            </a:pPr>
            <a:r>
              <a:rPr lang="en-US" sz="2400" smtClean="0">
                <a:ea typeface="+mn-ea"/>
              </a:rPr>
              <a:t>3 year grants </a:t>
            </a:r>
          </a:p>
          <a:p>
            <a:pPr>
              <a:buFont typeface="Wingdings" pitchFamily="2" charset="2"/>
              <a:buChar char="n"/>
              <a:defRPr/>
            </a:pPr>
            <a:r>
              <a:rPr lang="en-US" sz="2400" smtClean="0">
                <a:ea typeface="+mn-ea"/>
              </a:rPr>
              <a:t>Up to $3 million/grant </a:t>
            </a:r>
          </a:p>
          <a:p>
            <a:pPr>
              <a:buFont typeface="Wingdings" pitchFamily="2" charset="2"/>
              <a:buChar char="n"/>
              <a:defRPr/>
            </a:pPr>
            <a:r>
              <a:rPr lang="en-US" sz="2400" smtClean="0">
                <a:ea typeface="+mn-ea"/>
              </a:rPr>
              <a:t>7 demonstration grants </a:t>
            </a:r>
          </a:p>
          <a:p>
            <a:pPr>
              <a:buFont typeface="Wingdings" pitchFamily="2" charset="2"/>
              <a:buChar char="n"/>
              <a:defRPr/>
            </a:pPr>
            <a:r>
              <a:rPr lang="en-US" sz="2400" smtClean="0">
                <a:ea typeface="+mn-ea"/>
              </a:rPr>
              <a:t>Total $19.7 million</a:t>
            </a:r>
          </a:p>
          <a:p>
            <a:pPr>
              <a:buFont typeface="Wingdings" pitchFamily="2" charset="2"/>
              <a:buNone/>
              <a:defRPr/>
            </a:pPr>
            <a:endParaRPr lang="en-US" sz="2400" smtClean="0">
              <a:ea typeface="+mn-ea"/>
            </a:endParaRPr>
          </a:p>
        </p:txBody>
      </p:sp>
    </p:spTree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4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latin typeface="Arial" charset="0"/>
              </a:rPr>
              <a:t>Planning Grants</a:t>
            </a:r>
          </a:p>
        </p:txBody>
      </p:sp>
      <p:sp>
        <p:nvSpPr>
          <p:cNvPr id="1204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Char char="n"/>
              <a:defRPr/>
            </a:pPr>
            <a:r>
              <a:rPr lang="en-US" sz="2400" smtClean="0">
                <a:ea typeface="+mn-ea"/>
              </a:rPr>
              <a:t>States and/or health care systems </a:t>
            </a:r>
          </a:p>
          <a:p>
            <a:pPr>
              <a:buFont typeface="Wingdings" pitchFamily="2" charset="2"/>
              <a:buChar char="n"/>
              <a:defRPr/>
            </a:pPr>
            <a:r>
              <a:rPr lang="en-US" sz="2400" smtClean="0">
                <a:ea typeface="+mn-ea"/>
              </a:rPr>
              <a:t>1 year grants</a:t>
            </a:r>
          </a:p>
          <a:p>
            <a:pPr>
              <a:buFont typeface="Wingdings" pitchFamily="2" charset="2"/>
              <a:buChar char="n"/>
              <a:defRPr/>
            </a:pPr>
            <a:r>
              <a:rPr lang="en-US" sz="2400" smtClean="0">
                <a:ea typeface="+mn-ea"/>
              </a:rPr>
              <a:t>Up to $300,000 </a:t>
            </a:r>
          </a:p>
          <a:p>
            <a:pPr>
              <a:buFont typeface="Wingdings" pitchFamily="2" charset="2"/>
              <a:buChar char="n"/>
              <a:defRPr/>
            </a:pPr>
            <a:r>
              <a:rPr lang="en-US" sz="2400" smtClean="0">
                <a:ea typeface="+mn-ea"/>
              </a:rPr>
              <a:t>13 grants awarded</a:t>
            </a:r>
          </a:p>
          <a:p>
            <a:pPr>
              <a:buFont typeface="Wingdings" pitchFamily="2" charset="2"/>
              <a:buChar char="n"/>
              <a:defRPr/>
            </a:pPr>
            <a:r>
              <a:rPr lang="en-US" sz="2400" smtClean="0">
                <a:ea typeface="+mn-ea"/>
              </a:rPr>
              <a:t>Total $3.5 million</a:t>
            </a:r>
          </a:p>
          <a:p>
            <a:pPr>
              <a:buFont typeface="Wingdings" pitchFamily="2" charset="2"/>
              <a:buNone/>
              <a:defRPr/>
            </a:pPr>
            <a:endParaRPr lang="en-US" sz="2400" smtClean="0">
              <a:ea typeface="+mn-ea"/>
            </a:endParaRPr>
          </a:p>
        </p:txBody>
      </p:sp>
    </p:spTree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">
      <a:dk1>
        <a:srgbClr val="00279F"/>
      </a:dk1>
      <a:lt1>
        <a:srgbClr val="FFFFFF"/>
      </a:lt1>
      <a:dk2>
        <a:srgbClr val="0000FF"/>
      </a:dk2>
      <a:lt2>
        <a:srgbClr val="FFFF00"/>
      </a:lt2>
      <a:accent1>
        <a:srgbClr val="8CF4EA"/>
      </a:accent1>
      <a:accent2>
        <a:srgbClr val="FF00FF"/>
      </a:accent2>
      <a:accent3>
        <a:srgbClr val="AAAAFF"/>
      </a:accent3>
      <a:accent4>
        <a:srgbClr val="DADADA"/>
      </a:accent4>
      <a:accent5>
        <a:srgbClr val="C5F8F3"/>
      </a:accent5>
      <a:accent6>
        <a:srgbClr val="E700E7"/>
      </a:accent6>
      <a:hlink>
        <a:srgbClr val="FAFD00"/>
      </a:hlink>
      <a:folHlink>
        <a:srgbClr val="51D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62850</TotalTime>
  <Pages>1</Pages>
  <Words>662</Words>
  <Application>Microsoft Macintosh PowerPoint</Application>
  <PresentationFormat>Custom</PresentationFormat>
  <Paragraphs>80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Times New Roman</vt:lpstr>
      <vt:lpstr>Arial</vt:lpstr>
      <vt:lpstr>Wingdings</vt:lpstr>
      <vt:lpstr>Default Design</vt:lpstr>
      <vt:lpstr>AHRQ’s Patient Safety and Medical Liability Initiative</vt:lpstr>
      <vt:lpstr>Presidential Action </vt:lpstr>
      <vt:lpstr>Goals</vt:lpstr>
      <vt:lpstr>Components of the Patient Safety and Medical Liability Initiative   </vt:lpstr>
      <vt:lpstr>Review of What Works</vt:lpstr>
      <vt:lpstr>Stakeholder Input</vt:lpstr>
      <vt:lpstr> 2010 Grants</vt:lpstr>
      <vt:lpstr>Demonstration Grants</vt:lpstr>
      <vt:lpstr>Planning Grants</vt:lpstr>
      <vt:lpstr>Evaluation Contract  </vt:lpstr>
      <vt:lpstr>Current Program Announcement</vt:lpstr>
      <vt:lpstr>Featured Projects</vt:lpstr>
      <vt:lpstr>Hold Your Questions?</vt:lpstr>
    </vt:vector>
  </TitlesOfParts>
  <Company>DHHS/AHRQ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Patient Safety Organizations</dc:title>
  <dc:subject/>
  <dc:creator>Munier</dc:creator>
  <cp:keywords/>
  <dc:description>Presented at the 2009 AHRQ Annual Conference 14Sep09.</dc:description>
  <cp:lastModifiedBy>Vanessa Graham</cp:lastModifiedBy>
  <cp:revision>912</cp:revision>
  <cp:lastPrinted>2003-01-21T20:19:23Z</cp:lastPrinted>
  <dcterms:created xsi:type="dcterms:W3CDTF">1998-03-10T09:05:00Z</dcterms:created>
  <dcterms:modified xsi:type="dcterms:W3CDTF">2011-10-18T23:54:47Z</dcterms:modified>
  <cp:category>CQuIPS</cp:category>
</cp:coreProperties>
</file>