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65" r:id="rId2"/>
  </p:sldMasterIdLst>
  <p:notesMasterIdLst>
    <p:notesMasterId r:id="rId35"/>
  </p:notesMasterIdLst>
  <p:handoutMasterIdLst>
    <p:handoutMasterId r:id="rId36"/>
  </p:handoutMasterIdLst>
  <p:sldIdLst>
    <p:sldId id="2747" r:id="rId3"/>
    <p:sldId id="2749" r:id="rId4"/>
    <p:sldId id="2745" r:id="rId5"/>
    <p:sldId id="2726" r:id="rId6"/>
    <p:sldId id="2725" r:id="rId7"/>
    <p:sldId id="2748" r:id="rId8"/>
    <p:sldId id="2729" r:id="rId9"/>
    <p:sldId id="2730" r:id="rId10"/>
    <p:sldId id="2731" r:id="rId11"/>
    <p:sldId id="2732" r:id="rId12"/>
    <p:sldId id="2741" r:id="rId13"/>
    <p:sldId id="2733" r:id="rId14"/>
    <p:sldId id="2743" r:id="rId15"/>
    <p:sldId id="2735" r:id="rId16"/>
    <p:sldId id="2742" r:id="rId17"/>
    <p:sldId id="2737" r:id="rId18"/>
    <p:sldId id="2750" r:id="rId19"/>
    <p:sldId id="2716" r:id="rId20"/>
    <p:sldId id="2752" r:id="rId21"/>
    <p:sldId id="2715" r:id="rId22"/>
    <p:sldId id="2717" r:id="rId23"/>
    <p:sldId id="2718" r:id="rId24"/>
    <p:sldId id="2753" r:id="rId25"/>
    <p:sldId id="2754" r:id="rId26"/>
    <p:sldId id="2720" r:id="rId27"/>
    <p:sldId id="2721" r:id="rId28"/>
    <p:sldId id="2722" r:id="rId29"/>
    <p:sldId id="2723" r:id="rId30"/>
    <p:sldId id="2738" r:id="rId31"/>
    <p:sldId id="2739" r:id="rId32"/>
    <p:sldId id="2751" r:id="rId33"/>
    <p:sldId id="2724" r:id="rId34"/>
  </p:sldIdLst>
  <p:sldSz cx="9144000" cy="6858000" type="screen4x3"/>
  <p:notesSz cx="9296400" cy="6858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5pPr>
    <a:lvl6pPr marL="2286000" algn="l" defTabSz="457200" rtl="0" eaLnBrk="1" latinLnBrk="0" hangingPunct="1"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6pPr>
    <a:lvl7pPr marL="2743200" algn="l" defTabSz="457200" rtl="0" eaLnBrk="1" latinLnBrk="0" hangingPunct="1"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7pPr>
    <a:lvl8pPr marL="3200400" algn="l" defTabSz="457200" rtl="0" eaLnBrk="1" latinLnBrk="0" hangingPunct="1"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8pPr>
    <a:lvl9pPr marL="3657600" algn="l" defTabSz="457200" rtl="0" eaLnBrk="1" latinLnBrk="0" hangingPunct="1">
      <a:defRPr sz="3600" kern="1200">
        <a:solidFill>
          <a:schemeClr val="hlink"/>
        </a:solidFill>
        <a:latin typeface="Arial" charset="0"/>
        <a:ea typeface="新細明體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893F"/>
    <a:srgbClr val="CCFFFF"/>
    <a:srgbClr val="FFFFFF"/>
    <a:srgbClr val="CC3300"/>
    <a:srgbClr val="F42E00"/>
    <a:srgbClr val="FFFFCC"/>
    <a:srgbClr val="FF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4" autoAdjust="0"/>
    <p:restoredTop sz="86374" autoAdjust="0"/>
  </p:normalViewPr>
  <p:slideViewPr>
    <p:cSldViewPr>
      <p:cViewPr>
        <p:scale>
          <a:sx n="108" d="100"/>
          <a:sy n="108" d="100"/>
        </p:scale>
        <p:origin x="-760" y="-5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1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1476" y="-84"/>
      </p:cViewPr>
      <p:guideLst>
        <p:guide orient="horz" pos="2160"/>
        <p:guide pos="29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notesMaster" Target="notesMasters/notesMaster1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513513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solidFill>
                  <a:schemeClr val="tx1"/>
                </a:solidFill>
                <a:cs typeface="新細明體" charset="0"/>
              </a:defRPr>
            </a:lvl1pPr>
          </a:lstStyle>
          <a:p>
            <a:fld id="{0B090F6C-88E6-E444-95F7-3AFDDB7557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793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4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337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4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257550"/>
            <a:ext cx="74358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44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4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513513"/>
            <a:ext cx="40290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solidFill>
                  <a:schemeClr val="tx1"/>
                </a:solidFill>
                <a:cs typeface="新細明體" charset="0"/>
              </a:defRPr>
            </a:lvl1pPr>
          </a:lstStyle>
          <a:p>
            <a:fld id="{DC01837D-2077-0B40-84F9-E5E9DFA3E7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11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新細明體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新細明體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新細明體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新細明體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新細明體" pitchFamily="18" charset="-120"/>
        <a:cs typeface="新細明體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5267325" y="6515100"/>
            <a:ext cx="40290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r"/>
            <a:fld id="{035D90A1-7C16-4046-A71A-18BC47B65C5A}" type="slidenum">
              <a:rPr lang="en-US" sz="1200">
                <a:solidFill>
                  <a:srgbClr val="000000"/>
                </a:solidFill>
                <a:latin typeface="Times" charset="0"/>
                <a:cs typeface="Arial" charset="0"/>
              </a:rPr>
              <a:pPr algn="r"/>
              <a:t>3</a:t>
            </a:fld>
            <a:endParaRPr lang="en-US" sz="1200">
              <a:solidFill>
                <a:srgbClr val="000000"/>
              </a:solidFill>
              <a:latin typeface="Times" charset="0"/>
              <a:cs typeface="Arial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838" y="3257550"/>
            <a:ext cx="6816725" cy="3086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新細明體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eaLnBrk="1" hangingPunct="1"/>
            <a:fld id="{681F43C9-32C9-7E4D-B5DC-3A0F29ABD14D}" type="slidenum">
              <a:rPr lang="en-US" sz="1200">
                <a:solidFill>
                  <a:srgbClr val="000000"/>
                </a:solidFill>
              </a:rPr>
              <a:pPr eaLnBrk="1" hangingPunct="1"/>
              <a:t>18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ea typeface="新細明體" charset="0"/>
              </a:rPr>
              <a:t>The incidence of facial trauma at STC is 15%. The overall incidence of severe facial injury is rising due to the war in Iraq. Due to the change in body armor– </a:t>
            </a:r>
            <a:r>
              <a:rPr lang="en-US" dirty="0" err="1" smtClean="0">
                <a:latin typeface="Arial" charset="0"/>
                <a:ea typeface="新細明體" charset="0"/>
              </a:rPr>
              <a:t>kevlar</a:t>
            </a:r>
            <a:r>
              <a:rPr lang="en-US" dirty="0" smtClean="0">
                <a:latin typeface="Arial" charset="0"/>
                <a:ea typeface="新細明體" charset="0"/>
              </a:rPr>
              <a:t> vest </a:t>
            </a:r>
            <a:r>
              <a:rPr lang="en-US" dirty="0" err="1" smtClean="0">
                <a:latin typeface="Arial" charset="0"/>
                <a:ea typeface="新細明體" charset="0"/>
              </a:rPr>
              <a:t>kevlar</a:t>
            </a:r>
            <a:r>
              <a:rPr lang="en-US" dirty="0" smtClean="0">
                <a:latin typeface="Arial" charset="0"/>
                <a:ea typeface="新細明體" charset="0"/>
              </a:rPr>
              <a:t> helmet and goggles soldiers are surviving severe injury but the lower one third of the face remains exposed</a:t>
            </a:r>
            <a:endParaRPr lang="en-US" dirty="0">
              <a:latin typeface="Arial" charset="0"/>
              <a:ea typeface="新細明體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eaLnBrk="1" hangingPunct="1"/>
            <a:fld id="{DFD62AEB-BA4B-B84B-9695-67CA3D096852}" type="slidenum">
              <a:rPr lang="en-US" sz="1200">
                <a:solidFill>
                  <a:schemeClr val="tx1"/>
                </a:solidFill>
              </a:rPr>
              <a:pPr eaLnBrk="1" hangingPunct="1"/>
              <a:t>19</a:t>
            </a:fld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Arial" charset="0"/>
                <a:ea typeface="新細明體" charset="0"/>
              </a:rPr>
              <a:t>No for some background on the subject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2933700" y="514350"/>
            <a:ext cx="3430588" cy="2571750"/>
          </a:xfrm>
          <a:ln/>
        </p:spPr>
      </p:sp>
      <p:sp>
        <p:nvSpPr>
          <p:cNvPr id="65539" name="Rectangle 3"/>
          <p:cNvSpPr>
            <a:spLocks noChangeArrowheads="1"/>
          </p:cNvSpPr>
          <p:nvPr>
            <p:ph type="body" idx="1"/>
          </p:nvPr>
        </p:nvSpPr>
        <p:spPr>
          <a:xfrm>
            <a:off x="1239838" y="3257550"/>
            <a:ext cx="6816725" cy="30861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0" tIns="0" rIns="0" bIns="0"/>
          <a:lstStyle/>
          <a:p>
            <a:endParaRPr lang="en-US">
              <a:latin typeface="Arial" charset="0"/>
              <a:ea typeface="新細明體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新細明體" charset="0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eaLnBrk="1" hangingPunct="1"/>
            <a:fld id="{37377E11-C907-4B45-81FF-44A6E5B3AD06}" type="slidenum">
              <a:rPr lang="en-US" sz="1200">
                <a:solidFill>
                  <a:srgbClr val="000000"/>
                </a:solidFill>
              </a:rPr>
              <a:pPr eaLnBrk="1" hangingPunct="1"/>
              <a:t>32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C69C5188-3A5C-704A-8110-67976C3B3A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67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1FB3B8D0-0CD7-CA4E-83E0-8342674A79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856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9A0E1AB9-7329-BF4D-996D-8B39D7BEF7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85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B511A-EE1A-CF48-B3B8-03B8AF2A09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304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F69CE-F361-B642-96CE-FDEAF720A4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076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FA9E4-68CA-534A-9D53-B9A480FD37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54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4BDAC-9EB5-8744-AFEA-8D0CABD014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87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97E402-17ED-CD48-A5EB-F0A9F50370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989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3444C-BE3F-5542-8A0C-3BDF6F3F55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882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5A3B4-F7B9-CF4A-810C-2A89705A2B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83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1A397-266C-2C49-B974-3BE2DBB5F7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36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D6A317B1-1BFD-AD44-8147-2B7594E371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535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40485C-FD75-C548-9C00-6341AAC008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340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87C63-05D8-AC48-8088-F3C855DD24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777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29EAC-ECB5-4445-9DBC-CD36927BF9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765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DEB46-63DA-2F48-BAD6-C43CB8C494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191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40713" cy="588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383DD-38CB-5543-9543-BA71B5C4A6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01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167FB-62A7-3E4B-822D-57B91E5751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80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5FE05B3E-533C-2A42-A880-5F3A45E992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2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A9F8FF15-18C4-134C-88FF-2EA9B38856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58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0E6EF865-BD30-584B-81D6-62D516B06E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424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75C69E48-070E-FE46-B2D8-D4525052E12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458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0C2CF2E7-AC0E-BE4B-B8F1-33F119442B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34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00A7431D-DA8C-CF43-8F9E-337BA4CE98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685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新細明體" charset="-12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fld id="{A96D0F46-2990-CD43-B2B9-EA279897C2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019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5.xml"/><Relationship Id="rId15" Type="http://schemas.openxmlformats.org/officeDocument/2006/relationships/theme" Target="../theme/theme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3385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5942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cs typeface="新細明體" charset="0"/>
              </a:defRPr>
            </a:lvl1pPr>
          </a:lstStyle>
          <a:p>
            <a:fld id="{0B06A6A1-E012-9744-9087-C5EE8A8E8D56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9" descr="School of Medicine 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6" b="1036"/>
          <a:stretch>
            <a:fillRect/>
          </a:stretch>
        </p:blipFill>
        <p:spPr bwMode="auto">
          <a:xfrm>
            <a:off x="76200" y="38100"/>
            <a:ext cx="33432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00002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FFFFFF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cs typeface="新細明體" charset="0"/>
              </a:defRPr>
            </a:lvl1pPr>
          </a:lstStyle>
          <a:p>
            <a:fld id="{7DE030B9-0C45-E641-A6A0-E1BDFDCCBB8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6699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00"/>
        </a:buClr>
        <a:buFont typeface="Wingdings" charset="0"/>
        <a:buBlip>
          <a:blip r:embed="rId16"/>
        </a:buBlip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22.jpeg"/><Relationship Id="rId7" Type="http://schemas.openxmlformats.org/officeDocument/2006/relationships/image" Target="../media/image23.jpeg"/><Relationship Id="rId8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wmf"/><Relationship Id="rId3" Type="http://schemas.openxmlformats.org/officeDocument/2006/relationships/image" Target="../media/image26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3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130425"/>
            <a:ext cx="8610600" cy="1470025"/>
          </a:xfrm>
        </p:spPr>
        <p:txBody>
          <a:bodyPr/>
          <a:lstStyle/>
          <a:p>
            <a:pPr eaLnBrk="1" hangingPunct="1"/>
            <a:r>
              <a:rPr lang="en-US" u="sng" dirty="0">
                <a:latin typeface="Times New Roman" charset="0"/>
              </a:rPr>
              <a:t>Innovations in Transplantation:</a:t>
            </a:r>
            <a:r>
              <a:rPr lang="en-US" sz="4000" dirty="0">
                <a:latin typeface="Times New Roman" charset="0"/>
              </a:rPr>
              <a:t/>
            </a:r>
            <a:br>
              <a:rPr lang="en-US" sz="4000" dirty="0">
                <a:latin typeface="Times New Roman" charset="0"/>
              </a:rPr>
            </a:br>
            <a:r>
              <a:rPr lang="en-US" sz="4000" dirty="0">
                <a:latin typeface="Times New Roman" charset="0"/>
              </a:rPr>
              <a:t/>
            </a:r>
            <a:br>
              <a:rPr lang="en-US" sz="4000" dirty="0">
                <a:latin typeface="Times New Roman" charset="0"/>
              </a:rPr>
            </a:br>
            <a:r>
              <a:rPr lang="en-US" sz="3200" dirty="0">
                <a:latin typeface="Times New Roman" charset="0"/>
              </a:rPr>
              <a:t>Single-Port Donor Nephrectomy for Living-Donor Kidney Transplantation</a:t>
            </a:r>
            <a:br>
              <a:rPr lang="en-US" sz="3200" dirty="0">
                <a:latin typeface="Times New Roman" charset="0"/>
              </a:rPr>
            </a:br>
            <a:r>
              <a:rPr lang="en-US" sz="3200" dirty="0">
                <a:latin typeface="Times New Roman" charset="0"/>
              </a:rPr>
              <a:t/>
            </a:r>
            <a:br>
              <a:rPr lang="en-US" sz="3200" dirty="0">
                <a:latin typeface="Times New Roman" charset="0"/>
              </a:rPr>
            </a:br>
            <a:r>
              <a:rPr lang="en-US" sz="3200" dirty="0">
                <a:latin typeface="Times New Roman" charset="0"/>
              </a:rPr>
              <a:t>Face Transplantation: Preclinical and Clinical Trials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95850"/>
            <a:ext cx="6400800" cy="2133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dirty="0">
                <a:latin typeface="Times New Roman" charset="0"/>
              </a:rPr>
              <a:t>Rolf N. Barth, M.D.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>
                <a:latin typeface="Times New Roman" charset="0"/>
              </a:rPr>
              <a:t>Department of Surgery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>
                <a:latin typeface="Times New Roman" charset="0"/>
              </a:rPr>
              <a:t>University of Maryland School of Medicine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>
                <a:latin typeface="Times New Roman" charset="0"/>
              </a:rPr>
              <a:t>AHRQ 2011 Annual Conference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>
                <a:latin typeface="Times New Roman" charset="0"/>
              </a:rPr>
              <a:t>September 19, 2011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  <a:cs typeface="Times New Roman" charset="0"/>
              </a:rPr>
              <a:t>6 Months Post-Op</a:t>
            </a:r>
          </a:p>
        </p:txBody>
      </p:sp>
      <p:pic>
        <p:nvPicPr>
          <p:cNvPr id="37891" name="Content Placeholder 3" descr="6 months post-op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664" y="2071389"/>
            <a:ext cx="6035675" cy="4525963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  <a:cs typeface="Times New Roman" charset="0"/>
              </a:rPr>
              <a:t>2 Years Post-Op</a:t>
            </a:r>
          </a:p>
        </p:txBody>
      </p:sp>
      <p:pic>
        <p:nvPicPr>
          <p:cNvPr id="38915" name="Picture 2" descr="2 years post-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050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Anatomical Variants</a:t>
            </a:r>
          </a:p>
        </p:txBody>
      </p:sp>
      <p:pic>
        <p:nvPicPr>
          <p:cNvPr id="39939" name="Picture 2" descr="2 arter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786063"/>
            <a:ext cx="2732088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3" descr="Lumbar Vein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050" y="2757488"/>
            <a:ext cx="2743200" cy="2743200"/>
          </a:xfrm>
          <a:noFill/>
        </p:spPr>
      </p:pic>
      <p:pic>
        <p:nvPicPr>
          <p:cNvPr id="39941" name="Picture 4" descr="2 arteri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786063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Box 6"/>
          <p:cNvSpPr txBox="1">
            <a:spLocks noChangeArrowheads="1"/>
          </p:cNvSpPr>
          <p:nvPr/>
        </p:nvSpPr>
        <p:spPr bwMode="auto">
          <a:xfrm>
            <a:off x="641350" y="1997075"/>
            <a:ext cx="1993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/>
            <a:r>
              <a:rPr lang="en-US">
                <a:solidFill>
                  <a:schemeClr val="tx1"/>
                </a:solidFill>
                <a:latin typeface="Times New Roman" charset="0"/>
                <a:cs typeface="Times New Roman" charset="0"/>
              </a:rPr>
              <a:t>2 Arteries</a:t>
            </a:r>
          </a:p>
        </p:txBody>
      </p:sp>
      <p:sp>
        <p:nvSpPr>
          <p:cNvPr id="39943" name="TextBox 7"/>
          <p:cNvSpPr txBox="1">
            <a:spLocks noChangeArrowheads="1"/>
          </p:cNvSpPr>
          <p:nvPr/>
        </p:nvSpPr>
        <p:spPr bwMode="auto">
          <a:xfrm>
            <a:off x="3508375" y="2000250"/>
            <a:ext cx="1993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/>
            <a:r>
              <a:rPr lang="en-US">
                <a:solidFill>
                  <a:schemeClr val="tx1"/>
                </a:solidFill>
                <a:latin typeface="Times New Roman" charset="0"/>
                <a:cs typeface="Times New Roman" charset="0"/>
              </a:rPr>
              <a:t>2 Arteries</a:t>
            </a:r>
          </a:p>
        </p:txBody>
      </p:sp>
      <p:sp>
        <p:nvSpPr>
          <p:cNvPr id="39944" name="TextBox 8"/>
          <p:cNvSpPr txBox="1">
            <a:spLocks noChangeArrowheads="1"/>
          </p:cNvSpPr>
          <p:nvPr/>
        </p:nvSpPr>
        <p:spPr bwMode="auto">
          <a:xfrm>
            <a:off x="6169025" y="1997075"/>
            <a:ext cx="2600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/>
            <a:r>
              <a:rPr lang="en-US">
                <a:solidFill>
                  <a:schemeClr val="tx1"/>
                </a:solidFill>
                <a:latin typeface="Times New Roman" charset="0"/>
                <a:cs typeface="Times New Roman" charset="0"/>
              </a:rPr>
              <a:t>Lumbar Vein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 title="Single vs Multi-port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636223"/>
              </p:ext>
            </p:extLst>
          </p:nvPr>
        </p:nvGraphicFramePr>
        <p:xfrm>
          <a:off x="468313" y="1697038"/>
          <a:ext cx="7800975" cy="4189414"/>
        </p:xfrm>
        <a:graphic>
          <a:graphicData uri="http://schemas.openxmlformats.org/drawingml/2006/table">
            <a:tbl>
              <a:tblPr/>
              <a:tblGrid>
                <a:gridCol w="3168650"/>
                <a:gridCol w="2016125"/>
                <a:gridCol w="1858962"/>
                <a:gridCol w="757238"/>
              </a:tblGrid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Donor Demographics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SILS(n=135)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Multiport (n=100)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p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Age (yrs)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44±13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43±11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0.38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Gender (F)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73.1%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71.0%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0.40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Race (Non AA)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81.5%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81.0%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0.53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BMI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27±4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28±4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0.19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Renal Arteries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1.3±0.6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1.2±0.5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0.06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Renal Veins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1.0±0.2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1.0±0.2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0.88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Lumbar Veins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1.0±0.8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1.0±1.3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0.98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Donor Surgical Outcomes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SILS(n=135)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Multiport (n=100)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p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Cross Clamp Time (hrs)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2.8±0.7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2.6±0.5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0.12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Estimated Blood loss (ml)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77±64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107±122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0.019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Length of stay (days)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2.6±0.9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2.3±0.7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0.009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 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Recipient Renal Function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SILS(n=135)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Multiport (n=100)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p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Recipient Post TX eGFR 1 week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59±19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55±19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0.23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Recipient Post TX eGFR 1 month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60±18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52±16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新細明體" charset="0"/>
                          <a:cs typeface="新細明體" charset="0"/>
                        </a:rPr>
                        <a:t>0.003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9255" marR="9255" marT="925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23850" y="4437063"/>
            <a:ext cx="8208963" cy="43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3850" y="5661025"/>
            <a:ext cx="8208963" cy="3603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fontAlgn="base"/>
            <a:r>
              <a:rPr lang="en-US" sz="44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Single vs. Multi-port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charset="0"/>
                <a:cs typeface="Times New Roman" charset="0"/>
              </a:rPr>
              <a:t>Operative Time Learning Curve</a:t>
            </a:r>
          </a:p>
        </p:txBody>
      </p:sp>
      <p:grpSp>
        <p:nvGrpSpPr>
          <p:cNvPr id="41988" name="Group 13"/>
          <p:cNvGrpSpPr>
            <a:grpSpLocks/>
          </p:cNvGrpSpPr>
          <p:nvPr/>
        </p:nvGrpSpPr>
        <p:grpSpPr bwMode="auto">
          <a:xfrm>
            <a:off x="2268538" y="4200525"/>
            <a:ext cx="4422775" cy="1598613"/>
            <a:chOff x="2268167" y="4199776"/>
            <a:chExt cx="4422641" cy="1599638"/>
          </a:xfrm>
        </p:grpSpPr>
        <p:sp>
          <p:nvSpPr>
            <p:cNvPr id="41991" name="Text Box 26"/>
            <p:cNvSpPr txBox="1">
              <a:spLocks noChangeAspect="1" noChangeArrowheads="1"/>
            </p:cNvSpPr>
            <p:nvPr/>
          </p:nvSpPr>
          <p:spPr bwMode="auto">
            <a:xfrm>
              <a:off x="2268167" y="5148536"/>
              <a:ext cx="4422641" cy="650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Average Multiple Port Donor </a:t>
              </a:r>
            </a:p>
            <a:p>
              <a:pPr eaLnBrk="1" hangingPunct="1"/>
              <a:r>
                <a:rPr lang="en-US" sz="180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Nephrectomy (2.6 hr)</a:t>
              </a:r>
            </a:p>
          </p:txBody>
        </p:sp>
        <p:sp>
          <p:nvSpPr>
            <p:cNvPr id="41992" name="Line 27"/>
            <p:cNvSpPr>
              <a:spLocks noChangeAspect="1" noChangeShapeType="1"/>
            </p:cNvSpPr>
            <p:nvPr/>
          </p:nvSpPr>
          <p:spPr bwMode="auto">
            <a:xfrm flipV="1">
              <a:off x="2413839" y="4199776"/>
              <a:ext cx="0" cy="87658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" name="Group 1" descr="Operative Time Learning Curve diagram"/>
          <p:cNvGrpSpPr/>
          <p:nvPr/>
        </p:nvGrpSpPr>
        <p:grpSpPr>
          <a:xfrm>
            <a:off x="1691680" y="1916832"/>
            <a:ext cx="5616749" cy="4941168"/>
            <a:chOff x="1691680" y="1916832"/>
            <a:chExt cx="5616749" cy="4941168"/>
          </a:xfrm>
        </p:grpSpPr>
        <p:pic>
          <p:nvPicPr>
            <p:cNvPr id="41986" name="Picture 1" descr="g_name~ 868.t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1935462"/>
              <a:ext cx="5473030" cy="492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989" name="Text Box 29"/>
            <p:cNvSpPr txBox="1">
              <a:spLocks noChangeAspect="1" noChangeArrowheads="1"/>
            </p:cNvSpPr>
            <p:nvPr/>
          </p:nvSpPr>
          <p:spPr bwMode="auto">
            <a:xfrm>
              <a:off x="2915816" y="1916832"/>
              <a:ext cx="43926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/>
              <a:r>
                <a:rPr lang="en-US" sz="1800" dirty="0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Single Port Donor Nephrectomy </a:t>
              </a:r>
              <a:r>
                <a:rPr lang="en-US" sz="1800" dirty="0" err="1">
                  <a:solidFill>
                    <a:srgbClr val="000000"/>
                  </a:solidFill>
                  <a:latin typeface="Times New Roman" charset="0"/>
                  <a:cs typeface="Times New Roman" charset="0"/>
                </a:rPr>
                <a:t>Trendline</a:t>
              </a:r>
              <a:endParaRPr lang="en-US" sz="1800" dirty="0">
                <a:solidFill>
                  <a:srgbClr val="000000"/>
                </a:solidFill>
                <a:latin typeface="Times New Roman" charset="0"/>
                <a:cs typeface="Times New Roman" charset="0"/>
              </a:endParaRPr>
            </a:p>
          </p:txBody>
        </p:sp>
      </p:grpSp>
      <p:sp>
        <p:nvSpPr>
          <p:cNvPr id="41990" name="Line 28"/>
          <p:cNvSpPr>
            <a:spLocks noChangeAspect="1" noChangeShapeType="1"/>
          </p:cNvSpPr>
          <p:nvPr/>
        </p:nvSpPr>
        <p:spPr bwMode="auto">
          <a:xfrm flipH="1">
            <a:off x="3348038" y="2946400"/>
            <a:ext cx="431800" cy="6921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 title="SF=36 and Survey Responses 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4728"/>
              </p:ext>
            </p:extLst>
          </p:nvPr>
        </p:nvGraphicFramePr>
        <p:xfrm>
          <a:off x="1425575" y="1551959"/>
          <a:ext cx="6529388" cy="5333425"/>
        </p:xfrm>
        <a:graphic>
          <a:graphicData uri="http://schemas.openxmlformats.org/drawingml/2006/table">
            <a:tbl>
              <a:tblPr/>
              <a:tblGrid>
                <a:gridCol w="3752850"/>
                <a:gridCol w="844550"/>
                <a:gridCol w="1298575"/>
                <a:gridCol w="633413"/>
              </a:tblGrid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Donor SF-36 Results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SILS(n=52)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Multiport (n=39)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p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Physical Health (Composite)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88.3±10.8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85.8±15.5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0.36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Mental Health (Composite)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85.1±14.1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84.3±14.1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0.78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TOTAL SF36 Score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88.8±12.1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87.1±14.1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0.54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Donor Pain Levels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Night of Surgery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6.0±2.8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6.1±2.8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0.85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Post Op 1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5.5±2.6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5.3±2.7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0.73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Day of Discharge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4.1±2.3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4.1±2.3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0.93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Post Op 7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2.6±2.0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2.7±2.4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0.84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Post Op 30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0.8±1.2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1.0±1.6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0.40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Current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0.0±0.1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0.2±0.7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0.10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Donor Satisfication Results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Donation Decision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9.9±0.5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9.4±1.9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0.07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 Financial Burden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8.8±2.1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9.5±1.6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0.10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Stress Level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7.7±2.5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7.5±3.1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0.68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9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Cosmetic Outcome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9.2±1.7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7.4±2.9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&lt;0.0001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Overall Process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9.4±1.2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8.4±2.4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0.01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Donor Recovery Period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Walked Without Difficulty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2.4±1.3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2.6±1.3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0.52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Ate a Normal Diet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2.3±1.4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2.2±1.3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0.71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Stopped Pain Medication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2.9±1.2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2.7±1.3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0.46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Resumed Driving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4.0±1.0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4.0±0.9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0.92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Resumed Normal Activities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4.6±0.8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4.6±0.8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0.94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9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Re-Hospitalized due to donation</a:t>
                      </a:r>
                    </a:p>
                  </a:txBody>
                  <a:tcPr marL="107025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4.40%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3.30%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0.65</a:t>
                      </a:r>
                    </a:p>
                  </a:txBody>
                  <a:tcPr marL="5947" marR="5947" marT="5946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331913" y="4941271"/>
            <a:ext cx="6840537" cy="3603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rtl="0" eaLnBrk="0" fontAlgn="base" hangingPunct="0"/>
            <a:r>
              <a:rPr lang="en-US" sz="44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SF=36 and Survey Responses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  <a:cs typeface="Times New Roman" charset="0"/>
              </a:rPr>
              <a:t>Conclusions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sz="2400">
                <a:latin typeface="Times New Roman" charset="0"/>
                <a:cs typeface="Times New Roman" charset="0"/>
              </a:rPr>
              <a:t>Single port donor nephrectromy is safe and may be accomplished in broad spectrum of donors with experienced team.</a:t>
            </a:r>
          </a:p>
          <a:p>
            <a:r>
              <a:rPr lang="en-US" sz="2400">
                <a:latin typeface="Times New Roman" charset="0"/>
                <a:cs typeface="Times New Roman" charset="0"/>
              </a:rPr>
              <a:t>Patients report improved satisfaction with cosmesis and donation process with single port compared to multiple port technique.</a:t>
            </a:r>
          </a:p>
          <a:p>
            <a:r>
              <a:rPr lang="en-US" sz="2400">
                <a:latin typeface="Times New Roman" charset="0"/>
                <a:cs typeface="Times New Roman" charset="0"/>
              </a:rPr>
              <a:t>No definite evidence regarding recovery time or pain.</a:t>
            </a:r>
          </a:p>
          <a:p>
            <a:r>
              <a:rPr lang="en-US" sz="2400">
                <a:latin typeface="Times New Roman" charset="0"/>
                <a:cs typeface="Times New Roman" charset="0"/>
              </a:rPr>
              <a:t>Further investigation of implications:</a:t>
            </a:r>
          </a:p>
          <a:p>
            <a:pPr lvl="1"/>
            <a:r>
              <a:rPr lang="en-US" sz="2400">
                <a:latin typeface="Times New Roman" charset="0"/>
                <a:cs typeface="Times New Roman" charset="0"/>
              </a:rPr>
              <a:t>Willingness of recipients to ask potential donors</a:t>
            </a:r>
          </a:p>
          <a:p>
            <a:pPr lvl="1"/>
            <a:r>
              <a:rPr lang="en-US" sz="2400">
                <a:latin typeface="Times New Roman" charset="0"/>
                <a:cs typeface="Times New Roman" charset="0"/>
              </a:rPr>
              <a:t>Additional kidney donors to alleviate organ shortage</a:t>
            </a:r>
            <a:endParaRPr lang="en-US">
              <a:latin typeface="Times New Roman" charset="0"/>
              <a:cs typeface="Times New Roman" charset="0"/>
            </a:endParaRPr>
          </a:p>
          <a:p>
            <a:endParaRPr lang="en-US" sz="2400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130425"/>
            <a:ext cx="8610600" cy="1470025"/>
          </a:xfrm>
        </p:spPr>
        <p:txBody>
          <a:bodyPr/>
          <a:lstStyle/>
          <a:p>
            <a:pPr eaLnBrk="1" hangingPunct="1"/>
            <a:r>
              <a:rPr lang="en-US" sz="4000" dirty="0">
                <a:latin typeface="Times New Roman" charset="0"/>
              </a:rPr>
              <a:t>Face Transplantation: </a:t>
            </a:r>
            <a:br>
              <a:rPr lang="en-US" sz="4000" dirty="0">
                <a:latin typeface="Times New Roman" charset="0"/>
              </a:rPr>
            </a:br>
            <a:r>
              <a:rPr lang="en-US" sz="4000" dirty="0">
                <a:latin typeface="Times New Roman" charset="0"/>
              </a:rPr>
              <a:t>Preclinical and Clinical Trials</a:t>
            </a:r>
          </a:p>
        </p:txBody>
      </p:sp>
      <p:pic>
        <p:nvPicPr>
          <p:cNvPr id="45059" name="Picture 9" descr="School of Medicin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6" b="1036"/>
          <a:stretch>
            <a:fillRect/>
          </a:stretch>
        </p:blipFill>
        <p:spPr bwMode="auto">
          <a:xfrm>
            <a:off x="76200" y="38100"/>
            <a:ext cx="33432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Times New Roman" charset="0"/>
                <a:cs typeface="Times New Roman" charset="0"/>
              </a:rPr>
              <a:t>Incidence of Facial Trauma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94619"/>
            <a:ext cx="4906963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Times New Roman" charset="0"/>
                <a:cs typeface="Times New Roman" charset="0"/>
              </a:rPr>
              <a:t>Incidence of facial injury among soldiers in Iraq=30% </a:t>
            </a:r>
          </a:p>
          <a:p>
            <a:pPr eaLnBrk="1" hangingPunct="1">
              <a:lnSpc>
                <a:spcPct val="90000"/>
              </a:lnSpc>
              <a:buFont typeface="Wingdings" charset="0"/>
              <a:buNone/>
            </a:pPr>
            <a:r>
              <a:rPr lang="en-US" sz="2800" dirty="0">
                <a:latin typeface="Times New Roman" charset="0"/>
                <a:cs typeface="Times New Roman" charset="0"/>
              </a:rPr>
              <a:t>	</a:t>
            </a:r>
            <a:r>
              <a:rPr lang="en-US" sz="2400" dirty="0">
                <a:latin typeface="Times New Roman" charset="0"/>
                <a:cs typeface="Times New Roman" charset="0"/>
              </a:rPr>
              <a:t>(Colonel Mark </a:t>
            </a:r>
            <a:r>
              <a:rPr lang="en-US" sz="2400" dirty="0" err="1">
                <a:latin typeface="Times New Roman" charset="0"/>
                <a:cs typeface="Times New Roman" charset="0"/>
              </a:rPr>
              <a:t>Bagg</a:t>
            </a:r>
            <a:r>
              <a:rPr lang="en-US" sz="2400" dirty="0">
                <a:latin typeface="Times New Roman" charset="0"/>
                <a:cs typeface="Times New Roman" charset="0"/>
              </a:rPr>
              <a:t> MD, ASRM, Arizona, January 2006) </a:t>
            </a:r>
          </a:p>
          <a:p>
            <a:pPr eaLnBrk="1" hangingPunct="1">
              <a:lnSpc>
                <a:spcPct val="90000"/>
              </a:lnSpc>
            </a:pPr>
            <a:endParaRPr lang="en-US" sz="2800" dirty="0">
              <a:latin typeface="Times New Roman" charset="0"/>
              <a:cs typeface="Times New Roman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>
                <a:latin typeface="Times New Roman" charset="0"/>
                <a:cs typeface="Times New Roman" charset="0"/>
              </a:rPr>
              <a:t>Incidence of facial injury at University of Maryland Shock Trauma  Center= 15% </a:t>
            </a:r>
            <a:r>
              <a:rPr lang="en-US" sz="2400" dirty="0">
                <a:latin typeface="Times New Roman" charset="0"/>
                <a:cs typeface="Times New Roman" charset="0"/>
              </a:rPr>
              <a:t>(unreported data: ~ 7,000-10,000 admissions per year)</a:t>
            </a:r>
          </a:p>
          <a:p>
            <a:pPr eaLnBrk="1" hangingPunct="1">
              <a:lnSpc>
                <a:spcPct val="90000"/>
              </a:lnSpc>
            </a:pPr>
            <a:endParaRPr lang="en-US" sz="2800" dirty="0">
              <a:latin typeface="Times New Roman" charset="0"/>
              <a:cs typeface="Times New Roman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400" dirty="0">
              <a:latin typeface="Times New Roman" charset="0"/>
              <a:cs typeface="Times New Roman" charset="0"/>
            </a:endParaRPr>
          </a:p>
        </p:txBody>
      </p:sp>
      <p:pic>
        <p:nvPicPr>
          <p:cNvPr id="46084" name="Picture 8" descr="iraq facial inju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2267061"/>
            <a:ext cx="2682007" cy="3970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Images of facial trauma"/>
          <p:cNvGrpSpPr/>
          <p:nvPr/>
        </p:nvGrpSpPr>
        <p:grpSpPr>
          <a:xfrm>
            <a:off x="381000" y="0"/>
            <a:ext cx="7848600" cy="6581775"/>
            <a:chOff x="381000" y="0"/>
            <a:chExt cx="7848600" cy="6581775"/>
          </a:xfrm>
        </p:grpSpPr>
        <p:pic>
          <p:nvPicPr>
            <p:cNvPr id="47106" name="Picture 9" descr="Copy of Copy of DSCN278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0"/>
              <a:ext cx="2362200" cy="3148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07" name="Picture 7" descr="Copy of DSCN195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90" t="13501" r="9535" b="13708"/>
            <a:stretch>
              <a:fillRect/>
            </a:stretch>
          </p:blipFill>
          <p:spPr bwMode="auto">
            <a:xfrm>
              <a:off x="381000" y="3352800"/>
              <a:ext cx="2438400" cy="2989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08" name="Picture 8" descr="Copy of DSCN523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628"/>
            <a:stretch>
              <a:fillRect/>
            </a:stretch>
          </p:blipFill>
          <p:spPr bwMode="auto">
            <a:xfrm>
              <a:off x="3276600" y="3352800"/>
              <a:ext cx="2498725" cy="3116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09" name="Picture 6" descr="Copy of DSCN498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0"/>
              <a:ext cx="2400300" cy="3200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0" name="Picture 3" descr="C:\Documents and Settings\MCHRISTY\Desktop\GARRIS\IMG_062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22" t="6827" r="25334" b="19984"/>
            <a:stretch>
              <a:fillRect/>
            </a:stretch>
          </p:blipFill>
          <p:spPr bwMode="auto">
            <a:xfrm>
              <a:off x="6019800" y="3276600"/>
              <a:ext cx="2209800" cy="3305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1" name="Picture 6" descr="DSCN297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0"/>
              <a:ext cx="2209800" cy="3243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130425"/>
            <a:ext cx="8610600" cy="1470025"/>
          </a:xfrm>
        </p:spPr>
        <p:txBody>
          <a:bodyPr/>
          <a:lstStyle/>
          <a:p>
            <a:pPr eaLnBrk="1" hangingPunct="1"/>
            <a:r>
              <a:rPr lang="en-US" sz="3600" dirty="0">
                <a:latin typeface="Times New Roman" charset="0"/>
              </a:rPr>
              <a:t>Single-Port Donor Nephrectomy for Living-Donor Kidney Transplantation</a:t>
            </a:r>
          </a:p>
        </p:txBody>
      </p:sp>
      <p:sp>
        <p:nvSpPr>
          <p:cNvPr id="30724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61864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dirty="0">
                <a:latin typeface="Times New Roman" charset="0"/>
                <a:cs typeface="Times New Roman" charset="0"/>
              </a:rPr>
              <a:t>Vascularized Composite Allograft (VCA)</a:t>
            </a:r>
            <a:br>
              <a:rPr lang="en-US" sz="3600" dirty="0">
                <a:latin typeface="Times New Roman" charset="0"/>
                <a:cs typeface="Times New Roman" charset="0"/>
              </a:rPr>
            </a:br>
            <a:endParaRPr lang="en-US" sz="3600" dirty="0">
              <a:latin typeface="Times New Roman" charset="0"/>
              <a:cs typeface="Times New Roman" charset="0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844675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Composite tissue defined to elements of skin, muscle, bone</a:t>
            </a:r>
          </a:p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Applications include:</a:t>
            </a:r>
          </a:p>
          <a:p>
            <a:pPr lvl="1" eaLnBrk="1" hangingPunct="1"/>
            <a:r>
              <a:rPr lang="en-US" sz="2400">
                <a:latin typeface="Times New Roman" charset="0"/>
                <a:cs typeface="Times New Roman" charset="0"/>
              </a:rPr>
              <a:t>Limb transplantation</a:t>
            </a:r>
          </a:p>
          <a:p>
            <a:pPr lvl="1" eaLnBrk="1" hangingPunct="1"/>
            <a:r>
              <a:rPr lang="en-US" sz="2400">
                <a:latin typeface="Times New Roman" charset="0"/>
                <a:cs typeface="Times New Roman" charset="0"/>
              </a:rPr>
              <a:t>Transplantation for soft tissue defects</a:t>
            </a:r>
          </a:p>
          <a:p>
            <a:pPr lvl="1" eaLnBrk="1" hangingPunct="1"/>
            <a:r>
              <a:rPr lang="en-US" sz="2400">
                <a:latin typeface="Times New Roman" charset="0"/>
                <a:cs typeface="Times New Roman" charset="0"/>
              </a:rPr>
              <a:t>Facial transplantation for devastating burn/blast injuries</a:t>
            </a:r>
          </a:p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Results are life-saving, limb-saving, allow for avoidance of permanent disability</a:t>
            </a:r>
          </a:p>
          <a:p>
            <a:pPr eaLnBrk="1" hangingPunct="1"/>
            <a:endParaRPr lang="en-US" sz="2800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Clipping for Facial Subunit Composit Tissue Allografts in Nonhuman Primates"/>
          <p:cNvGrpSpPr/>
          <p:nvPr/>
        </p:nvGrpSpPr>
        <p:grpSpPr>
          <a:xfrm>
            <a:off x="914400" y="152400"/>
            <a:ext cx="7370763" cy="6248400"/>
            <a:chOff x="914400" y="152400"/>
            <a:chExt cx="7370763" cy="6248400"/>
          </a:xfrm>
        </p:grpSpPr>
        <p:pic>
          <p:nvPicPr>
            <p:cNvPr id="4915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152400"/>
              <a:ext cx="7370763" cy="2338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5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238" y="2752725"/>
              <a:ext cx="7015162" cy="364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4500563" y="6524625"/>
            <a:ext cx="4895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Barth </a:t>
            </a:r>
            <a:r>
              <a:rPr lang="en-US" sz="1600" i="1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et al, </a:t>
            </a:r>
            <a:r>
              <a:rPr lang="en-US" sz="16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Plast. Reconstr. Surg. 123: 493, 2009.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Prolonged Survival of Composite Facial Allografts in Non-Human Primates Associated With Posttransplant  Lymphoproliferative Disorder"/>
          <p:cNvGrpSpPr/>
          <p:nvPr/>
        </p:nvGrpSpPr>
        <p:grpSpPr>
          <a:xfrm>
            <a:off x="899592" y="2348880"/>
            <a:ext cx="7344618" cy="3904752"/>
            <a:chOff x="899592" y="2348880"/>
            <a:chExt cx="7344618" cy="3904752"/>
          </a:xfrm>
        </p:grpSpPr>
        <p:pic>
          <p:nvPicPr>
            <p:cNvPr id="50179" name="Picture 6"/>
            <p:cNvPicPr>
              <a:picLocks noChangeAspect="1" noChangeArrowheads="1"/>
            </p:cNvPicPr>
            <p:nvPr>
              <p:ph idx="1"/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99592" y="2348880"/>
              <a:ext cx="7344618" cy="3904752"/>
            </a:xfrm>
            <a:noFill/>
          </p:spPr>
        </p:pic>
        <p:sp>
          <p:nvSpPr>
            <p:cNvPr id="40964" name="Text Box 8"/>
            <p:cNvSpPr txBox="1">
              <a:spLocks noChangeArrowheads="1"/>
            </p:cNvSpPr>
            <p:nvPr/>
          </p:nvSpPr>
          <p:spPr bwMode="auto">
            <a:xfrm>
              <a:off x="4427538" y="2708275"/>
              <a:ext cx="12192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0" tIns="45715" rIns="91430" bIns="45715">
              <a:spAutoFit/>
            </a:bodyPr>
            <a:lstStyle/>
            <a:p>
              <a:pPr algn="ctr" defTabSz="828675" eaLnBrk="0" hangingPunct="0">
                <a:spcBef>
                  <a:spcPct val="50000"/>
                </a:spcBef>
                <a:defRPr/>
              </a:pPr>
              <a:r>
                <a:rPr lang="en-US" sz="2000" b="1">
                  <a:solidFill>
                    <a:srgbClr val="000000"/>
                  </a:solidFill>
                  <a:latin typeface="Times New Roman" pitchFamily="18" charset="0"/>
                  <a:ea typeface="+mn-ea"/>
                  <a:cs typeface="+mn-cs"/>
                </a:rPr>
                <a:t>Donor</a:t>
              </a:r>
            </a:p>
          </p:txBody>
        </p:sp>
        <p:sp>
          <p:nvSpPr>
            <p:cNvPr id="40965" name="Text Box 9"/>
            <p:cNvSpPr txBox="1">
              <a:spLocks noChangeArrowheads="1"/>
            </p:cNvSpPr>
            <p:nvPr/>
          </p:nvSpPr>
          <p:spPr bwMode="auto">
            <a:xfrm>
              <a:off x="4140200" y="4149725"/>
              <a:ext cx="16065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30" tIns="45715" rIns="91430" bIns="45715">
              <a:spAutoFit/>
            </a:bodyPr>
            <a:lstStyle/>
            <a:p>
              <a:pPr algn="ctr" defTabSz="828675" eaLnBrk="0" hangingPunct="0">
                <a:spcBef>
                  <a:spcPct val="50000"/>
                </a:spcBef>
                <a:defRPr/>
              </a:pPr>
              <a:r>
                <a:rPr lang="en-US" sz="2000" b="1">
                  <a:solidFill>
                    <a:srgbClr val="000000"/>
                  </a:solidFill>
                  <a:latin typeface="Times New Roman" pitchFamily="18" charset="0"/>
                  <a:ea typeface="+mn-ea"/>
                  <a:cs typeface="+mn-cs"/>
                </a:rPr>
                <a:t>Recipient</a:t>
              </a:r>
            </a:p>
          </p:txBody>
        </p:sp>
        <p:sp>
          <p:nvSpPr>
            <p:cNvPr id="40966" name="Text Box 5"/>
            <p:cNvSpPr txBox="1">
              <a:spLocks noChangeArrowheads="1"/>
            </p:cNvSpPr>
            <p:nvPr/>
          </p:nvSpPr>
          <p:spPr bwMode="auto">
            <a:xfrm>
              <a:off x="4284663" y="5445125"/>
              <a:ext cx="1447800" cy="7016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1430" tIns="45715" rIns="91430" bIns="45715">
              <a:spAutoFit/>
            </a:bodyPr>
            <a:lstStyle/>
            <a:p>
              <a:pPr algn="ctr" defTabSz="828675" eaLnBrk="0" hangingPunct="0">
                <a:defRPr/>
              </a:pPr>
              <a:r>
                <a:rPr lang="en-US" sz="2000" b="1">
                  <a:solidFill>
                    <a:srgbClr val="000000"/>
                  </a:solidFill>
                  <a:latin typeface="Times New Roman" pitchFamily="18" charset="0"/>
                  <a:ea typeface="+mn-ea"/>
                  <a:cs typeface="+mn-cs"/>
                </a:rPr>
                <a:t> Tumor</a:t>
              </a:r>
              <a:r>
                <a:rPr lang="en-US" sz="2000">
                  <a:solidFill>
                    <a:srgbClr val="000000"/>
                  </a:solidFill>
                  <a:latin typeface="Times New Roman" pitchFamily="18" charset="0"/>
                  <a:ea typeface="+mn-ea"/>
                  <a:cs typeface="+mn-cs"/>
                </a:rPr>
                <a:t> </a:t>
              </a:r>
              <a:r>
                <a:rPr lang="en-US" sz="2000" b="1">
                  <a:solidFill>
                    <a:srgbClr val="000000"/>
                  </a:solidFill>
                  <a:latin typeface="Times New Roman" pitchFamily="18" charset="0"/>
                  <a:ea typeface="+mn-ea"/>
                  <a:cs typeface="+mn-cs"/>
                </a:rPr>
                <a:t>= </a:t>
              </a:r>
            </a:p>
            <a:p>
              <a:pPr algn="ctr" defTabSz="828675" eaLnBrk="0" hangingPunct="0">
                <a:defRPr/>
              </a:pPr>
              <a:r>
                <a:rPr lang="en-US" sz="2000" b="1">
                  <a:solidFill>
                    <a:srgbClr val="000000"/>
                  </a:solidFill>
                  <a:latin typeface="Times New Roman" pitchFamily="18" charset="0"/>
                  <a:ea typeface="+mn-ea"/>
                  <a:cs typeface="+mn-cs"/>
                </a:rPr>
                <a:t>87% Donor</a:t>
              </a:r>
            </a:p>
          </p:txBody>
        </p:sp>
      </p:grp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6013450" y="6597650"/>
            <a:ext cx="3311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Barth </a:t>
            </a:r>
            <a:r>
              <a:rPr lang="en-US" sz="1600" i="1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et al, </a:t>
            </a:r>
            <a:r>
              <a:rPr lang="en-US" sz="16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Trans. 2009, 88: 1242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Prolonged Survival</a:t>
            </a:r>
            <a:r>
              <a:rPr lang="en-US" sz="2800" baseline="0" dirty="0" smtClean="0"/>
              <a:t> of Composite Facial Allografts in Non-Human Primates Associated With </a:t>
            </a:r>
            <a:r>
              <a:rPr lang="en-US" sz="2800" baseline="0" dirty="0" err="1" smtClean="0"/>
              <a:t>Posttransplant</a:t>
            </a:r>
            <a:r>
              <a:rPr lang="en-US" sz="2800" baseline="0" dirty="0" smtClean="0"/>
              <a:t>  </a:t>
            </a:r>
            <a:r>
              <a:rPr lang="en-US" sz="2800" baseline="0" dirty="0" err="1" smtClean="0"/>
              <a:t>Lymphoproliferative</a:t>
            </a:r>
            <a:r>
              <a:rPr lang="en-US" sz="2800" baseline="0" dirty="0" smtClean="0"/>
              <a:t> Disorder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6677025"/>
            <a:ext cx="28956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 descr="Vascularized Bone Marrow-Based Immunosuppression Inhibits Rejection of Vascularized Composite Allografts in Nonhuman Primates"/>
          <p:cNvGrpSpPr/>
          <p:nvPr/>
        </p:nvGrpSpPr>
        <p:grpSpPr>
          <a:xfrm>
            <a:off x="179388" y="2205038"/>
            <a:ext cx="8713787" cy="3609975"/>
            <a:chOff x="179388" y="2205038"/>
            <a:chExt cx="8713787" cy="3609975"/>
          </a:xfrm>
        </p:grpSpPr>
        <p:pic>
          <p:nvPicPr>
            <p:cNvPr id="5120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2276475"/>
              <a:ext cx="4686300" cy="3324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36" r="-938" b="-1224"/>
            <a:stretch>
              <a:fillRect/>
            </a:stretch>
          </p:blipFill>
          <p:spPr bwMode="auto">
            <a:xfrm>
              <a:off x="5292725" y="2205038"/>
              <a:ext cx="3600450" cy="2016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6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640" t="66435"/>
            <a:stretch>
              <a:fillRect/>
            </a:stretch>
          </p:blipFill>
          <p:spPr bwMode="auto">
            <a:xfrm>
              <a:off x="5076825" y="4508500"/>
              <a:ext cx="3724275" cy="130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2400" dirty="0" smtClean="0"/>
              <a:t>Vascularized Bone Marrow-Based Immunosuppression Inhibits Rejection of Vascularized Composite Allografts in Nonhuman Primates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6677025"/>
            <a:ext cx="289560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3" descr="MRI of Vascularized &#10;Bone Marrow&#10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5746" r="17143" b="9489"/>
          <a:stretch>
            <a:fillRect/>
          </a:stretch>
        </p:blipFill>
        <p:spPr bwMode="auto">
          <a:xfrm>
            <a:off x="468313" y="3009156"/>
            <a:ext cx="4175125" cy="373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8" descr="Histology of Vascularized Bone Marrow&#10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3250456"/>
            <a:ext cx="381793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Vascularized Bone Marrow-Based Immunosuppression Inhibits Rejection of Vascularized Composite Allografts in Nonhuman Primates</a:t>
            </a:r>
            <a:endParaRPr lang="en-US" sz="2400" dirty="0">
              <a:latin typeface="Arial" charset="0"/>
            </a:endParaRPr>
          </a:p>
        </p:txBody>
      </p:sp>
      <p:sp>
        <p:nvSpPr>
          <p:cNvPr id="52231" name="Text Placeholder 9"/>
          <p:cNvSpPr>
            <a:spLocks noGrp="1"/>
          </p:cNvSpPr>
          <p:nvPr>
            <p:ph type="body" idx="1"/>
          </p:nvPr>
        </p:nvSpPr>
        <p:spPr>
          <a:xfrm>
            <a:off x="457200" y="2364631"/>
            <a:ext cx="4040188" cy="639762"/>
          </a:xfrm>
        </p:spPr>
        <p:txBody>
          <a:bodyPr/>
          <a:lstStyle/>
          <a:p>
            <a:pPr algn="ctr"/>
            <a:r>
              <a:rPr lang="en-US" dirty="0">
                <a:latin typeface="Arial" charset="0"/>
              </a:rPr>
              <a:t>MRI of Vascularized </a:t>
            </a:r>
          </a:p>
          <a:p>
            <a:pPr algn="ctr"/>
            <a:r>
              <a:rPr lang="en-US" dirty="0">
                <a:latin typeface="Arial" charset="0"/>
              </a:rPr>
              <a:t>Bone Marrow</a:t>
            </a:r>
          </a:p>
        </p:txBody>
      </p:sp>
      <p:sp>
        <p:nvSpPr>
          <p:cNvPr id="52233" name="Text Placeholder 11"/>
          <p:cNvSpPr>
            <a:spLocks noGrp="1"/>
          </p:cNvSpPr>
          <p:nvPr>
            <p:ph type="body" sz="quarter" idx="3"/>
          </p:nvPr>
        </p:nvSpPr>
        <p:spPr>
          <a:xfrm>
            <a:off x="4645025" y="2364631"/>
            <a:ext cx="4041775" cy="639762"/>
          </a:xfrm>
        </p:spPr>
        <p:txBody>
          <a:bodyPr/>
          <a:lstStyle/>
          <a:p>
            <a:pPr algn="ctr"/>
            <a:r>
              <a:rPr lang="en-US" dirty="0">
                <a:latin typeface="Arial" charset="0"/>
              </a:rPr>
              <a:t>Histology of Vascularized Bone Marrow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8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Arial" charset="0"/>
              </a:rPr>
              <a:t>Facial CTA Summary</a:t>
            </a:r>
          </a:p>
        </p:txBody>
      </p:sp>
      <p:graphicFrame>
        <p:nvGraphicFramePr>
          <p:cNvPr id="208998" name="Group 102" title="Facial CTA Summary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90698656"/>
              </p:ext>
            </p:extLst>
          </p:nvPr>
        </p:nvGraphicFramePr>
        <p:xfrm>
          <a:off x="0" y="1292225"/>
          <a:ext cx="8915400" cy="4733926"/>
        </p:xfrm>
        <a:graphic>
          <a:graphicData uri="http://schemas.openxmlformats.org/drawingml/2006/table">
            <a:tbl>
              <a:tblPr/>
              <a:tblGrid>
                <a:gridCol w="796925"/>
                <a:gridCol w="1196975"/>
                <a:gridCol w="666750"/>
                <a:gridCol w="995363"/>
                <a:gridCol w="730250"/>
                <a:gridCol w="871537"/>
                <a:gridCol w="914400"/>
                <a:gridCol w="838200"/>
                <a:gridCol w="838200"/>
                <a:gridCol w="1066800"/>
              </a:tblGrid>
              <a:tr h="817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Group Number 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Immuno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-suppression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Bone &amp; VBM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Mean FK506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Level (± SD)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Mean Survival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(days)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End Point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Chimerism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Detected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Acute Rejection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Chronic Rejection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Notch Pathway Expression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High FK506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(n=6)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45 ± 21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116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PTLD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High FK506 </a:t>
                      </a: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  <a:sym typeface="Wingdings" charset="0"/>
                        </a:rPr>
                        <a:t> Rapamycin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  <a:sym typeface="Wingdings" charset="0"/>
                        </a:rPr>
                        <a:t>(n=3)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40 ± 23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80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Rejection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Low FK506/ MMF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(n=4)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25 ± 13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310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Rejection</a:t>
                      </a:r>
                      <a:endParaRPr kumimoji="0" lang="en-US" sz="1400" b="0" i="0" u="none" strike="noStrike" cap="none" normalizeH="0" baseline="300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 (3/4)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Low FK506/ MMF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(n=3)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25 ± 12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112</a:t>
                      </a:r>
                      <a:endParaRPr kumimoji="0" lang="en-US" sz="1400" b="0" i="0" u="none" strike="noStrike" cap="none" normalizeH="0" baseline="300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Rejection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 (1/3)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Low FK506/Anti-CD28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(n= 3)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28 ± 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新細明體" charset="0"/>
                        <a:cs typeface="新細明體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101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Rejection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Yes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FF00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新細明體" charset="0"/>
                          <a:cs typeface="新細明體" charset="0"/>
                        </a:rPr>
                        <a:t>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Non-Human Primate Model of Fibula Vascularized Composite Tissue Allotransplantation&#10;Demonstrates Donor-recipient Bony Union"/>
          <p:cNvGrpSpPr/>
          <p:nvPr/>
        </p:nvGrpSpPr>
        <p:grpSpPr>
          <a:xfrm>
            <a:off x="449263" y="2550368"/>
            <a:ext cx="8139112" cy="4191000"/>
            <a:chOff x="449263" y="2550368"/>
            <a:chExt cx="8139112" cy="4191000"/>
          </a:xfrm>
        </p:grpSpPr>
        <p:pic>
          <p:nvPicPr>
            <p:cNvPr id="542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63" y="2550368"/>
              <a:ext cx="3762375" cy="419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2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602881"/>
              <a:ext cx="4016375" cy="162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5580063" y="6475413"/>
            <a:ext cx="352901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Plastic Reconstructive Surgery,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565920"/>
            <a:ext cx="8229600" cy="1143000"/>
          </a:xfrm>
        </p:spPr>
        <p:txBody>
          <a:bodyPr/>
          <a:lstStyle/>
          <a:p>
            <a:pPr rtl="0" fontAlgn="base"/>
            <a:r>
              <a:rPr lang="en-US" sz="2800" kern="12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Non-Human Primate Model of Fibula Vascularized Composite Tissue </a:t>
            </a:r>
            <a:r>
              <a:rPr lang="en-US" sz="2800" kern="1200" dirty="0" err="1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Allotransplantation</a:t>
            </a:r>
            <a:endParaRPr lang="en-US" dirty="0" smtClean="0">
              <a:effectLst/>
            </a:endParaRPr>
          </a:p>
          <a:p>
            <a:pPr rtl="0" fontAlgn="base"/>
            <a:r>
              <a:rPr lang="en-US" sz="2800" kern="12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Demonstrates Donor-recipient Bony Union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Times New Roman" charset="0"/>
                <a:cs typeface="Times New Roman" charset="0"/>
              </a:rPr>
              <a:t>Clinical CTA Strategies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Co-transplanted vascularized bone marrow may be permissive towards the development of prolonged graft survival.</a:t>
            </a:r>
          </a:p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CTA were rejected at early timepoints without calcineurin-based immunosuppression.</a:t>
            </a:r>
          </a:p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‘Prope’ tolerance or minimal immunosuppression are the most attainable goals for  widespread application of clinical CTA.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7504" y="2781126"/>
            <a:ext cx="9002713" cy="4032250"/>
            <a:chOff x="304800" y="2133600"/>
            <a:chExt cx="9002713" cy="4032250"/>
          </a:xfrm>
        </p:grpSpPr>
        <p:sp>
          <p:nvSpPr>
            <p:cNvPr id="461826" name="Line 4"/>
            <p:cNvSpPr>
              <a:spLocks noChangeShapeType="1"/>
            </p:cNvSpPr>
            <p:nvPr/>
          </p:nvSpPr>
          <p:spPr bwMode="auto">
            <a:xfrm flipV="1">
              <a:off x="827088" y="3068638"/>
              <a:ext cx="6408737" cy="2540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oval" w="med" len="med"/>
              <a:tailEnd type="triangle" w="lg" len="lg"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461827" name="Text Box 5" descr="Craniofacial Composite Tissue Allotransplantation Phase Timeline"/>
            <p:cNvSpPr txBox="1">
              <a:spLocks noChangeArrowheads="1"/>
            </p:cNvSpPr>
            <p:nvPr/>
          </p:nvSpPr>
          <p:spPr bwMode="auto">
            <a:xfrm>
              <a:off x="990600" y="2133600"/>
              <a:ext cx="7138988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0" tIns="45711" rIns="91420" bIns="45711">
              <a:spAutoFit/>
            </a:bodyPr>
            <a:lstStyle/>
            <a:p>
              <a:pPr>
                <a:defRPr/>
              </a:pPr>
              <a:r>
                <a:rPr lang="en-US" sz="3200" b="1" u="sng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2009		2010		2011 		2012</a:t>
              </a:r>
            </a:p>
          </p:txBody>
        </p:sp>
        <p:sp>
          <p:nvSpPr>
            <p:cNvPr id="461828" name="Text Box 6"/>
            <p:cNvSpPr txBox="1">
              <a:spLocks noChangeArrowheads="1"/>
            </p:cNvSpPr>
            <p:nvPr/>
          </p:nvSpPr>
          <p:spPr bwMode="auto">
            <a:xfrm>
              <a:off x="304800" y="3246438"/>
              <a:ext cx="569277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0" tIns="45711" rIns="91420" bIns="45711">
              <a:spAutoFit/>
            </a:bodyPr>
            <a:lstStyle/>
            <a:p>
              <a:pPr>
                <a:defRPr/>
              </a:pPr>
              <a:r>
                <a:rPr lang="en-US" sz="2400" b="1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Phase 1 (Active): </a:t>
              </a:r>
              <a:r>
                <a:rPr lang="en-US" sz="2000" u="sng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Research and Preclinical Model</a:t>
              </a:r>
            </a:p>
          </p:txBody>
        </p:sp>
        <p:sp>
          <p:nvSpPr>
            <p:cNvPr id="461829" name="Text Box 7"/>
            <p:cNvSpPr txBox="1">
              <a:spLocks noChangeArrowheads="1"/>
            </p:cNvSpPr>
            <p:nvPr/>
          </p:nvSpPr>
          <p:spPr bwMode="auto">
            <a:xfrm>
              <a:off x="1295400" y="4114800"/>
              <a:ext cx="6122988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0" tIns="45711" rIns="91420" bIns="45711">
              <a:spAutoFit/>
            </a:bodyPr>
            <a:lstStyle/>
            <a:p>
              <a:pPr>
                <a:defRPr/>
              </a:pPr>
              <a:r>
                <a:rPr lang="en-US" sz="2400" b="1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Phase 2 (Active): </a:t>
              </a:r>
              <a:r>
                <a:rPr lang="en-US" sz="2000" u="sng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Clinical program development:</a:t>
              </a:r>
            </a:p>
            <a:p>
              <a:pPr>
                <a:defRPr/>
              </a:pPr>
              <a:r>
                <a:rPr lang="en-US" sz="2000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			IRB approved, DOD approval</a:t>
              </a:r>
              <a:r>
                <a:rPr lang="en-US" sz="2400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61830" name="Line 8"/>
            <p:cNvSpPr>
              <a:spLocks noChangeShapeType="1"/>
            </p:cNvSpPr>
            <p:nvPr/>
          </p:nvSpPr>
          <p:spPr bwMode="auto">
            <a:xfrm>
              <a:off x="3378200" y="3932238"/>
              <a:ext cx="205740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oval" w="med" len="med"/>
              <a:tailEnd type="diamond" w="lg" len="lg"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461831" name="Text Box 9"/>
            <p:cNvSpPr txBox="1">
              <a:spLocks noChangeArrowheads="1"/>
            </p:cNvSpPr>
            <p:nvPr/>
          </p:nvSpPr>
          <p:spPr bwMode="auto">
            <a:xfrm>
              <a:off x="2843213" y="5273675"/>
              <a:ext cx="6464300" cy="892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0" tIns="45711" rIns="91420" bIns="45711">
              <a:spAutoFit/>
            </a:bodyPr>
            <a:lstStyle/>
            <a:p>
              <a:pPr>
                <a:defRPr/>
              </a:pPr>
              <a:r>
                <a:rPr lang="en-US" sz="2800" b="1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Phase 3 (Active): </a:t>
              </a:r>
              <a:r>
                <a:rPr lang="en-US" sz="2400" u="sng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Active Clinical Center: </a:t>
              </a:r>
            </a:p>
            <a:p>
              <a:pPr>
                <a:defRPr/>
              </a:pPr>
              <a:r>
                <a:rPr lang="en-US" sz="2400" dirty="0">
                  <a:solidFill>
                    <a:srgbClr val="00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			Patient Listed for Transplant</a:t>
              </a:r>
              <a:endParaRPr lang="en-US" sz="28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>
              <a:off x="5219700" y="5229225"/>
              <a:ext cx="205740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oval" w="med" len="med"/>
              <a:tailEnd type="triangle" w="lg" len="lg"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349896"/>
            <a:ext cx="8229600" cy="1143000"/>
          </a:xfrm>
        </p:spPr>
        <p:txBody>
          <a:bodyPr/>
          <a:lstStyle/>
          <a:p>
            <a:pPr rtl="0" fontAlgn="base"/>
            <a:r>
              <a:rPr lang="en-US" sz="44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Craniofacial Composite Tissue </a:t>
            </a:r>
            <a:r>
              <a:rPr lang="en-US" sz="4400" dirty="0" err="1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Allotransplantation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73832"/>
            <a:ext cx="9067800" cy="1143000"/>
          </a:xfrm>
        </p:spPr>
        <p:txBody>
          <a:bodyPr/>
          <a:lstStyle/>
          <a:p>
            <a:pPr eaLnBrk="1" hangingPunct="1"/>
            <a:r>
              <a:rPr lang="en-US" sz="4000" dirty="0">
                <a:latin typeface="Times New Roman" charset="0"/>
                <a:cs typeface="Times New Roman" charset="0"/>
              </a:rPr>
              <a:t>Minimizing Chronic Immunosuppression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Lymphocyte-depleting induction therapies</a:t>
            </a:r>
          </a:p>
          <a:p>
            <a:pPr lvl="1" eaLnBrk="1" hangingPunct="1"/>
            <a:r>
              <a:rPr lang="en-US" sz="2400">
                <a:latin typeface="Times New Roman" charset="0"/>
                <a:cs typeface="Times New Roman" charset="0"/>
              </a:rPr>
              <a:t>Lowest rates of acute cellular rejection</a:t>
            </a:r>
          </a:p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Steroid Avoidance or Weaning</a:t>
            </a:r>
          </a:p>
          <a:p>
            <a:pPr lvl="1" eaLnBrk="1" hangingPunct="1"/>
            <a:r>
              <a:rPr lang="en-US" sz="2400">
                <a:latin typeface="Times New Roman" charset="0"/>
                <a:cs typeface="Times New Roman" charset="0"/>
              </a:rPr>
              <a:t>Nearly all kidney, pancreas, and liver transplant patients have steroids eliminated between 3 and 21 days</a:t>
            </a:r>
          </a:p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Permissive of chronic therapy with 1 or 2 drugs</a:t>
            </a:r>
          </a:p>
          <a:p>
            <a:pPr eaLnBrk="1" hangingPunct="1"/>
            <a:r>
              <a:rPr lang="en-US" sz="2800">
                <a:latin typeface="Times New Roman" charset="0"/>
                <a:cs typeface="Times New Roman" charset="0"/>
              </a:rPr>
              <a:t>Future – costimulatory blockade reagents requiring once monthly treatment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41313"/>
            <a:ext cx="9144000" cy="1143000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</a:rPr>
              <a:t>Renal Transplantation as Therapy for End Stage Renal Disease</a:t>
            </a:r>
            <a:br>
              <a:rPr lang="en-US" dirty="0">
                <a:latin typeface="Arial" charset="0"/>
              </a:rPr>
            </a:br>
            <a:r>
              <a:rPr lang="en-US" sz="2800" dirty="0">
                <a:latin typeface="Arial" charset="0"/>
              </a:rPr>
              <a:t>2000 - 2009</a:t>
            </a:r>
            <a:endParaRPr lang="en-US" sz="3200" dirty="0">
              <a:latin typeface="Arial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15888" y="6529388"/>
            <a:ext cx="5870575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>
              <a:spcBef>
                <a:spcPct val="15000"/>
              </a:spcBef>
              <a:spcAft>
                <a:spcPct val="20000"/>
              </a:spcAft>
            </a:pPr>
            <a:r>
              <a:rPr lang="en-US" sz="1200">
                <a:solidFill>
                  <a:srgbClr val="FFFFFF"/>
                </a:solidFill>
                <a:latin typeface="Tahoma" charset="0"/>
                <a:cs typeface="Arial" charset="0"/>
              </a:rPr>
              <a:t>The Organ Procurement and Transplantation Network (OPTN). www.optn.org. 2009.</a:t>
            </a:r>
          </a:p>
        </p:txBody>
      </p:sp>
      <p:graphicFrame>
        <p:nvGraphicFramePr>
          <p:cNvPr id="1026" name="Object 3" title="Renal Transplantation as Therapy for End Stage Renal Diseas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473176"/>
              </p:ext>
            </p:extLst>
          </p:nvPr>
        </p:nvGraphicFramePr>
        <p:xfrm>
          <a:off x="349250" y="1212850"/>
          <a:ext cx="8512175" cy="511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4" imgW="8516850" imgH="5114987" progId="Excel.Chart.8">
                  <p:embed/>
                </p:oleObj>
              </mc:Choice>
              <mc:Fallback>
                <p:oleObj r:id="rId4" imgW="8516850" imgH="5114987" progId="Excel.Char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212850"/>
                        <a:ext cx="8512175" cy="511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5" name="Picture 6" descr="Immunosuppression Induct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6" r="15146"/>
          <a:stretch>
            <a:fillRect/>
          </a:stretch>
        </p:blipFill>
        <p:spPr>
          <a:xfrm>
            <a:off x="5278745" y="1700808"/>
            <a:ext cx="3469719" cy="3888432"/>
          </a:xfrm>
          <a:noFill/>
        </p:spPr>
      </p:pic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>
                <a:latin typeface="Times New Roman" charset="0"/>
                <a:cs typeface="Times New Roman" charset="0"/>
              </a:rPr>
              <a:t>Immunosuppression </a:t>
            </a:r>
            <a:r>
              <a:rPr lang="en-US" sz="4000" dirty="0">
                <a:latin typeface="Times New Roman" charset="0"/>
                <a:cs typeface="Times New Roman" charset="0"/>
              </a:rPr>
              <a:t>Induction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179512" y="5412357"/>
            <a:ext cx="8507288" cy="1689051"/>
          </a:xfrm>
        </p:spPr>
        <p:txBody>
          <a:bodyPr/>
          <a:lstStyle/>
          <a:p>
            <a:pPr marL="0" indent="0">
              <a:buNone/>
            </a:pPr>
            <a:r>
              <a:rPr lang="en-US" sz="1800" u="sng" dirty="0">
                <a:latin typeface="Times New Roman" charset="0"/>
                <a:cs typeface="Times New Roman" charset="0"/>
              </a:rPr>
              <a:t>Humanized CAMPATH Antibody (</a:t>
            </a:r>
            <a:r>
              <a:rPr lang="en-US" sz="1800" u="sng" dirty="0" err="1">
                <a:latin typeface="Times New Roman" charset="0"/>
                <a:cs typeface="Times New Roman" charset="0"/>
              </a:rPr>
              <a:t>Alemtuzumab</a:t>
            </a:r>
            <a:r>
              <a:rPr lang="en-US" sz="1800" u="sng" dirty="0">
                <a:latin typeface="Times New Roman" charset="0"/>
                <a:cs typeface="Times New Roman" charset="0"/>
              </a:rPr>
              <a:t>)</a:t>
            </a:r>
          </a:p>
          <a:p>
            <a:pPr marL="0" indent="0">
              <a:buNone/>
            </a:pPr>
            <a:r>
              <a:rPr lang="en-US" sz="1800" dirty="0">
                <a:latin typeface="Times New Roman" charset="0"/>
                <a:cs typeface="Times New Roman" charset="0"/>
              </a:rPr>
              <a:t>CD4  T cells depleted 99.7% 2 </a:t>
            </a:r>
            <a:r>
              <a:rPr lang="en-US" sz="1800" dirty="0" err="1">
                <a:latin typeface="Times New Roman" charset="0"/>
                <a:cs typeface="Times New Roman" charset="0"/>
              </a:rPr>
              <a:t>wks</a:t>
            </a:r>
            <a:r>
              <a:rPr lang="en-US" sz="1800" dirty="0">
                <a:latin typeface="Times New Roman" charset="0"/>
                <a:cs typeface="Times New Roman" charset="0"/>
              </a:rPr>
              <a:t>, 85% at 1 year, </a:t>
            </a:r>
          </a:p>
          <a:p>
            <a:pPr marL="0" indent="0">
              <a:buNone/>
            </a:pPr>
            <a:r>
              <a:rPr lang="en-US" sz="1800" dirty="0">
                <a:latin typeface="Times New Roman" charset="0"/>
                <a:cs typeface="Times New Roman" charset="0"/>
              </a:rPr>
              <a:t>69% at 2 years, and 63% at 3 </a:t>
            </a:r>
            <a:r>
              <a:rPr lang="en-US" sz="1800" dirty="0" smtClean="0">
                <a:latin typeface="Times New Roman" charset="0"/>
                <a:cs typeface="Times New Roman" charset="0"/>
              </a:rPr>
              <a:t>years</a:t>
            </a:r>
          </a:p>
          <a:p>
            <a:pPr marL="0" indent="0">
              <a:buNone/>
            </a:pPr>
            <a:r>
              <a:rPr lang="en-US" sz="1800" dirty="0" err="1">
                <a:latin typeface="Times New Roman" charset="0"/>
                <a:cs typeface="Times New Roman" charset="0"/>
              </a:rPr>
              <a:t>Tx</a:t>
            </a:r>
            <a:r>
              <a:rPr lang="en-US" sz="1800" dirty="0">
                <a:latin typeface="Times New Roman" charset="0"/>
                <a:cs typeface="Times New Roman" charset="0"/>
              </a:rPr>
              <a:t> </a:t>
            </a:r>
            <a:r>
              <a:rPr lang="en-US" sz="1800" dirty="0" err="1">
                <a:latin typeface="Times New Roman" charset="0"/>
                <a:cs typeface="Times New Roman" charset="0"/>
              </a:rPr>
              <a:t>Int</a:t>
            </a:r>
            <a:r>
              <a:rPr lang="en-US" sz="1800" dirty="0">
                <a:latin typeface="Times New Roman" charset="0"/>
                <a:cs typeface="Times New Roman" charset="0"/>
              </a:rPr>
              <a:t> 19 (2006): 885-892</a:t>
            </a:r>
          </a:p>
          <a:p>
            <a:pPr marL="0" indent="0" algn="ctr">
              <a:buNone/>
            </a:pPr>
            <a:endParaRPr lang="en-US" dirty="0">
              <a:latin typeface="Times New Roman" charset="0"/>
              <a:cs typeface="Times New Roman" charset="0"/>
            </a:endParaRPr>
          </a:p>
          <a:p>
            <a:endParaRPr lang="en-US" dirty="0"/>
          </a:p>
        </p:txBody>
      </p:sp>
      <p:pic>
        <p:nvPicPr>
          <p:cNvPr id="58371" name="Picture 3" descr="Waldmann-Humanized Campath A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38" y="1989138"/>
            <a:ext cx="4017963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Text Box 14"/>
          <p:cNvSpPr txBox="1">
            <a:spLocks noChangeArrowheads="1"/>
          </p:cNvSpPr>
          <p:nvPr/>
        </p:nvSpPr>
        <p:spPr bwMode="auto">
          <a:xfrm>
            <a:off x="580901" y="5287963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eaLnBrk="1" hangingPunct="1"/>
            <a:endParaRPr lang="en-US">
              <a:latin typeface="Times New Roman" charset="0"/>
              <a:cs typeface="Times New Roman" charset="0"/>
            </a:endParaRPr>
          </a:p>
        </p:txBody>
      </p:sp>
      <p:pic>
        <p:nvPicPr>
          <p:cNvPr id="58376" name="Picture 9" descr="School of Medicine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6" b="1036"/>
          <a:stretch>
            <a:fillRect/>
          </a:stretch>
        </p:blipFill>
        <p:spPr bwMode="auto">
          <a:xfrm>
            <a:off x="76200" y="38100"/>
            <a:ext cx="33432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1219200"/>
            <a:ext cx="8305800" cy="11430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tx1"/>
                </a:solidFill>
                <a:latin typeface="Arial" charset="0"/>
              </a:rPr>
              <a:t>CTA Immunosuppressive Regimen</a:t>
            </a:r>
          </a:p>
        </p:txBody>
      </p:sp>
      <p:grpSp>
        <p:nvGrpSpPr>
          <p:cNvPr id="2" name="Group 1" descr="CTA Immunosuppressive Regimen"/>
          <p:cNvGrpSpPr/>
          <p:nvPr/>
        </p:nvGrpSpPr>
        <p:grpSpPr>
          <a:xfrm>
            <a:off x="457200" y="2346325"/>
            <a:ext cx="7924800" cy="2225675"/>
            <a:chOff x="457200" y="2346325"/>
            <a:chExt cx="7924800" cy="2225675"/>
          </a:xfrm>
        </p:grpSpPr>
        <p:sp>
          <p:nvSpPr>
            <p:cNvPr id="59395" name="Line 3"/>
            <p:cNvSpPr>
              <a:spLocks noChangeShapeType="1"/>
            </p:cNvSpPr>
            <p:nvPr/>
          </p:nvSpPr>
          <p:spPr bwMode="auto">
            <a:xfrm>
              <a:off x="1828800" y="3413125"/>
              <a:ext cx="655320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oval" w="med" len="med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396" name="Text Box 4"/>
            <p:cNvSpPr txBox="1">
              <a:spLocks noChangeArrowheads="1"/>
            </p:cNvSpPr>
            <p:nvPr/>
          </p:nvSpPr>
          <p:spPr bwMode="auto">
            <a:xfrm>
              <a:off x="457200" y="3565525"/>
              <a:ext cx="133826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1"/>
                  </a:solidFill>
                  <a:latin typeface="Times New Roman" charset="0"/>
                </a:rPr>
                <a:t>Tacrolimus</a:t>
              </a:r>
            </a:p>
          </p:txBody>
        </p:sp>
        <p:sp>
          <p:nvSpPr>
            <p:cNvPr id="59397" name="Line 6"/>
            <p:cNvSpPr>
              <a:spLocks noChangeShapeType="1"/>
            </p:cNvSpPr>
            <p:nvPr/>
          </p:nvSpPr>
          <p:spPr bwMode="auto">
            <a:xfrm>
              <a:off x="1828800" y="3794125"/>
              <a:ext cx="64008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398" name="Text Box 7"/>
            <p:cNvSpPr txBox="1">
              <a:spLocks noChangeArrowheads="1"/>
            </p:cNvSpPr>
            <p:nvPr/>
          </p:nvSpPr>
          <p:spPr bwMode="auto">
            <a:xfrm>
              <a:off x="2209800" y="2727325"/>
              <a:ext cx="101123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1"/>
                  </a:solidFill>
                  <a:latin typeface="Times New Roman" charset="0"/>
                </a:rPr>
                <a:t>POD 21</a:t>
              </a:r>
            </a:p>
          </p:txBody>
        </p:sp>
        <p:sp>
          <p:nvSpPr>
            <p:cNvPr id="59399" name="Text Box 8"/>
            <p:cNvSpPr txBox="1">
              <a:spLocks noChangeArrowheads="1"/>
            </p:cNvSpPr>
            <p:nvPr/>
          </p:nvSpPr>
          <p:spPr bwMode="auto">
            <a:xfrm>
              <a:off x="1487488" y="2346325"/>
              <a:ext cx="798512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1"/>
                  </a:solidFill>
                  <a:latin typeface="Times New Roman" charset="0"/>
                </a:rPr>
                <a:t>Day 0</a:t>
              </a:r>
            </a:p>
            <a:p>
              <a:pPr eaLnBrk="1" hangingPunct="1"/>
              <a:r>
                <a:rPr lang="en-US" sz="2000">
                  <a:solidFill>
                    <a:schemeClr val="tx1"/>
                  </a:solidFill>
                  <a:latin typeface="Times New Roman" charset="0"/>
                </a:rPr>
                <a:t>C1H</a:t>
              </a:r>
            </a:p>
          </p:txBody>
        </p:sp>
        <p:sp>
          <p:nvSpPr>
            <p:cNvPr id="59400" name="Line 9"/>
            <p:cNvSpPr>
              <a:spLocks noChangeShapeType="1"/>
            </p:cNvSpPr>
            <p:nvPr/>
          </p:nvSpPr>
          <p:spPr bwMode="auto">
            <a:xfrm>
              <a:off x="2667000" y="3108325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401" name="Line 10"/>
            <p:cNvSpPr>
              <a:spLocks noChangeShapeType="1"/>
            </p:cNvSpPr>
            <p:nvPr/>
          </p:nvSpPr>
          <p:spPr bwMode="auto">
            <a:xfrm>
              <a:off x="1828800" y="3032125"/>
              <a:ext cx="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402" name="Line 22"/>
            <p:cNvSpPr>
              <a:spLocks noChangeShapeType="1"/>
            </p:cNvSpPr>
            <p:nvPr/>
          </p:nvSpPr>
          <p:spPr bwMode="auto">
            <a:xfrm>
              <a:off x="1828800" y="4403725"/>
              <a:ext cx="8382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403" name="Text Box 26"/>
            <p:cNvSpPr txBox="1">
              <a:spLocks noChangeArrowheads="1"/>
            </p:cNvSpPr>
            <p:nvPr/>
          </p:nvSpPr>
          <p:spPr bwMode="auto">
            <a:xfrm>
              <a:off x="457200" y="4175125"/>
              <a:ext cx="13112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1"/>
                  </a:solidFill>
                  <a:latin typeface="Times New Roman" charset="0"/>
                </a:rPr>
                <a:t>Prednisone</a:t>
              </a:r>
            </a:p>
          </p:txBody>
        </p:sp>
        <p:sp>
          <p:nvSpPr>
            <p:cNvPr id="59404" name="Text Box 29"/>
            <p:cNvSpPr txBox="1">
              <a:spLocks noChangeArrowheads="1"/>
            </p:cNvSpPr>
            <p:nvPr/>
          </p:nvSpPr>
          <p:spPr bwMode="auto">
            <a:xfrm>
              <a:off x="838200" y="3870325"/>
              <a:ext cx="776288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1pPr>
              <a:lvl2pPr marL="742950" indent="-28575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2pPr>
              <a:lvl3pPr marL="11430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3pPr>
              <a:lvl4pPr marL="16002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4pPr>
              <a:lvl5pPr marL="2057400" indent="-228600" eaLnBrk="0" hangingPunct="0"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hlink"/>
                  </a:solidFill>
                  <a:latin typeface="Arial" charset="0"/>
                  <a:ea typeface="新細明體" charset="0"/>
                  <a:cs typeface="新細明體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1"/>
                  </a:solidFill>
                  <a:latin typeface="Times New Roman" charset="0"/>
                </a:rPr>
                <a:t>MMF</a:t>
              </a:r>
            </a:p>
          </p:txBody>
        </p:sp>
        <p:sp>
          <p:nvSpPr>
            <p:cNvPr id="59405" name="Line 6"/>
            <p:cNvSpPr>
              <a:spLocks noChangeShapeType="1"/>
            </p:cNvSpPr>
            <p:nvPr/>
          </p:nvSpPr>
          <p:spPr bwMode="auto">
            <a:xfrm>
              <a:off x="1828800" y="4098925"/>
              <a:ext cx="64008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9406" name="Picture 9" descr="School of Medicin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16" b="1036"/>
          <a:stretch>
            <a:fillRect/>
          </a:stretch>
        </p:blipFill>
        <p:spPr bwMode="auto">
          <a:xfrm>
            <a:off x="76200" y="38100"/>
            <a:ext cx="33432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15" descr="Multi-Organ Recovery Team"/>
          <p:cNvGrpSpPr>
            <a:grpSpLocks/>
          </p:cNvGrpSpPr>
          <p:nvPr/>
        </p:nvGrpSpPr>
        <p:grpSpPr bwMode="auto">
          <a:xfrm>
            <a:off x="1828800" y="1676400"/>
            <a:ext cx="5334000" cy="4953000"/>
            <a:chOff x="1447800" y="228600"/>
            <a:chExt cx="6343650" cy="6400800"/>
          </a:xfrm>
        </p:grpSpPr>
        <p:pic>
          <p:nvPicPr>
            <p:cNvPr id="60420" name="Picture 2" descr="circl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28600"/>
              <a:ext cx="6343650" cy="639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421" name="Picture 3" descr="Human_Body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7188" y="2514600"/>
              <a:ext cx="3656012" cy="18288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Line 11"/>
            <p:cNvSpPr>
              <a:spLocks noChangeShapeType="1"/>
            </p:cNvSpPr>
            <p:nvPr/>
          </p:nvSpPr>
          <p:spPr bwMode="auto">
            <a:xfrm>
              <a:off x="3428303" y="3429000"/>
              <a:ext cx="0" cy="205769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8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16391" name="Oval 4"/>
            <p:cNvSpPr>
              <a:spLocks noChangeArrowheads="1"/>
            </p:cNvSpPr>
            <p:nvPr/>
          </p:nvSpPr>
          <p:spPr bwMode="auto">
            <a:xfrm>
              <a:off x="1721559" y="3478237"/>
              <a:ext cx="1176218" cy="88626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CTA</a:t>
              </a:r>
            </a:p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Team</a:t>
              </a:r>
            </a:p>
          </p:txBody>
        </p:sp>
        <p:sp>
          <p:nvSpPr>
            <p:cNvPr id="16392" name="Oval 5"/>
            <p:cNvSpPr>
              <a:spLocks noChangeArrowheads="1"/>
            </p:cNvSpPr>
            <p:nvPr/>
          </p:nvSpPr>
          <p:spPr bwMode="auto">
            <a:xfrm>
              <a:off x="1719671" y="2493498"/>
              <a:ext cx="1178106" cy="88626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CTA</a:t>
              </a:r>
            </a:p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Team</a:t>
              </a:r>
            </a:p>
          </p:txBody>
        </p:sp>
        <p:sp>
          <p:nvSpPr>
            <p:cNvPr id="16393" name="Oval 8"/>
            <p:cNvSpPr>
              <a:spLocks noChangeArrowheads="1"/>
            </p:cNvSpPr>
            <p:nvPr/>
          </p:nvSpPr>
          <p:spPr bwMode="auto">
            <a:xfrm>
              <a:off x="3062033" y="3872132"/>
              <a:ext cx="1195098" cy="78779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Thoracic</a:t>
              </a:r>
            </a:p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Team</a:t>
              </a:r>
            </a:p>
          </p:txBody>
        </p:sp>
        <p:sp>
          <p:nvSpPr>
            <p:cNvPr id="16394" name="Oval 9"/>
            <p:cNvSpPr>
              <a:spLocks noChangeArrowheads="1"/>
            </p:cNvSpPr>
            <p:nvPr/>
          </p:nvSpPr>
          <p:spPr bwMode="auto">
            <a:xfrm>
              <a:off x="2988401" y="2198077"/>
              <a:ext cx="1178106" cy="82677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Thoracic</a:t>
              </a:r>
            </a:p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Team</a:t>
              </a:r>
            </a:p>
          </p:txBody>
        </p:sp>
        <p:sp>
          <p:nvSpPr>
            <p:cNvPr id="16395" name="Oval 7"/>
            <p:cNvSpPr>
              <a:spLocks noChangeArrowheads="1"/>
            </p:cNvSpPr>
            <p:nvPr/>
          </p:nvSpPr>
          <p:spPr bwMode="auto">
            <a:xfrm>
              <a:off x="4177835" y="2198077"/>
              <a:ext cx="1257402" cy="82677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Abdominal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Team</a:t>
              </a:r>
            </a:p>
          </p:txBody>
        </p:sp>
        <p:sp>
          <p:nvSpPr>
            <p:cNvPr id="16396" name="Oval 6"/>
            <p:cNvSpPr>
              <a:spLocks noChangeArrowheads="1"/>
            </p:cNvSpPr>
            <p:nvPr/>
          </p:nvSpPr>
          <p:spPr bwMode="auto">
            <a:xfrm>
              <a:off x="4257131" y="3872132"/>
              <a:ext cx="1268730" cy="82677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Abdominal</a:t>
              </a:r>
            </a:p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Team</a:t>
              </a:r>
            </a:p>
          </p:txBody>
        </p:sp>
        <p:sp>
          <p:nvSpPr>
            <p:cNvPr id="16397" name="Rectangle 10"/>
            <p:cNvSpPr>
              <a:spLocks noChangeArrowheads="1"/>
            </p:cNvSpPr>
            <p:nvPr/>
          </p:nvSpPr>
          <p:spPr bwMode="auto">
            <a:xfrm>
              <a:off x="2742962" y="5486694"/>
              <a:ext cx="1904984" cy="114270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Anesthesia -</a:t>
              </a:r>
            </a:p>
            <a:p>
              <a:pPr algn="ctr">
                <a:defRPr/>
              </a:pPr>
              <a:r>
                <a:rPr lang="en-US" sz="1400" dirty="0" err="1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Tracheostomy</a:t>
              </a: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 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&amp; Circuit</a:t>
              </a:r>
            </a:p>
          </p:txBody>
        </p:sp>
        <p:sp>
          <p:nvSpPr>
            <p:cNvPr id="16398" name="Rectangle 12"/>
            <p:cNvSpPr>
              <a:spLocks noChangeArrowheads="1"/>
            </p:cNvSpPr>
            <p:nvPr/>
          </p:nvSpPr>
          <p:spPr bwMode="auto">
            <a:xfrm>
              <a:off x="3352784" y="3353094"/>
              <a:ext cx="75520" cy="15181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sz="18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16399" name="Oval 13"/>
            <p:cNvSpPr>
              <a:spLocks noChangeArrowheads="1"/>
            </p:cNvSpPr>
            <p:nvPr/>
          </p:nvSpPr>
          <p:spPr bwMode="auto">
            <a:xfrm>
              <a:off x="5435237" y="2159098"/>
              <a:ext cx="1087483" cy="82676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Scrub</a:t>
              </a:r>
            </a:p>
            <a:p>
              <a:pPr algn="ctr">
                <a:defRPr/>
              </a:pPr>
              <a:r>
                <a:rPr lang="en-US" sz="140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Nurse</a:t>
              </a:r>
            </a:p>
          </p:txBody>
        </p:sp>
        <p:sp>
          <p:nvSpPr>
            <p:cNvPr id="16400" name="Rectangle 15"/>
            <p:cNvSpPr>
              <a:spLocks noChangeArrowheads="1"/>
            </p:cNvSpPr>
            <p:nvPr/>
          </p:nvSpPr>
          <p:spPr bwMode="auto">
            <a:xfrm>
              <a:off x="6522720" y="228600"/>
              <a:ext cx="1268730" cy="2667000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Instruments</a:t>
              </a:r>
            </a:p>
          </p:txBody>
        </p:sp>
        <p:sp>
          <p:nvSpPr>
            <p:cNvPr id="16401" name="Rectangle 16"/>
            <p:cNvSpPr>
              <a:spLocks noChangeArrowheads="1"/>
            </p:cNvSpPr>
            <p:nvPr/>
          </p:nvSpPr>
          <p:spPr bwMode="auto">
            <a:xfrm>
              <a:off x="5525861" y="2985868"/>
              <a:ext cx="906236" cy="984738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Mayo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rgbClr val="000000"/>
                  </a:solidFill>
                  <a:latin typeface="Arial" pitchFamily="34" charset="0"/>
                  <a:ea typeface="+mn-ea"/>
                  <a:cs typeface="+mn-cs"/>
                </a:rPr>
                <a:t>Stand</a:t>
              </a:r>
            </a:p>
          </p:txBody>
        </p:sp>
      </p:grpSp>
      <p:sp>
        <p:nvSpPr>
          <p:cNvPr id="60419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latin typeface="Arial" charset="0"/>
              </a:rPr>
              <a:t>Multi-Organ Recovery Team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  <a:cs typeface="Times New Roman" charset="0"/>
              </a:rPr>
              <a:t>Rationale for Single-Port Donor Nephrectomy Program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en-US">
              <a:latin typeface="Times New Roman" charset="0"/>
              <a:cs typeface="Times New Roman" charset="0"/>
            </a:endParaRPr>
          </a:p>
          <a:p>
            <a:r>
              <a:rPr lang="en-US">
                <a:latin typeface="Times New Roman" charset="0"/>
                <a:cs typeface="Times New Roman" charset="0"/>
              </a:rPr>
              <a:t>Advanced laparoscopic approach achieved with existing instrumentation and techniques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Improved cosmetic appearance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Potential for improved post-operative recovery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Motivate recipient/donor combinations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Encourage living kidney donation</a:t>
            </a:r>
          </a:p>
          <a:p>
            <a:endParaRPr lang="en-US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>
          <a:xfrm>
            <a:off x="0" y="845840"/>
            <a:ext cx="9144000" cy="1143000"/>
          </a:xfrm>
        </p:spPr>
        <p:txBody>
          <a:bodyPr/>
          <a:lstStyle/>
          <a:p>
            <a:r>
              <a:rPr lang="en-US" dirty="0">
                <a:latin typeface="Times New Roman" charset="0"/>
                <a:cs typeface="Times New Roman" charset="0"/>
              </a:rPr>
              <a:t>University of Maryland Experience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468313" y="1916832"/>
            <a:ext cx="8280400" cy="475252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Times New Roman" charset="0"/>
                <a:cs typeface="Times New Roman" charset="0"/>
              </a:rPr>
              <a:t>Performed 1300 laparoscopic donor nephrectomies</a:t>
            </a:r>
          </a:p>
          <a:p>
            <a:r>
              <a:rPr lang="en-US" dirty="0">
                <a:latin typeface="Times New Roman" charset="0"/>
                <a:cs typeface="Times New Roman" charset="0"/>
              </a:rPr>
              <a:t>Preparation for single-port</a:t>
            </a:r>
          </a:p>
          <a:p>
            <a:pPr lvl="2"/>
            <a:r>
              <a:rPr lang="en-US" dirty="0">
                <a:latin typeface="Times New Roman" charset="0"/>
                <a:cs typeface="Times New Roman" charset="0"/>
              </a:rPr>
              <a:t>Minimized ports on standard donor</a:t>
            </a:r>
          </a:p>
          <a:p>
            <a:pPr lvl="2"/>
            <a:r>
              <a:rPr lang="en-US" dirty="0">
                <a:latin typeface="Times New Roman" charset="0"/>
                <a:cs typeface="Times New Roman" charset="0"/>
              </a:rPr>
              <a:t>Observed procedures</a:t>
            </a:r>
          </a:p>
          <a:p>
            <a:pPr lvl="2"/>
            <a:r>
              <a:rPr lang="en-US" dirty="0">
                <a:latin typeface="Times New Roman" charset="0"/>
                <a:cs typeface="Times New Roman" charset="0"/>
              </a:rPr>
              <a:t>Animal lab</a:t>
            </a:r>
          </a:p>
          <a:p>
            <a:r>
              <a:rPr lang="en-US" dirty="0">
                <a:latin typeface="Times New Roman" charset="0"/>
                <a:cs typeface="Times New Roman" charset="0"/>
              </a:rPr>
              <a:t>April 2009 initiated single-port donor nephrectomy as routine approach</a:t>
            </a:r>
          </a:p>
          <a:p>
            <a:r>
              <a:rPr lang="en-US" dirty="0">
                <a:latin typeface="Times New Roman" charset="0"/>
                <a:cs typeface="Times New Roman" charset="0"/>
              </a:rPr>
              <a:t>Currently performed over 140 single-port donor nephrectomies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4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Access Devices</a:t>
            </a:r>
          </a:p>
        </p:txBody>
      </p:sp>
      <p:sp>
        <p:nvSpPr>
          <p:cNvPr id="33795" name="Text Placeholder 5"/>
          <p:cNvSpPr>
            <a:spLocks noGrp="1"/>
          </p:cNvSpPr>
          <p:nvPr>
            <p:ph type="body" idx="1"/>
          </p:nvPr>
        </p:nvSpPr>
        <p:spPr>
          <a:xfrm>
            <a:off x="457200" y="1709738"/>
            <a:ext cx="4040188" cy="639762"/>
          </a:xfrm>
        </p:spPr>
        <p:txBody>
          <a:bodyPr/>
          <a:lstStyle/>
          <a:p>
            <a:pPr algn="ctr"/>
            <a:r>
              <a:rPr lang="en-US">
                <a:latin typeface="Arial" charset="0"/>
              </a:rPr>
              <a:t>SILS Port Device (Covidien)</a:t>
            </a:r>
          </a:p>
        </p:txBody>
      </p:sp>
      <p:sp>
        <p:nvSpPr>
          <p:cNvPr id="33796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45025" y="1636713"/>
            <a:ext cx="4041775" cy="639762"/>
          </a:xfrm>
        </p:spPr>
        <p:txBody>
          <a:bodyPr/>
          <a:lstStyle/>
          <a:p>
            <a:pPr algn="ctr"/>
            <a:r>
              <a:rPr lang="en-US" dirty="0" err="1">
                <a:latin typeface="Arial" charset="0"/>
              </a:rPr>
              <a:t>Gelport</a:t>
            </a:r>
            <a:r>
              <a:rPr lang="en-US" dirty="0">
                <a:latin typeface="Arial" charset="0"/>
              </a:rPr>
              <a:t>/</a:t>
            </a:r>
            <a:r>
              <a:rPr lang="en-US" dirty="0" err="1">
                <a:latin typeface="Arial" charset="0"/>
              </a:rPr>
              <a:t>Gelpoint</a:t>
            </a:r>
            <a:r>
              <a:rPr lang="en-US" dirty="0">
                <a:latin typeface="Arial" charset="0"/>
              </a:rPr>
              <a:t> Device (Applied Medical)</a:t>
            </a:r>
          </a:p>
        </p:txBody>
      </p:sp>
      <p:pic>
        <p:nvPicPr>
          <p:cNvPr id="33797" name="Picture 4" descr="SILSpor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635250"/>
            <a:ext cx="4040188" cy="3030538"/>
          </a:xfr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3798" name="Picture 6" descr="Gelport/Gelpoint Devic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5025" y="2635250"/>
            <a:ext cx="4041775" cy="3030538"/>
          </a:xfr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  <p:pic>
        <p:nvPicPr>
          <p:cNvPr id="34819" name="Picture 6" descr="Surgery"/>
          <p:cNvPicPr>
            <a:picLocks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263" y="260350"/>
            <a:ext cx="8226425" cy="6170613"/>
          </a:xfr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ncision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3737269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 descr="Band-ai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5497" y="2070532"/>
            <a:ext cx="3659784" cy="4787467"/>
          </a:xfrm>
        </p:spPr>
      </p:pic>
      <p:sp>
        <p:nvSpPr>
          <p:cNvPr id="35844" name="Line 4"/>
          <p:cNvSpPr>
            <a:spLocks noChangeShapeType="1"/>
          </p:cNvSpPr>
          <p:nvPr/>
        </p:nvSpPr>
        <p:spPr bwMode="auto">
          <a:xfrm flipH="1" flipV="1">
            <a:off x="3276600" y="4038600"/>
            <a:ext cx="762000" cy="53340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 anchor="t"/>
          <a:lstStyle/>
          <a:p>
            <a:pPr rtl="0" eaLnBrk="0" fontAlgn="base" hangingPunct="0">
              <a:lnSpc>
                <a:spcPct val="80000"/>
              </a:lnSpc>
            </a:pPr>
            <a:r>
              <a:rPr lang="en-US" sz="3200" kern="1200" dirty="0" err="1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Transumbilical</a:t>
            </a:r>
            <a:r>
              <a:rPr lang="en-US" sz="3200" kern="12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 Renal Extraction</a:t>
            </a:r>
            <a:br>
              <a:rPr lang="en-US" sz="3200" kern="12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</a:br>
            <a:r>
              <a:rPr lang="en-US" sz="3200" kern="1200" dirty="0" smtClean="0">
                <a:solidFill>
                  <a:srgbClr val="000000"/>
                </a:solidFill>
                <a:effectLst/>
                <a:latin typeface="Times New Roman"/>
                <a:ea typeface="新細明體"/>
                <a:cs typeface="Times New Roman"/>
              </a:rPr>
              <a:t>Minimizes apparent length of incision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chemeClr val="tx1"/>
                </a:solidFill>
                <a:latin typeface="Times New Roman" charset="0"/>
                <a:cs typeface="Times New Roman" charset="0"/>
              </a:rPr>
              <a:t>BMI 30 Healing</a:t>
            </a:r>
          </a:p>
        </p:txBody>
      </p:sp>
      <p:pic>
        <p:nvPicPr>
          <p:cNvPr id="36867" name="Picture 2" descr="POD 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414588"/>
            <a:ext cx="274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3" descr="POD 15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54400" y="2760663"/>
            <a:ext cx="2466975" cy="3325812"/>
          </a:xfrm>
          <a:noFill/>
        </p:spPr>
      </p:pic>
      <p:pic>
        <p:nvPicPr>
          <p:cNvPr id="36869" name="Picture 5" descr="POD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2428875"/>
            <a:ext cx="253841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TextBox 7"/>
          <p:cNvSpPr txBox="1">
            <a:spLocks noChangeArrowheads="1"/>
          </p:cNvSpPr>
          <p:nvPr/>
        </p:nvSpPr>
        <p:spPr bwMode="auto">
          <a:xfrm>
            <a:off x="741363" y="1714500"/>
            <a:ext cx="16525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/>
            <a:r>
              <a:rPr lang="en-US" sz="4000" b="1">
                <a:solidFill>
                  <a:schemeClr val="tx1"/>
                </a:solidFill>
                <a:latin typeface="Times New Roman" charset="0"/>
                <a:cs typeface="Times New Roman" charset="0"/>
              </a:rPr>
              <a:t>POD 0</a:t>
            </a:r>
          </a:p>
        </p:txBody>
      </p:sp>
      <p:sp>
        <p:nvSpPr>
          <p:cNvPr id="36871" name="TextBox 8"/>
          <p:cNvSpPr txBox="1">
            <a:spLocks noChangeArrowheads="1"/>
          </p:cNvSpPr>
          <p:nvPr/>
        </p:nvSpPr>
        <p:spPr bwMode="auto">
          <a:xfrm>
            <a:off x="3686175" y="1714500"/>
            <a:ext cx="19065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/>
            <a:r>
              <a:rPr lang="en-US" sz="4000" b="1">
                <a:solidFill>
                  <a:schemeClr val="tx1"/>
                </a:solidFill>
                <a:latin typeface="Times New Roman" charset="0"/>
                <a:cs typeface="Times New Roman" charset="0"/>
              </a:rPr>
              <a:t>POD 15</a:t>
            </a:r>
          </a:p>
        </p:txBody>
      </p:sp>
      <p:sp>
        <p:nvSpPr>
          <p:cNvPr id="36872" name="TextBox 9"/>
          <p:cNvSpPr txBox="1">
            <a:spLocks noChangeArrowheads="1"/>
          </p:cNvSpPr>
          <p:nvPr/>
        </p:nvSpPr>
        <p:spPr bwMode="auto">
          <a:xfrm>
            <a:off x="6472238" y="1714500"/>
            <a:ext cx="19065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 eaLnBrk="0" hangingPunct="0"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hlink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 algn="ctr" eaLnBrk="1" hangingPunct="1"/>
            <a:r>
              <a:rPr lang="en-US" sz="4000" b="1">
                <a:solidFill>
                  <a:schemeClr val="tx1"/>
                </a:solidFill>
                <a:latin typeface="Times New Roman" charset="0"/>
                <a:cs typeface="Times New Roman" charset="0"/>
              </a:rPr>
              <a:t>POD 22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3">
      <a:dk1>
        <a:srgbClr val="003366"/>
      </a:dk1>
      <a:lt1>
        <a:srgbClr val="FFFFFF"/>
      </a:lt1>
      <a:dk2>
        <a:srgbClr val="000066"/>
      </a:dk2>
      <a:lt2>
        <a:srgbClr val="CCFFFF"/>
      </a:lt2>
      <a:accent1>
        <a:srgbClr val="3366CC"/>
      </a:accent1>
      <a:accent2>
        <a:srgbClr val="00B000"/>
      </a:accent2>
      <a:accent3>
        <a:srgbClr val="AAAAB8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000066">
                <a:gamma/>
                <a:shade val="46275"/>
                <a:invGamma/>
              </a:srgbClr>
            </a:gs>
            <a:gs pos="100000">
              <a:srgbClr val="000066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TW" altLang="en-US" sz="44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000066">
                <a:gamma/>
                <a:shade val="46275"/>
                <a:invGamma/>
              </a:srgbClr>
            </a:gs>
            <a:gs pos="100000">
              <a:srgbClr val="000066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TW" altLang="en-US" sz="4400" b="0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3366"/>
        </a:dk1>
        <a:lt1>
          <a:srgbClr val="FFFFFF"/>
        </a:lt1>
        <a:dk2>
          <a:srgbClr val="0000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B8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31896</TotalTime>
  <Words>1303</Words>
  <Application>Microsoft Macintosh PowerPoint</Application>
  <PresentationFormat>On-screen Show (4:3)</PresentationFormat>
  <Paragraphs>360</Paragraphs>
  <Slides>32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Arial</vt:lpstr>
      <vt:lpstr>新細明體</vt:lpstr>
      <vt:lpstr>Wingdings</vt:lpstr>
      <vt:lpstr>Times New Roman</vt:lpstr>
      <vt:lpstr>Tahoma</vt:lpstr>
      <vt:lpstr>Calibri</vt:lpstr>
      <vt:lpstr>Times</vt:lpstr>
      <vt:lpstr>1_Default Design</vt:lpstr>
      <vt:lpstr>Default Design</vt:lpstr>
      <vt:lpstr>Microsoft Office Excel Chart</vt:lpstr>
      <vt:lpstr>Innovations in Transplantation:  Single-Port Donor Nephrectomy for Living-Donor Kidney Transplantation  Face Transplantation: Preclinical and Clinical Trials</vt:lpstr>
      <vt:lpstr>Single-Port Donor Nephrectomy for Living-Donor Kidney Transplantation</vt:lpstr>
      <vt:lpstr>Renal Transplantation as Therapy for End Stage Renal Disease 2000 - 2009</vt:lpstr>
      <vt:lpstr>Rationale for Single-Port Donor Nephrectomy Program</vt:lpstr>
      <vt:lpstr>University of Maryland Experience</vt:lpstr>
      <vt:lpstr>Access Devices</vt:lpstr>
      <vt:lpstr>PowerPoint Presentation</vt:lpstr>
      <vt:lpstr>Transumbilical Renal Extraction Minimizes apparent length of incision </vt:lpstr>
      <vt:lpstr>BMI 30 Healing</vt:lpstr>
      <vt:lpstr>6 Months Post-Op</vt:lpstr>
      <vt:lpstr>2 Years Post-Op</vt:lpstr>
      <vt:lpstr>Anatomical Variants</vt:lpstr>
      <vt:lpstr>Single vs. Multi-port </vt:lpstr>
      <vt:lpstr>Operative Time Learning Curve</vt:lpstr>
      <vt:lpstr>SF=36 and Survey Responses </vt:lpstr>
      <vt:lpstr>Conclusions</vt:lpstr>
      <vt:lpstr>Face Transplantation:  Preclinical and Clinical Trials</vt:lpstr>
      <vt:lpstr>Incidence of Facial Trauma</vt:lpstr>
      <vt:lpstr>PowerPoint Presentation</vt:lpstr>
      <vt:lpstr>Vascularized Composite Allograft (VCA) </vt:lpstr>
      <vt:lpstr>PowerPoint Presentation</vt:lpstr>
      <vt:lpstr>Prolonged Survival of Composite Facial Allografts in Non-Human Primates Associated With Posttransplant  Lymphoproliferative Disorder</vt:lpstr>
      <vt:lpstr>Vascularized Bone Marrow-Based Immunosuppression Inhibits Rejection of Vascularized Composite Allografts in Nonhuman Primates</vt:lpstr>
      <vt:lpstr>Vascularized Bone Marrow-Based Immunosuppression Inhibits Rejection of Vascularized Composite Allografts in Nonhuman Primates</vt:lpstr>
      <vt:lpstr>Facial CTA Summary</vt:lpstr>
      <vt:lpstr>Non-Human Primate Model of Fibula Vascularized Composite Tissue Allotransplantation Demonstrates Donor-recipient Bony Union </vt:lpstr>
      <vt:lpstr>Clinical CTA Strategies</vt:lpstr>
      <vt:lpstr>Craniofacial Composite Tissue Allotransplantation </vt:lpstr>
      <vt:lpstr>Minimizing Chronic Immunosuppression</vt:lpstr>
      <vt:lpstr>Immunosuppression Induction</vt:lpstr>
      <vt:lpstr>CTA Immunosuppressive Regimen</vt:lpstr>
      <vt:lpstr>Multi-Organ Recovery Team</vt:lpstr>
    </vt:vector>
  </TitlesOfParts>
  <Company>CHANG GUNG MEMORIAL HOSPITAL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YONG-MING CHU</dc:creator>
  <cp:lastModifiedBy>Vanessa Graham</cp:lastModifiedBy>
  <cp:revision>568</cp:revision>
  <dcterms:created xsi:type="dcterms:W3CDTF">2004-02-21T12:40:15Z</dcterms:created>
  <dcterms:modified xsi:type="dcterms:W3CDTF">2011-10-18T17:47:54Z</dcterms:modified>
</cp:coreProperties>
</file>