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audio1.bin" ContentType="audio/unknown"/>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6" r:id="rId2"/>
    <p:sldId id="276" r:id="rId3"/>
    <p:sldId id="289" r:id="rId4"/>
    <p:sldId id="283" r:id="rId5"/>
    <p:sldId id="278" r:id="rId6"/>
    <p:sldId id="280" r:id="rId7"/>
    <p:sldId id="279" r:id="rId8"/>
    <p:sldId id="284" r:id="rId9"/>
    <p:sldId id="281" r:id="rId10"/>
    <p:sldId id="286" r:id="rId11"/>
    <p:sldId id="275" r:id="rId12"/>
    <p:sldId id="287" r:id="rId13"/>
    <p:sldId id="285" r:id="rId14"/>
    <p:sldId id="261" r:id="rId15"/>
    <p:sldId id="262" r:id="rId16"/>
    <p:sldId id="263" r:id="rId17"/>
    <p:sldId id="264" r:id="rId18"/>
    <p:sldId id="288" r:id="rId19"/>
    <p:sldId id="273" r:id="rId20"/>
    <p:sldId id="268" r:id="rId21"/>
    <p:sldId id="269" r:id="rId22"/>
    <p:sldId id="270" r:id="rId23"/>
    <p:sldId id="271" r:id="rId24"/>
    <p:sldId id="274" r:id="rId25"/>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snapToGrid="0" snapToObjects="1">
      <p:cViewPr varScale="1">
        <p:scale>
          <a:sx n="130" d="100"/>
          <a:sy n="130" d="100"/>
        </p:scale>
        <p:origin x="-128" y="-104"/>
      </p:cViewPr>
      <p:guideLst>
        <p:guide orient="horz" pos="2160"/>
        <p:guide pos="2880"/>
      </p:guideLst>
    </p:cSldViewPr>
  </p:slideViewPr>
  <p:outlineViewPr>
    <p:cViewPr>
      <p:scale>
        <a:sx n="33" d="100"/>
        <a:sy n="33" d="100"/>
      </p:scale>
      <p:origin x="0" y="22536"/>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atin typeface="Calibri" pitchFamily="34" charset="0"/>
                <a:ea typeface="ＭＳ Ｐゴシック"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15486837-F0A9-504B-BC92-1D3CAE54F3CB}" type="datetimeFigureOut">
              <a:rPr lang="en-US"/>
              <a:pPr/>
              <a:t>10/20/11</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atin typeface="Calibri" pitchFamily="34" charset="0"/>
                <a:ea typeface="ＭＳ Ｐゴシック" charset="-128"/>
                <a:cs typeface="+mn-cs"/>
              </a:defRPr>
            </a:lvl1pPr>
          </a:lstStyle>
          <a:p>
            <a:pPr>
              <a:defRPr/>
            </a:pPr>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724B475-9D49-6A41-855E-BDFC42F83845}" type="slidenum">
              <a:rPr lang="en-US"/>
              <a:pPr/>
              <a:t>‹#›</a:t>
            </a:fld>
            <a:endParaRPr lang="en-US"/>
          </a:p>
        </p:txBody>
      </p:sp>
    </p:spTree>
    <p:extLst>
      <p:ext uri="{BB962C8B-B14F-4D97-AF65-F5344CB8AC3E}">
        <p14:creationId xmlns:p14="http://schemas.microsoft.com/office/powerpoint/2010/main" val="42818533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atin typeface="Calibri" pitchFamily="34" charset="0"/>
                <a:ea typeface="ＭＳ Ｐゴシック" charset="-128"/>
                <a:cs typeface="+mn-cs"/>
              </a:defRPr>
            </a:lvl1pPr>
          </a:lstStyle>
          <a:p>
            <a:pPr>
              <a:defRPr/>
            </a:pPr>
            <a:endParaRPr lang="en-US"/>
          </a:p>
        </p:txBody>
      </p:sp>
      <p:sp>
        <p:nvSpPr>
          <p:cNvPr id="3" name="Date Placeholder 2"/>
          <p:cNvSpPr>
            <a:spLocks noGrp="1"/>
          </p:cNvSpPr>
          <p:nvPr>
            <p:ph type="dt" idx="1"/>
          </p:nvPr>
        </p:nvSpPr>
        <p:spPr>
          <a:xfrm>
            <a:off x="3884613" y="0"/>
            <a:ext cx="2971800" cy="465138"/>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3A6C6F9-11B3-F240-B4FD-620CDAB1E47E}" type="datetimeFigureOut">
              <a:rPr lang="en-US"/>
              <a:pPr/>
              <a:t>10/20/11</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atin typeface="Calibri" pitchFamily="34" charset="0"/>
                <a:ea typeface="ＭＳ Ｐゴシック" charset="-128"/>
                <a:cs typeface="+mn-cs"/>
              </a:defRPr>
            </a:lvl1pPr>
          </a:lstStyle>
          <a:p>
            <a:pPr>
              <a:defRPr/>
            </a:pPr>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04A603DA-7454-3E4B-A136-111A2843B6FE}" type="slidenum">
              <a:rPr lang="en-US"/>
              <a:pPr/>
              <a:t>‹#›</a:t>
            </a:fld>
            <a:endParaRPr lang="en-US"/>
          </a:p>
        </p:txBody>
      </p:sp>
    </p:spTree>
    <p:extLst>
      <p:ext uri="{BB962C8B-B14F-4D97-AF65-F5344CB8AC3E}">
        <p14:creationId xmlns:p14="http://schemas.microsoft.com/office/powerpoint/2010/main" val="35948041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Reference7.84"/></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A0EB9D5D-6FF2-914E-B474-0BDBF86E68A7}" type="slidenum">
              <a:rPr lang="en-US"/>
              <a:pPr eaLnBrk="1" hangingPunct="1"/>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0E2ED2C5-C912-BB46-9D05-96A72E344713}" type="slidenum">
              <a:rPr lang="en-US"/>
              <a:pPr eaLnBrk="1" hangingPunct="1"/>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solidFill>
                  <a:srgbClr val="776E1D"/>
                </a:solidFill>
                <a:latin typeface="Arial" charset="0"/>
                <a:cs typeface="Arial" charset="0"/>
              </a:rPr>
              <a:t>Insufficient evidence to recommend for or against universal screening mammography in any age group</a:t>
            </a:r>
          </a:p>
          <a:p>
            <a:r>
              <a:rPr lang="en-US">
                <a:solidFill>
                  <a:srgbClr val="776E1D"/>
                </a:solidFill>
                <a:latin typeface="Arial" charset="0"/>
                <a:cs typeface="Arial" charset="0"/>
              </a:rPr>
              <a:t>Evidence of mortality reduction from screening is conflicting and insufficient</a:t>
            </a:r>
          </a:p>
          <a:p>
            <a:r>
              <a:rPr lang="en-US">
                <a:solidFill>
                  <a:srgbClr val="776E1D"/>
                </a:solidFill>
                <a:latin typeface="Arial" charset="0"/>
                <a:cs typeface="Arial" charset="0"/>
              </a:rPr>
              <a:t>Decision to undergo screening must be made on an individual-level basis</a:t>
            </a:r>
          </a:p>
          <a:p>
            <a:endParaRPr lang="en-US">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92574478-EEDE-3F4A-9BC1-877E62514088}" type="slidenum">
              <a:rPr lang="en-US"/>
              <a:pPr eaLnBrk="1" hangingPunct="1"/>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92500" lnSpcReduction="10000"/>
          </a:bodyPr>
          <a:lstStyle/>
          <a:p>
            <a:pPr eaLnBrk="1" hangingPunct="1">
              <a:defRPr/>
            </a:pPr>
            <a:r>
              <a:rPr lang="en-US" dirty="0" smtClean="0">
                <a:solidFill>
                  <a:srgbClr val="776E1D"/>
                </a:solidFill>
                <a:latin typeface="Arial" pitchFamily="34" charset="0"/>
                <a:ea typeface="+mn-ea"/>
                <a:cs typeface="Arial" pitchFamily="34" charset="0"/>
              </a:rPr>
              <a:t>Includes:</a:t>
            </a:r>
          </a:p>
          <a:p>
            <a:pPr lvl="1" eaLnBrk="1" hangingPunct="1">
              <a:defRPr/>
            </a:pPr>
            <a:r>
              <a:rPr lang="en-US" dirty="0" smtClean="0">
                <a:solidFill>
                  <a:srgbClr val="776E1D"/>
                </a:solidFill>
                <a:latin typeface="Arial" pitchFamily="34" charset="0"/>
                <a:ea typeface="+mn-ea"/>
                <a:cs typeface="Arial" pitchFamily="34" charset="0"/>
              </a:rPr>
              <a:t> data from 6 prior randomized controlled trials;</a:t>
            </a:r>
          </a:p>
          <a:p>
            <a:pPr lvl="1" eaLnBrk="1" hangingPunct="1">
              <a:defRPr/>
            </a:pPr>
            <a:r>
              <a:rPr lang="en-US" dirty="0" smtClean="0">
                <a:solidFill>
                  <a:srgbClr val="776E1D"/>
                </a:solidFill>
                <a:latin typeface="Arial" pitchFamily="34" charset="0"/>
                <a:ea typeface="+mn-ea"/>
                <a:cs typeface="Arial" pitchFamily="34" charset="0"/>
              </a:rPr>
              <a:t>updated data from the Gothenburg trial; </a:t>
            </a:r>
          </a:p>
          <a:p>
            <a:pPr lvl="1" eaLnBrk="1" hangingPunct="1">
              <a:defRPr/>
            </a:pPr>
            <a:r>
              <a:rPr lang="en-US" dirty="0" smtClean="0">
                <a:solidFill>
                  <a:srgbClr val="776E1D"/>
                </a:solidFill>
                <a:latin typeface="Arial" pitchFamily="34" charset="0"/>
                <a:ea typeface="+mn-ea"/>
                <a:cs typeface="Arial" pitchFamily="34" charset="0"/>
              </a:rPr>
              <a:t>new data from UK Age trial </a:t>
            </a:r>
            <a:r>
              <a:rPr lang="en-US" sz="2000" dirty="0" smtClean="0">
                <a:solidFill>
                  <a:srgbClr val="776E1D"/>
                </a:solidFill>
                <a:latin typeface="Arial" pitchFamily="34" charset="0"/>
                <a:ea typeface="+mn-ea"/>
                <a:cs typeface="Arial" pitchFamily="34" charset="0"/>
              </a:rPr>
              <a:t>(160,921 women ages 39-49)</a:t>
            </a:r>
          </a:p>
          <a:p>
            <a:pPr lvl="1" eaLnBrk="1" hangingPunct="1">
              <a:buFont typeface="Arial" pitchFamily="34" charset="0"/>
              <a:buNone/>
              <a:defRPr/>
            </a:pPr>
            <a:endParaRPr lang="en-US" dirty="0" smtClean="0">
              <a:solidFill>
                <a:srgbClr val="776E1D"/>
              </a:solidFill>
              <a:latin typeface="Arial" pitchFamily="34" charset="0"/>
              <a:ea typeface="+mn-ea"/>
              <a:cs typeface="Arial" pitchFamily="34" charset="0"/>
            </a:endParaRPr>
          </a:p>
          <a:p>
            <a:pPr eaLnBrk="1" hangingPunct="1">
              <a:defRPr/>
            </a:pPr>
            <a:r>
              <a:rPr lang="en-US" sz="2800" dirty="0" smtClean="0">
                <a:solidFill>
                  <a:srgbClr val="776E1D"/>
                </a:solidFill>
                <a:latin typeface="Arial" pitchFamily="34" charset="0"/>
                <a:ea typeface="+mn-ea"/>
                <a:cs typeface="Arial" pitchFamily="34" charset="0"/>
              </a:rPr>
              <a:t>Pooled RR for breast cancer mortality was </a:t>
            </a:r>
          </a:p>
          <a:p>
            <a:pPr eaLnBrk="1" hangingPunct="1">
              <a:buFont typeface="Arial" pitchFamily="34" charset="0"/>
              <a:buNone/>
              <a:defRPr/>
            </a:pPr>
            <a:r>
              <a:rPr lang="en-US" sz="2800" dirty="0" smtClean="0">
                <a:solidFill>
                  <a:srgbClr val="776E1D"/>
                </a:solidFill>
                <a:latin typeface="Arial" pitchFamily="34" charset="0"/>
                <a:ea typeface="+mn-ea"/>
                <a:cs typeface="Arial" pitchFamily="34" charset="0"/>
              </a:rPr>
              <a:t>	0.85 (95%  CI 0.75-0.96) for those screened</a:t>
            </a:r>
          </a:p>
          <a:p>
            <a:pPr eaLnBrk="1" hangingPunct="1">
              <a:buFont typeface="Arial" pitchFamily="34" charset="0"/>
              <a:buNone/>
              <a:defRPr/>
            </a:pPr>
            <a:r>
              <a:rPr lang="en-US" sz="2800" dirty="0" smtClean="0">
                <a:solidFill>
                  <a:srgbClr val="776E1D"/>
                </a:solidFill>
                <a:latin typeface="Arial" pitchFamily="34" charset="0"/>
                <a:ea typeface="+mn-ea"/>
                <a:cs typeface="Arial" pitchFamily="34" charset="0"/>
              </a:rPr>
              <a:t>									</a:t>
            </a:r>
            <a:r>
              <a:rPr lang="en-US" sz="1800" dirty="0" smtClean="0">
                <a:latin typeface="Garamond" pitchFamily="18" charset="0"/>
                <a:ea typeface="+mn-ea"/>
                <a:cs typeface="Arial" pitchFamily="34" charset="0"/>
              </a:rPr>
              <a:t>Nelson et al, Ann Intern Med 2009</a:t>
            </a:r>
            <a:endParaRPr lang="en-US" dirty="0" smtClean="0">
              <a:latin typeface="Garamond" pitchFamily="18" charset="0"/>
              <a:ea typeface="+mn-ea"/>
              <a:cs typeface="Arial" pitchFamily="34" charset="0"/>
            </a:endParaRPr>
          </a:p>
          <a:p>
            <a:pPr>
              <a:defRPr/>
            </a:pPr>
            <a:endParaRPr lang="en-US" dirty="0">
              <a:ea typeface="+mn-ea"/>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AE3921B3-E9D3-464F-9239-077FF6EFC3F5}" type="slidenum">
              <a:rPr lang="en-US"/>
              <a:pPr eaLnBrk="1" hangingPunct="1"/>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a:buClr>
                <a:srgbClr val="FF3399"/>
              </a:buClr>
              <a:buFont typeface="Wingdings" pitchFamily="2" charset="2"/>
              <a:buChar char="§"/>
              <a:defRPr/>
            </a:pPr>
            <a:r>
              <a:rPr lang="en-US" dirty="0" smtClean="0">
                <a:solidFill>
                  <a:schemeClr val="bg2">
                    <a:lumMod val="25000"/>
                  </a:schemeClr>
                </a:solidFill>
                <a:latin typeface="Tw Cen MT" pitchFamily="34" charset="0"/>
                <a:ea typeface="+mn-ea"/>
              </a:rPr>
              <a:t>Results:</a:t>
            </a:r>
          </a:p>
          <a:p>
            <a:pPr lvl="1">
              <a:buClr>
                <a:srgbClr val="FF3399"/>
              </a:buClr>
              <a:defRPr/>
            </a:pPr>
            <a:r>
              <a:rPr lang="en-US" dirty="0" smtClean="0">
                <a:solidFill>
                  <a:srgbClr val="FF0000"/>
                </a:solidFill>
                <a:latin typeface="Tw Cen MT" pitchFamily="34" charset="0"/>
                <a:ea typeface="+mn-ea"/>
              </a:rPr>
              <a:t>No beneficial effect of BSE screening on deaths from breast cancer.</a:t>
            </a:r>
            <a:endParaRPr lang="en-US" dirty="0" smtClean="0">
              <a:solidFill>
                <a:schemeClr val="bg2">
                  <a:lumMod val="25000"/>
                </a:schemeClr>
              </a:solidFill>
              <a:latin typeface="Tw Cen MT" pitchFamily="34" charset="0"/>
              <a:ea typeface="+mn-ea"/>
            </a:endParaRPr>
          </a:p>
          <a:p>
            <a:pPr>
              <a:buClr>
                <a:srgbClr val="FF3399"/>
              </a:buClr>
              <a:buFont typeface="Wingdings" pitchFamily="2" charset="2"/>
              <a:buChar char="§"/>
              <a:defRPr/>
            </a:pPr>
            <a:r>
              <a:rPr lang="en-US" dirty="0" smtClean="0">
                <a:solidFill>
                  <a:schemeClr val="bg2">
                    <a:lumMod val="25000"/>
                  </a:schemeClr>
                </a:solidFill>
                <a:latin typeface="Tw Cen MT" pitchFamily="34" charset="0"/>
                <a:ea typeface="+mn-ea"/>
              </a:rPr>
              <a:t>Twice as many biopsies with benign results were performed in the BSE groups compared to the control groups.</a:t>
            </a:r>
          </a:p>
          <a:p>
            <a:pPr>
              <a:defRPr/>
            </a:pPr>
            <a:endParaRPr lang="en-US" dirty="0">
              <a:ea typeface="+mn-ea"/>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35A45587-C273-8B4B-A39C-0ECB7D40EE76}" type="slidenum">
              <a:rPr lang="en-US"/>
              <a:pPr eaLnBrk="1" hangingPunct="1"/>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49D2CB1D-B973-3143-9BD5-51FF5F1EC417}" type="slidenum">
              <a:rPr lang="en-US"/>
              <a:pPr eaLnBrk="1" hangingPunct="1"/>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0C02F256-30AF-F146-9E29-B63E04D91860}" type="slidenum">
              <a:rPr lang="en-US"/>
              <a:pPr eaLnBrk="1" hangingPunct="1"/>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B32D649E-00C9-2A4D-80F0-9F2610D2FACA}" type="slidenum">
              <a:rPr lang="en-US"/>
              <a:pPr eaLnBrk="1" hangingPunct="1"/>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Times New Roman" charset="0"/>
              </a:rPr>
              <a:t>The year 2000 overview analysis (published in 2005) summarized the results of randomized adjuvant trials initiated by 1995.[</a:t>
            </a:r>
            <a:r>
              <a:rPr lang="en-US">
                <a:latin typeface="Times New Roman" charset="0"/>
                <a:hlinkClick r:id="rId3" action="ppaction://hlinkfile"/>
              </a:rPr>
              <a:t>84</a:t>
            </a:r>
            <a:r>
              <a:rPr lang="en-US">
                <a:latin typeface="Times New Roman" charset="0"/>
              </a:rPr>
              <a:t>] The analyses of adjuvant chemotherapy involved 28,764 women participating in 60 trials of combination chemotherapy (polychemotherapy) versus no chemotherapy, 14,470 women in 17 trials of anthracycline-containing versus CMF-type chemotherapy, and 6,125 women in 11 trials of longer versus shorter chemotherapy duration.</a:t>
            </a:r>
          </a:p>
          <a:p>
            <a:endParaRPr lang="en-US">
              <a:latin typeface="Times New Roman" charset="0"/>
            </a:endParaRPr>
          </a:p>
          <a:p>
            <a:r>
              <a:rPr lang="en-US">
                <a:latin typeface="Times New Roman" charset="0"/>
              </a:rPr>
              <a:t>For women younger than 50 years, polychemotherapy reduced the annual risk of disease relapse and death from breast cancer by 37% and 30%, respectively. This translated into a 10% absolute improvement in 15-year survival (HR = 42% vs. 32%). For women aged 50 to 69 years, the annual risk of relapse or death from breast cancer was decreased by 19% and 12%, respectively. This translated into a 3% absolute gain in 15-year survival (HR = 50% vs. 47%). The absolute gain in survival for polychemotherapy versus no adjuvant therapy in women younger than 50 was twice as great at 15 years as it was at 5 years (10% vs. 4.7%), while the main effect on disease recurrence was seen in the first 5 years.[</a:t>
            </a:r>
            <a:r>
              <a:rPr lang="en-US">
                <a:latin typeface="Times New Roman" charset="0"/>
                <a:hlinkClick r:id="rId3" action="ppaction://hlinkfile"/>
              </a:rPr>
              <a:t>84</a:t>
            </a:r>
            <a:r>
              <a:rPr lang="en-US">
                <a:latin typeface="Times New Roman" charset="0"/>
              </a:rPr>
              <a:t>]</a:t>
            </a: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24CB3843-CF7B-424E-B207-0BA79FA7F2E9}" type="slidenum">
              <a:rPr lang="en-US">
                <a:latin typeface="Times New Roman" charset="0"/>
              </a:rPr>
              <a:pPr eaLnBrk="1" hangingPunct="1"/>
              <a:t>17</a:t>
            </a:fld>
            <a:endParaRPr lang="en-US">
              <a:latin typeface="Times New Roman"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rPr>
              <a:t>CONCLUSION AIs produce significantly lower recurrence rates compared with tamoxifen, either as initial monotherapy or after 2 to 3 years of tamoxifen. Additional follow-up will provide clearer information on long-term survival.</a:t>
            </a:r>
          </a:p>
          <a:p>
            <a:endParaRPr lang="en-US">
              <a:latin typeface="Calibri" charset="0"/>
            </a:endParaRPr>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100CF981-D430-D644-973E-7E098FE3F409}" type="slidenum">
              <a:rPr lang="en-US"/>
              <a:pPr eaLnBrk="1" hangingPunct="1"/>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BF44DC5A-48F8-DC44-8C67-74F3BFC8B6EE}" type="slidenum">
              <a:rPr lang="en-US"/>
              <a:pPr eaLnBrk="1" hangingPunct="1"/>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cs typeface="ＭＳ Ｐゴシック" charset="0"/>
            </a:endParaRP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E4DA9676-ED4A-B64D-9BD3-D28E114AF3F1}" type="slidenum">
              <a:rPr lang="en-US"/>
              <a:pPr eaLnBrk="1" hangingPunct="1"/>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70E8F90B-9E60-8B48-A550-4B2C3BBB8E84}" type="slidenum">
              <a:rPr lang="en-US">
                <a:latin typeface="Times New Roman" charset="0"/>
              </a:rPr>
              <a:pPr eaLnBrk="1" hangingPunct="1"/>
              <a:t>20</a:t>
            </a:fld>
            <a:endParaRPr lang="en-US">
              <a:latin typeface="Times New Roman" charset="0"/>
            </a:endParaRPr>
          </a:p>
        </p:txBody>
      </p:sp>
      <p:sp>
        <p:nvSpPr>
          <p:cNvPr id="491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6"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Times New Roman"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871ABFFF-EDA2-0D41-B095-160DC431985E}" type="slidenum">
              <a:rPr lang="en-US">
                <a:latin typeface="Times New Roman" charset="0"/>
              </a:rPr>
              <a:pPr eaLnBrk="1" hangingPunct="1"/>
              <a:t>21</a:t>
            </a:fld>
            <a:endParaRPr lang="en-US">
              <a:latin typeface="Times New Roman" charset="0"/>
            </a:endParaRPr>
          </a:p>
        </p:txBody>
      </p:sp>
      <p:sp>
        <p:nvSpPr>
          <p:cNvPr id="50179" name="Rectangle 1026"/>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0180" name="Rectangle 1027"/>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A3D38D75-75CA-4544-8FC5-EC404820F20F}" type="slidenum">
              <a:rPr lang="en-US">
                <a:latin typeface="Times New Roman" charset="0"/>
              </a:rPr>
              <a:pPr eaLnBrk="1" hangingPunct="1"/>
              <a:t>22</a:t>
            </a:fld>
            <a:endParaRPr lang="en-US">
              <a:latin typeface="Times New Roman" charset="0"/>
            </a:endParaRPr>
          </a:p>
        </p:txBody>
      </p:sp>
      <p:sp>
        <p:nvSpPr>
          <p:cNvPr id="5120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Times New Roman" charset="0"/>
            </a:endParaRPr>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CD387D66-D0B9-7840-A486-E7CAEB3EBF1D}" type="slidenum">
              <a:rPr lang="en-US">
                <a:latin typeface="Times New Roman" charset="0"/>
              </a:rPr>
              <a:pPr eaLnBrk="1" hangingPunct="1"/>
              <a:t>23</a:t>
            </a:fld>
            <a:endParaRPr lang="en-US">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EF832A9B-DE63-2344-A781-4038EC5C8C4B}" type="slidenum">
              <a:rPr lang="en-US"/>
              <a:pPr eaLnBrk="1" hangingPunct="1"/>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cs typeface="ＭＳ Ｐゴシック" charset="0"/>
            </a:endParaRP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1E633651-F648-0747-A398-CDE12D72239A}" type="slidenum">
              <a:rPr lang="en-US"/>
              <a:pPr eaLnBrk="1" hangingPunct="1"/>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cs typeface="ＭＳ Ｐゴシック" charset="0"/>
            </a:endParaRP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4EDB0B05-CE7B-DE4C-B277-CE9F79058468}" type="slidenum">
              <a:rPr lang="en-US"/>
              <a:pPr eaLnBrk="1" hangingPunct="1"/>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cs typeface="ＭＳ Ｐゴシック" charset="0"/>
            </a:endParaRP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7AE9809C-87C5-C149-AF96-BFA5D2FA0D62}" type="slidenum">
              <a:rPr lang="en-US"/>
              <a:pPr eaLnBrk="1" hangingPunct="1"/>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cs typeface="ＭＳ Ｐゴシック" charset="0"/>
            </a:endParaRP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5F9CE33A-AA21-E54B-A456-98A100876055}" type="slidenum">
              <a:rPr lang="en-US"/>
              <a:pPr eaLnBrk="1" hangingPunct="1"/>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dirty="0">
              <a:latin typeface="Calibri" charset="0"/>
              <a:cs typeface="ＭＳ Ｐゴシック" charset="0"/>
            </a:endParaRPr>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7FC7494F-4608-9741-B703-D38471AC11DF}" type="slidenum">
              <a:rPr lang="en-US"/>
              <a:pPr eaLnBrk="1" hangingPunct="1"/>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cs typeface="ＭＳ Ｐゴシック" charset="0"/>
            </a:endParaRP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F09B4543-FFD0-D943-B71F-BCFFEA4CEA4E}" type="slidenum">
              <a:rPr lang="en-US"/>
              <a:pPr eaLnBrk="1" hangingPunct="1"/>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en-US">
              <a:latin typeface="Calibri" charset="0"/>
              <a:cs typeface="ＭＳ Ｐゴシック" charset="0"/>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ＭＳ Ｐゴシック" charset="0"/>
              </a:defRPr>
            </a:lvl1pPr>
            <a:lvl2pPr marL="742950" indent="-285750" eaLnBrk="0" hangingPunct="0">
              <a:defRPr>
                <a:solidFill>
                  <a:schemeClr val="tx1"/>
                </a:solidFill>
                <a:latin typeface="Calibri" charset="0"/>
                <a:ea typeface="ＭＳ Ｐゴシック" charset="0"/>
              </a:defRPr>
            </a:lvl2pPr>
            <a:lvl3pPr marL="1143000" indent="-228600" eaLnBrk="0" hangingPunct="0">
              <a:defRPr>
                <a:solidFill>
                  <a:schemeClr val="tx1"/>
                </a:solidFill>
                <a:latin typeface="Calibri" charset="0"/>
                <a:ea typeface="ＭＳ Ｐゴシック" charset="0"/>
              </a:defRPr>
            </a:lvl3pPr>
            <a:lvl4pPr marL="1600200" indent="-228600" eaLnBrk="0" hangingPunct="0">
              <a:defRPr>
                <a:solidFill>
                  <a:schemeClr val="tx1"/>
                </a:solidFill>
                <a:latin typeface="Calibri" charset="0"/>
                <a:ea typeface="ＭＳ Ｐゴシック" charset="0"/>
              </a:defRPr>
            </a:lvl4pPr>
            <a:lvl5pPr marL="2057400" indent="-228600" eaLnBrk="0" hangingPunct="0">
              <a:defRPr>
                <a:solidFill>
                  <a:schemeClr val="tx1"/>
                </a:solidFill>
                <a:latin typeface="Calibri" charset="0"/>
                <a:ea typeface="ＭＳ Ｐゴシック" charset="0"/>
              </a:defRPr>
            </a:lvl5pPr>
            <a:lvl6pPr marL="2514600" indent="-228600" eaLnBrk="0" fontAlgn="base" hangingPunct="0">
              <a:spcBef>
                <a:spcPct val="0"/>
              </a:spcBef>
              <a:spcAft>
                <a:spcPct val="0"/>
              </a:spcAft>
              <a:defRPr>
                <a:solidFill>
                  <a:schemeClr val="tx1"/>
                </a:solidFill>
                <a:latin typeface="Calibri" charset="0"/>
                <a:ea typeface="ＭＳ Ｐゴシック" charset="0"/>
              </a:defRPr>
            </a:lvl6pPr>
            <a:lvl7pPr marL="2971800" indent="-228600" eaLnBrk="0" fontAlgn="base" hangingPunct="0">
              <a:spcBef>
                <a:spcPct val="0"/>
              </a:spcBef>
              <a:spcAft>
                <a:spcPct val="0"/>
              </a:spcAft>
              <a:defRPr>
                <a:solidFill>
                  <a:schemeClr val="tx1"/>
                </a:solidFill>
                <a:latin typeface="Calibri" charset="0"/>
                <a:ea typeface="ＭＳ Ｐゴシック" charset="0"/>
              </a:defRPr>
            </a:lvl7pPr>
            <a:lvl8pPr marL="3429000" indent="-228600" eaLnBrk="0" fontAlgn="base" hangingPunct="0">
              <a:spcBef>
                <a:spcPct val="0"/>
              </a:spcBef>
              <a:spcAft>
                <a:spcPct val="0"/>
              </a:spcAft>
              <a:defRPr>
                <a:solidFill>
                  <a:schemeClr val="tx1"/>
                </a:solidFill>
                <a:latin typeface="Calibri" charset="0"/>
                <a:ea typeface="ＭＳ Ｐゴシック" charset="0"/>
              </a:defRPr>
            </a:lvl8pPr>
            <a:lvl9pPr marL="3886200" indent="-228600" eaLnBrk="0" fontAlgn="base" hangingPunct="0">
              <a:spcBef>
                <a:spcPct val="0"/>
              </a:spcBef>
              <a:spcAft>
                <a:spcPct val="0"/>
              </a:spcAft>
              <a:defRPr>
                <a:solidFill>
                  <a:schemeClr val="tx1"/>
                </a:solidFill>
                <a:latin typeface="Calibri" charset="0"/>
                <a:ea typeface="ＭＳ Ｐゴシック" charset="0"/>
              </a:defRPr>
            </a:lvl9pPr>
          </a:lstStyle>
          <a:p>
            <a:pPr eaLnBrk="1" hangingPunct="1"/>
            <a:fld id="{D073C95A-8E22-464B-924B-99520409C0C3}" type="slidenum">
              <a:rPr lang="en-US"/>
              <a:pPr eaLnBrk="1" hangingPunct="1"/>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7" descr="NBCC_Titl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63240" y="1646621"/>
            <a:ext cx="3894959" cy="1953829"/>
          </a:xfrm>
        </p:spPr>
        <p:txBody>
          <a:bodyPr>
            <a:normAutofit/>
          </a:bodyPr>
          <a:lstStyle>
            <a:lvl1pPr algn="l">
              <a:defRPr sz="4000">
                <a:solidFill>
                  <a:schemeClr val="bg1"/>
                </a:solidFill>
                <a:latin typeface="Arial"/>
                <a:cs typeface="Arial"/>
              </a:defRPr>
            </a:lvl1pPr>
          </a:lstStyle>
          <a:p>
            <a:r>
              <a:rPr lang="en-US" smtClean="0"/>
              <a:t>Click to edit Master title style</a:t>
            </a:r>
            <a:endParaRPr lang="en-US" dirty="0"/>
          </a:p>
        </p:txBody>
      </p:sp>
      <p:sp>
        <p:nvSpPr>
          <p:cNvPr id="3" name="Subtitle 2"/>
          <p:cNvSpPr>
            <a:spLocks noGrp="1"/>
          </p:cNvSpPr>
          <p:nvPr>
            <p:ph type="subTitle" idx="1"/>
          </p:nvPr>
        </p:nvSpPr>
        <p:spPr>
          <a:xfrm>
            <a:off x="4563239" y="3886200"/>
            <a:ext cx="3894960" cy="1752600"/>
          </a:xfrm>
        </p:spPr>
        <p:txBody>
          <a:bodyPr>
            <a:normAutofit/>
          </a:bodyPr>
          <a:lstStyle>
            <a:lvl1pPr marL="0" indent="0" algn="l">
              <a:buNone/>
              <a:defRPr sz="2800">
                <a:solidFill>
                  <a:schemeClr val="bg1">
                    <a:lumMod val="85000"/>
                  </a:schemeClr>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C050C165-4455-C34F-9A8F-9ABD911355AB}" type="datetimeFigureOut">
              <a:rPr lang="en-US"/>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6C3E7024-B026-9C48-B7AA-6FC6191CA63E}" type="slidenum">
              <a:rPr lang="en-US"/>
              <a:pPr/>
              <a:t>‹#›</a:t>
            </a:fld>
            <a:endParaRPr lang="en-US"/>
          </a:p>
        </p:txBody>
      </p:sp>
    </p:spTree>
    <p:extLst>
      <p:ext uri="{BB962C8B-B14F-4D97-AF65-F5344CB8AC3E}">
        <p14:creationId xmlns:p14="http://schemas.microsoft.com/office/powerpoint/2010/main" val="970263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96731C1A-6132-7545-A06C-D286AB87D2A1}" type="datetimeFigureOut">
              <a:rPr lang="en-US"/>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A3F08E1-7591-A14A-B206-0314DEC87526}" type="slidenum">
              <a:rPr lang="en-US"/>
              <a:pPr/>
              <a:t>‹#›</a:t>
            </a:fld>
            <a:endParaRPr lang="en-US"/>
          </a:p>
        </p:txBody>
      </p:sp>
    </p:spTree>
    <p:extLst>
      <p:ext uri="{BB962C8B-B14F-4D97-AF65-F5344CB8AC3E}">
        <p14:creationId xmlns:p14="http://schemas.microsoft.com/office/powerpoint/2010/main" val="972812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E8EED26-3CB5-2C4E-B708-5043FAABF1E8}" type="datetimeFigureOut">
              <a:rPr lang="en-US"/>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0DCE049-2B36-7841-A9EE-FF70E083A282}" type="slidenum">
              <a:rPr lang="en-US"/>
              <a:pPr/>
              <a:t>‹#›</a:t>
            </a:fld>
            <a:endParaRPr lang="en-US"/>
          </a:p>
        </p:txBody>
      </p:sp>
    </p:spTree>
    <p:extLst>
      <p:ext uri="{BB962C8B-B14F-4D97-AF65-F5344CB8AC3E}">
        <p14:creationId xmlns:p14="http://schemas.microsoft.com/office/powerpoint/2010/main" val="3237131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F84B553-D710-3043-BE95-534F45DF0ED6}" type="datetimeFigureOut">
              <a:rPr lang="en-US"/>
              <a:pPr/>
              <a:t>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AF9D342-F14E-AF42-BF46-D7FA6F1BA91B}" type="slidenum">
              <a:rPr lang="en-US"/>
              <a:pPr/>
              <a:t>‹#›</a:t>
            </a:fld>
            <a:endParaRPr lang="en-US"/>
          </a:p>
        </p:txBody>
      </p:sp>
    </p:spTree>
    <p:extLst>
      <p:ext uri="{BB962C8B-B14F-4D97-AF65-F5344CB8AC3E}">
        <p14:creationId xmlns:p14="http://schemas.microsoft.com/office/powerpoint/2010/main" val="2119011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7" descr="NBCC_SubTitl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666999" y="4406900"/>
            <a:ext cx="5827713" cy="1362075"/>
          </a:xfrm>
        </p:spPr>
        <p:txBody>
          <a:bodyPr anchor="t">
            <a:normAutofit/>
          </a:bodyPr>
          <a:lstStyle>
            <a:lvl1pPr algn="l">
              <a:defRPr sz="3000" b="0" cap="none">
                <a:solidFill>
                  <a:schemeClr val="bg1">
                    <a:lumMod val="50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67000" y="1392621"/>
            <a:ext cx="6205483" cy="2469931"/>
          </a:xfrm>
        </p:spPr>
        <p:txBody>
          <a:bodyPr anchor="ctr">
            <a:normAutofit/>
          </a:bodyPr>
          <a:lstStyle>
            <a:lvl1pPr marL="0" indent="0">
              <a:buNone/>
              <a:defRPr sz="4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BDB14C8A-A3EA-434E-99F5-B4703AF258DC}" type="datetimeFigureOut">
              <a:rPr lang="en-US"/>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A209C350-AE1C-4049-8178-3633CCFC2828}" type="slidenum">
              <a:rPr lang="en-US"/>
              <a:pPr/>
              <a:t>‹#›</a:t>
            </a:fld>
            <a:endParaRPr lang="en-US"/>
          </a:p>
        </p:txBody>
      </p:sp>
    </p:spTree>
    <p:extLst>
      <p:ext uri="{BB962C8B-B14F-4D97-AF65-F5344CB8AC3E}">
        <p14:creationId xmlns:p14="http://schemas.microsoft.com/office/powerpoint/2010/main" val="2795193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C3732322-F224-3545-92AA-02A2CEC179D2}" type="datetimeFigureOut">
              <a:rPr lang="en-US"/>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2850B69-3AC5-5041-9670-7800560C2707}" type="slidenum">
              <a:rPr lang="en-US"/>
              <a:pPr/>
              <a:t>‹#›</a:t>
            </a:fld>
            <a:endParaRPr lang="en-US"/>
          </a:p>
        </p:txBody>
      </p:sp>
    </p:spTree>
    <p:extLst>
      <p:ext uri="{BB962C8B-B14F-4D97-AF65-F5344CB8AC3E}">
        <p14:creationId xmlns:p14="http://schemas.microsoft.com/office/powerpoint/2010/main" val="129981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001EF86D-382E-0642-99ED-D761B7F258E2}" type="datetimeFigureOut">
              <a:rPr lang="en-US"/>
              <a:pPr/>
              <a:t>10/20/11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D0CD0C0E-AB18-0F4A-A0B3-1AA6DAC66476}" type="slidenum">
              <a:rPr lang="en-US"/>
              <a:pPr/>
              <a:t>‹#›</a:t>
            </a:fld>
            <a:endParaRPr lang="en-US"/>
          </a:p>
        </p:txBody>
      </p:sp>
    </p:spTree>
    <p:extLst>
      <p:ext uri="{BB962C8B-B14F-4D97-AF65-F5344CB8AC3E}">
        <p14:creationId xmlns:p14="http://schemas.microsoft.com/office/powerpoint/2010/main" val="21214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3E401155-E88D-9042-B630-61C406D9B89D}" type="datetimeFigureOut">
              <a:rPr lang="en-US"/>
              <a:pPr/>
              <a:t>10/20/11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CB3E88D6-DB63-4B4A-A0A2-1AC02C8AF4AA}" type="slidenum">
              <a:rPr lang="en-US"/>
              <a:pPr/>
              <a:t>‹#›</a:t>
            </a:fld>
            <a:endParaRPr lang="en-US"/>
          </a:p>
        </p:txBody>
      </p:sp>
    </p:spTree>
    <p:extLst>
      <p:ext uri="{BB962C8B-B14F-4D97-AF65-F5344CB8AC3E}">
        <p14:creationId xmlns:p14="http://schemas.microsoft.com/office/powerpoint/2010/main" val="721172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447844E-5B1E-1644-BDDB-FBDE6A1ADE02}" type="datetimeFigureOut">
              <a:rPr lang="en-US"/>
              <a:pPr/>
              <a:t>10/20/11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B417C298-111F-364E-9BAD-316427224AC9}" type="slidenum">
              <a:rPr lang="en-US"/>
              <a:pPr/>
              <a:t>‹#›</a:t>
            </a:fld>
            <a:endParaRPr lang="en-US"/>
          </a:p>
        </p:txBody>
      </p:sp>
    </p:spTree>
    <p:extLst>
      <p:ext uri="{BB962C8B-B14F-4D97-AF65-F5344CB8AC3E}">
        <p14:creationId xmlns:p14="http://schemas.microsoft.com/office/powerpoint/2010/main" val="2301991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415F41B2-0337-B941-B3EF-53CDBFFB5801}" type="datetimeFigureOut">
              <a:rPr lang="en-US"/>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C92618B-8C3D-F84B-996C-FFF4AA01BBF5}" type="slidenum">
              <a:rPr lang="en-US"/>
              <a:pPr/>
              <a:t>‹#›</a:t>
            </a:fld>
            <a:endParaRPr lang="en-US"/>
          </a:p>
        </p:txBody>
      </p:sp>
    </p:spTree>
    <p:extLst>
      <p:ext uri="{BB962C8B-B14F-4D97-AF65-F5344CB8AC3E}">
        <p14:creationId xmlns:p14="http://schemas.microsoft.com/office/powerpoint/2010/main" val="654727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609E4E1D-DC7A-AA40-9232-01DA529EDB87}" type="datetimeFigureOut">
              <a:rPr lang="en-US"/>
              <a:pPr/>
              <a:t>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EF9EB4A-F47C-C840-A4EE-171FB2476A30}" type="slidenum">
              <a:rPr lang="en-US"/>
              <a:pPr/>
              <a:t>‹#›</a:t>
            </a:fld>
            <a:endParaRPr lang="en-US"/>
          </a:p>
        </p:txBody>
      </p:sp>
    </p:spTree>
    <p:extLst>
      <p:ext uri="{BB962C8B-B14F-4D97-AF65-F5344CB8AC3E}">
        <p14:creationId xmlns:p14="http://schemas.microsoft.com/office/powerpoint/2010/main" val="344818393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6" descr="NBCC_Content.jp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1436688" y="274638"/>
            <a:ext cx="725011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28650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charset="0"/>
                <a:cs typeface="Arial" charset="0"/>
              </a:defRPr>
            </a:lvl1pPr>
          </a:lstStyle>
          <a:p>
            <a:fld id="{A9B8C37D-2A84-A344-8ADC-244E01DC896B}" type="datetimeFigureOut">
              <a:rPr lang="en-US"/>
              <a:pPr/>
              <a:t>10/20/11</a:t>
            </a:fld>
            <a:endParaRPr lang="en-US"/>
          </a:p>
        </p:txBody>
      </p:sp>
      <p:sp>
        <p:nvSpPr>
          <p:cNvPr id="5" name="Footer Placeholder 4"/>
          <p:cNvSpPr>
            <a:spLocks noGrp="1"/>
          </p:cNvSpPr>
          <p:nvPr>
            <p:ph type="ftr" sz="quarter" idx="3"/>
          </p:nvPr>
        </p:nvSpPr>
        <p:spPr>
          <a:xfrm>
            <a:off x="3124200" y="628650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a:ea typeface="+mn-ea"/>
                <a:cs typeface="Arial"/>
              </a:defRPr>
            </a:lvl1pPr>
          </a:lstStyle>
          <a:p>
            <a:pPr>
              <a:defRPr/>
            </a:pPr>
            <a:endParaRPr lang="en-US"/>
          </a:p>
        </p:txBody>
      </p:sp>
      <p:sp>
        <p:nvSpPr>
          <p:cNvPr id="6" name="Slide Number Placeholder 5"/>
          <p:cNvSpPr>
            <a:spLocks noGrp="1"/>
          </p:cNvSpPr>
          <p:nvPr>
            <p:ph type="sldNum" sz="quarter" idx="4"/>
          </p:nvPr>
        </p:nvSpPr>
        <p:spPr>
          <a:xfrm>
            <a:off x="6553200" y="628650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charset="0"/>
                <a:cs typeface="Arial" charset="0"/>
              </a:defRPr>
            </a:lvl1pPr>
          </a:lstStyle>
          <a:p>
            <a:fld id="{358FCCA2-22FA-C94F-9931-12B8C311C93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01" r:id="rId1"/>
    <p:sldLayoutId id="2147483792" r:id="rId2"/>
    <p:sldLayoutId id="2147483802" r:id="rId3"/>
    <p:sldLayoutId id="2147483793" r:id="rId4"/>
    <p:sldLayoutId id="2147483794" r:id="rId5"/>
    <p:sldLayoutId id="2147483795" r:id="rId6"/>
    <p:sldLayoutId id="2147483796" r:id="rId7"/>
    <p:sldLayoutId id="2147483797" r:id="rId8"/>
    <p:sldLayoutId id="2147483798" r:id="rId9"/>
    <p:sldLayoutId id="2147483799" r:id="rId10"/>
    <p:sldLayoutId id="2147483800" r:id="rId11"/>
  </p:sldLayoutIdLst>
  <p:txStyles>
    <p:titleStyle>
      <a:lvl1pPr algn="l" defTabSz="457200" rtl="0" eaLnBrk="0" fontAlgn="base" hangingPunct="0">
        <a:spcBef>
          <a:spcPct val="0"/>
        </a:spcBef>
        <a:spcAft>
          <a:spcPct val="0"/>
        </a:spcAft>
        <a:defRPr sz="3000" kern="1200">
          <a:solidFill>
            <a:schemeClr val="bg1"/>
          </a:solidFill>
          <a:latin typeface="Arla"/>
          <a:ea typeface="ＭＳ Ｐゴシック" charset="-128"/>
          <a:cs typeface="Arla"/>
        </a:defRPr>
      </a:lvl1pPr>
      <a:lvl2pPr algn="l" defTabSz="457200" rtl="0" eaLnBrk="0" fontAlgn="base" hangingPunct="0">
        <a:spcBef>
          <a:spcPct val="0"/>
        </a:spcBef>
        <a:spcAft>
          <a:spcPct val="0"/>
        </a:spcAft>
        <a:defRPr sz="3000">
          <a:solidFill>
            <a:schemeClr val="bg1"/>
          </a:solidFill>
          <a:latin typeface="Arla" charset="0"/>
          <a:ea typeface="ＭＳ Ｐゴシック" charset="-128"/>
          <a:cs typeface="Arla" charset="0"/>
        </a:defRPr>
      </a:lvl2pPr>
      <a:lvl3pPr algn="l" defTabSz="457200" rtl="0" eaLnBrk="0" fontAlgn="base" hangingPunct="0">
        <a:spcBef>
          <a:spcPct val="0"/>
        </a:spcBef>
        <a:spcAft>
          <a:spcPct val="0"/>
        </a:spcAft>
        <a:defRPr sz="3000">
          <a:solidFill>
            <a:schemeClr val="bg1"/>
          </a:solidFill>
          <a:latin typeface="Arla" charset="0"/>
          <a:ea typeface="ＭＳ Ｐゴシック" charset="-128"/>
          <a:cs typeface="Arla" charset="0"/>
        </a:defRPr>
      </a:lvl3pPr>
      <a:lvl4pPr algn="l" defTabSz="457200" rtl="0" eaLnBrk="0" fontAlgn="base" hangingPunct="0">
        <a:spcBef>
          <a:spcPct val="0"/>
        </a:spcBef>
        <a:spcAft>
          <a:spcPct val="0"/>
        </a:spcAft>
        <a:defRPr sz="3000">
          <a:solidFill>
            <a:schemeClr val="bg1"/>
          </a:solidFill>
          <a:latin typeface="Arla" charset="0"/>
          <a:ea typeface="ＭＳ Ｐゴシック" charset="-128"/>
          <a:cs typeface="Arla" charset="0"/>
        </a:defRPr>
      </a:lvl4pPr>
      <a:lvl5pPr algn="l" defTabSz="457200" rtl="0" eaLnBrk="0" fontAlgn="base" hangingPunct="0">
        <a:spcBef>
          <a:spcPct val="0"/>
        </a:spcBef>
        <a:spcAft>
          <a:spcPct val="0"/>
        </a:spcAft>
        <a:defRPr sz="3000">
          <a:solidFill>
            <a:schemeClr val="bg1"/>
          </a:solidFill>
          <a:latin typeface="Arla" charset="0"/>
          <a:ea typeface="ＭＳ Ｐゴシック" charset="-128"/>
          <a:cs typeface="Arla" charset="0"/>
        </a:defRPr>
      </a:lvl5pPr>
      <a:lvl6pPr marL="457200" algn="l" defTabSz="457200" rtl="0" eaLnBrk="1" fontAlgn="base" hangingPunct="1">
        <a:spcBef>
          <a:spcPct val="0"/>
        </a:spcBef>
        <a:spcAft>
          <a:spcPct val="0"/>
        </a:spcAft>
        <a:defRPr sz="3000">
          <a:solidFill>
            <a:schemeClr val="bg1"/>
          </a:solidFill>
          <a:latin typeface="Arla" charset="0"/>
          <a:ea typeface="ＭＳ Ｐゴシック" charset="-128"/>
        </a:defRPr>
      </a:lvl6pPr>
      <a:lvl7pPr marL="914400" algn="l" defTabSz="457200" rtl="0" eaLnBrk="1" fontAlgn="base" hangingPunct="1">
        <a:spcBef>
          <a:spcPct val="0"/>
        </a:spcBef>
        <a:spcAft>
          <a:spcPct val="0"/>
        </a:spcAft>
        <a:defRPr sz="3000">
          <a:solidFill>
            <a:schemeClr val="bg1"/>
          </a:solidFill>
          <a:latin typeface="Arla" charset="0"/>
          <a:ea typeface="ＭＳ Ｐゴシック" charset="-128"/>
        </a:defRPr>
      </a:lvl7pPr>
      <a:lvl8pPr marL="1371600" algn="l" defTabSz="457200" rtl="0" eaLnBrk="1" fontAlgn="base" hangingPunct="1">
        <a:spcBef>
          <a:spcPct val="0"/>
        </a:spcBef>
        <a:spcAft>
          <a:spcPct val="0"/>
        </a:spcAft>
        <a:defRPr sz="3000">
          <a:solidFill>
            <a:schemeClr val="bg1"/>
          </a:solidFill>
          <a:latin typeface="Arla" charset="0"/>
          <a:ea typeface="ＭＳ Ｐゴシック" charset="-128"/>
        </a:defRPr>
      </a:lvl8pPr>
      <a:lvl9pPr marL="1828800" algn="l" defTabSz="457200" rtl="0" eaLnBrk="1" fontAlgn="base" hangingPunct="1">
        <a:spcBef>
          <a:spcPct val="0"/>
        </a:spcBef>
        <a:spcAft>
          <a:spcPct val="0"/>
        </a:spcAft>
        <a:defRPr sz="3000">
          <a:solidFill>
            <a:schemeClr val="bg1"/>
          </a:solidFill>
          <a:latin typeface="Arla" charset="0"/>
          <a:ea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ＭＳ Ｐゴシック" charset="-128"/>
          <a:cs typeface="Arial"/>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ＭＳ Ｐゴシック" charset="-128"/>
          <a:cs typeface="Arial"/>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ＭＳ Ｐゴシック" charset="-128"/>
          <a:cs typeface="Arial"/>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7.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8.w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jama.ama-assn.org/content/305/5/487.abstrac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1" Type="http://schemas.openxmlformats.org/officeDocument/2006/relationships/image" Target="../media/image14.png"/><Relationship Id="rId12" Type="http://schemas.openxmlformats.org/officeDocument/2006/relationships/image" Target="../media/image15.png"/><Relationship Id="rId13"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audio" Target="../media/audio1.bin"/><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4562475" y="1646238"/>
            <a:ext cx="3895725" cy="1954212"/>
          </a:xfrm>
        </p:spPr>
        <p:txBody>
          <a:bodyPr/>
          <a:lstStyle/>
          <a:p>
            <a:pPr eaLnBrk="1" hangingPunct="1"/>
            <a:r>
              <a:rPr lang="en-US" sz="2800" i="1" dirty="0">
                <a:latin typeface="Arial" charset="0"/>
                <a:ea typeface="ＭＳ Ｐゴシック" charset="0"/>
                <a:cs typeface="Arial" charset="0"/>
              </a:rPr>
              <a:t>AHRQ Annual Meeting </a:t>
            </a:r>
            <a:r>
              <a:rPr lang="en-US" sz="2400" i="1" dirty="0">
                <a:latin typeface="Arial" charset="0"/>
                <a:ea typeface="ＭＳ Ｐゴシック" charset="0"/>
                <a:cs typeface="Arial" charset="0"/>
              </a:rPr>
              <a:t>Helping Patients, Policy Makers, and Providers Make Health Decisions:</a:t>
            </a:r>
            <a:r>
              <a:rPr lang="en-US" sz="2000" i="1" dirty="0">
                <a:latin typeface="Arial" charset="0"/>
                <a:ea typeface="ＭＳ Ｐゴシック" charset="0"/>
                <a:cs typeface="Arial" charset="0"/>
              </a:rPr>
              <a:t/>
            </a:r>
            <a:br>
              <a:rPr lang="en-US" sz="2000" i="1" dirty="0">
                <a:latin typeface="Arial" charset="0"/>
                <a:ea typeface="ＭＳ Ｐゴシック" charset="0"/>
                <a:cs typeface="Arial" charset="0"/>
              </a:rPr>
            </a:br>
            <a:r>
              <a:rPr lang="en-US" sz="2000" i="1" dirty="0">
                <a:latin typeface="Arial" charset="0"/>
                <a:ea typeface="ＭＳ Ｐゴシック" charset="0"/>
                <a:cs typeface="Arial" charset="0"/>
              </a:rPr>
              <a:t>Systematic Reviews in Action</a:t>
            </a:r>
          </a:p>
        </p:txBody>
      </p:sp>
      <p:sp>
        <p:nvSpPr>
          <p:cNvPr id="3" name="Subtitle 2"/>
          <p:cNvSpPr>
            <a:spLocks noGrp="1"/>
          </p:cNvSpPr>
          <p:nvPr>
            <p:ph type="subTitle" idx="1"/>
          </p:nvPr>
        </p:nvSpPr>
        <p:spPr>
          <a:xfrm>
            <a:off x="4562475" y="3886200"/>
            <a:ext cx="3895725" cy="1752600"/>
          </a:xfrm>
        </p:spPr>
        <p:txBody>
          <a:bodyPr rtlCol="0"/>
          <a:lstStyle/>
          <a:p>
            <a:pPr eaLnBrk="1" fontAlgn="auto" hangingPunct="1">
              <a:spcAft>
                <a:spcPts val="0"/>
              </a:spcAft>
              <a:buFont typeface="Arial"/>
              <a:buNone/>
              <a:defRPr/>
            </a:pPr>
            <a:r>
              <a:rPr lang="en-US" sz="2000" dirty="0" smtClean="0">
                <a:ea typeface="+mn-ea"/>
              </a:rPr>
              <a:t>Annette Bar-Cohen, MA, MPH</a:t>
            </a:r>
          </a:p>
          <a:p>
            <a:pPr eaLnBrk="1" fontAlgn="auto" hangingPunct="1">
              <a:spcAft>
                <a:spcPts val="0"/>
              </a:spcAft>
              <a:buFont typeface="Arial"/>
              <a:buNone/>
              <a:defRPr/>
            </a:pPr>
            <a:r>
              <a:rPr lang="en-US" sz="2000" dirty="0" smtClean="0">
                <a:ea typeface="+mn-ea"/>
              </a:rPr>
              <a:t>Executive Director</a:t>
            </a:r>
          </a:p>
          <a:p>
            <a:pPr eaLnBrk="1" fontAlgn="auto" hangingPunct="1">
              <a:spcAft>
                <a:spcPts val="0"/>
              </a:spcAft>
              <a:buFont typeface="Arial"/>
              <a:buNone/>
              <a:defRPr/>
            </a:pPr>
            <a:r>
              <a:rPr lang="en-US" sz="2000" dirty="0" smtClean="0">
                <a:ea typeface="+mn-ea"/>
              </a:rPr>
              <a:t>Center for Advocacy Training</a:t>
            </a:r>
          </a:p>
          <a:p>
            <a:pPr eaLnBrk="1" fontAlgn="auto" hangingPunct="1">
              <a:spcAft>
                <a:spcPts val="0"/>
              </a:spcAft>
              <a:buFont typeface="Arial"/>
              <a:buNone/>
              <a:defRPr/>
            </a:pPr>
            <a:r>
              <a:rPr lang="en-US" sz="2000" dirty="0" smtClean="0">
                <a:ea typeface="+mn-ea"/>
              </a:rPr>
              <a:t>National Breast Cancer Coalition</a:t>
            </a:r>
            <a:endParaRPr lang="en-US" sz="2000" dirty="0">
              <a:ea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z="2800" dirty="0">
                <a:latin typeface="Arla" charset="0"/>
                <a:ea typeface="ＭＳ Ｐゴシック" charset="0"/>
                <a:cs typeface="Arla" charset="0"/>
              </a:rPr>
              <a:t>Evidence and Systematic Reviews: Basis for Positions, Education, Policy Priorities</a:t>
            </a:r>
            <a:endParaRPr lang="en-US" dirty="0">
              <a:latin typeface="Arla" charset="0"/>
              <a:ea typeface="ＭＳ Ｐゴシック" charset="0"/>
              <a:cs typeface="Arla" charset="0"/>
            </a:endParaRPr>
          </a:p>
        </p:txBody>
      </p:sp>
      <p:sp>
        <p:nvSpPr>
          <p:cNvPr id="13315" name="Content Placeholder 2"/>
          <p:cNvSpPr>
            <a:spLocks noGrp="1"/>
          </p:cNvSpPr>
          <p:nvPr>
            <p:ph idx="1"/>
          </p:nvPr>
        </p:nvSpPr>
        <p:spPr/>
        <p:txBody>
          <a:bodyPr/>
          <a:lstStyle/>
          <a:p>
            <a:r>
              <a:rPr lang="en-US">
                <a:latin typeface="Arial" charset="0"/>
                <a:ea typeface="ＭＳ Ｐゴシック" charset="0"/>
                <a:cs typeface="Arial" charset="0"/>
              </a:rPr>
              <a:t>Position Papers on website</a:t>
            </a:r>
          </a:p>
          <a:p>
            <a:r>
              <a:rPr lang="en-US">
                <a:latin typeface="Arial" charset="0"/>
                <a:ea typeface="ＭＳ Ｐゴシック" charset="0"/>
                <a:cs typeface="Arial" charset="0"/>
              </a:rPr>
              <a:t>Knowbreastcancer.org</a:t>
            </a:r>
          </a:p>
          <a:p>
            <a:r>
              <a:rPr lang="en-US">
                <a:latin typeface="Arial" charset="0"/>
                <a:ea typeface="ＭＳ Ｐゴシック" charset="0"/>
                <a:cs typeface="Arial" charset="0"/>
              </a:rPr>
              <a:t>LEADcasts, Continuing education</a:t>
            </a:r>
          </a:p>
          <a:p>
            <a:r>
              <a:rPr lang="en-US">
                <a:latin typeface="Arial" charset="0"/>
                <a:ea typeface="ＭＳ Ｐゴシック" charset="0"/>
                <a:cs typeface="Arial" charset="0"/>
              </a:rPr>
              <a:t>CUE online course: </a:t>
            </a:r>
            <a:r>
              <a:rPr lang="ja-JP" altLang="en-US">
                <a:latin typeface="Arial" charset="0"/>
                <a:ea typeface="ＭＳ Ｐゴシック" charset="0"/>
                <a:cs typeface="Arial" charset="0"/>
              </a:rPr>
              <a:t>“</a:t>
            </a:r>
            <a:r>
              <a:rPr lang="en-US" sz="2400">
                <a:latin typeface="Arial" charset="0"/>
                <a:ea typeface="ＭＳ Ｐゴシック" charset="0"/>
                <a:cs typeface="Arial" charset="0"/>
              </a:rPr>
              <a:t>Understanding  Evidence-based Healthcare: A Foundation for Action</a:t>
            </a:r>
            <a:r>
              <a:rPr lang="ja-JP" altLang="en-US" sz="2400">
                <a:latin typeface="Arial" charset="0"/>
                <a:ea typeface="ＭＳ Ｐゴシック" charset="0"/>
                <a:cs typeface="Arial" charset="0"/>
              </a:rPr>
              <a:t>”</a:t>
            </a:r>
            <a:endParaRPr lang="en-US" sz="2400">
              <a:latin typeface="Arial" charset="0"/>
              <a:ea typeface="ＭＳ Ｐゴシック" charset="0"/>
              <a:cs typeface="Arial" charset="0"/>
            </a:endParaRPr>
          </a:p>
          <a:p>
            <a:r>
              <a:rPr lang="en-US">
                <a:latin typeface="Arial" charset="0"/>
                <a:ea typeface="ＭＳ Ｐゴシック" charset="0"/>
                <a:cs typeface="Arial" charset="0"/>
              </a:rPr>
              <a:t>Project LEAD courses, conference</a:t>
            </a:r>
          </a:p>
          <a:p>
            <a:r>
              <a:rPr lang="en-US">
                <a:latin typeface="Arial" charset="0"/>
                <a:ea typeface="ＭＳ Ｐゴシック" charset="0"/>
                <a:cs typeface="Arial" charset="0"/>
              </a:rPr>
              <a:t>Policy, legislative priorities</a:t>
            </a:r>
          </a:p>
          <a:p>
            <a:r>
              <a:rPr lang="en-US">
                <a:latin typeface="Arial" charset="0"/>
                <a:ea typeface="ＭＳ Ｐゴシック" charset="0"/>
                <a:cs typeface="Arial" charset="0"/>
              </a:rPr>
              <a:t>International courses, forums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436688" y="274638"/>
            <a:ext cx="7250112" cy="1130300"/>
          </a:xfrm>
        </p:spPr>
        <p:txBody>
          <a:bodyPr/>
          <a:lstStyle/>
          <a:p>
            <a:r>
              <a:rPr lang="en-US" dirty="0">
                <a:latin typeface="Arla" charset="0"/>
                <a:ea typeface="ＭＳ Ｐゴシック" charset="0"/>
                <a:cs typeface="Arla" charset="0"/>
              </a:rPr>
              <a:t>NBCC Mammography Screening Position</a:t>
            </a:r>
          </a:p>
        </p:txBody>
      </p:sp>
      <p:sp>
        <p:nvSpPr>
          <p:cNvPr id="14339" name="Content Placeholder 2"/>
          <p:cNvSpPr>
            <a:spLocks noGrp="1"/>
          </p:cNvSpPr>
          <p:nvPr>
            <p:ph idx="1"/>
          </p:nvPr>
        </p:nvSpPr>
        <p:spPr/>
        <p:txBody>
          <a:bodyPr/>
          <a:lstStyle/>
          <a:p>
            <a:pPr>
              <a:buFont typeface="Arial" charset="0"/>
              <a:buNone/>
            </a:pPr>
            <a:r>
              <a:rPr lang="en-US" sz="1800" b="1">
                <a:latin typeface="Arial" charset="0"/>
                <a:ea typeface="ＭＳ Ｐゴシック" charset="0"/>
                <a:cs typeface="Arial" charset="0"/>
              </a:rPr>
              <a:t>Conclusion</a:t>
            </a:r>
            <a:r>
              <a:rPr lang="en-US" sz="1800">
                <a:latin typeface="Arial" charset="0"/>
                <a:ea typeface="ＭＳ Ｐゴシック" charset="0"/>
                <a:cs typeface="Arial" charset="0"/>
              </a:rPr>
              <a:t> </a:t>
            </a:r>
            <a:br>
              <a:rPr lang="en-US" sz="1800">
                <a:latin typeface="Arial" charset="0"/>
                <a:ea typeface="ＭＳ Ｐゴシック" charset="0"/>
                <a:cs typeface="Arial" charset="0"/>
              </a:rPr>
            </a:br>
            <a:r>
              <a:rPr lang="en-US" sz="1800" b="1">
                <a:latin typeface="Arial" charset="0"/>
                <a:ea typeface="ＭＳ Ｐゴシック" charset="0"/>
                <a:cs typeface="Arial" charset="0"/>
              </a:rPr>
              <a:t>Evidence from studies of varied quality indicate that, overall, mammography screening has a modest effect on breast cancer mortality. When analyzed in absolute terms, the death rate is reduced by just 0.05%. </a:t>
            </a:r>
            <a:r>
              <a:rPr lang="en-US" sz="1800">
                <a:latin typeface="Arial" charset="0"/>
                <a:ea typeface="ＭＳ Ｐゴシック" charset="0"/>
                <a:cs typeface="Arial" charset="0"/>
              </a:rPr>
              <a:t>Like with all medical interventions, there are harms associated with screening mammography such as misdiagnosis and overtreatment. Two comprehensive reviews of the evidence conclude that the overall impact in mortality is small and biases in the trials could either "erase or create it." Women should discuss with their doctors their own risk profile, the potential benefits, harms, and complexities of screening mammography, and make informed decisions about screening. Mammography may provide benefits for some women, but it may also harm others.</a:t>
            </a:r>
          </a:p>
          <a:p>
            <a:pPr>
              <a:buFont typeface="Arial" charset="0"/>
              <a:buNone/>
            </a:pPr>
            <a:endParaRPr lang="en-US" sz="1800">
              <a:latin typeface="Arial" charset="0"/>
              <a:ea typeface="ＭＳ Ｐゴシック" charset="0"/>
              <a:cs typeface="Arial" charset="0"/>
            </a:endParaRPr>
          </a:p>
          <a:p>
            <a:pPr>
              <a:buFont typeface="Arial" charset="0"/>
              <a:buNone/>
            </a:pPr>
            <a:r>
              <a:rPr lang="en-US" sz="1800" b="1">
                <a:latin typeface="Arial" charset="0"/>
                <a:ea typeface="ＭＳ Ｐゴシック" charset="0"/>
                <a:cs typeface="Arial" charset="0"/>
              </a:rPr>
              <a:t>	From NBCC Position Paper: </a:t>
            </a:r>
            <a:r>
              <a:rPr lang="ja-JP" altLang="en-US" sz="1800" b="1">
                <a:latin typeface="Arial" charset="0"/>
                <a:ea typeface="ＭＳ Ｐゴシック" charset="0"/>
                <a:cs typeface="Arial" charset="0"/>
              </a:rPr>
              <a:t>“</a:t>
            </a:r>
            <a:r>
              <a:rPr lang="en-US" sz="1800" b="1">
                <a:latin typeface="Arial" charset="0"/>
                <a:ea typeface="ＭＳ Ｐゴシック" charset="0"/>
                <a:cs typeface="Arial" charset="0"/>
              </a:rPr>
              <a:t>Mammography for Breast Cancer 	Screening: Harm/Benefit Analysis</a:t>
            </a:r>
            <a:r>
              <a:rPr lang="ja-JP" altLang="en-US" sz="1800" b="1">
                <a:latin typeface="Arial" charset="0"/>
                <a:ea typeface="ＭＳ Ｐゴシック" charset="0"/>
                <a:cs typeface="Arial" charset="0"/>
              </a:rPr>
              <a:t>”</a:t>
            </a:r>
            <a:r>
              <a:rPr lang="en-US" sz="2800" b="1">
                <a:latin typeface="Arial" charset="0"/>
                <a:ea typeface="ＭＳ Ｐゴシック" charset="0"/>
                <a:cs typeface="Arial" charset="0"/>
              </a:rPr>
              <a:t> </a:t>
            </a:r>
            <a:r>
              <a:rPr lang="en-US" sz="1800" b="1">
                <a:latin typeface="Arial" charset="0"/>
                <a:ea typeface="ＭＳ Ｐゴシック" charset="0"/>
                <a:cs typeface="Arial" charset="0"/>
              </a:rPr>
              <a:t>    </a:t>
            </a:r>
            <a:r>
              <a:rPr lang="en-US" sz="1400" b="1">
                <a:latin typeface="Arial" charset="0"/>
                <a:ea typeface="ＭＳ Ｐゴシック" charset="0"/>
                <a:cs typeface="Arial" charset="0"/>
              </a:rPr>
              <a:t>Updated July 2011</a:t>
            </a:r>
            <a:endParaRPr lang="en-US" sz="1800">
              <a:latin typeface="Arial" charset="0"/>
              <a:ea typeface="ＭＳ Ｐゴシック"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436688" y="531813"/>
            <a:ext cx="7250112" cy="1068387"/>
          </a:xfrm>
        </p:spPr>
        <p:txBody>
          <a:bodyPr/>
          <a:lstStyle/>
          <a:p>
            <a:r>
              <a:rPr lang="en-US" sz="2400" dirty="0">
                <a:latin typeface="Arla" charset="0"/>
                <a:ea typeface="ＭＳ Ｐゴシック" charset="0"/>
                <a:cs typeface="Arla" charset="0"/>
              </a:rPr>
              <a:t>Use of Meta Analyses and Systematic Reviews as basis for NBCC Positions</a:t>
            </a:r>
            <a:r>
              <a:rPr lang="en-US" sz="2000" dirty="0">
                <a:latin typeface="Arla" charset="0"/>
                <a:ea typeface="ＭＳ Ｐゴシック" charset="0"/>
                <a:cs typeface="Arla" charset="0"/>
              </a:rPr>
              <a:t/>
            </a:r>
            <a:br>
              <a:rPr lang="en-US" sz="2000" dirty="0">
                <a:latin typeface="Arla" charset="0"/>
                <a:ea typeface="ＭＳ Ｐゴシック" charset="0"/>
                <a:cs typeface="Arla" charset="0"/>
              </a:rPr>
            </a:br>
            <a:endParaRPr lang="en-US" dirty="0">
              <a:latin typeface="Arla" charset="0"/>
              <a:ea typeface="ＭＳ Ｐゴシック" charset="0"/>
              <a:cs typeface="Arla" charset="0"/>
            </a:endParaRPr>
          </a:p>
        </p:txBody>
      </p:sp>
      <p:sp>
        <p:nvSpPr>
          <p:cNvPr id="15363" name="Content Placeholder 2"/>
          <p:cNvSpPr>
            <a:spLocks noGrp="1"/>
          </p:cNvSpPr>
          <p:nvPr>
            <p:ph idx="1"/>
          </p:nvPr>
        </p:nvSpPr>
        <p:spPr/>
        <p:txBody>
          <a:bodyPr/>
          <a:lstStyle/>
          <a:p>
            <a:pPr>
              <a:buFont typeface="Arial" charset="0"/>
              <a:buNone/>
            </a:pPr>
            <a:r>
              <a:rPr lang="en-US" sz="2400" b="1">
                <a:latin typeface="Arial" charset="0"/>
                <a:ea typeface="ＭＳ Ｐゴシック" charset="0"/>
                <a:cs typeface="Arial" charset="0"/>
              </a:rPr>
              <a:t>Analyses of the Mammography Screening Studies</a:t>
            </a:r>
            <a:r>
              <a:rPr lang="en-US" sz="2400">
                <a:latin typeface="Arial" charset="0"/>
                <a:ea typeface="ＭＳ Ｐゴシック" charset="0"/>
                <a:cs typeface="Arial" charset="0"/>
              </a:rPr>
              <a:t> </a:t>
            </a:r>
            <a:endParaRPr lang="en-US">
              <a:latin typeface="Arial" charset="0"/>
              <a:ea typeface="ＭＳ Ｐゴシック" charset="0"/>
              <a:cs typeface="Arial" charset="0"/>
            </a:endParaRPr>
          </a:p>
          <a:p>
            <a:pPr>
              <a:buFont typeface="Arial" charset="0"/>
              <a:buNone/>
            </a:pPr>
            <a:r>
              <a:rPr lang="en-US" sz="2400" b="1">
                <a:latin typeface="Arial" charset="0"/>
                <a:ea typeface="ＭＳ Ｐゴシック" charset="0"/>
                <a:cs typeface="Arial" charset="0"/>
              </a:rPr>
              <a:t>	The studies listed above have been subject to meta-analyses and systematic reviews by the research community. </a:t>
            </a:r>
            <a:r>
              <a:rPr lang="en-US" sz="2000">
                <a:latin typeface="Arial" charset="0"/>
                <a:ea typeface="ＭＳ Ｐゴシック" charset="0"/>
                <a:cs typeface="Arial" charset="0"/>
              </a:rPr>
              <a:t>NBCC believes that the most thorough evaluations to date have been conducted by researchers affiliated with the Cochrane Collaboration</a:t>
            </a:r>
            <a:r>
              <a:rPr lang="en-US" sz="2000" baseline="30000">
                <a:latin typeface="Arial" charset="0"/>
                <a:ea typeface="ＭＳ Ｐゴシック" charset="0"/>
                <a:cs typeface="Arial" charset="0"/>
              </a:rPr>
              <a:t>4-5</a:t>
            </a:r>
            <a:r>
              <a:rPr lang="en-US" sz="2000">
                <a:latin typeface="Arial" charset="0"/>
                <a:ea typeface="ＭＳ Ｐゴシック" charset="0"/>
                <a:cs typeface="Arial" charset="0"/>
              </a:rPr>
              <a:t>, by researchers for the U.S. Preventive Services Task Force (USPSTF) in 2009</a:t>
            </a:r>
            <a:r>
              <a:rPr lang="en-US" sz="2000" baseline="30000">
                <a:latin typeface="Arial" charset="0"/>
                <a:ea typeface="ＭＳ Ｐゴシック" charset="0"/>
                <a:cs typeface="Arial" charset="0"/>
              </a:rPr>
              <a:t>2</a:t>
            </a:r>
            <a:r>
              <a:rPr lang="en-US" sz="2000">
                <a:latin typeface="Arial" charset="0"/>
                <a:ea typeface="ＭＳ Ｐゴシック" charset="0"/>
                <a:cs typeface="Arial" charset="0"/>
              </a:rPr>
              <a:t> and 2002</a:t>
            </a:r>
            <a:r>
              <a:rPr lang="en-US" sz="2000" baseline="30000">
                <a:latin typeface="Arial" charset="0"/>
                <a:ea typeface="ＭＳ Ｐゴシック" charset="0"/>
                <a:cs typeface="Arial" charset="0"/>
              </a:rPr>
              <a:t>6</a:t>
            </a:r>
            <a:r>
              <a:rPr lang="en-US" sz="2000">
                <a:latin typeface="Arial" charset="0"/>
                <a:ea typeface="ＭＳ Ｐゴシック" charset="0"/>
                <a:cs typeface="Arial" charset="0"/>
              </a:rPr>
              <a:t>, and by Dr. Armstrong, et al. in 2007 for the American College of Physicians.</a:t>
            </a:r>
            <a:r>
              <a:rPr lang="en-US" sz="2000" baseline="30000">
                <a:latin typeface="Arial" charset="0"/>
                <a:ea typeface="ＭＳ Ｐゴシック" charset="0"/>
                <a:cs typeface="Arial" charset="0"/>
              </a:rPr>
              <a:t>7 </a:t>
            </a:r>
            <a:r>
              <a:rPr lang="en-US" sz="2000">
                <a:latin typeface="Arial" charset="0"/>
                <a:ea typeface="ＭＳ Ｐゴシック" charset="0"/>
                <a:cs typeface="Arial" charset="0"/>
              </a:rPr>
              <a:t>These scientists reviewed and evaluated the evidence on benefits and harms of mammography screening and assessed the quality of the trials.</a:t>
            </a:r>
          </a:p>
          <a:p>
            <a:endParaRPr lang="en-US" sz="2000">
              <a:latin typeface="Arial" charset="0"/>
              <a:ea typeface="ＭＳ Ｐゴシック" charset="0"/>
              <a:cs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436688" y="274638"/>
            <a:ext cx="7250112" cy="1325562"/>
          </a:xfrm>
        </p:spPr>
        <p:txBody>
          <a:bodyPr/>
          <a:lstStyle/>
          <a:p>
            <a:r>
              <a:rPr lang="en-US" sz="2800" b="1" dirty="0">
                <a:latin typeface="Arla" charset="0"/>
                <a:ea typeface="ＭＳ Ｐゴシック" charset="0"/>
                <a:cs typeface="Arla" charset="0"/>
              </a:rPr>
              <a:t>Breast Self-Exam: Position Statement </a:t>
            </a:r>
            <a:r>
              <a:rPr lang="en-US" sz="2000" b="1" dirty="0">
                <a:latin typeface="Arla" charset="0"/>
                <a:ea typeface="ＭＳ Ｐゴシック" charset="0"/>
                <a:cs typeface="Arla" charset="0"/>
              </a:rPr>
              <a:t>Updated July 2011  </a:t>
            </a:r>
            <a:r>
              <a:rPr lang="en-US" sz="2800" b="1" dirty="0">
                <a:latin typeface="Arla" charset="0"/>
                <a:ea typeface="ＭＳ Ｐゴシック" charset="0"/>
                <a:cs typeface="Arla" charset="0"/>
              </a:rPr>
              <a:t/>
            </a:r>
            <a:br>
              <a:rPr lang="en-US" sz="2800" b="1" dirty="0">
                <a:latin typeface="Arla" charset="0"/>
                <a:ea typeface="ＭＳ Ｐゴシック" charset="0"/>
                <a:cs typeface="Arla" charset="0"/>
              </a:rPr>
            </a:br>
            <a:endParaRPr lang="en-US" sz="2400" dirty="0">
              <a:latin typeface="Arla" charset="0"/>
              <a:ea typeface="ＭＳ Ｐゴシック" charset="0"/>
              <a:cs typeface="Arla" charset="0"/>
            </a:endParaRPr>
          </a:p>
        </p:txBody>
      </p:sp>
      <p:sp>
        <p:nvSpPr>
          <p:cNvPr id="16387" name="Content Placeholder 2"/>
          <p:cNvSpPr>
            <a:spLocks noGrp="1"/>
          </p:cNvSpPr>
          <p:nvPr>
            <p:ph idx="1"/>
          </p:nvPr>
        </p:nvSpPr>
        <p:spPr/>
        <p:txBody>
          <a:bodyPr/>
          <a:lstStyle/>
          <a:p>
            <a:pPr>
              <a:buFont typeface="Arial" charset="0"/>
              <a:buNone/>
            </a:pPr>
            <a:r>
              <a:rPr lang="en-US" sz="2400" b="1">
                <a:latin typeface="Arial" charset="0"/>
                <a:ea typeface="ＭＳ Ｐゴシック" charset="0"/>
                <a:cs typeface="Arial" charset="0"/>
              </a:rPr>
              <a:t>Research on BSE </a:t>
            </a:r>
            <a:r>
              <a:rPr lang="en-US" sz="1800" b="1">
                <a:latin typeface="Arial" charset="0"/>
                <a:ea typeface="ＭＳ Ｐゴシック" charset="0"/>
                <a:cs typeface="Arial" charset="0"/>
              </a:rPr>
              <a:t>[Excerpt] </a:t>
            </a:r>
            <a:r>
              <a:rPr lang="en-US">
                <a:latin typeface="Arial" charset="0"/>
                <a:ea typeface="ＭＳ Ｐゴシック" charset="0"/>
                <a:cs typeface="Arial" charset="0"/>
              </a:rPr>
              <a:t/>
            </a:r>
            <a:br>
              <a:rPr lang="en-US">
                <a:latin typeface="Arial" charset="0"/>
                <a:ea typeface="ＭＳ Ｐゴシック" charset="0"/>
                <a:cs typeface="Arial" charset="0"/>
              </a:rPr>
            </a:br>
            <a:r>
              <a:rPr lang="en-US" sz="2000" b="1">
                <a:latin typeface="Arial" charset="0"/>
                <a:ea typeface="ＭＳ Ｐゴシック" charset="0"/>
                <a:cs typeface="Arial" charset="0"/>
              </a:rPr>
              <a:t>A systematic review that analyzed the Russian and the Chinese trials together – greatly expanding the statistical power – found no evidence for beneficial effects of BSE on breast cancer. </a:t>
            </a:r>
            <a:r>
              <a:rPr lang="en-US" sz="1600">
                <a:latin typeface="Arial" charset="0"/>
                <a:ea typeface="ＭＳ Ｐゴシック" charset="0"/>
                <a:cs typeface="Arial" charset="0"/>
              </a:rPr>
              <a:t>The review did, however, confirm that there were twice as many biopsies with benign results in the screened groups compared to the control groups. The review also considered a trial looking at the benefit of clinical physical breast exam, but that trial was discontinued prematurely and did not accrue adequate data to answer the question.</a:t>
            </a:r>
            <a:r>
              <a:rPr lang="en-US" sz="1600" baseline="30000">
                <a:latin typeface="Arial" charset="0"/>
                <a:ea typeface="ＭＳ Ｐゴシック" charset="0"/>
                <a:cs typeface="Arial" charset="0"/>
              </a:rPr>
              <a:t>15</a:t>
            </a:r>
            <a:endParaRPr lang="en-US" sz="1600">
              <a:latin typeface="Arial" charset="0"/>
              <a:ea typeface="ＭＳ Ｐゴシック" charset="0"/>
              <a:cs typeface="Arial" charset="0"/>
            </a:endParaRPr>
          </a:p>
          <a:p>
            <a:pPr>
              <a:buFont typeface="Arial" charset="0"/>
              <a:buNone/>
            </a:pPr>
            <a:r>
              <a:rPr lang="en-US" sz="1600">
                <a:latin typeface="Arial" charset="0"/>
                <a:ea typeface="ＭＳ Ｐゴシック" charset="0"/>
                <a:cs typeface="Arial" charset="0"/>
              </a:rPr>
              <a:t>	In summary, most studies have not demonstrated a benefit of BSE in women. Results from several studies, including the two randomized trials, show that BSE screening greatly increases the number of benign lumps detected. This negative consequence of BSE results in increased anxiety, physician visits, and unnecessary biopsies. Although breast biopsies are relatively simple surgeries, they can cause distress, scarring and disfigurement.</a:t>
            </a:r>
            <a:endParaRPr lang="en-US" sz="1200">
              <a:latin typeface="Arial" charset="0"/>
              <a:ea typeface="ＭＳ Ｐゴシック" charset="0"/>
              <a:cs typeface="Arial" charset="0"/>
            </a:endParaRPr>
          </a:p>
          <a:p>
            <a:pPr>
              <a:buFont typeface="Arial" charset="0"/>
              <a:buNone/>
            </a:pPr>
            <a:r>
              <a:rPr lang="en-US" sz="1200">
                <a:latin typeface="Arial" charset="0"/>
                <a:ea typeface="ＭＳ Ｐゴシック" charset="0"/>
                <a:cs typeface="Arial" charset="0"/>
              </a:rPr>
              <a:t>	</a:t>
            </a:r>
            <a:r>
              <a:rPr lang="en-US" sz="1200" b="1">
                <a:latin typeface="Arial" charset="0"/>
                <a:ea typeface="ＭＳ Ｐゴシック" charset="0"/>
                <a:cs typeface="Arial" charset="0"/>
              </a:rPr>
              <a:t>Kosters JP and Gotszsche PC. Regular self-examination or clinical examination for early detection of breast cancer (Review). John Wiley &amp; Sons Ltd. (for The Cochrane Collaboration). 2008.</a:t>
            </a:r>
          </a:p>
          <a:p>
            <a:endParaRPr lang="en-US" sz="1800">
              <a:latin typeface="Arial" charset="0"/>
              <a:ea typeface="ＭＳ Ｐゴシック" charset="0"/>
              <a:cs typeface="Arial" charset="0"/>
            </a:endParaRPr>
          </a:p>
          <a:p>
            <a:pPr>
              <a:buFont typeface="Arial" charset="0"/>
              <a:buNone/>
            </a:pPr>
            <a:endParaRPr lang="en-US" sz="2800">
              <a:latin typeface="Arial" charset="0"/>
              <a:ea typeface="ＭＳ Ｐゴシック" charset="0"/>
              <a:cs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dirty="0">
                <a:latin typeface="Arla" charset="0"/>
                <a:ea typeface="ＭＳ Ｐゴシック" charset="0"/>
                <a:cs typeface="Arla" charset="0"/>
              </a:rPr>
              <a:t>Is Lumpectomy Equal to Mastectomy?</a:t>
            </a:r>
          </a:p>
        </p:txBody>
      </p:sp>
      <p:sp>
        <p:nvSpPr>
          <p:cNvPr id="17411" name="Content Placeholder 2"/>
          <p:cNvSpPr>
            <a:spLocks noGrp="1"/>
          </p:cNvSpPr>
          <p:nvPr>
            <p:ph idx="1"/>
          </p:nvPr>
        </p:nvSpPr>
        <p:spPr/>
        <p:txBody>
          <a:bodyPr/>
          <a:lstStyle/>
          <a:p>
            <a:r>
              <a:rPr lang="en-US">
                <a:latin typeface="Arial" charset="0"/>
                <a:ea typeface="ＭＳ Ｐゴシック" charset="0"/>
                <a:cs typeface="Arial" charset="0"/>
              </a:rPr>
              <a:t>At least 6 large randomized trials show no difference in survival</a:t>
            </a:r>
          </a:p>
          <a:p>
            <a:pPr>
              <a:buFont typeface="Arial" charset="0"/>
              <a:buNone/>
            </a:pPr>
            <a:endParaRPr lang="en-US">
              <a:latin typeface="Arial" charset="0"/>
              <a:ea typeface="ＭＳ Ｐゴシック" charset="0"/>
              <a:cs typeface="Arial" charset="0"/>
            </a:endParaRPr>
          </a:p>
          <a:p>
            <a:r>
              <a:rPr lang="en-US">
                <a:latin typeface="Arial" charset="0"/>
                <a:ea typeface="ＭＳ Ｐゴシック" charset="0"/>
                <a:cs typeface="Arial" charset="0"/>
              </a:rPr>
              <a:t>Not all women candidates for lumpectomy</a:t>
            </a:r>
          </a:p>
          <a:p>
            <a:r>
              <a:rPr lang="en-US">
                <a:latin typeface="Arial" charset="0"/>
                <a:ea typeface="ＭＳ Ｐゴシック" charset="0"/>
                <a:cs typeface="Arial" charset="0"/>
              </a:rPr>
              <a:t>But for those that are: </a:t>
            </a:r>
          </a:p>
          <a:p>
            <a:pPr lvl="1"/>
            <a:r>
              <a:rPr lang="en-US">
                <a:latin typeface="Arial" charset="0"/>
                <a:ea typeface="ＭＳ Ｐゴシック" charset="0"/>
                <a:cs typeface="Arial" charset="0"/>
              </a:rPr>
              <a:t>There are still great difference in lumpectomy/RT rates based on geography and socio-economic status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dirty="0">
                <a:latin typeface="Arla" charset="0"/>
                <a:ea typeface="ＭＳ Ｐゴシック" charset="0"/>
                <a:cs typeface="Arla" charset="0"/>
              </a:rPr>
              <a:t>Lumpectomy = Mastectomy</a:t>
            </a:r>
          </a:p>
        </p:txBody>
      </p:sp>
      <p:pic>
        <p:nvPicPr>
          <p:cNvPr id="18435" name="Content Placeholder 3" descr="Lumpectomy = Mastectomy survival diagram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457200" y="1849438"/>
            <a:ext cx="8229600" cy="4027487"/>
          </a:xfrm>
          <a:noFill/>
          <a:ln w="28575">
            <a:solidFill>
              <a:schemeClr val="tx1"/>
            </a:solidFill>
            <a:miter lim="800000"/>
            <a:headEnd/>
            <a:tailEnd/>
          </a:ln>
        </p:spPr>
      </p:pic>
    </p:spTree>
  </p:cSld>
  <p:clrMapOvr>
    <a:masterClrMapping/>
  </p:clrMapOvr>
  <p:transition xmlns:p14="http://schemas.microsoft.com/office/powerpoint/2010/mai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dirty="0">
                <a:latin typeface="Arla" charset="0"/>
                <a:ea typeface="ＭＳ Ｐゴシック" charset="0"/>
                <a:cs typeface="Arla" charset="0"/>
              </a:rPr>
              <a:t>Local Recurrence is Higher in Lumpectomy without Radiation</a:t>
            </a:r>
          </a:p>
        </p:txBody>
      </p:sp>
      <p:pic>
        <p:nvPicPr>
          <p:cNvPr id="19459" name="Content Placeholder 3" descr="Local Recurrence is higher in Lumpectomy without Radiation graph"/>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703513" y="1600200"/>
            <a:ext cx="3736975" cy="4525963"/>
          </a:xfrm>
          <a:noFill/>
          <a:ln w="28575">
            <a:solidFill>
              <a:schemeClr val="tx1"/>
            </a:solidFill>
            <a:miter lim="800000"/>
            <a:headEnd/>
            <a:tailEnd/>
          </a:ln>
        </p:spPr>
      </p:pic>
    </p:spTree>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460500" y="341313"/>
            <a:ext cx="7073900" cy="1009650"/>
          </a:xfrm>
        </p:spPr>
        <p:txBody>
          <a:bodyPr/>
          <a:lstStyle/>
          <a:p>
            <a:r>
              <a:rPr lang="en-US" sz="3600" dirty="0" err="1">
                <a:latin typeface="Arial" charset="0"/>
                <a:ea typeface="ＭＳ Ｐゴシック" charset="0"/>
                <a:cs typeface="Arial" charset="0"/>
              </a:rPr>
              <a:t>Polychemotherapy</a:t>
            </a:r>
            <a:r>
              <a:rPr lang="en-US" sz="3600" dirty="0">
                <a:latin typeface="Arial" charset="0"/>
                <a:ea typeface="ＭＳ Ｐゴシック" charset="0"/>
                <a:cs typeface="Arial" charset="0"/>
              </a:rPr>
              <a:t> for Early Breast Cancer </a:t>
            </a:r>
          </a:p>
        </p:txBody>
      </p:sp>
      <p:sp>
        <p:nvSpPr>
          <p:cNvPr id="34819" name="Content Placeholder 2"/>
          <p:cNvSpPr>
            <a:spLocks noGrp="1"/>
          </p:cNvSpPr>
          <p:nvPr>
            <p:ph sz="quarter" idx="1"/>
          </p:nvPr>
        </p:nvSpPr>
        <p:spPr>
          <a:xfrm>
            <a:off x="612775" y="1600200"/>
            <a:ext cx="8153400" cy="4495800"/>
          </a:xfrm>
        </p:spPr>
        <p:txBody>
          <a:bodyPr/>
          <a:lstStyle/>
          <a:p>
            <a:pPr>
              <a:buClr>
                <a:srgbClr val="FF3399"/>
              </a:buClr>
              <a:buFont typeface="Arial" pitchFamily="34" charset="0"/>
              <a:buChar char="•"/>
              <a:defRPr/>
            </a:pPr>
            <a:r>
              <a:rPr lang="en-US" sz="2800" dirty="0" smtClean="0">
                <a:latin typeface="Arial" pitchFamily="34" charset="0"/>
                <a:cs typeface="Arial" pitchFamily="34" charset="0"/>
              </a:rPr>
              <a:t>2005 meta-analysis by Early Breast Cancer Trialist Collaboration Group on polychemotherapy vs. no chemotherapy and various regimens (CMF, anthracyclines, etc)</a:t>
            </a:r>
          </a:p>
          <a:p>
            <a:pPr>
              <a:buClr>
                <a:srgbClr val="FF3399"/>
              </a:buClr>
              <a:buFont typeface="Arial" pitchFamily="34" charset="0"/>
              <a:buNone/>
              <a:defRPr/>
            </a:pPr>
            <a:endParaRPr lang="en-US" sz="2800" dirty="0" smtClean="0">
              <a:latin typeface="Arial" pitchFamily="34" charset="0"/>
              <a:cs typeface="Arial" pitchFamily="34" charset="0"/>
            </a:endParaRPr>
          </a:p>
          <a:p>
            <a:pPr>
              <a:buFont typeface="Arial" pitchFamily="34" charset="0"/>
              <a:buChar char="•"/>
              <a:defRPr/>
            </a:pPr>
            <a:r>
              <a:rPr lang="en-US" sz="2800" dirty="0" smtClean="0">
                <a:latin typeface="Arial" pitchFamily="34" charset="0"/>
                <a:cs typeface="Arial" pitchFamily="34" charset="0"/>
              </a:rPr>
              <a:t>Results: Women &lt; 50 years, 10% absolute gain in 15-year survival</a:t>
            </a:r>
          </a:p>
          <a:p>
            <a:pPr>
              <a:buFont typeface="Arial" pitchFamily="34" charset="0"/>
              <a:buNone/>
              <a:defRPr/>
            </a:pPr>
            <a:endParaRPr lang="en-US" sz="2800" dirty="0" smtClean="0">
              <a:latin typeface="Arial" pitchFamily="34" charset="0"/>
              <a:cs typeface="Arial" pitchFamily="34" charset="0"/>
            </a:endParaRPr>
          </a:p>
          <a:p>
            <a:pPr>
              <a:buFont typeface="Arial" pitchFamily="34" charset="0"/>
              <a:buChar char="•"/>
              <a:defRPr/>
            </a:pPr>
            <a:r>
              <a:rPr lang="en-US" sz="2800" dirty="0" smtClean="0">
                <a:latin typeface="Arial" pitchFamily="34" charset="0"/>
                <a:cs typeface="Arial" pitchFamily="34" charset="0"/>
              </a:rPr>
              <a:t>Women aged 50 to 69 years, 3% absolute gain in 15-year survival </a:t>
            </a:r>
          </a:p>
          <a:p>
            <a:pPr>
              <a:buClr>
                <a:srgbClr val="FF3399"/>
              </a:buClr>
              <a:buFont typeface="Arial" pitchFamily="34" charset="0"/>
              <a:buChar char="•"/>
              <a:defRPr/>
            </a:pPr>
            <a:endParaRPr lang="en-US" dirty="0" smtClean="0">
              <a:latin typeface="Arial" pitchFamily="34" charset="0"/>
              <a:cs typeface="Arial" pitchFamily="34" charset="0"/>
            </a:endParaRPr>
          </a:p>
          <a:p>
            <a:pPr>
              <a:buFont typeface="Wingdings" pitchFamily="2" charset="2"/>
              <a:buNone/>
              <a:defRPr/>
            </a:pPr>
            <a:r>
              <a:rPr lang="en-US" dirty="0" smtClean="0">
                <a:solidFill>
                  <a:schemeClr val="bg2">
                    <a:lumMod val="25000"/>
                  </a:schemeClr>
                </a:solidFill>
                <a:latin typeface="Tw Cen MT" pitchFamily="34" charset="0"/>
              </a:rPr>
              <a:t> </a:t>
            </a: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a:p>
            <a:pPr>
              <a:buFont typeface="Arial" pitchFamily="34" charset="0"/>
              <a:buChar char="•"/>
              <a:defRPr/>
            </a:pPr>
            <a:endParaRPr lang="en-US" dirty="0" smtClean="0">
              <a:solidFill>
                <a:schemeClr val="bg2">
                  <a:lumMod val="25000"/>
                </a:schemeClr>
              </a:solidFill>
              <a:latin typeface="Tw Cen MT"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dirty="0">
                <a:latin typeface="Arla" charset="0"/>
                <a:ea typeface="ＭＳ Ｐゴシック" charset="0"/>
                <a:cs typeface="Arla" charset="0"/>
              </a:rPr>
              <a:t>Other Examples</a:t>
            </a:r>
          </a:p>
        </p:txBody>
      </p:sp>
      <p:sp>
        <p:nvSpPr>
          <p:cNvPr id="21507" name="Content Placeholder 2"/>
          <p:cNvSpPr>
            <a:spLocks noGrp="1"/>
          </p:cNvSpPr>
          <p:nvPr>
            <p:ph idx="1"/>
          </p:nvPr>
        </p:nvSpPr>
        <p:spPr>
          <a:xfrm>
            <a:off x="457200" y="1417638"/>
            <a:ext cx="8229600" cy="4914900"/>
          </a:xfrm>
        </p:spPr>
        <p:txBody>
          <a:bodyPr/>
          <a:lstStyle/>
          <a:p>
            <a:r>
              <a:rPr lang="en-US" sz="2000">
                <a:latin typeface="Arial" charset="0"/>
                <a:ea typeface="ＭＳ Ｐゴシック" charset="0"/>
                <a:cs typeface="Arial" charset="0"/>
              </a:rPr>
              <a:t>Effects of radiotherapy and of differences in the extent of surgery for early breast cancer on local recurrence and 15-year survival: an overview of the randomised trials. </a:t>
            </a:r>
            <a:r>
              <a:rPr lang="en-US" sz="1800">
                <a:latin typeface="Arial" charset="0"/>
                <a:ea typeface="ＭＳ Ｐゴシック" charset="0"/>
                <a:cs typeface="Arial" charset="0"/>
              </a:rPr>
              <a:t>Clarke M, Collins R, Darby S, et al.</a:t>
            </a:r>
            <a:r>
              <a:rPr lang="en-US" sz="1800" i="1">
                <a:latin typeface="Arial" charset="0"/>
                <a:ea typeface="ＭＳ Ｐゴシック" charset="0"/>
                <a:cs typeface="Arial" charset="0"/>
              </a:rPr>
              <a:t> Lancet</a:t>
            </a:r>
            <a:r>
              <a:rPr lang="en-US" sz="1800">
                <a:latin typeface="Arial" charset="0"/>
                <a:ea typeface="ＭＳ Ｐゴシック" charset="0"/>
                <a:cs typeface="Arial" charset="0"/>
              </a:rPr>
              <a:t>. Dec 17 2005;366(9503):2087-2106.</a:t>
            </a:r>
          </a:p>
          <a:p>
            <a:endParaRPr lang="en-US" sz="2000">
              <a:latin typeface="Arial" charset="0"/>
              <a:ea typeface="ＭＳ Ｐゴシック" charset="0"/>
              <a:cs typeface="Arial" charset="0"/>
            </a:endParaRPr>
          </a:p>
          <a:p>
            <a:r>
              <a:rPr lang="en-US" sz="2000">
                <a:latin typeface="Arial" charset="0"/>
                <a:ea typeface="ＭＳ Ｐゴシック" charset="0"/>
                <a:cs typeface="Arial" charset="0"/>
              </a:rPr>
              <a:t>Meta-analysis of breast cancer outcomes in adjuvant trials of aromatase inhibitors versus tamoxifen. </a:t>
            </a:r>
            <a:r>
              <a:rPr lang="en-US" sz="1800">
                <a:latin typeface="Arial" charset="0"/>
                <a:ea typeface="ＭＳ Ｐゴシック" charset="0"/>
                <a:cs typeface="Arial" charset="0"/>
              </a:rPr>
              <a:t>Dowsett M, Cuzick J, Ingle J, et al. J Clin Oncol. 28(3):509-18, 2010.</a:t>
            </a:r>
            <a:r>
              <a:rPr lang="en-US" sz="2400">
                <a:latin typeface="Arial" charset="0"/>
                <a:ea typeface="ＭＳ Ｐゴシック" charset="0"/>
                <a:cs typeface="Arial" charset="0"/>
              </a:rPr>
              <a:t> </a:t>
            </a:r>
          </a:p>
          <a:p>
            <a:pPr>
              <a:buFont typeface="Arial" charset="0"/>
              <a:buNone/>
            </a:pPr>
            <a:endParaRPr lang="en-US" sz="2800">
              <a:latin typeface="Arial" charset="0"/>
              <a:ea typeface="ＭＳ Ｐゴシック" charset="0"/>
              <a:cs typeface="Arial" charset="0"/>
            </a:endParaRPr>
          </a:p>
          <a:p>
            <a:r>
              <a:rPr lang="en-US" sz="2000">
                <a:latin typeface="Arial" charset="0"/>
                <a:ea typeface="ＭＳ Ｐゴシック" charset="0"/>
                <a:cs typeface="Arial" charset="0"/>
              </a:rPr>
              <a:t>Avastin (bevacizumab), with chemotherapy associated with a greater risk of death from side effects, than chemotherapy alone, according to an </a:t>
            </a:r>
            <a:r>
              <a:rPr lang="en-US" sz="2000">
                <a:latin typeface="Arial" charset="0"/>
                <a:ea typeface="ＭＳ Ｐゴシック" charset="0"/>
                <a:cs typeface="Arial" charset="0"/>
                <a:hlinkClick r:id="rId3"/>
              </a:rPr>
              <a:t>analysis</a:t>
            </a:r>
            <a:r>
              <a:rPr lang="en-US" sz="2000">
                <a:latin typeface="Arial" charset="0"/>
                <a:ea typeface="ＭＳ Ｐゴシック" charset="0"/>
                <a:cs typeface="Arial" charset="0"/>
              </a:rPr>
              <a:t> of 16 randomized controlled trials. </a:t>
            </a:r>
            <a:r>
              <a:rPr lang="en-US" sz="1800">
                <a:latin typeface="Arial" charset="0"/>
                <a:ea typeface="ＭＳ Ｐゴシック" charset="0"/>
                <a:cs typeface="Arial" charset="0"/>
              </a:rPr>
              <a:t>Ranpura, V, et al. JAMA. Feb 2, 2011; 305(5), 487-494..</a:t>
            </a:r>
            <a:endParaRPr lang="en-US" sz="2400">
              <a:latin typeface="Arial" charset="0"/>
              <a:ea typeface="ＭＳ Ｐゴシック" charset="0"/>
              <a:cs typeface="Arial" charset="0"/>
            </a:endParaRPr>
          </a:p>
          <a:p>
            <a:endParaRPr lang="en-US" sz="2400">
              <a:latin typeface="Arial" charset="0"/>
              <a:ea typeface="ＭＳ Ｐゴシック" charset="0"/>
              <a:cs typeface="Arial" charset="0"/>
            </a:endParaRPr>
          </a:p>
          <a:p>
            <a:endParaRPr lang="en-US" sz="2400">
              <a:latin typeface="Arial" charset="0"/>
              <a:ea typeface="ＭＳ Ｐゴシック" charset="0"/>
              <a:cs typeface="Arial" charset="0"/>
            </a:endParaRPr>
          </a:p>
          <a:p>
            <a:endParaRPr lang="en-US">
              <a:latin typeface="Arial" charset="0"/>
              <a:ea typeface="ＭＳ Ｐゴシック" charset="0"/>
              <a:cs typeface="Arial" charset="0"/>
            </a:endParaRPr>
          </a:p>
          <a:p>
            <a:endParaRPr lang="en-US">
              <a:latin typeface="Arial" charset="0"/>
              <a:ea typeface="ＭＳ Ｐゴシック"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dirty="0">
                <a:latin typeface="Arla" charset="0"/>
                <a:ea typeface="ＭＳ Ｐゴシック" charset="0"/>
                <a:cs typeface="Arla" charset="0"/>
              </a:rPr>
              <a:t>Consumer Involvement in Systematic Reviews</a:t>
            </a:r>
          </a:p>
        </p:txBody>
      </p:sp>
      <p:sp>
        <p:nvSpPr>
          <p:cNvPr id="22531" name="Content Placeholder 2"/>
          <p:cNvSpPr>
            <a:spLocks noGrp="1"/>
          </p:cNvSpPr>
          <p:nvPr>
            <p:ph idx="1"/>
          </p:nvPr>
        </p:nvSpPr>
        <p:spPr/>
        <p:txBody>
          <a:bodyPr/>
          <a:lstStyle/>
          <a:p>
            <a:r>
              <a:rPr lang="en-US" sz="2000">
                <a:latin typeface="Arial" charset="0"/>
                <a:ea typeface="ＭＳ Ｐゴシック" charset="0"/>
                <a:cs typeface="Arial" charset="0"/>
              </a:rPr>
              <a:t>Commenting on pre-published systematic reviews of best evidence</a:t>
            </a:r>
          </a:p>
          <a:p>
            <a:r>
              <a:rPr lang="en-US" sz="2000">
                <a:latin typeface="Arial" charset="0"/>
                <a:ea typeface="ＭＳ Ｐゴシック" charset="0"/>
                <a:cs typeface="Arial" charset="0"/>
              </a:rPr>
              <a:t>Commenting on protocols on how the review is to be done</a:t>
            </a:r>
          </a:p>
          <a:p>
            <a:r>
              <a:rPr lang="en-US" sz="2000">
                <a:latin typeface="Arial" charset="0"/>
                <a:ea typeface="ＭＳ Ｐゴシック" charset="0"/>
                <a:cs typeface="Arial" charset="0"/>
              </a:rPr>
              <a:t>Commenting on summaries of reviews in plain English</a:t>
            </a:r>
          </a:p>
          <a:p>
            <a:r>
              <a:rPr lang="en-US" sz="2000">
                <a:latin typeface="Arial" charset="0"/>
                <a:ea typeface="ＭＳ Ｐゴシック" charset="0"/>
                <a:cs typeface="Arial" charset="0"/>
              </a:rPr>
              <a:t>Preparing plain language summaries</a:t>
            </a:r>
          </a:p>
          <a:p>
            <a:pPr>
              <a:buFont typeface="Arial" charset="0"/>
              <a:buNone/>
            </a:pPr>
            <a:endParaRPr lang="en-US" sz="1800">
              <a:latin typeface="Arial" charset="0"/>
              <a:ea typeface="ＭＳ Ｐゴシック" charset="0"/>
              <a:cs typeface="Arial" charset="0"/>
            </a:endParaRPr>
          </a:p>
          <a:p>
            <a:pPr>
              <a:buFont typeface="Arial" charset="0"/>
              <a:buNone/>
            </a:pPr>
            <a:r>
              <a:rPr lang="en-US" sz="2800">
                <a:latin typeface="Arial" charset="0"/>
                <a:ea typeface="ＭＳ Ｐゴシック" charset="0"/>
                <a:cs typeface="Arial" charset="0"/>
              </a:rPr>
              <a:t>Consumers are also involved in:</a:t>
            </a:r>
          </a:p>
          <a:p>
            <a:r>
              <a:rPr lang="en-US" sz="2000">
                <a:latin typeface="Arial" charset="0"/>
                <a:ea typeface="ＭＳ Ｐゴシック" charset="0"/>
                <a:cs typeface="Arial" charset="0"/>
              </a:rPr>
              <a:t>Raising people</a:t>
            </a:r>
            <a:r>
              <a:rPr lang="ja-JP" altLang="en-US" sz="2000">
                <a:latin typeface="Arial" charset="0"/>
                <a:ea typeface="ＭＳ Ｐゴシック" charset="0"/>
                <a:cs typeface="Arial" charset="0"/>
              </a:rPr>
              <a:t>’</a:t>
            </a:r>
            <a:r>
              <a:rPr lang="en-US" sz="2000">
                <a:latin typeface="Arial" charset="0"/>
                <a:ea typeface="ＭＳ Ｐゴシック" charset="0"/>
                <a:cs typeface="Arial" charset="0"/>
              </a:rPr>
              <a:t>s awareness about evidence-based health care</a:t>
            </a:r>
          </a:p>
          <a:p>
            <a:r>
              <a:rPr lang="en-US" sz="2000">
                <a:latin typeface="Arial" charset="0"/>
                <a:ea typeface="ＭＳ Ｐゴシック" charset="0"/>
                <a:cs typeface="Arial" charset="0"/>
              </a:rPr>
              <a:t>Recruiting other consumers to help with the work</a:t>
            </a:r>
          </a:p>
          <a:p>
            <a:r>
              <a:rPr lang="en-US" sz="2000">
                <a:latin typeface="Arial" charset="0"/>
                <a:ea typeface="ＭＳ Ｐゴシック" charset="0"/>
                <a:cs typeface="Arial" charset="0"/>
              </a:rPr>
              <a:t>Disseminating information about particular reviews</a:t>
            </a:r>
          </a:p>
          <a:p>
            <a:r>
              <a:rPr lang="en-US" sz="2000">
                <a:latin typeface="Arial" charset="0"/>
                <a:ea typeface="ＭＳ Ｐゴシック" charset="0"/>
                <a:cs typeface="Arial" charset="0"/>
              </a:rPr>
              <a:t>Co-authoring systematic reviews of best evidence</a:t>
            </a:r>
          </a:p>
          <a:p>
            <a:r>
              <a:rPr lang="en-US" sz="2000">
                <a:latin typeface="Arial" charset="0"/>
                <a:ea typeface="ＭＳ Ｐゴシック" charset="0"/>
                <a:cs typeface="Arial" charset="0"/>
              </a:rPr>
              <a:t>Searching journals</a:t>
            </a:r>
          </a:p>
          <a:p>
            <a:r>
              <a:rPr lang="en-US" sz="2000">
                <a:latin typeface="Arial" charset="0"/>
                <a:ea typeface="ＭＳ Ｐゴシック" charset="0"/>
                <a:cs typeface="Arial" charset="0"/>
              </a:rPr>
              <a:t>Translating reviews and plain language summaries</a:t>
            </a:r>
          </a:p>
          <a:p>
            <a:endParaRPr lang="en-US" sz="1800">
              <a:latin typeface="Arial" charset="0"/>
              <a:ea typeface="ＭＳ Ｐゴシック" charset="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dirty="0">
                <a:latin typeface="Arla" charset="0"/>
                <a:ea typeface="ＭＳ Ｐゴシック" charset="0"/>
                <a:cs typeface="Arla" charset="0"/>
              </a:rPr>
              <a:t>National Breast Cancer Coalition</a:t>
            </a:r>
          </a:p>
        </p:txBody>
      </p:sp>
      <p:sp>
        <p:nvSpPr>
          <p:cNvPr id="5123" name="Content Placeholder 2"/>
          <p:cNvSpPr>
            <a:spLocks noGrp="1"/>
          </p:cNvSpPr>
          <p:nvPr>
            <p:ph idx="1"/>
          </p:nvPr>
        </p:nvSpPr>
        <p:spPr/>
        <p:txBody>
          <a:bodyPr/>
          <a:lstStyle/>
          <a:p>
            <a:pPr eaLnBrk="1" hangingPunct="1"/>
            <a:r>
              <a:rPr lang="en-US">
                <a:latin typeface="Arial" charset="0"/>
                <a:ea typeface="ＭＳ Ｐゴシック" charset="0"/>
                <a:cs typeface="Arial" charset="0"/>
              </a:rPr>
              <a:t>A coalition of hundreds of organizations and thousands of individuals since 1991</a:t>
            </a:r>
          </a:p>
          <a:p>
            <a:pPr eaLnBrk="1" hangingPunct="1"/>
            <a:r>
              <a:rPr lang="en-US">
                <a:latin typeface="Arial" charset="0"/>
                <a:ea typeface="ＭＳ Ｐゴシック" charset="0"/>
                <a:cs typeface="Arial" charset="0"/>
              </a:rPr>
              <a:t>Mission: to end breast cancer</a:t>
            </a:r>
          </a:p>
          <a:p>
            <a:pPr lvl="1" eaLnBrk="1" hangingPunct="1"/>
            <a:r>
              <a:rPr lang="en-US">
                <a:latin typeface="Arial" charset="0"/>
                <a:ea typeface="ＭＳ Ｐゴシック" charset="0"/>
                <a:cs typeface="Arial" charset="0"/>
              </a:rPr>
              <a:t> Goals: Research, Access and Influence</a:t>
            </a:r>
          </a:p>
          <a:p>
            <a:pPr eaLnBrk="1" hangingPunct="1"/>
            <a:r>
              <a:rPr lang="en-US">
                <a:latin typeface="Arial" charset="0"/>
                <a:ea typeface="ＭＳ Ｐゴシック" charset="0"/>
                <a:cs typeface="Arial" charset="0"/>
              </a:rPr>
              <a:t>Grassroots advocacy, evidence-based</a:t>
            </a:r>
          </a:p>
          <a:p>
            <a:pPr eaLnBrk="1" hangingPunct="1"/>
            <a:r>
              <a:rPr lang="en-US">
                <a:latin typeface="Arial" charset="0"/>
                <a:ea typeface="ＭＳ Ｐゴシック" charset="0"/>
                <a:cs typeface="Arial" charset="0"/>
              </a:rPr>
              <a:t>Many accomplishments over the years</a:t>
            </a:r>
          </a:p>
          <a:p>
            <a:pPr eaLnBrk="1" hangingPunct="1"/>
            <a:r>
              <a:rPr lang="en-US">
                <a:latin typeface="Arial" charset="0"/>
                <a:ea typeface="ＭＳ Ｐゴシック" charset="0"/>
                <a:cs typeface="Arial" charset="0"/>
              </a:rPr>
              <a:t>But….not enough…so we launched…</a:t>
            </a:r>
          </a:p>
          <a:p>
            <a:pPr eaLnBrk="1" hangingPunct="1">
              <a:buFont typeface="Arial" charset="0"/>
              <a:buNone/>
            </a:pPr>
            <a:r>
              <a:rPr lang="en-US">
                <a:latin typeface="Arial" charset="0"/>
                <a:ea typeface="ＭＳ Ｐゴシック" charset="0"/>
                <a:cs typeface="Arial" charset="0"/>
              </a:rPr>
              <a:t>				</a:t>
            </a:r>
            <a:r>
              <a:rPr lang="en-US" sz="3600">
                <a:latin typeface="Arial" charset="0"/>
                <a:ea typeface="ＭＳ Ｐゴシック" charset="0"/>
                <a:cs typeface="Arial" charset="0"/>
              </a:rPr>
              <a:t>Breast Cancer Deadline 2020</a:t>
            </a:r>
            <a:r>
              <a:rPr lang="en-US" sz="3600" baseline="30000">
                <a:latin typeface="Arial" charset="0"/>
                <a:ea typeface="ＭＳ Ｐゴシック" charset="0"/>
                <a:cs typeface="Arial" charset="0"/>
              </a:rPr>
              <a:t>®</a:t>
            </a:r>
            <a:endParaRPr lang="en-US" baseline="30000">
              <a:latin typeface="Arial" charset="0"/>
              <a:ea typeface="ＭＳ Ｐゴシック" charset="0"/>
              <a:cs typeface="Arial" charset="0"/>
            </a:endParaRPr>
          </a:p>
          <a:p>
            <a:pPr eaLnBrk="1" hangingPunct="1"/>
            <a:endParaRPr lang="en-US" baseline="30000">
              <a:latin typeface="Arial" charset="0"/>
              <a:ea typeface="ＭＳ Ｐゴシック" charset="0"/>
              <a:cs typeface="Arial" charset="0"/>
            </a:endParaRPr>
          </a:p>
          <a:p>
            <a:pPr eaLnBrk="1" hangingPunct="1"/>
            <a:endParaRPr lang="en-US">
              <a:latin typeface="Arial" charset="0"/>
              <a:ea typeface="ＭＳ Ｐゴシック"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1034" descr="A group of Project LEAD grads completed a systematic review on prophylactic mastectomy, and it was published in the 2004, Issue 4, of the Cochrane Database of Systematic Reviews. This group is also being written up in the consumer network as being role models for consumer involvement.&#10;"/>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819150" y="1458913"/>
            <a:ext cx="7697788" cy="5353050"/>
          </a:xfrm>
        </p:spPr>
      </p:pic>
      <p:sp>
        <p:nvSpPr>
          <p:cNvPr id="23555" name="Rectangle 2"/>
          <p:cNvSpPr>
            <a:spLocks noGrp="1" noChangeArrowheads="1"/>
          </p:cNvSpPr>
          <p:nvPr>
            <p:ph type="title" idx="4294967295"/>
          </p:nvPr>
        </p:nvSpPr>
        <p:spPr>
          <a:xfrm>
            <a:off x="1309688" y="395288"/>
            <a:ext cx="7207250" cy="777875"/>
          </a:xfrm>
        </p:spPr>
        <p:txBody>
          <a:bodyPr/>
          <a:lstStyle/>
          <a:p>
            <a:pPr eaLnBrk="1" hangingPunct="1"/>
            <a:r>
              <a:rPr lang="en-US" sz="3600" dirty="0">
                <a:latin typeface="Tw Cen MT" charset="0"/>
                <a:ea typeface="ＭＳ Ｐゴシック" charset="0"/>
                <a:cs typeface="Arla" charset="0"/>
              </a:rPr>
              <a:t>Example: Advocate Co-Author, Systematic Review</a:t>
            </a:r>
          </a:p>
        </p:txBody>
      </p:sp>
      <p:sp>
        <p:nvSpPr>
          <p:cNvPr id="27651" name="Oval 1036"/>
          <p:cNvSpPr>
            <a:spLocks noChangeArrowheads="1"/>
          </p:cNvSpPr>
          <p:nvPr/>
        </p:nvSpPr>
        <p:spPr bwMode="auto">
          <a:xfrm>
            <a:off x="2057400" y="4495800"/>
            <a:ext cx="2590800" cy="304800"/>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idx="4294967295"/>
          </p:nvPr>
        </p:nvSpPr>
        <p:spPr>
          <a:xfrm>
            <a:off x="1501775" y="341313"/>
            <a:ext cx="6905625" cy="836612"/>
          </a:xfrm>
        </p:spPr>
        <p:txBody>
          <a:bodyPr/>
          <a:lstStyle/>
          <a:p>
            <a:pPr eaLnBrk="1" hangingPunct="1"/>
            <a:r>
              <a:rPr lang="en-US" sz="3600" dirty="0">
                <a:latin typeface="Tw Cen MT" charset="0"/>
                <a:ea typeface="ＭＳ Ｐゴシック" charset="0"/>
                <a:cs typeface="Arla" charset="0"/>
              </a:rPr>
              <a:t>Example: Advocate Co-Author, Systematic Review</a:t>
            </a:r>
          </a:p>
        </p:txBody>
      </p:sp>
      <p:pic>
        <p:nvPicPr>
          <p:cNvPr id="24579" name="Picture 5130" descr="Project LEAD grads were also co-authors on a review for manual lymphatic drainage for lymphedema following breast cancer treatment initially published in the 2002, Issue 1, and subsequently updated most recently in the 2009, Issue 1, Cochrane Database of Systematic Reviews.&#10;"/>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682625" y="1409700"/>
            <a:ext cx="7724775" cy="5372100"/>
          </a:xfrm>
        </p:spPr>
      </p:pic>
      <p:sp>
        <p:nvSpPr>
          <p:cNvPr id="28675" name="Oval 5132"/>
          <p:cNvSpPr>
            <a:spLocks noChangeArrowheads="1"/>
          </p:cNvSpPr>
          <p:nvPr/>
        </p:nvSpPr>
        <p:spPr bwMode="auto">
          <a:xfrm>
            <a:off x="1981200" y="4648200"/>
            <a:ext cx="762000" cy="228600"/>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1570038" y="423863"/>
            <a:ext cx="6873875" cy="709612"/>
          </a:xfrm>
        </p:spPr>
        <p:txBody>
          <a:bodyPr/>
          <a:lstStyle/>
          <a:p>
            <a:pPr eaLnBrk="1" hangingPunct="1"/>
            <a:r>
              <a:rPr lang="en-US" sz="4000" dirty="0">
                <a:latin typeface="Tw Cen MT" charset="0"/>
                <a:ea typeface="ＭＳ Ｐゴシック" charset="0"/>
                <a:cs typeface="Arla" charset="0"/>
              </a:rPr>
              <a:t>Example: Peer-Reviewer</a:t>
            </a:r>
          </a:p>
        </p:txBody>
      </p:sp>
      <p:pic>
        <p:nvPicPr>
          <p:cNvPr id="25603" name="Picture 6" descr="Project LEAD grads have also peer-reviewed systematic reviews on topics such as Vitamin C for preventing and treating pneumonia.&#10;"/>
          <p:cNvPicPr>
            <a:picLocks noGrp="1" noChangeAspect="1" noChangeArrowheads="1"/>
          </p:cNvPicPr>
          <p:nvPr>
            <p:ph sz="quarter" idx="4294967295"/>
          </p:nvPr>
        </p:nvPicPr>
        <p:blipFill>
          <a:blip r:embed="rId3">
            <a:extLst>
              <a:ext uri="{28A0092B-C50C-407E-A947-70E740481C1C}">
                <a14:useLocalDpi xmlns:a14="http://schemas.microsoft.com/office/drawing/2010/main" val="0"/>
              </a:ext>
            </a:extLst>
          </a:blip>
          <a:srcRect/>
          <a:stretch>
            <a:fillRect/>
          </a:stretch>
        </p:blipFill>
        <p:spPr>
          <a:xfrm>
            <a:off x="1104900" y="1555750"/>
            <a:ext cx="7339013" cy="5102225"/>
          </a:xfrm>
        </p:spPr>
      </p:pic>
      <p:pic>
        <p:nvPicPr>
          <p:cNvPr id="25604" name="Picture 9"/>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t="10313" r="38931" b="74886"/>
          <a:stretch>
            <a:fillRect/>
          </a:stretch>
        </p:blipFill>
        <p:spPr>
          <a:xfrm>
            <a:off x="1905000" y="3886200"/>
            <a:ext cx="5105400" cy="838200"/>
          </a:xfrm>
        </p:spPr>
      </p:pic>
      <p:sp>
        <p:nvSpPr>
          <p:cNvPr id="29701" name="Oval 8"/>
          <p:cNvSpPr>
            <a:spLocks noChangeArrowheads="1"/>
          </p:cNvSpPr>
          <p:nvPr/>
        </p:nvSpPr>
        <p:spPr bwMode="auto">
          <a:xfrm>
            <a:off x="7467600" y="5562600"/>
            <a:ext cx="762000" cy="228600"/>
          </a:xfrm>
          <a:prstGeom prst="ellipse">
            <a:avLst/>
          </a:prstGeom>
          <a:noFill/>
          <a:ln>
            <a:headEnd/>
            <a:tailEnd/>
          </a:ln>
        </p:spPr>
        <p:style>
          <a:lnRef idx="2">
            <a:schemeClr val="accent2"/>
          </a:lnRef>
          <a:fillRef idx="1">
            <a:schemeClr val="lt1"/>
          </a:fillRef>
          <a:effectRef idx="0">
            <a:schemeClr val="accent2"/>
          </a:effectRef>
          <a:fontRef idx="minor">
            <a:schemeClr val="dk1"/>
          </a:fontRef>
        </p:style>
        <p:txBody>
          <a:bodyPr wrap="none" anchor="ctr"/>
          <a:lstStyle/>
          <a:p>
            <a:pPr>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And if you are interested in learning more about systematic reviews and their use as a tool for evidence-based healthcare, a breast cancer advocate, Musa Mayer, and Kay Dickerson, director of the U.S. Cochrane Center, have developed an online course entitled, “Understanding Evidence-based Healthcare: A Foundation for Action.” It is available with free registration at www.cochrane.us.&#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925" y="1470025"/>
            <a:ext cx="7069138" cy="483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idx="4294967295"/>
          </p:nvPr>
        </p:nvSpPr>
        <p:spPr/>
        <p:txBody>
          <a:bodyPr/>
          <a:lstStyle/>
          <a:p>
            <a:pPr rtl="0" eaLnBrk="1" fontAlgn="base" hangingPunct="1"/>
            <a:r>
              <a:rPr lang="en-US" sz="3100" kern="1200" dirty="0" smtClean="0">
                <a:solidFill>
                  <a:srgbClr val="FFFFFF"/>
                </a:solidFill>
                <a:effectLst/>
                <a:latin typeface="Tw Cen MT"/>
                <a:ea typeface="ＭＳ Ｐゴシック"/>
                <a:cs typeface="ＭＳ Ｐゴシック"/>
              </a:rPr>
              <a:t>Consumers United for Evidence-based Healthcare (CUE) </a:t>
            </a:r>
            <a:endParaRPr lang="en-US" dirty="0" smtClean="0">
              <a:effectLst/>
            </a:endParaRP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latin typeface="Arla" charset="0"/>
                <a:ea typeface="ＭＳ Ｐゴシック" charset="0"/>
                <a:cs typeface="Arla" charset="0"/>
              </a:rPr>
              <a:t>Barriers to use of Systematic Reviews, Meta – analyses, EBHC</a:t>
            </a:r>
          </a:p>
        </p:txBody>
      </p:sp>
      <p:sp>
        <p:nvSpPr>
          <p:cNvPr id="27651" name="Content Placeholder 2"/>
          <p:cNvSpPr>
            <a:spLocks noGrp="1"/>
          </p:cNvSpPr>
          <p:nvPr>
            <p:ph idx="1"/>
          </p:nvPr>
        </p:nvSpPr>
        <p:spPr>
          <a:xfrm>
            <a:off x="457200" y="1600200"/>
            <a:ext cx="8229600" cy="4827588"/>
          </a:xfrm>
        </p:spPr>
        <p:txBody>
          <a:bodyPr/>
          <a:lstStyle/>
          <a:p>
            <a:r>
              <a:rPr lang="en-US" sz="2800">
                <a:latin typeface="Arial" charset="0"/>
                <a:ea typeface="ＭＳ Ｐゴシック" charset="0"/>
                <a:cs typeface="Arial" charset="0"/>
              </a:rPr>
              <a:t>Library may not provide information in consumer</a:t>
            </a:r>
            <a:r>
              <a:rPr lang="ja-JP" altLang="en-US" sz="2800">
                <a:latin typeface="Arial" charset="0"/>
                <a:ea typeface="ＭＳ Ｐゴシック" charset="0"/>
                <a:cs typeface="Arial" charset="0"/>
              </a:rPr>
              <a:t>’</a:t>
            </a:r>
            <a:r>
              <a:rPr lang="en-US" sz="2800">
                <a:latin typeface="Arial" charset="0"/>
                <a:ea typeface="ＭＳ Ｐゴシック" charset="0"/>
                <a:cs typeface="Arial" charset="0"/>
              </a:rPr>
              <a:t>s first language; search terms and review titles are often unintelligible. </a:t>
            </a:r>
          </a:p>
          <a:p>
            <a:r>
              <a:rPr lang="en-US" sz="2800">
                <a:latin typeface="Arial" charset="0"/>
                <a:ea typeface="ＭＳ Ｐゴシック" charset="0"/>
                <a:cs typeface="Arial" charset="0"/>
              </a:rPr>
              <a:t>Plain language summaries not always monitored for quality and standards are vague. </a:t>
            </a:r>
          </a:p>
          <a:p>
            <a:r>
              <a:rPr lang="en-US" sz="2800">
                <a:latin typeface="Arial" charset="0"/>
                <a:ea typeface="ＭＳ Ｐゴシック" charset="0"/>
                <a:cs typeface="Arial" charset="0"/>
              </a:rPr>
              <a:t>High quality consumer training is not readily available</a:t>
            </a:r>
          </a:p>
          <a:p>
            <a:r>
              <a:rPr lang="en-US" sz="2800">
                <a:latin typeface="Arial" charset="0"/>
                <a:ea typeface="ＭＳ Ｐゴシック" charset="0"/>
                <a:cs typeface="Arial" charset="0"/>
              </a:rPr>
              <a:t>Basing decision-making/policy setting on EBHC, is not easy for consumers or clinicians</a:t>
            </a:r>
          </a:p>
          <a:p>
            <a:endParaRPr lang="en-US">
              <a:latin typeface="Arial" charset="0"/>
              <a:ea typeface="ＭＳ Ｐゴシック" charset="0"/>
              <a:cs typeface="Arial"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r>
              <a:rPr lang="en-US" dirty="0">
                <a:latin typeface="Arla" charset="0"/>
                <a:ea typeface="ＭＳ Ｐゴシック" charset="0"/>
                <a:cs typeface="Arla" charset="0"/>
              </a:rPr>
              <a:t>Breast Cancer Deadline 2020</a:t>
            </a:r>
            <a:r>
              <a:rPr lang="en-US" baseline="30000" dirty="0">
                <a:latin typeface="Arla" charset="0"/>
                <a:ea typeface="ＭＳ Ｐゴシック" charset="0"/>
                <a:cs typeface="Arla" charset="0"/>
              </a:rPr>
              <a:t>®</a:t>
            </a:r>
          </a:p>
        </p:txBody>
      </p:sp>
      <p:sp>
        <p:nvSpPr>
          <p:cNvPr id="6147" name="Content Placeholder 2"/>
          <p:cNvSpPr>
            <a:spLocks noGrp="1"/>
          </p:cNvSpPr>
          <p:nvPr>
            <p:ph idx="1"/>
          </p:nvPr>
        </p:nvSpPr>
        <p:spPr/>
        <p:txBody>
          <a:bodyPr/>
          <a:lstStyle/>
          <a:p>
            <a:pPr eaLnBrk="1" hangingPunct="1"/>
            <a:r>
              <a:rPr lang="en-US" sz="2800">
                <a:latin typeface="Arial" charset="0"/>
                <a:ea typeface="ＭＳ Ｐゴシック" charset="0"/>
                <a:cs typeface="Arial" charset="0"/>
              </a:rPr>
              <a:t>Mission: end breast cancer by January 1, 2020</a:t>
            </a:r>
          </a:p>
          <a:p>
            <a:pPr eaLnBrk="1" hangingPunct="1"/>
            <a:r>
              <a:rPr lang="en-US" sz="2800">
                <a:latin typeface="Arial" charset="0"/>
                <a:ea typeface="ＭＳ Ｐゴシック" charset="0"/>
                <a:cs typeface="Arial" charset="0"/>
              </a:rPr>
              <a:t>Strategic plan</a:t>
            </a:r>
          </a:p>
          <a:p>
            <a:pPr lvl="1" eaLnBrk="1" hangingPunct="1"/>
            <a:r>
              <a:rPr lang="en-US" sz="2400">
                <a:latin typeface="Arial" charset="0"/>
                <a:ea typeface="ＭＳ Ｐゴシック" charset="0"/>
                <a:cs typeface="Arial" charset="0"/>
              </a:rPr>
              <a:t>Reinvigorate a sense of urgency </a:t>
            </a:r>
          </a:p>
          <a:p>
            <a:pPr lvl="1" eaLnBrk="1" hangingPunct="1"/>
            <a:r>
              <a:rPr lang="en-US" sz="2400">
                <a:latin typeface="Arial" charset="0"/>
                <a:ea typeface="ＭＳ Ｐゴシック" charset="0"/>
                <a:cs typeface="Arial" charset="0"/>
              </a:rPr>
              <a:t>New way to collaborate, out of the box thinking</a:t>
            </a:r>
          </a:p>
          <a:p>
            <a:pPr lvl="1" eaLnBrk="1" hangingPunct="1"/>
            <a:r>
              <a:rPr lang="en-US" sz="2400">
                <a:latin typeface="Arial" charset="0"/>
                <a:ea typeface="ＭＳ Ｐゴシック" charset="0"/>
                <a:cs typeface="Arial" charset="0"/>
              </a:rPr>
              <a:t>Focus on: Prevention of metastasis, primary prevention of breast cancer and prophylactic vaccine</a:t>
            </a:r>
          </a:p>
          <a:p>
            <a:pPr lvl="1" eaLnBrk="1" hangingPunct="1"/>
            <a:endParaRPr lang="en-US" sz="2400">
              <a:latin typeface="Arial" charset="0"/>
              <a:ea typeface="ＭＳ Ｐゴシック" charset="0"/>
              <a:cs typeface="Arial" charset="0"/>
            </a:endParaRPr>
          </a:p>
          <a:p>
            <a:pPr eaLnBrk="1" hangingPunct="1"/>
            <a:r>
              <a:rPr lang="en-US" sz="2800">
                <a:latin typeface="Arial" charset="0"/>
                <a:ea typeface="ＭＳ Ｐゴシック" charset="0"/>
                <a:cs typeface="Arial" charset="0"/>
              </a:rPr>
              <a:t>A key ingredient – Educated Advocates</a:t>
            </a:r>
          </a:p>
          <a:p>
            <a:pPr lvl="1" eaLnBrk="1" hangingPunct="1">
              <a:buFont typeface="Arial" charset="0"/>
              <a:buNone/>
            </a:pPr>
            <a:endParaRPr lang="en-US" sz="2400">
              <a:latin typeface="Arial" charset="0"/>
              <a:ea typeface="ＭＳ Ｐゴシック" charset="0"/>
              <a:cs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sz="2800" dirty="0">
                <a:latin typeface="Arial" charset="0"/>
                <a:ea typeface="ＭＳ Ｐゴシック" charset="0"/>
                <a:cs typeface="Arial" charset="0"/>
              </a:rPr>
              <a:t>Educated Consumers at all meaningful breast cancer decision-making tables</a:t>
            </a:r>
            <a:endParaRPr lang="en-US" sz="3600" dirty="0">
              <a:latin typeface="Arla" charset="0"/>
              <a:ea typeface="ＭＳ Ｐゴシック" charset="0"/>
              <a:cs typeface="Arla" charset="0"/>
            </a:endParaRPr>
          </a:p>
        </p:txBody>
      </p:sp>
      <p:sp>
        <p:nvSpPr>
          <p:cNvPr id="20483" name="Content Placeholder 2"/>
          <p:cNvSpPr>
            <a:spLocks noGrp="1"/>
          </p:cNvSpPr>
          <p:nvPr>
            <p:ph idx="1"/>
          </p:nvPr>
        </p:nvSpPr>
        <p:spPr/>
        <p:txBody>
          <a:bodyPr/>
          <a:lstStyle/>
          <a:p>
            <a:pPr algn="ctr" eaLnBrk="1" hangingPunct="1">
              <a:buFont typeface="Arial" charset="0"/>
              <a:buNone/>
            </a:pPr>
            <a:r>
              <a:rPr lang="en-US" sz="3600">
                <a:latin typeface="Arial" charset="0"/>
                <a:ea typeface="ＭＳ Ｐゴシック" charset="0"/>
                <a:cs typeface="Arial" charset="0"/>
              </a:rPr>
              <a:t>What Does That Really Mean?</a:t>
            </a:r>
          </a:p>
          <a:p>
            <a:pPr algn="ctr" eaLnBrk="1" hangingPunct="1">
              <a:buFont typeface="Arial" charset="0"/>
              <a:buNone/>
            </a:pPr>
            <a:endParaRPr lang="en-US" sz="3600">
              <a:latin typeface="Arial" charset="0"/>
              <a:ea typeface="ＭＳ Ｐゴシック" charset="0"/>
              <a:cs typeface="Arial" charset="0"/>
            </a:endParaRPr>
          </a:p>
          <a:p>
            <a:pPr eaLnBrk="1" hangingPunct="1">
              <a:buFont typeface="Arial" charset="0"/>
              <a:buAutoNum type="arabicParenR"/>
            </a:pPr>
            <a:r>
              <a:rPr lang="en-US" sz="3600">
                <a:latin typeface="Arial" charset="0"/>
                <a:ea typeface="ＭＳ Ｐゴシック" charset="0"/>
                <a:cs typeface="Arial" charset="0"/>
              </a:rPr>
              <a:t> Find the tables and secure the seats</a:t>
            </a:r>
          </a:p>
          <a:p>
            <a:pPr eaLnBrk="1" hangingPunct="1">
              <a:buFont typeface="Arial" charset="0"/>
              <a:buAutoNum type="arabicParenR"/>
            </a:pPr>
            <a:r>
              <a:rPr lang="en-US" sz="3600">
                <a:latin typeface="Arial" charset="0"/>
                <a:ea typeface="ＭＳ Ｐゴシック" charset="0"/>
                <a:cs typeface="Arial" charset="0"/>
              </a:rPr>
              <a:t> Define </a:t>
            </a:r>
            <a:r>
              <a:rPr lang="ja-JP" altLang="en-US" sz="3600">
                <a:latin typeface="Arial" charset="0"/>
                <a:ea typeface="ＭＳ Ｐゴシック" charset="0"/>
                <a:cs typeface="Arial" charset="0"/>
              </a:rPr>
              <a:t>“</a:t>
            </a:r>
            <a:r>
              <a:rPr lang="en-US" sz="3600">
                <a:latin typeface="Arial" charset="0"/>
                <a:ea typeface="ＭＳ Ｐゴシック" charset="0"/>
                <a:cs typeface="Arial" charset="0"/>
              </a:rPr>
              <a:t>educated consumers</a:t>
            </a:r>
            <a:r>
              <a:rPr lang="ja-JP" altLang="en-US" sz="3600">
                <a:latin typeface="Arial" charset="0"/>
                <a:ea typeface="ＭＳ Ｐゴシック" charset="0"/>
                <a:cs typeface="Arial" charset="0"/>
              </a:rPr>
              <a:t>”</a:t>
            </a:r>
            <a:r>
              <a:rPr lang="en-US" sz="3600">
                <a:latin typeface="Arial" charset="0"/>
                <a:ea typeface="ＭＳ Ｐゴシック" charset="0"/>
                <a:cs typeface="Arial" charset="0"/>
              </a:rPr>
              <a:t> and find some!</a:t>
            </a:r>
          </a:p>
          <a:p>
            <a:pPr eaLnBrk="1" hangingPunct="1">
              <a:buFont typeface="Arial" charset="0"/>
              <a:buAutoNum type="arabicParenR"/>
            </a:pPr>
            <a:r>
              <a:rPr lang="en-US" sz="3600">
                <a:latin typeface="Arial" charset="0"/>
                <a:ea typeface="ＭＳ Ｐゴシック" charset="0"/>
                <a:cs typeface="Arial" charset="0"/>
              </a:rPr>
              <a:t> Set criteria for </a:t>
            </a:r>
            <a:r>
              <a:rPr lang="ja-JP" altLang="en-US" sz="3600">
                <a:latin typeface="Arial" charset="0"/>
                <a:ea typeface="ＭＳ Ｐゴシック" charset="0"/>
                <a:cs typeface="Arial" charset="0"/>
              </a:rPr>
              <a:t>“</a:t>
            </a:r>
            <a:r>
              <a:rPr lang="en-US" sz="3600">
                <a:latin typeface="Arial" charset="0"/>
                <a:ea typeface="ＭＳ Ｐゴシック" charset="0"/>
                <a:cs typeface="Arial" charset="0"/>
              </a:rPr>
              <a:t>meaningful</a:t>
            </a:r>
            <a:r>
              <a:rPr lang="ja-JP" altLang="en-US" sz="3600">
                <a:latin typeface="Arial" charset="0"/>
                <a:ea typeface="ＭＳ Ｐゴシック" charset="0"/>
                <a:cs typeface="Arial" charset="0"/>
              </a:rPr>
              <a:t>”</a:t>
            </a:r>
            <a:r>
              <a:rPr lang="en-US" sz="3600">
                <a:latin typeface="Arial" charset="0"/>
                <a:ea typeface="ＭＳ Ｐゴシック" charset="0"/>
                <a:cs typeface="Arial" charset="0"/>
              </a:rPr>
              <a:t> decisions</a:t>
            </a:r>
          </a:p>
          <a:p>
            <a:pPr eaLnBrk="1" hangingPunct="1"/>
            <a:endParaRPr lang="en-US" sz="2400">
              <a:latin typeface="Arial" charset="0"/>
              <a:ea typeface="ＭＳ Ｐゴシック" charset="0"/>
              <a:cs typeface="Arial" charset="0"/>
            </a:endParaRPr>
          </a:p>
          <a:p>
            <a:pPr eaLnBrk="1" hangingPunct="1"/>
            <a:endParaRPr lang="en-US" sz="2400">
              <a:latin typeface="Arial" charset="0"/>
              <a:ea typeface="ＭＳ Ｐゴシック" charset="0"/>
              <a:cs typeface="Arial"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483">
                                            <p:txEl>
                                              <p:pRg st="2" end="2"/>
                                            </p:txEl>
                                          </p:spTgt>
                                        </p:tgtEl>
                                        <p:attrNameLst>
                                          <p:attrName>style.visibility</p:attrName>
                                        </p:attrNameLst>
                                      </p:cBhvr>
                                      <p:to>
                                        <p:strVal val="visible"/>
                                      </p:to>
                                    </p:set>
                                    <p:anim calcmode="lin" valueType="num">
                                      <p:cBhvr additive="base">
                                        <p:cTn id="7" dur="500" fill="hold"/>
                                        <p:tgtEl>
                                          <p:spTgt spid="2048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0483">
                                            <p:txEl>
                                              <p:pRg st="3" end="3"/>
                                            </p:txEl>
                                          </p:spTgt>
                                        </p:tgtEl>
                                        <p:attrNameLst>
                                          <p:attrName>style.visibility</p:attrName>
                                        </p:attrNameLst>
                                      </p:cBhvr>
                                      <p:to>
                                        <p:strVal val="visible"/>
                                      </p:to>
                                    </p:set>
                                    <p:anim calcmode="lin" valueType="num">
                                      <p:cBhvr additive="base">
                                        <p:cTn id="13" dur="500" fill="hold"/>
                                        <p:tgtEl>
                                          <p:spTgt spid="2048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0483">
                                            <p:txEl>
                                              <p:pRg st="4" end="4"/>
                                            </p:txEl>
                                          </p:spTgt>
                                        </p:tgtEl>
                                        <p:attrNameLst>
                                          <p:attrName>style.visibility</p:attrName>
                                        </p:attrNameLst>
                                      </p:cBhvr>
                                      <p:to>
                                        <p:strVal val="visible"/>
                                      </p:to>
                                    </p:set>
                                    <p:anim calcmode="lin" valueType="num">
                                      <p:cBhvr additive="base">
                                        <p:cTn id="19" dur="500" fill="hold"/>
                                        <p:tgtEl>
                                          <p:spTgt spid="2048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48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a:latin typeface="Arla" charset="0"/>
                <a:ea typeface="ＭＳ Ｐゴシック" charset="0"/>
                <a:cs typeface="Arla" charset="0"/>
              </a:rPr>
              <a:t>Educating Breast Cancer Consumers: </a:t>
            </a:r>
            <a:br>
              <a:rPr lang="en-US" dirty="0">
                <a:latin typeface="Arla" charset="0"/>
                <a:ea typeface="ＭＳ Ｐゴシック" charset="0"/>
                <a:cs typeface="Arla" charset="0"/>
              </a:rPr>
            </a:br>
            <a:r>
              <a:rPr lang="en-US" dirty="0">
                <a:latin typeface="Arla" charset="0"/>
                <a:ea typeface="ＭＳ Ｐゴシック" charset="0"/>
                <a:cs typeface="Arla" charset="0"/>
              </a:rPr>
              <a:t>Project LEAD®</a:t>
            </a:r>
          </a:p>
        </p:txBody>
      </p:sp>
      <p:sp>
        <p:nvSpPr>
          <p:cNvPr id="26627" name="Content Placeholder 4"/>
          <p:cNvSpPr>
            <a:spLocks noGrp="1"/>
          </p:cNvSpPr>
          <p:nvPr>
            <p:ph idx="1"/>
          </p:nvPr>
        </p:nvSpPr>
        <p:spPr/>
        <p:txBody>
          <a:bodyPr/>
          <a:lstStyle/>
          <a:p>
            <a:r>
              <a:rPr lang="en-US">
                <a:latin typeface="Arial" charset="0"/>
                <a:ea typeface="ＭＳ Ｐゴシック" charset="0"/>
                <a:cs typeface="Arial" charset="0"/>
              </a:rPr>
              <a:t>Creation of Project LEAD course in 1995</a:t>
            </a:r>
          </a:p>
          <a:p>
            <a:pPr lvl="1"/>
            <a:r>
              <a:rPr lang="en-US">
                <a:latin typeface="Arial" charset="0"/>
                <a:ea typeface="ＭＳ Ｐゴシック" charset="0"/>
                <a:cs typeface="Arial" charset="0"/>
              </a:rPr>
              <a:t>Curriculum created by advocates, educators and scientists</a:t>
            </a:r>
          </a:p>
          <a:p>
            <a:pPr lvl="1"/>
            <a:r>
              <a:rPr lang="en-US">
                <a:latin typeface="Arial" charset="0"/>
                <a:ea typeface="ＭＳ Ｐゴシック" charset="0"/>
                <a:cs typeface="Arial" charset="0"/>
              </a:rPr>
              <a:t>Foundational, basic concepts, language of science</a:t>
            </a:r>
          </a:p>
          <a:p>
            <a:pPr lvl="1"/>
            <a:r>
              <a:rPr lang="en-US">
                <a:latin typeface="Arial" charset="0"/>
                <a:ea typeface="ＭＳ Ｐゴシック" charset="0"/>
                <a:cs typeface="Arial" charset="0"/>
              </a:rPr>
              <a:t>Built on adult learning principles</a:t>
            </a:r>
          </a:p>
          <a:p>
            <a:pPr lvl="1"/>
            <a:r>
              <a:rPr lang="en-US">
                <a:latin typeface="Arial" charset="0"/>
                <a:ea typeface="ＭＳ Ｐゴシック" charset="0"/>
                <a:cs typeface="Arial" charset="0"/>
              </a:rPr>
              <a:t>Outstanding teachers</a:t>
            </a:r>
          </a:p>
          <a:p>
            <a:pPr lvl="1"/>
            <a:r>
              <a:rPr lang="en-US">
                <a:latin typeface="Arial" charset="0"/>
                <a:ea typeface="ＭＳ Ｐゴシック" charset="0"/>
                <a:cs typeface="Arial" charset="0"/>
              </a:rPr>
              <a:t>Highly committed students</a:t>
            </a:r>
          </a:p>
        </p:txBody>
      </p:sp>
      <p:pic>
        <p:nvPicPr>
          <p:cNvPr id="8196" name="Picture 2" descr="Project Lead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7338" y="4217988"/>
            <a:ext cx="2049462"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6627">
                                            <p:txEl>
                                              <p:pRg st="1" end="1"/>
                                            </p:txEl>
                                          </p:spTgt>
                                        </p:tgtEl>
                                        <p:attrNameLst>
                                          <p:attrName>style.visibility</p:attrName>
                                        </p:attrNameLst>
                                      </p:cBhvr>
                                      <p:to>
                                        <p:strVal val="visible"/>
                                      </p:to>
                                    </p:set>
                                    <p:anim calcmode="lin" valueType="num">
                                      <p:cBhvr additive="base">
                                        <p:cTn id="7"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6627">
                                            <p:txEl>
                                              <p:pRg st="2" end="2"/>
                                            </p:txEl>
                                          </p:spTgt>
                                        </p:tgtEl>
                                        <p:attrNameLst>
                                          <p:attrName>style.visibility</p:attrName>
                                        </p:attrNameLst>
                                      </p:cBhvr>
                                      <p:to>
                                        <p:strVal val="visible"/>
                                      </p:to>
                                    </p:set>
                                    <p:anim calcmode="lin" valueType="num">
                                      <p:cBhvr additive="base">
                                        <p:cTn id="13"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6627">
                                            <p:txEl>
                                              <p:pRg st="3" end="3"/>
                                            </p:txEl>
                                          </p:spTgt>
                                        </p:tgtEl>
                                        <p:attrNameLst>
                                          <p:attrName>style.visibility</p:attrName>
                                        </p:attrNameLst>
                                      </p:cBhvr>
                                      <p:to>
                                        <p:strVal val="visible"/>
                                      </p:to>
                                    </p:set>
                                    <p:anim calcmode="lin" valueType="num">
                                      <p:cBhvr additive="base">
                                        <p:cTn id="19"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6627">
                                            <p:txEl>
                                              <p:pRg st="4" end="4"/>
                                            </p:txEl>
                                          </p:spTgt>
                                        </p:tgtEl>
                                        <p:attrNameLst>
                                          <p:attrName>style.visibility</p:attrName>
                                        </p:attrNameLst>
                                      </p:cBhvr>
                                      <p:to>
                                        <p:strVal val="visible"/>
                                      </p:to>
                                    </p:set>
                                    <p:anim calcmode="lin" valueType="num">
                                      <p:cBhvr additive="base">
                                        <p:cTn id="25"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6627">
                                            <p:txEl>
                                              <p:pRg st="5" end="5"/>
                                            </p:txEl>
                                          </p:spTgt>
                                        </p:tgtEl>
                                        <p:attrNameLst>
                                          <p:attrName>style.visibility</p:attrName>
                                        </p:attrNameLst>
                                      </p:cBhvr>
                                      <p:to>
                                        <p:strVal val="visible"/>
                                      </p:to>
                                    </p:set>
                                    <p:anim calcmode="lin" valueType="num">
                                      <p:cBhvr additive="base">
                                        <p:cTn id="31"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2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a:latin typeface="Arla" charset="0"/>
                <a:ea typeface="ＭＳ Ｐゴシック" charset="0"/>
                <a:cs typeface="Arla" charset="0"/>
              </a:rPr>
              <a:t>Center for NBCC Advocacy Training</a:t>
            </a:r>
          </a:p>
        </p:txBody>
      </p:sp>
      <p:sp>
        <p:nvSpPr>
          <p:cNvPr id="9219" name="Content Placeholder 2"/>
          <p:cNvSpPr>
            <a:spLocks noGrp="1"/>
          </p:cNvSpPr>
          <p:nvPr>
            <p:ph idx="1"/>
          </p:nvPr>
        </p:nvSpPr>
        <p:spPr/>
        <p:txBody>
          <a:bodyPr/>
          <a:lstStyle/>
          <a:p>
            <a:r>
              <a:rPr lang="en-US">
                <a:latin typeface="Arial" charset="0"/>
                <a:ea typeface="ＭＳ Ｐゴシック" charset="0"/>
                <a:cs typeface="Arial" charset="0"/>
              </a:rPr>
              <a:t>Multiple courses, levels, areas of focus, locations</a:t>
            </a:r>
          </a:p>
          <a:p>
            <a:r>
              <a:rPr lang="en-US">
                <a:latin typeface="Arial" charset="0"/>
                <a:ea typeface="ＭＳ Ｐゴシック" charset="0"/>
                <a:cs typeface="Arial" charset="0"/>
              </a:rPr>
              <a:t>Research Advocacy - Project LEAD</a:t>
            </a:r>
          </a:p>
          <a:p>
            <a:pPr lvl="2"/>
            <a:r>
              <a:rPr lang="en-US">
                <a:latin typeface="Arial" charset="0"/>
                <a:ea typeface="ＭＳ Ｐゴシック" charset="0"/>
                <a:cs typeface="Arial" charset="0"/>
              </a:rPr>
              <a:t>Project Lead Institute, Workshop, Clinical Trials </a:t>
            </a:r>
          </a:p>
          <a:p>
            <a:pPr lvl="2"/>
            <a:r>
              <a:rPr lang="en-US">
                <a:latin typeface="Arial" charset="0"/>
                <a:ea typeface="ＭＳ Ｐゴシック" charset="0"/>
                <a:cs typeface="Arial" charset="0"/>
              </a:rPr>
              <a:t>Quality Care Project LEAD</a:t>
            </a:r>
          </a:p>
          <a:p>
            <a:pPr lvl="2"/>
            <a:r>
              <a:rPr lang="en-US">
                <a:latin typeface="Arial" charset="0"/>
                <a:ea typeface="ＭＳ Ｐゴシック" charset="0"/>
                <a:cs typeface="Arial" charset="0"/>
              </a:rPr>
              <a:t>Mentoring</a:t>
            </a:r>
          </a:p>
          <a:p>
            <a:pPr lvl="2"/>
            <a:r>
              <a:rPr lang="en-US">
                <a:latin typeface="Arial" charset="0"/>
                <a:ea typeface="ＭＳ Ｐゴシック" charset="0"/>
                <a:cs typeface="Arial" charset="0"/>
              </a:rPr>
              <a:t>Continuing Education </a:t>
            </a:r>
          </a:p>
          <a:p>
            <a:pPr lvl="3"/>
            <a:r>
              <a:rPr lang="en-US" sz="2400">
                <a:latin typeface="Arial" charset="0"/>
                <a:ea typeface="ＭＳ Ｐゴシック" charset="0"/>
                <a:cs typeface="Arial" charset="0"/>
              </a:rPr>
              <a:t>LEADgradsOnline, </a:t>
            </a:r>
          </a:p>
          <a:p>
            <a:pPr lvl="3"/>
            <a:r>
              <a:rPr lang="en-US" sz="2400">
                <a:latin typeface="Arial" charset="0"/>
                <a:ea typeface="ＭＳ Ｐゴシック" charset="0"/>
                <a:cs typeface="Arial" charset="0"/>
              </a:rPr>
              <a:t>LEADcasts, </a:t>
            </a:r>
          </a:p>
          <a:p>
            <a:pPr lvl="3"/>
            <a:r>
              <a:rPr lang="en-US" sz="2400">
                <a:latin typeface="Arial" charset="0"/>
                <a:ea typeface="ＭＳ Ｐゴシック" charset="0"/>
                <a:cs typeface="Arial" charset="0"/>
              </a:rPr>
              <a:t>Advanced Topics </a:t>
            </a:r>
          </a:p>
        </p:txBody>
      </p:sp>
      <p:pic>
        <p:nvPicPr>
          <p:cNvPr id="9220" name="Picture 9" descr="Pen laying on notebook in classro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4238" y="3879850"/>
            <a:ext cx="27225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US" dirty="0">
                <a:latin typeface="Arla" charset="0"/>
                <a:ea typeface="ＭＳ Ｐゴシック" charset="0"/>
                <a:cs typeface="Arla" charset="0"/>
              </a:rPr>
              <a:t>Teaching  Science to Adults:</a:t>
            </a:r>
            <a:br>
              <a:rPr lang="en-US" dirty="0">
                <a:latin typeface="Arla" charset="0"/>
                <a:ea typeface="ＭＳ Ｐゴシック" charset="0"/>
                <a:cs typeface="Arla" charset="0"/>
              </a:rPr>
            </a:br>
            <a:r>
              <a:rPr lang="en-US" dirty="0">
                <a:latin typeface="Arla" charset="0"/>
                <a:ea typeface="ＭＳ Ｐゴシック" charset="0"/>
                <a:cs typeface="Arla" charset="0"/>
              </a:rPr>
              <a:t>Using Adult Learning Principles</a:t>
            </a:r>
          </a:p>
        </p:txBody>
      </p:sp>
      <p:pic>
        <p:nvPicPr>
          <p:cNvPr id="10243" name="Picture 2" descr="Project LEAD students discuss the previous 2 lectures in small groups with a mentor and facilitator using adult learning principles that teach science to adults.  These principles include defining terminology clearly, strategic repetition, problem solving, role playing, and small group learning.&#1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752600" y="1905000"/>
            <a:ext cx="6034088" cy="4525963"/>
          </a:xfrm>
          <a:noFill/>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Advocates representatives are now equal members of many committees and organizations such as the Markle Foundation, the Cochrane Collaboration, the Institute of Medicine, the National Comprehensive Cancer Network, the National Quality Forum, the San Antonio Breast Cancer Symposium the American Medical Association, the California Breast Cancer Research Program and the Congressionally Directed Medical Research Programs of the Department of Defense.&#10;"/>
          <p:cNvGrpSpPr/>
          <p:nvPr/>
        </p:nvGrpSpPr>
        <p:grpSpPr>
          <a:xfrm>
            <a:off x="223838" y="1546225"/>
            <a:ext cx="8420100" cy="5103813"/>
            <a:chOff x="223838" y="1546225"/>
            <a:chExt cx="8420100" cy="5103813"/>
          </a:xfrm>
        </p:grpSpPr>
        <p:pic>
          <p:nvPicPr>
            <p:cNvPr id="11266"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663" y="6002338"/>
              <a:ext cx="3495675"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6763" y="1546225"/>
              <a:ext cx="3595687"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838" y="2236788"/>
              <a:ext cx="1057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7"/>
            <p:cNvSpPr/>
            <p:nvPr/>
          </p:nvSpPr>
          <p:spPr>
            <a:xfrm>
              <a:off x="1281113" y="2527300"/>
              <a:ext cx="1892300" cy="769938"/>
            </a:xfrm>
            <a:prstGeom prst="rect">
              <a:avLst/>
            </a:prstGeom>
          </p:spPr>
          <p:txBody>
            <a:bodyPr>
              <a:spAutoFit/>
            </a:bodyPr>
            <a:lstStyle/>
            <a:p>
              <a:pPr>
                <a:defRPr/>
              </a:pPr>
              <a:r>
                <a:rPr lang="en-US" sz="2400" b="1" dirty="0">
                  <a:solidFill>
                    <a:schemeClr val="accent1">
                      <a:lumMod val="50000"/>
                    </a:schemeClr>
                  </a:solidFill>
                  <a:latin typeface="Calibri" pitchFamily="34" charset="0"/>
                  <a:ea typeface="ＭＳ Ｐゴシック" charset="-128"/>
                  <a:cs typeface="+mn-cs"/>
                </a:rPr>
                <a:t>The</a:t>
              </a:r>
              <a:r>
                <a:rPr lang="en-US" sz="2000" b="1" dirty="0">
                  <a:solidFill>
                    <a:schemeClr val="accent1">
                      <a:lumMod val="50000"/>
                    </a:schemeClr>
                  </a:solidFill>
                  <a:latin typeface="Calibri" pitchFamily="34" charset="0"/>
                  <a:ea typeface="ＭＳ Ｐゴシック" charset="-128"/>
                  <a:cs typeface="+mn-cs"/>
                </a:rPr>
                <a:t> Cochrane Collaboration </a:t>
              </a:r>
            </a:p>
          </p:txBody>
        </p:sp>
        <p:pic>
          <p:nvPicPr>
            <p:cNvPr id="1127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50000" y="2465388"/>
              <a:ext cx="1611313"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838" y="1546225"/>
              <a:ext cx="3619500" cy="58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Picture 2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72075" y="5576888"/>
              <a:ext cx="3471863"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50000" y="3578225"/>
              <a:ext cx="16113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2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63938" y="4135438"/>
              <a:ext cx="1987550" cy="11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Picture 2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7663" y="3614738"/>
              <a:ext cx="1517650" cy="136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5" name="Straight Arrow Connector 14"/>
            <p:cNvCxnSpPr>
              <a:cxnSpLocks noChangeShapeType="1"/>
            </p:cNvCxnSpPr>
            <p:nvPr/>
          </p:nvCxnSpPr>
          <p:spPr bwMode="auto">
            <a:xfrm rot="10800000" flipV="1">
              <a:off x="1487488" y="2222500"/>
              <a:ext cx="741362" cy="290513"/>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11278"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63938" y="2697163"/>
              <a:ext cx="1987550" cy="118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p:txBody>
          <a:bodyPr/>
          <a:lstStyle/>
          <a:p>
            <a:pPr rtl="0" eaLnBrk="1" fontAlgn="base" hangingPunct="1"/>
            <a:r>
              <a:rPr lang="en-US" sz="4000" kern="1200" dirty="0" smtClean="0">
                <a:solidFill>
                  <a:srgbClr val="F2F2F2"/>
                </a:solidFill>
                <a:effectLst/>
                <a:latin typeface="Calibri"/>
                <a:ea typeface="ＭＳ Ｐゴシック"/>
                <a:cs typeface="ＭＳ Ｐゴシック"/>
              </a:rPr>
              <a:t>Now... Seats at Many Tables</a:t>
            </a:r>
            <a:r>
              <a:rPr lang="en-US" sz="3600" kern="1200" dirty="0" smtClean="0">
                <a:solidFill>
                  <a:srgbClr val="F2F2F2"/>
                </a:solidFill>
                <a:effectLst/>
                <a:latin typeface="Calibri"/>
                <a:ea typeface="ＭＳ Ｐゴシック"/>
                <a:cs typeface="ＭＳ Ｐゴシック"/>
              </a:rPr>
              <a:t>…</a:t>
            </a:r>
            <a:endParaRPr lang="en-US" dirty="0" smtClean="0">
              <a:effectLst/>
            </a:endParaRPr>
          </a:p>
          <a:p>
            <a:endParaRPr lang="en-US" dirty="0"/>
          </a:p>
        </p:txBody>
      </p:sp>
    </p:spTree>
  </p:cSld>
  <p:clrMapOvr>
    <a:masterClrMapping/>
  </p:clrMapOvr>
  <p:transition xmlns:p14="http://schemas.microsoft.com/office/powerpoint/2010/main">
    <p:sndAc>
      <p:stSnd>
        <p:snd r:embed="rId3" name="arrow.wav"/>
      </p:stSnd>
    </p:sndAc>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z="3200" dirty="0">
                <a:latin typeface="Arla" charset="0"/>
                <a:ea typeface="ＭＳ Ｐゴシック" charset="0"/>
                <a:cs typeface="Arla" charset="0"/>
              </a:rPr>
              <a:t/>
            </a:r>
            <a:br>
              <a:rPr lang="en-US" sz="3200" dirty="0">
                <a:latin typeface="Arla" charset="0"/>
                <a:ea typeface="ＭＳ Ｐゴシック" charset="0"/>
                <a:cs typeface="Arla" charset="0"/>
              </a:rPr>
            </a:br>
            <a:r>
              <a:rPr lang="en-US" sz="3200" dirty="0">
                <a:latin typeface="Arla" charset="0"/>
                <a:ea typeface="ＭＳ Ｐゴシック" charset="0"/>
                <a:cs typeface="Arla" charset="0"/>
              </a:rPr>
              <a:t>Implications of being Evidence –Based</a:t>
            </a:r>
            <a:br>
              <a:rPr lang="en-US" sz="3200" dirty="0">
                <a:latin typeface="Arla" charset="0"/>
                <a:ea typeface="ＭＳ Ｐゴシック" charset="0"/>
                <a:cs typeface="Arla" charset="0"/>
              </a:rPr>
            </a:br>
            <a:endParaRPr lang="en-US" sz="3200" dirty="0">
              <a:latin typeface="Arla" charset="0"/>
              <a:ea typeface="ＭＳ Ｐゴシック" charset="0"/>
              <a:cs typeface="Arla" charset="0"/>
            </a:endParaRPr>
          </a:p>
        </p:txBody>
      </p:sp>
      <p:sp>
        <p:nvSpPr>
          <p:cNvPr id="12291" name="Content Placeholder 2"/>
          <p:cNvSpPr>
            <a:spLocks noGrp="1"/>
          </p:cNvSpPr>
          <p:nvPr>
            <p:ph idx="1"/>
          </p:nvPr>
        </p:nvSpPr>
        <p:spPr/>
        <p:txBody>
          <a:bodyPr/>
          <a:lstStyle/>
          <a:p>
            <a:pPr eaLnBrk="1" hangingPunct="1">
              <a:buFont typeface="Arial" charset="0"/>
              <a:buNone/>
            </a:pPr>
            <a:r>
              <a:rPr lang="en-US" sz="3600">
                <a:latin typeface="Arial" charset="0"/>
                <a:ea typeface="ＭＳ Ｐゴシック" charset="0"/>
                <a:cs typeface="Arial" charset="0"/>
              </a:rPr>
              <a:t>Be OK with taking unpopular positions:</a:t>
            </a:r>
            <a:endParaRPr lang="en-US">
              <a:latin typeface="Arial" charset="0"/>
              <a:ea typeface="ＭＳ Ｐゴシック" charset="0"/>
              <a:cs typeface="Arial" charset="0"/>
            </a:endParaRPr>
          </a:p>
          <a:p>
            <a:pPr lvl="1" eaLnBrk="1" hangingPunct="1"/>
            <a:r>
              <a:rPr lang="en-US">
                <a:latin typeface="Arial" charset="0"/>
                <a:ea typeface="ＭＳ Ｐゴシック" charset="0"/>
                <a:cs typeface="Arial" charset="0"/>
              </a:rPr>
              <a:t>Breast Self Exam</a:t>
            </a:r>
          </a:p>
          <a:p>
            <a:pPr lvl="1" eaLnBrk="1" hangingPunct="1"/>
            <a:r>
              <a:rPr lang="en-US">
                <a:latin typeface="Arial" charset="0"/>
                <a:ea typeface="ＭＳ Ｐゴシック" charset="0"/>
                <a:cs typeface="Arial" charset="0"/>
              </a:rPr>
              <a:t>Mammography guidelines</a:t>
            </a:r>
          </a:p>
          <a:p>
            <a:pPr lvl="1" eaLnBrk="1" hangingPunct="1"/>
            <a:r>
              <a:rPr lang="en-US">
                <a:latin typeface="Arial" charset="0"/>
                <a:ea typeface="ＭＳ Ｐゴシック" charset="0"/>
                <a:cs typeface="Arial" charset="0"/>
              </a:rPr>
              <a:t>Bone marrow transplant therapy</a:t>
            </a:r>
          </a:p>
          <a:p>
            <a:pPr lvl="1" eaLnBrk="1" hangingPunct="1"/>
            <a:r>
              <a:rPr lang="en-US">
                <a:latin typeface="Arial" charset="0"/>
                <a:ea typeface="ＭＳ Ｐゴシック" charset="0"/>
                <a:cs typeface="Arial" charset="0"/>
              </a:rPr>
              <a:t>Hormone Replacement Therapy</a:t>
            </a:r>
          </a:p>
          <a:p>
            <a:pPr lvl="1" eaLnBrk="1" hangingPunct="1"/>
            <a:r>
              <a:rPr lang="en-US">
                <a:latin typeface="Arial" charset="0"/>
                <a:ea typeface="ＭＳ Ｐゴシック" charset="0"/>
                <a:cs typeface="Arial" charset="0"/>
              </a:rPr>
              <a:t>Technology – </a:t>
            </a:r>
            <a:r>
              <a:rPr lang="en-US" sz="2000">
                <a:latin typeface="Arial" charset="0"/>
                <a:ea typeface="ＭＳ Ｐゴシック" charset="0"/>
                <a:cs typeface="Arial" charset="0"/>
              </a:rPr>
              <a:t>e.g.</a:t>
            </a:r>
            <a:r>
              <a:rPr lang="en-US">
                <a:latin typeface="Arial" charset="0"/>
                <a:ea typeface="ＭＳ Ｐゴシック" charset="0"/>
                <a:cs typeface="Arial" charset="0"/>
              </a:rPr>
              <a:t> </a:t>
            </a:r>
            <a:r>
              <a:rPr lang="en-US" sz="2000">
                <a:latin typeface="Arial" charset="0"/>
                <a:ea typeface="ＭＳ Ｐゴシック" charset="0"/>
                <a:cs typeface="Arial" charset="0"/>
              </a:rPr>
              <a:t>Digital and 3DMammography</a:t>
            </a:r>
            <a:r>
              <a:rPr lang="en-US">
                <a:latin typeface="Arial" charset="0"/>
                <a:ea typeface="ＭＳ Ｐゴシック" charset="0"/>
                <a:cs typeface="Arial" charset="0"/>
              </a:rPr>
              <a:t>, </a:t>
            </a:r>
            <a:r>
              <a:rPr lang="en-US" sz="2000">
                <a:latin typeface="Arial" charset="0"/>
                <a:ea typeface="ＭＳ Ｐゴシック" charset="0"/>
                <a:cs typeface="Arial" charset="0"/>
              </a:rPr>
              <a:t>MRI, etc</a:t>
            </a:r>
            <a:endParaRPr lang="en-US">
              <a:latin typeface="Arial" charset="0"/>
              <a:ea typeface="ＭＳ Ｐゴシック" charset="0"/>
              <a:cs typeface="Arial" charset="0"/>
            </a:endParaRPr>
          </a:p>
          <a:p>
            <a:pPr lvl="1" eaLnBrk="1" hangingPunct="1"/>
            <a:r>
              <a:rPr lang="en-US">
                <a:latin typeface="Arial" charset="0"/>
                <a:ea typeface="ＭＳ Ｐゴシック" charset="0"/>
                <a:cs typeface="Arial" charset="0"/>
              </a:rPr>
              <a:t>Overuse, underuse, misuse of interventions</a:t>
            </a:r>
          </a:p>
          <a:p>
            <a:pPr lvl="1" eaLnBrk="1" hangingPunct="1"/>
            <a:r>
              <a:rPr lang="en-US">
                <a:latin typeface="Arial" charset="0"/>
                <a:ea typeface="ＭＳ Ｐゴシック" charset="0"/>
                <a:cs typeface="Arial" charset="0"/>
              </a:rPr>
              <a:t>Guaranteed access to quality care for all</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NBCC 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NBCC PPT</Template>
  <TotalTime>1298</TotalTime>
  <Words>1232</Words>
  <Application>Microsoft Macintosh PowerPoint</Application>
  <PresentationFormat>On-screen Show (4:3)</PresentationFormat>
  <Paragraphs>168</Paragraphs>
  <Slides>24</Slides>
  <Notes>24</Notes>
  <HiddenSlides>2</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Calibri</vt:lpstr>
      <vt:lpstr>ＭＳ Ｐゴシック</vt:lpstr>
      <vt:lpstr>Arial</vt:lpstr>
      <vt:lpstr>Arla</vt:lpstr>
      <vt:lpstr>Tw Cen MT</vt:lpstr>
      <vt:lpstr>Wingdings</vt:lpstr>
      <vt:lpstr>Garamond</vt:lpstr>
      <vt:lpstr>Times New Roman</vt:lpstr>
      <vt:lpstr>NBCC PPT</vt:lpstr>
      <vt:lpstr>AHRQ Annual Meeting Helping Patients, Policy Makers, and Providers Make Health Decisions: Systematic Reviews in Action</vt:lpstr>
      <vt:lpstr>National Breast Cancer Coalition</vt:lpstr>
      <vt:lpstr>Breast Cancer Deadline 2020®</vt:lpstr>
      <vt:lpstr>Educated Consumers at all meaningful breast cancer decision-making tables</vt:lpstr>
      <vt:lpstr>Educating Breast Cancer Consumers:  Project LEAD®</vt:lpstr>
      <vt:lpstr>Center for NBCC Advocacy Training</vt:lpstr>
      <vt:lpstr>Teaching  Science to Adults: Using Adult Learning Principles</vt:lpstr>
      <vt:lpstr>Now... Seats at Many Tables… </vt:lpstr>
      <vt:lpstr> Implications of being Evidence –Based </vt:lpstr>
      <vt:lpstr>Evidence and Systematic Reviews: Basis for Positions, Education, Policy Priorities</vt:lpstr>
      <vt:lpstr>NBCC Mammography Screening Position</vt:lpstr>
      <vt:lpstr>Use of Meta Analyses and Systematic Reviews as basis for NBCC Positions </vt:lpstr>
      <vt:lpstr>Breast Self-Exam: Position Statement Updated July 2011   </vt:lpstr>
      <vt:lpstr>Is Lumpectomy Equal to Mastectomy?</vt:lpstr>
      <vt:lpstr>Lumpectomy = Mastectomy</vt:lpstr>
      <vt:lpstr>Local Recurrence is Higher in Lumpectomy without Radiation</vt:lpstr>
      <vt:lpstr>Polychemotherapy for Early Breast Cancer </vt:lpstr>
      <vt:lpstr>Other Examples</vt:lpstr>
      <vt:lpstr>Consumer Involvement in Systematic Reviews</vt:lpstr>
      <vt:lpstr>Example: Advocate Co-Author, Systematic Review</vt:lpstr>
      <vt:lpstr>Example: Advocate Co-Author, Systematic Review</vt:lpstr>
      <vt:lpstr>Example: Peer-Reviewer</vt:lpstr>
      <vt:lpstr>Consumers United for Evidence-based Healthcare (CUE)  </vt:lpstr>
      <vt:lpstr>Barriers to use of Systematic Reviews, Meta – analyses, EBHC</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abcohen</dc:creator>
  <cp:lastModifiedBy>Vanessa Graham</cp:lastModifiedBy>
  <cp:revision>111</cp:revision>
  <dcterms:created xsi:type="dcterms:W3CDTF">2010-12-20T22:10:17Z</dcterms:created>
  <dcterms:modified xsi:type="dcterms:W3CDTF">2011-10-20T21:18:29Z</dcterms:modified>
</cp:coreProperties>
</file>