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0" r:id="rId3"/>
    <p:sldId id="270" r:id="rId4"/>
    <p:sldId id="273" r:id="rId5"/>
    <p:sldId id="258" r:id="rId6"/>
    <p:sldId id="274" r:id="rId7"/>
    <p:sldId id="271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CF4"/>
    <a:srgbClr val="F4B627"/>
    <a:srgbClr val="F0CF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4" autoAdjust="0"/>
    <p:restoredTop sz="86374" autoAdjust="0"/>
  </p:normalViewPr>
  <p:slideViewPr>
    <p:cSldViewPr snapToGrid="0" snapToObjects="1">
      <p:cViewPr varScale="1">
        <p:scale>
          <a:sx n="130" d="100"/>
          <a:sy n="130" d="100"/>
        </p:scale>
        <p:origin x="-12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2736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64C03-E733-FE4E-9103-31171B66CD77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56BF7-85DD-314C-9389-71C524C89F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81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A7572-4DDB-7547-864C-D5A252288811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C926B-B711-9C45-BEEB-329BB911AF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9C926B-B711-9C45-BEEB-329BB911AFC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6EECC-A1FC-5740-92FE-5F0E896F696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0A5A9-B086-234F-9ABA-0CFBBE6D7B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med">
    <p:wipe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rp Rees-Stealy logo above two hands shaking as partners would shake hands to congratulate one another with the tag-line “partnering with patients.”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18" y="0"/>
            <a:ext cx="5299364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  <a:latin typeface="Tahoma"/>
                <a:cs typeface="Tahoma"/>
              </a:rPr>
              <a:t> Individual</a:t>
            </a:r>
          </a:p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The provider is </a:t>
            </a:r>
            <a:b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</a:br>
            <a:r>
              <a:rPr lang="en-US" u="sng" dirty="0">
                <a:solidFill>
                  <a:srgbClr val="1F497D"/>
                </a:solidFill>
                <a:latin typeface="Lucida Calligraphy"/>
                <a:cs typeface="Lucida Calligraphy"/>
              </a:rPr>
              <a:t>not</a:t>
            </a: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 responsible </a:t>
            </a:r>
            <a:b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</a:b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for the patient </a:t>
            </a:r>
            <a:b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</a:b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making a change;</a:t>
            </a:r>
          </a:p>
          <a:p>
            <a:pPr marL="0" lvl="0" indent="0" algn="ctr">
              <a:buNone/>
            </a:pP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 </a:t>
            </a:r>
            <a:b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</a:b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the provider </a:t>
            </a:r>
            <a:r>
              <a:rPr lang="en-US" u="sng" dirty="0">
                <a:solidFill>
                  <a:srgbClr val="1F497D"/>
                </a:solidFill>
                <a:latin typeface="Lucida Calligraphy"/>
                <a:cs typeface="Lucida Calligraphy"/>
              </a:rPr>
              <a:t>is</a:t>
            </a: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 responsible </a:t>
            </a:r>
            <a:b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</a:b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for supporting the patient through the change process. 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  <a:latin typeface="Tahoma"/>
                <a:cs typeface="Tahoma"/>
              </a:rPr>
              <a:t> Individual</a:t>
            </a:r>
          </a:p>
          <a:p>
            <a:r>
              <a:rPr lang="en-US" dirty="0" smtClean="0">
                <a:solidFill>
                  <a:schemeClr val="tx2"/>
                </a:solidFill>
                <a:latin typeface="Tahoma"/>
                <a:cs typeface="Tahoma"/>
              </a:rPr>
              <a:t> Practice</a:t>
            </a:r>
            <a:endParaRPr lang="en-US" dirty="0">
              <a:solidFill>
                <a:schemeClr val="tx2"/>
              </a:solidFill>
              <a:latin typeface="Tahoma"/>
              <a:cs typeface="Tahom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d heart (empathy) containing a yellow ear on the left (Reflective Listening), and a blue question mark (Ask Open-Ended Questions) on the right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454" y="136906"/>
            <a:ext cx="6126757" cy="652757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/>
          <p:cNvSpPr/>
          <p:nvPr/>
        </p:nvSpPr>
        <p:spPr>
          <a:xfrm rot="16200000">
            <a:off x="5043715" y="3416904"/>
            <a:ext cx="3543904" cy="508000"/>
          </a:xfrm>
          <a:prstGeom prst="rightArrow">
            <a:avLst>
              <a:gd name="adj1" fmla="val 26191"/>
              <a:gd name="adj2" fmla="val 50000"/>
            </a:avLst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5400000">
            <a:off x="786191" y="3416904"/>
            <a:ext cx="3543904" cy="508000"/>
          </a:xfrm>
          <a:prstGeom prst="rightArrow">
            <a:avLst>
              <a:gd name="adj1" fmla="val 26191"/>
              <a:gd name="adj2" fmla="val 50000"/>
            </a:avLst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9923" y="1898952"/>
            <a:ext cx="3171743" cy="4227211"/>
          </a:xfrm>
        </p:spPr>
        <p:txBody>
          <a:bodyPr/>
          <a:lstStyle/>
          <a:p>
            <a:r>
              <a:rPr lang="en-US" dirty="0" smtClean="0">
                <a:solidFill>
                  <a:srgbClr val="1F497D"/>
                </a:solidFill>
                <a:latin typeface="Tahoma"/>
                <a:cs typeface="Tahoma"/>
              </a:rPr>
              <a:t>Individual</a:t>
            </a:r>
          </a:p>
          <a:p>
            <a:r>
              <a:rPr lang="en-US" dirty="0" smtClean="0">
                <a:solidFill>
                  <a:srgbClr val="1F497D"/>
                </a:solidFill>
                <a:latin typeface="Tahoma"/>
                <a:cs typeface="Tahoma"/>
              </a:rPr>
              <a:t>Practice</a:t>
            </a:r>
          </a:p>
          <a:p>
            <a:r>
              <a:rPr lang="en-US" dirty="0" smtClean="0">
                <a:solidFill>
                  <a:srgbClr val="1F497D"/>
                </a:solidFill>
                <a:latin typeface="Tahoma"/>
                <a:cs typeface="Tahoma"/>
              </a:rPr>
              <a:t>Policy</a:t>
            </a:r>
            <a:endParaRPr lang="en-US" dirty="0">
              <a:solidFill>
                <a:srgbClr val="1F497D"/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>
                <a:solidFill>
                  <a:srgbClr val="000000"/>
                </a:solidFill>
                <a:latin typeface="Tahoma"/>
                <a:cs typeface="Tahoma"/>
              </a:rPr>
              <a:t>A Parallel </a:t>
            </a:r>
            <a:r>
              <a:rPr lang="en-US" b="1" i="1" dirty="0" smtClean="0">
                <a:solidFill>
                  <a:srgbClr val="000000"/>
                </a:solidFill>
                <a:latin typeface="Tahoma"/>
                <a:cs typeface="Tahoma"/>
              </a:rPr>
              <a:t>Process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Patient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Individual</a:t>
            </a:r>
          </a:p>
          <a:p>
            <a:r>
              <a:rPr lang="en-US" dirty="0" smtClean="0"/>
              <a:t>Practice</a:t>
            </a:r>
          </a:p>
          <a:p>
            <a:r>
              <a:rPr lang="en-US" dirty="0" smtClean="0"/>
              <a:t>Policy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Provider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Individual</a:t>
            </a:r>
          </a:p>
          <a:p>
            <a:r>
              <a:rPr lang="en-US" dirty="0" smtClean="0"/>
              <a:t>Practice</a:t>
            </a:r>
          </a:p>
          <a:p>
            <a:r>
              <a:rPr lang="en-US" dirty="0" smtClean="0"/>
              <a:t>Policy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“Do unto others as you would have others </a:t>
            </a:r>
            <a:b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</a:br>
            <a:r>
              <a:rPr lang="en-US" dirty="0">
                <a:solidFill>
                  <a:srgbClr val="1F497D"/>
                </a:solidFill>
                <a:latin typeface="Lucida Calligraphy"/>
                <a:cs typeface="Lucida Calligraphy"/>
              </a:rPr>
              <a:t>do unto others.” </a:t>
            </a:r>
          </a:p>
          <a:p>
            <a:pPr marL="0" indent="0" algn="r">
              <a:buNone/>
            </a:pPr>
            <a:endParaRPr lang="en-US" sz="2000" dirty="0">
              <a:latin typeface="Tahoma"/>
              <a:cs typeface="Tahoma"/>
            </a:endParaRPr>
          </a:p>
          <a:p>
            <a:pPr marL="0" indent="0" algn="r">
              <a:buNone/>
            </a:pPr>
            <a:r>
              <a:rPr lang="en-US" sz="2000" dirty="0">
                <a:solidFill>
                  <a:srgbClr val="1F497D"/>
                </a:solidFill>
                <a:latin typeface="Tahoma"/>
                <a:cs typeface="Tahoma"/>
              </a:rPr>
              <a:t>−</a:t>
            </a:r>
            <a:r>
              <a:rPr lang="en-US" sz="2000" dirty="0" err="1">
                <a:solidFill>
                  <a:srgbClr val="1F497D"/>
                </a:solidFill>
                <a:latin typeface="Tahoma"/>
                <a:cs typeface="Tahoma"/>
              </a:rPr>
              <a:t>Jeree</a:t>
            </a:r>
            <a:r>
              <a:rPr lang="en-US" sz="2000" dirty="0">
                <a:solidFill>
                  <a:srgbClr val="1F497D"/>
                </a:solidFill>
                <a:latin typeface="Tahoma"/>
                <a:cs typeface="Tahoma"/>
              </a:rPr>
              <a:t> Pawl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med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40</Words>
  <Application>Microsoft Macintosh PowerPoint</Application>
  <PresentationFormat>On-screen Show (4:3)</PresentationFormat>
  <Paragraphs>28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Parallel Process</vt:lpstr>
      <vt:lpstr>PowerPoint Presentation</vt:lpstr>
    </vt:vector>
  </TitlesOfParts>
  <Manager/>
  <Company>Sharp Rees-Stealy Medical Group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AHRQ Talk</dc:title>
  <dc:subject>Patient Engagement</dc:subject>
  <dc:creator>Ross Adams &amp; Samer Assaf</dc:creator>
  <cp:keywords/>
  <dc:description/>
  <cp:lastModifiedBy>Vanessa Graham</cp:lastModifiedBy>
  <cp:revision>16</cp:revision>
  <dcterms:created xsi:type="dcterms:W3CDTF">2011-09-11T03:14:55Z</dcterms:created>
  <dcterms:modified xsi:type="dcterms:W3CDTF">2011-10-20T20:06:22Z</dcterms:modified>
  <cp:category/>
</cp:coreProperties>
</file>