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3" r:id="rId3"/>
    <p:sldId id="257" r:id="rId4"/>
    <p:sldId id="263" r:id="rId5"/>
    <p:sldId id="264" r:id="rId6"/>
    <p:sldId id="265" r:id="rId7"/>
    <p:sldId id="266" r:id="rId8"/>
    <p:sldId id="270" r:id="rId9"/>
    <p:sldId id="271" r:id="rId10"/>
    <p:sldId id="272" r:id="rId11"/>
    <p:sldId id="284" r:id="rId12"/>
    <p:sldId id="290" r:id="rId13"/>
    <p:sldId id="289" r:id="rId14"/>
    <p:sldId id="287" r:id="rId15"/>
    <p:sldId id="288" r:id="rId16"/>
    <p:sldId id="275" r:id="rId17"/>
    <p:sldId id="276" r:id="rId18"/>
    <p:sldId id="277" r:id="rId19"/>
    <p:sldId id="278" r:id="rId20"/>
    <p:sldId id="279" r:id="rId21"/>
    <p:sldId id="268" r:id="rId22"/>
    <p:sldId id="273" r:id="rId23"/>
    <p:sldId id="274" r:id="rId24"/>
    <p:sldId id="280" r:id="rId25"/>
    <p:sldId id="281" r:id="rId26"/>
    <p:sldId id="282" r:id="rId27"/>
    <p:sldId id="286" r:id="rId28"/>
    <p:sldId id="291" r:id="rId29"/>
  </p:sldIdLst>
  <p:sldSz cx="9144000" cy="6858000" type="screen4x3"/>
  <p:notesSz cx="69977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64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C88B059-8BD3-DD4D-AB8A-736C508847F4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63"/>
            <a:ext cx="3032125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05863"/>
            <a:ext cx="3032125" cy="463550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13B248EC-4DE6-034E-8FFC-C752286501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75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20D3712A-72FB-AE45-9E41-E412D68E0D7B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3725"/>
            <a:ext cx="5597525" cy="4171950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63"/>
            <a:ext cx="3032125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988" y="8805863"/>
            <a:ext cx="3032125" cy="463550"/>
          </a:xfrm>
          <a:prstGeom prst="rect">
            <a:avLst/>
          </a:prstGeom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59DCB24-CE7D-2A4A-B8A2-5E98634742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881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35A4C-16E0-D944-B5C3-8D8573F7849C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2030B-1283-5842-89BE-2C16643E35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02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15E959-1F9E-394E-828D-4AD3DAE67A0A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74A3F8-6294-3149-B36C-9355FFBE86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1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EC22EA-6AD1-054E-BB88-99128A308038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DCEE48-F4F6-9544-B602-AC647215E3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480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FB2380-87BC-3B4A-9EA8-86B9E1104CFF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A4C5C-CCC4-B941-A075-0B9475117E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89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5AF35A-2D1D-CA41-8FCC-D26E62CAAAB2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2CBE9-9BDF-FC45-887E-173AB24EB0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110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782E49-6176-AA47-837D-5D43F52842A4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69154-CB58-CD4D-A4A4-0FBC902E44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02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EAD638-9528-5841-9936-641AEB6D6DEF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488AC-69F3-F448-9497-1A76FEC711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4BCD99-65A0-AD42-B987-A2554D0496DF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A216EE-B784-AD48-A71F-FDBFDEF5E5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13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179835-07CB-8E4C-8359-33567529038C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2F1FB-4AC1-B649-93B3-7C7FAD0D47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7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717CA2-31EA-EF4C-9CA4-AC53A937F795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41AF0-FE80-EF4F-AB1D-9D408F5ED6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521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F969FE-7E87-A04C-B82E-6D39BD579A00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48B58-B9BB-7A40-90CA-EC2376A542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9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20701FC1-DD1C-FC49-AB5F-6AD3F6A8B7BC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D52B2F86-6EB2-B444-B0D6-D470A28DB0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4_Document1.doc"/><Relationship Id="rId4" Type="http://schemas.openxmlformats.org/officeDocument/2006/relationships/image" Target="../media/image4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4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healthy.arkansas.gov/programsServices/healthStatistics/Pages/HospitalDischarge.aspx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ualityindicators.ahrq.gov/" TargetMode="External"/><Relationship Id="rId4" Type="http://schemas.openxmlformats.org/officeDocument/2006/relationships/hyperlink" Target="http://www.hcup-us.ahrq.gov/db/state/siddist/siddist_ddeavailbyyear.jsp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onahrq@ahrq.gov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onnie.Ardwin@arkansas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ealthy.arkansas.gov/programsServices/healthStatistics/Documents/HospitalDischarge/2009HospitalDischargeAnnualReport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Arkansas Department of Health and MONAHRQ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</a:rPr>
              <a:t>Presented by: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</a:rPr>
              <a:t>Connie Marie Ardwin</a:t>
            </a:r>
            <a:endParaRPr lang="en-US" dirty="0"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Software and IT Issues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Software is extremely easy to set up and use.</a:t>
            </a:r>
          </a:p>
          <a:p>
            <a:pPr eaLnBrk="1" hangingPunct="1"/>
            <a:r>
              <a:rPr lang="en-US">
                <a:latin typeface="Calibri" charset="0"/>
              </a:rPr>
              <a:t>Data requires lots of prep work.</a:t>
            </a:r>
          </a:p>
          <a:p>
            <a:pPr lvl="1" eaLnBrk="1" hangingPunct="1"/>
            <a:r>
              <a:rPr lang="en-US">
                <a:latin typeface="Calibri" charset="0"/>
              </a:rPr>
              <a:t>Mapping the dataset</a:t>
            </a:r>
          </a:p>
          <a:p>
            <a:pPr lvl="1" eaLnBrk="1" hangingPunct="1"/>
            <a:r>
              <a:rPr lang="en-US">
                <a:latin typeface="Calibri" charset="0"/>
              </a:rPr>
              <a:t>Easier to work qualifying logic before loading than after</a:t>
            </a:r>
          </a:p>
          <a:p>
            <a:pPr lvl="1" eaLnBrk="1" hangingPunct="1"/>
            <a:r>
              <a:rPr lang="en-US">
                <a:latin typeface="Calibri" charset="0"/>
              </a:rPr>
              <a:t>Double and triple check the #s</a:t>
            </a:r>
          </a:p>
          <a:p>
            <a:pPr lvl="1" eaLnBrk="1" hangingPunct="1"/>
            <a:endParaRPr lang="en-US"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33528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dirty="0">
                <a:solidFill>
                  <a:srgbClr val="17375E"/>
                </a:solidFill>
                <a:latin typeface="Calibri" charset="0"/>
              </a:rPr>
              <a:t>Never assume that because it worked last time that the numbers are good this time.  Double check all numbers.</a:t>
            </a:r>
          </a:p>
          <a:p>
            <a:pPr marL="0" indent="0" eaLnBrk="1" hangingPunct="1">
              <a:buNone/>
            </a:pPr>
            <a:endParaRPr lang="en-US" sz="2000" dirty="0">
              <a:solidFill>
                <a:srgbClr val="17375E"/>
              </a:solidFill>
              <a:latin typeface="Calibri" charset="0"/>
            </a:endParaRPr>
          </a:p>
          <a:p>
            <a:pPr marL="0" indent="0" eaLnBrk="1" hangingPunct="1">
              <a:buNone/>
            </a:pPr>
            <a:r>
              <a:rPr lang="en-US" sz="2000" dirty="0">
                <a:solidFill>
                  <a:srgbClr val="17375E"/>
                </a:solidFill>
                <a:latin typeface="Calibri" charset="0"/>
              </a:rPr>
              <a:t>Example: I changed from using the total charges stored as a character to the total charges stored as a number.  I removed the decimal point, and got a surprised question: </a:t>
            </a:r>
            <a:r>
              <a:rPr lang="ja-JP" altLang="en-US" sz="2000" dirty="0">
                <a:solidFill>
                  <a:srgbClr val="17375E"/>
                </a:solidFill>
                <a:latin typeface="Calibri" charset="0"/>
              </a:rPr>
              <a:t>“</a:t>
            </a:r>
            <a:r>
              <a:rPr lang="en-US" sz="2000" dirty="0">
                <a:solidFill>
                  <a:srgbClr val="17375E"/>
                </a:solidFill>
                <a:latin typeface="Calibri" charset="0"/>
              </a:rPr>
              <a:t>We could save three billion dollars if we reduced hospitalizations for Congestive Heart Failure by 50%?</a:t>
            </a:r>
          </a:p>
          <a:p>
            <a:pPr marL="0" indent="0">
              <a:buNone/>
            </a:pPr>
            <a:endParaRPr lang="en-US" sz="2000" dirty="0"/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3467100" y="3771900"/>
            <a:ext cx="2438400" cy="8382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Hosting and HTML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672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Generated pages can be linked to from our SharePoint site, but not incorporated into them.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The company hosting our department site had trouble understanding what we needed to add, as they did not know what MONAHRQ generated.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600200"/>
            <a:ext cx="35052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a typeface="+mn-ea"/>
              </a:rPr>
              <a:t>They can also be converted to a SharePoint site, but that would be costly.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>
              <a:solidFill>
                <a:schemeClr val="accent1">
                  <a:lumMod val="50000"/>
                </a:schemeClr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a typeface="+mn-ea"/>
              </a:rPr>
              <a:t>The static IP address assigned to the pages where they are to be stored is very user un-friendly.  So, we are obtaining a .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ea typeface="+mn-ea"/>
              </a:rPr>
              <a:t>gov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ea typeface="+mn-ea"/>
              </a:rPr>
              <a:t> address through our DIS department that will redirect to the static IP address.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>
              <a:ea typeface="+mn-ea"/>
            </a:endParaRP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>
            <a:off x="4191000" y="2286000"/>
            <a:ext cx="990600" cy="3048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Hosting and HTML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Generated pages can be linked to from our SharePoint site, but not incorporated into them.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The company hosting our department site had trouble understanding what we needed to add, as they did not know what MONAHRQ generated.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257800" y="1600200"/>
            <a:ext cx="3429000" cy="45259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dirty="0">
                <a:solidFill>
                  <a:srgbClr val="254061"/>
                </a:solidFill>
                <a:latin typeface="Calibri" charset="0"/>
              </a:rPr>
              <a:t>After many emails, file transfers, phone calls, and sit downs we figured out how to describe what we need.</a:t>
            </a:r>
          </a:p>
          <a:p>
            <a:pPr marL="0" indent="0" eaLnBrk="1" hangingPunct="1">
              <a:buNone/>
            </a:pPr>
            <a:endParaRPr lang="en-US" sz="2000" dirty="0">
              <a:solidFill>
                <a:srgbClr val="254061"/>
              </a:solidFill>
              <a:latin typeface="Calibri" charset="0"/>
            </a:endParaRPr>
          </a:p>
          <a:p>
            <a:pPr marL="0" indent="0" eaLnBrk="1" hangingPunct="1">
              <a:buNone/>
            </a:pPr>
            <a:r>
              <a:rPr lang="ja-JP" altLang="en-US" sz="2000" dirty="0">
                <a:solidFill>
                  <a:srgbClr val="254061"/>
                </a:solidFill>
                <a:latin typeface="Calibri" charset="0"/>
              </a:rPr>
              <a:t>“</a:t>
            </a:r>
            <a:r>
              <a:rPr lang="en-US" sz="2000" dirty="0">
                <a:solidFill>
                  <a:srgbClr val="254061"/>
                </a:solidFill>
                <a:latin typeface="Calibri" charset="0"/>
              </a:rPr>
              <a:t>We need a link from our section of the ADH website to the homepage (index) where our generated pages are stored.  The web pages we generate are all relative.  We will need the .</a:t>
            </a:r>
            <a:r>
              <a:rPr lang="en-US" sz="2000" dirty="0" err="1">
                <a:solidFill>
                  <a:srgbClr val="254061"/>
                </a:solidFill>
                <a:latin typeface="Calibri" charset="0"/>
              </a:rPr>
              <a:t>gov</a:t>
            </a:r>
            <a:r>
              <a:rPr lang="en-US" sz="2000" dirty="0">
                <a:solidFill>
                  <a:srgbClr val="254061"/>
                </a:solidFill>
                <a:latin typeface="Calibri" charset="0"/>
              </a:rPr>
              <a:t> address to redirect to this address</a:t>
            </a:r>
            <a:r>
              <a:rPr lang="en-US" sz="2000" dirty="0" smtClean="0">
                <a:solidFill>
                  <a:srgbClr val="254061"/>
                </a:solidFill>
                <a:latin typeface="Calibri" charset="0"/>
              </a:rPr>
              <a:t>.</a:t>
            </a:r>
            <a:endParaRPr lang="en-US" sz="2000" dirty="0">
              <a:solidFill>
                <a:srgbClr val="254061"/>
              </a:solidFill>
              <a:latin typeface="Calibri" charset="0"/>
            </a:endParaRPr>
          </a:p>
        </p:txBody>
      </p:sp>
      <p:cxnSp>
        <p:nvCxnSpPr>
          <p:cNvPr id="5" name="Straight Arrow Connector 4"/>
          <p:cNvCxnSpPr>
            <a:cxnSpLocks noChangeShapeType="1"/>
          </p:cNvCxnSpPr>
          <p:nvPr/>
        </p:nvCxnSpPr>
        <p:spPr bwMode="auto">
          <a:xfrm rot="5400000" flipH="1" flipV="1">
            <a:off x="4191000" y="2971800"/>
            <a:ext cx="1143000" cy="8382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Hosting and HTML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8001000" cy="5257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Calibri" charset="0"/>
              </a:rPr>
              <a:t>HTML text changes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Calibri" charset="0"/>
              </a:rPr>
              <a:t>Some definitions, such as Cost Savings, need further clarification.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Calibri" charset="0"/>
              </a:rPr>
              <a:t>Add Disclaimers to certain pages, such as how this data does not include Arkansas patients that were treated in an out of state facility.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Calibri" charset="0"/>
              </a:rPr>
              <a:t>Apply the </a:t>
            </a:r>
            <a:r>
              <a:rPr lang="ja-JP" altLang="en-US">
                <a:latin typeface="Calibri" charset="0"/>
              </a:rPr>
              <a:t>“</a:t>
            </a:r>
            <a:r>
              <a:rPr lang="en-US">
                <a:latin typeface="Calibri" charset="0"/>
              </a:rPr>
              <a:t>Look and Feel</a:t>
            </a:r>
            <a:r>
              <a:rPr lang="ja-JP" altLang="en-US">
                <a:latin typeface="Calibri" charset="0"/>
              </a:rPr>
              <a:t>”</a:t>
            </a:r>
            <a:r>
              <a:rPr lang="en-US">
                <a:latin typeface="Calibri" charset="0"/>
              </a:rPr>
              <a:t> of the ADH site to the MONAHRQ pages; this cannot be easily done without the help of Web Design personnel.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Calibri" charset="0"/>
              </a:rPr>
              <a:t>We have been told that we can add visitor counters and a link for contacting us if there are questions, however we have not been informed how to go about adding these to the pages.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Home Page - Generated</a:t>
            </a:r>
          </a:p>
        </p:txBody>
      </p:sp>
      <p:pic>
        <p:nvPicPr>
          <p:cNvPr id="19459" name="Picture 5" descr="Arkansas Department of Health Home p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2" t="21333" r="19048" b="36761"/>
          <a:stretch>
            <a:fillRect/>
          </a:stretch>
        </p:blipFill>
        <p:spPr bwMode="auto">
          <a:xfrm>
            <a:off x="228600" y="2057400"/>
            <a:ext cx="86106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Home Page - Altered</a:t>
            </a:r>
          </a:p>
        </p:txBody>
      </p:sp>
      <p:pic>
        <p:nvPicPr>
          <p:cNvPr id="20483" name="Picture 4" descr="Arkansas Department of Health Home page alte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763000" cy="537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How the ADH uses MONAHRQ</a:t>
            </a:r>
          </a:p>
        </p:txBody>
      </p:sp>
      <p:sp>
        <p:nvSpPr>
          <p:cNvPr id="2052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648200"/>
          </a:xfrm>
        </p:spPr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MONAHRQ is used internally by our Hospital Discharge Data Section.</a:t>
            </a:r>
          </a:p>
          <a:p>
            <a:pPr eaLnBrk="1" hangingPunct="1"/>
            <a:r>
              <a:rPr lang="en-US">
                <a:latin typeface="Calibri" charset="0"/>
              </a:rPr>
              <a:t>Error check our data.</a:t>
            </a:r>
          </a:p>
          <a:p>
            <a:pPr eaLnBrk="1" hangingPunct="1"/>
            <a:r>
              <a:rPr lang="en-US">
                <a:latin typeface="Calibri" charset="0"/>
              </a:rPr>
              <a:t>Error check our mappings.</a:t>
            </a:r>
          </a:p>
          <a:p>
            <a:pPr eaLnBrk="1" hangingPunct="1"/>
            <a:r>
              <a:rPr lang="en-US">
                <a:latin typeface="Calibri" charset="0"/>
              </a:rPr>
              <a:t>Compare utilization statistics.</a:t>
            </a:r>
          </a:p>
        </p:txBody>
      </p:sp>
      <p:graphicFrame>
        <p:nvGraphicFramePr>
          <p:cNvPr id="2050" name="Object 5" descr="Data Load Summary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3978890"/>
              </p:ext>
            </p:extLst>
          </p:nvPr>
        </p:nvGraphicFramePr>
        <p:xfrm>
          <a:off x="4572000" y="1524000"/>
          <a:ext cx="4114800" cy="440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3" imgW="5930864" imgH="6337881" progId="Word.Document.8">
                  <p:embed/>
                </p:oleObj>
              </mc:Choice>
              <mc:Fallback>
                <p:oleObj name="Document" r:id="rId3" imgW="5930864" imgH="6337881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524000"/>
                        <a:ext cx="4114800" cy="440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1958735"/>
              </p:ext>
            </p:extLst>
          </p:nvPr>
        </p:nvGraphicFramePr>
        <p:xfrm>
          <a:off x="4572000" y="1524000"/>
          <a:ext cx="4114800" cy="440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Document" r:id="rId3" imgW="5930864" imgH="6337881" progId="Word.Document.8">
                  <p:embed/>
                </p:oleObj>
              </mc:Choice>
              <mc:Fallback>
                <p:oleObj name="Document" r:id="rId3" imgW="5930864" imgH="633788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524000"/>
                        <a:ext cx="4114800" cy="440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How the ADH uses MONAHRQ</a:t>
            </a:r>
          </a:p>
        </p:txBody>
      </p:sp>
      <p:sp>
        <p:nvSpPr>
          <p:cNvPr id="307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MONAHRQ is used internally by our Hospital Discharge Data Section.</a:t>
            </a:r>
          </a:p>
          <a:p>
            <a:pPr eaLnBrk="1" hangingPunct="1"/>
            <a:r>
              <a:rPr lang="en-US">
                <a:latin typeface="Calibri" charset="0"/>
              </a:rPr>
              <a:t>Error check our data.</a:t>
            </a:r>
          </a:p>
          <a:p>
            <a:pPr eaLnBrk="1" hangingPunct="1"/>
            <a:r>
              <a:rPr lang="en-US">
                <a:latin typeface="Calibri" charset="0"/>
              </a:rPr>
              <a:t>Error check our mappings.</a:t>
            </a:r>
          </a:p>
          <a:p>
            <a:pPr eaLnBrk="1" hangingPunct="1"/>
            <a:r>
              <a:rPr lang="en-US">
                <a:latin typeface="Calibri" charset="0"/>
              </a:rPr>
              <a:t>Compare utilization statistics.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286000"/>
          </a:xfrm>
          <a:solidFill>
            <a:schemeClr val="bg1"/>
          </a:solidFill>
          <a:ln>
            <a:solidFill>
              <a:srgbClr val="3366FF"/>
            </a:solidFill>
          </a:ln>
        </p:spPr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000" dirty="0"/>
              <a:t>Invalid values: diagnosis codes and procedure codes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000" dirty="0"/>
              <a:t>Incorrect line ups: Present on Admissions and Days to Procedure present without a ICD-9 code or missing when there was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3632200" y="2489200"/>
            <a:ext cx="1346200" cy="9906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8950324"/>
              </p:ext>
            </p:extLst>
          </p:nvPr>
        </p:nvGraphicFramePr>
        <p:xfrm>
          <a:off x="4572000" y="1524000"/>
          <a:ext cx="4114800" cy="440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Document" r:id="rId3" imgW="5930864" imgH="6337881" progId="Word.Document.8">
                  <p:embed/>
                </p:oleObj>
              </mc:Choice>
              <mc:Fallback>
                <p:oleObj name="Document" r:id="rId3" imgW="5930864" imgH="633788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524000"/>
                        <a:ext cx="4114800" cy="440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How the ADH uses MONAHRQ</a:t>
            </a:r>
          </a:p>
        </p:txBody>
      </p:sp>
      <p:sp>
        <p:nvSpPr>
          <p:cNvPr id="4100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MONAHRQ is used internally by our Hospital Discharge Data Section.</a:t>
            </a:r>
          </a:p>
          <a:p>
            <a:pPr eaLnBrk="1" hangingPunct="1"/>
            <a:r>
              <a:rPr lang="en-US">
                <a:latin typeface="Calibri" charset="0"/>
              </a:rPr>
              <a:t>Error check our data.</a:t>
            </a:r>
          </a:p>
          <a:p>
            <a:pPr eaLnBrk="1" hangingPunct="1"/>
            <a:r>
              <a:rPr lang="en-US">
                <a:latin typeface="Calibri" charset="0"/>
              </a:rPr>
              <a:t>Error check our mappings.</a:t>
            </a:r>
          </a:p>
          <a:p>
            <a:pPr eaLnBrk="1" hangingPunct="1"/>
            <a:r>
              <a:rPr lang="en-US">
                <a:latin typeface="Calibri" charset="0"/>
              </a:rPr>
              <a:t>Compare utilization statistics.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295400"/>
          </a:xfrm>
          <a:solidFill>
            <a:srgbClr val="FFFFFF"/>
          </a:solidFill>
          <a:ln>
            <a:solidFill>
              <a:srgbClr val="3366FF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Invalid mappings: race/ethnicity, days to procedure, source of payment, patient disposition, source and type of admission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V="1">
            <a:off x="3048000" y="2809875"/>
            <a:ext cx="1752600" cy="1533525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514024"/>
              </p:ext>
            </p:extLst>
          </p:nvPr>
        </p:nvGraphicFramePr>
        <p:xfrm>
          <a:off x="4572000" y="1524000"/>
          <a:ext cx="4114800" cy="440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Document" r:id="rId3" imgW="5930864" imgH="6337881" progId="Word.Document.8">
                  <p:embed/>
                </p:oleObj>
              </mc:Choice>
              <mc:Fallback>
                <p:oleObj name="Document" r:id="rId3" imgW="5930864" imgH="6337881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524000"/>
                        <a:ext cx="4114800" cy="4400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How the ADH uses MONAHRQ</a:t>
            </a:r>
          </a:p>
        </p:txBody>
      </p:sp>
      <p:sp>
        <p:nvSpPr>
          <p:cNvPr id="5124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MONAHRQ is used internally by our Hospital Discharge Data Section.</a:t>
            </a:r>
          </a:p>
          <a:p>
            <a:pPr eaLnBrk="1" hangingPunct="1"/>
            <a:r>
              <a:rPr lang="en-US">
                <a:latin typeface="Calibri" charset="0"/>
              </a:rPr>
              <a:t>Error check our data.</a:t>
            </a:r>
          </a:p>
          <a:p>
            <a:pPr eaLnBrk="1" hangingPunct="1"/>
            <a:r>
              <a:rPr lang="en-US">
                <a:latin typeface="Calibri" charset="0"/>
              </a:rPr>
              <a:t>Error check our mappings.</a:t>
            </a:r>
          </a:p>
          <a:p>
            <a:pPr eaLnBrk="1" hangingPunct="1"/>
            <a:r>
              <a:rPr lang="en-US">
                <a:latin typeface="Calibri" charset="0"/>
              </a:rPr>
              <a:t>Compare utilization statistics.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4038600" cy="2362200"/>
          </a:xfrm>
          <a:solidFill>
            <a:srgbClr val="FFFFFF"/>
          </a:solidFill>
          <a:ln>
            <a:solidFill>
              <a:srgbClr val="3366FF"/>
            </a:solidFill>
          </a:ln>
        </p:spPr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000" dirty="0"/>
              <a:t>Discharges, Length of Stay, Charges, Cost, and means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000" dirty="0"/>
              <a:t>By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 dirty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000" dirty="0"/>
              <a:t>Status, Patient demographics, Hospital </a:t>
            </a:r>
            <a:r>
              <a:rPr lang="en-US" sz="2000" dirty="0" smtClean="0"/>
              <a:t>demographics</a:t>
            </a:r>
            <a:endParaRPr lang="en-US" sz="2000" dirty="0"/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rot="5400000" flipH="1" flipV="1">
            <a:off x="3556000" y="4089400"/>
            <a:ext cx="1346200" cy="9906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Introduction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Hospital Discharge Data Section, Arkansas Department of Health</a:t>
            </a:r>
          </a:p>
          <a:p>
            <a:pPr eaLnBrk="1" hangingPunct="1"/>
            <a:r>
              <a:rPr lang="en-US" dirty="0">
                <a:latin typeface="Calibri" charset="0"/>
              </a:rPr>
              <a:t>Collecting inpatient discharge data since 1997 </a:t>
            </a:r>
          </a:p>
          <a:p>
            <a:pPr eaLnBrk="1" hangingPunct="1"/>
            <a:r>
              <a:rPr lang="en-US" dirty="0">
                <a:latin typeface="Calibri" charset="0"/>
              </a:rPr>
              <a:t>Includes many additional fields; refined over time to improve data quality and annual report.   </a:t>
            </a:r>
          </a:p>
          <a:p>
            <a:pPr eaLnBrk="1" hangingPunct="1"/>
            <a:r>
              <a:rPr lang="en-US" dirty="0">
                <a:latin typeface="Calibri" charset="0"/>
              </a:rPr>
              <a:t>In the past, had </a:t>
            </a:r>
            <a:r>
              <a:rPr lang="ja-JP" altLang="en-US" dirty="0">
                <a:latin typeface="Calibri" charset="0"/>
              </a:rPr>
              <a:t>“</a:t>
            </a:r>
            <a:r>
              <a:rPr lang="en-US" dirty="0">
                <a:latin typeface="Calibri" charset="0"/>
              </a:rPr>
              <a:t>Request for Information</a:t>
            </a:r>
            <a:r>
              <a:rPr lang="ja-JP" altLang="en-US" dirty="0">
                <a:latin typeface="Calibri" charset="0"/>
              </a:rPr>
              <a:t>”</a:t>
            </a:r>
            <a:r>
              <a:rPr lang="en-US" dirty="0">
                <a:latin typeface="Calibri" charset="0"/>
              </a:rPr>
              <a:t> form when specific or aggregate data was needed  </a:t>
            </a:r>
          </a:p>
          <a:p>
            <a:pPr eaLnBrk="1" hangingPunct="1"/>
            <a:r>
              <a:rPr lang="en-US" dirty="0">
                <a:latin typeface="Calibri" charset="0"/>
              </a:rPr>
              <a:t>Today, take the next step to make our county and area level aggregate data publicly available  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How the ADH uses MONAHRQ</a:t>
            </a:r>
          </a:p>
        </p:txBody>
      </p:sp>
      <p:sp>
        <p:nvSpPr>
          <p:cNvPr id="21507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438400"/>
          </a:xfrm>
        </p:spPr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A section of MONAHRQ has been approved to be used publicly within an online published document.</a:t>
            </a:r>
          </a:p>
          <a:p>
            <a:pPr eaLnBrk="1" hangingPunct="1"/>
            <a:endParaRPr lang="en-US">
              <a:latin typeface="Calibri" charset="0"/>
            </a:endParaRPr>
          </a:p>
        </p:txBody>
      </p:sp>
      <p:sp>
        <p:nvSpPr>
          <p:cNvPr id="21508" name="Content Placeholder 5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2590800"/>
          </a:xfrm>
        </p:spPr>
        <p:txBody>
          <a:bodyPr/>
          <a:lstStyle/>
          <a:p>
            <a:pPr eaLnBrk="1" hangingPunct="1"/>
            <a:r>
              <a:rPr lang="en-US" sz="2400">
                <a:latin typeface="Calibri" charset="0"/>
              </a:rPr>
              <a:t>Produce the PQI section of our Annual Report.</a:t>
            </a:r>
          </a:p>
          <a:p>
            <a:pPr eaLnBrk="1" hangingPunct="1"/>
            <a:endParaRPr lang="en-US" sz="2400">
              <a:latin typeface="Calibri" charset="0"/>
            </a:endParaRPr>
          </a:p>
          <a:p>
            <a:pPr eaLnBrk="1" hangingPunct="1"/>
            <a:r>
              <a:rPr lang="en-US" sz="2400">
                <a:latin typeface="Calibri" charset="0"/>
              </a:rPr>
              <a:t>This information is now online and available for everyone to view!</a:t>
            </a:r>
          </a:p>
        </p:txBody>
      </p:sp>
      <p:sp>
        <p:nvSpPr>
          <p:cNvPr id="21509" name="TextBox 7"/>
          <p:cNvSpPr txBox="1">
            <a:spLocks noChangeArrowheads="1"/>
          </p:cNvSpPr>
          <p:nvPr/>
        </p:nvSpPr>
        <p:spPr bwMode="auto">
          <a:xfrm>
            <a:off x="2743200" y="5105400"/>
            <a:ext cx="3886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400">
                <a:latin typeface="Calibri" charset="0"/>
                <a:hlinkClick r:id="rId2"/>
              </a:rPr>
              <a:t>Hospital Discharge Page</a:t>
            </a:r>
            <a:endParaRPr lang="en-US" sz="2400">
              <a:latin typeface="Calibri" charset="0"/>
            </a:endParaRPr>
          </a:p>
          <a:p>
            <a:pPr algn="ctr" eaLnBrk="1" hangingPunct="1"/>
            <a:endParaRPr lang="en-US" sz="2400">
              <a:latin typeface="Calibri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Help with setting up MONAHRQ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Email </a:t>
            </a:r>
            <a:r>
              <a:rPr lang="en-US" dirty="0" smtClean="0">
                <a:ea typeface="+mn-ea"/>
                <a:hlinkClick r:id="rId2"/>
              </a:rPr>
              <a:t>monahrq@ahrq.gov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AHRQ Quality Indicators Web Site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u="sng" dirty="0" smtClean="0">
                <a:ea typeface="+mn-ea"/>
                <a:hlinkClick r:id="rId3"/>
              </a:rPr>
              <a:t>http://www.qualityindicators.ahrq.gov/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HCUP Data Elements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u="sng" dirty="0" smtClean="0">
                <a:ea typeface="+mn-ea"/>
                <a:hlinkClick r:id="rId4"/>
              </a:rPr>
              <a:t>http://www.hcup-us.ahrq.gov/db/state/siddist/siddist_ddeavailbyyear.jsp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Public Reporting</a:t>
            </a:r>
          </a:p>
        </p:txBody>
      </p:sp>
      <p:sp>
        <p:nvSpPr>
          <p:cNvPr id="2355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Challenges</a:t>
            </a:r>
          </a:p>
        </p:txBody>
      </p:sp>
      <p:sp>
        <p:nvSpPr>
          <p:cNvPr id="7172" name="Content Placeholder 5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43021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Collecting hospital data</a:t>
            </a:r>
            <a:br>
              <a:rPr lang="en-US" dirty="0" smtClean="0">
                <a:ea typeface="+mn-ea"/>
              </a:rPr>
            </a:b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Getting accurate data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600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Border counties have a high population % going to out of state hospital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Protecting patient information, particularly in low population counties</a:t>
            </a:r>
          </a:p>
        </p:txBody>
      </p:sp>
      <p:sp>
        <p:nvSpPr>
          <p:cNvPr id="2355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Solutions</a:t>
            </a:r>
          </a:p>
        </p:txBody>
      </p:sp>
      <p:sp>
        <p:nvSpPr>
          <p:cNvPr id="7174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3021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Calibri" charset="0"/>
              </a:rPr>
              <a:t>Law requires hospitals to report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Calibri" charset="0"/>
              </a:rPr>
              <a:t>Get corrections on records from hospitals until less than 1% error by our checks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Calibri" charset="0"/>
              </a:rPr>
              <a:t>Requesting out of state hospital data and using the Exchange</a:t>
            </a:r>
          </a:p>
          <a:p>
            <a:pPr eaLnBrk="1" hangingPunct="1">
              <a:lnSpc>
                <a:spcPct val="90000"/>
              </a:lnSpc>
            </a:pPr>
            <a:r>
              <a:rPr lang="en-US">
                <a:latin typeface="Calibri" charset="0"/>
              </a:rPr>
              <a:t>Make sure all counties reported on have a high enough denominator – currently done by hand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Public Reporting</a:t>
            </a:r>
          </a:p>
        </p:txBody>
      </p:sp>
      <p:sp>
        <p:nvSpPr>
          <p:cNvPr id="24579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Challenges</a:t>
            </a:r>
          </a:p>
        </p:txBody>
      </p:sp>
      <p:sp>
        <p:nvSpPr>
          <p:cNvPr id="24580" name="Content Placeholder 5"/>
          <p:cNvSpPr>
            <a:spLocks noGrp="1"/>
          </p:cNvSpPr>
          <p:nvPr>
            <p:ph sz="half" idx="2"/>
          </p:nvPr>
        </p:nvSpPr>
        <p:spPr>
          <a:xfrm>
            <a:off x="304800" y="2174875"/>
            <a:ext cx="4343400" cy="4378325"/>
          </a:xfrm>
        </p:spPr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Law does not allow to publish hospital level or identifying information</a:t>
            </a:r>
          </a:p>
          <a:p>
            <a:pPr eaLnBrk="1" hangingPunct="1"/>
            <a:endParaRPr lang="en-US">
              <a:latin typeface="Calibri" charset="0"/>
            </a:endParaRPr>
          </a:p>
          <a:p>
            <a:pPr eaLnBrk="1" hangingPunct="1"/>
            <a:endParaRPr lang="en-US">
              <a:latin typeface="Calibri" charset="0"/>
            </a:endParaRPr>
          </a:p>
          <a:p>
            <a:pPr eaLnBrk="1" hangingPunct="1"/>
            <a:r>
              <a:rPr lang="en-US">
                <a:latin typeface="Calibri" charset="0"/>
              </a:rPr>
              <a:t>Numerous (75) counties, the majority with a small population, cause many of the county rates to be suppressed.</a:t>
            </a:r>
          </a:p>
        </p:txBody>
      </p:sp>
      <p:sp>
        <p:nvSpPr>
          <p:cNvPr id="24581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Solutions</a:t>
            </a:r>
          </a:p>
        </p:txBody>
      </p:sp>
      <p:sp>
        <p:nvSpPr>
          <p:cNvPr id="2055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6872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Do not publish the hospital utilization and rates sections of the website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Group hospitals up into a peer group and report on the group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Considered rolling our counties up into larger reporting regions in future, but we are keeping it at the county level for now.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Impact of MONAHRQ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124200"/>
          </a:xfrm>
        </p:spPr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Internal exposure to MONAHRQ within the Health Statistics Branch has generated a lot of interest in both the software and reporting elements.	</a:t>
            </a:r>
          </a:p>
        </p:txBody>
      </p:sp>
      <p:sp>
        <p:nvSpPr>
          <p:cNvPr id="2560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2209800"/>
            <a:ext cx="4038600" cy="2209800"/>
          </a:xfrm>
        </p:spPr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Hospital Discharge Data Section</a:t>
            </a:r>
          </a:p>
          <a:p>
            <a:pPr eaLnBrk="1" hangingPunct="1"/>
            <a:r>
              <a:rPr lang="en-US">
                <a:latin typeface="Calibri" charset="0"/>
              </a:rPr>
              <a:t>Other Departments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Impact of MONAHRQ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124200"/>
          </a:xfrm>
        </p:spPr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Internal exposure to MONAHRQ within the Health Statistics Branch has generated a lot of interest in both the software and reporting elements.	</a:t>
            </a:r>
          </a:p>
        </p:txBody>
      </p:sp>
      <p:sp>
        <p:nvSpPr>
          <p:cNvPr id="4100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2057400"/>
            <a:ext cx="4038600" cy="3429000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Hospital Discharge Data Section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tx2">
                  <a:lumMod val="75000"/>
                </a:schemeClr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a typeface="+mn-ea"/>
              </a:rPr>
              <a:t>Will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a typeface="+mn-ea"/>
              </a:rPr>
              <a:t>ease reporting to and on hospitals, including some requests for information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a typeface="+mn-ea"/>
              </a:rPr>
              <a:t>Paved way for adding estimated costs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ea typeface="+mn-ea"/>
              </a:rPr>
              <a:t>Added reliable Quality Indicators by county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Impact of MONAHRQ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124200"/>
          </a:xfrm>
        </p:spPr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Internal exposure to MONAHRQ within the Health Statistics Branch has generated a lot of interest in both the software and reporting elements.	</a:t>
            </a:r>
          </a:p>
        </p:txBody>
      </p:sp>
      <p:sp>
        <p:nvSpPr>
          <p:cNvPr id="4100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2209800"/>
            <a:ext cx="4038600" cy="35814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None/>
            </a:pPr>
            <a:r>
              <a:rPr lang="en-US" sz="2400" b="1" dirty="0">
                <a:solidFill>
                  <a:schemeClr val="tx2">
                    <a:lumMod val="75000"/>
                  </a:schemeClr>
                </a:solidFill>
              </a:rPr>
              <a:t>Other Departments / Reporting</a:t>
            </a:r>
          </a:p>
          <a:p>
            <a:pPr eaLnBrk="1" hangingPunct="1"/>
            <a:endParaRPr lang="en-US" sz="2400" dirty="0" smtClean="0">
              <a:solidFill>
                <a:srgbClr val="17375E"/>
              </a:solidFill>
              <a:latin typeface="Calibri" charset="0"/>
            </a:endParaRPr>
          </a:p>
          <a:p>
            <a:pPr eaLnBrk="1" hangingPunct="1"/>
            <a:r>
              <a:rPr lang="en-US" sz="2400" dirty="0" smtClean="0">
                <a:solidFill>
                  <a:srgbClr val="17375E"/>
                </a:solidFill>
                <a:latin typeface="Calibri" charset="0"/>
              </a:rPr>
              <a:t>Critical </a:t>
            </a:r>
            <a:r>
              <a:rPr lang="en-US" sz="2400" dirty="0">
                <a:solidFill>
                  <a:srgbClr val="17375E"/>
                </a:solidFill>
                <a:latin typeface="Calibri" charset="0"/>
              </a:rPr>
              <a:t>Access Hospitals (special reporting)</a:t>
            </a:r>
          </a:p>
          <a:p>
            <a:pPr eaLnBrk="1" hangingPunct="1"/>
            <a:r>
              <a:rPr lang="en-US" sz="2400" dirty="0">
                <a:solidFill>
                  <a:srgbClr val="17375E"/>
                </a:solidFill>
                <a:latin typeface="Calibri" charset="0"/>
              </a:rPr>
              <a:t>Emergency Department Data (hope to start collecting in 2012)</a:t>
            </a:r>
          </a:p>
          <a:p>
            <a:pPr eaLnBrk="1" hangingPunct="1"/>
            <a:r>
              <a:rPr lang="en-US" sz="2400" dirty="0">
                <a:solidFill>
                  <a:srgbClr val="17375E"/>
                </a:solidFill>
                <a:latin typeface="Calibri" charset="0"/>
              </a:rPr>
              <a:t>Epidemiology (like to see a future version with Injury Indicators – CDC)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Future of MONAHRQ use in AR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We hope to have our first hospital inpatient public reporting site go live as early as October this year.  Technical issues could push this launch back to November.</a:t>
            </a:r>
          </a:p>
          <a:p>
            <a:pPr eaLnBrk="1" hangingPunct="1"/>
            <a:r>
              <a:rPr lang="en-US">
                <a:latin typeface="Calibri" charset="0"/>
              </a:rPr>
              <a:t>We plan on speaking with our Hospital Association about options for making the Utilization and Quality Ratings available to the hospitals.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Questions?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>
                <a:latin typeface="Calibri" charset="0"/>
              </a:rPr>
              <a:t>If you have any additional questions you can contact me at:</a:t>
            </a:r>
          </a:p>
          <a:p>
            <a:pPr eaLnBrk="1" hangingPunct="1">
              <a:buFont typeface="Arial" charset="0"/>
              <a:buNone/>
            </a:pPr>
            <a:endParaRPr lang="en-US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r>
              <a:rPr lang="en-US">
                <a:latin typeface="Calibri" charset="0"/>
                <a:hlinkClick r:id="rId2"/>
              </a:rPr>
              <a:t>Connie.Ardwin@arkansas.gov</a:t>
            </a:r>
            <a:endParaRPr lang="en-US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r>
              <a:rPr lang="en-US">
                <a:latin typeface="Calibri" charset="0"/>
              </a:rPr>
              <a:t>Phone # 501-280-4064</a:t>
            </a:r>
          </a:p>
          <a:p>
            <a:pPr eaLnBrk="1" hangingPunct="1">
              <a:buFont typeface="Arial" charset="0"/>
              <a:buNone/>
            </a:pPr>
            <a:endParaRPr lang="en-US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r>
              <a:rPr lang="en-US">
                <a:latin typeface="Calibri" charset="0"/>
              </a:rPr>
              <a:t>Thank you.</a:t>
            </a:r>
          </a:p>
          <a:p>
            <a:pPr eaLnBrk="1" hangingPunct="1">
              <a:buFont typeface="Arial" charset="0"/>
              <a:buNone/>
            </a:pPr>
            <a:endParaRPr lang="en-US">
              <a:latin typeface="Calibri" charset="0"/>
            </a:endParaRPr>
          </a:p>
          <a:p>
            <a:pPr eaLnBrk="1" hangingPunct="1">
              <a:buFont typeface="Arial" charset="0"/>
              <a:buNone/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Who will use the site?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Hospital Discharge Data Section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Arkansas Hospital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Public Health Employee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Local Community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Future Inpatient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Researcher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>
              <a:ea typeface="+mn-ea"/>
            </a:endParaRPr>
          </a:p>
        </p:txBody>
      </p:sp>
      <p:sp>
        <p:nvSpPr>
          <p:cNvPr id="4" name="Right Brace 3"/>
          <p:cNvSpPr>
            <a:spLocks/>
          </p:cNvSpPr>
          <p:nvPr/>
        </p:nvSpPr>
        <p:spPr bwMode="auto">
          <a:xfrm>
            <a:off x="6477000" y="1600200"/>
            <a:ext cx="533400" cy="5334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>
            <a:solidFill>
              <a:srgbClr val="4A7EBB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atin typeface="+mn-lt"/>
              <a:ea typeface="+mn-ea"/>
            </a:endParaRPr>
          </a:p>
        </p:txBody>
      </p:sp>
      <p:sp>
        <p:nvSpPr>
          <p:cNvPr id="5" name="Right Brace 4"/>
          <p:cNvSpPr>
            <a:spLocks/>
          </p:cNvSpPr>
          <p:nvPr/>
        </p:nvSpPr>
        <p:spPr bwMode="auto">
          <a:xfrm>
            <a:off x="6477000" y="2590800"/>
            <a:ext cx="457200" cy="533400"/>
          </a:xfrm>
          <a:prstGeom prst="rightBrace">
            <a:avLst>
              <a:gd name="adj1" fmla="val 8334"/>
              <a:gd name="adj2" fmla="val 50000"/>
            </a:avLst>
          </a:prstGeom>
          <a:noFill/>
          <a:ln w="9525">
            <a:solidFill>
              <a:srgbClr val="4A7EBB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atin typeface="+mn-lt"/>
              <a:ea typeface="+mn-ea"/>
            </a:endParaRPr>
          </a:p>
        </p:txBody>
      </p:sp>
      <p:sp>
        <p:nvSpPr>
          <p:cNvPr id="7" name="Right Brace 6"/>
          <p:cNvSpPr>
            <a:spLocks/>
          </p:cNvSpPr>
          <p:nvPr/>
        </p:nvSpPr>
        <p:spPr bwMode="auto">
          <a:xfrm>
            <a:off x="6477000" y="3733800"/>
            <a:ext cx="533400" cy="2362200"/>
          </a:xfrm>
          <a:prstGeom prst="rightBrace">
            <a:avLst>
              <a:gd name="adj1" fmla="val 8324"/>
              <a:gd name="adj2" fmla="val 50000"/>
            </a:avLst>
          </a:prstGeom>
          <a:noFill/>
          <a:ln w="9525">
            <a:solidFill>
              <a:srgbClr val="4A7EBB"/>
            </a:solidFill>
            <a:round/>
            <a:headEnd/>
            <a:tailEnd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latin typeface="+mn-lt"/>
              <a:ea typeface="+mn-ea"/>
            </a:endParaRPr>
          </a:p>
        </p:txBody>
      </p:sp>
      <p:sp>
        <p:nvSpPr>
          <p:cNvPr id="9223" name="TextBox 8"/>
          <p:cNvSpPr txBox="1">
            <a:spLocks noChangeArrowheads="1"/>
          </p:cNvSpPr>
          <p:nvPr/>
        </p:nvSpPr>
        <p:spPr bwMode="auto">
          <a:xfrm>
            <a:off x="7162800" y="17526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alibri" charset="0"/>
              </a:rPr>
              <a:t>In house</a:t>
            </a:r>
          </a:p>
        </p:txBody>
      </p:sp>
      <p:sp>
        <p:nvSpPr>
          <p:cNvPr id="9224" name="TextBox 10"/>
          <p:cNvSpPr txBox="1">
            <a:spLocks noChangeArrowheads="1"/>
          </p:cNvSpPr>
          <p:nvPr/>
        </p:nvSpPr>
        <p:spPr bwMode="auto">
          <a:xfrm>
            <a:off x="7086600" y="2667000"/>
            <a:ext cx="1447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alibri" charset="0"/>
              </a:rPr>
              <a:t>Contributors</a:t>
            </a:r>
          </a:p>
        </p:txBody>
      </p:sp>
      <p:sp>
        <p:nvSpPr>
          <p:cNvPr id="9225" name="TextBox 12"/>
          <p:cNvSpPr txBox="1">
            <a:spLocks noChangeArrowheads="1"/>
          </p:cNvSpPr>
          <p:nvPr/>
        </p:nvSpPr>
        <p:spPr bwMode="auto">
          <a:xfrm>
            <a:off x="7239000" y="4495800"/>
            <a:ext cx="1600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latin typeface="Calibri" charset="0"/>
              </a:rPr>
              <a:t>Service users</a:t>
            </a:r>
          </a:p>
          <a:p>
            <a:pPr eaLnBrk="1" hangingPunct="1"/>
            <a:r>
              <a:rPr lang="en-US">
                <a:latin typeface="Calibri" charset="0"/>
              </a:rPr>
              <a:t>and analysts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What makes Arkansas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029200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Arkansas has 75 counties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41 of these are serviced by a single hospital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20 do not have access to a hospital within county borders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Arkansas has 108 hospitals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52 of these are Acute Care and 29 are CAH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Arkansas State law and policy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Centralized Health Department tasked with data collection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Requires that hospital and provider level information not be disclosed publicly without hospital consent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Requires that our Data Submittal Guide (rules for formatting and sending data) go through legislative process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Currently only collect inpatient data, however we have begun the legislative process for collecting ED data starting in 2012.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How has AR been reporting?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Publicly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Annual Report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  <a:hlinkClick r:id="rId2"/>
              </a:rPr>
              <a:t>http://www.healthy.arkansas.gov/programsServices/healthStatistics/Documents/HospitalDischarge/2009HospitalDischargeAnnualReport.pdf</a:t>
            </a:r>
            <a:endParaRPr lang="en-US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</a:rPr>
              <a:t>Privately / In House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Requests for Information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Detailed summary of hospital utilization provided for each hospital upon request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ea typeface="+mn-ea"/>
              </a:rPr>
              <a:t>Datasets or aggregate data summaries for researchers and other State departments</a:t>
            </a: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How will we use MONAHRQ?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>
                <a:latin typeface="Calibri" charset="0"/>
              </a:rPr>
              <a:t>Internally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Calibri" charset="0"/>
              </a:rPr>
              <a:t>To check our analyses done by SAS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Calibri" charset="0"/>
              </a:rPr>
              <a:t>To provide hospitals information on their facility</a:t>
            </a:r>
          </a:p>
          <a:p>
            <a:pPr eaLnBrk="1" hangingPunct="1">
              <a:lnSpc>
                <a:spcPct val="90000"/>
              </a:lnSpc>
            </a:pPr>
            <a:r>
              <a:rPr lang="en-US" sz="3000">
                <a:latin typeface="Calibri" charset="0"/>
              </a:rPr>
              <a:t>Publicly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Calibri" charset="0"/>
              </a:rPr>
              <a:t>To report county level rates and quality measures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Calibri" charset="0"/>
              </a:rPr>
              <a:t>To enhance our Annual Report</a:t>
            </a:r>
          </a:p>
          <a:p>
            <a:pPr eaLnBrk="1" hangingPunct="1">
              <a:lnSpc>
                <a:spcPct val="90000"/>
              </a:lnSpc>
            </a:pPr>
            <a:r>
              <a:rPr lang="en-US" sz="3000">
                <a:latin typeface="Calibri" charset="0"/>
              </a:rPr>
              <a:t>Password Protected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600">
                <a:latin typeface="Calibri" charset="0"/>
              </a:rPr>
              <a:t>We had originally considered asking hospitals if they would like their data to be included in a masked </a:t>
            </a:r>
            <a:r>
              <a:rPr lang="ja-JP" altLang="en-US" sz="2600">
                <a:latin typeface="Calibri" charset="0"/>
              </a:rPr>
              <a:t>‘</a:t>
            </a:r>
            <a:r>
              <a:rPr lang="en-US" sz="2600">
                <a:latin typeface="Calibri" charset="0"/>
              </a:rPr>
              <a:t>hospital level, utilization</a:t>
            </a:r>
            <a:r>
              <a:rPr lang="ja-JP" altLang="en-US" sz="2600">
                <a:latin typeface="Calibri" charset="0"/>
              </a:rPr>
              <a:t>’</a:t>
            </a:r>
            <a:r>
              <a:rPr lang="en-US" sz="2600">
                <a:latin typeface="Calibri" charset="0"/>
              </a:rPr>
              <a:t> website.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</a:rPr>
              <a:t>How did AR implement MONAHRQ?</a:t>
            </a:r>
            <a:endParaRPr lang="en-US" dirty="0">
              <a:ea typeface="+mj-ea"/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Had to have staff available</a:t>
            </a:r>
          </a:p>
          <a:p>
            <a:pPr lvl="1" eaLnBrk="1" hangingPunct="1"/>
            <a:r>
              <a:rPr lang="en-US">
                <a:latin typeface="Calibri" charset="0"/>
              </a:rPr>
              <a:t>Look at the uses of MONAHRQ and which aspects would benefit us.</a:t>
            </a:r>
          </a:p>
          <a:p>
            <a:pPr lvl="1" eaLnBrk="1" hangingPunct="1"/>
            <a:r>
              <a:rPr lang="en-US">
                <a:latin typeface="Calibri" charset="0"/>
              </a:rPr>
              <a:t>Learn how to use MONAHRQ</a:t>
            </a:r>
          </a:p>
          <a:p>
            <a:pPr eaLnBrk="1" hangingPunct="1"/>
            <a:r>
              <a:rPr lang="en-US">
                <a:latin typeface="Calibri" charset="0"/>
              </a:rPr>
              <a:t>Had to have the right political climate</a:t>
            </a:r>
          </a:p>
          <a:p>
            <a:pPr lvl="1" eaLnBrk="1" hangingPunct="1"/>
            <a:r>
              <a:rPr lang="en-US">
                <a:latin typeface="Calibri" charset="0"/>
              </a:rPr>
              <a:t>Public reporting is a hot topic</a:t>
            </a:r>
          </a:p>
          <a:p>
            <a:pPr lvl="1" eaLnBrk="1" hangingPunct="1"/>
            <a:r>
              <a:rPr lang="en-US">
                <a:latin typeface="Calibri" charset="0"/>
              </a:rPr>
              <a:t>Work with our Hospital Association to get word out about our publications (Annual Report)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Software and IT Issues</a:t>
            </a:r>
          </a:p>
        </p:txBody>
      </p:sp>
      <p:sp>
        <p:nvSpPr>
          <p:cNvPr id="1028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Software is extremely easy to set up and use.</a:t>
            </a:r>
          </a:p>
          <a:p>
            <a:pPr eaLnBrk="1" hangingPunct="1"/>
            <a:r>
              <a:rPr lang="en-US">
                <a:latin typeface="Calibri" charset="0"/>
              </a:rPr>
              <a:t>AR data required lots of prep work.</a:t>
            </a:r>
          </a:p>
          <a:p>
            <a:pPr lvl="1" eaLnBrk="1" hangingPunct="1"/>
            <a:r>
              <a:rPr lang="en-US">
                <a:latin typeface="Calibri" charset="0"/>
              </a:rPr>
              <a:t>Mapping the dataset</a:t>
            </a:r>
          </a:p>
          <a:p>
            <a:pPr lvl="1" eaLnBrk="1" hangingPunct="1"/>
            <a:r>
              <a:rPr lang="en-US">
                <a:latin typeface="Calibri" charset="0"/>
              </a:rPr>
              <a:t>Easier to work qualifying logic before loading than after</a:t>
            </a:r>
          </a:p>
          <a:p>
            <a:pPr lvl="1" eaLnBrk="1" hangingPunct="1"/>
            <a:r>
              <a:rPr lang="en-US">
                <a:latin typeface="Calibri" charset="0"/>
              </a:rPr>
              <a:t>Double and triple check the #s</a:t>
            </a:r>
          </a:p>
          <a:p>
            <a:pPr lvl="1" eaLnBrk="1" hangingPunct="1"/>
            <a:endParaRPr lang="en-US"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6019800" y="2895600"/>
            <a:ext cx="2667000" cy="323056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Mapping File was made using the HCUP resources for mapping.</a:t>
            </a:r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6096000" y="1828800"/>
          <a:ext cx="12192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" showAsIcon="1" r:id="rId3" imgW="914400" imgH="771480" progId="Word.Document.8">
                  <p:embed/>
                </p:oleObj>
              </mc:Choice>
              <mc:Fallback>
                <p:oleObj name="Document" showAsIcon="1" r:id="rId3" imgW="914400" imgH="771480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828800"/>
                        <a:ext cx="1219200" cy="106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6096000" y="2362200"/>
            <a:ext cx="1219200" cy="381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2"/>
                </a:solidFill>
              </a:rPr>
              <a:t>SAS to MQ map.doc</a:t>
            </a:r>
          </a:p>
        </p:txBody>
      </p:sp>
      <p:cxnSp>
        <p:nvCxnSpPr>
          <p:cNvPr id="15" name="Straight Arrow Connector 14"/>
          <p:cNvCxnSpPr>
            <a:cxnSpLocks noChangeShapeType="1"/>
          </p:cNvCxnSpPr>
          <p:nvPr/>
        </p:nvCxnSpPr>
        <p:spPr bwMode="auto">
          <a:xfrm flipV="1">
            <a:off x="3886200" y="2286000"/>
            <a:ext cx="2209800" cy="14478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Software and IT Issues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alibri" charset="0"/>
              </a:rPr>
              <a:t>Software is extremely easy to set up and use.</a:t>
            </a:r>
          </a:p>
          <a:p>
            <a:pPr eaLnBrk="1" hangingPunct="1"/>
            <a:r>
              <a:rPr lang="en-US">
                <a:latin typeface="Calibri" charset="0"/>
              </a:rPr>
              <a:t>Data requires lots of prep work.</a:t>
            </a:r>
          </a:p>
          <a:p>
            <a:pPr lvl="1" eaLnBrk="1" hangingPunct="1"/>
            <a:r>
              <a:rPr lang="en-US">
                <a:latin typeface="Calibri" charset="0"/>
              </a:rPr>
              <a:t>Mapping the dataset</a:t>
            </a:r>
          </a:p>
          <a:p>
            <a:pPr lvl="1" eaLnBrk="1" hangingPunct="1"/>
            <a:r>
              <a:rPr lang="en-US">
                <a:latin typeface="Calibri" charset="0"/>
              </a:rPr>
              <a:t>Easier to work qualifying logic before loading than after</a:t>
            </a:r>
          </a:p>
          <a:p>
            <a:pPr lvl="1" eaLnBrk="1" hangingPunct="1"/>
            <a:r>
              <a:rPr lang="en-US">
                <a:latin typeface="Calibri" charset="0"/>
              </a:rPr>
              <a:t>Double and triple check the #s</a:t>
            </a:r>
          </a:p>
          <a:p>
            <a:pPr lvl="1" eaLnBrk="1" hangingPunct="1"/>
            <a:endParaRPr lang="en-US">
              <a:latin typeface="Calibri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276600" cy="4525963"/>
          </a:xfrm>
        </p:spPr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Our data is collected as a flat file from the hospitals, then all hospitals are combined into a Master dataset for the year and stored as a SAS dataset.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We use a SAS program to roll up / map the data elements, drop unnecessary elements, and use the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MONAHRQ logic to delete non-qualifying records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8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4252119" y="3413919"/>
            <a:ext cx="1020762" cy="8382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12133</TotalTime>
  <Words>1650</Words>
  <Application>Microsoft Macintosh PowerPoint</Application>
  <PresentationFormat>On-screen Show (4:3)</PresentationFormat>
  <Paragraphs>200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Office Theme</vt:lpstr>
      <vt:lpstr>Document</vt:lpstr>
      <vt:lpstr>Microsoft Word 97 - 2004 Document</vt:lpstr>
      <vt:lpstr>Arkansas Department of Health and MONAHRQ</vt:lpstr>
      <vt:lpstr>Introduction</vt:lpstr>
      <vt:lpstr>Who will use the site?</vt:lpstr>
      <vt:lpstr>What makes Arkansas different?</vt:lpstr>
      <vt:lpstr>How has AR been reporting?</vt:lpstr>
      <vt:lpstr>How will we use MONAHRQ?</vt:lpstr>
      <vt:lpstr>How did AR implement MONAHRQ?</vt:lpstr>
      <vt:lpstr>Software and IT Issues</vt:lpstr>
      <vt:lpstr>Software and IT Issues</vt:lpstr>
      <vt:lpstr>Software and IT Issues</vt:lpstr>
      <vt:lpstr>Hosting and HTML Issues</vt:lpstr>
      <vt:lpstr>Hosting and HTML Issues</vt:lpstr>
      <vt:lpstr>Hosting and HTML Issues</vt:lpstr>
      <vt:lpstr>Home Page - Generated</vt:lpstr>
      <vt:lpstr>Home Page - Altered</vt:lpstr>
      <vt:lpstr>How the ADH uses MONAHRQ</vt:lpstr>
      <vt:lpstr>How the ADH uses MONAHRQ</vt:lpstr>
      <vt:lpstr>How the ADH uses MONAHRQ</vt:lpstr>
      <vt:lpstr>How the ADH uses MONAHRQ</vt:lpstr>
      <vt:lpstr>How the ADH uses MONAHRQ</vt:lpstr>
      <vt:lpstr>Help with setting up MONAHRQ</vt:lpstr>
      <vt:lpstr>Public Reporting</vt:lpstr>
      <vt:lpstr>Public Reporting</vt:lpstr>
      <vt:lpstr>Impact of MONAHRQ</vt:lpstr>
      <vt:lpstr>Impact of MONAHRQ</vt:lpstr>
      <vt:lpstr>Impact of MONAHRQ</vt:lpstr>
      <vt:lpstr>Future of MONAHRQ use in AR</vt:lpstr>
      <vt:lpstr>Questions?</vt:lpstr>
    </vt:vector>
  </TitlesOfParts>
  <Company>ADH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Connie Marie Ardwin</dc:creator>
  <cp:lastModifiedBy>Vanessa Graham</cp:lastModifiedBy>
  <cp:revision>302</cp:revision>
  <dcterms:created xsi:type="dcterms:W3CDTF">2011-06-28T19:02:06Z</dcterms:created>
  <dcterms:modified xsi:type="dcterms:W3CDTF">2011-10-18T19:13:46Z</dcterms:modified>
</cp:coreProperties>
</file>