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396" r:id="rId2"/>
    <p:sldId id="457" r:id="rId3"/>
    <p:sldId id="445" r:id="rId4"/>
    <p:sldId id="444" r:id="rId5"/>
    <p:sldId id="452" r:id="rId6"/>
    <p:sldId id="446" r:id="rId7"/>
    <p:sldId id="448" r:id="rId8"/>
    <p:sldId id="449" r:id="rId9"/>
    <p:sldId id="460" r:id="rId10"/>
    <p:sldId id="450" r:id="rId11"/>
    <p:sldId id="458" r:id="rId12"/>
    <p:sldId id="459" r:id="rId13"/>
    <p:sldId id="468" r:id="rId14"/>
    <p:sldId id="469" r:id="rId15"/>
    <p:sldId id="470" r:id="rId16"/>
    <p:sldId id="467" r:id="rId17"/>
    <p:sldId id="473" r:id="rId18"/>
    <p:sldId id="474" r:id="rId19"/>
    <p:sldId id="463" r:id="rId20"/>
    <p:sldId id="464" r:id="rId21"/>
    <p:sldId id="465" r:id="rId22"/>
  </p:sldIdLst>
  <p:sldSz cx="9144000" cy="6858000" type="screen4x3"/>
  <p:notesSz cx="6858000" cy="9296400"/>
  <p:custDataLst>
    <p:tags r:id="rId25"/>
  </p:custDataLst>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 initials="MSOffice" lastIdx="4" clrIdx="0"/>
  <p:cmAuthor id="1" name="abrah042" initials="a" lastIdx="3" clrIdx="1"/>
  <p:cmAuthor id="2" name="Roger Feldman" initials="f"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7A0019"/>
    <a:srgbClr val="0C0400"/>
    <a:srgbClr val="41D765"/>
    <a:srgbClr val="FFCC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8389" autoAdjust="0"/>
    <p:restoredTop sz="96892" autoAdjust="0"/>
  </p:normalViewPr>
  <p:slideViewPr>
    <p:cSldViewPr snapToObjects="1">
      <p:cViewPr>
        <p:scale>
          <a:sx n="78" d="100"/>
          <a:sy n="78" d="100"/>
        </p:scale>
        <p:origin x="-618" y="54"/>
      </p:cViewPr>
      <p:guideLst>
        <p:guide orient="horz" pos="2160"/>
        <p:guide pos="2880"/>
      </p:guideLst>
    </p:cSldViewPr>
  </p:slideViewPr>
  <p:outlineViewPr>
    <p:cViewPr>
      <p:scale>
        <a:sx n="33" d="100"/>
        <a:sy n="33" d="100"/>
      </p:scale>
      <p:origin x="246" y="310440"/>
    </p:cViewPr>
  </p:outlineViewPr>
  <p:notesTextViewPr>
    <p:cViewPr>
      <p:scale>
        <a:sx n="100" d="100"/>
        <a:sy n="100" d="100"/>
      </p:scale>
      <p:origin x="0" y="0"/>
    </p:cViewPr>
  </p:notesTextViewPr>
  <p:sorterViewPr>
    <p:cViewPr>
      <p:scale>
        <a:sx n="66" d="100"/>
        <a:sy n="66" d="100"/>
      </p:scale>
      <p:origin x="0" y="140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2115" cy="46514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316" y="2"/>
            <a:ext cx="2972115" cy="465140"/>
          </a:xfrm>
          <a:prstGeom prst="rect">
            <a:avLst/>
          </a:prstGeom>
        </p:spPr>
        <p:txBody>
          <a:bodyPr vert="horz" lIns="91440" tIns="45720" rIns="91440" bIns="45720" rtlCol="0"/>
          <a:lstStyle>
            <a:lvl1pPr algn="r">
              <a:defRPr sz="1200"/>
            </a:lvl1pPr>
          </a:lstStyle>
          <a:p>
            <a:fld id="{AE68E482-9208-4914-8851-685A256D016E}" type="datetimeFigureOut">
              <a:rPr lang="en-US" smtClean="0"/>
              <a:pPr/>
              <a:t>9/21/2011</a:t>
            </a:fld>
            <a:endParaRPr lang="en-US" dirty="0"/>
          </a:p>
        </p:txBody>
      </p:sp>
      <p:sp>
        <p:nvSpPr>
          <p:cNvPr id="4" name="Footer Placeholder 3"/>
          <p:cNvSpPr>
            <a:spLocks noGrp="1"/>
          </p:cNvSpPr>
          <p:nvPr>
            <p:ph type="ftr" sz="quarter" idx="2"/>
          </p:nvPr>
        </p:nvSpPr>
        <p:spPr>
          <a:xfrm>
            <a:off x="0" y="8829664"/>
            <a:ext cx="2972115" cy="46514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316" y="8829664"/>
            <a:ext cx="2972115" cy="465140"/>
          </a:xfrm>
          <a:prstGeom prst="rect">
            <a:avLst/>
          </a:prstGeom>
        </p:spPr>
        <p:txBody>
          <a:bodyPr vert="horz" lIns="91440" tIns="45720" rIns="91440" bIns="45720" rtlCol="0" anchor="b"/>
          <a:lstStyle>
            <a:lvl1pPr algn="r">
              <a:defRPr sz="1200"/>
            </a:lvl1pPr>
          </a:lstStyle>
          <a:p>
            <a:fld id="{D5458053-1708-4548-A591-96E52466707C}" type="slidenum">
              <a:rPr lang="en-US" smtClean="0"/>
              <a:pPr/>
              <a:t>‹#›</a:t>
            </a:fld>
            <a:endParaRPr lang="en-US" dirty="0"/>
          </a:p>
        </p:txBody>
      </p:sp>
    </p:spTree>
    <p:extLst>
      <p:ext uri="{BB962C8B-B14F-4D97-AF65-F5344CB8AC3E}">
        <p14:creationId xmlns:p14="http://schemas.microsoft.com/office/powerpoint/2010/main" xmlns="" val="30632133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71800" cy="464820"/>
          </a:xfrm>
          <a:prstGeom prst="rect">
            <a:avLst/>
          </a:prstGeom>
        </p:spPr>
        <p:txBody>
          <a:bodyPr vert="horz" lIns="92382" tIns="46191" rIns="92382" bIns="46191" rtlCol="0"/>
          <a:lstStyle>
            <a:lvl1pPr algn="l">
              <a:defRPr sz="1200">
                <a:latin typeface="Arial" charset="0"/>
                <a:ea typeface="ＭＳ Ｐゴシック" pitchFamily="112" charset="-128"/>
              </a:defRPr>
            </a:lvl1pPr>
          </a:lstStyle>
          <a:p>
            <a:pPr>
              <a:defRPr/>
            </a:pPr>
            <a:endParaRPr lang="en-US" dirty="0"/>
          </a:p>
        </p:txBody>
      </p:sp>
      <p:sp>
        <p:nvSpPr>
          <p:cNvPr id="3" name="Date Placeholder 2"/>
          <p:cNvSpPr>
            <a:spLocks noGrp="1"/>
          </p:cNvSpPr>
          <p:nvPr>
            <p:ph type="dt" idx="1"/>
          </p:nvPr>
        </p:nvSpPr>
        <p:spPr>
          <a:xfrm>
            <a:off x="3884614" y="2"/>
            <a:ext cx="2971800" cy="464820"/>
          </a:xfrm>
          <a:prstGeom prst="rect">
            <a:avLst/>
          </a:prstGeom>
        </p:spPr>
        <p:txBody>
          <a:bodyPr vert="horz" lIns="92382" tIns="46191" rIns="92382" bIns="46191" rtlCol="0"/>
          <a:lstStyle>
            <a:lvl1pPr algn="r">
              <a:defRPr sz="1200" smtClean="0">
                <a:latin typeface="Arial" charset="0"/>
                <a:ea typeface="ＭＳ Ｐゴシック" pitchFamily="112" charset="-128"/>
              </a:defRPr>
            </a:lvl1pPr>
          </a:lstStyle>
          <a:p>
            <a:pPr>
              <a:defRPr/>
            </a:pPr>
            <a:fld id="{63F6AE4E-E951-4EED-A36F-C5A2A6881D27}" type="datetimeFigureOut">
              <a:rPr lang="en-US"/>
              <a:pPr>
                <a:defRPr/>
              </a:pPr>
              <a:t>9/21/2011</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2382" tIns="46191" rIns="92382" bIns="46191" rtlCol="0" anchor="ctr"/>
          <a:lstStyle/>
          <a:p>
            <a:pPr lvl="0"/>
            <a:endParaRPr lang="en-US" noProof="0" dirty="0"/>
          </a:p>
        </p:txBody>
      </p:sp>
      <p:sp>
        <p:nvSpPr>
          <p:cNvPr id="5" name="Notes Placeholder 4"/>
          <p:cNvSpPr>
            <a:spLocks noGrp="1"/>
          </p:cNvSpPr>
          <p:nvPr>
            <p:ph type="body" sz="quarter" idx="3"/>
          </p:nvPr>
        </p:nvSpPr>
        <p:spPr>
          <a:xfrm>
            <a:off x="685801" y="4415792"/>
            <a:ext cx="5486400" cy="4183380"/>
          </a:xfrm>
          <a:prstGeom prst="rect">
            <a:avLst/>
          </a:prstGeom>
        </p:spPr>
        <p:txBody>
          <a:bodyPr vert="horz" lIns="92382" tIns="46191" rIns="92382" bIns="4619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8829968"/>
            <a:ext cx="2971800" cy="464820"/>
          </a:xfrm>
          <a:prstGeom prst="rect">
            <a:avLst/>
          </a:prstGeom>
        </p:spPr>
        <p:txBody>
          <a:bodyPr vert="horz" lIns="92382" tIns="46191" rIns="92382" bIns="46191" rtlCol="0" anchor="b"/>
          <a:lstStyle>
            <a:lvl1pPr algn="l">
              <a:defRPr sz="1200">
                <a:latin typeface="Arial" charset="0"/>
                <a:ea typeface="ＭＳ Ｐゴシック" pitchFamily="112" charset="-128"/>
              </a:defRPr>
            </a:lvl1pPr>
          </a:lstStyle>
          <a:p>
            <a:pPr>
              <a:defRPr/>
            </a:pPr>
            <a:endParaRPr lang="en-US" dirty="0"/>
          </a:p>
        </p:txBody>
      </p:sp>
      <p:sp>
        <p:nvSpPr>
          <p:cNvPr id="7" name="Slide Number Placeholder 6"/>
          <p:cNvSpPr>
            <a:spLocks noGrp="1"/>
          </p:cNvSpPr>
          <p:nvPr>
            <p:ph type="sldNum" sz="quarter" idx="5"/>
          </p:nvPr>
        </p:nvSpPr>
        <p:spPr>
          <a:xfrm>
            <a:off x="3884614" y="8829968"/>
            <a:ext cx="2971800" cy="464820"/>
          </a:xfrm>
          <a:prstGeom prst="rect">
            <a:avLst/>
          </a:prstGeom>
        </p:spPr>
        <p:txBody>
          <a:bodyPr vert="horz" lIns="92382" tIns="46191" rIns="92382" bIns="46191" rtlCol="0" anchor="b"/>
          <a:lstStyle>
            <a:lvl1pPr algn="r">
              <a:defRPr sz="1200" smtClean="0">
                <a:latin typeface="Arial" charset="0"/>
                <a:ea typeface="ＭＳ Ｐゴシック" pitchFamily="112" charset="-128"/>
              </a:defRPr>
            </a:lvl1pPr>
          </a:lstStyle>
          <a:p>
            <a:pPr>
              <a:defRPr/>
            </a:pPr>
            <a:fld id="{C40A19E5-6E2A-4EC0-BBE9-DCC454CE5309}" type="slidenum">
              <a:rPr lang="en-US"/>
              <a:pPr>
                <a:defRPr/>
              </a:pPr>
              <a:t>‹#›</a:t>
            </a:fld>
            <a:endParaRPr lang="en-US" dirty="0"/>
          </a:p>
        </p:txBody>
      </p:sp>
    </p:spTree>
    <p:extLst>
      <p:ext uri="{BB962C8B-B14F-4D97-AF65-F5344CB8AC3E}">
        <p14:creationId xmlns:p14="http://schemas.microsoft.com/office/powerpoint/2010/main" xmlns="" val="169606197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census.gov/geo/puma/2010_puma_guidelines.pdf"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www.census.gov/geo/puma/puma_guide.pdf"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9B7F816-8989-4FD8-9444-5A8DD7A5BAB5}" type="slidenum">
              <a:rPr lang="en-US">
                <a:latin typeface="Arial" pitchFamily="34" charset="0"/>
                <a:ea typeface="ＭＳ Ｐゴシック" pitchFamily="34" charset="-128"/>
              </a:rPr>
              <a:pPr/>
              <a:t>1</a:t>
            </a:fld>
            <a:endParaRPr lang="en-US" dirty="0">
              <a:latin typeface="Arial" pitchFamily="34"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Sample size: 8,734 </a:t>
            </a:r>
            <a:r>
              <a:rPr lang="en-US" dirty="0" err="1" smtClean="0"/>
              <a:t>offerers</a:t>
            </a:r>
            <a:endParaRPr lang="en-US" dirty="0" smtClean="0"/>
          </a:p>
          <a:p>
            <a:endParaRPr lang="en-US" dirty="0" smtClean="0"/>
          </a:p>
          <a:p>
            <a:r>
              <a:rPr lang="en-US" dirty="0" smtClean="0"/>
              <a:t>You may want to say here that: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In additional analyses, instead of focusing on the premium for the most popular plan offered, we used the weighted average premium across all plans offered. Table 4 reports our findings which are both quantitatively and qualitatively very similar to those in Table 3.</a:t>
            </a:r>
          </a:p>
          <a:p>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13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Sample size: 6457 </a:t>
            </a:r>
            <a:r>
              <a:rPr lang="en-US" dirty="0" err="1" smtClean="0"/>
              <a:t>offerers</a:t>
            </a:r>
            <a:r>
              <a:rPr lang="en-US" baseline="0" dirty="0" smtClean="0"/>
              <a:t> (smaller than 8,734 due to more missing info on deductibles) </a:t>
            </a:r>
            <a:endParaRPr lang="en-US" dirty="0" smtClean="0"/>
          </a:p>
          <a:p>
            <a:endParaRPr lang="en-US" dirty="0" smtClean="0"/>
          </a:p>
          <a:p>
            <a:r>
              <a:rPr lang="en-US" dirty="0" smtClean="0"/>
              <a:t>You may want</a:t>
            </a:r>
            <a:r>
              <a:rPr lang="en-US" baseline="0" dirty="0" smtClean="0"/>
              <a:t> to say here that:</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mn-lt"/>
                <a:ea typeface="+mn-ea"/>
                <a:cs typeface="+mn-cs"/>
              </a:rPr>
              <a:t>In additional analyses, we considered all plans the employer offers and estimated models where the outcome is an indicator for any plan having a high-deductible conditional on offering insurance. These findings are reported in Table 6, and are qualitatively and quantitatively very similar to those in Table 5.</a:t>
            </a:r>
          </a:p>
          <a:p>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14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Offer</a:t>
            </a:r>
            <a:r>
              <a:rPr lang="en-US" baseline="0" dirty="0" smtClean="0"/>
              <a:t> and premium uses “county” market, and HDHP uses variable radius.</a:t>
            </a:r>
          </a:p>
          <a:p>
            <a:r>
              <a:rPr lang="en-US" baseline="0" dirty="0" smtClean="0"/>
              <a:t>Predictions are stable across geographic market definitions</a:t>
            </a:r>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15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they ask what we control for:</a:t>
            </a:r>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From ARF: </a:t>
            </a:r>
            <a:r>
              <a:rPr lang="en-US" sz="1200" kern="1200" dirty="0" smtClean="0">
                <a:solidFill>
                  <a:schemeClr val="tx1"/>
                </a:solidFill>
                <a:latin typeface="+mn-lt"/>
                <a:ea typeface="+mn-ea"/>
                <a:cs typeface="+mn-cs"/>
              </a:rPr>
              <a:t>population estimates by age (percent of children, percent of adults under 65, percent over 65) and ethnicity/race (i.e. percent of white, black, Asian and so on), share of foreign-born population, unemployment rate, percent population in urban areas, share of women in the labor force, number of households, average household size, percent of households with a married couple, percent of population in poverty, median household income, Medicare managed care penetration rate, inpatient days per capita, outpatient visits per capita, and emergency department visits per capita. Most of these variables have been shown to influence geographic differences in health insurance coverage (</a:t>
            </a:r>
            <a:r>
              <a:rPr lang="en-US" sz="1200" kern="1200" dirty="0" err="1" smtClean="0">
                <a:solidFill>
                  <a:schemeClr val="tx1"/>
                </a:solidFill>
                <a:latin typeface="+mn-lt"/>
                <a:ea typeface="+mn-ea"/>
                <a:cs typeface="+mn-cs"/>
              </a:rPr>
              <a:t>Chernew</a:t>
            </a:r>
            <a:r>
              <a:rPr lang="en-US" sz="1200" kern="1200" dirty="0" smtClean="0">
                <a:solidFill>
                  <a:schemeClr val="tx1"/>
                </a:solidFill>
                <a:latin typeface="+mn-lt"/>
                <a:ea typeface="+mn-ea"/>
                <a:cs typeface="+mn-cs"/>
              </a:rPr>
              <a:t>, Cutler, and Keenan, 2005). In addition, we use the rural/urban continuum codes of 2003 from ARF to identify the degree of urbanization of each county. We categorize urbanization into metropolitan area, urban area with population more than 20,000, urban area with 2,500-19,999 population, and rural area with less than 2,500 population. Finally we include state fixed effects in all models. </a:t>
            </a:r>
          </a:p>
          <a:p>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FROM MEPS-IC (employer char):</a:t>
            </a:r>
            <a:r>
              <a:rPr lang="en-US" baseline="0" dirty="0" smtClean="0"/>
              <a:t> </a:t>
            </a:r>
            <a:r>
              <a:rPr lang="en-US" sz="1200" kern="1200" dirty="0" smtClean="0">
                <a:solidFill>
                  <a:schemeClr val="tx1"/>
                </a:solidFill>
                <a:latin typeface="+mn-lt"/>
                <a:ea typeface="+mn-ea"/>
                <a:cs typeface="+mn-cs"/>
              </a:rPr>
              <a:t>We control for the total number of employees in the establishment (&lt;10, 10-24,25-99), other fringe benefits offered (paid vacation, paid sick leave, life insurance, disability insurance, retirement/pension plans), flexible spending accounts offered for health care, number of years the business has been in operation (business tenure), indicators for business industry, non-profit status, and measures of workforce composition (% female employees, % employees older than 50, % employees who are union members, % employees with earnings more than $26 per hour).</a:t>
            </a:r>
          </a:p>
          <a:p>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16</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sensitivity</a:t>
            </a:r>
            <a:r>
              <a:rPr lang="en-US" baseline="0" dirty="0" smtClean="0"/>
              <a:t> tables are Tables 7 &amp; 8 if anybody asks. The estimates above are for the CBSA. Very similar results for other geographic markets</a:t>
            </a:r>
          </a:p>
          <a:p>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 You may want to say:</a:t>
            </a:r>
            <a:r>
              <a:rPr lang="en-US" baseline="0" dirty="0" smtClean="0"/>
              <a:t> </a:t>
            </a:r>
            <a:r>
              <a:rPr lang="en-US" sz="1200" kern="1200" dirty="0" smtClean="0">
                <a:solidFill>
                  <a:schemeClr val="tx1"/>
                </a:solidFill>
                <a:latin typeface="+mn-lt"/>
                <a:ea typeface="+mn-ea"/>
                <a:cs typeface="+mn-cs"/>
              </a:rPr>
              <a:t>These sensitivity analyses do not rule out the presence of unobserved economic and demographic factors, or of unobserved employer generosity that could still bias our results. However, they suggest that even the exclusion of important economic and demographic controls and a rich set of factors that capture employer generosity do not alter our findings significantly. 	A more complete approach would be to find instrumental variables at the market level that are correlated with broker competition, but uncorrelated with unobserved factors that would influence our outcome measures. We considered using average characteristics and average fringe benefit offerings of </a:t>
            </a:r>
            <a:r>
              <a:rPr lang="en-US" sz="1200" i="1" kern="1200" dirty="0" smtClean="0">
                <a:solidFill>
                  <a:schemeClr val="tx1"/>
                </a:solidFill>
                <a:latin typeface="+mn-lt"/>
                <a:ea typeface="+mn-ea"/>
                <a:cs typeface="+mn-cs"/>
              </a:rPr>
              <a:t>other</a:t>
            </a:r>
            <a:r>
              <a:rPr lang="en-US" sz="1200" kern="1200" dirty="0" smtClean="0">
                <a:solidFill>
                  <a:schemeClr val="tx1"/>
                </a:solidFill>
                <a:latin typeface="+mn-lt"/>
                <a:ea typeface="+mn-ea"/>
                <a:cs typeface="+mn-cs"/>
              </a:rPr>
              <a:t> small employers in the market as instrumental variables. The concern is that sample size decreases significantly when we constrain the observations to come from markets with two or more small employers in the MEPS-IC. Nevertheless, we are considering this approach just for large markets.</a:t>
            </a:r>
          </a:p>
          <a:p>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17</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results combine information from </a:t>
            </a:r>
            <a:r>
              <a:rPr lang="en-US" dirty="0" smtClean="0"/>
              <a:t>Table 9 and previous tables in the paper. </a:t>
            </a:r>
            <a:r>
              <a:rPr lang="en-US" baseline="0" dirty="0" smtClean="0"/>
              <a:t>The estimates above are for the CBSA. Very similar results for other geographic markets. Outcomes are for </a:t>
            </a:r>
            <a:r>
              <a:rPr lang="en-US" sz="1200" kern="1200" dirty="0" smtClean="0">
                <a:solidFill>
                  <a:schemeClr val="tx1"/>
                </a:solidFill>
                <a:effectLst/>
                <a:latin typeface="+mn-lt"/>
                <a:ea typeface="+mn-ea"/>
                <a:cs typeface="+mn-cs"/>
              </a:rPr>
              <a:t>offering insurance; premiums for the most popular plan; and the probability that the most popular plan has a high deductible.</a:t>
            </a:r>
            <a:endParaRPr lang="en-US" baseline="0" dirty="0" smtClean="0"/>
          </a:p>
          <a:p>
            <a:endParaRPr lang="en-US" dirty="0" smtClean="0"/>
          </a:p>
          <a:p>
            <a:r>
              <a:rPr lang="en-US" sz="1200" kern="1200" dirty="0" smtClean="0">
                <a:solidFill>
                  <a:schemeClr val="tx1"/>
                </a:solidFill>
                <a:effectLst/>
                <a:latin typeface="+mn-lt"/>
                <a:ea typeface="+mn-ea"/>
                <a:cs typeface="+mn-cs"/>
              </a:rPr>
              <a:t>We included the same set of explanatory variables with one exception: instead of firm size indicators for 10-24 employees and 25-99 employees (reference category &lt;10 employees), we included indicators for 500-999 employees and 1,000 or more employees (reference category of 100-499 employees). </a:t>
            </a:r>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18</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19</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20</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List of workforce</a:t>
            </a:r>
            <a:r>
              <a:rPr lang="en-US" baseline="0" dirty="0" smtClean="0"/>
              <a:t> and firm characteristics: </a:t>
            </a:r>
            <a:r>
              <a:rPr lang="en-US" sz="1200" kern="1200" dirty="0" smtClean="0">
                <a:solidFill>
                  <a:schemeClr val="tx1"/>
                </a:solidFill>
                <a:latin typeface="+mn-lt"/>
                <a:ea typeface="+mn-ea"/>
                <a:cs typeface="+mn-cs"/>
              </a:rPr>
              <a:t>We control for the total number of employees in the establishment (&lt;10, 10-24,25-99), other fringe benefits offered (paid vacation, paid sick leave, life insurance, disability insurance, retirement/pension plans), flexible spending accounts offered for health care, number of years the business has been in operation (business tenure), indicators for business industry, non-profit status, and measures of workforce composition (% female employees, % employees older than 50, % employees who are union members, % employees with earnings more than $26 per hour).</a:t>
            </a:r>
          </a:p>
          <a:p>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anybody asks why we did not consider</a:t>
            </a:r>
          </a:p>
          <a:p>
            <a:pPr>
              <a:buFontTx/>
              <a:buChar char="-"/>
            </a:pPr>
            <a:r>
              <a:rPr lang="en-US" dirty="0" smtClean="0"/>
              <a:t>Licensed</a:t>
            </a:r>
            <a:r>
              <a:rPr lang="en-US" baseline="0" dirty="0" smtClean="0"/>
              <a:t> counts of agents and brokers</a:t>
            </a:r>
          </a:p>
          <a:p>
            <a:pPr lvl="1">
              <a:buFontTx/>
              <a:buChar char="-"/>
            </a:pPr>
            <a:r>
              <a:rPr lang="en-US" baseline="0" dirty="0" smtClean="0"/>
              <a:t>Likely not all of them are active</a:t>
            </a:r>
          </a:p>
          <a:p>
            <a:pPr lvl="1">
              <a:buFontTx/>
              <a:buChar char="-"/>
            </a:pPr>
            <a:r>
              <a:rPr lang="en-US" baseline="0" dirty="0" smtClean="0"/>
              <a:t>Can get the counts at the state level, not </a:t>
            </a:r>
            <a:r>
              <a:rPr lang="en-US" baseline="0" dirty="0" err="1" smtClean="0"/>
              <a:t>zipcode</a:t>
            </a:r>
            <a:r>
              <a:rPr lang="en-US" baseline="0" dirty="0" smtClean="0"/>
              <a:t> level</a:t>
            </a:r>
          </a:p>
          <a:p>
            <a:pPr lvl="0">
              <a:buFontTx/>
              <a:buChar char="-"/>
            </a:pPr>
            <a:r>
              <a:rPr lang="en-US" baseline="0" dirty="0" smtClean="0"/>
              <a:t>Census </a:t>
            </a:r>
            <a:r>
              <a:rPr lang="en-US" baseline="0" dirty="0" err="1" smtClean="0"/>
              <a:t>zipcode</a:t>
            </a:r>
            <a:r>
              <a:rPr lang="en-US" baseline="0" dirty="0" smtClean="0"/>
              <a:t> business patterns or Dun &amp; Bradstreet</a:t>
            </a:r>
          </a:p>
          <a:p>
            <a:pPr lvl="1">
              <a:buFontTx/>
              <a:buChar char="-"/>
            </a:pPr>
            <a:r>
              <a:rPr lang="en-US" sz="1200" kern="1200" dirty="0" smtClean="0">
                <a:solidFill>
                  <a:schemeClr val="tx1"/>
                </a:solidFill>
                <a:latin typeface="+mn-lt"/>
                <a:ea typeface="+mn-ea"/>
                <a:cs typeface="+mn-cs"/>
              </a:rPr>
              <a:t>We also investigated the possibility of acquiring the number of agents and brokers from the Census’s zip code business patterns. However, the Census classification of agents and brokers under SIC code of 6411 (or NAICS code 524210) is not limited to health insurance agents and brokers. Similarly, the Dun &amp; Bradstreet database does not identify agents and brokers who sell health insurance. I actually worked with them substantially</a:t>
            </a:r>
            <a:r>
              <a:rPr lang="en-US" sz="1200" kern="1200" baseline="0" dirty="0" smtClean="0">
                <a:solidFill>
                  <a:schemeClr val="tx1"/>
                </a:solidFill>
                <a:latin typeface="+mn-lt"/>
                <a:ea typeface="+mn-ea"/>
                <a:cs typeface="+mn-cs"/>
              </a:rPr>
              <a:t> to </a:t>
            </a:r>
            <a:r>
              <a:rPr lang="en-US" sz="1200" kern="1200" dirty="0" smtClean="0">
                <a:solidFill>
                  <a:schemeClr val="tx1"/>
                </a:solidFill>
                <a:latin typeface="+mn-lt"/>
                <a:ea typeface="+mn-ea"/>
                <a:cs typeface="+mn-cs"/>
              </a:rPr>
              <a:t>figure it out, and both parties decided we could not. Sometimes health agents/brokers would</a:t>
            </a:r>
            <a:r>
              <a:rPr lang="en-US" sz="1200" kern="1200" baseline="0" dirty="0" smtClean="0">
                <a:solidFill>
                  <a:schemeClr val="tx1"/>
                </a:solidFill>
                <a:latin typeface="+mn-lt"/>
                <a:ea typeface="+mn-ea"/>
                <a:cs typeface="+mn-cs"/>
              </a:rPr>
              <a:t> list under “life” for example. </a:t>
            </a:r>
            <a:endParaRPr lang="en-US" baseline="0" dirty="0" smtClean="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u="sng" kern="1200" dirty="0" smtClean="0">
                <a:solidFill>
                  <a:schemeClr val="tx1"/>
                </a:solidFill>
                <a:latin typeface="+mn-lt"/>
                <a:ea typeface="+mn-ea"/>
                <a:cs typeface="+mn-cs"/>
              </a:rPr>
              <a:t>CBSA</a:t>
            </a:r>
            <a:r>
              <a:rPr lang="en-US" sz="1200" kern="1200" dirty="0" smtClean="0">
                <a:solidFill>
                  <a:schemeClr val="tx1"/>
                </a:solidFill>
                <a:latin typeface="+mn-lt"/>
                <a:ea typeface="+mn-ea"/>
                <a:cs typeface="+mn-cs"/>
              </a:rPr>
              <a:t>: The zip code of each establishment is assigned to its metropolitan Core Based Statistical Area (CBSA). CBSAs, released in 2003, replace previous definitions of metropolitan statistical areas (MSAs). For zip codes that overlap CBSAs, we used the CBSA of the zip code </a:t>
            </a:r>
            <a:r>
              <a:rPr lang="en-US" sz="1200" kern="1200" dirty="0" err="1" smtClean="0">
                <a:solidFill>
                  <a:schemeClr val="tx1"/>
                </a:solidFill>
                <a:latin typeface="+mn-lt"/>
                <a:ea typeface="+mn-ea"/>
                <a:cs typeface="+mn-cs"/>
              </a:rPr>
              <a:t>centroid</a:t>
            </a:r>
            <a:r>
              <a:rPr lang="en-US" sz="1200" kern="1200" dirty="0" smtClean="0">
                <a:solidFill>
                  <a:schemeClr val="tx1"/>
                </a:solidFill>
                <a:latin typeface="+mn-lt"/>
                <a:ea typeface="+mn-ea"/>
                <a:cs typeface="+mn-cs"/>
              </a:rPr>
              <a:t>, and for zip codes outside any CBSA, we used the county or PUMA, whichever is larger in geographic area. A PUMA, or Public Use </a:t>
            </a:r>
            <a:r>
              <a:rPr lang="en-US" sz="1200" kern="1200" dirty="0" err="1" smtClean="0">
                <a:solidFill>
                  <a:schemeClr val="tx1"/>
                </a:solidFill>
                <a:latin typeface="+mn-lt"/>
                <a:ea typeface="+mn-ea"/>
                <a:cs typeface="+mn-cs"/>
              </a:rPr>
              <a:t>Microdata</a:t>
            </a:r>
            <a:r>
              <a:rPr lang="en-US" sz="1200" kern="1200" dirty="0" smtClean="0">
                <a:solidFill>
                  <a:schemeClr val="tx1"/>
                </a:solidFill>
                <a:latin typeface="+mn-lt"/>
                <a:ea typeface="+mn-ea"/>
                <a:cs typeface="+mn-cs"/>
              </a:rPr>
              <a:t> Area, is a Census-created contiguous geography that does not cross state lines and encompasses the residences of at least 100,000 people. The Census Bureau has relied on the PUMA definition since 1990 to present descriptive statistics from the decennial census and the American Community Survey (ACS). The 100,000 person threshold was chosen because any geography below this threshold would subject ACS estimates to disclosure risk. The iterative assignment of this definition results in 1,196 mutually exclusive geographies. </a:t>
            </a:r>
          </a:p>
          <a:p>
            <a:r>
              <a:rPr lang="en-US" sz="1200" u="sng" kern="1200" dirty="0" smtClean="0">
                <a:solidFill>
                  <a:schemeClr val="tx1"/>
                </a:solidFill>
                <a:latin typeface="+mn-lt"/>
                <a:ea typeface="+mn-ea"/>
                <a:cs typeface="+mn-cs"/>
                <a:hlinkClick r:id="rId3"/>
              </a:rPr>
              <a:t>http://www.census.gov/geo/puma/2010_puma_guidelines.pdf</a:t>
            </a:r>
            <a:r>
              <a:rPr lang="en-US" sz="1200" kern="1200" dirty="0" smtClean="0">
                <a:solidFill>
                  <a:schemeClr val="tx1"/>
                </a:solidFill>
                <a:latin typeface="+mn-lt"/>
                <a:ea typeface="+mn-ea"/>
                <a:cs typeface="+mn-cs"/>
              </a:rPr>
              <a:t>, </a:t>
            </a:r>
            <a:r>
              <a:rPr lang="en-US" sz="1200" u="sng" kern="1200" dirty="0" smtClean="0">
                <a:solidFill>
                  <a:schemeClr val="tx1"/>
                </a:solidFill>
                <a:latin typeface="+mn-lt"/>
                <a:ea typeface="+mn-ea"/>
                <a:cs typeface="+mn-cs"/>
                <a:hlinkClick r:id="rId4"/>
              </a:rPr>
              <a:t>http://www.census.gov/geo/puma/puma_guide.pdf</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10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Sample size:</a:t>
            </a:r>
            <a:r>
              <a:rPr lang="en-US" baseline="0" dirty="0" smtClean="0"/>
              <a:t> 19,316 single establishment small firms</a:t>
            </a:r>
            <a:endParaRPr lang="en-US" dirty="0"/>
          </a:p>
        </p:txBody>
      </p:sp>
      <p:sp>
        <p:nvSpPr>
          <p:cNvPr id="4" name="Slide Number Placeholder 3"/>
          <p:cNvSpPr>
            <a:spLocks noGrp="1"/>
          </p:cNvSpPr>
          <p:nvPr>
            <p:ph type="sldNum" sz="quarter" idx="10"/>
          </p:nvPr>
        </p:nvSpPr>
        <p:spPr/>
        <p:txBody>
          <a:bodyPr/>
          <a:lstStyle/>
          <a:p>
            <a:pPr>
              <a:defRPr/>
            </a:pPr>
            <a:fld id="{C40A19E5-6E2A-4EC0-BBE9-DCC454CE5309}" type="slidenum">
              <a:rPr lang="en-US" smtClean="0"/>
              <a:pPr>
                <a:defRPr/>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8" descr="UofM-6"/>
          <p:cNvPicPr>
            <a:picLocks noChangeAspect="1" noChangeArrowheads="1"/>
          </p:cNvPicPr>
          <p:nvPr/>
        </p:nvPicPr>
        <p:blipFill>
          <a:blip r:embed="rId2"/>
          <a:srcRect/>
          <a:stretch>
            <a:fillRect/>
          </a:stretch>
        </p:blipFill>
        <p:spPr bwMode="auto">
          <a:xfrm>
            <a:off x="0" y="-3175"/>
            <a:ext cx="9145588" cy="6864350"/>
          </a:xfrm>
          <a:prstGeom prst="rect">
            <a:avLst/>
          </a:prstGeom>
          <a:noFill/>
          <a:ln w="9525">
            <a:noFill/>
            <a:miter lim="800000"/>
            <a:headEnd/>
            <a:tailEnd/>
          </a:ln>
        </p:spPr>
      </p:pic>
      <p:sp>
        <p:nvSpPr>
          <p:cNvPr id="30723" name="Title Placeholder 1"/>
          <p:cNvSpPr>
            <a:spLocks noGrp="1"/>
          </p:cNvSpPr>
          <p:nvPr>
            <p:ph type="ctrTitle"/>
          </p:nvPr>
        </p:nvSpPr>
        <p:spPr>
          <a:xfrm>
            <a:off x="685800" y="2286000"/>
            <a:ext cx="7772400" cy="1143000"/>
          </a:xfrm>
        </p:spPr>
        <p:txBody>
          <a:bodyPr/>
          <a:lstStyle>
            <a:lvl1pPr algn="ctr">
              <a:defRPr smtClean="0"/>
            </a:lvl1pPr>
          </a:lstStyle>
          <a:p>
            <a:r>
              <a:rPr lang="en-US" smtClean="0"/>
              <a:t>Click to edit Master title style</a:t>
            </a:r>
          </a:p>
        </p:txBody>
      </p:sp>
      <p:sp>
        <p:nvSpPr>
          <p:cNvPr id="30724" name="Text Placeholder 2"/>
          <p:cNvSpPr>
            <a:spLocks noGrp="1"/>
          </p:cNvSpPr>
          <p:nvPr>
            <p:ph type="subTitle" idx="1"/>
          </p:nvPr>
        </p:nvSpPr>
        <p:spPr>
          <a:xfrm>
            <a:off x="1371600" y="3886200"/>
            <a:ext cx="6400800" cy="1752600"/>
          </a:xfrm>
        </p:spPr>
        <p:txBody>
          <a:bodyPr/>
          <a:lstStyle>
            <a:lvl1pPr marL="0" indent="0" algn="ctr">
              <a:buFont typeface="Arial" charset="0"/>
              <a:buNone/>
              <a:defRPr smtClean="0">
                <a:solidFill>
                  <a:srgbClr val="FFCC33"/>
                </a:solidFill>
              </a:defRPr>
            </a:lvl1pPr>
          </a:lstStyle>
          <a:p>
            <a:r>
              <a:rPr lang="en-US" smtClean="0"/>
              <a:t>Click to edit Master subtitle style</a:t>
            </a:r>
          </a:p>
        </p:txBody>
      </p:sp>
      <p:sp>
        <p:nvSpPr>
          <p:cNvPr id="5" name="Date Placeholder 3"/>
          <p:cNvSpPr>
            <a:spLocks noGrp="1"/>
          </p:cNvSpPr>
          <p:nvPr>
            <p:ph type="dt" sz="half" idx="10"/>
          </p:nvPr>
        </p:nvSpPr>
        <p:spPr>
          <a:xfrm>
            <a:off x="685800" y="6248400"/>
            <a:ext cx="1905000" cy="457200"/>
          </a:xfrm>
        </p:spPr>
        <p:txBody>
          <a:bodyPr/>
          <a:lstStyle>
            <a:lvl1pPr>
              <a:defRPr/>
            </a:lvl1pPr>
          </a:lstStyle>
          <a:p>
            <a:pPr>
              <a:defRPr/>
            </a:pPr>
            <a:fld id="{B0B147B4-CFE0-4D8C-9FD2-7D9E69EC408F}" type="datetime1">
              <a:rPr lang="en-US"/>
              <a:pPr>
                <a:defRPr/>
              </a:pPr>
              <a:t>9/21/2011</a:t>
            </a:fld>
            <a:endParaRPr lang="en-US" dirty="0"/>
          </a:p>
        </p:txBody>
      </p:sp>
      <p:sp>
        <p:nvSpPr>
          <p:cNvPr id="6" name="Footer Placeholder 4"/>
          <p:cNvSpPr>
            <a:spLocks noGrp="1"/>
          </p:cNvSpPr>
          <p:nvPr>
            <p:ph type="ftr" sz="quarter" idx="11"/>
          </p:nvPr>
        </p:nvSpPr>
        <p:spPr>
          <a:xfrm>
            <a:off x="3124200" y="6248400"/>
            <a:ext cx="2895600" cy="457200"/>
          </a:xfrm>
        </p:spPr>
        <p:txBody>
          <a:bodyPr/>
          <a:lstStyle>
            <a:lvl1pPr>
              <a:defRPr/>
            </a:lvl1pPr>
          </a:lstStyle>
          <a:p>
            <a:pPr>
              <a:defRPr/>
            </a:pPr>
            <a:endParaRPr lang="en-US" dirty="0"/>
          </a:p>
        </p:txBody>
      </p:sp>
      <p:sp>
        <p:nvSpPr>
          <p:cNvPr id="7" name="Slide Number Placeholder 5"/>
          <p:cNvSpPr>
            <a:spLocks noGrp="1"/>
          </p:cNvSpPr>
          <p:nvPr>
            <p:ph type="sldNum" sz="quarter" idx="12"/>
          </p:nvPr>
        </p:nvSpPr>
        <p:spPr>
          <a:xfrm>
            <a:off x="6553200" y="6248400"/>
            <a:ext cx="1905000" cy="457200"/>
          </a:xfrm>
        </p:spPr>
        <p:txBody>
          <a:bodyPr/>
          <a:lstStyle>
            <a:lvl1pPr>
              <a:defRPr/>
            </a:lvl1pPr>
          </a:lstStyle>
          <a:p>
            <a:pPr>
              <a:defRPr/>
            </a:pPr>
            <a:fld id="{2B1FFEE7-0A67-4677-8AF2-4A8884748307}"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E8F8C86-980A-44FA-8FFA-8B7283484D0F}" type="datetime1">
              <a:rPr lang="en-US"/>
              <a:pPr>
                <a:defRPr/>
              </a:pPr>
              <a:t>9/21/2011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E720F46-0828-4772-938A-96A53CC02C5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A258B07-FB2B-4FFA-8E73-D95A0CFD0ACC}" type="datetime1">
              <a:rPr lang="en-US"/>
              <a:pPr>
                <a:defRPr/>
              </a:pPr>
              <a:t>9/21/2011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3FED6B1-01ED-4EB5-9C2E-5B2EE52EEB1E}"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31454D9-029D-4835-A227-5E745C417546}" type="datetime1">
              <a:rPr lang="en-US"/>
              <a:pPr>
                <a:defRPr/>
              </a:pPr>
              <a:t>9/21/2011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A92029B-47E3-41BF-A29A-5BE2ABB469BC}"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615DEC6-6CD8-4CEC-8AA0-5BB9E73FB3B9}" type="datetime1">
              <a:rPr lang="en-US"/>
              <a:pPr>
                <a:defRPr/>
              </a:pPr>
              <a:t>9/21/2011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8C9951E-8934-4275-9E4F-050CB031B7A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D813B26-B2D0-440C-80FC-E8CF536562E5}" type="datetime1">
              <a:rPr lang="en-US"/>
              <a:pPr>
                <a:defRPr/>
              </a:pPr>
              <a:t>9/21/2011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0BB4283-68FE-4F87-B52D-C7A93E9712E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4FBE8F5-75C1-4BA8-BB39-A475B7AE470D}" type="datetime1">
              <a:rPr lang="en-US"/>
              <a:pPr>
                <a:defRPr/>
              </a:pPr>
              <a:t>9/21/2011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99F533A-09A4-4778-A742-980F9542DB2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5BC4A30-46C4-42D0-9B1B-EEB9BC3F56C0}" type="datetime1">
              <a:rPr lang="en-US"/>
              <a:pPr>
                <a:defRPr/>
              </a:pPr>
              <a:t>9/21/2011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6042EFD-C62D-4F22-86C8-E575CDD4666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C436AB9-082F-481E-B2CD-1A4C0C1E8E01}" type="datetime1">
              <a:rPr lang="en-US"/>
              <a:pPr>
                <a:defRPr/>
              </a:pPr>
              <a:t>9/21/2011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10F19A3-17E7-4A84-8ADB-49AD647F702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B2A6E34-5269-4784-A2F8-6C9E1A060B6A}" type="datetime1">
              <a:rPr lang="en-US"/>
              <a:pPr>
                <a:defRPr/>
              </a:pPr>
              <a:t>9/21/2011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06424909-F658-4050-886F-02274CB4436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9AC7909-1D7C-4363-BE48-EDC059A6FEBF}" type="datetime1">
              <a:rPr lang="en-US"/>
              <a:pPr>
                <a:defRPr/>
              </a:pPr>
              <a:t>9/21/2011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9B71EE51-8DD6-4E30-BA3A-E8E1B3AA5333}"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83415E0-3DC2-4315-98E5-55E2C0D8FA66}" type="datetime1">
              <a:rPr lang="en-US"/>
              <a:pPr>
                <a:defRPr/>
              </a:pPr>
              <a:t>9/21/2011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B192BD8-E327-4B24-9A17-7EAF696689B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1026" name="Picture 6" descr="UofM-6-1.png"/>
          <p:cNvPicPr>
            <a:picLocks noChangeAspect="1"/>
          </p:cNvPicPr>
          <p:nvPr/>
        </p:nvPicPr>
        <p:blipFill>
          <a:blip r:embed="rId14"/>
          <a:srcRect/>
          <a:stretch>
            <a:fillRect/>
          </a:stretch>
        </p:blipFill>
        <p:spPr bwMode="auto">
          <a:xfrm>
            <a:off x="4763" y="0"/>
            <a:ext cx="9134475"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28600"/>
            <a:ext cx="8229600" cy="944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28" charset="0"/>
                <a:ea typeface="ＭＳ Ｐゴシック" pitchFamily="112" charset="-128"/>
              </a:defRPr>
            </a:lvl1pPr>
          </a:lstStyle>
          <a:p>
            <a:pPr>
              <a:defRPr/>
            </a:pPr>
            <a:fld id="{B79F5F6B-EA76-47A3-A0FD-A2F6F432D7E3}" type="datetime1">
              <a:rPr lang="en-US"/>
              <a:pPr>
                <a:defRPr/>
              </a:pPr>
              <a:t>9/21/2011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28" charset="0"/>
                <a:ea typeface="ＭＳ Ｐゴシック" pitchFamily="112" charset="-128"/>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28" charset="0"/>
                <a:ea typeface="ＭＳ Ｐゴシック" pitchFamily="112" charset="-128"/>
              </a:defRPr>
            </a:lvl1pPr>
          </a:lstStyle>
          <a:p>
            <a:pPr>
              <a:defRPr/>
            </a:pPr>
            <a:fld id="{D375F9E4-7B3D-4D21-A82F-0CEF05FE8C3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Lst>
  <p:txStyles>
    <p:titleStyle>
      <a:lvl1pPr algn="l" defTabSz="457200" rtl="0" fontAlgn="base">
        <a:spcBef>
          <a:spcPct val="0"/>
        </a:spcBef>
        <a:spcAft>
          <a:spcPct val="0"/>
        </a:spcAft>
        <a:defRPr sz="4000" kern="1200">
          <a:solidFill>
            <a:schemeClr val="bg1"/>
          </a:solidFill>
          <a:latin typeface="Helvetica" pitchFamily="112" charset="0"/>
          <a:ea typeface="ＭＳ Ｐゴシック" pitchFamily="112" charset="-128"/>
          <a:cs typeface="ＭＳ Ｐゴシック" pitchFamily="112" charset="-128"/>
        </a:defRPr>
      </a:lvl1pPr>
      <a:lvl2pPr algn="l" defTabSz="457200" rtl="0" fontAlgn="base">
        <a:spcBef>
          <a:spcPct val="0"/>
        </a:spcBef>
        <a:spcAft>
          <a:spcPct val="0"/>
        </a:spcAft>
        <a:defRPr sz="4000">
          <a:solidFill>
            <a:schemeClr val="bg1"/>
          </a:solidFill>
          <a:latin typeface="Helvetica" pitchFamily="112" charset="0"/>
          <a:ea typeface="ＭＳ Ｐゴシック" pitchFamily="112" charset="-128"/>
          <a:cs typeface="ＭＳ Ｐゴシック" pitchFamily="112" charset="-128"/>
        </a:defRPr>
      </a:lvl2pPr>
      <a:lvl3pPr algn="l" defTabSz="457200" rtl="0" fontAlgn="base">
        <a:spcBef>
          <a:spcPct val="0"/>
        </a:spcBef>
        <a:spcAft>
          <a:spcPct val="0"/>
        </a:spcAft>
        <a:defRPr sz="4000">
          <a:solidFill>
            <a:schemeClr val="bg1"/>
          </a:solidFill>
          <a:latin typeface="Helvetica" pitchFamily="112" charset="0"/>
          <a:ea typeface="ＭＳ Ｐゴシック" pitchFamily="112" charset="-128"/>
          <a:cs typeface="ＭＳ Ｐゴシック" pitchFamily="112" charset="-128"/>
        </a:defRPr>
      </a:lvl3pPr>
      <a:lvl4pPr algn="l" defTabSz="457200" rtl="0" fontAlgn="base">
        <a:spcBef>
          <a:spcPct val="0"/>
        </a:spcBef>
        <a:spcAft>
          <a:spcPct val="0"/>
        </a:spcAft>
        <a:defRPr sz="4000">
          <a:solidFill>
            <a:schemeClr val="bg1"/>
          </a:solidFill>
          <a:latin typeface="Helvetica" pitchFamily="112" charset="0"/>
          <a:ea typeface="ＭＳ Ｐゴシック" pitchFamily="112" charset="-128"/>
          <a:cs typeface="ＭＳ Ｐゴシック" pitchFamily="112" charset="-128"/>
        </a:defRPr>
      </a:lvl4pPr>
      <a:lvl5pPr algn="l" defTabSz="457200" rtl="0" fontAlgn="base">
        <a:spcBef>
          <a:spcPct val="0"/>
        </a:spcBef>
        <a:spcAft>
          <a:spcPct val="0"/>
        </a:spcAft>
        <a:defRPr sz="4000">
          <a:solidFill>
            <a:schemeClr val="bg1"/>
          </a:solidFill>
          <a:latin typeface="Helvetica" pitchFamily="112" charset="0"/>
          <a:ea typeface="ＭＳ Ｐゴシック" pitchFamily="112" charset="-128"/>
          <a:cs typeface="ＭＳ Ｐゴシック" pitchFamily="112" charset="-128"/>
        </a:defRPr>
      </a:lvl5pPr>
      <a:lvl6pPr marL="457200" algn="l" defTabSz="457200" rtl="0" eaLnBrk="1" fontAlgn="base" hangingPunct="1">
        <a:spcBef>
          <a:spcPct val="0"/>
        </a:spcBef>
        <a:spcAft>
          <a:spcPct val="0"/>
        </a:spcAft>
        <a:defRPr sz="4000">
          <a:solidFill>
            <a:schemeClr val="bg1"/>
          </a:solidFill>
          <a:latin typeface="Helvetica" pitchFamily="112" charset="0"/>
          <a:ea typeface="ＭＳ Ｐゴシック" pitchFamily="112" charset="-128"/>
          <a:cs typeface="ＭＳ Ｐゴシック" pitchFamily="112" charset="-128"/>
        </a:defRPr>
      </a:lvl6pPr>
      <a:lvl7pPr marL="914400" algn="l" defTabSz="457200" rtl="0" eaLnBrk="1" fontAlgn="base" hangingPunct="1">
        <a:spcBef>
          <a:spcPct val="0"/>
        </a:spcBef>
        <a:spcAft>
          <a:spcPct val="0"/>
        </a:spcAft>
        <a:defRPr sz="4000">
          <a:solidFill>
            <a:schemeClr val="bg1"/>
          </a:solidFill>
          <a:latin typeface="Helvetica" pitchFamily="112" charset="0"/>
          <a:ea typeface="ＭＳ Ｐゴシック" pitchFamily="112" charset="-128"/>
          <a:cs typeface="ＭＳ Ｐゴシック" pitchFamily="112" charset="-128"/>
        </a:defRPr>
      </a:lvl7pPr>
      <a:lvl8pPr marL="1371600" algn="l" defTabSz="457200" rtl="0" eaLnBrk="1" fontAlgn="base" hangingPunct="1">
        <a:spcBef>
          <a:spcPct val="0"/>
        </a:spcBef>
        <a:spcAft>
          <a:spcPct val="0"/>
        </a:spcAft>
        <a:defRPr sz="4000">
          <a:solidFill>
            <a:schemeClr val="bg1"/>
          </a:solidFill>
          <a:latin typeface="Helvetica" pitchFamily="112" charset="0"/>
          <a:ea typeface="ＭＳ Ｐゴシック" pitchFamily="112" charset="-128"/>
          <a:cs typeface="ＭＳ Ｐゴシック" pitchFamily="112" charset="-128"/>
        </a:defRPr>
      </a:lvl8pPr>
      <a:lvl9pPr marL="1828800" algn="l" defTabSz="457200" rtl="0" eaLnBrk="1" fontAlgn="base" hangingPunct="1">
        <a:spcBef>
          <a:spcPct val="0"/>
        </a:spcBef>
        <a:spcAft>
          <a:spcPct val="0"/>
        </a:spcAft>
        <a:defRPr sz="4000">
          <a:solidFill>
            <a:schemeClr val="bg1"/>
          </a:solidFill>
          <a:latin typeface="Helvetica" pitchFamily="112" charset="0"/>
          <a:ea typeface="ＭＳ Ｐゴシック" pitchFamily="112" charset="-128"/>
          <a:cs typeface="ＭＳ Ｐゴシック" pitchFamily="112" charset="-128"/>
        </a:defRPr>
      </a:lvl9pPr>
    </p:titleStyle>
    <p:bodyStyle>
      <a:lvl1pPr marL="342900" indent="-342900" algn="l" defTabSz="457200" rtl="0" fontAlgn="base">
        <a:spcBef>
          <a:spcPct val="20000"/>
        </a:spcBef>
        <a:spcAft>
          <a:spcPct val="0"/>
        </a:spcAft>
        <a:buFont typeface="Arial" pitchFamily="34" charset="0"/>
        <a:buChar char="•"/>
        <a:defRPr sz="3200" kern="1200">
          <a:solidFill>
            <a:schemeClr val="tx1"/>
          </a:solidFill>
          <a:latin typeface="Helvetica" pitchFamily="112" charset="0"/>
          <a:ea typeface="ＭＳ Ｐゴシック" pitchFamily="112" charset="-128"/>
          <a:cs typeface="ＭＳ Ｐゴシック" pitchFamily="112" charset="-128"/>
        </a:defRPr>
      </a:lvl1pPr>
      <a:lvl2pPr marL="742950" indent="-285750" algn="l" defTabSz="457200" rtl="0" fontAlgn="base">
        <a:spcBef>
          <a:spcPct val="20000"/>
        </a:spcBef>
        <a:spcAft>
          <a:spcPct val="0"/>
        </a:spcAft>
        <a:buFont typeface="Arial" pitchFamily="34" charset="0"/>
        <a:buChar char="–"/>
        <a:defRPr sz="2800" kern="1200">
          <a:solidFill>
            <a:schemeClr val="tx1"/>
          </a:solidFill>
          <a:latin typeface="Helvetica" pitchFamily="112" charset="0"/>
          <a:ea typeface="ＭＳ Ｐゴシック" pitchFamily="112" charset="-128"/>
          <a:cs typeface="ＭＳ Ｐゴシック" pitchFamily="112" charset="-128"/>
        </a:defRPr>
      </a:lvl2pPr>
      <a:lvl3pPr marL="1143000" indent="-228600" algn="l" defTabSz="457200" rtl="0" fontAlgn="base">
        <a:spcBef>
          <a:spcPct val="20000"/>
        </a:spcBef>
        <a:spcAft>
          <a:spcPct val="0"/>
        </a:spcAft>
        <a:buFont typeface="Arial" pitchFamily="34" charset="0"/>
        <a:buChar char="•"/>
        <a:defRPr sz="2400" kern="1200">
          <a:solidFill>
            <a:schemeClr val="tx1"/>
          </a:solidFill>
          <a:latin typeface="Helvetica" pitchFamily="112" charset="0"/>
          <a:ea typeface="ＭＳ Ｐゴシック" pitchFamily="112" charset="-128"/>
          <a:cs typeface="ＭＳ Ｐゴシック" pitchFamily="112" charset="-128"/>
        </a:defRPr>
      </a:lvl3pPr>
      <a:lvl4pPr marL="1600200" indent="-228600" algn="l" defTabSz="457200" rtl="0" fontAlgn="base">
        <a:spcBef>
          <a:spcPct val="20000"/>
        </a:spcBef>
        <a:spcAft>
          <a:spcPct val="0"/>
        </a:spcAft>
        <a:buFont typeface="Arial" pitchFamily="34" charset="0"/>
        <a:buChar char="–"/>
        <a:defRPr sz="2000" kern="1200">
          <a:solidFill>
            <a:schemeClr val="tx1"/>
          </a:solidFill>
          <a:latin typeface="Helvetica" pitchFamily="112" charset="0"/>
          <a:ea typeface="ＭＳ Ｐゴシック" pitchFamily="112" charset="-128"/>
          <a:cs typeface="ＭＳ Ｐゴシック" pitchFamily="112" charset="-128"/>
        </a:defRPr>
      </a:lvl4pPr>
      <a:lvl5pPr marL="2057400" indent="-228600" algn="l" defTabSz="457200" rtl="0" fontAlgn="base">
        <a:spcBef>
          <a:spcPct val="20000"/>
        </a:spcBef>
        <a:spcAft>
          <a:spcPct val="0"/>
        </a:spcAft>
        <a:buFont typeface="Arial" pitchFamily="34" charset="0"/>
        <a:buChar char="»"/>
        <a:defRPr sz="2000" kern="1200">
          <a:solidFill>
            <a:schemeClr val="tx1"/>
          </a:solidFill>
          <a:latin typeface="Helvetica" pitchFamily="112" charset="0"/>
          <a:ea typeface="ＭＳ Ｐゴシック" pitchFamily="112" charset="-128"/>
          <a:cs typeface="ＭＳ Ｐゴシック" pitchFamily="112"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oleObject" Target="../embeddings/Microsoft_Office_Excel_97-2003_Worksheet1.xls"/></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oleObject" Target="../embeddings/Microsoft_Office_Excel_97-2003_Worksheet2.xls"/></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vmlDrawing" Target="../drawings/vmlDrawing4.vml"/><Relationship Id="rId4" Type="http://schemas.openxmlformats.org/officeDocument/2006/relationships/oleObject" Target="../embeddings/Microsoft_Office_Excel_97-2003_Worksheet3.xls"/></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vmlDrawing" Target="../drawings/vmlDrawing5.vml"/><Relationship Id="rId4" Type="http://schemas.openxmlformats.org/officeDocument/2006/relationships/oleObject" Target="../embeddings/Microsoft_Office_Excel_97-2003_Worksheet4.xls"/></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vmlDrawing" Target="../drawings/vmlDrawing6.vml"/><Relationship Id="rId4" Type="http://schemas.openxmlformats.org/officeDocument/2006/relationships/oleObject" Target="../embeddings/Microsoft_Office_Excel_97-2003_Worksheet5.xls"/></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vmlDrawing" Target="../drawings/vmlDrawing7.vml"/><Relationship Id="rId4" Type="http://schemas.openxmlformats.org/officeDocument/2006/relationships/package" Target="../embeddings/Microsoft_Office_Excel_Worksheet1.xlsx"/></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vmlDrawing" Target="../drawings/vmlDrawing8.vml"/><Relationship Id="rId4" Type="http://schemas.openxmlformats.org/officeDocument/2006/relationships/package" Target="../embeddings/Microsoft_Office_Excel_Worksheet2.xlsx"/></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ctrTitle"/>
          </p:nvPr>
        </p:nvSpPr>
        <p:spPr>
          <a:xfrm>
            <a:off x="685800" y="2362200"/>
            <a:ext cx="7772400" cy="1066800"/>
          </a:xfrm>
        </p:spPr>
        <p:txBody>
          <a:bodyPr/>
          <a:lstStyle/>
          <a:p>
            <a:r>
              <a:rPr lang="en-US" sz="4400" dirty="0" smtClean="0">
                <a:latin typeface="Helvetica" pitchFamily="34" charset="0"/>
                <a:ea typeface="ＭＳ Ｐゴシック" pitchFamily="34" charset="-128"/>
              </a:rPr>
              <a:t>The Role of Agents and Brokers in the Market for Health Insurance</a:t>
            </a:r>
            <a:endParaRPr lang="en-US" sz="4400" dirty="0">
              <a:latin typeface="Helvetica" pitchFamily="34" charset="0"/>
              <a:ea typeface="ＭＳ Ｐゴシック" pitchFamily="34" charset="-128"/>
            </a:endParaRPr>
          </a:p>
        </p:txBody>
      </p:sp>
      <p:sp>
        <p:nvSpPr>
          <p:cNvPr id="15362" name="Rectangle 3"/>
          <p:cNvSpPr>
            <a:spLocks noGrp="1"/>
          </p:cNvSpPr>
          <p:nvPr>
            <p:ph type="subTitle" idx="1"/>
          </p:nvPr>
        </p:nvSpPr>
        <p:spPr>
          <a:xfrm>
            <a:off x="228600" y="3429000"/>
            <a:ext cx="8686800" cy="3429000"/>
          </a:xfrm>
        </p:spPr>
        <p:txBody>
          <a:bodyPr/>
          <a:lstStyle/>
          <a:p>
            <a:pPr>
              <a:buFont typeface="Arial" pitchFamily="34" charset="0"/>
              <a:buNone/>
            </a:pPr>
            <a:endParaRPr lang="en-US" sz="2000" dirty="0">
              <a:latin typeface="Helvetica" pitchFamily="34" charset="0"/>
              <a:ea typeface="ＭＳ Ｐゴシック" pitchFamily="34" charset="-128"/>
            </a:endParaRPr>
          </a:p>
          <a:p>
            <a:pPr>
              <a:buFont typeface="Arial" pitchFamily="34" charset="0"/>
              <a:buNone/>
            </a:pPr>
            <a:endParaRPr lang="en-US" sz="2000" dirty="0">
              <a:latin typeface="Helvetica" pitchFamily="34" charset="0"/>
              <a:ea typeface="ＭＳ Ｐゴシック" pitchFamily="34" charset="-128"/>
            </a:endParaRPr>
          </a:p>
          <a:p>
            <a:pPr>
              <a:buFont typeface="Arial" pitchFamily="34" charset="0"/>
              <a:buNone/>
            </a:pPr>
            <a:endParaRPr lang="en-US" sz="2000" dirty="0">
              <a:latin typeface="Helvetica" pitchFamily="34" charset="0"/>
              <a:ea typeface="ＭＳ Ｐゴシック" pitchFamily="34" charset="-128"/>
            </a:endParaRPr>
          </a:p>
          <a:p>
            <a:pPr>
              <a:buFont typeface="Arial" pitchFamily="34" charset="0"/>
              <a:buNone/>
            </a:pPr>
            <a:endParaRPr lang="en-US" sz="2000" dirty="0">
              <a:solidFill>
                <a:srgbClr val="FFC000"/>
              </a:solidFill>
              <a:latin typeface="Helvetica" pitchFamily="34" charset="0"/>
              <a:ea typeface="ＭＳ Ｐゴシック" pitchFamily="34" charset="-128"/>
            </a:endParaRPr>
          </a:p>
          <a:p>
            <a:pPr>
              <a:buFont typeface="Arial" pitchFamily="34" charset="0"/>
              <a:buNone/>
            </a:pPr>
            <a:r>
              <a:rPr lang="en-US" sz="2800" dirty="0" smtClean="0">
                <a:solidFill>
                  <a:schemeClr val="tx1"/>
                </a:solidFill>
                <a:latin typeface="Helvetica" pitchFamily="34" charset="0"/>
                <a:ea typeface="ＭＳ Ｐゴシック" pitchFamily="34" charset="-128"/>
              </a:rPr>
              <a:t>Pinar </a:t>
            </a:r>
            <a:r>
              <a:rPr lang="en-US" sz="2800" dirty="0" err="1" smtClean="0">
                <a:solidFill>
                  <a:schemeClr val="tx1"/>
                </a:solidFill>
                <a:latin typeface="Helvetica" pitchFamily="34" charset="0"/>
                <a:ea typeface="ＭＳ Ｐゴシック" pitchFamily="34" charset="-128"/>
              </a:rPr>
              <a:t>Karaca-Mandic</a:t>
            </a:r>
            <a:r>
              <a:rPr lang="en-US" sz="2800" dirty="0" smtClean="0">
                <a:solidFill>
                  <a:schemeClr val="tx1"/>
                </a:solidFill>
                <a:latin typeface="Helvetica" pitchFamily="34" charset="0"/>
                <a:ea typeface="ＭＳ Ｐゴシック" pitchFamily="34" charset="-128"/>
              </a:rPr>
              <a:t>, Roger Feldman, and </a:t>
            </a:r>
          </a:p>
          <a:p>
            <a:pPr>
              <a:buFont typeface="Arial" pitchFamily="34" charset="0"/>
              <a:buNone/>
            </a:pPr>
            <a:r>
              <a:rPr lang="en-US" sz="2800" dirty="0" smtClean="0">
                <a:solidFill>
                  <a:schemeClr val="tx1"/>
                </a:solidFill>
                <a:latin typeface="Helvetica" pitchFamily="34" charset="0"/>
                <a:ea typeface="ＭＳ Ｐゴシック" pitchFamily="34" charset="-128"/>
              </a:rPr>
              <a:t>Peter Graven</a:t>
            </a:r>
            <a:endParaRPr lang="en-US" sz="2800" dirty="0">
              <a:solidFill>
                <a:schemeClr val="tx1"/>
              </a:solidFill>
              <a:latin typeface="Helvetica" pitchFamily="34" charset="0"/>
              <a:ea typeface="ＭＳ Ｐゴシック" pitchFamily="34" charset="-128"/>
            </a:endParaRPr>
          </a:p>
          <a:p>
            <a:pPr>
              <a:buFont typeface="Arial" pitchFamily="34" charset="0"/>
              <a:buNone/>
            </a:pPr>
            <a:r>
              <a:rPr lang="en-US" sz="2800" dirty="0">
                <a:solidFill>
                  <a:schemeClr val="tx1"/>
                </a:solidFill>
                <a:latin typeface="Helvetica" pitchFamily="34" charset="0"/>
                <a:ea typeface="ＭＳ Ｐゴシック" pitchFamily="34" charset="-128"/>
              </a:rPr>
              <a:t>University of Minnesota</a:t>
            </a:r>
          </a:p>
          <a:p>
            <a:pPr>
              <a:buFont typeface="Arial" pitchFamily="34" charset="0"/>
              <a:buNone/>
            </a:pPr>
            <a:endParaRPr lang="en-US" sz="2800" dirty="0">
              <a:solidFill>
                <a:schemeClr val="tx1"/>
              </a:solidFill>
              <a:latin typeface="Helvetica" pitchFamily="34" charset="0"/>
              <a:ea typeface="ＭＳ Ｐゴシック" pitchFamily="34" charset="-128"/>
            </a:endParaRPr>
          </a:p>
          <a:p>
            <a:pPr>
              <a:buFont typeface="Arial" pitchFamily="34" charset="0"/>
              <a:buNone/>
            </a:pPr>
            <a:endParaRPr lang="en-US" sz="2000" dirty="0">
              <a:solidFill>
                <a:srgbClr val="FFC000"/>
              </a:solidFill>
              <a:latin typeface="Helvetica" pitchFamily="34" charset="0"/>
              <a:ea typeface="ＭＳ Ｐゴシック"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Statistical Analysis</a:t>
            </a:r>
            <a:endParaRPr lang="en-US" sz="3600" dirty="0"/>
          </a:p>
        </p:txBody>
      </p:sp>
      <p:sp>
        <p:nvSpPr>
          <p:cNvPr id="3" name="Content Placeholder 2"/>
          <p:cNvSpPr>
            <a:spLocks noGrp="1"/>
          </p:cNvSpPr>
          <p:nvPr>
            <p:ph idx="1"/>
          </p:nvPr>
        </p:nvSpPr>
        <p:spPr>
          <a:xfrm>
            <a:off x="457200" y="1371600"/>
            <a:ext cx="8229600" cy="4754563"/>
          </a:xfrm>
        </p:spPr>
        <p:txBody>
          <a:bodyPr/>
          <a:lstStyle/>
          <a:p>
            <a:r>
              <a:rPr lang="en-US" sz="2600" dirty="0" smtClean="0"/>
              <a:t>We estimate the probability of offering insurance as:</a:t>
            </a:r>
          </a:p>
          <a:p>
            <a:endParaRPr lang="en-US" sz="2800" dirty="0" smtClean="0"/>
          </a:p>
          <a:p>
            <a:endParaRPr lang="en-US" sz="2800" dirty="0" smtClean="0"/>
          </a:p>
          <a:p>
            <a:pPr lvl="1">
              <a:buNone/>
            </a:pPr>
            <a:r>
              <a:rPr lang="en-US" sz="2400" i="1" dirty="0" err="1" smtClean="0">
                <a:solidFill>
                  <a:srgbClr val="0C0400"/>
                </a:solidFill>
              </a:rPr>
              <a:t>Y</a:t>
            </a:r>
            <a:r>
              <a:rPr lang="en-US" sz="2400" i="1" baseline="-25000" dirty="0" err="1" smtClean="0">
                <a:solidFill>
                  <a:srgbClr val="0C0400"/>
                </a:solidFill>
              </a:rPr>
              <a:t>im</a:t>
            </a:r>
            <a:r>
              <a:rPr lang="en-US" sz="2400" dirty="0" smtClean="0"/>
              <a:t>  is the outcome for firm </a:t>
            </a:r>
            <a:r>
              <a:rPr lang="en-US" sz="2400" i="1" dirty="0" err="1" smtClean="0"/>
              <a:t>i</a:t>
            </a:r>
            <a:r>
              <a:rPr lang="en-US" sz="2400" dirty="0" smtClean="0"/>
              <a:t> in market </a:t>
            </a:r>
            <a:r>
              <a:rPr lang="en-US" sz="2400" i="1" dirty="0" smtClean="0"/>
              <a:t>m</a:t>
            </a:r>
          </a:p>
          <a:p>
            <a:pPr lvl="1">
              <a:buNone/>
            </a:pPr>
            <a:r>
              <a:rPr lang="en-US" sz="2400" i="1" dirty="0" err="1" smtClean="0">
                <a:solidFill>
                  <a:srgbClr val="0C0400"/>
                </a:solidFill>
              </a:rPr>
              <a:t>X</a:t>
            </a:r>
            <a:r>
              <a:rPr lang="en-US" sz="2400" i="1" baseline="-25000" dirty="0" err="1" smtClean="0">
                <a:solidFill>
                  <a:srgbClr val="0C0400"/>
                </a:solidFill>
              </a:rPr>
              <a:t>m</a:t>
            </a:r>
            <a:r>
              <a:rPr lang="en-US" sz="2400" dirty="0" smtClean="0"/>
              <a:t>  are market characteristics including broker/agent 	   	 market structure </a:t>
            </a:r>
          </a:p>
          <a:p>
            <a:pPr lvl="1">
              <a:buNone/>
            </a:pPr>
            <a:r>
              <a:rPr lang="en-US" sz="2400" i="1" dirty="0" err="1" smtClean="0">
                <a:solidFill>
                  <a:srgbClr val="0C0400"/>
                </a:solidFill>
              </a:rPr>
              <a:t>Z</a:t>
            </a:r>
            <a:r>
              <a:rPr lang="en-US" sz="2400" i="1" baseline="-25000" dirty="0" err="1" smtClean="0">
                <a:solidFill>
                  <a:srgbClr val="0C0400"/>
                </a:solidFill>
              </a:rPr>
              <a:t>im</a:t>
            </a:r>
            <a:r>
              <a:rPr lang="en-US" sz="2400" i="1" dirty="0" smtClean="0"/>
              <a:t>  </a:t>
            </a:r>
            <a:r>
              <a:rPr lang="en-US" sz="2400" dirty="0" smtClean="0"/>
              <a:t>are firm characteristics</a:t>
            </a:r>
          </a:p>
          <a:p>
            <a:pPr lvl="1">
              <a:buNone/>
            </a:pPr>
            <a:r>
              <a:rPr lang="en-US" sz="2400" dirty="0" smtClean="0"/>
              <a:t>    	  are state fixed effects</a:t>
            </a:r>
          </a:p>
          <a:p>
            <a:endParaRPr lang="en-US" sz="2600" dirty="0" smtClean="0"/>
          </a:p>
          <a:p>
            <a:r>
              <a:rPr lang="en-US" sz="2600" dirty="0" smtClean="0"/>
              <a:t>Followed by models of premiums and offering HDHP, conditional on offering health insurance</a:t>
            </a:r>
          </a:p>
          <a:p>
            <a:pPr lvl="1">
              <a:buFont typeface="Arial" pitchFamily="34" charset="0"/>
              <a:buChar char="•"/>
            </a:pPr>
            <a:endParaRPr lang="en-US" dirty="0" smtClean="0"/>
          </a:p>
          <a:p>
            <a:pPr>
              <a:buNone/>
            </a:pPr>
            <a:endParaRPr lang="en-US" sz="2800" dirty="0" smtClean="0"/>
          </a:p>
          <a:p>
            <a:endParaRPr lang="en-US" sz="2800" dirty="0" smtClean="0"/>
          </a:p>
          <a:p>
            <a:endParaRPr lang="en-US" sz="2800" dirty="0" smtClean="0"/>
          </a:p>
          <a:p>
            <a:pPr>
              <a:buNone/>
            </a:pPr>
            <a:r>
              <a:rPr lang="en-US" sz="2800" dirty="0" smtClean="0"/>
              <a:t>   </a:t>
            </a:r>
          </a:p>
          <a:p>
            <a:pPr>
              <a:buNone/>
            </a:pPr>
            <a:endParaRPr lang="en-US" sz="2800"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xmlns="" val="243750252"/>
              </p:ext>
            </p:extLst>
          </p:nvPr>
        </p:nvGraphicFramePr>
        <p:xfrm>
          <a:off x="685800" y="1981200"/>
          <a:ext cx="7599363" cy="762000"/>
        </p:xfrm>
        <a:graphic>
          <a:graphicData uri="http://schemas.openxmlformats.org/presentationml/2006/ole">
            <p:oleObj spid="_x0000_s1043" name="Equation" r:id="rId4" imgW="2361960" imgH="228600" progId="Equation.3">
              <p:embed/>
            </p:oleObj>
          </a:graphicData>
        </a:graphic>
      </p:graphicFrame>
      <p:graphicFrame>
        <p:nvGraphicFramePr>
          <p:cNvPr id="6" name="Object 5"/>
          <p:cNvGraphicFramePr>
            <a:graphicFrameLocks noChangeAspect="1"/>
          </p:cNvGraphicFramePr>
          <p:nvPr/>
        </p:nvGraphicFramePr>
        <p:xfrm>
          <a:off x="990600" y="4495800"/>
          <a:ext cx="381000" cy="609601"/>
        </p:xfrm>
        <a:graphic>
          <a:graphicData uri="http://schemas.openxmlformats.org/presentationml/2006/ole">
            <p:oleObj spid="_x0000_s1044" name="Equation" r:id="rId5" imgW="165028" imgH="228501" progId="Equation.3">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Broker Market Structure</a:t>
            </a:r>
            <a:endParaRPr lang="en-US" sz="3600" dirty="0"/>
          </a:p>
        </p:txBody>
      </p:sp>
      <p:graphicFrame>
        <p:nvGraphicFramePr>
          <p:cNvPr id="26626" name="Object 2"/>
          <p:cNvGraphicFramePr>
            <a:graphicFrameLocks noChangeAspect="1"/>
          </p:cNvGraphicFramePr>
          <p:nvPr>
            <p:extLst>
              <p:ext uri="{D42A27DB-BD31-4B8C-83A1-F6EECF244321}">
                <p14:modId xmlns:p14="http://schemas.microsoft.com/office/powerpoint/2010/main" xmlns="" val="675084606"/>
              </p:ext>
            </p:extLst>
          </p:nvPr>
        </p:nvGraphicFramePr>
        <p:xfrm>
          <a:off x="609600" y="1371600"/>
          <a:ext cx="8001000" cy="5029200"/>
        </p:xfrm>
        <a:graphic>
          <a:graphicData uri="http://schemas.openxmlformats.org/presentationml/2006/ole">
            <p:oleObj spid="_x0000_s26633" name="Worksheet" r:id="rId4" imgW="3724224" imgH="1828800" progId="Excel.Sheet.8">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534400" cy="944563"/>
          </a:xfrm>
        </p:spPr>
        <p:txBody>
          <a:bodyPr/>
          <a:lstStyle/>
          <a:p>
            <a:r>
              <a:rPr lang="en-US" sz="3200" dirty="0" smtClean="0"/>
              <a:t>Probability of Offering Insurance</a:t>
            </a:r>
            <a:endParaRPr lang="en-US" sz="3200" dirty="0"/>
          </a:p>
        </p:txBody>
      </p:sp>
      <p:sp>
        <p:nvSpPr>
          <p:cNvPr id="3" name="Content Placeholder 2"/>
          <p:cNvSpPr>
            <a:spLocks noGrp="1"/>
          </p:cNvSpPr>
          <p:nvPr>
            <p:ph idx="1"/>
          </p:nvPr>
        </p:nvSpPr>
        <p:spPr>
          <a:xfrm>
            <a:off x="457200" y="1371600"/>
            <a:ext cx="8229600" cy="4754563"/>
          </a:xfrm>
        </p:spPr>
        <p:txBody>
          <a:bodyPr/>
          <a:lstStyle/>
          <a:p>
            <a:endParaRPr lang="en-US" sz="2800" dirty="0"/>
          </a:p>
        </p:txBody>
      </p:sp>
      <p:graphicFrame>
        <p:nvGraphicFramePr>
          <p:cNvPr id="28674" name="Object 2"/>
          <p:cNvGraphicFramePr>
            <a:graphicFrameLocks noChangeAspect="1"/>
          </p:cNvGraphicFramePr>
          <p:nvPr>
            <p:extLst>
              <p:ext uri="{D42A27DB-BD31-4B8C-83A1-F6EECF244321}">
                <p14:modId xmlns:p14="http://schemas.microsoft.com/office/powerpoint/2010/main" xmlns="" val="4161610229"/>
              </p:ext>
            </p:extLst>
          </p:nvPr>
        </p:nvGraphicFramePr>
        <p:xfrm>
          <a:off x="685800" y="1828800"/>
          <a:ext cx="7299325" cy="3717925"/>
        </p:xfrm>
        <a:graphic>
          <a:graphicData uri="http://schemas.openxmlformats.org/presentationml/2006/ole">
            <p:oleObj spid="_x0000_s28681" name="Worksheet" r:id="rId4" imgW="4552849" imgH="1486006" progId="Excel.Sheet.8">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534400" cy="944563"/>
          </a:xfrm>
        </p:spPr>
        <p:txBody>
          <a:bodyPr/>
          <a:lstStyle/>
          <a:p>
            <a:r>
              <a:rPr lang="en-US" sz="3200" dirty="0" smtClean="0"/>
              <a:t>Premium Conditional on Offer </a:t>
            </a:r>
            <a:br>
              <a:rPr lang="en-US" sz="3200" dirty="0" smtClean="0"/>
            </a:br>
            <a:r>
              <a:rPr lang="en-US" sz="2000" dirty="0" smtClean="0"/>
              <a:t>(most popular plan)</a:t>
            </a:r>
            <a:endParaRPr lang="en-US" sz="2000" dirty="0"/>
          </a:p>
        </p:txBody>
      </p:sp>
      <p:graphicFrame>
        <p:nvGraphicFramePr>
          <p:cNvPr id="28674" name="Object 2"/>
          <p:cNvGraphicFramePr>
            <a:graphicFrameLocks noChangeAspect="1"/>
          </p:cNvGraphicFramePr>
          <p:nvPr>
            <p:extLst>
              <p:ext uri="{D42A27DB-BD31-4B8C-83A1-F6EECF244321}">
                <p14:modId xmlns:p14="http://schemas.microsoft.com/office/powerpoint/2010/main" xmlns="" val="225152873"/>
              </p:ext>
            </p:extLst>
          </p:nvPr>
        </p:nvGraphicFramePr>
        <p:xfrm>
          <a:off x="685800" y="1828800"/>
          <a:ext cx="7299325" cy="3670300"/>
        </p:xfrm>
        <a:graphic>
          <a:graphicData uri="http://schemas.openxmlformats.org/presentationml/2006/ole">
            <p:oleObj spid="_x0000_s34825" name="Worksheet" r:id="rId4" imgW="4552849" imgH="1466823" progId="Excel.Sheet.8">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534400" cy="1143000"/>
          </a:xfrm>
        </p:spPr>
        <p:txBody>
          <a:bodyPr/>
          <a:lstStyle/>
          <a:p>
            <a:r>
              <a:rPr lang="en-US" sz="3200" dirty="0" smtClean="0"/>
              <a:t>HDHP Conditional on Offer </a:t>
            </a:r>
            <a:br>
              <a:rPr lang="en-US" sz="3200" dirty="0" smtClean="0"/>
            </a:br>
            <a:r>
              <a:rPr lang="en-US" sz="2000" dirty="0" smtClean="0"/>
              <a:t>(most popular plan)</a:t>
            </a:r>
            <a:endParaRPr lang="en-US" sz="2000" dirty="0"/>
          </a:p>
        </p:txBody>
      </p:sp>
      <p:graphicFrame>
        <p:nvGraphicFramePr>
          <p:cNvPr id="28674" name="Object 2"/>
          <p:cNvGraphicFramePr>
            <a:graphicFrameLocks noChangeAspect="1"/>
          </p:cNvGraphicFramePr>
          <p:nvPr>
            <p:extLst>
              <p:ext uri="{D42A27DB-BD31-4B8C-83A1-F6EECF244321}">
                <p14:modId xmlns:p14="http://schemas.microsoft.com/office/powerpoint/2010/main" xmlns="" val="598923029"/>
              </p:ext>
            </p:extLst>
          </p:nvPr>
        </p:nvGraphicFramePr>
        <p:xfrm>
          <a:off x="685800" y="1828800"/>
          <a:ext cx="7299325" cy="3670300"/>
        </p:xfrm>
        <a:graphic>
          <a:graphicData uri="http://schemas.openxmlformats.org/presentationml/2006/ole">
            <p:oleObj spid="_x0000_s35849" name="Worksheet" r:id="rId4" imgW="4552849" imgH="1466823" progId="Excel.Sheet.8">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534400" cy="1143000"/>
          </a:xfrm>
        </p:spPr>
        <p:txBody>
          <a:bodyPr/>
          <a:lstStyle/>
          <a:p>
            <a:r>
              <a:rPr lang="en-US" sz="3600" dirty="0" smtClean="0"/>
              <a:t>Predictions</a:t>
            </a:r>
            <a:endParaRPr lang="en-US" sz="3600" dirty="0"/>
          </a:p>
        </p:txBody>
      </p:sp>
      <p:graphicFrame>
        <p:nvGraphicFramePr>
          <p:cNvPr id="28674" name="Object 2"/>
          <p:cNvGraphicFramePr>
            <a:graphicFrameLocks noChangeAspect="1"/>
          </p:cNvGraphicFramePr>
          <p:nvPr>
            <p:extLst>
              <p:ext uri="{D42A27DB-BD31-4B8C-83A1-F6EECF244321}">
                <p14:modId xmlns:p14="http://schemas.microsoft.com/office/powerpoint/2010/main" xmlns="" val="89349551"/>
              </p:ext>
            </p:extLst>
          </p:nvPr>
        </p:nvGraphicFramePr>
        <p:xfrm>
          <a:off x="457200" y="1646237"/>
          <a:ext cx="8229600" cy="4525963"/>
        </p:xfrm>
        <a:graphic>
          <a:graphicData uri="http://schemas.openxmlformats.org/presentationml/2006/ole">
            <p:oleObj spid="_x0000_s36873" name="Worksheet" r:id="rId4" imgW="4495713" imgH="1571723" progId="Excel.Sheet.8">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err="1" smtClean="0"/>
              <a:t>Endogeneity</a:t>
            </a:r>
            <a:r>
              <a:rPr lang="en-US" sz="3600" dirty="0" smtClean="0"/>
              <a:t> Concern</a:t>
            </a:r>
            <a:endParaRPr lang="en-US" sz="3600" dirty="0"/>
          </a:p>
        </p:txBody>
      </p:sp>
      <p:sp>
        <p:nvSpPr>
          <p:cNvPr id="3" name="Content Placeholder 2"/>
          <p:cNvSpPr>
            <a:spLocks noGrp="1"/>
          </p:cNvSpPr>
          <p:nvPr>
            <p:ph idx="1"/>
          </p:nvPr>
        </p:nvSpPr>
        <p:spPr>
          <a:xfrm>
            <a:off x="457200" y="1676400"/>
            <a:ext cx="8229600" cy="4449763"/>
          </a:xfrm>
        </p:spPr>
        <p:txBody>
          <a:bodyPr/>
          <a:lstStyle/>
          <a:p>
            <a:r>
              <a:rPr lang="en-US" sz="2800" dirty="0" smtClean="0"/>
              <a:t>Agents/brokers may locate in areas with strong unobserved demand for insurance, and/or areas where employers prefer generous benefits </a:t>
            </a:r>
          </a:p>
          <a:p>
            <a:pPr lvl="1"/>
            <a:r>
              <a:rPr lang="en-US" sz="2400" dirty="0" smtClean="0"/>
              <a:t>Implies that our estimates of the effect of market structure on: </a:t>
            </a:r>
          </a:p>
          <a:p>
            <a:pPr lvl="2"/>
            <a:r>
              <a:rPr lang="en-US" dirty="0" smtClean="0"/>
              <a:t>Offering insurance may be biased away from zero</a:t>
            </a:r>
          </a:p>
          <a:p>
            <a:pPr lvl="2"/>
            <a:r>
              <a:rPr lang="en-US" dirty="0" smtClean="0"/>
              <a:t>Premiums may be biased toward zero</a:t>
            </a:r>
          </a:p>
          <a:p>
            <a:pPr lvl="1"/>
            <a:r>
              <a:rPr lang="en-US" sz="2400" dirty="0" smtClean="0"/>
              <a:t>We control for a large set of economic and demographic conditions at the county level, state fixed effects, and employer characteristics (e.g. other fringe benefits) </a:t>
            </a:r>
          </a:p>
          <a:p>
            <a:pPr lvl="1">
              <a:buNone/>
            </a:pPr>
            <a:endParaRPr lang="en-US" sz="2400" dirty="0" smtClean="0"/>
          </a:p>
          <a:p>
            <a:pPr lvl="2"/>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382000" cy="944563"/>
          </a:xfrm>
        </p:spPr>
        <p:txBody>
          <a:bodyPr/>
          <a:lstStyle/>
          <a:p>
            <a:r>
              <a:rPr lang="en-US" sz="3600" dirty="0" smtClean="0"/>
              <a:t>Sensitivity – Exclude Key Variables</a:t>
            </a:r>
            <a:endParaRPr lang="en-US" sz="3600" dirty="0"/>
          </a:p>
        </p:txBody>
      </p:sp>
      <p:sp>
        <p:nvSpPr>
          <p:cNvPr id="3" name="Content Placeholder 2"/>
          <p:cNvSpPr>
            <a:spLocks noGrp="1"/>
          </p:cNvSpPr>
          <p:nvPr>
            <p:ph idx="1"/>
          </p:nvPr>
        </p:nvSpPr>
        <p:spPr/>
        <p:txBody>
          <a:bodyPr/>
          <a:lstStyle/>
          <a:p>
            <a:r>
              <a:rPr lang="en-US" sz="2400" dirty="0" smtClean="0"/>
              <a:t>We exclude county-level economic/demographic characteristics &amp; other fringe benefits </a:t>
            </a:r>
          </a:p>
          <a:p>
            <a:pPr lvl="1"/>
            <a:r>
              <a:rPr lang="en-US" sz="2400" dirty="0" smtClean="0"/>
              <a:t>Offer estimates should go up </a:t>
            </a:r>
          </a:p>
          <a:p>
            <a:pPr lvl="1"/>
            <a:r>
              <a:rPr lang="en-US" sz="2400" dirty="0" smtClean="0"/>
              <a:t>Premium estimates should go down</a:t>
            </a:r>
          </a:p>
          <a:p>
            <a:pPr lvl="1">
              <a:buNone/>
            </a:pPr>
            <a:endParaRPr lang="en-US" sz="2400" dirty="0" smtClean="0"/>
          </a:p>
          <a:p>
            <a:endParaRPr lang="en-US" sz="2400" dirty="0" smtClean="0"/>
          </a:p>
        </p:txBody>
      </p:sp>
      <p:graphicFrame>
        <p:nvGraphicFramePr>
          <p:cNvPr id="5" name="Object 4"/>
          <p:cNvGraphicFramePr>
            <a:graphicFrameLocks noChangeAspect="1"/>
          </p:cNvGraphicFramePr>
          <p:nvPr>
            <p:extLst>
              <p:ext uri="{D42A27DB-BD31-4B8C-83A1-F6EECF244321}">
                <p14:modId xmlns:p14="http://schemas.microsoft.com/office/powerpoint/2010/main" xmlns="" val="1344231582"/>
              </p:ext>
            </p:extLst>
          </p:nvPr>
        </p:nvGraphicFramePr>
        <p:xfrm>
          <a:off x="914400" y="3657600"/>
          <a:ext cx="7454900" cy="2286000"/>
        </p:xfrm>
        <a:graphic>
          <a:graphicData uri="http://schemas.openxmlformats.org/presentationml/2006/ole">
            <p:oleObj spid="_x0000_s37895" name="Worksheet" r:id="rId4" imgW="3438576" imgH="971577" progId="Excel.Sheet.12">
              <p:embed/>
            </p:oleObj>
          </a:graphicData>
        </a:graphic>
      </p:graphicFrame>
    </p:spTree>
    <p:extLst>
      <p:ext uri="{BB962C8B-B14F-4D97-AF65-F5344CB8AC3E}">
        <p14:creationId xmlns:p14="http://schemas.microsoft.com/office/powerpoint/2010/main" xmlns="" val="9762023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944563"/>
          </a:xfrm>
        </p:spPr>
        <p:txBody>
          <a:bodyPr/>
          <a:lstStyle/>
          <a:p>
            <a:r>
              <a:rPr lang="en-US" sz="3600" dirty="0" smtClean="0"/>
              <a:t>Sensitivity – Examine Larger Firms</a:t>
            </a:r>
            <a:endParaRPr lang="en-US" sz="3600" dirty="0"/>
          </a:p>
        </p:txBody>
      </p:sp>
      <p:sp>
        <p:nvSpPr>
          <p:cNvPr id="3" name="Content Placeholder 2"/>
          <p:cNvSpPr>
            <a:spLocks noGrp="1"/>
          </p:cNvSpPr>
          <p:nvPr>
            <p:ph idx="1"/>
          </p:nvPr>
        </p:nvSpPr>
        <p:spPr/>
        <p:txBody>
          <a:bodyPr/>
          <a:lstStyle/>
          <a:p>
            <a:r>
              <a:rPr lang="en-US" sz="2400" dirty="0" smtClean="0"/>
              <a:t>Larger </a:t>
            </a:r>
            <a:r>
              <a:rPr lang="en-US" sz="2400" dirty="0"/>
              <a:t>firms </a:t>
            </a:r>
            <a:r>
              <a:rPr lang="en-US" sz="2400" dirty="0" smtClean="0"/>
              <a:t>should not be affected by the </a:t>
            </a:r>
            <a:r>
              <a:rPr lang="en-US" sz="2400" dirty="0"/>
              <a:t>market structure for agents and brokers that serve small </a:t>
            </a:r>
            <a:r>
              <a:rPr lang="en-US" sz="2400" dirty="0" smtClean="0"/>
              <a:t>firms</a:t>
            </a:r>
          </a:p>
          <a:p>
            <a:r>
              <a:rPr lang="en-US" sz="2400" dirty="0" smtClean="0"/>
              <a:t>We </a:t>
            </a:r>
            <a:r>
              <a:rPr lang="en-US" sz="2400" dirty="0"/>
              <a:t>estimated all </a:t>
            </a:r>
            <a:r>
              <a:rPr lang="en-US" sz="2400" dirty="0" smtClean="0"/>
              <a:t>models </a:t>
            </a:r>
            <a:r>
              <a:rPr lang="en-US" sz="2400" dirty="0"/>
              <a:t>for larger </a:t>
            </a:r>
            <a:r>
              <a:rPr lang="en-US" sz="2400" dirty="0" smtClean="0"/>
              <a:t>firms (&gt;100)</a:t>
            </a:r>
          </a:p>
          <a:p>
            <a:r>
              <a:rPr lang="en-US" sz="2400" dirty="0" smtClean="0"/>
              <a:t>Expect inability to reject null of no difference</a:t>
            </a:r>
          </a:p>
          <a:p>
            <a:r>
              <a:rPr lang="en-US" sz="2400" dirty="0" smtClean="0"/>
              <a:t>Results </a:t>
            </a:r>
            <a:r>
              <a:rPr lang="en-US" sz="2400" dirty="0"/>
              <a:t>for </a:t>
            </a:r>
            <a:r>
              <a:rPr lang="en-US" sz="2400" dirty="0" smtClean="0"/>
              <a:t>CBSA are shown, others are similar:</a:t>
            </a:r>
            <a:endParaRPr lang="en-US" sz="2400" dirty="0"/>
          </a:p>
          <a:p>
            <a:endParaRPr lang="en-US" sz="2400" dirty="0" smtClean="0"/>
          </a:p>
          <a:p>
            <a:pPr lvl="1">
              <a:buNone/>
            </a:pPr>
            <a:endParaRPr lang="en-US" sz="2400" dirty="0" smtClean="0"/>
          </a:p>
          <a:p>
            <a:endParaRPr lang="en-US" sz="2400"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xmlns="" val="2547430605"/>
              </p:ext>
            </p:extLst>
          </p:nvPr>
        </p:nvGraphicFramePr>
        <p:xfrm>
          <a:off x="423672" y="4038599"/>
          <a:ext cx="8016875" cy="1905001"/>
        </p:xfrm>
        <a:graphic>
          <a:graphicData uri="http://schemas.openxmlformats.org/presentationml/2006/ole">
            <p:oleObj spid="_x0000_s38918" name="Worksheet" r:id="rId4" imgW="4810176" imgH="914299" progId="Excel.Sheet.12">
              <p:embed/>
            </p:oleObj>
          </a:graphicData>
        </a:graphic>
      </p:graphicFrame>
    </p:spTree>
    <p:extLst>
      <p:ext uri="{BB962C8B-B14F-4D97-AF65-F5344CB8AC3E}">
        <p14:creationId xmlns:p14="http://schemas.microsoft.com/office/powerpoint/2010/main" xmlns="" val="35826034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44563"/>
          </a:xfrm>
        </p:spPr>
        <p:txBody>
          <a:bodyPr/>
          <a:lstStyle/>
          <a:p>
            <a:r>
              <a:rPr lang="en-US" sz="3600" dirty="0" smtClean="0"/>
              <a:t>Discussion</a:t>
            </a:r>
            <a:endParaRPr lang="en-US" sz="3600" dirty="0"/>
          </a:p>
        </p:txBody>
      </p:sp>
      <p:sp>
        <p:nvSpPr>
          <p:cNvPr id="3" name="Content Placeholder 2"/>
          <p:cNvSpPr>
            <a:spLocks noGrp="1"/>
          </p:cNvSpPr>
          <p:nvPr>
            <p:ph idx="1"/>
          </p:nvPr>
        </p:nvSpPr>
        <p:spPr>
          <a:xfrm>
            <a:off x="457200" y="1524000"/>
            <a:ext cx="8229600" cy="4602163"/>
          </a:xfrm>
        </p:spPr>
        <p:txBody>
          <a:bodyPr/>
          <a:lstStyle/>
          <a:p>
            <a:r>
              <a:rPr lang="en-US" sz="2800" dirty="0" smtClean="0"/>
              <a:t>Affordable Care Act (ACA) will create state-based health insurance exchanges where individuals and small firms can shop for health insurance</a:t>
            </a:r>
          </a:p>
          <a:p>
            <a:pPr lvl="1"/>
            <a:r>
              <a:rPr lang="en-US" sz="2400" dirty="0" smtClean="0"/>
              <a:t>Exchanges may take over some functions of brokers </a:t>
            </a:r>
          </a:p>
          <a:p>
            <a:pPr lvl="1"/>
            <a:r>
              <a:rPr lang="en-US" sz="2400" dirty="0" smtClean="0"/>
              <a:t>Policies will be standardized so search costs should be lower</a:t>
            </a:r>
          </a:p>
          <a:p>
            <a:pPr lvl="1"/>
            <a:r>
              <a:rPr lang="en-US" sz="2400" dirty="0" smtClean="0"/>
              <a:t>What role will brokers have in the new exchanges and how will they be compensated for their services?</a:t>
            </a:r>
          </a:p>
          <a:p>
            <a:r>
              <a:rPr lang="en-US" sz="2800" dirty="0" smtClean="0"/>
              <a:t>Two working models may offer some ideas: Utah and Massachusetts</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Outline</a:t>
            </a:r>
            <a:endParaRPr lang="en-US" sz="3600" dirty="0"/>
          </a:p>
        </p:txBody>
      </p:sp>
      <p:sp>
        <p:nvSpPr>
          <p:cNvPr id="3" name="Content Placeholder 2"/>
          <p:cNvSpPr>
            <a:spLocks noGrp="1"/>
          </p:cNvSpPr>
          <p:nvPr>
            <p:ph idx="1"/>
          </p:nvPr>
        </p:nvSpPr>
        <p:spPr>
          <a:xfrm>
            <a:off x="838200" y="1828800"/>
            <a:ext cx="7848600" cy="4297363"/>
          </a:xfrm>
        </p:spPr>
        <p:txBody>
          <a:bodyPr/>
          <a:lstStyle/>
          <a:p>
            <a:r>
              <a:rPr lang="en-US" sz="2800" dirty="0" smtClean="0"/>
              <a:t>Background on small firms and brokers </a:t>
            </a:r>
          </a:p>
          <a:p>
            <a:r>
              <a:rPr lang="en-US" sz="2800" dirty="0" smtClean="0"/>
              <a:t>Research questions</a:t>
            </a:r>
          </a:p>
          <a:p>
            <a:r>
              <a:rPr lang="en-US" sz="2800" dirty="0" smtClean="0"/>
              <a:t>Data &amp; methods</a:t>
            </a:r>
          </a:p>
          <a:p>
            <a:r>
              <a:rPr lang="en-US" sz="2800" dirty="0" smtClean="0"/>
              <a:t>Results</a:t>
            </a:r>
          </a:p>
          <a:p>
            <a:r>
              <a:rPr lang="en-US" sz="2800" dirty="0" smtClean="0"/>
              <a:t>Discussion</a:t>
            </a:r>
            <a:endParaRPr 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534400" cy="944563"/>
          </a:xfrm>
        </p:spPr>
        <p:txBody>
          <a:bodyPr/>
          <a:lstStyle/>
          <a:p>
            <a:r>
              <a:rPr lang="en-US" sz="3600" dirty="0" smtClean="0"/>
              <a:t> Utah and Massachusetts</a:t>
            </a:r>
            <a:endParaRPr lang="en-US" sz="3600" dirty="0"/>
          </a:p>
        </p:txBody>
      </p:sp>
      <p:sp>
        <p:nvSpPr>
          <p:cNvPr id="3" name="Content Placeholder 2"/>
          <p:cNvSpPr>
            <a:spLocks noGrp="1"/>
          </p:cNvSpPr>
          <p:nvPr>
            <p:ph idx="1"/>
          </p:nvPr>
        </p:nvSpPr>
        <p:spPr>
          <a:xfrm>
            <a:off x="457200" y="1371600"/>
            <a:ext cx="8229600" cy="4754563"/>
          </a:xfrm>
        </p:spPr>
        <p:txBody>
          <a:bodyPr/>
          <a:lstStyle/>
          <a:p>
            <a:r>
              <a:rPr lang="en-US" sz="2400" dirty="0" smtClean="0"/>
              <a:t>Utah started a pilot exchange in 2011 for employers with 2-50 employees</a:t>
            </a:r>
          </a:p>
          <a:p>
            <a:pPr lvl="1"/>
            <a:r>
              <a:rPr lang="en-US" sz="2200" dirty="0" smtClean="0"/>
              <a:t>Employer chooses a defined contribution and employees shop among about 70 health plans offered in the exchange</a:t>
            </a:r>
          </a:p>
          <a:p>
            <a:pPr lvl="1"/>
            <a:r>
              <a:rPr lang="en-US" sz="2200" dirty="0" smtClean="0"/>
              <a:t>Employers are encouraged to designate a broker who receives a commission of $37 per month per employee</a:t>
            </a:r>
          </a:p>
          <a:p>
            <a:r>
              <a:rPr lang="en-US" sz="2400" dirty="0" smtClean="0"/>
              <a:t>Brokers play a smaller role in the Mass. Health Connector</a:t>
            </a:r>
          </a:p>
          <a:p>
            <a:pPr lvl="1"/>
            <a:r>
              <a:rPr lang="en-US" sz="2200" dirty="0" smtClean="0"/>
              <a:t>Brokers receive fixed fee of $10/month for employers with 1-5 employees and 2.5% of premium for 6-50 employees</a:t>
            </a:r>
          </a:p>
          <a:p>
            <a:pPr lvl="1"/>
            <a:r>
              <a:rPr lang="en-US" sz="2200" dirty="0" smtClean="0"/>
              <a:t>If broker is not used, the fee is used for Connector administrative costs</a:t>
            </a:r>
          </a:p>
          <a:p>
            <a:pPr lvl="1"/>
            <a:r>
              <a:rPr lang="en-US" sz="2200" dirty="0" smtClean="0"/>
              <a:t>Most enrollees are non-group members</a:t>
            </a:r>
          </a:p>
          <a:p>
            <a:pPr lvl="1">
              <a:buNone/>
            </a:pPr>
            <a:r>
              <a:rPr lang="en-US" sz="2200" dirty="0" smtClean="0"/>
              <a:t>  </a:t>
            </a:r>
            <a:endParaRPr lang="en-US" sz="2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534400" cy="944563"/>
          </a:xfrm>
        </p:spPr>
        <p:txBody>
          <a:bodyPr/>
          <a:lstStyle/>
          <a:p>
            <a:r>
              <a:rPr lang="en-US" sz="3600" dirty="0" smtClean="0"/>
              <a:t> Summary</a:t>
            </a:r>
            <a:endParaRPr lang="en-US" sz="3600" dirty="0"/>
          </a:p>
        </p:txBody>
      </p:sp>
      <p:sp>
        <p:nvSpPr>
          <p:cNvPr id="3" name="Content Placeholder 2"/>
          <p:cNvSpPr>
            <a:spLocks noGrp="1"/>
          </p:cNvSpPr>
          <p:nvPr>
            <p:ph idx="1"/>
          </p:nvPr>
        </p:nvSpPr>
        <p:spPr>
          <a:xfrm>
            <a:off x="457200" y="1676400"/>
            <a:ext cx="8229600" cy="4449763"/>
          </a:xfrm>
        </p:spPr>
        <p:txBody>
          <a:bodyPr/>
          <a:lstStyle/>
          <a:p>
            <a:r>
              <a:rPr lang="en-US" sz="2200" dirty="0" smtClean="0">
                <a:solidFill>
                  <a:schemeClr val="accent2">
                    <a:lumMod val="50000"/>
                  </a:schemeClr>
                </a:solidFill>
              </a:rPr>
              <a:t>Brokers and agents play an important role in helping small firms navigate the complexities of health insurance</a:t>
            </a:r>
          </a:p>
          <a:p>
            <a:r>
              <a:rPr lang="en-US" sz="2200" dirty="0" smtClean="0">
                <a:solidFill>
                  <a:schemeClr val="accent2">
                    <a:lumMod val="50000"/>
                  </a:schemeClr>
                </a:solidFill>
              </a:rPr>
              <a:t>When broker availability increases (moving from no brokers to one or more)</a:t>
            </a:r>
          </a:p>
          <a:p>
            <a:pPr lvl="1"/>
            <a:r>
              <a:rPr lang="en-US" sz="1800" dirty="0" smtClean="0">
                <a:solidFill>
                  <a:schemeClr val="accent2">
                    <a:lumMod val="50000"/>
                  </a:schemeClr>
                </a:solidFill>
              </a:rPr>
              <a:t>Likelihood of offering health insurance increases</a:t>
            </a:r>
          </a:p>
          <a:p>
            <a:pPr lvl="1"/>
            <a:r>
              <a:rPr lang="en-US" sz="1800" dirty="0" smtClean="0">
                <a:solidFill>
                  <a:schemeClr val="accent2">
                    <a:lumMod val="50000"/>
                  </a:schemeClr>
                </a:solidFill>
              </a:rPr>
              <a:t>Premiums decrease, conditional on offering</a:t>
            </a:r>
          </a:p>
          <a:p>
            <a:pPr lvl="1"/>
            <a:r>
              <a:rPr lang="en-US" sz="1800" dirty="0" smtClean="0">
                <a:solidFill>
                  <a:schemeClr val="accent2">
                    <a:lumMod val="50000"/>
                  </a:schemeClr>
                </a:solidFill>
              </a:rPr>
              <a:t>Probability of offering HDHP increases, conditional on offering, but evidence is not consistent across geographic market definitions</a:t>
            </a:r>
          </a:p>
          <a:p>
            <a:r>
              <a:rPr lang="en-US" sz="2200" dirty="0" smtClean="0">
                <a:solidFill>
                  <a:schemeClr val="accent2">
                    <a:lumMod val="50000"/>
                  </a:schemeClr>
                </a:solidFill>
              </a:rPr>
              <a:t>When broker/agent market becomes more competitive (moving from 1 broker to more than 1)</a:t>
            </a:r>
          </a:p>
          <a:p>
            <a:pPr lvl="1"/>
            <a:r>
              <a:rPr lang="en-US" sz="1800" dirty="0" smtClean="0">
                <a:solidFill>
                  <a:schemeClr val="accent2">
                    <a:lumMod val="50000"/>
                  </a:schemeClr>
                </a:solidFill>
              </a:rPr>
              <a:t>Likelihood of offering increases</a:t>
            </a:r>
          </a:p>
          <a:p>
            <a:pPr lvl="1"/>
            <a:r>
              <a:rPr lang="en-US" sz="1800" dirty="0" smtClean="0">
                <a:solidFill>
                  <a:schemeClr val="accent2">
                    <a:lumMod val="50000"/>
                  </a:schemeClr>
                </a:solidFill>
              </a:rPr>
              <a:t>Not much effect on premiums </a:t>
            </a:r>
          </a:p>
          <a:p>
            <a:pPr lvl="1"/>
            <a:r>
              <a:rPr lang="en-US" sz="1800" dirty="0" smtClean="0">
                <a:solidFill>
                  <a:schemeClr val="accent2">
                    <a:lumMod val="50000"/>
                  </a:schemeClr>
                </a:solidFill>
              </a:rPr>
              <a:t>No effect on HDHP offering</a:t>
            </a:r>
            <a:endParaRPr lang="en-US" sz="1800" dirty="0">
              <a:solidFill>
                <a:schemeClr val="accent2">
                  <a:lumMod val="5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944563"/>
          </a:xfrm>
        </p:spPr>
        <p:txBody>
          <a:bodyPr/>
          <a:lstStyle/>
          <a:p>
            <a:r>
              <a:rPr lang="en-US" sz="3600" dirty="0" smtClean="0"/>
              <a:t>Background on Small Firms</a:t>
            </a:r>
            <a:endParaRPr lang="en-US" sz="3600" dirty="0"/>
          </a:p>
        </p:txBody>
      </p:sp>
      <p:sp>
        <p:nvSpPr>
          <p:cNvPr id="3" name="Content Placeholder 2"/>
          <p:cNvSpPr>
            <a:spLocks noGrp="1"/>
          </p:cNvSpPr>
          <p:nvPr>
            <p:ph idx="1"/>
          </p:nvPr>
        </p:nvSpPr>
        <p:spPr>
          <a:xfrm>
            <a:off x="457200" y="1524000"/>
            <a:ext cx="8229600" cy="4602164"/>
          </a:xfrm>
        </p:spPr>
        <p:txBody>
          <a:bodyPr/>
          <a:lstStyle/>
          <a:p>
            <a:r>
              <a:rPr lang="en-US" sz="2600" dirty="0" smtClean="0"/>
              <a:t>Small firms historically have reported problems with the availability and affordability of health insurance</a:t>
            </a:r>
          </a:p>
          <a:p>
            <a:pPr lvl="1"/>
            <a:r>
              <a:rPr lang="en-US" sz="2300" dirty="0" smtClean="0"/>
              <a:t>In 2008, 43% of firms with fewer than 50 workers offered health insurance, down from 47% in 2000</a:t>
            </a:r>
          </a:p>
          <a:p>
            <a:pPr lvl="1"/>
            <a:r>
              <a:rPr lang="en-US" sz="2300" dirty="0" smtClean="0"/>
              <a:t>In contrast, 96% of firms with 50 or more workers offered health insurance</a:t>
            </a:r>
          </a:p>
          <a:p>
            <a:pPr lvl="1"/>
            <a:r>
              <a:rPr lang="en-US" sz="2300" dirty="0" smtClean="0"/>
              <a:t>Small firms often cite cost as reason for not offering health insurance</a:t>
            </a:r>
          </a:p>
          <a:p>
            <a:r>
              <a:rPr lang="en-US" sz="2600" dirty="0" smtClean="0"/>
              <a:t>71% of small firms that offered health insurance in 2007 purchased their policy through a broker or agent (NFIB)</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686800" cy="944563"/>
          </a:xfrm>
        </p:spPr>
        <p:txBody>
          <a:bodyPr/>
          <a:lstStyle/>
          <a:p>
            <a:r>
              <a:rPr lang="en-US" sz="3600" dirty="0" smtClean="0"/>
              <a:t>  Background on Brokers &amp; Agents</a:t>
            </a:r>
            <a:endParaRPr lang="en-US" sz="3600" dirty="0"/>
          </a:p>
        </p:txBody>
      </p:sp>
      <p:sp>
        <p:nvSpPr>
          <p:cNvPr id="4" name="Content Placeholder 3"/>
          <p:cNvSpPr>
            <a:spLocks noGrp="1"/>
          </p:cNvSpPr>
          <p:nvPr>
            <p:ph idx="1"/>
          </p:nvPr>
        </p:nvSpPr>
        <p:spPr>
          <a:xfrm>
            <a:off x="457200" y="1600200"/>
            <a:ext cx="8077200" cy="4525963"/>
          </a:xfrm>
        </p:spPr>
        <p:txBody>
          <a:bodyPr/>
          <a:lstStyle/>
          <a:p>
            <a:r>
              <a:rPr lang="en-US" sz="2500" dirty="0" smtClean="0"/>
              <a:t>Brokers sell insurance from more than one insurance company, agents from one company</a:t>
            </a:r>
          </a:p>
          <a:p>
            <a:r>
              <a:rPr lang="en-US" sz="2500" dirty="0" smtClean="0"/>
              <a:t>Both receive commissions from the insurer (2%-8% of premiums)</a:t>
            </a:r>
          </a:p>
          <a:p>
            <a:r>
              <a:rPr lang="en-US" sz="2500" dirty="0" smtClean="0"/>
              <a:t>Brokers and agents help firms determine desired benefit packages and obtain premium quotes for those packages, as well as serving as intermediaries between consumers, firms, and insurers (Cummins and Doherty, 2006)</a:t>
            </a:r>
          </a:p>
          <a:p>
            <a:endParaRPr lang="en-US" sz="26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Agency Breakdown </a:t>
            </a:r>
            <a:endParaRPr lang="en-US" sz="3600" dirty="0"/>
          </a:p>
        </p:txBody>
      </p:sp>
      <p:sp>
        <p:nvSpPr>
          <p:cNvPr id="3" name="Content Placeholder 2"/>
          <p:cNvSpPr>
            <a:spLocks noGrp="1"/>
          </p:cNvSpPr>
          <p:nvPr>
            <p:ph idx="1"/>
          </p:nvPr>
        </p:nvSpPr>
        <p:spPr>
          <a:xfrm>
            <a:off x="0" y="1447800"/>
            <a:ext cx="8686800" cy="4876800"/>
          </a:xfrm>
        </p:spPr>
        <p:txBody>
          <a:bodyPr/>
          <a:lstStyle/>
          <a:p>
            <a:pPr lvl="1"/>
            <a:r>
              <a:rPr lang="en-US" sz="2400" dirty="0" smtClean="0"/>
              <a:t>As in other markets, brokers’ fees may vary with market structure</a:t>
            </a:r>
          </a:p>
          <a:p>
            <a:pPr lvl="2"/>
            <a:r>
              <a:rPr lang="en-US" sz="2000" dirty="0" smtClean="0"/>
              <a:t>Brokers/agents in concentrated markets may charge higher fees</a:t>
            </a:r>
          </a:p>
          <a:p>
            <a:pPr lvl="2"/>
            <a:r>
              <a:rPr lang="en-US" sz="2000" dirty="0" smtClean="0"/>
              <a:t>Unless higher fees are accompanied by better service, small firms in such markets will be less likely to offer health insurance </a:t>
            </a:r>
          </a:p>
          <a:p>
            <a:pPr lvl="1"/>
            <a:r>
              <a:rPr lang="en-US" sz="2400" dirty="0" smtClean="0"/>
              <a:t>Brokers/agents in concentrated markets may not act diligently to obtain prices or benefit packages that suit their clients’ needs   </a:t>
            </a:r>
          </a:p>
          <a:p>
            <a:pPr lvl="2"/>
            <a:r>
              <a:rPr lang="en-US" sz="2000" dirty="0" smtClean="0"/>
              <a:t>Premiums for small firms that offer health insurance will be higher in concentrated broker markets</a:t>
            </a:r>
          </a:p>
          <a:p>
            <a:pPr lvl="2"/>
            <a:r>
              <a:rPr lang="en-US" sz="2000" dirty="0" smtClean="0"/>
              <a:t>High-deductible health plans (HDHPs) provide an interesting test case of the agency breakdown </a:t>
            </a:r>
          </a:p>
          <a:p>
            <a:pPr lvl="2"/>
            <a:r>
              <a:rPr lang="en-US" sz="2000" dirty="0" smtClean="0"/>
              <a:t>Small firms in concentrated broker markets may be less likely to offer HDHP</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Research Questions</a:t>
            </a:r>
            <a:endParaRPr lang="en-US" sz="3600" dirty="0"/>
          </a:p>
        </p:txBody>
      </p:sp>
      <p:sp>
        <p:nvSpPr>
          <p:cNvPr id="3" name="Content Placeholder 2"/>
          <p:cNvSpPr>
            <a:spLocks noGrp="1"/>
          </p:cNvSpPr>
          <p:nvPr>
            <p:ph idx="1"/>
          </p:nvPr>
        </p:nvSpPr>
        <p:spPr>
          <a:xfrm>
            <a:off x="457200" y="1600200"/>
            <a:ext cx="8077200" cy="4525963"/>
          </a:xfrm>
        </p:spPr>
        <p:txBody>
          <a:bodyPr/>
          <a:lstStyle/>
          <a:p>
            <a:r>
              <a:rPr lang="en-US" sz="2700" dirty="0" smtClean="0"/>
              <a:t>As brokers/agents become more available and more competitive, what is the effect on:</a:t>
            </a:r>
          </a:p>
          <a:p>
            <a:endParaRPr lang="en-US" sz="2700" dirty="0" smtClean="0"/>
          </a:p>
          <a:p>
            <a:pPr marL="514350" indent="-514350">
              <a:buAutoNum type="arabicPeriod"/>
            </a:pPr>
            <a:r>
              <a:rPr lang="en-US" sz="2600" dirty="0" smtClean="0"/>
              <a:t>Probability that small firms offer health insurance?</a:t>
            </a:r>
          </a:p>
          <a:p>
            <a:pPr marL="514350" indent="-514350">
              <a:buAutoNum type="arabicPeriod"/>
            </a:pPr>
            <a:endParaRPr lang="en-US" sz="2600" dirty="0" smtClean="0"/>
          </a:p>
          <a:p>
            <a:pPr marL="514350" indent="-514350">
              <a:buAutoNum type="arabicPeriod"/>
            </a:pPr>
            <a:r>
              <a:rPr lang="en-US" sz="2600" dirty="0" smtClean="0"/>
              <a:t>Premiums of health plans offered by small firms?</a:t>
            </a:r>
          </a:p>
          <a:p>
            <a:pPr marL="514350" indent="-514350">
              <a:buAutoNum type="arabicPeriod"/>
            </a:pPr>
            <a:endParaRPr lang="en-US" sz="2600" dirty="0" smtClean="0"/>
          </a:p>
          <a:p>
            <a:pPr marL="514350" indent="-514350">
              <a:buAutoNum type="arabicPeriod"/>
            </a:pPr>
            <a:r>
              <a:rPr lang="en-US" sz="2600" dirty="0" smtClean="0"/>
              <a:t>Probability that small firms offer a high-deductible health plan (HDHP)?</a:t>
            </a:r>
          </a:p>
          <a:p>
            <a:pPr marL="514350" indent="-514350">
              <a:buAutoNum type="arabicPeriod"/>
            </a:pPr>
            <a:endParaRPr lang="en-US" sz="2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Employer Data</a:t>
            </a:r>
            <a:endParaRPr lang="en-US" sz="3600" dirty="0"/>
          </a:p>
        </p:txBody>
      </p:sp>
      <p:sp>
        <p:nvSpPr>
          <p:cNvPr id="3" name="Content Placeholder 2"/>
          <p:cNvSpPr>
            <a:spLocks noGrp="1"/>
          </p:cNvSpPr>
          <p:nvPr>
            <p:ph idx="1"/>
          </p:nvPr>
        </p:nvSpPr>
        <p:spPr>
          <a:xfrm>
            <a:off x="457200" y="1600200"/>
            <a:ext cx="8229600" cy="4525963"/>
          </a:xfrm>
        </p:spPr>
        <p:txBody>
          <a:bodyPr/>
          <a:lstStyle/>
          <a:p>
            <a:r>
              <a:rPr lang="en-US" sz="2400" dirty="0" smtClean="0"/>
              <a:t>Medical Expenditure Panel Survey – Insurance Component (MEPS-IC) for 2008</a:t>
            </a:r>
          </a:p>
          <a:p>
            <a:pPr lvl="1"/>
            <a:r>
              <a:rPr lang="en-US" sz="1800" dirty="0" smtClean="0"/>
              <a:t>Nationally representative sample of establishments (business locations)</a:t>
            </a:r>
          </a:p>
          <a:p>
            <a:pPr lvl="1"/>
            <a:r>
              <a:rPr lang="en-US" sz="1800" dirty="0" smtClean="0"/>
              <a:t>We selected  firms with fewer than 100 workers and one establishment</a:t>
            </a:r>
          </a:p>
          <a:p>
            <a:r>
              <a:rPr lang="en-US" sz="2400" dirty="0" smtClean="0"/>
              <a:t>Outcome variables</a:t>
            </a:r>
          </a:p>
          <a:p>
            <a:pPr lvl="1"/>
            <a:r>
              <a:rPr lang="en-US" sz="2200" dirty="0" smtClean="0"/>
              <a:t>Indicator for whether the firm offers health insurance</a:t>
            </a:r>
          </a:p>
          <a:p>
            <a:pPr lvl="1"/>
            <a:r>
              <a:rPr lang="en-US" sz="2200" dirty="0" smtClean="0"/>
              <a:t>Conditional on offering: </a:t>
            </a:r>
          </a:p>
          <a:p>
            <a:pPr lvl="2"/>
            <a:r>
              <a:rPr lang="en-US" sz="1800" dirty="0" smtClean="0"/>
              <a:t>Premium for the plan with largest enrollment </a:t>
            </a:r>
          </a:p>
          <a:p>
            <a:pPr lvl="2"/>
            <a:r>
              <a:rPr lang="en-US" sz="1800" dirty="0" smtClean="0"/>
              <a:t>Enrollment-weighted premium across all plans  </a:t>
            </a:r>
          </a:p>
          <a:p>
            <a:pPr lvl="2"/>
            <a:r>
              <a:rPr lang="en-US" sz="1800" dirty="0" smtClean="0"/>
              <a:t>Whether plan with largest enrollment has a high deductible (&gt;$1,050 for single coverage)</a:t>
            </a:r>
          </a:p>
          <a:p>
            <a:pPr lvl="2"/>
            <a:r>
              <a:rPr lang="en-US" sz="1800" dirty="0" smtClean="0"/>
              <a:t>Whether any plan offered has a high deductible </a:t>
            </a:r>
            <a:endParaRPr lang="en-US" sz="2200" dirty="0" smtClean="0"/>
          </a:p>
          <a:p>
            <a:r>
              <a:rPr lang="en-US" sz="2400" dirty="0" smtClean="0"/>
              <a:t>Workforce composition and firm characteristi</a:t>
            </a:r>
            <a:r>
              <a:rPr lang="en-US" sz="2600" dirty="0" smtClean="0"/>
              <a:t>cs</a:t>
            </a:r>
            <a:endParaRPr lang="en-US" sz="2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Agent and Broker Data</a:t>
            </a:r>
            <a:endParaRPr lang="en-US" sz="3600" dirty="0"/>
          </a:p>
        </p:txBody>
      </p:sp>
      <p:sp>
        <p:nvSpPr>
          <p:cNvPr id="3" name="Content Placeholder 2"/>
          <p:cNvSpPr>
            <a:spLocks noGrp="1"/>
          </p:cNvSpPr>
          <p:nvPr>
            <p:ph idx="1"/>
          </p:nvPr>
        </p:nvSpPr>
        <p:spPr>
          <a:xfrm>
            <a:off x="228600" y="1447800"/>
            <a:ext cx="8458200" cy="3962401"/>
          </a:xfrm>
        </p:spPr>
        <p:txBody>
          <a:bodyPr/>
          <a:lstStyle/>
          <a:p>
            <a:r>
              <a:rPr lang="en-US" sz="2600" dirty="0" smtClean="0"/>
              <a:t>National Association of Health Underwriters (NAHU) membership database</a:t>
            </a:r>
          </a:p>
          <a:p>
            <a:pPr lvl="1"/>
            <a:r>
              <a:rPr lang="en-US" sz="2400" dirty="0" smtClean="0"/>
              <a:t>The only national trade association that exclusively represents health insurance brokers and agents</a:t>
            </a:r>
          </a:p>
          <a:p>
            <a:pPr lvl="1"/>
            <a:r>
              <a:rPr lang="en-US" sz="2400" dirty="0" smtClean="0"/>
              <a:t>&gt;100,000 licensed health insurance brokers and agents</a:t>
            </a:r>
          </a:p>
          <a:p>
            <a:pPr lvl="1"/>
            <a:r>
              <a:rPr lang="en-US" sz="2400" dirty="0" smtClean="0"/>
              <a:t>We obtained counts of NAHU members serving small firms by zip code (2008)</a:t>
            </a:r>
          </a:p>
          <a:p>
            <a:r>
              <a:rPr lang="en-US" sz="2600" dirty="0" smtClean="0"/>
              <a:t>Advantages: </a:t>
            </a:r>
          </a:p>
          <a:p>
            <a:pPr lvl="1"/>
            <a:r>
              <a:rPr lang="en-US" sz="2400" dirty="0" smtClean="0"/>
              <a:t>NAHU members are likely to be active brokers/agents</a:t>
            </a:r>
          </a:p>
          <a:p>
            <a:pPr lvl="1"/>
            <a:r>
              <a:rPr lang="en-US" sz="2400" dirty="0" smtClean="0"/>
              <a:t>Identifies brokers/agents that serve small firms</a:t>
            </a:r>
          </a:p>
          <a:p>
            <a:r>
              <a:rPr lang="en-US" sz="2600" dirty="0" smtClean="0"/>
              <a:t>Drawback: NAHU represents one-third of all brokers and agents</a:t>
            </a:r>
            <a:endParaRPr lang="en-US" sz="2600" dirty="0" smtClean="0">
              <a:solidFill>
                <a:schemeClr val="accent1"/>
              </a:solidFill>
            </a:endParaRPr>
          </a:p>
          <a:p>
            <a:pPr>
              <a:buNone/>
            </a:pPr>
            <a:endParaRPr lang="en-US" sz="2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Market Structure Measures</a:t>
            </a:r>
            <a:endParaRPr lang="en-US" sz="3600" dirty="0"/>
          </a:p>
        </p:txBody>
      </p:sp>
      <p:sp>
        <p:nvSpPr>
          <p:cNvPr id="3" name="Content Placeholder 2"/>
          <p:cNvSpPr>
            <a:spLocks noGrp="1"/>
          </p:cNvSpPr>
          <p:nvPr>
            <p:ph idx="1"/>
          </p:nvPr>
        </p:nvSpPr>
        <p:spPr>
          <a:xfrm>
            <a:off x="228600" y="1600200"/>
            <a:ext cx="8458200" cy="3810001"/>
          </a:xfrm>
        </p:spPr>
        <p:txBody>
          <a:bodyPr/>
          <a:lstStyle/>
          <a:p>
            <a:r>
              <a:rPr lang="en-US" sz="2600" dirty="0" smtClean="0"/>
              <a:t>Number of brokers/agents per 100,000 population or per small firm in the market area</a:t>
            </a:r>
          </a:p>
          <a:p>
            <a:pPr lvl="1"/>
            <a:r>
              <a:rPr lang="en-US" sz="2000" dirty="0" smtClean="0"/>
              <a:t>Captures availability of brokers as some markets do not have any NAHU brokers</a:t>
            </a:r>
          </a:p>
          <a:p>
            <a:pPr lvl="1"/>
            <a:r>
              <a:rPr lang="en-US" sz="2000" dirty="0" smtClean="0"/>
              <a:t>Appropriate measure of competition among firms with non-symmetric cost structures and differentiated products</a:t>
            </a:r>
          </a:p>
          <a:p>
            <a:r>
              <a:rPr lang="en-US" sz="2600" dirty="0" smtClean="0"/>
              <a:t>Markets</a:t>
            </a:r>
          </a:p>
          <a:p>
            <a:pPr lvl="1"/>
            <a:r>
              <a:rPr lang="en-US" sz="2000" dirty="0" smtClean="0"/>
              <a:t>County</a:t>
            </a:r>
          </a:p>
          <a:p>
            <a:pPr lvl="1"/>
            <a:r>
              <a:rPr lang="en-US" sz="2000" dirty="0" smtClean="0"/>
              <a:t>Composite geography built on Core Based Statistical Area (CBSA) </a:t>
            </a:r>
          </a:p>
          <a:p>
            <a:pPr lvl="1"/>
            <a:r>
              <a:rPr lang="en-US" sz="2000" dirty="0" smtClean="0"/>
              <a:t>Fixed radius of all zip codes within 25 miles</a:t>
            </a:r>
          </a:p>
          <a:p>
            <a:pPr lvl="1"/>
            <a:r>
              <a:rPr lang="en-US" sz="2000" dirty="0" smtClean="0"/>
              <a:t>Variable radius of 25 miles or all zip codes within 25 miles containing &lt;1,000,000 people, whichever is smaller</a:t>
            </a:r>
            <a:endParaRPr lang="en-US" sz="2000"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Show Me the Money: Can Employees Be Paid to Exercise?&amp;quot;&quot;/&gt;&lt;property id=&quot;20307&quot; value=&quot;396&quot;/&gt;&lt;/object&gt;&lt;object type=&quot;3&quot; unique_id=&quot;10005&quot;&gt;&lt;property id=&quot;20148&quot; value=&quot;5&quot;/&gt;&lt;property id=&quot;20300&quot; value=&quot;Slide 2 - &amp;quot;Background&amp;quot;&quot;/&gt;&lt;property id=&quot;20307&quot; value=&quot;397&quot;/&gt;&lt;/object&gt;&lt;object type=&quot;3&quot; unique_id=&quot;10137&quot;&gt;&lt;property id=&quot;20148&quot; value=&quot;5&quot;/&gt;&lt;property id=&quot;20300&quot; value=&quot;Slide 4 - &amp;quot;Research Objective&amp;quot;&quot;/&gt;&lt;property id=&quot;20307&quot; value=&quot;410&quot;/&gt;&lt;/object&gt;&lt;object type=&quot;3&quot; unique_id=&quot;10139&quot;&gt;&lt;property id=&quot;20148&quot; value=&quot;5&quot;/&gt;&lt;property id=&quot;20300&quot; value=&quot;Slide 5 - &amp;quot;UPlan Fitness Rewards Program&amp;quot;&quot;/&gt;&lt;property id=&quot;20307&quot; value=&quot;399&quot;/&gt;&lt;/object&gt;&lt;object type=&quot;3&quot; unique_id=&quot;10140&quot;&gt;&lt;property id=&quot;20148&quot; value=&quot;5&quot;/&gt;&lt;property id=&quot;20300&quot; value=&quot;Slide 7 - &amp;quot;Conceptual Model&amp;quot;&quot;/&gt;&lt;property id=&quot;20307&quot; value=&quot;413&quot;/&gt;&lt;/object&gt;&lt;object type=&quot;3&quot; unique_id=&quot;10141&quot;&gt;&lt;property id=&quot;20148&quot; value=&quot;5&quot;/&gt;&lt;property id=&quot;20300&quot; value=&quot;Slide 8 - &amp;quot;Conceptual Model&amp;quot;&quot;/&gt;&lt;property id=&quot;20307&quot; value=&quot;411&quot;/&gt;&lt;/object&gt;&lt;object type=&quot;3&quot; unique_id=&quot;10142&quot;&gt;&lt;property id=&quot;20148&quot; value=&quot;5&quot;/&gt;&lt;property id=&quot;20300&quot; value=&quot;Slide 9 - &amp;quot;Conceptual Model&amp;quot;&quot;/&gt;&lt;property id=&quot;20307&quot; value=&quot;414&quot;/&gt;&lt;/object&gt;&lt;object type=&quot;3&quot; unique_id=&quot;10143&quot;&gt;&lt;property id=&quot;20148&quot; value=&quot;5&quot;/&gt;&lt;property id=&quot;20300&quot; value=&quot;Slide 10 - &amp;quot;Conceptual Model&amp;quot;&quot;/&gt;&lt;property id=&quot;20307&quot; value=&quot;415&quot;/&gt;&lt;/object&gt;&lt;object type=&quot;3&quot; unique_id=&quot;10144&quot;&gt;&lt;property id=&quot;20148&quot; value=&quot;5&quot;/&gt;&lt;property id=&quot;20300&quot; value=&quot;Slide 11 - &amp;quot;Data&amp;quot;&quot;/&gt;&lt;property id=&quot;20307&quot; value=&quot;401&quot;/&gt;&lt;/object&gt;&lt;object type=&quot;3&quot; unique_id=&quot;10145&quot;&gt;&lt;property id=&quot;20148&quot; value=&quot;5&quot;/&gt;&lt;property id=&quot;20300&quot; value=&quot;Slide 12 - &amp;quot;Data (continued)&amp;quot;&quot;/&gt;&lt;property id=&quot;20307&quot; value=&quot;417&quot;/&gt;&lt;/object&gt;&lt;object type=&quot;3&quot; unique_id=&quot;10146&quot;&gt;&lt;property id=&quot;20148&quot; value=&quot;5&quot;/&gt;&lt;property id=&quot;20300&quot; value=&quot;Slide 13 - &amp;quot;Samples&amp;quot;&quot;/&gt;&lt;property id=&quot;20307&quot; value=&quot;418&quot;/&gt;&lt;/object&gt;&lt;object type=&quot;3&quot; unique_id=&quot;10147&quot;&gt;&lt;property id=&quot;20148&quot; value=&quot;5&quot;/&gt;&lt;property id=&quot;20300&quot; value=&quot;Slide 15 - &amp;quot;Explanatory variables&amp;quot;&quot;/&gt;&lt;property id=&quot;20307&quot; value=&quot;403&quot;/&gt;&lt;/object&gt;&lt;object type=&quot;3&quot; unique_id=&quot;10148&quot;&gt;&lt;property id=&quot;20148&quot; value=&quot;5&quot;/&gt;&lt;property id=&quot;20300&quot; value=&quot;Slide 14 - &amp;quot;Dependent variables&amp;quot;&quot;/&gt;&lt;property id=&quot;20307&quot; value=&quot;402&quot;/&gt;&lt;/object&gt;&lt;object type=&quot;3&quot; unique_id=&quot;10293&quot;&gt;&lt;property id=&quot;20148&quot; value=&quot;5&quot;/&gt;&lt;property id=&quot;20300&quot; value=&quot;Slide 3 - &amp;quot;Significance for Employers&amp;quot;&quot;/&gt;&lt;property id=&quot;20307&quot; value=&quot;419&quot;/&gt;&lt;/object&gt;&lt;object type=&quot;3&quot; unique_id=&quot;10363&quot;&gt;&lt;property id=&quot;20148&quot; value=&quot;5&quot;/&gt;&lt;property id=&quot;20300&quot; value=&quot;Slide 6 - &amp;quot;UPlan Fitness Rewards Program&amp;quot;&quot;/&gt;&lt;property id=&quot;20307&quot; value=&quot;420&quot;/&gt;&lt;/object&gt;&lt;object type=&quot;3&quot; unique_id=&quot;10484&quot;&gt;&lt;property id=&quot;20148&quot; value=&quot;5&quot;/&gt;&lt;property id=&quot;20300&quot; value=&quot;Slide 16 - &amp;quot;Empirical Specification&amp;quot;&quot;/&gt;&lt;property id=&quot;20307&quot; value=&quot;421&quot;/&gt;&lt;/object&gt;&lt;object type=&quot;3&quot; unique_id=&quot;10623&quot;&gt;&lt;property id=&quot;20148&quot; value=&quot;5&quot;/&gt;&lt;property id=&quot;20300&quot; value=&quot;Slide 17 - &amp;quot;Sign Up for FRP as of April 2008&amp;quot;&quot;/&gt;&lt;property id=&quot;20307&quot; value=&quot;423&quot;/&gt;&lt;/object&gt;&lt;object type=&quot;3&quot; unique_id=&quot;10624&quot;&gt;&lt;property id=&quot;20148&quot; value=&quot;5&quot;/&gt;&lt;property id=&quot;20300&quot; value=&quot;Slide 19 - &amp;quot;Results: Sign Up Decision&amp;quot;&quot;/&gt;&lt;property id=&quot;20307&quot; value=&quot;422&quot;/&gt;&lt;/object&gt;&lt;object type=&quot;3&quot; unique_id=&quot;10817&quot;&gt;&lt;property id=&quot;20148&quot; value=&quot;5&quot;/&gt;&lt;property id=&quot;20300&quot; value=&quot;Slide 20 - &amp;quot;Results: Sign Up Decision&amp;quot;&quot;/&gt;&lt;property id=&quot;20307&quot; value=&quot;424&quot;/&gt;&lt;/object&gt;&lt;object type=&quot;3&quot; unique_id=&quot;10818&quot;&gt;&lt;property id=&quot;20148&quot; value=&quot;5&quot;/&gt;&lt;property id=&quot;20300&quot; value=&quot;Slide 21 - &amp;quot;Results: FRP Regular Exerciser&amp;quot;&quot;/&gt;&lt;property id=&quot;20307&quot; value=&quot;425&quot;/&gt;&lt;/object&gt;&lt;object type=&quot;3&quot; unique_id=&quot;10819&quot;&gt;&lt;property id=&quot;20148&quot; value=&quot;5&quot;/&gt;&lt;property id=&quot;20300&quot; value=&quot;Slide 22 - &amp;quot;Results: FRP Regular Exerciser&amp;quot;&quot;/&gt;&lt;property id=&quot;20307&quot; value=&quot;426&quot;/&gt;&lt;/object&gt;&lt;object type=&quot;3&quot; unique_id=&quot;10820&quot;&gt;&lt;property id=&quot;20148&quot; value=&quot;5&quot;/&gt;&lt;property id=&quot;20300&quot; value=&quot;Slide 23 - &amp;quot;Selection Into FRP&amp;quot;&quot;/&gt;&lt;property id=&quot;20307&quot; value=&quot;427&quot;/&gt;&lt;/object&gt;&lt;object type=&quot;3&quot; unique_id=&quot;10821&quot;&gt;&lt;property id=&quot;20148&quot; value=&quot;5&quot;/&gt;&lt;property id=&quot;20300&quot; value=&quot;Slide 24 - &amp;quot;Limitations&amp;quot;&quot;/&gt;&lt;property id=&quot;20307&quot; value=&quot;429&quot;/&gt;&lt;/object&gt;&lt;object type=&quot;3&quot; unique_id=&quot;10822&quot;&gt;&lt;property id=&quot;20148&quot; value=&quot;5&quot;/&gt;&lt;property id=&quot;20300&quot; value=&quot;Slide 25 - &amp;quot;Conclusions&amp;quot;&quot;/&gt;&lt;property id=&quot;20307&quot; value=&quot;428&quot;/&gt;&lt;/object&gt;&lt;object type=&quot;3&quot; unique_id=&quot;10953&quot;&gt;&lt;property id=&quot;20148&quot; value=&quot;5&quot;/&gt;&lt;property id=&quot;20300&quot; value=&quot;Slide 18 - &amp;quot;FRP Regular Exerciser | Sign up&amp;quot;&quot;/&gt;&lt;property id=&quot;20307&quot; value=&quot;430&quot;/&gt;&lt;/object&gt;&lt;object type=&quot;3&quot; unique_id=&quot;11035&quot;&gt;&lt;property id=&quot;20148&quot; value=&quot;5&quot;/&gt;&lt;property id=&quot;20300&quot; value=&quot;Slide 26 - &amp;quot;Next Steps&amp;quot;&quot;/&gt;&lt;property id=&quot;20307&quot; value=&quot;431&quot;/&gt;&lt;/object&gt;&lt;/object&gt;&lt;/object&gt;&lt;/database&gt;"/>
</p:tagLst>
</file>

<file path=ppt/theme/theme1.xml><?xml version="1.0" encoding="utf-8"?>
<a:theme xmlns:a="http://schemas.openxmlformats.org/drawingml/2006/main" name="UofM-student1[1]">
  <a:themeElements>
    <a:clrScheme name="Custom 5">
      <a:dk1>
        <a:srgbClr val="5C1F00"/>
      </a:dk1>
      <a:lt1>
        <a:srgbClr val="FFFFFF"/>
      </a:lt1>
      <a:dk2>
        <a:srgbClr val="6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3294</TotalTime>
  <Words>2174</Words>
  <Application>Microsoft Office PowerPoint</Application>
  <PresentationFormat>On-screen Show (4:3)</PresentationFormat>
  <Paragraphs>180</Paragraphs>
  <Slides>21</Slides>
  <Notes>18</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21</vt:i4>
      </vt:variant>
    </vt:vector>
  </HeadingPairs>
  <TitlesOfParts>
    <vt:vector size="25" baseType="lpstr">
      <vt:lpstr>UofM-student1[1]</vt:lpstr>
      <vt:lpstr>Equation</vt:lpstr>
      <vt:lpstr>Worksheet</vt:lpstr>
      <vt:lpstr>Microsoft Office Excel 97-2003 Worksheet</vt:lpstr>
      <vt:lpstr>The Role of Agents and Brokers in the Market for Health Insurance</vt:lpstr>
      <vt:lpstr>Outline</vt:lpstr>
      <vt:lpstr>Background on Small Firms</vt:lpstr>
      <vt:lpstr>  Background on Brokers &amp; Agents</vt:lpstr>
      <vt:lpstr>Agency Breakdown </vt:lpstr>
      <vt:lpstr>Research Questions</vt:lpstr>
      <vt:lpstr>Employer Data</vt:lpstr>
      <vt:lpstr>Agent and Broker Data</vt:lpstr>
      <vt:lpstr>Market Structure Measures</vt:lpstr>
      <vt:lpstr>Statistical Analysis</vt:lpstr>
      <vt:lpstr>Broker Market Structure</vt:lpstr>
      <vt:lpstr>Probability of Offering Insurance</vt:lpstr>
      <vt:lpstr>Premium Conditional on Offer  (most popular plan)</vt:lpstr>
      <vt:lpstr>HDHP Conditional on Offer  (most popular plan)</vt:lpstr>
      <vt:lpstr>Predictions</vt:lpstr>
      <vt:lpstr>Endogeneity Concern</vt:lpstr>
      <vt:lpstr>Sensitivity – Exclude Key Variables</vt:lpstr>
      <vt:lpstr>Sensitivity – Examine Larger Firms</vt:lpstr>
      <vt:lpstr>Discussion</vt:lpstr>
      <vt:lpstr> Utah and Massachusetts</vt:lpstr>
      <vt:lpstr> 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Andrea Berg</dc:creator>
  <cp:lastModifiedBy>Rentex</cp:lastModifiedBy>
  <cp:revision>518</cp:revision>
  <dcterms:created xsi:type="dcterms:W3CDTF">2009-05-07T16:52:26Z</dcterms:created>
  <dcterms:modified xsi:type="dcterms:W3CDTF">2011-09-21T12:17:53Z</dcterms:modified>
</cp:coreProperties>
</file>