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3.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9"/>
  </p:notesMasterIdLst>
  <p:handoutMasterIdLst>
    <p:handoutMasterId r:id="rId30"/>
  </p:handoutMasterIdLst>
  <p:sldIdLst>
    <p:sldId id="282" r:id="rId2"/>
    <p:sldId id="357" r:id="rId3"/>
    <p:sldId id="363" r:id="rId4"/>
    <p:sldId id="386" r:id="rId5"/>
    <p:sldId id="370" r:id="rId6"/>
    <p:sldId id="365" r:id="rId7"/>
    <p:sldId id="383" r:id="rId8"/>
    <p:sldId id="377" r:id="rId9"/>
    <p:sldId id="373" r:id="rId10"/>
    <p:sldId id="360" r:id="rId11"/>
    <p:sldId id="378" r:id="rId12"/>
    <p:sldId id="385" r:id="rId13"/>
    <p:sldId id="366" r:id="rId14"/>
    <p:sldId id="341" r:id="rId15"/>
    <p:sldId id="333" r:id="rId16"/>
    <p:sldId id="342" r:id="rId17"/>
    <p:sldId id="344" r:id="rId18"/>
    <p:sldId id="380" r:id="rId19"/>
    <p:sldId id="367" r:id="rId20"/>
    <p:sldId id="368" r:id="rId21"/>
    <p:sldId id="369" r:id="rId22"/>
    <p:sldId id="349" r:id="rId23"/>
    <p:sldId id="347" r:id="rId24"/>
    <p:sldId id="381" r:id="rId25"/>
    <p:sldId id="346" r:id="rId26"/>
    <p:sldId id="303" r:id="rId27"/>
    <p:sldId id="327" r:id="rId28"/>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5pPr>
    <a:lvl6pPr marL="2286000" algn="l" defTabSz="457200" rtl="0" eaLnBrk="1" latinLnBrk="0" hangingPunct="1">
      <a:defRPr sz="2400" kern="1200">
        <a:solidFill>
          <a:schemeClr val="tx1"/>
        </a:solidFill>
        <a:latin typeface="Times New Roman" charset="0"/>
        <a:ea typeface="ＭＳ Ｐゴシック" charset="0"/>
        <a:cs typeface="+mn-cs"/>
      </a:defRPr>
    </a:lvl6pPr>
    <a:lvl7pPr marL="2743200" algn="l" defTabSz="457200" rtl="0" eaLnBrk="1" latinLnBrk="0" hangingPunct="1">
      <a:defRPr sz="2400" kern="1200">
        <a:solidFill>
          <a:schemeClr val="tx1"/>
        </a:solidFill>
        <a:latin typeface="Times New Roman" charset="0"/>
        <a:ea typeface="ＭＳ Ｐゴシック" charset="0"/>
        <a:cs typeface="+mn-cs"/>
      </a:defRPr>
    </a:lvl7pPr>
    <a:lvl8pPr marL="3200400" algn="l" defTabSz="457200" rtl="0" eaLnBrk="1" latinLnBrk="0" hangingPunct="1">
      <a:defRPr sz="2400" kern="1200">
        <a:solidFill>
          <a:schemeClr val="tx1"/>
        </a:solidFill>
        <a:latin typeface="Times New Roman" charset="0"/>
        <a:ea typeface="ＭＳ Ｐゴシック" charset="0"/>
        <a:cs typeface="+mn-cs"/>
      </a:defRPr>
    </a:lvl8pPr>
    <a:lvl9pPr marL="3657600" algn="l" defTabSz="457200" rtl="0" eaLnBrk="1" latinLnBrk="0" hangingPunct="1">
      <a:defRPr sz="2400" kern="1200">
        <a:solidFill>
          <a:schemeClr val="tx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66CCFF"/>
    <a:srgbClr val="0000E4"/>
    <a:srgbClr val="0000F0"/>
    <a:srgbClr val="1B8DFF"/>
    <a:srgbClr val="0066FF"/>
    <a:srgbClr val="0000FF"/>
    <a:srgbClr val="0000F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p:scale>
          <a:sx n="68" d="100"/>
          <a:sy n="68" d="100"/>
        </p:scale>
        <p:origin x="-1912" y="-1448"/>
      </p:cViewPr>
      <p:guideLst>
        <p:guide orient="horz" pos="2160"/>
        <p:guide pos="2880"/>
      </p:guideLst>
    </p:cSldViewPr>
  </p:slideViewPr>
  <p:outlineViewPr>
    <p:cViewPr>
      <p:scale>
        <a:sx n="33" d="100"/>
        <a:sy n="33" d="100"/>
      </p:scale>
      <p:origin x="0" y="2827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4" d="100"/>
          <a:sy n="44" d="100"/>
        </p:scale>
        <p:origin x="-1493" y="-80"/>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827838" y="9186863"/>
            <a:ext cx="412750" cy="317500"/>
          </a:xfrm>
          <a:prstGeom prst="rect">
            <a:avLst/>
          </a:prstGeom>
          <a:noFill/>
          <a:ln w="12700">
            <a:noFill/>
            <a:miter lim="800000"/>
            <a:headEnd/>
            <a:tailEnd/>
          </a:ln>
          <a:effectLst/>
        </p:spPr>
        <p:txBody>
          <a:bodyPr wrap="none" lIns="95651" tIns="46986" rIns="95651" bIns="46986" anchor="ctr">
            <a:spAutoFit/>
          </a:bodyPr>
          <a:lstStyle/>
          <a:p>
            <a:pPr algn="r" defTabSz="966788"/>
            <a:fld id="{C5F12E05-64A7-7A4D-922C-9E381EEA1E98}" type="slidenum">
              <a:rPr lang="en-US" sz="1500"/>
              <a:pPr algn="r" defTabSz="966788"/>
              <a:t>‹#›</a:t>
            </a:fld>
            <a:endParaRPr lang="en-US" sz="1500"/>
          </a:p>
        </p:txBody>
      </p:sp>
    </p:spTree>
    <p:extLst>
      <p:ext uri="{BB962C8B-B14F-4D97-AF65-F5344CB8AC3E}">
        <p14:creationId xmlns:p14="http://schemas.microsoft.com/office/powerpoint/2010/main" val="27470990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76313" y="4559300"/>
            <a:ext cx="5362575" cy="4321175"/>
          </a:xfrm>
          <a:prstGeom prst="rect">
            <a:avLst/>
          </a:prstGeom>
          <a:noFill/>
          <a:ln w="12700">
            <a:noFill/>
            <a:miter lim="800000"/>
            <a:headEnd/>
            <a:tailEnd/>
          </a:ln>
          <a:effectLst/>
        </p:spPr>
        <p:txBody>
          <a:bodyPr vert="horz" wrap="square" lIns="95651" tIns="46986" rIns="95651" bIns="46986"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1747" name="Rectangle 3"/>
          <p:cNvSpPr>
            <a:spLocks noChangeArrowheads="1" noTextEdit="1"/>
          </p:cNvSpPr>
          <p:nvPr>
            <p:ph type="sldImg" idx="2"/>
          </p:nvPr>
        </p:nvSpPr>
        <p:spPr bwMode="auto">
          <a:xfrm>
            <a:off x="1260475" y="722313"/>
            <a:ext cx="4794250" cy="359568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52" name="Rectangle 4"/>
          <p:cNvSpPr>
            <a:spLocks noChangeArrowheads="1"/>
          </p:cNvSpPr>
          <p:nvPr/>
        </p:nvSpPr>
        <p:spPr bwMode="auto">
          <a:xfrm>
            <a:off x="6827838" y="9186863"/>
            <a:ext cx="412750" cy="317500"/>
          </a:xfrm>
          <a:prstGeom prst="rect">
            <a:avLst/>
          </a:prstGeom>
          <a:noFill/>
          <a:ln w="12700">
            <a:noFill/>
            <a:miter lim="800000"/>
            <a:headEnd/>
            <a:tailEnd/>
          </a:ln>
          <a:effectLst/>
        </p:spPr>
        <p:txBody>
          <a:bodyPr wrap="none" lIns="95651" tIns="46986" rIns="95651" bIns="46986" anchor="ctr">
            <a:spAutoFit/>
          </a:bodyPr>
          <a:lstStyle/>
          <a:p>
            <a:pPr algn="r" defTabSz="966788"/>
            <a:fld id="{D9AFE501-27B9-E641-9137-F7E7D222DB98}" type="slidenum">
              <a:rPr lang="en-US" sz="1500"/>
              <a:pPr algn="r" defTabSz="966788"/>
              <a:t>‹#›</a:t>
            </a:fld>
            <a:endParaRPr lang="en-US" sz="1500"/>
          </a:p>
        </p:txBody>
      </p:sp>
    </p:spTree>
    <p:extLst>
      <p:ext uri="{BB962C8B-B14F-4D97-AF65-F5344CB8AC3E}">
        <p14:creationId xmlns:p14="http://schemas.microsoft.com/office/powerpoint/2010/main" val="34111017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My name is Vicky Agramonte, and we will spend the next 20 minutes discussing the Preventing hosptial-acquired venous thromboembolism.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56" tIns="48328" rIns="96656" bIns="48328" anchor="b"/>
          <a:lstStyle>
            <a:lvl1pPr defTabSz="984250">
              <a:defRPr sz="2400">
                <a:solidFill>
                  <a:schemeClr val="tx1"/>
                </a:solidFill>
                <a:latin typeface="Times New Roman" charset="0"/>
                <a:ea typeface="ＭＳ Ｐゴシック" charset="0"/>
              </a:defRPr>
            </a:lvl1pPr>
            <a:lvl2pPr marL="742950" indent="-285750" defTabSz="984250">
              <a:defRPr sz="2400">
                <a:solidFill>
                  <a:schemeClr val="tx1"/>
                </a:solidFill>
                <a:latin typeface="Times New Roman" charset="0"/>
                <a:ea typeface="ＭＳ Ｐゴシック" charset="0"/>
              </a:defRPr>
            </a:lvl2pPr>
            <a:lvl3pPr marL="1143000" indent="-228600" defTabSz="984250">
              <a:defRPr sz="2400">
                <a:solidFill>
                  <a:schemeClr val="tx1"/>
                </a:solidFill>
                <a:latin typeface="Times New Roman" charset="0"/>
                <a:ea typeface="ＭＳ Ｐゴシック" charset="0"/>
              </a:defRPr>
            </a:lvl3pPr>
            <a:lvl4pPr marL="1600200" indent="-228600" defTabSz="984250">
              <a:defRPr sz="2400">
                <a:solidFill>
                  <a:schemeClr val="tx1"/>
                </a:solidFill>
                <a:latin typeface="Times New Roman" charset="0"/>
                <a:ea typeface="ＭＳ Ｐゴシック" charset="0"/>
              </a:defRPr>
            </a:lvl4pPr>
            <a:lvl5pPr marL="2057400" indent="-228600" defTabSz="984250">
              <a:defRPr sz="2400">
                <a:solidFill>
                  <a:schemeClr val="tx1"/>
                </a:solidFill>
                <a:latin typeface="Times New Roman" charset="0"/>
                <a:ea typeface="ＭＳ Ｐゴシック" charset="0"/>
              </a:defRPr>
            </a:lvl5pPr>
            <a:lvl6pPr marL="2514600" indent="-228600" defTabSz="98425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8425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8425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84250" eaLnBrk="0" fontAlgn="base" hangingPunct="0">
              <a:spcBef>
                <a:spcPct val="0"/>
              </a:spcBef>
              <a:spcAft>
                <a:spcPct val="0"/>
              </a:spcAft>
              <a:defRPr sz="2400">
                <a:solidFill>
                  <a:schemeClr val="tx1"/>
                </a:solidFill>
                <a:latin typeface="Times New Roman" charset="0"/>
                <a:ea typeface="ＭＳ Ｐゴシック" charset="0"/>
              </a:defRPr>
            </a:lvl9pPr>
          </a:lstStyle>
          <a:p>
            <a:pPr algn="r"/>
            <a:fld id="{FC1EB0D0-930F-D34F-AC57-FA2F36B95A8C}" type="slidenum">
              <a:rPr lang="en-US" sz="1300"/>
              <a:pPr algn="r"/>
              <a:t>16</a:t>
            </a:fld>
            <a:endParaRPr lang="en-US" sz="130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1100">
                <a:latin typeface="Times New Roman" charset="0"/>
              </a:rPr>
              <a:t>Pharmacologic prophylaxis reduces the incidence of asymptomatic and symptomatic  DVT and PE by 50-65%.</a:t>
            </a:r>
          </a:p>
          <a:p>
            <a:pPr eaLnBrk="1" hangingPunct="1">
              <a:spcBef>
                <a:spcPct val="0"/>
              </a:spcBef>
            </a:pPr>
            <a:r>
              <a:rPr lang="en-US" sz="1100">
                <a:latin typeface="Times New Roman" charset="0"/>
              </a:rPr>
              <a:t>Prevention of DVT also prevents PE and fatalities from PE. </a:t>
            </a:r>
          </a:p>
          <a:p>
            <a:pPr eaLnBrk="1" hangingPunct="1">
              <a:spcBef>
                <a:spcPct val="0"/>
              </a:spcBef>
            </a:pPr>
            <a:r>
              <a:rPr lang="en-US" sz="1100">
                <a:latin typeface="Times New Roman" charset="0"/>
              </a:rPr>
              <a:t>The chief concern of prophylaxis is bleeding, but bleeding risk secondary to pharmacologic prophylaxis is a rare event, based on abundant data from meta-analyses and placebo controlled randomized controlled trials. </a:t>
            </a:r>
          </a:p>
          <a:p>
            <a:pPr eaLnBrk="1" hangingPunct="1">
              <a:spcBef>
                <a:spcPct val="0"/>
              </a:spcBef>
            </a:pPr>
            <a:r>
              <a:rPr lang="en-US" sz="1100">
                <a:latin typeface="Times New Roman" charset="0"/>
              </a:rPr>
              <a:t>Overwhelming evidence reveals that</a:t>
            </a:r>
            <a:r>
              <a:rPr lang="en-US">
                <a:latin typeface="Times New Roman" charset="0"/>
              </a:rPr>
              <a:t> </a:t>
            </a:r>
            <a:r>
              <a:rPr lang="en-US" sz="1100">
                <a:latin typeface="Times New Roman" charset="0"/>
              </a:rPr>
              <a:t>pharmacologic VTE prophylaxis not only prevents adverse patient outcomes, it is also cost effective. </a:t>
            </a:r>
          </a:p>
          <a:p>
            <a:pPr eaLnBrk="1" hangingPunct="1">
              <a:spcBef>
                <a:spcPct val="0"/>
              </a:spcBef>
            </a:pPr>
            <a:endParaRPr lang="en-US" sz="1100">
              <a:latin typeface="Times New Roman" charset="0"/>
            </a:endParaRPr>
          </a:p>
          <a:p>
            <a:pPr eaLnBrk="1" hangingPunct="1">
              <a:spcBef>
                <a:spcPct val="0"/>
              </a:spcBef>
            </a:pPr>
            <a:endParaRPr lang="en-US" sz="1100">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a:fld id="{E190E0B7-1B2E-6346-A9DA-0DE2D4DF6D35}" type="slidenum">
              <a:rPr lang="en-US" sz="1300"/>
              <a:pPr algn="r"/>
              <a:t>22</a:t>
            </a:fld>
            <a:endParaRPr lang="en-US" sz="13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4294967295"/>
          </p:nvPr>
        </p:nvSpPr>
        <p:spPr bwMode="auto">
          <a:xfrm>
            <a:off x="4143375" y="9120188"/>
            <a:ext cx="3170238" cy="4794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84541B6E-0D30-364A-9615-BD1ACF6367E3}" type="slidenum">
              <a:rPr lang="en-US"/>
              <a:pPr/>
              <a:t>25</a:t>
            </a:fld>
            <a:endParaRPr lang="en-US"/>
          </a:p>
        </p:txBody>
      </p:sp>
      <p:sp>
        <p:nvSpPr>
          <p:cNvPr id="48131" name="Rectangle 2"/>
          <p:cNvSpPr>
            <a:spLocks noChangeArrowheads="1" noTextEdit="1"/>
          </p:cNvSpPr>
          <p:nvPr>
            <p:ph type="sldImg"/>
          </p:nvPr>
        </p:nvSpPr>
        <p:spPr>
          <a:ln/>
        </p:spPr>
      </p:sp>
      <p:sp>
        <p:nvSpPr>
          <p:cNvPr id="48132" name="Rectangle 3"/>
          <p:cNvSpPr>
            <a:spLocks noGrp="1" noChangeArrowheads="1"/>
          </p:cNvSpPr>
          <p:nvPr>
            <p:ph type="body" idx="1"/>
          </p:nvPr>
        </p:nvSpPr>
        <p:spPr>
          <a:xfrm>
            <a:off x="731838" y="4560888"/>
            <a:ext cx="5851525" cy="4319587"/>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The toolkit is a comprehensive guide through the QI maze in a organized fashion also allowing each hospital to adopt their prevention effort to their local culture.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The toolkit addresses the necessary components of a successful QI plan.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Moving right into the heart of the toolkit… the toolkit promotes the adoption of a vte protocol, which is a risk assessment and a corresponding order set of pharmacological options.  </a:t>
            </a:r>
          </a:p>
          <a:p>
            <a:endParaRPr lang="en-US">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Not 508 compliant yet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01"/>
          <p:cNvGrpSpPr>
            <a:grpSpLocks/>
          </p:cNvGrpSpPr>
          <p:nvPr userDrawn="1"/>
        </p:nvGrpSpPr>
        <p:grpSpPr bwMode="auto">
          <a:xfrm>
            <a:off x="0" y="3867150"/>
            <a:ext cx="7986713" cy="19050"/>
            <a:chOff x="0" y="840"/>
            <a:chExt cx="5660" cy="12"/>
          </a:xfrm>
        </p:grpSpPr>
        <p:sp>
          <p:nvSpPr>
            <p:cNvPr id="5" name="Line 102"/>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dirty="0">
                <a:latin typeface="Times New Roman" pitchFamily="18" charset="0"/>
                <a:ea typeface="+mn-ea"/>
              </a:endParaRPr>
            </a:p>
          </p:txBody>
        </p:sp>
        <p:sp>
          <p:nvSpPr>
            <p:cNvPr id="6" name="Line 103"/>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dirty="0">
                <a:latin typeface="Times New Roman" pitchFamily="18" charset="0"/>
                <a:ea typeface="+mn-ea"/>
              </a:endParaRPr>
            </a:p>
          </p:txBody>
        </p:sp>
      </p:grpSp>
      <p:graphicFrame>
        <p:nvGraphicFramePr>
          <p:cNvPr id="7" name="Object 111"/>
          <p:cNvGraphicFramePr>
            <a:graphicFrameLocks noChangeAspect="1"/>
          </p:cNvGraphicFramePr>
          <p:nvPr userDrawn="1"/>
        </p:nvGraphicFramePr>
        <p:xfrm>
          <a:off x="990600" y="381000"/>
          <a:ext cx="7162800" cy="1695450"/>
        </p:xfrm>
        <a:graphic>
          <a:graphicData uri="http://schemas.openxmlformats.org/presentationml/2006/ole">
            <mc:AlternateContent xmlns:mc="http://schemas.openxmlformats.org/markup-compatibility/2006">
              <mc:Choice xmlns:v="urn:schemas-microsoft-com:vml" Requires="v">
                <p:oleObj spid="_x0000_s61441" name="Photo Editor Photo" r:id="rId3" imgW="6400000" imgH="1514686" progId="MSPhotoEd.3">
                  <p:embed/>
                </p:oleObj>
              </mc:Choice>
              <mc:Fallback>
                <p:oleObj name="Photo Editor Photo" r:id="rId3" imgW="6400000" imgH="1514686"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81000"/>
                        <a:ext cx="71628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63490"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6349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extLst>
      <p:ext uri="{BB962C8B-B14F-4D97-AF65-F5344CB8AC3E}">
        <p14:creationId xmlns:p14="http://schemas.microsoft.com/office/powerpoint/2010/main" val="23867360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7152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9554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28600"/>
            <a:ext cx="7993063"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93841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234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9112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41273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2463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67733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6172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0729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475435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vmlDrawing" Target="../drawings/vmlDrawing1.vml"/><Relationship Id="rId15" Type="http://schemas.openxmlformats.org/officeDocument/2006/relationships/oleObject" Target="../embeddings/oleObject1.bin"/><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93"/>
          <p:cNvGrpSpPr>
            <a:grpSpLocks/>
          </p:cNvGrpSpPr>
          <p:nvPr userDrawn="1"/>
        </p:nvGrpSpPr>
        <p:grpSpPr bwMode="auto">
          <a:xfrm>
            <a:off x="0" y="1333500"/>
            <a:ext cx="7986713" cy="19050"/>
            <a:chOff x="0" y="840"/>
            <a:chExt cx="5660" cy="12"/>
          </a:xfrm>
        </p:grpSpPr>
        <p:sp>
          <p:nvSpPr>
            <p:cNvPr id="1118" name="Line 94"/>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dirty="0">
                <a:latin typeface="Times New Roman" pitchFamily="18" charset="0"/>
                <a:ea typeface="+mn-ea"/>
              </a:endParaRPr>
            </a:p>
          </p:txBody>
        </p:sp>
        <p:sp>
          <p:nvSpPr>
            <p:cNvPr id="1119" name="Line 95"/>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dirty="0">
                <a:latin typeface="Times New Roman" pitchFamily="18" charset="0"/>
                <a:ea typeface="+mn-ea"/>
              </a:endParaRPr>
            </a:p>
          </p:txBody>
        </p:sp>
      </p:grpSp>
      <p:graphicFrame>
        <p:nvGraphicFramePr>
          <p:cNvPr id="1026" name="Object 109"/>
          <p:cNvGraphicFramePr>
            <a:graphicFrameLocks noChangeAspect="1"/>
          </p:cNvGraphicFramePr>
          <p:nvPr userDrawn="1"/>
        </p:nvGraphicFramePr>
        <p:xfrm>
          <a:off x="142875" y="317500"/>
          <a:ext cx="1428750" cy="671513"/>
        </p:xfrm>
        <a:graphic>
          <a:graphicData uri="http://schemas.openxmlformats.org/presentationml/2006/ole">
            <mc:AlternateContent xmlns:mc="http://schemas.openxmlformats.org/markup-compatibility/2006">
              <mc:Choice xmlns:v="urn:schemas-microsoft-com:vml" Requires="v">
                <p:oleObj spid="_x0000_s1033" name="Photo Editor Photo" r:id="rId15" imgW="3486637" imgH="1638529" progId="MSPhotoEd.3">
                  <p:embed/>
                </p:oleObj>
              </mc:Choice>
              <mc:Fallback>
                <p:oleObj name="Photo Editor Photo" r:id="rId15" imgW="3486637" imgH="1638529" progId="MSPhotoEd.3">
                  <p:embed/>
                  <p:pic>
                    <p:nvPicPr>
                      <p:cNvPr id="0" name="Object 10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2875" y="317500"/>
                        <a:ext cx="142875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 bg1="dk2" tx1="lt1" bg2="dk1" tx2="lt2" accent1="accent1" accent2="accent2" accent3="accent3" accent4="accent4" accent5="accent5" accent6="accent6" hlink="hlink" folHlink="folHlink"/>
  <p:sldLayoutIdLst>
    <p:sldLayoutId id="2147483907"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 id="2147483906" r:id="rId12"/>
  </p:sldLayoutIdLst>
  <p:hf hdr="0" ftr="0" dt="0"/>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0"/>
        <a:buChar char="n"/>
        <a:defRPr sz="3200">
          <a:solidFill>
            <a:srgbClr val="FFFFFF"/>
          </a:solidFill>
          <a:effectLst>
            <a:outerShdw blurRad="38100" dist="38100" dir="2700000" algn="tl">
              <a:srgbClr val="000000"/>
            </a:outerShdw>
          </a:effectLst>
          <a:latin typeface="+mn-lt"/>
          <a:ea typeface="ＭＳ Ｐゴシック" charset="0"/>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49250" algn="l"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7.xml"/><Relationship Id="rId3"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4.png"/><Relationship Id="rId5" Type="http://schemas.openxmlformats.org/officeDocument/2006/relationships/oleObject" Target="../embeddings/oleObject3.bin"/><Relationship Id="rId6" Type="http://schemas.openxmlformats.org/officeDocument/2006/relationships/image" Target="../media/image3.emf"/><Relationship Id="rId1" Type="http://schemas.openxmlformats.org/officeDocument/2006/relationships/vmlDrawing" Target="../drawings/vmlDrawing3.vml"/><Relationship Id="rId2"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hyperlink" Target="http://www.ahrq.gov/QUAL/vtguide/" TargetMode="External"/><Relationship Id="rId4" Type="http://schemas.openxmlformats.org/officeDocument/2006/relationships/hyperlink" Target="http://www.hospitalmedicine.org/" TargetMode="External"/><Relationship Id="rId5" Type="http://schemas.openxmlformats.org/officeDocument/2006/relationships/image" Target="../media/image11.png"/><Relationship Id="rId6"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hrq.gov/qual/vtguide/" TargetMode="External"/><Relationship Id="rId3" Type="http://schemas.openxmlformats.org/officeDocument/2006/relationships/hyperlink" Target="http://www.hospitalmedicine.org/"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mailto:vagramonte@ipro.org" TargetMode="External"/><Relationship Id="rId3" Type="http://schemas.openxmlformats.org/officeDocument/2006/relationships/hyperlink" Target="mailto:sruhland@ipro.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4" name="Rectangle 4"/>
          <p:cNvSpPr>
            <a:spLocks noGrp="1" noChangeArrowheads="1"/>
          </p:cNvSpPr>
          <p:nvPr>
            <p:ph type="ctrTitle"/>
          </p:nvPr>
        </p:nvSpPr>
        <p:spPr>
          <a:xfrm>
            <a:off x="515938" y="2362200"/>
            <a:ext cx="8170862" cy="1295400"/>
          </a:xfrm>
        </p:spPr>
        <p:txBody>
          <a:bodyPr anchor="ctr"/>
          <a:lstStyle/>
          <a:p>
            <a:r>
              <a:rPr lang="en-US" sz="3600" dirty="0">
                <a:latin typeface="Arial" charset="0"/>
              </a:rPr>
              <a:t>Preventing Hospital-Acquired Venous Thromboembolism</a:t>
            </a:r>
          </a:p>
        </p:txBody>
      </p:sp>
      <p:sp>
        <p:nvSpPr>
          <p:cNvPr id="445445" name="Rectangle 5"/>
          <p:cNvSpPr>
            <a:spLocks noGrp="1" noChangeArrowheads="1"/>
          </p:cNvSpPr>
          <p:nvPr>
            <p:ph type="subTitle" idx="1"/>
          </p:nvPr>
        </p:nvSpPr>
        <p:spPr>
          <a:xfrm>
            <a:off x="228600" y="3962400"/>
            <a:ext cx="8458200" cy="2514600"/>
          </a:xfrm>
        </p:spPr>
        <p:txBody>
          <a:bodyPr/>
          <a:lstStyle/>
          <a:p>
            <a:pPr>
              <a:buFont typeface="Wingdings" charset="0"/>
              <a:buNone/>
            </a:pPr>
            <a:r>
              <a:rPr lang="en-US" dirty="0">
                <a:solidFill>
                  <a:schemeClr val="tx1"/>
                </a:solidFill>
                <a:latin typeface="Arial" charset="0"/>
              </a:rPr>
              <a:t>AHRQ Annual Meeting</a:t>
            </a:r>
          </a:p>
          <a:p>
            <a:pPr>
              <a:buFont typeface="Wingdings" charset="0"/>
              <a:buNone/>
            </a:pPr>
            <a:r>
              <a:rPr lang="en-US" sz="2800" dirty="0">
                <a:solidFill>
                  <a:schemeClr val="tx1"/>
                </a:solidFill>
                <a:latin typeface="Arial" charset="0"/>
              </a:rPr>
              <a:t>September 20, 2011 </a:t>
            </a:r>
          </a:p>
          <a:p>
            <a:pPr>
              <a:buFont typeface="Wingdings" charset="0"/>
              <a:buNone/>
            </a:pPr>
            <a:r>
              <a:rPr lang="en-US" sz="2800" dirty="0">
                <a:solidFill>
                  <a:schemeClr val="tx1"/>
                </a:solidFill>
                <a:latin typeface="Arial" charset="0"/>
              </a:rPr>
              <a:t>Vicky </a:t>
            </a:r>
            <a:r>
              <a:rPr lang="en-US" sz="2800" dirty="0" err="1">
                <a:solidFill>
                  <a:schemeClr val="tx1"/>
                </a:solidFill>
                <a:latin typeface="Arial" charset="0"/>
              </a:rPr>
              <a:t>Agramonte</a:t>
            </a:r>
            <a:r>
              <a:rPr lang="en-US" sz="2800" dirty="0">
                <a:solidFill>
                  <a:schemeClr val="tx1"/>
                </a:solidFill>
                <a:latin typeface="Arial" charset="0"/>
              </a:rPr>
              <a:t>, RN</a:t>
            </a:r>
            <a:r>
              <a:rPr lang="en-US" sz="2800" b="1" dirty="0">
                <a:solidFill>
                  <a:schemeClr val="tx1"/>
                </a:solidFill>
                <a:latin typeface="Arial" charset="0"/>
              </a:rPr>
              <a:t>, </a:t>
            </a:r>
            <a:r>
              <a:rPr lang="en-US" sz="2800" dirty="0">
                <a:solidFill>
                  <a:schemeClr val="tx1"/>
                </a:solidFill>
                <a:latin typeface="Arial" charset="0"/>
              </a:rPr>
              <a:t>MSN</a:t>
            </a:r>
            <a:endParaRPr lang="en-US" sz="2800" b="1" dirty="0">
              <a:solidFill>
                <a:schemeClr val="tx1"/>
              </a:solidFill>
              <a:latin typeface="Arial" charset="0"/>
            </a:endParaRPr>
          </a:p>
          <a:p>
            <a:pPr>
              <a:buFont typeface="Wingdings" charset="0"/>
              <a:buNone/>
            </a:pPr>
            <a:r>
              <a:rPr lang="en-US" sz="2800" dirty="0">
                <a:solidFill>
                  <a:schemeClr val="tx1"/>
                </a:solidFill>
                <a:latin typeface="Arial" charset="0"/>
              </a:rPr>
              <a:t>Project Manager</a:t>
            </a:r>
          </a:p>
          <a:p>
            <a:pPr>
              <a:buFont typeface="Wingdings" charset="0"/>
              <a:buNone/>
            </a:pPr>
            <a:r>
              <a:rPr lang="en-US" sz="2800" dirty="0">
                <a:solidFill>
                  <a:schemeClr val="tx1"/>
                </a:solidFill>
                <a:latin typeface="Arial" charset="0"/>
              </a:rPr>
              <a:t>QIO Learning Network </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chor="ctr"/>
          <a:lstStyle/>
          <a:p>
            <a:r>
              <a:rPr lang="en-US" dirty="0">
                <a:latin typeface="Arial" charset="0"/>
              </a:rPr>
              <a:t>Hierarchy of Reliability </a:t>
            </a:r>
          </a:p>
        </p:txBody>
      </p:sp>
      <p:pic>
        <p:nvPicPr>
          <p:cNvPr id="13315" name="Picture 2" descr="Hierarchy of Reliability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752600"/>
            <a:ext cx="7696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1524000" y="152400"/>
            <a:ext cx="7467600" cy="1143000"/>
          </a:xfrm>
        </p:spPr>
        <p:txBody>
          <a:bodyPr anchor="ctr"/>
          <a:lstStyle/>
          <a:p>
            <a:pPr eaLnBrk="1" hangingPunct="1"/>
            <a:r>
              <a:rPr lang="en-US" sz="3400" dirty="0">
                <a:latin typeface="Arial" charset="0"/>
              </a:rPr>
              <a:t>Situational Awareness and </a:t>
            </a:r>
            <a:br>
              <a:rPr lang="en-US" sz="3400" dirty="0">
                <a:latin typeface="Arial" charset="0"/>
              </a:rPr>
            </a:br>
            <a:r>
              <a:rPr lang="ja-JP" altLang="en-US" sz="3400" dirty="0">
                <a:latin typeface="Arial" charset="0"/>
              </a:rPr>
              <a:t>“</a:t>
            </a:r>
            <a:r>
              <a:rPr lang="en-US" sz="3400" dirty="0">
                <a:latin typeface="Arial" charset="0"/>
              </a:rPr>
              <a:t>Measure-</a:t>
            </a:r>
            <a:r>
              <a:rPr lang="en-US" sz="3400" dirty="0" err="1">
                <a:latin typeface="Arial" charset="0"/>
              </a:rPr>
              <a:t>vention</a:t>
            </a:r>
            <a:r>
              <a:rPr lang="ja-JP" altLang="en-US" sz="3400" dirty="0">
                <a:latin typeface="Arial" charset="0"/>
              </a:rPr>
              <a:t>”</a:t>
            </a:r>
            <a:r>
              <a:rPr lang="en-US" sz="3400" dirty="0">
                <a:latin typeface="Arial" charset="0"/>
              </a:rPr>
              <a:t>- Getting to 95%</a:t>
            </a:r>
          </a:p>
        </p:txBody>
      </p:sp>
      <p:sp>
        <p:nvSpPr>
          <p:cNvPr id="65539" name="Rectangle 3"/>
          <p:cNvSpPr>
            <a:spLocks noGrp="1" noChangeArrowheads="1"/>
          </p:cNvSpPr>
          <p:nvPr>
            <p:ph idx="1"/>
          </p:nvPr>
        </p:nvSpPr>
        <p:spPr>
          <a:xfrm>
            <a:off x="304800" y="1524000"/>
            <a:ext cx="8610600" cy="4495800"/>
          </a:xfrm>
        </p:spPr>
        <p:txBody>
          <a:bodyPr/>
          <a:lstStyle/>
          <a:p>
            <a:pPr eaLnBrk="1" hangingPunct="1"/>
            <a:r>
              <a:rPr lang="en-US" dirty="0">
                <a:latin typeface="Arial" charset="0"/>
              </a:rPr>
              <a:t>Identify patients on no anticoagulation</a:t>
            </a:r>
          </a:p>
          <a:p>
            <a:pPr eaLnBrk="1" hangingPunct="1"/>
            <a:r>
              <a:rPr lang="en-US" dirty="0">
                <a:latin typeface="Arial" charset="0"/>
              </a:rPr>
              <a:t>Empower nurses to place mechanical prophylaxis</a:t>
            </a:r>
          </a:p>
          <a:p>
            <a:pPr eaLnBrk="1" hangingPunct="1"/>
            <a:r>
              <a:rPr lang="en-US" dirty="0">
                <a:latin typeface="Arial" charset="0"/>
              </a:rPr>
              <a:t>Contact MD if no anticoagulant in place and no obvious contraindication</a:t>
            </a:r>
          </a:p>
          <a:p>
            <a:pPr lvl="1" eaLnBrk="1" hangingPunct="1"/>
            <a:r>
              <a:rPr lang="en-US" dirty="0">
                <a:latin typeface="Arial" charset="0"/>
              </a:rPr>
              <a:t>Template note, text page, </a:t>
            </a:r>
            <a:r>
              <a:rPr lang="en-US" dirty="0" err="1">
                <a:latin typeface="Arial" charset="0"/>
              </a:rPr>
              <a:t>etc</a:t>
            </a:r>
            <a:endParaRPr lang="en-US" dirty="0">
              <a:latin typeface="Arial" charset="0"/>
            </a:endParaRPr>
          </a:p>
          <a:p>
            <a:pPr eaLnBrk="1" hangingPunct="1"/>
            <a:r>
              <a:rPr lang="en-US" dirty="0">
                <a:latin typeface="Arial" charset="0"/>
              </a:rPr>
              <a:t>Back up these interventions</a:t>
            </a:r>
          </a:p>
          <a:p>
            <a:pPr lvl="1" eaLnBrk="1" hangingPunct="1"/>
            <a:r>
              <a:rPr lang="en-US" dirty="0">
                <a:latin typeface="Arial" charset="0"/>
              </a:rPr>
              <a:t>Physicians can not </a:t>
            </a:r>
            <a:r>
              <a:rPr lang="ja-JP" altLang="en-US" dirty="0">
                <a:latin typeface="Arial" charset="0"/>
              </a:rPr>
              <a:t>“</a:t>
            </a:r>
            <a:r>
              <a:rPr lang="en-US" dirty="0">
                <a:latin typeface="Arial" charset="0"/>
              </a:rPr>
              <a:t>shoot the messenger</a:t>
            </a:r>
            <a:r>
              <a:rPr lang="ja-JP" altLang="en-US" dirty="0" smtClean="0">
                <a:latin typeface="Arial" charset="0"/>
              </a:rPr>
              <a:t>”</a:t>
            </a:r>
            <a:endParaRPr lang="en-US" altLang="ja-JP" dirty="0" smtClean="0">
              <a:latin typeface="Arial" charset="0"/>
            </a:endParaRPr>
          </a:p>
          <a:p>
            <a:pPr lvl="1" eaLnBrk="1" hangingPunct="1"/>
            <a:endParaRPr lang="en-US" dirty="0">
              <a:latin typeface="Arial" charset="0"/>
            </a:endParaRPr>
          </a:p>
          <a:p>
            <a:pPr marL="579438" lvl="1" indent="0" eaLnBrk="1" hangingPunct="1">
              <a:buNone/>
            </a:pPr>
            <a:r>
              <a:rPr lang="en-US" sz="1600" dirty="0" smtClean="0"/>
              <a:t>Maynard G, Stein J. Designing and Implementing Effective VTE Prevention Protocols: Lessons from </a:t>
            </a:r>
            <a:r>
              <a:rPr lang="en-US" sz="1600" dirty="0" err="1" smtClean="0"/>
              <a:t>Collaboratives</a:t>
            </a:r>
            <a:r>
              <a:rPr lang="en-US" sz="1600" dirty="0" smtClean="0"/>
              <a:t>. </a:t>
            </a:r>
            <a:r>
              <a:rPr lang="en-US" sz="1600" u="sng" dirty="0" smtClean="0"/>
              <a:t>J </a:t>
            </a:r>
            <a:r>
              <a:rPr lang="en-US" sz="1600" u="sng" dirty="0" err="1" smtClean="0"/>
              <a:t>Thromb</a:t>
            </a:r>
            <a:r>
              <a:rPr lang="en-US" sz="1600" u="sng" dirty="0" smtClean="0"/>
              <a:t> Thrombolysis</a:t>
            </a:r>
            <a:r>
              <a:rPr lang="en-US" sz="1600" dirty="0" smtClean="0"/>
              <a:t> 2010 Feb:29(2):159-166. </a:t>
            </a:r>
          </a:p>
          <a:p>
            <a:pPr marL="579438" lvl="1" indent="0" eaLnBrk="1" hangingPunct="1">
              <a:buNone/>
            </a:pPr>
            <a:endParaRPr lang="en-US" dirty="0">
              <a:latin typeface="Arial"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467600" cy="1066800"/>
          </a:xfrm>
        </p:spPr>
        <p:txBody>
          <a:bodyPr anchor="ctr"/>
          <a:lstStyle/>
          <a:p>
            <a:r>
              <a:rPr lang="en-US" sz="3800" dirty="0">
                <a:latin typeface="Arial" charset="0"/>
              </a:rPr>
              <a:t>Making the Right Thing to do…</a:t>
            </a:r>
          </a:p>
        </p:txBody>
      </p:sp>
      <p:sp>
        <p:nvSpPr>
          <p:cNvPr id="3" name="Content Placeholder 2"/>
          <p:cNvSpPr>
            <a:spLocks noGrp="1"/>
          </p:cNvSpPr>
          <p:nvPr>
            <p:ph idx="1"/>
          </p:nvPr>
        </p:nvSpPr>
        <p:spPr>
          <a:xfrm>
            <a:off x="228600" y="1524000"/>
            <a:ext cx="8686800" cy="5105400"/>
          </a:xfrm>
        </p:spPr>
        <p:txBody>
          <a:bodyPr/>
          <a:lstStyle/>
          <a:p>
            <a:r>
              <a:rPr lang="en-US" sz="2800">
                <a:latin typeface="Arial" charset="0"/>
              </a:rPr>
              <a:t>…the easy thing to do: </a:t>
            </a:r>
          </a:p>
          <a:p>
            <a:pPr lvl="1"/>
            <a:r>
              <a:rPr lang="en-US" sz="2400">
                <a:latin typeface="Arial" charset="0"/>
              </a:rPr>
              <a:t>The desired action is the default action (i.e., not doing the desired action requires opting out)</a:t>
            </a:r>
          </a:p>
          <a:p>
            <a:pPr lvl="1"/>
            <a:r>
              <a:rPr lang="en-US" sz="2400">
                <a:latin typeface="Arial" charset="0"/>
              </a:rPr>
              <a:t>The desired action is prompted by a reminder or a decision aide.</a:t>
            </a:r>
          </a:p>
          <a:p>
            <a:pPr lvl="1"/>
            <a:r>
              <a:rPr lang="en-US" sz="2400">
                <a:latin typeface="Arial" charset="0"/>
              </a:rPr>
              <a:t>The desired action is standardized into a process</a:t>
            </a:r>
          </a:p>
          <a:p>
            <a:pPr lvl="1"/>
            <a:r>
              <a:rPr lang="en-US" sz="2400">
                <a:latin typeface="Arial" charset="0"/>
              </a:rPr>
              <a:t>The desired action is scheduled to occur at known intervals</a:t>
            </a:r>
          </a:p>
          <a:p>
            <a:pPr lvl="1"/>
            <a:r>
              <a:rPr lang="en-US" sz="2400">
                <a:latin typeface="Arial" charset="0"/>
              </a:rPr>
              <a:t>Responsibilities for desired action are redundant</a:t>
            </a:r>
          </a:p>
          <a:p>
            <a:pPr lvl="1"/>
            <a:r>
              <a:rPr lang="en-US" sz="2400">
                <a:latin typeface="Arial" charset="0"/>
              </a:rPr>
              <a:t>If designed well, the VTE protocol will be an intervention</a:t>
            </a:r>
          </a:p>
          <a:p>
            <a:pPr lvl="1"/>
            <a:endParaRPr lang="en-US" sz="2400">
              <a:latin typeface="Arial" charset="0"/>
            </a:endParaRPr>
          </a:p>
          <a:p>
            <a:pPr lvl="1"/>
            <a:endParaRPr lang="en-US" sz="24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0532" name="Group 148" title="VTE Levels of Risk"/>
          <p:cNvGraphicFramePr>
            <a:graphicFrameLocks noGrp="1"/>
          </p:cNvGraphicFramePr>
          <p:nvPr>
            <p:extLst>
              <p:ext uri="{D42A27DB-BD31-4B8C-83A1-F6EECF244321}">
                <p14:modId xmlns:p14="http://schemas.microsoft.com/office/powerpoint/2010/main" val="3954469473"/>
              </p:ext>
            </p:extLst>
          </p:nvPr>
        </p:nvGraphicFramePr>
        <p:xfrm>
          <a:off x="228600" y="1447800"/>
          <a:ext cx="8726488" cy="5181599"/>
        </p:xfrm>
        <a:graphic>
          <a:graphicData uri="http://schemas.openxmlformats.org/drawingml/2006/table">
            <a:tbl>
              <a:tblPr/>
              <a:tblGrid>
                <a:gridCol w="3835400"/>
                <a:gridCol w="1933575"/>
                <a:gridCol w="2957513"/>
              </a:tblGrid>
              <a:tr h="5476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99"/>
                          </a:solidFill>
                          <a:effectLst/>
                          <a:latin typeface="Arial" charset="0"/>
                          <a:ea typeface="ＭＳ Ｐゴシック" charset="0"/>
                          <a:cs typeface="Times New Roman" charset="0"/>
                        </a:rPr>
                        <a:t>Levels of Risk</a:t>
                      </a:r>
                      <a:endParaRPr kumimoji="0" lang="en-US" sz="3600" b="1" i="0" u="none" strike="noStrike" cap="none" normalizeH="0" baseline="0" dirty="0">
                        <a:ln>
                          <a:noFill/>
                        </a:ln>
                        <a:solidFill>
                          <a:srgbClr val="FFFF99"/>
                        </a:solidFill>
                        <a:effectLst/>
                        <a:latin typeface="Arial" charset="0"/>
                        <a:ea typeface="ＭＳ Ｐゴシック"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rgbClr val="FFFF99"/>
                          </a:solidFill>
                          <a:effectLst/>
                          <a:latin typeface="Arial" charset="0"/>
                          <a:ea typeface="ＭＳ Ｐゴシック" charset="0"/>
                          <a:cs typeface="Times New Roman" charset="0"/>
                        </a:rPr>
                        <a:t>DVT Risk Without Prophylaxis</a:t>
                      </a:r>
                      <a:endParaRPr kumimoji="0" lang="en-US" sz="3200" b="1" i="0" u="none" strike="noStrike" cap="none" normalizeH="0" baseline="0">
                        <a:ln>
                          <a:noFill/>
                        </a:ln>
                        <a:solidFill>
                          <a:srgbClr val="FFFF99"/>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a:ln>
                            <a:noFill/>
                          </a:ln>
                          <a:solidFill>
                            <a:srgbClr val="FFFF99"/>
                          </a:solidFill>
                          <a:effectLst/>
                          <a:latin typeface="Arial" charset="0"/>
                          <a:ea typeface="ＭＳ Ｐゴシック" charset="0"/>
                          <a:cs typeface="Times New Roman" charset="0"/>
                        </a:rPr>
                        <a:t>Suggested Options</a:t>
                      </a:r>
                      <a:endParaRPr kumimoji="0" lang="en-US" sz="3200" b="1" i="0" u="none" strike="noStrike" cap="none" normalizeH="0" baseline="0">
                        <a:ln>
                          <a:noFill/>
                        </a:ln>
                        <a:solidFill>
                          <a:srgbClr val="FFFF99"/>
                        </a:solidFill>
                        <a:effectLst/>
                        <a:latin typeface="Arial" charset="0"/>
                        <a:ea typeface="ＭＳ Ｐゴシック"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9650">
                <a:tc>
                  <a:txBody>
                    <a:bodyPr/>
                    <a:lstStyle/>
                    <a:p>
                      <a:pPr marL="174625" marR="0" lvl="0" indent="-174625"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a:ln>
                            <a:noFill/>
                          </a:ln>
                          <a:solidFill>
                            <a:srgbClr val="FFFF99"/>
                          </a:solidFill>
                          <a:effectLst/>
                          <a:latin typeface="Arial" charset="0"/>
                          <a:ea typeface="ＭＳ Ｐゴシック" charset="0"/>
                          <a:cs typeface="Times New Roman" charset="0"/>
                        </a:rPr>
                        <a:t>Low risk</a:t>
                      </a:r>
                    </a:p>
                    <a:p>
                      <a:pPr marL="174625" marR="0" lvl="0" indent="-174625"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Mobile minor surgery patients</a:t>
                      </a:r>
                    </a:p>
                    <a:p>
                      <a:pPr marL="174625" marR="0" lvl="0" indent="-174625"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Fully mobile medical patients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&lt;10 %</a:t>
                      </a:r>
                      <a:endParaRPr kumimoji="0" lang="en-US" sz="4000" b="0" i="0" u="none" strike="noStrike" cap="none" normalizeH="0" baseline="0">
                        <a:ln>
                          <a:noFill/>
                        </a:ln>
                        <a:solidFill>
                          <a:schemeClr val="tx1"/>
                        </a:solidFill>
                        <a:effectLst/>
                        <a:latin typeface="Arial" charset="0"/>
                        <a:ea typeface="ＭＳ Ｐゴシック"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31775" marR="0" lvl="0" indent="-231775"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No specific thromboprophylaxis</a:t>
                      </a:r>
                    </a:p>
                    <a:p>
                      <a:pPr marL="231775" marR="0" lvl="0" indent="-231775"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Early and </a:t>
                      </a:r>
                      <a:r>
                        <a:rPr kumimoji="0" lang="ja-JP" altLang="en-US" sz="1600" b="0" i="0" u="none" strike="noStrike" cap="none" normalizeH="0" baseline="0">
                          <a:ln>
                            <a:noFill/>
                          </a:ln>
                          <a:solidFill>
                            <a:schemeClr val="tx1"/>
                          </a:solidFill>
                          <a:effectLst/>
                          <a:latin typeface="Arial" charset="0"/>
                          <a:ea typeface="ＭＳ Ｐゴシック" charset="0"/>
                          <a:cs typeface="Times New Roman" charset="0"/>
                        </a:rPr>
                        <a:t>“</a:t>
                      </a:r>
                      <a:r>
                        <a:rPr kumimoji="0" lang="en-US" sz="1600" b="0" i="0" u="none" strike="noStrike" cap="none" normalizeH="0" baseline="0">
                          <a:ln>
                            <a:noFill/>
                          </a:ln>
                          <a:solidFill>
                            <a:schemeClr val="tx1"/>
                          </a:solidFill>
                          <a:effectLst/>
                          <a:latin typeface="Arial" charset="0"/>
                          <a:ea typeface="ＭＳ Ｐゴシック" charset="0"/>
                          <a:cs typeface="Times New Roman" charset="0"/>
                        </a:rPr>
                        <a:t>aggressive</a:t>
                      </a:r>
                      <a:r>
                        <a:rPr kumimoji="0" lang="ja-JP" altLang="en-US" sz="1600" b="0" i="0" u="none" strike="noStrike" cap="none" normalizeH="0" baseline="0">
                          <a:ln>
                            <a:noFill/>
                          </a:ln>
                          <a:solidFill>
                            <a:schemeClr val="tx1"/>
                          </a:solidFill>
                          <a:effectLst/>
                          <a:latin typeface="Arial" charset="0"/>
                          <a:ea typeface="ＭＳ Ｐゴシック" charset="0"/>
                          <a:cs typeface="Times New Roman" charset="0"/>
                        </a:rPr>
                        <a:t>”</a:t>
                      </a:r>
                      <a:r>
                        <a:rPr kumimoji="0" lang="en-US" sz="1600" b="0" i="0" u="none" strike="noStrike" cap="none" normalizeH="0" baseline="0">
                          <a:ln>
                            <a:noFill/>
                          </a:ln>
                          <a:solidFill>
                            <a:schemeClr val="tx1"/>
                          </a:solidFill>
                          <a:effectLst/>
                          <a:latin typeface="Arial" charset="0"/>
                          <a:ea typeface="ＭＳ Ｐゴシック" charset="0"/>
                          <a:cs typeface="Times New Roman" charset="0"/>
                        </a:rPr>
                        <a:t> ambulation</a:t>
                      </a:r>
                      <a:endParaRPr kumimoji="0" lang="en-US" sz="3600" b="0" i="0" u="none" strike="noStrike" cap="none" normalizeH="0" baseline="0">
                        <a:ln>
                          <a:noFill/>
                        </a:ln>
                        <a:solidFill>
                          <a:schemeClr val="tx1"/>
                        </a:solidFill>
                        <a:effectLst/>
                        <a:latin typeface="Arial" charset="0"/>
                        <a:ea typeface="ＭＳ Ｐゴシック"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43063">
                <a:tc>
                  <a:txBody>
                    <a:bodyPr/>
                    <a:lstStyle/>
                    <a:p>
                      <a:pPr marL="174625" marR="0" lvl="0" indent="-174625"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a:ln>
                            <a:noFill/>
                          </a:ln>
                          <a:solidFill>
                            <a:srgbClr val="FFFF99"/>
                          </a:solidFill>
                          <a:effectLst/>
                          <a:latin typeface="Arial" charset="0"/>
                          <a:ea typeface="ＭＳ Ｐゴシック" charset="0"/>
                          <a:cs typeface="Times New Roman" charset="0"/>
                        </a:rPr>
                        <a:t>Moderate risk</a:t>
                      </a:r>
                    </a:p>
                    <a:p>
                      <a:pPr marL="174625" marR="0" lvl="0" indent="-174625"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Most general, open gynecologic or urologic surgery</a:t>
                      </a:r>
                    </a:p>
                    <a:p>
                      <a:pPr marL="174625" marR="0" lvl="0" indent="-174625"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CHF</a:t>
                      </a:r>
                    </a:p>
                    <a:p>
                      <a:pPr marL="174625" marR="0" lvl="0" indent="-174625"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COPD, pneumonia</a:t>
                      </a:r>
                    </a:p>
                    <a:p>
                      <a:pPr marL="174625" marR="0" lvl="0" indent="-174625"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Medically Ill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10-40%</a:t>
                      </a:r>
                      <a:endParaRPr kumimoji="0" lang="en-US" sz="4000" b="0" i="0" u="none" strike="noStrike" cap="none" normalizeH="0" baseline="0">
                        <a:ln>
                          <a:noFill/>
                        </a:ln>
                        <a:solidFill>
                          <a:schemeClr val="tx1"/>
                        </a:solidFill>
                        <a:effectLst/>
                        <a:latin typeface="Arial" charset="0"/>
                        <a:ea typeface="ＭＳ Ｐゴシック"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31775" marR="0" lvl="0" indent="-231775"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Arial" charset="0"/>
                          <a:ea typeface="ＭＳ Ｐゴシック" charset="0"/>
                          <a:cs typeface="Times New Roman" charset="0"/>
                        </a:rPr>
                        <a:t>LMWH, UFH tid &gt; bid, or fondaparinux</a:t>
                      </a:r>
                    </a:p>
                    <a:p>
                      <a:pPr marL="231775" marR="0" lvl="0" indent="-231775"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Arial" charset="0"/>
                        <a:ea typeface="ＭＳ Ｐゴシック" charset="0"/>
                        <a:cs typeface="Times New Roman"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00213">
                <a:tc>
                  <a:txBody>
                    <a:bodyPr/>
                    <a:lstStyle/>
                    <a:p>
                      <a:pPr marL="174625" marR="0" lvl="0" indent="-174625"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a:ln>
                            <a:noFill/>
                          </a:ln>
                          <a:solidFill>
                            <a:srgbClr val="FFFF99"/>
                          </a:solidFill>
                          <a:effectLst/>
                          <a:latin typeface="Arial" charset="0"/>
                          <a:ea typeface="ＭＳ Ｐゴシック" charset="0"/>
                          <a:cs typeface="Times New Roman" charset="0"/>
                        </a:rPr>
                        <a:t>High risk</a:t>
                      </a:r>
                    </a:p>
                    <a:p>
                      <a:pPr marL="174625" marR="0" lvl="0" indent="-174625"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Hip or knee arthroplasty, HFS</a:t>
                      </a:r>
                    </a:p>
                    <a:p>
                      <a:pPr marL="174625" marR="0" lvl="0" indent="-174625"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Major trauma, SCI</a:t>
                      </a:r>
                    </a:p>
                    <a:p>
                      <a:pPr marL="174625" marR="0" lvl="0" indent="-174625"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Abdominal/pelvic cancer surgery</a:t>
                      </a:r>
                      <a:endParaRPr kumimoji="0" lang="en-US" sz="4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latin typeface="Arial" charset="0"/>
                          <a:ea typeface="ＭＳ Ｐゴシック" charset="0"/>
                          <a:cs typeface="Times New Roman" charset="0"/>
                        </a:rPr>
                        <a:t>40-80%</a:t>
                      </a:r>
                      <a:endParaRPr kumimoji="0" lang="en-US" sz="4000" b="0" i="0" u="none" strike="noStrike" cap="none" normalizeH="0" baseline="0">
                        <a:ln>
                          <a:noFill/>
                        </a:ln>
                        <a:solidFill>
                          <a:schemeClr val="tx1"/>
                        </a:solidFill>
                        <a:effectLst/>
                        <a:latin typeface="Arial" charset="0"/>
                        <a:ea typeface="ＭＳ Ｐゴシック"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231775" marR="0" lvl="0" indent="-231775"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Arial" charset="0"/>
                          <a:ea typeface="ＭＳ Ｐゴシック" charset="0"/>
                          <a:cs typeface="Times New Roman" charset="0"/>
                        </a:rPr>
                        <a:t>LMWH, </a:t>
                      </a:r>
                      <a:r>
                        <a:rPr kumimoji="0" lang="en-US" sz="1600" b="0" i="0" u="none" strike="noStrike" cap="none" normalizeH="0" baseline="0" dirty="0" err="1">
                          <a:ln>
                            <a:noFill/>
                          </a:ln>
                          <a:solidFill>
                            <a:schemeClr val="tx1"/>
                          </a:solidFill>
                          <a:effectLst/>
                          <a:latin typeface="Arial" charset="0"/>
                          <a:ea typeface="ＭＳ Ｐゴシック" charset="0"/>
                          <a:cs typeface="Times New Roman" charset="0"/>
                        </a:rPr>
                        <a:t>fondaparinux</a:t>
                      </a:r>
                      <a:r>
                        <a:rPr kumimoji="0" lang="en-US" sz="1600" b="0" i="0" u="none" strike="noStrike" cap="none" normalizeH="0" baseline="0" dirty="0">
                          <a:ln>
                            <a:noFill/>
                          </a:ln>
                          <a:solidFill>
                            <a:schemeClr val="tx1"/>
                          </a:solidFill>
                          <a:effectLst/>
                          <a:latin typeface="Arial" charset="0"/>
                          <a:ea typeface="ＭＳ Ｐゴシック" charset="0"/>
                          <a:cs typeface="Times New Roman" charset="0"/>
                        </a:rPr>
                        <a:t>, VKA (INR 2-3)</a:t>
                      </a:r>
                    </a:p>
                    <a:p>
                      <a:pPr marL="231775" marR="0" lvl="0" indent="-231775"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Arial" charset="0"/>
                          <a:ea typeface="ＭＳ Ｐゴシック" charset="0"/>
                          <a:cs typeface="Times New Roman" charset="0"/>
                        </a:rPr>
                        <a:t>Mechanical prophylaxis may be used if risk of bleeding is high; switch to anticoagulants when risk decreases</a:t>
                      </a:r>
                      <a:endParaRPr kumimoji="0" lang="en-US" sz="3600" b="0" i="0" u="none" strike="noStrike" cap="none" normalizeH="0" baseline="0" dirty="0">
                        <a:ln>
                          <a:noFill/>
                        </a:ln>
                        <a:solidFill>
                          <a:schemeClr val="tx1"/>
                        </a:solidFill>
                        <a:effectLst/>
                        <a:latin typeface="Arial" charset="0"/>
                        <a:ea typeface="ＭＳ Ｐゴシック"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4840" name="Rectangle 120"/>
          <p:cNvSpPr>
            <a:spLocks noGrp="1" noChangeArrowheads="1"/>
          </p:cNvSpPr>
          <p:nvPr>
            <p:ph type="title"/>
          </p:nvPr>
        </p:nvSpPr>
        <p:spPr>
          <a:xfrm>
            <a:off x="1524000" y="152400"/>
            <a:ext cx="6934200" cy="957263"/>
          </a:xfrm>
        </p:spPr>
        <p:txBody>
          <a:bodyPr anchor="ctr"/>
          <a:lstStyle/>
          <a:p>
            <a:r>
              <a:rPr lang="en-US" dirty="0">
                <a:latin typeface="Arial" charset="0"/>
              </a:rPr>
              <a:t>VTE Levels of Risk</a:t>
            </a:r>
          </a:p>
        </p:txBody>
      </p:sp>
      <p:sp>
        <p:nvSpPr>
          <p:cNvPr id="16409" name="Text Box 121"/>
          <p:cNvSpPr txBox="1">
            <a:spLocks noChangeArrowheads="1"/>
          </p:cNvSpPr>
          <p:nvPr/>
        </p:nvSpPr>
        <p:spPr bwMode="auto">
          <a:xfrm>
            <a:off x="65088" y="6597650"/>
            <a:ext cx="61579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spcBef>
                <a:spcPct val="50000"/>
              </a:spcBef>
            </a:pPr>
            <a:r>
              <a:rPr lang="en-US" sz="1600"/>
              <a:t>Adapted from Geerts WH, et al. </a:t>
            </a:r>
            <a:r>
              <a:rPr lang="en-US" sz="1600" i="1"/>
              <a:t>Chest</a:t>
            </a:r>
            <a:r>
              <a:rPr lang="en-US" sz="1600"/>
              <a:t>. 2008;133:381S-453S.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600200" y="152400"/>
            <a:ext cx="6781800" cy="1143000"/>
          </a:xfrm>
        </p:spPr>
        <p:txBody>
          <a:bodyPr/>
          <a:lstStyle/>
          <a:p>
            <a:pPr eaLnBrk="1" hangingPunct="1"/>
            <a:r>
              <a:rPr lang="en-US" dirty="0">
                <a:latin typeface="Arial" charset="0"/>
              </a:rPr>
              <a:t>ACCP VTE Prophylaxis </a:t>
            </a:r>
            <a:br>
              <a:rPr lang="en-US" dirty="0">
                <a:latin typeface="Arial" charset="0"/>
              </a:rPr>
            </a:br>
            <a:r>
              <a:rPr lang="en-US" dirty="0">
                <a:latin typeface="Arial" charset="0"/>
              </a:rPr>
              <a:t>Guidelines 8</a:t>
            </a:r>
            <a:r>
              <a:rPr lang="en-US" baseline="30000" dirty="0">
                <a:latin typeface="Arial" charset="0"/>
              </a:rPr>
              <a:t>th</a:t>
            </a:r>
            <a:r>
              <a:rPr lang="en-US" dirty="0">
                <a:latin typeface="Arial" charset="0"/>
              </a:rPr>
              <a:t> Edition</a:t>
            </a:r>
          </a:p>
        </p:txBody>
      </p:sp>
      <p:sp>
        <p:nvSpPr>
          <p:cNvPr id="35843" name="Rectangle 3"/>
          <p:cNvSpPr>
            <a:spLocks noGrp="1" noChangeArrowheads="1"/>
          </p:cNvSpPr>
          <p:nvPr>
            <p:ph idx="1"/>
          </p:nvPr>
        </p:nvSpPr>
        <p:spPr>
          <a:xfrm>
            <a:off x="228600" y="1371600"/>
            <a:ext cx="8610600" cy="5181600"/>
          </a:xfrm>
        </p:spPr>
        <p:txBody>
          <a:bodyPr/>
          <a:lstStyle/>
          <a:p>
            <a:pPr marL="457200" indent="-457200" eaLnBrk="1" hangingPunct="1">
              <a:buFontTx/>
              <a:buAutoNum type="arabicPeriod"/>
              <a:defRPr/>
            </a:pPr>
            <a:r>
              <a:rPr lang="en-US" sz="2400" dirty="0" smtClean="0">
                <a:ea typeface="+mn-ea"/>
              </a:rPr>
              <a:t>Every hospital should develop formal strategy to prevent VTE</a:t>
            </a:r>
          </a:p>
          <a:p>
            <a:pPr marL="457200" indent="-457200" eaLnBrk="1" hangingPunct="1">
              <a:buFontTx/>
              <a:buAutoNum type="arabicPeriod"/>
              <a:defRPr/>
            </a:pPr>
            <a:r>
              <a:rPr lang="en-US" sz="2400" dirty="0" smtClean="0">
                <a:ea typeface="+mn-ea"/>
              </a:rPr>
              <a:t>Do not use aspirin alone for prophylaxis</a:t>
            </a:r>
          </a:p>
          <a:p>
            <a:pPr marL="457200" indent="-457200" eaLnBrk="1" hangingPunct="1">
              <a:buFontTx/>
              <a:buAutoNum type="arabicPeriod"/>
              <a:defRPr/>
            </a:pPr>
            <a:r>
              <a:rPr lang="en-US" sz="2400" dirty="0" smtClean="0">
                <a:ea typeface="+mn-ea"/>
              </a:rPr>
              <a:t>Use mechanical prophylaxis primarily for patients at high bleeding risk or as an adjunct to pharmacologic prophylaxis</a:t>
            </a:r>
          </a:p>
          <a:p>
            <a:pPr marL="457200" indent="-457200" eaLnBrk="1" hangingPunct="1">
              <a:buFontTx/>
              <a:buAutoNum type="arabicPeriod"/>
              <a:defRPr/>
            </a:pPr>
            <a:r>
              <a:rPr lang="en-US" sz="2400" dirty="0" smtClean="0">
                <a:ea typeface="+mn-ea"/>
              </a:rPr>
              <a:t>Give </a:t>
            </a:r>
            <a:r>
              <a:rPr lang="en-US" sz="2400" dirty="0" err="1" smtClean="0">
                <a:ea typeface="+mn-ea"/>
              </a:rPr>
              <a:t>thromboprophylaxis</a:t>
            </a:r>
            <a:r>
              <a:rPr lang="en-US" sz="2400" dirty="0" smtClean="0">
                <a:ea typeface="+mn-ea"/>
              </a:rPr>
              <a:t> for</a:t>
            </a:r>
          </a:p>
          <a:p>
            <a:pPr marL="838200" lvl="1" indent="-381000" eaLnBrk="1" hangingPunct="1">
              <a:defRPr/>
            </a:pPr>
            <a:r>
              <a:rPr lang="en-US" sz="2400" dirty="0" smtClean="0"/>
              <a:t>Major trauma</a:t>
            </a:r>
          </a:p>
          <a:p>
            <a:pPr marL="838200" lvl="1" indent="-381000" eaLnBrk="1" hangingPunct="1">
              <a:defRPr/>
            </a:pPr>
            <a:r>
              <a:rPr lang="en-US" sz="2400" dirty="0" smtClean="0"/>
              <a:t>Spinal cord injury</a:t>
            </a:r>
          </a:p>
          <a:p>
            <a:pPr marL="838200" lvl="1" indent="-381000" eaLnBrk="1" hangingPunct="1">
              <a:defRPr/>
            </a:pPr>
            <a:r>
              <a:rPr lang="en-US" sz="2400" dirty="0" smtClean="0"/>
              <a:t>Acute medical illness</a:t>
            </a:r>
          </a:p>
          <a:p>
            <a:pPr marL="838200" lvl="1" indent="-381000" eaLnBrk="1" hangingPunct="1">
              <a:defRPr/>
            </a:pPr>
            <a:r>
              <a:rPr lang="en-US" sz="2400" dirty="0" smtClean="0"/>
              <a:t>Most ICU patients</a:t>
            </a:r>
          </a:p>
          <a:p>
            <a:pPr marL="838200" lvl="1" indent="-381000" eaLnBrk="1" hangingPunct="1">
              <a:defRPr/>
            </a:pPr>
            <a:r>
              <a:rPr lang="en-US" sz="2400" dirty="0" smtClean="0"/>
              <a:t>Moderate and high risk surgery</a:t>
            </a:r>
          </a:p>
          <a:p>
            <a:pPr marL="457200" indent="-457200" algn="ctr" eaLnBrk="1" hangingPunct="1">
              <a:buFontTx/>
              <a:buNone/>
              <a:defRPr/>
            </a:pPr>
            <a:endParaRPr lang="en-US" sz="2000" b="1" dirty="0" smtClean="0">
              <a:ea typeface="+mn-ea"/>
            </a:endParaRPr>
          </a:p>
        </p:txBody>
      </p:sp>
      <p:sp>
        <p:nvSpPr>
          <p:cNvPr id="17412" name="Text Box 5"/>
          <p:cNvSpPr txBox="1">
            <a:spLocks noChangeArrowheads="1"/>
          </p:cNvSpPr>
          <p:nvPr/>
        </p:nvSpPr>
        <p:spPr bwMode="auto">
          <a:xfrm>
            <a:off x="0" y="6477000"/>
            <a:ext cx="61579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sz="1400"/>
              <a:t>Geerts WH, et al. </a:t>
            </a:r>
            <a:r>
              <a:rPr lang="en-US" sz="1400" i="1"/>
              <a:t>Chest</a:t>
            </a:r>
            <a:r>
              <a:rPr lang="en-US" sz="1400"/>
              <a:t>. 2008;133:381S-453S.</a:t>
            </a: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0" y="1600200"/>
            <a:ext cx="8305800" cy="4724400"/>
          </a:xfrm>
        </p:spPr>
        <p:txBody>
          <a:bodyPr/>
          <a:lstStyle/>
          <a:p>
            <a:pPr>
              <a:buFont typeface="Wingdings" charset="0"/>
              <a:buNone/>
            </a:pPr>
            <a:r>
              <a:rPr lang="ja-JP" altLang="en-US" b="1">
                <a:latin typeface="Arial" charset="0"/>
              </a:rPr>
              <a:t>“</a:t>
            </a:r>
            <a:r>
              <a:rPr lang="en-US" b="1">
                <a:latin typeface="Arial" charset="0"/>
              </a:rPr>
              <a:t>Patients without risk factors for VTE are called outpatients.</a:t>
            </a:r>
            <a:r>
              <a:rPr lang="ja-JP" altLang="en-US" b="1">
                <a:latin typeface="Arial" charset="0"/>
              </a:rPr>
              <a:t>”</a:t>
            </a:r>
            <a:r>
              <a:rPr lang="en-US" b="1">
                <a:latin typeface="Arial" charset="0"/>
              </a:rPr>
              <a:t> </a:t>
            </a:r>
            <a:r>
              <a:rPr lang="en-US" sz="2800" b="1">
                <a:latin typeface="Arial" charset="0"/>
              </a:rPr>
              <a:t>G. Maynard (2010)</a:t>
            </a:r>
            <a:endParaRPr lang="en-US" sz="2800">
              <a:latin typeface="Arial" charset="0"/>
            </a:endParaRPr>
          </a:p>
        </p:txBody>
      </p:sp>
      <p:pic>
        <p:nvPicPr>
          <p:cNvPr id="18435" name="Picture 3" descr="G.MAYNARD"/>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00400"/>
            <a:ext cx="4232275"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1524000" y="152400"/>
            <a:ext cx="7315200" cy="1143000"/>
          </a:xfrm>
        </p:spPr>
        <p:txBody>
          <a:bodyPr anchor="ctr"/>
          <a:lstStyle/>
          <a:p>
            <a:pPr eaLnBrk="1" hangingPunct="1"/>
            <a:r>
              <a:rPr lang="en-US" dirty="0">
                <a:latin typeface="Arial" charset="0"/>
              </a:rPr>
              <a:t>VTE Prophylaxis</a:t>
            </a:r>
            <a:r>
              <a:rPr lang="en-US" sz="3000" dirty="0">
                <a:latin typeface="Arial" charset="0"/>
              </a:rPr>
              <a:t/>
            </a:r>
            <a:br>
              <a:rPr lang="en-US" sz="3000" dirty="0">
                <a:latin typeface="Arial" charset="0"/>
              </a:rPr>
            </a:br>
            <a:r>
              <a:rPr lang="en-US" sz="3200" dirty="0">
                <a:latin typeface="Arial" charset="0"/>
              </a:rPr>
              <a:t>Effective, Safe, and Cost-Effective</a:t>
            </a:r>
          </a:p>
        </p:txBody>
      </p:sp>
      <p:sp>
        <p:nvSpPr>
          <p:cNvPr id="43011" name="Rectangle 3"/>
          <p:cNvSpPr>
            <a:spLocks noGrp="1" noChangeArrowheads="1"/>
          </p:cNvSpPr>
          <p:nvPr>
            <p:ph type="body" idx="4294967295"/>
          </p:nvPr>
        </p:nvSpPr>
        <p:spPr>
          <a:xfrm>
            <a:off x="381000" y="1676400"/>
            <a:ext cx="8458200" cy="4572000"/>
          </a:xfrm>
        </p:spPr>
        <p:txBody>
          <a:bodyPr/>
          <a:lstStyle/>
          <a:p>
            <a:pPr eaLnBrk="1" hangingPunct="1"/>
            <a:r>
              <a:rPr lang="en-US" sz="2800">
                <a:latin typeface="Arial" charset="0"/>
              </a:rPr>
              <a:t>Pharmacologic prophylaxis substantially reduces the risk for VTE</a:t>
            </a:r>
          </a:p>
          <a:p>
            <a:pPr lvl="1" eaLnBrk="1" hangingPunct="1"/>
            <a:r>
              <a:rPr lang="en-US" sz="2400">
                <a:latin typeface="Arial" charset="0"/>
              </a:rPr>
              <a:t>Symptomatic and asymptomatic VTE reduced</a:t>
            </a:r>
          </a:p>
          <a:p>
            <a:pPr eaLnBrk="1" hangingPunct="1"/>
            <a:r>
              <a:rPr lang="en-US" sz="2800">
                <a:latin typeface="Arial" charset="0"/>
              </a:rPr>
              <a:t>Bleeding complications are rare </a:t>
            </a:r>
          </a:p>
          <a:p>
            <a:pPr eaLnBrk="1" hangingPunct="1"/>
            <a:r>
              <a:rPr lang="en-US" sz="2800">
                <a:latin typeface="Arial" charset="0"/>
              </a:rPr>
              <a:t>HIT is a serious complication of heparin therapy</a:t>
            </a:r>
          </a:p>
          <a:p>
            <a:pPr eaLnBrk="1" hangingPunct="1">
              <a:buSzPct val="75000"/>
            </a:pPr>
            <a:r>
              <a:rPr lang="en-US" sz="2800">
                <a:latin typeface="Arial" charset="0"/>
              </a:rPr>
              <a:t>Cost-effectiveness of VTE prophylaxis well documented</a:t>
            </a:r>
          </a:p>
        </p:txBody>
      </p:sp>
    </p:spTree>
    <p:custDataLst>
      <p:tags r:id="rId1"/>
    </p:custData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24000" y="304800"/>
            <a:ext cx="7620000" cy="876300"/>
          </a:xfrm>
        </p:spPr>
        <p:txBody>
          <a:bodyPr anchor="ctr"/>
          <a:lstStyle/>
          <a:p>
            <a:r>
              <a:rPr lang="en-US" dirty="0">
                <a:latin typeface="Arial" charset="0"/>
              </a:rPr>
              <a:t>Barriers to Reducing VTE Risk </a:t>
            </a:r>
          </a:p>
        </p:txBody>
      </p:sp>
      <p:sp>
        <p:nvSpPr>
          <p:cNvPr id="7" name="Content Placeholder 6"/>
          <p:cNvSpPr>
            <a:spLocks noGrp="1"/>
          </p:cNvSpPr>
          <p:nvPr>
            <p:ph idx="1"/>
          </p:nvPr>
        </p:nvSpPr>
        <p:spPr>
          <a:xfrm>
            <a:off x="609600" y="1676400"/>
            <a:ext cx="7993063" cy="4648200"/>
          </a:xfrm>
        </p:spPr>
        <p:txBody>
          <a:bodyPr/>
          <a:lstStyle/>
          <a:p>
            <a:pPr>
              <a:buFont typeface="Wingdings" pitchFamily="2" charset="2"/>
              <a:buChar char="n"/>
              <a:defRPr/>
            </a:pPr>
            <a:r>
              <a:rPr lang="en-US" sz="2800" dirty="0" smtClean="0">
                <a:ea typeface="+mn-ea"/>
              </a:rPr>
              <a:t>Belief that VTE incidence has declined </a:t>
            </a:r>
          </a:p>
          <a:p>
            <a:pPr>
              <a:buFont typeface="Wingdings" pitchFamily="2" charset="2"/>
              <a:buChar char="n"/>
              <a:defRPr/>
            </a:pPr>
            <a:r>
              <a:rPr lang="en-US" sz="2800" dirty="0" smtClean="0">
                <a:ea typeface="+mn-ea"/>
              </a:rPr>
              <a:t>VTE not perceived as important </a:t>
            </a:r>
          </a:p>
          <a:p>
            <a:pPr>
              <a:buFont typeface="Wingdings" pitchFamily="2" charset="2"/>
              <a:buChar char="n"/>
              <a:defRPr/>
            </a:pPr>
            <a:r>
              <a:rPr lang="en-US" sz="2800" dirty="0" smtClean="0">
                <a:ea typeface="+mn-ea"/>
              </a:rPr>
              <a:t>Lack of familiarity with guidelines</a:t>
            </a:r>
          </a:p>
          <a:p>
            <a:pPr>
              <a:buFont typeface="Wingdings" pitchFamily="2" charset="2"/>
              <a:buChar char="n"/>
              <a:defRPr/>
            </a:pPr>
            <a:r>
              <a:rPr lang="en-US" sz="2800" dirty="0" smtClean="0">
                <a:ea typeface="+mn-ea"/>
              </a:rPr>
              <a:t>Underestimation of thrombotic risk</a:t>
            </a:r>
          </a:p>
          <a:p>
            <a:pPr>
              <a:buFont typeface="Wingdings" pitchFamily="2" charset="2"/>
              <a:buChar char="n"/>
              <a:defRPr/>
            </a:pPr>
            <a:r>
              <a:rPr lang="en-US" sz="2800" dirty="0" smtClean="0">
                <a:ea typeface="+mn-ea"/>
              </a:rPr>
              <a:t>Overestimation of bleeding risk</a:t>
            </a:r>
          </a:p>
          <a:p>
            <a:pPr>
              <a:buFont typeface="Wingdings" pitchFamily="2" charset="2"/>
              <a:buChar char="n"/>
              <a:defRPr/>
            </a:pPr>
            <a:r>
              <a:rPr lang="en-US" sz="2800" dirty="0" smtClean="0">
                <a:ea typeface="+mn-ea"/>
              </a:rPr>
              <a:t>Translation of complicated guidance into simple orders</a:t>
            </a:r>
          </a:p>
          <a:p>
            <a:pPr>
              <a:buFont typeface="Wingdings" pitchFamily="2" charset="2"/>
              <a:buChar char="n"/>
              <a:defRPr/>
            </a:pPr>
            <a:r>
              <a:rPr lang="en-US" sz="2800" dirty="0" smtClean="0">
                <a:ea typeface="+mn-ea"/>
              </a:rPr>
              <a:t>Institutional / structural</a:t>
            </a:r>
          </a:p>
          <a:p>
            <a:pPr>
              <a:buFont typeface="Wingdings" pitchFamily="2" charset="2"/>
              <a:buNone/>
              <a:defRPr/>
            </a:pPr>
            <a:endParaRPr lang="en-US" dirty="0" smtClean="0">
              <a:ea typeface="+mn-ea"/>
            </a:endParaRPr>
          </a:p>
          <a:p>
            <a:pPr>
              <a:buFont typeface="Wingdings" pitchFamily="2" charset="2"/>
              <a:buChar char="n"/>
              <a:defRPr/>
            </a:pPr>
            <a:endParaRPr lang="en-US" dirty="0">
              <a:ea typeface="+mn-ea"/>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7620000" cy="876300"/>
          </a:xfrm>
        </p:spPr>
        <p:txBody>
          <a:bodyPr anchor="ctr"/>
          <a:lstStyle/>
          <a:p>
            <a:r>
              <a:rPr lang="en-US" dirty="0">
                <a:latin typeface="Arial" charset="0"/>
              </a:rPr>
              <a:t>Barriers to Reducing VTE Risk </a:t>
            </a:r>
          </a:p>
        </p:txBody>
      </p:sp>
      <p:sp>
        <p:nvSpPr>
          <p:cNvPr id="3" name="Content Placeholder 2"/>
          <p:cNvSpPr>
            <a:spLocks noGrp="1"/>
          </p:cNvSpPr>
          <p:nvPr>
            <p:ph idx="1"/>
          </p:nvPr>
        </p:nvSpPr>
        <p:spPr>
          <a:xfrm>
            <a:off x="609600" y="1676400"/>
            <a:ext cx="7993063" cy="3505200"/>
          </a:xfrm>
        </p:spPr>
        <p:txBody>
          <a:bodyPr/>
          <a:lstStyle/>
          <a:p>
            <a:pPr>
              <a:buFont typeface="Wingdings" pitchFamily="2" charset="2"/>
              <a:buChar char="n"/>
              <a:defRPr/>
            </a:pPr>
            <a:r>
              <a:rPr lang="en-US" dirty="0" smtClean="0">
                <a:ea typeface="+mn-ea"/>
              </a:rPr>
              <a:t>Implementation of protocol is flawed</a:t>
            </a:r>
          </a:p>
          <a:p>
            <a:pPr lvl="2">
              <a:buFont typeface="Wingdings" pitchFamily="2" charset="2"/>
              <a:buChar char="n"/>
              <a:defRPr/>
            </a:pPr>
            <a:r>
              <a:rPr lang="en-US" sz="2800" dirty="0" smtClean="0"/>
              <a:t>Order set not user friendly</a:t>
            </a:r>
          </a:p>
          <a:p>
            <a:pPr lvl="2">
              <a:buFont typeface="Wingdings" pitchFamily="2" charset="2"/>
              <a:buChar char="n"/>
              <a:defRPr/>
            </a:pPr>
            <a:r>
              <a:rPr lang="en-US" sz="2800" dirty="0" smtClean="0"/>
              <a:t>Process creates duplicate work for physicians</a:t>
            </a:r>
          </a:p>
          <a:p>
            <a:pPr lvl="2">
              <a:buFont typeface="Wingdings" pitchFamily="2" charset="2"/>
              <a:buChar char="n"/>
              <a:defRPr/>
            </a:pPr>
            <a:r>
              <a:rPr lang="en-US" sz="2800" dirty="0" smtClean="0"/>
              <a:t>Protocol does not fit individual patient</a:t>
            </a:r>
          </a:p>
          <a:p>
            <a:pPr lvl="2">
              <a:buFont typeface="Wingdings" pitchFamily="2" charset="2"/>
              <a:buChar char="n"/>
              <a:defRPr/>
            </a:pPr>
            <a:r>
              <a:rPr lang="en-US" sz="2800" dirty="0" smtClean="0"/>
              <a:t>Competing order sets</a:t>
            </a:r>
          </a:p>
          <a:p>
            <a:pPr>
              <a:buFont typeface="Wingdings" pitchFamily="2" charset="2"/>
              <a:buNone/>
              <a:defRPr/>
            </a:pPr>
            <a:endParaRPr lang="en-US" dirty="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latin typeface="Arial" charset="0"/>
              </a:rPr>
              <a:t>VTE Impact Case Study Year 1 Provider</a:t>
            </a:r>
          </a:p>
        </p:txBody>
      </p:sp>
      <p:sp>
        <p:nvSpPr>
          <p:cNvPr id="3" name="Content Placeholder 2"/>
          <p:cNvSpPr>
            <a:spLocks noGrp="1"/>
          </p:cNvSpPr>
          <p:nvPr>
            <p:ph idx="1"/>
          </p:nvPr>
        </p:nvSpPr>
        <p:spPr>
          <a:xfrm>
            <a:off x="609600" y="1676400"/>
            <a:ext cx="7993063" cy="4572000"/>
          </a:xfrm>
          <a:solidFill>
            <a:srgbClr val="FFFFFF"/>
          </a:solidFill>
        </p:spPr>
        <p:txBody>
          <a:bodyPr>
            <a:noAutofit/>
          </a:bodyPr>
          <a:lstStyle/>
          <a:p>
            <a:pPr marL="0" indent="0">
              <a:buNone/>
            </a:pPr>
            <a:r>
              <a:rPr lang="en-US" sz="3600" b="1" dirty="0" smtClean="0">
                <a:solidFill>
                  <a:srgbClr val="0000E4"/>
                </a:solidFill>
                <a:effectLst/>
              </a:rPr>
              <a:t>	</a:t>
            </a:r>
            <a:r>
              <a:rPr lang="en-US" sz="2400" b="1" dirty="0" smtClean="0">
                <a:solidFill>
                  <a:srgbClr val="0000E4"/>
                </a:solidFill>
                <a:effectLst/>
                <a:latin typeface="Arial" charset="0"/>
              </a:rPr>
              <a:t>Madison Memorial Hospital</a:t>
            </a:r>
            <a:r>
              <a:rPr lang="en-US" sz="2400" dirty="0" smtClean="0">
                <a:solidFill>
                  <a:srgbClr val="0000E4"/>
                </a:solidFill>
                <a:effectLst/>
                <a:latin typeface="Arial" charset="0"/>
              </a:rPr>
              <a:t> (MMH) in Rexburg, Idaho developed and implemented a standardized VTE protocol for all hospital admissions based on the recommendations presented in the toolkit. VTE incidence of hospital-associated VTE per 1000 patient days has decreased from a rate of 1.30 to 0.18, an 86% relative improvement, between baseline (4/09-2/10) and </a:t>
            </a:r>
            <a:r>
              <a:rPr lang="en-US" sz="2400" dirty="0" err="1" smtClean="0">
                <a:solidFill>
                  <a:srgbClr val="0000E4"/>
                </a:solidFill>
                <a:effectLst/>
                <a:latin typeface="Arial" charset="0"/>
              </a:rPr>
              <a:t>remeasurement</a:t>
            </a:r>
            <a:r>
              <a:rPr lang="en-US" sz="2400" dirty="0" smtClean="0">
                <a:solidFill>
                  <a:srgbClr val="0000E4"/>
                </a:solidFill>
                <a:effectLst/>
                <a:latin typeface="Arial" charset="0"/>
              </a:rPr>
              <a:t> periods (3/10-11/10). According to team leaders, there also has been significant qualitative impact to their hospital culture and quality performance as a result of the changes made to the VTE protocol: they have implemented the first standardized best practice protocol.</a:t>
            </a:r>
            <a:endParaRPr lang="en-US" sz="2400" b="1" dirty="0" smtClean="0">
              <a:solidFill>
                <a:srgbClr val="0000E4"/>
              </a:solidFill>
              <a:effectLst/>
              <a:latin typeface="Arial" charset="0"/>
            </a:endParaRPr>
          </a:p>
          <a:p>
            <a:pPr marL="0" indent="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608138" y="228600"/>
            <a:ext cx="7078662" cy="876300"/>
          </a:xfrm>
        </p:spPr>
        <p:txBody>
          <a:bodyPr anchor="ctr"/>
          <a:lstStyle/>
          <a:p>
            <a:r>
              <a:rPr lang="en-US" dirty="0">
                <a:latin typeface="Arial" charset="0"/>
              </a:rPr>
              <a:t>Preventing H-A VTE Toolkit </a:t>
            </a:r>
          </a:p>
        </p:txBody>
      </p:sp>
      <p:pic>
        <p:nvPicPr>
          <p:cNvPr id="3076" name="Picture 2"/>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4953000" y="1600200"/>
            <a:ext cx="3465513" cy="4495800"/>
          </a:xfrm>
          <a:noFill/>
          <a:extLst>
            <a:ext uri="{909E8E84-426E-40dd-AFC4-6F175D3DCCD1}">
              <a14:hiddenFill xmlns:a14="http://schemas.microsoft.com/office/drawing/2010/main">
                <a:solidFill>
                  <a:srgbClr val="FFFFFF"/>
                </a:solidFill>
              </a14:hiddenFill>
            </a:ext>
          </a:extLst>
        </p:spPr>
      </p:pic>
      <p:sp>
        <p:nvSpPr>
          <p:cNvPr id="6" name="Content Placeholder 5"/>
          <p:cNvSpPr>
            <a:spLocks noGrp="1"/>
          </p:cNvSpPr>
          <p:nvPr>
            <p:ph sz="half" idx="2"/>
          </p:nvPr>
        </p:nvSpPr>
        <p:spPr>
          <a:xfrm>
            <a:off x="304800" y="1600200"/>
            <a:ext cx="4419600" cy="4724400"/>
          </a:xfrm>
        </p:spPr>
        <p:txBody>
          <a:bodyPr/>
          <a:lstStyle/>
          <a:p>
            <a:pPr>
              <a:buClr>
                <a:schemeClr val="tx2">
                  <a:lumMod val="60000"/>
                  <a:lumOff val="40000"/>
                </a:schemeClr>
              </a:buClr>
              <a:buFont typeface="Wingdings" pitchFamily="2" charset="2"/>
              <a:buChar char="n"/>
              <a:defRPr/>
            </a:pPr>
            <a:r>
              <a:rPr lang="en-US" sz="2400" dirty="0" smtClean="0">
                <a:ea typeface="+mn-ea"/>
              </a:rPr>
              <a:t>Focuses on the basics of  quality improvement </a:t>
            </a:r>
          </a:p>
          <a:p>
            <a:pPr>
              <a:buClr>
                <a:schemeClr val="tx2">
                  <a:lumMod val="60000"/>
                  <a:lumOff val="40000"/>
                </a:schemeClr>
              </a:buClr>
              <a:buFont typeface="Wingdings" pitchFamily="2" charset="2"/>
              <a:buChar char="n"/>
              <a:defRPr/>
            </a:pPr>
            <a:r>
              <a:rPr lang="en-US" sz="2400" dirty="0" smtClean="0">
                <a:ea typeface="+mn-ea"/>
              </a:rPr>
              <a:t>Physician driven QI effort </a:t>
            </a:r>
          </a:p>
          <a:p>
            <a:pPr>
              <a:buClr>
                <a:schemeClr val="tx2">
                  <a:lumMod val="60000"/>
                  <a:lumOff val="40000"/>
                </a:schemeClr>
              </a:buClr>
              <a:buFont typeface="Wingdings" pitchFamily="2" charset="2"/>
              <a:buChar char="n"/>
              <a:defRPr/>
            </a:pPr>
            <a:r>
              <a:rPr lang="en-US" sz="2400" dirty="0" smtClean="0">
                <a:ea typeface="+mn-ea"/>
              </a:rPr>
              <a:t>Though development of VTE risk assessment and order sets, preventable H-A VTEs have dropped </a:t>
            </a:r>
          </a:p>
          <a:p>
            <a:pPr>
              <a:buClr>
                <a:schemeClr val="tx2">
                  <a:lumMod val="60000"/>
                  <a:lumOff val="40000"/>
                </a:schemeClr>
              </a:buClr>
              <a:buFont typeface="Wingdings" pitchFamily="2" charset="2"/>
              <a:buChar char="n"/>
              <a:defRPr/>
            </a:pPr>
            <a:r>
              <a:rPr lang="en-US" sz="2400" dirty="0" smtClean="0">
                <a:ea typeface="+mn-ea"/>
              </a:rPr>
              <a:t>Developed based on the research of Dr. Gregory Maynard, in association with the Society of Hospital Medicine </a:t>
            </a:r>
          </a:p>
          <a:p>
            <a:pPr>
              <a:buClr>
                <a:schemeClr val="tx2">
                  <a:lumMod val="60000"/>
                  <a:lumOff val="40000"/>
                </a:schemeClr>
              </a:buClr>
              <a:buFont typeface="Wingdings" pitchFamily="2" charset="2"/>
              <a:buChar char="n"/>
              <a:defRPr/>
            </a:pPr>
            <a:endParaRPr lang="en-US" sz="2000" dirty="0" smtClean="0">
              <a:ea typeface="+mn-ea"/>
            </a:endParaRPr>
          </a:p>
          <a:p>
            <a:pPr>
              <a:buFont typeface="Wingdings" pitchFamily="2" charset="2"/>
              <a:buChar char="n"/>
              <a:defRPr/>
            </a:pPr>
            <a:endParaRPr lang="en-US" sz="2000" dirty="0" smtClean="0">
              <a:ea typeface="+mn-ea"/>
            </a:endParaRPr>
          </a:p>
          <a:p>
            <a:pPr>
              <a:buFont typeface="Wingdings" pitchFamily="2" charset="2"/>
              <a:buChar char="n"/>
              <a:defRPr/>
            </a:pPr>
            <a:endParaRPr lang="en-US" dirty="0">
              <a:ea typeface="+mn-ea"/>
            </a:endParaRPr>
          </a:p>
        </p:txBody>
      </p:sp>
      <p:graphicFrame>
        <p:nvGraphicFramePr>
          <p:cNvPr id="3074" name="Object 3" descr="The VTE Toolkit was developed under an AHRQ grant to Dr. Gregory Maynard of the UC San Diego. It is a user friendly toolkit that walks providers through the QI process and develop well grounded VTE prevention program in their hospital. &#10;"/>
          <p:cNvGraphicFramePr>
            <a:graphicFrameLocks noChangeAspect="1"/>
          </p:cNvGraphicFramePr>
          <p:nvPr>
            <p:extLst>
              <p:ext uri="{D42A27DB-BD31-4B8C-83A1-F6EECF244321}">
                <p14:modId xmlns:p14="http://schemas.microsoft.com/office/powerpoint/2010/main" val="3566592870"/>
              </p:ext>
            </p:extLst>
          </p:nvPr>
        </p:nvGraphicFramePr>
        <p:xfrm>
          <a:off x="4800600" y="1524000"/>
          <a:ext cx="3733800" cy="4832350"/>
        </p:xfrm>
        <a:graphic>
          <a:graphicData uri="http://schemas.openxmlformats.org/presentationml/2006/ole">
            <mc:AlternateContent xmlns:mc="http://schemas.openxmlformats.org/markup-compatibility/2006">
              <mc:Choice xmlns:v="urn:schemas-microsoft-com:vml" Requires="v">
                <p:oleObj spid="_x0000_s3078" name="Acrobat Document" r:id="rId5" imgW="5829300" imgH="7543800" progId="AcroExch.Document.7">
                  <p:embed/>
                </p:oleObj>
              </mc:Choice>
              <mc:Fallback>
                <p:oleObj name="Acrobat Document" r:id="rId5" imgW="5829300" imgH="7543800" progId="AcroExch.Document.7">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1524000"/>
                        <a:ext cx="3733800" cy="4832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latin typeface="Arial" charset="0"/>
              </a:rPr>
              <a:t>VTE Impact Case Study Year 2 Provider</a:t>
            </a:r>
          </a:p>
        </p:txBody>
      </p:sp>
      <p:sp>
        <p:nvSpPr>
          <p:cNvPr id="3" name="Content Placeholder 2"/>
          <p:cNvSpPr>
            <a:spLocks noGrp="1"/>
          </p:cNvSpPr>
          <p:nvPr>
            <p:ph idx="1"/>
          </p:nvPr>
        </p:nvSpPr>
        <p:spPr>
          <a:xfrm>
            <a:off x="609600" y="1676400"/>
            <a:ext cx="7993063" cy="4648200"/>
          </a:xfrm>
          <a:solidFill>
            <a:srgbClr val="FFFFFF"/>
          </a:solidFill>
        </p:spPr>
        <p:txBody>
          <a:bodyPr/>
          <a:lstStyle/>
          <a:p>
            <a:pPr marL="0" indent="0">
              <a:buNone/>
            </a:pPr>
            <a:r>
              <a:rPr lang="en-US" sz="2200" b="1" dirty="0" smtClean="0">
                <a:solidFill>
                  <a:srgbClr val="0000E4"/>
                </a:solidFill>
                <a:effectLst/>
              </a:rPr>
              <a:t> A </a:t>
            </a:r>
            <a:r>
              <a:rPr lang="en-US" sz="2200" dirty="0" smtClean="0">
                <a:solidFill>
                  <a:srgbClr val="0000E4"/>
                </a:solidFill>
                <a:effectLst/>
                <a:latin typeface="Arial" charset="0"/>
              </a:rPr>
              <a:t>New Mexico hospital entered the project without a VTE protocol in place. As a result of participating in the project, the facility developed a protocol consistent with the toolkit to include a three-level risk-stratified assessment linked to treatment options. The hospital aggressively pursued improvement of its VTE protocol by developing, approving, and implementing a new VTE protocol hospital-wide in less than one month after attending the initial learning session. As a result, compliance with physician use of the protocol is 100 percent, with prevalence of appropriate VTE prophylaxis increasing from 33 to 75 percent between March and July 2011. The facility is now implementing </a:t>
            </a:r>
            <a:r>
              <a:rPr lang="ja-JP" altLang="en-US" sz="2200" dirty="0" smtClean="0">
                <a:solidFill>
                  <a:srgbClr val="0000E4"/>
                </a:solidFill>
                <a:effectLst/>
                <a:latin typeface="Arial" charset="0"/>
              </a:rPr>
              <a:t>“</a:t>
            </a:r>
            <a:r>
              <a:rPr lang="en-US" sz="2200" dirty="0" smtClean="0">
                <a:solidFill>
                  <a:srgbClr val="0000E4"/>
                </a:solidFill>
                <a:effectLst/>
                <a:latin typeface="Arial" charset="0"/>
              </a:rPr>
              <a:t>measure-</a:t>
            </a:r>
            <a:r>
              <a:rPr lang="en-US" sz="2200" dirty="0" err="1" smtClean="0">
                <a:solidFill>
                  <a:srgbClr val="0000E4"/>
                </a:solidFill>
                <a:effectLst/>
                <a:latin typeface="Arial" charset="0"/>
              </a:rPr>
              <a:t>vention</a:t>
            </a:r>
            <a:r>
              <a:rPr lang="ja-JP" altLang="en-US" sz="2200" dirty="0" smtClean="0">
                <a:solidFill>
                  <a:srgbClr val="0000E4"/>
                </a:solidFill>
                <a:effectLst/>
                <a:latin typeface="Arial" charset="0"/>
              </a:rPr>
              <a:t>”</a:t>
            </a:r>
            <a:r>
              <a:rPr lang="en-US" sz="2200" dirty="0" smtClean="0">
                <a:solidFill>
                  <a:srgbClr val="0000E4"/>
                </a:solidFill>
                <a:effectLst/>
                <a:latin typeface="Arial" charset="0"/>
              </a:rPr>
              <a:t>—concurrent review and interventions of patients in real time--to continue to foster improvement in the prevalence of appropriate VTE prophylaxis. </a:t>
            </a:r>
            <a:endParaRPr lang="en-US" sz="2200" b="1" dirty="0" smtClean="0">
              <a:solidFill>
                <a:srgbClr val="0000E4"/>
              </a:solidFill>
              <a:effectLst/>
              <a:latin typeface="Arial" charset="0"/>
            </a:endParaRPr>
          </a:p>
          <a:p>
            <a:pPr marL="0" indent="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latin typeface="Arial" charset="0"/>
              </a:rPr>
              <a:t>VTE Impact Case Study Year 2 Provider</a:t>
            </a:r>
          </a:p>
        </p:txBody>
      </p:sp>
      <p:sp>
        <p:nvSpPr>
          <p:cNvPr id="3" name="Content Placeholder 2"/>
          <p:cNvSpPr>
            <a:spLocks noGrp="1"/>
          </p:cNvSpPr>
          <p:nvPr>
            <p:ph idx="1"/>
          </p:nvPr>
        </p:nvSpPr>
        <p:spPr>
          <a:xfrm>
            <a:off x="609600" y="1676400"/>
            <a:ext cx="7993063" cy="4572000"/>
          </a:xfrm>
          <a:solidFill>
            <a:srgbClr val="FFFFFF"/>
          </a:solidFill>
        </p:spPr>
        <p:txBody>
          <a:bodyPr/>
          <a:lstStyle/>
          <a:p>
            <a:pPr marL="0" indent="0">
              <a:buNone/>
            </a:pPr>
            <a:r>
              <a:rPr lang="en-US" sz="2100" b="1" dirty="0" smtClean="0">
                <a:solidFill>
                  <a:srgbClr val="0000E4"/>
                </a:solidFill>
                <a:effectLst/>
              </a:rPr>
              <a:t>	 </a:t>
            </a:r>
            <a:r>
              <a:rPr lang="en-US" sz="2100" dirty="0" smtClean="0">
                <a:solidFill>
                  <a:srgbClr val="0000E4"/>
                </a:solidFill>
                <a:effectLst/>
                <a:latin typeface="Arial" charset="0"/>
              </a:rPr>
              <a:t>When</a:t>
            </a:r>
            <a:r>
              <a:rPr lang="en-US" sz="2100" b="1" dirty="0" smtClean="0">
                <a:solidFill>
                  <a:srgbClr val="0000E4"/>
                </a:solidFill>
                <a:effectLst/>
                <a:latin typeface="Arial" charset="0"/>
              </a:rPr>
              <a:t> Memorial Health Care Systems</a:t>
            </a:r>
            <a:r>
              <a:rPr lang="en-US" sz="2100" dirty="0" smtClean="0">
                <a:solidFill>
                  <a:srgbClr val="0000E4"/>
                </a:solidFill>
                <a:effectLst/>
                <a:latin typeface="Arial" charset="0"/>
              </a:rPr>
              <a:t> in Seward, Nebraska began the collaborative, Hank </a:t>
            </a:r>
            <a:r>
              <a:rPr lang="en-US" sz="2100" dirty="0" err="1" smtClean="0">
                <a:solidFill>
                  <a:srgbClr val="0000E4"/>
                </a:solidFill>
                <a:effectLst/>
                <a:latin typeface="Arial" charset="0"/>
              </a:rPr>
              <a:t>Newburn</a:t>
            </a:r>
            <a:r>
              <a:rPr lang="en-US" sz="2100" dirty="0" smtClean="0">
                <a:solidFill>
                  <a:srgbClr val="0000E4"/>
                </a:solidFill>
                <a:effectLst/>
                <a:latin typeface="Arial" charset="0"/>
              </a:rPr>
              <a:t>, MD, Family Practice Physician explains, </a:t>
            </a:r>
            <a:r>
              <a:rPr lang="ja-JP" altLang="en-US" sz="2100" dirty="0" smtClean="0">
                <a:solidFill>
                  <a:srgbClr val="0000E4"/>
                </a:solidFill>
                <a:effectLst/>
                <a:latin typeface="Arial" charset="0"/>
              </a:rPr>
              <a:t>“</a:t>
            </a:r>
            <a:r>
              <a:rPr lang="en-US" sz="2100" dirty="0" smtClean="0">
                <a:solidFill>
                  <a:srgbClr val="0000E4"/>
                </a:solidFill>
                <a:effectLst/>
                <a:latin typeface="Arial" charset="0"/>
              </a:rPr>
              <a:t>When we joined the VTE Collaboration in February 2011 Memorial Health Care Systems did not have a risk assessment tool, or protocols for interventions in place.  We completed the risk assessment tool which models Dr. Gregory Maynard</a:t>
            </a:r>
            <a:r>
              <a:rPr lang="ja-JP" altLang="en-US" sz="2100" dirty="0" smtClean="0">
                <a:solidFill>
                  <a:srgbClr val="0000E4"/>
                </a:solidFill>
                <a:effectLst/>
                <a:latin typeface="Arial" charset="0"/>
              </a:rPr>
              <a:t>’</a:t>
            </a:r>
            <a:r>
              <a:rPr lang="en-US" sz="2100" dirty="0" smtClean="0">
                <a:solidFill>
                  <a:srgbClr val="0000E4"/>
                </a:solidFill>
                <a:effectLst/>
                <a:latin typeface="Arial" charset="0"/>
              </a:rPr>
              <a:t>s recommendations. Since the inception of the project, we have realized a 5% increase in VTE prophylaxis due to heightening the awareness.  I anticipate a significant percentage increase after implementation due to the availability of a </a:t>
            </a:r>
            <a:r>
              <a:rPr lang="en-US" sz="2100" b="1" dirty="0" smtClean="0">
                <a:solidFill>
                  <a:srgbClr val="0000E4"/>
                </a:solidFill>
                <a:effectLst/>
                <a:latin typeface="Arial" charset="0"/>
              </a:rPr>
              <a:t>consistent</a:t>
            </a:r>
            <a:r>
              <a:rPr lang="en-US" sz="2100" dirty="0" smtClean="0">
                <a:solidFill>
                  <a:srgbClr val="0000E4"/>
                </a:solidFill>
                <a:effectLst/>
                <a:latin typeface="Arial" charset="0"/>
              </a:rPr>
              <a:t> risk assessment process, and protocols for interventions.  This project has provided great direction for the development of our VTE tools, which will aid us in providing best practice for VTE prophylaxis consistently, promoting increased safety for our patients.</a:t>
            </a:r>
            <a:r>
              <a:rPr lang="ja-JP" altLang="en-US" sz="2100" dirty="0" smtClean="0">
                <a:solidFill>
                  <a:srgbClr val="0000E4"/>
                </a:solidFill>
                <a:effectLst/>
                <a:latin typeface="Arial" charset="0"/>
              </a:rPr>
              <a:t>”</a:t>
            </a:r>
            <a:endParaRPr lang="en-US" sz="2100" b="1" dirty="0" smtClean="0">
              <a:solidFill>
                <a:srgbClr val="0000E4"/>
              </a:solidFill>
              <a:effectLst/>
              <a:latin typeface="Arial" charset="0"/>
            </a:endParaRPr>
          </a:p>
          <a:p>
            <a:pPr marL="0" indent="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1524000" y="0"/>
            <a:ext cx="7086600" cy="1295400"/>
          </a:xfrm>
        </p:spPr>
        <p:txBody>
          <a:bodyPr anchor="ctr"/>
          <a:lstStyle/>
          <a:p>
            <a:pPr eaLnBrk="1" hangingPunct="1"/>
            <a:r>
              <a:rPr lang="en-US" dirty="0">
                <a:latin typeface="Arial" charset="0"/>
              </a:rPr>
              <a:t>Key Points </a:t>
            </a:r>
            <a:br>
              <a:rPr lang="en-US" dirty="0">
                <a:latin typeface="Arial" charset="0"/>
              </a:rPr>
            </a:br>
            <a:r>
              <a:rPr lang="en-US" dirty="0">
                <a:latin typeface="Arial" charset="0"/>
              </a:rPr>
              <a:t>Expert Recommendations</a:t>
            </a:r>
          </a:p>
        </p:txBody>
      </p:sp>
      <p:sp>
        <p:nvSpPr>
          <p:cNvPr id="72707" name="Rectangle 3"/>
          <p:cNvSpPr>
            <a:spLocks noGrp="1" noChangeArrowheads="1"/>
          </p:cNvSpPr>
          <p:nvPr>
            <p:ph idx="4294967295"/>
          </p:nvPr>
        </p:nvSpPr>
        <p:spPr>
          <a:xfrm>
            <a:off x="304800" y="1524000"/>
            <a:ext cx="8534400" cy="4419600"/>
          </a:xfrm>
        </p:spPr>
        <p:txBody>
          <a:bodyPr/>
          <a:lstStyle/>
          <a:p>
            <a:pPr eaLnBrk="1" hangingPunct="1"/>
            <a:r>
              <a:rPr lang="en-US" sz="2800" dirty="0">
                <a:latin typeface="Arial" charset="0"/>
              </a:rPr>
              <a:t>VTE protocols embedded in order sets</a:t>
            </a:r>
          </a:p>
          <a:p>
            <a:pPr eaLnBrk="1" hangingPunct="1"/>
            <a:r>
              <a:rPr lang="en-US" sz="2800" dirty="0">
                <a:latin typeface="Arial" charset="0"/>
              </a:rPr>
              <a:t>Simple risk stratification schema, based on         VTE-risk groups (2-3 levels of risk should do it)</a:t>
            </a:r>
          </a:p>
          <a:p>
            <a:pPr eaLnBrk="1" hangingPunct="1"/>
            <a:r>
              <a:rPr lang="en-US" sz="2800" dirty="0">
                <a:latin typeface="Arial" charset="0"/>
              </a:rPr>
              <a:t>Institution-wide if possible (a few carve outs ok)</a:t>
            </a:r>
          </a:p>
          <a:p>
            <a:pPr eaLnBrk="1" hangingPunct="1"/>
            <a:r>
              <a:rPr lang="en-US" sz="2800" dirty="0">
                <a:latin typeface="Arial" charset="0"/>
              </a:rPr>
              <a:t>Local modification is OK</a:t>
            </a:r>
          </a:p>
          <a:p>
            <a:pPr lvl="1" eaLnBrk="1" hangingPunct="1"/>
            <a:r>
              <a:rPr lang="en-US" sz="2400" dirty="0">
                <a:latin typeface="Arial" charset="0"/>
              </a:rPr>
              <a:t>Details in gray areas not that important</a:t>
            </a:r>
          </a:p>
          <a:p>
            <a:pPr eaLnBrk="1" hangingPunct="1"/>
            <a:r>
              <a:rPr lang="en-US" sz="2800" dirty="0">
                <a:latin typeface="Arial" charset="0"/>
              </a:rPr>
              <a:t>Use </a:t>
            </a:r>
            <a:r>
              <a:rPr lang="ja-JP" altLang="en-US" sz="2800" dirty="0">
                <a:latin typeface="Arial" charset="0"/>
              </a:rPr>
              <a:t>“</a:t>
            </a:r>
            <a:r>
              <a:rPr lang="en-US" sz="2800" dirty="0">
                <a:latin typeface="Arial" charset="0"/>
              </a:rPr>
              <a:t>measure-</a:t>
            </a:r>
            <a:r>
              <a:rPr lang="en-US" sz="2800" dirty="0" err="1">
                <a:latin typeface="Arial" charset="0"/>
              </a:rPr>
              <a:t>vention</a:t>
            </a:r>
            <a:r>
              <a:rPr lang="ja-JP" altLang="en-US" sz="2800" dirty="0">
                <a:latin typeface="Arial" charset="0"/>
              </a:rPr>
              <a:t>”</a:t>
            </a:r>
            <a:r>
              <a:rPr lang="en-US" sz="2800" dirty="0">
                <a:latin typeface="Arial" charset="0"/>
              </a:rPr>
              <a:t> to accelerate </a:t>
            </a:r>
            <a:r>
              <a:rPr lang="en-US" sz="2800" dirty="0" smtClean="0">
                <a:latin typeface="Arial" charset="0"/>
              </a:rPr>
              <a:t>improvement</a:t>
            </a:r>
          </a:p>
          <a:p>
            <a:pPr eaLnBrk="1" hangingPunct="1"/>
            <a:endParaRPr lang="en-US" sz="2800" dirty="0">
              <a:latin typeface="Arial" charset="0"/>
            </a:endParaRPr>
          </a:p>
          <a:p>
            <a:pPr marL="0" indent="0" eaLnBrk="1" hangingPunct="1">
              <a:buNone/>
            </a:pPr>
            <a:r>
              <a:rPr lang="en-US" sz="1800" dirty="0" smtClean="0"/>
              <a:t>Maynard G, Stein J. Designing and Implementing Effective VTE Prevention Protocols: Lessons from </a:t>
            </a:r>
            <a:r>
              <a:rPr lang="en-US" sz="1800" dirty="0" err="1" smtClean="0"/>
              <a:t>Collaboratives</a:t>
            </a:r>
            <a:r>
              <a:rPr lang="en-US" sz="1800" dirty="0" smtClean="0"/>
              <a:t>. </a:t>
            </a:r>
            <a:r>
              <a:rPr lang="en-US" sz="1800" u="sng" dirty="0" smtClean="0"/>
              <a:t>J </a:t>
            </a:r>
            <a:r>
              <a:rPr lang="en-US" sz="1800" u="sng" dirty="0" err="1" smtClean="0"/>
              <a:t>Thromb</a:t>
            </a:r>
            <a:r>
              <a:rPr lang="en-US" sz="1800" u="sng" dirty="0" smtClean="0"/>
              <a:t> Thrombolysis</a:t>
            </a:r>
            <a:r>
              <a:rPr lang="en-US" sz="1800" dirty="0" smtClean="0"/>
              <a:t> 2010 Feb:29(2):159-166. </a:t>
            </a:r>
            <a:endParaRPr lang="en-US" sz="1800" dirty="0" smtClean="0">
              <a:solidFill>
                <a:schemeClr val="bg1"/>
              </a:solidFill>
            </a:endParaRPr>
          </a:p>
          <a:p>
            <a:pPr marL="0" indent="0" eaLnBrk="1" hangingPunct="1">
              <a:buNone/>
            </a:pPr>
            <a:endParaRPr lang="en-US" sz="2800" dirty="0">
              <a:latin typeface="Arial"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1600200" y="152400"/>
            <a:ext cx="6781800" cy="914400"/>
          </a:xfrm>
        </p:spPr>
        <p:txBody>
          <a:bodyPr anchor="ctr"/>
          <a:lstStyle/>
          <a:p>
            <a:pPr eaLnBrk="1" hangingPunct="1"/>
            <a:r>
              <a:rPr lang="en-US" dirty="0">
                <a:latin typeface="Arial" charset="0"/>
              </a:rPr>
              <a:t>Collaborative Efforts</a:t>
            </a:r>
          </a:p>
        </p:txBody>
      </p:sp>
      <p:sp>
        <p:nvSpPr>
          <p:cNvPr id="76803" name="Rectangle 3"/>
          <p:cNvSpPr>
            <a:spLocks noGrp="1" noChangeArrowheads="1"/>
          </p:cNvSpPr>
          <p:nvPr>
            <p:ph idx="1"/>
          </p:nvPr>
        </p:nvSpPr>
        <p:spPr>
          <a:xfrm>
            <a:off x="304800" y="1447800"/>
            <a:ext cx="8534400" cy="5181600"/>
          </a:xfrm>
        </p:spPr>
        <p:txBody>
          <a:bodyPr/>
          <a:lstStyle/>
          <a:p>
            <a:pPr>
              <a:buFont typeface="Wingdings" pitchFamily="2" charset="2"/>
              <a:buChar char="n"/>
              <a:defRPr/>
            </a:pPr>
            <a:r>
              <a:rPr lang="en-US" sz="2800" dirty="0" smtClean="0">
                <a:ea typeface="+mn-ea"/>
              </a:rPr>
              <a:t>AHRQ / QIO (NY, IL, IA) - 40 sites</a:t>
            </a:r>
          </a:p>
          <a:p>
            <a:pPr>
              <a:buFont typeface="Wingdings" pitchFamily="2" charset="2"/>
              <a:buChar char="n"/>
              <a:defRPr/>
            </a:pPr>
            <a:r>
              <a:rPr lang="en-US" sz="2800" dirty="0" smtClean="0">
                <a:ea typeface="+mn-ea"/>
              </a:rPr>
              <a:t>AHRQ / QIO 2 and AHRQ / QIO 3 - 33 &amp; 28 sites</a:t>
            </a:r>
          </a:p>
          <a:p>
            <a:pPr>
              <a:buFont typeface="Wingdings" pitchFamily="2" charset="2"/>
              <a:buChar char="n"/>
              <a:defRPr/>
            </a:pPr>
            <a:r>
              <a:rPr lang="en-US" sz="2800" dirty="0" smtClean="0">
                <a:ea typeface="+mn-ea"/>
              </a:rPr>
              <a:t>ASHP Advantage collaborative - 6 sites</a:t>
            </a:r>
          </a:p>
          <a:p>
            <a:pPr>
              <a:buFont typeface="Wingdings" pitchFamily="2" charset="2"/>
              <a:buChar char="n"/>
              <a:defRPr/>
            </a:pPr>
            <a:r>
              <a:rPr lang="en-US" sz="2800" dirty="0" smtClean="0">
                <a:ea typeface="+mn-ea"/>
              </a:rPr>
              <a:t>CHW  with CIIS - 2 sites</a:t>
            </a:r>
          </a:p>
          <a:p>
            <a:pPr>
              <a:buFont typeface="Wingdings" pitchFamily="2" charset="2"/>
              <a:buChar char="n"/>
              <a:defRPr/>
            </a:pPr>
            <a:r>
              <a:rPr lang="en-US" sz="2800" dirty="0" smtClean="0">
                <a:ea typeface="+mn-ea"/>
              </a:rPr>
              <a:t>IHI Expedition for VTE Prevention - 50 sites</a:t>
            </a:r>
          </a:p>
          <a:p>
            <a:pPr>
              <a:buFont typeface="Wingdings" pitchFamily="2" charset="2"/>
              <a:buChar char="n"/>
              <a:defRPr/>
            </a:pPr>
            <a:r>
              <a:rPr lang="en-US" sz="2800" dirty="0" smtClean="0">
                <a:ea typeface="+mn-ea"/>
              </a:rPr>
              <a:t>SHM VTE Prevention Collaborative I - 25 sites</a:t>
            </a:r>
          </a:p>
          <a:p>
            <a:pPr>
              <a:buFont typeface="Wingdings" pitchFamily="2" charset="2"/>
              <a:buChar char="n"/>
              <a:defRPr/>
            </a:pPr>
            <a:r>
              <a:rPr lang="en-US" sz="2800" dirty="0" smtClean="0">
                <a:ea typeface="+mn-ea"/>
              </a:rPr>
              <a:t>SHM VTE Prevention Collaborative III - 30 sites</a:t>
            </a:r>
          </a:p>
          <a:p>
            <a:pPr>
              <a:buFont typeface="Wingdings" pitchFamily="2" charset="2"/>
              <a:buChar char="n"/>
              <a:defRPr/>
            </a:pPr>
            <a:r>
              <a:rPr lang="en-US" sz="2800" dirty="0" smtClean="0">
                <a:ea typeface="+mn-ea"/>
              </a:rPr>
              <a:t>SHM  /  VA Pilot Group -  6 sites PLUS</a:t>
            </a:r>
          </a:p>
          <a:p>
            <a:pPr>
              <a:buFont typeface="Wingdings" pitchFamily="2" charset="2"/>
              <a:buChar char="n"/>
              <a:defRPr/>
            </a:pPr>
            <a:r>
              <a:rPr lang="en-US" sz="2800" dirty="0" smtClean="0">
                <a:ea typeface="+mn-ea"/>
              </a:rPr>
              <a:t>SHM / Cerner Pilot Group - 6 sites</a:t>
            </a:r>
          </a:p>
          <a:p>
            <a:pPr>
              <a:buFont typeface="Wingdings" pitchFamily="2" charset="2"/>
              <a:buChar char="n"/>
              <a:defRPr/>
            </a:pPr>
            <a:r>
              <a:rPr lang="en-US" sz="2800" dirty="0" smtClean="0">
                <a:ea typeface="+mn-ea"/>
              </a:rPr>
              <a:t>Vancouver Hospital Medicine - 25 sites</a:t>
            </a:r>
          </a:p>
          <a:p>
            <a:pPr eaLnBrk="1" hangingPunct="1">
              <a:lnSpc>
                <a:spcPct val="80000"/>
              </a:lnSpc>
              <a:buFont typeface="Wingdings" pitchFamily="2" charset="2"/>
              <a:buChar char="n"/>
              <a:defRPr/>
            </a:pPr>
            <a:endParaRPr lang="en-US" sz="2400" dirty="0" smtClean="0">
              <a:ea typeface="+mn-ea"/>
            </a:endParaRPr>
          </a:p>
          <a:p>
            <a:pPr eaLnBrk="1" hangingPunct="1">
              <a:lnSpc>
                <a:spcPct val="80000"/>
              </a:lnSpc>
              <a:buFont typeface="Wingdings" pitchFamily="2" charset="2"/>
              <a:buChar char="n"/>
              <a:defRPr/>
            </a:pPr>
            <a:endParaRPr lang="en-US" sz="2400" dirty="0" smtClean="0">
              <a:ea typeface="+mn-ea"/>
            </a:endParaRPr>
          </a:p>
          <a:p>
            <a:pPr eaLnBrk="1" hangingPunct="1">
              <a:lnSpc>
                <a:spcPct val="80000"/>
              </a:lnSpc>
              <a:buFont typeface="Wingdings" pitchFamily="2" charset="2"/>
              <a:buChar char="n"/>
              <a:defRPr/>
            </a:pPr>
            <a:endParaRPr lang="en-US" sz="2400" dirty="0" smtClean="0">
              <a:ea typeface="+mn-ea"/>
            </a:endParaRPr>
          </a:p>
          <a:p>
            <a:pPr eaLnBrk="1" hangingPunct="1">
              <a:lnSpc>
                <a:spcPct val="80000"/>
              </a:lnSpc>
              <a:buFont typeface="Wingdings" pitchFamily="2" charset="2"/>
              <a:buChar char="n"/>
              <a:defRPr/>
            </a:pPr>
            <a:endParaRPr lang="en-US" sz="2400" dirty="0" smtClean="0">
              <a:ea typeface="+mn-ea"/>
            </a:endParaRPr>
          </a:p>
          <a:p>
            <a:pPr eaLnBrk="1" hangingPunct="1">
              <a:lnSpc>
                <a:spcPct val="80000"/>
              </a:lnSpc>
              <a:buFontTx/>
              <a:buNone/>
              <a:defRPr/>
            </a:pPr>
            <a:endParaRPr lang="en-US" sz="2400" dirty="0" smtClean="0">
              <a:ea typeface="+mn-ea"/>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7010400" cy="876300"/>
          </a:xfrm>
        </p:spPr>
        <p:txBody>
          <a:bodyPr anchor="ctr"/>
          <a:lstStyle/>
          <a:p>
            <a:r>
              <a:rPr lang="en-US" dirty="0">
                <a:latin typeface="Arial" charset="0"/>
              </a:rPr>
              <a:t>QIO Learning Network Activity  </a:t>
            </a:r>
          </a:p>
        </p:txBody>
      </p:sp>
      <p:pic>
        <p:nvPicPr>
          <p:cNvPr id="27651" name="Picture 4" descr="This is a map showing the QIO Learning Network Activity. &#10;Participating States in the Medication Reconciliation project include Georgia, Indiana, Kentucky, Maryland, Massachusetts, Michigan, Missouri, Nebraska, New York, New Jersey, and Texas.&#10;Participating States in the VTE project include Idaho, Indiana, Kentucky, Nebraska, New Mexico, New York, North and South Carolina, and Washington.&#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447800"/>
            <a:ext cx="88392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524000" y="228600"/>
            <a:ext cx="6858000" cy="762000"/>
          </a:xfrm>
        </p:spPr>
        <p:txBody>
          <a:bodyPr anchor="ctr"/>
          <a:lstStyle/>
          <a:p>
            <a:r>
              <a:rPr lang="en-US" dirty="0">
                <a:solidFill>
                  <a:srgbClr val="FFFF00"/>
                </a:solidFill>
                <a:latin typeface="Arial" charset="0"/>
              </a:rPr>
              <a:t>Resources</a:t>
            </a:r>
          </a:p>
        </p:txBody>
      </p:sp>
      <p:sp>
        <p:nvSpPr>
          <p:cNvPr id="87043" name="Rectangle 3"/>
          <p:cNvSpPr>
            <a:spLocks noGrp="1" noChangeArrowheads="1"/>
          </p:cNvSpPr>
          <p:nvPr>
            <p:ph type="body" idx="1"/>
          </p:nvPr>
        </p:nvSpPr>
        <p:spPr>
          <a:xfrm>
            <a:off x="4572000" y="1752600"/>
            <a:ext cx="4343400" cy="3429000"/>
          </a:xfrm>
        </p:spPr>
        <p:txBody>
          <a:bodyPr/>
          <a:lstStyle/>
          <a:p>
            <a:r>
              <a:rPr lang="en-US" sz="2000" dirty="0">
                <a:latin typeface="Arial" charset="0"/>
              </a:rPr>
              <a:t>Preventing HA VTE- a guide for effective quality improvement </a:t>
            </a:r>
            <a:r>
              <a:rPr lang="en-US" sz="2000" dirty="0" smtClean="0">
                <a:latin typeface="Arial" charset="0"/>
                <a:hlinkClick r:id="rId3"/>
              </a:rPr>
              <a:t>http://www.ahrq.gov/QUAL/vtguide/</a:t>
            </a:r>
            <a:endParaRPr lang="en-US" sz="2000" dirty="0">
              <a:latin typeface="Arial" charset="0"/>
            </a:endParaRPr>
          </a:p>
          <a:p>
            <a:pPr>
              <a:buFont typeface="Wingdings" charset="0"/>
              <a:buNone/>
            </a:pPr>
            <a:endParaRPr lang="en-US" sz="2000" dirty="0">
              <a:latin typeface="Arial" charset="0"/>
            </a:endParaRPr>
          </a:p>
          <a:p>
            <a:r>
              <a:rPr lang="en-US" sz="2000" dirty="0">
                <a:latin typeface="Arial" charset="0"/>
              </a:rPr>
              <a:t>Society of Hospital Medicine VTE Collaborative     </a:t>
            </a:r>
            <a:r>
              <a:rPr lang="en-US" sz="2000" dirty="0">
                <a:latin typeface="Arial" charset="0"/>
                <a:hlinkClick r:id="rId4"/>
              </a:rPr>
              <a:t>http://www.hospitalmedicine.org</a:t>
            </a:r>
            <a:r>
              <a:rPr lang="en-US" sz="2000" dirty="0">
                <a:latin typeface="Arial" charset="0"/>
              </a:rPr>
              <a:t> </a:t>
            </a:r>
          </a:p>
        </p:txBody>
      </p:sp>
      <p:grpSp>
        <p:nvGrpSpPr>
          <p:cNvPr id="2" name="Group 1" descr="Preventing HA VTE- a guide for effective quality improvement www.ahrq.gov/QUAL/vtguide/  &#10;&#10;Society of Hospital Medicine VTE Collaborative     http://www.hospitalmedicine.org &#10;"/>
          <p:cNvGrpSpPr/>
          <p:nvPr/>
        </p:nvGrpSpPr>
        <p:grpSpPr>
          <a:xfrm>
            <a:off x="304800" y="1676400"/>
            <a:ext cx="3962400" cy="4651375"/>
            <a:chOff x="304800" y="1676400"/>
            <a:chExt cx="3962400" cy="4651375"/>
          </a:xfrm>
        </p:grpSpPr>
        <p:pic>
          <p:nvPicPr>
            <p:cNvPr id="28676" name="Picture 4"/>
            <p:cNvPicPr>
              <a:picLocks noChangeAspect="1" noChangeArrowheads="1"/>
            </p:cNvPicPr>
            <p:nvPr/>
          </p:nvPicPr>
          <p:blipFill>
            <a:blip r:embed="rId5">
              <a:extLst>
                <a:ext uri="{28A0092B-C50C-407E-A947-70E740481C1C}">
                  <a14:useLocalDpi xmlns:a14="http://schemas.microsoft.com/office/drawing/2010/main" val="0"/>
                </a:ext>
              </a:extLst>
            </a:blip>
            <a:srcRect l="31425" t="14594" r="29433" b="15120"/>
            <a:stretch>
              <a:fillRect/>
            </a:stretch>
          </p:blipFill>
          <p:spPr bwMode="auto">
            <a:xfrm>
              <a:off x="304800" y="1676400"/>
              <a:ext cx="26289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2" descr="ImpGuideScreenShotVTE"/>
            <p:cNvPicPr>
              <a:picLocks noChangeAspect="1" noChangeArrowheads="1"/>
            </p:cNvPicPr>
            <p:nvPr/>
          </p:nvPicPr>
          <p:blipFill>
            <a:blip r:embed="rId6">
              <a:extLst>
                <a:ext uri="{28A0092B-C50C-407E-A947-70E740481C1C}">
                  <a14:useLocalDpi xmlns:a14="http://schemas.microsoft.com/office/drawing/2010/main" val="0"/>
                </a:ext>
              </a:extLst>
            </a:blip>
            <a:srcRect b="34883"/>
            <a:stretch>
              <a:fillRect/>
            </a:stretch>
          </p:blipFill>
          <p:spPr bwMode="auto">
            <a:xfrm>
              <a:off x="1676400" y="3200400"/>
              <a:ext cx="2590800"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Rectangle 2"/>
          <p:cNvSpPr>
            <a:spLocks noGrp="1" noChangeArrowheads="1"/>
          </p:cNvSpPr>
          <p:nvPr>
            <p:ph type="title"/>
          </p:nvPr>
        </p:nvSpPr>
        <p:spPr>
          <a:xfrm>
            <a:off x="1600200" y="228600"/>
            <a:ext cx="6545263" cy="876300"/>
          </a:xfrm>
        </p:spPr>
        <p:txBody>
          <a:bodyPr anchor="ctr"/>
          <a:lstStyle/>
          <a:p>
            <a:r>
              <a:rPr lang="en-US" dirty="0">
                <a:latin typeface="Arial" charset="0"/>
              </a:rPr>
              <a:t>Reference </a:t>
            </a:r>
          </a:p>
        </p:txBody>
      </p:sp>
      <p:sp>
        <p:nvSpPr>
          <p:cNvPr id="29699" name="Text Box 5"/>
          <p:cNvSpPr txBox="1">
            <a:spLocks noChangeArrowheads="1"/>
          </p:cNvSpPr>
          <p:nvPr/>
        </p:nvSpPr>
        <p:spPr bwMode="auto">
          <a:xfrm>
            <a:off x="304800" y="1371600"/>
            <a:ext cx="18415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endParaRPr lang="en-US"/>
          </a:p>
          <a:p>
            <a:endParaRPr lang="en-US"/>
          </a:p>
          <a:p>
            <a:endParaRPr lang="en-US"/>
          </a:p>
          <a:p>
            <a:endParaRPr lang="en-US"/>
          </a:p>
          <a:p>
            <a:endParaRPr lang="en-US"/>
          </a:p>
        </p:txBody>
      </p:sp>
      <p:sp>
        <p:nvSpPr>
          <p:cNvPr id="471046" name="Rectangle 6"/>
          <p:cNvSpPr>
            <a:spLocks noGrp="1" noChangeArrowheads="1"/>
          </p:cNvSpPr>
          <p:nvPr>
            <p:ph type="body" idx="1"/>
          </p:nvPr>
        </p:nvSpPr>
        <p:spPr>
          <a:xfrm>
            <a:off x="533400" y="1600200"/>
            <a:ext cx="8153400" cy="4114800"/>
          </a:xfrm>
        </p:spPr>
        <p:txBody>
          <a:bodyPr/>
          <a:lstStyle/>
          <a:p>
            <a:pPr>
              <a:lnSpc>
                <a:spcPct val="70000"/>
              </a:lnSpc>
              <a:buFont typeface="Wingdings" charset="0"/>
              <a:buNone/>
            </a:pPr>
            <a:r>
              <a:rPr lang="en-US" sz="1800">
                <a:solidFill>
                  <a:schemeClr val="tx1"/>
                </a:solidFill>
                <a:latin typeface="Arial" charset="0"/>
              </a:rPr>
              <a:t>Maynard G, Stein, J. Preventing Hospital-Acquired Venous thromboembolism: A Guide for Effective Quality Improvement.  Prepared by the Society of Hospital Medicine, AHRQ Publication No. 08-0075. Rockville, MD: Agency for Healthcare Research and Quality.  August 2008 </a:t>
            </a:r>
            <a:r>
              <a:rPr lang="en-US" sz="1800">
                <a:solidFill>
                  <a:schemeClr val="tx1"/>
                </a:solidFill>
                <a:latin typeface="Arial" charset="0"/>
                <a:hlinkClick r:id="rId2"/>
              </a:rPr>
              <a:t>http://www.ahrq.gov/qual/vtguide/</a:t>
            </a:r>
            <a:r>
              <a:rPr lang="en-US" sz="1800">
                <a:solidFill>
                  <a:schemeClr val="tx1"/>
                </a:solidFill>
                <a:latin typeface="Arial" charset="0"/>
              </a:rPr>
              <a:t>.</a:t>
            </a:r>
          </a:p>
          <a:p>
            <a:pPr>
              <a:lnSpc>
                <a:spcPct val="70000"/>
              </a:lnSpc>
              <a:buFont typeface="Wingdings" charset="0"/>
              <a:buNone/>
            </a:pPr>
            <a:endParaRPr lang="en-US" sz="1800">
              <a:solidFill>
                <a:schemeClr val="tx1"/>
              </a:solidFill>
              <a:latin typeface="Arial" charset="0"/>
            </a:endParaRPr>
          </a:p>
          <a:p>
            <a:pPr>
              <a:lnSpc>
                <a:spcPct val="70000"/>
              </a:lnSpc>
              <a:buFont typeface="Wingdings" charset="0"/>
              <a:buNone/>
            </a:pPr>
            <a:r>
              <a:rPr lang="en-US" sz="1800">
                <a:solidFill>
                  <a:schemeClr val="tx1"/>
                </a:solidFill>
                <a:latin typeface="Arial" charset="0"/>
              </a:rPr>
              <a:t>Society of Hospital Medicine: </a:t>
            </a:r>
            <a:r>
              <a:rPr lang="en-US" sz="1800">
                <a:solidFill>
                  <a:schemeClr val="tx1"/>
                </a:solidFill>
                <a:latin typeface="Arial" charset="0"/>
                <a:hlinkClick r:id="rId3"/>
              </a:rPr>
              <a:t>http://www.hospitalmedicine.org</a:t>
            </a:r>
            <a:endParaRPr lang="en-US" sz="1800">
              <a:solidFill>
                <a:schemeClr val="tx1"/>
              </a:solidFill>
              <a:latin typeface="Arial" charset="0"/>
            </a:endParaRPr>
          </a:p>
          <a:p>
            <a:pPr>
              <a:lnSpc>
                <a:spcPct val="70000"/>
              </a:lnSpc>
              <a:buFont typeface="Wingdings" charset="0"/>
              <a:buNone/>
            </a:pPr>
            <a:endParaRPr lang="en-US" sz="1800">
              <a:solidFill>
                <a:schemeClr val="tx1"/>
              </a:solidFill>
              <a:latin typeface="Arial" charset="0"/>
            </a:endParaRPr>
          </a:p>
          <a:p>
            <a:pPr>
              <a:lnSpc>
                <a:spcPct val="70000"/>
              </a:lnSpc>
              <a:buFont typeface="Wingdings" charset="0"/>
              <a:buNone/>
            </a:pPr>
            <a:r>
              <a:rPr lang="en-US" sz="1800">
                <a:solidFill>
                  <a:schemeClr val="tx1"/>
                </a:solidFill>
                <a:latin typeface="Arial" charset="0"/>
              </a:rPr>
              <a:t>Maynard G, Stein J. Designing and Implementing Effective VTE Prevention Protocols: Lessons from Collaboratives. </a:t>
            </a:r>
            <a:r>
              <a:rPr lang="en-US" sz="1800" u="sng">
                <a:solidFill>
                  <a:schemeClr val="tx1"/>
                </a:solidFill>
                <a:latin typeface="Arial" charset="0"/>
              </a:rPr>
              <a:t>J Thromb Thrombolysis</a:t>
            </a:r>
            <a:r>
              <a:rPr lang="en-US" sz="1800">
                <a:solidFill>
                  <a:schemeClr val="tx1"/>
                </a:solidFill>
                <a:latin typeface="Arial" charset="0"/>
              </a:rPr>
              <a:t> 2010 Feb:29(2):159-166. </a:t>
            </a:r>
          </a:p>
          <a:p>
            <a:pPr>
              <a:lnSpc>
                <a:spcPct val="70000"/>
              </a:lnSpc>
              <a:buFont typeface="Wingdings" charset="0"/>
              <a:buNone/>
            </a:pPr>
            <a:endParaRPr lang="en-US" sz="1800">
              <a:solidFill>
                <a:schemeClr val="tx1"/>
              </a:solidFill>
              <a:latin typeface="Arial" charset="0"/>
            </a:endParaRPr>
          </a:p>
          <a:p>
            <a:pPr>
              <a:lnSpc>
                <a:spcPct val="70000"/>
              </a:lnSpc>
              <a:buFont typeface="Wingdings" charset="0"/>
              <a:buNone/>
            </a:pPr>
            <a:r>
              <a:rPr lang="en-US" sz="1800">
                <a:solidFill>
                  <a:schemeClr val="tx1"/>
                </a:solidFill>
                <a:latin typeface="Arial" charset="0"/>
              </a:rPr>
              <a:t>Geerts et al. Prevention of Venous Thromboembolism: American College of Chest Physicians Evidence-Based Clinical Practice Guidelines (8th Edition) </a:t>
            </a:r>
            <a:r>
              <a:rPr lang="en-US" sz="1800" i="1">
                <a:solidFill>
                  <a:schemeClr val="tx1"/>
                </a:solidFill>
                <a:latin typeface="Arial" charset="0"/>
              </a:rPr>
              <a:t>Chest June 2008 133:381S453S; 10.1378/chest.08-0656</a:t>
            </a:r>
            <a:r>
              <a:rPr lang="en-US" sz="1800">
                <a:solidFill>
                  <a:schemeClr val="tx1"/>
                </a:solidFill>
                <a:latin typeface="Arial" charset="0"/>
              </a:rPr>
              <a:t> </a:t>
            </a:r>
          </a:p>
          <a:p>
            <a:pPr>
              <a:lnSpc>
                <a:spcPct val="70000"/>
              </a:lnSpc>
              <a:buFont typeface="Wingdings" charset="0"/>
              <a:buNone/>
            </a:pPr>
            <a:endParaRPr lang="en-US" sz="1800">
              <a:solidFill>
                <a:schemeClr val="tx1"/>
              </a:solidFill>
              <a:effectLst/>
              <a:latin typeface="Arial" charset="0"/>
            </a:endParaRPr>
          </a:p>
          <a:p>
            <a:pPr>
              <a:lnSpc>
                <a:spcPct val="70000"/>
              </a:lnSpc>
              <a:buFont typeface="Wingdings" charset="0"/>
              <a:buNone/>
            </a:pPr>
            <a:endParaRPr lang="en-US" sz="1800">
              <a:solidFill>
                <a:schemeClr val="tx1"/>
              </a:solidFill>
              <a:effectLst/>
              <a:latin typeface="Arial" charset="0"/>
            </a:endParaRPr>
          </a:p>
          <a:p>
            <a:pPr>
              <a:lnSpc>
                <a:spcPct val="70000"/>
              </a:lnSpc>
              <a:buFont typeface="Wingdings" charset="0"/>
              <a:buNone/>
            </a:pPr>
            <a:endParaRPr lang="en-US" sz="1800">
              <a:latin typeface="Arial" charset="0"/>
            </a:endParaRPr>
          </a:p>
          <a:p>
            <a:pPr>
              <a:lnSpc>
                <a:spcPct val="70000"/>
              </a:lnSpc>
              <a:buFont typeface="Wingdings" charset="0"/>
              <a:buNone/>
            </a:pPr>
            <a:endParaRPr lang="en-US" sz="1800">
              <a:latin typeface="Arial" charset="0"/>
            </a:endParaRPr>
          </a:p>
          <a:p>
            <a:pPr>
              <a:lnSpc>
                <a:spcPct val="70000"/>
              </a:lnSpc>
              <a:buFont typeface="Wingdings" charset="0"/>
              <a:buNone/>
            </a:pPr>
            <a:endParaRPr lang="en-US" sz="1800">
              <a:latin typeface="Arial" charset="0"/>
            </a:endParaRPr>
          </a:p>
          <a:p>
            <a:pPr>
              <a:lnSpc>
                <a:spcPct val="70000"/>
              </a:lnSpc>
              <a:buFont typeface="Wingdings" charset="0"/>
              <a:buNone/>
            </a:pPr>
            <a:endParaRPr lang="en-US" sz="1800">
              <a:latin typeface="Arial" charset="0"/>
            </a:endParaRPr>
          </a:p>
          <a:p>
            <a:pPr>
              <a:lnSpc>
                <a:spcPct val="70000"/>
              </a:lnSpc>
              <a:buFont typeface="Wingdings" charset="0"/>
              <a:buNone/>
            </a:pPr>
            <a:endParaRPr lang="en-US" sz="18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latin typeface="Arial" charset="0"/>
              </a:rPr>
              <a:t>Contact Information</a:t>
            </a:r>
          </a:p>
        </p:txBody>
      </p:sp>
      <p:sp>
        <p:nvSpPr>
          <p:cNvPr id="3" name="Text Placeholder 2"/>
          <p:cNvSpPr>
            <a:spLocks noGrp="1"/>
          </p:cNvSpPr>
          <p:nvPr>
            <p:ph type="body" idx="1"/>
          </p:nvPr>
        </p:nvSpPr>
        <p:spPr>
          <a:xfrm>
            <a:off x="457200" y="1295400"/>
            <a:ext cx="8229600" cy="639762"/>
          </a:xfrm>
        </p:spPr>
        <p:txBody>
          <a:bodyPr/>
          <a:lstStyle/>
          <a:p>
            <a:pPr algn="ctr"/>
            <a:r>
              <a:rPr lang="en-US" dirty="0">
                <a:solidFill>
                  <a:schemeClr val="tx2"/>
                </a:solidFill>
              </a:rPr>
              <a:t>AHRQ QIO Learning Network Project Team </a:t>
            </a:r>
          </a:p>
        </p:txBody>
      </p:sp>
      <p:sp>
        <p:nvSpPr>
          <p:cNvPr id="7" name="Content Placeholder 6"/>
          <p:cNvSpPr>
            <a:spLocks noGrp="1"/>
          </p:cNvSpPr>
          <p:nvPr>
            <p:ph sz="half" idx="2"/>
          </p:nvPr>
        </p:nvSpPr>
        <p:spPr/>
        <p:txBody>
          <a:bodyPr/>
          <a:lstStyle/>
          <a:p>
            <a:pPr algn="ctr">
              <a:lnSpc>
                <a:spcPct val="70000"/>
              </a:lnSpc>
              <a:buNone/>
              <a:defRPr/>
            </a:pPr>
            <a:r>
              <a:rPr lang="en-US" dirty="0"/>
              <a:t>Vicky </a:t>
            </a:r>
            <a:r>
              <a:rPr lang="en-US" dirty="0" err="1"/>
              <a:t>Agramonte</a:t>
            </a:r>
            <a:r>
              <a:rPr lang="en-US" dirty="0"/>
              <a:t>, RN, MSN </a:t>
            </a:r>
          </a:p>
          <a:p>
            <a:pPr algn="ctr">
              <a:lnSpc>
                <a:spcPct val="70000"/>
              </a:lnSpc>
              <a:buNone/>
              <a:defRPr/>
            </a:pPr>
            <a:r>
              <a:rPr lang="en-US" dirty="0"/>
              <a:t>Project Manager</a:t>
            </a:r>
          </a:p>
          <a:p>
            <a:pPr algn="ctr">
              <a:lnSpc>
                <a:spcPct val="70000"/>
              </a:lnSpc>
              <a:buNone/>
              <a:defRPr/>
            </a:pPr>
            <a:r>
              <a:rPr lang="en-US" dirty="0"/>
              <a:t>IPRO </a:t>
            </a:r>
          </a:p>
          <a:p>
            <a:pPr algn="ctr">
              <a:lnSpc>
                <a:spcPct val="70000"/>
              </a:lnSpc>
              <a:buNone/>
              <a:defRPr/>
            </a:pPr>
            <a:r>
              <a:rPr lang="en-US" dirty="0"/>
              <a:t>AHRQ QIO Learning Network</a:t>
            </a:r>
          </a:p>
          <a:p>
            <a:pPr algn="ctr">
              <a:lnSpc>
                <a:spcPct val="70000"/>
              </a:lnSpc>
              <a:buNone/>
              <a:defRPr/>
            </a:pPr>
            <a:r>
              <a:rPr lang="en-US" dirty="0"/>
              <a:t>518-426-3300 or 1-800-233-0360</a:t>
            </a:r>
          </a:p>
          <a:p>
            <a:pPr algn="ctr">
              <a:lnSpc>
                <a:spcPct val="70000"/>
              </a:lnSpc>
              <a:buNone/>
              <a:defRPr/>
            </a:pPr>
            <a:r>
              <a:rPr lang="en-US" dirty="0"/>
              <a:t>Ext.115</a:t>
            </a:r>
          </a:p>
          <a:p>
            <a:pPr algn="ctr">
              <a:lnSpc>
                <a:spcPct val="70000"/>
              </a:lnSpc>
              <a:buNone/>
              <a:defRPr/>
            </a:pPr>
            <a:r>
              <a:rPr lang="en-US" dirty="0">
                <a:hlinkClick r:id="rId2"/>
              </a:rPr>
              <a:t>vagramonte@ipro.org</a:t>
            </a:r>
            <a:r>
              <a:rPr lang="en-US" dirty="0"/>
              <a:t> </a:t>
            </a:r>
          </a:p>
          <a:p>
            <a:pPr marL="0" indent="0">
              <a:buNone/>
            </a:pPr>
            <a:endParaRPr lang="en-US" dirty="0"/>
          </a:p>
        </p:txBody>
      </p:sp>
      <p:sp>
        <p:nvSpPr>
          <p:cNvPr id="9" name="Content Placeholder 8"/>
          <p:cNvSpPr>
            <a:spLocks noGrp="1"/>
          </p:cNvSpPr>
          <p:nvPr>
            <p:ph sz="quarter" idx="4"/>
          </p:nvPr>
        </p:nvSpPr>
        <p:spPr/>
        <p:txBody>
          <a:bodyPr/>
          <a:lstStyle/>
          <a:p>
            <a:pPr algn="ctr">
              <a:lnSpc>
                <a:spcPct val="70000"/>
              </a:lnSpc>
              <a:buNone/>
              <a:defRPr/>
            </a:pPr>
            <a:r>
              <a:rPr lang="en-US" dirty="0"/>
              <a:t>Sheryl </a:t>
            </a:r>
            <a:r>
              <a:rPr lang="en-US" dirty="0" err="1"/>
              <a:t>Ruhland</a:t>
            </a:r>
            <a:endParaRPr lang="en-US" dirty="0"/>
          </a:p>
          <a:p>
            <a:pPr algn="ctr">
              <a:lnSpc>
                <a:spcPct val="70000"/>
              </a:lnSpc>
              <a:buNone/>
              <a:defRPr/>
            </a:pPr>
            <a:r>
              <a:rPr lang="en-US" dirty="0"/>
              <a:t>Contract Coordinator </a:t>
            </a:r>
          </a:p>
          <a:p>
            <a:pPr algn="ctr">
              <a:lnSpc>
                <a:spcPct val="70000"/>
              </a:lnSpc>
              <a:buNone/>
              <a:defRPr/>
            </a:pPr>
            <a:r>
              <a:rPr lang="en-US" dirty="0"/>
              <a:t>IPRO </a:t>
            </a:r>
          </a:p>
          <a:p>
            <a:pPr algn="ctr">
              <a:lnSpc>
                <a:spcPct val="70000"/>
              </a:lnSpc>
              <a:buNone/>
              <a:defRPr/>
            </a:pPr>
            <a:r>
              <a:rPr lang="en-US" dirty="0"/>
              <a:t>AHRQ QIO Learning Network</a:t>
            </a:r>
          </a:p>
          <a:p>
            <a:pPr algn="ctr">
              <a:lnSpc>
                <a:spcPct val="70000"/>
              </a:lnSpc>
              <a:buNone/>
              <a:defRPr/>
            </a:pPr>
            <a:r>
              <a:rPr lang="en-US" dirty="0"/>
              <a:t>518-426-3300 or 1-800-233-0360</a:t>
            </a:r>
          </a:p>
          <a:p>
            <a:pPr algn="ctr">
              <a:lnSpc>
                <a:spcPct val="70000"/>
              </a:lnSpc>
              <a:buNone/>
              <a:defRPr/>
            </a:pPr>
            <a:r>
              <a:rPr lang="en-US" dirty="0"/>
              <a:t>Ext.114</a:t>
            </a:r>
          </a:p>
          <a:p>
            <a:pPr algn="ctr">
              <a:lnSpc>
                <a:spcPct val="70000"/>
              </a:lnSpc>
              <a:buNone/>
              <a:defRPr/>
            </a:pPr>
            <a:r>
              <a:rPr lang="en-US" dirty="0">
                <a:hlinkClick r:id="rId3"/>
              </a:rPr>
              <a:t>sruhland@ipro.org</a:t>
            </a:r>
            <a:r>
              <a:rPr lang="en-US" dirty="0"/>
              <a:t> </a:t>
            </a:r>
          </a:p>
          <a:p>
            <a:pPr>
              <a:defRPr/>
            </a:pPr>
            <a:endParaRPr lang="en-US" sz="4000" dirty="0"/>
          </a:p>
          <a:p>
            <a:pPr marL="0" indent="0">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28600"/>
            <a:ext cx="6400800" cy="876300"/>
          </a:xfrm>
        </p:spPr>
        <p:txBody>
          <a:bodyPr anchor="ctr"/>
          <a:lstStyle/>
          <a:p>
            <a:r>
              <a:rPr lang="en-US" dirty="0">
                <a:latin typeface="Arial" charset="0"/>
              </a:rPr>
              <a:t>VTE Toolkit</a:t>
            </a:r>
          </a:p>
        </p:txBody>
      </p:sp>
      <p:sp>
        <p:nvSpPr>
          <p:cNvPr id="3" name="Content Placeholder 2"/>
          <p:cNvSpPr>
            <a:spLocks noGrp="1"/>
          </p:cNvSpPr>
          <p:nvPr>
            <p:ph idx="1"/>
          </p:nvPr>
        </p:nvSpPr>
        <p:spPr>
          <a:xfrm>
            <a:off x="304800" y="1524000"/>
            <a:ext cx="8610600" cy="4038600"/>
          </a:xfrm>
        </p:spPr>
        <p:txBody>
          <a:bodyPr/>
          <a:lstStyle/>
          <a:p>
            <a:r>
              <a:rPr lang="en-US" sz="2200" dirty="0">
                <a:solidFill>
                  <a:schemeClr val="tx1"/>
                </a:solidFill>
                <a:latin typeface="Arial" charset="0"/>
              </a:rPr>
              <a:t>Comprehensive guide that focuses on the basics of quality improvement</a:t>
            </a:r>
          </a:p>
          <a:p>
            <a:r>
              <a:rPr lang="en-US" sz="2200" dirty="0">
                <a:solidFill>
                  <a:schemeClr val="tx1"/>
                </a:solidFill>
                <a:latin typeface="Arial" charset="0"/>
              </a:rPr>
              <a:t>Step-by-step instructions on the development and implementation of an improved VTE prevention protocol</a:t>
            </a:r>
          </a:p>
          <a:p>
            <a:r>
              <a:rPr lang="en-US" sz="2200" dirty="0">
                <a:solidFill>
                  <a:schemeClr val="tx1"/>
                </a:solidFill>
                <a:latin typeface="Arial" charset="0"/>
              </a:rPr>
              <a:t>Hierarchy of Reliability </a:t>
            </a:r>
          </a:p>
          <a:p>
            <a:r>
              <a:rPr lang="en-US" sz="2200" dirty="0">
                <a:solidFill>
                  <a:schemeClr val="tx1"/>
                </a:solidFill>
                <a:latin typeface="Arial" charset="0"/>
              </a:rPr>
              <a:t>Provides sample VTE protocol </a:t>
            </a:r>
          </a:p>
          <a:p>
            <a:pPr lvl="1"/>
            <a:r>
              <a:rPr lang="en-US" sz="2200" dirty="0">
                <a:solidFill>
                  <a:schemeClr val="tx1"/>
                </a:solidFill>
                <a:latin typeface="Arial" charset="0"/>
              </a:rPr>
              <a:t>3–bucket risk assessment  (low, moderate, and high risk)</a:t>
            </a:r>
          </a:p>
          <a:p>
            <a:pPr lvl="1"/>
            <a:r>
              <a:rPr lang="en-US" sz="2200" dirty="0">
                <a:solidFill>
                  <a:schemeClr val="tx1"/>
                </a:solidFill>
                <a:latin typeface="Arial" charset="0"/>
              </a:rPr>
              <a:t>Sample order set</a:t>
            </a:r>
          </a:p>
          <a:p>
            <a:r>
              <a:rPr lang="en-US" sz="2200" dirty="0">
                <a:solidFill>
                  <a:schemeClr val="tx1"/>
                </a:solidFill>
                <a:latin typeface="Arial" charset="0"/>
              </a:rPr>
              <a:t>Measurement strategy for continuous </a:t>
            </a:r>
            <a:r>
              <a:rPr lang="en-US" sz="2200" dirty="0" smtClean="0">
                <a:solidFill>
                  <a:schemeClr val="tx1"/>
                </a:solidFill>
                <a:latin typeface="Arial" charset="0"/>
              </a:rPr>
              <a:t>improvement</a:t>
            </a:r>
          </a:p>
          <a:p>
            <a:endParaRPr lang="en-US" sz="2200" dirty="0">
              <a:solidFill>
                <a:schemeClr val="tx1"/>
              </a:solidFill>
              <a:latin typeface="Arial" charset="0"/>
            </a:endParaRPr>
          </a:p>
          <a:p>
            <a:pPr marL="0" indent="0" algn="ctr">
              <a:buNone/>
            </a:pPr>
            <a:r>
              <a:rPr lang="en-US" sz="2400" dirty="0"/>
              <a:t>Protocol = Risk assessment and corresponding order set of pharmacological agents and/or mechanical </a:t>
            </a:r>
            <a:r>
              <a:rPr lang="en-US" sz="2400" dirty="0" smtClean="0"/>
              <a:t>prophylaxis</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Toolkit Applicability</a:t>
            </a:r>
          </a:p>
        </p:txBody>
      </p:sp>
      <p:sp>
        <p:nvSpPr>
          <p:cNvPr id="3" name="Content Placeholder 2"/>
          <p:cNvSpPr>
            <a:spLocks noGrp="1"/>
          </p:cNvSpPr>
          <p:nvPr>
            <p:ph idx="1"/>
          </p:nvPr>
        </p:nvSpPr>
        <p:spPr>
          <a:xfrm>
            <a:off x="609600" y="1676400"/>
            <a:ext cx="7993063" cy="4800600"/>
          </a:xfrm>
        </p:spPr>
        <p:txBody>
          <a:bodyPr/>
          <a:lstStyle/>
          <a:p>
            <a:r>
              <a:rPr lang="en-US">
                <a:latin typeface="Arial" charset="0"/>
              </a:rPr>
              <a:t>VTE toolkit is usable in varying provider settings</a:t>
            </a:r>
          </a:p>
          <a:p>
            <a:pPr lvl="1"/>
            <a:r>
              <a:rPr lang="en-US">
                <a:latin typeface="Arial" charset="0"/>
              </a:rPr>
              <a:t>Large hospital settings</a:t>
            </a:r>
          </a:p>
          <a:p>
            <a:pPr lvl="1"/>
            <a:r>
              <a:rPr lang="en-US">
                <a:latin typeface="Arial" charset="0"/>
              </a:rPr>
              <a:t>Smaller community hospitals</a:t>
            </a:r>
          </a:p>
          <a:p>
            <a:pPr lvl="1"/>
            <a:r>
              <a:rPr lang="en-US">
                <a:latin typeface="Arial" charset="0"/>
              </a:rPr>
              <a:t>Critical Access Hospitals</a:t>
            </a:r>
          </a:p>
          <a:p>
            <a:r>
              <a:rPr lang="en-US">
                <a:latin typeface="Arial" charset="0"/>
              </a:rPr>
              <a:t>Usable toolkit for providers that are: </a:t>
            </a:r>
          </a:p>
          <a:p>
            <a:pPr lvl="1"/>
            <a:r>
              <a:rPr lang="en-US">
                <a:latin typeface="Arial" charset="0"/>
              </a:rPr>
              <a:t>Have EHR </a:t>
            </a:r>
          </a:p>
          <a:p>
            <a:pPr lvl="1"/>
            <a:r>
              <a:rPr lang="en-US">
                <a:latin typeface="Arial" charset="0"/>
              </a:rPr>
              <a:t>Paper medical record</a:t>
            </a:r>
          </a:p>
          <a:p>
            <a:pPr lvl="1"/>
            <a:r>
              <a:rPr lang="en-US">
                <a:latin typeface="Arial" charset="0"/>
              </a:rPr>
              <a:t>Hybrid (both EHR and paper)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a:xfrm>
            <a:off x="1600200" y="228600"/>
            <a:ext cx="6324600" cy="876300"/>
          </a:xfrm>
        </p:spPr>
        <p:txBody>
          <a:bodyPr anchor="ctr"/>
          <a:lstStyle/>
          <a:p>
            <a:r>
              <a:rPr lang="en-US" dirty="0">
                <a:latin typeface="Arial" charset="0"/>
              </a:rPr>
              <a:t>VTE Toolkit Contents </a:t>
            </a:r>
          </a:p>
        </p:txBody>
      </p:sp>
      <p:sp>
        <p:nvSpPr>
          <p:cNvPr id="450563" name="Rectangle 3"/>
          <p:cNvSpPr>
            <a:spLocks noGrp="1" noChangeArrowheads="1"/>
          </p:cNvSpPr>
          <p:nvPr>
            <p:ph type="body" idx="1"/>
          </p:nvPr>
        </p:nvSpPr>
        <p:spPr>
          <a:xfrm>
            <a:off x="228600" y="1524000"/>
            <a:ext cx="8763000" cy="4953000"/>
          </a:xfrm>
        </p:spPr>
        <p:txBody>
          <a:bodyPr/>
          <a:lstStyle/>
          <a:p>
            <a:r>
              <a:rPr lang="en-US">
                <a:latin typeface="Arial" charset="0"/>
              </a:rPr>
              <a:t>Taking the Essential First Steps </a:t>
            </a:r>
          </a:p>
          <a:p>
            <a:r>
              <a:rPr lang="en-US">
                <a:latin typeface="Arial" charset="0"/>
              </a:rPr>
              <a:t>Laying Out the Evidence and Identify Best Practices         </a:t>
            </a:r>
          </a:p>
          <a:p>
            <a:r>
              <a:rPr lang="en-US">
                <a:latin typeface="Arial" charset="0"/>
              </a:rPr>
              <a:t>Analyzing Care Delivery</a:t>
            </a:r>
          </a:p>
          <a:p>
            <a:r>
              <a:rPr lang="en-US">
                <a:latin typeface="Arial" charset="0"/>
              </a:rPr>
              <a:t>Tracking Performance with Metrics </a:t>
            </a:r>
          </a:p>
          <a:p>
            <a:r>
              <a:rPr lang="en-US">
                <a:latin typeface="Arial" charset="0"/>
              </a:rPr>
              <a:t>Layering Interventions </a:t>
            </a:r>
          </a:p>
          <a:p>
            <a:r>
              <a:rPr lang="en-US">
                <a:latin typeface="Arial" charset="0"/>
              </a:rPr>
              <a:t>Continuing to Improve </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2"/>
          <p:cNvSpPr>
            <a:spLocks noGrp="1" noChangeArrowheads="1"/>
          </p:cNvSpPr>
          <p:nvPr>
            <p:ph type="title"/>
          </p:nvPr>
        </p:nvSpPr>
        <p:spPr>
          <a:xfrm>
            <a:off x="1600200" y="152400"/>
            <a:ext cx="6477000" cy="1104900"/>
          </a:xfrm>
        </p:spPr>
        <p:txBody>
          <a:bodyPr anchor="ctr"/>
          <a:lstStyle/>
          <a:p>
            <a:r>
              <a:rPr lang="en-US" dirty="0">
                <a:latin typeface="Arial" charset="0"/>
              </a:rPr>
              <a:t>VTE Toolkit </a:t>
            </a:r>
            <a:br>
              <a:rPr lang="en-US" dirty="0">
                <a:latin typeface="Arial" charset="0"/>
              </a:rPr>
            </a:br>
            <a:r>
              <a:rPr lang="en-US" dirty="0">
                <a:latin typeface="Arial" charset="0"/>
              </a:rPr>
              <a:t>Layer Interventions </a:t>
            </a:r>
          </a:p>
        </p:txBody>
      </p:sp>
      <p:sp>
        <p:nvSpPr>
          <p:cNvPr id="457731" name="Rectangle 3"/>
          <p:cNvSpPr>
            <a:spLocks noGrp="1" noChangeArrowheads="1"/>
          </p:cNvSpPr>
          <p:nvPr>
            <p:ph type="body" idx="1"/>
          </p:nvPr>
        </p:nvSpPr>
        <p:spPr>
          <a:xfrm>
            <a:off x="381000" y="1524000"/>
            <a:ext cx="8382000" cy="4114800"/>
          </a:xfrm>
        </p:spPr>
        <p:txBody>
          <a:bodyPr/>
          <a:lstStyle/>
          <a:p>
            <a:r>
              <a:rPr lang="en-US" sz="2800" dirty="0">
                <a:latin typeface="Arial" charset="0"/>
              </a:rPr>
              <a:t>The VTE protocol serves as the main intervention and focal point for the improvement project</a:t>
            </a:r>
          </a:p>
          <a:p>
            <a:pPr lvl="1"/>
            <a:r>
              <a:rPr lang="en-US" sz="2400" dirty="0">
                <a:latin typeface="Arial" charset="0"/>
              </a:rPr>
              <a:t>Keep the protocol simple</a:t>
            </a:r>
          </a:p>
          <a:p>
            <a:pPr lvl="1"/>
            <a:r>
              <a:rPr lang="en-US" sz="2400" dirty="0">
                <a:latin typeface="Arial" charset="0"/>
              </a:rPr>
              <a:t>Do not interrupt workflow</a:t>
            </a:r>
          </a:p>
          <a:p>
            <a:pPr lvl="1"/>
            <a:r>
              <a:rPr lang="en-US" sz="2400" dirty="0">
                <a:latin typeface="Arial" charset="0"/>
              </a:rPr>
              <a:t>Design reliability into the process</a:t>
            </a:r>
          </a:p>
          <a:p>
            <a:pPr lvl="1"/>
            <a:r>
              <a:rPr lang="en-US" sz="2400" dirty="0">
                <a:latin typeface="Arial" charset="0"/>
              </a:rPr>
              <a:t>Pilot interventions on a small scale before attempting wide scale implementation</a:t>
            </a:r>
          </a:p>
          <a:p>
            <a:pPr lvl="1"/>
            <a:r>
              <a:rPr lang="en-US" sz="2400" dirty="0">
                <a:latin typeface="Arial" charset="0"/>
              </a:rPr>
              <a:t>Monitor use of the </a:t>
            </a:r>
            <a:r>
              <a:rPr lang="en-US" sz="2400" dirty="0" smtClean="0">
                <a:latin typeface="Arial" charset="0"/>
              </a:rPr>
              <a:t>protocol</a:t>
            </a:r>
          </a:p>
          <a:p>
            <a:pPr lvl="1"/>
            <a:endParaRPr lang="en-US" sz="2400" dirty="0">
              <a:latin typeface="Arial" charset="0"/>
            </a:endParaRPr>
          </a:p>
          <a:p>
            <a:pPr marL="579438" lvl="1" indent="0" algn="ctr">
              <a:buNone/>
            </a:pPr>
            <a:r>
              <a:rPr lang="en-US" sz="2400" dirty="0"/>
              <a:t>Protocol = Risk assessment and corresponding order set of pharmacological agents and/or mechanical </a:t>
            </a:r>
            <a:r>
              <a:rPr lang="en-US" sz="2400" dirty="0" smtClean="0"/>
              <a:t>prophylaxis</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lstStyle/>
          <a:p>
            <a:r>
              <a:rPr lang="en-US" dirty="0">
                <a:latin typeface="Arial" charset="0"/>
              </a:rPr>
              <a:t>Complex VTE Order Set </a:t>
            </a:r>
          </a:p>
        </p:txBody>
      </p:sp>
      <p:pic>
        <p:nvPicPr>
          <p:cNvPr id="10243" name="Picture 4" descr="Complex VTE Order Set "/>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133600" y="1447800"/>
            <a:ext cx="4648200" cy="5327650"/>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latin typeface="Arial" charset="0"/>
              </a:rPr>
              <a:t>Simple VTE Order Set </a:t>
            </a:r>
          </a:p>
        </p:txBody>
      </p:sp>
      <p:pic>
        <p:nvPicPr>
          <p:cNvPr id="11267" name="Picture 2" descr="Simple VTE Order Set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0" y="1439863"/>
            <a:ext cx="5867400" cy="5265737"/>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621463" cy="876300"/>
          </a:xfrm>
        </p:spPr>
        <p:txBody>
          <a:bodyPr anchor="ctr"/>
          <a:lstStyle/>
          <a:p>
            <a:r>
              <a:rPr lang="en-US" dirty="0">
                <a:latin typeface="Arial" charset="0"/>
              </a:rPr>
              <a:t>Simple Order Set</a:t>
            </a:r>
          </a:p>
        </p:txBody>
      </p:sp>
      <p:pic>
        <p:nvPicPr>
          <p:cNvPr id="12291" name="Picture 3" descr="Simple Order Set"/>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828800" y="1447800"/>
            <a:ext cx="5268913" cy="5257800"/>
          </a:xfr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7969</TotalTime>
  <Pages>1</Pages>
  <Words>1562</Words>
  <Application>Microsoft Macintosh PowerPoint</Application>
  <PresentationFormat>On-screen Show (4:3)</PresentationFormat>
  <Paragraphs>203</Paragraphs>
  <Slides>27</Slides>
  <Notes>16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27</vt:i4>
      </vt:variant>
    </vt:vector>
  </HeadingPairs>
  <TitlesOfParts>
    <vt:vector size="34" baseType="lpstr">
      <vt:lpstr>Times New Roman</vt:lpstr>
      <vt:lpstr>Arial</vt:lpstr>
      <vt:lpstr>Wingdings</vt:lpstr>
      <vt:lpstr>Monotype Sorts</vt:lpstr>
      <vt:lpstr>Default Design</vt:lpstr>
      <vt:lpstr>Microsoft Photo Editor 3.0 Photo</vt:lpstr>
      <vt:lpstr>Adobe Acrobat Document</vt:lpstr>
      <vt:lpstr>Preventing Hospital-Acquired Venous Thromboembolism</vt:lpstr>
      <vt:lpstr>Preventing H-A VTE Toolkit </vt:lpstr>
      <vt:lpstr>VTE Toolkit</vt:lpstr>
      <vt:lpstr>Toolkit Applicability</vt:lpstr>
      <vt:lpstr>VTE Toolkit Contents </vt:lpstr>
      <vt:lpstr>VTE Toolkit  Layer Interventions </vt:lpstr>
      <vt:lpstr>Complex VTE Order Set </vt:lpstr>
      <vt:lpstr>Simple VTE Order Set </vt:lpstr>
      <vt:lpstr>Simple Order Set</vt:lpstr>
      <vt:lpstr>Hierarchy of Reliability </vt:lpstr>
      <vt:lpstr>Situational Awareness and  “Measure-vention”- Getting to 95%</vt:lpstr>
      <vt:lpstr>Making the Right Thing to do…</vt:lpstr>
      <vt:lpstr>VTE Levels of Risk</vt:lpstr>
      <vt:lpstr>ACCP VTE Prophylaxis  Guidelines 8th Edition</vt:lpstr>
      <vt:lpstr>PowerPoint Presentation</vt:lpstr>
      <vt:lpstr>VTE Prophylaxis Effective, Safe, and Cost-Effective</vt:lpstr>
      <vt:lpstr>Barriers to Reducing VTE Risk </vt:lpstr>
      <vt:lpstr>Barriers to Reducing VTE Risk </vt:lpstr>
      <vt:lpstr>VTE Impact Case Study Year 1 Provider</vt:lpstr>
      <vt:lpstr>VTE Impact Case Study Year 2 Provider</vt:lpstr>
      <vt:lpstr>VTE Impact Case Study Year 2 Provider</vt:lpstr>
      <vt:lpstr>Key Points  Expert Recommendations</vt:lpstr>
      <vt:lpstr>Collaborative Efforts</vt:lpstr>
      <vt:lpstr>QIO Learning Network Activity  </vt:lpstr>
      <vt:lpstr>Resources</vt:lpstr>
      <vt:lpstr>Reference </vt:lpstr>
      <vt:lpstr>Contact Information</vt:lpstr>
    </vt:vector>
  </TitlesOfParts>
  <Company>OCKT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 2004</dc:title>
  <dc:subject/>
  <dc:creator>Sandy K. Cummings</dc:creator>
  <cp:keywords/>
  <dc:description>6/24/04</dc:description>
  <cp:lastModifiedBy>Vanessa Graham</cp:lastModifiedBy>
  <cp:revision>383</cp:revision>
  <cp:lastPrinted>2003-01-21T20:19:23Z</cp:lastPrinted>
  <dcterms:created xsi:type="dcterms:W3CDTF">1998-03-10T09:05:00Z</dcterms:created>
  <dcterms:modified xsi:type="dcterms:W3CDTF">2011-10-21T16:28:41Z</dcterms:modified>
  <cp:category/>
</cp:coreProperties>
</file>