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diagrams/colors1.xml" ContentType="application/vnd.openxmlformats-officedocument.drawingml.diagramColors+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theme/themeOverride2.xml" ContentType="application/vnd.openxmlformats-officedocument.themeOverride+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Override PartName="/ppt/diagrams/quickStyle1.xml" ContentType="application/vnd.openxmlformats-officedocument.drawingml.diagramStyle+xml"/>
  <Override PartName="/ppt/slideLayouts/slideLayout2.xml" ContentType="application/vnd.openxmlformats-officedocument.presentationml.slideLayout+xml"/>
  <Override PartName="/ppt/diagrams/layout1.xml" ContentType="application/vnd.openxmlformats-officedocument.drawingml.diagramLayout+xml"/>
  <Override PartName="/ppt/slides/slide2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diagrams/drawing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theme/themeOverride1.xml" ContentType="application/vnd.openxmlformats-officedocument.themeOverrid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sldIdLst>
    <p:sldId id="256" r:id="rId2"/>
    <p:sldId id="272" r:id="rId3"/>
    <p:sldId id="273" r:id="rId4"/>
    <p:sldId id="258" r:id="rId5"/>
    <p:sldId id="274" r:id="rId6"/>
    <p:sldId id="259" r:id="rId7"/>
    <p:sldId id="260" r:id="rId8"/>
    <p:sldId id="261" r:id="rId9"/>
    <p:sldId id="279" r:id="rId10"/>
    <p:sldId id="262" r:id="rId11"/>
    <p:sldId id="263" r:id="rId12"/>
    <p:sldId id="276" r:id="rId13"/>
    <p:sldId id="275" r:id="rId14"/>
    <p:sldId id="264" r:id="rId15"/>
    <p:sldId id="291" r:id="rId16"/>
    <p:sldId id="265" r:id="rId17"/>
    <p:sldId id="290" r:id="rId18"/>
    <p:sldId id="292" r:id="rId19"/>
    <p:sldId id="280" r:id="rId20"/>
    <p:sldId id="281" r:id="rId21"/>
    <p:sldId id="283" r:id="rId22"/>
    <p:sldId id="284" r:id="rId23"/>
    <p:sldId id="285" r:id="rId24"/>
    <p:sldId id="286" r:id="rId25"/>
    <p:sldId id="287" r:id="rId26"/>
    <p:sldId id="289" r:id="rId27"/>
    <p:sldId id="277"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48" d="100"/>
          <a:sy n="148" d="100"/>
        </p:scale>
        <p:origin x="-1312" y="-112"/>
      </p:cViewPr>
      <p:guideLst>
        <p:guide orient="horz" pos="2160"/>
        <p:guide pos="2880"/>
      </p:guideLst>
    </p:cSldViewPr>
  </p:slideViewPr>
  <p:outlineViewPr>
    <p:cViewPr>
      <p:scale>
        <a:sx n="33" d="100"/>
        <a:sy n="33" d="100"/>
      </p:scale>
      <p:origin x="0" y="2408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FC5973-F9EE-4A3C-B849-F0621F9D696C}"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FA0F03E7-1457-4F96-A424-19012A0CF1DD}">
      <dgm:prSet phldrT="[Text]" custT="1"/>
      <dgm:spPr>
        <a:solidFill>
          <a:schemeClr val="accent3"/>
        </a:solidFill>
      </dgm:spPr>
      <dgm:t>
        <a:bodyPr/>
        <a:lstStyle/>
        <a:p>
          <a:r>
            <a:rPr lang="en-US" sz="1700" dirty="0"/>
            <a:t>Appointments and Scheduling</a:t>
          </a:r>
        </a:p>
      </dgm:t>
    </dgm:pt>
    <dgm:pt modelId="{888936E7-1498-4C76-A74F-C32C158A6F4F}" type="parTrans" cxnId="{72A8EE89-09D9-443A-B095-760A1BED0136}">
      <dgm:prSet/>
      <dgm:spPr/>
      <dgm:t>
        <a:bodyPr/>
        <a:lstStyle/>
        <a:p>
          <a:endParaRPr lang="en-US"/>
        </a:p>
      </dgm:t>
    </dgm:pt>
    <dgm:pt modelId="{F615B94D-37E7-4529-B191-EAF603CA4340}" type="sibTrans" cxnId="{72A8EE89-09D9-443A-B095-760A1BED0136}">
      <dgm:prSet/>
      <dgm:spPr/>
      <dgm:t>
        <a:bodyPr/>
        <a:lstStyle/>
        <a:p>
          <a:endParaRPr lang="en-US"/>
        </a:p>
      </dgm:t>
    </dgm:pt>
    <dgm:pt modelId="{3E99E55D-CC8C-4BEC-AB01-C171CBB5E574}">
      <dgm:prSet phldrT="[Text]"/>
      <dgm:spPr>
        <a:solidFill>
          <a:schemeClr val="accent3"/>
        </a:solidFill>
      </dgm:spPr>
      <dgm:t>
        <a:bodyPr/>
        <a:lstStyle/>
        <a:p>
          <a:r>
            <a:rPr lang="en-US" dirty="0"/>
            <a:t>Patient Phone Calls</a:t>
          </a:r>
        </a:p>
      </dgm:t>
    </dgm:pt>
    <dgm:pt modelId="{1D166A3A-0F51-476B-94DD-E90C3AB82066}" type="parTrans" cxnId="{E307CDF8-FB1C-4BB8-963C-2E735D457343}">
      <dgm:prSet/>
      <dgm:spPr/>
      <dgm:t>
        <a:bodyPr/>
        <a:lstStyle/>
        <a:p>
          <a:endParaRPr lang="en-US"/>
        </a:p>
      </dgm:t>
    </dgm:pt>
    <dgm:pt modelId="{4F52FBBA-CE36-42AB-9E9E-CCB7343DBABA}" type="sibTrans" cxnId="{E307CDF8-FB1C-4BB8-963C-2E735D457343}">
      <dgm:prSet/>
      <dgm:spPr/>
      <dgm:t>
        <a:bodyPr/>
        <a:lstStyle/>
        <a:p>
          <a:endParaRPr lang="en-US"/>
        </a:p>
      </dgm:t>
    </dgm:pt>
    <dgm:pt modelId="{BAA1F0B7-66E9-488C-A424-EFD45875741C}">
      <dgm:prSet phldrT="[Text]"/>
      <dgm:spPr>
        <a:solidFill>
          <a:schemeClr val="accent3"/>
        </a:solidFill>
      </dgm:spPr>
      <dgm:t>
        <a:bodyPr/>
        <a:lstStyle/>
        <a:p>
          <a:r>
            <a:rPr lang="en-US"/>
            <a:t>Verifying Insurance</a:t>
          </a:r>
        </a:p>
      </dgm:t>
    </dgm:pt>
    <dgm:pt modelId="{C0DC9CB7-CFC1-4503-8825-5032ACBE6D72}" type="sibTrans" cxnId="{766B1BAC-88A5-44F2-98BE-33F96F394D7C}">
      <dgm:prSet/>
      <dgm:spPr/>
      <dgm:t>
        <a:bodyPr/>
        <a:lstStyle/>
        <a:p>
          <a:endParaRPr lang="en-US"/>
        </a:p>
      </dgm:t>
    </dgm:pt>
    <dgm:pt modelId="{17C7FA05-9656-4D71-96BE-C4852D5C030D}" type="parTrans" cxnId="{766B1BAC-88A5-44F2-98BE-33F96F394D7C}">
      <dgm:prSet/>
      <dgm:spPr/>
      <dgm:t>
        <a:bodyPr/>
        <a:lstStyle/>
        <a:p>
          <a:endParaRPr lang="en-US"/>
        </a:p>
      </dgm:t>
    </dgm:pt>
    <dgm:pt modelId="{F6895C50-17D1-469A-BA0C-1EC27F11E97A}">
      <dgm:prSet phldrT="[Text]"/>
      <dgm:spPr/>
      <dgm:t>
        <a:bodyPr/>
        <a:lstStyle/>
        <a:p>
          <a:r>
            <a:rPr lang="en-US"/>
            <a:t>Practice Layout</a:t>
          </a:r>
        </a:p>
      </dgm:t>
    </dgm:pt>
    <dgm:pt modelId="{B7F526DD-F4C8-41F5-AA12-B38734DF0466}" type="sibTrans" cxnId="{E86E7015-5CB1-4D44-B8E0-4DA13B3754F0}">
      <dgm:prSet/>
      <dgm:spPr/>
      <dgm:t>
        <a:bodyPr/>
        <a:lstStyle/>
        <a:p>
          <a:endParaRPr lang="en-US"/>
        </a:p>
      </dgm:t>
    </dgm:pt>
    <dgm:pt modelId="{CFDACA66-8F42-40F6-8747-B6E991AE9CF9}" type="parTrans" cxnId="{E86E7015-5CB1-4D44-B8E0-4DA13B3754F0}">
      <dgm:prSet/>
      <dgm:spPr/>
      <dgm:t>
        <a:bodyPr/>
        <a:lstStyle/>
        <a:p>
          <a:endParaRPr lang="en-US"/>
        </a:p>
      </dgm:t>
    </dgm:pt>
    <dgm:pt modelId="{63E93658-B42B-402D-A26A-2A6ECF8F4369}">
      <dgm:prSet phldrT="[Text]" custT="1"/>
      <dgm:spPr/>
      <dgm:t>
        <a:bodyPr/>
        <a:lstStyle/>
        <a:p>
          <a:r>
            <a:rPr lang="en-US" sz="1700" dirty="0"/>
            <a:t>Hierarchy and Appropriate Staffing</a:t>
          </a:r>
        </a:p>
      </dgm:t>
    </dgm:pt>
    <dgm:pt modelId="{02A07803-3797-454C-AB4F-9A06E2989DFC}" type="parTrans" cxnId="{8E3EA7B5-7DCA-49D5-BF23-DCB035BAE45E}">
      <dgm:prSet/>
      <dgm:spPr/>
      <dgm:t>
        <a:bodyPr/>
        <a:lstStyle/>
        <a:p>
          <a:endParaRPr lang="en-US"/>
        </a:p>
      </dgm:t>
    </dgm:pt>
    <dgm:pt modelId="{3CE61632-D2AA-4B10-8DCD-0498DA581405}" type="sibTrans" cxnId="{8E3EA7B5-7DCA-49D5-BF23-DCB035BAE45E}">
      <dgm:prSet/>
      <dgm:spPr/>
      <dgm:t>
        <a:bodyPr/>
        <a:lstStyle/>
        <a:p>
          <a:endParaRPr lang="en-US"/>
        </a:p>
      </dgm:t>
    </dgm:pt>
    <dgm:pt modelId="{BCB2040C-97FC-4B1F-8FDB-32C19ECEFC8C}">
      <dgm:prSet phldrT="[Text]"/>
      <dgm:spPr/>
      <dgm:t>
        <a:bodyPr/>
        <a:lstStyle/>
        <a:p>
          <a:r>
            <a:rPr lang="en-US" dirty="0"/>
            <a:t>Communication</a:t>
          </a:r>
        </a:p>
      </dgm:t>
    </dgm:pt>
    <dgm:pt modelId="{A93B00BB-B2F2-4368-9FF2-F04694001CF8}" type="parTrans" cxnId="{4A1C655F-6C19-4997-B3A3-3636F97C8FB1}">
      <dgm:prSet/>
      <dgm:spPr/>
      <dgm:t>
        <a:bodyPr/>
        <a:lstStyle/>
        <a:p>
          <a:endParaRPr lang="en-US"/>
        </a:p>
      </dgm:t>
    </dgm:pt>
    <dgm:pt modelId="{533E59FD-D5DD-42D0-BAD7-78C3C9AB6F3D}" type="sibTrans" cxnId="{4A1C655F-6C19-4997-B3A3-3636F97C8FB1}">
      <dgm:prSet/>
      <dgm:spPr/>
      <dgm:t>
        <a:bodyPr/>
        <a:lstStyle/>
        <a:p>
          <a:endParaRPr lang="en-US"/>
        </a:p>
      </dgm:t>
    </dgm:pt>
    <dgm:pt modelId="{FCFF3C6E-FE63-46FF-BEE1-4A6897880AA7}">
      <dgm:prSet phldrT="[Text]"/>
      <dgm:spPr>
        <a:solidFill>
          <a:schemeClr val="accent2"/>
        </a:solidFill>
      </dgm:spPr>
      <dgm:t>
        <a:bodyPr/>
        <a:lstStyle/>
        <a:p>
          <a:r>
            <a:rPr lang="en-US" dirty="0"/>
            <a:t>Medication Refills</a:t>
          </a:r>
        </a:p>
      </dgm:t>
    </dgm:pt>
    <dgm:pt modelId="{8E569937-0EF5-41C0-9C27-C6971A0C78DD}" type="parTrans" cxnId="{509FA923-55F2-4446-870B-2596624934A8}">
      <dgm:prSet/>
      <dgm:spPr/>
      <dgm:t>
        <a:bodyPr/>
        <a:lstStyle/>
        <a:p>
          <a:endParaRPr lang="en-US"/>
        </a:p>
      </dgm:t>
    </dgm:pt>
    <dgm:pt modelId="{D07EB9BE-DE91-4AB0-95A8-247BE44EB5A3}" type="sibTrans" cxnId="{509FA923-55F2-4446-870B-2596624934A8}">
      <dgm:prSet/>
      <dgm:spPr/>
      <dgm:t>
        <a:bodyPr/>
        <a:lstStyle/>
        <a:p>
          <a:endParaRPr lang="en-US"/>
        </a:p>
      </dgm:t>
    </dgm:pt>
    <dgm:pt modelId="{97EAECC4-F915-4A89-B074-1740AE99F808}">
      <dgm:prSet phldrT="[Text]" custT="1"/>
      <dgm:spPr>
        <a:solidFill>
          <a:schemeClr val="accent2"/>
        </a:solidFill>
      </dgm:spPr>
      <dgm:t>
        <a:bodyPr/>
        <a:lstStyle/>
        <a:p>
          <a:r>
            <a:rPr lang="en-US" sz="1700" dirty="0"/>
            <a:t>Third Party Payers</a:t>
          </a:r>
        </a:p>
      </dgm:t>
    </dgm:pt>
    <dgm:pt modelId="{97EE6757-B0C7-45A2-9C7D-D6E4943840E3}" type="parTrans" cxnId="{899555E8-C0A8-46D7-9270-BF20CC14396F}">
      <dgm:prSet/>
      <dgm:spPr/>
      <dgm:t>
        <a:bodyPr/>
        <a:lstStyle/>
        <a:p>
          <a:endParaRPr lang="en-US"/>
        </a:p>
      </dgm:t>
    </dgm:pt>
    <dgm:pt modelId="{0E786302-EEE2-4225-9C05-7CEF3638C43F}" type="sibTrans" cxnId="{899555E8-C0A8-46D7-9270-BF20CC14396F}">
      <dgm:prSet/>
      <dgm:spPr/>
      <dgm:t>
        <a:bodyPr/>
        <a:lstStyle/>
        <a:p>
          <a:endParaRPr lang="en-US"/>
        </a:p>
      </dgm:t>
    </dgm:pt>
    <dgm:pt modelId="{D98C7817-29F5-4758-AB33-6AD680A0B623}">
      <dgm:prSet phldrT="[Text]" custT="1"/>
      <dgm:spPr>
        <a:solidFill>
          <a:schemeClr val="accent2"/>
        </a:solidFill>
      </dgm:spPr>
      <dgm:t>
        <a:bodyPr/>
        <a:lstStyle/>
        <a:p>
          <a:r>
            <a:rPr lang="en-US" sz="1700" dirty="0"/>
            <a:t>Managing Test </a:t>
          </a:r>
          <a:r>
            <a:rPr lang="en-US" sz="1700" dirty="0" smtClean="0"/>
            <a:t>Results</a:t>
          </a:r>
          <a:endParaRPr lang="en-US" sz="1700" dirty="0"/>
        </a:p>
      </dgm:t>
    </dgm:pt>
    <dgm:pt modelId="{F60736A4-752D-416D-A4DE-412AE076F77F}" type="parTrans" cxnId="{C1ADBD8A-5F65-4ED9-96F0-78E885CA03C6}">
      <dgm:prSet/>
      <dgm:spPr/>
      <dgm:t>
        <a:bodyPr/>
        <a:lstStyle/>
        <a:p>
          <a:endParaRPr lang="en-US"/>
        </a:p>
      </dgm:t>
    </dgm:pt>
    <dgm:pt modelId="{DE117E05-4854-4980-AA6E-69E3D3CA1D57}" type="sibTrans" cxnId="{C1ADBD8A-5F65-4ED9-96F0-78E885CA03C6}">
      <dgm:prSet/>
      <dgm:spPr/>
      <dgm:t>
        <a:bodyPr/>
        <a:lstStyle/>
        <a:p>
          <a:endParaRPr lang="en-US"/>
        </a:p>
      </dgm:t>
    </dgm:pt>
    <dgm:pt modelId="{28CC0468-2F28-42CF-B6C0-45A4B582F291}" type="pres">
      <dgm:prSet presAssocID="{1BFC5973-F9EE-4A3C-B849-F0621F9D696C}" presName="Name0" presStyleCnt="0">
        <dgm:presLayoutVars>
          <dgm:dir/>
          <dgm:resizeHandles val="exact"/>
        </dgm:presLayoutVars>
      </dgm:prSet>
      <dgm:spPr/>
      <dgm:t>
        <a:bodyPr/>
        <a:lstStyle/>
        <a:p>
          <a:endParaRPr lang="en-US"/>
        </a:p>
      </dgm:t>
    </dgm:pt>
    <dgm:pt modelId="{DA76DEF5-631E-458D-8239-BE968C5255DC}" type="pres">
      <dgm:prSet presAssocID="{1BFC5973-F9EE-4A3C-B849-F0621F9D696C}" presName="cycle" presStyleCnt="0"/>
      <dgm:spPr/>
    </dgm:pt>
    <dgm:pt modelId="{95FEC389-8548-4A06-9E04-499931462C1A}" type="pres">
      <dgm:prSet presAssocID="{FA0F03E7-1457-4F96-A424-19012A0CF1DD}" presName="nodeFirstNode" presStyleLbl="node1" presStyleIdx="0" presStyleCnt="9">
        <dgm:presLayoutVars>
          <dgm:bulletEnabled val="1"/>
        </dgm:presLayoutVars>
      </dgm:prSet>
      <dgm:spPr/>
      <dgm:t>
        <a:bodyPr/>
        <a:lstStyle/>
        <a:p>
          <a:endParaRPr lang="en-US"/>
        </a:p>
      </dgm:t>
    </dgm:pt>
    <dgm:pt modelId="{5BE670D1-10A3-4D57-8B45-07F06EC88298}" type="pres">
      <dgm:prSet presAssocID="{F615B94D-37E7-4529-B191-EAF603CA4340}" presName="sibTransFirstNode" presStyleLbl="bgShp" presStyleIdx="0" presStyleCnt="1"/>
      <dgm:spPr/>
      <dgm:t>
        <a:bodyPr/>
        <a:lstStyle/>
        <a:p>
          <a:endParaRPr lang="en-US"/>
        </a:p>
      </dgm:t>
    </dgm:pt>
    <dgm:pt modelId="{84E988E5-904D-482B-89A2-927E363F0BAA}" type="pres">
      <dgm:prSet presAssocID="{3E99E55D-CC8C-4BEC-AB01-C171CBB5E574}" presName="nodeFollowingNodes" presStyleLbl="node1" presStyleIdx="1" presStyleCnt="9">
        <dgm:presLayoutVars>
          <dgm:bulletEnabled val="1"/>
        </dgm:presLayoutVars>
      </dgm:prSet>
      <dgm:spPr/>
      <dgm:t>
        <a:bodyPr/>
        <a:lstStyle/>
        <a:p>
          <a:endParaRPr lang="en-US"/>
        </a:p>
      </dgm:t>
    </dgm:pt>
    <dgm:pt modelId="{76546311-2920-49C1-B4DA-793651EBC01E}" type="pres">
      <dgm:prSet presAssocID="{BAA1F0B7-66E9-488C-A424-EFD45875741C}" presName="nodeFollowingNodes" presStyleLbl="node1" presStyleIdx="2" presStyleCnt="9">
        <dgm:presLayoutVars>
          <dgm:bulletEnabled val="1"/>
        </dgm:presLayoutVars>
      </dgm:prSet>
      <dgm:spPr/>
      <dgm:t>
        <a:bodyPr/>
        <a:lstStyle/>
        <a:p>
          <a:endParaRPr lang="en-US"/>
        </a:p>
      </dgm:t>
    </dgm:pt>
    <dgm:pt modelId="{B9F67173-DADE-4716-B56C-B4CC7B443FB1}" type="pres">
      <dgm:prSet presAssocID="{F6895C50-17D1-469A-BA0C-1EC27F11E97A}" presName="nodeFollowingNodes" presStyleLbl="node1" presStyleIdx="3" presStyleCnt="9">
        <dgm:presLayoutVars>
          <dgm:bulletEnabled val="1"/>
        </dgm:presLayoutVars>
      </dgm:prSet>
      <dgm:spPr/>
      <dgm:t>
        <a:bodyPr/>
        <a:lstStyle/>
        <a:p>
          <a:endParaRPr lang="en-US"/>
        </a:p>
      </dgm:t>
    </dgm:pt>
    <dgm:pt modelId="{C03ABB36-01A1-4C92-A61C-19530C2EC860}" type="pres">
      <dgm:prSet presAssocID="{63E93658-B42B-402D-A26A-2A6ECF8F4369}" presName="nodeFollowingNodes" presStyleLbl="node1" presStyleIdx="4" presStyleCnt="9">
        <dgm:presLayoutVars>
          <dgm:bulletEnabled val="1"/>
        </dgm:presLayoutVars>
      </dgm:prSet>
      <dgm:spPr/>
      <dgm:t>
        <a:bodyPr/>
        <a:lstStyle/>
        <a:p>
          <a:endParaRPr lang="en-US"/>
        </a:p>
      </dgm:t>
    </dgm:pt>
    <dgm:pt modelId="{F7FAEFDA-0B14-4318-8C77-251560C7252A}" type="pres">
      <dgm:prSet presAssocID="{BCB2040C-97FC-4B1F-8FDB-32C19ECEFC8C}" presName="nodeFollowingNodes" presStyleLbl="node1" presStyleIdx="5" presStyleCnt="9">
        <dgm:presLayoutVars>
          <dgm:bulletEnabled val="1"/>
        </dgm:presLayoutVars>
      </dgm:prSet>
      <dgm:spPr/>
      <dgm:t>
        <a:bodyPr/>
        <a:lstStyle/>
        <a:p>
          <a:endParaRPr lang="en-US"/>
        </a:p>
      </dgm:t>
    </dgm:pt>
    <dgm:pt modelId="{14428169-7B11-4450-BA9E-95BA13180504}" type="pres">
      <dgm:prSet presAssocID="{FCFF3C6E-FE63-46FF-BEE1-4A6897880AA7}" presName="nodeFollowingNodes" presStyleLbl="node1" presStyleIdx="6" presStyleCnt="9">
        <dgm:presLayoutVars>
          <dgm:bulletEnabled val="1"/>
        </dgm:presLayoutVars>
      </dgm:prSet>
      <dgm:spPr/>
      <dgm:t>
        <a:bodyPr/>
        <a:lstStyle/>
        <a:p>
          <a:endParaRPr lang="en-US"/>
        </a:p>
      </dgm:t>
    </dgm:pt>
    <dgm:pt modelId="{42D5FF10-DD6B-408C-B703-9E7321D95762}" type="pres">
      <dgm:prSet presAssocID="{97EAECC4-F915-4A89-B074-1740AE99F808}" presName="nodeFollowingNodes" presStyleLbl="node1" presStyleIdx="7" presStyleCnt="9" custRadScaleRad="100015" custRadScaleInc="1301">
        <dgm:presLayoutVars>
          <dgm:bulletEnabled val="1"/>
        </dgm:presLayoutVars>
      </dgm:prSet>
      <dgm:spPr/>
      <dgm:t>
        <a:bodyPr/>
        <a:lstStyle/>
        <a:p>
          <a:endParaRPr lang="en-US"/>
        </a:p>
      </dgm:t>
    </dgm:pt>
    <dgm:pt modelId="{1983EC48-8064-40B5-AAF8-631CCDD42539}" type="pres">
      <dgm:prSet presAssocID="{D98C7817-29F5-4758-AB33-6AD680A0B623}" presName="nodeFollowingNodes" presStyleLbl="node1" presStyleIdx="8" presStyleCnt="9" custRadScaleRad="99448" custRadScaleInc="-2123">
        <dgm:presLayoutVars>
          <dgm:bulletEnabled val="1"/>
        </dgm:presLayoutVars>
      </dgm:prSet>
      <dgm:spPr/>
      <dgm:t>
        <a:bodyPr/>
        <a:lstStyle/>
        <a:p>
          <a:endParaRPr lang="en-US"/>
        </a:p>
      </dgm:t>
    </dgm:pt>
  </dgm:ptLst>
  <dgm:cxnLst>
    <dgm:cxn modelId="{247E2EB6-923D-814E-A6FE-E1F085B6D65A}" type="presOf" srcId="{3E99E55D-CC8C-4BEC-AB01-C171CBB5E574}" destId="{84E988E5-904D-482B-89A2-927E363F0BAA}" srcOrd="0" destOrd="0" presId="urn:microsoft.com/office/officeart/2005/8/layout/cycle3"/>
    <dgm:cxn modelId="{6B871DCD-6EC1-3D4A-98E6-19B1B9E55F19}" type="presOf" srcId="{BAA1F0B7-66E9-488C-A424-EFD45875741C}" destId="{76546311-2920-49C1-B4DA-793651EBC01E}" srcOrd="0" destOrd="0" presId="urn:microsoft.com/office/officeart/2005/8/layout/cycle3"/>
    <dgm:cxn modelId="{509FA923-55F2-4446-870B-2596624934A8}" srcId="{1BFC5973-F9EE-4A3C-B849-F0621F9D696C}" destId="{FCFF3C6E-FE63-46FF-BEE1-4A6897880AA7}" srcOrd="6" destOrd="0" parTransId="{8E569937-0EF5-41C0-9C27-C6971A0C78DD}" sibTransId="{D07EB9BE-DE91-4AB0-95A8-247BE44EB5A3}"/>
    <dgm:cxn modelId="{4A1C655F-6C19-4997-B3A3-3636F97C8FB1}" srcId="{1BFC5973-F9EE-4A3C-B849-F0621F9D696C}" destId="{BCB2040C-97FC-4B1F-8FDB-32C19ECEFC8C}" srcOrd="5" destOrd="0" parTransId="{A93B00BB-B2F2-4368-9FF2-F04694001CF8}" sibTransId="{533E59FD-D5DD-42D0-BAD7-78C3C9AB6F3D}"/>
    <dgm:cxn modelId="{9577ED79-9444-F64F-9FD6-BF250A2EDFF3}" type="presOf" srcId="{FCFF3C6E-FE63-46FF-BEE1-4A6897880AA7}" destId="{14428169-7B11-4450-BA9E-95BA13180504}" srcOrd="0" destOrd="0" presId="urn:microsoft.com/office/officeart/2005/8/layout/cycle3"/>
    <dgm:cxn modelId="{899555E8-C0A8-46D7-9270-BF20CC14396F}" srcId="{1BFC5973-F9EE-4A3C-B849-F0621F9D696C}" destId="{97EAECC4-F915-4A89-B074-1740AE99F808}" srcOrd="7" destOrd="0" parTransId="{97EE6757-B0C7-45A2-9C7D-D6E4943840E3}" sibTransId="{0E786302-EEE2-4225-9C05-7CEF3638C43F}"/>
    <dgm:cxn modelId="{7082E23E-3234-EF40-9D76-37978C7E352B}" type="presOf" srcId="{D98C7817-29F5-4758-AB33-6AD680A0B623}" destId="{1983EC48-8064-40B5-AAF8-631CCDD42539}" srcOrd="0" destOrd="0" presId="urn:microsoft.com/office/officeart/2005/8/layout/cycle3"/>
    <dgm:cxn modelId="{7F2D5D3C-0432-9E4F-B0F1-4416F3B08128}" type="presOf" srcId="{BCB2040C-97FC-4B1F-8FDB-32C19ECEFC8C}" destId="{F7FAEFDA-0B14-4318-8C77-251560C7252A}" srcOrd="0" destOrd="0" presId="urn:microsoft.com/office/officeart/2005/8/layout/cycle3"/>
    <dgm:cxn modelId="{72A8EE89-09D9-443A-B095-760A1BED0136}" srcId="{1BFC5973-F9EE-4A3C-B849-F0621F9D696C}" destId="{FA0F03E7-1457-4F96-A424-19012A0CF1DD}" srcOrd="0" destOrd="0" parTransId="{888936E7-1498-4C76-A74F-C32C158A6F4F}" sibTransId="{F615B94D-37E7-4529-B191-EAF603CA4340}"/>
    <dgm:cxn modelId="{E86E7015-5CB1-4D44-B8E0-4DA13B3754F0}" srcId="{1BFC5973-F9EE-4A3C-B849-F0621F9D696C}" destId="{F6895C50-17D1-469A-BA0C-1EC27F11E97A}" srcOrd="3" destOrd="0" parTransId="{CFDACA66-8F42-40F6-8747-B6E991AE9CF9}" sibTransId="{B7F526DD-F4C8-41F5-AA12-B38734DF0466}"/>
    <dgm:cxn modelId="{87EA7CA5-1651-0741-B7FC-8D0832217ACC}" type="presOf" srcId="{F6895C50-17D1-469A-BA0C-1EC27F11E97A}" destId="{B9F67173-DADE-4716-B56C-B4CC7B443FB1}" srcOrd="0" destOrd="0" presId="urn:microsoft.com/office/officeart/2005/8/layout/cycle3"/>
    <dgm:cxn modelId="{D6B1FE16-302C-6440-99DC-4AF1553261E7}" type="presOf" srcId="{FA0F03E7-1457-4F96-A424-19012A0CF1DD}" destId="{95FEC389-8548-4A06-9E04-499931462C1A}" srcOrd="0" destOrd="0" presId="urn:microsoft.com/office/officeart/2005/8/layout/cycle3"/>
    <dgm:cxn modelId="{5D896305-0093-3943-842E-6D52B8444D14}" type="presOf" srcId="{1BFC5973-F9EE-4A3C-B849-F0621F9D696C}" destId="{28CC0468-2F28-42CF-B6C0-45A4B582F291}" srcOrd="0" destOrd="0" presId="urn:microsoft.com/office/officeart/2005/8/layout/cycle3"/>
    <dgm:cxn modelId="{E307CDF8-FB1C-4BB8-963C-2E735D457343}" srcId="{1BFC5973-F9EE-4A3C-B849-F0621F9D696C}" destId="{3E99E55D-CC8C-4BEC-AB01-C171CBB5E574}" srcOrd="1" destOrd="0" parTransId="{1D166A3A-0F51-476B-94DD-E90C3AB82066}" sibTransId="{4F52FBBA-CE36-42AB-9E9E-CCB7343DBABA}"/>
    <dgm:cxn modelId="{C1ADBD8A-5F65-4ED9-96F0-78E885CA03C6}" srcId="{1BFC5973-F9EE-4A3C-B849-F0621F9D696C}" destId="{D98C7817-29F5-4758-AB33-6AD680A0B623}" srcOrd="8" destOrd="0" parTransId="{F60736A4-752D-416D-A4DE-412AE076F77F}" sibTransId="{DE117E05-4854-4980-AA6E-69E3D3CA1D57}"/>
    <dgm:cxn modelId="{8E3EA7B5-7DCA-49D5-BF23-DCB035BAE45E}" srcId="{1BFC5973-F9EE-4A3C-B849-F0621F9D696C}" destId="{63E93658-B42B-402D-A26A-2A6ECF8F4369}" srcOrd="4" destOrd="0" parTransId="{02A07803-3797-454C-AB4F-9A06E2989DFC}" sibTransId="{3CE61632-D2AA-4B10-8DCD-0498DA581405}"/>
    <dgm:cxn modelId="{766B1BAC-88A5-44F2-98BE-33F96F394D7C}" srcId="{1BFC5973-F9EE-4A3C-B849-F0621F9D696C}" destId="{BAA1F0B7-66E9-488C-A424-EFD45875741C}" srcOrd="2" destOrd="0" parTransId="{17C7FA05-9656-4D71-96BE-C4852D5C030D}" sibTransId="{C0DC9CB7-CFC1-4503-8825-5032ACBE6D72}"/>
    <dgm:cxn modelId="{3CDBD680-81D5-9F40-9519-8132A46F3E1B}" type="presOf" srcId="{97EAECC4-F915-4A89-B074-1740AE99F808}" destId="{42D5FF10-DD6B-408C-B703-9E7321D95762}" srcOrd="0" destOrd="0" presId="urn:microsoft.com/office/officeart/2005/8/layout/cycle3"/>
    <dgm:cxn modelId="{D4490FE1-3645-DE48-B987-3ED3C3E63C4D}" type="presOf" srcId="{F615B94D-37E7-4529-B191-EAF603CA4340}" destId="{5BE670D1-10A3-4D57-8B45-07F06EC88298}" srcOrd="0" destOrd="0" presId="urn:microsoft.com/office/officeart/2005/8/layout/cycle3"/>
    <dgm:cxn modelId="{C7C693E3-4534-B94A-9AF8-8349595DD938}" type="presOf" srcId="{63E93658-B42B-402D-A26A-2A6ECF8F4369}" destId="{C03ABB36-01A1-4C92-A61C-19530C2EC860}" srcOrd="0" destOrd="0" presId="urn:microsoft.com/office/officeart/2005/8/layout/cycle3"/>
    <dgm:cxn modelId="{EAC7BEEF-DCDE-184D-91E5-6059DBB66522}" type="presParOf" srcId="{28CC0468-2F28-42CF-B6C0-45A4B582F291}" destId="{DA76DEF5-631E-458D-8239-BE968C5255DC}" srcOrd="0" destOrd="0" presId="urn:microsoft.com/office/officeart/2005/8/layout/cycle3"/>
    <dgm:cxn modelId="{1FB4243C-CCEC-1848-AD1B-1C3C5B82A977}" type="presParOf" srcId="{DA76DEF5-631E-458D-8239-BE968C5255DC}" destId="{95FEC389-8548-4A06-9E04-499931462C1A}" srcOrd="0" destOrd="0" presId="urn:microsoft.com/office/officeart/2005/8/layout/cycle3"/>
    <dgm:cxn modelId="{0BCE2BBC-DF45-A14E-917C-D8F22EF95086}" type="presParOf" srcId="{DA76DEF5-631E-458D-8239-BE968C5255DC}" destId="{5BE670D1-10A3-4D57-8B45-07F06EC88298}" srcOrd="1" destOrd="0" presId="urn:microsoft.com/office/officeart/2005/8/layout/cycle3"/>
    <dgm:cxn modelId="{E2B169F8-A593-4646-86AB-005E0302F556}" type="presParOf" srcId="{DA76DEF5-631E-458D-8239-BE968C5255DC}" destId="{84E988E5-904D-482B-89A2-927E363F0BAA}" srcOrd="2" destOrd="0" presId="urn:microsoft.com/office/officeart/2005/8/layout/cycle3"/>
    <dgm:cxn modelId="{45D33254-D637-C844-9A67-45B47DB4AFCF}" type="presParOf" srcId="{DA76DEF5-631E-458D-8239-BE968C5255DC}" destId="{76546311-2920-49C1-B4DA-793651EBC01E}" srcOrd="3" destOrd="0" presId="urn:microsoft.com/office/officeart/2005/8/layout/cycle3"/>
    <dgm:cxn modelId="{3AB168C3-C65A-B949-BA5B-2FBF595AC51A}" type="presParOf" srcId="{DA76DEF5-631E-458D-8239-BE968C5255DC}" destId="{B9F67173-DADE-4716-B56C-B4CC7B443FB1}" srcOrd="4" destOrd="0" presId="urn:microsoft.com/office/officeart/2005/8/layout/cycle3"/>
    <dgm:cxn modelId="{D33765E1-E4A3-2C4D-AABF-8296EC6A2118}" type="presParOf" srcId="{DA76DEF5-631E-458D-8239-BE968C5255DC}" destId="{C03ABB36-01A1-4C92-A61C-19530C2EC860}" srcOrd="5" destOrd="0" presId="urn:microsoft.com/office/officeart/2005/8/layout/cycle3"/>
    <dgm:cxn modelId="{C990B93F-EA58-AD4F-9B3F-33424D8545EB}" type="presParOf" srcId="{DA76DEF5-631E-458D-8239-BE968C5255DC}" destId="{F7FAEFDA-0B14-4318-8C77-251560C7252A}" srcOrd="6" destOrd="0" presId="urn:microsoft.com/office/officeart/2005/8/layout/cycle3"/>
    <dgm:cxn modelId="{17E14C3E-DE37-6042-AC88-9EF03ED4E66E}" type="presParOf" srcId="{DA76DEF5-631E-458D-8239-BE968C5255DC}" destId="{14428169-7B11-4450-BA9E-95BA13180504}" srcOrd="7" destOrd="0" presId="urn:microsoft.com/office/officeart/2005/8/layout/cycle3"/>
    <dgm:cxn modelId="{F9F0FFB0-5291-5645-9A04-BCF97C876487}" type="presParOf" srcId="{DA76DEF5-631E-458D-8239-BE968C5255DC}" destId="{42D5FF10-DD6B-408C-B703-9E7321D95762}" srcOrd="8" destOrd="0" presId="urn:microsoft.com/office/officeart/2005/8/layout/cycle3"/>
    <dgm:cxn modelId="{41196D7C-4430-1547-9313-A5B8AFF51682}" type="presParOf" srcId="{DA76DEF5-631E-458D-8239-BE968C5255DC}" destId="{1983EC48-8064-40B5-AAF8-631CCDD42539}" srcOrd="9" destOrd="0" presId="urn:microsoft.com/office/officeart/2005/8/layout/cycle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BE670D1-10A3-4D57-8B45-07F06EC88298}">
      <dsp:nvSpPr>
        <dsp:cNvPr id="0" name=""/>
        <dsp:cNvSpPr/>
      </dsp:nvSpPr>
      <dsp:spPr>
        <a:xfrm>
          <a:off x="1490278" y="-74218"/>
          <a:ext cx="7154043" cy="7154043"/>
        </a:xfrm>
        <a:prstGeom prst="circularArrow">
          <a:avLst>
            <a:gd name="adj1" fmla="val 5544"/>
            <a:gd name="adj2" fmla="val 330680"/>
            <a:gd name="adj3" fmla="val 14742399"/>
            <a:gd name="adj4" fmla="val 16821574"/>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FEC389-8548-4A06-9E04-499931462C1A}">
      <dsp:nvSpPr>
        <dsp:cNvPr id="0" name=""/>
        <dsp:cNvSpPr/>
      </dsp:nvSpPr>
      <dsp:spPr>
        <a:xfrm>
          <a:off x="4134501" y="3827"/>
          <a:ext cx="1865597" cy="932798"/>
        </a:xfrm>
        <a:prstGeom prst="roundRect">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Appointments and Scheduling</a:t>
          </a:r>
        </a:p>
      </dsp:txBody>
      <dsp:txXfrm>
        <a:off x="4134501" y="3827"/>
        <a:ext cx="1865597" cy="932798"/>
      </dsp:txXfrm>
    </dsp:sp>
    <dsp:sp modelId="{84E988E5-904D-482B-89A2-927E363F0BAA}">
      <dsp:nvSpPr>
        <dsp:cNvPr id="0" name=""/>
        <dsp:cNvSpPr/>
      </dsp:nvSpPr>
      <dsp:spPr>
        <a:xfrm>
          <a:off x="6095495" y="717570"/>
          <a:ext cx="1865597" cy="932798"/>
        </a:xfrm>
        <a:prstGeom prst="roundRect">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a:t>Patient Phone Calls</a:t>
          </a:r>
        </a:p>
      </dsp:txBody>
      <dsp:txXfrm>
        <a:off x="6095495" y="717570"/>
        <a:ext cx="1865597" cy="932798"/>
      </dsp:txXfrm>
    </dsp:sp>
    <dsp:sp modelId="{76546311-2920-49C1-B4DA-793651EBC01E}">
      <dsp:nvSpPr>
        <dsp:cNvPr id="0" name=""/>
        <dsp:cNvSpPr/>
      </dsp:nvSpPr>
      <dsp:spPr>
        <a:xfrm>
          <a:off x="7138918" y="2524832"/>
          <a:ext cx="1865597" cy="932798"/>
        </a:xfrm>
        <a:prstGeom prst="roundRect">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a:t>Verifying Insurance</a:t>
          </a:r>
        </a:p>
      </dsp:txBody>
      <dsp:txXfrm>
        <a:off x="7138918" y="2524832"/>
        <a:ext cx="1865597" cy="932798"/>
      </dsp:txXfrm>
    </dsp:sp>
    <dsp:sp modelId="{B9F67173-DADE-4716-B56C-B4CC7B443FB1}">
      <dsp:nvSpPr>
        <dsp:cNvPr id="0" name=""/>
        <dsp:cNvSpPr/>
      </dsp:nvSpPr>
      <dsp:spPr>
        <a:xfrm>
          <a:off x="6776541" y="4579974"/>
          <a:ext cx="1865597" cy="932798"/>
        </a:xfrm>
        <a:prstGeom prst="round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a:t>Practice Layout</a:t>
          </a:r>
        </a:p>
      </dsp:txBody>
      <dsp:txXfrm>
        <a:off x="6776541" y="4579974"/>
        <a:ext cx="1865597" cy="932798"/>
      </dsp:txXfrm>
    </dsp:sp>
    <dsp:sp modelId="{C03ABB36-01A1-4C92-A61C-19530C2EC860}">
      <dsp:nvSpPr>
        <dsp:cNvPr id="0" name=""/>
        <dsp:cNvSpPr/>
      </dsp:nvSpPr>
      <dsp:spPr>
        <a:xfrm>
          <a:off x="5177924" y="5921373"/>
          <a:ext cx="1865597" cy="932798"/>
        </a:xfrm>
        <a:prstGeom prst="round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Hierarchy and Appropriate Staffing</a:t>
          </a:r>
        </a:p>
      </dsp:txBody>
      <dsp:txXfrm>
        <a:off x="5177924" y="5921373"/>
        <a:ext cx="1865597" cy="932798"/>
      </dsp:txXfrm>
    </dsp:sp>
    <dsp:sp modelId="{F7FAEFDA-0B14-4318-8C77-251560C7252A}">
      <dsp:nvSpPr>
        <dsp:cNvPr id="0" name=""/>
        <dsp:cNvSpPr/>
      </dsp:nvSpPr>
      <dsp:spPr>
        <a:xfrm>
          <a:off x="3091078" y="5921373"/>
          <a:ext cx="1865597" cy="932798"/>
        </a:xfrm>
        <a:prstGeom prst="roundRect">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a:t>Communication</a:t>
          </a:r>
        </a:p>
      </dsp:txBody>
      <dsp:txXfrm>
        <a:off x="3091078" y="5921373"/>
        <a:ext cx="1865597" cy="932798"/>
      </dsp:txXfrm>
    </dsp:sp>
    <dsp:sp modelId="{14428169-7B11-4450-BA9E-95BA13180504}">
      <dsp:nvSpPr>
        <dsp:cNvPr id="0" name=""/>
        <dsp:cNvSpPr/>
      </dsp:nvSpPr>
      <dsp:spPr>
        <a:xfrm>
          <a:off x="1492461" y="4579974"/>
          <a:ext cx="1865597" cy="932798"/>
        </a:xfrm>
        <a:prstGeom prst="roundRect">
          <a:avLst/>
        </a:prstGeom>
        <a:solidFill>
          <a:schemeClr val="accent2"/>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a:t>Medication Refills</a:t>
          </a:r>
        </a:p>
      </dsp:txBody>
      <dsp:txXfrm>
        <a:off x="1492461" y="4579974"/>
        <a:ext cx="1865597" cy="932798"/>
      </dsp:txXfrm>
    </dsp:sp>
    <dsp:sp modelId="{42D5FF10-DD6B-408C-B703-9E7321D95762}">
      <dsp:nvSpPr>
        <dsp:cNvPr id="0" name=""/>
        <dsp:cNvSpPr/>
      </dsp:nvSpPr>
      <dsp:spPr>
        <a:xfrm>
          <a:off x="1134064" y="2500208"/>
          <a:ext cx="1865597" cy="932798"/>
        </a:xfrm>
        <a:prstGeom prst="roundRect">
          <a:avLst/>
        </a:prstGeom>
        <a:solidFill>
          <a:schemeClr val="accent2"/>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Third Party Payers</a:t>
          </a:r>
        </a:p>
      </dsp:txBody>
      <dsp:txXfrm>
        <a:off x="1134064" y="2500208"/>
        <a:ext cx="1865597" cy="932798"/>
      </dsp:txXfrm>
    </dsp:sp>
    <dsp:sp modelId="{1983EC48-8064-40B5-AAF8-631CCDD42539}">
      <dsp:nvSpPr>
        <dsp:cNvPr id="0" name=""/>
        <dsp:cNvSpPr/>
      </dsp:nvSpPr>
      <dsp:spPr>
        <a:xfrm>
          <a:off x="2153504" y="756690"/>
          <a:ext cx="1865597" cy="932798"/>
        </a:xfrm>
        <a:prstGeom prst="roundRect">
          <a:avLst/>
        </a:prstGeom>
        <a:solidFill>
          <a:schemeClr val="accent2"/>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Managing Test </a:t>
          </a:r>
          <a:r>
            <a:rPr lang="en-US" sz="1700" kern="1200" dirty="0" smtClean="0"/>
            <a:t>Results</a:t>
          </a:r>
          <a:endParaRPr lang="en-US" sz="1700" kern="1200" dirty="0"/>
        </a:p>
      </dsp:txBody>
      <dsp:txXfrm>
        <a:off x="2153504" y="756690"/>
        <a:ext cx="1865597" cy="932798"/>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4" name="Rectangle 3"/>
          <p:cNvSpPr/>
          <p:nvPr/>
        </p:nvSpPr>
        <p:spPr bwMode="ltGray">
          <a:xfrm>
            <a:off x="0" y="0"/>
            <a:ext cx="9144000" cy="513556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a:spLocks noChangeArrowheads="1"/>
          </p:cNvSpPr>
          <p:nvPr/>
        </p:nvSpPr>
        <p:spPr bwMode="invGray">
          <a:xfrm>
            <a:off x="0" y="5127625"/>
            <a:ext cx="9144000" cy="46038"/>
          </a:xfrm>
          <a:prstGeom prst="rect">
            <a:avLst/>
          </a:prstGeom>
          <a:solidFill>
            <a:srgbClr val="FFFFFF"/>
          </a:solidFill>
          <a:ln w="48000" cmpd="thickThin">
            <a:noFill/>
            <a:miter lim="800000"/>
            <a:headEnd/>
            <a:tailEnd/>
          </a:ln>
          <a:effectLst>
            <a:outerShdw blurRad="63500" dist="10160" dir="5400000" algn="tl" rotWithShape="0">
              <a:srgbClr val="000000">
                <a:alpha val="59999"/>
              </a:srgbClr>
            </a:outerShdw>
          </a:effectLst>
        </p:spPr>
        <p:txBody>
          <a:bodyPr anchor="ctr">
            <a:prstTxWarp prst="textNoShape">
              <a:avLst/>
            </a:prstTxWarp>
          </a:bodyPr>
          <a:lstStyle/>
          <a:p>
            <a:pPr algn="ctr" fontAlgn="auto">
              <a:spcBef>
                <a:spcPts val="0"/>
              </a:spcBef>
              <a:spcAft>
                <a:spcPts val="0"/>
              </a:spcAft>
              <a:defRPr/>
            </a:pPr>
            <a:endParaRPr lang="en-US">
              <a:solidFill>
                <a:schemeClr val="lt1"/>
              </a:solidFill>
              <a:latin typeface="+mn-lt"/>
            </a:endParaRPr>
          </a:p>
        </p:txBody>
      </p:sp>
      <p:sp>
        <p:nvSpPr>
          <p:cNvPr id="2" name="Title 1"/>
          <p:cNvSpPr>
            <a:spLocks noGrp="1"/>
          </p:cNvSpPr>
          <p:nvPr>
            <p:ph type="ctrTitle"/>
          </p:nvPr>
        </p:nvSpPr>
        <p:spPr>
          <a:xfrm>
            <a:off x="685800" y="3355848"/>
            <a:ext cx="8077200" cy="1673352"/>
          </a:xfrm>
        </p:spPr>
        <p:txBody>
          <a:bodyPr tIns="0" bIns="0" anchor="t"/>
          <a:lstStyle>
            <a:lvl1pPr algn="l">
              <a:defRPr sz="4700" b="1"/>
            </a:lvl1pPr>
          </a:lstStyle>
          <a:p>
            <a:r>
              <a:rPr lang="en-US" smtClean="0"/>
              <a:t>Click to edit Master title style</a:t>
            </a:r>
            <a:endParaRPr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solidFill>
                  <a:srgbClr val="FFFFFF"/>
                </a:solidFill>
              </a:defRPr>
            </a:lvl1pPr>
          </a:lstStyle>
          <a:p>
            <a:pPr>
              <a:defRPr/>
            </a:pPr>
            <a:fld id="{CE9C6328-FC68-7741-BDE9-7F31F63CF568}" type="datetime1">
              <a:rPr lang="en-US"/>
              <a:pPr>
                <a:defRPr/>
              </a:pPr>
              <a:t>10/18/10</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solidFill>
                  <a:srgbClr val="FFFFFF"/>
                </a:solidFill>
              </a:defRPr>
            </a:lvl1pPr>
          </a:lstStyle>
          <a:p>
            <a:pPr>
              <a:defRPr/>
            </a:pPr>
            <a:fld id="{19B815A5-8561-1B42-AD5A-EC9BB505DC8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DB0A0DD-F3DF-A84A-B264-2D640D2A3F3A}" type="datetime1">
              <a:rPr lang="en-US"/>
              <a:pPr>
                <a:defRPr/>
              </a:pPr>
              <a:t>10/18/10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A662F2E-C5C4-EC4C-85AC-DF6F4BA484A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4" name="Rectangle 3"/>
          <p:cNvSpPr>
            <a:spLocks noChangeArrowheads="1"/>
          </p:cNvSpPr>
          <p:nvPr/>
        </p:nvSpPr>
        <p:spPr bwMode="invGray">
          <a:xfrm>
            <a:off x="6599238" y="0"/>
            <a:ext cx="46037" cy="6858000"/>
          </a:xfrm>
          <a:prstGeom prst="rect">
            <a:avLst/>
          </a:prstGeom>
          <a:solidFill>
            <a:srgbClr val="FFFFFF"/>
          </a:solidFill>
          <a:ln w="48000" cmpd="thickThin">
            <a:noFill/>
            <a:miter lim="800000"/>
            <a:headEnd/>
            <a:tailEnd/>
          </a:ln>
          <a:effectLst>
            <a:outerShdw blurRad="63500" dist="10160" dir="10800000" algn="tl" rotWithShape="0">
              <a:srgbClr val="000000">
                <a:alpha val="59999"/>
              </a:srgbClr>
            </a:outerShdw>
          </a:effectLst>
        </p:spPr>
        <p:txBody>
          <a:bodyPr anchor="ctr">
            <a:prstTxWarp prst="textNoShape">
              <a:avLst/>
            </a:prstTxWarp>
          </a:bodyPr>
          <a:lstStyle/>
          <a:p>
            <a:pPr algn="ctr" fontAlgn="auto">
              <a:spcBef>
                <a:spcPts val="0"/>
              </a:spcBef>
              <a:spcAft>
                <a:spcPts val="0"/>
              </a:spcAft>
              <a:defRPr/>
            </a:pPr>
            <a:endParaRPr lang="en-US">
              <a:solidFill>
                <a:schemeClr val="lt1"/>
              </a:solidFill>
              <a:latin typeface="+mn-lt"/>
            </a:endParaRPr>
          </a:p>
        </p:txBody>
      </p:sp>
      <p:sp>
        <p:nvSpPr>
          <p:cNvPr id="5" name="Rectangle 4"/>
          <p:cNvSpPr/>
          <p:nvPr/>
        </p:nvSpPr>
        <p:spPr bwMode="ltGray">
          <a:xfrm>
            <a:off x="6648450" y="0"/>
            <a:ext cx="2514600"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Vertical Title 1"/>
          <p:cNvSpPr>
            <a:spLocks noGrp="1"/>
          </p:cNvSpPr>
          <p:nvPr>
            <p:ph type="title" orient="vert"/>
          </p:nvPr>
        </p:nvSpPr>
        <p:spPr>
          <a:xfrm>
            <a:off x="6781800" y="274640"/>
            <a:ext cx="19050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fld id="{3AF1FE7F-4B6F-A942-BD5E-C77D68F872D2}" type="datetime1">
              <a:rPr lang="en-US"/>
              <a:pPr>
                <a:defRPr/>
              </a:pPr>
              <a:t>10/18/10</a:t>
            </a:fld>
            <a:endParaRPr lang="en-US"/>
          </a:p>
        </p:txBody>
      </p:sp>
      <p:sp>
        <p:nvSpPr>
          <p:cNvPr id="7" name="Footer Placeholder 4"/>
          <p:cNvSpPr>
            <a:spLocks noGrp="1"/>
          </p:cNvSpPr>
          <p:nvPr>
            <p:ph type="ftr" sz="quarter" idx="11"/>
          </p:nvPr>
        </p:nvSpPr>
        <p:spPr>
          <a:xfrm>
            <a:off x="2640013" y="6376988"/>
            <a:ext cx="3836987" cy="365125"/>
          </a:xfrm>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9EE1FB91-0838-2F44-9D5B-38EDDFF9FF3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67F1F8-0469-584F-9287-852D69362930}" type="datetime1">
              <a:rPr lang="en-US"/>
              <a:pPr>
                <a:defRPr/>
              </a:pPr>
              <a:t>10/18/10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0BFCCC3-5A94-2A4D-9F34-B3FF2BD3AE3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4" name="Rectangle 3"/>
          <p:cNvSpPr/>
          <p:nvPr/>
        </p:nvSpPr>
        <p:spPr bwMode="ltGray">
          <a:xfrm>
            <a:off x="0" y="0"/>
            <a:ext cx="9144000" cy="26019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a:spLocks noChangeArrowheads="1"/>
          </p:cNvSpPr>
          <p:nvPr/>
        </p:nvSpPr>
        <p:spPr bwMode="invGray">
          <a:xfrm>
            <a:off x="0" y="2601913"/>
            <a:ext cx="9144000" cy="46037"/>
          </a:xfrm>
          <a:prstGeom prst="rect">
            <a:avLst/>
          </a:prstGeom>
          <a:solidFill>
            <a:srgbClr val="FFFFFF"/>
          </a:solidFill>
          <a:ln w="48000" cmpd="thickThin">
            <a:noFill/>
            <a:miter lim="800000"/>
            <a:headEnd/>
            <a:tailEnd/>
          </a:ln>
          <a:effectLst>
            <a:outerShdw blurRad="63500" dist="10160" dir="5400000" algn="tl" rotWithShape="0">
              <a:srgbClr val="000000">
                <a:alpha val="59999"/>
              </a:srgbClr>
            </a:outerShdw>
          </a:effectLst>
        </p:spPr>
        <p:txBody>
          <a:bodyPr anchor="ctr">
            <a:prstTxWarp prst="textNoShape">
              <a:avLst/>
            </a:prstTxWarp>
          </a:bodyPr>
          <a:lstStyle/>
          <a:p>
            <a:pPr algn="ctr" fontAlgn="auto">
              <a:spcBef>
                <a:spcPts val="0"/>
              </a:spcBef>
              <a:spcAft>
                <a:spcPts val="0"/>
              </a:spcAft>
              <a:defRPr/>
            </a:pPr>
            <a:endParaRPr lang="en-US">
              <a:solidFill>
                <a:schemeClr val="lt1"/>
              </a:solidFill>
              <a:latin typeface="+mn-lt"/>
            </a:endParaRPr>
          </a:p>
        </p:txBody>
      </p:sp>
      <p:sp>
        <p:nvSpPr>
          <p:cNvPr id="2" name="Title 1"/>
          <p:cNvSpPr>
            <a:spLocks noGrp="1"/>
          </p:cNvSpPr>
          <p:nvPr>
            <p:ph type="title"/>
          </p:nvPr>
        </p:nvSpPr>
        <p:spPr>
          <a:xfrm>
            <a:off x="749808" y="118872"/>
            <a:ext cx="8013192" cy="1636776"/>
          </a:xfrm>
        </p:spPr>
        <p:txBody>
          <a:bodyPr tIns="0" rIns="91440" bIns="0" anchor="b"/>
          <a:lstStyle>
            <a:lvl1pPr algn="l">
              <a:defRPr sz="4700" b="1"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solidFill>
                  <a:srgbClr val="FFFFFF"/>
                </a:solidFill>
              </a:defRPr>
            </a:lvl1pPr>
          </a:lstStyle>
          <a:p>
            <a:pPr>
              <a:defRPr/>
            </a:pPr>
            <a:fld id="{990E07AC-4370-3D4D-B86D-5D76716A036D}" type="datetime1">
              <a:rPr lang="en-US"/>
              <a:pPr>
                <a:defRPr/>
              </a:pPr>
              <a:t>10/18/10</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solidFill>
                  <a:srgbClr val="FFFFFF"/>
                </a:solidFill>
              </a:defRPr>
            </a:lvl1pPr>
          </a:lstStyle>
          <a:p>
            <a:pPr>
              <a:defRPr/>
            </a:pPr>
            <a:fld id="{9F0F4948-E0D1-684C-B59B-C5E96E5CF22A}"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1566F15-8571-B94C-A80D-03C97680496E}" type="datetime1">
              <a:rPr lang="en-US"/>
              <a:pPr>
                <a:defRPr/>
              </a:pPr>
              <a:t>10/18/10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621BBCE-5A34-0E40-AB21-313407D9B1A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04C0773-08AF-3B47-9ECA-22619B294F88}" type="datetime1">
              <a:rPr lang="en-US"/>
              <a:pPr>
                <a:defRPr/>
              </a:pPr>
              <a:t>10/18/10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4B9F7F8-87DE-D246-850F-91A64C078F8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6E2CAF9-A99D-0C4A-A282-8E469C1A8EBC}" type="datetime1">
              <a:rPr lang="en-US"/>
              <a:pPr>
                <a:defRPr/>
              </a:pPr>
              <a:t>10/18/10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4FD92BE-35F3-084F-9A31-2573BF1D36D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AD3A3C04-99D0-D04C-9E7B-C4FB84D07C92}" type="datetime1">
              <a:rPr lang="en-US"/>
              <a:pPr>
                <a:defRPr/>
              </a:pPr>
              <a:t>10/18/10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E7636F4A-1A7A-E949-9531-3F058743493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5" name="Rectangle 4"/>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167838" y="152400"/>
            <a:ext cx="2523744" cy="978408"/>
          </a:xfrm>
        </p:spPr>
        <p:txBody>
          <a:bodyPr lIns="73152" bIns="0" anchor="b">
            <a:sp3d prstMaterial="matte"/>
          </a:bodyPr>
          <a:lstStyle>
            <a:lvl1pPr algn="l">
              <a:defRPr sz="2000" b="0"/>
            </a:lvl1pPr>
          </a:lstStyle>
          <a:p>
            <a:r>
              <a:rPr lang="en-US" smtClean="0"/>
              <a:t>Click to edit Master title style</a:t>
            </a:r>
            <a:endParaRPr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lvl1pPr>
              <a:defRPr/>
            </a:lvl1pPr>
          </a:lstStyle>
          <a:p>
            <a:pPr>
              <a:defRPr/>
            </a:pPr>
            <a:fld id="{8F793450-6585-BB46-8DEB-9ADADDAD6150}" type="datetime1">
              <a:rPr lang="en-US"/>
              <a:pPr>
                <a:defRPr/>
              </a:pPr>
              <a:t>10/18/10</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D8209EB4-991F-1F4B-8CC2-0CCDADA6DEE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1">
        <a:schemeClr val="bg2"/>
      </p:bgRef>
    </p:bg>
    <p:spTree>
      <p:nvGrpSpPr>
        <p:cNvPr id="1" name=""/>
        <p:cNvGrpSpPr/>
        <p:nvPr/>
      </p:nvGrpSpPr>
      <p:grpSpPr>
        <a:xfrm>
          <a:off x="0" y="0"/>
          <a:ext cx="0" cy="0"/>
          <a:chOff x="0" y="0"/>
          <a:chExt cx="0" cy="0"/>
        </a:xfrm>
      </p:grpSpPr>
      <p:sp>
        <p:nvSpPr>
          <p:cNvPr id="5" name="Rectangle 4"/>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lang="en-US" smtClean="0"/>
              <a:t>Click to edit Master title style</a:t>
            </a:r>
            <a:endParaRPr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a:xfrm>
            <a:off x="165100" y="1169988"/>
            <a:ext cx="2522538" cy="201612"/>
          </a:xfrm>
        </p:spPr>
        <p:txBody>
          <a:bodyPr/>
          <a:lstStyle>
            <a:lvl1pPr>
              <a:defRPr/>
            </a:lvl1pPr>
          </a:lstStyle>
          <a:p>
            <a:pPr>
              <a:defRPr/>
            </a:pPr>
            <a:fld id="{4A6B6D7F-CA30-734B-AD35-B562AD9F691E}" type="datetime1">
              <a:rPr lang="en-US"/>
              <a:pPr>
                <a:defRPr/>
              </a:pPr>
              <a:t>10/18/10</a:t>
            </a:fld>
            <a:endParaRPr lang="en-US"/>
          </a:p>
        </p:txBody>
      </p:sp>
      <p:sp>
        <p:nvSpPr>
          <p:cNvPr id="8" name="Footer Placeholder 5"/>
          <p:cNvSpPr>
            <a:spLocks noGrp="1"/>
          </p:cNvSpPr>
          <p:nvPr>
            <p:ph type="ftr" sz="quarter" idx="11"/>
          </p:nvPr>
        </p:nvSpPr>
        <p:spPr>
          <a:xfrm>
            <a:off x="3035300" y="1169988"/>
            <a:ext cx="5194300" cy="201612"/>
          </a:xfrm>
        </p:spPr>
        <p:txBody>
          <a:bodyPr/>
          <a:lstStyle>
            <a:lvl1pPr>
              <a:defRPr>
                <a:solidFill>
                  <a:schemeClr val="bg1">
                    <a:shade val="50000"/>
                  </a:schemeClr>
                </a:solidFill>
              </a:defRPr>
            </a:lvl1pPr>
          </a:lstStyle>
          <a:p>
            <a:pPr>
              <a:defRPr/>
            </a:pPr>
            <a:endParaRPr lang="en-US"/>
          </a:p>
        </p:txBody>
      </p:sp>
      <p:sp>
        <p:nvSpPr>
          <p:cNvPr id="9" name="Slide Number Placeholder 6"/>
          <p:cNvSpPr>
            <a:spLocks noGrp="1"/>
          </p:cNvSpPr>
          <p:nvPr>
            <p:ph type="sldNum" sz="quarter" idx="12"/>
          </p:nvPr>
        </p:nvSpPr>
        <p:spPr>
          <a:xfrm>
            <a:off x="8339138" y="1169988"/>
            <a:ext cx="733425" cy="201612"/>
          </a:xfrm>
        </p:spPr>
        <p:txBody>
          <a:bodyPr/>
          <a:lstStyle>
            <a:lvl1pPr>
              <a:defRPr/>
            </a:lvl1pPr>
          </a:lstStyle>
          <a:p>
            <a:pPr>
              <a:defRPr/>
            </a:pPr>
            <a:fld id="{BB04E5AA-A6E0-AC44-AD78-67342298B177}"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a:spLocks noChangeArrowheads="1"/>
          </p:cNvSpPr>
          <p:nvPr/>
        </p:nvSpPr>
        <p:spPr bwMode="invGray">
          <a:xfrm>
            <a:off x="0" y="1436688"/>
            <a:ext cx="9144000" cy="44450"/>
          </a:xfrm>
          <a:prstGeom prst="rect">
            <a:avLst/>
          </a:prstGeom>
          <a:solidFill>
            <a:srgbClr val="FFFFFF"/>
          </a:solidFill>
          <a:ln w="48000" cmpd="thickThin">
            <a:noFill/>
            <a:miter lim="800000"/>
            <a:headEnd/>
            <a:tailEnd/>
          </a:ln>
          <a:effectLst>
            <a:outerShdw blurRad="63500" dist="10160" dir="5400000" algn="tl" rotWithShape="0">
              <a:srgbClr val="000000">
                <a:alpha val="59999"/>
              </a:srgbClr>
            </a:outerShdw>
          </a:effectLst>
        </p:spPr>
        <p:txBody>
          <a:bodyPr anchor="ctr">
            <a:prstTxWarp prst="textNoShape">
              <a:avLst/>
            </a:prstTxWarp>
          </a:bodyPr>
          <a:lstStyle/>
          <a:p>
            <a:pPr algn="ctr" fontAlgn="auto">
              <a:spcBef>
                <a:spcPts val="0"/>
              </a:spcBef>
              <a:spcAft>
                <a:spcPts val="0"/>
              </a:spcAft>
              <a:defRPr/>
            </a:pPr>
            <a:endParaRPr lang="en-US">
              <a:solidFill>
                <a:schemeClr val="lt1"/>
              </a:solidFill>
              <a:latin typeface="+mn-lt"/>
            </a:endParaRPr>
          </a:p>
        </p:txBody>
      </p:sp>
      <p:sp>
        <p:nvSpPr>
          <p:cNvPr id="7" name="Rectangle 6"/>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457200" y="152400"/>
            <a:ext cx="8229600" cy="125095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lang="en-US" smtClean="0"/>
              <a:t>Click to edit Master title style</a:t>
            </a:r>
            <a:endParaRPr lang="en-US"/>
          </a:p>
        </p:txBody>
      </p:sp>
      <p:sp>
        <p:nvSpPr>
          <p:cNvPr id="1029" name="Text Placeholder 2"/>
          <p:cNvSpPr>
            <a:spLocks noGrp="1"/>
          </p:cNvSpPr>
          <p:nvPr>
            <p:ph type="body" idx="1"/>
          </p:nvPr>
        </p:nvSpPr>
        <p:spPr bwMode="auto">
          <a:xfrm>
            <a:off x="457200" y="1774825"/>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477000"/>
            <a:ext cx="2133600" cy="274638"/>
          </a:xfrm>
          <a:prstGeom prst="rect">
            <a:avLst/>
          </a:prstGeom>
        </p:spPr>
        <p:txBody>
          <a:bodyPr vert="horz" wrap="square" lIns="109728" tIns="45720" rIns="45720" bIns="0" numCol="1" anchor="b" anchorCtr="0" compatLnSpc="1">
            <a:prstTxWarp prst="textNoShape">
              <a:avLst/>
            </a:prstTxWarp>
          </a:bodyPr>
          <a:lstStyle>
            <a:lvl1pPr>
              <a:defRPr sz="1200">
                <a:solidFill>
                  <a:srgbClr val="3F3F3F"/>
                </a:solidFill>
                <a:latin typeface="Corbel" charset="0"/>
              </a:defRPr>
            </a:lvl1pPr>
          </a:lstStyle>
          <a:p>
            <a:pPr>
              <a:defRPr/>
            </a:pPr>
            <a:fld id="{47D444A2-BE27-384D-BC8E-41E724D59813}" type="datetime1">
              <a:rPr lang="en-US"/>
              <a:pPr>
                <a:defRPr/>
              </a:pPr>
              <a:t>10/18/10</a:t>
            </a:fld>
            <a:endParaRPr lang="en-US"/>
          </a:p>
        </p:txBody>
      </p:sp>
      <p:sp>
        <p:nvSpPr>
          <p:cNvPr id="5" name="Footer Placeholder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l" eaLnBrk="1" fontAlgn="auto" latinLnBrk="0" hangingPunct="1">
              <a:spcBef>
                <a:spcPts val="0"/>
              </a:spcBef>
              <a:spcAft>
                <a:spcPts val="0"/>
              </a:spcAft>
              <a:defRPr kumimoji="0" sz="1200">
                <a:solidFill>
                  <a:schemeClr val="tx1">
                    <a:tint val="9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8204200" y="6477000"/>
            <a:ext cx="733425" cy="274638"/>
          </a:xfrm>
          <a:prstGeom prst="rect">
            <a:avLst/>
          </a:prstGeom>
        </p:spPr>
        <p:txBody>
          <a:bodyPr vert="horz" wrap="square" lIns="91440" tIns="45720" rIns="91440" bIns="0" numCol="1" anchor="b" anchorCtr="0" compatLnSpc="1">
            <a:prstTxWarp prst="textNoShape">
              <a:avLst/>
            </a:prstTxWarp>
          </a:bodyPr>
          <a:lstStyle>
            <a:lvl1pPr algn="r">
              <a:defRPr sz="1200">
                <a:solidFill>
                  <a:srgbClr val="3F3F3F"/>
                </a:solidFill>
                <a:latin typeface="Corbel" charset="0"/>
              </a:defRPr>
            </a:lvl1pPr>
          </a:lstStyle>
          <a:p>
            <a:pPr>
              <a:defRPr/>
            </a:pPr>
            <a:fld id="{4C100AD0-0DD9-DB48-B50E-C7C7BB3F3A5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4" r:id="rId1"/>
    <p:sldLayoutId id="2147483729" r:id="rId2"/>
    <p:sldLayoutId id="2147483735" r:id="rId3"/>
    <p:sldLayoutId id="2147483730" r:id="rId4"/>
    <p:sldLayoutId id="2147483731" r:id="rId5"/>
    <p:sldLayoutId id="2147483732" r:id="rId6"/>
    <p:sldLayoutId id="2147483736" r:id="rId7"/>
    <p:sldLayoutId id="2147483737" r:id="rId8"/>
    <p:sldLayoutId id="2147483738" r:id="rId9"/>
    <p:sldLayoutId id="2147483733" r:id="rId10"/>
    <p:sldLayoutId id="2147483739" r:id="rId11"/>
  </p:sldLayoutIdLst>
  <p:txStyles>
    <p:titleStyle>
      <a:lvl1pPr algn="l" rtl="0" eaLnBrk="0" fontAlgn="base" hangingPunct="0">
        <a:spcBef>
          <a:spcPct val="0"/>
        </a:spcBef>
        <a:spcAft>
          <a:spcPct val="0"/>
        </a:spcAft>
        <a:defRPr sz="4500" b="1" kern="1200">
          <a:solidFill>
            <a:srgbClr val="FFC800"/>
          </a:solidFill>
          <a:latin typeface="+mj-lt"/>
          <a:ea typeface="ＭＳ Ｐゴシック" charset="-128"/>
          <a:cs typeface="ＭＳ Ｐゴシック" charset="-128"/>
        </a:defRPr>
      </a:lvl1pPr>
      <a:lvl2pPr algn="l" rtl="0" eaLnBrk="0" fontAlgn="base" hangingPunct="0">
        <a:spcBef>
          <a:spcPct val="0"/>
        </a:spcBef>
        <a:spcAft>
          <a:spcPct val="0"/>
        </a:spcAft>
        <a:defRPr sz="4500" b="1">
          <a:solidFill>
            <a:srgbClr val="FFC800"/>
          </a:solidFill>
          <a:latin typeface="Corbel" pitchFamily="34" charset="0"/>
          <a:ea typeface="ＭＳ Ｐゴシック" charset="-128"/>
          <a:cs typeface="ＭＳ Ｐゴシック" charset="-128"/>
        </a:defRPr>
      </a:lvl2pPr>
      <a:lvl3pPr algn="l" rtl="0" eaLnBrk="0" fontAlgn="base" hangingPunct="0">
        <a:spcBef>
          <a:spcPct val="0"/>
        </a:spcBef>
        <a:spcAft>
          <a:spcPct val="0"/>
        </a:spcAft>
        <a:defRPr sz="4500" b="1">
          <a:solidFill>
            <a:srgbClr val="FFC800"/>
          </a:solidFill>
          <a:latin typeface="Corbel" pitchFamily="34" charset="0"/>
          <a:ea typeface="ＭＳ Ｐゴシック" charset="-128"/>
          <a:cs typeface="ＭＳ Ｐゴシック" charset="-128"/>
        </a:defRPr>
      </a:lvl3pPr>
      <a:lvl4pPr algn="l" rtl="0" eaLnBrk="0" fontAlgn="base" hangingPunct="0">
        <a:spcBef>
          <a:spcPct val="0"/>
        </a:spcBef>
        <a:spcAft>
          <a:spcPct val="0"/>
        </a:spcAft>
        <a:defRPr sz="4500" b="1">
          <a:solidFill>
            <a:srgbClr val="FFC800"/>
          </a:solidFill>
          <a:latin typeface="Corbel" pitchFamily="34" charset="0"/>
          <a:ea typeface="ＭＳ Ｐゴシック" charset="-128"/>
          <a:cs typeface="ＭＳ Ｐゴシック" charset="-128"/>
        </a:defRPr>
      </a:lvl4pPr>
      <a:lvl5pPr algn="l" rtl="0" eaLnBrk="0" fontAlgn="base" hangingPunct="0">
        <a:spcBef>
          <a:spcPct val="0"/>
        </a:spcBef>
        <a:spcAft>
          <a:spcPct val="0"/>
        </a:spcAft>
        <a:defRPr sz="4500" b="1">
          <a:solidFill>
            <a:srgbClr val="FFC800"/>
          </a:solidFill>
          <a:latin typeface="Corbel" pitchFamily="34" charset="0"/>
          <a:ea typeface="ＭＳ Ｐゴシック" charset="-128"/>
          <a:cs typeface="ＭＳ Ｐゴシック" charset="-128"/>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p:titleStyle>
    <p:bodyStyle>
      <a:lvl1pPr marL="438150" indent="-319088" algn="l" rtl="0" eaLnBrk="0" fontAlgn="base" hangingPunct="0">
        <a:spcBef>
          <a:spcPct val="0"/>
        </a:spcBef>
        <a:spcAft>
          <a:spcPct val="0"/>
        </a:spcAft>
        <a:buClr>
          <a:schemeClr val="accent1"/>
        </a:buClr>
        <a:buSzPct val="80000"/>
        <a:buFont typeface="Wingdings 2" charset="2"/>
        <a:buChar char=""/>
        <a:defRPr sz="3200" kern="1200">
          <a:solidFill>
            <a:schemeClr val="tx1"/>
          </a:solidFill>
          <a:latin typeface="+mn-lt"/>
          <a:ea typeface="ＭＳ Ｐゴシック" charset="-128"/>
          <a:cs typeface="ＭＳ Ｐゴシック" charset="-128"/>
        </a:defRPr>
      </a:lvl1pPr>
      <a:lvl2pPr marL="730250" indent="-273050" algn="l" rtl="0" eaLnBrk="0" fontAlgn="base" hangingPunct="0">
        <a:spcBef>
          <a:spcPct val="20000"/>
        </a:spcBef>
        <a:spcAft>
          <a:spcPct val="0"/>
        </a:spcAft>
        <a:buClr>
          <a:schemeClr val="accent2"/>
        </a:buClr>
        <a:buSzPct val="90000"/>
        <a:buFont typeface="Wingdings" charset="2"/>
        <a:buChar char=""/>
        <a:defRPr sz="2800" kern="1200">
          <a:solidFill>
            <a:schemeClr val="tx1"/>
          </a:solidFill>
          <a:latin typeface="+mn-lt"/>
          <a:ea typeface="ＭＳ Ｐゴシック" charset="-128"/>
          <a:cs typeface="+mn-cs"/>
        </a:defRPr>
      </a:lvl2pPr>
      <a:lvl3pPr marL="995363" indent="-228600" algn="l" rtl="0" eaLnBrk="0" fontAlgn="base" hangingPunct="0">
        <a:spcBef>
          <a:spcPct val="20000"/>
        </a:spcBef>
        <a:spcAft>
          <a:spcPct val="0"/>
        </a:spcAft>
        <a:buClr>
          <a:srgbClr val="E66C7D"/>
        </a:buClr>
        <a:buFont typeface="Arial" charset="0"/>
        <a:buChar char="▪"/>
        <a:defRPr sz="2400" kern="1200">
          <a:solidFill>
            <a:schemeClr val="tx1"/>
          </a:solidFill>
          <a:latin typeface="+mn-lt"/>
          <a:ea typeface="ＭＳ Ｐゴシック" charset="-128"/>
          <a:cs typeface="+mn-cs"/>
        </a:defRPr>
      </a:lvl3pPr>
      <a:lvl4pPr marL="1216025" indent="-182563" algn="l" rtl="0" eaLnBrk="0" fontAlgn="base" hangingPunct="0">
        <a:spcBef>
          <a:spcPct val="20000"/>
        </a:spcBef>
        <a:spcAft>
          <a:spcPct val="0"/>
        </a:spcAft>
        <a:buClr>
          <a:srgbClr val="6BB76D"/>
        </a:buClr>
        <a:buFont typeface="Arial" charset="0"/>
        <a:buChar char="▪"/>
        <a:defRPr sz="2000" kern="1200">
          <a:solidFill>
            <a:schemeClr val="tx1"/>
          </a:solidFill>
          <a:latin typeface="+mn-lt"/>
          <a:ea typeface="ＭＳ Ｐゴシック" charset="-128"/>
          <a:cs typeface="+mn-cs"/>
        </a:defRPr>
      </a:lvl4pPr>
      <a:lvl5pPr marL="1425575" indent="-182563" algn="l" rtl="0" eaLnBrk="0" fontAlgn="base" hangingPunct="0">
        <a:spcBef>
          <a:spcPct val="20000"/>
        </a:spcBef>
        <a:spcAft>
          <a:spcPct val="0"/>
        </a:spcAft>
        <a:buClr>
          <a:srgbClr val="E88651"/>
        </a:buClr>
        <a:buFont typeface="Wingdings 3" charset="2"/>
        <a:buChar char=""/>
        <a:defRPr lang="en-US" sz="2000" kern="1200">
          <a:solidFill>
            <a:schemeClr val="tx1"/>
          </a:solidFill>
          <a:latin typeface="+mn-lt"/>
          <a:ea typeface="ＭＳ Ｐゴシック" charset="-128"/>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9248"/>
            <a:ext cx="8077200" cy="1673352"/>
          </a:xfrm>
        </p:spPr>
        <p:txBody>
          <a:bodyPr>
            <a:normAutofit fontScale="90000"/>
          </a:bodyPr>
          <a:lstStyle/>
          <a:p>
            <a:pPr eaLnBrk="1" hangingPunct="1">
              <a:defRPr/>
            </a:pPr>
            <a:r>
              <a:rPr lang="en-US" dirty="0" smtClean="0">
                <a:solidFill>
                  <a:schemeClr val="accent1">
                    <a:satMod val="150000"/>
                  </a:schemeClr>
                </a:solidFill>
                <a:ea typeface="+mj-ea"/>
                <a:cs typeface="+mj-cs"/>
              </a:rPr>
              <a:t>Primary Care: Developing An Efficiency Decision Guide</a:t>
            </a:r>
            <a:br>
              <a:rPr lang="en-US" dirty="0" smtClean="0">
                <a:solidFill>
                  <a:schemeClr val="accent1">
                    <a:satMod val="150000"/>
                  </a:schemeClr>
                </a:solidFill>
                <a:ea typeface="+mj-ea"/>
                <a:cs typeface="+mj-cs"/>
              </a:rPr>
            </a:br>
            <a:r>
              <a:rPr lang="en-US" dirty="0" smtClean="0">
                <a:solidFill>
                  <a:schemeClr val="accent1">
                    <a:satMod val="150000"/>
                  </a:schemeClr>
                </a:solidFill>
                <a:ea typeface="+mj-ea"/>
                <a:cs typeface="+mj-cs"/>
              </a:rPr>
              <a:t>(work in progress)</a:t>
            </a:r>
            <a:br>
              <a:rPr lang="en-US" dirty="0" smtClean="0">
                <a:solidFill>
                  <a:schemeClr val="accent1">
                    <a:satMod val="150000"/>
                  </a:schemeClr>
                </a:solidFill>
                <a:ea typeface="+mj-ea"/>
                <a:cs typeface="+mj-cs"/>
              </a:rPr>
            </a:br>
            <a:r>
              <a:rPr lang="en-US" dirty="0" smtClean="0">
                <a:solidFill>
                  <a:schemeClr val="accent1">
                    <a:satMod val="150000"/>
                  </a:schemeClr>
                </a:solidFill>
                <a:ea typeface="+mj-ea"/>
                <a:cs typeface="+mj-cs"/>
              </a:rPr>
              <a:t/>
            </a:r>
            <a:br>
              <a:rPr lang="en-US" dirty="0" smtClean="0">
                <a:solidFill>
                  <a:schemeClr val="accent1">
                    <a:satMod val="150000"/>
                  </a:schemeClr>
                </a:solidFill>
                <a:ea typeface="+mj-ea"/>
                <a:cs typeface="+mj-cs"/>
              </a:rPr>
            </a:br>
            <a:r>
              <a:rPr lang="en-US" sz="3111" dirty="0" smtClean="0">
                <a:solidFill>
                  <a:srgbClr val="FFFFFF"/>
                </a:solidFill>
                <a:ea typeface="+mj-ea"/>
                <a:cs typeface="+mj-cs"/>
              </a:rPr>
              <a:t>AHRQ ANNUAL CONFERNECE  </a:t>
            </a:r>
            <a:br>
              <a:rPr lang="en-US" sz="3111" dirty="0" smtClean="0">
                <a:solidFill>
                  <a:srgbClr val="FFFFFF"/>
                </a:solidFill>
                <a:ea typeface="+mj-ea"/>
                <a:cs typeface="+mj-cs"/>
              </a:rPr>
            </a:br>
            <a:r>
              <a:rPr lang="en-US" sz="3111" dirty="0" smtClean="0">
                <a:solidFill>
                  <a:srgbClr val="FFFFFF"/>
                </a:solidFill>
                <a:ea typeface="+mj-ea"/>
                <a:cs typeface="+mj-cs"/>
              </a:rPr>
              <a:t>(September 28, 2010)</a:t>
            </a:r>
            <a:r>
              <a:rPr lang="en-US" sz="4800" dirty="0" smtClean="0">
                <a:ea typeface="+mj-ea"/>
                <a:cs typeface="+mj-cs"/>
              </a:rPr>
              <a:t/>
            </a:r>
            <a:br>
              <a:rPr lang="en-US" sz="4800" dirty="0" smtClean="0">
                <a:ea typeface="+mj-ea"/>
                <a:cs typeface="+mj-cs"/>
              </a:rPr>
            </a:br>
            <a:r>
              <a:rPr lang="en-US" dirty="0" smtClean="0">
                <a:solidFill>
                  <a:schemeClr val="accent1">
                    <a:satMod val="150000"/>
                  </a:schemeClr>
                </a:solidFill>
                <a:ea typeface="+mj-ea"/>
                <a:cs typeface="+mj-cs"/>
              </a:rPr>
              <a:t/>
            </a:r>
            <a:br>
              <a:rPr lang="en-US" dirty="0" smtClean="0">
                <a:solidFill>
                  <a:schemeClr val="accent1">
                    <a:satMod val="150000"/>
                  </a:schemeClr>
                </a:solidFill>
                <a:ea typeface="+mj-ea"/>
                <a:cs typeface="+mj-cs"/>
              </a:rPr>
            </a:br>
            <a:r>
              <a:rPr lang="en-US" sz="3600" dirty="0" smtClean="0">
                <a:solidFill>
                  <a:schemeClr val="accent1">
                    <a:satMod val="150000"/>
                  </a:schemeClr>
                </a:solidFill>
                <a:ea typeface="+mj-ea"/>
                <a:cs typeface="+mj-cs"/>
              </a:rPr>
              <a:t>A Report from SNOCAP-USA</a:t>
            </a:r>
            <a:br>
              <a:rPr lang="en-US" sz="3600" dirty="0" smtClean="0">
                <a:solidFill>
                  <a:schemeClr val="accent1">
                    <a:satMod val="150000"/>
                  </a:schemeClr>
                </a:solidFill>
                <a:ea typeface="+mj-ea"/>
                <a:cs typeface="+mj-cs"/>
              </a:rPr>
            </a:br>
            <a:r>
              <a:rPr lang="en-US" sz="3600" dirty="0" smtClean="0">
                <a:solidFill>
                  <a:schemeClr val="accent1">
                    <a:satMod val="150000"/>
                  </a:schemeClr>
                </a:solidFill>
                <a:ea typeface="+mj-ea"/>
                <a:cs typeface="+mj-cs"/>
              </a:rPr>
              <a:t/>
            </a:r>
            <a:br>
              <a:rPr lang="en-US" sz="3600" dirty="0" smtClean="0">
                <a:solidFill>
                  <a:schemeClr val="accent1">
                    <a:satMod val="150000"/>
                  </a:schemeClr>
                </a:solidFill>
                <a:ea typeface="+mj-ea"/>
                <a:cs typeface="+mj-cs"/>
              </a:rPr>
            </a:br>
            <a:r>
              <a:rPr lang="en-US" sz="3600" dirty="0" smtClean="0">
                <a:solidFill>
                  <a:schemeClr val="accent1">
                    <a:satMod val="150000"/>
                  </a:schemeClr>
                </a:solidFill>
                <a:ea typeface="+mj-ea"/>
                <a:cs typeface="+mj-cs"/>
              </a:rPr>
              <a:t>Contract Number: HHSA290200710008 </a:t>
            </a:r>
            <a:br>
              <a:rPr lang="en-US" sz="3600" dirty="0" smtClean="0">
                <a:solidFill>
                  <a:schemeClr val="accent1">
                    <a:satMod val="150000"/>
                  </a:schemeClr>
                </a:solidFill>
                <a:ea typeface="+mj-ea"/>
                <a:cs typeface="+mj-cs"/>
              </a:rPr>
            </a:br>
            <a:r>
              <a:rPr lang="en-US" sz="3600" dirty="0" smtClean="0">
                <a:solidFill>
                  <a:schemeClr val="accent1">
                    <a:satMod val="150000"/>
                  </a:schemeClr>
                </a:solidFill>
                <a:ea typeface="+mj-ea"/>
                <a:cs typeface="+mj-cs"/>
              </a:rPr>
              <a:t>(July 2009 through December 2010)</a:t>
            </a:r>
            <a:br>
              <a:rPr lang="en-US" sz="3600" dirty="0" smtClean="0">
                <a:solidFill>
                  <a:schemeClr val="accent1">
                    <a:satMod val="150000"/>
                  </a:schemeClr>
                </a:solidFill>
                <a:ea typeface="+mj-ea"/>
                <a:cs typeface="+mj-cs"/>
              </a:rPr>
            </a:br>
            <a:r>
              <a:rPr lang="en-US" sz="3600" dirty="0" smtClean="0">
                <a:solidFill>
                  <a:schemeClr val="accent1">
                    <a:satMod val="150000"/>
                  </a:schemeClr>
                </a:solidFill>
                <a:ea typeface="+mj-ea"/>
                <a:cs typeface="+mj-cs"/>
              </a:rPr>
              <a:t>Dr. Michael Harrison: Task Order Officer </a:t>
            </a:r>
            <a:r>
              <a:rPr lang="en-US" dirty="0" smtClean="0">
                <a:solidFill>
                  <a:schemeClr val="accent1">
                    <a:satMod val="150000"/>
                  </a:schemeClr>
                </a:solidFill>
                <a:ea typeface="+mj-ea"/>
                <a:cs typeface="+mj-cs"/>
              </a:rPr>
              <a:t/>
            </a:r>
            <a:br>
              <a:rPr lang="en-US" dirty="0" smtClean="0">
                <a:solidFill>
                  <a:schemeClr val="accent1">
                    <a:satMod val="150000"/>
                  </a:schemeClr>
                </a:solidFill>
                <a:ea typeface="+mj-ea"/>
                <a:cs typeface="+mj-cs"/>
              </a:rPr>
            </a:br>
            <a:r>
              <a:rPr lang="en-US" dirty="0" smtClean="0">
                <a:solidFill>
                  <a:schemeClr val="accent1">
                    <a:satMod val="150000"/>
                  </a:schemeClr>
                </a:solidFill>
                <a:ea typeface="+mj-ea"/>
                <a:cs typeface="+mj-cs"/>
              </a:rPr>
              <a:t/>
            </a:r>
            <a:br>
              <a:rPr lang="en-US" dirty="0" smtClean="0">
                <a:solidFill>
                  <a:schemeClr val="accent1">
                    <a:satMod val="150000"/>
                  </a:schemeClr>
                </a:solidFill>
                <a:ea typeface="+mj-ea"/>
                <a:cs typeface="+mj-cs"/>
              </a:rPr>
            </a:br>
            <a:endParaRPr lang="en-US" dirty="0">
              <a:solidFill>
                <a:schemeClr val="accent1">
                  <a:satMod val="150000"/>
                </a:schemeClr>
              </a:solidFill>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2" eaLnBrk="1" fontAlgn="auto" hangingPunct="1">
              <a:spcAft>
                <a:spcPts val="0"/>
              </a:spcAft>
              <a:defRPr/>
            </a:pPr>
            <a:r>
              <a:rPr lang="en-US" sz="1800" dirty="0">
                <a:solidFill>
                  <a:sysClr val="windowText" lastClr="000000"/>
                </a:solidFill>
              </a:rPr>
              <a:t>Preliminary Econometric Models and Results</a:t>
            </a:r>
            <a:r>
              <a:rPr lang="en-US" sz="1800" b="0" dirty="0">
                <a:solidFill>
                  <a:sysClr val="windowText" lastClr="000000"/>
                </a:solidFill>
              </a:rPr>
              <a:t/>
            </a:r>
            <a:br>
              <a:rPr lang="en-US" sz="1800" b="0" dirty="0">
                <a:solidFill>
                  <a:sysClr val="windowText" lastClr="000000"/>
                </a:solidFill>
              </a:rPr>
            </a:br>
            <a:r>
              <a:rPr lang="en-US" sz="4900" dirty="0" smtClean="0">
                <a:solidFill>
                  <a:schemeClr val="accent1"/>
                </a:solidFill>
              </a:rPr>
              <a:t>Econometric </a:t>
            </a:r>
            <a:r>
              <a:rPr lang="en-US" sz="4900" dirty="0">
                <a:solidFill>
                  <a:schemeClr val="accent1"/>
                </a:solidFill>
              </a:rPr>
              <a:t>Analyses </a:t>
            </a:r>
            <a:r>
              <a:rPr lang="en-US" sz="1800" dirty="0">
                <a:solidFill>
                  <a:sysClr val="windowText" lastClr="000000"/>
                </a:solidFill>
              </a:rPr>
              <a:t>and Results</a:t>
            </a:r>
            <a:r>
              <a:rPr lang="en-US" sz="1800" b="0" dirty="0">
                <a:solidFill>
                  <a:sysClr val="windowText" lastClr="000000"/>
                </a:solidFill>
              </a:rPr>
              <a:t/>
            </a:r>
            <a:br>
              <a:rPr lang="en-US" sz="1800" b="0" dirty="0">
                <a:solidFill>
                  <a:sysClr val="windowText" lastClr="000000"/>
                </a:solidFill>
              </a:rPr>
            </a:br>
            <a:r>
              <a:rPr lang="en-US" sz="1800" b="0" dirty="0">
                <a:solidFill>
                  <a:sysClr val="windowText" lastClr="000000"/>
                </a:solidFill>
              </a:rPr>
              <a:t/>
            </a:r>
            <a:br>
              <a:rPr lang="en-US" sz="1800" b="0" dirty="0">
                <a:solidFill>
                  <a:sysClr val="windowText" lastClr="000000"/>
                </a:solidFill>
              </a:rPr>
            </a:br>
            <a:endParaRPr lang="en-US" sz="1800" b="0" dirty="0">
              <a:solidFill>
                <a:sysClr val="windowText" lastClr="000000"/>
              </a:solidFill>
            </a:endParaRPr>
          </a:p>
        </p:txBody>
      </p:sp>
      <p:sp>
        <p:nvSpPr>
          <p:cNvPr id="22531" name="Content Placeholder 2"/>
          <p:cNvSpPr>
            <a:spLocks noGrp="1"/>
          </p:cNvSpPr>
          <p:nvPr>
            <p:ph idx="1"/>
          </p:nvPr>
        </p:nvSpPr>
        <p:spPr>
          <a:xfrm>
            <a:off x="152400" y="1524000"/>
            <a:ext cx="8839200" cy="5181600"/>
          </a:xfrm>
        </p:spPr>
        <p:txBody>
          <a:bodyPr/>
          <a:lstStyle/>
          <a:p>
            <a:pPr eaLnBrk="1" hangingPunct="1">
              <a:lnSpc>
                <a:spcPct val="80000"/>
              </a:lnSpc>
              <a:buFont typeface="Wingdings 2" charset="2"/>
              <a:buNone/>
            </a:pPr>
            <a:r>
              <a:rPr lang="en-US" sz="3000" b="1"/>
              <a:t>Preliminary multiple regression analyses predict efficiency (RVUs and Net Operating cost) outcomes using other practice characteristics as the independent variables</a:t>
            </a:r>
          </a:p>
          <a:p>
            <a:pPr eaLnBrk="1" hangingPunct="1">
              <a:lnSpc>
                <a:spcPct val="80000"/>
              </a:lnSpc>
              <a:buFont typeface="Wingdings 2" charset="2"/>
              <a:buNone/>
            </a:pPr>
            <a:endParaRPr lang="en-US" sz="3000" b="1"/>
          </a:p>
          <a:p>
            <a:pPr lvl="1" eaLnBrk="1" hangingPunct="1">
              <a:lnSpc>
                <a:spcPct val="80000"/>
              </a:lnSpc>
            </a:pPr>
            <a:r>
              <a:rPr lang="en-US" sz="2600" u="sng"/>
              <a:t>Rural location of practices was associated with lower operating costs</a:t>
            </a:r>
            <a:endParaRPr lang="en-US" sz="2600"/>
          </a:p>
          <a:p>
            <a:pPr lvl="1" eaLnBrk="1" hangingPunct="1">
              <a:lnSpc>
                <a:spcPct val="80000"/>
              </a:lnSpc>
            </a:pPr>
            <a:r>
              <a:rPr lang="en-US" sz="2600" u="sng"/>
              <a:t>Average costs per billing provider and total number of physician FTE’s were directly related to both higher operating costs and RVU’s</a:t>
            </a:r>
            <a:endParaRPr lang="en-US" sz="2600"/>
          </a:p>
          <a:p>
            <a:pPr lvl="1" eaLnBrk="1" hangingPunct="1">
              <a:lnSpc>
                <a:spcPct val="80000"/>
              </a:lnSpc>
            </a:pPr>
            <a:r>
              <a:rPr lang="en-US" sz="2600" u="sng"/>
              <a:t>Non-physician providers, when included in practices, had some association with higher practice RVU’s</a:t>
            </a:r>
          </a:p>
          <a:p>
            <a:pPr lvl="1" eaLnBrk="1" hangingPunct="1">
              <a:lnSpc>
                <a:spcPct val="80000"/>
              </a:lnSpc>
              <a:buFont typeface="Wingdings" charset="2"/>
              <a:buNone/>
            </a:pPr>
            <a:endParaRPr lang="en-US" sz="26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252728"/>
          </a:xfrm>
        </p:spPr>
        <p:txBody>
          <a:bodyPr>
            <a:normAutofit fontScale="90000"/>
          </a:bodyPr>
          <a:lstStyle/>
          <a:p>
            <a:pPr lvl="2" eaLnBrk="1" fontAlgn="auto" hangingPunct="1">
              <a:spcAft>
                <a:spcPts val="0"/>
              </a:spcAft>
              <a:defRPr/>
            </a:pPr>
            <a:r>
              <a:rPr lang="en-US" sz="4000" dirty="0">
                <a:solidFill>
                  <a:schemeClr val="accent1"/>
                </a:solidFill>
              </a:rPr>
              <a:t>DEA Analysis (input-oriented, variable returns to scale (VRS) )</a:t>
            </a:r>
            <a:r>
              <a:rPr lang="en-US" sz="4000" b="0" dirty="0">
                <a:solidFill>
                  <a:schemeClr val="accent1"/>
                </a:solidFill>
              </a:rPr>
              <a:t/>
            </a:r>
            <a:br>
              <a:rPr lang="en-US" sz="4000" b="0" dirty="0">
                <a:solidFill>
                  <a:schemeClr val="accent1"/>
                </a:solidFill>
              </a:rPr>
            </a:br>
            <a:endParaRPr lang="en-US" sz="4000" b="0" dirty="0">
              <a:solidFill>
                <a:schemeClr val="accent1"/>
              </a:solidFill>
            </a:endParaRPr>
          </a:p>
        </p:txBody>
      </p:sp>
      <p:sp>
        <p:nvSpPr>
          <p:cNvPr id="23555" name="Content Placeholder 2"/>
          <p:cNvSpPr>
            <a:spLocks noGrp="1"/>
          </p:cNvSpPr>
          <p:nvPr>
            <p:ph idx="1"/>
          </p:nvPr>
        </p:nvSpPr>
        <p:spPr>
          <a:xfrm>
            <a:off x="0" y="1524000"/>
            <a:ext cx="8991600" cy="4876800"/>
          </a:xfrm>
        </p:spPr>
        <p:txBody>
          <a:bodyPr/>
          <a:lstStyle/>
          <a:p>
            <a:pPr eaLnBrk="1" hangingPunct="1">
              <a:lnSpc>
                <a:spcPct val="90000"/>
              </a:lnSpc>
            </a:pPr>
            <a:endParaRPr lang="en-US"/>
          </a:p>
          <a:p>
            <a:pPr lvl="1" eaLnBrk="1" hangingPunct="1">
              <a:lnSpc>
                <a:spcPct val="90000"/>
              </a:lnSpc>
            </a:pPr>
            <a:r>
              <a:rPr lang="en-US"/>
              <a:t>DEA model input-oriented, variable returns to scale (VRS) – provides an “efficiency” score to divide “efficient  from  inefficient  practices” using numerous variables. Used to select practices for follow-up study</a:t>
            </a:r>
          </a:p>
          <a:p>
            <a:pPr lvl="1" eaLnBrk="1" hangingPunct="1">
              <a:lnSpc>
                <a:spcPct val="90000"/>
              </a:lnSpc>
              <a:buFont typeface="Wingdings" charset="2"/>
              <a:buNone/>
            </a:pPr>
            <a:endParaRPr lang="en-US"/>
          </a:p>
          <a:p>
            <a:pPr lvl="1" eaLnBrk="1" hangingPunct="1">
              <a:lnSpc>
                <a:spcPct val="90000"/>
              </a:lnSpc>
            </a:pPr>
            <a:r>
              <a:rPr lang="en-US"/>
              <a:t>Sample size for the DEA was 283 practices</a:t>
            </a:r>
          </a:p>
          <a:p>
            <a:pPr lvl="1" eaLnBrk="1" hangingPunct="1">
              <a:lnSpc>
                <a:spcPct val="90000"/>
              </a:lnSpc>
            </a:pPr>
            <a:endParaRPr lang="en-US"/>
          </a:p>
          <a:p>
            <a:pPr lvl="1" eaLnBrk="1" hangingPunct="1">
              <a:lnSpc>
                <a:spcPct val="90000"/>
              </a:lnSpc>
            </a:pPr>
            <a:r>
              <a:rPr lang="en-US"/>
              <a:t>DEA identified 19 of the 117 practices as “efficient”</a:t>
            </a:r>
          </a:p>
          <a:p>
            <a:pPr lvl="1" eaLnBrk="1" hangingPunct="1">
              <a:lnSpc>
                <a:spcPct val="90000"/>
              </a:lnSpc>
              <a:buFont typeface="Wingdings" charset="2"/>
              <a:buNone/>
            </a:pPr>
            <a:r>
              <a:rPr lang="en-US"/>
              <a:t> </a:t>
            </a:r>
          </a:p>
          <a:p>
            <a:pPr lvl="1" eaLnBrk="1" hangingPunct="1">
              <a:lnSpc>
                <a:spcPct val="90000"/>
              </a:lnSpc>
            </a:pPr>
            <a:endParaRPr lang="en-US"/>
          </a:p>
          <a:p>
            <a:pPr lvl="1" eaLnBrk="1" hangingPunct="1">
              <a:lnSpc>
                <a:spcPct val="90000"/>
              </a:lnSpc>
            </a:pP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accent1">
                    <a:satMod val="150000"/>
                  </a:schemeClr>
                </a:solidFill>
                <a:ea typeface="+mj-ea"/>
                <a:cs typeface="+mj-cs"/>
              </a:rPr>
              <a:t>Primary Data Collection</a:t>
            </a:r>
            <a:endParaRPr lang="en-US" dirty="0">
              <a:solidFill>
                <a:schemeClr val="accent1">
                  <a:satMod val="150000"/>
                </a:schemeClr>
              </a:solidFill>
              <a:ea typeface="+mj-ea"/>
              <a:cs typeface="+mj-cs"/>
            </a:endParaRPr>
          </a:p>
        </p:txBody>
      </p:sp>
      <p:sp>
        <p:nvSpPr>
          <p:cNvPr id="24579" name="Content Placeholder 2"/>
          <p:cNvSpPr>
            <a:spLocks noGrp="1"/>
          </p:cNvSpPr>
          <p:nvPr>
            <p:ph idx="1"/>
          </p:nvPr>
        </p:nvSpPr>
        <p:spPr/>
        <p:txBody>
          <a:bodyPr/>
          <a:lstStyle/>
          <a:p>
            <a:pPr eaLnBrk="1" hangingPunct="1"/>
            <a:r>
              <a:rPr lang="en-US"/>
              <a:t>Colorado Practices</a:t>
            </a:r>
          </a:p>
          <a:p>
            <a:pPr eaLnBrk="1" hangingPunct="1"/>
            <a:endParaRPr lang="en-US"/>
          </a:p>
          <a:p>
            <a:pPr eaLnBrk="1" hangingPunct="1"/>
            <a:r>
              <a:rPr lang="en-US"/>
              <a:t>MGMA Practices</a:t>
            </a:r>
          </a:p>
          <a:p>
            <a:pPr eaLnBrk="1" hangingPunct="1"/>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575"/>
            <a:ext cx="8229600" cy="1252538"/>
          </a:xfrm>
        </p:spPr>
        <p:txBody>
          <a:bodyPr/>
          <a:lstStyle/>
          <a:p>
            <a:pPr eaLnBrk="1" fontAlgn="auto" hangingPunct="1">
              <a:spcAft>
                <a:spcPts val="0"/>
              </a:spcAft>
              <a:defRPr/>
            </a:pPr>
            <a:endParaRPr lang="en-US" dirty="0">
              <a:solidFill>
                <a:schemeClr val="accent1">
                  <a:satMod val="150000"/>
                </a:schemeClr>
              </a:solidFill>
              <a:ea typeface="+mj-ea"/>
              <a:cs typeface="+mj-cs"/>
            </a:endParaRPr>
          </a:p>
        </p:txBody>
      </p:sp>
      <p:pic>
        <p:nvPicPr>
          <p:cNvPr id="25603" name="Content Placeholder 3" descr="Practice Dempgraphics.1_Page_1.jpg"/>
          <p:cNvPicPr>
            <a:picLocks noGrp="1" noChangeAspect="1"/>
          </p:cNvPicPr>
          <p:nvPr>
            <p:ph idx="1"/>
          </p:nvPr>
        </p:nvPicPr>
        <p:blipFill>
          <a:blip r:embed="rId2"/>
          <a:srcRect/>
          <a:stretch>
            <a:fillRect/>
          </a:stretch>
        </p:blipFill>
        <p:spPr>
          <a:xfrm>
            <a:off x="-2362200" y="-990600"/>
            <a:ext cx="13639800" cy="883920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accent1">
                    <a:satMod val="150000"/>
                  </a:schemeClr>
                </a:solidFill>
                <a:ea typeface="+mj-ea"/>
                <a:cs typeface="+mj-cs"/>
              </a:rPr>
              <a:t>Practice Engagement Questions</a:t>
            </a:r>
            <a:endParaRPr lang="en-US" dirty="0">
              <a:solidFill>
                <a:schemeClr val="accent1">
                  <a:satMod val="150000"/>
                </a:schemeClr>
              </a:solidFill>
              <a:ea typeface="+mj-ea"/>
              <a:cs typeface="+mj-cs"/>
            </a:endParaRPr>
          </a:p>
        </p:txBody>
      </p:sp>
      <p:sp>
        <p:nvSpPr>
          <p:cNvPr id="26627" name="Content Placeholder 2"/>
          <p:cNvSpPr>
            <a:spLocks noGrp="1"/>
          </p:cNvSpPr>
          <p:nvPr>
            <p:ph idx="1"/>
          </p:nvPr>
        </p:nvSpPr>
        <p:spPr>
          <a:xfrm>
            <a:off x="0" y="1524000"/>
            <a:ext cx="9144000" cy="5181600"/>
          </a:xfrm>
        </p:spPr>
        <p:txBody>
          <a:bodyPr/>
          <a:lstStyle/>
          <a:p>
            <a:pPr lvl="2" eaLnBrk="1" hangingPunct="1">
              <a:buFont typeface="Arial" charset="0"/>
              <a:buNone/>
            </a:pPr>
            <a:r>
              <a:rPr lang="en-US" sz="3200" b="1"/>
              <a:t>Adoption</a:t>
            </a:r>
            <a:r>
              <a:rPr lang="en-US" sz="3200"/>
              <a:t>: 1) when did the topic of redesign initially arise? 2) key people inside and outside the clinic responsible for adoption? 3) technical and administrative challenges (including costs of lost productivity and opportunity costs) faced in adoption?</a:t>
            </a:r>
          </a:p>
          <a:p>
            <a:pPr lvl="2" eaLnBrk="1" hangingPunct="1">
              <a:buFont typeface="Arial" charset="0"/>
              <a:buNone/>
            </a:pPr>
            <a:r>
              <a:rPr lang="en-US" sz="3200" b="1"/>
              <a:t>Current use</a:t>
            </a:r>
            <a:r>
              <a:rPr lang="en-US" sz="3200"/>
              <a:t>: 1) how redesign is currently integrated into clinical practice? 2) frequency of use? 3) variability of use among providers?</a:t>
            </a:r>
          </a:p>
          <a:p>
            <a:pPr eaLnBrk="1" hangingPunct="1"/>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solidFill>
                  <a:schemeClr val="accent1">
                    <a:satMod val="150000"/>
                  </a:schemeClr>
                </a:solidFill>
                <a:ea typeface="+mj-ea"/>
                <a:cs typeface="+mj-cs"/>
              </a:rPr>
              <a:t>Practice Engagement Questions</a:t>
            </a:r>
            <a:endParaRPr lang="en-US" dirty="0">
              <a:ea typeface="+mj-ea"/>
              <a:cs typeface="+mj-cs"/>
            </a:endParaRPr>
          </a:p>
        </p:txBody>
      </p:sp>
      <p:sp>
        <p:nvSpPr>
          <p:cNvPr id="3" name="Content Placeholder 2"/>
          <p:cNvSpPr>
            <a:spLocks noGrp="1"/>
          </p:cNvSpPr>
          <p:nvPr>
            <p:ph idx="1"/>
          </p:nvPr>
        </p:nvSpPr>
        <p:spPr>
          <a:xfrm>
            <a:off x="0" y="1774825"/>
            <a:ext cx="8915400" cy="4625975"/>
          </a:xfrm>
        </p:spPr>
        <p:txBody>
          <a:bodyPr/>
          <a:lstStyle/>
          <a:p>
            <a:pPr marL="996696" lvl="2" eaLnBrk="1" fontAlgn="auto" hangingPunct="1">
              <a:spcAft>
                <a:spcPts val="0"/>
              </a:spcAft>
              <a:buClr>
                <a:schemeClr val="accent3"/>
              </a:buClr>
              <a:buFont typeface="Arial" charset="0"/>
              <a:buNone/>
              <a:defRPr/>
            </a:pPr>
            <a:r>
              <a:rPr lang="en-US" sz="3200" b="1" dirty="0" smtClean="0">
                <a:ea typeface="+mn-ea"/>
              </a:rPr>
              <a:t>Perceived/Realized benefits of current use</a:t>
            </a:r>
            <a:r>
              <a:rPr lang="en-US" sz="3200" dirty="0" smtClean="0">
                <a:ea typeface="+mn-ea"/>
              </a:rPr>
              <a:t>: 1) organizational costs and benefits? 2) improvements in the quality of care? 3) improvements in the safety of care? 4) improvements in the efficiency of care? 5)changes in culture?</a:t>
            </a:r>
          </a:p>
          <a:p>
            <a:pPr marL="996696" lvl="2" eaLnBrk="1" fontAlgn="auto" hangingPunct="1">
              <a:spcAft>
                <a:spcPts val="0"/>
              </a:spcAft>
              <a:buClr>
                <a:schemeClr val="accent3"/>
              </a:buClr>
              <a:buFont typeface="Arial" charset="0"/>
              <a:buNone/>
              <a:defRPr/>
            </a:pPr>
            <a:r>
              <a:rPr lang="en-US" sz="3200" b="1" dirty="0" smtClean="0">
                <a:ea typeface="+mn-ea"/>
              </a:rPr>
              <a:t>Future of redesign</a:t>
            </a:r>
            <a:r>
              <a:rPr lang="en-US" sz="3200" dirty="0" smtClean="0">
                <a:ea typeface="+mn-ea"/>
              </a:rPr>
              <a:t>: What additional functions/data sources could provide additional practice value in the future?</a:t>
            </a:r>
            <a:endParaRPr lang="en-US" sz="3200" dirty="0">
              <a:ea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accent1">
                    <a:satMod val="150000"/>
                  </a:schemeClr>
                </a:solidFill>
                <a:ea typeface="+mj-ea"/>
                <a:cs typeface="+mj-cs"/>
              </a:rPr>
              <a:t>FINDINGS</a:t>
            </a:r>
            <a:endParaRPr lang="en-US" dirty="0">
              <a:solidFill>
                <a:schemeClr val="accent1">
                  <a:satMod val="150000"/>
                </a:schemeClr>
              </a:solidFill>
              <a:ea typeface="+mj-ea"/>
              <a:cs typeface="+mj-cs"/>
            </a:endParaRPr>
          </a:p>
        </p:txBody>
      </p:sp>
      <p:sp>
        <p:nvSpPr>
          <p:cNvPr id="28675" name="Content Placeholder 2"/>
          <p:cNvSpPr>
            <a:spLocks noGrp="1"/>
          </p:cNvSpPr>
          <p:nvPr>
            <p:ph idx="1"/>
          </p:nvPr>
        </p:nvSpPr>
        <p:spPr>
          <a:xfrm>
            <a:off x="457200" y="1600200"/>
            <a:ext cx="8229600" cy="4953000"/>
          </a:xfrm>
        </p:spPr>
        <p:txBody>
          <a:bodyPr/>
          <a:lstStyle/>
          <a:p>
            <a:pPr eaLnBrk="1" hangingPunct="1"/>
            <a:r>
              <a:rPr lang="en-US"/>
              <a:t>Understanding of Processes that Surround the Patient Visit</a:t>
            </a:r>
            <a:endParaRPr lang="en-US" sz="2800"/>
          </a:p>
          <a:p>
            <a:pPr lvl="1" eaLnBrk="1" hangingPunct="1"/>
            <a:r>
              <a:rPr lang="en-US"/>
              <a:t>Pre-Visit Processes</a:t>
            </a:r>
            <a:endParaRPr lang="en-US" sz="2400"/>
          </a:p>
          <a:p>
            <a:pPr lvl="1" eaLnBrk="1" hangingPunct="1"/>
            <a:r>
              <a:rPr lang="en-US"/>
              <a:t>During Visit Processes</a:t>
            </a:r>
            <a:endParaRPr lang="en-US" sz="2400"/>
          </a:p>
          <a:p>
            <a:pPr lvl="1" eaLnBrk="1" hangingPunct="1"/>
            <a:r>
              <a:rPr lang="en-US"/>
              <a:t>Post-Visit Processes</a:t>
            </a:r>
            <a:endParaRPr lang="en-US" sz="2400"/>
          </a:p>
          <a:p>
            <a:pPr eaLnBrk="1" hangingPunct="1"/>
            <a:r>
              <a:rPr lang="en-US"/>
              <a:t>A Desire for Self- Assessment and Improvement</a:t>
            </a:r>
            <a:endParaRPr lang="en-US" sz="2800"/>
          </a:p>
          <a:p>
            <a:pPr eaLnBrk="1" hangingPunct="1"/>
            <a:r>
              <a:rPr lang="en-US"/>
              <a:t>There are Barriers to Achieving Efficiencies in Primary Care Practices</a:t>
            </a:r>
            <a:endParaRPr lang="en-US" sz="2800"/>
          </a:p>
          <a:p>
            <a:pPr eaLnBrk="1" hangingPunct="1"/>
            <a:endParaRPr lang="en-US" sz="2800"/>
          </a:p>
          <a:p>
            <a:pPr lvl="1" eaLnBrk="1" hangingPunct="1"/>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bg>
      <p:bgPr>
        <a:solidFill>
          <a:schemeClr val="tx1"/>
        </a:solidFill>
        <a:effectLst/>
      </p:bgPr>
    </p:bg>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nvPr>
        </p:nvGraphicFramePr>
        <p:xfrm>
          <a:off x="-457200" y="0"/>
          <a:ext cx="10134600" cy="6858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a typeface="+mj-ea"/>
                <a:cs typeface="+mj-cs"/>
              </a:rPr>
              <a:t>PRE VISIT PROCESSES</a:t>
            </a:r>
            <a:endParaRPr lang="en-US" dirty="0">
              <a:ea typeface="+mj-ea"/>
              <a:cs typeface="+mj-cs"/>
            </a:endParaRPr>
          </a:p>
        </p:txBody>
      </p:sp>
      <p:sp>
        <p:nvSpPr>
          <p:cNvPr id="30723" name="Content Placeholder 2"/>
          <p:cNvSpPr>
            <a:spLocks noGrp="1"/>
          </p:cNvSpPr>
          <p:nvPr>
            <p:ph idx="1"/>
          </p:nvPr>
        </p:nvSpPr>
        <p:spPr>
          <a:xfrm>
            <a:off x="609600" y="1676400"/>
            <a:ext cx="8229600" cy="4625975"/>
          </a:xfrm>
        </p:spPr>
        <p:txBody>
          <a:bodyPr/>
          <a:lstStyle/>
          <a:p>
            <a:pPr eaLnBrk="1" hangingPunct="1">
              <a:buFont typeface="Wingdings 2" charset="2"/>
              <a:buNone/>
            </a:pPr>
            <a:r>
              <a:rPr lang="en-US"/>
              <a:t>Appointments/Scheduling</a:t>
            </a:r>
          </a:p>
          <a:p>
            <a:pPr lvl="1" eaLnBrk="1" hangingPunct="1"/>
            <a:r>
              <a:rPr lang="en-US"/>
              <a:t>Problems </a:t>
            </a:r>
          </a:p>
          <a:p>
            <a:pPr lvl="2" eaLnBrk="1" hangingPunct="1"/>
            <a:r>
              <a:rPr lang="en-US"/>
              <a:t>Maximizing capacity</a:t>
            </a:r>
          </a:p>
          <a:p>
            <a:pPr lvl="2" eaLnBrk="1" hangingPunct="1"/>
            <a:r>
              <a:rPr lang="en-US"/>
              <a:t>Dealing with patient “no shows”</a:t>
            </a:r>
          </a:p>
          <a:p>
            <a:pPr lvl="2" eaLnBrk="1" hangingPunct="1"/>
            <a:endParaRPr lang="en-US"/>
          </a:p>
          <a:p>
            <a:pPr lvl="1" eaLnBrk="1" hangingPunct="1"/>
            <a:r>
              <a:rPr lang="en-US" b="1"/>
              <a:t>Solutions</a:t>
            </a:r>
          </a:p>
          <a:p>
            <a:pPr lvl="2" eaLnBrk="1" hangingPunct="1"/>
            <a:r>
              <a:rPr lang="en-US" b="1"/>
              <a:t>Mixture of Open access and traditional scheduling processes</a:t>
            </a:r>
          </a:p>
          <a:p>
            <a:pPr lvl="2" eaLnBrk="1" hangingPunct="1"/>
            <a:r>
              <a:rPr lang="en-US" b="1"/>
              <a:t>Remedial Actions/patient consequences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dirty="0" smtClean="0">
                <a:ea typeface="+mj-ea"/>
                <a:cs typeface="+mj-cs"/>
              </a:rPr>
              <a:t>PRE VISIT PROCESSES</a:t>
            </a:r>
            <a:br>
              <a:rPr lang="en-US" dirty="0" smtClean="0">
                <a:ea typeface="+mj-ea"/>
                <a:cs typeface="+mj-cs"/>
              </a:rPr>
            </a:br>
            <a:endParaRPr lang="en-US" dirty="0">
              <a:ea typeface="+mj-ea"/>
              <a:cs typeface="+mj-cs"/>
            </a:endParaRPr>
          </a:p>
        </p:txBody>
      </p:sp>
      <p:sp>
        <p:nvSpPr>
          <p:cNvPr id="31747" name="Content Placeholder 2"/>
          <p:cNvSpPr>
            <a:spLocks noGrp="1"/>
          </p:cNvSpPr>
          <p:nvPr>
            <p:ph idx="1"/>
          </p:nvPr>
        </p:nvSpPr>
        <p:spPr/>
        <p:txBody>
          <a:bodyPr/>
          <a:lstStyle/>
          <a:p>
            <a:pPr eaLnBrk="1" hangingPunct="1">
              <a:buFont typeface="Wingdings 2" charset="2"/>
              <a:buNone/>
            </a:pPr>
            <a:r>
              <a:rPr lang="en-US"/>
              <a:t>Telephone </a:t>
            </a:r>
          </a:p>
          <a:p>
            <a:pPr lvl="1" eaLnBrk="1" hangingPunct="1"/>
            <a:r>
              <a:rPr lang="en-US"/>
              <a:t>Patient phone calls are common struggle:</a:t>
            </a:r>
          </a:p>
          <a:p>
            <a:pPr lvl="2" eaLnBrk="1" hangingPunct="1"/>
            <a:r>
              <a:rPr lang="en-US"/>
              <a:t> Volume of phone calls some clinics receive can cause an inability of staff that handles phone calls (generally the front desk)</a:t>
            </a:r>
          </a:p>
          <a:p>
            <a:pPr lvl="2" eaLnBrk="1" hangingPunct="1"/>
            <a:r>
              <a:rPr lang="en-US"/>
              <a:t>Patients may not be able to get through and/or experience long hold times</a:t>
            </a:r>
          </a:p>
          <a:p>
            <a:pPr lvl="1" eaLnBrk="1" hangingPunct="1"/>
            <a:r>
              <a:rPr lang="en-US" b="1"/>
              <a:t>Solutions Include:</a:t>
            </a:r>
          </a:p>
          <a:p>
            <a:pPr lvl="2" eaLnBrk="1" hangingPunct="1"/>
            <a:r>
              <a:rPr lang="en-US" b="1"/>
              <a:t>Call Centers</a:t>
            </a:r>
          </a:p>
          <a:p>
            <a:pPr lvl="2" eaLnBrk="1" hangingPunct="1"/>
            <a:r>
              <a:rPr lang="en-US" b="1"/>
              <a:t>Electronic call systems</a:t>
            </a:r>
          </a:p>
          <a:p>
            <a:pPr lvl="2" eaLnBrk="1" hangingPunct="1"/>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52400"/>
            <a:ext cx="7772400" cy="1752600"/>
          </a:xfrm>
        </p:spPr>
        <p:txBody>
          <a:bodyPr/>
          <a:lstStyle/>
          <a:p>
            <a:pPr eaLnBrk="1" fontAlgn="auto" hangingPunct="1">
              <a:spcAft>
                <a:spcPts val="0"/>
              </a:spcAft>
              <a:defRPr/>
            </a:pPr>
            <a:r>
              <a:rPr lang="en-US" sz="3200" dirty="0">
                <a:solidFill>
                  <a:schemeClr val="tx1"/>
                </a:solidFill>
                <a:ea typeface="+mj-ea"/>
                <a:cs typeface="+mj-cs"/>
              </a:rPr>
              <a:t>Disclosure </a:t>
            </a:r>
            <a:r>
              <a:rPr lang="en-US" sz="3200" dirty="0" smtClean="0">
                <a:solidFill>
                  <a:schemeClr val="tx1"/>
                </a:solidFill>
                <a:ea typeface="+mj-ea"/>
                <a:cs typeface="+mj-cs"/>
              </a:rPr>
              <a:t>Information:</a:t>
            </a:r>
            <a:r>
              <a:rPr lang="en-US" sz="4000" dirty="0" smtClean="0">
                <a:solidFill>
                  <a:schemeClr val="tx1"/>
                </a:solidFill>
                <a:ea typeface="+mj-ea"/>
                <a:cs typeface="+mj-cs"/>
              </a:rPr>
              <a:t/>
            </a:r>
            <a:br>
              <a:rPr lang="en-US" sz="4000" dirty="0" smtClean="0">
                <a:solidFill>
                  <a:schemeClr val="tx1"/>
                </a:solidFill>
                <a:ea typeface="+mj-ea"/>
                <a:cs typeface="+mj-cs"/>
              </a:rPr>
            </a:br>
            <a:r>
              <a:rPr lang="en-US" sz="2400" dirty="0" smtClean="0">
                <a:solidFill>
                  <a:schemeClr val="accent1">
                    <a:satMod val="150000"/>
                  </a:schemeClr>
                </a:solidFill>
                <a:ea typeface="+mj-ea"/>
                <a:cs typeface="+mj-cs"/>
              </a:rPr>
              <a:t> </a:t>
            </a:r>
            <a:r>
              <a:rPr lang="en-US" sz="2600" dirty="0" smtClean="0">
                <a:solidFill>
                  <a:srgbClr val="FF3300"/>
                </a:solidFill>
                <a:ea typeface="+mj-ea"/>
                <a:cs typeface="+mj-cs"/>
              </a:rPr>
              <a:t/>
            </a:r>
            <a:br>
              <a:rPr lang="en-US" sz="2600" dirty="0" smtClean="0">
                <a:solidFill>
                  <a:srgbClr val="FF3300"/>
                </a:solidFill>
                <a:ea typeface="+mj-ea"/>
                <a:cs typeface="+mj-cs"/>
              </a:rPr>
            </a:br>
            <a:r>
              <a:rPr lang="en-US" sz="2600" dirty="0" smtClean="0">
                <a:solidFill>
                  <a:srgbClr val="FF3300"/>
                </a:solidFill>
                <a:ea typeface="+mj-ea"/>
                <a:cs typeface="+mj-cs"/>
              </a:rPr>
              <a:t>Presenter: David R. West, PhD</a:t>
            </a:r>
            <a:endParaRPr lang="en-US" sz="2600" dirty="0">
              <a:solidFill>
                <a:srgbClr val="FF3300"/>
              </a:solidFill>
              <a:ea typeface="+mj-ea"/>
              <a:cs typeface="+mj-cs"/>
            </a:endParaRPr>
          </a:p>
        </p:txBody>
      </p:sp>
      <p:sp>
        <p:nvSpPr>
          <p:cNvPr id="14339" name="Rectangle 3"/>
          <p:cNvSpPr>
            <a:spLocks noGrp="1" noChangeArrowheads="1"/>
          </p:cNvSpPr>
          <p:nvPr>
            <p:ph type="subTitle" idx="1"/>
          </p:nvPr>
        </p:nvSpPr>
        <p:spPr>
          <a:xfrm>
            <a:off x="381000" y="762000"/>
            <a:ext cx="7848600" cy="4114800"/>
          </a:xfrm>
        </p:spPr>
        <p:txBody>
          <a:bodyPr/>
          <a:lstStyle/>
          <a:p>
            <a:pPr eaLnBrk="1" hangingPunct="1">
              <a:lnSpc>
                <a:spcPct val="60000"/>
              </a:lnSpc>
            </a:pPr>
            <a:endParaRPr lang="en-US" b="1"/>
          </a:p>
          <a:p>
            <a:pPr eaLnBrk="1" hangingPunct="1">
              <a:lnSpc>
                <a:spcPct val="60000"/>
              </a:lnSpc>
            </a:pPr>
            <a:endParaRPr lang="en-US" b="1"/>
          </a:p>
          <a:p>
            <a:pPr eaLnBrk="1" hangingPunct="1">
              <a:lnSpc>
                <a:spcPct val="60000"/>
              </a:lnSpc>
            </a:pPr>
            <a:endParaRPr lang="en-US" b="1"/>
          </a:p>
          <a:p>
            <a:pPr eaLnBrk="1" hangingPunct="1">
              <a:lnSpc>
                <a:spcPct val="60000"/>
              </a:lnSpc>
            </a:pPr>
            <a:endParaRPr lang="en-US" b="1"/>
          </a:p>
          <a:p>
            <a:pPr eaLnBrk="1" hangingPunct="1">
              <a:lnSpc>
                <a:spcPct val="60000"/>
              </a:lnSpc>
            </a:pPr>
            <a:endParaRPr lang="en-US" b="1"/>
          </a:p>
          <a:p>
            <a:pPr eaLnBrk="1" hangingPunct="1">
              <a:lnSpc>
                <a:spcPct val="60000"/>
              </a:lnSpc>
            </a:pPr>
            <a:endParaRPr lang="en-US" b="1"/>
          </a:p>
          <a:p>
            <a:pPr eaLnBrk="1" hangingPunct="1">
              <a:lnSpc>
                <a:spcPct val="60000"/>
              </a:lnSpc>
            </a:pPr>
            <a:r>
              <a:rPr lang="en-US" b="1"/>
              <a:t>	</a:t>
            </a:r>
          </a:p>
          <a:p>
            <a:pPr eaLnBrk="1" hangingPunct="1">
              <a:lnSpc>
                <a:spcPct val="60000"/>
              </a:lnSpc>
            </a:pPr>
            <a:r>
              <a:rPr lang="en-US" b="1"/>
              <a:t>	University of Colorado</a:t>
            </a:r>
          </a:p>
          <a:p>
            <a:pPr eaLnBrk="1" hangingPunct="1">
              <a:lnSpc>
                <a:spcPct val="60000"/>
              </a:lnSpc>
            </a:pPr>
            <a:r>
              <a:rPr lang="en-US" b="1"/>
              <a:t>	School of Medicine</a:t>
            </a:r>
          </a:p>
          <a:p>
            <a:pPr eaLnBrk="1" hangingPunct="1">
              <a:lnSpc>
                <a:spcPct val="60000"/>
              </a:lnSpc>
            </a:pPr>
            <a:r>
              <a:rPr lang="en-US" b="1"/>
              <a:t>	Colorado Health Outcomes Program (COHO)</a:t>
            </a:r>
          </a:p>
          <a:p>
            <a:pPr eaLnBrk="1" hangingPunct="1">
              <a:lnSpc>
                <a:spcPct val="60000"/>
              </a:lnSpc>
            </a:pPr>
            <a:endParaRPr lang="en-US" b="1"/>
          </a:p>
          <a:p>
            <a:pPr eaLnBrk="1" hangingPunct="1">
              <a:lnSpc>
                <a:spcPct val="60000"/>
              </a:lnSpc>
            </a:pPr>
            <a:endParaRPr lang="en-US" b="1"/>
          </a:p>
          <a:p>
            <a:pPr eaLnBrk="1" hangingPunct="1">
              <a:lnSpc>
                <a:spcPct val="60000"/>
              </a:lnSpc>
            </a:pPr>
            <a:endParaRPr lang="en-US"/>
          </a:p>
          <a:p>
            <a:pPr eaLnBrk="1" hangingPunct="1">
              <a:lnSpc>
                <a:spcPct val="60000"/>
              </a:lnSpc>
            </a:pPr>
            <a:endParaRPr lang="en-US" b="1"/>
          </a:p>
          <a:p>
            <a:pPr eaLnBrk="1" hangingPunct="1">
              <a:lnSpc>
                <a:spcPct val="60000"/>
              </a:lnSpc>
            </a:pPr>
            <a:r>
              <a:rPr lang="en-US" sz="2300" b="1"/>
              <a:t>I have no financial relationships to disclose </a:t>
            </a:r>
          </a:p>
          <a:p>
            <a:pPr eaLnBrk="1" hangingPunct="1">
              <a:lnSpc>
                <a:spcPct val="60000"/>
              </a:lnSpc>
            </a:pPr>
            <a:endParaRPr lang="en-US" sz="2300" b="1"/>
          </a:p>
          <a:p>
            <a:pPr eaLnBrk="1" hangingPunct="1">
              <a:lnSpc>
                <a:spcPct val="60000"/>
              </a:lnSpc>
            </a:pPr>
            <a:r>
              <a:rPr lang="en-US" sz="2300" b="1"/>
              <a:t>and</a:t>
            </a:r>
          </a:p>
          <a:p>
            <a:pPr eaLnBrk="1" hangingPunct="1">
              <a:lnSpc>
                <a:spcPct val="60000"/>
              </a:lnSpc>
            </a:pPr>
            <a:endParaRPr lang="en-US" sz="2300" b="1"/>
          </a:p>
          <a:p>
            <a:pPr eaLnBrk="1" hangingPunct="1">
              <a:lnSpc>
                <a:spcPct val="60000"/>
              </a:lnSpc>
            </a:pPr>
            <a:r>
              <a:rPr lang="en-US" sz="2300" b="1"/>
              <a:t>I will not discuss off label use and/or investigational use in my presentation</a:t>
            </a:r>
          </a:p>
          <a:p>
            <a:pPr eaLnBrk="1" hangingPunct="1">
              <a:lnSpc>
                <a:spcPct val="60000"/>
              </a:lnSpc>
            </a:pPr>
            <a:endParaRPr lang="en-US" sz="1300" i="1"/>
          </a:p>
          <a:p>
            <a:pPr eaLnBrk="1" hangingPunct="1">
              <a:lnSpc>
                <a:spcPct val="60000"/>
              </a:lnSpc>
            </a:pPr>
            <a:endParaRPr lang="en-US" sz="1300" b="1"/>
          </a:p>
          <a:p>
            <a:pPr lvl="1" algn="l" eaLnBrk="1" hangingPunct="1">
              <a:lnSpc>
                <a:spcPct val="60000"/>
              </a:lnSpc>
            </a:pPr>
            <a:endParaRPr lang="en-US" sz="1100">
              <a:solidFill>
                <a:srgbClr val="FFFFFF"/>
              </a:solidFill>
            </a:endParaRPr>
          </a:p>
          <a:p>
            <a:pPr eaLnBrk="1" hangingPunct="1">
              <a:lnSpc>
                <a:spcPct val="60000"/>
              </a:lnSpc>
            </a:pPr>
            <a:endParaRPr lang="en-US" sz="11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a typeface="+mj-ea"/>
                <a:cs typeface="+mj-cs"/>
              </a:rPr>
              <a:t>PRE VISIT PROCESSES</a:t>
            </a:r>
            <a:endParaRPr lang="en-US" dirty="0">
              <a:ea typeface="+mj-ea"/>
              <a:cs typeface="+mj-cs"/>
            </a:endParaRPr>
          </a:p>
        </p:txBody>
      </p:sp>
      <p:sp>
        <p:nvSpPr>
          <p:cNvPr id="32771" name="Content Placeholder 2"/>
          <p:cNvSpPr>
            <a:spLocks noGrp="1"/>
          </p:cNvSpPr>
          <p:nvPr>
            <p:ph idx="1"/>
          </p:nvPr>
        </p:nvSpPr>
        <p:spPr/>
        <p:txBody>
          <a:bodyPr/>
          <a:lstStyle/>
          <a:p>
            <a:pPr eaLnBrk="1" hangingPunct="1">
              <a:buFont typeface="Wingdings 2" charset="2"/>
              <a:buNone/>
            </a:pPr>
            <a:r>
              <a:rPr lang="en-US"/>
              <a:t>Insurance Eligibility Verification</a:t>
            </a:r>
          </a:p>
          <a:p>
            <a:pPr lvl="1" eaLnBrk="1" hangingPunct="1"/>
            <a:r>
              <a:rPr lang="en-US"/>
              <a:t>A critically important but time consuming process with various processes for:</a:t>
            </a:r>
          </a:p>
          <a:p>
            <a:pPr lvl="2" eaLnBrk="1" hangingPunct="1"/>
            <a:r>
              <a:rPr lang="en-US" sz="2800"/>
              <a:t>Medicaid and CHP+</a:t>
            </a:r>
          </a:p>
          <a:p>
            <a:pPr lvl="2" eaLnBrk="1" hangingPunct="1"/>
            <a:r>
              <a:rPr lang="en-US" sz="2800"/>
              <a:t>Medicare </a:t>
            </a:r>
          </a:p>
          <a:p>
            <a:pPr lvl="2" eaLnBrk="1" hangingPunct="1"/>
            <a:r>
              <a:rPr lang="en-US" sz="2800"/>
              <a:t>Private Insurance</a:t>
            </a:r>
          </a:p>
          <a:p>
            <a:pPr lvl="1" eaLnBrk="1" hangingPunct="1"/>
            <a:endParaRPr lang="en-US"/>
          </a:p>
          <a:p>
            <a:pPr lvl="1" eaLnBrk="1" hangingPunct="1"/>
            <a:r>
              <a:rPr lang="en-US" b="1"/>
              <a:t>Solutions include electronic and automated verification systems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a typeface="+mj-ea"/>
                <a:cs typeface="+mj-cs"/>
              </a:rPr>
              <a:t>VISIT PROCESSES</a:t>
            </a:r>
            <a:endParaRPr lang="en-US" dirty="0">
              <a:ea typeface="+mj-ea"/>
              <a:cs typeface="+mj-cs"/>
            </a:endParaRPr>
          </a:p>
        </p:txBody>
      </p:sp>
      <p:sp>
        <p:nvSpPr>
          <p:cNvPr id="33795" name="Content Placeholder 2"/>
          <p:cNvSpPr>
            <a:spLocks noGrp="1"/>
          </p:cNvSpPr>
          <p:nvPr>
            <p:ph idx="1"/>
          </p:nvPr>
        </p:nvSpPr>
        <p:spPr>
          <a:xfrm>
            <a:off x="457200" y="1371600"/>
            <a:ext cx="8229600" cy="4625975"/>
          </a:xfrm>
        </p:spPr>
        <p:txBody>
          <a:bodyPr/>
          <a:lstStyle/>
          <a:p>
            <a:pPr eaLnBrk="1" hangingPunct="1">
              <a:buFont typeface="Wingdings 2" charset="2"/>
              <a:buNone/>
            </a:pPr>
            <a:r>
              <a:rPr lang="en-US"/>
              <a:t>Patient flow during a visit</a:t>
            </a:r>
          </a:p>
          <a:p>
            <a:pPr lvl="1" eaLnBrk="1" hangingPunct="1"/>
            <a:r>
              <a:rPr lang="en-US"/>
              <a:t>Observed Problems with layout</a:t>
            </a:r>
          </a:p>
          <a:p>
            <a:pPr lvl="2" eaLnBrk="1" hangingPunct="1"/>
            <a:r>
              <a:rPr lang="en-US"/>
              <a:t>Opportunities for bottlenecks – particularly check in and check out</a:t>
            </a:r>
          </a:p>
          <a:p>
            <a:pPr lvl="2" eaLnBrk="1" hangingPunct="1"/>
            <a:r>
              <a:rPr lang="en-US"/>
              <a:t>Lack of standardization of exam room layout and patient flow to and from exam room</a:t>
            </a:r>
          </a:p>
          <a:p>
            <a:pPr lvl="2" eaLnBrk="1" hangingPunct="1"/>
            <a:endParaRPr lang="en-US"/>
          </a:p>
          <a:p>
            <a:pPr lvl="1" eaLnBrk="1" hangingPunct="1"/>
            <a:r>
              <a:rPr lang="en-US" b="1"/>
              <a:t>Solutions</a:t>
            </a:r>
          </a:p>
          <a:p>
            <a:pPr lvl="2" eaLnBrk="1" hangingPunct="1"/>
            <a:r>
              <a:rPr lang="en-US" b="1"/>
              <a:t>Standardization of Exam room layout and inventory control</a:t>
            </a:r>
          </a:p>
          <a:p>
            <a:pPr lvl="2" eaLnBrk="1" hangingPunct="1"/>
            <a:r>
              <a:rPr lang="en-US" b="1"/>
              <a:t>Use of “PODS” for streamlining flow and removing bottlenecks (in larger sites)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a typeface="+mj-ea"/>
                <a:cs typeface="+mj-cs"/>
              </a:rPr>
              <a:t>VISIT PROCESSES</a:t>
            </a:r>
            <a:endParaRPr lang="en-US" dirty="0">
              <a:ea typeface="+mj-ea"/>
              <a:cs typeface="+mj-cs"/>
            </a:endParaRPr>
          </a:p>
        </p:txBody>
      </p:sp>
      <p:sp>
        <p:nvSpPr>
          <p:cNvPr id="34819" name="Content Placeholder 2"/>
          <p:cNvSpPr>
            <a:spLocks noGrp="1"/>
          </p:cNvSpPr>
          <p:nvPr>
            <p:ph idx="1"/>
          </p:nvPr>
        </p:nvSpPr>
        <p:spPr>
          <a:xfrm>
            <a:off x="457200" y="1447800"/>
            <a:ext cx="8229600" cy="4625975"/>
          </a:xfrm>
        </p:spPr>
        <p:txBody>
          <a:bodyPr/>
          <a:lstStyle/>
          <a:p>
            <a:pPr eaLnBrk="1" hangingPunct="1">
              <a:buFont typeface="Wingdings 2" charset="2"/>
              <a:buNone/>
            </a:pPr>
            <a:r>
              <a:rPr lang="en-US"/>
              <a:t>Hierarchy/Staffing/Team Concept</a:t>
            </a:r>
          </a:p>
          <a:p>
            <a:pPr lvl="1" eaLnBrk="1" hangingPunct="1"/>
            <a:r>
              <a:rPr lang="en-US" sz="3200"/>
              <a:t>Problems with:</a:t>
            </a:r>
          </a:p>
          <a:p>
            <a:pPr lvl="2" eaLnBrk="1" hangingPunct="1"/>
            <a:r>
              <a:rPr lang="en-US" sz="3200"/>
              <a:t>Defining roles/standardizing roles and responsibilities, maximizing staff capabilities, and off-loading tasks from clinicians</a:t>
            </a:r>
          </a:p>
          <a:p>
            <a:pPr lvl="2" eaLnBrk="1" hangingPunct="1"/>
            <a:r>
              <a:rPr lang="en-US" sz="3200"/>
              <a:t>Physician “buy-in” to delegation of tasks</a:t>
            </a:r>
          </a:p>
          <a:p>
            <a:pPr lvl="2" eaLnBrk="1" hangingPunct="1">
              <a:lnSpc>
                <a:spcPct val="150000"/>
              </a:lnSpc>
              <a:spcBef>
                <a:spcPct val="0"/>
              </a:spcBef>
            </a:pPr>
            <a:r>
              <a:rPr lang="en-US" sz="3200" b="1" u="sng">
                <a:solidFill>
                  <a:srgbClr val="FF0000"/>
                </a:solidFill>
              </a:rPr>
              <a:t>Communication</a:t>
            </a:r>
          </a:p>
          <a:p>
            <a:pPr lvl="2" eaLnBrk="1" hangingPunct="1"/>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a typeface="+mj-ea"/>
                <a:cs typeface="+mj-cs"/>
              </a:rPr>
              <a:t>VISIT PROCESSES</a:t>
            </a:r>
            <a:endParaRPr lang="en-US" dirty="0">
              <a:ea typeface="+mj-ea"/>
              <a:cs typeface="+mj-cs"/>
            </a:endParaRPr>
          </a:p>
        </p:txBody>
      </p:sp>
      <p:sp>
        <p:nvSpPr>
          <p:cNvPr id="35843" name="Content Placeholder 2"/>
          <p:cNvSpPr>
            <a:spLocks noGrp="1"/>
          </p:cNvSpPr>
          <p:nvPr>
            <p:ph idx="1"/>
          </p:nvPr>
        </p:nvSpPr>
        <p:spPr>
          <a:xfrm>
            <a:off x="0" y="1219200"/>
            <a:ext cx="8686800" cy="5181600"/>
          </a:xfrm>
        </p:spPr>
        <p:txBody>
          <a:bodyPr/>
          <a:lstStyle/>
          <a:p>
            <a:pPr lvl="1" eaLnBrk="1" hangingPunct="1">
              <a:lnSpc>
                <a:spcPct val="150000"/>
              </a:lnSpc>
              <a:spcBef>
                <a:spcPct val="0"/>
              </a:spcBef>
              <a:buFont typeface="Wingdings" charset="2"/>
              <a:buNone/>
            </a:pPr>
            <a:r>
              <a:rPr lang="en-US" sz="3200" b="1"/>
              <a:t>Solutions:</a:t>
            </a:r>
          </a:p>
          <a:p>
            <a:pPr lvl="2" eaLnBrk="1" hangingPunct="1"/>
            <a:r>
              <a:rPr lang="en-US" sz="3200" b="1"/>
              <a:t>Primary Health Care Team models</a:t>
            </a:r>
          </a:p>
          <a:p>
            <a:pPr lvl="2" eaLnBrk="1" hangingPunct="1"/>
            <a:r>
              <a:rPr lang="en-US" sz="3200" b="1"/>
              <a:t>Communication tools and huddles to inform team/work together more effectively</a:t>
            </a:r>
          </a:p>
          <a:p>
            <a:pPr lvl="2" eaLnBrk="1" hangingPunct="1"/>
            <a:r>
              <a:rPr lang="en-US" sz="3200" b="1"/>
              <a:t>Improve Patient Experience and Practice Productivity with Group Visits</a:t>
            </a:r>
          </a:p>
          <a:p>
            <a:pPr lvl="4" eaLnBrk="1" hangingPunct="1"/>
            <a:r>
              <a:rPr sz="2400"/>
              <a:t>Concerns about patient buy in</a:t>
            </a:r>
          </a:p>
          <a:p>
            <a:pPr lvl="4" eaLnBrk="1" hangingPunct="1"/>
            <a:r>
              <a:rPr sz="2400"/>
              <a:t>Lack of information/uncertainty about insurance reimbursement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a typeface="+mj-ea"/>
                <a:cs typeface="+mj-cs"/>
              </a:rPr>
              <a:t>POST VISIT/IN BETWEEN VISITS</a:t>
            </a:r>
            <a:endParaRPr lang="en-US" dirty="0">
              <a:ea typeface="+mj-ea"/>
              <a:cs typeface="+mj-cs"/>
            </a:endParaRPr>
          </a:p>
        </p:txBody>
      </p:sp>
      <p:sp>
        <p:nvSpPr>
          <p:cNvPr id="36867" name="Content Placeholder 2"/>
          <p:cNvSpPr>
            <a:spLocks noGrp="1"/>
          </p:cNvSpPr>
          <p:nvPr>
            <p:ph idx="1"/>
          </p:nvPr>
        </p:nvSpPr>
        <p:spPr/>
        <p:txBody>
          <a:bodyPr/>
          <a:lstStyle/>
          <a:p>
            <a:pPr eaLnBrk="1" hangingPunct="1"/>
            <a:r>
              <a:rPr lang="en-US"/>
              <a:t>Medication Refills</a:t>
            </a:r>
          </a:p>
          <a:p>
            <a:pPr eaLnBrk="1" hangingPunct="1"/>
            <a:r>
              <a:rPr lang="en-US"/>
              <a:t>Coding and Billing</a:t>
            </a:r>
          </a:p>
          <a:p>
            <a:pPr eaLnBrk="1" hangingPunct="1"/>
            <a:r>
              <a:rPr lang="en-US"/>
              <a:t>Diagnostic Test</a:t>
            </a:r>
          </a:p>
          <a:p>
            <a:pPr lvl="1" eaLnBrk="1" hangingPunct="1"/>
            <a:r>
              <a:rPr lang="en-US"/>
              <a:t>Ordering</a:t>
            </a:r>
          </a:p>
          <a:p>
            <a:pPr lvl="1" eaLnBrk="1" hangingPunct="1"/>
            <a:r>
              <a:rPr lang="en-US"/>
              <a:t>Tracking</a:t>
            </a:r>
          </a:p>
          <a:p>
            <a:pPr lvl="1" eaLnBrk="1" hangingPunct="1"/>
            <a:r>
              <a:rPr lang="en-US"/>
              <a:t>Incorporation into care plans</a:t>
            </a:r>
          </a:p>
          <a:p>
            <a:pPr lvl="1" eaLnBrk="1" hangingPunct="1"/>
            <a:r>
              <a:rPr lang="en-US"/>
              <a:t>Communicating to patient</a:t>
            </a:r>
            <a:br>
              <a:rPr lang="en-US"/>
            </a:b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a typeface="+mj-ea"/>
                <a:cs typeface="+mj-cs"/>
              </a:rPr>
              <a:t>SOME IMPORTANT LESSONS</a:t>
            </a:r>
            <a:endParaRPr lang="en-US" dirty="0">
              <a:ea typeface="+mj-ea"/>
              <a:cs typeface="+mj-cs"/>
            </a:endParaRPr>
          </a:p>
        </p:txBody>
      </p:sp>
      <p:sp>
        <p:nvSpPr>
          <p:cNvPr id="37891" name="Content Placeholder 2"/>
          <p:cNvSpPr>
            <a:spLocks noGrp="1"/>
          </p:cNvSpPr>
          <p:nvPr>
            <p:ph idx="1"/>
          </p:nvPr>
        </p:nvSpPr>
        <p:spPr/>
        <p:txBody>
          <a:bodyPr/>
          <a:lstStyle/>
          <a:p>
            <a:pPr eaLnBrk="1" hangingPunct="1">
              <a:buFont typeface="Wingdings 2" charset="2"/>
              <a:buNone/>
            </a:pPr>
            <a:r>
              <a:rPr lang="en-US" sz="2800" b="1"/>
              <a:t>The competing demands for time and resources within practices must be taken into account when developing a strategy to improve efficiency.  </a:t>
            </a:r>
          </a:p>
          <a:p>
            <a:pPr eaLnBrk="1" hangingPunct="1">
              <a:buFont typeface="Wingdings 2" charset="2"/>
              <a:buNone/>
            </a:pPr>
            <a:endParaRPr lang="en-US" sz="2800" b="1"/>
          </a:p>
          <a:p>
            <a:pPr eaLnBrk="1" hangingPunct="1">
              <a:buFont typeface="Wingdings 2" charset="2"/>
              <a:buNone/>
            </a:pPr>
            <a:r>
              <a:rPr lang="en-US" sz="2800" b="1"/>
              <a:t>Both practice leaders and staff must learn to collaborate and co-evolve together to assure an understanding of the models/processes of care to be implemented, and to assure buy-in to the model.</a:t>
            </a:r>
            <a:endParaRPr lang="en-US" sz="2800"/>
          </a:p>
          <a:p>
            <a:pPr eaLnBrk="1" hangingPunct="1">
              <a:buFont typeface="Wingdings 2" charset="2"/>
              <a:buNone/>
            </a:pPr>
            <a:endParaRPr lang="en-US" sz="24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Content Placeholder 2"/>
          <p:cNvSpPr>
            <a:spLocks noGrp="1"/>
          </p:cNvSpPr>
          <p:nvPr>
            <p:ph idx="1"/>
          </p:nvPr>
        </p:nvSpPr>
        <p:spPr/>
        <p:txBody>
          <a:bodyPr/>
          <a:lstStyle/>
          <a:p>
            <a:pPr eaLnBrk="1" hangingPunct="1">
              <a:buFont typeface="Wingdings 2" charset="2"/>
              <a:buNone/>
            </a:pPr>
            <a:r>
              <a:rPr lang="en-US" b="1"/>
              <a:t>The comprehensive change of process in practice can be daunting and expensive.  However, meaningful change can occur by identifying everyday problems and by implementing common sense solutions.  Solutions implemented can evolve over time, as needed. </a:t>
            </a:r>
            <a:endParaRPr lang="en-US"/>
          </a:p>
          <a:p>
            <a:pPr eaLnBrk="1" hangingPunct="1"/>
            <a:endParaRPr lang="en-US" b="1"/>
          </a:p>
          <a:p>
            <a:pPr eaLnBrk="1" hangingPunct="1"/>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accent1">
                    <a:satMod val="150000"/>
                  </a:schemeClr>
                </a:solidFill>
                <a:ea typeface="+mj-ea"/>
                <a:cs typeface="+mj-cs"/>
              </a:rPr>
              <a:t>NEXT STEPS</a:t>
            </a:r>
            <a:endParaRPr lang="en-US" dirty="0">
              <a:solidFill>
                <a:schemeClr val="accent1">
                  <a:satMod val="150000"/>
                </a:schemeClr>
              </a:solidFill>
              <a:ea typeface="+mj-ea"/>
              <a:cs typeface="+mj-cs"/>
            </a:endParaRPr>
          </a:p>
        </p:txBody>
      </p:sp>
      <p:sp>
        <p:nvSpPr>
          <p:cNvPr id="39939" name="Content Placeholder 2"/>
          <p:cNvSpPr>
            <a:spLocks noGrp="1"/>
          </p:cNvSpPr>
          <p:nvPr>
            <p:ph idx="1"/>
          </p:nvPr>
        </p:nvSpPr>
        <p:spPr/>
        <p:txBody>
          <a:bodyPr/>
          <a:lstStyle/>
          <a:p>
            <a:pPr eaLnBrk="1" hangingPunct="1"/>
            <a:r>
              <a:rPr lang="en-US" sz="4000"/>
              <a:t>Draft the Decision Guide</a:t>
            </a:r>
          </a:p>
          <a:p>
            <a:pPr eaLnBrk="1" hangingPunct="1"/>
            <a:r>
              <a:rPr lang="en-US" sz="4000"/>
              <a:t>Pilot Test the Decision Guide</a:t>
            </a:r>
          </a:p>
          <a:p>
            <a:pPr eaLnBrk="1" hangingPunct="1"/>
            <a:r>
              <a:rPr lang="en-US" sz="4000"/>
              <a:t>Final Deliverable to AHRQ</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accent1">
                    <a:satMod val="150000"/>
                  </a:schemeClr>
                </a:solidFill>
                <a:ea typeface="+mj-ea"/>
                <a:cs typeface="+mj-cs"/>
              </a:rPr>
              <a:t>Session Objective</a:t>
            </a:r>
            <a:endParaRPr lang="en-US" dirty="0">
              <a:solidFill>
                <a:schemeClr val="accent1">
                  <a:satMod val="150000"/>
                </a:schemeClr>
              </a:solidFill>
              <a:ea typeface="+mj-ea"/>
              <a:cs typeface="+mj-cs"/>
            </a:endParaRPr>
          </a:p>
        </p:txBody>
      </p:sp>
      <p:sp>
        <p:nvSpPr>
          <p:cNvPr id="15363" name="Content Placeholder 2"/>
          <p:cNvSpPr>
            <a:spLocks noGrp="1"/>
          </p:cNvSpPr>
          <p:nvPr>
            <p:ph idx="1"/>
          </p:nvPr>
        </p:nvSpPr>
        <p:spPr>
          <a:xfrm>
            <a:off x="457200" y="1524000"/>
            <a:ext cx="8229600" cy="5181600"/>
          </a:xfrm>
        </p:spPr>
        <p:txBody>
          <a:bodyPr/>
          <a:lstStyle/>
          <a:p>
            <a:pPr eaLnBrk="1" hangingPunct="1"/>
            <a:endParaRPr lang="en-US"/>
          </a:p>
          <a:p>
            <a:pPr eaLnBrk="1" hangingPunct="1"/>
            <a:r>
              <a:rPr lang="en-US"/>
              <a:t>To provide participants with information regarding current gaps in evidence for process improvement in primary care and the insights gained, to date, through research into the major contributors to primary care practice efficiency.</a:t>
            </a:r>
          </a:p>
          <a:p>
            <a:pPr eaLnBrk="1" hangingPunct="1"/>
            <a:endParaRPr lang="en-US"/>
          </a:p>
          <a:p>
            <a:pPr eaLnBrk="1" hangingPunct="1"/>
            <a:endParaRPr lang="en-US"/>
          </a:p>
          <a:p>
            <a:pPr eaLnBrk="1" hangingPunct="1"/>
            <a:endParaRPr lang="en-US"/>
          </a:p>
          <a:p>
            <a:pPr eaLnBrk="1" hangingPunct="1"/>
            <a:endParaRPr lang="en-US"/>
          </a:p>
          <a:p>
            <a:pPr eaLnBrk="1" hangingPunct="1"/>
            <a:endParaRPr lang="en-US"/>
          </a:p>
          <a:p>
            <a:pPr eaLnBrk="1" hangingPunct="1"/>
            <a:endParaRPr lang="en-US"/>
          </a:p>
          <a:p>
            <a:pPr eaLnBrk="1" hangingPunct="1"/>
            <a:endParaRPr lang="en-US"/>
          </a:p>
          <a:p>
            <a:pPr eaLnBrk="1" hangingPunct="1"/>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520952"/>
          </a:xfrm>
        </p:spPr>
        <p:txBody>
          <a:bodyPr>
            <a:noAutofit/>
          </a:bodyPr>
          <a:lstStyle/>
          <a:p>
            <a:pPr eaLnBrk="1" fontAlgn="auto" hangingPunct="1">
              <a:spcAft>
                <a:spcPts val="0"/>
              </a:spcAft>
              <a:defRPr/>
            </a:pPr>
            <a:r>
              <a:rPr lang="en-US" sz="4000" dirty="0" smtClean="0">
                <a:solidFill>
                  <a:schemeClr val="accent1">
                    <a:satMod val="150000"/>
                  </a:schemeClr>
                </a:solidFill>
                <a:ea typeface="+mj-ea"/>
                <a:cs typeface="+mj-cs"/>
              </a:rPr>
              <a:t>Exploring Ways to Improve Efficiency in Primary Care</a:t>
            </a:r>
            <a:br>
              <a:rPr lang="en-US" sz="4000" dirty="0" smtClean="0">
                <a:solidFill>
                  <a:schemeClr val="accent1">
                    <a:satMod val="150000"/>
                  </a:schemeClr>
                </a:solidFill>
                <a:ea typeface="+mj-ea"/>
                <a:cs typeface="+mj-cs"/>
              </a:rPr>
            </a:br>
            <a:r>
              <a:rPr lang="en-US" sz="4000" dirty="0" smtClean="0">
                <a:solidFill>
                  <a:schemeClr val="accent1">
                    <a:satMod val="150000"/>
                  </a:schemeClr>
                </a:solidFill>
                <a:ea typeface="+mj-ea"/>
                <a:cs typeface="+mj-cs"/>
              </a:rPr>
              <a:t/>
            </a:r>
            <a:br>
              <a:rPr lang="en-US" sz="4000" dirty="0" smtClean="0">
                <a:solidFill>
                  <a:schemeClr val="accent1">
                    <a:satMod val="150000"/>
                  </a:schemeClr>
                </a:solidFill>
                <a:ea typeface="+mj-ea"/>
                <a:cs typeface="+mj-cs"/>
              </a:rPr>
            </a:br>
            <a:r>
              <a:rPr lang="en-US" sz="4000" dirty="0" smtClean="0">
                <a:solidFill>
                  <a:schemeClr val="accent1">
                    <a:satMod val="150000"/>
                  </a:schemeClr>
                </a:solidFill>
                <a:ea typeface="+mj-ea"/>
                <a:cs typeface="+mj-cs"/>
              </a:rPr>
              <a:t>SNOCAP-USA Team: AHRQ </a:t>
            </a:r>
            <a:r>
              <a:rPr lang="en-US" sz="3200" dirty="0" smtClean="0">
                <a:solidFill>
                  <a:schemeClr val="accent1">
                    <a:satMod val="150000"/>
                  </a:schemeClr>
                </a:solidFill>
                <a:ea typeface="+mj-ea"/>
                <a:cs typeface="+mj-cs"/>
              </a:rPr>
              <a:t>Task Order</a:t>
            </a:r>
            <a:endParaRPr lang="en-US" sz="3200" dirty="0">
              <a:solidFill>
                <a:schemeClr val="accent1">
                  <a:satMod val="150000"/>
                </a:schemeClr>
              </a:solidFill>
              <a:ea typeface="+mj-ea"/>
              <a:cs typeface="+mj-cs"/>
            </a:endParaRPr>
          </a:p>
        </p:txBody>
      </p:sp>
      <p:sp>
        <p:nvSpPr>
          <p:cNvPr id="16387" name="Content Placeholder 2"/>
          <p:cNvSpPr>
            <a:spLocks noGrp="1"/>
          </p:cNvSpPr>
          <p:nvPr>
            <p:ph idx="1"/>
          </p:nvPr>
        </p:nvSpPr>
        <p:spPr>
          <a:xfrm>
            <a:off x="457200" y="2971800"/>
            <a:ext cx="8229600" cy="4625975"/>
          </a:xfrm>
        </p:spPr>
        <p:txBody>
          <a:bodyPr/>
          <a:lstStyle/>
          <a:p>
            <a:pPr eaLnBrk="1" hangingPunct="1"/>
            <a:r>
              <a:rPr lang="en-US"/>
              <a:t>Kathy James, PhD</a:t>
            </a:r>
          </a:p>
          <a:p>
            <a:pPr eaLnBrk="1" hangingPunct="1"/>
            <a:r>
              <a:rPr lang="en-US"/>
              <a:t>Betsy Vance, MPH</a:t>
            </a:r>
          </a:p>
          <a:p>
            <a:pPr eaLnBrk="1" hangingPunct="1"/>
            <a:r>
              <a:rPr lang="en-US"/>
              <a:t>Steven Ross, MD</a:t>
            </a:r>
          </a:p>
          <a:p>
            <a:pPr eaLnBrk="1" hangingPunct="1"/>
            <a:r>
              <a:rPr lang="en-US"/>
              <a:t>Tiffany Radcliff, PhD</a:t>
            </a:r>
          </a:p>
          <a:p>
            <a:pPr eaLnBrk="1" hangingPunct="1"/>
            <a:r>
              <a:rPr lang="en-US"/>
              <a:t>David R. West, PhD (Task Order Leader)</a:t>
            </a:r>
          </a:p>
          <a:p>
            <a:pPr lvl="1" eaLnBrk="1" hangingPunct="1"/>
            <a:r>
              <a:rPr lang="en-US"/>
              <a:t>Acknowledgement:  Thanks to MGMA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fontAlgn="auto" hangingPunct="1">
              <a:spcAft>
                <a:spcPts val="0"/>
              </a:spcAft>
              <a:defRPr/>
            </a:pPr>
            <a:r>
              <a:rPr lang="en-US" sz="4800" dirty="0" smtClean="0">
                <a:solidFill>
                  <a:schemeClr val="accent1">
                    <a:satMod val="150000"/>
                  </a:schemeClr>
                </a:solidFill>
                <a:ea typeface="+mj-ea"/>
                <a:cs typeface="+mj-cs"/>
              </a:rPr>
              <a:t>Specific Aims</a:t>
            </a:r>
            <a:br>
              <a:rPr lang="en-US" sz="4800" dirty="0" smtClean="0">
                <a:solidFill>
                  <a:schemeClr val="accent1">
                    <a:satMod val="150000"/>
                  </a:schemeClr>
                </a:solidFill>
                <a:ea typeface="+mj-ea"/>
                <a:cs typeface="+mj-cs"/>
              </a:rPr>
            </a:br>
            <a:endParaRPr lang="en-US" sz="4800" dirty="0">
              <a:solidFill>
                <a:schemeClr val="accent1">
                  <a:satMod val="150000"/>
                </a:schemeClr>
              </a:solidFill>
              <a:ea typeface="+mj-ea"/>
              <a:cs typeface="+mj-cs"/>
            </a:endParaRPr>
          </a:p>
        </p:txBody>
      </p:sp>
      <p:sp>
        <p:nvSpPr>
          <p:cNvPr id="17411" name="Content Placeholder 2"/>
          <p:cNvSpPr>
            <a:spLocks noGrp="1"/>
          </p:cNvSpPr>
          <p:nvPr>
            <p:ph idx="1"/>
          </p:nvPr>
        </p:nvSpPr>
        <p:spPr/>
        <p:txBody>
          <a:bodyPr/>
          <a:lstStyle/>
          <a:p>
            <a:pPr lvl="1" eaLnBrk="1" hangingPunct="1"/>
            <a:r>
              <a:rPr lang="en-US" sz="2600"/>
              <a:t>Review, Summarize and understand the current literature regarding efficiency in primary care</a:t>
            </a:r>
          </a:p>
          <a:p>
            <a:pPr lvl="1" eaLnBrk="1" hangingPunct="1">
              <a:buFont typeface="Wingdings" charset="2"/>
              <a:buNone/>
            </a:pPr>
            <a:endParaRPr lang="en-US" sz="2600"/>
          </a:p>
          <a:p>
            <a:pPr lvl="1" eaLnBrk="1" hangingPunct="1"/>
            <a:r>
              <a:rPr lang="en-US" sz="2600"/>
              <a:t>Understand how primary care practices think about and implement efficiency measures, and factors associated with efficiency/inefficiency in these practices (in depth in Colorado, and phone interviews)</a:t>
            </a:r>
          </a:p>
          <a:p>
            <a:pPr lvl="1" eaLnBrk="1" hangingPunct="1">
              <a:buFont typeface="Wingdings" charset="2"/>
              <a:buNone/>
            </a:pPr>
            <a:endParaRPr lang="en-US" sz="2600"/>
          </a:p>
          <a:p>
            <a:pPr lvl="1" eaLnBrk="1" hangingPunct="1"/>
            <a:r>
              <a:rPr lang="en-US" sz="2600"/>
              <a:t>Develop and test an “efficiency”  decision-guide for use in primary care practice </a:t>
            </a:r>
          </a:p>
          <a:p>
            <a:pPr eaLnBrk="1" hangingPunct="1"/>
            <a:endParaRPr lang="en-US" sz="30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accent1">
                    <a:satMod val="150000"/>
                  </a:schemeClr>
                </a:solidFill>
                <a:ea typeface="+mj-ea"/>
                <a:cs typeface="+mj-cs"/>
              </a:rPr>
              <a:t>Literature Scan</a:t>
            </a:r>
            <a:endParaRPr lang="en-US" dirty="0">
              <a:solidFill>
                <a:schemeClr val="accent1">
                  <a:satMod val="150000"/>
                </a:schemeClr>
              </a:solidFill>
              <a:ea typeface="+mj-ea"/>
              <a:cs typeface="+mj-cs"/>
            </a:endParaRPr>
          </a:p>
        </p:txBody>
      </p:sp>
      <p:sp>
        <p:nvSpPr>
          <p:cNvPr id="18435" name="Content Placeholder 2"/>
          <p:cNvSpPr>
            <a:spLocks noGrp="1"/>
          </p:cNvSpPr>
          <p:nvPr>
            <p:ph idx="1"/>
          </p:nvPr>
        </p:nvSpPr>
        <p:spPr>
          <a:xfrm>
            <a:off x="228600" y="1676400"/>
            <a:ext cx="8915400" cy="4930775"/>
          </a:xfrm>
        </p:spPr>
        <p:txBody>
          <a:bodyPr/>
          <a:lstStyle/>
          <a:p>
            <a:pPr eaLnBrk="1" hangingPunct="1">
              <a:lnSpc>
                <a:spcPct val="80000"/>
              </a:lnSpc>
              <a:buFont typeface="Wingdings 2" charset="2"/>
              <a:buNone/>
            </a:pPr>
            <a:r>
              <a:rPr lang="en-US" sz="2700" b="1" u="sng"/>
              <a:t>Defining Inefficiency Waste:</a:t>
            </a:r>
            <a:r>
              <a:rPr lang="en-US" sz="2700"/>
              <a:t>  </a:t>
            </a:r>
          </a:p>
          <a:p>
            <a:pPr eaLnBrk="1" hangingPunct="1">
              <a:lnSpc>
                <a:spcPct val="80000"/>
              </a:lnSpc>
              <a:buFont typeface="Wingdings 2" charset="2"/>
              <a:buNone/>
            </a:pPr>
            <a:endParaRPr lang="en-US" sz="2700"/>
          </a:p>
          <a:p>
            <a:pPr eaLnBrk="1" hangingPunct="1">
              <a:lnSpc>
                <a:spcPct val="80000"/>
              </a:lnSpc>
              <a:buFont typeface="Wingdings 2" charset="2"/>
              <a:buNone/>
            </a:pPr>
            <a:r>
              <a:rPr lang="en-US" sz="2700"/>
              <a:t>1) Brent James’ definition of inefficiency waste as “using more inputs than is necessary to produce a unit of care to benefit patients, and has strong linkages to the design of care systems”(James and Bayley 2006), and </a:t>
            </a:r>
          </a:p>
          <a:p>
            <a:pPr eaLnBrk="1" hangingPunct="1">
              <a:lnSpc>
                <a:spcPct val="80000"/>
              </a:lnSpc>
            </a:pPr>
            <a:endParaRPr lang="en-US" sz="2700"/>
          </a:p>
          <a:p>
            <a:pPr eaLnBrk="1" hangingPunct="1">
              <a:lnSpc>
                <a:spcPct val="80000"/>
              </a:lnSpc>
              <a:buFont typeface="Wingdings 2" charset="2"/>
              <a:buNone/>
            </a:pPr>
            <a:r>
              <a:rPr lang="en-US" sz="2700"/>
              <a:t>2) Litvak’s definition of inefficiency waste as variation and lack of standardization of processes in the practice setting, including clinical variation (i.e., variation in the care provided), flow variation (i.e., variation in the demand for healthcare), and professional variation (i.e., variation amongst providers(Litvak, Buerhaus, et al. 2005).</a:t>
            </a:r>
          </a:p>
          <a:p>
            <a:pPr eaLnBrk="1" hangingPunct="1">
              <a:lnSpc>
                <a:spcPct val="80000"/>
              </a:lnSpc>
            </a:pPr>
            <a:endParaRPr lang="en-US" sz="27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3672"/>
            <a:ext cx="8229600" cy="1252728"/>
          </a:xfrm>
        </p:spPr>
        <p:txBody>
          <a:bodyPr>
            <a:normAutofit fontScale="90000"/>
          </a:bodyPr>
          <a:lstStyle/>
          <a:p>
            <a:pPr eaLnBrk="1" fontAlgn="auto" hangingPunct="1">
              <a:spcAft>
                <a:spcPts val="0"/>
              </a:spcAft>
              <a:defRPr/>
            </a:pPr>
            <a:r>
              <a:rPr lang="en-US" sz="4000" u="sng" dirty="0" smtClean="0">
                <a:solidFill>
                  <a:schemeClr val="accent1">
                    <a:satMod val="150000"/>
                  </a:schemeClr>
                </a:solidFill>
                <a:ea typeface="+mj-ea"/>
                <a:cs typeface="+mj-cs"/>
              </a:rPr>
              <a:t>Factors [Reported to be] Associated with Inefficiency Waste in Primary Care</a:t>
            </a:r>
            <a:r>
              <a:rPr lang="en-US" sz="4000" dirty="0" smtClean="0">
                <a:solidFill>
                  <a:schemeClr val="accent1">
                    <a:satMod val="150000"/>
                  </a:schemeClr>
                </a:solidFill>
                <a:ea typeface="+mj-ea"/>
                <a:cs typeface="+mj-cs"/>
              </a:rPr>
              <a:t>:</a:t>
            </a:r>
            <a:r>
              <a:rPr lang="en-US" dirty="0" smtClean="0">
                <a:solidFill>
                  <a:schemeClr val="accent1">
                    <a:satMod val="150000"/>
                  </a:schemeClr>
                </a:solidFill>
                <a:ea typeface="+mj-ea"/>
                <a:cs typeface="+mj-cs"/>
              </a:rPr>
              <a:t/>
            </a:r>
            <a:br>
              <a:rPr lang="en-US" dirty="0" smtClean="0">
                <a:solidFill>
                  <a:schemeClr val="accent1">
                    <a:satMod val="150000"/>
                  </a:schemeClr>
                </a:solidFill>
                <a:ea typeface="+mj-ea"/>
                <a:cs typeface="+mj-cs"/>
              </a:rPr>
            </a:br>
            <a:endParaRPr lang="en-US" dirty="0">
              <a:solidFill>
                <a:schemeClr val="accent1">
                  <a:satMod val="150000"/>
                </a:schemeClr>
              </a:solidFill>
              <a:ea typeface="+mj-ea"/>
              <a:cs typeface="+mj-cs"/>
            </a:endParaRPr>
          </a:p>
        </p:txBody>
      </p:sp>
      <p:sp>
        <p:nvSpPr>
          <p:cNvPr id="19459" name="Content Placeholder 2"/>
          <p:cNvSpPr>
            <a:spLocks noGrp="1"/>
          </p:cNvSpPr>
          <p:nvPr>
            <p:ph idx="1"/>
          </p:nvPr>
        </p:nvSpPr>
        <p:spPr/>
        <p:txBody>
          <a:bodyPr/>
          <a:lstStyle/>
          <a:p>
            <a:pPr eaLnBrk="1" hangingPunct="1">
              <a:lnSpc>
                <a:spcPct val="90000"/>
              </a:lnSpc>
            </a:pPr>
            <a:r>
              <a:rPr lang="en-US"/>
              <a:t>Practice processes, including improved practice work flow, patient flow, and physical configuration,</a:t>
            </a:r>
          </a:p>
          <a:p>
            <a:pPr eaLnBrk="1" hangingPunct="1">
              <a:lnSpc>
                <a:spcPct val="90000"/>
              </a:lnSpc>
            </a:pPr>
            <a:r>
              <a:rPr lang="en-US"/>
              <a:t>Electronic modes of communication amongst practice personnel and with patients,</a:t>
            </a:r>
          </a:p>
          <a:p>
            <a:pPr eaLnBrk="1" hangingPunct="1">
              <a:lnSpc>
                <a:spcPct val="90000"/>
              </a:lnSpc>
            </a:pPr>
            <a:r>
              <a:rPr lang="en-US"/>
              <a:t>Improved coding to increase reimbursement,</a:t>
            </a:r>
          </a:p>
          <a:p>
            <a:pPr eaLnBrk="1" hangingPunct="1">
              <a:lnSpc>
                <a:spcPct val="90000"/>
              </a:lnSpc>
            </a:pPr>
            <a:r>
              <a:rPr lang="en-US"/>
              <a:t>Computerized physician order entry (CPOE),</a:t>
            </a:r>
          </a:p>
          <a:p>
            <a:pPr eaLnBrk="1" hangingPunct="1">
              <a:lnSpc>
                <a:spcPct val="90000"/>
              </a:lnSpc>
            </a:pPr>
            <a:r>
              <a:rPr lang="en-US"/>
              <a:t>The use of the EHR as a tool to address nearly all of the above listed factors, and</a:t>
            </a:r>
          </a:p>
          <a:p>
            <a:pPr eaLnBrk="1" hangingPunct="1">
              <a:lnSpc>
                <a:spcPct val="90000"/>
              </a:lnSpc>
            </a:pPr>
            <a:r>
              <a:rPr lang="en-US"/>
              <a:t>Practice size and complexity</a:t>
            </a:r>
          </a:p>
          <a:p>
            <a:pPr eaLnBrk="1" hangingPunct="1">
              <a:lnSpc>
                <a:spcPct val="90000"/>
              </a:lnSpc>
            </a:pP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u="sng" dirty="0" smtClean="0">
                <a:solidFill>
                  <a:schemeClr val="accent1">
                    <a:satMod val="150000"/>
                  </a:schemeClr>
                </a:solidFill>
                <a:ea typeface="+mj-ea"/>
                <a:cs typeface="+mj-cs"/>
              </a:rPr>
              <a:t>Tools and Measures for Addressing Inefficiency Waste:</a:t>
            </a:r>
            <a:r>
              <a:rPr lang="en-US" dirty="0" smtClean="0">
                <a:solidFill>
                  <a:schemeClr val="accent1">
                    <a:satMod val="150000"/>
                  </a:schemeClr>
                </a:solidFill>
                <a:ea typeface="+mj-ea"/>
                <a:cs typeface="+mj-cs"/>
              </a:rPr>
              <a:t> </a:t>
            </a:r>
            <a:endParaRPr lang="en-US" dirty="0">
              <a:solidFill>
                <a:schemeClr val="accent1">
                  <a:satMod val="150000"/>
                </a:schemeClr>
              </a:solidFill>
              <a:ea typeface="+mj-ea"/>
              <a:cs typeface="+mj-cs"/>
            </a:endParaRPr>
          </a:p>
        </p:txBody>
      </p:sp>
      <p:sp>
        <p:nvSpPr>
          <p:cNvPr id="20483" name="Content Placeholder 2"/>
          <p:cNvSpPr>
            <a:spLocks noGrp="1"/>
          </p:cNvSpPr>
          <p:nvPr>
            <p:ph idx="1"/>
          </p:nvPr>
        </p:nvSpPr>
        <p:spPr/>
        <p:txBody>
          <a:bodyPr/>
          <a:lstStyle/>
          <a:p>
            <a:pPr eaLnBrk="1" hangingPunct="1"/>
            <a:r>
              <a:rPr lang="en-US"/>
              <a:t>Moving historically from continuous quality improvement (CQI) and total quality management (TQM), to Six Sigma and Lean; these techniques have applicability (and a track record) for use in measuring inefficiency waste and tracking the improvement of practice/clinic/organization operations in primary care settings.</a:t>
            </a:r>
            <a:r>
              <a:rPr lang="en-US" b="1"/>
              <a:t> </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solidFill>
                  <a:schemeClr val="accent1">
                    <a:satMod val="150000"/>
                  </a:schemeClr>
                </a:solidFill>
                <a:ea typeface="+mj-ea"/>
                <a:cs typeface="+mj-cs"/>
              </a:rPr>
              <a:t>Secondary Data from MGMA “Cost Survey”</a:t>
            </a:r>
            <a:endParaRPr lang="en-US" dirty="0">
              <a:solidFill>
                <a:schemeClr val="accent1">
                  <a:satMod val="150000"/>
                </a:schemeClr>
              </a:solidFill>
              <a:ea typeface="+mj-ea"/>
              <a:cs typeface="+mj-cs"/>
            </a:endParaRPr>
          </a:p>
        </p:txBody>
      </p:sp>
      <p:sp>
        <p:nvSpPr>
          <p:cNvPr id="21507" name="Content Placeholder 2"/>
          <p:cNvSpPr>
            <a:spLocks noGrp="1"/>
          </p:cNvSpPr>
          <p:nvPr>
            <p:ph idx="1"/>
          </p:nvPr>
        </p:nvSpPr>
        <p:spPr>
          <a:xfrm>
            <a:off x="457200" y="1600200"/>
            <a:ext cx="8229600" cy="4953000"/>
          </a:xfrm>
        </p:spPr>
        <p:txBody>
          <a:bodyPr/>
          <a:lstStyle/>
          <a:p>
            <a:pPr eaLnBrk="1" hangingPunct="1">
              <a:lnSpc>
                <a:spcPct val="90000"/>
              </a:lnSpc>
            </a:pPr>
            <a:r>
              <a:rPr lang="en-US" sz="3000"/>
              <a:t>Information provided by hundreds of practices  that responded to the annual survey from MGMA – slightly under 300 defined as primary care (FM/GIM) – not solo, and not multi-specialty</a:t>
            </a:r>
          </a:p>
          <a:p>
            <a:pPr eaLnBrk="1" hangingPunct="1">
              <a:lnSpc>
                <a:spcPct val="90000"/>
              </a:lnSpc>
            </a:pPr>
            <a:r>
              <a:rPr lang="en-US" sz="3000"/>
              <a:t>Includes data elements such as:</a:t>
            </a:r>
          </a:p>
          <a:p>
            <a:pPr lvl="1" eaLnBrk="1" hangingPunct="1">
              <a:lnSpc>
                <a:spcPct val="90000"/>
              </a:lnSpc>
            </a:pPr>
            <a:r>
              <a:rPr lang="en-US" sz="2600"/>
              <a:t>Fiscal year revenue</a:t>
            </a:r>
          </a:p>
          <a:p>
            <a:pPr lvl="1" eaLnBrk="1" hangingPunct="1">
              <a:lnSpc>
                <a:spcPct val="90000"/>
              </a:lnSpc>
            </a:pPr>
            <a:r>
              <a:rPr lang="en-US" sz="2600"/>
              <a:t>Costs (fixed and variable – e.g., labor, lease, supplies)</a:t>
            </a:r>
          </a:p>
          <a:p>
            <a:pPr lvl="1" eaLnBrk="1" hangingPunct="1">
              <a:lnSpc>
                <a:spcPct val="90000"/>
              </a:lnSpc>
            </a:pPr>
            <a:r>
              <a:rPr lang="en-US" sz="2600"/>
              <a:t>Inputs (including types of labor and capital), and </a:t>
            </a:r>
          </a:p>
          <a:p>
            <a:pPr lvl="1" eaLnBrk="1" hangingPunct="1">
              <a:lnSpc>
                <a:spcPct val="90000"/>
              </a:lnSpc>
            </a:pPr>
            <a:r>
              <a:rPr lang="en-US" sz="2600"/>
              <a:t>Outputs (productivity measures - relative value units, visits per year).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Override1.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2.xml><?xml version="1.0" encoding="utf-8"?>
<a:themeOverride xmlns:a="http://schemas.openxmlformats.org/drawingml/2006/main">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docProps/app.xml><?xml version="1.0" encoding="utf-8"?>
<Properties xmlns="http://schemas.openxmlformats.org/officeDocument/2006/extended-properties" xmlns:vt="http://schemas.openxmlformats.org/officeDocument/2006/docPropsVTypes">
  <Template>Module</Template>
  <TotalTime>2562</TotalTime>
  <Words>1403</Words>
  <Application>Microsoft Macintosh PowerPoint</Application>
  <PresentationFormat>On-screen Show (4:3)</PresentationFormat>
  <Paragraphs>171</Paragraphs>
  <Slides>27</Slides>
  <Notes>0</Notes>
  <HiddenSlides>0</HiddenSlides>
  <MMClips>0</MMClips>
  <ScaleCrop>false</ScaleCrop>
  <HeadingPairs>
    <vt:vector size="6" baseType="variant">
      <vt:variant>
        <vt:lpstr>Fonts Used</vt:lpstr>
      </vt:variant>
      <vt:variant>
        <vt:i4>7</vt:i4>
      </vt:variant>
      <vt:variant>
        <vt:lpstr>Design Template</vt:lpstr>
      </vt:variant>
      <vt:variant>
        <vt:i4>1</vt:i4>
      </vt:variant>
      <vt:variant>
        <vt:lpstr>Slide Titles</vt:lpstr>
      </vt:variant>
      <vt:variant>
        <vt:i4>27</vt:i4>
      </vt:variant>
    </vt:vector>
  </HeadingPairs>
  <TitlesOfParts>
    <vt:vector size="35" baseType="lpstr">
      <vt:lpstr>Arial</vt:lpstr>
      <vt:lpstr>ＭＳ Ｐゴシック</vt:lpstr>
      <vt:lpstr>Corbel</vt:lpstr>
      <vt:lpstr>Wingdings 2</vt:lpstr>
      <vt:lpstr>Wingdings</vt:lpstr>
      <vt:lpstr>Wingdings 3</vt:lpstr>
      <vt:lpstr>Calibri</vt:lpstr>
      <vt:lpstr>Module</vt:lpstr>
      <vt:lpstr>Primary Care: Developing An Efficiency Decision Guide (work in progress)  AHRQ ANNUAL CONFERNECE   (September 28, 2010)  A Report from SNOCAP-USA  Contract Number: HHSA290200710008  (July 2009 through December 2010) Dr. Michael Harrison: Task Order Officer   </vt:lpstr>
      <vt:lpstr>Disclosure Information:   Presenter: David R. West, PhD</vt:lpstr>
      <vt:lpstr>Session Objective</vt:lpstr>
      <vt:lpstr>Exploring Ways to Improve Efficiency in Primary Care  SNOCAP-USA Team: AHRQ Task Order</vt:lpstr>
      <vt:lpstr>Specific Aims </vt:lpstr>
      <vt:lpstr>Literature Scan</vt:lpstr>
      <vt:lpstr>Factors [Reported to be] Associated with Inefficiency Waste in Primary Care: </vt:lpstr>
      <vt:lpstr>Tools and Measures for Addressing Inefficiency Waste: </vt:lpstr>
      <vt:lpstr>Secondary Data from MGMA “Cost Survey”</vt:lpstr>
      <vt:lpstr>Preliminary Econometric Models and Results Econometric Analyses and Results  </vt:lpstr>
      <vt:lpstr>DEA Analysis (input-oriented, variable returns to scale (VRS) ) </vt:lpstr>
      <vt:lpstr>Primary Data Collection</vt:lpstr>
      <vt:lpstr>Slide 13</vt:lpstr>
      <vt:lpstr>Practice Engagement Questions</vt:lpstr>
      <vt:lpstr>Practice Engagement Questions</vt:lpstr>
      <vt:lpstr>FINDINGS</vt:lpstr>
      <vt:lpstr>Slide 17</vt:lpstr>
      <vt:lpstr>PRE VISIT PROCESSES</vt:lpstr>
      <vt:lpstr>PRE VISIT PROCESSES </vt:lpstr>
      <vt:lpstr>PRE VISIT PROCESSES</vt:lpstr>
      <vt:lpstr>VISIT PROCESSES</vt:lpstr>
      <vt:lpstr>VISIT PROCESSES</vt:lpstr>
      <vt:lpstr>VISIT PROCESSES</vt:lpstr>
      <vt:lpstr>POST VISIT/IN BETWEEN VISITS</vt:lpstr>
      <vt:lpstr>SOME IMPORTANT LESSONS</vt:lpstr>
      <vt:lpstr>Slide 26</vt:lpstr>
      <vt:lpstr>NEXT STEPS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PRACTICE ENGAGEMENT</dc:title>
  <dc:creator>David West</dc:creator>
  <cp:lastModifiedBy>Graham</cp:lastModifiedBy>
  <cp:revision>67</cp:revision>
  <dcterms:created xsi:type="dcterms:W3CDTF">2010-10-18T18:16:20Z</dcterms:created>
  <dcterms:modified xsi:type="dcterms:W3CDTF">2010-10-18T18:16:30Z</dcterms:modified>
</cp:coreProperties>
</file>