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Default Extension="wmf" ContentType="image/x-wmf"/>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841" r:id="rId1"/>
  </p:sldMasterIdLst>
  <p:notesMasterIdLst>
    <p:notesMasterId r:id="rId32"/>
  </p:notesMasterIdLst>
  <p:sldIdLst>
    <p:sldId id="256" r:id="rId2"/>
    <p:sldId id="333" r:id="rId3"/>
    <p:sldId id="334" r:id="rId4"/>
    <p:sldId id="314" r:id="rId5"/>
    <p:sldId id="358" r:id="rId6"/>
    <p:sldId id="335" r:id="rId7"/>
    <p:sldId id="346" r:id="rId8"/>
    <p:sldId id="331" r:id="rId9"/>
    <p:sldId id="306" r:id="rId10"/>
    <p:sldId id="309" r:id="rId11"/>
    <p:sldId id="316" r:id="rId12"/>
    <p:sldId id="317" r:id="rId13"/>
    <p:sldId id="318" r:id="rId14"/>
    <p:sldId id="321" r:id="rId15"/>
    <p:sldId id="319" r:id="rId16"/>
    <p:sldId id="320" r:id="rId17"/>
    <p:sldId id="312" r:id="rId18"/>
    <p:sldId id="336" r:id="rId19"/>
    <p:sldId id="337" r:id="rId20"/>
    <p:sldId id="343" r:id="rId21"/>
    <p:sldId id="359" r:id="rId22"/>
    <p:sldId id="342" r:id="rId23"/>
    <p:sldId id="344" r:id="rId24"/>
    <p:sldId id="345" r:id="rId25"/>
    <p:sldId id="348" r:id="rId26"/>
    <p:sldId id="350" r:id="rId27"/>
    <p:sldId id="351" r:id="rId28"/>
    <p:sldId id="353" r:id="rId29"/>
    <p:sldId id="355" r:id="rId30"/>
    <p:sldId id="332" r:id="rId31"/>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ahoma" charset="0"/>
        <a:ea typeface="+mn-ea"/>
        <a:cs typeface="+mn-cs"/>
      </a:defRPr>
    </a:lvl1pPr>
    <a:lvl2pPr marL="457200" algn="l" rtl="0" eaLnBrk="0" fontAlgn="base" hangingPunct="0">
      <a:spcBef>
        <a:spcPct val="0"/>
      </a:spcBef>
      <a:spcAft>
        <a:spcPct val="0"/>
      </a:spcAft>
      <a:defRPr kern="1200">
        <a:solidFill>
          <a:schemeClr val="tx1"/>
        </a:solidFill>
        <a:latin typeface="Tahoma" charset="0"/>
        <a:ea typeface="+mn-ea"/>
        <a:cs typeface="+mn-cs"/>
      </a:defRPr>
    </a:lvl2pPr>
    <a:lvl3pPr marL="914400" algn="l" rtl="0" eaLnBrk="0" fontAlgn="base" hangingPunct="0">
      <a:spcBef>
        <a:spcPct val="0"/>
      </a:spcBef>
      <a:spcAft>
        <a:spcPct val="0"/>
      </a:spcAft>
      <a:defRPr kern="1200">
        <a:solidFill>
          <a:schemeClr val="tx1"/>
        </a:solidFill>
        <a:latin typeface="Tahoma" charset="0"/>
        <a:ea typeface="+mn-ea"/>
        <a:cs typeface="+mn-cs"/>
      </a:defRPr>
    </a:lvl3pPr>
    <a:lvl4pPr marL="1371600" algn="l" rtl="0" eaLnBrk="0" fontAlgn="base" hangingPunct="0">
      <a:spcBef>
        <a:spcPct val="0"/>
      </a:spcBef>
      <a:spcAft>
        <a:spcPct val="0"/>
      </a:spcAft>
      <a:defRPr kern="1200">
        <a:solidFill>
          <a:schemeClr val="tx1"/>
        </a:solidFill>
        <a:latin typeface="Tahoma" charset="0"/>
        <a:ea typeface="+mn-ea"/>
        <a:cs typeface="+mn-cs"/>
      </a:defRPr>
    </a:lvl4pPr>
    <a:lvl5pPr marL="1828800" algn="l" rtl="0" eaLnBrk="0" fontAlgn="base" hangingPunct="0">
      <a:spcBef>
        <a:spcPct val="0"/>
      </a:spcBef>
      <a:spcAft>
        <a:spcPct val="0"/>
      </a:spcAft>
      <a:defRPr kern="1200">
        <a:solidFill>
          <a:schemeClr val="tx1"/>
        </a:solidFill>
        <a:latin typeface="Tahoma" charset="0"/>
        <a:ea typeface="+mn-ea"/>
        <a:cs typeface="+mn-cs"/>
      </a:defRPr>
    </a:lvl5pPr>
    <a:lvl6pPr marL="2286000" algn="l" defTabSz="457200" rtl="0" eaLnBrk="1" latinLnBrk="0" hangingPunct="1">
      <a:defRPr kern="1200">
        <a:solidFill>
          <a:schemeClr val="tx1"/>
        </a:solidFill>
        <a:latin typeface="Tahoma" charset="0"/>
        <a:ea typeface="+mn-ea"/>
        <a:cs typeface="+mn-cs"/>
      </a:defRPr>
    </a:lvl6pPr>
    <a:lvl7pPr marL="2743200" algn="l" defTabSz="457200" rtl="0" eaLnBrk="1" latinLnBrk="0" hangingPunct="1">
      <a:defRPr kern="1200">
        <a:solidFill>
          <a:schemeClr val="tx1"/>
        </a:solidFill>
        <a:latin typeface="Tahoma" charset="0"/>
        <a:ea typeface="+mn-ea"/>
        <a:cs typeface="+mn-cs"/>
      </a:defRPr>
    </a:lvl7pPr>
    <a:lvl8pPr marL="3200400" algn="l" defTabSz="457200" rtl="0" eaLnBrk="1" latinLnBrk="0" hangingPunct="1">
      <a:defRPr kern="1200">
        <a:solidFill>
          <a:schemeClr val="tx1"/>
        </a:solidFill>
        <a:latin typeface="Tahoma" charset="0"/>
        <a:ea typeface="+mn-ea"/>
        <a:cs typeface="+mn-cs"/>
      </a:defRPr>
    </a:lvl8pPr>
    <a:lvl9pPr marL="3657600" algn="l" defTabSz="457200" rtl="0" eaLnBrk="1" latinLnBrk="0" hangingPunct="1">
      <a:defRPr kern="1200">
        <a:solidFill>
          <a:schemeClr val="tx1"/>
        </a:solidFill>
        <a:latin typeface="Tahoma"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useTimings="0">
    <p:present/>
    <p:sldAll/>
    <p:penClr>
      <a:schemeClr val="tx1"/>
    </p:penClr>
  </p:showPr>
  <p:clrMru>
    <a:srgbClr val="003300"/>
    <a:srgbClr val="FF6600"/>
    <a:srgbClr val="000066"/>
    <a:srgbClr val="FFFF00"/>
    <a:srgbClr val="FFFF99"/>
    <a:srgbClr val="FF0000"/>
    <a:srgbClr val="00CC00"/>
    <a:srgbClr val="008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p:scale>
          <a:sx n="75" d="100"/>
          <a:sy n="75" d="100"/>
        </p:scale>
        <p:origin x="-3416" y="-1688"/>
      </p:cViewPr>
      <p:guideLst>
        <p:guide orient="horz" pos="2160"/>
        <p:guide pos="2880"/>
      </p:guideLst>
    </p:cSldViewPr>
  </p:slideViewPr>
  <p:outlineViewPr>
    <p:cViewPr>
      <p:scale>
        <a:sx n="33" d="100"/>
        <a:sy n="33" d="100"/>
      </p:scale>
      <p:origin x="0" y="36728"/>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194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1331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94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94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194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EAD5D79F-8922-FB42-B32B-E3C4A821633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cxnSp>
        <p:nvCxnSpPr>
          <p:cNvPr id="4" name="Straight Connector 3"/>
          <p:cNvCxnSpPr>
            <a:cxnSpLocks noChangeShapeType="1"/>
          </p:cNvCxnSpPr>
          <p:nvPr/>
        </p:nvCxnSpPr>
        <p:spPr bwMode="auto">
          <a:xfrm>
            <a:off x="1463675" y="3549650"/>
            <a:ext cx="2971800" cy="1588"/>
          </a:xfrm>
          <a:prstGeom prst="line">
            <a:avLst/>
          </a:prstGeom>
          <a:noFill/>
          <a:ln w="9525">
            <a:solidFill>
              <a:srgbClr val="E7E7E7"/>
            </a:solidFill>
            <a:round/>
            <a:headEnd/>
            <a:tailEnd/>
          </a:ln>
          <a:effectLst>
            <a:outerShdw blurRad="31750" algn="tl" rotWithShape="0">
              <a:srgbClr val="000000">
                <a:alpha val="54999"/>
              </a:srgbClr>
            </a:outerShdw>
          </a:effectLst>
        </p:spPr>
      </p:cxnSp>
      <p:cxnSp>
        <p:nvCxnSpPr>
          <p:cNvPr id="5" name="Straight Connector 4"/>
          <p:cNvCxnSpPr>
            <a:cxnSpLocks noChangeShapeType="1"/>
          </p:cNvCxnSpPr>
          <p:nvPr/>
        </p:nvCxnSpPr>
        <p:spPr bwMode="auto">
          <a:xfrm>
            <a:off x="4708525" y="3549650"/>
            <a:ext cx="2971800" cy="1588"/>
          </a:xfrm>
          <a:prstGeom prst="line">
            <a:avLst/>
          </a:prstGeom>
          <a:noFill/>
          <a:ln w="9525">
            <a:solidFill>
              <a:srgbClr val="E7E7E7"/>
            </a:solidFill>
            <a:round/>
            <a:headEnd/>
            <a:tailEnd/>
          </a:ln>
          <a:effectLst>
            <a:outerShdw blurRad="31750" algn="tl" rotWithShape="0">
              <a:srgbClr val="000000">
                <a:alpha val="54999"/>
              </a:srgbClr>
            </a:outerShdw>
          </a:effectLst>
        </p:spPr>
      </p:cxnSp>
      <p:sp>
        <p:nvSpPr>
          <p:cNvPr id="6" name="Oval 5"/>
          <p:cNvSpPr>
            <a:spLocks noChangeArrowheads="1"/>
          </p:cNvSpPr>
          <p:nvPr/>
        </p:nvSpPr>
        <p:spPr bwMode="auto">
          <a:xfrm>
            <a:off x="4540250" y="3525838"/>
            <a:ext cx="46038" cy="46037"/>
          </a:xfrm>
          <a:prstGeom prst="ellipse">
            <a:avLst/>
          </a:prstGeom>
          <a:solidFill>
            <a:schemeClr val="accent2"/>
          </a:solidFill>
          <a:ln w="19050">
            <a:solidFill>
              <a:schemeClr val="accent2"/>
            </a:solidFill>
            <a:round/>
            <a:headEnd/>
            <a:tailEnd/>
          </a:ln>
          <a:effectLst>
            <a:outerShdw blurRad="31750" algn="tl" rotWithShape="0">
              <a:srgbClr val="000000">
                <a:alpha val="54999"/>
              </a:srgbClr>
            </a:outerShdw>
          </a:effectLst>
        </p:spPr>
        <p:txBody>
          <a:bodyPr anchor="ctr">
            <a:prstTxWarp prst="textNoShape">
              <a:avLst/>
            </a:prstTxWarp>
          </a:bodyPr>
          <a:lstStyle/>
          <a:p>
            <a:pPr algn="ctr" eaLnBrk="1" hangingPunct="1">
              <a:defRPr/>
            </a:pPr>
            <a:endParaRPr lang="en-US">
              <a:solidFill>
                <a:schemeClr val="lt1"/>
              </a:solidFill>
              <a:latin typeface="+mn-lt"/>
            </a:endParaRPr>
          </a:p>
        </p:txBody>
      </p:sp>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8" name="Title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en-US" smtClean="0"/>
              <a:t>Click to edit Master title style</a:t>
            </a:r>
            <a:endParaRPr lang="en-US"/>
          </a:p>
        </p:txBody>
      </p:sp>
      <p:sp>
        <p:nvSpPr>
          <p:cNvPr id="7" name="Date Placeholder 14"/>
          <p:cNvSpPr>
            <a:spLocks noGrp="1"/>
          </p:cNvSpPr>
          <p:nvPr>
            <p:ph type="dt" sz="half" idx="10"/>
          </p:nvPr>
        </p:nvSpPr>
        <p:spPr/>
        <p:txBody>
          <a:bodyPr/>
          <a:lstStyle>
            <a:lvl1pPr>
              <a:defRPr/>
            </a:lvl1pPr>
          </a:lstStyle>
          <a:p>
            <a:pPr>
              <a:defRPr/>
            </a:pPr>
            <a:endParaRPr lang="en-US"/>
          </a:p>
        </p:txBody>
      </p:sp>
      <p:sp>
        <p:nvSpPr>
          <p:cNvPr id="8" name="Slide Number Placeholder 15"/>
          <p:cNvSpPr>
            <a:spLocks noGrp="1"/>
          </p:cNvSpPr>
          <p:nvPr>
            <p:ph type="sldNum" sz="quarter" idx="11"/>
          </p:nvPr>
        </p:nvSpPr>
        <p:spPr/>
        <p:txBody>
          <a:bodyPr/>
          <a:lstStyle>
            <a:lvl1pPr>
              <a:defRPr/>
            </a:lvl1pPr>
          </a:lstStyle>
          <a:p>
            <a:pPr>
              <a:defRPr/>
            </a:pPr>
            <a:fld id="{EB0959DE-4EE3-6944-ADF0-3F660FEC0F96}" type="slidenum">
              <a:rPr lang="en-US"/>
              <a:pPr>
                <a:defRPr/>
              </a:pPr>
              <a:t>‹#›</a:t>
            </a:fld>
            <a:endParaRPr lang="en-US"/>
          </a:p>
        </p:txBody>
      </p:sp>
      <p:sp>
        <p:nvSpPr>
          <p:cNvPr id="10" name="Footer Placeholder 16"/>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60C06068-CD75-9E49-9854-2A656FE31B2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ED6538AC-5CE3-7846-A5C7-9A45A44BAF1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Title 16"/>
          <p:cNvSpPr>
            <a:spLocks noGrp="1"/>
          </p:cNvSpPr>
          <p:nvPr>
            <p:ph type="title"/>
          </p:nvPr>
        </p:nvSpPr>
        <p:spPr/>
        <p:txBody>
          <a:bodyPr rtlCol="0"/>
          <a:lstStyle/>
          <a:p>
            <a:r>
              <a:rPr lang="en-US" smtClean="0"/>
              <a:t>Click to edit Master title style</a:t>
            </a:r>
            <a:endParaRPr lang="en-US"/>
          </a:p>
        </p:txBody>
      </p:sp>
      <p:sp>
        <p:nvSpPr>
          <p:cNvPr id="4" name="Date Placeholder 23"/>
          <p:cNvSpPr>
            <a:spLocks noGrp="1"/>
          </p:cNvSpPr>
          <p:nvPr>
            <p:ph type="dt" sz="half" idx="10"/>
          </p:nvPr>
        </p:nvSpPr>
        <p:spPr/>
        <p:txBody>
          <a:bodyPr/>
          <a:lstStyle>
            <a:lvl1pPr>
              <a:defRPr/>
            </a:lvl1pPr>
          </a:lstStyle>
          <a:p>
            <a:pPr>
              <a:defRPr/>
            </a:pPr>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C75B5BDA-F5D8-DD46-9A9D-5A9E7464457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cxnSp>
        <p:nvCxnSpPr>
          <p:cNvPr id="4" name="Straight Connector 3"/>
          <p:cNvCxnSpPr>
            <a:cxnSpLocks noChangeShapeType="1"/>
          </p:cNvCxnSpPr>
          <p:nvPr/>
        </p:nvCxnSpPr>
        <p:spPr bwMode="auto">
          <a:xfrm>
            <a:off x="685800" y="4916488"/>
            <a:ext cx="7924800" cy="4762"/>
          </a:xfrm>
          <a:prstGeom prst="line">
            <a:avLst/>
          </a:prstGeom>
          <a:noFill/>
          <a:ln w="9525">
            <a:solidFill>
              <a:srgbClr val="E9E9E8"/>
            </a:solidFill>
            <a:round/>
            <a:headEnd/>
            <a:tailEnd/>
          </a:ln>
          <a:effectLst>
            <a:outerShdw blurRad="31750" algn="tl" rotWithShape="0">
              <a:srgbClr val="000000">
                <a:alpha val="54999"/>
              </a:srgbClr>
            </a:outerShdw>
          </a:effectLst>
        </p:spPr>
      </p:cxn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A5EF785-2256-1F41-825A-2ECB618223B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1" name="Content Placeholder 10"/>
          <p:cNvSpPr>
            <a:spLocks noGrp="1"/>
          </p:cNvSpPr>
          <p:nvPr>
            <p:ph sz="half" idx="1"/>
          </p:nvPr>
        </p:nvSpPr>
        <p:spPr>
          <a:xfrm>
            <a:off x="457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260B364C-F9DA-804D-AA55-1812DD4EB9F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cxnSp>
        <p:nvCxnSpPr>
          <p:cNvPr id="7" name="Straight Connector 6"/>
          <p:cNvCxnSpPr>
            <a:cxnSpLocks noChangeShapeType="1"/>
          </p:cNvCxnSpPr>
          <p:nvPr/>
        </p:nvCxnSpPr>
        <p:spPr bwMode="auto">
          <a:xfrm>
            <a:off x="563563" y="2179638"/>
            <a:ext cx="3748087" cy="1587"/>
          </a:xfrm>
          <a:prstGeom prst="line">
            <a:avLst/>
          </a:prstGeom>
          <a:noFill/>
          <a:ln w="12700">
            <a:solidFill>
              <a:srgbClr val="E7E7E7"/>
            </a:solidFill>
            <a:round/>
            <a:headEnd/>
            <a:tailEnd/>
          </a:ln>
          <a:effectLst>
            <a:outerShdw blurRad="34925" algn="tl" rotWithShape="0">
              <a:srgbClr val="000000">
                <a:alpha val="54999"/>
              </a:srgbClr>
            </a:outerShdw>
          </a:effectLst>
        </p:spPr>
      </p:cxnSp>
      <p:cxnSp>
        <p:nvCxnSpPr>
          <p:cNvPr id="8" name="Straight Connector 7"/>
          <p:cNvCxnSpPr>
            <a:cxnSpLocks noChangeShapeType="1"/>
          </p:cNvCxnSpPr>
          <p:nvPr/>
        </p:nvCxnSpPr>
        <p:spPr bwMode="auto">
          <a:xfrm>
            <a:off x="4754563" y="2179638"/>
            <a:ext cx="3749675" cy="1587"/>
          </a:xfrm>
          <a:prstGeom prst="line">
            <a:avLst/>
          </a:prstGeom>
          <a:noFill/>
          <a:ln w="12700">
            <a:solidFill>
              <a:srgbClr val="E7E7E7"/>
            </a:solidFill>
            <a:round/>
            <a:headEnd/>
            <a:tailEnd/>
          </a:ln>
          <a:effectLst>
            <a:outerShdw blurRad="34925" algn="tl" rotWithShape="0">
              <a:srgbClr val="000000">
                <a:alpha val="54999"/>
              </a:srgbClr>
            </a:outerShdw>
          </a:effectLst>
        </p:spPr>
      </p:cxn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4" name="Content Placeholder 33"/>
          <p:cNvSpPr>
            <a:spLocks noGrp="1"/>
          </p:cNvSpPr>
          <p:nvPr>
            <p:ph sz="quarter" idx="4"/>
          </p:nvPr>
        </p:nvSpPr>
        <p:spPr>
          <a:xfrm>
            <a:off x="4649788"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a:xfrm>
            <a:off x="457200" y="155448"/>
            <a:ext cx="8229600" cy="1143000"/>
          </a:xfrm>
        </p:spPr>
        <p:txBody>
          <a:bodyPr/>
          <a:lstStyle>
            <a:lvl1pPr>
              <a:defRPr/>
            </a:lvl1pPr>
          </a:lstStyle>
          <a:p>
            <a:r>
              <a:rPr lang="en-US" smtClean="0"/>
              <a:t>Click to edit Master title style</a:t>
            </a:r>
            <a:endParaRPr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9" name="Slide Number Placeholder 8"/>
          <p:cNvSpPr>
            <a:spLocks noGrp="1"/>
          </p:cNvSpPr>
          <p:nvPr>
            <p:ph type="sldNum" sz="quarter" idx="10"/>
          </p:nvPr>
        </p:nvSpPr>
        <p:spPr/>
        <p:txBody>
          <a:bodyPr/>
          <a:lstStyle>
            <a:lvl1pPr>
              <a:defRPr/>
            </a:lvl1pPr>
          </a:lstStyle>
          <a:p>
            <a:pPr>
              <a:defRPr/>
            </a:pPr>
            <a:fld id="{5BBFB32F-061E-994F-8EF3-760BC3942D97}" type="slidenum">
              <a:rPr lang="en-US"/>
              <a:pPr>
                <a:defRPr/>
              </a:pPr>
              <a:t>‹#›</a:t>
            </a:fld>
            <a:endParaRPr lang="en-US"/>
          </a:p>
        </p:txBody>
      </p:sp>
      <p:sp>
        <p:nvSpPr>
          <p:cNvPr id="10" name="Footer Placeholder 7"/>
          <p:cNvSpPr>
            <a:spLocks noGrp="1"/>
          </p:cNvSpPr>
          <p:nvPr>
            <p:ph type="ftr" sz="quarter" idx="11"/>
          </p:nvPr>
        </p:nvSpPr>
        <p:spPr/>
        <p:txBody>
          <a:bodyPr/>
          <a:lstStyle>
            <a:lvl1pPr>
              <a:defRPr/>
            </a:lvl1pPr>
          </a:lstStyle>
          <a:p>
            <a:pPr>
              <a:defRPr/>
            </a:pPr>
            <a:endParaRPr lang="en-US"/>
          </a:p>
        </p:txBody>
      </p:sp>
      <p:sp>
        <p:nvSpPr>
          <p:cNvPr id="11" name="Date Placeholder 6"/>
          <p:cNvSpPr>
            <a:spLocks noGrp="1"/>
          </p:cNvSpPr>
          <p:nvPr>
            <p:ph type="dt" sz="half" idx="12"/>
          </p:nvPr>
        </p:nvSpPr>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endParaRPr lang="en-US"/>
          </a:p>
        </p:txBody>
      </p:sp>
      <p:sp>
        <p:nvSpPr>
          <p:cNvPr id="4" name="Footer Placeholder 9"/>
          <p:cNvSpPr>
            <a:spLocks noGrp="1"/>
          </p:cNvSpPr>
          <p:nvPr>
            <p:ph type="ftr" sz="quarter" idx="11"/>
          </p:nvPr>
        </p:nvSpPr>
        <p:spPr/>
        <p:txBody>
          <a:bodyPr/>
          <a:lstStyle>
            <a:lvl1pPr>
              <a:defRPr/>
            </a:lvl1pPr>
          </a:lstStyle>
          <a:p>
            <a:pPr>
              <a:defRPr/>
            </a:pPr>
            <a:endParaRPr lang="en-US"/>
          </a:p>
        </p:txBody>
      </p:sp>
      <p:sp>
        <p:nvSpPr>
          <p:cNvPr id="5" name="Slide Number Placeholder 21"/>
          <p:cNvSpPr>
            <a:spLocks noGrp="1"/>
          </p:cNvSpPr>
          <p:nvPr>
            <p:ph type="sldNum" sz="quarter" idx="12"/>
          </p:nvPr>
        </p:nvSpPr>
        <p:spPr/>
        <p:txBody>
          <a:bodyPr/>
          <a:lstStyle>
            <a:lvl1pPr>
              <a:defRPr/>
            </a:lvl1pPr>
          </a:lstStyle>
          <a:p>
            <a:pPr>
              <a:defRPr/>
            </a:pPr>
            <a:fld id="{8F931D91-1B9A-D14B-BE8A-FD660D8D733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23"/>
          <p:cNvSpPr>
            <a:spLocks noGrp="1"/>
          </p:cNvSpPr>
          <p:nvPr>
            <p:ph type="dt" sz="half" idx="10"/>
          </p:nvPr>
        </p:nvSpPr>
        <p:spPr/>
        <p:txBody>
          <a:bodyPr/>
          <a:lstStyle>
            <a:lvl1pPr>
              <a:defRPr/>
            </a:lvl1pPr>
          </a:lstStyle>
          <a:p>
            <a:pPr>
              <a:defRPr/>
            </a:pPr>
            <a:endParaRPr lang="en-US"/>
          </a:p>
        </p:txBody>
      </p:sp>
      <p:sp>
        <p:nvSpPr>
          <p:cNvPr id="3" name="Footer Placeholder 9"/>
          <p:cNvSpPr>
            <a:spLocks noGrp="1"/>
          </p:cNvSpPr>
          <p:nvPr>
            <p:ph type="ftr" sz="quarter" idx="11"/>
          </p:nvPr>
        </p:nvSpPr>
        <p:spPr/>
        <p:txBody>
          <a:bodyPr/>
          <a:lstStyle>
            <a:lvl1pPr>
              <a:defRPr/>
            </a:lvl1pPr>
          </a:lstStyle>
          <a:p>
            <a:pPr>
              <a:defRPr/>
            </a:pPr>
            <a:endParaRPr lang="en-US"/>
          </a:p>
        </p:txBody>
      </p:sp>
      <p:sp>
        <p:nvSpPr>
          <p:cNvPr id="4" name="Slide Number Placeholder 21"/>
          <p:cNvSpPr>
            <a:spLocks noGrp="1"/>
          </p:cNvSpPr>
          <p:nvPr>
            <p:ph type="sldNum" sz="quarter" idx="12"/>
          </p:nvPr>
        </p:nvSpPr>
        <p:spPr/>
        <p:txBody>
          <a:bodyPr/>
          <a:lstStyle>
            <a:lvl1pPr>
              <a:defRPr/>
            </a:lvl1pPr>
          </a:lstStyle>
          <a:p>
            <a:pPr>
              <a:defRPr/>
            </a:pPr>
            <a:fld id="{646E7C54-A6B4-C843-97B5-369615F6BC5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ext Placeholder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5" name="Date Placeholder 23"/>
          <p:cNvSpPr>
            <a:spLocks noGrp="1"/>
          </p:cNvSpPr>
          <p:nvPr>
            <p:ph type="dt" sz="half" idx="10"/>
          </p:nvPr>
        </p:nvSpPr>
        <p:spPr/>
        <p:txBody>
          <a:bodyPr/>
          <a:lstStyle>
            <a:lvl1pPr>
              <a:defRPr/>
            </a:lvl1pPr>
          </a:lstStyle>
          <a:p>
            <a:pPr>
              <a:defRPr/>
            </a:pPr>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9B743F44-70E8-AB44-B280-6D239C33389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23"/>
          <p:cNvSpPr>
            <a:spLocks noGrp="1"/>
          </p:cNvSpPr>
          <p:nvPr>
            <p:ph type="dt" sz="half" idx="10"/>
          </p:nvPr>
        </p:nvSpPr>
        <p:spPr/>
        <p:txBody>
          <a:bodyPr/>
          <a:lstStyle>
            <a:lvl1pPr>
              <a:defRPr/>
            </a:lvl1pPr>
          </a:lstStyle>
          <a:p>
            <a:pPr>
              <a:defRPr/>
            </a:pPr>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2EE0F536-A0D8-4046-B396-178BA7EE12A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1026" name="Text Placeholder 8"/>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Date Placeholder 23"/>
          <p:cNvSpPr>
            <a:spLocks noGrp="1"/>
          </p:cNvSpPr>
          <p:nvPr>
            <p:ph type="dt" sz="half" idx="2"/>
          </p:nvPr>
        </p:nvSpPr>
        <p:spPr>
          <a:xfrm>
            <a:off x="5791200" y="6203950"/>
            <a:ext cx="2590800" cy="384175"/>
          </a:xfrm>
          <a:prstGeom prst="rect">
            <a:avLst/>
          </a:prstGeom>
        </p:spPr>
        <p:txBody>
          <a:bodyPr vert="horz" anchor="ctr" anchorCtr="0"/>
          <a:lstStyle>
            <a:lvl1pPr algn="l" eaLnBrk="1" latinLnBrk="0" hangingPunct="1">
              <a:defRPr kumimoji="0" sz="1200">
                <a:solidFill>
                  <a:schemeClr val="tx2"/>
                </a:solidFill>
                <a:latin typeface="Tahoma" pitchFamily="34" charset="0"/>
              </a:defRPr>
            </a:lvl1pPr>
          </a:lstStyle>
          <a:p>
            <a:pPr>
              <a:defRPr/>
            </a:pPr>
            <a:endParaRPr lang="en-US"/>
          </a:p>
        </p:txBody>
      </p:sp>
      <p:sp>
        <p:nvSpPr>
          <p:cNvPr id="10" name="Footer Placeholder 9"/>
          <p:cNvSpPr>
            <a:spLocks noGrp="1"/>
          </p:cNvSpPr>
          <p:nvPr>
            <p:ph type="ftr" sz="quarter" idx="3"/>
          </p:nvPr>
        </p:nvSpPr>
        <p:spPr>
          <a:xfrm>
            <a:off x="2133600" y="6203950"/>
            <a:ext cx="3581400" cy="384175"/>
          </a:xfrm>
          <a:prstGeom prst="rect">
            <a:avLst/>
          </a:prstGeom>
        </p:spPr>
        <p:txBody>
          <a:bodyPr vert="horz" anchor="ctr" anchorCtr="0"/>
          <a:lstStyle>
            <a:lvl1pPr algn="r" eaLnBrk="1" latinLnBrk="0" hangingPunct="1">
              <a:defRPr kumimoji="0" sz="1200">
                <a:solidFill>
                  <a:schemeClr val="tx2"/>
                </a:solidFill>
                <a:latin typeface="Tahoma" pitchFamily="34" charset="0"/>
              </a:defRPr>
            </a:lvl1pPr>
          </a:lstStyle>
          <a:p>
            <a:pPr>
              <a:defRPr/>
            </a:pPr>
            <a:endParaRPr lang="en-US"/>
          </a:p>
        </p:txBody>
      </p:sp>
      <p:sp>
        <p:nvSpPr>
          <p:cNvPr id="22" name="Slide Number Placeholder 21"/>
          <p:cNvSpPr>
            <a:spLocks noGrp="1"/>
          </p:cNvSpPr>
          <p:nvPr>
            <p:ph type="sldNum" sz="quarter" idx="4"/>
          </p:nvPr>
        </p:nvSpPr>
        <p:spPr>
          <a:xfrm>
            <a:off x="8410575" y="6181725"/>
            <a:ext cx="609600" cy="457200"/>
          </a:xfrm>
          <a:prstGeom prst="rect">
            <a:avLst/>
          </a:prstGeom>
          <a:noFill/>
        </p:spPr>
        <p:txBody>
          <a:bodyPr vert="horz" wrap="square" lIns="0" tIns="0" rIns="0" bIns="0" numCol="1" anchor="ctr" anchorCtr="0" compatLnSpc="1">
            <a:prstTxWarp prst="textNoShape">
              <a:avLst/>
            </a:prstTxWarp>
            <a:noAutofit/>
          </a:bodyPr>
          <a:lstStyle>
            <a:lvl1pPr algn="ctr" eaLnBrk="1" hangingPunct="1">
              <a:defRPr sz="1600">
                <a:solidFill>
                  <a:schemeClr val="tx2"/>
                </a:solidFill>
              </a:defRPr>
            </a:lvl1pPr>
          </a:lstStyle>
          <a:p>
            <a:pPr>
              <a:defRPr/>
            </a:pPr>
            <a:fld id="{81ABC010-3834-D248-A801-F92A2A50530A}" type="slidenum">
              <a:rPr lang="en-US"/>
              <a:pPr>
                <a:defRPr/>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en-US" smtClean="0"/>
              <a:t>Click to edit Master title style</a:t>
            </a:r>
            <a:endParaRPr lang="en-US"/>
          </a:p>
        </p:txBody>
      </p:sp>
    </p:spTree>
  </p:cSld>
  <p:clrMap bg1="dk1" tx1="lt1" bg2="dk2" tx2="lt2" accent1="accent1" accent2="accent2" accent3="accent3" accent4="accent4" accent5="accent5" accent6="accent6" hlink="hlink" folHlink="folHlink"/>
  <p:sldLayoutIdLst>
    <p:sldLayoutId id="2147483948" r:id="rId1"/>
    <p:sldLayoutId id="2147483940" r:id="rId2"/>
    <p:sldLayoutId id="2147483949" r:id="rId3"/>
    <p:sldLayoutId id="2147483941" r:id="rId4"/>
    <p:sldLayoutId id="2147483950" r:id="rId5"/>
    <p:sldLayoutId id="2147483942" r:id="rId6"/>
    <p:sldLayoutId id="2147483943" r:id="rId7"/>
    <p:sldLayoutId id="2147483944" r:id="rId8"/>
    <p:sldLayoutId id="2147483945" r:id="rId9"/>
    <p:sldLayoutId id="2147483946" r:id="rId10"/>
    <p:sldLayoutId id="2147483947" r:id="rId11"/>
  </p:sldLayoutIdLst>
  <p:txStyles>
    <p:titleStyle>
      <a:lvl1pPr algn="l" rtl="0" eaLnBrk="0" fontAlgn="base" hangingPunct="0">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ＭＳ Ｐゴシック" charset="-128"/>
          <a:cs typeface="ＭＳ Ｐゴシック" charset="-128"/>
        </a:defRPr>
      </a:lvl1pPr>
      <a:lvl2pPr algn="l" rtl="0" eaLnBrk="0" fontAlgn="base" hangingPunct="0">
        <a:spcBef>
          <a:spcPct val="0"/>
        </a:spcBef>
        <a:spcAft>
          <a:spcPct val="0"/>
        </a:spcAft>
        <a:defRPr sz="4200">
          <a:solidFill>
            <a:srgbClr val="F9F9F9"/>
          </a:solidFill>
          <a:latin typeface="Constantia" pitchFamily="18" charset="0"/>
          <a:ea typeface="ＭＳ Ｐゴシック" charset="-128"/>
          <a:cs typeface="ＭＳ Ｐゴシック" charset="-128"/>
        </a:defRPr>
      </a:lvl2pPr>
      <a:lvl3pPr algn="l" rtl="0" eaLnBrk="0" fontAlgn="base" hangingPunct="0">
        <a:spcBef>
          <a:spcPct val="0"/>
        </a:spcBef>
        <a:spcAft>
          <a:spcPct val="0"/>
        </a:spcAft>
        <a:defRPr sz="4200">
          <a:solidFill>
            <a:srgbClr val="F9F9F9"/>
          </a:solidFill>
          <a:latin typeface="Constantia" pitchFamily="18" charset="0"/>
          <a:ea typeface="ＭＳ Ｐゴシック" charset="-128"/>
          <a:cs typeface="ＭＳ Ｐゴシック" charset="-128"/>
        </a:defRPr>
      </a:lvl3pPr>
      <a:lvl4pPr algn="l" rtl="0" eaLnBrk="0" fontAlgn="base" hangingPunct="0">
        <a:spcBef>
          <a:spcPct val="0"/>
        </a:spcBef>
        <a:spcAft>
          <a:spcPct val="0"/>
        </a:spcAft>
        <a:defRPr sz="4200">
          <a:solidFill>
            <a:srgbClr val="F9F9F9"/>
          </a:solidFill>
          <a:latin typeface="Constantia" pitchFamily="18" charset="0"/>
          <a:ea typeface="ＭＳ Ｐゴシック" charset="-128"/>
          <a:cs typeface="ＭＳ Ｐゴシック" charset="-128"/>
        </a:defRPr>
      </a:lvl4pPr>
      <a:lvl5pPr algn="l" rtl="0" eaLnBrk="0" fontAlgn="base" hangingPunct="0">
        <a:spcBef>
          <a:spcPct val="0"/>
        </a:spcBef>
        <a:spcAft>
          <a:spcPct val="0"/>
        </a:spcAft>
        <a:defRPr sz="4200">
          <a:solidFill>
            <a:srgbClr val="F9F9F9"/>
          </a:solidFill>
          <a:latin typeface="Constantia" pitchFamily="18" charset="0"/>
          <a:ea typeface="ＭＳ Ｐゴシック" charset="-128"/>
          <a:cs typeface="ＭＳ Ｐゴシック" charset="-128"/>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p:titleStyle>
    <p:bodyStyle>
      <a:lvl1pPr marL="273050" indent="-273050" algn="l" rtl="0" eaLnBrk="0" fontAlgn="base" hangingPunct="0">
        <a:spcBef>
          <a:spcPts val="600"/>
        </a:spcBef>
        <a:spcAft>
          <a:spcPct val="0"/>
        </a:spcAft>
        <a:buClr>
          <a:schemeClr val="accent2"/>
        </a:buClr>
        <a:buSzPct val="85000"/>
        <a:buFont typeface="Wingdings 2" charset="2"/>
        <a:buChar char=""/>
        <a:defRPr sz="2600" kern="1200">
          <a:solidFill>
            <a:schemeClr val="tx1"/>
          </a:solidFill>
          <a:latin typeface="+mn-lt"/>
          <a:ea typeface="ＭＳ Ｐゴシック" charset="-128"/>
          <a:cs typeface="ＭＳ Ｐゴシック" charset="-128"/>
        </a:defRPr>
      </a:lvl1pPr>
      <a:lvl2pPr marL="639763" indent="-273050" algn="l" rtl="0" eaLnBrk="0" fontAlgn="base" hangingPunct="0">
        <a:spcBef>
          <a:spcPts val="300"/>
        </a:spcBef>
        <a:spcAft>
          <a:spcPct val="0"/>
        </a:spcAft>
        <a:buClr>
          <a:srgbClr val="9C9C9C"/>
        </a:buClr>
        <a:buSzPct val="85000"/>
        <a:buFont typeface="Wingdings 2" charset="2"/>
        <a:buChar char=""/>
        <a:defRPr sz="2400" kern="1200">
          <a:solidFill>
            <a:schemeClr val="tx2"/>
          </a:solidFill>
          <a:latin typeface="+mn-lt"/>
          <a:ea typeface="ＭＳ Ｐゴシック" charset="-128"/>
          <a:cs typeface="+mn-cs"/>
        </a:defRPr>
      </a:lvl2pPr>
      <a:lvl3pPr marL="1004888" indent="-228600" algn="l" rtl="0" eaLnBrk="0" fontAlgn="base" hangingPunct="0">
        <a:spcBef>
          <a:spcPts val="300"/>
        </a:spcBef>
        <a:spcAft>
          <a:spcPct val="0"/>
        </a:spcAft>
        <a:buClr>
          <a:srgbClr val="828282"/>
        </a:buClr>
        <a:buSzPct val="85000"/>
        <a:buFont typeface="Wingdings 2" charset="2"/>
        <a:buChar char=""/>
        <a:defRPr sz="2100" kern="1200">
          <a:solidFill>
            <a:schemeClr val="tx1"/>
          </a:solidFill>
          <a:latin typeface="+mn-lt"/>
          <a:ea typeface="ＭＳ Ｐゴシック" charset="-128"/>
          <a:cs typeface="+mn-cs"/>
        </a:defRPr>
      </a:lvl3pPr>
      <a:lvl4pPr marL="1279525" indent="-228600" algn="l" rtl="0" eaLnBrk="0" fontAlgn="base" hangingPunct="0">
        <a:spcBef>
          <a:spcPts val="300"/>
        </a:spcBef>
        <a:spcAft>
          <a:spcPct val="0"/>
        </a:spcAft>
        <a:buClr>
          <a:srgbClr val="9C9C9C"/>
        </a:buClr>
        <a:buSzPct val="85000"/>
        <a:buFont typeface="Wingdings 2" charset="2"/>
        <a:buChar char=""/>
        <a:defRPr sz="1900" kern="1200">
          <a:solidFill>
            <a:schemeClr val="tx1"/>
          </a:solidFill>
          <a:latin typeface="+mn-lt"/>
          <a:ea typeface="ＭＳ Ｐゴシック" charset="-128"/>
          <a:cs typeface="+mn-cs"/>
        </a:defRPr>
      </a:lvl4pPr>
      <a:lvl5pPr marL="1554163" indent="-228600" algn="l" rtl="0" eaLnBrk="0" fontAlgn="base" hangingPunct="0">
        <a:spcBef>
          <a:spcPts val="338"/>
        </a:spcBef>
        <a:spcAft>
          <a:spcPct val="0"/>
        </a:spcAft>
        <a:buClr>
          <a:srgbClr val="9C9C9C"/>
        </a:buClr>
        <a:buSzPct val="85000"/>
        <a:buFont typeface="Wingdings 2" charset="2"/>
        <a:buChar char=""/>
        <a:defRPr sz="1600" kern="1200">
          <a:solidFill>
            <a:schemeClr val="tx1"/>
          </a:solidFill>
          <a:latin typeface="+mn-lt"/>
          <a:ea typeface="ＭＳ Ｐゴシック" charset="-128"/>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685800" y="2286000"/>
            <a:ext cx="7924800" cy="3657600"/>
          </a:xfrm>
        </p:spPr>
        <p:txBody>
          <a:bodyPr>
            <a:normAutofit/>
          </a:bodyPr>
          <a:lstStyle/>
          <a:p>
            <a:pPr eaLnBrk="1" hangingPunct="1">
              <a:lnSpc>
                <a:spcPct val="80000"/>
              </a:lnSpc>
              <a:defRPr/>
            </a:pPr>
            <a:endParaRPr lang="en-US" sz="2800">
              <a:ea typeface="+mn-ea"/>
              <a:cs typeface="+mn-cs"/>
            </a:endParaRPr>
          </a:p>
          <a:p>
            <a:pPr marL="0" lvl="1" eaLnBrk="1" hangingPunct="1">
              <a:lnSpc>
                <a:spcPct val="80000"/>
              </a:lnSpc>
              <a:buClr>
                <a:schemeClr val="hlink"/>
              </a:buClr>
              <a:buFont typeface="Wingdings" charset="2"/>
              <a:buNone/>
              <a:defRPr/>
            </a:pPr>
            <a:r>
              <a:rPr lang="en-US" sz="2800">
                <a:solidFill>
                  <a:schemeClr val="tx1"/>
                </a:solidFill>
              </a:rPr>
              <a:t>David R. West, PhD</a:t>
            </a:r>
          </a:p>
          <a:p>
            <a:pPr marL="0" lvl="1" eaLnBrk="1" hangingPunct="1">
              <a:lnSpc>
                <a:spcPct val="80000"/>
              </a:lnSpc>
              <a:buClr>
                <a:schemeClr val="hlink"/>
              </a:buClr>
              <a:defRPr/>
            </a:pPr>
            <a:r>
              <a:rPr lang="en-US" sz="2800">
                <a:solidFill>
                  <a:schemeClr val="tx1"/>
                </a:solidFill>
              </a:rPr>
              <a:t>Robert Phillips, MD, MSPH</a:t>
            </a:r>
          </a:p>
          <a:p>
            <a:pPr marL="0" lvl="1" eaLnBrk="1" hangingPunct="1">
              <a:lnSpc>
                <a:spcPct val="80000"/>
              </a:lnSpc>
              <a:buClr>
                <a:schemeClr val="hlink"/>
              </a:buClr>
              <a:buFont typeface="Wingdings" charset="2"/>
              <a:buNone/>
              <a:defRPr/>
            </a:pPr>
            <a:endParaRPr lang="en-US">
              <a:solidFill>
                <a:schemeClr val="tx1"/>
              </a:solidFill>
            </a:endParaRPr>
          </a:p>
          <a:p>
            <a:pPr marL="0" lvl="1" eaLnBrk="1" hangingPunct="1">
              <a:lnSpc>
                <a:spcPct val="80000"/>
              </a:lnSpc>
              <a:buClr>
                <a:schemeClr val="hlink"/>
              </a:buClr>
              <a:buFont typeface="Wingdings" charset="2"/>
              <a:buNone/>
              <a:defRPr/>
            </a:pPr>
            <a:r>
              <a:rPr lang="en-US">
                <a:solidFill>
                  <a:schemeClr val="tx1"/>
                </a:solidFill>
              </a:rPr>
              <a:t>AHRQ Task Order: SNOCAP-USA (University of Colorado) HHSA290200710008</a:t>
            </a:r>
          </a:p>
          <a:p>
            <a:pPr marL="0" lvl="1" eaLnBrk="1" hangingPunct="1">
              <a:lnSpc>
                <a:spcPct val="80000"/>
              </a:lnSpc>
              <a:buClr>
                <a:schemeClr val="hlink"/>
              </a:buClr>
              <a:buFont typeface="Wingdings" charset="2"/>
              <a:buNone/>
              <a:defRPr/>
            </a:pPr>
            <a:endParaRPr lang="en-US">
              <a:solidFill>
                <a:schemeClr val="tx1"/>
              </a:solidFill>
            </a:endParaRPr>
          </a:p>
          <a:p>
            <a:pPr marL="0" lvl="1" eaLnBrk="1" hangingPunct="1">
              <a:lnSpc>
                <a:spcPct val="80000"/>
              </a:lnSpc>
              <a:buClr>
                <a:schemeClr val="hlink"/>
              </a:buClr>
              <a:buFont typeface="Wingdings" charset="2"/>
              <a:buNone/>
              <a:defRPr/>
            </a:pPr>
            <a:r>
              <a:rPr lang="en-US">
                <a:solidFill>
                  <a:schemeClr val="tx1"/>
                </a:solidFill>
              </a:rPr>
              <a:t>Dr. David Lanier: Task Order Officer </a:t>
            </a:r>
          </a:p>
          <a:p>
            <a:pPr marL="0" lvl="1" eaLnBrk="1" hangingPunct="1">
              <a:lnSpc>
                <a:spcPct val="80000"/>
              </a:lnSpc>
              <a:buClr>
                <a:schemeClr val="hlink"/>
              </a:buClr>
              <a:buFont typeface="Wingdings" charset="2"/>
              <a:buNone/>
              <a:defRPr/>
            </a:pPr>
            <a:endParaRPr lang="en-US">
              <a:solidFill>
                <a:schemeClr val="tx1"/>
              </a:solidFill>
            </a:endParaRPr>
          </a:p>
          <a:p>
            <a:pPr marL="0" lvl="1" eaLnBrk="1" hangingPunct="1">
              <a:lnSpc>
                <a:spcPct val="80000"/>
              </a:lnSpc>
              <a:buClr>
                <a:schemeClr val="hlink"/>
              </a:buClr>
              <a:buFont typeface="Wingdings" charset="2"/>
              <a:buNone/>
              <a:defRPr/>
            </a:pPr>
            <a:r>
              <a:rPr lang="en-US">
                <a:solidFill>
                  <a:schemeClr val="tx1"/>
                </a:solidFill>
              </a:rPr>
              <a:t>September 28, 2010</a:t>
            </a:r>
          </a:p>
          <a:p>
            <a:pPr eaLnBrk="1" hangingPunct="1">
              <a:lnSpc>
                <a:spcPct val="80000"/>
              </a:lnSpc>
              <a:defRPr/>
            </a:pPr>
            <a:endParaRPr lang="en-US" sz="2800">
              <a:ea typeface="+mn-ea"/>
              <a:cs typeface="+mn-cs"/>
            </a:endParaRPr>
          </a:p>
          <a:p>
            <a:pPr eaLnBrk="1" hangingPunct="1">
              <a:lnSpc>
                <a:spcPct val="80000"/>
              </a:lnSpc>
              <a:defRPr/>
            </a:pPr>
            <a:endParaRPr lang="en-US" sz="2800">
              <a:ea typeface="+mn-ea"/>
              <a:cs typeface="+mn-cs"/>
            </a:endParaRPr>
          </a:p>
          <a:p>
            <a:pPr eaLnBrk="1" hangingPunct="1">
              <a:lnSpc>
                <a:spcPct val="80000"/>
              </a:lnSpc>
              <a:defRPr/>
            </a:pPr>
            <a:endParaRPr lang="en-US" sz="2800">
              <a:ea typeface="+mn-ea"/>
              <a:cs typeface="+mn-cs"/>
            </a:endParaRPr>
          </a:p>
          <a:p>
            <a:pPr eaLnBrk="1" hangingPunct="1">
              <a:lnSpc>
                <a:spcPct val="80000"/>
              </a:lnSpc>
              <a:defRPr/>
            </a:pPr>
            <a:endParaRPr lang="en-US" sz="2800">
              <a:ea typeface="+mn-ea"/>
              <a:cs typeface="+mn-cs"/>
            </a:endParaRPr>
          </a:p>
          <a:p>
            <a:pPr eaLnBrk="1" hangingPunct="1">
              <a:lnSpc>
                <a:spcPct val="80000"/>
              </a:lnSpc>
              <a:defRPr/>
            </a:pPr>
            <a:endParaRPr lang="en-US" sz="2800">
              <a:ea typeface="+mn-ea"/>
              <a:cs typeface="+mn-cs"/>
            </a:endParaRPr>
          </a:p>
        </p:txBody>
      </p:sp>
      <p:sp>
        <p:nvSpPr>
          <p:cNvPr id="2050" name="Rectangle 2"/>
          <p:cNvSpPr>
            <a:spLocks noGrp="1" noChangeArrowheads="1"/>
          </p:cNvSpPr>
          <p:nvPr>
            <p:ph type="ctrTitle"/>
          </p:nvPr>
        </p:nvSpPr>
        <p:spPr>
          <a:xfrm>
            <a:off x="762000" y="304800"/>
            <a:ext cx="7772400" cy="1828800"/>
          </a:xfrm>
        </p:spPr>
        <p:txBody>
          <a:bodyPr>
            <a:normAutofit fontScale="90000"/>
          </a:bodyPr>
          <a:lstStyle/>
          <a:p>
            <a:pPr eaLnBrk="1" fontAlgn="auto" hangingPunct="1">
              <a:spcAft>
                <a:spcPts val="0"/>
              </a:spcAft>
              <a:defRPr/>
            </a:pPr>
            <a:r>
              <a:rPr sz="3600" b="1" smtClean="0">
                <a:ea typeface="+mj-ea"/>
                <a:cs typeface="+mj-cs"/>
              </a:rPr>
              <a:t/>
            </a:r>
            <a:br>
              <a:rPr sz="3600" b="1" smtClean="0">
                <a:ea typeface="+mj-ea"/>
                <a:cs typeface="+mj-cs"/>
              </a:rPr>
            </a:br>
            <a:r>
              <a:rPr sz="4400" b="1" smtClean="0">
                <a:ea typeface="+mj-ea"/>
                <a:cs typeface="+mj-cs"/>
              </a:rPr>
              <a:t>Case Study Of</a:t>
            </a:r>
            <a:r>
              <a:rPr sz="4400" smtClean="0">
                <a:ea typeface="+mj-ea"/>
                <a:cs typeface="+mj-cs"/>
              </a:rPr>
              <a:t> </a:t>
            </a:r>
            <a:r>
              <a:rPr sz="4400" b="1" smtClean="0">
                <a:ea typeface="+mj-ea"/>
                <a:cs typeface="+mj-cs"/>
              </a:rPr>
              <a:t>A Primary Care </a:t>
            </a:r>
            <a:br>
              <a:rPr sz="4400" b="1" smtClean="0">
                <a:ea typeface="+mj-ea"/>
                <a:cs typeface="+mj-cs"/>
              </a:rPr>
            </a:br>
            <a:r>
              <a:rPr sz="4400" b="1" smtClean="0">
                <a:ea typeface="+mj-ea"/>
                <a:cs typeface="+mj-cs"/>
              </a:rPr>
              <a:t>Accountable Care Organization</a:t>
            </a:r>
            <a:endParaRPr sz="4400" smtClean="0">
              <a:ea typeface="+mj-ea"/>
              <a:cs typeface="+mj-cs"/>
            </a:endParaRPr>
          </a:p>
        </p:txBody>
      </p:sp>
    </p:spTree>
  </p:cSld>
  <p:clrMapOvr>
    <a:masterClrMapping/>
  </p:clrMapOvr>
  <p:transition advTm="46928"/>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3554" name="Picture 4"/>
          <p:cNvPicPr>
            <a:picLocks noChangeAspect="1" noChangeArrowheads="1"/>
          </p:cNvPicPr>
          <p:nvPr/>
        </p:nvPicPr>
        <p:blipFill>
          <a:blip r:embed="rId2"/>
          <a:srcRect/>
          <a:stretch>
            <a:fillRect/>
          </a:stretch>
        </p:blipFill>
        <p:spPr bwMode="auto">
          <a:xfrm>
            <a:off x="228600" y="152400"/>
            <a:ext cx="8763000" cy="6705600"/>
          </a:xfrm>
          <a:prstGeom prst="rect">
            <a:avLst/>
          </a:prstGeom>
          <a:noFill/>
          <a:ln w="9525">
            <a:noFill/>
            <a:miter lim="800000"/>
            <a:headEnd/>
            <a:tailEnd/>
          </a:ln>
        </p:spPr>
      </p:pic>
    </p:spTree>
  </p:cSld>
  <p:clrMapOvr>
    <a:masterClrMapping/>
  </p:clrMapOvr>
  <p:transition advTm="86416"/>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3"/>
          <p:cNvSpPr>
            <a:spLocks noGrp="1" noChangeArrowheads="1"/>
          </p:cNvSpPr>
          <p:nvPr>
            <p:ph idx="1"/>
          </p:nvPr>
        </p:nvSpPr>
        <p:spPr>
          <a:xfrm>
            <a:off x="533400" y="1524000"/>
            <a:ext cx="8229600" cy="4114800"/>
          </a:xfrm>
        </p:spPr>
        <p:txBody>
          <a:bodyPr/>
          <a:lstStyle/>
          <a:p>
            <a:pPr eaLnBrk="1" hangingPunct="1"/>
            <a:r>
              <a:rPr lang="en-US" sz="3200"/>
              <a:t>Lots of space</a:t>
            </a:r>
          </a:p>
          <a:p>
            <a:pPr lvl="1" eaLnBrk="1" hangingPunct="1"/>
            <a:r>
              <a:rPr lang="en-US" sz="3200"/>
              <a:t>In primary care trend is downsizing footprint</a:t>
            </a:r>
          </a:p>
          <a:p>
            <a:pPr lvl="1" eaLnBrk="1" hangingPunct="1"/>
            <a:r>
              <a:rPr lang="en-US" sz="3200"/>
              <a:t>Big community space for exercise classes, computer classes, nutrition/cooking classes</a:t>
            </a:r>
          </a:p>
          <a:p>
            <a:pPr eaLnBrk="1" hangingPunct="1"/>
            <a:r>
              <a:rPr lang="en-US" sz="3200"/>
              <a:t>Podiatry, Rheumatology, Dermatology rotate through</a:t>
            </a:r>
          </a:p>
          <a:p>
            <a:pPr eaLnBrk="1" hangingPunct="1"/>
            <a:r>
              <a:rPr lang="en-US" sz="3200"/>
              <a:t>Free orthopedic shoes fitted onsite</a:t>
            </a:r>
          </a:p>
        </p:txBody>
      </p:sp>
      <p:sp>
        <p:nvSpPr>
          <p:cNvPr id="185346" name="Rectangle 2"/>
          <p:cNvSpPr>
            <a:spLocks noGrp="1" noChangeArrowheads="1"/>
          </p:cNvSpPr>
          <p:nvPr>
            <p:ph type="title"/>
          </p:nvPr>
        </p:nvSpPr>
        <p:spPr/>
        <p:txBody>
          <a:bodyPr/>
          <a:lstStyle/>
          <a:p>
            <a:pPr algn="ctr" eaLnBrk="1" fontAlgn="auto" hangingPunct="1">
              <a:spcAft>
                <a:spcPts val="0"/>
              </a:spcAft>
              <a:defRPr/>
            </a:pPr>
            <a:r>
              <a:rPr sz="4400" b="1" smtClean="0">
                <a:ea typeface="+mj-ea"/>
                <a:cs typeface="+mj-cs"/>
              </a:rPr>
              <a:t>Practice setting</a:t>
            </a:r>
          </a:p>
        </p:txBody>
      </p:sp>
    </p:spTree>
  </p:cSld>
  <p:clrMapOvr>
    <a:masterClrMapping/>
  </p:clrMapOvr>
  <p:transition advTm="72192"/>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3"/>
          <p:cNvSpPr>
            <a:spLocks noGrp="1" noChangeArrowheads="1"/>
          </p:cNvSpPr>
          <p:nvPr>
            <p:ph idx="1"/>
          </p:nvPr>
        </p:nvSpPr>
        <p:spPr>
          <a:xfrm>
            <a:off x="457200" y="1524000"/>
            <a:ext cx="8229600" cy="4114800"/>
          </a:xfrm>
        </p:spPr>
        <p:txBody>
          <a:bodyPr/>
          <a:lstStyle/>
          <a:p>
            <a:pPr eaLnBrk="1" hangingPunct="1">
              <a:lnSpc>
                <a:spcPct val="90000"/>
              </a:lnSpc>
            </a:pPr>
            <a:r>
              <a:rPr lang="en-US" sz="3200"/>
              <a:t>Med Assistants do most data entry</a:t>
            </a:r>
          </a:p>
          <a:p>
            <a:pPr eaLnBrk="1" hangingPunct="1">
              <a:lnSpc>
                <a:spcPct val="90000"/>
              </a:lnSpc>
            </a:pPr>
            <a:r>
              <a:rPr lang="en-US" sz="3200"/>
              <a:t>Health Coaches </a:t>
            </a:r>
          </a:p>
          <a:p>
            <a:pPr lvl="1" eaLnBrk="1" hangingPunct="1">
              <a:lnSpc>
                <a:spcPct val="90000"/>
              </a:lnSpc>
            </a:pPr>
            <a:r>
              <a:rPr lang="en-US" sz="3200"/>
              <a:t>Call patients next day to reinforce care plan</a:t>
            </a:r>
          </a:p>
          <a:p>
            <a:pPr lvl="1" eaLnBrk="1" hangingPunct="1">
              <a:lnSpc>
                <a:spcPct val="90000"/>
              </a:lnSpc>
            </a:pPr>
            <a:r>
              <a:rPr lang="en-US" sz="3200"/>
              <a:t>Meet with patients (clinic, home, phone) to do behavior change, mental health, care plan</a:t>
            </a:r>
          </a:p>
          <a:p>
            <a:pPr eaLnBrk="1" hangingPunct="1">
              <a:lnSpc>
                <a:spcPct val="90000"/>
              </a:lnSpc>
            </a:pPr>
            <a:r>
              <a:rPr lang="en-US" sz="3200"/>
              <a:t>Disease Mgmt program for COPD, DM, CHF, CAD—manage most fragile, high cost patients intensely</a:t>
            </a:r>
          </a:p>
        </p:txBody>
      </p:sp>
      <p:sp>
        <p:nvSpPr>
          <p:cNvPr id="186370" name="Rectangle 2"/>
          <p:cNvSpPr>
            <a:spLocks noGrp="1" noChangeArrowheads="1"/>
          </p:cNvSpPr>
          <p:nvPr>
            <p:ph type="title"/>
          </p:nvPr>
        </p:nvSpPr>
        <p:spPr/>
        <p:txBody>
          <a:bodyPr>
            <a:normAutofit fontScale="90000"/>
          </a:bodyPr>
          <a:lstStyle/>
          <a:p>
            <a:pPr algn="ctr" eaLnBrk="1" fontAlgn="auto" hangingPunct="1">
              <a:spcAft>
                <a:spcPts val="0"/>
              </a:spcAft>
              <a:defRPr/>
            </a:pPr>
            <a:r>
              <a:rPr sz="5400" b="1" smtClean="0">
                <a:ea typeface="+mj-ea"/>
                <a:cs typeface="+mj-cs"/>
              </a:rPr>
              <a:t>Teams With Defined Roles</a:t>
            </a:r>
          </a:p>
        </p:txBody>
      </p:sp>
    </p:spTree>
  </p:cSld>
  <p:clrMapOvr>
    <a:masterClrMapping/>
  </p:clrMapOvr>
  <p:transition advTm="66128"/>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3"/>
          <p:cNvSpPr>
            <a:spLocks noGrp="1" noChangeArrowheads="1"/>
          </p:cNvSpPr>
          <p:nvPr>
            <p:ph idx="1"/>
          </p:nvPr>
        </p:nvSpPr>
        <p:spPr>
          <a:xfrm>
            <a:off x="457200" y="1600200"/>
            <a:ext cx="8229600" cy="4495800"/>
          </a:xfrm>
        </p:spPr>
        <p:txBody>
          <a:bodyPr/>
          <a:lstStyle/>
          <a:p>
            <a:pPr eaLnBrk="1" hangingPunct="1"/>
            <a:r>
              <a:rPr lang="en-US" sz="3600"/>
              <a:t>Inpatient</a:t>
            </a:r>
          </a:p>
          <a:p>
            <a:pPr lvl="1" eaLnBrk="1" hangingPunct="1"/>
            <a:r>
              <a:rPr lang="en-US" sz="3600"/>
              <a:t>Their own case managers and hospitalists (their culture, their plan)</a:t>
            </a:r>
          </a:p>
          <a:p>
            <a:pPr lvl="1" eaLnBrk="1" hangingPunct="1"/>
            <a:r>
              <a:rPr lang="en-US" sz="3600"/>
              <a:t>Interventions for specific conditions—national award for model Knee Replacement protocol</a:t>
            </a:r>
          </a:p>
          <a:p>
            <a:pPr eaLnBrk="1" hangingPunct="1"/>
            <a:r>
              <a:rPr lang="en-US" sz="3600"/>
              <a:t>Nursing home teams led by NPs for nursing homes (4 core)</a:t>
            </a:r>
          </a:p>
        </p:txBody>
      </p:sp>
      <p:sp>
        <p:nvSpPr>
          <p:cNvPr id="187394" name="Rectangle 2"/>
          <p:cNvSpPr>
            <a:spLocks noGrp="1" noChangeArrowheads="1"/>
          </p:cNvSpPr>
          <p:nvPr>
            <p:ph type="title"/>
          </p:nvPr>
        </p:nvSpPr>
        <p:spPr/>
        <p:txBody>
          <a:bodyPr/>
          <a:lstStyle/>
          <a:p>
            <a:pPr algn="ctr" eaLnBrk="1" fontAlgn="auto" hangingPunct="1">
              <a:spcAft>
                <a:spcPts val="0"/>
              </a:spcAft>
              <a:defRPr/>
            </a:pPr>
            <a:r>
              <a:rPr sz="4800" b="1" smtClean="0">
                <a:ea typeface="+mj-ea"/>
                <a:cs typeface="+mj-cs"/>
              </a:rPr>
              <a:t>Teams Continued…</a:t>
            </a:r>
          </a:p>
        </p:txBody>
      </p:sp>
    </p:spTree>
  </p:cSld>
  <p:clrMapOvr>
    <a:masterClrMapping/>
  </p:clrMapOvr>
  <p:transition advTm="53408"/>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Rectangle 3"/>
          <p:cNvSpPr>
            <a:spLocks noGrp="1" noChangeArrowheads="1"/>
          </p:cNvSpPr>
          <p:nvPr>
            <p:ph idx="1"/>
          </p:nvPr>
        </p:nvSpPr>
        <p:spPr>
          <a:xfrm>
            <a:off x="228600" y="1447800"/>
            <a:ext cx="8229600" cy="4876800"/>
          </a:xfrm>
        </p:spPr>
        <p:txBody>
          <a:bodyPr/>
          <a:lstStyle/>
          <a:p>
            <a:pPr eaLnBrk="1" hangingPunct="1">
              <a:lnSpc>
                <a:spcPct val="90000"/>
              </a:lnSpc>
            </a:pPr>
            <a:r>
              <a:rPr lang="en-US" sz="3200"/>
              <a:t>Very low turnover compared to market</a:t>
            </a:r>
          </a:p>
          <a:p>
            <a:pPr eaLnBrk="1" hangingPunct="1">
              <a:lnSpc>
                <a:spcPct val="90000"/>
              </a:lnSpc>
            </a:pPr>
            <a:r>
              <a:rPr lang="en-US" sz="3200"/>
              <a:t>Grow their own—able MAs trained and mentored into higher roles</a:t>
            </a:r>
          </a:p>
          <a:p>
            <a:pPr eaLnBrk="1" hangingPunct="1">
              <a:lnSpc>
                <a:spcPct val="90000"/>
              </a:lnSpc>
            </a:pPr>
            <a:r>
              <a:rPr lang="en-US" sz="3200"/>
              <a:t>Starting an MA school </a:t>
            </a:r>
          </a:p>
          <a:p>
            <a:pPr lvl="1" eaLnBrk="1" hangingPunct="1">
              <a:lnSpc>
                <a:spcPct val="90000"/>
              </a:lnSpc>
            </a:pPr>
            <a:r>
              <a:rPr lang="en-US" sz="3200"/>
              <a:t>cut usual cost in half (more diversity)</a:t>
            </a:r>
          </a:p>
          <a:p>
            <a:pPr lvl="1" eaLnBrk="1" hangingPunct="1">
              <a:lnSpc>
                <a:spcPct val="90000"/>
              </a:lnSpc>
            </a:pPr>
            <a:r>
              <a:rPr lang="en-US" sz="3200"/>
              <a:t>Train to their model</a:t>
            </a:r>
          </a:p>
          <a:p>
            <a:pPr eaLnBrk="1" hangingPunct="1">
              <a:lnSpc>
                <a:spcPct val="90000"/>
              </a:lnSpc>
            </a:pPr>
            <a:r>
              <a:rPr lang="en-US" sz="3200"/>
              <a:t>Two week orientation for new physicians + pairing with best clinicians for shadowing and mentoring</a:t>
            </a:r>
          </a:p>
        </p:txBody>
      </p:sp>
      <p:sp>
        <p:nvSpPr>
          <p:cNvPr id="190466" name="Rectangle 2"/>
          <p:cNvSpPr>
            <a:spLocks noGrp="1" noChangeArrowheads="1"/>
          </p:cNvSpPr>
          <p:nvPr>
            <p:ph type="title"/>
          </p:nvPr>
        </p:nvSpPr>
        <p:spPr/>
        <p:txBody>
          <a:bodyPr/>
          <a:lstStyle/>
          <a:p>
            <a:pPr algn="ctr" eaLnBrk="1" fontAlgn="auto" hangingPunct="1">
              <a:spcAft>
                <a:spcPts val="0"/>
              </a:spcAft>
              <a:defRPr/>
            </a:pPr>
            <a:r>
              <a:rPr sz="4400" b="1" smtClean="0">
                <a:ea typeface="+mj-ea"/>
                <a:cs typeface="+mj-cs"/>
              </a:rPr>
              <a:t>Teams Continued…</a:t>
            </a:r>
          </a:p>
        </p:txBody>
      </p:sp>
    </p:spTree>
  </p:cSld>
  <p:clrMapOvr>
    <a:masterClrMapping/>
  </p:clrMapOvr>
  <p:transition advTm="82368"/>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28674" name="Rectangle 3"/>
          <p:cNvSpPr>
            <a:spLocks noGrp="1" noChangeArrowheads="1"/>
          </p:cNvSpPr>
          <p:nvPr>
            <p:ph idx="1"/>
          </p:nvPr>
        </p:nvSpPr>
        <p:spPr>
          <a:xfrm>
            <a:off x="457200" y="1676400"/>
            <a:ext cx="8229600" cy="4114800"/>
          </a:xfrm>
        </p:spPr>
        <p:txBody>
          <a:bodyPr/>
          <a:lstStyle/>
          <a:p>
            <a:pPr eaLnBrk="1" hangingPunct="1"/>
            <a:r>
              <a:rPr lang="en-US" sz="4000"/>
              <a:t>Home-grown system now a decade old and still evolving</a:t>
            </a:r>
          </a:p>
          <a:p>
            <a:pPr lvl="1" eaLnBrk="1" hangingPunct="1">
              <a:buFont typeface="Wingdings" charset="2"/>
              <a:buNone/>
            </a:pPr>
            <a:endParaRPr lang="en-US" sz="4000"/>
          </a:p>
          <a:p>
            <a:pPr eaLnBrk="1" hangingPunct="1"/>
            <a:r>
              <a:rPr lang="en-US" sz="4000"/>
              <a:t>Docs typically write brief notes, heavy on care plan and MAs type them up, enter other data</a:t>
            </a:r>
          </a:p>
        </p:txBody>
      </p:sp>
      <p:sp>
        <p:nvSpPr>
          <p:cNvPr id="188418" name="Rectangle 2"/>
          <p:cNvSpPr>
            <a:spLocks noGrp="1" noChangeArrowheads="1"/>
          </p:cNvSpPr>
          <p:nvPr>
            <p:ph type="title"/>
          </p:nvPr>
        </p:nvSpPr>
        <p:spPr/>
        <p:txBody>
          <a:bodyPr/>
          <a:lstStyle/>
          <a:p>
            <a:pPr algn="ctr" eaLnBrk="1" fontAlgn="auto" hangingPunct="1">
              <a:spcAft>
                <a:spcPts val="0"/>
              </a:spcAft>
              <a:defRPr/>
            </a:pPr>
            <a:r>
              <a:rPr b="1" smtClean="0">
                <a:ea typeface="+mj-ea"/>
                <a:cs typeface="+mj-cs"/>
              </a:rPr>
              <a:t>EMR</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3"/>
          <p:cNvSpPr>
            <a:spLocks noGrp="1" noChangeArrowheads="1"/>
          </p:cNvSpPr>
          <p:nvPr>
            <p:ph idx="1"/>
          </p:nvPr>
        </p:nvSpPr>
        <p:spPr>
          <a:xfrm>
            <a:off x="533400" y="1524000"/>
            <a:ext cx="8229600" cy="4648200"/>
          </a:xfrm>
        </p:spPr>
        <p:txBody>
          <a:bodyPr/>
          <a:lstStyle/>
          <a:p>
            <a:pPr eaLnBrk="1" hangingPunct="1"/>
            <a:r>
              <a:rPr lang="en-US" sz="3200"/>
              <a:t>Data for all patients, all settings, all care</a:t>
            </a:r>
          </a:p>
          <a:p>
            <a:pPr eaLnBrk="1" hangingPunct="1"/>
            <a:r>
              <a:rPr lang="en-US" sz="3200"/>
              <a:t>Very innovative population data array</a:t>
            </a:r>
          </a:p>
          <a:p>
            <a:pPr lvl="1" eaLnBrk="1" hangingPunct="1"/>
            <a:r>
              <a:rPr lang="en-US" sz="3200"/>
              <a:t>Used to monitor quality 	</a:t>
            </a:r>
          </a:p>
          <a:p>
            <a:pPr lvl="1" eaLnBrk="1" hangingPunct="1"/>
            <a:r>
              <a:rPr lang="en-US" sz="3200"/>
              <a:t>Identify, develop, evaluate interventions</a:t>
            </a:r>
          </a:p>
          <a:p>
            <a:pPr lvl="1" eaLnBrk="1" hangingPunct="1"/>
            <a:r>
              <a:rPr lang="en-US" sz="3200"/>
              <a:t>Identify outliers; not keeping appointments, not filling prescriptions, increased utilization</a:t>
            </a:r>
          </a:p>
          <a:p>
            <a:pPr eaLnBrk="1" hangingPunct="1"/>
            <a:r>
              <a:rPr lang="en-US" sz="3200"/>
              <a:t>Team bonuses based on quality improvement</a:t>
            </a:r>
          </a:p>
        </p:txBody>
      </p:sp>
      <p:sp>
        <p:nvSpPr>
          <p:cNvPr id="189442" name="Rectangle 2"/>
          <p:cNvSpPr>
            <a:spLocks noGrp="1" noChangeArrowheads="1"/>
          </p:cNvSpPr>
          <p:nvPr>
            <p:ph type="title"/>
          </p:nvPr>
        </p:nvSpPr>
        <p:spPr/>
        <p:txBody>
          <a:bodyPr>
            <a:normAutofit fontScale="90000"/>
          </a:bodyPr>
          <a:lstStyle/>
          <a:p>
            <a:pPr algn="ctr" eaLnBrk="1" fontAlgn="auto" hangingPunct="1">
              <a:spcAft>
                <a:spcPts val="0"/>
              </a:spcAft>
              <a:defRPr/>
            </a:pPr>
            <a:r>
              <a:rPr sz="4000" smtClean="0">
                <a:ea typeface="+mj-ea"/>
                <a:cs typeface="+mj-cs"/>
              </a:rPr>
              <a:t/>
            </a:r>
            <a:br>
              <a:rPr sz="4000" smtClean="0">
                <a:ea typeface="+mj-ea"/>
                <a:cs typeface="+mj-cs"/>
              </a:rPr>
            </a:br>
            <a:r>
              <a:rPr sz="5300" b="1" smtClean="0">
                <a:ea typeface="+mj-ea"/>
                <a:cs typeface="+mj-cs"/>
              </a:rPr>
              <a:t>Control of Dollars &amp; Data</a:t>
            </a:r>
          </a:p>
        </p:txBody>
      </p:sp>
    </p:spTree>
  </p:cSld>
  <p:clrMapOvr>
    <a:masterClrMapping/>
  </p:clrMapOvr>
  <p:transition advTm="46512"/>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pic>
        <p:nvPicPr>
          <p:cNvPr id="30722" name="Picture 4"/>
          <p:cNvPicPr>
            <a:picLocks noChangeAspect="1" noChangeArrowheads="1"/>
          </p:cNvPicPr>
          <p:nvPr/>
        </p:nvPicPr>
        <p:blipFill>
          <a:blip r:embed="rId2"/>
          <a:srcRect/>
          <a:stretch>
            <a:fillRect/>
          </a:stretch>
        </p:blipFill>
        <p:spPr bwMode="auto">
          <a:xfrm>
            <a:off x="152400" y="1066800"/>
            <a:ext cx="8991600" cy="5334000"/>
          </a:xfrm>
          <a:prstGeom prst="rect">
            <a:avLst/>
          </a:prstGeom>
          <a:noFill/>
          <a:ln w="9525">
            <a:noFill/>
            <a:miter lim="800000"/>
            <a:headEnd/>
            <a:tailEnd/>
          </a:ln>
        </p:spPr>
      </p:pic>
      <p:sp>
        <p:nvSpPr>
          <p:cNvPr id="180229" name="Rectangle 5"/>
          <p:cNvSpPr>
            <a:spLocks noGrp="1" noChangeArrowheads="1"/>
          </p:cNvSpPr>
          <p:nvPr>
            <p:ph type="title"/>
          </p:nvPr>
        </p:nvSpPr>
        <p:spPr>
          <a:xfrm>
            <a:off x="457200" y="-228600"/>
            <a:ext cx="8229600" cy="1219200"/>
          </a:xfrm>
        </p:spPr>
        <p:txBody>
          <a:bodyPr>
            <a:normAutofit fontScale="90000"/>
          </a:bodyPr>
          <a:lstStyle/>
          <a:p>
            <a:pPr eaLnBrk="1" fontAlgn="auto" hangingPunct="1">
              <a:spcAft>
                <a:spcPts val="0"/>
              </a:spcAft>
              <a:defRPr/>
            </a:pPr>
            <a:r>
              <a:rPr sz="4000" smtClean="0">
                <a:ea typeface="+mj-ea"/>
                <a:cs typeface="+mj-cs"/>
              </a:rPr>
              <a:t>Investment/Connection to the Community</a:t>
            </a:r>
          </a:p>
        </p:txBody>
      </p:sp>
    </p:spTree>
  </p:cSld>
  <p:clrMapOvr>
    <a:masterClrMapping/>
  </p:clrMapOvr>
  <p:transition advTm="22208"/>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219200"/>
          </a:xfrm>
        </p:spPr>
        <p:txBody>
          <a:bodyPr/>
          <a:lstStyle/>
          <a:p>
            <a:pPr algn="ctr" eaLnBrk="1" fontAlgn="auto" hangingPunct="1">
              <a:spcAft>
                <a:spcPts val="0"/>
              </a:spcAft>
              <a:defRPr/>
            </a:pPr>
            <a:r>
              <a:rPr b="1" smtClean="0">
                <a:ea typeface="+mj-ea"/>
                <a:cs typeface="+mj-cs"/>
              </a:rPr>
              <a:t>PCMH TIMELINE</a:t>
            </a:r>
            <a:endParaRPr b="1">
              <a:ea typeface="+mj-ea"/>
              <a:cs typeface="+mj-cs"/>
            </a:endParaRPr>
          </a:p>
        </p:txBody>
      </p:sp>
      <p:sp>
        <p:nvSpPr>
          <p:cNvPr id="31747" name="Vertical Text Placeholder 3"/>
          <p:cNvSpPr>
            <a:spLocks noGrp="1"/>
          </p:cNvSpPr>
          <p:nvPr>
            <p:ph type="body" orient="vert" idx="1"/>
          </p:nvPr>
        </p:nvSpPr>
        <p:spPr>
          <a:xfrm>
            <a:off x="457200" y="838200"/>
            <a:ext cx="8229600" cy="5791200"/>
          </a:xfrm>
        </p:spPr>
        <p:txBody>
          <a:bodyPr vert="horz"/>
          <a:lstStyle/>
          <a:p>
            <a:pPr marL="457200" indent="-457200">
              <a:buFont typeface="Wingdings 2" charset="2"/>
              <a:buNone/>
            </a:pPr>
            <a:r>
              <a:rPr lang="en-US" sz="1800" smtClean="0">
                <a:latin typeface="Arial" charset="0"/>
                <a:ea typeface="Calibri" charset="0"/>
              </a:rPr>
              <a:t>1190 	Established with particular emphasis on Medicare population</a:t>
            </a:r>
          </a:p>
          <a:p>
            <a:pPr marL="457200" indent="-457200">
              <a:buFont typeface="Wingdings 2" charset="2"/>
              <a:buNone/>
            </a:pPr>
            <a:endParaRPr lang="en-US" sz="1800" smtClean="0">
              <a:latin typeface="Arial" charset="0"/>
              <a:ea typeface="Calibri" charset="0"/>
            </a:endParaRPr>
          </a:p>
          <a:p>
            <a:pPr marL="457200" indent="-457200">
              <a:buFont typeface="Wingdings 2" charset="2"/>
              <a:buNone/>
            </a:pPr>
            <a:r>
              <a:rPr lang="en-US" sz="1800" smtClean="0">
                <a:latin typeface="Arial" charset="0"/>
                <a:ea typeface="Calibri" charset="0"/>
              </a:rPr>
              <a:t>1991	Strengthen and support primary care role in health care (e.g., support 	comprehensive care approach including hospital and nursing home 	care, work on team based chronic disease care</a:t>
            </a:r>
          </a:p>
          <a:p>
            <a:pPr marL="457200" indent="-457200">
              <a:buFont typeface="Wingdings 2" charset="2"/>
              <a:buNone/>
            </a:pPr>
            <a:endParaRPr lang="en-US" sz="1800" smtClean="0">
              <a:latin typeface="Arial" charset="0"/>
              <a:ea typeface="Arial" charset="0"/>
              <a:cs typeface="Arial" charset="0"/>
            </a:endParaRPr>
          </a:p>
          <a:p>
            <a:pPr marL="457200" indent="-457200">
              <a:buFont typeface="Wingdings 2" charset="2"/>
              <a:buNone/>
            </a:pPr>
            <a:r>
              <a:rPr lang="en-US" sz="1800" smtClean="0">
                <a:latin typeface="Arial" charset="0"/>
                <a:ea typeface="Calibri" charset="0"/>
              </a:rPr>
              <a:t>1993	Begin benefits review process to add benefits that remove patient</a:t>
            </a:r>
          </a:p>
          <a:p>
            <a:pPr marL="457200" indent="-457200">
              <a:buFont typeface="Wingdings 2" charset="2"/>
              <a:buNone/>
            </a:pPr>
            <a:r>
              <a:rPr lang="en-US" sz="1800" smtClean="0">
                <a:latin typeface="Arial" charset="0"/>
                <a:ea typeface="Calibri" charset="0"/>
              </a:rPr>
              <a:t>		barriers to essential care – this eventually includes transportation help, 	paid health maintenance visits, expanded medication coverage for 	essential medications, expanded eye care, expanded dental benefits, 	expanded hearing aid benefits</a:t>
            </a:r>
          </a:p>
          <a:p>
            <a:pPr marL="457200" indent="-457200">
              <a:buFont typeface="Wingdings 2" charset="2"/>
              <a:buNone/>
            </a:pPr>
            <a:endParaRPr lang="en-US" sz="1800" smtClean="0">
              <a:latin typeface="Arial" charset="0"/>
              <a:ea typeface="Calibri" charset="0"/>
            </a:endParaRPr>
          </a:p>
          <a:p>
            <a:pPr marL="457200" indent="-457200">
              <a:buFont typeface="Wingdings 2" charset="2"/>
              <a:buNone/>
            </a:pPr>
            <a:r>
              <a:rPr lang="en-US" sz="1800" smtClean="0">
                <a:latin typeface="Arial" charset="0"/>
                <a:ea typeface="Calibri" charset="0"/>
              </a:rPr>
              <a:t>1996	Same day appointments available in medical offices</a:t>
            </a:r>
          </a:p>
          <a:p>
            <a:pPr marL="457200" indent="-457200">
              <a:buFont typeface="Wingdings 2" charset="2"/>
              <a:buNone/>
            </a:pPr>
            <a:endParaRPr lang="en-US" sz="1800" smtClean="0">
              <a:latin typeface="Arial" charset="0"/>
              <a:ea typeface="Calibri" charset="0"/>
            </a:endParaRPr>
          </a:p>
          <a:p>
            <a:pPr marL="457200" indent="-457200">
              <a:buFont typeface="Wingdings 2" charset="2"/>
              <a:buNone/>
            </a:pPr>
            <a:r>
              <a:rPr lang="en-US" sz="1800" smtClean="0">
                <a:latin typeface="Arial" charset="0"/>
                <a:ea typeface="Arial" charset="0"/>
                <a:cs typeface="Arial" charset="0"/>
              </a:rPr>
              <a:t>1998</a:t>
            </a:r>
            <a:r>
              <a:rPr lang="en-US" sz="1800" smtClean="0">
                <a:latin typeface="Arial" charset="0"/>
                <a:ea typeface="Calibri" charset="0"/>
                <a:cs typeface="Calibri" charset="0"/>
              </a:rPr>
              <a:t>	Regularly track patient satisfaction</a:t>
            </a:r>
          </a:p>
          <a:p>
            <a:pPr marL="457200" indent="-457200">
              <a:buFont typeface="Wingdings 2" charset="2"/>
              <a:buNone/>
            </a:pPr>
            <a:endParaRPr lang="en-US" sz="1800" smtClean="0">
              <a:latin typeface="Arial" charset="0"/>
              <a:ea typeface="Arial" charset="0"/>
              <a:cs typeface="Arial" charset="0"/>
            </a:endParaRPr>
          </a:p>
          <a:p>
            <a:pPr marL="457200" indent="-457200">
              <a:buFont typeface="Wingdings 2" charset="2"/>
              <a:buNone/>
            </a:pPr>
            <a:r>
              <a:rPr lang="en-US" sz="1800" smtClean="0">
                <a:latin typeface="Arial" charset="0"/>
                <a:ea typeface="Calibri" charset="0"/>
                <a:cs typeface="Calibri" charset="0"/>
              </a:rPr>
              <a:t>1999   	Starts disease management division</a:t>
            </a:r>
            <a:endParaRPr lang="en-US" sz="1800">
              <a:latin typeface="Arial" charset="0"/>
              <a:ea typeface="Arial" charset="0"/>
              <a:cs typeface="Arial"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33400"/>
            <a:ext cx="8915400" cy="6781800"/>
          </a:xfrm>
        </p:spPr>
        <p:txBody>
          <a:bodyPr/>
          <a:lstStyle/>
          <a:p>
            <a:pPr eaLnBrk="1" fontAlgn="auto" hangingPunct="1">
              <a:spcAft>
                <a:spcPts val="0"/>
              </a:spcAft>
              <a:defRPr/>
            </a:pPr>
            <a:r>
              <a:rPr sz="2000" b="1" smtClean="0">
                <a:solidFill>
                  <a:schemeClr val="tx1"/>
                </a:solidFill>
                <a:latin typeface="Arial"/>
                <a:ea typeface="+mj-ea"/>
                <a:cs typeface="Arial"/>
              </a:rPr>
              <a:t>2001	Installs EHR including electronic prescribing</a:t>
            </a:r>
            <a:br>
              <a:rPr sz="2000" b="1" smtClean="0">
                <a:solidFill>
                  <a:schemeClr val="tx1"/>
                </a:solidFill>
                <a:latin typeface="Arial"/>
                <a:ea typeface="+mj-ea"/>
                <a:cs typeface="Arial"/>
              </a:rPr>
            </a:br>
            <a:r>
              <a:rPr sz="2000" b="1" smtClean="0">
                <a:solidFill>
                  <a:schemeClr val="tx1"/>
                </a:solidFill>
                <a:latin typeface="Arial"/>
                <a:ea typeface="+mj-ea"/>
                <a:cs typeface="Arial"/>
              </a:rPr>
              <a:t/>
            </a:r>
            <a:br>
              <a:rPr sz="2000" b="1" smtClean="0">
                <a:solidFill>
                  <a:schemeClr val="tx1"/>
                </a:solidFill>
                <a:latin typeface="Arial"/>
                <a:ea typeface="+mj-ea"/>
                <a:cs typeface="Arial"/>
              </a:rPr>
            </a:br>
            <a:r>
              <a:rPr sz="2000" b="1" smtClean="0">
                <a:solidFill>
                  <a:schemeClr val="tx1"/>
                </a:solidFill>
                <a:latin typeface="Arial"/>
                <a:ea typeface="+mj-ea"/>
                <a:cs typeface="Arial"/>
              </a:rPr>
              <a:t>2002	Add clinical decision support system along with improved </a:t>
            </a:r>
            <a:br>
              <a:rPr sz="2000" b="1" smtClean="0">
                <a:solidFill>
                  <a:schemeClr val="tx1"/>
                </a:solidFill>
                <a:latin typeface="Arial"/>
                <a:ea typeface="+mj-ea"/>
                <a:cs typeface="Arial"/>
              </a:rPr>
            </a:br>
            <a:r>
              <a:rPr sz="2000" b="1" smtClean="0">
                <a:solidFill>
                  <a:schemeClr val="tx1"/>
                </a:solidFill>
                <a:latin typeface="Arial"/>
                <a:ea typeface="+mj-ea"/>
                <a:cs typeface="Arial"/>
              </a:rPr>
              <a:t>	registry functions</a:t>
            </a:r>
            <a:br>
              <a:rPr sz="2000" b="1" smtClean="0">
                <a:solidFill>
                  <a:schemeClr val="tx1"/>
                </a:solidFill>
                <a:latin typeface="Arial"/>
                <a:ea typeface="+mj-ea"/>
                <a:cs typeface="Arial"/>
              </a:rPr>
            </a:br>
            <a:r>
              <a:rPr sz="2000" b="1" smtClean="0">
                <a:solidFill>
                  <a:schemeClr val="tx1"/>
                </a:solidFill>
                <a:latin typeface="Arial"/>
                <a:ea typeface="+mj-ea"/>
                <a:cs typeface="Arial"/>
              </a:rPr>
              <a:t/>
            </a:r>
            <a:br>
              <a:rPr sz="2000" b="1" smtClean="0">
                <a:solidFill>
                  <a:schemeClr val="tx1"/>
                </a:solidFill>
                <a:latin typeface="Arial"/>
                <a:ea typeface="+mj-ea"/>
                <a:cs typeface="Arial"/>
              </a:rPr>
            </a:br>
            <a:r>
              <a:rPr sz="2000" b="1" smtClean="0">
                <a:solidFill>
                  <a:schemeClr val="tx1"/>
                </a:solidFill>
                <a:latin typeface="Arial"/>
                <a:ea typeface="+mj-ea"/>
                <a:cs typeface="Arial"/>
              </a:rPr>
              <a:t>2003	Transform disease management to health coach concept- patient 	centered and available to all patients </a:t>
            </a:r>
            <a:br>
              <a:rPr sz="2000" b="1" smtClean="0">
                <a:solidFill>
                  <a:schemeClr val="tx1"/>
                </a:solidFill>
                <a:latin typeface="Arial"/>
                <a:ea typeface="+mj-ea"/>
                <a:cs typeface="Arial"/>
              </a:rPr>
            </a:br>
            <a:r>
              <a:rPr sz="2000" b="1" smtClean="0">
                <a:solidFill>
                  <a:schemeClr val="tx1"/>
                </a:solidFill>
                <a:latin typeface="Arial"/>
                <a:ea typeface="+mj-ea"/>
                <a:cs typeface="Arial"/>
              </a:rPr>
              <a:t/>
            </a:r>
            <a:br>
              <a:rPr sz="2000" b="1" smtClean="0">
                <a:solidFill>
                  <a:schemeClr val="tx1"/>
                </a:solidFill>
                <a:latin typeface="Arial"/>
                <a:ea typeface="+mj-ea"/>
                <a:cs typeface="Arial"/>
              </a:rPr>
            </a:br>
            <a:r>
              <a:rPr sz="2000" b="1" smtClean="0">
                <a:solidFill>
                  <a:schemeClr val="tx1"/>
                </a:solidFill>
                <a:latin typeface="Arial"/>
                <a:ea typeface="+mj-ea"/>
                <a:cs typeface="Arial"/>
              </a:rPr>
              <a:t>2006	Web access to patient level data for treating specialists</a:t>
            </a:r>
            <a:br>
              <a:rPr sz="2000" b="1" smtClean="0">
                <a:solidFill>
                  <a:schemeClr val="tx1"/>
                </a:solidFill>
                <a:latin typeface="Arial"/>
                <a:ea typeface="+mj-ea"/>
                <a:cs typeface="Arial"/>
              </a:rPr>
            </a:br>
            <a:r>
              <a:rPr sz="2000" b="1" smtClean="0">
                <a:solidFill>
                  <a:schemeClr val="tx1"/>
                </a:solidFill>
                <a:latin typeface="Arial"/>
                <a:ea typeface="+mj-ea"/>
                <a:cs typeface="Arial"/>
              </a:rPr>
              <a:t/>
            </a:r>
            <a:br>
              <a:rPr sz="2000" b="1" smtClean="0">
                <a:solidFill>
                  <a:schemeClr val="tx1"/>
                </a:solidFill>
                <a:latin typeface="Arial"/>
                <a:ea typeface="+mj-ea"/>
                <a:cs typeface="Arial"/>
              </a:rPr>
            </a:br>
            <a:r>
              <a:rPr sz="2000" b="1" smtClean="0">
                <a:solidFill>
                  <a:schemeClr val="tx1"/>
                </a:solidFill>
                <a:latin typeface="Arial"/>
                <a:ea typeface="+mj-ea"/>
                <a:cs typeface="Arial"/>
              </a:rPr>
              <a:t>2006	Portable “EHR” system given to patients to improve data </a:t>
            </a:r>
            <a:br>
              <a:rPr sz="2000" b="1" smtClean="0">
                <a:solidFill>
                  <a:schemeClr val="tx1"/>
                </a:solidFill>
                <a:latin typeface="Arial"/>
                <a:ea typeface="+mj-ea"/>
                <a:cs typeface="Arial"/>
              </a:rPr>
            </a:br>
            <a:r>
              <a:rPr sz="2000" b="1" smtClean="0">
                <a:solidFill>
                  <a:schemeClr val="tx1"/>
                </a:solidFill>
                <a:latin typeface="Arial"/>
                <a:ea typeface="+mj-ea"/>
                <a:cs typeface="Arial"/>
              </a:rPr>
              <a:t>	transfer to other care providers</a:t>
            </a:r>
            <a:br>
              <a:rPr sz="2000" b="1" smtClean="0">
                <a:solidFill>
                  <a:schemeClr val="tx1"/>
                </a:solidFill>
                <a:latin typeface="Arial"/>
                <a:ea typeface="+mj-ea"/>
                <a:cs typeface="Arial"/>
              </a:rPr>
            </a:br>
            <a:r>
              <a:rPr sz="2000" b="1" smtClean="0">
                <a:solidFill>
                  <a:schemeClr val="tx1"/>
                </a:solidFill>
                <a:latin typeface="Arial"/>
                <a:ea typeface="+mj-ea"/>
                <a:cs typeface="Arial"/>
              </a:rPr>
              <a:t/>
            </a:r>
            <a:br>
              <a:rPr sz="2000" b="1" smtClean="0">
                <a:solidFill>
                  <a:schemeClr val="tx1"/>
                </a:solidFill>
                <a:latin typeface="Arial"/>
                <a:ea typeface="+mj-ea"/>
                <a:cs typeface="Arial"/>
              </a:rPr>
            </a:br>
            <a:r>
              <a:rPr sz="2000" b="1" smtClean="0">
                <a:solidFill>
                  <a:schemeClr val="tx1"/>
                </a:solidFill>
                <a:latin typeface="Arial"/>
                <a:ea typeface="+mj-ea"/>
                <a:cs typeface="Arial"/>
              </a:rPr>
              <a:t>2008 	Transitions “Health Coach” function from a centralized approach to  	primary care office based approach and begin transition to 	expanded team based chronic care model</a:t>
            </a:r>
            <a:br>
              <a:rPr sz="2000" b="1" smtClean="0">
                <a:solidFill>
                  <a:schemeClr val="tx1"/>
                </a:solidFill>
                <a:latin typeface="Arial"/>
                <a:ea typeface="+mj-ea"/>
                <a:cs typeface="Arial"/>
              </a:rPr>
            </a:br>
            <a:r>
              <a:rPr sz="2000" b="1" smtClean="0">
                <a:solidFill>
                  <a:schemeClr val="tx1"/>
                </a:solidFill>
                <a:latin typeface="Arial"/>
                <a:ea typeface="+mj-ea"/>
                <a:cs typeface="Arial"/>
              </a:rPr>
              <a:t>2008 	Web access for medical data for patients </a:t>
            </a:r>
            <a:endParaRPr sz="2000" b="1">
              <a:solidFill>
                <a:schemeClr val="tx1"/>
              </a:solidFill>
              <a:latin typeface="Arial"/>
              <a:ea typeface="+mj-ea"/>
              <a:cs typeface="Aria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Content Placeholder 2"/>
          <p:cNvSpPr>
            <a:spLocks noGrp="1"/>
          </p:cNvSpPr>
          <p:nvPr>
            <p:ph idx="1"/>
          </p:nvPr>
        </p:nvSpPr>
        <p:spPr>
          <a:xfrm>
            <a:off x="301625" y="-76200"/>
            <a:ext cx="8504238" cy="6096000"/>
          </a:xfrm>
        </p:spPr>
        <p:txBody>
          <a:bodyPr/>
          <a:lstStyle/>
          <a:p>
            <a:pPr eaLnBrk="1" hangingPunct="1">
              <a:buFont typeface="Wingdings 2" charset="2"/>
              <a:buNone/>
            </a:pPr>
            <a:endParaRPr lang="en-US"/>
          </a:p>
          <a:p>
            <a:pPr algn="ctr" eaLnBrk="1" hangingPunct="1">
              <a:buFont typeface="Wingdings 2" charset="2"/>
              <a:buNone/>
            </a:pPr>
            <a:r>
              <a:rPr lang="en-US" sz="3200"/>
              <a:t>DISCLOSURE</a:t>
            </a:r>
          </a:p>
          <a:p>
            <a:pPr algn="ctr" eaLnBrk="1" hangingPunct="1">
              <a:buFont typeface="Wingdings 2" charset="2"/>
              <a:buNone/>
            </a:pPr>
            <a:endParaRPr lang="en-US" sz="3200"/>
          </a:p>
          <a:p>
            <a:pPr marL="457200" lvl="1" indent="0" algn="ctr" eaLnBrk="1" hangingPunct="1">
              <a:lnSpc>
                <a:spcPct val="80000"/>
              </a:lnSpc>
              <a:buFontTx/>
              <a:buNone/>
            </a:pPr>
            <a:r>
              <a:rPr lang="en-US" sz="3200">
                <a:solidFill>
                  <a:schemeClr val="tx1"/>
                </a:solidFill>
              </a:rPr>
              <a:t>I have no financial relationships to disclose </a:t>
            </a:r>
          </a:p>
          <a:p>
            <a:pPr marL="457200" lvl="1" indent="0" algn="ctr" eaLnBrk="1" hangingPunct="1">
              <a:lnSpc>
                <a:spcPct val="80000"/>
              </a:lnSpc>
              <a:buFontTx/>
              <a:buNone/>
            </a:pPr>
            <a:endParaRPr lang="en-US" sz="3200" i="1"/>
          </a:p>
          <a:p>
            <a:pPr marL="457200" lvl="1" indent="0" algn="ctr" eaLnBrk="1" hangingPunct="1">
              <a:lnSpc>
                <a:spcPct val="80000"/>
              </a:lnSpc>
              <a:buFontTx/>
              <a:buNone/>
            </a:pPr>
            <a:endParaRPr lang="en-US" sz="3200" i="1"/>
          </a:p>
          <a:p>
            <a:pPr marL="457200" lvl="1" indent="0" algn="ctr" eaLnBrk="1" hangingPunct="1">
              <a:lnSpc>
                <a:spcPct val="80000"/>
              </a:lnSpc>
              <a:buFontTx/>
              <a:buNone/>
            </a:pPr>
            <a:r>
              <a:rPr lang="en-US" sz="3200" i="1"/>
              <a:t>And</a:t>
            </a:r>
          </a:p>
          <a:p>
            <a:pPr marL="457200" lvl="1" indent="0" algn="ctr" eaLnBrk="1" hangingPunct="1">
              <a:lnSpc>
                <a:spcPct val="80000"/>
              </a:lnSpc>
              <a:buFontTx/>
              <a:buNone/>
            </a:pPr>
            <a:endParaRPr lang="en-US" sz="3200" i="1"/>
          </a:p>
          <a:p>
            <a:pPr marL="457200" lvl="1" indent="0" algn="ctr" eaLnBrk="1" hangingPunct="1">
              <a:lnSpc>
                <a:spcPct val="80000"/>
              </a:lnSpc>
              <a:buFontTx/>
              <a:buNone/>
            </a:pPr>
            <a:endParaRPr lang="en-US" sz="3200" i="1"/>
          </a:p>
          <a:p>
            <a:pPr algn="ctr" eaLnBrk="1" hangingPunct="1">
              <a:lnSpc>
                <a:spcPct val="80000"/>
              </a:lnSpc>
              <a:buFont typeface="Wingdings 2" charset="2"/>
              <a:buNone/>
            </a:pPr>
            <a:r>
              <a:rPr lang="en-US" sz="3200"/>
              <a:t>I will not discuss off label use and/or investigational use in my presentation</a:t>
            </a:r>
          </a:p>
          <a:p>
            <a:pPr marL="457200" lvl="1" indent="0" algn="ctr" eaLnBrk="1" hangingPunct="1">
              <a:lnSpc>
                <a:spcPct val="80000"/>
              </a:lnSpc>
              <a:buClr>
                <a:schemeClr val="tx1"/>
              </a:buClr>
              <a:buFontTx/>
              <a:buNone/>
            </a:pPr>
            <a:r>
              <a:rPr lang="en-US" sz="3200"/>
              <a:t>		</a:t>
            </a:r>
          </a:p>
          <a:p>
            <a:pPr algn="ctr" eaLnBrk="1" hangingPunct="1">
              <a:buFont typeface="Wingdings 2" charset="2"/>
              <a:buNone/>
            </a:pP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752600"/>
            <a:ext cx="7772400" cy="3048000"/>
          </a:xfrm>
        </p:spPr>
        <p:txBody>
          <a:bodyPr/>
          <a:lstStyle/>
          <a:p>
            <a:pPr algn="ctr" eaLnBrk="1" fontAlgn="auto" hangingPunct="1">
              <a:spcAft>
                <a:spcPts val="0"/>
              </a:spcAft>
              <a:defRPr/>
            </a:pPr>
            <a:r>
              <a:rPr b="1" smtClean="0">
                <a:ea typeface="+mj-ea"/>
                <a:cs typeface="+mj-cs"/>
              </a:rPr>
              <a:t>Trends in rates of health screening &amp; meeting chronic disease targets</a:t>
            </a:r>
            <a:r>
              <a:rPr smtClean="0">
                <a:ea typeface="+mj-ea"/>
                <a:cs typeface="+mj-cs"/>
              </a:rPr>
              <a:t/>
            </a:r>
            <a:br>
              <a:rPr smtClean="0">
                <a:ea typeface="+mj-ea"/>
                <a:cs typeface="+mj-cs"/>
              </a:rPr>
            </a:br>
            <a:endParaRPr>
              <a:ea typeface="+mj-ea"/>
              <a:cs typeface="+mj-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endParaRPr sz="1400">
              <a:ea typeface="+mj-ea"/>
              <a:cs typeface="+mj-cs"/>
            </a:endParaRPr>
          </a:p>
        </p:txBody>
      </p:sp>
      <p:pic>
        <p:nvPicPr>
          <p:cNvPr id="34819" name="Picture 2" descr="JACMWellMed810Phillips_SP _3_.jpg"/>
          <p:cNvPicPr>
            <a:picLocks noChangeAspect="1"/>
          </p:cNvPicPr>
          <p:nvPr/>
        </p:nvPicPr>
        <p:blipFill>
          <a:blip r:embed="rId2"/>
          <a:srcRect/>
          <a:stretch>
            <a:fillRect/>
          </a:stretch>
        </p:blipFill>
        <p:spPr bwMode="auto">
          <a:xfrm>
            <a:off x="-533400" y="-1066800"/>
            <a:ext cx="12192000" cy="1120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5842" name="Picture 2" descr="JACM.jpg"/>
          <p:cNvPicPr>
            <a:picLocks noChangeAspect="1"/>
          </p:cNvPicPr>
          <p:nvPr/>
        </p:nvPicPr>
        <p:blipFill>
          <a:blip r:embed="rId2"/>
          <a:srcRect/>
          <a:stretch>
            <a:fillRect/>
          </a:stretch>
        </p:blipFill>
        <p:spPr bwMode="auto">
          <a:xfrm>
            <a:off x="-152400" y="-1295400"/>
            <a:ext cx="13030200" cy="1028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7772400" cy="2590800"/>
          </a:xfrm>
        </p:spPr>
        <p:txBody>
          <a:bodyPr/>
          <a:lstStyle/>
          <a:p>
            <a:pPr algn="ctr" eaLnBrk="1" fontAlgn="auto" hangingPunct="1">
              <a:spcAft>
                <a:spcPts val="0"/>
              </a:spcAft>
              <a:defRPr/>
            </a:pPr>
            <a:r>
              <a:rPr b="1" smtClean="0">
                <a:ea typeface="+mj-ea"/>
                <a:cs typeface="+mj-cs"/>
              </a:rPr>
              <a:t>Trends in health outcomes</a:t>
            </a:r>
            <a:endParaRPr>
              <a:ea typeface="+mj-ea"/>
              <a:cs typeface="+mj-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7890" name="Picture 1" descr="P _3_.jpg"/>
          <p:cNvPicPr>
            <a:picLocks noChangeAspect="1"/>
          </p:cNvPicPr>
          <p:nvPr/>
        </p:nvPicPr>
        <p:blipFill>
          <a:blip r:embed="rId2"/>
          <a:srcRect/>
          <a:stretch>
            <a:fillRect/>
          </a:stretch>
        </p:blipFill>
        <p:spPr bwMode="auto">
          <a:xfrm>
            <a:off x="-533400" y="-1295400"/>
            <a:ext cx="12192000" cy="1104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lstStyle/>
          <a:p>
            <a:pPr algn="ctr" eaLnBrk="1" hangingPunct="1">
              <a:defRPr/>
            </a:pPr>
            <a:r>
              <a:rPr sz="4800" b="1" smtClean="0">
                <a:ea typeface="+mj-ea"/>
                <a:cs typeface="+mj-cs"/>
              </a:rPr>
              <a:t>Qualitative Analysis</a:t>
            </a:r>
            <a:endParaRPr sz="4800" b="1">
              <a:ea typeface="+mj-ea"/>
              <a:cs typeface="+mj-cs"/>
            </a:endParaRPr>
          </a:p>
        </p:txBody>
      </p:sp>
      <p:sp>
        <p:nvSpPr>
          <p:cNvPr id="38915" name="Content Placeholder 2"/>
          <p:cNvSpPr>
            <a:spLocks noGrp="1"/>
          </p:cNvSpPr>
          <p:nvPr>
            <p:ph idx="1"/>
          </p:nvPr>
        </p:nvSpPr>
        <p:spPr>
          <a:xfrm>
            <a:off x="609600" y="1295400"/>
            <a:ext cx="8077200" cy="4572000"/>
          </a:xfrm>
        </p:spPr>
        <p:txBody>
          <a:bodyPr/>
          <a:lstStyle/>
          <a:p>
            <a:pPr eaLnBrk="1" hangingPunct="1">
              <a:buFont typeface="Wingdings 2" charset="2"/>
              <a:buNone/>
            </a:pPr>
            <a:r>
              <a:rPr lang="en-US" sz="3600"/>
              <a:t>Research Questions:</a:t>
            </a:r>
          </a:p>
          <a:p>
            <a:pPr eaLnBrk="1" hangingPunct="1">
              <a:buFont typeface="Wingdings 2" charset="2"/>
              <a:buNone/>
            </a:pPr>
            <a:endParaRPr lang="en-US" sz="3600"/>
          </a:p>
          <a:p>
            <a:pPr lvl="1" eaLnBrk="1" hangingPunct="1"/>
            <a:r>
              <a:rPr lang="en-US" sz="3200"/>
              <a:t>How did WellMed develop their level 3 PCMH model – the facilitators, barriers, key components, history and leadership?</a:t>
            </a:r>
          </a:p>
          <a:p>
            <a:pPr lvl="1" eaLnBrk="1" hangingPunct="1">
              <a:buFont typeface="Wingdings 2" charset="2"/>
              <a:buNone/>
            </a:pPr>
            <a:r>
              <a:rPr lang="en-US" sz="3200"/>
              <a:t> </a:t>
            </a:r>
          </a:p>
          <a:p>
            <a:pPr lvl="1" eaLnBrk="1" hangingPunct="1"/>
            <a:r>
              <a:rPr lang="en-US" sz="3200"/>
              <a:t>How did the implementation of the WellMed model impact patient and provider satisfaction?</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914400"/>
          </a:xfrm>
        </p:spPr>
        <p:txBody>
          <a:bodyPr/>
          <a:lstStyle/>
          <a:p>
            <a:pPr algn="ctr" eaLnBrk="1" hangingPunct="1">
              <a:defRPr/>
            </a:pPr>
            <a:r>
              <a:rPr b="1" smtClean="0">
                <a:ea typeface="+mj-ea"/>
                <a:cs typeface="+mj-cs"/>
              </a:rPr>
              <a:t>Qualitative Analysis Themes</a:t>
            </a:r>
            <a:endParaRPr b="1">
              <a:ea typeface="+mj-ea"/>
              <a:cs typeface="+mj-cs"/>
            </a:endParaRPr>
          </a:p>
        </p:txBody>
      </p:sp>
      <p:sp>
        <p:nvSpPr>
          <p:cNvPr id="39939" name="Content Placeholder 2"/>
          <p:cNvSpPr>
            <a:spLocks noGrp="1"/>
          </p:cNvSpPr>
          <p:nvPr>
            <p:ph idx="1"/>
          </p:nvPr>
        </p:nvSpPr>
        <p:spPr>
          <a:xfrm>
            <a:off x="304800" y="1143000"/>
            <a:ext cx="8382000" cy="4648200"/>
          </a:xfrm>
        </p:spPr>
        <p:txBody>
          <a:bodyPr/>
          <a:lstStyle/>
          <a:p>
            <a:pPr eaLnBrk="1" hangingPunct="1">
              <a:buFont typeface="Wingdings 2" charset="2"/>
              <a:buNone/>
            </a:pPr>
            <a:r>
              <a:rPr lang="en-US" sz="2800" b="1"/>
              <a:t>Patients identify five factors of the WellMed model as important to their satisfaction: </a:t>
            </a:r>
            <a:endParaRPr lang="en-US" sz="2800"/>
          </a:p>
          <a:p>
            <a:pPr lvl="1" eaLnBrk="1" hangingPunct="1"/>
            <a:r>
              <a:rPr lang="en-US"/>
              <a:t>Personal relationship with a physician over time </a:t>
            </a:r>
          </a:p>
          <a:p>
            <a:pPr lvl="1" eaLnBrk="1" hangingPunct="1"/>
            <a:r>
              <a:rPr lang="en-US"/>
              <a:t>Access, ease of making appointments</a:t>
            </a:r>
          </a:p>
          <a:p>
            <a:pPr lvl="1" eaLnBrk="1" hangingPunct="1"/>
            <a:r>
              <a:rPr lang="en-US"/>
              <a:t>Being greeted cordially, technical competency, compassion, taking time to listen and explain information</a:t>
            </a:r>
          </a:p>
          <a:p>
            <a:pPr lvl="1" eaLnBrk="1" hangingPunct="1"/>
            <a:r>
              <a:rPr lang="en-US"/>
              <a:t>Affordability… of medications, discounted prices, reasonable co-pays</a:t>
            </a:r>
          </a:p>
          <a:p>
            <a:pPr lvl="1" eaLnBrk="1" hangingPunct="1"/>
            <a:r>
              <a:rPr lang="en-US"/>
              <a:t>Getting referrals, having people remember basic care (e.g. flu shots)</a:t>
            </a:r>
          </a:p>
          <a:p>
            <a:pPr eaLnBrk="1" hangingPunct="1"/>
            <a:endParaRPr lang="en-US" sz="280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914400"/>
          </a:xfrm>
        </p:spPr>
        <p:txBody>
          <a:bodyPr/>
          <a:lstStyle/>
          <a:p>
            <a:pPr algn="ctr" eaLnBrk="1" hangingPunct="1">
              <a:defRPr/>
            </a:pPr>
            <a:r>
              <a:rPr b="1" smtClean="0">
                <a:ea typeface="+mj-ea"/>
                <a:cs typeface="+mj-cs"/>
              </a:rPr>
              <a:t>Qualitative Analysis Themes</a:t>
            </a:r>
            <a:endParaRPr b="1">
              <a:ea typeface="+mj-ea"/>
              <a:cs typeface="+mj-cs"/>
            </a:endParaRPr>
          </a:p>
        </p:txBody>
      </p:sp>
      <p:sp>
        <p:nvSpPr>
          <p:cNvPr id="40963" name="Content Placeholder 2"/>
          <p:cNvSpPr>
            <a:spLocks noGrp="1"/>
          </p:cNvSpPr>
          <p:nvPr>
            <p:ph idx="1"/>
          </p:nvPr>
        </p:nvSpPr>
        <p:spPr>
          <a:xfrm>
            <a:off x="304800" y="1295400"/>
            <a:ext cx="8382000" cy="4495800"/>
          </a:xfrm>
        </p:spPr>
        <p:txBody>
          <a:bodyPr/>
          <a:lstStyle/>
          <a:p>
            <a:pPr eaLnBrk="1" hangingPunct="1"/>
            <a:r>
              <a:rPr lang="en-US" sz="2800" b="1"/>
              <a:t>Staff identify four factors of the WellMed organization that are important to their satisfaction: </a:t>
            </a:r>
            <a:endParaRPr lang="en-US" sz="2800"/>
          </a:p>
          <a:p>
            <a:pPr lvl="1" eaLnBrk="1" hangingPunct="1"/>
            <a:r>
              <a:rPr lang="en-US"/>
              <a:t>Belief in what the company stands for and the sharing of values </a:t>
            </a:r>
          </a:p>
          <a:p>
            <a:pPr lvl="1" eaLnBrk="1" hangingPunct="1"/>
            <a:r>
              <a:rPr lang="en-US"/>
              <a:t>Good compensation and bonuses </a:t>
            </a:r>
          </a:p>
          <a:p>
            <a:pPr lvl="1" eaLnBrk="1" hangingPunct="1"/>
            <a:r>
              <a:rPr lang="en-US"/>
              <a:t>Leadership that listens and values employees</a:t>
            </a:r>
          </a:p>
          <a:p>
            <a:pPr lvl="1" eaLnBrk="1" hangingPunct="1"/>
            <a:r>
              <a:rPr lang="en-US"/>
              <a:t>Opportunities for advancement</a:t>
            </a:r>
          </a:p>
          <a:p>
            <a:pPr eaLnBrk="1" hangingPunct="1"/>
            <a:endParaRPr lang="en-US" sz="2800"/>
          </a:p>
          <a:p>
            <a:pPr eaLnBrk="1" hangingPunct="1"/>
            <a:endParaRPr lang="en-US" sz="280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914400"/>
          </a:xfrm>
        </p:spPr>
        <p:txBody>
          <a:bodyPr/>
          <a:lstStyle/>
          <a:p>
            <a:pPr algn="ctr" eaLnBrk="1" hangingPunct="1">
              <a:defRPr/>
            </a:pPr>
            <a:r>
              <a:rPr b="1" smtClean="0">
                <a:ea typeface="+mj-ea"/>
                <a:cs typeface="+mj-cs"/>
              </a:rPr>
              <a:t>Qualitative Analysis Themes</a:t>
            </a:r>
            <a:endParaRPr b="1">
              <a:ea typeface="+mj-ea"/>
              <a:cs typeface="+mj-cs"/>
            </a:endParaRPr>
          </a:p>
        </p:txBody>
      </p:sp>
      <p:sp>
        <p:nvSpPr>
          <p:cNvPr id="41987" name="Content Placeholder 2"/>
          <p:cNvSpPr>
            <a:spLocks noGrp="1"/>
          </p:cNvSpPr>
          <p:nvPr>
            <p:ph idx="1"/>
          </p:nvPr>
        </p:nvSpPr>
        <p:spPr>
          <a:xfrm>
            <a:off x="304800" y="1143000"/>
            <a:ext cx="8382000" cy="4648200"/>
          </a:xfrm>
        </p:spPr>
        <p:txBody>
          <a:bodyPr/>
          <a:lstStyle/>
          <a:p>
            <a:pPr eaLnBrk="1" hangingPunct="1"/>
            <a:r>
              <a:rPr lang="en-US" sz="2800" b="1"/>
              <a:t>The guiding principles from which the WellMed model was constructed and the way in which the model has evolved stem from and promote the 4 pillars of primary care</a:t>
            </a:r>
            <a:endParaRPr lang="en-US" sz="2800"/>
          </a:p>
          <a:p>
            <a:pPr lvl="1" eaLnBrk="1" hangingPunct="1"/>
            <a:r>
              <a:rPr lang="en-US"/>
              <a:t>Easy access to first contact care	</a:t>
            </a:r>
          </a:p>
          <a:p>
            <a:pPr lvl="1" eaLnBrk="1" hangingPunct="1"/>
            <a:r>
              <a:rPr lang="en-US"/>
              <a:t>Comprehensive care – accountability for addressing large majority of personal healthcare needs. Includes the convenience of having majority of services under one roof</a:t>
            </a:r>
          </a:p>
          <a:p>
            <a:pPr lvl="1" eaLnBrk="1" hangingPunct="1"/>
            <a:r>
              <a:rPr lang="en-US"/>
              <a:t>Coordination of care</a:t>
            </a:r>
          </a:p>
          <a:p>
            <a:pPr lvl="1" eaLnBrk="1" hangingPunct="1"/>
            <a:r>
              <a:rPr lang="en-US"/>
              <a:t>Personal relationships over time </a:t>
            </a:r>
            <a:endParaRPr lang="en-US" sz="2800"/>
          </a:p>
          <a:p>
            <a:pPr eaLnBrk="1" hangingPunct="1"/>
            <a:r>
              <a:rPr lang="en-US" sz="2800" b="1"/>
              <a:t>WellMed has acted on these primary care principles by using ACO methods</a:t>
            </a:r>
            <a:endParaRPr lang="en-US" sz="2800"/>
          </a:p>
          <a:p>
            <a:pPr eaLnBrk="1" hangingPunct="1"/>
            <a:endParaRPr lang="en-US" sz="280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914400"/>
          </a:xfrm>
        </p:spPr>
        <p:txBody>
          <a:bodyPr/>
          <a:lstStyle/>
          <a:p>
            <a:pPr algn="ctr" eaLnBrk="1" hangingPunct="1">
              <a:defRPr/>
            </a:pPr>
            <a:r>
              <a:rPr b="1" smtClean="0">
                <a:ea typeface="+mj-ea"/>
                <a:cs typeface="+mj-cs"/>
              </a:rPr>
              <a:t>Qualitative Analysis Themes</a:t>
            </a:r>
            <a:endParaRPr b="1">
              <a:ea typeface="+mj-ea"/>
              <a:cs typeface="+mj-cs"/>
            </a:endParaRPr>
          </a:p>
        </p:txBody>
      </p:sp>
      <p:sp>
        <p:nvSpPr>
          <p:cNvPr id="43011" name="Content Placeholder 2"/>
          <p:cNvSpPr>
            <a:spLocks noGrp="1"/>
          </p:cNvSpPr>
          <p:nvPr>
            <p:ph idx="1"/>
          </p:nvPr>
        </p:nvSpPr>
        <p:spPr>
          <a:xfrm>
            <a:off x="304800" y="1143000"/>
            <a:ext cx="8382000" cy="4648200"/>
          </a:xfrm>
        </p:spPr>
        <p:txBody>
          <a:bodyPr/>
          <a:lstStyle/>
          <a:p>
            <a:pPr eaLnBrk="1" hangingPunct="1"/>
            <a:r>
              <a:rPr lang="en-US" sz="2800" b="1"/>
              <a:t>5 Key factors used to guide and implement the marriage of PCMH and ACO elements of the WellMed model </a:t>
            </a:r>
            <a:endParaRPr lang="en-US" sz="2800"/>
          </a:p>
          <a:p>
            <a:pPr lvl="1" eaLnBrk="1" hangingPunct="1"/>
            <a:r>
              <a:rPr lang="en-US"/>
              <a:t>Use of economics as a driver for quality</a:t>
            </a:r>
          </a:p>
          <a:p>
            <a:pPr lvl="1" eaLnBrk="1" hangingPunct="1"/>
            <a:r>
              <a:rPr lang="en-US"/>
              <a:t>Collaborating and coevolving with others that understand and buy-in to the model</a:t>
            </a:r>
          </a:p>
          <a:p>
            <a:pPr lvl="1" eaLnBrk="1" hangingPunct="1"/>
            <a:r>
              <a:rPr lang="en-US"/>
              <a:t>Customer service is key to everything we do</a:t>
            </a:r>
          </a:p>
          <a:p>
            <a:pPr lvl="1" eaLnBrk="1" hangingPunct="1"/>
            <a:r>
              <a:rPr lang="en-US"/>
              <a:t>Identify every day problems and implement common sense solutions – evolve solution as needed. “is there a way we can do this better and more efficiently”</a:t>
            </a:r>
          </a:p>
          <a:p>
            <a:pPr lvl="1" eaLnBrk="1" hangingPunct="1"/>
            <a:r>
              <a:rPr lang="en-US"/>
              <a:t>We’re big on prevention</a:t>
            </a:r>
          </a:p>
          <a:p>
            <a:pPr eaLnBrk="1" hangingPunct="1"/>
            <a:endParaRPr lang="en-US" sz="28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Content Placeholder 2"/>
          <p:cNvSpPr>
            <a:spLocks noGrp="1"/>
          </p:cNvSpPr>
          <p:nvPr>
            <p:ph idx="1"/>
          </p:nvPr>
        </p:nvSpPr>
        <p:spPr/>
        <p:txBody>
          <a:bodyPr/>
          <a:lstStyle/>
          <a:p>
            <a:pPr eaLnBrk="1" hangingPunct="1">
              <a:buFont typeface="Wingdings 2" charset="2"/>
              <a:buNone/>
            </a:pPr>
            <a:r>
              <a:rPr lang="en-US" sz="3200"/>
              <a:t>From the Robert Graham Center</a:t>
            </a:r>
          </a:p>
          <a:p>
            <a:pPr lvl="1" eaLnBrk="1" hangingPunct="1"/>
            <a:r>
              <a:rPr lang="en-US" sz="3200"/>
              <a:t>Robert Phillips, MD, MSPH: </a:t>
            </a:r>
            <a:r>
              <a:rPr lang="en-US" sz="3200" b="1" u="sng"/>
              <a:t>Task Order Leader</a:t>
            </a:r>
          </a:p>
          <a:p>
            <a:pPr lvl="1" eaLnBrk="1" hangingPunct="1"/>
            <a:r>
              <a:rPr lang="en-US" sz="3200"/>
              <a:t>Svetlana Bronnikov, MS</a:t>
            </a:r>
          </a:p>
          <a:p>
            <a:pPr lvl="1" eaLnBrk="1" hangingPunct="1"/>
            <a:r>
              <a:rPr lang="en-US" sz="3200"/>
              <a:t>Stephen Petterson, PhD</a:t>
            </a:r>
          </a:p>
          <a:p>
            <a:pPr lvl="1" eaLnBrk="1" hangingPunct="1"/>
            <a:r>
              <a:rPr lang="en-US" sz="3200"/>
              <a:t>Bridget Teevan, MS, MPH</a:t>
            </a:r>
          </a:p>
          <a:p>
            <a:pPr lvl="1" eaLnBrk="1" hangingPunct="1"/>
            <a:endParaRPr lang="en-US" sz="3200"/>
          </a:p>
          <a:p>
            <a:pPr eaLnBrk="1" hangingPunct="1">
              <a:buFont typeface="Wingdings 2" charset="2"/>
              <a:buNone/>
            </a:pPr>
            <a:r>
              <a:rPr lang="en-US" sz="3200"/>
              <a:t>From the University of Colorado</a:t>
            </a:r>
          </a:p>
          <a:p>
            <a:pPr lvl="1" eaLnBrk="1" hangingPunct="1"/>
            <a:r>
              <a:rPr lang="en-US" sz="3200"/>
              <a:t>Maribel Cifuentes, RN</a:t>
            </a:r>
          </a:p>
        </p:txBody>
      </p:sp>
      <p:sp>
        <p:nvSpPr>
          <p:cNvPr id="2" name="Title 1"/>
          <p:cNvSpPr>
            <a:spLocks noGrp="1"/>
          </p:cNvSpPr>
          <p:nvPr>
            <p:ph type="title"/>
          </p:nvPr>
        </p:nvSpPr>
        <p:spPr/>
        <p:txBody>
          <a:bodyPr/>
          <a:lstStyle/>
          <a:p>
            <a:pPr eaLnBrk="1" fontAlgn="auto" hangingPunct="1">
              <a:spcAft>
                <a:spcPts val="0"/>
              </a:spcAft>
              <a:defRPr/>
            </a:pPr>
            <a:r>
              <a:rPr sz="4800" b="1" smtClean="0">
                <a:ea typeface="+mj-ea"/>
                <a:cs typeface="+mj-cs"/>
              </a:rPr>
              <a:t>Project Team</a:t>
            </a:r>
            <a:endParaRPr sz="4800" b="1">
              <a:ea typeface="+mj-ea"/>
              <a:cs typeface="+mj-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3"/>
          <p:cNvSpPr>
            <a:spLocks noGrp="1" noChangeArrowheads="1"/>
          </p:cNvSpPr>
          <p:nvPr>
            <p:ph idx="1"/>
          </p:nvPr>
        </p:nvSpPr>
        <p:spPr>
          <a:xfrm>
            <a:off x="914400" y="1600200"/>
            <a:ext cx="7772400" cy="6400800"/>
          </a:xfrm>
        </p:spPr>
        <p:txBody>
          <a:bodyPr/>
          <a:lstStyle/>
          <a:p>
            <a:pPr eaLnBrk="1" hangingPunct="1"/>
            <a:r>
              <a:rPr lang="en-US" sz="3200"/>
              <a:t>Completing Qualitative Study</a:t>
            </a:r>
          </a:p>
          <a:p>
            <a:pPr eaLnBrk="1" hangingPunct="1">
              <a:buFont typeface="Wingdings 2" charset="2"/>
              <a:buNone/>
            </a:pPr>
            <a:endParaRPr lang="en-US" sz="3200"/>
          </a:p>
          <a:p>
            <a:pPr eaLnBrk="1" hangingPunct="1"/>
            <a:r>
              <a:rPr lang="en-US" sz="3200"/>
              <a:t>Completing matched cohort study (costs/outcomes of similar Medicare beneficiaries)</a:t>
            </a:r>
          </a:p>
          <a:p>
            <a:pPr eaLnBrk="1" hangingPunct="1">
              <a:buFont typeface="Wingdings 2" charset="2"/>
              <a:buNone/>
            </a:pPr>
            <a:endParaRPr lang="en-US" sz="3200"/>
          </a:p>
          <a:p>
            <a:pPr eaLnBrk="1" hangingPunct="1"/>
            <a:r>
              <a:rPr lang="en-US" sz="3200"/>
              <a:t>Completing financial/Business Model Review</a:t>
            </a:r>
          </a:p>
        </p:txBody>
      </p:sp>
      <p:sp>
        <p:nvSpPr>
          <p:cNvPr id="208898" name="Rectangle 2"/>
          <p:cNvSpPr>
            <a:spLocks noGrp="1" noChangeArrowheads="1"/>
          </p:cNvSpPr>
          <p:nvPr>
            <p:ph type="title"/>
          </p:nvPr>
        </p:nvSpPr>
        <p:spPr/>
        <p:txBody>
          <a:bodyPr/>
          <a:lstStyle/>
          <a:p>
            <a:pPr algn="ctr" eaLnBrk="1" fontAlgn="auto" hangingPunct="1">
              <a:spcAft>
                <a:spcPts val="0"/>
              </a:spcAft>
              <a:defRPr/>
            </a:pPr>
            <a:r>
              <a:rPr b="1" smtClean="0">
                <a:ea typeface="+mj-ea"/>
                <a:cs typeface="+mj-cs"/>
              </a:rPr>
              <a:t>NEXT STEPS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3"/>
          <p:cNvSpPr>
            <a:spLocks noGrp="1" noChangeArrowheads="1"/>
          </p:cNvSpPr>
          <p:nvPr>
            <p:ph idx="1"/>
          </p:nvPr>
        </p:nvSpPr>
        <p:spPr>
          <a:xfrm>
            <a:off x="304800" y="1524000"/>
            <a:ext cx="8686800" cy="5486400"/>
          </a:xfrm>
        </p:spPr>
        <p:txBody>
          <a:bodyPr/>
          <a:lstStyle/>
          <a:p>
            <a:pPr eaLnBrk="1" hangingPunct="1">
              <a:lnSpc>
                <a:spcPct val="90000"/>
              </a:lnSpc>
            </a:pPr>
            <a:r>
              <a:rPr lang="en-US" sz="3200" b="1"/>
              <a:t>Aim 1</a:t>
            </a:r>
            <a:r>
              <a:rPr lang="en-US" sz="3200"/>
              <a:t>: Determine:  How  A PCMH developed their model</a:t>
            </a:r>
          </a:p>
          <a:p>
            <a:pPr eaLnBrk="1" hangingPunct="1">
              <a:lnSpc>
                <a:spcPct val="90000"/>
              </a:lnSpc>
              <a:buFont typeface="Wingdings 2" charset="2"/>
              <a:buNone/>
            </a:pPr>
            <a:endParaRPr lang="en-US" sz="3200" b="1"/>
          </a:p>
          <a:p>
            <a:pPr eaLnBrk="1" hangingPunct="1">
              <a:lnSpc>
                <a:spcPct val="90000"/>
              </a:lnSpc>
            </a:pPr>
            <a:r>
              <a:rPr lang="en-US" sz="3200" b="1"/>
              <a:t>Aim 2:</a:t>
            </a:r>
            <a:r>
              <a:rPr lang="en-US" sz="3200"/>
              <a:t> Determine if  the PCMH improved processes of care and outcomes</a:t>
            </a:r>
          </a:p>
          <a:p>
            <a:pPr lvl="1" eaLnBrk="1" hangingPunct="1">
              <a:lnSpc>
                <a:spcPct val="90000"/>
              </a:lnSpc>
            </a:pPr>
            <a:endParaRPr lang="en-US" sz="3200">
              <a:solidFill>
                <a:schemeClr val="tx1"/>
              </a:solidFill>
            </a:endParaRPr>
          </a:p>
          <a:p>
            <a:pPr eaLnBrk="1" hangingPunct="1">
              <a:lnSpc>
                <a:spcPct val="90000"/>
              </a:lnSpc>
            </a:pPr>
            <a:r>
              <a:rPr lang="en-US" sz="3200" b="1"/>
              <a:t>Aim 3</a:t>
            </a:r>
            <a:r>
              <a:rPr lang="en-US" sz="3200"/>
              <a:t>: Determine the incremental in-practice expenses (reduced to a pm/pm) required to operate the patient-centered medical home</a:t>
            </a:r>
          </a:p>
          <a:p>
            <a:pPr lvl="1" eaLnBrk="1" hangingPunct="1"/>
            <a:endParaRPr lang="en-US" sz="3200"/>
          </a:p>
        </p:txBody>
      </p:sp>
      <p:sp>
        <p:nvSpPr>
          <p:cNvPr id="183298" name="Rectangle 2"/>
          <p:cNvSpPr>
            <a:spLocks noGrp="1" noChangeArrowheads="1"/>
          </p:cNvSpPr>
          <p:nvPr>
            <p:ph type="title"/>
          </p:nvPr>
        </p:nvSpPr>
        <p:spPr>
          <a:xfrm>
            <a:off x="381000" y="381000"/>
            <a:ext cx="8534400" cy="990600"/>
          </a:xfrm>
        </p:spPr>
        <p:txBody>
          <a:bodyPr>
            <a:noAutofit/>
          </a:bodyPr>
          <a:lstStyle/>
          <a:p>
            <a:pPr algn="ctr" eaLnBrk="1" fontAlgn="auto" hangingPunct="1">
              <a:spcAft>
                <a:spcPts val="0"/>
              </a:spcAft>
              <a:defRPr/>
            </a:pPr>
            <a:r>
              <a:rPr sz="4000" b="1" smtClean="0">
                <a:ea typeface="+mj-ea"/>
                <a:cs typeface="+mj-cs"/>
              </a:rPr>
              <a:t>What Can We Learn From a “Mature” PCMH?</a:t>
            </a:r>
          </a:p>
        </p:txBody>
      </p:sp>
    </p:spTree>
  </p:cSld>
  <p:clrMapOvr>
    <a:masterClrMapping/>
  </p:clrMapOvr>
  <p:transition advTm="45552"/>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Content Placeholder 1"/>
          <p:cNvSpPr>
            <a:spLocks noGrp="1"/>
          </p:cNvSpPr>
          <p:nvPr>
            <p:ph idx="1"/>
          </p:nvPr>
        </p:nvSpPr>
        <p:spPr>
          <a:xfrm>
            <a:off x="457200" y="838200"/>
            <a:ext cx="8229600" cy="4572000"/>
          </a:xfrm>
        </p:spPr>
        <p:txBody>
          <a:bodyPr/>
          <a:lstStyle/>
          <a:p>
            <a:pPr>
              <a:buFont typeface="Wingdings 2" charset="2"/>
              <a:buNone/>
            </a:pPr>
            <a:r>
              <a:rPr lang="en-US" sz="3200"/>
              <a:t>Qualitative Analysis </a:t>
            </a:r>
          </a:p>
          <a:p>
            <a:pPr lvl="1"/>
            <a:r>
              <a:rPr lang="en-US" sz="3000"/>
              <a:t>58 Key Informant Interviews (</a:t>
            </a:r>
            <a:r>
              <a:rPr lang="en-US" sz="2700"/>
              <a:t>Executives, Clinicians, Administrative and Finance staff, Patients</a:t>
            </a:r>
          </a:p>
          <a:p>
            <a:pPr>
              <a:buFont typeface="Wingdings 2" charset="2"/>
              <a:buNone/>
            </a:pPr>
            <a:r>
              <a:rPr lang="en-US" sz="3200"/>
              <a:t>Quantitative Analysis</a:t>
            </a:r>
          </a:p>
          <a:p>
            <a:pPr lvl="1"/>
            <a:r>
              <a:rPr lang="en-US" sz="3000"/>
              <a:t>Collection/analysis of reported process and outcome indicators</a:t>
            </a:r>
          </a:p>
          <a:p>
            <a:pPr lvl="1"/>
            <a:r>
              <a:rPr lang="en-US" sz="3000"/>
              <a:t>Analysis of WellMed vs. matched CMS data (Parts A and B): Controls for Ischemic Heart Disease (IHD), Chronic Obstructive Pulmonary Disease (COPD), and Type 2 Diabetes Mellitus (DM)</a:t>
            </a:r>
          </a:p>
          <a:p>
            <a:pPr lvl="2"/>
            <a:endParaRPr lang="en-US" sz="2700"/>
          </a:p>
        </p:txBody>
      </p:sp>
      <p:sp>
        <p:nvSpPr>
          <p:cNvPr id="3" name="Title 2"/>
          <p:cNvSpPr>
            <a:spLocks noGrp="1"/>
          </p:cNvSpPr>
          <p:nvPr>
            <p:ph type="title"/>
          </p:nvPr>
        </p:nvSpPr>
        <p:spPr>
          <a:xfrm>
            <a:off x="457200" y="-304800"/>
            <a:ext cx="8229600" cy="1219200"/>
          </a:xfrm>
        </p:spPr>
        <p:txBody>
          <a:bodyPr/>
          <a:lstStyle/>
          <a:p>
            <a:pPr>
              <a:defRPr/>
            </a:pPr>
            <a:r>
              <a:rPr smtClean="0">
                <a:ea typeface="+mj-ea"/>
                <a:cs typeface="+mj-cs"/>
              </a:rPr>
              <a:t>Mixed Methods Approach</a:t>
            </a:r>
            <a:endParaRPr>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228600" y="1447800"/>
            <a:ext cx="8686800" cy="5638800"/>
          </a:xfrm>
        </p:spPr>
        <p:txBody>
          <a:bodyPr/>
          <a:lstStyle/>
          <a:p>
            <a:pPr eaLnBrk="1" hangingPunct="1">
              <a:spcBef>
                <a:spcPts val="1200"/>
              </a:spcBef>
            </a:pPr>
            <a:r>
              <a:rPr lang="en-US" sz="2800"/>
              <a:t>Have been providing primary care services for 20years in their community </a:t>
            </a:r>
          </a:p>
          <a:p>
            <a:pPr eaLnBrk="1" hangingPunct="1">
              <a:spcBef>
                <a:spcPts val="1200"/>
              </a:spcBef>
            </a:pPr>
            <a:r>
              <a:rPr lang="en-US" sz="2800"/>
              <a:t>Accepts full risk capitation for most services (primary care, specialist care, physician, inpatient hospital, outpatient hospital, etc.)</a:t>
            </a:r>
          </a:p>
          <a:p>
            <a:pPr eaLnBrk="1" hangingPunct="1">
              <a:spcBef>
                <a:spcPts val="1200"/>
              </a:spcBef>
            </a:pPr>
            <a:r>
              <a:rPr lang="en-US" sz="2800"/>
              <a:t>Documented use of a patient-centered continuous quality improvement approach including social services, prevention, and active disease management protocols</a:t>
            </a:r>
          </a:p>
          <a:p>
            <a:pPr eaLnBrk="1" hangingPunct="1">
              <a:spcBef>
                <a:spcPts val="1200"/>
              </a:spcBef>
            </a:pPr>
            <a:r>
              <a:rPr lang="en-US" sz="2800"/>
              <a:t>Availability of electronic health data for analysis</a:t>
            </a:r>
          </a:p>
        </p:txBody>
      </p:sp>
      <p:sp>
        <p:nvSpPr>
          <p:cNvPr id="2" name="Title 1"/>
          <p:cNvSpPr>
            <a:spLocks noGrp="1"/>
          </p:cNvSpPr>
          <p:nvPr>
            <p:ph type="title"/>
          </p:nvPr>
        </p:nvSpPr>
        <p:spPr>
          <a:xfrm>
            <a:off x="914400" y="457200"/>
            <a:ext cx="7772400" cy="914400"/>
          </a:xfrm>
        </p:spPr>
        <p:txBody>
          <a:bodyPr>
            <a:normAutofit fontScale="90000"/>
          </a:bodyPr>
          <a:lstStyle/>
          <a:p>
            <a:pPr algn="ctr" eaLnBrk="1" fontAlgn="auto" hangingPunct="1">
              <a:spcAft>
                <a:spcPts val="0"/>
              </a:spcAft>
              <a:defRPr/>
            </a:pPr>
            <a:r>
              <a:rPr b="1" smtClean="0">
                <a:ea typeface="+mj-ea"/>
                <a:cs typeface="+mj-cs"/>
              </a:rPr>
              <a:t>WellMed As A Case Study </a:t>
            </a:r>
            <a:br>
              <a:rPr b="1" smtClean="0">
                <a:ea typeface="+mj-ea"/>
                <a:cs typeface="+mj-cs"/>
              </a:rPr>
            </a:br>
            <a:r>
              <a:rPr b="1" smtClean="0">
                <a:ea typeface="+mj-ea"/>
                <a:cs typeface="+mj-cs"/>
              </a:rPr>
              <a:t>(in progress)</a:t>
            </a:r>
            <a:endParaRPr b="1">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438400"/>
            <a:ext cx="8229600" cy="1219200"/>
          </a:xfrm>
        </p:spPr>
        <p:txBody>
          <a:bodyPr>
            <a:noAutofit/>
          </a:bodyPr>
          <a:lstStyle/>
          <a:p>
            <a:pPr algn="ctr" eaLnBrk="1" fontAlgn="auto" hangingPunct="1">
              <a:spcAft>
                <a:spcPts val="0"/>
              </a:spcAft>
              <a:defRPr/>
            </a:pPr>
            <a:r>
              <a:rPr sz="5400" b="1" smtClean="0">
                <a:ea typeface="+mj-ea"/>
                <a:cs typeface="+mj-cs"/>
              </a:rPr>
              <a:t>Willing to let us under the hood!</a:t>
            </a:r>
            <a:br>
              <a:rPr sz="5400" b="1" smtClean="0">
                <a:ea typeface="+mj-ea"/>
                <a:cs typeface="+mj-cs"/>
              </a:rPr>
            </a:br>
            <a:endParaRPr sz="5400" b="1">
              <a:ea typeface="+mj-ea"/>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p:txBody>
          <a:bodyPr>
            <a:normAutofit fontScale="90000"/>
          </a:bodyPr>
          <a:lstStyle/>
          <a:p>
            <a:pPr algn="ctr" eaLnBrk="1" fontAlgn="auto" hangingPunct="1">
              <a:spcAft>
                <a:spcPts val="0"/>
              </a:spcAft>
              <a:defRPr/>
            </a:pPr>
            <a:r>
              <a:rPr b="1" smtClean="0">
                <a:ea typeface="+mj-ea"/>
                <a:cs typeface="+mj-cs"/>
              </a:rPr>
              <a:t>WellMed Accountable Care Organization</a:t>
            </a:r>
          </a:p>
        </p:txBody>
      </p:sp>
      <p:grpSp>
        <p:nvGrpSpPr>
          <p:cNvPr id="21507" name="Group 11"/>
          <p:cNvGrpSpPr>
            <a:grpSpLocks/>
          </p:cNvGrpSpPr>
          <p:nvPr/>
        </p:nvGrpSpPr>
        <p:grpSpPr bwMode="auto">
          <a:xfrm>
            <a:off x="685800" y="1295400"/>
            <a:ext cx="7848600" cy="5029200"/>
            <a:chOff x="685800" y="1295400"/>
            <a:chExt cx="7848600" cy="5029200"/>
          </a:xfrm>
        </p:grpSpPr>
        <p:grpSp>
          <p:nvGrpSpPr>
            <p:cNvPr id="21508" name="Group 3"/>
            <p:cNvGrpSpPr>
              <a:grpSpLocks/>
            </p:cNvGrpSpPr>
            <p:nvPr/>
          </p:nvGrpSpPr>
          <p:grpSpPr bwMode="auto">
            <a:xfrm>
              <a:off x="1295400" y="2209800"/>
              <a:ext cx="2971800" cy="3657600"/>
              <a:chOff x="1440" y="1080"/>
              <a:chExt cx="2340" cy="2700"/>
            </a:xfrm>
          </p:grpSpPr>
          <p:sp>
            <p:nvSpPr>
              <p:cNvPr id="21511" name="Text Box 4"/>
              <p:cNvSpPr txBox="1">
                <a:spLocks noChangeArrowheads="1"/>
              </p:cNvSpPr>
              <p:nvPr/>
            </p:nvSpPr>
            <p:spPr bwMode="auto">
              <a:xfrm>
                <a:off x="1440" y="1080"/>
                <a:ext cx="1080" cy="540"/>
              </a:xfrm>
              <a:prstGeom prst="rect">
                <a:avLst/>
              </a:prstGeom>
              <a:noFill/>
              <a:ln w="28575">
                <a:solidFill>
                  <a:schemeClr val="tx1"/>
                </a:solidFill>
                <a:miter lim="800000"/>
                <a:headEnd/>
                <a:tailEnd/>
              </a:ln>
            </p:spPr>
            <p:txBody>
              <a:bodyPr>
                <a:prstTxWarp prst="textNoShape">
                  <a:avLst/>
                </a:prstTxWarp>
              </a:bodyPr>
              <a:lstStyle/>
              <a:p>
                <a:pPr algn="ctr" eaLnBrk="1" hangingPunct="1"/>
                <a:r>
                  <a:rPr lang="en-US" sz="2400">
                    <a:latin typeface="Verdana" charset="0"/>
                    <a:ea typeface="Arial" charset="0"/>
                    <a:cs typeface="Arial" charset="0"/>
                  </a:rPr>
                  <a:t>PCMH</a:t>
                </a:r>
              </a:p>
            </p:txBody>
          </p:sp>
          <p:sp>
            <p:nvSpPr>
              <p:cNvPr id="21512" name="Text Box 5"/>
              <p:cNvSpPr txBox="1">
                <a:spLocks noChangeArrowheads="1"/>
              </p:cNvSpPr>
              <p:nvPr/>
            </p:nvSpPr>
            <p:spPr bwMode="auto">
              <a:xfrm>
                <a:off x="1440" y="1800"/>
                <a:ext cx="1080" cy="540"/>
              </a:xfrm>
              <a:prstGeom prst="rect">
                <a:avLst/>
              </a:prstGeom>
              <a:noFill/>
              <a:ln w="28575">
                <a:solidFill>
                  <a:schemeClr val="tx1"/>
                </a:solidFill>
                <a:miter lim="800000"/>
                <a:headEnd/>
                <a:tailEnd/>
              </a:ln>
            </p:spPr>
            <p:txBody>
              <a:bodyPr>
                <a:prstTxWarp prst="textNoShape">
                  <a:avLst/>
                </a:prstTxWarp>
              </a:bodyPr>
              <a:lstStyle/>
              <a:p>
                <a:pPr algn="ctr" eaLnBrk="1" hangingPunct="1"/>
                <a:r>
                  <a:rPr lang="en-US" sz="2400">
                    <a:latin typeface="Verdana" charset="0"/>
                    <a:ea typeface="Arial" charset="0"/>
                    <a:cs typeface="Arial" charset="0"/>
                  </a:rPr>
                  <a:t>PCMH</a:t>
                </a:r>
              </a:p>
            </p:txBody>
          </p:sp>
          <p:sp>
            <p:nvSpPr>
              <p:cNvPr id="21513" name="Text Box 6"/>
              <p:cNvSpPr txBox="1">
                <a:spLocks noChangeArrowheads="1"/>
              </p:cNvSpPr>
              <p:nvPr/>
            </p:nvSpPr>
            <p:spPr bwMode="auto">
              <a:xfrm>
                <a:off x="1440" y="2520"/>
                <a:ext cx="1080" cy="540"/>
              </a:xfrm>
              <a:prstGeom prst="rect">
                <a:avLst/>
              </a:prstGeom>
              <a:noFill/>
              <a:ln w="28575">
                <a:solidFill>
                  <a:schemeClr val="tx1"/>
                </a:solidFill>
                <a:miter lim="800000"/>
                <a:headEnd/>
                <a:tailEnd/>
              </a:ln>
            </p:spPr>
            <p:txBody>
              <a:bodyPr>
                <a:prstTxWarp prst="textNoShape">
                  <a:avLst/>
                </a:prstTxWarp>
              </a:bodyPr>
              <a:lstStyle/>
              <a:p>
                <a:pPr algn="ctr" eaLnBrk="1" hangingPunct="1"/>
                <a:r>
                  <a:rPr lang="en-US" sz="2400">
                    <a:latin typeface="Verdana" charset="0"/>
                    <a:ea typeface="Arial" charset="0"/>
                    <a:cs typeface="Arial" charset="0"/>
                  </a:rPr>
                  <a:t>PCMH</a:t>
                </a:r>
              </a:p>
            </p:txBody>
          </p:sp>
          <p:sp>
            <p:nvSpPr>
              <p:cNvPr id="21514" name="Text Box 7"/>
              <p:cNvSpPr txBox="1">
                <a:spLocks noChangeArrowheads="1"/>
              </p:cNvSpPr>
              <p:nvPr/>
            </p:nvSpPr>
            <p:spPr bwMode="auto">
              <a:xfrm>
                <a:off x="1440" y="3240"/>
                <a:ext cx="1080" cy="540"/>
              </a:xfrm>
              <a:prstGeom prst="rect">
                <a:avLst/>
              </a:prstGeom>
              <a:noFill/>
              <a:ln w="28575">
                <a:solidFill>
                  <a:schemeClr val="tx1"/>
                </a:solidFill>
                <a:miter lim="800000"/>
                <a:headEnd/>
                <a:tailEnd/>
              </a:ln>
            </p:spPr>
            <p:txBody>
              <a:bodyPr>
                <a:prstTxWarp prst="textNoShape">
                  <a:avLst/>
                </a:prstTxWarp>
              </a:bodyPr>
              <a:lstStyle/>
              <a:p>
                <a:pPr algn="ctr" eaLnBrk="1" hangingPunct="1"/>
                <a:r>
                  <a:rPr lang="en-US" sz="2400">
                    <a:latin typeface="Verdana" charset="0"/>
                    <a:ea typeface="Arial" charset="0"/>
                    <a:cs typeface="Arial" charset="0"/>
                  </a:rPr>
                  <a:t>PCMH</a:t>
                </a:r>
              </a:p>
            </p:txBody>
          </p:sp>
          <p:sp>
            <p:nvSpPr>
              <p:cNvPr id="21515" name="Text Box 8"/>
              <p:cNvSpPr txBox="1">
                <a:spLocks noChangeArrowheads="1"/>
              </p:cNvSpPr>
              <p:nvPr/>
            </p:nvSpPr>
            <p:spPr bwMode="auto">
              <a:xfrm>
                <a:off x="2700" y="1800"/>
                <a:ext cx="1080" cy="540"/>
              </a:xfrm>
              <a:prstGeom prst="rect">
                <a:avLst/>
              </a:prstGeom>
              <a:noFill/>
              <a:ln w="28575">
                <a:solidFill>
                  <a:schemeClr val="tx1"/>
                </a:solidFill>
                <a:miter lim="800000"/>
                <a:headEnd/>
                <a:tailEnd/>
              </a:ln>
            </p:spPr>
            <p:txBody>
              <a:bodyPr>
                <a:prstTxWarp prst="textNoShape">
                  <a:avLst/>
                </a:prstTxWarp>
              </a:bodyPr>
              <a:lstStyle/>
              <a:p>
                <a:pPr algn="ctr" eaLnBrk="1" hangingPunct="1"/>
                <a:r>
                  <a:rPr lang="en-US" sz="2400">
                    <a:latin typeface="Verdana" charset="0"/>
                    <a:ea typeface="Arial" charset="0"/>
                    <a:cs typeface="Arial" charset="0"/>
                  </a:rPr>
                  <a:t>PCMH</a:t>
                </a:r>
              </a:p>
            </p:txBody>
          </p:sp>
          <p:sp>
            <p:nvSpPr>
              <p:cNvPr id="21516" name="Text Box 9"/>
              <p:cNvSpPr txBox="1">
                <a:spLocks noChangeArrowheads="1"/>
              </p:cNvSpPr>
              <p:nvPr/>
            </p:nvSpPr>
            <p:spPr bwMode="auto">
              <a:xfrm>
                <a:off x="2700" y="2520"/>
                <a:ext cx="1080" cy="540"/>
              </a:xfrm>
              <a:prstGeom prst="rect">
                <a:avLst/>
              </a:prstGeom>
              <a:noFill/>
              <a:ln w="28575">
                <a:solidFill>
                  <a:schemeClr val="tx1"/>
                </a:solidFill>
                <a:miter lim="800000"/>
                <a:headEnd/>
                <a:tailEnd/>
              </a:ln>
            </p:spPr>
            <p:txBody>
              <a:bodyPr>
                <a:prstTxWarp prst="textNoShape">
                  <a:avLst/>
                </a:prstTxWarp>
              </a:bodyPr>
              <a:lstStyle/>
              <a:p>
                <a:pPr algn="ctr" eaLnBrk="1" hangingPunct="1"/>
                <a:r>
                  <a:rPr lang="en-US" sz="2400">
                    <a:latin typeface="Verdana" charset="0"/>
                    <a:ea typeface="Arial" charset="0"/>
                    <a:cs typeface="Arial" charset="0"/>
                  </a:rPr>
                  <a:t>PCMH</a:t>
                </a:r>
              </a:p>
            </p:txBody>
          </p:sp>
        </p:grpSp>
        <p:sp>
          <p:nvSpPr>
            <p:cNvPr id="21509" name="Oval 10"/>
            <p:cNvSpPr>
              <a:spLocks noChangeArrowheads="1"/>
            </p:cNvSpPr>
            <p:nvPr/>
          </p:nvSpPr>
          <p:spPr bwMode="auto">
            <a:xfrm>
              <a:off x="685800" y="1600200"/>
              <a:ext cx="7696200" cy="4724400"/>
            </a:xfrm>
            <a:prstGeom prst="ellipse">
              <a:avLst/>
            </a:prstGeom>
            <a:noFill/>
            <a:ln w="28575">
              <a:solidFill>
                <a:schemeClr val="folHlink"/>
              </a:solidFill>
              <a:round/>
              <a:headEnd/>
              <a:tailEnd/>
            </a:ln>
          </p:spPr>
          <p:txBody>
            <a:bodyPr wrap="none" anchor="ctr">
              <a:prstTxWarp prst="textNoShape">
                <a:avLst/>
              </a:prstTxWarp>
            </a:bodyPr>
            <a:lstStyle/>
            <a:p>
              <a:endParaRPr lang="en-US"/>
            </a:p>
          </p:txBody>
        </p:sp>
        <p:sp>
          <p:nvSpPr>
            <p:cNvPr id="21510" name="Text Box 11"/>
            <p:cNvSpPr txBox="1">
              <a:spLocks noChangeArrowheads="1"/>
            </p:cNvSpPr>
            <p:nvPr/>
          </p:nvSpPr>
          <p:spPr bwMode="auto">
            <a:xfrm>
              <a:off x="4953000" y="1295400"/>
              <a:ext cx="3581400" cy="3478213"/>
            </a:xfrm>
            <a:prstGeom prst="rect">
              <a:avLst/>
            </a:prstGeom>
            <a:noFill/>
            <a:ln w="9525">
              <a:noFill/>
              <a:miter lim="800000"/>
              <a:headEnd/>
              <a:tailEnd/>
            </a:ln>
          </p:spPr>
          <p:txBody>
            <a:bodyPr>
              <a:prstTxWarp prst="textNoShape">
                <a:avLst/>
              </a:prstTxWarp>
              <a:spAutoFit/>
            </a:bodyPr>
            <a:lstStyle/>
            <a:p>
              <a:pPr>
                <a:spcBef>
                  <a:spcPct val="50000"/>
                </a:spcBef>
              </a:pPr>
              <a:r>
                <a:rPr lang="en-US" sz="4000"/>
                <a:t>        Hospital</a:t>
              </a:r>
            </a:p>
            <a:p>
              <a:pPr>
                <a:spcBef>
                  <a:spcPct val="50000"/>
                </a:spcBef>
              </a:pPr>
              <a:r>
                <a:rPr lang="en-US" sz="4000"/>
                <a:t>Specialist</a:t>
              </a:r>
            </a:p>
            <a:p>
              <a:pPr>
                <a:spcBef>
                  <a:spcPct val="50000"/>
                </a:spcBef>
              </a:pPr>
              <a:r>
                <a:rPr lang="en-US" sz="4000"/>
                <a:t>Social Services </a:t>
              </a:r>
            </a:p>
            <a:p>
              <a:pPr>
                <a:spcBef>
                  <a:spcPct val="50000"/>
                </a:spcBef>
              </a:pPr>
              <a:r>
                <a:rPr lang="en-US" sz="4000"/>
                <a:t>Transportation</a:t>
              </a:r>
              <a:endParaRPr lang="en-US" sz="3600"/>
            </a:p>
          </p:txBody>
        </p:sp>
      </p:grpSp>
    </p:spTree>
  </p:cSld>
  <p:clrMapOvr>
    <a:masterClrMapping/>
  </p:clrMapOvr>
  <p:transition advTm="18144"/>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pic>
        <p:nvPicPr>
          <p:cNvPr id="22530" name="Picture 7"/>
          <p:cNvPicPr>
            <a:picLocks noChangeAspect="1" noChangeArrowheads="1"/>
          </p:cNvPicPr>
          <p:nvPr/>
        </p:nvPicPr>
        <p:blipFill>
          <a:blip r:embed="rId2"/>
          <a:srcRect/>
          <a:stretch>
            <a:fillRect/>
          </a:stretch>
        </p:blipFill>
        <p:spPr bwMode="auto">
          <a:xfrm>
            <a:off x="-304800" y="-742950"/>
            <a:ext cx="10439400" cy="7829550"/>
          </a:xfrm>
          <a:prstGeom prst="rect">
            <a:avLst/>
          </a:prstGeom>
          <a:noFill/>
          <a:ln w="9525">
            <a:noFill/>
            <a:miter lim="800000"/>
            <a:headEnd/>
            <a:tailEnd/>
          </a:ln>
        </p:spPr>
      </p:pic>
      <p:sp>
        <p:nvSpPr>
          <p:cNvPr id="22531" name="Text Box 8"/>
          <p:cNvSpPr txBox="1">
            <a:spLocks noChangeArrowheads="1"/>
          </p:cNvSpPr>
          <p:nvPr/>
        </p:nvSpPr>
        <p:spPr bwMode="auto">
          <a:xfrm>
            <a:off x="1752600" y="152400"/>
            <a:ext cx="5486400" cy="762000"/>
          </a:xfrm>
          <a:prstGeom prst="rect">
            <a:avLst/>
          </a:prstGeom>
          <a:solidFill>
            <a:srgbClr val="008080"/>
          </a:solidFill>
          <a:ln w="9525">
            <a:noFill/>
            <a:miter lim="800000"/>
            <a:headEnd/>
            <a:tailEnd/>
          </a:ln>
        </p:spPr>
        <p:txBody>
          <a:bodyPr>
            <a:prstTxWarp prst="textNoShape">
              <a:avLst/>
            </a:prstTxWarp>
            <a:spAutoFit/>
          </a:bodyPr>
          <a:lstStyle/>
          <a:p>
            <a:pPr algn="ctr">
              <a:spcBef>
                <a:spcPct val="50000"/>
              </a:spcBef>
            </a:pPr>
            <a:r>
              <a:rPr lang="en-US" sz="4400"/>
              <a:t>www.wellmed.net</a:t>
            </a:r>
          </a:p>
        </p:txBody>
      </p:sp>
    </p:spTree>
  </p:cSld>
  <p:clrMapOvr>
    <a:masterClrMapping/>
  </p:clrMapOvr>
  <p:transition advTm="21280"/>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aper">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3521</TotalTime>
  <Words>1232</Words>
  <Application>Microsoft Macintosh PowerPoint</Application>
  <PresentationFormat>On-screen Show (4:3)</PresentationFormat>
  <Paragraphs>154</Paragraphs>
  <Slides>30</Slides>
  <Notes>0</Notes>
  <HiddenSlides>2</HiddenSlides>
  <MMClips>0</MMClips>
  <ScaleCrop>false</ScaleCrop>
  <HeadingPairs>
    <vt:vector size="6" baseType="variant">
      <vt:variant>
        <vt:lpstr>Fonts Used</vt:lpstr>
      </vt:variant>
      <vt:variant>
        <vt:i4>8</vt:i4>
      </vt:variant>
      <vt:variant>
        <vt:lpstr>Design Template</vt:lpstr>
      </vt:variant>
      <vt:variant>
        <vt:i4>1</vt:i4>
      </vt:variant>
      <vt:variant>
        <vt:lpstr>Slide Titles</vt:lpstr>
      </vt:variant>
      <vt:variant>
        <vt:i4>30</vt:i4>
      </vt:variant>
    </vt:vector>
  </HeadingPairs>
  <TitlesOfParts>
    <vt:vector size="39" baseType="lpstr">
      <vt:lpstr>Tahoma</vt:lpstr>
      <vt:lpstr>ＭＳ Ｐゴシック</vt:lpstr>
      <vt:lpstr>Arial</vt:lpstr>
      <vt:lpstr>Constantia</vt:lpstr>
      <vt:lpstr>Wingdings 2</vt:lpstr>
      <vt:lpstr>Wingdings</vt:lpstr>
      <vt:lpstr>Verdana</vt:lpstr>
      <vt:lpstr>Calibri</vt:lpstr>
      <vt:lpstr>Paper</vt:lpstr>
      <vt:lpstr> Case Study Of A Primary Care  Accountable Care Organization</vt:lpstr>
      <vt:lpstr>Slide 2</vt:lpstr>
      <vt:lpstr>Project Team</vt:lpstr>
      <vt:lpstr>What Can We Learn From a “Mature” PCMH?</vt:lpstr>
      <vt:lpstr>Mixed Methods Approach</vt:lpstr>
      <vt:lpstr>WellMed As A Case Study  (in progress)</vt:lpstr>
      <vt:lpstr>Willing to let us under the hood! </vt:lpstr>
      <vt:lpstr>WellMed Accountable Care Organization</vt:lpstr>
      <vt:lpstr>Slide 9</vt:lpstr>
      <vt:lpstr>Slide 10</vt:lpstr>
      <vt:lpstr>Practice setting</vt:lpstr>
      <vt:lpstr>Teams With Defined Roles</vt:lpstr>
      <vt:lpstr>Teams Continued…</vt:lpstr>
      <vt:lpstr>Teams Continued…</vt:lpstr>
      <vt:lpstr>EMR</vt:lpstr>
      <vt:lpstr> Control of Dollars &amp; Data</vt:lpstr>
      <vt:lpstr>Investment/Connection to the Community</vt:lpstr>
      <vt:lpstr>PCMH TIMELINE</vt:lpstr>
      <vt:lpstr>2001 Installs EHR including electronic prescribing  2002 Add clinical decision support system along with improved   registry functions  2003 Transform disease management to health coach concept- patient  centered and available to all patients   2006 Web access to patient level data for treating specialists  2006 Portable “EHR” system given to patients to improve data   transfer to other care providers  2008  Transitions “Health Coach” function from a centralized approach to   primary care office based approach and begin transition to  expanded team based chronic care model 2008  Web access for medical data for patients </vt:lpstr>
      <vt:lpstr>Trends in rates of health screening &amp; meeting chronic disease targets </vt:lpstr>
      <vt:lpstr>Slide 21</vt:lpstr>
      <vt:lpstr>Slide 22</vt:lpstr>
      <vt:lpstr>Trends in health outcomes</vt:lpstr>
      <vt:lpstr>Slide 24</vt:lpstr>
      <vt:lpstr>Qualitative Analysis</vt:lpstr>
      <vt:lpstr>Qualitative Analysis Themes</vt:lpstr>
      <vt:lpstr>Qualitative Analysis Themes</vt:lpstr>
      <vt:lpstr>Qualitative Analysis Themes</vt:lpstr>
      <vt:lpstr>Qualitative Analysis Themes</vt:lpstr>
      <vt:lpstr>NEXT STEPS</vt:lpstr>
    </vt:vector>
  </TitlesOfParts>
  <Company>AAFP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Bob</dc:creator>
  <cp:lastModifiedBy>Graham</cp:lastModifiedBy>
  <cp:revision>113</cp:revision>
  <dcterms:created xsi:type="dcterms:W3CDTF">2010-10-18T18:15:07Z</dcterms:created>
  <dcterms:modified xsi:type="dcterms:W3CDTF">2010-10-18T18:15:16Z</dcterms:modified>
</cp:coreProperties>
</file>