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621" r:id="rId2"/>
    <p:sldId id="627" r:id="rId3"/>
    <p:sldId id="573" r:id="rId4"/>
    <p:sldId id="608" r:id="rId5"/>
    <p:sldId id="601" r:id="rId6"/>
    <p:sldId id="594" r:id="rId7"/>
    <p:sldId id="635" r:id="rId8"/>
    <p:sldId id="628" r:id="rId9"/>
    <p:sldId id="640" r:id="rId10"/>
    <p:sldId id="636" r:id="rId11"/>
    <p:sldId id="637" r:id="rId12"/>
    <p:sldId id="622" r:id="rId13"/>
    <p:sldId id="605" r:id="rId14"/>
    <p:sldId id="606" r:id="rId15"/>
    <p:sldId id="602" r:id="rId16"/>
    <p:sldId id="603" r:id="rId17"/>
    <p:sldId id="638" r:id="rId18"/>
    <p:sldId id="639" r:id="rId19"/>
    <p:sldId id="570" r:id="rId20"/>
    <p:sldId id="629" r:id="rId21"/>
    <p:sldId id="630" r:id="rId22"/>
    <p:sldId id="631" r:id="rId23"/>
    <p:sldId id="632" r:id="rId24"/>
    <p:sldId id="633" r:id="rId25"/>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FF00"/>
    <a:srgbClr val="66FF99"/>
    <a:srgbClr val="FF99FF"/>
    <a:srgbClr val="6666FF"/>
    <a:srgbClr val="66CCFF"/>
    <a:srgbClr val="FFCC6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0" d="100"/>
          <a:sy n="50" d="100"/>
        </p:scale>
        <p:origin x="-1734" y="-1356"/>
      </p:cViewPr>
      <p:guideLst>
        <p:guide orient="horz" pos="2112"/>
        <p:guide pos="2880"/>
      </p:guideLst>
    </p:cSldViewPr>
  </p:slideViewPr>
  <p:outlineViewPr>
    <p:cViewPr>
      <p:scale>
        <a:sx n="33" d="100"/>
        <a:sy n="33" d="100"/>
      </p:scale>
      <p:origin x="0" y="7240"/>
    </p:cViewPr>
  </p:outlineViewPr>
  <p:notesTextViewPr>
    <p:cViewPr>
      <p:scale>
        <a:sx n="200" d="100"/>
        <a:sy n="200" d="100"/>
      </p:scale>
      <p:origin x="0" y="0"/>
    </p:cViewPr>
  </p:notesTextViewPr>
  <p:sorterViewPr>
    <p:cViewPr>
      <p:scale>
        <a:sx n="25" d="100"/>
        <a:sy n="2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773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148" tIns="46073" rIns="92148" bIns="46073" numCol="1" anchor="t" anchorCtr="0" compatLnSpc="1">
            <a:prstTxWarp prst="textNoShape">
              <a:avLst/>
            </a:prstTxWarp>
          </a:bodyPr>
          <a:lstStyle>
            <a:lvl1pPr defTabSz="919163">
              <a:defRPr sz="1200">
                <a:latin typeface="Arial" charset="0"/>
              </a:defRPr>
            </a:lvl1pPr>
          </a:lstStyle>
          <a:p>
            <a:pPr>
              <a:defRPr/>
            </a:pPr>
            <a:endParaRPr lang="en-US"/>
          </a:p>
        </p:txBody>
      </p:sp>
      <p:sp>
        <p:nvSpPr>
          <p:cNvPr id="457731"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2148" tIns="46073" rIns="92148" bIns="46073" numCol="1" anchor="t" anchorCtr="0" compatLnSpc="1">
            <a:prstTxWarp prst="textNoShape">
              <a:avLst/>
            </a:prstTxWarp>
          </a:bodyPr>
          <a:lstStyle>
            <a:lvl1pPr algn="r" defTabSz="919163">
              <a:defRPr sz="1200">
                <a:latin typeface="Arial" charset="0"/>
              </a:defRPr>
            </a:lvl1pPr>
          </a:lstStyle>
          <a:p>
            <a:pPr>
              <a:defRPr/>
            </a:pPr>
            <a:endParaRPr lang="en-US"/>
          </a:p>
        </p:txBody>
      </p:sp>
      <p:sp>
        <p:nvSpPr>
          <p:cNvPr id="457732"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2148" tIns="46073" rIns="92148" bIns="46073" numCol="1" anchor="b" anchorCtr="0" compatLnSpc="1">
            <a:prstTxWarp prst="textNoShape">
              <a:avLst/>
            </a:prstTxWarp>
          </a:bodyPr>
          <a:lstStyle>
            <a:lvl1pPr defTabSz="919163">
              <a:defRPr sz="1200">
                <a:latin typeface="Arial" charset="0"/>
              </a:defRPr>
            </a:lvl1pPr>
          </a:lstStyle>
          <a:p>
            <a:pPr>
              <a:defRPr/>
            </a:pPr>
            <a:endParaRPr lang="en-US"/>
          </a:p>
        </p:txBody>
      </p:sp>
      <p:sp>
        <p:nvSpPr>
          <p:cNvPr id="457733"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2148" tIns="46073" rIns="92148" bIns="46073" numCol="1" anchor="b" anchorCtr="0" compatLnSpc="1">
            <a:prstTxWarp prst="textNoShape">
              <a:avLst/>
            </a:prstTxWarp>
          </a:bodyPr>
          <a:lstStyle>
            <a:lvl1pPr algn="r" defTabSz="919163">
              <a:defRPr sz="1200"/>
            </a:lvl1pPr>
          </a:lstStyle>
          <a:p>
            <a:pPr>
              <a:defRPr/>
            </a:pPr>
            <a:fld id="{4F6B38B9-B31D-3947-A164-0D3DD2BE60BC}" type="slidenum">
              <a:rPr lang="en-US"/>
              <a:pPr>
                <a:defRPr/>
              </a:pPr>
              <a:t>‹#›</a:t>
            </a:fld>
            <a:endParaRPr lang="en-US"/>
          </a:p>
        </p:txBody>
      </p:sp>
    </p:spTree>
    <p:extLst>
      <p:ext uri="{BB962C8B-B14F-4D97-AF65-F5344CB8AC3E}">
        <p14:creationId xmlns:p14="http://schemas.microsoft.com/office/powerpoint/2010/main" val="26920209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62" tIns="46581" rIns="93162" bIns="46581" numCol="1" anchor="t" anchorCtr="0" compatLnSpc="1">
            <a:prstTxWarp prst="textNoShape">
              <a:avLst/>
            </a:prstTxWarp>
          </a:bodyPr>
          <a:lstStyle>
            <a:lvl1pPr defTabSz="930275">
              <a:defRPr sz="1200">
                <a:latin typeface="Arial" charset="0"/>
              </a:defRPr>
            </a:lvl1pPr>
          </a:lstStyle>
          <a:p>
            <a:pPr>
              <a:defRPr/>
            </a:pPr>
            <a:endParaRPr lang="en-US"/>
          </a:p>
        </p:txBody>
      </p:sp>
      <p:sp>
        <p:nvSpPr>
          <p:cNvPr id="19459"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3162" tIns="46581" rIns="93162" bIns="46581" numCol="1" anchor="t" anchorCtr="0" compatLnSpc="1">
            <a:prstTxWarp prst="textNoShape">
              <a:avLst/>
            </a:prstTxWarp>
          </a:bodyPr>
          <a:lstStyle>
            <a:lvl1pPr algn="r" defTabSz="930275">
              <a:defRPr sz="1200">
                <a:latin typeface="Arial"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108075" y="696913"/>
            <a:ext cx="4648200" cy="348615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416425"/>
            <a:ext cx="5487988" cy="4183063"/>
          </a:xfrm>
          <a:prstGeom prst="rect">
            <a:avLst/>
          </a:prstGeom>
          <a:noFill/>
          <a:ln w="9525">
            <a:noFill/>
            <a:miter lim="800000"/>
            <a:headEnd/>
            <a:tailEnd/>
          </a:ln>
          <a:effectLst/>
        </p:spPr>
        <p:txBody>
          <a:bodyPr vert="horz" wrap="square" lIns="93162" tIns="46581" rIns="93162" bIns="4658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9462"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3162" tIns="46581" rIns="93162" bIns="46581" numCol="1" anchor="b" anchorCtr="0" compatLnSpc="1">
            <a:prstTxWarp prst="textNoShape">
              <a:avLst/>
            </a:prstTxWarp>
          </a:bodyPr>
          <a:lstStyle>
            <a:lvl1pPr defTabSz="930275">
              <a:defRPr sz="1200">
                <a:latin typeface="Arial" charset="0"/>
              </a:defRPr>
            </a:lvl1pPr>
          </a:lstStyle>
          <a:p>
            <a:pPr>
              <a:defRPr/>
            </a:pPr>
            <a:endParaRPr lang="en-US"/>
          </a:p>
        </p:txBody>
      </p:sp>
      <p:sp>
        <p:nvSpPr>
          <p:cNvPr id="19463"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3162" tIns="46581" rIns="93162" bIns="46581" numCol="1" anchor="b" anchorCtr="0" compatLnSpc="1">
            <a:prstTxWarp prst="textNoShape">
              <a:avLst/>
            </a:prstTxWarp>
          </a:bodyPr>
          <a:lstStyle>
            <a:lvl1pPr algn="r" defTabSz="930275">
              <a:defRPr sz="1200"/>
            </a:lvl1pPr>
          </a:lstStyle>
          <a:p>
            <a:pPr>
              <a:defRPr/>
            </a:pPr>
            <a:fld id="{71ACE5E9-180A-7D4D-8E3C-C41AEA047B43}" type="slidenum">
              <a:rPr lang="en-US"/>
              <a:pPr>
                <a:defRPr/>
              </a:pPr>
              <a:t>‹#›</a:t>
            </a:fld>
            <a:endParaRPr lang="en-US"/>
          </a:p>
        </p:txBody>
      </p:sp>
    </p:spTree>
    <p:extLst>
      <p:ext uri="{BB962C8B-B14F-4D97-AF65-F5344CB8AC3E}">
        <p14:creationId xmlns:p14="http://schemas.microsoft.com/office/powerpoint/2010/main" val="26143515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B20355A0-A7F2-E44E-9F98-05F27A7EBFE2}" type="slidenum">
              <a:rPr lang="en-US"/>
              <a:pPr/>
              <a:t>1</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12666E0-7222-F642-8D58-F6B108677E75}" type="slidenum">
              <a:rPr lang="en-US"/>
              <a:pPr/>
              <a:t>10</a:t>
            </a:fld>
            <a:endParaRPr lang="en-US"/>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marL="228600" indent="-228600" eaLnBrk="1" hangingPunct="1"/>
            <a:r>
              <a:rPr lang="en-US">
                <a:solidFill>
                  <a:schemeClr val="bg1"/>
                </a:solidFill>
              </a:rPr>
              <a:t>Of course, all these sources of HTE can interact with each other.  Thus very quickly, searching for HTE can be come an extremely complex matter.</a:t>
            </a:r>
          </a:p>
          <a:p>
            <a:pPr marL="228600" indent="-228600" eaLnBrk="1" hangingPunct="1"/>
            <a:endParaRPr lang="en-US">
              <a:solidFill>
                <a:schemeClr val="bg1"/>
              </a:solidFill>
            </a:endParaRPr>
          </a:p>
          <a:p>
            <a:pPr marL="228600" indent="-228600" eaLnBrk="1" hangingPunct="1"/>
            <a:r>
              <a:rPr lang="en-US">
                <a:solidFill>
                  <a:schemeClr val="bg1"/>
                </a:solidFill>
              </a:rPr>
              <a:t>Let’s turn to the results of the BARI trial</a:t>
            </a:r>
          </a:p>
          <a:p>
            <a:pPr marL="228600" indent="-228600"/>
            <a:endParaRPr lang="en-US"/>
          </a:p>
        </p:txBody>
      </p:sp>
      <p:sp>
        <p:nvSpPr>
          <p:cNvPr id="37892" name="Slide Number Placeholder 3"/>
          <p:cNvSpPr>
            <a:spLocks noGrp="1"/>
          </p:cNvSpPr>
          <p:nvPr>
            <p:ph type="sldNum" sz="quarter" idx="5"/>
          </p:nvPr>
        </p:nvSpPr>
        <p:spPr>
          <a:noFill/>
        </p:spPr>
        <p:txBody>
          <a:bodyPr/>
          <a:lstStyle/>
          <a:p>
            <a:fld id="{44BCE19C-6B57-E84B-B7F6-D606DA56D65C}"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2F2E752-9556-5D43-A867-5C262A2EA5AF}" type="slidenum">
              <a:rPr lang="en-US"/>
              <a:pPr/>
              <a:t>12</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8BB4D16-5DF4-D44D-9E82-BE7BF039CCF2}" type="slidenum">
              <a:rPr lang="en-US"/>
              <a:pPr/>
              <a:t>13</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n-US">
                <a:solidFill>
                  <a:schemeClr val="bg1"/>
                </a:solidFill>
              </a:rPr>
              <a:t>In this results slide we see the 4 subgroup analyses for the BARI trial at 5 years.  But wait, there is a 5</a:t>
            </a:r>
            <a:r>
              <a:rPr lang="en-US" baseline="30000">
                <a:solidFill>
                  <a:schemeClr val="bg1"/>
                </a:solidFill>
              </a:rPr>
              <a:t>th</a:t>
            </a:r>
            <a:r>
              <a:rPr lang="en-US">
                <a:solidFill>
                  <a:schemeClr val="bg1"/>
                </a:solidFill>
              </a:rPr>
              <a:t> subgroup: treated diabetes that is absent or present.  </a:t>
            </a:r>
          </a:p>
          <a:p>
            <a:pPr eaLnBrk="1" hangingPunct="1"/>
            <a:endParaRPr lang="en-US">
              <a:solidFill>
                <a:schemeClr val="bg1"/>
              </a:solidFill>
            </a:endParaRPr>
          </a:p>
          <a:p>
            <a:pPr eaLnBrk="1" hangingPunct="1"/>
            <a:r>
              <a:rPr lang="en-US"/>
              <a:t>Part way through the trial the safety and data monitoring board requested an analysis of diabetic patients on the basis of a subgroup analysis in a study of aggressive PTCA vs PTCA only if clearly needed.  That analysis suggested an increased risk of death in patients with a history of diabetes AND no prior MI.  Here, the line says history of diabetes but the variable is actually treated diabetes, defined as diabetes involving the use of insulin or oral hypoglycemic agents at entry into the study. </a:t>
            </a:r>
          </a:p>
          <a:p>
            <a:pPr eaLnBrk="1" hangingPunct="1"/>
            <a:endParaRPr lang="en-US">
              <a:solidFill>
                <a:schemeClr val="bg1"/>
              </a:solidFill>
            </a:endParaRPr>
          </a:p>
          <a:p>
            <a:pPr eaLnBrk="1" hangingPunct="1"/>
            <a:r>
              <a:rPr lang="en-US">
                <a:solidFill>
                  <a:schemeClr val="bg1"/>
                </a:solidFill>
              </a:rPr>
              <a:t>For the treated DM subgroup, the CABG arm did approximately 15% better than the PTCA arm with respect to 5-year survival.</a:t>
            </a:r>
          </a:p>
          <a:p>
            <a:pPr eaLnBrk="1" hangingPunct="1"/>
            <a:endParaRPr lang="en-US">
              <a:solidFill>
                <a:schemeClr val="bg1"/>
              </a:solidFill>
            </a:endParaRPr>
          </a:p>
          <a:p>
            <a:pPr eaLnBrk="1" hangingPunct="1"/>
            <a:r>
              <a:rPr lang="en-US"/>
              <a:t>Wider confidence intervals of 99 percent and 99.5 percent for the a priori and treated diabetes subgroups, respectively, were used to correct for multiple comparisons made here.</a:t>
            </a:r>
            <a:endParaRPr lang="en-US">
              <a:solidFill>
                <a:schemeClr val="bg1"/>
              </a:solidFill>
            </a:endParaRPr>
          </a:p>
          <a:p>
            <a:pPr eaLnBrk="1" hangingPunct="1"/>
            <a:endParaRPr lang="en-US">
              <a:solidFill>
                <a:schemeClr val="bg1"/>
              </a:solidFill>
            </a:endParaRPr>
          </a:p>
          <a:p>
            <a:pPr eaLnBrk="1" hangingPunct="1"/>
            <a:r>
              <a:rPr lang="en-US">
                <a:solidFill>
                  <a:schemeClr val="bg1"/>
                </a:solidFill>
              </a:rPr>
              <a:t>What should you do with these results?  Here are some more results.</a:t>
            </a:r>
          </a:p>
          <a:p>
            <a:pPr eaLnBrk="1" hangingPunct="1"/>
            <a:endParaRPr lang="en-US">
              <a:solidFill>
                <a:schemeClr val="bg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41F02426-3607-244F-8E11-69C9B6272014}" type="slidenum">
              <a:rPr lang="en-US"/>
              <a:pPr/>
              <a:t>14</a:t>
            </a:fld>
            <a:endParaRPr lang="en-US"/>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n-US"/>
              <a:t>In this graph survival over time is shown for four subgroups according to treatment arm and presence or absence of treated diabetes, with survival presented on the y-axis and time on the x-axis.  The survival curve for patients with treated diabetes who received PTCA is lower than all the other curves, and approaches 60% survival at 6 years.  The log-rank test for difference in survival between treatment arms, among patients with treated diabetes, has a p-value of 0.003, suggesting that CABG is superior to PTCA in this group.</a:t>
            </a:r>
          </a:p>
          <a:p>
            <a:pPr eaLnBrk="1" hangingPunct="1"/>
            <a:endParaRPr lang="en-US" b="1">
              <a:solidFill>
                <a:schemeClr val="bg1"/>
              </a:solidFill>
            </a:endParaRPr>
          </a:p>
          <a:p>
            <a:pPr eaLnBrk="1" hangingPunct="1"/>
            <a:r>
              <a:rPr lang="en-US">
                <a:solidFill>
                  <a:schemeClr val="bg1"/>
                </a:solidFill>
              </a:rPr>
              <a:t>Is there anything concerning about this picture, or anything else you feel you need to know?</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97F7ED2E-A586-DC46-AC85-ABFC61191CD2}" type="slidenum">
              <a:rPr lang="en-US"/>
              <a:pPr/>
              <a:t>15</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98C4BD17-D707-3748-9189-A1BCAD8805F3}" type="slidenum">
              <a:rPr lang="en-US"/>
              <a:pPr/>
              <a:t>16</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41DE628C-C5EB-BE4D-9548-9037389537A6}" type="slidenum">
              <a:rPr lang="en-US"/>
              <a:pPr/>
              <a:t>17</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9562B5F-A4F7-4441-8029-903D6698CF06}" type="slidenum">
              <a:rPr lang="en-US"/>
              <a:pPr/>
              <a:t>18</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FCC859C6-5A3E-EC40-8EC9-8227A285D4DE}" type="slidenum">
              <a:rPr lang="en-US"/>
              <a:pPr/>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38D7E677-9C4E-AB49-8995-AEF901394583}" type="slidenum">
              <a:rPr lang="en-US"/>
              <a:pPr/>
              <a:t>2</a:t>
            </a:fld>
            <a:endParaRPr lang="en-US"/>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6E3F44DC-39A6-4A44-9FCC-3C4FC609D0BD}" type="slidenum">
              <a:rPr lang="en-US"/>
              <a:pPr/>
              <a:t>20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535C7E9F-150F-2F4C-9D5B-A87BC6B5C21D}" type="slidenum">
              <a:rPr lang="en-US"/>
              <a:pPr/>
              <a:t>21</a:t>
            </a:fld>
            <a:endParaRPr lang="en-US"/>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b="1">
              <a:solidFill>
                <a:schemeClr val="bg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pPr>
              <a:lnSpc>
                <a:spcPct val="80000"/>
              </a:lnSpc>
            </a:pPr>
            <a:r>
              <a:rPr lang="en-US" sz="900"/>
              <a:t>HTE is present on the absolute and/or relative risk scales of treatment effect.  Treatment effect cannot be homogeneous in both scales (Figure 1), unless baseline risk is constant.  </a:t>
            </a:r>
            <a:r>
              <a:rPr lang="en-US" sz="900" u="sng"/>
              <a:t/>
            </a:r>
            <a:br>
              <a:rPr lang="en-US" sz="900" u="sng"/>
            </a:br>
            <a:r>
              <a:rPr lang="en-US" sz="900"/>
              <a:t> </a:t>
            </a:r>
          </a:p>
          <a:p>
            <a:pPr>
              <a:lnSpc>
                <a:spcPct val="80000"/>
              </a:lnSpc>
            </a:pPr>
            <a:r>
              <a:rPr lang="en-US" sz="900" u="sng"/>
              <a:t>Figure 1.  Heterogeneity of Treatment Effect Is Present in Absolute And/Or Relative Scales.</a:t>
            </a:r>
            <a:endParaRPr lang="en-US" sz="900"/>
          </a:p>
          <a:p>
            <a:pPr>
              <a:lnSpc>
                <a:spcPct val="80000"/>
              </a:lnSpc>
            </a:pPr>
            <a:r>
              <a:rPr lang="en-US" sz="900"/>
              <a:t>Figure 1 Legend:  Absolute baseline risk of the primary outcome is on the x axis and is the source of HTE in this example.  Risk if treated is on the y axis and the dotted line indicates no treatment effect.  Treatment effects according to quintiles of baseline risk are presented for 2 studies (closed, open circles).  Treatment effect can be calculated according to absolute risk (solid line) or a relative risk (dashed line) or both.  Corresponding effect models are that the absolute risk reduction equals `a’ and relative risk equals `b’.   Treatment effect cannot be homogeneous on both scales.  Heterogeneity may be apparent in one effect model and not in the other effect model.  The study represented by closed circles would not show HTE on a relative risk scale, but would show HTE related to baseline risk on an absolute risk scale; the study represented by open circles would not appear to have HTE on an absolute risk scale, but would on a relative risk scale.   </a:t>
            </a:r>
          </a:p>
          <a:p>
            <a:pPr>
              <a:lnSpc>
                <a:spcPct val="80000"/>
              </a:lnSpc>
            </a:pPr>
            <a:endParaRPr lang="en-US" sz="900"/>
          </a:p>
          <a:p>
            <a:pPr>
              <a:lnSpc>
                <a:spcPct val="80000"/>
              </a:lnSpc>
            </a:pPr>
            <a:r>
              <a:rPr lang="en-US" sz="900"/>
              <a:t>Suppose that the treatment effect is constant on the absolute risk scale, i.e. Prob(Y</a:t>
            </a:r>
            <a:r>
              <a:rPr lang="en-US" sz="900" i="1" baseline="-25000"/>
              <a:t>i</a:t>
            </a:r>
            <a:r>
              <a:rPr lang="en-US" sz="900"/>
              <a:t>(2)=1) –  Prob(Y</a:t>
            </a:r>
            <a:r>
              <a:rPr lang="en-US" sz="900" i="1" baseline="-25000"/>
              <a:t>i</a:t>
            </a:r>
            <a:r>
              <a:rPr lang="en-US" sz="900"/>
              <a:t>(1)=1) = a, for all individuals </a:t>
            </a:r>
            <a:r>
              <a:rPr lang="en-US" sz="900" i="1"/>
              <a:t>i</a:t>
            </a:r>
            <a:r>
              <a:rPr lang="en-US" sz="900"/>
              <a:t>, then the individual treatment effect on the relative risk scale is equal to 1 + (a/ Prob(Y</a:t>
            </a:r>
            <a:r>
              <a:rPr lang="en-US" sz="900" i="1" baseline="-25000"/>
              <a:t>i</a:t>
            </a:r>
            <a:r>
              <a:rPr lang="en-US" sz="900"/>
              <a:t>(1)=1)) and varies with individual’s baseline risk.  Conversely, suppose that the individual treatment effect is constant on the relative risk scale, i.e. Prob(Y</a:t>
            </a:r>
            <a:r>
              <a:rPr lang="en-US" sz="900" i="1" baseline="-25000"/>
              <a:t>i</a:t>
            </a:r>
            <a:r>
              <a:rPr lang="en-US" sz="900"/>
              <a:t>(2)=1)/ Prob(Y</a:t>
            </a:r>
            <a:r>
              <a:rPr lang="en-US" sz="900" i="1" baseline="-25000"/>
              <a:t>i</a:t>
            </a:r>
            <a:r>
              <a:rPr lang="en-US" sz="900"/>
              <a:t>(1)=1) = b, for all individuals </a:t>
            </a:r>
            <a:r>
              <a:rPr lang="en-US" sz="900" i="1"/>
              <a:t>i</a:t>
            </a:r>
            <a:r>
              <a:rPr lang="en-US" sz="900"/>
              <a:t>, then the individual treatment effect on the absolute risk scale is equal to (1 – b) * Prob(Y</a:t>
            </a:r>
            <a:r>
              <a:rPr lang="en-US" sz="900" i="1" baseline="-25000"/>
              <a:t>i</a:t>
            </a:r>
            <a:r>
              <a:rPr lang="en-US" sz="900"/>
              <a:t>(1)=1), which also varies with individual’s baseline risk. </a:t>
            </a:r>
          </a:p>
          <a:p>
            <a:pPr>
              <a:lnSpc>
                <a:spcPct val="80000"/>
              </a:lnSpc>
            </a:pPr>
            <a:endParaRPr lang="en-US" sz="900"/>
          </a:p>
        </p:txBody>
      </p:sp>
      <p:sp>
        <p:nvSpPr>
          <p:cNvPr id="60420" name="Slide Number Placeholder 3"/>
          <p:cNvSpPr>
            <a:spLocks noGrp="1"/>
          </p:cNvSpPr>
          <p:nvPr>
            <p:ph type="sldNum" sz="quarter" idx="5"/>
          </p:nvPr>
        </p:nvSpPr>
        <p:spPr>
          <a:noFill/>
        </p:spPr>
        <p:txBody>
          <a:bodyPr/>
          <a:lstStyle/>
          <a:p>
            <a:fld id="{AB69F0B0-1C0A-F640-AB22-CDADF8FE57C0}"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endParaRPr lang="en-US" dirty="0">
              <a:ea typeface="+mn-ea"/>
              <a:cs typeface="+mn-cs"/>
            </a:endParaRPr>
          </a:p>
        </p:txBody>
      </p:sp>
      <p:sp>
        <p:nvSpPr>
          <p:cNvPr id="62468" name="Slide Number Placeholder 3"/>
          <p:cNvSpPr>
            <a:spLocks noGrp="1"/>
          </p:cNvSpPr>
          <p:nvPr>
            <p:ph type="sldNum" sz="quarter" idx="5"/>
          </p:nvPr>
        </p:nvSpPr>
        <p:spPr>
          <a:noFill/>
        </p:spPr>
        <p:txBody>
          <a:bodyPr/>
          <a:lstStyle/>
          <a:p>
            <a:fld id="{A8297A18-68E3-D04A-AE34-2CE1CF8CD6E7}"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7500" lnSpcReduction="20000"/>
          </a:bodyPr>
          <a:lstStyle/>
          <a:p>
            <a:pPr>
              <a:defRPr/>
            </a:pPr>
            <a:endParaRPr lang="en-US" dirty="0">
              <a:ea typeface="+mn-ea"/>
              <a:cs typeface="+mn-cs"/>
            </a:endParaRPr>
          </a:p>
        </p:txBody>
      </p:sp>
      <p:sp>
        <p:nvSpPr>
          <p:cNvPr id="64516" name="Slide Number Placeholder 3"/>
          <p:cNvSpPr>
            <a:spLocks noGrp="1"/>
          </p:cNvSpPr>
          <p:nvPr>
            <p:ph type="sldNum" sz="quarter" idx="5"/>
          </p:nvPr>
        </p:nvSpPr>
        <p:spPr>
          <a:noFill/>
        </p:spPr>
        <p:txBody>
          <a:bodyPr/>
          <a:lstStyle/>
          <a:p>
            <a:fld id="{B8C28B65-FC0F-EB4B-B243-F6C077080F8E}" type="slidenum">
              <a:rPr lang="en-US"/>
              <a:pPr/>
              <a:t>24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7803984E-84F2-D942-A77F-1471312160E5}" type="slidenum">
              <a:rPr lang="en-US"/>
              <a:pPr/>
              <a:t>3</a:t>
            </a:fld>
            <a:endParaRPr lang="en-US"/>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r>
              <a:rPr lang="en-US"/>
              <a:t>I am going to discuss the 5-year results, presented in NEJM in 1996, from BARI trial, which the largest CE trial examining CABG vs PTCA.  As you heard, Dr. West’s presentation will address this clinical topic and also place the results of this single trial in the context of several trials of PCIs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7B55C58F-9D4D-7F4D-94D7-614B033EBFE5}" type="slidenum">
              <a:rPr lang="en-US"/>
              <a:pPr/>
              <a:t>4</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02678720-4F76-B64A-B7B9-25122B779770}" type="slidenum">
              <a:rPr lang="en-US"/>
              <a:pPr/>
              <a:t>5</a:t>
            </a:fld>
            <a:endParaRPr lang="en-US"/>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9C2BAD6E-C478-2347-A01C-C1E2D0B32054}" type="slidenum">
              <a:rPr lang="en-US"/>
              <a:pPr/>
              <a:t>6</a:t>
            </a:fld>
            <a:endParaRPr lang="en-US"/>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DC3A6762-A79C-7D49-8F95-081F02DF6038}" type="slidenum">
              <a:rPr lang="en-US"/>
              <a:pPr/>
              <a:t>7</a:t>
            </a:fld>
            <a:endParaRPr lang="en-US"/>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3CDBD2B1-9881-6E43-A266-2ADFD71F971C}" type="slidenum">
              <a:rPr lang="en-US"/>
              <a:pPr/>
              <a:t>8</a:t>
            </a:fld>
            <a:endParaRPr lang="en-US"/>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B71796FB-F5F2-984F-85D0-BC14DADA72A9}" type="slidenum">
              <a:rPr lang="en-US"/>
              <a:pPr/>
              <a:t>9</a:t>
            </a:fld>
            <a:endParaRPr lang="en-US"/>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n-US">
              <a:solidFill>
                <a:schemeClr val="bg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FF18A22-C419-3648-B391-B397062750A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415D6AB-6A8A-034A-A4B5-79E5E9E9710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B178E2-3BCD-FF42-AE3D-54200C38CA8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3C393C0-48A6-3844-86A9-22FD433A5F9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BDE7E3-1B90-9941-93EE-D314F96AE00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A52F9C-D5D3-784E-AF35-63125319852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8E13723-A10E-AA4D-A104-521EFE2AB6D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A05F5F1-464D-4543-A30F-D0B954170C7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CFC21FA-BE3A-C54C-99AD-7B3D9251D3F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1FAE275-EAA2-6F40-9B05-DADE872771F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DFE27A5-6E77-A341-8D7B-2871718A12A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6E2887B-5CC5-F34C-95AE-C6832BA1B8B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66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B1120B1-E0E7-A142-866E-85922684F4E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sz="half" idx="1"/>
          </p:nvPr>
        </p:nvSpPr>
        <p:spPr>
          <a:xfrm>
            <a:off x="-38100" y="304800"/>
            <a:ext cx="9182100" cy="4525963"/>
          </a:xfrm>
        </p:spPr>
        <p:txBody>
          <a:bodyPr/>
          <a:lstStyle/>
          <a:p>
            <a:pPr algn="ctr" eaLnBrk="1" hangingPunct="1">
              <a:buFontTx/>
              <a:buNone/>
            </a:pPr>
            <a:endParaRPr lang="en-US" sz="2800">
              <a:solidFill>
                <a:srgbClr val="FFFF66"/>
              </a:solidFill>
            </a:endParaRPr>
          </a:p>
          <a:p>
            <a:pPr algn="ctr" eaLnBrk="1" hangingPunct="1">
              <a:buFontTx/>
              <a:buNone/>
            </a:pPr>
            <a:r>
              <a:rPr lang="en-US" sz="2800" i="1">
                <a:solidFill>
                  <a:srgbClr val="FFFF00"/>
                </a:solidFill>
              </a:rPr>
              <a:t>Accounting for Clinical Heterogeneity in Comparative Effectiveness Research </a:t>
            </a:r>
          </a:p>
          <a:p>
            <a:pPr algn="ctr" eaLnBrk="1" hangingPunct="1">
              <a:buFontTx/>
              <a:buNone/>
            </a:pPr>
            <a:endParaRPr lang="en-US" sz="2800" b="1">
              <a:solidFill>
                <a:srgbClr val="FFFF66"/>
              </a:solidFill>
            </a:endParaRPr>
          </a:p>
          <a:p>
            <a:pPr algn="ctr" eaLnBrk="1" hangingPunct="1">
              <a:buFontTx/>
              <a:buNone/>
            </a:pPr>
            <a:r>
              <a:rPr lang="en-US" sz="2800" b="1">
                <a:solidFill>
                  <a:srgbClr val="FFFF66"/>
                </a:solidFill>
              </a:rPr>
              <a:t>How Can One Examine a Trial for Heterogeneity of Treatment Effect (HTE)? </a:t>
            </a:r>
          </a:p>
          <a:p>
            <a:pPr algn="ctr" eaLnBrk="1" hangingPunct="1">
              <a:buFontTx/>
              <a:buNone/>
            </a:pPr>
            <a:r>
              <a:rPr lang="en-US" sz="2800" b="1">
                <a:solidFill>
                  <a:srgbClr val="FFFF66"/>
                </a:solidFill>
              </a:rPr>
              <a:t>The Example of the BARI trial for CABG vs PTCA</a:t>
            </a:r>
            <a:endParaRPr lang="en-US" sz="2800" b="1" i="1">
              <a:solidFill>
                <a:schemeClr val="bg1"/>
              </a:solidFill>
            </a:endParaRPr>
          </a:p>
          <a:p>
            <a:pPr algn="ctr" eaLnBrk="1" hangingPunct="1">
              <a:buFontTx/>
              <a:buNone/>
            </a:pPr>
            <a:endParaRPr lang="en-US" sz="2400" b="1">
              <a:solidFill>
                <a:schemeClr val="bg1"/>
              </a:solidFill>
            </a:endParaRPr>
          </a:p>
          <a:p>
            <a:pPr algn="ctr" eaLnBrk="1" hangingPunct="1">
              <a:buFontTx/>
              <a:buNone/>
            </a:pPr>
            <a:r>
              <a:rPr lang="en-US" sz="2400">
                <a:solidFill>
                  <a:schemeClr val="bg1"/>
                </a:solidFill>
              </a:rPr>
              <a:t>September 28, 2010</a:t>
            </a:r>
          </a:p>
          <a:p>
            <a:pPr algn="ctr" eaLnBrk="1" hangingPunct="1">
              <a:buFontTx/>
              <a:buNone/>
            </a:pPr>
            <a:endParaRPr lang="en-US" sz="2400">
              <a:solidFill>
                <a:schemeClr val="bg1"/>
              </a:solidFill>
            </a:endParaRPr>
          </a:p>
          <a:p>
            <a:pPr algn="ctr" eaLnBrk="1" hangingPunct="1">
              <a:buFontTx/>
              <a:buNone/>
            </a:pPr>
            <a:r>
              <a:rPr lang="en-US" sz="2400">
                <a:solidFill>
                  <a:schemeClr val="bg1"/>
                </a:solidFill>
              </a:rPr>
              <a:t>Carlos Weiss, MD, MHS</a:t>
            </a:r>
          </a:p>
          <a:p>
            <a:pPr algn="ctr" eaLnBrk="1" hangingPunct="1">
              <a:buFontTx/>
              <a:buNone/>
            </a:pPr>
            <a:endParaRPr lang="en-US" sz="240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Clinical Question: </a:t>
            </a:r>
            <a:br>
              <a:rPr lang="en-US" sz="4000">
                <a:solidFill>
                  <a:srgbClr val="FFFF66"/>
                </a:solidFill>
              </a:rPr>
            </a:br>
            <a:r>
              <a:rPr lang="en-US" sz="4000">
                <a:solidFill>
                  <a:srgbClr val="FFFF66"/>
                </a:solidFill>
              </a:rPr>
              <a:t>Sources of HTE in PTCA v CABG </a:t>
            </a:r>
          </a:p>
        </p:txBody>
      </p:sp>
      <p:sp>
        <p:nvSpPr>
          <p:cNvPr id="34819" name="Rectangle 3"/>
          <p:cNvSpPr>
            <a:spLocks noGrp="1" noChangeArrowheads="1"/>
          </p:cNvSpPr>
          <p:nvPr>
            <p:ph type="body" idx="1"/>
          </p:nvPr>
        </p:nvSpPr>
        <p:spPr>
          <a:xfrm>
            <a:off x="304800" y="1676400"/>
            <a:ext cx="8686800" cy="5029200"/>
          </a:xfrm>
        </p:spPr>
        <p:txBody>
          <a:bodyPr/>
          <a:lstStyle/>
          <a:p>
            <a:pPr eaLnBrk="1" hangingPunct="1"/>
            <a:r>
              <a:rPr lang="en-US" u="sng">
                <a:solidFill>
                  <a:schemeClr val="bg1"/>
                </a:solidFill>
              </a:rPr>
              <a:t>Patients</a:t>
            </a:r>
            <a:r>
              <a:rPr lang="en-US">
                <a:solidFill>
                  <a:schemeClr val="bg1"/>
                </a:solidFill>
              </a:rPr>
              <a:t> 	</a:t>
            </a:r>
          </a:p>
          <a:p>
            <a:pPr lvl="1" eaLnBrk="1" hangingPunct="1"/>
            <a:r>
              <a:rPr lang="en-US">
                <a:solidFill>
                  <a:schemeClr val="bg1"/>
                </a:solidFill>
              </a:rPr>
              <a:t>baseline risk</a:t>
            </a:r>
          </a:p>
          <a:p>
            <a:pPr lvl="1" eaLnBrk="1" hangingPunct="1"/>
            <a:r>
              <a:rPr lang="en-US">
                <a:solidFill>
                  <a:schemeClr val="bg1"/>
                </a:solidFill>
              </a:rPr>
              <a:t>competing risks</a:t>
            </a:r>
          </a:p>
          <a:p>
            <a:pPr lvl="1" eaLnBrk="1" hangingPunct="1"/>
            <a:r>
              <a:rPr lang="en-US">
                <a:solidFill>
                  <a:schemeClr val="bg1"/>
                </a:solidFill>
              </a:rPr>
              <a:t>risk of treatment harms</a:t>
            </a:r>
          </a:p>
          <a:p>
            <a:pPr lvl="1" eaLnBrk="1" hangingPunct="1"/>
            <a:r>
              <a:rPr lang="en-US">
                <a:solidFill>
                  <a:schemeClr val="bg1"/>
                </a:solidFill>
              </a:rPr>
              <a:t>treatment responsiveness</a:t>
            </a:r>
          </a:p>
          <a:p>
            <a:pPr eaLnBrk="1" hangingPunct="1"/>
            <a:r>
              <a:rPr lang="en-US" u="sng">
                <a:solidFill>
                  <a:srgbClr val="FFFF66"/>
                </a:solidFill>
              </a:rPr>
              <a:t>Treatment</a:t>
            </a:r>
            <a:endParaRPr lang="en-US">
              <a:solidFill>
                <a:srgbClr val="FFFF66"/>
              </a:solidFill>
            </a:endParaRPr>
          </a:p>
          <a:p>
            <a:pPr eaLnBrk="1" hangingPunct="1"/>
            <a:r>
              <a:rPr lang="en-US" u="sng">
                <a:solidFill>
                  <a:srgbClr val="FFFF66"/>
                </a:solidFill>
              </a:rPr>
              <a:t>Providers</a:t>
            </a:r>
          </a:p>
          <a:p>
            <a:pPr eaLnBrk="1" hangingPunct="1"/>
            <a:r>
              <a:rPr lang="en-US" u="sng">
                <a:solidFill>
                  <a:srgbClr val="FFFF66"/>
                </a:solidFill>
              </a:rPr>
              <a:t>Environments</a:t>
            </a:r>
            <a:endParaRPr lang="en-US">
              <a:solidFill>
                <a:srgbClr val="FFFF66"/>
              </a:solidFill>
            </a:endParaRPr>
          </a:p>
        </p:txBody>
      </p:sp>
      <p:sp>
        <p:nvSpPr>
          <p:cNvPr id="3482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5"/>
          <p:cNvSpPr txBox="1">
            <a:spLocks noChangeArrowheads="1"/>
          </p:cNvSpPr>
          <p:nvPr/>
        </p:nvSpPr>
        <p:spPr bwMode="auto">
          <a:xfrm>
            <a:off x="1219200" y="381000"/>
            <a:ext cx="1292225" cy="369888"/>
          </a:xfrm>
          <a:prstGeom prst="rect">
            <a:avLst/>
          </a:prstGeom>
          <a:noFill/>
          <a:ln w="9525">
            <a:noFill/>
            <a:miter lim="800000"/>
            <a:headEnd/>
            <a:tailEnd/>
          </a:ln>
        </p:spPr>
        <p:txBody>
          <a:bodyPr wrap="none">
            <a:prstTxWarp prst="textNoShape">
              <a:avLst/>
            </a:prstTxWarp>
            <a:spAutoFit/>
          </a:bodyPr>
          <a:lstStyle/>
          <a:p>
            <a:pPr marL="400050" indent="-400050"/>
            <a:r>
              <a:rPr lang="en-US" b="1" i="1">
                <a:solidFill>
                  <a:srgbClr val="FFFF66"/>
                </a:solidFill>
              </a:rPr>
              <a:t>PATIENTS</a:t>
            </a:r>
          </a:p>
        </p:txBody>
      </p:sp>
      <p:sp>
        <p:nvSpPr>
          <p:cNvPr id="36867" name="TextBox 13"/>
          <p:cNvSpPr txBox="1">
            <a:spLocks noChangeArrowheads="1"/>
          </p:cNvSpPr>
          <p:nvPr/>
        </p:nvSpPr>
        <p:spPr bwMode="auto">
          <a:xfrm>
            <a:off x="1143000" y="2525713"/>
            <a:ext cx="1544638" cy="369887"/>
          </a:xfrm>
          <a:prstGeom prst="rect">
            <a:avLst/>
          </a:prstGeom>
          <a:noFill/>
          <a:ln w="9525">
            <a:noFill/>
            <a:miter lim="800000"/>
            <a:headEnd/>
            <a:tailEnd/>
          </a:ln>
        </p:spPr>
        <p:txBody>
          <a:bodyPr wrap="none">
            <a:prstTxWarp prst="textNoShape">
              <a:avLst/>
            </a:prstTxWarp>
            <a:spAutoFit/>
          </a:bodyPr>
          <a:lstStyle/>
          <a:p>
            <a:pPr marL="400050" indent="-400050"/>
            <a:r>
              <a:rPr lang="en-US" b="1" i="1">
                <a:solidFill>
                  <a:srgbClr val="FFFF66"/>
                </a:solidFill>
              </a:rPr>
              <a:t>PROVIDERS</a:t>
            </a:r>
          </a:p>
        </p:txBody>
      </p:sp>
      <p:sp>
        <p:nvSpPr>
          <p:cNvPr id="36868" name="TextBox 14"/>
          <p:cNvSpPr txBox="1">
            <a:spLocks noChangeArrowheads="1"/>
          </p:cNvSpPr>
          <p:nvPr/>
        </p:nvSpPr>
        <p:spPr bwMode="auto">
          <a:xfrm>
            <a:off x="6491288" y="2525713"/>
            <a:ext cx="2044700" cy="369887"/>
          </a:xfrm>
          <a:prstGeom prst="rect">
            <a:avLst/>
          </a:prstGeom>
          <a:noFill/>
          <a:ln w="9525">
            <a:noFill/>
            <a:miter lim="800000"/>
            <a:headEnd/>
            <a:tailEnd/>
          </a:ln>
        </p:spPr>
        <p:txBody>
          <a:bodyPr wrap="none">
            <a:prstTxWarp prst="textNoShape">
              <a:avLst/>
            </a:prstTxWarp>
            <a:spAutoFit/>
          </a:bodyPr>
          <a:lstStyle/>
          <a:p>
            <a:pPr marL="400050" indent="-400050"/>
            <a:r>
              <a:rPr lang="en-US" b="1" i="1">
                <a:solidFill>
                  <a:srgbClr val="FFFF66"/>
                </a:solidFill>
              </a:rPr>
              <a:t>ENVIRONMENTS</a:t>
            </a:r>
          </a:p>
        </p:txBody>
      </p:sp>
      <p:sp>
        <p:nvSpPr>
          <p:cNvPr id="36869" name="TextBox 15"/>
          <p:cNvSpPr txBox="1">
            <a:spLocks noChangeArrowheads="1"/>
          </p:cNvSpPr>
          <p:nvPr/>
        </p:nvSpPr>
        <p:spPr bwMode="auto">
          <a:xfrm>
            <a:off x="6400800" y="381000"/>
            <a:ext cx="1577975" cy="369888"/>
          </a:xfrm>
          <a:prstGeom prst="rect">
            <a:avLst/>
          </a:prstGeom>
          <a:noFill/>
          <a:ln w="9525">
            <a:noFill/>
            <a:miter lim="800000"/>
            <a:headEnd/>
            <a:tailEnd/>
          </a:ln>
        </p:spPr>
        <p:txBody>
          <a:bodyPr wrap="none">
            <a:prstTxWarp prst="textNoShape">
              <a:avLst/>
            </a:prstTxWarp>
            <a:spAutoFit/>
          </a:bodyPr>
          <a:lstStyle/>
          <a:p>
            <a:pPr marL="400050" indent="-400050"/>
            <a:r>
              <a:rPr lang="en-US" b="1" i="1">
                <a:solidFill>
                  <a:srgbClr val="FFFF66"/>
                </a:solidFill>
              </a:rPr>
              <a:t>TREATMENT</a:t>
            </a:r>
          </a:p>
        </p:txBody>
      </p:sp>
      <p:sp>
        <p:nvSpPr>
          <p:cNvPr id="20" name="Left-Right Arrow 19"/>
          <p:cNvSpPr/>
          <p:nvPr/>
        </p:nvSpPr>
        <p:spPr>
          <a:xfrm>
            <a:off x="2743200" y="457200"/>
            <a:ext cx="3657600" cy="228600"/>
          </a:xfrm>
          <a:prstGeom prst="leftRightArrow">
            <a:avLst/>
          </a:prstGeom>
          <a:solidFill>
            <a:schemeClr val="tx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Left-Right Arrow 21"/>
          <p:cNvSpPr/>
          <p:nvPr/>
        </p:nvSpPr>
        <p:spPr>
          <a:xfrm>
            <a:off x="2743200" y="2568575"/>
            <a:ext cx="3657600" cy="98425"/>
          </a:xfrm>
          <a:prstGeom prst="leftRightArrow">
            <a:avLst/>
          </a:prstGeom>
          <a:ln w="285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Up-Down Arrow 22"/>
          <p:cNvSpPr/>
          <p:nvPr/>
        </p:nvSpPr>
        <p:spPr>
          <a:xfrm>
            <a:off x="7040563" y="685800"/>
            <a:ext cx="46037" cy="18288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Up-Down Arrow 23"/>
          <p:cNvSpPr/>
          <p:nvPr/>
        </p:nvSpPr>
        <p:spPr>
          <a:xfrm>
            <a:off x="2057400" y="685800"/>
            <a:ext cx="46038" cy="182880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66"/>
              </a:solidFill>
            </a:endParaRPr>
          </a:p>
        </p:txBody>
      </p:sp>
      <p:sp>
        <p:nvSpPr>
          <p:cNvPr id="25" name="Up-Down Arrow 24"/>
          <p:cNvSpPr/>
          <p:nvPr/>
        </p:nvSpPr>
        <p:spPr>
          <a:xfrm rot="17574051">
            <a:off x="4454525" y="-627062"/>
            <a:ext cx="90488" cy="443706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Up-Down Arrow 25"/>
          <p:cNvSpPr/>
          <p:nvPr/>
        </p:nvSpPr>
        <p:spPr>
          <a:xfrm rot="15015431" flipH="1">
            <a:off x="4495006" y="-661193"/>
            <a:ext cx="96837" cy="4438650"/>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Results</a:t>
            </a:r>
          </a:p>
        </p:txBody>
      </p:sp>
      <p:sp>
        <p:nvSpPr>
          <p:cNvPr id="38915"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sz="3200">
                <a:solidFill>
                  <a:schemeClr val="bg1"/>
                </a:solidFill>
              </a:rPr>
              <a:t>5-yr Mortality:</a:t>
            </a:r>
          </a:p>
          <a:p>
            <a:pPr lvl="1" eaLnBrk="1" hangingPunct="1">
              <a:buFontTx/>
              <a:buNone/>
            </a:pPr>
            <a:endParaRPr lang="en-US" sz="3200">
              <a:solidFill>
                <a:schemeClr val="bg1"/>
              </a:solidFill>
            </a:endParaRPr>
          </a:p>
          <a:p>
            <a:pPr lvl="1" eaLnBrk="1" hangingPunct="1">
              <a:buFontTx/>
              <a:buNone/>
            </a:pPr>
            <a:r>
              <a:rPr lang="en-US" sz="3200">
                <a:solidFill>
                  <a:schemeClr val="bg1"/>
                </a:solidFill>
              </a:rPr>
              <a:t>Overall, no clinically significant nor statistically significant difference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6"/>
          <p:cNvGrpSpPr>
            <a:grpSpLocks/>
          </p:cNvGrpSpPr>
          <p:nvPr/>
        </p:nvGrpSpPr>
        <p:grpSpPr bwMode="auto">
          <a:xfrm>
            <a:off x="1617663" y="228600"/>
            <a:ext cx="5926137" cy="6629400"/>
            <a:chOff x="304800" y="228600"/>
            <a:chExt cx="5925501" cy="6629400"/>
          </a:xfrm>
        </p:grpSpPr>
        <p:pic>
          <p:nvPicPr>
            <p:cNvPr id="40964" name="Picture 3"/>
            <p:cNvPicPr>
              <a:picLocks noChangeAspect="1" noChangeArrowheads="1"/>
            </p:cNvPicPr>
            <p:nvPr/>
          </p:nvPicPr>
          <p:blipFill>
            <a:blip r:embed="rId3"/>
            <a:srcRect r="30270"/>
            <a:stretch>
              <a:fillRect/>
            </a:stretch>
          </p:blipFill>
          <p:spPr bwMode="auto">
            <a:xfrm>
              <a:off x="304800" y="228600"/>
              <a:ext cx="5925501" cy="6629400"/>
            </a:xfrm>
            <a:prstGeom prst="rect">
              <a:avLst/>
            </a:prstGeom>
            <a:noFill/>
            <a:ln w="9525">
              <a:noFill/>
              <a:miter lim="800000"/>
              <a:headEnd/>
              <a:tailEnd/>
            </a:ln>
          </p:spPr>
        </p:pic>
        <p:sp>
          <p:nvSpPr>
            <p:cNvPr id="5" name="Rectangle 4"/>
            <p:cNvSpPr/>
            <p:nvPr/>
          </p:nvSpPr>
          <p:spPr>
            <a:xfrm>
              <a:off x="5638228" y="241300"/>
              <a:ext cx="584137" cy="487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 name="Rectangle 3"/>
          <p:cNvSpPr/>
          <p:nvPr/>
        </p:nvSpPr>
        <p:spPr>
          <a:xfrm>
            <a:off x="1617663" y="5334000"/>
            <a:ext cx="5773737" cy="685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324600" y="152400"/>
            <a:ext cx="2819400" cy="50466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43011" name="Picture 2"/>
          <p:cNvPicPr>
            <a:picLocks noChangeAspect="1" noChangeArrowheads="1"/>
          </p:cNvPicPr>
          <p:nvPr/>
        </p:nvPicPr>
        <p:blipFill>
          <a:blip r:embed="rId3"/>
          <a:srcRect b="23671"/>
          <a:stretch>
            <a:fillRect/>
          </a:stretch>
        </p:blipFill>
        <p:spPr bwMode="auto">
          <a:xfrm>
            <a:off x="76200" y="152400"/>
            <a:ext cx="6257925" cy="5059363"/>
          </a:xfrm>
          <a:prstGeom prst="rect">
            <a:avLst/>
          </a:prstGeom>
          <a:noFill/>
          <a:ln w="9525">
            <a:noFill/>
            <a:miter lim="800000"/>
            <a:headEnd/>
            <a:tailEnd/>
          </a:ln>
        </p:spPr>
      </p:pic>
      <p:sp>
        <p:nvSpPr>
          <p:cNvPr id="43012" name="TextBox 2"/>
          <p:cNvSpPr txBox="1">
            <a:spLocks noChangeArrowheads="1"/>
          </p:cNvSpPr>
          <p:nvPr/>
        </p:nvSpPr>
        <p:spPr bwMode="auto">
          <a:xfrm>
            <a:off x="6248400" y="1143000"/>
            <a:ext cx="2971800" cy="369888"/>
          </a:xfrm>
          <a:prstGeom prst="rect">
            <a:avLst/>
          </a:prstGeom>
          <a:noFill/>
          <a:ln w="9525">
            <a:noFill/>
            <a:miter lim="800000"/>
            <a:headEnd/>
            <a:tailEnd/>
          </a:ln>
        </p:spPr>
        <p:txBody>
          <a:bodyPr>
            <a:prstTxWarp prst="textNoShape">
              <a:avLst/>
            </a:prstTxWarp>
            <a:spAutoFit/>
          </a:bodyPr>
          <a:lstStyle/>
          <a:p>
            <a:r>
              <a:rPr lang="en-US" b="1"/>
              <a:t>CABG,+ treated diabetes</a:t>
            </a:r>
          </a:p>
        </p:txBody>
      </p:sp>
      <p:sp>
        <p:nvSpPr>
          <p:cNvPr id="43013" name="TextBox 3"/>
          <p:cNvSpPr txBox="1">
            <a:spLocks noChangeArrowheads="1"/>
          </p:cNvSpPr>
          <p:nvPr/>
        </p:nvSpPr>
        <p:spPr bwMode="auto">
          <a:xfrm>
            <a:off x="6324600" y="1752600"/>
            <a:ext cx="2895600" cy="369888"/>
          </a:xfrm>
          <a:prstGeom prst="rect">
            <a:avLst/>
          </a:prstGeom>
          <a:noFill/>
          <a:ln w="9525">
            <a:noFill/>
            <a:miter lim="800000"/>
            <a:headEnd/>
            <a:tailEnd/>
          </a:ln>
        </p:spPr>
        <p:txBody>
          <a:bodyPr>
            <a:prstTxWarp prst="textNoShape">
              <a:avLst/>
            </a:prstTxWarp>
            <a:spAutoFit/>
          </a:bodyPr>
          <a:lstStyle/>
          <a:p>
            <a:r>
              <a:rPr lang="en-US" b="1"/>
              <a:t>PTCA,+ treated diabetes</a:t>
            </a:r>
          </a:p>
        </p:txBody>
      </p:sp>
      <p:sp>
        <p:nvSpPr>
          <p:cNvPr id="43014" name="TextBox 4"/>
          <p:cNvSpPr txBox="1">
            <a:spLocks noChangeArrowheads="1"/>
          </p:cNvSpPr>
          <p:nvPr/>
        </p:nvSpPr>
        <p:spPr bwMode="auto">
          <a:xfrm>
            <a:off x="6324600" y="468313"/>
            <a:ext cx="2895600" cy="369887"/>
          </a:xfrm>
          <a:prstGeom prst="rect">
            <a:avLst/>
          </a:prstGeom>
          <a:noFill/>
          <a:ln w="9525">
            <a:noFill/>
            <a:miter lim="800000"/>
            <a:headEnd/>
            <a:tailEnd/>
          </a:ln>
        </p:spPr>
        <p:txBody>
          <a:bodyPr>
            <a:prstTxWarp prst="textNoShape">
              <a:avLst/>
            </a:prstTxWarp>
            <a:spAutoFit/>
          </a:bodyPr>
          <a:lstStyle/>
          <a:p>
            <a:r>
              <a:rPr lang="en-US" b="1"/>
              <a:t>PTCA ,- treated diabetes</a:t>
            </a:r>
          </a:p>
        </p:txBody>
      </p:sp>
      <p:sp>
        <p:nvSpPr>
          <p:cNvPr id="43015" name="TextBox 5"/>
          <p:cNvSpPr txBox="1">
            <a:spLocks noChangeArrowheads="1"/>
          </p:cNvSpPr>
          <p:nvPr/>
        </p:nvSpPr>
        <p:spPr bwMode="auto">
          <a:xfrm>
            <a:off x="6324600" y="696913"/>
            <a:ext cx="2895600" cy="369887"/>
          </a:xfrm>
          <a:prstGeom prst="rect">
            <a:avLst/>
          </a:prstGeom>
          <a:noFill/>
          <a:ln w="9525">
            <a:noFill/>
            <a:miter lim="800000"/>
            <a:headEnd/>
            <a:tailEnd/>
          </a:ln>
        </p:spPr>
        <p:txBody>
          <a:bodyPr>
            <a:prstTxWarp prst="textNoShape">
              <a:avLst/>
            </a:prstTxWarp>
            <a:spAutoFit/>
          </a:bodyPr>
          <a:lstStyle/>
          <a:p>
            <a:r>
              <a:rPr lang="en-US" b="1"/>
              <a:t>CABG,- treated diabetes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81000" y="304800"/>
            <a:ext cx="8229600" cy="1143000"/>
          </a:xfrm>
        </p:spPr>
        <p:txBody>
          <a:bodyPr/>
          <a:lstStyle/>
          <a:p>
            <a:pPr eaLnBrk="1" hangingPunct="1"/>
            <a:r>
              <a:rPr lang="en-US" sz="4000">
                <a:solidFill>
                  <a:srgbClr val="FFFF66"/>
                </a:solidFill>
              </a:rPr>
              <a:t>Questions to Audience - Set 2</a:t>
            </a:r>
          </a:p>
        </p:txBody>
      </p:sp>
      <p:sp>
        <p:nvSpPr>
          <p:cNvPr id="45059"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sz="3200">
                <a:solidFill>
                  <a:schemeClr val="bg1"/>
                </a:solidFill>
              </a:rPr>
              <a:t>When should one be worried that a subgroup result is an error (Type I or Type II) ?</a:t>
            </a:r>
          </a:p>
          <a:p>
            <a:pPr lvl="1" eaLnBrk="1" hangingPunct="1">
              <a:buFontTx/>
              <a:buNone/>
            </a:pPr>
            <a:endParaRPr lang="en-US" sz="3200">
              <a:solidFill>
                <a:schemeClr val="bg1"/>
              </a:solidFill>
            </a:endParaRPr>
          </a:p>
          <a:p>
            <a:pPr lvl="1" eaLnBrk="1" hangingPunct="1">
              <a:buFontTx/>
              <a:buNone/>
            </a:pPr>
            <a:r>
              <a:rPr lang="en-US" sz="3200">
                <a:solidFill>
                  <a:schemeClr val="bg1"/>
                </a:solidFill>
              </a:rPr>
              <a:t>What can be done to lower error probabilities?</a:t>
            </a:r>
            <a:endParaRPr lang="en-US">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81000" y="304800"/>
            <a:ext cx="8229600" cy="1143000"/>
          </a:xfrm>
        </p:spPr>
        <p:txBody>
          <a:bodyPr/>
          <a:lstStyle/>
          <a:p>
            <a:pPr eaLnBrk="1" hangingPunct="1"/>
            <a:r>
              <a:rPr lang="en-US" sz="4000">
                <a:solidFill>
                  <a:srgbClr val="FFFF66"/>
                </a:solidFill>
              </a:rPr>
              <a:t>Proposed General Approach to Examining a Trial for HTE</a:t>
            </a:r>
          </a:p>
        </p:txBody>
      </p:sp>
      <p:sp>
        <p:nvSpPr>
          <p:cNvPr id="47107"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a:solidFill>
                  <a:schemeClr val="bg1"/>
                </a:solidFill>
              </a:rPr>
              <a:t>1. HTE hypotheses pre-specified?</a:t>
            </a:r>
          </a:p>
          <a:p>
            <a:pPr lvl="1" eaLnBrk="1" hangingPunct="1">
              <a:buFontTx/>
              <a:buNone/>
            </a:pPr>
            <a:r>
              <a:rPr lang="en-US">
                <a:solidFill>
                  <a:schemeClr val="bg1"/>
                </a:solidFill>
              </a:rPr>
              <a:t>2. Design and measurement quality?</a:t>
            </a:r>
          </a:p>
          <a:p>
            <a:pPr lvl="1" eaLnBrk="1" hangingPunct="1">
              <a:buFontTx/>
              <a:buNone/>
            </a:pPr>
            <a:r>
              <a:rPr lang="en-US">
                <a:solidFill>
                  <a:schemeClr val="bg1"/>
                </a:solidFill>
              </a:rPr>
              <a:t>3. Modeling pre-specified?</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81000" y="304800"/>
            <a:ext cx="8229600" cy="1143000"/>
          </a:xfrm>
        </p:spPr>
        <p:txBody>
          <a:bodyPr/>
          <a:lstStyle/>
          <a:p>
            <a:pPr eaLnBrk="1" hangingPunct="1"/>
            <a:r>
              <a:rPr lang="en-US" sz="4000">
                <a:solidFill>
                  <a:srgbClr val="FFFF66"/>
                </a:solidFill>
              </a:rPr>
              <a:t>Proposed General Approach to Examining a Trial for HTE</a:t>
            </a:r>
          </a:p>
        </p:txBody>
      </p:sp>
      <p:sp>
        <p:nvSpPr>
          <p:cNvPr id="49155"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a:solidFill>
                  <a:schemeClr val="bg1"/>
                </a:solidFill>
              </a:rPr>
              <a:t>1. HTE hypotheses pre-specified?</a:t>
            </a:r>
          </a:p>
          <a:p>
            <a:pPr lvl="1" eaLnBrk="1" hangingPunct="1">
              <a:buFontTx/>
              <a:buNone/>
            </a:pPr>
            <a:r>
              <a:rPr lang="en-US">
                <a:solidFill>
                  <a:schemeClr val="bg1"/>
                </a:solidFill>
              </a:rPr>
              <a:t>2. Design and measurement quality?</a:t>
            </a:r>
          </a:p>
          <a:p>
            <a:pPr lvl="1" eaLnBrk="1" hangingPunct="1">
              <a:buFontTx/>
              <a:buNone/>
            </a:pPr>
            <a:r>
              <a:rPr lang="en-US">
                <a:solidFill>
                  <a:schemeClr val="bg1"/>
                </a:solidFill>
              </a:rPr>
              <a:t>3. Modeling pre-specified?</a:t>
            </a:r>
          </a:p>
          <a:p>
            <a:pPr lvl="1" eaLnBrk="1" hangingPunct="1">
              <a:buFontTx/>
              <a:buNone/>
            </a:pPr>
            <a:r>
              <a:rPr lang="en-US">
                <a:solidFill>
                  <a:srgbClr val="FFFF66"/>
                </a:solidFill>
              </a:rPr>
              <a:t>4. If No to 1, 2 or 3: </a:t>
            </a:r>
          </a:p>
          <a:p>
            <a:pPr lvl="1" eaLnBrk="1" hangingPunct="1">
              <a:buFontTx/>
              <a:buNone/>
            </a:pPr>
            <a:r>
              <a:rPr lang="en-US">
                <a:solidFill>
                  <a:srgbClr val="FFFF66"/>
                </a:solidFill>
              </a:rPr>
              <a:t>	Validation study available?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304800"/>
            <a:ext cx="8229600" cy="1143000"/>
          </a:xfrm>
        </p:spPr>
        <p:txBody>
          <a:bodyPr/>
          <a:lstStyle/>
          <a:p>
            <a:pPr eaLnBrk="1" hangingPunct="1"/>
            <a:r>
              <a:rPr lang="en-US" sz="4000">
                <a:solidFill>
                  <a:srgbClr val="FFFF66"/>
                </a:solidFill>
              </a:rPr>
              <a:t>Proposed General Approach to Examining a Trial for HTE</a:t>
            </a:r>
          </a:p>
        </p:txBody>
      </p:sp>
      <p:sp>
        <p:nvSpPr>
          <p:cNvPr id="51203"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a:solidFill>
                  <a:schemeClr val="bg1"/>
                </a:solidFill>
              </a:rPr>
              <a:t>1. HTE hypotheses pre-specified?</a:t>
            </a:r>
          </a:p>
          <a:p>
            <a:pPr lvl="1" eaLnBrk="1" hangingPunct="1">
              <a:buFontTx/>
              <a:buNone/>
            </a:pPr>
            <a:r>
              <a:rPr lang="en-US">
                <a:solidFill>
                  <a:schemeClr val="bg1"/>
                </a:solidFill>
              </a:rPr>
              <a:t>2. Design and measurement quality?</a:t>
            </a:r>
          </a:p>
          <a:p>
            <a:pPr lvl="1" eaLnBrk="1" hangingPunct="1">
              <a:buFontTx/>
              <a:buNone/>
            </a:pPr>
            <a:r>
              <a:rPr lang="en-US">
                <a:solidFill>
                  <a:schemeClr val="bg1"/>
                </a:solidFill>
              </a:rPr>
              <a:t>3. Modeling pre-specified?</a:t>
            </a:r>
          </a:p>
          <a:p>
            <a:pPr lvl="1" eaLnBrk="1" hangingPunct="1">
              <a:buFontTx/>
              <a:buNone/>
            </a:pPr>
            <a:r>
              <a:rPr lang="en-US">
                <a:solidFill>
                  <a:schemeClr val="bg1"/>
                </a:solidFill>
              </a:rPr>
              <a:t>4. If No to 1, 2 or 3:</a:t>
            </a:r>
          </a:p>
          <a:p>
            <a:pPr lvl="1" eaLnBrk="1" hangingPunct="1">
              <a:buFontTx/>
              <a:buNone/>
            </a:pPr>
            <a:r>
              <a:rPr lang="en-US">
                <a:solidFill>
                  <a:schemeClr val="bg1"/>
                </a:solidFill>
              </a:rPr>
              <a:t>	 Validation study available?</a:t>
            </a:r>
          </a:p>
          <a:p>
            <a:pPr lvl="1" eaLnBrk="1" hangingPunct="1">
              <a:buFontTx/>
              <a:buNone/>
            </a:pPr>
            <a:r>
              <a:rPr lang="en-US">
                <a:solidFill>
                  <a:srgbClr val="FFFF66"/>
                </a:solidFill>
              </a:rPr>
              <a:t>5.a. If frequentist, test of interaction performed?</a:t>
            </a:r>
          </a:p>
          <a:p>
            <a:pPr lvl="1" eaLnBrk="1" hangingPunct="1">
              <a:buFontTx/>
              <a:buNone/>
            </a:pPr>
            <a:r>
              <a:rPr lang="en-US">
                <a:solidFill>
                  <a:srgbClr val="FFFF66"/>
                </a:solidFill>
              </a:rPr>
              <a:t>6.b. If Bayesian, pre-specified priors and variance acceptable?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sz="half" idx="1"/>
          </p:nvPr>
        </p:nvSpPr>
        <p:spPr>
          <a:xfrm>
            <a:off x="228600" y="304800"/>
            <a:ext cx="8648700" cy="4525963"/>
          </a:xfrm>
        </p:spPr>
        <p:txBody>
          <a:bodyPr/>
          <a:lstStyle/>
          <a:p>
            <a:pPr algn="ctr" eaLnBrk="1" hangingPunct="1">
              <a:buFontTx/>
              <a:buNone/>
            </a:pPr>
            <a:endParaRPr lang="en-US" sz="2800">
              <a:solidFill>
                <a:srgbClr val="FFFF66"/>
              </a:solidFill>
            </a:endParaRPr>
          </a:p>
          <a:p>
            <a:pPr algn="ctr" eaLnBrk="1" hangingPunct="1">
              <a:buFontTx/>
              <a:buNone/>
            </a:pPr>
            <a:r>
              <a:rPr lang="en-US" sz="2800">
                <a:solidFill>
                  <a:srgbClr val="FFFF00"/>
                </a:solidFill>
              </a:rPr>
              <a:t>AHRQ DEcIDE Project: </a:t>
            </a:r>
          </a:p>
          <a:p>
            <a:pPr algn="ctr" eaLnBrk="1" hangingPunct="1">
              <a:buFontTx/>
              <a:buNone/>
            </a:pPr>
            <a:r>
              <a:rPr lang="en-US" sz="2800" i="1">
                <a:solidFill>
                  <a:srgbClr val="FFFF00"/>
                </a:solidFill>
              </a:rPr>
              <a:t>Methods to Study the Heterogeneity of Treatment Effects in Comparative Effectiveness Research</a:t>
            </a:r>
          </a:p>
          <a:p>
            <a:pPr algn="ctr" eaLnBrk="1" hangingPunct="1">
              <a:buFontTx/>
              <a:buNone/>
            </a:pPr>
            <a:endParaRPr lang="en-US" sz="2800" b="1">
              <a:solidFill>
                <a:srgbClr val="FFFF66"/>
              </a:solidFill>
            </a:endParaRPr>
          </a:p>
          <a:p>
            <a:pPr algn="ctr" eaLnBrk="1" hangingPunct="1">
              <a:buFontTx/>
              <a:buNone/>
            </a:pPr>
            <a:r>
              <a:rPr lang="en-US" sz="2800">
                <a:solidFill>
                  <a:schemeClr val="bg1"/>
                </a:solidFill>
              </a:rPr>
              <a:t>PI: Ravi Varadhan, PhD</a:t>
            </a:r>
          </a:p>
          <a:p>
            <a:pPr algn="ctr" eaLnBrk="1" hangingPunct="1">
              <a:buFontTx/>
              <a:buNone/>
            </a:pPr>
            <a:r>
              <a:rPr lang="en-US" sz="2800">
                <a:solidFill>
                  <a:schemeClr val="bg1"/>
                </a:solidFill>
              </a:rPr>
              <a:t>Co-I: Jodi Segal, MD, MPH; Cynthia Boyd, MD, MPH; Al Wu, MD, MPH</a:t>
            </a:r>
          </a:p>
          <a:p>
            <a:pPr algn="ctr" eaLnBrk="1" hangingPunct="1">
              <a:buFontTx/>
              <a:buNone/>
            </a:pPr>
            <a:endParaRPr lang="en-US" sz="2800">
              <a:solidFill>
                <a:schemeClr val="bg1"/>
              </a:solidFill>
            </a:endParaRPr>
          </a:p>
          <a:p>
            <a:pPr algn="ctr" eaLnBrk="1" hangingPunct="1">
              <a:buFontTx/>
              <a:buNone/>
            </a:pPr>
            <a:r>
              <a:rPr lang="en-US" sz="2800">
                <a:solidFill>
                  <a:schemeClr val="bg1"/>
                </a:solidFill>
              </a:rPr>
              <a:t>Consultant: David Kent, MD, MPH</a:t>
            </a:r>
          </a:p>
          <a:p>
            <a:pPr algn="ctr" eaLnBrk="1" hangingPunct="1">
              <a:buFontTx/>
              <a:buNone/>
            </a:pPr>
            <a:r>
              <a:rPr lang="en-US" sz="2800">
                <a:solidFill>
                  <a:schemeClr val="bg1"/>
                </a:solidFill>
              </a:rPr>
              <a:t>Technical Experts: Curt Furberg, MD, PhD; Bruce Psaty, MD, PhD</a:t>
            </a:r>
          </a:p>
          <a:p>
            <a:pPr algn="ctr" eaLnBrk="1" hangingPunct="1">
              <a:buFontTx/>
              <a:buNone/>
            </a:pPr>
            <a:r>
              <a:rPr lang="en-US" sz="2800">
                <a:solidFill>
                  <a:schemeClr val="bg1"/>
                </a:solidFill>
              </a:rPr>
              <a:t>Task Order Officer: Parivash Nourjah, PhD</a:t>
            </a:r>
          </a:p>
          <a:p>
            <a:pPr algn="ctr" eaLnBrk="1" hangingPunct="1">
              <a:buFontTx/>
              <a:buNone/>
            </a:pPr>
            <a:endParaRPr lang="en-US" sz="2400" b="1">
              <a:solidFill>
                <a:schemeClr val="bg1"/>
              </a:solidFill>
            </a:endParaRPr>
          </a:p>
          <a:p>
            <a:pPr algn="ctr" eaLnBrk="1" hangingPunct="1">
              <a:buFontTx/>
              <a:buNone/>
            </a:pPr>
            <a:endParaRPr lang="en-US" sz="240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81000" y="304800"/>
            <a:ext cx="8229600" cy="1143000"/>
          </a:xfrm>
        </p:spPr>
        <p:txBody>
          <a:bodyPr/>
          <a:lstStyle/>
          <a:p>
            <a:pPr eaLnBrk="1" hangingPunct="1"/>
            <a:r>
              <a:rPr lang="en-US" sz="4000">
                <a:solidFill>
                  <a:srgbClr val="FFFF66"/>
                </a:solidFill>
              </a:rPr>
              <a:t>Extra Slides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7200" y="76200"/>
            <a:ext cx="8229600" cy="1143000"/>
          </a:xfrm>
        </p:spPr>
        <p:txBody>
          <a:bodyPr/>
          <a:lstStyle/>
          <a:p>
            <a:pPr eaLnBrk="1" hangingPunct="1"/>
            <a:r>
              <a:rPr lang="en-US" sz="4000">
                <a:solidFill>
                  <a:srgbClr val="FFFF66"/>
                </a:solidFill>
              </a:rPr>
              <a:t>What is Heterogeneity of Treatment Effect?</a:t>
            </a:r>
          </a:p>
        </p:txBody>
      </p:sp>
      <p:sp>
        <p:nvSpPr>
          <p:cNvPr id="57347" name="Rectangle 3"/>
          <p:cNvSpPr>
            <a:spLocks noGrp="1" noChangeArrowheads="1"/>
          </p:cNvSpPr>
          <p:nvPr>
            <p:ph type="body" idx="1"/>
          </p:nvPr>
        </p:nvSpPr>
        <p:spPr>
          <a:xfrm>
            <a:off x="457200" y="1828800"/>
            <a:ext cx="8229600" cy="3276600"/>
          </a:xfrm>
        </p:spPr>
        <p:txBody>
          <a:bodyPr/>
          <a:lstStyle/>
          <a:p>
            <a:pPr eaLnBrk="1" hangingPunct="1">
              <a:buFontTx/>
              <a:buNone/>
            </a:pPr>
            <a:r>
              <a:rPr lang="en-US" i="1">
                <a:solidFill>
                  <a:schemeClr val="bg1"/>
                </a:solidFill>
              </a:rPr>
              <a:t>Non-random variability</a:t>
            </a:r>
            <a:r>
              <a:rPr lang="en-US">
                <a:solidFill>
                  <a:schemeClr val="bg1"/>
                </a:solidFill>
              </a:rPr>
              <a:t> in the direction or magnitude of a treatment effect </a:t>
            </a:r>
          </a:p>
          <a:p>
            <a:pPr eaLnBrk="1" hangingPunct="1">
              <a:buFontTx/>
              <a:buNone/>
            </a:pPr>
            <a:endParaRPr lang="en-US">
              <a:solidFill>
                <a:schemeClr val="bg1"/>
              </a:solidFill>
            </a:endParaRPr>
          </a:p>
        </p:txBody>
      </p:sp>
      <p:sp>
        <p:nvSpPr>
          <p:cNvPr id="5734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extBox 69"/>
          <p:cNvSpPr txBox="1">
            <a:spLocks noChangeArrowheads="1"/>
          </p:cNvSpPr>
          <p:nvPr/>
        </p:nvSpPr>
        <p:spPr bwMode="auto">
          <a:xfrm rot="-5400000">
            <a:off x="-3453606" y="1529556"/>
            <a:ext cx="7429500"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Risk if Treated, events per 100 p-y</a:t>
            </a:r>
          </a:p>
        </p:txBody>
      </p:sp>
      <p:grpSp>
        <p:nvGrpSpPr>
          <p:cNvPr id="59395" name="Group 30"/>
          <p:cNvGrpSpPr>
            <a:grpSpLocks/>
          </p:cNvGrpSpPr>
          <p:nvPr/>
        </p:nvGrpSpPr>
        <p:grpSpPr bwMode="auto">
          <a:xfrm>
            <a:off x="228600" y="642938"/>
            <a:ext cx="8001000" cy="6096000"/>
            <a:chOff x="228600" y="642938"/>
            <a:chExt cx="8001000" cy="6096000"/>
          </a:xfrm>
        </p:grpSpPr>
        <p:cxnSp>
          <p:nvCxnSpPr>
            <p:cNvPr id="5" name="Straight Connector 4"/>
            <p:cNvCxnSpPr/>
            <p:nvPr/>
          </p:nvCxnSpPr>
          <p:spPr>
            <a:xfrm rot="5400000">
              <a:off x="-1731169" y="3393282"/>
              <a:ext cx="5214937"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838200" y="928688"/>
              <a:ext cx="5562600" cy="5091112"/>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5433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62865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 y="3429000"/>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402" name="TextBox 74"/>
            <p:cNvSpPr txBox="1">
              <a:spLocks noChangeArrowheads="1"/>
            </p:cNvSpPr>
            <p:nvPr/>
          </p:nvSpPr>
          <p:spPr bwMode="auto">
            <a:xfrm>
              <a:off x="381000" y="3214688"/>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59403" name="TextBox 88"/>
            <p:cNvSpPr txBox="1">
              <a:spLocks noChangeArrowheads="1"/>
            </p:cNvSpPr>
            <p:nvPr/>
          </p:nvSpPr>
          <p:spPr bwMode="auto">
            <a:xfrm>
              <a:off x="228600" y="642938"/>
              <a:ext cx="5334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110" name="Straight Connector 109"/>
            <p:cNvCxnSpPr/>
            <p:nvPr/>
          </p:nvCxnSpPr>
          <p:spPr>
            <a:xfrm>
              <a:off x="685800" y="801688"/>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9405" name="TextBox 68"/>
            <p:cNvSpPr txBox="1">
              <a:spLocks noChangeArrowheads="1"/>
            </p:cNvSpPr>
            <p:nvPr/>
          </p:nvSpPr>
          <p:spPr bwMode="auto">
            <a:xfrm>
              <a:off x="752475" y="6369050"/>
              <a:ext cx="7477125"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 Risk if </a:t>
              </a:r>
              <a:r>
                <a:rPr lang="en-US" u="sng">
                  <a:solidFill>
                    <a:schemeClr val="bg1"/>
                  </a:solidFill>
                  <a:ea typeface="Arial" charset="0"/>
                  <a:cs typeface="Arial" charset="0"/>
                </a:rPr>
                <a:t>Un</a:t>
              </a:r>
              <a:r>
                <a:rPr lang="en-US">
                  <a:solidFill>
                    <a:schemeClr val="bg1"/>
                  </a:solidFill>
                  <a:ea typeface="Arial" charset="0"/>
                  <a:cs typeface="Arial" charset="0"/>
                </a:rPr>
                <a:t>Treated or “Baseline Risk”, events per 100 p-y</a:t>
              </a:r>
            </a:p>
          </p:txBody>
        </p:sp>
        <p:sp>
          <p:nvSpPr>
            <p:cNvPr id="59406" name="TextBox 72"/>
            <p:cNvSpPr txBox="1">
              <a:spLocks noChangeArrowheads="1"/>
            </p:cNvSpPr>
            <p:nvPr/>
          </p:nvSpPr>
          <p:spPr bwMode="auto">
            <a:xfrm>
              <a:off x="6108700" y="6094413"/>
              <a:ext cx="533400" cy="368300"/>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6" name="Straight Connector 5"/>
            <p:cNvCxnSpPr/>
            <p:nvPr/>
          </p:nvCxnSpPr>
          <p:spPr>
            <a:xfrm rot="10800000">
              <a:off x="838200" y="6000750"/>
              <a:ext cx="5562600"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sp>
          <p:nvSpPr>
            <p:cNvPr id="59408" name="TextBox 70"/>
            <p:cNvSpPr txBox="1">
              <a:spLocks noChangeArrowheads="1"/>
            </p:cNvSpPr>
            <p:nvPr/>
          </p:nvSpPr>
          <p:spPr bwMode="auto">
            <a:xfrm>
              <a:off x="3467100" y="6107113"/>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48" name="Oval 47"/>
            <p:cNvSpPr/>
            <p:nvPr/>
          </p:nvSpPr>
          <p:spPr>
            <a:xfrm>
              <a:off x="6324600" y="21431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49" name="Oval 48"/>
            <p:cNvSpPr/>
            <p:nvPr/>
          </p:nvSpPr>
          <p:spPr>
            <a:xfrm>
              <a:off x="5410200" y="2643188"/>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0" name="Oval 49"/>
            <p:cNvSpPr/>
            <p:nvPr/>
          </p:nvSpPr>
          <p:spPr>
            <a:xfrm>
              <a:off x="4495800" y="37052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1" name="Oval 50"/>
            <p:cNvSpPr/>
            <p:nvPr/>
          </p:nvSpPr>
          <p:spPr>
            <a:xfrm>
              <a:off x="3581400" y="414337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2" name="Oval 51"/>
            <p:cNvSpPr/>
            <p:nvPr/>
          </p:nvSpPr>
          <p:spPr>
            <a:xfrm>
              <a:off x="2667000" y="5143500"/>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4" name="Oval 53"/>
            <p:cNvSpPr/>
            <p:nvPr/>
          </p:nvSpPr>
          <p:spPr>
            <a:xfrm>
              <a:off x="2667000" y="485775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5" name="Oval 54"/>
            <p:cNvSpPr/>
            <p:nvPr/>
          </p:nvSpPr>
          <p:spPr>
            <a:xfrm>
              <a:off x="3581400" y="4643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7" name="Oval 56"/>
            <p:cNvSpPr/>
            <p:nvPr/>
          </p:nvSpPr>
          <p:spPr>
            <a:xfrm>
              <a:off x="4495800" y="4143375"/>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8" name="Oval 57"/>
            <p:cNvSpPr/>
            <p:nvPr/>
          </p:nvSpPr>
          <p:spPr>
            <a:xfrm>
              <a:off x="5410200" y="3500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9" name="Oval 58"/>
            <p:cNvSpPr/>
            <p:nvPr/>
          </p:nvSpPr>
          <p:spPr>
            <a:xfrm>
              <a:off x="6248400" y="321468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cxnSp>
          <p:nvCxnSpPr>
            <p:cNvPr id="34" name="Straight Connector 33"/>
            <p:cNvCxnSpPr/>
            <p:nvPr/>
          </p:nvCxnSpPr>
          <p:spPr>
            <a:xfrm rot="5400000">
              <a:off x="53721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4577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26289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9396" name="Title 28"/>
          <p:cNvSpPr>
            <a:spLocks noGrp="1"/>
          </p:cNvSpPr>
          <p:nvPr>
            <p:ph type="title"/>
          </p:nvPr>
        </p:nvSpPr>
        <p:spPr/>
        <p:txBody>
          <a:bodyPr/>
          <a:lstStyle/>
          <a:p>
            <a:r>
              <a:rPr lang="en-US" sz="2800" smtClean="0">
                <a:solidFill>
                  <a:srgbClr val="FFFF66"/>
                </a:solidFill>
              </a:rPr>
              <a:t>Treatment Effects for 2 Hypothetical Studies: Heterogeneity According to Scale</a:t>
            </a:r>
            <a:br>
              <a:rPr lang="en-US" sz="2800" smtClean="0">
                <a:solidFill>
                  <a:srgbClr val="FFFF66"/>
                </a:solidFill>
              </a:rPr>
            </a:br>
            <a:endParaRPr lang="en-US" sz="28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Box 69"/>
          <p:cNvSpPr txBox="1">
            <a:spLocks noChangeArrowheads="1"/>
          </p:cNvSpPr>
          <p:nvPr/>
        </p:nvSpPr>
        <p:spPr bwMode="auto">
          <a:xfrm rot="-5400000">
            <a:off x="-3453606" y="1529556"/>
            <a:ext cx="7429500"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Risk if Treated, events per 100 p-y</a:t>
            </a:r>
          </a:p>
        </p:txBody>
      </p:sp>
      <p:grpSp>
        <p:nvGrpSpPr>
          <p:cNvPr id="61443" name="Group 37"/>
          <p:cNvGrpSpPr>
            <a:grpSpLocks/>
          </p:cNvGrpSpPr>
          <p:nvPr/>
        </p:nvGrpSpPr>
        <p:grpSpPr bwMode="auto">
          <a:xfrm>
            <a:off x="228600" y="642938"/>
            <a:ext cx="8915400" cy="6096000"/>
            <a:chOff x="228600" y="642938"/>
            <a:chExt cx="8915400" cy="6096000"/>
          </a:xfrm>
        </p:grpSpPr>
        <p:cxnSp>
          <p:nvCxnSpPr>
            <p:cNvPr id="5" name="Straight Connector 4"/>
            <p:cNvCxnSpPr/>
            <p:nvPr/>
          </p:nvCxnSpPr>
          <p:spPr>
            <a:xfrm rot="5400000">
              <a:off x="-1731169" y="3393282"/>
              <a:ext cx="5214937"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838200" y="928688"/>
              <a:ext cx="5562600" cy="5091112"/>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5433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62865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 y="3429000"/>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450" name="TextBox 74"/>
            <p:cNvSpPr txBox="1">
              <a:spLocks noChangeArrowheads="1"/>
            </p:cNvSpPr>
            <p:nvPr/>
          </p:nvSpPr>
          <p:spPr bwMode="auto">
            <a:xfrm>
              <a:off x="381000" y="3214688"/>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61451" name="TextBox 88"/>
            <p:cNvSpPr txBox="1">
              <a:spLocks noChangeArrowheads="1"/>
            </p:cNvSpPr>
            <p:nvPr/>
          </p:nvSpPr>
          <p:spPr bwMode="auto">
            <a:xfrm>
              <a:off x="228600" y="642938"/>
              <a:ext cx="5334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110" name="Straight Connector 109"/>
            <p:cNvCxnSpPr/>
            <p:nvPr/>
          </p:nvCxnSpPr>
          <p:spPr>
            <a:xfrm>
              <a:off x="685800" y="801688"/>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453" name="TextBox 129"/>
            <p:cNvSpPr txBox="1">
              <a:spLocks noChangeArrowheads="1"/>
            </p:cNvSpPr>
            <p:nvPr/>
          </p:nvSpPr>
          <p:spPr bwMode="auto">
            <a:xfrm>
              <a:off x="7239000" y="857250"/>
              <a:ext cx="1524000" cy="1077913"/>
            </a:xfrm>
            <a:prstGeom prst="rect">
              <a:avLst/>
            </a:prstGeom>
            <a:noFill/>
            <a:ln w="9525">
              <a:noFill/>
              <a:miter lim="800000"/>
              <a:headEnd/>
              <a:tailEnd/>
            </a:ln>
          </p:spPr>
          <p:txBody>
            <a:bodyPr>
              <a:prstTxWarp prst="textNoShape">
                <a:avLst/>
              </a:prstTxWarp>
              <a:spAutoFit/>
            </a:bodyPr>
            <a:lstStyle/>
            <a:p>
              <a:r>
                <a:rPr lang="en-US" sz="1600">
                  <a:solidFill>
                    <a:schemeClr val="bg1"/>
                  </a:solidFill>
                  <a:ea typeface="Arial" charset="0"/>
                  <a:cs typeface="Arial" charset="0"/>
                </a:rPr>
                <a:t>─ Average </a:t>
              </a:r>
              <a:r>
                <a:rPr lang="en-US" sz="1600" b="1" i="1">
                  <a:solidFill>
                    <a:schemeClr val="bg1"/>
                  </a:solidFill>
                  <a:ea typeface="Arial" charset="0"/>
                  <a:cs typeface="Arial" charset="0"/>
                </a:rPr>
                <a:t>Absolute</a:t>
              </a:r>
              <a:r>
                <a:rPr lang="en-US" sz="1600">
                  <a:solidFill>
                    <a:schemeClr val="bg1"/>
                  </a:solidFill>
                  <a:ea typeface="Arial" charset="0"/>
                  <a:cs typeface="Arial" charset="0"/>
                </a:rPr>
                <a:t> Treatment Effect (ARR)</a:t>
              </a:r>
            </a:p>
          </p:txBody>
        </p:sp>
        <p:sp>
          <p:nvSpPr>
            <p:cNvPr id="61454" name="TextBox 68"/>
            <p:cNvSpPr txBox="1">
              <a:spLocks noChangeArrowheads="1"/>
            </p:cNvSpPr>
            <p:nvPr/>
          </p:nvSpPr>
          <p:spPr bwMode="auto">
            <a:xfrm>
              <a:off x="752475" y="6369050"/>
              <a:ext cx="7477125"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 Risk if </a:t>
              </a:r>
              <a:r>
                <a:rPr lang="en-US" u="sng">
                  <a:solidFill>
                    <a:schemeClr val="bg1"/>
                  </a:solidFill>
                  <a:ea typeface="Arial" charset="0"/>
                  <a:cs typeface="Arial" charset="0"/>
                </a:rPr>
                <a:t>Un</a:t>
              </a:r>
              <a:r>
                <a:rPr lang="en-US">
                  <a:solidFill>
                    <a:schemeClr val="bg1"/>
                  </a:solidFill>
                  <a:ea typeface="Arial" charset="0"/>
                  <a:cs typeface="Arial" charset="0"/>
                </a:rPr>
                <a:t>Treated or “Baseline Risk”, events per 100 p-y</a:t>
              </a:r>
            </a:p>
          </p:txBody>
        </p:sp>
        <p:sp>
          <p:nvSpPr>
            <p:cNvPr id="61455" name="TextBox 72"/>
            <p:cNvSpPr txBox="1">
              <a:spLocks noChangeArrowheads="1"/>
            </p:cNvSpPr>
            <p:nvPr/>
          </p:nvSpPr>
          <p:spPr bwMode="auto">
            <a:xfrm>
              <a:off x="6108700" y="6094413"/>
              <a:ext cx="533400" cy="368300"/>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14" name="Straight Connector 13"/>
            <p:cNvCxnSpPr/>
            <p:nvPr/>
          </p:nvCxnSpPr>
          <p:spPr>
            <a:xfrm rot="5400000" flipH="1" flipV="1">
              <a:off x="2786062" y="1738313"/>
              <a:ext cx="3571875" cy="3810000"/>
            </a:xfrm>
            <a:prstGeom prst="line">
              <a:avLst/>
            </a:prstGeom>
            <a:ln w="57150">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a:off x="838200" y="6000750"/>
              <a:ext cx="5562600"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sp>
          <p:nvSpPr>
            <p:cNvPr id="61458" name="TextBox 70"/>
            <p:cNvSpPr txBox="1">
              <a:spLocks noChangeArrowheads="1"/>
            </p:cNvSpPr>
            <p:nvPr/>
          </p:nvSpPr>
          <p:spPr bwMode="auto">
            <a:xfrm>
              <a:off x="3467100" y="6107113"/>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48" name="Oval 47"/>
            <p:cNvSpPr/>
            <p:nvPr/>
          </p:nvSpPr>
          <p:spPr>
            <a:xfrm>
              <a:off x="6324600" y="21431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49" name="Oval 48"/>
            <p:cNvSpPr/>
            <p:nvPr/>
          </p:nvSpPr>
          <p:spPr>
            <a:xfrm>
              <a:off x="5410200" y="2643188"/>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0" name="Oval 49"/>
            <p:cNvSpPr/>
            <p:nvPr/>
          </p:nvSpPr>
          <p:spPr>
            <a:xfrm>
              <a:off x="4495800" y="37052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1" name="Oval 50"/>
            <p:cNvSpPr/>
            <p:nvPr/>
          </p:nvSpPr>
          <p:spPr>
            <a:xfrm>
              <a:off x="3581400" y="414337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2" name="Oval 51"/>
            <p:cNvSpPr/>
            <p:nvPr/>
          </p:nvSpPr>
          <p:spPr>
            <a:xfrm>
              <a:off x="2667000" y="5143500"/>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4" name="Oval 53"/>
            <p:cNvSpPr/>
            <p:nvPr/>
          </p:nvSpPr>
          <p:spPr>
            <a:xfrm>
              <a:off x="2667000" y="485775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5" name="Oval 54"/>
            <p:cNvSpPr/>
            <p:nvPr/>
          </p:nvSpPr>
          <p:spPr>
            <a:xfrm>
              <a:off x="3581400" y="4643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7" name="Oval 56"/>
            <p:cNvSpPr/>
            <p:nvPr/>
          </p:nvSpPr>
          <p:spPr>
            <a:xfrm>
              <a:off x="4495800" y="4143375"/>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8" name="Oval 57"/>
            <p:cNvSpPr/>
            <p:nvPr/>
          </p:nvSpPr>
          <p:spPr>
            <a:xfrm>
              <a:off x="5410200" y="3500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9" name="Oval 58"/>
            <p:cNvSpPr/>
            <p:nvPr/>
          </p:nvSpPr>
          <p:spPr>
            <a:xfrm>
              <a:off x="6248400" y="321468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61469" name="TextBox 29"/>
            <p:cNvSpPr txBox="1">
              <a:spLocks noChangeArrowheads="1"/>
            </p:cNvSpPr>
            <p:nvPr/>
          </p:nvSpPr>
          <p:spPr bwMode="auto">
            <a:xfrm>
              <a:off x="6629400" y="1225550"/>
              <a:ext cx="533400" cy="369888"/>
            </a:xfrm>
            <a:prstGeom prst="rect">
              <a:avLst/>
            </a:prstGeom>
            <a:noFill/>
            <a:ln w="9525">
              <a:noFill/>
              <a:miter lim="800000"/>
              <a:headEnd/>
              <a:tailEnd/>
            </a:ln>
          </p:spPr>
          <p:txBody>
            <a:bodyPr>
              <a:prstTxWarp prst="textNoShape">
                <a:avLst/>
              </a:prstTxWarp>
              <a:spAutoFit/>
            </a:bodyPr>
            <a:lstStyle/>
            <a:p>
              <a:r>
                <a:rPr lang="en-US">
                  <a:solidFill>
                    <a:schemeClr val="bg1"/>
                  </a:solidFill>
                </a:rPr>
                <a:t>AR</a:t>
              </a:r>
            </a:p>
          </p:txBody>
        </p:sp>
        <p:cxnSp>
          <p:nvCxnSpPr>
            <p:cNvPr id="34" name="Straight Connector 33"/>
            <p:cNvCxnSpPr/>
            <p:nvPr/>
          </p:nvCxnSpPr>
          <p:spPr>
            <a:xfrm rot="5400000">
              <a:off x="53721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4577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26289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Right Brace 38"/>
            <p:cNvSpPr/>
            <p:nvPr/>
          </p:nvSpPr>
          <p:spPr>
            <a:xfrm>
              <a:off x="6400800" y="928688"/>
              <a:ext cx="152400" cy="928687"/>
            </a:xfrm>
            <a:prstGeom prst="rightBrace">
              <a:avLst/>
            </a:prstGeom>
            <a:noFill/>
            <a:ln>
              <a:solidFill>
                <a:schemeClr val="bg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schemeClr val="bg1"/>
                </a:solidFill>
              </a:endParaRPr>
            </a:p>
          </p:txBody>
        </p:sp>
        <p:sp>
          <p:nvSpPr>
            <p:cNvPr id="61474" name="TextBox 40"/>
            <p:cNvSpPr txBox="1">
              <a:spLocks noChangeArrowheads="1"/>
            </p:cNvSpPr>
            <p:nvPr/>
          </p:nvSpPr>
          <p:spPr bwMode="auto">
            <a:xfrm>
              <a:off x="6248400" y="3759200"/>
              <a:ext cx="2895600" cy="584200"/>
            </a:xfrm>
            <a:prstGeom prst="rect">
              <a:avLst/>
            </a:prstGeom>
            <a:noFill/>
            <a:ln w="9525">
              <a:noFill/>
              <a:miter lim="800000"/>
              <a:headEnd/>
              <a:tailEnd/>
            </a:ln>
          </p:spPr>
          <p:txBody>
            <a:bodyPr>
              <a:prstTxWarp prst="textNoShape">
                <a:avLst/>
              </a:prstTxWarp>
              <a:spAutoFit/>
            </a:bodyPr>
            <a:lstStyle/>
            <a:p>
              <a:r>
                <a:rPr lang="en-US" sz="1600">
                  <a:solidFill>
                    <a:schemeClr val="bg1"/>
                  </a:solidFill>
                  <a:ea typeface="Arial" charset="0"/>
                  <a:cs typeface="Arial" charset="0"/>
                </a:rPr>
                <a:t>Open circles - HTE absent</a:t>
              </a:r>
            </a:p>
            <a:p>
              <a:r>
                <a:rPr lang="en-US" sz="1600">
                  <a:solidFill>
                    <a:schemeClr val="bg1"/>
                  </a:solidFill>
                  <a:ea typeface="Arial" charset="0"/>
                  <a:cs typeface="Arial" charset="0"/>
                </a:rPr>
                <a:t>Closed circles - HTE present</a:t>
              </a:r>
            </a:p>
          </p:txBody>
        </p:sp>
      </p:grpSp>
      <p:sp>
        <p:nvSpPr>
          <p:cNvPr id="61444" name="Title 39"/>
          <p:cNvSpPr>
            <a:spLocks noGrp="1"/>
          </p:cNvSpPr>
          <p:nvPr>
            <p:ph type="title"/>
          </p:nvPr>
        </p:nvSpPr>
        <p:spPr/>
        <p:txBody>
          <a:bodyPr/>
          <a:lstStyle/>
          <a:p>
            <a:r>
              <a:rPr lang="en-US" sz="2800" smtClean="0">
                <a:solidFill>
                  <a:srgbClr val="FFFF66"/>
                </a:solidFill>
              </a:rPr>
              <a:t>Treatment Effects for 2 Hypothetical Studies: Heterogeneity According to Scale</a:t>
            </a:r>
            <a:r>
              <a:rPr lang="en-US" smtClean="0">
                <a:solidFill>
                  <a:srgbClr val="FFFF66"/>
                </a:solidFill>
              </a:rPr>
              <a:t/>
            </a:r>
            <a:br>
              <a:rPr lang="en-US" smtClean="0">
                <a:solidFill>
                  <a:srgbClr val="FFFF66"/>
                </a:solidFill>
              </a:rPr>
            </a:br>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Box 69"/>
          <p:cNvSpPr txBox="1">
            <a:spLocks noChangeArrowheads="1"/>
          </p:cNvSpPr>
          <p:nvPr/>
        </p:nvSpPr>
        <p:spPr bwMode="auto">
          <a:xfrm rot="-5400000">
            <a:off x="-3453606" y="1529556"/>
            <a:ext cx="7429500"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Risk if Treated, events per 100 p-y</a:t>
            </a:r>
          </a:p>
        </p:txBody>
      </p:sp>
      <p:grpSp>
        <p:nvGrpSpPr>
          <p:cNvPr id="63491" name="Group 32"/>
          <p:cNvGrpSpPr>
            <a:grpSpLocks/>
          </p:cNvGrpSpPr>
          <p:nvPr/>
        </p:nvGrpSpPr>
        <p:grpSpPr bwMode="auto">
          <a:xfrm>
            <a:off x="228600" y="642938"/>
            <a:ext cx="8915400" cy="6096000"/>
            <a:chOff x="228600" y="642938"/>
            <a:chExt cx="8915400" cy="6096000"/>
          </a:xfrm>
        </p:grpSpPr>
        <p:cxnSp>
          <p:nvCxnSpPr>
            <p:cNvPr id="5" name="Straight Connector 4"/>
            <p:cNvCxnSpPr/>
            <p:nvPr/>
          </p:nvCxnSpPr>
          <p:spPr>
            <a:xfrm rot="5400000">
              <a:off x="-1731169" y="3393282"/>
              <a:ext cx="5214937"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838200" y="928688"/>
              <a:ext cx="5562600" cy="5091112"/>
            </a:xfrm>
            <a:prstGeom prst="line">
              <a:avLst/>
            </a:prstGeom>
            <a:ln w="19050">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5433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62865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85800" y="3429000"/>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3498" name="TextBox 74"/>
            <p:cNvSpPr txBox="1">
              <a:spLocks noChangeArrowheads="1"/>
            </p:cNvSpPr>
            <p:nvPr/>
          </p:nvSpPr>
          <p:spPr bwMode="auto">
            <a:xfrm>
              <a:off x="381000" y="3214688"/>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63499" name="TextBox 88"/>
            <p:cNvSpPr txBox="1">
              <a:spLocks noChangeArrowheads="1"/>
            </p:cNvSpPr>
            <p:nvPr/>
          </p:nvSpPr>
          <p:spPr bwMode="auto">
            <a:xfrm>
              <a:off x="228600" y="642938"/>
              <a:ext cx="5334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110" name="Straight Connector 109"/>
            <p:cNvCxnSpPr/>
            <p:nvPr/>
          </p:nvCxnSpPr>
          <p:spPr>
            <a:xfrm>
              <a:off x="685800" y="801688"/>
              <a:ext cx="3048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3501" name="TextBox 68"/>
            <p:cNvSpPr txBox="1">
              <a:spLocks noChangeArrowheads="1"/>
            </p:cNvSpPr>
            <p:nvPr/>
          </p:nvSpPr>
          <p:spPr bwMode="auto">
            <a:xfrm>
              <a:off x="752475" y="6369050"/>
              <a:ext cx="7477125" cy="369888"/>
            </a:xfrm>
            <a:prstGeom prst="rect">
              <a:avLst/>
            </a:prstGeom>
            <a:noFill/>
            <a:ln w="9525">
              <a:noFill/>
              <a:miter lim="800000"/>
              <a:headEnd/>
              <a:tailEnd/>
            </a:ln>
          </p:spPr>
          <p:txBody>
            <a:bodyPr>
              <a:prstTxWarp prst="textNoShape">
                <a:avLst/>
              </a:prstTxWarp>
              <a:spAutoFit/>
            </a:bodyPr>
            <a:lstStyle/>
            <a:p>
              <a:r>
                <a:rPr lang="en-US">
                  <a:solidFill>
                    <a:schemeClr val="bg1"/>
                  </a:solidFill>
                  <a:ea typeface="Arial" charset="0"/>
                  <a:cs typeface="Arial" charset="0"/>
                </a:rPr>
                <a:t> Risk if </a:t>
              </a:r>
              <a:r>
                <a:rPr lang="en-US" u="sng">
                  <a:solidFill>
                    <a:schemeClr val="bg1"/>
                  </a:solidFill>
                  <a:ea typeface="Arial" charset="0"/>
                  <a:cs typeface="Arial" charset="0"/>
                </a:rPr>
                <a:t>Un</a:t>
              </a:r>
              <a:r>
                <a:rPr lang="en-US">
                  <a:solidFill>
                    <a:schemeClr val="bg1"/>
                  </a:solidFill>
                  <a:ea typeface="Arial" charset="0"/>
                  <a:cs typeface="Arial" charset="0"/>
                </a:rPr>
                <a:t>Treated or “Baseline Risk”, events per 100 p-y</a:t>
              </a:r>
            </a:p>
          </p:txBody>
        </p:sp>
        <p:sp>
          <p:nvSpPr>
            <p:cNvPr id="63502" name="TextBox 72"/>
            <p:cNvSpPr txBox="1">
              <a:spLocks noChangeArrowheads="1"/>
            </p:cNvSpPr>
            <p:nvPr/>
          </p:nvSpPr>
          <p:spPr bwMode="auto">
            <a:xfrm>
              <a:off x="6108700" y="6094413"/>
              <a:ext cx="533400" cy="368300"/>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10</a:t>
              </a:r>
            </a:p>
          </p:txBody>
        </p:sp>
        <p:cxnSp>
          <p:nvCxnSpPr>
            <p:cNvPr id="6" name="Straight Connector 5"/>
            <p:cNvCxnSpPr/>
            <p:nvPr/>
          </p:nvCxnSpPr>
          <p:spPr>
            <a:xfrm rot="10800000">
              <a:off x="838200" y="6000750"/>
              <a:ext cx="5562600" cy="0"/>
            </a:xfrm>
            <a:prstGeom prst="line">
              <a:avLst/>
            </a:prstGeom>
            <a:ln w="76200">
              <a:solidFill>
                <a:srgbClr val="FFFF66"/>
              </a:solidFill>
            </a:ln>
          </p:spPr>
          <p:style>
            <a:lnRef idx="1">
              <a:schemeClr val="accent1"/>
            </a:lnRef>
            <a:fillRef idx="0">
              <a:schemeClr val="accent1"/>
            </a:fillRef>
            <a:effectRef idx="0">
              <a:schemeClr val="accent1"/>
            </a:effectRef>
            <a:fontRef idx="minor">
              <a:schemeClr val="tx1"/>
            </a:fontRef>
          </p:style>
        </p:cxnSp>
        <p:sp>
          <p:nvSpPr>
            <p:cNvPr id="63504" name="TextBox 70"/>
            <p:cNvSpPr txBox="1">
              <a:spLocks noChangeArrowheads="1"/>
            </p:cNvSpPr>
            <p:nvPr/>
          </p:nvSpPr>
          <p:spPr bwMode="auto">
            <a:xfrm>
              <a:off x="3467100" y="6107113"/>
              <a:ext cx="381000" cy="369887"/>
            </a:xfrm>
            <a:prstGeom prst="rect">
              <a:avLst/>
            </a:prstGeom>
            <a:noFill/>
            <a:ln w="9525">
              <a:noFill/>
              <a:miter lim="800000"/>
              <a:headEnd/>
              <a:tailEnd/>
            </a:ln>
          </p:spPr>
          <p:txBody>
            <a:bodyPr>
              <a:prstTxWarp prst="textNoShape">
                <a:avLst/>
              </a:prstTxWarp>
              <a:spAutoFit/>
            </a:bodyPr>
            <a:lstStyle/>
            <a:p>
              <a:pPr algn="ctr"/>
              <a:r>
                <a:rPr lang="en-US">
                  <a:solidFill>
                    <a:schemeClr val="bg1"/>
                  </a:solidFill>
                  <a:ea typeface="Arial" charset="0"/>
                  <a:cs typeface="Arial" charset="0"/>
                </a:rPr>
                <a:t>5</a:t>
              </a:r>
            </a:p>
          </p:txBody>
        </p:sp>
        <p:sp>
          <p:nvSpPr>
            <p:cNvPr id="63505" name="TextBox 42"/>
            <p:cNvSpPr txBox="1">
              <a:spLocks noChangeArrowheads="1"/>
            </p:cNvSpPr>
            <p:nvPr/>
          </p:nvSpPr>
          <p:spPr bwMode="auto">
            <a:xfrm>
              <a:off x="7239000" y="2514600"/>
              <a:ext cx="1524000" cy="1077913"/>
            </a:xfrm>
            <a:prstGeom prst="rect">
              <a:avLst/>
            </a:prstGeom>
            <a:noFill/>
            <a:ln w="9525">
              <a:noFill/>
              <a:miter lim="800000"/>
              <a:headEnd/>
              <a:tailEnd/>
            </a:ln>
          </p:spPr>
          <p:txBody>
            <a:bodyPr>
              <a:prstTxWarp prst="textNoShape">
                <a:avLst/>
              </a:prstTxWarp>
              <a:spAutoFit/>
            </a:bodyPr>
            <a:lstStyle/>
            <a:p>
              <a:r>
                <a:rPr lang="en-US" sz="1600">
                  <a:solidFill>
                    <a:schemeClr val="bg1"/>
                  </a:solidFill>
                  <a:ea typeface="Arial" charset="0"/>
                  <a:cs typeface="Arial" charset="0"/>
                </a:rPr>
                <a:t>- - Average </a:t>
              </a:r>
              <a:r>
                <a:rPr lang="en-US" sz="1600" b="1" i="1">
                  <a:solidFill>
                    <a:schemeClr val="bg1"/>
                  </a:solidFill>
                  <a:ea typeface="Arial" charset="0"/>
                  <a:cs typeface="Arial" charset="0"/>
                </a:rPr>
                <a:t>Relative</a:t>
              </a:r>
              <a:r>
                <a:rPr lang="en-US" sz="1600">
                  <a:solidFill>
                    <a:schemeClr val="bg1"/>
                  </a:solidFill>
                  <a:ea typeface="Arial" charset="0"/>
                  <a:cs typeface="Arial" charset="0"/>
                </a:rPr>
                <a:t> Treatment Effect (RRR)</a:t>
              </a:r>
            </a:p>
          </p:txBody>
        </p:sp>
        <p:cxnSp>
          <p:nvCxnSpPr>
            <p:cNvPr id="47" name="Straight Connector 46"/>
            <p:cNvCxnSpPr/>
            <p:nvPr/>
          </p:nvCxnSpPr>
          <p:spPr>
            <a:xfrm flipV="1">
              <a:off x="914400" y="3071813"/>
              <a:ext cx="5562600" cy="2871787"/>
            </a:xfrm>
            <a:prstGeom prst="line">
              <a:avLst/>
            </a:prstGeom>
            <a:ln w="57150">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6324600" y="21431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49" name="Oval 48"/>
            <p:cNvSpPr/>
            <p:nvPr/>
          </p:nvSpPr>
          <p:spPr>
            <a:xfrm>
              <a:off x="5410200" y="2643188"/>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0" name="Oval 49"/>
            <p:cNvSpPr/>
            <p:nvPr/>
          </p:nvSpPr>
          <p:spPr>
            <a:xfrm>
              <a:off x="4495800" y="370522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1" name="Oval 50"/>
            <p:cNvSpPr/>
            <p:nvPr/>
          </p:nvSpPr>
          <p:spPr>
            <a:xfrm>
              <a:off x="3581400" y="4143375"/>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2" name="Oval 51"/>
            <p:cNvSpPr/>
            <p:nvPr/>
          </p:nvSpPr>
          <p:spPr>
            <a:xfrm>
              <a:off x="2667000" y="5143500"/>
              <a:ext cx="152400" cy="1524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4" name="Oval 53"/>
            <p:cNvSpPr/>
            <p:nvPr/>
          </p:nvSpPr>
          <p:spPr>
            <a:xfrm>
              <a:off x="2667000" y="4857750"/>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5" name="Oval 54"/>
            <p:cNvSpPr/>
            <p:nvPr/>
          </p:nvSpPr>
          <p:spPr>
            <a:xfrm>
              <a:off x="3581400" y="4643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7" name="Oval 56"/>
            <p:cNvSpPr/>
            <p:nvPr/>
          </p:nvSpPr>
          <p:spPr>
            <a:xfrm>
              <a:off x="4495800" y="4143375"/>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8" name="Oval 57"/>
            <p:cNvSpPr/>
            <p:nvPr/>
          </p:nvSpPr>
          <p:spPr>
            <a:xfrm>
              <a:off x="5410200" y="350043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sp>
          <p:nvSpPr>
            <p:cNvPr id="59" name="Oval 58"/>
            <p:cNvSpPr/>
            <p:nvPr/>
          </p:nvSpPr>
          <p:spPr>
            <a:xfrm>
              <a:off x="6248400" y="3214688"/>
              <a:ext cx="152400" cy="1524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endParaRPr>
            </a:p>
          </p:txBody>
        </p:sp>
        <p:cxnSp>
          <p:nvCxnSpPr>
            <p:cNvPr id="34" name="Straight Connector 33"/>
            <p:cNvCxnSpPr/>
            <p:nvPr/>
          </p:nvCxnSpPr>
          <p:spPr>
            <a:xfrm rot="5400000">
              <a:off x="53721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44577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2628900" y="6043613"/>
              <a:ext cx="2286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3520" name="TextBox 44"/>
            <p:cNvSpPr txBox="1">
              <a:spLocks noChangeArrowheads="1"/>
            </p:cNvSpPr>
            <p:nvPr/>
          </p:nvSpPr>
          <p:spPr bwMode="auto">
            <a:xfrm>
              <a:off x="6019800" y="3657600"/>
              <a:ext cx="1905000" cy="369888"/>
            </a:xfrm>
            <a:prstGeom prst="rect">
              <a:avLst/>
            </a:prstGeom>
            <a:noFill/>
            <a:ln w="9525">
              <a:noFill/>
              <a:miter lim="800000"/>
              <a:headEnd/>
              <a:tailEnd/>
            </a:ln>
          </p:spPr>
          <p:txBody>
            <a:bodyPr>
              <a:prstTxWarp prst="textNoShape">
                <a:avLst/>
              </a:prstTxWarp>
              <a:spAutoFit/>
            </a:bodyPr>
            <a:lstStyle/>
            <a:p>
              <a:r>
                <a:rPr lang="el-GR">
                  <a:solidFill>
                    <a:schemeClr val="bg1"/>
                  </a:solidFill>
                </a:rPr>
                <a:t>Δ</a:t>
              </a:r>
              <a:r>
                <a:rPr lang="en-US">
                  <a:solidFill>
                    <a:schemeClr val="bg1"/>
                  </a:solidFill>
                </a:rPr>
                <a:t>y/</a:t>
              </a:r>
              <a:r>
                <a:rPr lang="el-GR">
                  <a:solidFill>
                    <a:schemeClr val="bg1"/>
                  </a:solidFill>
                </a:rPr>
                <a:t>Δ</a:t>
              </a:r>
              <a:r>
                <a:rPr lang="en-US">
                  <a:solidFill>
                    <a:schemeClr val="bg1"/>
                  </a:solidFill>
                </a:rPr>
                <a:t>x = RR</a:t>
              </a:r>
            </a:p>
          </p:txBody>
        </p:sp>
        <p:sp>
          <p:nvSpPr>
            <p:cNvPr id="63521" name="TextBox 36"/>
            <p:cNvSpPr txBox="1">
              <a:spLocks noChangeArrowheads="1"/>
            </p:cNvSpPr>
            <p:nvPr/>
          </p:nvSpPr>
          <p:spPr bwMode="auto">
            <a:xfrm>
              <a:off x="6248400" y="1295400"/>
              <a:ext cx="2895600" cy="584200"/>
            </a:xfrm>
            <a:prstGeom prst="rect">
              <a:avLst/>
            </a:prstGeom>
            <a:noFill/>
            <a:ln w="9525">
              <a:noFill/>
              <a:miter lim="800000"/>
              <a:headEnd/>
              <a:tailEnd/>
            </a:ln>
          </p:spPr>
          <p:txBody>
            <a:bodyPr>
              <a:prstTxWarp prst="textNoShape">
                <a:avLst/>
              </a:prstTxWarp>
              <a:spAutoFit/>
            </a:bodyPr>
            <a:lstStyle/>
            <a:p>
              <a:r>
                <a:rPr lang="en-US" sz="1600">
                  <a:solidFill>
                    <a:schemeClr val="bg1"/>
                  </a:solidFill>
                  <a:ea typeface="Arial" charset="0"/>
                  <a:cs typeface="Arial" charset="0"/>
                </a:rPr>
                <a:t>Open circles - HTE present</a:t>
              </a:r>
            </a:p>
            <a:p>
              <a:r>
                <a:rPr lang="en-US" sz="1600">
                  <a:solidFill>
                    <a:schemeClr val="bg1"/>
                  </a:solidFill>
                  <a:ea typeface="Arial" charset="0"/>
                  <a:cs typeface="Arial" charset="0"/>
                </a:rPr>
                <a:t>Closed circles - HTE absent</a:t>
              </a:r>
            </a:p>
          </p:txBody>
        </p:sp>
      </p:grpSp>
      <p:sp>
        <p:nvSpPr>
          <p:cNvPr id="63492" name="Title 36"/>
          <p:cNvSpPr>
            <a:spLocks noGrp="1"/>
          </p:cNvSpPr>
          <p:nvPr>
            <p:ph type="title"/>
          </p:nvPr>
        </p:nvSpPr>
        <p:spPr/>
        <p:txBody>
          <a:bodyPr/>
          <a:lstStyle/>
          <a:p>
            <a:r>
              <a:rPr lang="en-US" sz="2800" smtClean="0">
                <a:solidFill>
                  <a:srgbClr val="FFFF66"/>
                </a:solidFill>
              </a:rPr>
              <a:t>Treatment Effects for 2 Hypothetical Studies: Heterogeneity According to Scale</a:t>
            </a:r>
            <a:br>
              <a:rPr lang="en-US" sz="2800" smtClean="0">
                <a:solidFill>
                  <a:srgbClr val="FFFF66"/>
                </a:solidFill>
              </a:rPr>
            </a:br>
            <a:endParaRPr lang="en-US" sz="2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7"/>
          <p:cNvPicPr>
            <a:picLocks noChangeAspect="1" noChangeArrowheads="1"/>
          </p:cNvPicPr>
          <p:nvPr/>
        </p:nvPicPr>
        <p:blipFill>
          <a:blip r:embed="rId3"/>
          <a:srcRect/>
          <a:stretch>
            <a:fillRect/>
          </a:stretch>
        </p:blipFill>
        <p:spPr bwMode="auto">
          <a:xfrm>
            <a:off x="14288" y="1143000"/>
            <a:ext cx="9144000" cy="4397375"/>
          </a:xfrm>
          <a:prstGeom prst="rect">
            <a:avLst/>
          </a:prstGeom>
          <a:noFill/>
          <a:ln w="9525">
            <a:noFill/>
            <a:miter lim="800000"/>
            <a:headEnd/>
            <a:tailEnd/>
          </a:ln>
        </p:spPr>
      </p:pic>
      <p:sp>
        <p:nvSpPr>
          <p:cNvPr id="20483" name="Rectangle 2"/>
          <p:cNvSpPr>
            <a:spLocks noChangeArrowheads="1"/>
          </p:cNvSpPr>
          <p:nvPr/>
        </p:nvSpPr>
        <p:spPr bwMode="auto">
          <a:xfrm>
            <a:off x="762000" y="5791200"/>
            <a:ext cx="2362200" cy="523875"/>
          </a:xfrm>
          <a:prstGeom prst="rect">
            <a:avLst/>
          </a:prstGeom>
          <a:noFill/>
          <a:ln w="9525">
            <a:noFill/>
            <a:miter lim="800000"/>
            <a:headEnd/>
            <a:tailEnd/>
          </a:ln>
        </p:spPr>
        <p:txBody>
          <a:bodyPr>
            <a:prstTxWarp prst="textNoShape">
              <a:avLst/>
            </a:prstTxWarp>
            <a:spAutoFit/>
          </a:bodyPr>
          <a:lstStyle/>
          <a:p>
            <a:r>
              <a:rPr lang="en-US" sz="2800">
                <a:solidFill>
                  <a:schemeClr val="bg1"/>
                </a:solidFill>
              </a:rPr>
              <a:t>N=1,829</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76200"/>
            <a:ext cx="8229600" cy="1143000"/>
          </a:xfrm>
        </p:spPr>
        <p:txBody>
          <a:bodyPr/>
          <a:lstStyle/>
          <a:p>
            <a:pPr eaLnBrk="1" hangingPunct="1"/>
            <a:r>
              <a:rPr lang="en-US" sz="4000">
                <a:solidFill>
                  <a:srgbClr val="FFFF66"/>
                </a:solidFill>
              </a:rPr>
              <a:t>BARI Clinical Question</a:t>
            </a:r>
          </a:p>
        </p:txBody>
      </p:sp>
      <p:sp>
        <p:nvSpPr>
          <p:cNvPr id="22531" name="Rectangle 3"/>
          <p:cNvSpPr>
            <a:spLocks noGrp="1" noChangeArrowheads="1"/>
          </p:cNvSpPr>
          <p:nvPr>
            <p:ph type="body" idx="1"/>
          </p:nvPr>
        </p:nvSpPr>
        <p:spPr>
          <a:xfrm>
            <a:off x="457200" y="1600200"/>
            <a:ext cx="8229600" cy="3276600"/>
          </a:xfrm>
        </p:spPr>
        <p:txBody>
          <a:bodyPr/>
          <a:lstStyle/>
          <a:p>
            <a:pPr eaLnBrk="1" hangingPunct="1">
              <a:buFontTx/>
              <a:buNone/>
            </a:pPr>
            <a:r>
              <a:rPr lang="en-US">
                <a:solidFill>
                  <a:schemeClr val="bg1"/>
                </a:solidFill>
              </a:rPr>
              <a:t>Population targeted: “Multivessel disease” with severe angina or ischemia</a:t>
            </a:r>
          </a:p>
          <a:p>
            <a:pPr eaLnBrk="1" hangingPunct="1">
              <a:buFontTx/>
              <a:buNone/>
            </a:pPr>
            <a:r>
              <a:rPr lang="en-US">
                <a:solidFill>
                  <a:schemeClr val="bg1"/>
                </a:solidFill>
              </a:rPr>
              <a:t>Intervention: PTCA (a form of PCI)</a:t>
            </a:r>
          </a:p>
          <a:p>
            <a:pPr eaLnBrk="1" hangingPunct="1">
              <a:buFontTx/>
              <a:buNone/>
            </a:pPr>
            <a:r>
              <a:rPr lang="en-US">
                <a:solidFill>
                  <a:schemeClr val="bg1"/>
                </a:solidFill>
              </a:rPr>
              <a:t>Comparator: CABG</a:t>
            </a:r>
          </a:p>
          <a:p>
            <a:pPr eaLnBrk="1" hangingPunct="1">
              <a:buFontTx/>
              <a:buNone/>
            </a:pPr>
            <a:r>
              <a:rPr lang="en-US">
                <a:solidFill>
                  <a:schemeClr val="bg1"/>
                </a:solidFill>
              </a:rPr>
              <a:t>Outcome: 5-yr Mortality</a:t>
            </a:r>
          </a:p>
          <a:p>
            <a:pPr eaLnBrk="1" hangingPunct="1">
              <a:buFontTx/>
              <a:buNone/>
            </a:pPr>
            <a:endParaRPr lang="en-US">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1000" y="0"/>
            <a:ext cx="8229600" cy="1143000"/>
          </a:xfrm>
        </p:spPr>
        <p:txBody>
          <a:bodyPr/>
          <a:lstStyle/>
          <a:p>
            <a:pPr eaLnBrk="1" hangingPunct="1"/>
            <a:r>
              <a:rPr lang="en-US" sz="4000">
                <a:solidFill>
                  <a:srgbClr val="FFFF66"/>
                </a:solidFill>
              </a:rPr>
              <a:t>Questions to Audience - Set 1</a:t>
            </a:r>
          </a:p>
        </p:txBody>
      </p:sp>
      <p:sp>
        <p:nvSpPr>
          <p:cNvPr id="24579" name="Rectangle 3"/>
          <p:cNvSpPr>
            <a:spLocks noGrp="1" noChangeArrowheads="1"/>
          </p:cNvSpPr>
          <p:nvPr>
            <p:ph type="body" idx="1"/>
          </p:nvPr>
        </p:nvSpPr>
        <p:spPr>
          <a:xfrm>
            <a:off x="457200" y="1676400"/>
            <a:ext cx="8229600" cy="5029200"/>
          </a:xfrm>
        </p:spPr>
        <p:txBody>
          <a:bodyPr/>
          <a:lstStyle/>
          <a:p>
            <a:pPr lvl="1" eaLnBrk="1" hangingPunct="1">
              <a:buFontTx/>
              <a:buNone/>
            </a:pPr>
            <a:r>
              <a:rPr lang="en-US" sz="3200">
                <a:solidFill>
                  <a:schemeClr val="bg1"/>
                </a:solidFill>
              </a:rPr>
              <a:t>What are sources of HTE?</a:t>
            </a:r>
          </a:p>
          <a:p>
            <a:pPr lvl="1" eaLnBrk="1" hangingPunct="1">
              <a:buFontTx/>
              <a:buNone/>
            </a:pPr>
            <a:endParaRPr lang="en-US" sz="3200">
              <a:solidFill>
                <a:schemeClr val="bg1"/>
              </a:solidFill>
            </a:endParaRPr>
          </a:p>
          <a:p>
            <a:pPr lvl="1" eaLnBrk="1" hangingPunct="1">
              <a:buFontTx/>
              <a:buNone/>
            </a:pPr>
            <a:r>
              <a:rPr lang="en-US" sz="3200">
                <a:solidFill>
                  <a:schemeClr val="bg1"/>
                </a:solidFill>
              </a:rPr>
              <a:t>How would pre-specification of analyses affect interpretation of results?</a:t>
            </a:r>
          </a:p>
          <a:p>
            <a:pPr lvl="1" eaLnBrk="1" hangingPunct="1">
              <a:buFontTx/>
              <a:buNone/>
            </a:pPr>
            <a:endParaRPr lang="en-US" sz="320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Design for HTE</a:t>
            </a:r>
          </a:p>
        </p:txBody>
      </p:sp>
      <p:sp>
        <p:nvSpPr>
          <p:cNvPr id="26627" name="Rectangle 3"/>
          <p:cNvSpPr>
            <a:spLocks noGrp="1" noChangeArrowheads="1"/>
          </p:cNvSpPr>
          <p:nvPr>
            <p:ph type="body" idx="1"/>
          </p:nvPr>
        </p:nvSpPr>
        <p:spPr>
          <a:xfrm>
            <a:off x="304800" y="1676400"/>
            <a:ext cx="8686800" cy="5029200"/>
          </a:xfrm>
        </p:spPr>
        <p:txBody>
          <a:bodyPr/>
          <a:lstStyle/>
          <a:p>
            <a:pPr lvl="1" eaLnBrk="1" hangingPunct="1">
              <a:buFontTx/>
              <a:buNone/>
            </a:pPr>
            <a:r>
              <a:rPr lang="en-US" sz="3200">
                <a:solidFill>
                  <a:schemeClr val="bg1"/>
                </a:solidFill>
              </a:rPr>
              <a:t>Protocol pre-specified 4 subgroup analyses:</a:t>
            </a:r>
          </a:p>
          <a:p>
            <a:pPr eaLnBrk="1" hangingPunct="1"/>
            <a:r>
              <a:rPr lang="en-US">
                <a:solidFill>
                  <a:srgbClr val="FFFF66"/>
                </a:solidFill>
              </a:rPr>
              <a:t>angina severity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Design for HTE</a:t>
            </a:r>
          </a:p>
        </p:txBody>
      </p:sp>
      <p:sp>
        <p:nvSpPr>
          <p:cNvPr id="28675" name="Rectangle 3"/>
          <p:cNvSpPr>
            <a:spLocks noGrp="1" noChangeArrowheads="1"/>
          </p:cNvSpPr>
          <p:nvPr>
            <p:ph type="body" idx="1"/>
          </p:nvPr>
        </p:nvSpPr>
        <p:spPr>
          <a:xfrm>
            <a:off x="304800" y="1676400"/>
            <a:ext cx="8686800" cy="5029200"/>
          </a:xfrm>
        </p:spPr>
        <p:txBody>
          <a:bodyPr/>
          <a:lstStyle/>
          <a:p>
            <a:pPr lvl="1" eaLnBrk="1" hangingPunct="1">
              <a:buFontTx/>
              <a:buNone/>
            </a:pPr>
            <a:r>
              <a:rPr lang="en-US" sz="3200">
                <a:solidFill>
                  <a:schemeClr val="bg1"/>
                </a:solidFill>
              </a:rPr>
              <a:t>Protocol pre-specified 4 subgroup analyses:</a:t>
            </a:r>
          </a:p>
          <a:p>
            <a:pPr eaLnBrk="1" hangingPunct="1"/>
            <a:r>
              <a:rPr lang="en-US">
                <a:solidFill>
                  <a:schemeClr val="bg1"/>
                </a:solidFill>
              </a:rPr>
              <a:t>angina severity</a:t>
            </a:r>
          </a:p>
          <a:p>
            <a:pPr eaLnBrk="1" hangingPunct="1"/>
            <a:r>
              <a:rPr lang="en-US">
                <a:solidFill>
                  <a:srgbClr val="FFFF66"/>
                </a:solidFill>
              </a:rPr>
              <a:t>left ventricular function</a:t>
            </a:r>
          </a:p>
          <a:p>
            <a:pPr eaLnBrk="1" hangingPunct="1"/>
            <a:r>
              <a:rPr lang="en-US">
                <a:solidFill>
                  <a:srgbClr val="FFFF66"/>
                </a:solidFill>
              </a:rPr>
              <a:t>number of diseased vessels</a:t>
            </a:r>
          </a:p>
          <a:p>
            <a:pPr eaLnBrk="1" hangingPunct="1"/>
            <a:r>
              <a:rPr lang="en-US">
                <a:solidFill>
                  <a:srgbClr val="FFFF66"/>
                </a:solidFill>
              </a:rPr>
              <a:t>complex lesions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Clinical Question: </a:t>
            </a:r>
            <a:br>
              <a:rPr lang="en-US" sz="4000">
                <a:solidFill>
                  <a:srgbClr val="FFFF66"/>
                </a:solidFill>
              </a:rPr>
            </a:br>
            <a:r>
              <a:rPr lang="en-US" sz="4000">
                <a:solidFill>
                  <a:srgbClr val="FFFF66"/>
                </a:solidFill>
              </a:rPr>
              <a:t>Sources of HTE in CABG vs PTCA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57200" y="0"/>
            <a:ext cx="8229600" cy="1143000"/>
          </a:xfrm>
        </p:spPr>
        <p:txBody>
          <a:bodyPr/>
          <a:lstStyle/>
          <a:p>
            <a:pPr eaLnBrk="1" hangingPunct="1"/>
            <a:r>
              <a:rPr lang="en-US" sz="4000">
                <a:solidFill>
                  <a:srgbClr val="FFFF66"/>
                </a:solidFill>
              </a:rPr>
              <a:t>BARI Clinical Question: </a:t>
            </a:r>
            <a:br>
              <a:rPr lang="en-US" sz="4000">
                <a:solidFill>
                  <a:srgbClr val="FFFF66"/>
                </a:solidFill>
              </a:rPr>
            </a:br>
            <a:r>
              <a:rPr lang="en-US" sz="4000">
                <a:solidFill>
                  <a:srgbClr val="FFFF66"/>
                </a:solidFill>
              </a:rPr>
              <a:t>Sources of HTE in PTCA v CABG </a:t>
            </a:r>
          </a:p>
        </p:txBody>
      </p:sp>
      <p:sp>
        <p:nvSpPr>
          <p:cNvPr id="32771" name="Rectangle 3"/>
          <p:cNvSpPr>
            <a:spLocks noGrp="1" noChangeArrowheads="1"/>
          </p:cNvSpPr>
          <p:nvPr>
            <p:ph type="body" idx="1"/>
          </p:nvPr>
        </p:nvSpPr>
        <p:spPr>
          <a:xfrm>
            <a:off x="304800" y="1676400"/>
            <a:ext cx="8686800" cy="5029200"/>
          </a:xfrm>
        </p:spPr>
        <p:txBody>
          <a:bodyPr/>
          <a:lstStyle/>
          <a:p>
            <a:pPr eaLnBrk="1" hangingPunct="1"/>
            <a:r>
              <a:rPr lang="en-US" u="sng">
                <a:solidFill>
                  <a:schemeClr val="bg1"/>
                </a:solidFill>
              </a:rPr>
              <a:t>Patients</a:t>
            </a:r>
            <a:r>
              <a:rPr lang="en-US">
                <a:solidFill>
                  <a:schemeClr val="bg1"/>
                </a:solidFill>
              </a:rPr>
              <a:t>	</a:t>
            </a:r>
          </a:p>
          <a:p>
            <a:pPr lvl="1" eaLnBrk="1" hangingPunct="1"/>
            <a:r>
              <a:rPr lang="en-US">
                <a:solidFill>
                  <a:srgbClr val="FFFF66"/>
                </a:solidFill>
              </a:rPr>
              <a:t>baseline risk</a:t>
            </a:r>
          </a:p>
          <a:p>
            <a:pPr lvl="1" eaLnBrk="1" hangingPunct="1"/>
            <a:r>
              <a:rPr lang="en-US">
                <a:solidFill>
                  <a:srgbClr val="FFFF66"/>
                </a:solidFill>
              </a:rPr>
              <a:t>competing risks</a:t>
            </a:r>
          </a:p>
          <a:p>
            <a:pPr lvl="1" eaLnBrk="1" hangingPunct="1"/>
            <a:r>
              <a:rPr lang="en-US">
                <a:solidFill>
                  <a:srgbClr val="FFFF66"/>
                </a:solidFill>
              </a:rPr>
              <a:t>risk of treatment harms</a:t>
            </a:r>
          </a:p>
          <a:p>
            <a:pPr lvl="1" eaLnBrk="1" hangingPunct="1"/>
            <a:r>
              <a:rPr lang="en-US">
                <a:solidFill>
                  <a:srgbClr val="FFFF66"/>
                </a:solidFill>
              </a:rPr>
              <a:t>treatment responsiveness</a:t>
            </a:r>
          </a:p>
        </p:txBody>
      </p:sp>
      <p:sp>
        <p:nvSpPr>
          <p:cNvPr id="32772" name="TextBox 3"/>
          <p:cNvSpPr txBox="1">
            <a:spLocks noChangeArrowheads="1"/>
          </p:cNvSpPr>
          <p:nvPr/>
        </p:nvSpPr>
        <p:spPr bwMode="auto">
          <a:xfrm>
            <a:off x="1676400" y="6477000"/>
            <a:ext cx="7467600" cy="369888"/>
          </a:xfrm>
          <a:prstGeom prst="rect">
            <a:avLst/>
          </a:prstGeom>
          <a:noFill/>
          <a:ln w="9525">
            <a:noFill/>
            <a:miter lim="800000"/>
            <a:headEnd/>
            <a:tailEnd/>
          </a:ln>
        </p:spPr>
        <p:txBody>
          <a:bodyPr>
            <a:prstTxWarp prst="textNoShape">
              <a:avLst/>
            </a:prstTxWarp>
            <a:spAutoFit/>
          </a:bodyPr>
          <a:lstStyle/>
          <a:p>
            <a:r>
              <a:rPr lang="en-US">
                <a:solidFill>
                  <a:schemeClr val="bg1"/>
                </a:solidFill>
              </a:rPr>
              <a:t>&gt;&gt;Ideas drawn from Kravitz, Duan &amp; Braslow, 2004, </a:t>
            </a:r>
            <a:r>
              <a:rPr lang="en-US" i="1">
                <a:solidFill>
                  <a:schemeClr val="bg1"/>
                </a:solidFill>
              </a:rPr>
              <a:t>Milbank Quarterly</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9859</TotalTime>
  <Words>1039</Words>
  <Application>Microsoft Office PowerPoint</Application>
  <PresentationFormat>On-screen Show (4:3)</PresentationFormat>
  <Paragraphs>166</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Default Design</vt:lpstr>
      <vt:lpstr>PowerPoint Presentation</vt:lpstr>
      <vt:lpstr>PowerPoint Presentation</vt:lpstr>
      <vt:lpstr>PowerPoint Presentation</vt:lpstr>
      <vt:lpstr>BARI Clinical Question</vt:lpstr>
      <vt:lpstr>Questions to Audience - Set 1</vt:lpstr>
      <vt:lpstr>BARI Design for HTE</vt:lpstr>
      <vt:lpstr>BARI Design for HTE</vt:lpstr>
      <vt:lpstr>BARI Clinical Question:  Sources of HTE in CABG vs PTCA </vt:lpstr>
      <vt:lpstr>BARI Clinical Question:  Sources of HTE in PTCA v CABG </vt:lpstr>
      <vt:lpstr>BARI Clinical Question:  Sources of HTE in PTCA v CABG </vt:lpstr>
      <vt:lpstr>PowerPoint Presentation</vt:lpstr>
      <vt:lpstr>BARI Results</vt:lpstr>
      <vt:lpstr>PowerPoint Presentation</vt:lpstr>
      <vt:lpstr>PowerPoint Presentation</vt:lpstr>
      <vt:lpstr>Questions to Audience - Set 2</vt:lpstr>
      <vt:lpstr>Proposed General Approach to Examining a Trial for HTE</vt:lpstr>
      <vt:lpstr>Proposed General Approach to Examining a Trial for HTE</vt:lpstr>
      <vt:lpstr>Proposed General Approach to Examining a Trial for HTE</vt:lpstr>
      <vt:lpstr>PowerPoint Presentation</vt:lpstr>
      <vt:lpstr>Extra Slides</vt:lpstr>
      <vt:lpstr>What is Heterogeneity of Treatment Effect?</vt:lpstr>
      <vt:lpstr>Treatment Effects for 2 Hypothetical Studies: Heterogeneity According to Scale </vt:lpstr>
      <vt:lpstr>Treatment Effects for 2 Hypothetical Studies: Heterogeneity According to Scale </vt:lpstr>
      <vt:lpstr>Treatment Effects for 2 Hypothetical Studies: Heterogeneity According to Scale </vt:lpstr>
    </vt:vector>
  </TitlesOfParts>
  <Company>JHU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dc:creator>
  <cp:lastModifiedBy>Emily Moser</cp:lastModifiedBy>
  <cp:revision>818</cp:revision>
  <dcterms:created xsi:type="dcterms:W3CDTF">2010-10-19T15:19:35Z</dcterms:created>
  <dcterms:modified xsi:type="dcterms:W3CDTF">2013-11-18T20:27:14Z</dcterms:modified>
</cp:coreProperties>
</file>