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Override PartName="/ppt/slides/slide4.xml" ContentType="application/vnd.openxmlformats-officedocument.presentationml.slide+xml"/>
  <Override PartName="/ppt/theme/themeOverride1.xml" ContentType="application/vnd.openxmlformats-officedocument.themeOverr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theme/themeOverride4.xml" ContentType="application/vnd.openxmlformats-officedocument.themeOverr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6.xml" ContentType="application/vnd.openxmlformats-officedocument.presentationml.slide+xml"/>
  <Override PartName="/ppt/theme/themeOverride3.xml" ContentType="application/vnd.openxmlformats-officedocument.themeOverride+xml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60" r:id="rId1"/>
    <p:sldMasterId id="2147483672" r:id="rId2"/>
  </p:sldMasterIdLst>
  <p:notesMasterIdLst>
    <p:notesMasterId r:id="rId24"/>
  </p:notesMasterIdLst>
  <p:handoutMasterIdLst>
    <p:handoutMasterId r:id="rId25"/>
  </p:handoutMasterIdLst>
  <p:sldIdLst>
    <p:sldId id="256" r:id="rId3"/>
    <p:sldId id="258" r:id="rId4"/>
    <p:sldId id="259" r:id="rId5"/>
    <p:sldId id="261" r:id="rId6"/>
    <p:sldId id="274" r:id="rId7"/>
    <p:sldId id="260" r:id="rId8"/>
    <p:sldId id="273" r:id="rId9"/>
    <p:sldId id="275" r:id="rId10"/>
    <p:sldId id="262" r:id="rId11"/>
    <p:sldId id="278" r:id="rId12"/>
    <p:sldId id="263" r:id="rId13"/>
    <p:sldId id="276" r:id="rId14"/>
    <p:sldId id="277" r:id="rId15"/>
    <p:sldId id="269" r:id="rId16"/>
    <p:sldId id="264" r:id="rId17"/>
    <p:sldId id="265" r:id="rId18"/>
    <p:sldId id="268" r:id="rId19"/>
    <p:sldId id="266" r:id="rId20"/>
    <p:sldId id="272" r:id="rId21"/>
    <p:sldId id="270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82" d="100"/>
          <a:sy n="82" d="100"/>
        </p:scale>
        <p:origin x="-195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06FADF-DB44-A546-BEB8-12A9A8BC530D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2597A9-C6AA-584F-9236-A94BC779EEB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C61939-110D-054A-B68A-106AADC0BFD2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65E791-22DD-3C46-BFA5-D72638A29BE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5EB479-FD8F-3844-A2AC-8211E7B4D6F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BD5C89-0087-694B-AFB8-79C6105BE9E7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B9A75E-65AB-9740-A74E-0BD2FD8E7768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0D1192-50A2-F342-88C9-F1608B21EF7D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441D76-A1A3-B040-9E2C-1DD6FEE0EF74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5C1821-7C27-3F4B-814A-2F88FBE81D40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27EAA9-AD1E-2045-A7FD-6064E69CDB30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95EBA7-DEC7-384A-A55B-0B951E4FCD4C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603B41-B6C5-0D48-976A-3DFC160E7C57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82A71-9339-5040-85F8-55D3E223C199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456273-CB77-6843-92BE-8D3F0C646BDC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562591-9A5D-614C-96AF-9B8E600A9A6A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27D24D-304C-C84B-8F7B-969A9AC7EDA1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B49E84-EFDB-9E40-9890-794E223A70BC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458C95-C934-5946-9632-01E4860AD37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E764A6-C983-884F-937F-C72E866BA103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79C19C-9EDD-7E4F-8CCD-4770CDA4621D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1AA5ABC-4D21-EC4D-A873-7BDDCED0E781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42B53F-9167-2F42-8911-B0444C936EC2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F6677D-4553-FA44-9C43-8390799D641F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1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baseline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3F3F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51A29F6A-2586-3142-A516-8664988F3A78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6677F-6974-8749-8E69-D2F122114E27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0FBCD-D54A-494F-B829-D5925C0CA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>
            <a:spLocks noChangeArrowheads="1"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5257800 w 5257800"/>
              <a:gd name="T1" fmla="*/ 2057400 h 4114800"/>
              <a:gd name="T2" fmla="*/ 2628900 w 5257800"/>
              <a:gd name="T3" fmla="*/ 4114800 h 4114800"/>
              <a:gd name="T4" fmla="*/ 0 w 5257800"/>
              <a:gd name="T5" fmla="*/ 2057400 h 4114800"/>
              <a:gd name="T6" fmla="*/ 2628900 w 5257800"/>
              <a:gd name="T7" fmla="*/ 0 h 41148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257800"/>
              <a:gd name="T13" fmla="*/ 0 h 4114800"/>
              <a:gd name="T14" fmla="*/ 5182785 w 5257800"/>
              <a:gd name="T15" fmla="*/ 4114800 h 4114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>
            <a:solidFill>
              <a:srgbClr val="C0C0C0"/>
            </a:solidFill>
            <a:miter lim="800000"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Right Triangle 5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blurRad="63500" dist="6350" dir="12899787" algn="tl" rotWithShape="0">
              <a:srgbClr val="000000">
                <a:alpha val="46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C421D6-C7AE-4F41-BFC0-EB14D490F093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6701DE5C-82C9-A44F-89BE-33DDB03733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2AD1B8-F9BE-BB41-B1D6-F2578F584860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FDA0F-151C-674F-9A3D-3A41B34ECA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C0D39C-6348-F54F-9CCC-A413B188F1F5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02CE9-385E-8344-B3F8-063310929F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60EFFD-B764-B547-9553-30BC21F8023D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DDFF6-17EE-D24B-810F-4E807A3E8F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E8216A-2243-1946-87DE-CC6248A5C1A2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4D1AD4-2CDB-1843-A875-B773A22D5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A0843-8166-A742-A901-B1C6BB9FF38A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0C6BF-45EF-0E4A-8582-810CC2B13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8F6E91-7232-624F-94D5-646F572819CB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60032-8B26-0A4C-B24B-7F6EDA87B8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F5DC4-B41B-264E-8817-A2F15B6022F6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A4186-52D8-2944-A24B-3EE4B04010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3B288-BFE7-E846-BC66-2D87BED06F7E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1E41C-D3DF-804F-8E2E-C96CEEF98D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B5CAD9-1323-9741-A184-D2BFD070424A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841A9-F357-B549-ACEE-DA9EFB203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4132BB-4943-8A42-B795-7301588C99EA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0F4A9-B748-E04F-9484-71A4AE0FA1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88F9B-7E98-F141-BDB7-7B850DC23E48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C4954-22AE-6342-95B7-9792940E0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B238A2-D44E-F645-B2F0-FDB9B4E56807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F1F8B-A3A2-F64D-A0AE-A8369CB2F6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868B2A-A541-8C4D-AE46-5747D6515378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BE80B-62B3-F843-9F18-861B35FEF2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F5F737-3F20-F748-AEE9-2B51836D0C57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1EF17-F5AA-A740-AFEB-B52835139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000" b="1" baseline="0">
                <a:ln>
                  <a:noFill/>
                </a:ln>
                <a:solidFill>
                  <a:srgbClr val="FFFF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baseline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3F3F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32F2094-197E-7B45-9045-50195392D16F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3F3F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BA541AFA-24ED-8F44-B145-27DE51127ED9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3F3F3"/>
                </a:solidFill>
              </a:defRPr>
            </a:lvl1pPr>
          </a:lstStyle>
          <a:p>
            <a:fld id="{5BDA9B34-7980-3347-8FE9-E39121D9FA38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3F3F3"/>
                </a:solidFill>
              </a:defRPr>
            </a:lvl1pPr>
          </a:lstStyle>
          <a:p>
            <a:fld id="{7700120D-39A1-3F43-97BF-822FD77E828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A3F54D-44D7-2A46-9835-D4E29B280F17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C38C2-F0D1-DC4F-B67E-1581AF36F0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667AC-F8B9-BD42-8C00-233E6211F6A5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28940-6C73-B647-B6A2-F88E3A9AC0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18BCD5-8504-104F-9739-99387C6B1432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DF92C-16CA-F847-AD14-A22126589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E4B6FC-BFB1-0449-875D-4C22457C6010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623B2-44E8-7E46-B152-3A545EBC0B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charset="0"/>
              </a:defRPr>
            </a:lvl1pPr>
          </a:lstStyle>
          <a:p>
            <a:fld id="{75E54344-E76E-D74E-883C-5D2376CB4580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charset="0"/>
              </a:defRPr>
            </a:lvl1pPr>
          </a:lstStyle>
          <a:p>
            <a:fld id="{D699A5B4-2103-4C42-B784-92C0E9E7F3F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097" r:id="rId2"/>
    <p:sldLayoutId id="2147484117" r:id="rId3"/>
    <p:sldLayoutId id="2147484118" r:id="rId4"/>
    <p:sldLayoutId id="2147484119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20" r:id="rId11"/>
    <p:sldLayoutId id="2147484103" r:id="rId12"/>
    <p:sldLayoutId id="2147484104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charset="2"/>
        <a:buChar char="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charset="2"/>
        <a:buChar char="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1B75FFF0-C0C6-BC44-8915-59A23BDB0996}" type="datetime1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BU SNAP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E092D7E6-9069-944A-99C6-919D90C8100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cap="all" dirty="0" err="1" smtClean="0">
                <a:solidFill>
                  <a:srgbClr val="FF0000"/>
                </a:solidFill>
                <a:effectLst/>
              </a:rPr>
              <a:t>CO</a:t>
            </a:r>
            <a:r>
              <a:rPr lang="en-US" cap="all" dirty="0" err="1" smtClean="0">
                <a:effectLst/>
              </a:rPr>
              <a:t>ordinating</a:t>
            </a:r>
            <a:r>
              <a:rPr lang="en-US" cap="all" dirty="0" smtClean="0">
                <a:effectLst/>
              </a:rPr>
              <a:t> </a:t>
            </a:r>
            <a:r>
              <a:rPr lang="en-US" cap="all" dirty="0" smtClean="0">
                <a:solidFill>
                  <a:srgbClr val="FF0000"/>
                </a:solidFill>
                <a:effectLst/>
              </a:rPr>
              <a:t>R</a:t>
            </a:r>
            <a:r>
              <a:rPr lang="en-US" cap="all" dirty="0" smtClean="0">
                <a:effectLst/>
              </a:rPr>
              <a:t>eferrals </a:t>
            </a:r>
            <a:r>
              <a:rPr lang="en-US" cap="all" dirty="0" smtClean="0">
                <a:solidFill>
                  <a:srgbClr val="FF0000"/>
                </a:solidFill>
                <a:effectLst/>
              </a:rPr>
              <a:t>E</a:t>
            </a:r>
            <a:r>
              <a:rPr lang="en-US" cap="all" dirty="0" smtClean="0">
                <a:effectLst/>
              </a:rPr>
              <a:t>ffectively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  <a:sym typeface="Wingdings"/>
              </a:rPr>
              <a:t>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CORE</a:t>
            </a:r>
            <a:endParaRPr lang="en-US" dirty="0">
              <a:solidFill>
                <a:srgbClr val="FF0000"/>
              </a:solidFill>
              <a:effectLst/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en-US">
              <a:latin typeface="Arial" charset="0"/>
            </a:endParaRPr>
          </a:p>
          <a:p>
            <a:pPr marR="0" eaLnBrk="1" hangingPunct="1"/>
            <a:r>
              <a:rPr lang="en-US">
                <a:latin typeface="Arial" charset="0"/>
              </a:rPr>
              <a:t>Carol VanDeusen Lukas, EdD</a:t>
            </a:r>
          </a:p>
          <a:p>
            <a:pPr marR="0" eaLnBrk="1" hangingPunct="1"/>
            <a:r>
              <a:rPr lang="en-US">
                <a:latin typeface="Arial" charset="0"/>
              </a:rPr>
              <a:t>Boston University Safety Net ACTION Partnership</a:t>
            </a:r>
          </a:p>
          <a:p>
            <a:pPr marR="0" eaLnBrk="1" hangingPunct="1"/>
            <a:endParaRPr lang="en-US">
              <a:latin typeface="Arial" charset="0"/>
            </a:endParaRPr>
          </a:p>
          <a:p>
            <a:pPr marR="0" eaLnBrk="1" hangingPunct="1"/>
            <a:r>
              <a:rPr lang="en-US" sz="1800">
                <a:latin typeface="Arial" charset="0"/>
              </a:rPr>
              <a:t>Funded by AHRQ ACTION under contract HHSA2902006000012  TO6</a:t>
            </a:r>
          </a:p>
          <a:p>
            <a:pPr marR="0" eaLnBrk="1" hangingPunct="1"/>
            <a:endParaRPr lang="en-US">
              <a:latin typeface="Arial" charset="0"/>
            </a:endParaRPr>
          </a:p>
          <a:p>
            <a:pPr marR="0" eaLnBrk="1" hangingPunct="1"/>
            <a:r>
              <a:rPr lang="en-US">
                <a:latin typeface="Arial" charset="0"/>
              </a:rPr>
              <a:t>September 27,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Developing the implementation process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Work to fit with existing structures &amp; systems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Clinical redesign team members – the clinicians in the participating sites – 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" charset="0"/>
              </a:rPr>
              <a:t>Help  design the implementation process</a:t>
            </a:r>
          </a:p>
          <a:p>
            <a:pPr lvl="1">
              <a:spcBef>
                <a:spcPts val="600"/>
              </a:spcBef>
            </a:pPr>
            <a:r>
              <a:rPr lang="en-US" dirty="0">
                <a:latin typeface="Arial" charset="0"/>
              </a:rPr>
              <a:t>Play key roles in carrying it out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Clinical redesign team lead has ongoing relationships with sites and with organizational leaders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0A695-B057-7E48-A8CF-0D9111C2B647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Implementation process with users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389438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Arial" charset="0"/>
              </a:rPr>
              <a:t>Introduce new system at regular provider meetings</a:t>
            </a:r>
          </a:p>
          <a:p>
            <a:pPr lvl="1" eaLnBrk="1" hangingPunct="1"/>
            <a:r>
              <a:rPr lang="en-US" dirty="0">
                <a:latin typeface="Arial" charset="0"/>
              </a:rPr>
              <a:t>Clinical redesign team members are local implementation leads</a:t>
            </a:r>
          </a:p>
          <a:p>
            <a:pPr lvl="1" eaLnBrk="1" hangingPunct="1"/>
            <a:r>
              <a:rPr lang="en-US" dirty="0">
                <a:latin typeface="Arial" charset="0"/>
              </a:rPr>
              <a:t>Written materials to support presentations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Review with administrative &amp; referral staff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Make adjustments based on feedback </a:t>
            </a:r>
          </a:p>
          <a:p>
            <a:pPr lvl="1" eaLnBrk="1" hangingPunct="1">
              <a:spcBef>
                <a:spcPts val="1200"/>
              </a:spcBef>
            </a:pPr>
            <a:r>
              <a:rPr lang="en-US" dirty="0">
                <a:latin typeface="Arial" charset="0"/>
              </a:rPr>
              <a:t>Initial meetings and follow-up conversations</a:t>
            </a:r>
          </a:p>
          <a:p>
            <a:pPr lvl="1" eaLnBrk="1" hangingPunct="1"/>
            <a:r>
              <a:rPr lang="en-US" dirty="0">
                <a:latin typeface="Arial" charset="0"/>
              </a:rPr>
              <a:t>Clinical redesign lead makes technical changes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Provide feedback after two-month trial implementation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CCB9B-299E-8545-8035-EDCC688CA829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Progress after trial implementation: 	primary care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C17941-A8ED-6B46-89B2-982A474FBD29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533400" y="1900238"/>
          <a:ext cx="8153400" cy="4740281"/>
        </p:xfrm>
        <a:graphic>
          <a:graphicData uri="http://schemas.openxmlformats.org/drawingml/2006/table">
            <a:tbl>
              <a:tblPr/>
              <a:tblGrid>
                <a:gridCol w="3276600"/>
                <a:gridCol w="533400"/>
                <a:gridCol w="1143000"/>
                <a:gridCol w="685800"/>
                <a:gridCol w="1066800"/>
                <a:gridCol w="533400"/>
                <a:gridCol w="91440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CSHC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SBCHS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BMC ACC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used CORE form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23.7%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#  referrals audited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use of CORE standards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patient contact #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45.3%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87.5%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62.1%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PCP name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33.6%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95.8%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100.0%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pager #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16.8%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29.2%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appointment needed by date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34.4%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36.1%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51.7%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diagnosis/reason for referral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97.4%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97.2%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100.0%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question asked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9.2%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48.6%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55.2%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labs included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NA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patient handout printed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5.8%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4.2%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Progress after trial implementation: 	specialty care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0422D-88F6-9244-AECD-1485B78ED7D0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962150"/>
          <a:ext cx="8229600" cy="4757744"/>
        </p:xfrm>
        <a:graphic>
          <a:graphicData uri="http://schemas.openxmlformats.org/drawingml/2006/table">
            <a:tbl>
              <a:tblPr/>
              <a:tblGrid>
                <a:gridCol w="4572000"/>
                <a:gridCol w="609600"/>
                <a:gridCol w="1219200"/>
                <a:gridCol w="609600"/>
                <a:gridCol w="1219200"/>
              </a:tblGrid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OB/GYN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GI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#  reports audited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CORE table completed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13%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% use of CORE standards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referral receipt acknowledged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referring provider acknowledged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diagnosis provided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question answered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care plan stated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patient follow-up plan indicated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PCP follow-up plan indicated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specialist follow-up plan indicated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note signed by specialist within 2 weeks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note available in logician at health center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0%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Implementation challenges:  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>                       ….a work in progress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4389438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Influence of electronic medical records </a:t>
            </a:r>
          </a:p>
          <a:p>
            <a:pPr lvl="1"/>
            <a:r>
              <a:rPr lang="en-US" dirty="0">
                <a:latin typeface="Arial" charset="0"/>
              </a:rPr>
              <a:t>Overlapping development  &amp; implementation of </a:t>
            </a:r>
            <a:r>
              <a:rPr lang="en-US" dirty="0" err="1">
                <a:latin typeface="Arial" charset="0"/>
              </a:rPr>
              <a:t>e</a:t>
            </a:r>
            <a:r>
              <a:rPr lang="en-US" dirty="0">
                <a:latin typeface="Arial" charset="0"/>
              </a:rPr>
              <a:t>-Referrals</a:t>
            </a:r>
          </a:p>
          <a:p>
            <a:pPr lvl="1"/>
            <a:r>
              <a:rPr lang="en-US" dirty="0">
                <a:latin typeface="Arial" charset="0"/>
              </a:rPr>
              <a:t>Working in larger hospital system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Difficult organizational environment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Provider resistance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6C28D-BF03-724D-B56B-80E05A0D5F3F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62865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Overlapping development &amp; implementation with </a:t>
            </a:r>
            <a:r>
              <a:rPr lang="en-US" sz="3600" dirty="0" err="1">
                <a:latin typeface="Arial" charset="0"/>
              </a:rPr>
              <a:t>e</a:t>
            </a:r>
            <a:r>
              <a:rPr lang="en-US" sz="3600" dirty="0">
                <a:latin typeface="Arial" charset="0"/>
              </a:rPr>
              <a:t>-Referrals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3400" y="2468563"/>
            <a:ext cx="8229600" cy="4389437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Some success in building CORE changes into </a:t>
            </a:r>
            <a:r>
              <a:rPr lang="en-US" sz="2800" dirty="0" err="1">
                <a:latin typeface="Arial" charset="0"/>
              </a:rPr>
              <a:t>e</a:t>
            </a:r>
            <a:r>
              <a:rPr lang="en-US" sz="2800" dirty="0">
                <a:latin typeface="Arial" charset="0"/>
              </a:rPr>
              <a:t>-Referrals system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But, CORE implementation challenged by:</a:t>
            </a:r>
          </a:p>
          <a:p>
            <a:pPr lvl="1"/>
            <a:r>
              <a:rPr lang="en-US" dirty="0">
                <a:latin typeface="Arial" charset="0"/>
              </a:rPr>
              <a:t>Confusion at front-line between CORE &amp; </a:t>
            </a:r>
            <a:r>
              <a:rPr lang="en-US" dirty="0" err="1">
                <a:latin typeface="Arial" charset="0"/>
              </a:rPr>
              <a:t>e</a:t>
            </a:r>
            <a:r>
              <a:rPr lang="en-US" dirty="0">
                <a:latin typeface="Arial" charset="0"/>
              </a:rPr>
              <a:t>-Referrals</a:t>
            </a:r>
          </a:p>
          <a:p>
            <a:pPr lvl="1"/>
            <a:r>
              <a:rPr lang="en-US" dirty="0">
                <a:latin typeface="Arial" charset="0"/>
              </a:rPr>
              <a:t>E-Referrals roll out problems delay CORE</a:t>
            </a:r>
          </a:p>
          <a:p>
            <a:pPr lvl="1"/>
            <a:r>
              <a:rPr lang="en-US" dirty="0">
                <a:latin typeface="Arial" charset="0"/>
              </a:rPr>
              <a:t>Some desired CORE changes could not be accommodated</a:t>
            </a:r>
          </a:p>
          <a:p>
            <a:pPr lvl="1"/>
            <a:r>
              <a:rPr lang="en-US" dirty="0">
                <a:latin typeface="Arial" charset="0"/>
              </a:rPr>
              <a:t>Monitoring reports generated by </a:t>
            </a:r>
            <a:r>
              <a:rPr lang="en-US" dirty="0" err="1">
                <a:latin typeface="Arial" charset="0"/>
              </a:rPr>
              <a:t>e</a:t>
            </a:r>
            <a:r>
              <a:rPr lang="en-US" dirty="0">
                <a:latin typeface="Arial" charset="0"/>
              </a:rPr>
              <a:t>-Referrals limited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B0359-C2B6-CB46-95EE-EF760F7B3652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Working in a larger hospital system</a:t>
            </a:r>
            <a:r>
              <a:rPr lang="en-US" sz="2800" dirty="0">
                <a:latin typeface="Arial" charset="0"/>
              </a:rPr>
              <a:t/>
            </a:r>
            <a:br>
              <a:rPr lang="en-US" sz="2800" dirty="0">
                <a:latin typeface="Arial" charset="0"/>
              </a:rPr>
            </a:br>
            <a:endParaRPr lang="en-US" sz="2800" dirty="0">
              <a:latin typeface="Arial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2468563"/>
            <a:ext cx="8229600" cy="43894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ACC clinic records part of larger hospital system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Limits to possible EMR changes in ACC because all providers across hospital use same system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CORE cannot simply replace forms </a:t>
            </a:r>
          </a:p>
          <a:p>
            <a:pPr lvl="1"/>
            <a:r>
              <a:rPr lang="en-US" dirty="0">
                <a:latin typeface="Arial" charset="0"/>
              </a:rPr>
              <a:t>CORE not default, have to select from menu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CORE referral form difficult because of limited text box capacity</a:t>
            </a:r>
          </a:p>
          <a:p>
            <a:endParaRPr lang="en-US" sz="2800" dirty="0">
              <a:latin typeface="Arial" charset="0"/>
            </a:endParaRPr>
          </a:p>
          <a:p>
            <a:endParaRPr lang="en-US" sz="28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30D9C-9AAA-3C48-AE86-6C28DF33D23C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Difficult organizational environment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New BMC CEO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Massachusetts health reform changes state financing at great loss to BMC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Several reductions in force in course of project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Restructuring in BMC ACC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High stress levels from hiring freeze, diminished service capacity, leadership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46B76-C583-3E4A-9A6F-4640221172F1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62865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Provider resistance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In addition to previous challenges …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Providers hard to get together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Hard to convince of mutual benefits of new system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Chose path of least resistance</a:t>
            </a:r>
          </a:p>
          <a:p>
            <a:pPr lvl="1"/>
            <a:r>
              <a:rPr lang="en-US" dirty="0">
                <a:latin typeface="Arial" charset="0"/>
              </a:rPr>
              <a:t>On PCP side, patient letter not automatic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C8CE85-1C8F-FA4E-957B-36CCB380E65C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Role of project team in implementation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89438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Central project team:</a:t>
            </a:r>
          </a:p>
          <a:p>
            <a:pPr lvl="1"/>
            <a:r>
              <a:rPr lang="en-US" dirty="0">
                <a:latin typeface="Arial" charset="0"/>
              </a:rPr>
              <a:t>Facilitated process , audited data, provided tools</a:t>
            </a:r>
          </a:p>
          <a:p>
            <a:pPr lvl="1"/>
            <a:r>
              <a:rPr lang="en-US" dirty="0">
                <a:latin typeface="Arial" charset="0"/>
              </a:rPr>
              <a:t>Met regularly with clinical redesign leads to troubleshoot</a:t>
            </a:r>
          </a:p>
          <a:p>
            <a:pPr lvl="1"/>
            <a:r>
              <a:rPr lang="en-US" dirty="0">
                <a:latin typeface="Arial" charset="0"/>
              </a:rPr>
              <a:t>After two months, full team met to address ambiguities, clarify some elements, remove others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Clinical redesign leader provided TA, modified systems directly working closely with sites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Clinical redesign leads provided feedback to their colleagues supported by audit data, crib sheet of why each element important &amp; talking points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A9641-F7C5-244D-804E-901724167E5F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0485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FF0000"/>
                </a:solidFill>
                <a:latin typeface="Arial" charset="0"/>
              </a:rPr>
              <a:t>CORE </a:t>
            </a:r>
            <a:r>
              <a:rPr lang="en-US">
                <a:latin typeface="Arial" charset="0"/>
              </a:rPr>
              <a:t>team</a:t>
            </a:r>
            <a:endParaRPr lang="en-US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389438"/>
          </a:xfrm>
        </p:spPr>
        <p:txBody>
          <a:bodyPr/>
          <a:lstStyle/>
          <a:p>
            <a:pPr eaLnBrk="1" hangingPunct="1"/>
            <a:r>
              <a:rPr lang="en-US" sz="2000" i="1" dirty="0">
                <a:latin typeface="Arial" charset="0"/>
              </a:rPr>
              <a:t>BUSPH/BMC central team:</a:t>
            </a:r>
            <a:endParaRPr lang="en-US" sz="2000" dirty="0">
              <a:latin typeface="Arial" charset="0"/>
            </a:endParaRPr>
          </a:p>
          <a:p>
            <a:pPr lvl="1" eaLnBrk="1" hangingPunct="1"/>
            <a:r>
              <a:rPr lang="en-US" sz="2000" dirty="0">
                <a:latin typeface="Arial" charset="0"/>
              </a:rPr>
              <a:t>Carol </a:t>
            </a:r>
            <a:r>
              <a:rPr lang="en-US" sz="2000" dirty="0" err="1">
                <a:latin typeface="Arial" charset="0"/>
              </a:rPr>
              <a:t>VanDeusen</a:t>
            </a:r>
            <a:r>
              <a:rPr lang="en-US" sz="2000" dirty="0">
                <a:latin typeface="Arial" charset="0"/>
              </a:rPr>
              <a:t> Lukas, </a:t>
            </a:r>
            <a:r>
              <a:rPr lang="en-US" sz="2000" dirty="0" err="1">
                <a:latin typeface="Arial" charset="0"/>
              </a:rPr>
              <a:t>EdD</a:t>
            </a:r>
            <a:r>
              <a:rPr lang="en-US" sz="2000" dirty="0">
                <a:latin typeface="Arial" charset="0"/>
              </a:rPr>
              <a:t>, BUSPH, PI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Mari-Lynn </a:t>
            </a:r>
            <a:r>
              <a:rPr lang="en-US" sz="2000" dirty="0" err="1">
                <a:latin typeface="Arial" charset="0"/>
              </a:rPr>
              <a:t>Drainoni</a:t>
            </a:r>
            <a:r>
              <a:rPr lang="en-US" sz="2000" dirty="0">
                <a:latin typeface="Arial" charset="0"/>
              </a:rPr>
              <a:t>, PhD, BUSPH, co-PI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Charles Williams, MD, BMC Family Medicine, clinical redesign lead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Andrea </a:t>
            </a:r>
            <a:r>
              <a:rPr lang="en-US" sz="2000" dirty="0" err="1">
                <a:latin typeface="Arial" charset="0"/>
              </a:rPr>
              <a:t>Niederhauser</a:t>
            </a:r>
            <a:r>
              <a:rPr lang="en-US" sz="2000" dirty="0">
                <a:latin typeface="Arial" charset="0"/>
              </a:rPr>
              <a:t>, MPH, BUSPH, project manager</a:t>
            </a:r>
          </a:p>
          <a:p>
            <a:pPr eaLnBrk="1" hangingPunct="1"/>
            <a:r>
              <a:rPr lang="en-US" sz="2000" i="1" dirty="0">
                <a:latin typeface="Arial" charset="0"/>
              </a:rPr>
              <a:t>Clinical redesign  team members:</a:t>
            </a:r>
            <a:endParaRPr lang="en-US" sz="2000" dirty="0">
              <a:latin typeface="Arial" charset="0"/>
            </a:endParaRPr>
          </a:p>
          <a:p>
            <a:pPr lvl="1" eaLnBrk="1" hangingPunct="1"/>
            <a:r>
              <a:rPr lang="en-US" sz="2000" dirty="0">
                <a:latin typeface="Arial" charset="0"/>
              </a:rPr>
              <a:t>Christine Odell, MD, BMC Ambulatory Care Center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Joseph </a:t>
            </a:r>
            <a:r>
              <a:rPr lang="en-US" sz="2000" dirty="0" err="1">
                <a:latin typeface="Arial" charset="0"/>
              </a:rPr>
              <a:t>Peppe</a:t>
            </a:r>
            <a:r>
              <a:rPr lang="en-US" sz="2000" dirty="0">
                <a:latin typeface="Arial" charset="0"/>
              </a:rPr>
              <a:t>, MD, South Boston Community Health Center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Stephen </a:t>
            </a:r>
            <a:r>
              <a:rPr lang="en-US" sz="2000" dirty="0" err="1">
                <a:latin typeface="Arial" charset="0"/>
              </a:rPr>
              <a:t>Tringale</a:t>
            </a:r>
            <a:r>
              <a:rPr lang="en-US" sz="2000" dirty="0">
                <a:latin typeface="Arial" charset="0"/>
              </a:rPr>
              <a:t>, MD, Codman Square Health Center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Ronald Iverson, MD, BMC Department of Obstetrics and Gynecology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Francis </a:t>
            </a:r>
            <a:r>
              <a:rPr lang="en-US" sz="2000" dirty="0" err="1">
                <a:latin typeface="Arial" charset="0"/>
              </a:rPr>
              <a:t>Farraye</a:t>
            </a:r>
            <a:r>
              <a:rPr lang="en-US" sz="2000" dirty="0">
                <a:latin typeface="Arial" charset="0"/>
              </a:rPr>
              <a:t>, MD, BMC Department of Gastroenterology</a:t>
            </a:r>
          </a:p>
          <a:p>
            <a:pPr eaLnBrk="1" hangingPunct="1"/>
            <a:r>
              <a:rPr lang="en-US" sz="2000" i="1" dirty="0">
                <a:latin typeface="Arial" charset="0"/>
              </a:rPr>
              <a:t>AHRQ task order officers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Claire </a:t>
            </a:r>
            <a:r>
              <a:rPr lang="en-US" sz="2000" dirty="0" err="1">
                <a:latin typeface="Arial" charset="0"/>
              </a:rPr>
              <a:t>Weschler</a:t>
            </a:r>
            <a:r>
              <a:rPr lang="en-US" sz="2000" dirty="0">
                <a:latin typeface="Arial" charset="0"/>
              </a:rPr>
              <a:t>, </a:t>
            </a:r>
            <a:r>
              <a:rPr lang="en-US" sz="2000" dirty="0" err="1">
                <a:latin typeface="Arial" charset="0"/>
              </a:rPr>
              <a:t>MSEd</a:t>
            </a:r>
            <a:r>
              <a:rPr lang="en-US" sz="2000" dirty="0">
                <a:latin typeface="Arial" charset="0"/>
              </a:rPr>
              <a:t>, CHES</a:t>
            </a:r>
          </a:p>
          <a:p>
            <a:pPr lvl="1" eaLnBrk="1" hangingPunct="1"/>
            <a:r>
              <a:rPr lang="en-US" sz="2000" dirty="0">
                <a:latin typeface="Arial" charset="0"/>
              </a:rPr>
              <a:t>Mary Barton, MD, MPP</a:t>
            </a:r>
          </a:p>
          <a:p>
            <a:pPr lvl="1" eaLnBrk="1" hangingPunct="1">
              <a:buFont typeface="Wingdings 2" charset="2"/>
              <a:buNone/>
            </a:pPr>
            <a:endParaRPr lang="en-US" dirty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3801C-6445-7342-9EBD-C5A20FB2705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Continuing steps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43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Feedback to providers and referral staff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Feedback from providers and referral staff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Brief clinical and administrative leaders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Develop system for ongoing monitoring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68D2E-7F44-F345-A8D9-1E7DB4F4BB53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20015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On reflection…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2468563"/>
            <a:ext cx="8229600" cy="43894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Clinical redesign team membership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Life goes on in the organizations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Iteration, adaptation and continued discovery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28980-7B65-D24D-A7B1-BED1D90CA990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</a:rPr>
              <a:t>Project aim: 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To improve referral processes between Primary &amp; Specialty care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60838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Arial" charset="0"/>
              </a:rPr>
              <a:t>AHRQ-sponsored ACTION task order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Using SUTTP principles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Five clinical sites</a:t>
            </a:r>
          </a:p>
          <a:p>
            <a:pPr lvl="1" eaLnBrk="1" hangingPunct="1"/>
            <a:r>
              <a:rPr lang="en-US" dirty="0">
                <a:latin typeface="Arial" charset="0"/>
              </a:rPr>
              <a:t>Two specialty clinics: </a:t>
            </a:r>
          </a:p>
          <a:p>
            <a:pPr lvl="2" eaLnBrk="1" hangingPunct="1"/>
            <a:r>
              <a:rPr lang="en-US" dirty="0">
                <a:latin typeface="Arial" charset="0"/>
              </a:rPr>
              <a:t>Obstetrics and Gynecology (OB/GYN) </a:t>
            </a:r>
          </a:p>
          <a:p>
            <a:pPr lvl="2" eaLnBrk="1" hangingPunct="1"/>
            <a:r>
              <a:rPr lang="en-US" dirty="0">
                <a:latin typeface="Arial" charset="0"/>
              </a:rPr>
              <a:t>Gastroenterology (GI)</a:t>
            </a:r>
          </a:p>
          <a:p>
            <a:pPr lvl="1" eaLnBrk="1" hangingPunct="1"/>
            <a:r>
              <a:rPr lang="en-US" dirty="0">
                <a:latin typeface="Arial" charset="0"/>
              </a:rPr>
              <a:t>Three family medicine primary care sites: </a:t>
            </a:r>
          </a:p>
          <a:p>
            <a:pPr lvl="2" eaLnBrk="1" hangingPunct="1"/>
            <a:r>
              <a:rPr lang="en-US" dirty="0">
                <a:latin typeface="Arial" charset="0"/>
              </a:rPr>
              <a:t>Codman Square Health Center </a:t>
            </a:r>
          </a:p>
          <a:p>
            <a:pPr lvl="2" eaLnBrk="1" hangingPunct="1"/>
            <a:r>
              <a:rPr lang="en-US" dirty="0">
                <a:latin typeface="Arial" charset="0"/>
              </a:rPr>
              <a:t>South Boston Community Health Center</a:t>
            </a:r>
          </a:p>
          <a:p>
            <a:pPr lvl="2" eaLnBrk="1" hangingPunct="1"/>
            <a:r>
              <a:rPr lang="en-US" dirty="0">
                <a:latin typeface="Arial" charset="0"/>
              </a:rPr>
              <a:t>BMC Family Medicine Ambulatory Care Clinic (ACC)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4898-CA67-AF47-899D-E4538CA97346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Clinical redesign process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Arial" charset="0"/>
              </a:rPr>
              <a:t>Regular meetings with clinical redesign team to conduct the work of redesign  </a:t>
            </a:r>
          </a:p>
          <a:p>
            <a:pPr lvl="1" eaLnBrk="1" hangingPunct="1"/>
            <a:r>
              <a:rPr lang="en-US" dirty="0">
                <a:latin typeface="Arial" charset="0"/>
              </a:rPr>
              <a:t>MDs + with periodic participation of senior referral staff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Meetings early in process with providers &amp; with referral staff in each site for input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Periodic meetings to brief health center clinical leaders + </a:t>
            </a:r>
            <a:r>
              <a:rPr lang="en-US" sz="2800" dirty="0" err="1">
                <a:latin typeface="Arial" charset="0"/>
              </a:rPr>
              <a:t>HealthNet</a:t>
            </a:r>
            <a:r>
              <a:rPr lang="en-US" sz="2800" dirty="0">
                <a:latin typeface="Arial" charset="0"/>
              </a:rPr>
              <a:t> + BMC clinical leaders/administrators 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BDA7C-85F1-334C-A5E0-52485B09AD03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Why redesign?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38943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>
                <a:latin typeface="Arial" charset="0"/>
              </a:rPr>
              <a:t>Current referral system fragmented; varies among &amp; between primary care sites &amp; specialties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charset="0"/>
              </a:rPr>
              <a:t>Patients</a:t>
            </a:r>
            <a:r>
              <a:rPr lang="en-US" dirty="0">
                <a:latin typeface="Arial" charset="0"/>
              </a:rPr>
              <a:t> often unclear about reason for referral, how to make appointment, what to do after seeing specialist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charset="0"/>
              </a:rPr>
              <a:t>Specialists</a:t>
            </a:r>
            <a:r>
              <a:rPr lang="en-US" dirty="0">
                <a:latin typeface="Arial" charset="0"/>
              </a:rPr>
              <a:t> do not consistently receive clear reason for the referral or adequate information on tests already done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charset="0"/>
              </a:rPr>
              <a:t>Primary care </a:t>
            </a:r>
            <a:r>
              <a:rPr lang="en-US" dirty="0">
                <a:latin typeface="Arial" charset="0"/>
              </a:rPr>
              <a:t>physicians do not receive information about outcome of referral visit</a:t>
            </a:r>
          </a:p>
          <a:p>
            <a:pPr>
              <a:spcBef>
                <a:spcPts val="1200"/>
              </a:spcBef>
            </a:pPr>
            <a:r>
              <a:rPr lang="en-US" i="1" dirty="0">
                <a:latin typeface="Arial" charset="0"/>
              </a:rPr>
              <a:t>Referral staff</a:t>
            </a:r>
            <a:r>
              <a:rPr lang="en-US" dirty="0">
                <a:latin typeface="Arial" charset="0"/>
              </a:rPr>
              <a:t> cope with multiple discordant processes &amp; lost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CDE14-8F2D-3549-97C2-81C86654518E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Intended benefits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9438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For</a:t>
            </a:r>
            <a:r>
              <a:rPr lang="en-US" sz="2800" i="1" dirty="0">
                <a:latin typeface="Arial" charset="0"/>
              </a:rPr>
              <a:t> patients – </a:t>
            </a:r>
            <a:r>
              <a:rPr lang="en-US" sz="2800" dirty="0">
                <a:latin typeface="Arial" charset="0"/>
              </a:rPr>
              <a:t>clearer instructions &amp; improved timeliness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For </a:t>
            </a:r>
            <a:r>
              <a:rPr lang="en-US" sz="2800" i="1" dirty="0">
                <a:latin typeface="Arial" charset="0"/>
              </a:rPr>
              <a:t>primary care providers</a:t>
            </a:r>
            <a:r>
              <a:rPr lang="en-US" sz="2800" dirty="0">
                <a:latin typeface="Arial" charset="0"/>
              </a:rPr>
              <a:t> &amp; </a:t>
            </a:r>
            <a:r>
              <a:rPr lang="en-US" sz="2800" i="1" dirty="0">
                <a:latin typeface="Arial" charset="0"/>
              </a:rPr>
              <a:t>specialists</a:t>
            </a:r>
            <a:r>
              <a:rPr lang="en-US" sz="2800" dirty="0">
                <a:latin typeface="Arial" charset="0"/>
              </a:rPr>
              <a:t> – consistent, complete information from the other &amp; clear outline of follow-up care plans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For </a:t>
            </a:r>
            <a:r>
              <a:rPr lang="en-US" sz="2800" i="1" dirty="0">
                <a:latin typeface="Arial" charset="0"/>
              </a:rPr>
              <a:t>referral staff</a:t>
            </a:r>
            <a:r>
              <a:rPr lang="en-US" sz="2800" dirty="0">
                <a:latin typeface="Arial" charset="0"/>
              </a:rPr>
              <a:t> – a standard method of processing referrals &amp;  clear outline of handling no-show appointments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For </a:t>
            </a:r>
            <a:r>
              <a:rPr lang="en-US" sz="2800" i="1" dirty="0">
                <a:latin typeface="Arial" charset="0"/>
              </a:rPr>
              <a:t>all parties</a:t>
            </a:r>
            <a:r>
              <a:rPr lang="en-US" sz="2800" dirty="0">
                <a:latin typeface="Arial" charset="0"/>
              </a:rPr>
              <a:t> – feedback on how the system is working for ongoing process improvement  </a:t>
            </a:r>
          </a:p>
          <a:p>
            <a:pPr eaLnBrk="1" hangingPunct="1">
              <a:spcBef>
                <a:spcPts val="1200"/>
              </a:spcBef>
            </a:pPr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84071B-6E2D-CF44-BA2D-DBD7B44AC7E4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Redesigned system: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	primary care standard elements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229600" cy="408463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Patient contact number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PCP name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PCP pager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Appointment needed by date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Diagnosis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Reason for referral/ question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Labs included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Patient handout printed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F51ABF-E0D1-0C4C-921B-EE7A1D4AE09C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Arial" charset="0"/>
              </a:rPr>
              <a:t>Redesigned system: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	specialist standard elements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2468563"/>
            <a:ext cx="8229600" cy="38560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Referral receipt &amp; provider acknowledged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Diagnosis provided, question answered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Follow-up plans indicated for:</a:t>
            </a:r>
          </a:p>
          <a:p>
            <a:pPr lvl="1"/>
            <a:r>
              <a:rPr lang="en-US" dirty="0">
                <a:latin typeface="Arial" charset="0"/>
              </a:rPr>
              <a:t>Patient</a:t>
            </a:r>
          </a:p>
          <a:p>
            <a:pPr lvl="1"/>
            <a:r>
              <a:rPr lang="en-US" dirty="0">
                <a:latin typeface="Arial" charset="0"/>
              </a:rPr>
              <a:t>Specialist</a:t>
            </a:r>
          </a:p>
          <a:p>
            <a:pPr lvl="1"/>
            <a:r>
              <a:rPr lang="en-US" dirty="0">
                <a:latin typeface="Arial" charset="0"/>
              </a:rPr>
              <a:t>PCP  </a:t>
            </a:r>
          </a:p>
          <a:p>
            <a:pPr>
              <a:spcBef>
                <a:spcPts val="1200"/>
              </a:spcBef>
            </a:pPr>
            <a:r>
              <a:rPr lang="en-US" sz="2800" dirty="0">
                <a:latin typeface="Arial" charset="0"/>
              </a:rPr>
              <a:t>Note signed by specialist within 2 weeks &amp; available in electronic records in PCP office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0A3B0-0BC2-8A44-9461-CAD93F0916EA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Redesigned system: </a:t>
            </a:r>
            <a:br>
              <a:rPr lang="en-US" dirty="0" smtClean="0"/>
            </a:br>
            <a:r>
              <a:rPr lang="en-US" dirty="0" smtClean="0"/>
              <a:t>	building it into practice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229600" cy="4389438"/>
          </a:xfrm>
        </p:spPr>
        <p:txBody>
          <a:bodyPr/>
          <a:lstStyle/>
          <a:p>
            <a:pPr eaLnBrk="1" hangingPunct="1"/>
            <a:r>
              <a:rPr lang="en-US" sz="2800" dirty="0">
                <a:latin typeface="Arial" charset="0"/>
              </a:rPr>
              <a:t>CORE standard elements embedded in:</a:t>
            </a:r>
          </a:p>
          <a:p>
            <a:pPr lvl="1" eaLnBrk="1" hangingPunct="1"/>
            <a:r>
              <a:rPr lang="en-US" dirty="0">
                <a:latin typeface="Arial" charset="0"/>
              </a:rPr>
              <a:t>Referral form from PCP to specialist</a:t>
            </a:r>
          </a:p>
          <a:p>
            <a:pPr lvl="1" eaLnBrk="1" hangingPunct="1"/>
            <a:r>
              <a:rPr lang="en-US" dirty="0">
                <a:latin typeface="Arial" charset="0"/>
              </a:rPr>
              <a:t>Letter from PCP to patient </a:t>
            </a:r>
          </a:p>
          <a:p>
            <a:pPr lvl="1" eaLnBrk="1" hangingPunct="1"/>
            <a:r>
              <a:rPr lang="en-US" dirty="0">
                <a:latin typeface="Arial" charset="0"/>
              </a:rPr>
              <a:t>Consult report from specialist to PCP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Service agreement among participating practices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CORE user tools</a:t>
            </a:r>
          </a:p>
          <a:p>
            <a:pPr lvl="1" eaLnBrk="1" hangingPunct="1"/>
            <a:r>
              <a:rPr lang="en-US" dirty="0">
                <a:latin typeface="Arial" charset="0"/>
              </a:rPr>
              <a:t>CORE summary sheet</a:t>
            </a:r>
          </a:p>
          <a:p>
            <a:pPr lvl="1" eaLnBrk="1" hangingPunct="1"/>
            <a:r>
              <a:rPr lang="en-US" dirty="0">
                <a:latin typeface="Arial" charset="0"/>
              </a:rPr>
              <a:t>Referral guidelines </a:t>
            </a:r>
          </a:p>
          <a:p>
            <a:pPr lvl="1" eaLnBrk="1" hangingPunct="1"/>
            <a:r>
              <a:rPr lang="en-US" dirty="0">
                <a:latin typeface="Arial" charset="0"/>
              </a:rPr>
              <a:t>Desk guide</a:t>
            </a:r>
          </a:p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FAACC-F1DC-0B4B-AE18-91BB990265FB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ysClr val="windowText" lastClr="000000"/>
      </a:dk1>
      <a:lt1>
        <a:sysClr val="window" lastClr="FFFFFF"/>
      </a:lt1>
      <a:dk2>
        <a:srgbClr val="04617B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7CCA62"/>
      </a:accent5>
      <a:accent6>
        <a:srgbClr val="A5C249"/>
      </a:accent6>
      <a:hlink>
        <a:srgbClr val="E2D700"/>
      </a:hlink>
      <a:folHlink>
        <a:srgbClr val="FFFF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04617B"/>
    </a:dk2>
    <a:lt2>
      <a:srgbClr val="FFFFFF"/>
    </a:lt2>
    <a:accent1>
      <a:srgbClr val="FFFFFF"/>
    </a:accent1>
    <a:accent2>
      <a:srgbClr val="FFFFFF"/>
    </a:accent2>
    <a:accent3>
      <a:srgbClr val="FFFFFF"/>
    </a:accent3>
    <a:accent4>
      <a:srgbClr val="FFFFFF"/>
    </a:accent4>
    <a:accent5>
      <a:srgbClr val="7CCA62"/>
    </a:accent5>
    <a:accent6>
      <a:srgbClr val="A5C249"/>
    </a:accent6>
    <a:hlink>
      <a:srgbClr val="E2D700"/>
    </a:hlink>
    <a:folHlink>
      <a:srgbClr val="FFFFFF"/>
    </a:folHlink>
  </a:clrScheme>
</a:themeOverride>
</file>

<file path=ppt/theme/themeOverride2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04617B"/>
    </a:dk2>
    <a:lt2>
      <a:srgbClr val="FFFFFF"/>
    </a:lt2>
    <a:accent1>
      <a:srgbClr val="FFFFFF"/>
    </a:accent1>
    <a:accent2>
      <a:srgbClr val="FFFFFF"/>
    </a:accent2>
    <a:accent3>
      <a:srgbClr val="FFFFFF"/>
    </a:accent3>
    <a:accent4>
      <a:srgbClr val="FFFFFF"/>
    </a:accent4>
    <a:accent5>
      <a:srgbClr val="7CCA62"/>
    </a:accent5>
    <a:accent6>
      <a:srgbClr val="A5C249"/>
    </a:accent6>
    <a:hlink>
      <a:srgbClr val="E2D700"/>
    </a:hlink>
    <a:folHlink>
      <a:srgbClr val="FFFFFF"/>
    </a:folHlink>
  </a:clrScheme>
</a:themeOverride>
</file>

<file path=ppt/theme/themeOverride3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04617B"/>
    </a:dk2>
    <a:lt2>
      <a:srgbClr val="FFFFFF"/>
    </a:lt2>
    <a:accent1>
      <a:srgbClr val="FFFFFF"/>
    </a:accent1>
    <a:accent2>
      <a:srgbClr val="FFFFFF"/>
    </a:accent2>
    <a:accent3>
      <a:srgbClr val="FFFFFF"/>
    </a:accent3>
    <a:accent4>
      <a:srgbClr val="FFFFFF"/>
    </a:accent4>
    <a:accent5>
      <a:srgbClr val="7CCA62"/>
    </a:accent5>
    <a:accent6>
      <a:srgbClr val="A5C249"/>
    </a:accent6>
    <a:hlink>
      <a:srgbClr val="E2D700"/>
    </a:hlink>
    <a:folHlink>
      <a:srgbClr val="FFFFFF"/>
    </a:folHlink>
  </a:clrScheme>
</a:themeOverride>
</file>

<file path=ppt/theme/themeOverride4.xml><?xml version="1.0" encoding="utf-8"?>
<a:themeOverride xmlns:a="http://schemas.openxmlformats.org/drawingml/2006/main">
  <a:clrScheme name="Custom 4">
    <a:dk1>
      <a:sysClr val="windowText" lastClr="000000"/>
    </a:dk1>
    <a:lt1>
      <a:sysClr val="window" lastClr="FFFFFF"/>
    </a:lt1>
    <a:dk2>
      <a:srgbClr val="04617B"/>
    </a:dk2>
    <a:lt2>
      <a:srgbClr val="FFFFFF"/>
    </a:lt2>
    <a:accent1>
      <a:srgbClr val="FFFFFF"/>
    </a:accent1>
    <a:accent2>
      <a:srgbClr val="FFFFFF"/>
    </a:accent2>
    <a:accent3>
      <a:srgbClr val="FFFFFF"/>
    </a:accent3>
    <a:accent4>
      <a:srgbClr val="FFFFFF"/>
    </a:accent4>
    <a:accent5>
      <a:srgbClr val="7CCA62"/>
    </a:accent5>
    <a:accent6>
      <a:srgbClr val="A5C249"/>
    </a:accent6>
    <a:hlink>
      <a:srgbClr val="E2D700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1763</TotalTime>
  <Words>1328</Words>
  <Application>Microsoft Macintosh PowerPoint</Application>
  <PresentationFormat>On-screen Show (4:3)</PresentationFormat>
  <Paragraphs>329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Constantia</vt:lpstr>
      <vt:lpstr>Wingdings 2</vt:lpstr>
      <vt:lpstr>Flow</vt:lpstr>
      <vt:lpstr>Custom Design</vt:lpstr>
      <vt:lpstr>COordinating Referrals Effectively  CORE</vt:lpstr>
      <vt:lpstr>CORE team</vt:lpstr>
      <vt:lpstr>Project aim:   To improve referral processes between Primary &amp; Specialty care</vt:lpstr>
      <vt:lpstr>Clinical redesign process</vt:lpstr>
      <vt:lpstr>Why redesign?</vt:lpstr>
      <vt:lpstr>Intended benefits</vt:lpstr>
      <vt:lpstr>Redesigned system:   primary care standard elements </vt:lpstr>
      <vt:lpstr>Redesigned system:   specialist standard elements </vt:lpstr>
      <vt:lpstr>Redesigned system:   building it into practice </vt:lpstr>
      <vt:lpstr>Developing the implementation process</vt:lpstr>
      <vt:lpstr>Implementation process with users</vt:lpstr>
      <vt:lpstr>Progress after trial implementation:  primary care</vt:lpstr>
      <vt:lpstr>Progress after trial implementation:  specialty care</vt:lpstr>
      <vt:lpstr>Implementation challenges:                          ….a work in progress</vt:lpstr>
      <vt:lpstr>Overlapping development &amp; implementation with e-Referrals</vt:lpstr>
      <vt:lpstr>Working in a larger hospital system </vt:lpstr>
      <vt:lpstr>Difficult organizational environment</vt:lpstr>
      <vt:lpstr>Provider resistance</vt:lpstr>
      <vt:lpstr>Role of project team in implementation</vt:lpstr>
      <vt:lpstr>Continuing steps</vt:lpstr>
      <vt:lpstr>On reflection…</vt:lpstr>
    </vt:vector>
  </TitlesOfParts>
  <Company>Department of Veterans Affairs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vhabosvandel</dc:creator>
  <cp:lastModifiedBy>Graham</cp:lastModifiedBy>
  <cp:revision>115</cp:revision>
  <dcterms:created xsi:type="dcterms:W3CDTF">2010-10-26T15:19:35Z</dcterms:created>
  <dcterms:modified xsi:type="dcterms:W3CDTF">2010-10-26T15:26:00Z</dcterms:modified>
</cp:coreProperties>
</file>