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20"/>
  </p:notesMasterIdLst>
  <p:sldIdLst>
    <p:sldId id="256" r:id="rId2"/>
    <p:sldId id="258" r:id="rId3"/>
    <p:sldId id="260" r:id="rId4"/>
    <p:sldId id="259" r:id="rId5"/>
    <p:sldId id="262" r:id="rId6"/>
    <p:sldId id="272" r:id="rId7"/>
    <p:sldId id="274" r:id="rId8"/>
    <p:sldId id="263" r:id="rId9"/>
    <p:sldId id="264" r:id="rId10"/>
    <p:sldId id="265" r:id="rId11"/>
    <p:sldId id="266" r:id="rId12"/>
    <p:sldId id="275" r:id="rId13"/>
    <p:sldId id="267" r:id="rId14"/>
    <p:sldId id="268" r:id="rId15"/>
    <p:sldId id="269" r:id="rId16"/>
    <p:sldId id="271" r:id="rId17"/>
    <p:sldId id="270" r:id="rId18"/>
    <p:sldId id="25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34551" autoAdjust="0"/>
    <p:restoredTop sz="86456" autoAdjust="0"/>
  </p:normalViewPr>
  <p:slideViewPr>
    <p:cSldViewPr>
      <p:cViewPr varScale="1">
        <p:scale>
          <a:sx n="137" d="100"/>
          <a:sy n="137" d="100"/>
        </p:scale>
        <p:origin x="-1304" y="-104"/>
      </p:cViewPr>
      <p:guideLst>
        <p:guide orient="horz" pos="2160"/>
        <p:guide pos="2880"/>
      </p:guideLst>
    </p:cSldViewPr>
  </p:slideViewPr>
  <p:outlineViewPr>
    <p:cViewPr>
      <p:scale>
        <a:sx n="33" d="100"/>
        <a:sy n="33" d="100"/>
      </p:scale>
      <p:origin x="0" y="1027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4C1D1-9C0C-4761-B58F-0AE92FDAEE69}" type="datetimeFigureOut">
              <a:rPr lang="en-US" smtClean="0"/>
              <a:pPr/>
              <a:t>10/29/10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E1FE73-2BA3-442F-B3EB-39E8FE7A908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EE1FE73-2BA3-442F-B3EB-39E8FE7A908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FC12568-83FD-4159-A0A1-F6F112E141CD}" type="datetimeFigureOut">
              <a:rPr lang="en-US" smtClean="0"/>
              <a:pPr/>
              <a:t>10/29/10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EDCC202-4560-414B-B915-1E64DED64E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12568-83FD-4159-A0A1-F6F112E141CD}" type="datetimeFigureOut">
              <a:rPr lang="en-US" smtClean="0"/>
              <a:pPr/>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12568-83FD-4159-A0A1-F6F112E141CD}" type="datetimeFigureOut">
              <a:rPr lang="en-US" smtClean="0"/>
              <a:pPr/>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12568-83FD-4159-A0A1-F6F112E141CD}" type="datetimeFigureOut">
              <a:rPr lang="en-US" smtClean="0"/>
              <a:pPr/>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FC12568-83FD-4159-A0A1-F6F112E141CD}" type="datetimeFigureOut">
              <a:rPr lang="en-US" smtClean="0"/>
              <a:pPr/>
              <a:t>10/29/10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DCC202-4560-414B-B915-1E64DED64ED1}"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C12568-83FD-4159-A0A1-F6F112E141CD}" type="datetimeFigureOut">
              <a:rPr lang="en-US" smtClean="0"/>
              <a:pPr/>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FC12568-83FD-4159-A0A1-F6F112E141CD}" type="datetimeFigureOut">
              <a:rPr lang="en-US" smtClean="0"/>
              <a:pPr/>
              <a:t>10/29/10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FC12568-83FD-4159-A0A1-F6F112E141CD}" type="datetimeFigureOut">
              <a:rPr lang="en-US" smtClean="0"/>
              <a:pPr/>
              <a:t>10/29/10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12568-83FD-4159-A0A1-F6F112E141CD}" type="datetimeFigureOut">
              <a:rPr lang="en-US" smtClean="0"/>
              <a:pPr/>
              <a:t>10/29/10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FC12568-83FD-4159-A0A1-F6F112E141CD}" type="datetimeFigureOut">
              <a:rPr lang="en-US" smtClean="0"/>
              <a:pPr/>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DCC202-4560-414B-B915-1E64DED64ED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FC12568-83FD-4159-A0A1-F6F112E141CD}" type="datetimeFigureOut">
              <a:rPr lang="en-US" smtClean="0"/>
              <a:pPr/>
              <a:t>10/29/10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EDCC202-4560-414B-B915-1E64DED64ED1}"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FC12568-83FD-4159-A0A1-F6F112E141CD}" type="datetimeFigureOut">
              <a:rPr lang="en-US" smtClean="0"/>
              <a:pPr/>
              <a:t>10/29/10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EDCC202-4560-414B-B915-1E64DED64ED1}"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Identifying Patient Preferences for Cancer Care in Medicare: Choosing Health Plans All Together</a:t>
            </a:r>
            <a:endParaRPr lang="en-US" dirty="0"/>
          </a:p>
        </p:txBody>
      </p:sp>
      <p:sp>
        <p:nvSpPr>
          <p:cNvPr id="3" name="Subtitle 2"/>
          <p:cNvSpPr>
            <a:spLocks noGrp="1"/>
          </p:cNvSpPr>
          <p:nvPr>
            <p:ph type="subTitle" idx="1"/>
          </p:nvPr>
        </p:nvSpPr>
        <p:spPr/>
        <p:txBody>
          <a:bodyPr>
            <a:normAutofit fontScale="85000" lnSpcReduction="20000"/>
          </a:bodyPr>
          <a:lstStyle/>
          <a:p>
            <a:r>
              <a:rPr lang="en-US" dirty="0" smtClean="0"/>
              <a:t>Donald H. Taylor, Jr.</a:t>
            </a:r>
          </a:p>
          <a:p>
            <a:r>
              <a:rPr lang="en-US" dirty="0" smtClean="0"/>
              <a:t>Associate Professor of Public Policy</a:t>
            </a:r>
          </a:p>
          <a:p>
            <a:r>
              <a:rPr lang="en-US" dirty="0" smtClean="0"/>
              <a:t>Duke Sanford School of Public Policy</a:t>
            </a:r>
          </a:p>
          <a:p>
            <a:r>
              <a:rPr lang="en-US" dirty="0" smtClean="0"/>
              <a:t>Duke Cancer Care Research Program, Duke Medical Center</a:t>
            </a:r>
          </a:p>
          <a:p>
            <a:r>
              <a:rPr lang="en-US" dirty="0" smtClean="0"/>
              <a:t>Duke University</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K:\TAYLOR\Presentations\AHRQ9.28.10\CHAT_Wheel_final_indiv.jpg"/>
          <p:cNvPicPr>
            <a:picLocks noChangeAspect="1" noChangeArrowheads="1"/>
          </p:cNvPicPr>
          <p:nvPr/>
        </p:nvPicPr>
        <p:blipFill>
          <a:blip r:embed="rId3" cstate="print"/>
          <a:srcRect/>
          <a:stretch>
            <a:fillRect/>
          </a:stretch>
        </p:blipFill>
        <p:spPr bwMode="auto">
          <a:xfrm>
            <a:off x="685800" y="-1600200"/>
            <a:ext cx="7772400" cy="10058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Estimates</a:t>
            </a:r>
            <a:endParaRPr lang="en-US" dirty="0"/>
          </a:p>
        </p:txBody>
      </p:sp>
      <p:sp>
        <p:nvSpPr>
          <p:cNvPr id="3" name="Content Placeholder 2"/>
          <p:cNvSpPr>
            <a:spLocks noGrp="1"/>
          </p:cNvSpPr>
          <p:nvPr>
            <p:ph idx="1"/>
          </p:nvPr>
        </p:nvSpPr>
        <p:spPr/>
        <p:txBody>
          <a:bodyPr>
            <a:normAutofit/>
          </a:bodyPr>
          <a:lstStyle/>
          <a:p>
            <a:r>
              <a:rPr lang="en-US" dirty="0" smtClean="0"/>
              <a:t>Cost estimates from last 6 months of life Medicare cost from Cancer death cohorts (2008)</a:t>
            </a:r>
          </a:p>
          <a:p>
            <a:r>
              <a:rPr lang="en-US" dirty="0" smtClean="0"/>
              <a:t>Applied mean last 6 months of life Medicare spending as budget constraint (~$35,000)</a:t>
            </a:r>
          </a:p>
          <a:p>
            <a:r>
              <a:rPr lang="en-US" dirty="0" smtClean="0"/>
              <a:t>Developed estimates of mean cost if highest level of care chosen for all categories (~$66,000)</a:t>
            </a:r>
          </a:p>
          <a:p>
            <a:r>
              <a:rPr lang="en-US" dirty="0" smtClean="0"/>
              <a:t>Constraint: participants get 50 stickers; it would take 94 to get highest level in all categories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Participants Task</a:t>
            </a:r>
            <a:endParaRPr lang="en-US" dirty="0"/>
          </a:p>
        </p:txBody>
      </p:sp>
      <p:sp>
        <p:nvSpPr>
          <p:cNvPr id="3" name="Content Placeholder 2"/>
          <p:cNvSpPr>
            <a:spLocks noGrp="1"/>
          </p:cNvSpPr>
          <p:nvPr>
            <p:ph idx="1"/>
          </p:nvPr>
        </p:nvSpPr>
        <p:spPr/>
        <p:txBody>
          <a:bodyPr>
            <a:normAutofit/>
          </a:bodyPr>
          <a:lstStyle/>
          <a:p>
            <a:r>
              <a:rPr lang="en-US" dirty="0" smtClean="0"/>
              <a:t>…..The goal of this exercise today is to get your input into what types of services Medicare should cover.  When you make your decisions, we ask that you </a:t>
            </a:r>
            <a:r>
              <a:rPr lang="en-US" u="sng" dirty="0" smtClean="0"/>
              <a:t>take the perspective of a person with advanced cancer (or their family member)</a:t>
            </a:r>
            <a:r>
              <a:rPr lang="en-US" dirty="0" smtClean="0"/>
              <a:t>.  Advanced cancer is a cancer that is not generally considered to be curable and is expected to shorten a person’s life…….. </a:t>
            </a:r>
          </a:p>
          <a:p>
            <a:pPr marL="342900" lvl="1" indent="-342900">
              <a:buFont typeface="Arial" pitchFamily="34" charset="0"/>
              <a:buChar char="•"/>
            </a:pPr>
            <a:r>
              <a:rPr lang="en-US" dirty="0" smtClean="0"/>
              <a:t>Revisions in patient eligibility criteria</a:t>
            </a:r>
          </a:p>
          <a:p>
            <a:pPr marL="617220" lvl="2" indent="-342900">
              <a:buFont typeface="Arial" pitchFamily="34" charset="0"/>
              <a:buChar char="•"/>
            </a:pPr>
            <a:r>
              <a:rPr lang="en-US" dirty="0" smtClean="0"/>
              <a:t>Advanced Cancer &gt;&gt;&gt;metastatic&gt;&gt;&gt;all cancer</a:t>
            </a:r>
          </a:p>
          <a:p>
            <a:pPr marL="617220" lvl="2" indent="-342900">
              <a:buFont typeface="Arial" pitchFamily="34" charset="0"/>
              <a:buChar char="•"/>
            </a:pPr>
            <a:r>
              <a:rPr lang="en-US" dirty="0" smtClean="0"/>
              <a:t>Changes driven by recruitment realities</a:t>
            </a:r>
          </a:p>
          <a:p>
            <a:pPr>
              <a:buNone/>
            </a:pP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CHAT Discussion Format</a:t>
            </a:r>
            <a:endParaRPr lang="en-US" dirty="0"/>
          </a:p>
        </p:txBody>
      </p:sp>
      <p:sp>
        <p:nvSpPr>
          <p:cNvPr id="3" name="Content Placeholder 2"/>
          <p:cNvSpPr>
            <a:spLocks noGrp="1"/>
          </p:cNvSpPr>
          <p:nvPr>
            <p:ph idx="1"/>
          </p:nvPr>
        </p:nvSpPr>
        <p:spPr/>
        <p:txBody>
          <a:bodyPr/>
          <a:lstStyle/>
          <a:p>
            <a:r>
              <a:rPr lang="en-US" dirty="0" smtClean="0"/>
              <a:t>Pre-questionnaire</a:t>
            </a:r>
          </a:p>
          <a:p>
            <a:r>
              <a:rPr lang="en-US" dirty="0" smtClean="0"/>
              <a:t>Four rounds</a:t>
            </a:r>
          </a:p>
          <a:p>
            <a:pPr lvl="1"/>
            <a:r>
              <a:rPr lang="en-US" dirty="0" smtClean="0"/>
              <a:t>Individual</a:t>
            </a:r>
          </a:p>
          <a:p>
            <a:pPr lvl="1"/>
            <a:r>
              <a:rPr lang="en-US" dirty="0" smtClean="0"/>
              <a:t>Small group consensus (3-4 persons)</a:t>
            </a:r>
          </a:p>
          <a:p>
            <a:pPr lvl="1"/>
            <a:r>
              <a:rPr lang="en-US" dirty="0" smtClean="0"/>
              <a:t>Large group consensus (10-12 persons)</a:t>
            </a:r>
          </a:p>
          <a:p>
            <a:pPr lvl="1"/>
            <a:r>
              <a:rPr lang="en-US" dirty="0" smtClean="0"/>
              <a:t>Individual</a:t>
            </a:r>
          </a:p>
          <a:p>
            <a:r>
              <a:rPr lang="en-US" dirty="0" smtClean="0"/>
              <a:t>Post-questionnaire</a:t>
            </a:r>
          </a:p>
          <a:p>
            <a:r>
              <a:rPr lang="en-US" dirty="0" smtClean="0"/>
              <a:t>Key questions: Changes in preference due to discussion? Individual abide by group consensus?</a:t>
            </a:r>
          </a:p>
          <a:p>
            <a:pPr>
              <a:buNone/>
            </a:pPr>
            <a:endParaRPr lang="en-US" dirty="0" smtClean="0"/>
          </a:p>
          <a:p>
            <a:pPr>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Health Events Introduced</a:t>
            </a:r>
            <a:endParaRPr lang="en-US" dirty="0"/>
          </a:p>
        </p:txBody>
      </p:sp>
      <p:sp>
        <p:nvSpPr>
          <p:cNvPr id="3" name="Content Placeholder 2"/>
          <p:cNvSpPr>
            <a:spLocks noGrp="1"/>
          </p:cNvSpPr>
          <p:nvPr>
            <p:ph idx="1"/>
          </p:nvPr>
        </p:nvSpPr>
        <p:spPr/>
        <p:txBody>
          <a:bodyPr/>
          <a:lstStyle/>
          <a:p>
            <a:r>
              <a:rPr lang="en-US" dirty="0" smtClean="0"/>
              <a:t>After rounds 1 and 2 health events read</a:t>
            </a:r>
          </a:p>
          <a:p>
            <a:r>
              <a:rPr lang="en-US" dirty="0" smtClean="0"/>
              <a:t>Discussion of the event, ‘Are you happy with your choices?’</a:t>
            </a:r>
          </a:p>
          <a:p>
            <a:r>
              <a:rPr lang="en-US" dirty="0" smtClean="0"/>
              <a:t>Facilitated discussion</a:t>
            </a:r>
          </a:p>
          <a:p>
            <a:r>
              <a:rPr lang="en-US" dirty="0" smtClean="0"/>
              <a:t>Observed preference changes in pilots</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Other Medical Care</a:t>
            </a:r>
            <a:endParaRPr lang="en-US" dirty="0" smtClean="0"/>
          </a:p>
        </p:txBody>
      </p:sp>
      <p:sp>
        <p:nvSpPr>
          <p:cNvPr id="3" name="Content Placeholder 2"/>
          <p:cNvSpPr>
            <a:spLocks noGrp="1"/>
          </p:cNvSpPr>
          <p:nvPr>
            <p:ph idx="1"/>
          </p:nvPr>
        </p:nvSpPr>
        <p:spPr/>
        <p:txBody>
          <a:bodyPr>
            <a:normAutofit/>
          </a:bodyPr>
          <a:lstStyle/>
          <a:p>
            <a:r>
              <a:rPr lang="en-US" dirty="0" smtClean="0"/>
              <a:t>Julio’s cancer was widespread when it was first diagnosed. His doctor told him there were not any curative treatments that would be successful. Over the past few months, his vision has become cloudy and he has trouble reading.  The standard course of treatment is an ophthalmology visit and cataracts repair if needed.</a:t>
            </a:r>
          </a:p>
          <a:p>
            <a:r>
              <a:rPr lang="en-US" dirty="0" smtClean="0"/>
              <a:t>If Julio chose other medical care, his visits and operation would be covered; if he chose no coverage they would not be.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Cancer Care</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Alonzo has had three rounds of chemotherapy and radiotherapy.  There is an additional generation of experimental medicines available but there is less than 5 % hope of a cure.  </a:t>
            </a:r>
          </a:p>
          <a:p>
            <a:r>
              <a:rPr lang="en-US" dirty="0" smtClean="0"/>
              <a:t>If Alonzo chose the basic or intermediate levels of cancer care this next round of treatment is not covered; if he chose the high or advanced level the additional round is covered.</a:t>
            </a:r>
          </a:p>
          <a:p>
            <a:pPr>
              <a:buNone/>
            </a:pP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Vision # 2</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Sophia’s doctor recommends new glasses to address her mild double vision.  </a:t>
            </a:r>
          </a:p>
          <a:p>
            <a:r>
              <a:rPr lang="en-US" dirty="0" smtClean="0"/>
              <a:t>If Sophia chose dental/vision care then the frames and lenses are covered.</a:t>
            </a:r>
          </a:p>
          <a:p>
            <a:pPr hangingPunct="0"/>
            <a:r>
              <a:rPr lang="en-US" dirty="0" smtClean="0"/>
              <a:t>If she chose no coverage this is not covered.</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Big Picture</a:t>
            </a:r>
          </a:p>
        </p:txBody>
      </p:sp>
      <p:sp>
        <p:nvSpPr>
          <p:cNvPr id="25603" name="Content Placeholder 2"/>
          <p:cNvSpPr>
            <a:spLocks noGrp="1"/>
          </p:cNvSpPr>
          <p:nvPr>
            <p:ph idx="1"/>
          </p:nvPr>
        </p:nvSpPr>
        <p:spPr/>
        <p:txBody>
          <a:bodyPr>
            <a:normAutofit/>
          </a:bodyPr>
          <a:lstStyle/>
          <a:p>
            <a:r>
              <a:rPr lang="en-US" dirty="0"/>
              <a:t>A</a:t>
            </a:r>
            <a:r>
              <a:rPr lang="en-US" dirty="0" smtClean="0"/>
              <a:t>ssess patient and caregiver preferences for Cancer</a:t>
            </a:r>
          </a:p>
          <a:p>
            <a:r>
              <a:rPr lang="en-US" dirty="0" smtClean="0"/>
              <a:t>Relevant to the expanding discussion of concurrent palliative care/potential modifications of the Medicare hospice benefit</a:t>
            </a:r>
          </a:p>
          <a:p>
            <a:r>
              <a:rPr lang="en-US" dirty="0" smtClean="0"/>
              <a:t>In later  project years, we will use patient preferences to simulate changes in Medicare benefits and impact on cost</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of Colleagues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Funded by AHRQ 5R01 HS018360, “Hospice to palliative care: maximizing patient preference and cost savings”</a:t>
            </a:r>
          </a:p>
          <a:p>
            <a:r>
              <a:rPr lang="en-US" dirty="0" smtClean="0"/>
              <a:t>Duke Cancer Care Research Program</a:t>
            </a:r>
          </a:p>
          <a:p>
            <a:pPr lvl="1"/>
            <a:r>
              <a:rPr lang="en-US" dirty="0" smtClean="0"/>
              <a:t>Amy Abernethy, Co-PI</a:t>
            </a:r>
          </a:p>
          <a:p>
            <a:pPr lvl="1"/>
            <a:r>
              <a:rPr lang="en-US" dirty="0" smtClean="0"/>
              <a:t>Yousuf Zafar, Robin Fowler, Lori Hudson, Jordan Lodato, Krista Rowe, Kris Waldt</a:t>
            </a:r>
          </a:p>
          <a:p>
            <a:r>
              <a:rPr lang="en-US" dirty="0" smtClean="0"/>
              <a:t>NIH Department of Bioethics</a:t>
            </a:r>
          </a:p>
          <a:p>
            <a:pPr lvl="1"/>
            <a:r>
              <a:rPr lang="en-US" dirty="0" smtClean="0"/>
              <a:t>Marion Danis, Instrumental in developing CHAT approach along with colleagues at U Michigan</a:t>
            </a:r>
          </a:p>
          <a:p>
            <a:r>
              <a:rPr lang="en-US" dirty="0" smtClean="0"/>
              <a:t>Public Policy</a:t>
            </a:r>
          </a:p>
          <a:p>
            <a:pPr lvl="1"/>
            <a:r>
              <a:rPr lang="en-US" dirty="0" smtClean="0"/>
              <a:t>Paul Pooley</a:t>
            </a:r>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and Design</a:t>
            </a:r>
            <a:endParaRPr lang="en-US" dirty="0"/>
          </a:p>
        </p:txBody>
      </p:sp>
      <p:sp>
        <p:nvSpPr>
          <p:cNvPr id="3" name="Content Placeholder 2"/>
          <p:cNvSpPr>
            <a:spLocks noGrp="1"/>
          </p:cNvSpPr>
          <p:nvPr>
            <p:ph idx="1"/>
          </p:nvPr>
        </p:nvSpPr>
        <p:spPr/>
        <p:txBody>
          <a:bodyPr/>
          <a:lstStyle/>
          <a:p>
            <a:r>
              <a:rPr lang="en-US" dirty="0"/>
              <a:t>To provide a rational, patient-defined, evidence-based recommendation to inform the redesign of Medicare for people with advanced cancer. </a:t>
            </a:r>
            <a:endParaRPr lang="en-US" dirty="0" smtClean="0"/>
          </a:p>
          <a:p>
            <a:r>
              <a:rPr lang="en-US" dirty="0" smtClean="0"/>
              <a:t>Allows patients and caregivers to contribute to healthcare reform conversation</a:t>
            </a:r>
          </a:p>
          <a:p>
            <a:r>
              <a:rPr lang="en-US" dirty="0" smtClean="0"/>
              <a:t>Adapt Choosing Health Plans All Together (CHAT) participatory decision-making tool</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Eligible Subjects</a:t>
            </a:r>
            <a:endParaRPr lang="en-US" dirty="0"/>
          </a:p>
        </p:txBody>
      </p:sp>
      <p:sp>
        <p:nvSpPr>
          <p:cNvPr id="3" name="Content Placeholder 2"/>
          <p:cNvSpPr>
            <a:spLocks noGrp="1"/>
          </p:cNvSpPr>
          <p:nvPr>
            <p:ph idx="1"/>
          </p:nvPr>
        </p:nvSpPr>
        <p:spPr/>
        <p:txBody>
          <a:bodyPr/>
          <a:lstStyle/>
          <a:p>
            <a:r>
              <a:rPr lang="en-US" dirty="0"/>
              <a:t>P</a:t>
            </a:r>
            <a:r>
              <a:rPr lang="en-US" dirty="0" smtClean="0"/>
              <a:t>atients who are </a:t>
            </a:r>
            <a:r>
              <a:rPr lang="en-US" dirty="0"/>
              <a:t/>
            </a:r>
            <a:br>
              <a:rPr lang="en-US" dirty="0"/>
            </a:br>
            <a:r>
              <a:rPr lang="en-US" dirty="0"/>
              <a:t>·         Medicare beneficiaries age 65 and older </a:t>
            </a:r>
            <a:br>
              <a:rPr lang="en-US" dirty="0"/>
            </a:br>
            <a:r>
              <a:rPr lang="en-US" dirty="0"/>
              <a:t>·         Diagnosed with cancer </a:t>
            </a:r>
            <a:endParaRPr lang="en-US" dirty="0" smtClean="0"/>
          </a:p>
          <a:p>
            <a:r>
              <a:rPr lang="en-US" dirty="0" smtClean="0"/>
              <a:t>Family caregivers of any age 18 and older</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Enrollment and Conduct of Study</a:t>
            </a:r>
            <a:endParaRPr lang="en-US" dirty="0"/>
          </a:p>
        </p:txBody>
      </p:sp>
      <p:sp>
        <p:nvSpPr>
          <p:cNvPr id="3" name="Content Placeholder 2"/>
          <p:cNvSpPr>
            <a:spLocks noGrp="1"/>
          </p:cNvSpPr>
          <p:nvPr>
            <p:ph idx="1"/>
          </p:nvPr>
        </p:nvSpPr>
        <p:spPr/>
        <p:txBody>
          <a:bodyPr>
            <a:normAutofit/>
          </a:bodyPr>
          <a:lstStyle/>
          <a:p>
            <a:r>
              <a:rPr lang="en-US" dirty="0" smtClean="0"/>
              <a:t>Patients and caregivers approached in Duke Medical Center Cancer clinics</a:t>
            </a:r>
          </a:p>
          <a:p>
            <a:r>
              <a:rPr lang="en-US" dirty="0" smtClean="0"/>
              <a:t>Enrollment </a:t>
            </a:r>
            <a:endParaRPr lang="en-US" dirty="0"/>
          </a:p>
          <a:p>
            <a:pPr lvl="1"/>
            <a:r>
              <a:rPr lang="en-US" dirty="0" smtClean="0"/>
              <a:t>Pts &amp; </a:t>
            </a:r>
            <a:r>
              <a:rPr lang="en-US" dirty="0"/>
              <a:t>caregivers </a:t>
            </a:r>
            <a:r>
              <a:rPr lang="en-US" dirty="0" smtClean="0"/>
              <a:t>complete CHAT together </a:t>
            </a:r>
            <a:endParaRPr lang="en-US" dirty="0"/>
          </a:p>
          <a:p>
            <a:pPr lvl="1"/>
            <a:r>
              <a:rPr lang="en-US" dirty="0" smtClean="0"/>
              <a:t>Those completing study </a:t>
            </a:r>
            <a:r>
              <a:rPr lang="en-US" dirty="0"/>
              <a:t>receive $</a:t>
            </a:r>
            <a:r>
              <a:rPr lang="en-US" dirty="0" smtClean="0"/>
              <a:t>75</a:t>
            </a:r>
          </a:p>
          <a:p>
            <a:r>
              <a:rPr lang="en-US" dirty="0" smtClean="0"/>
              <a:t>CHAT session facilitated by trained personnel</a:t>
            </a:r>
          </a:p>
          <a:p>
            <a:pPr lvl="1">
              <a:buNone/>
            </a:pPr>
            <a:endParaRPr lang="en-US" dirty="0" smtClean="0"/>
          </a:p>
          <a:p>
            <a:pPr>
              <a:buNone/>
            </a:pPr>
            <a:r>
              <a:rPr lang="en-US" dirty="0"/>
              <a:t/>
            </a:r>
            <a:br>
              <a:rPr lang="en-US" dirty="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Patient Recruitment (7/10-9/9/10)</a:t>
            </a:r>
            <a:endParaRPr lang="en-US" dirty="0"/>
          </a:p>
        </p:txBody>
      </p:sp>
      <p:sp>
        <p:nvSpPr>
          <p:cNvPr id="3" name="Content Placeholder 2"/>
          <p:cNvSpPr>
            <a:spLocks noGrp="1"/>
          </p:cNvSpPr>
          <p:nvPr>
            <p:ph idx="1"/>
          </p:nvPr>
        </p:nvSpPr>
        <p:spPr/>
        <p:txBody>
          <a:bodyPr>
            <a:normAutofit/>
          </a:bodyPr>
          <a:lstStyle/>
          <a:p>
            <a:r>
              <a:rPr lang="en-US" dirty="0" smtClean="0"/>
              <a:t>852 patients pre-screened as eligible</a:t>
            </a:r>
          </a:p>
          <a:p>
            <a:r>
              <a:rPr lang="en-US" dirty="0" smtClean="0"/>
              <a:t>129 approached</a:t>
            </a:r>
          </a:p>
          <a:p>
            <a:pPr lvl="1"/>
            <a:r>
              <a:rPr lang="en-US" dirty="0" smtClean="0">
                <a:solidFill>
                  <a:srgbClr val="FF0000"/>
                </a:solidFill>
              </a:rPr>
              <a:t>48 declined</a:t>
            </a:r>
          </a:p>
          <a:p>
            <a:pPr lvl="1"/>
            <a:r>
              <a:rPr lang="en-US" dirty="0" smtClean="0">
                <a:solidFill>
                  <a:srgbClr val="002060"/>
                </a:solidFill>
              </a:rPr>
              <a:t>40 possible</a:t>
            </a:r>
          </a:p>
          <a:p>
            <a:pPr lvl="1"/>
            <a:r>
              <a:rPr lang="en-US" dirty="0" smtClean="0">
                <a:solidFill>
                  <a:srgbClr val="002060"/>
                </a:solidFill>
              </a:rPr>
              <a:t>7 yes, not scheduled, not consented</a:t>
            </a:r>
          </a:p>
          <a:p>
            <a:pPr lvl="1"/>
            <a:r>
              <a:rPr lang="en-US" dirty="0" smtClean="0">
                <a:solidFill>
                  <a:srgbClr val="002060"/>
                </a:solidFill>
              </a:rPr>
              <a:t>9 consented and scheduled (5 pts + 4 family)</a:t>
            </a:r>
          </a:p>
          <a:p>
            <a:pPr lvl="1"/>
            <a:r>
              <a:rPr lang="en-US" dirty="0" smtClean="0">
                <a:solidFill>
                  <a:srgbClr val="00B050"/>
                </a:solidFill>
              </a:rPr>
              <a:t>25 completed study (12 pts + 13 family)</a:t>
            </a:r>
          </a:p>
          <a:p>
            <a:pPr lvl="1">
              <a:buNone/>
            </a:pPr>
            <a:endParaRPr lang="en-US" dirty="0" smtClean="0"/>
          </a:p>
          <a:p>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Enrollment Target</a:t>
            </a:r>
            <a:endParaRPr lang="en-US" dirty="0"/>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smtClean="0"/>
              <a:t>Clinics: breast, prostate, thoracic, </a:t>
            </a:r>
            <a:r>
              <a:rPr lang="en-US" dirty="0" err="1" smtClean="0"/>
              <a:t>gyn-onc</a:t>
            </a:r>
            <a:r>
              <a:rPr lang="en-US" dirty="0" smtClean="0"/>
              <a:t>, GI, Hem </a:t>
            </a:r>
            <a:r>
              <a:rPr lang="en-US" dirty="0" err="1" smtClean="0"/>
              <a:t>Onc</a:t>
            </a:r>
            <a:r>
              <a:rPr lang="en-US" dirty="0" smtClean="0"/>
              <a:t> (starting 9/10/10)</a:t>
            </a:r>
          </a:p>
          <a:p>
            <a:pPr marL="342900" lvl="1" indent="-342900">
              <a:buFont typeface="Arial" pitchFamily="34" charset="0"/>
              <a:buChar char="•"/>
            </a:pPr>
            <a:r>
              <a:rPr lang="en-US" dirty="0" smtClean="0"/>
              <a:t>Goal: enroll N=600 (300 patients, 300 caregivers)</a:t>
            </a:r>
          </a:p>
          <a:p>
            <a:pPr marL="742950" lvl="2" indent="-342900"/>
            <a:r>
              <a:rPr lang="en-US" dirty="0" smtClean="0"/>
              <a:t>5 of 25 completed are African-American</a:t>
            </a:r>
          </a:p>
          <a:p>
            <a:pPr marL="342900" lvl="1" indent="-342900">
              <a:buFont typeface="Arial" pitchFamily="34" charset="0"/>
              <a:buChar char="•"/>
            </a:pPr>
            <a:r>
              <a:rPr lang="en-US" dirty="0" smtClean="0"/>
              <a:t>Potential recruitment expansion to inpatient units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Risk/Benefit Assessment</a:t>
            </a:r>
            <a:endParaRPr lang="en-US" dirty="0"/>
          </a:p>
        </p:txBody>
      </p:sp>
      <p:sp>
        <p:nvSpPr>
          <p:cNvPr id="3" name="Content Placeholder 2"/>
          <p:cNvSpPr>
            <a:spLocks noGrp="1"/>
          </p:cNvSpPr>
          <p:nvPr>
            <p:ph idx="1"/>
          </p:nvPr>
        </p:nvSpPr>
        <p:spPr/>
        <p:txBody>
          <a:bodyPr/>
          <a:lstStyle/>
          <a:p>
            <a:r>
              <a:rPr lang="en-US" dirty="0"/>
              <a:t>The greatest participant risk is fatigue associated with the time required to complete the CHAT exercise process (~2.5 hours</a:t>
            </a:r>
            <a:r>
              <a:rPr lang="en-US" dirty="0" smtClean="0"/>
              <a:t>)</a:t>
            </a:r>
          </a:p>
          <a:p>
            <a:r>
              <a:rPr lang="en-US" dirty="0" smtClean="0"/>
              <a:t>Patients not likely to directly benefit</a:t>
            </a:r>
            <a:r>
              <a:rPr lang="en-US" dirty="0"/>
              <a:t>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of CHAT tool</a:t>
            </a:r>
            <a:endParaRPr lang="en-US" dirty="0"/>
          </a:p>
        </p:txBody>
      </p:sp>
      <p:sp>
        <p:nvSpPr>
          <p:cNvPr id="3" name="Content Placeholder 2"/>
          <p:cNvSpPr>
            <a:spLocks noGrp="1"/>
          </p:cNvSpPr>
          <p:nvPr>
            <p:ph idx="1"/>
          </p:nvPr>
        </p:nvSpPr>
        <p:spPr/>
        <p:txBody>
          <a:bodyPr>
            <a:normAutofit/>
          </a:bodyPr>
          <a:lstStyle/>
          <a:p>
            <a:r>
              <a:rPr lang="en-US" dirty="0" smtClean="0"/>
              <a:t>CHAT approach used in numerous contexts in past work (Danis and others)</a:t>
            </a:r>
          </a:p>
          <a:p>
            <a:r>
              <a:rPr lang="en-US" dirty="0" smtClean="0"/>
              <a:t>Key tasks completed</a:t>
            </a:r>
          </a:p>
          <a:p>
            <a:pPr lvl="1"/>
            <a:r>
              <a:rPr lang="en-US" dirty="0" smtClean="0"/>
              <a:t>Identifying categories of care choices</a:t>
            </a:r>
          </a:p>
          <a:p>
            <a:pPr lvl="1"/>
            <a:r>
              <a:rPr lang="en-US" dirty="0" smtClean="0"/>
              <a:t>Providing an estimate of relative cost</a:t>
            </a:r>
          </a:p>
          <a:p>
            <a:pPr lvl="1"/>
            <a:r>
              <a:rPr lang="en-US" dirty="0" smtClean="0"/>
              <a:t>Developing participant materials </a:t>
            </a:r>
            <a:r>
              <a:rPr lang="en-US" dirty="0" err="1" smtClean="0"/>
              <a:t>incl</a:t>
            </a:r>
            <a:r>
              <a:rPr lang="en-US" dirty="0" smtClean="0"/>
              <a:t> CHAT tool</a:t>
            </a:r>
          </a:p>
          <a:p>
            <a:pPr lvl="1"/>
            <a:r>
              <a:rPr lang="en-US" dirty="0" smtClean="0"/>
              <a:t>Training CHAT leaders to facilitate</a:t>
            </a:r>
          </a:p>
          <a:p>
            <a:pPr lvl="1"/>
            <a:r>
              <a:rPr lang="en-US" dirty="0" smtClean="0"/>
              <a:t>Developing recruitment strategy/materials</a:t>
            </a:r>
          </a:p>
          <a:p>
            <a:pPr lvl="1"/>
            <a:r>
              <a:rPr lang="en-US" dirty="0" smtClean="0"/>
              <a:t>4 Pilot tests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227</TotalTime>
  <Words>929</Words>
  <Application>Microsoft Macintosh PowerPoint</Application>
  <PresentationFormat>On-screen Show (4:3)</PresentationFormat>
  <Paragraphs>96</Paragraphs>
  <Slides>18</Slides>
  <Notes>1</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Flow</vt:lpstr>
      <vt:lpstr>Identifying Patient Preferences for Cancer Care in Medicare: Choosing Health Plans All Together</vt:lpstr>
      <vt:lpstr>Team of Colleagues</vt:lpstr>
      <vt:lpstr>Purpose and Design</vt:lpstr>
      <vt:lpstr>Eligible Subjects</vt:lpstr>
      <vt:lpstr>Enrollment and Conduct of Study</vt:lpstr>
      <vt:lpstr>Patient Recruitment (7/10-9/9/10)</vt:lpstr>
      <vt:lpstr>Enrollment Target</vt:lpstr>
      <vt:lpstr>Risk/Benefit Assessment</vt:lpstr>
      <vt:lpstr>Development of CHAT tool</vt:lpstr>
      <vt:lpstr>Slide 10</vt:lpstr>
      <vt:lpstr>Cost Estimates</vt:lpstr>
      <vt:lpstr>Participants Task</vt:lpstr>
      <vt:lpstr>CHAT Discussion Format</vt:lpstr>
      <vt:lpstr>Health Events Introduced</vt:lpstr>
      <vt:lpstr>Other Medical Care</vt:lpstr>
      <vt:lpstr>Cancer Care </vt:lpstr>
      <vt:lpstr>Vision # 2 </vt:lpstr>
      <vt:lpstr>Big Picture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Identifying Patient Preferences in Medicare: Choosing Health Plans All Together</dc:title>
  <dc:creator>Don Taylor</dc:creator>
  <cp:lastModifiedBy>Graham</cp:lastModifiedBy>
  <cp:revision>29</cp:revision>
  <dcterms:created xsi:type="dcterms:W3CDTF">2010-10-29T16:40:51Z</dcterms:created>
  <dcterms:modified xsi:type="dcterms:W3CDTF">2010-10-29T16:41:05Z</dcterms:modified>
</cp:coreProperties>
</file>