
<file path=[Content_Types].xml><?xml version="1.0" encoding="utf-8"?>
<Types xmlns="http://schemas.openxmlformats.org/package/2006/content-types">
  <Override PartName="/ppt/slides/slide14.xml" ContentType="application/vnd.openxmlformats-officedocument.presentationml.slide+xml"/>
  <Override PartName="/ppt/slideMasters/slideMaster2.xml" ContentType="application/vnd.openxmlformats-officedocument.presentationml.slideMaster+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Layouts/slideLayout15.xml" ContentType="application/vnd.openxmlformats-officedocument.presentationml.slideLayout+xml"/>
  <Default Extension="vml" ContentType="application/vnd.openxmlformats-officedocument.vmlDrawing"/>
  <Override PartName="/ppt/slides/slide20.xml" ContentType="application/vnd.openxmlformats-officedocument.presentationml.slide+xml"/>
  <Override PartName="/ppt/slideLayouts/slideLayout24.xml" ContentType="application/vnd.openxmlformats-officedocument.presentationml.slideLayout+xml"/>
  <Default Extension="emf" ContentType="image/x-emf"/>
  <Override PartName="/ppt/slides/slide4.xml" ContentType="application/vnd.openxmlformats-officedocument.presentationml.slide+xml"/>
  <Override PartName="/ppt/notesSlides/notesSlide22.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theme/theme4.xml" ContentType="application/vnd.openxmlformats-officedocument.theme+xml"/>
  <Override PartName="/ppt/slideLayouts/slideLayout13.xml" ContentType="application/vnd.openxmlformats-officedocument.presentationml.slideLayout+xml"/>
  <Override PartName="/ppt/slides/slide9.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slideLayouts/slideLayout19.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embeddings/oleObject2.bin" ContentType="application/vnd.openxmlformats-officedocument.oleObject"/>
  <Override PartName="/ppt/notesSlides/notesSlide2.xml" ContentType="application/vnd.openxmlformats-officedocument.presentationml.notesSlide+xml"/>
  <Override PartName="/ppt/slideLayouts/slideLayout17.xml" ContentType="application/vnd.openxmlformats-officedocument.presentationml.slideLayout+xml"/>
  <Override PartName="/ppt/embeddings/Microsoft_PowerPoint_97_-_2003_Presentation1.bin" ContentType="application/vnd.openxmlformats-officedocument.oleObject"/>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49" r:id="rId1"/>
    <p:sldMasterId id="2147483651" r:id="rId2"/>
  </p:sldMasterIdLst>
  <p:notesMasterIdLst>
    <p:notesMasterId r:id="rId26"/>
  </p:notesMasterIdLst>
  <p:handoutMasterIdLst>
    <p:handoutMasterId r:id="rId27"/>
  </p:handoutMasterIdLst>
  <p:sldIdLst>
    <p:sldId id="257" r:id="rId3"/>
    <p:sldId id="685" r:id="rId4"/>
    <p:sldId id="664" r:id="rId5"/>
    <p:sldId id="695" r:id="rId6"/>
    <p:sldId id="687" r:id="rId7"/>
    <p:sldId id="709" r:id="rId8"/>
    <p:sldId id="716" r:id="rId9"/>
    <p:sldId id="715" r:id="rId10"/>
    <p:sldId id="710" r:id="rId11"/>
    <p:sldId id="711" r:id="rId12"/>
    <p:sldId id="712" r:id="rId13"/>
    <p:sldId id="713" r:id="rId14"/>
    <p:sldId id="714" r:id="rId15"/>
    <p:sldId id="692" r:id="rId16"/>
    <p:sldId id="708" r:id="rId17"/>
    <p:sldId id="697" r:id="rId18"/>
    <p:sldId id="717" r:id="rId19"/>
    <p:sldId id="718" r:id="rId20"/>
    <p:sldId id="719" r:id="rId21"/>
    <p:sldId id="720" r:id="rId22"/>
    <p:sldId id="721" r:id="rId23"/>
    <p:sldId id="722" r:id="rId24"/>
    <p:sldId id="682" r:id="rId25"/>
  </p:sldIdLst>
  <p:sldSz cx="9144000" cy="6858000" type="screen4x3"/>
  <p:notesSz cx="7010400" cy="9296400"/>
  <p:defaultTextStyle>
    <a:defPPr>
      <a:defRPr lang="en-US"/>
    </a:defPPr>
    <a:lvl1pPr algn="ctr" rtl="0" fontAlgn="base">
      <a:spcBef>
        <a:spcPct val="30000"/>
      </a:spcBef>
      <a:spcAft>
        <a:spcPct val="0"/>
      </a:spcAft>
      <a:defRPr sz="2400" kern="1200">
        <a:solidFill>
          <a:schemeClr val="tx1"/>
        </a:solidFill>
        <a:latin typeface="Arial" charset="0"/>
        <a:ea typeface="+mn-ea"/>
        <a:cs typeface="+mn-cs"/>
      </a:defRPr>
    </a:lvl1pPr>
    <a:lvl2pPr marL="457200" algn="ctr" rtl="0" fontAlgn="base">
      <a:spcBef>
        <a:spcPct val="30000"/>
      </a:spcBef>
      <a:spcAft>
        <a:spcPct val="0"/>
      </a:spcAft>
      <a:defRPr sz="2400" kern="1200">
        <a:solidFill>
          <a:schemeClr val="tx1"/>
        </a:solidFill>
        <a:latin typeface="Arial" charset="0"/>
        <a:ea typeface="+mn-ea"/>
        <a:cs typeface="+mn-cs"/>
      </a:defRPr>
    </a:lvl2pPr>
    <a:lvl3pPr marL="914400" algn="ctr" rtl="0" fontAlgn="base">
      <a:spcBef>
        <a:spcPct val="30000"/>
      </a:spcBef>
      <a:spcAft>
        <a:spcPct val="0"/>
      </a:spcAft>
      <a:defRPr sz="2400" kern="1200">
        <a:solidFill>
          <a:schemeClr val="tx1"/>
        </a:solidFill>
        <a:latin typeface="Arial" charset="0"/>
        <a:ea typeface="+mn-ea"/>
        <a:cs typeface="+mn-cs"/>
      </a:defRPr>
    </a:lvl3pPr>
    <a:lvl4pPr marL="1371600" algn="ctr" rtl="0" fontAlgn="base">
      <a:spcBef>
        <a:spcPct val="30000"/>
      </a:spcBef>
      <a:spcAft>
        <a:spcPct val="0"/>
      </a:spcAft>
      <a:defRPr sz="2400" kern="1200">
        <a:solidFill>
          <a:schemeClr val="tx1"/>
        </a:solidFill>
        <a:latin typeface="Arial" charset="0"/>
        <a:ea typeface="+mn-ea"/>
        <a:cs typeface="+mn-cs"/>
      </a:defRPr>
    </a:lvl4pPr>
    <a:lvl5pPr marL="1828800" algn="ctr" rtl="0" fontAlgn="base">
      <a:spcBef>
        <a:spcPct val="30000"/>
      </a:spcBef>
      <a:spcAft>
        <a:spcPct val="0"/>
      </a:spcAft>
      <a:defRPr sz="2400" kern="1200">
        <a:solidFill>
          <a:schemeClr val="tx1"/>
        </a:solidFill>
        <a:latin typeface="Arial" charset="0"/>
        <a:ea typeface="+mn-ea"/>
        <a:cs typeface="+mn-cs"/>
      </a:defRPr>
    </a:lvl5pPr>
    <a:lvl6pPr marL="2286000" algn="l" defTabSz="457200" rtl="0" eaLnBrk="1" latinLnBrk="0" hangingPunct="1">
      <a:defRPr sz="2400" kern="1200">
        <a:solidFill>
          <a:schemeClr val="tx1"/>
        </a:solidFill>
        <a:latin typeface="Arial" charset="0"/>
        <a:ea typeface="+mn-ea"/>
        <a:cs typeface="+mn-cs"/>
      </a:defRPr>
    </a:lvl6pPr>
    <a:lvl7pPr marL="2743200" algn="l" defTabSz="457200" rtl="0" eaLnBrk="1" latinLnBrk="0" hangingPunct="1">
      <a:defRPr sz="2400" kern="1200">
        <a:solidFill>
          <a:schemeClr val="tx1"/>
        </a:solidFill>
        <a:latin typeface="Arial" charset="0"/>
        <a:ea typeface="+mn-ea"/>
        <a:cs typeface="+mn-cs"/>
      </a:defRPr>
    </a:lvl7pPr>
    <a:lvl8pPr marL="3200400" algn="l" defTabSz="457200" rtl="0" eaLnBrk="1" latinLnBrk="0" hangingPunct="1">
      <a:defRPr sz="2400" kern="1200">
        <a:solidFill>
          <a:schemeClr val="tx1"/>
        </a:solidFill>
        <a:latin typeface="Arial" charset="0"/>
        <a:ea typeface="+mn-ea"/>
        <a:cs typeface="+mn-cs"/>
      </a:defRPr>
    </a:lvl8pPr>
    <a:lvl9pPr marL="3657600" algn="l" defTabSz="4572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CC3399"/>
    <a:srgbClr val="14D2C0"/>
    <a:srgbClr val="CCECFF"/>
    <a:srgbClr val="15D9C6"/>
    <a:srgbClr val="16E8D4"/>
    <a:srgbClr val="FF5050"/>
    <a:srgbClr val="000000"/>
    <a:srgbClr val="A5002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5" d="100"/>
          <a:sy n="75" d="100"/>
        </p:scale>
        <p:origin x="-3416" y="-16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862"/>
    </p:cViewPr>
  </p:sorterViewPr>
  <p:notesViewPr>
    <p:cSldViewPr>
      <p:cViewPr>
        <p:scale>
          <a:sx n="100" d="100"/>
          <a:sy n="100" d="100"/>
        </p:scale>
        <p:origin x="-966" y="194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533506"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2138" tIns="46070" rIns="92138" bIns="46070" numCol="1" anchor="t" anchorCtr="0" compatLnSpc="1">
            <a:prstTxWarp prst="textNoShape">
              <a:avLst/>
            </a:prstTxWarp>
          </a:bodyPr>
          <a:lstStyle>
            <a:lvl1pPr algn="l" defTabSz="922338">
              <a:spcBef>
                <a:spcPct val="0"/>
              </a:spcBef>
              <a:defRPr sz="1300"/>
            </a:lvl1pPr>
          </a:lstStyle>
          <a:p>
            <a:pPr>
              <a:defRPr/>
            </a:pPr>
            <a:endParaRPr lang="en-US"/>
          </a:p>
        </p:txBody>
      </p:sp>
      <p:sp>
        <p:nvSpPr>
          <p:cNvPr id="533507" name="Rectangle 3"/>
          <p:cNvSpPr>
            <a:spLocks noGrp="1" noChangeArrowheads="1"/>
          </p:cNvSpPr>
          <p:nvPr>
            <p:ph type="dt" sz="quarter" idx="1"/>
          </p:nvPr>
        </p:nvSpPr>
        <p:spPr bwMode="auto">
          <a:xfrm>
            <a:off x="3970338" y="0"/>
            <a:ext cx="3038475" cy="463550"/>
          </a:xfrm>
          <a:prstGeom prst="rect">
            <a:avLst/>
          </a:prstGeom>
          <a:noFill/>
          <a:ln w="9525">
            <a:noFill/>
            <a:miter lim="800000"/>
            <a:headEnd/>
            <a:tailEnd/>
          </a:ln>
          <a:effectLst/>
        </p:spPr>
        <p:txBody>
          <a:bodyPr vert="horz" wrap="square" lIns="92138" tIns="46070" rIns="92138" bIns="46070" numCol="1" anchor="t" anchorCtr="0" compatLnSpc="1">
            <a:prstTxWarp prst="textNoShape">
              <a:avLst/>
            </a:prstTxWarp>
          </a:bodyPr>
          <a:lstStyle>
            <a:lvl1pPr algn="r" defTabSz="922338">
              <a:spcBef>
                <a:spcPct val="0"/>
              </a:spcBef>
              <a:defRPr sz="1300"/>
            </a:lvl1pPr>
          </a:lstStyle>
          <a:p>
            <a:pPr>
              <a:defRPr/>
            </a:pPr>
            <a:endParaRPr lang="en-US"/>
          </a:p>
        </p:txBody>
      </p:sp>
      <p:sp>
        <p:nvSpPr>
          <p:cNvPr id="533508" name="Rectangle 4"/>
          <p:cNvSpPr>
            <a:spLocks noGrp="1" noChangeArrowheads="1"/>
          </p:cNvSpPr>
          <p:nvPr>
            <p:ph type="ftr" sz="quarter" idx="2"/>
          </p:nvPr>
        </p:nvSpPr>
        <p:spPr bwMode="auto">
          <a:xfrm>
            <a:off x="0" y="8831263"/>
            <a:ext cx="3038475" cy="463550"/>
          </a:xfrm>
          <a:prstGeom prst="rect">
            <a:avLst/>
          </a:prstGeom>
          <a:noFill/>
          <a:ln w="9525">
            <a:noFill/>
            <a:miter lim="800000"/>
            <a:headEnd/>
            <a:tailEnd/>
          </a:ln>
          <a:effectLst/>
        </p:spPr>
        <p:txBody>
          <a:bodyPr vert="horz" wrap="square" lIns="92138" tIns="46070" rIns="92138" bIns="46070" numCol="1" anchor="b" anchorCtr="0" compatLnSpc="1">
            <a:prstTxWarp prst="textNoShape">
              <a:avLst/>
            </a:prstTxWarp>
          </a:bodyPr>
          <a:lstStyle>
            <a:lvl1pPr algn="l" defTabSz="922338">
              <a:spcBef>
                <a:spcPct val="0"/>
              </a:spcBef>
              <a:defRPr sz="1300"/>
            </a:lvl1pPr>
          </a:lstStyle>
          <a:p>
            <a:pPr>
              <a:defRPr/>
            </a:pPr>
            <a:endParaRPr lang="en-US"/>
          </a:p>
        </p:txBody>
      </p:sp>
      <p:sp>
        <p:nvSpPr>
          <p:cNvPr id="533509" name="Rectangle 5"/>
          <p:cNvSpPr>
            <a:spLocks noGrp="1" noChangeArrowheads="1"/>
          </p:cNvSpPr>
          <p:nvPr>
            <p:ph type="sldNum" sz="quarter" idx="3"/>
          </p:nvPr>
        </p:nvSpPr>
        <p:spPr bwMode="auto">
          <a:xfrm>
            <a:off x="3970338" y="8831263"/>
            <a:ext cx="3038475" cy="463550"/>
          </a:xfrm>
          <a:prstGeom prst="rect">
            <a:avLst/>
          </a:prstGeom>
          <a:noFill/>
          <a:ln w="9525">
            <a:noFill/>
            <a:miter lim="800000"/>
            <a:headEnd/>
            <a:tailEnd/>
          </a:ln>
          <a:effectLst/>
        </p:spPr>
        <p:txBody>
          <a:bodyPr vert="horz" wrap="square" lIns="92138" tIns="46070" rIns="92138" bIns="46070" numCol="1" anchor="b" anchorCtr="0" compatLnSpc="1">
            <a:prstTxWarp prst="textNoShape">
              <a:avLst/>
            </a:prstTxWarp>
          </a:bodyPr>
          <a:lstStyle>
            <a:lvl1pPr algn="r" defTabSz="922338">
              <a:spcBef>
                <a:spcPct val="0"/>
              </a:spcBef>
              <a:defRPr sz="1300"/>
            </a:lvl1pPr>
          </a:lstStyle>
          <a:p>
            <a:pPr>
              <a:defRPr/>
            </a:pPr>
            <a:fld id="{F1BF3FB1-7EC2-6145-91B7-71044D99105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160" tIns="46579" rIns="93160" bIns="46579" numCol="1" anchor="t" anchorCtr="0" compatLnSpc="1">
            <a:prstTxWarp prst="textNoShape">
              <a:avLst/>
            </a:prstTxWarp>
          </a:bodyPr>
          <a:lstStyle>
            <a:lvl1pPr algn="l" defTabSz="931863">
              <a:spcBef>
                <a:spcPct val="0"/>
              </a:spcBef>
              <a:defRPr sz="1200"/>
            </a:lvl1pPr>
          </a:lstStyle>
          <a:p>
            <a:pPr>
              <a:defRPr/>
            </a:pPr>
            <a:endParaRPr lang="en-US"/>
          </a:p>
        </p:txBody>
      </p:sp>
      <p:sp>
        <p:nvSpPr>
          <p:cNvPr id="4099"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93160" tIns="46579" rIns="93160" bIns="46579" numCol="1" anchor="t" anchorCtr="0" compatLnSpc="1">
            <a:prstTxWarp prst="textNoShape">
              <a:avLst/>
            </a:prstTxWarp>
          </a:bodyPr>
          <a:lstStyle>
            <a:lvl1pPr algn="r" defTabSz="931863">
              <a:spcBef>
                <a:spcPct val="0"/>
              </a:spcBef>
              <a:defRPr sz="1200"/>
            </a:lvl1pPr>
          </a:lstStyle>
          <a:p>
            <a:pPr>
              <a:defRPr/>
            </a:pPr>
            <a:endParaRPr lang="en-US"/>
          </a:p>
        </p:txBody>
      </p:sp>
      <p:sp>
        <p:nvSpPr>
          <p:cNvPr id="28676" name="Rectangle 4"/>
          <p:cNvSpPr>
            <a:spLocks noRot="1" noChangeArrowheads="1" noTextEdit="1"/>
          </p:cNvSpPr>
          <p:nvPr>
            <p:ph type="sldImg" idx="2"/>
          </p:nvPr>
        </p:nvSpPr>
        <p:spPr bwMode="auto">
          <a:xfrm>
            <a:off x="1182688" y="698500"/>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60400" y="4418013"/>
            <a:ext cx="5605463" cy="4181475"/>
          </a:xfrm>
          <a:prstGeom prst="rect">
            <a:avLst/>
          </a:prstGeom>
          <a:noFill/>
          <a:ln w="9525">
            <a:noFill/>
            <a:miter lim="800000"/>
            <a:headEnd/>
            <a:tailEnd/>
          </a:ln>
          <a:effectLst/>
        </p:spPr>
        <p:txBody>
          <a:bodyPr vert="horz" wrap="square" lIns="93160" tIns="46579" rIns="93160" bIns="4657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leveldd</a:t>
            </a:r>
          </a:p>
        </p:txBody>
      </p:sp>
      <p:sp>
        <p:nvSpPr>
          <p:cNvPr id="4102"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93160" tIns="46579" rIns="93160" bIns="46579" numCol="1" anchor="b" anchorCtr="0" compatLnSpc="1">
            <a:prstTxWarp prst="textNoShape">
              <a:avLst/>
            </a:prstTxWarp>
          </a:bodyPr>
          <a:lstStyle>
            <a:lvl1pPr algn="l" defTabSz="931863">
              <a:spcBef>
                <a:spcPct val="0"/>
              </a:spcBef>
              <a:defRPr sz="1200"/>
            </a:lvl1pPr>
          </a:lstStyle>
          <a:p>
            <a:pPr>
              <a:defRPr/>
            </a:pPr>
            <a:endParaRPr lang="en-US"/>
          </a:p>
        </p:txBody>
      </p:sp>
      <p:sp>
        <p:nvSpPr>
          <p:cNvPr id="4103"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93160" tIns="46579" rIns="93160" bIns="46579" numCol="1" anchor="b" anchorCtr="0" compatLnSpc="1">
            <a:prstTxWarp prst="textNoShape">
              <a:avLst/>
            </a:prstTxWarp>
          </a:bodyPr>
          <a:lstStyle>
            <a:lvl1pPr algn="r" defTabSz="931863">
              <a:spcBef>
                <a:spcPct val="0"/>
              </a:spcBef>
              <a:defRPr sz="1200"/>
            </a:lvl1pPr>
          </a:lstStyle>
          <a:p>
            <a:pPr>
              <a:defRPr/>
            </a:pPr>
            <a:fld id="{7CE81414-84CA-D54F-9514-5099F372D11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1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1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1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1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931DDD7-8042-9341-9C0C-EFB5D6389D3A}" type="slidenum">
              <a:rPr lang="en-US"/>
              <a:pPr/>
              <a:t>1</a:t>
            </a:fld>
            <a:endParaRPr lang="en-US"/>
          </a:p>
        </p:txBody>
      </p:sp>
      <p:sp>
        <p:nvSpPr>
          <p:cNvPr id="30723" name="Rectangle 2"/>
          <p:cNvSpPr>
            <a:spLocks noRot="1" noChangeArrowheads="1" noTextEdit="1"/>
          </p:cNvSpPr>
          <p:nvPr>
            <p:ph type="sldImg"/>
          </p:nvPr>
        </p:nvSpPr>
        <p:spPr>
          <a:xfrm>
            <a:off x="1184275" y="701675"/>
            <a:ext cx="4641850" cy="3481388"/>
          </a:xfrm>
          <a:ln/>
        </p:spPr>
      </p:sp>
      <p:sp>
        <p:nvSpPr>
          <p:cNvPr id="30724" name="Rectangle 3"/>
          <p:cNvSpPr>
            <a:spLocks noGrp="1" noChangeArrowheads="1"/>
          </p:cNvSpPr>
          <p:nvPr>
            <p:ph type="body" idx="1"/>
          </p:nvPr>
        </p:nvSpPr>
        <p:spPr>
          <a:xfrm>
            <a:off x="893763" y="4416425"/>
            <a:ext cx="5141912" cy="4181475"/>
          </a:xfrm>
          <a:noFill/>
          <a:ln/>
        </p:spPr>
        <p:txBody>
          <a:bodyPr lIns="93209" tIns="46606" rIns="93209" bIns="46606"/>
          <a:lstStyle/>
          <a:p>
            <a:pPr eaLnBrk="1" hangingPunct="1"/>
            <a:r>
              <a:rPr lang="en-US"/>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9CF129C4-1727-1B44-8543-524B9C1B6B07}" type="slidenum">
              <a:rPr lang="en-US"/>
              <a:pPr/>
              <a:t>10</a:t>
            </a:fld>
            <a:endParaRPr lang="en-US"/>
          </a:p>
        </p:txBody>
      </p:sp>
      <p:sp>
        <p:nvSpPr>
          <p:cNvPr id="49155" name="Rectangle 2"/>
          <p:cNvSpPr>
            <a:spLocks noRo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F2D851EC-C698-6D49-89B3-C27EB37CD00D}" type="slidenum">
              <a:rPr lang="en-US"/>
              <a:pPr/>
              <a:t>11</a:t>
            </a:fld>
            <a:endParaRPr lang="en-US"/>
          </a:p>
        </p:txBody>
      </p:sp>
      <p:sp>
        <p:nvSpPr>
          <p:cNvPr id="51203" name="Rectangle 2"/>
          <p:cNvSpPr>
            <a:spLocks noRo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57FD4AAF-1A7F-604F-8E28-028301237132}" type="slidenum">
              <a:rPr lang="en-US"/>
              <a:pPr/>
              <a:t>12</a:t>
            </a:fld>
            <a:endParaRPr lang="en-US"/>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3C28ADAA-A350-3B44-964D-2F1AE86CD5D8}" type="slidenum">
              <a:rPr lang="en-US"/>
              <a:pPr/>
              <a:t>13</a:t>
            </a:fld>
            <a:endParaRPr lang="en-US"/>
          </a:p>
        </p:txBody>
      </p:sp>
      <p:sp>
        <p:nvSpPr>
          <p:cNvPr id="55299" name="Rectangle 2"/>
          <p:cNvSpPr>
            <a:spLocks noRo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7DB33E5C-F10F-464E-AED2-8ACC4B096C22}" type="slidenum">
              <a:rPr lang="en-US"/>
              <a:pPr/>
              <a:t>14</a:t>
            </a:fld>
            <a:endParaRPr lang="en-US"/>
          </a:p>
        </p:txBody>
      </p:sp>
      <p:sp>
        <p:nvSpPr>
          <p:cNvPr id="57347" name="Rectangle 2"/>
          <p:cNvSpPr>
            <a:spLocks noRo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9C6CD4D7-9520-894C-8C28-1BF1101E4E5C}" type="slidenum">
              <a:rPr lang="en-US"/>
              <a:pPr/>
              <a:t>15</a:t>
            </a:fld>
            <a:endParaRPr lang="en-US"/>
          </a:p>
        </p:txBody>
      </p:sp>
      <p:sp>
        <p:nvSpPr>
          <p:cNvPr id="59395" name="Rectangle 2"/>
          <p:cNvSpPr>
            <a:spLocks noRo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8E4BD631-5471-2B4A-B393-94690BEBA21D}" type="slidenum">
              <a:rPr lang="en-US"/>
              <a:pPr/>
              <a:t>16</a:t>
            </a:fld>
            <a:endParaRPr lang="en-US"/>
          </a:p>
        </p:txBody>
      </p:sp>
      <p:sp>
        <p:nvSpPr>
          <p:cNvPr id="61443" name="Rectangle 2"/>
          <p:cNvSpPr>
            <a:spLocks noRo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r>
              <a:rPr lang="en-US"/>
              <a:t>This research project was sponsored by the Agency for Healthcare Research and Quality and Thomson Reuters.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2D42F56F-6B7A-5949-98F5-48EFEBA604DC}" type="slidenum">
              <a:rPr lang="en-US"/>
              <a:pPr/>
              <a:t>17</a:t>
            </a:fld>
            <a:endParaRPr lang="en-US"/>
          </a:p>
        </p:txBody>
      </p:sp>
      <p:sp>
        <p:nvSpPr>
          <p:cNvPr id="63491" name="Rectangle 2"/>
          <p:cNvSpPr>
            <a:spLocks noRo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r>
              <a:rPr lang="en-US"/>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B757A92A-675C-5A43-914D-7DFAB0C69E10}" type="slidenum">
              <a:rPr lang="en-US"/>
              <a:pPr/>
              <a:t>18</a:t>
            </a:fld>
            <a:endParaRPr lang="en-US"/>
          </a:p>
        </p:txBody>
      </p:sp>
      <p:sp>
        <p:nvSpPr>
          <p:cNvPr id="65539" name="Rectangle 2"/>
          <p:cNvSpPr>
            <a:spLocks noRo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0A54D453-C0EC-2A4C-81C7-6CC06925894E}" type="slidenum">
              <a:rPr lang="en-US"/>
              <a:pPr/>
              <a:t>19</a:t>
            </a:fld>
            <a:endParaRPr lang="en-US"/>
          </a:p>
        </p:txBody>
      </p:sp>
      <p:sp>
        <p:nvSpPr>
          <p:cNvPr id="67587" name="Rectangle 2"/>
          <p:cNvSpPr>
            <a:spLocks noRo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12D21131-8CDC-8B44-9209-27417F32EBB5}" type="slidenum">
              <a:rPr lang="en-US"/>
              <a:pPr/>
              <a:t>2</a:t>
            </a:fld>
            <a:endParaRPr lang="en-US"/>
          </a:p>
        </p:txBody>
      </p:sp>
      <p:sp>
        <p:nvSpPr>
          <p:cNvPr id="32771" name="Rectangle 2"/>
          <p:cNvSpPr>
            <a:spLocks noRo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BDF0EE03-AEF1-3D4F-9933-4D810B691FFA}" type="slidenum">
              <a:rPr lang="en-US"/>
              <a:pPr/>
              <a:t>20</a:t>
            </a:fld>
            <a:endParaRPr lang="en-US"/>
          </a:p>
        </p:txBody>
      </p:sp>
      <p:sp>
        <p:nvSpPr>
          <p:cNvPr id="69635" name="Rectangle 2"/>
          <p:cNvSpPr>
            <a:spLocks noRo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9DEBEF87-5BD9-C64B-BCCF-95212F08385C}" type="slidenum">
              <a:rPr lang="en-US"/>
              <a:pPr/>
              <a:t>21</a:t>
            </a:fld>
            <a:endParaRPr lang="en-US"/>
          </a:p>
        </p:txBody>
      </p:sp>
      <p:sp>
        <p:nvSpPr>
          <p:cNvPr id="71683" name="Rectangle 2"/>
          <p:cNvSpPr>
            <a:spLocks noRo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E3AB9C53-1BF9-DE41-9D89-698A1A8EA04A}" type="slidenum">
              <a:rPr lang="en-US"/>
              <a:pPr/>
              <a:t>22</a:t>
            </a:fld>
            <a:endParaRPr lang="en-US"/>
          </a:p>
        </p:txBody>
      </p:sp>
      <p:sp>
        <p:nvSpPr>
          <p:cNvPr id="73731" name="Rectangle 2"/>
          <p:cNvSpPr>
            <a:spLocks noRo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1130BBA-7E5D-A641-96E2-90588005F862}" type="slidenum">
              <a:rPr lang="en-US"/>
              <a:pPr/>
              <a:t>23</a:t>
            </a:fld>
            <a:endParaRPr lang="en-US"/>
          </a:p>
        </p:txBody>
      </p:sp>
      <p:sp>
        <p:nvSpPr>
          <p:cNvPr id="75779" name="Rectangle 2"/>
          <p:cNvSpPr>
            <a:spLocks noRot="1" noChangeArrowheads="1" noTextEdit="1"/>
          </p:cNvSpPr>
          <p:nvPr>
            <p:ph type="sldImg"/>
          </p:nvPr>
        </p:nvSpPr>
        <p:spPr>
          <a:xfrm>
            <a:off x="1181100" y="696913"/>
            <a:ext cx="4648200" cy="3486150"/>
          </a:xfrm>
          <a:ln/>
        </p:spPr>
      </p:sp>
      <p:sp>
        <p:nvSpPr>
          <p:cNvPr id="75780" name="Rectangle 3"/>
          <p:cNvSpPr>
            <a:spLocks noGrp="1" noChangeArrowheads="1"/>
          </p:cNvSpPr>
          <p:nvPr>
            <p:ph type="body" idx="1"/>
          </p:nvPr>
        </p:nvSpPr>
        <p:spPr>
          <a:xfrm>
            <a:off x="660400" y="4418013"/>
            <a:ext cx="5607050" cy="4183062"/>
          </a:xfrm>
          <a:noFill/>
          <a:ln/>
        </p:spPr>
        <p:txBody>
          <a:bodyPr/>
          <a:lstStyle/>
          <a:p>
            <a:pPr eaLnBrk="1" hangingPunct="1">
              <a:lnSpc>
                <a:spcPct val="80000"/>
              </a:lnSpc>
            </a:pPr>
            <a:r>
              <a:rPr lang="en-US"/>
              <a:t> </a:t>
            </a:r>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a:p>
            <a:pPr eaLnBrk="1" hangingPunct="1">
              <a:lnSpc>
                <a:spcPct val="80000"/>
              </a:lnSpc>
            </a:pPr>
            <a:endParaRPr lang="en-US" sz="80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6D779BE2-9C1A-3645-83D5-803500050458}" type="slidenum">
              <a:rPr lang="en-US"/>
              <a:pPr/>
              <a:t>3</a:t>
            </a:fld>
            <a:endParaRPr lang="en-US"/>
          </a:p>
        </p:txBody>
      </p:sp>
      <p:sp>
        <p:nvSpPr>
          <p:cNvPr id="34819" name="Rectangle 2"/>
          <p:cNvSpPr>
            <a:spLocks noRot="1" noChangeArrowheads="1" noTextEdit="1"/>
          </p:cNvSpPr>
          <p:nvPr>
            <p:ph type="sldImg"/>
          </p:nvPr>
        </p:nvSpPr>
        <p:spPr>
          <a:ln/>
        </p:spPr>
      </p:sp>
      <p:sp>
        <p:nvSpPr>
          <p:cNvPr id="34820" name="Rectangle 3"/>
          <p:cNvSpPr>
            <a:spLocks noGrp="1" noChangeArrowheads="1"/>
          </p:cNvSpPr>
          <p:nvPr>
            <p:ph type="body" idx="1"/>
          </p:nvPr>
        </p:nvSpPr>
        <p:spPr>
          <a:xfrm>
            <a:off x="685800" y="4419600"/>
            <a:ext cx="5605463" cy="4181475"/>
          </a:xfrm>
          <a:noFill/>
          <a:ln/>
        </p:spPr>
        <p:txBody>
          <a:bodyPr/>
          <a:lstStyle/>
          <a:p>
            <a:pPr eaLnBrk="1" hangingPunct="1"/>
            <a:r>
              <a:rPr lang="en-US"/>
              <a:t> </a:t>
            </a:r>
          </a:p>
          <a:p>
            <a:pPr eaLnBrk="1" hangingPunct="1"/>
            <a:endParaRPr lang="en-US"/>
          </a:p>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27044989-9FF7-EF4C-AE4C-DD45679B2CED}" type="slidenum">
              <a:rPr lang="en-US"/>
              <a:pPr/>
              <a:t>4</a:t>
            </a:fld>
            <a:endParaRPr lang="en-US"/>
          </a:p>
        </p:txBody>
      </p:sp>
      <p:sp>
        <p:nvSpPr>
          <p:cNvPr id="36867" name="Rectangle 2"/>
          <p:cNvSpPr>
            <a:spLocks noRo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AE4D6066-B7A5-A843-894C-AE659DBD7F41}" type="slidenum">
              <a:rPr lang="en-US"/>
              <a:pPr/>
              <a:t>5</a:t>
            </a:fld>
            <a:endParaRPr lang="en-US"/>
          </a:p>
        </p:txBody>
      </p:sp>
      <p:sp>
        <p:nvSpPr>
          <p:cNvPr id="38915" name="Rectangle 2"/>
          <p:cNvSpPr>
            <a:spLocks noRo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a:t> </a:t>
            </a:r>
          </a:p>
        </p:txBody>
      </p:sp>
      <p:sp>
        <p:nvSpPr>
          <p:cNvPr id="38917" name="Text Box 4"/>
          <p:cNvSpPr txBox="1">
            <a:spLocks noChangeArrowheads="1"/>
          </p:cNvSpPr>
          <p:nvPr/>
        </p:nvSpPr>
        <p:spPr bwMode="auto">
          <a:xfrm>
            <a:off x="1066800" y="4419600"/>
            <a:ext cx="4800600" cy="260350"/>
          </a:xfrm>
          <a:prstGeom prst="rect">
            <a:avLst/>
          </a:prstGeom>
          <a:noFill/>
          <a:ln w="9525">
            <a:noFill/>
            <a:miter lim="800000"/>
            <a:headEnd/>
            <a:tailEnd/>
          </a:ln>
        </p:spPr>
        <p:txBody>
          <a:bodyPr>
            <a:prstTxWarp prst="textNoShape">
              <a:avLst/>
            </a:prstTxWarp>
            <a:spAutoFit/>
          </a:bodyPr>
          <a:lstStyle/>
          <a:p>
            <a:pPr algn="l">
              <a:spcBef>
                <a:spcPct val="50000"/>
              </a:spcBef>
            </a:pPr>
            <a:endParaRPr lang="en-US" sz="110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6F970BB-9863-BC41-99E9-B5CB4FCB7B7D}" type="slidenum">
              <a:rPr lang="en-US"/>
              <a:pPr/>
              <a:t>6</a:t>
            </a:fld>
            <a:endParaRPr lang="en-US"/>
          </a:p>
        </p:txBody>
      </p:sp>
      <p:sp>
        <p:nvSpPr>
          <p:cNvPr id="40963" name="Rectangle 2"/>
          <p:cNvSpPr>
            <a:spLocks noRo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DDCCF9A1-715A-E14D-B6B4-810F2EADEF42}" type="slidenum">
              <a:rPr lang="en-US"/>
              <a:pPr/>
              <a:t>7</a:t>
            </a:fld>
            <a:endParaRPr lang="en-US"/>
          </a:p>
        </p:txBody>
      </p:sp>
      <p:sp>
        <p:nvSpPr>
          <p:cNvPr id="43011" name="Rectangle 2"/>
          <p:cNvSpPr>
            <a:spLocks noRot="1" noChangeArrowheads="1" noTextEdit="1"/>
          </p:cNvSpPr>
          <p:nvPr>
            <p:ph type="sldImg"/>
          </p:nvPr>
        </p:nvSpPr>
        <p:spPr>
          <a:xfrm>
            <a:off x="1181100" y="696913"/>
            <a:ext cx="4648200" cy="3486150"/>
          </a:xfrm>
          <a:ln/>
        </p:spPr>
      </p:sp>
      <p:sp>
        <p:nvSpPr>
          <p:cNvPr id="43012" name="Rectangle 3"/>
          <p:cNvSpPr>
            <a:spLocks noGrp="1" noChangeArrowheads="1"/>
          </p:cNvSpPr>
          <p:nvPr>
            <p:ph type="body" idx="1"/>
          </p:nvPr>
        </p:nvSpPr>
        <p:spPr>
          <a:xfrm>
            <a:off x="935038" y="4416425"/>
            <a:ext cx="5140325" cy="4183063"/>
          </a:xfrm>
          <a:noFill/>
          <a:ln/>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F59E948-D8A8-1F4D-8CFF-3A8499841329}" type="slidenum">
              <a:rPr lang="en-US"/>
              <a:pPr/>
              <a:t>8</a:t>
            </a:fld>
            <a:endParaRPr lang="en-US"/>
          </a:p>
        </p:txBody>
      </p:sp>
      <p:sp>
        <p:nvSpPr>
          <p:cNvPr id="45059" name="Rectangle 2"/>
          <p:cNvSpPr>
            <a:spLocks noRo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8EF4DC6-F964-D947-9AFA-07913D2EC9E9}" type="slidenum">
              <a:rPr lang="en-US"/>
              <a:pPr/>
              <a:t>9</a:t>
            </a:fld>
            <a:endParaRPr lang="en-US"/>
          </a:p>
        </p:txBody>
      </p:sp>
      <p:sp>
        <p:nvSpPr>
          <p:cNvPr id="47107" name="Rectangle 2"/>
          <p:cNvSpPr>
            <a:spLocks noRo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Master" Target="../slideMasters/slideMaster1.xml"/><Relationship Id="rId3"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4"/>
          <p:cNvGrpSpPr>
            <a:grpSpLocks/>
          </p:cNvGrpSpPr>
          <p:nvPr/>
        </p:nvGrpSpPr>
        <p:grpSpPr bwMode="auto">
          <a:xfrm>
            <a:off x="0" y="3867150"/>
            <a:ext cx="7986713" cy="19050"/>
            <a:chOff x="0" y="840"/>
            <a:chExt cx="5660" cy="12"/>
          </a:xfrm>
        </p:grpSpPr>
        <p:sp>
          <p:nvSpPr>
            <p:cNvPr id="5" name="Line 5"/>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prstTxWarp prst="textNoShape">
                <a:avLst/>
              </a:prstTxWarp>
            </a:bodyPr>
            <a:lstStyle/>
            <a:p>
              <a:pPr>
                <a:defRPr/>
              </a:pPr>
              <a:endParaRPr lang="en-US"/>
            </a:p>
          </p:txBody>
        </p:sp>
        <p:sp>
          <p:nvSpPr>
            <p:cNvPr id="6" name="Line 6"/>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prstTxWarp prst="textNoShape">
                <a:avLst/>
              </a:prstTxWarp>
            </a:bodyPr>
            <a:lstStyle/>
            <a:p>
              <a:pPr>
                <a:defRPr/>
              </a:pPr>
              <a:endParaRPr lang="en-US"/>
            </a:p>
          </p:txBody>
        </p:sp>
      </p:grpSp>
      <p:sp>
        <p:nvSpPr>
          <p:cNvPr id="7" name="Text Box 15"/>
          <p:cNvSpPr txBox="1">
            <a:spLocks noChangeArrowheads="1"/>
          </p:cNvSpPr>
          <p:nvPr userDrawn="1"/>
        </p:nvSpPr>
        <p:spPr bwMode="auto">
          <a:xfrm>
            <a:off x="7908925" y="5827713"/>
            <a:ext cx="184150" cy="366712"/>
          </a:xfrm>
          <a:prstGeom prst="rect">
            <a:avLst/>
          </a:prstGeom>
          <a:noFill/>
          <a:ln w="9525">
            <a:noFill/>
            <a:miter lim="800000"/>
            <a:headEnd/>
            <a:tailEnd/>
          </a:ln>
          <a:effectLst/>
        </p:spPr>
        <p:txBody>
          <a:bodyPr wrap="none">
            <a:prstTxWarp prst="textNoShape">
              <a:avLst/>
            </a:prstTxWarp>
            <a:spAutoFit/>
          </a:bodyPr>
          <a:lstStyle/>
          <a:p>
            <a:pPr algn="l">
              <a:spcBef>
                <a:spcPct val="0"/>
              </a:spcBef>
              <a:defRPr/>
            </a:pPr>
            <a:endParaRPr lang="en-US" sz="1800"/>
          </a:p>
        </p:txBody>
      </p:sp>
      <p:grpSp>
        <p:nvGrpSpPr>
          <p:cNvPr id="8" name="Group 18"/>
          <p:cNvGrpSpPr>
            <a:grpSpLocks/>
          </p:cNvGrpSpPr>
          <p:nvPr userDrawn="1"/>
        </p:nvGrpSpPr>
        <p:grpSpPr bwMode="auto">
          <a:xfrm>
            <a:off x="0" y="3867150"/>
            <a:ext cx="7986713" cy="19050"/>
            <a:chOff x="0" y="840"/>
            <a:chExt cx="5660" cy="12"/>
          </a:xfrm>
        </p:grpSpPr>
        <p:sp>
          <p:nvSpPr>
            <p:cNvPr id="9" name="Line 19"/>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prstTxWarp prst="textNoShape">
                <a:avLst/>
              </a:prstTxWarp>
            </a:bodyPr>
            <a:lstStyle/>
            <a:p>
              <a:pPr>
                <a:defRPr/>
              </a:pPr>
              <a:endParaRPr lang="en-US"/>
            </a:p>
          </p:txBody>
        </p:sp>
        <p:sp>
          <p:nvSpPr>
            <p:cNvPr id="10" name="Line 20"/>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prstTxWarp prst="textNoShape">
                <a:avLst/>
              </a:prstTxWarp>
            </a:bodyPr>
            <a:lstStyle/>
            <a:p>
              <a:pPr>
                <a:defRPr/>
              </a:pPr>
              <a:endParaRPr lang="en-US"/>
            </a:p>
          </p:txBody>
        </p:sp>
      </p:grpSp>
      <p:graphicFrame>
        <p:nvGraphicFramePr>
          <p:cNvPr id="11" name="Object 3"/>
          <p:cNvGraphicFramePr>
            <a:graphicFrameLocks noChangeAspect="1"/>
          </p:cNvGraphicFramePr>
          <p:nvPr/>
        </p:nvGraphicFramePr>
        <p:xfrm>
          <a:off x="990600" y="381000"/>
          <a:ext cx="7162800" cy="1695450"/>
        </p:xfrm>
        <a:graphic>
          <a:graphicData uri="http://schemas.openxmlformats.org/presentationml/2006/ole">
            <p:oleObj spid="_x0000_s101378" name="Photo Editor Photo" r:id="rId3" imgW="6400000" imgH="1514686" progId="MSPhotoEd.3">
              <p:embed/>
            </p:oleObj>
          </a:graphicData>
        </a:graphic>
      </p:graphicFrame>
      <p:sp>
        <p:nvSpPr>
          <p:cNvPr id="123906" name="Rectangle 2"/>
          <p:cNvSpPr>
            <a:spLocks noGrp="1" noChangeArrowheads="1"/>
          </p:cNvSpPr>
          <p:nvPr>
            <p:ph type="ctrTitle"/>
          </p:nvPr>
        </p:nvSpPr>
        <p:spPr>
          <a:xfrm>
            <a:off x="609600" y="2819400"/>
            <a:ext cx="7789863" cy="914400"/>
          </a:xfrm>
        </p:spPr>
        <p:txBody>
          <a:bodyPr/>
          <a:lstStyle>
            <a:lvl1pPr>
              <a:defRPr/>
            </a:lvl1pPr>
          </a:lstStyle>
          <a:p>
            <a:r>
              <a:rPr lang="en-US"/>
              <a:t>Click to edit Master title style</a:t>
            </a:r>
          </a:p>
        </p:txBody>
      </p:sp>
      <p:sp>
        <p:nvSpPr>
          <p:cNvPr id="123907" name="Rectangle 3"/>
          <p:cNvSpPr>
            <a:spLocks noGrp="1" noChangeArrowheads="1"/>
          </p:cNvSpPr>
          <p:nvPr>
            <p:ph type="subTitle" idx="1"/>
          </p:nvPr>
        </p:nvSpPr>
        <p:spPr>
          <a:xfrm>
            <a:off x="1150938" y="3962400"/>
            <a:ext cx="6435725" cy="2133600"/>
          </a:xfrm>
        </p:spPr>
        <p:txBody>
          <a:bodyPr/>
          <a:lstStyle>
            <a:lvl1pPr marL="0" indent="0" algn="ctr">
              <a:buFont typeface="Wingdings" charset="2"/>
              <a:buNone/>
              <a:defRPr/>
            </a:lvl1pPr>
          </a:lstStyle>
          <a:p>
            <a:r>
              <a:rPr lang="en-US"/>
              <a:t>Click to edit Master subtitle style</a:t>
            </a:r>
          </a:p>
        </p:txBody>
      </p:sp>
    </p:spTree>
  </p:cSld>
  <p:clrMapOvr>
    <a:masterClrMapping/>
  </p:clrMapOvr>
  <p:transition spd="med" advClick="0">
    <p:fade/>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1"/>
          <p:cNvSpPr>
            <a:spLocks noGrp="1" noChangeArrowheads="1"/>
          </p:cNvSpPr>
          <p:nvPr>
            <p:ph type="sldNum" sz="quarter" idx="10"/>
          </p:nvPr>
        </p:nvSpPr>
        <p:spPr>
          <a:ln/>
        </p:spPr>
        <p:txBody>
          <a:bodyPr/>
          <a:lstStyle>
            <a:lvl1pPr>
              <a:defRPr/>
            </a:lvl1pPr>
          </a:lstStyle>
          <a:p>
            <a:pPr>
              <a:defRPr/>
            </a:pPr>
            <a:fld id="{7DAAE236-313C-CD4E-B431-6850019566B7}" type="slidenum">
              <a:rPr lang="en-US"/>
              <a:pPr>
                <a:defRPr/>
              </a:pPr>
              <a:t>‹#›</a:t>
            </a:fld>
            <a:endParaRPr lang="en-US"/>
          </a:p>
        </p:txBody>
      </p:sp>
    </p:spTree>
  </p:cSld>
  <p:clrMapOvr>
    <a:masterClrMapping/>
  </p:clrMapOvr>
  <p:transition spd="med" advClick="0">
    <p:fade/>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05588" y="457200"/>
            <a:ext cx="1997075" cy="4114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843588" cy="411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1"/>
          <p:cNvSpPr>
            <a:spLocks noGrp="1" noChangeArrowheads="1"/>
          </p:cNvSpPr>
          <p:nvPr>
            <p:ph type="sldNum" sz="quarter" idx="10"/>
          </p:nvPr>
        </p:nvSpPr>
        <p:spPr>
          <a:ln/>
        </p:spPr>
        <p:txBody>
          <a:bodyPr/>
          <a:lstStyle>
            <a:lvl1pPr>
              <a:defRPr/>
            </a:lvl1pPr>
          </a:lstStyle>
          <a:p>
            <a:pPr>
              <a:defRPr/>
            </a:pPr>
            <a:fld id="{2CAF74ED-3EE5-4740-9849-470E2D3C1F9E}" type="slidenum">
              <a:rPr lang="en-US"/>
              <a:pPr>
                <a:defRPr/>
              </a:pPr>
              <a:t>‹#›</a:t>
            </a:fld>
            <a:endParaRPr lang="en-US"/>
          </a:p>
        </p:txBody>
      </p:sp>
    </p:spTree>
  </p:cSld>
  <p:clrMapOvr>
    <a:masterClrMapping/>
  </p:clrMapOvr>
  <p:transition spd="med" advClick="0">
    <p:fade/>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455738" y="457200"/>
            <a:ext cx="6088062" cy="768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676400"/>
            <a:ext cx="7993063" cy="2895600"/>
          </a:xfrm>
        </p:spPr>
        <p:txBody>
          <a:bodyPr/>
          <a:lstStyle/>
          <a:p>
            <a:pPr lvl="0"/>
            <a:endParaRPr lang="en-US" noProof="0" smtClean="0"/>
          </a:p>
        </p:txBody>
      </p:sp>
      <p:sp>
        <p:nvSpPr>
          <p:cNvPr id="4" name="Rectangle 41"/>
          <p:cNvSpPr>
            <a:spLocks noGrp="1" noChangeArrowheads="1"/>
          </p:cNvSpPr>
          <p:nvPr>
            <p:ph type="sldNum" sz="quarter" idx="10"/>
          </p:nvPr>
        </p:nvSpPr>
        <p:spPr>
          <a:ln/>
        </p:spPr>
        <p:txBody>
          <a:bodyPr/>
          <a:lstStyle>
            <a:lvl1pPr>
              <a:defRPr/>
            </a:lvl1pPr>
          </a:lstStyle>
          <a:p>
            <a:pPr>
              <a:defRPr/>
            </a:pPr>
            <a:fld id="{BC9C0AFB-41FF-7546-B79B-A0822E2448F9}" type="slidenum">
              <a:rPr lang="en-US"/>
              <a:pPr>
                <a:defRPr/>
              </a:pPr>
              <a:t>‹#›</a:t>
            </a:fld>
            <a:endParaRPr lang="en-US"/>
          </a:p>
        </p:txBody>
      </p:sp>
    </p:spTree>
  </p:cSld>
  <p:clrMapOvr>
    <a:masterClrMapping/>
  </p:clrMapOvr>
  <p:transition spd="med" advClick="0">
    <p:fade/>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55738" y="457200"/>
            <a:ext cx="6088062" cy="7683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76400"/>
            <a:ext cx="3919538"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1"/>
          <p:cNvSpPr>
            <a:spLocks noGrp="1" noChangeArrowheads="1"/>
          </p:cNvSpPr>
          <p:nvPr>
            <p:ph type="sldNum" sz="quarter" idx="10"/>
          </p:nvPr>
        </p:nvSpPr>
        <p:spPr>
          <a:ln/>
        </p:spPr>
        <p:txBody>
          <a:bodyPr/>
          <a:lstStyle>
            <a:lvl1pPr>
              <a:defRPr/>
            </a:lvl1pPr>
          </a:lstStyle>
          <a:p>
            <a:pPr>
              <a:defRPr/>
            </a:pPr>
            <a:fld id="{8FDA8EE1-E5A7-8E4F-B872-FCAE2D3CF4EF}" type="slidenum">
              <a:rPr lang="en-US"/>
              <a:pPr>
                <a:defRPr/>
              </a:pPr>
              <a:t>‹#›</a:t>
            </a:fld>
            <a:endParaRPr lang="en-US"/>
          </a:p>
        </p:txBody>
      </p:sp>
    </p:spTree>
  </p:cSld>
  <p:clrMapOvr>
    <a:masterClrMapping/>
  </p:clrMapOvr>
  <p:transition spd="med" advClick="0">
    <p:fade/>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36FCAE80-8318-E046-BD05-7031984748FC}" type="datetime1">
              <a:rPr lang="en-US"/>
              <a:pPr>
                <a:defRPr/>
              </a:pPr>
              <a:t>10/18/10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68C99AB-A0C6-8E4A-A7D6-90CC8D43B38D}" type="slidenum">
              <a:rPr lang="en-US"/>
              <a:pPr>
                <a:defRPr/>
              </a:pPr>
              <a:t>‹#›</a:t>
            </a:fld>
            <a:endParaRPr lang="en-US"/>
          </a:p>
        </p:txBody>
      </p:sp>
    </p:spTree>
  </p:cSld>
  <p:clrMapOvr>
    <a:masterClrMapping/>
  </p:clrMapOvr>
  <p:transition spd="med" advClick="0">
    <p:fade/>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A9D4C6E9-DD89-184B-A7DB-86BD46B3AB56}" type="datetime1">
              <a:rPr lang="en-US"/>
              <a:pPr>
                <a:defRPr/>
              </a:pPr>
              <a:t>10/18/10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3F3BC9C-45DA-E14E-A1FE-A2B856FE593B}" type="slidenum">
              <a:rPr lang="en-US"/>
              <a:pPr>
                <a:defRPr/>
              </a:pPr>
              <a:t>‹#›</a:t>
            </a:fld>
            <a:endParaRPr lang="en-US"/>
          </a:p>
        </p:txBody>
      </p:sp>
    </p:spTree>
  </p:cSld>
  <p:clrMapOvr>
    <a:masterClrMapping/>
  </p:clrMapOvr>
  <p:transition spd="med" advClick="0">
    <p:fade/>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F9F5396-4F5A-3343-BA42-AC03F9AA2C65}" type="datetime1">
              <a:rPr lang="en-US"/>
              <a:pPr>
                <a:defRPr/>
              </a:pPr>
              <a:t>10/18/10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C870976-935D-FB40-BCAD-612DA521F2FF}" type="slidenum">
              <a:rPr lang="en-US"/>
              <a:pPr>
                <a:defRPr/>
              </a:pPr>
              <a:t>‹#›</a:t>
            </a:fld>
            <a:endParaRPr lang="en-US"/>
          </a:p>
        </p:txBody>
      </p:sp>
    </p:spTree>
  </p:cSld>
  <p:clrMapOvr>
    <a:masterClrMapping/>
  </p:clrMapOvr>
  <p:transition spd="med" advClick="0">
    <p:fade/>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51E9C8BD-5A9D-C642-B88C-5A6EF9A25E76}" type="datetime1">
              <a:rPr lang="en-US"/>
              <a:pPr>
                <a:defRPr/>
              </a:pPr>
              <a:t>10/18/10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6358900-3F9B-4848-AFE9-32A672D90158}" type="slidenum">
              <a:rPr lang="en-US"/>
              <a:pPr>
                <a:defRPr/>
              </a:pPr>
              <a:t>‹#›</a:t>
            </a:fld>
            <a:endParaRPr lang="en-US"/>
          </a:p>
        </p:txBody>
      </p:sp>
    </p:spTree>
  </p:cSld>
  <p:clrMapOvr>
    <a:masterClrMapping/>
  </p:clrMapOvr>
  <p:transition spd="med" advClick="0">
    <p:fade/>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F4991DF3-6069-C540-A0F3-7231DC9BF098}" type="datetime1">
              <a:rPr lang="en-US"/>
              <a:pPr>
                <a:defRPr/>
              </a:pPr>
              <a:t>10/18/10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69117B5-DDEA-474B-A06C-8C0A3DB98184}" type="slidenum">
              <a:rPr lang="en-US"/>
              <a:pPr>
                <a:defRPr/>
              </a:pPr>
              <a:t>‹#›</a:t>
            </a:fld>
            <a:endParaRPr lang="en-US"/>
          </a:p>
        </p:txBody>
      </p:sp>
    </p:spTree>
  </p:cSld>
  <p:clrMapOvr>
    <a:masterClrMapping/>
  </p:clrMapOvr>
  <p:transition spd="med" advClick="0">
    <p:fade/>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343D07E-082E-B44B-80A5-3EB2D30DC097}" type="datetime1">
              <a:rPr lang="en-US"/>
              <a:pPr>
                <a:defRPr/>
              </a:pPr>
              <a:t>10/18/10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A095D6D-887A-CF4B-8C9C-92C94C98FB2A}" type="slidenum">
              <a:rPr lang="en-US"/>
              <a:pPr>
                <a:defRPr/>
              </a:pPr>
              <a:t>‹#›</a:t>
            </a:fld>
            <a:endParaRPr lang="en-US"/>
          </a:p>
        </p:txBody>
      </p:sp>
    </p:spTree>
  </p:cSld>
  <p:clrMapOvr>
    <a:masterClrMapping/>
  </p:clrMapOvr>
  <p:transition spd="med" advClick="0">
    <p:fade/>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1"/>
          <p:cNvSpPr>
            <a:spLocks noGrp="1" noChangeArrowheads="1"/>
          </p:cNvSpPr>
          <p:nvPr>
            <p:ph type="sldNum" sz="quarter" idx="10"/>
          </p:nvPr>
        </p:nvSpPr>
        <p:spPr>
          <a:ln/>
        </p:spPr>
        <p:txBody>
          <a:bodyPr/>
          <a:lstStyle>
            <a:lvl1pPr>
              <a:defRPr/>
            </a:lvl1pPr>
          </a:lstStyle>
          <a:p>
            <a:pPr>
              <a:defRPr/>
            </a:pPr>
            <a:fld id="{B714CDFF-8804-3044-85DD-661C4244FF66}" type="slidenum">
              <a:rPr lang="en-US"/>
              <a:pPr>
                <a:defRPr/>
              </a:pPr>
              <a:t>‹#›</a:t>
            </a:fld>
            <a:endParaRPr lang="en-US"/>
          </a:p>
        </p:txBody>
      </p:sp>
    </p:spTree>
  </p:cSld>
  <p:clrMapOvr>
    <a:masterClrMapping/>
  </p:clrMapOvr>
  <p:transition spd="med" advClick="0">
    <p:fade/>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F7FDF8C-B6BC-7D4D-848B-2E2EE61A7139}" type="datetime1">
              <a:rPr lang="en-US"/>
              <a:pPr>
                <a:defRPr/>
              </a:pPr>
              <a:t>10/18/10</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2726B1E-5DAC-7D45-92CC-46C6777DF300}" type="slidenum">
              <a:rPr lang="en-US"/>
              <a:pPr>
                <a:defRPr/>
              </a:pPr>
              <a:t>‹#›</a:t>
            </a:fld>
            <a:endParaRPr lang="en-US"/>
          </a:p>
        </p:txBody>
      </p:sp>
    </p:spTree>
  </p:cSld>
  <p:clrMapOvr>
    <a:masterClrMapping/>
  </p:clrMapOvr>
  <p:transition spd="med" advClick="0">
    <p:fade/>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1ED7D7A-BD44-6942-AA60-75A19B2E31A0}" type="datetime1">
              <a:rPr lang="en-US"/>
              <a:pPr>
                <a:defRPr/>
              </a:pPr>
              <a:t>10/18/10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173D8E7-5C30-CA4D-8798-D7495AE27E5B}" type="slidenum">
              <a:rPr lang="en-US"/>
              <a:pPr>
                <a:defRPr/>
              </a:pPr>
              <a:t>‹#›</a:t>
            </a:fld>
            <a:endParaRPr lang="en-US"/>
          </a:p>
        </p:txBody>
      </p:sp>
    </p:spTree>
  </p:cSld>
  <p:clrMapOvr>
    <a:masterClrMapping/>
  </p:clrMapOvr>
  <p:transition spd="med" advClick="0">
    <p:fade/>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63ADD80-4023-7045-9C33-69399BB03C03}" type="datetime1">
              <a:rPr lang="en-US"/>
              <a:pPr>
                <a:defRPr/>
              </a:pPr>
              <a:t>10/18/10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8FE206E-E587-D748-8A0A-FD49B531B020}" type="slidenum">
              <a:rPr lang="en-US"/>
              <a:pPr>
                <a:defRPr/>
              </a:pPr>
              <a:t>‹#›</a:t>
            </a:fld>
            <a:endParaRPr lang="en-US"/>
          </a:p>
        </p:txBody>
      </p:sp>
    </p:spTree>
  </p:cSld>
  <p:clrMapOvr>
    <a:masterClrMapping/>
  </p:clrMapOvr>
  <p:transition spd="med" advClick="0">
    <p:fade/>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9C0A412-4B8E-7046-980D-F9504CAC7BBB}" type="datetime1">
              <a:rPr lang="en-US"/>
              <a:pPr>
                <a:defRPr/>
              </a:pPr>
              <a:t>10/18/10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2966F5-42FE-384F-8608-F9298748F832}" type="slidenum">
              <a:rPr lang="en-US"/>
              <a:pPr>
                <a:defRPr/>
              </a:pPr>
              <a:t>‹#›</a:t>
            </a:fld>
            <a:endParaRPr lang="en-US"/>
          </a:p>
        </p:txBody>
      </p:sp>
    </p:spTree>
  </p:cSld>
  <p:clrMapOvr>
    <a:masterClrMapping/>
  </p:clrMapOvr>
  <p:transition spd="med" advClick="0">
    <p:fade/>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287BA768-0182-AA40-A3D1-51F54DE93A91}" type="datetime1">
              <a:rPr lang="en-US"/>
              <a:pPr>
                <a:defRPr/>
              </a:pPr>
              <a:t>10/18/10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CDFBA3C-E593-7543-91E5-09B3889A24F9}" type="slidenum">
              <a:rPr lang="en-US"/>
              <a:pPr>
                <a:defRPr/>
              </a:pPr>
              <a:t>‹#›</a:t>
            </a:fld>
            <a:endParaRPr lang="en-US"/>
          </a:p>
        </p:txBody>
      </p:sp>
    </p:spTree>
  </p:cSld>
  <p:clrMapOvr>
    <a:masterClrMapping/>
  </p:clrMapOvr>
  <p:transition spd="med" advClick="0">
    <p:fade/>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1"/>
          <p:cNvSpPr>
            <a:spLocks noGrp="1" noChangeArrowheads="1"/>
          </p:cNvSpPr>
          <p:nvPr>
            <p:ph type="sldNum" sz="quarter" idx="10"/>
          </p:nvPr>
        </p:nvSpPr>
        <p:spPr>
          <a:ln/>
        </p:spPr>
        <p:txBody>
          <a:bodyPr/>
          <a:lstStyle>
            <a:lvl1pPr>
              <a:defRPr/>
            </a:lvl1pPr>
          </a:lstStyle>
          <a:p>
            <a:pPr>
              <a:defRPr/>
            </a:pPr>
            <a:fld id="{193BE675-92DF-E346-BA66-56CD651217CC}" type="slidenum">
              <a:rPr lang="en-US"/>
              <a:pPr>
                <a:defRPr/>
              </a:pPr>
              <a:t>‹#›</a:t>
            </a:fld>
            <a:endParaRPr lang="en-US"/>
          </a:p>
        </p:txBody>
      </p:sp>
    </p:spTree>
  </p:cSld>
  <p:clrMapOvr>
    <a:masterClrMapping/>
  </p:clrMapOvr>
  <p:transition spd="med" advClick="0">
    <p:fade/>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76400"/>
            <a:ext cx="3919538"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1538" y="1676400"/>
            <a:ext cx="3921125" cy="2895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1"/>
          <p:cNvSpPr>
            <a:spLocks noGrp="1" noChangeArrowheads="1"/>
          </p:cNvSpPr>
          <p:nvPr>
            <p:ph type="sldNum" sz="quarter" idx="10"/>
          </p:nvPr>
        </p:nvSpPr>
        <p:spPr>
          <a:ln/>
        </p:spPr>
        <p:txBody>
          <a:bodyPr/>
          <a:lstStyle>
            <a:lvl1pPr>
              <a:defRPr/>
            </a:lvl1pPr>
          </a:lstStyle>
          <a:p>
            <a:pPr>
              <a:defRPr/>
            </a:pPr>
            <a:fld id="{92955398-3779-F846-8E0E-BBFDB0F20DE2}" type="slidenum">
              <a:rPr lang="en-US"/>
              <a:pPr>
                <a:defRPr/>
              </a:pPr>
              <a:t>‹#›</a:t>
            </a:fld>
            <a:endParaRPr lang="en-US"/>
          </a:p>
        </p:txBody>
      </p:sp>
    </p:spTree>
  </p:cSld>
  <p:clrMapOvr>
    <a:masterClrMapping/>
  </p:clrMapOvr>
  <p:transition spd="med" advClick="0">
    <p:fade/>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1"/>
          <p:cNvSpPr>
            <a:spLocks noGrp="1" noChangeArrowheads="1"/>
          </p:cNvSpPr>
          <p:nvPr>
            <p:ph type="sldNum" sz="quarter" idx="10"/>
          </p:nvPr>
        </p:nvSpPr>
        <p:spPr>
          <a:ln/>
        </p:spPr>
        <p:txBody>
          <a:bodyPr/>
          <a:lstStyle>
            <a:lvl1pPr>
              <a:defRPr/>
            </a:lvl1pPr>
          </a:lstStyle>
          <a:p>
            <a:pPr>
              <a:defRPr/>
            </a:pPr>
            <a:fld id="{026A4E05-4365-C348-9C87-482525C3E7E4}" type="slidenum">
              <a:rPr lang="en-US"/>
              <a:pPr>
                <a:defRPr/>
              </a:pPr>
              <a:t>‹#›</a:t>
            </a:fld>
            <a:endParaRPr lang="en-US"/>
          </a:p>
        </p:txBody>
      </p:sp>
    </p:spTree>
  </p:cSld>
  <p:clrMapOvr>
    <a:masterClrMapping/>
  </p:clrMapOvr>
  <p:transition spd="med" advClick="0">
    <p:fade/>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1"/>
          <p:cNvSpPr>
            <a:spLocks noGrp="1" noChangeArrowheads="1"/>
          </p:cNvSpPr>
          <p:nvPr>
            <p:ph type="sldNum" sz="quarter" idx="10"/>
          </p:nvPr>
        </p:nvSpPr>
        <p:spPr>
          <a:ln/>
        </p:spPr>
        <p:txBody>
          <a:bodyPr/>
          <a:lstStyle>
            <a:lvl1pPr>
              <a:defRPr/>
            </a:lvl1pPr>
          </a:lstStyle>
          <a:p>
            <a:pPr>
              <a:defRPr/>
            </a:pPr>
            <a:fld id="{E047A87A-8351-F943-961E-709EF429022D}" type="slidenum">
              <a:rPr lang="en-US"/>
              <a:pPr>
                <a:defRPr/>
              </a:pPr>
              <a:t>‹#›</a:t>
            </a:fld>
            <a:endParaRPr lang="en-US"/>
          </a:p>
        </p:txBody>
      </p:sp>
    </p:spTree>
  </p:cSld>
  <p:clrMapOvr>
    <a:masterClrMapping/>
  </p:clrMapOvr>
  <p:transition spd="med" advClick="0">
    <p:fade/>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1"/>
          <p:cNvSpPr>
            <a:spLocks noGrp="1" noChangeArrowheads="1"/>
          </p:cNvSpPr>
          <p:nvPr>
            <p:ph type="sldNum" sz="quarter" idx="10"/>
          </p:nvPr>
        </p:nvSpPr>
        <p:spPr>
          <a:ln/>
        </p:spPr>
        <p:txBody>
          <a:bodyPr/>
          <a:lstStyle>
            <a:lvl1pPr>
              <a:defRPr/>
            </a:lvl1pPr>
          </a:lstStyle>
          <a:p>
            <a:pPr>
              <a:defRPr/>
            </a:pPr>
            <a:fld id="{FFE515D5-2D63-2545-95E8-F09446AADD30}" type="slidenum">
              <a:rPr lang="en-US"/>
              <a:pPr>
                <a:defRPr/>
              </a:pPr>
              <a:t>‹#›</a:t>
            </a:fld>
            <a:endParaRPr lang="en-US"/>
          </a:p>
        </p:txBody>
      </p:sp>
    </p:spTree>
  </p:cSld>
  <p:clrMapOvr>
    <a:masterClrMapping/>
  </p:clrMapOvr>
  <p:transition spd="med" advClick="0">
    <p:fade/>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1"/>
          <p:cNvSpPr>
            <a:spLocks noGrp="1" noChangeArrowheads="1"/>
          </p:cNvSpPr>
          <p:nvPr>
            <p:ph type="sldNum" sz="quarter" idx="10"/>
          </p:nvPr>
        </p:nvSpPr>
        <p:spPr>
          <a:ln/>
        </p:spPr>
        <p:txBody>
          <a:bodyPr/>
          <a:lstStyle>
            <a:lvl1pPr>
              <a:defRPr/>
            </a:lvl1pPr>
          </a:lstStyle>
          <a:p>
            <a:pPr>
              <a:defRPr/>
            </a:pPr>
            <a:fld id="{771EF2EA-8B12-6F4C-9C2D-BC08F0BAF74D}" type="slidenum">
              <a:rPr lang="en-US"/>
              <a:pPr>
                <a:defRPr/>
              </a:pPr>
              <a:t>‹#›</a:t>
            </a:fld>
            <a:endParaRPr lang="en-US"/>
          </a:p>
        </p:txBody>
      </p:sp>
    </p:spTree>
  </p:cSld>
  <p:clrMapOvr>
    <a:masterClrMapping/>
  </p:clrMapOvr>
  <p:transition spd="med" advClick="0">
    <p:fade/>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1"/>
          <p:cNvSpPr>
            <a:spLocks noGrp="1" noChangeArrowheads="1"/>
          </p:cNvSpPr>
          <p:nvPr>
            <p:ph type="sldNum" sz="quarter" idx="10"/>
          </p:nvPr>
        </p:nvSpPr>
        <p:spPr>
          <a:ln/>
        </p:spPr>
        <p:txBody>
          <a:bodyPr/>
          <a:lstStyle>
            <a:lvl1pPr>
              <a:defRPr/>
            </a:lvl1pPr>
          </a:lstStyle>
          <a:p>
            <a:pPr>
              <a:defRPr/>
            </a:pPr>
            <a:fld id="{7E47F7F5-0C58-D644-B7F5-5A7E30ECEE8F}" type="slidenum">
              <a:rPr lang="en-US"/>
              <a:pPr>
                <a:defRPr/>
              </a:pPr>
              <a:t>‹#›</a:t>
            </a:fld>
            <a:endParaRPr lang="en-US"/>
          </a:p>
        </p:txBody>
      </p:sp>
    </p:spTree>
  </p:cSld>
  <p:clrMapOvr>
    <a:masterClrMapping/>
  </p:clrMapOvr>
  <p:transition spd="med" advClick="0">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vmlDrawing" Target="../drawings/vmlDrawing1.vml"/><Relationship Id="rId16" Type="http://schemas.openxmlformats.org/officeDocument/2006/relationships/oleObject" Target="../embeddings/Microsoft_PowerPoint_97_-_2003_Presentation1.bin"/><Relationship Id="rId17" Type="http://schemas.openxmlformats.org/officeDocument/2006/relationships/image" Target="../media/image1.png"/><Relationship Id="rId18"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3" Type="http://schemas.openxmlformats.org/officeDocument/2006/relationships/vmlDrawing" Target="../drawings/vmlDrawing3.vml"/><Relationship Id="rId14" Type="http://schemas.openxmlformats.org/officeDocument/2006/relationships/oleObject" Target="../embeddings/oleObject2.bin"/><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0000A8"/>
            </a:gs>
            <a:gs pos="100000">
              <a:srgbClr val="1B8DFF"/>
            </a:gs>
          </a:gsLst>
          <a:lin ang="5400000" scaled="1"/>
        </a:gradFill>
        <a:effectLst/>
      </p:bgPr>
    </p:bg>
    <p:spTree>
      <p:nvGrpSpPr>
        <p:cNvPr id="1" name=""/>
        <p:cNvGrpSpPr/>
        <p:nvPr/>
      </p:nvGrpSpPr>
      <p:grpSpPr>
        <a:xfrm>
          <a:off x="0" y="0"/>
          <a:ext cx="0" cy="0"/>
          <a:chOff x="0" y="0"/>
          <a:chExt cx="0" cy="0"/>
        </a:xfrm>
      </p:grpSpPr>
      <p:sp>
        <p:nvSpPr>
          <p:cNvPr id="122913" name="Rectangle 33"/>
          <p:cNvSpPr>
            <a:spLocks noGrp="1" noChangeArrowheads="1"/>
          </p:cNvSpPr>
          <p:nvPr>
            <p:ph type="title"/>
          </p:nvPr>
        </p:nvSpPr>
        <p:spPr bwMode="auto">
          <a:xfrm>
            <a:off x="1455738" y="457200"/>
            <a:ext cx="6088062" cy="768350"/>
          </a:xfrm>
          <a:prstGeom prst="rect">
            <a:avLst/>
          </a:prstGeom>
          <a:noFill/>
          <a:ln w="12700">
            <a:noFill/>
            <a:miter lim="800000"/>
            <a:headEnd/>
            <a:tailEnd/>
          </a:ln>
          <a:effec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122914" name="Rectangle 34"/>
          <p:cNvSpPr>
            <a:spLocks noGrp="1" noChangeArrowheads="1"/>
          </p:cNvSpPr>
          <p:nvPr>
            <p:ph type="body" idx="1"/>
          </p:nvPr>
        </p:nvSpPr>
        <p:spPr bwMode="auto">
          <a:xfrm>
            <a:off x="609600" y="1676400"/>
            <a:ext cx="7993063" cy="28956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aphicFrame>
        <p:nvGraphicFramePr>
          <p:cNvPr id="1026" name="Base" hidden="1"/>
          <p:cNvGraphicFramePr>
            <a:graphicFrameLocks/>
          </p:cNvGraphicFramePr>
          <p:nvPr/>
        </p:nvGraphicFramePr>
        <p:xfrm>
          <a:off x="1524000" y="1397000"/>
          <a:ext cx="6096000" cy="4064000"/>
        </p:xfrm>
        <a:graphic>
          <a:graphicData uri="http://schemas.openxmlformats.org/presentationml/2006/ole">
            <p:oleObj spid="_x0000_s1026" r:id="rId16" imgW="0" imgH="0" progId="PowerPoint.Show.8">
              <p:embed/>
            </p:oleObj>
          </a:graphicData>
        </a:graphic>
      </p:graphicFrame>
      <p:sp>
        <p:nvSpPr>
          <p:cNvPr id="122921" name="Rectangle 41"/>
          <p:cNvSpPr>
            <a:spLocks noGrp="1" noChangeArrowheads="1"/>
          </p:cNvSpPr>
          <p:nvPr>
            <p:ph type="sldNum" sz="quarter" idx="4"/>
          </p:nvPr>
        </p:nvSpPr>
        <p:spPr bwMode="auto">
          <a:xfrm>
            <a:off x="304800" y="6400800"/>
            <a:ext cx="574675" cy="228600"/>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eaLnBrk="0" hangingPunct="0">
              <a:spcBef>
                <a:spcPct val="0"/>
              </a:spcBef>
              <a:defRPr sz="1200"/>
            </a:lvl1pPr>
          </a:lstStyle>
          <a:p>
            <a:pPr>
              <a:defRPr/>
            </a:pPr>
            <a:fld id="{F0BBE67A-4A92-E24F-9D65-8F750A63EB79}" type="slidenum">
              <a:rPr lang="en-US"/>
              <a:pPr>
                <a:defRPr/>
              </a:pPr>
              <a:t>‹#›</a:t>
            </a:fld>
            <a:endParaRPr lang="en-US"/>
          </a:p>
        </p:txBody>
      </p:sp>
      <p:grpSp>
        <p:nvGrpSpPr>
          <p:cNvPr id="1030" name="Group 43"/>
          <p:cNvGrpSpPr>
            <a:grpSpLocks/>
          </p:cNvGrpSpPr>
          <p:nvPr userDrawn="1"/>
        </p:nvGrpSpPr>
        <p:grpSpPr bwMode="auto">
          <a:xfrm>
            <a:off x="0" y="1277938"/>
            <a:ext cx="9144000" cy="74612"/>
            <a:chOff x="0" y="840"/>
            <a:chExt cx="5660" cy="12"/>
          </a:xfrm>
        </p:grpSpPr>
        <p:sp>
          <p:nvSpPr>
            <p:cNvPr id="122924" name="Line 44"/>
            <p:cNvSpPr>
              <a:spLocks noChangeShapeType="1"/>
            </p:cNvSpPr>
            <p:nvPr/>
          </p:nvSpPr>
          <p:spPr bwMode="auto">
            <a:xfrm>
              <a:off x="4" y="852"/>
              <a:ext cx="5656" cy="0"/>
            </a:xfrm>
            <a:prstGeom prst="line">
              <a:avLst/>
            </a:prstGeom>
            <a:noFill/>
            <a:ln w="50800">
              <a:solidFill>
                <a:srgbClr val="001760"/>
              </a:solidFill>
              <a:round/>
              <a:headEnd/>
              <a:tailEnd/>
            </a:ln>
            <a:effectLst/>
          </p:spPr>
          <p:txBody>
            <a:bodyPr wrap="none" anchor="ctr">
              <a:prstTxWarp prst="textNoShape">
                <a:avLst/>
              </a:prstTxWarp>
            </a:bodyPr>
            <a:lstStyle/>
            <a:p>
              <a:pPr>
                <a:defRPr/>
              </a:pPr>
              <a:endParaRPr lang="en-US"/>
            </a:p>
          </p:txBody>
        </p:sp>
        <p:sp>
          <p:nvSpPr>
            <p:cNvPr id="122925" name="Line 45"/>
            <p:cNvSpPr>
              <a:spLocks noChangeShapeType="1"/>
            </p:cNvSpPr>
            <p:nvPr/>
          </p:nvSpPr>
          <p:spPr bwMode="auto">
            <a:xfrm>
              <a:off x="0" y="840"/>
              <a:ext cx="5656" cy="0"/>
            </a:xfrm>
            <a:prstGeom prst="line">
              <a:avLst/>
            </a:prstGeom>
            <a:noFill/>
            <a:ln w="50800">
              <a:solidFill>
                <a:srgbClr val="99CCFF"/>
              </a:solidFill>
              <a:round/>
              <a:headEnd/>
              <a:tailEnd/>
            </a:ln>
            <a:effectLst/>
          </p:spPr>
          <p:txBody>
            <a:bodyPr wrap="none" anchor="ctr">
              <a:prstTxWarp prst="textNoShape">
                <a:avLst/>
              </a:prstTxWarp>
            </a:bodyPr>
            <a:lstStyle/>
            <a:p>
              <a:pPr>
                <a:defRPr/>
              </a:pPr>
              <a:endParaRPr lang="en-US"/>
            </a:p>
          </p:txBody>
        </p:sp>
      </p:grpSp>
      <p:grpSp>
        <p:nvGrpSpPr>
          <p:cNvPr id="1031" name="Group 67"/>
          <p:cNvGrpSpPr>
            <a:grpSpLocks/>
          </p:cNvGrpSpPr>
          <p:nvPr userDrawn="1"/>
        </p:nvGrpSpPr>
        <p:grpSpPr bwMode="auto">
          <a:xfrm>
            <a:off x="0" y="101600"/>
            <a:ext cx="1341438" cy="1131888"/>
            <a:chOff x="0" y="64"/>
            <a:chExt cx="845" cy="713"/>
          </a:xfrm>
        </p:grpSpPr>
        <p:sp>
          <p:nvSpPr>
            <p:cNvPr id="122948" name="Line 68"/>
            <p:cNvSpPr>
              <a:spLocks noChangeShapeType="1"/>
            </p:cNvSpPr>
            <p:nvPr userDrawn="1"/>
          </p:nvSpPr>
          <p:spPr bwMode="auto">
            <a:xfrm>
              <a:off x="54" y="443"/>
              <a:ext cx="700" cy="0"/>
            </a:xfrm>
            <a:prstGeom prst="line">
              <a:avLst/>
            </a:prstGeom>
            <a:noFill/>
            <a:ln w="12700">
              <a:solidFill>
                <a:schemeClr val="tx1"/>
              </a:solidFill>
              <a:round/>
              <a:headEnd/>
              <a:tailEnd/>
            </a:ln>
            <a:effectLst/>
          </p:spPr>
          <p:txBody>
            <a:bodyPr>
              <a:prstTxWarp prst="textNoShape">
                <a:avLst/>
              </a:prstTxWarp>
            </a:bodyPr>
            <a:lstStyle/>
            <a:p>
              <a:pPr>
                <a:defRPr/>
              </a:pPr>
              <a:endParaRPr lang="en-US"/>
            </a:p>
          </p:txBody>
        </p:sp>
        <p:grpSp>
          <p:nvGrpSpPr>
            <p:cNvPr id="1034" name="Group 69"/>
            <p:cNvGrpSpPr>
              <a:grpSpLocks/>
            </p:cNvGrpSpPr>
            <p:nvPr userDrawn="1"/>
          </p:nvGrpSpPr>
          <p:grpSpPr bwMode="auto">
            <a:xfrm>
              <a:off x="0" y="64"/>
              <a:ext cx="845" cy="713"/>
              <a:chOff x="0" y="64"/>
              <a:chExt cx="845" cy="713"/>
            </a:xfrm>
          </p:grpSpPr>
          <p:sp>
            <p:nvSpPr>
              <p:cNvPr id="122950" name="Text Box 70"/>
              <p:cNvSpPr txBox="1">
                <a:spLocks noChangeArrowheads="1"/>
              </p:cNvSpPr>
              <p:nvPr userDrawn="1"/>
            </p:nvSpPr>
            <p:spPr bwMode="auto">
              <a:xfrm>
                <a:off x="0" y="443"/>
                <a:ext cx="768" cy="334"/>
              </a:xfrm>
              <a:prstGeom prst="rect">
                <a:avLst/>
              </a:prstGeom>
              <a:noFill/>
              <a:ln w="12700">
                <a:noFill/>
                <a:miter lim="800000"/>
                <a:headEnd/>
                <a:tailEnd/>
              </a:ln>
              <a:effectLst/>
            </p:spPr>
            <p:txBody>
              <a:bodyPr>
                <a:prstTxWarp prst="textNoShape">
                  <a:avLst/>
                </a:prstTxWarp>
                <a:spAutoFit/>
              </a:bodyPr>
              <a:lstStyle/>
              <a:p>
                <a:pPr eaLnBrk="0" hangingPunct="0">
                  <a:lnSpc>
                    <a:spcPct val="80000"/>
                  </a:lnSpc>
                  <a:spcBef>
                    <a:spcPct val="0"/>
                  </a:spcBef>
                  <a:defRPr/>
                </a:pPr>
                <a:r>
                  <a:rPr lang="en-US" sz="1200" b="1" i="1">
                    <a:solidFill>
                      <a:srgbClr val="66CCFF"/>
                    </a:solidFill>
                    <a:effectLst>
                      <a:outerShdw blurRad="38100" dist="38100" dir="2700000" algn="tl">
                        <a:srgbClr val="000000"/>
                      </a:outerShdw>
                    </a:effectLst>
                  </a:rPr>
                  <a:t>Advancing Excellence in Health Care</a:t>
                </a:r>
              </a:p>
            </p:txBody>
          </p:sp>
          <p:pic>
            <p:nvPicPr>
              <p:cNvPr id="1036" name="Picture 71" descr="AHRQ Logo_Lg_blu_June 19 Test"/>
              <p:cNvPicPr>
                <a:picLocks noChangeAspect="1" noChangeArrowheads="1"/>
              </p:cNvPicPr>
              <p:nvPr userDrawn="1"/>
            </p:nvPicPr>
            <p:blipFill>
              <a:blip r:embed="rId17"/>
              <a:srcRect/>
              <a:stretch>
                <a:fillRect/>
              </a:stretch>
            </p:blipFill>
            <p:spPr bwMode="auto">
              <a:xfrm>
                <a:off x="8" y="64"/>
                <a:ext cx="837" cy="343"/>
              </a:xfrm>
              <a:prstGeom prst="rect">
                <a:avLst/>
              </a:prstGeom>
              <a:noFill/>
              <a:ln w="9525">
                <a:noFill/>
                <a:miter lim="800000"/>
                <a:headEnd/>
                <a:tailEnd/>
              </a:ln>
            </p:spPr>
          </p:pic>
        </p:grpSp>
      </p:grpSp>
      <p:pic>
        <p:nvPicPr>
          <p:cNvPr id="1032" name="Picture 72" descr="HCUP LOGO_blu"/>
          <p:cNvPicPr>
            <a:picLocks noChangeAspect="1" noChangeArrowheads="1"/>
          </p:cNvPicPr>
          <p:nvPr userDrawn="1"/>
        </p:nvPicPr>
        <p:blipFill>
          <a:blip r:embed="rId18"/>
          <a:srcRect/>
          <a:stretch>
            <a:fillRect/>
          </a:stretch>
        </p:blipFill>
        <p:spPr bwMode="auto">
          <a:xfrm>
            <a:off x="7721600" y="85725"/>
            <a:ext cx="1295400" cy="1141413"/>
          </a:xfrm>
          <a:prstGeom prst="rect">
            <a:avLst/>
          </a:prstGeom>
          <a:solidFill>
            <a:schemeClr val="bg2"/>
          </a:solid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9"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spd="med" advClick="0">
    <p:fade/>
  </p:transition>
  <p:timing>
    <p:tnLst>
      <p:par>
        <p:cTn id="1" dur="indefinite" restart="never" nodeType="tmRoot"/>
      </p:par>
    </p:tnLst>
  </p:timing>
  <p:hf hdr="0" ftr="0" dt="0"/>
  <p:txStyles>
    <p:titleStyle>
      <a:lvl1pPr algn="ctr" rtl="0" eaLnBrk="0" fontAlgn="base" hangingPunct="0">
        <a:lnSpc>
          <a:spcPct val="90000"/>
        </a:lnSpc>
        <a:spcBef>
          <a:spcPct val="0"/>
        </a:spcBef>
        <a:spcAft>
          <a:spcPct val="0"/>
        </a:spcAft>
        <a:defRPr sz="3600" b="1" i="1">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defRPr>
      </a:lvl6pPr>
      <a:lvl7pPr marL="914400" algn="ctr" rtl="0" fontAlgn="base">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defRPr>
      </a:lvl7pPr>
      <a:lvl8pPr marL="1371600" algn="ctr" rtl="0" fontAlgn="base">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defRPr>
      </a:lvl8pPr>
      <a:lvl9pPr marL="1828800" algn="ctr" rtl="0" fontAlgn="base">
        <a:lnSpc>
          <a:spcPct val="90000"/>
        </a:lnSpc>
        <a:spcBef>
          <a:spcPct val="0"/>
        </a:spcBef>
        <a:spcAft>
          <a:spcPct val="0"/>
        </a:spcAft>
        <a:defRPr sz="3600" b="1" i="1">
          <a:solidFill>
            <a:schemeClr val="tx2"/>
          </a:solidFill>
          <a:effectLst>
            <a:outerShdw blurRad="38100" dist="38100" dir="2700000" algn="tl">
              <a:srgbClr val="000000"/>
            </a:outerShdw>
          </a:effectLst>
          <a:latin typeface="Arial" charset="0"/>
        </a:defRPr>
      </a:lvl9pPr>
    </p:titleStyle>
    <p:bodyStyle>
      <a:lvl1pPr marL="465138" indent="-465138" algn="l" rtl="0" eaLnBrk="0" fontAlgn="base" hangingPunct="0">
        <a:lnSpc>
          <a:spcPct val="90000"/>
        </a:lnSpc>
        <a:spcBef>
          <a:spcPct val="30000"/>
        </a:spcBef>
        <a:spcAft>
          <a:spcPct val="0"/>
        </a:spcAft>
        <a:buClr>
          <a:schemeClr val="tx2"/>
        </a:buClr>
        <a:buSzPct val="95000"/>
        <a:buFont typeface="Wingdings" charset="2"/>
        <a:buChar char="n"/>
        <a:defRPr sz="2800">
          <a:solidFill>
            <a:srgbClr val="FFFFFF"/>
          </a:solidFill>
          <a:effectLst>
            <a:outerShdw blurRad="38100" dist="38100" dir="2700000" algn="tl">
              <a:srgbClr val="000000"/>
            </a:outerShdw>
          </a:effectLst>
          <a:latin typeface="+mn-lt"/>
          <a:ea typeface="ＭＳ Ｐゴシック" charset="-128"/>
          <a:cs typeface="ＭＳ Ｐゴシック" charset="-128"/>
        </a:defRPr>
      </a:lvl1pPr>
      <a:lvl2pPr marL="976313" indent="-396875" algn="l" rtl="0" eaLnBrk="0" fontAlgn="base" hangingPunct="0">
        <a:lnSpc>
          <a:spcPct val="90000"/>
        </a:lnSpc>
        <a:spcBef>
          <a:spcPct val="30000"/>
        </a:spcBef>
        <a:spcAft>
          <a:spcPct val="0"/>
        </a:spcAft>
        <a:buClr>
          <a:schemeClr val="tx2"/>
        </a:buClr>
        <a:buSzPct val="95000"/>
        <a:buChar char="–"/>
        <a:defRPr sz="2400">
          <a:solidFill>
            <a:srgbClr val="FFFFFF"/>
          </a:solidFill>
          <a:effectLst>
            <a:outerShdw blurRad="38100" dist="38100" dir="2700000" algn="tl">
              <a:srgbClr val="000000"/>
            </a:outerShdw>
          </a:effectLst>
          <a:latin typeface="+mn-lt"/>
          <a:ea typeface="ＭＳ Ｐゴシック" charset="-128"/>
        </a:defRPr>
      </a:lvl2pPr>
      <a:lvl3pPr marL="1439863" indent="-349250" algn="l" rtl="0" eaLnBrk="0" fontAlgn="base" hangingPunct="0">
        <a:lnSpc>
          <a:spcPct val="90000"/>
        </a:lnSpc>
        <a:spcBef>
          <a:spcPct val="30000"/>
        </a:spcBef>
        <a:spcAft>
          <a:spcPct val="0"/>
        </a:spcAft>
        <a:buClr>
          <a:schemeClr val="tx2"/>
        </a:buClr>
        <a:buSzPct val="95000"/>
        <a:buFont typeface="Wingdings" charset="2"/>
        <a:buChar char="n"/>
        <a:defRPr sz="2200">
          <a:solidFill>
            <a:srgbClr val="FFFFFF"/>
          </a:solidFill>
          <a:effectLst>
            <a:outerShdw blurRad="38100" dist="38100" dir="2700000" algn="tl">
              <a:srgbClr val="000000"/>
            </a:outerShdw>
          </a:effectLst>
          <a:latin typeface="+mn-lt"/>
          <a:ea typeface="ＭＳ Ｐゴシック" charset="-128"/>
        </a:defRPr>
      </a:lvl3pPr>
      <a:lvl4pPr marL="1782763" indent="-228600" algn="l" rtl="0" eaLnBrk="0" fontAlgn="base" hangingPunct="0">
        <a:lnSpc>
          <a:spcPct val="90000"/>
        </a:lnSpc>
        <a:spcBef>
          <a:spcPct val="30000"/>
        </a:spcBef>
        <a:spcAft>
          <a:spcPct val="0"/>
        </a:spcAft>
        <a:buClr>
          <a:srgbClr val="66FFFF"/>
        </a:buClr>
        <a:buSzPct val="65000"/>
        <a:buFont typeface="Monotype Sorts" charset="2"/>
        <a:buChar char="u"/>
        <a:defRPr sz="2000">
          <a:solidFill>
            <a:srgbClr val="FFFFFF"/>
          </a:solidFill>
          <a:effectLst>
            <a:outerShdw blurRad="38100" dist="38100" dir="2700000" algn="tl">
              <a:srgbClr val="000000"/>
            </a:outerShdw>
          </a:effectLst>
          <a:latin typeface="+mn-lt"/>
          <a:ea typeface="ＭＳ Ｐゴシック" charset="-128"/>
        </a:defRPr>
      </a:lvl4pPr>
      <a:lvl5pPr marL="2125663" indent="-228600" algn="l" rtl="0" eaLnBrk="0" fontAlgn="base" hangingPunct="0">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5pPr>
      <a:lvl6pPr marL="25828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6pPr>
      <a:lvl7pPr marL="30400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7pPr>
      <a:lvl8pPr marL="34972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8pPr>
      <a:lvl9pPr marL="3954463" indent="-228600" algn="l" rtl="0" fontAlgn="base">
        <a:lnSpc>
          <a:spcPct val="90000"/>
        </a:lnSpc>
        <a:spcBef>
          <a:spcPct val="30000"/>
        </a:spcBef>
        <a:spcAft>
          <a:spcPct val="0"/>
        </a:spcAft>
        <a:buClr>
          <a:schemeClr val="tx1"/>
        </a:buClr>
        <a:buSzPct val="100000"/>
        <a:buChar char="–"/>
        <a:defRPr sz="2000">
          <a:solidFill>
            <a:srgbClr val="FFFFFF"/>
          </a:solidFill>
          <a:effectLst>
            <a:outerShdw blurRad="38100" dist="38100" dir="2700000" algn="tl">
              <a:srgbClr val="000000"/>
            </a:outerShdw>
          </a:effectLst>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5364"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0899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defRPr sz="1400"/>
            </a:lvl1pPr>
          </a:lstStyle>
          <a:p>
            <a:pPr>
              <a:defRPr/>
            </a:pPr>
            <a:fld id="{6260471C-E5CB-B340-A9B9-71811EE2C50A}" type="datetime1">
              <a:rPr lang="en-US"/>
              <a:pPr>
                <a:defRPr/>
              </a:pPr>
              <a:t>10/18/10</a:t>
            </a:fld>
            <a:endParaRPr lang="en-US"/>
          </a:p>
        </p:txBody>
      </p:sp>
      <p:sp>
        <p:nvSpPr>
          <p:cNvPr id="110899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lvl1pPr>
          </a:lstStyle>
          <a:p>
            <a:pPr>
              <a:defRPr/>
            </a:pPr>
            <a:endParaRPr lang="en-US"/>
          </a:p>
        </p:txBody>
      </p:sp>
      <p:sp>
        <p:nvSpPr>
          <p:cNvPr id="110899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lvl1pPr>
          </a:lstStyle>
          <a:p>
            <a:pPr>
              <a:defRPr/>
            </a:pPr>
            <a:fld id="{3F468A80-B649-EC47-8AE8-B95E3F61AEE6}" type="slidenum">
              <a:rPr lang="en-US"/>
              <a:pPr>
                <a:defRPr/>
              </a:pPr>
              <a:t>‹#›</a:t>
            </a:fld>
            <a:endParaRPr lang="en-US"/>
          </a:p>
        </p:txBody>
      </p:sp>
      <p:sp>
        <p:nvSpPr>
          <p:cNvPr id="1108999" name="Rectangle 7"/>
          <p:cNvSpPr>
            <a:spLocks noChangeArrowheads="1"/>
          </p:cNvSpPr>
          <p:nvPr/>
        </p:nvSpPr>
        <p:spPr bwMode="auto">
          <a:xfrm>
            <a:off x="609600" y="2819400"/>
            <a:ext cx="7789863" cy="914400"/>
          </a:xfrm>
          <a:prstGeom prst="rect">
            <a:avLst/>
          </a:prstGeom>
          <a:noFill/>
          <a:ln w="12700">
            <a:noFill/>
            <a:miter lim="800000"/>
            <a:headEnd/>
            <a:tailEnd/>
          </a:ln>
          <a:effectLst/>
        </p:spPr>
        <p:txBody>
          <a:bodyPr lIns="90488" tIns="44450" rIns="90488" bIns="44450" anchor="b">
            <a:prstTxWarp prst="textNoShape">
              <a:avLst/>
            </a:prstTxWarp>
          </a:bodyPr>
          <a:lstStyle/>
          <a:p>
            <a:pPr>
              <a:spcBef>
                <a:spcPct val="0"/>
              </a:spcBef>
              <a:defRPr/>
            </a:pPr>
            <a:r>
              <a:rPr lang="en-US" sz="4400">
                <a:solidFill>
                  <a:schemeClr val="tx2"/>
                </a:solidFill>
              </a:rPr>
              <a:t>Click to edit Master title style and use in 1 or 2 lines</a:t>
            </a:r>
          </a:p>
        </p:txBody>
      </p:sp>
      <p:sp>
        <p:nvSpPr>
          <p:cNvPr id="1109000" name="Rectangle 8"/>
          <p:cNvSpPr>
            <a:spLocks noChangeArrowheads="1"/>
          </p:cNvSpPr>
          <p:nvPr/>
        </p:nvSpPr>
        <p:spPr bwMode="auto">
          <a:xfrm>
            <a:off x="1150938" y="3962400"/>
            <a:ext cx="6435725" cy="2133600"/>
          </a:xfrm>
          <a:prstGeom prst="rect">
            <a:avLst/>
          </a:prstGeom>
          <a:noFill/>
          <a:ln w="12700">
            <a:noFill/>
            <a:miter lim="800000"/>
            <a:headEnd/>
            <a:tailEnd/>
          </a:ln>
          <a:effectLst/>
        </p:spPr>
        <p:txBody>
          <a:bodyPr lIns="90488" tIns="44450" rIns="90488" bIns="44450">
            <a:prstTxWarp prst="textNoShape">
              <a:avLst/>
            </a:prstTxWarp>
          </a:bodyPr>
          <a:lstStyle/>
          <a:p>
            <a:pPr>
              <a:spcBef>
                <a:spcPct val="20000"/>
              </a:spcBef>
              <a:defRPr/>
            </a:pPr>
            <a:r>
              <a:rPr lang="en-US" sz="3200"/>
              <a:t>Click to edit Master subtitle style and use in 1 or more lines</a:t>
            </a:r>
          </a:p>
        </p:txBody>
      </p:sp>
      <p:grpSp>
        <p:nvGrpSpPr>
          <p:cNvPr id="15370" name="Group 9"/>
          <p:cNvGrpSpPr>
            <a:grpSpLocks/>
          </p:cNvGrpSpPr>
          <p:nvPr userDrawn="1"/>
        </p:nvGrpSpPr>
        <p:grpSpPr bwMode="auto">
          <a:xfrm>
            <a:off x="0" y="3867150"/>
            <a:ext cx="7986713" cy="19050"/>
            <a:chOff x="0" y="840"/>
            <a:chExt cx="5660" cy="12"/>
          </a:xfrm>
        </p:grpSpPr>
        <p:sp>
          <p:nvSpPr>
            <p:cNvPr id="1109002" name="Line 10"/>
            <p:cNvSpPr>
              <a:spLocks noChangeShapeType="1"/>
            </p:cNvSpPr>
            <p:nvPr/>
          </p:nvSpPr>
          <p:spPr bwMode="auto">
            <a:xfrm>
              <a:off x="5" y="852"/>
              <a:ext cx="5655" cy="0"/>
            </a:xfrm>
            <a:prstGeom prst="line">
              <a:avLst/>
            </a:prstGeom>
            <a:noFill/>
            <a:ln w="50800">
              <a:solidFill>
                <a:srgbClr val="001760"/>
              </a:solidFill>
              <a:round/>
              <a:headEnd/>
              <a:tailEnd/>
            </a:ln>
            <a:effectLst/>
          </p:spPr>
          <p:txBody>
            <a:bodyPr wrap="none" anchor="ctr">
              <a:prstTxWarp prst="textNoShape">
                <a:avLst/>
              </a:prstTxWarp>
            </a:bodyPr>
            <a:lstStyle/>
            <a:p>
              <a:pPr>
                <a:defRPr/>
              </a:pPr>
              <a:endParaRPr lang="en-US"/>
            </a:p>
          </p:txBody>
        </p:sp>
        <p:sp>
          <p:nvSpPr>
            <p:cNvPr id="1109003" name="Line 11"/>
            <p:cNvSpPr>
              <a:spLocks noChangeShapeType="1"/>
            </p:cNvSpPr>
            <p:nvPr/>
          </p:nvSpPr>
          <p:spPr bwMode="auto">
            <a:xfrm>
              <a:off x="0" y="840"/>
              <a:ext cx="5655" cy="0"/>
            </a:xfrm>
            <a:prstGeom prst="line">
              <a:avLst/>
            </a:prstGeom>
            <a:noFill/>
            <a:ln w="50800">
              <a:solidFill>
                <a:srgbClr val="99CCFF"/>
              </a:solidFill>
              <a:round/>
              <a:headEnd/>
              <a:tailEnd/>
            </a:ln>
            <a:effectLst/>
          </p:spPr>
          <p:txBody>
            <a:bodyPr wrap="none" anchor="ctr">
              <a:prstTxWarp prst="textNoShape">
                <a:avLst/>
              </a:prstTxWarp>
            </a:bodyPr>
            <a:lstStyle/>
            <a:p>
              <a:pPr>
                <a:defRPr/>
              </a:pPr>
              <a:endParaRPr lang="en-US"/>
            </a:p>
          </p:txBody>
        </p:sp>
      </p:grpSp>
      <p:graphicFrame>
        <p:nvGraphicFramePr>
          <p:cNvPr id="15362" name="Object 2"/>
          <p:cNvGraphicFramePr>
            <a:graphicFrameLocks noChangeAspect="1"/>
          </p:cNvGraphicFramePr>
          <p:nvPr/>
        </p:nvGraphicFramePr>
        <p:xfrm>
          <a:off x="990600" y="381000"/>
          <a:ext cx="7162800" cy="1695450"/>
        </p:xfrm>
        <a:graphic>
          <a:graphicData uri="http://schemas.openxmlformats.org/presentationml/2006/ole">
            <p:oleObj spid="_x0000_s15362" name="Photo Editor Photo" r:id="rId14" imgW="6400000" imgH="1514686" progId="MSPhotoEd.3">
              <p:embed/>
            </p:oleObj>
          </a:graphicData>
        </a:graphic>
      </p:graphicFrame>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spd="med" advClick="0">
    <p:fade/>
  </p:transition>
  <p:hf hdr="0" ftr="0"/>
  <p:txStyles>
    <p:titleStyle>
      <a:lvl1pPr algn="ctr" rtl="0" eaLnBrk="0" fontAlgn="base" hangingPunct="0">
        <a:spcBef>
          <a:spcPct val="0"/>
        </a:spcBef>
        <a:spcAft>
          <a:spcPct val="0"/>
        </a:spcAft>
        <a:defRPr sz="4400">
          <a:solidFill>
            <a:schemeClr val="tx2"/>
          </a:solidFill>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7.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6" Type="http://schemas.openxmlformats.org/officeDocument/2006/relationships/image" Target="../media/image12.jpeg"/><Relationship Id="rId7" Type="http://schemas.openxmlformats.org/officeDocument/2006/relationships/image" Target="../media/image13.jpeg"/><Relationship Id="rId8" Type="http://schemas.openxmlformats.org/officeDocument/2006/relationships/image" Target="../media/image14.png"/><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Rectangle 2"/>
          <p:cNvSpPr>
            <a:spLocks noGrp="1" noChangeArrowheads="1"/>
          </p:cNvSpPr>
          <p:nvPr>
            <p:ph type="ctrTitle"/>
          </p:nvPr>
        </p:nvSpPr>
        <p:spPr>
          <a:xfrm>
            <a:off x="228600" y="2743200"/>
            <a:ext cx="8669338" cy="1143000"/>
          </a:xfrm>
        </p:spPr>
        <p:txBody>
          <a:bodyPr/>
          <a:lstStyle/>
          <a:p>
            <a:pPr eaLnBrk="1" hangingPunct="1">
              <a:defRPr/>
            </a:pPr>
            <a:r>
              <a:rPr lang="en-US" sz="3200" dirty="0">
                <a:ea typeface="+mj-ea"/>
                <a:cs typeface="+mj-cs"/>
              </a:rPr>
              <a:t>Examining Potentially Avoidable Emergency Department Encounters and Hospital Admissions</a:t>
            </a:r>
          </a:p>
        </p:txBody>
      </p:sp>
      <p:sp>
        <p:nvSpPr>
          <p:cNvPr id="124931" name="Rectangle 3"/>
          <p:cNvSpPr>
            <a:spLocks noGrp="1" noChangeArrowheads="1"/>
          </p:cNvSpPr>
          <p:nvPr>
            <p:ph type="subTitle" idx="1"/>
          </p:nvPr>
        </p:nvSpPr>
        <p:spPr>
          <a:xfrm>
            <a:off x="419100" y="4038600"/>
            <a:ext cx="8305800" cy="2133600"/>
          </a:xfrm>
        </p:spPr>
        <p:txBody>
          <a:bodyPr/>
          <a:lstStyle/>
          <a:p>
            <a:pPr eaLnBrk="1" hangingPunct="1">
              <a:defRPr/>
            </a:pPr>
            <a:r>
              <a:rPr lang="en-US" sz="2400" b="1">
                <a:solidFill>
                  <a:schemeClr val="tx1"/>
                </a:solidFill>
                <a:ea typeface="+mn-ea"/>
                <a:cs typeface="+mn-cs"/>
              </a:rPr>
              <a:t/>
            </a:r>
            <a:br>
              <a:rPr lang="en-US" sz="2400" b="1">
                <a:solidFill>
                  <a:schemeClr val="tx1"/>
                </a:solidFill>
                <a:ea typeface="+mn-ea"/>
                <a:cs typeface="+mn-cs"/>
              </a:rPr>
            </a:br>
            <a:r>
              <a:rPr lang="en-US" sz="2400" b="1">
                <a:solidFill>
                  <a:schemeClr val="tx1"/>
                </a:solidFill>
                <a:ea typeface="+mn-ea"/>
                <a:cs typeface="+mn-cs"/>
              </a:rPr>
              <a:t>Claudia Steiner MD, MPH</a:t>
            </a:r>
          </a:p>
          <a:p>
            <a:pPr eaLnBrk="1" hangingPunct="1">
              <a:defRPr/>
            </a:pPr>
            <a:endParaRPr lang="en-US" sz="2400" b="1">
              <a:solidFill>
                <a:schemeClr val="tx1"/>
              </a:solidFill>
              <a:ea typeface="+mn-ea"/>
              <a:cs typeface="+mn-cs"/>
            </a:endParaRPr>
          </a:p>
          <a:p>
            <a:pPr eaLnBrk="1" hangingPunct="1">
              <a:defRPr/>
            </a:pPr>
            <a:r>
              <a:rPr lang="en-US" sz="2400" b="1">
                <a:solidFill>
                  <a:schemeClr val="tx1"/>
                </a:solidFill>
                <a:ea typeface="+mn-ea"/>
                <a:cs typeface="+mn-cs"/>
              </a:rPr>
              <a:t>Agency for Healthcare Research and Quality</a:t>
            </a:r>
          </a:p>
          <a:p>
            <a:pPr eaLnBrk="1" hangingPunct="1">
              <a:defRPr/>
            </a:pPr>
            <a:r>
              <a:rPr lang="en-US" sz="2400" b="1">
                <a:solidFill>
                  <a:schemeClr val="tx2"/>
                </a:solidFill>
                <a:ea typeface="+mn-ea"/>
                <a:cs typeface="+mn-cs"/>
                <a:sym typeface="Symbol" charset="2"/>
              </a:rPr>
              <a:t>AHRQ Annual Meeting </a:t>
            </a:r>
            <a:r>
              <a:rPr lang="en-US" sz="2400" b="1">
                <a:solidFill>
                  <a:schemeClr val="tx2"/>
                </a:solidFill>
                <a:ea typeface="Arial" charset="0"/>
                <a:cs typeface="Arial" charset="0"/>
                <a:sym typeface="Symbol" charset="2"/>
              </a:rPr>
              <a:t>• September </a:t>
            </a:r>
            <a:r>
              <a:rPr lang="en-US" sz="2400" b="1">
                <a:solidFill>
                  <a:schemeClr val="tx2"/>
                </a:solidFill>
                <a:ea typeface="+mn-ea"/>
                <a:cs typeface="+mn-cs"/>
                <a:sym typeface="Symbol" charset="2"/>
              </a:rPr>
              <a:t>2010</a:t>
            </a:r>
            <a:endParaRPr lang="en-US" b="1">
              <a:solidFill>
                <a:schemeClr val="tx2"/>
              </a:solidFill>
              <a:ea typeface="+mn-ea"/>
              <a:cs typeface="+mn-cs"/>
            </a:endParaRPr>
          </a:p>
        </p:txBody>
      </p:sp>
    </p:spTree>
  </p:cSld>
  <p:clrMapOvr>
    <a:masterClrMapping/>
  </p:clrMapOvr>
  <p:transition spd="med" advClick="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0"/>
          </p:nvPr>
        </p:nvSpPr>
        <p:spPr>
          <a:noFill/>
        </p:spPr>
        <p:txBody>
          <a:bodyPr/>
          <a:lstStyle/>
          <a:p>
            <a:fld id="{53EB32C8-5A4C-F04B-A492-F9D398841A08}" type="slidenum">
              <a:rPr lang="en-US" smtClean="0"/>
              <a:pPr/>
              <a:t>10</a:t>
            </a:fld>
            <a:endParaRPr lang="en-US" smtClean="0"/>
          </a:p>
        </p:txBody>
      </p:sp>
      <p:sp>
        <p:nvSpPr>
          <p:cNvPr id="1951746" name="Rectangle 2"/>
          <p:cNvSpPr>
            <a:spLocks noGrp="1" noChangeArrowheads="1"/>
          </p:cNvSpPr>
          <p:nvPr>
            <p:ph type="title"/>
          </p:nvPr>
        </p:nvSpPr>
        <p:spPr>
          <a:xfrm>
            <a:off x="1447800" y="457200"/>
            <a:ext cx="6088063" cy="768350"/>
          </a:xfrm>
        </p:spPr>
        <p:txBody>
          <a:bodyPr/>
          <a:lstStyle/>
          <a:p>
            <a:pPr eaLnBrk="1" hangingPunct="1">
              <a:defRPr/>
            </a:pPr>
            <a:r>
              <a:rPr lang="en-US" sz="3200">
                <a:ea typeface="+mj-ea"/>
                <a:cs typeface="+mj-cs"/>
              </a:rPr>
              <a:t>Study Results:                            Across 4 States</a:t>
            </a:r>
          </a:p>
        </p:txBody>
      </p:sp>
      <p:sp>
        <p:nvSpPr>
          <p:cNvPr id="48132" name="Rectangle 105"/>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56200" name="Group 1384"/>
          <p:cNvGraphicFramePr>
            <a:graphicFrameLocks noGrp="1"/>
          </p:cNvGraphicFramePr>
          <p:nvPr/>
        </p:nvGraphicFramePr>
        <p:xfrm>
          <a:off x="228600" y="2514600"/>
          <a:ext cx="8915400" cy="3681413"/>
        </p:xfrm>
        <a:graphic>
          <a:graphicData uri="http://schemas.openxmlformats.org/drawingml/2006/table">
            <a:tbl>
              <a:tblPr/>
              <a:tblGrid>
                <a:gridCol w="2794000"/>
                <a:gridCol w="1011238"/>
                <a:gridCol w="1268412"/>
                <a:gridCol w="922338"/>
                <a:gridCol w="1512887"/>
                <a:gridCol w="1144588"/>
                <a:gridCol w="261937"/>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Diabetes (Pediatric)</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cap="fla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4,045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(80.4)</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$ 4,013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$ 16,230,717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93.2%</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989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(19.7)</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$ 1,207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$ 1,193,825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6.9%</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5,034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$ 3,461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$ 17,424,542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Diabetes (Adult)</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37,530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(79.9)</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$ 5,326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$ 199,871,282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95.4%</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9,463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(20.1)</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$ 1,015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$ 9,602,456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4.6%</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46,993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$ 4,458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$ 209,473,739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
        <p:nvSpPr>
          <p:cNvPr id="48199" name="Rectangle 1378"/>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56203" name="Group 1387"/>
          <p:cNvGraphicFramePr>
            <a:graphicFrameLocks noGrp="1"/>
          </p:cNvGraphicFramePr>
          <p:nvPr>
            <p:ph idx="1"/>
          </p:nvPr>
        </p:nvGraphicFramePr>
        <p:xfrm>
          <a:off x="228600" y="1447800"/>
          <a:ext cx="8915400" cy="990600"/>
        </p:xfrm>
        <a:graphic>
          <a:graphicData uri="http://schemas.openxmlformats.org/drawingml/2006/table">
            <a:tbl>
              <a:tblPr/>
              <a:tblGrid>
                <a:gridCol w="2879725"/>
                <a:gridCol w="1039813"/>
                <a:gridCol w="1308100"/>
                <a:gridCol w="949325"/>
                <a:gridCol w="1560512"/>
                <a:gridCol w="1177925"/>
              </a:tblGrid>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Selected Prevention Quality Indicators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 Total Events </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 Total Events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Average Costs </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 Visit</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Aggregate Costs</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(over 24-month period)</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Combined Costs</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advClick="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0"/>
          </p:nvPr>
        </p:nvSpPr>
        <p:spPr>
          <a:noFill/>
        </p:spPr>
        <p:txBody>
          <a:bodyPr/>
          <a:lstStyle/>
          <a:p>
            <a:fld id="{14C5749B-3817-4242-A235-D6B4204087A9}" type="slidenum">
              <a:rPr lang="en-US" smtClean="0"/>
              <a:pPr/>
              <a:t>11</a:t>
            </a:fld>
            <a:endParaRPr lang="en-US" smtClean="0"/>
          </a:p>
        </p:txBody>
      </p:sp>
      <p:sp>
        <p:nvSpPr>
          <p:cNvPr id="1956866" name="Rectangle 2"/>
          <p:cNvSpPr>
            <a:spLocks noGrp="1" noChangeArrowheads="1"/>
          </p:cNvSpPr>
          <p:nvPr>
            <p:ph type="title"/>
          </p:nvPr>
        </p:nvSpPr>
        <p:spPr>
          <a:xfrm>
            <a:off x="1447800" y="457200"/>
            <a:ext cx="6088063" cy="768350"/>
          </a:xfrm>
        </p:spPr>
        <p:txBody>
          <a:bodyPr/>
          <a:lstStyle/>
          <a:p>
            <a:pPr eaLnBrk="1" hangingPunct="1">
              <a:defRPr/>
            </a:pPr>
            <a:r>
              <a:rPr lang="en-US" sz="3200">
                <a:ea typeface="+mj-ea"/>
                <a:cs typeface="+mj-cs"/>
              </a:rPr>
              <a:t>Study Results:                            Across 4 States</a:t>
            </a:r>
          </a:p>
        </p:txBody>
      </p:sp>
      <p:sp>
        <p:nvSpPr>
          <p:cNvPr id="50180" name="Rectangle 3"/>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50181" name="Rectangle 74"/>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56939" name="Group 75"/>
          <p:cNvGraphicFramePr>
            <a:graphicFrameLocks noGrp="1"/>
          </p:cNvGraphicFramePr>
          <p:nvPr>
            <p:ph idx="1"/>
          </p:nvPr>
        </p:nvGraphicFramePr>
        <p:xfrm>
          <a:off x="228600" y="1295400"/>
          <a:ext cx="8915400" cy="990600"/>
        </p:xfrm>
        <a:graphic>
          <a:graphicData uri="http://schemas.openxmlformats.org/drawingml/2006/table">
            <a:tbl>
              <a:tblPr/>
              <a:tblGrid>
                <a:gridCol w="2879725"/>
                <a:gridCol w="1039813"/>
                <a:gridCol w="1308100"/>
                <a:gridCol w="949325"/>
                <a:gridCol w="1560512"/>
                <a:gridCol w="1177925"/>
              </a:tblGrid>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Selected Prevention Quality Indicators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 Total Events </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 Total Events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Average Costs </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 Visit</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Aggregate Costs</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(over 24-month period)</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Combined Costs</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957648" name="Group 784"/>
          <p:cNvGraphicFramePr>
            <a:graphicFrameLocks noGrp="1"/>
          </p:cNvGraphicFramePr>
          <p:nvPr/>
        </p:nvGraphicFramePr>
        <p:xfrm>
          <a:off x="0" y="2286000"/>
          <a:ext cx="9144000" cy="4316413"/>
        </p:xfrm>
        <a:graphic>
          <a:graphicData uri="http://schemas.openxmlformats.org/drawingml/2006/table">
            <a:tbl>
              <a:tblPr/>
              <a:tblGrid>
                <a:gridCol w="2865438"/>
                <a:gridCol w="1036637"/>
                <a:gridCol w="1301750"/>
                <a:gridCol w="946150"/>
                <a:gridCol w="1550988"/>
                <a:gridCol w="1174750"/>
                <a:gridCol w="268287"/>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Congestive Heart Failure (Adult)</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cap="fla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239,060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(88.8)</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$ 7,099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$ 1,697,021,632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97.8%</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30,185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(11.2)</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$ 1,244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$ 37,545,031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2.2%</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269,245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$ 6,442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$ 1,734,566,663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Bacterial Pneumonia (Adult)</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208,514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(70.0)</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$ 7,178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$ 1,496,765,438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94.8%</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89,471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(30.0)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$ 914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$ 81,800,246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5.2%</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297,985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$ 5,297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$ 1,578,565,683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
        <p:nvSpPr>
          <p:cNvPr id="50256" name="Rectangle 780"/>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Tree>
  </p:cSld>
  <p:clrMapOvr>
    <a:masterClrMapping/>
  </p:clrMapOvr>
  <p:transition spd="med" advClick="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0"/>
          </p:nvPr>
        </p:nvSpPr>
        <p:spPr>
          <a:noFill/>
        </p:spPr>
        <p:txBody>
          <a:bodyPr/>
          <a:lstStyle/>
          <a:p>
            <a:fld id="{C06DB2C2-D214-3B49-B702-B6F7A07727EC}" type="slidenum">
              <a:rPr lang="en-US" smtClean="0"/>
              <a:pPr/>
              <a:t>12</a:t>
            </a:fld>
            <a:endParaRPr lang="en-US" smtClean="0"/>
          </a:p>
        </p:txBody>
      </p:sp>
      <p:sp>
        <p:nvSpPr>
          <p:cNvPr id="1958914" name="Rectangle 2"/>
          <p:cNvSpPr>
            <a:spLocks noGrp="1" noChangeArrowheads="1"/>
          </p:cNvSpPr>
          <p:nvPr>
            <p:ph type="title"/>
          </p:nvPr>
        </p:nvSpPr>
        <p:spPr>
          <a:xfrm>
            <a:off x="1447800" y="457200"/>
            <a:ext cx="6088063" cy="768350"/>
          </a:xfrm>
        </p:spPr>
        <p:txBody>
          <a:bodyPr/>
          <a:lstStyle/>
          <a:p>
            <a:pPr eaLnBrk="1" hangingPunct="1">
              <a:defRPr/>
            </a:pPr>
            <a:r>
              <a:rPr lang="en-US" sz="3200">
                <a:ea typeface="+mj-ea"/>
                <a:cs typeface="+mj-cs"/>
              </a:rPr>
              <a:t>Study Results:                            Across 4 States</a:t>
            </a:r>
          </a:p>
        </p:txBody>
      </p:sp>
      <p:sp>
        <p:nvSpPr>
          <p:cNvPr id="52228" name="Rectangle 3"/>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52229" name="Rectangle 4"/>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58917" name="Group 5"/>
          <p:cNvGraphicFramePr>
            <a:graphicFrameLocks noGrp="1"/>
          </p:cNvGraphicFramePr>
          <p:nvPr>
            <p:ph idx="1"/>
          </p:nvPr>
        </p:nvGraphicFramePr>
        <p:xfrm>
          <a:off x="228600" y="2057400"/>
          <a:ext cx="8915400" cy="990600"/>
        </p:xfrm>
        <a:graphic>
          <a:graphicData uri="http://schemas.openxmlformats.org/drawingml/2006/table">
            <a:tbl>
              <a:tblPr/>
              <a:tblGrid>
                <a:gridCol w="2879725"/>
                <a:gridCol w="1039813"/>
                <a:gridCol w="1308100"/>
                <a:gridCol w="949325"/>
                <a:gridCol w="1560512"/>
                <a:gridCol w="1177925"/>
              </a:tblGrid>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Selected Prevention Quality Indicators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 Total Events </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 Total Events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Average Costs </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 Visit</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Aggregate Costs</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(over 24-month period)</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Combined Costs</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2238" name="Rectangle 86"/>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59699" name="Group 787"/>
          <p:cNvGraphicFramePr>
            <a:graphicFrameLocks noGrp="1"/>
          </p:cNvGraphicFramePr>
          <p:nvPr/>
        </p:nvGraphicFramePr>
        <p:xfrm>
          <a:off x="152400" y="3048000"/>
          <a:ext cx="8991600" cy="1682750"/>
        </p:xfrm>
        <a:graphic>
          <a:graphicData uri="http://schemas.openxmlformats.org/drawingml/2006/table">
            <a:tbl>
              <a:tblPr/>
              <a:tblGrid>
                <a:gridCol w="2816225"/>
                <a:gridCol w="1019175"/>
                <a:gridCol w="1282700"/>
                <a:gridCol w="930275"/>
                <a:gridCol w="1524000"/>
                <a:gridCol w="1155700"/>
                <a:gridCol w="263525"/>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Gastroenteritis (Pediatric)</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cap="fla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20,635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(12.8)</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$ 1,929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$ 39,810,401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40.7%</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140,392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(87.2)</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$ 414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$ 58,104,537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59.3%</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161,027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$ 608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$ 97,914,939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
        <p:nvSpPr>
          <p:cNvPr id="52273" name="Rectangle 781"/>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Tree>
  </p:cSld>
  <p:clrMapOvr>
    <a:masterClrMapping/>
  </p:clrMapOvr>
  <p:transition spd="med" advClick="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0"/>
          </p:nvPr>
        </p:nvSpPr>
        <p:spPr>
          <a:noFill/>
        </p:spPr>
        <p:txBody>
          <a:bodyPr/>
          <a:lstStyle/>
          <a:p>
            <a:fld id="{27062829-5932-6F47-A7C9-5C6EA0014952}" type="slidenum">
              <a:rPr lang="en-US" smtClean="0"/>
              <a:pPr/>
              <a:t>13</a:t>
            </a:fld>
            <a:endParaRPr lang="en-US" smtClean="0"/>
          </a:p>
        </p:txBody>
      </p:sp>
      <p:sp>
        <p:nvSpPr>
          <p:cNvPr id="1960962" name="Rectangle 2"/>
          <p:cNvSpPr>
            <a:spLocks noGrp="1" noChangeArrowheads="1"/>
          </p:cNvSpPr>
          <p:nvPr>
            <p:ph type="title"/>
          </p:nvPr>
        </p:nvSpPr>
        <p:spPr>
          <a:xfrm>
            <a:off x="1447800" y="457200"/>
            <a:ext cx="6088063" cy="768350"/>
          </a:xfrm>
        </p:spPr>
        <p:txBody>
          <a:bodyPr/>
          <a:lstStyle/>
          <a:p>
            <a:pPr eaLnBrk="1" hangingPunct="1">
              <a:defRPr/>
            </a:pPr>
            <a:r>
              <a:rPr lang="en-US">
                <a:ea typeface="+mj-ea"/>
                <a:cs typeface="+mj-cs"/>
              </a:rPr>
              <a:t>Distribution of IP and ED Events by PQI Condition </a:t>
            </a:r>
          </a:p>
        </p:txBody>
      </p:sp>
      <p:sp>
        <p:nvSpPr>
          <p:cNvPr id="54276" name="Rectangle 3"/>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54277" name="Rectangle 4"/>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54278" name="Rectangle 16"/>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54279" name="Rectangle 55"/>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pic>
        <p:nvPicPr>
          <p:cNvPr id="54280" name="Picture 57"/>
          <p:cNvPicPr>
            <a:picLocks noChangeAspect="1" noChangeArrowheads="1"/>
          </p:cNvPicPr>
          <p:nvPr/>
        </p:nvPicPr>
        <p:blipFill>
          <a:blip r:embed="rId3"/>
          <a:srcRect/>
          <a:stretch>
            <a:fillRect/>
          </a:stretch>
        </p:blipFill>
        <p:spPr bwMode="auto">
          <a:xfrm>
            <a:off x="609600" y="1447800"/>
            <a:ext cx="8229600" cy="5235575"/>
          </a:xfrm>
          <a:prstGeom prst="rect">
            <a:avLst/>
          </a:prstGeom>
          <a:solidFill>
            <a:srgbClr val="FFFFFF"/>
          </a:solid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Slide Number Placeholder 4"/>
          <p:cNvSpPr>
            <a:spLocks noGrp="1"/>
          </p:cNvSpPr>
          <p:nvPr>
            <p:ph type="sldNum" sz="quarter" idx="10"/>
          </p:nvPr>
        </p:nvSpPr>
        <p:spPr>
          <a:noFill/>
        </p:spPr>
        <p:txBody>
          <a:bodyPr/>
          <a:lstStyle/>
          <a:p>
            <a:fld id="{39A59B95-AD62-DB41-AB32-F8AB65908903}" type="slidenum">
              <a:rPr lang="en-US" smtClean="0"/>
              <a:pPr/>
              <a:t>14</a:t>
            </a:fld>
            <a:endParaRPr lang="en-US" smtClean="0"/>
          </a:p>
        </p:txBody>
      </p:sp>
      <p:sp>
        <p:nvSpPr>
          <p:cNvPr id="1884162" name="Rectangle 2"/>
          <p:cNvSpPr>
            <a:spLocks noGrp="1" noChangeArrowheads="1"/>
          </p:cNvSpPr>
          <p:nvPr>
            <p:ph type="title"/>
          </p:nvPr>
        </p:nvSpPr>
        <p:spPr/>
        <p:txBody>
          <a:bodyPr/>
          <a:lstStyle/>
          <a:p>
            <a:pPr eaLnBrk="1" hangingPunct="1">
              <a:defRPr/>
            </a:pPr>
            <a:r>
              <a:rPr lang="en-US" sz="2800">
                <a:ea typeface="+mj-ea"/>
                <a:cs typeface="+mj-cs"/>
              </a:rPr>
              <a:t>Which PQIs were most impacted by adding ED data?</a:t>
            </a:r>
          </a:p>
        </p:txBody>
      </p:sp>
      <p:sp>
        <p:nvSpPr>
          <p:cNvPr id="1884163" name="Rectangle 3"/>
          <p:cNvSpPr>
            <a:spLocks noGrp="1" noChangeArrowheads="1"/>
          </p:cNvSpPr>
          <p:nvPr>
            <p:ph type="body" sz="half" idx="1"/>
          </p:nvPr>
        </p:nvSpPr>
        <p:spPr>
          <a:xfrm>
            <a:off x="609600" y="1676400"/>
            <a:ext cx="4953000" cy="4648200"/>
          </a:xfrm>
        </p:spPr>
        <p:txBody>
          <a:bodyPr/>
          <a:lstStyle/>
          <a:p>
            <a:pPr eaLnBrk="1" hangingPunct="1">
              <a:lnSpc>
                <a:spcPct val="80000"/>
              </a:lnSpc>
              <a:buFont typeface="Wingdings" charset="2"/>
              <a:buNone/>
              <a:defRPr/>
            </a:pPr>
            <a:r>
              <a:rPr lang="en-US" sz="2400">
                <a:ea typeface="+mn-ea"/>
                <a:cs typeface="+mn-cs"/>
              </a:rPr>
              <a:t>Percent of visits that were treat-</a:t>
            </a:r>
          </a:p>
          <a:p>
            <a:pPr eaLnBrk="1" hangingPunct="1">
              <a:lnSpc>
                <a:spcPct val="80000"/>
              </a:lnSpc>
              <a:buFont typeface="Wingdings" charset="2"/>
              <a:buNone/>
              <a:defRPr/>
            </a:pPr>
            <a:r>
              <a:rPr lang="en-US" sz="2400">
                <a:ea typeface="+mn-ea"/>
                <a:cs typeface="+mn-cs"/>
              </a:rPr>
              <a:t>and-release ED visits versus IP </a:t>
            </a:r>
          </a:p>
          <a:p>
            <a:pPr eaLnBrk="1" hangingPunct="1">
              <a:lnSpc>
                <a:spcPct val="80000"/>
              </a:lnSpc>
              <a:buFont typeface="Wingdings" charset="2"/>
              <a:buNone/>
              <a:defRPr/>
            </a:pPr>
            <a:r>
              <a:rPr lang="en-US" sz="2400">
                <a:ea typeface="+mn-ea"/>
                <a:cs typeface="+mn-cs"/>
              </a:rPr>
              <a:t>admissions:</a:t>
            </a:r>
          </a:p>
          <a:p>
            <a:pPr eaLnBrk="1" hangingPunct="1">
              <a:lnSpc>
                <a:spcPct val="80000"/>
              </a:lnSpc>
              <a:buFont typeface="Wingdings" charset="2"/>
              <a:buNone/>
              <a:defRPr/>
            </a:pPr>
            <a:endParaRPr lang="en-US" sz="2400">
              <a:ea typeface="+mn-ea"/>
              <a:cs typeface="+mn-cs"/>
            </a:endParaRPr>
          </a:p>
          <a:p>
            <a:pPr eaLnBrk="1" hangingPunct="1">
              <a:lnSpc>
                <a:spcPct val="80000"/>
              </a:lnSpc>
              <a:defRPr/>
            </a:pPr>
            <a:r>
              <a:rPr lang="en-US" sz="2400">
                <a:solidFill>
                  <a:srgbClr val="CC0000"/>
                </a:solidFill>
                <a:ea typeface="+mn-ea"/>
                <a:cs typeface="+mn-cs"/>
              </a:rPr>
              <a:t>Pediatric gastroenteritis (83%)</a:t>
            </a:r>
          </a:p>
          <a:p>
            <a:pPr eaLnBrk="1" hangingPunct="1">
              <a:lnSpc>
                <a:spcPct val="80000"/>
              </a:lnSpc>
              <a:defRPr/>
            </a:pPr>
            <a:r>
              <a:rPr lang="en-US" sz="2400">
                <a:solidFill>
                  <a:srgbClr val="CC0000"/>
                </a:solidFill>
                <a:ea typeface="+mn-ea"/>
                <a:cs typeface="+mn-cs"/>
              </a:rPr>
              <a:t>Asthma, Pediatric (82%)</a:t>
            </a:r>
          </a:p>
          <a:p>
            <a:pPr eaLnBrk="1" hangingPunct="1">
              <a:lnSpc>
                <a:spcPct val="80000"/>
              </a:lnSpc>
              <a:defRPr/>
            </a:pPr>
            <a:r>
              <a:rPr lang="en-US" sz="2400">
                <a:solidFill>
                  <a:srgbClr val="CC0000"/>
                </a:solidFill>
                <a:ea typeface="+mn-ea"/>
                <a:cs typeface="+mn-cs"/>
              </a:rPr>
              <a:t>Asthma, Adult (81%)</a:t>
            </a:r>
          </a:p>
          <a:p>
            <a:pPr eaLnBrk="1" hangingPunct="1">
              <a:lnSpc>
                <a:spcPct val="80000"/>
              </a:lnSpc>
              <a:defRPr/>
            </a:pPr>
            <a:r>
              <a:rPr lang="en-US" sz="2400">
                <a:ea typeface="+mn-ea"/>
                <a:cs typeface="+mn-cs"/>
              </a:rPr>
              <a:t>Asthma, Elderly (</a:t>
            </a:r>
            <a:r>
              <a:rPr lang="en-US" sz="2400">
                <a:solidFill>
                  <a:schemeClr val="tx1"/>
                </a:solidFill>
                <a:ea typeface="+mn-ea"/>
                <a:cs typeface="+mn-cs"/>
              </a:rPr>
              <a:t>41%)</a:t>
            </a:r>
          </a:p>
          <a:p>
            <a:pPr eaLnBrk="1" hangingPunct="1">
              <a:lnSpc>
                <a:spcPct val="80000"/>
              </a:lnSpc>
              <a:defRPr/>
            </a:pPr>
            <a:r>
              <a:rPr lang="en-US" sz="2400">
                <a:ea typeface="+mn-ea"/>
                <a:cs typeface="+mn-cs"/>
              </a:rPr>
              <a:t>Bacterial pneumonia (28%)</a:t>
            </a:r>
          </a:p>
          <a:p>
            <a:pPr eaLnBrk="1" hangingPunct="1">
              <a:lnSpc>
                <a:spcPct val="80000"/>
              </a:lnSpc>
              <a:defRPr/>
            </a:pPr>
            <a:r>
              <a:rPr lang="en-US" sz="2400">
                <a:ea typeface="+mn-ea"/>
                <a:cs typeface="+mn-cs"/>
              </a:rPr>
              <a:t>Diabetes, Adult (24%)</a:t>
            </a:r>
          </a:p>
          <a:p>
            <a:pPr eaLnBrk="1" hangingPunct="1">
              <a:lnSpc>
                <a:spcPct val="80000"/>
              </a:lnSpc>
              <a:defRPr/>
            </a:pPr>
            <a:r>
              <a:rPr lang="en-US" sz="2400">
                <a:ea typeface="+mn-ea"/>
                <a:cs typeface="+mn-cs"/>
              </a:rPr>
              <a:t>Diabetes, Pediatric (20%)</a:t>
            </a:r>
          </a:p>
          <a:p>
            <a:pPr eaLnBrk="1" hangingPunct="1">
              <a:lnSpc>
                <a:spcPct val="80000"/>
              </a:lnSpc>
              <a:defRPr/>
            </a:pPr>
            <a:r>
              <a:rPr lang="en-US" sz="2400">
                <a:solidFill>
                  <a:schemeClr val="folHlink"/>
                </a:solidFill>
                <a:ea typeface="+mn-ea"/>
                <a:cs typeface="+mn-cs"/>
              </a:rPr>
              <a:t>Congestive heart failure (11%)</a:t>
            </a:r>
          </a:p>
        </p:txBody>
      </p:sp>
      <p:sp>
        <p:nvSpPr>
          <p:cNvPr id="1884457" name="Text Box 297"/>
          <p:cNvSpPr txBox="1">
            <a:spLocks noChangeArrowheads="1"/>
          </p:cNvSpPr>
          <p:nvPr/>
        </p:nvSpPr>
        <p:spPr bwMode="auto">
          <a:xfrm>
            <a:off x="5791200" y="2819400"/>
            <a:ext cx="3124200" cy="3754438"/>
          </a:xfrm>
          <a:prstGeom prst="rect">
            <a:avLst/>
          </a:prstGeom>
          <a:solidFill>
            <a:schemeClr val="accent1">
              <a:alpha val="20000"/>
            </a:schemeClr>
          </a:solidFill>
          <a:ln w="9525">
            <a:solidFill>
              <a:schemeClr val="tx1"/>
            </a:solidFill>
            <a:miter lim="800000"/>
            <a:headEnd/>
            <a:tailEnd/>
          </a:ln>
          <a:effectLst/>
        </p:spPr>
        <p:txBody>
          <a:bodyPr>
            <a:prstTxWarp prst="textNoShape">
              <a:avLst/>
            </a:prstTxWarp>
            <a:spAutoFit/>
          </a:bodyPr>
          <a:lstStyle/>
          <a:p>
            <a:pPr>
              <a:spcBef>
                <a:spcPct val="50000"/>
              </a:spcBef>
              <a:defRPr/>
            </a:pPr>
            <a:r>
              <a:rPr lang="en-US" u="sng">
                <a:solidFill>
                  <a:srgbClr val="CC0000"/>
                </a:solidFill>
                <a:effectLst>
                  <a:outerShdw blurRad="38100" dist="38100" dir="2700000" algn="tl">
                    <a:srgbClr val="000000"/>
                  </a:outerShdw>
                </a:effectLst>
              </a:rPr>
              <a:t>Greatest  ED impact on utilization</a:t>
            </a:r>
          </a:p>
          <a:p>
            <a:pPr>
              <a:spcBef>
                <a:spcPct val="50000"/>
              </a:spcBef>
              <a:defRPr/>
            </a:pPr>
            <a:r>
              <a:rPr lang="en-US"/>
              <a:t>Pediatric gastroenteritis and Non-elderly asthma</a:t>
            </a:r>
          </a:p>
          <a:p>
            <a:pPr>
              <a:spcBef>
                <a:spcPct val="50000"/>
              </a:spcBef>
              <a:defRPr/>
            </a:pPr>
            <a:endParaRPr lang="en-US" sz="800"/>
          </a:p>
          <a:p>
            <a:pPr>
              <a:spcBef>
                <a:spcPct val="50000"/>
              </a:spcBef>
              <a:defRPr/>
            </a:pPr>
            <a:r>
              <a:rPr lang="en-US" u="sng">
                <a:solidFill>
                  <a:schemeClr val="folHlink"/>
                </a:solidFill>
                <a:effectLst>
                  <a:outerShdw blurRad="38100" dist="38100" dir="2700000" algn="tl">
                    <a:srgbClr val="000000"/>
                  </a:outerShdw>
                </a:effectLst>
              </a:rPr>
              <a:t>Lowest ED impact on  utilization</a:t>
            </a:r>
          </a:p>
          <a:p>
            <a:pPr>
              <a:spcBef>
                <a:spcPct val="50000"/>
              </a:spcBef>
              <a:defRPr/>
            </a:pPr>
            <a:r>
              <a:rPr lang="en-US"/>
              <a:t>CHF</a:t>
            </a:r>
          </a:p>
        </p:txBody>
      </p:sp>
    </p:spTree>
  </p:cSld>
  <p:clrMapOvr>
    <a:masterClrMapping/>
  </p:clrMapOvr>
  <p:transition spd="med" advClick="0">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Slide Number Placeholder 3"/>
          <p:cNvSpPr>
            <a:spLocks noGrp="1"/>
          </p:cNvSpPr>
          <p:nvPr>
            <p:ph type="sldNum" sz="quarter" idx="10"/>
          </p:nvPr>
        </p:nvSpPr>
        <p:spPr>
          <a:noFill/>
        </p:spPr>
        <p:txBody>
          <a:bodyPr/>
          <a:lstStyle/>
          <a:p>
            <a:fld id="{01D5D963-EC3E-6D40-92DD-5CA5A003A7A7}" type="slidenum">
              <a:rPr lang="en-US" smtClean="0"/>
              <a:pPr/>
              <a:t>15</a:t>
            </a:fld>
            <a:endParaRPr lang="en-US" smtClean="0"/>
          </a:p>
        </p:txBody>
      </p:sp>
      <p:sp>
        <p:nvSpPr>
          <p:cNvPr id="1941506" name="Rectangle 2"/>
          <p:cNvSpPr>
            <a:spLocks noGrp="1" noChangeArrowheads="1"/>
          </p:cNvSpPr>
          <p:nvPr>
            <p:ph type="title"/>
          </p:nvPr>
        </p:nvSpPr>
        <p:spPr/>
        <p:txBody>
          <a:bodyPr/>
          <a:lstStyle/>
          <a:p>
            <a:pPr eaLnBrk="1" hangingPunct="1">
              <a:defRPr/>
            </a:pPr>
            <a:r>
              <a:rPr lang="en-US">
                <a:ea typeface="+mj-ea"/>
                <a:cs typeface="+mj-cs"/>
              </a:rPr>
              <a:t>Conclusions</a:t>
            </a:r>
          </a:p>
        </p:txBody>
      </p:sp>
      <p:sp>
        <p:nvSpPr>
          <p:cNvPr id="1941507" name="Rectangle 3"/>
          <p:cNvSpPr>
            <a:spLocks noGrp="1" noChangeArrowheads="1"/>
          </p:cNvSpPr>
          <p:nvPr>
            <p:ph type="body" idx="1"/>
          </p:nvPr>
        </p:nvSpPr>
        <p:spPr>
          <a:xfrm>
            <a:off x="609600" y="1676400"/>
            <a:ext cx="7993063" cy="4724400"/>
          </a:xfrm>
        </p:spPr>
        <p:txBody>
          <a:bodyPr/>
          <a:lstStyle/>
          <a:p>
            <a:pPr eaLnBrk="1" hangingPunct="1">
              <a:defRPr/>
            </a:pPr>
            <a:r>
              <a:rPr lang="en-US" b="1">
                <a:solidFill>
                  <a:schemeClr val="folHlink"/>
                </a:solidFill>
                <a:ea typeface="+mn-ea"/>
                <a:cs typeface="+mn-cs"/>
              </a:rPr>
              <a:t>Substantial impact of ED visits</a:t>
            </a:r>
            <a:r>
              <a:rPr lang="en-US">
                <a:ea typeface="+mn-ea"/>
                <a:cs typeface="+mn-cs"/>
              </a:rPr>
              <a:t> on overall hospital </a:t>
            </a:r>
            <a:r>
              <a:rPr lang="en-US" b="1">
                <a:solidFill>
                  <a:schemeClr val="folHlink"/>
                </a:solidFill>
                <a:ea typeface="+mn-ea"/>
                <a:cs typeface="+mn-cs"/>
              </a:rPr>
              <a:t>utilization</a:t>
            </a:r>
            <a:r>
              <a:rPr lang="en-US">
                <a:ea typeface="+mn-ea"/>
                <a:cs typeface="+mn-cs"/>
              </a:rPr>
              <a:t> for eight potentially preventable admissions</a:t>
            </a:r>
          </a:p>
          <a:p>
            <a:pPr lvl="1" eaLnBrk="1" hangingPunct="1">
              <a:defRPr/>
            </a:pPr>
            <a:r>
              <a:rPr lang="en-US"/>
              <a:t>Accounting for ED visits more than </a:t>
            </a:r>
            <a:r>
              <a:rPr lang="en-US" b="1">
                <a:solidFill>
                  <a:schemeClr val="folHlink"/>
                </a:solidFill>
              </a:rPr>
              <a:t>doubled the number of visits</a:t>
            </a:r>
            <a:r>
              <a:rPr lang="en-US"/>
              <a:t> (by 500K)</a:t>
            </a:r>
          </a:p>
          <a:p>
            <a:pPr eaLnBrk="1" hangingPunct="1">
              <a:buFont typeface="Wingdings" charset="2"/>
              <a:buNone/>
              <a:defRPr/>
            </a:pPr>
            <a:r>
              <a:rPr lang="en-US" b="1">
                <a:solidFill>
                  <a:schemeClr val="folHlink"/>
                </a:solidFill>
                <a:ea typeface="+mn-ea"/>
                <a:cs typeface="+mn-cs"/>
              </a:rPr>
              <a:t> </a:t>
            </a:r>
            <a:endParaRPr lang="en-US">
              <a:ea typeface="+mn-ea"/>
              <a:cs typeface="+mn-cs"/>
            </a:endParaRPr>
          </a:p>
          <a:p>
            <a:pPr eaLnBrk="1" hangingPunct="1">
              <a:defRPr/>
            </a:pPr>
            <a:r>
              <a:rPr lang="en-US" b="1">
                <a:solidFill>
                  <a:schemeClr val="folHlink"/>
                </a:solidFill>
                <a:ea typeface="+mn-ea"/>
                <a:cs typeface="+mn-cs"/>
              </a:rPr>
              <a:t>Variable impact of ED visits</a:t>
            </a:r>
            <a:r>
              <a:rPr lang="en-US">
                <a:ea typeface="+mn-ea"/>
                <a:cs typeface="+mn-cs"/>
              </a:rPr>
              <a:t> on overall hospital </a:t>
            </a:r>
            <a:r>
              <a:rPr lang="en-US" b="1">
                <a:solidFill>
                  <a:schemeClr val="folHlink"/>
                </a:solidFill>
                <a:ea typeface="+mn-ea"/>
                <a:cs typeface="+mn-cs"/>
              </a:rPr>
              <a:t>costs</a:t>
            </a:r>
            <a:r>
              <a:rPr lang="en-US">
                <a:ea typeface="+mn-ea"/>
                <a:cs typeface="+mn-cs"/>
              </a:rPr>
              <a:t> for eight potentially preventable admissions </a:t>
            </a:r>
          </a:p>
          <a:p>
            <a:pPr lvl="1" eaLnBrk="1" hangingPunct="1">
              <a:defRPr/>
            </a:pPr>
            <a:r>
              <a:rPr lang="en-US" b="1">
                <a:solidFill>
                  <a:schemeClr val="folHlink"/>
                </a:solidFill>
              </a:rPr>
              <a:t>Increased overall costs by 7%</a:t>
            </a:r>
            <a:r>
              <a:rPr lang="en-US"/>
              <a:t> (by $243M)</a:t>
            </a:r>
          </a:p>
        </p:txBody>
      </p:sp>
    </p:spTree>
  </p:cSld>
  <p:clrMapOvr>
    <a:masterClrMapping/>
  </p:clrMapOvr>
  <p:transition spd="med" advClick="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0"/>
          </p:nvPr>
        </p:nvSpPr>
        <p:spPr>
          <a:noFill/>
        </p:spPr>
        <p:txBody>
          <a:bodyPr/>
          <a:lstStyle/>
          <a:p>
            <a:fld id="{578B66AE-C222-9845-B2CC-0DF6DB130489}" type="slidenum">
              <a:rPr lang="en-US" smtClean="0"/>
              <a:pPr/>
              <a:t>16</a:t>
            </a:fld>
            <a:endParaRPr lang="en-US" smtClean="0"/>
          </a:p>
        </p:txBody>
      </p:sp>
      <p:sp>
        <p:nvSpPr>
          <p:cNvPr id="1902594" name="Rectangle 2"/>
          <p:cNvSpPr>
            <a:spLocks noGrp="1" noChangeArrowheads="1"/>
          </p:cNvSpPr>
          <p:nvPr>
            <p:ph type="title"/>
          </p:nvPr>
        </p:nvSpPr>
        <p:spPr/>
        <p:txBody>
          <a:bodyPr/>
          <a:lstStyle/>
          <a:p>
            <a:pPr eaLnBrk="1" hangingPunct="1">
              <a:defRPr/>
            </a:pPr>
            <a:r>
              <a:rPr lang="en-US">
                <a:ea typeface="+mj-ea"/>
                <a:cs typeface="+mj-cs"/>
              </a:rPr>
              <a:t>Project Team</a:t>
            </a:r>
          </a:p>
        </p:txBody>
      </p:sp>
      <p:sp>
        <p:nvSpPr>
          <p:cNvPr id="1902595" name="Rectangle 3"/>
          <p:cNvSpPr>
            <a:spLocks noGrp="1" noChangeArrowheads="1"/>
          </p:cNvSpPr>
          <p:nvPr>
            <p:ph type="body" idx="1"/>
          </p:nvPr>
        </p:nvSpPr>
        <p:spPr>
          <a:xfrm>
            <a:off x="609600" y="1676400"/>
            <a:ext cx="7993063" cy="4572000"/>
          </a:xfrm>
        </p:spPr>
        <p:txBody>
          <a:bodyPr/>
          <a:lstStyle/>
          <a:p>
            <a:pPr eaLnBrk="1" hangingPunct="1">
              <a:defRPr/>
            </a:pPr>
            <a:r>
              <a:rPr lang="fr-FR" b="1">
                <a:ea typeface="+mn-ea"/>
                <a:cs typeface="+mn-cs"/>
              </a:rPr>
              <a:t>Claudia Steiner, MD, MPH</a:t>
            </a:r>
          </a:p>
          <a:p>
            <a:pPr eaLnBrk="1" hangingPunct="1">
              <a:defRPr/>
            </a:pPr>
            <a:r>
              <a:rPr lang="en-US" b="1">
                <a:ea typeface="+mn-ea"/>
                <a:cs typeface="+mn-cs"/>
              </a:rPr>
              <a:t>Barry Friedman, PhD</a:t>
            </a:r>
          </a:p>
          <a:p>
            <a:pPr eaLnBrk="1" hangingPunct="1">
              <a:defRPr/>
            </a:pPr>
            <a:r>
              <a:rPr lang="en-US" b="1">
                <a:ea typeface="+mn-ea"/>
                <a:cs typeface="+mn-cs"/>
              </a:rPr>
              <a:t>Joanna Jiang, PhD</a:t>
            </a:r>
          </a:p>
          <a:p>
            <a:pPr eaLnBrk="1" hangingPunct="1">
              <a:defRPr/>
            </a:pPr>
            <a:endParaRPr lang="en-US" b="1">
              <a:ea typeface="+mn-ea"/>
              <a:cs typeface="+mn-cs"/>
            </a:endParaRPr>
          </a:p>
          <a:p>
            <a:pPr eaLnBrk="1" hangingPunct="1">
              <a:defRPr/>
            </a:pPr>
            <a:r>
              <a:rPr lang="en-US" b="1">
                <a:ea typeface="+mn-ea"/>
                <a:cs typeface="+mn-cs"/>
              </a:rPr>
              <a:t>Dan Whalen</a:t>
            </a:r>
          </a:p>
          <a:p>
            <a:pPr eaLnBrk="1" hangingPunct="1">
              <a:defRPr/>
            </a:pPr>
            <a:r>
              <a:rPr lang="en-US" b="1">
                <a:ea typeface="+mn-ea"/>
                <a:cs typeface="+mn-cs"/>
              </a:rPr>
              <a:t>Marguerite Barrett, MS</a:t>
            </a:r>
          </a:p>
          <a:p>
            <a:pPr eaLnBrk="1" hangingPunct="1">
              <a:defRPr/>
            </a:pPr>
            <a:r>
              <a:rPr lang="en-US" b="1">
                <a:ea typeface="+mn-ea"/>
                <a:cs typeface="+mn-cs"/>
              </a:rPr>
              <a:t>Minya Sheng </a:t>
            </a:r>
          </a:p>
          <a:p>
            <a:pPr eaLnBrk="1" hangingPunct="1">
              <a:defRPr/>
            </a:pPr>
            <a:r>
              <a:rPr lang="en-US" b="1">
                <a:ea typeface="+mn-ea"/>
                <a:cs typeface="+mn-cs"/>
              </a:rPr>
              <a:t>Chaya Merrill, PhD</a:t>
            </a:r>
          </a:p>
        </p:txBody>
      </p:sp>
      <p:pic>
        <p:nvPicPr>
          <p:cNvPr id="60421" name="Picture 4" descr="AHRQ Logo_Lg_blu_June 19 Test"/>
          <p:cNvPicPr>
            <a:picLocks noChangeAspect="1" noChangeArrowheads="1"/>
          </p:cNvPicPr>
          <p:nvPr/>
        </p:nvPicPr>
        <p:blipFill>
          <a:blip r:embed="rId3"/>
          <a:srcRect/>
          <a:stretch>
            <a:fillRect/>
          </a:stretch>
        </p:blipFill>
        <p:spPr bwMode="auto">
          <a:xfrm>
            <a:off x="5638800" y="2057400"/>
            <a:ext cx="2286000" cy="938213"/>
          </a:xfrm>
          <a:prstGeom prst="rect">
            <a:avLst/>
          </a:prstGeom>
          <a:noFill/>
          <a:ln w="9525">
            <a:noFill/>
            <a:miter lim="800000"/>
            <a:headEnd/>
            <a:tailEnd/>
          </a:ln>
        </p:spPr>
      </p:pic>
      <p:pic>
        <p:nvPicPr>
          <p:cNvPr id="60422" name="Picture 5" descr="tr_logo_thelink"/>
          <p:cNvPicPr>
            <a:picLocks noChangeAspect="1" noChangeArrowheads="1"/>
          </p:cNvPicPr>
          <p:nvPr/>
        </p:nvPicPr>
        <p:blipFill>
          <a:blip r:embed="rId4"/>
          <a:srcRect/>
          <a:stretch>
            <a:fillRect/>
          </a:stretch>
        </p:blipFill>
        <p:spPr bwMode="auto">
          <a:xfrm>
            <a:off x="4876800" y="4724400"/>
            <a:ext cx="3771900" cy="836613"/>
          </a:xfrm>
          <a:prstGeom prst="rect">
            <a:avLst/>
          </a:prstGeom>
          <a:noFill/>
          <a:ln w="9525">
            <a:noFill/>
            <a:miter lim="800000"/>
            <a:headEnd/>
            <a:tailEnd/>
          </a:ln>
        </p:spPr>
      </p:pic>
    </p:spTree>
  </p:cSld>
  <p:clrMapOvr>
    <a:masterClrMapping/>
  </p:clrMapOvr>
  <p:transition spd="med" advClick="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Slide Number Placeholder 3"/>
          <p:cNvSpPr>
            <a:spLocks noGrp="1"/>
          </p:cNvSpPr>
          <p:nvPr>
            <p:ph type="sldNum" sz="quarter" idx="10"/>
          </p:nvPr>
        </p:nvSpPr>
        <p:spPr>
          <a:noFill/>
        </p:spPr>
        <p:txBody>
          <a:bodyPr/>
          <a:lstStyle/>
          <a:p>
            <a:fld id="{DEC93D32-77A4-E04B-8BA1-D0F04581322B}" type="slidenum">
              <a:rPr lang="en-US" smtClean="0"/>
              <a:pPr/>
              <a:t>17</a:t>
            </a:fld>
            <a:endParaRPr lang="en-US" smtClean="0"/>
          </a:p>
        </p:txBody>
      </p:sp>
      <p:sp>
        <p:nvSpPr>
          <p:cNvPr id="1970178" name="Rectangle 2"/>
          <p:cNvSpPr>
            <a:spLocks noGrp="1" noChangeArrowheads="1"/>
          </p:cNvSpPr>
          <p:nvPr>
            <p:ph type="title"/>
          </p:nvPr>
        </p:nvSpPr>
        <p:spPr/>
        <p:txBody>
          <a:bodyPr/>
          <a:lstStyle/>
          <a:p>
            <a:pPr eaLnBrk="1" hangingPunct="1">
              <a:defRPr/>
            </a:pPr>
            <a:r>
              <a:rPr lang="en-US">
                <a:ea typeface="+mj-ea"/>
                <a:cs typeface="+mj-cs"/>
              </a:rPr>
              <a:t>Considerations</a:t>
            </a:r>
          </a:p>
        </p:txBody>
      </p:sp>
      <p:sp>
        <p:nvSpPr>
          <p:cNvPr id="1970179" name="Rectangle 3"/>
          <p:cNvSpPr>
            <a:spLocks noGrp="1" noChangeArrowheads="1"/>
          </p:cNvSpPr>
          <p:nvPr>
            <p:ph type="body" idx="1"/>
          </p:nvPr>
        </p:nvSpPr>
        <p:spPr>
          <a:xfrm>
            <a:off x="609600" y="1676400"/>
            <a:ext cx="7993063" cy="4572000"/>
          </a:xfrm>
        </p:spPr>
        <p:txBody>
          <a:bodyPr/>
          <a:lstStyle/>
          <a:p>
            <a:pPr eaLnBrk="1" hangingPunct="1">
              <a:lnSpc>
                <a:spcPct val="80000"/>
              </a:lnSpc>
              <a:buFont typeface="Wingdings" charset="2"/>
              <a:buNone/>
              <a:defRPr/>
            </a:pPr>
            <a:endParaRPr lang="en-US" sz="2000">
              <a:ea typeface="+mn-ea"/>
              <a:cs typeface="+mn-cs"/>
            </a:endParaRPr>
          </a:p>
          <a:p>
            <a:pPr eaLnBrk="1" hangingPunct="1">
              <a:lnSpc>
                <a:spcPct val="80000"/>
              </a:lnSpc>
              <a:buFont typeface="Wingdings" charset="2"/>
              <a:buNone/>
              <a:defRPr/>
            </a:pPr>
            <a:r>
              <a:rPr lang="en-US" sz="2000">
                <a:ea typeface="+mn-ea"/>
                <a:cs typeface="+mn-cs"/>
              </a:rPr>
              <a:t>Editor, Annals  of Emergency Medicine (based upon almost identical comments from Reviewer1 and Reviewer2):</a:t>
            </a:r>
          </a:p>
          <a:p>
            <a:pPr eaLnBrk="1" hangingPunct="1">
              <a:lnSpc>
                <a:spcPct val="80000"/>
              </a:lnSpc>
              <a:buFont typeface="Wingdings" charset="2"/>
              <a:buNone/>
              <a:defRPr/>
            </a:pPr>
            <a:endParaRPr lang="en-US" sz="2000">
              <a:ea typeface="+mn-ea"/>
              <a:cs typeface="+mn-cs"/>
            </a:endParaRPr>
          </a:p>
          <a:p>
            <a:pPr eaLnBrk="1" hangingPunct="1">
              <a:lnSpc>
                <a:spcPct val="80000"/>
              </a:lnSpc>
              <a:buFont typeface="Wingdings" charset="2"/>
              <a:buNone/>
              <a:defRPr/>
            </a:pPr>
            <a:r>
              <a:rPr lang="en-US" sz="2000">
                <a:ea typeface="+mn-ea"/>
                <a:cs typeface="+mn-cs"/>
              </a:rPr>
              <a:t> 		“The eight selected conditions are very relevant to emergency physicians…..However, the reviewers had several concerns that limit our ability to publish your manuscript. </a:t>
            </a:r>
          </a:p>
          <a:p>
            <a:pPr eaLnBrk="1" hangingPunct="1">
              <a:lnSpc>
                <a:spcPct val="80000"/>
              </a:lnSpc>
              <a:buFont typeface="Wingdings" charset="2"/>
              <a:buNone/>
              <a:defRPr/>
            </a:pPr>
            <a:r>
              <a:rPr lang="en-US" sz="2000">
                <a:ea typeface="+mn-ea"/>
                <a:cs typeface="+mn-cs"/>
              </a:rPr>
              <a:t>		First, ED care and hospitalization are non-mutually exclusive steps in a pathway in the United States -- the decisions about whether to visit the ED are up to patients while the decisions about whether to get hospitalized are up to emergency physicians and physicians in the community. </a:t>
            </a:r>
          </a:p>
          <a:p>
            <a:pPr eaLnBrk="1" hangingPunct="1">
              <a:lnSpc>
                <a:spcPct val="80000"/>
              </a:lnSpc>
              <a:buFont typeface="Wingdings" charset="2"/>
              <a:buNone/>
              <a:defRPr/>
            </a:pPr>
            <a:r>
              <a:rPr lang="en-US" sz="2000">
                <a:ea typeface="+mn-ea"/>
                <a:cs typeface="+mn-cs"/>
              </a:rPr>
              <a:t>		</a:t>
            </a:r>
            <a:r>
              <a:rPr lang="en-US" sz="2400">
                <a:solidFill>
                  <a:schemeClr val="folHlink"/>
                </a:solidFill>
                <a:ea typeface="+mn-ea"/>
                <a:cs typeface="+mn-cs"/>
              </a:rPr>
              <a:t>In addition, PQIs were developed exclusively for use in the inpatient setting, and are not necessarily valid for ED visits.”</a:t>
            </a:r>
            <a:endParaRPr lang="en-US" sz="2400">
              <a:ea typeface="+mn-ea"/>
              <a:cs typeface="+mn-cs"/>
            </a:endParaRPr>
          </a:p>
        </p:txBody>
      </p:sp>
    </p:spTree>
  </p:cSld>
  <p:clrMapOvr>
    <a:masterClrMapping/>
  </p:clrMapOvr>
  <p:transition spd="med" advClick="0">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Number Placeholder 3"/>
          <p:cNvSpPr>
            <a:spLocks noGrp="1"/>
          </p:cNvSpPr>
          <p:nvPr>
            <p:ph type="sldNum" sz="quarter" idx="10"/>
          </p:nvPr>
        </p:nvSpPr>
        <p:spPr>
          <a:noFill/>
        </p:spPr>
        <p:txBody>
          <a:bodyPr/>
          <a:lstStyle/>
          <a:p>
            <a:fld id="{087005A9-F794-F845-B3A5-0A9869CF946A}" type="slidenum">
              <a:rPr lang="en-US" smtClean="0"/>
              <a:pPr/>
              <a:t>18</a:t>
            </a:fld>
            <a:endParaRPr lang="en-US" smtClean="0"/>
          </a:p>
        </p:txBody>
      </p:sp>
      <p:sp>
        <p:nvSpPr>
          <p:cNvPr id="1972226" name="Rectangle 2"/>
          <p:cNvSpPr>
            <a:spLocks noGrp="1" noChangeArrowheads="1"/>
          </p:cNvSpPr>
          <p:nvPr>
            <p:ph type="title"/>
          </p:nvPr>
        </p:nvSpPr>
        <p:spPr/>
        <p:txBody>
          <a:bodyPr/>
          <a:lstStyle/>
          <a:p>
            <a:pPr eaLnBrk="1" hangingPunct="1">
              <a:defRPr/>
            </a:pPr>
            <a:r>
              <a:rPr lang="en-US" dirty="0">
                <a:ea typeface="+mj-ea"/>
                <a:cs typeface="+mj-cs"/>
              </a:rPr>
              <a:t>Considerations</a:t>
            </a:r>
          </a:p>
        </p:txBody>
      </p:sp>
      <p:sp>
        <p:nvSpPr>
          <p:cNvPr id="1972227" name="Rectangle 3"/>
          <p:cNvSpPr>
            <a:spLocks noGrp="1" noChangeArrowheads="1"/>
          </p:cNvSpPr>
          <p:nvPr>
            <p:ph type="body" idx="1"/>
          </p:nvPr>
        </p:nvSpPr>
        <p:spPr>
          <a:xfrm>
            <a:off x="609600" y="1676400"/>
            <a:ext cx="7993063" cy="4572000"/>
          </a:xfrm>
        </p:spPr>
        <p:txBody>
          <a:bodyPr/>
          <a:lstStyle/>
          <a:p>
            <a:pPr eaLnBrk="1" hangingPunct="1">
              <a:buFont typeface="Wingdings" charset="2"/>
              <a:buNone/>
              <a:defRPr/>
            </a:pPr>
            <a:endParaRPr lang="en-US" dirty="0">
              <a:ea typeface="+mn-ea"/>
              <a:cs typeface="+mn-cs"/>
            </a:endParaRPr>
          </a:p>
          <a:p>
            <a:pPr eaLnBrk="1" hangingPunct="1">
              <a:buFont typeface="Wingdings" charset="2"/>
              <a:buNone/>
              <a:defRPr/>
            </a:pPr>
            <a:r>
              <a:rPr lang="en-US" dirty="0">
                <a:ea typeface="+mn-ea"/>
                <a:cs typeface="+mn-cs"/>
              </a:rPr>
              <a:t>Reviewer 1, Annals  of Emergency Medicine</a:t>
            </a:r>
          </a:p>
          <a:p>
            <a:pPr eaLnBrk="1" hangingPunct="1">
              <a:buFont typeface="Wingdings" charset="2"/>
              <a:buNone/>
              <a:defRPr/>
            </a:pPr>
            <a:r>
              <a:rPr lang="en-US" dirty="0">
                <a:ea typeface="+mn-ea"/>
                <a:cs typeface="+mn-cs"/>
              </a:rPr>
              <a:t> 		Misclassification Bias:</a:t>
            </a:r>
          </a:p>
          <a:p>
            <a:pPr eaLnBrk="1" hangingPunct="1">
              <a:buFont typeface="Wingdings" charset="2"/>
              <a:buNone/>
              <a:defRPr/>
            </a:pPr>
            <a:r>
              <a:rPr lang="en-US" dirty="0">
                <a:ea typeface="+mn-ea"/>
                <a:cs typeface="+mn-cs"/>
              </a:rPr>
              <a:t>		“One means of assessing the degree of misclassification would be to calculate the proportion of the inpatient (IP) diagnoses that match the ED "reason for visit" for the IP hospitalizations that were admitted through the ED”</a:t>
            </a:r>
            <a:endParaRPr lang="en-US" sz="3200" dirty="0">
              <a:solidFill>
                <a:schemeClr val="folHlink"/>
              </a:solidFill>
              <a:ea typeface="+mn-ea"/>
              <a:cs typeface="+mn-cs"/>
            </a:endParaRPr>
          </a:p>
        </p:txBody>
      </p:sp>
    </p:spTree>
  </p:cSld>
  <p:clrMapOvr>
    <a:masterClrMapping/>
  </p:clrMapOvr>
  <p:transition spd="med" advClick="0">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Number Placeholder 3"/>
          <p:cNvSpPr>
            <a:spLocks noGrp="1"/>
          </p:cNvSpPr>
          <p:nvPr>
            <p:ph type="sldNum" sz="quarter" idx="10"/>
          </p:nvPr>
        </p:nvSpPr>
        <p:spPr>
          <a:noFill/>
        </p:spPr>
        <p:txBody>
          <a:bodyPr/>
          <a:lstStyle/>
          <a:p>
            <a:fld id="{4B59181B-F048-C24A-9C31-3014A97D5291}" type="slidenum">
              <a:rPr lang="en-US" smtClean="0"/>
              <a:pPr/>
              <a:t>19</a:t>
            </a:fld>
            <a:endParaRPr lang="en-US" smtClean="0"/>
          </a:p>
        </p:txBody>
      </p:sp>
      <p:sp>
        <p:nvSpPr>
          <p:cNvPr id="1974274" name="Rectangle 2"/>
          <p:cNvSpPr>
            <a:spLocks noGrp="1" noChangeArrowheads="1"/>
          </p:cNvSpPr>
          <p:nvPr>
            <p:ph type="title"/>
          </p:nvPr>
        </p:nvSpPr>
        <p:spPr/>
        <p:txBody>
          <a:bodyPr/>
          <a:lstStyle/>
          <a:p>
            <a:pPr eaLnBrk="1" hangingPunct="1">
              <a:defRPr/>
            </a:pPr>
            <a:r>
              <a:rPr lang="en-US" dirty="0">
                <a:ea typeface="+mj-ea"/>
                <a:cs typeface="+mj-cs"/>
              </a:rPr>
              <a:t>Considerations</a:t>
            </a:r>
          </a:p>
        </p:txBody>
      </p:sp>
      <p:sp>
        <p:nvSpPr>
          <p:cNvPr id="1974275" name="Rectangle 3"/>
          <p:cNvSpPr>
            <a:spLocks noGrp="1" noChangeArrowheads="1"/>
          </p:cNvSpPr>
          <p:nvPr>
            <p:ph type="body" idx="1"/>
          </p:nvPr>
        </p:nvSpPr>
        <p:spPr>
          <a:xfrm>
            <a:off x="609600" y="1676400"/>
            <a:ext cx="7993063" cy="4572000"/>
          </a:xfrm>
        </p:spPr>
        <p:txBody>
          <a:bodyPr/>
          <a:lstStyle/>
          <a:p>
            <a:pPr eaLnBrk="1" hangingPunct="1">
              <a:buFont typeface="Wingdings" charset="2"/>
              <a:buNone/>
              <a:defRPr/>
            </a:pPr>
            <a:endParaRPr lang="en-US" dirty="0">
              <a:ea typeface="+mn-ea"/>
              <a:cs typeface="+mn-cs"/>
            </a:endParaRPr>
          </a:p>
          <a:p>
            <a:pPr eaLnBrk="1" hangingPunct="1">
              <a:buFont typeface="Wingdings" charset="2"/>
              <a:buNone/>
              <a:defRPr/>
            </a:pPr>
            <a:r>
              <a:rPr lang="en-US" dirty="0">
                <a:ea typeface="+mn-ea"/>
                <a:cs typeface="+mn-cs"/>
              </a:rPr>
              <a:t>Reviewer 1, Annals  of Emergency Medicine</a:t>
            </a:r>
          </a:p>
          <a:p>
            <a:pPr eaLnBrk="1" hangingPunct="1">
              <a:buFont typeface="Wingdings" charset="2"/>
              <a:buNone/>
              <a:defRPr/>
            </a:pPr>
            <a:r>
              <a:rPr lang="en-US" dirty="0">
                <a:ea typeface="+mn-ea"/>
                <a:cs typeface="+mn-cs"/>
              </a:rPr>
              <a:t> 		“Should preventable hospital care be viewed the same as "preventable" ED care? Perhaps these entities are different and should be analyzed as distinct entities.”</a:t>
            </a:r>
          </a:p>
        </p:txBody>
      </p:sp>
    </p:spTree>
  </p:cSld>
  <p:clrMapOvr>
    <a:masterClrMapping/>
  </p:clrMapOvr>
  <p:transition spd="med" advClick="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0"/>
          </p:nvPr>
        </p:nvSpPr>
        <p:spPr>
          <a:noFill/>
        </p:spPr>
        <p:txBody>
          <a:bodyPr/>
          <a:lstStyle/>
          <a:p>
            <a:fld id="{7B30CECC-D4A3-2248-BDF8-B20E048FECA3}" type="slidenum">
              <a:rPr lang="en-US" smtClean="0"/>
              <a:pPr/>
              <a:t>2</a:t>
            </a:fld>
            <a:endParaRPr lang="en-US" smtClean="0"/>
          </a:p>
        </p:txBody>
      </p:sp>
      <p:sp>
        <p:nvSpPr>
          <p:cNvPr id="1869826" name="Rectangle 2"/>
          <p:cNvSpPr>
            <a:spLocks noGrp="1" noChangeArrowheads="1"/>
          </p:cNvSpPr>
          <p:nvPr>
            <p:ph type="title"/>
          </p:nvPr>
        </p:nvSpPr>
        <p:spPr/>
        <p:txBody>
          <a:bodyPr/>
          <a:lstStyle/>
          <a:p>
            <a:pPr eaLnBrk="1" hangingPunct="1">
              <a:defRPr/>
            </a:pPr>
            <a:endParaRPr lang="en-US">
              <a:ea typeface="+mj-ea"/>
              <a:cs typeface="+mj-cs"/>
            </a:endParaRPr>
          </a:p>
        </p:txBody>
      </p:sp>
      <p:pic>
        <p:nvPicPr>
          <p:cNvPr id="31748" name="Picture 6" descr="14"/>
          <p:cNvPicPr>
            <a:picLocks noChangeAspect="1" noChangeArrowheads="1"/>
          </p:cNvPicPr>
          <p:nvPr/>
        </p:nvPicPr>
        <p:blipFill>
          <a:blip r:embed="rId3"/>
          <a:srcRect/>
          <a:stretch>
            <a:fillRect/>
          </a:stretch>
        </p:blipFill>
        <p:spPr bwMode="auto">
          <a:xfrm>
            <a:off x="1905000" y="3124200"/>
            <a:ext cx="1981200" cy="1981200"/>
          </a:xfrm>
          <a:prstGeom prst="rect">
            <a:avLst/>
          </a:prstGeom>
          <a:noFill/>
          <a:ln w="9525">
            <a:solidFill>
              <a:schemeClr val="tx1"/>
            </a:solidFill>
            <a:miter lim="800000"/>
            <a:headEnd/>
            <a:tailEnd/>
          </a:ln>
        </p:spPr>
      </p:pic>
      <p:pic>
        <p:nvPicPr>
          <p:cNvPr id="31749" name="Picture 7" descr="SEDD"/>
          <p:cNvPicPr>
            <a:picLocks noChangeAspect="1" noChangeArrowheads="1"/>
          </p:cNvPicPr>
          <p:nvPr/>
        </p:nvPicPr>
        <p:blipFill>
          <a:blip r:embed="rId4"/>
          <a:srcRect/>
          <a:stretch>
            <a:fillRect/>
          </a:stretch>
        </p:blipFill>
        <p:spPr bwMode="auto">
          <a:xfrm>
            <a:off x="4953000" y="3124200"/>
            <a:ext cx="2667000" cy="2000250"/>
          </a:xfrm>
          <a:prstGeom prst="rect">
            <a:avLst/>
          </a:prstGeom>
          <a:noFill/>
          <a:ln w="9525">
            <a:solidFill>
              <a:schemeClr val="tx1"/>
            </a:solidFill>
            <a:miter lim="800000"/>
            <a:headEnd/>
            <a:tailEnd/>
          </a:ln>
        </p:spPr>
      </p:pic>
      <p:sp>
        <p:nvSpPr>
          <p:cNvPr id="1869833" name="Rectangle 9"/>
          <p:cNvSpPr>
            <a:spLocks noChangeArrowheads="1"/>
          </p:cNvSpPr>
          <p:nvPr/>
        </p:nvSpPr>
        <p:spPr bwMode="auto">
          <a:xfrm>
            <a:off x="609600" y="1600200"/>
            <a:ext cx="7993063" cy="1219200"/>
          </a:xfrm>
          <a:prstGeom prst="rect">
            <a:avLst/>
          </a:prstGeom>
          <a:solidFill>
            <a:schemeClr val="accent1">
              <a:alpha val="20000"/>
            </a:schemeClr>
          </a:solidFill>
          <a:ln w="12700">
            <a:solidFill>
              <a:schemeClr val="tx1"/>
            </a:solidFill>
            <a:miter lim="800000"/>
            <a:headEnd/>
            <a:tailEnd/>
          </a:ln>
          <a:effectLst/>
        </p:spPr>
        <p:txBody>
          <a:bodyPr lIns="90488" tIns="44450" rIns="90488" bIns="44450">
            <a:prstTxWarp prst="textNoShape">
              <a:avLst/>
            </a:prstTxWarp>
          </a:bodyPr>
          <a:lstStyle/>
          <a:p>
            <a:pPr marL="465138" indent="-465138">
              <a:lnSpc>
                <a:spcPct val="90000"/>
              </a:lnSpc>
              <a:buClr>
                <a:schemeClr val="tx2"/>
              </a:buClr>
              <a:buSzPct val="95000"/>
              <a:buFont typeface="Wingdings" charset="2"/>
              <a:buNone/>
              <a:defRPr/>
            </a:pPr>
            <a:r>
              <a:rPr lang="en-US" sz="2800">
                <a:solidFill>
                  <a:srgbClr val="FFFFFF"/>
                </a:solidFill>
                <a:effectLst>
                  <a:outerShdw blurRad="38100" dist="38100" dir="2700000" algn="tl">
                    <a:srgbClr val="000000"/>
                  </a:outerShdw>
                </a:effectLst>
              </a:rPr>
              <a:t>	Assess the impact of including both                 	</a:t>
            </a:r>
            <a:r>
              <a:rPr lang="en-US" sz="2800">
                <a:solidFill>
                  <a:schemeClr val="folHlink"/>
                </a:solidFill>
                <a:effectLst>
                  <a:outerShdw blurRad="38100" dist="38100" dir="2700000" algn="tl">
                    <a:srgbClr val="000000"/>
                  </a:outerShdw>
                </a:effectLst>
              </a:rPr>
              <a:t>IP</a:t>
            </a:r>
            <a:r>
              <a:rPr lang="en-US" sz="2800">
                <a:solidFill>
                  <a:srgbClr val="FFFFFF"/>
                </a:solidFill>
                <a:effectLst>
                  <a:outerShdw blurRad="38100" dist="38100" dir="2700000" algn="tl">
                    <a:srgbClr val="000000"/>
                  </a:outerShdw>
                </a:effectLst>
              </a:rPr>
              <a:t> and </a:t>
            </a:r>
            <a:r>
              <a:rPr lang="en-US" sz="2800">
                <a:solidFill>
                  <a:srgbClr val="CC0000"/>
                </a:solidFill>
                <a:effectLst>
                  <a:outerShdw blurRad="38100" dist="38100" dir="2700000" algn="tl">
                    <a:srgbClr val="000000"/>
                  </a:outerShdw>
                </a:effectLst>
              </a:rPr>
              <a:t>ED</a:t>
            </a:r>
            <a:r>
              <a:rPr lang="en-US" sz="2800">
                <a:solidFill>
                  <a:srgbClr val="FFFFFF"/>
                </a:solidFill>
                <a:effectLst>
                  <a:outerShdw blurRad="38100" dist="38100" dir="2700000" algn="tl">
                    <a:srgbClr val="000000"/>
                  </a:outerShdw>
                </a:effectLst>
              </a:rPr>
              <a:t> data when evaluating potentially preventable admissions and visits </a:t>
            </a:r>
          </a:p>
        </p:txBody>
      </p:sp>
      <p:sp>
        <p:nvSpPr>
          <p:cNvPr id="1869837" name="Rectangle 13"/>
          <p:cNvSpPr>
            <a:spLocks noChangeArrowheads="1"/>
          </p:cNvSpPr>
          <p:nvPr/>
        </p:nvSpPr>
        <p:spPr bwMode="auto">
          <a:xfrm>
            <a:off x="609600" y="5257800"/>
            <a:ext cx="7993063" cy="457200"/>
          </a:xfrm>
          <a:prstGeom prst="rect">
            <a:avLst/>
          </a:prstGeom>
          <a:solidFill>
            <a:schemeClr val="accent1">
              <a:alpha val="20000"/>
            </a:schemeClr>
          </a:solidFill>
          <a:ln w="12700">
            <a:solidFill>
              <a:schemeClr val="tx1"/>
            </a:solidFill>
            <a:miter lim="800000"/>
            <a:headEnd/>
            <a:tailEnd/>
          </a:ln>
          <a:effectLst/>
        </p:spPr>
        <p:txBody>
          <a:bodyPr lIns="90488" tIns="44450" rIns="90488" bIns="44450">
            <a:prstTxWarp prst="textNoShape">
              <a:avLst/>
            </a:prstTxWarp>
          </a:bodyPr>
          <a:lstStyle/>
          <a:p>
            <a:pPr marL="465138" indent="-465138">
              <a:lnSpc>
                <a:spcPct val="90000"/>
              </a:lnSpc>
              <a:buClr>
                <a:schemeClr val="tx2"/>
              </a:buClr>
              <a:buSzPct val="95000"/>
              <a:buFont typeface="Wingdings" charset="2"/>
              <a:buNone/>
              <a:defRPr/>
            </a:pPr>
            <a:r>
              <a:rPr lang="en-US" sz="2800">
                <a:solidFill>
                  <a:srgbClr val="FFFFFF"/>
                </a:solidFill>
                <a:effectLst>
                  <a:outerShdw blurRad="38100" dist="38100" dir="2700000" algn="tl">
                    <a:srgbClr val="000000"/>
                  </a:outerShdw>
                </a:effectLst>
              </a:rPr>
              <a:t>Previous research primarily considers </a:t>
            </a:r>
            <a:r>
              <a:rPr lang="en-US" sz="2800">
                <a:solidFill>
                  <a:schemeClr val="folHlink"/>
                </a:solidFill>
                <a:effectLst>
                  <a:outerShdw blurRad="38100" dist="38100" dir="2700000" algn="tl">
                    <a:srgbClr val="000000"/>
                  </a:outerShdw>
                </a:effectLst>
              </a:rPr>
              <a:t>IP</a:t>
            </a:r>
            <a:r>
              <a:rPr lang="en-US" sz="2800">
                <a:solidFill>
                  <a:srgbClr val="FFFFFF"/>
                </a:solidFill>
                <a:effectLst>
                  <a:outerShdw blurRad="38100" dist="38100" dir="2700000" algn="tl">
                    <a:srgbClr val="000000"/>
                  </a:outerShdw>
                </a:effectLst>
              </a:rPr>
              <a:t> data </a:t>
            </a:r>
          </a:p>
        </p:txBody>
      </p:sp>
      <p:sp>
        <p:nvSpPr>
          <p:cNvPr id="1869838" name="Text Box 14"/>
          <p:cNvSpPr txBox="1">
            <a:spLocks noChangeArrowheads="1"/>
          </p:cNvSpPr>
          <p:nvPr/>
        </p:nvSpPr>
        <p:spPr bwMode="auto">
          <a:xfrm>
            <a:off x="0" y="5791200"/>
            <a:ext cx="9144000" cy="1265238"/>
          </a:xfrm>
          <a:prstGeom prst="rect">
            <a:avLst/>
          </a:prstGeom>
          <a:noFill/>
          <a:ln w="9525">
            <a:noFill/>
            <a:miter lim="800000"/>
            <a:headEnd/>
            <a:tailEnd/>
          </a:ln>
          <a:effectLst/>
        </p:spPr>
        <p:txBody>
          <a:bodyPr>
            <a:prstTxWarp prst="textNoShape">
              <a:avLst/>
            </a:prstTxWarp>
            <a:spAutoFit/>
          </a:bodyPr>
          <a:lstStyle/>
          <a:p>
            <a:pPr>
              <a:spcBef>
                <a:spcPct val="50000"/>
              </a:spcBef>
              <a:defRPr/>
            </a:pPr>
            <a:r>
              <a:rPr lang="en-US" sz="2200" i="1">
                <a:effectLst>
                  <a:outerShdw blurRad="38100" dist="38100" dir="2700000" algn="tl">
                    <a:srgbClr val="000000"/>
                  </a:outerShdw>
                </a:effectLst>
              </a:rPr>
              <a:t>Friedman B., Basu J. </a:t>
            </a:r>
            <a:r>
              <a:rPr lang="en-US" sz="2200" i="1">
                <a:solidFill>
                  <a:schemeClr val="folHlink"/>
                </a:solidFill>
                <a:effectLst>
                  <a:outerShdw blurRad="38100" dist="38100" dir="2700000" algn="tl">
                    <a:srgbClr val="000000"/>
                  </a:outerShdw>
                </a:effectLst>
              </a:rPr>
              <a:t>The Rate and Cost of Hospital Readmissions for Preventable Conditions.</a:t>
            </a:r>
            <a:r>
              <a:rPr lang="en-US" sz="2200" i="1">
                <a:effectLst>
                  <a:outerShdw blurRad="38100" dist="38100" dir="2700000" algn="tl">
                    <a:srgbClr val="000000"/>
                  </a:outerShdw>
                </a:effectLst>
              </a:rPr>
              <a:t> Med Care Res Rev 2004; 61; 225</a:t>
            </a:r>
          </a:p>
          <a:p>
            <a:pPr>
              <a:spcBef>
                <a:spcPct val="50000"/>
              </a:spcBef>
              <a:defRPr/>
            </a:pPr>
            <a:endParaRPr lang="en-US" sz="2200" i="1">
              <a:effectLst>
                <a:outerShdw blurRad="38100" dist="38100" dir="2700000" algn="tl">
                  <a:srgbClr val="000000"/>
                </a:outerShdw>
              </a:effectLst>
            </a:endParaRPr>
          </a:p>
        </p:txBody>
      </p:sp>
    </p:spTree>
  </p:cSld>
  <p:clrMapOvr>
    <a:masterClrMapping/>
  </p:clrMapOvr>
  <p:transition spd="med" advClick="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Slide Number Placeholder 3"/>
          <p:cNvSpPr>
            <a:spLocks noGrp="1"/>
          </p:cNvSpPr>
          <p:nvPr>
            <p:ph type="sldNum" sz="quarter" idx="10"/>
          </p:nvPr>
        </p:nvSpPr>
        <p:spPr>
          <a:noFill/>
        </p:spPr>
        <p:txBody>
          <a:bodyPr/>
          <a:lstStyle/>
          <a:p>
            <a:fld id="{DAB5B1B5-D1ED-094A-9172-7E71F80F168D}" type="slidenum">
              <a:rPr lang="en-US" smtClean="0"/>
              <a:pPr/>
              <a:t>20</a:t>
            </a:fld>
            <a:endParaRPr lang="en-US" smtClean="0"/>
          </a:p>
        </p:txBody>
      </p:sp>
      <p:sp>
        <p:nvSpPr>
          <p:cNvPr id="1976322" name="Rectangle 2"/>
          <p:cNvSpPr>
            <a:spLocks noGrp="1" noChangeArrowheads="1"/>
          </p:cNvSpPr>
          <p:nvPr>
            <p:ph type="title"/>
          </p:nvPr>
        </p:nvSpPr>
        <p:spPr/>
        <p:txBody>
          <a:bodyPr/>
          <a:lstStyle/>
          <a:p>
            <a:pPr eaLnBrk="1" hangingPunct="1">
              <a:defRPr/>
            </a:pPr>
            <a:r>
              <a:rPr lang="en-US" dirty="0">
                <a:ea typeface="+mj-ea"/>
                <a:cs typeface="+mj-cs"/>
              </a:rPr>
              <a:t>Considerations</a:t>
            </a:r>
          </a:p>
        </p:txBody>
      </p:sp>
      <p:sp>
        <p:nvSpPr>
          <p:cNvPr id="1976323" name="Rectangle 3"/>
          <p:cNvSpPr>
            <a:spLocks noGrp="1" noChangeArrowheads="1"/>
          </p:cNvSpPr>
          <p:nvPr>
            <p:ph type="body" idx="1"/>
          </p:nvPr>
        </p:nvSpPr>
        <p:spPr>
          <a:xfrm>
            <a:off x="609600" y="1676400"/>
            <a:ext cx="7993063" cy="4572000"/>
          </a:xfrm>
        </p:spPr>
        <p:txBody>
          <a:bodyPr/>
          <a:lstStyle/>
          <a:p>
            <a:pPr eaLnBrk="1" hangingPunct="1">
              <a:lnSpc>
                <a:spcPct val="80000"/>
              </a:lnSpc>
              <a:buFont typeface="Wingdings" charset="2"/>
              <a:buNone/>
              <a:defRPr/>
            </a:pPr>
            <a:endParaRPr lang="en-US" dirty="0">
              <a:ea typeface="+mn-ea"/>
              <a:cs typeface="+mn-cs"/>
            </a:endParaRPr>
          </a:p>
          <a:p>
            <a:pPr eaLnBrk="1" hangingPunct="1">
              <a:lnSpc>
                <a:spcPct val="80000"/>
              </a:lnSpc>
              <a:buFont typeface="Wingdings" charset="2"/>
              <a:buNone/>
              <a:defRPr/>
            </a:pPr>
            <a:r>
              <a:rPr lang="en-US" dirty="0">
                <a:ea typeface="+mn-ea"/>
                <a:cs typeface="+mn-cs"/>
              </a:rPr>
              <a:t>Reviewer 2, Annals  of Emergency Medicine</a:t>
            </a:r>
          </a:p>
          <a:p>
            <a:pPr eaLnBrk="1" hangingPunct="1">
              <a:lnSpc>
                <a:spcPct val="80000"/>
              </a:lnSpc>
              <a:buFont typeface="Wingdings" charset="2"/>
              <a:buNone/>
              <a:defRPr/>
            </a:pPr>
            <a:r>
              <a:rPr lang="en-US" dirty="0">
                <a:ea typeface="+mn-ea"/>
                <a:cs typeface="+mn-cs"/>
              </a:rPr>
              <a:t> 		“ED care is ambulatory care and not inpatient care. This paper assumes that ED patients that have diagnoses that when admitted fall within PQI measures are the same as admitted patients with these diagnoses. </a:t>
            </a:r>
            <a:r>
              <a:rPr lang="en-US" dirty="0">
                <a:solidFill>
                  <a:schemeClr val="folHlink"/>
                </a:solidFill>
                <a:ea typeface="+mn-ea"/>
                <a:cs typeface="+mn-cs"/>
              </a:rPr>
              <a:t>But </a:t>
            </a:r>
            <a:r>
              <a:rPr lang="en-US" dirty="0" err="1">
                <a:solidFill>
                  <a:schemeClr val="folHlink"/>
                </a:solidFill>
                <a:ea typeface="+mn-ea"/>
                <a:cs typeface="+mn-cs"/>
              </a:rPr>
              <a:t>EDs</a:t>
            </a:r>
            <a:r>
              <a:rPr lang="en-US" dirty="0">
                <a:solidFill>
                  <a:schemeClr val="folHlink"/>
                </a:solidFill>
                <a:ea typeface="+mn-ea"/>
                <a:cs typeface="+mn-cs"/>
              </a:rPr>
              <a:t> treat and release patients who were likely less sick, did have their hospitalization prevented by definition</a:t>
            </a:r>
            <a:r>
              <a:rPr lang="en-US" dirty="0">
                <a:ea typeface="+mn-ea"/>
                <a:cs typeface="+mn-cs"/>
              </a:rPr>
              <a:t>, and the importance of including such treat and release patients in the PQI measure is unclear.”</a:t>
            </a:r>
          </a:p>
        </p:txBody>
      </p:sp>
    </p:spTree>
  </p:cSld>
  <p:clrMapOvr>
    <a:masterClrMapping/>
  </p:clrMapOvr>
  <p:transition spd="med" advClick="0">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Slide Number Placeholder 3"/>
          <p:cNvSpPr>
            <a:spLocks noGrp="1"/>
          </p:cNvSpPr>
          <p:nvPr>
            <p:ph type="sldNum" sz="quarter" idx="10"/>
          </p:nvPr>
        </p:nvSpPr>
        <p:spPr>
          <a:noFill/>
        </p:spPr>
        <p:txBody>
          <a:bodyPr/>
          <a:lstStyle/>
          <a:p>
            <a:fld id="{D407F210-DC09-7F4F-89D5-973D2063584F}" type="slidenum">
              <a:rPr lang="en-US" smtClean="0"/>
              <a:pPr/>
              <a:t>21</a:t>
            </a:fld>
            <a:endParaRPr lang="en-US" smtClean="0"/>
          </a:p>
        </p:txBody>
      </p:sp>
      <p:sp>
        <p:nvSpPr>
          <p:cNvPr id="1978370" name="Rectangle 2"/>
          <p:cNvSpPr>
            <a:spLocks noGrp="1" noChangeArrowheads="1"/>
          </p:cNvSpPr>
          <p:nvPr>
            <p:ph type="title"/>
          </p:nvPr>
        </p:nvSpPr>
        <p:spPr/>
        <p:txBody>
          <a:bodyPr/>
          <a:lstStyle/>
          <a:p>
            <a:pPr eaLnBrk="1" hangingPunct="1">
              <a:defRPr/>
            </a:pPr>
            <a:r>
              <a:rPr lang="en-US" dirty="0">
                <a:ea typeface="+mj-ea"/>
                <a:cs typeface="+mj-cs"/>
              </a:rPr>
              <a:t>Considerations</a:t>
            </a:r>
          </a:p>
        </p:txBody>
      </p:sp>
      <p:sp>
        <p:nvSpPr>
          <p:cNvPr id="1978371" name="Rectangle 3"/>
          <p:cNvSpPr>
            <a:spLocks noGrp="1" noChangeArrowheads="1"/>
          </p:cNvSpPr>
          <p:nvPr>
            <p:ph type="body" idx="1"/>
          </p:nvPr>
        </p:nvSpPr>
        <p:spPr>
          <a:xfrm>
            <a:off x="609600" y="1676400"/>
            <a:ext cx="7993063" cy="4572000"/>
          </a:xfrm>
        </p:spPr>
        <p:txBody>
          <a:bodyPr/>
          <a:lstStyle/>
          <a:p>
            <a:pPr eaLnBrk="1" hangingPunct="1">
              <a:buFont typeface="Wingdings" charset="2"/>
              <a:buNone/>
              <a:defRPr/>
            </a:pPr>
            <a:endParaRPr lang="en-US" dirty="0">
              <a:ea typeface="+mn-ea"/>
              <a:cs typeface="+mn-cs"/>
            </a:endParaRPr>
          </a:p>
          <a:p>
            <a:pPr eaLnBrk="1" hangingPunct="1">
              <a:buFont typeface="Wingdings" charset="2"/>
              <a:buNone/>
              <a:defRPr/>
            </a:pPr>
            <a:r>
              <a:rPr lang="en-US" dirty="0">
                <a:ea typeface="+mn-ea"/>
                <a:cs typeface="+mn-cs"/>
              </a:rPr>
              <a:t>Reviewer 2, Annals  of Emergency Medicine</a:t>
            </a:r>
          </a:p>
          <a:p>
            <a:pPr eaLnBrk="1" hangingPunct="1">
              <a:buFont typeface="Wingdings" charset="2"/>
              <a:buNone/>
              <a:defRPr/>
            </a:pPr>
            <a:r>
              <a:rPr lang="en-US" dirty="0">
                <a:ea typeface="+mn-ea"/>
                <a:cs typeface="+mn-cs"/>
              </a:rPr>
              <a:t> 		“The PQI was developed for inpatient hospitalization measurement, whereas alternative methods such as the Billings algorithm have been developed to assess preventable ED care.”</a:t>
            </a:r>
          </a:p>
        </p:txBody>
      </p:sp>
    </p:spTree>
  </p:cSld>
  <p:clrMapOvr>
    <a:masterClrMapping/>
  </p:clrMapOvr>
  <p:transition spd="med" advClick="0">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Slide Number Placeholder 3"/>
          <p:cNvSpPr>
            <a:spLocks noGrp="1"/>
          </p:cNvSpPr>
          <p:nvPr>
            <p:ph type="sldNum" sz="quarter" idx="10"/>
          </p:nvPr>
        </p:nvSpPr>
        <p:spPr>
          <a:noFill/>
        </p:spPr>
        <p:txBody>
          <a:bodyPr/>
          <a:lstStyle/>
          <a:p>
            <a:fld id="{9A7B6E3E-320D-944B-A684-D486C5B05580}" type="slidenum">
              <a:rPr lang="en-US" smtClean="0"/>
              <a:pPr/>
              <a:t>22</a:t>
            </a:fld>
            <a:endParaRPr lang="en-US" smtClean="0"/>
          </a:p>
        </p:txBody>
      </p:sp>
      <p:sp>
        <p:nvSpPr>
          <p:cNvPr id="1980418" name="Rectangle 2"/>
          <p:cNvSpPr>
            <a:spLocks noGrp="1" noChangeArrowheads="1"/>
          </p:cNvSpPr>
          <p:nvPr>
            <p:ph type="title"/>
          </p:nvPr>
        </p:nvSpPr>
        <p:spPr/>
        <p:txBody>
          <a:bodyPr/>
          <a:lstStyle/>
          <a:p>
            <a:pPr eaLnBrk="1" hangingPunct="1">
              <a:defRPr/>
            </a:pPr>
            <a:r>
              <a:rPr lang="en-US" dirty="0">
                <a:ea typeface="+mj-ea"/>
                <a:cs typeface="+mj-cs"/>
              </a:rPr>
              <a:t>Considerations</a:t>
            </a:r>
          </a:p>
        </p:txBody>
      </p:sp>
      <p:sp>
        <p:nvSpPr>
          <p:cNvPr id="1980419" name="Rectangle 3"/>
          <p:cNvSpPr>
            <a:spLocks noGrp="1" noChangeArrowheads="1"/>
          </p:cNvSpPr>
          <p:nvPr>
            <p:ph type="body" idx="1"/>
          </p:nvPr>
        </p:nvSpPr>
        <p:spPr>
          <a:xfrm>
            <a:off x="609600" y="1676400"/>
            <a:ext cx="7993063" cy="4572000"/>
          </a:xfrm>
        </p:spPr>
        <p:txBody>
          <a:bodyPr/>
          <a:lstStyle/>
          <a:p>
            <a:pPr eaLnBrk="1" hangingPunct="1">
              <a:lnSpc>
                <a:spcPct val="70000"/>
              </a:lnSpc>
              <a:buFont typeface="Wingdings" charset="2"/>
              <a:buNone/>
              <a:defRPr/>
            </a:pPr>
            <a:endParaRPr lang="en-US" sz="2400" dirty="0">
              <a:ea typeface="+mn-ea"/>
              <a:cs typeface="+mn-cs"/>
            </a:endParaRPr>
          </a:p>
          <a:p>
            <a:pPr eaLnBrk="1" hangingPunct="1">
              <a:lnSpc>
                <a:spcPct val="70000"/>
              </a:lnSpc>
              <a:buFont typeface="Wingdings" charset="2"/>
              <a:buNone/>
              <a:defRPr/>
            </a:pPr>
            <a:r>
              <a:rPr lang="en-US" sz="2400" dirty="0">
                <a:ea typeface="+mn-ea"/>
                <a:cs typeface="+mn-cs"/>
              </a:rPr>
              <a:t>Reviewer 2, Annals  of Emergency Medicine</a:t>
            </a:r>
          </a:p>
          <a:p>
            <a:pPr eaLnBrk="1" hangingPunct="1">
              <a:lnSpc>
                <a:spcPct val="70000"/>
              </a:lnSpc>
              <a:buFont typeface="Wingdings" charset="2"/>
              <a:buNone/>
              <a:defRPr/>
            </a:pPr>
            <a:r>
              <a:rPr lang="en-US" sz="2400" dirty="0">
                <a:ea typeface="+mn-ea"/>
                <a:cs typeface="+mn-cs"/>
              </a:rPr>
              <a:t> 		</a:t>
            </a:r>
          </a:p>
          <a:p>
            <a:pPr eaLnBrk="1" hangingPunct="1">
              <a:lnSpc>
                <a:spcPct val="70000"/>
              </a:lnSpc>
              <a:buFont typeface="Wingdings" charset="2"/>
              <a:buNone/>
              <a:defRPr/>
            </a:pPr>
            <a:r>
              <a:rPr lang="en-US" sz="2400" dirty="0">
                <a:ea typeface="+mn-ea"/>
                <a:cs typeface="+mn-cs"/>
              </a:rPr>
              <a:t>		“The authors even note that many ED codes are symptom-based codes, so the application of PQI to ED codes raises many concerns:</a:t>
            </a:r>
            <a:br>
              <a:rPr lang="en-US" sz="2400" dirty="0">
                <a:ea typeface="+mn-ea"/>
                <a:cs typeface="+mn-cs"/>
              </a:rPr>
            </a:br>
            <a:r>
              <a:rPr lang="en-US" sz="2400" dirty="0">
                <a:ea typeface="+mn-ea"/>
                <a:cs typeface="+mn-cs"/>
              </a:rPr>
              <a:t/>
            </a:r>
            <a:br>
              <a:rPr lang="en-US" sz="2400" dirty="0">
                <a:ea typeface="+mn-ea"/>
                <a:cs typeface="+mn-cs"/>
              </a:rPr>
            </a:br>
            <a:r>
              <a:rPr lang="en-US" sz="2400" dirty="0">
                <a:ea typeface="+mn-ea"/>
                <a:cs typeface="+mn-cs"/>
              </a:rPr>
              <a:t>	a. PQI is designed for inpatient discharge codes not ambulatory codes.</a:t>
            </a:r>
            <a:br>
              <a:rPr lang="en-US" sz="2400" dirty="0">
                <a:ea typeface="+mn-ea"/>
                <a:cs typeface="+mn-cs"/>
              </a:rPr>
            </a:br>
            <a:r>
              <a:rPr lang="en-US" sz="2400" dirty="0">
                <a:ea typeface="+mn-ea"/>
                <a:cs typeface="+mn-cs"/>
              </a:rPr>
              <a:t/>
            </a:r>
            <a:br>
              <a:rPr lang="en-US" sz="2400" dirty="0">
                <a:ea typeface="+mn-ea"/>
                <a:cs typeface="+mn-cs"/>
              </a:rPr>
            </a:br>
            <a:r>
              <a:rPr lang="en-US" sz="2400" dirty="0">
                <a:ea typeface="+mn-ea"/>
                <a:cs typeface="+mn-cs"/>
              </a:rPr>
              <a:t>	</a:t>
            </a:r>
            <a:r>
              <a:rPr lang="en-US" sz="2400" dirty="0" err="1">
                <a:ea typeface="+mn-ea"/>
                <a:cs typeface="+mn-cs"/>
              </a:rPr>
              <a:t>b</a:t>
            </a:r>
            <a:r>
              <a:rPr lang="en-US" sz="2400" dirty="0">
                <a:ea typeface="+mn-ea"/>
                <a:cs typeface="+mn-cs"/>
              </a:rPr>
              <a:t>. PQI has never been validated for application to ED patients; there is no reason to believe that ED patients with treat and release conditions and/or these codes for CHF, asthma or diabetes are similar. This needs to be studied.”</a:t>
            </a:r>
          </a:p>
        </p:txBody>
      </p:sp>
    </p:spTree>
  </p:cSld>
  <p:clrMapOvr>
    <a:masterClrMapping/>
  </p:clrMapOvr>
  <p:transition spd="med" advClick="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Slide Number Placeholder 1"/>
          <p:cNvSpPr>
            <a:spLocks noGrp="1"/>
          </p:cNvSpPr>
          <p:nvPr>
            <p:ph type="sldNum" sz="quarter" idx="10"/>
          </p:nvPr>
        </p:nvSpPr>
        <p:spPr>
          <a:noFill/>
        </p:spPr>
        <p:txBody>
          <a:bodyPr/>
          <a:lstStyle/>
          <a:p>
            <a:fld id="{D1974AB0-D1A2-B649-8265-B6DA8A121E8E}" type="slidenum">
              <a:rPr lang="en-US" smtClean="0"/>
              <a:pPr/>
              <a:t>23</a:t>
            </a:fld>
            <a:endParaRPr lang="en-US" smtClean="0"/>
          </a:p>
        </p:txBody>
      </p:sp>
      <p:pic>
        <p:nvPicPr>
          <p:cNvPr id="74755" name="Picture 2" descr="42"/>
          <p:cNvPicPr>
            <a:picLocks noChangeAspect="1" noChangeArrowheads="1"/>
          </p:cNvPicPr>
          <p:nvPr/>
        </p:nvPicPr>
        <p:blipFill>
          <a:blip r:embed="rId3"/>
          <a:srcRect/>
          <a:stretch>
            <a:fillRect/>
          </a:stretch>
        </p:blipFill>
        <p:spPr bwMode="auto">
          <a:xfrm>
            <a:off x="5657850" y="0"/>
            <a:ext cx="3486150" cy="5286375"/>
          </a:xfrm>
          <a:prstGeom prst="rect">
            <a:avLst/>
          </a:prstGeom>
          <a:noFill/>
          <a:ln w="9525">
            <a:noFill/>
            <a:miter lim="800000"/>
            <a:headEnd/>
            <a:tailEnd/>
          </a:ln>
        </p:spPr>
      </p:pic>
      <p:pic>
        <p:nvPicPr>
          <p:cNvPr id="74756" name="Picture 3" descr="Newborn"/>
          <p:cNvPicPr>
            <a:picLocks noChangeAspect="1" noChangeArrowheads="1"/>
          </p:cNvPicPr>
          <p:nvPr/>
        </p:nvPicPr>
        <p:blipFill>
          <a:blip r:embed="rId4">
            <a:lum contrast="2000"/>
          </a:blip>
          <a:srcRect/>
          <a:stretch>
            <a:fillRect/>
          </a:stretch>
        </p:blipFill>
        <p:spPr bwMode="auto">
          <a:xfrm>
            <a:off x="4038600" y="2362200"/>
            <a:ext cx="4257675" cy="4267200"/>
          </a:xfrm>
          <a:prstGeom prst="rect">
            <a:avLst/>
          </a:prstGeom>
          <a:noFill/>
          <a:ln w="9525">
            <a:noFill/>
            <a:miter lim="800000"/>
            <a:headEnd/>
            <a:tailEnd/>
          </a:ln>
        </p:spPr>
      </p:pic>
      <p:pic>
        <p:nvPicPr>
          <p:cNvPr id="74757" name="Picture 4" descr="24"/>
          <p:cNvPicPr>
            <a:picLocks noChangeAspect="1" noChangeArrowheads="1"/>
          </p:cNvPicPr>
          <p:nvPr/>
        </p:nvPicPr>
        <p:blipFill>
          <a:blip r:embed="rId5"/>
          <a:srcRect/>
          <a:stretch>
            <a:fillRect/>
          </a:stretch>
        </p:blipFill>
        <p:spPr bwMode="auto">
          <a:xfrm>
            <a:off x="0" y="0"/>
            <a:ext cx="3625850" cy="3625850"/>
          </a:xfrm>
          <a:prstGeom prst="rect">
            <a:avLst/>
          </a:prstGeom>
          <a:noFill/>
          <a:ln w="9525">
            <a:noFill/>
            <a:miter lim="800000"/>
            <a:headEnd/>
            <a:tailEnd/>
          </a:ln>
        </p:spPr>
      </p:pic>
      <p:pic>
        <p:nvPicPr>
          <p:cNvPr id="74758" name="Picture 5" descr="148"/>
          <p:cNvPicPr>
            <a:picLocks noChangeAspect="1" noChangeArrowheads="1"/>
          </p:cNvPicPr>
          <p:nvPr/>
        </p:nvPicPr>
        <p:blipFill>
          <a:blip r:embed="rId6"/>
          <a:srcRect/>
          <a:stretch>
            <a:fillRect/>
          </a:stretch>
        </p:blipFill>
        <p:spPr bwMode="auto">
          <a:xfrm>
            <a:off x="2514600" y="457200"/>
            <a:ext cx="3810000" cy="2540000"/>
          </a:xfrm>
          <a:prstGeom prst="rect">
            <a:avLst/>
          </a:prstGeom>
          <a:noFill/>
          <a:ln w="9525">
            <a:noFill/>
            <a:miter lim="800000"/>
            <a:headEnd/>
            <a:tailEnd/>
          </a:ln>
        </p:spPr>
      </p:pic>
      <p:pic>
        <p:nvPicPr>
          <p:cNvPr id="74759" name="Picture 6" descr="SASD2"/>
          <p:cNvPicPr>
            <a:picLocks noChangeAspect="1" noChangeArrowheads="1"/>
          </p:cNvPicPr>
          <p:nvPr/>
        </p:nvPicPr>
        <p:blipFill>
          <a:blip r:embed="rId7"/>
          <a:srcRect/>
          <a:stretch>
            <a:fillRect/>
          </a:stretch>
        </p:blipFill>
        <p:spPr bwMode="auto">
          <a:xfrm>
            <a:off x="685800" y="2209800"/>
            <a:ext cx="3506788" cy="4267200"/>
          </a:xfrm>
          <a:prstGeom prst="rect">
            <a:avLst/>
          </a:prstGeom>
          <a:noFill/>
          <a:ln w="9525">
            <a:noFill/>
            <a:miter lim="800000"/>
            <a:headEnd/>
            <a:tailEnd/>
          </a:ln>
        </p:spPr>
      </p:pic>
      <p:grpSp>
        <p:nvGrpSpPr>
          <p:cNvPr id="2" name="Group 7"/>
          <p:cNvGrpSpPr>
            <a:grpSpLocks/>
          </p:cNvGrpSpPr>
          <p:nvPr/>
        </p:nvGrpSpPr>
        <p:grpSpPr bwMode="auto">
          <a:xfrm>
            <a:off x="1143000" y="457200"/>
            <a:ext cx="6629400" cy="5551488"/>
            <a:chOff x="720" y="384"/>
            <a:chExt cx="4176" cy="3497"/>
          </a:xfrm>
        </p:grpSpPr>
        <p:sp>
          <p:nvSpPr>
            <p:cNvPr id="1861640" name="Rectangle 8"/>
            <p:cNvSpPr>
              <a:spLocks noChangeArrowheads="1"/>
            </p:cNvSpPr>
            <p:nvPr/>
          </p:nvSpPr>
          <p:spPr bwMode="auto">
            <a:xfrm>
              <a:off x="720" y="384"/>
              <a:ext cx="4176" cy="3497"/>
            </a:xfrm>
            <a:prstGeom prst="rect">
              <a:avLst/>
            </a:prstGeom>
            <a:gradFill rotWithShape="1">
              <a:gsLst>
                <a:gs pos="0">
                  <a:schemeClr val="bg1"/>
                </a:gs>
                <a:gs pos="100000">
                  <a:schemeClr val="bg1">
                    <a:gamma/>
                    <a:shade val="46275"/>
                    <a:invGamma/>
                  </a:schemeClr>
                </a:gs>
              </a:gsLst>
              <a:lin ang="5400000" scaled="1"/>
            </a:gradFill>
            <a:ln w="9525">
              <a:noFill/>
              <a:miter lim="800000"/>
              <a:headEnd/>
              <a:tailEnd/>
            </a:ln>
            <a:effectLst/>
          </p:spPr>
          <p:txBody>
            <a:bodyPr>
              <a:prstTxWarp prst="textNoShape">
                <a:avLst/>
              </a:prstTxWarp>
              <a:spAutoFit/>
            </a:bodyPr>
            <a:lstStyle/>
            <a:p>
              <a:pPr>
                <a:spcBef>
                  <a:spcPct val="0"/>
                </a:spcBef>
                <a:defRPr/>
              </a:pPr>
              <a:endParaRPr lang="en-US" sz="4000" b="1" dirty="0">
                <a:solidFill>
                  <a:schemeClr val="tx2"/>
                </a:solidFill>
                <a:effectLst>
                  <a:outerShdw blurRad="38100" dist="38100" dir="2700000" algn="tl">
                    <a:srgbClr val="000000"/>
                  </a:outerShdw>
                </a:effectLst>
              </a:endParaRPr>
            </a:p>
            <a:p>
              <a:pPr>
                <a:spcBef>
                  <a:spcPct val="0"/>
                </a:spcBef>
                <a:defRPr/>
              </a:pPr>
              <a:r>
                <a:rPr lang="en-US" sz="4000" b="1" dirty="0">
                  <a:solidFill>
                    <a:schemeClr val="tx2"/>
                  </a:solidFill>
                  <a:effectLst>
                    <a:outerShdw blurRad="38100" dist="38100" dir="2700000" algn="tl">
                      <a:srgbClr val="000000"/>
                    </a:outerShdw>
                  </a:effectLst>
                </a:rPr>
                <a:t>Healthcare Cost and Utilization Project (HCUP)</a:t>
              </a:r>
            </a:p>
            <a:p>
              <a:pPr algn="l">
                <a:spcBef>
                  <a:spcPct val="0"/>
                </a:spcBef>
                <a:defRPr/>
              </a:pPr>
              <a:endParaRPr lang="en-US" sz="40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r>
                <a:rPr lang="en-US" sz="1800" b="1" dirty="0">
                  <a:solidFill>
                    <a:schemeClr val="tx2"/>
                  </a:solidFill>
                  <a:effectLst>
                    <a:outerShdw blurRad="38100" dist="38100" dir="2700000" algn="tl">
                      <a:srgbClr val="000000"/>
                    </a:outerShdw>
                  </a:effectLst>
                </a:rPr>
                <a:t>THE LARGEST COLLECTION OF MULTI-LEVEL, </a:t>
              </a:r>
            </a:p>
            <a:p>
              <a:pPr>
                <a:spcBef>
                  <a:spcPct val="0"/>
                </a:spcBef>
                <a:defRPr/>
              </a:pPr>
              <a:r>
                <a:rPr lang="en-US" sz="1800" b="1" dirty="0">
                  <a:solidFill>
                    <a:schemeClr val="tx2"/>
                  </a:solidFill>
                  <a:effectLst>
                    <a:outerShdw blurRad="38100" dist="38100" dir="2700000" algn="tl">
                      <a:srgbClr val="000000"/>
                    </a:outerShdw>
                  </a:effectLst>
                </a:rPr>
                <a:t>ALL-PAYER, ENCOUNTER-LEVEL, HEALTH CARE DATA</a:t>
              </a: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a:p>
              <a:pPr>
                <a:spcBef>
                  <a:spcPct val="0"/>
                </a:spcBef>
                <a:defRPr/>
              </a:pPr>
              <a:endParaRPr lang="en-US" sz="1800" b="1" dirty="0">
                <a:solidFill>
                  <a:schemeClr val="tx2"/>
                </a:solidFill>
                <a:effectLst>
                  <a:outerShdw blurRad="38100" dist="38100" dir="2700000" algn="tl">
                    <a:srgbClr val="000000"/>
                  </a:outerShdw>
                </a:effectLst>
              </a:endParaRPr>
            </a:p>
          </p:txBody>
        </p:sp>
        <p:pic>
          <p:nvPicPr>
            <p:cNvPr id="74762" name="Picture 9" descr="HCUP Logo_lg"/>
            <p:cNvPicPr>
              <a:picLocks noChangeAspect="1" noChangeArrowheads="1"/>
            </p:cNvPicPr>
            <p:nvPr/>
          </p:nvPicPr>
          <p:blipFill>
            <a:blip r:embed="rId8"/>
            <a:srcRect/>
            <a:stretch>
              <a:fillRect/>
            </a:stretch>
          </p:blipFill>
          <p:spPr bwMode="auto">
            <a:xfrm>
              <a:off x="2256" y="1680"/>
              <a:ext cx="1277" cy="1131"/>
            </a:xfrm>
            <a:prstGeom prst="rect">
              <a:avLst/>
            </a:prstGeom>
            <a:noFill/>
            <a:ln w="9525">
              <a:noFill/>
              <a:miter lim="800000"/>
              <a:headEnd/>
              <a:tailEnd/>
            </a:ln>
          </p:spPr>
        </p:pic>
      </p:grpSp>
    </p:spTree>
  </p:cSld>
  <p:clrMapOvr>
    <a:masterClrMapping/>
  </p:clrMapOvr>
  <p:transition spd="med" advClick="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Number Placeholder 3"/>
          <p:cNvSpPr>
            <a:spLocks noGrp="1"/>
          </p:cNvSpPr>
          <p:nvPr>
            <p:ph type="sldNum" sz="quarter" idx="10"/>
          </p:nvPr>
        </p:nvSpPr>
        <p:spPr>
          <a:noFill/>
        </p:spPr>
        <p:txBody>
          <a:bodyPr/>
          <a:lstStyle/>
          <a:p>
            <a:fld id="{7FC336F4-3421-E945-B7CD-DFB4CF631ED0}" type="slidenum">
              <a:rPr lang="en-US" smtClean="0"/>
              <a:pPr/>
              <a:t>3</a:t>
            </a:fld>
            <a:endParaRPr lang="en-US" smtClean="0"/>
          </a:p>
        </p:txBody>
      </p:sp>
      <p:sp>
        <p:nvSpPr>
          <p:cNvPr id="1816578" name="Rectangle 2"/>
          <p:cNvSpPr>
            <a:spLocks noGrp="1" noChangeArrowheads="1"/>
          </p:cNvSpPr>
          <p:nvPr>
            <p:ph type="title"/>
          </p:nvPr>
        </p:nvSpPr>
        <p:spPr/>
        <p:txBody>
          <a:bodyPr/>
          <a:lstStyle/>
          <a:p>
            <a:pPr eaLnBrk="1" hangingPunct="1">
              <a:defRPr/>
            </a:pPr>
            <a:r>
              <a:rPr lang="en-US">
                <a:ea typeface="+mj-ea"/>
                <a:cs typeface="+mj-cs"/>
              </a:rPr>
              <a:t>Objectives</a:t>
            </a:r>
          </a:p>
        </p:txBody>
      </p:sp>
      <p:sp>
        <p:nvSpPr>
          <p:cNvPr id="1816579" name="Rectangle 3"/>
          <p:cNvSpPr>
            <a:spLocks noGrp="1" noChangeArrowheads="1"/>
          </p:cNvSpPr>
          <p:nvPr>
            <p:ph type="body" idx="1"/>
          </p:nvPr>
        </p:nvSpPr>
        <p:spPr>
          <a:xfrm>
            <a:off x="609600" y="1676400"/>
            <a:ext cx="7993063" cy="4572000"/>
          </a:xfrm>
        </p:spPr>
        <p:txBody>
          <a:bodyPr/>
          <a:lstStyle/>
          <a:p>
            <a:pPr eaLnBrk="1" hangingPunct="1">
              <a:defRPr/>
            </a:pPr>
            <a:r>
              <a:rPr lang="en-US">
                <a:ea typeface="+mn-ea"/>
                <a:cs typeface="+mn-cs"/>
              </a:rPr>
              <a:t>Understand the impact of including both IP and ED data when evaluating:</a:t>
            </a:r>
          </a:p>
          <a:p>
            <a:pPr eaLnBrk="1" hangingPunct="1">
              <a:buFont typeface="Wingdings" charset="2"/>
              <a:buNone/>
              <a:defRPr/>
            </a:pPr>
            <a:endParaRPr lang="en-US">
              <a:ea typeface="+mn-ea"/>
              <a:cs typeface="+mn-cs"/>
            </a:endParaRPr>
          </a:p>
          <a:p>
            <a:pPr lvl="1" eaLnBrk="1" hangingPunct="1">
              <a:defRPr/>
            </a:pPr>
            <a:r>
              <a:rPr lang="en-US" sz="2800"/>
              <a:t>the </a:t>
            </a:r>
            <a:r>
              <a:rPr lang="en-US" sz="2800" b="1">
                <a:solidFill>
                  <a:srgbClr val="FF5050"/>
                </a:solidFill>
              </a:rPr>
              <a:t>utilization </a:t>
            </a:r>
            <a:r>
              <a:rPr lang="en-US" sz="2800"/>
              <a:t>of potentially preventable healthcare encounters</a:t>
            </a:r>
          </a:p>
          <a:p>
            <a:pPr lvl="1" eaLnBrk="1" hangingPunct="1">
              <a:buFontTx/>
              <a:buNone/>
              <a:defRPr/>
            </a:pPr>
            <a:endParaRPr lang="en-US" sz="2800" b="1">
              <a:solidFill>
                <a:srgbClr val="FF5050"/>
              </a:solidFill>
            </a:endParaRPr>
          </a:p>
          <a:p>
            <a:pPr lvl="1" eaLnBrk="1" hangingPunct="1">
              <a:defRPr/>
            </a:pPr>
            <a:r>
              <a:rPr lang="en-US" sz="2800"/>
              <a:t>the</a:t>
            </a:r>
            <a:r>
              <a:rPr lang="en-US" sz="2800" b="1">
                <a:solidFill>
                  <a:srgbClr val="FF5050"/>
                </a:solidFill>
              </a:rPr>
              <a:t> costs</a:t>
            </a:r>
            <a:r>
              <a:rPr lang="en-US" sz="2800"/>
              <a:t> of potentially preventable healthcare encounters</a:t>
            </a:r>
          </a:p>
        </p:txBody>
      </p:sp>
    </p:spTree>
  </p:cSld>
  <p:clrMapOvr>
    <a:masterClrMapping/>
  </p:clrMapOvr>
  <p:transition spd="med" advClick="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0"/>
          </p:nvPr>
        </p:nvSpPr>
        <p:spPr>
          <a:noFill/>
        </p:spPr>
        <p:txBody>
          <a:bodyPr/>
          <a:lstStyle/>
          <a:p>
            <a:fld id="{D82BDEE6-678C-E54B-AD74-47815CF6545C}" type="slidenum">
              <a:rPr lang="en-US" smtClean="0"/>
              <a:pPr/>
              <a:t>4</a:t>
            </a:fld>
            <a:endParaRPr lang="en-US" smtClean="0"/>
          </a:p>
        </p:txBody>
      </p:sp>
      <p:sp>
        <p:nvSpPr>
          <p:cNvPr id="1894402" name="Rectangle 2"/>
          <p:cNvSpPr>
            <a:spLocks noGrp="1" noChangeArrowheads="1"/>
          </p:cNvSpPr>
          <p:nvPr>
            <p:ph type="title"/>
          </p:nvPr>
        </p:nvSpPr>
        <p:spPr/>
        <p:txBody>
          <a:bodyPr/>
          <a:lstStyle/>
          <a:p>
            <a:pPr eaLnBrk="1" hangingPunct="1">
              <a:defRPr/>
            </a:pPr>
            <a:r>
              <a:rPr lang="en-US">
                <a:ea typeface="+mj-ea"/>
                <a:cs typeface="+mj-cs"/>
              </a:rPr>
              <a:t>Study Design</a:t>
            </a:r>
          </a:p>
        </p:txBody>
      </p:sp>
      <p:sp>
        <p:nvSpPr>
          <p:cNvPr id="1894403" name="Rectangle 3"/>
          <p:cNvSpPr>
            <a:spLocks noGrp="1" noChangeArrowheads="1"/>
          </p:cNvSpPr>
          <p:nvPr>
            <p:ph type="body" idx="1"/>
          </p:nvPr>
        </p:nvSpPr>
        <p:spPr>
          <a:xfrm>
            <a:off x="609600" y="1676400"/>
            <a:ext cx="7993063" cy="3962400"/>
          </a:xfrm>
        </p:spPr>
        <p:txBody>
          <a:bodyPr/>
          <a:lstStyle/>
          <a:p>
            <a:pPr eaLnBrk="1" hangingPunct="1">
              <a:lnSpc>
                <a:spcPct val="80000"/>
              </a:lnSpc>
              <a:defRPr/>
            </a:pPr>
            <a:r>
              <a:rPr lang="en-US" b="1">
                <a:solidFill>
                  <a:schemeClr val="folHlink"/>
                </a:solidFill>
                <a:ea typeface="+mn-ea"/>
                <a:cs typeface="+mn-cs"/>
              </a:rPr>
              <a:t>Design:</a:t>
            </a:r>
            <a:r>
              <a:rPr lang="en-US">
                <a:ea typeface="+mn-ea"/>
                <a:cs typeface="+mn-cs"/>
              </a:rPr>
              <a:t> retrospective, observational cohort study </a:t>
            </a:r>
          </a:p>
          <a:p>
            <a:pPr eaLnBrk="1" hangingPunct="1">
              <a:lnSpc>
                <a:spcPct val="80000"/>
              </a:lnSpc>
              <a:buFont typeface="Wingdings" charset="2"/>
              <a:buNone/>
              <a:defRPr/>
            </a:pPr>
            <a:endParaRPr lang="en-US">
              <a:ea typeface="+mn-ea"/>
              <a:cs typeface="+mn-cs"/>
            </a:endParaRPr>
          </a:p>
          <a:p>
            <a:pPr eaLnBrk="1" hangingPunct="1">
              <a:lnSpc>
                <a:spcPct val="80000"/>
              </a:lnSpc>
              <a:defRPr/>
            </a:pPr>
            <a:r>
              <a:rPr lang="en-US" b="1">
                <a:solidFill>
                  <a:schemeClr val="folHlink"/>
                </a:solidFill>
                <a:ea typeface="+mn-ea"/>
                <a:cs typeface="+mn-cs"/>
              </a:rPr>
              <a:t>Timeframe:</a:t>
            </a:r>
            <a:r>
              <a:rPr lang="en-US">
                <a:ea typeface="+mn-ea"/>
                <a:cs typeface="+mn-cs"/>
              </a:rPr>
              <a:t> 23-months                                       (January 2005 – November 2006)</a:t>
            </a:r>
          </a:p>
          <a:p>
            <a:pPr eaLnBrk="1" hangingPunct="1">
              <a:lnSpc>
                <a:spcPct val="80000"/>
              </a:lnSpc>
              <a:buFont typeface="Wingdings" charset="2"/>
              <a:buNone/>
              <a:defRPr/>
            </a:pPr>
            <a:endParaRPr lang="en-US">
              <a:ea typeface="+mn-ea"/>
              <a:cs typeface="+mn-cs"/>
            </a:endParaRPr>
          </a:p>
          <a:p>
            <a:pPr eaLnBrk="1" hangingPunct="1">
              <a:lnSpc>
                <a:spcPct val="80000"/>
              </a:lnSpc>
              <a:defRPr/>
            </a:pPr>
            <a:r>
              <a:rPr lang="en-US" b="1">
                <a:solidFill>
                  <a:schemeClr val="folHlink"/>
                </a:solidFill>
                <a:ea typeface="+mn-ea"/>
                <a:cs typeface="+mn-cs"/>
              </a:rPr>
              <a:t>Four states:</a:t>
            </a:r>
            <a:r>
              <a:rPr lang="en-US">
                <a:ea typeface="+mn-ea"/>
                <a:cs typeface="+mn-cs"/>
              </a:rPr>
              <a:t> AZ, FL, NE, and TN</a:t>
            </a:r>
          </a:p>
          <a:p>
            <a:pPr lvl="1" eaLnBrk="1" hangingPunct="1">
              <a:lnSpc>
                <a:spcPct val="80000"/>
              </a:lnSpc>
              <a:defRPr/>
            </a:pPr>
            <a:r>
              <a:rPr lang="en-US"/>
              <a:t>Geographic and demographic variability</a:t>
            </a:r>
          </a:p>
          <a:p>
            <a:pPr lvl="1" eaLnBrk="1" hangingPunct="1">
              <a:lnSpc>
                <a:spcPct val="80000"/>
              </a:lnSpc>
              <a:defRPr/>
            </a:pPr>
            <a:r>
              <a:rPr lang="en-US"/>
              <a:t>Represent 8.6 million discharges</a:t>
            </a:r>
          </a:p>
        </p:txBody>
      </p:sp>
    </p:spTree>
  </p:cSld>
  <p:clrMapOvr>
    <a:masterClrMapping/>
  </p:clrMapOvr>
  <p:transition spd="med" advClick="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0"/>
          </p:nvPr>
        </p:nvSpPr>
        <p:spPr>
          <a:noFill/>
        </p:spPr>
        <p:txBody>
          <a:bodyPr/>
          <a:lstStyle/>
          <a:p>
            <a:fld id="{5FE4EC4D-51C3-114D-8353-775AEDBAAFEF}" type="slidenum">
              <a:rPr lang="en-US" smtClean="0"/>
              <a:pPr/>
              <a:t>5</a:t>
            </a:fld>
            <a:endParaRPr lang="en-US" smtClean="0"/>
          </a:p>
        </p:txBody>
      </p:sp>
      <p:pic>
        <p:nvPicPr>
          <p:cNvPr id="37891" name="Picture 2"/>
          <p:cNvPicPr>
            <a:picLocks noChangeAspect="1" noChangeArrowheads="1"/>
          </p:cNvPicPr>
          <p:nvPr/>
        </p:nvPicPr>
        <p:blipFill>
          <a:blip r:embed="rId3"/>
          <a:srcRect l="34334" t="32567" r="34868" b="13158"/>
          <a:stretch>
            <a:fillRect/>
          </a:stretch>
        </p:blipFill>
        <p:spPr bwMode="auto">
          <a:xfrm>
            <a:off x="457200" y="1600200"/>
            <a:ext cx="1673225" cy="2209800"/>
          </a:xfrm>
          <a:prstGeom prst="rect">
            <a:avLst/>
          </a:prstGeom>
          <a:noFill/>
          <a:ln w="9525">
            <a:noFill/>
            <a:miter lim="800000"/>
            <a:headEnd/>
            <a:tailEnd/>
          </a:ln>
        </p:spPr>
      </p:pic>
      <p:sp>
        <p:nvSpPr>
          <p:cNvPr id="1872899" name="Rectangle 3"/>
          <p:cNvSpPr>
            <a:spLocks noGrp="1" noChangeArrowheads="1"/>
          </p:cNvSpPr>
          <p:nvPr>
            <p:ph type="title"/>
          </p:nvPr>
        </p:nvSpPr>
        <p:spPr/>
        <p:txBody>
          <a:bodyPr/>
          <a:lstStyle/>
          <a:p>
            <a:pPr eaLnBrk="1" hangingPunct="1">
              <a:defRPr/>
            </a:pPr>
            <a:r>
              <a:rPr lang="en-US">
                <a:ea typeface="+mj-ea"/>
                <a:cs typeface="+mj-cs"/>
              </a:rPr>
              <a:t>Three Primary                              AHRQ Resources</a:t>
            </a:r>
          </a:p>
        </p:txBody>
      </p:sp>
      <p:grpSp>
        <p:nvGrpSpPr>
          <p:cNvPr id="37893" name="Group 4"/>
          <p:cNvGrpSpPr>
            <a:grpSpLocks/>
          </p:cNvGrpSpPr>
          <p:nvPr/>
        </p:nvGrpSpPr>
        <p:grpSpPr bwMode="auto">
          <a:xfrm>
            <a:off x="457200" y="5410200"/>
            <a:ext cx="1905000" cy="939800"/>
            <a:chOff x="2832" y="1344"/>
            <a:chExt cx="1200" cy="592"/>
          </a:xfrm>
        </p:grpSpPr>
        <p:sp>
          <p:nvSpPr>
            <p:cNvPr id="37904" name="AutoShape 5"/>
            <p:cNvSpPr>
              <a:spLocks noChangeArrowheads="1"/>
            </p:cNvSpPr>
            <p:nvPr/>
          </p:nvSpPr>
          <p:spPr bwMode="auto">
            <a:xfrm>
              <a:off x="2832" y="1344"/>
              <a:ext cx="1200" cy="592"/>
            </a:xfrm>
            <a:prstGeom prst="flowChartMagneticDisk">
              <a:avLst/>
            </a:prstGeom>
            <a:gradFill rotWithShape="1">
              <a:gsLst>
                <a:gs pos="0">
                  <a:srgbClr val="DC3400"/>
                </a:gs>
                <a:gs pos="100000">
                  <a:srgbClr val="661800"/>
                </a:gs>
              </a:gsLst>
              <a:lin ang="5400000" scaled="1"/>
            </a:gradFill>
            <a:ln w="3175">
              <a:solidFill>
                <a:srgbClr val="000000"/>
              </a:solidFill>
              <a:round/>
              <a:headEnd/>
              <a:tailEnd/>
            </a:ln>
          </p:spPr>
          <p:txBody>
            <a:bodyPr wrap="none" anchor="ctr">
              <a:prstTxWarp prst="textNoShape">
                <a:avLst/>
              </a:prstTxWarp>
            </a:bodyPr>
            <a:lstStyle/>
            <a:p>
              <a:endParaRPr lang="en-US"/>
            </a:p>
          </p:txBody>
        </p:sp>
        <p:sp>
          <p:nvSpPr>
            <p:cNvPr id="37905" name="Text Box 6"/>
            <p:cNvSpPr txBox="1">
              <a:spLocks noChangeArrowheads="1"/>
            </p:cNvSpPr>
            <p:nvPr/>
          </p:nvSpPr>
          <p:spPr bwMode="auto">
            <a:xfrm>
              <a:off x="3024" y="1584"/>
              <a:ext cx="772" cy="288"/>
            </a:xfrm>
            <a:prstGeom prst="rect">
              <a:avLst/>
            </a:prstGeom>
            <a:noFill/>
            <a:ln w="9525">
              <a:noFill/>
              <a:miter lim="800000"/>
              <a:headEnd/>
              <a:tailEnd/>
            </a:ln>
          </p:spPr>
          <p:txBody>
            <a:bodyPr lIns="92453" tIns="46226" rIns="92453" bIns="46226">
              <a:prstTxWarp prst="textNoShape">
                <a:avLst/>
              </a:prstTxWarp>
              <a:spAutoFit/>
            </a:bodyPr>
            <a:lstStyle/>
            <a:p>
              <a:pPr>
                <a:spcBef>
                  <a:spcPct val="50000"/>
                </a:spcBef>
              </a:pPr>
              <a:r>
                <a:rPr lang="en-US" b="1"/>
                <a:t>SEDD</a:t>
              </a:r>
            </a:p>
          </p:txBody>
        </p:sp>
      </p:grpSp>
      <p:grpSp>
        <p:nvGrpSpPr>
          <p:cNvPr id="37894" name="Group 7"/>
          <p:cNvGrpSpPr>
            <a:grpSpLocks/>
          </p:cNvGrpSpPr>
          <p:nvPr/>
        </p:nvGrpSpPr>
        <p:grpSpPr bwMode="auto">
          <a:xfrm>
            <a:off x="381000" y="4114800"/>
            <a:ext cx="1981200" cy="939800"/>
            <a:chOff x="864" y="2160"/>
            <a:chExt cx="672" cy="448"/>
          </a:xfrm>
        </p:grpSpPr>
        <p:sp>
          <p:nvSpPr>
            <p:cNvPr id="37902" name="AutoShape 8"/>
            <p:cNvSpPr>
              <a:spLocks noChangeArrowheads="1"/>
            </p:cNvSpPr>
            <p:nvPr/>
          </p:nvSpPr>
          <p:spPr bwMode="auto">
            <a:xfrm>
              <a:off x="864" y="2160"/>
              <a:ext cx="672" cy="448"/>
            </a:xfrm>
            <a:prstGeom prst="flowChartMagneticDisk">
              <a:avLst/>
            </a:prstGeom>
            <a:gradFill rotWithShape="1">
              <a:gsLst>
                <a:gs pos="0">
                  <a:srgbClr val="99CC00"/>
                </a:gs>
                <a:gs pos="100000">
                  <a:srgbClr val="475E00"/>
                </a:gs>
              </a:gsLst>
              <a:lin ang="5400000" scaled="1"/>
            </a:gradFill>
            <a:ln w="3175">
              <a:solidFill>
                <a:srgbClr val="000000"/>
              </a:solidFill>
              <a:round/>
              <a:headEnd/>
              <a:tailEnd/>
            </a:ln>
          </p:spPr>
          <p:txBody>
            <a:bodyPr wrap="none" anchor="ctr">
              <a:prstTxWarp prst="textNoShape">
                <a:avLst/>
              </a:prstTxWarp>
            </a:bodyPr>
            <a:lstStyle/>
            <a:p>
              <a:endParaRPr lang="en-US"/>
            </a:p>
          </p:txBody>
        </p:sp>
        <p:sp>
          <p:nvSpPr>
            <p:cNvPr id="37903" name="Text Box 9"/>
            <p:cNvSpPr txBox="1">
              <a:spLocks noChangeArrowheads="1"/>
            </p:cNvSpPr>
            <p:nvPr/>
          </p:nvSpPr>
          <p:spPr bwMode="auto">
            <a:xfrm>
              <a:off x="990" y="2352"/>
              <a:ext cx="432" cy="218"/>
            </a:xfrm>
            <a:prstGeom prst="rect">
              <a:avLst/>
            </a:prstGeom>
            <a:noFill/>
            <a:ln w="9525">
              <a:noFill/>
              <a:miter lim="800000"/>
              <a:headEnd/>
              <a:tailEnd/>
            </a:ln>
          </p:spPr>
          <p:txBody>
            <a:bodyPr lIns="92453" tIns="46226" rIns="92453" bIns="46226">
              <a:prstTxWarp prst="textNoShape">
                <a:avLst/>
              </a:prstTxWarp>
              <a:spAutoFit/>
            </a:bodyPr>
            <a:lstStyle/>
            <a:p>
              <a:pPr>
                <a:spcBef>
                  <a:spcPct val="50000"/>
                </a:spcBef>
              </a:pPr>
              <a:r>
                <a:rPr lang="en-US" b="1"/>
                <a:t>SID</a:t>
              </a:r>
            </a:p>
          </p:txBody>
        </p:sp>
      </p:grpSp>
      <p:sp>
        <p:nvSpPr>
          <p:cNvPr id="1872908" name="Text Box 12"/>
          <p:cNvSpPr txBox="1">
            <a:spLocks noChangeArrowheads="1"/>
          </p:cNvSpPr>
          <p:nvPr/>
        </p:nvSpPr>
        <p:spPr bwMode="auto">
          <a:xfrm>
            <a:off x="2362200" y="2133600"/>
            <a:ext cx="5105400" cy="1371600"/>
          </a:xfrm>
          <a:prstGeom prst="rect">
            <a:avLst/>
          </a:prstGeom>
          <a:noFill/>
          <a:ln w="9525">
            <a:noFill/>
            <a:miter lim="800000"/>
            <a:headEnd/>
            <a:tailEnd/>
          </a:ln>
          <a:effectLst/>
        </p:spPr>
        <p:txBody>
          <a:bodyPr>
            <a:prstTxWarp prst="textNoShape">
              <a:avLst/>
            </a:prstTxWarp>
            <a:spAutoFit/>
          </a:bodyPr>
          <a:lstStyle/>
          <a:p>
            <a:pPr>
              <a:spcBef>
                <a:spcPct val="50000"/>
              </a:spcBef>
              <a:defRPr/>
            </a:pPr>
            <a:r>
              <a:rPr lang="en-US"/>
              <a:t>Prevention Quality Indictors               </a:t>
            </a:r>
            <a:r>
              <a:rPr lang="en-US" sz="2000">
                <a:solidFill>
                  <a:schemeClr val="folHlink"/>
                </a:solidFill>
                <a:effectLst>
                  <a:outerShdw blurRad="38100" dist="38100" dir="2700000" algn="tl">
                    <a:srgbClr val="000000"/>
                  </a:outerShdw>
                </a:effectLst>
              </a:rPr>
              <a:t>(Asthma {pediatric, adult, elderly}, Diabetes {pediatric, adult}, CHF, Bacterial Pneumonia, and Pediatric Gastroenteritis )</a:t>
            </a:r>
          </a:p>
        </p:txBody>
      </p:sp>
      <p:sp>
        <p:nvSpPr>
          <p:cNvPr id="1872909" name="Text Box 13"/>
          <p:cNvSpPr txBox="1">
            <a:spLocks noChangeArrowheads="1"/>
          </p:cNvSpPr>
          <p:nvPr/>
        </p:nvSpPr>
        <p:spPr bwMode="auto">
          <a:xfrm>
            <a:off x="2514600" y="4038600"/>
            <a:ext cx="5105400" cy="762000"/>
          </a:xfrm>
          <a:prstGeom prst="rect">
            <a:avLst/>
          </a:prstGeom>
          <a:noFill/>
          <a:ln w="9525">
            <a:noFill/>
            <a:miter lim="800000"/>
            <a:headEnd/>
            <a:tailEnd/>
          </a:ln>
          <a:effectLst/>
        </p:spPr>
        <p:txBody>
          <a:bodyPr>
            <a:prstTxWarp prst="textNoShape">
              <a:avLst/>
            </a:prstTxWarp>
            <a:spAutoFit/>
          </a:bodyPr>
          <a:lstStyle/>
          <a:p>
            <a:pPr>
              <a:spcBef>
                <a:spcPct val="50000"/>
              </a:spcBef>
              <a:defRPr/>
            </a:pPr>
            <a:r>
              <a:rPr lang="en-US"/>
              <a:t>HCUP State Inpatient Databases </a:t>
            </a:r>
            <a:r>
              <a:rPr lang="en-US" sz="2000">
                <a:solidFill>
                  <a:schemeClr val="folHlink"/>
                </a:solidFill>
                <a:effectLst>
                  <a:outerShdw blurRad="38100" dist="38100" dir="2700000" algn="tl">
                    <a:srgbClr val="000000"/>
                  </a:outerShdw>
                </a:effectLst>
              </a:rPr>
              <a:t>(AZ, FL, NE, TN)</a:t>
            </a:r>
          </a:p>
        </p:txBody>
      </p:sp>
      <p:sp>
        <p:nvSpPr>
          <p:cNvPr id="1872911" name="Text Box 15"/>
          <p:cNvSpPr txBox="1">
            <a:spLocks noChangeArrowheads="1"/>
          </p:cNvSpPr>
          <p:nvPr/>
        </p:nvSpPr>
        <p:spPr bwMode="auto">
          <a:xfrm>
            <a:off x="2514600" y="5257800"/>
            <a:ext cx="4572000" cy="762000"/>
          </a:xfrm>
          <a:prstGeom prst="rect">
            <a:avLst/>
          </a:prstGeom>
          <a:noFill/>
          <a:ln w="9525">
            <a:noFill/>
            <a:miter lim="800000"/>
            <a:headEnd/>
            <a:tailEnd/>
          </a:ln>
          <a:effectLst/>
        </p:spPr>
        <p:txBody>
          <a:bodyPr>
            <a:prstTxWarp prst="textNoShape">
              <a:avLst/>
            </a:prstTxWarp>
            <a:spAutoFit/>
          </a:bodyPr>
          <a:lstStyle/>
          <a:p>
            <a:pPr>
              <a:spcBef>
                <a:spcPct val="50000"/>
              </a:spcBef>
              <a:defRPr/>
            </a:pPr>
            <a:r>
              <a:rPr lang="en-US"/>
              <a:t>HCUP State ED Databases                             </a:t>
            </a:r>
            <a:r>
              <a:rPr lang="en-US" sz="2000">
                <a:solidFill>
                  <a:schemeClr val="folHlink"/>
                </a:solidFill>
                <a:effectLst>
                  <a:outerShdw blurRad="38100" dist="38100" dir="2700000" algn="tl">
                    <a:srgbClr val="000000"/>
                  </a:outerShdw>
                </a:effectLst>
              </a:rPr>
              <a:t>(AZ, FL, NE, TN)</a:t>
            </a:r>
          </a:p>
        </p:txBody>
      </p:sp>
      <p:sp>
        <p:nvSpPr>
          <p:cNvPr id="37898" name="AutoShape 16"/>
          <p:cNvSpPr>
            <a:spLocks/>
          </p:cNvSpPr>
          <p:nvPr/>
        </p:nvSpPr>
        <p:spPr bwMode="auto">
          <a:xfrm>
            <a:off x="7239000" y="4114800"/>
            <a:ext cx="381000" cy="1981200"/>
          </a:xfrm>
          <a:prstGeom prst="rightBrace">
            <a:avLst>
              <a:gd name="adj1" fmla="val 43333"/>
              <a:gd name="adj2" fmla="val 50000"/>
            </a:avLst>
          </a:prstGeom>
          <a:noFill/>
          <a:ln w="9525">
            <a:solidFill>
              <a:schemeClr val="tx1"/>
            </a:solidFill>
            <a:round/>
            <a:headEnd/>
            <a:tailEnd/>
          </a:ln>
        </p:spPr>
        <p:txBody>
          <a:bodyPr wrap="none" anchor="ctr">
            <a:prstTxWarp prst="textNoShape">
              <a:avLst/>
            </a:prstTxWarp>
          </a:bodyPr>
          <a:lstStyle/>
          <a:p>
            <a:endParaRPr lang="en-US"/>
          </a:p>
        </p:txBody>
      </p:sp>
      <p:sp>
        <p:nvSpPr>
          <p:cNvPr id="37899" name="Text Box 17"/>
          <p:cNvSpPr txBox="1">
            <a:spLocks noChangeArrowheads="1"/>
          </p:cNvSpPr>
          <p:nvPr/>
        </p:nvSpPr>
        <p:spPr bwMode="auto">
          <a:xfrm>
            <a:off x="7162800" y="4648200"/>
            <a:ext cx="2171700" cy="1187450"/>
          </a:xfrm>
          <a:prstGeom prst="rect">
            <a:avLst/>
          </a:prstGeom>
          <a:noFill/>
          <a:ln w="9525">
            <a:noFill/>
            <a:miter lim="800000"/>
            <a:headEnd/>
            <a:tailEnd/>
          </a:ln>
        </p:spPr>
        <p:txBody>
          <a:bodyPr>
            <a:prstTxWarp prst="textNoShape">
              <a:avLst/>
            </a:prstTxWarp>
            <a:spAutoFit/>
          </a:bodyPr>
          <a:lstStyle/>
          <a:p>
            <a:pPr>
              <a:spcBef>
                <a:spcPct val="50000"/>
              </a:spcBef>
            </a:pPr>
            <a:r>
              <a:rPr lang="en-US"/>
              <a:t>Hospital discharge databases</a:t>
            </a:r>
          </a:p>
        </p:txBody>
      </p:sp>
      <p:sp>
        <p:nvSpPr>
          <p:cNvPr id="37900" name="AutoShape 18"/>
          <p:cNvSpPr>
            <a:spLocks/>
          </p:cNvSpPr>
          <p:nvPr/>
        </p:nvSpPr>
        <p:spPr bwMode="auto">
          <a:xfrm>
            <a:off x="7162800" y="1828800"/>
            <a:ext cx="381000" cy="1981200"/>
          </a:xfrm>
          <a:prstGeom prst="rightBrace">
            <a:avLst>
              <a:gd name="adj1" fmla="val 43333"/>
              <a:gd name="adj2" fmla="val 50000"/>
            </a:avLst>
          </a:prstGeom>
          <a:noFill/>
          <a:ln w="9525">
            <a:solidFill>
              <a:schemeClr val="tx1"/>
            </a:solidFill>
            <a:round/>
            <a:headEnd/>
            <a:tailEnd/>
          </a:ln>
        </p:spPr>
        <p:txBody>
          <a:bodyPr wrap="none" anchor="ctr">
            <a:prstTxWarp prst="textNoShape">
              <a:avLst/>
            </a:prstTxWarp>
          </a:bodyPr>
          <a:lstStyle/>
          <a:p>
            <a:endParaRPr lang="en-US"/>
          </a:p>
        </p:txBody>
      </p:sp>
      <p:sp>
        <p:nvSpPr>
          <p:cNvPr id="37901" name="Text Box 19"/>
          <p:cNvSpPr txBox="1">
            <a:spLocks noChangeArrowheads="1"/>
          </p:cNvSpPr>
          <p:nvPr/>
        </p:nvSpPr>
        <p:spPr bwMode="auto">
          <a:xfrm>
            <a:off x="7162800" y="2438400"/>
            <a:ext cx="2171700" cy="822325"/>
          </a:xfrm>
          <a:prstGeom prst="rect">
            <a:avLst/>
          </a:prstGeom>
          <a:noFill/>
          <a:ln w="9525">
            <a:noFill/>
            <a:miter lim="800000"/>
            <a:headEnd/>
            <a:tailEnd/>
          </a:ln>
        </p:spPr>
        <p:txBody>
          <a:bodyPr>
            <a:prstTxWarp prst="textNoShape">
              <a:avLst/>
            </a:prstTxWarp>
            <a:spAutoFit/>
          </a:bodyPr>
          <a:lstStyle/>
          <a:p>
            <a:pPr>
              <a:spcBef>
                <a:spcPct val="50000"/>
              </a:spcBef>
            </a:pPr>
            <a:r>
              <a:rPr lang="en-US"/>
              <a:t>Quality Measures</a:t>
            </a:r>
          </a:p>
        </p:txBody>
      </p:sp>
    </p:spTree>
  </p:cSld>
  <p:clrMapOvr>
    <a:masterClrMapping/>
  </p:clrMapOvr>
  <p:transition spd="med" advClick="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0"/>
          </p:nvPr>
        </p:nvSpPr>
        <p:spPr>
          <a:noFill/>
        </p:spPr>
        <p:txBody>
          <a:bodyPr/>
          <a:lstStyle/>
          <a:p>
            <a:fld id="{646A7370-18F0-624A-9DE1-CC208531D70A}" type="slidenum">
              <a:rPr lang="en-US" smtClean="0"/>
              <a:pPr/>
              <a:t>6</a:t>
            </a:fld>
            <a:endParaRPr lang="en-US" smtClean="0"/>
          </a:p>
        </p:txBody>
      </p:sp>
      <p:sp>
        <p:nvSpPr>
          <p:cNvPr id="1943554" name="Rectangle 2"/>
          <p:cNvSpPr>
            <a:spLocks noGrp="1" noChangeArrowheads="1"/>
          </p:cNvSpPr>
          <p:nvPr>
            <p:ph type="title"/>
          </p:nvPr>
        </p:nvSpPr>
        <p:spPr/>
        <p:txBody>
          <a:bodyPr/>
          <a:lstStyle/>
          <a:p>
            <a:pPr eaLnBrk="1" hangingPunct="1">
              <a:defRPr/>
            </a:pPr>
            <a:r>
              <a:rPr lang="en-US">
                <a:ea typeface="+mj-ea"/>
                <a:cs typeface="+mj-cs"/>
              </a:rPr>
              <a:t>Study Design</a:t>
            </a:r>
          </a:p>
        </p:txBody>
      </p:sp>
      <p:sp>
        <p:nvSpPr>
          <p:cNvPr id="1943555" name="Rectangle 3"/>
          <p:cNvSpPr>
            <a:spLocks noGrp="1" noChangeArrowheads="1"/>
          </p:cNvSpPr>
          <p:nvPr>
            <p:ph type="body" idx="1"/>
          </p:nvPr>
        </p:nvSpPr>
        <p:spPr>
          <a:xfrm>
            <a:off x="609600" y="1676400"/>
            <a:ext cx="7993063" cy="4953000"/>
          </a:xfrm>
        </p:spPr>
        <p:txBody>
          <a:bodyPr/>
          <a:lstStyle/>
          <a:p>
            <a:pPr eaLnBrk="1" hangingPunct="1">
              <a:lnSpc>
                <a:spcPct val="80000"/>
              </a:lnSpc>
              <a:defRPr/>
            </a:pPr>
            <a:r>
              <a:rPr lang="en-US" sz="2400" b="1">
                <a:solidFill>
                  <a:schemeClr val="folHlink"/>
                </a:solidFill>
                <a:ea typeface="+mn-ea"/>
                <a:cs typeface="+mn-cs"/>
              </a:rPr>
              <a:t>HCUP SID</a:t>
            </a:r>
          </a:p>
          <a:p>
            <a:pPr lvl="1" eaLnBrk="1" hangingPunct="1">
              <a:lnSpc>
                <a:spcPct val="80000"/>
              </a:lnSpc>
              <a:defRPr/>
            </a:pPr>
            <a:r>
              <a:rPr lang="en-US" sz="2000"/>
              <a:t>Encounter / discharge level</a:t>
            </a:r>
          </a:p>
          <a:p>
            <a:pPr lvl="1" eaLnBrk="1" hangingPunct="1">
              <a:lnSpc>
                <a:spcPct val="80000"/>
              </a:lnSpc>
              <a:defRPr/>
            </a:pPr>
            <a:r>
              <a:rPr lang="en-US" sz="2000"/>
              <a:t>All discharges from all community hospitals in participating states</a:t>
            </a:r>
          </a:p>
          <a:p>
            <a:pPr eaLnBrk="1" hangingPunct="1">
              <a:lnSpc>
                <a:spcPct val="80000"/>
              </a:lnSpc>
              <a:defRPr/>
            </a:pPr>
            <a:r>
              <a:rPr lang="en-US" sz="2400" b="1">
                <a:solidFill>
                  <a:schemeClr val="folHlink"/>
                </a:solidFill>
                <a:ea typeface="+mn-ea"/>
                <a:cs typeface="+mn-cs"/>
              </a:rPr>
              <a:t>HCUP SEDD</a:t>
            </a:r>
          </a:p>
          <a:p>
            <a:pPr lvl="1" eaLnBrk="1" hangingPunct="1">
              <a:lnSpc>
                <a:spcPct val="80000"/>
              </a:lnSpc>
              <a:defRPr/>
            </a:pPr>
            <a:r>
              <a:rPr lang="en-US" sz="2000"/>
              <a:t>Encounter / visit level</a:t>
            </a:r>
          </a:p>
          <a:p>
            <a:pPr lvl="1" eaLnBrk="1" hangingPunct="1">
              <a:lnSpc>
                <a:spcPct val="80000"/>
              </a:lnSpc>
              <a:defRPr/>
            </a:pPr>
            <a:r>
              <a:rPr lang="en-US" sz="2000"/>
              <a:t>All treat and release encounters from all community hospital emergency departments in participating states</a:t>
            </a:r>
          </a:p>
          <a:p>
            <a:pPr eaLnBrk="1" hangingPunct="1">
              <a:lnSpc>
                <a:spcPct val="80000"/>
              </a:lnSpc>
              <a:defRPr/>
            </a:pPr>
            <a:r>
              <a:rPr lang="en-US" sz="2400" b="1">
                <a:solidFill>
                  <a:schemeClr val="folHlink"/>
                </a:solidFill>
                <a:ea typeface="+mn-ea"/>
                <a:cs typeface="+mn-cs"/>
              </a:rPr>
              <a:t>AHRQ PQIs</a:t>
            </a:r>
          </a:p>
          <a:p>
            <a:pPr lvl="1" eaLnBrk="1" hangingPunct="1">
              <a:lnSpc>
                <a:spcPct val="80000"/>
              </a:lnSpc>
              <a:defRPr/>
            </a:pPr>
            <a:r>
              <a:rPr lang="en-US" sz="2000"/>
              <a:t>Applied the standard definitions (numerators and denominators) provided by the software package available through AHRQ</a:t>
            </a:r>
          </a:p>
          <a:p>
            <a:pPr lvl="1" eaLnBrk="1" hangingPunct="1">
              <a:lnSpc>
                <a:spcPct val="80000"/>
              </a:lnSpc>
              <a:defRPr/>
            </a:pPr>
            <a:r>
              <a:rPr lang="en-US" sz="2000"/>
              <a:t>Each condition defined using the principle diagnosis field</a:t>
            </a:r>
          </a:p>
          <a:p>
            <a:pPr lvl="1" eaLnBrk="1" hangingPunct="1">
              <a:lnSpc>
                <a:spcPct val="80000"/>
              </a:lnSpc>
              <a:defRPr/>
            </a:pPr>
            <a:r>
              <a:rPr lang="en-US" sz="2000"/>
              <a:t>Readmissions limited to the same condition</a:t>
            </a:r>
          </a:p>
        </p:txBody>
      </p:sp>
    </p:spTree>
  </p:cSld>
  <p:clrMapOvr>
    <a:masterClrMapping/>
  </p:clrMapOvr>
  <p:transition spd="med" advClick="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0"/>
          </p:nvPr>
        </p:nvSpPr>
        <p:spPr>
          <a:noFill/>
        </p:spPr>
        <p:txBody>
          <a:bodyPr/>
          <a:lstStyle/>
          <a:p>
            <a:fld id="{99061A80-1149-EB4B-935A-123E045A8018}" type="slidenum">
              <a:rPr lang="en-US" smtClean="0"/>
              <a:pPr/>
              <a:t>7</a:t>
            </a:fld>
            <a:endParaRPr lang="en-US" smtClean="0"/>
          </a:p>
        </p:txBody>
      </p:sp>
      <p:sp>
        <p:nvSpPr>
          <p:cNvPr id="1968130" name="Rectangle 2"/>
          <p:cNvSpPr>
            <a:spLocks noGrp="1" noChangeArrowheads="1"/>
          </p:cNvSpPr>
          <p:nvPr>
            <p:ph type="title"/>
          </p:nvPr>
        </p:nvSpPr>
        <p:spPr/>
        <p:txBody>
          <a:bodyPr/>
          <a:lstStyle/>
          <a:p>
            <a:pPr eaLnBrk="1" hangingPunct="1">
              <a:defRPr/>
            </a:pPr>
            <a:r>
              <a:rPr lang="en-US" sz="2800">
                <a:ea typeface="+mj-ea"/>
                <a:cs typeface="+mj-cs"/>
              </a:rPr>
              <a:t>Impact of using all-listed vs. </a:t>
            </a:r>
            <a:br>
              <a:rPr lang="en-US" sz="2800">
                <a:ea typeface="+mj-ea"/>
                <a:cs typeface="+mj-cs"/>
              </a:rPr>
            </a:br>
            <a:r>
              <a:rPr lang="en-US" sz="2800">
                <a:ea typeface="+mj-ea"/>
                <a:cs typeface="+mj-cs"/>
              </a:rPr>
              <a:t>first-listed diagnosis </a:t>
            </a:r>
            <a:br>
              <a:rPr lang="en-US" sz="2800">
                <a:ea typeface="+mj-ea"/>
                <a:cs typeface="+mj-cs"/>
              </a:rPr>
            </a:br>
            <a:r>
              <a:rPr lang="en-US" sz="2800">
                <a:ea typeface="+mj-ea"/>
                <a:cs typeface="+mj-cs"/>
              </a:rPr>
              <a:t>(HCUP SEDD)</a:t>
            </a:r>
          </a:p>
        </p:txBody>
      </p:sp>
      <p:graphicFrame>
        <p:nvGraphicFramePr>
          <p:cNvPr id="1968131" name="Group 3"/>
          <p:cNvGraphicFramePr>
            <a:graphicFrameLocks noGrp="1"/>
          </p:cNvGraphicFramePr>
          <p:nvPr>
            <p:ph idx="1"/>
          </p:nvPr>
        </p:nvGraphicFramePr>
        <p:xfrm>
          <a:off x="228600" y="1524000"/>
          <a:ext cx="8610600" cy="4572000"/>
        </p:xfrm>
        <a:graphic>
          <a:graphicData uri="http://schemas.openxmlformats.org/drawingml/2006/table">
            <a:tbl>
              <a:tblPr/>
              <a:tblGrid>
                <a:gridCol w="3417888"/>
                <a:gridCol w="1763712"/>
                <a:gridCol w="1965325"/>
                <a:gridCol w="1463675"/>
              </a:tblGrid>
              <a:tr h="4508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AHRQ Prevention Quality Indicator (PQI)</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No. ED Visits using first-listed DX</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No. ED Visits using all-listed DX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Pct increase using all-listed DX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Angina (Adult) - PQ13</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4,211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7,647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82%</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Asthma (Adult) - PQ15</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27,573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103,507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275%</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Asthma (Elderly) - PQ15B</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2,893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13,648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372%</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Asthma (Pediatric) - PD14</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23,358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55,535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138%</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CHF (Adult) - PQ08</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7,373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34,775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372%</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Diabetes (Adult) - PQ01</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564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732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30%</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Diabetes (Pediatric) - PD15</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353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386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9%</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Gastroenteritis (Ped) - PD16</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32,715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36,879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13%</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Pneumonia (Adult) - PQ11</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27,113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33,309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23%</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Total across PQIs</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126,153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          286,418 </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 latinLnBrk="0" hangingPunct="1">
                        <a:lnSpc>
                          <a:spcPct val="100000"/>
                        </a:lnSpc>
                        <a:spcBef>
                          <a:spcPct val="30000"/>
                        </a:spcBef>
                        <a:spcAft>
                          <a:spcPct val="0"/>
                        </a:spcAft>
                        <a:buClrTx/>
                        <a:buSzTx/>
                        <a:buFontTx/>
                        <a:buNone/>
                        <a:tabLst/>
                      </a:pPr>
                      <a:r>
                        <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a typeface="Arial" charset="0"/>
                          <a:cs typeface="Arial" charset="0"/>
                        </a:rPr>
                        <a:t>127%</a:t>
                      </a:r>
                      <a:endParaRPr kumimoji="0" lang="en-US" sz="1800" b="0" i="0" u="none" strike="noStrike" cap="none" normalizeH="0" baseline="0">
                        <a:ln>
                          <a:noFill/>
                        </a:ln>
                        <a:solidFill>
                          <a:schemeClr val="tx1"/>
                        </a:solidFill>
                        <a:effectLst>
                          <a:outerShdw blurRad="38100" dist="38100" dir="2700000" algn="tl">
                            <a:srgbClr val="000000"/>
                          </a:outerShdw>
                        </a:effectLst>
                        <a:latin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2050" name="Text Box 65"/>
          <p:cNvSpPr txBox="1">
            <a:spLocks noChangeArrowheads="1"/>
          </p:cNvSpPr>
          <p:nvPr/>
        </p:nvSpPr>
        <p:spPr bwMode="auto">
          <a:xfrm>
            <a:off x="385763" y="6248400"/>
            <a:ext cx="8453437" cy="581025"/>
          </a:xfrm>
          <a:prstGeom prst="rect">
            <a:avLst/>
          </a:prstGeom>
          <a:noFill/>
          <a:ln w="9525">
            <a:noFill/>
            <a:miter lim="800000"/>
            <a:headEnd/>
            <a:tailEnd/>
          </a:ln>
        </p:spPr>
        <p:txBody>
          <a:bodyPr>
            <a:prstTxWarp prst="textNoShape">
              <a:avLst/>
            </a:prstTxWarp>
            <a:spAutoFit/>
          </a:bodyPr>
          <a:lstStyle/>
          <a:p>
            <a:pPr algn="l"/>
            <a:r>
              <a:rPr lang="en-US" sz="1600"/>
              <a:t>Source: Agency for Healthcare Quality and Research, Healthcare Cost and Utilization Project, State Emergency Department Databases, Arizona and Nebraska, 2006-2007.</a:t>
            </a:r>
          </a:p>
        </p:txBody>
      </p:sp>
    </p:spTree>
  </p:cSld>
  <p:clrMapOvr>
    <a:masterClrMapping/>
  </p:clrMapOvr>
  <p:transition spd="med" advClick="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Number Placeholder 3"/>
          <p:cNvSpPr>
            <a:spLocks noGrp="1"/>
          </p:cNvSpPr>
          <p:nvPr>
            <p:ph type="sldNum" sz="quarter" idx="10"/>
          </p:nvPr>
        </p:nvSpPr>
        <p:spPr>
          <a:noFill/>
        </p:spPr>
        <p:txBody>
          <a:bodyPr/>
          <a:lstStyle/>
          <a:p>
            <a:fld id="{45EB66BE-33D7-314E-9895-E690E692938C}" type="slidenum">
              <a:rPr lang="en-US" smtClean="0"/>
              <a:pPr/>
              <a:t>8</a:t>
            </a:fld>
            <a:endParaRPr lang="en-US" smtClean="0"/>
          </a:p>
        </p:txBody>
      </p:sp>
      <p:sp>
        <p:nvSpPr>
          <p:cNvPr id="1963010" name="Rectangle 2"/>
          <p:cNvSpPr>
            <a:spLocks noGrp="1" noChangeArrowheads="1"/>
          </p:cNvSpPr>
          <p:nvPr>
            <p:ph type="title"/>
          </p:nvPr>
        </p:nvSpPr>
        <p:spPr>
          <a:xfrm>
            <a:off x="1447800" y="457200"/>
            <a:ext cx="6088063" cy="768350"/>
          </a:xfrm>
        </p:spPr>
        <p:txBody>
          <a:bodyPr/>
          <a:lstStyle/>
          <a:p>
            <a:pPr eaLnBrk="1" hangingPunct="1">
              <a:defRPr/>
            </a:pPr>
            <a:r>
              <a:rPr lang="en-US" sz="3200">
                <a:ea typeface="+mj-ea"/>
                <a:cs typeface="+mj-cs"/>
              </a:rPr>
              <a:t>Study Results:                            Across 4 States</a:t>
            </a:r>
          </a:p>
        </p:txBody>
      </p:sp>
      <p:sp>
        <p:nvSpPr>
          <p:cNvPr id="44036" name="Rectangle 3"/>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44037" name="Rectangle 4"/>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63013" name="Group 5"/>
          <p:cNvGraphicFramePr>
            <a:graphicFrameLocks noGrp="1"/>
          </p:cNvGraphicFramePr>
          <p:nvPr>
            <p:ph idx="1"/>
          </p:nvPr>
        </p:nvGraphicFramePr>
        <p:xfrm>
          <a:off x="228600" y="2057400"/>
          <a:ext cx="8915400" cy="990600"/>
        </p:xfrm>
        <a:graphic>
          <a:graphicData uri="http://schemas.openxmlformats.org/drawingml/2006/table">
            <a:tbl>
              <a:tblPr/>
              <a:tblGrid>
                <a:gridCol w="2879725"/>
                <a:gridCol w="1039813"/>
                <a:gridCol w="1308100"/>
                <a:gridCol w="949325"/>
                <a:gridCol w="1560512"/>
                <a:gridCol w="1177925"/>
              </a:tblGrid>
              <a:tr h="990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Selected Prevention Quality Indicators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 Total Events </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 Total Events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Average Costs </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 Visit</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Aggregate Costs</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(over 24-month period)</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Combined Costs</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4046" name="Rectangle 16"/>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
        <p:nvSpPr>
          <p:cNvPr id="44047" name="Rectangle 55"/>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67264" name="Group 1184"/>
          <p:cNvGraphicFramePr>
            <a:graphicFrameLocks noGrp="1"/>
          </p:cNvGraphicFramePr>
          <p:nvPr/>
        </p:nvGraphicFramePr>
        <p:xfrm>
          <a:off x="152400" y="3276600"/>
          <a:ext cx="9144000" cy="1841500"/>
        </p:xfrm>
        <a:graphic>
          <a:graphicData uri="http://schemas.openxmlformats.org/drawingml/2006/table">
            <a:tbl>
              <a:tblPr/>
              <a:tblGrid>
                <a:gridCol w="2438400"/>
                <a:gridCol w="1600200"/>
                <a:gridCol w="838200"/>
                <a:gridCol w="1096963"/>
                <a:gridCol w="1798637"/>
                <a:gridCol w="1111250"/>
                <a:gridCol w="260350"/>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All 8 PQI Conditions</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cap="fla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IP events</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587,319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(53.8)</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$ 6,498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$ 3,816,656,449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92.6%</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ED events</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505,297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(46.3)</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$ 601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$ 303,709,322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7.4%</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Combined IP and ED events</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w="12700" cap="flat" cmpd="sng" algn="ctr">
                      <a:solidFill>
                        <a:srgbClr val="000000"/>
                      </a:solidFill>
                      <a:prstDash val="solid"/>
                      <a:round/>
                      <a:headEnd type="none" w="med" len="med"/>
                      <a:tailEnd type="none" w="med" len="med"/>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1,092,616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(100.0)</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$ 3,771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 $ 4,120,365,770 </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a:ln>
                            <a:noFill/>
                          </a:ln>
                          <a:solidFill>
                            <a:schemeClr val="tx1"/>
                          </a:solidFill>
                          <a:effectLst/>
                          <a:latin typeface="Arial" charset="0"/>
                          <a:ea typeface="Lucida Sans Unicode" charset="0"/>
                          <a:cs typeface="Arial" charset="0"/>
                        </a:rPr>
                        <a:t>100.0%</a:t>
                      </a:r>
                      <a:endParaRPr kumimoji="0" lang="en-US" sz="1600" b="0" i="0" u="none" strike="noStrike" cap="none" normalizeH="0" baseline="0">
                        <a:ln>
                          <a:noFill/>
                        </a:ln>
                        <a:solidFill>
                          <a:schemeClr val="tx1"/>
                        </a:solidFill>
                        <a:effectLst/>
                        <a:latin typeface="Arial" charset="0"/>
                        <a:ea typeface="Lucida Sans Unicode" charset="0"/>
                        <a:cs typeface="Arial" charset="0"/>
                      </a:endParaRPr>
                    </a:p>
                  </a:txBody>
                  <a:tcPr anchor="b" horzOverflow="overflow">
                    <a:lnL>
                      <a:noFill/>
                    </a:lnL>
                    <a:lnR w="12700" cap="flat" cmpd="sng" algn="ctr">
                      <a:solidFill>
                        <a:srgbClr val="000000"/>
                      </a:solidFill>
                      <a:prstDash val="solid"/>
                      <a:round/>
                      <a:headEnd type="none" w="med" len="med"/>
                      <a:tailEnd type="none" w="med" len="med"/>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24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
        <p:nvSpPr>
          <p:cNvPr id="44084" name="Rectangle 1173"/>
          <p:cNvSpPr>
            <a:spLocks noChangeArrowheads="1"/>
          </p:cNvSpPr>
          <p:nvPr/>
        </p:nvSpPr>
        <p:spPr bwMode="auto">
          <a:xfrm>
            <a:off x="0" y="109728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spTree>
  </p:cSld>
  <p:clrMapOvr>
    <a:masterClrMapping/>
  </p:clrMapOvr>
  <p:transition spd="med" advClick="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Number Placeholder 3"/>
          <p:cNvSpPr>
            <a:spLocks noGrp="1"/>
          </p:cNvSpPr>
          <p:nvPr>
            <p:ph type="sldNum" sz="quarter" idx="10"/>
          </p:nvPr>
        </p:nvSpPr>
        <p:spPr>
          <a:noFill/>
        </p:spPr>
        <p:txBody>
          <a:bodyPr/>
          <a:lstStyle/>
          <a:p>
            <a:fld id="{00538C6D-0900-B143-AEE6-6F9FA7368EC6}" type="slidenum">
              <a:rPr lang="en-US" smtClean="0"/>
              <a:pPr/>
              <a:t>9</a:t>
            </a:fld>
            <a:endParaRPr lang="en-US" smtClean="0"/>
          </a:p>
        </p:txBody>
      </p:sp>
      <p:sp>
        <p:nvSpPr>
          <p:cNvPr id="1949698" name="Rectangle 2"/>
          <p:cNvSpPr>
            <a:spLocks noGrp="1" noChangeArrowheads="1"/>
          </p:cNvSpPr>
          <p:nvPr>
            <p:ph type="title"/>
          </p:nvPr>
        </p:nvSpPr>
        <p:spPr>
          <a:xfrm>
            <a:off x="1447800" y="457200"/>
            <a:ext cx="6088063" cy="768350"/>
          </a:xfrm>
        </p:spPr>
        <p:txBody>
          <a:bodyPr/>
          <a:lstStyle/>
          <a:p>
            <a:pPr eaLnBrk="1" hangingPunct="1">
              <a:defRPr/>
            </a:pPr>
            <a:r>
              <a:rPr lang="en-US" sz="3200">
                <a:ea typeface="+mj-ea"/>
                <a:cs typeface="+mj-cs"/>
              </a:rPr>
              <a:t>Study Results:                            Across 4 States</a:t>
            </a:r>
          </a:p>
        </p:txBody>
      </p:sp>
      <p:graphicFrame>
        <p:nvGraphicFramePr>
          <p:cNvPr id="1950507" name="Group 811"/>
          <p:cNvGraphicFramePr>
            <a:graphicFrameLocks noGrp="1"/>
          </p:cNvGraphicFramePr>
          <p:nvPr/>
        </p:nvGraphicFramePr>
        <p:xfrm>
          <a:off x="0" y="2362200"/>
          <a:ext cx="9144000" cy="4022725"/>
        </p:xfrm>
        <a:graphic>
          <a:graphicData uri="http://schemas.openxmlformats.org/drawingml/2006/table">
            <a:tbl>
              <a:tblPr/>
              <a:tblGrid>
                <a:gridCol w="2865438"/>
                <a:gridCol w="1036637"/>
                <a:gridCol w="1301750"/>
                <a:gridCol w="946150"/>
                <a:gridCol w="1550988"/>
                <a:gridCol w="1174750"/>
                <a:gridCol w="268287"/>
              </a:tblGrid>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Asthma (Pediatric)</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cap="fla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16,674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(15.6)</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$ 2,986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$ 49,791,099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58.7%</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90,015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(84.4)</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$ 389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$ 35,060,164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41.3%</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106,689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$ 795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$ 84,851,263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Asthma (Adult)</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39,354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(23.0)</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$ 4,739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$ 186,499,547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72.7%</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131,707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(77.0)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$ 533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$ 70,158,082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27.3%</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171,061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$ 1,500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$ 256,657,628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folHlink"/>
                          </a:solidFill>
                          <a:effectLst/>
                          <a:latin typeface="Arial" charset="0"/>
                          <a:ea typeface="Lucida Sans Unicode" charset="0"/>
                          <a:cs typeface="Arial" charset="0"/>
                        </a:rPr>
                        <a:t>Asthma (Elderly)</a:t>
                      </a:r>
                      <a:endParaRPr kumimoji="0" lang="en-US" sz="16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IP events</a:t>
                      </a:r>
                    </a:p>
                  </a:txBody>
                  <a:tcPr anchor="b" horzOverflow="overflow">
                    <a:lnL cap="flat">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21,507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(62.2)</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$ 6,076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$ 130,666,333 </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92.7%</a:t>
                      </a:r>
                    </a:p>
                  </a:txBody>
                  <a:tcPr anchor="b" horzOverflow="overflow">
                    <a:lnL>
                      <a:noFill/>
                    </a:lnL>
                    <a:lnR>
                      <a:noFill/>
                    </a:lnR>
                    <a:lnT w="1270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ED events</a:t>
                      </a:r>
                    </a:p>
                  </a:txBody>
                  <a:tcPr anchor="b" horzOverflow="overflow">
                    <a:lnL cap="flat">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13,075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(37.8)</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$ 784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$ 10,244,981 </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7.3%</a:t>
                      </a:r>
                    </a:p>
                  </a:txBody>
                  <a:tcPr anchor="b" horzOverflow="overflow">
                    <a:lnL>
                      <a:noFill/>
                    </a:lnL>
                    <a:lnR>
                      <a:noFill/>
                    </a:lnR>
                    <a:lnT w="0" cap="flat" cmpd="sng" algn="ctr">
                      <a:solidFill>
                        <a:srgbClr val="000000"/>
                      </a:solidFill>
                      <a:prstDash val="solid"/>
                      <a:round/>
                      <a:headEnd type="none" w="med" len="med"/>
                      <a:tailEnd type="none" w="med" len="med"/>
                    </a:lnT>
                    <a:lnB w="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a:noFill/>
                    </a:lnB>
                    <a:lnTlToBr>
                      <a:noFill/>
                    </a:lnTlToBr>
                    <a:lnBlToTr>
                      <a:noFill/>
                    </a:lnBlToTr>
                    <a:noFill/>
                  </a:tcPr>
                </a:tc>
              </a:tr>
              <a:tr h="1619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Combined IP and ED events</a:t>
                      </a:r>
                    </a:p>
                  </a:txBody>
                  <a:tcPr anchor="b" horzOverflow="overflow">
                    <a:lnL cap="flat">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34,582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$ 4,075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 $ 140,911,313 </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Arial" charset="0"/>
                          <a:ea typeface="Lucida Sans Unicode" charset="0"/>
                          <a:cs typeface="Arial" charset="0"/>
                        </a:rPr>
                        <a:t>100.0%</a:t>
                      </a:r>
                    </a:p>
                  </a:txBody>
                  <a:tcPr anchor="b" horzOverflow="overflow">
                    <a:lnL>
                      <a:noFill/>
                    </a:lnL>
                    <a:lnR>
                      <a:noFill/>
                    </a:lnR>
                    <a:lnT w="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90000"/>
                        </a:lnSpc>
                        <a:spcBef>
                          <a:spcPct val="30000"/>
                        </a:spcBef>
                        <a:spcAft>
                          <a:spcPct val="0"/>
                        </a:spcAft>
                        <a:buClr>
                          <a:schemeClr val="tx2"/>
                        </a:buClr>
                        <a:buSzPct val="95000"/>
                        <a:buFont typeface="Wingdings" charset="2"/>
                        <a:buNone/>
                        <a:tabLst/>
                      </a:pPr>
                      <a:endParaRPr kumimoji="0" lang="en-US" sz="1600" b="0" i="0" u="none" strike="noStrike" cap="none" normalizeH="0" baseline="0">
                        <a:ln>
                          <a:noFill/>
                        </a:ln>
                        <a:solidFill>
                          <a:srgbClr val="FFFFFF"/>
                        </a:solidFill>
                        <a:effectLst>
                          <a:outerShdw blurRad="38100" dist="38100" dir="2700000" algn="tl">
                            <a:srgbClr val="000000"/>
                          </a:outerShdw>
                        </a:effectLst>
                        <a:latin typeface="Arial"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
        <p:nvSpPr>
          <p:cNvPr id="46182" name="Rectangle 801"/>
          <p:cNvSpPr>
            <a:spLocks noChangeArrowheads="1"/>
          </p:cNvSpPr>
          <p:nvPr/>
        </p:nvSpPr>
        <p:spPr bwMode="auto">
          <a:xfrm>
            <a:off x="0" y="10134600"/>
            <a:ext cx="9144000" cy="0"/>
          </a:xfrm>
          <a:prstGeom prst="rect">
            <a:avLst/>
          </a:prstGeom>
          <a:noFill/>
          <a:ln w="9525">
            <a:noFill/>
            <a:miter lim="800000"/>
            <a:headEnd/>
            <a:tailEnd/>
          </a:ln>
        </p:spPr>
        <p:txBody>
          <a:bodyPr wrap="none" anchor="ctr">
            <a:prstTxWarp prst="textNoShape">
              <a:avLst/>
            </a:prstTxWarp>
            <a:spAutoFit/>
          </a:bodyPr>
          <a:lstStyle/>
          <a:p>
            <a:pPr algn="l">
              <a:spcBef>
                <a:spcPct val="0"/>
              </a:spcBef>
            </a:pPr>
            <a:endParaRPr lang="en-US" sz="1800"/>
          </a:p>
        </p:txBody>
      </p:sp>
      <p:graphicFrame>
        <p:nvGraphicFramePr>
          <p:cNvPr id="1950535" name="Group 839"/>
          <p:cNvGraphicFramePr>
            <a:graphicFrameLocks noGrp="1"/>
          </p:cNvGraphicFramePr>
          <p:nvPr>
            <p:ph idx="1"/>
          </p:nvPr>
        </p:nvGraphicFramePr>
        <p:xfrm>
          <a:off x="152400" y="1371600"/>
          <a:ext cx="8839200" cy="944563"/>
        </p:xfrm>
        <a:graphic>
          <a:graphicData uri="http://schemas.openxmlformats.org/drawingml/2006/table">
            <a:tbl>
              <a:tblPr/>
              <a:tblGrid>
                <a:gridCol w="2854325"/>
                <a:gridCol w="1031875"/>
                <a:gridCol w="1296988"/>
                <a:gridCol w="941387"/>
                <a:gridCol w="1546225"/>
                <a:gridCol w="1168400"/>
              </a:tblGrid>
              <a:tr h="533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Selected Prevention Quality Indicators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cap="flat">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 Total Events </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 Total Events</a:t>
                      </a:r>
                      <a:endParaRPr kumimoji="0" lang="en-US" sz="1400" b="0" i="0" u="none" strike="noStrike" cap="none" normalizeH="0" baseline="0">
                        <a:ln>
                          <a:noFill/>
                        </a:ln>
                        <a:solidFill>
                          <a:schemeClr val="folHlink"/>
                        </a:solidFill>
                        <a:effectLst/>
                        <a:latin typeface="Arial" charset="0"/>
                        <a:ea typeface="Lucida Sans Unicode" charset="0"/>
                        <a:cs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Average Costs </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 Visit</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Aggregate Costs</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(over 24-month period)</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Percentage of</a:t>
                      </a:r>
                      <a:endParaRPr kumimoji="0" lang="en-US" sz="1400" b="0" i="0" u="none" strike="noStrike" cap="none" normalizeH="0" baseline="0">
                        <a:ln>
                          <a:noFill/>
                        </a:ln>
                        <a:solidFill>
                          <a:schemeClr val="folHlink"/>
                        </a:solidFill>
                        <a:effectLst/>
                        <a:latin typeface="Calibri" charset="0"/>
                        <a:ea typeface="Lucida Sans Unicode"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a:ln>
                            <a:noFill/>
                          </a:ln>
                          <a:solidFill>
                            <a:schemeClr val="folHlink"/>
                          </a:solidFill>
                          <a:effectLst/>
                          <a:latin typeface="Arial" charset="0"/>
                          <a:ea typeface="Lucida Sans Unicode" charset="0"/>
                          <a:cs typeface="Arial" charset="0"/>
                        </a:rPr>
                        <a:t>Combined Costs</a:t>
                      </a:r>
                      <a:endParaRPr kumimoji="0" lang="en-US" sz="1400" b="0" i="0" u="none" strike="noStrike" cap="none" normalizeH="0" baseline="0">
                        <a:ln>
                          <a:noFill/>
                        </a:ln>
                        <a:solidFill>
                          <a:schemeClr val="folHlink"/>
                        </a:solidFill>
                        <a:effectLst/>
                        <a:latin typeface="Arial" charset="0"/>
                      </a:endParaRPr>
                    </a:p>
                  </a:txBody>
                  <a:tcPr anchor="b"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advClick="0">
    <p:fade/>
  </p:transition>
  <p:timing>
    <p:tnLst>
      <p:par>
        <p:cTn id="1" dur="indefinite" restart="never" nodeType="tmRoot"/>
      </p:par>
    </p:tnLst>
  </p:timing>
</p:sld>
</file>

<file path=ppt/theme/theme1.xml><?xml version="1.0" encoding="utf-8"?>
<a:theme xmlns:a="http://schemas.openxmlformats.org/drawingml/2006/main" name="master slide template onscreen 2004">
  <a:themeElements>
    <a:clrScheme name="">
      <a:dk1>
        <a:srgbClr val="00279F"/>
      </a:dk1>
      <a:lt1>
        <a:srgbClr val="FFFFFF"/>
      </a:lt1>
      <a:dk2>
        <a:srgbClr val="0000FF"/>
      </a:dk2>
      <a:lt2>
        <a:srgbClr val="FFFF00"/>
      </a:lt2>
      <a:accent1>
        <a:srgbClr val="8CF4EA"/>
      </a:accent1>
      <a:accent2>
        <a:srgbClr val="FF00FF"/>
      </a:accent2>
      <a:accent3>
        <a:srgbClr val="AAAAFF"/>
      </a:accent3>
      <a:accent4>
        <a:srgbClr val="DADADA"/>
      </a:accent4>
      <a:accent5>
        <a:srgbClr val="C5F8F3"/>
      </a:accent5>
      <a:accent6>
        <a:srgbClr val="E700E7"/>
      </a:accent6>
      <a:hlink>
        <a:srgbClr val="FAFD00"/>
      </a:hlink>
      <a:folHlink>
        <a:srgbClr val="51DC00"/>
      </a:folHlink>
    </a:clrScheme>
    <a:fontScheme name="master slide template onscreen 200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3000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00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3000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master slide template onscreen 20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 slide template onscreen 20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 slide template onscreen 20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 slide template onscreen 20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 slide template onscreen 20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 slide template onscreen 20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 slide template onscreen 20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00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3000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000000"/>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30000"/>
          </a:spcBef>
          <a:spcAft>
            <a:spcPct val="0"/>
          </a:spcAft>
          <a:buClrTx/>
          <a:buSzTx/>
          <a:buFontTx/>
          <a:buNone/>
          <a:tabLst/>
          <a:defRPr kumimoji="0" lang="en-US" sz="2400" b="0" i="0" u="none" strike="noStrike" cap="none" normalizeH="0" baseline="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38748</TotalTime>
  <Words>1876</Words>
  <Application>Microsoft Macintosh PowerPoint</Application>
  <PresentationFormat>On-screen Show (4:3)</PresentationFormat>
  <Paragraphs>459</Paragraphs>
  <Slides>23</Slides>
  <Notes>23</Notes>
  <HiddenSlides>0</HiddenSlides>
  <MMClips>0</MMClips>
  <ScaleCrop>false</ScaleCrop>
  <HeadingPairs>
    <vt:vector size="8" baseType="variant">
      <vt:variant>
        <vt:lpstr>Fonts Used</vt:lpstr>
      </vt:variant>
      <vt:variant>
        <vt:i4>8</vt:i4>
      </vt:variant>
      <vt:variant>
        <vt:lpstr>Design Template</vt:lpstr>
      </vt:variant>
      <vt:variant>
        <vt:i4>2</vt:i4>
      </vt:variant>
      <vt:variant>
        <vt:lpstr>Embedded OLE Servers</vt:lpstr>
      </vt:variant>
      <vt:variant>
        <vt:i4>2</vt:i4>
      </vt:variant>
      <vt:variant>
        <vt:lpstr>Slide Titles</vt:lpstr>
      </vt:variant>
      <vt:variant>
        <vt:i4>23</vt:i4>
      </vt:variant>
    </vt:vector>
  </HeadingPairs>
  <TitlesOfParts>
    <vt:vector size="35" baseType="lpstr">
      <vt:lpstr>Arial</vt:lpstr>
      <vt:lpstr>ＭＳ Ｐゴシック</vt:lpstr>
      <vt:lpstr>Wingdings</vt:lpstr>
      <vt:lpstr>Monotype Sorts</vt:lpstr>
      <vt:lpstr>Times New Roman</vt:lpstr>
      <vt:lpstr>Symbol</vt:lpstr>
      <vt:lpstr>Lucida Sans Unicode</vt:lpstr>
      <vt:lpstr>Calibri</vt:lpstr>
      <vt:lpstr>master slide template onscreen 2004</vt:lpstr>
      <vt:lpstr>Custom Design</vt:lpstr>
      <vt:lpstr>Microsoft PowerPoint Presentation</vt:lpstr>
      <vt:lpstr>Microsoft Photo Editor 3.0 Photo</vt:lpstr>
      <vt:lpstr>Examining Potentially Avoidable Emergency Department Encounters and Hospital Admissions</vt:lpstr>
      <vt:lpstr>Slide 2</vt:lpstr>
      <vt:lpstr>Objectives</vt:lpstr>
      <vt:lpstr>Study Design</vt:lpstr>
      <vt:lpstr>Three Primary                              AHRQ Resources</vt:lpstr>
      <vt:lpstr>Study Design</vt:lpstr>
      <vt:lpstr>Impact of using all-listed vs.  first-listed diagnosis  (HCUP SEDD)</vt:lpstr>
      <vt:lpstr>Study Results:                            Across 4 States</vt:lpstr>
      <vt:lpstr>Study Results:                            Across 4 States</vt:lpstr>
      <vt:lpstr>Study Results:                            Across 4 States</vt:lpstr>
      <vt:lpstr>Study Results:                            Across 4 States</vt:lpstr>
      <vt:lpstr>Study Results:                            Across 4 States</vt:lpstr>
      <vt:lpstr>Distribution of IP and ED Events by PQI Condition </vt:lpstr>
      <vt:lpstr>Which PQIs were most impacted by adding ED data?</vt:lpstr>
      <vt:lpstr>Conclusions</vt:lpstr>
      <vt:lpstr>Project Team</vt:lpstr>
      <vt:lpstr>Considerations</vt:lpstr>
      <vt:lpstr>Considerations</vt:lpstr>
      <vt:lpstr>Considerations</vt:lpstr>
      <vt:lpstr>Considerations</vt:lpstr>
      <vt:lpstr>Considerations</vt:lpstr>
      <vt:lpstr>Considerations</vt:lpstr>
      <vt:lpstr>Slide 23</vt:lpstr>
    </vt:vector>
  </TitlesOfParts>
  <Company>Medstat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Healthcare Cost and Utilization Project (HCUP):</dc:title>
  <dc:creator>des33518</dc:creator>
  <cp:lastModifiedBy>Graham</cp:lastModifiedBy>
  <cp:revision>831</cp:revision>
  <dcterms:created xsi:type="dcterms:W3CDTF">2010-10-18T18:16:54Z</dcterms:created>
  <dcterms:modified xsi:type="dcterms:W3CDTF">2010-10-18T18:17:04Z</dcterms:modified>
</cp:coreProperties>
</file>